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1"/>
  </p:notesMasterIdLst>
  <p:sldIdLst>
    <p:sldId id="256" r:id="rId2"/>
    <p:sldId id="257" r:id="rId3"/>
    <p:sldId id="258" r:id="rId4"/>
    <p:sldId id="259" r:id="rId5"/>
    <p:sldId id="260" r:id="rId6"/>
    <p:sldId id="276" r:id="rId7"/>
    <p:sldId id="277" r:id="rId8"/>
    <p:sldId id="278" r:id="rId9"/>
    <p:sldId id="279" r:id="rId10"/>
    <p:sldId id="281" r:id="rId11"/>
    <p:sldId id="283" r:id="rId12"/>
    <p:sldId id="282" r:id="rId13"/>
    <p:sldId id="284" r:id="rId14"/>
    <p:sldId id="274" r:id="rId15"/>
    <p:sldId id="285" r:id="rId16"/>
    <p:sldId id="286" r:id="rId17"/>
    <p:sldId id="287" r:id="rId18"/>
    <p:sldId id="288" r:id="rId19"/>
    <p:sldId id="289" r:id="rId20"/>
    <p:sldId id="290" r:id="rId21"/>
    <p:sldId id="291" r:id="rId22"/>
    <p:sldId id="292" r:id="rId23"/>
    <p:sldId id="266" r:id="rId24"/>
    <p:sldId id="267" r:id="rId25"/>
    <p:sldId id="268" r:id="rId26"/>
    <p:sldId id="269" r:id="rId27"/>
    <p:sldId id="270" r:id="rId28"/>
    <p:sldId id="271" r:id="rId29"/>
    <p:sldId id="272" r:id="rId30"/>
  </p:sldIdLst>
  <p:sldSz cx="10160000" cy="7620000"/>
  <p:notesSz cx="6858000" cy="9144000"/>
  <p:defaultTextStyle>
    <a:lvl1pPr defTabSz="457200">
      <a:defRPr sz="1200">
        <a:latin typeface="Helvetica"/>
        <a:ea typeface="Helvetica"/>
        <a:cs typeface="Helvetica"/>
        <a:sym typeface="Helvetica"/>
      </a:defRPr>
    </a:lvl1pPr>
    <a:lvl2pPr indent="228600" defTabSz="457200">
      <a:defRPr sz="1200">
        <a:latin typeface="Helvetica"/>
        <a:ea typeface="Helvetica"/>
        <a:cs typeface="Helvetica"/>
        <a:sym typeface="Helvetica"/>
      </a:defRPr>
    </a:lvl2pPr>
    <a:lvl3pPr indent="457200" defTabSz="457200">
      <a:defRPr sz="1200">
        <a:latin typeface="Helvetica"/>
        <a:ea typeface="Helvetica"/>
        <a:cs typeface="Helvetica"/>
        <a:sym typeface="Helvetica"/>
      </a:defRPr>
    </a:lvl3pPr>
    <a:lvl4pPr indent="685800" defTabSz="457200">
      <a:defRPr sz="1200">
        <a:latin typeface="Helvetica"/>
        <a:ea typeface="Helvetica"/>
        <a:cs typeface="Helvetica"/>
        <a:sym typeface="Helvetica"/>
      </a:defRPr>
    </a:lvl4pPr>
    <a:lvl5pPr indent="914400" defTabSz="457200">
      <a:defRPr sz="1200">
        <a:latin typeface="Helvetica"/>
        <a:ea typeface="Helvetica"/>
        <a:cs typeface="Helvetica"/>
        <a:sym typeface="Helvetica"/>
      </a:defRPr>
    </a:lvl5pPr>
    <a:lvl6pPr indent="1143000" defTabSz="457200">
      <a:defRPr sz="1200">
        <a:latin typeface="Helvetica"/>
        <a:ea typeface="Helvetica"/>
        <a:cs typeface="Helvetica"/>
        <a:sym typeface="Helvetica"/>
      </a:defRPr>
    </a:lvl6pPr>
    <a:lvl7pPr indent="1371600" defTabSz="457200">
      <a:defRPr sz="1200">
        <a:latin typeface="Helvetica"/>
        <a:ea typeface="Helvetica"/>
        <a:cs typeface="Helvetica"/>
        <a:sym typeface="Helvetica"/>
      </a:defRPr>
    </a:lvl7pPr>
    <a:lvl8pPr indent="1600200" defTabSz="457200">
      <a:defRPr sz="1200">
        <a:latin typeface="Helvetica"/>
        <a:ea typeface="Helvetica"/>
        <a:cs typeface="Helvetica"/>
        <a:sym typeface="Helvetica"/>
      </a:defRPr>
    </a:lvl8pPr>
    <a:lvl9pPr indent="1828800" defTabSz="457200">
      <a:defRPr sz="1200">
        <a:latin typeface="Helvetica"/>
        <a:ea typeface="Helvetica"/>
        <a:cs typeface="Helvetica"/>
        <a:sym typeface="Helvetica"/>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a:fontRef idx="major">
          <a:srgbClr val="444444"/>
        </a:fontRef>
        <a:srgbClr val="444444"/>
      </a:tcTxStyle>
      <a:tcStyle>
        <a:tcBdr>
          <a:left>
            <a:ln w="12700" cap="flat">
              <a:noFill/>
              <a:miter lim="400000"/>
            </a:ln>
          </a:left>
          <a:right>
            <a:ln w="12700" cap="flat">
              <a:noFill/>
              <a:miter lim="400000"/>
            </a:ln>
          </a:right>
          <a:top>
            <a:ln w="25400" cap="flat">
              <a:solidFill>
                <a:srgbClr val="C4C6C6"/>
              </a:solidFill>
              <a:prstDash val="solid"/>
              <a:miter lim="400000"/>
            </a:ln>
          </a:top>
          <a:bottom>
            <a:ln w="25400" cap="flat">
              <a:solidFill>
                <a:srgbClr val="C4C6C6"/>
              </a:solidFill>
              <a:prstDash val="solid"/>
              <a:miter lim="400000"/>
            </a:ln>
          </a:bottom>
          <a:insideH>
            <a:ln w="25400" cap="flat">
              <a:solidFill>
                <a:srgbClr val="C4C6C6"/>
              </a:solidFill>
              <a:prstDash val="solid"/>
              <a:miter lim="400000"/>
            </a:ln>
          </a:insideH>
          <a:insideV>
            <a:ln w="12700" cap="flat">
              <a:noFill/>
              <a:miter lim="400000"/>
            </a:ln>
          </a:insideV>
        </a:tcBdr>
        <a:fill>
          <a:noFill/>
        </a:fill>
      </a:tcStyle>
    </a:wholeTbl>
    <a:band2H>
      <a:tcTxStyle/>
      <a:tcStyle>
        <a:tcBdr/>
        <a:fill>
          <a:solidFill>
            <a:srgbClr val="F2F2F2"/>
          </a:solidFill>
        </a:fill>
      </a:tcStyle>
    </a:band2H>
    <a:firstCol>
      <a:tcTxStyle>
        <a:fontRef idx="major">
          <a:srgbClr val="444444"/>
        </a:fontRef>
        <a:srgbClr val="444444"/>
      </a:tcTxStyle>
      <a:tcStyle>
        <a:tcBdr>
          <a:left>
            <a:ln w="12700" cap="flat">
              <a:solidFill>
                <a:srgbClr val="000000"/>
              </a:solidFill>
              <a:prstDash val="solid"/>
              <a:miter lim="400000"/>
            </a:ln>
          </a:left>
          <a:right>
            <a:ln w="12700" cap="flat">
              <a:solidFill>
                <a:srgbClr val="C4C6C6"/>
              </a:solidFill>
              <a:prstDash val="solid"/>
              <a:miter lim="400000"/>
            </a:ln>
          </a:right>
          <a:top>
            <a:ln w="25400" cap="flat">
              <a:solidFill>
                <a:srgbClr val="C4C6C6"/>
              </a:solidFill>
              <a:prstDash val="solid"/>
              <a:miter lim="400000"/>
            </a:ln>
          </a:top>
          <a:bottom>
            <a:ln w="25400" cap="flat">
              <a:solidFill>
                <a:srgbClr val="C4C6C6"/>
              </a:solidFill>
              <a:prstDash val="solid"/>
              <a:miter lim="400000"/>
            </a:ln>
          </a:bottom>
          <a:insideH>
            <a:ln w="25400" cap="flat">
              <a:solidFill>
                <a:srgbClr val="C4C6C6"/>
              </a:solidFill>
              <a:prstDash val="solid"/>
              <a:miter lim="400000"/>
            </a:ln>
          </a:insideH>
          <a:insideV>
            <a:ln w="12700" cap="flat">
              <a:noFill/>
              <a:miter lim="400000"/>
            </a:ln>
          </a:insideV>
        </a:tcBdr>
        <a:fill>
          <a:solidFill>
            <a:srgbClr val="E8E9E8"/>
          </a:solidFill>
        </a:fill>
      </a:tcStyle>
    </a:firstCol>
    <a:lastRow>
      <a:tcTxStyle>
        <a:fontRef idx="major">
          <a:srgbClr val="444444"/>
        </a:fontRef>
        <a:srgbClr val="444444"/>
      </a:tcTxStyle>
      <a:tcStyle>
        <a:tcBdr>
          <a:left>
            <a:ln w="12700" cap="flat">
              <a:noFill/>
              <a:miter lim="400000"/>
            </a:ln>
          </a:left>
          <a:right>
            <a:ln w="12700" cap="flat">
              <a:noFill/>
              <a:miter lim="400000"/>
            </a:ln>
          </a:right>
          <a:top>
            <a:ln w="25400" cap="flat">
              <a:solidFill>
                <a:srgbClr val="000000"/>
              </a:solidFill>
              <a:prstDash val="solid"/>
              <a:miter lim="400000"/>
            </a:ln>
          </a:top>
          <a:bottom>
            <a:ln w="12700" cap="flat">
              <a:solidFill>
                <a:srgbClr val="000000"/>
              </a:solidFill>
              <a:prstDash val="solid"/>
              <a:miter lim="400000"/>
            </a:ln>
          </a:bottom>
          <a:insideH>
            <a:ln w="12700" cap="flat">
              <a:noFill/>
              <a:miter lim="400000"/>
            </a:ln>
          </a:insideH>
          <a:insideV>
            <a:ln w="12700" cap="flat">
              <a:noFill/>
              <a:miter lim="400000"/>
            </a:ln>
          </a:insideV>
        </a:tcBdr>
        <a:fill>
          <a:noFill/>
        </a:fill>
      </a:tcStyle>
    </a:lastRow>
    <a:firstRow>
      <a:tcTxStyle>
        <a:fontRef idx="major">
          <a:srgbClr val="FFFFFF"/>
        </a:fontRef>
        <a:srgbClr val="FFFFFF"/>
      </a:tcTxStyle>
      <a:tcStyle>
        <a:tcBdr>
          <a:left>
            <a:ln w="12700" cap="flat">
              <a:noFill/>
              <a:miter lim="400000"/>
            </a:ln>
          </a:left>
          <a:right>
            <a:ln w="12700" cap="flat">
              <a:noFill/>
              <a:miter lim="400000"/>
            </a:ln>
          </a:right>
          <a:top>
            <a:ln w="12700" cap="flat">
              <a:solidFill>
                <a:srgbClr val="000000"/>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325D6B"/>
          </a:solidFill>
        </a:fill>
      </a:tcStyle>
    </a:firstRow>
  </a:tblStyle>
  <a:tblStyle styleId="{C7B018BB-80A7-4F77-B60F-C8B233D01FF8}" styleName="">
    <a:tblBg/>
    <a:wholeTbl>
      <a:tcTxStyle>
        <a:fontRef idx="major">
          <a:srgbClr val="444444"/>
        </a:fontRef>
        <a:srgbClr val="444444"/>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noFill/>
              <a:miter lim="400000"/>
            </a:ln>
          </a:insideV>
        </a:tcBdr>
        <a:fill>
          <a:noFill/>
        </a:fill>
      </a:tcStyle>
    </a:wholeTbl>
    <a:band2H>
      <a:tcTxStyle/>
      <a:tcStyle>
        <a:tcBdr/>
        <a:fill>
          <a:solidFill>
            <a:srgbClr val="EFF8FA"/>
          </a:solidFill>
        </a:fill>
      </a:tcStyle>
    </a:band2H>
    <a:firstCol>
      <a:tcTxStyle>
        <a:fontRef idx="major">
          <a:srgbClr val="444444"/>
        </a:fontRef>
        <a:srgbClr val="444444"/>
      </a:tcTxStyle>
      <a:tcStyle>
        <a:tcBdr>
          <a:left>
            <a:ln w="12700" cap="flat">
              <a:noFill/>
              <a:miter lim="400000"/>
            </a:ln>
          </a:left>
          <a:right>
            <a:ln w="12700" cap="flat">
              <a:noFill/>
              <a:miter lim="400000"/>
            </a:ln>
          </a:right>
          <a:top>
            <a:ln w="12700" cap="flat">
              <a:solidFill>
                <a:srgbClr val="4F728F"/>
              </a:solidFill>
              <a:prstDash val="solid"/>
              <a:miter lim="400000"/>
            </a:ln>
          </a:top>
          <a:bottom>
            <a:ln w="12700" cap="flat">
              <a:solidFill>
                <a:srgbClr val="4F728F"/>
              </a:solidFill>
              <a:prstDash val="solid"/>
              <a:miter lim="400000"/>
            </a:ln>
          </a:bottom>
          <a:insideH>
            <a:ln w="12700" cap="flat">
              <a:solidFill>
                <a:srgbClr val="4F728F"/>
              </a:solidFill>
              <a:prstDash val="solid"/>
              <a:miter lim="400000"/>
            </a:ln>
          </a:insideH>
          <a:insideV>
            <a:ln w="12700" cap="flat">
              <a:noFill/>
              <a:miter lim="400000"/>
            </a:ln>
          </a:insideV>
        </a:tcBdr>
        <a:fill>
          <a:solidFill>
            <a:srgbClr val="D4DADF"/>
          </a:solidFill>
        </a:fill>
      </a:tcStyle>
    </a:firstCol>
    <a:lastRow>
      <a:tcTxStyle>
        <a:fontRef idx="major">
          <a:srgbClr val="FFFFFF"/>
        </a:fontRef>
        <a:srgbClr val="FFFFFF"/>
      </a:tcTxStyle>
      <a:tcStyle>
        <a:tcBdr>
          <a:left>
            <a:ln w="12700" cap="flat">
              <a:noFill/>
              <a:miter lim="400000"/>
            </a:ln>
          </a:left>
          <a:right>
            <a:ln w="12700" cap="flat">
              <a:noFill/>
              <a:miter lim="400000"/>
            </a:ln>
          </a:right>
          <a:top>
            <a:ln w="12700" cap="flat">
              <a:solidFill>
                <a:srgbClr val="747474"/>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638EB0"/>
          </a:solidFill>
        </a:fill>
      </a:tcStyle>
    </a:lastRow>
    <a:firstRow>
      <a:tcTxStyle>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solidFill>
                <a:srgbClr val="747474"/>
              </a:solidFill>
              <a:prstDash val="solid"/>
              <a:miter lim="400000"/>
            </a:ln>
          </a:bottom>
          <a:insideH>
            <a:ln w="12700" cap="flat">
              <a:noFill/>
              <a:miter lim="400000"/>
            </a:ln>
          </a:insideH>
          <a:insideV>
            <a:ln w="12700" cap="flat">
              <a:noFill/>
              <a:miter lim="400000"/>
            </a:ln>
          </a:insideV>
        </a:tcBdr>
        <a:fill>
          <a:solidFill>
            <a:srgbClr val="173D59"/>
          </a:solidFill>
        </a:fill>
      </a:tcStyle>
    </a:firstRow>
  </a:tblStyle>
  <a:tblStyle styleId="{EEE7283C-3CF3-47DC-8721-378D4A62B228}" styleName="">
    <a:tblBg/>
    <a:wholeTbl>
      <a:tcTxStyle>
        <a:fontRef idx="major">
          <a:srgbClr val="444444"/>
        </a:fontRef>
        <a:srgbClr val="444444"/>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noFill/>
        </a:fill>
      </a:tcStyle>
    </a:wholeTbl>
    <a:band2H>
      <a:tcTxStyle/>
      <a:tcStyle>
        <a:tcBdr/>
        <a:fill>
          <a:solidFill>
            <a:srgbClr val="F2F2F2"/>
          </a:solidFill>
        </a:fill>
      </a:tcStyle>
    </a:band2H>
    <a:firstCol>
      <a:tcTxStyle>
        <a:fontRef idx="major">
          <a:srgbClr val="444444"/>
        </a:fontRef>
        <a:srgbClr val="444444"/>
      </a:tcTxStyle>
      <a:tcStyle>
        <a:tcBdr>
          <a:left>
            <a:ln w="12700" cap="flat">
              <a:solidFill>
                <a:srgbClr val="3C3C1D"/>
              </a:solidFill>
              <a:prstDash val="solid"/>
              <a:miter lim="400000"/>
            </a:ln>
          </a:left>
          <a:right>
            <a:ln w="12700" cap="flat">
              <a:solidFill>
                <a:srgbClr val="A9A584"/>
              </a:solidFill>
              <a:prstDash val="solid"/>
              <a:miter lim="400000"/>
            </a:ln>
          </a:right>
          <a:top>
            <a:ln w="12700" cap="flat">
              <a:solidFill>
                <a:srgbClr val="A9A584"/>
              </a:solidFill>
              <a:prstDash val="solid"/>
              <a:miter lim="400000"/>
            </a:ln>
          </a:top>
          <a:bottom>
            <a:ln w="12700" cap="flat">
              <a:solidFill>
                <a:srgbClr val="A9A584"/>
              </a:solidFill>
              <a:prstDash val="solid"/>
              <a:miter lim="400000"/>
            </a:ln>
          </a:bottom>
          <a:insideH>
            <a:ln w="12700" cap="flat">
              <a:solidFill>
                <a:srgbClr val="A9A584"/>
              </a:solidFill>
              <a:prstDash val="solid"/>
              <a:miter lim="400000"/>
            </a:ln>
          </a:insideH>
          <a:insideV>
            <a:ln w="12700" cap="flat">
              <a:solidFill>
                <a:srgbClr val="A9A584"/>
              </a:solidFill>
              <a:prstDash val="solid"/>
              <a:miter lim="400000"/>
            </a:ln>
          </a:insideV>
        </a:tcBdr>
        <a:fill>
          <a:solidFill>
            <a:srgbClr val="CFCDBB"/>
          </a:solidFill>
        </a:fill>
      </a:tcStyle>
    </a:firstCol>
    <a:lastRow>
      <a:tcTxStyle>
        <a:fontRef idx="major">
          <a:srgbClr val="444444"/>
        </a:fontRef>
        <a:srgbClr val="444444"/>
      </a:tcTxStyle>
      <a:tcStyle>
        <a:tcBdr>
          <a:left>
            <a:ln w="12700" cap="flat">
              <a:solidFill>
                <a:srgbClr val="C6C6C6"/>
              </a:solidFill>
              <a:prstDash val="solid"/>
              <a:miter lim="400000"/>
            </a:ln>
          </a:left>
          <a:right>
            <a:ln w="12700" cap="flat">
              <a:solidFill>
                <a:srgbClr val="C6C6C6"/>
              </a:solidFill>
              <a:prstDash val="solid"/>
              <a:miter lim="400000"/>
            </a:ln>
          </a:right>
          <a:top>
            <a:ln w="12700" cap="flat">
              <a:solidFill>
                <a:srgbClr val="656839"/>
              </a:solidFill>
              <a:prstDash val="solid"/>
              <a:miter lim="400000"/>
            </a:ln>
          </a:top>
          <a:bottom>
            <a:ln w="12700" cap="flat">
              <a:solidFill>
                <a:srgbClr val="3C3C1D"/>
              </a:solidFill>
              <a:prstDash val="solid"/>
              <a:miter lim="400000"/>
            </a:ln>
          </a:bottom>
          <a:insideH>
            <a:ln w="12700" cap="flat">
              <a:solidFill>
                <a:srgbClr val="C6C6C6"/>
              </a:solidFill>
              <a:prstDash val="solid"/>
              <a:miter lim="400000"/>
            </a:ln>
          </a:insideH>
          <a:insideV>
            <a:ln w="12700" cap="flat">
              <a:solidFill>
                <a:srgbClr val="C6C6C6"/>
              </a:solidFill>
              <a:prstDash val="solid"/>
              <a:miter lim="400000"/>
            </a:ln>
          </a:insideV>
        </a:tcBdr>
        <a:fill>
          <a:solidFill>
            <a:srgbClr val="E8E9E8"/>
          </a:solidFill>
        </a:fill>
      </a:tcStyle>
    </a:lastRow>
    <a:firstRow>
      <a:tcTxStyle>
        <a:fontRef idx="major">
          <a:srgbClr val="FFFFFF"/>
        </a:fontRef>
        <a:srgbClr val="FFFFFF"/>
      </a:tcTxStyle>
      <a:tcStyle>
        <a:tcBdr>
          <a:left>
            <a:ln w="12700" cap="flat">
              <a:solidFill>
                <a:srgbClr val="A9A584"/>
              </a:solidFill>
              <a:prstDash val="solid"/>
              <a:miter lim="400000"/>
            </a:ln>
          </a:left>
          <a:right>
            <a:ln w="12700" cap="flat">
              <a:solidFill>
                <a:srgbClr val="A9A584"/>
              </a:solidFill>
              <a:prstDash val="solid"/>
              <a:miter lim="400000"/>
            </a:ln>
          </a:right>
          <a:top>
            <a:ln w="12700" cap="flat">
              <a:solidFill>
                <a:srgbClr val="3C3C1D"/>
              </a:solidFill>
              <a:prstDash val="solid"/>
              <a:miter lim="400000"/>
            </a:ln>
          </a:top>
          <a:bottom>
            <a:ln w="12700" cap="flat">
              <a:solidFill>
                <a:srgbClr val="CBCBCB"/>
              </a:solidFill>
              <a:prstDash val="solid"/>
              <a:miter lim="400000"/>
            </a:ln>
          </a:bottom>
          <a:insideH>
            <a:ln w="12700" cap="flat">
              <a:solidFill>
                <a:srgbClr val="AAA485"/>
              </a:solidFill>
              <a:prstDash val="solid"/>
              <a:miter lim="400000"/>
            </a:ln>
          </a:insideH>
          <a:insideV>
            <a:ln w="12700" cap="flat">
              <a:solidFill>
                <a:srgbClr val="A9A584"/>
              </a:solidFill>
              <a:prstDash val="solid"/>
              <a:miter lim="400000"/>
            </a:ln>
          </a:insideV>
        </a:tcBdr>
        <a:fill>
          <a:solidFill>
            <a:srgbClr val="656839"/>
          </a:solidFill>
        </a:fill>
      </a:tcStyle>
    </a:firstRow>
  </a:tblStyle>
  <a:tblStyle styleId="{CF821DB8-F4EB-4A41-A1BA-3FCAFE7338EE}" styleName="">
    <a:tblBg/>
    <a:wholeTbl>
      <a:tcTxStyle>
        <a:fontRef idx="major">
          <a:srgbClr val="444444"/>
        </a:fontRef>
        <a:srgbClr val="444444"/>
      </a:tcTxStyle>
      <a:tcStyle>
        <a:tcBdr>
          <a:left>
            <a:ln w="12700" cap="flat">
              <a:noFill/>
              <a:miter lim="400000"/>
            </a:ln>
          </a:left>
          <a:right>
            <a:ln w="12700" cap="flat">
              <a:noFill/>
              <a:miter lim="400000"/>
            </a:ln>
          </a:right>
          <a:top>
            <a:ln w="25400" cap="flat">
              <a:solidFill>
                <a:srgbClr val="C4C6C6"/>
              </a:solidFill>
              <a:prstDash val="solid"/>
              <a:miter lim="400000"/>
            </a:ln>
          </a:top>
          <a:bottom>
            <a:ln w="25400" cap="flat">
              <a:solidFill>
                <a:srgbClr val="C4C6C6"/>
              </a:solidFill>
              <a:prstDash val="solid"/>
              <a:miter lim="400000"/>
            </a:ln>
          </a:bottom>
          <a:insideH>
            <a:ln w="25400" cap="flat">
              <a:solidFill>
                <a:srgbClr val="C4C6C6"/>
              </a:solidFill>
              <a:prstDash val="solid"/>
              <a:miter lim="400000"/>
            </a:ln>
          </a:insideH>
          <a:insideV>
            <a:ln w="12700" cap="flat">
              <a:noFill/>
              <a:miter lim="400000"/>
            </a:ln>
          </a:insideV>
        </a:tcBdr>
        <a:fill>
          <a:solidFill>
            <a:srgbClr val="F1F1F1"/>
          </a:solidFill>
        </a:fill>
      </a:tcStyle>
    </a:wholeTbl>
    <a:band2H>
      <a:tcTxStyle/>
      <a:tcStyle>
        <a:tcBdr/>
        <a:fill>
          <a:solidFill>
            <a:srgbClr val="E4E4E0"/>
          </a:solidFill>
        </a:fill>
      </a:tcStyle>
    </a:band2H>
    <a:firstCol>
      <a:tcTxStyle>
        <a:fontRef idx="major">
          <a:srgbClr val="FFFFFF"/>
        </a:fontRef>
        <a:srgbClr val="FFFFFF"/>
      </a:tcTxStyle>
      <a:tcStyle>
        <a:tcBdr>
          <a:left>
            <a:ln w="12700" cap="flat">
              <a:solidFill>
                <a:srgbClr val="515151"/>
              </a:solidFill>
              <a:prstDash val="solid"/>
              <a:miter lim="400000"/>
            </a:ln>
          </a:left>
          <a:right>
            <a:ln w="12700" cap="flat">
              <a:noFill/>
              <a:miter lim="400000"/>
            </a:ln>
          </a:right>
          <a:top>
            <a:ln w="12700" cap="flat">
              <a:solidFill>
                <a:srgbClr val="7D7766"/>
              </a:solidFill>
              <a:prstDash val="solid"/>
              <a:miter lim="400000"/>
            </a:ln>
          </a:top>
          <a:bottom>
            <a:ln w="12700" cap="flat">
              <a:solidFill>
                <a:srgbClr val="7D7766"/>
              </a:solidFill>
              <a:prstDash val="solid"/>
              <a:miter lim="400000"/>
            </a:ln>
          </a:bottom>
          <a:insideH>
            <a:ln w="12700" cap="flat">
              <a:solidFill>
                <a:srgbClr val="7D7766"/>
              </a:solidFill>
              <a:prstDash val="solid"/>
              <a:miter lim="400000"/>
            </a:ln>
          </a:insideH>
          <a:insideV>
            <a:ln w="12700" cap="flat">
              <a:noFill/>
              <a:miter lim="400000"/>
            </a:ln>
          </a:insideV>
        </a:tcBdr>
        <a:fill>
          <a:solidFill>
            <a:srgbClr val="8F8B7E"/>
          </a:solidFill>
        </a:fill>
      </a:tcStyle>
    </a:firstCol>
    <a:lastRow>
      <a:tcTxStyle>
        <a:fontRef idx="major">
          <a:srgbClr val="444444"/>
        </a:fontRef>
        <a:srgbClr val="444444"/>
      </a:tcTxStyle>
      <a:tcStyle>
        <a:tcBdr>
          <a:left>
            <a:ln w="12700" cap="flat">
              <a:noFill/>
              <a:miter lim="400000"/>
            </a:ln>
          </a:left>
          <a:right>
            <a:ln w="12700" cap="flat">
              <a:noFill/>
              <a:miter lim="400000"/>
            </a:ln>
          </a:right>
          <a:top>
            <a:ln w="25400" cap="flat">
              <a:solidFill>
                <a:srgbClr val="747474"/>
              </a:solidFill>
              <a:prstDash val="solid"/>
              <a:miter lim="400000"/>
            </a:ln>
          </a:top>
          <a:bottom>
            <a:ln w="12700" cap="flat">
              <a:solidFill>
                <a:srgbClr val="515151"/>
              </a:solidFill>
              <a:prstDash val="solid"/>
              <a:miter lim="400000"/>
            </a:ln>
          </a:bottom>
          <a:insideH>
            <a:ln w="12700" cap="flat">
              <a:noFill/>
              <a:miter lim="400000"/>
            </a:ln>
          </a:insideH>
          <a:insideV>
            <a:ln w="12700" cap="flat">
              <a:noFill/>
              <a:miter lim="400000"/>
            </a:ln>
          </a:insideV>
        </a:tcBdr>
        <a:fill>
          <a:solidFill>
            <a:srgbClr val="F1F1F1"/>
          </a:solidFill>
        </a:fill>
      </a:tcStyle>
    </a:lastRow>
    <a:firstRow>
      <a:tcTxStyle>
        <a:fontRef idx="major">
          <a:srgbClr val="FFFFFF"/>
        </a:fontRef>
        <a:srgbClr val="FFFFFF"/>
      </a:tcTxStyle>
      <a:tcStyle>
        <a:tcBdr>
          <a:left>
            <a:ln w="12700" cap="flat">
              <a:noFill/>
              <a:miter lim="400000"/>
            </a:ln>
          </a:left>
          <a:right>
            <a:ln w="12700" cap="flat">
              <a:noFill/>
              <a:miter lim="400000"/>
            </a:ln>
          </a:right>
          <a:top>
            <a:ln w="12700" cap="flat">
              <a:solidFill>
                <a:srgbClr val="515151"/>
              </a:solidFill>
              <a:prstDash val="solid"/>
              <a:miter lim="400000"/>
            </a:ln>
          </a:top>
          <a:bottom>
            <a:ln w="25400" cap="flat">
              <a:solidFill>
                <a:srgbClr val="A9A584"/>
              </a:solidFill>
              <a:prstDash val="solid"/>
              <a:miter lim="400000"/>
            </a:ln>
          </a:bottom>
          <a:insideH>
            <a:ln w="12700" cap="flat">
              <a:noFill/>
              <a:miter lim="400000"/>
            </a:ln>
          </a:insideH>
          <a:insideV>
            <a:ln w="12700" cap="flat">
              <a:noFill/>
              <a:miter lim="400000"/>
            </a:ln>
          </a:insideV>
        </a:tcBdr>
        <a:fill>
          <a:solidFill>
            <a:srgbClr val="5E5A4C"/>
          </a:solidFill>
        </a:fill>
      </a:tcStyle>
    </a:firstRow>
  </a:tblStyle>
  <a:tblStyle styleId="{33BA23B1-9221-436E-865A-0063620EA4FD}" styleName="">
    <a:tblBg/>
    <a:wholeTbl>
      <a:tcTxStyle>
        <a:fontRef idx="major">
          <a:srgbClr val="444444"/>
        </a:fontRef>
        <a:srgbClr val="444444"/>
      </a:tcTxStyle>
      <a:tcStyle>
        <a:tcBdr>
          <a:left>
            <a:ln w="12700" cap="flat">
              <a:solidFill>
                <a:srgbClr val="747474"/>
              </a:solidFill>
              <a:prstDash val="solid"/>
              <a:miter lim="400000"/>
            </a:ln>
          </a:left>
          <a:right>
            <a:ln w="12700" cap="flat">
              <a:solidFill>
                <a:srgbClr val="747474"/>
              </a:solidFill>
              <a:prstDash val="solid"/>
              <a:miter lim="400000"/>
            </a:ln>
          </a:right>
          <a:top>
            <a:ln w="12700" cap="flat">
              <a:solidFill>
                <a:srgbClr val="747474"/>
              </a:solidFill>
              <a:prstDash val="solid"/>
              <a:miter lim="400000"/>
            </a:ln>
          </a:top>
          <a:bottom>
            <a:ln w="12700" cap="flat">
              <a:solidFill>
                <a:srgbClr val="747474"/>
              </a:solidFill>
              <a:prstDash val="solid"/>
              <a:miter lim="400000"/>
            </a:ln>
          </a:bottom>
          <a:insideH>
            <a:ln w="12700" cap="flat">
              <a:solidFill>
                <a:srgbClr val="747474"/>
              </a:solidFill>
              <a:prstDash val="solid"/>
              <a:miter lim="400000"/>
            </a:ln>
          </a:insideH>
          <a:insideV>
            <a:ln w="12700" cap="flat">
              <a:solidFill>
                <a:srgbClr val="747474"/>
              </a:solidFill>
              <a:prstDash val="solid"/>
              <a:miter lim="400000"/>
            </a:ln>
          </a:insideV>
        </a:tcBdr>
        <a:fill>
          <a:noFill/>
        </a:fill>
      </a:tcStyle>
    </a:wholeTbl>
    <a:band2H>
      <a:tcTxStyle/>
      <a:tcStyle>
        <a:tcBdr/>
        <a:fill>
          <a:solidFill>
            <a:srgbClr val="F2F2F2"/>
          </a:solidFill>
        </a:fill>
      </a:tcStyle>
    </a:band2H>
    <a:firstCol>
      <a:tcTxStyle>
        <a:fontRef idx="major">
          <a:srgbClr val="444444"/>
        </a:fontRef>
        <a:srgbClr val="444444"/>
      </a:tcTxStyle>
      <a:tcStyle>
        <a:tcBdr>
          <a:left>
            <a:ln w="12700" cap="flat">
              <a:solidFill>
                <a:srgbClr val="747474"/>
              </a:solidFill>
              <a:prstDash val="solid"/>
              <a:miter lim="400000"/>
            </a:ln>
          </a:left>
          <a:right>
            <a:ln w="12700" cap="flat">
              <a:solidFill>
                <a:srgbClr val="747474"/>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9E9E9"/>
          </a:solidFill>
        </a:fill>
      </a:tcStyle>
    </a:firstCol>
    <a:lastRow>
      <a:tcTxStyle>
        <a:fontRef idx="major">
          <a:srgbClr val="444444"/>
        </a:fontRef>
        <a:srgbClr val="444444"/>
      </a:tcTxStyle>
      <a:tcStyle>
        <a:tcBdr>
          <a:left>
            <a:ln w="12700" cap="flat">
              <a:noFill/>
              <a:miter lim="400000"/>
            </a:ln>
          </a:left>
          <a:right>
            <a:ln w="12700" cap="flat">
              <a:noFill/>
              <a:miter lim="400000"/>
            </a:ln>
          </a:right>
          <a:top>
            <a:ln w="12700" cap="flat">
              <a:solidFill>
                <a:srgbClr val="000000"/>
              </a:solidFill>
              <a:prstDash val="solid"/>
              <a:miter lim="400000"/>
            </a:ln>
          </a:top>
          <a:bottom>
            <a:ln w="12700" cap="flat">
              <a:solidFill>
                <a:srgbClr val="747474"/>
              </a:solidFill>
              <a:prstDash val="solid"/>
              <a:miter lim="400000"/>
            </a:ln>
          </a:bottom>
          <a:insideH>
            <a:ln w="12700" cap="flat">
              <a:noFill/>
              <a:miter lim="400000"/>
            </a:ln>
          </a:insideH>
          <a:insideV>
            <a:ln w="12700" cap="flat">
              <a:noFill/>
              <a:miter lim="400000"/>
            </a:ln>
          </a:insideV>
        </a:tcBdr>
        <a:fill>
          <a:solidFill>
            <a:srgbClr val="CBCBCB"/>
          </a:solidFill>
        </a:fill>
      </a:tcStyle>
    </a:lastRow>
    <a:firstRow>
      <a:tcTxStyle>
        <a:fontRef idx="major">
          <a:srgbClr val="444444"/>
        </a:fontRef>
        <a:srgbClr val="444444"/>
      </a:tcTxStyle>
      <a:tcStyle>
        <a:tcBdr>
          <a:left>
            <a:ln w="12700" cap="flat">
              <a:noFill/>
              <a:miter lim="400000"/>
            </a:ln>
          </a:left>
          <a:right>
            <a:ln w="12700" cap="flat">
              <a:noFill/>
              <a:miter lim="400000"/>
            </a:ln>
          </a:right>
          <a:top>
            <a:ln w="12700" cap="flat">
              <a:solidFill>
                <a:srgbClr val="747474"/>
              </a:solidFill>
              <a:prstDash val="solid"/>
              <a:miter lim="400000"/>
            </a:ln>
          </a:top>
          <a:bottom>
            <a:ln w="12700" cap="flat">
              <a:solidFill>
                <a:srgbClr val="747474"/>
              </a:solidFill>
              <a:prstDash val="solid"/>
              <a:miter lim="400000"/>
            </a:ln>
          </a:bottom>
          <a:insideH>
            <a:ln w="12700" cap="flat">
              <a:noFill/>
              <a:miter lim="400000"/>
            </a:ln>
          </a:insideH>
          <a:insideV>
            <a:ln w="12700" cap="flat">
              <a:noFill/>
              <a:miter lim="400000"/>
            </a:ln>
          </a:insideV>
        </a:tcBdr>
        <a:fill>
          <a:solidFill>
            <a:srgbClr val="CBCBCB"/>
          </a:solidFill>
        </a:fill>
      </a:tcStyle>
    </a:firstRow>
  </a:tblStyle>
  <a:tblStyle styleId="{2708684C-4D16-4618-839F-0558EEFCDFE6}" styleName="">
    <a:tblBg/>
    <a:wholeTbl>
      <a:tcTxStyle>
        <a:fontRef idx="major">
          <a:srgbClr val="777777"/>
        </a:fontRef>
        <a:srgbClr val="777777"/>
      </a:tcTxStyle>
      <a:tcStyle>
        <a:tcBdr>
          <a:left>
            <a:ln w="12700" cap="flat">
              <a:solidFill>
                <a:srgbClr val="C9C9C9"/>
              </a:solidFill>
              <a:prstDash val="solid"/>
              <a:miter lim="400000"/>
            </a:ln>
          </a:left>
          <a:right>
            <a:ln w="12700" cap="flat">
              <a:solidFill>
                <a:srgbClr val="C9C9C9"/>
              </a:solidFill>
              <a:prstDash val="solid"/>
              <a:miter lim="400000"/>
            </a:ln>
          </a:right>
          <a:top>
            <a:ln w="12700" cap="flat">
              <a:solidFill>
                <a:srgbClr val="525252"/>
              </a:solidFill>
              <a:custDash>
                <a:ds d="200000" sp="200000"/>
              </a:custDash>
              <a:miter lim="400000"/>
            </a:ln>
          </a:top>
          <a:bottom>
            <a:ln w="12700" cap="flat">
              <a:solidFill>
                <a:srgbClr val="525252"/>
              </a:solidFill>
              <a:custDash>
                <a:ds d="200000" sp="200000"/>
              </a:custDash>
              <a:miter lim="400000"/>
            </a:ln>
          </a:bottom>
          <a:insideH>
            <a:ln w="12700" cap="flat">
              <a:solidFill>
                <a:srgbClr val="525252"/>
              </a:solidFill>
              <a:custDash>
                <a:ds d="200000" sp="200000"/>
              </a:custDash>
              <a:miter lim="400000"/>
            </a:ln>
          </a:insideH>
          <a:insideV>
            <a:ln w="12700" cap="flat">
              <a:solidFill>
                <a:srgbClr val="C9C9C9"/>
              </a:solidFill>
              <a:prstDash val="solid"/>
              <a:miter lim="400000"/>
            </a:ln>
          </a:insideV>
        </a:tcBdr>
        <a:fill>
          <a:noFill/>
        </a:fill>
      </a:tcStyle>
    </a:wholeTbl>
    <a:band2H>
      <a:tcTxStyle/>
      <a:tcStyle>
        <a:tcBdr/>
        <a:fill>
          <a:solidFill>
            <a:srgbClr val="D2D2D2">
              <a:alpha val="30000"/>
            </a:srgbClr>
          </a:solidFill>
        </a:fill>
      </a:tcStyle>
    </a:band2H>
    <a:firstCol>
      <a:tcTxStyle>
        <a:font>
          <a:latin typeface="Helvetica Neue Medium"/>
          <a:ea typeface="Helvetica Neue Medium"/>
          <a:cs typeface="Helvetica Neue Medium"/>
        </a:font>
        <a:srgbClr val="555555"/>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C9C9C9"/>
              </a:solidFill>
              <a:prstDash val="solid"/>
              <a:miter lim="400000"/>
            </a:ln>
          </a:top>
          <a:bottom>
            <a:ln w="12700" cap="flat">
              <a:solidFill>
                <a:srgbClr val="C9C9C9"/>
              </a:solidFill>
              <a:prstDash val="solid"/>
              <a:miter lim="400000"/>
            </a:ln>
          </a:bottom>
          <a:insideH>
            <a:ln w="12700" cap="flat">
              <a:solidFill>
                <a:srgbClr val="C9C9C9"/>
              </a:solidFill>
              <a:prstDash val="solid"/>
              <a:miter lim="400000"/>
            </a:ln>
          </a:insideH>
          <a:insideV>
            <a:ln w="12700" cap="flat">
              <a:solidFill>
                <a:srgbClr val="C9C9C9"/>
              </a:solidFill>
              <a:prstDash val="solid"/>
              <a:miter lim="400000"/>
            </a:ln>
          </a:insideV>
        </a:tcBdr>
        <a:fill>
          <a:noFill/>
        </a:fill>
      </a:tcStyle>
    </a:firstCol>
    <a:lastRow>
      <a:tcTxStyle>
        <a:font>
          <a:latin typeface="Helvetica Neue Medium"/>
          <a:ea typeface="Helvetica Neue Medium"/>
          <a:cs typeface="Helvetica Neue Medium"/>
        </a:font>
        <a:srgbClr val="555555"/>
      </a:tcTxStyle>
      <a:tcStyle>
        <a:tcBdr>
          <a:left>
            <a:ln w="12700" cap="flat">
              <a:solidFill>
                <a:srgbClr val="C9C9C9"/>
              </a:solidFill>
              <a:prstDash val="solid"/>
              <a:miter lim="400000"/>
            </a:ln>
          </a:left>
          <a:right>
            <a:ln w="12700" cap="flat">
              <a:solidFill>
                <a:srgbClr val="C9C9C9"/>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C9C9C9"/>
              </a:solidFill>
              <a:prstDash val="solid"/>
              <a:miter lim="400000"/>
            </a:ln>
          </a:insideH>
          <a:insideV>
            <a:ln w="12700" cap="flat">
              <a:solidFill>
                <a:srgbClr val="C9C9C9"/>
              </a:solidFill>
              <a:prstDash val="solid"/>
              <a:miter lim="400000"/>
            </a:ln>
          </a:insideV>
        </a:tcBdr>
        <a:fill>
          <a:noFill/>
        </a:fill>
      </a:tcStyle>
    </a:lastRow>
    <a:firstRow>
      <a:tcTxStyle>
        <a:font>
          <a:latin typeface="Helvetica Neue Medium"/>
          <a:ea typeface="Helvetica Neue Medium"/>
          <a:cs typeface="Helvetica Neue Medium"/>
        </a:font>
        <a:srgbClr val="555555"/>
      </a:tcTxStyle>
      <a:tcStyle>
        <a:tcBdr>
          <a:left>
            <a:ln w="12700" cap="flat">
              <a:solidFill>
                <a:srgbClr val="C9C9C9"/>
              </a:solidFill>
              <a:prstDash val="solid"/>
              <a:miter lim="400000"/>
            </a:ln>
          </a:left>
          <a:right>
            <a:ln w="12700" cap="flat">
              <a:solidFill>
                <a:srgbClr val="C9C9C9"/>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C9C9C9"/>
              </a:solidFill>
              <a:prstDash val="solid"/>
              <a:miter lim="400000"/>
            </a:ln>
          </a:insideH>
          <a:insideV>
            <a:ln w="12700" cap="flat">
              <a:solidFill>
                <a:srgbClr val="C9C9C9"/>
              </a:solidFill>
              <a:prstDash val="solid"/>
              <a:miter lim="400000"/>
            </a:ln>
          </a:insideV>
        </a:tcBdr>
        <a:fill>
          <a:noFill/>
        </a:fill>
      </a:tcStyle>
    </a:firstRow>
  </a:tblStyle>
  <a:tblStyle styleId="{8F44A2F1-9E1F-4B54-A3A2-5F16C0AD49E2}" styleName="">
    <a:tblBg/>
    <a:wholeTbl>
      <a:tcTxStyle b="off" i="off">
        <a:fontRef idx="min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wholeTbl>
    <a:band2H>
      <a:tcTxStyle/>
      <a:tcStyle>
        <a:tcBdr/>
        <a:fill>
          <a:solidFill>
            <a:srgbClr val="D2D2D2">
              <a:alpha val="30000"/>
            </a:srgbClr>
          </a:solidFill>
        </a:fill>
      </a:tcStyle>
    </a:band2H>
    <a:firstCol>
      <a:tcTxStyle b="off" i="off">
        <a:fontRef idx="min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solidFill>
            <a:srgbClr val="CBCBCB"/>
          </a:solidFill>
        </a:fill>
      </a:tcStyle>
    </a:firstCol>
    <a:lastRow>
      <a:tcTxStyle b="off" i="off">
        <a:fontRef idx="min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solidFill>
            <a:srgbClr val="CBCBCB"/>
          </a:solidFill>
        </a:fill>
      </a:tcStyle>
    </a:lastRow>
    <a:firstRow>
      <a:tcTxStyle b="off" i="off">
        <a:fontRef idx="min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solidFill>
            <a:srgbClr val="CBCBCB"/>
          </a:solidFill>
        </a:fill>
      </a:tcStyle>
    </a:firstRow>
  </a:tblStyle>
  <a:tblStyle styleId="{D51ADE6A-740E-44AE-83CC-AE7238B6C88D}" styleName="">
    <a:tblBg/>
    <a:wholeTbl>
      <a:tcTxStyle b="off" i="off">
        <a:fontRef idx="min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wholeTbl>
    <a:band2H>
      <a:tcTxStyle/>
      <a:tcStyle>
        <a:tcBdr/>
        <a:fill>
          <a:solidFill>
            <a:srgbClr val="D2D2D2">
              <a:alpha val="30000"/>
            </a:srgbClr>
          </a:solidFill>
        </a:fill>
      </a:tcStyle>
    </a:band2H>
    <a:firstCol>
      <a:tcTxStyle b="off" i="off">
        <a:fontRef idx="min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solidFill>
            <a:srgbClr val="CBCBCB"/>
          </a:solidFill>
        </a:fill>
      </a:tcStyle>
    </a:firstCol>
    <a:lastRow>
      <a:tcTxStyle b="off" i="off">
        <a:fontRef idx="min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solidFill>
            <a:srgbClr val="CBCBCB"/>
          </a:solidFill>
        </a:fill>
      </a:tcStyle>
    </a:lastRow>
    <a:firstRow>
      <a:tcTxStyle b="off" i="off">
        <a:fontRef idx="min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solidFill>
            <a:srgbClr val="CBCBCB"/>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9638" autoAdjust="0"/>
  </p:normalViewPr>
  <p:slideViewPr>
    <p:cSldViewPr snapToGrid="0" snapToObjects="1">
      <p:cViewPr varScale="1">
        <p:scale>
          <a:sx n="96" d="100"/>
          <a:sy n="96" d="100"/>
        </p:scale>
        <p:origin x="-640" y="-112"/>
      </p:cViewPr>
      <p:guideLst>
        <p:guide orient="horz" pos="2400"/>
        <p:guide pos="3200"/>
      </p:guideLst>
    </p:cSldViewPr>
  </p:slideViewPr>
  <p:notesTextViewPr>
    <p:cViewPr>
      <p:scale>
        <a:sx n="100" d="100"/>
        <a:sy n="100" d="100"/>
      </p:scale>
      <p:origin x="0" y="0"/>
    </p:cViewPr>
  </p:notesTextViewPr>
  <p:sorterViewPr>
    <p:cViewPr>
      <p:scale>
        <a:sx n="55" d="100"/>
        <a:sy n="55"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0" name="Shape 100"/>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101" name="Shape 101"/>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2278401655"/>
      </p:ext>
    </p:extLst>
  </p:cSld>
  <p:clrMap bg1="lt1" tx1="dk1" bg2="lt2" tx2="dk2" accent1="accent1" accent2="accent2" accent3="accent3" accent4="accent4" accent5="accent5" accent6="accent6" hlink="hlink" folHlink="folHlink"/>
  <p:notesStyle>
    <a:lvl1pPr defTabSz="457200">
      <a:defRPr sz="1600">
        <a:latin typeface="Lucida Grande"/>
        <a:ea typeface="Lucida Grande"/>
        <a:cs typeface="Lucida Grande"/>
        <a:sym typeface="Lucida Grande"/>
      </a:defRPr>
    </a:lvl1pPr>
    <a:lvl2pPr indent="228600" defTabSz="457200">
      <a:defRPr sz="1600">
        <a:latin typeface="Lucida Grande"/>
        <a:ea typeface="Lucida Grande"/>
        <a:cs typeface="Lucida Grande"/>
        <a:sym typeface="Lucida Grande"/>
      </a:defRPr>
    </a:lvl2pPr>
    <a:lvl3pPr indent="457200" defTabSz="457200">
      <a:defRPr sz="1600">
        <a:latin typeface="Lucida Grande"/>
        <a:ea typeface="Lucida Grande"/>
        <a:cs typeface="Lucida Grande"/>
        <a:sym typeface="Lucida Grande"/>
      </a:defRPr>
    </a:lvl3pPr>
    <a:lvl4pPr indent="685800" defTabSz="457200">
      <a:defRPr sz="1600">
        <a:latin typeface="Lucida Grande"/>
        <a:ea typeface="Lucida Grande"/>
        <a:cs typeface="Lucida Grande"/>
        <a:sym typeface="Lucida Grande"/>
      </a:defRPr>
    </a:lvl4pPr>
    <a:lvl5pPr indent="914400" defTabSz="457200">
      <a:defRPr sz="1600">
        <a:latin typeface="Lucida Grande"/>
        <a:ea typeface="Lucida Grande"/>
        <a:cs typeface="Lucida Grande"/>
        <a:sym typeface="Lucida Grande"/>
      </a:defRPr>
    </a:lvl5pPr>
    <a:lvl6pPr indent="1143000" defTabSz="457200">
      <a:defRPr sz="1600">
        <a:latin typeface="Lucida Grande"/>
        <a:ea typeface="Lucida Grande"/>
        <a:cs typeface="Lucida Grande"/>
        <a:sym typeface="Lucida Grande"/>
      </a:defRPr>
    </a:lvl6pPr>
    <a:lvl7pPr indent="1371600" defTabSz="457200">
      <a:defRPr sz="1600">
        <a:latin typeface="Lucida Grande"/>
        <a:ea typeface="Lucida Grande"/>
        <a:cs typeface="Lucida Grande"/>
        <a:sym typeface="Lucida Grande"/>
      </a:defRPr>
    </a:lvl7pPr>
    <a:lvl8pPr indent="1600200" defTabSz="457200">
      <a:defRPr sz="1600">
        <a:latin typeface="Lucida Grande"/>
        <a:ea typeface="Lucida Grande"/>
        <a:cs typeface="Lucida Grande"/>
        <a:sym typeface="Lucida Grande"/>
      </a:defRPr>
    </a:lvl8pPr>
    <a:lvl9pPr indent="1828800" defTabSz="457200">
      <a:defRPr sz="1600">
        <a:latin typeface="Lucida Grande"/>
        <a:ea typeface="Lucida Grande"/>
        <a:cs typeface="Lucida Grande"/>
        <a:sym typeface="Lucida Grande"/>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Shape 106"/>
          <p:cNvSpPr>
            <a:spLocks noGrp="1" noRot="1" noChangeAspect="1"/>
          </p:cNvSpPr>
          <p:nvPr>
            <p:ph type="sldImg"/>
          </p:nvPr>
        </p:nvSpPr>
        <p:spPr>
          <a:prstGeom prst="rect">
            <a:avLst/>
          </a:prstGeom>
        </p:spPr>
        <p:txBody>
          <a:bodyPr/>
          <a:lstStyle/>
          <a:p>
            <a:pPr lvl="0"/>
            <a:endParaRPr/>
          </a:p>
        </p:txBody>
      </p:sp>
      <p:sp>
        <p:nvSpPr>
          <p:cNvPr id="107" name="Shape 107"/>
          <p:cNvSpPr>
            <a:spLocks noGrp="1"/>
          </p:cNvSpPr>
          <p:nvPr>
            <p:ph type="body" sz="quarter" idx="1"/>
          </p:nvPr>
        </p:nvSpPr>
        <p:spPr>
          <a:prstGeom prst="rect">
            <a:avLst/>
          </a:prstGeom>
        </p:spPr>
        <p:txBody>
          <a:bodyPr/>
          <a:lstStyle/>
          <a:p>
            <a:pPr marR="457200" lvl="0" defTabSz="355600">
              <a:tabLst>
                <a:tab pos="228600" algn="l"/>
                <a:tab pos="457200" algn="l"/>
                <a:tab pos="685800" algn="l"/>
                <a:tab pos="914400" algn="l"/>
              </a:tabLst>
              <a:defRPr sz="1800"/>
            </a:pPr>
            <a:endParaRPr sz="1100" dirty="0">
              <a:latin typeface="Helvetica"/>
              <a:ea typeface="Helvetica"/>
              <a:cs typeface="Helvetica"/>
              <a:sym typeface="Helvetica"/>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Shape 151"/>
          <p:cNvSpPr>
            <a:spLocks noGrp="1" noRot="1" noChangeAspect="1"/>
          </p:cNvSpPr>
          <p:nvPr>
            <p:ph type="sldImg"/>
          </p:nvPr>
        </p:nvSpPr>
        <p:spPr>
          <a:prstGeom prst="rect">
            <a:avLst/>
          </a:prstGeom>
        </p:spPr>
        <p:txBody>
          <a:bodyPr/>
          <a:lstStyle/>
          <a:p>
            <a:pPr lvl="0"/>
            <a:endParaRPr/>
          </a:p>
        </p:txBody>
      </p:sp>
      <p:sp>
        <p:nvSpPr>
          <p:cNvPr id="152" name="Shape 152"/>
          <p:cNvSpPr>
            <a:spLocks noGrp="1"/>
          </p:cNvSpPr>
          <p:nvPr>
            <p:ph type="body" sz="quarter" idx="1"/>
          </p:nvPr>
        </p:nvSpPr>
        <p:spPr>
          <a:prstGeom prst="rect">
            <a:avLst/>
          </a:prstGeom>
        </p:spPr>
        <p:txBody>
          <a:bodyPr/>
          <a:lstStyle/>
          <a:p>
            <a:pPr lvl="0">
              <a:defRPr sz="1800"/>
            </a:pPr>
            <a:r>
              <a:rPr sz="1600"/>
              <a:t>Obtaining and maintaining CHR approval can sometimes resemble a story-telling exercise. The anthropologic maxim that there are multiple truths that all tend to be quite local could not be truer than here. I usually find myself “translating” what I know will happen in the field into language that appears consistent with the IRB requirements. And, at least at UCSF, this process has become much better and much more consistent with ethnographic procedures in the last few years.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Shape 161"/>
          <p:cNvSpPr>
            <a:spLocks noGrp="1" noRot="1" noChangeAspect="1"/>
          </p:cNvSpPr>
          <p:nvPr>
            <p:ph type="sldImg"/>
          </p:nvPr>
        </p:nvSpPr>
        <p:spPr>
          <a:prstGeom prst="rect">
            <a:avLst/>
          </a:prstGeom>
        </p:spPr>
        <p:txBody>
          <a:bodyPr/>
          <a:lstStyle/>
          <a:p>
            <a:pPr lvl="0"/>
            <a:endParaRPr/>
          </a:p>
        </p:txBody>
      </p:sp>
      <p:sp>
        <p:nvSpPr>
          <p:cNvPr id="162" name="Shape 162"/>
          <p:cNvSpPr>
            <a:spLocks noGrp="1"/>
          </p:cNvSpPr>
          <p:nvPr>
            <p:ph type="body" sz="quarter" idx="1"/>
          </p:nvPr>
        </p:nvSpPr>
        <p:spPr>
          <a:prstGeom prst="rect">
            <a:avLst/>
          </a:prstGeom>
        </p:spPr>
        <p:txBody>
          <a:bodyPr/>
          <a:lstStyle/>
          <a:p>
            <a:pPr lvl="0">
              <a:defRPr sz="1800"/>
            </a:pPr>
            <a:r>
              <a:rPr sz="1600"/>
              <a:t>Obtaining and maintaining CHR approval can sometimes resemble a story-telling exercise. The anthropologic maxim that there are multiple truths that all tend to be quite local could not be truer than here. I usually find myself “translating” what I know will happen in the field into language that appears consistent with the IRB requirements. And, at least at UCSF, this process has become much better and much more consistent with ethnographic procedures in the last few years.</a:t>
            </a:r>
          </a:p>
          <a:p>
            <a:pPr lvl="0">
              <a:defRPr sz="1800"/>
            </a:pPr>
            <a:endParaRPr sz="16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amp; Subtitle">
    <p:spTree>
      <p:nvGrpSpPr>
        <p:cNvPr id="1" name=""/>
        <p:cNvGrpSpPr/>
        <p:nvPr/>
      </p:nvGrpSpPr>
      <p:grpSpPr>
        <a:xfrm>
          <a:off x="0" y="0"/>
          <a:ext cx="0" cy="0"/>
          <a:chOff x="0" y="0"/>
          <a:chExt cx="0" cy="0"/>
        </a:xfrm>
      </p:grpSpPr>
      <p:sp>
        <p:nvSpPr>
          <p:cNvPr id="10" name="Shape 10"/>
          <p:cNvSpPr>
            <a:spLocks noGrp="1"/>
          </p:cNvSpPr>
          <p:nvPr>
            <p:ph type="title"/>
          </p:nvPr>
        </p:nvSpPr>
        <p:spPr>
          <a:xfrm>
            <a:off x="444500" y="1028700"/>
            <a:ext cx="9271000" cy="2476500"/>
          </a:xfrm>
          <a:prstGeom prst="rect">
            <a:avLst/>
          </a:prstGeom>
        </p:spPr>
        <p:txBody>
          <a:bodyPr/>
          <a:lstStyle/>
          <a:p>
            <a:pPr lvl="0">
              <a:defRPr sz="1800"/>
            </a:pPr>
            <a:r>
              <a:rPr sz="3200"/>
              <a:t>Title Text</a:t>
            </a:r>
          </a:p>
        </p:txBody>
      </p:sp>
      <p:sp>
        <p:nvSpPr>
          <p:cNvPr id="11" name="Shape 11"/>
          <p:cNvSpPr>
            <a:spLocks noGrp="1"/>
          </p:cNvSpPr>
          <p:nvPr>
            <p:ph type="body" idx="1"/>
          </p:nvPr>
        </p:nvSpPr>
        <p:spPr>
          <a:xfrm>
            <a:off x="444500" y="3924300"/>
            <a:ext cx="9271000" cy="2476500"/>
          </a:xfrm>
          <a:prstGeom prst="rect">
            <a:avLst/>
          </a:prstGeom>
        </p:spPr>
        <p:txBody>
          <a:bodyPr/>
          <a:lstStyle>
            <a:lvl1pPr marL="0" indent="0">
              <a:spcBef>
                <a:spcPts val="0"/>
              </a:spcBef>
              <a:buSzTx/>
              <a:buNone/>
              <a:defRPr sz="2000">
                <a:solidFill>
                  <a:srgbClr val="747474"/>
                </a:solidFill>
              </a:defRPr>
            </a:lvl1pPr>
            <a:lvl2pPr marL="0" indent="0">
              <a:spcBef>
                <a:spcPts val="0"/>
              </a:spcBef>
              <a:buSzTx/>
              <a:buNone/>
              <a:defRPr sz="2000">
                <a:solidFill>
                  <a:srgbClr val="747474"/>
                </a:solidFill>
              </a:defRPr>
            </a:lvl2pPr>
            <a:lvl3pPr marL="0" indent="0">
              <a:spcBef>
                <a:spcPts val="0"/>
              </a:spcBef>
              <a:buSzTx/>
              <a:buNone/>
              <a:defRPr sz="2000">
                <a:solidFill>
                  <a:srgbClr val="747474"/>
                </a:solidFill>
              </a:defRPr>
            </a:lvl3pPr>
            <a:lvl4pPr marL="0" indent="0">
              <a:spcBef>
                <a:spcPts val="0"/>
              </a:spcBef>
              <a:buSzTx/>
              <a:buNone/>
              <a:defRPr sz="2000">
                <a:solidFill>
                  <a:srgbClr val="747474"/>
                </a:solidFill>
              </a:defRPr>
            </a:lvl4pPr>
            <a:lvl5pPr marL="0" indent="0">
              <a:spcBef>
                <a:spcPts val="0"/>
              </a:spcBef>
              <a:buSzTx/>
              <a:buNone/>
              <a:defRPr sz="2000">
                <a:solidFill>
                  <a:srgbClr val="747474"/>
                </a:solidFill>
              </a:defRPr>
            </a:lvl5pPr>
          </a:lstStyle>
          <a:p>
            <a:pPr lvl="0">
              <a:defRPr sz="1800">
                <a:solidFill>
                  <a:srgbClr val="000000"/>
                </a:solidFill>
              </a:defRPr>
            </a:pPr>
            <a:r>
              <a:rPr sz="2000">
                <a:solidFill>
                  <a:srgbClr val="747474"/>
                </a:solidFill>
              </a:rPr>
              <a:t>Body Level One</a:t>
            </a:r>
          </a:p>
          <a:p>
            <a:pPr lvl="1">
              <a:defRPr sz="1800">
                <a:solidFill>
                  <a:srgbClr val="000000"/>
                </a:solidFill>
              </a:defRPr>
            </a:pPr>
            <a:r>
              <a:rPr sz="2000">
                <a:solidFill>
                  <a:srgbClr val="747474"/>
                </a:solidFill>
              </a:rPr>
              <a:t>Body Level Two</a:t>
            </a:r>
          </a:p>
          <a:p>
            <a:pPr lvl="2">
              <a:defRPr sz="1800">
                <a:solidFill>
                  <a:srgbClr val="000000"/>
                </a:solidFill>
              </a:defRPr>
            </a:pPr>
            <a:r>
              <a:rPr sz="2000">
                <a:solidFill>
                  <a:srgbClr val="747474"/>
                </a:solidFill>
              </a:rPr>
              <a:t>Body Level Three</a:t>
            </a:r>
          </a:p>
          <a:p>
            <a:pPr lvl="3">
              <a:defRPr sz="1800">
                <a:solidFill>
                  <a:srgbClr val="000000"/>
                </a:solidFill>
              </a:defRPr>
            </a:pPr>
            <a:r>
              <a:rPr sz="2000">
                <a:solidFill>
                  <a:srgbClr val="747474"/>
                </a:solidFill>
              </a:rPr>
              <a:t>Body Level Four</a:t>
            </a:r>
          </a:p>
          <a:p>
            <a:pPr lvl="4">
              <a:defRPr sz="1800">
                <a:solidFill>
                  <a:srgbClr val="000000"/>
                </a:solidFill>
              </a:defRPr>
            </a:pPr>
            <a:r>
              <a:rPr sz="2000">
                <a:solidFill>
                  <a:srgbClr val="747474"/>
                </a:solidFill>
              </a:rPr>
              <a:t>Body Level Five</a:t>
            </a:r>
          </a:p>
        </p:txBody>
      </p:sp>
      <p:sp>
        <p:nvSpPr>
          <p:cNvPr id="12" name="Shape 12"/>
          <p:cNvSpPr>
            <a:spLocks noGrp="1"/>
          </p:cNvSpPr>
          <p:nvPr>
            <p:ph type="sldNum" sz="quarter" idx="2"/>
          </p:nvPr>
        </p:nvSpPr>
        <p:spPr>
          <a:xfrm>
            <a:off x="9588500" y="7200900"/>
            <a:ext cx="230124" cy="225045"/>
          </a:xfrm>
          <a:prstGeom prst="rect">
            <a:avLst/>
          </a:prstGeom>
        </p:spPr>
        <p:txBody>
          <a:bodyPr/>
          <a:lstStyle>
            <a:lvl1pPr algn="l"/>
          </a:lstStyle>
          <a:p>
            <a:pPr lvl="0"/>
            <a:fld id="{86CB4B4D-7CA3-9044-876B-883B54F8677D}" type="slidenum">
              <a:t>‹#›</a:t>
            </a:fld>
            <a:endParaRPr/>
          </a:p>
        </p:txBody>
      </p:sp>
    </p:spTree>
  </p:cSld>
  <p:clrMapOvr>
    <a:masterClrMapping/>
  </p:clrMapOvr>
  <p:transition xmlns:p14="http://schemas.microsoft.com/office/powerpoint/2010/mai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Photo - 2 Up Landscape">
    <p:spTree>
      <p:nvGrpSpPr>
        <p:cNvPr id="1" name=""/>
        <p:cNvGrpSpPr/>
        <p:nvPr/>
      </p:nvGrpSpPr>
      <p:grpSpPr>
        <a:xfrm>
          <a:off x="0" y="0"/>
          <a:ext cx="0" cy="0"/>
          <a:chOff x="0" y="0"/>
          <a:chExt cx="0" cy="0"/>
        </a:xfrm>
      </p:grpSpPr>
      <p:sp>
        <p:nvSpPr>
          <p:cNvPr id="53" name="Shape 53"/>
          <p:cNvSpPr>
            <a:spLocks noGrp="1"/>
          </p:cNvSpPr>
          <p:nvPr>
            <p:ph type="body" idx="1"/>
          </p:nvPr>
        </p:nvSpPr>
        <p:spPr>
          <a:xfrm>
            <a:off x="393700" y="5829300"/>
            <a:ext cx="6451600" cy="1079500"/>
          </a:xfrm>
          <a:prstGeom prst="rect">
            <a:avLst/>
          </a:prstGeom>
        </p:spPr>
        <p:txBody>
          <a:bodyPr/>
          <a:lstStyle>
            <a:lvl1pPr marL="0" indent="0">
              <a:spcBef>
                <a:spcPts val="0"/>
              </a:spcBef>
              <a:buSzTx/>
              <a:buNone/>
              <a:defRPr sz="1400"/>
            </a:lvl1pPr>
            <a:lvl2pPr marL="0" indent="0">
              <a:spcBef>
                <a:spcPts val="0"/>
              </a:spcBef>
              <a:buSzTx/>
              <a:buNone/>
              <a:defRPr sz="1400"/>
            </a:lvl2pPr>
            <a:lvl3pPr marL="0" indent="0">
              <a:spcBef>
                <a:spcPts val="0"/>
              </a:spcBef>
              <a:buSzTx/>
              <a:buNone/>
              <a:defRPr sz="1400"/>
            </a:lvl3pPr>
            <a:lvl4pPr marL="0" indent="0">
              <a:spcBef>
                <a:spcPts val="0"/>
              </a:spcBef>
              <a:buSzTx/>
              <a:buNone/>
              <a:defRPr sz="1400"/>
            </a:lvl4pPr>
            <a:lvl5pPr marL="0" indent="0">
              <a:spcBef>
                <a:spcPts val="0"/>
              </a:spcBef>
              <a:buSzTx/>
              <a:buNone/>
              <a:defRPr sz="1400"/>
            </a:lvl5pPr>
          </a:lstStyle>
          <a:p>
            <a:pPr lvl="0">
              <a:defRPr sz="1800"/>
            </a:pPr>
            <a:r>
              <a:rPr sz="1400"/>
              <a:t>Body Level One</a:t>
            </a:r>
          </a:p>
          <a:p>
            <a:pPr lvl="1">
              <a:defRPr sz="1800"/>
            </a:pPr>
            <a:r>
              <a:rPr sz="1400"/>
              <a:t>Body Level Two</a:t>
            </a:r>
          </a:p>
          <a:p>
            <a:pPr lvl="2">
              <a:defRPr sz="1800"/>
            </a:pPr>
            <a:r>
              <a:rPr sz="1400"/>
              <a:t>Body Level Three</a:t>
            </a:r>
          </a:p>
          <a:p>
            <a:pPr lvl="3">
              <a:defRPr sz="1800"/>
            </a:pPr>
            <a:r>
              <a:rPr sz="1400"/>
              <a:t>Body Level Four</a:t>
            </a:r>
          </a:p>
          <a:p>
            <a:pPr lvl="4">
              <a:defRPr sz="1800"/>
            </a:pPr>
            <a:r>
              <a:rPr sz="1400"/>
              <a:t>Body Level Five</a:t>
            </a:r>
          </a:p>
        </p:txBody>
      </p:sp>
      <p:sp>
        <p:nvSpPr>
          <p:cNvPr id="54" name="Shape 54"/>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xmlns:p14="http://schemas.microsoft.com/office/powerpoint/2010/mai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Photo - 2 Up Portrait &amp; Landscape">
    <p:spTree>
      <p:nvGrpSpPr>
        <p:cNvPr id="1" name=""/>
        <p:cNvGrpSpPr/>
        <p:nvPr/>
      </p:nvGrpSpPr>
      <p:grpSpPr>
        <a:xfrm>
          <a:off x="0" y="0"/>
          <a:ext cx="0" cy="0"/>
          <a:chOff x="0" y="0"/>
          <a:chExt cx="0" cy="0"/>
        </a:xfrm>
      </p:grpSpPr>
      <p:sp>
        <p:nvSpPr>
          <p:cNvPr id="58" name="Shape 58"/>
          <p:cNvSpPr>
            <a:spLocks noGrp="1"/>
          </p:cNvSpPr>
          <p:nvPr>
            <p:ph type="body" idx="1"/>
          </p:nvPr>
        </p:nvSpPr>
        <p:spPr>
          <a:xfrm>
            <a:off x="254000" y="5829300"/>
            <a:ext cx="6451600" cy="1219200"/>
          </a:xfrm>
          <a:prstGeom prst="rect">
            <a:avLst/>
          </a:prstGeom>
        </p:spPr>
        <p:txBody>
          <a:bodyPr/>
          <a:lstStyle>
            <a:lvl1pPr marL="0" indent="0">
              <a:spcBef>
                <a:spcPts val="0"/>
              </a:spcBef>
              <a:buSzTx/>
              <a:buNone/>
              <a:defRPr sz="1400"/>
            </a:lvl1pPr>
            <a:lvl2pPr marL="0" indent="0">
              <a:spcBef>
                <a:spcPts val="0"/>
              </a:spcBef>
              <a:buSzTx/>
              <a:buNone/>
              <a:defRPr sz="1400"/>
            </a:lvl2pPr>
            <a:lvl3pPr marL="0" indent="0">
              <a:spcBef>
                <a:spcPts val="0"/>
              </a:spcBef>
              <a:buSzTx/>
              <a:buNone/>
              <a:defRPr sz="1400"/>
            </a:lvl3pPr>
            <a:lvl4pPr marL="0" indent="0">
              <a:spcBef>
                <a:spcPts val="0"/>
              </a:spcBef>
              <a:buSzTx/>
              <a:buNone/>
              <a:defRPr sz="1400"/>
            </a:lvl4pPr>
            <a:lvl5pPr marL="0" indent="0">
              <a:spcBef>
                <a:spcPts val="0"/>
              </a:spcBef>
              <a:buSzTx/>
              <a:buNone/>
              <a:defRPr sz="1400"/>
            </a:lvl5pPr>
          </a:lstStyle>
          <a:p>
            <a:pPr lvl="0">
              <a:defRPr sz="1800"/>
            </a:pPr>
            <a:r>
              <a:rPr sz="1400"/>
              <a:t>Body Level One</a:t>
            </a:r>
          </a:p>
          <a:p>
            <a:pPr lvl="1">
              <a:defRPr sz="1800"/>
            </a:pPr>
            <a:r>
              <a:rPr sz="1400"/>
              <a:t>Body Level Two</a:t>
            </a:r>
          </a:p>
          <a:p>
            <a:pPr lvl="2">
              <a:defRPr sz="1800"/>
            </a:pPr>
            <a:r>
              <a:rPr sz="1400"/>
              <a:t>Body Level Three</a:t>
            </a:r>
          </a:p>
          <a:p>
            <a:pPr lvl="3">
              <a:defRPr sz="1800"/>
            </a:pPr>
            <a:r>
              <a:rPr sz="1400"/>
              <a:t>Body Level Four</a:t>
            </a:r>
          </a:p>
          <a:p>
            <a:pPr lvl="4">
              <a:defRPr sz="1800"/>
            </a:pPr>
            <a:r>
              <a:rPr sz="1400"/>
              <a:t>Body Level Five</a:t>
            </a:r>
          </a:p>
        </p:txBody>
      </p:sp>
      <p:sp>
        <p:nvSpPr>
          <p:cNvPr id="59" name="Shape 59"/>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xmlns:p14="http://schemas.microsoft.com/office/powerpoint/2010/mai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Photo - 2 Up Portrait">
    <p:spTree>
      <p:nvGrpSpPr>
        <p:cNvPr id="1" name=""/>
        <p:cNvGrpSpPr/>
        <p:nvPr/>
      </p:nvGrpSpPr>
      <p:grpSpPr>
        <a:xfrm>
          <a:off x="0" y="0"/>
          <a:ext cx="0" cy="0"/>
          <a:chOff x="0" y="0"/>
          <a:chExt cx="0" cy="0"/>
        </a:xfrm>
      </p:grpSpPr>
      <p:sp>
        <p:nvSpPr>
          <p:cNvPr id="63" name="Shape 63"/>
          <p:cNvSpPr>
            <a:spLocks noGrp="1"/>
          </p:cNvSpPr>
          <p:nvPr>
            <p:ph type="body" idx="1"/>
          </p:nvPr>
        </p:nvSpPr>
        <p:spPr>
          <a:xfrm>
            <a:off x="393700" y="6680200"/>
            <a:ext cx="6451600" cy="520700"/>
          </a:xfrm>
          <a:prstGeom prst="rect">
            <a:avLst/>
          </a:prstGeom>
        </p:spPr>
        <p:txBody>
          <a:bodyPr/>
          <a:lstStyle>
            <a:lvl1pPr marL="0" indent="0">
              <a:spcBef>
                <a:spcPts val="0"/>
              </a:spcBef>
              <a:buSzTx/>
              <a:buNone/>
              <a:defRPr sz="1400"/>
            </a:lvl1pPr>
            <a:lvl2pPr marL="0" indent="0">
              <a:spcBef>
                <a:spcPts val="0"/>
              </a:spcBef>
              <a:buSzTx/>
              <a:buNone/>
              <a:defRPr sz="1400"/>
            </a:lvl2pPr>
            <a:lvl3pPr marL="0" indent="0">
              <a:spcBef>
                <a:spcPts val="0"/>
              </a:spcBef>
              <a:buSzTx/>
              <a:buNone/>
              <a:defRPr sz="1400"/>
            </a:lvl3pPr>
            <a:lvl4pPr marL="0" indent="0">
              <a:spcBef>
                <a:spcPts val="0"/>
              </a:spcBef>
              <a:buSzTx/>
              <a:buNone/>
              <a:defRPr sz="1400"/>
            </a:lvl4pPr>
            <a:lvl5pPr marL="0" indent="0">
              <a:spcBef>
                <a:spcPts val="0"/>
              </a:spcBef>
              <a:buSzTx/>
              <a:buNone/>
              <a:defRPr sz="1400"/>
            </a:lvl5pPr>
          </a:lstStyle>
          <a:p>
            <a:pPr lvl="0">
              <a:defRPr sz="1800"/>
            </a:pPr>
            <a:r>
              <a:rPr sz="1400"/>
              <a:t>Body Level One</a:t>
            </a:r>
          </a:p>
          <a:p>
            <a:pPr lvl="1">
              <a:defRPr sz="1800"/>
            </a:pPr>
            <a:r>
              <a:rPr sz="1400"/>
              <a:t>Body Level Two</a:t>
            </a:r>
          </a:p>
          <a:p>
            <a:pPr lvl="2">
              <a:defRPr sz="1800"/>
            </a:pPr>
            <a:r>
              <a:rPr sz="1400"/>
              <a:t>Body Level Three</a:t>
            </a:r>
          </a:p>
          <a:p>
            <a:pPr lvl="3">
              <a:defRPr sz="1800"/>
            </a:pPr>
            <a:r>
              <a:rPr sz="1400"/>
              <a:t>Body Level Four</a:t>
            </a:r>
          </a:p>
          <a:p>
            <a:pPr lvl="4">
              <a:defRPr sz="1800"/>
            </a:pPr>
            <a:r>
              <a:rPr sz="1400"/>
              <a:t>Body Level Five</a:t>
            </a:r>
          </a:p>
        </p:txBody>
      </p:sp>
      <p:sp>
        <p:nvSpPr>
          <p:cNvPr id="64" name="Shape 64"/>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xmlns:p14="http://schemas.microsoft.com/office/powerpoint/2010/mai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Photo - 3 Up Portrait">
    <p:spTree>
      <p:nvGrpSpPr>
        <p:cNvPr id="1" name=""/>
        <p:cNvGrpSpPr/>
        <p:nvPr/>
      </p:nvGrpSpPr>
      <p:grpSpPr>
        <a:xfrm>
          <a:off x="0" y="0"/>
          <a:ext cx="0" cy="0"/>
          <a:chOff x="0" y="0"/>
          <a:chExt cx="0" cy="0"/>
        </a:xfrm>
      </p:grpSpPr>
      <p:sp>
        <p:nvSpPr>
          <p:cNvPr id="66" name="Shape 66"/>
          <p:cNvSpPr/>
          <p:nvPr/>
        </p:nvSpPr>
        <p:spPr>
          <a:xfrm flipH="1">
            <a:off x="3479799" y="1384300"/>
            <a:ext cx="1" cy="3976399"/>
          </a:xfrm>
          <a:prstGeom prst="line">
            <a:avLst/>
          </a:prstGeom>
          <a:ln w="12700">
            <a:solidFill>
              <a:srgbClr val="9A9A9A"/>
            </a:solidFill>
            <a:miter lim="400000"/>
          </a:ln>
        </p:spPr>
        <p:txBody>
          <a:bodyPr lIns="0" tIns="0" rIns="0" bIns="0" anchor="ctr"/>
          <a:lstStyle/>
          <a:p>
            <a:pPr lvl="0"/>
            <a:endParaRPr/>
          </a:p>
        </p:txBody>
      </p:sp>
      <p:sp>
        <p:nvSpPr>
          <p:cNvPr id="67" name="Shape 67"/>
          <p:cNvSpPr/>
          <p:nvPr/>
        </p:nvSpPr>
        <p:spPr>
          <a:xfrm flipH="1">
            <a:off x="6680199" y="1384300"/>
            <a:ext cx="1" cy="3976399"/>
          </a:xfrm>
          <a:prstGeom prst="line">
            <a:avLst/>
          </a:prstGeom>
          <a:ln w="12700">
            <a:solidFill>
              <a:srgbClr val="9A9A9A"/>
            </a:solidFill>
            <a:miter lim="400000"/>
          </a:ln>
        </p:spPr>
        <p:txBody>
          <a:bodyPr lIns="0" tIns="0" rIns="0" bIns="0" anchor="ctr"/>
          <a:lstStyle/>
          <a:p>
            <a:pPr lvl="0"/>
            <a:endParaRPr/>
          </a:p>
        </p:txBody>
      </p:sp>
      <p:sp>
        <p:nvSpPr>
          <p:cNvPr id="69" name="Shape 69"/>
          <p:cNvSpPr>
            <a:spLocks noGrp="1"/>
          </p:cNvSpPr>
          <p:nvPr>
            <p:ph type="body" idx="1"/>
          </p:nvPr>
        </p:nvSpPr>
        <p:spPr>
          <a:xfrm>
            <a:off x="266700" y="5994400"/>
            <a:ext cx="6451600" cy="1206500"/>
          </a:xfrm>
          <a:prstGeom prst="rect">
            <a:avLst/>
          </a:prstGeom>
        </p:spPr>
        <p:txBody>
          <a:bodyPr/>
          <a:lstStyle>
            <a:lvl1pPr marL="0" indent="0">
              <a:spcBef>
                <a:spcPts val="0"/>
              </a:spcBef>
              <a:buSzTx/>
              <a:buNone/>
              <a:defRPr sz="1400"/>
            </a:lvl1pPr>
            <a:lvl2pPr marL="0" indent="0">
              <a:spcBef>
                <a:spcPts val="0"/>
              </a:spcBef>
              <a:buSzTx/>
              <a:buNone/>
              <a:defRPr sz="1400"/>
            </a:lvl2pPr>
            <a:lvl3pPr marL="0" indent="0">
              <a:spcBef>
                <a:spcPts val="0"/>
              </a:spcBef>
              <a:buSzTx/>
              <a:buNone/>
              <a:defRPr sz="1400"/>
            </a:lvl3pPr>
            <a:lvl4pPr marL="0" indent="0">
              <a:spcBef>
                <a:spcPts val="0"/>
              </a:spcBef>
              <a:buSzTx/>
              <a:buNone/>
              <a:defRPr sz="1400"/>
            </a:lvl4pPr>
            <a:lvl5pPr marL="0" indent="0">
              <a:spcBef>
                <a:spcPts val="0"/>
              </a:spcBef>
              <a:buSzTx/>
              <a:buNone/>
              <a:defRPr sz="1400"/>
            </a:lvl5pPr>
          </a:lstStyle>
          <a:p>
            <a:pPr lvl="0">
              <a:defRPr sz="1800"/>
            </a:pPr>
            <a:r>
              <a:rPr sz="1400"/>
              <a:t>Body Level One</a:t>
            </a:r>
          </a:p>
          <a:p>
            <a:pPr lvl="1">
              <a:defRPr sz="1800"/>
            </a:pPr>
            <a:r>
              <a:rPr sz="1400"/>
              <a:t>Body Level Two</a:t>
            </a:r>
          </a:p>
          <a:p>
            <a:pPr lvl="2">
              <a:defRPr sz="1800"/>
            </a:pPr>
            <a:r>
              <a:rPr sz="1400"/>
              <a:t>Body Level Three</a:t>
            </a:r>
          </a:p>
          <a:p>
            <a:pPr lvl="3">
              <a:defRPr sz="1800"/>
            </a:pPr>
            <a:r>
              <a:rPr sz="1400"/>
              <a:t>Body Level Four</a:t>
            </a:r>
          </a:p>
          <a:p>
            <a:pPr lvl="4">
              <a:defRPr sz="1800"/>
            </a:pPr>
            <a:r>
              <a:rPr sz="1400"/>
              <a:t>Body Level Five</a:t>
            </a:r>
          </a:p>
        </p:txBody>
      </p:sp>
      <p:sp>
        <p:nvSpPr>
          <p:cNvPr id="70" name="Shape 70"/>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xmlns:p14="http://schemas.microsoft.com/office/powerpoint/2010/mai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Photo - Big">
    <p:spTree>
      <p:nvGrpSpPr>
        <p:cNvPr id="1" name=""/>
        <p:cNvGrpSpPr/>
        <p:nvPr/>
      </p:nvGrpSpPr>
      <p:grpSpPr>
        <a:xfrm>
          <a:off x="0" y="0"/>
          <a:ext cx="0" cy="0"/>
          <a:chOff x="0" y="0"/>
          <a:chExt cx="0" cy="0"/>
        </a:xfrm>
      </p:grpSpPr>
      <p:sp>
        <p:nvSpPr>
          <p:cNvPr id="73" name="Shape 73"/>
          <p:cNvSpPr>
            <a:spLocks noGrp="1"/>
          </p:cNvSpPr>
          <p:nvPr>
            <p:ph type="body" idx="1"/>
          </p:nvPr>
        </p:nvSpPr>
        <p:spPr>
          <a:xfrm>
            <a:off x="342900" y="6883400"/>
            <a:ext cx="6451600" cy="317500"/>
          </a:xfrm>
          <a:prstGeom prst="rect">
            <a:avLst/>
          </a:prstGeom>
        </p:spPr>
        <p:txBody>
          <a:bodyPr/>
          <a:lstStyle>
            <a:lvl1pPr marL="0" indent="0">
              <a:spcBef>
                <a:spcPts val="0"/>
              </a:spcBef>
              <a:buSzTx/>
              <a:buNone/>
              <a:defRPr sz="1400"/>
            </a:lvl1pPr>
            <a:lvl2pPr marL="0" indent="0">
              <a:spcBef>
                <a:spcPts val="0"/>
              </a:spcBef>
              <a:buSzTx/>
              <a:buNone/>
              <a:defRPr sz="1400"/>
            </a:lvl2pPr>
            <a:lvl3pPr marL="0" indent="0">
              <a:spcBef>
                <a:spcPts val="0"/>
              </a:spcBef>
              <a:buSzTx/>
              <a:buNone/>
              <a:defRPr sz="1400"/>
            </a:lvl3pPr>
            <a:lvl4pPr marL="0" indent="0">
              <a:spcBef>
                <a:spcPts val="0"/>
              </a:spcBef>
              <a:buSzTx/>
              <a:buNone/>
              <a:defRPr sz="1400"/>
            </a:lvl4pPr>
            <a:lvl5pPr marL="0" indent="0">
              <a:spcBef>
                <a:spcPts val="0"/>
              </a:spcBef>
              <a:buSzTx/>
              <a:buNone/>
              <a:defRPr sz="1400"/>
            </a:lvl5pPr>
          </a:lstStyle>
          <a:p>
            <a:pPr lvl="0">
              <a:defRPr sz="1800"/>
            </a:pPr>
            <a:r>
              <a:rPr sz="1400"/>
              <a:t>Body Level One</a:t>
            </a:r>
          </a:p>
          <a:p>
            <a:pPr lvl="1">
              <a:defRPr sz="1800"/>
            </a:pPr>
            <a:r>
              <a:rPr sz="1400"/>
              <a:t>Body Level Two</a:t>
            </a:r>
          </a:p>
          <a:p>
            <a:pPr lvl="2">
              <a:defRPr sz="1800"/>
            </a:pPr>
            <a:r>
              <a:rPr sz="1400"/>
              <a:t>Body Level Three</a:t>
            </a:r>
          </a:p>
          <a:p>
            <a:pPr lvl="3">
              <a:defRPr sz="1800"/>
            </a:pPr>
            <a:r>
              <a:rPr sz="1400"/>
              <a:t>Body Level Four</a:t>
            </a:r>
          </a:p>
          <a:p>
            <a:pPr lvl="4">
              <a:defRPr sz="1800"/>
            </a:pPr>
            <a:r>
              <a:rPr sz="1400"/>
              <a:t>Body Level Five</a:t>
            </a:r>
          </a:p>
        </p:txBody>
      </p:sp>
      <p:sp>
        <p:nvSpPr>
          <p:cNvPr id="74" name="Shape 74"/>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xmlns:p14="http://schemas.microsoft.com/office/powerpoint/2010/mai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Photo - 3 Up">
    <p:spTree>
      <p:nvGrpSpPr>
        <p:cNvPr id="1" name=""/>
        <p:cNvGrpSpPr/>
        <p:nvPr/>
      </p:nvGrpSpPr>
      <p:grpSpPr>
        <a:xfrm>
          <a:off x="0" y="0"/>
          <a:ext cx="0" cy="0"/>
          <a:chOff x="0" y="0"/>
          <a:chExt cx="0" cy="0"/>
        </a:xfrm>
      </p:grpSpPr>
      <p:sp>
        <p:nvSpPr>
          <p:cNvPr id="76" name="Shape 76"/>
          <p:cNvSpPr/>
          <p:nvPr/>
        </p:nvSpPr>
        <p:spPr>
          <a:xfrm flipH="1">
            <a:off x="5067299" y="393700"/>
            <a:ext cx="1" cy="6223038"/>
          </a:xfrm>
          <a:prstGeom prst="line">
            <a:avLst/>
          </a:prstGeom>
          <a:ln w="12700">
            <a:solidFill>
              <a:srgbClr val="9A9A9A"/>
            </a:solidFill>
            <a:miter lim="400000"/>
          </a:ln>
        </p:spPr>
        <p:txBody>
          <a:bodyPr lIns="0" tIns="0" rIns="0" bIns="0" anchor="ctr"/>
          <a:lstStyle/>
          <a:p>
            <a:pPr lvl="0"/>
            <a:endParaRPr/>
          </a:p>
        </p:txBody>
      </p:sp>
      <p:sp>
        <p:nvSpPr>
          <p:cNvPr id="77" name="Shape 77"/>
          <p:cNvSpPr/>
          <p:nvPr/>
        </p:nvSpPr>
        <p:spPr>
          <a:xfrm flipH="1" flipV="1">
            <a:off x="5079931" y="3505199"/>
            <a:ext cx="4686369" cy="2"/>
          </a:xfrm>
          <a:prstGeom prst="line">
            <a:avLst/>
          </a:prstGeom>
          <a:ln w="12700">
            <a:solidFill>
              <a:srgbClr val="9A9A9A"/>
            </a:solidFill>
            <a:miter lim="400000"/>
          </a:ln>
        </p:spPr>
        <p:txBody>
          <a:bodyPr lIns="0" tIns="0" rIns="0" bIns="0" anchor="ctr"/>
          <a:lstStyle/>
          <a:p>
            <a:pPr lvl="0"/>
            <a:endParaRPr/>
          </a:p>
        </p:txBody>
      </p:sp>
      <p:sp>
        <p:nvSpPr>
          <p:cNvPr id="79" name="Shape 79"/>
          <p:cNvSpPr>
            <a:spLocks noGrp="1"/>
          </p:cNvSpPr>
          <p:nvPr>
            <p:ph type="body" idx="1"/>
          </p:nvPr>
        </p:nvSpPr>
        <p:spPr>
          <a:xfrm>
            <a:off x="342900" y="6883400"/>
            <a:ext cx="6451600" cy="317500"/>
          </a:xfrm>
          <a:prstGeom prst="rect">
            <a:avLst/>
          </a:prstGeom>
        </p:spPr>
        <p:txBody>
          <a:bodyPr/>
          <a:lstStyle>
            <a:lvl1pPr marL="0" indent="0">
              <a:spcBef>
                <a:spcPts val="0"/>
              </a:spcBef>
              <a:buSzTx/>
              <a:buNone/>
              <a:defRPr sz="1400"/>
            </a:lvl1pPr>
            <a:lvl2pPr marL="0" indent="0">
              <a:spcBef>
                <a:spcPts val="0"/>
              </a:spcBef>
              <a:buSzTx/>
              <a:buNone/>
              <a:defRPr sz="1400"/>
            </a:lvl2pPr>
            <a:lvl3pPr marL="0" indent="0">
              <a:spcBef>
                <a:spcPts val="0"/>
              </a:spcBef>
              <a:buSzTx/>
              <a:buNone/>
              <a:defRPr sz="1400"/>
            </a:lvl3pPr>
            <a:lvl4pPr marL="0" indent="0">
              <a:spcBef>
                <a:spcPts val="0"/>
              </a:spcBef>
              <a:buSzTx/>
              <a:buNone/>
              <a:defRPr sz="1400"/>
            </a:lvl4pPr>
            <a:lvl5pPr marL="0" indent="0">
              <a:spcBef>
                <a:spcPts val="0"/>
              </a:spcBef>
              <a:buSzTx/>
              <a:buNone/>
              <a:defRPr sz="1400"/>
            </a:lvl5pPr>
          </a:lstStyle>
          <a:p>
            <a:pPr lvl="0">
              <a:defRPr sz="1800"/>
            </a:pPr>
            <a:r>
              <a:rPr sz="1400"/>
              <a:t>Body Level One</a:t>
            </a:r>
          </a:p>
          <a:p>
            <a:pPr lvl="1">
              <a:defRPr sz="1800"/>
            </a:pPr>
            <a:r>
              <a:rPr sz="1400"/>
              <a:t>Body Level Two</a:t>
            </a:r>
          </a:p>
          <a:p>
            <a:pPr lvl="2">
              <a:defRPr sz="1800"/>
            </a:pPr>
            <a:r>
              <a:rPr sz="1400"/>
              <a:t>Body Level Three</a:t>
            </a:r>
          </a:p>
          <a:p>
            <a:pPr lvl="3">
              <a:defRPr sz="1800"/>
            </a:pPr>
            <a:r>
              <a:rPr sz="1400"/>
              <a:t>Body Level Four</a:t>
            </a:r>
          </a:p>
          <a:p>
            <a:pPr lvl="4">
              <a:defRPr sz="1800"/>
            </a:pPr>
            <a:r>
              <a:rPr sz="1400"/>
              <a:t>Body Level Five</a:t>
            </a:r>
          </a:p>
        </p:txBody>
      </p:sp>
      <p:sp>
        <p:nvSpPr>
          <p:cNvPr id="80" name="Shape 80"/>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xmlns:p14="http://schemas.microsoft.com/office/powerpoint/2010/mai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Photo - 4 Up">
    <p:spTree>
      <p:nvGrpSpPr>
        <p:cNvPr id="1" name=""/>
        <p:cNvGrpSpPr/>
        <p:nvPr/>
      </p:nvGrpSpPr>
      <p:grpSpPr>
        <a:xfrm>
          <a:off x="0" y="0"/>
          <a:ext cx="0" cy="0"/>
          <a:chOff x="0" y="0"/>
          <a:chExt cx="0" cy="0"/>
        </a:xfrm>
      </p:grpSpPr>
      <p:sp>
        <p:nvSpPr>
          <p:cNvPr id="82" name="Shape 82"/>
          <p:cNvSpPr/>
          <p:nvPr/>
        </p:nvSpPr>
        <p:spPr>
          <a:xfrm flipH="1">
            <a:off x="7086599" y="393700"/>
            <a:ext cx="1" cy="6235700"/>
          </a:xfrm>
          <a:prstGeom prst="line">
            <a:avLst/>
          </a:prstGeom>
          <a:ln w="12700">
            <a:solidFill>
              <a:srgbClr val="9A9A9A"/>
            </a:solidFill>
            <a:miter lim="400000"/>
          </a:ln>
        </p:spPr>
        <p:txBody>
          <a:bodyPr lIns="0" tIns="0" rIns="0" bIns="0" anchor="ctr"/>
          <a:lstStyle/>
          <a:p>
            <a:pPr lvl="0"/>
            <a:endParaRPr/>
          </a:p>
        </p:txBody>
      </p:sp>
      <p:sp>
        <p:nvSpPr>
          <p:cNvPr id="83" name="Shape 83"/>
          <p:cNvSpPr/>
          <p:nvPr/>
        </p:nvSpPr>
        <p:spPr>
          <a:xfrm flipH="1" flipV="1">
            <a:off x="7099231" y="2425699"/>
            <a:ext cx="2657406" cy="1"/>
          </a:xfrm>
          <a:prstGeom prst="line">
            <a:avLst/>
          </a:prstGeom>
          <a:ln w="12700">
            <a:solidFill>
              <a:srgbClr val="9A9A9A"/>
            </a:solidFill>
            <a:miter lim="400000"/>
          </a:ln>
        </p:spPr>
        <p:txBody>
          <a:bodyPr lIns="0" tIns="0" rIns="0" bIns="0" anchor="ctr"/>
          <a:lstStyle/>
          <a:p>
            <a:pPr lvl="0"/>
            <a:endParaRPr/>
          </a:p>
        </p:txBody>
      </p:sp>
      <p:sp>
        <p:nvSpPr>
          <p:cNvPr id="84" name="Shape 84"/>
          <p:cNvSpPr/>
          <p:nvPr/>
        </p:nvSpPr>
        <p:spPr>
          <a:xfrm flipH="1" flipV="1">
            <a:off x="7099231" y="4584699"/>
            <a:ext cx="2657406" cy="1"/>
          </a:xfrm>
          <a:prstGeom prst="line">
            <a:avLst/>
          </a:prstGeom>
          <a:ln w="12700">
            <a:solidFill>
              <a:srgbClr val="9A9A9A"/>
            </a:solidFill>
            <a:miter lim="400000"/>
          </a:ln>
        </p:spPr>
        <p:txBody>
          <a:bodyPr lIns="0" tIns="0" rIns="0" bIns="0" anchor="ctr"/>
          <a:lstStyle/>
          <a:p>
            <a:pPr lvl="0"/>
            <a:endParaRPr/>
          </a:p>
        </p:txBody>
      </p:sp>
      <p:sp>
        <p:nvSpPr>
          <p:cNvPr id="86" name="Shape 86"/>
          <p:cNvSpPr>
            <a:spLocks noGrp="1"/>
          </p:cNvSpPr>
          <p:nvPr>
            <p:ph type="body" idx="1"/>
          </p:nvPr>
        </p:nvSpPr>
        <p:spPr>
          <a:xfrm>
            <a:off x="342900" y="6883400"/>
            <a:ext cx="6451600" cy="317500"/>
          </a:xfrm>
          <a:prstGeom prst="rect">
            <a:avLst/>
          </a:prstGeom>
        </p:spPr>
        <p:txBody>
          <a:bodyPr/>
          <a:lstStyle>
            <a:lvl1pPr marL="0" indent="0">
              <a:spcBef>
                <a:spcPts val="0"/>
              </a:spcBef>
              <a:buSzTx/>
              <a:buNone/>
              <a:defRPr sz="1400"/>
            </a:lvl1pPr>
            <a:lvl2pPr marL="0" indent="0">
              <a:spcBef>
                <a:spcPts val="0"/>
              </a:spcBef>
              <a:buSzTx/>
              <a:buNone/>
              <a:defRPr sz="1400"/>
            </a:lvl2pPr>
            <a:lvl3pPr marL="0" indent="0">
              <a:spcBef>
                <a:spcPts val="0"/>
              </a:spcBef>
              <a:buSzTx/>
              <a:buNone/>
              <a:defRPr sz="1400"/>
            </a:lvl3pPr>
            <a:lvl4pPr marL="0" indent="0">
              <a:spcBef>
                <a:spcPts val="0"/>
              </a:spcBef>
              <a:buSzTx/>
              <a:buNone/>
              <a:defRPr sz="1400"/>
            </a:lvl4pPr>
            <a:lvl5pPr marL="0" indent="0">
              <a:spcBef>
                <a:spcPts val="0"/>
              </a:spcBef>
              <a:buSzTx/>
              <a:buNone/>
              <a:defRPr sz="1400"/>
            </a:lvl5pPr>
          </a:lstStyle>
          <a:p>
            <a:pPr lvl="0">
              <a:defRPr sz="1800"/>
            </a:pPr>
            <a:r>
              <a:rPr sz="1400"/>
              <a:t>Body Level One</a:t>
            </a:r>
          </a:p>
          <a:p>
            <a:pPr lvl="1">
              <a:defRPr sz="1800"/>
            </a:pPr>
            <a:r>
              <a:rPr sz="1400"/>
              <a:t>Body Level Two</a:t>
            </a:r>
          </a:p>
          <a:p>
            <a:pPr lvl="2">
              <a:defRPr sz="1800"/>
            </a:pPr>
            <a:r>
              <a:rPr sz="1400"/>
              <a:t>Body Level Three</a:t>
            </a:r>
          </a:p>
          <a:p>
            <a:pPr lvl="3">
              <a:defRPr sz="1800"/>
            </a:pPr>
            <a:r>
              <a:rPr sz="1400"/>
              <a:t>Body Level Four</a:t>
            </a:r>
          </a:p>
          <a:p>
            <a:pPr lvl="4">
              <a:defRPr sz="1800"/>
            </a:pPr>
            <a:r>
              <a:rPr sz="1400"/>
              <a:t>Body Level Five</a:t>
            </a:r>
          </a:p>
        </p:txBody>
      </p:sp>
      <p:sp>
        <p:nvSpPr>
          <p:cNvPr id="87" name="Shape 87"/>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xmlns:p14="http://schemas.microsoft.com/office/powerpoint/2010/mai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itle &amp; Bullets - Left">
    <p:spTree>
      <p:nvGrpSpPr>
        <p:cNvPr id="1" name=""/>
        <p:cNvGrpSpPr/>
        <p:nvPr/>
      </p:nvGrpSpPr>
      <p:grpSpPr>
        <a:xfrm>
          <a:off x="0" y="0"/>
          <a:ext cx="0" cy="0"/>
          <a:chOff x="0" y="0"/>
          <a:chExt cx="0" cy="0"/>
        </a:xfrm>
      </p:grpSpPr>
      <p:sp>
        <p:nvSpPr>
          <p:cNvPr id="89" name="Shape 89"/>
          <p:cNvSpPr>
            <a:spLocks noGrp="1"/>
          </p:cNvSpPr>
          <p:nvPr>
            <p:ph type="title"/>
          </p:nvPr>
        </p:nvSpPr>
        <p:spPr>
          <a:prstGeom prst="rect">
            <a:avLst/>
          </a:prstGeom>
        </p:spPr>
        <p:txBody>
          <a:bodyPr/>
          <a:lstStyle/>
          <a:p>
            <a:pPr lvl="0">
              <a:defRPr sz="1800"/>
            </a:pPr>
            <a:r>
              <a:rPr sz="3200"/>
              <a:t>Title Text</a:t>
            </a:r>
          </a:p>
        </p:txBody>
      </p:sp>
      <p:sp>
        <p:nvSpPr>
          <p:cNvPr id="90" name="Shape 90"/>
          <p:cNvSpPr>
            <a:spLocks noGrp="1"/>
          </p:cNvSpPr>
          <p:nvPr>
            <p:ph type="body" idx="1"/>
          </p:nvPr>
        </p:nvSpPr>
        <p:spPr>
          <a:xfrm>
            <a:off x="444500" y="1816100"/>
            <a:ext cx="3975100" cy="5130800"/>
          </a:xfrm>
          <a:prstGeom prst="rect">
            <a:avLst/>
          </a:prstGeom>
        </p:spPr>
        <p:txBody>
          <a:bodyPr/>
          <a:lstStyle>
            <a:lvl1pPr>
              <a:spcBef>
                <a:spcPts val="3800"/>
              </a:spcBef>
              <a:defRPr sz="2000"/>
            </a:lvl1pPr>
            <a:lvl2pPr>
              <a:spcBef>
                <a:spcPts val="3800"/>
              </a:spcBef>
              <a:defRPr sz="2000"/>
            </a:lvl2pPr>
            <a:lvl3pPr>
              <a:spcBef>
                <a:spcPts val="3800"/>
              </a:spcBef>
              <a:defRPr sz="2000"/>
            </a:lvl3pPr>
            <a:lvl4pPr>
              <a:spcBef>
                <a:spcPts val="3800"/>
              </a:spcBef>
              <a:defRPr sz="2000"/>
            </a:lvl4pPr>
            <a:lvl5pPr>
              <a:spcBef>
                <a:spcPts val="3800"/>
              </a:spcBef>
              <a:defRPr sz="2000"/>
            </a:lvl5pPr>
          </a:lstStyle>
          <a:p>
            <a:pPr lvl="0">
              <a:defRPr sz="1800"/>
            </a:pPr>
            <a:r>
              <a:rPr sz="2000"/>
              <a:t>Body Level One</a:t>
            </a:r>
          </a:p>
          <a:p>
            <a:pPr lvl="1">
              <a:defRPr sz="1800"/>
            </a:pPr>
            <a:r>
              <a:rPr sz="2000"/>
              <a:t>Body Level Two</a:t>
            </a:r>
          </a:p>
          <a:p>
            <a:pPr lvl="2">
              <a:defRPr sz="1800"/>
            </a:pPr>
            <a:r>
              <a:rPr sz="2000"/>
              <a:t>Body Level Three</a:t>
            </a:r>
          </a:p>
          <a:p>
            <a:pPr lvl="3">
              <a:defRPr sz="1800"/>
            </a:pPr>
            <a:r>
              <a:rPr sz="2000"/>
              <a:t>Body Level Four</a:t>
            </a:r>
          </a:p>
          <a:p>
            <a:pPr lvl="4">
              <a:defRPr sz="1800"/>
            </a:pPr>
            <a:r>
              <a:rPr sz="2000"/>
              <a:t>Body Level Five</a:t>
            </a:r>
          </a:p>
        </p:txBody>
      </p:sp>
      <p:sp>
        <p:nvSpPr>
          <p:cNvPr id="91" name="Shape 91"/>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xmlns:p14="http://schemas.microsoft.com/office/powerpoint/2010/mai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le &amp; Bullets - Right">
    <p:spTree>
      <p:nvGrpSpPr>
        <p:cNvPr id="1" name=""/>
        <p:cNvGrpSpPr/>
        <p:nvPr/>
      </p:nvGrpSpPr>
      <p:grpSpPr>
        <a:xfrm>
          <a:off x="0" y="0"/>
          <a:ext cx="0" cy="0"/>
          <a:chOff x="0" y="0"/>
          <a:chExt cx="0" cy="0"/>
        </a:xfrm>
      </p:grpSpPr>
      <p:sp>
        <p:nvSpPr>
          <p:cNvPr id="93" name="Shape 93"/>
          <p:cNvSpPr>
            <a:spLocks noGrp="1"/>
          </p:cNvSpPr>
          <p:nvPr>
            <p:ph type="title"/>
          </p:nvPr>
        </p:nvSpPr>
        <p:spPr>
          <a:prstGeom prst="rect">
            <a:avLst/>
          </a:prstGeom>
        </p:spPr>
        <p:txBody>
          <a:bodyPr/>
          <a:lstStyle/>
          <a:p>
            <a:pPr lvl="0">
              <a:defRPr sz="1800"/>
            </a:pPr>
            <a:r>
              <a:rPr sz="3200"/>
              <a:t>Title Text</a:t>
            </a:r>
          </a:p>
        </p:txBody>
      </p:sp>
      <p:sp>
        <p:nvSpPr>
          <p:cNvPr id="94" name="Shape 94"/>
          <p:cNvSpPr>
            <a:spLocks noGrp="1"/>
          </p:cNvSpPr>
          <p:nvPr>
            <p:ph type="body" idx="1"/>
          </p:nvPr>
        </p:nvSpPr>
        <p:spPr>
          <a:xfrm>
            <a:off x="6540500" y="1816100"/>
            <a:ext cx="3175000" cy="5130800"/>
          </a:xfrm>
          <a:prstGeom prst="rect">
            <a:avLst/>
          </a:prstGeom>
        </p:spPr>
        <p:txBody>
          <a:bodyPr/>
          <a:lstStyle>
            <a:lvl1pPr>
              <a:spcBef>
                <a:spcPts val="3800"/>
              </a:spcBef>
              <a:defRPr sz="2000"/>
            </a:lvl1pPr>
            <a:lvl2pPr>
              <a:spcBef>
                <a:spcPts val="3800"/>
              </a:spcBef>
              <a:defRPr sz="2000"/>
            </a:lvl2pPr>
            <a:lvl3pPr marL="901700">
              <a:spcBef>
                <a:spcPts val="3800"/>
              </a:spcBef>
              <a:defRPr sz="2000"/>
            </a:lvl3pPr>
            <a:lvl4pPr>
              <a:spcBef>
                <a:spcPts val="3800"/>
              </a:spcBef>
              <a:defRPr sz="2000"/>
            </a:lvl4pPr>
            <a:lvl5pPr>
              <a:spcBef>
                <a:spcPts val="3800"/>
              </a:spcBef>
              <a:defRPr sz="2000"/>
            </a:lvl5pPr>
          </a:lstStyle>
          <a:p>
            <a:pPr lvl="0">
              <a:defRPr sz="1800"/>
            </a:pPr>
            <a:r>
              <a:rPr sz="2000"/>
              <a:t>Body Level One</a:t>
            </a:r>
          </a:p>
          <a:p>
            <a:pPr lvl="1">
              <a:defRPr sz="1800"/>
            </a:pPr>
            <a:r>
              <a:rPr sz="2000"/>
              <a:t>Body Level Two</a:t>
            </a:r>
          </a:p>
          <a:p>
            <a:pPr lvl="2">
              <a:defRPr sz="1800"/>
            </a:pPr>
            <a:r>
              <a:rPr sz="2000"/>
              <a:t>Body Level Three</a:t>
            </a:r>
          </a:p>
          <a:p>
            <a:pPr lvl="3">
              <a:defRPr sz="1800"/>
            </a:pPr>
            <a:r>
              <a:rPr sz="2000"/>
              <a:t>Body Level Four</a:t>
            </a:r>
          </a:p>
          <a:p>
            <a:pPr lvl="4">
              <a:defRPr sz="1800"/>
            </a:pPr>
            <a:r>
              <a:rPr sz="2000"/>
              <a:t>Body Level Five</a:t>
            </a:r>
          </a:p>
        </p:txBody>
      </p:sp>
      <p:sp>
        <p:nvSpPr>
          <p:cNvPr id="95" name="Shape 95"/>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xmlns:p14="http://schemas.microsoft.com/office/powerpoint/2010/mai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97" name="Shape 97"/>
          <p:cNvSpPr>
            <a:spLocks noGrp="1"/>
          </p:cNvSpPr>
          <p:nvPr>
            <p:ph type="title"/>
          </p:nvPr>
        </p:nvSpPr>
        <p:spPr>
          <a:xfrm>
            <a:off x="457200" y="254000"/>
            <a:ext cx="9271000" cy="1092200"/>
          </a:xfrm>
          <a:prstGeom prst="rect">
            <a:avLst/>
          </a:prstGeom>
        </p:spPr>
        <p:txBody>
          <a:bodyPr/>
          <a:lstStyle>
            <a:lvl1pPr>
              <a:defRPr sz="3000"/>
            </a:lvl1pPr>
          </a:lstStyle>
          <a:p>
            <a:pPr lvl="0">
              <a:defRPr sz="1800"/>
            </a:pPr>
            <a:r>
              <a:rPr sz="3000"/>
              <a:t>Title Text</a:t>
            </a:r>
          </a:p>
        </p:txBody>
      </p:sp>
      <p:sp>
        <p:nvSpPr>
          <p:cNvPr id="98" name="Shape 98"/>
          <p:cNvSpPr>
            <a:spLocks noGrp="1"/>
          </p:cNvSpPr>
          <p:nvPr>
            <p:ph type="body" idx="1"/>
          </p:nvPr>
        </p:nvSpPr>
        <p:spPr>
          <a:xfrm>
            <a:off x="457200" y="1816100"/>
            <a:ext cx="9271000" cy="5130800"/>
          </a:xfrm>
          <a:prstGeom prst="rect">
            <a:avLst/>
          </a:prstGeom>
        </p:spPr>
        <p:txBody>
          <a:bodyPr/>
          <a:lstStyle>
            <a:lvl1pPr>
              <a:spcBef>
                <a:spcPts val="1300"/>
              </a:spcBef>
              <a:defRPr sz="2000"/>
            </a:lvl1pPr>
            <a:lvl2pPr>
              <a:spcBef>
                <a:spcPts val="1300"/>
              </a:spcBef>
              <a:defRPr sz="2000"/>
            </a:lvl2pPr>
            <a:lvl3pPr>
              <a:spcBef>
                <a:spcPts val="1300"/>
              </a:spcBef>
              <a:defRPr sz="2000"/>
            </a:lvl3pPr>
            <a:lvl4pPr>
              <a:spcBef>
                <a:spcPts val="1300"/>
              </a:spcBef>
              <a:defRPr sz="2000"/>
            </a:lvl4pPr>
            <a:lvl5pPr>
              <a:spcBef>
                <a:spcPts val="1300"/>
              </a:spcBef>
              <a:defRPr sz="2000"/>
            </a:lvl5pPr>
          </a:lstStyle>
          <a:p>
            <a:pPr lvl="0">
              <a:defRPr sz="1800"/>
            </a:pPr>
            <a:r>
              <a:rPr sz="2000"/>
              <a:t>Body Level One</a:t>
            </a:r>
          </a:p>
          <a:p>
            <a:pPr lvl="1">
              <a:defRPr sz="1800"/>
            </a:pPr>
            <a:r>
              <a:rPr sz="2000"/>
              <a:t>Body Level Two</a:t>
            </a:r>
          </a:p>
          <a:p>
            <a:pPr lvl="2">
              <a:defRPr sz="1800"/>
            </a:pPr>
            <a:r>
              <a:rPr sz="2000"/>
              <a:t>Body Level Three</a:t>
            </a:r>
          </a:p>
          <a:p>
            <a:pPr lvl="3">
              <a:defRPr sz="1800"/>
            </a:pPr>
            <a:r>
              <a:rPr sz="2000"/>
              <a:t>Body Level Four</a:t>
            </a:r>
          </a:p>
          <a:p>
            <a:pPr lvl="4">
              <a:defRPr sz="1800"/>
            </a:pPr>
            <a:r>
              <a:rPr sz="2000"/>
              <a:t>Body Level Five</a:t>
            </a:r>
          </a:p>
        </p:txBody>
      </p:sp>
      <p:sp>
        <p:nvSpPr>
          <p:cNvPr id="99" name="Shape 99"/>
          <p:cNvSpPr>
            <a:spLocks noGrp="1"/>
          </p:cNvSpPr>
          <p:nvPr>
            <p:ph type="sldNum" sz="quarter" idx="2"/>
          </p:nvPr>
        </p:nvSpPr>
        <p:spPr>
          <a:xfrm>
            <a:off x="9603434" y="7200900"/>
            <a:ext cx="230125" cy="225045"/>
          </a:xfrm>
          <a:prstGeom prst="rect">
            <a:avLst/>
          </a:prstGeom>
        </p:spPr>
        <p:txBody>
          <a:bodyPr/>
          <a:lstStyle/>
          <a:p>
            <a:pPr lvl="0"/>
            <a:fld id="{86CB4B4D-7CA3-9044-876B-883B54F8677D}" type="slidenum">
              <a:t>‹#›</a:t>
            </a:fld>
            <a:endParaRPr/>
          </a:p>
        </p:txBody>
      </p:sp>
    </p:spTree>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14" name="Shape 14"/>
          <p:cNvSpPr>
            <a:spLocks noGrp="1"/>
          </p:cNvSpPr>
          <p:nvPr>
            <p:ph type="title"/>
          </p:nvPr>
        </p:nvSpPr>
        <p:spPr>
          <a:prstGeom prst="rect">
            <a:avLst/>
          </a:prstGeom>
        </p:spPr>
        <p:txBody>
          <a:bodyPr/>
          <a:lstStyle/>
          <a:p>
            <a:pPr lvl="0">
              <a:defRPr sz="1800"/>
            </a:pPr>
            <a:r>
              <a:rPr sz="3200"/>
              <a:t>Title Text</a:t>
            </a:r>
          </a:p>
        </p:txBody>
      </p:sp>
      <p:sp>
        <p:nvSpPr>
          <p:cNvPr id="15" name="Shape 15"/>
          <p:cNvSpPr>
            <a:spLocks noGrp="1"/>
          </p:cNvSpPr>
          <p:nvPr>
            <p:ph type="body" idx="1"/>
          </p:nvPr>
        </p:nvSpPr>
        <p:spPr>
          <a:prstGeom prst="rect">
            <a:avLst/>
          </a:prstGeom>
        </p:spPr>
        <p:txBody>
          <a:bodyPr/>
          <a:lstStyle/>
          <a:p>
            <a:pPr lvl="0">
              <a:defRPr sz="1800"/>
            </a:pPr>
            <a:r>
              <a:rPr sz="2400"/>
              <a:t>Body Level One</a:t>
            </a:r>
          </a:p>
          <a:p>
            <a:pPr lvl="1">
              <a:defRPr sz="1800"/>
            </a:pPr>
            <a:r>
              <a:rPr sz="2400"/>
              <a:t>Body Level Two</a:t>
            </a:r>
          </a:p>
          <a:p>
            <a:pPr lvl="2">
              <a:defRPr sz="1800"/>
            </a:pPr>
            <a:r>
              <a:rPr sz="2400"/>
              <a:t>Body Level Three</a:t>
            </a:r>
          </a:p>
          <a:p>
            <a:pPr lvl="3">
              <a:defRPr sz="1800"/>
            </a:pPr>
            <a:r>
              <a:rPr sz="2400"/>
              <a:t>Body Level Four</a:t>
            </a:r>
          </a:p>
          <a:p>
            <a:pPr lvl="4">
              <a:defRPr sz="1800"/>
            </a:pPr>
            <a:r>
              <a:rPr sz="2400"/>
              <a:t>Body Level Five</a:t>
            </a:r>
          </a:p>
        </p:txBody>
      </p:sp>
      <p:sp>
        <p:nvSpPr>
          <p:cNvPr id="16" name="Shape 16"/>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xmlns:p14="http://schemas.microsoft.com/office/powerpoint/2010/mai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508001" y="7062614"/>
            <a:ext cx="2370666" cy="405695"/>
          </a:xfrm>
          <a:prstGeom prst="rect">
            <a:avLst/>
          </a:prstGeom>
        </p:spPr>
        <p:txBody>
          <a:bodyPr lIns="71433" tIns="35716" rIns="71433" bIns="35716"/>
          <a:lstStyle/>
          <a:p>
            <a:fld id="{663C4AB7-5846-754B-B6F0-484056FDC8C9}" type="datetimeFigureOut">
              <a:rPr lang="en-US" smtClean="0"/>
              <a:t>3/4/15</a:t>
            </a:fld>
            <a:endParaRPr lang="en-US"/>
          </a:p>
        </p:txBody>
      </p:sp>
      <p:sp>
        <p:nvSpPr>
          <p:cNvPr id="5" name="Footer Placeholder 4"/>
          <p:cNvSpPr>
            <a:spLocks noGrp="1"/>
          </p:cNvSpPr>
          <p:nvPr>
            <p:ph type="ftr" sz="quarter" idx="11"/>
          </p:nvPr>
        </p:nvSpPr>
        <p:spPr>
          <a:xfrm>
            <a:off x="3471335" y="7062614"/>
            <a:ext cx="3217334" cy="405695"/>
          </a:xfrm>
          <a:prstGeom prst="rect">
            <a:avLst/>
          </a:prstGeom>
        </p:spPr>
        <p:txBody>
          <a:bodyPr lIns="71433" tIns="35716" rIns="71433" bIns="35716"/>
          <a:lstStyle/>
          <a:p>
            <a:endParaRPr lang="en-US"/>
          </a:p>
        </p:txBody>
      </p:sp>
      <p:sp>
        <p:nvSpPr>
          <p:cNvPr id="6" name="Slide Number Placeholder 5"/>
          <p:cNvSpPr>
            <a:spLocks noGrp="1"/>
          </p:cNvSpPr>
          <p:nvPr>
            <p:ph type="sldNum" sz="quarter" idx="12"/>
          </p:nvPr>
        </p:nvSpPr>
        <p:spPr>
          <a:xfrm>
            <a:off x="9617590" y="7200900"/>
            <a:ext cx="214671" cy="230832"/>
          </a:xfrm>
        </p:spPr>
        <p:txBody>
          <a:bodyPr/>
          <a:lstStyle/>
          <a:p>
            <a:fld id="{F321F57B-90B7-CC40-A138-EFA7A797A2B0}" type="slidenum">
              <a:rPr lang="en-US" smtClean="0"/>
              <a:t>‹#›</a:t>
            </a:fld>
            <a:endParaRPr lang="en-US"/>
          </a:p>
        </p:txBody>
      </p:sp>
    </p:spTree>
    <p:extLst>
      <p:ext uri="{BB962C8B-B14F-4D97-AF65-F5344CB8AC3E}">
        <p14:creationId xmlns:p14="http://schemas.microsoft.com/office/powerpoint/2010/main" val="3786419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Bullets - 2 Column">
    <p:spTree>
      <p:nvGrpSpPr>
        <p:cNvPr id="1" name=""/>
        <p:cNvGrpSpPr/>
        <p:nvPr/>
      </p:nvGrpSpPr>
      <p:grpSpPr>
        <a:xfrm>
          <a:off x="0" y="0"/>
          <a:ext cx="0" cy="0"/>
          <a:chOff x="0" y="0"/>
          <a:chExt cx="0" cy="0"/>
        </a:xfrm>
      </p:grpSpPr>
      <p:sp>
        <p:nvSpPr>
          <p:cNvPr id="18" name="Shape 18"/>
          <p:cNvSpPr>
            <a:spLocks noGrp="1"/>
          </p:cNvSpPr>
          <p:nvPr>
            <p:ph type="title"/>
          </p:nvPr>
        </p:nvSpPr>
        <p:spPr>
          <a:prstGeom prst="rect">
            <a:avLst/>
          </a:prstGeom>
        </p:spPr>
        <p:txBody>
          <a:bodyPr/>
          <a:lstStyle/>
          <a:p>
            <a:pPr lvl="0">
              <a:defRPr sz="1800"/>
            </a:pPr>
            <a:r>
              <a:rPr sz="3200"/>
              <a:t>Title Text</a:t>
            </a:r>
          </a:p>
        </p:txBody>
      </p:sp>
      <p:sp>
        <p:nvSpPr>
          <p:cNvPr id="19" name="Shape 19"/>
          <p:cNvSpPr>
            <a:spLocks noGrp="1"/>
          </p:cNvSpPr>
          <p:nvPr>
            <p:ph type="body" idx="1"/>
          </p:nvPr>
        </p:nvSpPr>
        <p:spPr>
          <a:prstGeom prst="rect">
            <a:avLst/>
          </a:prstGeom>
        </p:spPr>
        <p:txBody>
          <a:bodyPr numCol="2" spcCol="463550"/>
          <a:lstStyle>
            <a:lvl1pPr>
              <a:spcBef>
                <a:spcPts val="3800"/>
              </a:spcBef>
            </a:lvl1pPr>
            <a:lvl2pPr>
              <a:spcBef>
                <a:spcPts val="3800"/>
              </a:spcBef>
            </a:lvl2pPr>
            <a:lvl3pPr>
              <a:spcBef>
                <a:spcPts val="3800"/>
              </a:spcBef>
            </a:lvl3pPr>
            <a:lvl4pPr>
              <a:spcBef>
                <a:spcPts val="3800"/>
              </a:spcBef>
            </a:lvl4pPr>
            <a:lvl5pPr>
              <a:spcBef>
                <a:spcPts val="3800"/>
              </a:spcBef>
            </a:lvl5pPr>
          </a:lstStyle>
          <a:p>
            <a:pPr lvl="0">
              <a:defRPr sz="1800"/>
            </a:pPr>
            <a:r>
              <a:rPr sz="2400"/>
              <a:t>Body Level One</a:t>
            </a:r>
          </a:p>
          <a:p>
            <a:pPr lvl="1">
              <a:defRPr sz="1800"/>
            </a:pPr>
            <a:r>
              <a:rPr sz="2400"/>
              <a:t>Body Level Two</a:t>
            </a:r>
          </a:p>
          <a:p>
            <a:pPr lvl="2">
              <a:defRPr sz="1800"/>
            </a:pPr>
            <a:r>
              <a:rPr sz="2400"/>
              <a:t>Body Level Three</a:t>
            </a:r>
          </a:p>
          <a:p>
            <a:pPr lvl="3">
              <a:defRPr sz="1800"/>
            </a:pPr>
            <a:r>
              <a:rPr sz="2400"/>
              <a:t>Body Level Four</a:t>
            </a:r>
          </a:p>
          <a:p>
            <a:pPr lvl="4">
              <a:defRPr sz="1800"/>
            </a:pPr>
            <a:r>
              <a:rPr sz="2400"/>
              <a:t>Body Level Five</a:t>
            </a:r>
          </a:p>
        </p:txBody>
      </p:sp>
      <p:sp>
        <p:nvSpPr>
          <p:cNvPr id="20" name="Shape 20"/>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xmlns:p14="http://schemas.microsoft.com/office/powerpoint/2010/mai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Bullets">
    <p:spTree>
      <p:nvGrpSpPr>
        <p:cNvPr id="1" name=""/>
        <p:cNvGrpSpPr/>
        <p:nvPr/>
      </p:nvGrpSpPr>
      <p:grpSpPr>
        <a:xfrm>
          <a:off x="0" y="0"/>
          <a:ext cx="0" cy="0"/>
          <a:chOff x="0" y="0"/>
          <a:chExt cx="0" cy="0"/>
        </a:xfrm>
      </p:grpSpPr>
      <p:sp>
        <p:nvSpPr>
          <p:cNvPr id="22" name="Shape 22"/>
          <p:cNvSpPr>
            <a:spLocks noGrp="1"/>
          </p:cNvSpPr>
          <p:nvPr>
            <p:ph type="body" idx="1"/>
          </p:nvPr>
        </p:nvSpPr>
        <p:spPr>
          <a:xfrm>
            <a:off x="444500" y="673100"/>
            <a:ext cx="9271000" cy="6273800"/>
          </a:xfrm>
          <a:prstGeom prst="rect">
            <a:avLst/>
          </a:prstGeom>
        </p:spPr>
        <p:txBody>
          <a:bodyPr/>
          <a:lstStyle>
            <a:lvl1pPr>
              <a:spcBef>
                <a:spcPts val="5600"/>
              </a:spcBef>
            </a:lvl1pPr>
            <a:lvl2pPr>
              <a:spcBef>
                <a:spcPts val="5600"/>
              </a:spcBef>
            </a:lvl2pPr>
            <a:lvl3pPr>
              <a:spcBef>
                <a:spcPts val="5600"/>
              </a:spcBef>
            </a:lvl3pPr>
            <a:lvl4pPr>
              <a:spcBef>
                <a:spcPts val="5600"/>
              </a:spcBef>
            </a:lvl4pPr>
            <a:lvl5pPr>
              <a:spcBef>
                <a:spcPts val="5600"/>
              </a:spcBef>
            </a:lvl5pPr>
          </a:lstStyle>
          <a:p>
            <a:pPr lvl="0">
              <a:defRPr sz="1800"/>
            </a:pPr>
            <a:r>
              <a:rPr sz="2400"/>
              <a:t>Body Level One</a:t>
            </a:r>
          </a:p>
          <a:p>
            <a:pPr lvl="1">
              <a:defRPr sz="1800"/>
            </a:pPr>
            <a:r>
              <a:rPr sz="2400"/>
              <a:t>Body Level Two</a:t>
            </a:r>
          </a:p>
          <a:p>
            <a:pPr lvl="2">
              <a:defRPr sz="1800"/>
            </a:pPr>
            <a:r>
              <a:rPr sz="2400"/>
              <a:t>Body Level Three</a:t>
            </a:r>
          </a:p>
          <a:p>
            <a:pPr lvl="3">
              <a:defRPr sz="1800"/>
            </a:pPr>
            <a:r>
              <a:rPr sz="2400"/>
              <a:t>Body Level Four</a:t>
            </a:r>
          </a:p>
          <a:p>
            <a:pPr lvl="4">
              <a:defRPr sz="1800"/>
            </a:pPr>
            <a:r>
              <a:rPr sz="2400"/>
              <a:t>Body Level Five</a:t>
            </a:r>
          </a:p>
        </p:txBody>
      </p:sp>
    </p:spTree>
  </p:cSld>
  <p:clrMapOvr>
    <a:masterClrMapping/>
  </p:clrMapOvr>
  <p:transition xmlns:p14="http://schemas.microsoft.com/office/powerpoint/2010/mai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25" name="Shape 25"/>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xmlns:p14="http://schemas.microsoft.com/office/powerpoint/2010/mai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27" name="Shape 27"/>
          <p:cNvSpPr>
            <a:spLocks noGrp="1"/>
          </p:cNvSpPr>
          <p:nvPr>
            <p:ph type="title"/>
          </p:nvPr>
        </p:nvSpPr>
        <p:spPr>
          <a:prstGeom prst="rect">
            <a:avLst/>
          </a:prstGeom>
        </p:spPr>
        <p:txBody>
          <a:bodyPr/>
          <a:lstStyle/>
          <a:p>
            <a:pPr lvl="0">
              <a:defRPr sz="1800"/>
            </a:pPr>
            <a:r>
              <a:rPr sz="3200"/>
              <a:t>Title Text</a:t>
            </a:r>
          </a:p>
        </p:txBody>
      </p:sp>
      <p:sp>
        <p:nvSpPr>
          <p:cNvPr id="28" name="Shape 28"/>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xmlns:p14="http://schemas.microsoft.com/office/powerpoint/2010/mai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Title - Center">
    <p:spTree>
      <p:nvGrpSpPr>
        <p:cNvPr id="1" name=""/>
        <p:cNvGrpSpPr/>
        <p:nvPr/>
      </p:nvGrpSpPr>
      <p:grpSpPr>
        <a:xfrm>
          <a:off x="0" y="0"/>
          <a:ext cx="0" cy="0"/>
          <a:chOff x="0" y="0"/>
          <a:chExt cx="0" cy="0"/>
        </a:xfrm>
      </p:grpSpPr>
      <p:sp>
        <p:nvSpPr>
          <p:cNvPr id="31" name="Shape 31"/>
          <p:cNvSpPr>
            <a:spLocks noGrp="1"/>
          </p:cNvSpPr>
          <p:nvPr>
            <p:ph type="title"/>
          </p:nvPr>
        </p:nvSpPr>
        <p:spPr>
          <a:xfrm>
            <a:off x="444500" y="2895600"/>
            <a:ext cx="9271000" cy="1828800"/>
          </a:xfrm>
          <a:prstGeom prst="rect">
            <a:avLst/>
          </a:prstGeom>
        </p:spPr>
        <p:txBody>
          <a:bodyPr anchor="ctr"/>
          <a:lstStyle/>
          <a:p>
            <a:pPr lvl="0">
              <a:defRPr sz="1800"/>
            </a:pPr>
            <a:r>
              <a:rPr sz="3200"/>
              <a:t>Title Text</a:t>
            </a:r>
          </a:p>
        </p:txBody>
      </p:sp>
      <p:sp>
        <p:nvSpPr>
          <p:cNvPr id="32" name="Shape 32"/>
          <p:cNvSpPr>
            <a:spLocks noGrp="1"/>
          </p:cNvSpPr>
          <p:nvPr>
            <p:ph type="sldNum" sz="quarter" idx="2"/>
          </p:nvPr>
        </p:nvSpPr>
        <p:spPr>
          <a:xfrm>
            <a:off x="9588500" y="7200900"/>
            <a:ext cx="230124" cy="225045"/>
          </a:xfrm>
          <a:prstGeom prst="rect">
            <a:avLst/>
          </a:prstGeom>
        </p:spPr>
        <p:txBody>
          <a:bodyPr/>
          <a:lstStyle>
            <a:lvl1pPr algn="l"/>
          </a:lstStyle>
          <a:p>
            <a:pPr lvl="0"/>
            <a:fld id="{86CB4B4D-7CA3-9044-876B-883B54F8677D}" type="slidenum">
              <a:t>‹#›</a:t>
            </a:fld>
            <a:endParaRPr/>
          </a:p>
        </p:txBody>
      </p:sp>
    </p:spTree>
  </p:cSld>
  <p:clrMapOvr>
    <a:masterClrMapping/>
  </p:clrMapOvr>
  <p:transition xmlns:p14="http://schemas.microsoft.com/office/powerpoint/2010/mai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Photo - Horizontal">
    <p:spTree>
      <p:nvGrpSpPr>
        <p:cNvPr id="1" name=""/>
        <p:cNvGrpSpPr/>
        <p:nvPr/>
      </p:nvGrpSpPr>
      <p:grpSpPr>
        <a:xfrm>
          <a:off x="0" y="0"/>
          <a:ext cx="0" cy="0"/>
          <a:chOff x="0" y="0"/>
          <a:chExt cx="0" cy="0"/>
        </a:xfrm>
      </p:grpSpPr>
      <p:sp>
        <p:nvSpPr>
          <p:cNvPr id="34" name="Shape 34"/>
          <p:cNvSpPr/>
          <p:nvPr/>
        </p:nvSpPr>
        <p:spPr>
          <a:xfrm>
            <a:off x="5080000" y="6159499"/>
            <a:ext cx="0" cy="1111351"/>
          </a:xfrm>
          <a:prstGeom prst="line">
            <a:avLst/>
          </a:prstGeom>
          <a:ln w="12700">
            <a:solidFill>
              <a:srgbClr val="9A9A9A"/>
            </a:solidFill>
            <a:miter lim="400000"/>
          </a:ln>
        </p:spPr>
        <p:txBody>
          <a:bodyPr lIns="0" tIns="0" rIns="0" bIns="0" anchor="ctr"/>
          <a:lstStyle/>
          <a:p>
            <a:pPr lvl="0"/>
            <a:endParaRPr/>
          </a:p>
        </p:txBody>
      </p:sp>
      <p:sp>
        <p:nvSpPr>
          <p:cNvPr id="36" name="Shape 36"/>
          <p:cNvSpPr>
            <a:spLocks noGrp="1"/>
          </p:cNvSpPr>
          <p:nvPr>
            <p:ph type="title"/>
          </p:nvPr>
        </p:nvSpPr>
        <p:spPr>
          <a:xfrm>
            <a:off x="165100" y="6083300"/>
            <a:ext cx="4521200" cy="939800"/>
          </a:xfrm>
          <a:prstGeom prst="rect">
            <a:avLst/>
          </a:prstGeom>
        </p:spPr>
        <p:txBody>
          <a:bodyPr anchor="ctr"/>
          <a:lstStyle>
            <a:lvl1pPr algn="r"/>
          </a:lstStyle>
          <a:p>
            <a:pPr lvl="0">
              <a:defRPr sz="1800"/>
            </a:pPr>
            <a:r>
              <a:rPr sz="3200"/>
              <a:t>Title Text</a:t>
            </a:r>
          </a:p>
        </p:txBody>
      </p:sp>
      <p:sp>
        <p:nvSpPr>
          <p:cNvPr id="37" name="Shape 37"/>
          <p:cNvSpPr>
            <a:spLocks noGrp="1"/>
          </p:cNvSpPr>
          <p:nvPr>
            <p:ph type="body" idx="1"/>
          </p:nvPr>
        </p:nvSpPr>
        <p:spPr>
          <a:xfrm>
            <a:off x="6146800" y="6146800"/>
            <a:ext cx="3873500" cy="1054100"/>
          </a:xfrm>
          <a:prstGeom prst="rect">
            <a:avLst/>
          </a:prstGeom>
        </p:spPr>
        <p:txBody>
          <a:bodyPr/>
          <a:lstStyle>
            <a:lvl1pPr marL="0" indent="0">
              <a:spcBef>
                <a:spcPts val="0"/>
              </a:spcBef>
              <a:buSzTx/>
              <a:buNone/>
              <a:defRPr sz="2000"/>
            </a:lvl1pPr>
            <a:lvl2pPr marL="0" indent="0">
              <a:spcBef>
                <a:spcPts val="0"/>
              </a:spcBef>
              <a:buSzTx/>
              <a:buNone/>
              <a:defRPr sz="2000"/>
            </a:lvl2pPr>
            <a:lvl3pPr marL="0" indent="0">
              <a:spcBef>
                <a:spcPts val="0"/>
              </a:spcBef>
              <a:buSzTx/>
              <a:buNone/>
              <a:defRPr sz="2000"/>
            </a:lvl3pPr>
            <a:lvl4pPr marL="0" indent="0">
              <a:spcBef>
                <a:spcPts val="0"/>
              </a:spcBef>
              <a:buSzTx/>
              <a:buNone/>
              <a:defRPr sz="2000"/>
            </a:lvl4pPr>
            <a:lvl5pPr marL="0" indent="0">
              <a:spcBef>
                <a:spcPts val="0"/>
              </a:spcBef>
              <a:buSzTx/>
              <a:buNone/>
              <a:defRPr sz="2000"/>
            </a:lvl5pPr>
          </a:lstStyle>
          <a:p>
            <a:pPr lvl="0">
              <a:defRPr sz="1800"/>
            </a:pPr>
            <a:r>
              <a:rPr sz="2000"/>
              <a:t>Body Level One</a:t>
            </a:r>
          </a:p>
          <a:p>
            <a:pPr lvl="1">
              <a:defRPr sz="1800"/>
            </a:pPr>
            <a:r>
              <a:rPr sz="2000"/>
              <a:t>Body Level Two</a:t>
            </a:r>
          </a:p>
          <a:p>
            <a:pPr lvl="2">
              <a:defRPr sz="1800"/>
            </a:pPr>
            <a:r>
              <a:rPr sz="2000"/>
              <a:t>Body Level Three</a:t>
            </a:r>
          </a:p>
          <a:p>
            <a:pPr lvl="3">
              <a:defRPr sz="1800"/>
            </a:pPr>
            <a:r>
              <a:rPr sz="2000"/>
              <a:t>Body Level Four</a:t>
            </a:r>
          </a:p>
          <a:p>
            <a:pPr lvl="4">
              <a:defRPr sz="1800"/>
            </a:pPr>
            <a:r>
              <a:rPr sz="2000"/>
              <a:t>Body Level Five</a:t>
            </a:r>
          </a:p>
        </p:txBody>
      </p:sp>
      <p:sp>
        <p:nvSpPr>
          <p:cNvPr id="38" name="Shape 38"/>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xmlns:p14="http://schemas.microsoft.com/office/powerpoint/2010/mai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Title, Bullets &amp; Photo">
    <p:spTree>
      <p:nvGrpSpPr>
        <p:cNvPr id="1" name=""/>
        <p:cNvGrpSpPr/>
        <p:nvPr/>
      </p:nvGrpSpPr>
      <p:grpSpPr>
        <a:xfrm>
          <a:off x="0" y="0"/>
          <a:ext cx="0" cy="0"/>
          <a:chOff x="0" y="0"/>
          <a:chExt cx="0" cy="0"/>
        </a:xfrm>
      </p:grpSpPr>
      <p:sp>
        <p:nvSpPr>
          <p:cNvPr id="47" name="Shape 47"/>
          <p:cNvSpPr>
            <a:spLocks noGrp="1"/>
          </p:cNvSpPr>
          <p:nvPr>
            <p:ph type="title"/>
          </p:nvPr>
        </p:nvSpPr>
        <p:spPr>
          <a:xfrm>
            <a:off x="444500" y="254000"/>
            <a:ext cx="3975100" cy="1092200"/>
          </a:xfrm>
          <a:prstGeom prst="rect">
            <a:avLst/>
          </a:prstGeom>
        </p:spPr>
        <p:txBody>
          <a:bodyPr/>
          <a:lstStyle/>
          <a:p>
            <a:pPr lvl="0">
              <a:defRPr sz="1800"/>
            </a:pPr>
            <a:r>
              <a:rPr sz="3200"/>
              <a:t>Title Text</a:t>
            </a:r>
          </a:p>
        </p:txBody>
      </p:sp>
      <p:sp>
        <p:nvSpPr>
          <p:cNvPr id="48" name="Shape 48"/>
          <p:cNvSpPr>
            <a:spLocks noGrp="1"/>
          </p:cNvSpPr>
          <p:nvPr>
            <p:ph type="body" idx="1"/>
          </p:nvPr>
        </p:nvSpPr>
        <p:spPr>
          <a:xfrm>
            <a:off x="444500" y="1816100"/>
            <a:ext cx="3975100" cy="5130800"/>
          </a:xfrm>
          <a:prstGeom prst="rect">
            <a:avLst/>
          </a:prstGeom>
        </p:spPr>
        <p:txBody>
          <a:bodyPr/>
          <a:lstStyle>
            <a:lvl1pPr>
              <a:spcBef>
                <a:spcPts val="3800"/>
              </a:spcBef>
              <a:defRPr sz="2000"/>
            </a:lvl1pPr>
            <a:lvl2pPr>
              <a:spcBef>
                <a:spcPts val="3800"/>
              </a:spcBef>
              <a:defRPr sz="2000"/>
            </a:lvl2pPr>
            <a:lvl3pPr>
              <a:spcBef>
                <a:spcPts val="3800"/>
              </a:spcBef>
              <a:defRPr sz="2000"/>
            </a:lvl3pPr>
            <a:lvl4pPr>
              <a:spcBef>
                <a:spcPts val="3800"/>
              </a:spcBef>
              <a:defRPr sz="2000"/>
            </a:lvl4pPr>
            <a:lvl5pPr>
              <a:spcBef>
                <a:spcPts val="3800"/>
              </a:spcBef>
              <a:defRPr sz="2000"/>
            </a:lvl5pPr>
          </a:lstStyle>
          <a:p>
            <a:pPr lvl="0">
              <a:defRPr sz="1800"/>
            </a:pPr>
            <a:r>
              <a:rPr sz="2000"/>
              <a:t>Body Level One</a:t>
            </a:r>
          </a:p>
          <a:p>
            <a:pPr lvl="1">
              <a:defRPr sz="1800"/>
            </a:pPr>
            <a:r>
              <a:rPr sz="2000"/>
              <a:t>Body Level Two</a:t>
            </a:r>
          </a:p>
          <a:p>
            <a:pPr lvl="2">
              <a:defRPr sz="1800"/>
            </a:pPr>
            <a:r>
              <a:rPr sz="2000"/>
              <a:t>Body Level Three</a:t>
            </a:r>
          </a:p>
          <a:p>
            <a:pPr lvl="3">
              <a:defRPr sz="1800"/>
            </a:pPr>
            <a:r>
              <a:rPr sz="2000"/>
              <a:t>Body Level Four</a:t>
            </a:r>
          </a:p>
          <a:p>
            <a:pPr lvl="4">
              <a:defRPr sz="1800"/>
            </a:pPr>
            <a:r>
              <a:rPr sz="2000"/>
              <a:t>Body Level Five</a:t>
            </a:r>
          </a:p>
        </p:txBody>
      </p:sp>
      <p:sp>
        <p:nvSpPr>
          <p:cNvPr id="49" name="Shape 49"/>
          <p:cNvSpPr>
            <a:spLocks noGrp="1"/>
          </p:cNvSpPr>
          <p:nvPr>
            <p:ph type="sldNum" sz="quarter" idx="2"/>
          </p:nvPr>
        </p:nvSpPr>
        <p:spPr>
          <a:xfrm>
            <a:off x="399018" y="7200900"/>
            <a:ext cx="230125" cy="225045"/>
          </a:xfrm>
          <a:prstGeom prst="rect">
            <a:avLst/>
          </a:prstGeom>
        </p:spPr>
        <p:txBody>
          <a:bodyPr/>
          <a:lstStyle>
            <a:lvl1pPr algn="l"/>
          </a:lstStyle>
          <a:p>
            <a:pPr lvl="0"/>
            <a:fld id="{86CB4B4D-7CA3-9044-876B-883B54F8677D}" type="slidenum">
              <a:t>‹#›</a:t>
            </a:fld>
            <a:endParaRPr/>
          </a:p>
        </p:txBody>
      </p:sp>
    </p:spTree>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Shape 4"/>
          <p:cNvSpPr>
            <a:spLocks noGrp="1"/>
          </p:cNvSpPr>
          <p:nvPr>
            <p:ph type="title"/>
          </p:nvPr>
        </p:nvSpPr>
        <p:spPr>
          <a:xfrm>
            <a:off x="444500" y="254000"/>
            <a:ext cx="9271000" cy="10922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b"/>
          <a:lstStyle/>
          <a:p>
            <a:pPr lvl="0">
              <a:defRPr sz="1800"/>
            </a:pPr>
            <a:r>
              <a:rPr sz="3200"/>
              <a:t>Title Text</a:t>
            </a:r>
          </a:p>
        </p:txBody>
      </p:sp>
      <p:sp>
        <p:nvSpPr>
          <p:cNvPr id="5" name="Shape 5"/>
          <p:cNvSpPr>
            <a:spLocks noGrp="1"/>
          </p:cNvSpPr>
          <p:nvPr>
            <p:ph type="body" idx="1"/>
          </p:nvPr>
        </p:nvSpPr>
        <p:spPr>
          <a:xfrm>
            <a:off x="444500" y="1816100"/>
            <a:ext cx="9271000" cy="51308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lstStyle/>
          <a:p>
            <a:pPr lvl="0">
              <a:defRPr sz="1800"/>
            </a:pPr>
            <a:r>
              <a:rPr sz="2400"/>
              <a:t>Body Level One</a:t>
            </a:r>
          </a:p>
          <a:p>
            <a:pPr lvl="1">
              <a:defRPr sz="1800"/>
            </a:pPr>
            <a:r>
              <a:rPr sz="2400"/>
              <a:t>Body Level Two</a:t>
            </a:r>
          </a:p>
          <a:p>
            <a:pPr lvl="2">
              <a:defRPr sz="1800"/>
            </a:pPr>
            <a:r>
              <a:rPr sz="2400"/>
              <a:t>Body Level Three</a:t>
            </a:r>
          </a:p>
          <a:p>
            <a:pPr lvl="3">
              <a:defRPr sz="1800"/>
            </a:pPr>
            <a:r>
              <a:rPr sz="2400"/>
              <a:t>Body Level Four</a:t>
            </a:r>
          </a:p>
          <a:p>
            <a:pPr lvl="4">
              <a:defRPr sz="1800"/>
            </a:pPr>
            <a:r>
              <a:rPr sz="2400"/>
              <a:t>Body Level Five</a:t>
            </a:r>
          </a:p>
        </p:txBody>
      </p:sp>
      <p:sp>
        <p:nvSpPr>
          <p:cNvPr id="6" name="Shape 6"/>
          <p:cNvSpPr>
            <a:spLocks noGrp="1"/>
          </p:cNvSpPr>
          <p:nvPr>
            <p:ph type="sldNum" sz="quarter" idx="2"/>
          </p:nvPr>
        </p:nvSpPr>
        <p:spPr>
          <a:xfrm>
            <a:off x="9602136" y="7200900"/>
            <a:ext cx="230125" cy="225045"/>
          </a:xfrm>
          <a:prstGeom prst="rect">
            <a:avLst/>
          </a:prstGeom>
          <a:ln w="12700">
            <a:miter lim="400000"/>
          </a:ln>
        </p:spPr>
        <p:txBody>
          <a:bodyPr wrap="none" lIns="38100" tIns="38100" rIns="38100" bIns="38100">
            <a:spAutoFit/>
          </a:bodyPr>
          <a:lstStyle>
            <a:lvl1pPr algn="r">
              <a:defRPr sz="1000">
                <a:latin typeface="+mj-lt"/>
                <a:ea typeface="+mj-ea"/>
                <a:cs typeface="+mj-cs"/>
                <a:sym typeface="Helvetica Neue"/>
              </a:defRPr>
            </a:lvl1pPr>
          </a:lstStyle>
          <a:p>
            <a:pPr lvl="0"/>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 id="2147483667" r:id="rId18"/>
    <p:sldLayoutId id="2147483668" r:id="rId19"/>
    <p:sldLayoutId id="2147483669" r:id="rId20"/>
  </p:sldLayoutIdLst>
  <p:transition xmlns:p14="http://schemas.microsoft.com/office/powerpoint/2010/main" spd="med"/>
  <p:txStyles>
    <p:titleStyle>
      <a:lvl1pPr defTabSz="457200">
        <a:defRPr sz="3200">
          <a:latin typeface="+mn-lt"/>
          <a:ea typeface="+mn-ea"/>
          <a:cs typeface="+mn-cs"/>
          <a:sym typeface="Helvetica Neue Light"/>
        </a:defRPr>
      </a:lvl1pPr>
      <a:lvl2pPr indent="228600" defTabSz="457200">
        <a:defRPr sz="3200">
          <a:latin typeface="+mn-lt"/>
          <a:ea typeface="+mn-ea"/>
          <a:cs typeface="+mn-cs"/>
          <a:sym typeface="Helvetica Neue Light"/>
        </a:defRPr>
      </a:lvl2pPr>
      <a:lvl3pPr indent="457200" defTabSz="457200">
        <a:defRPr sz="3200">
          <a:latin typeface="+mn-lt"/>
          <a:ea typeface="+mn-ea"/>
          <a:cs typeface="+mn-cs"/>
          <a:sym typeface="Helvetica Neue Light"/>
        </a:defRPr>
      </a:lvl3pPr>
      <a:lvl4pPr indent="685800" defTabSz="457200">
        <a:defRPr sz="3200">
          <a:latin typeface="+mn-lt"/>
          <a:ea typeface="+mn-ea"/>
          <a:cs typeface="+mn-cs"/>
          <a:sym typeface="Helvetica Neue Light"/>
        </a:defRPr>
      </a:lvl4pPr>
      <a:lvl5pPr indent="914400" defTabSz="457200">
        <a:defRPr sz="3200">
          <a:latin typeface="+mn-lt"/>
          <a:ea typeface="+mn-ea"/>
          <a:cs typeface="+mn-cs"/>
          <a:sym typeface="Helvetica Neue Light"/>
        </a:defRPr>
      </a:lvl5pPr>
      <a:lvl6pPr indent="1143000" defTabSz="457200">
        <a:defRPr sz="3200">
          <a:latin typeface="+mn-lt"/>
          <a:ea typeface="+mn-ea"/>
          <a:cs typeface="+mn-cs"/>
          <a:sym typeface="Helvetica Neue Light"/>
        </a:defRPr>
      </a:lvl6pPr>
      <a:lvl7pPr indent="1371600" defTabSz="457200">
        <a:defRPr sz="3200">
          <a:latin typeface="+mn-lt"/>
          <a:ea typeface="+mn-ea"/>
          <a:cs typeface="+mn-cs"/>
          <a:sym typeface="Helvetica Neue Light"/>
        </a:defRPr>
      </a:lvl7pPr>
      <a:lvl8pPr indent="1600200" defTabSz="457200">
        <a:defRPr sz="3200">
          <a:latin typeface="+mn-lt"/>
          <a:ea typeface="+mn-ea"/>
          <a:cs typeface="+mn-cs"/>
          <a:sym typeface="Helvetica Neue Light"/>
        </a:defRPr>
      </a:lvl8pPr>
      <a:lvl9pPr indent="1828800" defTabSz="457200">
        <a:defRPr sz="3200">
          <a:latin typeface="+mn-lt"/>
          <a:ea typeface="+mn-ea"/>
          <a:cs typeface="+mn-cs"/>
          <a:sym typeface="Helvetica Neue Light"/>
        </a:defRPr>
      </a:lvl9pPr>
    </p:titleStyle>
    <p:bodyStyle>
      <a:lvl1pPr marL="203200" indent="-203200" defTabSz="457200">
        <a:spcBef>
          <a:spcPts val="600"/>
        </a:spcBef>
        <a:buSzPct val="100000"/>
        <a:buChar char="•"/>
        <a:defRPr sz="2400">
          <a:latin typeface="+mj-lt"/>
          <a:ea typeface="+mj-ea"/>
          <a:cs typeface="+mj-cs"/>
          <a:sym typeface="Helvetica Neue"/>
        </a:defRPr>
      </a:lvl1pPr>
      <a:lvl2pPr marL="546100" indent="-203200" defTabSz="457200">
        <a:spcBef>
          <a:spcPts val="600"/>
        </a:spcBef>
        <a:buSzPct val="100000"/>
        <a:buChar char="•"/>
        <a:defRPr sz="2400">
          <a:latin typeface="+mj-lt"/>
          <a:ea typeface="+mj-ea"/>
          <a:cs typeface="+mj-cs"/>
          <a:sym typeface="Helvetica Neue"/>
        </a:defRPr>
      </a:lvl2pPr>
      <a:lvl3pPr marL="889000" indent="-203200" defTabSz="457200">
        <a:spcBef>
          <a:spcPts val="600"/>
        </a:spcBef>
        <a:buSzPct val="100000"/>
        <a:buChar char="•"/>
        <a:defRPr sz="2400">
          <a:latin typeface="+mj-lt"/>
          <a:ea typeface="+mj-ea"/>
          <a:cs typeface="+mj-cs"/>
          <a:sym typeface="Helvetica Neue"/>
        </a:defRPr>
      </a:lvl3pPr>
      <a:lvl4pPr marL="1231900" indent="-203200" defTabSz="457200">
        <a:spcBef>
          <a:spcPts val="600"/>
        </a:spcBef>
        <a:buSzPct val="100000"/>
        <a:buChar char="•"/>
        <a:defRPr sz="2400">
          <a:latin typeface="+mj-lt"/>
          <a:ea typeface="+mj-ea"/>
          <a:cs typeface="+mj-cs"/>
          <a:sym typeface="Helvetica Neue"/>
        </a:defRPr>
      </a:lvl4pPr>
      <a:lvl5pPr marL="1574800" indent="-203200" defTabSz="457200">
        <a:spcBef>
          <a:spcPts val="600"/>
        </a:spcBef>
        <a:buSzPct val="100000"/>
        <a:buChar char="•"/>
        <a:defRPr sz="2400">
          <a:latin typeface="+mj-lt"/>
          <a:ea typeface="+mj-ea"/>
          <a:cs typeface="+mj-cs"/>
          <a:sym typeface="Helvetica Neue"/>
        </a:defRPr>
      </a:lvl5pPr>
      <a:lvl6pPr marL="1917700" indent="-203200" defTabSz="457200">
        <a:spcBef>
          <a:spcPts val="600"/>
        </a:spcBef>
        <a:buSzPct val="100000"/>
        <a:buChar char="•"/>
        <a:defRPr sz="2400">
          <a:latin typeface="+mj-lt"/>
          <a:ea typeface="+mj-ea"/>
          <a:cs typeface="+mj-cs"/>
          <a:sym typeface="Helvetica Neue"/>
        </a:defRPr>
      </a:lvl6pPr>
      <a:lvl7pPr marL="2260600" indent="-203200" defTabSz="457200">
        <a:spcBef>
          <a:spcPts val="600"/>
        </a:spcBef>
        <a:buSzPct val="100000"/>
        <a:buChar char="•"/>
        <a:defRPr sz="2400">
          <a:latin typeface="+mj-lt"/>
          <a:ea typeface="+mj-ea"/>
          <a:cs typeface="+mj-cs"/>
          <a:sym typeface="Helvetica Neue"/>
        </a:defRPr>
      </a:lvl7pPr>
      <a:lvl8pPr marL="2603500" indent="-203200" defTabSz="457200">
        <a:spcBef>
          <a:spcPts val="600"/>
        </a:spcBef>
        <a:buSzPct val="100000"/>
        <a:buChar char="•"/>
        <a:defRPr sz="2400">
          <a:latin typeface="+mj-lt"/>
          <a:ea typeface="+mj-ea"/>
          <a:cs typeface="+mj-cs"/>
          <a:sym typeface="Helvetica Neue"/>
        </a:defRPr>
      </a:lvl8pPr>
      <a:lvl9pPr marL="2946400" indent="-203200" defTabSz="457200">
        <a:spcBef>
          <a:spcPts val="600"/>
        </a:spcBef>
        <a:buSzPct val="100000"/>
        <a:buChar char="•"/>
        <a:defRPr sz="2400">
          <a:latin typeface="+mj-lt"/>
          <a:ea typeface="+mj-ea"/>
          <a:cs typeface="+mj-cs"/>
          <a:sym typeface="Helvetica Neue"/>
        </a:defRPr>
      </a:lvl9pPr>
    </p:bodyStyle>
    <p:otherStyle>
      <a:lvl1pPr algn="r" defTabSz="457200">
        <a:defRPr sz="1000">
          <a:solidFill>
            <a:schemeClr val="tx1"/>
          </a:solidFill>
          <a:latin typeface="+mn-lt"/>
          <a:ea typeface="+mn-ea"/>
          <a:cs typeface="+mn-cs"/>
          <a:sym typeface="Helvetica Neue"/>
        </a:defRPr>
      </a:lvl1pPr>
      <a:lvl2pPr indent="228600" algn="r" defTabSz="457200">
        <a:defRPr sz="1000">
          <a:solidFill>
            <a:schemeClr val="tx1"/>
          </a:solidFill>
          <a:latin typeface="+mn-lt"/>
          <a:ea typeface="+mn-ea"/>
          <a:cs typeface="+mn-cs"/>
          <a:sym typeface="Helvetica Neue"/>
        </a:defRPr>
      </a:lvl2pPr>
      <a:lvl3pPr indent="457200" algn="r" defTabSz="457200">
        <a:defRPr sz="1000">
          <a:solidFill>
            <a:schemeClr val="tx1"/>
          </a:solidFill>
          <a:latin typeface="+mn-lt"/>
          <a:ea typeface="+mn-ea"/>
          <a:cs typeface="+mn-cs"/>
          <a:sym typeface="Helvetica Neue"/>
        </a:defRPr>
      </a:lvl3pPr>
      <a:lvl4pPr indent="685800" algn="r" defTabSz="457200">
        <a:defRPr sz="1000">
          <a:solidFill>
            <a:schemeClr val="tx1"/>
          </a:solidFill>
          <a:latin typeface="+mn-lt"/>
          <a:ea typeface="+mn-ea"/>
          <a:cs typeface="+mn-cs"/>
          <a:sym typeface="Helvetica Neue"/>
        </a:defRPr>
      </a:lvl4pPr>
      <a:lvl5pPr indent="914400" algn="r" defTabSz="457200">
        <a:defRPr sz="1000">
          <a:solidFill>
            <a:schemeClr val="tx1"/>
          </a:solidFill>
          <a:latin typeface="+mn-lt"/>
          <a:ea typeface="+mn-ea"/>
          <a:cs typeface="+mn-cs"/>
          <a:sym typeface="Helvetica Neue"/>
        </a:defRPr>
      </a:lvl5pPr>
      <a:lvl6pPr indent="1143000" algn="r" defTabSz="457200">
        <a:defRPr sz="1000">
          <a:solidFill>
            <a:schemeClr val="tx1"/>
          </a:solidFill>
          <a:latin typeface="+mn-lt"/>
          <a:ea typeface="+mn-ea"/>
          <a:cs typeface="+mn-cs"/>
          <a:sym typeface="Helvetica Neue"/>
        </a:defRPr>
      </a:lvl6pPr>
      <a:lvl7pPr indent="1371600" algn="r" defTabSz="457200">
        <a:defRPr sz="1000">
          <a:solidFill>
            <a:schemeClr val="tx1"/>
          </a:solidFill>
          <a:latin typeface="+mn-lt"/>
          <a:ea typeface="+mn-ea"/>
          <a:cs typeface="+mn-cs"/>
          <a:sym typeface="Helvetica Neue"/>
        </a:defRPr>
      </a:lvl7pPr>
      <a:lvl8pPr indent="1600200" algn="r" defTabSz="457200">
        <a:defRPr sz="1000">
          <a:solidFill>
            <a:schemeClr val="tx1"/>
          </a:solidFill>
          <a:latin typeface="+mn-lt"/>
          <a:ea typeface="+mn-ea"/>
          <a:cs typeface="+mn-cs"/>
          <a:sym typeface="Helvetica Neue"/>
        </a:defRPr>
      </a:lvl8pPr>
      <a:lvl9pPr indent="1828800" algn="r" defTabSz="457200">
        <a:defRPr sz="1000">
          <a:solidFill>
            <a:schemeClr val="tx1"/>
          </a:solidFill>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png"/><Relationship Id="rId3"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8.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10.png"/><Relationship Id="rId3"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1.png"/><Relationship Id="rId3"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1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Shape 103"/>
          <p:cNvSpPr>
            <a:spLocks noGrp="1"/>
          </p:cNvSpPr>
          <p:nvPr>
            <p:ph type="title"/>
          </p:nvPr>
        </p:nvSpPr>
        <p:spPr>
          <a:xfrm>
            <a:off x="444500" y="1739900"/>
            <a:ext cx="9271000" cy="1879600"/>
          </a:xfrm>
          <a:prstGeom prst="rect">
            <a:avLst/>
          </a:prstGeom>
        </p:spPr>
        <p:txBody>
          <a:bodyPr/>
          <a:lstStyle/>
          <a:p>
            <a:pPr lvl="0">
              <a:defRPr sz="1800"/>
            </a:pPr>
            <a:r>
              <a:rPr sz="3200"/>
              <a:t>Epi 240</a:t>
            </a:r>
          </a:p>
          <a:p>
            <a:pPr lvl="0">
              <a:defRPr sz="1800"/>
            </a:pPr>
            <a:r>
              <a:rPr sz="3200"/>
              <a:t>Qualitative Approaches in Clinical and Translational Research</a:t>
            </a:r>
          </a:p>
        </p:txBody>
      </p:sp>
      <p:sp>
        <p:nvSpPr>
          <p:cNvPr id="104" name="Shape 104"/>
          <p:cNvSpPr>
            <a:spLocks noGrp="1"/>
          </p:cNvSpPr>
          <p:nvPr>
            <p:ph type="body" idx="1"/>
          </p:nvPr>
        </p:nvSpPr>
        <p:spPr>
          <a:xfrm>
            <a:off x="444500" y="3797427"/>
            <a:ext cx="9271000" cy="3333623"/>
          </a:xfrm>
          <a:prstGeom prst="rect">
            <a:avLst/>
          </a:prstGeom>
        </p:spPr>
        <p:txBody>
          <a:bodyPr/>
          <a:lstStyle/>
          <a:p>
            <a:pPr lvl="0">
              <a:defRPr sz="1800">
                <a:solidFill>
                  <a:srgbClr val="000000"/>
                </a:solidFill>
              </a:defRPr>
            </a:pPr>
            <a:r>
              <a:rPr sz="2000"/>
              <a:t>Session </a:t>
            </a:r>
            <a:r>
              <a:rPr lang="en-US" sz="2000" smtClean="0"/>
              <a:t>8-9</a:t>
            </a:r>
            <a:endParaRPr sz="2000" dirty="0"/>
          </a:p>
          <a:p>
            <a:pPr lvl="0">
              <a:defRPr sz="1800">
                <a:solidFill>
                  <a:srgbClr val="000000"/>
                </a:solidFill>
              </a:defRPr>
            </a:pPr>
            <a:r>
              <a:rPr sz="2000" dirty="0"/>
              <a:t>Qualitative Project and Product</a:t>
            </a:r>
          </a:p>
          <a:p>
            <a:pPr lvl="0">
              <a:defRPr sz="1800">
                <a:solidFill>
                  <a:srgbClr val="000000"/>
                </a:solidFill>
              </a:defRPr>
            </a:pPr>
            <a:r>
              <a:rPr sz="2000" dirty="0"/>
              <a:t>Feb </a:t>
            </a:r>
            <a:r>
              <a:rPr lang="en-US" dirty="0" smtClean="0"/>
              <a:t>25</a:t>
            </a:r>
            <a:r>
              <a:rPr lang="en-US" sz="2000" dirty="0" smtClean="0"/>
              <a:t> &amp; March 4, 2015</a:t>
            </a:r>
            <a:endParaRPr sz="2000" dirty="0"/>
          </a:p>
          <a:p>
            <a:pPr lvl="0">
              <a:defRPr sz="1800">
                <a:solidFill>
                  <a:srgbClr val="000000"/>
                </a:solidFill>
              </a:defRPr>
            </a:pPr>
            <a:endParaRPr sz="2000" dirty="0"/>
          </a:p>
          <a:p>
            <a:pPr lvl="0">
              <a:defRPr sz="1800">
                <a:solidFill>
                  <a:srgbClr val="000000"/>
                </a:solidFill>
              </a:defRPr>
            </a:pPr>
            <a:endParaRPr sz="2000" dirty="0"/>
          </a:p>
          <a:p>
            <a:pPr lvl="0">
              <a:defRPr sz="1800">
                <a:solidFill>
                  <a:srgbClr val="000000"/>
                </a:solidFill>
              </a:defRPr>
            </a:pPr>
            <a:r>
              <a:rPr sz="2000" dirty="0"/>
              <a:t>Daniel Dohan, PhD</a:t>
            </a:r>
          </a:p>
          <a:p>
            <a:pPr lvl="0">
              <a:defRPr sz="1800">
                <a:solidFill>
                  <a:srgbClr val="000000"/>
                </a:solidFill>
              </a:defRPr>
            </a:pPr>
            <a:r>
              <a:rPr sz="2000" dirty="0"/>
              <a:t>Philip R. Lee Institute for Health Policy Studies, UCSF</a:t>
            </a:r>
          </a:p>
          <a:p>
            <a:pPr lvl="0">
              <a:defRPr sz="1800">
                <a:solidFill>
                  <a:srgbClr val="000000"/>
                </a:solidFill>
              </a:defRPr>
            </a:pPr>
            <a:endParaRPr sz="2000" dirty="0"/>
          </a:p>
          <a:p>
            <a:pPr lvl="0">
              <a:defRPr sz="1800">
                <a:solidFill>
                  <a:srgbClr val="000000"/>
                </a:solidFill>
              </a:defRPr>
            </a:pPr>
            <a:r>
              <a:rPr sz="2000" dirty="0"/>
              <a:t>Wendy Anderson, MD, MAS</a:t>
            </a:r>
          </a:p>
          <a:p>
            <a:pPr lvl="0">
              <a:defRPr sz="1800">
                <a:solidFill>
                  <a:srgbClr val="000000"/>
                </a:solidFill>
              </a:defRPr>
            </a:pPr>
            <a:r>
              <a:rPr sz="2000" dirty="0"/>
              <a:t>Division of Hospital Medicine, UCSF</a:t>
            </a:r>
          </a:p>
        </p:txBody>
      </p:sp>
      <p:sp>
        <p:nvSpPr>
          <p:cNvPr id="105" name="Shape 105"/>
          <p:cNvSpPr>
            <a:spLocks noGrp="1"/>
          </p:cNvSpPr>
          <p:nvPr>
            <p:ph type="sldNum" sz="quarter" idx="2"/>
          </p:nvPr>
        </p:nvSpPr>
        <p:spPr>
          <a:xfrm>
            <a:off x="9588500" y="7200900"/>
            <a:ext cx="230124" cy="228600"/>
          </a:xfrm>
          <a:prstGeom prst="rect">
            <a:avLst/>
          </a:prstGeom>
          <a:extLst>
            <a:ext uri="{C572A759-6A51-4108-AA02-DFA0A04FC94B}">
              <ma14:wrappingTextBoxFlag xmlns:ma14="http://schemas.microsoft.com/office/mac/drawingml/2011/main" val="1"/>
            </a:ext>
          </a:extLst>
        </p:spPr>
        <p:txBody>
          <a:bodyPr/>
          <a:lstStyle/>
          <a:p>
            <a:pPr lvl="0">
              <a:defRPr sz="1800"/>
            </a:pPr>
            <a:fld id="{86CB4B4D-7CA3-9044-876B-883B54F8677D}" type="slidenum">
              <a:rPr sz="1000"/>
              <a:t>1</a:t>
            </a:fld>
            <a:endParaRPr sz="1000"/>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Shape 83"/>
          <p:cNvSpPr/>
          <p:nvPr/>
        </p:nvSpPr>
        <p:spPr>
          <a:xfrm>
            <a:off x="275443" y="541746"/>
            <a:ext cx="5860340" cy="572588"/>
          </a:xfrm>
          <a:prstGeom prst="rect">
            <a:avLst/>
          </a:prstGeom>
          <a:ln w="12700">
            <a:miter lim="400000"/>
          </a:ln>
          <a:extLst>
            <a:ext uri="{C572A759-6A51-4108-AA02-DFA0A04FC94B}">
              <ma14:wrappingTextBoxFlag xmlns:ma14="http://schemas.microsoft.com/office/mac/drawingml/2011/main" val="1"/>
            </a:ext>
          </a:extLst>
        </p:spPr>
        <p:txBody>
          <a:bodyPr wrap="square" lIns="39685" tIns="39685" rIns="39685" bIns="39685" anchor="ctr">
            <a:spAutoFit/>
          </a:bodyPr>
          <a:lstStyle>
            <a:lvl1pPr>
              <a:defRPr sz="4100" b="1">
                <a:solidFill>
                  <a:srgbClr val="FF2600"/>
                </a:solidFill>
                <a:latin typeface="Helvetica Neue"/>
                <a:ea typeface="Helvetica Neue"/>
                <a:cs typeface="Helvetica Neue"/>
                <a:sym typeface="Helvetica Neue"/>
              </a:defRPr>
            </a:lvl1pPr>
          </a:lstStyle>
          <a:p>
            <a:pPr lvl="0" algn="l">
              <a:defRPr sz="1800" b="0">
                <a:solidFill>
                  <a:srgbClr val="000000"/>
                </a:solidFill>
              </a:defRPr>
            </a:pPr>
            <a:r>
              <a:rPr lang="en-US" sz="3200" dirty="0" smtClean="0"/>
              <a:t>Show Contextual </a:t>
            </a:r>
            <a:r>
              <a:rPr lang="en-US" sz="3200" dirty="0"/>
              <a:t>Complexity</a:t>
            </a:r>
            <a:endParaRPr sz="3200" dirty="0"/>
          </a:p>
        </p:txBody>
      </p:sp>
      <p:pic>
        <p:nvPicPr>
          <p:cNvPr id="84" name="droppedImage.pdf"/>
          <p:cNvPicPr/>
          <p:nvPr/>
        </p:nvPicPr>
        <p:blipFill>
          <a:blip r:embed="rId2" cstate="email">
            <a:extLst>
              <a:ext uri="{28A0092B-C50C-407E-A947-70E740481C1C}">
                <a14:useLocalDpi xmlns:a14="http://schemas.microsoft.com/office/drawing/2010/main"/>
              </a:ext>
            </a:extLst>
          </a:blip>
          <a:stretch>
            <a:fillRect/>
          </a:stretch>
        </p:blipFill>
        <p:spPr>
          <a:xfrm>
            <a:off x="1666875" y="1478359"/>
            <a:ext cx="8033762" cy="4831953"/>
          </a:xfrm>
          <a:prstGeom prst="rect">
            <a:avLst/>
          </a:prstGeom>
          <a:ln w="12700">
            <a:miter lim="400000"/>
          </a:ln>
        </p:spPr>
      </p:pic>
    </p:spTree>
    <p:extLst>
      <p:ext uri="{BB962C8B-B14F-4D97-AF65-F5344CB8AC3E}">
        <p14:creationId xmlns:p14="http://schemas.microsoft.com/office/powerpoint/2010/main" val="13062990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Shape 162"/>
          <p:cNvSpPr/>
          <p:nvPr/>
        </p:nvSpPr>
        <p:spPr>
          <a:xfrm>
            <a:off x="366263" y="348201"/>
            <a:ext cx="8682960" cy="603365"/>
          </a:xfrm>
          <a:prstGeom prst="rect">
            <a:avLst/>
          </a:prstGeom>
          <a:ln w="12700">
            <a:miter lim="400000"/>
          </a:ln>
          <a:extLst>
            <a:ext uri="{C572A759-6A51-4108-AA02-DFA0A04FC94B}">
              <ma14:wrappingTextBoxFlag xmlns:ma14="http://schemas.microsoft.com/office/mac/drawingml/2011/main" val="1"/>
            </a:ext>
          </a:extLst>
        </p:spPr>
        <p:txBody>
          <a:bodyPr wrap="none" lIns="39685" tIns="39685" rIns="39685" bIns="39685" anchor="ctr">
            <a:spAutoFit/>
          </a:bodyPr>
          <a:lstStyle/>
          <a:p>
            <a:pPr lvl="0" algn="l">
              <a:defRPr sz="1800"/>
            </a:pPr>
            <a:r>
              <a:rPr lang="en-US" sz="3400" dirty="0" smtClean="0"/>
              <a:t>Show how your team/activities fit your model</a:t>
            </a:r>
            <a:endParaRPr sz="3400" dirty="0"/>
          </a:p>
        </p:txBody>
      </p:sp>
      <p:pic>
        <p:nvPicPr>
          <p:cNvPr id="2" name="Picture 1"/>
          <p:cNvPicPr>
            <a:picLocks noChangeAspect="1"/>
          </p:cNvPicPr>
          <p:nvPr/>
        </p:nvPicPr>
        <p:blipFill>
          <a:blip r:embed="rId2"/>
          <a:stretch>
            <a:fillRect/>
          </a:stretch>
        </p:blipFill>
        <p:spPr>
          <a:xfrm>
            <a:off x="1576024" y="1418923"/>
            <a:ext cx="6809036" cy="5518694"/>
          </a:xfrm>
          <a:prstGeom prst="rect">
            <a:avLst/>
          </a:prstGeom>
        </p:spPr>
      </p:pic>
    </p:spTree>
    <p:extLst>
      <p:ext uri="{BB962C8B-B14F-4D97-AF65-F5344CB8AC3E}">
        <p14:creationId xmlns:p14="http://schemas.microsoft.com/office/powerpoint/2010/main" val="14793124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 name="droppedImage.pdf"/>
          <p:cNvPicPr/>
          <p:nvPr/>
        </p:nvPicPr>
        <p:blipFill>
          <a:blip r:embed="rId2">
            <a:extLst/>
          </a:blip>
          <a:stretch>
            <a:fillRect/>
          </a:stretch>
        </p:blipFill>
        <p:spPr>
          <a:xfrm>
            <a:off x="3339898" y="3991671"/>
            <a:ext cx="6628257" cy="3065879"/>
          </a:xfrm>
          <a:prstGeom prst="rect">
            <a:avLst/>
          </a:prstGeom>
          <a:ln w="12700">
            <a:solidFill/>
            <a:miter lim="400000"/>
          </a:ln>
        </p:spPr>
      </p:pic>
      <p:pic>
        <p:nvPicPr>
          <p:cNvPr id="123" name="droppedImage.pdf"/>
          <p:cNvPicPr/>
          <p:nvPr/>
        </p:nvPicPr>
        <p:blipFill>
          <a:blip r:embed="rId3">
            <a:extLst/>
          </a:blip>
          <a:stretch>
            <a:fillRect/>
          </a:stretch>
        </p:blipFill>
        <p:spPr>
          <a:xfrm>
            <a:off x="419832" y="342723"/>
            <a:ext cx="4804536" cy="3648948"/>
          </a:xfrm>
          <a:prstGeom prst="rect">
            <a:avLst/>
          </a:prstGeom>
          <a:ln w="12700">
            <a:solidFill/>
            <a:miter lim="400000"/>
          </a:ln>
        </p:spPr>
      </p:pic>
      <p:sp>
        <p:nvSpPr>
          <p:cNvPr id="124" name="Shape 124"/>
          <p:cNvSpPr/>
          <p:nvPr/>
        </p:nvSpPr>
        <p:spPr>
          <a:xfrm>
            <a:off x="6030185" y="679892"/>
            <a:ext cx="3553895" cy="1649805"/>
          </a:xfrm>
          <a:prstGeom prst="rect">
            <a:avLst/>
          </a:prstGeom>
          <a:ln w="12700">
            <a:miter lim="400000"/>
          </a:ln>
          <a:extLst>
            <a:ext uri="{C572A759-6A51-4108-AA02-DFA0A04FC94B}">
              <ma14:wrappingTextBoxFlag xmlns:ma14="http://schemas.microsoft.com/office/mac/drawingml/2011/main" val="1"/>
            </a:ext>
          </a:extLst>
        </p:spPr>
        <p:txBody>
          <a:bodyPr wrap="square" lIns="39685" tIns="39685" rIns="39685" bIns="39685" anchor="ctr">
            <a:spAutoFit/>
          </a:bodyPr>
          <a:lstStyle/>
          <a:p>
            <a:pPr lvl="0" algn="l">
              <a:defRPr sz="1800"/>
            </a:pPr>
            <a:r>
              <a:rPr lang="en-US" sz="3400" dirty="0" smtClean="0"/>
              <a:t>Show how your analyses fit your model</a:t>
            </a:r>
            <a:endParaRPr sz="3400" dirty="0"/>
          </a:p>
        </p:txBody>
      </p:sp>
    </p:spTree>
    <p:extLst>
      <p:ext uri="{BB962C8B-B14F-4D97-AF65-F5344CB8AC3E}">
        <p14:creationId xmlns:p14="http://schemas.microsoft.com/office/powerpoint/2010/main" val="3297158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p:tmAbs val="0"/>
                                  </p:iterate>
                                  <p:childTnLst>
                                    <p:set>
                                      <p:cBhvr>
                                        <p:cTn id="6" fill="hold"/>
                                        <p:tgtEl>
                                          <p:spTgt spid="123"/>
                                        </p:tgtEl>
                                        <p:attrNameLst>
                                          <p:attrName>style.visibility</p:attrName>
                                        </p:attrNameLst>
                                      </p:cBhvr>
                                      <p:to>
                                        <p:strVal val="visible"/>
                                      </p:to>
                                    </p:set>
                                    <p:animEffect transition="in" filter="fade">
                                      <p:cBhvr>
                                        <p:cTn id="7" dur="1000"/>
                                        <p:tgtEl>
                                          <p:spTgt spid="1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p:tmAbs val="0"/>
                                  </p:iterate>
                                  <p:childTnLst>
                                    <p:set>
                                      <p:cBhvr>
                                        <p:cTn id="11" fill="hold"/>
                                        <p:tgtEl>
                                          <p:spTgt spid="122"/>
                                        </p:tgtEl>
                                        <p:attrNameLst>
                                          <p:attrName>style.visibility</p:attrName>
                                        </p:attrNameLst>
                                      </p:cBhvr>
                                      <p:to>
                                        <p:strVal val="visible"/>
                                      </p:to>
                                    </p:set>
                                    <p:animEffect transition="in" filter="fade">
                                      <p:cBhvr>
                                        <p:cTn id="12" dur="10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advAuto="0"/>
      <p:bldP spid="123" grpId="0"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dirty="0" smtClean="0"/>
              <a:t>Show </a:t>
            </a:r>
            <a:r>
              <a:rPr lang="en-US" i="1" dirty="0"/>
              <a:t>how you will accomplish </a:t>
            </a:r>
            <a:r>
              <a:rPr lang="en-US" i="1" dirty="0" smtClean="0"/>
              <a:t>your aims</a:t>
            </a:r>
            <a:endParaRPr lang="en-US" i="1" dirty="0"/>
          </a:p>
        </p:txBody>
      </p:sp>
    </p:spTree>
    <p:extLst>
      <p:ext uri="{BB962C8B-B14F-4D97-AF65-F5344CB8AC3E}">
        <p14:creationId xmlns:p14="http://schemas.microsoft.com/office/powerpoint/2010/main" val="267872815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27110" y="1790754"/>
            <a:ext cx="9296855" cy="5025009"/>
          </a:xfrm>
          <a:prstGeom prst="rect">
            <a:avLst/>
          </a:prstGeom>
        </p:spPr>
      </p:pic>
      <p:sp>
        <p:nvSpPr>
          <p:cNvPr id="4" name="Title 2"/>
          <p:cNvSpPr>
            <a:spLocks noGrp="1"/>
          </p:cNvSpPr>
          <p:nvPr>
            <p:ph type="title"/>
          </p:nvPr>
        </p:nvSpPr>
        <p:spPr>
          <a:xfrm>
            <a:off x="508000" y="305153"/>
            <a:ext cx="9144000" cy="1270000"/>
          </a:xfrm>
        </p:spPr>
        <p:txBody>
          <a:bodyPr anchor="t"/>
          <a:lstStyle/>
          <a:p>
            <a:r>
              <a:rPr lang="en-US" sz="4000" dirty="0" smtClean="0"/>
              <a:t>Show your purposeful sampling</a:t>
            </a:r>
            <a:endParaRPr lang="en-US" sz="4000" dirty="0"/>
          </a:p>
        </p:txBody>
      </p:sp>
    </p:spTree>
    <p:extLst>
      <p:ext uri="{BB962C8B-B14F-4D97-AF65-F5344CB8AC3E}">
        <p14:creationId xmlns:p14="http://schemas.microsoft.com/office/powerpoint/2010/main" val="148127504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r>
              <a:rPr lang="en-US" sz="4000" i="1" dirty="0" smtClean="0"/>
              <a:t>Show off your purposeful sampling</a:t>
            </a:r>
            <a:endParaRPr lang="en-US" sz="4000" i="1" dirty="0"/>
          </a:p>
        </p:txBody>
      </p:sp>
      <p:pic>
        <p:nvPicPr>
          <p:cNvPr id="3" name="Picture 2"/>
          <p:cNvPicPr>
            <a:picLocks noChangeAspect="1"/>
          </p:cNvPicPr>
          <p:nvPr/>
        </p:nvPicPr>
        <p:blipFill>
          <a:blip r:embed="rId2"/>
          <a:stretch>
            <a:fillRect/>
          </a:stretch>
        </p:blipFill>
        <p:spPr>
          <a:xfrm>
            <a:off x="508000" y="2197054"/>
            <a:ext cx="9351544" cy="3213688"/>
          </a:xfrm>
          <a:prstGeom prst="rect">
            <a:avLst/>
          </a:prstGeom>
        </p:spPr>
      </p:pic>
    </p:spTree>
    <p:extLst>
      <p:ext uri="{BB962C8B-B14F-4D97-AF65-F5344CB8AC3E}">
        <p14:creationId xmlns:p14="http://schemas.microsoft.com/office/powerpoint/2010/main" val="238662689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305153"/>
            <a:ext cx="9144000" cy="1692437"/>
          </a:xfrm>
        </p:spPr>
        <p:txBody>
          <a:bodyPr anchor="t">
            <a:normAutofit/>
          </a:bodyPr>
          <a:lstStyle/>
          <a:p>
            <a:r>
              <a:rPr lang="en-US" sz="3600" i="1" dirty="0" smtClean="0"/>
              <a:t>Show how you will participate:</a:t>
            </a:r>
            <a:br>
              <a:rPr lang="en-US" sz="3600" i="1" dirty="0" smtClean="0"/>
            </a:br>
            <a:r>
              <a:rPr lang="en-US" sz="3600" i="1" dirty="0" smtClean="0"/>
              <a:t>Field techniques and training</a:t>
            </a:r>
            <a:endParaRPr lang="en-US" sz="3600" i="1" dirty="0"/>
          </a:p>
        </p:txBody>
      </p:sp>
      <p:pic>
        <p:nvPicPr>
          <p:cNvPr id="4" name="Picture 3"/>
          <p:cNvPicPr>
            <a:picLocks noChangeAspect="1"/>
          </p:cNvPicPr>
          <p:nvPr/>
        </p:nvPicPr>
        <p:blipFill>
          <a:blip r:embed="rId2"/>
          <a:stretch>
            <a:fillRect/>
          </a:stretch>
        </p:blipFill>
        <p:spPr>
          <a:xfrm>
            <a:off x="646190" y="2809429"/>
            <a:ext cx="9200709" cy="1684438"/>
          </a:xfrm>
          <a:prstGeom prst="rect">
            <a:avLst/>
          </a:prstGeom>
        </p:spPr>
      </p:pic>
    </p:spTree>
    <p:extLst>
      <p:ext uri="{BB962C8B-B14F-4D97-AF65-F5344CB8AC3E}">
        <p14:creationId xmlns:p14="http://schemas.microsoft.com/office/powerpoint/2010/main" val="346736674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318560"/>
            <a:ext cx="9144000" cy="1665623"/>
          </a:xfrm>
        </p:spPr>
        <p:txBody>
          <a:bodyPr anchor="t">
            <a:normAutofit/>
          </a:bodyPr>
          <a:lstStyle/>
          <a:p>
            <a:r>
              <a:rPr lang="en-US" sz="4000" i="1" dirty="0" smtClean="0"/>
              <a:t>Show how you will participate:</a:t>
            </a:r>
            <a:br>
              <a:rPr lang="en-US" sz="4000" i="1" dirty="0" smtClean="0"/>
            </a:br>
            <a:r>
              <a:rPr lang="en-US" sz="4000" i="1" dirty="0" smtClean="0"/>
              <a:t>Interview guides</a:t>
            </a:r>
            <a:endParaRPr lang="en-US" sz="4000" i="1" dirty="0"/>
          </a:p>
        </p:txBody>
      </p:sp>
      <p:pic>
        <p:nvPicPr>
          <p:cNvPr id="3" name="Picture 2" descr="EP Appendix interview guides.pdf"/>
          <p:cNvPicPr>
            <a:picLocks noChangeAspect="1"/>
          </p:cNvPicPr>
          <p:nvPr/>
        </p:nvPicPr>
        <p:blipFill rotWithShape="1">
          <a:blip r:embed="rId2">
            <a:extLst>
              <a:ext uri="{28A0092B-C50C-407E-A947-70E740481C1C}">
                <a14:useLocalDpi xmlns:a14="http://schemas.microsoft.com/office/drawing/2010/main" val="0"/>
              </a:ext>
            </a:extLst>
          </a:blip>
          <a:srcRect b="49710"/>
          <a:stretch/>
        </p:blipFill>
        <p:spPr>
          <a:xfrm>
            <a:off x="713120" y="1434130"/>
            <a:ext cx="8291081" cy="5395879"/>
          </a:xfrm>
          <a:prstGeom prst="rect">
            <a:avLst/>
          </a:prstGeom>
        </p:spPr>
      </p:pic>
    </p:spTree>
    <p:extLst>
      <p:ext uri="{BB962C8B-B14F-4D97-AF65-F5344CB8AC3E}">
        <p14:creationId xmlns:p14="http://schemas.microsoft.com/office/powerpoint/2010/main" val="281031186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dirty="0" smtClean="0"/>
              <a:t>Show your process: Coding scheme</a:t>
            </a:r>
            <a:endParaRPr lang="en-US" i="1" dirty="0"/>
          </a:p>
        </p:txBody>
      </p:sp>
      <p:pic>
        <p:nvPicPr>
          <p:cNvPr id="5" name="Picture 4"/>
          <p:cNvPicPr>
            <a:picLocks noChangeAspect="1"/>
          </p:cNvPicPr>
          <p:nvPr/>
        </p:nvPicPr>
        <p:blipFill>
          <a:blip r:embed="rId2"/>
          <a:stretch>
            <a:fillRect/>
          </a:stretch>
        </p:blipFill>
        <p:spPr>
          <a:xfrm>
            <a:off x="838733" y="1527910"/>
            <a:ext cx="8185385" cy="5900125"/>
          </a:xfrm>
          <a:prstGeom prst="rect">
            <a:avLst/>
          </a:prstGeom>
        </p:spPr>
      </p:pic>
    </p:spTree>
    <p:extLst>
      <p:ext uri="{BB962C8B-B14F-4D97-AF65-F5344CB8AC3E}">
        <p14:creationId xmlns:p14="http://schemas.microsoft.com/office/powerpoint/2010/main" val="37270310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274552"/>
            <a:ext cx="9144000" cy="1347376"/>
          </a:xfrm>
        </p:spPr>
        <p:txBody>
          <a:bodyPr anchor="t">
            <a:normAutofit fontScale="90000"/>
          </a:bodyPr>
          <a:lstStyle/>
          <a:p>
            <a:pPr algn="ctr"/>
            <a:r>
              <a:rPr lang="en-US" sz="4000" i="1" dirty="0" smtClean="0"/>
              <a:t>Show your process:</a:t>
            </a:r>
            <a:br>
              <a:rPr lang="en-US" sz="4000" i="1" dirty="0" smtClean="0"/>
            </a:br>
            <a:r>
              <a:rPr lang="en-US" sz="4000" i="1" dirty="0" smtClean="0"/>
              <a:t>Iterative development of the coding scheme</a:t>
            </a:r>
            <a:endParaRPr lang="en-US" sz="4000" i="1" dirty="0"/>
          </a:p>
        </p:txBody>
      </p:sp>
      <p:pic>
        <p:nvPicPr>
          <p:cNvPr id="3" name="Picture 2"/>
          <p:cNvPicPr>
            <a:picLocks noChangeAspect="1"/>
          </p:cNvPicPr>
          <p:nvPr/>
        </p:nvPicPr>
        <p:blipFill>
          <a:blip r:embed="rId2"/>
          <a:stretch>
            <a:fillRect/>
          </a:stretch>
        </p:blipFill>
        <p:spPr>
          <a:xfrm>
            <a:off x="555248" y="4961454"/>
            <a:ext cx="9107532" cy="2246434"/>
          </a:xfrm>
          <a:prstGeom prst="rect">
            <a:avLst/>
          </a:prstGeom>
        </p:spPr>
      </p:pic>
      <p:pic>
        <p:nvPicPr>
          <p:cNvPr id="6" name="Picture 5"/>
          <p:cNvPicPr>
            <a:picLocks noChangeAspect="1"/>
          </p:cNvPicPr>
          <p:nvPr/>
        </p:nvPicPr>
        <p:blipFill rotWithShape="1">
          <a:blip r:embed="rId3"/>
          <a:srcRect b="77052"/>
          <a:stretch/>
        </p:blipFill>
        <p:spPr>
          <a:xfrm>
            <a:off x="683710" y="1998271"/>
            <a:ext cx="8185385" cy="1353950"/>
          </a:xfrm>
          <a:prstGeom prst="rect">
            <a:avLst/>
          </a:prstGeom>
        </p:spPr>
      </p:pic>
      <p:sp>
        <p:nvSpPr>
          <p:cNvPr id="4" name="Down Arrow 3"/>
          <p:cNvSpPr/>
          <p:nvPr/>
        </p:nvSpPr>
        <p:spPr>
          <a:xfrm>
            <a:off x="3811231" y="3603091"/>
            <a:ext cx="1212664" cy="1189571"/>
          </a:xfrm>
          <a:prstGeom prst="downArrow">
            <a:avLst/>
          </a:prstGeom>
        </p:spPr>
        <p:style>
          <a:lnRef idx="1">
            <a:schemeClr val="accent1"/>
          </a:lnRef>
          <a:fillRef idx="3">
            <a:schemeClr val="accent1"/>
          </a:fillRef>
          <a:effectRef idx="2">
            <a:schemeClr val="accent1"/>
          </a:effectRef>
          <a:fontRef idx="minor">
            <a:schemeClr val="lt1"/>
          </a:fontRef>
        </p:style>
        <p:txBody>
          <a:bodyPr lIns="71433" tIns="35716" rIns="71433" bIns="35716" rtlCol="0" anchor="ctr"/>
          <a:lstStyle/>
          <a:p>
            <a:pPr algn="ctr"/>
            <a:endParaRPr lang="en-US"/>
          </a:p>
        </p:txBody>
      </p:sp>
    </p:spTree>
    <p:extLst>
      <p:ext uri="{BB962C8B-B14F-4D97-AF65-F5344CB8AC3E}">
        <p14:creationId xmlns:p14="http://schemas.microsoft.com/office/powerpoint/2010/main" val="393481689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Shape 109"/>
          <p:cNvSpPr>
            <a:spLocks noGrp="1"/>
          </p:cNvSpPr>
          <p:nvPr>
            <p:ph type="title"/>
          </p:nvPr>
        </p:nvSpPr>
        <p:spPr>
          <a:prstGeom prst="rect">
            <a:avLst/>
          </a:prstGeom>
        </p:spPr>
        <p:txBody>
          <a:bodyPr/>
          <a:lstStyle/>
          <a:p>
            <a:pPr lvl="0">
              <a:defRPr sz="1800"/>
            </a:pPr>
            <a:r>
              <a:rPr sz="3200"/>
              <a:t>What’s up today</a:t>
            </a:r>
          </a:p>
        </p:txBody>
      </p:sp>
      <p:sp>
        <p:nvSpPr>
          <p:cNvPr id="110" name="Shape 110"/>
          <p:cNvSpPr>
            <a:spLocks noGrp="1"/>
          </p:cNvSpPr>
          <p:nvPr>
            <p:ph type="body" idx="1"/>
          </p:nvPr>
        </p:nvSpPr>
        <p:spPr>
          <a:xfrm>
            <a:off x="444500" y="1816100"/>
            <a:ext cx="9385300" cy="5130800"/>
          </a:xfrm>
          <a:prstGeom prst="rect">
            <a:avLst/>
          </a:prstGeom>
        </p:spPr>
        <p:txBody>
          <a:bodyPr/>
          <a:lstStyle/>
          <a:p>
            <a:pPr lvl="0">
              <a:spcBef>
                <a:spcPts val="1200"/>
              </a:spcBef>
              <a:defRPr sz="1800"/>
            </a:pPr>
            <a:r>
              <a:rPr lang="en-US" sz="2400" dirty="0" smtClean="0"/>
              <a:t>Reminder</a:t>
            </a:r>
            <a:r>
              <a:rPr sz="2400" dirty="0" smtClean="0"/>
              <a:t>: </a:t>
            </a:r>
            <a:r>
              <a:rPr sz="2400" dirty="0"/>
              <a:t>quant (Rs) v. qual (Ps)</a:t>
            </a:r>
          </a:p>
          <a:p>
            <a:pPr lvl="0">
              <a:defRPr sz="1800"/>
            </a:pPr>
            <a:r>
              <a:rPr sz="2400" dirty="0"/>
              <a:t>Qualitative research in a “quantitative” </a:t>
            </a:r>
            <a:r>
              <a:rPr sz="2400" dirty="0" smtClean="0"/>
              <a:t>world</a:t>
            </a:r>
            <a:r>
              <a:rPr lang="en-US" sz="2400" dirty="0" smtClean="0"/>
              <a:t>, Part 1</a:t>
            </a:r>
            <a:endParaRPr sz="2400" dirty="0"/>
          </a:p>
          <a:p>
            <a:pPr lvl="1">
              <a:defRPr sz="1800"/>
            </a:pPr>
            <a:r>
              <a:rPr sz="2400" dirty="0"/>
              <a:t>Funding</a:t>
            </a:r>
          </a:p>
          <a:p>
            <a:pPr lvl="1">
              <a:defRPr sz="1800"/>
            </a:pPr>
            <a:r>
              <a:rPr sz="2400" dirty="0"/>
              <a:t>Human subjects</a:t>
            </a:r>
          </a:p>
          <a:p>
            <a:pPr lvl="0">
              <a:defRPr sz="1800"/>
            </a:pPr>
            <a:r>
              <a:rPr sz="2400" dirty="0"/>
              <a:t>Qualitative research in a “quantitative” world, Part </a:t>
            </a:r>
            <a:r>
              <a:rPr lang="en-US" sz="2400" dirty="0" smtClean="0"/>
              <a:t>2</a:t>
            </a:r>
            <a:endParaRPr sz="2400" dirty="0"/>
          </a:p>
          <a:p>
            <a:pPr lvl="1">
              <a:defRPr sz="1800"/>
            </a:pPr>
            <a:r>
              <a:rPr sz="2400" dirty="0"/>
              <a:t>Writing it up </a:t>
            </a:r>
          </a:p>
          <a:p>
            <a:pPr lvl="1">
              <a:defRPr sz="1800"/>
            </a:pPr>
            <a:r>
              <a:rPr sz="2400" dirty="0"/>
              <a:t>Career considerations</a:t>
            </a:r>
          </a:p>
        </p:txBody>
      </p:sp>
      <p:sp>
        <p:nvSpPr>
          <p:cNvPr id="111" name="Shape 111"/>
          <p:cNvSpPr>
            <a:spLocks noGrp="1"/>
          </p:cNvSpPr>
          <p:nvPr>
            <p:ph type="sldNum" sz="quarter" idx="2"/>
          </p:nvPr>
        </p:nvSpPr>
        <p:spPr>
          <a:xfrm>
            <a:off x="9602136" y="7200900"/>
            <a:ext cx="230125" cy="228600"/>
          </a:xfrm>
          <a:prstGeom prst="rect">
            <a:avLst/>
          </a:prstGeom>
          <a:extLst>
            <a:ext uri="{C572A759-6A51-4108-AA02-DFA0A04FC94B}">
              <ma14:wrappingTextBoxFlag xmlns:ma14="http://schemas.microsoft.com/office/mac/drawingml/2011/main" val="1"/>
            </a:ext>
          </a:extLst>
        </p:spPr>
        <p:txBody>
          <a:bodyPr/>
          <a:lstStyle/>
          <a:p>
            <a:pPr lvl="0">
              <a:defRPr sz="1800"/>
            </a:pPr>
            <a:fld id="{86CB4B4D-7CA3-9044-876B-883B54F8677D}" type="slidenum">
              <a:rPr sz="1000"/>
              <a:t>2</a:t>
            </a:fld>
            <a:endParaRPr sz="1000"/>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 name="trials coding table.pdf"/>
          <p:cNvPicPr/>
          <p:nvPr/>
        </p:nvPicPr>
        <p:blipFill rotWithShape="1">
          <a:blip r:embed="rId2">
            <a:extLst/>
          </a:blip>
          <a:srcRect l="33295" t="6007" r="5564" b="41946"/>
          <a:stretch/>
        </p:blipFill>
        <p:spPr>
          <a:xfrm>
            <a:off x="508000" y="1889744"/>
            <a:ext cx="4884114" cy="5380359"/>
          </a:xfrm>
          <a:prstGeom prst="rect">
            <a:avLst/>
          </a:prstGeom>
          <a:ln w="12700">
            <a:miter lim="400000"/>
          </a:ln>
        </p:spPr>
      </p:pic>
      <p:pic>
        <p:nvPicPr>
          <p:cNvPr id="147" name="trials coding example2.pdf"/>
          <p:cNvPicPr/>
          <p:nvPr/>
        </p:nvPicPr>
        <p:blipFill rotWithShape="1">
          <a:blip r:embed="rId3">
            <a:extLst/>
          </a:blip>
          <a:srcRect l="24427" t="4893" r="21952" b="45588"/>
          <a:stretch/>
        </p:blipFill>
        <p:spPr>
          <a:xfrm>
            <a:off x="5663452" y="2279457"/>
            <a:ext cx="4283393" cy="5119177"/>
          </a:xfrm>
          <a:prstGeom prst="rect">
            <a:avLst/>
          </a:prstGeom>
          <a:ln w="12700">
            <a:miter lim="400000"/>
          </a:ln>
        </p:spPr>
      </p:pic>
      <p:sp>
        <p:nvSpPr>
          <p:cNvPr id="7" name="Title 1"/>
          <p:cNvSpPr txBox="1">
            <a:spLocks/>
          </p:cNvSpPr>
          <p:nvPr/>
        </p:nvSpPr>
        <p:spPr>
          <a:xfrm>
            <a:off x="508000" y="305153"/>
            <a:ext cx="9144000" cy="1584591"/>
          </a:xfrm>
          <a:prstGeom prst="rect">
            <a:avLst/>
          </a:prstGeom>
        </p:spPr>
        <p:txBody>
          <a:bodyPr lIns="71433" tIns="35716" rIns="71433" bIns="35716">
            <a:normAutofit fontScale="97500"/>
          </a:bodyPr>
          <a:lstStyle>
            <a:lvl1pPr algn="ctr" defTabSz="650164" rtl="0" eaLnBrk="1" latinLnBrk="0" hangingPunct="1">
              <a:spcBef>
                <a:spcPct val="0"/>
              </a:spcBef>
              <a:buNone/>
              <a:defRPr sz="6300" kern="1200">
                <a:solidFill>
                  <a:schemeClr val="tx1"/>
                </a:solidFill>
                <a:latin typeface="+mj-lt"/>
                <a:ea typeface="+mj-ea"/>
                <a:cs typeface="+mj-cs"/>
              </a:defRPr>
            </a:lvl1pPr>
          </a:lstStyle>
          <a:p>
            <a:r>
              <a:rPr lang="en-US" sz="4000" i="1" dirty="0" smtClean="0"/>
              <a:t>Show your process: Applying the coding scheme</a:t>
            </a:r>
            <a:endParaRPr lang="en-US" sz="4000" i="1" dirty="0"/>
          </a:p>
        </p:txBody>
      </p:sp>
    </p:spTree>
    <p:extLst>
      <p:ext uri="{BB962C8B-B14F-4D97-AF65-F5344CB8AC3E}">
        <p14:creationId xmlns:p14="http://schemas.microsoft.com/office/powerpoint/2010/main" val="3368127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fill="hold"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r>
              <a:rPr lang="en-US" sz="4000" i="1" dirty="0" smtClean="0"/>
              <a:t>Reassure them you know the particulars</a:t>
            </a:r>
            <a:endParaRPr lang="en-US" sz="4000" i="1" dirty="0"/>
          </a:p>
        </p:txBody>
      </p:sp>
      <p:sp>
        <p:nvSpPr>
          <p:cNvPr id="6" name="Rectangle 5"/>
          <p:cNvSpPr/>
          <p:nvPr/>
        </p:nvSpPr>
        <p:spPr>
          <a:xfrm>
            <a:off x="210919" y="1951914"/>
            <a:ext cx="5080000" cy="4881145"/>
          </a:xfrm>
          <a:prstGeom prst="rect">
            <a:avLst/>
          </a:prstGeom>
        </p:spPr>
        <p:txBody>
          <a:bodyPr lIns="71433" tIns="35716" rIns="71433" bIns="35716">
            <a:spAutoFit/>
          </a:bodyPr>
          <a:lstStyle/>
          <a:p>
            <a:pPr algn="just"/>
            <a:r>
              <a:rPr lang="en-US" i="1" dirty="0"/>
              <a:t>Dr. Dohan met Ms. Santos (a pseudonym), a breast cancer patient two months after she was diagnosed with metastatic disease, and he subsequently followed her progress for the next 26 months until her death. He met Ms. Santos at the clinic where she received care and observed 6 of her visits. He conducted an in-depth interview with her in her home approximately 10 months before she died and met her mother, who was her main caregiver. In addition to observing her clinic visits, he also interviewed her oncologist. At the time of her diagnosis with advanced cancer, Ms. Santos expressed no awareness of early phase trials although her oncologist spoke to her about enrolling in a phase 3 study. During her in-depth interview, she expressed confidence that God would take care of her although by that point she had failed at least 2 chemotherapy regimens and had severe symptoms including two hospitalizations for pleural effusions. In the next few months, she became even weaker and failed other therapies. She started to come to her clinic appointments in a wheelchair equipped with an oxygen bottle. During her last two visits, she had to lie in a bed. During these visits, she mentioned EP trials for the first time – having heard from an uncle that a “new drug” might help her. Her mother was clearly distressed by Ms. Santos’ condition, but she did not seem enthusiastic about finding a “new drug” and focused on keeping her daughter comfortable with her breathing and trying to get her to eat. Her oncologist never explained that these “new drugs” were only available in a research study, but the doctor did tell Ms. Santos that no new drugs were available right now. Later, out of earshot of Ms. Santos, the physician said that Ms. Santos had become too weak to contemplate enrolling in an EP trial.</a:t>
            </a:r>
            <a:endParaRPr lang="en-US" dirty="0"/>
          </a:p>
        </p:txBody>
      </p:sp>
      <p:sp>
        <p:nvSpPr>
          <p:cNvPr id="7" name="Rectangle 6"/>
          <p:cNvSpPr/>
          <p:nvPr/>
        </p:nvSpPr>
        <p:spPr>
          <a:xfrm>
            <a:off x="5793141" y="2126368"/>
            <a:ext cx="4190825" cy="4304063"/>
          </a:xfrm>
          <a:prstGeom prst="rect">
            <a:avLst/>
          </a:prstGeom>
        </p:spPr>
        <p:txBody>
          <a:bodyPr wrap="square" lIns="71433" tIns="35716" rIns="71433" bIns="35716">
            <a:spAutoFit/>
          </a:bodyPr>
          <a:lstStyle/>
          <a:p>
            <a:pPr algn="l"/>
            <a:r>
              <a:rPr lang="en-US" dirty="0"/>
              <a:t>	As in aim 3a, we will first extract information from the Atlas database on ACC patients’ decisions about EP trials and link this to the baseline </a:t>
            </a:r>
            <a:r>
              <a:rPr lang="en-US" dirty="0" err="1"/>
              <a:t>Stata</a:t>
            </a:r>
            <a:r>
              <a:rPr lang="en-US" dirty="0"/>
              <a:t> data. To operationalize the concept of “pursuing a trial,” we will focus on whether patients discuss EP trials in general (as did Ms. Santos in the example above) versus whether they identify a particular EP trial in which they would like to enroll (something Ms. Santos did not do). We will then use descriptive data and statistics to compare the characteristics of patients who explore EP trials generally versus those who identify a specific trial. Sample size permitting, we will also conduct multivariate analyses to better understand which patient factors predict EP trial consideration. Our analyses will examine quality of life, symptoms, and emotions (especially depression) as predictors of the decision to explore an EP trial.</a:t>
            </a:r>
          </a:p>
          <a:p>
            <a:pPr algn="l"/>
            <a:r>
              <a:rPr lang="en-US" dirty="0"/>
              <a:t>	In Atlas, we will continue to examine data under Code A (in particular, “A2 – discussing considerations related to participation in EP research” and “A3 – making decisions about whether or how to engage with EP research”). We will also examine data in Codes B (Caregiver engagement with EP trial decision-making) and C (Provider engagement with EP trial decision-making).</a:t>
            </a:r>
          </a:p>
        </p:txBody>
      </p:sp>
    </p:spTree>
    <p:extLst>
      <p:ext uri="{BB962C8B-B14F-4D97-AF65-F5344CB8AC3E}">
        <p14:creationId xmlns:p14="http://schemas.microsoft.com/office/powerpoint/2010/main" val="378782447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305152"/>
            <a:ext cx="9144000" cy="1546294"/>
          </a:xfrm>
        </p:spPr>
        <p:txBody>
          <a:bodyPr anchor="t">
            <a:normAutofit/>
          </a:bodyPr>
          <a:lstStyle/>
          <a:p>
            <a:r>
              <a:rPr lang="en-US" sz="3600" i="1" dirty="0" smtClean="0"/>
              <a:t>Show how you will use your particular knowledge to address </a:t>
            </a:r>
            <a:r>
              <a:rPr lang="en-US" sz="3600" i="1" u="sng" dirty="0" smtClean="0">
                <a:solidFill>
                  <a:srgbClr val="FF0000"/>
                </a:solidFill>
              </a:rPr>
              <a:t>each research aim</a:t>
            </a:r>
            <a:endParaRPr lang="en-US" sz="3600" i="1" u="sng" dirty="0">
              <a:solidFill>
                <a:srgbClr val="FF0000"/>
              </a:solidFill>
            </a:endParaRPr>
          </a:p>
        </p:txBody>
      </p:sp>
      <p:pic>
        <p:nvPicPr>
          <p:cNvPr id="3" name="Picture 2"/>
          <p:cNvPicPr>
            <a:picLocks noChangeAspect="1"/>
          </p:cNvPicPr>
          <p:nvPr/>
        </p:nvPicPr>
        <p:blipFill>
          <a:blip r:embed="rId2"/>
          <a:stretch>
            <a:fillRect/>
          </a:stretch>
        </p:blipFill>
        <p:spPr>
          <a:xfrm>
            <a:off x="565547" y="2443894"/>
            <a:ext cx="9028906" cy="4266406"/>
          </a:xfrm>
          <a:prstGeom prst="rect">
            <a:avLst/>
          </a:prstGeom>
        </p:spPr>
      </p:pic>
    </p:spTree>
    <p:extLst>
      <p:ext uri="{BB962C8B-B14F-4D97-AF65-F5344CB8AC3E}">
        <p14:creationId xmlns:p14="http://schemas.microsoft.com/office/powerpoint/2010/main" val="125688261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Shape 149"/>
          <p:cNvSpPr>
            <a:spLocks noGrp="1"/>
          </p:cNvSpPr>
          <p:nvPr>
            <p:ph type="title"/>
          </p:nvPr>
        </p:nvSpPr>
        <p:spPr>
          <a:prstGeom prst="rect">
            <a:avLst/>
          </a:prstGeom>
        </p:spPr>
        <p:txBody>
          <a:bodyPr/>
          <a:lstStyle/>
          <a:p>
            <a:pPr lvl="0">
              <a:defRPr sz="1800"/>
            </a:pPr>
            <a:r>
              <a:rPr sz="3200"/>
              <a:t>Human Subjects: Ethics and the IRB</a:t>
            </a:r>
          </a:p>
        </p:txBody>
      </p:sp>
      <p:sp>
        <p:nvSpPr>
          <p:cNvPr id="150" name="Shape 150"/>
          <p:cNvSpPr>
            <a:spLocks noGrp="1"/>
          </p:cNvSpPr>
          <p:nvPr>
            <p:ph type="sldNum" sz="quarter" idx="2"/>
          </p:nvPr>
        </p:nvSpPr>
        <p:spPr>
          <a:xfrm>
            <a:off x="9588500" y="7200900"/>
            <a:ext cx="230124" cy="228600"/>
          </a:xfrm>
          <a:prstGeom prst="rect">
            <a:avLst/>
          </a:prstGeom>
          <a:extLst>
            <a:ext uri="{C572A759-6A51-4108-AA02-DFA0A04FC94B}">
              <ma14:wrappingTextBoxFlag xmlns:ma14="http://schemas.microsoft.com/office/mac/drawingml/2011/main" val="1"/>
            </a:ext>
          </a:extLst>
        </p:spPr>
        <p:txBody>
          <a:bodyPr/>
          <a:lstStyle/>
          <a:p>
            <a:pPr lvl="0">
              <a:defRPr sz="1800"/>
            </a:pPr>
            <a:fld id="{86CB4B4D-7CA3-9044-876B-883B54F8677D}" type="slidenum">
              <a:rPr sz="1000"/>
              <a:t>23</a:t>
            </a:fld>
            <a:endParaRPr sz="1000"/>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Shape 154"/>
          <p:cNvSpPr>
            <a:spLocks noGrp="1"/>
          </p:cNvSpPr>
          <p:nvPr>
            <p:ph type="sldNum" sz="quarter" idx="2"/>
          </p:nvPr>
        </p:nvSpPr>
        <p:spPr>
          <a:xfrm>
            <a:off x="9602136" y="7200900"/>
            <a:ext cx="230125" cy="228600"/>
          </a:xfrm>
          <a:prstGeom prst="rect">
            <a:avLst/>
          </a:prstGeom>
          <a:extLst>
            <a:ext uri="{C572A759-6A51-4108-AA02-DFA0A04FC94B}">
              <ma14:wrappingTextBoxFlag xmlns:ma14="http://schemas.microsoft.com/office/mac/drawingml/2011/main" val="1"/>
            </a:ext>
          </a:extLst>
        </p:spPr>
        <p:txBody>
          <a:bodyPr/>
          <a:lstStyle/>
          <a:p>
            <a:pPr lvl="0">
              <a:defRPr sz="1800"/>
            </a:pPr>
            <a:fld id="{86CB4B4D-7CA3-9044-876B-883B54F8677D}" type="slidenum">
              <a:rPr sz="1000"/>
              <a:t>24</a:t>
            </a:fld>
            <a:endParaRPr sz="1000"/>
          </a:p>
        </p:txBody>
      </p:sp>
      <p:sp>
        <p:nvSpPr>
          <p:cNvPr id="155" name="Shape 155"/>
          <p:cNvSpPr>
            <a:spLocks noGrp="1"/>
          </p:cNvSpPr>
          <p:nvPr>
            <p:ph type="title"/>
          </p:nvPr>
        </p:nvSpPr>
        <p:spPr>
          <a:xfrm>
            <a:off x="546100" y="419100"/>
            <a:ext cx="8636000" cy="1117600"/>
          </a:xfrm>
          <a:prstGeom prst="rect">
            <a:avLst/>
          </a:prstGeom>
        </p:spPr>
        <p:txBody>
          <a:bodyPr/>
          <a:lstStyle/>
          <a:p>
            <a:pPr lvl="0">
              <a:defRPr sz="1800"/>
            </a:pPr>
            <a:r>
              <a:rPr sz="3200"/>
              <a:t>Contemporary biomedical research ethics</a:t>
            </a:r>
          </a:p>
        </p:txBody>
      </p:sp>
      <p:sp>
        <p:nvSpPr>
          <p:cNvPr id="156" name="Shape 156"/>
          <p:cNvSpPr>
            <a:spLocks noGrp="1"/>
          </p:cNvSpPr>
          <p:nvPr>
            <p:ph type="body" idx="1"/>
          </p:nvPr>
        </p:nvSpPr>
        <p:spPr>
          <a:xfrm>
            <a:off x="762000" y="1663700"/>
            <a:ext cx="8636000" cy="4533900"/>
          </a:xfrm>
          <a:prstGeom prst="rect">
            <a:avLst/>
          </a:prstGeom>
        </p:spPr>
        <p:txBody>
          <a:bodyPr/>
          <a:lstStyle/>
          <a:p>
            <a:pPr lvl="0">
              <a:defRPr sz="1800"/>
            </a:pPr>
            <a:r>
              <a:rPr sz="2400" i="1"/>
              <a:t>origins</a:t>
            </a:r>
            <a:r>
              <a:rPr sz="2400"/>
              <a:t>: involuntary medical “experiments” (Nazi, Tuskegee) and deceptive social science experiments (Milgram, Zimbardo) </a:t>
            </a:r>
          </a:p>
          <a:p>
            <a:pPr lvl="0">
              <a:defRPr sz="1800"/>
            </a:pPr>
            <a:r>
              <a:rPr sz="2400" i="1"/>
              <a:t>principles</a:t>
            </a:r>
            <a:r>
              <a:rPr sz="2400"/>
              <a:t>: respect, beneficence, justice, informed consent</a:t>
            </a:r>
          </a:p>
          <a:p>
            <a:pPr lvl="0">
              <a:defRPr sz="1800"/>
            </a:pPr>
            <a:r>
              <a:rPr sz="2400" i="1"/>
              <a:t>procedures</a:t>
            </a:r>
            <a:endParaRPr sz="2400"/>
          </a:p>
          <a:p>
            <a:pPr lvl="1">
              <a:defRPr sz="1800"/>
            </a:pPr>
            <a:r>
              <a:rPr sz="2400"/>
              <a:t>prospective review of protocol by independent board;</a:t>
            </a:r>
          </a:p>
          <a:p>
            <a:pPr lvl="1">
              <a:defRPr sz="1800"/>
            </a:pPr>
            <a:r>
              <a:rPr sz="2400"/>
              <a:t>retrospective reporting of adverse events;</a:t>
            </a:r>
          </a:p>
          <a:p>
            <a:pPr lvl="1">
              <a:defRPr sz="1800"/>
            </a:pPr>
            <a:r>
              <a:rPr sz="2400"/>
              <a:t>ongoing tracking of in-progress results (via DSMB)</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Shape 158"/>
          <p:cNvSpPr>
            <a:spLocks noGrp="1"/>
          </p:cNvSpPr>
          <p:nvPr>
            <p:ph type="title"/>
          </p:nvPr>
        </p:nvSpPr>
        <p:spPr>
          <a:prstGeom prst="rect">
            <a:avLst/>
          </a:prstGeom>
        </p:spPr>
        <p:txBody>
          <a:bodyPr/>
          <a:lstStyle/>
          <a:p>
            <a:pPr lvl="0">
              <a:defRPr sz="1800"/>
            </a:pPr>
            <a:r>
              <a:rPr sz="3200"/>
              <a:t>Qualitative research: naturalistic, informal, everyday</a:t>
            </a:r>
          </a:p>
        </p:txBody>
      </p:sp>
      <p:sp>
        <p:nvSpPr>
          <p:cNvPr id="159" name="Shape 159"/>
          <p:cNvSpPr>
            <a:spLocks noGrp="1"/>
          </p:cNvSpPr>
          <p:nvPr>
            <p:ph type="body" idx="1"/>
          </p:nvPr>
        </p:nvSpPr>
        <p:spPr>
          <a:xfrm>
            <a:off x="762000" y="1841500"/>
            <a:ext cx="8636000" cy="4737100"/>
          </a:xfrm>
          <a:prstGeom prst="rect">
            <a:avLst/>
          </a:prstGeom>
        </p:spPr>
        <p:txBody>
          <a:bodyPr/>
          <a:lstStyle/>
          <a:p>
            <a:pPr lvl="0">
              <a:defRPr sz="1800"/>
            </a:pPr>
            <a:r>
              <a:rPr sz="2400" i="1" dirty="0"/>
              <a:t>origins</a:t>
            </a:r>
            <a:r>
              <a:rPr sz="2400" dirty="0"/>
              <a:t>: fieldwork in the context of positive science and imperialism </a:t>
            </a:r>
          </a:p>
          <a:p>
            <a:pPr lvl="0">
              <a:defRPr sz="1800"/>
            </a:pPr>
            <a:r>
              <a:rPr sz="2400" i="1" dirty="0"/>
              <a:t>principles</a:t>
            </a:r>
            <a:r>
              <a:rPr sz="2400" dirty="0"/>
              <a:t>: relationships, power, and representation</a:t>
            </a:r>
          </a:p>
          <a:p>
            <a:pPr lvl="0">
              <a:defRPr sz="1800"/>
            </a:pPr>
            <a:r>
              <a:rPr sz="2400" i="1" dirty="0"/>
              <a:t>procedures</a:t>
            </a:r>
            <a:r>
              <a:rPr sz="2400" dirty="0"/>
              <a:t>: protocols as frameworks not recipes</a:t>
            </a:r>
          </a:p>
          <a:p>
            <a:pPr lvl="1">
              <a:defRPr sz="1800"/>
            </a:pPr>
            <a:r>
              <a:rPr sz="2400" dirty="0"/>
              <a:t>obtain IRB approval</a:t>
            </a:r>
          </a:p>
          <a:p>
            <a:pPr lvl="1">
              <a:defRPr sz="1800"/>
            </a:pPr>
            <a:r>
              <a:rPr sz="2400" dirty="0"/>
              <a:t>enter and re-enter the field</a:t>
            </a:r>
          </a:p>
        </p:txBody>
      </p:sp>
      <p:sp>
        <p:nvSpPr>
          <p:cNvPr id="160" name="Shape 160"/>
          <p:cNvSpPr>
            <a:spLocks noGrp="1"/>
          </p:cNvSpPr>
          <p:nvPr>
            <p:ph type="sldNum" sz="quarter" idx="2"/>
          </p:nvPr>
        </p:nvSpPr>
        <p:spPr>
          <a:xfrm>
            <a:off x="9602136" y="7200900"/>
            <a:ext cx="230125" cy="228600"/>
          </a:xfrm>
          <a:prstGeom prst="rect">
            <a:avLst/>
          </a:prstGeom>
          <a:extLst>
            <a:ext uri="{C572A759-6A51-4108-AA02-DFA0A04FC94B}">
              <ma14:wrappingTextBoxFlag xmlns:ma14="http://schemas.microsoft.com/office/mac/drawingml/2011/main" val="1"/>
            </a:ext>
          </a:extLst>
        </p:spPr>
        <p:txBody>
          <a:bodyPr/>
          <a:lstStyle/>
          <a:p>
            <a:pPr lvl="0">
              <a:defRPr sz="1800"/>
            </a:pPr>
            <a:fld id="{86CB4B4D-7CA3-9044-876B-883B54F8677D}" type="slidenum">
              <a:rPr sz="1000"/>
              <a:t>25</a:t>
            </a:fld>
            <a:endParaRPr sz="1000"/>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Shape 164"/>
          <p:cNvSpPr>
            <a:spLocks noGrp="1"/>
          </p:cNvSpPr>
          <p:nvPr>
            <p:ph type="sldNum" sz="quarter" idx="2"/>
          </p:nvPr>
        </p:nvSpPr>
        <p:spPr>
          <a:xfrm>
            <a:off x="9602136" y="7200900"/>
            <a:ext cx="230125" cy="228600"/>
          </a:xfrm>
          <a:prstGeom prst="rect">
            <a:avLst/>
          </a:prstGeom>
          <a:extLst>
            <a:ext uri="{C572A759-6A51-4108-AA02-DFA0A04FC94B}">
              <ma14:wrappingTextBoxFlag xmlns:ma14="http://schemas.microsoft.com/office/mac/drawingml/2011/main" val="1"/>
            </a:ext>
          </a:extLst>
        </p:spPr>
        <p:txBody>
          <a:bodyPr/>
          <a:lstStyle/>
          <a:p>
            <a:pPr lvl="0">
              <a:defRPr sz="1800"/>
            </a:pPr>
            <a:fld id="{86CB4B4D-7CA3-9044-876B-883B54F8677D}" type="slidenum">
              <a:rPr sz="1000"/>
              <a:t>26</a:t>
            </a:fld>
            <a:endParaRPr sz="1000"/>
          </a:p>
        </p:txBody>
      </p:sp>
      <p:sp>
        <p:nvSpPr>
          <p:cNvPr id="165" name="Shape 165"/>
          <p:cNvSpPr>
            <a:spLocks noGrp="1"/>
          </p:cNvSpPr>
          <p:nvPr>
            <p:ph type="title"/>
          </p:nvPr>
        </p:nvSpPr>
        <p:spPr>
          <a:prstGeom prst="rect">
            <a:avLst/>
          </a:prstGeom>
        </p:spPr>
        <p:txBody>
          <a:bodyPr/>
          <a:lstStyle/>
          <a:p>
            <a:pPr lvl="0">
              <a:defRPr sz="1800"/>
            </a:pPr>
            <a:r>
              <a:rPr sz="3200"/>
              <a:t>Relationships, power &amp; representation</a:t>
            </a:r>
          </a:p>
        </p:txBody>
      </p:sp>
      <p:sp>
        <p:nvSpPr>
          <p:cNvPr id="166" name="Shape 166"/>
          <p:cNvSpPr>
            <a:spLocks noGrp="1"/>
          </p:cNvSpPr>
          <p:nvPr>
            <p:ph type="body" idx="1"/>
          </p:nvPr>
        </p:nvSpPr>
        <p:spPr>
          <a:prstGeom prst="rect">
            <a:avLst/>
          </a:prstGeom>
        </p:spPr>
        <p:txBody>
          <a:bodyPr/>
          <a:lstStyle/>
          <a:p>
            <a:pPr lvl="0">
              <a:lnSpc>
                <a:spcPct val="150000"/>
              </a:lnSpc>
              <a:defRPr sz="1800"/>
            </a:pPr>
            <a:r>
              <a:rPr sz="2400"/>
              <a:t>Researchers inevitably negotiate relationships with their subjects</a:t>
            </a:r>
          </a:p>
          <a:p>
            <a:pPr lvl="0">
              <a:defRPr sz="1800"/>
            </a:pPr>
            <a:r>
              <a:rPr sz="2400"/>
              <a:t>Power</a:t>
            </a:r>
          </a:p>
          <a:p>
            <a:pPr lvl="1">
              <a:lnSpc>
                <a:spcPct val="150000"/>
              </a:lnSpc>
              <a:spcBef>
                <a:spcPts val="0"/>
              </a:spcBef>
              <a:defRPr sz="1800"/>
            </a:pPr>
            <a:r>
              <a:rPr sz="2400"/>
              <a:t>Power distorts beneficence, justice, informed consent, pay...</a:t>
            </a:r>
          </a:p>
          <a:p>
            <a:pPr lvl="1">
              <a:lnSpc>
                <a:spcPct val="150000"/>
              </a:lnSpc>
              <a:spcBef>
                <a:spcPts val="0"/>
              </a:spcBef>
              <a:defRPr sz="1800"/>
            </a:pPr>
            <a:r>
              <a:rPr sz="2400"/>
              <a:t>Power is never equal</a:t>
            </a:r>
          </a:p>
          <a:p>
            <a:pPr lvl="2">
              <a:lnSpc>
                <a:spcPct val="150000"/>
              </a:lnSpc>
              <a:spcBef>
                <a:spcPts val="0"/>
              </a:spcBef>
              <a:defRPr sz="1800"/>
            </a:pPr>
            <a:r>
              <a:rPr sz="2400"/>
              <a:t>Studying “down” -- examples?</a:t>
            </a:r>
          </a:p>
          <a:p>
            <a:pPr lvl="2">
              <a:lnSpc>
                <a:spcPct val="150000"/>
              </a:lnSpc>
              <a:spcBef>
                <a:spcPts val="0"/>
              </a:spcBef>
              <a:defRPr sz="1800"/>
            </a:pPr>
            <a:r>
              <a:rPr sz="2400"/>
              <a:t>Studying “up” -- examples?</a:t>
            </a:r>
          </a:p>
          <a:p>
            <a:pPr lvl="0">
              <a:defRPr sz="1800"/>
            </a:pPr>
            <a:r>
              <a:rPr sz="2400"/>
              <a:t>Researcher controls how subjects are represented</a:t>
            </a:r>
          </a:p>
          <a:p>
            <a:pPr lvl="1">
              <a:defRPr sz="1800"/>
            </a:pPr>
            <a:r>
              <a:rPr sz="2400"/>
              <a:t>Subjects’ voices</a:t>
            </a:r>
          </a:p>
          <a:p>
            <a:pPr lvl="1">
              <a:defRPr sz="1800"/>
            </a:pPr>
            <a:r>
              <a:rPr sz="2400"/>
              <a:t>Multiple truths</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Shape 168"/>
          <p:cNvSpPr>
            <a:spLocks noGrp="1"/>
          </p:cNvSpPr>
          <p:nvPr>
            <p:ph type="sldNum" sz="quarter" idx="2"/>
          </p:nvPr>
        </p:nvSpPr>
        <p:spPr>
          <a:xfrm>
            <a:off x="9602136" y="7200900"/>
            <a:ext cx="230125" cy="228600"/>
          </a:xfrm>
          <a:prstGeom prst="rect">
            <a:avLst/>
          </a:prstGeom>
          <a:extLst>
            <a:ext uri="{C572A759-6A51-4108-AA02-DFA0A04FC94B}">
              <ma14:wrappingTextBoxFlag xmlns:ma14="http://schemas.microsoft.com/office/mac/drawingml/2011/main" val="1"/>
            </a:ext>
          </a:extLst>
        </p:spPr>
        <p:txBody>
          <a:bodyPr/>
          <a:lstStyle/>
          <a:p>
            <a:pPr lvl="0">
              <a:defRPr sz="1800"/>
            </a:pPr>
            <a:fld id="{86CB4B4D-7CA3-9044-876B-883B54F8677D}" type="slidenum">
              <a:rPr sz="1000"/>
              <a:t>27</a:t>
            </a:fld>
            <a:endParaRPr sz="1000"/>
          </a:p>
        </p:txBody>
      </p:sp>
      <p:sp>
        <p:nvSpPr>
          <p:cNvPr id="169" name="Shape 169"/>
          <p:cNvSpPr>
            <a:spLocks noGrp="1"/>
          </p:cNvSpPr>
          <p:nvPr>
            <p:ph type="title"/>
          </p:nvPr>
        </p:nvSpPr>
        <p:spPr>
          <a:prstGeom prst="rect">
            <a:avLst/>
          </a:prstGeom>
        </p:spPr>
        <p:txBody>
          <a:bodyPr/>
          <a:lstStyle/>
          <a:p>
            <a:pPr lvl="0">
              <a:defRPr sz="1800"/>
            </a:pPr>
            <a:r>
              <a:rPr sz="3200"/>
              <a:t>IRB: The qualitative “protocol”</a:t>
            </a:r>
          </a:p>
        </p:txBody>
      </p:sp>
      <p:sp>
        <p:nvSpPr>
          <p:cNvPr id="170" name="Shape 170"/>
          <p:cNvSpPr>
            <a:spLocks noGrp="1"/>
          </p:cNvSpPr>
          <p:nvPr>
            <p:ph type="body" idx="1"/>
          </p:nvPr>
        </p:nvSpPr>
        <p:spPr>
          <a:xfrm>
            <a:off x="622299" y="1591325"/>
            <a:ext cx="9209961" cy="5609575"/>
          </a:xfrm>
          <a:prstGeom prst="rect">
            <a:avLst/>
          </a:prstGeom>
        </p:spPr>
        <p:txBody>
          <a:bodyPr/>
          <a:lstStyle/>
          <a:p>
            <a:pPr lvl="0">
              <a:defRPr sz="1800"/>
            </a:pPr>
            <a:r>
              <a:rPr sz="2400" dirty="0"/>
              <a:t>“Protocolable” activities</a:t>
            </a:r>
          </a:p>
          <a:p>
            <a:pPr lvl="1">
              <a:defRPr sz="1800"/>
            </a:pPr>
            <a:r>
              <a:rPr sz="2400" dirty="0"/>
              <a:t>Be clear in your mind: What is “protocolable” and what is </a:t>
            </a:r>
            <a:r>
              <a:rPr sz="2400" dirty="0" smtClean="0"/>
              <a:t>not</a:t>
            </a:r>
            <a:endParaRPr lang="en-US" sz="2400" dirty="0" smtClean="0"/>
          </a:p>
          <a:p>
            <a:pPr lvl="1">
              <a:defRPr sz="1800"/>
            </a:pPr>
            <a:endParaRPr sz="2400" dirty="0"/>
          </a:p>
          <a:p>
            <a:pPr marL="0" lvl="2" indent="825500">
              <a:buSzTx/>
              <a:buNone/>
              <a:defRPr sz="1800"/>
            </a:pPr>
            <a:r>
              <a:rPr sz="2400" dirty="0"/>
              <a:t>Interviews                        </a:t>
            </a:r>
            <a:r>
              <a:rPr lang="en-US" sz="2400" dirty="0" smtClean="0"/>
              <a:t>  </a:t>
            </a:r>
            <a:r>
              <a:rPr sz="2400" dirty="0" smtClean="0"/>
              <a:t>Observation</a:t>
            </a:r>
            <a:endParaRPr sz="2400" dirty="0"/>
          </a:p>
          <a:p>
            <a:pPr marL="203200" lvl="2">
              <a:defRPr sz="1800"/>
            </a:pPr>
            <a:endParaRPr sz="2400" dirty="0"/>
          </a:p>
          <a:p>
            <a:pPr marL="0" lvl="0" indent="0">
              <a:spcBef>
                <a:spcPts val="1200"/>
              </a:spcBef>
              <a:buNone/>
              <a:defRPr sz="1800"/>
            </a:pPr>
            <a:endParaRPr lang="en-US" dirty="0"/>
          </a:p>
          <a:p>
            <a:pPr lvl="0">
              <a:spcBef>
                <a:spcPts val="1200"/>
              </a:spcBef>
              <a:defRPr sz="1800"/>
            </a:pPr>
            <a:endParaRPr lang="en-US" sz="2400" dirty="0" smtClean="0"/>
          </a:p>
          <a:p>
            <a:pPr lvl="0">
              <a:spcBef>
                <a:spcPts val="1200"/>
              </a:spcBef>
              <a:defRPr sz="1800"/>
            </a:pPr>
            <a:r>
              <a:rPr sz="2400" dirty="0" smtClean="0"/>
              <a:t>Tips </a:t>
            </a:r>
            <a:r>
              <a:rPr sz="2400" dirty="0"/>
              <a:t>&amp; tricks for IRB approval</a:t>
            </a:r>
          </a:p>
          <a:p>
            <a:pPr lvl="1">
              <a:defRPr sz="1800"/>
            </a:pPr>
            <a:r>
              <a:rPr sz="2400" dirty="0"/>
              <a:t>Educate your IRB (show don’t tell)</a:t>
            </a:r>
          </a:p>
          <a:p>
            <a:pPr lvl="1">
              <a:defRPr sz="1800"/>
            </a:pPr>
            <a:r>
              <a:rPr sz="2400" dirty="0"/>
              <a:t>Expedited review (risks are usually slight) </a:t>
            </a:r>
          </a:p>
          <a:p>
            <a:pPr lvl="1">
              <a:defRPr sz="1800"/>
            </a:pPr>
            <a:r>
              <a:rPr sz="2400" dirty="0"/>
              <a:t>Focus on confidentiality: individuals, field sites, the “powerful” and the “vulnerable”</a:t>
            </a:r>
          </a:p>
        </p:txBody>
      </p:sp>
      <p:graphicFrame>
        <p:nvGraphicFramePr>
          <p:cNvPr id="171" name="Table 171"/>
          <p:cNvGraphicFramePr/>
          <p:nvPr>
            <p:extLst>
              <p:ext uri="{D42A27DB-BD31-4B8C-83A1-F6EECF244321}">
                <p14:modId xmlns:p14="http://schemas.microsoft.com/office/powerpoint/2010/main" val="266225313"/>
              </p:ext>
            </p:extLst>
          </p:nvPr>
        </p:nvGraphicFramePr>
        <p:xfrm>
          <a:off x="3055193" y="2888872"/>
          <a:ext cx="1810592" cy="1508759"/>
        </p:xfrm>
        <a:graphic>
          <a:graphicData uri="http://schemas.openxmlformats.org/drawingml/2006/table">
            <a:tbl>
              <a:tblPr>
                <a:tableStyleId>{4C3C2611-4C71-4FC5-86AE-919BDF0F9419}</a:tableStyleId>
              </a:tblPr>
              <a:tblGrid>
                <a:gridCol w="1810592"/>
              </a:tblGrid>
              <a:tr h="296333">
                <a:tc>
                  <a:txBody>
                    <a:bodyPr/>
                    <a:lstStyle/>
                    <a:p>
                      <a:pPr lvl="0" algn="ctr">
                        <a:defRPr sz="1800">
                          <a:solidFill>
                            <a:srgbClr val="000000"/>
                          </a:solidFill>
                        </a:defRPr>
                      </a:pPr>
                      <a:r>
                        <a:rPr sz="2800" dirty="0" smtClean="0">
                          <a:latin typeface="+mn-lt"/>
                          <a:ea typeface="+mn-ea"/>
                          <a:cs typeface="+mn-cs"/>
                          <a:sym typeface="Helvetica Neue Light"/>
                        </a:rPr>
                        <a:t>Guide</a:t>
                      </a:r>
                      <a:endParaRPr sz="2800" dirty="0">
                        <a:latin typeface="+mn-lt"/>
                        <a:ea typeface="+mn-ea"/>
                        <a:cs typeface="+mn-cs"/>
                        <a:sym typeface="Helvetica Neue Light"/>
                      </a:endParaRPr>
                    </a:p>
                  </a:txBody>
                  <a:tcPr marL="38100" marR="38100" marT="38100" marB="381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tcPr>
                </a:tc>
              </a:tr>
              <a:tr h="296333">
                <a:tc>
                  <a:txBody>
                    <a:bodyPr/>
                    <a:lstStyle/>
                    <a:p>
                      <a:pPr lvl="0" algn="ctr">
                        <a:defRPr sz="1800">
                          <a:solidFill>
                            <a:srgbClr val="000000"/>
                          </a:solidFill>
                        </a:defRPr>
                      </a:pPr>
                      <a:r>
                        <a:rPr sz="2800" strike="sngStrike" dirty="0">
                          <a:latin typeface="+mn-lt"/>
                          <a:ea typeface="+mn-ea"/>
                          <a:cs typeface="+mn-cs"/>
                          <a:sym typeface="Helvetica Neue Light"/>
                        </a:rPr>
                        <a:t>Questions</a:t>
                      </a:r>
                    </a:p>
                  </a:txBody>
                  <a:tcPr marL="38100" marR="38100" marT="38100" marB="381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tcPr>
                </a:tc>
              </a:tr>
              <a:tr h="296333">
                <a:tc>
                  <a:txBody>
                    <a:bodyPr/>
                    <a:lstStyle/>
                    <a:p>
                      <a:pPr lvl="0" algn="ctr">
                        <a:defRPr sz="1800">
                          <a:solidFill>
                            <a:srgbClr val="000000"/>
                          </a:solidFill>
                        </a:defRPr>
                      </a:pPr>
                      <a:r>
                        <a:rPr sz="2800" dirty="0">
                          <a:latin typeface="+mn-lt"/>
                          <a:ea typeface="+mn-ea"/>
                          <a:cs typeface="+mn-cs"/>
                          <a:sym typeface="Helvetica Neue Light"/>
                        </a:rPr>
                        <a:t>Recording</a:t>
                      </a:r>
                    </a:p>
                  </a:txBody>
                  <a:tcPr marL="38100" marR="38100" marT="38100" marB="381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tcPr>
                </a:tc>
              </a:tr>
            </a:tbl>
          </a:graphicData>
        </a:graphic>
      </p:graphicFrame>
      <p:graphicFrame>
        <p:nvGraphicFramePr>
          <p:cNvPr id="182" name="Table 182"/>
          <p:cNvGraphicFramePr/>
          <p:nvPr>
            <p:extLst>
              <p:ext uri="{D42A27DB-BD31-4B8C-83A1-F6EECF244321}">
                <p14:modId xmlns:p14="http://schemas.microsoft.com/office/powerpoint/2010/main" val="2762136638"/>
              </p:ext>
            </p:extLst>
          </p:nvPr>
        </p:nvGraphicFramePr>
        <p:xfrm>
          <a:off x="6908800" y="2918704"/>
          <a:ext cx="2693336" cy="1508759"/>
        </p:xfrm>
        <a:graphic>
          <a:graphicData uri="http://schemas.openxmlformats.org/drawingml/2006/table">
            <a:tbl>
              <a:tblPr>
                <a:tableStyleId>{4C3C2611-4C71-4FC5-86AE-919BDF0F9419}</a:tableStyleId>
              </a:tblPr>
              <a:tblGrid>
                <a:gridCol w="2693336"/>
              </a:tblGrid>
              <a:tr h="296333">
                <a:tc>
                  <a:txBody>
                    <a:bodyPr/>
                    <a:lstStyle/>
                    <a:p>
                      <a:pPr lvl="0" algn="ctr">
                        <a:defRPr sz="1800">
                          <a:solidFill>
                            <a:srgbClr val="000000"/>
                          </a:solidFill>
                        </a:defRPr>
                      </a:pPr>
                      <a:r>
                        <a:rPr sz="2800" dirty="0">
                          <a:latin typeface="+mn-lt"/>
                          <a:ea typeface="+mn-ea"/>
                          <a:cs typeface="+mn-cs"/>
                          <a:sym typeface="Helvetica Neue Light"/>
                        </a:rPr>
                        <a:t>Where/When</a:t>
                      </a:r>
                    </a:p>
                  </a:txBody>
                  <a:tcPr marL="38100" marR="38100" marT="38100" marB="381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tcPr>
                </a:tc>
              </a:tr>
              <a:tr h="296333">
                <a:tc>
                  <a:txBody>
                    <a:bodyPr/>
                    <a:lstStyle/>
                    <a:p>
                      <a:pPr lvl="0" algn="ctr">
                        <a:defRPr sz="1800">
                          <a:solidFill>
                            <a:srgbClr val="000000"/>
                          </a:solidFill>
                        </a:defRPr>
                      </a:pPr>
                      <a:r>
                        <a:rPr sz="2800" strike="sngStrike" dirty="0">
                          <a:latin typeface="+mn-lt"/>
                          <a:ea typeface="+mn-ea"/>
                          <a:cs typeface="+mn-cs"/>
                          <a:sym typeface="Helvetica Neue Light"/>
                        </a:rPr>
                        <a:t>What you’ll do</a:t>
                      </a:r>
                    </a:p>
                  </a:txBody>
                  <a:tcPr marL="38100" marR="38100" marT="38100" marB="381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tcPr>
                </a:tc>
              </a:tr>
              <a:tr h="296333">
                <a:tc>
                  <a:txBody>
                    <a:bodyPr/>
                    <a:lstStyle/>
                    <a:p>
                      <a:pPr lvl="0" algn="ctr">
                        <a:defRPr sz="1800">
                          <a:solidFill>
                            <a:srgbClr val="000000"/>
                          </a:solidFill>
                        </a:defRPr>
                      </a:pPr>
                      <a:r>
                        <a:rPr sz="2800" dirty="0">
                          <a:latin typeface="+mn-lt"/>
                          <a:ea typeface="+mn-ea"/>
                          <a:cs typeface="+mn-cs"/>
                          <a:sym typeface="Helvetica Neue Light"/>
                        </a:rPr>
                        <a:t>Oral Consent</a:t>
                      </a:r>
                    </a:p>
                  </a:txBody>
                  <a:tcPr marL="38100" marR="38100" marT="38100" marB="381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tcPr>
                </a:tc>
              </a:tr>
            </a:tbl>
          </a:graphicData>
        </a:graphic>
      </p:graphicFrame>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Shape 199"/>
          <p:cNvSpPr>
            <a:spLocks noGrp="1"/>
          </p:cNvSpPr>
          <p:nvPr>
            <p:ph type="title"/>
          </p:nvPr>
        </p:nvSpPr>
        <p:spPr>
          <a:xfrm>
            <a:off x="457200" y="254000"/>
            <a:ext cx="9271000" cy="801783"/>
          </a:xfrm>
          <a:prstGeom prst="rect">
            <a:avLst/>
          </a:prstGeom>
        </p:spPr>
        <p:txBody>
          <a:bodyPr anchor="t"/>
          <a:lstStyle/>
          <a:p>
            <a:pPr>
              <a:defRPr sz="1800"/>
            </a:pPr>
            <a:r>
              <a:rPr lang="en-US" sz="3200" dirty="0" smtClean="0">
                <a:latin typeface="Helvetica"/>
                <a:cs typeface="Helvetica"/>
              </a:rPr>
              <a:t>Materials &amp; process for a </a:t>
            </a:r>
            <a:r>
              <a:rPr lang="en-US" sz="3200" dirty="0">
                <a:latin typeface="Helvetica"/>
                <a:cs typeface="Helvetica"/>
              </a:rPr>
              <a:t>qualitative manuscript?</a:t>
            </a:r>
          </a:p>
        </p:txBody>
      </p:sp>
      <p:sp>
        <p:nvSpPr>
          <p:cNvPr id="200" name="Shape 200"/>
          <p:cNvSpPr>
            <a:spLocks noGrp="1"/>
          </p:cNvSpPr>
          <p:nvPr>
            <p:ph type="body" idx="1"/>
          </p:nvPr>
        </p:nvSpPr>
        <p:spPr>
          <a:xfrm>
            <a:off x="457199" y="1055782"/>
            <a:ext cx="9557279" cy="6166387"/>
          </a:xfrm>
          <a:prstGeom prst="rect">
            <a:avLst/>
          </a:prstGeom>
        </p:spPr>
        <p:txBody>
          <a:bodyPr/>
          <a:lstStyle/>
          <a:p>
            <a:pPr>
              <a:defRPr sz="1800"/>
            </a:pPr>
            <a:r>
              <a:rPr lang="en-US" sz="2400" dirty="0" smtClean="0">
                <a:latin typeface="Helvetica"/>
                <a:cs typeface="Helvetica"/>
              </a:rPr>
              <a:t>Equivalent of tables in quant paper (variables</a:t>
            </a:r>
            <a:r>
              <a:rPr lang="en-US" sz="2400" dirty="0">
                <a:latin typeface="Helvetica"/>
                <a:cs typeface="Helvetica"/>
              </a:rPr>
              <a:t>, sequences argument</a:t>
            </a:r>
            <a:r>
              <a:rPr lang="en-US" sz="2400" dirty="0" smtClean="0">
                <a:latin typeface="Helvetica"/>
                <a:cs typeface="Helvetica"/>
              </a:rPr>
              <a:t>)</a:t>
            </a:r>
          </a:p>
          <a:p>
            <a:pPr marL="457200" indent="-457200">
              <a:buFont typeface="+mj-lt"/>
              <a:buAutoNum type="arabicPeriod"/>
              <a:defRPr sz="1800"/>
            </a:pPr>
            <a:r>
              <a:rPr lang="en-US" sz="2400" dirty="0" smtClean="0">
                <a:latin typeface="Helvetica"/>
                <a:cs typeface="Helvetica"/>
              </a:rPr>
              <a:t>Manageable amount of raw data and memos (20-200 </a:t>
            </a:r>
            <a:r>
              <a:rPr lang="en-US" sz="2400" dirty="0" err="1" smtClean="0">
                <a:latin typeface="Helvetica"/>
                <a:cs typeface="Helvetica"/>
              </a:rPr>
              <a:t>pps</a:t>
            </a:r>
            <a:r>
              <a:rPr lang="en-US" sz="2400" dirty="0" smtClean="0">
                <a:latin typeface="Helvetica"/>
                <a:cs typeface="Helvetica"/>
              </a:rPr>
              <a:t>.)</a:t>
            </a:r>
          </a:p>
          <a:p>
            <a:pPr lvl="1">
              <a:defRPr sz="1800"/>
            </a:pPr>
            <a:r>
              <a:rPr lang="en-US" sz="2400" dirty="0" smtClean="0">
                <a:latin typeface="Helvetica"/>
                <a:cs typeface="Helvetica"/>
              </a:rPr>
              <a:t>You must be able to “keep it in your head”</a:t>
            </a:r>
          </a:p>
          <a:p>
            <a:pPr lvl="1">
              <a:defRPr sz="1800"/>
            </a:pPr>
            <a:r>
              <a:rPr lang="en-US" sz="2400" dirty="0" smtClean="0">
                <a:latin typeface="Helvetica"/>
                <a:cs typeface="Helvetica"/>
              </a:rPr>
              <a:t>Equivalent of the numbers in the tables</a:t>
            </a:r>
          </a:p>
          <a:p>
            <a:pPr marL="457200" indent="-457200">
              <a:buFont typeface="+mj-lt"/>
              <a:buAutoNum type="arabicPeriod"/>
              <a:defRPr sz="1800"/>
            </a:pPr>
            <a:r>
              <a:rPr lang="en-US" sz="2400" dirty="0" smtClean="0">
                <a:latin typeface="Helvetica"/>
                <a:cs typeface="Helvetica"/>
              </a:rPr>
              <a:t>A</a:t>
            </a:r>
            <a:r>
              <a:rPr sz="2400" dirty="0" smtClean="0">
                <a:latin typeface="Helvetica"/>
                <a:cs typeface="Helvetica"/>
              </a:rPr>
              <a:t>bstract</a:t>
            </a:r>
            <a:r>
              <a:rPr lang="en-US" sz="2400" dirty="0" smtClean="0">
                <a:latin typeface="Helvetica"/>
                <a:cs typeface="Helvetica"/>
              </a:rPr>
              <a:t>: Remind yourself of the research question</a:t>
            </a:r>
          </a:p>
          <a:p>
            <a:pPr marL="457200" indent="-457200">
              <a:buFont typeface="+mj-lt"/>
              <a:buAutoNum type="arabicPeriod"/>
              <a:defRPr sz="1800"/>
            </a:pPr>
            <a:r>
              <a:rPr lang="en-US" sz="2400" dirty="0" smtClean="0">
                <a:latin typeface="Helvetica"/>
                <a:cs typeface="Helvetica"/>
              </a:rPr>
              <a:t>O</a:t>
            </a:r>
            <a:r>
              <a:rPr sz="2400" dirty="0" smtClean="0">
                <a:latin typeface="Helvetica"/>
                <a:cs typeface="Helvetica"/>
              </a:rPr>
              <a:t>utline</a:t>
            </a:r>
            <a:r>
              <a:rPr lang="en-US" sz="2400" dirty="0" smtClean="0">
                <a:latin typeface="Helvetica"/>
                <a:cs typeface="Helvetica"/>
              </a:rPr>
              <a:t> of the paper</a:t>
            </a:r>
          </a:p>
          <a:p>
            <a:pPr lvl="1">
              <a:defRPr sz="1800"/>
            </a:pPr>
            <a:r>
              <a:rPr lang="en-US" sz="2400" dirty="0" smtClean="0">
                <a:latin typeface="Helvetica"/>
                <a:cs typeface="Helvetica"/>
              </a:rPr>
              <a:t>Abstract and outline should evolve from all those memos you’ve been writing</a:t>
            </a:r>
            <a:endParaRPr sz="2400" dirty="0" smtClean="0">
              <a:latin typeface="Helvetica"/>
              <a:cs typeface="Helvetica"/>
            </a:endParaRPr>
          </a:p>
          <a:p>
            <a:pPr>
              <a:defRPr sz="1800"/>
            </a:pPr>
            <a:r>
              <a:rPr lang="en-US" sz="2400" dirty="0" smtClean="0">
                <a:latin typeface="Helvetica"/>
                <a:cs typeface="Helvetica"/>
              </a:rPr>
              <a:t>Process: Writing = re-writing, especially in qualitative research</a:t>
            </a:r>
          </a:p>
          <a:p>
            <a:pPr lvl="2">
              <a:defRPr sz="1800"/>
            </a:pPr>
            <a:r>
              <a:rPr lang="en-US" sz="2400" dirty="0" smtClean="0">
                <a:latin typeface="Helvetica"/>
                <a:cs typeface="Helvetica"/>
              </a:rPr>
              <a:t>D</a:t>
            </a:r>
            <a:r>
              <a:rPr sz="2400" dirty="0" smtClean="0">
                <a:latin typeface="Helvetica"/>
                <a:cs typeface="Helvetica"/>
              </a:rPr>
              <a:t>eductive</a:t>
            </a:r>
            <a:r>
              <a:rPr lang="en-US" sz="2400" dirty="0" smtClean="0">
                <a:latin typeface="Helvetica"/>
                <a:cs typeface="Helvetica"/>
              </a:rPr>
              <a:t>: Write abstract</a:t>
            </a:r>
            <a:r>
              <a:rPr lang="en-US" sz="2400" dirty="0" smtClean="0">
                <a:latin typeface="Helvetica"/>
                <a:cs typeface="Helvetica"/>
                <a:sym typeface="Wingdings"/>
              </a:rPr>
              <a:t> Develop Outline Fill in data</a:t>
            </a:r>
            <a:endParaRPr lang="en-US" sz="2400" dirty="0" smtClean="0">
              <a:latin typeface="Helvetica"/>
              <a:cs typeface="Helvetica"/>
            </a:endParaRPr>
          </a:p>
          <a:p>
            <a:pPr lvl="2">
              <a:defRPr sz="1800"/>
            </a:pPr>
            <a:r>
              <a:rPr lang="en-US" sz="2400" dirty="0" smtClean="0">
                <a:latin typeface="Helvetica"/>
                <a:cs typeface="Helvetica"/>
              </a:rPr>
              <a:t>I</a:t>
            </a:r>
            <a:r>
              <a:rPr sz="2400" dirty="0" smtClean="0">
                <a:latin typeface="Helvetica"/>
                <a:cs typeface="Helvetica"/>
              </a:rPr>
              <a:t>nductive</a:t>
            </a:r>
            <a:r>
              <a:rPr lang="en-US" sz="2400" dirty="0" smtClean="0">
                <a:latin typeface="Helvetica"/>
                <a:cs typeface="Helvetica"/>
              </a:rPr>
              <a:t>: Write up data</a:t>
            </a:r>
            <a:r>
              <a:rPr lang="en-US" sz="2400" dirty="0" smtClean="0">
                <a:latin typeface="Helvetica"/>
                <a:cs typeface="Helvetica"/>
                <a:sym typeface="Wingdings"/>
              </a:rPr>
              <a:t> Discover Outline Draft Abstract</a:t>
            </a:r>
            <a:endParaRPr sz="2400" dirty="0">
              <a:latin typeface="Helvetica"/>
              <a:cs typeface="Helvetica"/>
            </a:endParaRPr>
          </a:p>
        </p:txBody>
      </p:sp>
    </p:spTree>
  </p:cSld>
  <p:clrMapOvr>
    <a:masterClrMapping/>
  </p:clrMapOvr>
  <p:transition xmlns:p14="http://schemas.microsoft.com/office/powerpoint/2010/main" spd="med"/>
  <p:timing>
    <p:tnLst>
      <p:par>
        <p:cTn xmlns:p14="http://schemas.microsoft.com/office/powerpoint/2010/main" id="1" dur="indefinite" restart="never" fill="hold"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Shape 220"/>
          <p:cNvSpPr>
            <a:spLocks noGrp="1"/>
          </p:cNvSpPr>
          <p:nvPr>
            <p:ph type="title"/>
          </p:nvPr>
        </p:nvSpPr>
        <p:spPr>
          <a:prstGeom prst="rect">
            <a:avLst/>
          </a:prstGeom>
        </p:spPr>
        <p:txBody>
          <a:bodyPr anchor="t"/>
          <a:lstStyle/>
          <a:p>
            <a:pPr lvl="0">
              <a:defRPr sz="1800"/>
            </a:pPr>
            <a:r>
              <a:rPr sz="4000" dirty="0"/>
              <a:t>Career considerations</a:t>
            </a:r>
          </a:p>
        </p:txBody>
      </p:sp>
      <p:sp>
        <p:nvSpPr>
          <p:cNvPr id="221" name="Shape 221"/>
          <p:cNvSpPr>
            <a:spLocks noGrp="1"/>
          </p:cNvSpPr>
          <p:nvPr>
            <p:ph type="body" idx="1"/>
          </p:nvPr>
        </p:nvSpPr>
        <p:spPr>
          <a:xfrm>
            <a:off x="444500" y="1346200"/>
            <a:ext cx="9271000" cy="5600700"/>
          </a:xfrm>
          <a:prstGeom prst="rect">
            <a:avLst/>
          </a:prstGeom>
        </p:spPr>
        <p:txBody>
          <a:bodyPr/>
          <a:lstStyle/>
          <a:p>
            <a:pPr lvl="0">
              <a:defRPr sz="1800"/>
            </a:pPr>
            <a:r>
              <a:rPr sz="2400" dirty="0"/>
              <a:t>Institutional factors</a:t>
            </a:r>
          </a:p>
          <a:p>
            <a:pPr lvl="1">
              <a:defRPr sz="1800"/>
            </a:pPr>
            <a:r>
              <a:rPr sz="2400" dirty="0"/>
              <a:t>Who is reviewing your file?</a:t>
            </a:r>
          </a:p>
          <a:p>
            <a:pPr lvl="1">
              <a:defRPr sz="1800"/>
            </a:pPr>
            <a:r>
              <a:rPr sz="2400" dirty="0"/>
              <a:t>What is your timeline for production and advancement?</a:t>
            </a:r>
          </a:p>
          <a:p>
            <a:pPr lvl="0">
              <a:defRPr sz="1800"/>
            </a:pPr>
            <a:r>
              <a:rPr sz="2400" dirty="0"/>
              <a:t>Funding mechanisms: R v. K; NIH v. private sources</a:t>
            </a:r>
          </a:p>
          <a:p>
            <a:pPr lvl="0">
              <a:defRPr sz="1800"/>
            </a:pPr>
            <a:r>
              <a:rPr sz="2400" dirty="0"/>
              <a:t>Collaboration and other safe havens</a:t>
            </a:r>
          </a:p>
          <a:p>
            <a:pPr lvl="1">
              <a:defRPr sz="1800"/>
            </a:pPr>
            <a:r>
              <a:rPr sz="2400" dirty="0"/>
              <a:t>Pitfalls of the “5%” qualitative component</a:t>
            </a:r>
          </a:p>
          <a:p>
            <a:pPr lvl="1">
              <a:defRPr sz="1800"/>
            </a:pPr>
            <a:r>
              <a:rPr sz="2400" dirty="0"/>
              <a:t>Teaching, practice, and other strategies for support</a:t>
            </a:r>
          </a:p>
          <a:p>
            <a:pPr lvl="0">
              <a:defRPr sz="1800"/>
            </a:pPr>
            <a:r>
              <a:rPr sz="2400" dirty="0"/>
              <a:t>Relationship to clinical research and biomedical science</a:t>
            </a:r>
          </a:p>
          <a:p>
            <a:pPr lvl="1">
              <a:defRPr sz="1800"/>
            </a:pPr>
            <a:r>
              <a:rPr sz="2400" dirty="0"/>
              <a:t>answering their questions</a:t>
            </a:r>
          </a:p>
          <a:p>
            <a:pPr lvl="1">
              <a:defRPr sz="1800"/>
            </a:pPr>
            <a:r>
              <a:rPr sz="2400" dirty="0"/>
              <a:t>critiquing their approaches</a:t>
            </a:r>
          </a:p>
          <a:p>
            <a:pPr lvl="1">
              <a:defRPr sz="1800"/>
            </a:pPr>
            <a:r>
              <a:rPr sz="2400" dirty="0"/>
              <a:t>redefining the terms of debate and interaction</a:t>
            </a:r>
          </a:p>
        </p:txBody>
      </p:sp>
      <p:sp>
        <p:nvSpPr>
          <p:cNvPr id="222" name="Shape 222"/>
          <p:cNvSpPr>
            <a:spLocks noGrp="1"/>
          </p:cNvSpPr>
          <p:nvPr>
            <p:ph type="sldNum" sz="quarter" idx="2"/>
          </p:nvPr>
        </p:nvSpPr>
        <p:spPr>
          <a:xfrm>
            <a:off x="9602136" y="7200900"/>
            <a:ext cx="230125" cy="228600"/>
          </a:xfrm>
          <a:prstGeom prst="rect">
            <a:avLst/>
          </a:prstGeom>
          <a:extLst>
            <a:ext uri="{C572A759-6A51-4108-AA02-DFA0A04FC94B}">
              <ma14:wrappingTextBoxFlag xmlns:ma14="http://schemas.microsoft.com/office/mac/drawingml/2011/main" val="1"/>
            </a:ext>
          </a:extLst>
        </p:spPr>
        <p:txBody>
          <a:bodyPr/>
          <a:lstStyle/>
          <a:p>
            <a:pPr lvl="0">
              <a:defRPr sz="1800"/>
            </a:pPr>
            <a:fld id="{86CB4B4D-7CA3-9044-876B-883B54F8677D}" type="slidenum">
              <a:rPr sz="1000"/>
              <a:t>29</a:t>
            </a:fld>
            <a:endParaRPr sz="1000"/>
          </a:p>
        </p:txBody>
      </p:sp>
    </p:spTree>
  </p:cSld>
  <p:clrMapOvr>
    <a:masterClrMapping/>
  </p:clrMapOvr>
  <p:transition xmlns:p14="http://schemas.microsoft.com/office/powerpoint/2010/main" spd="med"/>
  <p:timing>
    <p:tnLst>
      <p:par>
        <p:cTn xmlns:p14="http://schemas.microsoft.com/office/powerpoint/2010/main" id="1" dur="indefinite" restart="never" fill="hold"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Shape 113"/>
          <p:cNvSpPr>
            <a:spLocks noGrp="1"/>
          </p:cNvSpPr>
          <p:nvPr>
            <p:ph type="sldNum" sz="quarter" idx="2"/>
          </p:nvPr>
        </p:nvSpPr>
        <p:spPr>
          <a:xfrm>
            <a:off x="9602136" y="7200900"/>
            <a:ext cx="230125" cy="228600"/>
          </a:xfrm>
          <a:prstGeom prst="rect">
            <a:avLst/>
          </a:prstGeom>
          <a:extLst>
            <a:ext uri="{C572A759-6A51-4108-AA02-DFA0A04FC94B}">
              <ma14:wrappingTextBoxFlag xmlns:ma14="http://schemas.microsoft.com/office/mac/drawingml/2011/main" val="1"/>
            </a:ext>
          </a:extLst>
        </p:spPr>
        <p:txBody>
          <a:bodyPr/>
          <a:lstStyle/>
          <a:p>
            <a:pPr lvl="0">
              <a:defRPr sz="1800"/>
            </a:pPr>
            <a:fld id="{86CB4B4D-7CA3-9044-876B-883B54F8677D}" type="slidenum">
              <a:rPr sz="1000"/>
              <a:t>3</a:t>
            </a:fld>
            <a:endParaRPr sz="1000"/>
          </a:p>
        </p:txBody>
      </p:sp>
      <p:graphicFrame>
        <p:nvGraphicFramePr>
          <p:cNvPr id="114" name="Table 114"/>
          <p:cNvGraphicFramePr/>
          <p:nvPr/>
        </p:nvGraphicFramePr>
        <p:xfrm>
          <a:off x="190500" y="1320800"/>
          <a:ext cx="9766298" cy="5676898"/>
        </p:xfrm>
        <a:graphic>
          <a:graphicData uri="http://schemas.openxmlformats.org/drawingml/2006/table">
            <a:tbl>
              <a:tblPr>
                <a:tableStyleId>{4C3C2611-4C71-4FC5-86AE-919BDF0F9419}</a:tableStyleId>
              </a:tblPr>
              <a:tblGrid>
                <a:gridCol w="1293453"/>
                <a:gridCol w="1322519"/>
                <a:gridCol w="3575163"/>
                <a:gridCol w="3575163"/>
              </a:tblGrid>
              <a:tr h="964457">
                <a:tc gridSpan="2">
                  <a:txBody>
                    <a:bodyPr/>
                    <a:lstStyle/>
                    <a:p>
                      <a:pPr marL="39687" lvl="0" algn="ctr" defTabSz="914400">
                        <a:defRPr sz="1800">
                          <a:solidFill>
                            <a:srgbClr val="000000"/>
                          </a:solidFill>
                        </a:defRPr>
                      </a:pPr>
                      <a:r>
                        <a:rPr sz="2400" b="1">
                          <a:latin typeface="Arial"/>
                          <a:ea typeface="Arial"/>
                          <a:cs typeface="Arial"/>
                          <a:sym typeface="Arial"/>
                        </a:rPr>
                        <a:t>Research Activity</a:t>
                      </a:r>
                    </a:p>
                  </a:txBody>
                  <a:tcPr marL="38100" marR="38100" marT="38100" marB="38100" anchor="ctr" horzOverflow="overflow">
                    <a:lnL w="25400" cap="sq">
                      <a:solidFill>
                        <a:srgbClr val="000000"/>
                      </a:solidFill>
                      <a:round/>
                    </a:lnL>
                    <a:lnR w="25400" cap="sq">
                      <a:solidFill>
                        <a:srgbClr val="000000"/>
                      </a:solidFill>
                      <a:round/>
                    </a:lnR>
                    <a:lnT w="25400" cap="sq">
                      <a:solidFill>
                        <a:srgbClr val="000000"/>
                      </a:solidFill>
                      <a:round/>
                    </a:lnT>
                    <a:lnB w="12700" cap="sq">
                      <a:solidFill>
                        <a:srgbClr val="000000"/>
                      </a:solidFill>
                      <a:round/>
                    </a:lnB>
                  </a:tcPr>
                </a:tc>
                <a:tc hMerge="1">
                  <a:txBody>
                    <a:bodyPr/>
                    <a:lstStyle/>
                    <a:p>
                      <a:endParaRPr lang="en-US"/>
                    </a:p>
                  </a:txBody>
                  <a:tcPr/>
                </a:tc>
                <a:tc>
                  <a:txBody>
                    <a:bodyPr/>
                    <a:lstStyle/>
                    <a:p>
                      <a:pPr marL="39687" lvl="0" algn="ctr" defTabSz="914400">
                        <a:defRPr sz="1800">
                          <a:solidFill>
                            <a:srgbClr val="000000"/>
                          </a:solidFill>
                        </a:defRPr>
                      </a:pPr>
                      <a:r>
                        <a:rPr sz="2400" b="1">
                          <a:latin typeface="Arial"/>
                          <a:ea typeface="Arial"/>
                          <a:cs typeface="Arial"/>
                          <a:sym typeface="Arial"/>
                        </a:rPr>
                        <a:t>Quantitative Approaches</a:t>
                      </a:r>
                    </a:p>
                  </a:txBody>
                  <a:tcPr marL="38100" marR="38100" marT="38100" marB="38100" anchor="ctr" horzOverflow="overflow">
                    <a:lnL w="25400" cap="sq">
                      <a:solidFill>
                        <a:srgbClr val="000000"/>
                      </a:solidFill>
                      <a:round/>
                    </a:lnL>
                    <a:lnR w="12700" cap="sq">
                      <a:solidFill>
                        <a:srgbClr val="000000"/>
                      </a:solidFill>
                      <a:round/>
                    </a:lnR>
                    <a:lnT w="25400" cap="sq">
                      <a:solidFill>
                        <a:srgbClr val="000000"/>
                      </a:solidFill>
                      <a:round/>
                    </a:lnT>
                    <a:lnB w="12700" cap="sq">
                      <a:solidFill>
                        <a:srgbClr val="000000"/>
                      </a:solidFill>
                      <a:round/>
                    </a:lnB>
                  </a:tcPr>
                </a:tc>
                <a:tc>
                  <a:txBody>
                    <a:bodyPr/>
                    <a:lstStyle/>
                    <a:p>
                      <a:pPr marL="39687" lvl="0" algn="ctr" defTabSz="914400">
                        <a:defRPr sz="1800">
                          <a:solidFill>
                            <a:srgbClr val="000000"/>
                          </a:solidFill>
                        </a:defRPr>
                      </a:pPr>
                      <a:r>
                        <a:rPr sz="2400" b="1">
                          <a:latin typeface="Arial"/>
                          <a:ea typeface="Arial"/>
                          <a:cs typeface="Arial"/>
                          <a:sym typeface="Arial"/>
                        </a:rPr>
                        <a:t>Qualitative Approaches</a:t>
                      </a:r>
                    </a:p>
                  </a:txBody>
                  <a:tcPr marL="38100" marR="38100" marT="38100" marB="38100" anchor="ctr" horzOverflow="overflow">
                    <a:lnL w="12700" cap="sq">
                      <a:solidFill>
                        <a:srgbClr val="000000"/>
                      </a:solidFill>
                      <a:round/>
                    </a:lnL>
                    <a:lnR w="25400" cap="sq">
                      <a:solidFill>
                        <a:srgbClr val="000000"/>
                      </a:solidFill>
                      <a:round/>
                    </a:lnR>
                    <a:lnT w="25400" cap="sq">
                      <a:solidFill>
                        <a:srgbClr val="000000"/>
                      </a:solidFill>
                      <a:round/>
                    </a:lnT>
                    <a:lnB w="12700" cap="sq">
                      <a:solidFill>
                        <a:srgbClr val="000000"/>
                      </a:solidFill>
                      <a:round/>
                    </a:lnB>
                  </a:tcPr>
                </a:tc>
              </a:tr>
              <a:tr h="1081683">
                <a:tc rowSpan="2">
                  <a:txBody>
                    <a:bodyPr/>
                    <a:lstStyle/>
                    <a:p>
                      <a:pPr marL="39687" marR="40639" lvl="0" algn="ctr" defTabSz="914400">
                        <a:spcBef>
                          <a:spcPts val="600"/>
                        </a:spcBef>
                        <a:defRPr sz="1800">
                          <a:solidFill>
                            <a:srgbClr val="000000"/>
                          </a:solidFill>
                        </a:defRPr>
                      </a:pPr>
                      <a:r>
                        <a:rPr sz="1500" b="1">
                          <a:latin typeface="Arial"/>
                          <a:ea typeface="Arial"/>
                          <a:cs typeface="Arial"/>
                          <a:sym typeface="Arial"/>
                        </a:rPr>
                        <a:t>Data Collection</a:t>
                      </a:r>
                    </a:p>
                  </a:txBody>
                  <a:tcPr marL="38100" marR="38100" marT="38100" marB="38100" anchor="ctr" horzOverflow="overflow">
                    <a:lnL w="25400" cap="sq">
                      <a:solidFill>
                        <a:srgbClr val="000000"/>
                      </a:solidFill>
                      <a:round/>
                    </a:lnL>
                    <a:lnR w="25400" cap="sq">
                      <a:solidFill>
                        <a:srgbClr val="000000"/>
                      </a:solidFill>
                      <a:round/>
                    </a:lnR>
                    <a:lnT w="12700" cap="sq">
                      <a:solidFill>
                        <a:srgbClr val="000000"/>
                      </a:solidFill>
                      <a:round/>
                    </a:lnT>
                    <a:lnB w="38100" cap="sq">
                      <a:solidFill>
                        <a:srgbClr val="D7D6FF"/>
                      </a:solidFill>
                      <a:round/>
                    </a:lnB>
                  </a:tcPr>
                </a:tc>
                <a:tc>
                  <a:txBody>
                    <a:bodyPr/>
                    <a:lstStyle/>
                    <a:p>
                      <a:pPr marL="39687" marR="40639" lvl="0" algn="ctr" defTabSz="914400">
                        <a:spcBef>
                          <a:spcPts val="600"/>
                        </a:spcBef>
                        <a:defRPr sz="1800">
                          <a:solidFill>
                            <a:srgbClr val="000000"/>
                          </a:solidFill>
                        </a:defRPr>
                      </a:pPr>
                      <a:r>
                        <a:rPr sz="1500">
                          <a:latin typeface="Arial"/>
                          <a:ea typeface="Arial"/>
                          <a:cs typeface="Arial"/>
                          <a:sym typeface="Arial"/>
                        </a:rPr>
                        <a:t>Select research subjects</a:t>
                      </a:r>
                    </a:p>
                  </a:txBody>
                  <a:tcPr marL="38100" marR="38100" marT="38100" marB="38100" anchor="ctr" horzOverflow="overflow">
                    <a:lnL w="25400" cap="sq">
                      <a:solidFill>
                        <a:srgbClr val="000000"/>
                      </a:solidFill>
                      <a:round/>
                    </a:lnL>
                    <a:lnR w="25400" cap="sq">
                      <a:solidFill>
                        <a:srgbClr val="000000"/>
                      </a:solidFill>
                      <a:round/>
                    </a:lnR>
                    <a:lnT w="12700" cap="sq">
                      <a:solidFill>
                        <a:srgbClr val="000000"/>
                      </a:solidFill>
                      <a:round/>
                    </a:lnT>
                    <a:lnB w="38100" cap="sq">
                      <a:solidFill>
                        <a:srgbClr val="D7D6FF"/>
                      </a:solidFill>
                      <a:round/>
                    </a:lnB>
                  </a:tcPr>
                </a:tc>
                <a:tc rowSpan="2">
                  <a:txBody>
                    <a:bodyPr/>
                    <a:lstStyle/>
                    <a:p>
                      <a:pPr marL="39687" lvl="0" algn="ctr" defTabSz="914400">
                        <a:buClr>
                          <a:srgbClr val="000000"/>
                        </a:buClr>
                        <a:buFont typeface="Lucida Grande"/>
                        <a:defRPr sz="1800">
                          <a:solidFill>
                            <a:srgbClr val="000000"/>
                          </a:solidFill>
                        </a:defRPr>
                      </a:pPr>
                      <a:r>
                        <a:rPr sz="2000">
                          <a:latin typeface="Arial"/>
                          <a:ea typeface="Arial"/>
                          <a:cs typeface="Arial"/>
                          <a:sym typeface="Arial"/>
                        </a:rPr>
                        <a:t>- </a:t>
                      </a:r>
                      <a:r>
                        <a:rPr sz="2000" b="1">
                          <a:solidFill>
                            <a:srgbClr val="A12394"/>
                          </a:solidFill>
                          <a:uFill>
                            <a:solidFill>
                              <a:srgbClr val="A12394"/>
                            </a:solidFill>
                          </a:uFill>
                          <a:latin typeface="Arial"/>
                          <a:ea typeface="Arial"/>
                          <a:cs typeface="Arial"/>
                          <a:sym typeface="Arial"/>
                        </a:rPr>
                        <a:t>Representativeness</a:t>
                      </a:r>
                      <a:r>
                        <a:rPr sz="2000">
                          <a:latin typeface="Arial"/>
                          <a:ea typeface="Arial"/>
                          <a:cs typeface="Arial"/>
                          <a:sym typeface="Arial"/>
                        </a:rPr>
                        <a:t>:</a:t>
                      </a:r>
                      <a:r>
                        <a:rPr>
                          <a:latin typeface="Arial"/>
                          <a:ea typeface="Arial"/>
                          <a:cs typeface="Arial"/>
                          <a:sym typeface="Arial"/>
                        </a:rPr>
                        <a:t> </a:t>
                      </a:r>
                      <a:r>
                        <a:rPr sz="2000">
                          <a:latin typeface="Arial"/>
                          <a:ea typeface="Arial"/>
                          <a:cs typeface="Arial"/>
                          <a:sym typeface="Arial"/>
                        </a:rPr>
                        <a:t>Random samples of pre-determined groups</a:t>
                      </a:r>
                    </a:p>
                    <a:p>
                      <a:pPr marL="39687" lvl="0" algn="ctr" defTabSz="914400">
                        <a:buClr>
                          <a:srgbClr val="000000"/>
                        </a:buClr>
                        <a:buFont typeface="Lucida Grande"/>
                        <a:defRPr sz="1800">
                          <a:solidFill>
                            <a:srgbClr val="000000"/>
                          </a:solidFill>
                        </a:defRPr>
                      </a:pPr>
                      <a:endParaRPr sz="2000">
                        <a:latin typeface="Arial"/>
                        <a:ea typeface="Arial"/>
                        <a:cs typeface="Arial"/>
                        <a:sym typeface="Arial"/>
                      </a:endParaRPr>
                    </a:p>
                    <a:p>
                      <a:pPr marL="39687" lvl="0" algn="ctr" defTabSz="914400">
                        <a:buClr>
                          <a:srgbClr val="000000"/>
                        </a:buClr>
                        <a:buFont typeface="Lucida Grande"/>
                        <a:defRPr sz="1800">
                          <a:solidFill>
                            <a:srgbClr val="000000"/>
                          </a:solidFill>
                        </a:defRPr>
                      </a:pPr>
                      <a:r>
                        <a:rPr sz="2000">
                          <a:latin typeface="Arial"/>
                          <a:ea typeface="Arial"/>
                          <a:cs typeface="Arial"/>
                          <a:sym typeface="Arial"/>
                        </a:rPr>
                        <a:t>-</a:t>
                      </a:r>
                      <a:r>
                        <a:rPr sz="2000" b="1">
                          <a:solidFill>
                            <a:srgbClr val="A12394"/>
                          </a:solidFill>
                          <a:uFill>
                            <a:solidFill>
                              <a:srgbClr val="A12394"/>
                            </a:solidFill>
                          </a:uFill>
                          <a:latin typeface="Arial"/>
                          <a:ea typeface="Arial"/>
                          <a:cs typeface="Arial"/>
                          <a:sym typeface="Arial"/>
                        </a:rPr>
                        <a:t>Reactivity</a:t>
                      </a:r>
                      <a:r>
                        <a:rPr sz="2000">
                          <a:latin typeface="Arial"/>
                          <a:ea typeface="Arial"/>
                          <a:cs typeface="Arial"/>
                          <a:sym typeface="Arial"/>
                        </a:rPr>
                        <a:t>: Fixed data collection instruments</a:t>
                      </a:r>
                    </a:p>
                  </a:txBody>
                  <a:tcPr marL="38100" marR="38100" marT="38100" marB="38100" anchor="ctr" horzOverflow="overflow">
                    <a:lnL w="25400" cap="sq">
                      <a:solidFill>
                        <a:srgbClr val="000000"/>
                      </a:solidFill>
                      <a:round/>
                    </a:lnL>
                    <a:lnR w="12700" cap="sq">
                      <a:solidFill>
                        <a:srgbClr val="000000"/>
                      </a:solidFill>
                      <a:round/>
                    </a:lnR>
                    <a:lnT w="12700" cap="sq">
                      <a:solidFill>
                        <a:srgbClr val="000000"/>
                      </a:solidFill>
                      <a:round/>
                    </a:lnT>
                    <a:lnB w="38100" cap="sq">
                      <a:solidFill>
                        <a:srgbClr val="D7D6FF"/>
                      </a:solidFill>
                      <a:round/>
                    </a:lnB>
                  </a:tcPr>
                </a:tc>
                <a:tc rowSpan="2">
                  <a:txBody>
                    <a:bodyPr/>
                    <a:lstStyle/>
                    <a:p>
                      <a:pPr marL="39687" lvl="0" algn="ctr" defTabSz="914400">
                        <a:buClr>
                          <a:srgbClr val="000000"/>
                        </a:buClr>
                        <a:buFont typeface="Lucida Grande"/>
                        <a:defRPr sz="1800">
                          <a:solidFill>
                            <a:srgbClr val="000000"/>
                          </a:solidFill>
                        </a:defRPr>
                      </a:pPr>
                      <a:r>
                        <a:rPr sz="2000">
                          <a:latin typeface="Arial"/>
                          <a:ea typeface="Arial"/>
                          <a:cs typeface="Arial"/>
                          <a:sym typeface="Arial"/>
                        </a:rPr>
                        <a:t>-</a:t>
                      </a:r>
                      <a:r>
                        <a:rPr sz="2000" b="1">
                          <a:solidFill>
                            <a:srgbClr val="FF9200"/>
                          </a:solidFill>
                          <a:uFill>
                            <a:solidFill>
                              <a:srgbClr val="FF9200"/>
                            </a:solidFill>
                          </a:uFill>
                          <a:latin typeface="Arial"/>
                          <a:ea typeface="Arial"/>
                          <a:cs typeface="Arial"/>
                          <a:sym typeface="Arial"/>
                        </a:rPr>
                        <a:t>Purposefulness</a:t>
                      </a:r>
                      <a:r>
                        <a:rPr sz="2000">
                          <a:latin typeface="Arial"/>
                          <a:ea typeface="Arial"/>
                          <a:cs typeface="Arial"/>
                          <a:sym typeface="Arial"/>
                        </a:rPr>
                        <a:t>: Sites and subjects selected according to theoretical need</a:t>
                      </a:r>
                    </a:p>
                    <a:p>
                      <a:pPr marL="39687" lvl="0" algn="ctr" defTabSz="914400">
                        <a:buClr>
                          <a:srgbClr val="000000"/>
                        </a:buClr>
                        <a:buFont typeface="Lucida Grande"/>
                        <a:defRPr sz="1800">
                          <a:solidFill>
                            <a:srgbClr val="000000"/>
                          </a:solidFill>
                        </a:defRPr>
                      </a:pPr>
                      <a:endParaRPr sz="2000">
                        <a:latin typeface="Arial"/>
                        <a:ea typeface="Arial"/>
                        <a:cs typeface="Arial"/>
                        <a:sym typeface="Arial"/>
                      </a:endParaRPr>
                    </a:p>
                    <a:p>
                      <a:pPr marL="39687" lvl="0" algn="ctr" defTabSz="914400">
                        <a:buClr>
                          <a:srgbClr val="000000"/>
                        </a:buClr>
                        <a:buFont typeface="Lucida Grande"/>
                        <a:defRPr sz="1800">
                          <a:solidFill>
                            <a:srgbClr val="000000"/>
                          </a:solidFill>
                        </a:defRPr>
                      </a:pPr>
                      <a:r>
                        <a:rPr sz="2000">
                          <a:latin typeface="Arial"/>
                          <a:ea typeface="Arial"/>
                          <a:cs typeface="Arial"/>
                          <a:sym typeface="Arial"/>
                        </a:rPr>
                        <a:t>-</a:t>
                      </a:r>
                      <a:r>
                        <a:rPr sz="2000" b="1">
                          <a:solidFill>
                            <a:srgbClr val="FF9200"/>
                          </a:solidFill>
                          <a:uFill>
                            <a:solidFill>
                              <a:srgbClr val="FF9200"/>
                            </a:solidFill>
                          </a:uFill>
                          <a:latin typeface="Arial"/>
                          <a:ea typeface="Arial"/>
                          <a:cs typeface="Arial"/>
                          <a:sym typeface="Arial"/>
                        </a:rPr>
                        <a:t>Participation</a:t>
                      </a:r>
                      <a:r>
                        <a:rPr sz="2000">
                          <a:latin typeface="Arial"/>
                          <a:ea typeface="Arial"/>
                          <a:cs typeface="Arial"/>
                          <a:sym typeface="Arial"/>
                        </a:rPr>
                        <a:t>: Flexible data collection strategies</a:t>
                      </a:r>
                    </a:p>
                  </a:txBody>
                  <a:tcPr marL="38100" marR="38100" marT="38100" marB="38100" anchor="ctr" horzOverflow="overflow">
                    <a:lnL w="12700" cap="sq">
                      <a:solidFill>
                        <a:srgbClr val="000000"/>
                      </a:solidFill>
                      <a:round/>
                    </a:lnL>
                    <a:lnR w="25400" cap="sq">
                      <a:solidFill>
                        <a:srgbClr val="000000"/>
                      </a:solidFill>
                      <a:round/>
                    </a:lnR>
                    <a:lnT w="12700" cap="sq">
                      <a:solidFill>
                        <a:srgbClr val="000000"/>
                      </a:solidFill>
                      <a:round/>
                    </a:lnT>
                    <a:lnB w="38100" cap="sq">
                      <a:solidFill>
                        <a:srgbClr val="D7D6FF"/>
                      </a:solidFill>
                      <a:round/>
                    </a:lnB>
                  </a:tcPr>
                </a:tc>
              </a:tr>
              <a:tr h="1014319">
                <a:tc vMerge="1">
                  <a:txBody>
                    <a:bodyPr/>
                    <a:lstStyle/>
                    <a:p>
                      <a:endParaRPr lang="en-US"/>
                    </a:p>
                  </a:txBody>
                  <a:tcPr/>
                </a:tc>
                <a:tc>
                  <a:txBody>
                    <a:bodyPr/>
                    <a:lstStyle/>
                    <a:p>
                      <a:pPr marL="39687" marR="40639" lvl="0" algn="ctr" defTabSz="914400">
                        <a:spcBef>
                          <a:spcPts val="600"/>
                        </a:spcBef>
                        <a:defRPr sz="1800">
                          <a:solidFill>
                            <a:srgbClr val="000000"/>
                          </a:solidFill>
                        </a:defRPr>
                      </a:pPr>
                      <a:r>
                        <a:rPr sz="1500">
                          <a:latin typeface="Arial"/>
                          <a:ea typeface="Arial"/>
                          <a:cs typeface="Arial"/>
                          <a:sym typeface="Arial"/>
                        </a:rPr>
                        <a:t>Work with subjects to get data</a:t>
                      </a:r>
                    </a:p>
                  </a:txBody>
                  <a:tcPr marL="38100" marR="38100" marT="38100" marB="38100" anchor="ctr" horzOverflow="overflow">
                    <a:lnL w="25400" cap="sq">
                      <a:solidFill>
                        <a:srgbClr val="000000"/>
                      </a:solidFill>
                      <a:round/>
                    </a:lnL>
                    <a:lnR w="25400" cap="sq">
                      <a:solidFill>
                        <a:srgbClr val="000000"/>
                      </a:solidFill>
                      <a:round/>
                    </a:lnR>
                    <a:lnT w="38100" cap="sq">
                      <a:solidFill>
                        <a:srgbClr val="D7D6FF"/>
                      </a:solidFill>
                      <a:round/>
                    </a:lnT>
                    <a:lnB w="38100" cap="sq">
                      <a:solidFill>
                        <a:srgbClr val="D7D6FF"/>
                      </a:solidFill>
                      <a:round/>
                    </a:lnB>
                  </a:tcPr>
                </a:tc>
                <a:tc vMerge="1">
                  <a:txBody>
                    <a:bodyPr/>
                    <a:lstStyle/>
                    <a:p>
                      <a:endParaRPr lang="en-US"/>
                    </a:p>
                  </a:txBody>
                  <a:tcPr/>
                </a:tc>
                <a:tc vMerge="1">
                  <a:txBody>
                    <a:bodyPr/>
                    <a:lstStyle/>
                    <a:p>
                      <a:endParaRPr lang="en-US"/>
                    </a:p>
                  </a:txBody>
                  <a:tcPr/>
                </a:tc>
              </a:tr>
              <a:tr h="1193582">
                <a:tc rowSpan="2">
                  <a:txBody>
                    <a:bodyPr/>
                    <a:lstStyle/>
                    <a:p>
                      <a:pPr marL="39687" marR="40639" lvl="0" algn="ctr" defTabSz="914400">
                        <a:spcBef>
                          <a:spcPts val="600"/>
                        </a:spcBef>
                        <a:defRPr sz="1800">
                          <a:solidFill>
                            <a:srgbClr val="000000"/>
                          </a:solidFill>
                        </a:defRPr>
                      </a:pPr>
                      <a:r>
                        <a:rPr sz="1600" b="1">
                          <a:latin typeface="Arial"/>
                          <a:ea typeface="Arial"/>
                          <a:cs typeface="Arial"/>
                          <a:sym typeface="Arial"/>
                        </a:rPr>
                        <a:t>Data Analysis</a:t>
                      </a:r>
                    </a:p>
                  </a:txBody>
                  <a:tcPr marL="38100" marR="38100" marT="38100" marB="38100" anchor="ctr" horzOverflow="overflow">
                    <a:lnL w="25400" cap="sq">
                      <a:solidFill>
                        <a:srgbClr val="000000"/>
                      </a:solidFill>
                      <a:round/>
                    </a:lnL>
                    <a:lnR w="25400" cap="sq">
                      <a:solidFill>
                        <a:srgbClr val="000000"/>
                      </a:solidFill>
                      <a:round/>
                    </a:lnR>
                    <a:lnT w="38100" cap="sq">
                      <a:solidFill>
                        <a:srgbClr val="D7D6FF"/>
                      </a:solidFill>
                      <a:round/>
                    </a:lnT>
                    <a:lnB w="25400" cap="sq">
                      <a:solidFill>
                        <a:srgbClr val="000000"/>
                      </a:solidFill>
                      <a:round/>
                    </a:lnB>
                  </a:tcPr>
                </a:tc>
                <a:tc>
                  <a:txBody>
                    <a:bodyPr/>
                    <a:lstStyle/>
                    <a:p>
                      <a:pPr marL="39687" marR="40639" lvl="0" algn="ctr" defTabSz="914400">
                        <a:spcBef>
                          <a:spcPts val="600"/>
                        </a:spcBef>
                        <a:defRPr sz="1800">
                          <a:solidFill>
                            <a:srgbClr val="000000"/>
                          </a:solidFill>
                        </a:defRPr>
                      </a:pPr>
                      <a:r>
                        <a:rPr sz="1500">
                          <a:latin typeface="Arial"/>
                          <a:ea typeface="Arial"/>
                          <a:cs typeface="Arial"/>
                          <a:sym typeface="Arial"/>
                        </a:rPr>
                        <a:t>Avoid arbitrary findings</a:t>
                      </a:r>
                    </a:p>
                  </a:txBody>
                  <a:tcPr marL="38100" marR="38100" marT="38100" marB="38100" anchor="ctr" horzOverflow="overflow">
                    <a:lnL w="25400" cap="sq">
                      <a:solidFill>
                        <a:srgbClr val="000000"/>
                      </a:solidFill>
                      <a:round/>
                    </a:lnL>
                    <a:lnR w="25400" cap="sq">
                      <a:solidFill>
                        <a:srgbClr val="000000"/>
                      </a:solidFill>
                      <a:round/>
                    </a:lnR>
                    <a:lnT w="38100" cap="sq">
                      <a:solidFill>
                        <a:srgbClr val="D7D6FF"/>
                      </a:solidFill>
                      <a:round/>
                    </a:lnT>
                    <a:lnB w="38100" cap="sq">
                      <a:solidFill>
                        <a:srgbClr val="D7D6FF"/>
                      </a:solidFill>
                      <a:round/>
                    </a:lnB>
                  </a:tcPr>
                </a:tc>
                <a:tc rowSpan="2">
                  <a:txBody>
                    <a:bodyPr/>
                    <a:lstStyle/>
                    <a:p>
                      <a:pPr marL="39687" marR="40639" lvl="0" algn="ctr" defTabSz="914400">
                        <a:spcBef>
                          <a:spcPts val="600"/>
                        </a:spcBef>
                        <a:buClr>
                          <a:srgbClr val="000000"/>
                        </a:buClr>
                        <a:buFont typeface="Lucida Grande"/>
                        <a:defRPr sz="1800">
                          <a:solidFill>
                            <a:srgbClr val="000000"/>
                          </a:solidFill>
                        </a:defRPr>
                      </a:pPr>
                      <a:r>
                        <a:rPr sz="2000">
                          <a:latin typeface="Arial"/>
                          <a:ea typeface="Arial"/>
                          <a:cs typeface="Arial"/>
                          <a:sym typeface="Arial"/>
                        </a:rPr>
                        <a:t>-</a:t>
                      </a:r>
                      <a:r>
                        <a:rPr sz="2000" b="1">
                          <a:solidFill>
                            <a:srgbClr val="A12394"/>
                          </a:solidFill>
                          <a:uFill>
                            <a:solidFill>
                              <a:srgbClr val="A12394"/>
                            </a:solidFill>
                          </a:uFill>
                          <a:latin typeface="Arial"/>
                          <a:ea typeface="Arial"/>
                          <a:cs typeface="Arial"/>
                          <a:sym typeface="Arial"/>
                        </a:rPr>
                        <a:t>Reliability</a:t>
                      </a:r>
                      <a:r>
                        <a:rPr sz="2000">
                          <a:latin typeface="Arial"/>
                          <a:ea typeface="Arial"/>
                          <a:cs typeface="Arial"/>
                          <a:sym typeface="Arial"/>
                        </a:rPr>
                        <a:t>: Hypothesis testing via statistical inference</a:t>
                      </a:r>
                    </a:p>
                    <a:p>
                      <a:pPr marL="39687" marR="40639" lvl="0" algn="ctr" defTabSz="914400">
                        <a:spcBef>
                          <a:spcPts val="600"/>
                        </a:spcBef>
                        <a:buClr>
                          <a:srgbClr val="000000"/>
                        </a:buClr>
                        <a:buFont typeface="Lucida Grande"/>
                        <a:defRPr sz="1800">
                          <a:solidFill>
                            <a:srgbClr val="000000"/>
                          </a:solidFill>
                        </a:defRPr>
                      </a:pPr>
                      <a:endParaRPr sz="2000">
                        <a:latin typeface="Arial"/>
                        <a:ea typeface="Arial"/>
                        <a:cs typeface="Arial"/>
                        <a:sym typeface="Arial"/>
                      </a:endParaRPr>
                    </a:p>
                    <a:p>
                      <a:pPr marL="39687" marR="40639" lvl="0" algn="ctr" defTabSz="914400">
                        <a:spcBef>
                          <a:spcPts val="600"/>
                        </a:spcBef>
                        <a:buClr>
                          <a:srgbClr val="000000"/>
                        </a:buClr>
                        <a:buFont typeface="Lucida Grande"/>
                        <a:defRPr sz="1800">
                          <a:solidFill>
                            <a:srgbClr val="000000"/>
                          </a:solidFill>
                        </a:defRPr>
                      </a:pPr>
                      <a:r>
                        <a:rPr sz="2000">
                          <a:latin typeface="Arial"/>
                          <a:ea typeface="Arial"/>
                          <a:cs typeface="Arial"/>
                          <a:sym typeface="Arial"/>
                        </a:rPr>
                        <a:t>-</a:t>
                      </a:r>
                      <a:r>
                        <a:rPr sz="2000" b="1">
                          <a:solidFill>
                            <a:srgbClr val="A12394"/>
                          </a:solidFill>
                          <a:uFill>
                            <a:solidFill>
                              <a:srgbClr val="A12394"/>
                            </a:solidFill>
                          </a:uFill>
                          <a:latin typeface="Arial"/>
                          <a:ea typeface="Arial"/>
                          <a:cs typeface="Arial"/>
                          <a:sym typeface="Arial"/>
                        </a:rPr>
                        <a:t>Replicability</a:t>
                      </a:r>
                      <a:r>
                        <a:rPr>
                          <a:latin typeface="Arial"/>
                          <a:ea typeface="Arial"/>
                          <a:cs typeface="Arial"/>
                          <a:sym typeface="Arial"/>
                        </a:rPr>
                        <a:t>: </a:t>
                      </a:r>
                      <a:r>
                        <a:rPr sz="2000">
                          <a:latin typeface="Arial"/>
                          <a:ea typeface="Arial"/>
                          <a:cs typeface="Arial"/>
                          <a:sym typeface="Arial"/>
                        </a:rPr>
                        <a:t>Standard reporting formats (i.e. tables)</a:t>
                      </a:r>
                    </a:p>
                  </a:txBody>
                  <a:tcPr marL="38100" marR="38100" marT="38100" marB="38100" anchor="ctr" horzOverflow="overflow">
                    <a:lnL w="25400" cap="sq">
                      <a:solidFill>
                        <a:srgbClr val="000000"/>
                      </a:solidFill>
                      <a:round/>
                    </a:lnL>
                    <a:lnR w="12700" cap="sq">
                      <a:solidFill>
                        <a:srgbClr val="000000"/>
                      </a:solidFill>
                      <a:round/>
                    </a:lnR>
                    <a:lnT w="38100" cap="sq">
                      <a:solidFill>
                        <a:srgbClr val="D7D6FF"/>
                      </a:solidFill>
                      <a:round/>
                    </a:lnT>
                    <a:lnB w="25400" cap="sq">
                      <a:solidFill>
                        <a:srgbClr val="000000"/>
                      </a:solidFill>
                      <a:round/>
                    </a:lnB>
                  </a:tcPr>
                </a:tc>
                <a:tc rowSpan="2">
                  <a:txBody>
                    <a:bodyPr/>
                    <a:lstStyle/>
                    <a:p>
                      <a:pPr marL="39687" lvl="0" algn="ctr" defTabSz="914400">
                        <a:buClr>
                          <a:srgbClr val="000000"/>
                        </a:buClr>
                        <a:buFont typeface="Lucida Grande"/>
                        <a:defRPr sz="1800">
                          <a:solidFill>
                            <a:srgbClr val="000000"/>
                          </a:solidFill>
                        </a:defRPr>
                      </a:pPr>
                      <a:r>
                        <a:rPr sz="2000">
                          <a:latin typeface="Arial"/>
                          <a:ea typeface="Arial"/>
                          <a:cs typeface="Arial"/>
                          <a:sym typeface="Arial"/>
                        </a:rPr>
                        <a:t>-</a:t>
                      </a:r>
                      <a:r>
                        <a:rPr sz="2000" b="1">
                          <a:solidFill>
                            <a:srgbClr val="FF9200"/>
                          </a:solidFill>
                          <a:uFill>
                            <a:solidFill>
                              <a:srgbClr val="FF9200"/>
                            </a:solidFill>
                          </a:uFill>
                          <a:latin typeface="Arial"/>
                          <a:ea typeface="Arial"/>
                          <a:cs typeface="Arial"/>
                          <a:sym typeface="Arial"/>
                        </a:rPr>
                        <a:t>Process</a:t>
                      </a:r>
                      <a:r>
                        <a:rPr sz="2000">
                          <a:latin typeface="Arial"/>
                          <a:ea typeface="Arial"/>
                          <a:cs typeface="Arial"/>
                          <a:sym typeface="Arial"/>
                        </a:rPr>
                        <a:t>: Iterative coding and memoing to refine results</a:t>
                      </a:r>
                    </a:p>
                    <a:p>
                      <a:pPr marR="40639" lvl="0" algn="ctr" defTabSz="914400">
                        <a:spcBef>
                          <a:spcPts val="600"/>
                        </a:spcBef>
                        <a:buClr>
                          <a:srgbClr val="000000"/>
                        </a:buClr>
                        <a:buFont typeface="Lucida Grande"/>
                        <a:defRPr sz="1800">
                          <a:solidFill>
                            <a:srgbClr val="000000"/>
                          </a:solidFill>
                        </a:defRPr>
                      </a:pPr>
                      <a:endParaRPr sz="2000">
                        <a:latin typeface="Arial"/>
                        <a:ea typeface="Arial"/>
                        <a:cs typeface="Arial"/>
                        <a:sym typeface="Arial"/>
                      </a:endParaRPr>
                    </a:p>
                    <a:p>
                      <a:pPr marR="40639" lvl="0" algn="l" defTabSz="914400">
                        <a:spcBef>
                          <a:spcPts val="600"/>
                        </a:spcBef>
                        <a:buClr>
                          <a:srgbClr val="000000"/>
                        </a:buClr>
                        <a:buFont typeface="Lucida Grande"/>
                        <a:defRPr sz="1800">
                          <a:solidFill>
                            <a:srgbClr val="000000"/>
                          </a:solidFill>
                        </a:defRPr>
                      </a:pPr>
                      <a:r>
                        <a:rPr sz="2000">
                          <a:latin typeface="Arial"/>
                          <a:ea typeface="Arial"/>
                          <a:cs typeface="Arial"/>
                          <a:sym typeface="Arial"/>
                        </a:rPr>
                        <a:t>-</a:t>
                      </a:r>
                      <a:r>
                        <a:rPr sz="2000" b="1">
                          <a:solidFill>
                            <a:srgbClr val="FF9200"/>
                          </a:solidFill>
                          <a:uFill>
                            <a:solidFill>
                              <a:srgbClr val="FF9200"/>
                            </a:solidFill>
                          </a:uFill>
                          <a:latin typeface="Arial"/>
                          <a:ea typeface="Arial"/>
                          <a:cs typeface="Arial"/>
                          <a:sym typeface="Arial"/>
                        </a:rPr>
                        <a:t>Particularity</a:t>
                      </a:r>
                      <a:r>
                        <a:rPr sz="2000">
                          <a:latin typeface="Arial"/>
                          <a:ea typeface="Arial"/>
                          <a:cs typeface="Arial"/>
                          <a:sym typeface="Arial"/>
                        </a:rPr>
                        <a:t>: Narrative reports of findings in context</a:t>
                      </a:r>
                    </a:p>
                  </a:txBody>
                  <a:tcPr marL="38100" marR="38100" marT="38100" marB="38100" anchor="ctr" horzOverflow="overflow">
                    <a:lnL w="12700" cap="sq">
                      <a:solidFill>
                        <a:srgbClr val="000000"/>
                      </a:solidFill>
                      <a:round/>
                    </a:lnL>
                    <a:lnR w="25400" cap="sq">
                      <a:solidFill>
                        <a:srgbClr val="000000"/>
                      </a:solidFill>
                      <a:round/>
                    </a:lnR>
                    <a:lnT w="38100" cap="sq">
                      <a:solidFill>
                        <a:srgbClr val="D7D6FF"/>
                      </a:solidFill>
                      <a:round/>
                    </a:lnT>
                    <a:lnB w="25400" cap="sq">
                      <a:solidFill>
                        <a:srgbClr val="000000"/>
                      </a:solidFill>
                      <a:round/>
                    </a:lnB>
                  </a:tcPr>
                </a:tc>
              </a:tr>
              <a:tr h="1422857">
                <a:tc vMerge="1">
                  <a:txBody>
                    <a:bodyPr/>
                    <a:lstStyle/>
                    <a:p>
                      <a:endParaRPr lang="en-US"/>
                    </a:p>
                  </a:txBody>
                  <a:tcPr/>
                </a:tc>
                <a:tc>
                  <a:txBody>
                    <a:bodyPr/>
                    <a:lstStyle/>
                    <a:p>
                      <a:pPr marL="39687" marR="40639" lvl="0" algn="ctr" defTabSz="914400">
                        <a:spcBef>
                          <a:spcPts val="600"/>
                        </a:spcBef>
                        <a:defRPr sz="1800">
                          <a:solidFill>
                            <a:srgbClr val="000000"/>
                          </a:solidFill>
                        </a:defRPr>
                      </a:pPr>
                      <a:r>
                        <a:rPr sz="1500">
                          <a:latin typeface="Arial"/>
                          <a:ea typeface="Arial"/>
                          <a:cs typeface="Arial"/>
                          <a:sym typeface="Arial"/>
                        </a:rPr>
                        <a:t>Convince others of findings</a:t>
                      </a:r>
                    </a:p>
                  </a:txBody>
                  <a:tcPr marL="38100" marR="38100" marT="38100" marB="38100" anchor="ctr" horzOverflow="overflow">
                    <a:lnL w="25400" cap="sq">
                      <a:solidFill>
                        <a:srgbClr val="000000"/>
                      </a:solidFill>
                      <a:round/>
                    </a:lnL>
                    <a:lnR w="25400" cap="sq">
                      <a:solidFill>
                        <a:srgbClr val="000000"/>
                      </a:solidFill>
                      <a:round/>
                    </a:lnR>
                    <a:lnT w="38100" cap="sq">
                      <a:solidFill>
                        <a:srgbClr val="D7D6FF"/>
                      </a:solidFill>
                      <a:round/>
                    </a:lnT>
                    <a:lnB w="25400" cap="sq">
                      <a:solidFill>
                        <a:srgbClr val="000000"/>
                      </a:solidFill>
                      <a:round/>
                    </a:lnB>
                  </a:tcPr>
                </a:tc>
                <a:tc vMerge="1">
                  <a:txBody>
                    <a:bodyPr/>
                    <a:lstStyle/>
                    <a:p>
                      <a:endParaRPr lang="en-US"/>
                    </a:p>
                  </a:txBody>
                  <a:tcPr/>
                </a:tc>
                <a:tc vMerge="1">
                  <a:txBody>
                    <a:bodyPr/>
                    <a:lstStyle/>
                    <a:p>
                      <a:endParaRPr lang="en-US"/>
                    </a:p>
                  </a:txBody>
                  <a:tcPr/>
                </a:tc>
              </a:tr>
            </a:tbl>
          </a:graphicData>
        </a:graphic>
      </p:graphicFrame>
      <p:sp>
        <p:nvSpPr>
          <p:cNvPr id="115" name="Shape 115"/>
          <p:cNvSpPr/>
          <p:nvPr/>
        </p:nvSpPr>
        <p:spPr>
          <a:xfrm>
            <a:off x="177800" y="190500"/>
            <a:ext cx="9512300" cy="7493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lstStyle>
            <a:lvl1pPr>
              <a:defRPr sz="3200">
                <a:latin typeface="+mn-lt"/>
                <a:ea typeface="+mn-ea"/>
                <a:cs typeface="+mn-cs"/>
                <a:sym typeface="Helvetica Neue Light"/>
              </a:defRPr>
            </a:lvl1pPr>
          </a:lstStyle>
          <a:p>
            <a:pPr lvl="0">
              <a:defRPr sz="1800"/>
            </a:pPr>
            <a:r>
              <a:rPr sz="3200"/>
              <a:t>Comparing Qualitative and Quantitative Research</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Shape 117"/>
          <p:cNvSpPr>
            <a:spLocks noGrp="1"/>
          </p:cNvSpPr>
          <p:nvPr>
            <p:ph type="title"/>
          </p:nvPr>
        </p:nvSpPr>
        <p:spPr>
          <a:prstGeom prst="rect">
            <a:avLst/>
          </a:prstGeom>
        </p:spPr>
        <p:txBody>
          <a:bodyPr/>
          <a:lstStyle/>
          <a:p>
            <a:pPr lvl="0">
              <a:defRPr sz="1800"/>
            </a:pPr>
            <a:r>
              <a:rPr sz="3200" dirty="0" smtClean="0"/>
              <a:t>Qual</a:t>
            </a:r>
            <a:r>
              <a:rPr lang="en-US" sz="3200" dirty="0" smtClean="0"/>
              <a:t>itative research in a </a:t>
            </a:r>
            <a:r>
              <a:rPr sz="3200" dirty="0" smtClean="0"/>
              <a:t>Quant</a:t>
            </a:r>
            <a:r>
              <a:rPr lang="en-US" sz="3200" dirty="0" smtClean="0"/>
              <a:t>itative World:</a:t>
            </a:r>
            <a:br>
              <a:rPr lang="en-US" sz="3200" dirty="0" smtClean="0"/>
            </a:br>
            <a:r>
              <a:rPr sz="3200" dirty="0" smtClean="0"/>
              <a:t>Part </a:t>
            </a:r>
            <a:r>
              <a:rPr sz="3200" dirty="0"/>
              <a:t>1</a:t>
            </a:r>
          </a:p>
        </p:txBody>
      </p:sp>
      <p:sp>
        <p:nvSpPr>
          <p:cNvPr id="118" name="Shape 118"/>
          <p:cNvSpPr>
            <a:spLocks noGrp="1"/>
          </p:cNvSpPr>
          <p:nvPr>
            <p:ph type="body" idx="1"/>
          </p:nvPr>
        </p:nvSpPr>
        <p:spPr>
          <a:xfrm>
            <a:off x="444500" y="1663700"/>
            <a:ext cx="9385300" cy="5130800"/>
          </a:xfrm>
          <a:prstGeom prst="rect">
            <a:avLst/>
          </a:prstGeom>
        </p:spPr>
        <p:txBody>
          <a:bodyPr/>
          <a:lstStyle/>
          <a:p>
            <a:pPr lvl="0">
              <a:defRPr sz="1800"/>
            </a:pPr>
            <a:r>
              <a:rPr sz="2400" b="1" dirty="0"/>
              <a:t>Funding</a:t>
            </a:r>
            <a:r>
              <a:rPr sz="2400" dirty="0"/>
              <a:t>: </a:t>
            </a:r>
            <a:r>
              <a:rPr lang="en-US" sz="2400" dirty="0" smtClean="0"/>
              <a:t>show don’t tell to make </a:t>
            </a:r>
            <a:r>
              <a:rPr sz="2400" dirty="0" smtClean="0"/>
              <a:t>the </a:t>
            </a:r>
            <a:r>
              <a:rPr sz="2400" dirty="0"/>
              <a:t>case for your project</a:t>
            </a:r>
          </a:p>
          <a:p>
            <a:pPr lvl="1">
              <a:defRPr sz="1800"/>
            </a:pPr>
            <a:r>
              <a:rPr sz="2400" dirty="0"/>
              <a:t>Make your case using a conceptual model</a:t>
            </a:r>
          </a:p>
          <a:p>
            <a:pPr lvl="1">
              <a:defRPr sz="1800"/>
            </a:pPr>
            <a:r>
              <a:rPr sz="2400" dirty="0"/>
              <a:t>Illustrate your procedures</a:t>
            </a:r>
          </a:p>
          <a:p>
            <a:pPr lvl="0">
              <a:defRPr sz="1800"/>
            </a:pPr>
            <a:r>
              <a:rPr sz="2400" b="1" dirty="0"/>
              <a:t>Human subjects</a:t>
            </a:r>
            <a:r>
              <a:rPr sz="2400" dirty="0"/>
              <a:t>: interacting to collect data</a:t>
            </a:r>
          </a:p>
          <a:p>
            <a:pPr lvl="1">
              <a:defRPr sz="1800"/>
            </a:pPr>
            <a:r>
              <a:rPr sz="2400" dirty="0"/>
              <a:t>Educate your IRB</a:t>
            </a:r>
          </a:p>
          <a:p>
            <a:pPr lvl="1">
              <a:defRPr sz="1800"/>
            </a:pPr>
            <a:r>
              <a:rPr sz="2400" dirty="0"/>
              <a:t>Leverage “protocable” activities</a:t>
            </a:r>
          </a:p>
        </p:txBody>
      </p:sp>
      <p:sp>
        <p:nvSpPr>
          <p:cNvPr id="119" name="Shape 119"/>
          <p:cNvSpPr>
            <a:spLocks noGrp="1"/>
          </p:cNvSpPr>
          <p:nvPr>
            <p:ph type="sldNum" sz="quarter" idx="2"/>
          </p:nvPr>
        </p:nvSpPr>
        <p:spPr>
          <a:xfrm>
            <a:off x="9602136" y="7200900"/>
            <a:ext cx="230125" cy="228600"/>
          </a:xfrm>
          <a:prstGeom prst="rect">
            <a:avLst/>
          </a:prstGeom>
          <a:extLst>
            <a:ext uri="{C572A759-6A51-4108-AA02-DFA0A04FC94B}">
              <ma14:wrappingTextBoxFlag xmlns:ma14="http://schemas.microsoft.com/office/mac/drawingml/2011/main" val="1"/>
            </a:ext>
          </a:extLst>
        </p:spPr>
        <p:txBody>
          <a:bodyPr/>
          <a:lstStyle/>
          <a:p>
            <a:pPr lvl="0">
              <a:defRPr sz="1800"/>
            </a:pPr>
            <a:fld id="{86CB4B4D-7CA3-9044-876B-883B54F8677D}" type="slidenum">
              <a:rPr sz="1000"/>
              <a:t>4</a:t>
            </a:fld>
            <a:endParaRPr sz="1000"/>
          </a:p>
        </p:txBody>
      </p:sp>
      <p:sp>
        <p:nvSpPr>
          <p:cNvPr id="120" name="Shape 120"/>
          <p:cNvSpPr/>
          <p:nvPr/>
        </p:nvSpPr>
        <p:spPr>
          <a:xfrm>
            <a:off x="3263900" y="4927600"/>
            <a:ext cx="3975100" cy="16510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b">
            <a:spAutoFit/>
          </a:bodyPr>
          <a:lstStyle/>
          <a:p>
            <a:pPr lvl="0">
              <a:defRPr sz="1800"/>
            </a:pPr>
            <a:r>
              <a:rPr sz="2600" dirty="0">
                <a:solidFill>
                  <a:srgbClr val="009051"/>
                </a:solidFill>
                <a:latin typeface="Verdana"/>
                <a:ea typeface="Verdana"/>
                <a:cs typeface="Verdana"/>
                <a:sym typeface="Verdana"/>
              </a:rPr>
              <a:t>I skate to where the puck is going to be, not where it has been.</a:t>
            </a:r>
          </a:p>
          <a:p>
            <a:pPr lvl="0">
              <a:defRPr sz="1800"/>
            </a:pPr>
            <a:r>
              <a:rPr sz="2600" dirty="0">
                <a:solidFill>
                  <a:srgbClr val="009051"/>
                </a:solidFill>
                <a:latin typeface="Verdana"/>
                <a:ea typeface="Verdana"/>
                <a:cs typeface="Verdana"/>
                <a:sym typeface="Verdana"/>
              </a:rPr>
              <a:t> </a:t>
            </a:r>
            <a:r>
              <a:rPr sz="1600" dirty="0">
                <a:solidFill>
                  <a:srgbClr val="009051"/>
                </a:solidFill>
                <a:latin typeface="Verdana"/>
                <a:ea typeface="Verdana"/>
                <a:cs typeface="Verdana"/>
                <a:sym typeface="Verdana"/>
              </a:rPr>
              <a:t>- Wayne Gretzky</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Shape 122"/>
          <p:cNvSpPr>
            <a:spLocks noGrp="1"/>
          </p:cNvSpPr>
          <p:nvPr>
            <p:ph type="title"/>
          </p:nvPr>
        </p:nvSpPr>
        <p:spPr>
          <a:prstGeom prst="rect">
            <a:avLst/>
          </a:prstGeom>
        </p:spPr>
        <p:txBody>
          <a:bodyPr/>
          <a:lstStyle/>
          <a:p>
            <a:pPr lvl="0">
              <a:defRPr sz="1800"/>
            </a:pPr>
            <a:r>
              <a:rPr sz="3200" dirty="0"/>
              <a:t>Making the </a:t>
            </a:r>
            <a:r>
              <a:rPr lang="en-US" sz="3200" dirty="0" smtClean="0"/>
              <a:t>funding </a:t>
            </a:r>
            <a:r>
              <a:rPr sz="3200" dirty="0" smtClean="0"/>
              <a:t>case </a:t>
            </a:r>
            <a:r>
              <a:rPr sz="3200" dirty="0"/>
              <a:t>for </a:t>
            </a:r>
            <a:r>
              <a:rPr sz="3200" dirty="0" smtClean="0"/>
              <a:t>qualitative </a:t>
            </a:r>
            <a:r>
              <a:rPr sz="3200" dirty="0"/>
              <a:t>research</a:t>
            </a:r>
          </a:p>
        </p:txBody>
      </p:sp>
      <p:sp>
        <p:nvSpPr>
          <p:cNvPr id="123" name="Shape 123"/>
          <p:cNvSpPr>
            <a:spLocks noGrp="1"/>
          </p:cNvSpPr>
          <p:nvPr>
            <p:ph type="body" idx="1"/>
          </p:nvPr>
        </p:nvSpPr>
        <p:spPr>
          <a:xfrm>
            <a:off x="444500" y="1587500"/>
            <a:ext cx="9271000" cy="5588000"/>
          </a:xfrm>
          <a:prstGeom prst="rect">
            <a:avLst/>
          </a:prstGeom>
        </p:spPr>
        <p:txBody>
          <a:bodyPr/>
          <a:lstStyle/>
          <a:p>
            <a:pPr lvl="0">
              <a:defRPr sz="1800"/>
            </a:pPr>
            <a:r>
              <a:rPr sz="2400" i="1" dirty="0">
                <a:latin typeface="Helvetica"/>
                <a:cs typeface="Helvetica"/>
              </a:rPr>
              <a:t>Innovation</a:t>
            </a:r>
            <a:r>
              <a:rPr sz="2400" dirty="0">
                <a:latin typeface="Helvetica"/>
                <a:cs typeface="Helvetica"/>
              </a:rPr>
              <a:t>: skate to where the puck is going to be</a:t>
            </a:r>
          </a:p>
          <a:p>
            <a:pPr lvl="2">
              <a:defRPr sz="1800"/>
            </a:pPr>
            <a:r>
              <a:rPr lang="en-US" sz="2400" dirty="0" smtClean="0">
                <a:latin typeface="Helvetica"/>
                <a:cs typeface="Helvetica"/>
              </a:rPr>
              <a:t>Qualitative research attacks tough cultural or conceptual problems that can’t be quantified</a:t>
            </a:r>
          </a:p>
          <a:p>
            <a:pPr lvl="2">
              <a:defRPr sz="1800"/>
            </a:pPr>
            <a:r>
              <a:rPr sz="2400" dirty="0" smtClean="0">
                <a:latin typeface="Helvetica"/>
                <a:cs typeface="Helvetica"/>
              </a:rPr>
              <a:t>Disparities</a:t>
            </a:r>
            <a:r>
              <a:rPr lang="en-US" sz="2400" dirty="0" smtClean="0">
                <a:latin typeface="Helvetica"/>
                <a:cs typeface="Helvetica"/>
              </a:rPr>
              <a:t> &amp; inequalities</a:t>
            </a:r>
            <a:r>
              <a:rPr sz="2400" dirty="0" smtClean="0">
                <a:latin typeface="Helvetica"/>
                <a:cs typeface="Helvetica"/>
              </a:rPr>
              <a:t>, </a:t>
            </a:r>
            <a:r>
              <a:rPr lang="en-US" sz="2400" dirty="0" smtClean="0">
                <a:latin typeface="Helvetica"/>
                <a:cs typeface="Helvetica"/>
              </a:rPr>
              <a:t>i</a:t>
            </a:r>
            <a:r>
              <a:rPr sz="2400" dirty="0" smtClean="0">
                <a:latin typeface="Helvetica"/>
                <a:cs typeface="Helvetica"/>
              </a:rPr>
              <a:t>mplementation </a:t>
            </a:r>
            <a:r>
              <a:rPr sz="2400" dirty="0">
                <a:latin typeface="Helvetica"/>
                <a:cs typeface="Helvetica"/>
              </a:rPr>
              <a:t>&amp; </a:t>
            </a:r>
            <a:r>
              <a:rPr lang="en-US" sz="2400" dirty="0" smtClean="0">
                <a:latin typeface="Helvetica"/>
                <a:cs typeface="Helvetica"/>
              </a:rPr>
              <a:t>d</a:t>
            </a:r>
            <a:r>
              <a:rPr sz="2400" dirty="0" smtClean="0">
                <a:latin typeface="Helvetica"/>
                <a:cs typeface="Helvetica"/>
              </a:rPr>
              <a:t>issemination</a:t>
            </a:r>
            <a:r>
              <a:rPr sz="2400" dirty="0">
                <a:latin typeface="Helvetica"/>
                <a:cs typeface="Helvetica"/>
              </a:rPr>
              <a:t>, </a:t>
            </a:r>
            <a:r>
              <a:rPr lang="en-US" sz="2400" dirty="0" smtClean="0">
                <a:latin typeface="Helvetica"/>
                <a:cs typeface="Helvetica"/>
              </a:rPr>
              <a:t>patient-engagement, implications of the ACA</a:t>
            </a:r>
            <a:r>
              <a:rPr sz="2400" dirty="0" smtClean="0">
                <a:latin typeface="Helvetica"/>
                <a:cs typeface="Helvetica"/>
              </a:rPr>
              <a:t>, </a:t>
            </a:r>
            <a:r>
              <a:rPr lang="en-US" sz="2400" dirty="0" smtClean="0">
                <a:latin typeface="Helvetica"/>
                <a:cs typeface="Helvetica"/>
              </a:rPr>
              <a:t>etc.</a:t>
            </a:r>
            <a:endParaRPr sz="2400" dirty="0">
              <a:latin typeface="Helvetica"/>
              <a:cs typeface="Helvetica"/>
            </a:endParaRPr>
          </a:p>
          <a:p>
            <a:pPr lvl="0">
              <a:defRPr sz="1800"/>
            </a:pPr>
            <a:r>
              <a:rPr sz="2400" i="1" dirty="0">
                <a:latin typeface="Helvetica"/>
                <a:cs typeface="Helvetica"/>
              </a:rPr>
              <a:t>Significance</a:t>
            </a:r>
            <a:r>
              <a:rPr sz="2400" dirty="0">
                <a:latin typeface="Helvetica"/>
                <a:cs typeface="Helvetica"/>
              </a:rPr>
              <a:t>: Underscore necessity of qualitative understanding to achieve impact, translation, implementation</a:t>
            </a:r>
          </a:p>
          <a:p>
            <a:pPr lvl="0">
              <a:spcBef>
                <a:spcPts val="1200"/>
              </a:spcBef>
              <a:defRPr sz="1800"/>
            </a:pPr>
            <a:r>
              <a:rPr sz="2400" i="1" dirty="0">
                <a:latin typeface="Helvetica"/>
                <a:cs typeface="Helvetica"/>
              </a:rPr>
              <a:t>Approach</a:t>
            </a:r>
            <a:r>
              <a:rPr sz="2400" dirty="0">
                <a:latin typeface="Helvetica"/>
                <a:cs typeface="Helvetica"/>
              </a:rPr>
              <a:t>: Orient the reader to your contribution via a well-designed conceptual model</a:t>
            </a:r>
          </a:p>
          <a:p>
            <a:pPr lvl="1">
              <a:spcBef>
                <a:spcPts val="1200"/>
              </a:spcBef>
              <a:defRPr sz="1800"/>
            </a:pPr>
            <a:r>
              <a:rPr sz="2400" dirty="0">
                <a:latin typeface="Helvetica"/>
                <a:cs typeface="Helvetica"/>
              </a:rPr>
              <a:t>Illustrate how you will operationalize your conceptual model to produce findings of relevance to a broad audience</a:t>
            </a:r>
          </a:p>
          <a:p>
            <a:pPr lvl="1">
              <a:spcBef>
                <a:spcPts val="1200"/>
              </a:spcBef>
              <a:defRPr sz="1800"/>
            </a:pPr>
            <a:r>
              <a:rPr sz="2400" dirty="0">
                <a:latin typeface="Helvetica"/>
                <a:cs typeface="Helvetica"/>
              </a:rPr>
              <a:t>Point out how qualitative data can inform policy translation (which equals impact)</a:t>
            </a:r>
          </a:p>
        </p:txBody>
      </p:sp>
      <p:sp>
        <p:nvSpPr>
          <p:cNvPr id="124" name="Shape 124"/>
          <p:cNvSpPr>
            <a:spLocks noGrp="1"/>
          </p:cNvSpPr>
          <p:nvPr>
            <p:ph type="sldNum" sz="quarter" idx="2"/>
          </p:nvPr>
        </p:nvSpPr>
        <p:spPr>
          <a:xfrm>
            <a:off x="9602136" y="7200900"/>
            <a:ext cx="230125" cy="228600"/>
          </a:xfrm>
          <a:prstGeom prst="rect">
            <a:avLst/>
          </a:prstGeom>
          <a:extLst>
            <a:ext uri="{C572A759-6A51-4108-AA02-DFA0A04FC94B}">
              <ma14:wrappingTextBoxFlag xmlns:ma14="http://schemas.microsoft.com/office/mac/drawingml/2011/main" val="1"/>
            </a:ext>
          </a:extLst>
        </p:spPr>
        <p:txBody>
          <a:bodyPr/>
          <a:lstStyle/>
          <a:p>
            <a:pPr lvl="0">
              <a:defRPr sz="1800"/>
            </a:pPr>
            <a:fld id="{86CB4B4D-7CA3-9044-876B-883B54F8677D}" type="slidenum">
              <a:rPr sz="1000"/>
              <a:t>5</a:t>
            </a:fld>
            <a:endParaRPr sz="1000"/>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Shape 164"/>
          <p:cNvSpPr>
            <a:spLocks noGrp="1"/>
          </p:cNvSpPr>
          <p:nvPr>
            <p:ph type="title"/>
          </p:nvPr>
        </p:nvSpPr>
        <p:spPr>
          <a:prstGeom prst="rect">
            <a:avLst/>
          </a:prstGeom>
        </p:spPr>
        <p:txBody>
          <a:bodyPr/>
          <a:lstStyle>
            <a:lvl1pPr>
              <a:defRPr sz="4800"/>
            </a:lvl1pPr>
          </a:lstStyle>
          <a:p>
            <a:pPr lvl="0">
              <a:defRPr sz="1800"/>
            </a:pPr>
            <a:r>
              <a:rPr lang="en-US" sz="3700" dirty="0" smtClean="0"/>
              <a:t>Using a conceptual model to orient your reviewers to your project</a:t>
            </a:r>
            <a:endParaRPr sz="3700" dirty="0"/>
          </a:p>
        </p:txBody>
      </p:sp>
      <p:sp>
        <p:nvSpPr>
          <p:cNvPr id="165" name="Shape 165"/>
          <p:cNvSpPr>
            <a:spLocks noGrp="1"/>
          </p:cNvSpPr>
          <p:nvPr>
            <p:ph idx="1"/>
          </p:nvPr>
        </p:nvSpPr>
        <p:spPr>
          <a:prstGeom prst="rect">
            <a:avLst/>
          </a:prstGeom>
        </p:spPr>
        <p:txBody>
          <a:bodyPr>
            <a:normAutofit/>
          </a:bodyPr>
          <a:lstStyle/>
          <a:p>
            <a:pPr>
              <a:spcBef>
                <a:spcPts val="937"/>
              </a:spcBef>
              <a:defRPr sz="1800">
                <a:solidFill>
                  <a:srgbClr val="000000"/>
                </a:solidFill>
              </a:defRPr>
            </a:pPr>
            <a:r>
              <a:rPr lang="en-US" sz="2800" dirty="0">
                <a:solidFill>
                  <a:schemeClr val="tx1"/>
                </a:solidFill>
              </a:rPr>
              <a:t>What are the core </a:t>
            </a:r>
            <a:r>
              <a:rPr sz="2800" dirty="0">
                <a:solidFill>
                  <a:schemeClr val="tx1"/>
                </a:solidFill>
              </a:rPr>
              <a:t>2-4 elements of your project</a:t>
            </a:r>
          </a:p>
          <a:p>
            <a:pPr marL="853227" lvl="1">
              <a:spcBef>
                <a:spcPts val="937"/>
              </a:spcBef>
              <a:defRPr sz="1800">
                <a:solidFill>
                  <a:srgbClr val="000000"/>
                </a:solidFill>
              </a:defRPr>
            </a:pPr>
            <a:r>
              <a:rPr sz="2800" dirty="0">
                <a:solidFill>
                  <a:schemeClr val="tx1"/>
                </a:solidFill>
              </a:rPr>
              <a:t>What is the most important thing in the project?</a:t>
            </a:r>
          </a:p>
          <a:p>
            <a:pPr marL="853227" lvl="1">
              <a:spcBef>
                <a:spcPts val="937"/>
              </a:spcBef>
              <a:defRPr sz="1800">
                <a:solidFill>
                  <a:srgbClr val="000000"/>
                </a:solidFill>
              </a:defRPr>
            </a:pPr>
            <a:r>
              <a:rPr sz="2800" dirty="0">
                <a:solidFill>
                  <a:schemeClr val="tx1"/>
                </a:solidFill>
              </a:rPr>
              <a:t>What other things are in your project?</a:t>
            </a:r>
          </a:p>
          <a:p>
            <a:pPr marL="853227" lvl="1">
              <a:spcBef>
                <a:spcPts val="937"/>
              </a:spcBef>
              <a:defRPr sz="1800">
                <a:solidFill>
                  <a:srgbClr val="000000"/>
                </a:solidFill>
              </a:defRPr>
            </a:pPr>
            <a:r>
              <a:rPr sz="2800" dirty="0">
                <a:solidFill>
                  <a:schemeClr val="tx1"/>
                </a:solidFill>
              </a:rPr>
              <a:t>What are the constituent pieces of these things?</a:t>
            </a:r>
          </a:p>
          <a:p>
            <a:pPr>
              <a:spcBef>
                <a:spcPts val="937"/>
              </a:spcBef>
              <a:defRPr sz="1800">
                <a:solidFill>
                  <a:srgbClr val="000000"/>
                </a:solidFill>
              </a:defRPr>
            </a:pPr>
            <a:r>
              <a:rPr sz="2800" dirty="0">
                <a:solidFill>
                  <a:schemeClr val="tx1"/>
                </a:solidFill>
              </a:rPr>
              <a:t>Describe how these elements fit together</a:t>
            </a:r>
          </a:p>
          <a:p>
            <a:pPr marL="853227" lvl="1">
              <a:spcBef>
                <a:spcPts val="937"/>
              </a:spcBef>
              <a:defRPr sz="1800">
                <a:solidFill>
                  <a:srgbClr val="000000"/>
                </a:solidFill>
              </a:defRPr>
            </a:pPr>
            <a:r>
              <a:rPr sz="2800" dirty="0">
                <a:solidFill>
                  <a:schemeClr val="tx1"/>
                </a:solidFill>
              </a:rPr>
              <a:t>How do they align?</a:t>
            </a:r>
          </a:p>
          <a:p>
            <a:pPr marL="1299682" lvl="2">
              <a:spcBef>
                <a:spcPts val="937"/>
              </a:spcBef>
              <a:defRPr sz="1800">
                <a:solidFill>
                  <a:srgbClr val="000000"/>
                </a:solidFill>
              </a:defRPr>
            </a:pPr>
            <a:r>
              <a:rPr sz="2800" dirty="0">
                <a:solidFill>
                  <a:schemeClr val="tx1"/>
                </a:solidFill>
              </a:rPr>
              <a:t>Physically, temporally, historically, politically, etc.</a:t>
            </a:r>
          </a:p>
          <a:p>
            <a:pPr marL="853227" lvl="1">
              <a:spcBef>
                <a:spcPts val="937"/>
              </a:spcBef>
              <a:defRPr sz="1800">
                <a:solidFill>
                  <a:srgbClr val="000000"/>
                </a:solidFill>
              </a:defRPr>
            </a:pPr>
            <a:r>
              <a:rPr sz="2800" dirty="0">
                <a:solidFill>
                  <a:schemeClr val="tx1"/>
                </a:solidFill>
              </a:rPr>
              <a:t>Does anything cause anything else? You sure?</a:t>
            </a:r>
          </a:p>
          <a:p>
            <a:pPr marL="1299682" lvl="2">
              <a:spcBef>
                <a:spcPts val="937"/>
              </a:spcBef>
              <a:defRPr sz="1800">
                <a:solidFill>
                  <a:srgbClr val="000000"/>
                </a:solidFill>
              </a:defRPr>
            </a:pPr>
            <a:r>
              <a:rPr sz="2800" dirty="0">
                <a:solidFill>
                  <a:schemeClr val="tx1"/>
                </a:solidFill>
              </a:rPr>
              <a:t>What would make you more sure?</a:t>
            </a:r>
          </a:p>
        </p:txBody>
      </p:sp>
    </p:spTree>
    <p:extLst>
      <p:ext uri="{BB962C8B-B14F-4D97-AF65-F5344CB8AC3E}">
        <p14:creationId xmlns:p14="http://schemas.microsoft.com/office/powerpoint/2010/main" val="1246782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Shape 81"/>
          <p:cNvSpPr>
            <a:spLocks noGrp="1"/>
          </p:cNvSpPr>
          <p:nvPr>
            <p:ph type="title"/>
          </p:nvPr>
        </p:nvSpPr>
        <p:spPr>
          <a:xfrm>
            <a:off x="441524" y="350573"/>
            <a:ext cx="9267031" cy="1091407"/>
          </a:xfrm>
          <a:prstGeom prst="rect">
            <a:avLst/>
          </a:prstGeom>
        </p:spPr>
        <p:txBody>
          <a:bodyPr anchor="ctr"/>
          <a:lstStyle>
            <a:lvl1pPr>
              <a:defRPr sz="4800"/>
            </a:lvl1pPr>
          </a:lstStyle>
          <a:p>
            <a:pPr lvl="0">
              <a:defRPr sz="1800"/>
            </a:pPr>
            <a:r>
              <a:rPr sz="3700"/>
              <a:t>What it could look like...</a:t>
            </a:r>
          </a:p>
        </p:txBody>
      </p:sp>
    </p:spTree>
    <p:extLst>
      <p:ext uri="{BB962C8B-B14F-4D97-AF65-F5344CB8AC3E}">
        <p14:creationId xmlns:p14="http://schemas.microsoft.com/office/powerpoint/2010/main" val="413931362"/>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Shape 106"/>
          <p:cNvSpPr/>
          <p:nvPr/>
        </p:nvSpPr>
        <p:spPr>
          <a:xfrm>
            <a:off x="2033981" y="1176103"/>
            <a:ext cx="3946262" cy="587976"/>
          </a:xfrm>
          <a:prstGeom prst="rect">
            <a:avLst/>
          </a:prstGeom>
          <a:ln w="12700">
            <a:miter lim="400000"/>
          </a:ln>
          <a:extLst>
            <a:ext uri="{C572A759-6A51-4108-AA02-DFA0A04FC94B}">
              <ma14:wrappingTextBoxFlag xmlns:ma14="http://schemas.microsoft.com/office/mac/drawingml/2011/main" val="1"/>
            </a:ext>
          </a:extLst>
        </p:spPr>
        <p:txBody>
          <a:bodyPr lIns="39685" tIns="39685" rIns="39685" bIns="39685" anchor="ctr">
            <a:spAutoFit/>
          </a:bodyPr>
          <a:lstStyle>
            <a:lvl1pPr>
              <a:defRPr sz="4200" b="1">
                <a:solidFill>
                  <a:srgbClr val="FF2600"/>
                </a:solidFill>
                <a:latin typeface="Helvetica Neue"/>
                <a:ea typeface="Helvetica Neue"/>
                <a:cs typeface="Helvetica Neue"/>
                <a:sym typeface="Helvetica Neue"/>
              </a:defRPr>
            </a:lvl1pPr>
          </a:lstStyle>
          <a:p>
            <a:pPr lvl="0">
              <a:defRPr sz="1800" b="0">
                <a:solidFill>
                  <a:srgbClr val="000000"/>
                </a:solidFill>
              </a:defRPr>
            </a:pPr>
            <a:r>
              <a:rPr sz="3300"/>
              <a:t>What causes what?</a:t>
            </a:r>
          </a:p>
        </p:txBody>
      </p:sp>
      <p:grpSp>
        <p:nvGrpSpPr>
          <p:cNvPr id="120" name="Group 120"/>
          <p:cNvGrpSpPr/>
          <p:nvPr/>
        </p:nvGrpSpPr>
        <p:grpSpPr>
          <a:xfrm>
            <a:off x="377630" y="2873534"/>
            <a:ext cx="8942727" cy="2210277"/>
            <a:chOff x="127574" y="20524"/>
            <a:chExt cx="11446688" cy="2829153"/>
          </a:xfrm>
        </p:grpSpPr>
        <p:sp>
          <p:nvSpPr>
            <p:cNvPr id="107" name="Shape 107"/>
            <p:cNvSpPr/>
            <p:nvPr/>
          </p:nvSpPr>
          <p:spPr>
            <a:xfrm>
              <a:off x="3374988" y="2166824"/>
              <a:ext cx="2019014" cy="68285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1">
                  <a:latin typeface="Helvetica Neue"/>
                  <a:ea typeface="Helvetica Neue"/>
                  <a:cs typeface="Helvetica Neue"/>
                  <a:sym typeface="Helvetica Neue"/>
                </a:defRPr>
              </a:lvl1pPr>
            </a:lstStyle>
            <a:p>
              <a:pPr lvl="0">
                <a:defRPr sz="1800" b="0"/>
              </a:pPr>
              <a:r>
                <a:rPr sz="2800"/>
                <a:t>Predictor</a:t>
              </a:r>
            </a:p>
          </p:txBody>
        </p:sp>
        <p:sp>
          <p:nvSpPr>
            <p:cNvPr id="108" name="Shape 108"/>
            <p:cNvSpPr/>
            <p:nvPr/>
          </p:nvSpPr>
          <p:spPr>
            <a:xfrm>
              <a:off x="127574" y="2166824"/>
              <a:ext cx="2456762" cy="68285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lvl="0">
                <a:defRPr sz="1800"/>
              </a:pPr>
              <a:r>
                <a:rPr sz="2800"/>
                <a:t>Antecedent</a:t>
              </a:r>
            </a:p>
          </p:txBody>
        </p:sp>
        <p:sp>
          <p:nvSpPr>
            <p:cNvPr id="109" name="Shape 109"/>
            <p:cNvSpPr/>
            <p:nvPr/>
          </p:nvSpPr>
          <p:spPr>
            <a:xfrm>
              <a:off x="6435410" y="2166824"/>
              <a:ext cx="2405369" cy="68285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lvl="0">
                <a:defRPr sz="1800"/>
              </a:pPr>
              <a:r>
                <a:rPr sz="2800"/>
                <a:t>Intervening</a:t>
              </a:r>
            </a:p>
          </p:txBody>
        </p:sp>
        <p:sp>
          <p:nvSpPr>
            <p:cNvPr id="110" name="Shape 110"/>
            <p:cNvSpPr/>
            <p:nvPr/>
          </p:nvSpPr>
          <p:spPr>
            <a:xfrm>
              <a:off x="9538833" y="2166824"/>
              <a:ext cx="2035429" cy="68285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1">
                  <a:latin typeface="Helvetica Neue"/>
                  <a:ea typeface="Helvetica Neue"/>
                  <a:cs typeface="Helvetica Neue"/>
                  <a:sym typeface="Helvetica Neue"/>
                </a:defRPr>
              </a:lvl1pPr>
            </a:lstStyle>
            <a:p>
              <a:pPr lvl="0">
                <a:defRPr sz="1800" b="0"/>
              </a:pPr>
              <a:r>
                <a:rPr sz="2800"/>
                <a:t>Outcome</a:t>
              </a:r>
            </a:p>
          </p:txBody>
        </p:sp>
        <p:sp>
          <p:nvSpPr>
            <p:cNvPr id="111" name="Shape 111"/>
            <p:cNvSpPr/>
            <p:nvPr/>
          </p:nvSpPr>
          <p:spPr>
            <a:xfrm>
              <a:off x="4246535" y="820885"/>
              <a:ext cx="508857" cy="86013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4700" b="1">
                  <a:solidFill>
                    <a:srgbClr val="531B93"/>
                  </a:solidFill>
                  <a:latin typeface="Helvetica Neue"/>
                  <a:ea typeface="Helvetica Neue"/>
                  <a:cs typeface="Helvetica Neue"/>
                  <a:sym typeface="Helvetica Neue"/>
                </a:defRPr>
              </a:lvl1pPr>
            </a:lstStyle>
            <a:p>
              <a:pPr lvl="0">
                <a:defRPr sz="1800" b="0">
                  <a:solidFill>
                    <a:srgbClr val="000000"/>
                  </a:solidFill>
                </a:defRPr>
              </a:pPr>
              <a:r>
                <a:rPr sz="3700"/>
                <a:t>X</a:t>
              </a:r>
            </a:p>
          </p:txBody>
        </p:sp>
        <p:sp>
          <p:nvSpPr>
            <p:cNvPr id="112" name="Shape 112"/>
            <p:cNvSpPr/>
            <p:nvPr/>
          </p:nvSpPr>
          <p:spPr>
            <a:xfrm>
              <a:off x="1394875" y="1430224"/>
              <a:ext cx="590931" cy="68285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lvl="0">
                <a:defRPr sz="1800"/>
              </a:pPr>
              <a:r>
                <a:rPr sz="2800"/>
                <a:t>W</a:t>
              </a:r>
            </a:p>
          </p:txBody>
        </p:sp>
        <p:sp>
          <p:nvSpPr>
            <p:cNvPr id="113" name="Shape 113"/>
            <p:cNvSpPr/>
            <p:nvPr/>
          </p:nvSpPr>
          <p:spPr>
            <a:xfrm>
              <a:off x="7147546" y="20524"/>
              <a:ext cx="412068" cy="68285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lvl="0">
                <a:defRPr sz="1800"/>
              </a:pPr>
              <a:r>
                <a:rPr sz="2800"/>
                <a:t>Z</a:t>
              </a:r>
            </a:p>
          </p:txBody>
        </p:sp>
        <p:sp>
          <p:nvSpPr>
            <p:cNvPr id="114" name="Shape 114"/>
            <p:cNvSpPr/>
            <p:nvPr/>
          </p:nvSpPr>
          <p:spPr>
            <a:xfrm>
              <a:off x="10436768" y="820885"/>
              <a:ext cx="541687" cy="86013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4800" b="1">
                  <a:solidFill>
                    <a:srgbClr val="531B93"/>
                  </a:solidFill>
                  <a:latin typeface="Helvetica Neue"/>
                  <a:ea typeface="Helvetica Neue"/>
                  <a:cs typeface="Helvetica Neue"/>
                  <a:sym typeface="Helvetica Neue"/>
                </a:defRPr>
              </a:lvl1pPr>
            </a:lstStyle>
            <a:p>
              <a:pPr lvl="0">
                <a:defRPr sz="1800" b="0">
                  <a:solidFill>
                    <a:srgbClr val="000000"/>
                  </a:solidFill>
                </a:defRPr>
              </a:pPr>
              <a:r>
                <a:rPr sz="3700"/>
                <a:t>Y</a:t>
              </a:r>
            </a:p>
          </p:txBody>
        </p:sp>
        <p:sp>
          <p:nvSpPr>
            <p:cNvPr id="115" name="Shape 115"/>
            <p:cNvSpPr/>
            <p:nvPr/>
          </p:nvSpPr>
          <p:spPr>
            <a:xfrm flipH="1">
              <a:off x="1997650" y="1311085"/>
              <a:ext cx="2218558" cy="448278"/>
            </a:xfrm>
            <a:prstGeom prst="line">
              <a:avLst/>
            </a:prstGeom>
            <a:noFill/>
            <a:ln w="38100" cap="flat">
              <a:solidFill>
                <a:srgbClr val="FF2600"/>
              </a:solidFill>
              <a:prstDash val="solid"/>
              <a:miter lim="400000"/>
              <a:headEnd type="stealth" w="med" len="med"/>
            </a:ln>
            <a:effectLst/>
          </p:spPr>
          <p:txBody>
            <a:bodyPr wrap="square" lIns="0" tIns="0" rIns="0" bIns="0" numCol="1" anchor="ctr">
              <a:noAutofit/>
            </a:bodyPr>
            <a:lstStyle/>
            <a:p>
              <a:pPr lvl="0"/>
              <a:endParaRPr/>
            </a:p>
          </p:txBody>
        </p:sp>
        <p:sp>
          <p:nvSpPr>
            <p:cNvPr id="116" name="Shape 116"/>
            <p:cNvSpPr/>
            <p:nvPr/>
          </p:nvSpPr>
          <p:spPr>
            <a:xfrm flipH="1">
              <a:off x="1994497" y="1695421"/>
              <a:ext cx="8228810" cy="63600"/>
            </a:xfrm>
            <a:prstGeom prst="line">
              <a:avLst/>
            </a:prstGeom>
            <a:noFill/>
            <a:ln w="38100" cap="flat">
              <a:solidFill>
                <a:srgbClr val="FF2600"/>
              </a:solidFill>
              <a:prstDash val="solid"/>
              <a:miter lim="400000"/>
              <a:headEnd type="stealth" w="med" len="med"/>
            </a:ln>
            <a:effectLst/>
          </p:spPr>
          <p:txBody>
            <a:bodyPr wrap="square" lIns="0" tIns="0" rIns="0" bIns="0" numCol="1" anchor="ctr">
              <a:noAutofit/>
            </a:bodyPr>
            <a:lstStyle/>
            <a:p>
              <a:pPr lvl="0"/>
              <a:endParaRPr/>
            </a:p>
          </p:txBody>
        </p:sp>
        <p:sp>
          <p:nvSpPr>
            <p:cNvPr id="117" name="Shape 117"/>
            <p:cNvSpPr/>
            <p:nvPr/>
          </p:nvSpPr>
          <p:spPr>
            <a:xfrm flipH="1">
              <a:off x="4920114" y="412160"/>
              <a:ext cx="2191694" cy="649073"/>
            </a:xfrm>
            <a:prstGeom prst="line">
              <a:avLst/>
            </a:prstGeom>
            <a:noFill/>
            <a:ln w="38100" cap="flat">
              <a:solidFill>
                <a:srgbClr val="009051"/>
              </a:solidFill>
              <a:prstDash val="solid"/>
              <a:miter lim="400000"/>
              <a:headEnd type="stealth" w="med" len="med"/>
            </a:ln>
            <a:effectLst/>
          </p:spPr>
          <p:txBody>
            <a:bodyPr wrap="square" lIns="0" tIns="0" rIns="0" bIns="0" numCol="1" anchor="ctr">
              <a:noAutofit/>
            </a:bodyPr>
            <a:lstStyle/>
            <a:p>
              <a:pPr lvl="0"/>
              <a:endParaRPr/>
            </a:p>
          </p:txBody>
        </p:sp>
        <p:sp>
          <p:nvSpPr>
            <p:cNvPr id="118" name="Shape 118"/>
            <p:cNvSpPr/>
            <p:nvPr/>
          </p:nvSpPr>
          <p:spPr>
            <a:xfrm flipH="1" flipV="1">
              <a:off x="7649440" y="424881"/>
              <a:ext cx="2573868" cy="640780"/>
            </a:xfrm>
            <a:prstGeom prst="line">
              <a:avLst/>
            </a:prstGeom>
            <a:noFill/>
            <a:ln w="38100" cap="flat">
              <a:solidFill>
                <a:srgbClr val="009051"/>
              </a:solidFill>
              <a:prstDash val="solid"/>
              <a:miter lim="400000"/>
              <a:headEnd type="stealth" w="med" len="med"/>
            </a:ln>
            <a:effectLst/>
          </p:spPr>
          <p:txBody>
            <a:bodyPr wrap="square" lIns="0" tIns="0" rIns="0" bIns="0" numCol="1" anchor="ctr">
              <a:noAutofit/>
            </a:bodyPr>
            <a:lstStyle/>
            <a:p>
              <a:pPr lvl="0"/>
              <a:endParaRPr/>
            </a:p>
          </p:txBody>
        </p:sp>
        <p:sp>
          <p:nvSpPr>
            <p:cNvPr id="119" name="Shape 119"/>
            <p:cNvSpPr/>
            <p:nvPr/>
          </p:nvSpPr>
          <p:spPr>
            <a:xfrm flipH="1" flipV="1">
              <a:off x="4914707" y="1270410"/>
              <a:ext cx="5410202" cy="44167"/>
            </a:xfrm>
            <a:prstGeom prst="line">
              <a:avLst/>
            </a:prstGeom>
            <a:noFill/>
            <a:ln w="88900" cap="flat">
              <a:solidFill>
                <a:srgbClr val="531B93"/>
              </a:solidFill>
              <a:prstDash val="solid"/>
              <a:miter lim="400000"/>
              <a:headEnd type="stealth" w="med" len="med"/>
            </a:ln>
            <a:effectLst/>
          </p:spPr>
          <p:txBody>
            <a:bodyPr wrap="square" lIns="0" tIns="0" rIns="0" bIns="0" numCol="1" anchor="ctr">
              <a:noAutofit/>
            </a:bodyPr>
            <a:lstStyle/>
            <a:p>
              <a:pPr lvl="0"/>
              <a:endParaRPr/>
            </a:p>
          </p:txBody>
        </p:sp>
      </p:grpSp>
    </p:spTree>
    <p:extLst>
      <p:ext uri="{BB962C8B-B14F-4D97-AF65-F5344CB8AC3E}">
        <p14:creationId xmlns:p14="http://schemas.microsoft.com/office/powerpoint/2010/main" val="25195839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Shape 129"/>
          <p:cNvSpPr/>
          <p:nvPr/>
        </p:nvSpPr>
        <p:spPr>
          <a:xfrm>
            <a:off x="111051" y="498908"/>
            <a:ext cx="5598833" cy="587976"/>
          </a:xfrm>
          <a:prstGeom prst="rect">
            <a:avLst/>
          </a:prstGeom>
          <a:ln w="12700">
            <a:miter lim="400000"/>
          </a:ln>
          <a:extLst>
            <a:ext uri="{C572A759-6A51-4108-AA02-DFA0A04FC94B}">
              <ma14:wrappingTextBoxFlag xmlns:ma14="http://schemas.microsoft.com/office/mac/drawingml/2011/main" val="1"/>
            </a:ext>
          </a:extLst>
        </p:spPr>
        <p:txBody>
          <a:bodyPr lIns="39685" tIns="39685" rIns="39685" bIns="39685" anchor="ctr">
            <a:spAutoFit/>
          </a:bodyPr>
          <a:lstStyle>
            <a:lvl1pPr>
              <a:defRPr sz="4200" b="1">
                <a:solidFill>
                  <a:srgbClr val="FF2600"/>
                </a:solidFill>
                <a:latin typeface="Helvetica Neue"/>
                <a:ea typeface="Helvetica Neue"/>
                <a:cs typeface="Helvetica Neue"/>
                <a:sym typeface="Helvetica Neue"/>
              </a:defRPr>
            </a:lvl1pPr>
          </a:lstStyle>
          <a:p>
            <a:pPr lvl="0">
              <a:defRPr sz="1800" b="0">
                <a:solidFill>
                  <a:srgbClr val="000000"/>
                </a:solidFill>
              </a:defRPr>
            </a:pPr>
            <a:r>
              <a:rPr sz="3300" dirty="0" smtClean="0"/>
              <a:t>What </a:t>
            </a:r>
            <a:r>
              <a:rPr lang="en-US" sz="3300" dirty="0" smtClean="0"/>
              <a:t>shapes </a:t>
            </a:r>
            <a:r>
              <a:rPr sz="3300" dirty="0" smtClean="0"/>
              <a:t>what</a:t>
            </a:r>
            <a:r>
              <a:rPr sz="3300" dirty="0"/>
              <a:t>?</a:t>
            </a:r>
          </a:p>
        </p:txBody>
      </p:sp>
      <p:grpSp>
        <p:nvGrpSpPr>
          <p:cNvPr id="140" name="Group 140"/>
          <p:cNvGrpSpPr/>
          <p:nvPr/>
        </p:nvGrpSpPr>
        <p:grpSpPr>
          <a:xfrm>
            <a:off x="1289844" y="1339453"/>
            <a:ext cx="8274844" cy="5527458"/>
            <a:chOff x="0" y="0"/>
            <a:chExt cx="10591800" cy="7075145"/>
          </a:xfrm>
        </p:grpSpPr>
        <p:sp>
          <p:nvSpPr>
            <p:cNvPr id="130" name="Shape 130"/>
            <p:cNvSpPr/>
            <p:nvPr/>
          </p:nvSpPr>
          <p:spPr>
            <a:xfrm>
              <a:off x="2720906" y="5840757"/>
              <a:ext cx="4699001" cy="12343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a:solidFill>
                    <a:srgbClr val="942193"/>
                  </a:solidFill>
                </a:defRPr>
              </a:lvl1pPr>
            </a:lstStyle>
            <a:p>
              <a:pPr lvl="0">
                <a:defRPr sz="1800">
                  <a:solidFill>
                    <a:srgbClr val="000000"/>
                  </a:solidFill>
                </a:defRPr>
              </a:pPr>
              <a:r>
                <a:rPr sz="2800"/>
                <a:t>Community-Based Organizations</a:t>
              </a:r>
            </a:p>
          </p:txBody>
        </p:sp>
        <p:sp>
          <p:nvSpPr>
            <p:cNvPr id="131" name="Shape 131"/>
            <p:cNvSpPr/>
            <p:nvPr/>
          </p:nvSpPr>
          <p:spPr>
            <a:xfrm>
              <a:off x="4241800" y="0"/>
              <a:ext cx="5295900" cy="5359400"/>
            </a:xfrm>
            <a:custGeom>
              <a:avLst/>
              <a:gdLst/>
              <a:ahLst/>
              <a:cxnLst>
                <a:cxn ang="0">
                  <a:pos x="wd2" y="hd2"/>
                </a:cxn>
                <a:cxn ang="5400000">
                  <a:pos x="wd2" y="hd2"/>
                </a:cxn>
                <a:cxn ang="10800000">
                  <a:pos x="wd2" y="hd2"/>
                </a:cxn>
                <a:cxn ang="16200000">
                  <a:pos x="wd2" y="hd2"/>
                </a:cxn>
              </a:cxnLst>
              <a:rect l="0" t="0" r="r" b="b"/>
              <a:pathLst>
                <a:path w="19679" h="19679" extrusionOk="0">
                  <a:moveTo>
                    <a:pt x="16797" y="2882"/>
                  </a:moveTo>
                  <a:cubicBezTo>
                    <a:pt x="20639" y="6724"/>
                    <a:pt x="20639" y="12954"/>
                    <a:pt x="16797" y="16796"/>
                  </a:cubicBezTo>
                  <a:cubicBezTo>
                    <a:pt x="12954" y="20639"/>
                    <a:pt x="6724" y="20639"/>
                    <a:pt x="2882" y="16796"/>
                  </a:cubicBezTo>
                  <a:cubicBezTo>
                    <a:pt x="-961" y="12954"/>
                    <a:pt x="-961" y="6724"/>
                    <a:pt x="2882" y="2882"/>
                  </a:cubicBezTo>
                  <a:cubicBezTo>
                    <a:pt x="6724" y="-961"/>
                    <a:pt x="12954" y="-961"/>
                    <a:pt x="16797" y="2882"/>
                  </a:cubicBezTo>
                </a:path>
              </a:pathLst>
            </a:custGeom>
            <a:noFill/>
            <a:ln w="101600" cap="flat">
              <a:solidFill>
                <a:srgbClr val="000000"/>
              </a:solidFill>
              <a:prstDash val="solid"/>
              <a:miter lim="400000"/>
            </a:ln>
            <a:effectLst/>
          </p:spPr>
          <p:txBody>
            <a:bodyPr wrap="square" lIns="0" tIns="0" rIns="0" bIns="0" numCol="1" anchor="ctr">
              <a:noAutofit/>
            </a:bodyPr>
            <a:lstStyle/>
            <a:p>
              <a:pPr lvl="0">
                <a:defRPr>
                  <a:solidFill>
                    <a:srgbClr val="FFFFFF"/>
                  </a:solidFill>
                </a:defRPr>
              </a:pPr>
              <a:endParaRPr/>
            </a:p>
          </p:txBody>
        </p:sp>
        <p:sp>
          <p:nvSpPr>
            <p:cNvPr id="132" name="Shape 132"/>
            <p:cNvSpPr/>
            <p:nvPr/>
          </p:nvSpPr>
          <p:spPr>
            <a:xfrm>
              <a:off x="7454900" y="5481524"/>
              <a:ext cx="3136900" cy="68285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a:solidFill>
                    <a:srgbClr val="941100"/>
                  </a:solidFill>
                </a:defRPr>
              </a:lvl1pPr>
            </a:lstStyle>
            <a:p>
              <a:pPr lvl="0">
                <a:defRPr sz="1800">
                  <a:solidFill>
                    <a:srgbClr val="000000"/>
                  </a:solidFill>
                </a:defRPr>
              </a:pPr>
              <a:r>
                <a:rPr sz="2800"/>
                <a:t>Individuals</a:t>
              </a:r>
            </a:p>
          </p:txBody>
        </p:sp>
        <p:sp>
          <p:nvSpPr>
            <p:cNvPr id="133" name="Shape 133"/>
            <p:cNvSpPr/>
            <p:nvPr/>
          </p:nvSpPr>
          <p:spPr>
            <a:xfrm>
              <a:off x="0" y="2868957"/>
              <a:ext cx="4216401" cy="12343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a:solidFill>
                    <a:srgbClr val="FF2600"/>
                  </a:solidFill>
                </a:defRPr>
              </a:lvl1pPr>
            </a:lstStyle>
            <a:p>
              <a:pPr lvl="0">
                <a:defRPr sz="1800">
                  <a:solidFill>
                    <a:srgbClr val="000000"/>
                  </a:solidFill>
                </a:defRPr>
              </a:pPr>
              <a:r>
                <a:rPr sz="2800"/>
                <a:t>Health Sciences Research</a:t>
              </a:r>
            </a:p>
          </p:txBody>
        </p:sp>
        <p:sp>
          <p:nvSpPr>
            <p:cNvPr id="134" name="Shape 134"/>
            <p:cNvSpPr/>
            <p:nvPr/>
          </p:nvSpPr>
          <p:spPr>
            <a:xfrm>
              <a:off x="533400" y="4592524"/>
              <a:ext cx="4292600" cy="68285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a:solidFill>
                    <a:srgbClr val="009051"/>
                  </a:solidFill>
                </a:defRPr>
              </a:lvl1pPr>
            </a:lstStyle>
            <a:p>
              <a:pPr lvl="0">
                <a:defRPr sz="1800">
                  <a:solidFill>
                    <a:srgbClr val="000000"/>
                  </a:solidFill>
                </a:defRPr>
              </a:pPr>
              <a:r>
                <a:rPr sz="2800"/>
                <a:t>Public Agencies</a:t>
              </a:r>
            </a:p>
          </p:txBody>
        </p:sp>
        <p:sp>
          <p:nvSpPr>
            <p:cNvPr id="135" name="Shape 135"/>
            <p:cNvSpPr/>
            <p:nvPr/>
          </p:nvSpPr>
          <p:spPr>
            <a:xfrm>
              <a:off x="4864099" y="787399"/>
              <a:ext cx="4203701" cy="4254501"/>
            </a:xfrm>
            <a:custGeom>
              <a:avLst/>
              <a:gdLst/>
              <a:ahLst/>
              <a:cxnLst>
                <a:cxn ang="0">
                  <a:pos x="wd2" y="hd2"/>
                </a:cxn>
                <a:cxn ang="5400000">
                  <a:pos x="wd2" y="hd2"/>
                </a:cxn>
                <a:cxn ang="10800000">
                  <a:pos x="wd2" y="hd2"/>
                </a:cxn>
                <a:cxn ang="16200000">
                  <a:pos x="wd2" y="hd2"/>
                </a:cxn>
              </a:cxnLst>
              <a:rect l="0" t="0" r="r" b="b"/>
              <a:pathLst>
                <a:path w="19679" h="19679" extrusionOk="0">
                  <a:moveTo>
                    <a:pt x="16797" y="2882"/>
                  </a:moveTo>
                  <a:cubicBezTo>
                    <a:pt x="20639" y="6724"/>
                    <a:pt x="20639" y="12954"/>
                    <a:pt x="16797" y="16796"/>
                  </a:cubicBezTo>
                  <a:cubicBezTo>
                    <a:pt x="12954" y="20639"/>
                    <a:pt x="6724" y="20639"/>
                    <a:pt x="2882" y="16796"/>
                  </a:cubicBezTo>
                  <a:cubicBezTo>
                    <a:pt x="-961" y="12954"/>
                    <a:pt x="-961" y="6724"/>
                    <a:pt x="2882" y="2882"/>
                  </a:cubicBezTo>
                  <a:cubicBezTo>
                    <a:pt x="6724" y="-961"/>
                    <a:pt x="12954" y="-961"/>
                    <a:pt x="16797" y="2882"/>
                  </a:cubicBezTo>
                </a:path>
              </a:pathLst>
            </a:custGeom>
            <a:noFill/>
            <a:ln w="88900" cap="flat">
              <a:solidFill>
                <a:srgbClr val="FF2600"/>
              </a:solidFill>
              <a:prstDash val="solid"/>
              <a:miter lim="400000"/>
            </a:ln>
            <a:effectLst/>
          </p:spPr>
          <p:txBody>
            <a:bodyPr wrap="square" lIns="0" tIns="0" rIns="0" bIns="0" numCol="1" anchor="ctr">
              <a:noAutofit/>
            </a:bodyPr>
            <a:lstStyle/>
            <a:p>
              <a:pPr lvl="0">
                <a:defRPr>
                  <a:solidFill>
                    <a:srgbClr val="FFFFFF"/>
                  </a:solidFill>
                </a:defRPr>
              </a:pPr>
              <a:endParaRPr/>
            </a:p>
          </p:txBody>
        </p:sp>
        <p:sp>
          <p:nvSpPr>
            <p:cNvPr id="136" name="Shape 136"/>
            <p:cNvSpPr/>
            <p:nvPr/>
          </p:nvSpPr>
          <p:spPr>
            <a:xfrm>
              <a:off x="5410200" y="1358899"/>
              <a:ext cx="3378200" cy="3429001"/>
            </a:xfrm>
            <a:custGeom>
              <a:avLst/>
              <a:gdLst/>
              <a:ahLst/>
              <a:cxnLst>
                <a:cxn ang="0">
                  <a:pos x="wd2" y="hd2"/>
                </a:cxn>
                <a:cxn ang="5400000">
                  <a:pos x="wd2" y="hd2"/>
                </a:cxn>
                <a:cxn ang="10800000">
                  <a:pos x="wd2" y="hd2"/>
                </a:cxn>
                <a:cxn ang="16200000">
                  <a:pos x="wd2" y="hd2"/>
                </a:cxn>
              </a:cxnLst>
              <a:rect l="0" t="0" r="r" b="b"/>
              <a:pathLst>
                <a:path w="19679" h="19679" extrusionOk="0">
                  <a:moveTo>
                    <a:pt x="16797" y="2882"/>
                  </a:moveTo>
                  <a:cubicBezTo>
                    <a:pt x="20639" y="6724"/>
                    <a:pt x="20639" y="12954"/>
                    <a:pt x="16797" y="16796"/>
                  </a:cubicBezTo>
                  <a:cubicBezTo>
                    <a:pt x="12954" y="20639"/>
                    <a:pt x="6724" y="20639"/>
                    <a:pt x="2882" y="16796"/>
                  </a:cubicBezTo>
                  <a:cubicBezTo>
                    <a:pt x="-961" y="12954"/>
                    <a:pt x="-961" y="6724"/>
                    <a:pt x="2882" y="2882"/>
                  </a:cubicBezTo>
                  <a:cubicBezTo>
                    <a:pt x="6724" y="-961"/>
                    <a:pt x="12954" y="-961"/>
                    <a:pt x="16797" y="2882"/>
                  </a:cubicBezTo>
                </a:path>
              </a:pathLst>
            </a:custGeom>
            <a:noFill/>
            <a:ln w="101600" cap="flat">
              <a:solidFill>
                <a:srgbClr val="009051"/>
              </a:solidFill>
              <a:prstDash val="solid"/>
              <a:miter lim="400000"/>
            </a:ln>
            <a:effectLst/>
          </p:spPr>
          <p:txBody>
            <a:bodyPr wrap="square" lIns="0" tIns="0" rIns="0" bIns="0" numCol="1" anchor="ctr">
              <a:noAutofit/>
            </a:bodyPr>
            <a:lstStyle/>
            <a:p>
              <a:pPr lvl="0">
                <a:defRPr>
                  <a:solidFill>
                    <a:srgbClr val="FFFFFF"/>
                  </a:solidFill>
                </a:defRPr>
              </a:pPr>
              <a:endParaRPr/>
            </a:p>
          </p:txBody>
        </p:sp>
        <p:sp>
          <p:nvSpPr>
            <p:cNvPr id="137" name="Shape 137"/>
            <p:cNvSpPr/>
            <p:nvPr/>
          </p:nvSpPr>
          <p:spPr>
            <a:xfrm>
              <a:off x="6794500" y="2908299"/>
              <a:ext cx="1397001" cy="1422401"/>
            </a:xfrm>
            <a:custGeom>
              <a:avLst/>
              <a:gdLst/>
              <a:ahLst/>
              <a:cxnLst>
                <a:cxn ang="0">
                  <a:pos x="wd2" y="hd2"/>
                </a:cxn>
                <a:cxn ang="5400000">
                  <a:pos x="wd2" y="hd2"/>
                </a:cxn>
                <a:cxn ang="10800000">
                  <a:pos x="wd2" y="hd2"/>
                </a:cxn>
                <a:cxn ang="16200000">
                  <a:pos x="wd2" y="hd2"/>
                </a:cxn>
              </a:cxnLst>
              <a:rect l="0" t="0" r="r" b="b"/>
              <a:pathLst>
                <a:path w="19679" h="19679" extrusionOk="0">
                  <a:moveTo>
                    <a:pt x="16797" y="2882"/>
                  </a:moveTo>
                  <a:cubicBezTo>
                    <a:pt x="20639" y="6724"/>
                    <a:pt x="20639" y="12954"/>
                    <a:pt x="16797" y="16796"/>
                  </a:cubicBezTo>
                  <a:cubicBezTo>
                    <a:pt x="12954" y="20639"/>
                    <a:pt x="6724" y="20639"/>
                    <a:pt x="2882" y="16796"/>
                  </a:cubicBezTo>
                  <a:cubicBezTo>
                    <a:pt x="-961" y="12954"/>
                    <a:pt x="-961" y="6724"/>
                    <a:pt x="2882" y="2882"/>
                  </a:cubicBezTo>
                  <a:cubicBezTo>
                    <a:pt x="6724" y="-961"/>
                    <a:pt x="12954" y="-961"/>
                    <a:pt x="16797" y="2882"/>
                  </a:cubicBezTo>
                </a:path>
              </a:pathLst>
            </a:custGeom>
            <a:noFill/>
            <a:ln w="127000" cap="flat">
              <a:solidFill>
                <a:srgbClr val="941100"/>
              </a:solidFill>
              <a:prstDash val="solid"/>
              <a:miter lim="400000"/>
            </a:ln>
            <a:effectLst/>
          </p:spPr>
          <p:txBody>
            <a:bodyPr wrap="square" lIns="0" tIns="0" rIns="0" bIns="0" numCol="1" anchor="ctr">
              <a:noAutofit/>
            </a:bodyPr>
            <a:lstStyle/>
            <a:p>
              <a:pPr lvl="0">
                <a:defRPr>
                  <a:solidFill>
                    <a:srgbClr val="FFFFFF"/>
                  </a:solidFill>
                </a:defRPr>
              </a:pPr>
              <a:endParaRPr/>
            </a:p>
          </p:txBody>
        </p:sp>
        <p:sp>
          <p:nvSpPr>
            <p:cNvPr id="138" name="Shape 138"/>
            <p:cNvSpPr/>
            <p:nvPr/>
          </p:nvSpPr>
          <p:spPr>
            <a:xfrm>
              <a:off x="6121400" y="2146300"/>
              <a:ext cx="2349500" cy="2387600"/>
            </a:xfrm>
            <a:custGeom>
              <a:avLst/>
              <a:gdLst/>
              <a:ahLst/>
              <a:cxnLst>
                <a:cxn ang="0">
                  <a:pos x="wd2" y="hd2"/>
                </a:cxn>
                <a:cxn ang="5400000">
                  <a:pos x="wd2" y="hd2"/>
                </a:cxn>
                <a:cxn ang="10800000">
                  <a:pos x="wd2" y="hd2"/>
                </a:cxn>
                <a:cxn ang="16200000">
                  <a:pos x="wd2" y="hd2"/>
                </a:cxn>
              </a:cxnLst>
              <a:rect l="0" t="0" r="r" b="b"/>
              <a:pathLst>
                <a:path w="19679" h="19679" extrusionOk="0">
                  <a:moveTo>
                    <a:pt x="16797" y="2882"/>
                  </a:moveTo>
                  <a:cubicBezTo>
                    <a:pt x="20639" y="6724"/>
                    <a:pt x="20639" y="12954"/>
                    <a:pt x="16797" y="16796"/>
                  </a:cubicBezTo>
                  <a:cubicBezTo>
                    <a:pt x="12954" y="20639"/>
                    <a:pt x="6724" y="20639"/>
                    <a:pt x="2882" y="16796"/>
                  </a:cubicBezTo>
                  <a:cubicBezTo>
                    <a:pt x="-961" y="12954"/>
                    <a:pt x="-961" y="6724"/>
                    <a:pt x="2882" y="2882"/>
                  </a:cubicBezTo>
                  <a:cubicBezTo>
                    <a:pt x="6724" y="-961"/>
                    <a:pt x="12954" y="-961"/>
                    <a:pt x="16797" y="2882"/>
                  </a:cubicBezTo>
                </a:path>
              </a:pathLst>
            </a:custGeom>
            <a:noFill/>
            <a:ln w="101600" cap="flat">
              <a:solidFill>
                <a:srgbClr val="942193"/>
              </a:solidFill>
              <a:prstDash val="solid"/>
              <a:miter lim="400000"/>
            </a:ln>
            <a:effectLst/>
          </p:spPr>
          <p:txBody>
            <a:bodyPr wrap="square" lIns="0" tIns="0" rIns="0" bIns="0" numCol="1" anchor="ctr">
              <a:noAutofit/>
            </a:bodyPr>
            <a:lstStyle/>
            <a:p>
              <a:pPr lvl="0">
                <a:defRPr>
                  <a:solidFill>
                    <a:srgbClr val="FFFFFF"/>
                  </a:solidFill>
                </a:defRPr>
              </a:pPr>
              <a:endParaRPr/>
            </a:p>
          </p:txBody>
        </p:sp>
        <p:sp>
          <p:nvSpPr>
            <p:cNvPr id="139" name="Shape 139"/>
            <p:cNvSpPr/>
            <p:nvPr/>
          </p:nvSpPr>
          <p:spPr>
            <a:xfrm>
              <a:off x="1333500" y="1116357"/>
              <a:ext cx="2679700" cy="12343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lvl="0">
                <a:defRPr sz="1800"/>
              </a:pPr>
              <a:r>
                <a:rPr sz="2800"/>
                <a:t>Social Structures</a:t>
              </a:r>
            </a:p>
          </p:txBody>
        </p:sp>
      </p:grpSp>
      <p:sp>
        <p:nvSpPr>
          <p:cNvPr id="141" name="Shape 141"/>
          <p:cNvSpPr/>
          <p:nvPr/>
        </p:nvSpPr>
        <p:spPr>
          <a:xfrm>
            <a:off x="7498818" y="4532126"/>
            <a:ext cx="835248" cy="1209591"/>
          </a:xfrm>
          <a:prstGeom prst="line">
            <a:avLst/>
          </a:prstGeom>
          <a:ln w="12700">
            <a:solidFill>
              <a:srgbClr val="ABABAB"/>
            </a:solidFill>
            <a:miter lim="400000"/>
            <a:headEnd type="stealth"/>
          </a:ln>
        </p:spPr>
        <p:txBody>
          <a:bodyPr lIns="39685" tIns="39685" rIns="39685" bIns="39685" anchor="ctr"/>
          <a:lstStyle/>
          <a:p>
            <a:pPr lvl="0"/>
            <a:endParaRPr/>
          </a:p>
        </p:txBody>
      </p:sp>
      <p:sp>
        <p:nvSpPr>
          <p:cNvPr id="142" name="Shape 142"/>
          <p:cNvSpPr/>
          <p:nvPr/>
        </p:nvSpPr>
        <p:spPr>
          <a:xfrm flipH="1">
            <a:off x="5668646" y="4764825"/>
            <a:ext cx="824188" cy="1285504"/>
          </a:xfrm>
          <a:prstGeom prst="line">
            <a:avLst/>
          </a:prstGeom>
          <a:ln w="12700">
            <a:solidFill>
              <a:srgbClr val="ABABAB"/>
            </a:solidFill>
            <a:miter lim="400000"/>
            <a:headEnd type="stealth"/>
          </a:ln>
        </p:spPr>
        <p:txBody>
          <a:bodyPr lIns="39685" tIns="39685" rIns="39685" bIns="39685" anchor="ctr"/>
          <a:lstStyle/>
          <a:p>
            <a:pPr lvl="0"/>
            <a:endParaRPr/>
          </a:p>
        </p:txBody>
      </p:sp>
      <p:sp>
        <p:nvSpPr>
          <p:cNvPr id="143" name="Shape 143"/>
          <p:cNvSpPr/>
          <p:nvPr/>
        </p:nvSpPr>
        <p:spPr>
          <a:xfrm flipH="1">
            <a:off x="4228476" y="4506288"/>
            <a:ext cx="1481409" cy="568028"/>
          </a:xfrm>
          <a:prstGeom prst="line">
            <a:avLst/>
          </a:prstGeom>
          <a:ln w="12700">
            <a:solidFill>
              <a:srgbClr val="ABABAB"/>
            </a:solidFill>
            <a:miter lim="400000"/>
            <a:headEnd type="stealth"/>
          </a:ln>
        </p:spPr>
        <p:txBody>
          <a:bodyPr lIns="39685" tIns="39685" rIns="39685" bIns="39685" anchor="ctr"/>
          <a:lstStyle/>
          <a:p>
            <a:pPr lvl="0"/>
            <a:endParaRPr/>
          </a:p>
        </p:txBody>
      </p:sp>
      <p:sp>
        <p:nvSpPr>
          <p:cNvPr id="144" name="Shape 144"/>
          <p:cNvSpPr/>
          <p:nvPr/>
        </p:nvSpPr>
        <p:spPr>
          <a:xfrm flipH="1">
            <a:off x="4006835" y="3993348"/>
            <a:ext cx="1072752" cy="105215"/>
          </a:xfrm>
          <a:prstGeom prst="line">
            <a:avLst/>
          </a:prstGeom>
          <a:ln w="12700">
            <a:solidFill>
              <a:srgbClr val="ABABAB"/>
            </a:solidFill>
            <a:miter lim="400000"/>
            <a:headEnd type="stealth"/>
          </a:ln>
        </p:spPr>
        <p:txBody>
          <a:bodyPr lIns="39685" tIns="39685" rIns="39685" bIns="39685" anchor="ctr"/>
          <a:lstStyle/>
          <a:p>
            <a:pPr lvl="0"/>
            <a:endParaRPr/>
          </a:p>
        </p:txBody>
      </p:sp>
      <p:sp>
        <p:nvSpPr>
          <p:cNvPr id="145" name="Shape 145"/>
          <p:cNvSpPr/>
          <p:nvPr/>
        </p:nvSpPr>
        <p:spPr>
          <a:xfrm flipH="1" flipV="1">
            <a:off x="3943480" y="2712341"/>
            <a:ext cx="708381" cy="142059"/>
          </a:xfrm>
          <a:prstGeom prst="line">
            <a:avLst/>
          </a:prstGeom>
          <a:ln w="12700">
            <a:solidFill>
              <a:srgbClr val="ABABAB"/>
            </a:solidFill>
            <a:miter lim="400000"/>
            <a:headEnd type="stealth"/>
          </a:ln>
        </p:spPr>
        <p:txBody>
          <a:bodyPr lIns="39685" tIns="39685" rIns="39685" bIns="39685" anchor="ctr"/>
          <a:lstStyle/>
          <a:p>
            <a:pPr lvl="0"/>
            <a:endParaRPr/>
          </a:p>
        </p:txBody>
      </p:sp>
    </p:spTree>
    <p:extLst>
      <p:ext uri="{BB962C8B-B14F-4D97-AF65-F5344CB8AC3E}">
        <p14:creationId xmlns:p14="http://schemas.microsoft.com/office/powerpoint/2010/main" val="35982651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ModernPortfolio">
  <a:themeElements>
    <a:clrScheme name="ModernPortfolio">
      <a:dk1>
        <a:srgbClr val="000000"/>
      </a:dk1>
      <a:lt1>
        <a:srgbClr val="FFFFFF"/>
      </a:lt1>
      <a:dk2>
        <a:srgbClr val="5C5C5C"/>
      </a:dk2>
      <a:lt2>
        <a:srgbClr val="CBCBCB"/>
      </a:lt2>
      <a:accent1>
        <a:srgbClr val="557E8A"/>
      </a:accent1>
      <a:accent2>
        <a:srgbClr val="88885A"/>
      </a:accent2>
      <a:accent3>
        <a:srgbClr val="B29E85"/>
      </a:accent3>
      <a:accent4>
        <a:srgbClr val="BB7B52"/>
      </a:accent4>
      <a:accent5>
        <a:srgbClr val="CF7F66"/>
      </a:accent5>
      <a:accent6>
        <a:srgbClr val="62647B"/>
      </a:accent6>
      <a:hlink>
        <a:srgbClr val="0000FF"/>
      </a:hlink>
      <a:folHlink>
        <a:srgbClr val="FF00FF"/>
      </a:folHlink>
    </a:clrScheme>
    <a:fontScheme name="ModernPortfolio">
      <a:majorFont>
        <a:latin typeface="Helvetica Neue"/>
        <a:ea typeface="Helvetica Neue"/>
        <a:cs typeface="Helvetica Neue"/>
      </a:majorFont>
      <a:minorFont>
        <a:latin typeface="Helvetica Neue Light"/>
        <a:ea typeface="Helvetica Neue Light"/>
        <a:cs typeface="Helvetica Neue Light"/>
      </a:minorFont>
    </a:fontScheme>
    <a:fmtScheme name="ModernPortfol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25D6B"/>
        </a:solid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457200" rtl="0" fontAlgn="auto" latinLnBrk="1" hangingPunct="0">
          <a:lnSpc>
            <a:spcPct val="100000"/>
          </a:lnSpc>
          <a:spcBef>
            <a:spcPts val="0"/>
          </a:spcBef>
          <a:spcAft>
            <a:spcPts val="0"/>
          </a:spcAft>
          <a:buClrTx/>
          <a:buSzTx/>
          <a:buFontTx/>
          <a:buNone/>
          <a:tabLst/>
          <a:defRPr kumimoji="0" sz="2800" b="0" i="0" u="none" strike="noStrike" cap="none" spc="0" normalizeH="0" baseline="0">
            <a:ln>
              <a:noFill/>
            </a:ln>
            <a:solidFill>
              <a:srgbClr val="000000"/>
            </a:solidFill>
            <a:effectLst/>
            <a:uFillTx/>
            <a:latin typeface="+mn-lt"/>
            <a:ea typeface="+mn-ea"/>
            <a:cs typeface="+mn-cs"/>
            <a:sym typeface="Helvetica Neue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ABABAB"/>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Helvetica"/>
            <a:ea typeface="Helvetica"/>
            <a:cs typeface="Helvetica"/>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ModernPortfolio">
  <a:themeElements>
    <a:clrScheme name="ModernPortfolio">
      <a:dk1>
        <a:srgbClr val="000000"/>
      </a:dk1>
      <a:lt1>
        <a:srgbClr val="FFFFFF"/>
      </a:lt1>
      <a:dk2>
        <a:srgbClr val="5C5C5C"/>
      </a:dk2>
      <a:lt2>
        <a:srgbClr val="CBCBCB"/>
      </a:lt2>
      <a:accent1>
        <a:srgbClr val="557E8A"/>
      </a:accent1>
      <a:accent2>
        <a:srgbClr val="88885A"/>
      </a:accent2>
      <a:accent3>
        <a:srgbClr val="B29E85"/>
      </a:accent3>
      <a:accent4>
        <a:srgbClr val="BB7B52"/>
      </a:accent4>
      <a:accent5>
        <a:srgbClr val="CF7F66"/>
      </a:accent5>
      <a:accent6>
        <a:srgbClr val="62647B"/>
      </a:accent6>
      <a:hlink>
        <a:srgbClr val="0000FF"/>
      </a:hlink>
      <a:folHlink>
        <a:srgbClr val="FF00FF"/>
      </a:folHlink>
    </a:clrScheme>
    <a:fontScheme name="ModernPortfolio">
      <a:majorFont>
        <a:latin typeface="Helvetica Neue"/>
        <a:ea typeface="Helvetica Neue"/>
        <a:cs typeface="Helvetica Neue"/>
      </a:majorFont>
      <a:minorFont>
        <a:latin typeface="Helvetica Neue Light"/>
        <a:ea typeface="Helvetica Neue Light"/>
        <a:cs typeface="Helvetica Neue Light"/>
      </a:minorFont>
    </a:fontScheme>
    <a:fmtScheme name="ModernPortfol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25D6B"/>
        </a:solid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457200" rtl="0" fontAlgn="auto" latinLnBrk="1" hangingPunct="0">
          <a:lnSpc>
            <a:spcPct val="100000"/>
          </a:lnSpc>
          <a:spcBef>
            <a:spcPts val="0"/>
          </a:spcBef>
          <a:spcAft>
            <a:spcPts val="0"/>
          </a:spcAft>
          <a:buClrTx/>
          <a:buSzTx/>
          <a:buFontTx/>
          <a:buNone/>
          <a:tabLst/>
          <a:defRPr kumimoji="0" sz="2800" b="0" i="0" u="none" strike="noStrike" cap="none" spc="0" normalizeH="0" baseline="0">
            <a:ln>
              <a:noFill/>
            </a:ln>
            <a:solidFill>
              <a:srgbClr val="000000"/>
            </a:solidFill>
            <a:effectLst/>
            <a:uFillTx/>
            <a:latin typeface="+mn-lt"/>
            <a:ea typeface="+mn-ea"/>
            <a:cs typeface="+mn-cs"/>
            <a:sym typeface="Helvetica Neue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ABABAB"/>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Helvetica"/>
            <a:ea typeface="Helvetica"/>
            <a:cs typeface="Helvetica"/>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354</TotalTime>
  <Words>1558</Words>
  <Application>Microsoft Macintosh PowerPoint</Application>
  <PresentationFormat>Custom</PresentationFormat>
  <Paragraphs>179</Paragraphs>
  <Slides>29</Slides>
  <Notes>3</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ModernPortfolio</vt:lpstr>
      <vt:lpstr>Epi 240 Qualitative Approaches in Clinical and Translational Research</vt:lpstr>
      <vt:lpstr>What’s up today</vt:lpstr>
      <vt:lpstr>PowerPoint Presentation</vt:lpstr>
      <vt:lpstr>Qualitative research in a Quantitative World: Part 1</vt:lpstr>
      <vt:lpstr>Making the funding case for qualitative research</vt:lpstr>
      <vt:lpstr>Using a conceptual model to orient your reviewers to your project</vt:lpstr>
      <vt:lpstr>What it could look like...</vt:lpstr>
      <vt:lpstr>PowerPoint Presentation</vt:lpstr>
      <vt:lpstr>PowerPoint Presentation</vt:lpstr>
      <vt:lpstr>PowerPoint Presentation</vt:lpstr>
      <vt:lpstr>PowerPoint Presentation</vt:lpstr>
      <vt:lpstr>PowerPoint Presentation</vt:lpstr>
      <vt:lpstr>Show how you will accomplish your aims</vt:lpstr>
      <vt:lpstr>Show your purposeful sampling</vt:lpstr>
      <vt:lpstr>Show off your purposeful sampling</vt:lpstr>
      <vt:lpstr>Show how you will participate: Field techniques and training</vt:lpstr>
      <vt:lpstr>Show how you will participate: Interview guides</vt:lpstr>
      <vt:lpstr>Show your process: Coding scheme</vt:lpstr>
      <vt:lpstr>Show your process: Iterative development of the coding scheme</vt:lpstr>
      <vt:lpstr>PowerPoint Presentation</vt:lpstr>
      <vt:lpstr>Reassure them you know the particulars</vt:lpstr>
      <vt:lpstr>Show how you will use your particular knowledge to address each research aim</vt:lpstr>
      <vt:lpstr>Human Subjects: Ethics and the IRB</vt:lpstr>
      <vt:lpstr>Contemporary biomedical research ethics</vt:lpstr>
      <vt:lpstr>Qualitative research: naturalistic, informal, everyday</vt:lpstr>
      <vt:lpstr>Relationships, power &amp; representation</vt:lpstr>
      <vt:lpstr>IRB: The qualitative “protocol”</vt:lpstr>
      <vt:lpstr>Materials &amp; process for a qualitative manuscript?</vt:lpstr>
      <vt:lpstr>Career considerations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Epi 240 Qualitative Approaches in Clinical and Translational Research</dc:title>
  <cp:lastModifiedBy>Daniel Dohan</cp:lastModifiedBy>
  <cp:revision>17</cp:revision>
  <dcterms:modified xsi:type="dcterms:W3CDTF">2015-03-05T00:45:16Z</dcterms:modified>
</cp:coreProperties>
</file>