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1091" r:id="rId2"/>
    <p:sldId id="1092" r:id="rId3"/>
    <p:sldId id="1054" r:id="rId4"/>
    <p:sldId id="1101" r:id="rId5"/>
    <p:sldId id="1093" r:id="rId6"/>
    <p:sldId id="1094" r:id="rId7"/>
    <p:sldId id="1057" r:id="rId8"/>
    <p:sldId id="1060" r:id="rId9"/>
    <p:sldId id="1063" r:id="rId10"/>
    <p:sldId id="1065" r:id="rId11"/>
    <p:sldId id="1067" r:id="rId12"/>
    <p:sldId id="1055" r:id="rId13"/>
    <p:sldId id="961" r:id="rId14"/>
    <p:sldId id="962" r:id="rId15"/>
    <p:sldId id="964" r:id="rId16"/>
    <p:sldId id="952" r:id="rId17"/>
    <p:sldId id="954" r:id="rId18"/>
    <p:sldId id="957" r:id="rId19"/>
    <p:sldId id="976" r:id="rId20"/>
    <p:sldId id="973" r:id="rId21"/>
    <p:sldId id="1050" r:id="rId22"/>
    <p:sldId id="975" r:id="rId23"/>
    <p:sldId id="979" r:id="rId24"/>
    <p:sldId id="977" r:id="rId25"/>
    <p:sldId id="1107" r:id="rId26"/>
    <p:sldId id="1108" r:id="rId27"/>
    <p:sldId id="1109" r:id="rId28"/>
    <p:sldId id="978" r:id="rId29"/>
    <p:sldId id="1100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ff" initials="" lastIdx="35" clrIdx="0"/>
  <p:cmAuthor id="1" name="Rebecca Graff" initials="RG" lastIdx="3" clrIdx="1">
    <p:extLst>
      <p:ext uri="{19B8F6BF-5375-455C-9EA6-DF929625EA0E}">
        <p15:presenceInfo xmlns:p15="http://schemas.microsoft.com/office/powerpoint/2012/main" userId="a6ba10420d7fc8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9900"/>
    <a:srgbClr val="00CC00"/>
    <a:srgbClr val="FF3300"/>
    <a:srgbClr val="000068"/>
    <a:srgbClr val="000066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8" autoAdjust="0"/>
    <p:restoredTop sz="74301" autoAdjust="0"/>
  </p:normalViewPr>
  <p:slideViewPr>
    <p:cSldViewPr snapToGrid="0">
      <p:cViewPr varScale="1">
        <p:scale>
          <a:sx n="91" d="100"/>
          <a:sy n="91" d="100"/>
        </p:scale>
        <p:origin x="992" y="184"/>
      </p:cViewPr>
      <p:guideLst>
        <p:guide orient="horz" pos="2112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22" y="-90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11B3E41-D366-4F39-8F80-300A9B418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3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0804B553-72BD-4DD0-89C7-4B996FCF1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2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3D27D4-BC53-4761-9695-E64EA364871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1218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14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34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7B75C8-9C4F-43E4-8C7C-97F82E748B60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1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0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A causal effect can be identified when</a:t>
            </a:r>
            <a:r>
              <a:rPr lang="en-US" sz="800" baseline="0" dirty="0"/>
              <a:t> there are no common causes or there are common causes but we have enough information to block what all are called backdoor paths</a:t>
            </a:r>
          </a:p>
          <a:p>
            <a:pPr marL="628650" lvl="1" indent="-171450">
              <a:buFontTx/>
              <a:buChar char="-"/>
            </a:pPr>
            <a:r>
              <a:rPr lang="en-US" sz="800" baseline="0" dirty="0"/>
              <a:t>Here, the path A </a:t>
            </a:r>
            <a:r>
              <a:rPr lang="en-US" sz="800" baseline="0" dirty="0">
                <a:sym typeface="Wingdings"/>
              </a:rPr>
              <a:t> L  Y is an example of a backdoor path</a:t>
            </a:r>
          </a:p>
          <a:p>
            <a:pPr marL="628650" lvl="1" indent="-171450">
              <a:buFontTx/>
              <a:buChar char="-"/>
            </a:pPr>
            <a:r>
              <a:rPr lang="en-US" sz="800" baseline="0" dirty="0">
                <a:sym typeface="Wingdings"/>
              </a:rPr>
              <a:t>A backdoor path is a path between A and Y that includes an arrow into A</a:t>
            </a:r>
            <a:endParaRPr lang="en-US" sz="800" baseline="0" dirty="0"/>
          </a:p>
          <a:p>
            <a:pPr marL="171450" indent="-171450">
              <a:buFontTx/>
              <a:buChar char="-"/>
            </a:pPr>
            <a:r>
              <a:rPr lang="en-US" sz="800" baseline="0" dirty="0"/>
              <a:t>To identify the former component we need expert knowledge</a:t>
            </a:r>
          </a:p>
          <a:p>
            <a:pPr marL="628650" lvl="1" indent="-171450">
              <a:buFontTx/>
              <a:buChar char="-"/>
            </a:pPr>
            <a:r>
              <a:rPr lang="en-US" sz="800" baseline="0" dirty="0"/>
              <a:t>Statistical criteria are insufficient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800" dirty="0"/>
              <a:t>Conditional exchangeability on </a:t>
            </a:r>
            <a:r>
              <a:rPr lang="en-US" sz="800" i="1" dirty="0"/>
              <a:t>L</a:t>
            </a:r>
            <a:r>
              <a:rPr lang="en-US" sz="800" dirty="0"/>
              <a:t> holds if and only if </a:t>
            </a:r>
            <a:r>
              <a:rPr lang="en-US" sz="800" i="1" dirty="0"/>
              <a:t>L</a:t>
            </a:r>
            <a:r>
              <a:rPr lang="en-US" sz="800" dirty="0"/>
              <a:t> satisfies the backdoor criterion </a:t>
            </a:r>
            <a:endParaRPr lang="en-US" sz="800" dirty="0">
              <a:sym typeface="Wingdings"/>
            </a:endParaRP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85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effect of working as a firefighter A on the risk of death Y will be confounded if “being physically fit” L is a cause of both being an active firefighter and having a lower mortality risk.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L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Yes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709565-02B6-433C-8081-84B5311D3000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1930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0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effect of behavior exercise on the risk of death will be confounded if the behavior is associated with another factor like cigarette smoking that has a causal effect on Y and tends to co-occur with exercise.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L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Yes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education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Yes</a:t>
            </a:r>
          </a:p>
          <a:p>
            <a:pPr marL="171450" lvl="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income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Yes</a:t>
            </a:r>
          </a:p>
          <a:p>
            <a:pPr marL="171450" lvl="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One can adjust for either education or income to identify the effect of depression on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Do A and Y have any common causes in this scenario?</a:t>
            </a:r>
          </a:p>
          <a:p>
            <a:pPr marL="628650" lvl="1" indent="-171450">
              <a:buFontTx/>
              <a:buChar char="-"/>
            </a:pPr>
            <a:r>
              <a:rPr lang="en-US" sz="800" dirty="0"/>
              <a:t>No!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L does not confound the effect of A on Y!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In fact, adjusting for it would open up a non-causal path between A and Y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L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No!</a:t>
            </a:r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This is our first example</a:t>
            </a:r>
            <a:r>
              <a:rPr lang="en-US" sz="800" baseline="0" dirty="0"/>
              <a:t> of a scenario in which unconditional exchangeability holds, but conditional exchangeability does not</a:t>
            </a:r>
          </a:p>
          <a:p>
            <a:pPr marL="171450" indent="-171450">
              <a:buFontTx/>
              <a:buChar char="-"/>
            </a:pPr>
            <a:r>
              <a:rPr lang="en-US" sz="800" baseline="0" dirty="0"/>
              <a:t>Some people would call this selection bias since one is conditioning on a collider and others would still call it confounding since the bias results from an open backdoor path from A to Y</a:t>
            </a:r>
          </a:p>
          <a:p>
            <a:pPr marL="628650" lvl="1" indent="-171450">
              <a:buFontTx/>
              <a:buChar char="-"/>
            </a:pPr>
            <a:r>
              <a:rPr lang="en-US" sz="800" baseline="0" dirty="0"/>
              <a:t>The definition is just a matter of preference</a:t>
            </a:r>
          </a:p>
          <a:p>
            <a:pPr marL="628650" lvl="1" indent="-171450">
              <a:buFontTx/>
              <a:buChar char="-"/>
            </a:pPr>
            <a:r>
              <a:rPr lang="en-US" sz="800" baseline="0" dirty="0"/>
              <a:t>The conclusions are the same regarding identifiability of the causal effect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4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L fulfills the traditional definition of a confounder, but adjusting for it would introduce bias in this case</a:t>
            </a:r>
          </a:p>
          <a:p>
            <a:pPr marL="171450" indent="-171450">
              <a:buFontTx/>
              <a:buChar char="-"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4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69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0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Does L satisfy the backdoor criterion?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No!</a:t>
            </a:r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baseline="0" dirty="0"/>
              <a:t>To deal with the bias, we’d have to find a way to measure a variable between U1 and A or Y or a variable between U2 and either A or L</a:t>
            </a: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Note that “d” connotes “directional”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6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8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7FA7-874E-D548-9FFE-DA6F63440D6D}" type="datetime1">
              <a:rPr lang="en-US" smtClean="0"/>
              <a:t>1/11/22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8339-0CBD-4B42-8B0C-5C132D2D6714}" type="datetime1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3479-5A60-C348-B9E9-DCE1950A81B0}" type="datetime1">
              <a:rPr lang="en-US" smtClean="0"/>
              <a:t>1/11/22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3A0F-F8A8-F34E-8E6D-2B6FAB13776B}" type="datetime1">
              <a:rPr lang="en-US" smtClean="0"/>
              <a:t>1/11/22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8354-A79B-5E47-AA17-A97F359EDDDE}" type="datetime1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B825-1CE1-5E4A-AB1C-EEF25DCC30BC}" type="datetime1">
              <a:rPr lang="en-US" smtClean="0"/>
              <a:t>1/11/22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5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62FF-5D0F-D046-8A37-E869D447302E}" type="datetime1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6B73-EC02-8544-B582-34B717058B75}" type="datetime1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705D-330C-3C46-AF5B-9F8C2A716ADD}" type="datetime1">
              <a:rPr lang="en-US" smtClean="0"/>
              <a:t>1/11/22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833C-67ED-DF43-A6D4-C066E1C767F5}" type="datetime1">
              <a:rPr lang="en-US" smtClean="0"/>
              <a:t>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5AA3E-1826-8C47-9C1E-8A3673D668AF}" type="datetime1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3799-DEE1-B94A-A6E8-699BEF2CA94A}" type="datetime1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FDC5-323E-4770-86DB-DB7061AC9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BF9353C-E390-9D43-A347-DBC56F5C3C83}" type="datetime1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5116286"/>
            <a:ext cx="8839200" cy="1560285"/>
          </a:xfrm>
        </p:spPr>
        <p:txBody>
          <a:bodyPr/>
          <a:lstStyle/>
          <a:p>
            <a:pPr marL="457200" indent="-457200" eaLnBrk="1" hangingPunct="1"/>
            <a:r>
              <a:rPr lang="en-US" sz="3600" dirty="0"/>
              <a:t>Rebecca E. Graff, ScD</a:t>
            </a:r>
          </a:p>
          <a:p>
            <a:pPr marL="457200" indent="-457200" eaLnBrk="1" hangingPunct="1"/>
            <a:r>
              <a:rPr lang="en-US" sz="2400" dirty="0"/>
              <a:t>Assistant Professor, Department of Epidemiology &amp; Biostatistics</a:t>
            </a:r>
          </a:p>
          <a:p>
            <a:pPr marL="457200" indent="-457200" eaLnBrk="1" hangingPunct="1"/>
            <a:r>
              <a:rPr lang="en-US" sz="2400" dirty="0"/>
              <a:t>Based on Slides from Maria </a:t>
            </a:r>
            <a:r>
              <a:rPr lang="en-US" sz="2400" dirty="0" err="1"/>
              <a:t>Glymour</a:t>
            </a:r>
            <a:r>
              <a:rPr lang="en-US" sz="2400" dirty="0"/>
              <a:t> and Miguel </a:t>
            </a:r>
            <a:r>
              <a:rPr lang="en-US" sz="2400" dirty="0" err="1"/>
              <a:t>Hernán</a:t>
            </a:r>
            <a:endParaRPr lang="en-US" sz="2400" dirty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781731"/>
            <a:ext cx="914399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FFC0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C000"/>
                </a:solidFill>
                <a:latin typeface="+mj-lt"/>
              </a:rPr>
              <a:t>Directed Acyclic Graphs – Part 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C000"/>
                </a:solidFill>
                <a:latin typeface="+mj-lt"/>
              </a:rPr>
              <a:t>Epidemiology 207 - Epidemiology Methods 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2EB06-A601-0646-BFCD-9925E8581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72"/>
          <a:stretch/>
        </p:blipFill>
        <p:spPr>
          <a:xfrm>
            <a:off x="7782747" y="3429000"/>
            <a:ext cx="1208853" cy="1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4"/>
    </mc:Choice>
    <mc:Fallback xmlns="">
      <p:transition spd="slow" advTm="86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associational</a:t>
            </a:r>
            <a:r>
              <a:rPr lang="en-US" dirty="0"/>
              <a:t> statement represents the relationship between </a:t>
            </a:r>
            <a:r>
              <a:rPr lang="en-US" b="1" i="1" dirty="0"/>
              <a:t>L</a:t>
            </a:r>
            <a:r>
              <a:rPr lang="en-US" b="1" dirty="0"/>
              <a:t> and </a:t>
            </a:r>
            <a:r>
              <a:rPr lang="en-US" b="1" i="1" dirty="0"/>
              <a:t>Y</a:t>
            </a:r>
            <a:r>
              <a:rPr lang="en-US" dirty="0"/>
              <a:t>, </a:t>
            </a:r>
            <a:r>
              <a:rPr lang="en-US" b="1" dirty="0"/>
              <a:t>conditional on A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4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associational</a:t>
            </a:r>
            <a:r>
              <a:rPr lang="en-US" dirty="0"/>
              <a:t> statement represents the relationship between </a:t>
            </a:r>
            <a:r>
              <a:rPr lang="en-US" b="1" i="1" dirty="0"/>
              <a:t>L</a:t>
            </a:r>
            <a:r>
              <a:rPr lang="en-US" b="1" dirty="0"/>
              <a:t> and </a:t>
            </a:r>
            <a:r>
              <a:rPr lang="en-US" b="1" i="1" dirty="0"/>
              <a:t>B</a:t>
            </a:r>
            <a:r>
              <a:rPr lang="en-US" dirty="0"/>
              <a:t>, </a:t>
            </a:r>
            <a:r>
              <a:rPr lang="en-US" b="1" dirty="0"/>
              <a:t>conditional on A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8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 Interlude</a:t>
            </a:r>
          </a:p>
        </p:txBody>
      </p:sp>
    </p:spTree>
    <p:extLst>
      <p:ext uri="{BB962C8B-B14F-4D97-AF65-F5344CB8AC3E}">
        <p14:creationId xmlns:p14="http://schemas.microsoft.com/office/powerpoint/2010/main" val="168877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Research Design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You are interested in estimating the effect of </a:t>
            </a:r>
            <a:r>
              <a:rPr lang="en-US" altLang="en-US" i="1" dirty="0"/>
              <a:t>A</a:t>
            </a:r>
            <a:r>
              <a:rPr lang="en-US" altLang="en-US" dirty="0"/>
              <a:t> on </a:t>
            </a:r>
            <a:r>
              <a:rPr lang="en-US" altLang="en-US" i="1" dirty="0"/>
              <a:t>Y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Imagine the most plausible the ways the world might 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the world worked like this or like that, would your analysis plan successfully identify the effect of </a:t>
            </a:r>
            <a:r>
              <a:rPr lang="en-US" altLang="en-US" i="1" dirty="0"/>
              <a:t>A</a:t>
            </a:r>
            <a:r>
              <a:rPr lang="en-US" altLang="en-US" dirty="0"/>
              <a:t> on </a:t>
            </a:r>
            <a:r>
              <a:rPr lang="en-US" altLang="en-US" i="1" dirty="0"/>
              <a:t>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assumptions do you have to make to interpret your statistical association as a causal effect?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13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46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Quizlet: Can you test which DAG is correct if you have data on these variables?</a:t>
            </a:r>
            <a:endParaRPr lang="en-US" dirty="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824262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11" name="AutoShape 28"/>
          <p:cNvCxnSpPr>
            <a:cxnSpLocks noChangeShapeType="1"/>
            <a:stCxn id="10" idx="2"/>
            <a:endCxn id="19" idx="0"/>
          </p:cNvCxnSpPr>
          <p:nvPr/>
        </p:nvCxnSpPr>
        <p:spPr bwMode="auto">
          <a:xfrm>
            <a:off x="2096519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29"/>
          <p:cNvCxnSpPr>
            <a:cxnSpLocks noChangeShapeType="1"/>
            <a:stCxn id="13" idx="2"/>
            <a:endCxn id="10" idx="0"/>
          </p:cNvCxnSpPr>
          <p:nvPr/>
        </p:nvCxnSpPr>
        <p:spPr bwMode="auto">
          <a:xfrm>
            <a:off x="1593282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21025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17993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17" name="AutoShape 34"/>
          <p:cNvCxnSpPr>
            <a:cxnSpLocks noChangeShapeType="1"/>
            <a:stCxn id="16" idx="2"/>
            <a:endCxn id="10" idx="0"/>
          </p:cNvCxnSpPr>
          <p:nvPr/>
        </p:nvCxnSpPr>
        <p:spPr bwMode="auto">
          <a:xfrm flipH="1">
            <a:off x="2096519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824261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45694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22" name="AutoShape 29"/>
          <p:cNvCxnSpPr>
            <a:cxnSpLocks noChangeShapeType="1"/>
            <a:stCxn id="18" idx="2"/>
            <a:endCxn id="13" idx="0"/>
          </p:cNvCxnSpPr>
          <p:nvPr/>
        </p:nvCxnSpPr>
        <p:spPr bwMode="auto">
          <a:xfrm flipH="1">
            <a:off x="1593282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9"/>
          <p:cNvCxnSpPr>
            <a:cxnSpLocks noChangeShapeType="1"/>
            <a:stCxn id="18" idx="2"/>
            <a:endCxn id="16" idx="0"/>
          </p:cNvCxnSpPr>
          <p:nvPr/>
        </p:nvCxnSpPr>
        <p:spPr bwMode="auto">
          <a:xfrm>
            <a:off x="2096518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95151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32" name="AutoShape 28"/>
          <p:cNvCxnSpPr>
            <a:cxnSpLocks noChangeShapeType="1"/>
            <a:stCxn id="38" idx="0"/>
            <a:endCxn id="31" idx="2"/>
          </p:cNvCxnSpPr>
          <p:nvPr/>
        </p:nvCxnSpPr>
        <p:spPr bwMode="auto">
          <a:xfrm flipH="1" flipV="1">
            <a:off x="4667408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9"/>
          <p:cNvCxnSpPr>
            <a:cxnSpLocks noChangeShapeType="1"/>
            <a:stCxn id="34" idx="2"/>
            <a:endCxn id="31" idx="0"/>
          </p:cNvCxnSpPr>
          <p:nvPr/>
        </p:nvCxnSpPr>
        <p:spPr bwMode="auto">
          <a:xfrm>
            <a:off x="4164171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891914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8882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6" name="AutoShape 34"/>
          <p:cNvCxnSpPr>
            <a:cxnSpLocks noChangeShapeType="1"/>
            <a:stCxn id="35" idx="2"/>
            <a:endCxn id="31" idx="0"/>
          </p:cNvCxnSpPr>
          <p:nvPr/>
        </p:nvCxnSpPr>
        <p:spPr bwMode="auto">
          <a:xfrm flipH="1">
            <a:off x="4667408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395150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416583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39" name="AutoShape 29"/>
          <p:cNvCxnSpPr>
            <a:cxnSpLocks noChangeShapeType="1"/>
            <a:stCxn id="37" idx="2"/>
            <a:endCxn id="34" idx="0"/>
          </p:cNvCxnSpPr>
          <p:nvPr/>
        </p:nvCxnSpPr>
        <p:spPr bwMode="auto">
          <a:xfrm flipH="1">
            <a:off x="4164171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9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667407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35429" y="5159436"/>
            <a:ext cx="769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If you know that one of these two causal structures generated the data, and you have perfect measures of all 5 variables, can you tell which one is correct?</a:t>
            </a:r>
          </a:p>
        </p:txBody>
      </p:sp>
      <p:sp>
        <p:nvSpPr>
          <p:cNvPr id="2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14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3469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Quizlet: Can you test which DAG is correct if you have data on these variables?</a:t>
            </a:r>
            <a:endParaRPr lang="en-US" dirty="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824262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11" name="AutoShape 28"/>
          <p:cNvCxnSpPr>
            <a:cxnSpLocks noChangeShapeType="1"/>
            <a:stCxn id="10" idx="2"/>
            <a:endCxn id="19" idx="0"/>
          </p:cNvCxnSpPr>
          <p:nvPr/>
        </p:nvCxnSpPr>
        <p:spPr bwMode="auto">
          <a:xfrm>
            <a:off x="2096519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29"/>
          <p:cNvCxnSpPr>
            <a:cxnSpLocks noChangeShapeType="1"/>
            <a:stCxn id="13" idx="2"/>
            <a:endCxn id="10" idx="0"/>
          </p:cNvCxnSpPr>
          <p:nvPr/>
        </p:nvCxnSpPr>
        <p:spPr bwMode="auto">
          <a:xfrm>
            <a:off x="1593282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21025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17993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17" name="AutoShape 34"/>
          <p:cNvCxnSpPr>
            <a:cxnSpLocks noChangeShapeType="1"/>
            <a:stCxn id="16" idx="2"/>
            <a:endCxn id="10" idx="0"/>
          </p:cNvCxnSpPr>
          <p:nvPr/>
        </p:nvCxnSpPr>
        <p:spPr bwMode="auto">
          <a:xfrm flipH="1">
            <a:off x="2096519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824261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45694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22" name="AutoShape 29"/>
          <p:cNvCxnSpPr>
            <a:cxnSpLocks noChangeShapeType="1"/>
            <a:stCxn id="18" idx="2"/>
            <a:endCxn id="13" idx="0"/>
          </p:cNvCxnSpPr>
          <p:nvPr/>
        </p:nvCxnSpPr>
        <p:spPr bwMode="auto">
          <a:xfrm flipH="1">
            <a:off x="1593282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9"/>
          <p:cNvCxnSpPr>
            <a:cxnSpLocks noChangeShapeType="1"/>
            <a:stCxn id="18" idx="2"/>
            <a:endCxn id="16" idx="0"/>
          </p:cNvCxnSpPr>
          <p:nvPr/>
        </p:nvCxnSpPr>
        <p:spPr bwMode="auto">
          <a:xfrm>
            <a:off x="2096518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95151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32" name="AutoShape 28"/>
          <p:cNvCxnSpPr>
            <a:cxnSpLocks noChangeShapeType="1"/>
            <a:stCxn id="38" idx="0"/>
            <a:endCxn id="31" idx="2"/>
          </p:cNvCxnSpPr>
          <p:nvPr/>
        </p:nvCxnSpPr>
        <p:spPr bwMode="auto">
          <a:xfrm flipH="1" flipV="1">
            <a:off x="4667408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9"/>
          <p:cNvCxnSpPr>
            <a:cxnSpLocks noChangeShapeType="1"/>
            <a:stCxn id="34" idx="2"/>
            <a:endCxn id="31" idx="0"/>
          </p:cNvCxnSpPr>
          <p:nvPr/>
        </p:nvCxnSpPr>
        <p:spPr bwMode="auto">
          <a:xfrm>
            <a:off x="4164171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891914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8882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6" name="AutoShape 34"/>
          <p:cNvCxnSpPr>
            <a:cxnSpLocks noChangeShapeType="1"/>
            <a:stCxn id="35" idx="2"/>
            <a:endCxn id="31" idx="0"/>
          </p:cNvCxnSpPr>
          <p:nvPr/>
        </p:nvCxnSpPr>
        <p:spPr bwMode="auto">
          <a:xfrm flipH="1">
            <a:off x="4667408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395150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416583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39" name="AutoShape 29"/>
          <p:cNvCxnSpPr>
            <a:cxnSpLocks noChangeShapeType="1"/>
            <a:stCxn id="37" idx="2"/>
            <a:endCxn id="34" idx="0"/>
          </p:cNvCxnSpPr>
          <p:nvPr/>
        </p:nvCxnSpPr>
        <p:spPr bwMode="auto">
          <a:xfrm flipH="1">
            <a:off x="4164171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9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667407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35429" y="5159436"/>
            <a:ext cx="769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If you know that one of these three causal structures generated the data, and you have perfect measures of all 5 variables, can you tell which one is correct?</a:t>
            </a: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FBFFC650-C170-4BFA-AC04-1DEC4A69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59" y="16359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3E21F005-97F6-4C0F-8D3C-0EC6F2ECF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60" y="349335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51" name="AutoShape 29">
            <a:extLst>
              <a:ext uri="{FF2B5EF4-FFF2-40B4-BE49-F238E27FC236}">
                <a16:creationId xmlns:a16="http://schemas.microsoft.com/office/drawing/2014/main" id="{E8B0B807-241D-4896-9F15-8C2C05DC1C73}"/>
              </a:ext>
            </a:extLst>
          </p:cNvPr>
          <p:cNvCxnSpPr>
            <a:cxnSpLocks noChangeShapeType="1"/>
            <a:stCxn id="52" idx="2"/>
            <a:endCxn id="50" idx="0"/>
          </p:cNvCxnSpPr>
          <p:nvPr/>
        </p:nvCxnSpPr>
        <p:spPr bwMode="auto">
          <a:xfrm>
            <a:off x="7359180" y="2971859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30">
            <a:extLst>
              <a:ext uri="{FF2B5EF4-FFF2-40B4-BE49-F238E27FC236}">
                <a16:creationId xmlns:a16="http://schemas.microsoft.com/office/drawing/2014/main" id="{9D6BA7EA-4B31-4AEF-991E-8FB6C2D0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923" y="257498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53" name="Text Box 33">
            <a:extLst>
              <a:ext uri="{FF2B5EF4-FFF2-40B4-BE49-F238E27FC236}">
                <a16:creationId xmlns:a16="http://schemas.microsoft.com/office/drawing/2014/main" id="{26CBF7C5-8E91-485C-9E5E-A986E135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891" y="257498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54" name="AutoShape 34">
            <a:extLst>
              <a:ext uri="{FF2B5EF4-FFF2-40B4-BE49-F238E27FC236}">
                <a16:creationId xmlns:a16="http://schemas.microsoft.com/office/drawing/2014/main" id="{47F65B11-507E-4AD9-8067-62265BC23E17}"/>
              </a:ext>
            </a:extLst>
          </p:cNvPr>
          <p:cNvCxnSpPr>
            <a:cxnSpLocks noChangeShapeType="1"/>
            <a:stCxn id="53" idx="2"/>
            <a:endCxn id="50" idx="0"/>
          </p:cNvCxnSpPr>
          <p:nvPr/>
        </p:nvCxnSpPr>
        <p:spPr bwMode="auto">
          <a:xfrm flipH="1">
            <a:off x="7862417" y="2971859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30">
            <a:extLst>
              <a:ext uri="{FF2B5EF4-FFF2-40B4-BE49-F238E27FC236}">
                <a16:creationId xmlns:a16="http://schemas.microsoft.com/office/drawing/2014/main" id="{1E6C34AD-9163-41B9-B403-643D913B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59" y="16359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id="{79DAE55E-EA38-4692-A1E1-4CCB36A9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592" y="4379636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57" name="AutoShape 29">
            <a:extLst>
              <a:ext uri="{FF2B5EF4-FFF2-40B4-BE49-F238E27FC236}">
                <a16:creationId xmlns:a16="http://schemas.microsoft.com/office/drawing/2014/main" id="{8A5F8681-7BD9-4A2A-A734-8F681D2B46C3}"/>
              </a:ext>
            </a:extLst>
          </p:cNvPr>
          <p:cNvCxnSpPr>
            <a:cxnSpLocks noChangeShapeType="1"/>
            <a:stCxn id="55" idx="2"/>
            <a:endCxn id="52" idx="0"/>
          </p:cNvCxnSpPr>
          <p:nvPr/>
        </p:nvCxnSpPr>
        <p:spPr bwMode="auto">
          <a:xfrm flipH="1">
            <a:off x="7359180" y="2032852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29">
            <a:extLst>
              <a:ext uri="{FF2B5EF4-FFF2-40B4-BE49-F238E27FC236}">
                <a16:creationId xmlns:a16="http://schemas.microsoft.com/office/drawing/2014/main" id="{82A7CB22-3D06-4B7A-8512-7EC6AD22A2AD}"/>
              </a:ext>
            </a:extLst>
          </p:cNvPr>
          <p:cNvCxnSpPr>
            <a:cxnSpLocks noChangeShapeType="1"/>
            <a:stCxn id="55" idx="2"/>
            <a:endCxn id="53" idx="0"/>
          </p:cNvCxnSpPr>
          <p:nvPr/>
        </p:nvCxnSpPr>
        <p:spPr bwMode="auto">
          <a:xfrm>
            <a:off x="7862416" y="2032852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27">
            <a:extLst>
              <a:ext uri="{FF2B5EF4-FFF2-40B4-BE49-F238E27FC236}">
                <a16:creationId xmlns:a16="http://schemas.microsoft.com/office/drawing/2014/main" id="{C2CDB8FD-EA53-4A63-8B10-79A1B27A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469" y="36254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U</a:t>
            </a:r>
            <a:endParaRPr lang="en-US" altLang="en-US" sz="2000" b="1" baseline="-25000" dirty="0"/>
          </a:p>
        </p:txBody>
      </p:sp>
      <p:cxnSp>
        <p:nvCxnSpPr>
          <p:cNvPr id="60" name="AutoShape 29">
            <a:extLst>
              <a:ext uri="{FF2B5EF4-FFF2-40B4-BE49-F238E27FC236}">
                <a16:creationId xmlns:a16="http://schemas.microsoft.com/office/drawing/2014/main" id="{2F222610-44C0-4086-932A-F05F25C0BC8C}"/>
              </a:ext>
            </a:extLst>
          </p:cNvPr>
          <p:cNvCxnSpPr>
            <a:cxnSpLocks noChangeShapeType="1"/>
            <a:stCxn id="59" idx="3"/>
            <a:endCxn id="52" idx="2"/>
          </p:cNvCxnSpPr>
          <p:nvPr/>
        </p:nvCxnSpPr>
        <p:spPr bwMode="auto">
          <a:xfrm flipV="1">
            <a:off x="6998982" y="2971859"/>
            <a:ext cx="360198" cy="8520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29">
            <a:extLst>
              <a:ext uri="{FF2B5EF4-FFF2-40B4-BE49-F238E27FC236}">
                <a16:creationId xmlns:a16="http://schemas.microsoft.com/office/drawing/2014/main" id="{C8C12180-9F91-4C20-B472-A546078A8882}"/>
              </a:ext>
            </a:extLst>
          </p:cNvPr>
          <p:cNvCxnSpPr>
            <a:cxnSpLocks noChangeShapeType="1"/>
            <a:stCxn id="59" idx="3"/>
            <a:endCxn id="56" idx="1"/>
          </p:cNvCxnSpPr>
          <p:nvPr/>
        </p:nvCxnSpPr>
        <p:spPr bwMode="auto">
          <a:xfrm>
            <a:off x="6998982" y="3823915"/>
            <a:ext cx="612610" cy="7541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15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614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DAGs for Common Problems in Epidemiology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Confounding</a:t>
            </a:r>
          </a:p>
        </p:txBody>
      </p:sp>
    </p:spTree>
    <p:extLst>
      <p:ext uri="{BB962C8B-B14F-4D97-AF65-F5344CB8AC3E}">
        <p14:creationId xmlns:p14="http://schemas.microsoft.com/office/powerpoint/2010/main" val="60288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 is When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Exposure and outcome have common causes</a:t>
            </a:r>
          </a:p>
          <a:p>
            <a:r>
              <a:rPr lang="en-US" dirty="0">
                <a:sym typeface="Wingdings"/>
              </a:rPr>
              <a:t>The exposed are not exchangeable with the unexposed</a:t>
            </a:r>
          </a:p>
          <a:p>
            <a:r>
              <a:rPr lang="en-US" dirty="0">
                <a:sym typeface="Wingdings"/>
              </a:rPr>
              <a:t>Association is not causation</a:t>
            </a:r>
          </a:p>
          <a:p>
            <a:pPr marL="119062" indent="0">
              <a:buNone/>
            </a:pPr>
            <a:endParaRPr lang="en-US" dirty="0">
              <a:sym typeface="Wingdings"/>
            </a:endParaRPr>
          </a:p>
          <a:p>
            <a:pPr marL="119062" indent="0">
              <a:buNone/>
            </a:pPr>
            <a:r>
              <a:rPr lang="en-US" dirty="0">
                <a:sym typeface="Wingdings"/>
              </a:rPr>
              <a:t>All equivalent characterizations!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17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2215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Identifiability of Causal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143"/>
            <a:ext cx="8229600" cy="3969657"/>
          </a:xfrm>
        </p:spPr>
        <p:txBody>
          <a:bodyPr/>
          <a:lstStyle/>
          <a:p>
            <a:r>
              <a:rPr lang="en-US" dirty="0"/>
              <a:t>Two components of an unconditional association between exposure and outcome: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Effect of exposure on outcome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Result of common causes</a:t>
            </a:r>
          </a:p>
          <a:p>
            <a:pPr marL="679450" indent="-514350"/>
            <a:endParaRPr lang="en-US" dirty="0"/>
          </a:p>
          <a:p>
            <a:pPr marL="679450" indent="-514350"/>
            <a:r>
              <a:rPr lang="en-US" dirty="0"/>
              <a:t>Can we identify the former component?</a:t>
            </a:r>
          </a:p>
        </p:txBody>
      </p:sp>
      <p:pic>
        <p:nvPicPr>
          <p:cNvPr id="4" name="Picture 3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2" y="1740805"/>
            <a:ext cx="3967587" cy="726622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18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14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Backdoor Criterion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variables </a:t>
            </a:r>
            <a:r>
              <a:rPr lang="en-US" i="1" dirty="0"/>
              <a:t>L</a:t>
            </a:r>
            <a:r>
              <a:rPr lang="en-US" dirty="0"/>
              <a:t> satisfies the backdoor criterion relative to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in a DAG if:</a:t>
            </a:r>
          </a:p>
          <a:p>
            <a:pPr lvl="1"/>
            <a:r>
              <a:rPr lang="en-US" dirty="0"/>
              <a:t>No variable in </a:t>
            </a:r>
            <a:r>
              <a:rPr lang="en-US" i="1" dirty="0"/>
              <a:t>L</a:t>
            </a:r>
            <a:r>
              <a:rPr lang="en-US" dirty="0"/>
              <a:t> is a descendant of </a:t>
            </a:r>
            <a:r>
              <a:rPr lang="en-US" i="1" dirty="0"/>
              <a:t>A</a:t>
            </a:r>
          </a:p>
          <a:p>
            <a:pPr lvl="1"/>
            <a:r>
              <a:rPr lang="en-US" dirty="0"/>
              <a:t>All backdoor paths between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blocked by conditioning on </a:t>
            </a:r>
            <a:r>
              <a:rPr lang="en-US" i="1" dirty="0"/>
              <a:t>L</a:t>
            </a:r>
          </a:p>
          <a:p>
            <a:r>
              <a:rPr lang="en-US" dirty="0">
                <a:sym typeface="Wingdings"/>
              </a:rPr>
              <a:t>If a set of variables </a:t>
            </a:r>
            <a:r>
              <a:rPr lang="en-US" i="1" dirty="0">
                <a:sym typeface="Wingdings"/>
              </a:rPr>
              <a:t>L</a:t>
            </a:r>
            <a:r>
              <a:rPr lang="en-US" dirty="0">
                <a:sym typeface="Wingdings"/>
              </a:rPr>
              <a:t> satisfies the </a:t>
            </a:r>
            <a:r>
              <a:rPr lang="en-US" dirty="0"/>
              <a:t>backdoor criterion, then the causal effect of </a:t>
            </a:r>
            <a:r>
              <a:rPr lang="en-US" i="1" dirty="0"/>
              <a:t>A</a:t>
            </a:r>
            <a:r>
              <a:rPr lang="en-US" dirty="0"/>
              <a:t> on </a:t>
            </a:r>
            <a:r>
              <a:rPr lang="en-US" i="1" dirty="0"/>
              <a:t>Y</a:t>
            </a:r>
            <a:r>
              <a:rPr lang="en-US" dirty="0"/>
              <a:t> is identifiable</a:t>
            </a:r>
            <a:endParaRPr lang="en-US" dirty="0">
              <a:sym typeface="Wingding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19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6816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Learning Objectives (Weeks 2 &amp; 3)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4125" y="1584562"/>
            <a:ext cx="8511446" cy="4565867"/>
          </a:xfrm>
        </p:spPr>
        <p:txBody>
          <a:bodyPr/>
          <a:lstStyle/>
          <a:p>
            <a:pPr eaLnBrk="1" hangingPunct="1"/>
            <a:r>
              <a:rPr lang="en-US" altLang="en-US" dirty="0"/>
              <a:t>Overview of DAGs</a:t>
            </a:r>
          </a:p>
          <a:p>
            <a:pPr eaLnBrk="1" hangingPunct="1"/>
            <a:r>
              <a:rPr lang="en-US" altLang="en-US" dirty="0"/>
              <a:t>Research Design Interlude</a:t>
            </a:r>
          </a:p>
          <a:p>
            <a:pPr eaLnBrk="1" hangingPunct="1"/>
            <a:r>
              <a:rPr lang="en-US" altLang="en-US" dirty="0"/>
              <a:t>DAGs for Common Problems in Epidemiology</a:t>
            </a:r>
          </a:p>
          <a:p>
            <a:pPr lvl="1" eaLnBrk="1" hangingPunct="1"/>
            <a:r>
              <a:rPr lang="en-US" altLang="en-US" dirty="0"/>
              <a:t>Confounding</a:t>
            </a:r>
          </a:p>
          <a:p>
            <a:pPr lvl="1" eaLnBrk="1" hangingPunct="1"/>
            <a:r>
              <a:rPr lang="en-US" altLang="en-US" dirty="0"/>
              <a:t>Bias in RCTs</a:t>
            </a:r>
          </a:p>
          <a:p>
            <a:pPr lvl="1" eaLnBrk="1" hangingPunct="1"/>
            <a:r>
              <a:rPr lang="en-US" altLang="en-US" dirty="0"/>
              <a:t>Selection Bias</a:t>
            </a:r>
          </a:p>
          <a:p>
            <a:pPr lvl="1" eaLnBrk="1" hangingPunct="1"/>
            <a:r>
              <a:rPr lang="en-US" altLang="en-US" dirty="0"/>
              <a:t>Measurement Bias</a:t>
            </a:r>
          </a:p>
          <a:p>
            <a:pPr eaLnBrk="1" hangingPunct="1"/>
            <a:r>
              <a:rPr lang="en-US" altLang="en-US" dirty="0"/>
              <a:t>Limitations of DAGs</a:t>
            </a:r>
          </a:p>
          <a:p>
            <a:pPr marL="862012" indent="-742950" eaLnBrk="1" hangingPunct="1"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9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57"/>
    </mc:Choice>
    <mc:Fallback xmlns="">
      <p:transition spd="slow" advTm="1725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Worker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143"/>
            <a:ext cx="8229600" cy="3969657"/>
          </a:xfrm>
        </p:spPr>
        <p:txBody>
          <a:bodyPr/>
          <a:lstStyle/>
          <a:p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Working as a firefighter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Death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Physical fitness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2" y="1740805"/>
            <a:ext cx="3967587" cy="726622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20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24859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21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B6C0F-727A-2D4C-8F1B-7B8F7CF49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you draw a DAG representing confounding by indication?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Aspirin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Stroke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Heart disease</a:t>
            </a:r>
          </a:p>
          <a:p>
            <a:pPr marL="858837" lvl="1" indent="-457200"/>
            <a:r>
              <a:rPr lang="en-US" i="1" dirty="0"/>
              <a:t>U</a:t>
            </a:r>
            <a:r>
              <a:rPr lang="en-US" dirty="0"/>
              <a:t>: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46664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 by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0857"/>
            <a:ext cx="8229600" cy="2989943"/>
          </a:xfrm>
        </p:spPr>
        <p:txBody>
          <a:bodyPr/>
          <a:lstStyle/>
          <a:p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Exercise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Death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Cigarette smoking</a:t>
            </a:r>
          </a:p>
          <a:p>
            <a:pPr marL="858837" lvl="1" indent="-457200"/>
            <a:r>
              <a:rPr lang="en-US" i="1" dirty="0"/>
              <a:t>U</a:t>
            </a:r>
            <a:r>
              <a:rPr lang="en-US" dirty="0"/>
              <a:t>: Personality or social factors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 Shot 2020-02-01 at 8.58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1654628"/>
            <a:ext cx="2785836" cy="1739135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22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23792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Confounding by Early Life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4715"/>
            <a:ext cx="8229600" cy="3516086"/>
          </a:xfrm>
        </p:spPr>
        <p:txBody>
          <a:bodyPr/>
          <a:lstStyle/>
          <a:p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Depression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Death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i="1" baseline="-25000" dirty="0"/>
              <a:t>1</a:t>
            </a:r>
            <a:r>
              <a:rPr lang="en-US" dirty="0"/>
              <a:t>: Education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i="1" baseline="-25000" dirty="0"/>
              <a:t>2</a:t>
            </a:r>
            <a:r>
              <a:rPr lang="en-US" dirty="0"/>
              <a:t>: Income</a:t>
            </a:r>
          </a:p>
          <a:p>
            <a:pPr lvl="1"/>
            <a:endParaRPr lang="en-US" dirty="0"/>
          </a:p>
        </p:txBody>
      </p:sp>
      <p:pic>
        <p:nvPicPr>
          <p:cNvPr id="7" name="Picture 6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2" y="2049236"/>
            <a:ext cx="3967587" cy="726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7286" y="239485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1714" y="2050142"/>
            <a:ext cx="3102429" cy="2721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 flipV="1">
            <a:off x="3120571" y="1823643"/>
            <a:ext cx="1113973" cy="38978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34544" y="1531255"/>
            <a:ext cx="572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/>
              <a:t>L</a:t>
            </a:r>
            <a:r>
              <a:rPr lang="en-US" sz="3200" baseline="-25000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9685" y="2256972"/>
            <a:ext cx="464457" cy="1741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1390" y="2209799"/>
            <a:ext cx="464457" cy="1741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4806669" y="1823643"/>
            <a:ext cx="1234902" cy="4623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23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43935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with Adjustment!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6286"/>
            <a:ext cx="8229600" cy="2554514"/>
          </a:xfrm>
        </p:spPr>
        <p:txBody>
          <a:bodyPr numCol="2"/>
          <a:lstStyle/>
          <a:p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Physical activity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Cervical cancer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Pap smear</a:t>
            </a:r>
          </a:p>
          <a:p>
            <a:pPr marL="858837" lvl="1" indent="-457200"/>
            <a:endParaRPr lang="en-US" sz="3200" i="1" dirty="0"/>
          </a:p>
          <a:p>
            <a:pPr marL="858837" lvl="1" indent="-457200"/>
            <a:r>
              <a:rPr lang="en-US" i="1" dirty="0"/>
              <a:t>U</a:t>
            </a:r>
            <a:r>
              <a:rPr lang="en-US" i="1" baseline="-25000" dirty="0"/>
              <a:t>1</a:t>
            </a:r>
            <a:r>
              <a:rPr lang="en-US" dirty="0"/>
              <a:t>: Pre-cancer lesion</a:t>
            </a:r>
          </a:p>
          <a:p>
            <a:pPr marL="858837" lvl="1" indent="-457200"/>
            <a:r>
              <a:rPr lang="en-US" i="1" dirty="0"/>
              <a:t>U</a:t>
            </a:r>
            <a:r>
              <a:rPr lang="en-US" i="1" baseline="-25000" dirty="0"/>
              <a:t>2</a:t>
            </a:r>
            <a:r>
              <a:rPr lang="en-US" dirty="0"/>
              <a:t>: Health-conscious personality</a:t>
            </a:r>
          </a:p>
          <a:p>
            <a:pPr marL="858837" lvl="1" indent="-457200"/>
            <a:endParaRPr lang="en-US" dirty="0"/>
          </a:p>
        </p:txBody>
      </p:sp>
      <p:pic>
        <p:nvPicPr>
          <p:cNvPr id="4" name="Picture 3" descr="Screen Shot 2020-02-01 at 9.2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714499"/>
            <a:ext cx="2336800" cy="2159000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24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5199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 a “confounder”?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6286"/>
            <a:ext cx="8229600" cy="2554514"/>
          </a:xfrm>
        </p:spPr>
        <p:txBody>
          <a:bodyPr numCol="1"/>
          <a:lstStyle/>
          <a:p>
            <a:pPr marL="566737" indent="-457200"/>
            <a:r>
              <a:rPr lang="en-US" dirty="0"/>
              <a:t>Is </a:t>
            </a:r>
            <a:r>
              <a:rPr lang="en-US" i="1" dirty="0"/>
              <a:t>L</a:t>
            </a:r>
            <a:r>
              <a:rPr lang="en-US" dirty="0"/>
              <a:t> associated with </a:t>
            </a:r>
            <a:r>
              <a:rPr lang="en-US" i="1" dirty="0"/>
              <a:t>A</a:t>
            </a:r>
            <a:r>
              <a:rPr lang="en-US" dirty="0"/>
              <a:t>?</a:t>
            </a:r>
          </a:p>
          <a:p>
            <a:pPr marL="566737" indent="-457200"/>
            <a:r>
              <a:rPr lang="en-US" dirty="0"/>
              <a:t>Is </a:t>
            </a:r>
            <a:r>
              <a:rPr lang="en-US" i="1" dirty="0"/>
              <a:t>L</a:t>
            </a:r>
            <a:r>
              <a:rPr lang="en-US" dirty="0"/>
              <a:t> associated with </a:t>
            </a:r>
            <a:r>
              <a:rPr lang="en-US" i="1" dirty="0"/>
              <a:t>Y</a:t>
            </a:r>
            <a:r>
              <a:rPr lang="en-US" dirty="0"/>
              <a:t> conditional on </a:t>
            </a:r>
            <a:r>
              <a:rPr lang="en-US" i="1" dirty="0"/>
              <a:t>A</a:t>
            </a:r>
            <a:r>
              <a:rPr lang="en-US" dirty="0"/>
              <a:t>?</a:t>
            </a:r>
          </a:p>
          <a:p>
            <a:pPr marL="566737" indent="-457200"/>
            <a:r>
              <a:rPr lang="en-US" dirty="0"/>
              <a:t>Is </a:t>
            </a:r>
            <a:r>
              <a:rPr lang="en-US" i="1" dirty="0"/>
              <a:t>L</a:t>
            </a:r>
            <a:r>
              <a:rPr lang="en-US" dirty="0"/>
              <a:t> on the causal pathway from </a:t>
            </a:r>
            <a:r>
              <a:rPr lang="en-US" i="1" dirty="0"/>
              <a:t>A </a:t>
            </a:r>
            <a:r>
              <a:rPr lang="en-US" dirty="0"/>
              <a:t>to</a:t>
            </a:r>
            <a:r>
              <a:rPr lang="en-US" i="1" dirty="0"/>
              <a:t> Y</a:t>
            </a:r>
            <a:r>
              <a:rPr lang="en-US" dirty="0"/>
              <a:t>?</a:t>
            </a:r>
          </a:p>
        </p:txBody>
      </p:sp>
      <p:pic>
        <p:nvPicPr>
          <p:cNvPr id="4" name="Picture 3" descr="Screen Shot 2020-02-01 at 9.2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714499"/>
            <a:ext cx="2336800" cy="2159000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25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D57F0-FBD8-874F-A98A-C79B8F5FC318}"/>
              </a:ext>
            </a:extLst>
          </p:cNvPr>
          <p:cNvSpPr txBox="1"/>
          <p:nvPr/>
        </p:nvSpPr>
        <p:spPr>
          <a:xfrm>
            <a:off x="7851379" y="3922486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orbel" panose="020B0503020204020204" pitchFamily="34" charset="0"/>
              </a:rPr>
              <a:t>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0D627-972D-F246-B1A1-4C2BDE7D3CED}"/>
              </a:ext>
            </a:extLst>
          </p:cNvPr>
          <p:cNvSpPr txBox="1"/>
          <p:nvPr/>
        </p:nvSpPr>
        <p:spPr>
          <a:xfrm>
            <a:off x="7851379" y="4430486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orbel" panose="020B0503020204020204" pitchFamily="34" charset="0"/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0147C-6326-0D43-B1A0-1D9B1E9FBEB2}"/>
              </a:ext>
            </a:extLst>
          </p:cNvPr>
          <p:cNvSpPr txBox="1"/>
          <p:nvPr/>
        </p:nvSpPr>
        <p:spPr>
          <a:xfrm>
            <a:off x="7851379" y="492578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orbel" panose="020B050302020402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7578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 a “confounder”?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368800"/>
          </a:xfrm>
        </p:spPr>
        <p:txBody>
          <a:bodyPr numCol="1"/>
          <a:lstStyle/>
          <a:p>
            <a:pPr marL="566737" indent="-457200"/>
            <a:r>
              <a:rPr lang="en-US" sz="2800" dirty="0"/>
              <a:t>Is the conditional (within levels of </a:t>
            </a:r>
            <a:r>
              <a:rPr lang="en-US" sz="2800" i="1" dirty="0"/>
              <a:t>L</a:t>
            </a:r>
            <a:r>
              <a:rPr lang="en-US" sz="2800" dirty="0"/>
              <a:t>) association between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Y </a:t>
            </a:r>
            <a:r>
              <a:rPr lang="en-US" sz="2800" dirty="0"/>
              <a:t>different from the unconditional association measure?</a:t>
            </a:r>
          </a:p>
          <a:p>
            <a:pPr marL="858837" lvl="1" indent="-457200"/>
            <a:r>
              <a:rPr lang="en-US" sz="2400" dirty="0"/>
              <a:t>E.g., the adjusted odds ratio changes by &gt;10% compared to the unadjusted odds ratio</a:t>
            </a:r>
          </a:p>
          <a:p>
            <a:pPr marL="566737" indent="-457200"/>
            <a:r>
              <a:rPr lang="en-US" sz="2800" dirty="0"/>
              <a:t>Differences between conditional and unconditional association measures may exist in the absence of common causes when</a:t>
            </a:r>
          </a:p>
          <a:p>
            <a:pPr marL="858837" lvl="1" indent="-457200"/>
            <a:r>
              <a:rPr lang="en-US" sz="2400" dirty="0"/>
              <a:t>Using non-collapsible measures</a:t>
            </a:r>
          </a:p>
          <a:p>
            <a:pPr marL="858837" lvl="1" indent="-457200"/>
            <a:r>
              <a:rPr lang="en-US" sz="2400" dirty="0"/>
              <a:t>Conditioning on common effects</a:t>
            </a:r>
          </a:p>
          <a:p>
            <a:pPr marL="858837" lvl="1" indent="-457200"/>
            <a:endParaRPr lang="en-US" sz="2400" dirty="0"/>
          </a:p>
          <a:p>
            <a:pPr marL="566737" indent="-457200"/>
            <a:endParaRPr lang="en-US" sz="28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26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75053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 a “confounder”?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368800"/>
          </a:xfrm>
        </p:spPr>
        <p:txBody>
          <a:bodyPr numCol="1"/>
          <a:lstStyle/>
          <a:p>
            <a:pPr marL="566737" indent="-457200"/>
            <a:r>
              <a:rPr lang="en-US" sz="2800" dirty="0"/>
              <a:t>Be careful with the “standard” definitions!</a:t>
            </a:r>
          </a:p>
          <a:p>
            <a:pPr marL="566737" indent="-457200"/>
            <a:r>
              <a:rPr lang="en-US" sz="2800" dirty="0"/>
              <a:t>We need expert knowledge to determine if we should adjust for a variable</a:t>
            </a:r>
          </a:p>
          <a:p>
            <a:pPr marL="566737" indent="-457200"/>
            <a:endParaRPr lang="en-US" sz="2800" dirty="0"/>
          </a:p>
          <a:p>
            <a:pPr marL="566737" indent="-457200"/>
            <a:r>
              <a:rPr lang="en-US" sz="2800" dirty="0"/>
              <a:t>*But* if our expert knowledge reduces the number of possible causal structures, then consider the methods on the prior two slides to decide whether a variable is a confounder (Ahem, HW Q9!)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27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98466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Intractable Confounding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8000"/>
            <a:ext cx="8229600" cy="2082800"/>
          </a:xfrm>
        </p:spPr>
        <p:txBody>
          <a:bodyPr/>
          <a:lstStyle/>
          <a:p>
            <a:r>
              <a:rPr lang="en-US" dirty="0"/>
              <a:t>Open backdoor path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i="1" dirty="0">
                <a:sym typeface="Wingdings"/>
              </a:rPr>
              <a:t>L</a:t>
            </a:r>
            <a:r>
              <a:rPr lang="en-US" dirty="0">
                <a:sym typeface="Wingdings"/>
              </a:rPr>
              <a:t>  </a:t>
            </a:r>
            <a:r>
              <a:rPr lang="en-US" i="1" dirty="0">
                <a:sym typeface="Wingdings"/>
              </a:rPr>
              <a:t>U</a:t>
            </a:r>
            <a:r>
              <a:rPr lang="en-US" i="1" baseline="-25000" dirty="0">
                <a:sym typeface="Wingdings"/>
              </a:rPr>
              <a:t>1</a:t>
            </a:r>
            <a:r>
              <a:rPr lang="en-US" dirty="0">
                <a:sym typeface="Wingdings"/>
              </a:rPr>
              <a:t>  </a:t>
            </a:r>
            <a:r>
              <a:rPr lang="en-US" i="1" dirty="0">
                <a:sym typeface="Wingdings"/>
              </a:rPr>
              <a:t>Y</a:t>
            </a:r>
            <a:endParaRPr lang="en-US" i="1" dirty="0"/>
          </a:p>
          <a:p>
            <a:r>
              <a:rPr lang="en-US" dirty="0"/>
              <a:t>But what happens if we adjust for </a:t>
            </a:r>
            <a:r>
              <a:rPr lang="en-US" i="1" dirty="0"/>
              <a:t>L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Open the path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i="1" dirty="0">
                <a:sym typeface="Wingdings"/>
              </a:rPr>
              <a:t>U</a:t>
            </a:r>
            <a:r>
              <a:rPr lang="en-US" i="1" baseline="-25000" dirty="0">
                <a:sym typeface="Wingdings"/>
              </a:rPr>
              <a:t>2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L</a:t>
            </a:r>
            <a:r>
              <a:rPr lang="en-US" dirty="0">
                <a:sym typeface="Wingdings"/>
              </a:rPr>
              <a:t>  </a:t>
            </a:r>
            <a:r>
              <a:rPr lang="en-US" i="1" dirty="0">
                <a:sym typeface="Wingdings"/>
              </a:rPr>
              <a:t>U</a:t>
            </a:r>
            <a:r>
              <a:rPr lang="en-US" i="1" baseline="-25000" dirty="0">
                <a:sym typeface="Wingdings"/>
              </a:rPr>
              <a:t>1</a:t>
            </a:r>
            <a:r>
              <a:rPr lang="en-US" dirty="0">
                <a:sym typeface="Wingdings"/>
              </a:rPr>
              <a:t>  </a:t>
            </a:r>
            <a:r>
              <a:rPr lang="en-US" i="1" dirty="0">
                <a:sym typeface="Wingdings"/>
              </a:rPr>
              <a:t>Y</a:t>
            </a:r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6" name="Picture 5" descr="Screen Shot 2020-02-01 at 9.3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48" y="1949076"/>
            <a:ext cx="2362200" cy="210820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28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710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4F05-9CE0-C446-8EC8-742FA99A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Until Next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3429-5718-F74A-AFA0-C4E9FD0E1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Homework #1</a:t>
            </a:r>
          </a:p>
          <a:p>
            <a:r>
              <a:rPr lang="en-US" dirty="0"/>
              <a:t>Get Started on Homework #2</a:t>
            </a:r>
          </a:p>
          <a:p>
            <a:r>
              <a:rPr lang="en-US" dirty="0"/>
              <a:t>Read Chapters 8.1-8.3 and 9.1-9.3 in </a:t>
            </a:r>
            <a:r>
              <a:rPr lang="en-US" dirty="0" err="1"/>
              <a:t>Hernán</a:t>
            </a:r>
            <a:r>
              <a:rPr lang="en-US" dirty="0"/>
              <a:t> &amp; Robins</a:t>
            </a:r>
          </a:p>
          <a:p>
            <a:r>
              <a:rPr lang="en-US" dirty="0"/>
              <a:t>Watch “Directed Acyclic Graphs – Part III”</a:t>
            </a:r>
          </a:p>
          <a:p>
            <a:r>
              <a:rPr lang="en-US" dirty="0"/>
              <a:t>Office Hours: </a:t>
            </a:r>
            <a:r>
              <a:rPr lang="en-US" u="sng" dirty="0"/>
              <a:t>Tuesday</a:t>
            </a:r>
            <a:r>
              <a:rPr lang="en-US" dirty="0"/>
              <a:t> @ </a:t>
            </a:r>
            <a:r>
              <a:rPr lang="en-US" u="sng" dirty="0"/>
              <a:t>1:10pm</a:t>
            </a:r>
            <a:r>
              <a:rPr lang="en-US" dirty="0"/>
              <a:t> on Zoom</a:t>
            </a:r>
          </a:p>
          <a:p>
            <a:endParaRPr lang="en-US" dirty="0"/>
          </a:p>
          <a:p>
            <a:r>
              <a:rPr lang="en-US" dirty="0"/>
              <a:t>Class 1/20 will be virtual</a:t>
            </a:r>
          </a:p>
        </p:txBody>
      </p:sp>
    </p:spTree>
    <p:extLst>
      <p:ext uri="{BB962C8B-B14F-4D97-AF65-F5344CB8AC3E}">
        <p14:creationId xmlns:p14="http://schemas.microsoft.com/office/powerpoint/2010/main" val="200426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DAG Intuition</a:t>
            </a:r>
          </a:p>
        </p:txBody>
      </p:sp>
    </p:spTree>
    <p:extLst>
      <p:ext uri="{BB962C8B-B14F-4D97-AF65-F5344CB8AC3E}">
        <p14:creationId xmlns:p14="http://schemas.microsoft.com/office/powerpoint/2010/main" val="75941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D-separation</a:t>
            </a:r>
          </a:p>
        </p:txBody>
      </p:sp>
    </p:spTree>
    <p:extLst>
      <p:ext uri="{BB962C8B-B14F-4D97-AF65-F5344CB8AC3E}">
        <p14:creationId xmlns:p14="http://schemas.microsoft.com/office/powerpoint/2010/main" val="402816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526835"/>
            <a:ext cx="8013192" cy="1636776"/>
          </a:xfrm>
        </p:spPr>
        <p:txBody>
          <a:bodyPr/>
          <a:lstStyle/>
          <a:p>
            <a:pPr eaLnBrk="1" hangingPunct="1"/>
            <a:r>
              <a:rPr lang="en-US" altLang="en-US" dirty="0"/>
              <a:t>Questions from the Recorded Lecture?</a:t>
            </a:r>
          </a:p>
        </p:txBody>
      </p:sp>
    </p:spTree>
    <p:extLst>
      <p:ext uri="{BB962C8B-B14F-4D97-AF65-F5344CB8AC3E}">
        <p14:creationId xmlns:p14="http://schemas.microsoft.com/office/powerpoint/2010/main" val="168637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9195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causal</a:t>
            </a:r>
            <a:r>
              <a:rPr lang="en-US" dirty="0"/>
              <a:t> statement represents the relationship between </a:t>
            </a:r>
            <a:r>
              <a:rPr lang="en-US" b="1" i="1" dirty="0"/>
              <a:t>A</a:t>
            </a:r>
            <a:r>
              <a:rPr lang="en-US" b="1" dirty="0"/>
              <a:t> and </a:t>
            </a:r>
            <a:r>
              <a:rPr lang="en-US" b="1" i="1" dirty="0"/>
              <a:t>Y</a:t>
            </a:r>
            <a:r>
              <a:rPr lang="en-US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43B29-2710-ED4A-A80D-A2439955EA42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AFAEE-A5E4-EB43-977E-743C34BE64DF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1BABF-6E30-E74E-BDF2-79233CAEDA49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634B45-F195-9940-9E25-BD816FD79A23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6ED7E4-1ECE-A34E-8879-8169286D673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9B3975-43D9-7545-A904-4497DE7792D6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FDFD30-25FE-9D4E-8F68-96884781E01C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1DB2FA05-6381-FE4C-A762-45D13758E989}"/>
              </a:ext>
            </a:extLst>
          </p:cNvPr>
          <p:cNvCxnSpPr>
            <a:cxnSpLocks/>
            <a:stCxn id="12" idx="2"/>
            <a:endCxn id="9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A0E94DE-AF37-E24C-8876-C7DEDB644D9C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C2138C-397D-944E-ADA7-1287C3909812}"/>
              </a:ext>
            </a:extLst>
          </p:cNvPr>
          <p:cNvCxnSpPr>
            <a:cxnSpLocks/>
            <a:stCxn id="9" idx="3"/>
            <a:endCxn id="25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40B18570-4BAC-B747-A746-C6FFFFCC7C00}"/>
              </a:ext>
            </a:extLst>
          </p:cNvPr>
          <p:cNvCxnSpPr>
            <a:cxnSpLocks/>
            <a:stCxn id="7" idx="0"/>
            <a:endCxn id="25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63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marginal associational </a:t>
            </a:r>
            <a:r>
              <a:rPr lang="en-US" dirty="0"/>
              <a:t>statement represents the relationship between </a:t>
            </a:r>
            <a:r>
              <a:rPr lang="en-US" b="1" i="1" dirty="0"/>
              <a:t>A</a:t>
            </a:r>
            <a:r>
              <a:rPr lang="en-US" b="1" dirty="0"/>
              <a:t> and </a:t>
            </a:r>
            <a:r>
              <a:rPr lang="en-US" b="1" i="1" dirty="0"/>
              <a:t>Y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3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BB724-7C55-474F-91CC-F85FAE73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3881-D2BD-2548-8207-3FB4E5DA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marginal associational </a:t>
            </a:r>
            <a:r>
              <a:rPr lang="en-US" dirty="0"/>
              <a:t>statement represents the relationship between </a:t>
            </a:r>
            <a:r>
              <a:rPr lang="en-US" b="1" i="1" dirty="0"/>
              <a:t>L</a:t>
            </a:r>
            <a:r>
              <a:rPr lang="en-US" b="1" dirty="0"/>
              <a:t> and </a:t>
            </a:r>
            <a:r>
              <a:rPr lang="en-US" b="1" i="1" dirty="0"/>
              <a:t>C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B372-404C-7B47-909C-C236FBA7F31A}"/>
              </a:ext>
            </a:extLst>
          </p:cNvPr>
          <p:cNvSpPr txBox="1"/>
          <p:nvPr/>
        </p:nvSpPr>
        <p:spPr>
          <a:xfrm>
            <a:off x="32047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BEF8-67E6-0444-B373-1B36B4BA6D4B}"/>
              </a:ext>
            </a:extLst>
          </p:cNvPr>
          <p:cNvSpPr txBox="1"/>
          <p:nvPr/>
        </p:nvSpPr>
        <p:spPr>
          <a:xfrm>
            <a:off x="4324097" y="25697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786D-34D9-8F4A-8D1F-13CA1E94CABE}"/>
              </a:ext>
            </a:extLst>
          </p:cNvPr>
          <p:cNvSpPr txBox="1"/>
          <p:nvPr/>
        </p:nvSpPr>
        <p:spPr>
          <a:xfrm>
            <a:off x="5422628" y="25697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1B2FB-4C5C-1545-AE1A-1AF9CD5C806A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649080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D5F4B9-3348-564A-9E97-D07BC25387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7476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290B8-7F1B-0841-8B0E-42399C9D364A}"/>
              </a:ext>
            </a:extLst>
          </p:cNvPr>
          <p:cNvSpPr txBox="1"/>
          <p:nvPr/>
        </p:nvSpPr>
        <p:spPr>
          <a:xfrm>
            <a:off x="2125433" y="25697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19FADD-4289-DB48-9296-F9F80ED88DC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29711" y="2831388"/>
            <a:ext cx="675017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C7F66EE-C9A0-AB42-A994-021764B9D774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16200000" flipH="1">
            <a:off x="3986188" y="1434382"/>
            <a:ext cx="12700" cy="3317232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7CC9F-37AD-3E48-B926-F5B0CD42A49D}"/>
              </a:ext>
            </a:extLst>
          </p:cNvPr>
          <p:cNvSpPr txBox="1"/>
          <p:nvPr/>
        </p:nvSpPr>
        <p:spPr>
          <a:xfrm>
            <a:off x="6541996" y="2569778"/>
            <a:ext cx="42351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132FC4-BF3D-E44F-B45B-80488BAD3960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866980" y="2831388"/>
            <a:ext cx="675016" cy="0"/>
          </a:xfrm>
          <a:prstGeom prst="line">
            <a:avLst/>
          </a:pr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257D8F-7DF3-7F47-A831-5542EA959E31}"/>
              </a:ext>
            </a:extLst>
          </p:cNvPr>
          <p:cNvCxnSpPr>
            <a:cxnSpLocks/>
            <a:stCxn id="6" idx="0"/>
            <a:endCxn id="14" idx="0"/>
          </p:cNvCxnSpPr>
          <p:nvPr/>
        </p:nvCxnSpPr>
        <p:spPr>
          <a:xfrm rot="5400000" flipH="1" flipV="1">
            <a:off x="5090328" y="906354"/>
            <a:ext cx="12700" cy="3326849"/>
          </a:xfrm>
          <a:prstGeom prst="curvedConnector3">
            <a:avLst>
              <a:gd name="adj1" fmla="val 34137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86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55887</TotalTime>
  <Words>1312</Words>
  <Application>Microsoft Macintosh PowerPoint</Application>
  <PresentationFormat>On-screen Show (4:3)</PresentationFormat>
  <Paragraphs>273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PowerPoint Presentation</vt:lpstr>
      <vt:lpstr>Learning Objectives (Weeks 2 &amp; 3)</vt:lpstr>
      <vt:lpstr>Review of DAG Intuition</vt:lpstr>
      <vt:lpstr>Review of D-separation</vt:lpstr>
      <vt:lpstr>Questions from the Recorded Lecture?</vt:lpstr>
      <vt:lpstr>Exercises</vt:lpstr>
      <vt:lpstr>Causation</vt:lpstr>
      <vt:lpstr>Association I</vt:lpstr>
      <vt:lpstr>Association II</vt:lpstr>
      <vt:lpstr>Association III</vt:lpstr>
      <vt:lpstr>Association IV</vt:lpstr>
      <vt:lpstr>Research Design Interlude</vt:lpstr>
      <vt:lpstr>Research Design</vt:lpstr>
      <vt:lpstr>Quizlet: Can you test which DAG is correct if you have data on these variables?</vt:lpstr>
      <vt:lpstr>Quizlet: Can you test which DAG is correct if you have data on these variables?</vt:lpstr>
      <vt:lpstr>DAGs for Common Problems in Epidemiology</vt:lpstr>
      <vt:lpstr>Confounding is When…</vt:lpstr>
      <vt:lpstr>Identifiability of Causal Effects</vt:lpstr>
      <vt:lpstr>The Backdoor Criterion</vt:lpstr>
      <vt:lpstr>Healthy Worker Bias</vt:lpstr>
      <vt:lpstr>Exercise</vt:lpstr>
      <vt:lpstr>Confounding by Lifestyle</vt:lpstr>
      <vt:lpstr>Confounding by Early Life Factors</vt:lpstr>
      <vt:lpstr>Be Careful with Adjustment!</vt:lpstr>
      <vt:lpstr>Is L a “confounder”?</vt:lpstr>
      <vt:lpstr>Is L a “confounder”?</vt:lpstr>
      <vt:lpstr>Is L a “confounder”?</vt:lpstr>
      <vt:lpstr>Intractable Confounding</vt:lpstr>
      <vt:lpstr>Until Next Time…</vt:lpstr>
    </vt:vector>
  </TitlesOfParts>
  <Company>Harvard School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Rebecca Graff</cp:lastModifiedBy>
  <cp:revision>1267</cp:revision>
  <cp:lastPrinted>2014-02-10T19:53:01Z</cp:lastPrinted>
  <dcterms:created xsi:type="dcterms:W3CDTF">2001-12-12T23:21:39Z</dcterms:created>
  <dcterms:modified xsi:type="dcterms:W3CDTF">2022-01-12T21:16:22Z</dcterms:modified>
</cp:coreProperties>
</file>