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42" r:id="rId2"/>
    <p:sldId id="286" r:id="rId3"/>
    <p:sldId id="287" r:id="rId4"/>
    <p:sldId id="448" r:id="rId5"/>
    <p:sldId id="445" r:id="rId6"/>
    <p:sldId id="443" r:id="rId7"/>
    <p:sldId id="444" r:id="rId8"/>
    <p:sldId id="447" r:id="rId9"/>
    <p:sldId id="446" r:id="rId10"/>
    <p:sldId id="449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59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1448" y="176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6226F-F6D1-B445-A338-267713684F86}" type="datetimeFigureOut">
              <a:rPr lang="en-US" smtClean="0"/>
              <a:t>4/11/19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C0D58-8378-B641-AAD1-A8A65AE4B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5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1AB55-C745-5844-A3FF-A8CC5F29D863}" type="datetimeFigureOut">
              <a:rPr lang="en-US" smtClean="0"/>
              <a:t>4/11/19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623B1-1C86-914A-8D33-A626BF6F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1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0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7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7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2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1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2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34F1-7236-CF4F-B0F4-CBD8C544232B}" type="datetimeFigureOut">
              <a:rPr lang="en-US" smtClean="0"/>
              <a:t>4/11/19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6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7449"/>
            <a:ext cx="78867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6457" y="1403012"/>
            <a:ext cx="7886700" cy="4895046"/>
          </a:xfrm>
        </p:spPr>
        <p:txBody>
          <a:bodyPr>
            <a:normAutofit/>
          </a:bodyPr>
          <a:lstStyle/>
          <a:p>
            <a:r>
              <a:rPr lang="en-US" dirty="0"/>
              <a:t>True Positive (TP) </a:t>
            </a:r>
            <a:r>
              <a:rPr lang="mr-IN" dirty="0"/>
              <a:t>–</a:t>
            </a:r>
            <a:r>
              <a:rPr lang="en-US" dirty="0"/>
              <a:t> observation is positive and was predicted as positive</a:t>
            </a:r>
          </a:p>
          <a:p>
            <a:r>
              <a:rPr lang="en-US" dirty="0"/>
              <a:t>True Negative (TN) </a:t>
            </a:r>
            <a:r>
              <a:rPr lang="mr-IN" dirty="0"/>
              <a:t>–</a:t>
            </a:r>
            <a:r>
              <a:rPr lang="en-US" dirty="0"/>
              <a:t> observation is negative and was predicted as negative</a:t>
            </a:r>
          </a:p>
          <a:p>
            <a:r>
              <a:rPr lang="en-US" dirty="0"/>
              <a:t>False Positive (FP) </a:t>
            </a:r>
            <a:r>
              <a:rPr lang="mr-IN" dirty="0"/>
              <a:t>–</a:t>
            </a:r>
            <a:r>
              <a:rPr lang="en-US" dirty="0"/>
              <a:t> observation is negative and was predicted as positive</a:t>
            </a:r>
          </a:p>
          <a:p>
            <a:r>
              <a:rPr lang="en-US" dirty="0"/>
              <a:t>False Negative (FN) </a:t>
            </a:r>
            <a:r>
              <a:rPr lang="mr-IN" dirty="0"/>
              <a:t>–</a:t>
            </a:r>
            <a:r>
              <a:rPr lang="en-US" dirty="0"/>
              <a:t> observation is positive and was predicted as negative</a:t>
            </a:r>
          </a:p>
          <a:p>
            <a:r>
              <a:rPr lang="en-US" dirty="0"/>
              <a:t>Classification accuracy </a:t>
            </a:r>
            <a:r>
              <a:rPr lang="mr-IN" dirty="0"/>
              <a:t>–</a:t>
            </a:r>
            <a:r>
              <a:rPr lang="en-US" dirty="0"/>
              <a:t> proportion of observations classified correctly = (#TP + #TN)/N </a:t>
            </a:r>
          </a:p>
        </p:txBody>
      </p:sp>
    </p:spTree>
    <p:extLst>
      <p:ext uri="{BB962C8B-B14F-4D97-AF65-F5344CB8AC3E}">
        <p14:creationId xmlns:p14="http://schemas.microsoft.com/office/powerpoint/2010/main" val="2014564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rate vs. AUC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should we choose error rate and when AUC?</a:t>
            </a:r>
          </a:p>
          <a:p>
            <a:r>
              <a:rPr lang="en-US" dirty="0"/>
              <a:t>Error rate (and cost-benefit) work well when your dataset is representative of the larger population (metric incorporates prevalence </a:t>
            </a:r>
            <a:r>
              <a:rPr lang="mr-IN" dirty="0"/>
              <a:t>–</a:t>
            </a:r>
            <a:r>
              <a:rPr lang="en-US" dirty="0"/>
              <a:t> e.g. proportion of people in population that have disease)</a:t>
            </a:r>
          </a:p>
          <a:p>
            <a:r>
              <a:rPr lang="en-US" dirty="0"/>
              <a:t>AUC works better when your dataset is not representative of larger population, e.g. in “case-control” studies (metric is independent of prevalence)</a:t>
            </a:r>
          </a:p>
        </p:txBody>
      </p:sp>
    </p:spTree>
    <p:extLst>
      <p:ext uri="{BB962C8B-B14F-4D97-AF65-F5344CB8AC3E}">
        <p14:creationId xmlns:p14="http://schemas.microsoft.com/office/powerpoint/2010/main" val="94951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Possible evaluation measures:</a:t>
            </a:r>
          </a:p>
          <a:p>
            <a:pPr lvl="1"/>
            <a:r>
              <a:rPr lang="en-US" altLang="en-US" i="1" dirty="0"/>
              <a:t>Classification Accuracy </a:t>
            </a:r>
            <a:r>
              <a:rPr lang="en-US" altLang="en-US" dirty="0"/>
              <a:t>– or conversely, the </a:t>
            </a:r>
            <a:r>
              <a:rPr lang="en-US" altLang="en-US" i="1" dirty="0"/>
              <a:t>classification error rate </a:t>
            </a:r>
            <a:r>
              <a:rPr lang="en-US" altLang="en-US" dirty="0"/>
              <a:t>= 1 – classification accuracy</a:t>
            </a:r>
            <a:endParaRPr lang="en-US" altLang="en-US" i="1" dirty="0"/>
          </a:p>
          <a:p>
            <a:pPr lvl="1"/>
            <a:r>
              <a:rPr lang="en-US" altLang="en-US" i="1" dirty="0"/>
              <a:t>Differential penalties </a:t>
            </a:r>
            <a:r>
              <a:rPr lang="en-US" altLang="en-US" dirty="0"/>
              <a:t>– different errors may have different costs</a:t>
            </a:r>
          </a:p>
          <a:p>
            <a:pPr lvl="1"/>
            <a:r>
              <a:rPr lang="en-US" altLang="en-US" dirty="0"/>
              <a:t>Area Under Receiver-Operating Characteristic (ROC) Curve (AUC)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How reliable are the predicted results ?</a:t>
            </a:r>
          </a:p>
        </p:txBody>
      </p:sp>
    </p:spTree>
    <p:extLst>
      <p:ext uri="{BB962C8B-B14F-4D97-AF65-F5344CB8AC3E}">
        <p14:creationId xmlns:p14="http://schemas.microsoft.com/office/powerpoint/2010/main" val="170448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Classifier error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622675"/>
          </a:xfrm>
        </p:spPr>
        <p:txBody>
          <a:bodyPr>
            <a:normAutofit/>
          </a:bodyPr>
          <a:lstStyle/>
          <a:p>
            <a:r>
              <a:rPr lang="en-US" altLang="en-US" dirty="0"/>
              <a:t>Natural performance measure for classification problems: </a:t>
            </a:r>
            <a:r>
              <a:rPr lang="en-US" altLang="en-US" i="1" dirty="0"/>
              <a:t>error rate (or success rate)</a:t>
            </a:r>
          </a:p>
          <a:p>
            <a:pPr lvl="1"/>
            <a:r>
              <a:rPr lang="en-US" altLang="en-US" i="1" dirty="0"/>
              <a:t>Success</a:t>
            </a:r>
            <a:r>
              <a:rPr lang="en-US" altLang="en-US" dirty="0"/>
              <a:t>: instance’s class is predicted correctly</a:t>
            </a:r>
          </a:p>
          <a:p>
            <a:pPr lvl="1"/>
            <a:r>
              <a:rPr lang="en-US" altLang="en-US" i="1" dirty="0"/>
              <a:t>Error</a:t>
            </a:r>
            <a:r>
              <a:rPr lang="en-US" altLang="en-US" dirty="0"/>
              <a:t>: instance’s class is predicted incorrectly</a:t>
            </a:r>
          </a:p>
          <a:p>
            <a:pPr lvl="1"/>
            <a:r>
              <a:rPr lang="en-US" altLang="en-US" i="1" dirty="0"/>
              <a:t>Error rate</a:t>
            </a:r>
            <a:r>
              <a:rPr lang="en-US" altLang="en-US" dirty="0"/>
              <a:t>: proportion of errors made over the whole set of instances</a:t>
            </a:r>
          </a:p>
          <a:p>
            <a:pPr lvl="1"/>
            <a:r>
              <a:rPr lang="en-US" altLang="en-US" i="1" dirty="0"/>
              <a:t>Success rate</a:t>
            </a:r>
            <a:r>
              <a:rPr lang="en-US" altLang="en-US" dirty="0"/>
              <a:t>: proportion of errors made over the whole set of instances = 1 </a:t>
            </a:r>
            <a:r>
              <a:rPr lang="mr-IN" altLang="en-US" dirty="0"/>
              <a:t>–</a:t>
            </a:r>
            <a:r>
              <a:rPr lang="en-US" altLang="en-US" dirty="0"/>
              <a:t> Error rate</a:t>
            </a:r>
          </a:p>
        </p:txBody>
      </p:sp>
    </p:spTree>
    <p:extLst>
      <p:ext uri="{BB962C8B-B14F-4D97-AF65-F5344CB8AC3E}">
        <p14:creationId xmlns:p14="http://schemas.microsoft.com/office/powerpoint/2010/main" val="1981044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/>
              <a:t>Cost-Benefit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25563"/>
            <a:ext cx="7886700" cy="51419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Cost-benefit is similar to classification error, except that we might want to count some errors to be worse than others</a:t>
            </a:r>
          </a:p>
          <a:p>
            <a:r>
              <a:rPr lang="en-US" dirty="0"/>
              <a:t>Consider a disease where treatment involves taking a simple cheap and benign medicine to cure it (e.g. taking vitamin C), but if the disease is unchecked, the consequences are severe.</a:t>
            </a:r>
          </a:p>
          <a:p>
            <a:r>
              <a:rPr lang="en-US" dirty="0"/>
              <a:t>In that case, I would want to put much more weight on missing positives than missing negatives; i.e. consequences of false negatives are much worse than false positives. </a:t>
            </a:r>
          </a:p>
          <a:p>
            <a:r>
              <a:rPr lang="en-US" dirty="0"/>
              <a:t>For example, we might make the penalty (cost) for a false negative be 10 or 100 times that of a false positive </a:t>
            </a:r>
          </a:p>
        </p:txBody>
      </p:sp>
    </p:spTree>
    <p:extLst>
      <p:ext uri="{BB962C8B-B14F-4D97-AF65-F5344CB8AC3E}">
        <p14:creationId xmlns:p14="http://schemas.microsoft.com/office/powerpoint/2010/main" val="214512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Sensitivity and Specificity</a:t>
            </a:r>
          </a:p>
        </p:txBody>
      </p:sp>
      <p:graphicFrame>
        <p:nvGraphicFramePr>
          <p:cNvPr id="6" name="Group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217535"/>
              </p:ext>
            </p:extLst>
          </p:nvPr>
        </p:nvGraphicFramePr>
        <p:xfrm>
          <a:off x="800100" y="2231204"/>
          <a:ext cx="7543800" cy="3505200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Test\Truth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 Free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Negative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FN+TN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Positive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TP+FP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FP+TN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TP+FN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229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dirty="0"/>
              <a:t>Sensitivity and Specificity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210621" y="1075610"/>
                <a:ext cx="8722758" cy="5232722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Sensitivity</m:t>
                    </m:r>
                    <m:r>
                      <a:rPr lang="en-US" b="0" i="1" smtClean="0">
                        <a:latin typeface="Cambria Math" charset="0"/>
                      </a:rPr>
                      <m:t>= </m:t>
                    </m:r>
                    <m:f>
                      <m:fPr>
                        <m:ctrlPr>
                          <a:rPr lang="mr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#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TP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#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TP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+#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FN</m:t>
                        </m:r>
                      </m:den>
                    </m:f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Proportion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of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positives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correctly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identified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as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positive</m:t>
                    </m:r>
                    <m:r>
                      <a:rPr lang="en-US" b="0" i="0" smtClean="0">
                        <a:latin typeface="Cambria Math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S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pecific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ity</m:t>
                    </m:r>
                    <m:r>
                      <a:rPr lang="en-US" i="1">
                        <a:latin typeface="Cambria Math" charset="0"/>
                      </a:rPr>
                      <m:t>= </m:t>
                    </m:r>
                    <m:f>
                      <m:fPr>
                        <m:ctrlPr>
                          <a:rPr lang="mr-I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charset="0"/>
                          </a:rPr>
                          <m:t>#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TN</m:t>
                        </m:r>
                      </m:num>
                      <m:den>
                        <m:r>
                          <a:rPr lang="en-US" i="1">
                            <a:latin typeface="Cambria Math" charset="0"/>
                          </a:rPr>
                          <m:t>#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charset="0"/>
                          </a:rPr>
                          <m:t>T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N</m:t>
                        </m:r>
                        <m:r>
                          <a:rPr lang="en-US" i="1">
                            <a:latin typeface="Cambria Math" charset="0"/>
                          </a:rPr>
                          <m:t>+#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charset="0"/>
                          </a:rPr>
                          <m:t>F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charset="0"/>
                          </a:rPr>
                          <m:t>P</m:t>
                        </m:r>
                      </m:den>
                    </m:f>
                    <m:r>
                      <a:rPr lang="en-US" i="1">
                        <a:latin typeface="Cambria Math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Proportion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of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nega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tives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correctly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identified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as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charset="0"/>
                      </a:rPr>
                      <m:t>nega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tive</m:t>
                    </m:r>
                  </m:oMath>
                </a14:m>
                <a:endParaRPr lang="en-US" dirty="0">
                  <a:latin typeface="Cambria Math" charset="0"/>
                </a:endParaRPr>
              </a:p>
              <a:p>
                <a14:m>
                  <m:oMath xmlns:m="http://schemas.openxmlformats.org/officeDocument/2006/math">
                    <m:r>
                      <a:rPr lang="en-US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dirty="0"/>
                  <a:t>There is another trade-off here between sensitivity and specificity </a:t>
                </a:r>
              </a:p>
              <a:p>
                <a:pPr lvl="1"/>
                <a:r>
                  <a:rPr lang="en-US" dirty="0"/>
                  <a:t>Imagine a classification procedure that gives you a probability of being positive for a disease (such classifiers are common)</a:t>
                </a:r>
              </a:p>
              <a:p>
                <a:pPr lvl="1"/>
                <a:r>
                  <a:rPr lang="en-US" dirty="0"/>
                  <a:t>To classify individuals we need to choose a probability threshold to identify them as positive vs. negative</a:t>
                </a:r>
              </a:p>
              <a:p>
                <a:pPr lvl="1"/>
                <a:r>
                  <a:rPr lang="en-US" dirty="0"/>
                  <a:t>Increasing the threshold increases specificity but reduces sensitivity</a:t>
                </a:r>
              </a:p>
              <a:p>
                <a:pPr lvl="1"/>
                <a:r>
                  <a:rPr lang="en-US" dirty="0"/>
                  <a:t>Decreasing the threshold increases sensitivity but reduces specificity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621" y="1075610"/>
                <a:ext cx="8722758" cy="5232722"/>
              </a:xfrm>
              <a:blipFill rotWithShape="0">
                <a:blip r:embed="rId2"/>
                <a:stretch>
                  <a:fillRect b="-4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74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 operating characteristic (ROC) curve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7" t="6784" r="31323" b="6281"/>
          <a:stretch/>
        </p:blipFill>
        <p:spPr>
          <a:xfrm>
            <a:off x="1130157" y="2383604"/>
            <a:ext cx="3739794" cy="3554859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 rot="16200000" flipH="1">
            <a:off x="139036" y="3739792"/>
            <a:ext cx="1520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Sensitivity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2060075" y="5855597"/>
            <a:ext cx="1879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1 - Specificity</a:t>
            </a:r>
          </a:p>
        </p:txBody>
      </p:sp>
    </p:spTree>
    <p:extLst>
      <p:ext uri="{BB962C8B-B14F-4D97-AF65-F5344CB8AC3E}">
        <p14:creationId xmlns:p14="http://schemas.microsoft.com/office/powerpoint/2010/main" val="1616952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60690" cy="1325563"/>
          </a:xfrm>
        </p:spPr>
        <p:txBody>
          <a:bodyPr/>
          <a:lstStyle/>
          <a:p>
            <a:r>
              <a:rPr lang="en-US" dirty="0"/>
              <a:t>Choosing threshold based on ROC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955780" y="1981815"/>
            <a:ext cx="4085478" cy="4593646"/>
          </a:xfrm>
        </p:spPr>
        <p:txBody>
          <a:bodyPr>
            <a:normAutofit/>
          </a:bodyPr>
          <a:lstStyle/>
          <a:p>
            <a:r>
              <a:rPr lang="en-US" sz="2000" dirty="0"/>
              <a:t>Many possible thresholds, each corresponding to one point on curve</a:t>
            </a:r>
          </a:p>
          <a:p>
            <a:r>
              <a:rPr lang="en-US" sz="2000" dirty="0"/>
              <a:t>Choosing a single one depends on context</a:t>
            </a:r>
          </a:p>
          <a:p>
            <a:r>
              <a:rPr lang="en-US" sz="2000" dirty="0"/>
              <a:t>Some studies say (for example) give me best specificity for a sensitivity of at least 0.8 (blue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en-US" sz="2000" dirty="0"/>
              <a:t>)</a:t>
            </a:r>
          </a:p>
          <a:p>
            <a:r>
              <a:rPr lang="en-US" sz="2000" dirty="0"/>
              <a:t>General alternative </a:t>
            </a:r>
            <a:r>
              <a:rPr lang="mr-IN" sz="2000" dirty="0"/>
              <a:t>–</a:t>
            </a:r>
            <a:r>
              <a:rPr lang="en-US" sz="2000" dirty="0"/>
              <a:t> maximal perpendicular from diagonal (red </a:t>
            </a:r>
            <a:r>
              <a:rPr lang="en-US" sz="2000" dirty="0">
                <a:solidFill>
                  <a:srgbClr val="C00000"/>
                </a:solidFill>
              </a:rPr>
              <a:t>x</a:t>
            </a:r>
            <a:r>
              <a:rPr lang="en-US" sz="2000" dirty="0"/>
              <a:t>)</a:t>
            </a:r>
          </a:p>
          <a:p>
            <a:r>
              <a:rPr lang="en-US" sz="2000" dirty="0"/>
              <a:t>We will not be concerned with choosing thresholds, rather, we will use ROC to generate a metric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7" t="6784" r="31323" b="6281"/>
          <a:stretch/>
        </p:blipFill>
        <p:spPr>
          <a:xfrm>
            <a:off x="1130157" y="2383604"/>
            <a:ext cx="3739794" cy="3554859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 rot="16200000" flipH="1">
            <a:off x="139036" y="3739792"/>
            <a:ext cx="1520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Sensitivity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2060075" y="5855597"/>
            <a:ext cx="1879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1 - Specificity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64413" y="3113070"/>
            <a:ext cx="1047965" cy="205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31078" y="2820682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x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445249" y="3405457"/>
            <a:ext cx="667821" cy="65283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44389" y="3036931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89066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under the </a:t>
            </a:r>
            <a:r>
              <a:rPr lang="en-US"/>
              <a:t>(ROC) curve </a:t>
            </a:r>
            <a:r>
              <a:rPr lang="en-US" dirty="0"/>
              <a:t>(AUC)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331617" y="2383604"/>
            <a:ext cx="3518258" cy="362432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AUC gives a measure of how well the predictor does across all possible thresholds</a:t>
            </a:r>
          </a:p>
          <a:p>
            <a:r>
              <a:rPr lang="en-US" sz="2400" dirty="0"/>
              <a:t>Ideal AUC is 1</a:t>
            </a:r>
          </a:p>
          <a:p>
            <a:r>
              <a:rPr lang="en-US" sz="2400" dirty="0"/>
              <a:t>AUC for random predictor = 0.5</a:t>
            </a:r>
          </a:p>
          <a:p>
            <a:r>
              <a:rPr lang="en-US" sz="2400" dirty="0"/>
              <a:t>Objective is to find classifier that maximizes AUC</a:t>
            </a:r>
          </a:p>
          <a:p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7" t="6784" r="31323" b="6281"/>
          <a:stretch/>
        </p:blipFill>
        <p:spPr>
          <a:xfrm>
            <a:off x="1130157" y="2383604"/>
            <a:ext cx="3739794" cy="3554859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 rot="16200000" flipH="1">
            <a:off x="139036" y="3739792"/>
            <a:ext cx="1520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Sensitivity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2060075" y="5855597"/>
            <a:ext cx="1879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1 - Specificity</a:t>
            </a:r>
          </a:p>
        </p:txBody>
      </p:sp>
    </p:spTree>
    <p:extLst>
      <p:ext uri="{BB962C8B-B14F-4D97-AF65-F5344CB8AC3E}">
        <p14:creationId xmlns:p14="http://schemas.microsoft.com/office/powerpoint/2010/main" val="125879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ostat202">
      <a:dk1>
        <a:srgbClr val="000000"/>
      </a:dk1>
      <a:lt1>
        <a:srgbClr val="FFE1AD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396F264-0114-7B4F-B46D-B8A4265656A2}" vid="{B90AB17B-02C1-A046-9BFA-5EFDF31620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Kornak1</Template>
  <TotalTime>8925</TotalTime>
  <Words>637</Words>
  <Application>Microsoft Macintosh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Definitions</vt:lpstr>
      <vt:lpstr>Evaluation</vt:lpstr>
      <vt:lpstr>Classifier error rate</vt:lpstr>
      <vt:lpstr>Cost-Benefit</vt:lpstr>
      <vt:lpstr>Sensitivity and Specificity</vt:lpstr>
      <vt:lpstr>Sensitivity and Specificity</vt:lpstr>
      <vt:lpstr>Receiver operating characteristic (ROC) curve</vt:lpstr>
      <vt:lpstr>Choosing threshold based on ROC</vt:lpstr>
      <vt:lpstr>Area under the (ROC) curve (AUC)</vt:lpstr>
      <vt:lpstr>Error rate vs. AUC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Kornak</dc:creator>
  <cp:keywords/>
  <dc:description/>
  <cp:lastModifiedBy>Kornak, John</cp:lastModifiedBy>
  <cp:revision>133</cp:revision>
  <cp:lastPrinted>2016-08-18T02:02:32Z</cp:lastPrinted>
  <dcterms:created xsi:type="dcterms:W3CDTF">2016-07-20T10:16:15Z</dcterms:created>
  <dcterms:modified xsi:type="dcterms:W3CDTF">2019-04-11T18:11:40Z</dcterms:modified>
  <cp:category/>
</cp:coreProperties>
</file>