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0"/>
  </p:notesMasterIdLst>
  <p:handoutMasterIdLst>
    <p:handoutMasterId r:id="rId111"/>
  </p:handoutMasterIdLst>
  <p:sldIdLst>
    <p:sldId id="579" r:id="rId2"/>
    <p:sldId id="521" r:id="rId3"/>
    <p:sldId id="331" r:id="rId4"/>
    <p:sldId id="582" r:id="rId5"/>
    <p:sldId id="559" r:id="rId6"/>
    <p:sldId id="560" r:id="rId7"/>
    <p:sldId id="261" r:id="rId8"/>
    <p:sldId id="267" r:id="rId9"/>
    <p:sldId id="272" r:id="rId10"/>
    <p:sldId id="282" r:id="rId11"/>
    <p:sldId id="423" r:id="rId12"/>
    <p:sldId id="425" r:id="rId13"/>
    <p:sldId id="426" r:id="rId14"/>
    <p:sldId id="488" r:id="rId15"/>
    <p:sldId id="509" r:id="rId16"/>
    <p:sldId id="325" r:id="rId17"/>
    <p:sldId id="348" r:id="rId18"/>
    <p:sldId id="481" r:id="rId19"/>
    <p:sldId id="482" r:id="rId20"/>
    <p:sldId id="574" r:id="rId21"/>
    <p:sldId id="483" r:id="rId22"/>
    <p:sldId id="338" r:id="rId23"/>
    <p:sldId id="580" r:id="rId24"/>
    <p:sldId id="575" r:id="rId25"/>
    <p:sldId id="576" r:id="rId26"/>
    <p:sldId id="364" r:id="rId27"/>
    <p:sldId id="269" r:id="rId28"/>
    <p:sldId id="333" r:id="rId29"/>
    <p:sldId id="271" r:id="rId30"/>
    <p:sldId id="549" r:id="rId31"/>
    <p:sldId id="555" r:id="rId32"/>
    <p:sldId id="570" r:id="rId33"/>
    <p:sldId id="551" r:id="rId34"/>
    <p:sldId id="351" r:id="rId35"/>
    <p:sldId id="388" r:id="rId36"/>
    <p:sldId id="499" r:id="rId37"/>
    <p:sldId id="500" r:id="rId38"/>
    <p:sldId id="383" r:id="rId39"/>
    <p:sldId id="385" r:id="rId40"/>
    <p:sldId id="387" r:id="rId41"/>
    <p:sldId id="531" r:id="rId42"/>
    <p:sldId id="389" r:id="rId43"/>
    <p:sldId id="428" r:id="rId44"/>
    <p:sldId id="392" r:id="rId45"/>
    <p:sldId id="394" r:id="rId46"/>
    <p:sldId id="583" r:id="rId47"/>
    <p:sldId id="432" r:id="rId48"/>
    <p:sldId id="547" r:id="rId49"/>
    <p:sldId id="532" r:id="rId50"/>
    <p:sldId id="391" r:id="rId51"/>
    <p:sldId id="585" r:id="rId52"/>
    <p:sldId id="536" r:id="rId53"/>
    <p:sldId id="535" r:id="rId54"/>
    <p:sldId id="588" r:id="rId55"/>
    <p:sldId id="537" r:id="rId56"/>
    <p:sldId id="522" r:id="rId57"/>
    <p:sldId id="572" r:id="rId58"/>
    <p:sldId id="454" r:id="rId59"/>
    <p:sldId id="523" r:id="rId60"/>
    <p:sldId id="567" r:id="rId61"/>
    <p:sldId id="520" r:id="rId62"/>
    <p:sldId id="335" r:id="rId63"/>
    <p:sldId id="524" r:id="rId64"/>
    <p:sldId id="530" r:id="rId65"/>
    <p:sldId id="258" r:id="rId66"/>
    <p:sldId id="316" r:id="rId67"/>
    <p:sldId id="540" r:id="rId68"/>
    <p:sldId id="402" r:id="rId69"/>
    <p:sldId id="542" r:id="rId70"/>
    <p:sldId id="503" r:id="rId71"/>
    <p:sldId id="405" r:id="rId72"/>
    <p:sldId id="573" r:id="rId73"/>
    <p:sldId id="502" r:id="rId74"/>
    <p:sldId id="539" r:id="rId75"/>
    <p:sldId id="408" r:id="rId76"/>
    <p:sldId id="453" r:id="rId77"/>
    <p:sldId id="504" r:id="rId78"/>
    <p:sldId id="505" r:id="rId79"/>
    <p:sldId id="541" r:id="rId80"/>
    <p:sldId id="525" r:id="rId81"/>
    <p:sldId id="417" r:id="rId82"/>
    <p:sldId id="484" r:id="rId83"/>
    <p:sldId id="507" r:id="rId84"/>
    <p:sldId id="508" r:id="rId85"/>
    <p:sldId id="411" r:id="rId86"/>
    <p:sldId id="412" r:id="rId87"/>
    <p:sldId id="556" r:id="rId88"/>
    <p:sldId id="557" r:id="rId89"/>
    <p:sldId id="526" r:id="rId90"/>
    <p:sldId id="566" r:id="rId91"/>
    <p:sldId id="568" r:id="rId92"/>
    <p:sldId id="569" r:id="rId93"/>
    <p:sldId id="544" r:id="rId94"/>
    <p:sldId id="259" r:id="rId95"/>
    <p:sldId id="495" r:id="rId96"/>
    <p:sldId id="563" r:id="rId97"/>
    <p:sldId id="264" r:id="rId98"/>
    <p:sldId id="327" r:id="rId99"/>
    <p:sldId id="341" r:id="rId100"/>
    <p:sldId id="586" r:id="rId101"/>
    <p:sldId id="496" r:id="rId102"/>
    <p:sldId id="564" r:id="rId103"/>
    <p:sldId id="587" r:id="rId104"/>
    <p:sldId id="538" r:id="rId105"/>
    <p:sldId id="565" r:id="rId106"/>
    <p:sldId id="494" r:id="rId107"/>
    <p:sldId id="553" r:id="rId108"/>
    <p:sldId id="554" r:id="rId109"/>
  </p:sldIdLst>
  <p:sldSz cx="9144000" cy="6858000" type="screen4x3"/>
  <p:notesSz cx="7010400" cy="92360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4" clrIdx="7"/>
  <p:cmAuthor id="1" name="Ann Schwartz" initials="" lastIdx="12" clrIdx="1"/>
  <p:cmAuthor id="8" name="Martin, Jeff" initials="JM" lastIdx="2" clrIdx="8"/>
  <p:cmAuthor id="2" name="Jeff Martin" initials="" lastIdx="7" clrIdx="2"/>
  <p:cmAuthor id="9" name="Schwartz, Ann" initials="SA" lastIdx="77" clrIdx="9">
    <p:extLst/>
  </p:cmAuthor>
  <p:cmAuthor id="3" name="Jeff Martin" initials="JM" lastIdx="135" clrIdx="3"/>
  <p:cmAuthor id="4" name="Schwartz, Ann" initials="xx" lastIdx="10" clrIdx="4"/>
  <p:cmAuthor id="5" name="Schwartz, Ann" initials="AVS" lastIdx="15" clrIdx="5"/>
  <p:cmAuthor id="6" name="Ann Schwartz" initials="AS" lastIdx="2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0360" autoAdjust="0"/>
  </p:normalViewPr>
  <p:slideViewPr>
    <p:cSldViewPr snapToGrid="0">
      <p:cViewPr>
        <p:scale>
          <a:sx n="70" d="100"/>
          <a:sy n="70" d="100"/>
        </p:scale>
        <p:origin x="-1656" y="-294"/>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 r:id="rId5" collapse="1"/>
    </p:sldLst>
  </p:outlineViewPr>
  <p:notesTextViewPr>
    <p:cViewPr>
      <p:scale>
        <a:sx n="118" d="100"/>
        <a:sy n="118" d="100"/>
      </p:scale>
      <p:origin x="0" y="0"/>
    </p:cViewPr>
  </p:notesTextViewPr>
  <p:sorterViewPr>
    <p:cViewPr>
      <p:scale>
        <a:sx n="100" d="100"/>
        <a:sy n="100" d="100"/>
      </p:scale>
      <p:origin x="0" y="-28800"/>
    </p:cViewPr>
  </p:sorterViewPr>
  <p:notesViewPr>
    <p:cSldViewPr snapToGrid="0">
      <p:cViewPr>
        <p:scale>
          <a:sx n="100" d="100"/>
          <a:sy n="100" d="100"/>
        </p:scale>
        <p:origin x="-1980" y="4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0.xml"/><Relationship Id="rId1" Type="http://schemas.openxmlformats.org/officeDocument/2006/relationships/slide" Target="slides/slide28.xml"/><Relationship Id="rId5" Type="http://schemas.openxmlformats.org/officeDocument/2006/relationships/slide" Target="slides/slide56.xml"/><Relationship Id="rId4"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saw this in the</a:t>
            </a:r>
            <a:r>
              <a:rPr lang="en-US" baseline="0" dirty="0" smtClean="0"/>
              <a:t> San Francisco </a:t>
            </a:r>
            <a:r>
              <a:rPr lang="en-US" baseline="0" dirty="0" smtClean="0"/>
              <a:t>Chronicle?  </a:t>
            </a:r>
            <a:r>
              <a:rPr lang="en-US" baseline="0" dirty="0" smtClean="0"/>
              <a:t>This was on the front page.   The headline states that HIV rates in SF were falling in all but African Americans in which it states in the headline that it is increasing.   Here is the accompanying graphic.</a:t>
            </a:r>
          </a:p>
          <a:p>
            <a:endParaRPr lang="en-US" baseline="0" dirty="0" smtClean="0"/>
          </a:p>
          <a:p>
            <a:r>
              <a:rPr lang="en-US" baseline="0" dirty="0" smtClean="0"/>
              <a:t>Anything wrong here?  These numbers which the article is calling rates formally are not rates; they are just counts of disease.  What do we think is of main interest here?  Is it counts or rates?  Counts may be interesting to service providers in that they need to know the absolute number of people who need services.  However, care of HIV infection is not done by any single service provider in San Francisco and hence tallying up the number of counts does not seem that relevant.  What is likely of more interest here is whether whatever interventions that are being done across San Francisco are working to decrease the incidence of HIV.  Assuming this is the research question, then rates and not counts would be needed.  This is because the counts alone do not take into account changing population size, one of the most basic aspects of incidence.  In general, the population of San Francisco has been increasing the past several years with new housing developments.  Hence, perhaps the increase in number of HIV diagnoses in the African-Americans is simply because of population growth?  On the other hand, housing costs have skyrocketed and perhaps the population of African-Americans has fallen.  This would mean that the 43 cases in 2015 is even more alarming than it appears.   Displaying rates would have made this clearer.</a:t>
            </a:r>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a:t>
            </a:fld>
            <a:endParaRPr lang="en-US" dirty="0"/>
          </a:p>
        </p:txBody>
      </p:sp>
    </p:spTree>
    <p:extLst>
      <p:ext uri="{BB962C8B-B14F-4D97-AF65-F5344CB8AC3E}">
        <p14:creationId xmlns:p14="http://schemas.microsoft.com/office/powerpoint/2010/main" val="173824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10</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a:p>
            <a:endParaRPr lang="en-US" altLang="en-US" dirty="0" smtClean="0"/>
          </a:p>
          <a:p>
            <a:r>
              <a:rPr lang="en-US" altLang="en-US" dirty="0" smtClean="0"/>
              <a:t>Note also that although we differentiated</a:t>
            </a:r>
            <a:r>
              <a:rPr lang="en-US" altLang="en-US" baseline="0" dirty="0" smtClean="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prevalence ratios.</a:t>
            </a:r>
            <a:endParaRPr lang="en-US" altLang="en-US" dirty="0" smtClean="0"/>
          </a:p>
        </p:txBody>
      </p:sp>
    </p:spTree>
    <p:extLst>
      <p:ext uri="{BB962C8B-B14F-4D97-AF65-F5344CB8AC3E}">
        <p14:creationId xmlns:p14="http://schemas.microsoft.com/office/powerpoint/2010/main" val="1279308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100</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This is an example of an observational study that is reporting risk differences.  Indeed, in this example risk differences are the main study outcome.  The authors wish to convey an estimate of the effectiveness of screening colonoscopy in preventing CRC; the risk difference gives a clearer picture than a risk ratio of how much screening changes the risk of CRC (over 8 years) in each age group.  </a:t>
            </a:r>
            <a:r>
              <a:rPr lang="en-US" sz="1200" b="0" i="0" u="none" strike="noStrike" kern="1200" baseline="0" dirty="0" smtClean="0">
                <a:solidFill>
                  <a:schemeClr val="tx1"/>
                </a:solidFill>
                <a:latin typeface="Times New Roman" pitchFamily="18" charset="0"/>
                <a:ea typeface="+mn-ea"/>
                <a:cs typeface="+mn-cs"/>
              </a:rPr>
              <a:t>Specifically, we can easily turn the risk differences into numbers needed to screen in order to assess the public health impact. (The numbers needed to screen are indeed large).  Since </a:t>
            </a:r>
            <a:r>
              <a:rPr lang="en-US" sz="1200" b="0" i="0" u="none" strike="noStrike" kern="1200" baseline="0" dirty="0" smtClean="0">
                <a:solidFill>
                  <a:schemeClr val="tx1"/>
                </a:solidFill>
                <a:latin typeface="Times New Roman" pitchFamily="18" charset="0"/>
                <a:ea typeface="+mn-ea"/>
                <a:cs typeface="+mn-cs"/>
              </a:rPr>
              <a:t>this is an observational study and not a trial with screening randomly assigned, the determination that screening is causally related to the lower risk of CRC depends on our confidence that sources of bias have been eliminated (more on this in later lectures).  Interestingly, these authors are explicit about their effort to emulate a target trial, an approach to study design that we </a:t>
            </a:r>
            <a:r>
              <a:rPr lang="en-US" sz="1200" b="0" i="0" u="none" strike="noStrike" kern="1200" baseline="0" dirty="0" smtClean="0">
                <a:solidFill>
                  <a:schemeClr val="tx1"/>
                </a:solidFill>
                <a:latin typeface="Times New Roman" pitchFamily="18" charset="0"/>
                <a:ea typeface="+mn-ea"/>
                <a:cs typeface="+mn-cs"/>
              </a:rPr>
              <a:t>also advocate</a:t>
            </a:r>
            <a:r>
              <a:rPr lang="en-US" sz="1200" b="0" i="0" u="none" strike="noStrike" kern="1200" baseline="0" dirty="0" smtClean="0">
                <a:solidFill>
                  <a:schemeClr val="tx1"/>
                </a:solidFill>
                <a:latin typeface="Times New Roman" pitchFamily="18" charset="0"/>
                <a:ea typeface="+mn-ea"/>
                <a:cs typeface="+mn-cs"/>
              </a:rPr>
              <a:t>. The authors used an appendix to their paper to describe this approach in detail.  Here is the introduction to the Appendix:  </a:t>
            </a:r>
          </a:p>
          <a:p>
            <a:endParaRPr lang="en-US" alt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APPENDIX: TECHNICAL DETAILS</a:t>
            </a:r>
          </a:p>
          <a:p>
            <a:r>
              <a:rPr lang="en-US" sz="1200" b="0" i="0" u="none" strike="noStrike" kern="1200" baseline="0" dirty="0" smtClean="0">
                <a:solidFill>
                  <a:schemeClr val="tx1"/>
                </a:solidFill>
                <a:latin typeface="Times New Roman" pitchFamily="18" charset="0"/>
                <a:ea typeface="+mn-ea"/>
                <a:cs typeface="+mn-cs"/>
              </a:rPr>
              <a:t>As described in the main text, we emulated a hypothetical trial of colonoscopy screening—the target trial (25)—in the Medicare population. The eligibility criteria, treatment outcomes, start and end of follow-up, outcome, and statistical analysis of our target trial are described in the Methods section. In this Appendix, we provide a step-by-step description of our approach and describe its advantages. We start by specifying the target trial.</a:t>
            </a:r>
          </a:p>
          <a:p>
            <a:endParaRPr lang="en-US" alt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Garcıa-Albeniz et al. Effectiveness of Screening Colonoscopy to Prevent Colorectal Cancer Among Medicare Beneficiaries Aged 70 to 79 Years A Prospective Observational Study  </a:t>
            </a:r>
            <a:r>
              <a:rPr lang="en-US" sz="1200" b="0" i="1" u="none" strike="noStrike" kern="1200" baseline="0" dirty="0" smtClean="0">
                <a:solidFill>
                  <a:schemeClr val="tx1"/>
                </a:solidFill>
                <a:latin typeface="Times New Roman" pitchFamily="18" charset="0"/>
                <a:ea typeface="+mn-ea"/>
                <a:cs typeface="+mn-cs"/>
              </a:rPr>
              <a:t>Ann Intern Med. </a:t>
            </a:r>
            <a:r>
              <a:rPr lang="en-US" sz="1200" b="0" i="0" u="none" strike="noStrike" kern="1200" baseline="0" dirty="0" smtClean="0">
                <a:solidFill>
                  <a:schemeClr val="tx1"/>
                </a:solidFill>
                <a:latin typeface="Times New Roman" pitchFamily="18" charset="0"/>
                <a:ea typeface="+mn-ea"/>
                <a:cs typeface="+mn-cs"/>
              </a:rPr>
              <a:t>166:18-26, 2017</a:t>
            </a:r>
            <a:r>
              <a:rPr lang="en-US" sz="1200" b="0" i="0" u="none" strike="noStrike" kern="1200" baseline="0" dirty="0" smtClean="0">
                <a:solidFill>
                  <a:schemeClr val="tx1"/>
                </a:solidFill>
                <a:latin typeface="Times New Roman" pitchFamily="18"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Interestingly, the authors called this a prospective study in the title of their article, and the editors allowed them to get away with it.  This study just analyzed patients in the U.S. Medicare program, using Medicare claims data.  There was no dedicated prospective attention to measuring the exposure or the outcome, as most readers would think when reading a prospective study.   The methodologic work is elegant, but it is hard to see why this should be called prospective.  This again illustrates the meaningless nature of the terms these days.  </a:t>
            </a:r>
            <a:endParaRPr lang="en-US" sz="1200" b="0" i="0" u="none" strike="noStrike" kern="1200" baseline="0" dirty="0" smtClean="0">
              <a:solidFill>
                <a:schemeClr val="tx1"/>
              </a:solidFill>
              <a:latin typeface="Times New Roman" pitchFamily="18" charset="0"/>
              <a:ea typeface="+mn-ea"/>
              <a:cs typeface="+mn-cs"/>
            </a:endParaRPr>
          </a:p>
          <a:p>
            <a:endParaRPr lang="en-US" altLang="en-US" dirty="0" smtClean="0"/>
          </a:p>
        </p:txBody>
      </p:sp>
    </p:spTree>
    <p:extLst>
      <p:ext uri="{BB962C8B-B14F-4D97-AF65-F5344CB8AC3E}">
        <p14:creationId xmlns:p14="http://schemas.microsoft.com/office/powerpoint/2010/main" val="25531880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101</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dirty="0" smtClean="0"/>
              <a:t>“Number needed to prevent,”  also called “number needed to treat,” is also a useful</a:t>
            </a:r>
            <a:r>
              <a:rPr lang="en-US" altLang="en-US" baseline="0" dirty="0" smtClean="0"/>
              <a:t> way to express the absolute difference.   Clinical trial results are often presented this way, but this estimate can also be used to describe the results of observational studies.</a:t>
            </a:r>
          </a:p>
          <a:p>
            <a:endParaRPr lang="en-US" altLang="en-US" baseline="0" dirty="0" smtClean="0"/>
          </a:p>
          <a:p>
            <a:r>
              <a:rPr lang="en-US" altLang="en-US" baseline="0" dirty="0" smtClean="0"/>
              <a:t>Examples of “number needed” include:</a:t>
            </a:r>
          </a:p>
          <a:p>
            <a:endParaRPr lang="en-US" altLang="en-US" baseline="0" dirty="0" smtClean="0"/>
          </a:p>
          <a:p>
            <a:pPr lvl="1"/>
            <a:r>
              <a:rPr lang="en-US" altLang="en-US" baseline="0" dirty="0" smtClean="0"/>
              <a:t>We would need to get 5 smokers to quit in order to prevent 1 case 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cardiovascular 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vertebral fracture;   we need to treat 100 osteoporotic women to prevent 1 hip fracture.</a:t>
            </a:r>
          </a:p>
          <a:p>
            <a:pPr lvl="1"/>
            <a:endParaRPr lang="en-US" altLang="en-US" baseline="0"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15490667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102</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r>
              <a:rPr lang="en-US" altLang="en-US" dirty="0" smtClean="0"/>
              <a:t>In this example, the exposure,</a:t>
            </a:r>
            <a:r>
              <a:rPr lang="en-US" altLang="en-US" baseline="0" dirty="0" smtClean="0"/>
              <a:t> </a:t>
            </a:r>
            <a:r>
              <a:rPr lang="en-US" altLang="en-US" dirty="0" smtClean="0"/>
              <a:t>hormone</a:t>
            </a:r>
            <a:r>
              <a:rPr lang="en-US" altLang="en-US" baseline="0" dirty="0" smtClean="0"/>
              <a:t> use, is associated with higher rate of breast cancer, so the reciprocal of the rate difference will be person-years needed to harm.   The reciprocal is 1/0.00042 = 2,381 person-years.  This means that for every 2381 years of person-time women are exposed to hormone use we will see 1 case of breast cancer.    However, you will not see this too often in practice, and, instead, researchers will often convert rates into cumulative incidences (using the exponential formula) and then express </a:t>
            </a:r>
            <a:r>
              <a:rPr lang="en-US" altLang="en-US" baseline="0" dirty="0" smtClean="0"/>
              <a:t>actual numbers of persons </a:t>
            </a:r>
            <a:r>
              <a:rPr lang="en-US" altLang="en-US" baseline="0" dirty="0" smtClean="0"/>
              <a:t>needed to </a:t>
            </a:r>
            <a:r>
              <a:rPr lang="en-US" altLang="en-US" baseline="0" dirty="0" smtClean="0"/>
              <a:t>expose for a finite time period for some outcome to occur.</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995394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103</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a:t>
            </a:r>
            <a:r>
              <a:rPr lang="en-US" altLang="en-US" baseline="0" dirty="0" smtClean="0"/>
              <a:t>is </a:t>
            </a:r>
            <a:r>
              <a:rPr lang="en-US" altLang="en-US" baseline="0" dirty="0" smtClean="0"/>
              <a:t>a</a:t>
            </a:r>
            <a:r>
              <a:rPr lang="en-US" altLang="en-US" dirty="0" smtClean="0"/>
              <a:t>nother</a:t>
            </a:r>
            <a:r>
              <a:rPr lang="en-US" altLang="en-US" baseline="0" dirty="0" smtClean="0"/>
              <a:t> </a:t>
            </a:r>
            <a:r>
              <a:rPr lang="en-US" altLang="en-US" dirty="0" smtClean="0"/>
              <a:t>example </a:t>
            </a:r>
            <a:r>
              <a:rPr lang="en-US" altLang="en-US" dirty="0" smtClean="0"/>
              <a:t>of an observational study that is reporting a rate difference, based on average incidence rates.  In addition to a rate difference,</a:t>
            </a:r>
            <a:r>
              <a:rPr lang="en-US" altLang="en-US" baseline="0" dirty="0" smtClean="0"/>
              <a:t> the authors report the hazard ratio for alendronate use and incident hip </a:t>
            </a:r>
            <a:r>
              <a:rPr lang="en-US" altLang="en-US" baseline="0" dirty="0" smtClean="0"/>
              <a:t>fracture in their text.  </a:t>
            </a:r>
            <a:r>
              <a:rPr lang="en-US" altLang="en-US" baseline="0" dirty="0" smtClean="0"/>
              <a:t>Note that the authors put these incidence rates in context by providing an estimate of the follow-up time </a:t>
            </a:r>
            <a:r>
              <a:rPr lang="en-US" altLang="en-US" baseline="0" dirty="0" smtClean="0"/>
              <a:t>(median “time </a:t>
            </a:r>
            <a:r>
              <a:rPr lang="en-US" altLang="en-US" baseline="0" dirty="0" smtClean="0"/>
              <a:t>at risk” </a:t>
            </a:r>
            <a:r>
              <a:rPr lang="en-US" altLang="en-US" baseline="0" dirty="0" smtClean="0"/>
              <a:t>— </a:t>
            </a:r>
            <a:r>
              <a:rPr lang="en-US" altLang="en-US" baseline="0" dirty="0" smtClean="0"/>
              <a:t>shown on the </a:t>
            </a:r>
            <a:r>
              <a:rPr lang="en-US" altLang="en-US" baseline="0" dirty="0" smtClean="0"/>
              <a:t>slide — in days) </a:t>
            </a:r>
            <a:r>
              <a:rPr lang="en-US" altLang="en-US" baseline="0" dirty="0" smtClean="0"/>
              <a:t>and, in abstract reproduced below, providing the dates of the study follow-up (2008-2014).  </a:t>
            </a:r>
            <a:r>
              <a:rPr lang="en-US" altLang="en-US" dirty="0" smtClean="0"/>
              <a:t>Below is more detail regarding</a:t>
            </a:r>
            <a:r>
              <a:rPr lang="en-US" altLang="en-US" baseline="0" dirty="0" smtClean="0"/>
              <a:t> the study design, from the study abstract.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sz="1200" b="0" i="0" u="none" strike="noStrike" kern="1200" baseline="0" dirty="0" smtClean="0">
                <a:solidFill>
                  <a:schemeClr val="tx1"/>
                </a:solidFill>
                <a:latin typeface="Times New Roman" pitchFamily="18" charset="0"/>
                <a:ea typeface="+mn-ea"/>
                <a:cs typeface="+mn-cs"/>
              </a:rPr>
              <a:t>DESIGN, SETTING, AND PARTICIPANTS Retrospective cohort study using a national database (N = 433 195) of patients aged 65 years or older undergoing a health evaluation (baseline) at Swedish health care facilities; 1802 patients who were prescribed alendronate after at least 3 months of oral prednisolone treatment (5mg/d) were identified. Propensity score matching was used to select 1802 patients without alendronate use from 6076 patients taking prednisolone with the same dose and treatment time criteria. Follow-up occurred between January 2008 and December 2014.</a:t>
            </a:r>
          </a:p>
          <a:p>
            <a:r>
              <a:rPr lang="en-US" sz="1200" b="0" i="0" u="none" strike="noStrike" kern="1200" baseline="0" dirty="0" smtClean="0">
                <a:solidFill>
                  <a:schemeClr val="tx1"/>
                </a:solidFill>
                <a:latin typeface="Times New Roman" pitchFamily="18" charset="0"/>
                <a:ea typeface="+mn-ea"/>
                <a:cs typeface="+mn-cs"/>
              </a:rPr>
              <a:t>EXPOSURES Alendronate vs no alendronate use; no patients had previously taken alendronate at the time of prednisolone initiation.</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Axelsson et</a:t>
            </a:r>
            <a:r>
              <a:rPr lang="en-US" sz="1200" i="0" baseline="0" dirty="0" smtClean="0"/>
              <a:t> al</a:t>
            </a:r>
            <a:r>
              <a:rPr lang="en-US" sz="1200" i="0" dirty="0" smtClean="0"/>
              <a:t> </a:t>
            </a:r>
            <a:r>
              <a:rPr lang="en-US" dirty="0" smtClean="0"/>
              <a:t>Association Between Alendronate Use and Hip Fracture Risk in Older Patients Using Oral Prednisolone.  </a:t>
            </a:r>
            <a:r>
              <a:rPr lang="en-US" sz="1200" i="1" dirty="0" smtClean="0"/>
              <a:t>JAMA</a:t>
            </a:r>
            <a:r>
              <a:rPr lang="en-US" sz="1200" dirty="0" smtClean="0"/>
              <a:t> 318(2</a:t>
            </a:r>
            <a:r>
              <a:rPr lang="en-US" sz="1200" dirty="0" smtClean="0"/>
              <a:t>):</a:t>
            </a:r>
            <a:r>
              <a:rPr lang="en-US" sz="1200" dirty="0" smtClean="0"/>
              <a:t>146-155, 2017</a:t>
            </a:r>
            <a:endParaRPr lang="en-US" altLang="en-US" sz="1200" dirty="0" smtClean="0"/>
          </a:p>
          <a:p>
            <a:endParaRPr lang="en-US" sz="1200" b="0" i="0" u="none" strike="noStrike" kern="1200" baseline="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694152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104</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thing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It was originally developed by Nathan Mantel.</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Mantel</a:t>
            </a:r>
            <a:r>
              <a:rPr lang="en-US" baseline="0" dirty="0" smtClean="0"/>
              <a:t> N.  </a:t>
            </a:r>
            <a:r>
              <a:rPr lang="en-US" dirty="0" smtClean="0"/>
              <a:t>Evaluation of survival data and two new rank order statistics arising in its consideration. Cancer Chemother Rep. 50(3):163-70,</a:t>
            </a:r>
            <a:r>
              <a:rPr lang="en-US" baseline="0" dirty="0" smtClean="0"/>
              <a:t> 1966.</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a:t>
            </a:r>
          </a:p>
          <a:p>
            <a:endParaRPr lang="en-US" altLang="en-US" dirty="0" smtClean="0"/>
          </a:p>
          <a:p>
            <a:r>
              <a:rPr lang="en-US" altLang="en-US" dirty="0" smtClean="0"/>
              <a:t>There</a:t>
            </a:r>
            <a:r>
              <a:rPr lang="en-US" altLang="en-US" baseline="0" dirty="0" smtClean="0"/>
              <a:t> are analogous tests available for comparing Aalen-Johansen estimates of cumulative incidence.  These include:</a:t>
            </a:r>
          </a:p>
          <a:p>
            <a:pPr marL="228600" indent="-228600">
              <a:buAutoNum type="alphaLcParenR"/>
            </a:pPr>
            <a:r>
              <a:rPr lang="en-US" altLang="en-US" baseline="0" dirty="0" smtClean="0"/>
              <a:t>The Pepe and Mori test: </a:t>
            </a:r>
            <a:r>
              <a:rPr lang="en-US" dirty="0" smtClean="0"/>
              <a:t>Pepe MS, Mori M: Kaplan-Meier, marginal, or conditional probability curves in summarizing competing risks failure time data? Stat Med 12:737-751, 1993.   This</a:t>
            </a:r>
            <a:r>
              <a:rPr lang="en-US" baseline="0" dirty="0" smtClean="0"/>
              <a:t> can be derived in Stata. </a:t>
            </a:r>
            <a:r>
              <a:rPr lang="en-US" dirty="0" smtClean="0"/>
              <a:t> </a:t>
            </a:r>
            <a:endParaRPr lang="en-US" altLang="en-US" baseline="0" dirty="0" smtClean="0"/>
          </a:p>
          <a:p>
            <a:pPr marL="228600" indent="-228600">
              <a:buAutoNum type="alphaLcParenR"/>
            </a:pPr>
            <a:r>
              <a:rPr lang="en-US" altLang="en-US" baseline="0" dirty="0" smtClean="0"/>
              <a:t>Gray’s test: </a:t>
            </a:r>
            <a:r>
              <a:rPr lang="en-US" dirty="0" smtClean="0"/>
              <a:t>Gray RJ: A class of K-sample tests for comparing the cumulative incidence of a competing risk. Ann Stat 16:1141-1154, 1988.</a:t>
            </a:r>
          </a:p>
          <a:p>
            <a:pPr marL="228600" indent="-228600">
              <a:buAutoNum type="alphaLcParenR"/>
            </a:pPr>
            <a:endParaRPr lang="en-US" altLang="en-US" dirty="0" smtClean="0"/>
          </a:p>
        </p:txBody>
      </p:sp>
    </p:spTree>
    <p:extLst>
      <p:ext uri="{BB962C8B-B14F-4D97-AF65-F5344CB8AC3E}">
        <p14:creationId xmlns:p14="http://schemas.microsoft.com/office/powerpoint/2010/main" val="38084808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105</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a</a:t>
            </a:r>
            <a:r>
              <a:rPr lang="en-US" altLang="en-US" baseline="0" dirty="0" smtClean="0"/>
              <a:t> </a:t>
            </a:r>
            <a:r>
              <a:rPr lang="en-US" altLang="en-US" dirty="0" smtClean="0"/>
              <a:t>common method for statistically</a:t>
            </a:r>
            <a:r>
              <a:rPr lang="en-US" altLang="en-US" baseline="0" dirty="0" smtClean="0"/>
              <a:t> </a:t>
            </a:r>
            <a:r>
              <a:rPr lang="en-US" altLang="en-US" dirty="0" smtClean="0"/>
              <a:t>comparing survival distributions, but it is not a measure of association. The null hypothesis is that the survival distributions being compared are equal.  More precisely, the null hypothesis is that there is</a:t>
            </a:r>
            <a:r>
              <a:rPr lang="en-US" altLang="en-US" baseline="0" dirty="0" smtClean="0"/>
              <a:t> no difference between the populations in the probability of the event at any time point.</a:t>
            </a:r>
            <a:r>
              <a:rPr lang="en-US" altLang="en-US" dirty="0" smtClean="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a:p>
            <a:endParaRPr lang="en-US" altLang="en-US" dirty="0" smtClean="0"/>
          </a:p>
          <a:p>
            <a:r>
              <a:rPr lang="en-US" altLang="en-US" dirty="0" smtClean="0"/>
              <a:t>The log rank test is not unique in this regard. </a:t>
            </a:r>
            <a:r>
              <a:rPr lang="en-US" altLang="en-US" baseline="0" dirty="0" smtClean="0"/>
              <a:t>For example, </a:t>
            </a:r>
            <a:r>
              <a:rPr lang="en-US" altLang="en-US" dirty="0" smtClean="0"/>
              <a:t>Fishers and chi square tests are also measures of statistical significance - and are not measures of association. The p-value for a statistical test is never</a:t>
            </a:r>
            <a:r>
              <a:rPr lang="en-US" altLang="en-US" baseline="0" dirty="0" smtClean="0"/>
              <a:t> a measure of association.</a:t>
            </a:r>
          </a:p>
          <a:p>
            <a:endParaRPr lang="en-US" altLang="en-US" baseline="0" dirty="0" smtClean="0"/>
          </a:p>
          <a:p>
            <a:r>
              <a:rPr lang="en-US" altLang="en-US" baseline="0" dirty="0" smtClean="0"/>
              <a:t>The Stata code to derive the log rank test is:</a:t>
            </a:r>
          </a:p>
          <a:p>
            <a:r>
              <a:rPr lang="en-US" sz="1200" dirty="0" smtClean="0"/>
              <a:t>sts test exposure_variable, logrank</a:t>
            </a:r>
            <a:endParaRPr lang="en-US" altLang="en-US" baseline="0" dirty="0" smtClean="0"/>
          </a:p>
          <a:p>
            <a:endParaRPr lang="en-US" altLang="en-US" dirty="0" smtClean="0"/>
          </a:p>
          <a:p>
            <a:r>
              <a:rPr lang="en-US" altLang="en-US" dirty="0" smtClean="0"/>
              <a:t>As an example:</a:t>
            </a:r>
          </a:p>
          <a:p>
            <a:endParaRPr lang="en-US" altLang="en-US" dirty="0" smtClean="0"/>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sts test  hivload_c, logrank</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failure _d:  aids</a:t>
            </a:r>
          </a:p>
          <a:p>
            <a:r>
              <a:rPr lang="en-US" altLang="en-US" sz="800" dirty="0" smtClean="0">
                <a:latin typeface="Courier New" panose="02070309020205020404" pitchFamily="49" charset="0"/>
                <a:cs typeface="Courier New" panose="02070309020205020404" pitchFamily="49" charset="0"/>
              </a:rPr>
              <a:t>   analysis time _t:  obstime</a:t>
            </a:r>
          </a:p>
          <a:p>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Log-rank test for equality of survivor functions</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   Events         Events</a:t>
            </a:r>
          </a:p>
          <a:p>
            <a:r>
              <a:rPr lang="en-US" altLang="en-US" sz="800" dirty="0" smtClean="0">
                <a:latin typeface="Courier New" panose="02070309020205020404" pitchFamily="49" charset="0"/>
                <a:cs typeface="Courier New" panose="02070309020205020404" pitchFamily="49" charset="0"/>
              </a:rPr>
              <a:t>hivload_c |  observed       expected</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0         |        32          70.94</a:t>
            </a:r>
          </a:p>
          <a:p>
            <a:r>
              <a:rPr lang="en-US" altLang="en-US" sz="800" dirty="0" smtClean="0">
                <a:latin typeface="Courier New" panose="02070309020205020404" pitchFamily="49" charset="0"/>
                <a:cs typeface="Courier New" panose="02070309020205020404" pitchFamily="49" charset="0"/>
              </a:rPr>
              <a:t>1         |       185         146.06</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Total     |       217         217.00</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chi2(1) =      32.04</a:t>
            </a:r>
          </a:p>
          <a:p>
            <a:r>
              <a:rPr lang="en-US" altLang="en-US" sz="800" dirty="0" smtClean="0">
                <a:latin typeface="Courier New" panose="02070309020205020404" pitchFamily="49" charset="0"/>
                <a:cs typeface="Courier New" panose="02070309020205020404" pitchFamily="49" charset="0"/>
              </a:rPr>
              <a:t>                Pr&gt;chi2 =     0.0000</a:t>
            </a:r>
          </a:p>
          <a:p>
            <a:endParaRPr lang="en-US" altLang="en-US" dirty="0" smtClean="0"/>
          </a:p>
          <a:p>
            <a:r>
              <a:rPr lang="en-US" altLang="en-US" dirty="0" smtClean="0"/>
              <a:t>The test statistic for the log rank</a:t>
            </a:r>
            <a:r>
              <a:rPr lang="en-US" altLang="en-US" baseline="0" dirty="0" smtClean="0"/>
              <a:t> test is given in the second line from the bottom.  In this example, it is 32.04  </a:t>
            </a:r>
            <a:r>
              <a:rPr lang="en-US" altLang="en-US" dirty="0" smtClean="0"/>
              <a:t>The p value for the log rank</a:t>
            </a:r>
            <a:r>
              <a:rPr lang="en-US" altLang="en-US" baseline="0" dirty="0" smtClean="0"/>
              <a:t> test is displayed at the very end of the output.  In this example, it is &lt;0.001.</a:t>
            </a:r>
            <a:endParaRPr lang="en-US" altLang="en-US" dirty="0" smtClean="0"/>
          </a:p>
        </p:txBody>
      </p:sp>
    </p:spTree>
    <p:extLst>
      <p:ext uri="{BB962C8B-B14F-4D97-AF65-F5344CB8AC3E}">
        <p14:creationId xmlns:p14="http://schemas.microsoft.com/office/powerpoint/2010/main" val="41136597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106</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107</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108</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This slide refers to our example earlier in the lecture, illustrating non-collapsibility</a:t>
            </a:r>
            <a:r>
              <a:rPr lang="en-US" altLang="en-US" baseline="0" dirty="0" smtClean="0"/>
              <a:t> of the odds ratio.  Here we show that age is not a confounder of the exposure-disease association in that example by demonstrating that age is not associated with exposure.</a:t>
            </a:r>
            <a:endParaRPr lang="en-US" altLang="en-US" dirty="0" smtClean="0"/>
          </a:p>
        </p:txBody>
      </p:sp>
    </p:spTree>
    <p:extLst>
      <p:ext uri="{BB962C8B-B14F-4D97-AF65-F5344CB8AC3E}">
        <p14:creationId xmlns:p14="http://schemas.microsoft.com/office/powerpoint/2010/main" val="426501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11</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is an example of the</a:t>
            </a:r>
            <a:r>
              <a:rPr lang="en-US" altLang="en-US" baseline="0" dirty="0" smtClean="0"/>
              <a:t> calculation of a prevalence ratio.  As noted in previous slides, we have this 2x2 table </a:t>
            </a:r>
            <a:r>
              <a:rPr lang="en-US" altLang="en-US" dirty="0" smtClean="0"/>
              <a:t>arranged with outcome on top and exposure on the side.  We prefer this schematic because it emphasizes forward thinking in</a:t>
            </a:r>
            <a:r>
              <a:rPr lang="en-US" altLang="en-US" baseline="0" dirty="0" smtClean="0"/>
              <a:t> the underlying </a:t>
            </a:r>
            <a:r>
              <a:rPr lang="en-US" altLang="en-US" dirty="0" smtClean="0"/>
              <a:t>cohort study</a:t>
            </a:r>
            <a:r>
              <a:rPr lang="en-US" altLang="en-US" baseline="0" dirty="0" smtClean="0"/>
              <a:t> base</a:t>
            </a:r>
            <a:r>
              <a:rPr lang="en-US" altLang="en-US" dirty="0" smtClean="0"/>
              <a:t>:  start with exposure status and assess the experience</a:t>
            </a:r>
            <a:r>
              <a:rPr lang="en-US" altLang="en-US" baseline="0" dirty="0" smtClean="0"/>
              <a:t> of</a:t>
            </a:r>
            <a:r>
              <a:rPr lang="en-US" altLang="en-US" dirty="0" smtClean="0"/>
              <a:t> the outcome.  However, the key point is to be aware of how a 2x2 table is set up</a:t>
            </a:r>
            <a:r>
              <a:rPr lang="en-US" altLang="en-US" baseline="0" dirty="0" smtClean="0"/>
              <a:t> because not everyone will follow this convention.</a:t>
            </a:r>
            <a:endParaRPr lang="en-US" altLang="en-US" dirty="0" smtClean="0"/>
          </a:p>
        </p:txBody>
      </p:sp>
    </p:spTree>
    <p:extLst>
      <p:ext uri="{BB962C8B-B14F-4D97-AF65-F5344CB8AC3E}">
        <p14:creationId xmlns:p14="http://schemas.microsoft.com/office/powerpoint/2010/main" val="314374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12</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it’s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it’s clearly communicated.   We will spend a good deal</a:t>
            </a:r>
            <a:r>
              <a:rPr lang="en-US" altLang="en-US" baseline="0" dirty="0" smtClean="0"/>
              <a:t> of time in this course describing how to best communicate measures of association such that most humans can understand them. </a:t>
            </a:r>
            <a:endParaRPr lang="en-US" altLang="en-US" dirty="0" smtClean="0"/>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1,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much meaning in interpretation. It gives a qualitative picture but it does not help</a:t>
            </a:r>
            <a:r>
              <a:rPr lang="en-US" altLang="en-US" baseline="0" dirty="0" smtClean="0"/>
              <a:t> the reader quantitatively – unless they understand what a prevalence ratio is. </a:t>
            </a:r>
          </a:p>
          <a:p>
            <a:endParaRPr lang="en-US" altLang="en-US" baseline="0" dirty="0" smtClean="0"/>
          </a:p>
          <a:p>
            <a:r>
              <a:rPr lang="en-US" altLang="en-US" baseline="0" dirty="0" smtClean="0"/>
              <a:t>As a reminder, we are ignoring issues of statistical significance (i.e., sampling error) for now and whether the association is causal or merely predictive.  These issues will come later.  For now, we are just describing the facts of the numerical association.</a:t>
            </a:r>
            <a:endParaRPr lang="en-US" altLang="en-US" dirty="0" smtClean="0"/>
          </a:p>
          <a:p>
            <a:endParaRPr lang="en-US" altLang="en-US" dirty="0" smtClean="0"/>
          </a:p>
        </p:txBody>
      </p:sp>
    </p:spTree>
    <p:extLst>
      <p:ext uri="{BB962C8B-B14F-4D97-AF65-F5344CB8AC3E}">
        <p14:creationId xmlns:p14="http://schemas.microsoft.com/office/powerpoint/2010/main" val="260664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13</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extLst>
      <p:ext uri="{BB962C8B-B14F-4D97-AF65-F5344CB8AC3E}">
        <p14:creationId xmlns:p14="http://schemas.microsoft.com/office/powerpoint/2010/main" val="391457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Remembering to include</a:t>
            </a:r>
            <a:r>
              <a:rPr lang="en-US" baseline="0" dirty="0" smtClean="0"/>
              <a:t> the contrast (the comparison) is especially critical for analyses where causation is the goal.</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14</a:t>
            </a:fld>
            <a:endParaRPr lang="en-US" dirty="0"/>
          </a:p>
        </p:txBody>
      </p:sp>
    </p:spTree>
    <p:extLst>
      <p:ext uri="{BB962C8B-B14F-4D97-AF65-F5344CB8AC3E}">
        <p14:creationId xmlns:p14="http://schemas.microsoft.com/office/powerpoint/2010/main" val="137506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15</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 </a:t>
            </a:r>
          </a:p>
        </p:txBody>
      </p:sp>
    </p:spTree>
    <p:extLst>
      <p:ext uri="{BB962C8B-B14F-4D97-AF65-F5344CB8AC3E}">
        <p14:creationId xmlns:p14="http://schemas.microsoft.com/office/powerpoint/2010/main" val="134371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16</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 perform</a:t>
            </a:r>
            <a:r>
              <a:rPr lang="en-US" altLang="en-US" baseline="0" dirty="0" smtClean="0"/>
              <a:t> this calculation in Stata, the command is cs &lt;outcome variable&gt; &lt;exposure variable&gt;.   </a:t>
            </a:r>
            <a:r>
              <a:rPr lang="en-US" altLang="en-US" dirty="0" smtClean="0"/>
              <a:t>This illustrates the output for a 2 x 2 table in Stata, which regrettably puts exposure across the top and disease on the side.  There is no simple</a:t>
            </a:r>
            <a:r>
              <a:rPr lang="en-US" altLang="en-US" baseline="0" dirty="0" smtClean="0"/>
              <a:t> way to trick Stata to do otherwise.  This is unfortunate, so we do have to be aware of it when we interpret the tables.   This is the same example that we showed a few slides earlier.  Exposure is now across the top, so we have to calculate the prevalence in each exposure group by working down, rather than across.  As you can see, the calculated prevalence ratio, 0.74, is the same result that we got in our 2x2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Stata calls the prevalence estimates “risk” and this ratio a “risk ratio” as the program has no way of knowing whether it is being given prevalence or incidence data, so we as</a:t>
            </a:r>
            <a:r>
              <a:rPr lang="en-US" altLang="en-US" baseline="0" dirty="0" smtClean="0"/>
              <a:t> the users need to remember that when we have cross-sectional data, these are prevalence ratios and not risk ratios.  </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If these data were incident outcomes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extLst>
      <p:ext uri="{BB962C8B-B14F-4D97-AF65-F5344CB8AC3E}">
        <p14:creationId xmlns:p14="http://schemas.microsoft.com/office/powerpoint/2010/main" val="120764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17</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This is a study comparing the prevalence of osteoarthritis (OA) in Beijing and the US.  The study is reporting a ratio formed from the prevalences in two groups.  </a:t>
            </a:r>
          </a:p>
          <a:p>
            <a:r>
              <a:rPr lang="en-US" altLang="en-US" dirty="0" smtClean="0"/>
              <a:t> </a:t>
            </a:r>
          </a:p>
          <a:p>
            <a:r>
              <a:rPr lang="en-US" altLang="en-US" dirty="0" smtClean="0"/>
              <a:t>This study used age-standardization – discussed in the previous lecture - to adjust the prevalences for the different age distributions in these three populations (Beijing, SOF and NHANES).</a:t>
            </a:r>
          </a:p>
          <a:p>
            <a:endParaRPr lang="en-US" altLang="en-US" dirty="0" smtClean="0"/>
          </a:p>
          <a:p>
            <a:r>
              <a:rPr lang="en-US" altLang="en-US" dirty="0" smtClean="0"/>
              <a:t>To</a:t>
            </a:r>
            <a:r>
              <a:rPr lang="en-US" altLang="en-US" baseline="0" dirty="0" smtClean="0"/>
              <a:t> describe the result for men in words:  “Among those 60-89 years of age, Chinese men are 0.19 times as likely to have radiographic hip OA than white men in the NHANES-I study.” </a:t>
            </a:r>
          </a:p>
          <a:p>
            <a:endParaRPr lang="en-US" altLang="en-US" baseline="0" dirty="0" smtClean="0"/>
          </a:p>
          <a:p>
            <a:endParaRPr lang="en-US" altLang="en-US" dirty="0" smtClean="0"/>
          </a:p>
        </p:txBody>
      </p:sp>
    </p:spTree>
    <p:extLst>
      <p:ext uri="{BB962C8B-B14F-4D97-AF65-F5344CB8AC3E}">
        <p14:creationId xmlns:p14="http://schemas.microsoft.com/office/powerpoint/2010/main" val="303588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18</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 We were able to used a simple 2 x 2 table for the calculations.  In this example, there was need to adjust for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point estimate,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some</a:t>
            </a:r>
            <a:r>
              <a:rPr lang="en-US" altLang="en-US" baseline="0" dirty="0" smtClean="0"/>
              <a:t> </a:t>
            </a:r>
            <a:r>
              <a:rPr lang="en-US" altLang="en-US" dirty="0" smtClean="0"/>
              <a:t>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in particular study</a:t>
            </a:r>
            <a:r>
              <a:rPr lang="en-US" altLang="en-US" baseline="0" dirty="0" smtClean="0"/>
              <a:t> designs </a:t>
            </a:r>
            <a:r>
              <a:rPr lang="en-US" altLang="en-US" dirty="0" smtClean="0"/>
              <a:t>and how they are communicated. </a:t>
            </a:r>
          </a:p>
          <a:p>
            <a:endParaRPr lang="en-US" altLang="en-US" dirty="0" smtClean="0"/>
          </a:p>
          <a:p>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19</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of a four level exposure variable.  To describe the measure of association between these 4 levels and peripheral arterial disease (PAD – the outcome</a:t>
            </a:r>
            <a:r>
              <a:rPr lang="en-US" altLang="en-US" baseline="0" dirty="0" smtClean="0"/>
              <a:t> in this study</a:t>
            </a:r>
            <a:r>
              <a:rPr lang="en-US" altLang="en-US" dirty="0" smtClean="0"/>
              <a:t>), we set one level (grouping, category) of the exposure as the reference category.  In this study, the authors chose to set the highest level of serum vitamin D as the reference level.  By convention, the reference level is given a prevalence ratio of 1.0 or it</a:t>
            </a:r>
            <a:r>
              <a:rPr lang="en-US" altLang="en-US" baseline="0" dirty="0" smtClean="0"/>
              <a:t> is just labeled as “reference”  (or “Ref.’’)</a:t>
            </a:r>
            <a:r>
              <a:rPr lang="en-US" altLang="en-US" dirty="0" smtClean="0"/>
              <a:t>.  Other exposure levels are compared with this reference level. </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dirty="0" smtClean="0"/>
          </a:p>
        </p:txBody>
      </p:sp>
    </p:spTree>
    <p:extLst>
      <p:ext uri="{BB962C8B-B14F-4D97-AF65-F5344CB8AC3E}">
        <p14:creationId xmlns:p14="http://schemas.microsoft.com/office/powerpoint/2010/main" val="262993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2</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99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20</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The answer is to compare the</a:t>
            </a:r>
            <a:r>
              <a:rPr lang="en-US" altLang="en-US" baseline="0" dirty="0" smtClean="0"/>
              <a:t> prevalence in each exposure level to a reference category, typically either the highest or lower quartile.    Here, the authors used the highest values as the reference category.</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used to depict the relationship.  The odds ratio is a legitimate description of association in cross-sectional studies, but is not easily or accurately understood by most scientists or, especially, lay observers. The reason for the popularity of the odds ratio is historical.  That is, historically, the odds ratio has been a popular choice for cross-sectional results because of the availability of theory (and later software) to perform logistic regression that allowed for multivariable adjustment for multiple confounding variables.   Logistic regression produces odds ratios.  This technical aspect has, however, changed.  Currently, it is possible to obtain adjusted regression models that estimate an adjusted prevalence ratio rather than a an adjusted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but it is not the preferred approach.  Prevalence ratios are the preferred approach.  Next week, we will discuss assessment of associations in the case-control design.  In case-control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21</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22</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 (where the terminology is correct)</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676581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23</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Odds are most simply calculated as the number of events divided by the number of non-events.   In contrast, probability is the number of events divided by the total of the number of events plus the number of non-events, which, for human subjects research, is the same as the number of events divided by the number of person</a:t>
            </a:r>
            <a:r>
              <a:rPr lang="en-US" altLang="en-US" baseline="0" dirty="0" smtClean="0"/>
              <a:t>s at risk</a:t>
            </a:r>
            <a:r>
              <a:rPr lang="en-US" altLang="en-US" dirty="0" smtClean="0"/>
              <a:t>.  It may appear that odds are just an unnecessary complication of the familiar probability (a proportion of total subjects), but odds have some favorable mathematical properties that we will explain shortly which make them useful in clinical research.</a:t>
            </a:r>
          </a:p>
          <a:p>
            <a:endParaRPr lang="en-US" altLang="en-US" dirty="0" smtClean="0"/>
          </a:p>
          <a:p>
            <a:r>
              <a:rPr lang="en-US" altLang="en-US" dirty="0"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Since both fractions have the number of subjects in the denominator, they reduce to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25</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Odds can also be directed expressed in terms of the probability of the event.</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26</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595134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We can go back and forth between</a:t>
            </a:r>
            <a:r>
              <a:rPr lang="en-US" altLang="en-US" baseline="0" dirty="0" smtClean="0"/>
              <a:t> odds and probabilities and these are equations.  </a:t>
            </a:r>
          </a:p>
          <a:p>
            <a:endParaRPr lang="en-US" altLang="en-US" baseline="0" dirty="0" smtClean="0"/>
          </a:p>
          <a:p>
            <a:r>
              <a:rPr lang="en-US" altLang="en-US" baseline="0" dirty="0" smtClean="0"/>
              <a:t>On previous slide, we showed how to calculate odds, given probability of the event.  </a:t>
            </a:r>
            <a:r>
              <a:rPr lang="en-US" altLang="en-US" dirty="0" smtClean="0"/>
              <a:t>To go the other direction, calculating probability given odds, divide the odds by (1 + odds).   This</a:t>
            </a:r>
            <a:r>
              <a:rPr lang="en-US" altLang="en-US" baseline="0" dirty="0" smtClean="0"/>
              <a:t> should be intuitive based on the definitions and hence no need to memorize.  For example, on adds of 3 means 3 events to 1 non-event.  Or, in 4 tries, you will have 3 events.   Thus, probability of the event is ¾.  If we can express odds in terms of something to 1 (e.g., 3:1), then we can see how probability is odds divided total tries which is odds + 1.  </a:t>
            </a:r>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28</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29</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21571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3</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We have reviewed basic study design and examined the different measures of disease occurrence. In the next two lectures, we will look at the measures that are used to show association between an exposure or treatment and disease.  These measures are called measures of association and the type of measure available is determined by the study design.  So we will come full circle in linking specific measures of disease association with study design.</a:t>
            </a:r>
          </a:p>
          <a:p>
            <a:endParaRPr lang="en-US" altLang="en-US" dirty="0" smtClean="0"/>
          </a:p>
          <a:p>
            <a:r>
              <a:rPr lang="en-US" altLang="en-US" dirty="0" smtClean="0"/>
              <a:t>Studies that focus on estimating measures of disease occurrence are</a:t>
            </a:r>
            <a:r>
              <a:rPr lang="en-US" altLang="en-US" baseline="0" dirty="0" smtClean="0"/>
              <a:t> called descriptive.  Studies that examine the relationship between exposures and outcomes are called analytic studies.  This inherently involve comparison between different levels of exposure.</a:t>
            </a:r>
            <a:endParaRPr lang="en-US" altLang="en-US" dirty="0" smtClean="0"/>
          </a:p>
        </p:txBody>
      </p:sp>
    </p:spTree>
    <p:extLst>
      <p:ext uri="{BB962C8B-B14F-4D97-AF65-F5344CB8AC3E}">
        <p14:creationId xmlns:p14="http://schemas.microsoft.com/office/powerpoint/2010/main" val="427763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extLst>
      <p:ext uri="{BB962C8B-B14F-4D97-AF65-F5344CB8AC3E}">
        <p14:creationId xmlns:p14="http://schemas.microsoft.com/office/powerpoint/2010/main" val="468205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31</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Notice that the odds ratio is numerically larger than the prevalence ratio,</a:t>
            </a:r>
            <a:r>
              <a:rPr lang="en-US" altLang="en-US" baseline="0" dirty="0" smtClean="0"/>
              <a:t> i.e., farther away from the null value of 1.0. </a:t>
            </a:r>
            <a:r>
              <a:rPr lang="en-US" altLang="en-US" dirty="0" smtClean="0"/>
              <a:t>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extLst>
      <p:ext uri="{BB962C8B-B14F-4D97-AF65-F5344CB8AC3E}">
        <p14:creationId xmlns:p14="http://schemas.microsoft.com/office/powerpoint/2010/main" val="3564652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32</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smtClean="0"/>
              <a:t>Here is the odds ratio for</a:t>
            </a:r>
            <a:r>
              <a:rPr lang="en-US" altLang="en-US" i="0" baseline="0" dirty="0" smtClean="0"/>
              <a:t> disease in a cross-sectional study, presented using our notation for a 2x2 table.</a:t>
            </a:r>
            <a:endParaRPr lang="en-US" altLang="en-US" i="0" dirty="0" smtClean="0"/>
          </a:p>
        </p:txBody>
      </p:sp>
    </p:spTree>
    <p:extLst>
      <p:ext uri="{BB962C8B-B14F-4D97-AF65-F5344CB8AC3E}">
        <p14:creationId xmlns:p14="http://schemas.microsoft.com/office/powerpoint/2010/main" val="3018051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33</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We do</a:t>
            </a:r>
            <a:r>
              <a:rPr lang="en-US" altLang="en-US" baseline="0" dirty="0" smtClean="0"/>
              <a:t> not understand the origins of “cross-product” approach and we do not see how it all lends to better understanding of the concepts, but we do know that it is pervasive. </a:t>
            </a:r>
          </a:p>
          <a:p>
            <a:endParaRPr lang="en-US" altLang="en-US" baseline="0" dirty="0" smtClean="0"/>
          </a:p>
          <a:p>
            <a:r>
              <a:rPr lang="en-US" altLang="en-US" dirty="0" smtClean="0"/>
              <a:t>Instead, we 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34</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always keep in mind how the study design determines the spectrum of the measures of the association.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on, next week, we will show how the odds ratios from different case-control sampling designs have different interpretations, so it is good to begin recognizing that not all odds ratios </a:t>
            </a:r>
            <a:r>
              <a:rPr lang="en-US" altLang="en-US" baseline="0" dirty="0" smtClean="0"/>
              <a:t>mean the same thing.</a:t>
            </a:r>
            <a:endParaRPr lang="en-US" altLang="en-US" dirty="0" smtClean="0"/>
          </a:p>
        </p:txBody>
      </p:sp>
    </p:spTree>
    <p:extLst>
      <p:ext uri="{BB962C8B-B14F-4D97-AF65-F5344CB8AC3E}">
        <p14:creationId xmlns:p14="http://schemas.microsoft.com/office/powerpoint/2010/main" val="776885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express</a:t>
            </a:r>
            <a:r>
              <a:rPr lang="en-US" altLang="en-US" baseline="0" dirty="0" smtClean="0"/>
              <a:t> the odds ratio, simply type in ‘or’ as an after the comma in the cs command.  Shown here is t</a:t>
            </a:r>
            <a:r>
              <a:rPr lang="en-US" altLang="en-US" dirty="0" smtClean="0"/>
              <a:t>he same Stata output as before but with the addition of the odds ratio (OR) to the “risk ratio”,  which is really the prevalence ratio (PR) in our cross-sectional data.  Notice that the OR is smaller than the PR (farther</a:t>
            </a:r>
            <a:r>
              <a:rPr lang="en-US" altLang="en-US" baseline="0" dirty="0" smtClean="0"/>
              <a:t> away from 1)</a:t>
            </a:r>
            <a:r>
              <a:rPr lang="en-US" altLang="en-US" dirty="0" smtClean="0"/>
              <a:t>.  If the PR is less than 1.0, the OR will always be farther from 1.0 (= closer to 0).  Similarly, if the PR is greater than 1.0, the OR will be farther from 1.0, i.e., larger.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36</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this odds ratio in words.  The preferred communication</a:t>
            </a:r>
            <a:r>
              <a:rPr lang="en-US" altLang="en-US" baseline="0" dirty="0" smtClean="0"/>
              <a:t>s </a:t>
            </a:r>
            <a:r>
              <a:rPr lang="en-US" altLang="en-US" dirty="0" smtClean="0"/>
              <a:t>are in the first and second bullets.  Note that we want to get “odds” into this description.   Getting odds into the sentence helps avoid confusion with concepts of probability.  Using odds,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a:t>
            </a:r>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extLst>
      <p:ext uri="{BB962C8B-B14F-4D97-AF65-F5344CB8AC3E}">
        <p14:creationId xmlns:p14="http://schemas.microsoft.com/office/powerpoint/2010/main" val="175256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37</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words are not appropriate for describing a ratio based on odds.</a:t>
            </a:r>
          </a:p>
        </p:txBody>
      </p:sp>
    </p:spTree>
    <p:extLst>
      <p:ext uri="{BB962C8B-B14F-4D97-AF65-F5344CB8AC3E}">
        <p14:creationId xmlns:p14="http://schemas.microsoft.com/office/powerpoint/2010/main" val="1052441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38</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(which means no difference between exposed and unexposed),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smaller if the prevalence ratio is less than 1.0.  More on this in</a:t>
            </a:r>
            <a:r>
              <a:rPr lang="en-US" altLang="en-US" baseline="0" dirty="0" smtClean="0"/>
              <a:t> the next slides when we consider the favorable and unfavorable properties of the odds ratio.</a:t>
            </a:r>
            <a:endParaRPr lang="en-US" altLang="en-US" dirty="0" smtClean="0"/>
          </a:p>
        </p:txBody>
      </p:sp>
    </p:spTree>
    <p:extLst>
      <p:ext uri="{BB962C8B-B14F-4D97-AF65-F5344CB8AC3E}">
        <p14:creationId xmlns:p14="http://schemas.microsoft.com/office/powerpoint/2010/main" val="2533466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41304A8-3B06-4132-96C1-5D104197741E}" type="slidenum">
              <a:rPr lang="en-US" altLang="en-US" smtClean="0"/>
              <a:pPr/>
              <a:t>39</a:t>
            </a:fld>
            <a:endParaRPr lang="en-US" alt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dirty="0" smtClean="0"/>
              <a:t>When the ratio of two probabilities, a prevalence ratio, is &gt; 1.0, the OR will be larger than the PR.  The OR is dividing each probability by a quantity forced to be &lt; 1.0 (unless probability = 1.0), so each probability increases and the ratio between them also increases. The only exception occurs when the prevalence ratio is exactly 1.0.  In that case, the OR will also be 1.0.  This can easily be seen by modifying the example above to RR = 0.4 / 0.4 = 1.0.  The OR would then be 0.4/0.6 / 0.4/0.6 = 1.0.</a:t>
            </a:r>
          </a:p>
        </p:txBody>
      </p:sp>
    </p:spTree>
    <p:extLst>
      <p:ext uri="{BB962C8B-B14F-4D97-AF65-F5344CB8AC3E}">
        <p14:creationId xmlns:p14="http://schemas.microsoft.com/office/powerpoint/2010/main" val="84535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Referring back to our familiar framework,</a:t>
            </a:r>
            <a:r>
              <a:rPr lang="en-US" baseline="0" dirty="0" smtClean="0"/>
              <a:t> we will now begin to learn the tools needed to address questions of causation and prediction.  Both of these involve determining the relationship between various exposures and outcomes, what we will now define as measures of association.  </a:t>
            </a:r>
          </a:p>
          <a:p>
            <a:endParaRPr lang="en-US" baseline="0" dirty="0" smtClean="0"/>
          </a:p>
          <a:p>
            <a:r>
              <a:rPr lang="en-US" baseline="0" dirty="0" smtClean="0"/>
              <a:t>But, in spite of this similarity, it is important to be aware of whether you are interested in causation or prediction because they mean different things and require different standards to derive meaning from their requisite measures of association.   Causation refers to whether the presence of a given exposure in at least one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eliminate it) in at least one person, we would prevent the occurrence of the outcome.   Understanding causes is extremely important because as the definition implies, it is the way that we can intervene and change health.  We will further discuss this definition of causation next week.</a:t>
            </a:r>
          </a:p>
          <a:p>
            <a:endParaRPr lang="en-US" baseline="0" dirty="0" smtClean="0"/>
          </a:p>
          <a:p>
            <a:r>
              <a:rPr lang="en-US" baseline="0" dirty="0" smtClean="0"/>
              <a:t>Prediction, on the other hand, is less stringent in its requirements and its implications. The key goal in prediction is to correctly distinguish persons for the absence or presence of some outcome right now (this is called diagnosis in clinical medicine) or the occurrence of some outcome in the future (prediction of an event or prognosis after the event).  The exposures that we examine do not necessarily have to be causally related to the outcome.  All we care about in prediction is numerical or statistical association between the exposure and the outcome.  Prediction, for example, can be used in what is called risk assessment, meaning to help identify persons who are at high risk to have an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is not causation”.  </a:t>
            </a:r>
          </a:p>
          <a:p>
            <a:endParaRPr lang="en-US" baseline="0" dirty="0" smtClean="0"/>
          </a:p>
          <a:p>
            <a:endParaRPr lang="en-US" baseline="0"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304423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21C38C8-1574-4A70-8371-93DC6F7FCA54}" type="slidenum">
              <a:rPr lang="en-US" altLang="en-US" smtClean="0"/>
              <a:pPr/>
              <a:t>40</a:t>
            </a:fld>
            <a:endParaRPr lang="en-US" alt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dirty="0" smtClean="0"/>
              <a:t>The same phenomenon occurs when the ratio of two probabilities, a prevalence ratio, is less than 1.0  Since the OR is dividing each probability by a quantity forced to be &lt; 1.0 unless probability = 1.0, each probability increases and the ratio between them also increases, which in this case moves the value farther away from 1.0.  Values for both prevalence ratios and odds ratios less than 1 are bounded by 0.  In that respect they differ from ratios with values greater than 1, which can be infinitely large.</a:t>
            </a:r>
          </a:p>
        </p:txBody>
      </p:sp>
    </p:spTree>
    <p:extLst>
      <p:ext uri="{BB962C8B-B14F-4D97-AF65-F5344CB8AC3E}">
        <p14:creationId xmlns:p14="http://schemas.microsoft.com/office/powerpoint/2010/main" val="64167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41</a:t>
            </a:fld>
            <a:endParaRPr lang="en-US" dirty="0"/>
          </a:p>
        </p:txBody>
      </p:sp>
    </p:spTree>
    <p:extLst>
      <p:ext uri="{BB962C8B-B14F-4D97-AF65-F5344CB8AC3E}">
        <p14:creationId xmlns:p14="http://schemas.microsoft.com/office/powerpoint/2010/main" val="3885730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42</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The first favorable</a:t>
            </a:r>
            <a:r>
              <a:rPr lang="en-US" altLang="en-US" baseline="0" dirty="0" smtClean="0"/>
              <a:t> property of an OR is that it can sometimes approximate a PR.  </a:t>
            </a:r>
            <a:r>
              <a:rPr lang="en-US" altLang="en-US" dirty="0" smtClean="0"/>
              <a:t>As we noted a few slides earlier,</a:t>
            </a:r>
            <a:r>
              <a:rPr lang="en-US" altLang="en-US" baseline="0" dirty="0" smtClean="0"/>
              <a:t> the odds ratio is only exactly the same as the prevalence ratio when they are 1.00.  Otherwise, the OR is always further from 1.00 than the PR.   The </a:t>
            </a:r>
            <a:r>
              <a:rPr lang="en-US" altLang="en-US" dirty="0" smtClean="0"/>
              <a:t>OR is numerically different from PR (except if they are equal to 1) but this difference is small if the prevalence of disease is low in the exposed and unexposed groups.  By low prevalence, we mean less than 10%.  This is often described as “OR is a close approximation to the PR” if prevalence of disease in all strata of exposure is low.  This condition is also called the “rare disease assumption for odds ratios.”   </a:t>
            </a:r>
          </a:p>
        </p:txBody>
      </p:sp>
    </p:spTree>
    <p:extLst>
      <p:ext uri="{BB962C8B-B14F-4D97-AF65-F5344CB8AC3E}">
        <p14:creationId xmlns:p14="http://schemas.microsoft.com/office/powerpoint/2010/main" val="658956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43</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a:t>
            </a:r>
            <a:r>
              <a:rPr lang="en-US" altLang="en-US" dirty="0" smtClean="0"/>
              <a:t>very similar when prevalence is low in both exposed</a:t>
            </a:r>
            <a:r>
              <a:rPr lang="en-US" altLang="en-US" baseline="0" dirty="0" smtClean="0"/>
              <a:t> and unexposed.</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With</a:t>
            </a:r>
            <a:r>
              <a:rPr lang="en-US" altLang="en-US" baseline="0" dirty="0" smtClean="0"/>
              <a:t> low prevalence of disease in both exposed (high BP) and unexposed (low BP) groups, the odds in both groups are very similar to the prevalence – and the resulting ratios are also similar.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prevalence is simply the probability of the event.  The odds is the probability of the event divided by the probability of the non-event.  When prevalence (probability) of the event is low, then probability of the non-event is high.  Thus, the</a:t>
            </a:r>
            <a:r>
              <a:rPr lang="en-US" altLang="en-US" baseline="0" dirty="0" smtClean="0"/>
              <a:t> denominator for the odds (the probability of the non-event) is close to 1.0.</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0.982 (1 – 0.018).  The probability of the non-event in the unexposed is even closer to 1.0:  0.997 (1 – 0.003).  So dividing the two probabilities by values close to 1.0 is going to have very little effect on their ratio.  If either probability of the non-event had been far from 1.0 (i.e. if the probability</a:t>
            </a:r>
            <a:r>
              <a:rPr lang="en-US" altLang="en-US" baseline="0" dirty="0" smtClean="0"/>
              <a:t> of the event was high in either exposed group)</a:t>
            </a:r>
            <a:r>
              <a:rPr lang="en-US" altLang="en-US" dirty="0" smtClean="0"/>
              <a:t>, then there would have been a substantial effect on the ratio.</a:t>
            </a:r>
          </a:p>
          <a:p>
            <a:endParaRPr lang="en-US" altLang="en-US" dirty="0" smtClean="0"/>
          </a:p>
        </p:txBody>
      </p:sp>
    </p:spTree>
    <p:extLst>
      <p:ext uri="{BB962C8B-B14F-4D97-AF65-F5344CB8AC3E}">
        <p14:creationId xmlns:p14="http://schemas.microsoft.com/office/powerpoint/2010/main" val="1806843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44</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Despite some references (like the S+N text) doing so, it is not correct to say that the</a:t>
            </a:r>
            <a:r>
              <a:rPr lang="en-US" altLang="en-US" baseline="0" dirty="0" smtClean="0"/>
              <a:t> odds ratio is biased.  </a:t>
            </a:r>
            <a:r>
              <a:rPr lang="en-US" altLang="en-US" dirty="0" smtClean="0"/>
              <a:t>It is preferable to reserve the word “bias” for situations </a:t>
            </a:r>
            <a:r>
              <a:rPr lang="en-US" altLang="en-US" b="0" dirty="0" smtClean="0"/>
              <a:t>where invalid or inaccurate results </a:t>
            </a:r>
            <a:r>
              <a:rPr lang="en-US" altLang="en-US" dirty="0" smtClean="0"/>
              <a:t>are being obtained because some systematic factor or factors, the sources of bias, are affecting the study and giving</a:t>
            </a:r>
            <a:r>
              <a:rPr lang="en-US" altLang="en-US" baseline="0" dirty="0" smtClean="0"/>
              <a:t> the wrong answer (as compared to the true answer in the source population)</a:t>
            </a:r>
            <a:r>
              <a:rPr lang="en-US" altLang="en-US" dirty="0" smtClean="0"/>
              <a:t>.  Since both OR and PR are mathematically valid measures, it is misleading to talk about the “bias” of the OR.  The real point is that the odds</a:t>
            </a:r>
            <a:r>
              <a:rPr lang="en-US" altLang="en-US" baseline="0" dirty="0" smtClean="0"/>
              <a:t> ratio</a:t>
            </a:r>
            <a:r>
              <a:rPr lang="en-US" altLang="en-US" dirty="0" smtClean="0"/>
              <a:t> and the prevalence ratio are not the same estimands.  </a:t>
            </a:r>
          </a:p>
        </p:txBody>
      </p:sp>
    </p:spTree>
    <p:extLst>
      <p:ext uri="{BB962C8B-B14F-4D97-AF65-F5344CB8AC3E}">
        <p14:creationId xmlns:p14="http://schemas.microsoft.com/office/powerpoint/2010/main" val="424094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45</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992803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46</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extLst>
      <p:ext uri="{BB962C8B-B14F-4D97-AF65-F5344CB8AC3E}">
        <p14:creationId xmlns:p14="http://schemas.microsoft.com/office/powerpoint/2010/main" val="2209210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47</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a:t>
            </a:r>
            <a:endParaRPr lang="en-US" altLang="en-US" dirty="0" smtClean="0"/>
          </a:p>
        </p:txBody>
      </p:sp>
    </p:spTree>
    <p:extLst>
      <p:ext uri="{BB962C8B-B14F-4D97-AF65-F5344CB8AC3E}">
        <p14:creationId xmlns:p14="http://schemas.microsoft.com/office/powerpoint/2010/main" val="3833123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48</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smtClean="0"/>
              <a:t>The third favorable property is the odds ratio allows us to conduct</a:t>
            </a:r>
            <a:r>
              <a:rPr lang="nl-NL" altLang="en-US" baseline="0" dirty="0" smtClean="0"/>
              <a:t> odds ratio and come away with meaningful measures of association.  As we will discuss next week, the odds ratio of exposure is the only measure of association that we can directly estimate in a case-control study.  If we conduct the case-control study properly, the properties of the odds ratio allows for it to be an </a:t>
            </a:r>
            <a:r>
              <a:rPr lang="nl-NL" altLang="en-US" baseline="0" dirty="0" smtClean="0"/>
              <a:t>accurate </a:t>
            </a:r>
            <a:r>
              <a:rPr lang="nl-NL" altLang="en-US" baseline="0" dirty="0" smtClean="0"/>
              <a:t>estimate of our preferred measures of associations, such as risk ratios and rate ratios.</a:t>
            </a:r>
            <a:endParaRPr lang="nl-NL" altLang="en-US" dirty="0" smtClean="0"/>
          </a:p>
          <a:p>
            <a:endParaRPr lang="nl-NL" altLang="en-US" dirty="0" smtClean="0"/>
          </a:p>
        </p:txBody>
      </p:sp>
    </p:spTree>
    <p:extLst>
      <p:ext uri="{BB962C8B-B14F-4D97-AF65-F5344CB8AC3E}">
        <p14:creationId xmlns:p14="http://schemas.microsoft.com/office/powerpoint/2010/main" val="2808892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49</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of ORs, particularly as they are used in cross-sectional studies. </a:t>
            </a:r>
          </a:p>
        </p:txBody>
      </p:sp>
    </p:spTree>
    <p:extLst>
      <p:ext uri="{BB962C8B-B14F-4D97-AF65-F5344CB8AC3E}">
        <p14:creationId xmlns:p14="http://schemas.microsoft.com/office/powerpoint/2010/main" val="32757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smtClean="0"/>
              <a:t>We return once more to the text’s schematic for a cross-sectional </a:t>
            </a:r>
            <a:r>
              <a:rPr lang="en-US" altLang="en-US" sz="1200" dirty="0" smtClean="0"/>
              <a:t>study. This slide illustrates a cross-sectional design in a FIXED cohort.  A</a:t>
            </a:r>
            <a:r>
              <a:rPr lang="en-US" dirty="0" smtClean="0"/>
              <a:t> cross-sectional study is often performed at the baseline of a fixed cohort, as</a:t>
            </a:r>
            <a:r>
              <a:rPr lang="en-US" baseline="0" dirty="0" smtClean="0"/>
              <a:t> part of a general description of the population.  However, keep in mind that this baseline is one point in time of a larger underlying dynamic cohort.  Also, a cross-sectional study can be done anytime during the life of a fixed cohort.  </a:t>
            </a:r>
            <a:r>
              <a:rPr lang="en-US" dirty="0" smtClean="0"/>
              <a:t>  </a:t>
            </a:r>
          </a:p>
          <a:p>
            <a:pPr defTabSz="928299"/>
            <a:endParaRPr lang="en-US" altLang="en-US" sz="1200" dirty="0" smtClean="0"/>
          </a:p>
          <a:p>
            <a:pPr defTabSz="928299"/>
            <a:r>
              <a:rPr lang="en-US" altLang="en-US" sz="1200" dirty="0" smtClean="0"/>
              <a:t>In a cross-sectional study, only prevalent instances of the condition/disease are being captured, not incident.  Because of this, we must be cognizant of why some of</a:t>
            </a:r>
            <a:r>
              <a:rPr lang="en-US" altLang="en-US" sz="1200" baseline="0" dirty="0" smtClean="0"/>
              <a:t> the incident cases of disease lasted long enough to be prevalent in our sample and others did not.  </a:t>
            </a:r>
            <a:endParaRPr lang="en-US" altLang="en-US" sz="1200" dirty="0" smtClean="0"/>
          </a:p>
          <a:p>
            <a:pPr defTabSz="928299"/>
            <a:endParaRPr lang="en-US" altLang="en-US" sz="1200" dirty="0" smtClean="0"/>
          </a:p>
        </p:txBody>
      </p:sp>
    </p:spTree>
    <p:extLst>
      <p:ext uri="{BB962C8B-B14F-4D97-AF65-F5344CB8AC3E}">
        <p14:creationId xmlns:p14="http://schemas.microsoft.com/office/powerpoint/2010/main" val="1043632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D6456A3-03CD-4CA1-A48B-99D67D776331}" type="slidenum">
              <a:rPr lang="en-US" altLang="en-US" smtClean="0"/>
              <a:pPr/>
              <a:t>50</a:t>
            </a:fld>
            <a:endParaRPr lang="en-US" alt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In other words, if investigators are either ignorant about what</a:t>
            </a:r>
            <a:r>
              <a:rPr lang="en-US" altLang="en-US" baseline="0" dirty="0" smtClean="0"/>
              <a:t> an odds ratio means or simply sloppy in language, they will often display and talk about odds ratios as if they were prevalence ratios.  This can result in very large misrepresentation of true meaning.</a:t>
            </a:r>
            <a:endParaRPr lang="en-US" altLang="en-US" dirty="0" smtClean="0"/>
          </a:p>
          <a:p>
            <a:endParaRPr lang="en-US" altLang="en-US" dirty="0" smtClean="0"/>
          </a:p>
          <a:p>
            <a:r>
              <a:rPr lang="en-US" altLang="en-US" dirty="0" smtClean="0"/>
              <a:t>In our example, </a:t>
            </a:r>
            <a:r>
              <a:rPr lang="en-US" altLang="en-US" baseline="0" dirty="0" smtClean="0"/>
              <a:t>the odds ratio is not a close approximation of the prevalence ratio.  </a:t>
            </a:r>
            <a:endParaRPr lang="en-US" altLang="en-US" dirty="0" smtClean="0"/>
          </a:p>
        </p:txBody>
      </p:sp>
    </p:spTree>
    <p:extLst>
      <p:ext uri="{BB962C8B-B14F-4D97-AF65-F5344CB8AC3E}">
        <p14:creationId xmlns:p14="http://schemas.microsoft.com/office/powerpoint/2010/main" val="2390198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51</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far apart</a:t>
            </a:r>
            <a:r>
              <a:rPr lang="en-US" altLang="en-US" dirty="0" smtClean="0"/>
              <a:t> when prevalence is high in the exposed</a:t>
            </a:r>
            <a:r>
              <a:rPr lang="en-US" altLang="en-US" baseline="0" dirty="0" smtClean="0"/>
              <a:t> and/or unexposed groups.</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 we noted before, the prevalence is simply the probability of the event.  The odds is the probability of the event divided by the probability of the non-event.  When prevalence (probability) of the event is high, then probability of the non-event is low.  Thus, the</a:t>
            </a:r>
            <a:r>
              <a:rPr lang="en-US" altLang="en-US" baseline="0" dirty="0" smtClean="0"/>
              <a:t> denominator for the odds (the probability of the non-event) is NOT close to 1.0.</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0.4 (1 – 0.6).  The probability of the non-event in the unexposed is 0.7 (1 – 0.3). Dividing the two probabilities of the event by values far from 1.0 has a substantial effect on the ratio.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In other words, if investigators are either ignorant about what</a:t>
            </a:r>
            <a:r>
              <a:rPr lang="en-US" altLang="en-US" baseline="0" dirty="0" smtClean="0"/>
              <a:t> an odds ratio means or simply sloppy in language, they will often display and talk about odds ratios as if they were prevalence ratios.  This can result in very large misrepresentation of true meaning.</a:t>
            </a:r>
            <a:endParaRPr lang="en-US" altLang="en-US" dirty="0" smtClean="0"/>
          </a:p>
          <a:p>
            <a:endParaRPr lang="en-US" altLang="en-US" dirty="0" smtClean="0"/>
          </a:p>
          <a:p>
            <a:r>
              <a:rPr lang="en-US" altLang="en-US" dirty="0" smtClean="0"/>
              <a:t>In this example, </a:t>
            </a:r>
            <a:r>
              <a:rPr lang="en-US" altLang="en-US" baseline="0" dirty="0" smtClean="0"/>
              <a:t>the odds ratio is not a close approximation of the prevalence ratio. </a:t>
            </a:r>
            <a:endParaRPr lang="en-US" altLang="en-US" dirty="0" smtClean="0"/>
          </a:p>
          <a:p>
            <a:endParaRPr lang="en-US" altLang="en-US" dirty="0" smtClean="0"/>
          </a:p>
        </p:txBody>
      </p:sp>
    </p:spTree>
    <p:extLst>
      <p:ext uri="{BB962C8B-B14F-4D97-AF65-F5344CB8AC3E}">
        <p14:creationId xmlns:p14="http://schemas.microsoft.com/office/powerpoint/2010/main" val="2326596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52</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considerably farther away from 1 than the PR.  If you are under the belief that the OR  is the same a ratio of probabilities, then this inflated number you get from the OR is going to give you a false impression of the numerical relationship between the exposure and outcome.  </a:t>
            </a:r>
            <a:endParaRPr lang="en-US" altLang="en-US" b="1" dirty="0" smtClean="0"/>
          </a:p>
        </p:txBody>
      </p:sp>
    </p:spTree>
    <p:extLst>
      <p:ext uri="{BB962C8B-B14F-4D97-AF65-F5344CB8AC3E}">
        <p14:creationId xmlns:p14="http://schemas.microsoft.com/office/powerpoint/2010/main" val="4127823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53</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smtClean="0"/>
              <a:t>We have already stated this, but most humans do not understand odds.  This</a:t>
            </a:r>
            <a:r>
              <a:rPr lang="en-US" altLang="en-US" baseline="0" dirty="0" smtClean="0"/>
              <a:t> includes scientists in whom it is well documented how frequently they refer to them as they would probabilities.  This leads to considerable overstatement of the magnitude of effect of various exposures on various outcomes.  </a:t>
            </a:r>
            <a:endParaRPr lang="en-US" altLang="en-US" dirty="0" smtClean="0"/>
          </a:p>
        </p:txBody>
      </p:sp>
    </p:spTree>
    <p:extLst>
      <p:ext uri="{BB962C8B-B14F-4D97-AF65-F5344CB8AC3E}">
        <p14:creationId xmlns:p14="http://schemas.microsoft.com/office/powerpoint/2010/main" val="4072080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54</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The third unfavorable property of</a:t>
            </a:r>
            <a:r>
              <a:rPr lang="en-US" altLang="en-US" baseline="0" dirty="0" smtClean="0"/>
              <a:t> odds is the least well appreciated.  It is called “non-collapsibility”, and it refers to a mathematical oddity known in the epidemiologic methodologic literature since at least 1981 (M</a:t>
            </a:r>
            <a:r>
              <a:rPr lang="en-US" altLang="en-US" dirty="0" smtClean="0"/>
              <a:t>iettinen and Cook,</a:t>
            </a:r>
            <a:r>
              <a:rPr lang="en-US" altLang="en-US" baseline="0" dirty="0" smtClean="0"/>
              <a:t> </a:t>
            </a:r>
            <a:r>
              <a:rPr lang="en-US" altLang="en-US" dirty="0" smtClean="0"/>
              <a:t>1981), but it was described</a:t>
            </a:r>
            <a:r>
              <a:rPr lang="en-US" altLang="en-US" baseline="0" dirty="0" smtClean="0"/>
              <a:t> in statistical literature (often called other things) before that</a:t>
            </a:r>
            <a:r>
              <a:rPr lang="en-US" altLang="en-US" dirty="0" smtClean="0"/>
              <a:t>. </a:t>
            </a:r>
            <a:r>
              <a:rPr lang="en-US" altLang="en-US" baseline="0" dirty="0" smtClean="0"/>
              <a:t> It has been identified for quite some time, but it is virtually unheard of amongst applied researchers.   We believe this obscurity is because it is non-intuitive in terms of its mechanism and has been given a non-informative name — </a:t>
            </a:r>
            <a:r>
              <a:rPr lang="en-US" altLang="en-US" baseline="0" dirty="0" smtClean="0"/>
              <a:t>non-collapsibility. </a:t>
            </a:r>
            <a:endParaRPr lang="en-US" altLang="en-US" baseline="0" dirty="0" smtClean="0"/>
          </a:p>
          <a:p>
            <a:endParaRPr lang="en-US" altLang="en-US" dirty="0" smtClean="0"/>
          </a:p>
          <a:p>
            <a:r>
              <a:rPr lang="en-US" altLang="en-US" dirty="0" smtClean="0"/>
              <a:t>The</a:t>
            </a:r>
            <a:r>
              <a:rPr lang="en-US" altLang="en-US" baseline="0" dirty="0" smtClean="0"/>
              <a:t> description and explanation of non-collapsibility</a:t>
            </a:r>
            <a:r>
              <a:rPr lang="en-US" altLang="en-US" dirty="0" smtClean="0"/>
              <a:t> will be more</a:t>
            </a:r>
            <a:r>
              <a:rPr lang="en-US" altLang="en-US" baseline="0" dirty="0" smtClean="0"/>
              <a:t> easily understood later in the course when we describe stratification.  For now, let’s consider a large group of participants for whom we want to study the relationship between some exposure and some outcome.  Now, let’s break up the larger group into small groups, say, on the basis of some factor that is associated with the outcome but not to exposure.  Breaking up a large group into smaller groups is called stratification.   If we then determine the measure of association between the exposure and the outcome in the many small groups, we would logically expect that the average of the different measures of association in the small groups to be equal to the measure of association in the large overall group.  This logical expectation is seen when we are using the prevalence ratio or a prevalence difference; these measures of association are said to be collapsible.</a:t>
            </a:r>
          </a:p>
          <a:p>
            <a:endParaRPr lang="en-US" altLang="en-US" baseline="0" dirty="0" smtClean="0"/>
          </a:p>
          <a:p>
            <a:r>
              <a:rPr lang="en-US" altLang="en-US" baseline="0" dirty="0" smtClean="0"/>
              <a:t>Confusingly, the logical expectation is not seen when we are using the odds ratio.   That is, the average measure of association among the different small groups is not the same as the measure of association in the large group.  This does not make sense to most observers because we would expect that the measure of association in the big group to be reflected in the small groups.   Note that the explanation is not because of chance.  This property, which has been described as ‘paradoxical’ or ‘bizarre’, is termed “non-collapsibility”.  We say that the odds ratio is non-collapsible.  This happens especially when the outcome is not rare in at least some groups of persons.</a:t>
            </a:r>
          </a:p>
          <a:p>
            <a:endParaRPr lang="en-US" altLang="en-US"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Another way to think about this is when we adjust for a factor that has a number of levels, we are left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it,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want to see.  This strange behavior is called non-collapsibility.</a:t>
            </a:r>
            <a:r>
              <a:rPr lang="en-US" altLang="en-US" dirty="0" smtClean="0"/>
              <a:t>  If you adjust for a factor that is not a confounder and use OR as the measure of association, the adjusted OR will be farther from 1 than the unadjusted OR. Achieving a larger OR simply because of adjustment for something that is not a confounder seems unwanted.  In fact, it might fool a</a:t>
            </a:r>
            <a:r>
              <a:rPr lang="en-US" altLang="en-US" baseline="0" dirty="0" smtClean="0"/>
              <a:t> naïve analyst into thinking confounding is present (although we will see later in the course why this is not a good way to manage confounding).</a:t>
            </a:r>
            <a:endParaRPr lang="en-US" altLang="en-US" dirty="0" smtClean="0"/>
          </a:p>
          <a:p>
            <a:endParaRPr lang="en-US" altLang="en-US" dirty="0" smtClean="0"/>
          </a:p>
          <a:p>
            <a:r>
              <a:rPr lang="en-US" altLang="en-US" dirty="0" smtClean="0"/>
              <a:t>The way to remember what this term “collapsible” means is that w</a:t>
            </a:r>
            <a:r>
              <a:rPr lang="en-US" altLang="en-US" baseline="0" dirty="0" smtClean="0"/>
              <a:t>hen one adjusts for a factor which is not a confounder we expect that some </a:t>
            </a:r>
            <a:r>
              <a:rPr lang="en-US" altLang="en-US" dirty="0" smtClean="0"/>
              <a:t>weighted average of stratum-specific estimates will be equal to the measure</a:t>
            </a:r>
            <a:r>
              <a:rPr lang="en-US" altLang="en-US" baseline="0" dirty="0" smtClean="0"/>
              <a:t> of association in the overall population.  In other words, we expect that we can collapse the many stratum-specific estimates into one number and get the estimate in the larger group.   When this occurs, we say that the measure of association is “collapsible”.  When it does not occur, we say that the measure of association is “n</a:t>
            </a:r>
            <a:r>
              <a:rPr lang="en-US" altLang="en-US" dirty="0" smtClean="0"/>
              <a:t>ot collapsible”.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Miettinen OS and Cook EF. Confounding: essence and detection. Am J Epidemiol 114:593-603, 1981.</a:t>
            </a:r>
          </a:p>
          <a:p>
            <a:r>
              <a:rPr lang="en-US" altLang="en-US" sz="1200" b="0" i="0" u="none" strike="noStrike" kern="1200" baseline="0" dirty="0" smtClean="0">
                <a:solidFill>
                  <a:schemeClr val="tx1"/>
                </a:solidFill>
                <a:latin typeface="Times New Roman" pitchFamily="18" charset="0"/>
                <a:ea typeface="+mn-ea"/>
                <a:cs typeface="+mn-cs"/>
              </a:rPr>
              <a:t>Greenland S. Interpretation and choice of effect measures in epidemiologic analyses.  Am J Epidemiol 126:761-768, 1987.  </a:t>
            </a:r>
          </a:p>
          <a:p>
            <a:r>
              <a:rPr lang="en-US" sz="1200" b="0" i="0" u="none" strike="noStrike" kern="1200" baseline="0" dirty="0" smtClean="0">
                <a:solidFill>
                  <a:schemeClr val="tx1"/>
                </a:solidFill>
                <a:latin typeface="Times New Roman" pitchFamily="18" charset="0"/>
                <a:ea typeface="+mn-ea"/>
                <a:cs typeface="+mn-cs"/>
              </a:rPr>
              <a:t>Greenland S, Robins JM and Pearl J. Confounding and collapsibility in causal inference. Stat Sci 14:29–46, 1999.</a:t>
            </a:r>
          </a:p>
          <a:p>
            <a:r>
              <a:rPr lang="en-US" sz="1200" b="0" i="0" u="none" strike="noStrike" kern="1200" baseline="0" dirty="0" smtClean="0">
                <a:solidFill>
                  <a:schemeClr val="tx1"/>
                </a:solidFill>
                <a:latin typeface="Times New Roman" pitchFamily="18" charset="0"/>
                <a:ea typeface="+mn-ea"/>
                <a:cs typeface="+mn-cs"/>
              </a:rPr>
              <a:t>Greenland S and </a:t>
            </a:r>
            <a:r>
              <a:rPr lang="en-US" sz="1200" b="0" i="0" u="none" strike="noStrike" kern="1200" baseline="0" dirty="0" smtClean="0">
                <a:solidFill>
                  <a:schemeClr val="tx1"/>
                </a:solidFill>
                <a:latin typeface="Times New Roman" pitchFamily="18" charset="0"/>
                <a:ea typeface="+mn-ea"/>
                <a:cs typeface="+mn-cs"/>
              </a:rPr>
              <a:t>Morgenstern </a:t>
            </a:r>
            <a:r>
              <a:rPr lang="en-US" sz="1200" b="0" i="0" u="none" strike="noStrike" kern="1200" baseline="0" dirty="0" smtClean="0">
                <a:solidFill>
                  <a:schemeClr val="tx1"/>
                </a:solidFill>
                <a:latin typeface="Times New Roman" pitchFamily="18" charset="0"/>
                <a:ea typeface="+mn-ea"/>
                <a:cs typeface="+mn-cs"/>
              </a:rPr>
              <a:t>H.  Confounding in health research. Annu. Rev. Public Health 22:189–212, 2001.</a:t>
            </a:r>
          </a:p>
          <a:p>
            <a:r>
              <a:rPr lang="en-US" dirty="0" smtClean="0"/>
              <a:t>Hernán MA et al. The Simpson's paradox unraveled. Int J Epidemiol</a:t>
            </a:r>
            <a:r>
              <a:rPr lang="en-US" baseline="0" dirty="0" smtClean="0"/>
              <a:t> </a:t>
            </a:r>
            <a:r>
              <a:rPr lang="en-US" dirty="0" smtClean="0"/>
              <a:t>40:780-5,</a:t>
            </a:r>
            <a:r>
              <a:rPr lang="en-US" baseline="0" dirty="0" smtClean="0"/>
              <a:t> 2011.</a:t>
            </a:r>
            <a:endParaRPr lang="en-US" altLang="en-US"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395643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55</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illustration</a:t>
            </a:r>
            <a:r>
              <a:rPr lang="en-US" baseline="0" dirty="0" smtClean="0"/>
              <a:t> of non-collapsibility</a:t>
            </a:r>
            <a:r>
              <a:rPr lang="en-US" dirty="0" smtClean="0"/>
              <a:t>.  Here, we are stratifying (or “adjusting” or “controlling”) by age.  The disease here is not rare.  This terminology will be  much easier to understand later in the course when we formally cover confounding but suffice it say now that 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 despite the fact that confounding is not present.   Controlling</a:t>
            </a:r>
            <a:r>
              <a:rPr lang="en-US" baseline="0" dirty="0" smtClean="0"/>
              <a:t> for age produced a bizarre and unwanted result. </a:t>
            </a:r>
            <a:r>
              <a:rPr lang="en-US" dirty="0" smtClean="0"/>
              <a:t> (See</a:t>
            </a:r>
            <a:r>
              <a:rPr lang="en-US" baseline="0" dirty="0" smtClean="0"/>
              <a:t> Extra Slides for demonstration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baseline="0" dirty="0" smtClean="0"/>
          </a:p>
          <a:p>
            <a:r>
              <a:rPr lang="en-US" dirty="0" smtClean="0"/>
              <a:t>This property</a:t>
            </a:r>
            <a:r>
              <a:rPr lang="en-US" baseline="0" dirty="0" smtClean="0"/>
              <a:t> of the odds ratio is not exactly one we can call favorable.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a:t>
            </a:r>
            <a:r>
              <a:rPr lang="en-US" baseline="0" dirty="0" smtClean="0"/>
              <a:t> at least in terms of ability of humans to understand it.</a:t>
            </a:r>
            <a:r>
              <a:rPr lang="en-US" dirty="0" smtClean="0"/>
              <a:t>  </a:t>
            </a:r>
          </a:p>
        </p:txBody>
      </p:sp>
    </p:spTree>
    <p:extLst>
      <p:ext uri="{BB962C8B-B14F-4D97-AF65-F5344CB8AC3E}">
        <p14:creationId xmlns:p14="http://schemas.microsoft.com/office/powerpoint/2010/main" val="3945286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56</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The use of odds ratios was popular in clinical research because of its fundamental role in analysis</a:t>
            </a:r>
            <a:r>
              <a:rPr lang="en-US" baseline="0" dirty="0" smtClean="0"/>
              <a:t> of case control studies.  Logistic regression models were developed for case-control studies, adjusting for potential confounders and intermediaries.  These models were included in software packages designed for statistical analysis.  In many case-control studies, the outcome is rare, so that the OR provides an approximation of a prevalence ratio or risk ratio.  However, the popularity of the OR and the availability of software for logistic regression helped to broaden its use into designs with binary outcomes with more common frequency of </a:t>
            </a:r>
            <a:r>
              <a:rPr lang="en-US" baseline="0" dirty="0" smtClean="0"/>
              <a:t>outcomes </a:t>
            </a:r>
            <a:r>
              <a:rPr lang="en-US" baseline="0" dirty="0" smtClean="0"/>
              <a:t>– without investigators necessarily being aware of the problems in interpretation that this entails.   </a:t>
            </a:r>
            <a:r>
              <a:rPr lang="en-US" dirty="0" smtClean="0"/>
              <a:t> </a:t>
            </a:r>
          </a:p>
          <a:p>
            <a:endParaRPr lang="en-US" dirty="0" smtClean="0"/>
          </a:p>
          <a:p>
            <a:r>
              <a:rPr lang="en-US" dirty="0" smtClean="0"/>
              <a:t>Today, it is no longer necessary</a:t>
            </a:r>
            <a:r>
              <a:rPr lang="en-US" baseline="0" dirty="0" smtClean="0"/>
              <a:t> to use the OR in most settings outside of case-control designs. Prevalence ratio in a cross-sectional study can be estimated directly, with control for covariates as needed in multivariable regression models. </a:t>
            </a:r>
            <a:r>
              <a:rPr lang="en-US" dirty="0" smtClean="0"/>
              <a:t>We provide a practical article in the optional reading for how to do other forms of regression in Stata which produce adjusted prevalence ratios</a:t>
            </a:r>
            <a:r>
              <a:rPr lang="en-US" baseline="0" dirty="0" smtClean="0"/>
              <a:t> and get us away from the need to use odds ratios. </a:t>
            </a:r>
          </a:p>
          <a:p>
            <a:endParaRPr lang="en-US" baseline="0" dirty="0" smtClean="0"/>
          </a:p>
          <a:p>
            <a:r>
              <a:rPr lang="en-US" dirty="0" smtClean="0"/>
              <a:t>Today’s students of clinical/epidemiologic research methods should know when to use odds ratios - and when not to.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17534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57</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Interesting societal</a:t>
            </a:r>
            <a:r>
              <a:rPr lang="en-US" altLang="en-US" baseline="0" dirty="0" smtClean="0"/>
              <a:t> application:</a:t>
            </a:r>
          </a:p>
          <a:p>
            <a:endParaRPr lang="en-US" altLang="en-US" baseline="0" dirty="0" smtClean="0"/>
          </a:p>
          <a:p>
            <a:r>
              <a:rPr lang="en-US" altLang="en-US" dirty="0" smtClean="0"/>
              <a:t>How many of you have</a:t>
            </a:r>
            <a:r>
              <a:rPr lang="en-US" altLang="en-US" baseline="0" dirty="0" smtClean="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58</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 magnitude o</a:t>
            </a:r>
            <a:r>
              <a:rPr lang="en-US" altLang="en-US" baseline="0" dirty="0" smtClean="0"/>
              <a:t>f the measure of association is often referred to as the strength of the association or the effect size.  </a:t>
            </a:r>
          </a:p>
          <a:p>
            <a:endParaRPr lang="en-US" altLang="en-US" baseline="0" dirty="0" smtClean="0"/>
          </a:p>
          <a:p>
            <a:r>
              <a:rPr lang="en-US" altLang="en-US" baseline="0" dirty="0" smtClean="0"/>
              <a:t>In practice, </a:t>
            </a:r>
            <a:r>
              <a:rPr lang="en-US" altLang="en-US" sz="1200" dirty="0" smtClean="0"/>
              <a:t>many causal factors have a ratio measure (prevalence ratio, risk ratio, rate ratio, or odds ratio) in the range of 2 to 5.  Occasionally, measures of association</a:t>
            </a:r>
            <a:r>
              <a:rPr lang="en-US" altLang="en-US" sz="1200" baseline="0" dirty="0" smtClean="0"/>
              <a:t> may be 10 or more but these are uncommon.   Smoking and lung cancer is an example (measures are between 10 and 20).  </a:t>
            </a:r>
          </a:p>
          <a:p>
            <a:endParaRPr lang="en-US" altLang="en-US" sz="1200" baseline="0" dirty="0" smtClean="0"/>
          </a:p>
          <a:p>
            <a:r>
              <a:rPr lang="en-US" altLang="en-US" sz="1200" baseline="0" dirty="0" smtClean="0"/>
              <a:t>The value of looking at the size of the measure is that the larger it is, the less likely they are explained by unrecognized bias.  In particular, it does not take too much bias to create a measure of association of between 1.2 and 2, such that measures less than 2 make observers skeptical and require more scrutiny.  It would not be hard for a small amount of bias to cause a ratio measure of 1.1 to 2.0.  </a:t>
            </a:r>
            <a:r>
              <a:rPr lang="en-US" altLang="en-US" dirty="0" smtClean="0"/>
              <a:t>This is one reason it took a very long time to convince the medical and public health community that there were risks associated with second-hand smoking or for smoking and coronary artery disease;</a:t>
            </a:r>
            <a:r>
              <a:rPr lang="en-US" altLang="en-US" baseline="0" dirty="0" smtClean="0"/>
              <a:t> these had risk ratios less than 1.5 in many studies.   Hence, the size of the measure of association can be used as a gauge for causal inference. </a:t>
            </a:r>
            <a:endParaRPr lang="en-US" altLang="en-US" dirty="0" smtClean="0"/>
          </a:p>
          <a:p>
            <a:endParaRPr lang="en-US" altLang="en-US" dirty="0" smtClean="0"/>
          </a:p>
          <a:p>
            <a:r>
              <a:rPr lang="en-US" altLang="en-US" dirty="0" smtClean="0"/>
              <a:t>However, it is important not to confuse what we are calling “strong” with any biologic significance</a:t>
            </a:r>
            <a:r>
              <a:rPr lang="en-US" altLang="en-US" baseline="0" dirty="0" smtClean="0"/>
              <a:t> or meaning</a:t>
            </a:r>
            <a:r>
              <a:rPr lang="en-US" altLang="en-US" dirty="0" smtClean="0"/>
              <a:t>. We will discuss this</a:t>
            </a:r>
            <a:r>
              <a:rPr lang="en-US" altLang="en-US" baseline="0" dirty="0" smtClean="0"/>
              <a:t> next week. </a:t>
            </a:r>
            <a:endParaRPr lang="en-US" altLang="en-US" dirty="0" smtClean="0"/>
          </a:p>
        </p:txBody>
      </p:sp>
    </p:spTree>
    <p:extLst>
      <p:ext uri="{BB962C8B-B14F-4D97-AF65-F5344CB8AC3E}">
        <p14:creationId xmlns:p14="http://schemas.microsoft.com/office/powerpoint/2010/main" val="1934885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59</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Let us now move</a:t>
            </a:r>
            <a:r>
              <a:rPr lang="en-US" baseline="0" dirty="0" smtClean="0"/>
              <a:t> on to measures of association in a cohort study, a design in which we can do much more than cross-sectional designs.</a:t>
            </a:r>
            <a:endParaRPr lang="en-US" dirty="0" smtClean="0"/>
          </a:p>
        </p:txBody>
      </p:sp>
    </p:spTree>
    <p:extLst>
      <p:ext uri="{BB962C8B-B14F-4D97-AF65-F5344CB8AC3E}">
        <p14:creationId xmlns:p14="http://schemas.microsoft.com/office/powerpoint/2010/main" val="393482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dirty="0"/>
              <a:t>Cross-sectional study design </a:t>
            </a:r>
            <a:r>
              <a:rPr lang="en-US" dirty="0" smtClean="0"/>
              <a:t>in</a:t>
            </a:r>
            <a:r>
              <a:rPr lang="en-US" baseline="0" dirty="0" smtClean="0"/>
              <a:t> </a:t>
            </a:r>
            <a:r>
              <a:rPr lang="en-US" dirty="0" smtClean="0"/>
              <a:t>an underlying dynamic </a:t>
            </a:r>
            <a:r>
              <a:rPr lang="en-US" dirty="0"/>
              <a:t>cohort is illustrated here.  This design </a:t>
            </a:r>
            <a:r>
              <a:rPr lang="en-US" dirty="0" smtClean="0"/>
              <a:t>will also </a:t>
            </a:r>
            <a:r>
              <a:rPr lang="en-US" dirty="0"/>
              <a:t>select prevalent </a:t>
            </a:r>
            <a:r>
              <a:rPr lang="en-US" dirty="0" smtClean="0"/>
              <a:t>instances, </a:t>
            </a:r>
            <a:r>
              <a:rPr lang="en-US" dirty="0"/>
              <a:t>not incident cases of the outcome.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Thus, when we turn to the measure of association between an</a:t>
            </a:r>
            <a:r>
              <a:rPr lang="en-US" altLang="en-US" sz="1200" baseline="0" dirty="0" smtClean="0"/>
              <a:t> </a:t>
            </a:r>
            <a:r>
              <a:rPr lang="en-US" altLang="en-US" sz="1200" dirty="0" smtClean="0"/>
              <a:t>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dirty="0" smtClean="0"/>
          </a:p>
          <a:p>
            <a:endParaRPr lang="en-US" dirty="0"/>
          </a:p>
        </p:txBody>
      </p:sp>
    </p:spTree>
    <p:extLst>
      <p:ext uri="{BB962C8B-B14F-4D97-AF65-F5344CB8AC3E}">
        <p14:creationId xmlns:p14="http://schemas.microsoft.com/office/powerpoint/2010/main" val="4082105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Recall</a:t>
            </a:r>
            <a:r>
              <a:rPr lang="en-US" baseline="0" dirty="0" smtClean="0"/>
              <a:t> that this is our schematic of a fixed cohort.  We analyze it with a “forward in time” approach. </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the association between a dichotomous exposure and disease in a cohort</a:t>
            </a:r>
            <a:r>
              <a:rPr lang="en-US" altLang="en-US" baseline="0" dirty="0" smtClean="0"/>
              <a:t> is to </a:t>
            </a:r>
            <a:r>
              <a:rPr lang="en-US" altLang="en-US" dirty="0" smtClean="0"/>
              <a:t>think of following two different cohorts, each of which had an enrollment criterion of exposure.</a:t>
            </a:r>
            <a:r>
              <a:rPr lang="en-US" altLang="en-US" baseline="0" dirty="0" smtClean="0"/>
              <a:t>  F</a:t>
            </a:r>
            <a:r>
              <a:rPr lang="en-US" altLang="en-US" dirty="0" smtClean="0"/>
              <a:t>or one cohort, we have exposed individuals and for the other cohort</a:t>
            </a:r>
            <a:r>
              <a:rPr lang="en-US" altLang="en-US" baseline="0" dirty="0" smtClean="0"/>
              <a:t>, we have unexposed individuals.</a:t>
            </a:r>
            <a:r>
              <a:rPr lang="en-US" altLang="en-US" dirty="0" smtClean="0"/>
              <a:t>  Thi</a:t>
            </a:r>
            <a:r>
              <a:rPr lang="en-US" altLang="en-US" baseline="0" dirty="0" smtClean="0"/>
              <a:t>s is shown in the context of a fixed cohort, but we could also do it in the context of a dynamic cohort.    </a:t>
            </a:r>
            <a:endParaRPr lang="en-US" dirty="0" smtClean="0"/>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6970146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62</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63</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87147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64</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a:t>
            </a:r>
            <a:r>
              <a:rPr lang="en-US" altLang="en-US" dirty="0" smtClean="0"/>
              <a:t>is very</a:t>
            </a:r>
            <a:r>
              <a:rPr lang="en-US" altLang="en-US" baseline="0" dirty="0" smtClean="0"/>
              <a:t> rarely used</a:t>
            </a:r>
            <a:r>
              <a:rPr lang="en-US" altLang="en-US" baseline="0" dirty="0" smtClean="0"/>
              <a:t>.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65</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smtClean="0"/>
              <a:t>There are many names for</a:t>
            </a:r>
            <a:r>
              <a:rPr lang="en-US" altLang="en-US" baseline="0" dirty="0" smtClean="0"/>
              <a:t> these measures of association that are used in the biomedical literature, but we prefer risk ratio, rate ratio, and hazard ratio because of their clarity of what they mean and their parallel structure.  </a:t>
            </a:r>
          </a:p>
          <a:p>
            <a:endParaRPr lang="en-US" altLang="en-US" baseline="0" dirty="0" smtClean="0"/>
          </a:p>
          <a:p>
            <a:r>
              <a:rPr lang="en-US" altLang="en-US" baseline="0" dirty="0" smtClean="0"/>
              <a:t>One could add “incidence odds ratio” to this list for completeness but we will </a:t>
            </a:r>
            <a:r>
              <a:rPr lang="en-US" altLang="en-US" u="sng" baseline="0" dirty="0" smtClean="0"/>
              <a:t>not</a:t>
            </a:r>
            <a:r>
              <a:rPr lang="en-US" altLang="en-US" baseline="0" dirty="0" smtClean="0"/>
              <a:t> be promoting the use of this measure of association. </a:t>
            </a:r>
            <a:endParaRPr lang="en-US" altLang="en-US" dirty="0" smtClean="0"/>
          </a:p>
        </p:txBody>
      </p:sp>
    </p:spTree>
    <p:extLst>
      <p:ext uri="{BB962C8B-B14F-4D97-AF65-F5344CB8AC3E}">
        <p14:creationId xmlns:p14="http://schemas.microsoft.com/office/powerpoint/2010/main" val="111229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66</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Often RR is used to mean relative risk, which is taken loosely to include several different ratio measures.  We prefer to define each of these measures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67</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extLst>
      <p:ext uri="{BB962C8B-B14F-4D97-AF65-F5344CB8AC3E}">
        <p14:creationId xmlns:p14="http://schemas.microsoft.com/office/powerpoint/2010/main" val="583272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68</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a cohort with equal follow-up on everyone</a:t>
            </a:r>
            <a:r>
              <a:rPr lang="en-US" altLang="en-US" baseline="0" dirty="0" smtClean="0"/>
              <a:t> (i.e., no censoring or competing events).</a:t>
            </a:r>
            <a:r>
              <a:rPr lang="en-US" altLang="en-US" dirty="0" smtClean="0"/>
              <a:t>  It is the example of the outbreak of gastrointestinal illness we looked at earlier.  Because the follow-up is short (let’s assume</a:t>
            </a:r>
            <a:r>
              <a:rPr lang="en-US" altLang="en-US" baseline="0" dirty="0" smtClean="0"/>
              <a:t> this is </a:t>
            </a:r>
            <a:r>
              <a:rPr lang="en-US" altLang="en-US" dirty="0" smtClean="0"/>
              <a:t>3 days) and identical for everyone, the risk ratio is just the ratio of the proportion with disease in the exposed group (those who ate the potato salad) and in the unexposed group (those who didn’t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69</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complete follow-up in</a:t>
            </a:r>
            <a:r>
              <a:rPr lang="en-US" baseline="0" dirty="0" smtClean="0"/>
              <a:t> a </a:t>
            </a:r>
            <a:r>
              <a:rPr lang="en-US" dirty="0" smtClean="0"/>
              <a:t>cohort is not common.</a:t>
            </a:r>
            <a:r>
              <a:rPr lang="en-US" baseline="0" dirty="0" smtClean="0"/>
              <a:t>  Instead, most cohorts</a:t>
            </a:r>
            <a:r>
              <a:rPr lang="en-US" dirty="0" smtClean="0"/>
              <a:t> have differing amounts of follow-up time on the participants and the risk of the event has to be estimated in the exposed and unexposed group using a method like the Kaplan-Meier or the lifetable or the Aalen-Johansen</a:t>
            </a:r>
            <a:r>
              <a:rPr lang="en-US" baseline="0" dirty="0" smtClean="0"/>
              <a:t> estimator</a:t>
            </a:r>
            <a:r>
              <a:rPr lang="en-US" dirty="0" smtClean="0"/>
              <a:t>.  When</a:t>
            </a:r>
            <a:r>
              <a:rPr lang="en-US" baseline="0" dirty="0" smtClean="0"/>
              <a:t> we form a risk ratio</a:t>
            </a:r>
            <a:r>
              <a:rPr lang="en-US" dirty="0" smtClean="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at that point in time.  Once again, in reporting Kaplan-Meier results (or any estimate of cumulative </a:t>
            </a:r>
            <a:r>
              <a:rPr lang="en-US" dirty="0" smtClean="0"/>
              <a:t>incidence) </a:t>
            </a:r>
            <a:r>
              <a:rPr lang="en-US" dirty="0" smtClean="0"/>
              <a:t>you must always specify at what amount of follow-up time.  This applies to anything we might do with cumulative</a:t>
            </a:r>
            <a:r>
              <a:rPr lang="en-US" baseline="0" dirty="0" smtClean="0"/>
              <a:t> incidence, such as creating a</a:t>
            </a:r>
            <a:r>
              <a:rPr lang="en-US" dirty="0" smtClean="0"/>
              <a:t> risk ratio.</a:t>
            </a:r>
          </a:p>
        </p:txBody>
      </p:sp>
    </p:spTree>
    <p:extLst>
      <p:ext uri="{BB962C8B-B14F-4D97-AF65-F5344CB8AC3E}">
        <p14:creationId xmlns:p14="http://schemas.microsoft.com/office/powerpoint/2010/main" val="78899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7</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0" y="4387136"/>
            <a:ext cx="5608320" cy="4541070"/>
          </a:xfrm>
          <a:noFill/>
          <a:ln/>
        </p:spPr>
        <p:txBody>
          <a:bodyPr/>
          <a:lstStyle/>
          <a:p>
            <a:r>
              <a:rPr lang="en-US" altLang="en-US" dirty="0" smtClean="0"/>
              <a:t>The</a:t>
            </a:r>
            <a:r>
              <a:rPr lang="en-US" altLang="en-US" baseline="0" dirty="0" smtClean="0"/>
              <a:t> type </a:t>
            </a:r>
            <a:r>
              <a:rPr lang="en-US" altLang="en-US" dirty="0" smtClean="0"/>
              <a:t>of outcome we have been discussing is an event, which is a dichotomous variable as it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 of life scale), or a continuous measure  (like blood pressure).  The most basic measures of association</a:t>
            </a:r>
            <a:r>
              <a:rPr lang="en-US" altLang="en-US" baseline="0" dirty="0" smtClean="0"/>
              <a:t> </a:t>
            </a:r>
            <a:r>
              <a:rPr lang="en-US" altLang="en-US" dirty="0" smtClean="0"/>
              <a:t>commonly used in clinical research that we will be discussing in the next two lectures are used for an association between an exposure and a dichotomous outcome.  To keep it simple, we will also focus mainly on a dichotomous exposure,</a:t>
            </a:r>
            <a:r>
              <a:rPr lang="en-US" altLang="en-US" baseline="0" dirty="0" smtClean="0"/>
              <a:t> but t</a:t>
            </a:r>
            <a:r>
              <a:rPr lang="en-US" altLang="en-US" dirty="0" smtClean="0"/>
              <a:t>he same principles apply for a multi-level exposure.  </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behavioral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Once exposures have been evaluated, those which are found to be associated with outcome are sometimes called </a:t>
            </a:r>
            <a:r>
              <a:rPr lang="en-US" altLang="en-US" baseline="0" dirty="0" smtClean="0"/>
              <a:t>correlates, determinants, or causal determinants.</a:t>
            </a:r>
            <a:endParaRPr lang="en-US" altLang="en-US" baseline="0" dirty="0" smtClean="0"/>
          </a:p>
          <a:p>
            <a:endParaRPr lang="en-US" altLang="en-US" baseline="0" dirty="0" smtClean="0"/>
          </a:p>
          <a:p>
            <a:r>
              <a:rPr lang="en-US" altLang="en-US" baseline="0" dirty="0" smtClean="0"/>
              <a:t>In some formal epidemiologic writing, some authors will use the term exposures to refer to entities that cannot be manipulated by interventions (such as age or race) and the term treatment for entities that are modifiable.   We find this sometimes confusing because some things that can be manipulated, such as smoking, are not treatments in the clinical sense.  Hence, we will refer to both of these constructs as exposures</a:t>
            </a:r>
            <a:r>
              <a:rPr lang="en-US" altLang="en-US" baseline="0" dirty="0" smtClean="0"/>
              <a:t>.</a:t>
            </a:r>
          </a:p>
          <a:p>
            <a:endParaRPr lang="en-US" altLang="en-US" baseline="0" dirty="0" smtClean="0"/>
          </a:p>
          <a:p>
            <a:r>
              <a:rPr lang="en-US" altLang="en-US" baseline="0" dirty="0" smtClean="0"/>
              <a:t>Finally, we especially do not favor the term “risk factor” because it is ambiguously used to mean either a predictive correlate or causal determinant.  It is so ambiguous it has lost all meaning.  </a:t>
            </a:r>
            <a:endParaRPr lang="en-US" altLang="en-US" dirty="0" smtClean="0"/>
          </a:p>
        </p:txBody>
      </p:sp>
    </p:spTree>
    <p:extLst>
      <p:ext uri="{BB962C8B-B14F-4D97-AF65-F5344CB8AC3E}">
        <p14:creationId xmlns:p14="http://schemas.microsoft.com/office/powerpoint/2010/main" val="7706533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70</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772095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71</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smtClean="0"/>
              <a:t> beyond 3.5 years but was stopped short of 5 years based on separation of the incidence rates in the treated and placebo groups.  </a:t>
            </a:r>
            <a:r>
              <a:rPr lang="en-US" altLang="en-US" dirty="0" smtClean="0"/>
              <a:t>The abstract reports only the risk ratio at the end of the trial,</a:t>
            </a:r>
            <a:r>
              <a:rPr lang="en-US" altLang="en-US" baseline="0" dirty="0" smtClean="0"/>
              <a:t> risk ratio </a:t>
            </a:r>
            <a:r>
              <a:rPr lang="en-US" altLang="en-US" dirty="0" smtClean="0"/>
              <a:t>=0.78.  In the text, they also report risk ratios for 1</a:t>
            </a:r>
            <a:r>
              <a:rPr lang="en-US" altLang="en-US" baseline="0" dirty="0" smtClean="0"/>
              <a:t> and</a:t>
            </a:r>
            <a:r>
              <a:rPr lang="en-US" altLang="en-US" dirty="0" smtClean="0"/>
              <a:t> 2 years of follow-up.  The risk ratio does change over time, as is clear from the figure; the gap between the treatment and placebo steadily widens with increasing follow-up time.  The difference reached statistical significance at 2 yrs but would not have been significant at 1 yr.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extLst>
      <p:ext uri="{BB962C8B-B14F-4D97-AF65-F5344CB8AC3E}">
        <p14:creationId xmlns:p14="http://schemas.microsoft.com/office/powerpoint/2010/main" val="1051002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72</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This is an</a:t>
            </a:r>
            <a:r>
              <a:rPr lang="en-US" altLang="en-US" baseline="0" dirty="0" smtClean="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The A-J estimator was used in this study to take into account the competing event (competing risk) of death.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endParaRPr lang="en-US" altLang="en-US" baseline="0" dirty="0" smtClean="0"/>
          </a:p>
          <a:p>
            <a:endParaRPr lang="en-US" altLang="en-US" dirty="0" smtClean="0"/>
          </a:p>
          <a:p>
            <a:r>
              <a:rPr lang="en-US" sz="1200" b="0" i="0" u="none" strike="noStrike" kern="1200" baseline="0" dirty="0" smtClean="0">
                <a:solidFill>
                  <a:schemeClr val="tx1"/>
                </a:solidFill>
                <a:latin typeface="Times New Roman" pitchFamily="18" charset="0"/>
                <a:ea typeface="+mn-ea"/>
                <a:cs typeface="+mn-cs"/>
              </a:rPr>
              <a:t>Ayzac et al. Ventilator-associated pneumonia in ARDS patients: the impact of prone positioning. A secondary analysis of the PROSEVA trial.  </a:t>
            </a:r>
            <a:r>
              <a:rPr lang="en-US" sz="1200" b="0" i="1" u="none" strike="noStrike" kern="1200" baseline="0" dirty="0" smtClean="0">
                <a:solidFill>
                  <a:schemeClr val="tx1"/>
                </a:solidFill>
                <a:latin typeface="Times New Roman" pitchFamily="18" charset="0"/>
                <a:ea typeface="+mn-ea"/>
                <a:cs typeface="+mn-cs"/>
              </a:rPr>
              <a:t>Intensive Care Med </a:t>
            </a:r>
            <a:r>
              <a:rPr lang="en-US" sz="1200" b="0" i="0" u="none" strike="noStrike" kern="1200" baseline="0" dirty="0" smtClean="0">
                <a:solidFill>
                  <a:schemeClr val="tx1"/>
                </a:solidFill>
                <a:latin typeface="Times New Roman" pitchFamily="18" charset="0"/>
                <a:ea typeface="+mn-ea"/>
                <a:cs typeface="+mn-cs"/>
              </a:rPr>
              <a:t>42:871–878, 2016.</a:t>
            </a:r>
            <a:endParaRPr lang="en-US" altLang="en-US" dirty="0" smtClean="0"/>
          </a:p>
          <a:p>
            <a:endParaRPr lang="en-US" altLang="en-US" dirty="0" smtClean="0"/>
          </a:p>
        </p:txBody>
      </p:sp>
    </p:spTree>
    <p:extLst>
      <p:ext uri="{BB962C8B-B14F-4D97-AF65-F5344CB8AC3E}">
        <p14:creationId xmlns:p14="http://schemas.microsoft.com/office/powerpoint/2010/main" val="1051002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73</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a:t>
            </a:r>
            <a:endParaRPr lang="en-US" altLang="en-US" dirty="0" smtClean="0"/>
          </a:p>
        </p:txBody>
      </p:sp>
    </p:spTree>
    <p:extLst>
      <p:ext uri="{BB962C8B-B14F-4D97-AF65-F5344CB8AC3E}">
        <p14:creationId xmlns:p14="http://schemas.microsoft.com/office/powerpoint/2010/main" val="42314876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74</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Let’s now focus on the average incidence rate</a:t>
            </a:r>
            <a:r>
              <a:rPr lang="en-US" altLang="en-US" baseline="0" dirty="0" smtClean="0"/>
              <a:t> and its ratio measure, incidence rate ratio, or “rate ratio”. </a:t>
            </a:r>
            <a:endParaRPr lang="en-US" altLang="en-US" dirty="0" smtClean="0"/>
          </a:p>
        </p:txBody>
      </p:sp>
    </p:spTree>
    <p:extLst>
      <p:ext uri="{BB962C8B-B14F-4D97-AF65-F5344CB8AC3E}">
        <p14:creationId xmlns:p14="http://schemas.microsoft.com/office/powerpoint/2010/main" val="20331447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75</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earlier</a:t>
            </a:r>
            <a:r>
              <a:rPr lang="en-US" altLang="en-US" baseline="0" dirty="0" smtClean="0"/>
              <a:t> </a:t>
            </a:r>
            <a:r>
              <a:rPr lang="en-US" altLang="en-US" dirty="0" smtClean="0"/>
              <a:t>when we were discussing forming incidence rates in a cohort with a time-varying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76</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Below is the language from the paper describing the regression</a:t>
            </a:r>
            <a:r>
              <a:rPr lang="en-US" altLang="en-US" baseline="0" dirty="0" smtClean="0"/>
              <a:t> model, Poisson regression, for estimating the “multivariate-adjusted rate ratios</a:t>
            </a:r>
            <a:r>
              <a:rPr lang="en-US" altLang="en-US" dirty="0" smtClean="0"/>
              <a:t>.”  </a:t>
            </a:r>
          </a:p>
          <a:p>
            <a:endParaRPr lang="en-US" altLang="en-US" dirty="0" smtClean="0"/>
          </a:p>
          <a:p>
            <a:r>
              <a:rPr lang="en-US" sz="1200" b="0" i="1" u="none" strike="noStrike" kern="1200" baseline="0" dirty="0" smtClean="0">
                <a:solidFill>
                  <a:schemeClr val="tx1"/>
                </a:solidFill>
                <a:latin typeface="Times New Roman" pitchFamily="18" charset="0"/>
                <a:ea typeface="+mn-ea"/>
                <a:cs typeface="+mn-cs"/>
              </a:rPr>
              <a:t>Statistical analysis</a:t>
            </a:r>
          </a:p>
          <a:p>
            <a:r>
              <a:rPr lang="en-US" sz="1200" b="0" i="0" u="none" strike="noStrike" kern="1200" baseline="0" dirty="0" smtClean="0">
                <a:solidFill>
                  <a:schemeClr val="tx1"/>
                </a:solidFill>
                <a:latin typeface="Times New Roman" pitchFamily="18" charset="0"/>
                <a:ea typeface="+mn-ea"/>
                <a:cs typeface="+mn-cs"/>
              </a:rPr>
              <a:t>Estimates of rate ratios adjusted for potential differences between current NANSAID users were calculated from </a:t>
            </a:r>
            <a:r>
              <a:rPr lang="en-US" sz="1200" b="1" i="0" u="none" strike="noStrike" kern="1200" baseline="0" dirty="0" smtClean="0">
                <a:solidFill>
                  <a:schemeClr val="tx1"/>
                </a:solidFill>
                <a:latin typeface="Times New Roman" pitchFamily="18" charset="0"/>
                <a:ea typeface="+mn-ea"/>
                <a:cs typeface="+mn-cs"/>
              </a:rPr>
              <a:t>Poisson regression models</a:t>
            </a:r>
            <a:r>
              <a:rPr lang="en-US" sz="1200" b="0" i="0" u="none" strike="noStrike" kern="1200" baseline="0" dirty="0" smtClean="0">
                <a:solidFill>
                  <a:schemeClr val="tx1"/>
                </a:solidFill>
                <a:latin typeface="Times New Roman" pitchFamily="18" charset="0"/>
                <a:ea typeface="+mn-ea"/>
                <a:cs typeface="+mn-cs"/>
              </a:rPr>
              <a:t>. Covariates in the model, defined at t0, included age, sex, race, residence in Standard Metropolitan Statistical Area, calendar year of t0, time elapsed since t0, reason for Medicaid enrolment (aged, disabled or blind, or uninsured, a group that became eligible under a special </a:t>
            </a:r>
            <a:r>
              <a:rPr lang="en-US" sz="1200" b="0" i="0" u="none" strike="noStrike" kern="1200" baseline="0" dirty="0" smtClean="0">
                <a:solidFill>
                  <a:schemeClr val="tx1"/>
                </a:solidFill>
                <a:latin typeface="Times New Roman" pitchFamily="18" charset="0"/>
                <a:ea typeface="+mn-ea"/>
                <a:cs typeface="+mn-cs"/>
              </a:rPr>
              <a:t>program </a:t>
            </a:r>
            <a:r>
              <a:rPr lang="en-US" sz="1200" b="0" i="0" u="none" strike="noStrike" kern="1200" baseline="0" dirty="0" smtClean="0">
                <a:solidFill>
                  <a:schemeClr val="tx1"/>
                </a:solidFill>
                <a:latin typeface="Times New Roman" pitchFamily="18" charset="0"/>
                <a:ea typeface="+mn-ea"/>
                <a:cs typeface="+mn-cs"/>
              </a:rPr>
              <a:t>initiated in Tennessee in 1994),15 coronary-artery-disease risk score, replacement </a:t>
            </a:r>
            <a:r>
              <a:rPr lang="en-US" sz="1200" b="0" i="0" u="none" strike="noStrike" kern="1200" baseline="0" dirty="0" smtClean="0">
                <a:solidFill>
                  <a:schemeClr val="tx1"/>
                </a:solidFill>
                <a:latin typeface="Times New Roman" pitchFamily="18" charset="0"/>
                <a:ea typeface="+mn-ea"/>
                <a:cs typeface="+mn-cs"/>
              </a:rPr>
              <a:t>estrogen </a:t>
            </a:r>
            <a:r>
              <a:rPr lang="en-US" sz="1200" b="0" i="0" u="none" strike="noStrike" kern="1200" baseline="0" dirty="0" smtClean="0">
                <a:solidFill>
                  <a:schemeClr val="tx1"/>
                </a:solidFill>
                <a:latin typeface="Times New Roman" pitchFamily="18" charset="0"/>
                <a:ea typeface="+mn-ea"/>
                <a:cs typeface="+mn-cs"/>
              </a:rPr>
              <a:t>use (in women), non-cardiovascular hospital admissions, and absence of regular physician care (fewer than two visits).</a:t>
            </a:r>
            <a:endParaRPr lang="en-US" altLang="en-US" dirty="0" smtClean="0"/>
          </a:p>
        </p:txBody>
      </p:sp>
    </p:spTree>
    <p:extLst>
      <p:ext uri="{BB962C8B-B14F-4D97-AF65-F5344CB8AC3E}">
        <p14:creationId xmlns:p14="http://schemas.microsoft.com/office/powerpoint/2010/main" val="1961062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77</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78</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3617101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79</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8</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the Szklo and Nieto text and in many other basic epidemiology textbooks.  We like it because it emphasizes what we consider “forward” or causal thinking from exposure to disease.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In other words, when we use our natural instincts and</a:t>
            </a:r>
            <a:r>
              <a:rPr lang="en-US" altLang="en-US" baseline="0" dirty="0" smtClean="0"/>
              <a:t> read this table from left to right, it reminds us of forward or causal thinking, which is what we want it to do.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would read differently than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80</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at each point in time,</a:t>
            </a:r>
            <a:r>
              <a:rPr lang="en-US" baseline="0" dirty="0" smtClean="0"/>
              <a:t> such as each red line on the graph (but you would do this for all points in time with sophisticated math)</a:t>
            </a:r>
            <a:r>
              <a:rPr lang="en-US" dirty="0" smtClean="0"/>
              <a:t>.  This can be done with the proportional hazards mathematical regression model, which, in brief, forms a weighted average of the ratio of hazards over time.  You cannot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a:t>
            </a:r>
            <a:r>
              <a:rPr lang="en-US" baseline="0" dirty="0" smtClean="0"/>
              <a:t> but y</a:t>
            </a:r>
            <a:r>
              <a:rPr lang="en-US" dirty="0" smtClean="0"/>
              <a:t>ou will learn more about proportional hazards in your Biostatistics courses.  Our goal here is for you to be aware that this mathematical model provides a type of rate ratio – a hazard ratio -  for analysis of disease associations in cohort studies.   </a:t>
            </a:r>
          </a:p>
        </p:txBody>
      </p:sp>
    </p:spTree>
    <p:extLst>
      <p:ext uri="{BB962C8B-B14F-4D97-AF65-F5344CB8AC3E}">
        <p14:creationId xmlns:p14="http://schemas.microsoft.com/office/powerpoint/2010/main" val="2160736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81</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p>
          <a:p>
            <a:endParaRPr lang="en-US" altLang="en-US" baseline="0" dirty="0" smtClean="0"/>
          </a:p>
          <a:p>
            <a:r>
              <a:rPr lang="en-US" altLang="en-US" dirty="0" smtClean="0"/>
              <a:t>While we can calculate</a:t>
            </a:r>
            <a:r>
              <a:rPr lang="en-US" altLang="en-US" baseline="0" dirty="0" smtClean="0"/>
              <a:t> the result of an unadjusted odds ratio by hand, that is not feasible for the hazard ratio.  E</a:t>
            </a:r>
            <a:r>
              <a:rPr lang="en-US" altLang="en-US" dirty="0" smtClean="0"/>
              <a:t>ven without the presence of confounding, a sophisticated mathematical process is needed to calculate the hazard ratio. As we saw in last week’s lecture, the hazard is an instantaneous rate that cannot be calculated by hand from a simple formula.  Rather, a plot of the hazard rate had to be done with computer-based modeling</a:t>
            </a:r>
            <a:r>
              <a:rPr lang="en-US" altLang="en-US" baseline="0" dirty="0" smtClean="0"/>
              <a:t> to generate a smoothed hazard function curve.  The hazard ratio is a ratio of instantaneous rates and therefore requires sophisticated mathematical modeling to derive. </a:t>
            </a:r>
            <a:r>
              <a:rPr lang="en-US" altLang="en-US" dirty="0" smtClean="0"/>
              <a:t> Most often, the</a:t>
            </a:r>
            <a:r>
              <a:rPr lang="en-US" altLang="en-US" baseline="0" dirty="0" smtClean="0"/>
              <a:t> Cox proportional hazards model is used to derive the hazard ratio but other regression models (e.g., Weibull regression) can also be used to estimate the hazard ratio. Whatever method is used to estimate the hazard ratio, th</a:t>
            </a:r>
            <a:r>
              <a:rPr lang="en-US" altLang="en-US" dirty="0" smtClean="0"/>
              <a:t>e key point here is that it has to be derived via sophisticated math from the data and cannot be directly hand calculated. </a:t>
            </a:r>
          </a:p>
        </p:txBody>
      </p:sp>
    </p:spTree>
    <p:extLst>
      <p:ext uri="{BB962C8B-B14F-4D97-AF65-F5344CB8AC3E}">
        <p14:creationId xmlns:p14="http://schemas.microsoft.com/office/powerpoint/2010/main" val="35777542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82</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Figure1—</a:t>
            </a:r>
            <a:r>
              <a:rPr lang="en-US" altLang="en-US" i="1" dirty="0" smtClean="0"/>
              <a:t>Kaplan-Meier estimates of the cumulative incidence of fractures at 5 years in women. Bars represent 95% CIs.  (Kahn et al. 2008 Diabetes Care 31:348-51)</a:t>
            </a:r>
          </a:p>
          <a:p>
            <a:endParaRPr lang="en-US" altLang="en-US" dirty="0" smtClean="0"/>
          </a:p>
          <a:p>
            <a:r>
              <a:rPr lang="en-US" altLang="en-US" dirty="0"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a:p>
            <a:r>
              <a:rPr lang="en-US" altLang="en-US" dirty="0" smtClean="0"/>
              <a:t>A risk ratio can only evaluate one point in time.  On the other hand, a</a:t>
            </a:r>
            <a:r>
              <a:rPr lang="en-US" altLang="en-US" baseline="0" dirty="0" smtClean="0"/>
              <a:t> hazard ratio averages across all time.  </a:t>
            </a:r>
            <a:endParaRPr lang="en-US" altLang="en-US" dirty="0" smtClean="0"/>
          </a:p>
          <a:p>
            <a:endParaRPr lang="en-US" altLang="en-US" dirty="0" smtClean="0"/>
          </a:p>
        </p:txBody>
      </p:sp>
    </p:spTree>
    <p:extLst>
      <p:ext uri="{BB962C8B-B14F-4D97-AF65-F5344CB8AC3E}">
        <p14:creationId xmlns:p14="http://schemas.microsoft.com/office/powerpoint/2010/main" val="1526969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83</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a:t>
            </a:r>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extLst>
      <p:ext uri="{BB962C8B-B14F-4D97-AF65-F5344CB8AC3E}">
        <p14:creationId xmlns:p14="http://schemas.microsoft.com/office/powerpoint/2010/main" val="27987252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84</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777882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85</a:t>
            </a:fld>
            <a:endParaRPr lang="en-US" altLang="en-US" dirty="0"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dirty="0" smtClean="0"/>
              <a:t>An important difference between cumulative incidence (=risk) and incidence rates is that the constraint placed on risk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extLst>
      <p:ext uri="{BB962C8B-B14F-4D97-AF65-F5344CB8AC3E}">
        <p14:creationId xmlns:p14="http://schemas.microsoft.com/office/powerpoint/2010/main" val="37051158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86</a:t>
            </a:fld>
            <a:endParaRPr lang="en-US" altLang="en-US" dirty="0"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endParaRPr lang="en-US" altLang="en-US" dirty="0" smtClean="0"/>
          </a:p>
          <a:p>
            <a:r>
              <a:rPr lang="en-US" altLang="en-US" dirty="0" smtClean="0"/>
              <a:t>Before we answer</a:t>
            </a:r>
            <a:r>
              <a:rPr lang="en-US" altLang="en-US" baseline="0" dirty="0" smtClean="0"/>
              <a:t> this question, let’s look more carefully at risk ratio versus rate ratio.</a:t>
            </a:r>
            <a:endParaRPr lang="en-US" altLang="en-US" dirty="0" smtClean="0"/>
          </a:p>
        </p:txBody>
      </p:sp>
    </p:spTree>
    <p:extLst>
      <p:ext uri="{BB962C8B-B14F-4D97-AF65-F5344CB8AC3E}">
        <p14:creationId xmlns:p14="http://schemas.microsoft.com/office/powerpoint/2010/main" val="3856054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87</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(fixed)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extLst>
      <p:ext uri="{BB962C8B-B14F-4D97-AF65-F5344CB8AC3E}">
        <p14:creationId xmlns:p14="http://schemas.microsoft.com/office/powerpoint/2010/main" val="5080239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88</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89</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dirty="0" smtClean="0"/>
              <a:t>More generally, when should you report a risk ratio versus a rate ratio?  You would prefer the risk ratio if your emphasis is on how different the probability of the disease is for an exposed and an unexposed population at some certain time. This would be the case if you just cared about the bottom line – what percentages of exposed vs unexposed persons get the disease by a certain point – but you don’t care about how fast this occurred.  This is</a:t>
            </a:r>
            <a:r>
              <a:rPr lang="en-US" baseline="0" dirty="0" smtClean="0"/>
              <a:t> often the case in prediction research and when it is not harmful to have the event in question for some prolonged period of time.  An example might be prediction of who gets a flu shot at the beginning of flu season.  Let’s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a:t>
            </a:r>
            <a:endParaRPr lang="en-US" dirty="0" smtClean="0"/>
          </a:p>
          <a:p>
            <a:endParaRPr lang="en-US" dirty="0" smtClean="0"/>
          </a:p>
          <a:p>
            <a:r>
              <a:rPr lang="en-US" dirty="0" smtClean="0"/>
              <a:t>If instead, your emphasis is on whether the exposure is causally responsible for the disease, the rate ratio would be preferable because it communicates</a:t>
            </a:r>
            <a:r>
              <a:rPr lang="en-US" baseline="0" dirty="0" smtClean="0"/>
              <a:t> </a:t>
            </a:r>
            <a:r>
              <a:rPr lang="en-US" dirty="0" smtClean="0"/>
              <a:t>the larger force on disease occurrence of being exposed compared to being unexposed.  This illustrates why we refer to the rate as the more fundamental measure of disease occurrence.  When we form ratio (relative) measures with rates, it is not subject to the artifact of the ceiling effect that we saw earlier with ratio measures of two proportions. (Additional note:  there are other more advanced methods for causal research</a:t>
            </a:r>
            <a:r>
              <a:rPr lang="en-US" baseline="0" dirty="0" smtClean="0"/>
              <a:t> </a:t>
            </a:r>
            <a:r>
              <a:rPr lang="en-US" dirty="0" smtClean="0"/>
              <a:t>that employ other measures of association, such as pooled logistic regression</a:t>
            </a:r>
            <a:r>
              <a:rPr lang="en-US" baseline="0" dirty="0" smtClean="0"/>
              <a:t> that</a:t>
            </a:r>
            <a:r>
              <a:rPr lang="en-US" dirty="0" smtClean="0"/>
              <a:t> are used in marginal structural models.  Thus, rate ratios are not the only measures of association that can be used for etiologic inference.)</a:t>
            </a:r>
          </a:p>
          <a:p>
            <a:endParaRPr lang="en-US" dirty="0" smtClean="0"/>
          </a:p>
        </p:txBody>
      </p:sp>
    </p:spTree>
    <p:extLst>
      <p:ext uri="{BB962C8B-B14F-4D97-AF65-F5344CB8AC3E}">
        <p14:creationId xmlns:p14="http://schemas.microsoft.com/office/powerpoint/2010/main" val="1788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9</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prevalences.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won’t be focusing much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90</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our question of whether to report a rate</a:t>
            </a:r>
            <a:r>
              <a:rPr lang="en-US" altLang="en-US" baseline="0" dirty="0" smtClean="0"/>
              <a:t> ratio or a risk ratio, this illustration shows an exposure that is clearly influencing the occurrence of the outcome of interest.  The incidence rate of the outcome is consistently higher in the exposed, shown in upper left.  The rate ratio reflects this throughout the follow-up time of 10 years.  At every </a:t>
            </a:r>
            <a:r>
              <a:rPr lang="en-US" altLang="en-US" baseline="0" dirty="0" smtClean="0"/>
              <a:t>time point, </a:t>
            </a:r>
            <a:r>
              <a:rPr lang="en-US" altLang="en-US" baseline="0" dirty="0" smtClean="0"/>
              <a:t>it is 2.0.  In contrast, the cumulative incidence curves start to converge in the latter years of follow-up (lower left), and the resulting risk ratio shows only a small effect of the exposure in latter years as the risk ratio becomes close to 1.0.  Thus, if the goal is to predict who will get the event by 10 years, then the risk ratio is more useful than the rate ratio, but the risk ratio at 10 years would miss the greater influence of exposure on the underlying rate of disease.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91</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Thus</a:t>
            </a:r>
            <a:r>
              <a:rPr lang="en-US" altLang="en-US" baseline="0" dirty="0" smtClean="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p>
          <a:p>
            <a:endParaRPr lang="en-US" altLang="en-US" baseline="0" dirty="0" smtClean="0"/>
          </a:p>
          <a:p>
            <a:r>
              <a:rPr lang="en-US" altLang="en-US" baseline="0" dirty="0" smtClean="0"/>
              <a:t>For your reference, t</a:t>
            </a:r>
            <a:r>
              <a:rPr lang="en-US" altLang="en-US" dirty="0" smtClean="0"/>
              <a:t>his table and the next list the commonly used regression models to calculate each of the ratio measures of association we have discussed when you have to adjust for multiple factors.</a:t>
            </a:r>
            <a:r>
              <a:rPr lang="en-US" altLang="en-US" baseline="0" dirty="0" smtClean="0"/>
              <a:t>  Shown here are techniques that can be used for cross-sectional designs.  Again, just as we made a big pitch for prevalence ratios before, we will make a big pitch again here in the context of regression.   The articles by Peter Cummings in the optional reading for this tell you exactly how to do this in Stata.</a:t>
            </a:r>
          </a:p>
          <a:p>
            <a:endParaRPr lang="en-US" altLang="en-US" baseline="0" dirty="0" smtClean="0"/>
          </a:p>
          <a:p>
            <a:r>
              <a:rPr lang="en-US" altLang="en-US" baseline="0" dirty="0" smtClean="0"/>
              <a:t>Again, we </a:t>
            </a:r>
            <a:r>
              <a:rPr lang="en-US" altLang="en-US" dirty="0" smtClean="0"/>
              <a:t>have not covered confounding formally yet, and we won’t be explaining these statistical regression models in the course, but even without this, it is important  to begin to associate the measures of association that you desire</a:t>
            </a:r>
            <a:r>
              <a:rPr lang="en-US" altLang="en-US" baseline="0" dirty="0" smtClean="0"/>
              <a:t> with </a:t>
            </a:r>
            <a:r>
              <a:rPr lang="en-US" altLang="en-US" dirty="0" smtClean="0"/>
              <a:t>different regression models that produce</a:t>
            </a:r>
            <a:r>
              <a:rPr lang="en-US" altLang="en-US" baseline="0" dirty="0" smtClean="0"/>
              <a:t> adjusted forms of them</a:t>
            </a:r>
            <a:r>
              <a:rPr lang="en-US" altLang="en-US" dirty="0" smtClean="0"/>
              <a:t>.  We will say much more about confounding and adjustment by</a:t>
            </a:r>
            <a:r>
              <a:rPr lang="en-US" altLang="en-US" baseline="0" dirty="0" smtClean="0"/>
              <a:t> means of stratification </a:t>
            </a:r>
            <a:r>
              <a:rPr lang="en-US" altLang="en-US" dirty="0" smtClean="0"/>
              <a:t>later in the course.   Hence, we mention this now for completeness such that you know what the names for the techniques to get at the desired ratio measures that we have been discussing.  </a:t>
            </a:r>
          </a:p>
        </p:txBody>
      </p:sp>
    </p:spTree>
    <p:extLst>
      <p:ext uri="{BB962C8B-B14F-4D97-AF65-F5344CB8AC3E}">
        <p14:creationId xmlns:p14="http://schemas.microsoft.com/office/powerpoint/2010/main" val="3477958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92</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your reference, here</a:t>
            </a:r>
            <a:r>
              <a:rPr lang="en-US" altLang="en-US" baseline="0" dirty="0" smtClean="0"/>
              <a:t> is the list for measures of association that can be cohort studies with various regression techniques.  Here, things get more complicated, but this should not be surprising because a lot more is going on with cohort studies in terms of censoring (either by drop-out or administrative censoring) and competing events.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Our main point with this slide is that you now have the tools to consider which regression model you want to use for analysis of study results. You likely do not know how to perform the regression technique, but this will come later in other courses.  T</a:t>
            </a:r>
            <a:r>
              <a:rPr lang="en-US" dirty="0" smtClean="0"/>
              <a:t>he factors to take into account are study design, goal of the research question (causation versus prediction), the measures of association you want to get, whether you have competing events,</a:t>
            </a:r>
            <a:r>
              <a:rPr lang="en-US" baseline="0" dirty="0" smtClean="0"/>
              <a:t> and complete versus differing follow-up times.</a:t>
            </a:r>
            <a:endParaRPr lang="en-US" altLang="en-US" baseline="0" dirty="0" smtClean="0"/>
          </a:p>
          <a:p>
            <a:endParaRPr lang="en-US" altLang="en-US" baseline="0" dirty="0" smtClean="0"/>
          </a:p>
          <a:p>
            <a:r>
              <a:rPr lang="en-US" altLang="en-US" baseline="0" dirty="0" smtClean="0"/>
              <a:t>A key element to remember here is to be sure what your research question is.  Is it one of etiology/causation or is it one of prediction?   One common error in the literature is that when competing events are present researchers often reflexively grab for the Fine and Gray modification of the proportional hazards regression technique.  We want to emphasize that Fine and Gray is appropriate for when prediction (did the event happen or not but not how fast or by what mechanism) is the goal.   If competing events are present and etiologic questions are being asked, the conventional proportional hazards model, which will produce cause-specific hazard ratios, is the one to use. Note: there will be issues of potential selection bias caused by the competing events, but these need to be dealt with by techniques other than a different regression model.</a:t>
            </a:r>
          </a:p>
          <a:p>
            <a:endParaRPr lang="en-US" altLang="en-US" baseline="0" dirty="0" smtClean="0"/>
          </a:p>
          <a:p>
            <a:endParaRPr lang="en-US" altLang="en-US" dirty="0" smtClean="0"/>
          </a:p>
        </p:txBody>
      </p:sp>
    </p:spTree>
    <p:extLst>
      <p:ext uri="{BB962C8B-B14F-4D97-AF65-F5344CB8AC3E}">
        <p14:creationId xmlns:p14="http://schemas.microsoft.com/office/powerpoint/2010/main" val="34779586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93</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94</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extLst>
      <p:ext uri="{BB962C8B-B14F-4D97-AF65-F5344CB8AC3E}">
        <p14:creationId xmlns:p14="http://schemas.microsoft.com/office/powerpoint/2010/main" val="27658010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95</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96</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altLang="en-US" dirty="0" smtClean="0"/>
          </a:p>
          <a:p>
            <a:r>
              <a:rPr lang="en-US" altLang="en-US" dirty="0" smtClean="0"/>
              <a:t>A ratio of about 3 seems</a:t>
            </a:r>
            <a:r>
              <a:rPr lang="en-US" altLang="en-US" baseline="0" dirty="0" smtClean="0"/>
              <a:t> to be telling us that treatin</a:t>
            </a:r>
            <a:r>
              <a:rPr lang="en-US" altLang="en-US" dirty="0" smtClean="0"/>
              <a:t>g more than 3 months does make a big</a:t>
            </a:r>
            <a:r>
              <a:rPr lang="en-US" altLang="en-US" baseline="0" dirty="0" smtClean="0"/>
              <a:t> </a:t>
            </a:r>
            <a:r>
              <a:rPr lang="en-US" altLang="en-US" dirty="0" smtClean="0"/>
              <a:t>difference.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smtClean="0"/>
          </a:p>
          <a:p>
            <a:endParaRPr lang="en-US" altLang="en-US" dirty="0" smtClean="0"/>
          </a:p>
        </p:txBody>
      </p:sp>
    </p:spTree>
    <p:extLst>
      <p:ext uri="{BB962C8B-B14F-4D97-AF65-F5344CB8AC3E}">
        <p14:creationId xmlns:p14="http://schemas.microsoft.com/office/powerpoint/2010/main" val="575362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97</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relevant because they communicate the relationship</a:t>
            </a:r>
            <a:r>
              <a:rPr lang="en-US" altLang="en-US" baseline="0" dirty="0" smtClean="0"/>
              <a:t> between exposure and outcome in terms of actual numbers of people.  We therefore say that these absolute measures are best suited to depict the public health or clinical impact of an exposure on disease.   For example, </a:t>
            </a:r>
            <a:r>
              <a:rPr lang="en-US" altLang="en-US" dirty="0" smtClean="0"/>
              <a:t>how many</a:t>
            </a:r>
            <a:r>
              <a:rPr lang="en-US" altLang="en-US" baseline="0" dirty="0" smtClean="0"/>
              <a:t> patients would we have to treat to prevent one case of</a:t>
            </a:r>
            <a:r>
              <a:rPr lang="en-US" altLang="en-US" dirty="0" smtClean="0"/>
              <a:t> disease?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It</a:t>
            </a:r>
            <a:r>
              <a:rPr lang="en-US" altLang="en-US" baseline="0" dirty="0" smtClean="0"/>
              <a:t> is true that on any scale (additive or multiplicative), the larger the value the less apt it is to be caused by bias.  However, it is not the case a large (i.e., strong) ratio measure has any special biologic or etiologic significance.   In fact,  as we will discuss next week, the magnitude of the association has more to do with complementary causes of an exposure than the exposure itself. </a:t>
            </a:r>
            <a:endParaRPr lang="en-US" altLang="en-US" dirty="0" smtClean="0"/>
          </a:p>
          <a:p>
            <a:endParaRPr lang="en-US" altLang="en-US" dirty="0" smtClean="0"/>
          </a:p>
        </p:txBody>
      </p:sp>
    </p:spTree>
    <p:extLst>
      <p:ext uri="{BB962C8B-B14F-4D97-AF65-F5344CB8AC3E}">
        <p14:creationId xmlns:p14="http://schemas.microsoft.com/office/powerpoint/2010/main" val="14560779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98</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Depending on the scenario, you can calculate the number needed to treat to prevent one case of </a:t>
            </a:r>
            <a:r>
              <a:rPr lang="en-US" altLang="en-US" dirty="0" smtClean="0"/>
              <a:t>disease (e.g., “We need to treat 10 persons with new drug X to prevent 1 heart attack</a:t>
            </a:r>
            <a:r>
              <a:rPr lang="en-US" altLang="en-US" baseline="0" dirty="0" smtClean="0"/>
              <a:t> over a 10 year period of time”)</a:t>
            </a:r>
            <a:r>
              <a:rPr lang="en-US" altLang="en-US" dirty="0" smtClean="0"/>
              <a:t>, </a:t>
            </a:r>
            <a:r>
              <a:rPr lang="en-US" altLang="en-US" dirty="0" smtClean="0"/>
              <a:t>number needed to treat to harm one person </a:t>
            </a:r>
            <a:r>
              <a:rPr lang="en-US" altLang="en-US" dirty="0" smtClean="0"/>
              <a:t>(e.g., “For</a:t>
            </a:r>
            <a:r>
              <a:rPr lang="en-US" altLang="en-US" baseline="0" dirty="0" smtClean="0"/>
              <a:t> every 1000 patients treated with drug Z, one additional side effect of bone marrow suppression occurred”),</a:t>
            </a:r>
            <a:r>
              <a:rPr lang="en-US" altLang="en-US" dirty="0" smtClean="0"/>
              <a:t> </a:t>
            </a:r>
            <a:r>
              <a:rPr lang="en-US" altLang="en-US" dirty="0" smtClean="0"/>
              <a:t>or number needed to protect from an exposure to prevent one case of </a:t>
            </a:r>
            <a:r>
              <a:rPr lang="en-US" altLang="en-US" dirty="0" smtClean="0"/>
              <a:t>disease (e.g.</a:t>
            </a:r>
            <a:r>
              <a:rPr lang="en-US" altLang="en-US" baseline="0" dirty="0" smtClean="0"/>
              <a:t> “For every 7 patients with exposure A whom we could change to being unexposed, we could prevent 1 case of lung cancer”)</a:t>
            </a:r>
            <a:r>
              <a:rPr lang="en-US" altLang="en-US" dirty="0" smtClean="0"/>
              <a:t>.  </a:t>
            </a:r>
            <a:r>
              <a:rPr lang="en-US" altLang="en-US" dirty="0" smtClean="0"/>
              <a:t>This is all done by taking the reciprocal</a:t>
            </a:r>
            <a:r>
              <a:rPr lang="en-US" altLang="en-US" baseline="0" dirty="0" smtClean="0"/>
              <a:t> of the risk difference.  </a:t>
            </a:r>
          </a:p>
          <a:p>
            <a:endParaRPr lang="en-US" altLang="en-US" baseline="0" dirty="0" smtClean="0"/>
          </a:p>
          <a:p>
            <a:r>
              <a:rPr lang="en-US" altLang="en-US" dirty="0" smtClean="0"/>
              <a:t>From this relationship, one can also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p:txBody>
      </p:sp>
    </p:spTree>
    <p:extLst>
      <p:ext uri="{BB962C8B-B14F-4D97-AF65-F5344CB8AC3E}">
        <p14:creationId xmlns:p14="http://schemas.microsoft.com/office/powerpoint/2010/main" val="1093523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99</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shows one of their findings, the absolute increase in the percent of patients suffering cardiac</a:t>
            </a:r>
            <a:r>
              <a:rPr lang="en-US" altLang="en-US" baseline="0" dirty="0" smtClean="0"/>
              <a:t> arrest </a:t>
            </a:r>
            <a:r>
              <a:rPr lang="en-US" altLang="en-US" dirty="0" smtClean="0"/>
              <a:t>having a return to spontaneous circulation.  Because this was an attempt to evaluate a public health intervention of making advanced life support available to the emergency responders for all such cases, the absolute percent of cases, rather than a ratio measure, was of primary interest.  (If a risk ratio had been supplied, it would have been around 1.5.) </a:t>
            </a:r>
            <a:r>
              <a:rPr lang="en-US" altLang="en-US" baseline="0" dirty="0" smtClean="0"/>
              <a:t> </a:t>
            </a:r>
            <a:r>
              <a:rPr lang="en-US" altLang="en-US" dirty="0" smtClean="0"/>
              <a:t>Taking 1 over this difference gives a number needed to treat of 20.  What this tells us is</a:t>
            </a:r>
            <a:r>
              <a:rPr lang="en-US" altLang="en-US" baseline="0" dirty="0" smtClean="0"/>
              <a:t> that t</a:t>
            </a:r>
            <a:r>
              <a:rPr lang="en-US" altLang="en-US" dirty="0" smtClean="0"/>
              <a: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  Interpreting the 20 depends</a:t>
            </a:r>
            <a:r>
              <a:rPr lang="en-US" altLang="en-US" baseline="0" dirty="0" smtClean="0"/>
              <a:t> upon the context, i.e., how much it entails to implement the interventions (cost, effort, etc.) and what is the outcome.  Treating 20 to save 1 life is not tremendous, but it is not bad.  Obviously, a lower number would be better.   The NNT is much easier to interpret than the risk ratio is for this context.</a:t>
            </a:r>
            <a:endParaRPr lang="en-US" altLang="en-US" dirty="0" smtClean="0"/>
          </a:p>
        </p:txBody>
      </p:sp>
    </p:spTree>
    <p:extLst>
      <p:ext uri="{BB962C8B-B14F-4D97-AF65-F5344CB8AC3E}">
        <p14:creationId xmlns:p14="http://schemas.microsoft.com/office/powerpoint/2010/main" val="311796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notesSlide" Target="../notesSlides/notesSlide55.xml"/><Relationship Id="rId7" Type="http://schemas.openxmlformats.org/officeDocument/2006/relationships/image" Target="../media/image8.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Microsoft_Word_97_-_2003_Document2.doc"/><Relationship Id="rId5" Type="http://schemas.openxmlformats.org/officeDocument/2006/relationships/image" Target="../media/image7.emf"/><Relationship Id="rId4" Type="http://schemas.openxmlformats.org/officeDocument/2006/relationships/oleObject" Target="../embeddings/Microsoft_Word_97_-_2003_Document1.doc"/><Relationship Id="rId9" Type="http://schemas.openxmlformats.org/officeDocument/2006/relationships/image" Target="../media/image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a:r>
            <a:endParaRPr lang="en-US" dirty="0"/>
          </a:p>
        </p:txBody>
      </p:sp>
      <p:pic>
        <p:nvPicPr>
          <p:cNvPr id="189442"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774"/>
            <a:ext cx="8920397" cy="36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705100" y="1174220"/>
            <a:ext cx="5606387" cy="1077218"/>
          </a:xfrm>
          <a:prstGeom prst="rect">
            <a:avLst/>
          </a:prstGeom>
          <a:solidFill>
            <a:schemeClr val="bg1"/>
          </a:solidFill>
        </p:spPr>
        <p:txBody>
          <a:bodyPr wrap="square" rtlCol="0">
            <a:spAutoFit/>
          </a:bodyPr>
          <a:lstStyle/>
          <a:p>
            <a:endParaRPr lang="en-US" dirty="0" smtClean="0"/>
          </a:p>
          <a:p>
            <a:endParaRPr lang="en-US" sz="1400" dirty="0"/>
          </a:p>
          <a:p>
            <a:endParaRPr lang="en-US" sz="1400" dirty="0"/>
          </a:p>
        </p:txBody>
      </p:sp>
      <p:pic>
        <p:nvPicPr>
          <p:cNvPr id="3" name="Picture 2" descr="Inline 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284" y="4968814"/>
            <a:ext cx="6628101" cy="193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3" name="Picture 3" descr="Inline image 1"/>
          <p:cNvPicPr>
            <a:picLocks noChangeAspect="1" noChangeArrowheads="1"/>
          </p:cNvPicPr>
          <p:nvPr/>
        </p:nvPicPr>
        <p:blipFill rotWithShape="1">
          <a:blip r:embed="rId5">
            <a:extLst>
              <a:ext uri="{28A0092B-C50C-407E-A947-70E740481C1C}">
                <a14:useLocalDpi xmlns:a14="http://schemas.microsoft.com/office/drawing/2010/main" val="0"/>
              </a:ext>
            </a:extLst>
          </a:blip>
          <a:srcRect l="2149" r="1126"/>
          <a:stretch/>
        </p:blipFill>
        <p:spPr bwMode="auto">
          <a:xfrm>
            <a:off x="2686361" y="1052580"/>
            <a:ext cx="6244806" cy="402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05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smtClean="0"/>
              <a:t>S &amp; N text </a:t>
            </a:r>
            <a:r>
              <a:rPr lang="en-US" altLang="en-US" dirty="0" smtClean="0"/>
              <a:t>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a:t>
            </a:r>
            <a:r>
              <a:rPr lang="en-US" altLang="en-US" dirty="0" smtClean="0"/>
              <a:t>prevalence ratio" </a:t>
            </a:r>
            <a:r>
              <a:rPr lang="en-US" altLang="en-US" dirty="0"/>
              <a:t>because it is too bulky. </a:t>
            </a:r>
            <a:endParaRPr lang="en-US" altLang="en-US" dirty="0" smtClean="0"/>
          </a:p>
          <a:p>
            <a:pPr lvl="1"/>
            <a:r>
              <a:rPr lang="en-US" altLang="en-US" dirty="0" smtClean="0"/>
              <a:t> </a:t>
            </a:r>
            <a:r>
              <a:rPr lang="en-US" altLang="en-US" dirty="0"/>
              <a:t>Instead, make it clear elsewhere whether </a:t>
            </a:r>
            <a:r>
              <a:rPr lang="en-US" altLang="en-US" dirty="0" smtClean="0"/>
              <a:t>prevalence </a:t>
            </a:r>
            <a:r>
              <a:rPr lang="en-US" altLang="en-US" dirty="0"/>
              <a:t>is point or period. </a:t>
            </a:r>
            <a:endParaRPr lang="en-US" alt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Example:  Risk Difference</a:t>
            </a:r>
          </a:p>
        </p:txBody>
      </p:sp>
      <p:sp>
        <p:nvSpPr>
          <p:cNvPr id="285698" name="Rectangle 3"/>
          <p:cNvSpPr>
            <a:spLocks noGrp="1" noChangeArrowheads="1"/>
          </p:cNvSpPr>
          <p:nvPr>
            <p:ph type="body" idx="1"/>
          </p:nvPr>
        </p:nvSpPr>
        <p:spPr>
          <a:xfrm>
            <a:off x="304800" y="850900"/>
            <a:ext cx="8534400" cy="5181600"/>
          </a:xfrm>
        </p:spPr>
        <p:txBody>
          <a:bodyPr/>
          <a:lstStyle/>
          <a:p>
            <a:pPr marL="0" indent="0">
              <a:buNone/>
            </a:pPr>
            <a:r>
              <a:rPr lang="en-US" sz="2000" b="1" dirty="0" smtClean="0"/>
              <a:t>Objective</a:t>
            </a:r>
            <a:r>
              <a:rPr lang="en-US" sz="2000" b="1" dirty="0"/>
              <a:t>: </a:t>
            </a:r>
            <a:r>
              <a:rPr lang="en-US" sz="2000" dirty="0"/>
              <a:t>To evaluate the effectiveness and safety of </a:t>
            </a:r>
            <a:r>
              <a:rPr lang="en-US" sz="2000" dirty="0" smtClean="0"/>
              <a:t>screening colonoscopy </a:t>
            </a:r>
            <a:r>
              <a:rPr lang="en-US" sz="2000" dirty="0"/>
              <a:t>to prevent colorectal </a:t>
            </a:r>
            <a:r>
              <a:rPr lang="en-US" sz="2000" dirty="0" smtClean="0"/>
              <a:t>cancer </a:t>
            </a:r>
            <a:r>
              <a:rPr lang="en-US" sz="2000" dirty="0"/>
              <a:t>(CRC) in persons </a:t>
            </a:r>
            <a:r>
              <a:rPr lang="en-US" sz="2000" dirty="0" smtClean="0"/>
              <a:t>aged 70 </a:t>
            </a:r>
            <a:r>
              <a:rPr lang="en-US" sz="2000" dirty="0"/>
              <a:t>to 74 and those aged 75 to 79 years.</a:t>
            </a:r>
          </a:p>
          <a:p>
            <a:pPr marL="0" indent="0">
              <a:buNone/>
            </a:pPr>
            <a:r>
              <a:rPr lang="en-US" sz="2000" b="1" dirty="0"/>
              <a:t>Design: </a:t>
            </a:r>
            <a:r>
              <a:rPr lang="en-US" sz="2000" dirty="0"/>
              <a:t>Large-scale, population-based, prospective study. </a:t>
            </a:r>
            <a:r>
              <a:rPr lang="en-US" sz="2000" dirty="0" smtClean="0"/>
              <a:t>The observational </a:t>
            </a:r>
            <a:r>
              <a:rPr lang="en-US" sz="2000" dirty="0"/>
              <a:t>data were used to </a:t>
            </a:r>
            <a:r>
              <a:rPr lang="en-US" sz="2000" b="1" dirty="0"/>
              <a:t>emulate</a:t>
            </a:r>
            <a:r>
              <a:rPr lang="en-US" sz="2000" dirty="0"/>
              <a:t> a target trial with </a:t>
            </a:r>
            <a:r>
              <a:rPr lang="en-US" sz="2000" dirty="0" smtClean="0"/>
              <a:t>2 groups</a:t>
            </a:r>
            <a:r>
              <a:rPr lang="en-US" sz="2000" dirty="0"/>
              <a:t>: colonoscopy screening and no screening.</a:t>
            </a:r>
          </a:p>
          <a:p>
            <a:pPr marL="0" indent="0">
              <a:buNone/>
            </a:pPr>
            <a:r>
              <a:rPr lang="en-US" sz="2000" b="1" dirty="0" smtClean="0"/>
              <a:t>Participants</a:t>
            </a:r>
            <a:r>
              <a:rPr lang="en-US" sz="2000" b="1" dirty="0"/>
              <a:t>: </a:t>
            </a:r>
            <a:r>
              <a:rPr lang="en-US" sz="2000" dirty="0" smtClean="0"/>
              <a:t>1,355,692 </a:t>
            </a:r>
            <a:r>
              <a:rPr lang="en-US" sz="2000" dirty="0"/>
              <a:t>Medicare beneficiaries (2004 to </a:t>
            </a:r>
            <a:r>
              <a:rPr lang="en-US" sz="2000" dirty="0" smtClean="0"/>
              <a:t>2012) aged </a:t>
            </a:r>
            <a:r>
              <a:rPr lang="en-US" sz="2000" dirty="0"/>
              <a:t>70 to </a:t>
            </a:r>
            <a:r>
              <a:rPr lang="en-US" sz="2000" dirty="0" smtClean="0"/>
              <a:t>79…</a:t>
            </a:r>
            <a:endParaRPr lang="en-US" sz="2000" dirty="0"/>
          </a:p>
          <a:p>
            <a:pPr marL="0" indent="0">
              <a:buNone/>
            </a:pPr>
            <a:r>
              <a:rPr lang="en-US" sz="2000" b="1" dirty="0" smtClean="0"/>
              <a:t>Results</a:t>
            </a:r>
            <a:r>
              <a:rPr lang="en-US" sz="2000" b="1" dirty="0"/>
              <a:t>: </a:t>
            </a:r>
            <a:r>
              <a:rPr lang="en-US" sz="2000" dirty="0"/>
              <a:t>In beneficiaries aged 70 to 74 years, the </a:t>
            </a:r>
            <a:r>
              <a:rPr lang="en-US" sz="2000" b="1" dirty="0"/>
              <a:t>8-year risk </a:t>
            </a:r>
            <a:r>
              <a:rPr lang="en-US" sz="2000" b="1" dirty="0" smtClean="0"/>
              <a:t>for CRC </a:t>
            </a:r>
            <a:r>
              <a:rPr lang="en-US" sz="2000" dirty="0"/>
              <a:t>was 2.19% (95% CI, 2.00% to 2.37%) in the </a:t>
            </a:r>
            <a:r>
              <a:rPr lang="en-US" sz="2000" dirty="0" smtClean="0"/>
              <a:t>screening colonoscopy </a:t>
            </a:r>
            <a:r>
              <a:rPr lang="en-US" sz="2000" dirty="0"/>
              <a:t>group and 2.62% (CI, 2.56% to 2.67%) in the </a:t>
            </a:r>
            <a:r>
              <a:rPr lang="en-US" sz="2000" dirty="0" smtClean="0"/>
              <a:t>no-screening group </a:t>
            </a:r>
            <a:r>
              <a:rPr lang="en-US" sz="2000" b="1" dirty="0"/>
              <a:t>(absolute risk difference, 0.42% [CI, </a:t>
            </a:r>
            <a:r>
              <a:rPr lang="en-US" sz="2000" b="1" dirty="0" smtClean="0"/>
              <a:t>0.24% to </a:t>
            </a:r>
            <a:r>
              <a:rPr lang="en-US" sz="2000" b="1" dirty="0"/>
              <a:t>0.63%]). </a:t>
            </a:r>
            <a:r>
              <a:rPr lang="en-US" sz="2000" b="1" dirty="0" smtClean="0"/>
              <a:t> </a:t>
            </a:r>
            <a:r>
              <a:rPr lang="en-US" sz="2000" dirty="0" smtClean="0"/>
              <a:t>Among </a:t>
            </a:r>
            <a:r>
              <a:rPr lang="en-US" sz="2000" dirty="0"/>
              <a:t>those aged 75 to 79 years, the </a:t>
            </a:r>
            <a:r>
              <a:rPr lang="en-US" sz="2000" dirty="0" smtClean="0"/>
              <a:t>8-year risk for </a:t>
            </a:r>
            <a:r>
              <a:rPr lang="en-US" sz="2000" dirty="0"/>
              <a:t>CRC was 2.84% (CI, 2.54% to 3.13%) in the screening </a:t>
            </a:r>
            <a:r>
              <a:rPr lang="en-US" sz="2000" dirty="0" smtClean="0"/>
              <a:t>colonoscopy group </a:t>
            </a:r>
            <a:r>
              <a:rPr lang="en-US" sz="2000" dirty="0"/>
              <a:t>and 2.97</a:t>
            </a:r>
            <a:r>
              <a:rPr lang="en-US" sz="2000" dirty="0" smtClean="0"/>
              <a:t>% (</a:t>
            </a:r>
            <a:r>
              <a:rPr lang="en-US" sz="2000" dirty="0"/>
              <a:t>CI, 2.92% to 3.03%) in the </a:t>
            </a:r>
            <a:r>
              <a:rPr lang="en-US" sz="2000" dirty="0" smtClean="0"/>
              <a:t>no-screening group </a:t>
            </a:r>
            <a:r>
              <a:rPr lang="en-US" sz="2000" b="1" dirty="0"/>
              <a:t>(risk difference, 0.14% [CI, 0.41 to 0.16]). </a:t>
            </a:r>
            <a:endParaRPr lang="en-US" sz="2000" b="1" dirty="0" smtClean="0"/>
          </a:p>
          <a:p>
            <a:pPr marL="0" indent="0">
              <a:buNone/>
            </a:pPr>
            <a:r>
              <a:rPr lang="en-US" sz="2000" b="1" kern="1200" dirty="0">
                <a:latin typeface="Times New Roman" pitchFamily="18" charset="0"/>
              </a:rPr>
              <a:t>C</a:t>
            </a:r>
            <a:r>
              <a:rPr lang="en-US" sz="2000" b="1" kern="1200" dirty="0" smtClean="0">
                <a:latin typeface="Times New Roman" pitchFamily="18" charset="0"/>
              </a:rPr>
              <a:t>onclusion</a:t>
            </a:r>
            <a:r>
              <a:rPr lang="en-US" sz="2000" b="1" kern="1200" dirty="0">
                <a:latin typeface="Times New Roman" pitchFamily="18" charset="0"/>
              </a:rPr>
              <a:t>: </a:t>
            </a:r>
            <a:r>
              <a:rPr lang="en-US" sz="2000" kern="1200" dirty="0">
                <a:latin typeface="Times New Roman" pitchFamily="18" charset="0"/>
              </a:rPr>
              <a:t>Screening colonoscopy may have had a </a:t>
            </a:r>
            <a:r>
              <a:rPr lang="en-US" sz="2000" kern="1200" dirty="0" smtClean="0">
                <a:latin typeface="Times New Roman" pitchFamily="18" charset="0"/>
              </a:rPr>
              <a:t>modest benefit </a:t>
            </a:r>
            <a:r>
              <a:rPr lang="en-US" sz="2000" kern="1200" dirty="0">
                <a:latin typeface="Times New Roman" pitchFamily="18" charset="0"/>
              </a:rPr>
              <a:t>in </a:t>
            </a:r>
            <a:r>
              <a:rPr lang="en-US" sz="2000" kern="1200" dirty="0" smtClean="0">
                <a:latin typeface="Times New Roman" pitchFamily="18" charset="0"/>
              </a:rPr>
              <a:t>preventing CRC </a:t>
            </a:r>
            <a:r>
              <a:rPr lang="en-US" sz="2000" kern="1200" dirty="0">
                <a:latin typeface="Times New Roman" pitchFamily="18" charset="0"/>
              </a:rPr>
              <a:t>in beneficiaries aged 70 to 74 </a:t>
            </a:r>
            <a:r>
              <a:rPr lang="en-US" sz="2000" kern="1200" dirty="0" smtClean="0">
                <a:latin typeface="Times New Roman" pitchFamily="18" charset="0"/>
              </a:rPr>
              <a:t>years and </a:t>
            </a:r>
            <a:r>
              <a:rPr lang="en-US" sz="2000" kern="1200" dirty="0">
                <a:latin typeface="Times New Roman" pitchFamily="18" charset="0"/>
              </a:rPr>
              <a:t>a smaller benefit in </a:t>
            </a:r>
            <a:r>
              <a:rPr lang="en-US" sz="2000" kern="1200" dirty="0" smtClean="0">
                <a:latin typeface="Times New Roman" pitchFamily="18" charset="0"/>
              </a:rPr>
              <a:t>older beneficiaries.</a:t>
            </a:r>
            <a:endParaRPr lang="en-US" altLang="en-US" sz="2000" b="1" dirty="0"/>
          </a:p>
          <a:p>
            <a:pPr marL="0" indent="0">
              <a:buNone/>
            </a:pPr>
            <a:endParaRPr lang="en-US" sz="2000" b="1" dirty="0" smtClean="0"/>
          </a:p>
        </p:txBody>
      </p:sp>
      <p:sp>
        <p:nvSpPr>
          <p:cNvPr id="3" name="TextBox 2"/>
          <p:cNvSpPr txBox="1"/>
          <p:nvPr/>
        </p:nvSpPr>
        <p:spPr>
          <a:xfrm>
            <a:off x="4107976" y="6372225"/>
            <a:ext cx="4879749" cy="400110"/>
          </a:xfrm>
          <a:prstGeom prst="rect">
            <a:avLst/>
          </a:prstGeom>
          <a:noFill/>
        </p:spPr>
        <p:txBody>
          <a:bodyPr wrap="square" rtlCol="0">
            <a:spAutoFit/>
          </a:bodyPr>
          <a:lstStyle/>
          <a:p>
            <a:r>
              <a:rPr lang="en-US" sz="2000" dirty="0"/>
              <a:t>Garcıa-Albeniz et al. </a:t>
            </a:r>
            <a:r>
              <a:rPr lang="en-US" sz="2000" i="1" dirty="0"/>
              <a:t>Ann Intern Med. </a:t>
            </a:r>
            <a:r>
              <a:rPr lang="en-US" sz="2000" dirty="0" smtClean="0"/>
              <a:t>2017</a:t>
            </a:r>
            <a:endParaRPr lang="en-US" sz="2000" dirty="0"/>
          </a:p>
        </p:txBody>
      </p:sp>
    </p:spTree>
    <p:extLst>
      <p:ext uri="{BB962C8B-B14F-4D97-AF65-F5344CB8AC3E}">
        <p14:creationId xmlns:p14="http://schemas.microsoft.com/office/powerpoint/2010/main" val="29785305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685800" y="67735"/>
            <a:ext cx="7772400" cy="762000"/>
          </a:xfrm>
        </p:spPr>
        <p:txBody>
          <a:bodyPr/>
          <a:lstStyle/>
          <a:p>
            <a:r>
              <a:rPr lang="en-US" altLang="en-US" sz="3600" b="1" dirty="0" smtClean="0"/>
              <a:t>Describing a difference</a:t>
            </a:r>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smtClean="0"/>
              <a:t>Example: Risk in exposed 0.9; in unexposed 0.7.  Risk difference = 0.2.  Over 2 yrs.</a:t>
            </a:r>
          </a:p>
          <a:p>
            <a:endParaRPr lang="en-US" altLang="en-US" sz="1400" dirty="0" smtClean="0"/>
          </a:p>
          <a:p>
            <a:r>
              <a:rPr lang="en-US" altLang="en-US" sz="2800" dirty="0" smtClean="0"/>
              <a:t>“The absolute difference in risk of the outcome over 2 yrs in the exposed compared with the unexposed was +0.2.”</a:t>
            </a:r>
          </a:p>
          <a:p>
            <a:endParaRPr lang="en-US" altLang="en-US" sz="1400" dirty="0" smtClean="0"/>
          </a:p>
          <a:p>
            <a:r>
              <a:rPr lang="en-US" altLang="en-US" sz="2800" dirty="0" smtClean="0"/>
              <a:t>“Over 2 yrs, the cumulative incidence in the exposed (0.9 or 90%) was 0.2 (or 20%) higher than the unexposed (0.7 or 70%).”</a:t>
            </a:r>
          </a:p>
          <a:p>
            <a:endParaRPr lang="en-US" altLang="en-US" sz="1000" dirty="0" smtClean="0"/>
          </a:p>
          <a:p>
            <a:r>
              <a:rPr lang="en-US" altLang="en-US" sz="2800" dirty="0" smtClean="0"/>
              <a:t>Number needed to prevent (NNP = 1/0.2 = 5)</a:t>
            </a:r>
          </a:p>
          <a:p>
            <a:pPr lvl="1"/>
            <a:r>
              <a:rPr lang="en-US" altLang="en-US" dirty="0" smtClean="0"/>
              <a:t>“Would need to change 5 persons from exposed to unexposed to </a:t>
            </a:r>
            <a:r>
              <a:rPr lang="en-US" altLang="en-US" dirty="0" smtClean="0"/>
              <a:t>prevent one case of disease over 2 years”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53137167"/>
              </p:ext>
            </p:extLst>
          </p:nvPr>
        </p:nvGraphicFramePr>
        <p:xfrm>
          <a:off x="295275" y="1623060"/>
          <a:ext cx="8534400" cy="2860993"/>
        </p:xfrm>
        <a:graphic>
          <a:graphicData uri="http://schemas.openxmlformats.org/drawingml/2006/table">
            <a:tbl>
              <a:tblPr/>
              <a:tblGrid>
                <a:gridCol w="1285875"/>
                <a:gridCol w="1438275"/>
                <a:gridCol w="1047750"/>
                <a:gridCol w="1057275"/>
                <a:gridCol w="1911350"/>
                <a:gridCol w="1793875"/>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Hormone use 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3" name="TextBox 2"/>
          <p:cNvSpPr txBox="1"/>
          <p:nvPr/>
        </p:nvSpPr>
        <p:spPr>
          <a:xfrm>
            <a:off x="233140" y="4811591"/>
            <a:ext cx="8691404" cy="1569660"/>
          </a:xfrm>
          <a:prstGeom prst="rect">
            <a:avLst/>
          </a:prstGeom>
          <a:noFill/>
        </p:spPr>
        <p:txBody>
          <a:bodyPr wrap="square" rtlCol="0">
            <a:spAutoFit/>
          </a:bodyPr>
          <a:lstStyle/>
          <a:p>
            <a:r>
              <a:rPr lang="en-US" sz="2400" dirty="0" smtClean="0"/>
              <a:t>Person-years needed to harm = 1/rate difference = 1/0.00042 = 2381</a:t>
            </a:r>
          </a:p>
          <a:p>
            <a:endParaRPr lang="en-US" sz="2400" dirty="0" smtClean="0"/>
          </a:p>
          <a:p>
            <a:r>
              <a:rPr lang="en-US" sz="2400" dirty="0" smtClean="0"/>
              <a:t>Need to expose women to 2,381 person-years of hormone use to yield 1 case of breast cancer</a:t>
            </a:r>
            <a:endParaRPr lang="en-US" sz="2400" dirty="0"/>
          </a:p>
        </p:txBody>
      </p:sp>
    </p:spTree>
    <p:extLst>
      <p:ext uri="{BB962C8B-B14F-4D97-AF65-F5344CB8AC3E}">
        <p14:creationId xmlns:p14="http://schemas.microsoft.com/office/powerpoint/2010/main" val="29929058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215900" y="228600"/>
            <a:ext cx="8699500" cy="1143000"/>
          </a:xfrm>
        </p:spPr>
        <p:txBody>
          <a:bodyPr/>
          <a:lstStyle/>
          <a:p>
            <a:r>
              <a:rPr lang="en-US" altLang="en-US" sz="3600" b="1" dirty="0" smtClean="0"/>
              <a:t>Example with rates: </a:t>
            </a:r>
            <a:br>
              <a:rPr lang="en-US" altLang="en-US" sz="3600" b="1" dirty="0" smtClean="0"/>
            </a:br>
            <a:r>
              <a:rPr lang="en-US" sz="2800" dirty="0" smtClean="0"/>
              <a:t>Alendronate </a:t>
            </a:r>
            <a:r>
              <a:rPr lang="en-US" sz="2800" dirty="0"/>
              <a:t>Use and Hip </a:t>
            </a:r>
            <a:r>
              <a:rPr lang="en-US" sz="2800" dirty="0" smtClean="0"/>
              <a:t>Fracture</a:t>
            </a:r>
            <a:r>
              <a:rPr lang="en-US" sz="2800" dirty="0"/>
              <a:t/>
            </a:r>
            <a:br>
              <a:rPr lang="en-US" sz="2800" dirty="0"/>
            </a:br>
            <a:r>
              <a:rPr lang="en-US" sz="2800" dirty="0"/>
              <a:t>in Older Patients Using Oral Prednisolone</a:t>
            </a:r>
            <a:endParaRPr lang="en-US" altLang="en-US" sz="2800" b="1" dirty="0" smtClean="0"/>
          </a:p>
        </p:txBody>
      </p:sp>
      <p:sp>
        <p:nvSpPr>
          <p:cNvPr id="269348" name="Text Box 120"/>
          <p:cNvSpPr txBox="1">
            <a:spLocks noChangeArrowheads="1"/>
          </p:cNvSpPr>
          <p:nvPr/>
        </p:nvSpPr>
        <p:spPr bwMode="auto">
          <a:xfrm>
            <a:off x="5111512" y="6324407"/>
            <a:ext cx="3916225" cy="369332"/>
          </a:xfrm>
          <a:prstGeom prst="rect">
            <a:avLst/>
          </a:prstGeom>
          <a:noFill/>
          <a:ln w="9525">
            <a:noFill/>
            <a:miter lim="800000"/>
            <a:headEnd/>
            <a:tailEnd/>
          </a:ln>
        </p:spPr>
        <p:txBody>
          <a:bodyPr wrap="square">
            <a:spAutoFit/>
          </a:bodyPr>
          <a:lstStyle/>
          <a:p>
            <a:r>
              <a:rPr lang="en-US" sz="1800" dirty="0" smtClean="0"/>
              <a:t>Axelsson</a:t>
            </a:r>
            <a:r>
              <a:rPr lang="en-US" sz="1800" dirty="0" smtClean="0"/>
              <a:t> et al</a:t>
            </a:r>
            <a:r>
              <a:rPr lang="en-US" sz="1800" i="1" dirty="0" smtClean="0"/>
              <a:t> </a:t>
            </a:r>
            <a:r>
              <a:rPr lang="en-US" sz="1800" i="1" dirty="0" smtClean="0"/>
              <a:t> JAMA</a:t>
            </a:r>
            <a:r>
              <a:rPr lang="en-US" sz="1800" dirty="0"/>
              <a:t> </a:t>
            </a:r>
            <a:r>
              <a:rPr lang="en-US" sz="1800" dirty="0" smtClean="0"/>
              <a:t> 2017</a:t>
            </a:r>
            <a:endParaRPr lang="en-US" altLang="en-US" sz="1800" dirty="0"/>
          </a:p>
        </p:txBody>
      </p:sp>
      <p:pic>
        <p:nvPicPr>
          <p:cNvPr id="5" name="Picture 4"/>
          <p:cNvPicPr>
            <a:picLocks noChangeAspect="1"/>
          </p:cNvPicPr>
          <p:nvPr/>
        </p:nvPicPr>
        <p:blipFill rotWithShape="1">
          <a:blip r:embed="rId3"/>
          <a:srcRect t="17318" b="1"/>
          <a:stretch/>
        </p:blipFill>
        <p:spPr>
          <a:xfrm>
            <a:off x="0" y="3802247"/>
            <a:ext cx="8924175" cy="2200089"/>
          </a:xfrm>
          <a:prstGeom prst="rect">
            <a:avLst/>
          </a:prstGeom>
        </p:spPr>
      </p:pic>
      <p:sp>
        <p:nvSpPr>
          <p:cNvPr id="8" name="TextBox 7"/>
          <p:cNvSpPr txBox="1"/>
          <p:nvPr/>
        </p:nvSpPr>
        <p:spPr>
          <a:xfrm>
            <a:off x="138718" y="1917509"/>
            <a:ext cx="8646737" cy="13388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mn-lt"/>
              </a:rPr>
              <a:t>C</a:t>
            </a:r>
            <a:r>
              <a:rPr lang="en-US" sz="2400" dirty="0" smtClean="0">
                <a:solidFill>
                  <a:srgbClr val="000000"/>
                </a:solidFill>
                <a:latin typeface="+mn-lt"/>
              </a:rPr>
              <a:t>ohort </a:t>
            </a:r>
            <a:r>
              <a:rPr lang="en-US" sz="2400" dirty="0">
                <a:solidFill>
                  <a:srgbClr val="000000"/>
                </a:solidFill>
                <a:latin typeface="+mn-lt"/>
              </a:rPr>
              <a:t>study </a:t>
            </a:r>
            <a:endParaRPr lang="en-US" sz="2400" dirty="0" smtClean="0">
              <a:solidFill>
                <a:srgbClr val="000000"/>
              </a:solidFill>
              <a:latin typeface="+mn-lt"/>
            </a:endParaRPr>
          </a:p>
          <a:p>
            <a:pPr marL="342900" indent="-342900">
              <a:buFont typeface="Arial" panose="020B0604020202020204" pitchFamily="34" charset="0"/>
              <a:buChar char="•"/>
            </a:pPr>
            <a:endParaRPr lang="en-US" sz="900" dirty="0" smtClean="0">
              <a:solidFill>
                <a:srgbClr val="000000"/>
              </a:solidFill>
              <a:latin typeface="+mn-lt"/>
            </a:endParaRPr>
          </a:p>
          <a:p>
            <a:pPr marL="342900" indent="-342900">
              <a:buFont typeface="Arial" panose="020B0604020202020204" pitchFamily="34" charset="0"/>
              <a:buChar char="•"/>
            </a:pPr>
            <a:r>
              <a:rPr lang="en-US" sz="2400" dirty="0">
                <a:solidFill>
                  <a:srgbClr val="000000"/>
                </a:solidFill>
                <a:latin typeface="+mn-lt"/>
              </a:rPr>
              <a:t>N</a:t>
            </a:r>
            <a:r>
              <a:rPr lang="en-US" sz="2400" dirty="0" smtClean="0">
                <a:solidFill>
                  <a:srgbClr val="000000"/>
                </a:solidFill>
                <a:latin typeface="+mn-lt"/>
              </a:rPr>
              <a:t>ational database of </a:t>
            </a:r>
            <a:r>
              <a:rPr lang="en-US" sz="2400" dirty="0">
                <a:solidFill>
                  <a:srgbClr val="000000"/>
                </a:solidFill>
                <a:latin typeface="+mn-lt"/>
              </a:rPr>
              <a:t>patients aged 65 years or older undergoing a health evaluation (baseline) </a:t>
            </a:r>
            <a:r>
              <a:rPr lang="en-US" sz="2400" dirty="0" smtClean="0">
                <a:solidFill>
                  <a:srgbClr val="000000"/>
                </a:solidFill>
                <a:latin typeface="+mn-lt"/>
              </a:rPr>
              <a:t>at Swedish </a:t>
            </a:r>
            <a:r>
              <a:rPr lang="en-US" sz="2400" dirty="0">
                <a:solidFill>
                  <a:srgbClr val="000000"/>
                </a:solidFill>
                <a:latin typeface="+mn-lt"/>
              </a:rPr>
              <a:t>health care </a:t>
            </a:r>
            <a:r>
              <a:rPr lang="en-US" sz="2400" dirty="0" smtClean="0">
                <a:solidFill>
                  <a:srgbClr val="000000"/>
                </a:solidFill>
                <a:latin typeface="+mn-lt"/>
              </a:rPr>
              <a:t>facilities</a:t>
            </a:r>
            <a:endParaRPr lang="en-US" sz="2400" dirty="0">
              <a:latin typeface="+mn-lt"/>
            </a:endParaRPr>
          </a:p>
        </p:txBody>
      </p:sp>
      <p:sp>
        <p:nvSpPr>
          <p:cNvPr id="9" name="Oval 8"/>
          <p:cNvSpPr/>
          <p:nvPr/>
        </p:nvSpPr>
        <p:spPr bwMode="auto">
          <a:xfrm>
            <a:off x="7073900" y="5486400"/>
            <a:ext cx="1841500" cy="55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505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a:t>
            </a:r>
            <a:r>
              <a:rPr lang="en-US" altLang="en-US" sz="1800" i="1" dirty="0"/>
              <a:t>Engl</a:t>
            </a:r>
            <a:r>
              <a:rPr lang="en-US" altLang="en-US" sz="1800" i="1" dirty="0"/>
              <a:t> J Med</a:t>
            </a:r>
            <a:r>
              <a:rPr lang="en-US" altLang="en-US" sz="1800" dirty="0"/>
              <a:t> </a:t>
            </a:r>
            <a:r>
              <a:rPr lang="en-US" altLang="en-US" sz="1800" dirty="0" smtClean="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a:t>C</a:t>
            </a:r>
            <a:r>
              <a:rPr lang="en-US" altLang="en-US" sz="2400" dirty="0" smtClean="0"/>
              <a:t>ommon method for “statistically” comparing unadjusted survival distributions.  </a:t>
            </a:r>
          </a:p>
          <a:p>
            <a:pPr>
              <a:lnSpc>
                <a:spcPct val="80000"/>
              </a:lnSpc>
            </a:pPr>
            <a:endParaRPr lang="en-US" altLang="en-US" sz="1400" dirty="0" smtClean="0"/>
          </a:p>
          <a:p>
            <a:pPr>
              <a:lnSpc>
                <a:spcPct val="80000"/>
              </a:lnSpc>
            </a:pPr>
            <a:r>
              <a:rPr lang="en-US" altLang="en-US" sz="2400" dirty="0" smtClean="0"/>
              <a:t>Null hypothesis: There </a:t>
            </a:r>
            <a:r>
              <a:rPr lang="en-US" altLang="en-US" sz="2400" dirty="0"/>
              <a:t>is no difference between the populations in the probability of the event at any time </a:t>
            </a:r>
            <a:r>
              <a:rPr lang="en-US" altLang="en-US" sz="2400" dirty="0" smtClean="0"/>
              <a:t>point.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Instead, risk/rate/hazard ratios are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altLang="en-US" sz="2400" dirty="0" smtClean="0"/>
              <a:t> </a:t>
            </a:r>
            <a:r>
              <a:rPr lang="en-US" sz="2400" dirty="0" smtClean="0"/>
              <a:t>sts</a:t>
            </a:r>
            <a:r>
              <a:rPr lang="en-US" sz="2400" dirty="0" smtClean="0"/>
              <a:t> test </a:t>
            </a:r>
            <a:r>
              <a:rPr lang="en-US" sz="2400" dirty="0" smtClean="0"/>
              <a:t>exposure_variable</a:t>
            </a:r>
            <a:r>
              <a:rPr lang="en-US" sz="2400" dirty="0" smtClean="0"/>
              <a:t>, </a:t>
            </a:r>
            <a:r>
              <a:rPr lang="en-US" sz="2400" dirty="0" smtClean="0"/>
              <a:t>logrank</a:t>
            </a:r>
            <a:endParaRPr lang="en-US" altLang="en-US" sz="2400" dirty="0"/>
          </a:p>
        </p:txBody>
      </p:sp>
    </p:spTree>
    <p:extLst>
      <p:ext uri="{BB962C8B-B14F-4D97-AF65-F5344CB8AC3E}">
        <p14:creationId xmlns:p14="http://schemas.microsoft.com/office/powerpoint/2010/main" val="2570884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2500123584"/>
              </p:ext>
            </p:extLst>
          </p:nvPr>
        </p:nvGraphicFramePr>
        <p:xfrm>
          <a:off x="76200" y="838200"/>
          <a:ext cx="9067799" cy="5403778"/>
        </p:xfrm>
        <a:graphic>
          <a:graphicData uri="http://schemas.openxmlformats.org/drawingml/2006/table">
            <a:tbl>
              <a:tblPr/>
              <a:tblGrid>
                <a:gridCol w="1829468"/>
                <a:gridCol w="3275932"/>
                <a:gridCol w="3962399"/>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(for public health impact of exposure ,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202264" y="2383300"/>
            <a:ext cx="6830716" cy="830997"/>
          </a:xfrm>
          <a:prstGeom prst="rect">
            <a:avLst/>
          </a:prstGeom>
          <a:noFill/>
          <a:ln w="9525">
            <a:noFill/>
            <a:miter lim="800000"/>
            <a:headEnd/>
            <a:tailEnd/>
          </a:ln>
        </p:spPr>
        <p:txBody>
          <a:bodyPr wrap="none">
            <a:spAutoFit/>
          </a:bodyPr>
          <a:lstStyle/>
          <a:p>
            <a:pPr algn="ctr" eaLnBrk="0" hangingPunct="0"/>
            <a:r>
              <a:rPr lang="en-US" altLang="en-US" dirty="0"/>
              <a:t> </a:t>
            </a:r>
            <a:r>
              <a:rPr lang="en-US" sz="4800" dirty="0"/>
              <a:t>Additional Material </a:t>
            </a:r>
            <a:r>
              <a:rPr lang="en-US" sz="4800" dirty="0" smtClean="0"/>
              <a:t>Slides</a:t>
            </a:r>
            <a:endParaRPr lang="en-US" sz="4800" dirty="0"/>
          </a:p>
        </p:txBody>
      </p:sp>
    </p:spTree>
    <p:extLst>
      <p:ext uri="{BB962C8B-B14F-4D97-AF65-F5344CB8AC3E}">
        <p14:creationId xmlns:p14="http://schemas.microsoft.com/office/powerpoint/2010/main" val="26447386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smtClean="0"/>
              <a:t>From illustration of non-collapsibility of OR</a:t>
            </a:r>
            <a:endParaRPr lang="en-US" alt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gridCol w="2032000"/>
                <a:gridCol w="2032000"/>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Unexposed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80440">
                <a:tc>
                  <a:txBody>
                    <a:bodyPr/>
                    <a:lstStyle/>
                    <a:p>
                      <a:pPr algn="ctr"/>
                      <a:r>
                        <a:rPr lang="en-US" sz="2400" dirty="0" smtClean="0">
                          <a:latin typeface="+mn-lt"/>
                        </a:rPr>
                        <a:t>Young</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575+925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183 + 1317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440">
                <a:tc>
                  <a:txBody>
                    <a:bodyPr/>
                    <a:lstStyle/>
                    <a:p>
                      <a:pPr algn="ctr"/>
                      <a:r>
                        <a:rPr lang="en-US" sz="2400" dirty="0" smtClean="0">
                          <a:latin typeface="+mn-lt"/>
                        </a:rPr>
                        <a:t>Old</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1238 + 262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769 + 731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a:t>
            </a:r>
            <a:r>
              <a:rPr lang="en-US" dirty="0" smtClean="0"/>
              <a:t>ssociation between age and exposure:</a:t>
            </a:r>
          </a:p>
          <a:p>
            <a:r>
              <a:rPr lang="en-US" dirty="0" smtClean="0"/>
              <a:t>PR = OR = 1.00</a:t>
            </a:r>
          </a:p>
          <a:p>
            <a:r>
              <a:rPr lang="en-US" sz="2400" dirty="0" smtClean="0"/>
              <a:t>Age is not associated with exposure and therefore is not a confounder in the association between exposure and disease in this example.</a:t>
            </a:r>
            <a:endParaRPr lang="en-US" sz="2400" dirty="0"/>
          </a:p>
        </p:txBody>
      </p:sp>
    </p:spTree>
    <p:extLst>
      <p:ext uri="{BB962C8B-B14F-4D97-AF65-F5344CB8AC3E}">
        <p14:creationId xmlns:p14="http://schemas.microsoft.com/office/powerpoint/2010/main" val="377878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gridCol w="1427018"/>
                <a:gridCol w="1794164"/>
                <a:gridCol w="1281546"/>
                <a:gridCol w="2050473"/>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smtClean="0"/>
              <a:t>“</a:t>
            </a: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a:t>
            </a:r>
            <a:r>
              <a:rPr lang="en-US" altLang="en-US" sz="2000" dirty="0" smtClean="0"/>
              <a:t>0.45 </a:t>
            </a:r>
            <a:r>
              <a:rPr lang="en-US" altLang="en-US" sz="2000" dirty="0"/>
              <a:t>in exp – </a:t>
            </a:r>
            <a:r>
              <a:rPr lang="en-US" altLang="en-US" sz="2000" dirty="0" smtClean="0"/>
              <a:t>0.61 </a:t>
            </a:r>
            <a:r>
              <a:rPr lang="en-US" altLang="en-US" sz="2000" dirty="0"/>
              <a:t>in unexp = </a:t>
            </a:r>
            <a:r>
              <a:rPr lang="en-US" altLang="en-US" sz="2000" dirty="0" smtClean="0"/>
              <a:t>-0.16</a:t>
            </a:r>
            <a:endParaRPr lang="en-US" altLang="en-US" sz="2000" dirty="0"/>
          </a:p>
          <a:p>
            <a:pPr lvl="1" eaLnBrk="0" hangingPunct="0"/>
            <a:endParaRPr lang="en-US" altLang="en-US" sz="1000" dirty="0"/>
          </a:p>
          <a:p>
            <a:pPr eaLnBrk="0" hangingPunct="0"/>
            <a:r>
              <a:rPr lang="en-US" altLang="en-US" sz="2600" dirty="0" smtClean="0"/>
              <a:t>We </a:t>
            </a:r>
            <a:r>
              <a:rPr lang="en-US" altLang="en-US" sz="2600" dirty="0"/>
              <a:t>are ignoring issues of statistical significance for </a:t>
            </a:r>
            <a:r>
              <a:rPr lang="en-US" altLang="en-US" sz="2600" dirty="0" smtClean="0"/>
              <a:t>now and whether association is causal or just predictive</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749082"/>
            <a:ext cx="9067800" cy="6040115"/>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spcAft>
                <a:spcPts val="900"/>
              </a:spcAft>
              <a:buClr>
                <a:srgbClr val="FF0000"/>
              </a:buClr>
              <a:buFont typeface="Times New Roman" pitchFamily="18" charset="0"/>
              <a:buNone/>
            </a:pPr>
            <a:r>
              <a:rPr lang="en-US" altLang="en-US" sz="2800" dirty="0" smtClean="0">
                <a:solidFill>
                  <a:srgbClr val="FF0000"/>
                </a:solidFill>
              </a:rPr>
              <a:t>* </a:t>
            </a:r>
            <a:r>
              <a:rPr lang="en-US" altLang="en-US" sz="2800" dirty="0" smtClean="0"/>
              <a:t> </a:t>
            </a:r>
            <a:r>
              <a:rPr lang="en-US" altLang="en-US" sz="2600" dirty="0" smtClean="0"/>
              <a:t>“</a:t>
            </a:r>
            <a:r>
              <a:rPr lang="en-US" altLang="en-US" sz="2600" dirty="0"/>
              <a:t>Prevalence of disease in exposed is 1.5 times as high as in unexposed</a:t>
            </a:r>
            <a:r>
              <a:rPr lang="en-US" altLang="en-US" sz="2600" dirty="0" smtClean="0"/>
              <a:t>.”</a:t>
            </a:r>
            <a:endParaRPr lang="en-US" altLang="en-US" sz="2600" dirty="0"/>
          </a:p>
          <a:p>
            <a:pPr eaLnBrk="0" hangingPunct="0">
              <a:spcBef>
                <a:spcPts val="6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r>
              <a:rPr lang="en-US" altLang="en-US" sz="2600" dirty="0" smtClean="0"/>
              <a:t>.”</a:t>
            </a:r>
          </a:p>
          <a:p>
            <a:pPr eaLnBrk="0" hangingPunct="0">
              <a:spcBef>
                <a:spcPts val="600"/>
              </a:spcBef>
              <a:buClr>
                <a:schemeClr val="tx1"/>
              </a:buClr>
              <a:buFontTx/>
              <a:buChar char="•"/>
            </a:pPr>
            <a:endParaRPr lang="en-US" altLang="en-US" sz="800" dirty="0"/>
          </a:p>
          <a:p>
            <a:pPr eaLnBrk="0" hangingPunct="0">
              <a:spcBef>
                <a:spcPts val="600"/>
              </a:spcBef>
              <a:buFontTx/>
              <a:buChar char="•"/>
            </a:pPr>
            <a:r>
              <a:rPr lang="en-US" altLang="en-US" sz="2800" dirty="0"/>
              <a:t>  </a:t>
            </a:r>
            <a:r>
              <a:rPr lang="en-US" altLang="en-US" sz="2600" dirty="0"/>
              <a:t>“Being exposed is associated with a higher prevalence of disease compared with being unexposed (PR = 1.5).” </a:t>
            </a:r>
            <a:r>
              <a:rPr lang="en-US" altLang="en-US" sz="2600" dirty="0" smtClean="0"/>
              <a:t>(not clear to all)</a:t>
            </a:r>
            <a:endParaRPr lang="en-US" altLang="en-US" sz="1000" dirty="0" smtClean="0"/>
          </a:p>
          <a:p>
            <a:pPr eaLnBrk="0" hangingPunct="0">
              <a:spcBef>
                <a:spcPts val="0"/>
              </a:spcBef>
            </a:pPr>
            <a:r>
              <a:rPr lang="en-US" altLang="en-US" sz="1000" dirty="0" smtClean="0"/>
              <a:t> </a:t>
            </a:r>
            <a:endParaRPr lang="en-US" altLang="en-US" sz="1000" dirty="0"/>
          </a:p>
          <a:p>
            <a:pPr eaLnBrk="0" hangingPunct="0">
              <a:spcBef>
                <a:spcPts val="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ts val="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smtClean="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smtClean="0"/>
              <a:t>“</a:t>
            </a:r>
            <a:r>
              <a:rPr lang="en-US" altLang="en-US" sz="2600" dirty="0"/>
              <a:t>Smokers are 1.5 times as likely to have CHD than non-smokers.”</a:t>
            </a:r>
          </a:p>
          <a:p>
            <a:pPr marL="457200" lvl="1" indent="0">
              <a:buNone/>
            </a:pPr>
            <a:endParaRPr lang="en-US" altLang="en-US" dirty="0" smtClean="0"/>
          </a:p>
          <a:p>
            <a:pPr>
              <a:buFontTx/>
              <a:buNone/>
            </a:pPr>
            <a:r>
              <a:rPr lang="en-US" altLang="en-US" dirty="0" smtClean="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Always state the contrast (i.e., the comparison)</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Instead of just stating the measure of association, use commonly understood words and phrases to depict what the measure of association means</a:t>
            </a:r>
            <a:endParaRPr lang="en-US" altLang="en-US" kern="0" dirty="0" smtClean="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4824014"/>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Ratio measures &gt; 1 are typically easier to explain and understand than ratios  &lt; 1.</a:t>
            </a:r>
          </a:p>
          <a:p>
            <a:pPr lvl="1"/>
            <a:r>
              <a:rPr lang="en-US" altLang="en-US" kern="0" dirty="0" smtClean="0"/>
              <a:t> If appropriate, switch the reference group</a:t>
            </a:r>
          </a:p>
          <a:p>
            <a:pPr lvl="1"/>
            <a:endParaRPr lang="en-US" altLang="en-US" kern="0" dirty="0" smtClean="0"/>
          </a:p>
          <a:p>
            <a:pPr>
              <a:buFontTx/>
              <a:buNone/>
            </a:pPr>
            <a:r>
              <a:rPr lang="en-US" altLang="en-US" kern="0" dirty="0" smtClean="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gridCol w="1358207"/>
                <a:gridCol w="1634528"/>
                <a:gridCol w="1247681"/>
                <a:gridCol w="1994591"/>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smtClean="0"/>
              <a:t>Stata: 2x2 Table and Prevalence Ratio</a:t>
            </a:r>
            <a:endParaRPr lang="en-US" altLang="en-US" sz="3200" b="1" dirty="0"/>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a:t>
            </a:r>
            <a:r>
              <a:rPr lang="en-US" altLang="en-US" sz="2200" dirty="0" smtClean="0"/>
              <a:t>(</a:t>
            </a:r>
            <a:r>
              <a:rPr lang="en-US" altLang="en-US" sz="2200" dirty="0" smtClean="0"/>
              <a:t>Stata just see %’s) </a:t>
            </a:r>
            <a:r>
              <a:rPr lang="en-US" altLang="en-US" sz="2200" dirty="0" smtClean="0"/>
              <a:t>but </a:t>
            </a:r>
            <a:r>
              <a:rPr lang="en-US" altLang="en-US" sz="2200" dirty="0"/>
              <a:t>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smtClean="0">
                <a:solidFill>
                  <a:schemeClr val="accent2"/>
                </a:solidFill>
              </a:rPr>
              <a:t>Stata </a:t>
            </a:r>
            <a:r>
              <a:rPr lang="en-US" altLang="en-US" sz="2000" dirty="0">
                <a:solidFill>
                  <a:schemeClr val="accent2"/>
                </a:solidFill>
              </a:rPr>
              <a:t>puts exposure across the </a:t>
            </a:r>
            <a:r>
              <a:rPr lang="en-US" altLang="en-US" sz="2000" dirty="0" smtClean="0">
                <a:solidFill>
                  <a:schemeClr val="accent2"/>
                </a:solidFill>
              </a:rPr>
              <a:t>top</a:t>
            </a:r>
            <a:endParaRPr lang="en-US" altLang="en-US" sz="2000" dirty="0">
              <a:solidFill>
                <a:schemeClr val="accent2"/>
              </a:solidFill>
            </a:endParaRP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762000" y="1527175"/>
            <a:ext cx="7772400" cy="4832092"/>
          </a:xfrm>
          <a:prstGeom prst="rect">
            <a:avLst/>
          </a:prstGeom>
          <a:noFill/>
          <a:ln w="9525">
            <a:noFill/>
            <a:miter lim="800000"/>
            <a:headEnd/>
            <a:tailEnd/>
          </a:ln>
        </p:spPr>
        <p:txBody>
          <a:bodyPr>
            <a:spAutoFit/>
          </a:bodyPr>
          <a:lstStyle/>
          <a:p>
            <a:pPr eaLnBrk="0" hangingPunct="0"/>
            <a:r>
              <a:rPr lang="en-US" altLang="en-US" sz="2400" b="1" dirty="0"/>
              <a:t>Prevalence of hip osteoarthritis among Chinese elderly in Beijing, China, compared with whites in the United States</a:t>
            </a:r>
          </a:p>
          <a:p>
            <a:pPr eaLnBrk="0" hangingPunct="0"/>
            <a:endParaRPr lang="en-US" altLang="en-US" sz="2400" b="1" dirty="0"/>
          </a:p>
          <a:p>
            <a:pPr eaLnBrk="0" hangingPunct="0"/>
            <a:r>
              <a:rPr lang="en-US" altLang="en-US" sz="2400" b="1" dirty="0"/>
              <a:t>Abstract:</a:t>
            </a:r>
            <a:r>
              <a:rPr lang="en-US" altLang="en-US" sz="2400" dirty="0"/>
              <a:t>  </a:t>
            </a:r>
            <a:r>
              <a:rPr lang="en-US" altLang="en-US" sz="2000" dirty="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dirty="0"/>
              <a:t>SOF (age-standardized </a:t>
            </a:r>
            <a:r>
              <a:rPr lang="en-US" altLang="en-US" sz="2000" b="1" dirty="0"/>
              <a:t>prevalence ratio = 0.07</a:t>
            </a:r>
            <a:r>
              <a:rPr lang="en-US" altLang="en-US" sz="2000" dirty="0"/>
              <a:t>) and the NHANES-I (</a:t>
            </a:r>
            <a:r>
              <a:rPr lang="en-US" altLang="en-US" sz="2000" b="1" dirty="0"/>
              <a:t>prevalence ratio = 0.22</a:t>
            </a:r>
            <a:r>
              <a:rPr lang="en-US" altLang="en-US" sz="2000" dirty="0"/>
              <a:t>). Chinese men had a lower prevalence of radiographic hip OA compared with white men of the same age in the NHANES-I (</a:t>
            </a:r>
            <a:r>
              <a:rPr lang="en-US" altLang="en-US" sz="2000" b="1" dirty="0"/>
              <a:t>prevalence ratio = 0.19</a:t>
            </a:r>
            <a:r>
              <a:rPr lang="en-US" altLang="en-US" sz="2000" dirty="0"/>
              <a:t>).</a:t>
            </a:r>
          </a:p>
          <a:p>
            <a:pPr eaLnBrk="0" hangingPunct="0"/>
            <a:endParaRPr lang="en-US" altLang="en-US" sz="2400" dirty="0"/>
          </a:p>
          <a:p>
            <a:pPr eaLnBrk="0" hangingPunct="0"/>
            <a:r>
              <a:rPr lang="en-US" altLang="en-US" sz="2400" dirty="0"/>
              <a:t>			</a:t>
            </a:r>
            <a:r>
              <a:rPr lang="en-US" altLang="en-US" sz="2000" dirty="0"/>
              <a:t>Nevitt et </a:t>
            </a:r>
            <a:r>
              <a:rPr lang="en-US" altLang="en-US" sz="2000" dirty="0" smtClean="0"/>
              <a:t>al., </a:t>
            </a:r>
            <a:r>
              <a:rPr lang="en-US" altLang="en-US" sz="2000" i="1" dirty="0" smtClean="0"/>
              <a:t>Arthritis </a:t>
            </a:r>
            <a:r>
              <a:rPr lang="en-US" altLang="en-US" sz="2000" i="1" dirty="0"/>
              <a:t>&amp; </a:t>
            </a:r>
            <a:r>
              <a:rPr lang="en-US" altLang="en-US" sz="2000" i="1" dirty="0" smtClean="0"/>
              <a:t>Rheumatism </a:t>
            </a:r>
            <a:r>
              <a:rPr lang="en-US" altLang="en-US" sz="2000" dirty="0" smtClean="0"/>
              <a:t>2002</a:t>
            </a:r>
            <a:endParaRPr lang="en-US" altLang="en-US" sz="2000" dirty="0"/>
          </a:p>
          <a:p>
            <a:pPr eaLnBrk="0" hangingPunct="0"/>
            <a:endParaRPr lang="en-US"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of PAD</a:t>
            </a:r>
            <a:r>
              <a:rPr lang="en-US" altLang="en-US" sz="2400" dirty="0" smtClean="0"/>
              <a:t> for the lower, compared to the highest, 25(OH)D quartile (&lt;17.8 and </a:t>
            </a:r>
            <a:r>
              <a:rPr lang="en-US" altLang="en-US" sz="2400" dirty="0" smtClean="0">
                <a:cs typeface="Times New Roman" pitchFamily="18" charset="0"/>
              </a:rPr>
              <a:t>≥29.2 ng/mL, respectively) was 1.80 (95% CI: 1.19, 2.74).</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Often see odds ratio for cross-sectional study, but it is possible to estimate an adjusted PR, as reported here.  This study used log binomial regression.</a:t>
            </a:r>
          </a:p>
          <a:p>
            <a:pPr marL="342900" lvl="2" indent="-342900">
              <a:lnSpc>
                <a:spcPct val="80000"/>
              </a:lnSpc>
            </a:pPr>
            <a:r>
              <a:rPr lang="en-US" altLang="en-US" dirty="0" smtClean="0">
                <a:cs typeface="Times New Roman" pitchFamily="18" charset="0"/>
              </a:rPr>
              <a:t>Exposure was analyzed as quartiles.  Look at this more closely on next slide.</a:t>
            </a:r>
            <a:endParaRPr lang="en-US" altLang="en-US" dirty="0">
              <a:cs typeface="Times New Roman" pitchFamily="18" charset="0"/>
            </a:endParaRPr>
          </a:p>
          <a:p>
            <a:pPr>
              <a:lnSpc>
                <a:spcPct val="80000"/>
              </a:lnSpc>
            </a:pPr>
            <a:endParaRPr lang="en-US" altLang="en-US" sz="2400" dirty="0" smtClean="0">
              <a:cs typeface="Times New Roman" pitchFamily="18" charset="0"/>
            </a:endParaRPr>
          </a:p>
        </p:txBody>
      </p:sp>
      <p:sp>
        <p:nvSpPr>
          <p:cNvPr id="50179" name="Text Box 4"/>
          <p:cNvSpPr txBox="1">
            <a:spLocks noChangeArrowheads="1"/>
          </p:cNvSpPr>
          <p:nvPr/>
        </p:nvSpPr>
        <p:spPr bwMode="auto">
          <a:xfrm>
            <a:off x="3939639" y="441289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Biol </a:t>
            </a:r>
            <a:r>
              <a:rPr lang="en-US" altLang="en-US" sz="1800" dirty="0">
                <a:solidFill>
                  <a:schemeClr val="tx2"/>
                </a:solidFill>
              </a:rPr>
              <a:t>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1028700" y="5618163"/>
            <a:ext cx="7086600" cy="646331"/>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r>
              <a:rPr lang="en-US" altLang="en-US" dirty="0" smtClean="0"/>
              <a:t>?</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smtClean="0"/>
              <a:t>Compare each exposure level to the reference quartile (highest level in this study).  Prevalence ratio for reference group is set to 1.0</a:t>
            </a:r>
          </a:p>
          <a:p>
            <a:pPr>
              <a:lnSpc>
                <a:spcPct val="80000"/>
              </a:lnSpc>
            </a:pPr>
            <a:endParaRPr lang="en-US" altLang="en-US" sz="1400" dirty="0" smtClean="0"/>
          </a:p>
          <a:p>
            <a:pPr>
              <a:lnSpc>
                <a:spcPct val="80000"/>
              </a:lnSpc>
              <a:spcBef>
                <a:spcPts val="1200"/>
              </a:spcBef>
            </a:pPr>
            <a:r>
              <a:rPr lang="en-US" altLang="en-US" dirty="0" smtClean="0"/>
              <a:t>Paper’s abstract uses term “prevalence ratio.”  “</a:t>
            </a:r>
            <a:r>
              <a:rPr lang="en-US" altLang="en-US" dirty="0"/>
              <a:t>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r>
              <a:rPr lang="en-US" altLang="en-US" dirty="0" smtClean="0">
                <a:cs typeface="Times New Roman" pitchFamily="18" charset="0"/>
              </a:rPr>
              <a:t>”</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smtClean="0"/>
              <a:t>Clearer to say, for example:  “those </a:t>
            </a:r>
            <a:r>
              <a:rPr lang="en-US" altLang="en-US" dirty="0"/>
              <a:t>in the lowest quartile of 25(OH)D </a:t>
            </a:r>
            <a:r>
              <a:rPr lang="en-US" altLang="en-US" dirty="0" smtClean="0"/>
              <a:t>(&lt;17.8 mg/mL) were </a:t>
            </a:r>
            <a:r>
              <a:rPr lang="en-US" altLang="en-US" dirty="0"/>
              <a:t>1.80 times as likely to have PAD than those in the highest </a:t>
            </a:r>
            <a:r>
              <a:rPr lang="en-US" altLang="en-US" dirty="0" smtClean="0"/>
              <a:t>quartile (</a:t>
            </a:r>
            <a:r>
              <a:rPr lang="en-US" altLang="en-US" u="sng" dirty="0" smtClean="0"/>
              <a:t>&gt;</a:t>
            </a:r>
            <a:r>
              <a:rPr lang="en-US" altLang="en-US" dirty="0" smtClean="0"/>
              <a:t>29.2 ng/mL).”</a:t>
            </a:r>
            <a:endParaRPr lang="en-US" altLang="en-US" dirty="0"/>
          </a:p>
        </p:txBody>
      </p:sp>
    </p:spTree>
    <p:extLst>
      <p:ext uri="{BB962C8B-B14F-4D97-AF65-F5344CB8AC3E}">
        <p14:creationId xmlns:p14="http://schemas.microsoft.com/office/powerpoint/2010/main" val="128319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8944708"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12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1200" dirty="0" smtClean="0"/>
          </a:p>
          <a:p>
            <a:pPr>
              <a:lnSpc>
                <a:spcPct val="90000"/>
              </a:lnSpc>
              <a:spcBef>
                <a:spcPct val="35000"/>
              </a:spcBef>
            </a:pPr>
            <a:r>
              <a:rPr lang="en-US" altLang="en-US" sz="2400" dirty="0" smtClean="0"/>
              <a:t>Popularity of odds ratio (OR) is historical in case-control studies</a:t>
            </a:r>
          </a:p>
          <a:p>
            <a:pPr lvl="1">
              <a:lnSpc>
                <a:spcPct val="90000"/>
              </a:lnSpc>
              <a:spcBef>
                <a:spcPct val="35000"/>
              </a:spcBef>
            </a:pPr>
            <a:r>
              <a:rPr lang="en-US" altLang="en-US" sz="2000" dirty="0" smtClean="0"/>
              <a:t>based on initial </a:t>
            </a:r>
            <a:r>
              <a:rPr lang="en-US" altLang="en-US" sz="2000" dirty="0" smtClean="0"/>
              <a:t>availability of </a:t>
            </a:r>
            <a:r>
              <a:rPr lang="en-US" altLang="en-US" sz="2000" dirty="0" smtClean="0"/>
              <a:t>statistical theory (and later software) to perform complex adjustment for binary outcome research via logistic regression.</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directly estimate prevalence ratio are now available and are now the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8710246"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smtClean="0"/>
              <a:t>lotteries (although “odds of winning” presented are really probabilities)</a:t>
            </a:r>
          </a:p>
          <a:p>
            <a:pPr lvl="1">
              <a:lnSpc>
                <a:spcPct val="90000"/>
              </a:lnSpc>
            </a:pPr>
            <a:r>
              <a:rPr lang="en-US" altLang="en-US" dirty="0" smtClean="0"/>
              <a:t>but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vs Probability</a:t>
            </a:r>
            <a:endParaRPr lang="en-US" altLang="en-US" b="1" dirty="0">
              <a:solidFill>
                <a:schemeClr val="tx2"/>
              </a:solidFill>
            </a:endParaRP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a:t>
            </a:r>
            <a:r>
              <a:rPr lang="en-US" altLang="en-US" sz="2800" dirty="0" smtClean="0"/>
              <a:t>	# </a:t>
            </a:r>
            <a:r>
              <a:rPr lang="en-US" altLang="en-US" sz="2800" dirty="0"/>
              <a:t>events          </a:t>
            </a:r>
          </a:p>
          <a:p>
            <a:pPr>
              <a:lnSpc>
                <a:spcPct val="90000"/>
              </a:lnSpc>
              <a:buFontTx/>
              <a:buNone/>
            </a:pPr>
            <a:r>
              <a:rPr lang="en-US" altLang="en-US" sz="2800" dirty="0"/>
              <a:t>			 # non-events</a:t>
            </a:r>
          </a:p>
          <a:p>
            <a:pPr>
              <a:lnSpc>
                <a:spcPct val="90000"/>
              </a:lnSpc>
              <a:buFontTx/>
              <a:buNone/>
            </a:pPr>
            <a:endParaRPr lang="en-US" altLang="en-US" sz="2400" dirty="0"/>
          </a:p>
          <a:p>
            <a:pPr>
              <a:lnSpc>
                <a:spcPct val="90000"/>
              </a:lnSpc>
              <a:spcBef>
                <a:spcPct val="50000"/>
              </a:spcBef>
            </a:pPr>
            <a:r>
              <a:rPr lang="en-US" altLang="en-US" sz="2400" dirty="0"/>
              <a:t>In contrast, probability   =    </a:t>
            </a:r>
            <a:r>
              <a:rPr lang="en-US" altLang="en-US" sz="2400" dirty="0" smtClean="0"/>
              <a:t># </a:t>
            </a:r>
            <a:r>
              <a:rPr lang="en-US" altLang="en-US" sz="2400" dirty="0"/>
              <a:t>events 		      =     # events </a:t>
            </a:r>
          </a:p>
          <a:p>
            <a:pPr>
              <a:lnSpc>
                <a:spcPct val="90000"/>
              </a:lnSpc>
              <a:buNone/>
            </a:pPr>
            <a:r>
              <a:rPr lang="en-US" altLang="en-US" sz="2400" dirty="0"/>
              <a:t>			       </a:t>
            </a:r>
            <a:r>
              <a:rPr lang="en-US" altLang="en-US" sz="2400" dirty="0" smtClean="0"/>
              <a:t># </a:t>
            </a:r>
            <a:r>
              <a:rPr lang="en-US" altLang="en-US" sz="2400" dirty="0"/>
              <a:t>events + # non-events	# subjects</a:t>
            </a:r>
          </a:p>
          <a:p>
            <a:pPr eaLnBrk="0" hangingPunct="0">
              <a:spcBef>
                <a:spcPct val="20000"/>
              </a:spcBef>
            </a:pPr>
            <a:r>
              <a:rPr lang="en-US" altLang="en-US" sz="2800" dirty="0"/>
              <a:t>e</a:t>
            </a:r>
            <a:r>
              <a:rPr lang="en-US" altLang="en-US" sz="2800" dirty="0" smtClean="0"/>
              <a:t>.g.,:</a:t>
            </a:r>
          </a:p>
          <a:p>
            <a:pPr marL="800100" lvl="1" indent="-342900" eaLnBrk="0" hangingPunct="0">
              <a:spcBef>
                <a:spcPct val="20000"/>
              </a:spcBef>
              <a:buFontTx/>
              <a:buChar char="•"/>
            </a:pPr>
            <a:r>
              <a:rPr lang="en-US" altLang="en-US" sz="2800" dirty="0" smtClean="0"/>
              <a:t>If </a:t>
            </a:r>
            <a:r>
              <a:rPr lang="en-US" altLang="en-US" sz="2800" dirty="0"/>
              <a:t>event occurs 1 of 5 times, </a:t>
            </a:r>
            <a:r>
              <a:rPr lang="en-US" altLang="en-US" sz="2800" b="1" dirty="0"/>
              <a:t>probability = 1/5 = </a:t>
            </a:r>
            <a:r>
              <a:rPr lang="en-US" altLang="en-US" sz="2800" b="1" dirty="0" smtClean="0"/>
              <a:t>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smtClean="0"/>
              <a:t>Out </a:t>
            </a:r>
            <a:r>
              <a:rPr lang="en-US" altLang="en-US" sz="2800" dirty="0"/>
              <a:t>of the 5 times, 1 time will be the event and 4 times will be the non-event, </a:t>
            </a:r>
            <a:r>
              <a:rPr lang="en-US" altLang="en-US" sz="2800" b="1" dirty="0"/>
              <a:t>odds = 1 / 4 = </a:t>
            </a:r>
            <a:r>
              <a:rPr lang="en-US" altLang="en-US" sz="2800" b="1" dirty="0" smtClean="0"/>
              <a:t>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2895600" y="1619250"/>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smtClean="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smtClean="0"/>
              <a:t>Formally, odds = 	Prob. of event</a:t>
            </a:r>
          </a:p>
          <a:p>
            <a:pPr marL="0" indent="0">
              <a:lnSpc>
                <a:spcPct val="90000"/>
              </a:lnSpc>
              <a:buNone/>
            </a:pPr>
            <a:r>
              <a:rPr lang="en-US" altLang="en-US" dirty="0" smtClean="0"/>
              <a:t>				Prob. of non-event</a:t>
            </a:r>
            <a:endParaRPr lang="en-US" altLang="en-US" dirty="0"/>
          </a:p>
          <a:p>
            <a:pPr>
              <a:lnSpc>
                <a:spcPct val="90000"/>
              </a:lnSpc>
            </a:pPr>
            <a:endParaRPr lang="en-US" altLang="en-US" sz="800" dirty="0" smtClean="0"/>
          </a:p>
          <a:p>
            <a:pPr>
              <a:lnSpc>
                <a:spcPct val="90000"/>
              </a:lnSpc>
            </a:pPr>
            <a:r>
              <a:rPr lang="en-US" altLang="en-US" dirty="0" smtClean="0"/>
              <a:t>prob. of event  = # events</a:t>
            </a:r>
          </a:p>
          <a:p>
            <a:pPr>
              <a:lnSpc>
                <a:spcPct val="90000"/>
              </a:lnSpc>
              <a:buFontTx/>
              <a:buNone/>
            </a:pPr>
            <a:r>
              <a:rPr lang="en-US" altLang="en-US" dirty="0" smtClean="0"/>
              <a:t>                               # subjects</a:t>
            </a:r>
          </a:p>
          <a:p>
            <a:pPr>
              <a:lnSpc>
                <a:spcPct val="90000"/>
              </a:lnSpc>
              <a:buFontTx/>
              <a:buNone/>
            </a:pPr>
            <a:endParaRPr lang="en-US" altLang="en-US" sz="1000" dirty="0" smtClean="0"/>
          </a:p>
          <a:p>
            <a:pPr>
              <a:lnSpc>
                <a:spcPct val="90000"/>
              </a:lnSpc>
            </a:pPr>
            <a:r>
              <a:rPr lang="en-US" altLang="en-US" dirty="0" smtClean="0"/>
              <a:t>prob</a:t>
            </a:r>
            <a:r>
              <a:rPr lang="en-US" altLang="en-US" dirty="0"/>
              <a:t>. of </a:t>
            </a:r>
            <a:r>
              <a:rPr lang="en-US" altLang="en-US" dirty="0" smtClean="0"/>
              <a:t>non-event  </a:t>
            </a:r>
            <a:r>
              <a:rPr lang="en-US" altLang="en-US" dirty="0"/>
              <a:t>= # </a:t>
            </a:r>
            <a:r>
              <a:rPr lang="en-US" altLang="en-US" dirty="0" smtClean="0"/>
              <a:t>non-events</a:t>
            </a:r>
            <a:endParaRPr lang="en-US" altLang="en-US" dirty="0"/>
          </a:p>
          <a:p>
            <a:pPr>
              <a:lnSpc>
                <a:spcPct val="90000"/>
              </a:lnSpc>
              <a:buFontTx/>
              <a:buNone/>
            </a:pPr>
            <a:r>
              <a:rPr lang="en-US" altLang="en-US" dirty="0"/>
              <a:t>                                 	 </a:t>
            </a:r>
            <a:r>
              <a:rPr lang="en-US" altLang="en-US" dirty="0" smtClean="0"/>
              <a:t> </a:t>
            </a:r>
            <a:r>
              <a:rPr lang="en-US" altLang="en-US" dirty="0"/>
              <a:t># subjects</a:t>
            </a:r>
          </a:p>
          <a:p>
            <a:pPr>
              <a:lnSpc>
                <a:spcPct val="90000"/>
              </a:lnSpc>
              <a:buFontTx/>
              <a:buNone/>
            </a:pPr>
            <a:endParaRPr lang="en-US" altLang="en-US" sz="1200" dirty="0" smtClean="0"/>
          </a:p>
          <a:p>
            <a:pPr>
              <a:lnSpc>
                <a:spcPct val="90000"/>
              </a:lnSpc>
            </a:pPr>
            <a:r>
              <a:rPr lang="en-US" altLang="en-US" dirty="0" smtClean="0"/>
              <a:t> </a:t>
            </a:r>
            <a:r>
              <a:rPr lang="en-US" altLang="en-US" b="1" dirty="0"/>
              <a:t>o</a:t>
            </a:r>
            <a:r>
              <a:rPr lang="en-US" altLang="en-US" b="1" dirty="0" smtClean="0"/>
              <a:t>dds</a:t>
            </a:r>
            <a:r>
              <a:rPr lang="en-US" altLang="en-US" dirty="0" smtClean="0"/>
              <a:t>  =  # events</a:t>
            </a:r>
          </a:p>
          <a:p>
            <a:pPr>
              <a:lnSpc>
                <a:spcPct val="90000"/>
              </a:lnSpc>
              <a:buFontTx/>
              <a:buNone/>
            </a:pPr>
            <a:r>
              <a:rPr lang="en-US" altLang="en-US" dirty="0" smtClean="0"/>
              <a:t>                   # subjects           =     </a:t>
            </a:r>
            <a:r>
              <a:rPr lang="en-US" altLang="en-US" b="1" dirty="0" smtClean="0"/>
              <a:t># events</a:t>
            </a:r>
          </a:p>
          <a:p>
            <a:pPr>
              <a:lnSpc>
                <a:spcPct val="90000"/>
              </a:lnSpc>
              <a:buFontTx/>
              <a:buNone/>
            </a:pPr>
            <a:r>
              <a:rPr lang="en-US" altLang="en-US" dirty="0" smtClean="0"/>
              <a:t>                   # non-events	     </a:t>
            </a:r>
            <a:r>
              <a:rPr lang="en-US" altLang="en-US" b="1" dirty="0" smtClean="0"/>
              <a:t># non-events</a:t>
            </a:r>
            <a:r>
              <a:rPr lang="en-US" altLang="en-US" dirty="0" smtClean="0"/>
              <a:t>        </a:t>
            </a:r>
          </a:p>
          <a:p>
            <a:pPr>
              <a:lnSpc>
                <a:spcPct val="90000"/>
              </a:lnSpc>
              <a:buFontTx/>
              <a:buNone/>
            </a:pPr>
            <a:r>
              <a:rPr lang="en-US" altLang="en-US" dirty="0" smtClean="0"/>
              <a:t>                   # subjects</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03943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957182"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385981"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smtClean="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smtClean="0"/>
              <a:t>Odds  =  # events</a:t>
            </a:r>
          </a:p>
          <a:p>
            <a:pPr>
              <a:lnSpc>
                <a:spcPct val="90000"/>
              </a:lnSpc>
              <a:buFontTx/>
              <a:buNone/>
            </a:pPr>
            <a:r>
              <a:rPr lang="en-US" altLang="en-US" dirty="0" smtClean="0"/>
              <a:t>                   # subjects        =     probability of event</a:t>
            </a:r>
          </a:p>
          <a:p>
            <a:pPr>
              <a:lnSpc>
                <a:spcPct val="90000"/>
              </a:lnSpc>
              <a:buFontTx/>
              <a:buNone/>
            </a:pPr>
            <a:r>
              <a:rPr lang="en-US" altLang="en-US" dirty="0" smtClean="0"/>
              <a:t>                   # non-events      (1 – probability of event)</a:t>
            </a:r>
          </a:p>
          <a:p>
            <a:pPr>
              <a:lnSpc>
                <a:spcPct val="90000"/>
              </a:lnSpc>
              <a:buFontTx/>
              <a:buNone/>
            </a:pPr>
            <a:r>
              <a:rPr lang="en-US" altLang="en-US" dirty="0" smtClean="0"/>
              <a:t>                   # subjects</a:t>
            </a:r>
          </a:p>
          <a:p>
            <a:pPr>
              <a:lnSpc>
                <a:spcPct val="90000"/>
              </a:lnSpc>
              <a:spcBef>
                <a:spcPct val="40000"/>
              </a:spcBef>
            </a:pPr>
            <a:endParaRPr lang="en-US" altLang="en-US" b="1" dirty="0" smtClean="0"/>
          </a:p>
          <a:p>
            <a:pPr>
              <a:lnSpc>
                <a:spcPct val="90000"/>
              </a:lnSpc>
              <a:spcBef>
                <a:spcPct val="40000"/>
              </a:spcBef>
            </a:pPr>
            <a:r>
              <a:rPr lang="en-US" altLang="en-US" b="1" dirty="0" smtClean="0"/>
              <a:t>Odds =  p / (1 - p)  </a:t>
            </a:r>
          </a:p>
          <a:p>
            <a:pPr>
              <a:lnSpc>
                <a:spcPct val="90000"/>
              </a:lnSpc>
              <a:buFontTx/>
              <a:buNone/>
            </a:pPr>
            <a:r>
              <a:rPr lang="en-US" altLang="en-US" b="1" dirty="0" smtClean="0"/>
              <a:t>    </a:t>
            </a:r>
            <a:r>
              <a:rPr lang="en-US" altLang="en-US" sz="2800" dirty="0" smtClean="0"/>
              <a:t>[ratio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smtClean="0"/>
              <a:t>Describing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Short-hand as 1:3 or 1/3 or 0.33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a:t>
            </a:r>
            <a:r>
              <a:rPr lang="en-US" altLang="en-US" b="1" dirty="0" smtClean="0">
                <a:solidFill>
                  <a:schemeClr val="tx2"/>
                </a:solidFill>
              </a:rPr>
              <a:t>Odds: </a:t>
            </a:r>
          </a:p>
          <a:p>
            <a:pPr algn="ctr" eaLnBrk="0" hangingPunct="0"/>
            <a:r>
              <a:rPr lang="en-US" altLang="en-US" b="1" dirty="0" smtClean="0">
                <a:solidFill>
                  <a:schemeClr val="tx2"/>
                </a:solidFill>
              </a:rPr>
              <a:t>Going Back and Forth</a:t>
            </a:r>
            <a:endParaRPr lang="en-US" altLang="en-US" b="1" dirty="0">
              <a:solidFill>
                <a:schemeClr val="tx2"/>
              </a:solidFill>
            </a:endParaRPr>
          </a:p>
        </p:txBody>
      </p:sp>
      <p:sp>
        <p:nvSpPr>
          <p:cNvPr id="59394" name="Rectangle 3"/>
          <p:cNvSpPr>
            <a:spLocks noChangeArrowheads="1"/>
          </p:cNvSpPr>
          <p:nvPr/>
        </p:nvSpPr>
        <p:spPr bwMode="auto">
          <a:xfrm>
            <a:off x="304800" y="144780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a:t>
            </a:r>
            <a:r>
              <a:rPr lang="en-US" altLang="en-US" sz="3200" dirty="0" smtClean="0"/>
              <a:t>dds </a:t>
            </a:r>
            <a:r>
              <a:rPr lang="en-US" altLang="en-US" sz="3200" dirty="0"/>
              <a:t>=  </a:t>
            </a:r>
            <a:r>
              <a:rPr lang="en-US" altLang="en-US" sz="3200" dirty="0" smtClean="0"/>
              <a:t>(probability) </a:t>
            </a:r>
            <a:r>
              <a:rPr lang="en-US" altLang="en-US" sz="3200" dirty="0"/>
              <a:t>/ (1 - </a:t>
            </a:r>
            <a:r>
              <a:rPr lang="en-US" altLang="en-US" sz="3200" dirty="0" smtClean="0"/>
              <a:t>probability)</a:t>
            </a:r>
          </a:p>
          <a:p>
            <a:pPr eaLnBrk="0" hangingPunct="0">
              <a:spcBef>
                <a:spcPts val="1800"/>
              </a:spcBef>
            </a:pPr>
            <a:r>
              <a:rPr lang="en-US" altLang="en-US" sz="3200" dirty="0" smtClean="0"/>
              <a:t> </a:t>
            </a:r>
            <a:endParaRPr lang="en-US" altLang="en-US" sz="3200" dirty="0"/>
          </a:p>
          <a:p>
            <a:pPr marL="342900" indent="-342900" eaLnBrk="0" hangingPunct="0">
              <a:spcBef>
                <a:spcPts val="1800"/>
              </a:spcBef>
              <a:buFontTx/>
              <a:buChar char="•"/>
            </a:pPr>
            <a:r>
              <a:rPr lang="en-US" altLang="en-US" sz="3200" dirty="0" smtClean="0"/>
              <a:t>probability </a:t>
            </a:r>
            <a:r>
              <a:rPr lang="en-US" altLang="en-US" sz="3200" dirty="0"/>
              <a:t>= </a:t>
            </a:r>
            <a:r>
              <a:rPr lang="en-US" altLang="en-US" sz="3200" dirty="0" smtClean="0"/>
              <a:t>odds  </a:t>
            </a:r>
            <a:r>
              <a:rPr lang="en-US" altLang="en-US" sz="3200" dirty="0"/>
              <a:t>/ </a:t>
            </a:r>
            <a:r>
              <a:rPr lang="en-US" altLang="en-US" sz="3200" dirty="0" smtClean="0"/>
              <a:t>(1</a:t>
            </a:r>
            <a:r>
              <a:rPr lang="en-US" altLang="en-US" sz="3200" dirty="0"/>
              <a:t>+ </a:t>
            </a:r>
            <a:r>
              <a:rPr lang="en-US" altLang="en-US" sz="3200" dirty="0" smtClean="0"/>
              <a:t>odds)</a:t>
            </a:r>
          </a:p>
          <a:p>
            <a:pPr lvl="1" eaLnBrk="0" hangingPunct="0">
              <a:spcBef>
                <a:spcPts val="1800"/>
              </a:spcBef>
            </a:pPr>
            <a:r>
              <a:rPr lang="en-US" altLang="en-US" sz="3200" dirty="0" smtClean="0"/>
              <a:t>e.g., odds of 3 means:   3 events : 1 non-event</a:t>
            </a:r>
          </a:p>
          <a:p>
            <a:pPr lvl="1" eaLnBrk="0" hangingPunct="0">
              <a:spcBef>
                <a:spcPts val="1800"/>
              </a:spcBef>
            </a:pPr>
            <a:r>
              <a:rPr lang="en-US" altLang="en-US" sz="3200" dirty="0" smtClean="0"/>
              <a:t>3:1 can be viewed as</a:t>
            </a:r>
            <a:r>
              <a:rPr lang="en-US" altLang="en-US" sz="3200" dirty="0"/>
              <a:t>:</a:t>
            </a:r>
            <a:r>
              <a:rPr lang="en-US" altLang="en-US" sz="3200" dirty="0" smtClean="0"/>
              <a:t> 4 tries and 3 will be events  </a:t>
            </a:r>
          </a:p>
          <a:p>
            <a:pPr lvl="1" eaLnBrk="0" hangingPunct="0">
              <a:spcBef>
                <a:spcPts val="1800"/>
              </a:spcBef>
            </a:pPr>
            <a:r>
              <a:rPr lang="en-US" altLang="en-US" sz="3200" dirty="0" smtClean="0"/>
              <a:t>Probability is 3 out of 4  = odds / (1 + odds)</a:t>
            </a:r>
            <a:endParaRPr lang="en-US" altLang="en-US" sz="3200" dirty="0"/>
          </a:p>
          <a:p>
            <a:pPr eaLnBrk="0" hangingPunct="0">
              <a:lnSpc>
                <a:spcPct val="90000"/>
              </a:lnSpc>
              <a:spcBef>
                <a:spcPct val="20000"/>
              </a:spcBef>
            </a:pPr>
            <a:endParaRPr lang="en-US" alt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and Human Intuition</a:t>
            </a:r>
            <a:endParaRPr lang="en-US" altLang="en-US" b="1" dirty="0">
              <a:solidFill>
                <a:schemeClr val="tx2"/>
              </a:solidFill>
            </a:endParaRP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a:t>
            </a:r>
            <a:r>
              <a:rPr lang="en-US" altLang="en-US" sz="3200" dirty="0" smtClean="0"/>
              <a:t>one </a:t>
            </a:r>
            <a:r>
              <a:rPr lang="en-US" altLang="en-US" sz="3200" dirty="0"/>
              <a:t>of the 3 critical reasons to avoid odds ratios if possible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smtClean="0"/>
              <a:t>As odds are an alternative way of expressing the occurrence (e.g., probability) of an event, an </a:t>
            </a:r>
            <a:r>
              <a:rPr lang="en-US" altLang="en-US" sz="3000" b="1" dirty="0" smtClean="0"/>
              <a:t>odds ratio (OR) </a:t>
            </a:r>
            <a:r>
              <a:rPr lang="en-US" altLang="en-US" sz="3000" dirty="0" smtClean="0"/>
              <a:t>is an alternative to the ratio of two probabilities (prevalence ratio) in cross-sectional studies</a:t>
            </a:r>
          </a:p>
          <a:p>
            <a:pPr>
              <a:buFontTx/>
              <a:buNone/>
            </a:pPr>
            <a:endParaRPr lang="en-US" altLang="en-US" dirty="0" smtClean="0"/>
          </a:p>
          <a:p>
            <a:r>
              <a:rPr lang="en-US" altLang="en-US" sz="3000" dirty="0" smtClean="0"/>
              <a:t>Odds ratio = ratio of two odds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This is “description”; 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  This typically involve comparisons. </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etiologic/causal relationship (aka “causation”) or simply statistical association between exposure &amp; outcome (aka “prediction”)</a:t>
            </a:r>
          </a:p>
          <a:p>
            <a:pPr>
              <a:lnSpc>
                <a:spcPct val="90000"/>
              </a:lnSpc>
            </a:pPr>
            <a:endParaRPr lang="en-US" altLang="en-US" sz="5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study can only provide us with a statistical association</a:t>
            </a:r>
          </a:p>
          <a:p>
            <a:pPr lvl="1">
              <a:lnSpc>
                <a:spcPct val="90000"/>
              </a:lnSpc>
            </a:pPr>
            <a:r>
              <a:rPr lang="en-US" altLang="en-US" sz="2000" dirty="0" smtClean="0"/>
              <a:t>Whether or not the statistical association represents a causal relationship, or merely a numeric prediction, requires considerations beyond the data itself </a:t>
            </a:r>
          </a:p>
          <a:p>
            <a:pPr lvl="1">
              <a:lnSpc>
                <a:spcPct val="90000"/>
              </a:lnSpc>
            </a:pPr>
            <a:r>
              <a:rPr lang="en-US" altLang="en-US" sz="2000" dirty="0" smtClean="0"/>
              <a:t>Considerations encompassed by process termed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a:t>
            </a:r>
            <a:r>
              <a:rPr lang="en-US" altLang="en-US" sz="2400" dirty="0" smtClean="0"/>
              <a:t>?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r>
              <a:rPr lang="en-US" altLang="en-US" sz="2400" dirty="0" smtClean="0"/>
              <a:t>?  </a:t>
            </a:r>
            <a:endParaRPr lang="en-US" altLang="en-US" sz="2400" dirty="0"/>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r>
              <a:rPr lang="en-US" altLang="en-US" sz="2400" dirty="0" smtClean="0"/>
              <a:t>?</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4154984"/>
          </a:xfrm>
          <a:prstGeom prst="rect">
            <a:avLst/>
          </a:prstGeom>
          <a:noFill/>
        </p:spPr>
        <p:txBody>
          <a:bodyPr wrap="square" rtlCol="0">
            <a:spAutoFit/>
          </a:bodyPr>
          <a:lstStyle/>
          <a:p>
            <a:r>
              <a:rPr lang="en-US" sz="2400" dirty="0" smtClean="0"/>
              <a:t>2/5</a:t>
            </a:r>
          </a:p>
          <a:p>
            <a:endParaRPr lang="en-US" sz="2400" dirty="0"/>
          </a:p>
          <a:p>
            <a:endParaRPr lang="en-US" sz="2400" dirty="0" smtClean="0"/>
          </a:p>
          <a:p>
            <a:endParaRPr lang="en-US" sz="2400" dirty="0" smtClean="0"/>
          </a:p>
          <a:p>
            <a:endParaRPr lang="en-US" sz="2400" dirty="0"/>
          </a:p>
          <a:p>
            <a:r>
              <a:rPr lang="en-US" sz="2400" dirty="0" smtClean="0"/>
              <a:t>2/3</a:t>
            </a:r>
          </a:p>
          <a:p>
            <a:endParaRPr lang="en-US" sz="2400" dirty="0"/>
          </a:p>
          <a:p>
            <a:endParaRPr lang="en-US" sz="2400" dirty="0" smtClean="0"/>
          </a:p>
          <a:p>
            <a:endParaRPr lang="en-US" sz="2400" dirty="0"/>
          </a:p>
          <a:p>
            <a:r>
              <a:rPr lang="en-US" sz="2400" dirty="0" smtClean="0"/>
              <a:t>1/5</a:t>
            </a:r>
          </a:p>
          <a:p>
            <a:r>
              <a:rPr lang="en-US" sz="2400" dirty="0" smtClean="0"/>
              <a:t>1/4</a:t>
            </a:r>
            <a:endParaRPr lang="en-US" sz="2400" dirty="0"/>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88680"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spid="_x0000_s188681" name="Equation" r:id="rId6" imgW="126725" imgH="126725" progId="Equation.3">
                  <p:embed/>
                </p:oleObj>
              </mc:Choice>
              <mc:Fallback>
                <p:oleObj name="Equation" r:id="rId6"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smtClean="0"/>
              <a:t>Odds  ratio </a:t>
            </a:r>
            <a:r>
              <a:rPr lang="en-US" altLang="en-US" sz="2800" b="1" dirty="0"/>
              <a:t>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smtClean="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smtClean="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a:t>
            </a:r>
            <a:r>
              <a:rPr lang="en-US" altLang="en-US" b="1" dirty="0" smtClean="0"/>
              <a:t>R </a:t>
            </a:r>
            <a:r>
              <a:rPr lang="en-US" altLang="en-US" b="1" dirty="0"/>
              <a:t>=</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  OR is the ratio of the odds of the outcome in the exposed over the odds of the outcome in the unexposed, as presented on previous slide.</a:t>
            </a:r>
          </a:p>
          <a:p>
            <a:pPr eaLnBrk="0" hangingPunct="0">
              <a:spcBef>
                <a:spcPct val="50000"/>
              </a:spcBef>
            </a:pPr>
            <a:r>
              <a:rPr lang="en-US" altLang="en-US" sz="2400" dirty="0" smtClean="0"/>
              <a:t>OR is also 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Instead of cross-product, it is 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extLst>
      <p:ext uri="{BB962C8B-B14F-4D97-AF65-F5344CB8AC3E}">
        <p14:creationId xmlns:p14="http://schemas.microsoft.com/office/powerpoint/2010/main" val="1727351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a:t>
            </a:r>
            <a:r>
              <a:rPr lang="en-US" altLang="en-US" dirty="0"/>
              <a:t>r</a:t>
            </a:r>
            <a:r>
              <a:rPr lang="en-US" altLang="en-US" dirty="0" smtClean="0"/>
              <a:t>atio in a cross-sectional study is a </a:t>
            </a:r>
            <a:r>
              <a:rPr lang="en-US" altLang="en-US" b="1" dirty="0" smtClean="0"/>
              <a:t>prevalence </a:t>
            </a:r>
            <a:r>
              <a:rPr lang="en-US" altLang="en-US" b="1" dirty="0"/>
              <a:t>o</a:t>
            </a:r>
            <a:r>
              <a:rPr lang="en-US" altLang="en-US" b="1" dirty="0" smtClean="0"/>
              <a:t>dds </a:t>
            </a:r>
            <a:r>
              <a:rPr lang="en-US" altLang="en-US" b="1" dirty="0"/>
              <a:t>r</a:t>
            </a:r>
            <a:r>
              <a:rPr lang="en-US" altLang="en-US" b="1" dirty="0" smtClean="0"/>
              <a:t>atio (POR)</a:t>
            </a:r>
          </a:p>
          <a:p>
            <a:pPr lvl="1">
              <a:spcAft>
                <a:spcPts val="600"/>
              </a:spcAft>
            </a:pPr>
            <a:r>
              <a:rPr lang="en-US" altLang="en-US" dirty="0" smtClean="0"/>
              <a:t>Many authors do not use “POR” but we encourage it</a:t>
            </a:r>
          </a:p>
          <a:p>
            <a:pPr lvl="1">
              <a:spcAft>
                <a:spcPts val="600"/>
              </a:spcAft>
            </a:pPr>
            <a:r>
              <a:rPr lang="en-US" altLang="en-US" dirty="0" smtClean="0"/>
              <a:t>Promotes clarity of thought and presentation to be as accurate as possible about measures</a:t>
            </a:r>
          </a:p>
          <a:p>
            <a:pPr lvl="1">
              <a:spcAft>
                <a:spcPts val="600"/>
              </a:spcAft>
            </a:pPr>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a:t>
            </a:r>
            <a:r>
              <a:rPr lang="en-US" altLang="en-US" b="1" dirty="0" smtClean="0"/>
              <a:t>Stata </a:t>
            </a:r>
            <a:r>
              <a:rPr lang="en-US" altLang="en-US" b="1" dirty="0"/>
              <a:t>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t>
            </a:r>
            <a:r>
              <a:rPr lang="en-US" altLang="en-US" sz="2800" dirty="0" smtClean="0"/>
              <a:t>is not </a:t>
            </a:r>
            <a:r>
              <a:rPr lang="en-US" altLang="en-US" sz="2800" dirty="0"/>
              <a:t>the same as prevalence ratio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a:t>
            </a:r>
            <a:r>
              <a:rPr lang="en-US" altLang="en-US" sz="2800" dirty="0" smtClean="0"/>
              <a:t>the exposed </a:t>
            </a:r>
            <a:r>
              <a:rPr lang="en-US" altLang="en-US" sz="2800" dirty="0"/>
              <a:t>are 1.5 times as high as in </a:t>
            </a:r>
            <a:r>
              <a:rPr lang="en-US" altLang="en-US" sz="2800" dirty="0" smtClean="0"/>
              <a:t>the unexposed</a:t>
            </a:r>
            <a:r>
              <a:rPr lang="en-US" altLang="en-US" sz="2800" dirty="0"/>
              <a:t>.”</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a:t>
            </a:r>
            <a:r>
              <a:rPr lang="en-US" altLang="en-US" sz="3200" dirty="0" smtClean="0"/>
              <a:t>prevalence </a:t>
            </a:r>
            <a:r>
              <a:rPr lang="en-US" altLang="en-US" sz="3200" dirty="0"/>
              <a:t>r</a:t>
            </a:r>
            <a:r>
              <a:rPr lang="en-US" altLang="en-US" sz="3200" dirty="0" smtClean="0"/>
              <a:t>atio </a:t>
            </a:r>
            <a:r>
              <a:rPr lang="en-US" altLang="en-US" sz="3200" dirty="0"/>
              <a:t>= 1.0, OR = 1.0;</a:t>
            </a:r>
          </a:p>
          <a:p>
            <a:pPr eaLnBrk="0" hangingPunct="0"/>
            <a:r>
              <a:rPr lang="en-US" altLang="en-US" sz="3200" dirty="0"/>
              <a:t>o</a:t>
            </a:r>
            <a:r>
              <a:rPr lang="en-US" altLang="en-US" sz="3200" dirty="0" smtClean="0"/>
              <a:t>therwise, </a:t>
            </a:r>
            <a:r>
              <a:rPr lang="en-US" altLang="en-US" sz="3200" dirty="0"/>
              <a:t>OR farther from 1.0 than PR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0"/>
            <a:ext cx="7772400" cy="1143000"/>
          </a:xfrm>
        </p:spPr>
        <p:txBody>
          <a:bodyPr/>
          <a:lstStyle/>
          <a:p>
            <a:r>
              <a:rPr lang="en-US" altLang="en-US" sz="4000" b="1" dirty="0" smtClean="0"/>
              <a:t>Prevalence ratio and Odds ratio</a:t>
            </a:r>
            <a:endParaRPr lang="en-US" altLang="en-US" sz="6000" b="1" dirty="0" smtClean="0"/>
          </a:p>
        </p:txBody>
      </p:sp>
      <p:sp>
        <p:nvSpPr>
          <p:cNvPr id="80898" name="Rectangle 3"/>
          <p:cNvSpPr>
            <a:spLocks noChangeArrowheads="1"/>
          </p:cNvSpPr>
          <p:nvPr/>
        </p:nvSpPr>
        <p:spPr bwMode="auto">
          <a:xfrm>
            <a:off x="457200" y="990600"/>
            <a:ext cx="7543800" cy="5584825"/>
          </a:xfrm>
          <a:prstGeom prst="rect">
            <a:avLst/>
          </a:prstGeom>
          <a:noFill/>
          <a:ln w="9525">
            <a:noFill/>
            <a:miter lim="800000"/>
            <a:headEnd/>
            <a:tailEnd/>
          </a:ln>
        </p:spPr>
        <p:txBody>
          <a:bodyPr>
            <a:spAutoFit/>
          </a:bodyPr>
          <a:lstStyle/>
          <a:p>
            <a:pPr eaLnBrk="0" hangingPunct="0"/>
            <a:r>
              <a:rPr lang="en-US" altLang="en-US" dirty="0"/>
              <a:t>If </a:t>
            </a:r>
            <a:r>
              <a:rPr lang="en-US" altLang="en-US" dirty="0" smtClean="0"/>
              <a:t>prevalence </a:t>
            </a:r>
            <a:r>
              <a:rPr lang="en-US" altLang="en-US" dirty="0"/>
              <a:t>r</a:t>
            </a:r>
            <a:r>
              <a:rPr lang="en-US" altLang="en-US" dirty="0" smtClean="0"/>
              <a:t>atio </a:t>
            </a:r>
            <a:r>
              <a:rPr lang="en-US" altLang="en-US" dirty="0"/>
              <a:t>&gt; 1, then OR farther </a:t>
            </a:r>
          </a:p>
          <a:p>
            <a:pPr eaLnBrk="0" hangingPunct="0"/>
            <a:r>
              <a:rPr lang="en-US" altLang="en-US" dirty="0"/>
              <a:t>from 1 than </a:t>
            </a:r>
            <a:r>
              <a:rPr lang="en-US" altLang="en-US" dirty="0" smtClean="0"/>
              <a:t>prevalence </a:t>
            </a:r>
            <a:r>
              <a:rPr lang="en-US" altLang="en-US" dirty="0"/>
              <a:t>r</a:t>
            </a:r>
            <a:r>
              <a:rPr lang="en-US" altLang="en-US" dirty="0" smtClean="0"/>
              <a:t>atio</a:t>
            </a:r>
            <a:r>
              <a:rPr lang="en-US" altLang="en-US" dirty="0"/>
              <a:t>:</a:t>
            </a:r>
          </a:p>
          <a:p>
            <a:pPr eaLnBrk="0" hangingPunct="0"/>
            <a:endParaRPr lang="en-US" altLang="en-US" dirty="0"/>
          </a:p>
          <a:p>
            <a:pPr eaLnBrk="0" hangingPunct="0"/>
            <a:r>
              <a:rPr lang="en-US" altLang="en-US" dirty="0"/>
              <a:t>PR = 0.4  =  </a:t>
            </a:r>
            <a:r>
              <a:rPr lang="en-US" altLang="en-US" b="1" dirty="0"/>
              <a:t>2</a:t>
            </a:r>
            <a:endParaRPr lang="en-US" altLang="en-US" dirty="0"/>
          </a:p>
          <a:p>
            <a:pPr eaLnBrk="0" hangingPunct="0"/>
            <a:r>
              <a:rPr lang="en-US" altLang="en-US" dirty="0"/>
              <a:t>	 </a:t>
            </a:r>
            <a:r>
              <a:rPr lang="en-US" altLang="en-US" dirty="0" smtClean="0"/>
              <a:t>0.2   </a:t>
            </a:r>
            <a:endParaRPr lang="en-US" altLang="en-US" dirty="0"/>
          </a:p>
          <a:p>
            <a:pPr eaLnBrk="0" hangingPunct="0"/>
            <a:r>
              <a:rPr lang="en-US" altLang="en-US" dirty="0"/>
              <a:t>        </a:t>
            </a:r>
          </a:p>
          <a:p>
            <a:pPr eaLnBrk="0" hangingPunct="0"/>
            <a:r>
              <a:rPr lang="en-US" altLang="en-US" dirty="0"/>
              <a:t>OR = 0.4</a:t>
            </a:r>
          </a:p>
          <a:p>
            <a:pPr eaLnBrk="0" hangingPunct="0"/>
            <a:r>
              <a:rPr lang="en-US" altLang="en-US" dirty="0"/>
              <a:t>	  0.6   =    0.67  =   </a:t>
            </a:r>
            <a:r>
              <a:rPr lang="en-US" altLang="en-US" b="1" dirty="0"/>
              <a:t>2.7</a:t>
            </a:r>
            <a:r>
              <a:rPr lang="en-US" altLang="en-US" dirty="0"/>
              <a:t> </a:t>
            </a:r>
          </a:p>
          <a:p>
            <a:pPr eaLnBrk="0" hangingPunct="0"/>
            <a:r>
              <a:rPr lang="en-US" altLang="en-US" dirty="0"/>
              <a:t>	  0.2         0.25 </a:t>
            </a:r>
          </a:p>
          <a:p>
            <a:pPr eaLnBrk="0" hangingPunct="0"/>
            <a:r>
              <a:rPr lang="en-US" altLang="en-US" dirty="0"/>
              <a:t>	  0.8</a:t>
            </a:r>
          </a:p>
        </p:txBody>
      </p:sp>
      <p:sp>
        <p:nvSpPr>
          <p:cNvPr id="80899" name="Line 4"/>
          <p:cNvSpPr>
            <a:spLocks noChangeShapeType="1"/>
          </p:cNvSpPr>
          <p:nvPr/>
        </p:nvSpPr>
        <p:spPr bwMode="auto">
          <a:xfrm>
            <a:off x="1447800" y="3276600"/>
            <a:ext cx="1143000" cy="0"/>
          </a:xfrm>
          <a:prstGeom prst="line">
            <a:avLst/>
          </a:prstGeom>
          <a:noFill/>
          <a:ln w="9525">
            <a:solidFill>
              <a:schemeClr val="tx1"/>
            </a:solidFill>
            <a:round/>
            <a:headEnd/>
            <a:tailEnd/>
          </a:ln>
        </p:spPr>
        <p:txBody>
          <a:bodyPr wrap="none" anchor="ctr"/>
          <a:lstStyle/>
          <a:p>
            <a:endParaRPr lang="en-US" dirty="0"/>
          </a:p>
        </p:txBody>
      </p:sp>
      <p:sp>
        <p:nvSpPr>
          <p:cNvPr id="80900" name="Line 5"/>
          <p:cNvSpPr>
            <a:spLocks noChangeShapeType="1"/>
          </p:cNvSpPr>
          <p:nvPr/>
        </p:nvSpPr>
        <p:spPr bwMode="auto">
          <a:xfrm>
            <a:off x="1219200" y="5410200"/>
            <a:ext cx="1524000" cy="0"/>
          </a:xfrm>
          <a:prstGeom prst="line">
            <a:avLst/>
          </a:prstGeom>
          <a:noFill/>
          <a:ln w="9525">
            <a:solidFill>
              <a:schemeClr val="tx1"/>
            </a:solidFill>
            <a:round/>
            <a:headEnd/>
            <a:tailEnd/>
          </a:ln>
        </p:spPr>
        <p:txBody>
          <a:bodyPr wrap="none" anchor="ctr"/>
          <a:lstStyle/>
          <a:p>
            <a:endParaRPr lang="en-US" dirty="0"/>
          </a:p>
        </p:txBody>
      </p:sp>
      <p:sp>
        <p:nvSpPr>
          <p:cNvPr id="80901"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0902" name="Line 7"/>
          <p:cNvSpPr>
            <a:spLocks noChangeShapeType="1"/>
          </p:cNvSpPr>
          <p:nvPr/>
        </p:nvSpPr>
        <p:spPr bwMode="auto">
          <a:xfrm>
            <a:off x="1447800" y="5943600"/>
            <a:ext cx="1066800" cy="0"/>
          </a:xfrm>
          <a:prstGeom prst="line">
            <a:avLst/>
          </a:prstGeom>
          <a:noFill/>
          <a:ln w="9525">
            <a:solidFill>
              <a:schemeClr val="tx1"/>
            </a:solidFill>
            <a:round/>
            <a:headEnd/>
            <a:tailEnd/>
          </a:ln>
        </p:spPr>
        <p:txBody>
          <a:bodyPr wrap="none" anchor="ctr"/>
          <a:lstStyle/>
          <a:p>
            <a:endParaRPr lang="en-US" dirty="0"/>
          </a:p>
        </p:txBody>
      </p:sp>
      <p:sp>
        <p:nvSpPr>
          <p:cNvPr id="80903" name="Line 8"/>
          <p:cNvSpPr>
            <a:spLocks noChangeShapeType="1"/>
          </p:cNvSpPr>
          <p:nvPr/>
        </p:nvSpPr>
        <p:spPr bwMode="auto">
          <a:xfrm>
            <a:off x="3124200" y="54864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169333" y="50100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38189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Prevalence ratio and Odds ratio</a:t>
            </a:r>
            <a:endParaRPr lang="en-US" altLang="en-US" sz="6000" b="1" dirty="0">
              <a:solidFill>
                <a:schemeClr val="tx2"/>
              </a:solidFill>
            </a:endParaRPr>
          </a:p>
        </p:txBody>
      </p:sp>
      <p:sp>
        <p:nvSpPr>
          <p:cNvPr id="82946" name="Rectangle 3"/>
          <p:cNvSpPr>
            <a:spLocks noChangeArrowheads="1"/>
          </p:cNvSpPr>
          <p:nvPr/>
        </p:nvSpPr>
        <p:spPr bwMode="auto">
          <a:xfrm>
            <a:off x="609600" y="990600"/>
            <a:ext cx="7467600" cy="5584825"/>
          </a:xfrm>
          <a:prstGeom prst="rect">
            <a:avLst/>
          </a:prstGeom>
          <a:noFill/>
          <a:ln w="9525">
            <a:noFill/>
            <a:miter lim="800000"/>
            <a:headEnd/>
            <a:tailEnd/>
          </a:ln>
        </p:spPr>
        <p:txBody>
          <a:bodyPr>
            <a:spAutoFit/>
          </a:bodyPr>
          <a:lstStyle/>
          <a:p>
            <a:pPr eaLnBrk="0" hangingPunct="0"/>
            <a:r>
              <a:rPr lang="en-US" altLang="en-US" dirty="0"/>
              <a:t>If </a:t>
            </a:r>
            <a:r>
              <a:rPr lang="en-US" altLang="en-US" dirty="0" smtClean="0"/>
              <a:t>prevalence </a:t>
            </a:r>
            <a:r>
              <a:rPr lang="en-US" altLang="en-US" dirty="0"/>
              <a:t>r</a:t>
            </a:r>
            <a:r>
              <a:rPr lang="en-US" altLang="en-US" dirty="0" smtClean="0"/>
              <a:t>atio </a:t>
            </a:r>
            <a:r>
              <a:rPr lang="en-US" altLang="en-US" dirty="0"/>
              <a:t>&lt; 1, then OR farther from 1 than PR:</a:t>
            </a:r>
          </a:p>
          <a:p>
            <a:pPr eaLnBrk="0" hangingPunct="0"/>
            <a:endParaRPr lang="en-US" altLang="en-US" dirty="0"/>
          </a:p>
          <a:p>
            <a:pPr eaLnBrk="0" hangingPunct="0"/>
            <a:r>
              <a:rPr lang="en-US" altLang="en-US" dirty="0"/>
              <a:t>PR = 0.2  =  </a:t>
            </a:r>
            <a:r>
              <a:rPr lang="en-US" altLang="en-US" b="1" dirty="0"/>
              <a:t>0.67</a:t>
            </a:r>
            <a:endParaRPr lang="en-US" altLang="en-US" dirty="0"/>
          </a:p>
          <a:p>
            <a:pPr eaLnBrk="0" hangingPunct="0"/>
            <a:r>
              <a:rPr lang="en-US" altLang="en-US" dirty="0"/>
              <a:t>	  0.3 </a:t>
            </a:r>
          </a:p>
          <a:p>
            <a:pPr eaLnBrk="0" hangingPunct="0"/>
            <a:r>
              <a:rPr lang="en-US" altLang="en-US" dirty="0"/>
              <a:t>        </a:t>
            </a:r>
          </a:p>
          <a:p>
            <a:pPr eaLnBrk="0" hangingPunct="0"/>
            <a:r>
              <a:rPr lang="en-US" altLang="en-US" dirty="0"/>
              <a:t>OR = 0.2</a:t>
            </a:r>
          </a:p>
          <a:p>
            <a:pPr eaLnBrk="0" hangingPunct="0"/>
            <a:r>
              <a:rPr lang="en-US" altLang="en-US" dirty="0"/>
              <a:t>	  0.8   =    0.25  =   </a:t>
            </a:r>
            <a:r>
              <a:rPr lang="en-US" altLang="en-US" b="1" dirty="0"/>
              <a:t>0.58</a:t>
            </a:r>
            <a:r>
              <a:rPr lang="en-US" altLang="en-US" dirty="0"/>
              <a:t> </a:t>
            </a:r>
          </a:p>
          <a:p>
            <a:pPr eaLnBrk="0" hangingPunct="0"/>
            <a:r>
              <a:rPr lang="en-US" altLang="en-US" dirty="0"/>
              <a:t>	  0.3         0.43 </a:t>
            </a:r>
          </a:p>
          <a:p>
            <a:pPr eaLnBrk="0" hangingPunct="0"/>
            <a:r>
              <a:rPr lang="en-US" altLang="en-US" dirty="0"/>
              <a:t>	  0.7</a:t>
            </a:r>
          </a:p>
        </p:txBody>
      </p:sp>
      <p:sp>
        <p:nvSpPr>
          <p:cNvPr id="82947" name="Line 4"/>
          <p:cNvSpPr>
            <a:spLocks noChangeShapeType="1"/>
          </p:cNvSpPr>
          <p:nvPr/>
        </p:nvSpPr>
        <p:spPr bwMode="auto">
          <a:xfrm>
            <a:off x="1524000" y="3276600"/>
            <a:ext cx="1143000" cy="0"/>
          </a:xfrm>
          <a:prstGeom prst="line">
            <a:avLst/>
          </a:prstGeom>
          <a:noFill/>
          <a:ln w="9525">
            <a:solidFill>
              <a:schemeClr val="tx1"/>
            </a:solidFill>
            <a:round/>
            <a:headEnd/>
            <a:tailEnd/>
          </a:ln>
        </p:spPr>
        <p:txBody>
          <a:bodyPr wrap="none" anchor="ctr"/>
          <a:lstStyle/>
          <a:p>
            <a:endParaRPr lang="en-US" dirty="0"/>
          </a:p>
        </p:txBody>
      </p:sp>
      <p:sp>
        <p:nvSpPr>
          <p:cNvPr id="82948" name="Line 5"/>
          <p:cNvSpPr>
            <a:spLocks noChangeShapeType="1"/>
          </p:cNvSpPr>
          <p:nvPr/>
        </p:nvSpPr>
        <p:spPr bwMode="auto">
          <a:xfrm>
            <a:off x="1295400" y="5410200"/>
            <a:ext cx="1524000" cy="0"/>
          </a:xfrm>
          <a:prstGeom prst="line">
            <a:avLst/>
          </a:prstGeom>
          <a:noFill/>
          <a:ln w="9525">
            <a:solidFill>
              <a:schemeClr val="tx1"/>
            </a:solidFill>
            <a:round/>
            <a:headEnd/>
            <a:tailEnd/>
          </a:ln>
        </p:spPr>
        <p:txBody>
          <a:bodyPr wrap="none" anchor="ctr"/>
          <a:lstStyle/>
          <a:p>
            <a:endParaRPr lang="en-US" dirty="0"/>
          </a:p>
        </p:txBody>
      </p:sp>
      <p:sp>
        <p:nvSpPr>
          <p:cNvPr id="82949"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2950" name="Line 7"/>
          <p:cNvSpPr>
            <a:spLocks noChangeShapeType="1"/>
          </p:cNvSpPr>
          <p:nvPr/>
        </p:nvSpPr>
        <p:spPr bwMode="auto">
          <a:xfrm>
            <a:off x="1524000" y="6019800"/>
            <a:ext cx="1066800" cy="0"/>
          </a:xfrm>
          <a:prstGeom prst="line">
            <a:avLst/>
          </a:prstGeom>
          <a:noFill/>
          <a:ln w="9525">
            <a:solidFill>
              <a:schemeClr val="tx1"/>
            </a:solidFill>
            <a:round/>
            <a:headEnd/>
            <a:tailEnd/>
          </a:ln>
        </p:spPr>
        <p:txBody>
          <a:bodyPr wrap="none" anchor="ctr"/>
          <a:lstStyle/>
          <a:p>
            <a:endParaRPr lang="en-US" dirty="0"/>
          </a:p>
        </p:txBody>
      </p:sp>
      <p:sp>
        <p:nvSpPr>
          <p:cNvPr id="82951" name="Line 8"/>
          <p:cNvSpPr>
            <a:spLocks noChangeShapeType="1"/>
          </p:cNvSpPr>
          <p:nvPr/>
        </p:nvSpPr>
        <p:spPr bwMode="auto">
          <a:xfrm>
            <a:off x="3276600" y="54102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dirty="0" smtClean="0"/>
              <a:t>Odds ratio approximates prevalence </a:t>
            </a:r>
            <a:r>
              <a:rPr lang="en-US" altLang="en-US" dirty="0"/>
              <a:t>r</a:t>
            </a:r>
            <a:r>
              <a:rPr lang="en-US" altLang="en-US" dirty="0" smtClean="0"/>
              <a:t>atio if disease prevalence is low (i.e., &lt;10%) in both the exposed and the unexposed groups</a:t>
            </a:r>
          </a:p>
          <a:p>
            <a:pPr>
              <a:spcBef>
                <a:spcPct val="0"/>
              </a:spcBef>
            </a:pPr>
            <a:endParaRPr lang="en-US" altLang="en-US" sz="3600" dirty="0" smtClean="0"/>
          </a:p>
          <a:p>
            <a:pPr>
              <a:spcBef>
                <a:spcPct val="0"/>
              </a:spcBef>
            </a:pPr>
            <a:r>
              <a:rPr lang="en-US" altLang="en-US"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8303555" cy="646331"/>
          </a:xfrm>
          <a:prstGeom prst="rect">
            <a:avLst/>
          </a:prstGeom>
          <a:noFill/>
          <a:ln w="9525">
            <a:noFill/>
            <a:miter lim="800000"/>
            <a:headEnd/>
            <a:tailEnd/>
          </a:ln>
        </p:spPr>
        <p:txBody>
          <a:bodyPr wrap="none">
            <a:spAutoFit/>
          </a:bodyPr>
          <a:lstStyle/>
          <a:p>
            <a:pPr eaLnBrk="0" hangingPunct="0"/>
            <a:r>
              <a:rPr lang="en-US" altLang="en-US" b="1" dirty="0" smtClean="0"/>
              <a:t>OR ~ PR with low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4221948422"/>
              </p:ext>
            </p:extLst>
          </p:nvPr>
        </p:nvGraphicFramePr>
        <p:xfrm>
          <a:off x="304802" y="874929"/>
          <a:ext cx="8686798" cy="5828635"/>
        </p:xfrm>
        <a:graphic>
          <a:graphicData uri="http://schemas.openxmlformats.org/drawingml/2006/table">
            <a:tbl>
              <a:tblPr/>
              <a:tblGrid>
                <a:gridCol w="2105890"/>
                <a:gridCol w="1579418"/>
                <a:gridCol w="1579418"/>
                <a:gridCol w="1316182"/>
                <a:gridCol w="2105890"/>
              </a:tblGrid>
              <a:tr h="11091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tr>
              <a:tr h="1093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High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491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0.018</a:t>
                      </a:r>
                    </a:p>
                  </a:txBody>
                  <a:tcPr marT="45718" marB="45718" anchor="ctr" horzOverflow="overflow">
                    <a:lnL>
                      <a:noFill/>
                    </a:lnL>
                    <a:lnR cap="flat">
                      <a:noFill/>
                    </a:lnR>
                    <a:lnT>
                      <a:noFill/>
                    </a:lnT>
                    <a:lnB>
                      <a:noFill/>
                    </a:lnB>
                    <a:lnTlToBr>
                      <a:noFill/>
                    </a:lnTlToBr>
                    <a:lnBlToTr>
                      <a:noFill/>
                    </a:lnBlToTr>
                    <a:noFill/>
                  </a:tcPr>
                </a:tc>
              </a:tr>
              <a:tr h="8032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Low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997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0.003</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67105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(9/500)/(3/1,000)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0.018/0.003</a:t>
                      </a:r>
                      <a:r>
                        <a:rPr kumimoji="0" lang="en-US" sz="2800" b="1" i="0" u="none" strike="noStrike" cap="none" normalizeH="0" baseline="0" dirty="0" smtClean="0">
                          <a:ln>
                            <a:noFill/>
                          </a:ln>
                          <a:solidFill>
                            <a:schemeClr val="tx1"/>
                          </a:solidFill>
                          <a:effectLst/>
                          <a:latin typeface="Times New Roman" pitchFamily="18" charset="0"/>
                        </a:rPr>
                        <a:t> = 6.0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(9/491)/(3/997)</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(0.018/</a:t>
                      </a:r>
                      <a:r>
                        <a:rPr kumimoji="0" lang="en-US" sz="2800" b="0" i="0" u="none" strike="noStrike" cap="none" normalizeH="0" baseline="0" dirty="0" smtClean="0">
                          <a:ln>
                            <a:noFill/>
                          </a:ln>
                          <a:solidFill>
                            <a:srgbClr val="FF0000"/>
                          </a:solidFill>
                          <a:effectLst/>
                          <a:latin typeface="Times New Roman" pitchFamily="18" charset="0"/>
                        </a:rPr>
                        <a:t>0.982</a:t>
                      </a:r>
                      <a:r>
                        <a:rPr kumimoji="0" lang="en-US" sz="2800" b="0" i="0" u="none" strike="noStrike" cap="none" normalizeH="0" baseline="0" dirty="0" smtClean="0">
                          <a:ln>
                            <a:noFill/>
                          </a:ln>
                          <a:solidFill>
                            <a:schemeClr val="tx1"/>
                          </a:solidFill>
                          <a:effectLst/>
                          <a:latin typeface="Times New Roman" pitchFamily="18" charset="0"/>
                        </a:rPr>
                        <a:t>)/(0.003/</a:t>
                      </a:r>
                      <a:r>
                        <a:rPr kumimoji="0" lang="en-US" sz="2800" b="0" i="0" u="none" strike="noStrike" cap="none" normalizeH="0" baseline="0" dirty="0" smtClean="0">
                          <a:ln>
                            <a:noFill/>
                          </a:ln>
                          <a:solidFill>
                            <a:srgbClr val="FF0000"/>
                          </a:solidFill>
                          <a:effectLst/>
                          <a:latin typeface="Times New Roman" pitchFamily="18" charset="0"/>
                        </a:rPr>
                        <a:t>0.997</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6.09</a:t>
                      </a:r>
                    </a:p>
                    <a:p>
                      <a:pPr eaLnBrk="0" hangingPunct="0"/>
                      <a:r>
                        <a:rPr lang="en-US" altLang="en-US" sz="2800" dirty="0" smtClean="0"/>
                        <a:t>OR is further away from 1.00 than the PR</a:t>
                      </a:r>
                    </a:p>
                    <a:p>
                      <a:pPr eaLnBrk="0" hangingPunct="0"/>
                      <a:r>
                        <a:rPr lang="en-US" altLang="en-US" sz="2800" dirty="0" smtClean="0"/>
                        <a:t>But, 6.0 and 6.09 are very very close.  </a:t>
                      </a:r>
                    </a:p>
                    <a:p>
                      <a:pPr eaLnBrk="0" hangingPunct="0"/>
                      <a:r>
                        <a:rPr lang="en-US" altLang="en-US" sz="2800" dirty="0" smtClean="0"/>
                        <a:t>Here, OR closely </a:t>
                      </a:r>
                      <a:r>
                        <a:rPr lang="en-US" altLang="en-US" sz="2800" i="1" dirty="0" smtClean="0"/>
                        <a:t>approximates</a:t>
                      </a:r>
                      <a:r>
                        <a:rPr lang="en-US" altLang="en-US" sz="2800" dirty="0" smtClean="0"/>
                        <a:t> 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dirty="0" smtClean="0"/>
              <a:t>S+N text refers to “bias” in OR as estimate of </a:t>
            </a:r>
            <a:r>
              <a:rPr lang="en-US" altLang="en-US" sz="2800" dirty="0"/>
              <a:t>p</a:t>
            </a:r>
            <a:r>
              <a:rPr lang="en-US" altLang="en-US" sz="2800" dirty="0" smtClean="0"/>
              <a:t>revalence </a:t>
            </a:r>
            <a:r>
              <a:rPr lang="en-US" altLang="en-US" sz="2800" dirty="0"/>
              <a:t>r</a:t>
            </a:r>
            <a:r>
              <a:rPr lang="en-US" altLang="en-US" sz="2800" dirty="0" smtClean="0"/>
              <a:t>atio </a:t>
            </a:r>
          </a:p>
          <a:p>
            <a:endParaRPr lang="en-US" altLang="en-US" sz="2800" dirty="0" smtClean="0"/>
          </a:p>
          <a:p>
            <a:r>
              <a:rPr lang="en-US" altLang="en-US" sz="2800" dirty="0" smtClean="0"/>
              <a:t>This is not “bias” in usual sense because both OR and PR are mathematically valid and use the same numbers</a:t>
            </a:r>
          </a:p>
          <a:p>
            <a:endParaRPr lang="en-US" altLang="en-US" sz="2800" dirty="0" smtClean="0"/>
          </a:p>
          <a:p>
            <a:r>
              <a:rPr lang="en-US" altLang="en-US" sz="2800" dirty="0" smtClean="0"/>
              <a:t>Hence, it is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exposure groups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1022055817"/>
              </p:ext>
            </p:extLst>
          </p:nvPr>
        </p:nvGraphicFramePr>
        <p:xfrm>
          <a:off x="762000" y="1066800"/>
          <a:ext cx="7543800" cy="6075611"/>
        </p:xfrm>
        <a:graphic>
          <a:graphicData uri="http://schemas.openxmlformats.org/drawingml/2006/table">
            <a:tbl>
              <a:tblPr/>
              <a:tblGrid>
                <a:gridCol w="1828800"/>
                <a:gridCol w="1371600"/>
                <a:gridCol w="1371600"/>
                <a:gridCol w="1143000"/>
                <a:gridCol w="182880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EQUAL to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59857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82240788"/>
              </p:ext>
            </p:extLst>
          </p:nvPr>
        </p:nvGraphicFramePr>
        <p:xfrm>
          <a:off x="370444" y="914400"/>
          <a:ext cx="8534401" cy="5649339"/>
        </p:xfrm>
        <a:graphic>
          <a:graphicData uri="http://schemas.openxmlformats.org/drawingml/2006/table">
            <a:tbl>
              <a:tblPr/>
              <a:tblGrid>
                <a:gridCol w="2068795"/>
                <a:gridCol w="1520439"/>
                <a:gridCol w="1583584"/>
                <a:gridCol w="1292789"/>
                <a:gridCol w="2068794"/>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0" i="0" u="none" strike="noStrike" cap="none" normalizeH="0" baseline="0" dirty="0" smtClean="0">
                          <a:ln>
                            <a:noFill/>
                          </a:ln>
                          <a:solidFill>
                            <a:schemeClr val="tx1"/>
                          </a:solidFill>
                          <a:effectLst/>
                          <a:latin typeface="Times New Roman" pitchFamily="18" charset="0"/>
                        </a:rPr>
                        <a:t> =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342900" indent="-342900" eaLnBrk="0" hangingPunct="0">
              <a:spcBef>
                <a:spcPct val="20000"/>
              </a:spcBef>
              <a:buFontTx/>
              <a:buChar char="•"/>
            </a:pPr>
            <a:r>
              <a:rPr lang="en-US" altLang="en-US" sz="2800" dirty="0" smtClean="0"/>
              <a:t>OR of exposure is all we can estimate in case-control </a:t>
            </a:r>
          </a:p>
          <a:p>
            <a:pPr marL="342900" indent="-342900" eaLnBrk="0" hangingPunct="0">
              <a:spcBef>
                <a:spcPct val="20000"/>
              </a:spcBef>
              <a:buFontTx/>
              <a:buChar char="•"/>
            </a:pPr>
            <a:endParaRPr lang="en-US" altLang="en-US" sz="1600" dirty="0" smtClean="0"/>
          </a:p>
          <a:p>
            <a:pPr marL="342900" indent="-342900"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342900" indent="-342900"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a:t>
            </a:r>
            <a:r>
              <a:rPr lang="en-US" altLang="en-US" sz="2800" dirty="0" smtClean="0"/>
              <a:t>accurate estimate </a:t>
            </a:r>
            <a:r>
              <a:rPr lang="en-US" altLang="en-US" sz="2800" dirty="0"/>
              <a:t>of a risk ratio or rate ratio in a case-control study if the proper control sampling is done.</a:t>
            </a:r>
          </a:p>
          <a:p>
            <a:pPr marL="342900" indent="-342900" eaLnBrk="0" hangingPunct="0">
              <a:spcBef>
                <a:spcPct val="20000"/>
              </a:spcBef>
              <a:buFontTx/>
              <a:buChar char="•"/>
            </a:pPr>
            <a:endParaRPr lang="en-US" altLang="en-US" sz="1000" dirty="0"/>
          </a:p>
          <a:p>
            <a:pPr marL="342900" indent="-342900"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r>
              <a:rPr lang="en-US" altLang="en-US" sz="2800" dirty="0" smtClean="0"/>
              <a:t>  (the OR is a lifesaver)</a:t>
            </a:r>
            <a:endParaRPr lang="en-US" altLang="en-US" sz="2800"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a:t>
            </a:r>
            <a:r>
              <a:rPr lang="en-US" altLang="en-US" sz="3200" b="1" u="sng" dirty="0" smtClean="0"/>
              <a:t>not</a:t>
            </a:r>
            <a:r>
              <a:rPr lang="en-US" altLang="en-US" sz="3200" b="1" dirty="0" smtClean="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smtClean="0"/>
              <a:t>Odds ratio does not approximate prevalence </a:t>
            </a:r>
            <a:r>
              <a:rPr lang="en-US" altLang="en-US" sz="3400" dirty="0"/>
              <a:t>r</a:t>
            </a:r>
            <a:r>
              <a:rPr lang="en-US" altLang="en-US" sz="3400" dirty="0" smtClean="0"/>
              <a:t>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24594"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6"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24599" name="TextBox 39"/>
          <p:cNvSpPr txBox="1">
            <a:spLocks noChangeArrowheads="1"/>
          </p:cNvSpPr>
          <p:nvPr/>
        </p:nvSpPr>
        <p:spPr bwMode="auto">
          <a:xfrm>
            <a:off x="5257800" y="904875"/>
            <a:ext cx="4191000" cy="461962"/>
          </a:xfrm>
          <a:prstGeom prst="rect">
            <a:avLst/>
          </a:prstGeom>
          <a:noFill/>
          <a:ln w="9525">
            <a:noFill/>
            <a:miter lim="800000"/>
            <a:headEnd/>
            <a:tailEnd/>
          </a:ln>
        </p:spPr>
        <p:txBody>
          <a:bodyPr>
            <a:spAutoFit/>
          </a:bodyPr>
          <a:lstStyle/>
          <a:p>
            <a:r>
              <a:rPr lang="en-US" sz="2400" dirty="0">
                <a:latin typeface="Arial" charset="0"/>
                <a:cs typeface="Arial" charset="0"/>
              </a:rPr>
              <a:t>= survival time after event</a:t>
            </a:r>
          </a:p>
        </p:txBody>
      </p:sp>
      <p:cxnSp>
        <p:nvCxnSpPr>
          <p:cNvPr id="24600"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round/>
            <a:headEnd/>
            <a:tailEnd/>
          </a:ln>
        </p:spPr>
      </p:cxnSp>
      <p:cxnSp>
        <p:nvCxnSpPr>
          <p:cNvPr id="24601"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24602" name="Straight Connector 58"/>
          <p:cNvCxnSpPr>
            <a:cxnSpLocks noChangeShapeType="1"/>
          </p:cNvCxnSpPr>
          <p:nvPr/>
        </p:nvCxnSpPr>
        <p:spPr bwMode="auto">
          <a:xfrm flipV="1">
            <a:off x="5497513" y="1905000"/>
            <a:ext cx="1817687" cy="11113"/>
          </a:xfrm>
          <a:prstGeom prst="line">
            <a:avLst/>
          </a:prstGeom>
          <a:noFill/>
          <a:ln w="25400" algn="ctr">
            <a:solidFill>
              <a:schemeClr val="tx1"/>
            </a:solidFill>
            <a:round/>
            <a:headEnd/>
            <a:tailEnd/>
          </a:ln>
        </p:spPr>
      </p:cxnSp>
      <p:cxnSp>
        <p:nvCxnSpPr>
          <p:cNvPr id="24603" name="Straight Arrow Connector 56"/>
          <p:cNvCxnSpPr>
            <a:cxnSpLocks noChangeShapeType="1"/>
          </p:cNvCxnSpPr>
          <p:nvPr/>
        </p:nvCxnSpPr>
        <p:spPr bwMode="auto">
          <a:xfrm flipV="1">
            <a:off x="7315200" y="2590800"/>
            <a:ext cx="53975" cy="1216025"/>
          </a:xfrm>
          <a:prstGeom prst="straightConnector1">
            <a:avLst/>
          </a:prstGeom>
          <a:noFill/>
          <a:ln w="25400" algn="ctr">
            <a:solidFill>
              <a:schemeClr val="tx1"/>
            </a:solidFill>
            <a:round/>
            <a:headEnd/>
            <a:tailEnd type="arrow" w="med" len="med"/>
          </a:ln>
        </p:spPr>
      </p:cxnSp>
      <p:cxnSp>
        <p:nvCxnSpPr>
          <p:cNvPr id="24604" name="Straight Arrow Connector 56"/>
          <p:cNvCxnSpPr>
            <a:cxnSpLocks noChangeShapeType="1"/>
          </p:cNvCxnSpPr>
          <p:nvPr/>
        </p:nvCxnSpPr>
        <p:spPr bwMode="auto">
          <a:xfrm>
            <a:off x="7315200" y="1905000"/>
            <a:ext cx="1588" cy="685800"/>
          </a:xfrm>
          <a:prstGeom prst="straightConnector1">
            <a:avLst/>
          </a:prstGeom>
          <a:noFill/>
          <a:ln w="25400" algn="ctr">
            <a:solidFill>
              <a:schemeClr val="tx1"/>
            </a:solidFill>
            <a:round/>
            <a:headEnd/>
            <a:tailEnd type="arrow" w="med" len="med"/>
          </a:ln>
        </p:spPr>
      </p:cxnSp>
      <p:cxnSp>
        <p:nvCxnSpPr>
          <p:cNvPr id="24605" name="Straight Arrow Connector 31"/>
          <p:cNvCxnSpPr>
            <a:cxnSpLocks noChangeShapeType="1"/>
          </p:cNvCxnSpPr>
          <p:nvPr/>
        </p:nvCxnSpPr>
        <p:spPr bwMode="auto">
          <a:xfrm>
            <a:off x="6716713" y="1981200"/>
            <a:ext cx="522287" cy="3175"/>
          </a:xfrm>
          <a:prstGeom prst="straightConnector1">
            <a:avLst/>
          </a:prstGeom>
          <a:noFill/>
          <a:ln w="25400" algn="ctr">
            <a:solidFill>
              <a:schemeClr val="tx1"/>
            </a:solidFill>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07" name="TextBox 35"/>
          <p:cNvSpPr txBox="1">
            <a:spLocks noChangeArrowheads="1"/>
          </p:cNvSpPr>
          <p:nvPr/>
        </p:nvSpPr>
        <p:spPr bwMode="auto">
          <a:xfrm>
            <a:off x="32766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4608" name="Text Box 3"/>
          <p:cNvSpPr txBox="1">
            <a:spLocks noChangeArrowheads="1"/>
          </p:cNvSpPr>
          <p:nvPr/>
        </p:nvSpPr>
        <p:spPr bwMode="auto">
          <a:xfrm>
            <a:off x="729859" y="19470"/>
            <a:ext cx="7770812" cy="954107"/>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a:t>
            </a:r>
            <a:endParaRPr lang="en-US" altLang="en-US" sz="2800" b="1" dirty="0" smtClean="0"/>
          </a:p>
          <a:p>
            <a:pPr algn="ctr" eaLnBrk="0" hangingPunct="0"/>
            <a:r>
              <a:rPr lang="en-US" altLang="en-US" sz="2800" b="1" dirty="0" smtClean="0"/>
              <a:t>In an Underlying  Fixed Cohort</a:t>
            </a:r>
            <a:endParaRPr lang="en-US" altLang="en-US" sz="2800" b="1" dirty="0"/>
          </a:p>
        </p:txBody>
      </p:sp>
      <p:grpSp>
        <p:nvGrpSpPr>
          <p:cNvPr id="24609" name="Group 46"/>
          <p:cNvGrpSpPr>
            <a:grpSpLocks/>
          </p:cNvGrpSpPr>
          <p:nvPr/>
        </p:nvGrpSpPr>
        <p:grpSpPr bwMode="auto">
          <a:xfrm>
            <a:off x="1274763" y="1087437"/>
            <a:ext cx="609600" cy="152400"/>
            <a:chOff x="1295400" y="914400"/>
            <a:chExt cx="609600" cy="152400"/>
          </a:xfrm>
        </p:grpSpPr>
        <p:cxnSp>
          <p:nvCxnSpPr>
            <p:cNvPr id="48" name="Straight Connector 15"/>
            <p:cNvCxnSpPr/>
            <p:nvPr/>
          </p:nvCxnSpPr>
          <p:spPr>
            <a:xfrm flipV="1">
              <a:off x="1295400"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21"/>
            <p:cNvSpPr>
              <a:spLocks noChangeArrowheads="1"/>
            </p:cNvSpPr>
            <p:nvPr/>
          </p:nvSpPr>
          <p:spPr bwMode="auto">
            <a:xfrm flipV="1">
              <a:off x="1752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sp>
        <p:nvSpPr>
          <p:cNvPr id="24610" name="Text Box 1030"/>
          <p:cNvSpPr txBox="1">
            <a:spLocks noChangeArrowheads="1"/>
          </p:cNvSpPr>
          <p:nvPr/>
        </p:nvSpPr>
        <p:spPr bwMode="auto">
          <a:xfrm>
            <a:off x="1960563" y="914400"/>
            <a:ext cx="1752600" cy="461962"/>
          </a:xfrm>
          <a:prstGeom prst="rect">
            <a:avLst/>
          </a:prstGeom>
          <a:noFill/>
          <a:ln w="9525">
            <a:noFill/>
            <a:miter lim="800000"/>
            <a:headEnd/>
            <a:tailEnd/>
          </a:ln>
        </p:spPr>
        <p:txBody>
          <a:bodyPr anchor="ctr">
            <a:spAutoFit/>
          </a:bodyPr>
          <a:lstStyle/>
          <a:p>
            <a:pPr eaLnBrk="0" hangingPunct="0"/>
            <a:r>
              <a:rPr lang="en-US" sz="2400" dirty="0">
                <a:latin typeface="Arial" charset="0"/>
                <a:cs typeface="Arial" charset="0"/>
              </a:rPr>
              <a:t>= event</a:t>
            </a:r>
          </a:p>
        </p:txBody>
      </p:sp>
      <p:cxnSp>
        <p:nvCxnSpPr>
          <p:cNvPr id="24611" name="Straight Arrow Connector 50"/>
          <p:cNvCxnSpPr>
            <a:cxnSpLocks noChangeShapeType="1"/>
          </p:cNvCxnSpPr>
          <p:nvPr/>
        </p:nvCxnSpPr>
        <p:spPr bwMode="auto">
          <a:xfrm>
            <a:off x="4191000" y="1138237"/>
            <a:ext cx="990600" cy="0"/>
          </a:xfrm>
          <a:prstGeom prst="straightConnector1">
            <a:avLst/>
          </a:prstGeom>
          <a:noFill/>
          <a:ln w="25400" algn="ctr">
            <a:solidFill>
              <a:schemeClr val="tx1"/>
            </a:solidFill>
            <a:round/>
            <a:headEnd/>
            <a:tailEnd type="arrow" w="med" len="med"/>
          </a:ln>
        </p:spPr>
      </p:cxnSp>
      <p:sp>
        <p:nvSpPr>
          <p:cNvPr id="53" name="Oval 21"/>
          <p:cNvSpPr>
            <a:spLocks noChangeArrowheads="1"/>
          </p:cNvSpPr>
          <p:nvPr/>
        </p:nvSpPr>
        <p:spPr bwMode="auto">
          <a:xfrm flipV="1">
            <a:off x="4038600" y="1062037"/>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nvGrpSpPr>
          <p:cNvPr id="2" name="Group 1"/>
          <p:cNvGrpSpPr/>
          <p:nvPr/>
        </p:nvGrpSpPr>
        <p:grpSpPr>
          <a:xfrm>
            <a:off x="1082912" y="1376362"/>
            <a:ext cx="646331" cy="4987280"/>
            <a:chOff x="6389372" y="1221433"/>
            <a:chExt cx="646331" cy="4987280"/>
          </a:xfrm>
        </p:grpSpPr>
        <p:cxnSp>
          <p:nvCxnSpPr>
            <p:cNvPr id="44" name="Straight Arrow Connector 4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7" name="Group 46"/>
          <p:cNvGrpSpPr/>
          <p:nvPr/>
        </p:nvGrpSpPr>
        <p:grpSpPr>
          <a:xfrm>
            <a:off x="2900605" y="1321026"/>
            <a:ext cx="646331" cy="4987280"/>
            <a:chOff x="6389372" y="1221433"/>
            <a:chExt cx="646331" cy="4987280"/>
          </a:xfrm>
        </p:grpSpPr>
        <p:cxnSp>
          <p:nvCxnSpPr>
            <p:cNvPr id="50" name="Straight Arrow Connector 49"/>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2" name="Group 51"/>
          <p:cNvGrpSpPr/>
          <p:nvPr/>
        </p:nvGrpSpPr>
        <p:grpSpPr>
          <a:xfrm>
            <a:off x="4851182" y="1298302"/>
            <a:ext cx="646331" cy="4987280"/>
            <a:chOff x="6765391" y="1228962"/>
            <a:chExt cx="646331" cy="4987280"/>
          </a:xfrm>
        </p:grpSpPr>
        <p:cxnSp>
          <p:nvCxnSpPr>
            <p:cNvPr id="54" name="Straight Arrow Connector 53"/>
            <p:cNvCxnSpPr/>
            <p:nvPr/>
          </p:nvCxnSpPr>
          <p:spPr bwMode="auto">
            <a:xfrm>
              <a:off x="7105471" y="1228962"/>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5" name="TextBox 37"/>
            <p:cNvSpPr txBox="1">
              <a:spLocks noChangeArrowheads="1"/>
            </p:cNvSpPr>
            <p:nvPr/>
          </p:nvSpPr>
          <p:spPr bwMode="auto">
            <a:xfrm rot="16200000">
              <a:off x="5583689" y="3423669"/>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6" name="Group 55"/>
          <p:cNvGrpSpPr/>
          <p:nvPr/>
        </p:nvGrpSpPr>
        <p:grpSpPr>
          <a:xfrm>
            <a:off x="7144150" y="1270905"/>
            <a:ext cx="646331" cy="4987280"/>
            <a:chOff x="6389372" y="1221433"/>
            <a:chExt cx="646331" cy="4987280"/>
          </a:xfrm>
        </p:grpSpPr>
        <p:cxnSp>
          <p:nvCxnSpPr>
            <p:cNvPr id="57" name="Straight Arrow Connector 56"/>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8"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13388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0"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213359" y="304800"/>
            <a:ext cx="8627533" cy="5823133"/>
          </a:xfrm>
          <a:prstGeom prst="rect">
            <a:avLst/>
          </a:prstGeom>
          <a:noFill/>
          <a:ln w="9525">
            <a:noFill/>
            <a:miter lim="800000"/>
            <a:headEnd/>
            <a:tailEnd/>
          </a:ln>
        </p:spPr>
        <p:txBody>
          <a:bodyPr wrap="square">
            <a:spAutoFit/>
          </a:bodyPr>
          <a:lstStyle/>
          <a:p>
            <a:pPr eaLnBrk="0" hangingPunct="0"/>
            <a:r>
              <a:rPr lang="en-US" altLang="en-US" b="1" dirty="0"/>
              <a:t>          </a:t>
            </a:r>
            <a:r>
              <a:rPr lang="en-US" altLang="en-US" b="1" dirty="0" smtClean="0"/>
              <a:t>Prevalence </a:t>
            </a:r>
            <a:r>
              <a:rPr lang="en-US" altLang="en-US" b="1" dirty="0"/>
              <a:t>ratio and Odds ratio</a:t>
            </a:r>
            <a:endParaRPr lang="en-US" altLang="en-US" dirty="0"/>
          </a:p>
          <a:p>
            <a:pPr eaLnBrk="0" hangingPunct="0"/>
            <a:endParaRPr lang="en-US" altLang="en-US" sz="1000" dirty="0"/>
          </a:p>
          <a:p>
            <a:pPr eaLnBrk="0" hangingPunct="0"/>
            <a:r>
              <a:rPr lang="en-US" altLang="en-US" sz="3200" dirty="0"/>
              <a:t>If prevalence of disease is </a:t>
            </a:r>
            <a:r>
              <a:rPr lang="en-US" altLang="en-US" sz="3200" dirty="0" smtClean="0"/>
              <a:t>not low </a:t>
            </a:r>
            <a:r>
              <a:rPr lang="en-US" altLang="en-US" sz="3200" dirty="0"/>
              <a:t>in </a:t>
            </a:r>
            <a:r>
              <a:rPr lang="en-US" altLang="en-US" sz="3200" dirty="0" smtClean="0"/>
              <a:t>both </a:t>
            </a:r>
            <a:r>
              <a:rPr lang="en-US" altLang="en-US" sz="3200" dirty="0"/>
              <a:t>exposed and unexposed, </a:t>
            </a:r>
            <a:r>
              <a:rPr lang="en-US" altLang="en-US" sz="3200" dirty="0" smtClean="0"/>
              <a:t> PR </a:t>
            </a:r>
            <a:r>
              <a:rPr lang="en-US" altLang="en-US" sz="3200" dirty="0"/>
              <a:t>and OR </a:t>
            </a:r>
            <a:r>
              <a:rPr lang="en-US" altLang="en-US" sz="3200" dirty="0" smtClean="0"/>
              <a:t>will appreciably differ</a:t>
            </a:r>
            <a:r>
              <a:rPr lang="en-US" altLang="en-US" sz="3200" dirty="0"/>
              <a:t>.</a:t>
            </a:r>
          </a:p>
          <a:p>
            <a:pPr eaLnBrk="0" hangingPunct="0">
              <a:spcBef>
                <a:spcPct val="40000"/>
              </a:spcBef>
            </a:pPr>
            <a:r>
              <a:rPr lang="en-US" altLang="en-US" sz="3200" dirty="0"/>
              <a:t>Example, if prevalence in exposed is 0.6</a:t>
            </a:r>
          </a:p>
          <a:p>
            <a:pPr eaLnBrk="0" hangingPunct="0"/>
            <a:r>
              <a:rPr lang="en-US" altLang="en-US" sz="3200" dirty="0"/>
              <a:t>and 0.1 in unexposed:</a:t>
            </a:r>
          </a:p>
          <a:p>
            <a:pPr eaLnBrk="0" hangingPunct="0"/>
            <a:r>
              <a:rPr lang="en-US" altLang="en-US" sz="3200" dirty="0"/>
              <a:t>           PR = 0.6/0.1 =  6.0</a:t>
            </a:r>
          </a:p>
          <a:p>
            <a:pPr eaLnBrk="0" hangingPunct="0"/>
            <a:r>
              <a:rPr lang="en-US" altLang="en-US" sz="3200" dirty="0"/>
              <a:t>           OR = (0.6/0.4)  /  (0.1/0.9) = 13.5</a:t>
            </a:r>
          </a:p>
          <a:p>
            <a:pPr eaLnBrk="0" hangingPunct="0">
              <a:spcBef>
                <a:spcPct val="40000"/>
              </a:spcBef>
            </a:pPr>
            <a:r>
              <a:rPr lang="en-US" altLang="en-US" sz="3200" b="1" dirty="0"/>
              <a:t> 6.0 and 13.5 are VERY different.</a:t>
            </a:r>
          </a:p>
          <a:p>
            <a:pPr eaLnBrk="0" hangingPunct="0">
              <a:spcBef>
                <a:spcPct val="40000"/>
              </a:spcBef>
            </a:pPr>
            <a:r>
              <a:rPr lang="en-US" altLang="en-US" sz="3200" b="1" dirty="0"/>
              <a:t>OR approximates PR only if disease prevalence is</a:t>
            </a:r>
            <a:r>
              <a:rPr lang="en-US" altLang="en-US" sz="3200" dirty="0"/>
              <a:t> </a:t>
            </a:r>
            <a:r>
              <a:rPr lang="en-US" altLang="en-US" sz="3200" b="1" dirty="0"/>
              <a:t>low in both exposed and unexposed group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335280" y="127000"/>
            <a:ext cx="8577348" cy="646331"/>
          </a:xfrm>
          <a:prstGeom prst="rect">
            <a:avLst/>
          </a:prstGeom>
          <a:noFill/>
          <a:ln w="9525">
            <a:noFill/>
            <a:miter lim="800000"/>
            <a:headEnd/>
            <a:tailEnd/>
          </a:ln>
        </p:spPr>
        <p:txBody>
          <a:bodyPr wrap="none">
            <a:spAutoFit/>
          </a:bodyPr>
          <a:lstStyle/>
          <a:p>
            <a:pPr eaLnBrk="0" hangingPunct="0"/>
            <a:r>
              <a:rPr lang="en-US" altLang="en-US" b="1" dirty="0" smtClean="0"/>
              <a:t>OR ~ PR with higher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4265930208"/>
              </p:ext>
            </p:extLst>
          </p:nvPr>
        </p:nvGraphicFramePr>
        <p:xfrm>
          <a:off x="304802" y="874931"/>
          <a:ext cx="8686798" cy="5898731"/>
        </p:xfrm>
        <a:graphic>
          <a:graphicData uri="http://schemas.openxmlformats.org/drawingml/2006/table">
            <a:tbl>
              <a:tblPr/>
              <a:tblGrid>
                <a:gridCol w="2105890"/>
                <a:gridCol w="1579418"/>
                <a:gridCol w="1579418"/>
                <a:gridCol w="1316182"/>
                <a:gridCol w="210589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Fell past year</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falls</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Slow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0.60</a:t>
                      </a:r>
                    </a:p>
                  </a:txBody>
                  <a:tcPr marT="45718" marB="45718" anchor="ctr" horzOverflow="overflow">
                    <a:lnL>
                      <a:noFill/>
                    </a:lnL>
                    <a:lnR cap="flat">
                      <a:noFill/>
                    </a:lnR>
                    <a:lnT>
                      <a:noFill/>
                    </a:lnT>
                    <a:lnB>
                      <a:noFill/>
                    </a:lnB>
                    <a:lnTlToBr>
                      <a:noFill/>
                    </a:lnTlToBr>
                    <a:lnBlToTr>
                      <a:noFill/>
                    </a:lnBlToTr>
                    <a:noFill/>
                  </a:tcPr>
                </a:tc>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Normal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700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0.30</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(300/500)/(300/1,000) =</a:t>
                      </a:r>
                      <a:r>
                        <a:rPr kumimoji="0" lang="en-US" sz="2800" b="1" i="0" u="none" strike="noStrike" cap="none" normalizeH="0" baseline="0" dirty="0" smtClean="0">
                          <a:ln>
                            <a:noFill/>
                          </a:ln>
                          <a:solidFill>
                            <a:schemeClr val="tx1"/>
                          </a:solidFill>
                          <a:effectLst/>
                          <a:latin typeface="Times New Roman" pitchFamily="18" charset="0"/>
                        </a:rPr>
                        <a:t> 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(300/200)/(300/700)</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(0.60/</a:t>
                      </a:r>
                      <a:r>
                        <a:rPr kumimoji="0" lang="en-US" sz="2800" b="0" i="0" u="none" strike="noStrike" cap="none" normalizeH="0" baseline="0" dirty="0" smtClean="0">
                          <a:ln>
                            <a:noFill/>
                          </a:ln>
                          <a:solidFill>
                            <a:srgbClr val="FF0000"/>
                          </a:solidFill>
                          <a:effectLst/>
                          <a:latin typeface="Times New Roman" pitchFamily="18" charset="0"/>
                        </a:rPr>
                        <a:t>0.40</a:t>
                      </a:r>
                      <a:r>
                        <a:rPr kumimoji="0" lang="en-US" sz="2800" b="0" i="0" u="none" strike="noStrike" cap="none" normalizeH="0" baseline="0" dirty="0" smtClean="0">
                          <a:ln>
                            <a:noFill/>
                          </a:ln>
                          <a:solidFill>
                            <a:schemeClr val="tx1"/>
                          </a:solidFill>
                          <a:effectLst/>
                          <a:latin typeface="Times New Roman" pitchFamily="18" charset="0"/>
                        </a:rPr>
                        <a:t>)/(0.30/</a:t>
                      </a:r>
                      <a:r>
                        <a:rPr kumimoji="0" lang="en-US" sz="2800" b="0" i="0" u="none" strike="noStrike" cap="none" normalizeH="0" baseline="0" dirty="0" smtClean="0">
                          <a:ln>
                            <a:noFill/>
                          </a:ln>
                          <a:solidFill>
                            <a:srgbClr val="FF0000"/>
                          </a:solidFill>
                          <a:effectLst/>
                          <a:latin typeface="Times New Roman" pitchFamily="18" charset="0"/>
                        </a:rPr>
                        <a:t>0.70</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3.5</a:t>
                      </a:r>
                    </a:p>
                    <a:p>
                      <a:pPr eaLnBrk="0" hangingPunct="0"/>
                      <a:r>
                        <a:rPr lang="en-US" altLang="en-US" sz="2800" dirty="0" smtClean="0"/>
                        <a:t>OR is now much further away from 1.00 than the PR</a:t>
                      </a:r>
                    </a:p>
                    <a:p>
                      <a:pPr eaLnBrk="0" hangingPunct="0"/>
                      <a:r>
                        <a:rPr lang="en-US" altLang="en-US" sz="2800" dirty="0" smtClean="0"/>
                        <a:t>2.0 and 3.5 are very different.</a:t>
                      </a:r>
                    </a:p>
                    <a:p>
                      <a:pPr eaLnBrk="0" hangingPunct="0"/>
                      <a:r>
                        <a:rPr lang="en-US" altLang="en-US" sz="2800" dirty="0" smtClean="0"/>
                        <a:t>Here, OR does</a:t>
                      </a:r>
                      <a:r>
                        <a:rPr lang="en-US" altLang="en-US" sz="2800" baseline="0" dirty="0" smtClean="0"/>
                        <a:t> NOT </a:t>
                      </a:r>
                      <a:r>
                        <a:rPr lang="en-US" altLang="en-US" sz="2800" i="0" dirty="0" smtClean="0"/>
                        <a:t>approximate </a:t>
                      </a:r>
                      <a:r>
                        <a:rPr lang="en-US" altLang="en-US" sz="2800" dirty="0" smtClean="0"/>
                        <a:t>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3" name="Straight Connector 2"/>
          <p:cNvCxnSpPr/>
          <p:nvPr/>
        </p:nvCxnSpPr>
        <p:spPr bwMode="auto">
          <a:xfrm flipH="1">
            <a:off x="1287780" y="365076"/>
            <a:ext cx="127000" cy="292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15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don’t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07430" y="-65694"/>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91440" y="980440"/>
            <a:ext cx="8991600" cy="5877560"/>
          </a:xfrm>
        </p:spPr>
        <p:txBody>
          <a:bodyPr/>
          <a:lstStyle/>
          <a:p>
            <a:pPr>
              <a:spcBef>
                <a:spcPct val="0"/>
              </a:spcBef>
            </a:pPr>
            <a:r>
              <a:rPr lang="en-US" altLang="en-US" sz="2800" dirty="0" smtClean="0"/>
              <a:t>Mathematical oddity known since at least 1981 in epidemiologic methodologic literature</a:t>
            </a:r>
          </a:p>
          <a:p>
            <a:pPr>
              <a:spcBef>
                <a:spcPct val="0"/>
              </a:spcBef>
            </a:pPr>
            <a:endParaRPr lang="en-US" altLang="en-US" sz="1000" dirty="0" smtClean="0"/>
          </a:p>
          <a:p>
            <a:pPr>
              <a:spcBef>
                <a:spcPct val="0"/>
              </a:spcBef>
            </a:pPr>
            <a:r>
              <a:rPr lang="en-US" altLang="en-US" sz="2800" dirty="0" smtClean="0"/>
              <a:t>Virtually </a:t>
            </a:r>
            <a:r>
              <a:rPr lang="en-US" altLang="en-US" sz="2800" dirty="0"/>
              <a:t>unheard of amongst applied </a:t>
            </a:r>
            <a:r>
              <a:rPr lang="en-US" altLang="en-US" sz="2800" dirty="0" smtClean="0"/>
              <a:t>researchers</a:t>
            </a:r>
          </a:p>
          <a:p>
            <a:pPr>
              <a:spcBef>
                <a:spcPct val="0"/>
              </a:spcBef>
            </a:pPr>
            <a:endParaRPr lang="en-US" altLang="en-US" sz="500" dirty="0" smtClean="0"/>
          </a:p>
          <a:p>
            <a:pPr>
              <a:spcBef>
                <a:spcPct val="0"/>
              </a:spcBef>
            </a:pPr>
            <a:r>
              <a:rPr lang="en-US" altLang="en-US" sz="2800" dirty="0" smtClean="0"/>
              <a:t>Odds ratio is ‘non-collapsible’; What is non-collapsibility?</a:t>
            </a:r>
          </a:p>
          <a:p>
            <a:pPr marL="627063" lvl="1" indent="-288925">
              <a:spcBef>
                <a:spcPct val="0"/>
              </a:spcBef>
            </a:pPr>
            <a:r>
              <a:rPr lang="en-US" altLang="en-US" sz="2400" dirty="0" smtClean="0"/>
              <a:t>Consider a large group of people and breaking it into smaller groups (say, based on a factor related to outcome but exposure)</a:t>
            </a:r>
          </a:p>
          <a:p>
            <a:pPr marL="627063" lvl="1" indent="-288925">
              <a:spcBef>
                <a:spcPct val="0"/>
              </a:spcBef>
            </a:pPr>
            <a:endParaRPr lang="en-US" altLang="en-US" sz="800" dirty="0" smtClean="0"/>
          </a:p>
          <a:p>
            <a:pPr marL="627063" lvl="1" indent="-288925">
              <a:spcBef>
                <a:spcPct val="0"/>
              </a:spcBef>
            </a:pPr>
            <a:r>
              <a:rPr lang="en-US" altLang="en-US" sz="2400" dirty="0" smtClean="0"/>
              <a:t>Logically, if you took the measures of association in all the smaller groups and averaged them, you would expect to get </a:t>
            </a:r>
            <a:r>
              <a:rPr lang="en-US" altLang="en-US" sz="2400" dirty="0" smtClean="0"/>
              <a:t>the </a:t>
            </a:r>
            <a:r>
              <a:rPr lang="en-US" altLang="en-US" sz="2400" dirty="0" smtClean="0"/>
              <a:t>measure of association seen in the large group of persons</a:t>
            </a:r>
          </a:p>
          <a:p>
            <a:pPr marL="627063" lvl="1" indent="-288925">
              <a:spcBef>
                <a:spcPct val="0"/>
              </a:spcBef>
            </a:pPr>
            <a:endParaRPr lang="en-US" altLang="en-US" sz="800" dirty="0" smtClean="0"/>
          </a:p>
          <a:p>
            <a:pPr marL="627063" lvl="1" indent="-288925">
              <a:spcBef>
                <a:spcPct val="0"/>
              </a:spcBef>
            </a:pPr>
            <a:r>
              <a:rPr lang="en-US" altLang="en-US" sz="2400" dirty="0" smtClean="0"/>
              <a:t>Logical expectation is seen with prevalence ratio or difference</a:t>
            </a:r>
          </a:p>
          <a:p>
            <a:pPr marL="627063" lvl="1" indent="-288925">
              <a:spcBef>
                <a:spcPct val="0"/>
              </a:spcBef>
            </a:pPr>
            <a:endParaRPr lang="en-US" altLang="en-US" sz="500" dirty="0" smtClean="0"/>
          </a:p>
          <a:p>
            <a:pPr marL="627063" lvl="1" indent="-288925">
              <a:spcBef>
                <a:spcPct val="0"/>
              </a:spcBef>
            </a:pPr>
            <a:r>
              <a:rPr lang="en-US" altLang="en-US" sz="2400" dirty="0" smtClean="0"/>
              <a:t>Logical expectation is NOT seen with odds ratio</a:t>
            </a:r>
          </a:p>
          <a:p>
            <a:pPr marL="627063" lvl="2" indent="0">
              <a:spcBef>
                <a:spcPct val="0"/>
              </a:spcBef>
            </a:pPr>
            <a:r>
              <a:rPr lang="en-US" altLang="en-US" dirty="0" smtClean="0"/>
              <a:t>  We say that  the </a:t>
            </a:r>
            <a:r>
              <a:rPr lang="en-US" altLang="en-US" dirty="0"/>
              <a:t>o</a:t>
            </a:r>
            <a:r>
              <a:rPr lang="en-US" altLang="en-US" dirty="0" smtClean="0"/>
              <a:t>dds ratio is “non-collapsible”</a:t>
            </a:r>
          </a:p>
          <a:p>
            <a:pPr marL="627063" lvl="2" indent="0">
              <a:spcBef>
                <a:spcPct val="0"/>
              </a:spcBef>
            </a:pPr>
            <a:endParaRPr lang="en-US" altLang="en-US" sz="1000" dirty="0" smtClean="0"/>
          </a:p>
          <a:p>
            <a:pPr marL="627063" lvl="1" indent="-288925">
              <a:spcBef>
                <a:spcPct val="0"/>
              </a:spcBef>
            </a:pPr>
            <a:r>
              <a:rPr lang="en-US" altLang="en-US" sz="2400" dirty="0" smtClean="0"/>
              <a:t>Especially problematic when outcome is common</a:t>
            </a:r>
          </a:p>
          <a:p>
            <a:pPr>
              <a:spcBef>
                <a:spcPct val="0"/>
              </a:spcBef>
            </a:pPr>
            <a:endParaRPr lang="en-US" altLang="en-US" sz="3600" dirty="0" smtClean="0"/>
          </a:p>
        </p:txBody>
      </p:sp>
    </p:spTree>
    <p:extLst>
      <p:ext uri="{BB962C8B-B14F-4D97-AF65-F5344CB8AC3E}">
        <p14:creationId xmlns:p14="http://schemas.microsoft.com/office/powerpoint/2010/main" val="565716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dirty="0" smtClean="0"/>
              <a:t>Unfavorable Property of the Odds Ratio #3:</a:t>
            </a:r>
            <a:br>
              <a:rPr lang="en-US" sz="2800" b="1" dirty="0" smtClean="0"/>
            </a:br>
            <a:r>
              <a:rPr lang="en-US" sz="2800" b="1" dirty="0" smtClean="0"/>
              <a:t> Non-Collapsibility</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88100" name="Document" r:id="rId4" imgW="5689998" imgH="1792497" progId="Word.Document.8">
                  <p:embed/>
                </p:oleObj>
              </mc:Choice>
              <mc:Fallback>
                <p:oleObj name="Document" r:id="rId4" imgW="5689998" imgH="1792497" progId="Word.Document.8">
                  <p:embed/>
                  <p:pic>
                    <p:nvPicPr>
                      <p:cNvPr id="0" name="Object 2048"/>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8101" name="Document" r:id="rId6" imgW="4201414" imgH="1360588" progId="Word.Document.8">
                  <p:embed/>
                </p:oleObj>
              </mc:Choice>
              <mc:Fallback>
                <p:oleObj name="Document" r:id="rId6" imgW="4201414" imgH="1360588" progId="Word.Document.8">
                  <p:embed/>
                  <p:pic>
                    <p:nvPicPr>
                      <p:cNvPr id="0" name="Object 20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7244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young</a:t>
            </a:r>
            <a:r>
              <a:rPr lang="en-US" b="1" dirty="0">
                <a:solidFill>
                  <a:srgbClr val="FF0000"/>
                </a:solidFill>
              </a:rPr>
              <a:t> = 4.5 </a:t>
            </a:r>
          </a:p>
        </p:txBody>
      </p:sp>
      <p:sp>
        <p:nvSpPr>
          <p:cNvPr id="187408" name="Text Box 14"/>
          <p:cNvSpPr txBox="1">
            <a:spLocks noChangeArrowheads="1"/>
          </p:cNvSpPr>
          <p:nvPr/>
        </p:nvSpPr>
        <p:spPr bwMode="auto">
          <a:xfrm>
            <a:off x="5715000" y="4764088"/>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old</a:t>
            </a:r>
            <a:r>
              <a:rPr lang="en-US"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a:t>
            </a:r>
            <a:r>
              <a:rPr lang="en-US" b="1" dirty="0">
                <a:solidFill>
                  <a:srgbClr val="FF0000"/>
                </a:solidFill>
              </a:rPr>
              <a:t>3.3</a:t>
            </a:r>
            <a:endParaRPr lang="en-US"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8102" name="Document" r:id="rId8" imgW="4201414" imgH="1360588" progId="Word.Document.8">
                  <p:embed/>
                </p:oleObj>
              </mc:Choice>
              <mc:Fallback>
                <p:oleObj name="Document" r:id="rId8" imgW="4201414" imgH="1360588" progId="Word.Document.8">
                  <p:embed/>
                  <p:pic>
                    <p:nvPicPr>
                      <p:cNvPr id="0" name="Picture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53340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5410200"/>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154940" y="5827335"/>
            <a:ext cx="9037320" cy="892552"/>
          </a:xfrm>
          <a:prstGeom prst="rect">
            <a:avLst/>
          </a:prstGeom>
          <a:noFill/>
        </p:spPr>
        <p:txBody>
          <a:bodyPr wrap="square" rtlCol="0">
            <a:spAutoFit/>
          </a:bodyPr>
          <a:lstStyle/>
          <a:p>
            <a:r>
              <a:rPr lang="en-US" sz="2600" dirty="0" smtClean="0"/>
              <a:t>Weighted average of two PR’s = 1.9, which is same as crude PR.  This is said to be “collapsible.”</a:t>
            </a:r>
            <a:endParaRPr lang="en-US" sz="2600" dirty="0"/>
          </a:p>
        </p:txBody>
      </p:sp>
      <p:sp>
        <p:nvSpPr>
          <p:cNvPr id="5" name="TextBox 4"/>
          <p:cNvSpPr txBox="1"/>
          <p:nvPr/>
        </p:nvSpPr>
        <p:spPr>
          <a:xfrm>
            <a:off x="4876800" y="6238771"/>
            <a:ext cx="3467100" cy="492443"/>
          </a:xfrm>
          <a:prstGeom prst="rect">
            <a:avLst/>
          </a:prstGeom>
          <a:noFill/>
        </p:spPr>
        <p:txBody>
          <a:bodyPr wrap="square" rtlCol="0">
            <a:spAutoFit/>
          </a:bodyPr>
          <a:lstStyle/>
          <a:p>
            <a:r>
              <a:rPr lang="en-US" sz="2600" dirty="0">
                <a:solidFill>
                  <a:srgbClr val="FF0000"/>
                </a:solidFill>
              </a:rPr>
              <a:t>OR is “</a:t>
            </a:r>
            <a:r>
              <a:rPr lang="en-US" sz="2600" dirty="0" smtClean="0">
                <a:solidFill>
                  <a:srgbClr val="FF0000"/>
                </a:solidFill>
              </a:rPr>
              <a:t>non-collapsible”</a:t>
            </a:r>
            <a:endParaRPr lang="en-US" sz="2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91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a:t>
            </a:r>
            <a:r>
              <a:rPr lang="en-US" sz="2400" dirty="0" smtClean="0"/>
              <a:t>ratios, in the form of:</a:t>
            </a:r>
            <a:endParaRPr lang="en-US" sz="2400" dirty="0"/>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a:t>
            </a:r>
            <a:r>
              <a:rPr lang="en-US" sz="2400" dirty="0" smtClean="0"/>
              <a:t>multivariable confounding</a:t>
            </a:r>
            <a:endParaRPr lang="en-US" sz="2400" dirty="0"/>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a:t>
            </a:r>
            <a:r>
              <a:rPr lang="en-US" sz="2400" dirty="0" smtClean="0"/>
              <a:t>even cohort/RCT</a:t>
            </a:r>
            <a:r>
              <a:rPr lang="en-US" sz="2400" dirty="0"/>
              <a: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a:t>
            </a:r>
            <a:r>
              <a:rPr lang="en-US" sz="2400" dirty="0" smtClean="0"/>
              <a:t> </a:t>
            </a:r>
            <a:r>
              <a:rPr lang="en-US" sz="2400" dirty="0"/>
              <a:t>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821"/>
            <a:ext cx="9144000" cy="1015663"/>
          </a:xfrm>
          <a:prstGeom prst="rect">
            <a:avLst/>
          </a:prstGeom>
          <a:noFill/>
        </p:spPr>
        <p:txBody>
          <a:bodyPr wrap="square" rtlCol="0">
            <a:spAutoFit/>
          </a:bodyPr>
          <a:lstStyle/>
          <a:p>
            <a:pPr algn="ctr"/>
            <a:r>
              <a:rPr lang="en-US" sz="3000" b="1" dirty="0" smtClean="0"/>
              <a:t>Even in sports, probability is becoming more </a:t>
            </a:r>
            <a:r>
              <a:rPr lang="en-US" sz="3000" b="1" dirty="0" smtClean="0"/>
              <a:t>popular whereas in the past the talk was all odds</a:t>
            </a:r>
            <a:endParaRPr lang="en-US" sz="3000" b="1" dirty="0"/>
          </a:p>
        </p:txBody>
      </p:sp>
    </p:spTree>
    <p:extLst>
      <p:ext uri="{BB962C8B-B14F-4D97-AF65-F5344CB8AC3E}">
        <p14:creationId xmlns:p14="http://schemas.microsoft.com/office/powerpoint/2010/main" val="2762173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47898"/>
            <a:ext cx="7772400" cy="1143000"/>
          </a:xfrm>
        </p:spPr>
        <p:txBody>
          <a:bodyPr/>
          <a:lstStyle/>
          <a:p>
            <a:r>
              <a:rPr lang="en-US" altLang="en-US" sz="2800" b="1" dirty="0" smtClean="0"/>
              <a:t>Ratio Measures of Association: </a:t>
            </a:r>
            <a:br>
              <a:rPr lang="en-US" altLang="en-US" sz="2800" b="1" dirty="0" smtClean="0"/>
            </a:br>
            <a:r>
              <a:rPr lang="en-US" altLang="en-US" sz="2800" b="1" dirty="0" smtClean="0"/>
              <a:t>Interpreting the Magnitude</a:t>
            </a:r>
          </a:p>
        </p:txBody>
      </p:sp>
      <p:sp>
        <p:nvSpPr>
          <p:cNvPr id="191490" name="Rectangle 3"/>
          <p:cNvSpPr>
            <a:spLocks noGrp="1" noChangeArrowheads="1"/>
          </p:cNvSpPr>
          <p:nvPr>
            <p:ph type="body" idx="1"/>
          </p:nvPr>
        </p:nvSpPr>
        <p:spPr>
          <a:xfrm>
            <a:off x="0" y="1051189"/>
            <a:ext cx="9067800" cy="5105400"/>
          </a:xfrm>
        </p:spPr>
        <p:txBody>
          <a:bodyPr/>
          <a:lstStyle/>
          <a:p>
            <a:pPr>
              <a:lnSpc>
                <a:spcPts val="2500"/>
              </a:lnSpc>
            </a:pPr>
            <a:r>
              <a:rPr lang="en-US" altLang="en-US" sz="2400" dirty="0" smtClean="0"/>
              <a:t>One gauge of the “strength” of an association between exposure and disease is the size of the ratio measure of association</a:t>
            </a:r>
            <a:r>
              <a:rPr lang="en-US" altLang="en-US" sz="2200" dirty="0" smtClean="0"/>
              <a:t> </a:t>
            </a:r>
          </a:p>
          <a:p>
            <a:pPr lvl="1">
              <a:lnSpc>
                <a:spcPts val="2500"/>
              </a:lnSpc>
            </a:pPr>
            <a:r>
              <a:rPr lang="en-US" altLang="en-US" sz="2400" dirty="0" smtClean="0"/>
              <a:t>Note: this is not to be confused with some sort of biologic strength</a:t>
            </a:r>
          </a:p>
          <a:p>
            <a:pPr lvl="1"/>
            <a:endParaRPr lang="en-US" altLang="en-US" sz="800" dirty="0" smtClean="0"/>
          </a:p>
          <a:p>
            <a:pPr>
              <a:lnSpc>
                <a:spcPts val="2500"/>
              </a:lnSpc>
            </a:pPr>
            <a:r>
              <a:rPr lang="en-US" altLang="en-US" sz="2400" dirty="0" smtClean="0"/>
              <a:t>Magnitude used </a:t>
            </a:r>
            <a:r>
              <a:rPr lang="en-US" altLang="en-US" sz="2400" dirty="0"/>
              <a:t>to assess just how likely </a:t>
            </a:r>
            <a:r>
              <a:rPr lang="en-US" altLang="en-US" sz="2400" dirty="0" smtClean="0"/>
              <a:t>it is that bias </a:t>
            </a:r>
            <a:r>
              <a:rPr lang="en-US" altLang="en-US" sz="2400" dirty="0"/>
              <a:t>might explain </a:t>
            </a:r>
            <a:r>
              <a:rPr lang="en-US" altLang="en-US" sz="2400" dirty="0" smtClean="0"/>
              <a:t>observed association. Logic: Only a large bias is capable of spuriously producing a large effect.  We are confident that if such a large bias exists, we would have known about it.  </a:t>
            </a:r>
          </a:p>
          <a:p>
            <a:endParaRPr lang="en-US" altLang="en-US" sz="800" dirty="0" smtClean="0"/>
          </a:p>
          <a:p>
            <a:r>
              <a:rPr lang="en-US" altLang="en-US" sz="2400" dirty="0" smtClean="0"/>
              <a:t>In practice, many causal factors have a ratio measure (prevalence ratio, risk ratio, rate ratio, or OR) in the range of 2 to 5.  Above 10 is unusual but possible (e.g. smoking or asbestos and lung cancer)</a:t>
            </a:r>
          </a:p>
          <a:p>
            <a:endParaRPr lang="en-US" altLang="en-US" sz="400" dirty="0" smtClean="0"/>
          </a:p>
          <a:p>
            <a:pPr>
              <a:spcBef>
                <a:spcPct val="40000"/>
              </a:spcBef>
            </a:pPr>
            <a:r>
              <a:rPr lang="en-US" altLang="en-US" sz="2400" dirty="0" smtClean="0"/>
              <a:t>Ratio measures &lt; 2.0 may be valid but more likely to be from bias and therefore need scrutiny (e.g., second-hand smoke risk ratio &lt; 1.5)</a:t>
            </a:r>
          </a:p>
          <a:p>
            <a:pPr>
              <a:spcBef>
                <a:spcPct val="40000"/>
              </a:spcBef>
            </a:pPr>
            <a:endParaRPr lang="en-US" altLang="en-US" sz="400" dirty="0" smtClean="0"/>
          </a:p>
          <a:p>
            <a:pPr>
              <a:lnSpc>
                <a:spcPts val="2500"/>
              </a:lnSpc>
            </a:pPr>
            <a:r>
              <a:rPr lang="en-US" altLang="en-US" sz="2400" dirty="0" smtClean="0"/>
              <a:t>Caution:  If disease prevalence (incidence) not low (e.g. &gt;10%), can’t use this same yardstick to assess the size of the odds ratio.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exposure groups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30966"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115952" y="84408"/>
            <a:ext cx="7035837" cy="523220"/>
          </a:xfrm>
          <a:prstGeom prst="rect">
            <a:avLst/>
          </a:prstGeom>
          <a:noFill/>
          <a:ln w="9525">
            <a:noFill/>
            <a:miter lim="800000"/>
            <a:headEnd/>
            <a:tailEnd/>
          </a:ln>
        </p:spPr>
        <p:txBody>
          <a:bodyPr wrap="none">
            <a:spAutoFit/>
          </a:bodyPr>
          <a:lstStyle/>
          <a:p>
            <a:r>
              <a:rPr lang="en-US" sz="2800" b="1" dirty="0" smtClean="0"/>
              <a:t>Cross-Sectional Study: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1"/>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1" y="1224233"/>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77081" y="587397"/>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3"/>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3" name="Straight Arrow Connector 32"/>
          <p:cNvCxnSpPr/>
          <p:nvPr/>
        </p:nvCxnSpPr>
        <p:spPr>
          <a:xfrm>
            <a:off x="3099939" y="1885950"/>
            <a:ext cx="30722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7432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19800" y="1593552"/>
            <a:ext cx="1371600"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686550" y="2324100"/>
            <a:ext cx="70485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grpSp>
        <p:nvGrpSpPr>
          <p:cNvPr id="50" name="Group 49"/>
          <p:cNvGrpSpPr/>
          <p:nvPr/>
        </p:nvGrpSpPr>
        <p:grpSpPr>
          <a:xfrm>
            <a:off x="983544" y="683828"/>
            <a:ext cx="646331" cy="5477260"/>
            <a:chOff x="6389372" y="1221433"/>
            <a:chExt cx="646331" cy="4987280"/>
          </a:xfrm>
        </p:grpSpPr>
        <p:cxnSp>
          <p:nvCxnSpPr>
            <p:cNvPr id="51" name="Straight Arrow Connector 50"/>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2"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3" name="Group 52"/>
          <p:cNvGrpSpPr/>
          <p:nvPr/>
        </p:nvGrpSpPr>
        <p:grpSpPr>
          <a:xfrm>
            <a:off x="3867725" y="683828"/>
            <a:ext cx="646331" cy="5428883"/>
            <a:chOff x="6389372" y="1221433"/>
            <a:chExt cx="646331" cy="4987280"/>
          </a:xfrm>
        </p:grpSpPr>
        <p:cxnSp>
          <p:nvCxnSpPr>
            <p:cNvPr id="54" name="Straight Arrow Connector 5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0"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61" name="Group 60"/>
          <p:cNvGrpSpPr/>
          <p:nvPr/>
        </p:nvGrpSpPr>
        <p:grpSpPr>
          <a:xfrm>
            <a:off x="6846643" y="683828"/>
            <a:ext cx="646331" cy="5350678"/>
            <a:chOff x="6389372" y="1221433"/>
            <a:chExt cx="646331" cy="4987280"/>
          </a:xfrm>
        </p:grpSpPr>
        <p:cxnSp>
          <p:nvCxnSpPr>
            <p:cNvPr id="62" name="Straight Arrow Connector 61"/>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3"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941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smtClean="0"/>
              <a:t>Fixed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5969201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cohorts </a:t>
            </a:r>
            <a:r>
              <a:rPr lang="en-US" altLang="en-US" sz="2200" dirty="0"/>
              <a:t>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each sub-cohort</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sz="2800" dirty="0" smtClean="0"/>
              <a:t>average incidence rate</a:t>
            </a:r>
          </a:p>
          <a:p>
            <a:pPr lvl="2"/>
            <a:r>
              <a:rPr lang="en-US" sz="2800"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3093038705"/>
              </p:ext>
            </p:extLst>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For short-hand, we 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smtClean="0"/>
              <a:t>“Relative risk” or “RR” is very common in the literature,</a:t>
            </a:r>
          </a:p>
          <a:p>
            <a:pPr lvl="1"/>
            <a:r>
              <a:rPr lang="en-US" altLang="en-US" sz="2400" dirty="0" smtClean="0"/>
              <a:t>but used loosely</a:t>
            </a:r>
          </a:p>
          <a:p>
            <a:pPr lvl="1"/>
            <a:r>
              <a:rPr lang="en-US" altLang="en-US" sz="2400" dirty="0" smtClean="0"/>
              <a:t>may refer to a risk ratio, a rate ratio, a prevalence ratio, or even an odds ratio</a:t>
            </a:r>
          </a:p>
          <a:p>
            <a:pPr lvl="1"/>
            <a:r>
              <a:rPr lang="en-US" altLang="en-US" sz="2400" dirty="0"/>
              <a:t>o</a:t>
            </a:r>
            <a:r>
              <a:rPr lang="en-US" altLang="en-US" sz="2400" dirty="0" smtClean="0"/>
              <a:t>r, may not even get defined at all</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or hazard ratio</a:t>
            </a:r>
            <a:endParaRPr lang="en-US" altLang="en-US" sz="24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gridCol w="1219200"/>
                <a:gridCol w="1219200"/>
                <a:gridCol w="2209800"/>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sz="2400" dirty="0" smtClean="0"/>
              <a:t>Exposure = </a:t>
            </a:r>
            <a:r>
              <a:rPr lang="en-US" altLang="en-US" sz="2400" dirty="0" smtClean="0"/>
              <a:t>treatment </a:t>
            </a:r>
            <a:r>
              <a:rPr lang="en-US" altLang="en-US" sz="2400" dirty="0" smtClean="0"/>
              <a:t>= predictor = predictor variable = </a:t>
            </a:r>
            <a:r>
              <a:rPr lang="en-US" altLang="en-US" sz="2400" dirty="0"/>
              <a:t>risk </a:t>
            </a:r>
            <a:r>
              <a:rPr lang="en-US" altLang="en-US" sz="2400" dirty="0" smtClean="0"/>
              <a:t>factor = </a:t>
            </a:r>
            <a:r>
              <a:rPr lang="en-US" altLang="en-US" sz="2400" dirty="0"/>
              <a:t>independent </a:t>
            </a:r>
            <a:r>
              <a:rPr lang="en-US" altLang="en-US" sz="2400" dirty="0" smtClean="0"/>
              <a:t>variable = correlate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a:t>
            </a:r>
            <a:r>
              <a:rPr lang="en-US" altLang="en-US" sz="3200" b="1" dirty="0" smtClean="0"/>
              <a:t>risk ratio </a:t>
            </a:r>
            <a:r>
              <a:rPr lang="en-US" altLang="en-US" sz="3200" b="1" dirty="0"/>
              <a:t>= 2.7)</a:t>
            </a:r>
          </a:p>
        </p:txBody>
      </p:sp>
      <p:sp>
        <p:nvSpPr>
          <p:cNvPr id="220162" name="Text Box 3"/>
          <p:cNvSpPr txBox="1">
            <a:spLocks noChangeArrowheads="1"/>
          </p:cNvSpPr>
          <p:nvPr/>
        </p:nvSpPr>
        <p:spPr bwMode="auto">
          <a:xfrm>
            <a:off x="533400" y="1319213"/>
            <a:ext cx="8229600" cy="5770811"/>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r>
              <a:rPr lang="en-US" altLang="en-US" sz="2800" dirty="0" smtClean="0"/>
              <a:t>(does not help the layperson)</a:t>
            </a:r>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a:t>
            </a:r>
            <a:r>
              <a:rPr lang="en-US" altLang="en-US" sz="2800" b="1" dirty="0" smtClean="0"/>
              <a:t>3.5 </a:t>
            </a:r>
            <a:r>
              <a:rPr lang="en-US" altLang="en-US" sz="2800" b="1" dirty="0"/>
              <a:t>years, extended by </a:t>
            </a:r>
            <a:r>
              <a:rPr lang="en-US" altLang="en-US" sz="2800" b="1" dirty="0" smtClean="0"/>
              <a:t>DSMB </a:t>
            </a:r>
            <a:endParaRPr lang="en-US" altLang="en-US" sz="2800" b="1" dirty="0"/>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a:t>
            </a:r>
            <a:r>
              <a:rPr lang="en-US" altLang="en-US" sz="2800" dirty="0" smtClean="0"/>
              <a:t>0.85  2yr=0.82 	End=0.78</a:t>
            </a:r>
            <a:endParaRPr lang="en-US" altLang="en-US" sz="2800" dirty="0"/>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smtClean="0"/>
              <a:t>Cumulative incidence of VAP in ARDS:</a:t>
            </a:r>
          </a:p>
          <a:p>
            <a:pPr algn="ctr"/>
            <a:r>
              <a:rPr lang="en-US" sz="3200" b="1" dirty="0" smtClean="0"/>
              <a:t>Aalen-Johansen to account for CE of mortality</a:t>
            </a:r>
            <a:endParaRPr lang="en-US" sz="3200" b="1" dirty="0"/>
          </a:p>
        </p:txBody>
      </p:sp>
      <p:sp>
        <p:nvSpPr>
          <p:cNvPr id="4" name="TextBox 3"/>
          <p:cNvSpPr txBox="1"/>
          <p:nvPr/>
        </p:nvSpPr>
        <p:spPr>
          <a:xfrm>
            <a:off x="419100" y="6259071"/>
            <a:ext cx="7505700" cy="523220"/>
          </a:xfrm>
          <a:prstGeom prst="rect">
            <a:avLst/>
          </a:prstGeom>
          <a:noFill/>
        </p:spPr>
        <p:txBody>
          <a:bodyPr wrap="square" rtlCol="0">
            <a:spAutoFit/>
          </a:bodyPr>
          <a:lstStyle/>
          <a:p>
            <a:r>
              <a:rPr lang="en-US" sz="2800" dirty="0"/>
              <a:t>P</a:t>
            </a:r>
            <a:r>
              <a:rPr lang="en-US" sz="2800" dirty="0" smtClean="0"/>
              <a:t>atients with Acute Respiratory Distress Syndrome</a:t>
            </a:r>
            <a:endParaRPr lang="en-US" sz="2800" dirty="0"/>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smtClean="0"/>
              <a:t>Risk ratio at 30 days = 0.28/0.23 = 1.2</a:t>
            </a:r>
            <a:endParaRPr lang="en-US" sz="2200" dirty="0"/>
          </a:p>
        </p:txBody>
      </p:sp>
      <p:sp>
        <p:nvSpPr>
          <p:cNvPr id="2" name="TextBox 1"/>
          <p:cNvSpPr txBox="1"/>
          <p:nvPr/>
        </p:nvSpPr>
        <p:spPr>
          <a:xfrm>
            <a:off x="5224146" y="4629366"/>
            <a:ext cx="622300"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a:t>
            </a:r>
            <a:r>
              <a:rPr lang="en-US" altLang="en-US" sz="2800" b="1" dirty="0" smtClean="0"/>
              <a:t>risk ratio </a:t>
            </a:r>
            <a:r>
              <a:rPr lang="en-US" altLang="en-US" sz="2800" b="1" dirty="0"/>
              <a:t>= 0.78)</a:t>
            </a:r>
          </a:p>
        </p:txBody>
      </p:sp>
      <p:sp>
        <p:nvSpPr>
          <p:cNvPr id="224258" name="Text Box 3"/>
          <p:cNvSpPr txBox="1">
            <a:spLocks noChangeArrowheads="1"/>
          </p:cNvSpPr>
          <p:nvPr/>
        </p:nvSpPr>
        <p:spPr bwMode="auto">
          <a:xfrm>
            <a:off x="235788" y="820745"/>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a:t>
            </a:r>
            <a:r>
              <a:rPr lang="en-US" altLang="en-US" sz="2800" dirty="0" smtClean="0"/>
              <a:t>developed the </a:t>
            </a:r>
            <a:r>
              <a:rPr lang="en-US" altLang="en-US" sz="2800" dirty="0"/>
              <a:t>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17253" y="125082"/>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270294" y="1518246"/>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a:t>
            </a:r>
            <a:r>
              <a:rPr lang="en-US" altLang="en-US" sz="2800" dirty="0" smtClean="0"/>
              <a:t>units</a:t>
            </a:r>
          </a:p>
          <a:p>
            <a:pPr marL="742950" lvl="1" indent="-285750" eaLnBrk="0" hangingPunct="0">
              <a:lnSpc>
                <a:spcPct val="90000"/>
              </a:lnSpc>
              <a:spcBef>
                <a:spcPct val="20000"/>
              </a:spcBef>
              <a:spcAft>
                <a:spcPts val="1200"/>
              </a:spcAft>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smtClean="0"/>
              <a:t>Ray </a:t>
            </a:r>
            <a:r>
              <a:rPr lang="en-US" altLang="en-US" sz="2400" i="1" dirty="0" smtClean="0"/>
              <a:t>Lancet</a:t>
            </a:r>
            <a:r>
              <a:rPr lang="en-US" altLang="en-US" sz="2400" dirty="0" smtClean="0"/>
              <a:t> </a:t>
            </a:r>
            <a:r>
              <a:rPr lang="en-US" altLang="en-US" sz="2400" dirty="0"/>
              <a:t>2002</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a:t> </a:t>
            </a:r>
            <a:r>
              <a:rPr lang="en-US" altLang="en-US" sz="2000" b="1" dirty="0" smtClean="0"/>
              <a:t>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171054"/>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a:t>
            </a:r>
            <a:r>
              <a:rPr lang="en-US" altLang="en-US" sz="3200" b="1" dirty="0" smtClean="0"/>
              <a:t>rate ratio </a:t>
            </a:r>
            <a:r>
              <a:rPr lang="en-US" altLang="en-US" sz="3200" b="1" dirty="0"/>
              <a:t>= 1.5)</a:t>
            </a:r>
          </a:p>
        </p:txBody>
      </p:sp>
      <p:sp>
        <p:nvSpPr>
          <p:cNvPr id="232450" name="Text Box 3"/>
          <p:cNvSpPr txBox="1">
            <a:spLocks noChangeArrowheads="1"/>
          </p:cNvSpPr>
          <p:nvPr/>
        </p:nvSpPr>
        <p:spPr bwMode="auto">
          <a:xfrm>
            <a:off x="281859" y="702448"/>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r>
              <a:rPr lang="en-US" altLang="en-US" sz="2800" dirty="0" smtClean="0"/>
              <a:t>.” </a:t>
            </a:r>
            <a:r>
              <a:rPr lang="en-US" altLang="en-US" sz="2400" dirty="0" smtClean="0"/>
              <a:t>(this sounds like a risk)</a:t>
            </a:r>
            <a:endParaRPr lang="en-US" altLang="en-US"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a:t>
            </a:r>
            <a:r>
              <a:rPr lang="en-US" altLang="en-US" sz="3200" b="1" dirty="0" smtClean="0"/>
              <a:t>rate ratio </a:t>
            </a:r>
            <a:r>
              <a:rPr lang="en-US" altLang="en-US" sz="3200" b="1" dirty="0"/>
              <a:t>=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793750" y="138332"/>
            <a:ext cx="7740650" cy="523875"/>
          </a:xfrm>
          <a:prstGeom prst="rect">
            <a:avLst/>
          </a:prstGeom>
          <a:noFill/>
          <a:ln w="9525">
            <a:noFill/>
            <a:miter lim="800000"/>
            <a:headEnd/>
            <a:tailEnd/>
          </a:ln>
        </p:spPr>
        <p:txBody>
          <a:bodyPr wrap="none">
            <a:spAutoFit/>
          </a:bodyPr>
          <a:lstStyle/>
          <a:p>
            <a:pPr eaLnBrk="0" hangingPunct="0"/>
            <a:r>
              <a:rPr lang="en-US" altLang="en-US" sz="2800" b="1" dirty="0"/>
              <a:t>2 x 2 table for association of exposure and disease</a:t>
            </a:r>
          </a:p>
        </p:txBody>
      </p:sp>
      <p:sp>
        <p:nvSpPr>
          <p:cNvPr id="28675"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sz="2400" b="1" dirty="0"/>
              <a:t>Note: </a:t>
            </a:r>
            <a:r>
              <a:rPr lang="en-US" altLang="en-US" sz="2400" b="1" dirty="0" smtClean="0"/>
              <a:t>data/tables </a:t>
            </a:r>
            <a:r>
              <a:rPr lang="en-US" altLang="en-US" sz="2400" b="1" dirty="0"/>
              <a:t>may not always come to you arranged as above.</a:t>
            </a:r>
          </a:p>
          <a:p>
            <a:pPr eaLnBrk="0" hangingPunct="0"/>
            <a:r>
              <a:rPr lang="en-US" altLang="en-US" sz="2400" b="1" dirty="0" smtClean="0"/>
              <a:t>e.g., Stata </a:t>
            </a:r>
            <a:r>
              <a:rPr lang="en-US" altLang="en-US" sz="2400" b="1" dirty="0"/>
              <a:t>puts exposure across the top, disease on the </a:t>
            </a:r>
            <a:r>
              <a:rPr lang="en-US" altLang="en-US" sz="2400" b="1" dirty="0" smtClean="0"/>
              <a:t>side</a:t>
            </a:r>
            <a:endParaRPr lang="en-US" altLang="en-US" sz="2400" b="1" dirty="0"/>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a:t>
            </a:r>
            <a:r>
              <a:rPr lang="en-US" sz="3200" b="1" dirty="0" smtClean="0"/>
              <a:t>type</a:t>
            </a:r>
          </a:p>
          <a:p>
            <a:pPr eaLnBrk="0" hangingPunct="0">
              <a:spcBef>
                <a:spcPts val="600"/>
              </a:spcBef>
            </a:pPr>
            <a:r>
              <a:rPr lang="en-US" sz="3200" b="1" dirty="0" smtClean="0"/>
              <a:t>How to compare </a:t>
            </a:r>
            <a:r>
              <a:rPr lang="en-US" sz="3200" b="1" u="sng" dirty="0" smtClean="0"/>
              <a:t>hazards</a:t>
            </a:r>
            <a:r>
              <a:rPr lang="en-US" sz="3200" b="1" dirty="0" smtClean="0"/>
              <a:t> in 2 groups?</a:t>
            </a:r>
            <a:endParaRPr lang="en-US" sz="3200" b="1" dirty="0"/>
          </a:p>
        </p:txBody>
      </p:sp>
      <p:sp>
        <p:nvSpPr>
          <p:cNvPr id="238595" name="Text Box 7"/>
          <p:cNvSpPr txBox="1">
            <a:spLocks noChangeArrowheads="1"/>
          </p:cNvSpPr>
          <p:nvPr/>
        </p:nvSpPr>
        <p:spPr bwMode="auto">
          <a:xfrm>
            <a:off x="2887926" y="6397933"/>
            <a:ext cx="6172200" cy="396875"/>
          </a:xfrm>
          <a:prstGeom prst="rect">
            <a:avLst/>
          </a:prstGeom>
          <a:noFill/>
          <a:ln w="9525">
            <a:noFill/>
            <a:miter lim="800000"/>
            <a:headEnd/>
            <a:tailEnd/>
          </a:ln>
        </p:spPr>
        <p:txBody>
          <a:bodyPr>
            <a:spAutoFit/>
          </a:bodyPr>
          <a:lstStyle/>
          <a:p>
            <a:pPr eaLnBrk="0" hangingPunct="0">
              <a:spcBef>
                <a:spcPct val="50000"/>
              </a:spcBef>
            </a:pPr>
            <a:r>
              <a:rPr lang="en-US" sz="20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41203"/>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a:t>
            </a:r>
            <a:r>
              <a:rPr lang="en-US" sz="2400" dirty="0" smtClean="0"/>
              <a:t>regression:  </a:t>
            </a:r>
            <a:r>
              <a:rPr lang="en-US" sz="2400" dirty="0"/>
              <a:t>h</a:t>
            </a:r>
            <a:r>
              <a:rPr lang="en-US" sz="2400" dirty="0" smtClean="0"/>
              <a:t>azard </a:t>
            </a:r>
            <a:r>
              <a:rPr lang="en-US" sz="2400" dirty="0"/>
              <a:t>ratio = </a:t>
            </a:r>
            <a:r>
              <a:rPr lang="en-US" sz="2400" dirty="0" smtClean="0"/>
              <a:t>2.06</a:t>
            </a:r>
          </a:p>
          <a:p>
            <a:pPr marL="342900" indent="-342900" eaLnBrk="0" hangingPunct="0">
              <a:spcBef>
                <a:spcPts val="0"/>
              </a:spcBef>
              <a:buFont typeface="Arial" panose="020B0604020202020204" pitchFamily="34" charset="0"/>
              <a:buChar char="•"/>
            </a:pPr>
            <a:r>
              <a:rPr lang="en-US" sz="2400" dirty="0" smtClean="0"/>
              <a:t>Requires extensive math and computer calculation – averages ratio of hazards at many points in time</a:t>
            </a:r>
            <a:endParaRPr lang="en-US" sz="2400" dirty="0"/>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375312" y="1210096"/>
            <a:ext cx="8153400" cy="4114800"/>
          </a:xfrm>
        </p:spPr>
        <p:txBody>
          <a:bodyPr/>
          <a:lstStyle/>
          <a:p>
            <a:r>
              <a:rPr lang="en-US" altLang="en-US" sz="2800" dirty="0" smtClean="0"/>
              <a:t>Proportional hazards model compares hazards in the exposed and unexposed (or more than 2 groups)</a:t>
            </a:r>
          </a:p>
          <a:p>
            <a:endParaRPr lang="en-US" altLang="en-US" sz="1000" dirty="0" smtClean="0"/>
          </a:p>
          <a:p>
            <a:r>
              <a:rPr lang="en-US" altLang="en-US" sz="2800" dirty="0" smtClean="0"/>
              <a:t>Result is a type of rate ratio and is reported as a “hazard ratio” (or sometimes “rate ratio”)</a:t>
            </a:r>
          </a:p>
          <a:p>
            <a:endParaRPr lang="en-US" altLang="en-US" sz="1000" dirty="0" smtClean="0"/>
          </a:p>
          <a:p>
            <a:r>
              <a:rPr lang="en-US" altLang="en-US" sz="2800" dirty="0" smtClean="0"/>
              <a:t>Like logistic regression, it is another type of regression model that can adjust for confounding </a:t>
            </a:r>
          </a:p>
          <a:p>
            <a:endParaRPr lang="en-US" altLang="en-US" sz="1000" dirty="0" smtClean="0"/>
          </a:p>
          <a:p>
            <a:r>
              <a:rPr lang="en-US" altLang="en-US" sz="2800" dirty="0" smtClean="0"/>
              <a:t>Hazard ratio requires mathematical equations and computer to estimate, even for unadjusted models.</a:t>
            </a:r>
          </a:p>
          <a:p>
            <a:pPr lvl="1"/>
            <a:r>
              <a:rPr lang="en-US" altLang="en-US" sz="2400" dirty="0" smtClean="0"/>
              <a:t>Proportional hazards regression is one such mathematical regression but there are others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150128"/>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643542"/>
            <a:ext cx="7934178" cy="5022166"/>
          </a:xfrm>
        </p:spPr>
      </p:pic>
      <p:sp>
        <p:nvSpPr>
          <p:cNvPr id="2" name="TextBox 1"/>
          <p:cNvSpPr txBox="1"/>
          <p:nvPr/>
        </p:nvSpPr>
        <p:spPr>
          <a:xfrm>
            <a:off x="300253" y="5759350"/>
            <a:ext cx="8611737" cy="954107"/>
          </a:xfrm>
          <a:prstGeom prst="rect">
            <a:avLst/>
          </a:prstGeom>
          <a:noFill/>
        </p:spPr>
        <p:txBody>
          <a:bodyPr wrap="square" rtlCol="0">
            <a:spAutoFit/>
          </a:bodyPr>
          <a:lstStyle/>
          <a:p>
            <a:r>
              <a:rPr lang="en-US" sz="2800" dirty="0" smtClean="0"/>
              <a:t>Risk ratio can only evaluate one point in time; </a:t>
            </a:r>
          </a:p>
          <a:p>
            <a:r>
              <a:rPr lang="en-US" sz="2800" dirty="0" smtClean="0"/>
              <a:t>hazard ratio averages across all time</a:t>
            </a:r>
            <a:endParaRPr lang="en-US" sz="28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lnSpc>
                <a:spcPct val="80000"/>
              </a:lnSpc>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194731"/>
            <a:ext cx="7772400" cy="1143000"/>
          </a:xfrm>
        </p:spPr>
        <p:txBody>
          <a:bodyPr/>
          <a:lstStyle/>
          <a:p>
            <a:r>
              <a:rPr lang="en-US" altLang="en-US" sz="3600" b="1" dirty="0" smtClean="0"/>
              <a:t>Risk ratio vs. Rate ratio</a:t>
            </a:r>
          </a:p>
        </p:txBody>
      </p:sp>
      <p:sp>
        <p:nvSpPr>
          <p:cNvPr id="248834" name="Rectangle 3"/>
          <p:cNvSpPr>
            <a:spLocks noGrp="1" noChangeArrowheads="1"/>
          </p:cNvSpPr>
          <p:nvPr>
            <p:ph type="body" idx="1"/>
          </p:nvPr>
        </p:nvSpPr>
        <p:spPr>
          <a:xfrm>
            <a:off x="228600" y="739470"/>
            <a:ext cx="8686800" cy="5867400"/>
          </a:xfrm>
        </p:spPr>
        <p:txBody>
          <a:bodyPr/>
          <a:lstStyle/>
          <a:p>
            <a:r>
              <a:rPr lang="en-US" altLang="en-US" sz="2800" b="1" dirty="0" smtClean="0"/>
              <a:t>Risk must be between 0 and 1</a:t>
            </a:r>
          </a:p>
          <a:p>
            <a:pPr lvl="1"/>
            <a:r>
              <a:rPr lang="en-US" altLang="en-US" sz="2400" dirty="0" smtClean="0"/>
              <a:t>Places a ceiling on risk ratio</a:t>
            </a:r>
          </a:p>
          <a:p>
            <a:pPr lvl="1"/>
            <a:r>
              <a:rPr lang="en-US" altLang="en-US" sz="2400" dirty="0" smtClean="0"/>
              <a:t>Thus in comparing 2 groups, high risk in unexposed group limits how large ratio can be</a:t>
            </a:r>
          </a:p>
          <a:p>
            <a:pPr lvl="1"/>
            <a:r>
              <a:rPr lang="en-US" altLang="en-US" sz="2400" dirty="0" smtClean="0"/>
              <a:t>e.g., risk in unexposed group = 0.7 means maximum risk ratio = 1.0/0.7 = 1.42</a:t>
            </a:r>
          </a:p>
          <a:p>
            <a:pPr>
              <a:spcBef>
                <a:spcPct val="40000"/>
              </a:spcBef>
            </a:pPr>
            <a:r>
              <a:rPr lang="en-US" altLang="en-US" sz="2800" b="1" dirty="0" smtClean="0"/>
              <a:t>Rates are not restricted between 0 and 1</a:t>
            </a:r>
          </a:p>
          <a:p>
            <a:pPr>
              <a:spcBef>
                <a:spcPct val="40000"/>
              </a:spcBef>
            </a:pPr>
            <a:r>
              <a:rPr lang="en-US" altLang="en-US" sz="2800" b="1" dirty="0" smtClean="0"/>
              <a:t>Example</a:t>
            </a:r>
          </a:p>
          <a:p>
            <a:pPr lvl="1"/>
            <a:r>
              <a:rPr lang="en-US" altLang="en-US" sz="2400" dirty="0" smtClean="0"/>
              <a:t>If exposed rate = 10/100 person-years and unexposed rate = 5/100 person-years, risk (cumulative incidence) in 2 groups after 20 years = 0.88 and 0.64.</a:t>
            </a:r>
          </a:p>
          <a:p>
            <a:pPr lvl="1"/>
            <a:r>
              <a:rPr lang="en-US" altLang="en-US" sz="2400" b="1" dirty="0" smtClean="0"/>
              <a:t>risk ratio</a:t>
            </a:r>
            <a:r>
              <a:rPr lang="en-US" altLang="en-US" sz="2400" dirty="0" smtClean="0"/>
              <a:t> would be 0.88/0.64 = </a:t>
            </a:r>
            <a:r>
              <a:rPr lang="en-US" altLang="en-US" sz="2400" b="1" dirty="0" smtClean="0"/>
              <a:t>1.38 </a:t>
            </a:r>
          </a:p>
          <a:p>
            <a:pPr lvl="1"/>
            <a:r>
              <a:rPr lang="en-US" altLang="en-US" sz="2400" dirty="0" smtClean="0"/>
              <a:t>but </a:t>
            </a:r>
            <a:r>
              <a:rPr lang="en-US" altLang="en-US" sz="2400" b="1" dirty="0" smtClean="0"/>
              <a:t>rate ratio</a:t>
            </a:r>
            <a:r>
              <a:rPr lang="en-US" altLang="en-US" sz="2400" dirty="0" smtClean="0"/>
              <a:t> = 10/5 = </a:t>
            </a:r>
            <a:r>
              <a:rPr lang="en-US" altLang="en-US" sz="2400" b="1" dirty="0" smtClean="0"/>
              <a:t>2.0</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sz="3600" b="1" dirty="0" smtClean="0"/>
              <a:t>Risk Ratio vs. Rate Ratio</a:t>
            </a:r>
          </a:p>
        </p:txBody>
      </p:sp>
      <p:sp>
        <p:nvSpPr>
          <p:cNvPr id="250882" name="Rectangle 3"/>
          <p:cNvSpPr>
            <a:spLocks noGrp="1" noChangeArrowheads="1"/>
          </p:cNvSpPr>
          <p:nvPr>
            <p:ph type="body" idx="1"/>
          </p:nvPr>
        </p:nvSpPr>
        <p:spPr>
          <a:xfrm>
            <a:off x="228600" y="1277800"/>
            <a:ext cx="8915400" cy="4114800"/>
          </a:xfrm>
        </p:spPr>
        <p:txBody>
          <a:bodyPr/>
          <a:lstStyle/>
          <a:p>
            <a:endParaRPr lang="en-US" altLang="en-US" dirty="0" smtClean="0"/>
          </a:p>
          <a:p>
            <a:r>
              <a:rPr lang="en-US" altLang="en-US" dirty="0" smtClean="0"/>
              <a:t>In preceding example of risk ratio (at 20 years) = 1.38 and rate ratio = 2.0, which would you report?</a:t>
            </a:r>
          </a:p>
          <a:p>
            <a:endParaRPr lang="en-US" altLang="en-US" dirty="0" smtClean="0"/>
          </a:p>
          <a:p>
            <a:r>
              <a:rPr lang="en-US" altLang="en-US" dirty="0" smtClean="0"/>
              <a:t>Are the two ratios telling you something different?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smtClean="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0" y="914400"/>
            <a:ext cx="9144000" cy="4876800"/>
          </a:xfrm>
        </p:spPr>
        <p:txBody>
          <a:bodyPr/>
          <a:lstStyle/>
          <a:p>
            <a:pPr>
              <a:spcBef>
                <a:spcPct val="40000"/>
              </a:spcBef>
            </a:pPr>
            <a:r>
              <a:rPr lang="en-US" sz="2400" dirty="0" smtClean="0"/>
              <a:t>Risk ratio  (aka cumulative incidence ratio)</a:t>
            </a:r>
          </a:p>
          <a:p>
            <a:pPr lvl="1"/>
            <a:r>
              <a:rPr lang="en-US" sz="2400" dirty="0" smtClean="0"/>
              <a:t>Compares probability of outcome, by exposure, at a certain time</a:t>
            </a:r>
          </a:p>
          <a:p>
            <a:pPr lvl="1"/>
            <a:r>
              <a:rPr lang="en-US" sz="2400" dirty="0" smtClean="0"/>
              <a:t>Compares whether outcome occurs by a certain time, but not how fast  (in exposed versus unexposed)</a:t>
            </a:r>
          </a:p>
          <a:p>
            <a:pPr lvl="1"/>
            <a:r>
              <a:rPr lang="en-US" sz="2400" dirty="0" smtClean="0"/>
              <a:t>Best to use when it only matters “if” an event has occurred, not “when”; i.e., when speed to the event does not matter</a:t>
            </a:r>
          </a:p>
          <a:p>
            <a:pPr lvl="2"/>
            <a:r>
              <a:rPr lang="en-US" sz="2000" dirty="0" smtClean="0"/>
              <a:t>Note:  Very often speed does matter in biomedical conditions</a:t>
            </a:r>
          </a:p>
          <a:p>
            <a:pPr lvl="1"/>
            <a:endParaRPr lang="en-US" sz="1000" dirty="0" smtClean="0"/>
          </a:p>
          <a:p>
            <a:r>
              <a:rPr lang="en-US" sz="2400" dirty="0" smtClean="0"/>
              <a:t>Rate ratio (or hazard ratio) </a:t>
            </a:r>
          </a:p>
          <a:p>
            <a:pPr lvl="1"/>
            <a:r>
              <a:rPr lang="en-US" sz="2400" dirty="0" smtClean="0"/>
              <a:t>Compares when and how fast outcome occurs, by exposure status</a:t>
            </a:r>
          </a:p>
          <a:p>
            <a:pPr lvl="1"/>
            <a:r>
              <a:rPr lang="en-US" sz="2400" dirty="0" smtClean="0"/>
              <a:t>Preserves the relative “force” of exposure on disease outcome.  </a:t>
            </a:r>
          </a:p>
          <a:p>
            <a:pPr lvl="1"/>
            <a:r>
              <a:rPr lang="en-US" sz="2400" dirty="0" smtClean="0"/>
              <a:t>Rates are more fundamental measure of disease occurrence.</a:t>
            </a:r>
          </a:p>
          <a:p>
            <a:pPr lvl="1"/>
            <a:r>
              <a:rPr lang="en-US" sz="2400" dirty="0" smtClean="0"/>
              <a:t>Best to use when timing of event is important (“when” &gt; “if”)</a:t>
            </a:r>
          </a:p>
          <a:p>
            <a:pPr lvl="1"/>
            <a:r>
              <a:rPr lang="en-US" sz="2400" dirty="0" smtClean="0"/>
              <a:t>Often, more interpretable for etiologic research</a:t>
            </a:r>
          </a:p>
          <a:p>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smtClean="0"/>
              <a:t>Prevalence ratio </a:t>
            </a:r>
            <a:r>
              <a:rPr lang="en-US" altLang="en-US" sz="2800" b="1" dirty="0"/>
              <a:t>of disease in exposed vs </a:t>
            </a:r>
            <a:r>
              <a:rPr lang="en-US" altLang="en-US" sz="2800" b="1" dirty="0" smtClean="0"/>
              <a:t>unexposed: </a:t>
            </a:r>
          </a:p>
          <a:p>
            <a:pPr algn="ctr" eaLnBrk="0" hangingPunct="0"/>
            <a:r>
              <a:rPr lang="en-US" altLang="en-US" sz="2800" b="1" dirty="0" smtClean="0"/>
              <a:t>A ratio measure of association</a:t>
            </a:r>
            <a:endParaRPr lang="en-US" altLang="en-US" sz="2800" b="1" dirty="0"/>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3648"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r>
              <a:rPr lang="en-US" altLang="en-US" sz="2800" dirty="0" smtClean="0"/>
              <a:t>.</a:t>
            </a:r>
            <a:endParaRPr lang="en-US" altLang="en-US" sz="2800" dirty="0"/>
          </a:p>
          <a:p>
            <a:pPr marL="685800" lvl="1" indent="-228600" eaLnBrk="0" hangingPunct="0">
              <a:spcBef>
                <a:spcPts val="0"/>
              </a:spcBef>
              <a:buFont typeface="Arial" panose="020B0604020202020204" pitchFamily="34" charset="0"/>
              <a:buChar char="•"/>
              <a:tabLst>
                <a:tab pos="352425" algn="l"/>
              </a:tabLst>
            </a:pPr>
            <a:r>
              <a:rPr lang="en-US" altLang="en-US" sz="2400" dirty="0" smtClean="0"/>
              <a:t>there is a confidence interval as well (not our </a:t>
            </a:r>
            <a:r>
              <a:rPr lang="en-US" altLang="en-US" sz="2400" dirty="0" smtClean="0"/>
              <a:t>course’s main focus)</a:t>
            </a:r>
            <a:endParaRPr lang="en-US" altLang="en-US" sz="2400" dirty="0" smtClean="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Risk Ratio vs Rate Ratio </a:t>
            </a:r>
            <a:br>
              <a:rPr lang="en-US" altLang="en-US" sz="2800" b="1" kern="0" dirty="0" smtClean="0"/>
            </a:br>
            <a:r>
              <a:rPr lang="en-US" altLang="en-US" sz="2800" b="1" kern="0" dirty="0" smtClean="0"/>
              <a:t>for etiologic vs prediction research</a:t>
            </a:r>
          </a:p>
        </p:txBody>
      </p:sp>
      <p:sp>
        <p:nvSpPr>
          <p:cNvPr id="12" name="Text Box 13"/>
          <p:cNvSpPr txBox="1">
            <a:spLocks noGrp="1" noChangeArrowheads="1"/>
          </p:cNvSpPr>
          <p:nvPr>
            <p:ph sz="quarter" idx="2"/>
          </p:nvPr>
        </p:nvSpPr>
        <p:spPr bwMode="auto">
          <a:xfrm>
            <a:off x="4330498" y="925299"/>
            <a:ext cx="4865691" cy="3693319"/>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2200" dirty="0"/>
              <a:t>Being exposed </a:t>
            </a:r>
            <a:r>
              <a:rPr lang="en-US" altLang="en-US" sz="2200" dirty="0" smtClean="0"/>
              <a:t>undoubtedly influencing occurrence </a:t>
            </a:r>
            <a:r>
              <a:rPr lang="en-US" altLang="en-US" sz="2200" dirty="0"/>
              <a:t>of </a:t>
            </a:r>
            <a:r>
              <a:rPr lang="en-US" altLang="en-US" sz="2200" dirty="0" smtClean="0"/>
              <a:t>event</a:t>
            </a:r>
          </a:p>
          <a:p>
            <a:pPr marL="342900" indent="-342900"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a:t>
            </a:r>
          </a:p>
          <a:p>
            <a:pPr marL="342900" indent="-342900"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smtClean="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3687990812"/>
              </p:ext>
            </p:extLst>
          </p:nvPr>
        </p:nvGraphicFramePr>
        <p:xfrm>
          <a:off x="309339" y="1807590"/>
          <a:ext cx="8834661" cy="2630462"/>
        </p:xfrm>
        <a:graphic>
          <a:graphicData uri="http://schemas.openxmlformats.org/drawingml/2006/table">
            <a:tbl>
              <a:tblPr/>
              <a:tblGrid>
                <a:gridCol w="2950696"/>
                <a:gridCol w="5883965"/>
              </a:tblGrid>
              <a:tr h="6857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 (with robust variance)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with marginal standardization (Stata margins command)</a:t>
                      </a:r>
                    </a:p>
                  </a:txBody>
                  <a:tcPr marT="45717" marB="45717"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Cross-sectional design</a:t>
            </a:r>
          </a:p>
        </p:txBody>
      </p:sp>
      <p:sp>
        <p:nvSpPr>
          <p:cNvPr id="5" name="Oval 4"/>
          <p:cNvSpPr/>
          <p:nvPr/>
        </p:nvSpPr>
        <p:spPr bwMode="auto">
          <a:xfrm>
            <a:off x="309338" y="1619591"/>
            <a:ext cx="2827561" cy="11109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750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8416"/>
            <a:ext cx="10439400" cy="685800"/>
          </a:xfrm>
        </p:spPr>
        <p:txBody>
          <a:bodyPr/>
          <a:lstStyle/>
          <a:p>
            <a:r>
              <a:rPr lang="en-US" altLang="en-US" sz="2500" b="1" dirty="0" smtClean="0"/>
              <a:t>If regression-based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2217231243"/>
              </p:ext>
            </p:extLst>
          </p:nvPr>
        </p:nvGraphicFramePr>
        <p:xfrm>
          <a:off x="254002" y="1376711"/>
          <a:ext cx="8839200" cy="4678410"/>
        </p:xfrm>
        <a:graphic>
          <a:graphicData uri="http://schemas.openxmlformats.org/drawingml/2006/table">
            <a:tbl>
              <a:tblPr/>
              <a:tblGrid>
                <a:gridCol w="1033198"/>
                <a:gridCol w="2055607"/>
                <a:gridCol w="1693888"/>
                <a:gridCol w="2233535"/>
                <a:gridCol w="1822972"/>
              </a:tblGrid>
              <a:tr h="6477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Competing Events Present</a:t>
                      </a:r>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600" b="1" dirty="0" smtClean="0"/>
                        <a:t>Competing Events Absent</a:t>
                      </a:r>
                      <a:endParaRPr lang="en-US" sz="1600" b="1" dirty="0"/>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924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909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Not all persons have complete follow-up</a:t>
                      </a:r>
                    </a:p>
                  </a:txBody>
                  <a:tcPr marT="45717" marB="45717"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Proportional hazards (PH)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Fine-Gray modification of PH -&gt; sub-distribution HR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risk ratio (after some manipulation)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790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Everyone has complete follow-up</a:t>
                      </a:r>
                    </a:p>
                  </a:txBody>
                  <a:tcPr marT="45717" marB="45717"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endParaRPr lang="en-US" sz="1600" dirty="0"/>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txBox="1">
            <a:spLocks noChangeArrowheads="1"/>
          </p:cNvSpPr>
          <p:nvPr/>
        </p:nvSpPr>
        <p:spPr bwMode="auto">
          <a:xfrm>
            <a:off x="-18318" y="685643"/>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600" kern="0" dirty="0" smtClean="0"/>
              <a:t>Cohort design:  Some commonly used regression techniques</a:t>
            </a:r>
          </a:p>
        </p:txBody>
      </p:sp>
      <p:sp>
        <p:nvSpPr>
          <p:cNvPr id="8" name="Rectangle 3"/>
          <p:cNvSpPr txBox="1">
            <a:spLocks noChangeArrowheads="1"/>
          </p:cNvSpPr>
          <p:nvPr/>
        </p:nvSpPr>
        <p:spPr bwMode="auto">
          <a:xfrm>
            <a:off x="236512" y="6159334"/>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1800" kern="0" dirty="0" smtClean="0"/>
              <a:t>HR = hazard ratio; IRR = incidence rate ratio; IOR = incidence odds ratio</a:t>
            </a:r>
          </a:p>
        </p:txBody>
      </p:sp>
      <p:sp>
        <p:nvSpPr>
          <p:cNvPr id="2" name="Oval 1"/>
          <p:cNvSpPr/>
          <p:nvPr/>
        </p:nvSpPr>
        <p:spPr bwMode="auto">
          <a:xfrm>
            <a:off x="1543987" y="2053654"/>
            <a:ext cx="3462728"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1689100" y="1154244"/>
            <a:ext cx="6680199"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36512" y="2730596"/>
            <a:ext cx="1173188" cy="345639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2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smtClean="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gridCol w="234778"/>
                <a:gridCol w="5556422"/>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a:t>
            </a:r>
            <a:r>
              <a:rPr lang="en-US" altLang="en-US" sz="3200" b="1" dirty="0" smtClean="0">
                <a:solidFill>
                  <a:schemeClr val="tx2"/>
                </a:solidFill>
              </a:rPr>
              <a:t>. 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2222695298"/>
              </p:ext>
            </p:extLst>
          </p:nvPr>
        </p:nvGraphicFramePr>
        <p:xfrm>
          <a:off x="1371600" y="1607145"/>
          <a:ext cx="6400800" cy="4075283"/>
        </p:xfrm>
        <a:graphic>
          <a:graphicData uri="http://schemas.openxmlformats.org/drawingml/2006/table">
            <a:tbl>
              <a:tblPr/>
              <a:tblGrid>
                <a:gridCol w="1600200"/>
                <a:gridCol w="1839913"/>
                <a:gridCol w="1760537"/>
                <a:gridCol w="1200150"/>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TB recurrence over 1 </a:t>
                      </a:r>
                      <a:r>
                        <a:rPr kumimoji="0" lang="en-US" sz="2800" b="0" i="0" u="none" strike="noStrike" cap="none" normalizeH="0" baseline="0" dirty="0" smtClean="0">
                          <a:ln>
                            <a:noFill/>
                          </a:ln>
                          <a:solidFill>
                            <a:schemeClr val="tx1"/>
                          </a:solidFill>
                          <a:effectLst/>
                          <a:latin typeface="Times New Roman" pitchFamily="18" charset="0"/>
                        </a:rPr>
                        <a:t>yr</a:t>
                      </a: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75476" name="Text Box 53"/>
          <p:cNvSpPr txBox="1">
            <a:spLocks noChangeArrowheads="1"/>
          </p:cNvSpPr>
          <p:nvPr/>
        </p:nvSpPr>
        <p:spPr bwMode="auto">
          <a:xfrm>
            <a:off x="1371600" y="564531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a:t>
            </a:r>
            <a:r>
              <a:rPr lang="en-US" altLang="en-US" sz="2800" dirty="0" smtClean="0"/>
              <a:t>ratio measure</a:t>
            </a:r>
            <a:endParaRPr lang="en-US" altLang="en-US" sz="2800" dirty="0"/>
          </a:p>
          <a:p>
            <a:pPr eaLnBrk="0" hangingPunct="0"/>
            <a:r>
              <a:rPr lang="en-US" altLang="en-US" sz="2800" dirty="0"/>
              <a:t>can be large but difference measure small</a:t>
            </a:r>
          </a:p>
        </p:txBody>
      </p:sp>
      <p:sp>
        <p:nvSpPr>
          <p:cNvPr id="2" name="TextBox 1"/>
          <p:cNvSpPr txBox="1"/>
          <p:nvPr/>
        </p:nvSpPr>
        <p:spPr>
          <a:xfrm>
            <a:off x="1371600" y="3745282"/>
            <a:ext cx="6281803" cy="369332"/>
          </a:xfrm>
          <a:prstGeom prst="rect">
            <a:avLst/>
          </a:prstGeom>
          <a:noFill/>
        </p:spPr>
        <p:txBody>
          <a:bodyPr wrap="square" rtlCol="0">
            <a:spAutoFit/>
          </a:bodyPr>
          <a:lstStyle/>
          <a:p>
            <a:r>
              <a:rPr lang="en-US" sz="1800" dirty="0" smtClean="0"/>
              <a:t>*Complete 1-yr follow-up with no drop-out or non-TB deaths</a:t>
            </a:r>
            <a:endParaRPr lang="en-US" sz="1800" dirty="0"/>
          </a:p>
        </p:txBody>
      </p:sp>
    </p:spTree>
    <p:extLst>
      <p:ext uri="{BB962C8B-B14F-4D97-AF65-F5344CB8AC3E}">
        <p14:creationId xmlns:p14="http://schemas.microsoft.com/office/powerpoint/2010/main" val="80515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smtClean="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 implication is clearer because communicated in terms of actual numbers of people: </a:t>
            </a:r>
          </a:p>
          <a:p>
            <a:pPr lvl="2"/>
            <a:r>
              <a:rPr lang="en-US" altLang="en-US" dirty="0"/>
              <a:t>e</a:t>
            </a:r>
            <a:r>
              <a:rPr lang="en-US" altLang="en-US" dirty="0" smtClean="0"/>
              <a:t>.g., how many cases of disease (i.e., no. of people)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of Difference Measures</a:t>
            </a:r>
            <a:br>
              <a:rPr lang="en-US" altLang="en-US" sz="3200" b="1" dirty="0" smtClean="0"/>
            </a:br>
            <a:r>
              <a:rPr lang="en-US" altLang="en-US" sz="3200" b="1" dirty="0" smtClean="0"/>
              <a:t> (1/difference) Are Even More Interpretable</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smtClean="0"/>
              <a:t>Depending on context, the reciprocal of risk difference is:</a:t>
            </a:r>
          </a:p>
          <a:p>
            <a:pPr lvl="1"/>
            <a:r>
              <a:rPr lang="en-US" altLang="en-US" dirty="0" smtClean="0"/>
              <a:t>Number needed to treat to prevent one case of disease</a:t>
            </a:r>
          </a:p>
          <a:p>
            <a:pPr lvl="1"/>
            <a:r>
              <a:rPr lang="en-US" altLang="en-US" dirty="0" smtClean="0"/>
              <a:t>Number needed to treat to harm one person (a</a:t>
            </a:r>
            <a:r>
              <a:rPr lang="en-US" altLang="en-US" sz="1800" dirty="0" smtClean="0"/>
              <a:t> </a:t>
            </a:r>
            <a:r>
              <a:rPr lang="en-US" altLang="en-US" dirty="0" smtClean="0"/>
              <a:t>side</a:t>
            </a:r>
            <a:r>
              <a:rPr lang="en-US" altLang="en-US" sz="1800" dirty="0" smtClean="0"/>
              <a:t> </a:t>
            </a:r>
            <a:r>
              <a:rPr lang="en-US" altLang="en-US" dirty="0" smtClean="0"/>
              <a:t>effect)</a:t>
            </a:r>
          </a:p>
          <a:p>
            <a:pPr lvl="1"/>
            <a:r>
              <a:rPr lang="en-US" altLang="en-US" dirty="0" smtClean="0"/>
              <a:t>Number needed to protect from exposure to prevent one case of disease</a:t>
            </a:r>
          </a:p>
          <a:p>
            <a:pPr lvl="1"/>
            <a:endParaRPr lang="en-US" altLang="en-US" sz="1100" dirty="0" smtClean="0"/>
          </a:p>
          <a:p>
            <a:pPr>
              <a:spcBef>
                <a:spcPct val="40000"/>
              </a:spcBef>
            </a:pPr>
            <a:r>
              <a:rPr lang="en-US" altLang="en-US" dirty="0" smtClean="0"/>
              <a:t>TB rifampin example: 1/0.026 = 38.5, means that you have to treat 38.5 persons for &gt;6 months vs. &lt;3 months to prevent one case of TB recurrence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1360354016"/>
              </p:ext>
            </p:extLst>
          </p:nvPr>
        </p:nvGraphicFramePr>
        <p:xfrm>
          <a:off x="1219200" y="1201738"/>
          <a:ext cx="6324600" cy="4481060"/>
        </p:xfrm>
        <a:graphic>
          <a:graphicData uri="http://schemas.openxmlformats.org/drawingml/2006/table">
            <a:tbl>
              <a:tblPr/>
              <a:tblGrid>
                <a:gridCol w="1583377"/>
                <a:gridCol w="1579418"/>
                <a:gridCol w="2001552"/>
                <a:gridCol w="1160253"/>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circulation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smtClean="0">
                          <a:ln>
                            <a:noFill/>
                          </a:ln>
                          <a:solidFill>
                            <a:schemeClr val="tx1"/>
                          </a:solidFill>
                          <a:effectLst/>
                          <a:latin typeface="Times New Roman" pitchFamily="18" charset="0"/>
                        </a:rPr>
                        <a:t>Reference</a:t>
                      </a: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Rectangle 69"/>
          <p:cNvSpPr>
            <a:spLocks noChangeArrowheads="1"/>
          </p:cNvSpPr>
          <p:nvPr/>
        </p:nvSpPr>
        <p:spPr bwMode="auto">
          <a:xfrm>
            <a:off x="5655580" y="6172200"/>
            <a:ext cx="3100388" cy="457200"/>
          </a:xfrm>
          <a:prstGeom prst="rect">
            <a:avLst/>
          </a:prstGeom>
          <a:noFill/>
          <a:ln w="9525">
            <a:noFill/>
            <a:miter lim="800000"/>
            <a:headEnd/>
            <a:tailEnd/>
          </a:ln>
        </p:spPr>
        <p:txBody>
          <a:bodyPr wrap="none">
            <a:spAutoFit/>
          </a:bodyPr>
          <a:lstStyle/>
          <a:p>
            <a:pPr eaLnBrk="0" hangingPunct="0"/>
            <a:r>
              <a:rPr lang="en-US" altLang="en-US" sz="2400" dirty="0"/>
              <a:t>Stiel et al., </a:t>
            </a:r>
            <a:r>
              <a:rPr lang="en-US" altLang="en-US" sz="2400" i="1" dirty="0"/>
              <a:t>NEJM</a:t>
            </a:r>
            <a:r>
              <a:rPr lang="en-US" altLang="en-US" sz="2400" dirty="0"/>
              <a:t>  2004</a:t>
            </a:r>
          </a:p>
        </p:txBody>
      </p:sp>
      <p:sp>
        <p:nvSpPr>
          <p:cNvPr id="279578" name="Rectangle 70"/>
          <p:cNvSpPr>
            <a:spLocks noChangeArrowheads="1"/>
          </p:cNvSpPr>
          <p:nvPr/>
        </p:nvSpPr>
        <p:spPr bwMode="auto">
          <a:xfrm>
            <a:off x="791751" y="285937"/>
            <a:ext cx="7394525" cy="584775"/>
          </a:xfrm>
          <a:prstGeom prst="rect">
            <a:avLst/>
          </a:prstGeom>
          <a:noFill/>
          <a:ln w="9525">
            <a:noFill/>
            <a:miter lim="800000"/>
            <a:headEnd/>
            <a:tailEnd/>
          </a:ln>
        </p:spPr>
        <p:txBody>
          <a:bodyPr wrap="none">
            <a:spAutoFit/>
          </a:bodyPr>
          <a:lstStyle/>
          <a:p>
            <a:pPr eaLnBrk="0" hangingPunct="0"/>
            <a:r>
              <a:rPr lang="en-US" altLang="en-US" sz="3200" b="1" dirty="0" smtClean="0"/>
              <a:t>Example: Study </a:t>
            </a:r>
            <a:r>
              <a:rPr lang="en-US" altLang="en-US" sz="3200" b="1" dirty="0"/>
              <a:t>reporting risk difference</a:t>
            </a:r>
          </a:p>
        </p:txBody>
      </p:sp>
      <p:sp>
        <p:nvSpPr>
          <p:cNvPr id="279579" name="Text Box 71"/>
          <p:cNvSpPr txBox="1">
            <a:spLocks noChangeArrowheads="1"/>
          </p:cNvSpPr>
          <p:nvPr/>
        </p:nvSpPr>
        <p:spPr bwMode="auto">
          <a:xfrm>
            <a:off x="1050925" y="5694812"/>
            <a:ext cx="6876178" cy="400110"/>
          </a:xfrm>
          <a:prstGeom prst="rect">
            <a:avLst/>
          </a:prstGeom>
          <a:noFill/>
          <a:ln w="9525">
            <a:noFill/>
            <a:miter lim="800000"/>
            <a:headEnd/>
            <a:tailEnd/>
          </a:ln>
        </p:spPr>
        <p:txBody>
          <a:bodyPr wrap="none">
            <a:spAutoFit/>
          </a:bodyPr>
          <a:lstStyle/>
          <a:p>
            <a:pPr eaLnBrk="0" hangingPunct="0"/>
            <a:r>
              <a:rPr lang="en-US" altLang="en-US" sz="2000" dirty="0"/>
              <a:t>Risk difference = 0.051; </a:t>
            </a:r>
            <a:r>
              <a:rPr lang="en-US" altLang="en-US" sz="2000" b="1" dirty="0"/>
              <a:t>number needed to treat = 1/0.051 = 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19758</TotalTime>
  <Words>24656</Words>
  <Application>Microsoft Office PowerPoint</Application>
  <PresentationFormat>On-screen Show (4:3)</PresentationFormat>
  <Paragraphs>1672</Paragraphs>
  <Slides>108</Slides>
  <Notes>108</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11" baseType="lpstr">
      <vt:lpstr>Blank Presentation</vt:lpstr>
      <vt:lpstr>Equation</vt:lpstr>
      <vt:lpstr>Document</vt:lpstr>
      <vt:lpstr>n</vt:lpstr>
      <vt:lpstr>Disease Association I Main points to be covered </vt:lpstr>
      <vt:lpstr>Measures of Disease Association</vt:lpstr>
      <vt:lpstr>Descriptive and Analytic Goals</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Prevalence ratio and Odds ratio</vt:lpstr>
      <vt:lpstr>PowerPoint Presentation</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PowerPoint Presentation</vt:lpstr>
      <vt:lpstr>Prevalence Ratio vs Odds Ratio</vt:lpstr>
      <vt:lpstr>Unfavorable property of odds ratio #2: People don’t understand them</vt:lpstr>
      <vt:lpstr>Unfavorable Property of the Odds Ratio #3:  Non-Collapsibility</vt:lpstr>
      <vt:lpstr>Unfavorable Property of the Odds Ratio #3:  Non-Collapsibility</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Risk ratio vs. Rate ratio</vt:lpstr>
      <vt:lpstr>Risk Ratio vs. Rate Ratio</vt:lpstr>
      <vt:lpstr>Risk Ratio and Rate Ratio with constant incidence rate</vt:lpstr>
      <vt:lpstr>Risk Ratio and Rate Ratio with lower incidence rate</vt:lpstr>
      <vt:lpstr>Risk Ratio vs. Rate Ratio</vt:lpstr>
      <vt:lpstr>Risk Ratio vs Rate Ratio  for etiologic vs prediction research</vt:lpstr>
      <vt:lpstr>If regression-based adjustment for confounding (etc.) is needed</vt:lpstr>
      <vt:lpstr>If regression-based adjustment for confounding (etc.) is needed</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of Difference Measures  (1/difference) Are Even More Interpretable</vt:lpstr>
      <vt:lpstr>PowerPoint Presentation</vt:lpstr>
      <vt:lpstr>Example:  Risk Difference</vt:lpstr>
      <vt:lpstr>Describing a difference</vt:lpstr>
      <vt:lpstr>Example with rates: Hormone Use and Breast Cancer - Nurses’ Health Study</vt:lpstr>
      <vt:lpstr>Example with rates:  Alendronate Use and Hip Fracture in Older Patients Using Oral Prednisolone</vt:lpstr>
      <vt:lpstr>PowerPoint Presentation</vt:lpstr>
      <vt:lpstr>Log rank test</vt:lpstr>
      <vt:lpstr>Summary of Measures of Association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1145</cp:revision>
  <cp:lastPrinted>2014-10-03T21:19:23Z</cp:lastPrinted>
  <dcterms:created xsi:type="dcterms:W3CDTF">2001-10-14T00:53:39Z</dcterms:created>
  <dcterms:modified xsi:type="dcterms:W3CDTF">2017-10-03T05:03:59Z</dcterms:modified>
</cp:coreProperties>
</file>