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16"/>
  </p:notesMasterIdLst>
  <p:sldIdLst>
    <p:sldId id="256" r:id="rId2"/>
    <p:sldId id="281" r:id="rId3"/>
    <p:sldId id="283" r:id="rId4"/>
    <p:sldId id="280" r:id="rId5"/>
    <p:sldId id="259" r:id="rId6"/>
    <p:sldId id="282" r:id="rId7"/>
    <p:sldId id="262" r:id="rId8"/>
    <p:sldId id="272" r:id="rId9"/>
    <p:sldId id="290" r:id="rId10"/>
    <p:sldId id="289" r:id="rId11"/>
    <p:sldId id="285" r:id="rId12"/>
    <p:sldId id="286" r:id="rId13"/>
    <p:sldId id="288" r:id="rId14"/>
    <p:sldId id="284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72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pitchFamily="34" charset="0"/>
              </a:defRPr>
            </a:lvl1pPr>
          </a:lstStyle>
          <a:p>
            <a:fld id="{70D24765-2924-434F-90B2-30684A8E9D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56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1A3B4990-B835-4F43-A96E-8C4D533E3B3C}" type="slidenum">
              <a:rPr lang="en-US" sz="1200"/>
              <a:pPr/>
              <a:t>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0381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381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7FAEE8BB-6230-4411-B39D-8B60EFEE8F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95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61230-D9E4-4FD7-8A71-C499A2AC36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862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49F47-6AC2-44DA-9A93-0850940A53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90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415C28-8F87-4972-856A-DD8444BE09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3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0A1E56-B170-4776-9E24-46E8BA8679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4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60924D-BBED-4C02-AD83-ECD2893AFB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3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202750-AF45-441E-BC51-8566716D34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65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8C4AA2-F779-4886-912E-5CCD32BF8E3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45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5D69D6-AEEC-4D01-9063-AD7358D668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6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D21D72-6A42-4856-9D9F-C058E476DE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2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F3993-314A-47A0-804E-2880D00A7D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7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9E07D-9664-4B7B-A81C-98358C6C3C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34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20275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5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5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0275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6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7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7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0277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7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7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23 w 717"/>
                <a:gd name="T1" fmla="*/ 845 h 845"/>
                <a:gd name="T2" fmla="*/ 723 w 717"/>
                <a:gd name="T3" fmla="*/ 821 h 845"/>
                <a:gd name="T4" fmla="*/ 580 w 717"/>
                <a:gd name="T5" fmla="*/ 605 h 845"/>
                <a:gd name="T6" fmla="*/ 409 w 717"/>
                <a:gd name="T7" fmla="*/ 396 h 845"/>
                <a:gd name="T8" fmla="*/ 224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2 w 717"/>
                <a:gd name="T15" fmla="*/ 198 h 845"/>
                <a:gd name="T16" fmla="*/ 403 w 717"/>
                <a:gd name="T17" fmla="*/ 408 h 845"/>
                <a:gd name="T18" fmla="*/ 574 w 717"/>
                <a:gd name="T19" fmla="*/ 623 h 845"/>
                <a:gd name="T20" fmla="*/ 723 w 717"/>
                <a:gd name="T21" fmla="*/ 845 h 845"/>
                <a:gd name="T22" fmla="*/ 723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0 w 407"/>
                <a:gd name="T1" fmla="*/ 414 h 414"/>
                <a:gd name="T2" fmla="*/ 410 w 407"/>
                <a:gd name="T3" fmla="*/ 396 h 414"/>
                <a:gd name="T4" fmla="*/ 225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9 w 407"/>
                <a:gd name="T13" fmla="*/ 204 h 414"/>
                <a:gd name="T14" fmla="*/ 410 w 407"/>
                <a:gd name="T15" fmla="*/ 414 h 414"/>
                <a:gd name="T16" fmla="*/ 410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77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92 w 586"/>
                <a:gd name="T1" fmla="*/ 0 h 599"/>
                <a:gd name="T2" fmla="*/ 574 w 586"/>
                <a:gd name="T3" fmla="*/ 0 h 599"/>
                <a:gd name="T4" fmla="*/ 410 w 586"/>
                <a:gd name="T5" fmla="*/ 132 h 599"/>
                <a:gd name="T6" fmla="*/ 260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0 w 586"/>
                <a:gd name="T17" fmla="*/ 282 h 599"/>
                <a:gd name="T18" fmla="*/ 416 w 586"/>
                <a:gd name="T19" fmla="*/ 138 h 599"/>
                <a:gd name="T20" fmla="*/ 592 w 586"/>
                <a:gd name="T21" fmla="*/ 0 h 599"/>
                <a:gd name="T22" fmla="*/ 592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2 w 269"/>
                <a:gd name="T1" fmla="*/ 0 h 252"/>
                <a:gd name="T2" fmla="*/ 254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2 w 269"/>
                <a:gd name="T15" fmla="*/ 0 h 252"/>
                <a:gd name="T16" fmla="*/ 272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278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8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8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0278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20278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20278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279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0279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279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9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9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defRPr>
            </a:lvl1pPr>
          </a:lstStyle>
          <a:p>
            <a:fld id="{3A9F7EB9-3E0B-4C44-A9F2-752A354F64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279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4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6pPr>
      <a:lvl7pPr marL="29718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7pPr>
      <a:lvl8pPr marL="34290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8pPr>
      <a:lvl9pPr marL="3886200" indent="-228600" algn="l" rtl="0" fontAlgn="base">
        <a:spcBef>
          <a:spcPct val="4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2057400"/>
          </a:xfrm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/>
            <a:r>
              <a:rPr lang="en-US" sz="4800" dirty="0" smtClean="0"/>
              <a:t>Epi 213 Decision and Cost-Effectiveness Analysis (DCEA)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4191000"/>
            <a:ext cx="6400800" cy="1371600"/>
          </a:xfrm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Introduction &amp; Overview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7 </a:t>
            </a:r>
            <a:r>
              <a:rPr lang="en-US" dirty="0" smtClean="0"/>
              <a:t>Jan </a:t>
            </a:r>
            <a:r>
              <a:rPr lang="en-US" dirty="0" smtClean="0"/>
              <a:t>2016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0"/>
            <a:ext cx="8229600" cy="1139825"/>
          </a:xfrm>
        </p:spPr>
        <p:txBody>
          <a:bodyPr/>
          <a:lstStyle/>
          <a:p>
            <a:r>
              <a:rPr lang="en-US" dirty="0" smtClean="0"/>
              <a:t>Other DCEA team</a:t>
            </a:r>
            <a:br>
              <a:rPr lang="en-US" dirty="0" smtClean="0"/>
            </a:br>
            <a:r>
              <a:rPr lang="en-US" dirty="0" smtClean="0"/>
              <a:t>introductions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8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DCEA students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TICR – MCR / ATCR – </a:t>
            </a:r>
            <a:r>
              <a:rPr lang="en-US" dirty="0" smtClean="0"/>
              <a:t>14</a:t>
            </a:r>
            <a:endParaRPr lang="en-US" dirty="0" smtClean="0"/>
          </a:p>
          <a:p>
            <a:pPr eaLnBrk="1" hangingPunct="1"/>
            <a:r>
              <a:rPr lang="en-US" dirty="0" smtClean="0"/>
              <a:t>Global Health Masters – </a:t>
            </a:r>
            <a:r>
              <a:rPr lang="en-US" dirty="0" smtClean="0"/>
              <a:t>15</a:t>
            </a:r>
            <a:endParaRPr lang="en-US" dirty="0" smtClean="0"/>
          </a:p>
          <a:p>
            <a:pPr eaLnBrk="1" hangingPunct="1"/>
            <a:r>
              <a:rPr lang="en-US" dirty="0" smtClean="0"/>
              <a:t>Other </a:t>
            </a:r>
            <a:r>
              <a:rPr lang="en-US" dirty="0" smtClean="0"/>
              <a:t>(PhD, fellows, MTM) </a:t>
            </a:r>
            <a:r>
              <a:rPr lang="en-US" dirty="0" smtClean="0"/>
              <a:t>- </a:t>
            </a:r>
            <a:r>
              <a:rPr lang="en-US" dirty="0" smtClean="0"/>
              <a:t>8</a:t>
            </a:r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381000" y="4267200"/>
            <a:ext cx="822960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… and quick introductions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n-US" sz="4000" smtClean="0"/>
              <a:t>DCEA structure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19200"/>
            <a:ext cx="8001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Six cycles of lecture + section: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Decision 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Valuing health: QALYs/DALYs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Adding costs: Cost-effectiveness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Markov disease-state modeling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Data inputs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Sensitivity analyses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Sections: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Review HW (10 min)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Review student projects – ~10 min each - structured summary / critique / discussion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Special topics: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Excel </a:t>
            </a:r>
            <a:r>
              <a:rPr lang="en-US" sz="1600" dirty="0" smtClean="0">
                <a:ea typeface="Arial" pitchFamily="34" charset="0"/>
              </a:rPr>
              <a:t>tutorial </a:t>
            </a:r>
            <a:r>
              <a:rPr lang="en-US" sz="1600" dirty="0" smtClean="0">
                <a:ea typeface="Arial" pitchFamily="34" charset="0"/>
              </a:rPr>
              <a:t>– 15 </a:t>
            </a:r>
            <a:r>
              <a:rPr lang="en-US" sz="1600" dirty="0" smtClean="0">
                <a:ea typeface="Arial" pitchFamily="34" charset="0"/>
              </a:rPr>
              <a:t>Jan (</a:t>
            </a:r>
            <a:r>
              <a:rPr lang="en-US" sz="1600" dirty="0" err="1" smtClean="0">
                <a:ea typeface="Arial" pitchFamily="34" charset="0"/>
              </a:rPr>
              <a:t>TreeAge</a:t>
            </a:r>
            <a:r>
              <a:rPr lang="en-US" sz="1600" dirty="0" smtClean="0">
                <a:ea typeface="Arial" pitchFamily="34" charset="0"/>
              </a:rPr>
              <a:t> – prn with Kazi)</a:t>
            </a:r>
            <a:endParaRPr lang="en-US" sz="1600" dirty="0" smtClean="0">
              <a:ea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HIV, HCV, ?CV</a:t>
            </a:r>
            <a:endParaRPr lang="en-US" sz="1600" dirty="0" smtClean="0">
              <a:ea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Behavioral economics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>
                <a:ea typeface="Arial" pitchFamily="34" charset="0"/>
              </a:rPr>
              <a:t>Iron CEA America!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4572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DCEA student work &amp; grading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80772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Readings –</a:t>
            </a:r>
            <a:r>
              <a:rPr lang="en-US" sz="1800" dirty="0" smtClean="0"/>
              <a:t> prioritize </a:t>
            </a:r>
            <a:r>
              <a:rPr lang="en-US" sz="1800" u="sng" dirty="0" smtClean="0"/>
              <a:t>Lecture Notes</a:t>
            </a:r>
            <a:r>
              <a:rPr lang="en-US" sz="1800" dirty="0" smtClean="0"/>
              <a:t> over articles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solidFill>
                  <a:srgbClr val="FFFF00"/>
                </a:solidFill>
              </a:rPr>
              <a:t>Own project – DA / </a:t>
            </a:r>
            <a:r>
              <a:rPr lang="en-US" sz="1800" dirty="0" smtClean="0">
                <a:solidFill>
                  <a:srgbClr val="FFFF00"/>
                </a:solidFill>
              </a:rPr>
              <a:t>CEA</a:t>
            </a:r>
            <a:endParaRPr lang="en-US" sz="1800" dirty="0">
              <a:solidFill>
                <a:srgbClr val="FFFF00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Design &amp; implement simple CEA.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Start with Excel </a:t>
            </a:r>
            <a:r>
              <a:rPr lang="en-US" sz="1600" dirty="0" smtClean="0">
                <a:ea typeface="Arial" pitchFamily="34" charset="0"/>
              </a:rPr>
              <a:t>templates, </a:t>
            </a:r>
            <a:r>
              <a:rPr lang="en-US" sz="1600" dirty="0">
                <a:ea typeface="Arial" pitchFamily="34" charset="0"/>
              </a:rPr>
              <a:t>or </a:t>
            </a:r>
            <a:r>
              <a:rPr lang="en-US" sz="1600" dirty="0" err="1">
                <a:ea typeface="Arial" pitchFamily="34" charset="0"/>
              </a:rPr>
              <a:t>TreeAge</a:t>
            </a:r>
            <a:endParaRPr lang="en-US" sz="1600" dirty="0">
              <a:ea typeface="Arial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Each cycle, add new element (and update), feedback from mentor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Ongoing development of </a:t>
            </a:r>
            <a:r>
              <a:rPr lang="en-US" sz="1600" u="sng" dirty="0">
                <a:ea typeface="Arial" pitchFamily="34" charset="0"/>
              </a:rPr>
              <a:t>structured summary</a:t>
            </a:r>
            <a:r>
              <a:rPr lang="en-US" sz="1600" dirty="0">
                <a:ea typeface="Arial" pitchFamily="34" charset="0"/>
              </a:rPr>
              <a:t> (~800 words)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By end, have complete simple DA/CEA &amp; structured summary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Typically solo; can work in pairs if prefer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Given preliminary score and chance to refine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>
                <a:ea typeface="Arial" pitchFamily="34" charset="0"/>
              </a:rPr>
              <a:t>Value: </a:t>
            </a:r>
            <a:r>
              <a:rPr lang="en-US" sz="1600" u="sng" dirty="0">
                <a:ea typeface="Arial" pitchFamily="34" charset="0"/>
              </a:rPr>
              <a:t>50 </a:t>
            </a:r>
            <a:r>
              <a:rPr lang="en-US" sz="1600" u="sng" dirty="0" smtClean="0">
                <a:ea typeface="Arial" pitchFamily="34" charset="0"/>
              </a:rPr>
              <a:t>points</a:t>
            </a:r>
            <a:endParaRPr lang="en-US" sz="1600" u="sng" dirty="0">
              <a:ea typeface="Arial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Homework / problem sets (5)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Mainly on mammography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First is open-ended, then 3 programmed (excel)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One on CEA article review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Skip cycle 5 (data inputs)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Value: </a:t>
            </a:r>
            <a:r>
              <a:rPr lang="en-US" sz="1600" u="sng" dirty="0" smtClean="0">
                <a:ea typeface="Arial" pitchFamily="34" charset="0"/>
              </a:rPr>
              <a:t>50 points (10 each)</a:t>
            </a:r>
            <a:r>
              <a:rPr lang="en-US" sz="1600" dirty="0" smtClean="0">
                <a:ea typeface="Arial" pitchFamily="34" charset="0"/>
              </a:rPr>
              <a:t> – late downgraded.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rgbClr val="FFFF00"/>
                </a:solidFill>
              </a:rPr>
              <a:t>Final </a:t>
            </a:r>
            <a:r>
              <a:rPr lang="en-US" sz="1800" dirty="0" smtClean="0">
                <a:solidFill>
                  <a:srgbClr val="FFFF00"/>
                </a:solidFill>
              </a:rPr>
              <a:t>exam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 smtClean="0">
                <a:ea typeface="Arial" pitchFamily="34" charset="0"/>
              </a:rPr>
              <a:t>Optional, if needed due to missed HW(s)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txBody>
          <a:bodyPr/>
          <a:lstStyle/>
          <a:p>
            <a:pPr eaLnBrk="1" hangingPunct="1"/>
            <a:r>
              <a:rPr lang="en-US" sz="4000" smtClean="0"/>
              <a:t>DCEA Mentors</a:t>
            </a:r>
          </a:p>
        </p:txBody>
      </p:sp>
      <p:graphicFrame>
        <p:nvGraphicFramePr>
          <p:cNvPr id="208995" name="Group 9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0342138"/>
              </p:ext>
            </p:extLst>
          </p:nvPr>
        </p:nvGraphicFramePr>
        <p:xfrm>
          <a:off x="533400" y="1524000"/>
          <a:ext cx="8229600" cy="3894138"/>
        </p:xfrm>
        <a:graphic>
          <a:graphicData uri="http://schemas.openxmlformats.org/drawingml/2006/table">
            <a:tbl>
              <a:tblPr/>
              <a:tblGrid>
                <a:gridCol w="2819400"/>
                <a:gridCol w="5410200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Mentor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Area(s) of focus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JGK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HIV, hepatitis, diabetes, &amp; varied other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EAM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HIV, TB, diabetes, hepatitis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Dhruv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Kazi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Cardiovascular disease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Joanne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Spetz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MTM students; Labor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economics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Harsha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Thirumurthy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HIV, varied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Marc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Pechevis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Varied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Wendy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Max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Verdana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Tobacco, global health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Others as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approp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6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Repro. health,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ortho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Verdana" pitchFamily="34" charset="0"/>
                          <a:ea typeface="ＭＳ Ｐゴシック" pitchFamily="34" charset="-128"/>
                          <a:cs typeface="Arial" pitchFamily="34" charset="0"/>
                        </a:rPr>
                        <a:t>, global health, etc.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808038"/>
          </a:xfrm>
        </p:spPr>
        <p:txBody>
          <a:bodyPr/>
          <a:lstStyle/>
          <a:p>
            <a:pPr eaLnBrk="1" hangingPunct="1"/>
            <a:r>
              <a:rPr lang="en-US" smtClean="0"/>
              <a:t>Today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4225925"/>
          </a:xfrm>
        </p:spPr>
        <p:txBody>
          <a:bodyPr/>
          <a:lstStyle/>
          <a:p>
            <a:pPr eaLnBrk="1" hangingPunct="1"/>
            <a:r>
              <a:rPr lang="en-US" dirty="0" smtClean="0"/>
              <a:t>Introductions (15 min)</a:t>
            </a:r>
          </a:p>
          <a:p>
            <a:pPr lvl="1" eaLnBrk="1" hangingPunct="1"/>
            <a:r>
              <a:rPr lang="en-US" dirty="0" smtClean="0">
                <a:ea typeface="Arial" pitchFamily="34" charset="0"/>
              </a:rPr>
              <a:t>Course staff</a:t>
            </a:r>
          </a:p>
          <a:p>
            <a:pPr lvl="1" eaLnBrk="1" hangingPunct="1"/>
            <a:r>
              <a:rPr lang="en-US" dirty="0" smtClean="0">
                <a:ea typeface="Arial" pitchFamily="34" charset="0"/>
              </a:rPr>
              <a:t>Students</a:t>
            </a:r>
          </a:p>
          <a:p>
            <a:pPr eaLnBrk="1" hangingPunct="1"/>
            <a:r>
              <a:rPr lang="en-US" dirty="0" smtClean="0"/>
              <a:t>Course overview (30 min)</a:t>
            </a:r>
          </a:p>
          <a:p>
            <a:pPr eaLnBrk="1" hangingPunct="1"/>
            <a:r>
              <a:rPr lang="en-US" dirty="0" smtClean="0"/>
              <a:t>Lecture - Decision Trees (60 min)</a:t>
            </a:r>
          </a:p>
          <a:p>
            <a:pPr eaLnBrk="1" hangingPunct="1"/>
            <a:r>
              <a:rPr lang="en-US" dirty="0" smtClean="0"/>
              <a:t>Discussion (15 min)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DCEA </a:t>
            </a:r>
            <a:r>
              <a:rPr lang="en-US" dirty="0" smtClean="0"/>
              <a:t>2016 </a:t>
            </a:r>
            <a:r>
              <a:rPr lang="en-US" dirty="0" smtClean="0"/>
              <a:t>Staff</a:t>
            </a:r>
          </a:p>
        </p:txBody>
      </p:sp>
      <p:graphicFrame>
        <p:nvGraphicFramePr>
          <p:cNvPr id="206937" name="Group 8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5152588"/>
              </p:ext>
            </p:extLst>
          </p:nvPr>
        </p:nvGraphicFramePr>
        <p:xfrm>
          <a:off x="228600" y="1371600"/>
          <a:ext cx="8686800" cy="5181599"/>
        </p:xfrm>
        <a:graphic>
          <a:graphicData uri="http://schemas.openxmlformats.org/drawingml/2006/table">
            <a:tbl>
              <a:tblPr/>
              <a:tblGrid>
                <a:gridCol w="3800475"/>
                <a:gridCol w="4886325"/>
              </a:tblGrid>
              <a:tr h="88483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Course Director: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James G. Kahn, MD, MPH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UCSF – IHPS, DEB, GHS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766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Section Leaders: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James G. Kahn, MD, MPH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Elliot Marseille,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DrPH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MPA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Health Strategies International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9734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Additional faculty: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Dhruv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S.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Kazi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MD, MSc, MS, UCSF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Cardiology, SFGH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417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Teaching Assistants</a:t>
                      </a: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b="1" smtClean="0"/>
                        <a:t>Jennifer</a:t>
                      </a:r>
                      <a:r>
                        <a:rPr lang="en-US" b="1" baseline="0" smtClean="0"/>
                        <a:t> Kaplan, general surgery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b="1" baseline="0" smtClean="0"/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b="1" smtClean="0"/>
                        <a:t>Sara Moassesfar, pediatric endocrinology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884238"/>
          </a:xfrm>
        </p:spPr>
        <p:txBody>
          <a:bodyPr/>
          <a:lstStyle/>
          <a:p>
            <a:pPr eaLnBrk="1" hangingPunct="1"/>
            <a:r>
              <a:rPr lang="en-US" sz="3600" smtClean="0"/>
              <a:t>James G. Kahn, MD, MPH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Home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Arial" pitchFamily="34" charset="0"/>
              </a:rPr>
              <a:t>UCSF - Institute for Health Policy Studies, Dept of Epidemiology and Biostatistics, Global Health Sciences.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>
                <a:solidFill>
                  <a:srgbClr val="FFFF00"/>
                </a:solidFill>
              </a:rPr>
              <a:t>Mission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Arial" pitchFamily="34" charset="0"/>
              </a:rPr>
              <a:t>How can we best spend health care dollars to improve health?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ea typeface="Arial" pitchFamily="34" charset="0"/>
              </a:rPr>
              <a:t>Thus – projects on efficiency in intervention choice &amp; service delivery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9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3913" y="1574800"/>
            <a:ext cx="7315200" cy="5148263"/>
          </a:xfrm>
        </p:spPr>
      </p:pic>
      <p:sp>
        <p:nvSpPr>
          <p:cNvPr id="1413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1139825"/>
          </a:xfrm>
        </p:spPr>
        <p:txBody>
          <a:bodyPr/>
          <a:lstStyle/>
          <a:p>
            <a:pPr eaLnBrk="1" hangingPunct="1"/>
            <a:r>
              <a:rPr lang="en-US" sz="3200" smtClean="0"/>
              <a:t>Cost-effectiveness of Male Circumcision for HIV Prevention in South Africa</a:t>
            </a:r>
          </a:p>
        </p:txBody>
      </p:sp>
      <p:sp>
        <p:nvSpPr>
          <p:cNvPr id="141322" name="Oval 10"/>
          <p:cNvSpPr>
            <a:spLocks noChangeArrowheads="1"/>
          </p:cNvSpPr>
          <p:nvPr/>
        </p:nvSpPr>
        <p:spPr bwMode="auto">
          <a:xfrm>
            <a:off x="5715000" y="4876800"/>
            <a:ext cx="457200" cy="3048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363538"/>
            <a:ext cx="8534400" cy="1271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8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690688"/>
            <a:ext cx="8902700" cy="26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8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00500"/>
            <a:ext cx="45720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8229600" cy="6062663"/>
          </a:xfrm>
        </p:spPr>
      </p:pic>
      <p:pic>
        <p:nvPicPr>
          <p:cNvPr id="151557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38400" y="3798888"/>
            <a:ext cx="6705600" cy="30591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 eaLnBrk="1" hangingPunct="1"/>
            <a:r>
              <a:rPr lang="en-US" sz="3200" dirty="0" smtClean="0"/>
              <a:t>GHD – web-based resource allocation tool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143000"/>
            <a:ext cx="7239000" cy="5589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229600" cy="1139825"/>
          </a:xfrm>
        </p:spPr>
        <p:txBody>
          <a:bodyPr/>
          <a:lstStyle/>
          <a:p>
            <a:r>
              <a:rPr lang="en-US" sz="3600" dirty="0" smtClean="0"/>
              <a:t>CAPE – Coalition for the Assessment of Prevention Economics</a:t>
            </a:r>
            <a:endParaRPr lang="en-US" sz="3600" dirty="0"/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762000" y="2281806"/>
            <a:ext cx="7848600" cy="35814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6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1"/>
              </a:buClr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2pPr>
            <a:lvl3pPr marL="1143000" indent="-22860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3pPr>
            <a:lvl4pPr marL="1600200" indent="-22860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4pPr>
            <a:lvl5pPr marL="2057400" indent="-228600" algn="l" rtl="0" eaLnBrk="0" fontAlgn="base" hangingPunct="0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5pPr>
            <a:lvl6pPr marL="25146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6pPr>
            <a:lvl7pPr marL="29718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7pPr>
            <a:lvl8pPr marL="34290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8pPr>
            <a:lvl9pPr marL="3886200" indent="-228600" algn="l" rtl="0" fontAlgn="base">
              <a:spcBef>
                <a:spcPct val="4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charset="0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Arial" charset="0"/>
                <a:cs typeface="+mn-cs"/>
              </a:defRPr>
            </a:lvl9pPr>
          </a:lstStyle>
          <a:p>
            <a:pPr eaLnBrk="1" hangingPunct="1"/>
            <a:r>
              <a:rPr lang="en-US" sz="2800" kern="0" dirty="0" smtClean="0"/>
              <a:t>UCSF, SFDPH, UC Berkeley, Stanford, others – 39 co-investigators</a:t>
            </a:r>
          </a:p>
          <a:p>
            <a:pPr eaLnBrk="1" hangingPunct="1"/>
            <a:r>
              <a:rPr lang="en-US" sz="2800" kern="0" dirty="0" smtClean="0"/>
              <a:t>Cooperative agreement with CDC, 5 years</a:t>
            </a:r>
          </a:p>
          <a:p>
            <a:pPr eaLnBrk="1" hangingPunct="1"/>
            <a:r>
              <a:rPr lang="en-US" sz="2800" kern="0" dirty="0" smtClean="0"/>
              <a:t>Economic analyses (</a:t>
            </a:r>
            <a:r>
              <a:rPr lang="en-US" sz="2800" kern="0" dirty="0" err="1" smtClean="0"/>
              <a:t>incl</a:t>
            </a:r>
            <a:r>
              <a:rPr lang="en-US" sz="2800" kern="0" dirty="0" smtClean="0"/>
              <a:t> CEA) for HIV, hepatitis, TB, STI, school health</a:t>
            </a:r>
          </a:p>
        </p:txBody>
      </p:sp>
    </p:spTree>
    <p:extLst>
      <p:ext uri="{BB962C8B-B14F-4D97-AF65-F5344CB8AC3E}">
        <p14:creationId xmlns:p14="http://schemas.microsoft.com/office/powerpoint/2010/main" val="275690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GK_globe_yellow">
  <a:themeElements>
    <a:clrScheme name="JGK_globe_yellow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JGK_globe_yellow">
      <a:majorFont>
        <a:latin typeface="Arial"/>
        <a:ea typeface="ＭＳ Ｐゴシック"/>
        <a:cs typeface="Arial"/>
      </a:majorFont>
      <a:minorFont>
        <a:latin typeface="Verdana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JGK_globe_yellow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GK_globe_yellow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JGK_globe_yellow_really</Template>
  <TotalTime>2703</TotalTime>
  <Words>538</Words>
  <Application>Microsoft Office PowerPoint</Application>
  <PresentationFormat>On-screen Show (4:3)</PresentationFormat>
  <Paragraphs>99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JGK_globe_yellow</vt:lpstr>
      <vt:lpstr>Epi 213 Decision and Cost-Effectiveness Analysis (DCEA)</vt:lpstr>
      <vt:lpstr>Today</vt:lpstr>
      <vt:lpstr>DCEA 2016 Staff</vt:lpstr>
      <vt:lpstr>James G. Kahn, MD, MPH</vt:lpstr>
      <vt:lpstr>Cost-effectiveness of Male Circumcision for HIV Prevention in South Africa</vt:lpstr>
      <vt:lpstr>PowerPoint Presentation</vt:lpstr>
      <vt:lpstr>PowerPoint Presentation</vt:lpstr>
      <vt:lpstr>GHD – web-based resource allocation tool</vt:lpstr>
      <vt:lpstr>CAPE – Coalition for the Assessment of Prevention Economics</vt:lpstr>
      <vt:lpstr>Other DCEA team introductions</vt:lpstr>
      <vt:lpstr>DCEA students</vt:lpstr>
      <vt:lpstr>DCEA structure</vt:lpstr>
      <vt:lpstr>DCEA student work &amp; grading</vt:lpstr>
      <vt:lpstr>DCEA Mentors</vt:lpstr>
    </vt:vector>
  </TitlesOfParts>
  <Company>PRL-IHPS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GHS 201B: … Economic determinants of health</dc:title>
  <dc:creator>JGK</dc:creator>
  <cp:lastModifiedBy>JGK</cp:lastModifiedBy>
  <cp:revision>196</cp:revision>
  <dcterms:created xsi:type="dcterms:W3CDTF">2008-10-03T10:41:10Z</dcterms:created>
  <dcterms:modified xsi:type="dcterms:W3CDTF">2016-01-07T18:03:56Z</dcterms:modified>
</cp:coreProperties>
</file>