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428" r:id="rId3"/>
    <p:sldId id="551" r:id="rId4"/>
    <p:sldId id="565" r:id="rId5"/>
    <p:sldId id="469" r:id="rId6"/>
    <p:sldId id="575" r:id="rId7"/>
    <p:sldId id="471" r:id="rId8"/>
    <p:sldId id="473" r:id="rId9"/>
    <p:sldId id="470" r:id="rId10"/>
    <p:sldId id="566" r:id="rId11"/>
    <p:sldId id="397" r:id="rId12"/>
    <p:sldId id="398" r:id="rId13"/>
    <p:sldId id="552" r:id="rId14"/>
    <p:sldId id="553" r:id="rId15"/>
    <p:sldId id="550" r:id="rId16"/>
    <p:sldId id="399" r:id="rId17"/>
    <p:sldId id="555" r:id="rId18"/>
    <p:sldId id="554" r:id="rId19"/>
    <p:sldId id="556" r:id="rId20"/>
    <p:sldId id="558" r:id="rId21"/>
    <p:sldId id="557" r:id="rId22"/>
    <p:sldId id="400" r:id="rId23"/>
    <p:sldId id="559" r:id="rId24"/>
    <p:sldId id="567" r:id="rId25"/>
    <p:sldId id="561" r:id="rId26"/>
    <p:sldId id="562" r:id="rId27"/>
    <p:sldId id="568" r:id="rId28"/>
    <p:sldId id="569" r:id="rId29"/>
    <p:sldId id="570" r:id="rId30"/>
    <p:sldId id="574" r:id="rId31"/>
    <p:sldId id="571" r:id="rId32"/>
    <p:sldId id="572" r:id="rId33"/>
    <p:sldId id="573" r:id="rId34"/>
    <p:sldId id="560" r:id="rId35"/>
    <p:sldId id="54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rles Mcculloch" initials="CM" lastIdx="2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FFFF"/>
    <a:srgbClr val="F8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51"/>
    <p:restoredTop sz="81046" autoAdjust="0"/>
  </p:normalViewPr>
  <p:slideViewPr>
    <p:cSldViewPr snapToGrid="0" snapToObjects="1">
      <p:cViewPr varScale="1">
        <p:scale>
          <a:sx n="84" d="100"/>
          <a:sy n="84" d="100"/>
        </p:scale>
        <p:origin x="140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B84943-4954-4A47-A156-C9B7EE899896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9CFC5D5-5214-41D1-B27C-CAFE1CF74825}">
      <dgm:prSet/>
      <dgm:spPr/>
      <dgm:t>
        <a:bodyPr/>
        <a:lstStyle/>
        <a:p>
          <a:pPr>
            <a:defRPr b="1"/>
          </a:pPr>
          <a:r>
            <a:rPr lang="en-US"/>
            <a:t>1997</a:t>
          </a:r>
        </a:p>
      </dgm:t>
    </dgm:pt>
    <dgm:pt modelId="{F52439A5-A64B-413F-B341-C4817C310AA5}" type="parTrans" cxnId="{C782BE7A-CC71-4ABB-B61B-202A1ABDB69A}">
      <dgm:prSet/>
      <dgm:spPr/>
      <dgm:t>
        <a:bodyPr/>
        <a:lstStyle/>
        <a:p>
          <a:endParaRPr lang="en-US"/>
        </a:p>
      </dgm:t>
    </dgm:pt>
    <dgm:pt modelId="{0D447328-09E5-4020-96C8-27A37B0DEB2B}" type="sibTrans" cxnId="{C782BE7A-CC71-4ABB-B61B-202A1ABDB69A}">
      <dgm:prSet/>
      <dgm:spPr/>
      <dgm:t>
        <a:bodyPr/>
        <a:lstStyle/>
        <a:p>
          <a:endParaRPr lang="en-US"/>
        </a:p>
      </dgm:t>
    </dgm:pt>
    <dgm:pt modelId="{BBC14CF0-47EB-4F2C-822D-316ACD21AC87}">
      <dgm:prSet custT="1"/>
      <dgm:spPr/>
      <dgm:t>
        <a:bodyPr/>
        <a:lstStyle/>
        <a:p>
          <a:r>
            <a:rPr lang="en-US" sz="2800" dirty="0" err="1"/>
            <a:t>Adaboost</a:t>
          </a:r>
          <a:r>
            <a:rPr lang="en-US" sz="2800" dirty="0"/>
            <a:t> – Orange implemented</a:t>
          </a:r>
        </a:p>
      </dgm:t>
    </dgm:pt>
    <dgm:pt modelId="{CCE3118F-6CA6-48B2-BFA4-0C372C49E281}" type="parTrans" cxnId="{0C0DF9D6-5176-4729-B702-AC25A638267C}">
      <dgm:prSet/>
      <dgm:spPr/>
      <dgm:t>
        <a:bodyPr/>
        <a:lstStyle/>
        <a:p>
          <a:endParaRPr lang="en-US"/>
        </a:p>
      </dgm:t>
    </dgm:pt>
    <dgm:pt modelId="{96BD42FE-FC42-4321-A70A-F111E3A66C9B}" type="sibTrans" cxnId="{0C0DF9D6-5176-4729-B702-AC25A638267C}">
      <dgm:prSet/>
      <dgm:spPr/>
      <dgm:t>
        <a:bodyPr/>
        <a:lstStyle/>
        <a:p>
          <a:endParaRPr lang="en-US"/>
        </a:p>
      </dgm:t>
    </dgm:pt>
    <dgm:pt modelId="{FD6F3104-8DB2-469D-84A4-F754219D8A5C}">
      <dgm:prSet/>
      <dgm:spPr/>
      <dgm:t>
        <a:bodyPr/>
        <a:lstStyle/>
        <a:p>
          <a:pPr>
            <a:defRPr b="1"/>
          </a:pPr>
          <a:r>
            <a:rPr lang="en-US"/>
            <a:t>2016</a:t>
          </a:r>
        </a:p>
      </dgm:t>
    </dgm:pt>
    <dgm:pt modelId="{3D8A284B-7462-4617-81BC-BBCAD8B8F431}" type="parTrans" cxnId="{C9185D9D-63E3-45EF-BDD1-5C35163CD777}">
      <dgm:prSet/>
      <dgm:spPr/>
      <dgm:t>
        <a:bodyPr/>
        <a:lstStyle/>
        <a:p>
          <a:endParaRPr lang="en-US"/>
        </a:p>
      </dgm:t>
    </dgm:pt>
    <dgm:pt modelId="{47FFFE4B-C07A-41EC-BC3A-65EA376B4A70}" type="sibTrans" cxnId="{C9185D9D-63E3-45EF-BDD1-5C35163CD777}">
      <dgm:prSet/>
      <dgm:spPr/>
      <dgm:t>
        <a:bodyPr/>
        <a:lstStyle/>
        <a:p>
          <a:endParaRPr lang="en-US"/>
        </a:p>
      </dgm:t>
    </dgm:pt>
    <dgm:pt modelId="{7B72E7F0-69A9-4C27-B618-E4AB02891D12}">
      <dgm:prSet custT="1"/>
      <dgm:spPr/>
      <dgm:t>
        <a:bodyPr/>
        <a:lstStyle/>
        <a:p>
          <a:r>
            <a:rPr lang="en-US" sz="2000" dirty="0" err="1"/>
            <a:t>XGBoost</a:t>
          </a:r>
          <a:r>
            <a:rPr lang="en-US" sz="2000" dirty="0"/>
            <a:t> – considered best predictive algorithm for tabular data</a:t>
          </a:r>
        </a:p>
      </dgm:t>
    </dgm:pt>
    <dgm:pt modelId="{F5125DC3-D142-400D-A1FE-8384444BDDF7}" type="parTrans" cxnId="{A9E39728-0FC4-4021-9C8F-6DC8CF5135A1}">
      <dgm:prSet/>
      <dgm:spPr/>
      <dgm:t>
        <a:bodyPr/>
        <a:lstStyle/>
        <a:p>
          <a:endParaRPr lang="en-US"/>
        </a:p>
      </dgm:t>
    </dgm:pt>
    <dgm:pt modelId="{1508F14F-34F3-405B-AD3F-2B6298B09845}" type="sibTrans" cxnId="{A9E39728-0FC4-4021-9C8F-6DC8CF5135A1}">
      <dgm:prSet/>
      <dgm:spPr/>
      <dgm:t>
        <a:bodyPr/>
        <a:lstStyle/>
        <a:p>
          <a:endParaRPr lang="en-US"/>
        </a:p>
      </dgm:t>
    </dgm:pt>
    <dgm:pt modelId="{D71D0919-AE50-E445-8E87-B77EAC21F6FC}" type="pres">
      <dgm:prSet presAssocID="{C2B84943-4954-4A47-A156-C9B7EE899896}" presName="root" presStyleCnt="0">
        <dgm:presLayoutVars>
          <dgm:chMax/>
          <dgm:chPref/>
          <dgm:animLvl val="lvl"/>
        </dgm:presLayoutVars>
      </dgm:prSet>
      <dgm:spPr/>
    </dgm:pt>
    <dgm:pt modelId="{82D1B15E-9AD4-2845-8684-883AB09D904E}" type="pres">
      <dgm:prSet presAssocID="{C2B84943-4954-4A47-A156-C9B7EE899896}" presName="divider" presStyleLbl="fgAcc1" presStyleIdx="0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AE853BCE-99E4-4643-B68A-C25638E0C168}" type="pres">
      <dgm:prSet presAssocID="{C2B84943-4954-4A47-A156-C9B7EE899896}" presName="nodes" presStyleCnt="0">
        <dgm:presLayoutVars>
          <dgm:chMax/>
          <dgm:chPref/>
          <dgm:animLvl val="lvl"/>
        </dgm:presLayoutVars>
      </dgm:prSet>
      <dgm:spPr/>
    </dgm:pt>
    <dgm:pt modelId="{B24B7072-E2EB-EC49-8230-551C103A772F}" type="pres">
      <dgm:prSet presAssocID="{E9CFC5D5-5214-41D1-B27C-CAFE1CF74825}" presName="composite1" presStyleCnt="0"/>
      <dgm:spPr/>
    </dgm:pt>
    <dgm:pt modelId="{15BC4DA7-7489-AB4C-A425-4B4F3A17BCBF}" type="pres">
      <dgm:prSet presAssocID="{E9CFC5D5-5214-41D1-B27C-CAFE1CF74825}" presName="ConnectorPoint1" presStyleLbl="lnNode1" presStyleIdx="0" presStyleCnt="2"/>
      <dgm:spPr/>
    </dgm:pt>
    <dgm:pt modelId="{215BCE2C-57CA-7741-BD5B-5F335614BDD1}" type="pres">
      <dgm:prSet presAssocID="{E9CFC5D5-5214-41D1-B27C-CAFE1CF74825}" presName="DropPinPlaceHolder1" presStyleCnt="0"/>
      <dgm:spPr/>
    </dgm:pt>
    <dgm:pt modelId="{DA5B95ED-64B4-7748-A320-A8E256F830F0}" type="pres">
      <dgm:prSet presAssocID="{E9CFC5D5-5214-41D1-B27C-CAFE1CF74825}" presName="DropPin1" presStyleLbl="alignNode1" presStyleIdx="0" presStyleCnt="2"/>
      <dgm:spPr/>
    </dgm:pt>
    <dgm:pt modelId="{66156D6D-F7CC-954C-9752-9ACC2D1B0679}" type="pres">
      <dgm:prSet presAssocID="{E9CFC5D5-5214-41D1-B27C-CAFE1CF74825}" presName="Ellipse1" presStyleLbl="fgAcc1" presStyleIdx="1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8BF4D9FC-0EF4-2142-8591-F79DD849E6B7}" type="pres">
      <dgm:prSet presAssocID="{E9CFC5D5-5214-41D1-B27C-CAFE1CF74825}" presName="L2TextContainer1" presStyleLbl="revTx" presStyleIdx="0" presStyleCnt="4">
        <dgm:presLayoutVars>
          <dgm:bulletEnabled val="1"/>
        </dgm:presLayoutVars>
      </dgm:prSet>
      <dgm:spPr/>
    </dgm:pt>
    <dgm:pt modelId="{06D6B386-F364-DE4D-BBB4-29DD73DC2B05}" type="pres">
      <dgm:prSet presAssocID="{E9CFC5D5-5214-41D1-B27C-CAFE1CF74825}" presName="L1TextContainer1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6774EFDF-777E-AC4E-A3F9-7B664196D7D5}" type="pres">
      <dgm:prSet presAssocID="{E9CFC5D5-5214-41D1-B27C-CAFE1CF74825}" presName="ConnectLine1" presStyleLbl="sibTrans1D1" presStyleIdx="0" presStyleCnt="2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A8E1A97-7611-124B-8598-86996B38138A}" type="pres">
      <dgm:prSet presAssocID="{E9CFC5D5-5214-41D1-B27C-CAFE1CF74825}" presName="EmptyPlaceHolder1" presStyleCnt="0"/>
      <dgm:spPr/>
    </dgm:pt>
    <dgm:pt modelId="{2A0AD6B0-D829-224D-9A8E-475A67D2E3A8}" type="pres">
      <dgm:prSet presAssocID="{0D447328-09E5-4020-96C8-27A37B0DEB2B}" presName="spaceBetweenRectangles1" presStyleCnt="0"/>
      <dgm:spPr/>
    </dgm:pt>
    <dgm:pt modelId="{1DCBD38E-CE8B-1C43-958F-DD40DFC8841D}" type="pres">
      <dgm:prSet presAssocID="{FD6F3104-8DB2-469D-84A4-F754219D8A5C}" presName="composite1" presStyleCnt="0"/>
      <dgm:spPr/>
    </dgm:pt>
    <dgm:pt modelId="{C1419EBA-AF66-2040-A103-771CB3089D8F}" type="pres">
      <dgm:prSet presAssocID="{FD6F3104-8DB2-469D-84A4-F754219D8A5C}" presName="ConnectorPoint1" presStyleLbl="lnNode1" presStyleIdx="1" presStyleCnt="2"/>
      <dgm:spPr/>
    </dgm:pt>
    <dgm:pt modelId="{77A01C7B-3770-1041-8EB9-2F776C01B268}" type="pres">
      <dgm:prSet presAssocID="{FD6F3104-8DB2-469D-84A4-F754219D8A5C}" presName="DropPinPlaceHolder1" presStyleCnt="0"/>
      <dgm:spPr/>
    </dgm:pt>
    <dgm:pt modelId="{61BB44F9-DDFB-254B-899F-EFB92FD0BE3E}" type="pres">
      <dgm:prSet presAssocID="{FD6F3104-8DB2-469D-84A4-F754219D8A5C}" presName="DropPin1" presStyleLbl="alignNode1" presStyleIdx="1" presStyleCnt="2"/>
      <dgm:spPr/>
    </dgm:pt>
    <dgm:pt modelId="{A24063E7-5AA4-224C-8012-13E5AEAC4319}" type="pres">
      <dgm:prSet presAssocID="{FD6F3104-8DB2-469D-84A4-F754219D8A5C}" presName="Ellipse1" presStyleLbl="fgAcc1" presStyleIdx="2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8CCC7B2-131F-A04E-9CA5-AA483FDC4C3B}" type="pres">
      <dgm:prSet presAssocID="{FD6F3104-8DB2-469D-84A4-F754219D8A5C}" presName="L2TextContainer1" presStyleLbl="revTx" presStyleIdx="2" presStyleCnt="4">
        <dgm:presLayoutVars>
          <dgm:bulletEnabled val="1"/>
        </dgm:presLayoutVars>
      </dgm:prSet>
      <dgm:spPr/>
    </dgm:pt>
    <dgm:pt modelId="{7BDFFB26-41EE-D147-B385-CE359486427B}" type="pres">
      <dgm:prSet presAssocID="{FD6F3104-8DB2-469D-84A4-F754219D8A5C}" presName="L1TextContainer1" presStyleLbl="revTx" presStyleIdx="3" presStyleCnt="4">
        <dgm:presLayoutVars>
          <dgm:chMax val="1"/>
          <dgm:chPref val="1"/>
          <dgm:bulletEnabled val="1"/>
        </dgm:presLayoutVars>
      </dgm:prSet>
      <dgm:spPr/>
    </dgm:pt>
    <dgm:pt modelId="{953CC1C8-800D-014F-8D2C-63CE8559D7B0}" type="pres">
      <dgm:prSet presAssocID="{FD6F3104-8DB2-469D-84A4-F754219D8A5C}" presName="ConnectLine1" presStyleLbl="sibTrans1D1" presStyleIdx="1" presStyleCnt="2"/>
      <dgm:spPr>
        <a:noFill/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dash"/>
          <a:miter lim="800000"/>
        </a:ln>
        <a:effectLst/>
      </dgm:spPr>
    </dgm:pt>
    <dgm:pt modelId="{14F5525C-86E4-8849-BC2D-7722FD3793DC}" type="pres">
      <dgm:prSet presAssocID="{FD6F3104-8DB2-469D-84A4-F754219D8A5C}" presName="EmptyPlaceHolder1" presStyleCnt="0"/>
      <dgm:spPr/>
    </dgm:pt>
  </dgm:ptLst>
  <dgm:cxnLst>
    <dgm:cxn modelId="{89204E05-2FC3-1941-9C2F-7A355AD3BDCD}" type="presOf" srcId="{E9CFC5D5-5214-41D1-B27C-CAFE1CF74825}" destId="{06D6B386-F364-DE4D-BBB4-29DD73DC2B05}" srcOrd="0" destOrd="0" presId="urn:microsoft.com/office/officeart/2017/3/layout/DropPinTimeline"/>
    <dgm:cxn modelId="{A9E39728-0FC4-4021-9C8F-6DC8CF5135A1}" srcId="{FD6F3104-8DB2-469D-84A4-F754219D8A5C}" destId="{7B72E7F0-69A9-4C27-B618-E4AB02891D12}" srcOrd="0" destOrd="0" parTransId="{F5125DC3-D142-400D-A1FE-8384444BDDF7}" sibTransId="{1508F14F-34F3-405B-AD3F-2B6298B09845}"/>
    <dgm:cxn modelId="{4E52F131-B46C-BE43-8955-6F84ADBC1B1E}" type="presOf" srcId="{FD6F3104-8DB2-469D-84A4-F754219D8A5C}" destId="{7BDFFB26-41EE-D147-B385-CE359486427B}" srcOrd="0" destOrd="0" presId="urn:microsoft.com/office/officeart/2017/3/layout/DropPinTimeline"/>
    <dgm:cxn modelId="{F653E241-0688-9A45-8FD3-72EAF0425FF5}" type="presOf" srcId="{BBC14CF0-47EB-4F2C-822D-316ACD21AC87}" destId="{8BF4D9FC-0EF4-2142-8591-F79DD849E6B7}" srcOrd="0" destOrd="0" presId="urn:microsoft.com/office/officeart/2017/3/layout/DropPinTimeline"/>
    <dgm:cxn modelId="{C782BE7A-CC71-4ABB-B61B-202A1ABDB69A}" srcId="{C2B84943-4954-4A47-A156-C9B7EE899896}" destId="{E9CFC5D5-5214-41D1-B27C-CAFE1CF74825}" srcOrd="0" destOrd="0" parTransId="{F52439A5-A64B-413F-B341-C4817C310AA5}" sibTransId="{0D447328-09E5-4020-96C8-27A37B0DEB2B}"/>
    <dgm:cxn modelId="{340A398B-10E0-B84A-BB3D-2106D0892180}" type="presOf" srcId="{C2B84943-4954-4A47-A156-C9B7EE899896}" destId="{D71D0919-AE50-E445-8E87-B77EAC21F6FC}" srcOrd="0" destOrd="0" presId="urn:microsoft.com/office/officeart/2017/3/layout/DropPinTimeline"/>
    <dgm:cxn modelId="{C9185D9D-63E3-45EF-BDD1-5C35163CD777}" srcId="{C2B84943-4954-4A47-A156-C9B7EE899896}" destId="{FD6F3104-8DB2-469D-84A4-F754219D8A5C}" srcOrd="1" destOrd="0" parTransId="{3D8A284B-7462-4617-81BC-BBCAD8B8F431}" sibTransId="{47FFFE4B-C07A-41EC-BC3A-65EA376B4A70}"/>
    <dgm:cxn modelId="{1895CAD0-E859-5B45-A9A0-633FF9405EA5}" type="presOf" srcId="{7B72E7F0-69A9-4C27-B618-E4AB02891D12}" destId="{B8CCC7B2-131F-A04E-9CA5-AA483FDC4C3B}" srcOrd="0" destOrd="0" presId="urn:microsoft.com/office/officeart/2017/3/layout/DropPinTimeline"/>
    <dgm:cxn modelId="{0C0DF9D6-5176-4729-B702-AC25A638267C}" srcId="{E9CFC5D5-5214-41D1-B27C-CAFE1CF74825}" destId="{BBC14CF0-47EB-4F2C-822D-316ACD21AC87}" srcOrd="0" destOrd="0" parTransId="{CCE3118F-6CA6-48B2-BFA4-0C372C49E281}" sibTransId="{96BD42FE-FC42-4321-A70A-F111E3A66C9B}"/>
    <dgm:cxn modelId="{D7C7085E-F28F-864A-A8F6-8FA6A95775A4}" type="presParOf" srcId="{D71D0919-AE50-E445-8E87-B77EAC21F6FC}" destId="{82D1B15E-9AD4-2845-8684-883AB09D904E}" srcOrd="0" destOrd="0" presId="urn:microsoft.com/office/officeart/2017/3/layout/DropPinTimeline"/>
    <dgm:cxn modelId="{76A961AC-E1AE-3B48-A68C-8B6E516E70A0}" type="presParOf" srcId="{D71D0919-AE50-E445-8E87-B77EAC21F6FC}" destId="{AE853BCE-99E4-4643-B68A-C25638E0C168}" srcOrd="1" destOrd="0" presId="urn:microsoft.com/office/officeart/2017/3/layout/DropPinTimeline"/>
    <dgm:cxn modelId="{636CFF0B-8CEF-1542-BE99-5E26B3FD4E19}" type="presParOf" srcId="{AE853BCE-99E4-4643-B68A-C25638E0C168}" destId="{B24B7072-E2EB-EC49-8230-551C103A772F}" srcOrd="0" destOrd="0" presId="urn:microsoft.com/office/officeart/2017/3/layout/DropPinTimeline"/>
    <dgm:cxn modelId="{04A90692-0CF3-5F46-9199-20801212DA57}" type="presParOf" srcId="{B24B7072-E2EB-EC49-8230-551C103A772F}" destId="{15BC4DA7-7489-AB4C-A425-4B4F3A17BCBF}" srcOrd="0" destOrd="0" presId="urn:microsoft.com/office/officeart/2017/3/layout/DropPinTimeline"/>
    <dgm:cxn modelId="{DFE16E3B-68A7-F246-A9F0-7E458638D137}" type="presParOf" srcId="{B24B7072-E2EB-EC49-8230-551C103A772F}" destId="{215BCE2C-57CA-7741-BD5B-5F335614BDD1}" srcOrd="1" destOrd="0" presId="urn:microsoft.com/office/officeart/2017/3/layout/DropPinTimeline"/>
    <dgm:cxn modelId="{DCD98B71-B9F2-4442-936B-39DCE4EA7BAF}" type="presParOf" srcId="{215BCE2C-57CA-7741-BD5B-5F335614BDD1}" destId="{DA5B95ED-64B4-7748-A320-A8E256F830F0}" srcOrd="0" destOrd="0" presId="urn:microsoft.com/office/officeart/2017/3/layout/DropPinTimeline"/>
    <dgm:cxn modelId="{66E645F7-11EA-2741-B5A8-8AB4D1B3955B}" type="presParOf" srcId="{215BCE2C-57CA-7741-BD5B-5F335614BDD1}" destId="{66156D6D-F7CC-954C-9752-9ACC2D1B0679}" srcOrd="1" destOrd="0" presId="urn:microsoft.com/office/officeart/2017/3/layout/DropPinTimeline"/>
    <dgm:cxn modelId="{ED1FB025-8155-064D-9066-661A85441F7F}" type="presParOf" srcId="{B24B7072-E2EB-EC49-8230-551C103A772F}" destId="{8BF4D9FC-0EF4-2142-8591-F79DD849E6B7}" srcOrd="2" destOrd="0" presId="urn:microsoft.com/office/officeart/2017/3/layout/DropPinTimeline"/>
    <dgm:cxn modelId="{014F9715-4AEE-1042-A78D-47D56C06379E}" type="presParOf" srcId="{B24B7072-E2EB-EC49-8230-551C103A772F}" destId="{06D6B386-F364-DE4D-BBB4-29DD73DC2B05}" srcOrd="3" destOrd="0" presId="urn:microsoft.com/office/officeart/2017/3/layout/DropPinTimeline"/>
    <dgm:cxn modelId="{D025050C-2CDD-2149-8632-97CBA1CF6111}" type="presParOf" srcId="{B24B7072-E2EB-EC49-8230-551C103A772F}" destId="{6774EFDF-777E-AC4E-A3F9-7B664196D7D5}" srcOrd="4" destOrd="0" presId="urn:microsoft.com/office/officeart/2017/3/layout/DropPinTimeline"/>
    <dgm:cxn modelId="{F55895C7-ECF4-6544-86C3-E31ECCAAC4C3}" type="presParOf" srcId="{B24B7072-E2EB-EC49-8230-551C103A772F}" destId="{3A8E1A97-7611-124B-8598-86996B38138A}" srcOrd="5" destOrd="0" presId="urn:microsoft.com/office/officeart/2017/3/layout/DropPinTimeline"/>
    <dgm:cxn modelId="{453CBD5E-830D-3144-97F5-F2738FC2C00A}" type="presParOf" srcId="{AE853BCE-99E4-4643-B68A-C25638E0C168}" destId="{2A0AD6B0-D829-224D-9A8E-475A67D2E3A8}" srcOrd="1" destOrd="0" presId="urn:microsoft.com/office/officeart/2017/3/layout/DropPinTimeline"/>
    <dgm:cxn modelId="{42F1C866-6B68-524B-B30C-1CDE7E567275}" type="presParOf" srcId="{AE853BCE-99E4-4643-B68A-C25638E0C168}" destId="{1DCBD38E-CE8B-1C43-958F-DD40DFC8841D}" srcOrd="2" destOrd="0" presId="urn:microsoft.com/office/officeart/2017/3/layout/DropPinTimeline"/>
    <dgm:cxn modelId="{CF13B7E1-3691-F74F-A0DB-19979EF6A002}" type="presParOf" srcId="{1DCBD38E-CE8B-1C43-958F-DD40DFC8841D}" destId="{C1419EBA-AF66-2040-A103-771CB3089D8F}" srcOrd="0" destOrd="0" presId="urn:microsoft.com/office/officeart/2017/3/layout/DropPinTimeline"/>
    <dgm:cxn modelId="{4FD4C118-3404-CA45-A946-87C05DBF6981}" type="presParOf" srcId="{1DCBD38E-CE8B-1C43-958F-DD40DFC8841D}" destId="{77A01C7B-3770-1041-8EB9-2F776C01B268}" srcOrd="1" destOrd="0" presId="urn:microsoft.com/office/officeart/2017/3/layout/DropPinTimeline"/>
    <dgm:cxn modelId="{B47488D8-D7BF-2948-9B78-C103763D6583}" type="presParOf" srcId="{77A01C7B-3770-1041-8EB9-2F776C01B268}" destId="{61BB44F9-DDFB-254B-899F-EFB92FD0BE3E}" srcOrd="0" destOrd="0" presId="urn:microsoft.com/office/officeart/2017/3/layout/DropPinTimeline"/>
    <dgm:cxn modelId="{4D4F4AD5-CBC4-DD47-9F68-59F87299006A}" type="presParOf" srcId="{77A01C7B-3770-1041-8EB9-2F776C01B268}" destId="{A24063E7-5AA4-224C-8012-13E5AEAC4319}" srcOrd="1" destOrd="0" presId="urn:microsoft.com/office/officeart/2017/3/layout/DropPinTimeline"/>
    <dgm:cxn modelId="{7314DC82-3C88-2242-81E6-C63005EE61DF}" type="presParOf" srcId="{1DCBD38E-CE8B-1C43-958F-DD40DFC8841D}" destId="{B8CCC7B2-131F-A04E-9CA5-AA483FDC4C3B}" srcOrd="2" destOrd="0" presId="urn:microsoft.com/office/officeart/2017/3/layout/DropPinTimeline"/>
    <dgm:cxn modelId="{0E5D5A64-D261-5543-8189-073F8477F5D4}" type="presParOf" srcId="{1DCBD38E-CE8B-1C43-958F-DD40DFC8841D}" destId="{7BDFFB26-41EE-D147-B385-CE359486427B}" srcOrd="3" destOrd="0" presId="urn:microsoft.com/office/officeart/2017/3/layout/DropPinTimeline"/>
    <dgm:cxn modelId="{24381E13-6F22-C943-A053-59CE66159A08}" type="presParOf" srcId="{1DCBD38E-CE8B-1C43-958F-DD40DFC8841D}" destId="{953CC1C8-800D-014F-8D2C-63CE8559D7B0}" srcOrd="4" destOrd="0" presId="urn:microsoft.com/office/officeart/2017/3/layout/DropPinTimeline"/>
    <dgm:cxn modelId="{BBCD4568-AFB2-7F49-B94A-02A5F8FC02AF}" type="presParOf" srcId="{1DCBD38E-CE8B-1C43-958F-DD40DFC8841D}" destId="{14F5525C-86E4-8849-BC2D-7722FD3793DC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1B15E-9AD4-2845-8684-883AB09D904E}">
      <dsp:nvSpPr>
        <dsp:cNvPr id="0" name=""/>
        <dsp:cNvSpPr/>
      </dsp:nvSpPr>
      <dsp:spPr>
        <a:xfrm>
          <a:off x="0" y="1969655"/>
          <a:ext cx="78867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5B95ED-64B4-7748-A320-A8E256F830F0}">
      <dsp:nvSpPr>
        <dsp:cNvPr id="0" name=""/>
        <dsp:cNvSpPr/>
      </dsp:nvSpPr>
      <dsp:spPr>
        <a:xfrm rot="8100000">
          <a:off x="64051" y="453928"/>
          <a:ext cx="289693" cy="289693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56D6D-F7CC-954C-9752-9ACC2D1B0679}">
      <dsp:nvSpPr>
        <dsp:cNvPr id="0" name=""/>
        <dsp:cNvSpPr/>
      </dsp:nvSpPr>
      <dsp:spPr>
        <a:xfrm>
          <a:off x="96233" y="486110"/>
          <a:ext cx="225328" cy="2253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F4D9FC-0EF4-2142-8591-F79DD849E6B7}">
      <dsp:nvSpPr>
        <dsp:cNvPr id="0" name=""/>
        <dsp:cNvSpPr/>
      </dsp:nvSpPr>
      <dsp:spPr>
        <a:xfrm>
          <a:off x="413742" y="803619"/>
          <a:ext cx="2866438" cy="1166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0" rIns="0" bIns="2667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Adaboost</a:t>
          </a:r>
          <a:r>
            <a:rPr lang="en-US" sz="2800" kern="1200" dirty="0"/>
            <a:t> – Orange implemented</a:t>
          </a:r>
        </a:p>
      </dsp:txBody>
      <dsp:txXfrm>
        <a:off x="413742" y="803619"/>
        <a:ext cx="2866438" cy="1166035"/>
      </dsp:txXfrm>
    </dsp:sp>
    <dsp:sp modelId="{06D6B386-F364-DE4D-BBB4-29DD73DC2B05}">
      <dsp:nvSpPr>
        <dsp:cNvPr id="0" name=""/>
        <dsp:cNvSpPr/>
      </dsp:nvSpPr>
      <dsp:spPr>
        <a:xfrm>
          <a:off x="413742" y="393930"/>
          <a:ext cx="2866438" cy="409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1997</a:t>
          </a:r>
        </a:p>
      </dsp:txBody>
      <dsp:txXfrm>
        <a:off x="413742" y="393930"/>
        <a:ext cx="2866438" cy="409688"/>
      </dsp:txXfrm>
    </dsp:sp>
    <dsp:sp modelId="{6774EFDF-777E-AC4E-A3F9-7B664196D7D5}">
      <dsp:nvSpPr>
        <dsp:cNvPr id="0" name=""/>
        <dsp:cNvSpPr/>
      </dsp:nvSpPr>
      <dsp:spPr>
        <a:xfrm>
          <a:off x="208898" y="803619"/>
          <a:ext cx="0" cy="1166035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C4DA7-7489-AB4C-A425-4B4F3A17BCBF}">
      <dsp:nvSpPr>
        <dsp:cNvPr id="0" name=""/>
        <dsp:cNvSpPr/>
      </dsp:nvSpPr>
      <dsp:spPr>
        <a:xfrm>
          <a:off x="172026" y="1932783"/>
          <a:ext cx="73743" cy="737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BB44F9-DDFB-254B-899F-EFB92FD0BE3E}">
      <dsp:nvSpPr>
        <dsp:cNvPr id="0" name=""/>
        <dsp:cNvSpPr/>
      </dsp:nvSpPr>
      <dsp:spPr>
        <a:xfrm rot="18900000">
          <a:off x="4489103" y="3195688"/>
          <a:ext cx="289693" cy="289693"/>
        </a:xfrm>
        <a:prstGeom prst="teardrop">
          <a:avLst>
            <a:gd name="adj" fmla="val 115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4063E7-5AA4-224C-8012-13E5AEAC4319}">
      <dsp:nvSpPr>
        <dsp:cNvPr id="0" name=""/>
        <dsp:cNvSpPr/>
      </dsp:nvSpPr>
      <dsp:spPr>
        <a:xfrm>
          <a:off x="4521285" y="3227870"/>
          <a:ext cx="225328" cy="22532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CC7B2-131F-A04E-9CA5-AA483FDC4C3B}">
      <dsp:nvSpPr>
        <dsp:cNvPr id="0" name=""/>
        <dsp:cNvSpPr/>
      </dsp:nvSpPr>
      <dsp:spPr>
        <a:xfrm>
          <a:off x="4838794" y="1969655"/>
          <a:ext cx="2866438" cy="1166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0500" rIns="127000" bIns="1270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XGBoost</a:t>
          </a:r>
          <a:r>
            <a:rPr lang="en-US" sz="2000" kern="1200" dirty="0"/>
            <a:t> – considered best predictive algorithm for tabular data</a:t>
          </a:r>
        </a:p>
      </dsp:txBody>
      <dsp:txXfrm>
        <a:off x="4838794" y="1969655"/>
        <a:ext cx="2866438" cy="1166035"/>
      </dsp:txXfrm>
    </dsp:sp>
    <dsp:sp modelId="{7BDFFB26-41EE-D147-B385-CE359486427B}">
      <dsp:nvSpPr>
        <dsp:cNvPr id="0" name=""/>
        <dsp:cNvSpPr/>
      </dsp:nvSpPr>
      <dsp:spPr>
        <a:xfrm>
          <a:off x="4838794" y="3135690"/>
          <a:ext cx="2866438" cy="409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2016</a:t>
          </a:r>
        </a:p>
      </dsp:txBody>
      <dsp:txXfrm>
        <a:off x="4838794" y="3135690"/>
        <a:ext cx="2866438" cy="409688"/>
      </dsp:txXfrm>
    </dsp:sp>
    <dsp:sp modelId="{953CC1C8-800D-014F-8D2C-63CE8559D7B0}">
      <dsp:nvSpPr>
        <dsp:cNvPr id="0" name=""/>
        <dsp:cNvSpPr/>
      </dsp:nvSpPr>
      <dsp:spPr>
        <a:xfrm>
          <a:off x="4633950" y="1969655"/>
          <a:ext cx="0" cy="1166035"/>
        </a:xfrm>
        <a:prstGeom prst="line">
          <a:avLst/>
        </a:prstGeom>
        <a:noFill/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419EBA-AF66-2040-A103-771CB3089D8F}">
      <dsp:nvSpPr>
        <dsp:cNvPr id="0" name=""/>
        <dsp:cNvSpPr/>
      </dsp:nvSpPr>
      <dsp:spPr>
        <a:xfrm>
          <a:off x="4597078" y="1932783"/>
          <a:ext cx="73743" cy="73743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1AB55-C745-5844-A3FF-A8CC5F29D863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623B1-1C86-914A-8D33-A626BF6F6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1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engineering/adaboost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camp.com/community/tutorials/adaboost-classifier-pytho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ensemble-methods-bagging-boosting-and-stacking-c9214a10a205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dansbecker/permutation-importance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alteryx.com/t5/Alteryx-Designer-Knowledge-Base/Seeing-the-Forest-for-the-Trees-An-Introduction-to-Random-Forest/ta-p/158062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oosting_(machine_learning)#/media/File:Ensemble_Boosting.sv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33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https://www.sciencedirect.com/topics/engineering/adaboost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09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2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https://www.datacamp.com/community/tutorials/adaboost-classifier-python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87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85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https://towardsdatascience.com/ensemble-methods-bagging-boosting-and-stacking-c9214a10a205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95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https://www.kaggle.com/dansbecker/permutation-importance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21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2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80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03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source: https://</a:t>
            </a:r>
            <a:r>
              <a:rPr lang="en-US" dirty="0" err="1"/>
              <a:t>upload.wikimedia.org</a:t>
            </a:r>
            <a:r>
              <a:rPr lang="en-US" dirty="0"/>
              <a:t>/</a:t>
            </a:r>
            <a:r>
              <a:rPr lang="en-US" dirty="0" err="1"/>
              <a:t>wikipedia</a:t>
            </a:r>
            <a:r>
              <a:rPr lang="en-US" dirty="0"/>
              <a:t>/commons/thumb/c/c8/</a:t>
            </a:r>
            <a:r>
              <a:rPr lang="en-US" dirty="0" err="1"/>
              <a:t>Ensemble_Bagging.svg</a:t>
            </a:r>
            <a:r>
              <a:rPr lang="en-US" dirty="0"/>
              <a:t>/2560px-Ensemble_Bagging.svg.png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15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https://community.alteryx.com/t5/Alteryx-Designer-Knowledge-Base/Seeing-the-Forest-for-the-Trees-An-Introduction-to-Random-Forest/ta-p/158062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8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88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19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https://en.wikipedia.org/wiki/Boosting_(machine_learning)#/media/File:Ensemble_Boosting.svg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89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0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7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1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9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7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2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4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1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3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7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2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934F1-7236-CF4F-B0F4-CBD8C544232B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129" y="2135394"/>
            <a:ext cx="9049871" cy="186288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Biostat</a:t>
            </a:r>
            <a:r>
              <a:rPr lang="en-US" b="1" dirty="0"/>
              <a:t> 202: Opportunities and Challenges of “Big Data”:</a:t>
            </a:r>
            <a:br>
              <a:rPr lang="en-US" b="1" dirty="0"/>
            </a:br>
            <a:r>
              <a:rPr lang="en-US" dirty="0">
                <a:solidFill>
                  <a:schemeClr val="accent5"/>
                </a:solidFill>
              </a:rPr>
              <a:t>Machine Learning 4: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 Cross-Validation, Ensembles, and Feature Importance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764" y="4193708"/>
            <a:ext cx="6858000" cy="1655762"/>
          </a:xfrm>
        </p:spPr>
        <p:txBody>
          <a:bodyPr>
            <a:normAutofit/>
          </a:bodyPr>
          <a:lstStyle/>
          <a:p>
            <a:r>
              <a:rPr lang="en-US" b="1" dirty="0"/>
              <a:t>Aaron Wolfe Scheffler</a:t>
            </a:r>
          </a:p>
          <a:p>
            <a:r>
              <a:rPr lang="en-US" b="1" dirty="0"/>
              <a:t>Division of Biostatistics</a:t>
            </a:r>
          </a:p>
          <a:p>
            <a:r>
              <a:rPr lang="en-US" b="1" dirty="0"/>
              <a:t>Department of Epidemiology and Biostatistics</a:t>
            </a:r>
          </a:p>
        </p:txBody>
      </p:sp>
    </p:spTree>
    <p:extLst>
      <p:ext uri="{BB962C8B-B14F-4D97-AF65-F5344CB8AC3E}">
        <p14:creationId xmlns:p14="http://schemas.microsoft.com/office/powerpoint/2010/main" val="51728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64498-37B8-9D47-9B40-454FE230B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0DE84-224C-2D4F-B45B-56CFF26FB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05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7719"/>
            <a:ext cx="7886700" cy="4351338"/>
          </a:xfrm>
        </p:spPr>
        <p:txBody>
          <a:bodyPr/>
          <a:lstStyle/>
          <a:p>
            <a:r>
              <a:rPr lang="en-US" dirty="0"/>
              <a:t>Train a bunch of predictive models and pool them to form a final prediction.</a:t>
            </a:r>
          </a:p>
          <a:p>
            <a:r>
              <a:rPr lang="en-US" b="1" dirty="0"/>
              <a:t>Advantage: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improvement in predictive accuracy</a:t>
            </a:r>
          </a:p>
          <a:p>
            <a:r>
              <a:rPr lang="en-US" b="1" dirty="0"/>
              <a:t>Disadvantages: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more computation</a:t>
            </a:r>
          </a:p>
          <a:p>
            <a:pPr lvl="1"/>
            <a:r>
              <a:rPr lang="en-US" dirty="0"/>
              <a:t>it is difficult to understand an ensemble of classifiers</a:t>
            </a:r>
          </a:p>
          <a:p>
            <a:r>
              <a:rPr lang="en-US" dirty="0"/>
              <a:t>Examples: bagging, boosting, and stacking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88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074" y="96186"/>
            <a:ext cx="7886700" cy="1087156"/>
          </a:xfrm>
        </p:spPr>
        <p:txBody>
          <a:bodyPr/>
          <a:lstStyle/>
          <a:p>
            <a:r>
              <a:rPr lang="en-US"/>
              <a:t>Bagging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074" y="1883544"/>
            <a:ext cx="7886700" cy="5426822"/>
          </a:xfrm>
        </p:spPr>
        <p:txBody>
          <a:bodyPr>
            <a:normAutofit/>
          </a:bodyPr>
          <a:lstStyle/>
          <a:p>
            <a:r>
              <a:rPr lang="en-US" sz="3200" dirty="0"/>
              <a:t>Bagging = “Bootstrap Aggregating”</a:t>
            </a:r>
          </a:p>
          <a:p>
            <a:r>
              <a:rPr lang="en-US" sz="3200" dirty="0"/>
              <a:t>Simplest way of combining predictions from a similar class of models </a:t>
            </a:r>
          </a:p>
          <a:p>
            <a:r>
              <a:rPr lang="en-US" sz="3200" dirty="0"/>
              <a:t>Train models on slightly different versions of the data and combine via voting or averaging with each model receiving equal weight</a:t>
            </a:r>
          </a:p>
          <a:p>
            <a:r>
              <a:rPr lang="en-US" sz="3200" dirty="0"/>
              <a:t>You can bag any model, most common is decision trees (e.g. random forest)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21823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074" y="96186"/>
            <a:ext cx="7886700" cy="1087156"/>
          </a:xfrm>
        </p:spPr>
        <p:txBody>
          <a:bodyPr/>
          <a:lstStyle/>
          <a:p>
            <a:r>
              <a:rPr lang="en-US" dirty="0"/>
              <a:t>Bagging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603" y="1183342"/>
            <a:ext cx="7886700" cy="542682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Basic idea of bagging: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Re-sample several training sets of size n from the dataset with replacement (bootstrap sample)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Build a model for each training set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Combine the models predictions (majority vote)</a:t>
            </a:r>
          </a:p>
          <a:p>
            <a:r>
              <a:rPr lang="en-US" sz="3200" dirty="0"/>
              <a:t>Improves performance in almost all cases if learning scheme is </a:t>
            </a:r>
            <a:r>
              <a:rPr lang="en-US" sz="3200" i="1" dirty="0"/>
              <a:t>unstable</a:t>
            </a:r>
            <a:r>
              <a:rPr lang="en-US" sz="3200" dirty="0"/>
              <a:t> (e.g. decision trees depend heavily on where the first cut occurs 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80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074" y="96186"/>
            <a:ext cx="7886700" cy="1087156"/>
          </a:xfrm>
        </p:spPr>
        <p:txBody>
          <a:bodyPr/>
          <a:lstStyle/>
          <a:p>
            <a:r>
              <a:rPr lang="en-US" dirty="0"/>
              <a:t>Bagging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33216-1C4A-AB42-9899-21262C075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74" y="1414679"/>
            <a:ext cx="8543337" cy="48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49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CBDDD-D1BE-B34B-93EB-DED54EF67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-252353"/>
            <a:ext cx="7886700" cy="1325563"/>
          </a:xfrm>
        </p:spPr>
        <p:txBody>
          <a:bodyPr/>
          <a:lstStyle/>
          <a:p>
            <a:r>
              <a:rPr lang="en-US" dirty="0"/>
              <a:t>Random Forests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F6306-3A34-D747-B811-3FCCC70C6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971" y="836909"/>
            <a:ext cx="6944883" cy="4955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192749-E0FD-D841-A34B-253173AD4F7D}"/>
              </a:ext>
            </a:extLst>
          </p:cNvPr>
          <p:cNvSpPr txBox="1"/>
          <p:nvPr/>
        </p:nvSpPr>
        <p:spPr>
          <a:xfrm>
            <a:off x="953146" y="5792483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FINAL PREDICTION BY VOTING ACROSS ALL TREES, </a:t>
            </a:r>
          </a:p>
          <a:p>
            <a:pPr algn="ctr"/>
            <a:r>
              <a:rPr lang="en-US" sz="2800" dirty="0"/>
              <a:t>THE RANDOM FOREST!</a:t>
            </a:r>
          </a:p>
        </p:txBody>
      </p:sp>
    </p:spTree>
    <p:extLst>
      <p:ext uri="{BB962C8B-B14F-4D97-AF65-F5344CB8AC3E}">
        <p14:creationId xmlns:p14="http://schemas.microsoft.com/office/powerpoint/2010/main" val="2266755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88" y="1587881"/>
            <a:ext cx="8004362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3200" dirty="0"/>
              <a:t>Use a sequence of “weak” learners to produce a strong one</a:t>
            </a:r>
          </a:p>
          <a:p>
            <a:pPr>
              <a:lnSpc>
                <a:spcPct val="90000"/>
              </a:lnSpc>
            </a:pPr>
            <a:r>
              <a:rPr lang="en-US" altLang="x-none" sz="3200" dirty="0"/>
              <a:t>Uses model voting/averaging to aggregate predictions but models are trained on the same data and re-weighted based on their performance</a:t>
            </a:r>
          </a:p>
          <a:p>
            <a:r>
              <a:rPr lang="en-US" sz="3200" dirty="0"/>
              <a:t>Justification: a sequence of weak learners that complement each other </a:t>
            </a:r>
          </a:p>
        </p:txBody>
      </p:sp>
    </p:spTree>
    <p:extLst>
      <p:ext uri="{BB962C8B-B14F-4D97-AF65-F5344CB8AC3E}">
        <p14:creationId xmlns:p14="http://schemas.microsoft.com/office/powerpoint/2010/main" val="3307011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Boosting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238" y="1045440"/>
            <a:ext cx="8849761" cy="581255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x-none" sz="3800" dirty="0"/>
              <a:t>Basic  idea of boosting: iterative procedure: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x-none" sz="3600" dirty="0"/>
              <a:t>Train a weak model on the data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x-none" sz="3600" dirty="0"/>
              <a:t>Determine which observations are incorrectly/correctly predicted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x-none" sz="3600" dirty="0"/>
              <a:t>Retrain the weak learner, this time encourage it to try and guess the previously misclassified data points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x-none" sz="3600" dirty="0"/>
              <a:t>Repeat process (say 100 times) then vote across all models</a:t>
            </a:r>
          </a:p>
          <a:p>
            <a:r>
              <a:rPr lang="en-US" altLang="x-none" sz="3600" dirty="0"/>
              <a:t>With each iteration, models are encouraged to become expert for instances classified incorrectly by earlier models</a:t>
            </a:r>
          </a:p>
          <a:p>
            <a:r>
              <a:rPr lang="en-US" altLang="x-none" sz="3600" dirty="0"/>
              <a:t>Subtlety comes from in how misclassified instances are reweighted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971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4992-5DE6-4A4A-9568-82E8F746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Boosting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EB386-2EAB-8344-B62E-53E2011F9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15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4992-5DE6-4A4A-9568-82E8F746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Adaptive Boosting (</a:t>
            </a:r>
            <a:r>
              <a:rPr lang="en-US" dirty="0" err="1"/>
              <a:t>Adaboost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3EDA0-D647-004C-8624-B3FEA369C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46" y="1298440"/>
            <a:ext cx="8210663" cy="511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0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70452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Review of last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189" y="869521"/>
            <a:ext cx="4805677" cy="578147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K-nearest neighbors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Train/validate/test</a:t>
            </a:r>
          </a:p>
          <a:p>
            <a:pPr marL="457200" indent="-457200">
              <a:buFont typeface="+mj-lt"/>
              <a:buAutoNum type="arabicPeriod" startAt="2"/>
            </a:pPr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CFD75A-4EDA-BA4C-A42A-3915B5F66D46}"/>
              </a:ext>
            </a:extLst>
          </p:cNvPr>
          <p:cNvSpPr txBox="1">
            <a:spLocks/>
          </p:cNvSpPr>
          <p:nvPr/>
        </p:nvSpPr>
        <p:spPr>
          <a:xfrm>
            <a:off x="4936867" y="387024"/>
            <a:ext cx="4418384" cy="5781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Classification trees</a:t>
            </a:r>
          </a:p>
          <a:p>
            <a:pPr marL="457200" indent="-457200">
              <a:buFont typeface="+mj-lt"/>
              <a:buAutoNum type="arabicPeriod" startAt="3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Support vector machines</a:t>
            </a:r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r>
              <a:rPr lang="en-US" sz="2400" dirty="0"/>
              <a:t>Artificial neural networks</a:t>
            </a:r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 startAt="4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AD9D13-ACE7-0346-9372-39F19FD49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22" y="1305380"/>
            <a:ext cx="2098383" cy="1988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F4DD8-C85B-7A49-AF4B-60BA656E5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92" y="3734438"/>
            <a:ext cx="4105645" cy="2995222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D86D69-D78B-814E-8895-D6DFA891A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205" y="1284605"/>
            <a:ext cx="2367182" cy="1674495"/>
          </a:xfrm>
          <a:prstGeom prst="rect">
            <a:avLst/>
          </a:prstGeom>
        </p:spPr>
      </p:pic>
      <p:pic>
        <p:nvPicPr>
          <p:cNvPr id="21" name="Picture 20" descr="A close up of a map&#10;&#10;Description automatically generated">
            <a:extLst>
              <a:ext uri="{FF2B5EF4-FFF2-40B4-BE49-F238E27FC236}">
                <a16:creationId xmlns:a16="http://schemas.microsoft.com/office/drawing/2014/main" id="{96B96727-016A-4B41-8098-367A630D7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084" y="3273156"/>
            <a:ext cx="2070992" cy="1550790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7475A032-0BEA-7145-87AD-41B54321A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9125" y="5232049"/>
            <a:ext cx="2280574" cy="15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55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F2AA3E-C714-4E8D-9F46-9E6FFF7FB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4981" y="338328"/>
            <a:ext cx="8579094" cy="15777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AA86-203D-BF46-A251-08250A97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7541"/>
            <a:ext cx="78867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Boosting algorithms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B389C98-127C-4B92-99D3-1DF9171ED3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844152"/>
              </p:ext>
            </p:extLst>
          </p:nvPr>
        </p:nvGraphicFramePr>
        <p:xfrm>
          <a:off x="628650" y="2281565"/>
          <a:ext cx="7886700" cy="3939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5242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4EE1-257C-134C-8B93-7B543623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025"/>
            <a:ext cx="7886700" cy="1325563"/>
          </a:xfrm>
        </p:spPr>
        <p:txBody>
          <a:bodyPr/>
          <a:lstStyle/>
          <a:p>
            <a:r>
              <a:rPr lang="en-US" dirty="0"/>
              <a:t>Boosting vs Bagging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E9A9B-535D-8546-946A-C582ED884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8588"/>
            <a:ext cx="9144000" cy="479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54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137" y="0"/>
            <a:ext cx="7886700" cy="1325563"/>
          </a:xfrm>
        </p:spPr>
        <p:txBody>
          <a:bodyPr/>
          <a:lstStyle/>
          <a:p>
            <a:r>
              <a:rPr lang="en-US" dirty="0"/>
              <a:t>Stacking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137" y="1244860"/>
            <a:ext cx="7886700" cy="6341166"/>
          </a:xfrm>
        </p:spPr>
        <p:txBody>
          <a:bodyPr>
            <a:normAutofit/>
          </a:bodyPr>
          <a:lstStyle/>
          <a:p>
            <a:r>
              <a:rPr lang="en-US" altLang="x-none" sz="3200" dirty="0"/>
              <a:t>Uses a “</a:t>
            </a:r>
            <a:r>
              <a:rPr lang="en-US" altLang="x-none" sz="3200" i="1" dirty="0"/>
              <a:t>meta</a:t>
            </a:r>
            <a:r>
              <a:rPr lang="en-US" altLang="x-none" sz="3200" dirty="0"/>
              <a:t>-</a:t>
            </a:r>
            <a:r>
              <a:rPr lang="en-US" altLang="x-none" sz="3200" i="1" dirty="0"/>
              <a:t>learner”</a:t>
            </a:r>
            <a:r>
              <a:rPr lang="en-US" altLang="x-none" sz="3200" dirty="0"/>
              <a:t> instead of voting to combine predictions across models</a:t>
            </a:r>
          </a:p>
          <a:p>
            <a:r>
              <a:rPr lang="en-US" altLang="x-none" sz="3200" dirty="0"/>
              <a:t>Individual initial models can be of many different types</a:t>
            </a:r>
          </a:p>
          <a:p>
            <a:r>
              <a:rPr lang="en-US" altLang="x-none" sz="3200" dirty="0"/>
              <a:t>Complex methodology to build meta-learner by learning again from the initial set of models (machine learning on top of machine learning)</a:t>
            </a:r>
          </a:p>
          <a:p>
            <a:r>
              <a:rPr lang="en-US" altLang="x-none" sz="3200" dirty="0"/>
              <a:t>Can help unlearn bias in each base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35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20" y="0"/>
            <a:ext cx="7886700" cy="1325563"/>
          </a:xfrm>
        </p:spPr>
        <p:txBody>
          <a:bodyPr/>
          <a:lstStyle/>
          <a:p>
            <a:r>
              <a:rPr lang="en-US" dirty="0"/>
              <a:t>Stacking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11B267-5B49-3340-ABC6-17762ABD9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911" y="1211296"/>
            <a:ext cx="9271821" cy="52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24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452E-CEF9-E347-A082-D79801091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Tuning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87DE3-E0A9-9641-82E9-89C0B2A96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3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57C61-7639-9040-BCB8-E2F8DD090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tuning,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DD66A-29E6-3448-8DA5-5DD2D9A0D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8011767" cy="46672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Some algorithms have one parameter to tune</a:t>
            </a:r>
          </a:p>
          <a:p>
            <a:pPr lvl="1"/>
            <a:r>
              <a:rPr lang="en-US" dirty="0"/>
              <a:t>KNN: k neighbors</a:t>
            </a:r>
          </a:p>
          <a:p>
            <a:pPr lvl="1"/>
            <a:r>
              <a:rPr lang="en-US" dirty="0"/>
              <a:t>Linear/Logistic regression: alpha regularization parameter</a:t>
            </a:r>
          </a:p>
          <a:p>
            <a:r>
              <a:rPr lang="en-US" dirty="0"/>
              <a:t>Others have many</a:t>
            </a:r>
          </a:p>
          <a:p>
            <a:pPr lvl="1"/>
            <a:r>
              <a:rPr lang="en-US" dirty="0"/>
              <a:t>Decision trees: number of splits, number of leaves, minimum number of subject,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pPr lvl="1"/>
            <a:r>
              <a:rPr lang="en-US" dirty="0"/>
              <a:t>Random forest: everything about the tree plus number of trees</a:t>
            </a:r>
          </a:p>
          <a:p>
            <a:r>
              <a:rPr lang="en-US" dirty="0"/>
              <a:t>Parameter tuning often requires extensive training and evaluation over a grid of possible hyperparameters</a:t>
            </a:r>
          </a:p>
        </p:txBody>
      </p:sp>
    </p:spTree>
    <p:extLst>
      <p:ext uri="{BB962C8B-B14F-4D97-AF65-F5344CB8AC3E}">
        <p14:creationId xmlns:p14="http://schemas.microsoft.com/office/powerpoint/2010/main" val="2434906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57C61-7639-9040-BCB8-E2F8DD090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tuning,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DD66A-29E6-3448-8DA5-5DD2D9A0D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8011767" cy="4667249"/>
          </a:xfrm>
        </p:spPr>
        <p:txBody>
          <a:bodyPr>
            <a:normAutofit/>
          </a:bodyPr>
          <a:lstStyle/>
          <a:p>
            <a:r>
              <a:rPr lang="en-US" dirty="0"/>
              <a:t>Example: decision tree</a:t>
            </a:r>
          </a:p>
          <a:p>
            <a:pPr lvl="1"/>
            <a:r>
              <a:rPr lang="en-US" dirty="0"/>
              <a:t>Min. number of instances in leaves [5, 10, 15]</a:t>
            </a:r>
          </a:p>
          <a:p>
            <a:pPr lvl="1"/>
            <a:r>
              <a:rPr lang="en-US" dirty="0"/>
              <a:t>Do not split subsets smaller than [15, 20, 25]</a:t>
            </a:r>
          </a:p>
          <a:p>
            <a:pPr lvl="1"/>
            <a:r>
              <a:rPr lang="en-US" dirty="0"/>
              <a:t>Limit the maximal tree depth to [20, 60, 80]</a:t>
            </a:r>
          </a:p>
          <a:p>
            <a:pPr lvl="1"/>
            <a:r>
              <a:rPr lang="en-US" dirty="0"/>
              <a:t>Produces 3x3x3=27 possible configurations!</a:t>
            </a:r>
          </a:p>
          <a:p>
            <a:r>
              <a:rPr lang="en-US" dirty="0"/>
              <a:t>Parameter tuning is often done in an </a:t>
            </a:r>
            <a:r>
              <a:rPr lang="en-US" b="1" dirty="0"/>
              <a:t>automated</a:t>
            </a:r>
            <a:r>
              <a:rPr lang="en-US" dirty="0"/>
              <a:t> way by defining the parameter grid and telling the computer to find the configuration that produces a single optimal evaluation metric</a:t>
            </a:r>
          </a:p>
        </p:txBody>
      </p:sp>
    </p:spTree>
    <p:extLst>
      <p:ext uri="{BB962C8B-B14F-4D97-AF65-F5344CB8AC3E}">
        <p14:creationId xmlns:p14="http://schemas.microsoft.com/office/powerpoint/2010/main" val="1758575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EB288-9E55-7141-9044-AEE99F3D5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Importance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EA3A6-6902-334D-9216-117AAAA94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25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17E17-58D5-2944-AF64-D18D51B6B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importance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31539-3865-9C46-832B-B0A244C0E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530222"/>
            <a:ext cx="7886701" cy="51119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Even though we fool ourselves into only being concerned with prediction, we often want to understand which features impact our prediction</a:t>
            </a:r>
          </a:p>
          <a:p>
            <a:r>
              <a:rPr lang="en-US" dirty="0"/>
              <a:t>Given a target variable, which variables are important for prediction?</a:t>
            </a:r>
          </a:p>
          <a:p>
            <a:r>
              <a:rPr lang="en-US" dirty="0"/>
              <a:t>The define this, you can develop measures of </a:t>
            </a:r>
            <a:r>
              <a:rPr lang="en-US" b="1" dirty="0"/>
              <a:t>feature importance</a:t>
            </a:r>
            <a:endParaRPr lang="en-US" dirty="0"/>
          </a:p>
          <a:p>
            <a:r>
              <a:rPr lang="en-US" dirty="0"/>
              <a:t>Feature importance can either be pair wise or model based</a:t>
            </a:r>
          </a:p>
          <a:p>
            <a:pPr lvl="1"/>
            <a:r>
              <a:rPr lang="en-US" b="1" dirty="0"/>
              <a:t>Pairwise: </a:t>
            </a:r>
            <a:r>
              <a:rPr lang="en-US" dirty="0"/>
              <a:t>based directly on measures of association between target and individual features (</a:t>
            </a:r>
            <a:r>
              <a:rPr lang="en-US" i="1" dirty="0"/>
              <a:t>e.g. correlation</a:t>
            </a:r>
            <a:r>
              <a:rPr lang="en-US" dirty="0"/>
              <a:t>)</a:t>
            </a:r>
            <a:endParaRPr lang="en-US" b="1" dirty="0"/>
          </a:p>
          <a:p>
            <a:pPr lvl="1"/>
            <a:r>
              <a:rPr lang="en-US" b="1" dirty="0"/>
              <a:t>Model based</a:t>
            </a:r>
            <a:r>
              <a:rPr lang="en-US" dirty="0"/>
              <a:t>: based on machine learning algorithms (</a:t>
            </a:r>
            <a:r>
              <a:rPr lang="en-US" i="1" dirty="0"/>
              <a:t>e.g. regression coefficients, classification tree split</a:t>
            </a:r>
            <a:r>
              <a:rPr lang="en-US" dirty="0"/>
              <a:t>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55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17E17-58D5-2944-AF64-D18D51B6B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importance – pairwise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31539-3865-9C46-832B-B0A244C0E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172334"/>
          </a:xfrm>
        </p:spPr>
        <p:txBody>
          <a:bodyPr>
            <a:normAutofit/>
          </a:bodyPr>
          <a:lstStyle/>
          <a:p>
            <a:r>
              <a:rPr lang="en-US" dirty="0"/>
              <a:t>Looking at pairwise association between individual features and target can help identify variables that may be important for subsequent prediction</a:t>
            </a:r>
          </a:p>
          <a:p>
            <a:r>
              <a:rPr lang="en-US" dirty="0"/>
              <a:t>Measures in Orange (target type dependent)</a:t>
            </a:r>
          </a:p>
          <a:p>
            <a:pPr lvl="1"/>
            <a:r>
              <a:rPr lang="en-US" b="1" dirty="0"/>
              <a:t>Information gain</a:t>
            </a:r>
            <a:r>
              <a:rPr lang="en-US" dirty="0"/>
              <a:t>: expected information (reduction of entropy or chaos) in a feature with respect to a target</a:t>
            </a:r>
          </a:p>
          <a:p>
            <a:pPr lvl="1"/>
            <a:r>
              <a:rPr lang="en-US" b="1" dirty="0"/>
              <a:t>ANOVA</a:t>
            </a:r>
            <a:r>
              <a:rPr lang="en-US" dirty="0"/>
              <a:t>: difference between average values of the feature in different classes</a:t>
            </a:r>
          </a:p>
          <a:p>
            <a:pPr lvl="1"/>
            <a:r>
              <a:rPr lang="en-US" b="1" dirty="0"/>
              <a:t>Chi2</a:t>
            </a:r>
            <a:r>
              <a:rPr lang="en-US" dirty="0"/>
              <a:t>: dependence between features and outcome class</a:t>
            </a:r>
          </a:p>
          <a:p>
            <a:pPr lvl="1"/>
            <a:r>
              <a:rPr lang="en-US" b="1" dirty="0"/>
              <a:t>FCBF:</a:t>
            </a:r>
            <a:r>
              <a:rPr lang="en-US" dirty="0"/>
              <a:t> information based measure, identifies redundancy due to correlation among features when estimating relevance to target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8279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42A01-C2C7-AB49-AD5E-6F4DCC327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9A4AD-2152-5643-839D-C595F24E2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Cross-validation</a:t>
            </a:r>
          </a:p>
          <a:p>
            <a:r>
              <a:rPr lang="en-US" sz="3200" dirty="0"/>
              <a:t>Ensemble methods</a:t>
            </a:r>
          </a:p>
          <a:p>
            <a:pPr lvl="1"/>
            <a:r>
              <a:rPr lang="en-US" sz="3200" dirty="0"/>
              <a:t>Bagging: </a:t>
            </a:r>
            <a:r>
              <a:rPr lang="en-US" sz="3200" i="1" dirty="0"/>
              <a:t>Random Forests</a:t>
            </a:r>
          </a:p>
          <a:p>
            <a:pPr lvl="1"/>
            <a:r>
              <a:rPr lang="en-US" sz="3200" dirty="0"/>
              <a:t>Boosting: </a:t>
            </a:r>
            <a:r>
              <a:rPr lang="en-US" sz="3200" i="1" dirty="0" err="1"/>
              <a:t>Adaboost</a:t>
            </a:r>
            <a:endParaRPr lang="en-US" sz="3200" i="1" dirty="0"/>
          </a:p>
          <a:p>
            <a:pPr lvl="1"/>
            <a:r>
              <a:rPr lang="en-US" sz="3200" dirty="0"/>
              <a:t>Stacking</a:t>
            </a:r>
          </a:p>
          <a:p>
            <a:r>
              <a:rPr lang="en-US" sz="3200" dirty="0"/>
              <a:t>Parameter tuning, continued</a:t>
            </a:r>
          </a:p>
          <a:p>
            <a:r>
              <a:rPr lang="en-US" sz="3200" dirty="0"/>
              <a:t>Feature importance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326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DA37560-E31B-C841-B88B-1824499B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4" y="215836"/>
            <a:ext cx="8515350" cy="1100243"/>
          </a:xfrm>
        </p:spPr>
        <p:txBody>
          <a:bodyPr>
            <a:normAutofit fontScale="90000"/>
          </a:bodyPr>
          <a:lstStyle/>
          <a:p>
            <a:r>
              <a:rPr lang="en-US" dirty="0"/>
              <a:t>Titanic feature importance – pairwise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EC0F1F-39B0-B443-9EEA-547533F11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06" y="1316079"/>
            <a:ext cx="7174785" cy="53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88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17E17-58D5-2944-AF64-D18D51B6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7" y="365126"/>
            <a:ext cx="8290063" cy="1325563"/>
          </a:xfrm>
        </p:spPr>
        <p:txBody>
          <a:bodyPr/>
          <a:lstStyle/>
          <a:p>
            <a:r>
              <a:rPr lang="en-US" dirty="0"/>
              <a:t>Feature importance – model 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31539-3865-9C46-832B-B0A244C0E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969" y="1331103"/>
            <a:ext cx="8290062" cy="5526897"/>
          </a:xfrm>
        </p:spPr>
        <p:txBody>
          <a:bodyPr>
            <a:normAutofit/>
          </a:bodyPr>
          <a:lstStyle/>
          <a:p>
            <a:r>
              <a:rPr lang="en-US" dirty="0"/>
              <a:t>Model output (if available)</a:t>
            </a:r>
          </a:p>
          <a:p>
            <a:pPr lvl="1"/>
            <a:r>
              <a:rPr lang="en-US" dirty="0"/>
              <a:t>Decision trees, regression</a:t>
            </a:r>
          </a:p>
          <a:p>
            <a:pPr lvl="1"/>
            <a:r>
              <a:rPr lang="en-US" dirty="0"/>
              <a:t>Rule induction (lab)</a:t>
            </a:r>
          </a:p>
          <a:p>
            <a:r>
              <a:rPr lang="en-US" dirty="0"/>
              <a:t>Permutation feature importance – model agnostic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Fit model with data and evaluate predictive performance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Return to data, scramble one feature randomly among observations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Refit model and compare model performance to original data.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Repeat for every variable. Most important variables will produce biggest drops in predictive performance</a:t>
            </a:r>
          </a:p>
          <a:p>
            <a:pPr lvl="1"/>
            <a:r>
              <a:rPr lang="en-US" dirty="0"/>
              <a:t>You can do this with any model that has tabular data!</a:t>
            </a:r>
          </a:p>
        </p:txBody>
      </p:sp>
    </p:spTree>
    <p:extLst>
      <p:ext uri="{BB962C8B-B14F-4D97-AF65-F5344CB8AC3E}">
        <p14:creationId xmlns:p14="http://schemas.microsoft.com/office/powerpoint/2010/main" val="1186495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7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7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7D17E17-58D5-2944-AF64-D18D51B6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85" y="4277356"/>
            <a:ext cx="747522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rgbClr val="4A717B"/>
                </a:solidFill>
              </a:rPr>
              <a:t>Feature importance – permutation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A5682A3-8901-6344-A3D3-CD595ACCF6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2" r="21833" b="-1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52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17E17-58D5-2944-AF64-D18D51B6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7" y="0"/>
            <a:ext cx="8918713" cy="975994"/>
          </a:xfrm>
        </p:spPr>
        <p:txBody>
          <a:bodyPr/>
          <a:lstStyle/>
          <a:p>
            <a:r>
              <a:rPr lang="en-US" dirty="0"/>
              <a:t>Titanic feature importance – model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380354-8FA3-1C48-82EE-65762E08F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0" y="1670714"/>
            <a:ext cx="8981060" cy="367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07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42A01-C2C7-AB49-AD5E-6F4DCC327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9A4AD-2152-5643-839D-C595F24E2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Cross-validation</a:t>
            </a:r>
          </a:p>
          <a:p>
            <a:r>
              <a:rPr lang="en-US" sz="3200" dirty="0"/>
              <a:t>Ensemble methods</a:t>
            </a:r>
          </a:p>
          <a:p>
            <a:pPr lvl="1"/>
            <a:r>
              <a:rPr lang="en-US" sz="3200" dirty="0"/>
              <a:t>Bagging: </a:t>
            </a:r>
            <a:r>
              <a:rPr lang="en-US" sz="3200" i="1" dirty="0"/>
              <a:t>Random </a:t>
            </a:r>
            <a:r>
              <a:rPr lang="en-US" sz="3200" i="1" dirty="0" err="1"/>
              <a:t>Rorests</a:t>
            </a:r>
            <a:endParaRPr lang="en-US" sz="3200" i="1" dirty="0"/>
          </a:p>
          <a:p>
            <a:pPr lvl="1"/>
            <a:r>
              <a:rPr lang="en-US" sz="3200" dirty="0"/>
              <a:t>Boosting: </a:t>
            </a:r>
            <a:r>
              <a:rPr lang="en-US" sz="3200" i="1" dirty="0" err="1"/>
              <a:t>Adaboost</a:t>
            </a:r>
            <a:endParaRPr lang="en-US" sz="3200" i="1" dirty="0"/>
          </a:p>
          <a:p>
            <a:pPr lvl="1"/>
            <a:r>
              <a:rPr lang="en-US" sz="3200" dirty="0"/>
              <a:t>Stacking</a:t>
            </a:r>
          </a:p>
          <a:p>
            <a:r>
              <a:rPr lang="en-US" sz="3200" dirty="0"/>
              <a:t>Hyperparameter tuning continued</a:t>
            </a:r>
          </a:p>
          <a:p>
            <a:r>
              <a:rPr lang="en-US" sz="3200" dirty="0"/>
              <a:t>Feature importance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51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546" y="1506757"/>
            <a:ext cx="7886700" cy="4939587"/>
          </a:xfrm>
        </p:spPr>
        <p:txBody>
          <a:bodyPr>
            <a:normAutofit/>
          </a:bodyPr>
          <a:lstStyle/>
          <a:p>
            <a:r>
              <a:rPr lang="en-US" dirty="0"/>
              <a:t>Clustering</a:t>
            </a:r>
          </a:p>
          <a:p>
            <a:pPr lvl="1"/>
            <a:r>
              <a:rPr lang="en-US" dirty="0"/>
              <a:t>k-means clustering</a:t>
            </a:r>
          </a:p>
          <a:p>
            <a:pPr lvl="1"/>
            <a:r>
              <a:rPr lang="en-US" dirty="0" err="1"/>
              <a:t>TwoStep</a:t>
            </a:r>
            <a:r>
              <a:rPr lang="en-US" dirty="0"/>
              <a:t> clustering</a:t>
            </a:r>
          </a:p>
          <a:p>
            <a:pPr lvl="1"/>
            <a:r>
              <a:rPr lang="en-US" dirty="0" err="1"/>
              <a:t>Kohonen</a:t>
            </a:r>
            <a:r>
              <a:rPr lang="en-US" dirty="0"/>
              <a:t> self-organizing map (SOM)</a:t>
            </a:r>
          </a:p>
          <a:p>
            <a:r>
              <a:rPr lang="en-US" dirty="0"/>
              <a:t>Data reduction</a:t>
            </a:r>
          </a:p>
          <a:p>
            <a:pPr lvl="1"/>
            <a:r>
              <a:rPr lang="en-US" dirty="0"/>
              <a:t>Principal components analysis (PCA)</a:t>
            </a:r>
          </a:p>
          <a:p>
            <a:pPr lvl="1"/>
            <a:r>
              <a:rPr lang="en-US" dirty="0"/>
              <a:t>t-Distributed Stochastic Neighbor Embedding (t-SNE)</a:t>
            </a:r>
          </a:p>
          <a:p>
            <a:r>
              <a:rPr lang="en-US" dirty="0"/>
              <a:t>Guidance for choosing machine learning algorithms</a:t>
            </a:r>
          </a:p>
        </p:txBody>
      </p:sp>
    </p:spTree>
    <p:extLst>
      <p:ext uri="{BB962C8B-B14F-4D97-AF65-F5344CB8AC3E}">
        <p14:creationId xmlns:p14="http://schemas.microsoft.com/office/powerpoint/2010/main" val="1200632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A2AF-FF38-8A40-9181-D3F6F8C4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Cross-validation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383F5-BA93-AF43-8420-6490D7B7A3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55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325" y="1328869"/>
            <a:ext cx="775335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For complex models and ensemble, parameter tuning is almost always required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What if you don’t have enough data to split 3 or even 2 ways for train/validate/test?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If data is expensive, it is a big sacrifice to reserve a large proportion of data for validation and testing…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Solution</a:t>
            </a:r>
            <a:r>
              <a:rPr lang="en-US" sz="2800" dirty="0"/>
              <a:t>: cross-validation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287823"/>
            <a:ext cx="7886700" cy="1325563"/>
          </a:xfrm>
        </p:spPr>
        <p:txBody>
          <a:bodyPr/>
          <a:lstStyle/>
          <a:p>
            <a:r>
              <a:rPr lang="en-US" dirty="0"/>
              <a:t>Cross-validation</a:t>
            </a:r>
          </a:p>
        </p:txBody>
      </p:sp>
    </p:spTree>
    <p:extLst>
      <p:ext uri="{BB962C8B-B14F-4D97-AF65-F5344CB8AC3E}">
        <p14:creationId xmlns:p14="http://schemas.microsoft.com/office/powerpoint/2010/main" val="637952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59" y="1532965"/>
            <a:ext cx="8404411" cy="5109882"/>
          </a:xfrm>
        </p:spPr>
        <p:txBody>
          <a:bodyPr>
            <a:normAutofit/>
          </a:bodyPr>
          <a:lstStyle/>
          <a:p>
            <a:r>
              <a:rPr lang="en-US" altLang="en-US" i="1" dirty="0"/>
              <a:t>Cross-validation</a:t>
            </a:r>
            <a:r>
              <a:rPr lang="en-US" altLang="en-US" dirty="0"/>
              <a:t> </a:t>
            </a:r>
          </a:p>
          <a:p>
            <a:pPr lvl="1"/>
            <a:r>
              <a:rPr lang="en-US" altLang="en-US" dirty="0"/>
              <a:t>First step: data is split into </a:t>
            </a:r>
            <a:r>
              <a:rPr lang="en-US" altLang="en-US" i="1" dirty="0"/>
              <a:t>k</a:t>
            </a:r>
            <a:r>
              <a:rPr lang="en-US" altLang="en-US" dirty="0"/>
              <a:t> subsets (folds) of equal size</a:t>
            </a:r>
          </a:p>
          <a:p>
            <a:pPr lvl="1"/>
            <a:r>
              <a:rPr lang="en-US" altLang="en-US" dirty="0"/>
              <a:t>Second step: each subset is used in turn for validation (evaluation of prediction) and the remainder for training</a:t>
            </a:r>
          </a:p>
          <a:p>
            <a:r>
              <a:rPr lang="en-US" altLang="en-US" dirty="0"/>
              <a:t>This is called </a:t>
            </a:r>
            <a:r>
              <a:rPr lang="en-US" altLang="en-US" i="1" dirty="0"/>
              <a:t>k-fold cross-validation </a:t>
            </a:r>
            <a:r>
              <a:rPr lang="en-US" altLang="en-US" dirty="0"/>
              <a:t>(10-fold is common choice, also 5-fold for smaller datasets approx. &lt;200 and even </a:t>
            </a:r>
            <a:r>
              <a:rPr lang="en-US" altLang="en-US" i="1" dirty="0"/>
              <a:t>N-fold</a:t>
            </a:r>
            <a:r>
              <a:rPr lang="en-US" altLang="en-US" dirty="0"/>
              <a:t> for very small datasets, called leave-one-out)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437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115" y="-42440"/>
            <a:ext cx="7886700" cy="960120"/>
          </a:xfrm>
        </p:spPr>
        <p:txBody>
          <a:bodyPr/>
          <a:lstStyle/>
          <a:p>
            <a:r>
              <a:rPr lang="en-US" dirty="0"/>
              <a:t>E.g. 5-fold cross-validation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1950" y="1080656"/>
            <a:ext cx="7886700" cy="5472544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TW" dirty="0">
                <a:ea typeface="PMingLiU" charset="-120"/>
                <a:cs typeface="Arial" charset="0"/>
              </a:rPr>
              <a:t>1. Break up data into 5 “folds” of the same size </a:t>
            </a:r>
            <a:br>
              <a:rPr lang="en-US" altLang="zh-TW" dirty="0">
                <a:ea typeface="PMingLiU" charset="-120"/>
                <a:cs typeface="Arial" charset="0"/>
              </a:rPr>
            </a:b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TW" dirty="0">
                <a:ea typeface="PMingLiU" charset="-120"/>
                <a:cs typeface="Arial" charset="0"/>
              </a:rPr>
              <a:t>2. Set aside one fold for validation and use the rest to build model, repeat this process for each fold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TW" dirty="0">
                <a:ea typeface="PMingLiU" charset="-120"/>
                <a:cs typeface="Arial" charset="0"/>
              </a:rPr>
              <a:t>Estimate the predictive performance of our model on the combined validation data (i.e. the validation_1-5 sets) 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20405E-0E09-4142-94F4-27F4293097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698070"/>
              </p:ext>
            </p:extLst>
          </p:nvPr>
        </p:nvGraphicFramePr>
        <p:xfrm>
          <a:off x="895350" y="2676669"/>
          <a:ext cx="6597978" cy="276168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99705">
                  <a:extLst>
                    <a:ext uri="{9D8B030D-6E8A-4147-A177-3AD203B41FA5}">
                      <a16:colId xmlns:a16="http://schemas.microsoft.com/office/drawing/2014/main" val="437210167"/>
                    </a:ext>
                  </a:extLst>
                </a:gridCol>
                <a:gridCol w="1099621">
                  <a:extLst>
                    <a:ext uri="{9D8B030D-6E8A-4147-A177-3AD203B41FA5}">
                      <a16:colId xmlns:a16="http://schemas.microsoft.com/office/drawing/2014/main" val="180147172"/>
                    </a:ext>
                  </a:extLst>
                </a:gridCol>
                <a:gridCol w="1099663">
                  <a:extLst>
                    <a:ext uri="{9D8B030D-6E8A-4147-A177-3AD203B41FA5}">
                      <a16:colId xmlns:a16="http://schemas.microsoft.com/office/drawing/2014/main" val="3144786251"/>
                    </a:ext>
                  </a:extLst>
                </a:gridCol>
                <a:gridCol w="1099663">
                  <a:extLst>
                    <a:ext uri="{9D8B030D-6E8A-4147-A177-3AD203B41FA5}">
                      <a16:colId xmlns:a16="http://schemas.microsoft.com/office/drawing/2014/main" val="1627021591"/>
                    </a:ext>
                  </a:extLst>
                </a:gridCol>
                <a:gridCol w="1099663">
                  <a:extLst>
                    <a:ext uri="{9D8B030D-6E8A-4147-A177-3AD203B41FA5}">
                      <a16:colId xmlns:a16="http://schemas.microsoft.com/office/drawing/2014/main" val="2971674275"/>
                    </a:ext>
                  </a:extLst>
                </a:gridCol>
                <a:gridCol w="1099663">
                  <a:extLst>
                    <a:ext uri="{9D8B030D-6E8A-4147-A177-3AD203B41FA5}">
                      <a16:colId xmlns:a16="http://schemas.microsoft.com/office/drawing/2014/main" val="1349724646"/>
                    </a:ext>
                  </a:extLst>
                </a:gridCol>
              </a:tblGrid>
              <a:tr h="51029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Iteration 1</a:t>
                      </a:r>
                    </a:p>
                  </a:txBody>
                  <a:tcPr anchor="ctr">
                    <a:solidFill>
                      <a:srgbClr val="FFE1A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training_1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validation_1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691494"/>
                  </a:ext>
                </a:extLst>
              </a:tr>
              <a:tr h="562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Iteration 2</a:t>
                      </a:r>
                    </a:p>
                  </a:txBody>
                  <a:tcPr anchor="ctr">
                    <a:solidFill>
                      <a:srgbClr val="FFE1A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training_2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validation_2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training_2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71325"/>
                  </a:ext>
                </a:extLst>
              </a:tr>
              <a:tr h="562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Iteration 3</a:t>
                      </a:r>
                    </a:p>
                  </a:txBody>
                  <a:tcPr anchor="ctr">
                    <a:solidFill>
                      <a:srgbClr val="FFE1A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training_3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validation_3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training_3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39135"/>
                  </a:ext>
                </a:extLst>
              </a:tr>
              <a:tr h="562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Iteration 4</a:t>
                      </a:r>
                    </a:p>
                  </a:txBody>
                  <a:tcPr anchor="ctr">
                    <a:solidFill>
                      <a:srgbClr val="FFE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training_4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validation_4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training_4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327863"/>
                  </a:ext>
                </a:extLst>
              </a:tr>
              <a:tr h="562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Iteration 5</a:t>
                      </a:r>
                    </a:p>
                  </a:txBody>
                  <a:tcPr anchor="ctr">
                    <a:solidFill>
                      <a:srgbClr val="FFE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validation_5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training_5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29426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EE2CF24-0D36-DB46-8AC0-7CDA6EB1FB79}"/>
              </a:ext>
            </a:extLst>
          </p:cNvPr>
          <p:cNvGraphicFramePr>
            <a:graphicFrameLocks noGrp="1"/>
          </p:cNvGraphicFramePr>
          <p:nvPr/>
        </p:nvGraphicFramePr>
        <p:xfrm>
          <a:off x="1859783" y="1406608"/>
          <a:ext cx="5633545" cy="536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709">
                  <a:extLst>
                    <a:ext uri="{9D8B030D-6E8A-4147-A177-3AD203B41FA5}">
                      <a16:colId xmlns:a16="http://schemas.microsoft.com/office/drawing/2014/main" val="2472470976"/>
                    </a:ext>
                  </a:extLst>
                </a:gridCol>
                <a:gridCol w="1126709">
                  <a:extLst>
                    <a:ext uri="{9D8B030D-6E8A-4147-A177-3AD203B41FA5}">
                      <a16:colId xmlns:a16="http://schemas.microsoft.com/office/drawing/2014/main" val="1143517998"/>
                    </a:ext>
                  </a:extLst>
                </a:gridCol>
                <a:gridCol w="1126709">
                  <a:extLst>
                    <a:ext uri="{9D8B030D-6E8A-4147-A177-3AD203B41FA5}">
                      <a16:colId xmlns:a16="http://schemas.microsoft.com/office/drawing/2014/main" val="309675101"/>
                    </a:ext>
                  </a:extLst>
                </a:gridCol>
                <a:gridCol w="1126709">
                  <a:extLst>
                    <a:ext uri="{9D8B030D-6E8A-4147-A177-3AD203B41FA5}">
                      <a16:colId xmlns:a16="http://schemas.microsoft.com/office/drawing/2014/main" val="4278726060"/>
                    </a:ext>
                  </a:extLst>
                </a:gridCol>
                <a:gridCol w="1126709">
                  <a:extLst>
                    <a:ext uri="{9D8B030D-6E8A-4147-A177-3AD203B41FA5}">
                      <a16:colId xmlns:a16="http://schemas.microsoft.com/office/drawing/2014/main" val="2108281066"/>
                    </a:ext>
                  </a:extLst>
                </a:gridCol>
              </a:tblGrid>
              <a:tr h="53602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1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2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3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4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5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302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7553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70" y="0"/>
            <a:ext cx="7886700" cy="1325563"/>
          </a:xfrm>
        </p:spPr>
        <p:txBody>
          <a:bodyPr/>
          <a:lstStyle/>
          <a:p>
            <a:r>
              <a:rPr lang="en-US" dirty="0"/>
              <a:t>Cross-validation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19" y="1192848"/>
            <a:ext cx="8888153" cy="5540461"/>
          </a:xfrm>
        </p:spPr>
        <p:txBody>
          <a:bodyPr>
            <a:normAutofit/>
          </a:bodyPr>
          <a:lstStyle/>
          <a:p>
            <a:r>
              <a:rPr lang="en-US" sz="3200" dirty="0"/>
              <a:t>Notice that at no time is the predictive performance based on data that was used to train the model </a:t>
            </a:r>
            <a:r>
              <a:rPr lang="mr-IN" sz="3200" dirty="0"/>
              <a:t>–</a:t>
            </a:r>
            <a:r>
              <a:rPr lang="en-US" sz="3200" dirty="0"/>
              <a:t> so there is no over-fitting</a:t>
            </a:r>
          </a:p>
          <a:p>
            <a:r>
              <a:rPr lang="en-US" sz="3200" dirty="0"/>
              <a:t>Use of cross validation</a:t>
            </a:r>
          </a:p>
          <a:p>
            <a:pPr lvl="1"/>
            <a:r>
              <a:rPr lang="en-US" sz="2800" dirty="0"/>
              <a:t>Single model assessment: replaces train/test</a:t>
            </a:r>
          </a:p>
          <a:p>
            <a:pPr lvl="1"/>
            <a:r>
              <a:rPr lang="en-US" sz="2800" dirty="0"/>
              <a:t>Multiple model assessment (i.e. hyperparameter tuning): replaces train/validation – STILL NEED TO ASSESS FINAL MODEL ON A TEST SET!</a:t>
            </a:r>
          </a:p>
        </p:txBody>
      </p:sp>
    </p:spTree>
    <p:extLst>
      <p:ext uri="{BB962C8B-B14F-4D97-AF65-F5344CB8AC3E}">
        <p14:creationId xmlns:p14="http://schemas.microsoft.com/office/powerpoint/2010/main" val="2596103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Cross-validation - Orange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1908" y="1825625"/>
            <a:ext cx="3886200" cy="4351338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The evaluation metrics are averaged across folds to yield an overall assessment of predictive performance</a:t>
            </a:r>
          </a:p>
          <a:p>
            <a:r>
              <a:rPr lang="en-US" altLang="en-US" dirty="0"/>
              <a:t>Often the subsets are stratified before the cross-validation is performed </a:t>
            </a:r>
            <a:r>
              <a:rPr lang="mr-IN" altLang="en-US" dirty="0"/>
              <a:t>–</a:t>
            </a:r>
            <a:r>
              <a:rPr lang="en-US" altLang="en-US" dirty="0"/>
              <a:t> e.g. same proportion of each class or group in each fold</a:t>
            </a:r>
          </a:p>
          <a:p>
            <a:endParaRPr lang="en-US" dirty="0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FA93A89-8AC4-BC4F-9FF6-77D77D3B2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455" y="2085405"/>
            <a:ext cx="4815545" cy="383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09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ostat202">
      <a:dk1>
        <a:srgbClr val="000000"/>
      </a:dk1>
      <a:lt1>
        <a:srgbClr val="FFE1AD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396F264-0114-7B4F-B46D-B8A4265656A2}" vid="{B90AB17B-02C1-A046-9BFA-5EFDF31620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1470</Words>
  <Application>Microsoft Macintosh PowerPoint</Application>
  <PresentationFormat>On-screen Show (4:3)</PresentationFormat>
  <Paragraphs>235</Paragraphs>
  <Slides>35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Biostat 202: Opportunities and Challenges of “Big Data”: Machine Learning 4:  Cross-Validation, Ensembles, and Feature Importance</vt:lpstr>
      <vt:lpstr>Review of last lecture</vt:lpstr>
      <vt:lpstr>Outline</vt:lpstr>
      <vt:lpstr>Cross-validation</vt:lpstr>
      <vt:lpstr>Cross-validation</vt:lpstr>
      <vt:lpstr>Cross-validation</vt:lpstr>
      <vt:lpstr>E.g. 5-fold cross-validation</vt:lpstr>
      <vt:lpstr>Cross-validation</vt:lpstr>
      <vt:lpstr>Cross-validation - Orange</vt:lpstr>
      <vt:lpstr>Ensemble Methods</vt:lpstr>
      <vt:lpstr>Ensemble methods</vt:lpstr>
      <vt:lpstr>Bagging</vt:lpstr>
      <vt:lpstr>Bagging</vt:lpstr>
      <vt:lpstr>Bagging</vt:lpstr>
      <vt:lpstr>Random Forests</vt:lpstr>
      <vt:lpstr>Boosting</vt:lpstr>
      <vt:lpstr>Boosting</vt:lpstr>
      <vt:lpstr>Boosting</vt:lpstr>
      <vt:lpstr>Adaptive Boosting (Adaboost)</vt:lpstr>
      <vt:lpstr>Boosting algorithms</vt:lpstr>
      <vt:lpstr>Boosting vs Bagging</vt:lpstr>
      <vt:lpstr>Stacking</vt:lpstr>
      <vt:lpstr>Stacking</vt:lpstr>
      <vt:lpstr>Parameter Tuning</vt:lpstr>
      <vt:lpstr>Parameter tuning, continued</vt:lpstr>
      <vt:lpstr>Parameter tuning, continued</vt:lpstr>
      <vt:lpstr>Feature Importance</vt:lpstr>
      <vt:lpstr>Feature importance</vt:lpstr>
      <vt:lpstr>Feature importance – pairwise</vt:lpstr>
      <vt:lpstr>Titanic feature importance – pairwise</vt:lpstr>
      <vt:lpstr>Feature importance – model based</vt:lpstr>
      <vt:lpstr>Feature importance – permutation</vt:lpstr>
      <vt:lpstr>Titanic feature importance – model</vt:lpstr>
      <vt:lpstr>Review of this lecture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Biostat 202: Opportunities and Challenges of “Big Data”: Machine Learning 4:  Clustering and Data Reduction</dc:title>
  <dc:creator>Scheffler, Aaron</dc:creator>
  <cp:lastModifiedBy>Scheffler, Aaron</cp:lastModifiedBy>
  <cp:revision>10</cp:revision>
  <dcterms:created xsi:type="dcterms:W3CDTF">2020-08-17T16:49:07Z</dcterms:created>
  <dcterms:modified xsi:type="dcterms:W3CDTF">2020-08-18T23:08:11Z</dcterms:modified>
</cp:coreProperties>
</file>