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73" r:id="rId3"/>
  </p:sldMasterIdLst>
  <p:notesMasterIdLst>
    <p:notesMasterId r:id="rId55"/>
  </p:notesMasterIdLst>
  <p:sldIdLst>
    <p:sldId id="256" r:id="rId4"/>
    <p:sldId id="258" r:id="rId5"/>
    <p:sldId id="259" r:id="rId6"/>
    <p:sldId id="260" r:id="rId7"/>
    <p:sldId id="318" r:id="rId8"/>
    <p:sldId id="261" r:id="rId9"/>
    <p:sldId id="262" r:id="rId10"/>
    <p:sldId id="263" r:id="rId11"/>
    <p:sldId id="264" r:id="rId12"/>
    <p:sldId id="311" r:id="rId13"/>
    <p:sldId id="312" r:id="rId14"/>
    <p:sldId id="313" r:id="rId15"/>
    <p:sldId id="301" r:id="rId16"/>
    <p:sldId id="315" r:id="rId17"/>
    <p:sldId id="321" r:id="rId18"/>
    <p:sldId id="323" r:id="rId19"/>
    <p:sldId id="322" r:id="rId20"/>
    <p:sldId id="324" r:id="rId21"/>
    <p:sldId id="319" r:id="rId22"/>
    <p:sldId id="320" r:id="rId23"/>
    <p:sldId id="266" r:id="rId24"/>
    <p:sldId id="267" r:id="rId25"/>
    <p:sldId id="268" r:id="rId26"/>
    <p:sldId id="269" r:id="rId27"/>
    <p:sldId id="270" r:id="rId28"/>
    <p:sldId id="325" r:id="rId29"/>
    <p:sldId id="314" r:id="rId30"/>
    <p:sldId id="271" r:id="rId31"/>
    <p:sldId id="272" r:id="rId32"/>
    <p:sldId id="308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303" r:id="rId43"/>
    <p:sldId id="283" r:id="rId44"/>
    <p:sldId id="284" r:id="rId45"/>
    <p:sldId id="285" r:id="rId46"/>
    <p:sldId id="286" r:id="rId47"/>
    <p:sldId id="287" r:id="rId48"/>
    <p:sldId id="317" r:id="rId49"/>
    <p:sldId id="288" r:id="rId50"/>
    <p:sldId id="289" r:id="rId51"/>
    <p:sldId id="309" r:id="rId52"/>
    <p:sldId id="306" r:id="rId53"/>
    <p:sldId id="307" r:id="rId54"/>
  </p:sldIdLst>
  <p:sldSz cx="9144000" cy="6858000" type="screen4x3"/>
  <p:notesSz cx="7099300" cy="102346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81" d="100"/>
          <a:sy n="181" d="100"/>
        </p:scale>
        <p:origin x="2712" y="1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rgbClr val="000000"/>
                </a:solidFill>
                <a:latin typeface="Calibri" pitchFamily="32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95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03812" cy="38258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68962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16397" name="Text Box 12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 smtClean="0">
                <a:solidFill>
                  <a:srgbClr val="000000"/>
                </a:solidFill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21EF224-D273-4B95-9106-C2C75BDE6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47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540256-8819-4263-ABB4-98A5A7904175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62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803275" indent="-3079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2366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7319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2272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17B831-05E0-4D69-8D23-BADE4961C542}" type="slidenum">
              <a:rPr lang="en-US" altLang="en-US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30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4925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5557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2BEDD5-D3E2-40BB-875C-9824ABB9AD1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568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2BEDD5-D3E2-40BB-875C-9824ABB9AD1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8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3EE1A0D-757C-4239-9E15-E164155024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63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7E92A5-B515-4F83-A3DE-F116526D9623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16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497FD1-1987-467F-8C54-5B3F78EC505F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67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95F258-5AF7-4AF5-9FF6-5F852C790DD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82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E3EDF0-AEF8-4435-A9FB-522D845F73BA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20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D01937-CA23-4ED3-95CF-53A6463EE00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29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EBE064-FAE7-4D13-B89E-9A8342D99AD0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04DCEF-594E-4167-B6C7-4524F04587A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4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1EA50E-DFA2-4ACF-9F4C-BE9A45A21921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44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8443AD-D0A2-43D7-9902-5B58055EF94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14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95B960-A0E0-4E2A-B359-336B5D99932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84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DE61AB-CB31-4A25-B867-7024A622A1E1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25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018BAA-30A5-4CBB-A471-0CE830CA511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75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757D8A-B779-4A47-8C18-59DB6765935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00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C8FABE-F2C0-40ED-B9F0-B80A0456D0AF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21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ADB45F-9BBC-44BD-86FC-79EEC09EFFF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262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DAF25A-0C0D-4D40-B6EA-DDCCD6360A9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215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ACAF45-A78A-4F94-BAA0-E060E0754E0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8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55CEBB-4C54-4DBF-A914-C6CD2A695B11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127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B1EF11-7238-4322-B7F9-5D95AB09949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00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CC5CC0-7C63-49A0-B14E-8401DD5965E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018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BD4C36-33AF-4F51-9781-718CF07AFDA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033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0160D0-B74E-4E52-BEF2-DC60210A4C4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506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14E50-181A-4E5F-9A79-F7FE97A43ED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673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750F03-F1AD-4A38-BF72-E599BA2D60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67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750F03-F1AD-4A38-BF72-E599BA2D60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446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F8337E-3464-46E7-B14E-1BD2577CC1D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34709B-5213-487C-A838-4804F609ED08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043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B54F-05A9-4734-90AD-6DFA81926870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99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25223E-E4B6-490E-A071-8CABE2B27FB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1BB3555-2394-417B-959D-A2945552CF69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9A516B-E0F3-4C67-8906-7F7DC002EF33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68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ADA6DE-2129-49AA-AD0F-3A67724EF2D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F825535-B4D9-48A5-94A7-D0B5EBAD8196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2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E95254-CBEC-4D61-9BE5-7917798B31B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30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459693-E3FE-4CBC-8CFA-F771DFB57AC4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17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803275" indent="-3079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2366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7319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2272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17B831-05E0-4D69-8D23-BADE4961C542}" type="slidenum">
              <a:rPr lang="en-US" altLang="en-US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30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4925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99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83B05-E2E7-4944-B12F-80D2E794B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65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6563-E159-4337-BAE4-E6039E6BA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08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660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660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37737-FD7A-4B2C-A151-F4018AA05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785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0D8B-2DB5-4F55-B840-BADFD2FD5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95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FD896-C0B9-4747-8D5C-70DD93CED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498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AD48-F4BA-4AFC-B64A-4A6E1DF75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64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01ABA-1433-41EE-B338-FE4F87A7CB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65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3E118-8178-42F7-A75B-E549ADC20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753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9B3C-FA54-4511-8DAD-AEF3B8A5B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270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66EA3-05B7-43A7-BEA0-052EBD10B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145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5F32F-4039-437B-8902-5CD080670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7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709D-D776-467B-823B-601F78EA9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B5BC0-6753-456A-AB27-8E096B2F2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672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7153C-0171-4505-9756-32BB34CB0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780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196DB-6F45-4D13-AA32-7AC952FD4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557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660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660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AF94-337F-4812-9323-CAE7D5E58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888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DA758EDB-3965-4BF1-AE47-15218F2F0FF3}" type="datetimeFigureOut">
              <a:rPr lang="en-US" altLang="en-US"/>
              <a:pPr>
                <a:defRPr/>
              </a:pPr>
              <a:t>1/27/2020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A67D6EB1-B5D0-4649-A9B5-27F8335AC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774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2E9B0457-B23A-415B-9CC0-0C962C097093}" type="datetimeFigureOut">
              <a:rPr lang="en-US" altLang="en-US"/>
              <a:pPr>
                <a:defRPr/>
              </a:pPr>
              <a:t>1/27/2020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2ADE8152-D84E-4EB3-967A-B0601098B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241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61D1454E-A8D1-44DA-B61F-31BB9374F70D}" type="datetimeFigureOut">
              <a:rPr lang="en-US" altLang="en-US"/>
              <a:pPr>
                <a:defRPr/>
              </a:pPr>
              <a:t>1/27/2020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8663C8F3-C791-47EC-94E3-3F6EFC617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099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E317B31F-D961-4334-87AF-15412E606D97}" type="datetimeFigureOut">
              <a:rPr lang="en-US" altLang="en-US"/>
              <a:pPr>
                <a:defRPr/>
              </a:pPr>
              <a:t>1/27/2020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38102276-E11A-4D30-B8D6-DA8BE3E8C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73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BEAA0DC8-69EB-4673-8C8B-F79A012FEF93}" type="datetimeFigureOut">
              <a:rPr lang="en-US" altLang="en-US"/>
              <a:pPr>
                <a:defRPr/>
              </a:pPr>
              <a:t>1/27/2020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3C87D6D-13E5-438A-9F65-5145A3874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606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8D31BD8F-BF8B-45D5-838A-5B03ED780D9F}" type="datetimeFigureOut">
              <a:rPr lang="en-US" altLang="en-US"/>
              <a:pPr>
                <a:defRPr/>
              </a:pPr>
              <a:t>1/27/2020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79E0BD58-9506-4B94-AE14-F2FBF31B6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91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0D02E-340C-493B-A8DF-5806849CD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919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CEB454FF-389E-4591-A2B5-407D6F44E808}" type="datetimeFigureOut">
              <a:rPr lang="en-US" altLang="en-US"/>
              <a:pPr>
                <a:defRPr/>
              </a:pPr>
              <a:t>1/27/2020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0B862FDF-770D-4F9B-BB23-1C7930BAC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377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42C826E5-63AE-4E82-9583-8CC86EABF6CC}" type="datetimeFigureOut">
              <a:rPr lang="en-US" altLang="en-US"/>
              <a:pPr>
                <a:defRPr/>
              </a:pPr>
              <a:t>1/27/2020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F58F547-5B4F-4DD3-965B-49D3630DF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933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85B5059C-3403-4EDC-B1AB-783A4321FD71}" type="datetimeFigureOut">
              <a:rPr lang="en-US" altLang="en-US"/>
              <a:pPr>
                <a:defRPr/>
              </a:pPr>
              <a:t>1/27/2020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9FF3E937-8105-4CB6-BAA7-95F635934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828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F9561C80-6B13-4137-A27F-F2F7509553D6}" type="datetimeFigureOut">
              <a:rPr lang="en-US" altLang="en-US"/>
              <a:pPr>
                <a:defRPr/>
              </a:pPr>
              <a:t>1/27/2020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D9C1DFB0-60A2-473F-9F3F-4E2DB7090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778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2A5BDEC0-D46A-47A8-B4C4-58952EAAE0AF}" type="datetimeFigureOut">
              <a:rPr lang="en-US" altLang="en-US"/>
              <a:pPr>
                <a:defRPr/>
              </a:pPr>
              <a:t>1/27/2020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1BB87380-1EF3-410E-B3A2-08FB3427B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626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B9650E2-9C31-4FCB-A53F-75654692B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B8E22-FE61-45DF-9320-4E1090388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39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7F28-95AD-487C-A911-3BFF56D9BD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85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50579-3456-4FDE-BB4A-BD06B5D73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AA36-FAF4-40B3-BAED-B02501B36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94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1A9A5-A86D-43D6-938A-1D06CC6B2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34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38D6-57DE-42DF-95DE-CE56AE42B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07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5FFDDEE-C833-4EE1-BB1F-72D5E70C4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1B6C595-B11B-49F2-8D2A-69C6C7967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ClrTx/>
              <a:buSzTx/>
              <a:buFontTx/>
              <a:buNone/>
              <a:defRPr sz="1200">
                <a:solidFill>
                  <a:srgbClr val="898989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1918465-C7F8-4CA0-BB54-CBC482F36B87}" type="datetimeFigureOut">
              <a:rPr lang="en-US" altLang="en-US"/>
              <a:pPr>
                <a:defRPr/>
              </a:pPr>
              <a:t>1/27/2020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ClrTx/>
              <a:buSzTx/>
              <a:buFontTx/>
              <a:buNone/>
              <a:defRPr sz="1200"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D91F081-FDAA-45A5-B092-E2B99D183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09600" y="461963"/>
            <a:ext cx="65230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/>
              <a:t>Genome-wide association studies (GWAS)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4" t="20000" r="15244" b="29999"/>
          <a:stretch>
            <a:fillRect/>
          </a:stretch>
        </p:blipFill>
        <p:spPr bwMode="auto">
          <a:xfrm>
            <a:off x="6950075" y="79375"/>
            <a:ext cx="2103438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244" t="20000" r="15244" b="299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560638"/>
            <a:ext cx="85296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Class Exercise (groups of 3-4)!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4000" dirty="0" smtClean="0"/>
              <a:t>How would you design a </a:t>
            </a:r>
            <a:r>
              <a:rPr lang="en-US" sz="4000" i="1" dirty="0" smtClean="0"/>
              <a:t>general</a:t>
            </a:r>
            <a:r>
              <a:rPr lang="en-US" sz="4000" dirty="0" smtClean="0"/>
              <a:t> GWAS microarray?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It will be linked to an EHR, all diseases of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Do you have to genotype </a:t>
            </a:r>
            <a:r>
              <a:rPr lang="en-US" i="1" dirty="0" smtClean="0"/>
              <a:t>everything</a:t>
            </a:r>
            <a:r>
              <a:rPr lang="en-US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Regions/SNPs to prioritize?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248400"/>
            <a:ext cx="883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Hoffmann et al., Next generation genome-wide association tool. Design and coverage of a high-throughput European-optimized SNP array. Genomics, 2012.</a:t>
            </a:r>
          </a:p>
          <a:p>
            <a:r>
              <a:rPr lang="en-US" sz="1000" dirty="0">
                <a:solidFill>
                  <a:srgbClr val="000000"/>
                </a:solidFill>
              </a:rPr>
              <a:t>Hoffmann et al., Design and coverage of high throughput genotyping arrays optimized for individuals of East Asian, African American, and Latino race/ethnicity using imputation and a novel hybrid SNP selection algorithm. Genomics, 2012.</a:t>
            </a:r>
          </a:p>
        </p:txBody>
      </p:sp>
    </p:spTree>
    <p:extLst>
      <p:ext uri="{BB962C8B-B14F-4D97-AF65-F5344CB8AC3E}">
        <p14:creationId xmlns:p14="http://schemas.microsoft.com/office/powerpoint/2010/main" val="710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Class Exercise (groups of 3 ideal)!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4000" dirty="0" smtClean="0"/>
              <a:t>How would you design a </a:t>
            </a:r>
            <a:r>
              <a:rPr lang="en-US" sz="4000" i="1" dirty="0" smtClean="0"/>
              <a:t>general</a:t>
            </a:r>
            <a:r>
              <a:rPr lang="en-US" sz="4000" dirty="0" smtClean="0"/>
              <a:t> GWAS microarray?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It will be linked to an EHR, all diseases of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Do you have to genotype </a:t>
            </a:r>
            <a:r>
              <a:rPr lang="en-US" sz="2800" i="1" dirty="0" smtClean="0"/>
              <a:t>everything</a:t>
            </a:r>
            <a:r>
              <a:rPr lang="en-US" sz="2800" dirty="0"/>
              <a:t>/</a:t>
            </a:r>
            <a:r>
              <a:rPr lang="en-US" sz="2800" i="1" dirty="0" smtClean="0"/>
              <a:t>everyone</a:t>
            </a:r>
            <a:r>
              <a:rPr lang="en-US" sz="2800" dirty="0" smtClean="0"/>
              <a:t>? [tag SNPs (population?), minor allele frequency limit, old multistage design]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Regions/SNPs to prioritize? [genes?, </a:t>
            </a:r>
            <a:r>
              <a:rPr lang="en-US" sz="2800" dirty="0" err="1" smtClean="0"/>
              <a:t>prev</a:t>
            </a:r>
            <a:r>
              <a:rPr lang="en-US" sz="2800" dirty="0" smtClean="0"/>
              <a:t> hits, functional significance?; some SNPs cost more; some SNPs work better]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[Similar to candidate genes before, but grander scale]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248400"/>
            <a:ext cx="883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Hoffmann et al., Next generation genome-wide association tool. Design and coverage of a high-throughput European-optimized SNP array. Genomics, 2012.</a:t>
            </a:r>
          </a:p>
          <a:p>
            <a:r>
              <a:rPr lang="en-US" sz="1000" dirty="0">
                <a:solidFill>
                  <a:srgbClr val="000000"/>
                </a:solidFill>
              </a:rPr>
              <a:t>Hoffmann et al., Design and coverage of high throughput genotyping arrays optimized for individuals of East Asian, African American, and Latino race/ethnicity using imputation and a novel hybrid SNP selection algorithm. Genomics, 2012.</a:t>
            </a:r>
          </a:p>
        </p:txBody>
      </p:sp>
    </p:spTree>
    <p:extLst>
      <p:ext uri="{BB962C8B-B14F-4D97-AF65-F5344CB8AC3E}">
        <p14:creationId xmlns:p14="http://schemas.microsoft.com/office/powerpoint/2010/main" val="331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Class Exercise!</a:t>
            </a:r>
            <a:r>
              <a:rPr lang="en-US" sz="4000" dirty="0" smtClean="0"/>
              <a:t>: How would you design a </a:t>
            </a:r>
            <a:r>
              <a:rPr lang="en-US" sz="4000" i="1" dirty="0" smtClean="0"/>
              <a:t>general</a:t>
            </a:r>
            <a:r>
              <a:rPr lang="en-US" sz="4000" dirty="0" smtClean="0"/>
              <a:t> GWAS microarray?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248400"/>
            <a:ext cx="883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Hoffmann et al., Next generation genome-wide association tool. Design and coverage of a high-throughput European-optimized SNP array. Genomics, 2012.</a:t>
            </a:r>
          </a:p>
          <a:p>
            <a:r>
              <a:rPr lang="en-US" sz="1000" dirty="0">
                <a:solidFill>
                  <a:srgbClr val="000000"/>
                </a:solidFill>
              </a:rPr>
              <a:t>Hoffmann et al., Design and coverage of high throughput genotyping arrays optimized for individuals of East Asian, African American, and Latino race/ethnicity using imputation and a novel hybrid SNP selection algorithm. Genomics, 2012.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81" y="1503362"/>
            <a:ext cx="55179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Genome-wide Assocation Studies (GWAS)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6497638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Genome-wide Assocation Studies (GWAS)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6497638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85800" y="1905000"/>
            <a:ext cx="7467600" cy="8382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2971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Just this first step is done these days.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7924800" y="2819400"/>
            <a:ext cx="152400" cy="2286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696200" y="49924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Cost previously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7467600" y="3924300"/>
            <a:ext cx="554038" cy="106816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7467600" y="5334000"/>
            <a:ext cx="304800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/>
          <p:nvPr/>
        </p:nvCxnSpPr>
        <p:spPr bwMode="auto">
          <a:xfrm>
            <a:off x="762000" y="2895600"/>
            <a:ext cx="6650038" cy="30353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838200" y="2895600"/>
            <a:ext cx="6477000" cy="322897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flipV="1">
            <a:off x="6781800" y="2209800"/>
            <a:ext cx="630238" cy="762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flipV="1">
            <a:off x="6096000" y="2362200"/>
            <a:ext cx="304800" cy="762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37018" y="2269495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entire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7164388" y="2418665"/>
            <a:ext cx="150812" cy="4466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6078208" y="2552700"/>
            <a:ext cx="932192" cy="2475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4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 Exercise!</a:t>
            </a:r>
            <a:r>
              <a:rPr lang="en-US" dirty="0" smtClean="0"/>
              <a:t>: How would you sequence a genome?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Capture </a:t>
            </a:r>
            <a:r>
              <a:rPr lang="en-US" i="1" dirty="0" smtClean="0"/>
              <a:t>every</a:t>
            </a:r>
            <a:r>
              <a:rPr lang="en-US" dirty="0" smtClean="0"/>
              <a:t> base (or at least try to)…</a:t>
            </a:r>
          </a:p>
        </p:txBody>
      </p:sp>
    </p:spTree>
    <p:extLst>
      <p:ext uri="{BB962C8B-B14F-4D97-AF65-F5344CB8AC3E}">
        <p14:creationId xmlns:p14="http://schemas.microsoft.com/office/powerpoint/2010/main" val="807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 Exercise!</a:t>
            </a:r>
            <a:r>
              <a:rPr lang="en-US" dirty="0" smtClean="0"/>
              <a:t>: How would you sequence a genome?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Capture </a:t>
            </a:r>
            <a:r>
              <a:rPr lang="en-US" i="1" dirty="0" smtClean="0"/>
              <a:t>every</a:t>
            </a:r>
            <a:r>
              <a:rPr lang="en-US" dirty="0" smtClean="0"/>
              <a:t> base (or at least try to)…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Can only sequence fragments of a certain size… (you can chop the genome into pieces…)</a:t>
            </a:r>
          </a:p>
        </p:txBody>
      </p:sp>
    </p:spTree>
    <p:extLst>
      <p:ext uri="{BB962C8B-B14F-4D97-AF65-F5344CB8AC3E}">
        <p14:creationId xmlns:p14="http://schemas.microsoft.com/office/powerpoint/2010/main" val="32925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 Exercise!</a:t>
            </a:r>
            <a:r>
              <a:rPr lang="en-US" dirty="0" smtClean="0"/>
              <a:t>: How would you sequence a genome?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Capture </a:t>
            </a:r>
            <a:r>
              <a:rPr lang="en-US" i="1" dirty="0" smtClean="0"/>
              <a:t>every</a:t>
            </a:r>
            <a:r>
              <a:rPr lang="en-US" dirty="0" smtClean="0"/>
              <a:t> base (or at least try to)…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Can only sequence fragments of a certain size… (you can chop the genome into pieces…)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How many times should you sequence it?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Are some regions harder than others?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 Exercise!</a:t>
            </a:r>
            <a:r>
              <a:rPr lang="en-US" dirty="0" smtClean="0"/>
              <a:t>: How would you sequence a genome?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Capture </a:t>
            </a:r>
            <a:r>
              <a:rPr lang="en-US" i="1" dirty="0" smtClean="0"/>
              <a:t>every</a:t>
            </a:r>
            <a:r>
              <a:rPr lang="en-US" dirty="0" smtClean="0"/>
              <a:t> base (or at least try to)…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Can only sequence fragments of a certain size… (you can chop the genome into pieces…)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How many times should you sequence it?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Are some regions harder than others?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 novo, or from a reference?</a:t>
            </a:r>
          </a:p>
        </p:txBody>
      </p:sp>
    </p:spTree>
    <p:extLst>
      <p:ext uri="{BB962C8B-B14F-4D97-AF65-F5344CB8AC3E}">
        <p14:creationId xmlns:p14="http://schemas.microsoft.com/office/powerpoint/2010/main" val="38117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7000"/>
            <a:ext cx="8224838" cy="14351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u="sng" smtClean="0"/>
              <a:t>Design 2: Next generation sequencing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400" dirty="0" smtClean="0"/>
              <a:t>Genotype essentially entire genome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400" dirty="0" smtClean="0"/>
              <a:t>A bunch of ~random reads all over the genome are assembled (not trivial) to produce the genome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19400"/>
            <a:ext cx="6477000" cy="396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24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686800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Review / Overview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Design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QC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Prostate cancer example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Imputation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Replication &amp; Meta-analysis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5486400" y="3581400"/>
            <a:ext cx="228600" cy="1066800"/>
          </a:xfrm>
          <a:prstGeom prst="rightBrac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388396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(Likely next time)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7000"/>
            <a:ext cx="8224838" cy="14351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u="sng" smtClean="0"/>
              <a:t>Design 2: Next generation sequencing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400" dirty="0" smtClean="0"/>
              <a:t>Genotype essentially entire genome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400" dirty="0" smtClean="0"/>
              <a:t>A bunch of ~random reads all over the genome are assembled (not trivial) to produce the genome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400" dirty="0" smtClean="0"/>
              <a:t>Some regions of the genome have more reads than others; can choose how much you want to sequence (5x coverage 1000 Genomes, e.g.)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400" dirty="0" smtClean="0"/>
              <a:t>More expensive</a:t>
            </a:r>
          </a:p>
          <a:p>
            <a:pPr marL="738188" lvl="1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000" dirty="0"/>
              <a:t>Old thought: Extreme phenotypes</a:t>
            </a:r>
            <a:r>
              <a:rPr lang="en-US" altLang="en-US" sz="2000" dirty="0" smtClean="0"/>
              <a:t>,</a:t>
            </a:r>
          </a:p>
          <a:p>
            <a:pPr marL="1138238" lvl="2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1600" dirty="0" smtClean="0"/>
              <a:t> </a:t>
            </a:r>
            <a:r>
              <a:rPr lang="en-US" altLang="en-US" sz="1600" dirty="0"/>
              <a:t>since can't do everyone?</a:t>
            </a:r>
          </a:p>
          <a:p>
            <a:pPr marL="738188" lvl="1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000" dirty="0"/>
              <a:t>New thought: Just sequence everyone.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alt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41" y="4191000"/>
            <a:ext cx="3964708" cy="26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12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Design choices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7013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b="1" u="sng" smtClean="0">
                <a:latin typeface="Times New Roman" panose="02020603050405020304" pitchFamily="18" charset="0"/>
              </a:rPr>
              <a:t>GWAS Microarray</a:t>
            </a:r>
          </a:p>
          <a:p>
            <a:pPr marL="735013" lvl="1" indent="-277813">
              <a:spcBef>
                <a:spcPts val="500"/>
              </a:spcBef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>
                <a:latin typeface="Times New Roman" panose="02020603050405020304" pitchFamily="18" charset="0"/>
              </a:rPr>
              <a:t>Only assay SNPs designed into array (0.7-5 million)</a:t>
            </a:r>
          </a:p>
          <a:p>
            <a:pPr marL="735013" lvl="1" indent="-277813">
              <a:spcBef>
                <a:spcPts val="500"/>
              </a:spcBef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>
                <a:latin typeface="Times New Roman" panose="02020603050405020304" pitchFamily="18" charset="0"/>
              </a:rPr>
              <a:t>Cheaper (so more subjects tradeoff)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6613" y="1600200"/>
            <a:ext cx="4037012" cy="5291138"/>
          </a:xfrm>
        </p:spPr>
        <p:txBody>
          <a:bodyPr/>
          <a:lstStyle/>
          <a:p>
            <a:pPr marL="334963" indent="-334963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b="1" u="sng" smtClean="0"/>
              <a:t>GWAS Sequencing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“De novo” discovery (particularly good for rare variants)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More expensive (but costs are falling) (many less subjects)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Need much more expansive IT support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Lots of interesting interpretation problems (field rapidly evolving)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549275" y="6019800"/>
            <a:ext cx="821372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Can also do a hybrid </a:t>
            </a:r>
            <a:r>
              <a:rPr lang="en-US" altLang="en-US" sz="2000" dirty="0" smtClean="0"/>
              <a:t>design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(use sequencing on some to inform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array design on rest; complicates analysis)</a:t>
            </a:r>
            <a:endParaRPr lang="en-US" alt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Design choices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7013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b="1" u="sng" smtClean="0">
                <a:latin typeface="Times New Roman" panose="02020603050405020304" pitchFamily="18" charset="0"/>
              </a:rPr>
              <a:t>Exome Microarray</a:t>
            </a:r>
          </a:p>
          <a:p>
            <a:pPr marL="735013" lvl="1" indent="-277813">
              <a:spcBef>
                <a:spcPts val="500"/>
              </a:spcBef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>
                <a:latin typeface="Times New Roman" panose="02020603050405020304" pitchFamily="18" charset="0"/>
              </a:rPr>
              <a:t>Only assay SNPs designed into array (~300K+custom); in </a:t>
            </a:r>
            <a:r>
              <a:rPr lang="en-US" altLang="en-US" sz="2000" b="1" smtClean="0">
                <a:latin typeface="Times New Roman" panose="02020603050405020304" pitchFamily="18" charset="0"/>
              </a:rPr>
              <a:t>exons only</a:t>
            </a:r>
            <a:r>
              <a:rPr lang="en-US" altLang="en-US" sz="2000" smtClean="0">
                <a:latin typeface="Times New Roman" panose="02020603050405020304" pitchFamily="18" charset="0"/>
              </a:rPr>
              <a:t> and that could affect protein coding function</a:t>
            </a:r>
          </a:p>
          <a:p>
            <a:pPr marL="735013" lvl="1" indent="-277813">
              <a:spcBef>
                <a:spcPts val="500"/>
              </a:spcBef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>
                <a:latin typeface="Times New Roman" panose="02020603050405020304" pitchFamily="18" charset="0"/>
              </a:rPr>
              <a:t>Cheapest (so many more subjects)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6613" y="1600200"/>
            <a:ext cx="4037012" cy="5291138"/>
          </a:xfrm>
        </p:spPr>
        <p:txBody>
          <a:bodyPr/>
          <a:lstStyle/>
          <a:p>
            <a:pPr marL="334963" indent="-334963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b="1" u="sng" smtClean="0"/>
              <a:t>Exome Sequencing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“De novo” discovery (particularly good for rare variants); </a:t>
            </a:r>
            <a:r>
              <a:rPr lang="en-US" altLang="en-US" sz="2000" b="1" smtClean="0"/>
              <a:t>%age of exons only</a:t>
            </a:r>
            <a:r>
              <a:rPr lang="en-US" altLang="en-US" sz="2000" smtClean="0"/>
              <a:t> (first step is a pull down that does not capture all exons)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More expensive than microarrays, less expensive than gwas sequencing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Need more expansive IT support, but not as much as whole genome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273050"/>
            <a:ext cx="8228012" cy="1144588"/>
          </a:xfrm>
        </p:spPr>
        <p:txBody>
          <a:bodyPr/>
          <a:lstStyle/>
          <a:p>
            <a:pPr eaLnBrk="1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Size of study matters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"/>
          <a:stretch>
            <a:fillRect/>
          </a:stretch>
        </p:blipFill>
        <p:spPr bwMode="auto">
          <a:xfrm>
            <a:off x="3475038" y="1968500"/>
            <a:ext cx="5559425" cy="41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7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6635750" y="6551613"/>
            <a:ext cx="2505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>
              <a:spcBef>
                <a:spcPts val="1250"/>
              </a:spcBef>
              <a:buClrTx/>
              <a:buFontTx/>
              <a:buNone/>
            </a:pPr>
            <a:r>
              <a:rPr lang="en-US" altLang="en-US" sz="1600"/>
              <a:t>Visscher, AJHG 2012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333375" y="1493838"/>
            <a:ext cx="3598863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20675" indent="-3206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90575" indent="-3206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Arial" panose="020B0604020202020204" pitchFamily="34" charset="0"/>
                <a:ea typeface="Microsoft YaHei" panose="020B0503020204020204" pitchFamily="34" charset="-122"/>
              </a:rPr>
              <a:t>Large # SNPs tested – multiple comparisons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Arial" panose="020B0604020202020204" pitchFamily="34" charset="0"/>
                <a:ea typeface="Microsoft YaHei" panose="020B0503020204020204" pitchFamily="34" charset="-122"/>
              </a:rPr>
              <a:t>Very small effect sizes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Arial" panose="020B0604020202020204" pitchFamily="34" charset="0"/>
                <a:ea typeface="Microsoft YaHei" panose="020B0503020204020204" pitchFamily="34" charset="-122"/>
              </a:rPr>
              <a:t>Tag SNP, rather than actual SNP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Arial" panose="020B0604020202020204" pitchFamily="34" charset="0"/>
                <a:ea typeface="Microsoft YaHei" panose="020B0503020204020204" pitchFamily="34" charset="-122"/>
              </a:rPr>
              <a:t>Consortiums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6575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Biggest studies...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6425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800" dirty="0" smtClean="0"/>
              <a:t>GWAS Microarray: </a:t>
            </a:r>
          </a:p>
          <a:p>
            <a:pPr marL="735013" lvl="1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US: 100K people in the Kaiser RPGEH (Hoffmann et al., Genomics, 2011a&amp;b)</a:t>
            </a:r>
          </a:p>
          <a:p>
            <a:pPr marL="735013" lvl="1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UKB: nearly 500K people</a:t>
            </a:r>
          </a:p>
          <a:p>
            <a:pPr marL="735013" lvl="1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MVP: 1M people in process (&gt;300K now)</a:t>
            </a:r>
          </a:p>
          <a:p>
            <a:pPr marL="735013" lvl="1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Other big groups in work…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800" dirty="0" smtClean="0"/>
              <a:t>Whole Genome Sequencing: 1000 Genomes Project (2.5K), UK10K (~4K), </a:t>
            </a:r>
            <a:r>
              <a:rPr lang="en-US" altLang="en-US" sz="2800" dirty="0" err="1" smtClean="0"/>
              <a:t>TopMed</a:t>
            </a:r>
            <a:r>
              <a:rPr lang="en-US" altLang="en-US" sz="2800" dirty="0" smtClean="0"/>
              <a:t> (150K)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800" dirty="0" err="1" smtClean="0"/>
              <a:t>Exome</a:t>
            </a:r>
            <a:r>
              <a:rPr lang="en-US" altLang="en-US" sz="2800" dirty="0" smtClean="0"/>
              <a:t> Sequencing: GO ESP (12,031 subjects, for </a:t>
            </a:r>
            <a:r>
              <a:rPr lang="en-US" altLang="en-US" sz="2800" dirty="0" err="1" smtClean="0"/>
              <a:t>exome</a:t>
            </a:r>
            <a:r>
              <a:rPr lang="en-US" altLang="en-US" sz="2800" dirty="0" smtClean="0"/>
              <a:t> microarray design), </a:t>
            </a:r>
            <a:r>
              <a:rPr lang="en-US" altLang="en-US" sz="2800" dirty="0" err="1" smtClean="0"/>
              <a:t>Geisinger</a:t>
            </a:r>
            <a:r>
              <a:rPr lang="en-US" altLang="en-US" sz="2800" dirty="0" smtClean="0"/>
              <a:t>, all of UKB planned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Review / Overview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Design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QC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Prostate cancer example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Imputation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Replication &amp; Meta-analysis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QC data?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344" y="1295400"/>
            <a:ext cx="2822199" cy="545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Steps: Class exercise!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Can you think about potential QC steps you might take at an individual and SNP level basis? Which one first?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tests have we talked about in this course?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Special chromosomes?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(Could families be problematic? useful?)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QC Steps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1838" indent="-27463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000"/>
              <a:t> “garbage rises to the top”</a:t>
            </a:r>
          </a:p>
          <a:p>
            <a:pPr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000"/>
              <a:t> Filter SNPs and Individuals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1800"/>
              <a:t>MAF (e.g., 1%, but very sample size dependent!)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1800"/>
              <a:t>Low call rates (means genotype probably didn't work correctly)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Test for HWE among controls &amp; within ethnic groups.  Use conservative alpha-level (10</a:t>
            </a:r>
            <a:r>
              <a:rPr lang="en-US" altLang="en-US" sz="2000" baseline="33000"/>
              <a:t>-6</a:t>
            </a:r>
            <a:r>
              <a:rPr lang="en-US" altLang="en-US" sz="2000"/>
              <a:t>, e.g., but opinions vary) (again, to remove artifacts)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Check for relatedness.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2000"/>
              <a:t>MZ twins, or accidentally genotyped same sample twice?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2000"/>
              <a:t>Remove first degree, or account for.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Check genotype gender (mislabeled samples)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Filter Mendelian inhertance (family-based, or potentially cryptics, if large enough sample)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plink sofware: pngu.mgh.harvard.edu/~purcell/plink/reference.shtml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Filter for Mendelian inheritance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A|A-----A|A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|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A|T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Review / Overview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Design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QC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Prostate cancer example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Imputation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Replication &amp; Meta-analysis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Filter for Mendelian inheritance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A|A-----A|A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|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A|T ← Offspring Genotype not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 Possible!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(De novo mutation, but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 more likely genotyping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 error.)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5075"/>
            <a:ext cx="5449888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504238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Check for relatedness, e.g., HapMap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26163" y="6308725"/>
            <a:ext cx="3292475" cy="766763"/>
          </a:xfrm>
        </p:spPr>
        <p:txBody>
          <a:bodyPr lIns="0" tIns="0" rIns="0" bIns="0" anchor="ctr"/>
          <a:lstStyle/>
          <a:p>
            <a:pPr indent="-333375" algn="ctr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800" smtClean="0"/>
              <a:t>Pemberton et al., AJHG 2010</a:t>
            </a: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6629400" y="1371600"/>
            <a:ext cx="21336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ts val="1125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ts val="1125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6035675" y="1554163"/>
            <a:ext cx="283527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Take overall average of all SNPs of how many alleles are shared.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E.g., parent-offspring never shares zero alleles.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HapMap was supposed to be unrelateds (this was a bit of a surprise!)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GWAS analysis</a:t>
            </a: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5013" indent="-27781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Most common approach: Model each SNP separately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Additive coding of SNP most common, just a covariate in a regression framework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Dichotomous phenotype: logistic regression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Continuous phenotype: linear regression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Correct for multiple comparisons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e.g., </a:t>
            </a:r>
            <a:r>
              <a:rPr lang="en-US" altLang="en-US" sz="2000" dirty="0" err="1"/>
              <a:t>Bonferroni</a:t>
            </a:r>
            <a:r>
              <a:rPr lang="en-US" altLang="en-US" sz="2000" dirty="0"/>
              <a:t>, 1 million gives </a:t>
            </a:r>
            <a:r>
              <a:rPr lang="en-US" altLang="en-US" sz="2000" dirty="0">
                <a:latin typeface="Symbol" panose="05050102010706020507" pitchFamily="18" charset="2"/>
              </a:rPr>
              <a:t></a:t>
            </a:r>
            <a:r>
              <a:rPr lang="en-US" altLang="en-US" sz="2000" dirty="0"/>
              <a:t>=5x10</a:t>
            </a:r>
            <a:r>
              <a:rPr lang="en-US" altLang="en-US" sz="2000" baseline="30000" dirty="0"/>
              <a:t>-8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[Often use 5x10</a:t>
            </a:r>
            <a:r>
              <a:rPr lang="en-US" altLang="en-US" sz="2000" baseline="30000" dirty="0"/>
              <a:t>-8</a:t>
            </a:r>
            <a:r>
              <a:rPr lang="en-US" altLang="en-US" sz="2000" dirty="0"/>
              <a:t> for larger GWAS arrays (or imputed SNPs, more later) also, SNPs are correlated, so </a:t>
            </a:r>
            <a:r>
              <a:rPr lang="en-US" altLang="en-US" sz="2000" dirty="0" err="1"/>
              <a:t>Bonferroni</a:t>
            </a:r>
            <a:r>
              <a:rPr lang="en-US" altLang="en-US" sz="2000" dirty="0"/>
              <a:t> is a little too conservative…]</a:t>
            </a:r>
            <a:endParaRPr lang="en-US" altLang="en-US" sz="2000" baseline="30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Adjust for potential population stratification (details next slides…)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principal components (PC’s), on best performing </a:t>
            </a:r>
            <a:r>
              <a:rPr lang="en-US" altLang="en-US" sz="2000" dirty="0" smtClean="0"/>
              <a:t>SNPs</a:t>
            </a:r>
            <a:endParaRPr lang="en-US" altLang="en-US" sz="2000" dirty="0"/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software usually does LD filter (e.g., </a:t>
            </a:r>
            <a:r>
              <a:rPr lang="en-US" altLang="en-US" sz="2000" dirty="0" err="1"/>
              <a:t>Eigensoft</a:t>
            </a:r>
            <a:r>
              <a:rPr lang="en-US" altLang="en-US" sz="2000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Recap of population substructure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2925763"/>
            <a:ext cx="5811837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5105400" y="6553200"/>
            <a:ext cx="403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333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/>
              <a:t>Balding, Nature Reviews Genetics 2010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731838" y="1646238"/>
            <a:ext cx="78644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Two populations have different disease frequency, and different allele frequency (Recall Pima &amp; Papago example).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Association picks up they are different populations!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228725"/>
            <a:ext cx="563880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smtClean="0"/>
              <a:t>Control for race/ethnicity/ancestry: Principal Components (PCs) as covariates in regression model</a:t>
            </a: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6400800" y="6548438"/>
            <a:ext cx="40163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Li et al., Science 2008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PCs pick up fine population structure</a:t>
            </a: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5715000" y="6324600"/>
            <a:ext cx="40163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Razib, Current Biology 2008</a:t>
            </a:r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39825"/>
            <a:ext cx="7391400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Adjusting for PC's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01825"/>
            <a:ext cx="7589838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6400800" y="6548438"/>
            <a:ext cx="40163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Wang, BMC Proc 2009</a:t>
            </a:r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101600" y="1174750"/>
            <a:ext cx="8951913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Do not want separate cluster for cases as controls! – Why want individuals from similar population for controls (and randomization). [These look reasonable, but if see a separation…]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After run analysis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Assess the fit with Q-Q plot (saw last lecture)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Look at results in Manhattan plots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b="1" u="sng" dirty="0" smtClean="0"/>
              <a:t>Replication</a:t>
            </a:r>
            <a:r>
              <a:rPr lang="en-US" altLang="en-US" dirty="0" smtClean="0"/>
              <a:t> of hits in a separate cohort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19275"/>
            <a:ext cx="53435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 err="1"/>
              <a:t>Quantile-quantile</a:t>
            </a:r>
            <a:r>
              <a:rPr lang="en-US" altLang="en-US" sz="3600" dirty="0"/>
              <a:t> (</a:t>
            </a:r>
            <a:r>
              <a:rPr lang="en-US" altLang="en-US" sz="3600" dirty="0" smtClean="0"/>
              <a:t>Q-Q</a:t>
            </a:r>
            <a:r>
              <a:rPr lang="en-US" altLang="en-US" sz="3600" dirty="0"/>
              <a:t>) plot review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5851525" y="1819275"/>
            <a:ext cx="274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Most SNPs are on the line, but want a few hits off the line (true significant associations!)</a:t>
            </a:r>
          </a:p>
        </p:txBody>
      </p:sp>
      <p:sp>
        <p:nvSpPr>
          <p:cNvPr id="70661" name="Line 4"/>
          <p:cNvSpPr>
            <a:spLocks noChangeShapeType="1"/>
          </p:cNvSpPr>
          <p:nvPr/>
        </p:nvSpPr>
        <p:spPr bwMode="auto">
          <a:xfrm flipV="1">
            <a:off x="2468563" y="3011488"/>
            <a:ext cx="3108325" cy="2938462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946275"/>
            <a:ext cx="89535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Q-Q plots and PC adjustment recap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34100" y="6384925"/>
            <a:ext cx="2919413" cy="458788"/>
          </a:xfrm>
        </p:spPr>
        <p:txBody>
          <a:bodyPr/>
          <a:lstStyle/>
          <a:p>
            <a:pPr marL="336550" indent="-331788">
              <a:buClr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smtClean="0"/>
              <a:t>Wang, BMC Proc 2009</a:t>
            </a:r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352425" y="5121275"/>
            <a:ext cx="7694613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Exactly on line if no signal at all.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If don't adjust for PC's, then p-values are all inflated artificially.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Adjusting for PC's fixes the problem.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-34925" y="6477000"/>
            <a:ext cx="2727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Manolio et al., Clin Invest 2008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9145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306388" y="104775"/>
            <a:ext cx="8515350" cy="1143000"/>
          </a:xfrm>
        </p:spPr>
        <p:txBody>
          <a:bodyPr/>
          <a:lstStyle/>
          <a:p>
            <a:r>
              <a:rPr lang="en-US" altLang="en-US" sz="4000" smtClean="0">
                <a:ea typeface="ＭＳ Ｐゴシック" panose="020B0600070205080204" pitchFamily="34" charset="-128"/>
              </a:rPr>
              <a:t>Manhattan plot example:</a:t>
            </a:r>
            <a:br>
              <a:rPr lang="en-US" altLang="en-US" sz="4000" smtClean="0">
                <a:ea typeface="ＭＳ Ｐゴシック" panose="020B0600070205080204" pitchFamily="34" charset="-128"/>
              </a:rPr>
            </a:br>
            <a:r>
              <a:rPr lang="en-US" altLang="en-US" sz="4000" smtClean="0">
                <a:ea typeface="ＭＳ Ｐゴシック" panose="020B0600070205080204" pitchFamily="34" charset="-128"/>
              </a:rPr>
              <a:t>Kaiser GWAS of Prostate Cancer</a:t>
            </a:r>
          </a:p>
        </p:txBody>
      </p:sp>
      <p:pic>
        <p:nvPicPr>
          <p:cNvPr id="7475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60463"/>
            <a:ext cx="6846888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Box 1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481013"/>
            <a:ext cx="5943600" cy="591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Replication, Replication, Replication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6425" cy="57642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800" dirty="0" smtClean="0"/>
              <a:t>To replicate: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Association test for replication sample significant at 0.05/{Number of SNPs replicating} alpha level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Same genetic model (e.g. additive, dominant)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Same direction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Sufficient sample size for replication!</a:t>
            </a:r>
          </a:p>
          <a:p>
            <a:pPr marL="1135063" lvl="2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dirty="0" smtClean="0"/>
              <a:t>[e.g., do a power calculation]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800" dirty="0" smtClean="0"/>
              <a:t>Non-replications not necessarily a false positive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LD structures, different populations (e.g., flip-flop)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covariates, phenotype definition, underpowered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Winner’s curse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Meta-analysis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6425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Combine multiple studies to increase power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Either combine p-values (Fisher’s test),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or coefficient estimates + standard error (better)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Replication &amp; Meta-analysis</a:t>
            </a:r>
          </a:p>
        </p:txBody>
      </p:sp>
      <p:pic>
        <p:nvPicPr>
          <p:cNvPr id="819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814513"/>
            <a:ext cx="9010650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Box 4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2015`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Beyond Genotyped SNPs: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Imputation of SNP Genotypes</a:t>
            </a: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DejaVu Sans" panose="020B0603030804020204" pitchFamily="34" charset="0"/>
              </a:rPr>
              <a:t>Combine data from different platforms (e.g., </a:t>
            </a:r>
            <a:r>
              <a:rPr lang="en-US" altLang="en-US" sz="2400" dirty="0" err="1">
                <a:cs typeface="DejaVu Sans" panose="020B0603030804020204" pitchFamily="34" charset="0"/>
              </a:rPr>
              <a:t>Affy</a:t>
            </a:r>
            <a:r>
              <a:rPr lang="en-US" altLang="en-US" sz="2400" dirty="0">
                <a:cs typeface="DejaVu Sans" panose="020B0603030804020204" pitchFamily="34" charset="0"/>
              </a:rPr>
              <a:t> &amp; </a:t>
            </a:r>
            <a:r>
              <a:rPr lang="en-US" altLang="en-US" sz="2400" dirty="0" err="1">
                <a:cs typeface="DejaVu Sans" panose="020B0603030804020204" pitchFamily="34" charset="0"/>
              </a:rPr>
              <a:t>Illumina</a:t>
            </a:r>
            <a:r>
              <a:rPr lang="en-US" altLang="en-US" sz="2400" dirty="0">
                <a:cs typeface="DejaVu Sans" panose="020B0603030804020204" pitchFamily="34" charset="0"/>
              </a:rPr>
              <a:t>) (for replication / meta-analysis).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Estimate unmeasured or missing genotypes.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Based on measured SNPs and external info (e.g., haplotype structure of </a:t>
            </a:r>
            <a:r>
              <a:rPr lang="en-US" altLang="en-US" sz="2400" dirty="0" err="1"/>
              <a:t>HapMap</a:t>
            </a:r>
            <a:r>
              <a:rPr lang="en-US" altLang="en-US" sz="2400" dirty="0"/>
              <a:t>).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Increase GWAS power (impute and analyze all), e.g. Sick sinus syndrome, most significant was 1000 Genomes imputed SNP (Holm et al., Nature Genetics, 2011)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err="1"/>
              <a:t>HapMap</a:t>
            </a:r>
            <a:r>
              <a:rPr lang="en-US" altLang="en-US" sz="2400" dirty="0"/>
              <a:t> as reference, now 1000 Genomes Project; UK10K, Haplotype reference consortium?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Hybrid sequencing/genotyping approaches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6425" cy="13017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smtClean="0"/>
              <a:t>Generalization of Tag SNPs: Imputed SNPs using a Reference Panel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288925" y="1420813"/>
            <a:ext cx="8539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640" tIns="49320" rIns="98640" bIns="49320"/>
          <a:lstStyle>
            <a:lvl1pPr marL="155575" indent="-155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6699"/>
              </a:buClr>
              <a:buSzPct val="59000"/>
              <a:buFont typeface="Arial" panose="020B0604020202020204" pitchFamily="34" charset="0"/>
              <a:buChar char="♦"/>
            </a:pPr>
            <a:r>
              <a:rPr lang="en-US" altLang="en-US" sz="2000"/>
              <a:t>Generalization</a:t>
            </a:r>
            <a:r>
              <a:rPr lang="en-US" altLang="en-US" sz="1800"/>
              <a:t> of pairwise r</a:t>
            </a:r>
            <a:r>
              <a:rPr lang="en-US" altLang="en-US" sz="1800" baseline="33000"/>
              <a:t>2</a:t>
            </a:r>
            <a:r>
              <a:rPr lang="en-US" altLang="en-US" sz="1800"/>
              <a:t> of tagSNPs to multi-marker correlation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5867400" y="6492875"/>
            <a:ext cx="324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Li et al., Ann Rev Human Genet, 2009</a:t>
            </a:r>
          </a:p>
        </p:txBody>
      </p:sp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97088"/>
            <a:ext cx="280828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4763" y="6308725"/>
            <a:ext cx="43307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http://www.shapeit.fr/, http://mathgen.stats.ox.ac.uk/impute/impute_v2.html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http://faculty.washington.edu/browning/beagle/beagle.html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http://www.sph.umich.edu/csg/abecasis/MACH/download/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2133600"/>
            <a:ext cx="5330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chemeClr val="tx1"/>
                </a:solidFill>
              </a:rPr>
              <a:t>Class Exercise!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How would you fill in the remaining genotypes of this study sample individual, given the reference haplotypes?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71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6425" cy="13017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smtClean="0"/>
              <a:t>Generalization of Tag SNPs: Imputed SNPs using a Reference Panel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288925" y="1420813"/>
            <a:ext cx="8539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640" tIns="49320" rIns="98640" bIns="49320"/>
          <a:lstStyle>
            <a:lvl1pPr marL="155575" indent="-155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6699"/>
              </a:buClr>
              <a:buSzPct val="59000"/>
              <a:buFont typeface="Arial" panose="020B0604020202020204" pitchFamily="34" charset="0"/>
              <a:buChar char="♦"/>
            </a:pPr>
            <a:r>
              <a:rPr lang="en-US" altLang="en-US" sz="2000"/>
              <a:t>Generalization</a:t>
            </a:r>
            <a:r>
              <a:rPr lang="en-US" altLang="en-US" sz="1800"/>
              <a:t> of pairwise r</a:t>
            </a:r>
            <a:r>
              <a:rPr lang="en-US" altLang="en-US" sz="1800" baseline="33000"/>
              <a:t>2</a:t>
            </a:r>
            <a:r>
              <a:rPr lang="en-US" altLang="en-US" sz="1800"/>
              <a:t> of tagSNPs to multi-marker correlation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5867400" y="6492875"/>
            <a:ext cx="324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Li et al., Ann Rev Human Genet, 2009</a:t>
            </a:r>
          </a:p>
        </p:txBody>
      </p:sp>
      <p:pic>
        <p:nvPicPr>
          <p:cNvPr id="860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305050"/>
            <a:ext cx="2825750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97088"/>
            <a:ext cx="280828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944688"/>
            <a:ext cx="1314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2373313"/>
            <a:ext cx="1314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9425"/>
            <a:ext cx="2909887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4763" y="6308725"/>
            <a:ext cx="43307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http://www.shapeit.fr/, http://mathgen.stats.ox.ac.uk/impute/impute_v2.html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http://faculty.washington.edu/browning/beagle/beagle.html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http://www.sph.umich.edu/csg/abecasis/MACH/download/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Imputation Application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57"/>
          <a:stretch>
            <a:fillRect/>
          </a:stretch>
        </p:blipFill>
        <p:spPr bwMode="auto">
          <a:xfrm>
            <a:off x="533400" y="1058863"/>
            <a:ext cx="8534400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01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1736725" y="6132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8069" name="Line 4"/>
          <p:cNvSpPr>
            <a:spLocks noChangeShapeType="1"/>
          </p:cNvSpPr>
          <p:nvPr/>
        </p:nvSpPr>
        <p:spPr bwMode="auto">
          <a:xfrm>
            <a:off x="1181100" y="5689600"/>
            <a:ext cx="7162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0" name="Text Box 5"/>
          <p:cNvSpPr txBox="1">
            <a:spLocks noChangeArrowheads="1"/>
          </p:cNvSpPr>
          <p:nvPr/>
        </p:nvSpPr>
        <p:spPr bwMode="auto">
          <a:xfrm>
            <a:off x="3716338" y="5881688"/>
            <a:ext cx="22812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Chromosomal Position</a:t>
            </a:r>
          </a:p>
        </p:txBody>
      </p:sp>
      <p:sp>
        <p:nvSpPr>
          <p:cNvPr id="88071" name="Text Box 6"/>
          <p:cNvSpPr txBox="1">
            <a:spLocks noChangeArrowheads="1"/>
          </p:cNvSpPr>
          <p:nvPr/>
        </p:nvSpPr>
        <p:spPr bwMode="auto">
          <a:xfrm>
            <a:off x="4324350" y="6140450"/>
            <a:ext cx="46640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Marchini Nature Genetics2007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http://www.stats.ox.ac.uk/~marchini/#software</a:t>
            </a:r>
          </a:p>
        </p:txBody>
      </p:sp>
      <p:sp>
        <p:nvSpPr>
          <p:cNvPr id="88072" name="Text Box 7"/>
          <p:cNvSpPr txBox="1">
            <a:spLocks noChangeArrowheads="1"/>
          </p:cNvSpPr>
          <p:nvPr/>
        </p:nvSpPr>
        <p:spPr bwMode="auto">
          <a:xfrm>
            <a:off x="1871663" y="669925"/>
            <a:ext cx="624363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i="1"/>
              <a:t>TCF7L2</a:t>
            </a:r>
            <a:r>
              <a:rPr lang="en-US" altLang="en-US" sz="2400"/>
              <a:t> gene region &amp; T2D from the WTCCC data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Observed genotypes black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Imputed genotypes red.  </a:t>
            </a:r>
          </a:p>
        </p:txBody>
      </p:sp>
      <p:sp>
        <p:nvSpPr>
          <p:cNvPr id="88073" name="Text Box 8"/>
          <p:cNvSpPr txBox="1">
            <a:spLocks noChangeArrowheads="1"/>
          </p:cNvSpPr>
          <p:nvPr/>
        </p:nvSpPr>
        <p:spPr bwMode="auto">
          <a:xfrm>
            <a:off x="6035675" y="1738313"/>
            <a:ext cx="256063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Imputed SNP more significant than typed SNP!</a:t>
            </a:r>
          </a:p>
        </p:txBody>
      </p:sp>
      <p:sp>
        <p:nvSpPr>
          <p:cNvPr id="88074" name="Line 9"/>
          <p:cNvSpPr>
            <a:spLocks noChangeShapeType="1"/>
          </p:cNvSpPr>
          <p:nvPr/>
        </p:nvSpPr>
        <p:spPr bwMode="auto">
          <a:xfrm flipH="1" flipV="1">
            <a:off x="4841875" y="1641475"/>
            <a:ext cx="1198563" cy="466725"/>
          </a:xfrm>
          <a:prstGeom prst="line">
            <a:avLst/>
          </a:prstGeom>
          <a:noFill/>
          <a:ln w="36720">
            <a:solidFill>
              <a:srgbClr val="00B8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Imputation Application #2 – Do not always see a jet of points, even for common SNP…</a:t>
            </a:r>
          </a:p>
        </p:txBody>
      </p:sp>
      <p:pic>
        <p:nvPicPr>
          <p:cNvPr id="901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00200"/>
            <a:ext cx="8053388" cy="5283200"/>
          </a:xfrm>
        </p:spPr>
      </p:pic>
      <p:sp>
        <p:nvSpPr>
          <p:cNvPr id="90116" name="TextBox 4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2015`</a:t>
            </a:r>
          </a:p>
        </p:txBody>
      </p:sp>
      <p:sp>
        <p:nvSpPr>
          <p:cNvPr id="90117" name="TextBox 5"/>
          <p:cNvSpPr txBox="1">
            <a:spLocks noChangeArrowheads="1"/>
          </p:cNvSpPr>
          <p:nvPr/>
        </p:nvSpPr>
        <p:spPr bwMode="auto">
          <a:xfrm>
            <a:off x="685800" y="36576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(Same SNP as </a:t>
            </a:r>
            <a:r>
              <a:rPr lang="en-US" altLang="en-US" dirty="0" smtClean="0">
                <a:solidFill>
                  <a:schemeClr val="tx1"/>
                </a:solidFill>
              </a:rPr>
              <a:t>4 slides </a:t>
            </a:r>
            <a:r>
              <a:rPr lang="en-US" altLang="en-US" dirty="0">
                <a:solidFill>
                  <a:schemeClr val="tx1"/>
                </a:solidFill>
              </a:rPr>
              <a:t>ago)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8400" y="3810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01/27/2020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436"/>
            <a:ext cx="9144000" cy="461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Imputation example: How rare can you go?</a:t>
            </a:r>
          </a:p>
        </p:txBody>
      </p:sp>
      <p:pic>
        <p:nvPicPr>
          <p:cNvPr id="91139" name="Picture 2" descr="C:\Users\e750707\Desktop\epiclass\hoxb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352800"/>
            <a:ext cx="68072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Box 1"/>
          <p:cNvSpPr txBox="1">
            <a:spLocks noChangeArrowheads="1"/>
          </p:cNvSpPr>
          <p:nvPr/>
        </p:nvSpPr>
        <p:spPr bwMode="auto">
          <a:xfrm>
            <a:off x="457200" y="1600200"/>
            <a:ext cx="723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G84E example talked about in Austin pg. 62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MAF 0.0034 in European ancestry. r</a:t>
            </a:r>
            <a:r>
              <a:rPr lang="en-US" altLang="en-US" sz="2400" baseline="30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=0.57.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In general, a moving target, still unknown how rare is possible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HOXB13 G84E (continued)</a:t>
            </a:r>
          </a:p>
        </p:txBody>
      </p:sp>
      <p:pic>
        <p:nvPicPr>
          <p:cNvPr id="93187" name="Picture 2" descr="C:\Users\e750707\Desktop\epiclass\hoxb1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5028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Review / Overview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Design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QC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Prostate cancer example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Imputation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Replication &amp; Meta-analysis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u="sng"/>
              <a:t>Design 1: Microarray</a:t>
            </a:r>
            <a:r>
              <a:rPr lang="en-US" altLang="en-US" sz="3600"/>
              <a:t> – Genotype a subset of markers available</a:t>
            </a:r>
          </a:p>
        </p:txBody>
      </p:sp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0" y="2252663"/>
            <a:ext cx="8523288" cy="1851025"/>
            <a:chOff x="0" y="1419"/>
            <a:chExt cx="5369" cy="1166"/>
          </a:xfrm>
        </p:grpSpPr>
        <p:pic>
          <p:nvPicPr>
            <p:cNvPr id="2970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707" name="Text Box 4"/>
            <p:cNvSpPr txBox="1">
              <a:spLocks noChangeArrowheads="1"/>
            </p:cNvSpPr>
            <p:nvPr/>
          </p:nvSpPr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365125" y="4684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4892675" y="6461125"/>
            <a:ext cx="42576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Hirschhorn &amp; Daly, Nat Rev Genet 2005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6781800" y="37338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(guilt by association)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457200" y="4110038"/>
            <a:ext cx="27527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Disease locus directly typed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4572000" y="4110038"/>
            <a:ext cx="4197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Marker correlated with typed disease locus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365125" y="4756150"/>
            <a:ext cx="8047038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1800"/>
              <a:t>Previously we talked about using this to “tag” candidate genes (only Genotype a subset of the SNPs).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1800"/>
              <a:t>Same principal applies to tagging the whole genome.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smtClean="0"/>
              <a:t>Technology behind a GWAS Microarray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963"/>
            <a:ext cx="9144000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4800600" y="6477000"/>
            <a:ext cx="419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>
              <a:spcBef>
                <a:spcPts val="1000"/>
              </a:spcBef>
              <a:buClr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Affymetrix, http://www.affymetrix.com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76200" y="6324600"/>
            <a:ext cx="55022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en-US" altLang="en-US" sz="2400"/>
              <a:t>Assay ~ 0.7 - 5M SNPs (keeps increasing)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2193925" y="5783263"/>
            <a:ext cx="20113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Sample binds to array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4337050" y="4792663"/>
            <a:ext cx="1828800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Labeled probes bind to sample, differentiating between the two alleles</a:t>
            </a: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6492875" y="4937125"/>
            <a:ext cx="21034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Make it bright enough then measure intensity of array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6836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Raw microarray data: Genotype calls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676400"/>
            <a:ext cx="8726487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905000" y="5957888"/>
            <a:ext cx="213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/>
              <a:t>Good calls!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324600" y="5943600"/>
            <a:ext cx="213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/>
              <a:t>Bad calls!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2152</Words>
  <Application>Microsoft Office PowerPoint</Application>
  <PresentationFormat>On-screen Show (4:3)</PresentationFormat>
  <Paragraphs>302</Paragraphs>
  <Slides>51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Microsoft YaHei</vt:lpstr>
      <vt:lpstr>ＭＳ Ｐゴシック</vt:lpstr>
      <vt:lpstr>Arial</vt:lpstr>
      <vt:lpstr>Calibri</vt:lpstr>
      <vt:lpstr>Consolas</vt:lpstr>
      <vt:lpstr>DejaVu Sans</vt:lpstr>
      <vt:lpstr>Droid Sans Fallback</vt:lpstr>
      <vt:lpstr>StarSymbol</vt:lpstr>
      <vt:lpstr>Symbol</vt:lpstr>
      <vt:lpstr>Times New Roman</vt:lpstr>
      <vt:lpstr>Office Theme</vt:lpstr>
      <vt:lpstr>1_Office Theme</vt:lpstr>
      <vt:lpstr>2_Office Theme</vt:lpstr>
      <vt:lpstr>PowerPoint Presentation</vt:lpstr>
      <vt:lpstr>Outline for GWAS</vt:lpstr>
      <vt:lpstr>Outline for GWAS</vt:lpstr>
      <vt:lpstr>PowerPoint Presentation</vt:lpstr>
      <vt:lpstr>PowerPoint Presentation</vt:lpstr>
      <vt:lpstr>Outline for GWAS</vt:lpstr>
      <vt:lpstr>PowerPoint Presentation</vt:lpstr>
      <vt:lpstr>Technology behind a GWAS Microarray</vt:lpstr>
      <vt:lpstr>Raw microarray data: Genotype calls</vt:lpstr>
      <vt:lpstr>Class Exercise (groups of 3-4)!: How would you design a general GWAS microarray?</vt:lpstr>
      <vt:lpstr>Class Exercise (groups of 3 ideal)!: How would you design a general GWAS microarray?</vt:lpstr>
      <vt:lpstr>Class Exercise!: How would you design a general GWAS microarray?</vt:lpstr>
      <vt:lpstr>Genome-wide Assocation Studies (GWAS)</vt:lpstr>
      <vt:lpstr>Genome-wide Assocation Studies (GWAS)</vt:lpstr>
      <vt:lpstr>Class Exercise!: How would you sequence a genome?</vt:lpstr>
      <vt:lpstr>Class Exercise!: How would you sequence a genome?</vt:lpstr>
      <vt:lpstr>Class Exercise!: How would you sequence a genome?</vt:lpstr>
      <vt:lpstr>Class Exercise!: How would you sequence a genome?</vt:lpstr>
      <vt:lpstr>Design 2: Next generation sequencing</vt:lpstr>
      <vt:lpstr>Design 2: Next generation sequencing</vt:lpstr>
      <vt:lpstr>Design choices</vt:lpstr>
      <vt:lpstr>Design choices</vt:lpstr>
      <vt:lpstr>Size of study matters</vt:lpstr>
      <vt:lpstr>Biggest studies...</vt:lpstr>
      <vt:lpstr>Outline for GWAS</vt:lpstr>
      <vt:lpstr>Why QC data?</vt:lpstr>
      <vt:lpstr>QC Steps: Class exercise!</vt:lpstr>
      <vt:lpstr>PowerPoint Presentation</vt:lpstr>
      <vt:lpstr>Filter for Mendelian inheritance</vt:lpstr>
      <vt:lpstr>Filter for Mendelian inheritance</vt:lpstr>
      <vt:lpstr>Check for relatedness, e.g., HapMap</vt:lpstr>
      <vt:lpstr>PowerPoint Presentation</vt:lpstr>
      <vt:lpstr>Recap of population substructure</vt:lpstr>
      <vt:lpstr>Control for race/ethnicity/ancestry: Principal Components (PCs) as covariates in regression model</vt:lpstr>
      <vt:lpstr>PCs pick up fine population structure</vt:lpstr>
      <vt:lpstr>Adjusting for PC's</vt:lpstr>
      <vt:lpstr>After run analysis</vt:lpstr>
      <vt:lpstr>PowerPoint Presentation</vt:lpstr>
      <vt:lpstr>Q-Q plots and PC adjustment recap</vt:lpstr>
      <vt:lpstr>Manhattan plot example: Kaiser GWAS of Prostate Cancer</vt:lpstr>
      <vt:lpstr>PowerPoint Presentation</vt:lpstr>
      <vt:lpstr>Replication, Replication, Replication</vt:lpstr>
      <vt:lpstr>Meta-analysis</vt:lpstr>
      <vt:lpstr>Replication &amp; Meta-analysis</vt:lpstr>
      <vt:lpstr>PowerPoint Presentation</vt:lpstr>
      <vt:lpstr>Generalization of Tag SNPs: Imputed SNPs using a Reference Panel</vt:lpstr>
      <vt:lpstr>Generalization of Tag SNPs: Imputed SNPs using a Reference Panel</vt:lpstr>
      <vt:lpstr>PowerPoint Presentation</vt:lpstr>
      <vt:lpstr>Imputation Application #2 – Do not always see a jet of points, even for common SNP…</vt:lpstr>
      <vt:lpstr>Imputation example: How rare can you go?</vt:lpstr>
      <vt:lpstr>HOXB13 G84E (continued)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Hoffmann</dc:creator>
  <cp:lastModifiedBy>Thomas Hoffmann</cp:lastModifiedBy>
  <cp:revision>41</cp:revision>
  <cp:lastPrinted>1601-01-01T00:00:00Z</cp:lastPrinted>
  <dcterms:created xsi:type="dcterms:W3CDTF">2013-02-05T07:04:45Z</dcterms:created>
  <dcterms:modified xsi:type="dcterms:W3CDTF">2020-01-28T07:35:35Z</dcterms:modified>
</cp:coreProperties>
</file>