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3"/>
  </p:sldMasterIdLst>
  <p:notesMasterIdLst>
    <p:notesMasterId r:id="rId48"/>
  </p:notesMasterIdLst>
  <p:handoutMasterIdLst>
    <p:handoutMasterId r:id="rId49"/>
  </p:handoutMasterIdLst>
  <p:sldIdLst>
    <p:sldId id="533" r:id="rId4"/>
    <p:sldId id="539" r:id="rId5"/>
    <p:sldId id="541" r:id="rId6"/>
    <p:sldId id="638" r:id="rId7"/>
    <p:sldId id="542" r:id="rId8"/>
    <p:sldId id="639" r:id="rId9"/>
    <p:sldId id="543" r:id="rId10"/>
    <p:sldId id="544" r:id="rId11"/>
    <p:sldId id="546" r:id="rId12"/>
    <p:sldId id="547" r:id="rId13"/>
    <p:sldId id="548" r:id="rId14"/>
    <p:sldId id="549" r:id="rId15"/>
    <p:sldId id="552" r:id="rId16"/>
    <p:sldId id="609" r:id="rId17"/>
    <p:sldId id="610" r:id="rId18"/>
    <p:sldId id="613" r:id="rId19"/>
    <p:sldId id="640" r:id="rId20"/>
    <p:sldId id="641" r:id="rId21"/>
    <p:sldId id="644" r:id="rId22"/>
    <p:sldId id="645" r:id="rId23"/>
    <p:sldId id="615" r:id="rId24"/>
    <p:sldId id="614" r:id="rId25"/>
    <p:sldId id="616" r:id="rId26"/>
    <p:sldId id="646" r:id="rId27"/>
    <p:sldId id="617" r:id="rId28"/>
    <p:sldId id="618" r:id="rId29"/>
    <p:sldId id="651" r:id="rId30"/>
    <p:sldId id="626" r:id="rId31"/>
    <p:sldId id="627" r:id="rId32"/>
    <p:sldId id="620" r:id="rId33"/>
    <p:sldId id="560" r:id="rId34"/>
    <p:sldId id="561" r:id="rId35"/>
    <p:sldId id="562" r:id="rId36"/>
    <p:sldId id="648" r:id="rId37"/>
    <p:sldId id="647" r:id="rId38"/>
    <p:sldId id="572" r:id="rId39"/>
    <p:sldId id="654" r:id="rId40"/>
    <p:sldId id="573" r:id="rId41"/>
    <p:sldId id="574" r:id="rId42"/>
    <p:sldId id="575" r:id="rId43"/>
    <p:sldId id="576" r:id="rId44"/>
    <p:sldId id="577" r:id="rId45"/>
    <p:sldId id="649" r:id="rId46"/>
    <p:sldId id="653" r:id="rId47"/>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535">
          <p15:clr>
            <a:srgbClr val="A4A3A4"/>
          </p15:clr>
        </p15:guide>
        <p15:guide id="8" orient="horz" pos="3938">
          <p15:clr>
            <a:srgbClr val="A4A3A4"/>
          </p15:clr>
        </p15:guide>
        <p15:guide id="9" pos="230">
          <p15:clr>
            <a:srgbClr val="A4A3A4"/>
          </p15:clr>
        </p15:guide>
        <p15:guide id="10" pos="5530">
          <p15:clr>
            <a:srgbClr val="A4A3A4"/>
          </p15:clr>
        </p15:guide>
        <p15:guide id="11" pos="2880">
          <p15:clr>
            <a:srgbClr val="A4A3A4"/>
          </p15:clr>
        </p15:guide>
        <p15:guide id="12" pos="776">
          <p15:clr>
            <a:srgbClr val="A4A3A4"/>
          </p15:clr>
        </p15:guide>
        <p15:guide id="13" pos="1411">
          <p15:clr>
            <a:srgbClr val="A4A3A4"/>
          </p15:clr>
        </p15:guide>
        <p15:guide id="14" pos="5287">
          <p15:clr>
            <a:srgbClr val="A4A3A4"/>
          </p15:clr>
        </p15:guide>
        <p15:guide id="15" pos="474">
          <p15:clr>
            <a:srgbClr val="A4A3A4"/>
          </p15:clr>
        </p15:guide>
        <p15:guide id="16" pos="4551">
          <p15:clr>
            <a:srgbClr val="A4A3A4"/>
          </p15:clr>
        </p15:guide>
      </p15:sldGuideLst>
    </p:ext>
    <p:ext uri="{2D200454-40CA-4A62-9FC3-DE9A4176ACB9}">
      <p15:notesGuideLst xmlns:p15="http://schemas.microsoft.com/office/powerpoint/2012/main">
        <p15:guide id="1" orient="horz" pos="2592">
          <p15:clr>
            <a:srgbClr val="A4A3A4"/>
          </p15:clr>
        </p15:guide>
        <p15:guide id="2" orient="horz" pos="5542">
          <p15:clr>
            <a:srgbClr val="A4A3A4"/>
          </p15:clr>
        </p15:guide>
        <p15:guide id="3" orient="horz" pos="5777">
          <p15:clr>
            <a:srgbClr val="A4A3A4"/>
          </p15:clr>
        </p15:guide>
        <p15:guide id="4" pos="286">
          <p15:clr>
            <a:srgbClr val="A4A3A4"/>
          </p15:clr>
        </p15:guide>
        <p15:guide id="5" pos="40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48024"/>
    <a:srgbClr val="052049"/>
    <a:srgbClr val="CC99FF"/>
    <a:srgbClr val="178CCB"/>
    <a:srgbClr val="000000"/>
    <a:srgbClr val="90BD31"/>
    <a:srgbClr val="18A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73753" autoAdjust="0"/>
  </p:normalViewPr>
  <p:slideViewPr>
    <p:cSldViewPr snapToGrid="0">
      <p:cViewPr varScale="1">
        <p:scale>
          <a:sx n="75" d="100"/>
          <a:sy n="75" d="100"/>
        </p:scale>
        <p:origin x="1812" y="66"/>
      </p:cViewPr>
      <p:guideLst>
        <p:guide orient="horz" pos="1052"/>
        <p:guide orient="horz" pos="3477"/>
        <p:guide orient="horz" pos="4032"/>
        <p:guide orient="horz" pos="2183"/>
        <p:guide orient="horz" pos="287"/>
        <p:guide orient="horz" pos="1471"/>
        <p:guide orient="horz" pos="535"/>
        <p:guide orient="horz" pos="3938"/>
        <p:guide pos="230"/>
        <p:guide pos="5530"/>
        <p:guide pos="2880"/>
        <p:guide pos="776"/>
        <p:guide pos="1411"/>
        <p:guide pos="5287"/>
        <p:guide pos="474"/>
        <p:guide pos="4551"/>
      </p:guideLst>
    </p:cSldViewPr>
  </p:slideViewPr>
  <p:notesTextViewPr>
    <p:cViewPr>
      <p:scale>
        <a:sx n="100" d="100"/>
        <a:sy n="100" d="100"/>
      </p:scale>
      <p:origin x="0" y="0"/>
    </p:cViewPr>
  </p:notesTextViewPr>
  <p:sorterViewPr>
    <p:cViewPr>
      <p:scale>
        <a:sx n="140" d="100"/>
        <a:sy n="140" d="100"/>
      </p:scale>
      <p:origin x="0" y="-17202"/>
    </p:cViewPr>
  </p:sorterViewPr>
  <p:notesViewPr>
    <p:cSldViewPr snapToGrid="0">
      <p:cViewPr varScale="1">
        <p:scale>
          <a:sx n="70" d="100"/>
          <a:sy n="70" d="100"/>
        </p:scale>
        <p:origin x="-3450" y="-11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913" y="8863013"/>
            <a:ext cx="2663825" cy="138112"/>
          </a:xfrm>
          <a:prstGeom prst="rect">
            <a:avLst/>
          </a:prstGeom>
        </p:spPr>
        <p:txBody>
          <a:bodyPr vert="horz" wrap="square" lIns="0" tIns="0" rIns="0" bIns="0" rtlCol="0" anchor="t" anchorCtr="0"/>
          <a:lstStyle>
            <a:lvl1pPr algn="l" eaLnBrk="1" fontAlgn="auto" hangingPunct="1">
              <a:lnSpc>
                <a:spcPct val="95000"/>
              </a:lnSpc>
              <a:spcBef>
                <a:spcPts val="0"/>
              </a:spcBef>
              <a:spcAft>
                <a:spcPts val="0"/>
              </a:spcAft>
              <a:defRPr sz="800">
                <a:latin typeface="Arial" pitchFamily="34" charset="0"/>
                <a:cs typeface="Arial" pitchFamily="34" charset="0"/>
              </a:defRPr>
            </a:lvl1pPr>
          </a:lstStyle>
          <a:p>
            <a:pPr>
              <a:defRPr/>
            </a:pPr>
            <a:r>
              <a:rPr lang="en-US"/>
              <a:t>[ADD PRESENTATION TITLE: INSERT TAB &gt; HEADER &amp; FOOTER &gt; NOTES AND HANDOUTS]</a:t>
            </a:r>
          </a:p>
        </p:txBody>
      </p:sp>
      <p:sp>
        <p:nvSpPr>
          <p:cNvPr id="7" name="Date Placeholder 2"/>
          <p:cNvSpPr>
            <a:spLocks noGrp="1"/>
          </p:cNvSpPr>
          <p:nvPr>
            <p:ph type="dt" idx="1"/>
          </p:nvPr>
        </p:nvSpPr>
        <p:spPr>
          <a:xfrm>
            <a:off x="1198563" y="8856663"/>
            <a:ext cx="881062" cy="146050"/>
          </a:xfrm>
          <a:prstGeom prst="rect">
            <a:avLst/>
          </a:prstGeom>
        </p:spPr>
        <p:txBody>
          <a:bodyPr vert="horz" lIns="0" tIns="0" rIns="0" bIns="0" rtlCol="0"/>
          <a:lstStyle>
            <a:lvl1pPr algn="l" eaLnBrk="1" fontAlgn="auto" hangingPunct="1">
              <a:spcBef>
                <a:spcPts val="0"/>
              </a:spcBef>
              <a:spcAft>
                <a:spcPts val="0"/>
              </a:spcAft>
              <a:defRPr sz="800">
                <a:latin typeface="Arial" pitchFamily="34" charset="0"/>
                <a:cs typeface="Arial" pitchFamily="34" charset="0"/>
              </a:defRPr>
            </a:lvl1pPr>
          </a:lstStyle>
          <a:p>
            <a:pPr>
              <a:defRPr/>
            </a:pPr>
            <a:fld id="{CE90CFF9-8D9B-4274-9907-B71B69C90B13}" type="datetime1">
              <a:rPr lang="en-US" smtClean="0"/>
              <a:t>10/31/2018</a:t>
            </a:fld>
            <a:endParaRPr lang="en-US" dirty="0"/>
          </a:p>
        </p:txBody>
      </p:sp>
      <p:cxnSp>
        <p:nvCxnSpPr>
          <p:cNvPr id="44" name="Straight Connector 43"/>
          <p:cNvCxnSpPr/>
          <p:nvPr/>
        </p:nvCxnSpPr>
        <p:spPr>
          <a:xfrm>
            <a:off x="455613" y="8796338"/>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325" y="8856663"/>
            <a:ext cx="554038" cy="106362"/>
          </a:xfrm>
          <a:prstGeom prst="rect">
            <a:avLst/>
          </a:prstGeom>
        </p:spPr>
        <p:txBody>
          <a:bodyPr vert="horz" wrap="square" lIns="0" tIns="0" rIns="0" bIns="0" rtlCol="0" anchor="b" anchorCtr="0"/>
          <a:lstStyle>
            <a:lvl1pPr marL="0" algn="l" defTabSz="914400" rtl="0" eaLnBrk="1" fontAlgn="auto" latinLnBrk="0" hangingPunct="1">
              <a:spcBef>
                <a:spcPts val="0"/>
              </a:spcBef>
              <a:spcAft>
                <a:spcPts val="0"/>
              </a:spcAft>
              <a:defRPr lang="en-US" sz="800" kern="1200">
                <a:solidFill>
                  <a:schemeClr val="tx1"/>
                </a:solidFill>
                <a:latin typeface="Arial" pitchFamily="34" charset="0"/>
                <a:ea typeface="+mn-ea"/>
                <a:cs typeface="Arial" pitchFamily="34" charset="0"/>
              </a:defRPr>
            </a:lvl1pPr>
          </a:lstStyle>
          <a:p>
            <a:pPr>
              <a:defRPr/>
            </a:pPr>
            <a:fld id="{D1786D7C-1D6B-4C3A-969C-11E3524D5FBA}" type="slidenum">
              <a:rPr/>
              <a:pPr>
                <a:defRPr/>
              </a:pPr>
              <a:t>‹#›</a:t>
            </a:fld>
            <a:endParaRPr dirty="0"/>
          </a:p>
        </p:txBody>
      </p:sp>
      <p:pic>
        <p:nvPicPr>
          <p:cNvPr id="1434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313" y="8866188"/>
            <a:ext cx="6000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7450" y="400050"/>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441325" y="4079875"/>
            <a:ext cx="5961063" cy="4481513"/>
          </a:xfrm>
          <a:prstGeom prst="rect">
            <a:avLst/>
          </a:prstGeom>
        </p:spPr>
        <p:txBody>
          <a:bodyPr vert="horz" lIns="0" tIns="0" rIns="0" bIns="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11" name="Header Placeholder 1"/>
          <p:cNvSpPr>
            <a:spLocks noGrp="1"/>
          </p:cNvSpPr>
          <p:nvPr>
            <p:ph type="hdr" sz="quarter"/>
          </p:nvPr>
        </p:nvSpPr>
        <p:spPr>
          <a:xfrm>
            <a:off x="2227263" y="8863013"/>
            <a:ext cx="2665412" cy="138112"/>
          </a:xfrm>
          <a:prstGeom prst="rect">
            <a:avLst/>
          </a:prstGeom>
        </p:spPr>
        <p:txBody>
          <a:bodyPr vert="horz" wrap="square" lIns="0" tIns="0" rIns="0" bIns="0" rtlCol="0" anchor="t" anchorCtr="0"/>
          <a:lstStyle>
            <a:lvl1pPr algn="l" eaLnBrk="1" fontAlgn="auto" hangingPunct="1">
              <a:lnSpc>
                <a:spcPct val="95000"/>
              </a:lnSpc>
              <a:spcBef>
                <a:spcPts val="0"/>
              </a:spcBef>
              <a:spcAft>
                <a:spcPts val="0"/>
              </a:spcAft>
              <a:defRPr sz="800" i="0">
                <a:latin typeface="Arial" pitchFamily="34" charset="0"/>
                <a:cs typeface="Arial" pitchFamily="34" charset="0"/>
              </a:defRPr>
            </a:lvl1pPr>
          </a:lstStyle>
          <a:p>
            <a:pPr>
              <a:defRPr/>
            </a:pPr>
            <a:r>
              <a:rPr lang="en-US"/>
              <a:t>[ADD PRESENTATION TITLE: INSERT TAB &gt; HEADER &amp; FOOTER &gt; NOTES AND HANDOUTS]</a:t>
            </a:r>
            <a:endParaRPr lang="en-US" dirty="0"/>
          </a:p>
        </p:txBody>
      </p:sp>
      <p:sp>
        <p:nvSpPr>
          <p:cNvPr id="12" name="Date Placeholder 2"/>
          <p:cNvSpPr>
            <a:spLocks noGrp="1"/>
          </p:cNvSpPr>
          <p:nvPr>
            <p:ph type="dt" idx="1"/>
          </p:nvPr>
        </p:nvSpPr>
        <p:spPr>
          <a:xfrm>
            <a:off x="1206500" y="8856663"/>
            <a:ext cx="879475" cy="146050"/>
          </a:xfrm>
          <a:prstGeom prst="rect">
            <a:avLst/>
          </a:prstGeom>
        </p:spPr>
        <p:txBody>
          <a:bodyPr vert="horz" lIns="0" tIns="0" rIns="0" bIns="0" rtlCol="0"/>
          <a:lstStyle>
            <a:lvl1pPr algn="l" eaLnBrk="1" fontAlgn="auto" hangingPunct="1">
              <a:spcBef>
                <a:spcPts val="0"/>
              </a:spcBef>
              <a:spcAft>
                <a:spcPts val="0"/>
              </a:spcAft>
              <a:defRPr sz="800" i="0">
                <a:latin typeface="Arial" pitchFamily="34" charset="0"/>
                <a:cs typeface="Arial" pitchFamily="34" charset="0"/>
              </a:defRPr>
            </a:lvl1pPr>
          </a:lstStyle>
          <a:p>
            <a:pPr>
              <a:defRPr/>
            </a:pPr>
            <a:fld id="{940511D4-271A-4539-B1E0-3374FB9F9BD9}" type="datetime1">
              <a:rPr lang="en-US" smtClean="0"/>
              <a:t>10/31/2018</a:t>
            </a:fld>
            <a:endParaRPr lang="en-US" dirty="0"/>
          </a:p>
        </p:txBody>
      </p:sp>
      <p:sp>
        <p:nvSpPr>
          <p:cNvPr id="28" name="Slide Number Placeholder 6"/>
          <p:cNvSpPr>
            <a:spLocks noGrp="1"/>
          </p:cNvSpPr>
          <p:nvPr>
            <p:ph type="sldNum" sz="quarter" idx="5"/>
          </p:nvPr>
        </p:nvSpPr>
        <p:spPr>
          <a:xfrm>
            <a:off x="447675" y="8856663"/>
            <a:ext cx="554038" cy="106362"/>
          </a:xfrm>
          <a:prstGeom prst="rect">
            <a:avLst/>
          </a:prstGeom>
        </p:spPr>
        <p:txBody>
          <a:bodyPr vert="horz" wrap="square" lIns="0" tIns="0" rIns="0" bIns="0" rtlCol="0" anchor="b" anchorCtr="0"/>
          <a:lstStyle>
            <a:lvl1pPr marL="0" algn="l" defTabSz="914400" rtl="0" eaLnBrk="1" fontAlgn="auto" latinLnBrk="0" hangingPunct="1">
              <a:spcBef>
                <a:spcPts val="0"/>
              </a:spcBef>
              <a:spcAft>
                <a:spcPts val="0"/>
              </a:spcAft>
              <a:defRPr lang="en-US" sz="800" i="0" kern="1200">
                <a:solidFill>
                  <a:schemeClr val="tx1"/>
                </a:solidFill>
                <a:latin typeface="Arial" pitchFamily="34" charset="0"/>
                <a:ea typeface="+mn-ea"/>
                <a:cs typeface="Arial" pitchFamily="34" charset="0"/>
              </a:defRPr>
            </a:lvl1pPr>
          </a:lstStyle>
          <a:p>
            <a:pPr>
              <a:defRPr/>
            </a:pPr>
            <a:fld id="{C89B28AD-C9E3-4D5B-9F3E-BE846E322C5C}" type="slidenum">
              <a:rPr/>
              <a:pPr>
                <a:defRPr/>
              </a:pPr>
              <a:t>‹#›</a:t>
            </a:fld>
            <a:endParaRPr dirty="0"/>
          </a:p>
        </p:txBody>
      </p:sp>
      <p:cxnSp>
        <p:nvCxnSpPr>
          <p:cNvPr id="29" name="Straight Connector 28"/>
          <p:cNvCxnSpPr/>
          <p:nvPr/>
        </p:nvCxnSpPr>
        <p:spPr>
          <a:xfrm>
            <a:off x="455613" y="8796338"/>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3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313" y="8866188"/>
            <a:ext cx="6000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p:notesStyle>
    <a:lvl1pPr marL="114300" indent="-114300" algn="l" rtl="0" eaLnBrk="0" fontAlgn="base" hangingPunct="0">
      <a:spcBef>
        <a:spcPts val="800"/>
      </a:spcBef>
      <a:spcAft>
        <a:spcPct val="0"/>
      </a:spcAft>
      <a:buFont typeface="Arial" panose="020B0604020202020204" pitchFamily="34" charset="0"/>
      <a:buChar char="•"/>
      <a:defRPr sz="1200" kern="1200">
        <a:solidFill>
          <a:schemeClr val="tx1"/>
        </a:solidFill>
        <a:latin typeface="Arial" pitchFamily="34" charset="0"/>
        <a:ea typeface="Arial" charset="0"/>
        <a:cs typeface="Arial" pitchFamily="34" charset="0"/>
      </a:defRPr>
    </a:lvl1pPr>
    <a:lvl2pPr marL="285750" indent="-112713" algn="l" rtl="0" eaLnBrk="0" fontAlgn="base" hangingPunct="0">
      <a:spcBef>
        <a:spcPts val="200"/>
      </a:spcBef>
      <a:spcAft>
        <a:spcPct val="0"/>
      </a:spcAft>
      <a:buFont typeface="Arial" panose="020B0604020202020204" pitchFamily="34" charset="0"/>
      <a:buChar char="•"/>
      <a:defRPr sz="1100" kern="1200">
        <a:solidFill>
          <a:schemeClr val="tx1"/>
        </a:solidFill>
        <a:latin typeface="Arial" pitchFamily="34" charset="0"/>
        <a:ea typeface="Arial" charset="0"/>
        <a:cs typeface="Arial" pitchFamily="34" charset="0"/>
      </a:defRPr>
    </a:lvl2pPr>
    <a:lvl3pPr marL="403225" indent="-117475" algn="l" rtl="0" eaLnBrk="0" fontAlgn="base" hangingPunct="0">
      <a:spcBef>
        <a:spcPts val="200"/>
      </a:spcBef>
      <a:spcAft>
        <a:spcPct val="0"/>
      </a:spcAft>
      <a:buFont typeface="Arial" panose="020B0604020202020204" pitchFamily="34" charset="0"/>
      <a:buChar char="•"/>
      <a:defRPr sz="1000" kern="1200">
        <a:solidFill>
          <a:schemeClr val="tx1"/>
        </a:solidFill>
        <a:latin typeface="Arial" pitchFamily="34" charset="0"/>
        <a:ea typeface="Arial" charset="0"/>
        <a:cs typeface="Arial" pitchFamily="34" charset="0"/>
      </a:defRPr>
    </a:lvl3pPr>
    <a:lvl4pPr marL="569913" indent="-112713" algn="l" rtl="0" eaLnBrk="0" fontAlgn="base" hangingPunct="0">
      <a:spcBef>
        <a:spcPts val="200"/>
      </a:spcBef>
      <a:spcAft>
        <a:spcPct val="0"/>
      </a:spcAft>
      <a:buFont typeface="Arial" panose="020B0604020202020204" pitchFamily="34" charset="0"/>
      <a:buChar char="•"/>
      <a:defRPr sz="1000" kern="1200">
        <a:solidFill>
          <a:schemeClr val="tx1"/>
        </a:solidFill>
        <a:latin typeface="Arial" pitchFamily="34" charset="0"/>
        <a:ea typeface="Arial" charset="0"/>
        <a:cs typeface="Arial" pitchFamily="34" charset="0"/>
      </a:defRPr>
    </a:lvl4pPr>
    <a:lvl5pPr marL="457200" indent="114300" algn="l" rtl="0" eaLnBrk="0" fontAlgn="base" hangingPunct="0">
      <a:spcBef>
        <a:spcPct val="30000"/>
      </a:spcBef>
      <a:spcAft>
        <a:spcPct val="0"/>
      </a:spcAft>
      <a:buFont typeface="Arial" panose="020B0604020202020204" pitchFamily="34" charset="0"/>
      <a:buChar char="•"/>
      <a:defRPr sz="1000" kern="1200">
        <a:solidFill>
          <a:schemeClr val="tx1"/>
        </a:solidFill>
        <a:latin typeface="+mn-lt"/>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endParaRPr lang="en-US" altLang="en-US" dirty="0" smtClean="0"/>
          </a:p>
        </p:txBody>
      </p:sp>
      <p:sp>
        <p:nvSpPr>
          <p:cNvPr id="1638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smtClean="0">
                <a:latin typeface="Arial" panose="020B0604020202020204" pitchFamily="34" charset="0"/>
              </a:rPr>
              <a:t>[ADD PRESENTATION TITLE: INSERT TAB &gt; HEADER &amp; FOOTER &gt; NOTES AND HANDOUTS]</a:t>
            </a:r>
          </a:p>
        </p:txBody>
      </p:sp>
      <p:sp>
        <p:nvSpPr>
          <p:cNvPr id="1638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0857977A-DF37-4BF5-9C5F-B7838C3C0199}" type="datetime1">
              <a:rPr lang="en-US" altLang="en-US" smtClean="0">
                <a:latin typeface="Arial" panose="020B0604020202020204" pitchFamily="34" charset="0"/>
              </a:rPr>
              <a:t>10/31/2018</a:t>
            </a:fld>
            <a:endParaRPr lang="en-US" altLang="en-US" smtClean="0">
              <a:latin typeface="Arial" panose="020B0604020202020204" pitchFamily="34" charset="0"/>
            </a:endParaRPr>
          </a:p>
        </p:txBody>
      </p:sp>
      <p:sp>
        <p:nvSpPr>
          <p:cNvPr id="1639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B8D493BB-CA31-448B-9904-5927A40E1758}" type="slidenum">
              <a:rPr altLang="en-US" smtClean="0">
                <a:latin typeface="Arial" panose="020B0604020202020204" pitchFamily="34" charset="0"/>
              </a:rPr>
              <a:pPr fontAlgn="base">
                <a:spcBef>
                  <a:spcPct val="0"/>
                </a:spcBef>
                <a:spcAft>
                  <a:spcPct val="0"/>
                </a:spcAft>
              </a:pPr>
              <a:t>1</a:t>
            </a:fld>
            <a:endParaRPr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fixed facets design,</a:t>
            </a:r>
            <a:r>
              <a:rPr lang="en-US" baseline="0" dirty="0" smtClean="0"/>
              <a:t> we ignore rater systematic bias.</a:t>
            </a:r>
            <a:endParaRPr lang="en-US" dirty="0" smtClean="0"/>
          </a:p>
          <a:p>
            <a:r>
              <a:rPr lang="en-US" dirty="0" smtClean="0"/>
              <a:t>Fixed facets design could be thought of as accepting</a:t>
            </a:r>
            <a:r>
              <a:rPr lang="en-US" baseline="0" dirty="0" smtClean="0"/>
              <a:t> that each subjects score is meaningful only relative to other students who wrote the same essays which were scored by the same raters. We thus omit any bias emerging from systematic differences between questions or raters.</a:t>
            </a:r>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940511D4-271A-4539-B1E0-3374FB9F9BD9}" type="datetime1">
              <a:rPr lang="en-US" smtClean="0"/>
              <a:t>10/31/2018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25</a:t>
            </a:fld>
            <a:endParaRPr lang="en-US" dirty="0"/>
          </a:p>
        </p:txBody>
      </p:sp>
    </p:spTree>
    <p:extLst>
      <p:ext uri="{BB962C8B-B14F-4D97-AF65-F5344CB8AC3E}">
        <p14:creationId xmlns:p14="http://schemas.microsoft.com/office/powerpoint/2010/main" val="1643875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Alternatively, we could correct each score taking</a:t>
            </a:r>
            <a:r>
              <a:rPr lang="en-US" baseline="0" dirty="0" smtClean="0"/>
              <a:t> into account the stringency of the rater and the difficulty of the essay question. We are using a random facets approach and essentially acting as if the raters were a random sample of all raters, and all questions were a random sample of possible questions. Because of this, we need to include main effects (biases) of rater and question as error terms.</a:t>
            </a:r>
          </a:p>
          <a:p>
            <a:r>
              <a:rPr lang="en-US" baseline="0" dirty="0" smtClean="0"/>
              <a:t>Caution: could only treat all facets either as relative or as absolute, which in reality is often not the case.</a:t>
            </a:r>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940511D4-271A-4539-B1E0-3374FB9F9BD9}" type="datetime1">
              <a:rPr lang="en-US" smtClean="0"/>
              <a:t>10/31/2018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26</a:t>
            </a:fld>
            <a:endParaRPr lang="en-US" dirty="0"/>
          </a:p>
        </p:txBody>
      </p:sp>
    </p:spTree>
    <p:extLst>
      <p:ext uri="{BB962C8B-B14F-4D97-AF65-F5344CB8AC3E}">
        <p14:creationId xmlns:p14="http://schemas.microsoft.com/office/powerpoint/2010/main" val="281928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randomly select 2,000 children from public schools and 2,000 from parochial schools in the same region and use the same standardized achievement test. If we want to determine reliability of the test for students from both types of schools, this is a g-study. If we want to compare mean achievement scores from both types of schools and draw conclusions about possible differences in the adequacy of the two educational systems, this would be a d-study.</a:t>
            </a:r>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940511D4-271A-4539-B1E0-3374FB9F9BD9}" type="datetime1">
              <a:rPr lang="en-US" smtClean="0"/>
              <a:t>10/31/2018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31</a:t>
            </a:fld>
            <a:endParaRPr lang="en-US" dirty="0"/>
          </a:p>
        </p:txBody>
      </p:sp>
    </p:spTree>
    <p:extLst>
      <p:ext uri="{BB962C8B-B14F-4D97-AF65-F5344CB8AC3E}">
        <p14:creationId xmlns:p14="http://schemas.microsoft.com/office/powerpoint/2010/main" val="4195918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837192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endParaRPr lang="en-US" altLang="en-US" smtClean="0">
              <a:latin typeface="Arial" panose="020B0604020202020204" pitchFamily="34" charset="0"/>
              <a:cs typeface="Arial" panose="020B0604020202020204" pitchFamily="34" charset="0"/>
            </a:endParaRPr>
          </a:p>
        </p:txBody>
      </p:sp>
      <p:sp>
        <p:nvSpPr>
          <p:cNvPr id="16388" name="Slide Number Placeholder 3"/>
          <p:cNvSpPr>
            <a:spLocks noGrp="1"/>
          </p:cNvSpPr>
          <p:nvPr>
            <p:ph type="sldNum" sz="quarter" idx="5"/>
          </p:nvPr>
        </p:nvSpPr>
        <p:spPr>
          <a:noFill/>
        </p:spPr>
        <p:txBody>
          <a:bodyPr/>
          <a:lstStyle>
            <a:lvl1pPr>
              <a:spcBef>
                <a:spcPct val="50000"/>
              </a:spcBef>
              <a:defRPr>
                <a:solidFill>
                  <a:schemeClr val="tx1"/>
                </a:solidFill>
                <a:latin typeface="Arial" panose="020B0604020202020204" pitchFamily="34" charset="0"/>
                <a:cs typeface="Arial" panose="020B0604020202020204" pitchFamily="34" charset="0"/>
              </a:defRPr>
            </a:lvl1pPr>
            <a:lvl2pPr marL="784225" indent="-301625">
              <a:spcBef>
                <a:spcPct val="50000"/>
              </a:spcBef>
              <a:defRPr>
                <a:solidFill>
                  <a:schemeClr val="tx1"/>
                </a:solidFill>
                <a:latin typeface="Arial" panose="020B0604020202020204" pitchFamily="34" charset="0"/>
                <a:cs typeface="Arial" panose="020B0604020202020204" pitchFamily="34" charset="0"/>
              </a:defRPr>
            </a:lvl2pPr>
            <a:lvl3pPr marL="1208088" indent="-241300">
              <a:spcBef>
                <a:spcPct val="50000"/>
              </a:spcBef>
              <a:defRPr>
                <a:solidFill>
                  <a:schemeClr val="tx1"/>
                </a:solidFill>
                <a:latin typeface="Arial" panose="020B0604020202020204" pitchFamily="34" charset="0"/>
                <a:cs typeface="Arial" panose="020B0604020202020204" pitchFamily="34" charset="0"/>
              </a:defRPr>
            </a:lvl3pPr>
            <a:lvl4pPr marL="1690688" indent="-241300">
              <a:spcBef>
                <a:spcPct val="50000"/>
              </a:spcBef>
              <a:defRPr>
                <a:solidFill>
                  <a:schemeClr val="tx1"/>
                </a:solidFill>
                <a:latin typeface="Arial" panose="020B0604020202020204" pitchFamily="34" charset="0"/>
                <a:cs typeface="Arial" panose="020B0604020202020204" pitchFamily="34" charset="0"/>
              </a:defRPr>
            </a:lvl4pPr>
            <a:lvl5pPr marL="2174875" indent="-241300">
              <a:spcBef>
                <a:spcPct val="50000"/>
              </a:spcBef>
              <a:defRPr>
                <a:solidFill>
                  <a:schemeClr val="tx1"/>
                </a:solidFill>
                <a:latin typeface="Arial" panose="020B0604020202020204" pitchFamily="34" charset="0"/>
                <a:cs typeface="Arial" panose="020B0604020202020204" pitchFamily="34" charset="0"/>
              </a:defRPr>
            </a:lvl5pPr>
            <a:lvl6pPr marL="2632075" indent="-2413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3089275" indent="-2413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546475" indent="-2413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4003675" indent="-2413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0"/>
              </a:spcBef>
            </a:pPr>
            <a:fld id="{6E3E3469-AD91-4843-A554-561C1D3913CF}" type="slidenum">
              <a:rPr lang="en-US" altLang="en-US"/>
              <a:pPr>
                <a:spcBef>
                  <a:spcPct val="0"/>
                </a:spcBef>
              </a:pPr>
              <a:t>9</a:t>
            </a:fld>
            <a:endParaRPr lang="en-US" altLang="en-US"/>
          </a:p>
        </p:txBody>
      </p:sp>
    </p:spTree>
    <p:extLst>
      <p:ext uri="{BB962C8B-B14F-4D97-AF65-F5344CB8AC3E}">
        <p14:creationId xmlns:p14="http://schemas.microsoft.com/office/powerpoint/2010/main" val="361089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940511D4-271A-4539-B1E0-3374FB9F9BD9}" type="datetime1">
              <a:rPr lang="en-US" smtClean="0"/>
              <a:t>10/31/2018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10</a:t>
            </a:fld>
            <a:endParaRPr lang="en-US" dirty="0"/>
          </a:p>
        </p:txBody>
      </p:sp>
    </p:spTree>
    <p:extLst>
      <p:ext uri="{BB962C8B-B14F-4D97-AF65-F5344CB8AC3E}">
        <p14:creationId xmlns:p14="http://schemas.microsoft.com/office/powerpoint/2010/main" val="85346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Clearly, the assumption</a:t>
            </a:r>
            <a:r>
              <a:rPr lang="en-US" baseline="0" dirty="0" smtClean="0"/>
              <a:t> that all variance in scores can be neatly divided into true and error variance is simplistic. Instead, for each person we have measured there are, in addition to the ‘true’ score of that individual, multiple potential sources of error.</a:t>
            </a:r>
          </a:p>
          <a:p>
            <a:r>
              <a:rPr lang="en-US" baseline="0" dirty="0" smtClean="0"/>
              <a:t>Each of the multiple forms of reliability that we discussed (test-retest, inter-rater, etc.) identifies and quantifies only one source of error variance.</a:t>
            </a:r>
          </a:p>
          <a:p>
            <a:r>
              <a:rPr lang="en-US" baseline="0" dirty="0" smtClean="0"/>
              <a:t>In most situations, we need to assess more than source of error, e.g., we want to evaluate internal consistency at the same time as test-retest reliability.</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940511D4-271A-4539-B1E0-3374FB9F9BD9}" type="datetime1">
              <a:rPr lang="en-US" smtClean="0"/>
              <a:t>11/1/2018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11</a:t>
            </a:fld>
            <a:endParaRPr lang="en-US" dirty="0"/>
          </a:p>
        </p:txBody>
      </p:sp>
    </p:spTree>
    <p:extLst>
      <p:ext uri="{BB962C8B-B14F-4D97-AF65-F5344CB8AC3E}">
        <p14:creationId xmlns:p14="http://schemas.microsoft.com/office/powerpoint/2010/main" val="4276431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314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smtClean="0">
                <a:latin typeface="Arial" panose="020B0604020202020204" pitchFamily="34" charset="0"/>
              </a:rPr>
              <a:t>[ADD PRESENTATION TITLE: INSERT TAB &gt; HEADER &amp; FOOTER &gt; NOTES AND HANDOUTS]</a:t>
            </a:r>
          </a:p>
        </p:txBody>
      </p:sp>
      <p:sp>
        <p:nvSpPr>
          <p:cNvPr id="23142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8E5030E0-1109-4ECE-8AF2-47EB6F91FDE0}" type="datetime1">
              <a:rPr lang="en-US" altLang="en-US" smtClean="0">
                <a:latin typeface="Arial" panose="020B0604020202020204" pitchFamily="34" charset="0"/>
              </a:rPr>
              <a:t>10/31/2018</a:t>
            </a:fld>
            <a:endParaRPr lang="en-US" altLang="en-US" smtClean="0">
              <a:latin typeface="Arial" panose="020B0604020202020204" pitchFamily="34" charset="0"/>
            </a:endParaRPr>
          </a:p>
        </p:txBody>
      </p:sp>
      <p:sp>
        <p:nvSpPr>
          <p:cNvPr id="23143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89265105-C3E6-4AF1-B3D3-737841D8276F}" type="slidenum">
              <a:rPr altLang="en-US" smtClean="0">
                <a:latin typeface="Arial" panose="020B0604020202020204" pitchFamily="34" charset="0"/>
              </a:rPr>
              <a:pPr fontAlgn="base">
                <a:spcBef>
                  <a:spcPct val="0"/>
                </a:spcBef>
                <a:spcAft>
                  <a:spcPct val="0"/>
                </a:spcAft>
              </a:pPr>
              <a:t>15</a:t>
            </a:fld>
            <a:endParaRPr altLang="en-US" smtClean="0">
              <a:latin typeface="Arial" panose="020B0604020202020204" pitchFamily="34" charset="0"/>
            </a:endParaRPr>
          </a:p>
        </p:txBody>
      </p:sp>
    </p:spTree>
    <p:extLst>
      <p:ext uri="{BB962C8B-B14F-4D97-AF65-F5344CB8AC3E}">
        <p14:creationId xmlns:p14="http://schemas.microsoft.com/office/powerpoint/2010/main" val="3414097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sz="1200" dirty="0" smtClean="0"/>
              <a:t>D coefficients examine various combinations of error sources and allow us to see exactly which combination maximizes the overall reliability, keeping the number of observations fixed.</a:t>
            </a:r>
          </a:p>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sz="1200" dirty="0" smtClean="0"/>
              <a:t>Both g and d coefficients are interpreted</a:t>
            </a:r>
            <a:r>
              <a:rPr lang="en-US" sz="1200" baseline="0" dirty="0" smtClean="0"/>
              <a:t> as reliability indices.</a:t>
            </a:r>
            <a:endParaRPr lang="en-US" sz="1200" dirty="0" smtClean="0"/>
          </a:p>
          <a:p>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940511D4-271A-4539-B1E0-3374FB9F9BD9}" type="datetime1">
              <a:rPr lang="en-US" smtClean="0"/>
              <a:t>10/31/2018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17</a:t>
            </a:fld>
            <a:endParaRPr lang="en-US" dirty="0"/>
          </a:p>
        </p:txBody>
      </p:sp>
    </p:spTree>
    <p:extLst>
      <p:ext uri="{BB962C8B-B14F-4D97-AF65-F5344CB8AC3E}">
        <p14:creationId xmlns:p14="http://schemas.microsoft.com/office/powerpoint/2010/main" val="754132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Sample size in G-studies is determined by the number of objects being rated, not by the number of raters. </a:t>
            </a:r>
          </a:p>
          <a:p>
            <a:pPr lvl="1"/>
            <a:r>
              <a:rPr lang="en-US" baseline="0" dirty="0" smtClean="0"/>
              <a:t>E.g., 100 students rate one professor, so sample size here is =1.</a:t>
            </a:r>
          </a:p>
          <a:p>
            <a:pPr lvl="1"/>
            <a:r>
              <a:rPr lang="en-US" baseline="0" dirty="0" smtClean="0"/>
              <a:t>E.g., one professor grades 100 students, so sample size is =100. variance components: student’s scores could vary due to educational and other characteristics and professor who graded them.</a:t>
            </a:r>
          </a:p>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dirty="0" smtClean="0"/>
              <a:t>Facets – sources of variation</a:t>
            </a:r>
            <a:r>
              <a:rPr lang="en-US" baseline="0" dirty="0" smtClean="0"/>
              <a:t> or variance.</a:t>
            </a:r>
          </a:p>
          <a:p>
            <a:pPr lvl="0"/>
            <a:endParaRPr lang="en-US" dirty="0" smtClean="0"/>
          </a:p>
          <a:p>
            <a:pPr lvl="0"/>
            <a:r>
              <a:rPr lang="en-US" dirty="0" smtClean="0"/>
              <a:t>In other literature:</a:t>
            </a:r>
          </a:p>
          <a:p>
            <a:r>
              <a:rPr lang="en-US" altLang="en-US" dirty="0" smtClean="0"/>
              <a:t>Object of measurement is called Facet of Determination</a:t>
            </a:r>
          </a:p>
          <a:p>
            <a:pPr lvl="1"/>
            <a:r>
              <a:rPr lang="en-US" altLang="en-US" dirty="0" smtClean="0"/>
              <a:t>usually people, but can vary (e.g. raters)</a:t>
            </a:r>
          </a:p>
          <a:p>
            <a:r>
              <a:rPr lang="en-US" altLang="en-US" dirty="0" smtClean="0"/>
              <a:t>Facet is called Facet of Generalization</a:t>
            </a:r>
          </a:p>
          <a:p>
            <a:pPr lvl="1"/>
            <a:r>
              <a:rPr lang="en-US" altLang="en-US" dirty="0" smtClean="0"/>
              <a:t>raters, trials, days, clinics, therapists</a:t>
            </a:r>
          </a:p>
          <a:p>
            <a:endParaRPr lang="en-US" altLang="en-US" dirty="0" smtClean="0"/>
          </a:p>
          <a:p>
            <a:pPr lvl="0"/>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940511D4-271A-4539-B1E0-3374FB9F9BD9}" type="datetime1">
              <a:rPr lang="en-US" smtClean="0"/>
              <a:t>10/31/2018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18</a:t>
            </a:fld>
            <a:endParaRPr lang="en-US" dirty="0"/>
          </a:p>
        </p:txBody>
      </p:sp>
    </p:spTree>
    <p:extLst>
      <p:ext uri="{BB962C8B-B14F-4D97-AF65-F5344CB8AC3E}">
        <p14:creationId xmlns:p14="http://schemas.microsoft.com/office/powerpoint/2010/main" val="1183485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distinction</a:t>
            </a:r>
            <a:r>
              <a:rPr lang="en-US" baseline="0" dirty="0" smtClean="0"/>
              <a:t> matters because if rater is nested in question, we cannot ask about interaction of rater and question. Also, one question could be rated by two raters and another by three raters which complicates the analysis.</a:t>
            </a:r>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940511D4-271A-4539-B1E0-3374FB9F9BD9}" type="datetime1">
              <a:rPr lang="en-US" smtClean="0"/>
              <a:t>10/31/2018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20</a:t>
            </a:fld>
            <a:endParaRPr lang="en-US" dirty="0"/>
          </a:p>
        </p:txBody>
      </p:sp>
    </p:spTree>
    <p:extLst>
      <p:ext uri="{BB962C8B-B14F-4D97-AF65-F5344CB8AC3E}">
        <p14:creationId xmlns:p14="http://schemas.microsoft.com/office/powerpoint/2010/main" val="4245658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we apply this to an earlier example of two raters for 3 essay questions on the final exam for 10 students, we  could choose the facets to be fixed if we want to restrict ourselves to just these questions and these raters. Therefore, we </a:t>
            </a:r>
            <a:r>
              <a:rPr lang="en-US" b="1" baseline="0" dirty="0" smtClean="0"/>
              <a:t>don’t need to correct for rater systematic bias as it applies equally to all students</a:t>
            </a:r>
            <a:r>
              <a:rPr lang="en-US" baseline="0" dirty="0" smtClean="0"/>
              <a:t>.</a:t>
            </a:r>
          </a:p>
          <a:p>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940511D4-271A-4539-B1E0-3374FB9F9BD9}" type="datetime1">
              <a:rPr lang="en-US" smtClean="0"/>
              <a:t>10/31/2018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24</a:t>
            </a:fld>
            <a:endParaRPr lang="en-US" dirty="0"/>
          </a:p>
        </p:txBody>
      </p:sp>
    </p:spTree>
    <p:extLst>
      <p:ext uri="{BB962C8B-B14F-4D97-AF65-F5344CB8AC3E}">
        <p14:creationId xmlns:p14="http://schemas.microsoft.com/office/powerpoint/2010/main" val="513013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p:nvSpPr>
        <p:spPr bwMode="auto">
          <a:xfrm>
            <a:off x="365125" y="366713"/>
            <a:ext cx="6859588" cy="5153025"/>
          </a:xfrm>
          <a:prstGeom prst="rect">
            <a:avLst/>
          </a:prstGeom>
          <a:solidFill>
            <a:schemeClr val="tx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algn="ctr" eaLnBrk="1" hangingPunct="1">
              <a:lnSpc>
                <a:spcPct val="90000"/>
              </a:lnSpc>
              <a:defRPr/>
            </a:pPr>
            <a:endParaRPr lang="en-US" altLang="en-US" sz="1600" b="1" smtClean="0">
              <a:solidFill>
                <a:schemeClr val="bg1"/>
              </a:solidFill>
              <a:latin typeface="Arial" panose="020B0604020202020204" pitchFamily="34" charset="0"/>
            </a:endParaRPr>
          </a:p>
        </p:txBody>
      </p:sp>
      <p:pic>
        <p:nvPicPr>
          <p:cNvPr id="7"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
          <p:cNvSpPr>
            <a:spLocks noChangeArrowheads="1"/>
          </p:cNvSpPr>
          <p:nvPr userDrawn="1"/>
        </p:nvSpPr>
        <p:spPr bwMode="invGray">
          <a:xfrm>
            <a:off x="365125" y="366713"/>
            <a:ext cx="6859588" cy="5153025"/>
          </a:xfrm>
          <a:prstGeom prst="rect">
            <a:avLst/>
          </a:prstGeom>
          <a:solidFill>
            <a:schemeClr val="tx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algn="ctr" eaLnBrk="1" hangingPunct="1">
              <a:lnSpc>
                <a:spcPct val="90000"/>
              </a:lnSpc>
              <a:defRPr/>
            </a:pPr>
            <a:endParaRPr lang="en-US" altLang="en-US" sz="1600" b="1" smtClean="0">
              <a:solidFill>
                <a:schemeClr val="bg1"/>
              </a:solidFill>
              <a:latin typeface="Arial" panose="020B0604020202020204" pitchFamily="34" charset="0"/>
            </a:endParaRPr>
          </a:p>
        </p:txBody>
      </p:sp>
      <p:pic>
        <p:nvPicPr>
          <p:cNvPr id="9" name="Picture 15" descr="UCSF_sig_white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188" y="742950"/>
            <a:ext cx="1052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itle 34"/>
          <p:cNvSpPr>
            <a:spLocks noGrp="1"/>
          </p:cNvSpPr>
          <p:nvPr>
            <p:ph type="title"/>
          </p:nvPr>
        </p:nvSpPr>
        <p:spPr>
          <a:xfrm>
            <a:off x="648605" y="2446074"/>
            <a:ext cx="6576108" cy="618631"/>
          </a:xfrm>
        </p:spPr>
        <p:txBody>
          <a:bodyPr rtlCol="0" anchor="b"/>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smtClean="0"/>
              <a:t>Click to edit Master title style</a:t>
            </a:r>
            <a:endParaRPr lang="en-US" dirty="0"/>
          </a:p>
        </p:txBody>
      </p:sp>
      <p:sp>
        <p:nvSpPr>
          <p:cNvPr id="38" name="Text Placeholder 2"/>
          <p:cNvSpPr>
            <a:spLocks noGrp="1"/>
          </p:cNvSpPr>
          <p:nvPr>
            <p:ph type="body" idx="1"/>
          </p:nvPr>
        </p:nvSpPr>
        <p:spPr>
          <a:xfrm>
            <a:off x="654696" y="2999514"/>
            <a:ext cx="6550481" cy="507831"/>
          </a:xfrm>
        </p:spPr>
        <p:txBody>
          <a:bodyPr>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sz="quarter" idx="10"/>
          </p:nvPr>
        </p:nvSpPr>
        <p:spPr>
          <a:xfrm>
            <a:off x="746125" y="4045554"/>
            <a:ext cx="6478588" cy="365125"/>
          </a:xfrm>
        </p:spPr>
        <p:txBody>
          <a:bodyPr lIns="0" tIns="0" rIns="0" bIns="0" rtlCol="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lvl="0"/>
            <a:r>
              <a:rPr lang="en-US" dirty="0" smtClean="0"/>
              <a:t>Click to edit Master text styles</a:t>
            </a:r>
            <a:endParaRPr lang="en-US" dirty="0"/>
          </a:p>
        </p:txBody>
      </p:sp>
      <p:sp>
        <p:nvSpPr>
          <p:cNvPr id="10" name="Date Placeholder 4"/>
          <p:cNvSpPr>
            <a:spLocks noGrp="1"/>
          </p:cNvSpPr>
          <p:nvPr>
            <p:ph type="dt" sz="half" idx="11"/>
          </p:nvPr>
        </p:nvSpPr>
        <p:spPr>
          <a:xfrm>
            <a:off x="747713" y="4906963"/>
            <a:ext cx="1925637" cy="239712"/>
          </a:xfrm>
          <a:prstGeom prst="rect">
            <a:avLst/>
          </a:prstGeom>
        </p:spPr>
        <p:txBody>
          <a:bodyPr vert="horz" wrap="square" lIns="0" tIns="0" rIns="0" bIns="0" rtlCol="0" anchor="b" anchorCtr="0"/>
          <a:lstStyle>
            <a:lvl1pPr algn="l" eaLnBrk="1" fontAlgn="auto" hangingPunct="1">
              <a:spcBef>
                <a:spcPts val="0"/>
              </a:spcBef>
              <a:spcAft>
                <a:spcPts val="0"/>
              </a:spcAft>
              <a:defRPr sz="1200" i="0">
                <a:solidFill>
                  <a:schemeClr val="bg1"/>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5915180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7552" y="373319"/>
            <a:ext cx="8308097" cy="563231"/>
          </a:xfrm>
        </p:spPr>
        <p:txBody>
          <a:bodyPr rtlCol="0"/>
          <a:lstStyle>
            <a:lvl1pPr>
              <a:defRPr lang="en-US" sz="3600"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437553" y="1176819"/>
            <a:ext cx="8308096" cy="4834682"/>
          </a:xfrm>
        </p:spPr>
        <p:txBody>
          <a:bodyPr rtlCol="0">
            <a:noAutofit/>
          </a:bodyPr>
          <a:lstStyle>
            <a:lvl1pPr marL="457200" indent="-457200">
              <a:defRPr lang="en-US" dirty="0" smtClean="0">
                <a:latin typeface="Arial" panose="020B0604020202020204" pitchFamily="34" charset="0"/>
                <a:cs typeface="Arial" panose="020B0604020202020204" pitchFamily="34" charset="0"/>
              </a:defRPr>
            </a:lvl1pPr>
            <a:lvl2pPr marL="914400" indent="-457200">
              <a:defRPr lang="en-US" dirty="0" smtClean="0">
                <a:latin typeface="Arial" panose="020B0604020202020204" pitchFamily="34" charset="0"/>
                <a:cs typeface="Arial" panose="020B0604020202020204" pitchFamily="34" charset="0"/>
              </a:defRPr>
            </a:lvl2pPr>
            <a:lvl3pPr marL="1257300" indent="-342900">
              <a:defRPr lang="en-US" dirty="0" smtClean="0">
                <a:latin typeface="Arial" panose="020B0604020202020204" pitchFamily="34" charset="0"/>
                <a:cs typeface="Arial" panose="020B0604020202020204" pitchFamily="34" charset="0"/>
              </a:defRPr>
            </a:lvl3pPr>
            <a:lvl4pPr marL="1547813" indent="-228600">
              <a:defRPr lang="en-US" dirty="0" smtClean="0">
                <a:latin typeface="Arial" panose="020B0604020202020204" pitchFamily="34" charset="0"/>
                <a:cs typeface="Arial" panose="020B0604020202020204" pitchFamily="34" charset="0"/>
              </a:defRPr>
            </a:lvl4pPr>
            <a:lvl5pPr marL="1828800" indent="-280988">
              <a:defRPr lang="en-US" dirty="0">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063891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p:nvPr>
        </p:nvSpPr>
        <p:spPr>
          <a:xfrm>
            <a:off x="369888" y="345346"/>
            <a:ext cx="8355509" cy="563231"/>
          </a:xfrm>
        </p:spPr>
        <p:txBody>
          <a:bodyPr rtlCol="0"/>
          <a:lstStyle>
            <a:lvl1pPr>
              <a:defRPr lang="en-US" sz="3600"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369888" y="1578959"/>
            <a:ext cx="8373745" cy="4437323"/>
          </a:xfrm>
        </p:spPr>
        <p:txBody>
          <a:bodyPr rtlCol="0">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p:nvPr>
        </p:nvSpPr>
        <p:spPr>
          <a:xfrm>
            <a:off x="369888" y="1086802"/>
            <a:ext cx="8373745" cy="313932"/>
          </a:xfrm>
        </p:spPr>
        <p:txBody>
          <a:bodyPr/>
          <a:lstStyle>
            <a:lvl1pPr marL="0" indent="0">
              <a:buNone/>
              <a:defRPr sz="2100" b="1">
                <a:solidFill>
                  <a:srgbClr val="00B0F0"/>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02446339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522271" y="379512"/>
            <a:ext cx="8080375" cy="575094"/>
          </a:xfrm>
        </p:spPr>
        <p:txBody>
          <a:bodyPr rtlCol="0"/>
          <a:lstStyle>
            <a:lvl1pPr>
              <a:defRPr lang="en-US" sz="3600" dirty="0"/>
            </a:lvl1pPr>
          </a:lstStyle>
          <a:p>
            <a:pPr lvl="0"/>
            <a:r>
              <a:rPr lang="en-US" dirty="0" smtClean="0"/>
              <a:t>Click to edit Master title style</a:t>
            </a:r>
            <a:endParaRPr lang="en-US" dirty="0"/>
          </a:p>
        </p:txBody>
      </p:sp>
      <p:sp>
        <p:nvSpPr>
          <p:cNvPr id="3" name="Text Placeholder 2"/>
          <p:cNvSpPr>
            <a:spLocks noGrp="1"/>
          </p:cNvSpPr>
          <p:nvPr>
            <p:ph type="body" idx="10"/>
          </p:nvPr>
        </p:nvSpPr>
        <p:spPr>
          <a:xfrm>
            <a:off x="522271" y="1077361"/>
            <a:ext cx="8077645" cy="339077"/>
          </a:xfrm>
        </p:spPr>
        <p:txBody>
          <a:bodyPr rtlCol="0">
            <a:noAutofit/>
          </a:bodyPr>
          <a:lstStyle>
            <a:lvl1pPr marL="168275" indent="-168275">
              <a:buNone/>
              <a:defRPr lang="en-US" sz="2400" b="1" dirty="0" smtClean="0">
                <a:solidFill>
                  <a:srgbClr val="00B0F0"/>
                </a:solidFill>
              </a:defRPr>
            </a:lvl1pPr>
          </a:lstStyle>
          <a:p>
            <a:pPr lvl="0"/>
            <a:r>
              <a:rPr lang="en-US" dirty="0" smtClean="0"/>
              <a:t>Edit Master text styles</a:t>
            </a:r>
          </a:p>
        </p:txBody>
      </p:sp>
    </p:spTree>
    <p:extLst>
      <p:ext uri="{BB962C8B-B14F-4D97-AF65-F5344CB8AC3E}">
        <p14:creationId xmlns:p14="http://schemas.microsoft.com/office/powerpoint/2010/main" val="13554478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91253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2"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613" y="2701925"/>
            <a:ext cx="2109787"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9764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446744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5175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10380" y="389708"/>
            <a:ext cx="826690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smtClean="0"/>
              <a:t>Slide Title Here</a:t>
            </a:r>
          </a:p>
        </p:txBody>
      </p:sp>
      <p:sp>
        <p:nvSpPr>
          <p:cNvPr id="1027" name="Text Placeholder 2"/>
          <p:cNvSpPr>
            <a:spLocks noGrp="1"/>
          </p:cNvSpPr>
          <p:nvPr>
            <p:ph type="body" idx="1"/>
          </p:nvPr>
        </p:nvSpPr>
        <p:spPr bwMode="auto">
          <a:xfrm>
            <a:off x="527050" y="1275564"/>
            <a:ext cx="8250238" cy="473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bullet text</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cxnSp>
        <p:nvCxnSpPr>
          <p:cNvPr id="1029" name="Straight Connector 35"/>
          <p:cNvCxnSpPr>
            <a:cxnSpLocks noChangeShapeType="1"/>
          </p:cNvCxnSpPr>
          <p:nvPr/>
        </p:nvCxnSpPr>
        <p:spPr bwMode="auto">
          <a:xfrm>
            <a:off x="365125" y="6249988"/>
            <a:ext cx="8413750" cy="0"/>
          </a:xfrm>
          <a:prstGeom prst="line">
            <a:avLst/>
          </a:prstGeom>
          <a:noFill/>
          <a:ln w="3175">
            <a:solidFill>
              <a:srgbClr val="052049"/>
            </a:solidFill>
            <a:miter lim="800000"/>
            <a:headEnd/>
            <a:tailEnd/>
          </a:ln>
          <a:extLst>
            <a:ext uri="{909E8E84-426E-40DD-AFC4-6F175D3DCCD1}">
              <a14:hiddenFill xmlns:a14="http://schemas.microsoft.com/office/drawing/2010/main">
                <a:noFill/>
              </a14:hiddenFill>
            </a:ext>
          </a:extLst>
        </p:spPr>
      </p:cxnSp>
      <p:cxnSp>
        <p:nvCxnSpPr>
          <p:cNvPr id="1030" name="Straight Connector 8"/>
          <p:cNvCxnSpPr>
            <a:cxnSpLocks noChangeShapeType="1"/>
          </p:cNvCxnSpPr>
          <p:nvPr userDrawn="1"/>
        </p:nvCxnSpPr>
        <p:spPr bwMode="auto">
          <a:xfrm>
            <a:off x="365125" y="6249988"/>
            <a:ext cx="8413750" cy="0"/>
          </a:xfrm>
          <a:prstGeom prst="line">
            <a:avLst/>
          </a:prstGeom>
          <a:noFill/>
          <a:ln w="3175">
            <a:solidFill>
              <a:srgbClr val="052049"/>
            </a:solidFill>
            <a:miter lim="800000"/>
            <a:headEnd/>
            <a:tailEnd/>
          </a:ln>
          <a:extLst>
            <a:ext uri="{909E8E84-426E-40DD-AFC4-6F175D3DCCD1}">
              <a14:hiddenFill xmlns:a14="http://schemas.microsoft.com/office/drawing/2010/main">
                <a:noFill/>
              </a14:hiddenFill>
            </a:ext>
          </a:extLst>
        </p:spPr>
      </p:cxnSp>
      <p:sp>
        <p:nvSpPr>
          <p:cNvPr id="1031" name="Freeform 77"/>
          <p:cNvSpPr>
            <a:spLocks/>
          </p:cNvSpPr>
          <p:nvPr userDrawn="1"/>
        </p:nvSpPr>
        <p:spPr bwMode="auto">
          <a:xfrm>
            <a:off x="8129588" y="6394450"/>
            <a:ext cx="647700" cy="311150"/>
          </a:xfrm>
          <a:custGeom>
            <a:avLst/>
            <a:gdLst>
              <a:gd name="T0" fmla="*/ 2147483646 w 350"/>
              <a:gd name="T1" fmla="*/ 2147483646 h 168"/>
              <a:gd name="T2" fmla="*/ 2147483646 w 350"/>
              <a:gd name="T3" fmla="*/ 2147483646 h 168"/>
              <a:gd name="T4" fmla="*/ 2147483646 w 350"/>
              <a:gd name="T5" fmla="*/ 2147483646 h 168"/>
              <a:gd name="T6" fmla="*/ 2147483646 w 350"/>
              <a:gd name="T7" fmla="*/ 2147483646 h 168"/>
              <a:gd name="T8" fmla="*/ 2147483646 w 350"/>
              <a:gd name="T9" fmla="*/ 2147483646 h 168"/>
              <a:gd name="T10" fmla="*/ 2147483646 w 350"/>
              <a:gd name="T11" fmla="*/ 2147483646 h 168"/>
              <a:gd name="T12" fmla="*/ 2147483646 w 350"/>
              <a:gd name="T13" fmla="*/ 2147483646 h 168"/>
              <a:gd name="T14" fmla="*/ 2147483646 w 350"/>
              <a:gd name="T15" fmla="*/ 2147483646 h 168"/>
              <a:gd name="T16" fmla="*/ 2147483646 w 350"/>
              <a:gd name="T17" fmla="*/ 2147483646 h 168"/>
              <a:gd name="T18" fmla="*/ 2147483646 w 350"/>
              <a:gd name="T19" fmla="*/ 2147483646 h 168"/>
              <a:gd name="T20" fmla="*/ 2147483646 w 350"/>
              <a:gd name="T21" fmla="*/ 2147483646 h 168"/>
              <a:gd name="T22" fmla="*/ 2147483646 w 350"/>
              <a:gd name="T23" fmla="*/ 2147483646 h 168"/>
              <a:gd name="T24" fmla="*/ 2147483646 w 350"/>
              <a:gd name="T25" fmla="*/ 2147483646 h 168"/>
              <a:gd name="T26" fmla="*/ 2147483646 w 350"/>
              <a:gd name="T27" fmla="*/ 2147483646 h 168"/>
              <a:gd name="T28" fmla="*/ 2147483646 w 350"/>
              <a:gd name="T29" fmla="*/ 2147483646 h 168"/>
              <a:gd name="T30" fmla="*/ 2147483646 w 350"/>
              <a:gd name="T31" fmla="*/ 2147483646 h 168"/>
              <a:gd name="T32" fmla="*/ 2147483646 w 350"/>
              <a:gd name="T33" fmla="*/ 0 h 168"/>
              <a:gd name="T34" fmla="*/ 2147483646 w 350"/>
              <a:gd name="T35" fmla="*/ 2147483646 h 168"/>
              <a:gd name="T36" fmla="*/ 2147483646 w 350"/>
              <a:gd name="T37" fmla="*/ 2147483646 h 168"/>
              <a:gd name="T38" fmla="*/ 2147483646 w 350"/>
              <a:gd name="T39" fmla="*/ 2147483646 h 168"/>
              <a:gd name="T40" fmla="*/ 0 w 350"/>
              <a:gd name="T41" fmla="*/ 2147483646 h 168"/>
              <a:gd name="T42" fmla="*/ 2147483646 w 350"/>
              <a:gd name="T43" fmla="*/ 2147483646 h 168"/>
              <a:gd name="T44" fmla="*/ 2147483646 w 350"/>
              <a:gd name="T45" fmla="*/ 2147483646 h 168"/>
              <a:gd name="T46" fmla="*/ 2147483646 w 350"/>
              <a:gd name="T47" fmla="*/ 2147483646 h 168"/>
              <a:gd name="T48" fmla="*/ 2147483646 w 350"/>
              <a:gd name="T49" fmla="*/ 2147483646 h 168"/>
              <a:gd name="T50" fmla="*/ 2147483646 w 350"/>
              <a:gd name="T51" fmla="*/ 2147483646 h 168"/>
              <a:gd name="T52" fmla="*/ 2147483646 w 350"/>
              <a:gd name="T53" fmla="*/ 2147483646 h 168"/>
              <a:gd name="T54" fmla="*/ 2147483646 w 350"/>
              <a:gd name="T55" fmla="*/ 2147483646 h 168"/>
              <a:gd name="T56" fmla="*/ 2147483646 w 350"/>
              <a:gd name="T57" fmla="*/ 2147483646 h 168"/>
              <a:gd name="T58" fmla="*/ 2147483646 w 350"/>
              <a:gd name="T59" fmla="*/ 2147483646 h 168"/>
              <a:gd name="T60" fmla="*/ 2147483646 w 350"/>
              <a:gd name="T61" fmla="*/ 2147483646 h 168"/>
              <a:gd name="T62" fmla="*/ 2147483646 w 350"/>
              <a:gd name="T63" fmla="*/ 2147483646 h 168"/>
              <a:gd name="T64" fmla="*/ 2147483646 w 350"/>
              <a:gd name="T65" fmla="*/ 2147483646 h 168"/>
              <a:gd name="T66" fmla="*/ 2147483646 w 350"/>
              <a:gd name="T67" fmla="*/ 2147483646 h 168"/>
              <a:gd name="T68" fmla="*/ 2147483646 w 350"/>
              <a:gd name="T69" fmla="*/ 2147483646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7" r:id="rId8"/>
  </p:sldLayoutIdLst>
  <p:transition>
    <p:fade/>
  </p:transition>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lang="en-US" sz="4000" b="1" kern="1200" dirty="0">
          <a:solidFill>
            <a:schemeClr val="tx1"/>
          </a:solidFill>
          <a:latin typeface="+mn-lt"/>
          <a:ea typeface="Arial" charset="0"/>
          <a:cs typeface="Arial" pitchFamily="34" charset="0"/>
        </a:defRPr>
      </a:lvl1pPr>
      <a:lvl2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2pPr>
      <a:lvl3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3pPr>
      <a:lvl4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4pPr>
      <a:lvl5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5pPr>
      <a:lvl6pPr marL="4572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6pPr>
      <a:lvl7pPr marL="9144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7pPr>
      <a:lvl8pPr marL="13716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8pPr>
      <a:lvl9pPr marL="18288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9pPr>
    </p:titleStyle>
    <p:bodyStyle>
      <a:lvl1pPr marL="461963" indent="-461963" algn="l" rtl="0" eaLnBrk="0" fontAlgn="base" hangingPunct="0">
        <a:lnSpc>
          <a:spcPct val="90000"/>
        </a:lnSpc>
        <a:spcBef>
          <a:spcPts val="1400"/>
        </a:spcBef>
        <a:spcAft>
          <a:spcPct val="0"/>
        </a:spcAft>
        <a:buClr>
          <a:schemeClr val="accent1"/>
        </a:buClr>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marL="687388" indent="-225425" algn="l" rtl="0" eaLnBrk="0" fontAlgn="base" hangingPunct="0">
        <a:lnSpc>
          <a:spcPct val="90000"/>
        </a:lnSpc>
        <a:spcBef>
          <a:spcPts val="1400"/>
        </a:spcBef>
        <a:spcAft>
          <a:spcPct val="0"/>
        </a:spcAft>
        <a:buClr>
          <a:schemeClr val="accent1"/>
        </a:buClr>
        <a:buFont typeface="Arial" panose="020B0604020202020204" pitchFamily="34" charset="0"/>
        <a:buChar char="•"/>
        <a:defRPr lang="en-US" sz="2400" kern="1200" dirty="0">
          <a:solidFill>
            <a:schemeClr val="tx1"/>
          </a:solidFill>
          <a:latin typeface="Arial" panose="020B0604020202020204" pitchFamily="34" charset="0"/>
          <a:ea typeface="+mn-ea"/>
          <a:cs typeface="Arial" panose="020B0604020202020204" pitchFamily="34" charset="0"/>
        </a:defRPr>
      </a:lvl2pPr>
      <a:lvl3pPr marL="914400" indent="-227013" algn="l" rtl="0" eaLnBrk="0" fontAlgn="base" hangingPunct="0">
        <a:lnSpc>
          <a:spcPct val="90000"/>
        </a:lnSpc>
        <a:spcBef>
          <a:spcPts val="1400"/>
        </a:spcBef>
        <a:spcAft>
          <a:spcPct val="0"/>
        </a:spcAft>
        <a:buClr>
          <a:schemeClr val="accent1"/>
        </a:buClr>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3pPr>
      <a:lvl4pPr marL="1141413" indent="-173038" algn="l" rtl="0" eaLnBrk="0" fontAlgn="base" hangingPunct="0">
        <a:lnSpc>
          <a:spcPct val="90000"/>
        </a:lnSpc>
        <a:spcBef>
          <a:spcPts val="1400"/>
        </a:spcBef>
        <a:spcAft>
          <a:spcPct val="0"/>
        </a:spcAft>
        <a:buClr>
          <a:schemeClr val="accent1"/>
        </a:buClr>
        <a:buFont typeface="Wingdings" panose="05000000000000000000" pitchFamily="2" charset="2"/>
        <a:buChar char="§"/>
        <a:defRPr lang="en-US" kern="1200" dirty="0">
          <a:solidFill>
            <a:schemeClr val="tx1"/>
          </a:solidFill>
          <a:latin typeface="Arial" panose="020B0604020202020204" pitchFamily="34" charset="0"/>
          <a:ea typeface="+mn-ea"/>
          <a:cs typeface="Arial" panose="020B0604020202020204" pitchFamily="34" charset="0"/>
        </a:defRPr>
      </a:lvl4pPr>
      <a:lvl5pPr marL="1312863" indent="-227013" algn="l" rtl="0" eaLnBrk="0" fontAlgn="base" hangingPunct="0">
        <a:lnSpc>
          <a:spcPct val="90000"/>
        </a:lnSpc>
        <a:spcBef>
          <a:spcPts val="1400"/>
        </a:spcBef>
        <a:spcAft>
          <a:spcPct val="0"/>
        </a:spcAft>
        <a:buClr>
          <a:schemeClr val="accent1"/>
        </a:buClr>
        <a:buFont typeface="Arial" panose="020B0604020202020204" pitchFamily="34" charset="0"/>
        <a:buChar char="•"/>
        <a:defRPr lang="en-US"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88" y="1862057"/>
            <a:ext cx="6575425" cy="1203406"/>
          </a:xfrm>
        </p:spPr>
        <p:txBody>
          <a:bodyPr/>
          <a:lstStyle/>
          <a:p>
            <a:pPr>
              <a:defRPr/>
            </a:pPr>
            <a:r>
              <a:rPr lang="en-US" dirty="0"/>
              <a:t>Classical and modern measurement </a:t>
            </a:r>
            <a:r>
              <a:rPr lang="en-US" dirty="0" smtClean="0"/>
              <a:t>theories:</a:t>
            </a:r>
            <a:endParaRPr sz="4000" dirty="0"/>
          </a:p>
        </p:txBody>
      </p:sp>
      <p:sp>
        <p:nvSpPr>
          <p:cNvPr id="15363" name="Text Placeholder 3"/>
          <p:cNvSpPr>
            <a:spLocks noGrp="1"/>
          </p:cNvSpPr>
          <p:nvPr>
            <p:ph type="body" sz="quarter" idx="10"/>
          </p:nvPr>
        </p:nvSpPr>
        <p:spPr>
          <a:xfrm>
            <a:off x="746125" y="4802188"/>
            <a:ext cx="6478588" cy="365125"/>
          </a:xfrm>
        </p:spPr>
        <p:txBody>
          <a:bodyPr/>
          <a:lstStyle/>
          <a:p>
            <a:pPr eaLnBrk="1" hangingPunct="1">
              <a:lnSpc>
                <a:spcPct val="80000"/>
              </a:lnSpc>
              <a:spcBef>
                <a:spcPct val="0"/>
              </a:spcBef>
            </a:pPr>
            <a:r>
              <a:rPr altLang="en-US"/>
              <a:t>Lydia B. Zablotska, MD, PhD</a:t>
            </a:r>
          </a:p>
          <a:p>
            <a:pPr eaLnBrk="1" hangingPunct="1">
              <a:lnSpc>
                <a:spcPct val="80000"/>
              </a:lnSpc>
              <a:spcBef>
                <a:spcPct val="0"/>
              </a:spcBef>
            </a:pPr>
            <a:r>
              <a:rPr altLang="en-US"/>
              <a:t>Professor, Department of Epidemiology and Biostatistics</a:t>
            </a:r>
          </a:p>
        </p:txBody>
      </p:sp>
      <p:sp>
        <p:nvSpPr>
          <p:cNvPr id="3" name="TextBox 2"/>
          <p:cNvSpPr txBox="1"/>
          <p:nvPr/>
        </p:nvSpPr>
        <p:spPr bwMode="auto">
          <a:xfrm>
            <a:off x="746125" y="3155434"/>
            <a:ext cx="5804987" cy="861774"/>
          </a:xfrm>
          <a:prstGeom prst="rect">
            <a:avLst/>
          </a:prstGeom>
          <a:noFill/>
          <a:ln w="19050" algn="ctr">
            <a:noFill/>
            <a:miter lim="800000"/>
            <a:headEnd/>
            <a:tailEnd/>
          </a:ln>
        </p:spPr>
        <p:txBody>
          <a:bodyPr wrap="square" lIns="0" tIns="0" rIns="0" bIns="0" rtlCol="0">
            <a:spAutoFit/>
          </a:bodyPr>
          <a:lstStyle/>
          <a:p>
            <a:r>
              <a:rPr lang="en-US" sz="2800" i="1" dirty="0" smtClean="0">
                <a:solidFill>
                  <a:schemeClr val="bg1"/>
                </a:solidFill>
              </a:rPr>
              <a:t>Introduction </a:t>
            </a:r>
            <a:r>
              <a:rPr lang="en-US" sz="2800" i="1" dirty="0">
                <a:solidFill>
                  <a:schemeClr val="bg1"/>
                </a:solidFill>
              </a:rPr>
              <a:t>to </a:t>
            </a:r>
            <a:r>
              <a:rPr lang="en-US" sz="2800" i="1" dirty="0" smtClean="0">
                <a:solidFill>
                  <a:schemeClr val="bg1"/>
                </a:solidFill>
              </a:rPr>
              <a:t>Generalizability Theory</a:t>
            </a:r>
            <a:br>
              <a:rPr lang="en-US" sz="2800" i="1" dirty="0" smtClean="0">
                <a:solidFill>
                  <a:schemeClr val="bg1"/>
                </a:solidFill>
              </a:rPr>
            </a:br>
            <a:endParaRPr lang="en-US" sz="2800" i="1" dirty="0" smtClean="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380" y="389708"/>
            <a:ext cx="8266907" cy="1044645"/>
          </a:xfrm>
        </p:spPr>
        <p:txBody>
          <a:bodyPr/>
          <a:lstStyle/>
          <a:p>
            <a:r>
              <a:rPr lang="en-US" altLang="en-US" dirty="0" smtClean="0"/>
              <a:t>Classical measurement theory: </a:t>
            </a:r>
            <a:br>
              <a:rPr lang="en-US" altLang="en-US" dirty="0" smtClean="0"/>
            </a:br>
            <a:r>
              <a:rPr lang="en-US" altLang="en-US" sz="3200" dirty="0" smtClean="0">
                <a:solidFill>
                  <a:srgbClr val="00B0F0"/>
                </a:solidFill>
              </a:rPr>
              <a:t>Assumptions</a:t>
            </a: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880" y="2276475"/>
            <a:ext cx="2514600" cy="190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450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919" y="4327525"/>
            <a:ext cx="2514600" cy="188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450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5513" y="2276475"/>
            <a:ext cx="2541587" cy="190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4506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238" y="4311651"/>
            <a:ext cx="2535237" cy="191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4506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3963" y="4327525"/>
            <a:ext cx="2506662" cy="188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Tree>
    <p:extLst>
      <p:ext uri="{BB962C8B-B14F-4D97-AF65-F5344CB8AC3E}">
        <p14:creationId xmlns:p14="http://schemas.microsoft.com/office/powerpoint/2010/main" val="2674698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6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6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CTT’s limitations</a:t>
            </a:r>
          </a:p>
        </p:txBody>
      </p:sp>
      <p:sp>
        <p:nvSpPr>
          <p:cNvPr id="9219" name="Rectangle 3"/>
          <p:cNvSpPr>
            <a:spLocks noGrp="1" noChangeArrowheads="1"/>
          </p:cNvSpPr>
          <p:nvPr>
            <p:ph type="body" idx="1"/>
          </p:nvPr>
        </p:nvSpPr>
        <p:spPr>
          <a:xfrm>
            <a:off x="762000" y="1215025"/>
            <a:ext cx="8382000" cy="4118975"/>
          </a:xfrm>
        </p:spPr>
        <p:txBody>
          <a:bodyPr/>
          <a:lstStyle/>
          <a:p>
            <a:pPr>
              <a:spcBef>
                <a:spcPts val="0"/>
              </a:spcBef>
              <a:defRPr/>
            </a:pPr>
            <a:r>
              <a:rPr lang="en-US" altLang="en-US" dirty="0" smtClean="0"/>
              <a:t>X = T + E</a:t>
            </a:r>
          </a:p>
          <a:p>
            <a:pPr>
              <a:spcBef>
                <a:spcPts val="0"/>
              </a:spcBef>
              <a:defRPr/>
            </a:pPr>
            <a:r>
              <a:rPr lang="en-US" sz="2000" b="0" dirty="0" smtClean="0"/>
              <a:t>Although E could represent many different types of error, CTT only permits the estimation of one general error term, which incorporates all sources of error but emphasizes certain types of error over others depending on the reliability study conducted: </a:t>
            </a:r>
          </a:p>
          <a:p>
            <a:pPr marL="1139825" indent="-225425">
              <a:spcBef>
                <a:spcPts val="0"/>
              </a:spcBef>
              <a:buSzPct val="50000"/>
              <a:defRPr/>
            </a:pPr>
            <a:r>
              <a:rPr lang="en-US" sz="2000" b="0" dirty="0" smtClean="0"/>
              <a:t>Inter</a:t>
            </a:r>
            <a:r>
              <a:rPr lang="en-US" sz="2000" b="0" dirty="0"/>
              <a:t>–</a:t>
            </a:r>
            <a:r>
              <a:rPr lang="en-US" sz="2000" b="0" dirty="0" smtClean="0"/>
              <a:t>rater </a:t>
            </a:r>
            <a:r>
              <a:rPr lang="en-US" sz="2000" b="0" dirty="0"/>
              <a:t>reliability focusing on rater </a:t>
            </a:r>
            <a:r>
              <a:rPr lang="en-US" sz="2000" b="0" dirty="0" smtClean="0"/>
              <a:t>error</a:t>
            </a:r>
          </a:p>
          <a:p>
            <a:pPr marL="1139825" indent="-225425">
              <a:spcBef>
                <a:spcPts val="0"/>
              </a:spcBef>
              <a:buSzPct val="50000"/>
              <a:defRPr/>
            </a:pPr>
            <a:r>
              <a:rPr lang="en-US" sz="2000" b="0" dirty="0" smtClean="0"/>
              <a:t>Test–retest </a:t>
            </a:r>
            <a:r>
              <a:rPr lang="en-US" sz="2000" b="0" dirty="0"/>
              <a:t>reliability focusing on temporal </a:t>
            </a:r>
            <a:r>
              <a:rPr lang="en-US" sz="2000" b="0" dirty="0" smtClean="0"/>
              <a:t>error (occasion facet)</a:t>
            </a:r>
          </a:p>
          <a:p>
            <a:pPr marL="1139825" indent="-225425">
              <a:spcBef>
                <a:spcPts val="0"/>
              </a:spcBef>
              <a:buSzPct val="50000"/>
              <a:defRPr/>
            </a:pPr>
            <a:r>
              <a:rPr lang="en-US" altLang="en-US" sz="2000" b="0" dirty="0" smtClean="0"/>
              <a:t>Internal consistency reliability focusing on how well items fit together to measure the phenomenon consistently</a:t>
            </a:r>
            <a:endParaRPr lang="en-US" altLang="en-US" sz="2000" b="0" dirty="0"/>
          </a:p>
          <a:p>
            <a:pPr>
              <a:spcBef>
                <a:spcPts val="0"/>
              </a:spcBef>
              <a:defRPr/>
            </a:pPr>
            <a:r>
              <a:rPr lang="en-US" altLang="en-US" sz="2000" b="0" dirty="0" smtClean="0"/>
              <a:t>Recognizes only  two sources of variance</a:t>
            </a:r>
          </a:p>
          <a:p>
            <a:pPr lvl="2">
              <a:spcBef>
                <a:spcPts val="0"/>
              </a:spcBef>
              <a:buSzPct val="50000"/>
              <a:defRPr/>
            </a:pPr>
            <a:r>
              <a:rPr lang="en-US" altLang="en-US" sz="2400" dirty="0" smtClean="0"/>
              <a:t>Test -retest (</a:t>
            </a:r>
            <a:r>
              <a:rPr lang="en-US" altLang="en-US" sz="2400" b="1" dirty="0" smtClean="0"/>
              <a:t>stability over time</a:t>
            </a:r>
            <a:r>
              <a:rPr lang="en-US" altLang="en-US" sz="2400" dirty="0" smtClean="0"/>
              <a:t>)</a:t>
            </a:r>
          </a:p>
          <a:p>
            <a:pPr lvl="2">
              <a:spcBef>
                <a:spcPts val="0"/>
              </a:spcBef>
              <a:buSzPct val="50000"/>
              <a:defRPr/>
            </a:pPr>
            <a:r>
              <a:rPr lang="en-US" altLang="en-US" sz="2400" dirty="0" smtClean="0"/>
              <a:t>Parallel/ alternate forms (</a:t>
            </a:r>
            <a:r>
              <a:rPr lang="en-US" altLang="en-US" sz="2400" b="1" dirty="0" smtClean="0"/>
              <a:t>equivalence</a:t>
            </a:r>
            <a:r>
              <a:rPr lang="en-US" altLang="en-US" sz="2400" dirty="0" smtClean="0"/>
              <a:t> </a:t>
            </a:r>
            <a:r>
              <a:rPr lang="en-US" altLang="en-US" sz="2400" b="1" dirty="0" smtClean="0"/>
              <a:t>in item sampling</a:t>
            </a:r>
            <a:r>
              <a:rPr lang="en-US" altLang="en-US" sz="2400" dirty="0" smtClean="0"/>
              <a:t>)</a:t>
            </a:r>
          </a:p>
          <a:p>
            <a:pPr>
              <a:spcBef>
                <a:spcPts val="0"/>
              </a:spcBef>
              <a:defRPr/>
            </a:pPr>
            <a:r>
              <a:rPr lang="en-US" altLang="en-US" sz="2000" b="0" dirty="0" smtClean="0"/>
              <a:t>Cannot adequately estimate individual sources of error influencing a measurement</a:t>
            </a:r>
          </a:p>
          <a:p>
            <a:pPr lvl="2">
              <a:defRPr/>
            </a:pPr>
            <a:endParaRPr lang="en-US" altLang="en-US" dirty="0" smtClean="0"/>
          </a:p>
        </p:txBody>
      </p:sp>
    </p:spTree>
    <p:extLst>
      <p:ext uri="{BB962C8B-B14F-4D97-AF65-F5344CB8AC3E}">
        <p14:creationId xmlns:p14="http://schemas.microsoft.com/office/powerpoint/2010/main" val="2534163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CTT goals and measures</a:t>
            </a:r>
          </a:p>
        </p:txBody>
      </p:sp>
      <p:sp>
        <p:nvSpPr>
          <p:cNvPr id="19459" name="Content Placeholder 2"/>
          <p:cNvSpPr>
            <a:spLocks noGrp="1"/>
          </p:cNvSpPr>
          <p:nvPr>
            <p:ph idx="1"/>
          </p:nvPr>
        </p:nvSpPr>
        <p:spPr>
          <a:xfrm>
            <a:off x="510380" y="1310014"/>
            <a:ext cx="7848600" cy="3724275"/>
          </a:xfrm>
        </p:spPr>
        <p:txBody>
          <a:bodyPr/>
          <a:lstStyle/>
          <a:p>
            <a:pPr>
              <a:spcBef>
                <a:spcPts val="1200"/>
              </a:spcBef>
            </a:pPr>
            <a:r>
              <a:rPr lang="en-US" altLang="en-US" sz="2400" b="0" dirty="0" smtClean="0"/>
              <a:t>Determine the degree to which variations in the conditions of measurement (e.g., different raters and different measurement occasions) affect the consistency with which a construct is measured</a:t>
            </a:r>
          </a:p>
          <a:p>
            <a:pPr>
              <a:spcBef>
                <a:spcPts val="1200"/>
              </a:spcBef>
            </a:pPr>
            <a:r>
              <a:rPr lang="en-US" altLang="en-US" sz="2400" b="0" dirty="0" smtClean="0"/>
              <a:t>CTT </a:t>
            </a:r>
            <a:r>
              <a:rPr lang="en-US" altLang="en-US" sz="2400" dirty="0" smtClean="0">
                <a:solidFill>
                  <a:srgbClr val="FF6600"/>
                </a:solidFill>
              </a:rPr>
              <a:t>reliability coefficients are computed using the Pearson product–moment correlation</a:t>
            </a:r>
            <a:r>
              <a:rPr lang="en-US" altLang="en-US" sz="2400" b="0" dirty="0" smtClean="0"/>
              <a:t>; only useful where we can identify the X and Y scores in the pair (X and Y). </a:t>
            </a:r>
          </a:p>
        </p:txBody>
      </p:sp>
    </p:spTree>
    <p:extLst>
      <p:ext uri="{BB962C8B-B14F-4D97-AF65-F5344CB8AC3E}">
        <p14:creationId xmlns:p14="http://schemas.microsoft.com/office/powerpoint/2010/main" val="510976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GT vs. CTT</a:t>
            </a:r>
          </a:p>
        </p:txBody>
      </p:sp>
      <p:sp>
        <p:nvSpPr>
          <p:cNvPr id="22531" name="Content Placeholder 2"/>
          <p:cNvSpPr>
            <a:spLocks noGrp="1"/>
          </p:cNvSpPr>
          <p:nvPr>
            <p:ph idx="1"/>
          </p:nvPr>
        </p:nvSpPr>
        <p:spPr/>
        <p:txBody>
          <a:bodyPr/>
          <a:lstStyle/>
          <a:p>
            <a:r>
              <a:rPr lang="en-US" altLang="en-US" smtClean="0"/>
              <a:t>CTT – the major concern with reliability is how well observed scores reflect corresponding true scores</a:t>
            </a:r>
          </a:p>
          <a:p>
            <a:r>
              <a:rPr lang="en-US" altLang="en-US" smtClean="0"/>
              <a:t>GT – attention focuses on dependability, or how well observed scores allow generalization about behavior in a defined universe of situations</a:t>
            </a:r>
          </a:p>
        </p:txBody>
      </p:sp>
    </p:spTree>
    <p:extLst>
      <p:ext uri="{BB962C8B-B14F-4D97-AF65-F5344CB8AC3E}">
        <p14:creationId xmlns:p14="http://schemas.microsoft.com/office/powerpoint/2010/main" val="3022501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a:xfrm>
            <a:off x="654050" y="438150"/>
            <a:ext cx="8089900" cy="1046163"/>
          </a:xfrm>
        </p:spPr>
        <p:txBody>
          <a:bodyPr/>
          <a:lstStyle/>
          <a:p>
            <a:r>
              <a:rPr altLang="en-US" smtClean="0"/>
              <a:t>Examples of modern measurement theories </a:t>
            </a:r>
          </a:p>
        </p:txBody>
      </p:sp>
      <p:sp>
        <p:nvSpPr>
          <p:cNvPr id="229379" name="Content Placeholder 2"/>
          <p:cNvSpPr>
            <a:spLocks noGrp="1"/>
          </p:cNvSpPr>
          <p:nvPr>
            <p:ph idx="1"/>
          </p:nvPr>
        </p:nvSpPr>
        <p:spPr>
          <a:xfrm>
            <a:off x="661988" y="1563688"/>
            <a:ext cx="8324850" cy="4011612"/>
          </a:xfrm>
        </p:spPr>
        <p:txBody>
          <a:bodyPr/>
          <a:lstStyle/>
          <a:p>
            <a:r>
              <a:rPr altLang="en-US" sz="2600"/>
              <a:t>Generalizability theory – acknowledges the multiple sources of measurement error by deriving estimates of each source separately</a:t>
            </a:r>
          </a:p>
          <a:p>
            <a:r>
              <a:rPr altLang="en-US" sz="2600"/>
              <a:t>Item response theory – in contrast to classical measurement theory, which focuses on test performance, this theory focuses on item’s performance and the examinee’s ability; eg., examinee’s performance could be predicted based on a set of factors referred to as traits, latent traits, abilities or proficiencies </a:t>
            </a:r>
          </a:p>
        </p:txBody>
      </p:sp>
    </p:spTree>
    <p:extLst>
      <p:ext uri="{BB962C8B-B14F-4D97-AF65-F5344CB8AC3E}">
        <p14:creationId xmlns:p14="http://schemas.microsoft.com/office/powerpoint/2010/main" val="219227932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p:cNvSpPr>
            <a:spLocks noGrp="1"/>
          </p:cNvSpPr>
          <p:nvPr>
            <p:ph type="title"/>
          </p:nvPr>
        </p:nvSpPr>
        <p:spPr>
          <a:xfrm>
            <a:off x="661988" y="200155"/>
            <a:ext cx="8281595" cy="1045992"/>
          </a:xfrm>
        </p:spPr>
        <p:txBody>
          <a:bodyPr/>
          <a:lstStyle/>
          <a:p>
            <a:r>
              <a:rPr altLang="en-US" dirty="0" smtClean="0"/>
              <a:t>Generalizability </a:t>
            </a:r>
            <a:r>
              <a:rPr altLang="en-US" dirty="0" smtClean="0"/>
              <a:t>Theory </a:t>
            </a:r>
            <a:r>
              <a:rPr altLang="en-US" dirty="0" smtClean="0"/>
              <a:t>(GT</a:t>
            </a:r>
            <a:r>
              <a:rPr altLang="en-US" dirty="0" smtClean="0"/>
              <a:t>)</a:t>
            </a:r>
            <a:br>
              <a:rPr altLang="en-US" dirty="0" smtClean="0"/>
            </a:br>
            <a:r>
              <a:rPr altLang="en-US" dirty="0" smtClean="0"/>
              <a:t>Cronbach</a:t>
            </a:r>
            <a:r>
              <a:rPr altLang="en-US" dirty="0" smtClean="0"/>
              <a:t>, </a:t>
            </a:r>
            <a:r>
              <a:rPr altLang="en-US" dirty="0" smtClean="0"/>
              <a:t>1972</a:t>
            </a:r>
            <a:endParaRPr altLang="en-US" dirty="0" smtClean="0"/>
          </a:p>
        </p:txBody>
      </p:sp>
      <p:sp>
        <p:nvSpPr>
          <p:cNvPr id="230403" name="Content Placeholder 2"/>
          <p:cNvSpPr>
            <a:spLocks noGrp="1"/>
          </p:cNvSpPr>
          <p:nvPr>
            <p:ph idx="1"/>
          </p:nvPr>
        </p:nvSpPr>
        <p:spPr>
          <a:xfrm>
            <a:off x="661988" y="1563688"/>
            <a:ext cx="8081179" cy="4011612"/>
          </a:xfrm>
        </p:spPr>
        <p:txBody>
          <a:bodyPr/>
          <a:lstStyle/>
          <a:p>
            <a:r>
              <a:rPr altLang="en-US" sz="2600" b="1" dirty="0"/>
              <a:t>Classical true score model considers only persons and items/scales </a:t>
            </a:r>
          </a:p>
          <a:p>
            <a:r>
              <a:rPr altLang="en-US" sz="2600" dirty="0"/>
              <a:t>GT takes into account the various sources of error that affect measurement</a:t>
            </a:r>
          </a:p>
          <a:p>
            <a:pPr lvl="1">
              <a:spcBef>
                <a:spcPts val="600"/>
              </a:spcBef>
            </a:pPr>
            <a:r>
              <a:rPr altLang="en-US" dirty="0"/>
              <a:t>assumes that an observed score is a linear combination of true score and error</a:t>
            </a:r>
          </a:p>
          <a:p>
            <a:pPr lvl="1">
              <a:spcBef>
                <a:spcPts val="600"/>
              </a:spcBef>
            </a:pPr>
            <a:r>
              <a:rPr altLang="en-US" dirty="0"/>
              <a:t>error is multi-faceted and can be systematic</a:t>
            </a:r>
          </a:p>
          <a:p>
            <a:pPr lvl="1" eaLnBrk="1" hangingPunct="1">
              <a:spcBef>
                <a:spcPts val="600"/>
              </a:spcBef>
            </a:pPr>
            <a:r>
              <a:rPr lang="en-US" altLang="en-US" dirty="0" smtClean="0"/>
              <a:t>E</a:t>
            </a:r>
            <a:r>
              <a:rPr altLang="en-US" dirty="0" smtClean="0"/>
              <a:t>xamples of error: Population</a:t>
            </a:r>
            <a:r>
              <a:rPr altLang="en-US" dirty="0"/>
              <a:t>, Time, </a:t>
            </a:r>
            <a:r>
              <a:rPr altLang="en-US" dirty="0" smtClean="0"/>
              <a:t>Setting</a:t>
            </a:r>
          </a:p>
          <a:p>
            <a:pPr eaLnBrk="1" hangingPunct="1">
              <a:spcBef>
                <a:spcPts val="600"/>
              </a:spcBef>
            </a:pPr>
            <a:r>
              <a:rPr altLang="en-US" sz="2600" dirty="0" smtClean="0"/>
              <a:t>Acknowledges</a:t>
            </a:r>
            <a:r>
              <a:rPr altLang="en-US" sz="2600" dirty="0"/>
              <a:t>, but also accounts for, the differences in measurement conditions that one is likely to encounter in applied measurement contexts</a:t>
            </a:r>
          </a:p>
        </p:txBody>
      </p:sp>
    </p:spTree>
    <p:extLst>
      <p:ext uri="{BB962C8B-B14F-4D97-AF65-F5344CB8AC3E}">
        <p14:creationId xmlns:p14="http://schemas.microsoft.com/office/powerpoint/2010/main" val="83643920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1"/>
          <p:cNvSpPr>
            <a:spLocks noGrp="1"/>
          </p:cNvSpPr>
          <p:nvPr>
            <p:ph type="title"/>
          </p:nvPr>
        </p:nvSpPr>
        <p:spPr>
          <a:xfrm>
            <a:off x="654050" y="438150"/>
            <a:ext cx="8089900" cy="575094"/>
          </a:xfrm>
        </p:spPr>
        <p:txBody>
          <a:bodyPr/>
          <a:lstStyle/>
          <a:p>
            <a:r>
              <a:rPr altLang="en-US" dirty="0" smtClean="0"/>
              <a:t>GT</a:t>
            </a:r>
            <a:endParaRPr altLang="en-US" dirty="0" smtClean="0"/>
          </a:p>
        </p:txBody>
      </p:sp>
      <p:sp>
        <p:nvSpPr>
          <p:cNvPr id="234499" name="Content Placeholder 2"/>
          <p:cNvSpPr>
            <a:spLocks noGrp="1"/>
          </p:cNvSpPr>
          <p:nvPr>
            <p:ph idx="1"/>
          </p:nvPr>
        </p:nvSpPr>
        <p:spPr>
          <a:xfrm>
            <a:off x="654050" y="1187907"/>
            <a:ext cx="8324850" cy="4011612"/>
          </a:xfrm>
        </p:spPr>
        <p:txBody>
          <a:bodyPr/>
          <a:lstStyle/>
          <a:p>
            <a:r>
              <a:rPr altLang="en-US" sz="2200" dirty="0"/>
              <a:t>Rather than attempting to estimate a true score, as in CTT, the focus of GT is on </a:t>
            </a:r>
            <a:r>
              <a:rPr altLang="en-US" sz="2200" dirty="0">
                <a:solidFill>
                  <a:srgbClr val="FF6600"/>
                </a:solidFill>
              </a:rPr>
              <a:t>the universe score, or the average score, </a:t>
            </a:r>
            <a:r>
              <a:rPr altLang="en-US" sz="2200" dirty="0"/>
              <a:t>that would be expected across all possible variations in the measurement procedure (e.g., different raters, forms, or items).</a:t>
            </a:r>
          </a:p>
          <a:p>
            <a:r>
              <a:rPr altLang="en-US" sz="2200" dirty="0"/>
              <a:t>Because no single obtained score is likely to perfectly match the universe score, some degree of error exists when generalizing from a particular sample of behavior to the universe score. </a:t>
            </a:r>
          </a:p>
          <a:p>
            <a:r>
              <a:rPr altLang="en-US" sz="2200" dirty="0"/>
              <a:t>The quantification of this error is a central focus of GT and is represented through the calculation of generalizability coefficients and dependability coefficients along with consideration of variances attributable to various predefined sources (e.g., persons, occasions, and raters).</a:t>
            </a:r>
          </a:p>
        </p:txBody>
      </p:sp>
    </p:spTree>
    <p:extLst>
      <p:ext uri="{BB962C8B-B14F-4D97-AF65-F5344CB8AC3E}">
        <p14:creationId xmlns:p14="http://schemas.microsoft.com/office/powerpoint/2010/main" val="29565932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52" y="373319"/>
            <a:ext cx="8308097" cy="575094"/>
          </a:xfrm>
        </p:spPr>
        <p:txBody>
          <a:bodyPr/>
          <a:lstStyle/>
          <a:p>
            <a:r>
              <a:rPr lang="en-US" dirty="0" smtClean="0"/>
              <a:t>GT steps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400" dirty="0" smtClean="0"/>
              <a:t>Determine the individual sources of variance (and their interactions) of interest for your study.</a:t>
            </a:r>
          </a:p>
          <a:p>
            <a:pPr marL="514350" indent="-514350">
              <a:buFont typeface="+mj-lt"/>
              <a:buAutoNum type="arabicPeriod"/>
            </a:pPr>
            <a:r>
              <a:rPr lang="en-US" sz="2400" dirty="0"/>
              <a:t>Conduct a G-study </a:t>
            </a:r>
            <a:r>
              <a:rPr lang="en-US" sz="2400" dirty="0" smtClean="0"/>
              <a:t>using a repeated measures design and collect the data on sources of variance of interest.</a:t>
            </a:r>
          </a:p>
          <a:p>
            <a:pPr marL="514350" indent="-514350">
              <a:buFont typeface="+mj-lt"/>
              <a:buAutoNum type="arabicPeriod"/>
            </a:pPr>
            <a:r>
              <a:rPr lang="en-US" sz="2400" dirty="0" smtClean="0"/>
              <a:t>Incorporate all plausible sources of variance into a single ANOVA (of Generalized Linear Model).</a:t>
            </a:r>
          </a:p>
          <a:p>
            <a:pPr marL="514350" indent="-514350">
              <a:buFont typeface="+mj-lt"/>
              <a:buAutoNum type="arabicPeriod"/>
            </a:pPr>
            <a:r>
              <a:rPr lang="en-US" sz="2400" dirty="0" smtClean="0"/>
              <a:t>Compute generalizability coefficients (</a:t>
            </a:r>
            <a:r>
              <a:rPr lang="en-US" sz="2400" i="1" dirty="0" smtClean="0">
                <a:solidFill>
                  <a:srgbClr val="FF6600"/>
                </a:solidFill>
              </a:rPr>
              <a:t>g-coefficients</a:t>
            </a:r>
            <a:r>
              <a:rPr lang="en-US" sz="2400" dirty="0" smtClean="0"/>
              <a:t>, another form of reliability).</a:t>
            </a:r>
          </a:p>
          <a:p>
            <a:pPr marL="514350" indent="-514350">
              <a:buFont typeface="+mj-lt"/>
              <a:buAutoNum type="arabicPeriod"/>
            </a:pPr>
            <a:r>
              <a:rPr lang="en-US" sz="2400" dirty="0" smtClean="0"/>
              <a:t>Use the data from steps 1-4 to do calculations for D-study (dependability) and calculate dependability coefficients (</a:t>
            </a:r>
            <a:r>
              <a:rPr lang="en-US" sz="2400" i="1" dirty="0" smtClean="0">
                <a:solidFill>
                  <a:srgbClr val="FF6600"/>
                </a:solidFill>
              </a:rPr>
              <a:t>d-coefficients</a:t>
            </a:r>
            <a:r>
              <a:rPr lang="en-US" sz="2400" dirty="0" smtClean="0"/>
              <a:t>). </a:t>
            </a:r>
            <a:endParaRPr lang="en-US" sz="2400" dirty="0"/>
          </a:p>
        </p:txBody>
      </p:sp>
    </p:spTree>
    <p:extLst>
      <p:ext uri="{BB962C8B-B14F-4D97-AF65-F5344CB8AC3E}">
        <p14:creationId xmlns:p14="http://schemas.microsoft.com/office/powerpoint/2010/main" val="384673353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10380" y="389708"/>
            <a:ext cx="8266907" cy="628698"/>
          </a:xfrm>
        </p:spPr>
        <p:txBody>
          <a:bodyPr/>
          <a:lstStyle/>
          <a:p>
            <a:r>
              <a:rPr lang="en-US" altLang="en-US" dirty="0" smtClean="0"/>
              <a:t>Design </a:t>
            </a:r>
            <a:r>
              <a:rPr lang="en-US" altLang="en-US" dirty="0" smtClean="0"/>
              <a:t>Considerations (1)</a:t>
            </a:r>
            <a:endParaRPr lang="en-US" altLang="en-US" dirty="0" smtClean="0"/>
          </a:p>
        </p:txBody>
      </p:sp>
      <p:sp>
        <p:nvSpPr>
          <p:cNvPr id="33795" name="Rectangle 3"/>
          <p:cNvSpPr>
            <a:spLocks noGrp="1" noChangeArrowheads="1"/>
          </p:cNvSpPr>
          <p:nvPr>
            <p:ph type="body" idx="1"/>
          </p:nvPr>
        </p:nvSpPr>
        <p:spPr>
          <a:xfrm>
            <a:off x="510380" y="1227550"/>
            <a:ext cx="8266908" cy="5010411"/>
          </a:xfrm>
          <a:ln>
            <a:noFill/>
            <a:miter lim="800000"/>
            <a:headEnd/>
            <a:tailEnd/>
          </a:ln>
        </p:spPr>
        <p:txBody>
          <a:bodyPr/>
          <a:lstStyle/>
          <a:p>
            <a:r>
              <a:rPr lang="en-US" altLang="en-US" dirty="0" smtClean="0"/>
              <a:t>“Object </a:t>
            </a:r>
            <a:r>
              <a:rPr lang="en-US" altLang="en-US" dirty="0"/>
              <a:t>of </a:t>
            </a:r>
            <a:r>
              <a:rPr lang="en-US" altLang="en-US" dirty="0" smtClean="0"/>
              <a:t>measurement” – every observation of this object is subject to error, derived from various sources.</a:t>
            </a:r>
          </a:p>
          <a:p>
            <a:r>
              <a:rPr lang="en-US" altLang="en-US" dirty="0" smtClean="0"/>
              <a:t>Facets </a:t>
            </a:r>
            <a:r>
              <a:rPr lang="en-US" altLang="en-US" dirty="0" smtClean="0"/>
              <a:t>- </a:t>
            </a:r>
            <a:r>
              <a:rPr lang="en-US" altLang="en-US" b="0" dirty="0" smtClean="0"/>
              <a:t>factors other than the “object of measurement,” which </a:t>
            </a:r>
            <a:r>
              <a:rPr lang="en-US" altLang="en-US" b="0" dirty="0" smtClean="0"/>
              <a:t>contribute to the variance in scored between subjects and within subjects. </a:t>
            </a:r>
          </a:p>
          <a:p>
            <a:pPr lvl="1"/>
            <a:r>
              <a:rPr lang="en-US" altLang="en-US" b="0" dirty="0" smtClean="0"/>
              <a:t>Could </a:t>
            </a:r>
            <a:r>
              <a:rPr lang="en-US" altLang="en-US" b="0" dirty="0" smtClean="0"/>
              <a:t>be differences between persons using the instrument; relevant conditions that could be </a:t>
            </a:r>
            <a:r>
              <a:rPr lang="en-US" altLang="en-US" dirty="0" smtClean="0"/>
              <a:t>potential </a:t>
            </a:r>
            <a:r>
              <a:rPr lang="en-US" altLang="en-US" b="0" dirty="0" smtClean="0"/>
              <a:t>sources of </a:t>
            </a:r>
            <a:r>
              <a:rPr lang="en-US" altLang="en-US" dirty="0" smtClean="0"/>
              <a:t>systematic </a:t>
            </a:r>
            <a:r>
              <a:rPr lang="en-US" altLang="en-US" b="0" dirty="0" smtClean="0"/>
              <a:t>measurement </a:t>
            </a:r>
            <a:r>
              <a:rPr lang="en-US" altLang="en-US" b="0" dirty="0" smtClean="0"/>
              <a:t>error, etc.</a:t>
            </a:r>
            <a:endParaRPr lang="en-US" altLang="en-US" dirty="0" smtClean="0"/>
          </a:p>
          <a:p>
            <a:r>
              <a:rPr lang="en-US" altLang="en-US" dirty="0" smtClean="0"/>
              <a:t>Error </a:t>
            </a:r>
            <a:r>
              <a:rPr lang="en-US" altLang="en-US" dirty="0" smtClean="0"/>
              <a:t>term = </a:t>
            </a:r>
          </a:p>
          <a:p>
            <a:pPr marL="0" indent="0">
              <a:buNone/>
            </a:pPr>
            <a:r>
              <a:rPr lang="en-US" altLang="en-US" dirty="0" err="1" smtClean="0"/>
              <a:t>Eperson</a:t>
            </a:r>
            <a:r>
              <a:rPr lang="en-US" altLang="en-US" dirty="0" smtClean="0"/>
              <a:t> + </a:t>
            </a:r>
            <a:r>
              <a:rPr lang="en-US" altLang="en-US" dirty="0" err="1" smtClean="0"/>
              <a:t>Eitem</a:t>
            </a:r>
            <a:r>
              <a:rPr lang="en-US" altLang="en-US" dirty="0" smtClean="0"/>
              <a:t> + E(person*item) + residual error</a:t>
            </a:r>
            <a:endParaRPr lang="en-US" altLang="en-US" dirty="0" smtClean="0"/>
          </a:p>
          <a:p>
            <a:pPr lvl="1"/>
            <a:endParaRPr lang="en-US" altLang="en-US" dirty="0" smtClean="0"/>
          </a:p>
          <a:p>
            <a:endParaRPr lang="en-US" altLang="en-US" dirty="0" smtClean="0"/>
          </a:p>
        </p:txBody>
      </p:sp>
    </p:spTree>
    <p:extLst>
      <p:ext uri="{BB962C8B-B14F-4D97-AF65-F5344CB8AC3E}">
        <p14:creationId xmlns:p14="http://schemas.microsoft.com/office/powerpoint/2010/main" val="2323738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380" y="389708"/>
            <a:ext cx="8266907" cy="628698"/>
          </a:xfrm>
        </p:spPr>
        <p:txBody>
          <a:bodyPr/>
          <a:lstStyle/>
          <a:p>
            <a:r>
              <a:rPr lang="en-US" dirty="0" smtClean="0">
                <a:solidFill>
                  <a:srgbClr val="00B0F0"/>
                </a:solidFill>
              </a:rPr>
              <a:t>Simple example</a:t>
            </a:r>
            <a:endParaRPr lang="en-US" dirty="0">
              <a:solidFill>
                <a:srgbClr val="00B0F0"/>
              </a:solidFill>
            </a:endParaRPr>
          </a:p>
        </p:txBody>
      </p:sp>
      <p:sp>
        <p:nvSpPr>
          <p:cNvPr id="3" name="Content Placeholder 2"/>
          <p:cNvSpPr>
            <a:spLocks noGrp="1"/>
          </p:cNvSpPr>
          <p:nvPr>
            <p:ph idx="1"/>
          </p:nvPr>
        </p:nvSpPr>
        <p:spPr>
          <a:xfrm>
            <a:off x="510380" y="1018406"/>
            <a:ext cx="8250238" cy="4796476"/>
          </a:xfrm>
        </p:spPr>
        <p:txBody>
          <a:bodyPr/>
          <a:lstStyle/>
          <a:p>
            <a:r>
              <a:rPr lang="en-US" sz="2400" dirty="0" smtClean="0"/>
              <a:t>The final examination in a class of 10 students, consists of three essay questions, each rated by course director and teaching assistant.</a:t>
            </a:r>
          </a:p>
          <a:p>
            <a:pPr lvl="1">
              <a:spcBef>
                <a:spcPts val="600"/>
              </a:spcBef>
            </a:pPr>
            <a:r>
              <a:rPr lang="en-US" sz="2000" dirty="0" smtClean="0"/>
              <a:t>Object of observation – students.</a:t>
            </a:r>
          </a:p>
          <a:p>
            <a:pPr lvl="1">
              <a:spcBef>
                <a:spcPts val="0"/>
              </a:spcBef>
            </a:pPr>
            <a:r>
              <a:rPr lang="en-US" sz="2000" dirty="0" smtClean="0"/>
              <a:t>Sample size – 10.</a:t>
            </a:r>
          </a:p>
          <a:p>
            <a:pPr lvl="1">
              <a:spcBef>
                <a:spcPts val="0"/>
              </a:spcBef>
            </a:pPr>
            <a:r>
              <a:rPr lang="en-US" sz="2000" dirty="0" smtClean="0"/>
              <a:t>Facets of generalization – two raters.</a:t>
            </a:r>
          </a:p>
          <a:p>
            <a:pPr lvl="1">
              <a:spcBef>
                <a:spcPts val="0"/>
              </a:spcBef>
            </a:pPr>
            <a:r>
              <a:rPr lang="en-US" sz="2000" dirty="0" smtClean="0"/>
              <a:t>Design: 6 repeated observations on each student – three essay questions x two raters</a:t>
            </a:r>
          </a:p>
          <a:p>
            <a:pPr>
              <a:spcBef>
                <a:spcPts val="600"/>
              </a:spcBef>
            </a:pPr>
            <a:r>
              <a:rPr lang="en-US" sz="2400" dirty="0" smtClean="0"/>
              <a:t>Could add a few more facets:</a:t>
            </a:r>
          </a:p>
          <a:p>
            <a:pPr lvl="1">
              <a:spcBef>
                <a:spcPts val="600"/>
              </a:spcBef>
            </a:pPr>
            <a:r>
              <a:rPr lang="en-US" sz="2000" dirty="0" smtClean="0"/>
              <a:t>If raters were asked to not only score the essays but also to judge neatness, logical thought, scientific writing style, knowledge, etc.</a:t>
            </a:r>
          </a:p>
          <a:p>
            <a:pPr>
              <a:spcBef>
                <a:spcPts val="600"/>
              </a:spcBef>
              <a:buFont typeface="Wingdings" panose="05000000000000000000" pitchFamily="2" charset="2"/>
              <a:buChar char="Ø"/>
            </a:pPr>
            <a:r>
              <a:rPr lang="en-US" sz="2400" b="1" dirty="0" smtClean="0">
                <a:solidFill>
                  <a:srgbClr val="00B0F0"/>
                </a:solidFill>
              </a:rPr>
              <a:t>G-study answers questions: </a:t>
            </a:r>
          </a:p>
          <a:p>
            <a:pPr marL="693738" indent="-457200">
              <a:spcBef>
                <a:spcPts val="600"/>
              </a:spcBef>
              <a:buFont typeface="+mj-lt"/>
              <a:buAutoNum type="arabicPeriod"/>
            </a:pPr>
            <a:r>
              <a:rPr lang="en-US" sz="2000" b="1" u="sng" dirty="0" smtClean="0"/>
              <a:t>Inter-rater reliability: </a:t>
            </a:r>
            <a:r>
              <a:rPr lang="en-US" sz="2000" dirty="0" smtClean="0"/>
              <a:t>To what extent can we generalize from a rating made by one rater to a second rater on the same question?</a:t>
            </a:r>
          </a:p>
          <a:p>
            <a:pPr marL="693738" indent="-457200">
              <a:spcBef>
                <a:spcPts val="600"/>
              </a:spcBef>
              <a:buFont typeface="+mj-lt"/>
              <a:buAutoNum type="arabicPeriod"/>
            </a:pPr>
            <a:r>
              <a:rPr lang="en-US" sz="2000" b="1" u="sng" dirty="0"/>
              <a:t>Internal consistency: </a:t>
            </a:r>
            <a:r>
              <a:rPr lang="en-US" sz="2000" dirty="0" smtClean="0"/>
              <a:t>To what extent can I generalize from one essay question to another with the same rater?</a:t>
            </a:r>
          </a:p>
          <a:p>
            <a:pPr marL="461963" lvl="1" indent="0">
              <a:buNone/>
            </a:pPr>
            <a:endParaRPr lang="en-US" sz="2000" dirty="0"/>
          </a:p>
        </p:txBody>
      </p:sp>
    </p:spTree>
    <p:extLst>
      <p:ext uri="{BB962C8B-B14F-4D97-AF65-F5344CB8AC3E}">
        <p14:creationId xmlns:p14="http://schemas.microsoft.com/office/powerpoint/2010/main" val="132691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55638" y="434975"/>
            <a:ext cx="8089900" cy="628698"/>
          </a:xfrm>
        </p:spPr>
        <p:txBody>
          <a:bodyPr/>
          <a:lstStyle/>
          <a:p>
            <a:r>
              <a:rPr lang="en-US" altLang="en-US" dirty="0" smtClean="0"/>
              <a:t>Highlights from week #6</a:t>
            </a:r>
            <a:endParaRPr lang="en-US" altLang="en-US" dirty="0" smtClean="0"/>
          </a:p>
        </p:txBody>
      </p:sp>
      <p:sp>
        <p:nvSpPr>
          <p:cNvPr id="8195" name="Content Placeholder 2"/>
          <p:cNvSpPr>
            <a:spLocks noGrp="1"/>
          </p:cNvSpPr>
          <p:nvPr>
            <p:ph idx="1"/>
          </p:nvPr>
        </p:nvSpPr>
        <p:spPr>
          <a:xfrm>
            <a:off x="495300" y="1063673"/>
            <a:ext cx="8250238" cy="4735937"/>
          </a:xfrm>
        </p:spPr>
        <p:txBody>
          <a:bodyPr/>
          <a:lstStyle/>
          <a:p>
            <a:r>
              <a:rPr lang="en-US" altLang="en-US" dirty="0" smtClean="0"/>
              <a:t>Reviewed types of measurement frameworks: </a:t>
            </a:r>
          </a:p>
          <a:p>
            <a:pPr lvl="1"/>
            <a:r>
              <a:rPr lang="en-US" altLang="en-US" sz="1600" dirty="0" smtClean="0"/>
              <a:t>norm-referenced vs. </a:t>
            </a:r>
            <a:r>
              <a:rPr lang="en-US" altLang="en-US" sz="1600" dirty="0" smtClean="0"/>
              <a:t>criterion-referenced</a:t>
            </a:r>
            <a:endParaRPr lang="en-US" altLang="en-US" sz="1600" dirty="0" smtClean="0"/>
          </a:p>
          <a:p>
            <a:r>
              <a:rPr lang="en-US" altLang="en-US" dirty="0" smtClean="0"/>
              <a:t>Defined standards, norms and methods of standardization</a:t>
            </a:r>
          </a:p>
          <a:p>
            <a:pPr lvl="1"/>
            <a:r>
              <a:rPr lang="en-US" altLang="en-US" dirty="0" smtClean="0"/>
              <a:t>Standardization is the process of development of norms for interpreting scores</a:t>
            </a:r>
          </a:p>
          <a:p>
            <a:r>
              <a:rPr lang="en-US" altLang="en-US" dirty="0" smtClean="0"/>
              <a:t>Discussed 4 steps in the development of standardized measures:</a:t>
            </a:r>
          </a:p>
          <a:p>
            <a:pPr lvl="1">
              <a:buFontTx/>
              <a:buAutoNum type="arabicPeriod"/>
            </a:pPr>
            <a:r>
              <a:rPr lang="en-US" altLang="en-US" sz="1400" dirty="0" smtClean="0"/>
              <a:t>Develop an instrument</a:t>
            </a:r>
          </a:p>
          <a:p>
            <a:pPr lvl="1">
              <a:buFontTx/>
              <a:buAutoNum type="arabicPeriod"/>
            </a:pPr>
            <a:r>
              <a:rPr lang="en-US" altLang="en-US" sz="1400" dirty="0" smtClean="0"/>
              <a:t>Rigorously test the instrument before general use</a:t>
            </a:r>
          </a:p>
          <a:p>
            <a:pPr lvl="1">
              <a:buFontTx/>
              <a:buAutoNum type="arabicPeriod"/>
            </a:pPr>
            <a:r>
              <a:rPr lang="en-US" altLang="en-US" sz="1400" dirty="0" smtClean="0"/>
              <a:t>Use standardized protocol to consistently administer and score the instrument</a:t>
            </a:r>
          </a:p>
          <a:p>
            <a:pPr lvl="1">
              <a:buFontTx/>
              <a:buAutoNum type="arabicPeriod"/>
            </a:pPr>
            <a:r>
              <a:rPr lang="en-US" altLang="en-US" sz="1400" dirty="0" smtClean="0"/>
              <a:t>Use established norms to interpret </a:t>
            </a:r>
            <a:r>
              <a:rPr lang="en-US" altLang="en-US" sz="1400" dirty="0" smtClean="0"/>
              <a:t>data </a:t>
            </a:r>
            <a:r>
              <a:rPr lang="en-US" altLang="en-US" sz="1400" dirty="0" smtClean="0"/>
              <a:t>collected by the instrument (judgment vs. empirical)</a:t>
            </a:r>
          </a:p>
          <a:p>
            <a:pPr lvl="1"/>
            <a:endParaRPr lang="en-US" altLang="en-US" dirty="0" smtClean="0"/>
          </a:p>
        </p:txBody>
      </p:sp>
    </p:spTree>
    <p:extLst>
      <p:ext uri="{BB962C8B-B14F-4D97-AF65-F5344CB8AC3E}">
        <p14:creationId xmlns:p14="http://schemas.microsoft.com/office/powerpoint/2010/main" val="3171725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380" y="389708"/>
            <a:ext cx="8266907" cy="628698"/>
          </a:xfrm>
        </p:spPr>
        <p:txBody>
          <a:bodyPr/>
          <a:lstStyle/>
          <a:p>
            <a:r>
              <a:rPr lang="en-US" altLang="en-US" dirty="0"/>
              <a:t>Design Considerations </a:t>
            </a:r>
            <a:r>
              <a:rPr lang="en-US" altLang="en-US" dirty="0" smtClean="0"/>
              <a:t>(2)</a:t>
            </a:r>
            <a:endParaRPr lang="en-US" dirty="0"/>
          </a:p>
        </p:txBody>
      </p:sp>
      <p:sp>
        <p:nvSpPr>
          <p:cNvPr id="3" name="Content Placeholder 2"/>
          <p:cNvSpPr>
            <a:spLocks noGrp="1"/>
          </p:cNvSpPr>
          <p:nvPr>
            <p:ph idx="1"/>
          </p:nvPr>
        </p:nvSpPr>
        <p:spPr/>
        <p:txBody>
          <a:bodyPr/>
          <a:lstStyle/>
          <a:p>
            <a:r>
              <a:rPr lang="en-US" dirty="0" smtClean="0"/>
              <a:t>Nested design</a:t>
            </a:r>
          </a:p>
          <a:p>
            <a:pPr lvl="1"/>
            <a:r>
              <a:rPr lang="en-US" dirty="0" smtClean="0"/>
              <a:t>Two raters rate the first essay question, a different two raters rate the second essay question, and another pair of raters rate the third essay question.</a:t>
            </a:r>
          </a:p>
          <a:p>
            <a:pPr lvl="1"/>
            <a:r>
              <a:rPr lang="en-US" dirty="0" smtClean="0"/>
              <a:t>Raters ‘nested’ in questions.</a:t>
            </a:r>
          </a:p>
          <a:p>
            <a:r>
              <a:rPr lang="en-US" dirty="0" smtClean="0"/>
              <a:t>Crossed design</a:t>
            </a:r>
          </a:p>
          <a:p>
            <a:pPr lvl="1"/>
            <a:r>
              <a:rPr lang="en-US" dirty="0" smtClean="0"/>
              <a:t>The same two raters rate all three essay questions.</a:t>
            </a:r>
          </a:p>
          <a:p>
            <a:pPr lvl="1"/>
            <a:r>
              <a:rPr lang="en-US" dirty="0" smtClean="0"/>
              <a:t>Raters are ‘crossed’ with questions (each rater occurs at all levels of question).</a:t>
            </a:r>
            <a:endParaRPr lang="en-US" dirty="0"/>
          </a:p>
        </p:txBody>
      </p:sp>
    </p:spTree>
    <p:extLst>
      <p:ext uri="{BB962C8B-B14F-4D97-AF65-F5344CB8AC3E}">
        <p14:creationId xmlns:p14="http://schemas.microsoft.com/office/powerpoint/2010/main" val="2703417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654050" y="438150"/>
            <a:ext cx="8089900" cy="1044645"/>
          </a:xfrm>
        </p:spPr>
        <p:txBody>
          <a:bodyPr/>
          <a:lstStyle/>
          <a:p>
            <a:r>
              <a:rPr altLang="en-US" sz="4000" dirty="0" smtClean="0"/>
              <a:t>Two Facet Fully Crossed Design</a:t>
            </a:r>
            <a:br>
              <a:rPr altLang="en-US" sz="4000" dirty="0" smtClean="0"/>
            </a:br>
            <a:r>
              <a:rPr altLang="en-US" sz="3200" dirty="0" smtClean="0">
                <a:solidFill>
                  <a:srgbClr val="00B0F0"/>
                </a:solidFill>
              </a:rPr>
              <a:t>Variance Components</a:t>
            </a:r>
          </a:p>
        </p:txBody>
      </p:sp>
      <p:sp>
        <p:nvSpPr>
          <p:cNvPr id="236547" name="Rectangle 3"/>
          <p:cNvSpPr>
            <a:spLocks noGrp="1" noChangeArrowheads="1"/>
          </p:cNvSpPr>
          <p:nvPr>
            <p:ph idx="1"/>
          </p:nvPr>
        </p:nvSpPr>
        <p:spPr>
          <a:xfrm>
            <a:off x="661988" y="1563688"/>
            <a:ext cx="8324850" cy="4011612"/>
          </a:xfrm>
        </p:spPr>
        <p:txBody>
          <a:bodyPr/>
          <a:lstStyle/>
          <a:p>
            <a:pPr>
              <a:spcBef>
                <a:spcPts val="600"/>
              </a:spcBef>
            </a:pPr>
            <a:r>
              <a:rPr lang="en-US" altLang="en-US" b="1" dirty="0" smtClean="0"/>
              <a:t>We have two facets:</a:t>
            </a:r>
          </a:p>
          <a:p>
            <a:pPr lvl="1">
              <a:spcBef>
                <a:spcPts val="600"/>
              </a:spcBef>
            </a:pPr>
            <a:r>
              <a:rPr lang="en-US" altLang="en-US" dirty="0" smtClean="0"/>
              <a:t>Raters</a:t>
            </a:r>
          </a:p>
          <a:p>
            <a:pPr lvl="1">
              <a:spcBef>
                <a:spcPts val="600"/>
              </a:spcBef>
            </a:pPr>
            <a:r>
              <a:rPr lang="en-US" altLang="en-US" dirty="0" smtClean="0"/>
              <a:t>observations</a:t>
            </a:r>
            <a:endParaRPr altLang="en-US" dirty="0" smtClean="0"/>
          </a:p>
          <a:p>
            <a:pPr>
              <a:spcBef>
                <a:spcPts val="600"/>
              </a:spcBef>
            </a:pPr>
            <a:r>
              <a:rPr altLang="en-US" b="1" dirty="0" smtClean="0"/>
              <a:t>Seven </a:t>
            </a:r>
            <a:r>
              <a:rPr altLang="en-US" b="1" dirty="0"/>
              <a:t>sources of variance are estimated:</a:t>
            </a:r>
          </a:p>
          <a:p>
            <a:pPr lvl="1">
              <a:spcBef>
                <a:spcPts val="600"/>
              </a:spcBef>
            </a:pPr>
            <a:r>
              <a:rPr lang="en-US" altLang="en-US" dirty="0" smtClean="0"/>
              <a:t>S</a:t>
            </a:r>
            <a:r>
              <a:rPr altLang="en-US" dirty="0" smtClean="0"/>
              <a:t>ubjects (10 students)</a:t>
            </a:r>
            <a:endParaRPr altLang="en-US" dirty="0"/>
          </a:p>
          <a:p>
            <a:pPr lvl="1">
              <a:spcBef>
                <a:spcPts val="600"/>
              </a:spcBef>
            </a:pPr>
            <a:r>
              <a:rPr lang="en-US" altLang="en-US" dirty="0" smtClean="0"/>
              <a:t>R</a:t>
            </a:r>
            <a:r>
              <a:rPr altLang="en-US" dirty="0" smtClean="0"/>
              <a:t>aters (2 raters)</a:t>
            </a:r>
            <a:endParaRPr altLang="en-US" dirty="0"/>
          </a:p>
          <a:p>
            <a:pPr lvl="1">
              <a:spcBef>
                <a:spcPts val="600"/>
              </a:spcBef>
            </a:pPr>
            <a:r>
              <a:rPr lang="en-US" altLang="en-US" dirty="0" smtClean="0"/>
              <a:t>O</a:t>
            </a:r>
            <a:r>
              <a:rPr altLang="en-US" dirty="0" smtClean="0"/>
              <a:t>bservations (3 essay questions)</a:t>
            </a:r>
            <a:endParaRPr altLang="en-US" dirty="0"/>
          </a:p>
          <a:p>
            <a:pPr lvl="1">
              <a:spcBef>
                <a:spcPts val="600"/>
              </a:spcBef>
            </a:pPr>
            <a:r>
              <a:rPr lang="en-US" altLang="en-US" dirty="0" err="1" smtClean="0"/>
              <a:t>S</a:t>
            </a:r>
            <a:r>
              <a:rPr altLang="en-US" sz="1400" dirty="0" err="1" smtClean="0"/>
              <a:t>x</a:t>
            </a:r>
            <a:r>
              <a:rPr altLang="en-US" dirty="0" err="1" smtClean="0"/>
              <a:t>r</a:t>
            </a:r>
            <a:r>
              <a:rPr altLang="en-US" dirty="0" smtClean="0"/>
              <a:t> (interaction between Subjects and Raters)</a:t>
            </a:r>
            <a:endParaRPr altLang="en-US" dirty="0"/>
          </a:p>
          <a:p>
            <a:pPr lvl="1">
              <a:spcBef>
                <a:spcPts val="600"/>
              </a:spcBef>
            </a:pPr>
            <a:r>
              <a:rPr altLang="en-US" dirty="0" err="1"/>
              <a:t>s</a:t>
            </a:r>
            <a:r>
              <a:rPr altLang="en-US" sz="1400" dirty="0" err="1"/>
              <a:t>x</a:t>
            </a:r>
            <a:r>
              <a:rPr altLang="en-US" dirty="0" err="1"/>
              <a:t>o</a:t>
            </a:r>
            <a:endParaRPr altLang="en-US" dirty="0"/>
          </a:p>
          <a:p>
            <a:pPr lvl="1">
              <a:spcBef>
                <a:spcPts val="600"/>
              </a:spcBef>
            </a:pPr>
            <a:r>
              <a:rPr altLang="en-US" dirty="0" err="1"/>
              <a:t>r</a:t>
            </a:r>
            <a:r>
              <a:rPr altLang="en-US" sz="1400" dirty="0" err="1"/>
              <a:t>x</a:t>
            </a:r>
            <a:r>
              <a:rPr altLang="en-US" dirty="0" err="1"/>
              <a:t>o</a:t>
            </a:r>
            <a:endParaRPr altLang="en-US" dirty="0"/>
          </a:p>
          <a:p>
            <a:pPr lvl="1">
              <a:spcBef>
                <a:spcPts val="600"/>
              </a:spcBef>
            </a:pPr>
            <a:r>
              <a:rPr altLang="en-US" dirty="0" err="1"/>
              <a:t>s</a:t>
            </a:r>
            <a:r>
              <a:rPr altLang="en-US" sz="1400" dirty="0" err="1"/>
              <a:t>x</a:t>
            </a:r>
            <a:r>
              <a:rPr altLang="en-US" dirty="0" err="1"/>
              <a:t>r</a:t>
            </a:r>
            <a:r>
              <a:rPr altLang="en-US" sz="1400" dirty="0" err="1"/>
              <a:t>x</a:t>
            </a:r>
            <a:r>
              <a:rPr altLang="en-US" dirty="0" err="1"/>
              <a:t>o</a:t>
            </a:r>
            <a:r>
              <a:rPr altLang="en-US" dirty="0" smtClean="0"/>
              <a:t>, e </a:t>
            </a:r>
            <a:r>
              <a:rPr lang="en-US" altLang="en-US" dirty="0" smtClean="0"/>
              <a:t>–</a:t>
            </a:r>
            <a:r>
              <a:rPr altLang="en-US" dirty="0" smtClean="0"/>
              <a:t> </a:t>
            </a:r>
            <a:r>
              <a:rPr altLang="en-US" sz="2000" dirty="0" smtClean="0"/>
              <a:t>random error (residual error)</a:t>
            </a:r>
            <a:endParaRPr altLang="en-US" sz="2000" dirty="0"/>
          </a:p>
        </p:txBody>
      </p:sp>
    </p:spTree>
    <p:extLst>
      <p:ext uri="{BB962C8B-B14F-4D97-AF65-F5344CB8AC3E}">
        <p14:creationId xmlns:p14="http://schemas.microsoft.com/office/powerpoint/2010/main" val="345959803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654050" y="438150"/>
            <a:ext cx="8089900" cy="1034129"/>
          </a:xfrm>
        </p:spPr>
        <p:txBody>
          <a:bodyPr/>
          <a:lstStyle/>
          <a:p>
            <a:r>
              <a:rPr altLang="en-US" sz="4000" dirty="0" smtClean="0"/>
              <a:t>One Facet Design</a:t>
            </a:r>
            <a:br>
              <a:rPr altLang="en-US" sz="4000" dirty="0" smtClean="0"/>
            </a:br>
            <a:r>
              <a:rPr altLang="en-US" sz="3200" dirty="0" smtClean="0">
                <a:solidFill>
                  <a:srgbClr val="00B0F0"/>
                </a:solidFill>
              </a:rPr>
              <a:t>Variance Components</a:t>
            </a:r>
            <a:endParaRPr altLang="en-US" sz="4000" dirty="0" smtClean="0">
              <a:solidFill>
                <a:srgbClr val="00B0F0"/>
              </a:solidFill>
            </a:endParaRPr>
          </a:p>
        </p:txBody>
      </p:sp>
      <p:sp>
        <p:nvSpPr>
          <p:cNvPr id="235523" name="Rectangle 3"/>
          <p:cNvSpPr>
            <a:spLocks noGrp="1" noChangeArrowheads="1"/>
          </p:cNvSpPr>
          <p:nvPr>
            <p:ph idx="1"/>
          </p:nvPr>
        </p:nvSpPr>
        <p:spPr>
          <a:xfrm>
            <a:off x="661988" y="1563688"/>
            <a:ext cx="8324850" cy="4011612"/>
          </a:xfrm>
        </p:spPr>
        <p:txBody>
          <a:bodyPr/>
          <a:lstStyle/>
          <a:p>
            <a:r>
              <a:rPr altLang="en-US" dirty="0"/>
              <a:t>4 Sources of Variability</a:t>
            </a:r>
          </a:p>
          <a:p>
            <a:pPr lvl="1"/>
            <a:r>
              <a:rPr altLang="en-US" dirty="0"/>
              <a:t>systematic differences among subjects</a:t>
            </a:r>
          </a:p>
          <a:p>
            <a:pPr lvl="2"/>
            <a:r>
              <a:rPr altLang="en-US" dirty="0"/>
              <a:t>(object of measurement)</a:t>
            </a:r>
          </a:p>
          <a:p>
            <a:pPr lvl="1"/>
            <a:r>
              <a:rPr altLang="en-US" dirty="0"/>
              <a:t>systematic differences among </a:t>
            </a:r>
            <a:endParaRPr altLang="en-US" dirty="0" smtClean="0"/>
          </a:p>
          <a:p>
            <a:pPr marL="457200" lvl="1" indent="0">
              <a:buNone/>
            </a:pPr>
            <a:r>
              <a:rPr altLang="en-US" dirty="0" smtClean="0"/>
              <a:t>raters </a:t>
            </a:r>
            <a:r>
              <a:rPr altLang="en-US" dirty="0"/>
              <a:t>(occasions, items)</a:t>
            </a:r>
          </a:p>
          <a:p>
            <a:pPr lvl="1"/>
            <a:r>
              <a:rPr altLang="en-US" dirty="0" smtClean="0"/>
              <a:t>subjects*raters </a:t>
            </a:r>
            <a:r>
              <a:rPr altLang="en-US" dirty="0"/>
              <a:t>interaction</a:t>
            </a:r>
          </a:p>
          <a:p>
            <a:pPr lvl="1"/>
            <a:r>
              <a:rPr altLang="en-US" dirty="0"/>
              <a:t>random error</a:t>
            </a:r>
          </a:p>
        </p:txBody>
      </p:sp>
      <p:sp>
        <p:nvSpPr>
          <p:cNvPr id="235524" name="AutoShape 8"/>
          <p:cNvSpPr>
            <a:spLocks/>
          </p:cNvSpPr>
          <p:nvPr/>
        </p:nvSpPr>
        <p:spPr bwMode="auto">
          <a:xfrm>
            <a:off x="5867399" y="3202116"/>
            <a:ext cx="245301" cy="1169467"/>
          </a:xfrm>
          <a:prstGeom prst="rightBrace">
            <a:avLst>
              <a:gd name="adj1" fmla="val 5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3200">
              <a:latin typeface="Times New Roman" panose="02020603050405020304" pitchFamily="18" charset="0"/>
            </a:endParaRPr>
          </a:p>
        </p:txBody>
      </p:sp>
      <p:sp>
        <p:nvSpPr>
          <p:cNvPr id="151557" name="Text Box 9"/>
          <p:cNvSpPr txBox="1">
            <a:spLocks noChangeArrowheads="1"/>
          </p:cNvSpPr>
          <p:nvPr/>
        </p:nvSpPr>
        <p:spPr bwMode="auto">
          <a:xfrm>
            <a:off x="6244225" y="3419606"/>
            <a:ext cx="20669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defRPr/>
            </a:pPr>
            <a:r>
              <a:rPr lang="en-US" altLang="en-US" sz="2800" b="0" dirty="0" smtClean="0">
                <a:latin typeface="+mj-lt"/>
              </a:rPr>
              <a:t>confounded</a:t>
            </a:r>
          </a:p>
        </p:txBody>
      </p:sp>
    </p:spTree>
    <p:extLst>
      <p:ext uri="{BB962C8B-B14F-4D97-AF65-F5344CB8AC3E}">
        <p14:creationId xmlns:p14="http://schemas.microsoft.com/office/powerpoint/2010/main" val="185210548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654050" y="438150"/>
            <a:ext cx="8089900" cy="563563"/>
          </a:xfrm>
        </p:spPr>
        <p:txBody>
          <a:bodyPr/>
          <a:lstStyle/>
          <a:p>
            <a:r>
              <a:rPr altLang="en-US" smtClean="0"/>
              <a:t>Variance</a:t>
            </a:r>
            <a:r>
              <a:rPr altLang="en-US" sz="4000" smtClean="0"/>
              <a:t> </a:t>
            </a:r>
            <a:r>
              <a:rPr altLang="en-US" smtClean="0"/>
              <a:t>Components</a:t>
            </a:r>
            <a:endParaRPr altLang="en-US" sz="4000" smtClean="0"/>
          </a:p>
        </p:txBody>
      </p:sp>
      <p:sp>
        <p:nvSpPr>
          <p:cNvPr id="237571" name="Oval 3"/>
          <p:cNvSpPr>
            <a:spLocks noChangeArrowheads="1"/>
          </p:cNvSpPr>
          <p:nvPr/>
        </p:nvSpPr>
        <p:spPr bwMode="auto">
          <a:xfrm>
            <a:off x="2530475" y="1824038"/>
            <a:ext cx="2438400" cy="2438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3200">
              <a:latin typeface="Times New Roman" panose="02020603050405020304" pitchFamily="18" charset="0"/>
            </a:endParaRPr>
          </a:p>
        </p:txBody>
      </p:sp>
      <p:sp>
        <p:nvSpPr>
          <p:cNvPr id="237572" name="Oval 4"/>
          <p:cNvSpPr>
            <a:spLocks noChangeArrowheads="1"/>
          </p:cNvSpPr>
          <p:nvPr/>
        </p:nvSpPr>
        <p:spPr bwMode="auto">
          <a:xfrm>
            <a:off x="4321175" y="1824038"/>
            <a:ext cx="2438400" cy="2438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3200">
              <a:latin typeface="Times New Roman" panose="02020603050405020304" pitchFamily="18" charset="0"/>
            </a:endParaRPr>
          </a:p>
        </p:txBody>
      </p:sp>
      <p:sp>
        <p:nvSpPr>
          <p:cNvPr id="237573" name="Text Box 5"/>
          <p:cNvSpPr txBox="1">
            <a:spLocks noChangeArrowheads="1"/>
          </p:cNvSpPr>
          <p:nvPr/>
        </p:nvSpPr>
        <p:spPr bwMode="auto">
          <a:xfrm>
            <a:off x="3124200" y="2662238"/>
            <a:ext cx="11414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a:latin typeface="Times New Roman" panose="02020603050405020304" pitchFamily="18" charset="0"/>
              </a:rPr>
              <a:t>Subjects (s)</a:t>
            </a:r>
          </a:p>
        </p:txBody>
      </p:sp>
      <p:sp>
        <p:nvSpPr>
          <p:cNvPr id="237574" name="Text Box 6"/>
          <p:cNvSpPr txBox="1">
            <a:spLocks noChangeArrowheads="1"/>
          </p:cNvSpPr>
          <p:nvPr/>
        </p:nvSpPr>
        <p:spPr bwMode="auto">
          <a:xfrm>
            <a:off x="5029200" y="2662238"/>
            <a:ext cx="1547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a:latin typeface="Times New Roman" panose="02020603050405020304" pitchFamily="18" charset="0"/>
              </a:rPr>
              <a:t>Observations (o)</a:t>
            </a:r>
          </a:p>
        </p:txBody>
      </p:sp>
      <p:sp>
        <p:nvSpPr>
          <p:cNvPr id="237575" name="Oval 7"/>
          <p:cNvSpPr>
            <a:spLocks noChangeArrowheads="1"/>
          </p:cNvSpPr>
          <p:nvPr/>
        </p:nvSpPr>
        <p:spPr bwMode="auto">
          <a:xfrm>
            <a:off x="3506788" y="3119438"/>
            <a:ext cx="2438400" cy="2438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3200">
              <a:latin typeface="Times New Roman" panose="02020603050405020304" pitchFamily="18" charset="0"/>
            </a:endParaRPr>
          </a:p>
        </p:txBody>
      </p:sp>
      <p:sp>
        <p:nvSpPr>
          <p:cNvPr id="237576" name="Text Box 8"/>
          <p:cNvSpPr txBox="1">
            <a:spLocks noChangeArrowheads="1"/>
          </p:cNvSpPr>
          <p:nvPr/>
        </p:nvSpPr>
        <p:spPr bwMode="auto">
          <a:xfrm>
            <a:off x="4191000" y="4491038"/>
            <a:ext cx="960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a:latin typeface="Times New Roman" panose="02020603050405020304" pitchFamily="18" charset="0"/>
              </a:rPr>
              <a:t>Raters (r)</a:t>
            </a:r>
          </a:p>
        </p:txBody>
      </p:sp>
      <p:sp>
        <p:nvSpPr>
          <p:cNvPr id="237577" name="Text Box 9"/>
          <p:cNvSpPr txBox="1">
            <a:spLocks noChangeArrowheads="1"/>
          </p:cNvSpPr>
          <p:nvPr/>
        </p:nvSpPr>
        <p:spPr bwMode="auto">
          <a:xfrm>
            <a:off x="3749675" y="3652838"/>
            <a:ext cx="5715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b="1">
                <a:solidFill>
                  <a:srgbClr val="FF6600"/>
                </a:solidFill>
                <a:latin typeface="Times New Roman" panose="02020603050405020304" pitchFamily="18" charset="0"/>
              </a:rPr>
              <a:t>(s</a:t>
            </a:r>
            <a:r>
              <a:rPr lang="en-US" altLang="en-US" sz="1200" b="1">
                <a:solidFill>
                  <a:srgbClr val="FF6600"/>
                </a:solidFill>
                <a:latin typeface="Times New Roman" panose="02020603050405020304" pitchFamily="18" charset="0"/>
              </a:rPr>
              <a:t>*</a:t>
            </a:r>
            <a:r>
              <a:rPr lang="en-US" altLang="en-US" sz="1600" b="1">
                <a:solidFill>
                  <a:srgbClr val="FF6600"/>
                </a:solidFill>
                <a:latin typeface="Times New Roman" panose="02020603050405020304" pitchFamily="18" charset="0"/>
              </a:rPr>
              <a:t>r)</a:t>
            </a:r>
          </a:p>
        </p:txBody>
      </p:sp>
      <p:sp>
        <p:nvSpPr>
          <p:cNvPr id="237578" name="Text Box 10"/>
          <p:cNvSpPr txBox="1">
            <a:spLocks noChangeArrowheads="1"/>
          </p:cNvSpPr>
          <p:nvPr/>
        </p:nvSpPr>
        <p:spPr bwMode="auto">
          <a:xfrm>
            <a:off x="5029200" y="3651250"/>
            <a:ext cx="6191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b="1">
                <a:solidFill>
                  <a:srgbClr val="FF6600"/>
                </a:solidFill>
                <a:latin typeface="Times New Roman" panose="02020603050405020304" pitchFamily="18" charset="0"/>
              </a:rPr>
              <a:t>(o*r)</a:t>
            </a:r>
          </a:p>
        </p:txBody>
      </p:sp>
      <p:sp>
        <p:nvSpPr>
          <p:cNvPr id="237579" name="Text Box 11"/>
          <p:cNvSpPr txBox="1">
            <a:spLocks noChangeArrowheads="1"/>
          </p:cNvSpPr>
          <p:nvPr/>
        </p:nvSpPr>
        <p:spPr bwMode="auto">
          <a:xfrm>
            <a:off x="4383088" y="2509838"/>
            <a:ext cx="577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b="1">
                <a:solidFill>
                  <a:srgbClr val="FF6600"/>
                </a:solidFill>
                <a:latin typeface="Times New Roman" panose="02020603050405020304" pitchFamily="18" charset="0"/>
              </a:rPr>
              <a:t>(s</a:t>
            </a:r>
            <a:r>
              <a:rPr lang="en-US" altLang="en-US" sz="1200" b="1">
                <a:solidFill>
                  <a:srgbClr val="FF6600"/>
                </a:solidFill>
                <a:latin typeface="Times New Roman" panose="02020603050405020304" pitchFamily="18" charset="0"/>
              </a:rPr>
              <a:t>*</a:t>
            </a:r>
            <a:r>
              <a:rPr lang="en-US" altLang="en-US" sz="1600" b="1">
                <a:solidFill>
                  <a:srgbClr val="FF6600"/>
                </a:solidFill>
                <a:latin typeface="Times New Roman" panose="02020603050405020304" pitchFamily="18" charset="0"/>
              </a:rPr>
              <a:t>o)</a:t>
            </a:r>
          </a:p>
        </p:txBody>
      </p:sp>
      <p:sp>
        <p:nvSpPr>
          <p:cNvPr id="237580" name="Text Box 12"/>
          <p:cNvSpPr txBox="1">
            <a:spLocks noChangeArrowheads="1"/>
          </p:cNvSpPr>
          <p:nvPr/>
        </p:nvSpPr>
        <p:spPr bwMode="auto">
          <a:xfrm>
            <a:off x="4265613" y="3128963"/>
            <a:ext cx="731837"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ClrTx/>
              <a:buFontTx/>
              <a:buNone/>
            </a:pPr>
            <a:r>
              <a:rPr lang="en-US" altLang="en-US" sz="1200" b="1">
                <a:solidFill>
                  <a:srgbClr val="FF6600"/>
                </a:solidFill>
                <a:latin typeface="Times New Roman" panose="02020603050405020304" pitchFamily="18" charset="0"/>
              </a:rPr>
              <a:t>(s*r*o)</a:t>
            </a:r>
          </a:p>
          <a:p>
            <a:pPr algn="ctr">
              <a:lnSpc>
                <a:spcPct val="100000"/>
              </a:lnSpc>
              <a:spcBef>
                <a:spcPct val="0"/>
              </a:spcBef>
              <a:buClrTx/>
              <a:buFontTx/>
              <a:buNone/>
            </a:pPr>
            <a:r>
              <a:rPr lang="en-US" altLang="en-US" sz="900" b="1">
                <a:solidFill>
                  <a:srgbClr val="FF6600"/>
                </a:solidFill>
                <a:latin typeface="Times New Roman" panose="02020603050405020304" pitchFamily="18" charset="0"/>
              </a:rPr>
              <a:t>+</a:t>
            </a:r>
          </a:p>
          <a:p>
            <a:pPr algn="ctr">
              <a:lnSpc>
                <a:spcPct val="100000"/>
              </a:lnSpc>
              <a:spcBef>
                <a:spcPct val="0"/>
              </a:spcBef>
              <a:buClrTx/>
              <a:buFontTx/>
              <a:buNone/>
            </a:pPr>
            <a:r>
              <a:rPr lang="en-US" altLang="en-US" sz="1200">
                <a:solidFill>
                  <a:srgbClr val="FF6600"/>
                </a:solidFill>
                <a:latin typeface="Times New Roman" panose="02020603050405020304" pitchFamily="18" charset="0"/>
              </a:rPr>
              <a:t>Error</a:t>
            </a:r>
          </a:p>
        </p:txBody>
      </p:sp>
    </p:spTree>
    <p:extLst>
      <p:ext uri="{BB962C8B-B14F-4D97-AF65-F5344CB8AC3E}">
        <p14:creationId xmlns:p14="http://schemas.microsoft.com/office/powerpoint/2010/main" val="383287741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10380" y="389708"/>
            <a:ext cx="8266907" cy="628698"/>
          </a:xfrm>
        </p:spPr>
        <p:txBody>
          <a:bodyPr/>
          <a:lstStyle/>
          <a:p>
            <a:r>
              <a:rPr lang="en-US" altLang="en-US" dirty="0"/>
              <a:t>Design Considerations </a:t>
            </a:r>
            <a:r>
              <a:rPr lang="en-US" altLang="en-US" dirty="0" smtClean="0"/>
              <a:t>(3)</a:t>
            </a:r>
            <a:endParaRPr lang="en-US" altLang="en-US" dirty="0" smtClean="0"/>
          </a:p>
        </p:txBody>
      </p:sp>
      <p:sp>
        <p:nvSpPr>
          <p:cNvPr id="34819" name="Rectangle 3"/>
          <p:cNvSpPr>
            <a:spLocks noGrp="1" noChangeArrowheads="1"/>
          </p:cNvSpPr>
          <p:nvPr>
            <p:ph type="body" idx="1"/>
          </p:nvPr>
        </p:nvSpPr>
        <p:spPr/>
        <p:txBody>
          <a:bodyPr/>
          <a:lstStyle/>
          <a:p>
            <a:pPr marL="0" indent="0">
              <a:buNone/>
            </a:pPr>
            <a:r>
              <a:rPr lang="en-US" altLang="en-US" sz="2400" dirty="0"/>
              <a:t>Fixed Facets</a:t>
            </a:r>
          </a:p>
          <a:p>
            <a:pPr>
              <a:spcBef>
                <a:spcPts val="600"/>
              </a:spcBef>
            </a:pPr>
            <a:r>
              <a:rPr lang="en-US" altLang="en-US" sz="2000" dirty="0" smtClean="0"/>
              <a:t>When </a:t>
            </a:r>
            <a:r>
              <a:rPr lang="en-US" altLang="en-US" sz="2000" dirty="0" smtClean="0"/>
              <a:t>the levels of the facet exhaust all possible conditions in the universe to which the investigator wants to generalize.</a:t>
            </a:r>
          </a:p>
          <a:p>
            <a:pPr>
              <a:spcBef>
                <a:spcPts val="600"/>
              </a:spcBef>
            </a:pPr>
            <a:r>
              <a:rPr lang="en-US" altLang="en-US" sz="2000" dirty="0" smtClean="0"/>
              <a:t>When </a:t>
            </a:r>
            <a:r>
              <a:rPr lang="en-US" altLang="en-US" sz="2000" dirty="0" smtClean="0"/>
              <a:t>the level of the facet represent a convenient sub-sample of all possible conditions in the universe</a:t>
            </a:r>
            <a:r>
              <a:rPr lang="en-US" altLang="en-US" sz="2000" dirty="0" smtClean="0"/>
              <a:t>.</a:t>
            </a:r>
          </a:p>
          <a:p>
            <a:pPr>
              <a:spcBef>
                <a:spcPts val="600"/>
              </a:spcBef>
            </a:pPr>
            <a:r>
              <a:rPr lang="en-US" altLang="en-US" sz="2000" dirty="0" smtClean="0"/>
              <a:t>Similar to mixed model for ICC</a:t>
            </a:r>
            <a:endParaRPr lang="en-US" altLang="en-US" sz="2000" dirty="0" smtClean="0"/>
          </a:p>
          <a:p>
            <a:pPr marL="0" indent="0">
              <a:buNone/>
            </a:pPr>
            <a:r>
              <a:rPr lang="en-US" altLang="en-US" sz="2400" dirty="0"/>
              <a:t>Random Facets</a:t>
            </a:r>
          </a:p>
          <a:p>
            <a:pPr>
              <a:spcBef>
                <a:spcPts val="600"/>
              </a:spcBef>
            </a:pPr>
            <a:r>
              <a:rPr lang="en-US" altLang="en-US" sz="2000" dirty="0"/>
              <a:t>When it is assumed that the levels of the facet represent a random sample of all possible levels described by the facet.</a:t>
            </a:r>
          </a:p>
          <a:p>
            <a:pPr>
              <a:spcBef>
                <a:spcPts val="600"/>
              </a:spcBef>
            </a:pPr>
            <a:r>
              <a:rPr lang="en-US" altLang="en-US" sz="2000" dirty="0"/>
              <a:t>If you are willing to EXCHANGE the conditions (levels) under study for any other set of conditions of the same size from the universe</a:t>
            </a:r>
            <a:r>
              <a:rPr lang="en-US" altLang="en-US" sz="2000" dirty="0" smtClean="0"/>
              <a:t>.</a:t>
            </a:r>
          </a:p>
          <a:p>
            <a:pPr>
              <a:spcBef>
                <a:spcPts val="600"/>
              </a:spcBef>
            </a:pPr>
            <a:r>
              <a:rPr lang="en-US" altLang="en-US" sz="2000" dirty="0" smtClean="0"/>
              <a:t>Similar to random model for ICC</a:t>
            </a:r>
            <a:endParaRPr lang="en-US" altLang="en-US" sz="2000" dirty="0"/>
          </a:p>
          <a:p>
            <a:pPr lvl="1"/>
            <a:r>
              <a:rPr lang="en-US" altLang="en-US" sz="1400" dirty="0"/>
              <a:t>G-theory determines how exchangeable observations are and identifies the major obstacles to exchangeability</a:t>
            </a:r>
          </a:p>
          <a:p>
            <a:endParaRPr lang="en-US" altLang="en-US" sz="2000" dirty="0" smtClean="0"/>
          </a:p>
        </p:txBody>
      </p:sp>
    </p:spTree>
    <p:extLst>
      <p:ext uri="{BB962C8B-B14F-4D97-AF65-F5344CB8AC3E}">
        <p14:creationId xmlns:p14="http://schemas.microsoft.com/office/powerpoint/2010/main" val="4191916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Freeform 19" descr="Zig zag"/>
          <p:cNvSpPr>
            <a:spLocks/>
          </p:cNvSpPr>
          <p:nvPr/>
        </p:nvSpPr>
        <p:spPr bwMode="auto">
          <a:xfrm>
            <a:off x="3468688" y="2327275"/>
            <a:ext cx="1519237" cy="2135188"/>
          </a:xfrm>
          <a:custGeom>
            <a:avLst/>
            <a:gdLst>
              <a:gd name="T0" fmla="*/ 2147483646 w 957"/>
              <a:gd name="T1" fmla="*/ 0 h 1345"/>
              <a:gd name="T2" fmla="*/ 2147483646 w 957"/>
              <a:gd name="T3" fmla="*/ 2147483646 h 1345"/>
              <a:gd name="T4" fmla="*/ 2147483646 w 957"/>
              <a:gd name="T5" fmla="*/ 2147483646 h 1345"/>
              <a:gd name="T6" fmla="*/ 2147483646 w 957"/>
              <a:gd name="T7" fmla="*/ 2147483646 h 1345"/>
              <a:gd name="T8" fmla="*/ 2147483646 w 957"/>
              <a:gd name="T9" fmla="*/ 2147483646 h 1345"/>
              <a:gd name="T10" fmla="*/ 2147483646 w 957"/>
              <a:gd name="T11" fmla="*/ 2147483646 h 1345"/>
              <a:gd name="T12" fmla="*/ 2147483646 w 957"/>
              <a:gd name="T13" fmla="*/ 2147483646 h 1345"/>
              <a:gd name="T14" fmla="*/ 2147483646 w 957"/>
              <a:gd name="T15" fmla="*/ 2147483646 h 1345"/>
              <a:gd name="T16" fmla="*/ 2147483646 w 957"/>
              <a:gd name="T17" fmla="*/ 2147483646 h 1345"/>
              <a:gd name="T18" fmla="*/ 2147483646 w 957"/>
              <a:gd name="T19" fmla="*/ 2147483646 h 1345"/>
              <a:gd name="T20" fmla="*/ 2147483646 w 957"/>
              <a:gd name="T21" fmla="*/ 2147483646 h 1345"/>
              <a:gd name="T22" fmla="*/ 2147483646 w 957"/>
              <a:gd name="T23" fmla="*/ 2147483646 h 1345"/>
              <a:gd name="T24" fmla="*/ 2147483646 w 957"/>
              <a:gd name="T25" fmla="*/ 2147483646 h 1345"/>
              <a:gd name="T26" fmla="*/ 2147483646 w 957"/>
              <a:gd name="T27" fmla="*/ 2147483646 h 1345"/>
              <a:gd name="T28" fmla="*/ 2147483646 w 957"/>
              <a:gd name="T29" fmla="*/ 2147483646 h 1345"/>
              <a:gd name="T30" fmla="*/ 2147483646 w 957"/>
              <a:gd name="T31" fmla="*/ 2147483646 h 1345"/>
              <a:gd name="T32" fmla="*/ 2147483646 w 957"/>
              <a:gd name="T33" fmla="*/ 2147483646 h 1345"/>
              <a:gd name="T34" fmla="*/ 2147483646 w 957"/>
              <a:gd name="T35" fmla="*/ 2147483646 h 1345"/>
              <a:gd name="T36" fmla="*/ 2147483646 w 957"/>
              <a:gd name="T37" fmla="*/ 2147483646 h 1345"/>
              <a:gd name="T38" fmla="*/ 2147483646 w 957"/>
              <a:gd name="T39" fmla="*/ 2147483646 h 1345"/>
              <a:gd name="T40" fmla="*/ 2147483646 w 957"/>
              <a:gd name="T41" fmla="*/ 2147483646 h 1345"/>
              <a:gd name="T42" fmla="*/ 2147483646 w 957"/>
              <a:gd name="T43" fmla="*/ 2147483646 h 1345"/>
              <a:gd name="T44" fmla="*/ 2147483646 w 957"/>
              <a:gd name="T45" fmla="*/ 2147483646 h 1345"/>
              <a:gd name="T46" fmla="*/ 2147483646 w 957"/>
              <a:gd name="T47" fmla="*/ 2147483646 h 1345"/>
              <a:gd name="T48" fmla="*/ 2147483646 w 957"/>
              <a:gd name="T49" fmla="*/ 2147483646 h 1345"/>
              <a:gd name="T50" fmla="*/ 2147483646 w 957"/>
              <a:gd name="T51" fmla="*/ 2147483646 h 1345"/>
              <a:gd name="T52" fmla="*/ 2147483646 w 957"/>
              <a:gd name="T53" fmla="*/ 2147483646 h 1345"/>
              <a:gd name="T54" fmla="*/ 2147483646 w 957"/>
              <a:gd name="T55" fmla="*/ 2147483646 h 1345"/>
              <a:gd name="T56" fmla="*/ 2147483646 w 957"/>
              <a:gd name="T57" fmla="*/ 2147483646 h 1345"/>
              <a:gd name="T58" fmla="*/ 2147483646 w 957"/>
              <a:gd name="T59" fmla="*/ 2147483646 h 1345"/>
              <a:gd name="T60" fmla="*/ 0 w 957"/>
              <a:gd name="T61" fmla="*/ 2147483646 h 1345"/>
              <a:gd name="T62" fmla="*/ 2147483646 w 957"/>
              <a:gd name="T63" fmla="*/ 2147483646 h 1345"/>
              <a:gd name="T64" fmla="*/ 2147483646 w 957"/>
              <a:gd name="T65" fmla="*/ 2147483646 h 1345"/>
              <a:gd name="T66" fmla="*/ 2147483646 w 957"/>
              <a:gd name="T67" fmla="*/ 2147483646 h 1345"/>
              <a:gd name="T68" fmla="*/ 2147483646 w 957"/>
              <a:gd name="T69" fmla="*/ 2147483646 h 1345"/>
              <a:gd name="T70" fmla="*/ 2147483646 w 957"/>
              <a:gd name="T71" fmla="*/ 2147483646 h 1345"/>
              <a:gd name="T72" fmla="*/ 2147483646 w 957"/>
              <a:gd name="T73" fmla="*/ 2147483646 h 1345"/>
              <a:gd name="T74" fmla="*/ 2147483646 w 957"/>
              <a:gd name="T75" fmla="*/ 2147483646 h 1345"/>
              <a:gd name="T76" fmla="*/ 2147483646 w 957"/>
              <a:gd name="T77" fmla="*/ 2147483646 h 1345"/>
              <a:gd name="T78" fmla="*/ 2147483646 w 957"/>
              <a:gd name="T79" fmla="*/ 2147483646 h 1345"/>
              <a:gd name="T80" fmla="*/ 2147483646 w 957"/>
              <a:gd name="T81" fmla="*/ 2147483646 h 1345"/>
              <a:gd name="T82" fmla="*/ 2147483646 w 957"/>
              <a:gd name="T83" fmla="*/ 2147483646 h 1345"/>
              <a:gd name="T84" fmla="*/ 2147483646 w 957"/>
              <a:gd name="T85" fmla="*/ 2147483646 h 1345"/>
              <a:gd name="T86" fmla="*/ 2147483646 w 957"/>
              <a:gd name="T87" fmla="*/ 2147483646 h 1345"/>
              <a:gd name="T88" fmla="*/ 2147483646 w 957"/>
              <a:gd name="T89" fmla="*/ 2147483646 h 1345"/>
              <a:gd name="T90" fmla="*/ 2147483646 w 957"/>
              <a:gd name="T91" fmla="*/ 2147483646 h 1345"/>
              <a:gd name="T92" fmla="*/ 2147483646 w 957"/>
              <a:gd name="T93" fmla="*/ 2147483646 h 1345"/>
              <a:gd name="T94" fmla="*/ 2147483646 w 957"/>
              <a:gd name="T95" fmla="*/ 2147483646 h 1345"/>
              <a:gd name="T96" fmla="*/ 2147483646 w 957"/>
              <a:gd name="T97" fmla="*/ 2147483646 h 1345"/>
              <a:gd name="T98" fmla="*/ 2147483646 w 957"/>
              <a:gd name="T99" fmla="*/ 2147483646 h 1345"/>
              <a:gd name="T100" fmla="*/ 2147483646 w 957"/>
              <a:gd name="T101" fmla="*/ 2147483646 h 1345"/>
              <a:gd name="T102" fmla="*/ 2147483646 w 957"/>
              <a:gd name="T103" fmla="*/ 2147483646 h 1345"/>
              <a:gd name="T104" fmla="*/ 2147483646 w 957"/>
              <a:gd name="T105" fmla="*/ 2147483646 h 1345"/>
              <a:gd name="T106" fmla="*/ 2147483646 w 957"/>
              <a:gd name="T107" fmla="*/ 2147483646 h 1345"/>
              <a:gd name="T108" fmla="*/ 2147483646 w 957"/>
              <a:gd name="T109" fmla="*/ 2147483646 h 1345"/>
              <a:gd name="T110" fmla="*/ 2147483646 w 957"/>
              <a:gd name="T111" fmla="*/ 2147483646 h 1345"/>
              <a:gd name="T112" fmla="*/ 2147483646 w 957"/>
              <a:gd name="T113" fmla="*/ 2147483646 h 1345"/>
              <a:gd name="T114" fmla="*/ 2147483646 w 957"/>
              <a:gd name="T115" fmla="*/ 0 h 13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57" h="1345">
                <a:moveTo>
                  <a:pt x="689" y="0"/>
                </a:moveTo>
                <a:cubicBezTo>
                  <a:pt x="676" y="13"/>
                  <a:pt x="658" y="31"/>
                  <a:pt x="649" y="48"/>
                </a:cubicBezTo>
                <a:cubicBezTo>
                  <a:pt x="640" y="65"/>
                  <a:pt x="637" y="81"/>
                  <a:pt x="621" y="92"/>
                </a:cubicBezTo>
                <a:cubicBezTo>
                  <a:pt x="610" y="124"/>
                  <a:pt x="626" y="87"/>
                  <a:pt x="605" y="108"/>
                </a:cubicBezTo>
                <a:cubicBezTo>
                  <a:pt x="602" y="111"/>
                  <a:pt x="603" y="116"/>
                  <a:pt x="601" y="120"/>
                </a:cubicBezTo>
                <a:cubicBezTo>
                  <a:pt x="585" y="144"/>
                  <a:pt x="569" y="168"/>
                  <a:pt x="553" y="192"/>
                </a:cubicBezTo>
                <a:cubicBezTo>
                  <a:pt x="548" y="199"/>
                  <a:pt x="548" y="208"/>
                  <a:pt x="545" y="216"/>
                </a:cubicBezTo>
                <a:cubicBezTo>
                  <a:pt x="540" y="232"/>
                  <a:pt x="529" y="248"/>
                  <a:pt x="521" y="264"/>
                </a:cubicBezTo>
                <a:cubicBezTo>
                  <a:pt x="508" y="289"/>
                  <a:pt x="507" y="321"/>
                  <a:pt x="501" y="348"/>
                </a:cubicBezTo>
                <a:cubicBezTo>
                  <a:pt x="496" y="370"/>
                  <a:pt x="499" y="350"/>
                  <a:pt x="489" y="372"/>
                </a:cubicBezTo>
                <a:cubicBezTo>
                  <a:pt x="479" y="395"/>
                  <a:pt x="483" y="423"/>
                  <a:pt x="480" y="448"/>
                </a:cubicBezTo>
                <a:cubicBezTo>
                  <a:pt x="477" y="525"/>
                  <a:pt x="475" y="565"/>
                  <a:pt x="483" y="643"/>
                </a:cubicBezTo>
                <a:cubicBezTo>
                  <a:pt x="485" y="660"/>
                  <a:pt x="489" y="684"/>
                  <a:pt x="489" y="684"/>
                </a:cubicBezTo>
                <a:cubicBezTo>
                  <a:pt x="477" y="685"/>
                  <a:pt x="465" y="686"/>
                  <a:pt x="453" y="688"/>
                </a:cubicBezTo>
                <a:cubicBezTo>
                  <a:pt x="445" y="690"/>
                  <a:pt x="437" y="693"/>
                  <a:pt x="429" y="696"/>
                </a:cubicBezTo>
                <a:cubicBezTo>
                  <a:pt x="425" y="697"/>
                  <a:pt x="399" y="721"/>
                  <a:pt x="399" y="721"/>
                </a:cubicBezTo>
                <a:cubicBezTo>
                  <a:pt x="378" y="748"/>
                  <a:pt x="363" y="739"/>
                  <a:pt x="337" y="756"/>
                </a:cubicBezTo>
                <a:cubicBezTo>
                  <a:pt x="329" y="761"/>
                  <a:pt x="321" y="767"/>
                  <a:pt x="313" y="772"/>
                </a:cubicBezTo>
                <a:cubicBezTo>
                  <a:pt x="309" y="775"/>
                  <a:pt x="301" y="780"/>
                  <a:pt x="301" y="780"/>
                </a:cubicBezTo>
                <a:cubicBezTo>
                  <a:pt x="296" y="796"/>
                  <a:pt x="287" y="803"/>
                  <a:pt x="273" y="812"/>
                </a:cubicBezTo>
                <a:cubicBezTo>
                  <a:pt x="264" y="826"/>
                  <a:pt x="255" y="835"/>
                  <a:pt x="241" y="844"/>
                </a:cubicBezTo>
                <a:cubicBezTo>
                  <a:pt x="218" y="878"/>
                  <a:pt x="249" y="838"/>
                  <a:pt x="221" y="860"/>
                </a:cubicBezTo>
                <a:cubicBezTo>
                  <a:pt x="217" y="863"/>
                  <a:pt x="216" y="869"/>
                  <a:pt x="213" y="872"/>
                </a:cubicBezTo>
                <a:cubicBezTo>
                  <a:pt x="210" y="875"/>
                  <a:pt x="205" y="877"/>
                  <a:pt x="201" y="880"/>
                </a:cubicBezTo>
                <a:cubicBezTo>
                  <a:pt x="193" y="892"/>
                  <a:pt x="169" y="908"/>
                  <a:pt x="169" y="908"/>
                </a:cubicBezTo>
                <a:cubicBezTo>
                  <a:pt x="149" y="938"/>
                  <a:pt x="128" y="960"/>
                  <a:pt x="111" y="994"/>
                </a:cubicBezTo>
                <a:cubicBezTo>
                  <a:pt x="98" y="1020"/>
                  <a:pt x="77" y="1053"/>
                  <a:pt x="61" y="1076"/>
                </a:cubicBezTo>
                <a:cubicBezTo>
                  <a:pt x="50" y="1120"/>
                  <a:pt x="31" y="1161"/>
                  <a:pt x="17" y="1204"/>
                </a:cubicBezTo>
                <a:cubicBezTo>
                  <a:pt x="14" y="1231"/>
                  <a:pt x="15" y="1250"/>
                  <a:pt x="6" y="1276"/>
                </a:cubicBezTo>
                <a:cubicBezTo>
                  <a:pt x="3" y="1284"/>
                  <a:pt x="3" y="1294"/>
                  <a:pt x="3" y="1294"/>
                </a:cubicBezTo>
                <a:cubicBezTo>
                  <a:pt x="4" y="1307"/>
                  <a:pt x="3" y="1306"/>
                  <a:pt x="0" y="1318"/>
                </a:cubicBezTo>
                <a:cubicBezTo>
                  <a:pt x="32" y="1331"/>
                  <a:pt x="66" y="1342"/>
                  <a:pt x="101" y="1344"/>
                </a:cubicBezTo>
                <a:cubicBezTo>
                  <a:pt x="117" y="1345"/>
                  <a:pt x="151" y="1341"/>
                  <a:pt x="168" y="1345"/>
                </a:cubicBezTo>
                <a:cubicBezTo>
                  <a:pt x="200" y="1344"/>
                  <a:pt x="226" y="1344"/>
                  <a:pt x="258" y="1342"/>
                </a:cubicBezTo>
                <a:cubicBezTo>
                  <a:pt x="280" y="1340"/>
                  <a:pt x="297" y="1343"/>
                  <a:pt x="318" y="1336"/>
                </a:cubicBezTo>
                <a:cubicBezTo>
                  <a:pt x="346" y="1327"/>
                  <a:pt x="394" y="1316"/>
                  <a:pt x="423" y="1315"/>
                </a:cubicBezTo>
                <a:cubicBezTo>
                  <a:pt x="465" y="1294"/>
                  <a:pt x="476" y="1298"/>
                  <a:pt x="510" y="1279"/>
                </a:cubicBezTo>
                <a:cubicBezTo>
                  <a:pt x="538" y="1263"/>
                  <a:pt x="575" y="1238"/>
                  <a:pt x="606" y="1228"/>
                </a:cubicBezTo>
                <a:cubicBezTo>
                  <a:pt x="621" y="1205"/>
                  <a:pt x="666" y="1184"/>
                  <a:pt x="689" y="1168"/>
                </a:cubicBezTo>
                <a:cubicBezTo>
                  <a:pt x="697" y="1163"/>
                  <a:pt x="697" y="1155"/>
                  <a:pt x="705" y="1150"/>
                </a:cubicBezTo>
                <a:cubicBezTo>
                  <a:pt x="709" y="1147"/>
                  <a:pt x="720" y="1135"/>
                  <a:pt x="720" y="1135"/>
                </a:cubicBezTo>
                <a:cubicBezTo>
                  <a:pt x="731" y="1118"/>
                  <a:pt x="747" y="1114"/>
                  <a:pt x="762" y="1099"/>
                </a:cubicBezTo>
                <a:cubicBezTo>
                  <a:pt x="788" y="1059"/>
                  <a:pt x="795" y="1030"/>
                  <a:pt x="829" y="1008"/>
                </a:cubicBezTo>
                <a:cubicBezTo>
                  <a:pt x="833" y="1002"/>
                  <a:pt x="864" y="961"/>
                  <a:pt x="865" y="960"/>
                </a:cubicBezTo>
                <a:cubicBezTo>
                  <a:pt x="877" y="952"/>
                  <a:pt x="876" y="928"/>
                  <a:pt x="882" y="919"/>
                </a:cubicBezTo>
                <a:cubicBezTo>
                  <a:pt x="885" y="911"/>
                  <a:pt x="893" y="892"/>
                  <a:pt x="894" y="883"/>
                </a:cubicBezTo>
                <a:cubicBezTo>
                  <a:pt x="897" y="859"/>
                  <a:pt x="916" y="841"/>
                  <a:pt x="918" y="817"/>
                </a:cubicBezTo>
                <a:cubicBezTo>
                  <a:pt x="920" y="796"/>
                  <a:pt x="928" y="804"/>
                  <a:pt x="933" y="784"/>
                </a:cubicBezTo>
                <a:cubicBezTo>
                  <a:pt x="946" y="734"/>
                  <a:pt x="926" y="813"/>
                  <a:pt x="941" y="744"/>
                </a:cubicBezTo>
                <a:cubicBezTo>
                  <a:pt x="943" y="733"/>
                  <a:pt x="949" y="712"/>
                  <a:pt x="949" y="712"/>
                </a:cubicBezTo>
                <a:cubicBezTo>
                  <a:pt x="953" y="661"/>
                  <a:pt x="957" y="493"/>
                  <a:pt x="945" y="451"/>
                </a:cubicBezTo>
                <a:cubicBezTo>
                  <a:pt x="947" y="432"/>
                  <a:pt x="935" y="395"/>
                  <a:pt x="933" y="376"/>
                </a:cubicBezTo>
                <a:cubicBezTo>
                  <a:pt x="931" y="349"/>
                  <a:pt x="919" y="324"/>
                  <a:pt x="906" y="301"/>
                </a:cubicBezTo>
                <a:cubicBezTo>
                  <a:pt x="899" y="288"/>
                  <a:pt x="890" y="270"/>
                  <a:pt x="885" y="256"/>
                </a:cubicBezTo>
                <a:cubicBezTo>
                  <a:pt x="876" y="228"/>
                  <a:pt x="859" y="213"/>
                  <a:pt x="846" y="187"/>
                </a:cubicBezTo>
                <a:cubicBezTo>
                  <a:pt x="826" y="147"/>
                  <a:pt x="813" y="127"/>
                  <a:pt x="780" y="94"/>
                </a:cubicBezTo>
                <a:cubicBezTo>
                  <a:pt x="776" y="83"/>
                  <a:pt x="741" y="41"/>
                  <a:pt x="732" y="34"/>
                </a:cubicBezTo>
                <a:cubicBezTo>
                  <a:pt x="714" y="19"/>
                  <a:pt x="703" y="21"/>
                  <a:pt x="689" y="0"/>
                </a:cubicBezTo>
                <a:close/>
              </a:path>
            </a:pathLst>
          </a:custGeom>
          <a:blipFill dpi="0" rotWithShape="0">
            <a:blip r:embed="rId3"/>
            <a:srcRect/>
            <a:tile tx="0" ty="0" sx="100000" sy="100000" flip="none" algn="tl"/>
          </a:blip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595" name="Rectangle 2"/>
          <p:cNvSpPr>
            <a:spLocks noGrp="1" noChangeArrowheads="1"/>
          </p:cNvSpPr>
          <p:nvPr>
            <p:ph type="title"/>
          </p:nvPr>
        </p:nvSpPr>
        <p:spPr>
          <a:xfrm>
            <a:off x="654050" y="438150"/>
            <a:ext cx="8089900" cy="563563"/>
          </a:xfrm>
        </p:spPr>
        <p:txBody>
          <a:bodyPr/>
          <a:lstStyle/>
          <a:p>
            <a:r>
              <a:rPr altLang="en-US" smtClean="0"/>
              <a:t>Relative Error</a:t>
            </a:r>
            <a:br>
              <a:rPr altLang="en-US" smtClean="0"/>
            </a:br>
            <a:r>
              <a:rPr altLang="en-US" sz="2800" smtClean="0"/>
              <a:t>Facet of Determination: Subjects</a:t>
            </a:r>
            <a:endParaRPr altLang="en-US" smtClean="0"/>
          </a:p>
        </p:txBody>
      </p:sp>
      <p:sp>
        <p:nvSpPr>
          <p:cNvPr id="238596" name="Oval 3"/>
          <p:cNvSpPr>
            <a:spLocks noChangeArrowheads="1"/>
          </p:cNvSpPr>
          <p:nvPr/>
        </p:nvSpPr>
        <p:spPr bwMode="auto">
          <a:xfrm>
            <a:off x="2557463" y="2027238"/>
            <a:ext cx="2438400" cy="2438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3200">
              <a:latin typeface="Times New Roman" panose="02020603050405020304" pitchFamily="18" charset="0"/>
            </a:endParaRPr>
          </a:p>
        </p:txBody>
      </p:sp>
      <p:sp>
        <p:nvSpPr>
          <p:cNvPr id="238597" name="Oval 4"/>
          <p:cNvSpPr>
            <a:spLocks noChangeArrowheads="1"/>
          </p:cNvSpPr>
          <p:nvPr/>
        </p:nvSpPr>
        <p:spPr bwMode="auto">
          <a:xfrm>
            <a:off x="4227513" y="1993900"/>
            <a:ext cx="2438400" cy="2438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3200">
              <a:latin typeface="Times New Roman" panose="02020603050405020304" pitchFamily="18" charset="0"/>
            </a:endParaRPr>
          </a:p>
        </p:txBody>
      </p:sp>
      <p:sp>
        <p:nvSpPr>
          <p:cNvPr id="238598" name="Text Box 5"/>
          <p:cNvSpPr txBox="1">
            <a:spLocks noChangeArrowheads="1"/>
          </p:cNvSpPr>
          <p:nvPr/>
        </p:nvSpPr>
        <p:spPr bwMode="auto">
          <a:xfrm>
            <a:off x="3051175" y="2595563"/>
            <a:ext cx="11414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a:latin typeface="Times New Roman" panose="02020603050405020304" pitchFamily="18" charset="0"/>
              </a:rPr>
              <a:t>Subjects (s)</a:t>
            </a:r>
          </a:p>
        </p:txBody>
      </p:sp>
      <p:sp>
        <p:nvSpPr>
          <p:cNvPr id="238599" name="Text Box 6"/>
          <p:cNvSpPr txBox="1">
            <a:spLocks noChangeArrowheads="1"/>
          </p:cNvSpPr>
          <p:nvPr/>
        </p:nvSpPr>
        <p:spPr bwMode="auto">
          <a:xfrm>
            <a:off x="4995863" y="2587625"/>
            <a:ext cx="1547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a:latin typeface="Times New Roman" panose="02020603050405020304" pitchFamily="18" charset="0"/>
              </a:rPr>
              <a:t>Observations (o)</a:t>
            </a:r>
          </a:p>
        </p:txBody>
      </p:sp>
      <p:sp>
        <p:nvSpPr>
          <p:cNvPr id="238600" name="Oval 7"/>
          <p:cNvSpPr>
            <a:spLocks noChangeArrowheads="1"/>
          </p:cNvSpPr>
          <p:nvPr/>
        </p:nvSpPr>
        <p:spPr bwMode="auto">
          <a:xfrm>
            <a:off x="3497263" y="3289300"/>
            <a:ext cx="2438400" cy="2438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3200">
              <a:latin typeface="Times New Roman" panose="02020603050405020304" pitchFamily="18" charset="0"/>
            </a:endParaRPr>
          </a:p>
        </p:txBody>
      </p:sp>
      <p:sp>
        <p:nvSpPr>
          <p:cNvPr id="238601" name="Text Box 8"/>
          <p:cNvSpPr txBox="1">
            <a:spLocks noChangeArrowheads="1"/>
          </p:cNvSpPr>
          <p:nvPr/>
        </p:nvSpPr>
        <p:spPr bwMode="auto">
          <a:xfrm>
            <a:off x="4289425" y="4965700"/>
            <a:ext cx="960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a:latin typeface="Times New Roman" panose="02020603050405020304" pitchFamily="18" charset="0"/>
              </a:rPr>
              <a:t>Raters (r)</a:t>
            </a:r>
          </a:p>
        </p:txBody>
      </p:sp>
      <p:sp>
        <p:nvSpPr>
          <p:cNvPr id="238602" name="Text Box 9"/>
          <p:cNvSpPr txBox="1">
            <a:spLocks noChangeArrowheads="1"/>
          </p:cNvSpPr>
          <p:nvPr/>
        </p:nvSpPr>
        <p:spPr bwMode="auto">
          <a:xfrm>
            <a:off x="3732213" y="3822700"/>
            <a:ext cx="5715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b="1">
                <a:solidFill>
                  <a:srgbClr val="FF6600"/>
                </a:solidFill>
                <a:latin typeface="Times New Roman" panose="02020603050405020304" pitchFamily="18" charset="0"/>
              </a:rPr>
              <a:t>(s</a:t>
            </a:r>
            <a:r>
              <a:rPr lang="en-US" altLang="en-US" sz="1200" b="1">
                <a:solidFill>
                  <a:srgbClr val="FF6600"/>
                </a:solidFill>
                <a:latin typeface="Times New Roman" panose="02020603050405020304" pitchFamily="18" charset="0"/>
              </a:rPr>
              <a:t>*</a:t>
            </a:r>
            <a:r>
              <a:rPr lang="en-US" altLang="en-US" sz="1600" b="1">
                <a:solidFill>
                  <a:srgbClr val="FF6600"/>
                </a:solidFill>
                <a:latin typeface="Times New Roman" panose="02020603050405020304" pitchFamily="18" charset="0"/>
              </a:rPr>
              <a:t>r)</a:t>
            </a:r>
          </a:p>
        </p:txBody>
      </p:sp>
      <p:sp>
        <p:nvSpPr>
          <p:cNvPr id="238603" name="Text Box 10"/>
          <p:cNvSpPr txBox="1">
            <a:spLocks noChangeArrowheads="1"/>
          </p:cNvSpPr>
          <p:nvPr/>
        </p:nvSpPr>
        <p:spPr bwMode="auto">
          <a:xfrm>
            <a:off x="5229225" y="3822700"/>
            <a:ext cx="5937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b="1">
                <a:solidFill>
                  <a:srgbClr val="FF6600"/>
                </a:solidFill>
                <a:latin typeface="Times New Roman" panose="02020603050405020304" pitchFamily="18" charset="0"/>
              </a:rPr>
              <a:t>(o</a:t>
            </a:r>
            <a:r>
              <a:rPr lang="en-US" altLang="en-US" sz="1200" b="1">
                <a:solidFill>
                  <a:srgbClr val="FF6600"/>
                </a:solidFill>
                <a:latin typeface="Times New Roman" panose="02020603050405020304" pitchFamily="18" charset="0"/>
              </a:rPr>
              <a:t>*</a:t>
            </a:r>
            <a:r>
              <a:rPr lang="en-US" altLang="en-US" sz="1600" b="1">
                <a:solidFill>
                  <a:srgbClr val="FF6600"/>
                </a:solidFill>
                <a:latin typeface="Times New Roman" panose="02020603050405020304" pitchFamily="18" charset="0"/>
              </a:rPr>
              <a:t>r)</a:t>
            </a:r>
          </a:p>
        </p:txBody>
      </p:sp>
      <p:sp>
        <p:nvSpPr>
          <p:cNvPr id="238604" name="Text Box 11"/>
          <p:cNvSpPr txBox="1">
            <a:spLocks noChangeArrowheads="1"/>
          </p:cNvSpPr>
          <p:nvPr/>
        </p:nvSpPr>
        <p:spPr bwMode="auto">
          <a:xfrm>
            <a:off x="4192588" y="2684463"/>
            <a:ext cx="577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b="1">
                <a:solidFill>
                  <a:srgbClr val="FF6600"/>
                </a:solidFill>
                <a:latin typeface="Times New Roman" panose="02020603050405020304" pitchFamily="18" charset="0"/>
              </a:rPr>
              <a:t>(s</a:t>
            </a:r>
            <a:r>
              <a:rPr lang="en-US" altLang="en-US" sz="1200" b="1">
                <a:solidFill>
                  <a:srgbClr val="FF6600"/>
                </a:solidFill>
                <a:latin typeface="Times New Roman" panose="02020603050405020304" pitchFamily="18" charset="0"/>
              </a:rPr>
              <a:t>*</a:t>
            </a:r>
            <a:r>
              <a:rPr lang="en-US" altLang="en-US" sz="1600" b="1">
                <a:solidFill>
                  <a:srgbClr val="FF6600"/>
                </a:solidFill>
                <a:latin typeface="Times New Roman" panose="02020603050405020304" pitchFamily="18" charset="0"/>
              </a:rPr>
              <a:t>o)</a:t>
            </a:r>
          </a:p>
        </p:txBody>
      </p:sp>
      <p:sp>
        <p:nvSpPr>
          <p:cNvPr id="238605" name="Text Box 12"/>
          <p:cNvSpPr txBox="1">
            <a:spLocks noChangeArrowheads="1"/>
          </p:cNvSpPr>
          <p:nvPr/>
        </p:nvSpPr>
        <p:spPr bwMode="auto">
          <a:xfrm>
            <a:off x="4548188" y="3246438"/>
            <a:ext cx="61277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ClrTx/>
              <a:buFontTx/>
              <a:buNone/>
            </a:pPr>
            <a:r>
              <a:rPr lang="en-US" altLang="en-US" sz="1000" b="1">
                <a:solidFill>
                  <a:srgbClr val="FF6600"/>
                </a:solidFill>
                <a:latin typeface="Times New Roman" panose="02020603050405020304" pitchFamily="18" charset="0"/>
              </a:rPr>
              <a:t>(s</a:t>
            </a:r>
            <a:r>
              <a:rPr lang="en-US" altLang="en-US" sz="800" b="1">
                <a:solidFill>
                  <a:srgbClr val="FF6600"/>
                </a:solidFill>
                <a:latin typeface="Times New Roman" panose="02020603050405020304" pitchFamily="18" charset="0"/>
              </a:rPr>
              <a:t>*</a:t>
            </a:r>
            <a:r>
              <a:rPr lang="en-US" altLang="en-US" sz="1000" b="1">
                <a:solidFill>
                  <a:srgbClr val="FF6600"/>
                </a:solidFill>
                <a:latin typeface="Times New Roman" panose="02020603050405020304" pitchFamily="18" charset="0"/>
              </a:rPr>
              <a:t>r</a:t>
            </a:r>
            <a:r>
              <a:rPr lang="en-US" altLang="en-US" sz="800" b="1">
                <a:solidFill>
                  <a:srgbClr val="FF6600"/>
                </a:solidFill>
                <a:latin typeface="Times New Roman" panose="02020603050405020304" pitchFamily="18" charset="0"/>
              </a:rPr>
              <a:t>*</a:t>
            </a:r>
            <a:r>
              <a:rPr lang="en-US" altLang="en-US" sz="1000" b="1">
                <a:solidFill>
                  <a:srgbClr val="FF6600"/>
                </a:solidFill>
                <a:latin typeface="Times New Roman" panose="02020603050405020304" pitchFamily="18" charset="0"/>
              </a:rPr>
              <a:t>o)</a:t>
            </a:r>
          </a:p>
          <a:p>
            <a:pPr algn="ctr">
              <a:lnSpc>
                <a:spcPct val="100000"/>
              </a:lnSpc>
              <a:spcBef>
                <a:spcPct val="0"/>
              </a:spcBef>
              <a:buClrTx/>
              <a:buFontTx/>
              <a:buNone/>
            </a:pPr>
            <a:r>
              <a:rPr lang="en-US" altLang="en-US" sz="1000" b="1">
                <a:solidFill>
                  <a:srgbClr val="FF6600"/>
                </a:solidFill>
                <a:latin typeface="Times New Roman" panose="02020603050405020304" pitchFamily="18" charset="0"/>
              </a:rPr>
              <a:t>+</a:t>
            </a:r>
          </a:p>
          <a:p>
            <a:pPr algn="ctr">
              <a:lnSpc>
                <a:spcPct val="100000"/>
              </a:lnSpc>
              <a:spcBef>
                <a:spcPct val="0"/>
              </a:spcBef>
              <a:buClrTx/>
              <a:buFontTx/>
              <a:buNone/>
            </a:pPr>
            <a:r>
              <a:rPr lang="en-US" altLang="en-US" sz="1000" b="1">
                <a:solidFill>
                  <a:srgbClr val="FF6600"/>
                </a:solidFill>
                <a:latin typeface="Times New Roman" panose="02020603050405020304" pitchFamily="18" charset="0"/>
              </a:rPr>
              <a:t>Error</a:t>
            </a:r>
          </a:p>
        </p:txBody>
      </p:sp>
    </p:spTree>
    <p:extLst>
      <p:ext uri="{BB962C8B-B14F-4D97-AF65-F5344CB8AC3E}">
        <p14:creationId xmlns:p14="http://schemas.microsoft.com/office/powerpoint/2010/main" val="194857767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654050" y="438150"/>
            <a:ext cx="8089900" cy="563563"/>
          </a:xfrm>
        </p:spPr>
        <p:txBody>
          <a:bodyPr/>
          <a:lstStyle/>
          <a:p>
            <a:r>
              <a:rPr altLang="en-US" smtClean="0"/>
              <a:t>Absolute Error</a:t>
            </a:r>
            <a:br>
              <a:rPr altLang="en-US" smtClean="0"/>
            </a:br>
            <a:r>
              <a:rPr altLang="en-US" sz="2800" smtClean="0"/>
              <a:t>Facet of Determination: Subjects</a:t>
            </a:r>
          </a:p>
        </p:txBody>
      </p:sp>
      <p:sp>
        <p:nvSpPr>
          <p:cNvPr id="239619" name="Freeform 3" descr="Zig zag"/>
          <p:cNvSpPr>
            <a:spLocks/>
          </p:cNvSpPr>
          <p:nvPr/>
        </p:nvSpPr>
        <p:spPr bwMode="auto">
          <a:xfrm>
            <a:off x="3656013" y="1892300"/>
            <a:ext cx="3216275" cy="3851275"/>
          </a:xfrm>
          <a:custGeom>
            <a:avLst/>
            <a:gdLst>
              <a:gd name="T0" fmla="*/ 2147483646 w 2026"/>
              <a:gd name="T1" fmla="*/ 2147483646 h 2426"/>
              <a:gd name="T2" fmla="*/ 2147483646 w 2026"/>
              <a:gd name="T3" fmla="*/ 2147483646 h 2426"/>
              <a:gd name="T4" fmla="*/ 2147483646 w 2026"/>
              <a:gd name="T5" fmla="*/ 2147483646 h 2426"/>
              <a:gd name="T6" fmla="*/ 2147483646 w 2026"/>
              <a:gd name="T7" fmla="*/ 2147483646 h 2426"/>
              <a:gd name="T8" fmla="*/ 2147483646 w 2026"/>
              <a:gd name="T9" fmla="*/ 2147483646 h 2426"/>
              <a:gd name="T10" fmla="*/ 2147483646 w 2026"/>
              <a:gd name="T11" fmla="*/ 2147483646 h 2426"/>
              <a:gd name="T12" fmla="*/ 2147483646 w 2026"/>
              <a:gd name="T13" fmla="*/ 2147483646 h 2426"/>
              <a:gd name="T14" fmla="*/ 2147483646 w 2026"/>
              <a:gd name="T15" fmla="*/ 2147483646 h 2426"/>
              <a:gd name="T16" fmla="*/ 2147483646 w 2026"/>
              <a:gd name="T17" fmla="*/ 2147483646 h 2426"/>
              <a:gd name="T18" fmla="*/ 2147483646 w 2026"/>
              <a:gd name="T19" fmla="*/ 2147483646 h 2426"/>
              <a:gd name="T20" fmla="*/ 2147483646 w 2026"/>
              <a:gd name="T21" fmla="*/ 2147483646 h 2426"/>
              <a:gd name="T22" fmla="*/ 2147483646 w 2026"/>
              <a:gd name="T23" fmla="*/ 2147483646 h 2426"/>
              <a:gd name="T24" fmla="*/ 2147483646 w 2026"/>
              <a:gd name="T25" fmla="*/ 2147483646 h 2426"/>
              <a:gd name="T26" fmla="*/ 2147483646 w 2026"/>
              <a:gd name="T27" fmla="*/ 2147483646 h 2426"/>
              <a:gd name="T28" fmla="*/ 2147483646 w 2026"/>
              <a:gd name="T29" fmla="*/ 2147483646 h 2426"/>
              <a:gd name="T30" fmla="*/ 2147483646 w 2026"/>
              <a:gd name="T31" fmla="*/ 2147483646 h 2426"/>
              <a:gd name="T32" fmla="*/ 2147483646 w 2026"/>
              <a:gd name="T33" fmla="*/ 2147483646 h 2426"/>
              <a:gd name="T34" fmla="*/ 2147483646 w 2026"/>
              <a:gd name="T35" fmla="*/ 2147483646 h 2426"/>
              <a:gd name="T36" fmla="*/ 2147483646 w 2026"/>
              <a:gd name="T37" fmla="*/ 2147483646 h 2426"/>
              <a:gd name="T38" fmla="*/ 2147483646 w 2026"/>
              <a:gd name="T39" fmla="*/ 2147483646 h 2426"/>
              <a:gd name="T40" fmla="*/ 2147483646 w 2026"/>
              <a:gd name="T41" fmla="*/ 2147483646 h 2426"/>
              <a:gd name="T42" fmla="*/ 2147483646 w 2026"/>
              <a:gd name="T43" fmla="*/ 2147483646 h 2426"/>
              <a:gd name="T44" fmla="*/ 2147483646 w 2026"/>
              <a:gd name="T45" fmla="*/ 2147483646 h 2426"/>
              <a:gd name="T46" fmla="*/ 2147483646 w 2026"/>
              <a:gd name="T47" fmla="*/ 2147483646 h 2426"/>
              <a:gd name="T48" fmla="*/ 2147483646 w 2026"/>
              <a:gd name="T49" fmla="*/ 2147483646 h 2426"/>
              <a:gd name="T50" fmla="*/ 2147483646 w 2026"/>
              <a:gd name="T51" fmla="*/ 2147483646 h 2426"/>
              <a:gd name="T52" fmla="*/ 2147483646 w 2026"/>
              <a:gd name="T53" fmla="*/ 2147483646 h 2426"/>
              <a:gd name="T54" fmla="*/ 2147483646 w 2026"/>
              <a:gd name="T55" fmla="*/ 2147483646 h 2426"/>
              <a:gd name="T56" fmla="*/ 2147483646 w 2026"/>
              <a:gd name="T57" fmla="*/ 2147483646 h 2426"/>
              <a:gd name="T58" fmla="*/ 2147483646 w 2026"/>
              <a:gd name="T59" fmla="*/ 2147483646 h 2426"/>
              <a:gd name="T60" fmla="*/ 2147483646 w 2026"/>
              <a:gd name="T61" fmla="*/ 2147483646 h 2426"/>
              <a:gd name="T62" fmla="*/ 2147483646 w 2026"/>
              <a:gd name="T63" fmla="*/ 2147483646 h 2426"/>
              <a:gd name="T64" fmla="*/ 2147483646 w 2026"/>
              <a:gd name="T65" fmla="*/ 2147483646 h 2426"/>
              <a:gd name="T66" fmla="*/ 2147483646 w 2026"/>
              <a:gd name="T67" fmla="*/ 2147483646 h 2426"/>
              <a:gd name="T68" fmla="*/ 2147483646 w 2026"/>
              <a:gd name="T69" fmla="*/ 2147483646 h 2426"/>
              <a:gd name="T70" fmla="*/ 2147483646 w 2026"/>
              <a:gd name="T71" fmla="*/ 2147483646 h 2426"/>
              <a:gd name="T72" fmla="*/ 2147483646 w 2026"/>
              <a:gd name="T73" fmla="*/ 2147483646 h 2426"/>
              <a:gd name="T74" fmla="*/ 2147483646 w 2026"/>
              <a:gd name="T75" fmla="*/ 2147483646 h 2426"/>
              <a:gd name="T76" fmla="*/ 2147483646 w 2026"/>
              <a:gd name="T77" fmla="*/ 2147483646 h 2426"/>
              <a:gd name="T78" fmla="*/ 2147483646 w 2026"/>
              <a:gd name="T79" fmla="*/ 2147483646 h 2426"/>
              <a:gd name="T80" fmla="*/ 2147483646 w 2026"/>
              <a:gd name="T81" fmla="*/ 2147483646 h 2426"/>
              <a:gd name="T82" fmla="*/ 2147483646 w 2026"/>
              <a:gd name="T83" fmla="*/ 2147483646 h 2426"/>
              <a:gd name="T84" fmla="*/ 2147483646 w 2026"/>
              <a:gd name="T85" fmla="*/ 2147483646 h 2426"/>
              <a:gd name="T86" fmla="*/ 2147483646 w 2026"/>
              <a:gd name="T87" fmla="*/ 2147483646 h 2426"/>
              <a:gd name="T88" fmla="*/ 2147483646 w 2026"/>
              <a:gd name="T89" fmla="*/ 2147483646 h 2426"/>
              <a:gd name="T90" fmla="*/ 2147483646 w 2026"/>
              <a:gd name="T91" fmla="*/ 2147483646 h 2426"/>
              <a:gd name="T92" fmla="*/ 2147483646 w 2026"/>
              <a:gd name="T93" fmla="*/ 2147483646 h 2426"/>
              <a:gd name="T94" fmla="*/ 2147483646 w 2026"/>
              <a:gd name="T95" fmla="*/ 2147483646 h 2426"/>
              <a:gd name="T96" fmla="*/ 2147483646 w 2026"/>
              <a:gd name="T97" fmla="*/ 2147483646 h 2426"/>
              <a:gd name="T98" fmla="*/ 2147483646 w 2026"/>
              <a:gd name="T99" fmla="*/ 2147483646 h 2426"/>
              <a:gd name="T100" fmla="*/ 2147483646 w 2026"/>
              <a:gd name="T101" fmla="*/ 2147483646 h 2426"/>
              <a:gd name="T102" fmla="*/ 2147483646 w 2026"/>
              <a:gd name="T103" fmla="*/ 2147483646 h 2426"/>
              <a:gd name="T104" fmla="*/ 2147483646 w 2026"/>
              <a:gd name="T105" fmla="*/ 2147483646 h 2426"/>
              <a:gd name="T106" fmla="*/ 2147483646 w 2026"/>
              <a:gd name="T107" fmla="*/ 2147483646 h 2426"/>
              <a:gd name="T108" fmla="*/ 2147483646 w 2026"/>
              <a:gd name="T109" fmla="*/ 2147483646 h 2426"/>
              <a:gd name="T110" fmla="*/ 2147483646 w 2026"/>
              <a:gd name="T111" fmla="*/ 2147483646 h 2426"/>
              <a:gd name="T112" fmla="*/ 2147483646 w 2026"/>
              <a:gd name="T113" fmla="*/ 2147483646 h 2426"/>
              <a:gd name="T114" fmla="*/ 2147483646 w 2026"/>
              <a:gd name="T115" fmla="*/ 2147483646 h 2426"/>
              <a:gd name="T116" fmla="*/ 2147483646 w 2026"/>
              <a:gd name="T117" fmla="*/ 2147483646 h 24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26" h="2426">
                <a:moveTo>
                  <a:pt x="696" y="253"/>
                </a:moveTo>
                <a:cubicBezTo>
                  <a:pt x="683" y="266"/>
                  <a:pt x="665" y="284"/>
                  <a:pt x="656" y="301"/>
                </a:cubicBezTo>
                <a:cubicBezTo>
                  <a:pt x="647" y="318"/>
                  <a:pt x="644" y="334"/>
                  <a:pt x="628" y="345"/>
                </a:cubicBezTo>
                <a:cubicBezTo>
                  <a:pt x="617" y="377"/>
                  <a:pt x="633" y="340"/>
                  <a:pt x="612" y="361"/>
                </a:cubicBezTo>
                <a:cubicBezTo>
                  <a:pt x="609" y="364"/>
                  <a:pt x="610" y="369"/>
                  <a:pt x="608" y="373"/>
                </a:cubicBezTo>
                <a:cubicBezTo>
                  <a:pt x="592" y="397"/>
                  <a:pt x="576" y="421"/>
                  <a:pt x="560" y="445"/>
                </a:cubicBezTo>
                <a:cubicBezTo>
                  <a:pt x="555" y="452"/>
                  <a:pt x="555" y="461"/>
                  <a:pt x="552" y="469"/>
                </a:cubicBezTo>
                <a:cubicBezTo>
                  <a:pt x="547" y="485"/>
                  <a:pt x="536" y="501"/>
                  <a:pt x="528" y="517"/>
                </a:cubicBezTo>
                <a:cubicBezTo>
                  <a:pt x="515" y="542"/>
                  <a:pt x="514" y="574"/>
                  <a:pt x="508" y="601"/>
                </a:cubicBezTo>
                <a:cubicBezTo>
                  <a:pt x="503" y="623"/>
                  <a:pt x="506" y="603"/>
                  <a:pt x="496" y="625"/>
                </a:cubicBezTo>
                <a:cubicBezTo>
                  <a:pt x="486" y="648"/>
                  <a:pt x="490" y="676"/>
                  <a:pt x="487" y="701"/>
                </a:cubicBezTo>
                <a:cubicBezTo>
                  <a:pt x="484" y="778"/>
                  <a:pt x="482" y="818"/>
                  <a:pt x="490" y="896"/>
                </a:cubicBezTo>
                <a:cubicBezTo>
                  <a:pt x="492" y="913"/>
                  <a:pt x="496" y="937"/>
                  <a:pt x="496" y="937"/>
                </a:cubicBezTo>
                <a:cubicBezTo>
                  <a:pt x="484" y="938"/>
                  <a:pt x="472" y="939"/>
                  <a:pt x="460" y="941"/>
                </a:cubicBezTo>
                <a:cubicBezTo>
                  <a:pt x="452" y="943"/>
                  <a:pt x="444" y="946"/>
                  <a:pt x="436" y="949"/>
                </a:cubicBezTo>
                <a:cubicBezTo>
                  <a:pt x="432" y="950"/>
                  <a:pt x="406" y="974"/>
                  <a:pt x="406" y="974"/>
                </a:cubicBezTo>
                <a:cubicBezTo>
                  <a:pt x="385" y="1001"/>
                  <a:pt x="370" y="992"/>
                  <a:pt x="344" y="1009"/>
                </a:cubicBezTo>
                <a:cubicBezTo>
                  <a:pt x="336" y="1014"/>
                  <a:pt x="328" y="1020"/>
                  <a:pt x="320" y="1025"/>
                </a:cubicBezTo>
                <a:cubicBezTo>
                  <a:pt x="316" y="1028"/>
                  <a:pt x="308" y="1033"/>
                  <a:pt x="308" y="1033"/>
                </a:cubicBezTo>
                <a:cubicBezTo>
                  <a:pt x="303" y="1049"/>
                  <a:pt x="294" y="1056"/>
                  <a:pt x="280" y="1065"/>
                </a:cubicBezTo>
                <a:cubicBezTo>
                  <a:pt x="271" y="1079"/>
                  <a:pt x="262" y="1088"/>
                  <a:pt x="248" y="1097"/>
                </a:cubicBezTo>
                <a:cubicBezTo>
                  <a:pt x="225" y="1131"/>
                  <a:pt x="256" y="1091"/>
                  <a:pt x="228" y="1113"/>
                </a:cubicBezTo>
                <a:cubicBezTo>
                  <a:pt x="224" y="1116"/>
                  <a:pt x="223" y="1122"/>
                  <a:pt x="220" y="1125"/>
                </a:cubicBezTo>
                <a:cubicBezTo>
                  <a:pt x="217" y="1128"/>
                  <a:pt x="212" y="1130"/>
                  <a:pt x="208" y="1133"/>
                </a:cubicBezTo>
                <a:cubicBezTo>
                  <a:pt x="200" y="1145"/>
                  <a:pt x="176" y="1161"/>
                  <a:pt x="176" y="1161"/>
                </a:cubicBezTo>
                <a:cubicBezTo>
                  <a:pt x="156" y="1191"/>
                  <a:pt x="135" y="1213"/>
                  <a:pt x="118" y="1247"/>
                </a:cubicBezTo>
                <a:cubicBezTo>
                  <a:pt x="105" y="1273"/>
                  <a:pt x="84" y="1306"/>
                  <a:pt x="68" y="1329"/>
                </a:cubicBezTo>
                <a:cubicBezTo>
                  <a:pt x="57" y="1373"/>
                  <a:pt x="38" y="1414"/>
                  <a:pt x="24" y="1457"/>
                </a:cubicBezTo>
                <a:cubicBezTo>
                  <a:pt x="21" y="1484"/>
                  <a:pt x="22" y="1503"/>
                  <a:pt x="13" y="1529"/>
                </a:cubicBezTo>
                <a:cubicBezTo>
                  <a:pt x="10" y="1537"/>
                  <a:pt x="10" y="1547"/>
                  <a:pt x="10" y="1547"/>
                </a:cubicBezTo>
                <a:cubicBezTo>
                  <a:pt x="11" y="1560"/>
                  <a:pt x="10" y="1559"/>
                  <a:pt x="7" y="1571"/>
                </a:cubicBezTo>
                <a:cubicBezTo>
                  <a:pt x="8" y="1609"/>
                  <a:pt x="0" y="1649"/>
                  <a:pt x="4" y="1733"/>
                </a:cubicBezTo>
                <a:cubicBezTo>
                  <a:pt x="28" y="1837"/>
                  <a:pt x="25" y="1844"/>
                  <a:pt x="43" y="1880"/>
                </a:cubicBezTo>
                <a:cubicBezTo>
                  <a:pt x="58" y="1931"/>
                  <a:pt x="55" y="1949"/>
                  <a:pt x="94" y="1997"/>
                </a:cubicBezTo>
                <a:cubicBezTo>
                  <a:pt x="109" y="2030"/>
                  <a:pt x="142" y="2102"/>
                  <a:pt x="176" y="2141"/>
                </a:cubicBezTo>
                <a:cubicBezTo>
                  <a:pt x="205" y="2162"/>
                  <a:pt x="242" y="2229"/>
                  <a:pt x="271" y="2228"/>
                </a:cubicBezTo>
                <a:cubicBezTo>
                  <a:pt x="280" y="2240"/>
                  <a:pt x="280" y="2237"/>
                  <a:pt x="310" y="2258"/>
                </a:cubicBezTo>
                <a:cubicBezTo>
                  <a:pt x="325" y="2270"/>
                  <a:pt x="334" y="2279"/>
                  <a:pt x="355" y="2297"/>
                </a:cubicBezTo>
                <a:cubicBezTo>
                  <a:pt x="376" y="2303"/>
                  <a:pt x="364" y="2312"/>
                  <a:pt x="397" y="2315"/>
                </a:cubicBezTo>
                <a:cubicBezTo>
                  <a:pt x="420" y="2339"/>
                  <a:pt x="476" y="2358"/>
                  <a:pt x="484" y="2353"/>
                </a:cubicBezTo>
                <a:cubicBezTo>
                  <a:pt x="502" y="2360"/>
                  <a:pt x="568" y="2393"/>
                  <a:pt x="568" y="2393"/>
                </a:cubicBezTo>
                <a:cubicBezTo>
                  <a:pt x="579" y="2376"/>
                  <a:pt x="681" y="2416"/>
                  <a:pt x="696" y="2401"/>
                </a:cubicBezTo>
                <a:cubicBezTo>
                  <a:pt x="704" y="2396"/>
                  <a:pt x="728" y="2426"/>
                  <a:pt x="788" y="2421"/>
                </a:cubicBezTo>
                <a:cubicBezTo>
                  <a:pt x="848" y="2416"/>
                  <a:pt x="987" y="2396"/>
                  <a:pt x="1056" y="2373"/>
                </a:cubicBezTo>
                <a:cubicBezTo>
                  <a:pt x="1060" y="2367"/>
                  <a:pt x="1200" y="2286"/>
                  <a:pt x="1201" y="2285"/>
                </a:cubicBezTo>
                <a:cubicBezTo>
                  <a:pt x="1213" y="2277"/>
                  <a:pt x="1346" y="2158"/>
                  <a:pt x="1352" y="2149"/>
                </a:cubicBezTo>
                <a:cubicBezTo>
                  <a:pt x="1355" y="2141"/>
                  <a:pt x="1428" y="2057"/>
                  <a:pt x="1429" y="2048"/>
                </a:cubicBezTo>
                <a:cubicBezTo>
                  <a:pt x="1441" y="2021"/>
                  <a:pt x="1459" y="2009"/>
                  <a:pt x="1472" y="1981"/>
                </a:cubicBezTo>
                <a:cubicBezTo>
                  <a:pt x="1492" y="1937"/>
                  <a:pt x="1531" y="1766"/>
                  <a:pt x="1532" y="1741"/>
                </a:cubicBezTo>
                <a:cubicBezTo>
                  <a:pt x="1534" y="1709"/>
                  <a:pt x="1543" y="1580"/>
                  <a:pt x="1532" y="1501"/>
                </a:cubicBezTo>
                <a:cubicBezTo>
                  <a:pt x="1705" y="1433"/>
                  <a:pt x="1852" y="1273"/>
                  <a:pt x="1852" y="1273"/>
                </a:cubicBezTo>
                <a:cubicBezTo>
                  <a:pt x="1966" y="1127"/>
                  <a:pt x="2017" y="935"/>
                  <a:pt x="2024" y="857"/>
                </a:cubicBezTo>
                <a:cubicBezTo>
                  <a:pt x="2026" y="838"/>
                  <a:pt x="2014" y="569"/>
                  <a:pt x="1945" y="452"/>
                </a:cubicBezTo>
                <a:cubicBezTo>
                  <a:pt x="1943" y="425"/>
                  <a:pt x="1837" y="290"/>
                  <a:pt x="1810" y="251"/>
                </a:cubicBezTo>
                <a:cubicBezTo>
                  <a:pt x="1759" y="221"/>
                  <a:pt x="1684" y="137"/>
                  <a:pt x="1633" y="122"/>
                </a:cubicBezTo>
                <a:cubicBezTo>
                  <a:pt x="1543" y="44"/>
                  <a:pt x="1462" y="59"/>
                  <a:pt x="1414" y="35"/>
                </a:cubicBezTo>
                <a:cubicBezTo>
                  <a:pt x="1341" y="0"/>
                  <a:pt x="1147" y="14"/>
                  <a:pt x="1120" y="37"/>
                </a:cubicBezTo>
                <a:cubicBezTo>
                  <a:pt x="1063" y="35"/>
                  <a:pt x="946" y="74"/>
                  <a:pt x="883" y="113"/>
                </a:cubicBezTo>
                <a:cubicBezTo>
                  <a:pt x="778" y="161"/>
                  <a:pt x="715" y="236"/>
                  <a:pt x="696" y="253"/>
                </a:cubicBezTo>
                <a:close/>
              </a:path>
            </a:pathLst>
          </a:custGeom>
          <a:blipFill dpi="0" rotWithShape="0">
            <a:blip r:embed="rId3"/>
            <a:srcRect/>
            <a:tile tx="0" ty="0" sx="100000" sy="100000" flip="none" algn="tl"/>
          </a:blip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620" name="Oval 4"/>
          <p:cNvSpPr>
            <a:spLocks noChangeArrowheads="1"/>
          </p:cNvSpPr>
          <p:nvPr/>
        </p:nvSpPr>
        <p:spPr bwMode="auto">
          <a:xfrm>
            <a:off x="2466975" y="1962150"/>
            <a:ext cx="2438400" cy="2438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3200">
              <a:latin typeface="Times New Roman" panose="02020603050405020304" pitchFamily="18" charset="0"/>
            </a:endParaRPr>
          </a:p>
        </p:txBody>
      </p:sp>
      <p:sp>
        <p:nvSpPr>
          <p:cNvPr id="239621" name="Oval 5"/>
          <p:cNvSpPr>
            <a:spLocks noChangeArrowheads="1"/>
          </p:cNvSpPr>
          <p:nvPr/>
        </p:nvSpPr>
        <p:spPr bwMode="auto">
          <a:xfrm>
            <a:off x="4402138" y="1920875"/>
            <a:ext cx="2438400" cy="2438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3200">
              <a:latin typeface="Times New Roman" panose="02020603050405020304" pitchFamily="18" charset="0"/>
            </a:endParaRPr>
          </a:p>
        </p:txBody>
      </p:sp>
      <p:sp>
        <p:nvSpPr>
          <p:cNvPr id="239622" name="Text Box 6"/>
          <p:cNvSpPr txBox="1">
            <a:spLocks noChangeArrowheads="1"/>
          </p:cNvSpPr>
          <p:nvPr/>
        </p:nvSpPr>
        <p:spPr bwMode="auto">
          <a:xfrm>
            <a:off x="2903538" y="2670175"/>
            <a:ext cx="11414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a:latin typeface="Times New Roman" panose="02020603050405020304" pitchFamily="18" charset="0"/>
              </a:rPr>
              <a:t>Subjects (s)</a:t>
            </a:r>
          </a:p>
        </p:txBody>
      </p:sp>
      <p:sp>
        <p:nvSpPr>
          <p:cNvPr id="239623" name="Text Box 7"/>
          <p:cNvSpPr txBox="1">
            <a:spLocks noChangeArrowheads="1"/>
          </p:cNvSpPr>
          <p:nvPr/>
        </p:nvSpPr>
        <p:spPr bwMode="auto">
          <a:xfrm>
            <a:off x="5184775" y="2670175"/>
            <a:ext cx="1547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a:latin typeface="Times New Roman" panose="02020603050405020304" pitchFamily="18" charset="0"/>
              </a:rPr>
              <a:t>Observations (o)</a:t>
            </a:r>
          </a:p>
        </p:txBody>
      </p:sp>
      <p:sp>
        <p:nvSpPr>
          <p:cNvPr id="239624" name="Oval 8"/>
          <p:cNvSpPr>
            <a:spLocks noChangeArrowheads="1"/>
          </p:cNvSpPr>
          <p:nvPr/>
        </p:nvSpPr>
        <p:spPr bwMode="auto">
          <a:xfrm>
            <a:off x="3643313" y="3275013"/>
            <a:ext cx="2438400" cy="2438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3200">
              <a:latin typeface="Times New Roman" panose="02020603050405020304" pitchFamily="18" charset="0"/>
            </a:endParaRPr>
          </a:p>
        </p:txBody>
      </p:sp>
      <p:sp>
        <p:nvSpPr>
          <p:cNvPr id="239625" name="Text Box 9"/>
          <p:cNvSpPr txBox="1">
            <a:spLocks noChangeArrowheads="1"/>
          </p:cNvSpPr>
          <p:nvPr/>
        </p:nvSpPr>
        <p:spPr bwMode="auto">
          <a:xfrm>
            <a:off x="4340225" y="4864100"/>
            <a:ext cx="960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a:latin typeface="Times New Roman" panose="02020603050405020304" pitchFamily="18" charset="0"/>
              </a:rPr>
              <a:t>Raters (r)</a:t>
            </a:r>
          </a:p>
        </p:txBody>
      </p:sp>
      <p:sp>
        <p:nvSpPr>
          <p:cNvPr id="239626" name="Text Box 10"/>
          <p:cNvSpPr txBox="1">
            <a:spLocks noChangeArrowheads="1"/>
          </p:cNvSpPr>
          <p:nvPr/>
        </p:nvSpPr>
        <p:spPr bwMode="auto">
          <a:xfrm>
            <a:off x="3759200" y="3949700"/>
            <a:ext cx="5715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b="1">
                <a:solidFill>
                  <a:srgbClr val="FF6600"/>
                </a:solidFill>
                <a:latin typeface="Times New Roman" panose="02020603050405020304" pitchFamily="18" charset="0"/>
              </a:rPr>
              <a:t>(s</a:t>
            </a:r>
            <a:r>
              <a:rPr lang="en-US" altLang="en-US" sz="1200" b="1">
                <a:solidFill>
                  <a:srgbClr val="FF6600"/>
                </a:solidFill>
                <a:latin typeface="Times New Roman" panose="02020603050405020304" pitchFamily="18" charset="0"/>
              </a:rPr>
              <a:t>*</a:t>
            </a:r>
            <a:r>
              <a:rPr lang="en-US" altLang="en-US" sz="1600" b="1">
                <a:solidFill>
                  <a:srgbClr val="FF6600"/>
                </a:solidFill>
                <a:latin typeface="Times New Roman" panose="02020603050405020304" pitchFamily="18" charset="0"/>
              </a:rPr>
              <a:t>r)</a:t>
            </a:r>
          </a:p>
        </p:txBody>
      </p:sp>
      <p:sp>
        <p:nvSpPr>
          <p:cNvPr id="239627" name="Text Box 11"/>
          <p:cNvSpPr txBox="1">
            <a:spLocks noChangeArrowheads="1"/>
          </p:cNvSpPr>
          <p:nvPr/>
        </p:nvSpPr>
        <p:spPr bwMode="auto">
          <a:xfrm>
            <a:off x="5184775" y="3970338"/>
            <a:ext cx="59372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b="1">
                <a:solidFill>
                  <a:srgbClr val="FF6600"/>
                </a:solidFill>
                <a:latin typeface="Times New Roman" panose="02020603050405020304" pitchFamily="18" charset="0"/>
              </a:rPr>
              <a:t>(o</a:t>
            </a:r>
            <a:r>
              <a:rPr lang="en-US" altLang="en-US" sz="1200" b="1">
                <a:solidFill>
                  <a:srgbClr val="FF6600"/>
                </a:solidFill>
                <a:latin typeface="Times New Roman" panose="02020603050405020304" pitchFamily="18" charset="0"/>
              </a:rPr>
              <a:t>*</a:t>
            </a:r>
            <a:r>
              <a:rPr lang="en-US" altLang="en-US" sz="1600" b="1">
                <a:solidFill>
                  <a:srgbClr val="FF6600"/>
                </a:solidFill>
                <a:latin typeface="Times New Roman" panose="02020603050405020304" pitchFamily="18" charset="0"/>
              </a:rPr>
              <a:t>r)</a:t>
            </a:r>
          </a:p>
        </p:txBody>
      </p:sp>
      <p:sp>
        <p:nvSpPr>
          <p:cNvPr id="239628" name="Text Box 12"/>
          <p:cNvSpPr txBox="1">
            <a:spLocks noChangeArrowheads="1"/>
          </p:cNvSpPr>
          <p:nvPr/>
        </p:nvSpPr>
        <p:spPr bwMode="auto">
          <a:xfrm>
            <a:off x="4360863" y="2730500"/>
            <a:ext cx="577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b="1">
                <a:solidFill>
                  <a:srgbClr val="FF6600"/>
                </a:solidFill>
                <a:latin typeface="Times New Roman" panose="02020603050405020304" pitchFamily="18" charset="0"/>
              </a:rPr>
              <a:t>(s</a:t>
            </a:r>
            <a:r>
              <a:rPr lang="en-US" altLang="en-US" sz="1200" b="1">
                <a:solidFill>
                  <a:srgbClr val="FF6600"/>
                </a:solidFill>
                <a:latin typeface="Times New Roman" panose="02020603050405020304" pitchFamily="18" charset="0"/>
              </a:rPr>
              <a:t>*</a:t>
            </a:r>
            <a:r>
              <a:rPr lang="en-US" altLang="en-US" sz="1600" b="1">
                <a:solidFill>
                  <a:srgbClr val="FF6600"/>
                </a:solidFill>
                <a:latin typeface="Times New Roman" panose="02020603050405020304" pitchFamily="18" charset="0"/>
              </a:rPr>
              <a:t>o)</a:t>
            </a:r>
          </a:p>
        </p:txBody>
      </p:sp>
      <p:sp>
        <p:nvSpPr>
          <p:cNvPr id="239629" name="Text Box 13"/>
          <p:cNvSpPr txBox="1">
            <a:spLocks noChangeArrowheads="1"/>
          </p:cNvSpPr>
          <p:nvPr/>
        </p:nvSpPr>
        <p:spPr bwMode="auto">
          <a:xfrm>
            <a:off x="4410075" y="3286125"/>
            <a:ext cx="61277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ClrTx/>
              <a:buFontTx/>
              <a:buNone/>
            </a:pPr>
            <a:r>
              <a:rPr lang="en-US" altLang="en-US" sz="1000" b="1">
                <a:solidFill>
                  <a:srgbClr val="FF6600"/>
                </a:solidFill>
                <a:latin typeface="Times New Roman" panose="02020603050405020304" pitchFamily="18" charset="0"/>
              </a:rPr>
              <a:t>(s</a:t>
            </a:r>
            <a:r>
              <a:rPr lang="en-US" altLang="en-US" sz="800" b="1">
                <a:solidFill>
                  <a:srgbClr val="FF6600"/>
                </a:solidFill>
                <a:latin typeface="Times New Roman" panose="02020603050405020304" pitchFamily="18" charset="0"/>
              </a:rPr>
              <a:t>*</a:t>
            </a:r>
            <a:r>
              <a:rPr lang="en-US" altLang="en-US" sz="1000" b="1">
                <a:solidFill>
                  <a:srgbClr val="FF6600"/>
                </a:solidFill>
                <a:latin typeface="Times New Roman" panose="02020603050405020304" pitchFamily="18" charset="0"/>
              </a:rPr>
              <a:t>r</a:t>
            </a:r>
            <a:r>
              <a:rPr lang="en-US" altLang="en-US" sz="800" b="1">
                <a:solidFill>
                  <a:srgbClr val="FF6600"/>
                </a:solidFill>
                <a:latin typeface="Times New Roman" panose="02020603050405020304" pitchFamily="18" charset="0"/>
              </a:rPr>
              <a:t>*</a:t>
            </a:r>
            <a:r>
              <a:rPr lang="en-US" altLang="en-US" sz="1000" b="1">
                <a:solidFill>
                  <a:srgbClr val="FF6600"/>
                </a:solidFill>
                <a:latin typeface="Times New Roman" panose="02020603050405020304" pitchFamily="18" charset="0"/>
              </a:rPr>
              <a:t>o)</a:t>
            </a:r>
          </a:p>
          <a:p>
            <a:pPr algn="ctr">
              <a:lnSpc>
                <a:spcPct val="100000"/>
              </a:lnSpc>
              <a:spcBef>
                <a:spcPct val="0"/>
              </a:spcBef>
              <a:buClrTx/>
              <a:buFontTx/>
              <a:buNone/>
            </a:pPr>
            <a:r>
              <a:rPr lang="en-US" altLang="en-US" sz="1000" b="1">
                <a:solidFill>
                  <a:srgbClr val="FF6600"/>
                </a:solidFill>
                <a:latin typeface="Times New Roman" panose="02020603050405020304" pitchFamily="18" charset="0"/>
              </a:rPr>
              <a:t>+</a:t>
            </a:r>
          </a:p>
          <a:p>
            <a:pPr algn="ctr">
              <a:lnSpc>
                <a:spcPct val="100000"/>
              </a:lnSpc>
              <a:spcBef>
                <a:spcPct val="0"/>
              </a:spcBef>
              <a:buClrTx/>
              <a:buFontTx/>
              <a:buNone/>
            </a:pPr>
            <a:r>
              <a:rPr lang="en-US" altLang="en-US" sz="1000" b="1">
                <a:solidFill>
                  <a:srgbClr val="FF6600"/>
                </a:solidFill>
                <a:latin typeface="Times New Roman" panose="02020603050405020304" pitchFamily="18" charset="0"/>
              </a:rPr>
              <a:t>Error</a:t>
            </a:r>
          </a:p>
        </p:txBody>
      </p:sp>
    </p:spTree>
    <p:extLst>
      <p:ext uri="{BB962C8B-B14F-4D97-AF65-F5344CB8AC3E}">
        <p14:creationId xmlns:p14="http://schemas.microsoft.com/office/powerpoint/2010/main" val="10927675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mtClean="0"/>
              <a:t>Types of Decisions</a:t>
            </a:r>
          </a:p>
        </p:txBody>
      </p:sp>
      <p:sp>
        <p:nvSpPr>
          <p:cNvPr id="40963" name="Rectangle 3"/>
          <p:cNvSpPr>
            <a:spLocks noGrp="1" noChangeArrowheads="1"/>
          </p:cNvSpPr>
          <p:nvPr>
            <p:ph type="body" idx="1"/>
          </p:nvPr>
        </p:nvSpPr>
        <p:spPr>
          <a:xfrm>
            <a:off x="510380" y="1436318"/>
            <a:ext cx="8077200" cy="3886200"/>
          </a:xfrm>
        </p:spPr>
        <p:txBody>
          <a:bodyPr/>
          <a:lstStyle/>
          <a:p>
            <a:pPr>
              <a:lnSpc>
                <a:spcPct val="90000"/>
              </a:lnSpc>
            </a:pPr>
            <a:r>
              <a:rPr lang="en-US" altLang="en-US" dirty="0" smtClean="0"/>
              <a:t>Relative – similar to norm-referenced reliability</a:t>
            </a:r>
          </a:p>
          <a:p>
            <a:pPr lvl="1">
              <a:lnSpc>
                <a:spcPct val="80000"/>
              </a:lnSpc>
            </a:pPr>
            <a:r>
              <a:rPr lang="en-US" altLang="en-US" dirty="0" smtClean="0"/>
              <a:t>establish a rank order of individuals (or groups).</a:t>
            </a:r>
          </a:p>
          <a:p>
            <a:pPr lvl="1">
              <a:lnSpc>
                <a:spcPct val="80000"/>
              </a:lnSpc>
            </a:pPr>
            <a:r>
              <a:rPr lang="en-US" altLang="en-US" dirty="0" smtClean="0"/>
              <a:t>the comparison of a subject’s performance against others in the group.</a:t>
            </a:r>
          </a:p>
          <a:p>
            <a:pPr>
              <a:lnSpc>
                <a:spcPct val="90000"/>
              </a:lnSpc>
            </a:pPr>
            <a:r>
              <a:rPr lang="en-US" altLang="en-US" dirty="0" smtClean="0"/>
              <a:t>Absolute -  similar to criterion-referenced reliability</a:t>
            </a:r>
          </a:p>
          <a:p>
            <a:pPr lvl="1">
              <a:lnSpc>
                <a:spcPct val="80000"/>
              </a:lnSpc>
            </a:pPr>
            <a:r>
              <a:rPr lang="en-US" altLang="en-US" dirty="0" smtClean="0"/>
              <a:t>to index an individual’s (or group’s) absolute level of measurement.</a:t>
            </a:r>
          </a:p>
          <a:p>
            <a:pPr lvl="1">
              <a:lnSpc>
                <a:spcPct val="80000"/>
              </a:lnSpc>
            </a:pPr>
            <a:r>
              <a:rPr lang="en-US" altLang="en-US" dirty="0" smtClean="0"/>
              <a:t>measurement results are to be made independent from the performance of others in the group.</a:t>
            </a:r>
          </a:p>
        </p:txBody>
      </p:sp>
    </p:spTree>
    <p:extLst>
      <p:ext uri="{BB962C8B-B14F-4D97-AF65-F5344CB8AC3E}">
        <p14:creationId xmlns:p14="http://schemas.microsoft.com/office/powerpoint/2010/main" val="1886837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654050" y="438150"/>
            <a:ext cx="8089900" cy="563563"/>
          </a:xfrm>
        </p:spPr>
        <p:txBody>
          <a:bodyPr/>
          <a:lstStyle/>
          <a:p>
            <a:r>
              <a:rPr altLang="en-US" dirty="0" smtClean="0"/>
              <a:t>Generalizability Theory</a:t>
            </a:r>
            <a:br>
              <a:rPr altLang="en-US" dirty="0" smtClean="0"/>
            </a:br>
            <a:r>
              <a:rPr altLang="en-US" dirty="0" smtClean="0">
                <a:solidFill>
                  <a:srgbClr val="FF6600"/>
                </a:solidFill>
              </a:rPr>
              <a:t>Quantitative Approach</a:t>
            </a:r>
            <a:endParaRPr altLang="en-US" dirty="0" smtClean="0"/>
          </a:p>
        </p:txBody>
      </p:sp>
      <p:sp>
        <p:nvSpPr>
          <p:cNvPr id="248835" name="Rectangle 3"/>
          <p:cNvSpPr>
            <a:spLocks noGrp="1" noChangeArrowheads="1"/>
          </p:cNvSpPr>
          <p:nvPr>
            <p:ph idx="1"/>
          </p:nvPr>
        </p:nvSpPr>
        <p:spPr>
          <a:xfrm>
            <a:off x="661988" y="1563688"/>
            <a:ext cx="8324850" cy="4011612"/>
          </a:xfrm>
        </p:spPr>
        <p:txBody>
          <a:bodyPr/>
          <a:lstStyle/>
          <a:p>
            <a:pPr marL="0" indent="0">
              <a:buNone/>
            </a:pPr>
            <a:r>
              <a:rPr lang="en-US" altLang="en-US" sz="2200" b="1" dirty="0"/>
              <a:t>ICC partitions variance due to between subjects and within subjects</a:t>
            </a:r>
          </a:p>
          <a:p>
            <a:pPr lvl="1">
              <a:spcBef>
                <a:spcPts val="600"/>
              </a:spcBef>
            </a:pPr>
            <a:r>
              <a:rPr lang="en-US" altLang="en-US" sz="2000" dirty="0"/>
              <a:t>assesses rating reliability by comparing the variability of different ratings of the same subject to the total variation across all ratings and all subjects</a:t>
            </a:r>
          </a:p>
          <a:p>
            <a:pPr lvl="1">
              <a:spcBef>
                <a:spcPts val="600"/>
              </a:spcBef>
            </a:pPr>
            <a:r>
              <a:rPr lang="en-US" altLang="en-US" sz="2000" dirty="0"/>
              <a:t>Has some ability to accommodate multiple sources of variance</a:t>
            </a:r>
          </a:p>
          <a:p>
            <a:pPr lvl="1">
              <a:spcBef>
                <a:spcPts val="600"/>
              </a:spcBef>
            </a:pPr>
            <a:r>
              <a:rPr lang="en-US" altLang="en-US" sz="2000" dirty="0"/>
              <a:t>Does not provide an integrated approach to estimating reliability under multiple conditions (e.g., only 1- and 2-way ANOVA)</a:t>
            </a:r>
          </a:p>
          <a:p>
            <a:pPr>
              <a:buFont typeface="Monotype Sorts" panose="05010101010101010101" pitchFamily="2" charset="2"/>
              <a:buNone/>
            </a:pPr>
            <a:r>
              <a:rPr altLang="en-US" sz="2200" b="1" dirty="0" smtClean="0"/>
              <a:t>ANOVA </a:t>
            </a:r>
            <a:r>
              <a:rPr altLang="en-US" sz="2200" b="1" dirty="0"/>
              <a:t>for GT</a:t>
            </a:r>
          </a:p>
          <a:p>
            <a:pPr lvl="1"/>
            <a:r>
              <a:rPr altLang="en-US" sz="2000" dirty="0"/>
              <a:t>just as ANOVA partitions a dependent variable into effects for the independent variable (main effects &amp; interactions), G-theory uses ANOVA to partition an individual’s measurement score into an effect for the universe-score and an effect for each source of error and their interactions in the design</a:t>
            </a:r>
            <a:r>
              <a:rPr altLang="en-US" sz="2000" dirty="0" smtClean="0"/>
              <a:t>.</a:t>
            </a:r>
            <a:endParaRPr altLang="en-US" sz="2000" dirty="0"/>
          </a:p>
        </p:txBody>
      </p:sp>
    </p:spTree>
    <p:extLst>
      <p:ext uri="{BB962C8B-B14F-4D97-AF65-F5344CB8AC3E}">
        <p14:creationId xmlns:p14="http://schemas.microsoft.com/office/powerpoint/2010/main" val="109302935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4"/>
          <p:cNvSpPr>
            <a:spLocks noGrp="1" noChangeArrowheads="1"/>
          </p:cNvSpPr>
          <p:nvPr>
            <p:ph type="title"/>
          </p:nvPr>
        </p:nvSpPr>
        <p:spPr>
          <a:xfrm>
            <a:off x="654050" y="438150"/>
            <a:ext cx="8089900" cy="1045992"/>
          </a:xfrm>
          <a:noFill/>
        </p:spPr>
        <p:txBody>
          <a:bodyPr/>
          <a:lstStyle/>
          <a:p>
            <a:r>
              <a:rPr lang="en-US" altLang="en-US" dirty="0"/>
              <a:t>Generalizability Theory</a:t>
            </a:r>
            <a:br>
              <a:rPr lang="en-US" altLang="en-US" dirty="0"/>
            </a:br>
            <a:r>
              <a:rPr lang="en-US" altLang="en-US" dirty="0">
                <a:solidFill>
                  <a:srgbClr val="FF6600"/>
                </a:solidFill>
              </a:rPr>
              <a:t>Quantitative Approach</a:t>
            </a:r>
            <a:endParaRPr altLang="en-US" dirty="0" smtClean="0"/>
          </a:p>
        </p:txBody>
      </p:sp>
      <p:sp>
        <p:nvSpPr>
          <p:cNvPr id="249859" name="Rectangle 3"/>
          <p:cNvSpPr>
            <a:spLocks noGrp="1" noChangeArrowheads="1"/>
          </p:cNvSpPr>
          <p:nvPr>
            <p:ph idx="1"/>
          </p:nvPr>
        </p:nvSpPr>
        <p:spPr>
          <a:xfrm>
            <a:off x="661988" y="1563688"/>
            <a:ext cx="8324850" cy="4011612"/>
          </a:xfrm>
        </p:spPr>
        <p:txBody>
          <a:bodyPr/>
          <a:lstStyle/>
          <a:p>
            <a:r>
              <a:rPr altLang="en-US" sz="2600"/>
              <a:t>In ANOVA we were driven to test specific hypotheses about our independent variables and thus sought out the F statistic and p-value.</a:t>
            </a:r>
          </a:p>
          <a:p>
            <a:r>
              <a:rPr altLang="en-US" sz="2600"/>
              <a:t>In G-theory we use ANOVA to partition the different sources of variance and then to estimate their amount (Variance Component).</a:t>
            </a:r>
          </a:p>
        </p:txBody>
      </p:sp>
    </p:spTree>
    <p:extLst>
      <p:ext uri="{BB962C8B-B14F-4D97-AF65-F5344CB8AC3E}">
        <p14:creationId xmlns:p14="http://schemas.microsoft.com/office/powerpoint/2010/main" val="258995827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55638" y="434975"/>
            <a:ext cx="8089900" cy="628698"/>
          </a:xfrm>
        </p:spPr>
        <p:txBody>
          <a:bodyPr/>
          <a:lstStyle/>
          <a:p>
            <a:r>
              <a:rPr lang="en-US" altLang="en-US" dirty="0" smtClean="0"/>
              <a:t>Highlights from week #6</a:t>
            </a:r>
            <a:endParaRPr lang="en-US" altLang="en-US" dirty="0" smtClean="0"/>
          </a:p>
        </p:txBody>
      </p:sp>
      <p:sp>
        <p:nvSpPr>
          <p:cNvPr id="10243" name="Content Placeholder 2"/>
          <p:cNvSpPr>
            <a:spLocks noGrp="1"/>
          </p:cNvSpPr>
          <p:nvPr>
            <p:ph idx="1"/>
          </p:nvPr>
        </p:nvSpPr>
        <p:spPr/>
        <p:txBody>
          <a:bodyPr/>
          <a:lstStyle/>
          <a:p>
            <a:r>
              <a:rPr lang="en-US" altLang="en-US" smtClean="0"/>
              <a:t>Standardized measures are </a:t>
            </a:r>
            <a:r>
              <a:rPr lang="en-US" altLang="en-US" smtClean="0">
                <a:solidFill>
                  <a:srgbClr val="FF6600"/>
                </a:solidFill>
              </a:rPr>
              <a:t>usually</a:t>
            </a:r>
            <a:r>
              <a:rPr lang="en-US" altLang="en-US" smtClean="0"/>
              <a:t> norm-referenced measures</a:t>
            </a:r>
          </a:p>
          <a:p>
            <a:r>
              <a:rPr lang="en-US" altLang="en-US" smtClean="0"/>
              <a:t>Constructed, administered and scored in a prescribed and consistent manner</a:t>
            </a:r>
          </a:p>
          <a:p>
            <a:r>
              <a:rPr lang="en-US" altLang="en-US" smtClean="0"/>
              <a:t>Interpreted with reference to established norms</a:t>
            </a:r>
          </a:p>
          <a:p>
            <a:r>
              <a:rPr lang="en-US" altLang="en-US" smtClean="0"/>
              <a:t>Standardized measures are best for stable concepts which are common across many domains</a:t>
            </a:r>
          </a:p>
        </p:txBody>
      </p:sp>
    </p:spTree>
    <p:extLst>
      <p:ext uri="{BB962C8B-B14F-4D97-AF65-F5344CB8AC3E}">
        <p14:creationId xmlns:p14="http://schemas.microsoft.com/office/powerpoint/2010/main" val="2427664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54050" y="438150"/>
            <a:ext cx="8089900" cy="628698"/>
          </a:xfrm>
        </p:spPr>
        <p:txBody>
          <a:bodyPr/>
          <a:lstStyle/>
          <a:p>
            <a:pPr eaLnBrk="1" hangingPunct="1"/>
            <a:r>
              <a:rPr altLang="en-US" sz="4000" dirty="0" smtClean="0"/>
              <a:t>Sources of variation</a:t>
            </a:r>
          </a:p>
        </p:txBody>
      </p:sp>
      <p:sp>
        <p:nvSpPr>
          <p:cNvPr id="242691" name="Rectangle 3"/>
          <p:cNvSpPr>
            <a:spLocks noGrp="1" noChangeArrowheads="1"/>
          </p:cNvSpPr>
          <p:nvPr>
            <p:ph idx="1"/>
          </p:nvPr>
        </p:nvSpPr>
        <p:spPr>
          <a:xfrm>
            <a:off x="654050" y="1313168"/>
            <a:ext cx="8324850" cy="4011612"/>
          </a:xfrm>
        </p:spPr>
        <p:txBody>
          <a:bodyPr/>
          <a:lstStyle/>
          <a:p>
            <a:pPr eaLnBrk="1" hangingPunct="1"/>
            <a:r>
              <a:rPr altLang="en-US" sz="2600" b="1" dirty="0" smtClean="0"/>
              <a:t>Between-subject </a:t>
            </a:r>
            <a:r>
              <a:rPr altLang="en-US" sz="2600" b="1" dirty="0"/>
              <a:t>sources:</a:t>
            </a:r>
          </a:p>
          <a:p>
            <a:pPr lvl="1" eaLnBrk="1" hangingPunct="1"/>
            <a:r>
              <a:rPr altLang="en-US" dirty="0"/>
              <a:t>examples: Gender, Ethnicity, Ability, Person</a:t>
            </a:r>
          </a:p>
          <a:p>
            <a:pPr eaLnBrk="1" hangingPunct="1"/>
            <a:r>
              <a:rPr altLang="en-US" sz="2600" b="1" dirty="0"/>
              <a:t>Within-subject sources</a:t>
            </a:r>
          </a:p>
          <a:p>
            <a:pPr lvl="1" eaLnBrk="1" hangingPunct="1"/>
            <a:r>
              <a:rPr altLang="en-US" dirty="0"/>
              <a:t>examples: Item, Time, Rater</a:t>
            </a:r>
          </a:p>
        </p:txBody>
      </p:sp>
    </p:spTree>
    <p:extLst>
      <p:ext uri="{BB962C8B-B14F-4D97-AF65-F5344CB8AC3E}">
        <p14:creationId xmlns:p14="http://schemas.microsoft.com/office/powerpoint/2010/main" val="333199134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10380" y="389708"/>
            <a:ext cx="8266907" cy="628698"/>
          </a:xfrm>
        </p:spPr>
        <p:txBody>
          <a:bodyPr/>
          <a:lstStyle/>
          <a:p>
            <a:r>
              <a:rPr lang="en-US" altLang="en-US" dirty="0" smtClean="0"/>
              <a:t>Types of </a:t>
            </a:r>
            <a:r>
              <a:rPr lang="en-US" altLang="en-US" dirty="0" smtClean="0"/>
              <a:t>GT Studies</a:t>
            </a:r>
            <a:endParaRPr lang="en-US" altLang="en-US" dirty="0" smtClean="0"/>
          </a:p>
        </p:txBody>
      </p:sp>
      <p:sp>
        <p:nvSpPr>
          <p:cNvPr id="30723" name="Rectangle 3"/>
          <p:cNvSpPr>
            <a:spLocks noGrp="1" noChangeArrowheads="1"/>
          </p:cNvSpPr>
          <p:nvPr>
            <p:ph type="body" idx="1"/>
          </p:nvPr>
        </p:nvSpPr>
        <p:spPr>
          <a:xfrm>
            <a:off x="625258" y="1204587"/>
            <a:ext cx="7772400" cy="1981200"/>
          </a:xfrm>
        </p:spPr>
        <p:txBody>
          <a:bodyPr/>
          <a:lstStyle/>
          <a:p>
            <a:r>
              <a:rPr lang="en-US" altLang="en-US" dirty="0" smtClean="0"/>
              <a:t>Generalizability Study (G-Study) </a:t>
            </a:r>
            <a:endParaRPr lang="en-US" altLang="en-US" dirty="0" smtClean="0"/>
          </a:p>
          <a:p>
            <a:pPr lvl="1">
              <a:buFont typeface="Symbol" panose="05050102010706020507" pitchFamily="18" charset="2"/>
              <a:buChar char="-"/>
            </a:pPr>
            <a:r>
              <a:rPr lang="en-US" altLang="en-US" dirty="0" smtClean="0"/>
              <a:t>When researchers are primarily concerned with the extent to which a sample of measurements generalizes to a universe of measurements.</a:t>
            </a:r>
          </a:p>
          <a:p>
            <a:pPr lvl="1">
              <a:buFont typeface="Symbol" panose="05050102010706020507" pitchFamily="18" charset="2"/>
              <a:buChar char="-"/>
            </a:pPr>
            <a:r>
              <a:rPr lang="en-US" altLang="en-US" dirty="0" smtClean="0"/>
              <a:t>For </a:t>
            </a:r>
            <a:r>
              <a:rPr lang="en-US" altLang="en-US" dirty="0"/>
              <a:t>instrument </a:t>
            </a:r>
            <a:r>
              <a:rPr lang="en-US" altLang="en-US" dirty="0" smtClean="0"/>
              <a:t>development.</a:t>
            </a:r>
          </a:p>
          <a:p>
            <a:pPr lvl="1">
              <a:buFont typeface="Symbol" panose="05050102010706020507" pitchFamily="18" charset="2"/>
              <a:buChar char="-"/>
            </a:pPr>
            <a:r>
              <a:rPr lang="en-US" altLang="en-US" dirty="0" smtClean="0"/>
              <a:t>To plan a D-study to have adequate generalizability.</a:t>
            </a:r>
            <a:endParaRPr lang="en-US" altLang="en-US" dirty="0" smtClean="0"/>
          </a:p>
          <a:p>
            <a:endParaRPr lang="en-US" altLang="en-US" dirty="0" smtClean="0"/>
          </a:p>
          <a:p>
            <a:r>
              <a:rPr lang="en-US" altLang="en-US" dirty="0" smtClean="0"/>
              <a:t>Decision Study (D-Study) </a:t>
            </a:r>
            <a:endParaRPr lang="en-US" altLang="en-US" dirty="0" smtClean="0"/>
          </a:p>
          <a:p>
            <a:pPr lvl="1">
              <a:buFont typeface="Symbol" panose="05050102010706020507" pitchFamily="18" charset="2"/>
              <a:buChar char="-"/>
            </a:pPr>
            <a:r>
              <a:rPr lang="en-US" altLang="en-US" dirty="0"/>
              <a:t>F</a:t>
            </a:r>
            <a:r>
              <a:rPr lang="en-US" altLang="en-US" dirty="0"/>
              <a:t>or</a:t>
            </a:r>
            <a:r>
              <a:rPr lang="en-US" altLang="en-US" dirty="0" smtClean="0"/>
              <a:t> </a:t>
            </a:r>
            <a:r>
              <a:rPr lang="en-US" altLang="en-US" dirty="0" smtClean="0"/>
              <a:t>design of a measurement that minimizes error for a particular </a:t>
            </a:r>
            <a:r>
              <a:rPr lang="en-US" altLang="en-US" dirty="0" smtClean="0"/>
              <a:t>purpose.</a:t>
            </a:r>
            <a:endParaRPr lang="en-US" altLang="en-US" dirty="0" smtClean="0"/>
          </a:p>
        </p:txBody>
      </p:sp>
    </p:spTree>
    <p:extLst>
      <p:ext uri="{BB962C8B-B14F-4D97-AF65-F5344CB8AC3E}">
        <p14:creationId xmlns:p14="http://schemas.microsoft.com/office/powerpoint/2010/main" val="3560020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t>G-Study</a:t>
            </a:r>
          </a:p>
        </p:txBody>
      </p:sp>
      <p:sp>
        <p:nvSpPr>
          <p:cNvPr id="31747" name="Rectangle 3"/>
          <p:cNvSpPr>
            <a:spLocks noGrp="1" noChangeArrowheads="1"/>
          </p:cNvSpPr>
          <p:nvPr>
            <p:ph type="body" idx="1"/>
          </p:nvPr>
        </p:nvSpPr>
        <p:spPr>
          <a:xfrm>
            <a:off x="510380" y="1311058"/>
            <a:ext cx="7772400" cy="3581400"/>
          </a:xfrm>
        </p:spPr>
        <p:txBody>
          <a:bodyPr/>
          <a:lstStyle/>
          <a:p>
            <a:r>
              <a:rPr lang="en-US" altLang="en-US" dirty="0" smtClean="0"/>
              <a:t>Purpose is to anticipate the multiple uses of a measurement.</a:t>
            </a:r>
          </a:p>
          <a:p>
            <a:r>
              <a:rPr lang="en-US" altLang="en-US" dirty="0" smtClean="0"/>
              <a:t>To provide as much information as possible about the sources of variation in the measurement.</a:t>
            </a:r>
          </a:p>
          <a:p>
            <a:r>
              <a:rPr lang="en-US" altLang="en-US" dirty="0" smtClean="0"/>
              <a:t>The G-Study should attempt to </a:t>
            </a:r>
            <a:r>
              <a:rPr lang="en-US" altLang="en-US" dirty="0" smtClean="0">
                <a:solidFill>
                  <a:srgbClr val="FF6600"/>
                </a:solidFill>
              </a:rPr>
              <a:t>identify and incorporate into its design as many potential sources of variation as possible</a:t>
            </a:r>
            <a:r>
              <a:rPr lang="en-US" altLang="en-US" dirty="0" smtClean="0"/>
              <a:t>.</a:t>
            </a:r>
          </a:p>
        </p:txBody>
      </p:sp>
    </p:spTree>
    <p:extLst>
      <p:ext uri="{BB962C8B-B14F-4D97-AF65-F5344CB8AC3E}">
        <p14:creationId xmlns:p14="http://schemas.microsoft.com/office/powerpoint/2010/main" val="1618765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t>D-Study</a:t>
            </a:r>
          </a:p>
        </p:txBody>
      </p:sp>
      <p:sp>
        <p:nvSpPr>
          <p:cNvPr id="32771" name="Rectangle 3"/>
          <p:cNvSpPr>
            <a:spLocks noGrp="1" noChangeArrowheads="1"/>
          </p:cNvSpPr>
          <p:nvPr>
            <p:ph type="body" idx="1"/>
          </p:nvPr>
        </p:nvSpPr>
        <p:spPr>
          <a:xfrm>
            <a:off x="529033" y="1005658"/>
            <a:ext cx="8229600" cy="3352800"/>
          </a:xfrm>
        </p:spPr>
        <p:txBody>
          <a:bodyPr/>
          <a:lstStyle/>
          <a:p>
            <a:pPr>
              <a:lnSpc>
                <a:spcPct val="90000"/>
              </a:lnSpc>
              <a:spcBef>
                <a:spcPts val="1200"/>
              </a:spcBef>
            </a:pPr>
            <a:r>
              <a:rPr lang="en-US" altLang="en-US" sz="2400" dirty="0" smtClean="0"/>
              <a:t>Makes use of the information provided by the G-Study to design the best possible application of the measurement for a particular purpose.</a:t>
            </a:r>
          </a:p>
          <a:p>
            <a:pPr>
              <a:lnSpc>
                <a:spcPct val="90000"/>
              </a:lnSpc>
              <a:spcBef>
                <a:spcPts val="1200"/>
              </a:spcBef>
            </a:pPr>
            <a:r>
              <a:rPr lang="en-US" altLang="en-US" sz="2400" dirty="0" smtClean="0"/>
              <a:t>Error is suppressed by adding more levels of a facet (like adding more items to a questionnaire).</a:t>
            </a:r>
          </a:p>
          <a:p>
            <a:pPr lvl="1">
              <a:lnSpc>
                <a:spcPct val="90000"/>
              </a:lnSpc>
              <a:spcBef>
                <a:spcPts val="1200"/>
              </a:spcBef>
            </a:pPr>
            <a:r>
              <a:rPr lang="en-US" altLang="en-US" sz="2000" dirty="0" smtClean="0"/>
              <a:t>akin to the use of the Spearman-Brown formula in CTT</a:t>
            </a:r>
          </a:p>
          <a:p>
            <a:pPr>
              <a:lnSpc>
                <a:spcPct val="90000"/>
              </a:lnSpc>
              <a:spcBef>
                <a:spcPts val="1200"/>
              </a:spcBef>
            </a:pPr>
            <a:r>
              <a:rPr lang="en-US" altLang="en-US" sz="2400" dirty="0" smtClean="0"/>
              <a:t>Planning a D-Study:</a:t>
            </a:r>
          </a:p>
          <a:p>
            <a:pPr lvl="1">
              <a:lnSpc>
                <a:spcPct val="90000"/>
              </a:lnSpc>
              <a:spcBef>
                <a:spcPts val="1200"/>
              </a:spcBef>
            </a:pPr>
            <a:r>
              <a:rPr lang="en-US" altLang="en-US" sz="2000" dirty="0" smtClean="0"/>
              <a:t>defines the Universe of Generalization</a:t>
            </a:r>
          </a:p>
          <a:p>
            <a:pPr lvl="1">
              <a:lnSpc>
                <a:spcPct val="90000"/>
              </a:lnSpc>
              <a:spcBef>
                <a:spcPts val="1200"/>
              </a:spcBef>
            </a:pPr>
            <a:r>
              <a:rPr lang="en-US" altLang="en-US" sz="2000" dirty="0" smtClean="0"/>
              <a:t>specifies the proposed interpretation of the measurement.</a:t>
            </a:r>
          </a:p>
          <a:p>
            <a:pPr lvl="1">
              <a:lnSpc>
                <a:spcPct val="90000"/>
              </a:lnSpc>
              <a:spcBef>
                <a:spcPts val="1200"/>
              </a:spcBef>
            </a:pPr>
            <a:r>
              <a:rPr lang="en-US" altLang="en-US" sz="2000" dirty="0" smtClean="0"/>
              <a:t>uses G-Study information to evaluate the effectiveness of alternative designs for minimizing error and maximizing reliability</a:t>
            </a:r>
            <a:r>
              <a:rPr lang="en-US" altLang="en-US" sz="2000" dirty="0" smtClean="0"/>
              <a:t>.</a:t>
            </a:r>
          </a:p>
          <a:p>
            <a:pPr lvl="1">
              <a:spcBef>
                <a:spcPts val="1200"/>
              </a:spcBef>
            </a:pPr>
            <a:r>
              <a:rPr lang="en-US" altLang="en-US" sz="1600" dirty="0"/>
              <a:t>The accuracy of generalizing from a person’s observed score on a measure to the average score that person would have received under all possible testing conditions the tester would be willing to accept.</a:t>
            </a:r>
          </a:p>
          <a:p>
            <a:pPr lvl="1">
              <a:lnSpc>
                <a:spcPct val="90000"/>
              </a:lnSpc>
              <a:spcBef>
                <a:spcPts val="1200"/>
              </a:spcBef>
            </a:pPr>
            <a:endParaRPr lang="en-US" altLang="en-US" sz="1600" dirty="0" smtClean="0"/>
          </a:p>
        </p:txBody>
      </p:sp>
    </p:spTree>
    <p:extLst>
      <p:ext uri="{BB962C8B-B14F-4D97-AF65-F5344CB8AC3E}">
        <p14:creationId xmlns:p14="http://schemas.microsoft.com/office/powerpoint/2010/main" val="1518950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654050" y="438150"/>
            <a:ext cx="8089900" cy="563563"/>
          </a:xfrm>
        </p:spPr>
        <p:txBody>
          <a:bodyPr/>
          <a:lstStyle/>
          <a:p>
            <a:pPr eaLnBrk="1" hangingPunct="1"/>
            <a:r>
              <a:rPr altLang="en-US" smtClean="0"/>
              <a:t>D-studies and coefficients</a:t>
            </a:r>
          </a:p>
        </p:txBody>
      </p:sp>
      <p:sp>
        <p:nvSpPr>
          <p:cNvPr id="246787" name="Rectangle 3"/>
          <p:cNvSpPr>
            <a:spLocks noGrp="1" noChangeArrowheads="1"/>
          </p:cNvSpPr>
          <p:nvPr>
            <p:ph idx="1"/>
          </p:nvPr>
        </p:nvSpPr>
        <p:spPr>
          <a:xfrm>
            <a:off x="661988" y="1563688"/>
            <a:ext cx="8324850" cy="4011612"/>
          </a:xfrm>
        </p:spPr>
        <p:txBody>
          <a:bodyPr/>
          <a:lstStyle/>
          <a:p>
            <a:pPr eaLnBrk="1" hangingPunct="1"/>
            <a:r>
              <a:rPr altLang="en-US" sz="2600"/>
              <a:t>Change number of facet levels to do “what if” studies</a:t>
            </a:r>
          </a:p>
          <a:p>
            <a:pPr eaLnBrk="1" hangingPunct="1"/>
            <a:r>
              <a:rPr altLang="en-US" sz="2600"/>
              <a:t>Select specific subsets for specific levels (eg. specific raters, subsets of raters)</a:t>
            </a:r>
          </a:p>
          <a:p>
            <a:pPr lvl="1" eaLnBrk="1" hangingPunct="1"/>
            <a:r>
              <a:rPr altLang="en-US"/>
              <a:t>May be random or fixed factors, depending on if the raters have a particular characteristic (random) or those specific raters will be used (fixed)</a:t>
            </a:r>
          </a:p>
        </p:txBody>
      </p:sp>
    </p:spTree>
    <p:extLst>
      <p:ext uri="{BB962C8B-B14F-4D97-AF65-F5344CB8AC3E}">
        <p14:creationId xmlns:p14="http://schemas.microsoft.com/office/powerpoint/2010/main" val="229420738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0642" name="Oval 32"/>
          <p:cNvSpPr>
            <a:spLocks noChangeArrowheads="1"/>
          </p:cNvSpPr>
          <p:nvPr/>
        </p:nvSpPr>
        <p:spPr bwMode="auto">
          <a:xfrm>
            <a:off x="1981200" y="3124200"/>
            <a:ext cx="2438400" cy="2438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3200">
              <a:latin typeface="Times New Roman" panose="02020603050405020304" pitchFamily="18" charset="0"/>
            </a:endParaRPr>
          </a:p>
        </p:txBody>
      </p:sp>
      <p:sp>
        <p:nvSpPr>
          <p:cNvPr id="240643" name="Freeform 43"/>
          <p:cNvSpPr>
            <a:spLocks/>
          </p:cNvSpPr>
          <p:nvPr/>
        </p:nvSpPr>
        <p:spPr bwMode="auto">
          <a:xfrm>
            <a:off x="1990725" y="2124075"/>
            <a:ext cx="2403475" cy="2151063"/>
          </a:xfrm>
          <a:custGeom>
            <a:avLst/>
            <a:gdLst>
              <a:gd name="T0" fmla="*/ 0 w 1514"/>
              <a:gd name="T1" fmla="*/ 2147483646 h 1355"/>
              <a:gd name="T2" fmla="*/ 2147483646 w 1514"/>
              <a:gd name="T3" fmla="*/ 2147483646 h 1355"/>
              <a:gd name="T4" fmla="*/ 2147483646 w 1514"/>
              <a:gd name="T5" fmla="*/ 2147483646 h 1355"/>
              <a:gd name="T6" fmla="*/ 2147483646 w 1514"/>
              <a:gd name="T7" fmla="*/ 2147483646 h 1355"/>
              <a:gd name="T8" fmla="*/ 2147483646 w 1514"/>
              <a:gd name="T9" fmla="*/ 2147483646 h 1355"/>
              <a:gd name="T10" fmla="*/ 2147483646 w 1514"/>
              <a:gd name="T11" fmla="*/ 2147483646 h 1355"/>
              <a:gd name="T12" fmla="*/ 2147483646 w 1514"/>
              <a:gd name="T13" fmla="*/ 2147483646 h 1355"/>
              <a:gd name="T14" fmla="*/ 2147483646 w 1514"/>
              <a:gd name="T15" fmla="*/ 2147483646 h 1355"/>
              <a:gd name="T16" fmla="*/ 2147483646 w 1514"/>
              <a:gd name="T17" fmla="*/ 2147483646 h 1355"/>
              <a:gd name="T18" fmla="*/ 2147483646 w 1514"/>
              <a:gd name="T19" fmla="*/ 2147483646 h 1355"/>
              <a:gd name="T20" fmla="*/ 2147483646 w 1514"/>
              <a:gd name="T21" fmla="*/ 2147483646 h 1355"/>
              <a:gd name="T22" fmla="*/ 2147483646 w 1514"/>
              <a:gd name="T23" fmla="*/ 2147483646 h 1355"/>
              <a:gd name="T24" fmla="*/ 2147483646 w 1514"/>
              <a:gd name="T25" fmla="*/ 2147483646 h 1355"/>
              <a:gd name="T26" fmla="*/ 2147483646 w 1514"/>
              <a:gd name="T27" fmla="*/ 2147483646 h 1355"/>
              <a:gd name="T28" fmla="*/ 2147483646 w 1514"/>
              <a:gd name="T29" fmla="*/ 2147483646 h 1355"/>
              <a:gd name="T30" fmla="*/ 2147483646 w 1514"/>
              <a:gd name="T31" fmla="*/ 2147483646 h 1355"/>
              <a:gd name="T32" fmla="*/ 2147483646 w 1514"/>
              <a:gd name="T33" fmla="*/ 2147483646 h 1355"/>
              <a:gd name="T34" fmla="*/ 2147483646 w 1514"/>
              <a:gd name="T35" fmla="*/ 2147483646 h 1355"/>
              <a:gd name="T36" fmla="*/ 2147483646 w 1514"/>
              <a:gd name="T37" fmla="*/ 2147483646 h 1355"/>
              <a:gd name="T38" fmla="*/ 2147483646 w 1514"/>
              <a:gd name="T39" fmla="*/ 2147483646 h 1355"/>
              <a:gd name="T40" fmla="*/ 2147483646 w 1514"/>
              <a:gd name="T41" fmla="*/ 2147483646 h 1355"/>
              <a:gd name="T42" fmla="*/ 2147483646 w 1514"/>
              <a:gd name="T43" fmla="*/ 2147483646 h 1355"/>
              <a:gd name="T44" fmla="*/ 2147483646 w 1514"/>
              <a:gd name="T45" fmla="*/ 2147483646 h 1355"/>
              <a:gd name="T46" fmla="*/ 2147483646 w 1514"/>
              <a:gd name="T47" fmla="*/ 2147483646 h 1355"/>
              <a:gd name="T48" fmla="*/ 2147483646 w 1514"/>
              <a:gd name="T49" fmla="*/ 2147483646 h 1355"/>
              <a:gd name="T50" fmla="*/ 2147483646 w 1514"/>
              <a:gd name="T51" fmla="*/ 2147483646 h 1355"/>
              <a:gd name="T52" fmla="*/ 2147483646 w 1514"/>
              <a:gd name="T53" fmla="*/ 2147483646 h 1355"/>
              <a:gd name="T54" fmla="*/ 2147483646 w 1514"/>
              <a:gd name="T55" fmla="*/ 2147483646 h 1355"/>
              <a:gd name="T56" fmla="*/ 2147483646 w 1514"/>
              <a:gd name="T57" fmla="*/ 2147483646 h 1355"/>
              <a:gd name="T58" fmla="*/ 2147483646 w 1514"/>
              <a:gd name="T59" fmla="*/ 2147483646 h 1355"/>
              <a:gd name="T60" fmla="*/ 2147483646 w 1514"/>
              <a:gd name="T61" fmla="*/ 2147483646 h 1355"/>
              <a:gd name="T62" fmla="*/ 2147483646 w 1514"/>
              <a:gd name="T63" fmla="*/ 2147483646 h 1355"/>
              <a:gd name="T64" fmla="*/ 2147483646 w 1514"/>
              <a:gd name="T65" fmla="*/ 2147483646 h 1355"/>
              <a:gd name="T66" fmla="*/ 2147483646 w 1514"/>
              <a:gd name="T67" fmla="*/ 2147483646 h 1355"/>
              <a:gd name="T68" fmla="*/ 2147483646 w 1514"/>
              <a:gd name="T69" fmla="*/ 2147483646 h 1355"/>
              <a:gd name="T70" fmla="*/ 2147483646 w 1514"/>
              <a:gd name="T71" fmla="*/ 2147483646 h 1355"/>
              <a:gd name="T72" fmla="*/ 2147483646 w 1514"/>
              <a:gd name="T73" fmla="*/ 2147483646 h 1355"/>
              <a:gd name="T74" fmla="*/ 2147483646 w 1514"/>
              <a:gd name="T75" fmla="*/ 2147483646 h 1355"/>
              <a:gd name="T76" fmla="*/ 2147483646 w 1514"/>
              <a:gd name="T77" fmla="*/ 2147483646 h 1355"/>
              <a:gd name="T78" fmla="*/ 2147483646 w 1514"/>
              <a:gd name="T79" fmla="*/ 2147483646 h 1355"/>
              <a:gd name="T80" fmla="*/ 2147483646 w 1514"/>
              <a:gd name="T81" fmla="*/ 2147483646 h 1355"/>
              <a:gd name="T82" fmla="*/ 2147483646 w 1514"/>
              <a:gd name="T83" fmla="*/ 2147483646 h 1355"/>
              <a:gd name="T84" fmla="*/ 2147483646 w 1514"/>
              <a:gd name="T85" fmla="*/ 2147483646 h 1355"/>
              <a:gd name="T86" fmla="*/ 2147483646 w 1514"/>
              <a:gd name="T87" fmla="*/ 2147483646 h 1355"/>
              <a:gd name="T88" fmla="*/ 2147483646 w 1514"/>
              <a:gd name="T89" fmla="*/ 0 h 1355"/>
              <a:gd name="T90" fmla="*/ 2147483646 w 1514"/>
              <a:gd name="T91" fmla="*/ 2147483646 h 1355"/>
              <a:gd name="T92" fmla="*/ 2147483646 w 1514"/>
              <a:gd name="T93" fmla="*/ 2147483646 h 1355"/>
              <a:gd name="T94" fmla="*/ 2147483646 w 1514"/>
              <a:gd name="T95" fmla="*/ 2147483646 h 1355"/>
              <a:gd name="T96" fmla="*/ 2147483646 w 1514"/>
              <a:gd name="T97" fmla="*/ 2147483646 h 1355"/>
              <a:gd name="T98" fmla="*/ 2147483646 w 1514"/>
              <a:gd name="T99" fmla="*/ 2147483646 h 1355"/>
              <a:gd name="T100" fmla="*/ 2147483646 w 1514"/>
              <a:gd name="T101" fmla="*/ 2147483646 h 1355"/>
              <a:gd name="T102" fmla="*/ 2147483646 w 1514"/>
              <a:gd name="T103" fmla="*/ 2147483646 h 1355"/>
              <a:gd name="T104" fmla="*/ 2147483646 w 1514"/>
              <a:gd name="T105" fmla="*/ 2147483646 h 1355"/>
              <a:gd name="T106" fmla="*/ 2147483646 w 1514"/>
              <a:gd name="T107" fmla="*/ 2147483646 h 1355"/>
              <a:gd name="T108" fmla="*/ 2147483646 w 1514"/>
              <a:gd name="T109" fmla="*/ 2147483646 h 1355"/>
              <a:gd name="T110" fmla="*/ 2147483646 w 1514"/>
              <a:gd name="T111" fmla="*/ 2147483646 h 1355"/>
              <a:gd name="T112" fmla="*/ 2147483646 w 1514"/>
              <a:gd name="T113" fmla="*/ 2147483646 h 1355"/>
              <a:gd name="T114" fmla="*/ 0 w 1514"/>
              <a:gd name="T115" fmla="*/ 2147483646 h 13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14" h="1355">
                <a:moveTo>
                  <a:pt x="0" y="1323"/>
                </a:moveTo>
                <a:cubicBezTo>
                  <a:pt x="18" y="1327"/>
                  <a:pt x="23" y="1340"/>
                  <a:pt x="42" y="1338"/>
                </a:cubicBezTo>
                <a:cubicBezTo>
                  <a:pt x="61" y="1337"/>
                  <a:pt x="83" y="1343"/>
                  <a:pt x="101" y="1351"/>
                </a:cubicBezTo>
                <a:cubicBezTo>
                  <a:pt x="134" y="1343"/>
                  <a:pt x="88" y="1340"/>
                  <a:pt x="117" y="1347"/>
                </a:cubicBezTo>
                <a:cubicBezTo>
                  <a:pt x="121" y="1348"/>
                  <a:pt x="131" y="1353"/>
                  <a:pt x="135" y="1353"/>
                </a:cubicBezTo>
                <a:cubicBezTo>
                  <a:pt x="164" y="1353"/>
                  <a:pt x="193" y="1354"/>
                  <a:pt x="222" y="1354"/>
                </a:cubicBezTo>
                <a:cubicBezTo>
                  <a:pt x="230" y="1355"/>
                  <a:pt x="238" y="1350"/>
                  <a:pt x="246" y="1348"/>
                </a:cubicBezTo>
                <a:cubicBezTo>
                  <a:pt x="262" y="1343"/>
                  <a:pt x="282" y="1344"/>
                  <a:pt x="300" y="1342"/>
                </a:cubicBezTo>
                <a:cubicBezTo>
                  <a:pt x="328" y="1340"/>
                  <a:pt x="358" y="1335"/>
                  <a:pt x="384" y="1326"/>
                </a:cubicBezTo>
                <a:cubicBezTo>
                  <a:pt x="405" y="1318"/>
                  <a:pt x="384" y="1314"/>
                  <a:pt x="408" y="1311"/>
                </a:cubicBezTo>
                <a:cubicBezTo>
                  <a:pt x="433" y="1307"/>
                  <a:pt x="451" y="1304"/>
                  <a:pt x="474" y="1293"/>
                </a:cubicBezTo>
                <a:cubicBezTo>
                  <a:pt x="540" y="1254"/>
                  <a:pt x="590" y="1243"/>
                  <a:pt x="651" y="1194"/>
                </a:cubicBezTo>
                <a:cubicBezTo>
                  <a:pt x="664" y="1183"/>
                  <a:pt x="741" y="1116"/>
                  <a:pt x="741" y="1116"/>
                </a:cubicBezTo>
                <a:cubicBezTo>
                  <a:pt x="749" y="1126"/>
                  <a:pt x="763" y="1134"/>
                  <a:pt x="771" y="1143"/>
                </a:cubicBezTo>
                <a:cubicBezTo>
                  <a:pt x="777" y="1149"/>
                  <a:pt x="789" y="1151"/>
                  <a:pt x="796" y="1156"/>
                </a:cubicBezTo>
                <a:cubicBezTo>
                  <a:pt x="799" y="1159"/>
                  <a:pt x="822" y="1172"/>
                  <a:pt x="822" y="1172"/>
                </a:cubicBezTo>
                <a:cubicBezTo>
                  <a:pt x="858" y="1185"/>
                  <a:pt x="816" y="1175"/>
                  <a:pt x="844" y="1188"/>
                </a:cubicBezTo>
                <a:cubicBezTo>
                  <a:pt x="853" y="1192"/>
                  <a:pt x="850" y="1196"/>
                  <a:pt x="858" y="1200"/>
                </a:cubicBezTo>
                <a:cubicBezTo>
                  <a:pt x="863" y="1201"/>
                  <a:pt x="874" y="1212"/>
                  <a:pt x="874" y="1212"/>
                </a:cubicBezTo>
                <a:cubicBezTo>
                  <a:pt x="890" y="1208"/>
                  <a:pt x="875" y="1209"/>
                  <a:pt x="890" y="1216"/>
                </a:cubicBezTo>
                <a:cubicBezTo>
                  <a:pt x="907" y="1216"/>
                  <a:pt x="885" y="1219"/>
                  <a:pt x="900" y="1226"/>
                </a:cubicBezTo>
                <a:cubicBezTo>
                  <a:pt x="940" y="1234"/>
                  <a:pt x="925" y="1236"/>
                  <a:pt x="958" y="1248"/>
                </a:cubicBezTo>
                <a:cubicBezTo>
                  <a:pt x="963" y="1249"/>
                  <a:pt x="964" y="1251"/>
                  <a:pt x="968" y="1252"/>
                </a:cubicBezTo>
                <a:cubicBezTo>
                  <a:pt x="972" y="1253"/>
                  <a:pt x="981" y="1258"/>
                  <a:pt x="986" y="1260"/>
                </a:cubicBezTo>
                <a:cubicBezTo>
                  <a:pt x="1000" y="1260"/>
                  <a:pt x="1028" y="1272"/>
                  <a:pt x="1028" y="1272"/>
                </a:cubicBezTo>
                <a:cubicBezTo>
                  <a:pt x="1064" y="1273"/>
                  <a:pt x="1098" y="1297"/>
                  <a:pt x="1135" y="1293"/>
                </a:cubicBezTo>
                <a:cubicBezTo>
                  <a:pt x="1164" y="1290"/>
                  <a:pt x="1204" y="1298"/>
                  <a:pt x="1232" y="1300"/>
                </a:cubicBezTo>
                <a:cubicBezTo>
                  <a:pt x="1286" y="1300"/>
                  <a:pt x="1312" y="1298"/>
                  <a:pt x="1358" y="1294"/>
                </a:cubicBezTo>
                <a:cubicBezTo>
                  <a:pt x="1382" y="1282"/>
                  <a:pt x="1398" y="1286"/>
                  <a:pt x="1424" y="1280"/>
                </a:cubicBezTo>
                <a:cubicBezTo>
                  <a:pt x="1433" y="1278"/>
                  <a:pt x="1454" y="1274"/>
                  <a:pt x="1454" y="1274"/>
                </a:cubicBezTo>
                <a:cubicBezTo>
                  <a:pt x="1465" y="1266"/>
                  <a:pt x="1502" y="1256"/>
                  <a:pt x="1514" y="1252"/>
                </a:cubicBezTo>
                <a:cubicBezTo>
                  <a:pt x="1508" y="1218"/>
                  <a:pt x="1474" y="1105"/>
                  <a:pt x="1456" y="1074"/>
                </a:cubicBezTo>
                <a:cubicBezTo>
                  <a:pt x="1449" y="1060"/>
                  <a:pt x="1430" y="1019"/>
                  <a:pt x="1424" y="1002"/>
                </a:cubicBezTo>
                <a:cubicBezTo>
                  <a:pt x="1406" y="976"/>
                  <a:pt x="1387" y="956"/>
                  <a:pt x="1368" y="930"/>
                </a:cubicBezTo>
                <a:cubicBezTo>
                  <a:pt x="1354" y="913"/>
                  <a:pt x="1336" y="886"/>
                  <a:pt x="1318" y="872"/>
                </a:cubicBezTo>
                <a:cubicBezTo>
                  <a:pt x="1296" y="853"/>
                  <a:pt x="1291" y="850"/>
                  <a:pt x="1274" y="826"/>
                </a:cubicBezTo>
                <a:cubicBezTo>
                  <a:pt x="1232" y="792"/>
                  <a:pt x="1228" y="780"/>
                  <a:pt x="1194" y="762"/>
                </a:cubicBezTo>
                <a:cubicBezTo>
                  <a:pt x="1165" y="747"/>
                  <a:pt x="1135" y="730"/>
                  <a:pt x="1110" y="710"/>
                </a:cubicBezTo>
                <a:cubicBezTo>
                  <a:pt x="1082" y="700"/>
                  <a:pt x="1033" y="681"/>
                  <a:pt x="1008" y="670"/>
                </a:cubicBezTo>
                <a:cubicBezTo>
                  <a:pt x="999" y="666"/>
                  <a:pt x="959" y="661"/>
                  <a:pt x="951" y="657"/>
                </a:cubicBezTo>
                <a:cubicBezTo>
                  <a:pt x="946" y="655"/>
                  <a:pt x="954" y="576"/>
                  <a:pt x="954" y="576"/>
                </a:cubicBezTo>
                <a:cubicBezTo>
                  <a:pt x="934" y="576"/>
                  <a:pt x="969" y="485"/>
                  <a:pt x="948" y="480"/>
                </a:cubicBezTo>
                <a:cubicBezTo>
                  <a:pt x="933" y="420"/>
                  <a:pt x="918" y="321"/>
                  <a:pt x="897" y="285"/>
                </a:cubicBezTo>
                <a:cubicBezTo>
                  <a:pt x="890" y="285"/>
                  <a:pt x="813" y="114"/>
                  <a:pt x="801" y="120"/>
                </a:cubicBezTo>
                <a:cubicBezTo>
                  <a:pt x="788" y="114"/>
                  <a:pt x="701" y="1"/>
                  <a:pt x="690" y="0"/>
                </a:cubicBezTo>
                <a:cubicBezTo>
                  <a:pt x="681" y="2"/>
                  <a:pt x="602" y="119"/>
                  <a:pt x="594" y="123"/>
                </a:cubicBezTo>
                <a:cubicBezTo>
                  <a:pt x="572" y="133"/>
                  <a:pt x="495" y="345"/>
                  <a:pt x="480" y="417"/>
                </a:cubicBezTo>
                <a:cubicBezTo>
                  <a:pt x="462" y="427"/>
                  <a:pt x="493" y="606"/>
                  <a:pt x="474" y="612"/>
                </a:cubicBezTo>
                <a:cubicBezTo>
                  <a:pt x="480" y="642"/>
                  <a:pt x="477" y="630"/>
                  <a:pt x="486" y="663"/>
                </a:cubicBezTo>
                <a:cubicBezTo>
                  <a:pt x="477" y="675"/>
                  <a:pt x="429" y="708"/>
                  <a:pt x="429" y="708"/>
                </a:cubicBezTo>
                <a:cubicBezTo>
                  <a:pt x="384" y="732"/>
                  <a:pt x="261" y="798"/>
                  <a:pt x="231" y="855"/>
                </a:cubicBezTo>
                <a:cubicBezTo>
                  <a:pt x="214" y="864"/>
                  <a:pt x="189" y="894"/>
                  <a:pt x="174" y="906"/>
                </a:cubicBezTo>
                <a:cubicBezTo>
                  <a:pt x="153" y="922"/>
                  <a:pt x="135" y="952"/>
                  <a:pt x="123" y="975"/>
                </a:cubicBezTo>
                <a:cubicBezTo>
                  <a:pt x="116" y="988"/>
                  <a:pt x="99" y="1020"/>
                  <a:pt x="90" y="1032"/>
                </a:cubicBezTo>
                <a:cubicBezTo>
                  <a:pt x="72" y="1055"/>
                  <a:pt x="66" y="1073"/>
                  <a:pt x="51" y="1098"/>
                </a:cubicBezTo>
                <a:cubicBezTo>
                  <a:pt x="38" y="1138"/>
                  <a:pt x="27" y="1170"/>
                  <a:pt x="17" y="1216"/>
                </a:cubicBezTo>
                <a:cubicBezTo>
                  <a:pt x="10" y="1225"/>
                  <a:pt x="4" y="1275"/>
                  <a:pt x="3" y="1287"/>
                </a:cubicBezTo>
                <a:cubicBezTo>
                  <a:pt x="0" y="1310"/>
                  <a:pt x="10" y="1300"/>
                  <a:pt x="0" y="1323"/>
                </a:cubicBezTo>
                <a:close/>
              </a:path>
            </a:pathLst>
          </a:custGeom>
          <a:solidFill>
            <a:schemeClr val="bg1"/>
          </a:solidFill>
          <a:ln w="9525">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44" name="Rectangle 2"/>
          <p:cNvSpPr>
            <a:spLocks noGrp="1" noChangeArrowheads="1"/>
          </p:cNvSpPr>
          <p:nvPr>
            <p:ph type="title"/>
          </p:nvPr>
        </p:nvSpPr>
        <p:spPr>
          <a:xfrm>
            <a:off x="654050" y="438150"/>
            <a:ext cx="8089900" cy="1046163"/>
          </a:xfrm>
        </p:spPr>
        <p:txBody>
          <a:bodyPr/>
          <a:lstStyle/>
          <a:p>
            <a:r>
              <a:rPr altLang="en-US" smtClean="0"/>
              <a:t>D-Study: consider raters as fixed, no</a:t>
            </a:r>
            <a:br>
              <a:rPr altLang="en-US" smtClean="0"/>
            </a:br>
            <a:r>
              <a:rPr altLang="en-US" smtClean="0"/>
              <a:t>generalization made to other raters</a:t>
            </a:r>
          </a:p>
        </p:txBody>
      </p:sp>
      <p:sp>
        <p:nvSpPr>
          <p:cNvPr id="240645" name="Text Box 30"/>
          <p:cNvSpPr txBox="1">
            <a:spLocks noChangeArrowheads="1"/>
          </p:cNvSpPr>
          <p:nvPr/>
        </p:nvSpPr>
        <p:spPr bwMode="auto">
          <a:xfrm>
            <a:off x="1600200" y="2819400"/>
            <a:ext cx="11414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a:latin typeface="Times New Roman" panose="02020603050405020304" pitchFamily="18" charset="0"/>
              </a:rPr>
              <a:t>Subjects (s)</a:t>
            </a:r>
          </a:p>
        </p:txBody>
      </p:sp>
      <p:sp>
        <p:nvSpPr>
          <p:cNvPr id="240646" name="Text Box 31"/>
          <p:cNvSpPr txBox="1">
            <a:spLocks noChangeArrowheads="1"/>
          </p:cNvSpPr>
          <p:nvPr/>
        </p:nvSpPr>
        <p:spPr bwMode="auto">
          <a:xfrm>
            <a:off x="3505200" y="2819400"/>
            <a:ext cx="1547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a:latin typeface="Times New Roman" panose="02020603050405020304" pitchFamily="18" charset="0"/>
              </a:rPr>
              <a:t>Observations (o)</a:t>
            </a:r>
          </a:p>
        </p:txBody>
      </p:sp>
      <p:sp>
        <p:nvSpPr>
          <p:cNvPr id="240647" name="Text Box 33"/>
          <p:cNvSpPr txBox="1">
            <a:spLocks noChangeArrowheads="1"/>
          </p:cNvSpPr>
          <p:nvPr/>
        </p:nvSpPr>
        <p:spPr bwMode="auto">
          <a:xfrm>
            <a:off x="2819400" y="4648200"/>
            <a:ext cx="960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a:solidFill>
                  <a:schemeClr val="bg1"/>
                </a:solidFill>
                <a:latin typeface="Times New Roman" panose="02020603050405020304" pitchFamily="18" charset="0"/>
              </a:rPr>
              <a:t>Raters</a:t>
            </a:r>
            <a:r>
              <a:rPr lang="en-US" altLang="en-US" sz="1600">
                <a:latin typeface="Times New Roman" panose="02020603050405020304" pitchFamily="18" charset="0"/>
              </a:rPr>
              <a:t> </a:t>
            </a:r>
            <a:r>
              <a:rPr lang="en-US" altLang="en-US" sz="1600">
                <a:solidFill>
                  <a:schemeClr val="bg1"/>
                </a:solidFill>
                <a:latin typeface="Times New Roman" panose="02020603050405020304" pitchFamily="18" charset="0"/>
              </a:rPr>
              <a:t>(r)</a:t>
            </a:r>
          </a:p>
        </p:txBody>
      </p:sp>
      <p:sp>
        <p:nvSpPr>
          <p:cNvPr id="240648" name="Text Box 36"/>
          <p:cNvSpPr txBox="1">
            <a:spLocks noChangeArrowheads="1"/>
          </p:cNvSpPr>
          <p:nvPr/>
        </p:nvSpPr>
        <p:spPr bwMode="auto">
          <a:xfrm>
            <a:off x="2895600" y="2667000"/>
            <a:ext cx="441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a:latin typeface="Times New Roman" panose="02020603050405020304" pitchFamily="18" charset="0"/>
              </a:rPr>
              <a:t>s</a:t>
            </a:r>
            <a:r>
              <a:rPr lang="en-US" altLang="en-US" sz="1200">
                <a:latin typeface="Times New Roman" panose="02020603050405020304" pitchFamily="18" charset="0"/>
              </a:rPr>
              <a:t>x</a:t>
            </a:r>
            <a:r>
              <a:rPr lang="en-US" altLang="en-US" sz="1600">
                <a:latin typeface="Times New Roman" panose="02020603050405020304" pitchFamily="18" charset="0"/>
              </a:rPr>
              <a:t>o</a:t>
            </a:r>
          </a:p>
        </p:txBody>
      </p:sp>
      <p:sp>
        <p:nvSpPr>
          <p:cNvPr id="240649" name="Text Box 34"/>
          <p:cNvSpPr txBox="1">
            <a:spLocks noChangeArrowheads="1"/>
          </p:cNvSpPr>
          <p:nvPr/>
        </p:nvSpPr>
        <p:spPr bwMode="auto">
          <a:xfrm>
            <a:off x="2209800" y="3733800"/>
            <a:ext cx="407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a:latin typeface="Times New Roman" panose="02020603050405020304" pitchFamily="18" charset="0"/>
              </a:rPr>
              <a:t>s</a:t>
            </a:r>
            <a:r>
              <a:rPr lang="en-US" altLang="en-US" sz="1200">
                <a:latin typeface="Times New Roman" panose="02020603050405020304" pitchFamily="18" charset="0"/>
              </a:rPr>
              <a:t>x</a:t>
            </a:r>
            <a:r>
              <a:rPr lang="en-US" altLang="en-US" sz="1600">
                <a:latin typeface="Times New Roman" panose="02020603050405020304" pitchFamily="18" charset="0"/>
              </a:rPr>
              <a:t>r</a:t>
            </a:r>
          </a:p>
        </p:txBody>
      </p:sp>
      <p:sp>
        <p:nvSpPr>
          <p:cNvPr id="240650" name="Text Box 35"/>
          <p:cNvSpPr txBox="1">
            <a:spLocks noChangeArrowheads="1"/>
          </p:cNvSpPr>
          <p:nvPr/>
        </p:nvSpPr>
        <p:spPr bwMode="auto">
          <a:xfrm>
            <a:off x="3581400" y="3733800"/>
            <a:ext cx="430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a:latin typeface="Times New Roman" panose="02020603050405020304" pitchFamily="18" charset="0"/>
              </a:rPr>
              <a:t>o</a:t>
            </a:r>
            <a:r>
              <a:rPr lang="en-US" altLang="en-US" sz="1200">
                <a:latin typeface="Times New Roman" panose="02020603050405020304" pitchFamily="18" charset="0"/>
              </a:rPr>
              <a:t>x</a:t>
            </a:r>
            <a:r>
              <a:rPr lang="en-US" altLang="en-US" sz="1600">
                <a:latin typeface="Times New Roman" panose="02020603050405020304" pitchFamily="18" charset="0"/>
              </a:rPr>
              <a:t>r</a:t>
            </a:r>
          </a:p>
        </p:txBody>
      </p:sp>
      <p:sp>
        <p:nvSpPr>
          <p:cNvPr id="240651" name="Text Box 37"/>
          <p:cNvSpPr txBox="1">
            <a:spLocks noChangeArrowheads="1"/>
          </p:cNvSpPr>
          <p:nvPr/>
        </p:nvSpPr>
        <p:spPr bwMode="auto">
          <a:xfrm>
            <a:off x="2743200" y="32004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50000"/>
              </a:spcBef>
              <a:buClrTx/>
              <a:buFontTx/>
              <a:buNone/>
            </a:pPr>
            <a:r>
              <a:rPr lang="en-US" altLang="en-US" sz="1600">
                <a:latin typeface="Times New Roman" panose="02020603050405020304" pitchFamily="18" charset="0"/>
              </a:rPr>
              <a:t>s</a:t>
            </a:r>
            <a:r>
              <a:rPr lang="en-US" altLang="en-US" sz="1200">
                <a:latin typeface="Times New Roman" panose="02020603050405020304" pitchFamily="18" charset="0"/>
              </a:rPr>
              <a:t>x</a:t>
            </a:r>
            <a:r>
              <a:rPr lang="en-US" altLang="en-US" sz="1600">
                <a:latin typeface="Times New Roman" panose="02020603050405020304" pitchFamily="18" charset="0"/>
              </a:rPr>
              <a:t>o</a:t>
            </a:r>
            <a:r>
              <a:rPr lang="en-US" altLang="en-US" sz="1200">
                <a:latin typeface="Times New Roman" panose="02020603050405020304" pitchFamily="18" charset="0"/>
              </a:rPr>
              <a:t>x</a:t>
            </a:r>
            <a:r>
              <a:rPr lang="en-US" altLang="en-US" sz="1600">
                <a:latin typeface="Times New Roman" panose="02020603050405020304" pitchFamily="18" charset="0"/>
              </a:rPr>
              <a:t>r,e</a:t>
            </a:r>
            <a:endParaRPr lang="en-US" altLang="en-US" sz="1000">
              <a:latin typeface="Times New Roman" panose="02020603050405020304" pitchFamily="18" charset="0"/>
            </a:endParaRPr>
          </a:p>
        </p:txBody>
      </p:sp>
      <p:sp>
        <p:nvSpPr>
          <p:cNvPr id="240652" name="Oval 29"/>
          <p:cNvSpPr>
            <a:spLocks noChangeArrowheads="1"/>
          </p:cNvSpPr>
          <p:nvPr/>
        </p:nvSpPr>
        <p:spPr bwMode="auto">
          <a:xfrm>
            <a:off x="2743200" y="1752600"/>
            <a:ext cx="2438400" cy="2438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3200">
              <a:latin typeface="Times New Roman" panose="02020603050405020304" pitchFamily="18" charset="0"/>
            </a:endParaRPr>
          </a:p>
        </p:txBody>
      </p:sp>
      <p:sp>
        <p:nvSpPr>
          <p:cNvPr id="240653" name="Oval 28"/>
          <p:cNvSpPr>
            <a:spLocks noChangeArrowheads="1"/>
          </p:cNvSpPr>
          <p:nvPr/>
        </p:nvSpPr>
        <p:spPr bwMode="auto">
          <a:xfrm>
            <a:off x="1066800" y="1828800"/>
            <a:ext cx="2438400" cy="2438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endParaRPr lang="en-US" altLang="en-US" sz="3200">
              <a:latin typeface="Times New Roman" panose="02020603050405020304" pitchFamily="18" charset="0"/>
            </a:endParaRPr>
          </a:p>
        </p:txBody>
      </p:sp>
      <p:sp>
        <p:nvSpPr>
          <p:cNvPr id="240654" name="Freeform 44"/>
          <p:cNvSpPr>
            <a:spLocks/>
          </p:cNvSpPr>
          <p:nvPr/>
        </p:nvSpPr>
        <p:spPr bwMode="auto">
          <a:xfrm>
            <a:off x="2743200" y="3101975"/>
            <a:ext cx="752475" cy="98425"/>
          </a:xfrm>
          <a:custGeom>
            <a:avLst/>
            <a:gdLst>
              <a:gd name="T0" fmla="*/ 0 w 474"/>
              <a:gd name="T1" fmla="*/ 2147483646 h 62"/>
              <a:gd name="T2" fmla="*/ 2147483646 w 474"/>
              <a:gd name="T3" fmla="*/ 2147483646 h 62"/>
              <a:gd name="T4" fmla="*/ 2147483646 w 474"/>
              <a:gd name="T5" fmla="*/ 2147483646 h 62"/>
              <a:gd name="T6" fmla="*/ 0 60000 65536"/>
              <a:gd name="T7" fmla="*/ 0 60000 65536"/>
              <a:gd name="T8" fmla="*/ 0 60000 65536"/>
            </a:gdLst>
            <a:ahLst/>
            <a:cxnLst>
              <a:cxn ang="T6">
                <a:pos x="T0" y="T1"/>
              </a:cxn>
              <a:cxn ang="T7">
                <a:pos x="T2" y="T3"/>
              </a:cxn>
              <a:cxn ang="T8">
                <a:pos x="T4" y="T5"/>
              </a:cxn>
            </a:cxnLst>
            <a:rect l="0" t="0" r="r" b="b"/>
            <a:pathLst>
              <a:path w="474" h="62">
                <a:moveTo>
                  <a:pt x="0" y="62"/>
                </a:moveTo>
                <a:cubicBezTo>
                  <a:pt x="43" y="53"/>
                  <a:pt x="165" y="6"/>
                  <a:pt x="259" y="6"/>
                </a:cubicBezTo>
                <a:cubicBezTo>
                  <a:pt x="347" y="0"/>
                  <a:pt x="422" y="26"/>
                  <a:pt x="474" y="33"/>
                </a:cubicBez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87" name="Text Box 45"/>
          <p:cNvSpPr txBox="1">
            <a:spLocks noChangeArrowheads="1"/>
          </p:cNvSpPr>
          <p:nvPr/>
        </p:nvSpPr>
        <p:spPr bwMode="auto">
          <a:xfrm>
            <a:off x="5467350" y="2265363"/>
            <a:ext cx="310515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defRPr/>
            </a:pPr>
            <a:r>
              <a:rPr lang="en-US" altLang="en-US" sz="1800" b="0" dirty="0" smtClean="0">
                <a:latin typeface="+mj-lt"/>
              </a:rPr>
              <a:t>Variation in </a:t>
            </a:r>
            <a:r>
              <a:rPr lang="en-US" altLang="en-US" dirty="0" smtClean="0">
                <a:latin typeface="+mj-lt"/>
              </a:rPr>
              <a:t>s </a:t>
            </a:r>
            <a:r>
              <a:rPr lang="en-US" altLang="en-US" sz="1800" b="0" dirty="0" smtClean="0">
                <a:latin typeface="+mj-lt"/>
              </a:rPr>
              <a:t>is no longer affected by raters:</a:t>
            </a:r>
          </a:p>
        </p:txBody>
      </p:sp>
      <p:sp>
        <p:nvSpPr>
          <p:cNvPr id="156688" name="Text Box 46"/>
          <p:cNvSpPr txBox="1">
            <a:spLocks noChangeArrowheads="1"/>
          </p:cNvSpPr>
          <p:nvPr/>
        </p:nvSpPr>
        <p:spPr bwMode="auto">
          <a:xfrm>
            <a:off x="5467350" y="2946400"/>
            <a:ext cx="3276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defRPr/>
            </a:pPr>
            <a:r>
              <a:rPr lang="en-US" altLang="en-US" sz="1800" b="0" dirty="0" smtClean="0">
                <a:latin typeface="+mj-lt"/>
              </a:rPr>
              <a:t>a) average over the levels the fixed effect</a:t>
            </a:r>
          </a:p>
        </p:txBody>
      </p:sp>
      <p:sp>
        <p:nvSpPr>
          <p:cNvPr id="156689" name="Rectangle 47"/>
          <p:cNvSpPr>
            <a:spLocks noChangeArrowheads="1"/>
          </p:cNvSpPr>
          <p:nvPr/>
        </p:nvSpPr>
        <p:spPr bwMode="auto">
          <a:xfrm>
            <a:off x="5448300" y="3567113"/>
            <a:ext cx="31242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defRPr/>
            </a:pPr>
            <a:r>
              <a:rPr lang="en-US" altLang="en-US" sz="1800" b="0" dirty="0" smtClean="0">
                <a:latin typeface="+mj-lt"/>
              </a:rPr>
              <a:t>b) analyze the fixed effect levels separately</a:t>
            </a:r>
          </a:p>
        </p:txBody>
      </p:sp>
    </p:spTree>
    <p:extLst>
      <p:ext uri="{BB962C8B-B14F-4D97-AF65-F5344CB8AC3E}">
        <p14:creationId xmlns:p14="http://schemas.microsoft.com/office/powerpoint/2010/main" val="99257222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35432" y="176765"/>
            <a:ext cx="8266907" cy="615950"/>
          </a:xfrm>
        </p:spPr>
        <p:txBody>
          <a:bodyPr/>
          <a:lstStyle/>
          <a:p>
            <a:r>
              <a:rPr lang="en-US" altLang="en-US" dirty="0" smtClean="0"/>
              <a:t>A suggested process for decision-making regarding GT</a:t>
            </a:r>
          </a:p>
        </p:txBody>
      </p:sp>
      <p:pic>
        <p:nvPicPr>
          <p:cNvPr id="430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078" y="1274480"/>
            <a:ext cx="6805613" cy="496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Tree>
    <p:extLst>
      <p:ext uri="{BB962C8B-B14F-4D97-AF65-F5344CB8AC3E}">
        <p14:creationId xmlns:p14="http://schemas.microsoft.com/office/powerpoint/2010/main" val="2925427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63522" y="776614"/>
            <a:ext cx="5590322" cy="5098093"/>
          </a:xfrm>
          <a:prstGeom prst="rect">
            <a:avLst/>
          </a:prstGeom>
        </p:spPr>
      </p:pic>
      <p:sp>
        <p:nvSpPr>
          <p:cNvPr id="4" name="TextBox 3"/>
          <p:cNvSpPr txBox="1"/>
          <p:nvPr/>
        </p:nvSpPr>
        <p:spPr bwMode="auto">
          <a:xfrm>
            <a:off x="4359056" y="2567836"/>
            <a:ext cx="3820439" cy="307777"/>
          </a:xfrm>
          <a:prstGeom prst="rect">
            <a:avLst/>
          </a:prstGeom>
          <a:noFill/>
          <a:ln w="19050" algn="ctr">
            <a:noFill/>
            <a:miter lim="800000"/>
            <a:headEnd/>
            <a:tailEnd/>
          </a:ln>
        </p:spPr>
        <p:txBody>
          <a:bodyPr wrap="square" lIns="0" tIns="0" rIns="0" bIns="0" rtlCol="0">
            <a:spAutoFit/>
          </a:bodyPr>
          <a:lstStyle/>
          <a:p>
            <a:r>
              <a:rPr lang="en-US" sz="2000" dirty="0">
                <a:latin typeface="+mj-lt"/>
              </a:rPr>
              <a:t>generalizability coefficient (ρ</a:t>
            </a:r>
            <a:r>
              <a:rPr lang="en-US" sz="2000" baseline="30000" dirty="0">
                <a:latin typeface="+mj-lt"/>
              </a:rPr>
              <a:t>2</a:t>
            </a:r>
            <a:r>
              <a:rPr lang="en-US" sz="2000" dirty="0">
                <a:latin typeface="+mj-lt"/>
              </a:rPr>
              <a:t>)</a:t>
            </a:r>
            <a:endParaRPr lang="en-US" sz="2000" dirty="0" smtClean="0">
              <a:latin typeface="+mj-lt"/>
            </a:endParaRPr>
          </a:p>
        </p:txBody>
      </p:sp>
      <p:sp>
        <p:nvSpPr>
          <p:cNvPr id="5" name="TextBox 4"/>
          <p:cNvSpPr txBox="1"/>
          <p:nvPr/>
        </p:nvSpPr>
        <p:spPr bwMode="auto">
          <a:xfrm>
            <a:off x="4359056" y="4221271"/>
            <a:ext cx="3544866" cy="307777"/>
          </a:xfrm>
          <a:prstGeom prst="rect">
            <a:avLst/>
          </a:prstGeom>
          <a:noFill/>
          <a:ln w="19050" algn="ctr">
            <a:noFill/>
            <a:miter lim="800000"/>
            <a:headEnd/>
            <a:tailEnd/>
          </a:ln>
        </p:spPr>
        <p:txBody>
          <a:bodyPr wrap="square" lIns="0" tIns="0" rIns="0" bIns="0" rtlCol="0">
            <a:spAutoFit/>
          </a:bodyPr>
          <a:lstStyle/>
          <a:p>
            <a:r>
              <a:rPr lang="en-US" sz="2000" dirty="0">
                <a:latin typeface="+mj-lt"/>
              </a:rPr>
              <a:t>dependability coefficient (</a:t>
            </a:r>
            <a:r>
              <a:rPr lang="el-GR" sz="2000" dirty="0">
                <a:latin typeface="+mj-lt"/>
              </a:rPr>
              <a:t>Φ)</a:t>
            </a:r>
            <a:endParaRPr lang="en-US" sz="2000" dirty="0" err="1" smtClean="0">
              <a:latin typeface="+mj-lt"/>
            </a:endParaRPr>
          </a:p>
        </p:txBody>
      </p:sp>
    </p:spTree>
    <p:extLst>
      <p:ext uri="{BB962C8B-B14F-4D97-AF65-F5344CB8AC3E}">
        <p14:creationId xmlns:p14="http://schemas.microsoft.com/office/powerpoint/2010/main" val="18009367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49265" y="380206"/>
            <a:ext cx="2682658" cy="1143000"/>
          </a:xfrm>
        </p:spPr>
        <p:txBody>
          <a:bodyPr/>
          <a:lstStyle/>
          <a:p>
            <a:r>
              <a:rPr lang="en-US" altLang="en-US" u="sng" dirty="0" smtClean="0">
                <a:solidFill>
                  <a:srgbClr val="FF6600"/>
                </a:solidFill>
              </a:rPr>
              <a:t>Example:</a:t>
            </a:r>
          </a:p>
        </p:txBody>
      </p:sp>
      <p:sp>
        <p:nvSpPr>
          <p:cNvPr id="44035" name="Content Placeholder 3"/>
          <p:cNvSpPr>
            <a:spLocks noGrp="1"/>
          </p:cNvSpPr>
          <p:nvPr>
            <p:ph idx="1"/>
          </p:nvPr>
        </p:nvSpPr>
        <p:spPr>
          <a:xfrm>
            <a:off x="649265" y="2161784"/>
            <a:ext cx="8305800" cy="3724275"/>
          </a:xfrm>
        </p:spPr>
        <p:txBody>
          <a:bodyPr/>
          <a:lstStyle/>
          <a:p>
            <a:pPr marL="0" indent="0">
              <a:spcBef>
                <a:spcPts val="600"/>
              </a:spcBef>
              <a:buFont typeface="Wingdings" panose="05000000000000000000" pitchFamily="2" charset="2"/>
              <a:buNone/>
            </a:pPr>
            <a:r>
              <a:rPr lang="en-US" altLang="en-US" sz="1600" u="sng" dirty="0" smtClean="0"/>
              <a:t>Step 1: </a:t>
            </a:r>
            <a:r>
              <a:rPr lang="en-US" altLang="en-US" sz="1600" b="0" dirty="0" smtClean="0"/>
              <a:t>The goal is to determine how many teacher ratings would be needed in order to obtain a dependable estimate of student engagement during whole-group math instruction</a:t>
            </a:r>
          </a:p>
          <a:p>
            <a:pPr marL="0" indent="0">
              <a:spcBef>
                <a:spcPts val="600"/>
              </a:spcBef>
              <a:buFont typeface="Wingdings" panose="05000000000000000000" pitchFamily="2" charset="2"/>
              <a:buNone/>
            </a:pPr>
            <a:r>
              <a:rPr lang="en-US" altLang="en-US" sz="1600" u="sng" dirty="0" smtClean="0"/>
              <a:t>Step 2: </a:t>
            </a:r>
            <a:r>
              <a:rPr lang="en-US" altLang="en-US" sz="1600" b="0" dirty="0" smtClean="0"/>
              <a:t>Important facets are teacher-raters, occasion (stability of ratings), but not setting facet (because looking only at math instruction)</a:t>
            </a:r>
          </a:p>
          <a:p>
            <a:pPr marL="0" indent="0">
              <a:spcBef>
                <a:spcPts val="600"/>
              </a:spcBef>
              <a:buFont typeface="Wingdings" panose="05000000000000000000" pitchFamily="2" charset="2"/>
              <a:buNone/>
            </a:pPr>
            <a:r>
              <a:rPr lang="en-US" altLang="en-US" sz="1600" u="sng" dirty="0" smtClean="0"/>
              <a:t>Step 3: </a:t>
            </a:r>
            <a:r>
              <a:rPr lang="en-US" altLang="en-US" sz="1600" b="0" dirty="0" smtClean="0"/>
              <a:t>Two teachers must be included and ratings should be collected over multiple days in order to investigate fluctuations across occasions. In order to ensure a fully-crossed design, all students should be rated on all occasions by all participating teachers. Because we wish to generalize findings beyond the specific teachers and occasions utilized, both facets should be treated as random.</a:t>
            </a:r>
          </a:p>
          <a:p>
            <a:pPr marL="0" indent="0">
              <a:spcBef>
                <a:spcPts val="600"/>
              </a:spcBef>
              <a:buFont typeface="Wingdings" panose="05000000000000000000" pitchFamily="2" charset="2"/>
              <a:buNone/>
            </a:pPr>
            <a:r>
              <a:rPr lang="en-US" altLang="en-US" sz="1600" u="sng" dirty="0" smtClean="0"/>
              <a:t>Step 4:</a:t>
            </a:r>
            <a:r>
              <a:rPr lang="en-US" altLang="en-US" sz="1600" b="0" dirty="0" smtClean="0"/>
              <a:t> A total of two teachers were ultimately utilized; both agreed to conduct ratings for 2 full school-weeks. Each day, both teachers rated the proportion of time (0 to 100%) that each of 10 students spent engaged in whole-group math instruction. At the end of the 2 weeks, a total of 200 data points had been collected (i.e., 10 students × 10 occasions × 2 raters).</a:t>
            </a:r>
          </a:p>
          <a:p>
            <a:pPr marL="0" indent="0">
              <a:spcBef>
                <a:spcPts val="600"/>
              </a:spcBef>
              <a:buFont typeface="Wingdings" panose="05000000000000000000" pitchFamily="2" charset="2"/>
              <a:buNone/>
            </a:pPr>
            <a:r>
              <a:rPr lang="en-US" altLang="en-US" sz="1600" u="sng" dirty="0" smtClean="0"/>
              <a:t>Step 5: </a:t>
            </a:r>
            <a:r>
              <a:rPr lang="en-US" altLang="en-US" sz="1600" b="0" dirty="0" smtClean="0"/>
              <a:t>ANOVA </a:t>
            </a:r>
            <a:r>
              <a:rPr lang="en-US" altLang="en-US" sz="1600" b="0" dirty="0" smtClean="0"/>
              <a:t>analysis.</a:t>
            </a:r>
          </a:p>
          <a:p>
            <a:pPr marL="0" indent="0">
              <a:spcBef>
                <a:spcPts val="600"/>
              </a:spcBef>
              <a:buFont typeface="Wingdings" panose="05000000000000000000" pitchFamily="2" charset="2"/>
              <a:buNone/>
            </a:pPr>
            <a:r>
              <a:rPr lang="en-US" altLang="en-US" sz="1600" u="sng" dirty="0" smtClean="0"/>
              <a:t>Step 6:</a:t>
            </a:r>
            <a:r>
              <a:rPr lang="en-US" altLang="en-US" sz="1600" dirty="0" smtClean="0"/>
              <a:t> G-study.</a:t>
            </a:r>
            <a:endParaRPr lang="en-US" altLang="en-US" sz="1600" u="sng" dirty="0" smtClean="0"/>
          </a:p>
        </p:txBody>
      </p:sp>
      <p:pic>
        <p:nvPicPr>
          <p:cNvPr id="440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881" y="53899"/>
            <a:ext cx="5208119" cy="2049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Tree>
    <p:extLst>
      <p:ext uri="{BB962C8B-B14F-4D97-AF65-F5344CB8AC3E}">
        <p14:creationId xmlns:p14="http://schemas.microsoft.com/office/powerpoint/2010/main" val="27867984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3"/>
          <p:cNvSpPr>
            <a:spLocks noGrp="1"/>
          </p:cNvSpPr>
          <p:nvPr>
            <p:ph idx="1"/>
          </p:nvPr>
        </p:nvSpPr>
        <p:spPr>
          <a:xfrm>
            <a:off x="160338" y="3105150"/>
            <a:ext cx="8983662" cy="2981325"/>
          </a:xfrm>
        </p:spPr>
        <p:txBody>
          <a:bodyPr/>
          <a:lstStyle/>
          <a:p>
            <a:pPr>
              <a:spcBef>
                <a:spcPts val="600"/>
              </a:spcBef>
            </a:pPr>
            <a:r>
              <a:rPr lang="en-US" altLang="en-US" sz="2000" b="0" dirty="0" smtClean="0">
                <a:solidFill>
                  <a:srgbClr val="00B0F0"/>
                </a:solidFill>
              </a:rPr>
              <a:t>The</a:t>
            </a:r>
            <a:r>
              <a:rPr lang="en-US" altLang="en-US" sz="2000" dirty="0" smtClean="0">
                <a:solidFill>
                  <a:srgbClr val="00B0F0"/>
                </a:solidFill>
              </a:rPr>
              <a:t> </a:t>
            </a:r>
            <a:r>
              <a:rPr lang="en-US" altLang="en-US" sz="2000" b="0" dirty="0" smtClean="0">
                <a:solidFill>
                  <a:srgbClr val="00B0F0"/>
                </a:solidFill>
              </a:rPr>
              <a:t>greatest percentage of variance (58%) is due to person – teachers were able to discriminate between students' levels of academic </a:t>
            </a:r>
            <a:r>
              <a:rPr lang="en-US" altLang="en-US" sz="2000" b="0" dirty="0" smtClean="0">
                <a:solidFill>
                  <a:srgbClr val="00B0F0"/>
                </a:solidFill>
              </a:rPr>
              <a:t>engagement.</a:t>
            </a:r>
            <a:endParaRPr lang="en-US" altLang="en-US" sz="2000" b="0" dirty="0" smtClean="0">
              <a:solidFill>
                <a:srgbClr val="00B0F0"/>
              </a:solidFill>
            </a:endParaRPr>
          </a:p>
          <a:p>
            <a:pPr>
              <a:spcBef>
                <a:spcPts val="600"/>
              </a:spcBef>
            </a:pPr>
            <a:r>
              <a:rPr lang="en-US" altLang="en-US" sz="2000" b="0" dirty="0" smtClean="0">
                <a:solidFill>
                  <a:srgbClr val="00B050"/>
                </a:solidFill>
              </a:rPr>
              <a:t>The small percentage of variance (4%) attributable to the facet of rater –teachers' ratings did not vary substantially overall (i.e., averaged across students and occasions).</a:t>
            </a:r>
          </a:p>
          <a:p>
            <a:pPr>
              <a:spcBef>
                <a:spcPts val="600"/>
              </a:spcBef>
            </a:pPr>
            <a:r>
              <a:rPr lang="en-US" altLang="en-US" sz="2000" b="0" dirty="0" smtClean="0">
                <a:solidFill>
                  <a:srgbClr val="FF6699"/>
                </a:solidFill>
              </a:rPr>
              <a:t>Interaction person*rater is 18% of the observed variance - teachers' assessments of particular students did vary to a notable </a:t>
            </a:r>
            <a:r>
              <a:rPr lang="en-US" altLang="en-US" sz="2000" b="0" dirty="0" smtClean="0">
                <a:solidFill>
                  <a:srgbClr val="FF6699"/>
                </a:solidFill>
              </a:rPr>
              <a:t>extent.</a:t>
            </a:r>
            <a:endParaRPr lang="en-US" altLang="en-US" sz="2000" b="0" dirty="0" smtClean="0">
              <a:solidFill>
                <a:srgbClr val="FF6699"/>
              </a:solidFill>
            </a:endParaRPr>
          </a:p>
          <a:p>
            <a:pPr>
              <a:spcBef>
                <a:spcPts val="600"/>
              </a:spcBef>
            </a:pPr>
            <a:r>
              <a:rPr lang="en-US" altLang="en-US" sz="1600" b="0" dirty="0" smtClean="0">
                <a:solidFill>
                  <a:srgbClr val="000000"/>
                </a:solidFill>
              </a:rPr>
              <a:t>Rater and occasion*rater are </a:t>
            </a:r>
            <a:r>
              <a:rPr lang="en-US" altLang="en-US" sz="1600" b="0" dirty="0" smtClean="0">
                <a:solidFill>
                  <a:srgbClr val="000000"/>
                </a:solidFill>
              </a:rPr>
              <a:t>≤5</a:t>
            </a:r>
            <a:r>
              <a:rPr lang="en-US" altLang="en-US" sz="1600" b="0" dirty="0" smtClean="0">
                <a:solidFill>
                  <a:srgbClr val="000000"/>
                </a:solidFill>
              </a:rPr>
              <a:t>%, i.e. (a) the rank order of students did not change dramatically across occasions and (b) there were small changes in rating behavior across </a:t>
            </a:r>
            <a:r>
              <a:rPr lang="en-US" altLang="en-US" sz="1600" b="0" dirty="0" smtClean="0">
                <a:solidFill>
                  <a:srgbClr val="000000"/>
                </a:solidFill>
              </a:rPr>
              <a:t>occasions.</a:t>
            </a:r>
            <a:endParaRPr lang="en-US" altLang="en-US" sz="2000" dirty="0" smtClean="0">
              <a:solidFill>
                <a:srgbClr val="000000"/>
              </a:solidFill>
            </a:endParaRPr>
          </a:p>
        </p:txBody>
      </p:sp>
      <p:pic>
        <p:nvPicPr>
          <p:cNvPr id="450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83920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5" name="Rectangle 4"/>
          <p:cNvSpPr/>
          <p:nvPr/>
        </p:nvSpPr>
        <p:spPr bwMode="auto">
          <a:xfrm>
            <a:off x="152400" y="1371600"/>
            <a:ext cx="8839200" cy="152400"/>
          </a:xfrm>
          <a:prstGeom prst="rect">
            <a:avLst/>
          </a:prstGeom>
          <a:noFill/>
          <a:ln w="25400" cap="flat" cmpd="sng" algn="ctr">
            <a:solidFill>
              <a:schemeClr val="tx1">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en-US">
              <a:latin typeface="Arial" charset="0"/>
              <a:cs typeface="Arial" charset="0"/>
            </a:endParaRPr>
          </a:p>
        </p:txBody>
      </p:sp>
      <p:sp>
        <p:nvSpPr>
          <p:cNvPr id="45063" name="Rectangle 6"/>
          <p:cNvSpPr>
            <a:spLocks noChangeArrowheads="1"/>
          </p:cNvSpPr>
          <p:nvPr/>
        </p:nvSpPr>
        <p:spPr bwMode="auto">
          <a:xfrm>
            <a:off x="152400" y="1743075"/>
            <a:ext cx="8839200" cy="152400"/>
          </a:xfrm>
          <a:prstGeom prst="rect">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endParaRPr lang="en-US" altLang="en-US" sz="1800" b="0"/>
          </a:p>
        </p:txBody>
      </p:sp>
      <p:sp>
        <p:nvSpPr>
          <p:cNvPr id="45064" name="Rectangle 7"/>
          <p:cNvSpPr>
            <a:spLocks noChangeArrowheads="1"/>
          </p:cNvSpPr>
          <p:nvPr/>
        </p:nvSpPr>
        <p:spPr bwMode="auto">
          <a:xfrm>
            <a:off x="160338" y="2047875"/>
            <a:ext cx="8839200" cy="152400"/>
          </a:xfrm>
          <a:prstGeom prst="rect">
            <a:avLst/>
          </a:prstGeom>
          <a:noFill/>
          <a:ln w="25400" algn="ctr">
            <a:solidFill>
              <a:srgbClr val="FF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endParaRPr lang="en-US" altLang="en-US" sz="1800" b="0"/>
          </a:p>
        </p:txBody>
      </p:sp>
    </p:spTree>
    <p:extLst>
      <p:ext uri="{BB962C8B-B14F-4D97-AF65-F5344CB8AC3E}">
        <p14:creationId xmlns:p14="http://schemas.microsoft.com/office/powerpoint/2010/main" val="3536647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655638" y="958483"/>
            <a:ext cx="8415338" cy="1045992"/>
          </a:xfrm>
        </p:spPr>
        <p:txBody>
          <a:bodyPr/>
          <a:lstStyle/>
          <a:p>
            <a:r>
              <a:rPr altLang="en-US" dirty="0" err="1" smtClean="0">
                <a:solidFill>
                  <a:srgbClr val="FF6600"/>
                </a:solidFill>
              </a:rPr>
              <a:t>Intraclass</a:t>
            </a:r>
            <a:r>
              <a:rPr altLang="en-US" dirty="0" smtClean="0">
                <a:solidFill>
                  <a:srgbClr val="FF6600"/>
                </a:solidFill>
              </a:rPr>
              <a:t> </a:t>
            </a:r>
            <a:r>
              <a:rPr altLang="en-US" dirty="0" smtClean="0">
                <a:solidFill>
                  <a:srgbClr val="FF6600"/>
                </a:solidFill>
              </a:rPr>
              <a:t>Correlation </a:t>
            </a:r>
            <a:r>
              <a:rPr altLang="en-US" dirty="0" smtClean="0">
                <a:solidFill>
                  <a:srgbClr val="FF6600"/>
                </a:solidFill>
              </a:rPr>
              <a:t>Coefficient (ICC)  to assess i</a:t>
            </a:r>
            <a:r>
              <a:rPr lang="en-US" altLang="en-US" dirty="0" smtClean="0">
                <a:solidFill>
                  <a:srgbClr val="FF6600"/>
                </a:solidFill>
              </a:rPr>
              <a:t>nter-rater reliability </a:t>
            </a:r>
            <a:endParaRPr altLang="en-US" dirty="0" smtClean="0">
              <a:solidFill>
                <a:srgbClr val="FF6600"/>
              </a:solidFill>
            </a:endParaRPr>
          </a:p>
        </p:txBody>
      </p:sp>
      <p:sp>
        <p:nvSpPr>
          <p:cNvPr id="3" name="Content Placeholder 2"/>
          <p:cNvSpPr>
            <a:spLocks noGrp="1"/>
          </p:cNvSpPr>
          <p:nvPr>
            <p:ph idx="1"/>
          </p:nvPr>
        </p:nvSpPr>
        <p:spPr>
          <a:xfrm>
            <a:off x="655638" y="2004475"/>
            <a:ext cx="8434387" cy="4011613"/>
          </a:xfrm>
        </p:spPr>
        <p:txBody>
          <a:bodyPr/>
          <a:lstStyle/>
          <a:p>
            <a:pPr marL="0" indent="0">
              <a:buFont typeface="Wingdings" panose="05000000000000000000" pitchFamily="2" charset="2"/>
              <a:buNone/>
              <a:defRPr/>
            </a:pPr>
            <a:r>
              <a:rPr u="sng" dirty="0"/>
              <a:t>Determining which ICC you need:</a:t>
            </a:r>
          </a:p>
          <a:p>
            <a:pPr>
              <a:spcBef>
                <a:spcPts val="600"/>
              </a:spcBef>
              <a:buFont typeface="Wingdings" panose="05000000000000000000" pitchFamily="2" charset="2"/>
              <a:buAutoNum type="arabicPeriod"/>
              <a:defRPr/>
            </a:pPr>
            <a:r>
              <a:rPr sz="2000" dirty="0"/>
              <a:t>Do you have consistent raters for all </a:t>
            </a:r>
            <a:r>
              <a:rPr sz="2000" dirty="0" err="1"/>
              <a:t>ratees</a:t>
            </a:r>
            <a:r>
              <a:rPr sz="2000" dirty="0"/>
              <a:t>?  For example, do the exact same 8 raters make ratings on every </a:t>
            </a:r>
            <a:r>
              <a:rPr sz="2000" dirty="0" err="1"/>
              <a:t>ratee</a:t>
            </a:r>
            <a:r>
              <a:rPr sz="2000" dirty="0"/>
              <a:t>?</a:t>
            </a:r>
          </a:p>
          <a:p>
            <a:pPr marL="0" indent="0">
              <a:spcBef>
                <a:spcPts val="600"/>
              </a:spcBef>
              <a:buFont typeface="Wingdings" panose="05000000000000000000" pitchFamily="2" charset="2"/>
              <a:buNone/>
              <a:defRPr/>
            </a:pPr>
            <a:r>
              <a:rPr sz="2000" dirty="0">
                <a:solidFill>
                  <a:srgbClr val="FF6600"/>
                </a:solidFill>
              </a:rPr>
              <a:t>No – ICC-1, Yes </a:t>
            </a:r>
            <a:r>
              <a:rPr sz="2000" dirty="0">
                <a:solidFill>
                  <a:srgbClr val="FF6600"/>
                </a:solidFill>
                <a:sym typeface="Wingdings" panose="05000000000000000000" pitchFamily="2" charset="2"/>
              </a:rPr>
              <a:t>Q2</a:t>
            </a:r>
            <a:endParaRPr sz="2000" dirty="0">
              <a:solidFill>
                <a:srgbClr val="FF6600"/>
              </a:solidFill>
            </a:endParaRPr>
          </a:p>
          <a:p>
            <a:pPr>
              <a:spcBef>
                <a:spcPts val="600"/>
              </a:spcBef>
              <a:buFont typeface="Wingdings" panose="05000000000000000000" pitchFamily="2" charset="2"/>
              <a:buAutoNum type="arabicPeriod" startAt="2"/>
              <a:defRPr/>
            </a:pPr>
            <a:r>
              <a:rPr sz="2000" dirty="0"/>
              <a:t>Do you have a sample or population of raters?</a:t>
            </a:r>
          </a:p>
          <a:p>
            <a:pPr marL="0" indent="0">
              <a:spcBef>
                <a:spcPts val="600"/>
              </a:spcBef>
              <a:buFont typeface="Wingdings" panose="05000000000000000000" pitchFamily="2" charset="2"/>
              <a:buNone/>
              <a:defRPr/>
            </a:pPr>
            <a:r>
              <a:rPr sz="2000" dirty="0">
                <a:solidFill>
                  <a:srgbClr val="FF6600"/>
                </a:solidFill>
              </a:rPr>
              <a:t>Sample – ICC-2, Population – </a:t>
            </a:r>
            <a:r>
              <a:rPr sz="2000" dirty="0" smtClean="0">
                <a:solidFill>
                  <a:srgbClr val="FF6600"/>
                </a:solidFill>
              </a:rPr>
              <a:t>ICC-3 (i.e., we took ALL available raters)</a:t>
            </a:r>
            <a:endParaRPr sz="2000" dirty="0">
              <a:solidFill>
                <a:srgbClr val="FF6600"/>
              </a:solidFill>
            </a:endParaRPr>
          </a:p>
          <a:p>
            <a:pPr>
              <a:spcBef>
                <a:spcPts val="600"/>
              </a:spcBef>
              <a:buFont typeface="+mj-lt"/>
              <a:buAutoNum type="arabicPeriod" startAt="3"/>
              <a:defRPr/>
            </a:pPr>
            <a:r>
              <a:rPr sz="2000" dirty="0"/>
              <a:t>Do you need a measure of absolute agreement or consistency?</a:t>
            </a:r>
          </a:p>
          <a:p>
            <a:pPr marL="0" indent="0">
              <a:spcBef>
                <a:spcPts val="600"/>
              </a:spcBef>
              <a:buNone/>
              <a:defRPr/>
            </a:pPr>
            <a:r>
              <a:rPr lang="en-US" sz="1800" dirty="0" smtClean="0">
                <a:solidFill>
                  <a:srgbClr val="FF6600"/>
                </a:solidFill>
              </a:rPr>
              <a:t>"Absolute agreement” option </a:t>
            </a:r>
            <a:r>
              <a:rPr lang="en-US" sz="1800" dirty="0">
                <a:solidFill>
                  <a:srgbClr val="FF6600"/>
                </a:solidFill>
              </a:rPr>
              <a:t>is a default for 2-way random-effects model while </a:t>
            </a:r>
            <a:r>
              <a:rPr lang="en-US" sz="1800" dirty="0" smtClean="0">
                <a:solidFill>
                  <a:srgbClr val="FF6600"/>
                </a:solidFill>
              </a:rPr>
              <a:t>“Consistency” </a:t>
            </a:r>
            <a:r>
              <a:rPr lang="en-US" sz="1800" dirty="0">
                <a:solidFill>
                  <a:srgbClr val="FF6600"/>
                </a:solidFill>
              </a:rPr>
              <a:t>is a default option for 2-way mixed-effects model</a:t>
            </a:r>
            <a:r>
              <a:rPr lang="en-US" sz="1800" dirty="0" smtClean="0">
                <a:solidFill>
                  <a:srgbClr val="FF6600"/>
                </a:solidFill>
              </a:rPr>
              <a:t>.</a:t>
            </a:r>
          </a:p>
          <a:p>
            <a:pPr marL="342900" indent="-342900">
              <a:spcBef>
                <a:spcPts val="600"/>
              </a:spcBef>
              <a:buFont typeface="+mj-lt"/>
              <a:buAutoNum type="arabicPeriod" startAt="4"/>
              <a:defRPr/>
            </a:pPr>
            <a:r>
              <a:rPr sz="1800" dirty="0" smtClean="0"/>
              <a:t>Are </a:t>
            </a:r>
            <a:r>
              <a:rPr sz="1800" dirty="0"/>
              <a:t>you interested in the reliability of a single rater, or of their mean? </a:t>
            </a:r>
          </a:p>
          <a:p>
            <a:pPr marL="0" indent="0">
              <a:spcBef>
                <a:spcPts val="600"/>
              </a:spcBef>
              <a:buFont typeface="Wingdings" panose="05000000000000000000" pitchFamily="2" charset="2"/>
              <a:buNone/>
              <a:defRPr/>
            </a:pPr>
            <a:r>
              <a:rPr sz="1800" dirty="0">
                <a:solidFill>
                  <a:srgbClr val="FF6600"/>
                </a:solidFill>
              </a:rPr>
              <a:t>Agreement between the averages of ratings over several raters (average ICC) are typically used when individual ratings are deemed unreliable.</a:t>
            </a:r>
          </a:p>
          <a:p>
            <a:pPr marL="0" indent="0">
              <a:spcBef>
                <a:spcPts val="600"/>
              </a:spcBef>
              <a:buFont typeface="Wingdings" panose="05000000000000000000" pitchFamily="2" charset="2"/>
              <a:buNone/>
              <a:defRPr/>
            </a:pPr>
            <a:endParaRPr sz="1800" dirty="0"/>
          </a:p>
          <a:p>
            <a:pPr>
              <a:buFont typeface="+mj-lt"/>
              <a:buAutoNum type="arabicPeriod"/>
              <a:defRPr/>
            </a:pPr>
            <a:endParaRPr sz="1800" dirty="0"/>
          </a:p>
          <a:p>
            <a:pPr marL="0" indent="0">
              <a:buFont typeface="Wingdings" panose="05000000000000000000" pitchFamily="2" charset="2"/>
              <a:buNone/>
              <a:defRPr/>
            </a:pPr>
            <a:endParaRPr dirty="0"/>
          </a:p>
          <a:p>
            <a:pPr marL="0" indent="0">
              <a:buFont typeface="Wingdings" panose="05000000000000000000" pitchFamily="2" charset="2"/>
              <a:buNone/>
              <a:defRPr/>
            </a:pPr>
            <a:endParaRPr dirty="0"/>
          </a:p>
        </p:txBody>
      </p:sp>
      <p:sp>
        <p:nvSpPr>
          <p:cNvPr id="6" name="Title 1"/>
          <p:cNvSpPr txBox="1">
            <a:spLocks/>
          </p:cNvSpPr>
          <p:nvPr/>
        </p:nvSpPr>
        <p:spPr bwMode="auto">
          <a:xfrm>
            <a:off x="655638" y="434975"/>
            <a:ext cx="8089900" cy="62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algn="l" rtl="0" eaLnBrk="0" fontAlgn="base" hangingPunct="0">
              <a:lnSpc>
                <a:spcPct val="85000"/>
              </a:lnSpc>
              <a:spcBef>
                <a:spcPct val="0"/>
              </a:spcBef>
              <a:spcAft>
                <a:spcPct val="0"/>
              </a:spcAft>
              <a:defRPr lang="en-US" sz="3600" b="1" kern="1200" dirty="0">
                <a:solidFill>
                  <a:schemeClr val="tx1"/>
                </a:solidFill>
                <a:latin typeface="+mn-lt"/>
                <a:ea typeface="Arial" charset="0"/>
                <a:cs typeface="Arial" pitchFamily="34" charset="0"/>
              </a:defRPr>
            </a:lvl1pPr>
            <a:lvl2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2pPr>
            <a:lvl3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3pPr>
            <a:lvl4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4pPr>
            <a:lvl5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5pPr>
            <a:lvl6pPr marL="4572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6pPr>
            <a:lvl7pPr marL="9144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7pPr>
            <a:lvl8pPr marL="13716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8pPr>
            <a:lvl9pPr marL="18288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9pPr>
          </a:lstStyle>
          <a:p>
            <a:r>
              <a:rPr lang="en-US" altLang="en-US" sz="4000" dirty="0" smtClean="0"/>
              <a:t>Highlights from week #6</a:t>
            </a:r>
            <a:endParaRPr lang="en-US" altLang="en-US" sz="4000" dirty="0" smtClean="0"/>
          </a:p>
        </p:txBody>
      </p:sp>
    </p:spTree>
    <p:extLst>
      <p:ext uri="{BB962C8B-B14F-4D97-AF65-F5344CB8AC3E}">
        <p14:creationId xmlns:p14="http://schemas.microsoft.com/office/powerpoint/2010/main" val="195810911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380" y="389708"/>
            <a:ext cx="8266907" cy="628698"/>
          </a:xfrm>
        </p:spPr>
        <p:txBody>
          <a:bodyPr/>
          <a:lstStyle/>
          <a:p>
            <a:pPr>
              <a:defRPr/>
            </a:pPr>
            <a:r>
              <a:rPr lang="en-US" dirty="0" smtClean="0">
                <a:solidFill>
                  <a:schemeClr val="tx1"/>
                </a:solidFill>
              </a:rPr>
              <a:t>Do we need to move to a D-study?</a:t>
            </a:r>
            <a:endParaRPr lang="en-US" kern="1200" dirty="0">
              <a:solidFill>
                <a:schemeClr val="tx1"/>
              </a:solidFill>
              <a:ea typeface="+mn-ea"/>
              <a:cs typeface="+mn-cs"/>
            </a:endParaRPr>
          </a:p>
        </p:txBody>
      </p:sp>
      <p:sp>
        <p:nvSpPr>
          <p:cNvPr id="35843" name="Content Placeholder 2"/>
          <p:cNvSpPr>
            <a:spLocks noGrp="1"/>
          </p:cNvSpPr>
          <p:nvPr>
            <p:ph idx="1"/>
          </p:nvPr>
        </p:nvSpPr>
        <p:spPr>
          <a:xfrm>
            <a:off x="610644" y="1005658"/>
            <a:ext cx="8382000" cy="4343400"/>
          </a:xfrm>
        </p:spPr>
        <p:txBody>
          <a:bodyPr/>
          <a:lstStyle/>
          <a:p>
            <a:pPr marL="0" indent="0">
              <a:buFont typeface="Wingdings" panose="05000000000000000000" pitchFamily="2" charset="2"/>
              <a:buNone/>
              <a:defRPr/>
            </a:pPr>
            <a:r>
              <a:rPr lang="en-US" altLang="en-US" b="0" dirty="0" smtClean="0"/>
              <a:t>Generalizability coefficients or dependability coefficients, or both types? Depends on how the data will be used:</a:t>
            </a:r>
          </a:p>
          <a:p>
            <a:pPr>
              <a:defRPr/>
            </a:pPr>
            <a:r>
              <a:rPr lang="en-US" sz="1400" b="0" dirty="0" smtClean="0"/>
              <a:t>generalizability coefficient (ρ</a:t>
            </a:r>
            <a:r>
              <a:rPr lang="en-US" sz="1400" baseline="30000" dirty="0" smtClean="0"/>
              <a:t>2</a:t>
            </a:r>
            <a:r>
              <a:rPr lang="en-US" sz="1400" b="0" dirty="0" smtClean="0"/>
              <a:t>) should be calculated when one is interested in making decisions about an individual's performance relative to his or her peers</a:t>
            </a:r>
          </a:p>
          <a:p>
            <a:pPr>
              <a:defRPr/>
            </a:pPr>
            <a:r>
              <a:rPr lang="en-US" sz="1400" b="0" dirty="0" smtClean="0"/>
              <a:t>a </a:t>
            </a:r>
            <a:r>
              <a:rPr lang="en-US" sz="1400" b="0" dirty="0" smtClean="0"/>
              <a:t>dependability coefficient (</a:t>
            </a:r>
            <a:r>
              <a:rPr lang="el-GR" sz="1400" b="0" dirty="0" smtClean="0"/>
              <a:t>Φ)</a:t>
            </a:r>
            <a:r>
              <a:rPr lang="en-US" sz="1400" b="0" dirty="0" smtClean="0"/>
              <a:t> should be calculated when one is interested in an individual's performance irrespective of his or her peers</a:t>
            </a:r>
            <a:endParaRPr lang="en-US" altLang="en-US" b="0" dirty="0" smtClean="0"/>
          </a:p>
          <a:p>
            <a:pPr lvl="1">
              <a:defRPr/>
            </a:pPr>
            <a:r>
              <a:rPr lang="en-US" altLang="en-US" dirty="0" smtClean="0"/>
              <a:t>the goal of this case study was to determine the number of ratings needed to obtain a dependable estimate of a student's behavior (i.e., engagement) independent of the performance of his or her peers </a:t>
            </a:r>
            <a:r>
              <a:rPr lang="en-US" altLang="en-US" dirty="0" smtClean="0">
                <a:sym typeface="Wingdings" pitchFamily="2" charset="2"/>
              </a:rPr>
              <a:t> </a:t>
            </a:r>
            <a:r>
              <a:rPr lang="en-US" altLang="en-US" b="1" dirty="0" smtClean="0">
                <a:solidFill>
                  <a:srgbClr val="FF6600"/>
                </a:solidFill>
              </a:rPr>
              <a:t>the calculation of dependability coefficients</a:t>
            </a:r>
          </a:p>
          <a:p>
            <a:pPr lvl="1">
              <a:defRPr/>
            </a:pPr>
            <a:r>
              <a:rPr lang="en-US" altLang="en-US" dirty="0" smtClean="0"/>
              <a:t>The model has 2 raters and 10 occasions</a:t>
            </a:r>
          </a:p>
          <a:p>
            <a:pPr lvl="1">
              <a:defRPr/>
            </a:pPr>
            <a:r>
              <a:rPr lang="en-US" altLang="en-US" dirty="0" smtClean="0"/>
              <a:t>dependability coefficient =0.83 – adequate</a:t>
            </a:r>
          </a:p>
        </p:txBody>
      </p:sp>
    </p:spTree>
    <p:extLst>
      <p:ext uri="{BB962C8B-B14F-4D97-AF65-F5344CB8AC3E}">
        <p14:creationId xmlns:p14="http://schemas.microsoft.com/office/powerpoint/2010/main" val="22269381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093" y="309563"/>
            <a:ext cx="8236907" cy="681038"/>
          </a:xfrm>
        </p:spPr>
        <p:txBody>
          <a:bodyPr/>
          <a:lstStyle/>
          <a:p>
            <a:pPr>
              <a:defRPr/>
            </a:pPr>
            <a:r>
              <a:rPr lang="en-US" kern="1200" dirty="0">
                <a:solidFill>
                  <a:schemeClr val="tx1"/>
                </a:solidFill>
              </a:rPr>
              <a:t>Step 7: D-study</a:t>
            </a:r>
            <a:endParaRPr lang="en-US" dirty="0"/>
          </a:p>
        </p:txBody>
      </p:sp>
      <p:pic>
        <p:nvPicPr>
          <p:cNvPr id="47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333" y="1636931"/>
            <a:ext cx="6956423" cy="4544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47109" name="TextBox 4"/>
          <p:cNvSpPr txBox="1">
            <a:spLocks noChangeArrowheads="1"/>
          </p:cNvSpPr>
          <p:nvPr/>
        </p:nvSpPr>
        <p:spPr bwMode="auto">
          <a:xfrm>
            <a:off x="526093" y="990600"/>
            <a:ext cx="82369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marL="0" indent="0">
              <a:spcBef>
                <a:spcPct val="50000"/>
              </a:spcBef>
              <a:buClrTx/>
              <a:buSzTx/>
              <a:buNone/>
            </a:pPr>
            <a:r>
              <a:rPr lang="en-US" altLang="en-US" sz="1800" b="0" dirty="0"/>
              <a:t>F</a:t>
            </a:r>
            <a:r>
              <a:rPr lang="en-US" altLang="en-US" sz="1800" b="0" dirty="0" smtClean="0"/>
              <a:t>lattening </a:t>
            </a:r>
            <a:r>
              <a:rPr lang="en-US" altLang="en-US" sz="1800" b="0" dirty="0"/>
              <a:t>in the rate of improvement suggests a point of diminishing returns beyond which additional data collection may not be valuable</a:t>
            </a:r>
          </a:p>
        </p:txBody>
      </p:sp>
    </p:spTree>
    <p:extLst>
      <p:ext uri="{BB962C8B-B14F-4D97-AF65-F5344CB8AC3E}">
        <p14:creationId xmlns:p14="http://schemas.microsoft.com/office/powerpoint/2010/main" val="30373035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Conclusions:	</a:t>
            </a:r>
          </a:p>
        </p:txBody>
      </p:sp>
      <p:sp>
        <p:nvSpPr>
          <p:cNvPr id="48131" name="Content Placeholder 2"/>
          <p:cNvSpPr>
            <a:spLocks noGrp="1"/>
          </p:cNvSpPr>
          <p:nvPr>
            <p:ph idx="1"/>
          </p:nvPr>
        </p:nvSpPr>
        <p:spPr>
          <a:xfrm>
            <a:off x="510380" y="1122123"/>
            <a:ext cx="8153400" cy="3724275"/>
          </a:xfrm>
        </p:spPr>
        <p:txBody>
          <a:bodyPr/>
          <a:lstStyle/>
          <a:p>
            <a:r>
              <a:rPr lang="en-US" altLang="en-US" sz="2400" b="0" dirty="0" smtClean="0"/>
              <a:t>A dependable estimate of student engagement may be obtained in as few as three occasions if two teachers are able to provide concurrent ratings. In typical classroom settings, however, it is unlikely that more than one classroom teacher will be present at a time. </a:t>
            </a:r>
          </a:p>
          <a:p>
            <a:r>
              <a:rPr lang="en-US" altLang="en-US" sz="2400" b="0" dirty="0" smtClean="0"/>
              <a:t>Unfortunately, the D study results seem to indicate that adequate levels of dependability (i.e., .80) will not be achieved given a single rater. </a:t>
            </a:r>
          </a:p>
          <a:p>
            <a:r>
              <a:rPr lang="en-US" altLang="en-US" sz="2400" b="0" dirty="0" smtClean="0"/>
              <a:t>It is necessary to re-examine the rating context and determine what training and supports can be put into place in order to improve rating reliability. </a:t>
            </a:r>
            <a:endParaRPr lang="en-US" altLang="en-US" sz="2400" dirty="0" smtClean="0"/>
          </a:p>
        </p:txBody>
      </p:sp>
    </p:spTree>
    <p:extLst>
      <p:ext uri="{BB962C8B-B14F-4D97-AF65-F5344CB8AC3E}">
        <p14:creationId xmlns:p14="http://schemas.microsoft.com/office/powerpoint/2010/main" val="15629503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itle 1"/>
          <p:cNvSpPr>
            <a:spLocks noGrp="1"/>
          </p:cNvSpPr>
          <p:nvPr>
            <p:ph type="title"/>
          </p:nvPr>
        </p:nvSpPr>
        <p:spPr>
          <a:xfrm>
            <a:off x="654050" y="438150"/>
            <a:ext cx="8089900" cy="563563"/>
          </a:xfrm>
        </p:spPr>
        <p:txBody>
          <a:bodyPr/>
          <a:lstStyle/>
          <a:p>
            <a:r>
              <a:rPr altLang="en-US" smtClean="0"/>
              <a:t>Summary </a:t>
            </a:r>
          </a:p>
        </p:txBody>
      </p:sp>
      <p:sp>
        <p:nvSpPr>
          <p:cNvPr id="259075" name="Content Placeholder 2"/>
          <p:cNvSpPr>
            <a:spLocks noGrp="1"/>
          </p:cNvSpPr>
          <p:nvPr>
            <p:ph idx="1"/>
          </p:nvPr>
        </p:nvSpPr>
        <p:spPr>
          <a:xfrm>
            <a:off x="661988" y="1563688"/>
            <a:ext cx="8081962" cy="4011612"/>
          </a:xfrm>
        </p:spPr>
        <p:txBody>
          <a:bodyPr/>
          <a:lstStyle/>
          <a:p>
            <a:r>
              <a:rPr altLang="en-US" sz="2600" dirty="0"/>
              <a:t>Generalizability is broadly understood as </a:t>
            </a:r>
            <a:r>
              <a:rPr altLang="en-US" sz="2600" b="1" dirty="0">
                <a:solidFill>
                  <a:srgbClr val="FF6600"/>
                </a:solidFill>
              </a:rPr>
              <a:t>representativeness of a specific sample of the traits and characteristics in the entire population</a:t>
            </a:r>
          </a:p>
          <a:p>
            <a:r>
              <a:rPr altLang="en-US" sz="2600" dirty="0"/>
              <a:t>Generalizability Theory (GT) offers increased utility for assessment research given the ability to concurrently examine multiple sources of variance, inform both relative and absolute decision making, and determine both the consistency and generalizability of results.</a:t>
            </a:r>
          </a:p>
        </p:txBody>
      </p:sp>
    </p:spTree>
    <p:extLst>
      <p:ext uri="{BB962C8B-B14F-4D97-AF65-F5344CB8AC3E}">
        <p14:creationId xmlns:p14="http://schemas.microsoft.com/office/powerpoint/2010/main" val="299649430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52" y="373319"/>
            <a:ext cx="8308097" cy="575094"/>
          </a:xfrm>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dirty="0" smtClean="0"/>
              <a:t>GT represents a significant advance over traditional approaches to reliability because it could </a:t>
            </a:r>
            <a:r>
              <a:rPr lang="en-US" i="1" dirty="0" smtClean="0"/>
              <a:t>simultaneously</a:t>
            </a:r>
            <a:r>
              <a:rPr lang="en-US" dirty="0" smtClean="0"/>
              <a:t> consider multiple sources of error variance.</a:t>
            </a:r>
          </a:p>
          <a:p>
            <a:r>
              <a:rPr lang="en-US" dirty="0" smtClean="0"/>
              <a:t>GT could be used to optimize reliability (increase sample size, number of raters, other facets, etc.)</a:t>
            </a:r>
            <a:endParaRPr lang="en-US" dirty="0"/>
          </a:p>
        </p:txBody>
      </p:sp>
    </p:spTree>
    <p:extLst>
      <p:ext uri="{BB962C8B-B14F-4D97-AF65-F5344CB8AC3E}">
        <p14:creationId xmlns:p14="http://schemas.microsoft.com/office/powerpoint/2010/main" val="16031099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55638" y="434975"/>
            <a:ext cx="8089900" cy="628698"/>
          </a:xfrm>
        </p:spPr>
        <p:txBody>
          <a:bodyPr/>
          <a:lstStyle/>
          <a:p>
            <a:r>
              <a:rPr lang="en-US" altLang="en-US" dirty="0" smtClean="0"/>
              <a:t>Highlights from week #6</a:t>
            </a:r>
            <a:endParaRPr lang="en-US" altLang="en-US" dirty="0" smtClean="0"/>
          </a:p>
        </p:txBody>
      </p:sp>
      <p:sp>
        <p:nvSpPr>
          <p:cNvPr id="11267" name="Content Placeholder 2"/>
          <p:cNvSpPr>
            <a:spLocks noGrp="1"/>
          </p:cNvSpPr>
          <p:nvPr>
            <p:ph idx="1"/>
          </p:nvPr>
        </p:nvSpPr>
        <p:spPr>
          <a:xfrm>
            <a:off x="655638" y="1223986"/>
            <a:ext cx="8089900" cy="1662113"/>
          </a:xfrm>
        </p:spPr>
        <p:txBody>
          <a:bodyPr/>
          <a:lstStyle/>
          <a:p>
            <a:r>
              <a:rPr lang="en-US" altLang="en-US" dirty="0"/>
              <a:t>The difference between </a:t>
            </a:r>
            <a:r>
              <a:rPr lang="en-US" altLang="en-US" dirty="0" smtClean="0"/>
              <a:t>“consistency” </a:t>
            </a:r>
            <a:r>
              <a:rPr lang="en-US" altLang="en-US" dirty="0"/>
              <a:t>and </a:t>
            </a:r>
            <a:r>
              <a:rPr lang="en-US" altLang="en-US" dirty="0" smtClean="0"/>
              <a:t>“absolute agreement” </a:t>
            </a:r>
            <a:r>
              <a:rPr lang="en-US" altLang="en-US" dirty="0"/>
              <a:t>measures is defined in terms of how the systematic variability due to raters or measures is treated. </a:t>
            </a:r>
            <a:endParaRPr lang="en-US" altLang="en-US" dirty="0" smtClean="0"/>
          </a:p>
        </p:txBody>
      </p:sp>
      <p:pic>
        <p:nvPicPr>
          <p:cNvPr id="3" name="Picture 2"/>
          <p:cNvPicPr>
            <a:picLocks noChangeAspect="1"/>
          </p:cNvPicPr>
          <p:nvPr/>
        </p:nvPicPr>
        <p:blipFill>
          <a:blip r:embed="rId2"/>
          <a:stretch>
            <a:fillRect/>
          </a:stretch>
        </p:blipFill>
        <p:spPr>
          <a:xfrm>
            <a:off x="1114425" y="2820447"/>
            <a:ext cx="7172325" cy="3352800"/>
          </a:xfrm>
          <a:prstGeom prst="rect">
            <a:avLst/>
          </a:prstGeom>
        </p:spPr>
      </p:pic>
    </p:spTree>
    <p:extLst>
      <p:ext uri="{BB962C8B-B14F-4D97-AF65-F5344CB8AC3E}">
        <p14:creationId xmlns:p14="http://schemas.microsoft.com/office/powerpoint/2010/main" val="130847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8" y="434975"/>
            <a:ext cx="8089900" cy="628698"/>
          </a:xfrm>
        </p:spPr>
        <p:txBody>
          <a:bodyPr/>
          <a:lstStyle/>
          <a:p>
            <a:r>
              <a:rPr lang="en-US" altLang="en-US" dirty="0"/>
              <a:t>Highlights from week #6</a:t>
            </a:r>
            <a:endParaRPr lang="en-US" dirty="0"/>
          </a:p>
        </p:txBody>
      </p:sp>
      <p:sp>
        <p:nvSpPr>
          <p:cNvPr id="3" name="Content Placeholder 2"/>
          <p:cNvSpPr>
            <a:spLocks noGrp="1"/>
          </p:cNvSpPr>
          <p:nvPr>
            <p:ph idx="1"/>
          </p:nvPr>
        </p:nvSpPr>
        <p:spPr>
          <a:xfrm>
            <a:off x="562878" y="3864935"/>
            <a:ext cx="8275420" cy="2310617"/>
          </a:xfrm>
        </p:spPr>
        <p:txBody>
          <a:bodyPr/>
          <a:lstStyle/>
          <a:p>
            <a:r>
              <a:rPr lang="en-US" sz="1600" dirty="0" smtClean="0"/>
              <a:t>The </a:t>
            </a:r>
            <a:r>
              <a:rPr lang="en-US" sz="1600" dirty="0"/>
              <a:t>ICC is calculated as the ratio of the sums of various variance component estimates and defined to be within the interval [0, 1]. </a:t>
            </a:r>
            <a:endParaRPr lang="en-US" sz="1600" dirty="0" smtClean="0"/>
          </a:p>
          <a:p>
            <a:r>
              <a:rPr lang="en-US" sz="1600" dirty="0" smtClean="0"/>
              <a:t>In </a:t>
            </a:r>
            <a:r>
              <a:rPr lang="en-US" sz="1600" dirty="0"/>
              <a:t>some </a:t>
            </a:r>
            <a:r>
              <a:rPr lang="en-US" sz="1600" dirty="0" smtClean="0"/>
              <a:t>statistical packages </a:t>
            </a:r>
            <a:r>
              <a:rPr lang="en-US" sz="1600" dirty="0"/>
              <a:t>negative variance estimates are not prevented – this can lead to </a:t>
            </a:r>
            <a:r>
              <a:rPr lang="en-US" sz="1600" b="1" dirty="0"/>
              <a:t>out of range ICC estimates</a:t>
            </a:r>
            <a:r>
              <a:rPr lang="en-US" sz="1600" dirty="0"/>
              <a:t>.</a:t>
            </a:r>
          </a:p>
          <a:p>
            <a:r>
              <a:rPr lang="en-US" sz="1600" dirty="0" smtClean="0"/>
              <a:t>Typically </a:t>
            </a:r>
            <a:r>
              <a:rPr lang="en-US" sz="1600" dirty="0"/>
              <a:t>this happens when the between-subject variation is relatively small compared to the within-subject variation, e.g. due to different raters. If that is the case </a:t>
            </a:r>
            <a:r>
              <a:rPr lang="en-US" sz="1600" b="1" dirty="0"/>
              <a:t>the </a:t>
            </a:r>
            <a:r>
              <a:rPr lang="en-US" sz="1600" b="1" dirty="0">
                <a:solidFill>
                  <a:srgbClr val="FF6600"/>
                </a:solidFill>
              </a:rPr>
              <a:t>negative ICC estimate </a:t>
            </a:r>
            <a:r>
              <a:rPr lang="en-US" sz="1600" b="1" dirty="0"/>
              <a:t>produced by the software should not be quoted but you can say that the scale is not reliable</a:t>
            </a:r>
            <a:r>
              <a:rPr lang="en-US" sz="1600" dirty="0"/>
              <a:t>.</a:t>
            </a:r>
          </a:p>
        </p:txBody>
      </p:sp>
      <p:sp>
        <p:nvSpPr>
          <p:cNvPr id="5" name="Rectangle 4"/>
          <p:cNvSpPr/>
          <p:nvPr/>
        </p:nvSpPr>
        <p:spPr>
          <a:xfrm>
            <a:off x="655638" y="1226661"/>
            <a:ext cx="8089900" cy="923330"/>
          </a:xfrm>
          <a:prstGeom prst="rect">
            <a:avLst/>
          </a:prstGeom>
        </p:spPr>
        <p:txBody>
          <a:bodyPr wrap="square">
            <a:spAutoFit/>
          </a:bodyPr>
          <a:lstStyle/>
          <a:p>
            <a:r>
              <a:rPr lang="en-US" altLang="en-US" dirty="0" err="1">
                <a:latin typeface="Arial" panose="020B0604020202020204" pitchFamily="34" charset="0"/>
                <a:cs typeface="Arial" panose="020B0604020202020204" pitchFamily="34" charset="0"/>
              </a:rPr>
              <a:t>Cicchetti</a:t>
            </a:r>
            <a:r>
              <a:rPr lang="en-US" altLang="en-US" dirty="0">
                <a:latin typeface="Arial" panose="020B0604020202020204" pitchFamily="34" charset="0"/>
                <a:cs typeface="Arial" panose="020B0604020202020204" pitchFamily="34" charset="0"/>
              </a:rPr>
              <a:t> and Sparrow (1981) suggested the following guideline for the evaluation of ICC used to measure inter-rater agreement:</a:t>
            </a:r>
          </a:p>
          <a:p>
            <a:r>
              <a:rPr lang="en-US" altLang="en-US" dirty="0">
                <a:latin typeface="Arial" panose="020B0604020202020204" pitchFamily="34" charset="0"/>
                <a:cs typeface="Arial" panose="020B0604020202020204" pitchFamily="34" charset="0"/>
              </a:rPr>
              <a:t>	</a:t>
            </a:r>
            <a:endParaRPr lang="en-US" altLang="en-US" dirty="0">
              <a:latin typeface="Arial" panose="020B0604020202020204" pitchFamily="34" charset="0"/>
              <a:cs typeface="Arial" panose="020B0604020202020204"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val="841416593"/>
              </p:ext>
            </p:extLst>
          </p:nvPr>
        </p:nvGraphicFramePr>
        <p:xfrm>
          <a:off x="655638" y="1923137"/>
          <a:ext cx="8415338" cy="1646239"/>
        </p:xfrm>
        <a:graphic>
          <a:graphicData uri="http://schemas.openxmlformats.org/drawingml/2006/table">
            <a:tbl>
              <a:tblPr/>
              <a:tblGrid>
                <a:gridCol w="2805113">
                  <a:extLst>
                    <a:ext uri="{9D8B030D-6E8A-4147-A177-3AD203B41FA5}">
                      <a16:colId xmlns:a16="http://schemas.microsoft.com/office/drawing/2014/main" val="20000"/>
                    </a:ext>
                  </a:extLst>
                </a:gridCol>
                <a:gridCol w="5610225">
                  <a:extLst>
                    <a:ext uri="{9D8B030D-6E8A-4147-A177-3AD203B41FA5}">
                      <a16:colId xmlns:a16="http://schemas.microsoft.com/office/drawing/2014/main" val="20001"/>
                    </a:ext>
                  </a:extLst>
                </a:gridCol>
              </a:tblGrid>
              <a:tr h="274329">
                <a:tc>
                  <a:txBody>
                    <a:bodyPr/>
                    <a:lstStyle/>
                    <a:p>
                      <a:pPr marL="0" marR="0" algn="ctr" hangingPunct="0">
                        <a:spcBef>
                          <a:spcPts val="0"/>
                        </a:spcBef>
                        <a:spcAft>
                          <a:spcPts val="0"/>
                        </a:spcAft>
                      </a:pPr>
                      <a:r>
                        <a:rPr lang="en-US" sz="1800" b="1" dirty="0">
                          <a:effectLst/>
                          <a:latin typeface="+mn-lt"/>
                          <a:ea typeface="Times New Roman"/>
                        </a:rPr>
                        <a:t>ICC</a:t>
                      </a:r>
                    </a:p>
                  </a:txBody>
                  <a:tcPr marL="148506" marR="148506"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hangingPunct="0">
                        <a:spcBef>
                          <a:spcPts val="0"/>
                        </a:spcBef>
                        <a:spcAft>
                          <a:spcPts val="0"/>
                        </a:spcAft>
                      </a:pPr>
                      <a:r>
                        <a:rPr lang="en-US" sz="1800" b="1" dirty="0">
                          <a:effectLst/>
                          <a:latin typeface="+mn-lt"/>
                          <a:ea typeface="Times New Roman"/>
                        </a:rPr>
                        <a:t>interpretation</a:t>
                      </a:r>
                    </a:p>
                  </a:txBody>
                  <a:tcPr marL="148506" marR="148506"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74382">
                <a:tc>
                  <a:txBody>
                    <a:bodyPr/>
                    <a:lstStyle/>
                    <a:p>
                      <a:pPr marL="0" marR="0" algn="ctr" hangingPunct="0">
                        <a:spcBef>
                          <a:spcPts val="0"/>
                        </a:spcBef>
                        <a:spcAft>
                          <a:spcPts val="0"/>
                        </a:spcAft>
                      </a:pPr>
                      <a:r>
                        <a:rPr lang="en-US" sz="1800">
                          <a:effectLst/>
                          <a:latin typeface="+mn-lt"/>
                          <a:ea typeface="Times New Roman"/>
                        </a:rPr>
                        <a:t>&lt;0.40</a:t>
                      </a:r>
                    </a:p>
                  </a:txBody>
                  <a:tcPr marL="148506" marR="148506" marT="0" marB="0">
                    <a:lnL>
                      <a:noFill/>
                    </a:lnL>
                    <a:lnR>
                      <a:noFill/>
                    </a:lnR>
                    <a:lnT>
                      <a:noFill/>
                    </a:lnT>
                    <a:lnB>
                      <a:noFill/>
                    </a:lnB>
                  </a:tcPr>
                </a:tc>
                <a:tc>
                  <a:txBody>
                    <a:bodyPr/>
                    <a:lstStyle/>
                    <a:p>
                      <a:pPr marL="0" marR="0" algn="ctr" hangingPunct="0">
                        <a:spcBef>
                          <a:spcPts val="0"/>
                        </a:spcBef>
                        <a:spcAft>
                          <a:spcPts val="0"/>
                        </a:spcAft>
                      </a:pPr>
                      <a:r>
                        <a:rPr lang="en-US" sz="1800">
                          <a:effectLst/>
                          <a:latin typeface="+mn-lt"/>
                          <a:ea typeface="Times New Roman"/>
                        </a:rPr>
                        <a:t>Poor agreement</a:t>
                      </a:r>
                    </a:p>
                  </a:txBody>
                  <a:tcPr marL="148506" marR="148506" marT="0" marB="0">
                    <a:lnL>
                      <a:noFill/>
                    </a:lnL>
                    <a:lnR>
                      <a:noFill/>
                    </a:lnR>
                    <a:lnT>
                      <a:noFill/>
                    </a:lnT>
                    <a:lnB>
                      <a:noFill/>
                    </a:lnB>
                  </a:tcPr>
                </a:tc>
                <a:extLst>
                  <a:ext uri="{0D108BD9-81ED-4DB2-BD59-A6C34878D82A}">
                    <a16:rowId xmlns:a16="http://schemas.microsoft.com/office/drawing/2014/main" val="10001"/>
                  </a:ext>
                </a:extLst>
              </a:tr>
              <a:tr h="548764">
                <a:tc>
                  <a:txBody>
                    <a:bodyPr/>
                    <a:lstStyle/>
                    <a:p>
                      <a:pPr marL="0" marR="0" algn="ctr" hangingPunct="0">
                        <a:spcBef>
                          <a:spcPts val="0"/>
                        </a:spcBef>
                        <a:spcAft>
                          <a:spcPts val="0"/>
                        </a:spcAft>
                      </a:pPr>
                      <a:r>
                        <a:rPr lang="en-US" sz="1800" dirty="0">
                          <a:effectLst/>
                          <a:latin typeface="+mn-lt"/>
                          <a:ea typeface="Times New Roman"/>
                        </a:rPr>
                        <a:t>0.40 - 0.59</a:t>
                      </a:r>
                    </a:p>
                  </a:txBody>
                  <a:tcPr marL="148506" marR="148506" marT="0" marB="0">
                    <a:lnL>
                      <a:noFill/>
                    </a:lnL>
                    <a:lnR>
                      <a:noFill/>
                    </a:lnR>
                    <a:lnT>
                      <a:noFill/>
                    </a:lnT>
                    <a:lnB>
                      <a:noFill/>
                    </a:lnB>
                  </a:tcPr>
                </a:tc>
                <a:tc>
                  <a:txBody>
                    <a:bodyPr/>
                    <a:lstStyle/>
                    <a:p>
                      <a:pPr marL="0" marR="0" algn="ctr" hangingPunct="0">
                        <a:spcBef>
                          <a:spcPts val="0"/>
                        </a:spcBef>
                        <a:spcAft>
                          <a:spcPts val="0"/>
                        </a:spcAft>
                      </a:pPr>
                      <a:r>
                        <a:rPr lang="en-US" sz="1800" dirty="0">
                          <a:effectLst/>
                          <a:latin typeface="+mn-lt"/>
                          <a:ea typeface="Times New Roman"/>
                        </a:rPr>
                        <a:t>fair to moderate agreement</a:t>
                      </a:r>
                    </a:p>
                  </a:txBody>
                  <a:tcPr marL="148506" marR="148506" marT="0" marB="0">
                    <a:lnL>
                      <a:noFill/>
                    </a:lnL>
                    <a:lnR>
                      <a:noFill/>
                    </a:lnR>
                    <a:lnT>
                      <a:noFill/>
                    </a:lnT>
                    <a:lnB>
                      <a:noFill/>
                    </a:lnB>
                  </a:tcPr>
                </a:tc>
                <a:extLst>
                  <a:ext uri="{0D108BD9-81ED-4DB2-BD59-A6C34878D82A}">
                    <a16:rowId xmlns:a16="http://schemas.microsoft.com/office/drawing/2014/main" val="10002"/>
                  </a:ext>
                </a:extLst>
              </a:tr>
              <a:tr h="274382">
                <a:tc>
                  <a:txBody>
                    <a:bodyPr/>
                    <a:lstStyle/>
                    <a:p>
                      <a:pPr marL="0" marR="0" algn="ctr" hangingPunct="0">
                        <a:spcBef>
                          <a:spcPts val="0"/>
                        </a:spcBef>
                        <a:spcAft>
                          <a:spcPts val="0"/>
                        </a:spcAft>
                      </a:pPr>
                      <a:r>
                        <a:rPr lang="en-US" sz="1800">
                          <a:effectLst/>
                          <a:latin typeface="+mn-lt"/>
                          <a:ea typeface="Times New Roman"/>
                        </a:rPr>
                        <a:t>0.60 - 0.74</a:t>
                      </a:r>
                    </a:p>
                  </a:txBody>
                  <a:tcPr marL="148506" marR="148506" marT="0" marB="0">
                    <a:lnL>
                      <a:noFill/>
                    </a:lnL>
                    <a:lnR>
                      <a:noFill/>
                    </a:lnR>
                    <a:lnT>
                      <a:noFill/>
                    </a:lnT>
                    <a:lnB>
                      <a:noFill/>
                    </a:lnB>
                  </a:tcPr>
                </a:tc>
                <a:tc>
                  <a:txBody>
                    <a:bodyPr/>
                    <a:lstStyle/>
                    <a:p>
                      <a:pPr marL="0" marR="0" algn="ctr" hangingPunct="0">
                        <a:spcBef>
                          <a:spcPts val="0"/>
                        </a:spcBef>
                        <a:spcAft>
                          <a:spcPts val="0"/>
                        </a:spcAft>
                      </a:pPr>
                      <a:r>
                        <a:rPr lang="en-US" sz="1800" dirty="0">
                          <a:effectLst/>
                          <a:latin typeface="+mn-lt"/>
                          <a:ea typeface="Times New Roman"/>
                        </a:rPr>
                        <a:t>good agreement</a:t>
                      </a:r>
                    </a:p>
                  </a:txBody>
                  <a:tcPr marL="148506" marR="148506" marT="0" marB="0">
                    <a:lnL>
                      <a:noFill/>
                    </a:lnL>
                    <a:lnR>
                      <a:noFill/>
                    </a:lnR>
                    <a:lnT>
                      <a:noFill/>
                    </a:lnT>
                    <a:lnB>
                      <a:noFill/>
                    </a:lnB>
                  </a:tcPr>
                </a:tc>
                <a:extLst>
                  <a:ext uri="{0D108BD9-81ED-4DB2-BD59-A6C34878D82A}">
                    <a16:rowId xmlns:a16="http://schemas.microsoft.com/office/drawing/2014/main" val="10003"/>
                  </a:ext>
                </a:extLst>
              </a:tr>
              <a:tr h="274382">
                <a:tc>
                  <a:txBody>
                    <a:bodyPr/>
                    <a:lstStyle/>
                    <a:p>
                      <a:pPr marL="0" marR="0" algn="ctr" hangingPunct="0">
                        <a:spcBef>
                          <a:spcPts val="0"/>
                        </a:spcBef>
                        <a:spcAft>
                          <a:spcPts val="0"/>
                        </a:spcAft>
                      </a:pPr>
                      <a:r>
                        <a:rPr lang="en-US" sz="1800">
                          <a:effectLst/>
                          <a:latin typeface="+mn-lt"/>
                          <a:ea typeface="Times New Roman"/>
                        </a:rPr>
                        <a:t>0.75 - 1.00</a:t>
                      </a:r>
                    </a:p>
                  </a:txBody>
                  <a:tcPr marL="148506" marR="14850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US" sz="1800" dirty="0">
                          <a:effectLst/>
                          <a:latin typeface="+mn-lt"/>
                          <a:ea typeface="Times New Roman"/>
                        </a:rPr>
                        <a:t>excellent agreement</a:t>
                      </a:r>
                    </a:p>
                  </a:txBody>
                  <a:tcPr marL="148506" marR="148506"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58853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Learning Objectives</a:t>
            </a:r>
          </a:p>
        </p:txBody>
      </p:sp>
      <p:sp>
        <p:nvSpPr>
          <p:cNvPr id="12291" name="Content Placeholder 2"/>
          <p:cNvSpPr>
            <a:spLocks noGrp="1"/>
          </p:cNvSpPr>
          <p:nvPr>
            <p:ph idx="1"/>
          </p:nvPr>
        </p:nvSpPr>
        <p:spPr>
          <a:xfrm>
            <a:off x="744538" y="1050925"/>
            <a:ext cx="8001000" cy="3724275"/>
          </a:xfrm>
        </p:spPr>
        <p:txBody>
          <a:bodyPr/>
          <a:lstStyle/>
          <a:p>
            <a:r>
              <a:rPr lang="en-US" dirty="0"/>
              <a:t>Classical measurement theory: its advantages and </a:t>
            </a:r>
            <a:r>
              <a:rPr lang="en-US" dirty="0" smtClean="0"/>
              <a:t>limitations.</a:t>
            </a:r>
          </a:p>
          <a:p>
            <a:r>
              <a:rPr lang="en-US" dirty="0" smtClean="0"/>
              <a:t>Modern </a:t>
            </a:r>
            <a:r>
              <a:rPr lang="en-US" dirty="0"/>
              <a:t>measurement theories (Generalizability theory (GT) and Item Response </a:t>
            </a:r>
            <a:r>
              <a:rPr lang="en-US" dirty="0" smtClean="0"/>
              <a:t>theory). </a:t>
            </a:r>
          </a:p>
          <a:p>
            <a:r>
              <a:rPr lang="en-US" dirty="0" smtClean="0"/>
              <a:t>Basic </a:t>
            </a:r>
            <a:r>
              <a:rPr lang="en-US" dirty="0"/>
              <a:t>principles of GT and its use in measurement </a:t>
            </a:r>
            <a:r>
              <a:rPr lang="en-US" dirty="0" smtClean="0"/>
              <a:t>frameworks.</a:t>
            </a:r>
          </a:p>
          <a:p>
            <a:r>
              <a:rPr lang="en-US" dirty="0" smtClean="0"/>
              <a:t>Basic </a:t>
            </a:r>
            <a:r>
              <a:rPr lang="en-US" dirty="0"/>
              <a:t>principles of estimation of g-coefficient using </a:t>
            </a:r>
            <a:r>
              <a:rPr lang="en-US" dirty="0" smtClean="0"/>
              <a:t>ANOVA.</a:t>
            </a:r>
          </a:p>
          <a:p>
            <a:r>
              <a:rPr lang="en-US" dirty="0" smtClean="0"/>
              <a:t>Steps </a:t>
            </a:r>
            <a:r>
              <a:rPr lang="en-US" dirty="0"/>
              <a:t>for making decisions about measurement scheme using g-coefficient.</a:t>
            </a:r>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504319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Sources of Error</a:t>
            </a:r>
          </a:p>
        </p:txBody>
      </p:sp>
      <p:sp>
        <p:nvSpPr>
          <p:cNvPr id="13315" name="Rectangle 3"/>
          <p:cNvSpPr>
            <a:spLocks noGrp="1" noChangeArrowheads="1"/>
          </p:cNvSpPr>
          <p:nvPr>
            <p:ph idx="1"/>
          </p:nvPr>
        </p:nvSpPr>
        <p:spPr>
          <a:xfrm>
            <a:off x="510380" y="1005658"/>
            <a:ext cx="8434387" cy="4333875"/>
          </a:xfrm>
        </p:spPr>
        <p:txBody>
          <a:bodyPr/>
          <a:lstStyle/>
          <a:p>
            <a:pPr>
              <a:spcBef>
                <a:spcPts val="600"/>
              </a:spcBef>
            </a:pPr>
            <a:r>
              <a:rPr lang="en-US" altLang="en-US" dirty="0" smtClean="0"/>
              <a:t>Random</a:t>
            </a:r>
          </a:p>
          <a:p>
            <a:pPr lvl="1">
              <a:spcBef>
                <a:spcPts val="600"/>
              </a:spcBef>
            </a:pPr>
            <a:r>
              <a:rPr lang="en-US" altLang="en-US" dirty="0" smtClean="0"/>
              <a:t>Fluctuations in the measurement based purely on chance</a:t>
            </a:r>
          </a:p>
          <a:p>
            <a:pPr lvl="1">
              <a:spcBef>
                <a:spcPts val="600"/>
              </a:spcBef>
            </a:pPr>
            <a:r>
              <a:rPr lang="en-US" altLang="en-US" dirty="0" smtClean="0"/>
              <a:t>Scoring, rater drift, subject state, administration of measure, environment</a:t>
            </a:r>
          </a:p>
          <a:p>
            <a:pPr lvl="1">
              <a:spcBef>
                <a:spcPts val="600"/>
              </a:spcBef>
              <a:buClr>
                <a:srgbClr val="FF6600"/>
              </a:buClr>
              <a:buFont typeface="Wingdings" panose="05000000000000000000" pitchFamily="2" charset="2"/>
              <a:buChar char="Ø"/>
            </a:pPr>
            <a:r>
              <a:rPr lang="en-US" altLang="en-US" sz="1800" b="1" dirty="0" smtClean="0">
                <a:solidFill>
                  <a:srgbClr val="FF6600"/>
                </a:solidFill>
              </a:rPr>
              <a:t>Primarily</a:t>
            </a:r>
            <a:r>
              <a:rPr lang="en-US" altLang="en-US" sz="1800" b="1" dirty="0" smtClean="0">
                <a:solidFill>
                  <a:srgbClr val="FF0000"/>
                </a:solidFill>
              </a:rPr>
              <a:t> </a:t>
            </a:r>
            <a:r>
              <a:rPr lang="en-US" altLang="en-US" sz="1800" b="1" dirty="0" smtClean="0">
                <a:solidFill>
                  <a:srgbClr val="FF6600"/>
                </a:solidFill>
              </a:rPr>
              <a:t>affects reliability (consistency or stability of measures)</a:t>
            </a:r>
          </a:p>
          <a:p>
            <a:pPr>
              <a:spcBef>
                <a:spcPts val="600"/>
              </a:spcBef>
            </a:pPr>
            <a:r>
              <a:rPr lang="en-US" altLang="en-US" dirty="0" smtClean="0"/>
              <a:t>Systematic</a:t>
            </a:r>
          </a:p>
          <a:p>
            <a:pPr lvl="1">
              <a:spcBef>
                <a:spcPts val="600"/>
              </a:spcBef>
            </a:pPr>
            <a:r>
              <a:rPr lang="en-US" altLang="en-US" dirty="0" smtClean="0"/>
              <a:t>Measurement error that affect a score because of some particular characteristic of the person or the test that has nothing to due with the construct being measured</a:t>
            </a:r>
          </a:p>
          <a:p>
            <a:pPr lvl="1">
              <a:spcBef>
                <a:spcPts val="600"/>
              </a:spcBef>
            </a:pPr>
            <a:r>
              <a:rPr lang="en-US" altLang="en-US" dirty="0" smtClean="0"/>
              <a:t>Characteristics of subject, measurement tool, measuring process, proxy response </a:t>
            </a:r>
          </a:p>
          <a:p>
            <a:pPr lvl="1">
              <a:spcBef>
                <a:spcPts val="600"/>
              </a:spcBef>
              <a:buClr>
                <a:srgbClr val="FF6600"/>
              </a:buClr>
              <a:buFont typeface="Wingdings" panose="05000000000000000000" pitchFamily="2" charset="2"/>
              <a:buChar char="Ø"/>
            </a:pPr>
            <a:r>
              <a:rPr lang="en-US" altLang="en-US" sz="1800" b="1" dirty="0" smtClean="0">
                <a:solidFill>
                  <a:srgbClr val="FF6600"/>
                </a:solidFill>
              </a:rPr>
              <a:t>Primarily affects validity</a:t>
            </a:r>
          </a:p>
          <a:p>
            <a:pPr lvl="1">
              <a:spcBef>
                <a:spcPts val="600"/>
              </a:spcBef>
            </a:pPr>
            <a:endParaRPr lang="en-US" altLang="en-US" dirty="0" smtClean="0"/>
          </a:p>
        </p:txBody>
      </p:sp>
    </p:spTree>
    <p:extLst>
      <p:ext uri="{BB962C8B-B14F-4D97-AF65-F5344CB8AC3E}">
        <p14:creationId xmlns:p14="http://schemas.microsoft.com/office/powerpoint/2010/main" val="3629966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Classical measurement theory</a:t>
            </a:r>
            <a:br>
              <a:rPr lang="en-US" altLang="en-US" smtClean="0"/>
            </a:br>
            <a:r>
              <a:rPr lang="en-US" altLang="en-US" smtClean="0"/>
              <a:t>(‘classical test theory’)</a:t>
            </a:r>
          </a:p>
        </p:txBody>
      </p:sp>
      <p:sp>
        <p:nvSpPr>
          <p:cNvPr id="15363" name="Content Placeholder 4"/>
          <p:cNvSpPr>
            <a:spLocks noGrp="1"/>
          </p:cNvSpPr>
          <p:nvPr>
            <p:ph idx="1"/>
          </p:nvPr>
        </p:nvSpPr>
        <p:spPr>
          <a:xfrm>
            <a:off x="510380" y="1764079"/>
            <a:ext cx="8250238" cy="4473883"/>
          </a:xfrm>
        </p:spPr>
        <p:txBody>
          <a:bodyPr/>
          <a:lstStyle/>
          <a:p>
            <a:r>
              <a:rPr lang="en-US" altLang="en-US" b="0" dirty="0" smtClean="0"/>
              <a:t>Provides a model for assessing </a:t>
            </a:r>
            <a:r>
              <a:rPr lang="en-US" altLang="en-US" u="sng" dirty="0" smtClean="0"/>
              <a:t>random measurement error </a:t>
            </a:r>
          </a:p>
          <a:p>
            <a:r>
              <a:rPr lang="en-US" altLang="en-US" b="0" dirty="0" smtClean="0"/>
              <a:t>Describes ways in which errors of measurement (due to </a:t>
            </a:r>
            <a:r>
              <a:rPr lang="en-US" altLang="en-US" b="0" dirty="0" smtClean="0"/>
              <a:t>fallible </a:t>
            </a:r>
            <a:r>
              <a:rPr lang="en-US" altLang="en-US" b="0" dirty="0" smtClean="0"/>
              <a:t>measures) can influence </a:t>
            </a:r>
            <a:r>
              <a:rPr lang="en-US" altLang="en-US" u="sng" dirty="0" smtClean="0"/>
              <a:t>observed</a:t>
            </a:r>
            <a:r>
              <a:rPr lang="en-US" altLang="en-US" b="0" dirty="0" smtClean="0"/>
              <a:t> scores</a:t>
            </a:r>
          </a:p>
          <a:p>
            <a:r>
              <a:rPr lang="en-US" altLang="en-US" b="0" dirty="0" smtClean="0"/>
              <a:t>Describes </a:t>
            </a:r>
            <a:r>
              <a:rPr lang="en-US" altLang="en-US" u="sng" dirty="0" smtClean="0"/>
              <a:t>unsystematic</a:t>
            </a:r>
            <a:r>
              <a:rPr lang="en-US" altLang="en-US" b="0" dirty="0" smtClean="0"/>
              <a:t>, or random, deviation of an individual’s observed score from a theoretically expected or “true” score</a:t>
            </a:r>
          </a:p>
          <a:p>
            <a:r>
              <a:rPr lang="en-US" altLang="en-US" b="0" dirty="0" smtClean="0"/>
              <a:t>Effects of random error in the model are thought to cancel one another out if sample size is large </a:t>
            </a:r>
          </a:p>
          <a:p>
            <a:endParaRPr lang="en-US" altLang="en-US" dirty="0" smtClean="0"/>
          </a:p>
        </p:txBody>
      </p:sp>
    </p:spTree>
    <p:extLst>
      <p:ext uri="{BB962C8B-B14F-4D97-AF65-F5344CB8AC3E}">
        <p14:creationId xmlns:p14="http://schemas.microsoft.com/office/powerpoint/2010/main" val="4193740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CE2829E-47E8-43BB-8F47-2994BEDDE02B}">
  <ds:schemaRefs>
    <ds:schemaRef ds:uri="http://purl.org/dc/dcmitype/"/>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UCSF PPT Template</Template>
  <TotalTime>8113</TotalTime>
  <Words>3986</Words>
  <Application>Microsoft Office PowerPoint</Application>
  <PresentationFormat>On-screen Show (4:3)</PresentationFormat>
  <Paragraphs>341</Paragraphs>
  <Slides>44</Slides>
  <Notes>13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Garamond</vt:lpstr>
      <vt:lpstr>Monotype Sorts</vt:lpstr>
      <vt:lpstr>Symbol</vt:lpstr>
      <vt:lpstr>Times New Roman</vt:lpstr>
      <vt:lpstr>Wingdings</vt:lpstr>
      <vt:lpstr>UCSF PPT Template</vt:lpstr>
      <vt:lpstr>Classical and modern measurement theories:</vt:lpstr>
      <vt:lpstr>Highlights from week #6</vt:lpstr>
      <vt:lpstr>Highlights from week #6</vt:lpstr>
      <vt:lpstr>Intraclass Correlation Coefficient (ICC)  to assess inter-rater reliability </vt:lpstr>
      <vt:lpstr>Highlights from week #6</vt:lpstr>
      <vt:lpstr>Highlights from week #6</vt:lpstr>
      <vt:lpstr>Learning Objectives</vt:lpstr>
      <vt:lpstr>Sources of Error</vt:lpstr>
      <vt:lpstr>Classical measurement theory (‘classical test theory’)</vt:lpstr>
      <vt:lpstr>Classical measurement theory:  Assumptions</vt:lpstr>
      <vt:lpstr>CTT’s limitations</vt:lpstr>
      <vt:lpstr>CTT goals and measures</vt:lpstr>
      <vt:lpstr>GT vs. CTT</vt:lpstr>
      <vt:lpstr>Examples of modern measurement theories </vt:lpstr>
      <vt:lpstr>Generalizability Theory (GT) Cronbach, 1972</vt:lpstr>
      <vt:lpstr>GT</vt:lpstr>
      <vt:lpstr>GT steps</vt:lpstr>
      <vt:lpstr>Design Considerations (1)</vt:lpstr>
      <vt:lpstr>Simple example</vt:lpstr>
      <vt:lpstr>Design Considerations (2)</vt:lpstr>
      <vt:lpstr>Two Facet Fully Crossed Design Variance Components</vt:lpstr>
      <vt:lpstr>One Facet Design Variance Components</vt:lpstr>
      <vt:lpstr>Variance Components</vt:lpstr>
      <vt:lpstr>Design Considerations (3)</vt:lpstr>
      <vt:lpstr>Relative Error Facet of Determination: Subjects</vt:lpstr>
      <vt:lpstr>Absolute Error Facet of Determination: Subjects</vt:lpstr>
      <vt:lpstr>Types of Decisions</vt:lpstr>
      <vt:lpstr>Generalizability Theory Quantitative Approach</vt:lpstr>
      <vt:lpstr>Generalizability Theory Quantitative Approach</vt:lpstr>
      <vt:lpstr>Sources of variation</vt:lpstr>
      <vt:lpstr>Types of GT Studies</vt:lpstr>
      <vt:lpstr>G-Study</vt:lpstr>
      <vt:lpstr>D-Study</vt:lpstr>
      <vt:lpstr>D-studies and coefficients</vt:lpstr>
      <vt:lpstr>D-Study: consider raters as fixed, no generalization made to other raters</vt:lpstr>
      <vt:lpstr>A suggested process for decision-making regarding GT</vt:lpstr>
      <vt:lpstr>PowerPoint Presentation</vt:lpstr>
      <vt:lpstr>Example:</vt:lpstr>
      <vt:lpstr>PowerPoint Presentation</vt:lpstr>
      <vt:lpstr>Do we need to move to a D-study?</vt:lpstr>
      <vt:lpstr>Step 7: D-study</vt:lpstr>
      <vt:lpstr>Conclusions: </vt:lpstr>
      <vt:lpstr>Summary </vt:lpstr>
      <vt:lpstr>Summary  </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Zablotska, Lydia</cp:lastModifiedBy>
  <cp:revision>464</cp:revision>
  <dcterms:created xsi:type="dcterms:W3CDTF">2012-05-07T17:59:34Z</dcterms:created>
  <dcterms:modified xsi:type="dcterms:W3CDTF">2018-11-01T17:23:41Z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