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 id="2147483665" r:id="rId3"/>
  </p:sldMasterIdLst>
  <p:notesMasterIdLst>
    <p:notesMasterId r:id="rId100"/>
  </p:notesMasterIdLst>
  <p:handoutMasterIdLst>
    <p:handoutMasterId r:id="rId101"/>
  </p:handoutMasterIdLst>
  <p:sldIdLst>
    <p:sldId id="1225" r:id="rId4"/>
    <p:sldId id="1110" r:id="rId5"/>
    <p:sldId id="1197" r:id="rId6"/>
    <p:sldId id="1227" r:id="rId7"/>
    <p:sldId id="1198" r:id="rId8"/>
    <p:sldId id="1372" r:id="rId9"/>
    <p:sldId id="582" r:id="rId10"/>
    <p:sldId id="1200" r:id="rId11"/>
    <p:sldId id="1325" r:id="rId12"/>
    <p:sldId id="1177" r:id="rId13"/>
    <p:sldId id="1252" r:id="rId14"/>
    <p:sldId id="1373" r:id="rId15"/>
    <p:sldId id="1374" r:id="rId16"/>
    <p:sldId id="1251" r:id="rId17"/>
    <p:sldId id="1328" r:id="rId18"/>
    <p:sldId id="1148" r:id="rId19"/>
    <p:sldId id="1204" r:id="rId20"/>
    <p:sldId id="1375" r:id="rId21"/>
    <p:sldId id="1149" r:id="rId22"/>
    <p:sldId id="1330" r:id="rId23"/>
    <p:sldId id="586" r:id="rId24"/>
    <p:sldId id="1209" r:id="rId25"/>
    <p:sldId id="1151" r:id="rId26"/>
    <p:sldId id="1331" r:id="rId27"/>
    <p:sldId id="1208" r:id="rId28"/>
    <p:sldId id="1044" r:id="rId29"/>
    <p:sldId id="1207" r:id="rId30"/>
    <p:sldId id="1240" r:id="rId31"/>
    <p:sldId id="1241" r:id="rId32"/>
    <p:sldId id="1376" r:id="rId33"/>
    <p:sldId id="1062" r:id="rId34"/>
    <p:sldId id="1333" r:id="rId35"/>
    <p:sldId id="1113" r:id="rId36"/>
    <p:sldId id="1334" r:id="rId37"/>
    <p:sldId id="1335" r:id="rId38"/>
    <p:sldId id="1336" r:id="rId39"/>
    <p:sldId id="1377" r:id="rId40"/>
    <p:sldId id="1114" r:id="rId41"/>
    <p:sldId id="1378" r:id="rId42"/>
    <p:sldId id="1397" r:id="rId43"/>
    <p:sldId id="1115" r:id="rId44"/>
    <p:sldId id="1340" r:id="rId45"/>
    <p:sldId id="1307" r:id="rId46"/>
    <p:sldId id="1105" r:id="rId47"/>
    <p:sldId id="1341" r:id="rId48"/>
    <p:sldId id="1342" r:id="rId49"/>
    <p:sldId id="1343" r:id="rId50"/>
    <p:sldId id="1344" r:id="rId51"/>
    <p:sldId id="1345" r:id="rId52"/>
    <p:sldId id="1346" r:id="rId53"/>
    <p:sldId id="1303" r:id="rId54"/>
    <p:sldId id="1347" r:id="rId55"/>
    <p:sldId id="1285" r:id="rId56"/>
    <p:sldId id="1379" r:id="rId57"/>
    <p:sldId id="1349" r:id="rId58"/>
    <p:sldId id="1289" r:id="rId59"/>
    <p:sldId id="1143" r:id="rId60"/>
    <p:sldId id="1118" r:id="rId61"/>
    <p:sldId id="1141" r:id="rId62"/>
    <p:sldId id="1218" r:id="rId63"/>
    <p:sldId id="1119" r:id="rId64"/>
    <p:sldId id="1217" r:id="rId65"/>
    <p:sldId id="1293" r:id="rId66"/>
    <p:sldId id="1316" r:id="rId67"/>
    <p:sldId id="1109" r:id="rId68"/>
    <p:sldId id="1294" r:id="rId69"/>
    <p:sldId id="1295" r:id="rId70"/>
    <p:sldId id="1127" r:id="rId71"/>
    <p:sldId id="1213" r:id="rId72"/>
    <p:sldId id="1369" r:id="rId73"/>
    <p:sldId id="488" r:id="rId74"/>
    <p:sldId id="489" r:id="rId75"/>
    <p:sldId id="1275" r:id="rId76"/>
    <p:sldId id="1230" r:id="rId77"/>
    <p:sldId id="1277" r:id="rId78"/>
    <p:sldId id="1370" r:id="rId79"/>
    <p:sldId id="1352" r:id="rId80"/>
    <p:sldId id="1398" r:id="rId81"/>
    <p:sldId id="1354" r:id="rId82"/>
    <p:sldId id="1268" r:id="rId83"/>
    <p:sldId id="1355" r:id="rId84"/>
    <p:sldId id="1290" r:id="rId85"/>
    <p:sldId id="1142" r:id="rId86"/>
    <p:sldId id="1296" r:id="rId87"/>
    <p:sldId id="1356" r:id="rId88"/>
    <p:sldId id="1305" r:id="rId89"/>
    <p:sldId id="1279" r:id="rId90"/>
    <p:sldId id="1272" r:id="rId91"/>
    <p:sldId id="1357" r:id="rId92"/>
    <p:sldId id="1358" r:id="rId93"/>
    <p:sldId id="1360" r:id="rId94"/>
    <p:sldId id="1371" r:id="rId95"/>
    <p:sldId id="1361" r:id="rId96"/>
    <p:sldId id="1313" r:id="rId97"/>
    <p:sldId id="1362" r:id="rId98"/>
    <p:sldId id="1364" r:id="rId99"/>
  </p:sldIdLst>
  <p:sldSz cx="16256000" cy="9144000"/>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12" clrIdx="0"/>
  <p:cmAuthor id="1" name="Jeff Martin" initials="JM" lastIdx="62" clrIdx="1"/>
  <p:cmAuthor id="2" name="Martin, Jeff" initials="MJ" lastIdx="14" clrIdx="2"/>
  <p:cmAuthor id="3" name="Situ, Bonnie" initials="SB" lastIdx="6" clrIdx="3"/>
  <p:cmAuthor id="4" name="Martin, Jeffrey" initials="MJ" lastIdx="3" clrIdx="4">
    <p:extLst>
      <p:ext uri="{19B8F6BF-5375-455C-9EA6-DF929625EA0E}">
        <p15:presenceInfo xmlns:p15="http://schemas.microsoft.com/office/powerpoint/2012/main" userId="Martin, Jeffr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71535" autoAdjust="0"/>
  </p:normalViewPr>
  <p:slideViewPr>
    <p:cSldViewPr>
      <p:cViewPr varScale="1">
        <p:scale>
          <a:sx n="46" d="100"/>
          <a:sy n="46" d="100"/>
        </p:scale>
        <p:origin x="510" y="42"/>
      </p:cViewPr>
      <p:guideLst>
        <p:guide orient="horz" pos="2880"/>
        <p:guide pos="5120"/>
      </p:guideLst>
    </p:cSldViewPr>
  </p:slideViewPr>
  <p:outlineViewPr>
    <p:cViewPr>
      <p:scale>
        <a:sx n="75" d="100"/>
        <a:sy n="75" d="100"/>
      </p:scale>
      <p:origin x="0" y="213144"/>
    </p:cViewPr>
  </p:outlineViewPr>
  <p:notesTextViewPr>
    <p:cViewPr>
      <p:scale>
        <a:sx n="100" d="100"/>
        <a:sy n="100" d="100"/>
      </p:scale>
      <p:origin x="0" y="0"/>
    </p:cViewPr>
  </p:notesTextViewPr>
  <p:sorterViewPr>
    <p:cViewPr>
      <p:scale>
        <a:sx n="60" d="100"/>
        <a:sy n="60" d="100"/>
      </p:scale>
      <p:origin x="0" y="-4710"/>
    </p:cViewPr>
  </p:sorterViewPr>
  <p:notesViewPr>
    <p:cSldViewPr>
      <p:cViewPr>
        <p:scale>
          <a:sx n="100" d="100"/>
          <a:sy n="100" d="100"/>
        </p:scale>
        <p:origin x="-732" y="2658"/>
      </p:cViewPr>
      <p:guideLst>
        <p:guide orient="horz" pos="2880"/>
        <p:guide pos="216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commentAuthors" Target="commentAuthor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6AFC0370-4D41-4950-848F-032BAFD69697}" type="slidenum">
              <a:rPr lang="en-US"/>
              <a:pPr>
                <a:defRPr/>
              </a:pPr>
              <a:t>‹#›</a:t>
            </a:fld>
            <a:endParaRPr lang="en-US" dirty="0"/>
          </a:p>
        </p:txBody>
      </p:sp>
    </p:spTree>
    <p:extLst>
      <p:ext uri="{BB962C8B-B14F-4D97-AF65-F5344CB8AC3E}">
        <p14:creationId xmlns:p14="http://schemas.microsoft.com/office/powerpoint/2010/main" val="379022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C54DFE89-0347-48D1-83BC-5ABA8AB4BDB4}" type="slidenum">
              <a:rPr lang="en-US"/>
              <a:pPr>
                <a:defRPr/>
              </a:pPr>
              <a:t>‹#›</a:t>
            </a:fld>
            <a:endParaRPr lang="en-US" dirty="0"/>
          </a:p>
        </p:txBody>
      </p:sp>
      <p:sp>
        <p:nvSpPr>
          <p:cNvPr id="142342" name="Rectangle 6"/>
          <p:cNvSpPr>
            <a:spLocks noGrp="1" noRot="1" noChangeAspect="1" noChangeArrowheads="1" noTextEdit="1"/>
          </p:cNvSpPr>
          <p:nvPr>
            <p:ph type="sldImg" idx="2"/>
          </p:nvPr>
        </p:nvSpPr>
        <p:spPr bwMode="auto">
          <a:xfrm>
            <a:off x="419100" y="704850"/>
            <a:ext cx="6172200" cy="3471863"/>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03288" y="4421188"/>
            <a:ext cx="5194300" cy="4189412"/>
          </a:xfrm>
          <a:prstGeom prst="rect">
            <a:avLst/>
          </a:prstGeom>
          <a:noFill/>
          <a:ln w="9525">
            <a:noFill/>
            <a:miter lim="800000"/>
            <a:headEnd/>
            <a:tailEnd/>
          </a:ln>
          <a:effectLst/>
        </p:spPr>
        <p:txBody>
          <a:bodyPr vert="horz" wrap="square" lIns="95325" tIns="49251" rIns="95325" bIns="492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06611190"/>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Grp="1" noChangeArrowheads="1"/>
          </p:cNvSpPr>
          <p:nvPr>
            <p:ph type="sldNum" sz="quarter" idx="5"/>
          </p:nvPr>
        </p:nvSpPr>
        <p:spPr>
          <a:noFill/>
        </p:spPr>
        <p:txBody>
          <a:bodyPr/>
          <a:lstStyle/>
          <a:p>
            <a:fld id="{59685EE9-DC7C-4852-B3F9-EB4B019FD919}" type="slidenum">
              <a:rPr lang="en-US" altLang="en-US" smtClean="0"/>
              <a:pPr/>
              <a:t>1</a:t>
            </a:fld>
            <a:endParaRPr lang="en-US" altLang="en-US" dirty="0"/>
          </a:p>
        </p:txBody>
      </p:sp>
      <p:sp>
        <p:nvSpPr>
          <p:cNvPr id="180226" name="Rectangle 2"/>
          <p:cNvSpPr>
            <a:spLocks noGrp="1" noRot="1" noChangeAspect="1" noChangeArrowheads="1" noTextEdit="1"/>
          </p:cNvSpPr>
          <p:nvPr>
            <p:ph type="sldImg"/>
          </p:nvPr>
        </p:nvSpPr>
        <p:spPr>
          <a:xfrm>
            <a:off x="419100" y="704850"/>
            <a:ext cx="6172200" cy="3471863"/>
          </a:xfrm>
          <a:ln/>
        </p:spPr>
      </p:sp>
      <p:sp>
        <p:nvSpPr>
          <p:cNvPr id="180227" name="Rectangle 3"/>
          <p:cNvSpPr>
            <a:spLocks noGrp="1" noChangeArrowheads="1"/>
          </p:cNvSpPr>
          <p:nvPr>
            <p:ph type="body" idx="1"/>
          </p:nvPr>
        </p:nvSpPr>
        <p:spPr>
          <a:noFill/>
          <a:ln/>
        </p:spPr>
        <p:txBody>
          <a:bodyPr/>
          <a:lstStyle/>
          <a:p>
            <a:r>
              <a:rPr lang="en-US" altLang="en-US" dirty="0"/>
              <a:t>Who has been dreaming of DAGs this week?  </a:t>
            </a:r>
          </a:p>
        </p:txBody>
      </p:sp>
    </p:spTree>
    <p:extLst>
      <p:ext uri="{BB962C8B-B14F-4D97-AF65-F5344CB8AC3E}">
        <p14:creationId xmlns:p14="http://schemas.microsoft.com/office/powerpoint/2010/main" val="323185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sldNum" sz="quarter" idx="5"/>
          </p:nvPr>
        </p:nvSpPr>
        <p:spPr>
          <a:noFill/>
        </p:spPr>
        <p:txBody>
          <a:bodyPr/>
          <a:lstStyle/>
          <a:p>
            <a:fld id="{99940EE7-255C-4769-88CC-B54AF0833B06}" type="slidenum">
              <a:rPr lang="en-US" altLang="en-US" smtClean="0"/>
              <a:pPr/>
              <a:t>10</a:t>
            </a:fld>
            <a:endParaRPr lang="en-US" altLang="en-US" dirty="0"/>
          </a:p>
        </p:txBody>
      </p:sp>
      <p:sp>
        <p:nvSpPr>
          <p:cNvPr id="48130" name="Rectangle 2"/>
          <p:cNvSpPr>
            <a:spLocks noGrp="1" noRot="1" noChangeAspect="1" noChangeArrowheads="1" noTextEdit="1"/>
          </p:cNvSpPr>
          <p:nvPr>
            <p:ph type="sldImg"/>
          </p:nvPr>
        </p:nvSpPr>
        <p:spPr>
          <a:xfrm>
            <a:off x="419100" y="704850"/>
            <a:ext cx="6172200" cy="3471863"/>
          </a:xfrm>
          <a:ln/>
        </p:spPr>
      </p:sp>
      <p:sp>
        <p:nvSpPr>
          <p:cNvPr id="48131"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consider another problem</a:t>
            </a:r>
            <a:r>
              <a:rPr lang="en-US" altLang="en-US" baseline="0" dirty="0"/>
              <a:t> of confounding and another solution.</a:t>
            </a:r>
            <a:r>
              <a:rPr lang="en-US" altLang="en-US" dirty="0"/>
              <a:t>  Consider the research question of whether the practice of commercial sex causes the acquisition of a particular herpesvirus infection, human herpesvirus 8 (HHV-8).  When thinking about this system, you recognize that certain behavioral or lifestyle factors, which you cannot measure directly, cause both commercial sex and injection drug use, and injection drug use is known to cause acquisition of HHV-8 infection.  The presence of these unmeasured</a:t>
            </a:r>
            <a:r>
              <a:rPr lang="en-US" altLang="en-US" baseline="0" dirty="0"/>
              <a:t> factors is a source of bias, via confounding.  </a:t>
            </a:r>
            <a:r>
              <a:rPr lang="en-US" altLang="en-US" dirty="0"/>
              <a:t>Although we cannot measure the</a:t>
            </a:r>
            <a:r>
              <a:rPr lang="en-US" altLang="en-US" baseline="0" dirty="0"/>
              <a:t> common cause we are calling</a:t>
            </a:r>
            <a:r>
              <a:rPr lang="en-US" altLang="en-US" dirty="0"/>
              <a:t> “behavioral factors” and control for it directly, we can block</a:t>
            </a:r>
            <a:r>
              <a:rPr lang="en-US" altLang="en-US" baseline="0" dirty="0"/>
              <a:t> </a:t>
            </a:r>
            <a:r>
              <a:rPr lang="en-US" altLang="en-US" dirty="0"/>
              <a:t>this backdoor path by controlling for injection drug use.</a:t>
            </a:r>
            <a:r>
              <a:rPr lang="en-US" altLang="en-US" baseline="0" dirty="0"/>
              <a:t>  This is another example of how the common cause does not need to be measured or controlled for; anything along the non-causal path can be used to block the path.</a:t>
            </a:r>
            <a:endParaRPr lang="en-US" altLang="en-US" dirty="0"/>
          </a:p>
        </p:txBody>
      </p:sp>
    </p:spTree>
    <p:extLst>
      <p:ext uri="{BB962C8B-B14F-4D97-AF65-F5344CB8AC3E}">
        <p14:creationId xmlns:p14="http://schemas.microsoft.com/office/powerpoint/2010/main" val="169194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11</a:t>
            </a:fld>
            <a:endParaRPr lang="en-US" altLang="en-US" dirty="0"/>
          </a:p>
        </p:txBody>
      </p:sp>
      <p:sp>
        <p:nvSpPr>
          <p:cNvPr id="50178" name="Rectangle 2"/>
          <p:cNvSpPr>
            <a:spLocks noGrp="1" noRot="1" noChangeAspect="1" noChangeArrowheads="1" noTextEdit="1"/>
          </p:cNvSpPr>
          <p:nvPr>
            <p:ph type="sldImg"/>
          </p:nvPr>
        </p:nvSpPr>
        <p:spPr>
          <a:xfrm>
            <a:off x="419100" y="704850"/>
            <a:ext cx="6172200" cy="3471863"/>
          </a:xfrm>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dirty="0"/>
              <a:t>Therefore, the question for you is, when controlling for the construct of injection drug use, how should its use be measured, in other words operationalized?  Let us say that this</a:t>
            </a:r>
            <a:r>
              <a:rPr lang="en-US" altLang="en-US" sz="1000" baseline="0" dirty="0"/>
              <a:t> is a cross-sectional study.  </a:t>
            </a:r>
            <a:r>
              <a:rPr lang="en-US" altLang="en-US" sz="1000" dirty="0"/>
              <a:t>Should you measure number of lifetime needlesharing partners that a study participant</a:t>
            </a:r>
            <a:r>
              <a:rPr lang="en-US" altLang="en-US" sz="1000" baseline="0" dirty="0"/>
              <a:t> reports to you</a:t>
            </a:r>
            <a:r>
              <a:rPr lang="en-US" altLang="en-US" sz="1000" dirty="0"/>
              <a:t>, number of lifetime needlesharing days that a participant</a:t>
            </a:r>
            <a:r>
              <a:rPr lang="en-US" altLang="en-US" sz="1000" baseline="0" dirty="0"/>
              <a:t> reports</a:t>
            </a:r>
            <a:r>
              <a:rPr lang="en-US" altLang="en-US" sz="1000" dirty="0"/>
              <a:t>, years of injection drug use, frequency of the use of bleach, or some other answer?</a:t>
            </a:r>
          </a:p>
          <a:p>
            <a:pPr>
              <a:lnSpc>
                <a:spcPct val="90000"/>
              </a:lnSpc>
            </a:pPr>
            <a:endParaRPr lang="en-US" altLang="en-US" sz="1000" dirty="0"/>
          </a:p>
          <a:p>
            <a:pPr>
              <a:lnSpc>
                <a:spcPct val="90000"/>
              </a:lnSpc>
            </a:pPr>
            <a:r>
              <a:rPr lang="en-US" altLang="en-US" sz="1000" dirty="0"/>
              <a:t>(Subject matter note:  bleach will inactivate many microorganisms.)</a:t>
            </a:r>
          </a:p>
          <a:p>
            <a:pPr>
              <a:lnSpc>
                <a:spcPct val="90000"/>
              </a:lnSpc>
            </a:pPr>
            <a:endParaRPr lang="en-US" altLang="en-US" sz="1000" dirty="0"/>
          </a:p>
        </p:txBody>
      </p:sp>
    </p:spTree>
    <p:extLst>
      <p:ext uri="{BB962C8B-B14F-4D97-AF65-F5344CB8AC3E}">
        <p14:creationId xmlns:p14="http://schemas.microsoft.com/office/powerpoint/2010/main" val="419698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12</a:t>
            </a:fld>
            <a:endParaRPr lang="en-US" altLang="en-US" dirty="0"/>
          </a:p>
        </p:txBody>
      </p:sp>
      <p:sp>
        <p:nvSpPr>
          <p:cNvPr id="50178" name="Rectangle 2"/>
          <p:cNvSpPr>
            <a:spLocks noGrp="1" noRot="1" noChangeAspect="1" noChangeArrowheads="1" noTextEdit="1"/>
          </p:cNvSpPr>
          <p:nvPr>
            <p:ph type="sldImg"/>
          </p:nvPr>
        </p:nvSpPr>
        <p:spPr>
          <a:xfrm>
            <a:off x="419100" y="704850"/>
            <a:ext cx="6172200" cy="3471863"/>
          </a:xfrm>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dirty="0"/>
              <a:t>The answer is “some other answer”, and that is because it is very difficult to quantitate the practice of injection drug use.  It is a very complex phenomenon/construct that depends upon the frequency of its performance as well as the types of drug-sharing partners a person has.  How will you possibly get all injection drug users to remember all of this</a:t>
            </a:r>
            <a:r>
              <a:rPr lang="en-US" altLang="en-US" sz="1000" baseline="0" dirty="0"/>
              <a:t> across their lifetime?</a:t>
            </a:r>
            <a:r>
              <a:rPr lang="en-US" altLang="en-US" sz="1000" dirty="0"/>
              <a:t>  We think it is essentially impossible to accurately quantitate injection drug use exposure.  </a:t>
            </a:r>
          </a:p>
          <a:p>
            <a:pPr>
              <a:lnSpc>
                <a:spcPct val="90000"/>
              </a:lnSpc>
            </a:pPr>
            <a:endParaRPr lang="en-US" altLang="en-US" sz="1000" dirty="0"/>
          </a:p>
          <a:p>
            <a:pPr>
              <a:lnSpc>
                <a:spcPct val="90000"/>
              </a:lnSpc>
            </a:pPr>
            <a:r>
              <a:rPr lang="en-US" altLang="en-US" sz="1000" dirty="0"/>
              <a:t>Instead, a cleverer and feasible approach is to restrict to the study to those </a:t>
            </a:r>
            <a:r>
              <a:rPr lang="en-US" altLang="en-US" sz="1000" u="sng" dirty="0"/>
              <a:t>without</a:t>
            </a:r>
            <a:r>
              <a:rPr lang="en-US" altLang="en-US" sz="1000" dirty="0"/>
              <a:t> injection drug use.  </a:t>
            </a:r>
          </a:p>
          <a:p>
            <a:pPr>
              <a:lnSpc>
                <a:spcPct val="90000"/>
              </a:lnSpc>
            </a:pPr>
            <a:endParaRPr lang="en-US" altLang="en-US" sz="1000" dirty="0"/>
          </a:p>
        </p:txBody>
      </p:sp>
    </p:spTree>
    <p:extLst>
      <p:ext uri="{BB962C8B-B14F-4D97-AF65-F5344CB8AC3E}">
        <p14:creationId xmlns:p14="http://schemas.microsoft.com/office/powerpoint/2010/main" val="419698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13</a:t>
            </a:fld>
            <a:endParaRPr lang="en-US" altLang="en-US" dirty="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800" dirty="0">
                <a:solidFill>
                  <a:srgbClr val="000000"/>
                </a:solidFill>
                <a:latin typeface="Arial" charset="0"/>
              </a:rPr>
              <a:t>This technique is known as “restriction” and is the first of the techniques that we will discuss if we cannot randomize and have to, instead, live by our wits.  </a:t>
            </a:r>
          </a:p>
        </p:txBody>
      </p:sp>
    </p:spTree>
    <p:extLst>
      <p:ext uri="{BB962C8B-B14F-4D97-AF65-F5344CB8AC3E}">
        <p14:creationId xmlns:p14="http://schemas.microsoft.com/office/powerpoint/2010/main" val="61520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sldNum" sz="quarter" idx="5"/>
          </p:nvPr>
        </p:nvSpPr>
        <p:spPr>
          <a:noFill/>
        </p:spPr>
        <p:txBody>
          <a:bodyPr/>
          <a:lstStyle/>
          <a:p>
            <a:fld id="{45C62121-5892-4980-B036-BD331C8F136A}" type="slidenum">
              <a:rPr lang="en-US" altLang="en-US" smtClean="0"/>
              <a:pPr/>
              <a:t>14</a:t>
            </a:fld>
            <a:endParaRPr lang="en-US" altLang="en-US" dirty="0"/>
          </a:p>
        </p:txBody>
      </p:sp>
      <p:sp>
        <p:nvSpPr>
          <p:cNvPr id="55298" name="Rectangle 2"/>
          <p:cNvSpPr>
            <a:spLocks noGrp="1" noRot="1" noChangeAspect="1" noChangeArrowheads="1" noTextEdit="1"/>
          </p:cNvSpPr>
          <p:nvPr>
            <p:ph type="sldImg"/>
          </p:nvPr>
        </p:nvSpPr>
        <p:spPr>
          <a:xfrm>
            <a:off x="419100" y="704850"/>
            <a:ext cx="6172200" cy="3471863"/>
          </a:xfrm>
          <a:ln/>
        </p:spPr>
      </p:sp>
      <p:sp>
        <p:nvSpPr>
          <p:cNvPr id="55299" name="Rectangle 3"/>
          <p:cNvSpPr>
            <a:spLocks noGrp="1" noChangeArrowheads="1"/>
          </p:cNvSpPr>
          <p:nvPr>
            <p:ph type="body" idx="1"/>
          </p:nvPr>
        </p:nvSpPr>
        <p:spPr>
          <a:noFill/>
          <a:ln/>
        </p:spPr>
        <p:txBody>
          <a:bodyPr/>
          <a:lstStyle/>
          <a:p>
            <a:pPr>
              <a:lnSpc>
                <a:spcPct val="90000"/>
              </a:lnSpc>
            </a:pPr>
            <a:r>
              <a:rPr lang="en-US" altLang="en-US" sz="1000" dirty="0"/>
              <a:t>The solution is to restrict the study sample to persons who do </a:t>
            </a:r>
            <a:r>
              <a:rPr lang="en-US" altLang="en-US" sz="1000" baseline="0" dirty="0"/>
              <a:t>not</a:t>
            </a:r>
            <a:r>
              <a:rPr lang="en-US" altLang="en-US" sz="1000" dirty="0"/>
              <a:t> inject drugs and therefore you do</a:t>
            </a:r>
            <a:r>
              <a:rPr lang="en-US" altLang="en-US" sz="1000" baseline="0" dirty="0"/>
              <a:t> not</a:t>
            </a:r>
            <a:r>
              <a:rPr lang="en-US" altLang="en-US" sz="1000" dirty="0"/>
              <a:t> have to worry about measuring the magnitude of injection drug use in those who do.  This is clever.  In fact, it was done in this </a:t>
            </a:r>
            <a:r>
              <a:rPr lang="en-US" altLang="en-US" sz="1000" i="1" dirty="0"/>
              <a:t>NEJM</a:t>
            </a:r>
            <a:r>
              <a:rPr lang="en-US" altLang="en-US" sz="1000" dirty="0"/>
              <a:t> article where</a:t>
            </a:r>
            <a:r>
              <a:rPr lang="en-US" altLang="en-US" sz="1000" baseline="0" dirty="0"/>
              <a:t> </a:t>
            </a:r>
            <a:r>
              <a:rPr lang="en-US" altLang="en-US" sz="1000" dirty="0"/>
              <a:t>the study sample was restricted to persons denying injection use.  After doing so, the authors showed data that women who were commercial sex workers had a 2.2-fold greater prevalence of HHV-8 infection than women who were not commercial sex workers, suggestive that HHV-8 infection can be spread via sexual contact in women.</a:t>
            </a:r>
          </a:p>
          <a:p>
            <a:pPr>
              <a:lnSpc>
                <a:spcPct val="90000"/>
              </a:lnSpc>
            </a:pPr>
            <a:endParaRPr lang="en-US" altLang="en-US" sz="1000" dirty="0"/>
          </a:p>
          <a:p>
            <a:pPr>
              <a:lnSpc>
                <a:spcPct val="90000"/>
              </a:lnSpc>
            </a:pPr>
            <a:r>
              <a:rPr lang="en-US" altLang="en-US" sz="1000" dirty="0"/>
              <a:t>In another example where restriction was used, we were interested in knowing whether there was a causal role of HIV infection in the occurrence of pulmonary hypertension. The participants were from the local municipal hospital.  The concern was again over confounding by injection drug use which is known to cause both HIV infection and pulmonary hypertension.  Quantitating just how much injection drug use patients experience is essentially impossible.  Instead, we restricted the analysis to just those without any self-reported history of injection drug use (and who were also negative for hepatitis C virus infection, a biological surrogate for injection drug use).  Note:  a restriction approach will not prevent participants from</a:t>
            </a:r>
            <a:r>
              <a:rPr lang="en-US" altLang="en-US" sz="1000" baseline="0" dirty="0"/>
              <a:t> not telling the truth.  It is recognized that some people might falsely deny ever using injection drugs.  This is why the addition of a biological surrogate for injection drug use, hepatitis C virus antibody positivity, served as useful further evidence in this study of lack of injection drug use.</a:t>
            </a:r>
            <a:endParaRPr lang="en-US" altLang="en-US" sz="1000" dirty="0"/>
          </a:p>
        </p:txBody>
      </p:sp>
    </p:spTree>
    <p:extLst>
      <p:ext uri="{BB962C8B-B14F-4D97-AF65-F5344CB8AC3E}">
        <p14:creationId xmlns:p14="http://schemas.microsoft.com/office/powerpoint/2010/main" val="370018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0BDA3455-E585-46A8-AF44-DB2A26F26ABB}" type="slidenum">
              <a:rPr lang="en-US" altLang="en-US" smtClean="0"/>
              <a:pPr/>
              <a:t>15</a:t>
            </a:fld>
            <a:endParaRPr lang="en-US" altLang="en-US" dirty="0"/>
          </a:p>
        </p:txBody>
      </p:sp>
      <p:sp>
        <p:nvSpPr>
          <p:cNvPr id="37890" name="Rectangle 2"/>
          <p:cNvSpPr>
            <a:spLocks noGrp="1" noRot="1" noChangeAspect="1" noChangeArrowheads="1" noTextEdit="1"/>
          </p:cNvSpPr>
          <p:nvPr>
            <p:ph type="sldImg"/>
          </p:nvPr>
        </p:nvSpPr>
        <p:spPr>
          <a:xfrm>
            <a:off x="419100" y="704850"/>
            <a:ext cx="6172200" cy="3471863"/>
          </a:xfrm>
          <a:ln/>
        </p:spPr>
      </p:sp>
      <p:sp>
        <p:nvSpPr>
          <p:cNvPr id="37891" name="Rectangle 3"/>
          <p:cNvSpPr>
            <a:spLocks noGrp="1" noChangeArrowheads="1"/>
          </p:cNvSpPr>
          <p:nvPr>
            <p:ph type="body" idx="1"/>
          </p:nvPr>
        </p:nvSpPr>
        <p:spPr>
          <a:noFill/>
          <a:ln/>
        </p:spPr>
        <p:txBody>
          <a:bodyPr/>
          <a:lstStyle/>
          <a:p>
            <a:r>
              <a:rPr lang="en-US" altLang="en-US" dirty="0">
                <a:solidFill>
                  <a:srgbClr val="000000"/>
                </a:solidFill>
              </a:rPr>
              <a:t>Restriction, also known as specification, is the bluntest method we can use if we cannot randomize.  Restriction is what is termed when we restrict enrollment in a study just to those participants who have a specific value of the confounding variable in question.  For example, when diet is a confounder, we would restrict enrollment to persons with a certain type of diet (e.g., low carbohydrate).  Remember, the confounding</a:t>
            </a:r>
            <a:r>
              <a:rPr lang="en-US" altLang="en-US" baseline="0" dirty="0">
                <a:solidFill>
                  <a:srgbClr val="000000"/>
                </a:solidFill>
              </a:rPr>
              <a:t> variable does not need to be the common cause.  It can be any variable on the non-causal path.</a:t>
            </a:r>
            <a:endParaRPr lang="en-US" altLang="en-US" dirty="0">
              <a:solidFill>
                <a:srgbClr val="000000"/>
              </a:solidFill>
            </a:endParaRPr>
          </a:p>
          <a:p>
            <a:endParaRPr lang="en-US" altLang="en-US" dirty="0">
              <a:solidFill>
                <a:srgbClr val="000000"/>
              </a:solidFill>
            </a:endParaRPr>
          </a:p>
          <a:p>
            <a:r>
              <a:rPr lang="en-US" altLang="en-US" dirty="0"/>
              <a:t>Graphically, what restriction does is to hold the confounding variable fixed and thereby eliminate any association between the exposure and the confounder and between the disease and confounder.  This is because there is no variability in the values of the confounding variable.  It is constant (i.e.,</a:t>
            </a:r>
            <a:r>
              <a:rPr lang="en-US" altLang="en-US" baseline="0" dirty="0"/>
              <a:t> </a:t>
            </a:r>
            <a:r>
              <a:rPr lang="en-US" altLang="en-US" dirty="0"/>
              <a:t>fixed) in everyone.  Restriction is another conditioning technique, and we depict this by placing a box around C.  A growing convention is to put a box around a node which delineates which level of C the study sample (or analysis) is being restricted to.  We show this generally by a box around “C=x”.  For injection drug use example, we would place a box around “C=no injection drug use”).  </a:t>
            </a:r>
          </a:p>
          <a:p>
            <a:endParaRPr lang="en-US" altLang="en-US" dirty="0">
              <a:solidFill>
                <a:srgbClr val="000000"/>
              </a:solidFill>
            </a:endParaRPr>
          </a:p>
          <a:p>
            <a:endParaRPr lang="en-US" altLang="en-US" dirty="0"/>
          </a:p>
        </p:txBody>
      </p:sp>
    </p:spTree>
    <p:extLst>
      <p:ext uri="{BB962C8B-B14F-4D97-AF65-F5344CB8AC3E}">
        <p14:creationId xmlns:p14="http://schemas.microsoft.com/office/powerpoint/2010/main" val="227887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p:cNvSpPr>
            <a:spLocks noGrp="1" noChangeArrowheads="1"/>
          </p:cNvSpPr>
          <p:nvPr>
            <p:ph type="sldNum" sz="quarter" idx="5"/>
          </p:nvPr>
        </p:nvSpPr>
        <p:spPr>
          <a:noFill/>
        </p:spPr>
        <p:txBody>
          <a:bodyPr/>
          <a:lstStyle/>
          <a:p>
            <a:fld id="{A550753C-5CB1-4057-926C-FB1DF52BB6B4}" type="slidenum">
              <a:rPr lang="en-US" altLang="en-US" smtClean="0"/>
              <a:pPr/>
              <a:t>16</a:t>
            </a:fld>
            <a:endParaRPr lang="en-US" altLang="en-US" dirty="0"/>
          </a:p>
        </p:txBody>
      </p:sp>
      <p:sp>
        <p:nvSpPr>
          <p:cNvPr id="61442" name="Rectangle 2"/>
          <p:cNvSpPr>
            <a:spLocks noGrp="1" noRot="1" noChangeAspect="1" noChangeArrowheads="1" noTextEdit="1"/>
          </p:cNvSpPr>
          <p:nvPr>
            <p:ph type="sldImg"/>
          </p:nvPr>
        </p:nvSpPr>
        <p:spPr>
          <a:xfrm>
            <a:off x="419100" y="704850"/>
            <a:ext cx="6172200" cy="3471863"/>
          </a:xfrm>
          <a:ln/>
        </p:spPr>
      </p:sp>
      <p:sp>
        <p:nvSpPr>
          <p:cNvPr id="61443" name="Rectangle 3"/>
          <p:cNvSpPr>
            <a:spLocks noGrp="1" noChangeArrowheads="1"/>
          </p:cNvSpPr>
          <p:nvPr>
            <p:ph type="body" idx="1"/>
          </p:nvPr>
        </p:nvSpPr>
        <p:spPr>
          <a:noFill/>
          <a:ln/>
        </p:spPr>
        <p:txBody>
          <a:bodyPr/>
          <a:lstStyle/>
          <a:p>
            <a:pPr>
              <a:lnSpc>
                <a:spcPct val="80000"/>
              </a:lnSpc>
            </a:pPr>
            <a:r>
              <a:rPr lang="en-US" altLang="en-US" sz="800" dirty="0">
                <a:solidFill>
                  <a:srgbClr val="000000"/>
                </a:solidFill>
                <a:latin typeface="Arial" charset="0"/>
              </a:rPr>
              <a:t>Let</a:t>
            </a:r>
            <a:r>
              <a:rPr lang="en-US" altLang="en-US" sz="800" baseline="0" dirty="0">
                <a:solidFill>
                  <a:srgbClr val="000000"/>
                </a:solidFill>
                <a:latin typeface="Arial" charset="0"/>
              </a:rPr>
              <a:t> us</a:t>
            </a:r>
            <a:r>
              <a:rPr lang="en-US" altLang="en-US" sz="800" dirty="0">
                <a:solidFill>
                  <a:srgbClr val="000000"/>
                </a:solidFill>
                <a:latin typeface="Arial" charset="0"/>
              </a:rPr>
              <a:t> tally the advantages and disadvantages of restriction.  First, the advantages.  One is that restriction is straightforward, and straightforward is good — especially when you are trying to convince people who review your grants and manuscripts.  </a:t>
            </a: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It is also the best approach, without question, for difficult to quantitate variables, like injection drug use in the prior example.  Restriction is also advantageous in that decisions about individual participants can be made without having to consider other participants (as is the case with matching, which will be discussed a</a:t>
            </a:r>
            <a:r>
              <a:rPr lang="en-US" altLang="en-US" sz="800" baseline="0" dirty="0">
                <a:solidFill>
                  <a:srgbClr val="000000"/>
                </a:solidFill>
                <a:latin typeface="Arial" charset="0"/>
              </a:rPr>
              <a:t> bit later)</a:t>
            </a:r>
            <a:r>
              <a:rPr lang="en-US" altLang="en-US" sz="800" dirty="0">
                <a:solidFill>
                  <a:srgbClr val="000000"/>
                </a:solidFill>
                <a:latin typeface="Arial" charset="0"/>
              </a:rPr>
              <a:t>.  This is especially important in studies which prospectively recruit participants in that the investigator can just make an enroll or not enroll decision on each participant</a:t>
            </a:r>
            <a:r>
              <a:rPr lang="en-US" altLang="en-US" sz="800" baseline="0" dirty="0">
                <a:solidFill>
                  <a:srgbClr val="000000"/>
                </a:solidFill>
                <a:latin typeface="Arial" charset="0"/>
              </a:rPr>
              <a:t> </a:t>
            </a:r>
            <a:r>
              <a:rPr lang="en-US" altLang="en-US" sz="800" dirty="0">
                <a:solidFill>
                  <a:srgbClr val="000000"/>
                </a:solidFill>
                <a:latin typeface="Arial" charset="0"/>
              </a:rPr>
              <a:t>during screening without regard</a:t>
            </a:r>
            <a:r>
              <a:rPr lang="en-US" altLang="en-US" sz="800" baseline="0" dirty="0">
                <a:solidFill>
                  <a:srgbClr val="000000"/>
                </a:solidFill>
                <a:latin typeface="Arial" charset="0"/>
              </a:rPr>
              <a:t> to anything that is happening with other participants</a:t>
            </a:r>
            <a:r>
              <a:rPr lang="en-US" altLang="en-US" sz="800" dirty="0">
                <a:solidFill>
                  <a:srgbClr val="000000"/>
                </a:solidFill>
                <a:latin typeface="Arial" charset="0"/>
              </a:rPr>
              <a:t>.  </a:t>
            </a: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Finally, restriction can also be used in the analysis phase of studies.  In other words, you can limit an analysis to a restricted subset even if your study participants had a broader range of values for the confounding variable.  Investigators do this quite</a:t>
            </a:r>
            <a:r>
              <a:rPr lang="en-US" altLang="en-US" sz="800" baseline="0" dirty="0">
                <a:solidFill>
                  <a:srgbClr val="000000"/>
                </a:solidFill>
                <a:latin typeface="Arial" charset="0"/>
              </a:rPr>
              <a:t> commonly</a:t>
            </a:r>
            <a:r>
              <a:rPr lang="en-US" altLang="en-US" sz="800" dirty="0">
                <a:solidFill>
                  <a:srgbClr val="000000"/>
                </a:solidFill>
                <a:latin typeface="Arial" charset="0"/>
              </a:rPr>
              <a:t>, as an “added note of proof” when analyzing their data.  </a:t>
            </a:r>
          </a:p>
          <a:p>
            <a:pPr>
              <a:lnSpc>
                <a:spcPct val="80000"/>
              </a:lnSpc>
            </a:pPr>
            <a:endParaRPr lang="en-US" altLang="en-US" sz="800" dirty="0">
              <a:solidFill>
                <a:srgbClr val="000000"/>
              </a:solidFill>
              <a:latin typeface="Arial" charset="0"/>
            </a:endParaRPr>
          </a:p>
        </p:txBody>
      </p:sp>
    </p:spTree>
    <p:extLst>
      <p:ext uri="{BB962C8B-B14F-4D97-AF65-F5344CB8AC3E}">
        <p14:creationId xmlns:p14="http://schemas.microsoft.com/office/powerpoint/2010/main" val="159841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Grp="1" noChangeArrowheads="1"/>
          </p:cNvSpPr>
          <p:nvPr>
            <p:ph type="sldNum" sz="quarter" idx="5"/>
          </p:nvPr>
        </p:nvSpPr>
        <p:spPr>
          <a:noFill/>
        </p:spPr>
        <p:txBody>
          <a:bodyPr/>
          <a:lstStyle/>
          <a:p>
            <a:fld id="{DCAC1F41-3B02-4998-9227-8969DA6B1B62}" type="slidenum">
              <a:rPr lang="en-US" altLang="en-US" smtClean="0"/>
              <a:pPr/>
              <a:t>17</a:t>
            </a:fld>
            <a:endParaRPr lang="en-US" altLang="en-US" dirty="0"/>
          </a:p>
        </p:txBody>
      </p:sp>
      <p:sp>
        <p:nvSpPr>
          <p:cNvPr id="63490" name="Rectangle 2"/>
          <p:cNvSpPr>
            <a:spLocks noGrp="1" noRot="1" noChangeAspect="1" noChangeArrowheads="1" noTextEdit="1"/>
          </p:cNvSpPr>
          <p:nvPr>
            <p:ph type="sldImg"/>
          </p:nvPr>
        </p:nvSpPr>
        <p:spPr>
          <a:xfrm>
            <a:off x="419100" y="704850"/>
            <a:ext cx="6172200" cy="3471863"/>
          </a:xfrm>
          <a:ln/>
        </p:spPr>
      </p:sp>
      <p:sp>
        <p:nvSpPr>
          <p:cNvPr id="63491" name="Rectangle 3"/>
          <p:cNvSpPr>
            <a:spLocks noGrp="1" noChangeArrowheads="1"/>
          </p:cNvSpPr>
          <p:nvPr>
            <p:ph type="body" idx="1"/>
          </p:nvPr>
        </p:nvSpPr>
        <p:spPr>
          <a:noFill/>
          <a:ln/>
        </p:spPr>
        <p:txBody>
          <a:bodyPr/>
          <a:lstStyle/>
          <a:p>
            <a:pPr>
              <a:lnSpc>
                <a:spcPct val="80000"/>
              </a:lnSpc>
            </a:pPr>
            <a:r>
              <a:rPr lang="en-US" altLang="en-US" sz="800" dirty="0">
                <a:solidFill>
                  <a:srgbClr val="000000"/>
                </a:solidFill>
                <a:latin typeface="Arial" charset="0"/>
              </a:rPr>
              <a:t>There are, however, a few disadvantages.  One is that restriction reduces the number of persons who are eligible to participate in the study.  In the prior example in which</a:t>
            </a:r>
            <a:r>
              <a:rPr lang="en-US" altLang="en-US" sz="800" baseline="0" dirty="0">
                <a:solidFill>
                  <a:srgbClr val="000000"/>
                </a:solidFill>
                <a:latin typeface="Arial" charset="0"/>
              </a:rPr>
              <a:t> commercial sex was the primary exposure, it might be difficult —  in some contexts — to find many participants who do not use injection drugs.  </a:t>
            </a:r>
            <a:r>
              <a:rPr lang="en-US" altLang="en-US" sz="800" dirty="0">
                <a:solidFill>
                  <a:srgbClr val="000000"/>
                </a:solidFill>
                <a:latin typeface="Arial" charset="0"/>
              </a:rPr>
              <a:t>Depending upon how narrow you limit the restriction, it may become harder and harder</a:t>
            </a:r>
            <a:r>
              <a:rPr lang="en-US" altLang="en-US" sz="800" baseline="0" dirty="0">
                <a:solidFill>
                  <a:srgbClr val="000000"/>
                </a:solidFill>
                <a:latin typeface="Arial" charset="0"/>
              </a:rPr>
              <a:t> </a:t>
            </a:r>
            <a:r>
              <a:rPr lang="en-US" altLang="en-US" sz="800" dirty="0">
                <a:solidFill>
                  <a:srgbClr val="000000"/>
                </a:solidFill>
                <a:latin typeface="Arial" charset="0"/>
              </a:rPr>
              <a:t>to find enough participants.  It may also take a lot of work to sift through persons to find those with the level of the confounder you are looking for.  It is typically cost-inefficient to have to screen a lot of participants and only use some of them.   </a:t>
            </a: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Another issue is that if you do</a:t>
            </a:r>
            <a:r>
              <a:rPr lang="en-US" altLang="en-US" sz="800" baseline="0" dirty="0">
                <a:solidFill>
                  <a:srgbClr val="000000"/>
                </a:solidFill>
                <a:latin typeface="Arial" charset="0"/>
              </a:rPr>
              <a:t> not</a:t>
            </a:r>
            <a:r>
              <a:rPr lang="en-US" altLang="en-US" sz="800" dirty="0">
                <a:solidFill>
                  <a:srgbClr val="000000"/>
                </a:solidFill>
                <a:latin typeface="Arial" charset="0"/>
              </a:rPr>
              <a:t> restrict the values of the would-be confounder narrowly enough, you may not accomplish what you thought you did.  In other words, you may be left with what we call “residual confounding”, </a:t>
            </a:r>
            <a:r>
              <a:rPr lang="en-US" altLang="en-US" sz="800" baseline="0" dirty="0">
                <a:solidFill>
                  <a:srgbClr val="000000"/>
                </a:solidFill>
                <a:latin typeface="Arial" charset="0"/>
              </a:rPr>
              <a:t> or l</a:t>
            </a:r>
            <a:r>
              <a:rPr lang="en-US" altLang="en-US" sz="800" dirty="0">
                <a:solidFill>
                  <a:srgbClr val="000000"/>
                </a:solidFill>
                <a:latin typeface="Arial" charset="0"/>
              </a:rPr>
              <a:t>eft-over confounding.</a:t>
            </a:r>
            <a:r>
              <a:rPr lang="en-US" altLang="en-US" sz="800" baseline="0" dirty="0">
                <a:solidFill>
                  <a:srgbClr val="000000"/>
                </a:solidFill>
                <a:latin typeface="Arial" charset="0"/>
              </a:rPr>
              <a:t>  We introduced this term earlier when we referred to the consequences of a mismeasured confounding variable or unmeasured confounding.  </a:t>
            </a:r>
            <a:r>
              <a:rPr lang="en-US" altLang="en-US" sz="800" dirty="0">
                <a:solidFill>
                  <a:srgbClr val="000000"/>
                </a:solidFill>
                <a:latin typeface="Arial" charset="0"/>
              </a:rPr>
              <a:t>For example, if you are studying the association between birth order of a child (1</a:t>
            </a:r>
            <a:r>
              <a:rPr lang="en-US" altLang="en-US" sz="800" baseline="30000" dirty="0">
                <a:solidFill>
                  <a:srgbClr val="000000"/>
                </a:solidFill>
                <a:latin typeface="Arial" charset="0"/>
              </a:rPr>
              <a:t>st</a:t>
            </a:r>
            <a:r>
              <a:rPr lang="en-US" altLang="en-US" sz="800" dirty="0">
                <a:solidFill>
                  <a:srgbClr val="000000"/>
                </a:solidFill>
                <a:latin typeface="Arial" charset="0"/>
              </a:rPr>
              <a:t>, 2</a:t>
            </a:r>
            <a:r>
              <a:rPr lang="en-US" altLang="en-US" sz="800" baseline="30000" dirty="0">
                <a:solidFill>
                  <a:srgbClr val="000000"/>
                </a:solidFill>
                <a:latin typeface="Arial" charset="0"/>
              </a:rPr>
              <a:t>nd</a:t>
            </a:r>
            <a:r>
              <a:rPr lang="en-US" altLang="en-US" sz="800" dirty="0">
                <a:solidFill>
                  <a:srgbClr val="000000"/>
                </a:solidFill>
                <a:latin typeface="Arial" charset="0"/>
              </a:rPr>
              <a:t>, 3</a:t>
            </a:r>
            <a:r>
              <a:rPr lang="en-US" altLang="en-US" sz="800" baseline="30000" dirty="0">
                <a:solidFill>
                  <a:srgbClr val="000000"/>
                </a:solidFill>
                <a:latin typeface="Arial" charset="0"/>
              </a:rPr>
              <a:t>rd</a:t>
            </a:r>
            <a:r>
              <a:rPr lang="en-US" altLang="en-US" sz="800" dirty="0">
                <a:solidFill>
                  <a:srgbClr val="000000"/>
                </a:solidFill>
                <a:latin typeface="Arial" charset="0"/>
              </a:rPr>
              <a:t>, etc.) and Down syndrome, you would need to be concerned about confounding by mother’s age.  Let</a:t>
            </a:r>
            <a:r>
              <a:rPr lang="en-US" altLang="en-US" sz="800" baseline="0" dirty="0">
                <a:solidFill>
                  <a:srgbClr val="000000"/>
                </a:solidFill>
                <a:latin typeface="Arial" charset="0"/>
              </a:rPr>
              <a:t> u</a:t>
            </a:r>
            <a:r>
              <a:rPr lang="en-US" altLang="en-US" sz="800" dirty="0">
                <a:solidFill>
                  <a:srgbClr val="000000"/>
                </a:solidFill>
                <a:latin typeface="Arial" charset="0"/>
              </a:rPr>
              <a:t>s say you restricted your study population to those mothers who are 20 to 30 years old.  This may not be sufficiently narrow to preclude confounding because the older women in this age range (the 30-year olds) may be very different than the youngest persons (20-year olds) in terms of relationship with a) birth order (the</a:t>
            </a:r>
            <a:r>
              <a:rPr lang="en-US" altLang="en-US" sz="800" baseline="0" dirty="0">
                <a:solidFill>
                  <a:srgbClr val="000000"/>
                </a:solidFill>
                <a:latin typeface="Arial" charset="0"/>
              </a:rPr>
              <a:t> exposure under study)</a:t>
            </a:r>
            <a:r>
              <a:rPr lang="en-US" altLang="en-US" sz="800" dirty="0">
                <a:solidFill>
                  <a:srgbClr val="000000"/>
                </a:solidFill>
                <a:latin typeface="Arial" charset="0"/>
              </a:rPr>
              <a:t> and b) Down syndrome incidence (the outcome under</a:t>
            </a:r>
            <a:r>
              <a:rPr lang="en-US" altLang="en-US" sz="800" baseline="0" dirty="0">
                <a:solidFill>
                  <a:srgbClr val="000000"/>
                </a:solidFill>
                <a:latin typeface="Arial" charset="0"/>
              </a:rPr>
              <a:t> study)</a:t>
            </a:r>
            <a:r>
              <a:rPr lang="en-US" altLang="en-US" sz="800" dirty="0">
                <a:solidFill>
                  <a:srgbClr val="000000"/>
                </a:solidFill>
                <a:latin typeface="Arial" charset="0"/>
              </a:rPr>
              <a:t>.</a:t>
            </a:r>
            <a:r>
              <a:rPr lang="en-US" altLang="en-US" sz="800" baseline="0" dirty="0">
                <a:solidFill>
                  <a:srgbClr val="000000"/>
                </a:solidFill>
                <a:latin typeface="Arial" charset="0"/>
              </a:rPr>
              <a:t>  We will return to this term “residual confounding” later. </a:t>
            </a:r>
            <a:endParaRPr lang="en-US" altLang="en-US" sz="800" dirty="0">
              <a:solidFill>
                <a:srgbClr val="000000"/>
              </a:solidFill>
              <a:latin typeface="Arial" charset="0"/>
            </a:endParaRP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Another drawback to restriction is that by limiting the study population to only a specific group of participants</a:t>
            </a:r>
            <a:r>
              <a:rPr lang="en-US" altLang="en-US" sz="800" baseline="0" dirty="0">
                <a:solidFill>
                  <a:srgbClr val="000000"/>
                </a:solidFill>
                <a:latin typeface="Arial" charset="0"/>
              </a:rPr>
              <a:t> </a:t>
            </a:r>
            <a:r>
              <a:rPr lang="en-US" altLang="en-US" sz="800" dirty="0">
                <a:solidFill>
                  <a:srgbClr val="000000"/>
                </a:solidFill>
                <a:latin typeface="Arial" charset="0"/>
              </a:rPr>
              <a:t>with a certain value/range of a confounder, you limit the generalizability of the study (for example, if you restrict to younger persons, you might have a tough sell</a:t>
            </a:r>
            <a:r>
              <a:rPr lang="en-US" altLang="en-US" sz="800" baseline="0" dirty="0">
                <a:solidFill>
                  <a:srgbClr val="000000"/>
                </a:solidFill>
                <a:latin typeface="Arial" charset="0"/>
              </a:rPr>
              <a:t> </a:t>
            </a:r>
            <a:r>
              <a:rPr lang="en-US" altLang="en-US" sz="800" dirty="0">
                <a:solidFill>
                  <a:srgbClr val="000000"/>
                </a:solidFill>
                <a:latin typeface="Arial" charset="0"/>
              </a:rPr>
              <a:t>generalizing to older persons).  This is an issue of external validity.  Sometimes researchers worry a lot about external validity or generalizability, but, as we have discussed before, the first order of business in determining causality of a relationship is internal validity.  In other words, do whatever it takes to determine a valid association,</a:t>
            </a:r>
            <a:r>
              <a:rPr lang="en-US" altLang="en-US" sz="800" baseline="0" dirty="0">
                <a:solidFill>
                  <a:srgbClr val="000000"/>
                </a:solidFill>
                <a:latin typeface="Arial" charset="0"/>
              </a:rPr>
              <a:t> and this might mean a </a:t>
            </a:r>
            <a:r>
              <a:rPr lang="en-US" altLang="en-US" sz="800" dirty="0">
                <a:solidFill>
                  <a:srgbClr val="000000"/>
                </a:solidFill>
                <a:latin typeface="Arial" charset="0"/>
              </a:rPr>
              <a:t>restricted study sample.  If you show an association in a narrowly defined population, then go on to do the next study looking for the association in other populations.  Also, even though investigators might think they are enhancing generalizability by studying a diverse group of participants,</a:t>
            </a:r>
            <a:r>
              <a:rPr lang="en-US" altLang="en-US" sz="800" baseline="0" dirty="0">
                <a:solidFill>
                  <a:srgbClr val="000000"/>
                </a:solidFill>
                <a:latin typeface="Arial" charset="0"/>
              </a:rPr>
              <a:t> </a:t>
            </a:r>
            <a:r>
              <a:rPr lang="en-US" altLang="en-US" sz="800" dirty="0">
                <a:solidFill>
                  <a:srgbClr val="000000"/>
                </a:solidFill>
                <a:latin typeface="Arial" charset="0"/>
              </a:rPr>
              <a:t>including small numbers of persons from uncommon strata, such as in the case of race, is not tantamount to comprehensively studying these individuals.   Just because you find an overall effect does not mean that this applies to all strata of a</a:t>
            </a:r>
            <a:r>
              <a:rPr lang="en-US" altLang="en-US" sz="800" baseline="0" dirty="0">
                <a:solidFill>
                  <a:srgbClr val="000000"/>
                </a:solidFill>
                <a:latin typeface="Arial" charset="0"/>
              </a:rPr>
              <a:t> given characteristic</a:t>
            </a:r>
            <a:r>
              <a:rPr lang="en-US" altLang="en-US" sz="800" dirty="0">
                <a:solidFill>
                  <a:srgbClr val="000000"/>
                </a:solidFill>
                <a:latin typeface="Arial" charset="0"/>
              </a:rPr>
              <a:t> if they are small in number.  In other words, it is specious to think that your results apply or generalize to all persons in your study who just contributed a little bit of data to your study, such as uncommon race strata. </a:t>
            </a:r>
            <a:r>
              <a:rPr lang="en-US" altLang="en-US" sz="800" baseline="0" dirty="0">
                <a:solidFill>
                  <a:srgbClr val="000000"/>
                </a:solidFill>
                <a:latin typeface="Arial" charset="0"/>
              </a:rPr>
              <a:t> </a:t>
            </a:r>
            <a:r>
              <a:rPr lang="en-US" altLang="en-US" sz="800" dirty="0">
                <a:solidFill>
                  <a:srgbClr val="000000"/>
                </a:solidFill>
                <a:latin typeface="Arial" charset="0"/>
              </a:rPr>
              <a:t>To comprehensively understand whether a given exposure is operative in a given racial group or socioeconomic group, you need to include, as an important fraction of your overall</a:t>
            </a:r>
            <a:r>
              <a:rPr lang="en-US" altLang="en-US" sz="800" baseline="0" dirty="0">
                <a:solidFill>
                  <a:srgbClr val="000000"/>
                </a:solidFill>
                <a:latin typeface="Arial" charset="0"/>
              </a:rPr>
              <a:t> study, members of</a:t>
            </a:r>
            <a:r>
              <a:rPr lang="en-US" altLang="en-US" sz="800" dirty="0">
                <a:solidFill>
                  <a:srgbClr val="000000"/>
                </a:solidFill>
                <a:latin typeface="Arial" charset="0"/>
              </a:rPr>
              <a:t> this group in your study or perform a dedicated study of that group.  The first order of business is internal validity.  Generalizability should follow later.</a:t>
            </a:r>
            <a:r>
              <a:rPr lang="en-US" altLang="en-US" sz="800" baseline="0" dirty="0">
                <a:solidFill>
                  <a:srgbClr val="000000"/>
                </a:solidFill>
                <a:latin typeface="Arial" charset="0"/>
              </a:rPr>
              <a:t>  An interesting discussion on the whether study populations should be “representative” can be found in  </a:t>
            </a:r>
            <a:r>
              <a:rPr lang="en-US" sz="1200" b="0" i="0" u="none" strike="noStrike" kern="1200" baseline="0" dirty="0">
                <a:solidFill>
                  <a:schemeClr val="tx1"/>
                </a:solidFill>
                <a:latin typeface="Times New Roman" pitchFamily="18" charset="0"/>
                <a:ea typeface="+mn-ea"/>
                <a:cs typeface="+mn-cs"/>
              </a:rPr>
              <a:t>Rothman KJ.  Why representativeness should be avoided.  </a:t>
            </a:r>
            <a:r>
              <a:rPr lang="en-US" sz="1200" b="0" i="1" u="none" strike="noStrike" kern="1200" baseline="0" dirty="0">
                <a:solidFill>
                  <a:schemeClr val="tx1"/>
                </a:solidFill>
                <a:latin typeface="Times New Roman" pitchFamily="18" charset="0"/>
                <a:ea typeface="+mn-ea"/>
                <a:cs typeface="+mn-cs"/>
              </a:rPr>
              <a:t>International Journal of Epidemiology  </a:t>
            </a:r>
            <a:r>
              <a:rPr lang="en-US" sz="1200" b="0" i="0" u="none" strike="noStrike" kern="1200" baseline="0" dirty="0">
                <a:solidFill>
                  <a:schemeClr val="tx1"/>
                </a:solidFill>
                <a:latin typeface="Times New Roman" pitchFamily="18" charset="0"/>
                <a:ea typeface="+mn-ea"/>
                <a:cs typeface="+mn-cs"/>
              </a:rPr>
              <a:t>42:1012–1014, 2013.  </a:t>
            </a:r>
            <a:endParaRPr lang="en-US" altLang="en-US" sz="800" dirty="0">
              <a:solidFill>
                <a:srgbClr val="000000"/>
              </a:solidFill>
              <a:latin typeface="Arial" charset="0"/>
            </a:endParaRP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Related to this idea of lack of generalizability is that if you restrict to only one level of the</a:t>
            </a:r>
            <a:r>
              <a:rPr lang="en-US" altLang="en-US" sz="800" baseline="0" dirty="0">
                <a:solidFill>
                  <a:srgbClr val="000000"/>
                </a:solidFill>
                <a:latin typeface="Arial" charset="0"/>
              </a:rPr>
              <a:t> confounding</a:t>
            </a:r>
            <a:r>
              <a:rPr lang="en-US" altLang="en-US" sz="800" dirty="0">
                <a:solidFill>
                  <a:srgbClr val="000000"/>
                </a:solidFill>
                <a:latin typeface="Arial" charset="0"/>
              </a:rPr>
              <a:t> extraneous variable, you cannot evaluate the relationship of interest at different levels of the confounding variable (i.e., you cannot assess statistical interaction — a</a:t>
            </a:r>
            <a:r>
              <a:rPr lang="en-US" altLang="en-US" sz="800" baseline="0" dirty="0">
                <a:solidFill>
                  <a:srgbClr val="000000"/>
                </a:solidFill>
                <a:latin typeface="Arial" charset="0"/>
              </a:rPr>
              <a:t> topic </a:t>
            </a:r>
            <a:r>
              <a:rPr lang="en-US" altLang="en-US" sz="800" dirty="0">
                <a:solidFill>
                  <a:srgbClr val="000000"/>
                </a:solidFill>
                <a:latin typeface="Arial" charset="0"/>
              </a:rPr>
              <a:t>we will discuss later today).  A simple example from the field of</a:t>
            </a:r>
            <a:r>
              <a:rPr lang="en-US" altLang="en-US" sz="800" baseline="0" dirty="0">
                <a:solidFill>
                  <a:srgbClr val="000000"/>
                </a:solidFill>
                <a:latin typeface="Arial" charset="0"/>
              </a:rPr>
              <a:t> cancer</a:t>
            </a:r>
            <a:r>
              <a:rPr lang="en-US" altLang="en-US" sz="800" dirty="0">
                <a:solidFill>
                  <a:srgbClr val="000000"/>
                </a:solidFill>
                <a:latin typeface="Arial" charset="0"/>
              </a:rPr>
              <a:t> is that if you were evaluating in an observational study the association between obesity</a:t>
            </a:r>
            <a:r>
              <a:rPr lang="en-US" altLang="en-US" sz="800" baseline="0" dirty="0">
                <a:solidFill>
                  <a:srgbClr val="000000"/>
                </a:solidFill>
                <a:latin typeface="Arial" charset="0"/>
              </a:rPr>
              <a:t> </a:t>
            </a:r>
            <a:r>
              <a:rPr lang="en-US" altLang="en-US" sz="800" dirty="0">
                <a:solidFill>
                  <a:srgbClr val="000000"/>
                </a:solidFill>
                <a:latin typeface="Arial" charset="0"/>
              </a:rPr>
              <a:t>and a specific cancer, the presence</a:t>
            </a:r>
            <a:r>
              <a:rPr lang="en-US" altLang="en-US" sz="800" baseline="0" dirty="0">
                <a:solidFill>
                  <a:srgbClr val="000000"/>
                </a:solidFill>
                <a:latin typeface="Arial" charset="0"/>
              </a:rPr>
              <a:t> and degree of smoking might be </a:t>
            </a:r>
            <a:r>
              <a:rPr lang="en-US" altLang="en-US" sz="800" dirty="0">
                <a:solidFill>
                  <a:srgbClr val="000000"/>
                </a:solidFill>
                <a:latin typeface="Arial" charset="0"/>
              </a:rPr>
              <a:t>an important effect modifier.  If you limit your study population to just those participants who had never smoked, you</a:t>
            </a:r>
            <a:r>
              <a:rPr lang="en-US" altLang="en-US" sz="800" baseline="0" dirty="0">
                <a:solidFill>
                  <a:srgbClr val="000000"/>
                </a:solidFill>
                <a:latin typeface="Arial" charset="0"/>
              </a:rPr>
              <a:t> might</a:t>
            </a:r>
            <a:r>
              <a:rPr lang="en-US" altLang="en-US" sz="800" dirty="0">
                <a:solidFill>
                  <a:srgbClr val="000000"/>
                </a:solidFill>
                <a:latin typeface="Arial" charset="0"/>
              </a:rPr>
              <a:t> be missing a very interesting part of the story.</a:t>
            </a:r>
            <a:r>
              <a:rPr lang="en-US" altLang="en-US" sz="800" baseline="0" dirty="0">
                <a:solidFill>
                  <a:srgbClr val="000000"/>
                </a:solidFill>
                <a:latin typeface="Arial" charset="0"/>
              </a:rPr>
              <a:t>  This is not an issue of validity; the answer from the study using non-smokers is not wrong.  It is just a less rich study if you restrict participants to a certain level of the confounding factor.</a:t>
            </a:r>
            <a:endParaRPr lang="en-US" altLang="en-US" sz="800" dirty="0">
              <a:solidFill>
                <a:srgbClr val="000000"/>
              </a:solidFill>
              <a:latin typeface="Arial" charset="0"/>
            </a:endParaRP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The bottom line is that restriction is a good technique that is not used as much as it could be, especially when you have difficult-to-quantitate confounders that have a discernible null state (i.e., you can easily identify people who have never experienced the exposure and/or have none of it).</a:t>
            </a:r>
          </a:p>
        </p:txBody>
      </p:sp>
    </p:spTree>
    <p:extLst>
      <p:ext uri="{BB962C8B-B14F-4D97-AF65-F5344CB8AC3E}">
        <p14:creationId xmlns:p14="http://schemas.microsoft.com/office/powerpoint/2010/main" val="96325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18</a:t>
            </a:fld>
            <a:endParaRPr lang="en-US" altLang="en-US" dirty="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a:solidFill>
                  <a:srgbClr val="000000"/>
                </a:solidFill>
                <a:latin typeface="Arial" charset="0"/>
              </a:rPr>
              <a:t>Let</a:t>
            </a:r>
            <a:r>
              <a:rPr lang="en-US" altLang="en-US" sz="800" baseline="0" dirty="0">
                <a:solidFill>
                  <a:srgbClr val="000000"/>
                </a:solidFill>
                <a:latin typeface="Arial" charset="0"/>
              </a:rPr>
              <a:t> u</a:t>
            </a:r>
            <a:r>
              <a:rPr lang="en-US" altLang="en-US" sz="800" dirty="0">
                <a:solidFill>
                  <a:srgbClr val="000000"/>
                </a:solidFill>
                <a:latin typeface="Arial" charset="0"/>
              </a:rPr>
              <a:t>s move to matching, another method which can be used in the design phase to reduce confounding.</a:t>
            </a:r>
          </a:p>
        </p:txBody>
      </p:sp>
    </p:spTree>
    <p:extLst>
      <p:ext uri="{BB962C8B-B14F-4D97-AF65-F5344CB8AC3E}">
        <p14:creationId xmlns:p14="http://schemas.microsoft.com/office/powerpoint/2010/main" val="615209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a:spLocks noGrp="1" noChangeArrowheads="1"/>
          </p:cNvSpPr>
          <p:nvPr>
            <p:ph type="sldNum" sz="quarter" idx="5"/>
          </p:nvPr>
        </p:nvSpPr>
        <p:spPr>
          <a:noFill/>
        </p:spPr>
        <p:txBody>
          <a:bodyPr/>
          <a:lstStyle/>
          <a:p>
            <a:fld id="{5120CCF4-A716-4A04-810F-A3087EFBE8A8}" type="slidenum">
              <a:rPr lang="en-US" altLang="en-US" smtClean="0"/>
              <a:pPr/>
              <a:t>19</a:t>
            </a:fld>
            <a:endParaRPr lang="en-US" altLang="en-US" dirty="0"/>
          </a:p>
        </p:txBody>
      </p:sp>
      <p:sp>
        <p:nvSpPr>
          <p:cNvPr id="67586" name="Rectangle 2"/>
          <p:cNvSpPr>
            <a:spLocks noGrp="1" noRot="1" noChangeAspect="1" noChangeArrowheads="1" noTextEdit="1"/>
          </p:cNvSpPr>
          <p:nvPr>
            <p:ph type="sldImg"/>
          </p:nvPr>
        </p:nvSpPr>
        <p:spPr>
          <a:xfrm>
            <a:off x="419100" y="704850"/>
            <a:ext cx="6172200" cy="3471863"/>
          </a:xfrm>
          <a:ln/>
        </p:spPr>
      </p:sp>
      <p:sp>
        <p:nvSpPr>
          <p:cNvPr id="67587" name="Rectangle 3"/>
          <p:cNvSpPr>
            <a:spLocks noGrp="1" noChangeArrowheads="1"/>
          </p:cNvSpPr>
          <p:nvPr>
            <p:ph type="body" idx="1"/>
          </p:nvPr>
        </p:nvSpPr>
        <p:spPr>
          <a:noFill/>
          <a:ln/>
        </p:spPr>
        <p:txBody>
          <a:bodyPr/>
          <a:lstStyle/>
          <a:p>
            <a:r>
              <a:rPr lang="en-US" altLang="en-US" dirty="0">
                <a:solidFill>
                  <a:srgbClr val="000000"/>
                </a:solidFill>
                <a:latin typeface="Arial" charset="0"/>
              </a:rPr>
              <a:t>We will point out at the outset that matching is a</a:t>
            </a:r>
            <a:r>
              <a:rPr lang="en-US" altLang="en-US" baseline="0" dirty="0">
                <a:solidFill>
                  <a:srgbClr val="000000"/>
                </a:solidFill>
                <a:latin typeface="Arial" charset="0"/>
              </a:rPr>
              <a:t> </a:t>
            </a:r>
            <a:r>
              <a:rPr lang="en-US" altLang="en-US" dirty="0">
                <a:solidFill>
                  <a:srgbClr val="000000"/>
                </a:solidFill>
                <a:latin typeface="Arial" charset="0"/>
              </a:rPr>
              <a:t>complex topic, about which we will only scratch the surface in this course.  What we do in matching is to choose participants</a:t>
            </a:r>
            <a:r>
              <a:rPr lang="en-US" altLang="en-US" baseline="0" dirty="0">
                <a:solidFill>
                  <a:srgbClr val="000000"/>
                </a:solidFill>
                <a:latin typeface="Arial" charset="0"/>
              </a:rPr>
              <a:t> </a:t>
            </a:r>
            <a:r>
              <a:rPr lang="en-US" altLang="en-US" dirty="0">
                <a:solidFill>
                  <a:srgbClr val="000000"/>
                </a:solidFill>
                <a:latin typeface="Arial" charset="0"/>
              </a:rPr>
              <a:t>(either unexposed persons in cohort/cross-sectional designs or non-cases in case-control studies) who match those of the comparison group (either the exposed group in cohort/cross-sectional studies or the cases in case-control studies) in terms of the confounding factor in question.  </a:t>
            </a:r>
          </a:p>
          <a:p>
            <a:endParaRPr lang="en-US" altLang="en-US" dirty="0">
              <a:solidFill>
                <a:srgbClr val="000000"/>
              </a:solidFill>
              <a:latin typeface="Arial" charset="0"/>
            </a:endParaRPr>
          </a:p>
          <a:p>
            <a:r>
              <a:rPr lang="en-US" altLang="en-US" dirty="0">
                <a:solidFill>
                  <a:srgbClr val="000000"/>
                </a:solidFill>
                <a:latin typeface="Arial" charset="0"/>
              </a:rPr>
              <a:t>The mechanics of matching depend upon the study design.  For example, in a cohort study or a cross-sectional study, if you were concerned about race as a confounder, you might match on race.  For each White exposed person, you would choose one (or more) White unexposed person.  For each Asian exposed person, you would choose one (or more) Asian unexposed.  Note:  if the unexposed group was rarer</a:t>
            </a:r>
            <a:r>
              <a:rPr lang="en-US" altLang="en-US" baseline="0" dirty="0">
                <a:solidFill>
                  <a:srgbClr val="000000"/>
                </a:solidFill>
                <a:latin typeface="Arial" charset="0"/>
              </a:rPr>
              <a:t> </a:t>
            </a:r>
            <a:r>
              <a:rPr lang="en-US" altLang="en-US" dirty="0">
                <a:solidFill>
                  <a:srgbClr val="000000"/>
                </a:solidFill>
                <a:latin typeface="Arial" charset="0"/>
              </a:rPr>
              <a:t>in number than the exposed group, one could start with the unexposed and then identify exposed persons who match the characteristics of the unexposed. </a:t>
            </a:r>
          </a:p>
          <a:p>
            <a:endParaRPr lang="en-US" altLang="en-US" dirty="0">
              <a:solidFill>
                <a:srgbClr val="000000"/>
              </a:solidFill>
              <a:latin typeface="Arial" charset="0"/>
            </a:endParaRPr>
          </a:p>
          <a:p>
            <a:r>
              <a:rPr lang="en-US" altLang="en-US" dirty="0">
                <a:solidFill>
                  <a:srgbClr val="000000"/>
                </a:solidFill>
                <a:latin typeface="Arial" charset="0"/>
              </a:rPr>
              <a:t>Similarly, in a case-control study, if, for example, we performed a study of, say, diet and cancer and were worried about age as a confounder, we might match on age.  For each case who was 50 years old, we would choose one (or more) control who was 50 years old.  For each 70-year-old case, we would select one (or more) 70-year-old control.  We do not have to match exact age (which is an example of an interval scale measurement), e.g., 50 to 50.  Instead, we can match to a range, e.g., within plus or minus 2.5 years. </a:t>
            </a:r>
            <a:r>
              <a:rPr lang="en-US" altLang="en-US" baseline="0" dirty="0">
                <a:solidFill>
                  <a:srgbClr val="000000"/>
                </a:solidFill>
                <a:latin typeface="Arial" charset="0"/>
              </a:rPr>
              <a:t> The larger the age range, the more likely one begins to get into problems of residual confounding.    </a:t>
            </a:r>
          </a:p>
          <a:p>
            <a:endParaRPr lang="en-US" altLang="en-US" baseline="0" dirty="0">
              <a:solidFill>
                <a:srgbClr val="000000"/>
              </a:solidFill>
              <a:latin typeface="Arial" charset="0"/>
            </a:endParaRPr>
          </a:p>
          <a:p>
            <a:r>
              <a:rPr lang="en-US" altLang="en-US" baseline="0" dirty="0">
                <a:solidFill>
                  <a:srgbClr val="000000"/>
                </a:solidFill>
                <a:latin typeface="Arial" charset="0"/>
              </a:rPr>
              <a:t>We have already encountered matching in our discussion of study designs.  Incidence density sampling in case-control studies matches on calendar time when conducted within a dynamic underlying cohort.  Incidence density sampling matches on time under observation when conducted within a fixed underlying cohort.  </a:t>
            </a:r>
            <a:endParaRPr lang="en-US" altLang="en-US" dirty="0">
              <a:solidFill>
                <a:srgbClr val="000000"/>
              </a:solidFill>
              <a:latin typeface="Arial" charset="0"/>
            </a:endParaRPr>
          </a:p>
          <a:p>
            <a:endParaRPr lang="en-US" altLang="en-US" dirty="0">
              <a:solidFill>
                <a:srgbClr val="000000"/>
              </a:solidFill>
              <a:latin typeface="Arial" charset="0"/>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latin typeface="Arial" charset="0"/>
              </a:rPr>
              <a:t>Note:  In a cross-sectional</a:t>
            </a:r>
            <a:r>
              <a:rPr lang="en-US" altLang="en-US" baseline="0" dirty="0">
                <a:solidFill>
                  <a:srgbClr val="000000"/>
                </a:solidFill>
                <a:latin typeface="Arial" charset="0"/>
              </a:rPr>
              <a:t> study, if the sampling was performed according to outcome status (e.g., outcome-selective; akin to a prevalent case-control study), matching could also occur between the diseased and non-diseased.  </a:t>
            </a:r>
            <a:endParaRPr lang="en-US" altLang="en-US" dirty="0">
              <a:solidFill>
                <a:srgbClr val="000000"/>
              </a:solidFill>
              <a:latin typeface="Arial" charset="0"/>
            </a:endParaRPr>
          </a:p>
          <a:p>
            <a:endParaRPr lang="en-US" altLang="en-US" dirty="0">
              <a:solidFill>
                <a:srgbClr val="000000"/>
              </a:solidFill>
              <a:latin typeface="Arial" charset="0"/>
            </a:endParaRPr>
          </a:p>
          <a:p>
            <a:r>
              <a:rPr lang="en-US" altLang="en-US" dirty="0">
                <a:solidFill>
                  <a:srgbClr val="000000"/>
                </a:solidFill>
                <a:latin typeface="Arial" charset="0"/>
              </a:rPr>
              <a:t>Operationally, matching is performed by either “individual matching” where, for example in the situation of a case-control study, for each case you would find one or more controls who had the same value of the confounder as the case.  In what is called “frequency matching”, the investigator determines what the distribution of the confounder is in the case group, for example, and then selects participants</a:t>
            </a:r>
            <a:r>
              <a:rPr lang="en-US" altLang="en-US" baseline="0" dirty="0">
                <a:solidFill>
                  <a:srgbClr val="000000"/>
                </a:solidFill>
                <a:latin typeface="Arial" charset="0"/>
              </a:rPr>
              <a:t> in the</a:t>
            </a:r>
            <a:r>
              <a:rPr lang="en-US" altLang="en-US" dirty="0">
                <a:solidFill>
                  <a:srgbClr val="000000"/>
                </a:solidFill>
                <a:latin typeface="Arial" charset="0"/>
              </a:rPr>
              <a:t> control group to match the distribution of the confounder in the case group. </a:t>
            </a: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sz="800" dirty="0">
              <a:solidFill>
                <a:srgbClr val="000000"/>
              </a:solidFill>
              <a:latin typeface="Arial" charset="0"/>
            </a:endParaRPr>
          </a:p>
        </p:txBody>
      </p:sp>
    </p:spTree>
    <p:extLst>
      <p:ext uri="{BB962C8B-B14F-4D97-AF65-F5344CB8AC3E}">
        <p14:creationId xmlns:p14="http://schemas.microsoft.com/office/powerpoint/2010/main" val="235194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2</a:t>
            </a:fld>
            <a:endParaRPr lang="en-US" altLang="en-US" dirty="0"/>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a:solidFill>
                  <a:srgbClr val="000000"/>
                </a:solidFill>
                <a:latin typeface="Arial" charset="0"/>
              </a:rPr>
              <a:t>Here is our roadmap for this session.  Last session, we defined and discussed what confounding</a:t>
            </a:r>
            <a:r>
              <a:rPr lang="en-US" altLang="en-US" sz="800" baseline="0" dirty="0">
                <a:solidFill>
                  <a:srgbClr val="000000"/>
                </a:solidFill>
                <a:latin typeface="Arial" charset="0"/>
              </a:rPr>
              <a:t> can do</a:t>
            </a:r>
            <a:r>
              <a:rPr lang="en-US" altLang="en-US" sz="800" dirty="0">
                <a:solidFill>
                  <a:srgbClr val="000000"/>
                </a:solidFill>
                <a:latin typeface="Arial" charset="0"/>
              </a:rPr>
              <a:t>.  This session,</a:t>
            </a:r>
            <a:r>
              <a:rPr lang="en-US" altLang="en-US" sz="800" baseline="0" dirty="0">
                <a:solidFill>
                  <a:srgbClr val="000000"/>
                </a:solidFill>
                <a:latin typeface="Arial" charset="0"/>
              </a:rPr>
              <a:t> </a:t>
            </a:r>
            <a:r>
              <a:rPr lang="en-US" altLang="en-US" sz="800" dirty="0">
                <a:solidFill>
                  <a:srgbClr val="000000"/>
                </a:solidFill>
                <a:latin typeface="Arial" charset="0"/>
              </a:rPr>
              <a:t>we will spend the first part of the session discussing ways we can prevent or manage confounding.  We will divide the methods into what can be done in the design phase, before we identify or enroll participants</a:t>
            </a:r>
            <a:r>
              <a:rPr lang="en-US" altLang="en-US" sz="800" baseline="0" dirty="0">
                <a:solidFill>
                  <a:srgbClr val="000000"/>
                </a:solidFill>
                <a:latin typeface="Arial" charset="0"/>
              </a:rPr>
              <a:t> </a:t>
            </a:r>
            <a:r>
              <a:rPr lang="en-US" altLang="en-US" sz="800" dirty="0">
                <a:solidFill>
                  <a:srgbClr val="000000"/>
                </a:solidFill>
                <a:latin typeface="Arial" charset="0"/>
              </a:rPr>
              <a:t>and make measurements (or before we assemble “found data”) and in the analysis phase, after all of the data have been collected (or assembled).  In the design phase, we</a:t>
            </a:r>
            <a:r>
              <a:rPr lang="en-US" altLang="en-US" sz="800" baseline="0" dirty="0">
                <a:solidFill>
                  <a:srgbClr val="000000"/>
                </a:solidFill>
                <a:latin typeface="Arial" charset="0"/>
              </a:rPr>
              <a:t> wi</a:t>
            </a:r>
            <a:r>
              <a:rPr lang="en-US" altLang="en-US" sz="800" dirty="0">
                <a:solidFill>
                  <a:srgbClr val="000000"/>
                </a:solidFill>
                <a:latin typeface="Arial" charset="0"/>
              </a:rPr>
              <a:t>ll discuss randomization, restriction, matching, and instrumental variables.  In the analysis phase, we</a:t>
            </a:r>
            <a:r>
              <a:rPr lang="en-US" altLang="en-US" sz="800" baseline="0" dirty="0">
                <a:solidFill>
                  <a:srgbClr val="000000"/>
                </a:solidFill>
                <a:latin typeface="Arial" charset="0"/>
              </a:rPr>
              <a:t> wi</a:t>
            </a:r>
            <a:r>
              <a:rPr lang="en-US" altLang="en-US" sz="800" dirty="0">
                <a:solidFill>
                  <a:srgbClr val="000000"/>
                </a:solidFill>
                <a:latin typeface="Arial" charset="0"/>
              </a:rPr>
              <a:t>ll talk about stratified analysis.  We will</a:t>
            </a:r>
            <a:r>
              <a:rPr lang="en-US" altLang="en-US" sz="800" baseline="0" dirty="0">
                <a:solidFill>
                  <a:srgbClr val="000000"/>
                </a:solidFill>
                <a:latin typeface="Arial" charset="0"/>
              </a:rPr>
              <a:t> not</a:t>
            </a:r>
            <a:r>
              <a:rPr lang="en-US" altLang="en-US" sz="800" dirty="0">
                <a:solidFill>
                  <a:srgbClr val="000000"/>
                </a:solidFill>
                <a:latin typeface="Arial" charset="0"/>
              </a:rPr>
              <a:t> be explaining mathematical regression, propensity scores, or inverse probability weighting in this course (or other advanced techniques, such as g-estimation), but we</a:t>
            </a:r>
            <a:r>
              <a:rPr lang="en-US" altLang="en-US" sz="800" baseline="0" dirty="0">
                <a:solidFill>
                  <a:srgbClr val="000000"/>
                </a:solidFill>
                <a:latin typeface="Arial" charset="0"/>
              </a:rPr>
              <a:t> </a:t>
            </a:r>
            <a:r>
              <a:rPr lang="en-US" altLang="en-US" sz="800" dirty="0">
                <a:solidFill>
                  <a:srgbClr val="000000"/>
                </a:solidFill>
                <a:latin typeface="Arial" charset="0"/>
              </a:rPr>
              <a:t>have listed them here for completeness.  Mathematical regression is the topic for our BIOSTAT II, III, and IV courses, and inverse probability weighting and propensity scores are covered in our spring course on advanced approaches to the analysis of observational data (BIOSTAT 215).   </a:t>
            </a:r>
          </a:p>
          <a:p>
            <a:endParaRPr lang="en-US" altLang="en-US" sz="800" dirty="0">
              <a:solidFill>
                <a:srgbClr val="000000"/>
              </a:solidFill>
              <a:latin typeface="Arial" charset="0"/>
            </a:endParaRPr>
          </a:p>
          <a:p>
            <a:r>
              <a:rPr lang="en-US" altLang="en-US" sz="800" dirty="0">
                <a:solidFill>
                  <a:srgbClr val="000000"/>
                </a:solidFill>
                <a:latin typeface="Arial" charset="0"/>
              </a:rPr>
              <a:t>We will use the remainder of the session to discuss a concept that comes up during the process of managing confounding. This concept is known as interaction.  We will define it,</a:t>
            </a:r>
            <a:r>
              <a:rPr lang="en-US" altLang="en-US" sz="800" baseline="0" dirty="0">
                <a:solidFill>
                  <a:srgbClr val="000000"/>
                </a:solidFill>
                <a:latin typeface="Arial" charset="0"/>
              </a:rPr>
              <a:t> </a:t>
            </a:r>
            <a:r>
              <a:rPr lang="en-US" altLang="en-US" sz="800" dirty="0">
                <a:solidFill>
                  <a:srgbClr val="000000"/>
                </a:solidFill>
                <a:latin typeface="Arial" charset="0"/>
              </a:rPr>
              <a:t>how to detect it, and emphasize how there are two different scales to evaluate for interaction: additive and multiplicative.  We will compare and contrast interaction with confounding and describe how to perform statistical testing for interaction, including how to implement this in Stata.  Finally, we will discuss how DAGs can help with interaction by identifying potential effect modifiers.  We note, however,</a:t>
            </a:r>
            <a:r>
              <a:rPr lang="en-US" altLang="en-US" sz="800" baseline="0" dirty="0">
                <a:solidFill>
                  <a:srgbClr val="000000"/>
                </a:solidFill>
                <a:latin typeface="Arial" charset="0"/>
              </a:rPr>
              <a:t> that conventional DAGs do not show interaction on a scale-specific level.  </a:t>
            </a:r>
            <a:endParaRPr lang="en-US" altLang="en-US" sz="800" dirty="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6137B635-E8FF-4AC4-9A9F-B6EAD451DEAA}" type="slidenum">
              <a:rPr lang="en-US" altLang="en-US" smtClean="0"/>
              <a:pPr/>
              <a:t>20</a:t>
            </a:fld>
            <a:endParaRPr lang="en-US" altLang="en-US" dirty="0"/>
          </a:p>
        </p:txBody>
      </p:sp>
      <p:sp>
        <p:nvSpPr>
          <p:cNvPr id="44034" name="Rectangle 2"/>
          <p:cNvSpPr>
            <a:spLocks noGrp="1" noRot="1" noChangeAspect="1" noChangeArrowheads="1" noTextEdit="1"/>
          </p:cNvSpPr>
          <p:nvPr>
            <p:ph type="sldImg"/>
          </p:nvPr>
        </p:nvSpPr>
        <p:spPr>
          <a:xfrm>
            <a:off x="419100" y="704850"/>
            <a:ext cx="6172200" cy="3471863"/>
          </a:xfrm>
          <a:ln/>
        </p:spPr>
      </p:sp>
      <p:sp>
        <p:nvSpPr>
          <p:cNvPr id="44035" name="Rectangle 3"/>
          <p:cNvSpPr>
            <a:spLocks noGrp="1" noChangeArrowheads="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Matching can also be illustrated on DAGs in different study designs.  First, on the left panel are cross-sectional or cohort studies.  You will</a:t>
            </a:r>
            <a:r>
              <a:rPr lang="en-US" altLang="en-US" baseline="0" dirty="0"/>
              <a:t> not</a:t>
            </a:r>
            <a:r>
              <a:rPr lang="en-US" altLang="en-US" dirty="0"/>
              <a:t> commonly see matching in large “classic” cohort studies or cross-sectional studies.  This is because there is typically </a:t>
            </a:r>
            <a:r>
              <a:rPr lang="en-US" altLang="en-US" u="sng" dirty="0"/>
              <a:t>not</a:t>
            </a:r>
            <a:r>
              <a:rPr lang="en-US" altLang="en-US" dirty="0"/>
              <a:t> just one exposure of interest and so there is not any single exposed and unexposed group to match.  Instead, matching can be useful in smaller more focused cohort or cross-sectional</a:t>
            </a:r>
            <a:r>
              <a:rPr lang="en-US" altLang="en-US" baseline="0" dirty="0"/>
              <a:t> </a:t>
            </a:r>
            <a:r>
              <a:rPr lang="en-US" altLang="en-US" dirty="0"/>
              <a:t>studies with just a single exposure of interest.  Regarding a DAG,</a:t>
            </a:r>
            <a:r>
              <a:rPr lang="en-US" altLang="en-US" baseline="0" dirty="0"/>
              <a:t> in a matched cross-sectional/cohort study, an edge is placed between C and a node called “selection=1 (S=1)” because some values of C are more likely to be selected for enrollment than others.  An edge is also placed between E and the selection node.  This is because exposed persons are typically used to guide the matching and are thus more likely to be selected than unexposed persons.  Because we are limiting enrollment into the study to those who are selected (i.e., selected = 1), we state that we are conditioning on a node of selection, which is, as just noted, the product of colliding parents, C and E.  Recall that we place a box around a node when we condition on it or restrict to one of more levels (strata).  To depict selection, we typically create a variable called “S” for selection, and we restrict enrollment to persons who are “S=1”.  Thus, we typically write “S=1” with a box around it.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a:t>We know that matching forces the exposed and unexposed persons to have the same distribution of the confounding variable in question.  Thus, if we examine the data, we will see no association between exposure status and confounder status.  It is this process, which abrogates the relationship between C and E, that precludes confounding.  In the DAG, we see that we have two paths between C and E, one direct path and one biasing path that goes through the conditioned-upon collider, the selection node.  Together, the two edges must cancel out because we know that the matching process has made exposed equal to unexposed in terms of the matching factor C.  That the two edges cancel out is given the term “unfaithfulness” by the founding methodologists of DAGs.  This is because we would typically expect the presence of edges to be reflected by an association in the actual data.  We typically expect the empiric data to be “faithful” to the DAG.  When the data says the opposite of what we expect it say by looking at the DAG, we call it “unfaithfulness”.  In fact, matching produces one of the few verifiable examples of lack of faithfulness.  </a:t>
            </a:r>
            <a:r>
              <a:rPr lang="en-US" altLang="en-US" u="none" baseline="0" dirty="0"/>
              <a:t>Of note, matching alone, without any further maneuver in the design phase, is often sufficient to manage confounding in a cross-sectional/cohort study.  This is why the DAG has no box around C. </a:t>
            </a:r>
            <a:r>
              <a:rPr lang="en-US" altLang="en-US" baseline="0" dirty="0"/>
              <a:t> More on matching and DAGs can be found in Mansournia et al. </a:t>
            </a:r>
            <a:r>
              <a:rPr lang="en-US" altLang="en-US" i="1" baseline="0" dirty="0"/>
              <a:t>Int Journal of Epidemiology </a:t>
            </a:r>
            <a:r>
              <a:rPr lang="en-US" altLang="en-US" baseline="0" dirty="0"/>
              <a:t>42:860-869, 2013.  </a:t>
            </a:r>
            <a:endParaRPr lang="en-US" altLang="en-US" dirty="0"/>
          </a:p>
          <a:p>
            <a:endParaRPr lang="en-US" altLang="en-US" dirty="0"/>
          </a:p>
          <a:p>
            <a:r>
              <a:rPr lang="en-US" altLang="en-US" dirty="0"/>
              <a:t>Case-control studies are where matching is most commonly performed.  Investigators think of matching most often in case-control studies because there are clearly two distinct groups to match ― the cases and the controls.  In</a:t>
            </a:r>
            <a:r>
              <a:rPr lang="en-US" altLang="en-US" baseline="0" dirty="0"/>
              <a:t> case-control studies, </a:t>
            </a:r>
            <a:r>
              <a:rPr lang="en-US" altLang="en-US" dirty="0"/>
              <a:t>matching on a given confounding factor can be relevant for a variety of exposure variables of interest.  What is a surprise to most learners, however, is that matching controls to cases on some level of a confounding factor does not actually remove confounding.  It actually introduces bias.  It is not until the factor that is matched upon (e.g., age) is also adjusted for, either by stratification, regression, or other means, is confounding removed.  For example, if we match on age in a case-control study, we must also adjust for age in the analysis of the data.  This is not to say that matching has no role in the management of confounding in case-control studies.  Instead, the role of matching is to make the adjustment process more statistically efficient, meaning smaller variances and confidence intervals.  </a:t>
            </a:r>
          </a:p>
          <a:p>
            <a:endParaRPr lang="en-US" altLang="en-US" dirty="0"/>
          </a:p>
          <a:p>
            <a:r>
              <a:rPr lang="en-US" altLang="en-US" dirty="0"/>
              <a:t>In a case-control study, we already know that case status (case vs non-case) is associated with selection into the study.  All or almost all cases from a given study base are selected whereas only a fraction of non-cases is selected.  This explains why all case-control studies have an edge from the outcome node (here, D) to a selection node (S=1).  When we perform matching in a case-control study and choose controls based upon their matching the status of cases on some confounder, this means that some levels of the confounder are going to be selected more often than others.  This is why we have an edge from C to the selection node.  Because a conditioned-upon selection node induces a relationship between C and D, we see that matching has actually induced another biasing pathway.  In addition, under the non-null context, conditioning upon S=1 is also conditioning upon a descendent of a collider, which is D.  This creates a biasing path between C and E.  More detail on this can be found in the aforementioned Mansournia et al. 2013 paper.  In short, there are 3 paths contributing to the C-D relationship.  These 3 paths must, by virtue of the matching, must sum to 0.  This means any two of the paths cannot sum to 0, which explains why matching alone does not abrogate confounding in a cases-control study.  Fortunately, we can block these biasing paths by subsequent adjustment for C in the analysis phase.  Thus, DAGs show us how matching does not remove confounding, but instead matching actually causes bias, which can be undone by adjustment for the confounding factor via stratification, regression, or other means.    </a:t>
            </a:r>
          </a:p>
          <a:p>
            <a:endParaRPr lang="en-US" altLang="en-US" baseline="0" dirty="0"/>
          </a:p>
          <a:p>
            <a:r>
              <a:rPr lang="en-US" altLang="en-US" b="1" baseline="0" dirty="0"/>
              <a:t>Advanced note:  </a:t>
            </a:r>
            <a:r>
              <a:rPr lang="en-US" altLang="en-US" baseline="0" dirty="0"/>
              <a:t>While adjustment (via stratification or regression) is obligate after matching in case-control studies, it is not always required, as noted above, in cohort or cross-sectional studies.  Adjustment in cohort or cross-sectional studies can improve precision and sometimes it is needed to manage bias (such as when C is related to becoming lost to follow-up).  For more details, see </a:t>
            </a:r>
            <a:r>
              <a:rPr lang="en-US" sz="1200" b="0" i="0" u="none" strike="noStrike" kern="1200" baseline="0" dirty="0">
                <a:solidFill>
                  <a:schemeClr val="tx1"/>
                </a:solidFill>
                <a:latin typeface="Times New Roman" pitchFamily="18" charset="0"/>
                <a:ea typeface="+mn-ea"/>
                <a:cs typeface="+mn-cs"/>
              </a:rPr>
              <a:t>Sjölander A and Greenland S. Ignoring the matching variables in cohort studies - when is it valid and why? </a:t>
            </a:r>
            <a:r>
              <a:rPr lang="en-US" sz="1200" b="0" i="1" u="none" strike="noStrike" kern="1200" baseline="0" dirty="0">
                <a:solidFill>
                  <a:schemeClr val="tx1"/>
                </a:solidFill>
                <a:latin typeface="Times New Roman" pitchFamily="18" charset="0"/>
                <a:ea typeface="+mn-ea"/>
                <a:cs typeface="+mn-cs"/>
              </a:rPr>
              <a:t>Stat Med. </a:t>
            </a:r>
            <a:r>
              <a:rPr lang="en-US" sz="1200" b="0" i="0" u="none" strike="noStrike" kern="1200" baseline="0" dirty="0">
                <a:solidFill>
                  <a:schemeClr val="tx1"/>
                </a:solidFill>
                <a:latin typeface="Times New Roman" pitchFamily="18" charset="0"/>
                <a:ea typeface="+mn-ea"/>
                <a:cs typeface="+mn-cs"/>
              </a:rPr>
              <a:t>32:4696–4708, 2013.  </a:t>
            </a:r>
          </a:p>
          <a:p>
            <a:endParaRPr lang="en-US" altLang="en-US" sz="1200" b="0" i="0" u="none" strike="noStrike" kern="1200" baseline="0" dirty="0">
              <a:solidFill>
                <a:schemeClr val="tx1"/>
              </a:solidFill>
              <a:latin typeface="Times New Roman" pitchFamily="18" charset="0"/>
              <a:ea typeface="+mn-ea"/>
              <a:cs typeface="+mn-cs"/>
            </a:endParaRPr>
          </a:p>
          <a:p>
            <a:endParaRPr lang="en-US" altLang="en-US" baseline="0" dirty="0"/>
          </a:p>
        </p:txBody>
      </p:sp>
    </p:spTree>
    <p:extLst>
      <p:ext uri="{BB962C8B-B14F-4D97-AF65-F5344CB8AC3E}">
        <p14:creationId xmlns:p14="http://schemas.microsoft.com/office/powerpoint/2010/main" val="2084047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a:spLocks noGrp="1" noChangeArrowheads="1"/>
          </p:cNvSpPr>
          <p:nvPr>
            <p:ph type="sldNum" sz="quarter" idx="5"/>
          </p:nvPr>
        </p:nvSpPr>
        <p:spPr>
          <a:noFill/>
        </p:spPr>
        <p:txBody>
          <a:bodyPr/>
          <a:lstStyle/>
          <a:p>
            <a:fld id="{9A0A1380-2D9A-4640-8C07-1445AB26D0B9}" type="slidenum">
              <a:rPr lang="en-US" altLang="en-US" smtClean="0"/>
              <a:pPr/>
              <a:t>21</a:t>
            </a:fld>
            <a:endParaRPr lang="en-US" altLang="en-US" dirty="0"/>
          </a:p>
        </p:txBody>
      </p:sp>
      <p:sp>
        <p:nvSpPr>
          <p:cNvPr id="71682" name="Rectangle 2"/>
          <p:cNvSpPr>
            <a:spLocks noGrp="1" noRot="1" noChangeAspect="1" noChangeArrowheads="1" noTextEdit="1"/>
          </p:cNvSpPr>
          <p:nvPr>
            <p:ph type="sldImg"/>
          </p:nvPr>
        </p:nvSpPr>
        <p:spPr>
          <a:xfrm>
            <a:off x="419100" y="704850"/>
            <a:ext cx="6172200" cy="3471863"/>
          </a:xfrm>
          <a:ln/>
        </p:spPr>
      </p:sp>
      <p:sp>
        <p:nvSpPr>
          <p:cNvPr id="71683" name="Rectangle 3"/>
          <p:cNvSpPr>
            <a:spLocks noGrp="1" noChangeArrowheads="1"/>
          </p:cNvSpPr>
          <p:nvPr>
            <p:ph type="body" idx="1"/>
          </p:nvPr>
        </p:nvSpPr>
        <p:spPr>
          <a:noFill/>
          <a:ln/>
        </p:spPr>
        <p:txBody>
          <a:bodyPr/>
          <a:lstStyle/>
          <a:p>
            <a:pPr>
              <a:lnSpc>
                <a:spcPct val="80000"/>
              </a:lnSpc>
            </a:pPr>
            <a:r>
              <a:rPr lang="en-US" altLang="en-US" sz="1000" dirty="0">
                <a:solidFill>
                  <a:srgbClr val="000000"/>
                </a:solidFill>
                <a:latin typeface="Arial" charset="0"/>
              </a:rPr>
              <a:t>Matching has several advantages.  It is the one of the best ways to manage certain confounding variables.  For example, “neighborhood” is a nominal variable with multiple values; we call this a complex or multi-level nominal variable.  Think of all the neighborhoods in San Francisco (</a:t>
            </a:r>
            <a:r>
              <a:rPr lang="en-US" altLang="en-US" sz="1000" baseline="0" dirty="0">
                <a:solidFill>
                  <a:srgbClr val="000000"/>
                </a:solidFill>
                <a:latin typeface="Arial" charset="0"/>
              </a:rPr>
              <a:t>there are officially at least 36) </a:t>
            </a:r>
            <a:r>
              <a:rPr lang="en-US" altLang="en-US" sz="1000" dirty="0">
                <a:solidFill>
                  <a:srgbClr val="000000"/>
                </a:solidFill>
                <a:latin typeface="Arial" charset="0"/>
              </a:rPr>
              <a:t>as an example of a complex nominal variable.  Other cities even have more neighborhoods.  </a:t>
            </a:r>
          </a:p>
          <a:p>
            <a:pPr>
              <a:lnSpc>
                <a:spcPct val="80000"/>
              </a:lnSpc>
            </a:pPr>
            <a:endParaRPr lang="en-US" altLang="en-US" sz="1000" dirty="0">
              <a:solidFill>
                <a:srgbClr val="000000"/>
              </a:solidFill>
              <a:latin typeface="Arial" charset="0"/>
            </a:endParaRPr>
          </a:p>
          <a:p>
            <a:pPr>
              <a:lnSpc>
                <a:spcPct val="80000"/>
              </a:lnSpc>
            </a:pPr>
            <a:r>
              <a:rPr lang="en-US" altLang="en-US" sz="1000" dirty="0">
                <a:solidFill>
                  <a:srgbClr val="000000"/>
                </a:solidFill>
                <a:latin typeface="Arial" charset="0"/>
              </a:rPr>
              <a:t>An example examined the effect of a second BCG vaccine in preventing the occurrence of tuberculosis (TB).  (The BCG vaccine is intended to prevent TB, but its effectiveness is controversial.)  In this study in Brazil, cases were defined as persons with newly diagnosed tuberculosis.  Controls were individuals without TB.  The principal exposure under study was receipt of a second BCG vaccination.  Here, a confounder is neighborhood of residence.  This is because neighborhood is causally related to risk for TB by virtue</a:t>
            </a:r>
            <a:r>
              <a:rPr lang="en-US" altLang="en-US" sz="1000" baseline="0" dirty="0">
                <a:solidFill>
                  <a:srgbClr val="000000"/>
                </a:solidFill>
                <a:latin typeface="Arial" charset="0"/>
              </a:rPr>
              <a:t> of the ambient levels of transmissible TB in the neighborhood, a</a:t>
            </a:r>
            <a:r>
              <a:rPr lang="en-US" altLang="en-US" sz="1000" dirty="0">
                <a:solidFill>
                  <a:srgbClr val="000000"/>
                </a:solidFill>
                <a:latin typeface="Arial" charset="0"/>
              </a:rPr>
              <a:t>nd it is also causally</a:t>
            </a:r>
            <a:r>
              <a:rPr lang="en-US" altLang="en-US" sz="1000" baseline="0" dirty="0">
                <a:solidFill>
                  <a:srgbClr val="000000"/>
                </a:solidFill>
                <a:latin typeface="Arial" charset="0"/>
              </a:rPr>
              <a:t> related to</a:t>
            </a:r>
            <a:r>
              <a:rPr lang="en-US" altLang="en-US" sz="1000" dirty="0">
                <a:solidFill>
                  <a:srgbClr val="000000"/>
                </a:solidFill>
                <a:latin typeface="Arial" charset="0"/>
              </a:rPr>
              <a:t> local practices as to whether second BCG vaccination is routinely given (because residents of a neighborhood tend</a:t>
            </a:r>
            <a:r>
              <a:rPr lang="en-US" altLang="en-US" sz="1000" baseline="0" dirty="0">
                <a:solidFill>
                  <a:srgbClr val="000000"/>
                </a:solidFill>
                <a:latin typeface="Arial" charset="0"/>
              </a:rPr>
              <a:t> to get a certain type of care)</a:t>
            </a:r>
            <a:r>
              <a:rPr lang="en-US" altLang="en-US" sz="1000" dirty="0">
                <a:solidFill>
                  <a:srgbClr val="000000"/>
                </a:solidFill>
                <a:latin typeface="Arial" charset="0"/>
              </a:rPr>
              <a:t>.   </a:t>
            </a:r>
          </a:p>
          <a:p>
            <a:pPr>
              <a:lnSpc>
                <a:spcPct val="80000"/>
              </a:lnSpc>
            </a:pPr>
            <a:endParaRPr lang="en-US" altLang="en-US" sz="1000" dirty="0">
              <a:solidFill>
                <a:srgbClr val="000000"/>
              </a:solidFill>
              <a:latin typeface="Arial" charset="0"/>
            </a:endParaRPr>
          </a:p>
          <a:p>
            <a:pPr>
              <a:lnSpc>
                <a:spcPct val="80000"/>
              </a:lnSpc>
            </a:pPr>
            <a:r>
              <a:rPr lang="en-US" altLang="en-US" sz="1000" dirty="0">
                <a:solidFill>
                  <a:srgbClr val="000000"/>
                </a:solidFill>
                <a:latin typeface="Arial" charset="0"/>
              </a:rPr>
              <a:t>If you had to rely upon random sampling of controls from throughout Brazil, you might end up choosing no controls from some of the neighborhoods seen in the case group.  This is especially true in a small study.  If you have persons in the case group for whom there are no persons in the control group with the same value of the neighborhood, you are not going to be able to use any adjustment techniques to adjust for this confounder in the analysis phase.  In other words, the cases and controls will lack complete overlap on neighborhood.  By matching on neighborhood, you are assured that for every case with a given neighborhood there will be at least one control with the same neighborhood.  Cases and controls will completely overlap in terms of their distributions of neighborhood.</a:t>
            </a:r>
          </a:p>
          <a:p>
            <a:pPr>
              <a:lnSpc>
                <a:spcPct val="80000"/>
              </a:lnSpc>
            </a:pPr>
            <a:endParaRPr lang="en-US" altLang="en-US" sz="1000" dirty="0">
              <a:solidFill>
                <a:srgbClr val="000000"/>
              </a:solidFill>
              <a:latin typeface="Arial" charset="0"/>
            </a:endParaRPr>
          </a:p>
          <a:p>
            <a:pPr>
              <a:lnSpc>
                <a:spcPct val="80000"/>
              </a:lnSpc>
            </a:pPr>
            <a:r>
              <a:rPr lang="en-US" altLang="en-US" sz="1000" dirty="0">
                <a:solidFill>
                  <a:srgbClr val="000000"/>
                </a:solidFill>
                <a:latin typeface="Arial" charset="0"/>
              </a:rPr>
              <a:t>Even if you did manage to find in your random sampling of controls enough controls to make sure that all the neighborhoods in the case group were represented</a:t>
            </a:r>
            <a:r>
              <a:rPr lang="en-US" altLang="en-US" sz="1000" baseline="0" dirty="0">
                <a:solidFill>
                  <a:srgbClr val="000000"/>
                </a:solidFill>
                <a:latin typeface="Arial" charset="0"/>
              </a:rPr>
              <a:t> (by finding at least one control with that neighborhood),</a:t>
            </a:r>
            <a:r>
              <a:rPr lang="en-US" altLang="en-US" sz="1000" dirty="0">
                <a:solidFill>
                  <a:srgbClr val="000000"/>
                </a:solidFill>
                <a:latin typeface="Arial" charset="0"/>
              </a:rPr>
              <a:t> the actual mechanics of adjusting for neighborhood in the analysis phase is problematic because the neighborhood variable has so many possible values.  You likely would have</a:t>
            </a:r>
            <a:r>
              <a:rPr lang="en-US" altLang="en-US" sz="1000" baseline="0" dirty="0">
                <a:solidFill>
                  <a:srgbClr val="000000"/>
                </a:solidFill>
                <a:latin typeface="Arial" charset="0"/>
              </a:rPr>
              <a:t> a hard time </a:t>
            </a:r>
            <a:r>
              <a:rPr lang="en-US" altLang="en-US" sz="1000" dirty="0">
                <a:solidFill>
                  <a:srgbClr val="000000"/>
                </a:solidFill>
                <a:latin typeface="Arial" charset="0"/>
              </a:rPr>
              <a:t>handling</a:t>
            </a:r>
            <a:r>
              <a:rPr lang="en-US" altLang="en-US" sz="1000" baseline="0" dirty="0">
                <a:solidFill>
                  <a:srgbClr val="000000"/>
                </a:solidFill>
                <a:latin typeface="Arial" charset="0"/>
              </a:rPr>
              <a:t> these multiple values of the confounder </a:t>
            </a:r>
            <a:r>
              <a:rPr lang="en-US" altLang="en-US" sz="1000" dirty="0">
                <a:solidFill>
                  <a:srgbClr val="000000"/>
                </a:solidFill>
                <a:latin typeface="Arial" charset="0"/>
              </a:rPr>
              <a:t>with conventional stratification or mathematical regression techniques.  (You will need to accept this as truth because we have not studied these techniques in the course.)  This is because such techniques cannot tolerate a large number of values</a:t>
            </a:r>
            <a:r>
              <a:rPr lang="en-US" altLang="en-US" sz="1000" baseline="0" dirty="0">
                <a:solidFill>
                  <a:srgbClr val="000000"/>
                </a:solidFill>
                <a:latin typeface="Arial" charset="0"/>
              </a:rPr>
              <a:t> for confounding </a:t>
            </a:r>
            <a:r>
              <a:rPr lang="en-US" altLang="en-US" sz="1000" dirty="0">
                <a:solidFill>
                  <a:srgbClr val="000000"/>
                </a:solidFill>
                <a:latin typeface="Arial" charset="0"/>
              </a:rPr>
              <a:t>variables without some type of penalty to your</a:t>
            </a:r>
            <a:r>
              <a:rPr lang="en-US" altLang="en-US" sz="1000" baseline="0" dirty="0">
                <a:solidFill>
                  <a:srgbClr val="000000"/>
                </a:solidFill>
                <a:latin typeface="Arial" charset="0"/>
              </a:rPr>
              <a:t> analysis</a:t>
            </a:r>
            <a:r>
              <a:rPr lang="en-US" altLang="en-US" sz="1000" dirty="0">
                <a:solidFill>
                  <a:srgbClr val="000000"/>
                </a:solidFill>
                <a:latin typeface="Arial" charset="0"/>
              </a:rPr>
              <a:t>.  To work with a variable like neighborhood in the analysis phase</a:t>
            </a:r>
            <a:r>
              <a:rPr lang="en-US" altLang="en-US" sz="1000" baseline="0" dirty="0">
                <a:solidFill>
                  <a:srgbClr val="000000"/>
                </a:solidFill>
                <a:latin typeface="Arial" charset="0"/>
              </a:rPr>
              <a:t>, y</a:t>
            </a:r>
            <a:r>
              <a:rPr lang="en-US" altLang="en-US" sz="1000" dirty="0">
                <a:solidFill>
                  <a:srgbClr val="000000"/>
                </a:solidFill>
                <a:latin typeface="Arial" charset="0"/>
              </a:rPr>
              <a:t>ou would need</a:t>
            </a:r>
            <a:r>
              <a:rPr lang="en-US" altLang="en-US" sz="1000" baseline="0" dirty="0">
                <a:solidFill>
                  <a:srgbClr val="000000"/>
                </a:solidFill>
                <a:latin typeface="Arial" charset="0"/>
              </a:rPr>
              <a:t> to use</a:t>
            </a:r>
            <a:r>
              <a:rPr lang="en-US" altLang="en-US" sz="1000" dirty="0">
                <a:solidFill>
                  <a:srgbClr val="000000"/>
                </a:solidFill>
                <a:latin typeface="Arial" charset="0"/>
              </a:rPr>
              <a:t> the same</a:t>
            </a:r>
            <a:r>
              <a:rPr lang="en-US" altLang="en-US" sz="1000" baseline="0" dirty="0">
                <a:solidFill>
                  <a:srgbClr val="000000"/>
                </a:solidFill>
                <a:latin typeface="Arial" charset="0"/>
              </a:rPr>
              <a:t> “matched analysis” or “conditional” techniques that are used in conjunction with matching performed in the design phase.  However, using these techniques solely in the analysis phase without matching upfront is less efficient than if you had matched in the design phase.</a:t>
            </a:r>
            <a:r>
              <a:rPr lang="en-US" altLang="en-US" sz="1000" dirty="0">
                <a:solidFill>
                  <a:srgbClr val="000000"/>
                </a:solidFill>
                <a:latin typeface="Arial" charset="0"/>
              </a:rPr>
              <a:t> </a:t>
            </a:r>
          </a:p>
          <a:p>
            <a:pPr>
              <a:lnSpc>
                <a:spcPct val="80000"/>
              </a:lnSpc>
            </a:pPr>
            <a:endParaRPr lang="en-US" altLang="en-US" sz="1000" dirty="0">
              <a:solidFill>
                <a:srgbClr val="000000"/>
              </a:solidFill>
              <a:latin typeface="Arial" charset="0"/>
            </a:endParaRPr>
          </a:p>
          <a:p>
            <a:pPr>
              <a:lnSpc>
                <a:spcPct val="80000"/>
              </a:lnSpc>
            </a:pPr>
            <a:r>
              <a:rPr lang="en-US" altLang="en-US" sz="1000" dirty="0">
                <a:solidFill>
                  <a:srgbClr val="000000"/>
                </a:solidFill>
                <a:latin typeface="Arial" charset="0"/>
              </a:rPr>
              <a:t>In summary, matching is the</a:t>
            </a:r>
            <a:r>
              <a:rPr lang="en-US" altLang="en-US" sz="1000" baseline="0" dirty="0">
                <a:solidFill>
                  <a:srgbClr val="000000"/>
                </a:solidFill>
                <a:latin typeface="Arial" charset="0"/>
              </a:rPr>
              <a:t> most efficient approach for complex nominal variables.</a:t>
            </a:r>
          </a:p>
          <a:p>
            <a:pPr>
              <a:lnSpc>
                <a:spcPct val="80000"/>
              </a:lnSpc>
            </a:pPr>
            <a:endParaRPr lang="en-US" altLang="en-US" sz="1000" baseline="0" dirty="0">
              <a:solidFill>
                <a:srgbClr val="000000"/>
              </a:solidFill>
              <a:latin typeface="Arial" charset="0"/>
            </a:endParaRPr>
          </a:p>
          <a:p>
            <a:pPr>
              <a:lnSpc>
                <a:spcPct val="80000"/>
              </a:lnSpc>
            </a:pPr>
            <a:r>
              <a:rPr lang="en-US" altLang="en-US" sz="1000" b="1" baseline="0" dirty="0">
                <a:solidFill>
                  <a:srgbClr val="000000"/>
                </a:solidFill>
                <a:latin typeface="Arial" charset="0"/>
              </a:rPr>
              <a:t>Advanced note:  </a:t>
            </a:r>
            <a:r>
              <a:rPr lang="en-US" altLang="en-US" sz="1000" baseline="0" dirty="0">
                <a:solidFill>
                  <a:srgbClr val="000000"/>
                </a:solidFill>
                <a:latin typeface="Arial" charset="0"/>
              </a:rPr>
              <a:t>The need for overlap in the distribution of a confounding variable between cases and controls in a case-control study has similarities to the requirement for “positivity” in causal effect estimation.  Positivity refers refers to the requirement to have a positive probability (i.e., non-zero) of there being both exposed and unexposed individuals at every level of a confounding variable for which there at least some exposed or unexposed individuals.  That is, for each level of a confounder (or set of confounders looked at jointly) there must be a positive probability of having exposed and having unexposed persons.  Thus, we say that positivity is required at all values of confounding variables that you must contend with in order to manage confounding.  This is just saying that at any level of a confounder that you hope to hold fixed there must be at least some exposed and at least some unexposed persons to compare. </a:t>
            </a:r>
          </a:p>
          <a:p>
            <a:pPr>
              <a:lnSpc>
                <a:spcPct val="80000"/>
              </a:lnSpc>
            </a:pPr>
            <a:endParaRPr lang="en-US" altLang="en-US" sz="1000" baseline="0" dirty="0">
              <a:solidFill>
                <a:srgbClr val="000000"/>
              </a:solidFill>
              <a:latin typeface="Arial" charset="0"/>
            </a:endParaRPr>
          </a:p>
          <a:p>
            <a:pPr>
              <a:lnSpc>
                <a:spcPct val="80000"/>
              </a:lnSpc>
            </a:pPr>
            <a:endParaRPr lang="en-US" altLang="en-US" sz="1000" dirty="0">
              <a:solidFill>
                <a:srgbClr val="000000"/>
              </a:solidFill>
              <a:latin typeface="Arial" charset="0"/>
            </a:endParaRPr>
          </a:p>
          <a:p>
            <a:pPr>
              <a:lnSpc>
                <a:spcPct val="80000"/>
              </a:lnSpc>
            </a:pPr>
            <a:endParaRPr lang="en-US" altLang="en-US" sz="900" dirty="0">
              <a:solidFill>
                <a:srgbClr val="000000"/>
              </a:solidFill>
              <a:latin typeface="Arial" charset="0"/>
            </a:endParaRPr>
          </a:p>
        </p:txBody>
      </p:sp>
    </p:spTree>
    <p:extLst>
      <p:ext uri="{BB962C8B-B14F-4D97-AF65-F5344CB8AC3E}">
        <p14:creationId xmlns:p14="http://schemas.microsoft.com/office/powerpoint/2010/main" val="2494007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p:spPr>
        <p:txBody>
          <a:bodyPr/>
          <a:lstStyle/>
          <a:p>
            <a:fld id="{D7443901-A70B-4297-9E11-01750CA9B575}" type="slidenum">
              <a:rPr lang="en-US" altLang="en-US" smtClean="0"/>
              <a:pPr/>
              <a:t>22</a:t>
            </a:fld>
            <a:endParaRPr lang="en-US" altLang="en-US" dirty="0"/>
          </a:p>
        </p:txBody>
      </p:sp>
      <p:sp>
        <p:nvSpPr>
          <p:cNvPr id="76802" name="Rectangle 2"/>
          <p:cNvSpPr>
            <a:spLocks noGrp="1" noRot="1" noChangeAspect="1" noChangeArrowheads="1" noTextEdit="1"/>
          </p:cNvSpPr>
          <p:nvPr>
            <p:ph type="sldImg"/>
          </p:nvPr>
        </p:nvSpPr>
        <p:spPr>
          <a:xfrm>
            <a:off x="419100" y="704850"/>
            <a:ext cx="6172200" cy="3471863"/>
          </a:xfrm>
          <a:ln/>
        </p:spPr>
      </p:sp>
      <p:sp>
        <p:nvSpPr>
          <p:cNvPr id="76803" name="Rectangle 3"/>
          <p:cNvSpPr>
            <a:spLocks noGrp="1" noChangeArrowheads="1"/>
          </p:cNvSpPr>
          <p:nvPr>
            <p:ph type="body" idx="1"/>
          </p:nvPr>
        </p:nvSpPr>
        <p:spPr>
          <a:noFill/>
          <a:ln/>
        </p:spPr>
        <p:txBody>
          <a:bodyPr/>
          <a:lstStyle/>
          <a:p>
            <a:r>
              <a:rPr lang="en-US" altLang="en-US" dirty="0">
                <a:solidFill>
                  <a:srgbClr val="000000"/>
                </a:solidFill>
                <a:latin typeface="Arial" charset="0"/>
              </a:rPr>
              <a:t>This assurance of complete overlap in the distributions of confounders provided by matching extends beyond complex nominal variables.  It also applies to interval scale (e.g.,</a:t>
            </a:r>
            <a:r>
              <a:rPr lang="en-US" altLang="en-US" baseline="0" dirty="0">
                <a:solidFill>
                  <a:srgbClr val="000000"/>
                </a:solidFill>
                <a:latin typeface="Arial" charset="0"/>
              </a:rPr>
              <a:t> continuous) </a:t>
            </a:r>
            <a:r>
              <a:rPr lang="en-US" altLang="en-US" dirty="0">
                <a:solidFill>
                  <a:srgbClr val="000000"/>
                </a:solidFill>
                <a:latin typeface="Arial" charset="0"/>
              </a:rPr>
              <a:t>or ordered categorical variables.  Consider a case-control study of prostate cancer in which the exposure is diet.</a:t>
            </a:r>
            <a:r>
              <a:rPr lang="en-US" altLang="en-US" baseline="0" dirty="0">
                <a:solidFill>
                  <a:srgbClr val="000000"/>
                </a:solidFill>
                <a:latin typeface="Arial" charset="0"/>
              </a:rPr>
              <a:t>  In such a study,</a:t>
            </a:r>
            <a:r>
              <a:rPr lang="en-US" altLang="en-US" dirty="0">
                <a:solidFill>
                  <a:srgbClr val="000000"/>
                </a:solidFill>
                <a:latin typeface="Arial" charset="0"/>
              </a:rPr>
              <a:t> there is concern for confounding by age.  Certainly, the case group will contain many older individuals.  If one just randomly sampled a control group from the general population, it is possible, especially in a small study, not to contain men as old as in the cases, and it may contain many younger men.  This is shown here in the two distributions of age in cases and controls.  In a situation like this, there is no way to completely adjust for age in the analysis phase (other than to drop the older cases from the analysis).  Both stratification and regression techniques require there to be overlap between the cases and controls in the distribution for the confounding variable in order for all cases to be used and no additional assumptions made.  In other words, for each level of a confounding variable</a:t>
            </a:r>
            <a:r>
              <a:rPr lang="en-US" altLang="en-US" baseline="0" dirty="0">
                <a:solidFill>
                  <a:srgbClr val="000000"/>
                </a:solidFill>
                <a:latin typeface="Arial" charset="0"/>
              </a:rPr>
              <a:t> for which a case has this value, there needs to be a non-zero probability of the controls having this value or level as well.  If there is not, then the cases without a comparable control need to be discarded from the analysis.  </a:t>
            </a:r>
          </a:p>
          <a:p>
            <a:endParaRPr lang="en-US" altLang="en-US" baseline="0" dirty="0">
              <a:solidFill>
                <a:srgbClr val="000000"/>
              </a:solidFill>
              <a:latin typeface="Arial" charset="0"/>
            </a:endParaRPr>
          </a:p>
          <a:p>
            <a:r>
              <a:rPr lang="en-US" altLang="en-US" dirty="0">
                <a:solidFill>
                  <a:srgbClr val="000000"/>
                </a:solidFill>
                <a:latin typeface="Arial" charset="0"/>
              </a:rPr>
              <a:t>In the schematic we have drawn,</a:t>
            </a:r>
            <a:r>
              <a:rPr lang="en-US" altLang="en-US" baseline="0" dirty="0">
                <a:solidFill>
                  <a:srgbClr val="000000"/>
                </a:solidFill>
                <a:latin typeface="Arial" charset="0"/>
              </a:rPr>
              <a:t> t</a:t>
            </a:r>
            <a:r>
              <a:rPr lang="en-US" altLang="en-US" dirty="0">
                <a:solidFill>
                  <a:srgbClr val="000000"/>
                </a:solidFill>
                <a:latin typeface="Arial" charset="0"/>
              </a:rPr>
              <a:t>here are no controls to use to compare against the older cases.  Matching provides a solution for this because it ensures that the distribution of age in the controls will completely overlap the age distribution in the cases.  Now, in the analysis phase, you can adjust for age and be sure to have cases and controls to compare at every level of the confounding variable.  </a:t>
            </a:r>
            <a:endParaRPr lang="en-US" altLang="en-US" sz="700" dirty="0">
              <a:solidFill>
                <a:srgbClr val="000000"/>
              </a:solidFill>
              <a:latin typeface="Arial" charset="0"/>
            </a:endParaRPr>
          </a:p>
        </p:txBody>
      </p:sp>
    </p:spTree>
    <p:extLst>
      <p:ext uri="{BB962C8B-B14F-4D97-AF65-F5344CB8AC3E}">
        <p14:creationId xmlns:p14="http://schemas.microsoft.com/office/powerpoint/2010/main" val="1510057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p:cNvSpPr>
            <a:spLocks noGrp="1" noChangeArrowheads="1"/>
          </p:cNvSpPr>
          <p:nvPr>
            <p:ph type="sldNum" sz="quarter" idx="5"/>
          </p:nvPr>
        </p:nvSpPr>
        <p:spPr>
          <a:noFill/>
        </p:spPr>
        <p:txBody>
          <a:bodyPr/>
          <a:lstStyle/>
          <a:p>
            <a:fld id="{E7F6EF40-06EF-4EEF-9434-EE007947F0CA}" type="slidenum">
              <a:rPr lang="en-US" altLang="en-US" smtClean="0"/>
              <a:pPr/>
              <a:t>23</a:t>
            </a:fld>
            <a:endParaRPr lang="en-US" altLang="en-US" dirty="0"/>
          </a:p>
        </p:txBody>
      </p:sp>
      <p:sp>
        <p:nvSpPr>
          <p:cNvPr id="78850" name="Rectangle 2"/>
          <p:cNvSpPr>
            <a:spLocks noGrp="1" noRot="1" noChangeAspect="1" noChangeArrowheads="1" noTextEdit="1"/>
          </p:cNvSpPr>
          <p:nvPr>
            <p:ph type="sldImg"/>
          </p:nvPr>
        </p:nvSpPr>
        <p:spPr>
          <a:xfrm>
            <a:off x="419100" y="704850"/>
            <a:ext cx="6172200" cy="3471863"/>
          </a:xfrm>
          <a:ln/>
        </p:spPr>
      </p:sp>
      <p:sp>
        <p:nvSpPr>
          <p:cNvPr id="78851" name="Rectangle 3"/>
          <p:cNvSpPr>
            <a:spLocks noGrp="1" noChangeArrowheads="1"/>
          </p:cNvSpPr>
          <p:nvPr>
            <p:ph type="body" idx="1"/>
          </p:nvPr>
        </p:nvSpPr>
        <p:spPr>
          <a:noFill/>
          <a:ln/>
        </p:spPr>
        <p:txBody>
          <a:bodyPr/>
          <a:lstStyle/>
          <a:p>
            <a:r>
              <a:rPr lang="en-US" altLang="en-US" dirty="0">
                <a:solidFill>
                  <a:srgbClr val="000000"/>
                </a:solidFill>
                <a:latin typeface="Arial" charset="0"/>
              </a:rPr>
              <a:t>A third advantage is that matching may provide you with increased statistical precision in your inferences (i.e., smaller standard errors and narrower confidence intervals).  This is especially true in case-control studies by ensuring a balanced number of cases and controls within the various strata of the confounder.  This balance means tighter precision.  </a:t>
            </a: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sz="700" dirty="0">
              <a:solidFill>
                <a:srgbClr val="000000"/>
              </a:solidFill>
              <a:latin typeface="Arial" charset="0"/>
            </a:endParaRPr>
          </a:p>
        </p:txBody>
      </p:sp>
    </p:spTree>
    <p:extLst>
      <p:ext uri="{BB962C8B-B14F-4D97-AF65-F5344CB8AC3E}">
        <p14:creationId xmlns:p14="http://schemas.microsoft.com/office/powerpoint/2010/main" val="263205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An example of this is our familiar smoking, matches, and lung cancer analysis.</a:t>
            </a:r>
          </a:p>
          <a:p>
            <a:endParaRPr lang="en-US" altLang="en-US" sz="1200" dirty="0"/>
          </a:p>
          <a:p>
            <a:r>
              <a:rPr lang="en-US" altLang="en-US" sz="1200" dirty="0"/>
              <a:t>Recall from last week that if you</a:t>
            </a:r>
            <a:r>
              <a:rPr lang="en-US" altLang="en-US" sz="1200" baseline="0" dirty="0"/>
              <a:t> </a:t>
            </a:r>
            <a:r>
              <a:rPr lang="en-US" altLang="en-US" sz="1200" dirty="0"/>
              <a:t>perform a case-control study and randomly sample controls from the study base, you</a:t>
            </a:r>
            <a:r>
              <a:rPr lang="en-US" altLang="en-US" sz="1200" baseline="0" dirty="0"/>
              <a:t> will</a:t>
            </a:r>
            <a:r>
              <a:rPr lang="en-US" altLang="en-US" sz="1200" dirty="0"/>
              <a:t> get the following:  a crude (or unadjusted) odds ratio of 8.8 evaluating the association between matches and lung cancer.  After adjustment for smoking, the two smoking-specific strata</a:t>
            </a:r>
            <a:r>
              <a:rPr lang="en-US" altLang="en-US" sz="1200" baseline="0" dirty="0"/>
              <a:t> </a:t>
            </a:r>
            <a:r>
              <a:rPr lang="en-US" altLang="en-US" sz="1200" dirty="0"/>
              <a:t>now feature ORs of 1.0.  When we pool these two strata, using a method we have not yet described, we get an OR of 1.0 with the 95%</a:t>
            </a:r>
            <a:r>
              <a:rPr lang="en-US" altLang="en-US" sz="1200" baseline="0" dirty="0"/>
              <a:t> confidence interval (</a:t>
            </a:r>
            <a:r>
              <a:rPr lang="en-US" altLang="en-US" sz="1200" dirty="0"/>
              <a:t>CI) from</a:t>
            </a:r>
            <a:r>
              <a:rPr lang="en-US" altLang="en-US" sz="1200" baseline="0" dirty="0"/>
              <a:t> 0.31 to 3.2</a:t>
            </a:r>
            <a:r>
              <a:rPr lang="en-US" altLang="en-US" sz="1200" dirty="0"/>
              <a:t>.  But what if we instead matched on smoking when we sampled the controls.  Again, we choose the controls from the study base but for every lung cancer case that is a smoker we identify a control who is a smoker.  For every lung cancer case that is a non-smoker, we randomly select a control who is not a smoker.</a:t>
            </a:r>
          </a:p>
          <a:p>
            <a:endParaRPr lang="en-US" altLang="en-US" sz="1200" dirty="0"/>
          </a:p>
          <a:p>
            <a:r>
              <a:rPr lang="en-US" altLang="en-US" sz="1200" dirty="0"/>
              <a:t>In the matching</a:t>
            </a:r>
            <a:r>
              <a:rPr lang="en-US" altLang="en-US" sz="1200" baseline="0" dirty="0"/>
              <a:t> scheme, w</a:t>
            </a:r>
            <a:r>
              <a:rPr lang="en-US" altLang="en-US" sz="1200" dirty="0"/>
              <a:t>e end up with better balance in the two strata.  Notice, in the smokers, we see 90 cases and 90 controls, in the non-smokers, we see 10 cases and 10 controls.  When we pool the two stratum-specific ORs to get the overall adjusted OR, we get the same point estimate as when we sampled controls randomly from the population (1.0), but now notice that the CI is narrower, i.e., increased statistical precision, even though the overall sample size is the same.  This is all because better balance has been achieved in the comparisons: 90 cases vs 90 controls in the</a:t>
            </a:r>
            <a:r>
              <a:rPr lang="en-US" altLang="en-US" sz="1200" baseline="0" dirty="0"/>
              <a:t> smoking </a:t>
            </a:r>
            <a:r>
              <a:rPr lang="en-US" altLang="en-US" sz="1200" dirty="0"/>
              <a:t>stratum and 10 vs 10 in the</a:t>
            </a:r>
            <a:r>
              <a:rPr lang="en-US" altLang="en-US" sz="1200" baseline="0" dirty="0"/>
              <a:t> non-smoking </a:t>
            </a:r>
            <a:r>
              <a:rPr lang="en-US" altLang="en-US" sz="1200" dirty="0"/>
              <a:t>stratum.  This is the point that few realize about matching; it can sometimes improve statistical precision.  It can be thought of as doing this by setting up, or facilitating, a statistically more efficient stratification.  This is also a reminder that in case-control studies, all matching in the analysis must be followed by a stratified analysis or regression in the analysis phase.  </a:t>
            </a:r>
          </a:p>
          <a:p>
            <a:endParaRPr lang="en-US" altLang="en-US" sz="1200"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24</a:t>
            </a:fld>
            <a:endParaRPr lang="en-US" dirty="0"/>
          </a:p>
        </p:txBody>
      </p:sp>
    </p:spTree>
    <p:extLst>
      <p:ext uri="{BB962C8B-B14F-4D97-AF65-F5344CB8AC3E}">
        <p14:creationId xmlns:p14="http://schemas.microsoft.com/office/powerpoint/2010/main" val="2986082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Grp="1" noChangeArrowheads="1"/>
          </p:cNvSpPr>
          <p:nvPr>
            <p:ph type="sldNum" sz="quarter" idx="5"/>
          </p:nvPr>
        </p:nvSpPr>
        <p:spPr>
          <a:noFill/>
        </p:spPr>
        <p:txBody>
          <a:bodyPr/>
          <a:lstStyle/>
          <a:p>
            <a:fld id="{099AEB75-C178-439D-A460-306370D21AF3}" type="slidenum">
              <a:rPr lang="en-US" altLang="en-US" smtClean="0"/>
              <a:pPr/>
              <a:t>25</a:t>
            </a:fld>
            <a:endParaRPr lang="en-US" altLang="en-US" dirty="0"/>
          </a:p>
        </p:txBody>
      </p:sp>
      <p:sp>
        <p:nvSpPr>
          <p:cNvPr id="83970" name="Rectangle 2"/>
          <p:cNvSpPr>
            <a:spLocks noGrp="1" noRot="1" noChangeAspect="1" noChangeArrowheads="1" noTextEdit="1"/>
          </p:cNvSpPr>
          <p:nvPr>
            <p:ph type="sldImg"/>
          </p:nvPr>
        </p:nvSpPr>
        <p:spPr>
          <a:xfrm>
            <a:off x="419100" y="704850"/>
            <a:ext cx="6172200" cy="3471863"/>
          </a:xfrm>
          <a:ln/>
        </p:spPr>
      </p:sp>
      <p:sp>
        <p:nvSpPr>
          <p:cNvPr id="83971" name="Rectangle 3"/>
          <p:cNvSpPr>
            <a:spLocks noGrp="1" noChangeArrowheads="1"/>
          </p:cNvSpPr>
          <p:nvPr>
            <p:ph type="body" idx="1"/>
          </p:nvPr>
        </p:nvSpPr>
        <p:spPr>
          <a:noFill/>
          <a:ln/>
        </p:spPr>
        <p:txBody>
          <a:bodyPr/>
          <a:lstStyle/>
          <a:p>
            <a:r>
              <a:rPr lang="en-US" altLang="en-US" dirty="0">
                <a:solidFill>
                  <a:srgbClr val="000000"/>
                </a:solidFill>
                <a:latin typeface="Arial" charset="0"/>
              </a:rPr>
              <a:t>The last advantage is that people, laypersons and scientists alike, find matching easy to understand.  We</a:t>
            </a:r>
            <a:r>
              <a:rPr lang="en-US" altLang="en-US" baseline="0" dirty="0">
                <a:solidFill>
                  <a:srgbClr val="000000"/>
                </a:solidFill>
                <a:latin typeface="Arial" charset="0"/>
              </a:rPr>
              <a:t> have</a:t>
            </a:r>
            <a:r>
              <a:rPr lang="en-US" altLang="en-US" dirty="0">
                <a:solidFill>
                  <a:srgbClr val="000000"/>
                </a:solidFill>
                <a:latin typeface="Arial" charset="0"/>
              </a:rPr>
              <a:t> surmised that this is because matching appears very close to fulfilling the exchangeability objective that we introduced</a:t>
            </a:r>
            <a:r>
              <a:rPr lang="en-US" altLang="en-US" baseline="0" dirty="0">
                <a:solidFill>
                  <a:srgbClr val="000000"/>
                </a:solidFill>
                <a:latin typeface="Arial" charset="0"/>
              </a:rPr>
              <a:t> </a:t>
            </a:r>
            <a:r>
              <a:rPr lang="en-US" altLang="en-US" dirty="0">
                <a:solidFill>
                  <a:srgbClr val="000000"/>
                </a:solidFill>
                <a:latin typeface="Arial" charset="0"/>
              </a:rPr>
              <a:t>last week, which strives to have the two populations under study </a:t>
            </a:r>
            <a:r>
              <a:rPr lang="en-US" altLang="en-US" i="1" dirty="0">
                <a:solidFill>
                  <a:srgbClr val="000000"/>
                </a:solidFill>
                <a:latin typeface="Arial" charset="0"/>
              </a:rPr>
              <a:t>exchangeable</a:t>
            </a:r>
            <a:r>
              <a:rPr lang="en-US" altLang="en-US" dirty="0">
                <a:solidFill>
                  <a:srgbClr val="000000"/>
                </a:solidFill>
                <a:latin typeface="Arial" charset="0"/>
              </a:rPr>
              <a:t> in terms of the “other</a:t>
            </a:r>
            <a:r>
              <a:rPr lang="en-US" altLang="en-US" baseline="0" dirty="0">
                <a:solidFill>
                  <a:srgbClr val="000000"/>
                </a:solidFill>
                <a:latin typeface="Arial" charset="0"/>
              </a:rPr>
              <a:t> </a:t>
            </a:r>
            <a:r>
              <a:rPr lang="en-US" altLang="en-US" dirty="0">
                <a:solidFill>
                  <a:srgbClr val="000000"/>
                </a:solidFill>
                <a:latin typeface="Arial" charset="0"/>
              </a:rPr>
              <a:t>influences” on them.  Matching</a:t>
            </a:r>
            <a:r>
              <a:rPr lang="en-US" altLang="en-US" baseline="0" dirty="0">
                <a:solidFill>
                  <a:srgbClr val="000000"/>
                </a:solidFill>
                <a:latin typeface="Arial" charset="0"/>
              </a:rPr>
              <a:t> is an obvious deliberate attempt to make two or more groups comparable; everyone understands this.  </a:t>
            </a:r>
            <a:r>
              <a:rPr lang="en-US" altLang="en-US" dirty="0">
                <a:solidFill>
                  <a:srgbClr val="000000"/>
                </a:solidFill>
                <a:latin typeface="Arial" charset="0"/>
              </a:rPr>
              <a:t>Of course, matching only results in the two groups being exchangeable in terms of the matching factors and hence they may be, in reality, far from exchangeable as it relates to other variables.</a:t>
            </a:r>
          </a:p>
          <a:p>
            <a:endParaRPr lang="en-US" altLang="en-US" dirty="0">
              <a:solidFill>
                <a:srgbClr val="000000"/>
              </a:solidFill>
              <a:latin typeface="Arial" charset="0"/>
            </a:endParaRPr>
          </a:p>
          <a:p>
            <a:r>
              <a:rPr lang="en-US" altLang="en-US" dirty="0">
                <a:solidFill>
                  <a:srgbClr val="000000"/>
                </a:solidFill>
                <a:latin typeface="Arial" charset="0"/>
              </a:rPr>
              <a:t>Matching is indeed so intuitive that it is often the first choice that comes to mind among the uninitiated.  We often hear “let’s match on x, y, and z” when planning a study.  This is both a good thing — matching is easy understood — and a bad thing, in that matching in the hands of the uninitiated can sometimes cause more problems than it is worth. </a:t>
            </a: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sz="700" dirty="0">
              <a:solidFill>
                <a:srgbClr val="000000"/>
              </a:solidFill>
              <a:latin typeface="Arial" charset="0"/>
            </a:endParaRPr>
          </a:p>
        </p:txBody>
      </p:sp>
    </p:spTree>
    <p:extLst>
      <p:ext uri="{BB962C8B-B14F-4D97-AF65-F5344CB8AC3E}">
        <p14:creationId xmlns:p14="http://schemas.microsoft.com/office/powerpoint/2010/main" val="3010746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Grp="1" noChangeArrowheads="1"/>
          </p:cNvSpPr>
          <p:nvPr>
            <p:ph type="sldNum" sz="quarter" idx="5"/>
          </p:nvPr>
        </p:nvSpPr>
        <p:spPr>
          <a:noFill/>
        </p:spPr>
        <p:txBody>
          <a:bodyPr/>
          <a:lstStyle/>
          <a:p>
            <a:fld id="{57A70177-D6F5-45E6-8E71-4E62A0FE131C}" type="slidenum">
              <a:rPr lang="en-US" altLang="en-US" smtClean="0"/>
              <a:pPr/>
              <a:t>26</a:t>
            </a:fld>
            <a:endParaRPr lang="en-US" altLang="en-US" dirty="0"/>
          </a:p>
        </p:txBody>
      </p:sp>
      <p:sp>
        <p:nvSpPr>
          <p:cNvPr id="86018" name="Rectangle 2"/>
          <p:cNvSpPr>
            <a:spLocks noGrp="1" noRot="1" noChangeAspect="1" noChangeArrowheads="1" noTextEdit="1"/>
          </p:cNvSpPr>
          <p:nvPr>
            <p:ph type="sldImg"/>
          </p:nvPr>
        </p:nvSpPr>
        <p:spPr>
          <a:xfrm>
            <a:off x="419100" y="704850"/>
            <a:ext cx="6172200" cy="3471863"/>
          </a:xfrm>
          <a:ln/>
        </p:spPr>
      </p:sp>
      <p:sp>
        <p:nvSpPr>
          <p:cNvPr id="86019" name="Rectangle 3"/>
          <p:cNvSpPr>
            <a:spLocks noGrp="1" noChangeArrowheads="1"/>
          </p:cNvSpPr>
          <p:nvPr>
            <p:ph type="body" idx="1"/>
          </p:nvPr>
        </p:nvSpPr>
        <p:spPr>
          <a:noFill/>
          <a:ln/>
        </p:spPr>
        <p:txBody>
          <a:bodyPr/>
          <a:lstStyle/>
          <a:p>
            <a:r>
              <a:rPr lang="en-US" altLang="en-US" sz="1000" dirty="0">
                <a:solidFill>
                  <a:srgbClr val="000000"/>
                </a:solidFill>
              </a:rPr>
              <a:t>We say that matching is potentially “bad” because there are disadvantages.  First, it may be time- and resource-consuming to sift through participants to find appropriate matches.  As long as you believe you will have overlap in confounder</a:t>
            </a:r>
            <a:r>
              <a:rPr lang="en-US" altLang="en-US" sz="1000" baseline="0" dirty="0">
                <a:solidFill>
                  <a:srgbClr val="000000"/>
                </a:solidFill>
              </a:rPr>
              <a:t> distribution between comparator groups without matching</a:t>
            </a:r>
            <a:r>
              <a:rPr lang="en-US" altLang="en-US" sz="1000" dirty="0">
                <a:solidFill>
                  <a:srgbClr val="000000"/>
                </a:solidFill>
              </a:rPr>
              <a:t>, the inefficiencies of having to find specific</a:t>
            </a:r>
            <a:r>
              <a:rPr lang="en-US" altLang="en-US" sz="1000" baseline="0" dirty="0">
                <a:solidFill>
                  <a:srgbClr val="000000"/>
                </a:solidFill>
              </a:rPr>
              <a:t> </a:t>
            </a:r>
            <a:r>
              <a:rPr lang="en-US" altLang="en-US" sz="1000" dirty="0">
                <a:solidFill>
                  <a:srgbClr val="000000"/>
                </a:solidFill>
              </a:rPr>
              <a:t>matches may outweigh the benefits gained in statistical precision.</a:t>
            </a:r>
            <a:r>
              <a:rPr lang="en-US" altLang="en-US" sz="1000" baseline="0" dirty="0">
                <a:solidFill>
                  <a:srgbClr val="000000"/>
                </a:solidFill>
              </a:rPr>
              <a:t>  </a:t>
            </a:r>
            <a:r>
              <a:rPr lang="en-US" altLang="en-US" sz="1000" dirty="0">
                <a:solidFill>
                  <a:srgbClr val="000000"/>
                </a:solidFill>
              </a:rPr>
              <a:t>In other words, it may have been better (easier and cheaper) just to enroll more participants and deal with confounding in the analysis phase (via stratification</a:t>
            </a:r>
            <a:r>
              <a:rPr lang="en-US" altLang="en-US" sz="1000" baseline="0" dirty="0">
                <a:solidFill>
                  <a:srgbClr val="000000"/>
                </a:solidFill>
              </a:rPr>
              <a:t> or regression)</a:t>
            </a:r>
            <a:r>
              <a:rPr lang="en-US" altLang="en-US" sz="1000" dirty="0">
                <a:solidFill>
                  <a:srgbClr val="000000"/>
                </a:solidFill>
              </a:rPr>
              <a:t>.  Although less efficient</a:t>
            </a:r>
            <a:r>
              <a:rPr lang="en-US" altLang="en-US" sz="1000" baseline="0" dirty="0">
                <a:solidFill>
                  <a:srgbClr val="000000"/>
                </a:solidFill>
              </a:rPr>
              <a:t> (in terms of statistical value per participant), the latter approach could achieve just as narrow (or even narrower) precision at the same or lower cost.  </a:t>
            </a:r>
            <a:r>
              <a:rPr lang="en-US" altLang="en-US" sz="1000" dirty="0">
                <a:solidFill>
                  <a:srgbClr val="000000"/>
                </a:solidFill>
              </a:rPr>
              <a:t>This problem is e</a:t>
            </a:r>
            <a:r>
              <a:rPr lang="en-US" altLang="en-US" sz="900" dirty="0"/>
              <a:t>xacerbated when matching &gt; 1 variables jointly.  It gets harder and harder to find people who are narrower and narrower in their matching-needful characteristics, for example, Asian/female/60 years old.</a:t>
            </a:r>
            <a:endParaRPr lang="en-US" altLang="en-US" sz="1000" dirty="0">
              <a:solidFill>
                <a:srgbClr val="000000"/>
              </a:solidFill>
            </a:endParaRPr>
          </a:p>
          <a:p>
            <a:endParaRPr lang="en-US" altLang="en-US" sz="1000" dirty="0">
              <a:solidFill>
                <a:srgbClr val="000000"/>
              </a:solidFill>
            </a:endParaRPr>
          </a:p>
          <a:p>
            <a:r>
              <a:rPr lang="en-US" altLang="en-US" sz="1000" dirty="0">
                <a:solidFill>
                  <a:srgbClr val="000000"/>
                </a:solidFill>
              </a:rPr>
              <a:t>Second, in a case-control study, because you have artificially precluded any association between the confounder and the outcome, you cannot directly assess in the study whether this factor is indeed causally related to the outcome.  This illustrates how matching, in general, works toward reducing the robustness of a study for secondary research questions.</a:t>
            </a:r>
          </a:p>
          <a:p>
            <a:endParaRPr lang="en-US" altLang="en-US" sz="1000" dirty="0">
              <a:solidFill>
                <a:srgbClr val="000000"/>
              </a:solidFill>
            </a:endParaRPr>
          </a:p>
          <a:p>
            <a:r>
              <a:rPr lang="en-US" altLang="en-US" sz="1000" dirty="0">
                <a:solidFill>
                  <a:srgbClr val="000000"/>
                </a:solidFill>
              </a:rPr>
              <a:t>Third, as mentioned earlier, in a case-control study, you must still also perform stratification or regression in the analysis phase to avoid bias.  This is because the matching process has artifactually made the cases and controls like more alike for the exposure (see DAG </a:t>
            </a:r>
            <a:r>
              <a:rPr lang="en-US" altLang="en-US" sz="1000" baseline="0" dirty="0">
                <a:solidFill>
                  <a:srgbClr val="000000"/>
                </a:solidFill>
              </a:rPr>
              <a:t>that depicts this)</a:t>
            </a:r>
            <a:r>
              <a:rPr lang="en-US" altLang="en-US" sz="1000" dirty="0">
                <a:solidFill>
                  <a:srgbClr val="000000"/>
                </a:solidFill>
              </a:rPr>
              <a:t>.  If this step of needing to do something in the adjustment phase is forgotten (either out of ignorance or because the data gets old and no one can remember if it was derived by matching), then any resulting crude odds ratios will be biased (typically toward the null).   </a:t>
            </a:r>
            <a:r>
              <a:rPr lang="en-US" altLang="en-US" sz="1000" b="1" dirty="0">
                <a:solidFill>
                  <a:srgbClr val="000000"/>
                </a:solidFill>
              </a:rPr>
              <a:t>Advanced note:  </a:t>
            </a:r>
            <a:r>
              <a:rPr lang="en-US" altLang="en-US" sz="1000" dirty="0">
                <a:solidFill>
                  <a:srgbClr val="000000"/>
                </a:solidFill>
              </a:rPr>
              <a:t>Conditioning</a:t>
            </a:r>
            <a:r>
              <a:rPr lang="en-US" altLang="en-US" sz="1000" baseline="0" dirty="0">
                <a:solidFill>
                  <a:srgbClr val="000000"/>
                </a:solidFill>
              </a:rPr>
              <a:t> upon the matched factor is sometimes needed in cross-sectional/cohort studies to prevent bias (particularly if there is any censoring) and is generally recommended for proper variance estimation.  More can be found in Mansournia et al.  </a:t>
            </a:r>
            <a:r>
              <a:rPr lang="en-US" altLang="en-US" sz="1000" i="1" baseline="0" dirty="0">
                <a:solidFill>
                  <a:srgbClr val="000000"/>
                </a:solidFill>
              </a:rPr>
              <a:t>IJE</a:t>
            </a:r>
            <a:r>
              <a:rPr lang="en-US" altLang="en-US" sz="1000" baseline="0" dirty="0">
                <a:solidFill>
                  <a:srgbClr val="000000"/>
                </a:solidFill>
              </a:rPr>
              <a:t> 2013. </a:t>
            </a:r>
            <a:endParaRPr lang="en-US" altLang="en-US" sz="1000" dirty="0">
              <a:solidFill>
                <a:srgbClr val="000000"/>
              </a:solidFill>
            </a:endParaRPr>
          </a:p>
          <a:p>
            <a:endParaRPr lang="en-US" altLang="en-US" sz="1000" dirty="0">
              <a:solidFill>
                <a:srgbClr val="000000"/>
              </a:solidFill>
            </a:endParaRPr>
          </a:p>
          <a:p>
            <a:endParaRPr lang="en-US" altLang="en-US" sz="1000" dirty="0">
              <a:solidFill>
                <a:srgbClr val="000000"/>
              </a:solidFill>
            </a:endParaRPr>
          </a:p>
        </p:txBody>
      </p:sp>
    </p:spTree>
    <p:extLst>
      <p:ext uri="{BB962C8B-B14F-4D97-AF65-F5344CB8AC3E}">
        <p14:creationId xmlns:p14="http://schemas.microsoft.com/office/powerpoint/2010/main" val="2069863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Grp="1" noChangeArrowheads="1"/>
          </p:cNvSpPr>
          <p:nvPr>
            <p:ph type="sldNum" sz="quarter" idx="5"/>
          </p:nvPr>
        </p:nvSpPr>
        <p:spPr>
          <a:noFill/>
        </p:spPr>
        <p:txBody>
          <a:bodyPr/>
          <a:lstStyle/>
          <a:p>
            <a:fld id="{EC62DBCD-DE16-4CD9-AF51-FF431AF6E404}" type="slidenum">
              <a:rPr lang="en-US" altLang="en-US" smtClean="0"/>
              <a:pPr/>
              <a:t>27</a:t>
            </a:fld>
            <a:endParaRPr lang="en-US" altLang="en-US" dirty="0"/>
          </a:p>
        </p:txBody>
      </p:sp>
      <p:sp>
        <p:nvSpPr>
          <p:cNvPr id="88066" name="Rectangle 2"/>
          <p:cNvSpPr>
            <a:spLocks noGrp="1" noRot="1" noChangeAspect="1" noChangeArrowheads="1" noTextEdit="1"/>
          </p:cNvSpPr>
          <p:nvPr>
            <p:ph type="sldImg"/>
          </p:nvPr>
        </p:nvSpPr>
        <p:spPr>
          <a:xfrm>
            <a:off x="419100" y="704850"/>
            <a:ext cx="6172200" cy="3471863"/>
          </a:xfrm>
          <a:ln/>
        </p:spPr>
      </p:sp>
      <p:sp>
        <p:nvSpPr>
          <p:cNvPr id="88067" name="Rectangle 3"/>
          <p:cNvSpPr>
            <a:spLocks noGrp="1" noChangeArrowheads="1"/>
          </p:cNvSpPr>
          <p:nvPr>
            <p:ph type="body" idx="1"/>
          </p:nvPr>
        </p:nvSpPr>
        <p:spPr>
          <a:noFill/>
          <a:ln/>
        </p:spPr>
        <p:txBody>
          <a:bodyPr/>
          <a:lstStyle/>
          <a:p>
            <a:r>
              <a:rPr lang="en-US" altLang="en-US" dirty="0">
                <a:solidFill>
                  <a:srgbClr val="000000"/>
                </a:solidFill>
              </a:rPr>
              <a:t>The list of</a:t>
            </a:r>
            <a:r>
              <a:rPr lang="en-US" altLang="en-US" baseline="0" dirty="0">
                <a:solidFill>
                  <a:srgbClr val="000000"/>
                </a:solidFill>
              </a:rPr>
              <a:t> disadvantages</a:t>
            </a:r>
            <a:r>
              <a:rPr lang="en-US" altLang="en-US" dirty="0">
                <a:solidFill>
                  <a:srgbClr val="000000"/>
                </a:solidFill>
              </a:rPr>
              <a:t> continues.  Fourth, the decisions you make about matching are irrevocable.  For example, let us</a:t>
            </a:r>
            <a:r>
              <a:rPr lang="en-US" altLang="en-US" baseline="0" dirty="0">
                <a:solidFill>
                  <a:srgbClr val="000000"/>
                </a:solidFill>
              </a:rPr>
              <a:t> </a:t>
            </a:r>
            <a:r>
              <a:rPr lang="en-US" altLang="en-US" dirty="0">
                <a:solidFill>
                  <a:srgbClr val="000000"/>
                </a:solidFill>
              </a:rPr>
              <a:t>say you did not understand last session’s lecture and matched upon a</a:t>
            </a:r>
            <a:r>
              <a:rPr lang="en-US" altLang="en-US" baseline="0" dirty="0">
                <a:solidFill>
                  <a:srgbClr val="000000"/>
                </a:solidFill>
              </a:rPr>
              <a:t> mediator (an</a:t>
            </a:r>
            <a:r>
              <a:rPr lang="en-US" altLang="en-US" dirty="0">
                <a:solidFill>
                  <a:srgbClr val="000000"/>
                </a:solidFill>
              </a:rPr>
              <a:t> intermediary variable) in a directed (causal) path.</a:t>
            </a:r>
            <a:r>
              <a:rPr lang="en-US" altLang="en-US" baseline="0" dirty="0">
                <a:solidFill>
                  <a:srgbClr val="000000"/>
                </a:solidFill>
              </a:rPr>
              <a:t>  You t</a:t>
            </a:r>
            <a:r>
              <a:rPr lang="en-US" altLang="en-US" dirty="0">
                <a:solidFill>
                  <a:srgbClr val="000000"/>
                </a:solidFill>
              </a:rPr>
              <a:t>hen will</a:t>
            </a:r>
            <a:r>
              <a:rPr lang="en-US" altLang="en-US" baseline="0" dirty="0">
                <a:solidFill>
                  <a:srgbClr val="000000"/>
                </a:solidFill>
              </a:rPr>
              <a:t> </a:t>
            </a:r>
            <a:r>
              <a:rPr lang="en-US" altLang="en-US" dirty="0">
                <a:solidFill>
                  <a:srgbClr val="000000"/>
                </a:solidFill>
              </a:rPr>
              <a:t>have lost the ability to look for an effect of your exposure through that pathway.  An example of this is if you were studying the effect of sexual activity on cervical cancer.  If you happened to match on HPV status of cervical</a:t>
            </a:r>
            <a:r>
              <a:rPr lang="en-US" altLang="en-US" baseline="0" dirty="0">
                <a:solidFill>
                  <a:srgbClr val="000000"/>
                </a:solidFill>
              </a:rPr>
              <a:t> specimens</a:t>
            </a:r>
            <a:r>
              <a:rPr lang="en-US" altLang="en-US" dirty="0">
                <a:solidFill>
                  <a:srgbClr val="000000"/>
                </a:solidFill>
              </a:rPr>
              <a:t>, you would have precluded your ability to detect an effect of sexual activity, and there would be no ability to undo this.  Or,</a:t>
            </a:r>
            <a:r>
              <a:rPr lang="en-US" altLang="en-US" baseline="0" dirty="0">
                <a:solidFill>
                  <a:srgbClr val="000000"/>
                </a:solidFill>
              </a:rPr>
              <a:t> </a:t>
            </a:r>
            <a:r>
              <a:rPr lang="en-US" altLang="en-US" dirty="0">
                <a:solidFill>
                  <a:srgbClr val="000000"/>
                </a:solidFill>
              </a:rPr>
              <a:t>in a study of the effect of exercise on coronary artery disease, matching on HDL cholesterol precludes ability to look at the total effect of cholesterol.  In other words, you cannot undo matching that has already occurred.  The other way you could get irrevocably into trouble is if you matched on a collider (and</a:t>
            </a:r>
            <a:r>
              <a:rPr lang="en-US" altLang="en-US" baseline="0" dirty="0">
                <a:solidFill>
                  <a:srgbClr val="000000"/>
                </a:solidFill>
              </a:rPr>
              <a:t> there was nothing else — a non-collider — in the path you could adjust for to undo the opening of the path)</a:t>
            </a:r>
            <a:r>
              <a:rPr lang="en-US" altLang="en-US" dirty="0">
                <a:solidFill>
                  <a:srgbClr val="000000"/>
                </a:solidFill>
              </a:rPr>
              <a:t>.</a:t>
            </a:r>
          </a:p>
          <a:p>
            <a:endParaRPr lang="en-US" altLang="en-US" dirty="0">
              <a:solidFill>
                <a:srgbClr val="000000"/>
              </a:solidFill>
            </a:endParaRPr>
          </a:p>
          <a:p>
            <a:r>
              <a:rPr lang="en-US" altLang="en-US" dirty="0">
                <a:solidFill>
                  <a:srgbClr val="000000"/>
                </a:solidFill>
              </a:rPr>
              <a:t>Fifth, if the variable you are concerned about causing confounding really is</a:t>
            </a:r>
            <a:r>
              <a:rPr lang="en-US" altLang="en-US" baseline="0" dirty="0">
                <a:solidFill>
                  <a:srgbClr val="000000"/>
                </a:solidFill>
              </a:rPr>
              <a:t> not</a:t>
            </a:r>
            <a:r>
              <a:rPr lang="en-US" altLang="en-US" dirty="0">
                <a:solidFill>
                  <a:srgbClr val="000000"/>
                </a:solidFill>
              </a:rPr>
              <a:t> a confounder than you will actually, in some instances, suffer losses, not gains, in both</a:t>
            </a:r>
            <a:r>
              <a:rPr lang="en-US" altLang="en-US" baseline="0" dirty="0">
                <a:solidFill>
                  <a:srgbClr val="000000"/>
                </a:solidFill>
              </a:rPr>
              <a:t> bias and/or </a:t>
            </a:r>
            <a:r>
              <a:rPr lang="en-US" altLang="en-US" dirty="0">
                <a:solidFill>
                  <a:srgbClr val="000000"/>
                </a:solidFill>
              </a:rPr>
              <a:t>statistical precision compared to a situation where you did not match.  In other words, you may</a:t>
            </a:r>
            <a:r>
              <a:rPr lang="en-US" altLang="en-US" baseline="0" dirty="0">
                <a:solidFill>
                  <a:srgbClr val="000000"/>
                </a:solidFill>
              </a:rPr>
              <a:t> do more harm than good.  </a:t>
            </a:r>
            <a:r>
              <a:rPr lang="en-US" altLang="en-US" dirty="0">
                <a:solidFill>
                  <a:srgbClr val="000000"/>
                </a:solidFill>
              </a:rPr>
              <a:t>This is</a:t>
            </a:r>
            <a:r>
              <a:rPr lang="en-US" altLang="en-US" baseline="0" dirty="0">
                <a:solidFill>
                  <a:srgbClr val="000000"/>
                </a:solidFill>
              </a:rPr>
              <a:t> particularly true for factors that are causally related to exposure but not to outcome; such factors are called “instrumental variables”, and they are actually the topic of the next section.  The problem is especially true for strong instruments, variables that are strongly associated with exposure but not associated with outcome.  The problem regarding increasing bias caused by matching on an instrument is known as “bias amplification”, and it will be covered in the next session.  It is called bias amplification because the mechanism is an amplification of some other confounding pathway that is not being managed fully, an entity which is called “residual confounding”.  In other words, matching on an instrument does not directly cause bias itself if no other unmanaged confounding is present.  The problem in worsening precision can occur when you match on a factor that is solely related to exposure, solely related to outcome but in a weak way, or related to neither exposure nor outcome.  These issues are not unique to matching but, in fact, also occur with stratification and mathematical regression as well.</a:t>
            </a:r>
            <a:r>
              <a:rPr lang="en-US" altLang="en-US" dirty="0">
                <a:solidFill>
                  <a:srgbClr val="000000"/>
                </a:solidFill>
              </a:rPr>
              <a:t>  </a:t>
            </a:r>
          </a:p>
          <a:p>
            <a:endParaRPr lang="en-US" altLang="en-US" dirty="0">
              <a:solidFill>
                <a:srgbClr val="000000"/>
              </a:solidFill>
            </a:endParaRPr>
          </a:p>
          <a:p>
            <a:r>
              <a:rPr lang="en-US" altLang="en-US" dirty="0">
                <a:solidFill>
                  <a:srgbClr val="000000"/>
                </a:solidFill>
              </a:rPr>
              <a:t>What is the bottom line?  Matching can be very useful in certain situations, especially when done in order to ensure complete overlap of the confounder.  However, it should not be done indiscriminately.  Think carefully before you match and seek advice.</a:t>
            </a:r>
          </a:p>
          <a:p>
            <a:endParaRPr lang="en-US" altLang="en-US" dirty="0">
              <a:solidFill>
                <a:srgbClr val="000000"/>
              </a:solidFill>
            </a:endParaRPr>
          </a:p>
          <a:p>
            <a:endParaRPr lang="en-US" altLang="en-US" dirty="0">
              <a:solidFill>
                <a:srgbClr val="000000"/>
              </a:solidFill>
            </a:endParaRPr>
          </a:p>
        </p:txBody>
      </p:sp>
    </p:spTree>
    <p:extLst>
      <p:ext uri="{BB962C8B-B14F-4D97-AF65-F5344CB8AC3E}">
        <p14:creationId xmlns:p14="http://schemas.microsoft.com/office/powerpoint/2010/main" val="2740803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5"/>
          <p:cNvSpPr>
            <a:spLocks noGrp="1" noChangeArrowheads="1"/>
          </p:cNvSpPr>
          <p:nvPr>
            <p:ph type="sldNum" sz="quarter" idx="5"/>
          </p:nvPr>
        </p:nvSpPr>
        <p:spPr>
          <a:noFill/>
        </p:spPr>
        <p:txBody>
          <a:bodyPr/>
          <a:lstStyle/>
          <a:p>
            <a:fld id="{B4C7CA87-2B6D-407A-A7A8-B3DE5DF25F64}" type="slidenum">
              <a:rPr lang="en-US" altLang="en-US" smtClean="0"/>
              <a:pPr/>
              <a:t>28</a:t>
            </a:fld>
            <a:endParaRPr lang="en-US" altLang="en-US" dirty="0"/>
          </a:p>
        </p:txBody>
      </p:sp>
      <p:sp>
        <p:nvSpPr>
          <p:cNvPr id="92162" name="Rectangle 2"/>
          <p:cNvSpPr>
            <a:spLocks noGrp="1" noRot="1" noChangeAspect="1" noChangeArrowheads="1" noTextEdit="1"/>
          </p:cNvSpPr>
          <p:nvPr>
            <p:ph type="sldImg"/>
          </p:nvPr>
        </p:nvSpPr>
        <p:spPr>
          <a:xfrm>
            <a:off x="419100" y="704850"/>
            <a:ext cx="6172200" cy="3471863"/>
          </a:xfrm>
          <a:ln/>
        </p:spPr>
      </p:sp>
      <p:sp>
        <p:nvSpPr>
          <p:cNvPr id="92163" name="Rectangle 3"/>
          <p:cNvSpPr>
            <a:spLocks noGrp="1" noChangeArrowheads="1"/>
          </p:cNvSpPr>
          <p:nvPr>
            <p:ph type="body" idx="1"/>
          </p:nvPr>
        </p:nvSpPr>
        <p:spPr>
          <a:noFill/>
          <a:ln/>
        </p:spPr>
        <p:txBody>
          <a:bodyPr/>
          <a:lstStyle/>
          <a:p>
            <a:r>
              <a:rPr lang="en-US" altLang="en-US" sz="800" dirty="0">
                <a:solidFill>
                  <a:srgbClr val="000000"/>
                </a:solidFill>
                <a:latin typeface="Arial" charset="0"/>
              </a:rPr>
              <a:t>The last technique to consider in the design phase is the most recently developed but also among least common because it can only sometimes be</a:t>
            </a:r>
            <a:r>
              <a:rPr lang="en-US" altLang="en-US" sz="800" baseline="0" dirty="0">
                <a:solidFill>
                  <a:srgbClr val="000000"/>
                </a:solidFill>
                <a:latin typeface="Arial" charset="0"/>
              </a:rPr>
              <a:t> used</a:t>
            </a:r>
            <a:r>
              <a:rPr lang="en-US" altLang="en-US" sz="800" dirty="0">
                <a:solidFill>
                  <a:srgbClr val="000000"/>
                </a:solidFill>
                <a:latin typeface="Arial" charset="0"/>
              </a:rPr>
              <a:t>.  The</a:t>
            </a:r>
            <a:r>
              <a:rPr lang="en-US" altLang="en-US" sz="800" baseline="0" dirty="0">
                <a:solidFill>
                  <a:srgbClr val="000000"/>
                </a:solidFill>
                <a:latin typeface="Arial" charset="0"/>
              </a:rPr>
              <a:t> technique utilizes an </a:t>
            </a:r>
            <a:r>
              <a:rPr lang="en-US" altLang="en-US" sz="800" dirty="0">
                <a:solidFill>
                  <a:srgbClr val="000000"/>
                </a:solidFill>
                <a:latin typeface="Arial" charset="0"/>
              </a:rPr>
              <a:t>instrumental variable or “IV”.</a:t>
            </a:r>
            <a:r>
              <a:rPr lang="en-US" altLang="en-US" sz="800" baseline="0" dirty="0">
                <a:solidFill>
                  <a:srgbClr val="000000"/>
                </a:solidFill>
                <a:latin typeface="Arial" charset="0"/>
              </a:rPr>
              <a:t>  </a:t>
            </a:r>
            <a:r>
              <a:rPr lang="en-US" altLang="en-US" sz="800" dirty="0">
                <a:solidFill>
                  <a:srgbClr val="000000"/>
                </a:solidFill>
                <a:latin typeface="Arial" charset="0"/>
              </a:rPr>
              <a:t>This</a:t>
            </a:r>
            <a:r>
              <a:rPr lang="en-US" altLang="en-US" sz="800" baseline="0" dirty="0">
                <a:solidFill>
                  <a:srgbClr val="000000"/>
                </a:solidFill>
                <a:latin typeface="Arial" charset="0"/>
              </a:rPr>
              <a:t> is </a:t>
            </a:r>
            <a:r>
              <a:rPr lang="en-US" altLang="en-US" sz="800" dirty="0">
                <a:solidFill>
                  <a:srgbClr val="000000"/>
                </a:solidFill>
                <a:latin typeface="Arial" charset="0"/>
              </a:rPr>
              <a:t>explained in the Additional</a:t>
            </a:r>
            <a:r>
              <a:rPr lang="en-US" altLang="en-US" sz="800" baseline="0" dirty="0">
                <a:solidFill>
                  <a:srgbClr val="000000"/>
                </a:solidFill>
                <a:latin typeface="Arial" charset="0"/>
              </a:rPr>
              <a:t> Material </a:t>
            </a:r>
            <a:r>
              <a:rPr lang="en-US" altLang="en-US" sz="800" dirty="0">
                <a:solidFill>
                  <a:srgbClr val="000000"/>
                </a:solidFill>
                <a:latin typeface="Arial" charset="0"/>
              </a:rPr>
              <a:t>Slides.  DAGs make IVs easy to understand.</a:t>
            </a:r>
            <a:r>
              <a:rPr lang="en-US" altLang="en-US" sz="800" baseline="0" dirty="0">
                <a:solidFill>
                  <a:srgbClr val="000000"/>
                </a:solidFill>
                <a:latin typeface="Arial" charset="0"/>
              </a:rPr>
              <a:t>  IVs, as noted on the last slide, are variables causally related with exposure but not with outcome (other than via exposure).  In some contexts, IVs exist, but for others they do not (or at least none have been identified).  </a:t>
            </a:r>
            <a:endParaRPr lang="en-US" altLang="en-US" sz="800" dirty="0">
              <a:solidFill>
                <a:srgbClr val="000000"/>
              </a:solidFill>
              <a:latin typeface="Arial" charset="0"/>
            </a:endParaRPr>
          </a:p>
          <a:p>
            <a:endParaRPr lang="en-US" altLang="en-US" sz="800" dirty="0">
              <a:solidFill>
                <a:srgbClr val="000000"/>
              </a:solidFill>
              <a:latin typeface="Arial" charset="0"/>
            </a:endParaRPr>
          </a:p>
          <a:p>
            <a:r>
              <a:rPr lang="en-US" altLang="en-US" sz="800" dirty="0">
                <a:solidFill>
                  <a:srgbClr val="000000"/>
                </a:solidFill>
                <a:latin typeface="Arial" charset="0"/>
              </a:rPr>
              <a:t>Of note, choosing</a:t>
            </a:r>
            <a:r>
              <a:rPr lang="en-US" altLang="en-US" sz="800" baseline="0" dirty="0">
                <a:solidFill>
                  <a:srgbClr val="000000"/>
                </a:solidFill>
                <a:latin typeface="Arial" charset="0"/>
              </a:rPr>
              <a:t> an IV is something that needs to be done in the design phase, but there is also some special computation to be done in the analysis phase to be able calculate what we want, which is an unbiased association between E and D.</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Note:  Randomized experiments are examples of the use of instrumental variables.  The assigned exposure (a product of the randomization process, and nothing else) is the instrumental variable.  Nothing causes or effects it, and there are no edges coming into this variable.  The assigned exposure in turn affects (causes) the actual exposure.  </a:t>
            </a:r>
            <a:endParaRPr lang="en-US" altLang="en-US" sz="800" dirty="0">
              <a:solidFill>
                <a:srgbClr val="000000"/>
              </a:solidFill>
              <a:latin typeface="Arial" charset="0"/>
            </a:endParaRPr>
          </a:p>
        </p:txBody>
      </p:sp>
    </p:spTree>
    <p:extLst>
      <p:ext uri="{BB962C8B-B14F-4D97-AF65-F5344CB8AC3E}">
        <p14:creationId xmlns:p14="http://schemas.microsoft.com/office/powerpoint/2010/main" val="124052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
          <p:cNvSpPr>
            <a:spLocks noGrp="1" noChangeArrowheads="1"/>
          </p:cNvSpPr>
          <p:nvPr>
            <p:ph type="sldNum" sz="quarter" idx="5"/>
          </p:nvPr>
        </p:nvSpPr>
        <p:spPr>
          <a:noFill/>
        </p:spPr>
        <p:txBody>
          <a:bodyPr/>
          <a:lstStyle/>
          <a:p>
            <a:fld id="{B7193895-3255-47A9-9DAF-744B23E99EB2}" type="slidenum">
              <a:rPr lang="en-US" altLang="en-US" smtClean="0"/>
              <a:pPr/>
              <a:t>29</a:t>
            </a:fld>
            <a:endParaRPr lang="en-US" altLang="en-US" dirty="0"/>
          </a:p>
        </p:txBody>
      </p:sp>
      <p:sp>
        <p:nvSpPr>
          <p:cNvPr id="94210" name="Rectangle 2"/>
          <p:cNvSpPr>
            <a:spLocks noGrp="1" noRot="1" noChangeAspect="1" noChangeArrowheads="1" noTextEdit="1"/>
          </p:cNvSpPr>
          <p:nvPr>
            <p:ph type="sldImg"/>
          </p:nvPr>
        </p:nvSpPr>
        <p:spPr>
          <a:xfrm>
            <a:off x="419100" y="704850"/>
            <a:ext cx="6172200" cy="3471863"/>
          </a:xfrm>
          <a:ln/>
        </p:spPr>
      </p:sp>
      <p:sp>
        <p:nvSpPr>
          <p:cNvPr id="94211" name="Rectangle 3"/>
          <p:cNvSpPr>
            <a:spLocks noGrp="1" noChangeArrowheads="1"/>
          </p:cNvSpPr>
          <p:nvPr>
            <p:ph type="body" idx="1"/>
          </p:nvPr>
        </p:nvSpPr>
        <p:spPr>
          <a:noFill/>
          <a:ln/>
        </p:spPr>
        <p:txBody>
          <a:bodyPr/>
          <a:lstStyle/>
          <a:p>
            <a:r>
              <a:rPr lang="en-US" altLang="en-US" dirty="0"/>
              <a:t>Here is a summary of the techniques we have just discussed for managing confounding in the design phase.  </a:t>
            </a:r>
          </a:p>
          <a:p>
            <a:endParaRPr lang="en-US" altLang="en-US" dirty="0"/>
          </a:p>
        </p:txBody>
      </p:sp>
    </p:spTree>
    <p:extLst>
      <p:ext uri="{BB962C8B-B14F-4D97-AF65-F5344CB8AC3E}">
        <p14:creationId xmlns:p14="http://schemas.microsoft.com/office/powerpoint/2010/main" val="193421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noChangeArrowheads="1"/>
          </p:cNvSpPr>
          <p:nvPr>
            <p:ph type="sldNum" sz="quarter" idx="5"/>
          </p:nvPr>
        </p:nvSpPr>
        <p:spPr>
          <a:noFill/>
        </p:spPr>
        <p:txBody>
          <a:bodyPr/>
          <a:lstStyle/>
          <a:p>
            <a:fld id="{E5182DDD-86EA-487C-9443-4732FACDF8B3}" type="slidenum">
              <a:rPr lang="en-US" altLang="en-US" smtClean="0"/>
              <a:pPr/>
              <a:t>3</a:t>
            </a:fld>
            <a:endParaRPr lang="en-US" altLang="en-US" dirty="0"/>
          </a:p>
        </p:txBody>
      </p:sp>
      <p:sp>
        <p:nvSpPr>
          <p:cNvPr id="32770" name="Rectangle 2"/>
          <p:cNvSpPr>
            <a:spLocks noGrp="1" noRot="1" noChangeAspect="1" noChangeArrowheads="1" noTextEdit="1"/>
          </p:cNvSpPr>
          <p:nvPr>
            <p:ph type="sldImg"/>
          </p:nvPr>
        </p:nvSpPr>
        <p:spPr>
          <a:xfrm>
            <a:off x="419100" y="704850"/>
            <a:ext cx="6172200" cy="3471863"/>
          </a:xfrm>
          <a:ln/>
        </p:spPr>
      </p:sp>
      <p:sp>
        <p:nvSpPr>
          <p:cNvPr id="32771"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Remember from last week how we used a causal diagram, or DAG  (directed acyclic graph), to describe confounding in a very specific way.  The research context is asking whether some exposure,</a:t>
            </a:r>
            <a:r>
              <a:rPr lang="en-US" altLang="en-US" baseline="0" dirty="0"/>
              <a:t> E, causes an outcome/disease, D.  </a:t>
            </a:r>
            <a:r>
              <a:rPr lang="en-US" altLang="en-US" dirty="0"/>
              <a:t>Remember that confounding occurs when there is some factor C, which is a “common cause” of both E, the exposure in question, and D, the disease (or outcome) under study.  When evaluating a causal role of E on the occurrence of D, we want to make sure that we have precluded any “other influences”, which we are showing as C.  These other influences are the origins of confounding.  C is a confounding variable.  We introduced these “other influences” when we gave the counterfactual definition of confounding.  These “other influences” are causes of E and also causes of D.  That is why confounding is also called a mixing of effects.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Confounding, if not controlled for (i.e., not managed), might act to overestimate the effect of E on D (i.e., positive</a:t>
            </a:r>
            <a:r>
              <a:rPr lang="en-US" altLang="en-US" baseline="0" dirty="0"/>
              <a:t> confounding)</a:t>
            </a:r>
            <a:r>
              <a:rPr lang="en-US" altLang="en-US" dirty="0"/>
              <a:t> or it could serve to underestimate the effect (i.e.,</a:t>
            </a:r>
            <a:r>
              <a:rPr lang="en-US" altLang="en-US" baseline="0" dirty="0"/>
              <a:t> negative confounding)</a:t>
            </a:r>
            <a:r>
              <a:rPr lang="en-US" altLang="en-US" dirty="0"/>
              <a:t>.  This is the case if there is truly an association</a:t>
            </a:r>
            <a:r>
              <a:rPr lang="en-US" altLang="en-US" baseline="0" dirty="0"/>
              <a:t> present (under non-null conditions) or if there is truly no association (under null conditions).  </a:t>
            </a:r>
            <a:endParaRPr lang="en-US" altLang="en-US" dirty="0"/>
          </a:p>
          <a:p>
            <a:endParaRPr lang="en-US" altLang="en-US" dirty="0"/>
          </a:p>
          <a:p>
            <a:r>
              <a:rPr lang="en-US" altLang="en-US" dirty="0"/>
              <a:t>In the parlance of DAGs, confounding is a “backdoor path” between exposure and disease.  It is called backdoor path because of the edge</a:t>
            </a:r>
            <a:r>
              <a:rPr lang="en-US" altLang="en-US" baseline="0" dirty="0"/>
              <a:t> that points toward the exposure (a force coming from the back).  Some of these terms (“collider” and “backdoor”) were coined simply because of their morphologic appearance to human observers, but they have nonetheless become firmly entrenched in formal scientific vocabulary.  </a:t>
            </a:r>
            <a:endParaRPr lang="en-US" altLang="en-US" dirty="0"/>
          </a:p>
        </p:txBody>
      </p:sp>
    </p:spTree>
    <p:extLst>
      <p:ext uri="{BB962C8B-B14F-4D97-AF65-F5344CB8AC3E}">
        <p14:creationId xmlns:p14="http://schemas.microsoft.com/office/powerpoint/2010/main" val="3876245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30</a:t>
            </a:fld>
            <a:endParaRPr lang="en-US" altLang="en-US" dirty="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a:solidFill>
                  <a:srgbClr val="000000"/>
                </a:solidFill>
                <a:latin typeface="Arial" charset="0"/>
              </a:rPr>
              <a:t>What we just covered </a:t>
            </a:r>
            <a:r>
              <a:rPr lang="en-US" altLang="en-US" sz="800" baseline="0" dirty="0">
                <a:solidFill>
                  <a:srgbClr val="000000"/>
                </a:solidFill>
                <a:latin typeface="Arial" charset="0"/>
              </a:rPr>
              <a:t>are </a:t>
            </a:r>
            <a:r>
              <a:rPr lang="en-US" altLang="en-US" sz="800" dirty="0">
                <a:solidFill>
                  <a:srgbClr val="000000"/>
                </a:solidFill>
                <a:latin typeface="Arial" charset="0"/>
              </a:rPr>
              <a:t>approaches</a:t>
            </a:r>
            <a:r>
              <a:rPr lang="en-US" altLang="en-US" sz="800" baseline="0" dirty="0">
                <a:solidFill>
                  <a:srgbClr val="000000"/>
                </a:solidFill>
                <a:latin typeface="Arial" charset="0"/>
              </a:rPr>
              <a:t> </a:t>
            </a:r>
            <a:r>
              <a:rPr lang="en-US" altLang="en-US" sz="800" dirty="0">
                <a:solidFill>
                  <a:srgbClr val="000000"/>
                </a:solidFill>
                <a:latin typeface="Arial" charset="0"/>
              </a:rPr>
              <a:t>we can</a:t>
            </a:r>
            <a:r>
              <a:rPr lang="en-US" altLang="en-US" sz="800" baseline="0" dirty="0">
                <a:solidFill>
                  <a:srgbClr val="000000"/>
                </a:solidFill>
                <a:latin typeface="Arial" charset="0"/>
              </a:rPr>
              <a:t> use</a:t>
            </a:r>
            <a:r>
              <a:rPr lang="en-US" altLang="en-US" sz="800" dirty="0">
                <a:solidFill>
                  <a:srgbClr val="000000"/>
                </a:solidFill>
                <a:latin typeface="Arial" charset="0"/>
              </a:rPr>
              <a:t> in the design phase.  How about the analysis phase, meaning once the measurements</a:t>
            </a:r>
            <a:r>
              <a:rPr lang="en-US" altLang="en-US" sz="800" baseline="0" dirty="0">
                <a:solidFill>
                  <a:srgbClr val="000000"/>
                </a:solidFill>
                <a:latin typeface="Arial" charset="0"/>
              </a:rPr>
              <a:t> are already made (or found, in the cases of using previously collected data) and we are ready to analyze the data</a:t>
            </a:r>
            <a:r>
              <a:rPr lang="en-US" altLang="en-US" sz="800" dirty="0">
                <a:solidFill>
                  <a:srgbClr val="000000"/>
                </a:solidFill>
                <a:latin typeface="Arial" charset="0"/>
              </a:rPr>
              <a:t>?  Indeed, we</a:t>
            </a:r>
            <a:r>
              <a:rPr lang="en-US" altLang="en-US" sz="800" baseline="0" dirty="0">
                <a:solidFill>
                  <a:srgbClr val="000000"/>
                </a:solidFill>
                <a:latin typeface="Arial" charset="0"/>
              </a:rPr>
              <a:t> ha</a:t>
            </a:r>
            <a:r>
              <a:rPr lang="en-US" altLang="en-US" sz="800" dirty="0">
                <a:solidFill>
                  <a:srgbClr val="000000"/>
                </a:solidFill>
                <a:latin typeface="Arial" charset="0"/>
              </a:rPr>
              <a:t>ve already introduced the first strategy, stratification, when we introduced confounding last week.  Stratification was the first technique we discussed. </a:t>
            </a:r>
          </a:p>
        </p:txBody>
      </p:sp>
    </p:spTree>
    <p:extLst>
      <p:ext uri="{BB962C8B-B14F-4D97-AF65-F5344CB8AC3E}">
        <p14:creationId xmlns:p14="http://schemas.microsoft.com/office/powerpoint/2010/main" val="615209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5"/>
          <p:cNvSpPr>
            <a:spLocks noGrp="1" noChangeArrowheads="1"/>
          </p:cNvSpPr>
          <p:nvPr>
            <p:ph type="sldNum" sz="quarter" idx="5"/>
          </p:nvPr>
        </p:nvSpPr>
        <p:spPr>
          <a:noFill/>
        </p:spPr>
        <p:txBody>
          <a:bodyPr/>
          <a:lstStyle/>
          <a:p>
            <a:fld id="{82845F2A-EE80-4A53-AC5F-AC5BB4299BFD}" type="slidenum">
              <a:rPr lang="en-US" altLang="en-US" smtClean="0"/>
              <a:pPr/>
              <a:t>31</a:t>
            </a:fld>
            <a:endParaRPr lang="en-US" altLang="en-US" dirty="0"/>
          </a:p>
        </p:txBody>
      </p:sp>
      <p:sp>
        <p:nvSpPr>
          <p:cNvPr id="99330" name="Rectangle 2"/>
          <p:cNvSpPr>
            <a:spLocks noGrp="1" noRot="1" noChangeAspect="1" noChangeArrowheads="1" noTextEdit="1"/>
          </p:cNvSpPr>
          <p:nvPr>
            <p:ph type="sldImg"/>
          </p:nvPr>
        </p:nvSpPr>
        <p:spPr>
          <a:xfrm>
            <a:off x="419100" y="704850"/>
            <a:ext cx="6172200" cy="3471863"/>
          </a:xfrm>
          <a:ln/>
        </p:spPr>
      </p:sp>
      <p:sp>
        <p:nvSpPr>
          <p:cNvPr id="99331" name="Rectangle 3"/>
          <p:cNvSpPr>
            <a:spLocks noGrp="1" noChangeArrowheads="1"/>
          </p:cNvSpPr>
          <p:nvPr>
            <p:ph type="body" idx="1"/>
          </p:nvPr>
        </p:nvSpPr>
        <p:spPr>
          <a:noFill/>
          <a:ln/>
        </p:spPr>
        <p:txBody>
          <a:bodyPr/>
          <a:lstStyle/>
          <a:p>
            <a:r>
              <a:rPr lang="en-US" altLang="en-US" dirty="0">
                <a:solidFill>
                  <a:srgbClr val="000000"/>
                </a:solidFill>
                <a:latin typeface="Arial" charset="0"/>
              </a:rPr>
              <a:t>Remember, in stratification we create strata that are homogeneous with respect to the different values or levels of the confounder.  In doing so, we have in each stratum created a mini-example of restriction.  Everyone in the stratum nominally has the same level (value)</a:t>
            </a:r>
            <a:r>
              <a:rPr lang="en-US" altLang="en-US" baseline="0" dirty="0">
                <a:solidFill>
                  <a:srgbClr val="000000"/>
                </a:solidFill>
                <a:latin typeface="Arial" charset="0"/>
              </a:rPr>
              <a:t> </a:t>
            </a:r>
            <a:r>
              <a:rPr lang="en-US" altLang="en-US" dirty="0">
                <a:solidFill>
                  <a:srgbClr val="000000"/>
                </a:solidFill>
                <a:latin typeface="Arial" charset="0"/>
              </a:rPr>
              <a:t>of the confounder variable, and, therefore, confounding theoretically cannot occur in that stratum.  The “other influences” from the confounder that we</a:t>
            </a:r>
            <a:r>
              <a:rPr lang="en-US" altLang="en-US" baseline="0" dirty="0">
                <a:solidFill>
                  <a:srgbClr val="000000"/>
                </a:solidFill>
                <a:latin typeface="Arial" charset="0"/>
              </a:rPr>
              <a:t> spoke about in the definition of confounding must be the same on both the exposed and unexposed because they are same amongst everyone in the stratum.  </a:t>
            </a:r>
            <a:r>
              <a:rPr lang="en-US" altLang="en-US" dirty="0">
                <a:solidFill>
                  <a:srgbClr val="000000"/>
                </a:solidFill>
                <a:latin typeface="Arial" charset="0"/>
              </a:rPr>
              <a:t>Without variability in the confounder, there can be no association with exposure or outcome.</a:t>
            </a:r>
            <a:r>
              <a:rPr lang="en-US" altLang="en-US" sz="800" dirty="0">
                <a:solidFill>
                  <a:srgbClr val="000000"/>
                </a:solidFill>
                <a:latin typeface="Arial" charset="0"/>
              </a:rPr>
              <a:t>  </a:t>
            </a:r>
            <a:r>
              <a:rPr lang="en-US" altLang="en-US" sz="800" baseline="0" dirty="0">
                <a:solidFill>
                  <a:srgbClr val="000000"/>
                </a:solidFill>
                <a:latin typeface="Arial" charset="0"/>
              </a:rPr>
              <a:t>Both exposed and unexposed participants in each stratum have the same degree/amount of the confounder in question.  </a:t>
            </a:r>
            <a:endParaRPr lang="en-US" altLang="en-US" sz="800" dirty="0">
              <a:solidFill>
                <a:srgbClr val="000000"/>
              </a:solidFill>
              <a:latin typeface="Arial" charset="0"/>
            </a:endParaRPr>
          </a:p>
        </p:txBody>
      </p:sp>
    </p:spTree>
    <p:extLst>
      <p:ext uri="{BB962C8B-B14F-4D97-AF65-F5344CB8AC3E}">
        <p14:creationId xmlns:p14="http://schemas.microsoft.com/office/powerpoint/2010/main" val="195866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Recall, in our initial example, when we were concerned about the confounding effect of smoking on the relationship between matches and lung cancer, we stratified on the two values of smoking: smoking present and smoking absent.  Each of these strata is now unconfounded with respect to smoking status.  The DAG depicts</a:t>
            </a:r>
            <a:r>
              <a:rPr lang="en-US" altLang="en-US" baseline="0" dirty="0"/>
              <a:t> confounding by smoking and the solution to the confounding, which is to condition upon smoking (which we depict with a box around smoking).  </a:t>
            </a:r>
            <a:r>
              <a:rPr lang="en-US" altLang="en-US" dirty="0"/>
              <a:t>After we create these two  strata, we observed that each smoking specific-stratum odds ratios has became 1.0.  Each of the stratum-specific odds ratios is known as a “conditional” or “adjusted” measure of association.  The difference between the crude and adjusted measure of association represents bias due to confounding.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32</a:t>
            </a:fld>
            <a:endParaRPr lang="en-US" dirty="0"/>
          </a:p>
        </p:txBody>
      </p:sp>
    </p:spTree>
    <p:extLst>
      <p:ext uri="{BB962C8B-B14F-4D97-AF65-F5344CB8AC3E}">
        <p14:creationId xmlns:p14="http://schemas.microsoft.com/office/powerpoint/2010/main" val="1264341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5"/>
          <p:cNvSpPr>
            <a:spLocks noGrp="1" noChangeArrowheads="1"/>
          </p:cNvSpPr>
          <p:nvPr>
            <p:ph type="sldNum" sz="quarter" idx="5"/>
          </p:nvPr>
        </p:nvSpPr>
        <p:spPr>
          <a:noFill/>
        </p:spPr>
        <p:txBody>
          <a:bodyPr/>
          <a:lstStyle/>
          <a:p>
            <a:fld id="{2331C801-FE0D-4E94-8860-7FDE58CD6788}" type="slidenum">
              <a:rPr lang="en-US" altLang="en-US" smtClean="0"/>
              <a:pPr/>
              <a:t>33</a:t>
            </a:fld>
            <a:endParaRPr lang="en-US" altLang="en-US" dirty="0"/>
          </a:p>
        </p:txBody>
      </p:sp>
      <p:sp>
        <p:nvSpPr>
          <p:cNvPr id="104450" name="Rectangle 2"/>
          <p:cNvSpPr>
            <a:spLocks noGrp="1" noRot="1" noChangeAspect="1" noChangeArrowheads="1" noTextEdit="1"/>
          </p:cNvSpPr>
          <p:nvPr>
            <p:ph type="sldImg"/>
          </p:nvPr>
        </p:nvSpPr>
        <p:spPr>
          <a:xfrm>
            <a:off x="419100" y="704850"/>
            <a:ext cx="6172200" cy="3471863"/>
          </a:xfrm>
          <a:ln/>
        </p:spPr>
      </p:sp>
      <p:sp>
        <p:nvSpPr>
          <p:cNvPr id="104451" name="Rectangle 3"/>
          <p:cNvSpPr>
            <a:spLocks noGrp="1" noChangeArrowheads="1"/>
          </p:cNvSpPr>
          <p:nvPr>
            <p:ph type="body" idx="1"/>
          </p:nvPr>
        </p:nvSpPr>
        <p:spPr>
          <a:noFill/>
          <a:ln/>
        </p:spPr>
        <p:txBody>
          <a:bodyPr/>
          <a:lstStyle/>
          <a:p>
            <a:r>
              <a:rPr lang="en-US" altLang="en-US" dirty="0">
                <a:solidFill>
                  <a:srgbClr val="000000"/>
                </a:solidFill>
                <a:latin typeface="Arial" charset="0"/>
              </a:rPr>
              <a:t>Now that we have formed our strata and gotten rid of confounding in each stratum, what is the next step in the process?  The next step is to summarize the unconfounded estimates from the two or more strata into one single overall unconfounded “adjusted” estimate.  This is also known as a “conditional” estimate.  It is called this because it is a product</a:t>
            </a:r>
            <a:r>
              <a:rPr lang="en-US" altLang="en-US" baseline="0" dirty="0">
                <a:solidFill>
                  <a:srgbClr val="000000"/>
                </a:solidFill>
                <a:latin typeface="Arial" charset="0"/>
              </a:rPr>
              <a:t> of conditioning upon (i.e., holding fixed) a third variable (in this case, smoking status). </a:t>
            </a:r>
            <a:endParaRPr lang="en-US" altLang="en-US" dirty="0">
              <a:solidFill>
                <a:srgbClr val="000000"/>
              </a:solidFill>
              <a:latin typeface="Arial" charset="0"/>
            </a:endParaRPr>
          </a:p>
        </p:txBody>
      </p:sp>
    </p:spTree>
    <p:extLst>
      <p:ext uri="{BB962C8B-B14F-4D97-AF65-F5344CB8AC3E}">
        <p14:creationId xmlns:p14="http://schemas.microsoft.com/office/powerpoint/2010/main" val="4225882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charset="0"/>
              </a:rPr>
              <a:t>In the smoking, matches, and lung cancer example, the measures of association from the different strata were identical; they are both equal to 1.  Here the summary estimate of these two strata is easy to envision: the summary, or adjusted,</a:t>
            </a:r>
            <a:r>
              <a:rPr lang="en-US" altLang="en-US" baseline="0" dirty="0">
                <a:solidFill>
                  <a:srgbClr val="000000"/>
                </a:solidFill>
                <a:latin typeface="Arial" charset="0"/>
              </a:rPr>
              <a:t> measure of association</a:t>
            </a:r>
            <a:r>
              <a:rPr lang="en-US" altLang="en-US" dirty="0">
                <a:solidFill>
                  <a:srgbClr val="000000"/>
                </a:solidFill>
                <a:latin typeface="Arial" charset="0"/>
              </a:rPr>
              <a:t> is 1.  However, in real life it is seldom the case that the estimates from the various strata are identical.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34</a:t>
            </a:fld>
            <a:endParaRPr lang="en-US" dirty="0"/>
          </a:p>
        </p:txBody>
      </p:sp>
    </p:spTree>
    <p:extLst>
      <p:ext uri="{BB962C8B-B14F-4D97-AF65-F5344CB8AC3E}">
        <p14:creationId xmlns:p14="http://schemas.microsoft.com/office/powerpoint/2010/main" val="2852817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Consider this example from a cross-sectional study of the effects of smoking on the occurrence of delayed pregnancies (called “delayed conception”) among women of reproductive age who were hoping to conceive.  The outcome is having had experienced a delay in conception</a:t>
            </a:r>
            <a:r>
              <a:rPr lang="en-US" altLang="en-US" baseline="0" dirty="0"/>
              <a:t> versus having not experienced such a delay.  </a:t>
            </a:r>
            <a:r>
              <a:rPr lang="en-US" altLang="en-US" dirty="0"/>
              <a:t>The principal exposure in question is smoking, but, say, we are concerned about the confounding effects of unmeasured behavioral factors that both cause people to smoke and also to ingest</a:t>
            </a:r>
            <a:r>
              <a:rPr lang="en-US" altLang="en-US" baseline="0" dirty="0"/>
              <a:t> large amounts of </a:t>
            </a:r>
            <a:r>
              <a:rPr lang="en-US" altLang="en-US" dirty="0"/>
              <a:t>caffeine.</a:t>
            </a:r>
            <a:r>
              <a:rPr lang="en-US" altLang="en-US" baseline="0" dirty="0"/>
              <a:t>  Let us say we know that ingestion of large amounts of caffeine influences ability to conceive.</a:t>
            </a:r>
            <a:r>
              <a:rPr lang="en-US" altLang="en-US" dirty="0"/>
              <a:t>  The</a:t>
            </a:r>
            <a:r>
              <a:rPr lang="en-US" altLang="en-US" baseline="0" dirty="0"/>
              <a:t> DAG is shown.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Look what happens after we stratify by caffeine use.  In those women who do not use caffeine, smoking is associated with over a two-fold occurrence of delayed conception.  But in women who use lots of caffeine the prevalence ratio is 0.7, if anything a protective effect.</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Subject</a:t>
            </a:r>
            <a:r>
              <a:rPr lang="en-US" altLang="en-US" baseline="0" dirty="0"/>
              <a:t> matter note:  There is controversy about the causal role of caffeine use in reproductive capacity.  Limited caffeine use (e.g., two cups per day of coffee or less) seems to cause no effect but much higher consumption might.  However, the goal of this example is not to insist upon this causal association but rather to use it to illustrate a methodologic point.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35</a:t>
            </a:fld>
            <a:endParaRPr lang="en-US" dirty="0"/>
          </a:p>
        </p:txBody>
      </p:sp>
    </p:spTree>
    <p:extLst>
      <p:ext uri="{BB962C8B-B14F-4D97-AF65-F5344CB8AC3E}">
        <p14:creationId xmlns:p14="http://schemas.microsoft.com/office/powerpoint/2010/main" val="2421738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What do you think is the unconfounded “adjusted” estimate of the prevalence ratio?  Is it 0.9, 1.1, 2.0, or some other better answer?</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36</a:t>
            </a:fld>
            <a:endParaRPr lang="en-US" dirty="0"/>
          </a:p>
        </p:txBody>
      </p:sp>
    </p:spTree>
    <p:extLst>
      <p:ext uri="{BB962C8B-B14F-4D97-AF65-F5344CB8AC3E}">
        <p14:creationId xmlns:p14="http://schemas.microsoft.com/office/powerpoint/2010/main" val="3864746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correct answer is “some other better answer” and that other answer is that it is </a:t>
            </a:r>
            <a:r>
              <a:rPr lang="en-US" altLang="en-US" u="sng" dirty="0"/>
              <a:t>not appropriate</a:t>
            </a:r>
            <a:r>
              <a:rPr lang="en-US" altLang="en-US" u="none" dirty="0"/>
              <a:t> </a:t>
            </a:r>
            <a:r>
              <a:rPr lang="en-US" altLang="en-US" dirty="0"/>
              <a:t>to form a single adjusted estimate.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37</a:t>
            </a:fld>
            <a:endParaRPr lang="en-US" dirty="0"/>
          </a:p>
        </p:txBody>
      </p:sp>
    </p:spTree>
    <p:extLst>
      <p:ext uri="{BB962C8B-B14F-4D97-AF65-F5344CB8AC3E}">
        <p14:creationId xmlns:p14="http://schemas.microsoft.com/office/powerpoint/2010/main" val="386474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
          <p:cNvSpPr>
            <a:spLocks noGrp="1" noChangeArrowheads="1"/>
          </p:cNvSpPr>
          <p:nvPr>
            <p:ph type="sldNum" sz="quarter" idx="5"/>
          </p:nvPr>
        </p:nvSpPr>
        <p:spPr>
          <a:noFill/>
        </p:spPr>
        <p:txBody>
          <a:bodyPr/>
          <a:lstStyle/>
          <a:p>
            <a:fld id="{5BEB2D11-F7BC-4C81-B27F-357A74E74082}" type="slidenum">
              <a:rPr lang="en-US" altLang="en-US" smtClean="0"/>
              <a:pPr/>
              <a:t>38</a:t>
            </a:fld>
            <a:endParaRPr lang="en-US" altLang="en-US" dirty="0"/>
          </a:p>
        </p:txBody>
      </p:sp>
      <p:sp>
        <p:nvSpPr>
          <p:cNvPr id="118786" name="Rectangle 2"/>
          <p:cNvSpPr>
            <a:spLocks noGrp="1" noRot="1" noChangeAspect="1" noChangeArrowheads="1" noTextEdit="1"/>
          </p:cNvSpPr>
          <p:nvPr>
            <p:ph type="sldImg"/>
          </p:nvPr>
        </p:nvSpPr>
        <p:spPr>
          <a:xfrm>
            <a:off x="419100" y="704850"/>
            <a:ext cx="6172200" cy="3471863"/>
          </a:xfrm>
          <a:ln/>
        </p:spPr>
      </p:sp>
      <p:sp>
        <p:nvSpPr>
          <p:cNvPr id="118787" name="Rectangle 3"/>
          <p:cNvSpPr>
            <a:spLocks noGrp="1" noChangeArrowheads="1"/>
          </p:cNvSpPr>
          <p:nvPr>
            <p:ph type="body" idx="1"/>
          </p:nvPr>
        </p:nvSpPr>
        <p:spPr>
          <a:noFill/>
          <a:ln/>
        </p:spPr>
        <p:txBody>
          <a:bodyPr/>
          <a:lstStyle/>
          <a:p>
            <a:r>
              <a:rPr lang="en-US" altLang="en-US" dirty="0"/>
              <a:t>If we look at these two stratum-specific estimates more closely, most of us would agree that it does not make sense to summarize these two very different numbers into one.  If we did, we are missing an important aspect of the system under study.  This illustrates the one assumption that is needed before one embarks upon attempting to form a summary adjusted estimate between the different strata in stratified analyses.  The assumption is that the different strata are basically all estimating the same number (i.e., same thing or entity); if they differ, then they only differ by sampling error.  If the relationship between the exposure and disease/outcome under study differs “meaningfully” in a clinical/biologic sense (and we</a:t>
            </a:r>
            <a:r>
              <a:rPr lang="en-US" altLang="en-US" baseline="0" dirty="0"/>
              <a:t> wi</a:t>
            </a:r>
            <a:r>
              <a:rPr lang="en-US" altLang="en-US" dirty="0"/>
              <a:t>ll talk about what we mean by “meaningful” later) according to the level of a third variable, as well as statistically (we will describe</a:t>
            </a:r>
            <a:r>
              <a:rPr lang="en-US" altLang="en-US" baseline="0" dirty="0"/>
              <a:t> what kind of threshold to consider later)</a:t>
            </a:r>
            <a:r>
              <a:rPr lang="en-US" altLang="en-US" dirty="0"/>
              <a:t>, then it is typically </a:t>
            </a:r>
            <a:r>
              <a:rPr lang="en-US" altLang="en-US" u="sng" dirty="0"/>
              <a:t>not appropriate</a:t>
            </a:r>
            <a:r>
              <a:rPr lang="en-US" altLang="en-US" u="none" dirty="0"/>
              <a:t> </a:t>
            </a:r>
            <a:r>
              <a:rPr lang="en-US" altLang="en-US" dirty="0"/>
              <a:t>to form an overall summary estimate across the strata.</a:t>
            </a:r>
          </a:p>
          <a:p>
            <a:endParaRPr lang="en-US" altLang="en-US" dirty="0"/>
          </a:p>
          <a:p>
            <a:r>
              <a:rPr lang="en-US" altLang="en-US" dirty="0"/>
              <a:t>More precisely</a:t>
            </a:r>
            <a:r>
              <a:rPr lang="en-US" altLang="en-US" baseline="0" dirty="0"/>
              <a:t> in the jargon of epidemiology</a:t>
            </a:r>
            <a:r>
              <a:rPr lang="en-US" altLang="en-US" dirty="0"/>
              <a:t>, the assumption you need before you estimate one overall measure of association by</a:t>
            </a:r>
            <a:r>
              <a:rPr lang="en-US" altLang="en-US" baseline="0" dirty="0"/>
              <a:t> combining two or more stratum-specific estimates</a:t>
            </a:r>
            <a:r>
              <a:rPr lang="en-US" altLang="en-US" dirty="0"/>
              <a:t> is that “statistical interaction” is not present across the strata.</a:t>
            </a:r>
          </a:p>
        </p:txBody>
      </p:sp>
    </p:spTree>
    <p:extLst>
      <p:ext uri="{BB962C8B-B14F-4D97-AF65-F5344CB8AC3E}">
        <p14:creationId xmlns:p14="http://schemas.microsoft.com/office/powerpoint/2010/main" val="3024717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39</a:t>
            </a:fld>
            <a:endParaRPr lang="en-US" altLang="en-US" dirty="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a:solidFill>
                  <a:srgbClr val="000000"/>
                </a:solidFill>
                <a:latin typeface="Arial" charset="0"/>
              </a:rPr>
              <a:t>This means that we are here in our outline.  We will now discuss interaction.  </a:t>
            </a:r>
          </a:p>
        </p:txBody>
      </p:sp>
    </p:spTree>
    <p:extLst>
      <p:ext uri="{BB962C8B-B14F-4D97-AF65-F5344CB8AC3E}">
        <p14:creationId xmlns:p14="http://schemas.microsoft.com/office/powerpoint/2010/main" val="61520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sldNum" sz="quarter" idx="5"/>
          </p:nvPr>
        </p:nvSpPr>
        <p:spPr>
          <a:noFill/>
        </p:spPr>
        <p:txBody>
          <a:bodyPr/>
          <a:lstStyle/>
          <a:p>
            <a:fld id="{9A21F99A-AB6F-4DF4-A503-7431E6C8D315}" type="slidenum">
              <a:rPr lang="en-US" altLang="en-US" smtClean="0"/>
              <a:pPr/>
              <a:t>4</a:t>
            </a:fld>
            <a:endParaRPr lang="en-US" altLang="en-US" dirty="0"/>
          </a:p>
        </p:txBody>
      </p:sp>
      <p:sp>
        <p:nvSpPr>
          <p:cNvPr id="35842" name="Rectangle 2"/>
          <p:cNvSpPr>
            <a:spLocks noGrp="1" noRot="1" noChangeAspect="1" noChangeArrowheads="1" noTextEdit="1"/>
          </p:cNvSpPr>
          <p:nvPr>
            <p:ph type="sldImg"/>
          </p:nvPr>
        </p:nvSpPr>
        <p:spPr>
          <a:xfrm>
            <a:off x="419100" y="704850"/>
            <a:ext cx="6172200" cy="3471863"/>
          </a:xfrm>
          <a:ln/>
        </p:spPr>
      </p:sp>
      <p:sp>
        <p:nvSpPr>
          <p:cNvPr id="35843" name="Rectangle 3"/>
          <p:cNvSpPr>
            <a:spLocks noGrp="1" noChangeArrowheads="1"/>
          </p:cNvSpPr>
          <p:nvPr>
            <p:ph type="body" idx="1"/>
          </p:nvPr>
        </p:nvSpPr>
        <p:spPr>
          <a:noFill/>
          <a:ln/>
        </p:spPr>
        <p:txBody>
          <a:bodyPr/>
          <a:lstStyle/>
          <a:p>
            <a:r>
              <a:rPr lang="en-US" altLang="en-US" dirty="0"/>
              <a:t>Last week we also talked about how adjusting/controlling/conditioning for/upon the confounding variable factor C will block the backdoor path and eliminate confounding.  Last week, we described one approach to do this, called stratification.  Stratification holds the value of C constant in each stratum when you analyze</a:t>
            </a:r>
            <a:r>
              <a:rPr lang="en-US" altLang="en-US" baseline="0" dirty="0"/>
              <a:t> the association between E and D</a:t>
            </a:r>
            <a:r>
              <a:rPr lang="en-US" altLang="en-US" dirty="0"/>
              <a:t>.  Since C is constant, there is no variability in C, and there can be no association between C and E, or between C and D.  Another way to consider this is that because C is constant, it is the same in the exposed</a:t>
            </a:r>
            <a:r>
              <a:rPr lang="en-US" altLang="en-US" baseline="0" dirty="0"/>
              <a:t> as in the unexposed.  Hence, neither exposed or unexposed have any different degree of “other influences” upon them.   The term “conditioning” means, in this context, to hold constant.    </a:t>
            </a:r>
            <a:endParaRPr lang="en-US" altLang="en-US" dirty="0"/>
          </a:p>
          <a:p>
            <a:endParaRPr lang="en-US" altLang="en-US" dirty="0"/>
          </a:p>
          <a:p>
            <a:r>
              <a:rPr lang="en-US" altLang="en-US" dirty="0"/>
              <a:t>It turns out that stratification is not the only way to accomplish elimination</a:t>
            </a:r>
            <a:r>
              <a:rPr lang="en-US" altLang="en-US" baseline="0" dirty="0"/>
              <a:t> of confounding, and we will describe others in today’s session.</a:t>
            </a:r>
            <a:endParaRPr lang="en-US" altLang="en-US" dirty="0"/>
          </a:p>
        </p:txBody>
      </p:sp>
    </p:spTree>
    <p:extLst>
      <p:ext uri="{BB962C8B-B14F-4D97-AF65-F5344CB8AC3E}">
        <p14:creationId xmlns:p14="http://schemas.microsoft.com/office/powerpoint/2010/main" val="3527262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remembers the Big 6?   Interaction is one of the Big 6.</a:t>
            </a:r>
            <a:r>
              <a:rPr lang="en-US" baseline="0" dirty="0"/>
              <a:t>  </a:t>
            </a:r>
            <a:r>
              <a:rPr lang="en-US" dirty="0"/>
              <a:t>We have now mentioned </a:t>
            </a:r>
            <a:r>
              <a:rPr lang="en-US" baseline="0" dirty="0"/>
              <a:t>all of them: description, causation, attribution, mediation, interaction and prediction.  We also can now draw DAGs that depict each.  DAGs are very efficient compact notation that remind us what we need to do to address these different objectives.</a:t>
            </a:r>
          </a:p>
          <a:p>
            <a:endParaRPr lang="en-US" baseline="0" dirty="0"/>
          </a:p>
          <a:p>
            <a:r>
              <a:rPr lang="en-US" dirty="0"/>
              <a:t>As review, one</a:t>
            </a:r>
            <a:r>
              <a:rPr lang="en-US" baseline="0" dirty="0"/>
              <a:t> way to think about clinical research and epidemiology </a:t>
            </a:r>
            <a:r>
              <a:rPr lang="en-US" dirty="0"/>
              <a:t>is to think about the different</a:t>
            </a:r>
            <a:r>
              <a:rPr lang="en-US" baseline="0" dirty="0"/>
              <a:t> kinds of questions that clinical researchers and epidemiologists answer.  We call these the Big 6.  Most of what clinical research and epidemiology answer can be placed into one of these 6 categories or objectives, and each is highly relevant.  A big use of this list is for epidemiologic practitioners to be able to encounter any given research question or problem and instantly classify the work into one or more of these categories/objectives.  Then, once the category/objective is recognized, this should evoke a mental checklist of what is needed methodologically to fulfill the objective.  For example, if description is the objective, is the parameter of interest prevalence, incidence, or something else?  If incidence, is the parameter risk or rate and have all of pitfalls with risks and rates been addressed?  Then, what are the factors that influence selection (S=1) into the study?  This type of pattern recognition will instantly help practitioners focus on key threats to validity in any of type of research.</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52500" rtl="0" eaLnBrk="0" fontAlgn="base" latinLnBrk="0" hangingPunct="0">
              <a:lnSpc>
                <a:spcPct val="100000"/>
              </a:lnSpc>
              <a:spcBef>
                <a:spcPct val="0"/>
              </a:spcBef>
              <a:spcAft>
                <a:spcPct val="0"/>
              </a:spcAft>
              <a:buClrTx/>
              <a:buSzTx/>
              <a:buFontTx/>
              <a:buNone/>
              <a:tabLst/>
              <a:defRPr/>
            </a:pPr>
            <a:fld id="{81F44BD4-D4C3-494E-A487-843E4D715B0C}"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52500" rtl="0" eaLnBrk="0" fontAlgn="base" latinLnBrk="0" hangingPunct="0">
                <a:lnSpc>
                  <a:spcPct val="100000"/>
                </a:lnSpc>
                <a:spcBef>
                  <a:spcPct val="0"/>
                </a:spcBef>
                <a:spcAft>
                  <a:spcPct val="0"/>
                </a:spcAft>
                <a:buClrTx/>
                <a:buSzTx/>
                <a:buFontTx/>
                <a:buNone/>
                <a:tabLst/>
                <a:defRPr/>
              </a:pPr>
              <a:t>40</a:t>
            </a:fld>
            <a:endParaRPr kumimoji="0" lang="en-US" sz="1000" b="0" i="1"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12414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5"/>
          <p:cNvSpPr>
            <a:spLocks noGrp="1" noChangeArrowheads="1"/>
          </p:cNvSpPr>
          <p:nvPr>
            <p:ph type="sldNum" sz="quarter" idx="5"/>
          </p:nvPr>
        </p:nvSpPr>
        <p:spPr>
          <a:noFill/>
        </p:spPr>
        <p:txBody>
          <a:bodyPr/>
          <a:lstStyle/>
          <a:p>
            <a:fld id="{1753D363-FBBD-4FE0-A7A1-F1BBDECAFF57}" type="slidenum">
              <a:rPr lang="en-US" altLang="en-US" smtClean="0"/>
              <a:pPr/>
              <a:t>41</a:t>
            </a:fld>
            <a:endParaRPr lang="en-US" altLang="en-US" dirty="0"/>
          </a:p>
        </p:txBody>
      </p:sp>
      <p:sp>
        <p:nvSpPr>
          <p:cNvPr id="122882" name="Rectangle 2"/>
          <p:cNvSpPr>
            <a:spLocks noGrp="1" noRot="1" noChangeAspect="1" noChangeArrowheads="1" noTextEdit="1"/>
          </p:cNvSpPr>
          <p:nvPr>
            <p:ph type="sldImg"/>
          </p:nvPr>
        </p:nvSpPr>
        <p:spPr>
          <a:xfrm>
            <a:off x="419100" y="704850"/>
            <a:ext cx="6172200" cy="3471863"/>
          </a:xfrm>
          <a:ln/>
        </p:spPr>
      </p:sp>
      <p:sp>
        <p:nvSpPr>
          <p:cNvPr id="122883" name="Rectangle 3"/>
          <p:cNvSpPr>
            <a:spLocks noGrp="1" noChangeArrowheads="1"/>
          </p:cNvSpPr>
          <p:nvPr>
            <p:ph type="body" idx="1"/>
          </p:nvPr>
        </p:nvSpPr>
        <p:spPr>
          <a:noFill/>
          <a:ln/>
        </p:spPr>
        <p:txBody>
          <a:bodyPr/>
          <a:lstStyle/>
          <a:p>
            <a:r>
              <a:rPr lang="en-US" altLang="en-US" dirty="0">
                <a:solidFill>
                  <a:srgbClr val="000000"/>
                </a:solidFill>
                <a:latin typeface="Arial" charset="0"/>
              </a:rPr>
              <a:t>The example using smoking, caffeine use, and delayed conception illustrates what we call “statistical interaction”, which is what we call the situation when a particular measure of association (between an exposure and disease/outcome; for example, a risk ratio or a prevalence ratio) meaningfully differs, in a subject matter</a:t>
            </a:r>
            <a:r>
              <a:rPr lang="en-US" altLang="en-US" baseline="0" dirty="0">
                <a:solidFill>
                  <a:srgbClr val="000000"/>
                </a:solidFill>
                <a:latin typeface="Arial" charset="0"/>
              </a:rPr>
              <a:t> and statistical sense,</a:t>
            </a:r>
            <a:r>
              <a:rPr lang="en-US" altLang="en-US" dirty="0">
                <a:solidFill>
                  <a:srgbClr val="000000"/>
                </a:solidFill>
                <a:latin typeface="Arial" charset="0"/>
              </a:rPr>
              <a:t> according to the level of some third variable.  We momentarily see that this also applies to absolute difference measures (e.g., risk differences).  </a:t>
            </a:r>
          </a:p>
          <a:p>
            <a:endParaRPr lang="en-US" altLang="en-US" dirty="0">
              <a:solidFill>
                <a:srgbClr val="000000"/>
              </a:solidFill>
              <a:latin typeface="Arial" charset="0"/>
            </a:endParaRPr>
          </a:p>
          <a:p>
            <a:r>
              <a:rPr lang="en-US" altLang="en-US" dirty="0">
                <a:solidFill>
                  <a:srgbClr val="000000"/>
                </a:solidFill>
                <a:latin typeface="Arial" charset="0"/>
              </a:rPr>
              <a:t>Synonyms for statistical interaction include effect-measure modification, effect modification, heterogeneity of effect, heterogeneity of measure, non-uniformity of effect, and effect variation.   You will hear interaction and effect modification most commonly, but the preferred term on this list is effect-measure modification, and the reason</a:t>
            </a:r>
            <a:r>
              <a:rPr lang="en-US" altLang="en-US" baseline="0" dirty="0">
                <a:solidFill>
                  <a:srgbClr val="000000"/>
                </a:solidFill>
                <a:latin typeface="Arial" charset="0"/>
              </a:rPr>
              <a:t> for this </a:t>
            </a:r>
            <a:r>
              <a:rPr lang="en-US" altLang="en-US" dirty="0">
                <a:solidFill>
                  <a:srgbClr val="000000"/>
                </a:solidFill>
                <a:latin typeface="Arial" charset="0"/>
              </a:rPr>
              <a:t>will be clear in a few minutes.  A more poetic</a:t>
            </a:r>
            <a:r>
              <a:rPr lang="en-US" altLang="en-US" baseline="0" dirty="0">
                <a:solidFill>
                  <a:srgbClr val="000000"/>
                </a:solidFill>
                <a:latin typeface="Arial" charset="0"/>
              </a:rPr>
              <a:t> description is “when one influences another”. </a:t>
            </a:r>
            <a:endParaRPr lang="en-US" altLang="en-US" dirty="0">
              <a:solidFill>
                <a:srgbClr val="000000"/>
              </a:solidFill>
              <a:latin typeface="Arial" charset="0"/>
            </a:endParaRPr>
          </a:p>
          <a:p>
            <a:endParaRPr lang="en-US" altLang="en-US" dirty="0">
              <a:solidFill>
                <a:srgbClr val="000000"/>
              </a:solidFill>
              <a:latin typeface="Arial" charset="0"/>
            </a:endParaRPr>
          </a:p>
          <a:p>
            <a:r>
              <a:rPr lang="en-US" altLang="en-US" dirty="0">
                <a:solidFill>
                  <a:srgbClr val="000000"/>
                </a:solidFill>
                <a:latin typeface="Arial" charset="0"/>
              </a:rPr>
              <a:t>What’s the proper terminology in this situation?  In our example, we would say:</a:t>
            </a:r>
          </a:p>
          <a:p>
            <a:pPr marL="1539875" lvl="2" indent="-457200"/>
            <a:r>
              <a:rPr lang="en-US" altLang="en-US" sz="3000" dirty="0"/>
              <a:t>Caffeine use </a:t>
            </a:r>
            <a:r>
              <a:rPr lang="en-US" altLang="en-US" sz="3000" u="sng" dirty="0"/>
              <a:t>modifies</a:t>
            </a:r>
            <a:r>
              <a:rPr lang="en-US" altLang="en-US" sz="3000" dirty="0"/>
              <a:t> the effect of smoking on the occurrence of delayed conception.</a:t>
            </a:r>
          </a:p>
          <a:p>
            <a:pPr marL="1539875" lvl="2" indent="-457200"/>
            <a:r>
              <a:rPr lang="en-US" altLang="en-US" sz="3000" dirty="0"/>
              <a:t>There is </a:t>
            </a:r>
            <a:r>
              <a:rPr lang="en-US" altLang="en-US" sz="3000" u="sng" dirty="0"/>
              <a:t>interaction</a:t>
            </a:r>
            <a:r>
              <a:rPr lang="en-US" altLang="en-US" sz="3000" dirty="0"/>
              <a:t> between caffeine use and smoking in the occurrence of delayed conception.  </a:t>
            </a:r>
          </a:p>
          <a:p>
            <a:pPr marL="1539875" marR="0" lvl="2" indent="-457200" algn="l" defTabSz="990600" rtl="0" eaLnBrk="0" fontAlgn="base" latinLnBrk="0" hangingPunct="0">
              <a:lnSpc>
                <a:spcPct val="100000"/>
              </a:lnSpc>
              <a:spcBef>
                <a:spcPct val="30000"/>
              </a:spcBef>
              <a:spcAft>
                <a:spcPct val="0"/>
              </a:spcAft>
              <a:buClrTx/>
              <a:buSzTx/>
              <a:buFontTx/>
              <a:buNone/>
              <a:tabLst/>
              <a:defRPr/>
            </a:pPr>
            <a:r>
              <a:rPr lang="en-US" altLang="en-US" sz="3000" dirty="0"/>
              <a:t>There is </a:t>
            </a:r>
            <a:r>
              <a:rPr lang="en-US" altLang="en-US" sz="3000" u="sng" dirty="0"/>
              <a:t>statistical</a:t>
            </a:r>
            <a:r>
              <a:rPr lang="en-US" altLang="en-US" sz="3000" dirty="0"/>
              <a:t> </a:t>
            </a:r>
            <a:r>
              <a:rPr lang="en-US" altLang="en-US" sz="3000" u="sng" dirty="0"/>
              <a:t>interaction</a:t>
            </a:r>
            <a:r>
              <a:rPr lang="en-US" altLang="en-US" sz="3000" dirty="0"/>
              <a:t> between caffeine use and smoking in the occurrence of delayed conception.  </a:t>
            </a:r>
          </a:p>
          <a:p>
            <a:pPr marL="1539875" lvl="2" indent="-457200"/>
            <a:r>
              <a:rPr lang="en-US" altLang="en-US" sz="3000" dirty="0"/>
              <a:t>Caffeine is an </a:t>
            </a:r>
            <a:r>
              <a:rPr lang="en-US" altLang="en-US" sz="3000" u="sng" dirty="0"/>
              <a:t>effect modifier</a:t>
            </a:r>
            <a:r>
              <a:rPr lang="en-US" altLang="en-US" sz="3000" dirty="0"/>
              <a:t> in the relationship between smoking and delayed conception.</a:t>
            </a:r>
          </a:p>
          <a:p>
            <a:endParaRPr lang="en-US" altLang="en-US" dirty="0">
              <a:solidFill>
                <a:srgbClr val="000000"/>
              </a:solidFill>
              <a:latin typeface="Arial" charset="0"/>
            </a:endParaRPr>
          </a:p>
        </p:txBody>
      </p:sp>
    </p:spTree>
    <p:extLst>
      <p:ext uri="{BB962C8B-B14F-4D97-AF65-F5344CB8AC3E}">
        <p14:creationId xmlns:p14="http://schemas.microsoft.com/office/powerpoint/2010/main" val="3767141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S+N text, like many others, uses a graphical approach to depict interaction.  These</a:t>
            </a:r>
            <a:r>
              <a:rPr lang="en-US" altLang="en-US" baseline="0" dirty="0"/>
              <a:t> graphs show the findings from a simple situation with a dichotomous exposure (exposed vs unexposed), dichotomous outcome and a dichotomous third variable, as shown in the generic stratification schematic at the top of the panel.  In this schematic, we are stratifying into two strata, one in which the value of the third variable is set to (held fixed at) 0 and another stratum in which the value is set to 1.</a:t>
            </a:r>
          </a:p>
          <a:p>
            <a:endParaRPr lang="en-US" altLang="en-US" baseline="0" dirty="0"/>
          </a:p>
          <a:p>
            <a:r>
              <a:rPr lang="en-US" altLang="en-US" dirty="0"/>
              <a:t>Let</a:t>
            </a:r>
            <a:r>
              <a:rPr lang="en-US" altLang="en-US" baseline="0" dirty="0"/>
              <a:t> us</a:t>
            </a:r>
            <a:r>
              <a:rPr lang="en-US" altLang="en-US" dirty="0"/>
              <a:t> first look at the graph</a:t>
            </a:r>
            <a:r>
              <a:rPr lang="en-US" altLang="en-US" baseline="0" dirty="0"/>
              <a:t> on the left.</a:t>
            </a:r>
            <a:r>
              <a:rPr lang="en-US" altLang="en-US" dirty="0"/>
              <a:t>  Risk of disease (in a log base 10 scale which, remember, defines</a:t>
            </a:r>
            <a:r>
              <a:rPr lang="en-US" altLang="en-US" baseline="0" dirty="0"/>
              <a:t> it as</a:t>
            </a:r>
            <a:r>
              <a:rPr lang="en-US" altLang="en-US" dirty="0"/>
              <a:t> a multiplicative scale) is shown on the y axis; exposure status (exposed vs unexposed) is on the x axis.  It is very important to not</a:t>
            </a:r>
            <a:r>
              <a:rPr lang="en-US" altLang="en-US" baseline="0" dirty="0"/>
              <a:t>e the scale of the y axis for this depiction to make sense.  </a:t>
            </a:r>
            <a:r>
              <a:rPr lang="en-US" altLang="en-US" dirty="0"/>
              <a:t>Let</a:t>
            </a:r>
            <a:r>
              <a:rPr lang="en-US" altLang="en-US" baseline="0" dirty="0"/>
              <a:t> us</a:t>
            </a:r>
            <a:r>
              <a:rPr lang="en-US" altLang="en-US" dirty="0"/>
              <a:t> look at the line with the red symbols first; it is for persons who have the value of some third variable (perhaps</a:t>
            </a:r>
            <a:r>
              <a:rPr lang="en-US" altLang="en-US" baseline="0" dirty="0"/>
              <a:t> a confounder but not necessarily) </a:t>
            </a:r>
            <a:r>
              <a:rPr lang="en-US" altLang="en-US" dirty="0"/>
              <a:t>equal to “present”, “yes” or 1.  When the third variable is “yes” (or 1), the risk of disease in the unexposed group is 0.05 and it goes up 3-fold to 0.15 in the exposed group.  When the third variable is equal to “no” or 0 or “absent” (the black line), risk in unexposed is 0.15 which goes up to 0.45 in the exposed group, again a 3-fold increase.  In other words, the risk ratio does not change according to the third variable.  The lines are parallel; parallel lines means that there is not statistical</a:t>
            </a:r>
            <a:r>
              <a:rPr lang="en-US" altLang="en-US" baseline="0" dirty="0"/>
              <a:t> </a:t>
            </a:r>
            <a:r>
              <a:rPr lang="en-US" altLang="en-US" dirty="0"/>
              <a:t>interaction in terms of the risk ratio.  Because we</a:t>
            </a:r>
            <a:r>
              <a:rPr lang="en-US" altLang="en-US" baseline="0" dirty="0"/>
              <a:t> are working on the multiplicative scale, we say that t</a:t>
            </a:r>
            <a:r>
              <a:rPr lang="en-US" altLang="en-US" dirty="0"/>
              <a:t>here is not interaction on the multiplicative scale or “no multiplicative interaction”. </a:t>
            </a:r>
          </a:p>
          <a:p>
            <a:endParaRPr lang="en-US" altLang="en-US" dirty="0"/>
          </a:p>
          <a:p>
            <a:r>
              <a:rPr lang="en-US" altLang="en-US" dirty="0"/>
              <a:t>In the right graph, you can see that the risk ratio of disease does change according to the level of the third variable.  With the third variable equal to “present”/”yes”/”1”, the risk ratio is 3.0.  When the third variable is equal</a:t>
            </a:r>
            <a:r>
              <a:rPr lang="en-US" altLang="en-US" baseline="0" dirty="0"/>
              <a:t> to absent/no/0</a:t>
            </a:r>
            <a:r>
              <a:rPr lang="en-US" altLang="en-US" dirty="0"/>
              <a:t>, the risk ratio is 11.2.  Non-parallel lines means statistical interaction is present.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42</a:t>
            </a:fld>
            <a:endParaRPr lang="en-US" dirty="0"/>
          </a:p>
        </p:txBody>
      </p:sp>
    </p:spTree>
    <p:extLst>
      <p:ext uri="{BB962C8B-B14F-4D97-AF65-F5344CB8AC3E}">
        <p14:creationId xmlns:p14="http://schemas.microsoft.com/office/powerpoint/2010/main" val="2912050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5"/>
          <p:cNvSpPr>
            <a:spLocks noGrp="1" noChangeArrowheads="1"/>
          </p:cNvSpPr>
          <p:nvPr>
            <p:ph type="sldNum" sz="quarter" idx="5"/>
          </p:nvPr>
        </p:nvSpPr>
        <p:spPr>
          <a:noFill/>
        </p:spPr>
        <p:txBody>
          <a:bodyPr/>
          <a:lstStyle/>
          <a:p>
            <a:fld id="{1AF2C4C4-62D1-42E0-B09B-565C9381BF32}" type="slidenum">
              <a:rPr lang="en-US" altLang="en-US" smtClean="0">
                <a:solidFill>
                  <a:prstClr val="black"/>
                </a:solidFill>
              </a:rPr>
              <a:pPr/>
              <a:t>43</a:t>
            </a:fld>
            <a:endParaRPr lang="en-US" altLang="en-US" dirty="0">
              <a:solidFill>
                <a:prstClr val="black"/>
              </a:solidFill>
            </a:endParaRPr>
          </a:p>
        </p:txBody>
      </p:sp>
      <p:sp>
        <p:nvSpPr>
          <p:cNvPr id="129026" name="Rectangle 2"/>
          <p:cNvSpPr>
            <a:spLocks noGrp="1" noRot="1" noChangeAspect="1" noChangeArrowheads="1" noTextEdit="1"/>
          </p:cNvSpPr>
          <p:nvPr>
            <p:ph type="sldImg"/>
          </p:nvPr>
        </p:nvSpPr>
        <p:spPr>
          <a:xfrm>
            <a:off x="419100" y="704850"/>
            <a:ext cx="6172200" cy="3471863"/>
          </a:xfrm>
          <a:ln/>
        </p:spPr>
      </p:sp>
      <p:sp>
        <p:nvSpPr>
          <p:cNvPr id="129027" name="Rectangle 3"/>
          <p:cNvSpPr>
            <a:spLocks noGrp="1" noChangeArrowheads="1"/>
          </p:cNvSpPr>
          <p:nvPr>
            <p:ph type="body" idx="1"/>
          </p:nvPr>
        </p:nvSpPr>
        <p:spPr>
          <a:noFill/>
          <a:ln/>
        </p:spPr>
        <p:txBody>
          <a:bodyPr/>
          <a:lstStyle/>
          <a:p>
            <a:r>
              <a:rPr lang="en-US" altLang="en-US" dirty="0"/>
              <a:t>These</a:t>
            </a:r>
            <a:r>
              <a:rPr lang="en-US" altLang="en-US" baseline="0" dirty="0"/>
              <a:t> are the data from the smoking, caffeine use, and delayed contraception example.  </a:t>
            </a:r>
            <a:r>
              <a:rPr lang="en-US" altLang="en-US" dirty="0"/>
              <a:t>What</a:t>
            </a:r>
            <a:r>
              <a:rPr lang="en-US" altLang="en-US" baseline="0" dirty="0"/>
              <a:t> is</a:t>
            </a:r>
            <a:r>
              <a:rPr lang="en-US" altLang="en-US" dirty="0"/>
              <a:t> going on here?  In the presence of heavy</a:t>
            </a:r>
            <a:r>
              <a:rPr lang="en-US" altLang="en-US" baseline="0" dirty="0"/>
              <a:t> caffeine use</a:t>
            </a:r>
            <a:r>
              <a:rPr lang="en-US" altLang="en-US" dirty="0"/>
              <a:t>, exposed persons (smokers)</a:t>
            </a:r>
            <a:r>
              <a:rPr lang="en-US" altLang="en-US" baseline="0" dirty="0"/>
              <a:t> </a:t>
            </a:r>
            <a:r>
              <a:rPr lang="en-US" altLang="en-US" dirty="0"/>
              <a:t>appear to be protected relative to unexposed (non-exposed), but in the absence of caffeine</a:t>
            </a:r>
            <a:r>
              <a:rPr lang="en-US" altLang="en-US" baseline="0" dirty="0"/>
              <a:t> use </a:t>
            </a:r>
            <a:r>
              <a:rPr lang="en-US" altLang="en-US" dirty="0"/>
              <a:t>(black), exposed persons (smokers)</a:t>
            </a:r>
            <a:r>
              <a:rPr lang="en-US" altLang="en-US" baseline="0" dirty="0"/>
              <a:t> </a:t>
            </a:r>
            <a:r>
              <a:rPr lang="en-US" altLang="en-US" dirty="0"/>
              <a:t>have over two-fold increased prevalence</a:t>
            </a:r>
            <a:r>
              <a:rPr lang="en-US" altLang="en-US" baseline="0" dirty="0"/>
              <a:t> of delayed conception</a:t>
            </a:r>
            <a:r>
              <a:rPr lang="en-US" altLang="en-US" dirty="0"/>
              <a:t>.</a:t>
            </a:r>
            <a:r>
              <a:rPr lang="en-US" altLang="en-US" baseline="0" dirty="0"/>
              <a:t>  </a:t>
            </a:r>
            <a:r>
              <a:rPr lang="en-US" altLang="en-US" dirty="0"/>
              <a:t>The effects in the two levels of the third variable are on the opposite sides of 1.0.  This is what we call “qualitative interaction”; in other words, the interaction is substantial.</a:t>
            </a:r>
          </a:p>
        </p:txBody>
      </p:sp>
    </p:spTree>
    <p:extLst>
      <p:ext uri="{BB962C8B-B14F-4D97-AF65-F5344CB8AC3E}">
        <p14:creationId xmlns:p14="http://schemas.microsoft.com/office/powerpoint/2010/main" val="3879518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
          <p:cNvSpPr>
            <a:spLocks noGrp="1" noChangeArrowheads="1"/>
          </p:cNvSpPr>
          <p:nvPr>
            <p:ph type="sldNum" sz="quarter" idx="5"/>
          </p:nvPr>
        </p:nvSpPr>
        <p:spPr>
          <a:noFill/>
        </p:spPr>
        <p:txBody>
          <a:bodyPr/>
          <a:lstStyle/>
          <a:p>
            <a:fld id="{89E9FE11-7CF9-4F37-9E5C-A091AA312BD2}" type="slidenum">
              <a:rPr lang="en-US" altLang="en-US" smtClean="0"/>
              <a:pPr/>
              <a:t>44</a:t>
            </a:fld>
            <a:endParaRPr lang="en-US" altLang="en-US" dirty="0"/>
          </a:p>
        </p:txBody>
      </p:sp>
      <p:sp>
        <p:nvSpPr>
          <p:cNvPr id="131074" name="Rectangle 2"/>
          <p:cNvSpPr>
            <a:spLocks noGrp="1" noRot="1" noChangeAspect="1" noChangeArrowheads="1" noTextEdit="1"/>
          </p:cNvSpPr>
          <p:nvPr>
            <p:ph type="sldImg"/>
          </p:nvPr>
        </p:nvSpPr>
        <p:spPr>
          <a:xfrm>
            <a:off x="419100" y="704850"/>
            <a:ext cx="6172200" cy="3471863"/>
          </a:xfrm>
          <a:ln/>
        </p:spPr>
      </p:sp>
      <p:sp>
        <p:nvSpPr>
          <p:cNvPr id="131075" name="Rectangle 3"/>
          <p:cNvSpPr>
            <a:spLocks noGrp="1" noChangeArrowheads="1"/>
          </p:cNvSpPr>
          <p:nvPr>
            <p:ph type="body" idx="1"/>
          </p:nvPr>
        </p:nvSpPr>
        <p:spPr>
          <a:noFill/>
          <a:ln/>
        </p:spPr>
        <p:txBody>
          <a:bodyPr/>
          <a:lstStyle/>
          <a:p>
            <a:r>
              <a:rPr lang="en-US" altLang="en-US" dirty="0"/>
              <a:t>Interaction is everywhere around</a:t>
            </a:r>
            <a:r>
              <a:rPr lang="en-US" altLang="en-US" baseline="0" dirty="0"/>
              <a:t> us</a:t>
            </a:r>
            <a:r>
              <a:rPr lang="en-US" altLang="en-US" dirty="0"/>
              <a:t>.  </a:t>
            </a:r>
          </a:p>
          <a:p>
            <a:r>
              <a:rPr lang="en-US" altLang="en-US" dirty="0"/>
              <a:t>	</a:t>
            </a:r>
          </a:p>
          <a:p>
            <a:r>
              <a:rPr lang="en-US" altLang="en-US" dirty="0"/>
              <a:t>As an example from infectious diseases, if the exposure is sexual activity with an HIV-infected partner and the outcome is HIV infection, we know that certain persons are more apt to become infected with HIV given</a:t>
            </a:r>
            <a:r>
              <a:rPr lang="en-US" altLang="en-US" baseline="0" dirty="0"/>
              <a:t> sexual activity than others</a:t>
            </a:r>
            <a:r>
              <a:rPr lang="en-US" altLang="en-US" dirty="0"/>
              <a:t>.  One such effect modifier that has been discovered is the presence of a particular human host chemokine receptor phenotype (CCR5, the cellular receptor for HIV),</a:t>
            </a:r>
            <a:r>
              <a:rPr lang="en-US" altLang="en-US" baseline="0" dirty="0"/>
              <a:t> which is the product of a particular gene.  Persons who have a defective gene are protected against HIV infection.</a:t>
            </a:r>
            <a:r>
              <a:rPr lang="en-US" altLang="en-US" dirty="0"/>
              <a:t>  Another example is Zika virus infection and the</a:t>
            </a:r>
            <a:r>
              <a:rPr lang="en-US" altLang="en-US" baseline="0" dirty="0"/>
              <a:t> occurrence of neurologic defects in newborns.  Of all pregnant women who get infected with Zika virus, only a fraction will go on to have newborns with neurologic defects.  The effect modifier(s) of Zika virus infection have been a topic of intense investigation.  Another example concerns SARS-CoV-2 infection.  The effect of SARS-CoV-2 infection on survival is modified the presence of certain cardiovascular co-morbidities, body weight, immunocompromised states, as well as age.  </a:t>
            </a:r>
            <a:endParaRPr lang="en-US" altLang="en-US" dirty="0"/>
          </a:p>
          <a:p>
            <a:endParaRPr lang="en-US" altLang="en-US" dirty="0"/>
          </a:p>
          <a:p>
            <a:r>
              <a:rPr lang="en-US" altLang="en-US" dirty="0"/>
              <a:t>Among non-infectious diseases, we have the classic</a:t>
            </a:r>
            <a:r>
              <a:rPr lang="en-US" altLang="en-US" baseline="0" dirty="0"/>
              <a:t> example of smoking and alcohol use in the occurrence of esophageal cancer.  Smoking and alcohol use modify each other’s effect on the occurrence of esophageal cancer.   Another example is </a:t>
            </a:r>
            <a:r>
              <a:rPr lang="en-US" altLang="en-US" dirty="0"/>
              <a:t>smoking and lung cancer.  There are host genetic factors that modify the effect of smoking</a:t>
            </a:r>
            <a:r>
              <a:rPr lang="en-US" altLang="en-US" baseline="0" dirty="0"/>
              <a:t> on lung cancer</a:t>
            </a:r>
            <a:r>
              <a:rPr lang="en-US" altLang="en-US" dirty="0"/>
              <a:t>.</a:t>
            </a:r>
          </a:p>
          <a:p>
            <a:endParaRPr lang="en-US" altLang="en-US" dirty="0"/>
          </a:p>
          <a:p>
            <a:r>
              <a:rPr lang="en-US" altLang="en-US" dirty="0"/>
              <a:t>How about the effectiveness of drugs (or toxicity)?  We all know there is substantial heterogeneity in terms of how people respond both in terms of therapeutic efficacy and toxicity and that some of this is due to various genetically-coded susceptibilities.  One example is the response to the blood thinner</a:t>
            </a:r>
            <a:r>
              <a:rPr lang="en-US" altLang="en-US" baseline="0" dirty="0"/>
              <a:t> drug called warfarin.  We know that polymorphisms in two genes influence susceptibility to warfarin.  The first is CYP2C9 (pronounced “</a:t>
            </a:r>
            <a:r>
              <a:rPr lang="en-US" sz="1200" kern="1200" dirty="0">
                <a:solidFill>
                  <a:schemeClr val="tx1"/>
                </a:solidFill>
                <a:effectLst/>
                <a:latin typeface="Times New Roman" pitchFamily="18" charset="0"/>
                <a:ea typeface="+mn-ea"/>
                <a:cs typeface="+mn-cs"/>
              </a:rPr>
              <a:t>sip two see nine”), which is responsible for the breakdown of warfarin into its inactive form.  The second gene encodes the</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enzyme that is responsible for activating vitamin K.  This enzyme is called vitamin K epoxide reductase complex subtype 1 (VKORC1, pronounced “vee cor see one”).   Example</a:t>
            </a:r>
            <a:r>
              <a:rPr lang="en-US" sz="1200" kern="1200" baseline="0" dirty="0">
                <a:solidFill>
                  <a:schemeClr val="tx1"/>
                </a:solidFill>
                <a:effectLst/>
                <a:latin typeface="Times New Roman" pitchFamily="18" charset="0"/>
                <a:ea typeface="+mn-ea"/>
                <a:cs typeface="+mn-cs"/>
              </a:rPr>
              <a:t>s like these form the basis what is</a:t>
            </a:r>
            <a:r>
              <a:rPr lang="en-US" altLang="en-US" dirty="0"/>
              <a:t> being called personalized medicine or precision medicine.  </a:t>
            </a:r>
            <a:r>
              <a:rPr lang="en-US" altLang="en-US" b="1" dirty="0"/>
              <a:t>Indeed, precision medicine</a:t>
            </a:r>
            <a:r>
              <a:rPr lang="en-US" altLang="en-US" b="1" baseline="0" dirty="0"/>
              <a:t> </a:t>
            </a:r>
            <a:r>
              <a:rPr lang="en-US" altLang="en-US" b="1" dirty="0"/>
              <a:t>is an expression of interaction.  </a:t>
            </a:r>
            <a:r>
              <a:rPr lang="en-US" altLang="en-US" b="0" baseline="0" dirty="0"/>
              <a:t>A methodologic understanding of interaction is what we use to prove the evidence base for personalized medicine.</a:t>
            </a:r>
            <a:endParaRPr lang="en-US" altLang="en-US" b="1" dirty="0"/>
          </a:p>
          <a:p>
            <a:endParaRPr lang="en-US" altLang="en-US" dirty="0"/>
          </a:p>
          <a:p>
            <a:r>
              <a:rPr lang="en-US" altLang="en-US" dirty="0"/>
              <a:t>We have featured genetic factors</a:t>
            </a:r>
            <a:r>
              <a:rPr lang="en-US" altLang="en-US" baseline="0" dirty="0"/>
              <a:t> on this slide as some of the prominent source of interaction, but they are certainly not the only factors.</a:t>
            </a:r>
            <a:endParaRPr lang="en-US" altLang="en-US" dirty="0"/>
          </a:p>
          <a:p>
            <a:endParaRPr lang="en-US" altLang="en-US" dirty="0"/>
          </a:p>
          <a:p>
            <a:r>
              <a:rPr lang="en-US" altLang="en-US" dirty="0"/>
              <a:t>Although we all believe that interaction is everywhere around us, it has been — to date — in practice often difficult to document these factors.  This is because</a:t>
            </a:r>
          </a:p>
          <a:p>
            <a:pPr marL="228600" indent="-228600">
              <a:buAutoNum type="alphaLcParenR"/>
            </a:pPr>
            <a:r>
              <a:rPr lang="en-US" altLang="en-US" dirty="0"/>
              <a:t>most of our studies are not sufficiently powered (i.e., sample sizes not large enough) to pick up</a:t>
            </a:r>
            <a:r>
              <a:rPr lang="en-US" altLang="en-US" baseline="0" dirty="0"/>
              <a:t> anything less than large interaction effects; </a:t>
            </a:r>
          </a:p>
          <a:p>
            <a:pPr marL="228600" indent="-228600">
              <a:buAutoNum type="alphaLcParenR"/>
            </a:pPr>
            <a:r>
              <a:rPr lang="en-US" altLang="en-US" baseline="0" dirty="0"/>
              <a:t>the factors examined to date may not have been the strongest; and</a:t>
            </a:r>
          </a:p>
          <a:p>
            <a:pPr marL="228600" indent="-228600">
              <a:buAutoNum type="alphaLcParenR"/>
            </a:pPr>
            <a:r>
              <a:rPr lang="en-US" altLang="en-US" baseline="0" dirty="0"/>
              <a:t>insufficient attention has been given to the additive scale, which we will mention in a moment.  </a:t>
            </a:r>
          </a:p>
          <a:p>
            <a:pPr marL="228600" indent="-228600">
              <a:buAutoNum type="alphaLcParenR"/>
            </a:pPr>
            <a:endParaRPr lang="en-US" altLang="en-US" baseline="0" dirty="0"/>
          </a:p>
          <a:p>
            <a:pPr marL="0" indent="0">
              <a:buNone/>
            </a:pPr>
            <a:r>
              <a:rPr lang="en-US" altLang="en-US" dirty="0"/>
              <a:t>This is changing as study</a:t>
            </a:r>
            <a:r>
              <a:rPr lang="en-US" altLang="en-US" baseline="0" dirty="0"/>
              <a:t> samples become larger in the Big Data era, </a:t>
            </a:r>
            <a:r>
              <a:rPr lang="en-US" altLang="en-US" dirty="0"/>
              <a:t>measurement science gets better,</a:t>
            </a:r>
            <a:r>
              <a:rPr lang="en-US" altLang="en-US" baseline="0" dirty="0"/>
              <a:t> and as appreciation grows for the additive scale.</a:t>
            </a:r>
            <a:r>
              <a:rPr lang="en-US" altLang="en-US" dirty="0"/>
              <a:t>  In particular, there is hope that with the genomics revolution we will be able to find these more of these different host susceptibility factors —</a:t>
            </a:r>
            <a:r>
              <a:rPr lang="en-US" altLang="en-US" baseline="0" dirty="0"/>
              <a:t> </a:t>
            </a:r>
            <a:r>
              <a:rPr lang="en-US" altLang="en-US" dirty="0"/>
              <a:t>factors that are responsible for interaction in various disease states.</a:t>
            </a:r>
          </a:p>
        </p:txBody>
      </p:sp>
    </p:spTree>
    <p:extLst>
      <p:ext uri="{BB962C8B-B14F-4D97-AF65-F5344CB8AC3E}">
        <p14:creationId xmlns:p14="http://schemas.microsoft.com/office/powerpoint/2010/main" val="4019059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Getting back to our example, you know that the ratio measure is not the only measure of association we have to choose from when characterizing the association between an exposure and outcome.  The other measure is an absolute difference between exposed and unexposed,</a:t>
            </a:r>
            <a:r>
              <a:rPr lang="en-US" altLang="en-US" baseline="0" dirty="0"/>
              <a:t> which is </a:t>
            </a:r>
            <a:r>
              <a:rPr lang="en-US" altLang="en-US" dirty="0"/>
              <a:t>called a prevalence difference in a cross-sectional study, shown here (in</a:t>
            </a:r>
            <a:r>
              <a:rPr lang="en-US" altLang="en-US" baseline="0" dirty="0"/>
              <a:t> red)</a:t>
            </a:r>
            <a:r>
              <a:rPr lang="en-US" altLang="en-US" dirty="0"/>
              <a:t> as PD, or a risk difference in a cohort study.  In these 2x2</a:t>
            </a:r>
            <a:r>
              <a:rPr lang="en-US" altLang="en-US" baseline="0" dirty="0"/>
              <a:t> tables,</a:t>
            </a:r>
            <a:r>
              <a:rPr lang="en-US" altLang="en-US" dirty="0"/>
              <a:t> this is simply the prevalence of outcome in the exposed minus the prevalence in the unexposed.  </a:t>
            </a:r>
          </a:p>
          <a:p>
            <a:endParaRPr lang="en-US" altLang="en-US" dirty="0"/>
          </a:p>
          <a:p>
            <a:r>
              <a:rPr lang="en-US" altLang="en-US" dirty="0"/>
              <a:t>When there is interaction in terms of the ratio measure of association (in this case, the prevalence</a:t>
            </a:r>
            <a:r>
              <a:rPr lang="en-US" altLang="en-US" baseline="0" dirty="0"/>
              <a:t> </a:t>
            </a:r>
            <a:r>
              <a:rPr lang="en-US" altLang="en-US" dirty="0"/>
              <a:t>ratio), we call this </a:t>
            </a:r>
            <a:r>
              <a:rPr lang="en-US" altLang="en-US" b="1" dirty="0"/>
              <a:t>multiplicative interaction</a:t>
            </a:r>
            <a:r>
              <a:rPr lang="en-US" altLang="en-US" dirty="0"/>
              <a:t>.  So, just as there could be interaction in the ratio measure there might also be interaction in the difference measure.  In fact, here, in</a:t>
            </a:r>
            <a:r>
              <a:rPr lang="en-US" altLang="en-US" baseline="0" dirty="0"/>
              <a:t> this example,</a:t>
            </a:r>
            <a:r>
              <a:rPr lang="en-US" altLang="en-US" dirty="0"/>
              <a:t> there is.  Among caffeine users, the prevalence difference is -0.06.  Smokers have 0.06 less prevalence than non-smokers.  Among non-caffeine users, smokers have +0.12 </a:t>
            </a:r>
            <a:r>
              <a:rPr lang="en-US" altLang="en-US" baseline="0" dirty="0"/>
              <a:t> </a:t>
            </a:r>
            <a:r>
              <a:rPr lang="en-US" altLang="en-US" dirty="0"/>
              <a:t>absolute prevalence.  Statistical interaction in the difference measure of association is called </a:t>
            </a:r>
            <a:r>
              <a:rPr lang="en-US" altLang="en-US" b="1" dirty="0"/>
              <a:t>additive interaction</a:t>
            </a:r>
            <a:r>
              <a:rPr lang="en-US" altLang="en-US" dirty="0"/>
              <a:t>.</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45</a:t>
            </a:fld>
            <a:endParaRPr lang="en-US" dirty="0"/>
          </a:p>
        </p:txBody>
      </p:sp>
    </p:spTree>
    <p:extLst>
      <p:ext uri="{BB962C8B-B14F-4D97-AF65-F5344CB8AC3E}">
        <p14:creationId xmlns:p14="http://schemas.microsoft.com/office/powerpoint/2010/main" val="333428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Thus, when describing statistical interaction, we have to be specific about whether we are referring to interaction in the context</a:t>
            </a:r>
            <a:r>
              <a:rPr lang="en-US" altLang="en-US" baseline="0" dirty="0"/>
              <a:t> of </a:t>
            </a:r>
            <a:r>
              <a:rPr lang="en-US" altLang="en-US" dirty="0"/>
              <a:t>ratio measures (i.e., multiplicative interaction) or interaction in the context of difference measures (i.e., additive interaction) or both.  That</a:t>
            </a:r>
            <a:r>
              <a:rPr lang="en-US" altLang="en-US" baseline="0" dirty="0"/>
              <a:t> is</a:t>
            </a:r>
            <a:r>
              <a:rPr lang="en-US" altLang="en-US" dirty="0"/>
              <a:t> why the concept is sometimes termed “effect-measure modification”, because whether or not interaction is occurring depends upon the specific measure of association in question.</a:t>
            </a:r>
          </a:p>
          <a:p>
            <a:endParaRPr lang="en-US" altLang="en-US" dirty="0"/>
          </a:p>
          <a:p>
            <a:r>
              <a:rPr lang="en-US" altLang="en-US" dirty="0"/>
              <a:t>Let</a:t>
            </a:r>
            <a:r>
              <a:rPr lang="en-US" altLang="en-US" baseline="0" dirty="0"/>
              <a:t> us</a:t>
            </a:r>
            <a:r>
              <a:rPr lang="en-US" altLang="en-US" dirty="0"/>
              <a:t> go through a few scenarios and pay</a:t>
            </a:r>
            <a:r>
              <a:rPr lang="en-US" altLang="en-US" baseline="0" dirty="0"/>
              <a:t> attention to </a:t>
            </a:r>
            <a:r>
              <a:rPr lang="en-US" altLang="en-US" dirty="0"/>
              <a:t>multiplicative vs additive interaction.</a:t>
            </a:r>
          </a:p>
          <a:p>
            <a:endParaRPr lang="en-US" altLang="en-US" dirty="0"/>
          </a:p>
          <a:p>
            <a:r>
              <a:rPr lang="en-US" altLang="en-US" sz="1000" dirty="0">
                <a:solidFill>
                  <a:srgbClr val="000000"/>
                </a:solidFill>
              </a:rPr>
              <a:t>True</a:t>
            </a:r>
            <a:r>
              <a:rPr lang="en-US" altLang="en-US" sz="1000" baseline="0" dirty="0">
                <a:solidFill>
                  <a:srgbClr val="000000"/>
                </a:solidFill>
              </a:rPr>
              <a:t> a</a:t>
            </a:r>
            <a:r>
              <a:rPr lang="en-US" altLang="en-US" sz="1000" dirty="0">
                <a:solidFill>
                  <a:srgbClr val="000000"/>
                </a:solidFill>
              </a:rPr>
              <a:t>bsence of multiplicative interaction implies presence of additive interaction, unless there is no association whatsoever for one of both of the factors with the outcome.  As you can see in the right panel, although there is no interaction for the ratio of risks, there is interaction in the risk differences.  There</a:t>
            </a:r>
            <a:r>
              <a:rPr lang="en-US" altLang="en-US" sz="1000" baseline="0" dirty="0">
                <a:solidFill>
                  <a:srgbClr val="000000"/>
                </a:solidFill>
              </a:rPr>
              <a:t> is no obvious heuristic explanation of why the absence of interaction on one scale implies presence of interaction on the other scale (at least that we can think of); it</a:t>
            </a:r>
            <a:r>
              <a:rPr lang="en-US" altLang="en-US" sz="1000" dirty="0">
                <a:solidFill>
                  <a:srgbClr val="000000"/>
                </a:solidFill>
              </a:rPr>
              <a:t> is just a manifestation</a:t>
            </a:r>
            <a:r>
              <a:rPr lang="en-US" altLang="en-US" sz="1000" baseline="0" dirty="0">
                <a:solidFill>
                  <a:srgbClr val="000000"/>
                </a:solidFill>
              </a:rPr>
              <a:t> of the math.  </a:t>
            </a:r>
            <a:r>
              <a:rPr lang="en-US" altLang="en-US" sz="1000" dirty="0">
                <a:solidFill>
                  <a:srgbClr val="000000"/>
                </a:solidFill>
              </a:rPr>
              <a:t>When the third variable is equal to 1, the risk difference is 0.1, but when the third variable is equal to 0, the risk difference is 0.3.</a:t>
            </a:r>
          </a:p>
          <a:p>
            <a:endParaRPr lang="en-US" altLang="en-US" sz="1000" dirty="0">
              <a:solidFill>
                <a:srgbClr val="000000"/>
              </a:solidFill>
            </a:endParaRPr>
          </a:p>
          <a:p>
            <a:r>
              <a:rPr lang="en-US" altLang="en-US" dirty="0"/>
              <a:t>What this illustrates is that when we talk about interaction, we must link it to the scale of the measure of association (additive</a:t>
            </a:r>
            <a:r>
              <a:rPr lang="en-US" altLang="en-US" baseline="0" dirty="0"/>
              <a:t> or multiplicative)</a:t>
            </a:r>
            <a:r>
              <a:rPr lang="en-US" altLang="en-US" dirty="0"/>
              <a:t>.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46</a:t>
            </a:fld>
            <a:endParaRPr lang="en-US" dirty="0"/>
          </a:p>
        </p:txBody>
      </p:sp>
    </p:spTree>
    <p:extLst>
      <p:ext uri="{BB962C8B-B14F-4D97-AF65-F5344CB8AC3E}">
        <p14:creationId xmlns:p14="http://schemas.microsoft.com/office/powerpoint/2010/main" val="3472242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rPr>
              <a:t>Absence of additive interaction (when an effect is truly present) implies presence of multiplicative interaction.  Here, the risk difference is 0.1 in both strata of the third variable, but the risk ratio differs between two strata (red and black ones) — multiplicative interaction is present.  Again, there is no obvious heuristic explanation for this;  it is</a:t>
            </a:r>
            <a:r>
              <a:rPr lang="en-US" altLang="en-US" sz="1200" baseline="0" dirty="0">
                <a:solidFill>
                  <a:srgbClr val="000000"/>
                </a:solidFill>
              </a:rPr>
              <a:t> just the math.</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47</a:t>
            </a:fld>
            <a:endParaRPr lang="en-US" dirty="0"/>
          </a:p>
        </p:txBody>
      </p:sp>
    </p:spTree>
    <p:extLst>
      <p:ext uri="{BB962C8B-B14F-4D97-AF65-F5344CB8AC3E}">
        <p14:creationId xmlns:p14="http://schemas.microsoft.com/office/powerpoint/2010/main" val="23415710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rPr>
              <a:t>The presence of multiplicative interaction may or may not be accompanied by additive interaction.  In the left panel, we see that in the presence of multiplicative interaction, the risk difference is 0.1 in both strata of the third variable — i.e., no additive interaction.  In the right panel, there is again multiplicative interactive, but this time the risk difference in one stratum is 0.1 and 0.4 in another;</a:t>
            </a:r>
            <a:r>
              <a:rPr lang="en-US" altLang="en-US" sz="1200" baseline="0" dirty="0">
                <a:solidFill>
                  <a:srgbClr val="000000"/>
                </a:solidFill>
              </a:rPr>
              <a:t> </a:t>
            </a:r>
            <a:r>
              <a:rPr lang="en-US" altLang="en-US" sz="1200" dirty="0">
                <a:solidFill>
                  <a:srgbClr val="000000"/>
                </a:solidFill>
              </a:rPr>
              <a:t>i.e., additive interaction is present.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48</a:t>
            </a:fld>
            <a:endParaRPr lang="en-US" dirty="0"/>
          </a:p>
        </p:txBody>
      </p:sp>
    </p:spTree>
    <p:extLst>
      <p:ext uri="{BB962C8B-B14F-4D97-AF65-F5344CB8AC3E}">
        <p14:creationId xmlns:p14="http://schemas.microsoft.com/office/powerpoint/2010/main" val="2563658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Likewise, the p</a:t>
            </a:r>
            <a:r>
              <a:rPr lang="en-US" altLang="en-US" dirty="0">
                <a:solidFill>
                  <a:srgbClr val="000000"/>
                </a:solidFill>
              </a:rPr>
              <a:t>resence of additive interaction may or may not be accompanied by multiplicative interaction</a:t>
            </a:r>
            <a:r>
              <a:rPr lang="en-US" altLang="en-US" b="1" dirty="0">
                <a:solidFill>
                  <a:srgbClr val="000000"/>
                </a:solidFill>
              </a:rPr>
              <a:t>.</a:t>
            </a:r>
            <a:r>
              <a:rPr lang="en-US" altLang="en-US" dirty="0"/>
              <a:t> </a:t>
            </a:r>
          </a:p>
          <a:p>
            <a:endParaRPr lang="en-US" altLang="en-US" dirty="0"/>
          </a:p>
          <a:p>
            <a:r>
              <a:rPr lang="en-US" altLang="en-US" dirty="0"/>
              <a:t>In the left panel, we see additive interaction and multiplicative interaction.  In the right panel, we see additive interaction but no multiplicative interaction.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49</a:t>
            </a:fld>
            <a:endParaRPr lang="en-US" dirty="0"/>
          </a:p>
        </p:txBody>
      </p:sp>
    </p:spTree>
    <p:extLst>
      <p:ext uri="{BB962C8B-B14F-4D97-AF65-F5344CB8AC3E}">
        <p14:creationId xmlns:p14="http://schemas.microsoft.com/office/powerpoint/2010/main" val="285787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0BDA3455-E585-46A8-AF44-DB2A26F26ABB}" type="slidenum">
              <a:rPr lang="en-US" altLang="en-US" smtClean="0"/>
              <a:pPr/>
              <a:t>5</a:t>
            </a:fld>
            <a:endParaRPr lang="en-US" altLang="en-US" dirty="0"/>
          </a:p>
        </p:txBody>
      </p:sp>
      <p:sp>
        <p:nvSpPr>
          <p:cNvPr id="37890" name="Rectangle 2"/>
          <p:cNvSpPr>
            <a:spLocks noGrp="1" noRot="1" noChangeAspect="1" noChangeArrowheads="1" noTextEdit="1"/>
          </p:cNvSpPr>
          <p:nvPr>
            <p:ph type="sldImg"/>
          </p:nvPr>
        </p:nvSpPr>
        <p:spPr>
          <a:xfrm>
            <a:off x="419100" y="704850"/>
            <a:ext cx="6172200" cy="3471863"/>
          </a:xfrm>
          <a:ln/>
        </p:spPr>
      </p:sp>
      <p:sp>
        <p:nvSpPr>
          <p:cNvPr id="37891" name="Rectangle 3"/>
          <p:cNvSpPr>
            <a:spLocks noGrp="1" noChangeArrowheads="1"/>
          </p:cNvSpPr>
          <p:nvPr>
            <p:ph type="body" idx="1"/>
          </p:nvPr>
        </p:nvSpPr>
        <p:spPr>
          <a:noFill/>
          <a:ln/>
        </p:spPr>
        <p:txBody>
          <a:bodyPr/>
          <a:lstStyle/>
          <a:p>
            <a:r>
              <a:rPr lang="en-US" altLang="en-US" dirty="0"/>
              <a:t>Indeed, there are several ways to achieve control of confounding.  One of the virtues of a causal diagram is that it reminds us of the ways to prevent or manage confounding.  Virtually all the methods we will describe for managing confounding work by blocking</a:t>
            </a:r>
            <a:r>
              <a:rPr lang="en-US" altLang="en-US" baseline="0" dirty="0"/>
              <a:t> or precluding </a:t>
            </a:r>
            <a:r>
              <a:rPr lang="en-US" altLang="en-US" dirty="0"/>
              <a:t>one or both of the two edges.</a:t>
            </a:r>
            <a:r>
              <a:rPr lang="en-US" altLang="en-US" baseline="0" dirty="0"/>
              <a:t>  </a:t>
            </a:r>
            <a:r>
              <a:rPr lang="en-US" altLang="en-US" dirty="0"/>
              <a:t>These methods to manage confounding block or interrupt the association between the confounder and the exposure and/or the association between the confounder and the disease.</a:t>
            </a:r>
          </a:p>
          <a:p>
            <a:endParaRPr lang="en-US" altLang="en-US" dirty="0"/>
          </a:p>
          <a:p>
            <a:r>
              <a:rPr lang="en-US" altLang="en-US" dirty="0"/>
              <a:t>Note:  these two parallel red lines that we will use to show a blocked path are not a conventional depiction of closure, but we will use them</a:t>
            </a:r>
            <a:r>
              <a:rPr lang="en-US" altLang="en-US" baseline="0" dirty="0"/>
              <a:t> </a:t>
            </a:r>
            <a:r>
              <a:rPr lang="en-US" altLang="en-US" dirty="0"/>
              <a:t>in class to illustrate what happens when we implement one of our approaches to manage confounding.</a:t>
            </a:r>
          </a:p>
        </p:txBody>
      </p:sp>
    </p:spTree>
    <p:extLst>
      <p:ext uri="{BB962C8B-B14F-4D97-AF65-F5344CB8AC3E}">
        <p14:creationId xmlns:p14="http://schemas.microsoft.com/office/powerpoint/2010/main" val="1328377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One thing that you can count on is that the presence of qualitative multiplicative interaction is always accompanied by qualitative additive interaction.  We saw this in our example of smoking, caffeine, and delayed conception.</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50</a:t>
            </a:fld>
            <a:endParaRPr lang="en-US" dirty="0"/>
          </a:p>
        </p:txBody>
      </p:sp>
    </p:spTree>
    <p:extLst>
      <p:ext uri="{BB962C8B-B14F-4D97-AF65-F5344CB8AC3E}">
        <p14:creationId xmlns:p14="http://schemas.microsoft.com/office/powerpoint/2010/main" val="5432639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5"/>
          <p:cNvSpPr>
            <a:spLocks noGrp="1" noChangeArrowheads="1"/>
          </p:cNvSpPr>
          <p:nvPr>
            <p:ph type="sldNum" sz="quarter" idx="5"/>
          </p:nvPr>
        </p:nvSpPr>
        <p:spPr>
          <a:noFill/>
        </p:spPr>
        <p:txBody>
          <a:bodyPr/>
          <a:lstStyle/>
          <a:p>
            <a:fld id="{6CCC490D-BA2A-4895-9FA7-1EFC05353CD5}" type="slidenum">
              <a:rPr lang="en-US" altLang="en-US" smtClean="0"/>
              <a:pPr/>
              <a:t>51</a:t>
            </a:fld>
            <a:endParaRPr lang="en-US" altLang="en-US" dirty="0"/>
          </a:p>
        </p:txBody>
      </p:sp>
      <p:sp>
        <p:nvSpPr>
          <p:cNvPr id="151554" name="Rectangle 2"/>
          <p:cNvSpPr>
            <a:spLocks noGrp="1" noRot="1" noChangeAspect="1" noChangeArrowheads="1" noTextEdit="1"/>
          </p:cNvSpPr>
          <p:nvPr>
            <p:ph type="sldImg"/>
          </p:nvPr>
        </p:nvSpPr>
        <p:spPr>
          <a:xfrm>
            <a:off x="431800" y="687388"/>
            <a:ext cx="6172200" cy="3471862"/>
          </a:xfrm>
          <a:ln/>
        </p:spPr>
      </p:sp>
      <p:sp>
        <p:nvSpPr>
          <p:cNvPr id="151555" name="Rectangle 3"/>
          <p:cNvSpPr>
            <a:spLocks noGrp="1" noChangeArrowheads="1"/>
          </p:cNvSpPr>
          <p:nvPr>
            <p:ph type="body" idx="1"/>
          </p:nvPr>
        </p:nvSpPr>
        <p:spPr>
          <a:noFill/>
          <a:ln/>
        </p:spPr>
        <p:txBody>
          <a:bodyPr/>
          <a:lstStyle/>
          <a:p>
            <a:r>
              <a:rPr lang="en-US" altLang="en-US" dirty="0"/>
              <a:t>At first glance, these different scenarios</a:t>
            </a:r>
            <a:r>
              <a:rPr lang="en-US" altLang="en-US" baseline="0" dirty="0"/>
              <a:t> appear numerous and confusing, but there is one very important point to remember, the essence of interaction.  It stems from two observations.  First, we said that absence of multiplicative interaction will necessarily imply presence of additive interaction.  The only exception is if there is no association with outcome for one or both factors in question.  And, second, absence of additive interaction will necessarily imply presence of multiplicative interaction.  Again, the only exception is lack of association for one or both factors.  Therefore, as long as both of the exposures in question have an effect on the outcome (i.e., they are “causes” of the outcome), then there must be interaction on at least one scale (additive or multiplicative).  We now can appreciate how and why interaction is everywhere.  This is because, as we learned earlier in the discussion of the sufficient-component cause model, most conditions are multi-factorial in their causes.  With so many causes of any health condition, we know that there must be a lot of statistical interaction, on at least one scale.</a:t>
            </a:r>
          </a:p>
          <a:p>
            <a:endParaRPr lang="en-US" altLang="en-US" baseline="0" dirty="0"/>
          </a:p>
          <a:p>
            <a:r>
              <a:rPr lang="en-US" altLang="en-US" baseline="0" dirty="0"/>
              <a:t>In terms of a DAG, if both A and E are causes of D as they are in this DAG, then there must be interaction between A and E on the occurrence of D on at least one scale (additive or multiplicative), if not both.  The effect may not be large, it could be entirely hidden by type II random error in our study population, or it may present but not be statistically significant in our analyses (we will discuss this presently).  Thus, interaction is, in truth, plentiful, but it can be hard to prove.   </a:t>
            </a:r>
            <a:endParaRPr lang="en-US" altLang="en-US" dirty="0"/>
          </a:p>
        </p:txBody>
      </p:sp>
    </p:spTree>
    <p:extLst>
      <p:ext uri="{BB962C8B-B14F-4D97-AF65-F5344CB8AC3E}">
        <p14:creationId xmlns:p14="http://schemas.microsoft.com/office/powerpoint/2010/main" val="1926301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interaction is interesting and when you do find it, you should give it a full description.  Standards and guidelines for presenting interaction are evolving,</a:t>
            </a:r>
            <a:r>
              <a:rPr lang="en-US" baseline="0" dirty="0"/>
              <a:t> and they are </a:t>
            </a:r>
            <a:r>
              <a:rPr lang="en-US" dirty="0"/>
              <a:t>now published</a:t>
            </a:r>
            <a:r>
              <a:rPr lang="en-US" baseline="0" dirty="0"/>
              <a:t> in several places.  For example, </a:t>
            </a:r>
            <a:r>
              <a:rPr lang="en-US" dirty="0"/>
              <a:t>they can be found in the STROBE guidelines (general</a:t>
            </a:r>
            <a:r>
              <a:rPr lang="en-US" baseline="0" dirty="0"/>
              <a:t> guidelines for publication of observational research; see last course session for reference) </a:t>
            </a:r>
            <a:r>
              <a:rPr lang="en-US" dirty="0"/>
              <a:t>as well as the Knol and VanderWeele 2012 article in IJE (Optional Reading section for this week; article on our website</a:t>
            </a:r>
            <a:r>
              <a:rPr lang="en-US" baseline="0" dirty="0"/>
              <a:t>)</a:t>
            </a:r>
            <a:r>
              <a:rPr lang="en-US" dirty="0"/>
              <a:t>.  </a:t>
            </a:r>
          </a:p>
          <a:p>
            <a:endParaRPr lang="en-US" dirty="0"/>
          </a:p>
          <a:p>
            <a:r>
              <a:rPr lang="en-US" dirty="0"/>
              <a:t>Specifically, these guidelines recommend showing much more data than has been shown in the past.  In the past, perhaps just the two stratum-specific estimates, here 2.4 and 0.7, would be shown, but it is now recommended to provide enough data to allow the reader to also calculate the other scale of association (in this case, the additive scale).  The recommendation makes sense given,</a:t>
            </a:r>
            <a:r>
              <a:rPr lang="en-US" baseline="0" dirty="0"/>
              <a:t> how will we emphasize in a moment, the importance of additive interaction.</a:t>
            </a:r>
            <a:endParaRPr lang="en-US" dirty="0"/>
          </a:p>
          <a:p>
            <a:endParaRPr lang="en-US" dirty="0"/>
          </a:p>
          <a:p>
            <a:r>
              <a:rPr lang="en-US" dirty="0"/>
              <a:t>The table shown is</a:t>
            </a:r>
            <a:r>
              <a:rPr lang="en-US" baseline="0" dirty="0"/>
              <a:t> an optimal approach for presenting interaction when working with dichotomous variables.  On the far right, we show a column with the two caffeine use-specific estimates for the effect of the main exposure (smoking) on delayed conception.  (Note: the main exposure could have just as easily been caffeine use and smoking could be called the effect modifier.  We emphasize that both smoking and caffeine use modify the effect of the other variable.  Interaction is reciprocal in this way.)  Here, we have shown the ratio measure of association, but we </a:t>
            </a:r>
            <a:r>
              <a:rPr lang="en-US" dirty="0"/>
              <a:t>could have chosen to show the absolute</a:t>
            </a:r>
            <a:r>
              <a:rPr lang="en-US" baseline="0" dirty="0"/>
              <a:t> difference measures (if that measure was more relevant to us).  </a:t>
            </a:r>
          </a:p>
          <a:p>
            <a:endParaRPr lang="en-US" baseline="0" dirty="0"/>
          </a:p>
          <a:p>
            <a:r>
              <a:rPr lang="en-US" dirty="0"/>
              <a:t>The table also illustrates how it is recommended to show raw</a:t>
            </a:r>
            <a:r>
              <a:rPr lang="en-US" baseline="0" dirty="0"/>
              <a:t> </a:t>
            </a:r>
            <a:r>
              <a:rPr lang="en-US" dirty="0"/>
              <a:t>data (</a:t>
            </a:r>
            <a:r>
              <a:rPr lang="en-US" baseline="0" dirty="0"/>
              <a:t>prevalence, in this example)</a:t>
            </a:r>
            <a:r>
              <a:rPr lang="en-US" dirty="0"/>
              <a:t> by classifying</a:t>
            </a:r>
            <a:r>
              <a:rPr lang="en-US" baseline="0" dirty="0"/>
              <a:t> participants according to the joint distribution of the two exposures.  P</a:t>
            </a:r>
            <a:r>
              <a:rPr lang="en-US" dirty="0"/>
              <a:t>ersons who are unexposed for both variables are the reference group, as shown here in the red oval (absolute prevalence of 0.082</a:t>
            </a:r>
            <a:r>
              <a:rPr lang="en-US" baseline="0" dirty="0"/>
              <a:t> for delayed conception) in the upper left-hand cell.  Outcome prevalences for the 3 other classifications of the two exposures are shown in the other three cells surrounding the reference group.  Th</a:t>
            </a:r>
            <a:r>
              <a:rPr lang="en-US" dirty="0"/>
              <a:t>en,</a:t>
            </a:r>
            <a:r>
              <a:rPr lang="en-US" baseline="0" dirty="0"/>
              <a:t> </a:t>
            </a:r>
            <a:r>
              <a:rPr lang="en-US" dirty="0"/>
              <a:t>show also the measure of associations in relation to the reference group (participants jointly classified as unexposed).</a:t>
            </a:r>
            <a:r>
              <a:rPr lang="en-US" baseline="0" dirty="0"/>
              <a:t>  </a:t>
            </a:r>
            <a:r>
              <a:rPr lang="en-US" dirty="0"/>
              <a:t>For example, the prevalence ratio comparing</a:t>
            </a:r>
            <a:r>
              <a:rPr lang="en-US" baseline="0" dirty="0"/>
              <a:t> participants who are “exposed” for both caffeine use and smoking (whose absolute prevalence is 0.13) to those who have neither exposure for the occurrence of delayed conception is 1.6.  Showing the data in this way will give the reader the ability to explore interaction on both additive and multiplicative scale even if you as the author might only be interested, as was the case in this example, in the multiplicative measure of association.  </a:t>
            </a:r>
          </a:p>
          <a:p>
            <a:endParaRPr lang="en-US" baseline="0" dirty="0"/>
          </a:p>
          <a:p>
            <a:r>
              <a:rPr lang="en-US" baseline="0" dirty="0"/>
              <a:t>Finally, place the metrics for additive and multiplicative interaction (and accompanying statistical tests) as footnotes for the table.  We will describe these metrics presently.  </a:t>
            </a:r>
          </a:p>
          <a:p>
            <a:endParaRPr lang="en-US" baseline="0" dirty="0"/>
          </a:p>
          <a:p>
            <a:r>
              <a:rPr lang="en-US" baseline="0" dirty="0"/>
              <a:t>Note:  displaying the data in this way is similar to how a factorial design is typically depicted in randomized experimental trials.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52</a:t>
            </a:fld>
            <a:endParaRPr lang="en-US" dirty="0"/>
          </a:p>
        </p:txBody>
      </p:sp>
    </p:spTree>
    <p:extLst>
      <p:ext uri="{BB962C8B-B14F-4D97-AF65-F5344CB8AC3E}">
        <p14:creationId xmlns:p14="http://schemas.microsoft.com/office/powerpoint/2010/main" val="1735132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r>
              <a:rPr lang="en-US" dirty="0"/>
              <a:t>Presenting interaction in this way, with joint exposure classification (i.e., place each participant into one of four categories), provides us another way to think about interaction.  The process starts by considering this group, “no caffeine use” and “no smoking” as the reference.  This</a:t>
            </a:r>
            <a:r>
              <a:rPr lang="en-US" baseline="0" dirty="0"/>
              <a:t> is the joint “no exposure” group.  </a:t>
            </a:r>
            <a:r>
              <a:rPr lang="en-US" dirty="0"/>
              <a:t>We can look at the raw probabilities in this cell and the other three cells.  Each of the four probabilities is denoted with this notation,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00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a:t>
            </a:r>
            <a:r>
              <a:rPr lang="en-US" altLang="en-US" dirty="0">
                <a:latin typeface="Cambria Math" pitchFamily="18" charset="0"/>
                <a:cs typeface="Times New Roman" pitchFamily="18" charset="0"/>
              </a:rPr>
              <a:t>, and 𝑝</a:t>
            </a:r>
            <a:r>
              <a:rPr lang="en-US" altLang="en-US" baseline="-25000" dirty="0">
                <a:latin typeface="Cambria Math" pitchFamily="18" charset="0"/>
                <a:cs typeface="Times New Roman" pitchFamily="18" charset="0"/>
              </a:rPr>
              <a:t>11</a:t>
            </a:r>
            <a:r>
              <a:rPr lang="en-US" altLang="en-US" baseline="0" dirty="0">
                <a:latin typeface="Cambria Math" pitchFamily="18" charset="0"/>
                <a:cs typeface="Times New Roman" pitchFamily="18" charset="0"/>
              </a:rPr>
              <a:t>.  The first number in the subscript refers to smoking status (0 = no smoking; 1 = smoking) and the second number refers to caffeine use (0 = no caffeine use; 1 = heavy caffeine use).</a:t>
            </a:r>
            <a:r>
              <a:rPr lang="en-US" dirty="0"/>
              <a:t> </a:t>
            </a:r>
          </a:p>
          <a:p>
            <a:endParaRPr lang="en-US" dirty="0"/>
          </a:p>
          <a:p>
            <a:r>
              <a:rPr lang="en-US" dirty="0"/>
              <a:t>Let us then</a:t>
            </a:r>
            <a:r>
              <a:rPr lang="en-US" baseline="0" dirty="0"/>
              <a:t> consider how we can think about interaction in this context.  Interaction is when the effect of one cause alters the effect of another cause.  </a:t>
            </a:r>
            <a:r>
              <a:rPr lang="en-US" dirty="0"/>
              <a:t>If no multiplicative interaction is present, we would naturally expect that the effect of both factors together, which is </a:t>
            </a:r>
            <a:r>
              <a:rPr lang="en-US" i="1" dirty="0"/>
              <a:t>p</a:t>
            </a:r>
            <a:r>
              <a:rPr lang="en-US" baseline="-25000" dirty="0"/>
              <a:t>11</a:t>
            </a:r>
            <a:r>
              <a:rPr lang="en-US" dirty="0"/>
              <a:t>/</a:t>
            </a:r>
            <a:r>
              <a:rPr lang="en-US" i="1" dirty="0"/>
              <a:t>p</a:t>
            </a:r>
            <a:r>
              <a:rPr lang="en-US" baseline="-25000" dirty="0"/>
              <a:t>00</a:t>
            </a:r>
            <a:r>
              <a:rPr lang="en-US" dirty="0"/>
              <a:t>,</a:t>
            </a:r>
            <a:r>
              <a:rPr lang="en-US" baseline="0" dirty="0"/>
              <a:t> would be </a:t>
            </a:r>
            <a:r>
              <a:rPr lang="en-US" dirty="0"/>
              <a:t>the product of their individual effects.  In other words, if no multiplicative interaction is present,</a:t>
            </a:r>
            <a:r>
              <a:rPr lang="en-US" baseline="0" dirty="0"/>
              <a:t> we expect the two causes to operate independently.  This means we expect that their joint effect (i.e., having both exposures) is just the product of one effect times the other effect. </a:t>
            </a:r>
            <a:r>
              <a:rPr lang="en-US" dirty="0"/>
              <a:t> In contrast, if multiplicative interaction is present, we would expect the effect of both factors to be different than the product of the individual factors.  After a bit of mathematical</a:t>
            </a:r>
            <a:r>
              <a:rPr lang="en-US" baseline="0" dirty="0"/>
              <a:t> rearrangement, we can see that t</a:t>
            </a:r>
            <a:r>
              <a:rPr lang="en-US" dirty="0"/>
              <a:t>he entity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00</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a:t>
            </a:r>
            <a:r>
              <a:rPr lang="en-US" altLang="en-US" dirty="0">
                <a:latin typeface="Cambria Math" pitchFamily="18" charset="0"/>
                <a:cs typeface="Times New Roman" pitchFamily="18" charset="0"/>
              </a:rPr>
              <a:t> )</a:t>
            </a:r>
            <a:r>
              <a:rPr lang="en-US" dirty="0"/>
              <a:t> is therefore a convenient metric by which to evaluate for multiplicative interaction.  If it is 1, then there is no multiplicative interaction.  If &lt; 1, we call it negative or sub-multiplicative interaction.  If &gt; 1, we call it positive or super-multiplicative interaction.  In this example, the value is 0.29; this is negative or sub-multiplicative interaction.  This makes sense when we look at the raw probabilities.  We go from 0.082 to 0.2 for the effect of smoking in the absence of caffeine and then from 0.082 to 0.19 for the effect of heavy caffeine use in the absence of smoking, but then only have a probability of 0.13 with both heavy caffeine use and smoking.  There</a:t>
            </a:r>
            <a:r>
              <a:rPr lang="en-US" baseline="0" dirty="0"/>
              <a:t> is s</a:t>
            </a:r>
            <a:r>
              <a:rPr lang="en-US" dirty="0"/>
              <a:t>omething about having both causes that is really driving down the prevalence.  That is why it is called negative interaction on the multiplicative scale.  </a:t>
            </a:r>
          </a:p>
          <a:p>
            <a:endParaRPr lang="en-US" dirty="0"/>
          </a:p>
          <a:p>
            <a:r>
              <a:rPr lang="en-US" dirty="0"/>
              <a:t>This entity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00</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a:t>
            </a:r>
            <a:r>
              <a:rPr lang="en-US" altLang="en-US" dirty="0">
                <a:latin typeface="Cambria Math" pitchFamily="18" charset="0"/>
                <a:cs typeface="Times New Roman" pitchFamily="18" charset="0"/>
              </a:rPr>
              <a:t> )</a:t>
            </a:r>
            <a:r>
              <a:rPr lang="en-US" dirty="0"/>
              <a:t> is</a:t>
            </a:r>
            <a:r>
              <a:rPr lang="en-US" baseline="0" dirty="0"/>
              <a:t> exactly the same as the </a:t>
            </a:r>
            <a:r>
              <a:rPr lang="en-US" dirty="0"/>
              <a:t>regression coefficient for the</a:t>
            </a:r>
            <a:r>
              <a:rPr lang="en-US" baseline="0" dirty="0"/>
              <a:t> </a:t>
            </a:r>
            <a:r>
              <a:rPr lang="en-US" dirty="0"/>
              <a:t>interaction term</a:t>
            </a:r>
            <a:r>
              <a:rPr lang="en-US" baseline="0" dirty="0"/>
              <a:t> </a:t>
            </a:r>
            <a:r>
              <a:rPr lang="en-US" dirty="0"/>
              <a:t>in multiplicative regression models such as logistic regression and proportional</a:t>
            </a:r>
            <a:r>
              <a:rPr lang="en-US" baseline="0" dirty="0"/>
              <a:t> hazards </a:t>
            </a:r>
            <a:r>
              <a:rPr lang="en-US" dirty="0"/>
              <a:t>regression.  This metric is also what you get if you</a:t>
            </a:r>
            <a:r>
              <a:rPr lang="en-US" baseline="0" dirty="0"/>
              <a:t> look at the ratio of the two stratum-specific estimates 0.7/2.4 = 0.29.   This latter approach would have been easier to arrive at, you might say, given that we had these two stratum-specific estimates early on in our analysis, but we show this other approach using joint exposure classification to illustrate how you can arrive at the multiplicative interaction metric via another avenue of logic.  </a:t>
            </a:r>
            <a:endParaRPr lang="en-US" dirty="0"/>
          </a:p>
          <a:p>
            <a:endParaRPr lang="en-US" dirty="0"/>
          </a:p>
          <a:p>
            <a:r>
              <a:rPr lang="en-US" baseline="0" dirty="0"/>
              <a:t>You can also look at the two prevalence ratios, 2.4 and 2.3, focusing on each of the two specific exposures in isolation.  If the two exposures had no interaction,  we would expect persons who had both factors to be 2.4 x 2.3 = 5.52-fold greater prevalence of the outcome than persons with neither.  However, we see that the prevalence ratio comparing joint exposure to no exposure is 1.6, indicating that when the two exposures are together there is negative interaction. </a:t>
            </a:r>
          </a:p>
          <a:p>
            <a:endParaRPr lang="en-US" baseline="0" dirty="0"/>
          </a:p>
          <a:p>
            <a:pPr rtl="0"/>
            <a:r>
              <a:rPr lang="en-US" sz="1200" b="0" i="0" u="none" strike="noStrike" kern="1200" baseline="0" dirty="0">
                <a:solidFill>
                  <a:schemeClr val="tx1"/>
                </a:solidFill>
                <a:latin typeface="Times New Roman" pitchFamily="18" charset="0"/>
                <a:ea typeface="+mn-ea"/>
                <a:cs typeface="+mn-cs"/>
              </a:rPr>
              <a:t>When working with raw data, you can generate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00</a:t>
            </a:r>
            <a:r>
              <a:rPr lang="en-US" altLang="en-US" baseline="0" dirty="0">
                <a:latin typeface="Cambria Math" pitchFamily="18" charset="0"/>
                <a:cs typeface="Times New Roman" pitchFamily="18" charset="0"/>
              </a:rPr>
              <a:t>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 </a:t>
            </a:r>
            <a:r>
              <a:rPr lang="en-US" altLang="en-US" baseline="0" dirty="0">
                <a:latin typeface="Cambria Math" pitchFamily="18" charset="0"/>
                <a:cs typeface="Times New Roman" pitchFamily="18" charset="0"/>
              </a:rPr>
              <a:t>and</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 in</a:t>
            </a:r>
            <a:r>
              <a:rPr lang="en-US" altLang="en-US" baseline="0" dirty="0">
                <a:latin typeface="Cambria Math" pitchFamily="18" charset="0"/>
                <a:cs typeface="Times New Roman" pitchFamily="18" charset="0"/>
              </a:rPr>
              <a:t> cross-sectional studies or cohort studies by creating one variable that jointly captures the status of the two exposures.  If dichotomous exposure 1 is the variable exp1, and dichotomous exposure2 is the variable exp2, then the code to create one variable that captures both exposures is:</a:t>
            </a:r>
          </a:p>
          <a:p>
            <a:pPr rtl="0"/>
            <a:endParaRPr lang="en-US" sz="1200" b="0" i="0" u="none" strike="noStrike" kern="1200" baseline="0" dirty="0">
              <a:solidFill>
                <a:schemeClr val="tx1"/>
              </a:solidFill>
              <a:latin typeface="Times New Roman" pitchFamily="18" charset="0"/>
              <a:ea typeface="+mn-ea"/>
              <a:cs typeface="+mn-cs"/>
            </a:endParaRPr>
          </a:p>
          <a:p>
            <a:pPr rtl="0"/>
            <a:r>
              <a:rPr lang="en-US" sz="1200" b="0" i="0" u="none" strike="noStrike" kern="1200" baseline="0" dirty="0">
                <a:solidFill>
                  <a:schemeClr val="tx1"/>
                </a:solidFill>
                <a:latin typeface="Times New Roman" pitchFamily="18" charset="0"/>
                <a:ea typeface="+mn-ea"/>
                <a:cs typeface="+mn-cs"/>
              </a:rPr>
              <a:t>gen exp1_exp2 =0 if exp1 ==0 &amp; exp2==0</a:t>
            </a:r>
          </a:p>
          <a:p>
            <a:pPr rtl="0"/>
            <a:r>
              <a:rPr lang="en-US" sz="1200" b="0" i="0" u="none" strike="noStrike" kern="1200" baseline="0" dirty="0">
                <a:solidFill>
                  <a:schemeClr val="tx1"/>
                </a:solidFill>
                <a:latin typeface="Times New Roman" pitchFamily="18" charset="0"/>
                <a:ea typeface="+mn-ea"/>
                <a:cs typeface="+mn-cs"/>
              </a:rPr>
              <a:t>. replace exp1_exp2 =1 if exp1 ==1 &amp; exp2==0</a:t>
            </a:r>
          </a:p>
          <a:p>
            <a:pPr rtl="0"/>
            <a:r>
              <a:rPr lang="en-US" sz="1200" b="0" i="0" u="none" strike="noStrike" kern="1200" baseline="0" dirty="0">
                <a:solidFill>
                  <a:schemeClr val="tx1"/>
                </a:solidFill>
                <a:latin typeface="Times New Roman" pitchFamily="18" charset="0"/>
                <a:ea typeface="+mn-ea"/>
                <a:cs typeface="+mn-cs"/>
              </a:rPr>
              <a:t>. replace exp1_exp2 =2 if exp1 ==0 &amp; exp2==1</a:t>
            </a:r>
          </a:p>
          <a:p>
            <a:pPr rtl="0"/>
            <a:r>
              <a:rPr lang="en-US" sz="1200" b="0" i="0" u="none" strike="noStrike" kern="1200" baseline="0" dirty="0">
                <a:solidFill>
                  <a:schemeClr val="tx1"/>
                </a:solidFill>
                <a:latin typeface="Times New Roman" pitchFamily="18" charset="0"/>
                <a:ea typeface="+mn-ea"/>
                <a:cs typeface="+mn-cs"/>
              </a:rPr>
              <a:t>. replace exp1_exp2= 3 if exp1 ==1 &amp; exp2==1</a:t>
            </a:r>
          </a:p>
          <a:p>
            <a:pPr rtl="0"/>
            <a:endParaRPr lang="en-US" sz="1200" b="0" i="0" u="none" strike="noStrike" kern="1200" baseline="0" dirty="0">
              <a:solidFill>
                <a:schemeClr val="tx1"/>
              </a:solidFill>
              <a:latin typeface="Times New Roman" pitchFamily="18" charset="0"/>
              <a:ea typeface="+mn-ea"/>
              <a:cs typeface="+mn-cs"/>
            </a:endParaRPr>
          </a:p>
          <a:p>
            <a:r>
              <a:rPr lang="en-US" dirty="0"/>
              <a:t>This new joint exposure variable,</a:t>
            </a:r>
            <a:r>
              <a:rPr lang="en-US" baseline="0" dirty="0"/>
              <a:t> exp1_exp2, can then be related to the outcome variable (delayed conception) to determine</a:t>
            </a:r>
            <a:r>
              <a:rPr lang="en-US" sz="1200" b="0" i="0" u="none" strike="noStrike" kern="1200" baseline="0" dirty="0">
                <a:solidFill>
                  <a:schemeClr val="tx1"/>
                </a:solidFill>
                <a:latin typeface="Times New Roman" pitchFamily="18" charset="0"/>
                <a:ea typeface="+mn-ea"/>
                <a:cs typeface="+mn-cs"/>
              </a:rPr>
              <a:t>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00</a:t>
            </a:r>
            <a:r>
              <a:rPr lang="en-US" altLang="en-US" baseline="0" dirty="0">
                <a:latin typeface="Cambria Math" pitchFamily="18" charset="0"/>
                <a:cs typeface="Times New Roman" pitchFamily="18" charset="0"/>
              </a:rPr>
              <a:t>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 </a:t>
            </a:r>
            <a:r>
              <a:rPr lang="en-US" altLang="en-US" baseline="0" dirty="0">
                <a:latin typeface="Cambria Math" pitchFamily="18" charset="0"/>
                <a:cs typeface="Times New Roman" pitchFamily="18" charset="0"/>
              </a:rPr>
              <a:t>and</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  </a:t>
            </a:r>
            <a:endParaRPr lang="en-US" dirty="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53</a:t>
            </a:fld>
            <a:endParaRPr lang="en-US" dirty="0"/>
          </a:p>
        </p:txBody>
      </p:sp>
    </p:spTree>
    <p:extLst>
      <p:ext uri="{BB962C8B-B14F-4D97-AF65-F5344CB8AC3E}">
        <p14:creationId xmlns:p14="http://schemas.microsoft.com/office/powerpoint/2010/main" val="774679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a:t>We can also look at the same schema to evaluate additive interaction.  If no additive interaction is present, we would naturally expect that the effect of both factors jointly present compared to the reference category (absence of both factors) (which is </a:t>
            </a:r>
            <a:r>
              <a:rPr lang="en-US" i="1" dirty="0"/>
              <a:t>p</a:t>
            </a:r>
            <a:r>
              <a:rPr lang="en-US" baseline="-25000" dirty="0"/>
              <a:t>11</a:t>
            </a:r>
            <a:r>
              <a:rPr lang="en-US" dirty="0"/>
              <a:t> – </a:t>
            </a:r>
            <a:r>
              <a:rPr lang="en-US" i="1" dirty="0"/>
              <a:t>p</a:t>
            </a:r>
            <a:r>
              <a:rPr lang="en-US" baseline="-25000" dirty="0"/>
              <a:t>00</a:t>
            </a:r>
            <a:r>
              <a:rPr lang="en-US" dirty="0"/>
              <a:t>) would</a:t>
            </a:r>
            <a:r>
              <a:rPr lang="en-US" baseline="0" dirty="0"/>
              <a:t> be</a:t>
            </a:r>
            <a:r>
              <a:rPr lang="en-US" dirty="0"/>
              <a:t> simply equal to the sum of the individual effects of both smoking </a:t>
            </a:r>
            <a:r>
              <a:rPr lang="en-US" altLang="en-US" dirty="0">
                <a:ea typeface="Calibri" pitchFamily="34" charset="0"/>
                <a:cs typeface="Times New Roman" pitchFamily="18" charset="0"/>
              </a:rPr>
              <a:t>(</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10</a:t>
            </a:r>
            <a:r>
              <a:rPr lang="en-US" altLang="en-US" dirty="0">
                <a:ea typeface="Calibri" pitchFamily="34" charset="0"/>
                <a:cs typeface="Times New Roman" pitchFamily="18" charset="0"/>
              </a:rPr>
              <a:t>–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00</a:t>
            </a:r>
            <a:r>
              <a:rPr lang="en-US" altLang="en-US" dirty="0">
                <a:ea typeface="Calibri" pitchFamily="34" charset="0"/>
                <a:cs typeface="Times New Roman" pitchFamily="18" charset="0"/>
              </a:rPr>
              <a:t>) </a:t>
            </a:r>
            <a:r>
              <a:rPr lang="en-US" dirty="0"/>
              <a:t> and caffeine use </a:t>
            </a:r>
            <a:r>
              <a:rPr lang="en-US" altLang="en-US" dirty="0"/>
              <a:t>(</a:t>
            </a:r>
            <a:r>
              <a:rPr lang="en-US" altLang="en-US" i="1" dirty="0"/>
              <a:t>p</a:t>
            </a:r>
            <a:r>
              <a:rPr lang="en-US" altLang="en-US" baseline="-25000" dirty="0"/>
              <a:t>01 </a:t>
            </a:r>
            <a:r>
              <a:rPr lang="en-US" altLang="en-US" dirty="0"/>
              <a:t>– </a:t>
            </a:r>
            <a:r>
              <a:rPr lang="en-US" altLang="en-US" i="1" dirty="0"/>
              <a:t>p</a:t>
            </a:r>
            <a:r>
              <a:rPr lang="en-US" altLang="en-US" baseline="-25000" dirty="0"/>
              <a:t>00</a:t>
            </a:r>
            <a:r>
              <a:rPr lang="en-US" altLang="en-US" dirty="0"/>
              <a:t>) </a:t>
            </a:r>
            <a:r>
              <a:rPr lang="en-US" dirty="0"/>
              <a:t>in isolation.  In other words, the effect of both factors together is simply the sum of their individual effects.  Therefore, if additive interaction is present, we would expect that the effect of both factors together is NOT equal to the sum of the individual effects.  After</a:t>
            </a:r>
            <a:r>
              <a:rPr lang="en-US" baseline="0" dirty="0"/>
              <a:t> some mathematical rearrangement,</a:t>
            </a:r>
            <a:r>
              <a:rPr lang="en-US" dirty="0"/>
              <a:t> if this quantity,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a:t>
            </a:r>
            <a:r>
              <a:rPr lang="en-US" altLang="en-US" dirty="0"/>
              <a:t> ,</a:t>
            </a:r>
            <a:r>
              <a:rPr lang="en-US" dirty="0"/>
              <a:t> is not equal to zero, then</a:t>
            </a:r>
            <a:r>
              <a:rPr lang="en-US" baseline="0" dirty="0"/>
              <a:t> additive interaction is present.</a:t>
            </a:r>
            <a:r>
              <a:rPr lang="en-US" dirty="0"/>
              <a:t>  This quantity,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 </a:t>
            </a:r>
            <a:r>
              <a:rPr lang="en-US" altLang="en-US" dirty="0"/>
              <a:t>, is therefore a convenient metric by which to evaluate for additive interaction.  If it is zero, then there is </a:t>
            </a:r>
            <a:r>
              <a:rPr lang="en-US" altLang="en-US" u="sng" dirty="0"/>
              <a:t>no</a:t>
            </a:r>
            <a:r>
              <a:rPr lang="en-US" altLang="en-US" dirty="0"/>
              <a:t> additive interaction present.  If this quantity is &lt; 0, we call this negative or sub-additive interaction.  If this quantity is &gt; 0, we call this positive or super-additive interaction.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a:t>This entity,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a:t>
            </a:r>
            <a:r>
              <a:rPr lang="en-US" altLang="en-US" baseline="0" dirty="0"/>
              <a:t> ,i</a:t>
            </a:r>
            <a:r>
              <a:rPr lang="en-US" dirty="0"/>
              <a:t>s</a:t>
            </a:r>
            <a:r>
              <a:rPr lang="en-US" baseline="0" dirty="0"/>
              <a:t> exactly the same as the </a:t>
            </a:r>
            <a:r>
              <a:rPr lang="en-US" dirty="0"/>
              <a:t>regression coefficient for the</a:t>
            </a:r>
            <a:r>
              <a:rPr lang="en-US" baseline="0" dirty="0"/>
              <a:t> </a:t>
            </a:r>
            <a:r>
              <a:rPr lang="en-US" dirty="0"/>
              <a:t>interaction term</a:t>
            </a:r>
            <a:r>
              <a:rPr lang="en-US" baseline="0" dirty="0"/>
              <a:t> </a:t>
            </a:r>
            <a:r>
              <a:rPr lang="en-US" dirty="0"/>
              <a:t>in additive regression models such as ordinary least squares</a:t>
            </a:r>
            <a:r>
              <a:rPr lang="en-US" baseline="0" dirty="0"/>
              <a:t> linear r</a:t>
            </a:r>
            <a:r>
              <a:rPr lang="en-US" dirty="0"/>
              <a:t>egression.  While mathematical regression is outside the scope of this course, we again emphasize that the metrics that regression estimates, such as measures of association (odds ratios, risk ratios, rate ratios) or metrics for interaction, are identical to the ones we have been deriving and describing by hand with analyses that feature dichotomous variables.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54</a:t>
            </a:fld>
            <a:endParaRPr lang="en-US" dirty="0"/>
          </a:p>
        </p:txBody>
      </p:sp>
    </p:spTree>
    <p:extLst>
      <p:ext uri="{BB962C8B-B14F-4D97-AF65-F5344CB8AC3E}">
        <p14:creationId xmlns:p14="http://schemas.microsoft.com/office/powerpoint/2010/main" val="774679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r>
              <a:rPr lang="en-US" dirty="0"/>
              <a:t>What if this was a case-control study, and we did not have the raw probabilities of outcome (either prevalence or incidence of outcome)?  In other</a:t>
            </a:r>
            <a:r>
              <a:rPr lang="en-US" baseline="0" dirty="0"/>
              <a:t> words, we do not have measures of absolute disease occurrence; we just have a measure of disease association.  </a:t>
            </a:r>
            <a:r>
              <a:rPr lang="en-US" dirty="0"/>
              <a:t>If we do a little bit of algebra on our metric to evaluate multiplicative interaction, we come up with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01</a:t>
            </a:r>
            <a:r>
              <a:rPr lang="en-US" altLang="en-US" baseline="0" dirty="0">
                <a:latin typeface="Cambria Math" pitchFamily="18" charset="0"/>
                <a:cs typeface="Times New Roman" pitchFamily="18" charset="0"/>
              </a:rPr>
              <a:t>  </a:t>
            </a:r>
            <a:r>
              <a:rPr lang="en-US" altLang="en-US" dirty="0">
                <a:ea typeface="Calibri" pitchFamily="34" charset="0"/>
                <a:cs typeface="Times New Roman" pitchFamily="18" charset="0"/>
              </a:rPr>
              <a:t>divided by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00</a:t>
            </a:r>
            <a:r>
              <a:rPr lang="en-US" dirty="0"/>
              <a:t>.  It turns out that we have these two entities even, as in the case of a case-control study, when we do not have the raw probabilities.  In the case of our smoking, caffeine use, and delayed conception example, these two entities are just the stratum-specific prevalence ratios looking at the effect of smoking compared to no smoking, first in the absence of caffeine use and in the presence of caffeine use.  When we do the math, we get 0.29, which is what we estimated two slides ago.</a:t>
            </a:r>
          </a:p>
          <a:p>
            <a:endParaRPr lang="en-US" dirty="0"/>
          </a:p>
          <a:p>
            <a:r>
              <a:rPr lang="en-US" dirty="0"/>
              <a:t>Therefore, we do</a:t>
            </a:r>
            <a:r>
              <a:rPr lang="en-US" baseline="0" dirty="0"/>
              <a:t> not</a:t>
            </a:r>
            <a:r>
              <a:rPr lang="en-US" dirty="0"/>
              <a:t> need the individual probabilities of disease</a:t>
            </a:r>
            <a:r>
              <a:rPr lang="en-US" baseline="0" dirty="0"/>
              <a:t> occurrence</a:t>
            </a:r>
            <a:r>
              <a:rPr lang="en-US" dirty="0"/>
              <a:t>.  We can just use the two stratum-specific ratio measures of association.  If this was a case-control study and our odds ratios estimate risk ratios, prevalence ratios, or rate ratios, then we just take the ratio of the two stratum-specific measures of association. This is yet another reason to perform case-cohort or incidence density-based case-control studies. </a:t>
            </a:r>
          </a:p>
          <a:p>
            <a:endParaRPr lang="en-US" dirty="0"/>
          </a:p>
          <a:p>
            <a:r>
              <a:rPr lang="en-US" dirty="0"/>
              <a:t>Note: our example here (smoking, caffeine use, and delayed</a:t>
            </a:r>
            <a:r>
              <a:rPr lang="en-US" baseline="0" dirty="0"/>
              <a:t> conception) is not a case-control study (it is a cross-sectional study), but we use it to illustrate how a ratio of the two stratum-specific measures of association is equal to the metric by which to evaluate multiplicative interaction.   As we noted earlier, this just illustrates that you can quickly evaluate for the presence of multiplicative interaction without looking at the raw level individual p’s. </a:t>
            </a:r>
            <a:endParaRPr lang="en-US" dirty="0"/>
          </a:p>
          <a:p>
            <a:endParaRPr lang="en-US" dirty="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55</a:t>
            </a:fld>
            <a:endParaRPr lang="en-US" dirty="0"/>
          </a:p>
        </p:txBody>
      </p:sp>
    </p:spTree>
    <p:extLst>
      <p:ext uri="{BB962C8B-B14F-4D97-AF65-F5344CB8AC3E}">
        <p14:creationId xmlns:p14="http://schemas.microsoft.com/office/powerpoint/2010/main" val="3847431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xfrm>
            <a:off x="419100" y="704850"/>
            <a:ext cx="6172200" cy="3471863"/>
          </a:xfrm>
          <a:ln/>
        </p:spPr>
      </p:sp>
      <p:sp>
        <p:nvSpPr>
          <p:cNvPr id="161794" name="Notes Placeholder 2"/>
          <p:cNvSpPr>
            <a:spLocks noGrp="1"/>
          </p:cNvSpPr>
          <p:nvPr>
            <p:ph type="body" idx="1"/>
          </p:nvPr>
        </p:nvSpPr>
        <p:spPr>
          <a:noFill/>
          <a:ln/>
        </p:spPr>
        <p:txBody>
          <a:bodyPr/>
          <a:lstStyle/>
          <a:p>
            <a:pPr marL="0" lvl="1"/>
            <a:r>
              <a:rPr lang="en-US" dirty="0"/>
              <a:t>Likewise, we can also look at additive interaction even when we do not have the raw probabilities, as is the case in case-control studies.  Recall that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11</a:t>
            </a:r>
            <a:r>
              <a:rPr lang="en-US" altLang="en-US" dirty="0">
                <a:ea typeface="Calibri" pitchFamily="34" charset="0"/>
                <a:cs typeface="Times New Roman" pitchFamily="18" charset="0"/>
              </a:rPr>
              <a:t> -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10 </a:t>
            </a:r>
            <a:r>
              <a:rPr lang="en-US" altLang="en-US" dirty="0">
                <a:ea typeface="Calibri" pitchFamily="34" charset="0"/>
                <a:cs typeface="Times New Roman" pitchFamily="18" charset="0"/>
              </a:rPr>
              <a:t>-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01</a:t>
            </a:r>
            <a:r>
              <a:rPr lang="en-US" altLang="en-US" dirty="0">
                <a:ea typeface="Calibri" pitchFamily="34" charset="0"/>
                <a:cs typeface="Times New Roman" pitchFamily="18" charset="0"/>
              </a:rPr>
              <a:t> +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00</a:t>
            </a:r>
            <a:r>
              <a:rPr lang="en-US" altLang="en-US" dirty="0">
                <a:ea typeface="Calibri" pitchFamily="34" charset="0"/>
                <a:cs typeface="Times New Roman" pitchFamily="18" charset="0"/>
              </a:rPr>
              <a:t> is the metric by which to evaluate for the presence of additive interaction.  If we divide this by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00 </a:t>
            </a:r>
            <a:r>
              <a:rPr lang="en-US" altLang="en-US" dirty="0">
                <a:ea typeface="Calibri" pitchFamily="34" charset="0"/>
                <a:cs typeface="Times New Roman" pitchFamily="18" charset="0"/>
              </a:rPr>
              <a:t>, we come up with the quantity of</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11</a:t>
            </a:r>
            <a:r>
              <a:rPr lang="en-US" altLang="en-US" sz="2000" dirty="0">
                <a:ea typeface="Calibri" pitchFamily="34" charset="0"/>
                <a:cs typeface="Times New Roman" pitchFamily="18" charset="0"/>
              </a:rPr>
              <a:t>/</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10 </a:t>
            </a:r>
            <a:r>
              <a:rPr lang="en-US" altLang="en-US" sz="2000" dirty="0">
                <a:ea typeface="Calibri" pitchFamily="34" charset="0"/>
                <a:cs typeface="Times New Roman" pitchFamily="18" charset="0"/>
              </a:rPr>
              <a:t>/</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01</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This now describes the entities in the expression in terms of ratio measures of association.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11</a:t>
            </a:r>
            <a:r>
              <a:rPr lang="en-US" altLang="en-US" sz="2000" dirty="0">
                <a:ea typeface="Calibri" pitchFamily="34" charset="0"/>
                <a:cs typeface="Times New Roman" pitchFamily="18" charset="0"/>
              </a:rPr>
              <a:t>/</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is  simply the ratio measure comparing participants who have both exposures to the reference category (which is “no” for smoking and caffeine</a:t>
            </a:r>
            <a:r>
              <a:rPr lang="en-US" altLang="en-US" sz="2000" baseline="0" dirty="0">
                <a:ea typeface="Calibri" pitchFamily="34" charset="0"/>
                <a:cs typeface="Times New Roman" pitchFamily="18" charset="0"/>
              </a:rPr>
              <a:t> use in our example)</a:t>
            </a:r>
            <a:r>
              <a:rPr lang="en-US" altLang="en-US" sz="2000" dirty="0">
                <a:ea typeface="Calibri" pitchFamily="34" charset="0"/>
                <a:cs typeface="Times New Roman" pitchFamily="18" charset="0"/>
              </a:rPr>
              <a:t>.  The other two entities similarly correspond to ratio measures of either heavy caffeine use to the reference category or the smokers to the reference category.  When we divide the</a:t>
            </a:r>
            <a:r>
              <a:rPr lang="en-US" altLang="en-US" sz="2000" baseline="0" dirty="0">
                <a:ea typeface="Calibri" pitchFamily="34" charset="0"/>
                <a:cs typeface="Times New Roman" pitchFamily="18" charset="0"/>
              </a:rPr>
              <a:t> metric for additive interaction </a:t>
            </a:r>
            <a:r>
              <a:rPr lang="en-US" altLang="en-US" sz="2000" dirty="0">
                <a:ea typeface="Calibri" pitchFamily="34" charset="0"/>
                <a:cs typeface="Times New Roman" pitchFamily="18" charset="0"/>
              </a:rPr>
              <a:t>by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it is been termed the “relative excess risk due to interaction” or RERI.  It is not the most intuitive term, but you can remember it</a:t>
            </a:r>
            <a:r>
              <a:rPr lang="en-US" altLang="en-US" sz="2000" baseline="0" dirty="0">
                <a:ea typeface="Calibri" pitchFamily="34" charset="0"/>
                <a:cs typeface="Times New Roman" pitchFamily="18" charset="0"/>
              </a:rPr>
              <a:t> by thinking about “interaction”, “excess risk” pertaining to the additive scale, and “relative” pertaining to the use of ratio measures of association to derive a metric for additive interaction.  </a:t>
            </a:r>
            <a:r>
              <a:rPr lang="en-US" altLang="en-US" sz="2000" dirty="0">
                <a:ea typeface="Calibri" pitchFamily="34" charset="0"/>
                <a:cs typeface="Times New Roman" pitchFamily="18" charset="0"/>
              </a:rPr>
              <a:t>The term RERI is also used when we are talking about prevalences</a:t>
            </a:r>
            <a:r>
              <a:rPr lang="en-US" altLang="en-US" sz="2000" baseline="0" dirty="0">
                <a:ea typeface="Calibri" pitchFamily="34" charset="0"/>
                <a:cs typeface="Times New Roman" pitchFamily="18" charset="0"/>
              </a:rPr>
              <a:t> (i.e., it is not just for risk per se).</a:t>
            </a:r>
            <a:r>
              <a:rPr lang="en-US" altLang="en-US" sz="2000" dirty="0">
                <a:ea typeface="Calibri" pitchFamily="34" charset="0"/>
                <a:cs typeface="Times New Roman" pitchFamily="18" charset="0"/>
              </a:rPr>
              <a:t>  (RERI</a:t>
            </a:r>
            <a:r>
              <a:rPr lang="en-US" altLang="en-US" sz="2000" baseline="0" dirty="0">
                <a:ea typeface="Calibri" pitchFamily="34" charset="0"/>
                <a:cs typeface="Times New Roman" pitchFamily="18" charset="0"/>
              </a:rPr>
              <a:t> was apparently first derived in the first edition of the Modern Epidemiology textbook: </a:t>
            </a:r>
            <a:r>
              <a:rPr lang="en-US" sz="1200" b="0" i="0" u="none" strike="noStrike" kern="1200" baseline="0" dirty="0">
                <a:solidFill>
                  <a:schemeClr val="tx1"/>
                </a:solidFill>
                <a:latin typeface="Times New Roman" pitchFamily="18" charset="0"/>
                <a:ea typeface="+mn-ea"/>
                <a:cs typeface="+mn-cs"/>
              </a:rPr>
              <a:t>Rothman, K. J. (1986). Modern Epidemiology. 1st Edition. Boston, MA: Little, Brown and Company.  We are not aware of any earlier publication.)</a:t>
            </a:r>
            <a:endParaRPr lang="en-US" altLang="en-US" sz="2000" baseline="0" dirty="0">
              <a:ea typeface="Calibri" pitchFamily="34" charset="0"/>
              <a:cs typeface="Times New Roman" pitchFamily="18" charset="0"/>
            </a:endParaRPr>
          </a:p>
          <a:p>
            <a:pPr marL="0" lvl="1"/>
            <a:endParaRPr lang="en-US" altLang="en-US" sz="2000" baseline="0" dirty="0">
              <a:ea typeface="Calibri" pitchFamily="34" charset="0"/>
              <a:cs typeface="Times New Roman" pitchFamily="18" charset="0"/>
            </a:endParaRPr>
          </a:p>
          <a:p>
            <a:pPr marL="0" lvl="1"/>
            <a:r>
              <a:rPr lang="en-US" altLang="en-US" sz="2000" dirty="0">
                <a:ea typeface="Calibri" pitchFamily="34" charset="0"/>
                <a:cs typeface="Times New Roman" pitchFamily="18" charset="0"/>
              </a:rPr>
              <a:t>If RERI is 0, then our original metric,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10 </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must also be zero.  If RERI is &gt; 0, this is positive or super-additive interaction.  If RERI is &lt; 0, this is negative or sub-additive interaction.  So, we can just look at the sign of RERI to tell us about the sign of additive interaction.  This is just a clever mathematical</a:t>
            </a:r>
            <a:r>
              <a:rPr lang="en-US" altLang="en-US" sz="2000" baseline="0" dirty="0">
                <a:ea typeface="Calibri" pitchFamily="34" charset="0"/>
                <a:cs typeface="Times New Roman" pitchFamily="18" charset="0"/>
              </a:rPr>
              <a:t> trick, which we will not take the time to prove.  </a:t>
            </a:r>
            <a:r>
              <a:rPr lang="en-US" altLang="en-US" sz="2000" dirty="0">
                <a:ea typeface="Calibri" pitchFamily="34" charset="0"/>
                <a:cs typeface="Times New Roman" pitchFamily="18" charset="0"/>
              </a:rPr>
              <a:t>Therefore, again, we do not need the individual p’s.  We can use the ORs from case-control studies if they appropriately estimate risk, prevalence, or rate ratios.  </a:t>
            </a:r>
          </a:p>
          <a:p>
            <a:pPr marL="0" lvl="1"/>
            <a:endParaRPr lang="en-US" altLang="en-US" sz="2000" dirty="0">
              <a:ea typeface="Calibri" pitchFamily="34" charset="0"/>
              <a:cs typeface="Times New Roman" pitchFamily="18" charset="0"/>
            </a:endParaRPr>
          </a:p>
          <a:p>
            <a:pPr marL="0" marR="0" lvl="1" indent="0" algn="l" defTabSz="990600" rtl="0" eaLnBrk="0" fontAlgn="base" latinLnBrk="0" hangingPunct="0">
              <a:lnSpc>
                <a:spcPct val="100000"/>
              </a:lnSpc>
              <a:spcBef>
                <a:spcPct val="30000"/>
              </a:spcBef>
              <a:spcAft>
                <a:spcPct val="0"/>
              </a:spcAft>
              <a:buClrTx/>
              <a:buSzTx/>
              <a:buFontTx/>
              <a:buNone/>
              <a:tabLst/>
              <a:defRPr/>
            </a:pPr>
            <a:r>
              <a:rPr lang="en-US" altLang="en-US" sz="2000" dirty="0">
                <a:ea typeface="Calibri" pitchFamily="34" charset="0"/>
                <a:cs typeface="Times New Roman" pitchFamily="18" charset="0"/>
              </a:rPr>
              <a:t>The statistical inferences (standard errors, confidence</a:t>
            </a:r>
            <a:r>
              <a:rPr lang="en-US" altLang="en-US" sz="2000" baseline="0" dirty="0">
                <a:ea typeface="Calibri" pitchFamily="34" charset="0"/>
                <a:cs typeface="Times New Roman" pitchFamily="18" charset="0"/>
              </a:rPr>
              <a:t> intervals, and p values)</a:t>
            </a:r>
            <a:r>
              <a:rPr lang="en-US" altLang="en-US" sz="2000" dirty="0">
                <a:ea typeface="Calibri" pitchFamily="34" charset="0"/>
                <a:cs typeface="Times New Roman" pitchFamily="18" charset="0"/>
              </a:rPr>
              <a:t> regarding RERI unfortunately are not directly, in Stata, calculated in some of the familiar commands used for analyzing 2 x 2 tables (e.g., cs or cc in the epitab suite).  This is mostly likely because of lack of awareness of this metric in the community.  Instead, these statistical inferences can be derived from the type of regression models that can directly estimate risk/prevalence ratios (e.g., glm or poisson regression).  These are different than the workhorse regression model for binary outcomes, logistic regression, that is more familiar to many people.  These other regression models are useful to know about in Stata, along with the adjrr command (that we discussed earlier), when estimating adjusted risk ratios and prevalence ratios.</a:t>
            </a:r>
          </a:p>
          <a:p>
            <a:pPr marL="0" marR="0" lvl="1" indent="0" algn="l" defTabSz="990600" rtl="0" eaLnBrk="0" fontAlgn="base" latinLnBrk="0" hangingPunct="0">
              <a:lnSpc>
                <a:spcPct val="100000"/>
              </a:lnSpc>
              <a:spcBef>
                <a:spcPct val="30000"/>
              </a:spcBef>
              <a:spcAft>
                <a:spcPct val="0"/>
              </a:spcAft>
              <a:buClrTx/>
              <a:buSzTx/>
              <a:buFontTx/>
              <a:buNone/>
              <a:tabLst/>
              <a:defRPr/>
            </a:pPr>
            <a:endParaRPr lang="en-US" altLang="en-US" sz="2000" baseline="0" dirty="0">
              <a:ea typeface="Calibri" pitchFamily="34" charset="0"/>
              <a:cs typeface="Times New Roman" pitchFamily="18" charset="0"/>
            </a:endParaRPr>
          </a:p>
          <a:p>
            <a:pPr marL="0" marR="0" lvl="1" indent="0" algn="l" defTabSz="990600" rtl="0" eaLnBrk="0" fontAlgn="base" latinLnBrk="0" hangingPunct="0">
              <a:lnSpc>
                <a:spcPct val="100000"/>
              </a:lnSpc>
              <a:spcBef>
                <a:spcPct val="30000"/>
              </a:spcBef>
              <a:spcAft>
                <a:spcPct val="0"/>
              </a:spcAft>
              <a:buClrTx/>
              <a:buSzTx/>
              <a:buFontTx/>
              <a:buNone/>
              <a:tabLst/>
              <a:defRPr/>
            </a:pPr>
            <a:r>
              <a:rPr lang="en-US" altLang="en-US" sz="2000" baseline="0" dirty="0">
                <a:ea typeface="Calibri" pitchFamily="34" charset="0"/>
                <a:cs typeface="Times New Roman" pitchFamily="18" charset="0"/>
              </a:rPr>
              <a:t>In this example, the variable “delayed” is the outcome and “smoking” and “caffeine” refer to the exposures in question.  To derive the statistical inferences regarding RERI in Stata, the code does involve the creation of statistical regression models, something that this course will not have time to teach.  Instead, it is covered extensively in our BIOSTAT 208 course.  We are simply using regression here as a tool to calculate the metric we need (RERI) and its accompanying sampling error.  While we can easily calculate the point estimate for RERI (with the logic above) either by hand or with simple manipulations in Stata, determining the accompanying sampling error needs a computer and maximum likelihood estimation (a topic covered in our second Journal Club).</a:t>
            </a:r>
          </a:p>
          <a:p>
            <a:pPr marL="0" lvl="1"/>
            <a:endParaRPr lang="en-US" altLang="en-US" sz="2000" dirty="0">
              <a:ea typeface="Calibri" pitchFamily="34" charset="0"/>
              <a:cs typeface="Times New Roman" pitchFamily="18" charset="0"/>
            </a:endParaRPr>
          </a:p>
          <a:p>
            <a:r>
              <a:rPr lang="en-US" altLang="en-US" sz="1200" kern="1200" baseline="0" dirty="0">
                <a:solidFill>
                  <a:schemeClr val="tx1"/>
                </a:solidFill>
                <a:effectLst/>
                <a:latin typeface="Times New Roman" pitchFamily="18" charset="0"/>
                <a:ea typeface="+mn-ea"/>
                <a:cs typeface="+mn-cs"/>
              </a:rPr>
              <a:t>To calculate RERI from a regression model that directly produces prevalence ratios, we would do the following:</a:t>
            </a:r>
          </a:p>
          <a:p>
            <a:endParaRPr lang="en-US" altLang="en-US" sz="1200" kern="1200" baseline="0" dirty="0">
              <a:solidFill>
                <a:schemeClr val="tx1"/>
              </a:solidFill>
              <a:effectLst/>
              <a:latin typeface="Times New Roman" pitchFamily="18" charset="0"/>
              <a:ea typeface="+mn-ea"/>
              <a:cs typeface="+mn-cs"/>
            </a:endParaRPr>
          </a:p>
          <a:p>
            <a:r>
              <a:rPr lang="en-US" altLang="en-US" sz="1200" baseline="0" dirty="0">
                <a:solidFill>
                  <a:srgbClr val="000000"/>
                </a:solidFill>
                <a:latin typeface="Arial" charset="0"/>
              </a:rPr>
              <a:t>First, create what is known as an “interaction term” for the two exposures, smoking and caffeine use:</a:t>
            </a:r>
          </a:p>
          <a:p>
            <a:endParaRPr lang="en-US" altLang="en-US" sz="1200" baseline="0" dirty="0">
              <a:solidFill>
                <a:srgbClr val="000000"/>
              </a:solidFill>
              <a:latin typeface="Arial" charset="0"/>
            </a:endParaRPr>
          </a:p>
          <a:p>
            <a:r>
              <a:rPr lang="en-US" altLang="en-US" sz="1200" baseline="0" dirty="0">
                <a:solidFill>
                  <a:srgbClr val="000000"/>
                </a:solidFill>
                <a:latin typeface="Arial" charset="0"/>
              </a:rPr>
              <a:t>. generate smokingXcaffeine = smoking*caffeine</a:t>
            </a:r>
          </a:p>
          <a:p>
            <a:endParaRPr lang="en-US" sz="1800" kern="1200" dirty="0">
              <a:solidFill>
                <a:schemeClr val="tx1"/>
              </a:solidFill>
              <a:effectLst/>
              <a:latin typeface="Times New Roman" pitchFamily="18" charset="0"/>
              <a:ea typeface="+mn-ea"/>
              <a:cs typeface="+mn-cs"/>
            </a:endParaRPr>
          </a:p>
          <a:p>
            <a:r>
              <a:rPr lang="en-US" sz="1800" kern="1200" dirty="0">
                <a:solidFill>
                  <a:schemeClr val="tx1"/>
                </a:solidFill>
                <a:effectLst/>
                <a:latin typeface="Times New Roman" pitchFamily="18" charset="0"/>
                <a:ea typeface="+mn-ea"/>
                <a:cs typeface="+mn-cs"/>
              </a:rPr>
              <a:t>Then, create a</a:t>
            </a:r>
            <a:r>
              <a:rPr lang="en-US" sz="1800" kern="1200" baseline="0" dirty="0">
                <a:solidFill>
                  <a:schemeClr val="tx1"/>
                </a:solidFill>
                <a:effectLst/>
                <a:latin typeface="Times New Roman" pitchFamily="18" charset="0"/>
                <a:ea typeface="+mn-ea"/>
                <a:cs typeface="+mn-cs"/>
              </a:rPr>
              <a:t> log-binomial regression model, which derives risk or prevalence ratios directly.</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 glm delayed  smoking caffeine smokeXcaffeine, family(binomial) link(log) eform difficult</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Iteration 0:   log likelihood = -384.90955  </a:t>
            </a:r>
          </a:p>
          <a:p>
            <a:r>
              <a:rPr lang="en-US" sz="1200" kern="1200" dirty="0">
                <a:solidFill>
                  <a:schemeClr val="tx1"/>
                </a:solidFill>
                <a:effectLst/>
                <a:latin typeface="Times New Roman" pitchFamily="18" charset="0"/>
                <a:ea typeface="+mn-ea"/>
                <a:cs typeface="+mn-cs"/>
              </a:rPr>
              <a:t>Iteration 1:   log likelihood = -278.31514  </a:t>
            </a:r>
          </a:p>
          <a:p>
            <a:r>
              <a:rPr lang="en-US" sz="1200" kern="1200" dirty="0">
                <a:solidFill>
                  <a:schemeClr val="tx1"/>
                </a:solidFill>
                <a:effectLst/>
                <a:latin typeface="Times New Roman" pitchFamily="18" charset="0"/>
                <a:ea typeface="+mn-ea"/>
                <a:cs typeface="+mn-cs"/>
              </a:rPr>
              <a:t>Iteration 2:   log likelihood = -276.55757  </a:t>
            </a:r>
          </a:p>
          <a:p>
            <a:r>
              <a:rPr lang="en-US" sz="1200" kern="1200" dirty="0">
                <a:solidFill>
                  <a:schemeClr val="tx1"/>
                </a:solidFill>
                <a:effectLst/>
                <a:latin typeface="Times New Roman" pitchFamily="18" charset="0"/>
                <a:ea typeface="+mn-ea"/>
                <a:cs typeface="+mn-cs"/>
              </a:rPr>
              <a:t>Iteration 3:   log likelihood = -276.55634  </a:t>
            </a:r>
          </a:p>
          <a:p>
            <a:r>
              <a:rPr lang="en-US" sz="1200" kern="1200" dirty="0">
                <a:solidFill>
                  <a:schemeClr val="tx1"/>
                </a:solidFill>
                <a:effectLst/>
                <a:latin typeface="Times New Roman" pitchFamily="18" charset="0"/>
                <a:ea typeface="+mn-ea"/>
                <a:cs typeface="+mn-cs"/>
              </a:rPr>
              <a:t>Iteration 4:   log likelihood = -276.55634  </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Generalized linear models                          No. of obs      =       824</a:t>
            </a:r>
          </a:p>
          <a:p>
            <a:r>
              <a:rPr lang="en-US" sz="1200" kern="1200" dirty="0">
                <a:solidFill>
                  <a:schemeClr val="tx1"/>
                </a:solidFill>
                <a:effectLst/>
                <a:latin typeface="Times New Roman" pitchFamily="18" charset="0"/>
                <a:ea typeface="+mn-ea"/>
                <a:cs typeface="+mn-cs"/>
              </a:rPr>
              <a:t>Optimization     : ML                                  Residual df     =       820</a:t>
            </a:r>
          </a:p>
          <a:p>
            <a:r>
              <a:rPr lang="en-US" sz="1200" kern="1200" dirty="0">
                <a:solidFill>
                  <a:schemeClr val="tx1"/>
                </a:solidFill>
                <a:effectLst/>
                <a:latin typeface="Times New Roman" pitchFamily="18" charset="0"/>
                <a:ea typeface="+mn-ea"/>
                <a:cs typeface="+mn-cs"/>
              </a:rPr>
              <a:t>                                                               Scale parameter =         1</a:t>
            </a:r>
          </a:p>
          <a:p>
            <a:r>
              <a:rPr lang="en-US" sz="1200" kern="1200" dirty="0">
                <a:solidFill>
                  <a:schemeClr val="tx1"/>
                </a:solidFill>
                <a:effectLst/>
                <a:latin typeface="Times New Roman" pitchFamily="18" charset="0"/>
                <a:ea typeface="+mn-ea"/>
                <a:cs typeface="+mn-cs"/>
              </a:rPr>
              <a:t>Deviance         =  553.1126793                   (1/df) Deviance =  .6745277</a:t>
            </a:r>
          </a:p>
          <a:p>
            <a:r>
              <a:rPr lang="en-US" sz="1200" kern="1200" dirty="0">
                <a:solidFill>
                  <a:schemeClr val="tx1"/>
                </a:solidFill>
                <a:effectLst/>
                <a:latin typeface="Times New Roman" pitchFamily="18" charset="0"/>
                <a:ea typeface="+mn-ea"/>
                <a:cs typeface="+mn-cs"/>
              </a:rPr>
              <a:t>Pearson          =  823.9999999                    (1/df) Pearson  =  1.004878</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Variance function: V(u) = u*(1-u)                [Bernoulli]</a:t>
            </a:r>
          </a:p>
          <a:p>
            <a:r>
              <a:rPr lang="en-US" sz="1200" kern="1200" dirty="0">
                <a:solidFill>
                  <a:schemeClr val="tx1"/>
                </a:solidFill>
                <a:effectLst/>
                <a:latin typeface="Times New Roman" pitchFamily="18" charset="0"/>
                <a:ea typeface="+mn-ea"/>
                <a:cs typeface="+mn-cs"/>
              </a:rPr>
              <a:t>Link function    : g(u) = ln(u)                      [Log]</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                                                                 AIC             =   .680962</a:t>
            </a:r>
          </a:p>
          <a:p>
            <a:r>
              <a:rPr lang="en-US" sz="1200" kern="1200" dirty="0">
                <a:solidFill>
                  <a:schemeClr val="tx1"/>
                </a:solidFill>
                <a:effectLst/>
                <a:latin typeface="Times New Roman" pitchFamily="18" charset="0"/>
                <a:ea typeface="+mn-ea"/>
                <a:cs typeface="+mn-cs"/>
              </a:rPr>
              <a:t>Log likelihood   = -276.5563397                    BIC             = -4952.507</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                    |                 OIM</a:t>
            </a:r>
          </a:p>
          <a:p>
            <a:r>
              <a:rPr lang="en-US" sz="1200" kern="1200" dirty="0">
                <a:solidFill>
                  <a:schemeClr val="tx1"/>
                </a:solidFill>
                <a:effectLst/>
                <a:latin typeface="Times New Roman" pitchFamily="18" charset="0"/>
                <a:ea typeface="+mn-ea"/>
                <a:cs typeface="+mn-cs"/>
              </a:rPr>
              <a:t>            delay | Risk Ratio   Std. Err.      z    P&gt;|z|     [95% Conf. Interval]</a:t>
            </a: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           smoke |   2.414614   .6525993     3.26   0.001      1.42165     4.10112</a:t>
            </a:r>
          </a:p>
          <a:p>
            <a:r>
              <a:rPr lang="en-US" sz="1200" kern="1200" dirty="0">
                <a:solidFill>
                  <a:schemeClr val="tx1"/>
                </a:solidFill>
                <a:effectLst/>
                <a:latin typeface="Times New Roman" pitchFamily="18" charset="0"/>
                <a:ea typeface="+mn-ea"/>
                <a:cs typeface="+mn-cs"/>
              </a:rPr>
              <a:t>         caffeine |   2.310875   .5992695     3.23   0.001     1.390074    3.841625</a:t>
            </a:r>
          </a:p>
          <a:p>
            <a:r>
              <a:rPr lang="en-US" sz="1200" kern="1200" dirty="0">
                <a:solidFill>
                  <a:schemeClr val="tx1"/>
                </a:solidFill>
                <a:effectLst/>
                <a:latin typeface="Times New Roman" pitchFamily="18" charset="0"/>
                <a:ea typeface="+mn-ea"/>
                <a:cs typeface="+mn-cs"/>
              </a:rPr>
              <a:t>smokeXcaff~e |   .2905765   .1298261    -2.77   0.006      .121047    .6975369</a:t>
            </a: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The regression coefficient for the interaction term (smokeXcaffeine)</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is the multiplicative interaction metric. </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Then, use the post-estimation command for RERI:</a:t>
            </a: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nlcom exp(_b[smoke] + _b[caffeine] + _b[ smokeXcaffeine]) - exp(_b[smoke]) - exp(_b[caffeine]) + 1</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_nl_1:  exp(_b[smoke] + _b[caffeine] + _b[ smokeXcaffeine]) - exp(_b[smoke]) - exp(_b[caffeine]) + 1</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       delay |      Coef.       Std. Err.        z      P&gt;|z|        [95% Conf. Interval]</a:t>
            </a: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       _nl_1 |  -2.104109   .9809866    -2.14   0.032    -4.026808   -.1814109</a:t>
            </a: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a:t>
            </a:r>
          </a:p>
          <a:p>
            <a:endParaRPr lang="en-US" sz="1200" kern="120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_n1_1 is  RERI.   It is -2.1 and hence the sign is negative, just as was the case for when we calculated the metric for additive interaction earlier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a:t>
            </a:r>
            <a:r>
              <a:rPr lang="en-US" altLang="en-US" sz="1200" kern="1200" baseline="0" dirty="0">
                <a:solidFill>
                  <a:schemeClr val="tx1"/>
                </a:solidFill>
                <a:effectLst/>
                <a:latin typeface="Times New Roman" pitchFamily="18" charset="0"/>
                <a:ea typeface="+mn-ea"/>
                <a:cs typeface="+mn-cs"/>
              </a:rPr>
              <a:t> ). The p value is 0.032.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An even easier short-cut in Stata is to use a user-created command, called “ic”.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To install, make sure to be connected to the internet and then type:</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ssc install ic</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To derive RERI, type:</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ic </a:t>
            </a:r>
            <a:r>
              <a:rPr lang="en-US" sz="1200" kern="1200" dirty="0">
                <a:solidFill>
                  <a:schemeClr val="tx1"/>
                </a:solidFill>
                <a:effectLst/>
                <a:latin typeface="Times New Roman" pitchFamily="18" charset="0"/>
                <a:ea typeface="+mn-ea"/>
                <a:cs typeface="+mn-cs"/>
              </a:rPr>
              <a:t>delayed  smoking caffeine, rrby(binomial) show</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This produces: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1:   deviance =  769.8191</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2:   deviance =  576.1315</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3:   deviance =  553.8695</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4:   deviance =  553.1143</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5:   deviance =  553.1127</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6:   deviance =  553.1127</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Generalized linear models                         No. of obs      =        824</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Optimization     : MQL Fisher scoring             Residual df     =        820</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(IRLS EIM)                     Scale parameter =          1</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Deviance         =  553.1126793                   (1/df) Deviance =   .6745277</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Pearson          =  823.9917917                   (1/df) Pearson  =   1.004868</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Variance function: V(u) = u*(1-u)                 [Bernoulli]</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Link function    : g(u) = ln(u)                   [Log]</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BIC             =  -4952.507</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                 EIM</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outcome | Risk Ratio   Std. Err.      z    P&gt;|z|     [95% Conf. Interval]</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_smoking_NOT_caffeine |   2.414614   .6525977     3.26   0.001     1.421652    4.101115</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_caffeine_NOT_smoking |   2.310875   .5992679     3.23   0.001     1.390076     3.84162</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_smoking_AND_caffeine |   1.621379   .5086011     1.54   0.123     .8767506    2.998424</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_cons |   .0817391   .0114251   -17.92   0.000     .0621517    .1074996</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Note: _cons estimates baseline risk.</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Summary measures | Estimates    P-value  Lower bound  Upper bound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smoking_NOT_caffeine |    2.4146     0.0011       1.4217       4.1011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caffeine_NOT_smoking |    2.3109     0.0012       1.3901       3.8416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smoking_AND_caffeine |    1.6214     0.1234       0.8768       2.9984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RERI |   -2.1041     0.0320      -4.0268      -0.1814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AP |   -1.2977     0.1046      -2.8649       0.2695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S |    0.2280     0.0621       0.0482       1.0779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Interaction exists if RERI != 0 or AP != 0 or S != 1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Note, again, that RERI equals -2.10</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a:p>
            <a:pPr marL="0" lvl="1"/>
            <a:endParaRPr lang="en-US" altLang="en-US" sz="2000" dirty="0">
              <a:ea typeface="Calibri" pitchFamily="34" charset="0"/>
              <a:cs typeface="Times New Roman" pitchFamily="18" charset="0"/>
            </a:endParaRPr>
          </a:p>
          <a:p>
            <a:pPr marL="0" lvl="1"/>
            <a:r>
              <a:rPr lang="en-US" altLang="en-US" sz="2000" dirty="0">
                <a:ea typeface="Calibri" pitchFamily="34" charset="0"/>
                <a:cs typeface="Times New Roman" pitchFamily="18" charset="0"/>
              </a:rPr>
              <a:t>To</a:t>
            </a:r>
            <a:r>
              <a:rPr lang="en-US" altLang="en-US" sz="2000" baseline="0" dirty="0">
                <a:ea typeface="Calibri" pitchFamily="34" charset="0"/>
                <a:cs typeface="Times New Roman" pitchFamily="18" charset="0"/>
              </a:rPr>
              <a:t> obtain RERI in a case-control study, we can use the following code in Stata.  We will assume, for purposes of illustration, that the smoking, caffeine, delayed conception example is a case-control study.  </a:t>
            </a:r>
          </a:p>
          <a:p>
            <a:pPr marL="0" lvl="1"/>
            <a:endParaRPr lang="en-US" altLang="en-US" sz="2000" baseline="0" dirty="0">
              <a:ea typeface="Calibri" pitchFamily="34" charset="0"/>
              <a:cs typeface="Times New Roman" pitchFamily="18" charset="0"/>
            </a:endParaRPr>
          </a:p>
          <a:p>
            <a:r>
              <a:rPr lang="en-US" altLang="en-US" sz="1000" baseline="0" dirty="0">
                <a:solidFill>
                  <a:srgbClr val="000000"/>
                </a:solidFill>
                <a:latin typeface="Arial" charset="0"/>
              </a:rPr>
              <a:t>First, (as we did above) create what is known as an “interaction term” for the two exposures, smoking and caffeine use:</a:t>
            </a:r>
          </a:p>
          <a:p>
            <a:endParaRPr lang="en-US" altLang="en-US" sz="1000" baseline="0" dirty="0">
              <a:solidFill>
                <a:srgbClr val="000000"/>
              </a:solidFill>
              <a:latin typeface="Arial" charset="0"/>
            </a:endParaRPr>
          </a:p>
          <a:p>
            <a:r>
              <a:rPr lang="en-US" altLang="en-US" sz="1000" baseline="0" dirty="0">
                <a:solidFill>
                  <a:srgbClr val="000000"/>
                </a:solidFill>
                <a:latin typeface="Arial" charset="0"/>
              </a:rPr>
              <a:t>. generate smokingXcaffeine = smoking*caffeine</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Then, create the logistic </a:t>
            </a:r>
            <a:r>
              <a:rPr lang="en-US" sz="1200" kern="1200" baseline="0" dirty="0">
                <a:solidFill>
                  <a:schemeClr val="tx1"/>
                </a:solidFill>
                <a:effectLst/>
                <a:latin typeface="Times New Roman" pitchFamily="18" charset="0"/>
                <a:ea typeface="+mn-ea"/>
                <a:cs typeface="+mn-cs"/>
              </a:rPr>
              <a:t>regression model:</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a:t>
            </a:r>
            <a:r>
              <a:rPr lang="en-US" sz="1200" kern="1200" dirty="0">
                <a:solidFill>
                  <a:schemeClr val="tx1"/>
                </a:solidFill>
                <a:effectLst/>
                <a:latin typeface="Times New Roman" pitchFamily="18" charset="0"/>
                <a:ea typeface="+mn-ea"/>
                <a:cs typeface="+mn-cs"/>
              </a:rPr>
              <a:t>logistic delayed  smoking   caffeine smokingXcaffeine</a:t>
            </a:r>
          </a:p>
          <a:p>
            <a:endParaRPr lang="en-US" sz="1200" kern="1200" dirty="0">
              <a:solidFill>
                <a:schemeClr val="tx1"/>
              </a:solidFill>
              <a:effectLst/>
              <a:latin typeface="Times New Roman" pitchFamily="18" charset="0"/>
              <a:ea typeface="+mn-ea"/>
              <a:cs typeface="+mn-cs"/>
            </a:endParaRPr>
          </a:p>
          <a:p>
            <a:r>
              <a:rPr lang="en-US" altLang="en-US" sz="1200" kern="1200" dirty="0">
                <a:solidFill>
                  <a:schemeClr val="tx1"/>
                </a:solidFill>
                <a:effectLst/>
                <a:latin typeface="Times New Roman" pitchFamily="18" charset="0"/>
                <a:ea typeface="+mn-ea"/>
                <a:cs typeface="+mn-cs"/>
              </a:rPr>
              <a:t>This</a:t>
            </a:r>
            <a:r>
              <a:rPr lang="en-US" altLang="en-US" sz="1200" kern="1200" baseline="0" dirty="0">
                <a:solidFill>
                  <a:schemeClr val="tx1"/>
                </a:solidFill>
                <a:effectLst/>
                <a:latin typeface="Times New Roman" pitchFamily="18" charset="0"/>
                <a:ea typeface="+mn-ea"/>
                <a:cs typeface="+mn-cs"/>
              </a:rPr>
              <a:t> produces the following output:</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Logistic regression                               Number of obs   =        824</a:t>
            </a:r>
          </a:p>
          <a:p>
            <a:r>
              <a:rPr lang="en-US" altLang="en-US" sz="1200" kern="1200" baseline="0" dirty="0">
                <a:solidFill>
                  <a:schemeClr val="tx1"/>
                </a:solidFill>
                <a:effectLst/>
                <a:latin typeface="Times New Roman" pitchFamily="18" charset="0"/>
                <a:ea typeface="+mn-ea"/>
                <a:cs typeface="+mn-cs"/>
              </a:rPr>
              <a:t>                                                         LR chi2(3)      =      15.26</a:t>
            </a:r>
          </a:p>
          <a:p>
            <a:r>
              <a:rPr lang="en-US" altLang="en-US" sz="1200" kern="1200" baseline="0" dirty="0">
                <a:solidFill>
                  <a:schemeClr val="tx1"/>
                </a:solidFill>
                <a:effectLst/>
                <a:latin typeface="Times New Roman" pitchFamily="18" charset="0"/>
                <a:ea typeface="+mn-ea"/>
                <a:cs typeface="+mn-cs"/>
              </a:rPr>
              <a:t>                                                         Prob &gt; chi2     =     0.0016</a:t>
            </a:r>
          </a:p>
          <a:p>
            <a:r>
              <a:rPr lang="en-US" altLang="en-US" sz="1200" kern="1200" baseline="0" dirty="0">
                <a:solidFill>
                  <a:schemeClr val="tx1"/>
                </a:solidFill>
                <a:effectLst/>
                <a:latin typeface="Times New Roman" pitchFamily="18" charset="0"/>
                <a:ea typeface="+mn-ea"/>
                <a:cs typeface="+mn-cs"/>
              </a:rPr>
              <a:t>Log likelihood = -276.55634                 Pseudo R2       =     0.0269</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delay | Odds Ratio   Std. Err.      z    P&gt;|z|     [95% Conf. Interval]</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smoke |   2.762469   .9003729     3.12   0.002     1.458361     5.23275</a:t>
            </a:r>
          </a:p>
          <a:p>
            <a:r>
              <a:rPr lang="en-US" altLang="en-US" sz="1200" kern="1200" baseline="0" dirty="0">
                <a:solidFill>
                  <a:schemeClr val="tx1"/>
                </a:solidFill>
                <a:effectLst/>
                <a:latin typeface="Times New Roman" pitchFamily="18" charset="0"/>
                <a:ea typeface="+mn-ea"/>
                <a:cs typeface="+mn-cs"/>
              </a:rPr>
              <a:t>           caffeine |   2.616147   .8092851     3.11   0.002     1.426755    4.797056</a:t>
            </a:r>
          </a:p>
          <a:p>
            <a:r>
              <a:rPr lang="en-US" altLang="en-US" sz="1200" kern="1200" baseline="0" dirty="0">
                <a:solidFill>
                  <a:schemeClr val="tx1"/>
                </a:solidFill>
                <a:effectLst/>
                <a:latin typeface="Times New Roman" pitchFamily="18" charset="0"/>
                <a:ea typeface="+mn-ea"/>
                <a:cs typeface="+mn-cs"/>
              </a:rPr>
              <a:t>smokeXcaffeine |   .2374852   .1264597    -2.70   0.007     .0836327    .6743682</a:t>
            </a:r>
          </a:p>
          <a:p>
            <a:r>
              <a:rPr lang="en-US" altLang="en-US" sz="1200" kern="1200" baseline="0" dirty="0">
                <a:solidFill>
                  <a:schemeClr val="tx1"/>
                </a:solidFill>
                <a:effectLst/>
                <a:latin typeface="Times New Roman" pitchFamily="18" charset="0"/>
                <a:ea typeface="+mn-ea"/>
                <a:cs typeface="+mn-cs"/>
              </a:rPr>
              <a:t>              _cons |   .0890152   .0135498   -15.89   0.000     .0660534     .119959</a:t>
            </a:r>
          </a:p>
          <a:p>
            <a:r>
              <a:rPr lang="en-US" altLang="en-US" sz="1200" kern="1200" baseline="0" dirty="0">
                <a:solidFill>
                  <a:schemeClr val="tx1"/>
                </a:solidFill>
                <a:effectLst/>
                <a:latin typeface="Times New Roman" pitchFamily="18" charset="0"/>
                <a:ea typeface="+mn-ea"/>
                <a:cs typeface="+mn-cs"/>
              </a:rPr>
              <a:t>--------------------------------------------------------------------------------</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Then, run the following post-estimation command to derive RERI:</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 nlcom exp(_b[smoke] + _b[caffeine] + _b[ smokeXcaffeine]) - exp(_b[smoke]) - exp(_b[caffeine]) + 1</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       _nl_1:  exp(_b[smoke] + _b[caffeine] + _b[ smokeXcaffeine]) - exp(_b[smoke]) - exp(_b[caffeine]) + 1</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delay |      Coef.         Std. Err.      z        P&gt;|z|     [95% Conf. Interval]</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_nl_1 |  -2.662304   1.322758    -2.01   0.044    -5.254863   -.0697455</a:t>
            </a:r>
          </a:p>
          <a:p>
            <a:r>
              <a:rPr lang="en-US" altLang="en-US" sz="1200" kern="1200" baseline="0" dirty="0">
                <a:solidFill>
                  <a:schemeClr val="tx1"/>
                </a:solidFill>
                <a:effectLst/>
                <a:latin typeface="Times New Roman" pitchFamily="18" charset="0"/>
                <a:ea typeface="+mn-ea"/>
                <a:cs typeface="+mn-cs"/>
              </a:rPr>
              <a:t>------------------------------------------------------------------------------</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_n1_1 is  RERI.   It is -2.6 and hence the sign is negative, just as was the case for when we calculated the metric for additive interaction earlier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a:t>
            </a:r>
            <a:r>
              <a:rPr lang="en-US" altLang="en-US" sz="1200" kern="1200" baseline="0" dirty="0">
                <a:solidFill>
                  <a:schemeClr val="tx1"/>
                </a:solidFill>
                <a:effectLst/>
                <a:latin typeface="Times New Roman" pitchFamily="18" charset="0"/>
                <a:ea typeface="+mn-ea"/>
                <a:cs typeface="+mn-cs"/>
              </a:rPr>
              <a:t> ). The p value is 0.044.    (Note: this -2.6 is not the same as the -2.1 obtained from the glm regression above because logistic regression is being done on the odds scale.)</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An even easier short-cut uses the above “ic” command:</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To perform this command, type:</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ic </a:t>
            </a:r>
            <a:r>
              <a:rPr lang="en-US" sz="1200" kern="1200" dirty="0">
                <a:solidFill>
                  <a:schemeClr val="tx1"/>
                </a:solidFill>
                <a:effectLst/>
                <a:latin typeface="Times New Roman" pitchFamily="18" charset="0"/>
                <a:ea typeface="+mn-ea"/>
                <a:cs typeface="+mn-cs"/>
              </a:rPr>
              <a:t>delayed  smoking caffeine</a:t>
            </a:r>
            <a:r>
              <a:rPr lang="en-US" altLang="en-US" sz="1200" kern="1200" baseline="0" dirty="0">
                <a:solidFill>
                  <a:schemeClr val="tx1"/>
                </a:solidFill>
                <a:effectLst/>
                <a:latin typeface="Times New Roman" pitchFamily="18" charset="0"/>
                <a:ea typeface="+mn-ea"/>
                <a:cs typeface="+mn-cs"/>
              </a:rPr>
              <a:t>, rrby(or) show</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Logistic regression                             Number of obs     =        824</a:t>
            </a:r>
          </a:p>
          <a:p>
            <a:r>
              <a:rPr lang="en-US" altLang="en-US" sz="1200" kern="1200" baseline="0" dirty="0">
                <a:solidFill>
                  <a:schemeClr val="tx1"/>
                </a:solidFill>
                <a:effectLst/>
                <a:latin typeface="Times New Roman" pitchFamily="18" charset="0"/>
                <a:ea typeface="+mn-ea"/>
                <a:cs typeface="+mn-cs"/>
              </a:rPr>
              <a:t>                                                LR chi2(3)        =      15.26</a:t>
            </a:r>
          </a:p>
          <a:p>
            <a:r>
              <a:rPr lang="en-US" altLang="en-US" sz="1200" kern="1200" baseline="0" dirty="0">
                <a:solidFill>
                  <a:schemeClr val="tx1"/>
                </a:solidFill>
                <a:effectLst/>
                <a:latin typeface="Times New Roman" pitchFamily="18" charset="0"/>
                <a:ea typeface="+mn-ea"/>
                <a:cs typeface="+mn-cs"/>
              </a:rPr>
              <a:t>                                                Prob &gt; chi2       =     0.0016</a:t>
            </a:r>
          </a:p>
          <a:p>
            <a:r>
              <a:rPr lang="en-US" altLang="en-US" sz="1200" kern="1200" baseline="0" dirty="0">
                <a:solidFill>
                  <a:schemeClr val="tx1"/>
                </a:solidFill>
                <a:effectLst/>
                <a:latin typeface="Times New Roman" pitchFamily="18" charset="0"/>
                <a:ea typeface="+mn-ea"/>
                <a:cs typeface="+mn-cs"/>
              </a:rPr>
              <a:t>Log likelihood = -276.55634                     Pseudo R2         =     0.0269</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outcome |      Coef.   Std. Err.      z    P&gt;|z|     [95% Conf. Interval]</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_smoking_NOT_caffeine |   1.016125   .3259304     3.12   0.002     .3773131    1.654937</a:t>
            </a:r>
          </a:p>
          <a:p>
            <a:r>
              <a:rPr lang="en-US" altLang="en-US" sz="1200" kern="1200" baseline="0" dirty="0">
                <a:solidFill>
                  <a:schemeClr val="tx1"/>
                </a:solidFill>
                <a:effectLst/>
                <a:latin typeface="Times New Roman" pitchFamily="18" charset="0"/>
                <a:ea typeface="+mn-ea"/>
                <a:cs typeface="+mn-cs"/>
              </a:rPr>
              <a:t>_caffeine_NOT_smoking |   .9617026   .3093424     3.11   0.002     .3554027    1.568002</a:t>
            </a:r>
          </a:p>
          <a:p>
            <a:r>
              <a:rPr lang="en-US" altLang="en-US" sz="1200" kern="1200" baseline="0" dirty="0">
                <a:solidFill>
                  <a:schemeClr val="tx1"/>
                </a:solidFill>
                <a:effectLst/>
                <a:latin typeface="Times New Roman" pitchFamily="18" charset="0"/>
                <a:ea typeface="+mn-ea"/>
                <a:cs typeface="+mn-cs"/>
              </a:rPr>
              <a:t>_smoking_AND_caffeine |   .5401778   .3577269     1.51   0.131    -.1609539     1.24131</a:t>
            </a:r>
          </a:p>
          <a:p>
            <a:r>
              <a:rPr lang="en-US" altLang="en-US" sz="1200" kern="1200" baseline="0" dirty="0">
                <a:solidFill>
                  <a:schemeClr val="tx1"/>
                </a:solidFill>
                <a:effectLst/>
                <a:latin typeface="Times New Roman" pitchFamily="18" charset="0"/>
                <a:ea typeface="+mn-ea"/>
                <a:cs typeface="+mn-cs"/>
              </a:rPr>
              <a:t>                              _cons |  -2.418949   .1522187   -15.89   0.000    -2.717292   -2.120605</a:t>
            </a:r>
          </a:p>
          <a:p>
            <a:r>
              <a:rPr lang="en-US" altLang="en-US" sz="1200" kern="1200" baseline="0" dirty="0">
                <a:solidFill>
                  <a:schemeClr val="tx1"/>
                </a:solidFill>
                <a:effectLst/>
                <a:latin typeface="Times New Roman" pitchFamily="18" charset="0"/>
                <a:ea typeface="+mn-ea"/>
                <a:cs typeface="+mn-cs"/>
              </a:rPr>
              <a:t>---------------------------------------------------------------------------------------</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Summary measures | Estimates    P-value  Lower bound  Upper bound |</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smoking_NOT_caffeine |    2.7625     0.0018       1.4584       5.2327 |</a:t>
            </a:r>
          </a:p>
          <a:p>
            <a:r>
              <a:rPr lang="en-US" altLang="en-US" sz="1200" kern="1200" baseline="0" dirty="0">
                <a:solidFill>
                  <a:schemeClr val="tx1"/>
                </a:solidFill>
                <a:effectLst/>
                <a:latin typeface="Times New Roman" pitchFamily="18" charset="0"/>
                <a:ea typeface="+mn-ea"/>
                <a:cs typeface="+mn-cs"/>
              </a:rPr>
              <a:t>|        caffeine_NOT_smoking |    2.6161     0.0019       1.4268       4.7971 |</a:t>
            </a:r>
          </a:p>
          <a:p>
            <a:r>
              <a:rPr lang="en-US" altLang="en-US" sz="1200" kern="1200" baseline="0" dirty="0">
                <a:solidFill>
                  <a:schemeClr val="tx1"/>
                </a:solidFill>
                <a:effectLst/>
                <a:latin typeface="Times New Roman" pitchFamily="18" charset="0"/>
                <a:ea typeface="+mn-ea"/>
                <a:cs typeface="+mn-cs"/>
              </a:rPr>
              <a:t>|        smoking_AND_caffeine |    1.7163     0.1310       0.8513       3.4601 |</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RERI |   -2.6623     0.0441      -5.2549      -0.0697 |</a:t>
            </a:r>
          </a:p>
          <a:p>
            <a:r>
              <a:rPr lang="en-US" altLang="en-US" sz="1200" kern="1200" baseline="0" dirty="0">
                <a:solidFill>
                  <a:schemeClr val="tx1"/>
                </a:solidFill>
                <a:effectLst/>
                <a:latin typeface="Times New Roman" pitchFamily="18" charset="0"/>
                <a:ea typeface="+mn-ea"/>
                <a:cs typeface="+mn-cs"/>
              </a:rPr>
              <a:t>|                                          AP |   -1.5512     0.1344      -3.5820       0.4797 |</a:t>
            </a:r>
          </a:p>
          <a:p>
            <a:r>
              <a:rPr lang="en-US" altLang="en-US" sz="1200" kern="1200" baseline="0" dirty="0">
                <a:solidFill>
                  <a:schemeClr val="tx1"/>
                </a:solidFill>
                <a:effectLst/>
                <a:latin typeface="Times New Roman" pitchFamily="18" charset="0"/>
                <a:ea typeface="+mn-ea"/>
                <a:cs typeface="+mn-cs"/>
              </a:rPr>
              <a:t>|                                             S |    0.2120     0.0667       0.0404       1.1129 |</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Interaction exists if RERI != 0 or AP != 0 or S != 1              </a:t>
            </a:r>
          </a:p>
          <a:p>
            <a:endParaRPr lang="en-US" altLang="en-US" sz="1200" kern="1200" baseline="0" dirty="0">
              <a:solidFill>
                <a:schemeClr val="tx1"/>
              </a:solidFill>
              <a:effectLst/>
              <a:latin typeface="Times New Roman" pitchFamily="18" charset="0"/>
              <a:ea typeface="+mn-ea"/>
              <a:cs typeface="+mn-cs"/>
            </a:endParaRPr>
          </a:p>
          <a:p>
            <a:endParaRPr lang="en-US" altLang="en-US" sz="1200" kern="1200" baseline="0" dirty="0">
              <a:solidFill>
                <a:schemeClr val="tx1"/>
              </a:solidFill>
              <a:effectLst/>
              <a:latin typeface="Times New Roman" pitchFamily="18" charset="0"/>
              <a:ea typeface="+mn-ea"/>
              <a:cs typeface="+mn-cs"/>
            </a:endParaRPr>
          </a:p>
          <a:p>
            <a:endParaRPr lang="en-US" altLang="en-US" sz="1200" kern="1200" baseline="0" dirty="0">
              <a:solidFill>
                <a:schemeClr val="tx1"/>
              </a:solidFill>
              <a:effectLst/>
              <a:latin typeface="Times New Roman" pitchFamily="18" charset="0"/>
              <a:ea typeface="+mn-ea"/>
              <a:cs typeface="+mn-cs"/>
            </a:endParaRP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p:txBody>
      </p:sp>
      <p:sp>
        <p:nvSpPr>
          <p:cNvPr id="161795" name="Slide Number Placeholder 3"/>
          <p:cNvSpPr>
            <a:spLocks noGrp="1"/>
          </p:cNvSpPr>
          <p:nvPr>
            <p:ph type="sldNum" sz="quarter" idx="5"/>
          </p:nvPr>
        </p:nvSpPr>
        <p:spPr>
          <a:noFill/>
        </p:spPr>
        <p:txBody>
          <a:bodyPr/>
          <a:lstStyle/>
          <a:p>
            <a:fld id="{E857C861-E42A-486A-B706-8FF8DD055CDC}" type="slidenum">
              <a:rPr lang="en-US" smtClean="0"/>
              <a:pPr/>
              <a:t>56</a:t>
            </a:fld>
            <a:endParaRPr lang="en-US" dirty="0"/>
          </a:p>
        </p:txBody>
      </p:sp>
    </p:spTree>
    <p:extLst>
      <p:ext uri="{BB962C8B-B14F-4D97-AF65-F5344CB8AC3E}">
        <p14:creationId xmlns:p14="http://schemas.microsoft.com/office/powerpoint/2010/main" val="16781865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5"/>
          <p:cNvSpPr>
            <a:spLocks noGrp="1" noChangeArrowheads="1"/>
          </p:cNvSpPr>
          <p:nvPr>
            <p:ph type="sldNum" sz="quarter" idx="5"/>
          </p:nvPr>
        </p:nvSpPr>
        <p:spPr>
          <a:noFill/>
        </p:spPr>
        <p:txBody>
          <a:bodyPr/>
          <a:lstStyle/>
          <a:p>
            <a:fld id="{FC52D426-237E-4D40-A5AC-1EAF8DF62618}" type="slidenum">
              <a:rPr lang="en-US" altLang="en-US" smtClean="0"/>
              <a:pPr/>
              <a:t>57</a:t>
            </a:fld>
            <a:endParaRPr lang="en-US" altLang="en-US" dirty="0"/>
          </a:p>
        </p:txBody>
      </p:sp>
      <p:sp>
        <p:nvSpPr>
          <p:cNvPr id="178178" name="Rectangle 3074"/>
          <p:cNvSpPr>
            <a:spLocks noGrp="1" noRot="1" noChangeAspect="1" noChangeArrowheads="1" noTextEdit="1"/>
          </p:cNvSpPr>
          <p:nvPr>
            <p:ph type="sldImg"/>
          </p:nvPr>
        </p:nvSpPr>
        <p:spPr>
          <a:xfrm>
            <a:off x="419100" y="704850"/>
            <a:ext cx="6172200" cy="3471863"/>
          </a:xfrm>
          <a:ln/>
        </p:spPr>
      </p:sp>
      <p:sp>
        <p:nvSpPr>
          <p:cNvPr id="178179" name="Rectangle 3075"/>
          <p:cNvSpPr>
            <a:spLocks noGrp="1" noChangeArrowheads="1"/>
          </p:cNvSpPr>
          <p:nvPr>
            <p:ph type="body" idx="1"/>
          </p:nvPr>
        </p:nvSpPr>
        <p:spPr>
          <a:noFill/>
          <a:ln/>
        </p:spPr>
        <p:txBody>
          <a:bodyPr/>
          <a:lstStyle/>
          <a:p>
            <a:r>
              <a:rPr lang="en-US" altLang="en-US" dirty="0"/>
              <a:t>Does every time the stratum-specific estimates differ numerically,</a:t>
            </a:r>
            <a:r>
              <a:rPr lang="en-US" altLang="en-US" baseline="0" dirty="0"/>
              <a:t> to any extent,</a:t>
            </a:r>
            <a:r>
              <a:rPr lang="en-US" altLang="en-US" dirty="0"/>
              <a:t> indicate that we have interaction occurring?   In other words, does</a:t>
            </a:r>
            <a:r>
              <a:rPr lang="en-US" altLang="en-US" baseline="0" dirty="0"/>
              <a:t> every time</a:t>
            </a:r>
            <a:r>
              <a:rPr lang="en-US" altLang="en-US" dirty="0"/>
              <a:t>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a:t>
            </a:r>
            <a:r>
              <a:rPr lang="en-US" altLang="en-US" baseline="0" dirty="0"/>
              <a:t>, the additive interaction metric) </a:t>
            </a:r>
            <a:r>
              <a:rPr lang="en-US" altLang="en-US" dirty="0"/>
              <a:t>not equal 0,</a:t>
            </a:r>
            <a:r>
              <a:rPr lang="en-US" altLang="en-US" baseline="0" dirty="0"/>
              <a:t> RERI not equal 0, </a:t>
            </a:r>
            <a:r>
              <a:rPr lang="en-US" altLang="en-US" dirty="0"/>
              <a:t>or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00</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a:t>
            </a:r>
            <a:r>
              <a:rPr lang="en-US" altLang="en-US" baseline="0" dirty="0"/>
              <a:t>), the multiplicative interaction metric, not equal 1, mean that is interaction present?  If interaction is present, we have just learned that </a:t>
            </a:r>
            <a:r>
              <a:rPr lang="en-US" altLang="en-US" dirty="0"/>
              <a:t>we should not form a single summary estimate adjusted for the third variable but instead we should report all the stratum-specific estimates separately.  This could get complex especially with many different factors to contend with.  We might have dozens of different measures of association to report.</a:t>
            </a:r>
          </a:p>
          <a:p>
            <a:endParaRPr lang="en-US" altLang="en-US" dirty="0"/>
          </a:p>
          <a:p>
            <a:r>
              <a:rPr lang="en-US" altLang="en-US" dirty="0"/>
              <a:t>Here is an example, from</a:t>
            </a:r>
            <a:r>
              <a:rPr lang="en-US" altLang="en-US" baseline="0" dirty="0"/>
              <a:t> a case-control study,</a:t>
            </a:r>
            <a:r>
              <a:rPr lang="en-US" altLang="en-US" dirty="0"/>
              <a:t> looking at the association between spermicide use (exposure) and Down syndrome (outcome), and we are wondering about the influence of age on this association.  There is an important substantive difference in the ORs in the two strata (3.4 versus 5.7), but inspect the sample sizes.  Some of the cells are very small,</a:t>
            </a:r>
            <a:r>
              <a:rPr lang="en-US" altLang="en-US" baseline="0" dirty="0"/>
              <a:t> </a:t>
            </a:r>
            <a:r>
              <a:rPr lang="en-US" altLang="en-US" dirty="0"/>
              <a:t>and therefore we know these numbers are not statistically precise.  Somehow, we need to take this possibility of random variation (i.e., sampling error or chance) into account when we assess the presence of interaction.</a:t>
            </a:r>
          </a:p>
        </p:txBody>
      </p:sp>
    </p:spTree>
    <p:extLst>
      <p:ext uri="{BB962C8B-B14F-4D97-AF65-F5344CB8AC3E}">
        <p14:creationId xmlns:p14="http://schemas.microsoft.com/office/powerpoint/2010/main" val="37697143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5"/>
          <p:cNvSpPr>
            <a:spLocks noGrp="1" noChangeArrowheads="1"/>
          </p:cNvSpPr>
          <p:nvPr>
            <p:ph type="sldNum" sz="quarter" idx="5"/>
          </p:nvPr>
        </p:nvSpPr>
        <p:spPr>
          <a:noFill/>
        </p:spPr>
        <p:txBody>
          <a:bodyPr/>
          <a:lstStyle/>
          <a:p>
            <a:fld id="{13657C3E-075D-45DE-81B6-75BF94E4FCD3}" type="slidenum">
              <a:rPr lang="en-US" altLang="en-US" smtClean="0"/>
              <a:pPr/>
              <a:t>58</a:t>
            </a:fld>
            <a:endParaRPr lang="en-US" altLang="en-US" dirty="0"/>
          </a:p>
        </p:txBody>
      </p:sp>
      <p:sp>
        <p:nvSpPr>
          <p:cNvPr id="181250" name="Rectangle 2"/>
          <p:cNvSpPr>
            <a:spLocks noGrp="1" noRot="1" noChangeAspect="1" noChangeArrowheads="1" noTextEdit="1"/>
          </p:cNvSpPr>
          <p:nvPr>
            <p:ph type="sldImg"/>
          </p:nvPr>
        </p:nvSpPr>
        <p:spPr>
          <a:xfrm>
            <a:off x="419100" y="704850"/>
            <a:ext cx="6172200" cy="3471863"/>
          </a:xfrm>
          <a:ln/>
        </p:spPr>
      </p:sp>
      <p:sp>
        <p:nvSpPr>
          <p:cNvPr id="181251" name="Rectangle 3"/>
          <p:cNvSpPr>
            <a:spLocks noGrp="1" noChangeArrowheads="1"/>
          </p:cNvSpPr>
          <p:nvPr>
            <p:ph type="body" idx="1"/>
          </p:nvPr>
        </p:nvSpPr>
        <p:spPr>
          <a:noFill/>
          <a:ln/>
        </p:spPr>
        <p:txBody>
          <a:bodyPr/>
          <a:lstStyle/>
          <a:p>
            <a:r>
              <a:rPr lang="en-US" altLang="en-US" dirty="0">
                <a:solidFill>
                  <a:srgbClr val="000000"/>
                </a:solidFill>
                <a:latin typeface="Arial" charset="0"/>
              </a:rPr>
              <a:t>Fortunately, there are statistical tests available to assess the role of chance or random variation in causing the</a:t>
            </a:r>
            <a:r>
              <a:rPr lang="en-US" altLang="en-US" baseline="0" dirty="0">
                <a:solidFill>
                  <a:srgbClr val="000000"/>
                </a:solidFill>
                <a:latin typeface="Arial" charset="0"/>
              </a:rPr>
              <a:t> appearance of </a:t>
            </a:r>
            <a:r>
              <a:rPr lang="en-US" altLang="en-US" dirty="0">
                <a:solidFill>
                  <a:srgbClr val="000000"/>
                </a:solidFill>
                <a:latin typeface="Arial" charset="0"/>
              </a:rPr>
              <a:t>interaction when it truly does not exist.  The null hypothesis of these tests is that there is no difference between the strata — any apparent difference is only because of random sampling error.  In other words, the null hypothesis is that the strength/magnitude of association is homogenous across strata; there is no statistical interaction.  The alternative hypothesis of these tests is that there is heterogeneity (i.e., no homogeneity);</a:t>
            </a:r>
            <a:r>
              <a:rPr lang="en-US" altLang="en-US" baseline="0" dirty="0">
                <a:solidFill>
                  <a:srgbClr val="000000"/>
                </a:solidFill>
                <a:latin typeface="Arial" charset="0"/>
              </a:rPr>
              <a:t> there is interaction.</a:t>
            </a:r>
            <a:r>
              <a:rPr lang="en-US" altLang="en-US" dirty="0">
                <a:solidFill>
                  <a:srgbClr val="000000"/>
                </a:solidFill>
                <a:latin typeface="Arial" charset="0"/>
              </a:rPr>
              <a:t>  If the test is significant (small p value), we reject the null in favor of the alternative and state that interaction is present.  We will</a:t>
            </a:r>
            <a:r>
              <a:rPr lang="en-US" altLang="en-US" baseline="0" dirty="0">
                <a:solidFill>
                  <a:srgbClr val="000000"/>
                </a:solidFill>
                <a:latin typeface="Arial" charset="0"/>
              </a:rPr>
              <a:t> not</a:t>
            </a:r>
            <a:r>
              <a:rPr lang="en-US" altLang="en-US" dirty="0">
                <a:solidFill>
                  <a:srgbClr val="000000"/>
                </a:solidFill>
                <a:latin typeface="Arial" charset="0"/>
              </a:rPr>
              <a:t> dwell on the mechanics of deriving these tests only to say that they follow a chi-square distribution with the degrees of freedom equal to the number of strata minus one.  Instead, we will focus on interpretation.</a:t>
            </a:r>
            <a:r>
              <a:rPr lang="en-US" altLang="en-US" baseline="0" dirty="0">
                <a:solidFill>
                  <a:srgbClr val="000000"/>
                </a:solidFill>
                <a:latin typeface="Arial" charset="0"/>
              </a:rPr>
              <a:t>  </a:t>
            </a:r>
            <a:endParaRPr lang="en-US" altLang="en-US" sz="600" dirty="0">
              <a:solidFill>
                <a:srgbClr val="000000"/>
              </a:solidFill>
              <a:latin typeface="Arial" charset="0"/>
            </a:endParaRPr>
          </a:p>
        </p:txBody>
      </p:sp>
    </p:spTree>
    <p:extLst>
      <p:ext uri="{BB962C8B-B14F-4D97-AF65-F5344CB8AC3E}">
        <p14:creationId xmlns:p14="http://schemas.microsoft.com/office/powerpoint/2010/main" val="1820489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5"/>
          <p:cNvSpPr>
            <a:spLocks noGrp="1" noChangeArrowheads="1"/>
          </p:cNvSpPr>
          <p:nvPr>
            <p:ph type="sldNum" sz="quarter" idx="5"/>
          </p:nvPr>
        </p:nvSpPr>
        <p:spPr>
          <a:noFill/>
        </p:spPr>
        <p:txBody>
          <a:bodyPr/>
          <a:lstStyle/>
          <a:p>
            <a:fld id="{8B45544D-FB5D-4929-BBDE-7B3103234FB2}" type="slidenum">
              <a:rPr lang="en-US" altLang="en-US" smtClean="0"/>
              <a:pPr/>
              <a:t>59</a:t>
            </a:fld>
            <a:endParaRPr lang="en-US" altLang="en-US" dirty="0"/>
          </a:p>
        </p:txBody>
      </p:sp>
      <p:sp>
        <p:nvSpPr>
          <p:cNvPr id="183298" name="Rectangle 2"/>
          <p:cNvSpPr>
            <a:spLocks noGrp="1" noRot="1" noChangeAspect="1" noChangeArrowheads="1" noTextEdit="1"/>
          </p:cNvSpPr>
          <p:nvPr>
            <p:ph type="sldImg"/>
          </p:nvPr>
        </p:nvSpPr>
        <p:spPr>
          <a:xfrm>
            <a:off x="419100" y="704850"/>
            <a:ext cx="6172200" cy="3471863"/>
          </a:xfrm>
          <a:ln/>
        </p:spPr>
      </p:sp>
      <p:sp>
        <p:nvSpPr>
          <p:cNvPr id="183299"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implement this test of homogeneity in Stata.</a:t>
            </a:r>
            <a:r>
              <a:rPr lang="en-US" altLang="en-US" baseline="0" dirty="0"/>
              <a:t>  T</a:t>
            </a:r>
            <a:r>
              <a:rPr lang="en-US" altLang="en-US" dirty="0"/>
              <a:t>o do this for dichotomous</a:t>
            </a:r>
            <a:r>
              <a:rPr lang="en-US" altLang="en-US" baseline="0" dirty="0"/>
              <a:t> outcomes, exposures and third variables, </a:t>
            </a:r>
            <a:r>
              <a:rPr lang="en-US" altLang="en-US" dirty="0"/>
              <a:t>we use the “epitab” set of commands that you have already used when we derived measures of association.</a:t>
            </a:r>
          </a:p>
          <a:p>
            <a:endParaRPr lang="en-US" altLang="en-US" dirty="0"/>
          </a:p>
          <a:p>
            <a:r>
              <a:rPr lang="en-US" altLang="en-US" dirty="0"/>
              <a:t>First, let us look at the crude association.  You already know this command.</a:t>
            </a:r>
            <a:r>
              <a:rPr lang="en-US" altLang="en-US" baseline="0" dirty="0"/>
              <a:t>  For a cross-sectional study,</a:t>
            </a:r>
            <a:r>
              <a:rPr lang="en-US" altLang="en-US" dirty="0"/>
              <a:t> it is:</a:t>
            </a:r>
            <a:r>
              <a:rPr lang="en-US" altLang="en-US" baseline="0" dirty="0"/>
              <a:t> </a:t>
            </a:r>
            <a:r>
              <a:rPr lang="en-US" altLang="en-US" dirty="0"/>
              <a:t> cs outcome_variable exposure_variable.  For the smoking, caffeine use, and delayed conception example, the Stata code to get the crude measure of association is:</a:t>
            </a:r>
          </a:p>
          <a:p>
            <a:endParaRPr lang="en-US" altLang="en-US"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1200" dirty="0"/>
              <a:t>cs delayed smoking</a:t>
            </a:r>
          </a:p>
          <a:p>
            <a:endParaRPr lang="en-US" altLang="en-US" dirty="0"/>
          </a:p>
          <a:p>
            <a:r>
              <a:rPr lang="en-US" altLang="en-US" dirty="0"/>
              <a:t>Then, to look at the stratum-specific</a:t>
            </a:r>
            <a:r>
              <a:rPr lang="en-US" altLang="en-US" baseline="0" dirty="0"/>
              <a:t> estimates, we add a “by” command after the comma:  cs delayed smoking, by(caffeine)</a:t>
            </a:r>
            <a:endParaRPr lang="en-US" altLang="en-US" dirty="0"/>
          </a:p>
        </p:txBody>
      </p:sp>
    </p:spTree>
    <p:extLst>
      <p:ext uri="{BB962C8B-B14F-4D97-AF65-F5344CB8AC3E}">
        <p14:creationId xmlns:p14="http://schemas.microsoft.com/office/powerpoint/2010/main" val="46299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6</a:t>
            </a:fld>
            <a:endParaRPr lang="en-US" altLang="en-US" dirty="0"/>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800" dirty="0">
                <a:solidFill>
                  <a:srgbClr val="000000"/>
                </a:solidFill>
                <a:latin typeface="Arial" charset="0"/>
              </a:rPr>
              <a:t>To introduce</a:t>
            </a:r>
            <a:r>
              <a:rPr lang="en-US" altLang="en-US" sz="800" baseline="0" dirty="0">
                <a:solidFill>
                  <a:srgbClr val="000000"/>
                </a:solidFill>
                <a:latin typeface="Arial" charset="0"/>
              </a:rPr>
              <a:t> the various methods to prevent or reduce confounding, </a:t>
            </a:r>
            <a:r>
              <a:rPr lang="en-US" altLang="en-US" sz="800" dirty="0">
                <a:solidFill>
                  <a:srgbClr val="000000"/>
                </a:solidFill>
                <a:latin typeface="Arial" charset="0"/>
              </a:rPr>
              <a:t>let</a:t>
            </a:r>
            <a:r>
              <a:rPr lang="en-US" altLang="en-US" sz="800" baseline="0" dirty="0">
                <a:solidFill>
                  <a:srgbClr val="000000"/>
                </a:solidFill>
                <a:latin typeface="Arial" charset="0"/>
              </a:rPr>
              <a:t> us</a:t>
            </a:r>
            <a:r>
              <a:rPr lang="en-US" altLang="en-US" sz="800" dirty="0">
                <a:solidFill>
                  <a:srgbClr val="000000"/>
                </a:solidFill>
                <a:latin typeface="Arial" charset="0"/>
              </a:rPr>
              <a:t> now go to the top of the list</a:t>
            </a:r>
            <a:r>
              <a:rPr lang="en-US" altLang="en-US" sz="800" baseline="0" dirty="0">
                <a:solidFill>
                  <a:srgbClr val="000000"/>
                </a:solidFill>
                <a:latin typeface="Arial" charset="0"/>
              </a:rPr>
              <a:t> in the study design phase</a:t>
            </a:r>
            <a:r>
              <a:rPr lang="en-US" altLang="en-US" sz="800" dirty="0">
                <a:solidFill>
                  <a:srgbClr val="000000"/>
                </a:solidFill>
                <a:latin typeface="Arial" charset="0"/>
              </a:rPr>
              <a:t>.  The first method that we will discuss is randomization. </a:t>
            </a:r>
          </a:p>
        </p:txBody>
      </p:sp>
    </p:spTree>
    <p:extLst>
      <p:ext uri="{BB962C8B-B14F-4D97-AF65-F5344CB8AC3E}">
        <p14:creationId xmlns:p14="http://schemas.microsoft.com/office/powerpoint/2010/main" val="615209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5"/>
          <p:cNvSpPr>
            <a:spLocks noGrp="1" noChangeArrowheads="1"/>
          </p:cNvSpPr>
          <p:nvPr>
            <p:ph type="sldNum" sz="quarter" idx="5"/>
          </p:nvPr>
        </p:nvSpPr>
        <p:spPr>
          <a:noFill/>
        </p:spPr>
        <p:txBody>
          <a:bodyPr/>
          <a:lstStyle/>
          <a:p>
            <a:fld id="{1A1C1917-43BB-4786-8473-442F2060AC39}" type="slidenum">
              <a:rPr lang="en-US" altLang="en-US" smtClean="0"/>
              <a:pPr/>
              <a:t>60</a:t>
            </a:fld>
            <a:endParaRPr lang="en-US" altLang="en-US" dirty="0"/>
          </a:p>
        </p:txBody>
      </p:sp>
      <p:sp>
        <p:nvSpPr>
          <p:cNvPr id="185346" name="Rectangle 2"/>
          <p:cNvSpPr>
            <a:spLocks noGrp="1" noRot="1" noChangeAspect="1" noChangeArrowheads="1" noTextEdit="1"/>
          </p:cNvSpPr>
          <p:nvPr>
            <p:ph type="sldImg"/>
          </p:nvPr>
        </p:nvSpPr>
        <p:spPr>
          <a:xfrm>
            <a:off x="422275" y="704850"/>
            <a:ext cx="6169025" cy="3470275"/>
          </a:xfrm>
          <a:ln/>
        </p:spPr>
      </p:sp>
      <p:sp>
        <p:nvSpPr>
          <p:cNvPr id="185347" name="Rectangle 3"/>
          <p:cNvSpPr>
            <a:spLocks noGrp="1" noChangeArrowheads="1"/>
          </p:cNvSpPr>
          <p:nvPr>
            <p:ph type="body" idx="1"/>
          </p:nvPr>
        </p:nvSpPr>
        <p:spPr>
          <a:noFill/>
          <a:ln/>
        </p:spPr>
        <p:txBody>
          <a:bodyPr/>
          <a:lstStyle/>
          <a:p>
            <a:r>
              <a:rPr lang="en-US" altLang="en-US" sz="1000" dirty="0">
                <a:solidFill>
                  <a:srgbClr val="000000"/>
                </a:solidFill>
                <a:latin typeface="Arial" charset="0"/>
              </a:rPr>
              <a:t>Here’s what the output looks like for the smoking, caffeine, and delayed conception example.  First, the crude association, and then the stratum-specific measures of association.</a:t>
            </a:r>
          </a:p>
          <a:p>
            <a:endParaRPr lang="en-US" altLang="en-US" sz="1000" dirty="0">
              <a:solidFill>
                <a:srgbClr val="000000"/>
              </a:solidFill>
              <a:latin typeface="Arial" charset="0"/>
            </a:endParaRPr>
          </a:p>
          <a:p>
            <a:r>
              <a:rPr lang="en-US" altLang="en-US" sz="1000" dirty="0">
                <a:solidFill>
                  <a:srgbClr val="000000"/>
                </a:solidFill>
                <a:latin typeface="Arial" charset="0"/>
              </a:rPr>
              <a:t>When looking at the crude association, note the 2x2 table and the output of both the risk ratio and the risk difference.  The chi square statistic for the table follows as does the p value.  </a:t>
            </a:r>
          </a:p>
          <a:p>
            <a:endParaRPr lang="en-US" altLang="en-US" sz="1000" dirty="0">
              <a:solidFill>
                <a:srgbClr val="000000"/>
              </a:solidFill>
              <a:latin typeface="Arial" charset="0"/>
            </a:endParaRPr>
          </a:p>
          <a:p>
            <a:r>
              <a:rPr lang="en-US" altLang="en-US" sz="1000" dirty="0">
                <a:solidFill>
                  <a:srgbClr val="000000"/>
                </a:solidFill>
                <a:latin typeface="Arial" charset="0"/>
              </a:rPr>
              <a:t>When looking at the stratum-specific estimates, the “by( )” option is used.  You do not get two separate two by two tables,</a:t>
            </a:r>
            <a:r>
              <a:rPr lang="en-US" altLang="en-US" sz="1000" baseline="0" dirty="0">
                <a:solidFill>
                  <a:srgbClr val="000000"/>
                </a:solidFill>
                <a:latin typeface="Arial" charset="0"/>
              </a:rPr>
              <a:t> </a:t>
            </a:r>
            <a:r>
              <a:rPr lang="en-US" altLang="en-US" sz="1000" dirty="0">
                <a:solidFill>
                  <a:srgbClr val="000000"/>
                </a:solidFill>
                <a:latin typeface="Arial" charset="0"/>
              </a:rPr>
              <a:t>but instead you get the prevalence ratio for the primary exposure under study stratified by values of the third variable.  Here is the prevalence ratio (2.4) when no caffeine is used and here is the prevalence ratio 0.7 when caffeine is used.  (Note that Stata is calling these RR because</a:t>
            </a:r>
            <a:r>
              <a:rPr lang="en-US" altLang="en-US" sz="1000" baseline="0" dirty="0">
                <a:solidFill>
                  <a:srgbClr val="000000"/>
                </a:solidFill>
                <a:latin typeface="Arial" charset="0"/>
              </a:rPr>
              <a:t> it does not know if it is a cohort study or cross-sectional study.)  </a:t>
            </a:r>
            <a:r>
              <a:rPr lang="en-US" altLang="en-US" sz="1000" dirty="0">
                <a:solidFill>
                  <a:srgbClr val="000000"/>
                </a:solidFill>
                <a:latin typeface="Arial" charset="0"/>
              </a:rPr>
              <a:t>In Stata, the test for homogeneity is automatically calculated as part of the epitab command that you are already familiar</a:t>
            </a:r>
            <a:r>
              <a:rPr lang="en-US" altLang="en-US" sz="1000" baseline="0" dirty="0">
                <a:solidFill>
                  <a:srgbClr val="000000"/>
                </a:solidFill>
                <a:latin typeface="Arial" charset="0"/>
              </a:rPr>
              <a:t> with</a:t>
            </a:r>
            <a:r>
              <a:rPr lang="en-US" altLang="en-US" sz="1000" dirty="0">
                <a:solidFill>
                  <a:srgbClr val="000000"/>
                </a:solidFill>
                <a:latin typeface="Arial" charset="0"/>
              </a:rPr>
              <a:t>.  Here it is.  The p value is: 0.005.  What does this p value mean? </a:t>
            </a:r>
          </a:p>
          <a:p>
            <a:endParaRPr lang="en-US" altLang="en-US" sz="1000" dirty="0">
              <a:solidFill>
                <a:srgbClr val="000000"/>
              </a:solidFill>
              <a:latin typeface="Arial" charset="0"/>
            </a:endParaRPr>
          </a:p>
          <a:p>
            <a:r>
              <a:rPr lang="en-US" altLang="en-US" sz="1000" dirty="0">
                <a:solidFill>
                  <a:srgbClr val="000000"/>
                </a:solidFill>
                <a:latin typeface="Arial" charset="0"/>
              </a:rPr>
              <a:t>Answer:  By chance alone, we can see differences this large or larger between strata just by chance</a:t>
            </a:r>
            <a:r>
              <a:rPr lang="en-US" altLang="en-US" sz="1000" baseline="0" dirty="0">
                <a:solidFill>
                  <a:srgbClr val="000000"/>
                </a:solidFill>
                <a:latin typeface="Arial" charset="0"/>
              </a:rPr>
              <a:t> alone </a:t>
            </a:r>
            <a:r>
              <a:rPr lang="en-US" altLang="en-US" sz="1000" dirty="0">
                <a:solidFill>
                  <a:srgbClr val="000000"/>
                </a:solidFill>
                <a:latin typeface="Arial" charset="0"/>
              </a:rPr>
              <a:t>5 out of 1000 times we conducted a study of this sample size, assuming there is, in truth, no difference between strata.  Like other p-values, this p-value is a conditional probability, conditional on the null hypothesis.  That is, assuming the null hypothesis is true, the p-value is the probability of seeing the results we saw or more extreme by chance alone.  </a:t>
            </a:r>
          </a:p>
          <a:p>
            <a:endParaRPr lang="en-US" altLang="en-US" sz="1000" dirty="0">
              <a:solidFill>
                <a:srgbClr val="000000"/>
              </a:solidFill>
              <a:latin typeface="Arial" charset="0"/>
            </a:endParaRPr>
          </a:p>
          <a:p>
            <a:r>
              <a:rPr lang="en-US" altLang="en-US" sz="1000" dirty="0">
                <a:solidFill>
                  <a:srgbClr val="000000"/>
                </a:solidFill>
                <a:latin typeface="Arial" charset="0"/>
              </a:rPr>
              <a:t>This low p value reinforces your initial instinct that these two strata are not telling you the same thing and you do not want to report them pooled together into one summary adjusted estimate</a:t>
            </a:r>
            <a:r>
              <a:rPr lang="en-US" altLang="en-US" sz="1000" baseline="0" dirty="0">
                <a:solidFill>
                  <a:srgbClr val="000000"/>
                </a:solidFill>
                <a:latin typeface="Arial" charset="0"/>
              </a:rPr>
              <a:t> of the measure of association</a:t>
            </a:r>
            <a:r>
              <a:rPr lang="en-US" altLang="en-US" sz="1000" dirty="0">
                <a:solidFill>
                  <a:srgbClr val="000000"/>
                </a:solidFill>
                <a:latin typeface="Arial" charset="0"/>
              </a:rPr>
              <a:t>.</a:t>
            </a:r>
          </a:p>
          <a:p>
            <a:endParaRPr lang="en-US" altLang="en-US" sz="1000" dirty="0">
              <a:solidFill>
                <a:srgbClr val="000000"/>
              </a:solidFill>
              <a:latin typeface="Arial" charset="0"/>
            </a:endParaRPr>
          </a:p>
          <a:p>
            <a:r>
              <a:rPr lang="en-US" altLang="en-US" sz="1000" dirty="0">
                <a:solidFill>
                  <a:srgbClr val="000000"/>
                </a:solidFill>
                <a:latin typeface="Arial" charset="0"/>
              </a:rPr>
              <a:t>Of note, the only test of homogeneity that the cs or cc commands in Stata provides in the</a:t>
            </a:r>
            <a:r>
              <a:rPr lang="en-US" altLang="en-US" sz="1000" baseline="0" dirty="0">
                <a:solidFill>
                  <a:srgbClr val="000000"/>
                </a:solidFill>
                <a:latin typeface="Arial" charset="0"/>
              </a:rPr>
              <a:t> context of stratification is for </a:t>
            </a:r>
            <a:r>
              <a:rPr lang="en-US" altLang="en-US" sz="1000" u="sng" baseline="0" dirty="0">
                <a:solidFill>
                  <a:srgbClr val="000000"/>
                </a:solidFill>
                <a:latin typeface="Arial" charset="0"/>
              </a:rPr>
              <a:t>multiplicative interaction</a:t>
            </a:r>
            <a:r>
              <a:rPr lang="en-US" altLang="en-US" sz="1000" baseline="0" dirty="0">
                <a:solidFill>
                  <a:srgbClr val="000000"/>
                </a:solidFill>
                <a:latin typeface="Arial" charset="0"/>
              </a:rPr>
              <a:t>. Stata </a:t>
            </a:r>
            <a:r>
              <a:rPr lang="en-US" altLang="en-US" sz="1000" dirty="0">
                <a:solidFill>
                  <a:srgbClr val="000000"/>
                </a:solidFill>
                <a:latin typeface="Arial" charset="0"/>
              </a:rPr>
              <a:t>does not automatically provide this for the additive scale.  This is regrettable, but it again</a:t>
            </a:r>
            <a:r>
              <a:rPr lang="en-US" altLang="en-US" sz="1000" baseline="0" dirty="0">
                <a:solidFill>
                  <a:srgbClr val="000000"/>
                </a:solidFill>
                <a:latin typeface="Arial" charset="0"/>
              </a:rPr>
              <a:t> indicates the general level of poor understanding in the scientific community of the value of the additive scale.  Fortunately, in the setting of a binary outcome and two binary exposures, it is easy to create a generalized linear regression model that produces the metric for additive interaction and the p value.  The code is as follows</a:t>
            </a:r>
          </a:p>
          <a:p>
            <a:endParaRPr lang="en-US" altLang="en-US" sz="1000" baseline="0" dirty="0">
              <a:solidFill>
                <a:srgbClr val="000000"/>
              </a:solidFill>
              <a:latin typeface="Arial" charset="0"/>
            </a:endParaRPr>
          </a:p>
          <a:p>
            <a:r>
              <a:rPr lang="en-US" altLang="en-US" sz="1000" baseline="0" dirty="0">
                <a:solidFill>
                  <a:srgbClr val="000000"/>
                </a:solidFill>
                <a:latin typeface="Arial" charset="0"/>
              </a:rPr>
              <a:t>First, create what is known as an “interaction term” for the two exposures, smoking and caffeine use:</a:t>
            </a:r>
          </a:p>
          <a:p>
            <a:endParaRPr lang="en-US" altLang="en-US" sz="1000" baseline="0" dirty="0">
              <a:solidFill>
                <a:srgbClr val="000000"/>
              </a:solidFill>
              <a:latin typeface="Arial" charset="0"/>
            </a:endParaRPr>
          </a:p>
          <a:p>
            <a:r>
              <a:rPr lang="en-US" altLang="en-US" sz="1000" baseline="0" dirty="0">
                <a:solidFill>
                  <a:srgbClr val="000000"/>
                </a:solidFill>
                <a:latin typeface="Arial" charset="0"/>
              </a:rPr>
              <a:t>. generate smokingXcaffeine = smoking*caffeine</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Then, create generalized</a:t>
            </a:r>
            <a:r>
              <a:rPr lang="en-US" sz="1200" kern="1200" baseline="0" dirty="0">
                <a:solidFill>
                  <a:schemeClr val="tx1"/>
                </a:solidFill>
                <a:effectLst/>
                <a:latin typeface="Times New Roman" pitchFamily="18" charset="0"/>
                <a:ea typeface="+mn-ea"/>
                <a:cs typeface="+mn-cs"/>
              </a:rPr>
              <a:t> linear regression model:</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a:t>
            </a:r>
            <a:r>
              <a:rPr lang="en-US" sz="1200" kern="1200" dirty="0">
                <a:solidFill>
                  <a:schemeClr val="tx1"/>
                </a:solidFill>
                <a:effectLst/>
                <a:latin typeface="Times New Roman" pitchFamily="18" charset="0"/>
                <a:ea typeface="+mn-ea"/>
                <a:cs typeface="+mn-cs"/>
              </a:rPr>
              <a:t>glm delayed  smoking caffeine smokingXcaffeine, family(binomial) link(identity) difficult</a:t>
            </a:r>
          </a:p>
          <a:p>
            <a:endParaRPr lang="en-US" altLang="en-US" sz="1200" kern="1200" dirty="0">
              <a:solidFill>
                <a:schemeClr val="tx1"/>
              </a:solidFill>
              <a:effectLst/>
              <a:latin typeface="Times New Roman" pitchFamily="18" charset="0"/>
              <a:ea typeface="+mn-ea"/>
              <a:cs typeface="+mn-cs"/>
            </a:endParaRPr>
          </a:p>
          <a:p>
            <a:r>
              <a:rPr lang="en-US" altLang="en-US" sz="1200" kern="1200" dirty="0">
                <a:solidFill>
                  <a:schemeClr val="tx1"/>
                </a:solidFill>
                <a:effectLst/>
                <a:latin typeface="Times New Roman" pitchFamily="18" charset="0"/>
                <a:ea typeface="+mn-ea"/>
                <a:cs typeface="+mn-cs"/>
              </a:rPr>
              <a:t>This</a:t>
            </a:r>
            <a:r>
              <a:rPr lang="en-US" altLang="en-US" sz="1200" kern="1200" baseline="0" dirty="0">
                <a:solidFill>
                  <a:schemeClr val="tx1"/>
                </a:solidFill>
                <a:effectLst/>
                <a:latin typeface="Times New Roman" pitchFamily="18" charset="0"/>
                <a:ea typeface="+mn-ea"/>
                <a:cs typeface="+mn-cs"/>
              </a:rPr>
              <a:t> produces the following output:</a:t>
            </a:r>
          </a:p>
          <a:p>
            <a:endParaRPr lang="en-US" altLang="en-US" sz="1200" kern="1200" baseline="0" dirty="0">
              <a:solidFill>
                <a:schemeClr val="tx1"/>
              </a:solidFill>
              <a:effectLst/>
              <a:latin typeface="Times New Roman" pitchFamily="18" charset="0"/>
              <a:ea typeface="+mn-ea"/>
              <a:cs typeface="+mn-cs"/>
            </a:endParaRPr>
          </a:p>
          <a:p>
            <a:r>
              <a:rPr lang="en-US" sz="1200" kern="1200" dirty="0">
                <a:solidFill>
                  <a:schemeClr val="tx1"/>
                </a:solidFill>
                <a:effectLst/>
                <a:latin typeface="Courier"/>
                <a:ea typeface="+mn-ea"/>
                <a:cs typeface="Courier New" panose="02070309020205020404" pitchFamily="49" charset="0"/>
              </a:rPr>
              <a:t>Iteration 0:   log likelihood = -276.55634  </a:t>
            </a:r>
          </a:p>
          <a:p>
            <a:r>
              <a:rPr lang="en-US" sz="1200" kern="1200" dirty="0">
                <a:solidFill>
                  <a:schemeClr val="tx1"/>
                </a:solidFill>
                <a:effectLst/>
                <a:latin typeface="Courier"/>
                <a:ea typeface="+mn-ea"/>
                <a:cs typeface="Courier New" panose="02070309020205020404" pitchFamily="49" charset="0"/>
              </a:rPr>
              <a:t>Iteration 1:   log likelihood = -276.55634  </a:t>
            </a:r>
          </a:p>
          <a:p>
            <a:r>
              <a:rPr lang="en-US" sz="1200" kern="1200" dirty="0">
                <a:solidFill>
                  <a:schemeClr val="tx1"/>
                </a:solidFill>
                <a:effectLst/>
                <a:latin typeface="Courier"/>
                <a:ea typeface="+mn-ea"/>
                <a:cs typeface="Courier New" panose="02070309020205020404" pitchFamily="49" charset="0"/>
              </a:rPr>
              <a:t> </a:t>
            </a:r>
          </a:p>
          <a:p>
            <a:r>
              <a:rPr lang="en-US" sz="1200" kern="1200" dirty="0">
                <a:solidFill>
                  <a:schemeClr val="tx1"/>
                </a:solidFill>
                <a:effectLst/>
                <a:latin typeface="Courier"/>
                <a:ea typeface="+mn-ea"/>
                <a:cs typeface="Courier New" panose="02070309020205020404" pitchFamily="49" charset="0"/>
              </a:rPr>
              <a:t>Generalized linear models                            No. of obs      =       824</a:t>
            </a:r>
          </a:p>
          <a:p>
            <a:r>
              <a:rPr lang="en-US" sz="1200" kern="1200" dirty="0">
                <a:solidFill>
                  <a:schemeClr val="tx1"/>
                </a:solidFill>
                <a:effectLst/>
                <a:latin typeface="Courier"/>
                <a:ea typeface="+mn-ea"/>
                <a:cs typeface="Courier New" panose="02070309020205020404" pitchFamily="49" charset="0"/>
              </a:rPr>
              <a:t>Optimization     : ML                                    Residual df     =       820</a:t>
            </a:r>
          </a:p>
          <a:p>
            <a:r>
              <a:rPr lang="en-US" sz="1200" kern="1200" dirty="0">
                <a:solidFill>
                  <a:schemeClr val="tx1"/>
                </a:solidFill>
                <a:effectLst/>
                <a:latin typeface="Courier"/>
                <a:ea typeface="+mn-ea"/>
                <a:cs typeface="Courier New" panose="02070309020205020404" pitchFamily="49" charset="0"/>
              </a:rPr>
              <a:t>                                                                 Scale parameter =         1</a:t>
            </a:r>
          </a:p>
          <a:p>
            <a:r>
              <a:rPr lang="en-US" sz="1000" kern="1200" dirty="0">
                <a:solidFill>
                  <a:schemeClr val="tx1"/>
                </a:solidFill>
                <a:effectLst/>
                <a:latin typeface="Courier"/>
                <a:ea typeface="+mn-ea"/>
                <a:cs typeface="Courier New" panose="02070309020205020404" pitchFamily="49" charset="0"/>
              </a:rPr>
              <a:t>Deviance         =  553.1126793                    (1/df) Deviance =  .6745277</a:t>
            </a:r>
          </a:p>
          <a:p>
            <a:r>
              <a:rPr lang="en-US" sz="1000" kern="1200" dirty="0">
                <a:solidFill>
                  <a:schemeClr val="tx1"/>
                </a:solidFill>
                <a:effectLst/>
                <a:latin typeface="Courier"/>
                <a:ea typeface="+mn-ea"/>
                <a:cs typeface="Courier New" panose="02070309020205020404" pitchFamily="49" charset="0"/>
              </a:rPr>
              <a:t>Pearson          =          824                          (1/df) Pearson  =  1.004878</a:t>
            </a:r>
          </a:p>
          <a:p>
            <a:r>
              <a:rPr lang="en-US" sz="1000" kern="1200" dirty="0">
                <a:solidFill>
                  <a:schemeClr val="tx1"/>
                </a:solidFill>
                <a:effectLst/>
                <a:latin typeface="Courier"/>
                <a:ea typeface="+mn-ea"/>
                <a:cs typeface="Courier New" panose="02070309020205020404" pitchFamily="49" charset="0"/>
              </a:rPr>
              <a:t> </a:t>
            </a:r>
          </a:p>
          <a:p>
            <a:r>
              <a:rPr lang="en-US" sz="1000" kern="1200" dirty="0">
                <a:solidFill>
                  <a:schemeClr val="tx1"/>
                </a:solidFill>
                <a:effectLst/>
                <a:latin typeface="Courier"/>
                <a:ea typeface="+mn-ea"/>
                <a:cs typeface="Courier New" panose="02070309020205020404" pitchFamily="49" charset="0"/>
              </a:rPr>
              <a:t>Variance function: V(u) = u*(1-u)                  [Bernoulli]</a:t>
            </a:r>
          </a:p>
          <a:p>
            <a:r>
              <a:rPr lang="en-US" sz="1000" kern="1200" dirty="0">
                <a:solidFill>
                  <a:schemeClr val="tx1"/>
                </a:solidFill>
                <a:effectLst/>
                <a:latin typeface="Courier"/>
                <a:ea typeface="+mn-ea"/>
                <a:cs typeface="Courier New" panose="02070309020205020404" pitchFamily="49" charset="0"/>
              </a:rPr>
              <a:t>Link function    : g(u) = u                             [Identity]</a:t>
            </a:r>
          </a:p>
          <a:p>
            <a:r>
              <a:rPr lang="en-US" sz="1000" kern="1200" dirty="0">
                <a:solidFill>
                  <a:schemeClr val="tx1"/>
                </a:solidFill>
                <a:effectLst/>
                <a:latin typeface="Courier"/>
                <a:ea typeface="+mn-ea"/>
                <a:cs typeface="Courier New" panose="02070309020205020404" pitchFamily="49" charset="0"/>
              </a:rPr>
              <a:t> </a:t>
            </a:r>
          </a:p>
          <a:p>
            <a:r>
              <a:rPr lang="en-US" sz="1000" kern="1200" dirty="0">
                <a:solidFill>
                  <a:schemeClr val="tx1"/>
                </a:solidFill>
                <a:effectLst/>
                <a:latin typeface="Courier"/>
                <a:ea typeface="+mn-ea"/>
                <a:cs typeface="Courier New" panose="02070309020205020404" pitchFamily="49" charset="0"/>
              </a:rPr>
              <a:t>                                                                 AIC             =   .680962</a:t>
            </a:r>
          </a:p>
          <a:p>
            <a:r>
              <a:rPr lang="en-US" sz="1000" kern="1200" dirty="0">
                <a:solidFill>
                  <a:schemeClr val="tx1"/>
                </a:solidFill>
                <a:effectLst/>
                <a:latin typeface="Courier"/>
                <a:ea typeface="+mn-ea"/>
                <a:cs typeface="Courier New" panose="02070309020205020404" pitchFamily="49" charset="0"/>
              </a:rPr>
              <a:t>Log likelihood   = -276.5563397                    BIC             = -4952.507</a:t>
            </a:r>
          </a:p>
          <a:p>
            <a:r>
              <a:rPr lang="en-US" sz="1000" kern="1200" dirty="0">
                <a:solidFill>
                  <a:schemeClr val="tx1"/>
                </a:solidFill>
                <a:effectLst/>
                <a:latin typeface="Courier"/>
                <a:ea typeface="+mn-ea"/>
                <a:cs typeface="Courier New" panose="02070309020205020404" pitchFamily="49" charset="0"/>
              </a:rPr>
              <a:t> </a:t>
            </a:r>
          </a:p>
          <a:p>
            <a:r>
              <a:rPr lang="en-US" sz="1000" kern="1200" dirty="0">
                <a:solidFill>
                  <a:schemeClr val="tx1"/>
                </a:solidFill>
                <a:effectLst/>
                <a:latin typeface="Courier"/>
                <a:ea typeface="+mn-ea"/>
                <a:cs typeface="Courier New" panose="02070309020205020404" pitchFamily="49" charset="0"/>
              </a:rPr>
              <a:t>--------------------------------------------------------------------------------</a:t>
            </a:r>
          </a:p>
          <a:p>
            <a:r>
              <a:rPr lang="en-US" sz="1000" kern="1200" dirty="0">
                <a:solidFill>
                  <a:schemeClr val="tx1"/>
                </a:solidFill>
                <a:effectLst/>
                <a:latin typeface="Courier"/>
                <a:ea typeface="+mn-ea"/>
                <a:cs typeface="Courier New" panose="02070309020205020404" pitchFamily="49" charset="0"/>
              </a:rPr>
              <a:t>                      |                 OIM</a:t>
            </a:r>
          </a:p>
          <a:p>
            <a:r>
              <a:rPr lang="en-US" sz="1000" kern="1200" dirty="0">
                <a:solidFill>
                  <a:schemeClr val="tx1"/>
                </a:solidFill>
                <a:effectLst/>
                <a:latin typeface="Courier"/>
                <a:ea typeface="+mn-ea"/>
                <a:cs typeface="Courier New" panose="02070309020205020404" pitchFamily="49" charset="0"/>
              </a:rPr>
              <a:t>              delay |      Coef.   Std. Err.      z    P&gt;|z|     [95% Conf. Interval]</a:t>
            </a:r>
          </a:p>
          <a:p>
            <a:r>
              <a:rPr lang="en-US" sz="1000" kern="1200" dirty="0">
                <a:solidFill>
                  <a:schemeClr val="tx1"/>
                </a:solidFill>
                <a:effectLst/>
                <a:latin typeface="Courier"/>
                <a:ea typeface="+mn-ea"/>
                <a:cs typeface="Courier New" panose="02070309020205020404" pitchFamily="49" charset="0"/>
              </a:rPr>
              <a:t>---------------+----------------------------------------------------------------</a:t>
            </a:r>
          </a:p>
          <a:p>
            <a:r>
              <a:rPr lang="en-US" sz="1000" kern="1200" dirty="0">
                <a:solidFill>
                  <a:schemeClr val="tx1"/>
                </a:solidFill>
                <a:effectLst/>
                <a:latin typeface="Courier"/>
                <a:ea typeface="+mn-ea"/>
                <a:cs typeface="Courier New" panose="02070309020205020404" pitchFamily="49" charset="0"/>
              </a:rPr>
              <a:t>             smoke |   .1156293   .0470631     2.46   0.014     .0233874    .2078712</a:t>
            </a:r>
          </a:p>
          <a:p>
            <a:r>
              <a:rPr lang="en-US" sz="1000" kern="1200" dirty="0">
                <a:solidFill>
                  <a:schemeClr val="tx1"/>
                </a:solidFill>
                <a:effectLst/>
                <a:latin typeface="Courier"/>
                <a:ea typeface="+mn-ea"/>
                <a:cs typeface="Courier New" panose="02070309020205020404" pitchFamily="49" charset="0"/>
              </a:rPr>
              <a:t>           caffeine |   .1071498    .042812     2.50   0.012     .0232398    .1910597</a:t>
            </a:r>
          </a:p>
          <a:p>
            <a:r>
              <a:rPr lang="en-US" sz="1000" kern="1200" dirty="0">
                <a:solidFill>
                  <a:schemeClr val="tx1"/>
                </a:solidFill>
                <a:effectLst/>
                <a:latin typeface="Courier"/>
                <a:ea typeface="+mn-ea"/>
                <a:cs typeface="Courier New" panose="02070309020205020404" pitchFamily="49" charset="0"/>
              </a:rPr>
              <a:t>smokeXcaffeine |  -.1719881   .0728175    -2.36   </a:t>
            </a:r>
            <a:r>
              <a:rPr lang="en-US" sz="1000" kern="1200" dirty="0">
                <a:solidFill>
                  <a:srgbClr val="FF3300"/>
                </a:solidFill>
                <a:effectLst/>
                <a:latin typeface="Courier"/>
                <a:ea typeface="+mn-ea"/>
                <a:cs typeface="Courier New" panose="02070309020205020404" pitchFamily="49" charset="0"/>
              </a:rPr>
              <a:t>0.018</a:t>
            </a:r>
            <a:r>
              <a:rPr lang="en-US" sz="1000" kern="1200" dirty="0">
                <a:solidFill>
                  <a:schemeClr val="tx1"/>
                </a:solidFill>
                <a:effectLst/>
                <a:latin typeface="Courier"/>
                <a:ea typeface="+mn-ea"/>
                <a:cs typeface="Courier New" panose="02070309020205020404" pitchFamily="49" charset="0"/>
              </a:rPr>
              <a:t>    -.3147078   -.0292683</a:t>
            </a:r>
          </a:p>
          <a:p>
            <a:r>
              <a:rPr lang="en-US" sz="1000" kern="1200" dirty="0">
                <a:solidFill>
                  <a:schemeClr val="tx1"/>
                </a:solidFill>
                <a:effectLst/>
                <a:latin typeface="Courier"/>
                <a:ea typeface="+mn-ea"/>
                <a:cs typeface="Courier New" panose="02070309020205020404" pitchFamily="49" charset="0"/>
              </a:rPr>
              <a:t>              _cons |   .0817391   .0114252     7.15   0.000     .0593461    .1041321</a:t>
            </a:r>
          </a:p>
          <a:p>
            <a:r>
              <a:rPr lang="en-US" sz="1000" kern="1200" dirty="0">
                <a:solidFill>
                  <a:schemeClr val="tx1"/>
                </a:solidFill>
                <a:effectLst/>
                <a:latin typeface="Courier"/>
                <a:ea typeface="+mn-ea"/>
                <a:cs typeface="Courier New" panose="02070309020205020404" pitchFamily="49" charset="0"/>
              </a:rPr>
              <a:t>--------------------------------------------------------------------------------</a:t>
            </a:r>
          </a:p>
          <a:p>
            <a:r>
              <a:rPr lang="en-US" sz="1000" kern="1200" dirty="0">
                <a:solidFill>
                  <a:schemeClr val="tx1"/>
                </a:solidFill>
                <a:effectLst/>
                <a:latin typeface="Courier"/>
                <a:ea typeface="+mn-ea"/>
                <a:cs typeface="Courier New" panose="02070309020205020404" pitchFamily="49" charset="0"/>
              </a:rPr>
              <a:t>Coefficients are the risk differences.</a:t>
            </a:r>
          </a:p>
          <a:p>
            <a:endParaRPr lang="en-US" altLang="en-US" sz="1000" dirty="0">
              <a:solidFill>
                <a:srgbClr val="000000"/>
              </a:solidFill>
              <a:latin typeface="Courier"/>
              <a:cs typeface="Courier New" panose="02070309020205020404" pitchFamily="49" charset="0"/>
            </a:endParaRPr>
          </a:p>
          <a:p>
            <a:r>
              <a:rPr lang="en-US" altLang="en-US" sz="1000" dirty="0">
                <a:solidFill>
                  <a:srgbClr val="000000"/>
                </a:solidFill>
                <a:latin typeface="Courier"/>
                <a:cs typeface="Courier New" panose="02070309020205020404" pitchFamily="49" charset="0"/>
              </a:rPr>
              <a:t>----------------------</a:t>
            </a:r>
          </a:p>
          <a:p>
            <a:r>
              <a:rPr lang="en-US" altLang="en-US" sz="300" dirty="0">
                <a:solidFill>
                  <a:srgbClr val="000000"/>
                </a:solidFill>
                <a:latin typeface="Courier"/>
                <a:cs typeface="Courier New" panose="02070309020205020404" pitchFamily="49" charset="0"/>
              </a:rPr>
              <a:t>The coefficient</a:t>
            </a:r>
            <a:r>
              <a:rPr lang="en-US" altLang="en-US" sz="300" baseline="0" dirty="0">
                <a:solidFill>
                  <a:srgbClr val="000000"/>
                </a:solidFill>
                <a:latin typeface="Courier"/>
                <a:cs typeface="Courier New" panose="02070309020205020404" pitchFamily="49" charset="0"/>
              </a:rPr>
              <a:t> for the interaction term, which is -0.17, is the metric for additive interaction.  This metric is </a:t>
            </a:r>
            <a:r>
              <a:rPr lang="en-US" altLang="en-US" sz="800" i="1" dirty="0"/>
              <a:t>p</a:t>
            </a:r>
            <a:r>
              <a:rPr lang="en-US" altLang="en-US" sz="800" baseline="-25000" dirty="0"/>
              <a:t>11</a:t>
            </a:r>
            <a:r>
              <a:rPr lang="en-US" altLang="en-US" sz="800" dirty="0"/>
              <a:t> - </a:t>
            </a:r>
            <a:r>
              <a:rPr lang="en-US" altLang="en-US" sz="800" i="1" dirty="0"/>
              <a:t>p</a:t>
            </a:r>
            <a:r>
              <a:rPr lang="en-US" altLang="en-US" sz="800" baseline="-25000" dirty="0"/>
              <a:t>10 </a:t>
            </a:r>
            <a:r>
              <a:rPr lang="en-US" altLang="en-US" sz="800" dirty="0"/>
              <a:t>- </a:t>
            </a:r>
            <a:r>
              <a:rPr lang="en-US" altLang="en-US" sz="800" i="1" dirty="0"/>
              <a:t>p</a:t>
            </a:r>
            <a:r>
              <a:rPr lang="en-US" altLang="en-US" sz="800" baseline="-25000" dirty="0"/>
              <a:t>01</a:t>
            </a:r>
            <a:r>
              <a:rPr lang="en-US" altLang="en-US" sz="800" dirty="0"/>
              <a:t> + </a:t>
            </a:r>
            <a:r>
              <a:rPr lang="en-US" altLang="en-US" sz="800" i="1" dirty="0"/>
              <a:t>p</a:t>
            </a:r>
            <a:r>
              <a:rPr lang="en-US" altLang="en-US" sz="800" baseline="-25000" dirty="0"/>
              <a:t>00</a:t>
            </a:r>
            <a:r>
              <a:rPr lang="en-US" altLang="en-US" sz="800" dirty="0"/>
              <a:t> .</a:t>
            </a:r>
            <a:endParaRPr lang="en-US" altLang="en-US" sz="300" baseline="0" dirty="0">
              <a:solidFill>
                <a:srgbClr val="000000"/>
              </a:solidFill>
              <a:latin typeface="Courier"/>
              <a:cs typeface="Courier New" panose="02070309020205020404" pitchFamily="49" charset="0"/>
            </a:endParaRPr>
          </a:p>
          <a:p>
            <a:endParaRPr lang="en-US" altLang="en-US" sz="300" baseline="0" dirty="0">
              <a:solidFill>
                <a:srgbClr val="000000"/>
              </a:solidFill>
              <a:latin typeface="Courier"/>
              <a:cs typeface="Courier New" panose="02070309020205020404" pitchFamily="49" charset="0"/>
            </a:endParaRPr>
          </a:p>
          <a:p>
            <a:r>
              <a:rPr lang="en-US" altLang="en-US" sz="300" baseline="0" dirty="0">
                <a:solidFill>
                  <a:srgbClr val="000000"/>
                </a:solidFill>
                <a:latin typeface="Courier"/>
                <a:cs typeface="Courier New" panose="02070309020205020404" pitchFamily="49" charset="0"/>
              </a:rPr>
              <a:t>The p value for the interaction term, which is 0.018, is the p value for the test of homogeneity comparing stratum-specific risk differences.  Here, the small p value is statistically significant at an alpha of 0.05.  Note that the p value here, 0.018, is not the exact p value as we derived for RERI before (p = 0.032), when using generalized linear model to directly derive prevalence ratios.  This is because the magnitude of RERI is not a surrogate of </a:t>
            </a:r>
            <a:r>
              <a:rPr lang="en-US" altLang="en-US" sz="700" i="1" dirty="0"/>
              <a:t>p</a:t>
            </a:r>
            <a:r>
              <a:rPr lang="en-US" altLang="en-US" sz="700" baseline="-25000" dirty="0"/>
              <a:t>11</a:t>
            </a:r>
            <a:r>
              <a:rPr lang="en-US" altLang="en-US" sz="700" dirty="0"/>
              <a:t> - </a:t>
            </a:r>
            <a:r>
              <a:rPr lang="en-US" altLang="en-US" sz="700" i="1" dirty="0"/>
              <a:t>p</a:t>
            </a:r>
            <a:r>
              <a:rPr lang="en-US" altLang="en-US" sz="700" baseline="-25000" dirty="0"/>
              <a:t>10 </a:t>
            </a:r>
            <a:r>
              <a:rPr lang="en-US" altLang="en-US" sz="700" dirty="0"/>
              <a:t>- </a:t>
            </a:r>
            <a:r>
              <a:rPr lang="en-US" altLang="en-US" sz="700" i="1" dirty="0"/>
              <a:t>p</a:t>
            </a:r>
            <a:r>
              <a:rPr lang="en-US" altLang="en-US" sz="700" baseline="-25000" dirty="0"/>
              <a:t>01</a:t>
            </a:r>
            <a:r>
              <a:rPr lang="en-US" altLang="en-US" sz="700" dirty="0"/>
              <a:t> + </a:t>
            </a:r>
            <a:r>
              <a:rPr lang="en-US" altLang="en-US" sz="700" i="1" dirty="0"/>
              <a:t>p</a:t>
            </a:r>
            <a:r>
              <a:rPr lang="en-US" altLang="en-US" sz="700" baseline="-25000" dirty="0"/>
              <a:t>00</a:t>
            </a:r>
            <a:r>
              <a:rPr lang="en-US" altLang="en-US" sz="700" dirty="0"/>
              <a:t> .  It is only the</a:t>
            </a:r>
            <a:r>
              <a:rPr lang="en-US" altLang="en-US" sz="700" baseline="0" dirty="0"/>
              <a:t> case that sign of RERI is guaranteed to be the sign of </a:t>
            </a:r>
            <a:r>
              <a:rPr lang="en-US" altLang="en-US" sz="700" i="1" dirty="0"/>
              <a:t>p</a:t>
            </a:r>
            <a:r>
              <a:rPr lang="en-US" altLang="en-US" sz="700" baseline="-25000" dirty="0"/>
              <a:t>11</a:t>
            </a:r>
            <a:r>
              <a:rPr lang="en-US" altLang="en-US" sz="700" dirty="0"/>
              <a:t> - </a:t>
            </a:r>
            <a:r>
              <a:rPr lang="en-US" altLang="en-US" sz="700" i="1" dirty="0"/>
              <a:t>p</a:t>
            </a:r>
            <a:r>
              <a:rPr lang="en-US" altLang="en-US" sz="700" baseline="-25000" dirty="0"/>
              <a:t>10 </a:t>
            </a:r>
            <a:r>
              <a:rPr lang="en-US" altLang="en-US" sz="700" dirty="0"/>
              <a:t>- </a:t>
            </a:r>
            <a:r>
              <a:rPr lang="en-US" altLang="en-US" sz="700" i="1" dirty="0"/>
              <a:t>p</a:t>
            </a:r>
            <a:r>
              <a:rPr lang="en-US" altLang="en-US" sz="700" baseline="-25000" dirty="0"/>
              <a:t>01</a:t>
            </a:r>
            <a:r>
              <a:rPr lang="en-US" altLang="en-US" sz="700" dirty="0"/>
              <a:t> + </a:t>
            </a:r>
            <a:r>
              <a:rPr lang="en-US" altLang="en-US" sz="700" i="1" dirty="0"/>
              <a:t>p</a:t>
            </a:r>
            <a:r>
              <a:rPr lang="en-US" altLang="en-US" sz="700" baseline="-25000" dirty="0"/>
              <a:t>00</a:t>
            </a:r>
            <a:r>
              <a:rPr lang="en-US" altLang="en-US" sz="700" dirty="0"/>
              <a:t> .  In this case, the sign is negative.</a:t>
            </a:r>
            <a:r>
              <a:rPr lang="en-US" altLang="en-US" sz="700" baseline="0" dirty="0"/>
              <a:t>  The p values, however, are quite close.</a:t>
            </a:r>
            <a:endParaRPr lang="en-US" altLang="en-US" sz="300" dirty="0">
              <a:solidFill>
                <a:srgbClr val="000000"/>
              </a:solidFill>
              <a:latin typeface="Courier"/>
              <a:cs typeface="Courier New" panose="02070309020205020404" pitchFamily="49" charset="0"/>
            </a:endParaRPr>
          </a:p>
          <a:p>
            <a:endParaRPr lang="en-US" altLang="en-US" sz="1000" dirty="0">
              <a:solidFill>
                <a:srgbClr val="000000"/>
              </a:solidFill>
              <a:latin typeface="Courier"/>
              <a:cs typeface="Courier New" panose="02070309020205020404" pitchFamily="49" charset="0"/>
            </a:endParaRPr>
          </a:p>
          <a:p>
            <a:endParaRPr lang="en-US" altLang="en-US" sz="300" dirty="0">
              <a:solidFill>
                <a:srgbClr val="000000"/>
              </a:solidFill>
              <a:latin typeface="Courier"/>
              <a:cs typeface="Courier New" panose="02070309020205020404" pitchFamily="49" charset="0"/>
            </a:endParaRPr>
          </a:p>
        </p:txBody>
      </p:sp>
    </p:spTree>
    <p:extLst>
      <p:ext uri="{BB962C8B-B14F-4D97-AF65-F5344CB8AC3E}">
        <p14:creationId xmlns:p14="http://schemas.microsoft.com/office/powerpoint/2010/main" val="1891776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5"/>
          <p:cNvSpPr>
            <a:spLocks noGrp="1" noChangeArrowheads="1"/>
          </p:cNvSpPr>
          <p:nvPr>
            <p:ph type="sldNum" sz="quarter" idx="5"/>
          </p:nvPr>
        </p:nvSpPr>
        <p:spPr>
          <a:noFill/>
        </p:spPr>
        <p:txBody>
          <a:bodyPr/>
          <a:lstStyle/>
          <a:p>
            <a:fld id="{BB92DFCE-CA37-41A4-AC1E-06EC3C16EC4F}" type="slidenum">
              <a:rPr lang="en-US" altLang="en-US" smtClean="0"/>
              <a:pPr/>
              <a:t>61</a:t>
            </a:fld>
            <a:endParaRPr lang="en-US" altLang="en-US" dirty="0"/>
          </a:p>
        </p:txBody>
      </p:sp>
      <p:sp>
        <p:nvSpPr>
          <p:cNvPr id="191490" name="Rectangle 2"/>
          <p:cNvSpPr>
            <a:spLocks noGrp="1" noRot="1" noChangeAspect="1" noChangeArrowheads="1" noTextEdit="1"/>
          </p:cNvSpPr>
          <p:nvPr>
            <p:ph type="sldImg"/>
          </p:nvPr>
        </p:nvSpPr>
        <p:spPr>
          <a:xfrm>
            <a:off x="419100" y="704850"/>
            <a:ext cx="6172200" cy="3471863"/>
          </a:xfrm>
          <a:ln/>
        </p:spPr>
      </p:sp>
      <p:sp>
        <p:nvSpPr>
          <p:cNvPr id="191491" name="Rectangle 3"/>
          <p:cNvSpPr>
            <a:spLocks noGrp="1" noChangeArrowheads="1"/>
          </p:cNvSpPr>
          <p:nvPr>
            <p:ph type="body" idx="1"/>
          </p:nvPr>
        </p:nvSpPr>
        <p:spPr>
          <a:noFill/>
          <a:ln/>
        </p:spPr>
        <p:txBody>
          <a:bodyPr/>
          <a:lstStyle/>
          <a:p>
            <a:r>
              <a:rPr lang="en-US" altLang="en-US" dirty="0">
                <a:solidFill>
                  <a:srgbClr val="000000"/>
                </a:solidFill>
                <a:latin typeface="Arial" charset="0"/>
              </a:rPr>
              <a:t>We talked earlier about how to report interaction if you have decided to report it, but how do we decide when to report it versus when to ignore the possibility of interaction?  When to report or ignore interaction is not always clear cut, and we can give no absolute rules for this.</a:t>
            </a:r>
            <a:r>
              <a:rPr lang="en-US" altLang="en-US" baseline="0" dirty="0">
                <a:solidFill>
                  <a:srgbClr val="000000"/>
                </a:solidFill>
                <a:latin typeface="Arial" charset="0"/>
              </a:rPr>
              <a:t>  Instead, w</a:t>
            </a:r>
            <a:r>
              <a:rPr lang="en-US" altLang="en-US" dirty="0">
                <a:solidFill>
                  <a:srgbClr val="000000"/>
                </a:solidFill>
                <a:latin typeface="Arial" charset="0"/>
              </a:rPr>
              <a:t>hen to report or ignore is a complex substantive (i.e., clinical, biologic, or behavioral), statistical, and practical decision.</a:t>
            </a:r>
          </a:p>
          <a:p>
            <a:endParaRPr lang="en-US" altLang="en-US" dirty="0">
              <a:solidFill>
                <a:srgbClr val="000000"/>
              </a:solidFill>
              <a:latin typeface="Arial" charset="0"/>
            </a:endParaRPr>
          </a:p>
          <a:p>
            <a:r>
              <a:rPr lang="en-US" altLang="en-US" dirty="0">
                <a:solidFill>
                  <a:srgbClr val="000000"/>
                </a:solidFill>
                <a:latin typeface="Arial" charset="0"/>
              </a:rPr>
              <a:t>By substantive, we mean that we have to look at the magnitude of the stratum-specific differences.  Differences that are so small to be of very little relevance from a clinical or biologic/behavioral perspective are typically not worth reporting.  In contrast, very large differences might well be telling us something clinically or biologically/behaviorally, and we should strive to report these.</a:t>
            </a:r>
            <a:r>
              <a:rPr lang="en-US" altLang="en-US" baseline="0" dirty="0">
                <a:solidFill>
                  <a:srgbClr val="000000"/>
                </a:solidFill>
                <a:latin typeface="Arial" charset="0"/>
              </a:rPr>
              <a:t>  </a:t>
            </a:r>
            <a:r>
              <a:rPr lang="en-US" altLang="en-US" dirty="0">
                <a:solidFill>
                  <a:srgbClr val="000000"/>
                </a:solidFill>
                <a:latin typeface="Arial" charset="0"/>
              </a:rPr>
              <a:t>We should also keep in mind the prior probability of the interaction being true based on prior data or other plausibility.  The more</a:t>
            </a:r>
            <a:r>
              <a:rPr lang="en-US" altLang="en-US" baseline="0" dirty="0">
                <a:solidFill>
                  <a:srgbClr val="000000"/>
                </a:solidFill>
                <a:latin typeface="Arial" charset="0"/>
              </a:rPr>
              <a:t> prior data there are suggesting an interaction, the more we will likely believe that interaction we see is true and will want to report it.  Using the same line of reasoning, it is also the case that we likely only want to look for interaction among factors for which there is some reasonable a priori belief.  Again, we can use our well-considered DAG to guide us.    </a:t>
            </a:r>
            <a:endParaRPr lang="en-US" altLang="en-US" dirty="0">
              <a:solidFill>
                <a:srgbClr val="000000"/>
              </a:solidFill>
              <a:latin typeface="Arial" charset="0"/>
            </a:endParaRPr>
          </a:p>
          <a:p>
            <a:endParaRPr lang="en-US" altLang="en-US" dirty="0">
              <a:solidFill>
                <a:srgbClr val="000000"/>
              </a:solidFill>
              <a:latin typeface="Arial" charset="0"/>
            </a:endParaRPr>
          </a:p>
          <a:p>
            <a:r>
              <a:rPr lang="en-US" altLang="en-US" dirty="0">
                <a:solidFill>
                  <a:srgbClr val="000000"/>
                </a:solidFill>
                <a:latin typeface="Arial" charset="0"/>
              </a:rPr>
              <a:t>By statistical, we mean that we need to look at the p value for tests</a:t>
            </a:r>
            <a:r>
              <a:rPr lang="en-US" altLang="en-US" baseline="0" dirty="0">
                <a:solidFill>
                  <a:srgbClr val="000000"/>
                </a:solidFill>
                <a:latin typeface="Arial" charset="0"/>
              </a:rPr>
              <a:t> of interaction, as we just discussed</a:t>
            </a:r>
            <a:r>
              <a:rPr lang="en-US" altLang="en-US" dirty="0">
                <a:solidFill>
                  <a:srgbClr val="000000"/>
                </a:solidFill>
                <a:latin typeface="Arial" charset="0"/>
              </a:rPr>
              <a:t>, but what p value threshold should we use?  There are limitations in the statistical power of tests of homogeneity in many of our studies.  This is because the sample size assembled in most studies are tailored for investigating the (typically total) effect of some exposure E on outcome D.  This is causation-oriented research (#2 of the Big 6).  While such sample sizes might provide adequate statistical power for evaluating the total effect of E on D, adjusted for C, they do not have the same power for assessing interaction; the power is lower for the tests for interaction.  Comparing exposed to unexposed in the entire population</a:t>
            </a:r>
            <a:r>
              <a:rPr lang="en-US" altLang="en-US" baseline="0" dirty="0">
                <a:solidFill>
                  <a:srgbClr val="000000"/>
                </a:solidFill>
                <a:latin typeface="Arial" charset="0"/>
              </a:rPr>
              <a:t> </a:t>
            </a:r>
            <a:r>
              <a:rPr lang="en-US" altLang="en-US" dirty="0">
                <a:solidFill>
                  <a:srgbClr val="000000"/>
                </a:solidFill>
                <a:latin typeface="Arial" charset="0"/>
              </a:rPr>
              <a:t>is different (easier statistically) than having to compare the estimates from multiple strata, each of which will</a:t>
            </a:r>
            <a:r>
              <a:rPr lang="en-US" altLang="en-US" baseline="0" dirty="0">
                <a:solidFill>
                  <a:srgbClr val="000000"/>
                </a:solidFill>
                <a:latin typeface="Arial" charset="0"/>
              </a:rPr>
              <a:t> have smaller sample sizes than the overall study population</a:t>
            </a:r>
            <a:r>
              <a:rPr lang="en-US" altLang="en-US" dirty="0">
                <a:solidFill>
                  <a:srgbClr val="000000"/>
                </a:solidFill>
                <a:latin typeface="Arial" charset="0"/>
              </a:rPr>
              <a:t>.  Therefore, only a large magnitude of difference between stratum-specific estimates or large sample sizes can achieve p values for tests of interaction of less than 0.05.  Hence, it may be worthwhile to use a higher p-value threshold — not for declaring statistical significance of interaction but for when simply deciding when to report stratum-specific estimates to your readers (as opposed to ignoring the possibility of interaction and forming some weighted average across strata).   Some methodologists have advocated going up to p of 0.10, or higher.  It should be emphasized that we are not condoning a different cut off for statistical significance for tests of interaction as if to say that they are fundamentally different than any other hypothesis testing.  They are indeed interpreted just like any other p value.  In other words, when we say “report” interaction, we do not necessarily mean that we are declaring statistical significance.  We just mean whether we are going to report stratum-specific estimates to our readers rather</a:t>
            </a:r>
            <a:r>
              <a:rPr lang="en-US" altLang="en-US" baseline="0" dirty="0">
                <a:solidFill>
                  <a:srgbClr val="000000"/>
                </a:solidFill>
                <a:latin typeface="Arial" charset="0"/>
              </a:rPr>
              <a:t> than</a:t>
            </a:r>
            <a:r>
              <a:rPr lang="en-US" altLang="en-US" dirty="0">
                <a:solidFill>
                  <a:srgbClr val="000000"/>
                </a:solidFill>
                <a:latin typeface="Arial" charset="0"/>
              </a:rPr>
              <a:t> a single summary adjusted estimate.</a:t>
            </a:r>
          </a:p>
          <a:p>
            <a:endParaRPr lang="en-US" altLang="en-US" dirty="0">
              <a:solidFill>
                <a:srgbClr val="000000"/>
              </a:solidFill>
              <a:latin typeface="Arial" charset="0"/>
            </a:endParaRPr>
          </a:p>
          <a:p>
            <a:r>
              <a:rPr lang="en-US" altLang="en-US" dirty="0">
                <a:solidFill>
                  <a:srgbClr val="000000"/>
                </a:solidFill>
                <a:latin typeface="Arial" charset="0"/>
              </a:rPr>
              <a:t>Finally, from a practical perspective, the question is just how complicated is it to report stratum-specific estimates instead of just one number which would apply for all strata.  If there are 10 different strata to report on, this could make for a complicated message for</a:t>
            </a:r>
            <a:r>
              <a:rPr lang="en-US" altLang="en-US" baseline="0" dirty="0">
                <a:solidFill>
                  <a:srgbClr val="000000"/>
                </a:solidFill>
                <a:latin typeface="Arial" charset="0"/>
              </a:rPr>
              <a:t> some audiences or contexts</a:t>
            </a:r>
            <a:r>
              <a:rPr lang="en-US" altLang="en-US" dirty="0">
                <a:solidFill>
                  <a:srgbClr val="000000"/>
                </a:solidFill>
                <a:latin typeface="Arial" charset="0"/>
              </a:rPr>
              <a:t>.  On the hand, if there are just two strata, then it is not that much more complicated to report than one single measure of association.</a:t>
            </a:r>
            <a:r>
              <a:rPr lang="en-US" altLang="en-US" baseline="0" dirty="0">
                <a:solidFill>
                  <a:srgbClr val="000000"/>
                </a:solidFill>
                <a:latin typeface="Arial" charset="0"/>
              </a:rPr>
              <a:t>  </a:t>
            </a:r>
            <a:endParaRPr lang="en-US" altLang="en-US" dirty="0">
              <a:solidFill>
                <a:srgbClr val="000000"/>
              </a:solidFill>
              <a:latin typeface="Arial" charset="0"/>
            </a:endParaRPr>
          </a:p>
        </p:txBody>
      </p:sp>
    </p:spTree>
    <p:extLst>
      <p:ext uri="{BB962C8B-B14F-4D97-AF65-F5344CB8AC3E}">
        <p14:creationId xmlns:p14="http://schemas.microsoft.com/office/powerpoint/2010/main" val="4093227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5"/>
          <p:cNvSpPr>
            <a:spLocks noGrp="1" noChangeArrowheads="1"/>
          </p:cNvSpPr>
          <p:nvPr>
            <p:ph type="sldNum" sz="quarter" idx="5"/>
          </p:nvPr>
        </p:nvSpPr>
        <p:spPr>
          <a:noFill/>
        </p:spPr>
        <p:txBody>
          <a:bodyPr/>
          <a:lstStyle/>
          <a:p>
            <a:fld id="{502F3ADE-4641-4588-815A-F4BB37F956DB}" type="slidenum">
              <a:rPr lang="en-US" altLang="en-US" smtClean="0"/>
              <a:pPr/>
              <a:t>62</a:t>
            </a:fld>
            <a:endParaRPr lang="en-US" altLang="en-US" dirty="0"/>
          </a:p>
        </p:txBody>
      </p:sp>
      <p:sp>
        <p:nvSpPr>
          <p:cNvPr id="194562" name="Rectangle 2"/>
          <p:cNvSpPr>
            <a:spLocks noGrp="1" noRot="1" noChangeAspect="1" noChangeArrowheads="1" noTextEdit="1"/>
          </p:cNvSpPr>
          <p:nvPr>
            <p:ph type="sldImg"/>
          </p:nvPr>
        </p:nvSpPr>
        <p:spPr>
          <a:xfrm>
            <a:off x="420688" y="704850"/>
            <a:ext cx="6172200" cy="3471863"/>
          </a:xfrm>
          <a:ln/>
        </p:spPr>
      </p:sp>
      <p:sp>
        <p:nvSpPr>
          <p:cNvPr id="194563" name="Rectangle 3"/>
          <p:cNvSpPr>
            <a:spLocks noGrp="1" noChangeArrowheads="1"/>
          </p:cNvSpPr>
          <p:nvPr>
            <p:ph type="body" idx="1"/>
          </p:nvPr>
        </p:nvSpPr>
        <p:spPr>
          <a:xfrm>
            <a:off x="401638" y="4421188"/>
            <a:ext cx="6321425" cy="4189412"/>
          </a:xfrm>
          <a:noFill/>
          <a:ln/>
        </p:spPr>
        <p:txBody>
          <a:bodyPr/>
          <a:lstStyle/>
          <a:p>
            <a:r>
              <a:rPr lang="en-US" altLang="en-US" dirty="0"/>
              <a:t>Let</a:t>
            </a:r>
            <a:r>
              <a:rPr lang="en-US" altLang="en-US" baseline="0" dirty="0"/>
              <a:t> u</a:t>
            </a:r>
            <a:r>
              <a:rPr lang="en-US" altLang="en-US" dirty="0"/>
              <a:t>s go through several examples to get a feeling for when we should report potential interaction to our readers, rather than ignore interaction.  You</a:t>
            </a:r>
            <a:r>
              <a:rPr lang="en-US" altLang="en-US" baseline="0" dirty="0"/>
              <a:t> will </a:t>
            </a:r>
            <a:r>
              <a:rPr lang="en-US" altLang="en-US" dirty="0"/>
              <a:t>see that this requires consideration of both substantive and statistical significance.  (Note: in these scenarios in which there are only two</a:t>
            </a:r>
            <a:r>
              <a:rPr lang="en-US" altLang="en-US" baseline="0" dirty="0"/>
              <a:t> strata, there really is not a practical consideration as to whether to report interaction.  This is because reporting two stratum-specific estimates is not much more complicated than one adjusted estimate.  It is when we have multiple potential effect modifiers, multiple categories and multiple strata that interaction can become very complicated and practical considerations become paramount.)</a:t>
            </a:r>
            <a:endParaRPr lang="en-US" altLang="en-US" dirty="0"/>
          </a:p>
          <a:p>
            <a:endParaRPr lang="en-US" altLang="en-US" dirty="0"/>
          </a:p>
          <a:p>
            <a:r>
              <a:rPr lang="en-US" altLang="en-US" dirty="0"/>
              <a:t>Let</a:t>
            </a:r>
            <a:r>
              <a:rPr lang="en-US" altLang="en-US" baseline="0" dirty="0"/>
              <a:t> us</a:t>
            </a:r>
            <a:r>
              <a:rPr lang="en-US" altLang="en-US" dirty="0"/>
              <a:t> say we are looking at the association between a given exposure and a given disease, and we have to then look at the effect of a potential effect modifier that has two levels: present (=1) and absent (=0).  Assume that we are working on the multiplicative scale, and we are interested in multiplicative interaction.  In the two leftward columns you see the stratum-specific measures of association; in this example, we are using risk ratios.  In the more rightward</a:t>
            </a:r>
            <a:r>
              <a:rPr lang="en-US" altLang="en-US" baseline="0" dirty="0"/>
              <a:t> </a:t>
            </a:r>
            <a:r>
              <a:rPr lang="en-US" altLang="en-US" dirty="0"/>
              <a:t>column is the p value for the test of homogeneity (or heterogeneity), and in the far rightward column, is our recommendation in terms of whether to report or ignore interaction.</a:t>
            </a:r>
          </a:p>
          <a:p>
            <a:endParaRPr lang="en-US" altLang="en-US" dirty="0"/>
          </a:p>
          <a:p>
            <a:r>
              <a:rPr lang="en-US" altLang="en-US" dirty="0"/>
              <a:t>If the two strata give results of 2.3 and 2.6 and a p-value for the test of heterogeneity of 0.45, what should we do with it?  This difference (between 2.3 and 2.6) is small and substantively unimportant.  We should ignore this difference and not report the presence of interaction.  What if the p value is 0.001?</a:t>
            </a:r>
            <a:r>
              <a:rPr lang="en-US" altLang="en-US" baseline="0" dirty="0"/>
              <a:t>  </a:t>
            </a:r>
            <a:r>
              <a:rPr lang="en-US" altLang="en-US" dirty="0"/>
              <a:t>This is an example of where we should still ignore it because this difference is small from a clinical or biologic perspective — not substantively meaningful.  What if we got 2.0 in one stratum and 20 in another and a p value of 0.001?  This is worth reporting.  However, if we saw a difference of 2 and 20 and a p value of 0.1, we still would want to report or show this interaction rather than ignoring it.  As the p value gets higher, we would be less and less interested in reporting and more and more interested in just lumping the strata together.  How about a difference between 3 and 4.5?  This is not that big a difference in clinical or biological terms.  Hence, we would probably ignore it if the p value was 0.3 and be on the fence about it even if the p value was very small.  Finally, how about in the presence of what appears to be qualitative interaction.  We would have a lower threshold to report it, perhaps even up to a p value of 0.15.  Again, the p value does not have any different meaning here than in other contexts, and we are not saying that a p of 0.2 is “statistically significant”.  We are just stating that it is reasonable to report stratum-specific differences of large magnitude, even if the p value is up to 0.15.  Such a report still requires dedicated confirmation in other studies, hopefully studies that have adequate statistical power.  In fact, reporting this interesting finding may motivate others to look for it and eventually set the stage for a meta-analysis which can pool across studies and obviate power issues.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4260315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5"/>
          <p:cNvSpPr>
            <a:spLocks noGrp="1" noChangeArrowheads="1"/>
          </p:cNvSpPr>
          <p:nvPr>
            <p:ph type="sldNum" sz="quarter" idx="5"/>
          </p:nvPr>
        </p:nvSpPr>
        <p:spPr>
          <a:noFill/>
        </p:spPr>
        <p:txBody>
          <a:bodyPr/>
          <a:lstStyle/>
          <a:p>
            <a:fld id="{719F8D31-E15A-4F7D-9206-0FB7CD0EF8FB}" type="slidenum">
              <a:rPr lang="en-US" altLang="en-US" smtClean="0"/>
              <a:pPr/>
              <a:t>63</a:t>
            </a:fld>
            <a:endParaRPr lang="en-US" altLang="en-US" dirty="0"/>
          </a:p>
        </p:txBody>
      </p:sp>
      <p:sp>
        <p:nvSpPr>
          <p:cNvPr id="164866" name="Rectangle 2"/>
          <p:cNvSpPr>
            <a:spLocks noGrp="1" noRot="1" noChangeAspect="1" noChangeArrowheads="1" noTextEdit="1"/>
          </p:cNvSpPr>
          <p:nvPr>
            <p:ph type="sldImg"/>
          </p:nvPr>
        </p:nvSpPr>
        <p:spPr>
          <a:xfrm>
            <a:off x="431800" y="687388"/>
            <a:ext cx="6172200" cy="3471862"/>
          </a:xfrm>
          <a:ln/>
        </p:spPr>
      </p:sp>
      <p:sp>
        <p:nvSpPr>
          <p:cNvPr id="164867" name="Rectangle 3"/>
          <p:cNvSpPr>
            <a:spLocks noGrp="1" noChangeArrowheads="1"/>
          </p:cNvSpPr>
          <p:nvPr>
            <p:ph type="body" idx="1"/>
          </p:nvPr>
        </p:nvSpPr>
        <p:spPr>
          <a:noFill/>
          <a:ln/>
        </p:spPr>
        <p:txBody>
          <a:bodyPr/>
          <a:lstStyle/>
          <a:p>
            <a:r>
              <a:rPr lang="en-US" altLang="en-US" dirty="0"/>
              <a:t>Let</a:t>
            </a:r>
            <a:r>
              <a:rPr lang="en-US" altLang="en-US" baseline="0" dirty="0"/>
              <a:t> u</a:t>
            </a:r>
            <a:r>
              <a:rPr lang="en-US" altLang="en-US" dirty="0"/>
              <a:t>s regroup for a moment and summarize why should we bother to look</a:t>
            </a:r>
            <a:r>
              <a:rPr lang="en-US" altLang="en-US" baseline="0" dirty="0"/>
              <a:t> for</a:t>
            </a:r>
            <a:r>
              <a:rPr lang="en-US" altLang="en-US" dirty="0"/>
              <a:t> statistical interaction.  Here are the data, again, that motivated this discussion.  One reason we look for statistical interaction is that because sometimes summarizing the measure of association with just one number is misleading or uninformative.  What if we had gone ahead and summarized these two stratum-specific estimates with one summary adjusted estimate, using a technique we have not yet explained to you (but will at our next session).  We will tell you that the summary adjusted prevalence ratio (PR</a:t>
            </a:r>
            <a:r>
              <a:rPr lang="en-US" altLang="en-US" baseline="-25000" dirty="0"/>
              <a:t>adj</a:t>
            </a:r>
            <a:r>
              <a:rPr lang="en-US" altLang="en-US" dirty="0"/>
              <a:t>) would be 1.4 with the confidence interval shown and a p value of 0.14.  It is not surprising that</a:t>
            </a:r>
            <a:r>
              <a:rPr lang="en-US" altLang="en-US" baseline="0" dirty="0"/>
              <a:t> the summary estimate is somewhere in between the two stratum-specific estimates of 0.7 and 2.4.    </a:t>
            </a:r>
          </a:p>
          <a:p>
            <a:endParaRPr lang="en-US" altLang="en-US" baseline="0" dirty="0"/>
          </a:p>
          <a:p>
            <a:r>
              <a:rPr lang="en-US" altLang="en-US" dirty="0"/>
              <a:t>The interpretation of this summary estimate</a:t>
            </a:r>
            <a:r>
              <a:rPr lang="en-US" altLang="en-US" baseline="0" dirty="0"/>
              <a:t> and confidence interval</a:t>
            </a:r>
            <a:r>
              <a:rPr lang="en-US" altLang="en-US" dirty="0"/>
              <a:t> is that there is no strong evidence of an association between smoking and delayed conception.  Is this the correct inference?  Certainly not!  Nothing could be farther than the truth.  Instead, we see a very interesting story with smoking being protective in the presence of heavy caffeine use and directly associated in the absence of caffeine use.  If we had used just one number to summarize this, we would have entirely obscured this interesting effect.  Some methodologists refer to what happens if you summarize this situation with</a:t>
            </a:r>
            <a:r>
              <a:rPr lang="en-US" altLang="en-US" baseline="0" dirty="0"/>
              <a:t> one number as a form of bias, which they call “effect modification bias”.  Indeed, in this example, the conclusion if we had used summarized this analysis with one number would have been “no evidence of an effect”.  This is not an accurate conclusion; this is why this can be considered a form of bias.  We are not sure we agree with calling this “bias”, but it is one way to make an incorrect inference.  It probably best belongs under the concept of model misspecification because we omitted the assessment of interaction.  </a:t>
            </a:r>
            <a:endParaRPr lang="en-US" altLang="en-US" dirty="0"/>
          </a:p>
          <a:p>
            <a:endParaRPr lang="en-US" altLang="en-US" dirty="0"/>
          </a:p>
          <a:p>
            <a:r>
              <a:rPr lang="en-US" altLang="en-US" dirty="0"/>
              <a:t>Thus, sometimes summarizing a measure</a:t>
            </a:r>
            <a:r>
              <a:rPr lang="en-US" altLang="en-US" baseline="0" dirty="0"/>
              <a:t> of association with just one number can sometimes be misleading or uninformative.  It is good analytic practice to always assess for the presence of interaction, i.e., look for it.  </a:t>
            </a:r>
            <a:endParaRPr lang="en-US" altLang="en-US" dirty="0"/>
          </a:p>
        </p:txBody>
      </p:sp>
    </p:spTree>
    <p:extLst>
      <p:ext uri="{BB962C8B-B14F-4D97-AF65-F5344CB8AC3E}">
        <p14:creationId xmlns:p14="http://schemas.microsoft.com/office/powerpoint/2010/main" val="38272119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4850"/>
            <a:ext cx="6172200" cy="3471863"/>
          </a:xfrm>
        </p:spPr>
      </p:sp>
      <p:sp>
        <p:nvSpPr>
          <p:cNvPr id="3" name="Notes Placeholder 2"/>
          <p:cNvSpPr>
            <a:spLocks noGrp="1"/>
          </p:cNvSpPr>
          <p:nvPr>
            <p:ph type="body" idx="1"/>
          </p:nvPr>
        </p:nvSpPr>
        <p:spPr/>
        <p:txBody>
          <a:bodyPr/>
          <a:lstStyle/>
          <a:p>
            <a:r>
              <a:rPr lang="en-US" dirty="0"/>
              <a:t>Everyone probably now agrees that we want to be looking out for statistical interaction,</a:t>
            </a:r>
            <a:r>
              <a:rPr lang="en-US" baseline="0" dirty="0"/>
              <a:t> which we generally define as a difference in the stratum-specific numbers.</a:t>
            </a:r>
            <a:r>
              <a:rPr lang="en-US" dirty="0"/>
              <a:t>  It is simply good analytic</a:t>
            </a:r>
            <a:r>
              <a:rPr lang="en-US" baseline="0" dirty="0"/>
              <a:t> practice. </a:t>
            </a:r>
            <a:r>
              <a:rPr lang="en-US" dirty="0"/>
              <a:t> But,</a:t>
            </a:r>
            <a:r>
              <a:rPr lang="en-US" baseline="0" dirty="0"/>
              <a:t> are there other forms, or concepts, of interaction that are of interest to us?</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64</a:t>
            </a:fld>
            <a:endParaRPr lang="en-US" dirty="0"/>
          </a:p>
        </p:txBody>
      </p:sp>
    </p:spTree>
    <p:extLst>
      <p:ext uri="{BB962C8B-B14F-4D97-AF65-F5344CB8AC3E}">
        <p14:creationId xmlns:p14="http://schemas.microsoft.com/office/powerpoint/2010/main" val="7462523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5"/>
          <p:cNvSpPr>
            <a:spLocks noGrp="1" noChangeArrowheads="1"/>
          </p:cNvSpPr>
          <p:nvPr>
            <p:ph type="sldNum" sz="quarter" idx="5"/>
          </p:nvPr>
        </p:nvSpPr>
        <p:spPr>
          <a:noFill/>
        </p:spPr>
        <p:txBody>
          <a:bodyPr/>
          <a:lstStyle/>
          <a:p>
            <a:fld id="{8BFDE01C-64EC-4087-A793-E5DD2ED3508C}" type="slidenum">
              <a:rPr lang="en-US" altLang="en-US" smtClean="0"/>
              <a:pPr/>
              <a:t>65</a:t>
            </a:fld>
            <a:endParaRPr lang="en-US" altLang="en-US" dirty="0"/>
          </a:p>
        </p:txBody>
      </p:sp>
      <p:sp>
        <p:nvSpPr>
          <p:cNvPr id="166914" name="Rectangle 2"/>
          <p:cNvSpPr>
            <a:spLocks noGrp="1" noRot="1" noChangeAspect="1" noChangeArrowheads="1" noTextEdit="1"/>
          </p:cNvSpPr>
          <p:nvPr>
            <p:ph type="sldImg"/>
          </p:nvPr>
        </p:nvSpPr>
        <p:spPr>
          <a:xfrm>
            <a:off x="419100" y="704850"/>
            <a:ext cx="6172200" cy="3471863"/>
          </a:xfrm>
          <a:ln/>
        </p:spPr>
      </p:sp>
      <p:sp>
        <p:nvSpPr>
          <p:cNvPr id="166915" name="Rectangle 3"/>
          <p:cNvSpPr>
            <a:spLocks noGrp="1" noChangeArrowheads="1"/>
          </p:cNvSpPr>
          <p:nvPr>
            <p:ph type="body" idx="1"/>
          </p:nvPr>
        </p:nvSpPr>
        <p:spPr>
          <a:noFill/>
          <a:ln/>
        </p:spPr>
        <p:txBody>
          <a:bodyPr/>
          <a:lstStyle/>
          <a:p>
            <a:pPr>
              <a:lnSpc>
                <a:spcPct val="90000"/>
              </a:lnSpc>
            </a:pPr>
            <a:r>
              <a:rPr lang="en-US" altLang="en-US" sz="1000" dirty="0"/>
              <a:t>You will have noted that we have been careful to call the prior discussion “statistical interaction”.  This is because it just one of the 4 different types, forms, or concepts of interaction.</a:t>
            </a:r>
          </a:p>
          <a:p>
            <a:pPr>
              <a:lnSpc>
                <a:spcPct val="90000"/>
              </a:lnSpc>
            </a:pPr>
            <a:endParaRPr lang="en-US" altLang="en-US" sz="1000" dirty="0"/>
          </a:p>
          <a:p>
            <a:pPr>
              <a:lnSpc>
                <a:spcPct val="90000"/>
              </a:lnSpc>
            </a:pPr>
            <a:r>
              <a:rPr lang="en-US" altLang="en-US" sz="1000" dirty="0"/>
              <a:t>This topic</a:t>
            </a:r>
            <a:r>
              <a:rPr lang="en-US" altLang="en-US" sz="1000" baseline="0" dirty="0"/>
              <a:t> </a:t>
            </a:r>
            <a:r>
              <a:rPr lang="en-US" altLang="en-US" sz="1000" dirty="0"/>
              <a:t>is poorly understood in that most scientists are only vaguely familiar with interaction, in general terms.  And, what</a:t>
            </a:r>
            <a:r>
              <a:rPr lang="en-US" altLang="en-US" sz="1000" baseline="0" dirty="0"/>
              <a:t> most scientists are familiar with is what we have been calling statistical interaction, meaning that the numerical measures of association for a given exposure are different according to levels of a third variable. </a:t>
            </a:r>
            <a:r>
              <a:rPr lang="en-US" altLang="en-US" sz="1000" dirty="0"/>
              <a:t> Most</a:t>
            </a:r>
            <a:r>
              <a:rPr lang="en-US" altLang="en-US" sz="1000" baseline="0" dirty="0"/>
              <a:t> </a:t>
            </a:r>
            <a:r>
              <a:rPr lang="en-US" altLang="en-US" sz="1000" dirty="0"/>
              <a:t>are not familiar with this distinction of 4 different concepts.  Let</a:t>
            </a:r>
            <a:r>
              <a:rPr lang="en-US" altLang="en-US" sz="1000" baseline="0" dirty="0"/>
              <a:t> us</a:t>
            </a:r>
            <a:r>
              <a:rPr lang="en-US" altLang="en-US" sz="1000" dirty="0"/>
              <a:t> go through these 4 different concepts of interaction.  </a:t>
            </a:r>
          </a:p>
          <a:p>
            <a:pPr>
              <a:lnSpc>
                <a:spcPct val="90000"/>
              </a:lnSpc>
            </a:pPr>
            <a:endParaRPr lang="en-US" altLang="en-US" sz="1000" dirty="0"/>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000" dirty="0"/>
              <a:t>Statistical interaction is what we have been discussing in the last set of slides.  We say that is simply “just the numbers”, different measures of association according to levels of a third variable.  We should look for it because</a:t>
            </a:r>
            <a:r>
              <a:rPr lang="en-US" altLang="en-US" sz="1000" baseline="0" dirty="0"/>
              <a:t> </a:t>
            </a:r>
            <a:r>
              <a:rPr lang="en-US" sz="1000" kern="1200" dirty="0">
                <a:solidFill>
                  <a:schemeClr val="tx1"/>
                </a:solidFill>
                <a:effectLst/>
                <a:latin typeface="Times New Roman" pitchFamily="18" charset="0"/>
                <a:ea typeface="Calibri"/>
                <a:cs typeface="Times New Roman"/>
              </a:rPr>
              <a:t>summarizing </a:t>
            </a:r>
            <a:r>
              <a:rPr lang="en-US" sz="1000" u="sng" kern="1200" dirty="0">
                <a:solidFill>
                  <a:schemeClr val="tx1"/>
                </a:solidFill>
                <a:effectLst/>
                <a:latin typeface="Times New Roman" pitchFamily="18" charset="0"/>
                <a:ea typeface="Calibri"/>
                <a:cs typeface="Times New Roman"/>
              </a:rPr>
              <a:t>disparate</a:t>
            </a:r>
            <a:r>
              <a:rPr lang="en-US" sz="1000" kern="1200" dirty="0">
                <a:solidFill>
                  <a:schemeClr val="tx1"/>
                </a:solidFill>
                <a:effectLst/>
                <a:latin typeface="Times New Roman" pitchFamily="18" charset="0"/>
                <a:ea typeface="Calibri"/>
                <a:cs typeface="Times New Roman"/>
              </a:rPr>
              <a:t> measures of association with just </a:t>
            </a:r>
            <a:r>
              <a:rPr lang="en-US" sz="1000" u="sng" kern="1200" dirty="0">
                <a:solidFill>
                  <a:schemeClr val="tx1"/>
                </a:solidFill>
                <a:effectLst/>
                <a:latin typeface="Times New Roman" pitchFamily="18" charset="0"/>
                <a:ea typeface="Calibri"/>
                <a:cs typeface="Times New Roman"/>
              </a:rPr>
              <a:t>ONE number is usually misleading or uninformative</a:t>
            </a:r>
            <a:r>
              <a:rPr lang="en-US" sz="1000" kern="1200" dirty="0">
                <a:solidFill>
                  <a:schemeClr val="tx1"/>
                </a:solidFill>
                <a:effectLst/>
                <a:latin typeface="Times New Roman" pitchFamily="18" charset="0"/>
                <a:ea typeface="Calibri"/>
                <a:cs typeface="Times New Roman"/>
              </a:rPr>
              <a:t>.  </a:t>
            </a:r>
            <a:endParaRPr lang="en-US" altLang="en-US" sz="1000" dirty="0"/>
          </a:p>
          <a:p>
            <a:pPr>
              <a:lnSpc>
                <a:spcPct val="90000"/>
              </a:lnSpc>
            </a:pPr>
            <a:endParaRPr lang="en-US" altLang="en-US" sz="1000" dirty="0"/>
          </a:p>
          <a:p>
            <a:pPr>
              <a:lnSpc>
                <a:spcPct val="90000"/>
              </a:lnSpc>
            </a:pPr>
            <a:r>
              <a:rPr lang="en-US" altLang="en-US" sz="1000" dirty="0"/>
              <a:t>Public health interaction is what we are interested in when we want to determine in which groups of individuals, if any, would deployment of a given modification of exposure, prevention of exposure, or intervention result in the</a:t>
            </a:r>
            <a:r>
              <a:rPr lang="en-US" altLang="en-US" sz="1000" baseline="0" dirty="0"/>
              <a:t> </a:t>
            </a:r>
            <a:r>
              <a:rPr lang="en-US" altLang="en-US" sz="1000" dirty="0"/>
              <a:t>greatest impact — greater than other groups in terms of absolute number of individuals benefitted.  We</a:t>
            </a:r>
            <a:r>
              <a:rPr lang="en-US" altLang="en-US" sz="1000" baseline="0" dirty="0"/>
              <a:t> use this concept of public health interaction when looking for groups of patients to target or prioritize.  Earlier in the course, we discussed public health impact using actual counts of people.  </a:t>
            </a:r>
            <a:r>
              <a:rPr lang="en-US" altLang="en-US" sz="1000" dirty="0"/>
              <a:t>We discussed how this is quantified</a:t>
            </a:r>
            <a:r>
              <a:rPr lang="en-US" altLang="en-US" sz="1000" baseline="0" dirty="0"/>
              <a:t> </a:t>
            </a:r>
            <a:r>
              <a:rPr lang="en-US" altLang="en-US" sz="1000" dirty="0"/>
              <a:t>via metrics like NNT and NNH.</a:t>
            </a:r>
          </a:p>
          <a:p>
            <a:pPr>
              <a:lnSpc>
                <a:spcPct val="90000"/>
              </a:lnSpc>
            </a:pPr>
            <a:endParaRPr lang="en-US" altLang="en-US" sz="1000" dirty="0"/>
          </a:p>
          <a:p>
            <a:r>
              <a:rPr lang="en-US" altLang="en-US" sz="1000" dirty="0"/>
              <a:t>Mechanistic interaction is what you are interested</a:t>
            </a:r>
            <a:r>
              <a:rPr lang="en-US" altLang="en-US" sz="1000" baseline="0" dirty="0"/>
              <a:t> in when you are seek to know whether t</a:t>
            </a:r>
            <a:r>
              <a:rPr lang="en-US" altLang="en-US" sz="1000" dirty="0"/>
              <a:t>wo exposures are operating</a:t>
            </a:r>
            <a:r>
              <a:rPr lang="en-US" altLang="en-US" sz="1000" baseline="0" dirty="0"/>
              <a:t> </a:t>
            </a:r>
            <a:r>
              <a:rPr lang="en-US" sz="1000" kern="1200" dirty="0">
                <a:solidFill>
                  <a:schemeClr val="tx1"/>
                </a:solidFill>
                <a:effectLst/>
                <a:latin typeface="Times New Roman" pitchFamily="18" charset="0"/>
                <a:ea typeface="Calibri"/>
                <a:cs typeface="Times New Roman"/>
              </a:rPr>
              <a:t>synergistically in causing an outcome.  Stated another way, this is the case if there are persons for whom the outcome would occur if </a:t>
            </a:r>
            <a:r>
              <a:rPr lang="en-US" sz="1000" u="sng" kern="1200" dirty="0">
                <a:solidFill>
                  <a:schemeClr val="tx1"/>
                </a:solidFill>
                <a:effectLst/>
                <a:latin typeface="Times New Roman" pitchFamily="18" charset="0"/>
                <a:ea typeface="Calibri"/>
                <a:cs typeface="Times New Roman"/>
              </a:rPr>
              <a:t>both exposures are present</a:t>
            </a:r>
            <a:r>
              <a:rPr lang="en-US" sz="1000" u="none" kern="1200" dirty="0">
                <a:solidFill>
                  <a:schemeClr val="tx1"/>
                </a:solidFill>
                <a:effectLst/>
                <a:latin typeface="Times New Roman" pitchFamily="18" charset="0"/>
                <a:ea typeface="Calibri"/>
                <a:cs typeface="Times New Roman"/>
              </a:rPr>
              <a:t> </a:t>
            </a:r>
            <a:r>
              <a:rPr lang="en-US" sz="1000" kern="1200" dirty="0">
                <a:solidFill>
                  <a:schemeClr val="tx1"/>
                </a:solidFill>
                <a:effectLst/>
                <a:latin typeface="Times New Roman" pitchFamily="18" charset="0"/>
                <a:ea typeface="Calibri"/>
                <a:cs typeface="Times New Roman"/>
              </a:rPr>
              <a:t>but not if only one or the other exposure was present.  This</a:t>
            </a:r>
            <a:r>
              <a:rPr lang="en-US" sz="1000" kern="1200" baseline="0" dirty="0">
                <a:solidFill>
                  <a:schemeClr val="tx1"/>
                </a:solidFill>
                <a:effectLst/>
                <a:latin typeface="Times New Roman" pitchFamily="18" charset="0"/>
                <a:ea typeface="Calibri"/>
                <a:cs typeface="Times New Roman"/>
              </a:rPr>
              <a:t> is the definition of synergism in the sense of the sufficient-component cause model of causation.  As such, it is also called “sufficient cause interaction”.  It means that </a:t>
            </a:r>
            <a:r>
              <a:rPr lang="en-US" sz="1200" b="0" i="0" u="none" strike="noStrike" kern="1200" baseline="0" dirty="0">
                <a:solidFill>
                  <a:schemeClr val="tx1"/>
                </a:solidFill>
                <a:latin typeface="Times New Roman" pitchFamily="18" charset="0"/>
                <a:ea typeface="+mn-ea"/>
                <a:cs typeface="+mn-cs"/>
              </a:rPr>
              <a:t>there must be at least one sufficient cause for the outcome in question which has both exposures under study as components.  There is an even narrower definition of mechanistic interaction, which is called “epistatic interaction”, in which there are persons </a:t>
            </a:r>
            <a:r>
              <a:rPr lang="en-US" sz="1200" kern="1200" dirty="0">
                <a:solidFill>
                  <a:schemeClr val="tx1"/>
                </a:solidFill>
                <a:effectLst/>
                <a:latin typeface="Times New Roman" pitchFamily="18" charset="0"/>
                <a:ea typeface="Calibri"/>
                <a:cs typeface="Times New Roman"/>
              </a:rPr>
              <a:t>for whom the outcome would occur </a:t>
            </a:r>
            <a:r>
              <a:rPr lang="en-US" sz="1200" u="sng" kern="1200" dirty="0">
                <a:solidFill>
                  <a:schemeClr val="tx1"/>
                </a:solidFill>
                <a:effectLst/>
                <a:latin typeface="Times New Roman" pitchFamily="18" charset="0"/>
                <a:ea typeface="Calibri"/>
                <a:cs typeface="Times New Roman"/>
              </a:rPr>
              <a:t>if and only if both exposures are present</a:t>
            </a:r>
            <a:r>
              <a:rPr lang="en-US" sz="1200" u="none" kern="1200" dirty="0">
                <a:solidFill>
                  <a:schemeClr val="tx1"/>
                </a:solidFill>
                <a:effectLst/>
                <a:latin typeface="Times New Roman" pitchFamily="18" charset="0"/>
                <a:ea typeface="Calibri"/>
                <a:cs typeface="Times New Roman"/>
              </a:rPr>
              <a:t> </a:t>
            </a:r>
            <a:r>
              <a:rPr lang="en-US" sz="1200" kern="1200" dirty="0">
                <a:solidFill>
                  <a:schemeClr val="tx1"/>
                </a:solidFill>
                <a:effectLst/>
                <a:latin typeface="Times New Roman" pitchFamily="18" charset="0"/>
                <a:ea typeface="Calibri"/>
                <a:cs typeface="Times New Roman"/>
              </a:rPr>
              <a:t>but not if only one or the other exposure was present.  Of note, the only way</a:t>
            </a:r>
            <a:r>
              <a:rPr lang="en-US" sz="1200" kern="1200" baseline="0" dirty="0">
                <a:solidFill>
                  <a:schemeClr val="tx1"/>
                </a:solidFill>
                <a:effectLst/>
                <a:latin typeface="Times New Roman" pitchFamily="18" charset="0"/>
                <a:ea typeface="Calibri"/>
                <a:cs typeface="Times New Roman"/>
              </a:rPr>
              <a:t> disease is caused in this setting is if both exposures are component causes in the sufficient cause.  Without the two exposures, a sufficient cause cannot form.  There are rules that can be applied to evaluating RERI which can help to distinguish when epistatic interaction is present.  </a:t>
            </a:r>
            <a:endParaRPr lang="en-US" sz="1200" b="0" i="0" u="none" strike="noStrike" kern="1200" baseline="0" dirty="0">
              <a:solidFill>
                <a:schemeClr val="tx1"/>
              </a:solidFill>
              <a:latin typeface="Times New Roman" pitchFamily="18" charset="0"/>
              <a:ea typeface="+mn-ea"/>
              <a:cs typeface="+mn-cs"/>
            </a:endParaRPr>
          </a:p>
          <a:p>
            <a:endParaRPr lang="en-US" altLang="en-US" sz="1000" dirty="0">
              <a:cs typeface="Times New Roman" pitchFamily="18" charset="0"/>
            </a:endParaRPr>
          </a:p>
          <a:p>
            <a:pPr>
              <a:lnSpc>
                <a:spcPct val="90000"/>
              </a:lnSpc>
            </a:pPr>
            <a:r>
              <a:rPr lang="en-US" altLang="en-US" sz="1000" dirty="0">
                <a:cs typeface="Times New Roman" pitchFamily="18" charset="0"/>
              </a:rPr>
              <a:t>Finally, biologic or physical interaction asks if there is physical interaction between two or more exposures.  This means physical entities actually physically interacting each other.  It turns out, as we explain later,</a:t>
            </a:r>
            <a:r>
              <a:rPr lang="en-US" altLang="en-US" sz="1000" baseline="0" dirty="0">
                <a:cs typeface="Times New Roman" pitchFamily="18" charset="0"/>
              </a:rPr>
              <a:t> that we cannot directly evaluate this form of interaction with our typical data in clinical and epidemiologic research.  Only data from the wet laboratory can prove this.</a:t>
            </a:r>
            <a:endParaRPr lang="en-US" altLang="en-US" sz="1000" dirty="0"/>
          </a:p>
        </p:txBody>
      </p:sp>
    </p:spTree>
    <p:extLst>
      <p:ext uri="{BB962C8B-B14F-4D97-AF65-F5344CB8AC3E}">
        <p14:creationId xmlns:p14="http://schemas.microsoft.com/office/powerpoint/2010/main" val="36791533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5"/>
          <p:cNvSpPr>
            <a:spLocks noGrp="1" noChangeArrowheads="1"/>
          </p:cNvSpPr>
          <p:nvPr>
            <p:ph type="sldNum" sz="quarter" idx="5"/>
          </p:nvPr>
        </p:nvSpPr>
        <p:spPr>
          <a:noFill/>
        </p:spPr>
        <p:txBody>
          <a:bodyPr/>
          <a:lstStyle/>
          <a:p>
            <a:fld id="{A2248EEE-2EED-4A9A-8EE7-EC862AEB6712}" type="slidenum">
              <a:rPr lang="en-US" altLang="en-US" smtClean="0"/>
              <a:pPr/>
              <a:t>66</a:t>
            </a:fld>
            <a:endParaRPr lang="en-US" altLang="en-US" dirty="0"/>
          </a:p>
        </p:txBody>
      </p:sp>
      <p:sp>
        <p:nvSpPr>
          <p:cNvPr id="168962" name="Rectangle 2"/>
          <p:cNvSpPr>
            <a:spLocks noGrp="1" noRot="1" noChangeAspect="1" noChangeArrowheads="1" noTextEdit="1"/>
          </p:cNvSpPr>
          <p:nvPr>
            <p:ph type="sldImg"/>
          </p:nvPr>
        </p:nvSpPr>
        <p:spPr>
          <a:xfrm>
            <a:off x="419100" y="704850"/>
            <a:ext cx="6172200" cy="3471863"/>
          </a:xfrm>
          <a:ln/>
        </p:spPr>
      </p:sp>
      <p:sp>
        <p:nvSpPr>
          <p:cNvPr id="168963" name="Rectangle 3"/>
          <p:cNvSpPr>
            <a:spLocks noGrp="1" noChangeArrowheads="1"/>
          </p:cNvSpPr>
          <p:nvPr>
            <p:ph type="body" idx="1"/>
          </p:nvPr>
        </p:nvSpPr>
        <p:spPr>
          <a:noFill/>
          <a:ln/>
        </p:spPr>
        <p:txBody>
          <a:bodyPr/>
          <a:lstStyle/>
          <a:p>
            <a:pPr>
              <a:lnSpc>
                <a:spcPct val="90000"/>
              </a:lnSpc>
            </a:pPr>
            <a:r>
              <a:rPr lang="en-US" altLang="en-US" sz="1000" dirty="0"/>
              <a:t>We have talked about two scales we might use to express measures of association, additive and multiplicative.  Which of these should we use to evaluate each of these 4 concepts of interaction?  </a:t>
            </a:r>
          </a:p>
          <a:p>
            <a:pPr>
              <a:lnSpc>
                <a:spcPct val="90000"/>
              </a:lnSpc>
            </a:pPr>
            <a:endParaRPr lang="en-US" altLang="en-US" sz="1000" dirty="0"/>
          </a:p>
          <a:p>
            <a:pPr>
              <a:lnSpc>
                <a:spcPct val="90000"/>
              </a:lnSpc>
            </a:pPr>
            <a:r>
              <a:rPr lang="en-US" altLang="en-US" sz="1000" dirty="0"/>
              <a:t>For statistical interaction, the decision about which scale to use should be dictated by other reasons.  In other words, looking for statistical interaction is just a good analytic practice, but it does not inform which scale to use.  For example, if we are committed to working on the ratio scale (for whatever reason), then our evaluation of statistical interaction should be on the multiplicative scale.  </a:t>
            </a:r>
          </a:p>
          <a:p>
            <a:pPr>
              <a:lnSpc>
                <a:spcPct val="90000"/>
              </a:lnSpc>
            </a:pPr>
            <a:endParaRPr lang="en-US" altLang="en-US" sz="1000" dirty="0"/>
          </a:p>
          <a:p>
            <a:pPr>
              <a:lnSpc>
                <a:spcPct val="90000"/>
              </a:lnSpc>
            </a:pPr>
            <a:r>
              <a:rPr lang="en-US" altLang="en-US" sz="1000" dirty="0"/>
              <a:t>For public health interaction, you will</a:t>
            </a:r>
            <a:r>
              <a:rPr lang="en-US" altLang="en-US" sz="1000" baseline="0" dirty="0"/>
              <a:t> not</a:t>
            </a:r>
            <a:r>
              <a:rPr lang="en-US" altLang="en-US" sz="1000" dirty="0"/>
              <a:t> be surprised to hear that it should be evaluated on the additive scale.  This is because the additive scale deals with actual counts of people,</a:t>
            </a:r>
            <a:r>
              <a:rPr lang="en-US" altLang="en-US" sz="1000" baseline="0" dirty="0"/>
              <a:t> particularly when we use NNT or NNH.  Additive interaction can tell us if one stratum has a lower NNT than another stratum and hence should be preferentially targeted with an intervention.  </a:t>
            </a:r>
            <a:endParaRPr lang="en-US" altLang="en-US" sz="1000" dirty="0"/>
          </a:p>
          <a:p>
            <a:pPr>
              <a:lnSpc>
                <a:spcPct val="90000"/>
              </a:lnSpc>
            </a:pPr>
            <a:endParaRPr lang="en-US" altLang="en-US" sz="1000" dirty="0"/>
          </a:p>
          <a:p>
            <a:pPr>
              <a:lnSpc>
                <a:spcPct val="90000"/>
              </a:lnSpc>
            </a:pPr>
            <a:r>
              <a:rPr lang="en-US" altLang="en-US" sz="1000" dirty="0"/>
              <a:t>For mechanistic interaction, you might be surprised to hear that the additive scale is also the one to use.  The proof of this is beyond the scope of this course but can be found in the Rothman, Greenland, and Lash Modern Epidemiology text, edition 3.  It involves use of counterfactual theory.  Of note, it</a:t>
            </a:r>
            <a:r>
              <a:rPr lang="en-US" altLang="en-US" sz="1000" baseline="0" dirty="0"/>
              <a:t> is in the evaluation of mechanistic interaction that RERI has its greatest utility, even more so than as an aforementioned metric of additive interaction.  That is, there are two forms of mechanistic interaction, one called “sufficient-cause interaction” and the other called “epistatic interaction” (as indicated on the prior slide).  They can be understood either from the perspective of the sufficient-component cause model (of Rothman, 1976) or the counterfactual model of causality.  In short, sufficient-cause interaction means that there exist some persons for whom a particular outcome will occur if both exposures in question are present but not if only one or the other is present.  This is akin to having at least one causal pie containing both exposures; in at least one person, the two exposures are “working together” towards the outcome.  The other exposures can be part of other causal pies, but they will need other component causes (other background causes) to complete the pie.  Also, the same background plus other causes can also cause disease.  In epistatic interaction, there exist at least some persons for whom outcome will occur only in situations in which both exposures are present.  In other words, all causal pies in persons of this background must have both exposures.  Other persons with different background causes can form other causal pies.  Evaluating the presence or absence of sufficient-cause and epistatic interaction requires certain assumptions about the relationship of the exposure to outcome (remember both exposures have to be “causes”) and the size of RERI, specifically whether it is greater than 0, greater than 1, or greater than 2.   One easy rule to remember is that with no assumptions about the exposures, a RERI whose lower end of the 95% confidence interval is greater than 1 is specific (albeit not sensitive) for the presence of sufficient-cause interaction.  More detail on this can be found in the </a:t>
            </a:r>
            <a:r>
              <a:rPr lang="en-US" sz="1200" b="0" i="0" u="none" strike="noStrike" kern="1200" baseline="0" dirty="0">
                <a:solidFill>
                  <a:schemeClr val="tx1"/>
                </a:solidFill>
                <a:latin typeface="Times New Roman" pitchFamily="18" charset="0"/>
                <a:ea typeface="+mn-ea"/>
                <a:cs typeface="+mn-cs"/>
              </a:rPr>
              <a:t>VanderWeele and Knol 2014 tutorial in the optional reading.  Table 7 in the tutorial gives all of the rules. </a:t>
            </a:r>
          </a:p>
          <a:p>
            <a:pPr>
              <a:lnSpc>
                <a:spcPct val="90000"/>
              </a:lnSpc>
            </a:pPr>
            <a:endParaRPr lang="en-US" altLang="en-US" sz="1200" b="0" i="0" u="none" strike="noStrike" kern="1200" baseline="0" dirty="0">
              <a:solidFill>
                <a:schemeClr val="tx1"/>
              </a:solidFill>
              <a:latin typeface="Times New Roman" pitchFamily="18" charset="0"/>
              <a:ea typeface="+mn-ea"/>
              <a:cs typeface="+mn-cs"/>
            </a:endParaRPr>
          </a:p>
          <a:p>
            <a:pPr>
              <a:lnSpc>
                <a:spcPct val="90000"/>
              </a:lnSpc>
            </a:pPr>
            <a:r>
              <a:rPr lang="en-US" altLang="en-US" sz="1000" dirty="0"/>
              <a:t>Finally, while very interesting, we cannot typically evaluate</a:t>
            </a:r>
            <a:r>
              <a:rPr lang="en-US" altLang="en-US" sz="1000" baseline="0" dirty="0"/>
              <a:t> </a:t>
            </a:r>
            <a:r>
              <a:rPr lang="en-US" altLang="en-US" sz="1000" dirty="0"/>
              <a:t>biologic or physical interaction.  The type of data we collect typically does not allow us to do this.  This is in the realm of laboratory science.  </a:t>
            </a:r>
          </a:p>
          <a:p>
            <a:pPr>
              <a:lnSpc>
                <a:spcPct val="90000"/>
              </a:lnSpc>
            </a:pPr>
            <a:endParaRPr lang="en-US" altLang="en-US" sz="1000" dirty="0"/>
          </a:p>
          <a:p>
            <a:pPr>
              <a:lnSpc>
                <a:spcPct val="90000"/>
              </a:lnSpc>
            </a:pPr>
            <a:r>
              <a:rPr lang="en-US" altLang="en-US" sz="1000" dirty="0"/>
              <a:t>The above makes some people question the intrinsic value of multiplicative interaction given</a:t>
            </a:r>
            <a:r>
              <a:rPr lang="en-US" altLang="en-US" sz="1000" baseline="0" dirty="0"/>
              <a:t> that all of the action appears to be in the additive scale.</a:t>
            </a:r>
            <a:endParaRPr lang="en-US" altLang="en-US" sz="1000" dirty="0"/>
          </a:p>
        </p:txBody>
      </p:sp>
    </p:spTree>
    <p:extLst>
      <p:ext uri="{BB962C8B-B14F-4D97-AF65-F5344CB8AC3E}">
        <p14:creationId xmlns:p14="http://schemas.microsoft.com/office/powerpoint/2010/main" val="16513552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sldNum" sz="quarter" idx="5"/>
          </p:nvPr>
        </p:nvSpPr>
        <p:spPr>
          <a:noFill/>
        </p:spPr>
        <p:txBody>
          <a:bodyPr/>
          <a:lstStyle/>
          <a:p>
            <a:fld id="{ADCDDCE8-99D3-4D17-B735-42354884F05F}" type="slidenum">
              <a:rPr lang="en-US" altLang="en-US" smtClean="0"/>
              <a:pPr/>
              <a:t>67</a:t>
            </a:fld>
            <a:endParaRPr lang="en-US" altLang="en-US" dirty="0"/>
          </a:p>
        </p:txBody>
      </p:sp>
      <p:sp>
        <p:nvSpPr>
          <p:cNvPr id="173058" name="Rectangle 1026"/>
          <p:cNvSpPr>
            <a:spLocks noGrp="1" noRot="1" noChangeAspect="1" noChangeArrowheads="1" noTextEdit="1"/>
          </p:cNvSpPr>
          <p:nvPr>
            <p:ph type="sldImg"/>
          </p:nvPr>
        </p:nvSpPr>
        <p:spPr>
          <a:xfrm>
            <a:off x="419100" y="704850"/>
            <a:ext cx="6172200" cy="3471863"/>
          </a:xfrm>
          <a:ln/>
        </p:spPr>
      </p:sp>
      <p:sp>
        <p:nvSpPr>
          <p:cNvPr id="173059" name="Rectangle 1027"/>
          <p:cNvSpPr>
            <a:spLocks noGrp="1" noChangeArrowheads="1"/>
          </p:cNvSpPr>
          <p:nvPr>
            <p:ph type="body" idx="1"/>
          </p:nvPr>
        </p:nvSpPr>
        <p:spPr>
          <a:noFill/>
          <a:ln/>
        </p:spPr>
        <p:txBody>
          <a:bodyPr/>
          <a:lstStyle/>
          <a:p>
            <a:r>
              <a:rPr lang="en-US" altLang="en-US" dirty="0"/>
              <a:t>Here is another example showing the types of interaction we might be looking for and</a:t>
            </a:r>
            <a:r>
              <a:rPr lang="en-US" altLang="en-US" baseline="0" dirty="0"/>
              <a:t> which scales to use</a:t>
            </a:r>
            <a:r>
              <a:rPr lang="en-US" altLang="en-US" dirty="0"/>
              <a:t>.  Here, smoking is the exposure of interest, cancer (say, one specific</a:t>
            </a:r>
            <a:r>
              <a:rPr lang="en-US" altLang="en-US" baseline="0" dirty="0"/>
              <a:t> </a:t>
            </a:r>
            <a:r>
              <a:rPr lang="en-US" altLang="en-US" dirty="0"/>
              <a:t>type of cancer) is the outcome of interest, and family history of that cancer is the third variable in question.  We stratify</a:t>
            </a:r>
            <a:r>
              <a:rPr lang="en-US" altLang="en-US" baseline="0" dirty="0"/>
              <a:t> for family history because it is known to be causally related to the outcome (and it could also be a confounder as it might influence smoking).  </a:t>
            </a:r>
            <a:r>
              <a:rPr lang="en-US" altLang="en-US" dirty="0"/>
              <a:t>We see that there is not multiplicative interaction</a:t>
            </a:r>
            <a:r>
              <a:rPr lang="en-US" altLang="en-US" baseline="0" dirty="0"/>
              <a:t> present;</a:t>
            </a:r>
            <a:r>
              <a:rPr lang="en-US" altLang="en-US" dirty="0"/>
              <a:t> the risk ratios are the same in both strata.  However, there is additive interaction,</a:t>
            </a:r>
            <a:r>
              <a:rPr lang="en-US" altLang="en-US" baseline="0" dirty="0"/>
              <a:t> which is no surprise to us after we saw an effect of smoking.  If both smoking and family history are causes of the cancer, then there must be interaction on at least one scale.</a:t>
            </a:r>
            <a:r>
              <a:rPr lang="en-US" altLang="en-US" dirty="0"/>
              <a:t>  The risk difference is 0.2 among those with a family history and 0.05 among those without a family history.  If your goal was simply to assess whether smoking was causally related to smoking and nothing else, you would probably go with the risk ratio of 2 and not bother to report the additive interaction to your readers.  There would be</a:t>
            </a:r>
            <a:r>
              <a:rPr lang="en-US" altLang="en-US" baseline="0" dirty="0"/>
              <a:t> no interaction reported.  </a:t>
            </a:r>
            <a:r>
              <a:rPr lang="en-US" altLang="en-US" dirty="0"/>
              <a:t>After all, it is a bit easier to report just one number instead of two.   If we</a:t>
            </a:r>
            <a:r>
              <a:rPr lang="en-US" altLang="en-US" baseline="0" dirty="0"/>
              <a:t> were just interested in the big picture </a:t>
            </a:r>
            <a:r>
              <a:rPr lang="en-US" altLang="en-US" dirty="0"/>
              <a:t>causal/etiologic research goal, then it would be reasonable just to use the multiplicative scale and report one number.    </a:t>
            </a:r>
          </a:p>
          <a:p>
            <a:endParaRPr lang="en-US" altLang="en-US" dirty="0"/>
          </a:p>
          <a:p>
            <a:r>
              <a:rPr lang="en-US" altLang="en-US" dirty="0"/>
              <a:t>But say you already had a pretty good sense that smoking was a causal determinant of the cancer and now your goal is to see where you can have the most impact in terms of getting persons to stop smoking.  Thus, if your goal is to identify subgroups of persons to target with an intervention (say a smoking cessation intervention), then you should use the additive scale when assessing for interaction.  In the prior slide, we called this a public health impact goal.  The impact of an intervention would differ depending upon the third variable, family history.  In the stratum with a family history present, you just need to eliminate smoking in 5 persons to avert one case of cancer.  In the family history absent stratum, you need to eliminate smoking in 20 persons to avert one case of cancer.  Hence, the most efficient group to intervene upon is those with a family history</a:t>
            </a:r>
            <a:r>
              <a:rPr lang="en-US" altLang="en-US" baseline="0" dirty="0"/>
              <a:t> (assuming you could identify them at equal cost as those with no family history).</a:t>
            </a:r>
            <a:r>
              <a:rPr lang="en-US" altLang="en-US" dirty="0"/>
              <a:t>  Hence, it is well worth to report the presence of additive interaction based upon family history.  This is the mathematical basis of choosing high-risk groups when searching for the targets for such interventions.</a:t>
            </a:r>
          </a:p>
          <a:p>
            <a:endParaRPr lang="en-US" altLang="en-US" dirty="0"/>
          </a:p>
          <a:p>
            <a:r>
              <a:rPr lang="en-US" altLang="en-US" dirty="0"/>
              <a:t>If you</a:t>
            </a:r>
            <a:r>
              <a:rPr lang="en-US" altLang="en-US" baseline="0" dirty="0"/>
              <a:t>r goal was a mechanistic one (does smoking and family history ever work together to cause cancer?), you would also choose the additive scale.  </a:t>
            </a:r>
            <a:endParaRPr lang="en-US" altLang="en-US" dirty="0"/>
          </a:p>
        </p:txBody>
      </p:sp>
    </p:spTree>
    <p:extLst>
      <p:ext uri="{BB962C8B-B14F-4D97-AF65-F5344CB8AC3E}">
        <p14:creationId xmlns:p14="http://schemas.microsoft.com/office/powerpoint/2010/main" val="21789829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5"/>
          <p:cNvSpPr>
            <a:spLocks noGrp="1" noChangeArrowheads="1"/>
          </p:cNvSpPr>
          <p:nvPr>
            <p:ph type="sldNum" sz="quarter" idx="5"/>
          </p:nvPr>
        </p:nvSpPr>
        <p:spPr>
          <a:noFill/>
        </p:spPr>
        <p:txBody>
          <a:bodyPr/>
          <a:lstStyle/>
          <a:p>
            <a:fld id="{7BE89914-DAFC-4F71-B0DD-CC680E0BA768}" type="slidenum">
              <a:rPr lang="en-US" altLang="en-US" smtClean="0"/>
              <a:pPr/>
              <a:t>68</a:t>
            </a:fld>
            <a:endParaRPr lang="en-US" altLang="en-US" dirty="0"/>
          </a:p>
        </p:txBody>
      </p:sp>
      <p:sp>
        <p:nvSpPr>
          <p:cNvPr id="196610" name="Rectangle 1026"/>
          <p:cNvSpPr>
            <a:spLocks noGrp="1" noRot="1" noChangeAspect="1" noChangeArrowheads="1" noTextEdit="1"/>
          </p:cNvSpPr>
          <p:nvPr>
            <p:ph type="sldImg"/>
          </p:nvPr>
        </p:nvSpPr>
        <p:spPr>
          <a:xfrm>
            <a:off x="419100" y="704850"/>
            <a:ext cx="6172200" cy="3471863"/>
          </a:xfrm>
          <a:ln/>
        </p:spPr>
      </p:sp>
      <p:sp>
        <p:nvSpPr>
          <p:cNvPr id="196611" name="Rectangle 1027"/>
          <p:cNvSpPr>
            <a:spLocks noGrp="1" noChangeArrowheads="1"/>
          </p:cNvSpPr>
          <p:nvPr>
            <p:ph type="body" idx="1"/>
          </p:nvPr>
        </p:nvSpPr>
        <p:spPr>
          <a:noFill/>
          <a:ln/>
        </p:spPr>
        <p:txBody>
          <a:bodyPr/>
          <a:lstStyle/>
          <a:p>
            <a:r>
              <a:rPr lang="en-US" altLang="en-US" dirty="0"/>
              <a:t>In summary, how did we get to where we are in our discussion of confounding?   How did we happen</a:t>
            </a:r>
            <a:r>
              <a:rPr lang="en-US" altLang="en-US" baseline="0" dirty="0"/>
              <a:t> to start talking about interaction?  </a:t>
            </a:r>
            <a:r>
              <a:rPr lang="en-US" altLang="en-US" dirty="0"/>
              <a:t>Recall, it was in an attempt to prevent confounding of an association between an exposure and a given disease by some third variable that we initially performed stratification.  When we did this, we saw in one of our earliest examples that the measures of associations in the different strata were very different.  We termed this statistical interaction or effect-measure modification.  </a:t>
            </a:r>
          </a:p>
          <a:p>
            <a:endParaRPr lang="en-US" altLang="en-US" dirty="0"/>
          </a:p>
          <a:p>
            <a:r>
              <a:rPr lang="en-US" altLang="en-US" dirty="0"/>
              <a:t>Sometimes there is a lot of confusion about the differences between confounding and interaction, but there need not be.  How do confounding and interaction differ?</a:t>
            </a:r>
          </a:p>
          <a:p>
            <a:endParaRPr lang="en-US" altLang="en-US" dirty="0"/>
          </a:p>
          <a:p>
            <a:r>
              <a:rPr lang="en-US" altLang="en-US" dirty="0"/>
              <a:t>Confounding is a backdoor or non-causal path that we want to preclude (i.e., eliminate) when estimating the causal association between our exposure in question and the disease under study.  Interaction, however, when present, is a more detailed description of the biological or behavioral system under study.  It is not extraneous but rather a richer description of the system.  When we</a:t>
            </a:r>
            <a:r>
              <a:rPr lang="en-US" altLang="en-US" baseline="0" dirty="0"/>
              <a:t> have good enough evidence to suggest that it is real</a:t>
            </a:r>
            <a:r>
              <a:rPr lang="en-US" altLang="en-US" dirty="0"/>
              <a:t>, interaction</a:t>
            </a:r>
            <a:r>
              <a:rPr lang="en-US" altLang="en-US" baseline="0" dirty="0"/>
              <a:t> </a:t>
            </a:r>
            <a:r>
              <a:rPr lang="en-US" altLang="en-US" dirty="0"/>
              <a:t>is not a bias we are seeking to eliminate but rather a new finding we should report.  </a:t>
            </a:r>
          </a:p>
          <a:p>
            <a:endParaRPr lang="en-US" altLang="en-US" dirty="0"/>
          </a:p>
          <a:p>
            <a:r>
              <a:rPr lang="en-US" altLang="en-US" dirty="0"/>
              <a:t>We also discussed how the presence of interaction depends</a:t>
            </a:r>
            <a:r>
              <a:rPr lang="en-US" altLang="en-US" baseline="0" dirty="0"/>
              <a:t> upon the scale you are working, the multiplicative scale (ratio) of measures of association or the additive scale (absolute difference) of measures of association.  This is why interaction is most properly called “effect-measure modification”.  Whether it is present depends upon the specific scale.   We gave one important rule in this regard, which is that whenever two exposures both cause an outcome, there will be interaction on at least one scale (additive or multiplicative) if not both.  </a:t>
            </a:r>
          </a:p>
          <a:p>
            <a:endParaRPr lang="en-US" altLang="en-US" baseline="0" dirty="0"/>
          </a:p>
          <a:p>
            <a:r>
              <a:rPr lang="en-US" altLang="en-US" baseline="0" dirty="0"/>
              <a:t>There are 4 types of interaction.  Statistical interaction just means that the numbers (measures of association) are different; there is no additional meaning.  Usually, however, we are interested in a specific interpretation, either public health or mechanistic interaction.  Both of these require presence of additive interaction.  Finally, we cannot directly measure biologic interaction with our usual data in epidemiology or clinical research.  This is in the realm of laboratory science.</a:t>
            </a:r>
            <a:endParaRPr lang="en-US" altLang="en-US" dirty="0"/>
          </a:p>
          <a:p>
            <a:endParaRPr lang="en-US" altLang="en-US" dirty="0"/>
          </a:p>
          <a:p>
            <a:r>
              <a:rPr lang="en-US" altLang="en-US" dirty="0"/>
              <a:t>Next week, we will return to discussing stratification and forming adjusted summary estimates as we complete our tour</a:t>
            </a:r>
            <a:r>
              <a:rPr lang="en-US" altLang="en-US" baseline="0" dirty="0"/>
              <a:t> of methods to reduce or eliminate confounding</a:t>
            </a:r>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21022180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can summarize reading and working with DAGs with a few simple rules.  </a:t>
            </a:r>
          </a:p>
          <a:p>
            <a:endParaRPr lang="en-US" altLang="en-US" dirty="0"/>
          </a:p>
          <a:p>
            <a:r>
              <a:rPr lang="en-US" altLang="en-US" dirty="0"/>
              <a:t>Creating your own DAGs and reading others</a:t>
            </a:r>
            <a:r>
              <a:rPr lang="en-US" altLang="en-US" baseline="0" dirty="0"/>
              <a:t> comes down to understanding two basic patterns and two nuanced patterns.  The first basic pattern is confounding.  By now, hopefully everyone has this iconic pattern firmly emblazoned in their brains.  Confounding occurs when exposure is influenced by a factor — a common cause — which also influences outcome.  The second basic pattern is collider-conditioning bias, which comprises most of selection bias.  It is called collider-conditioning bias because it occurs when we evaluate the relationship between two factors (E and D) at one or more fixed levels of another factor (C), called a common effect, which is caused by both of the factors (or caused via a common cause).  Collider-condition bias (i.e., selection bias) induces a spurious relationship between E and D.   (Of note, this pattern is not the only way that selection bias occurs; it can also occur without conditioning upon a collider.)  These two compact notation drawings are not necessarily intuitive to the naked eye.   Having shown these to laypersons many times is typically met with quizzical looks.  In other words, the two patterns need some explanation before one understands them, which we have hopefully now provided.  If you work with these two patterns for a while, their appearance will become second nature to you as representing the basic constructs of confounding and selection bias.  Once they do become second nature to you, they become a very efficient way to organize your thinking and for communication to other scientists.</a:t>
            </a:r>
          </a:p>
          <a:p>
            <a:endParaRPr lang="en-US" altLang="en-US" baseline="0" dirty="0"/>
          </a:p>
          <a:p>
            <a:r>
              <a:rPr lang="en-US" altLang="en-US" baseline="0" dirty="0"/>
              <a:t>Slightly less intuitive are these two more nuanced patterns, which in essence are just variants of collider-conditioning bias.  The first (#3 on the slide) is conditioning upon a descendant (L) of a collider (C).  It also results in collider-conditioning bias, and it induces a spurious relationship between E and D.  The second nuanced pattern (#4 on the slide) is also a form of collider-conditioning bias.  It occurs when we condition upon a descendant of an outcome variable under non-null conditions.  It will also induce a spurious relationship between E and D.  A trick to remember this is that we know that there are other causal influences on D.  We just do not usually need to show them on a DAG.  For example, think of a factor, A, that has an edge coming into D.   This means that Y is actually a descendant of a collider (D) for which the parents of the collider are E and A.   When we condition upon Y, we are conditioning upon a descendant of a collider, and we induce a relationship between E and A, which spuriously adds to the total effect of E on D.  This is yet another reason to avoid indiscriminate adjustment out of the spirit of “controlling for everything”.  </a:t>
            </a:r>
          </a:p>
          <a:p>
            <a:endParaRPr lang="en-US" altLang="en-US" baseline="0" dirty="0"/>
          </a:p>
          <a:p>
            <a:r>
              <a:rPr lang="en-US" altLang="en-US" baseline="0" dirty="0"/>
              <a:t>One other nuance regarding DAGs that we have not covered is called “faithfulness”.  Faithfulness refers to the expectation that whenever we have two variables that are d-connected (one or more open paths) on a DAG we expect to see an association in the observed data.  Specifically, when we have two or more open paths between two variables, we expect there to be an association in the observed data.  What this means is that we do not expect paths to cancel each other out.  To the extent an observed association is not seen, this is called unfaithfulness.  Unfaithfulness is produced when the two or more open causal paths cancel each other out.  Interestingly, matching produces unfaithfulness (see the DAGs and notes in this session for matching). </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70</a:t>
            </a:fld>
            <a:endParaRPr lang="en-US" dirty="0"/>
          </a:p>
        </p:txBody>
      </p:sp>
    </p:spTree>
    <p:extLst>
      <p:ext uri="{BB962C8B-B14F-4D97-AF65-F5344CB8AC3E}">
        <p14:creationId xmlns:p14="http://schemas.microsoft.com/office/powerpoint/2010/main" val="133405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DC0C47DE-3F64-4893-91A6-9D2D1F698577}" type="slidenum">
              <a:rPr lang="en-US" altLang="en-US" smtClean="0"/>
              <a:pPr/>
              <a:t>7</a:t>
            </a:fld>
            <a:endParaRPr lang="en-US" altLang="en-US" dirty="0"/>
          </a:p>
        </p:txBody>
      </p:sp>
      <p:sp>
        <p:nvSpPr>
          <p:cNvPr id="41986" name="Rectangle 2"/>
          <p:cNvSpPr>
            <a:spLocks noGrp="1" noRot="1" noChangeAspect="1" noChangeArrowheads="1" noTextEdit="1"/>
          </p:cNvSpPr>
          <p:nvPr>
            <p:ph type="sldImg"/>
          </p:nvPr>
        </p:nvSpPr>
        <p:spPr>
          <a:xfrm>
            <a:off x="419100" y="704850"/>
            <a:ext cx="6172200" cy="3471863"/>
          </a:xfrm>
          <a:ln/>
        </p:spPr>
      </p:sp>
      <p:sp>
        <p:nvSpPr>
          <p:cNvPr id="41987" name="Rectangle 3"/>
          <p:cNvSpPr>
            <a:spLocks noGrp="1" noChangeArrowheads="1"/>
          </p:cNvSpPr>
          <p:nvPr>
            <p:ph type="body" idx="1"/>
          </p:nvPr>
        </p:nvSpPr>
        <p:spPr>
          <a:noFill/>
          <a:ln/>
        </p:spPr>
        <p:txBody>
          <a:bodyPr/>
          <a:lstStyle/>
          <a:p>
            <a:r>
              <a:rPr lang="en-US" altLang="en-US" sz="1000" dirty="0">
                <a:solidFill>
                  <a:srgbClr val="000000"/>
                </a:solidFill>
                <a:latin typeface="Arial" charset="0"/>
              </a:rPr>
              <a:t>Of the methods to deal with confounding, randomization is the cadillac.  If one is able to implement it, randomization is the optimal real-world strategy to reduce confounding.</a:t>
            </a:r>
            <a:r>
              <a:rPr lang="en-US" altLang="en-US" sz="1000" baseline="0" dirty="0">
                <a:solidFill>
                  <a:srgbClr val="000000"/>
                </a:solidFill>
                <a:latin typeface="Arial" charset="0"/>
              </a:rPr>
              <a:t>  (The counterfactual ideal study is better, but it is not realistic.)  As we discussed in our initial session on study design, it is always warranted to pause for a moment and determine if you can perform randomization to address your research question.  There are many advantages if you can.  Randomization largely precludes confounding and in-selection related selection bias (refer back to the selection bias as a reminder for the mechanism for this).  It also helps, if combined with blinding of exposure, to prevent differential misclassification of outcome and unwanted indirect mechanistic path (also called co-interventions).  Finally, assignment of exposure effectively eliminates dependency of error between exposure and other variables.  Thus, randomization reduces all three of our systematic forms of error (selection, measurement, and confounding bias).   </a:t>
            </a:r>
            <a:endParaRPr lang="en-US" altLang="en-US" sz="1000" dirty="0">
              <a:solidFill>
                <a:srgbClr val="000000"/>
              </a:solidFill>
              <a:latin typeface="Arial" charset="0"/>
            </a:endParaRPr>
          </a:p>
          <a:p>
            <a:endParaRPr lang="en-US" altLang="en-US" sz="1000" dirty="0">
              <a:solidFill>
                <a:srgbClr val="000000"/>
              </a:solidFill>
              <a:latin typeface="Arial" charset="0"/>
            </a:endParaRPr>
          </a:p>
          <a:p>
            <a:r>
              <a:rPr lang="en-US" altLang="en-US" sz="1000" dirty="0">
                <a:solidFill>
                  <a:srgbClr val="000000"/>
                </a:solidFill>
                <a:latin typeface="Arial" charset="0"/>
              </a:rPr>
              <a:t>In the process of randomization, all study participants are randomly allocated to (i.e., assigned to) two or more exposure (or “treatment”) groups.  This is most commonly some form of therapy or device or therapeutic</a:t>
            </a:r>
            <a:r>
              <a:rPr lang="en-US" altLang="en-US" sz="1000" baseline="0" dirty="0">
                <a:solidFill>
                  <a:srgbClr val="000000"/>
                </a:solidFill>
                <a:latin typeface="Arial" charset="0"/>
              </a:rPr>
              <a:t> </a:t>
            </a:r>
            <a:r>
              <a:rPr lang="en-US" altLang="en-US" sz="1000" dirty="0">
                <a:solidFill>
                  <a:srgbClr val="000000"/>
                </a:solidFill>
                <a:latin typeface="Arial" charset="0"/>
              </a:rPr>
              <a:t>strategy</a:t>
            </a:r>
            <a:r>
              <a:rPr lang="en-US" altLang="en-US" sz="1000" baseline="0" dirty="0">
                <a:solidFill>
                  <a:srgbClr val="000000"/>
                </a:solidFill>
                <a:latin typeface="Arial" charset="0"/>
              </a:rPr>
              <a:t> </a:t>
            </a:r>
            <a:r>
              <a:rPr lang="en-US" altLang="en-US" sz="1000" dirty="0">
                <a:solidFill>
                  <a:srgbClr val="000000"/>
                </a:solidFill>
                <a:latin typeface="Arial" charset="0"/>
              </a:rPr>
              <a:t>but can also be an exposure in the sense of a diet or other behavioral modification.  As usual, we</a:t>
            </a:r>
            <a:r>
              <a:rPr lang="en-US" altLang="en-US" sz="1000" baseline="0" dirty="0">
                <a:solidFill>
                  <a:srgbClr val="000000"/>
                </a:solidFill>
                <a:latin typeface="Arial" charset="0"/>
              </a:rPr>
              <a:t> are</a:t>
            </a:r>
            <a:r>
              <a:rPr lang="en-US" altLang="en-US" sz="1000" dirty="0">
                <a:solidFill>
                  <a:srgbClr val="000000"/>
                </a:solidFill>
                <a:latin typeface="Arial" charset="0"/>
              </a:rPr>
              <a:t> using the terms “exposure” or “treatment” generally here.  The randomization can be to an active treatment vs placebo; to two or</a:t>
            </a:r>
            <a:r>
              <a:rPr lang="en-US" altLang="en-US" sz="1000" baseline="0" dirty="0">
                <a:solidFill>
                  <a:srgbClr val="000000"/>
                </a:solidFill>
                <a:latin typeface="Arial" charset="0"/>
              </a:rPr>
              <a:t> more active treatments; or some combination of placebo and multiple active interventions.</a:t>
            </a:r>
            <a:endParaRPr lang="en-US" altLang="en-US" sz="1000" dirty="0">
              <a:solidFill>
                <a:srgbClr val="000000"/>
              </a:solidFill>
              <a:latin typeface="Arial" charset="0"/>
            </a:endParaRPr>
          </a:p>
          <a:p>
            <a:endParaRPr lang="en-US" altLang="en-US" sz="1000" dirty="0">
              <a:solidFill>
                <a:srgbClr val="000000"/>
              </a:solidFill>
              <a:latin typeface="Arial" charset="0"/>
            </a:endParaRPr>
          </a:p>
          <a:p>
            <a:r>
              <a:rPr lang="en-US" altLang="en-US" sz="1000" dirty="0">
                <a:solidFill>
                  <a:srgbClr val="000000"/>
                </a:solidFill>
                <a:latin typeface="Arial" charset="0"/>
              </a:rPr>
              <a:t>Since the exposure groups are created by a random process, the resultant groups are similar to each other in their characteristics.  The larger the number of people randomized, the more and more the randomization groups will be identical in their characteristics.  If they differ, it is because of chance.  This means that the distribution of any variable you can think of is theoretically the same in the exposed group and the unexposed group.  Therefore, there should be, in theory, no association between exposure and any other variable.  Randomization comes closest to the goal we described last week of exchangeability or the counterfactual ideal, although it does not guarantee exchangeability (and it certainly does not equal the counterfactual</a:t>
            </a:r>
            <a:r>
              <a:rPr lang="en-US" altLang="en-US" sz="1000" baseline="0" dirty="0">
                <a:solidFill>
                  <a:srgbClr val="000000"/>
                </a:solidFill>
                <a:latin typeface="Arial" charset="0"/>
              </a:rPr>
              <a:t> ideal)</a:t>
            </a:r>
            <a:r>
              <a:rPr lang="en-US" altLang="en-US" sz="1000" dirty="0">
                <a:solidFill>
                  <a:srgbClr val="000000"/>
                </a:solidFill>
                <a:latin typeface="Arial" charset="0"/>
              </a:rPr>
              <a:t>. </a:t>
            </a:r>
          </a:p>
          <a:p>
            <a:endParaRPr lang="en-US" altLang="en-US" sz="1000" dirty="0">
              <a:solidFill>
                <a:srgbClr val="000000"/>
              </a:solidFill>
              <a:latin typeface="Arial" charset="0"/>
            </a:endParaRPr>
          </a:p>
          <a:p>
            <a:r>
              <a:rPr lang="en-US" altLang="en-US" sz="1000" dirty="0">
                <a:solidFill>
                  <a:srgbClr val="000000"/>
                </a:solidFill>
                <a:latin typeface="Arial" charset="0"/>
              </a:rPr>
              <a:t>Note:</a:t>
            </a:r>
            <a:r>
              <a:rPr lang="en-US" altLang="en-US" sz="1000" baseline="0" dirty="0">
                <a:solidFill>
                  <a:srgbClr val="000000"/>
                </a:solidFill>
                <a:latin typeface="Arial" charset="0"/>
              </a:rPr>
              <a:t> one need not randomize an equal number of participants to each randomization group (i.e., a 1:1 randomization).  Instead, an investigator may choose to randomize 2 participants to a given group for every 1 participant assigned to another group (or some other ratio).  All that matters, and what defines the approach, is random assignment of persons to groups, meaning that assignment is done without regard to any other characteristic (nothing influences group assignment).  This means that every participant has the same probability of being assigned into a given group as every other participant.  No characteristic of the participant influences (causes) the group to which he/she is assigned.</a:t>
            </a:r>
            <a:endParaRPr lang="en-US" altLang="en-US" sz="1000" dirty="0">
              <a:solidFill>
                <a:srgbClr val="000000"/>
              </a:solidFill>
              <a:latin typeface="Arial" charset="0"/>
            </a:endParaRPr>
          </a:p>
          <a:p>
            <a:endParaRPr lang="en-US" altLang="en-US" sz="1000" dirty="0">
              <a:solidFill>
                <a:srgbClr val="000000"/>
              </a:solidFill>
              <a:latin typeface="Arial" charset="0"/>
            </a:endParaRPr>
          </a:p>
          <a:p>
            <a:r>
              <a:rPr lang="en-US" altLang="en-US" sz="1000" dirty="0">
                <a:solidFill>
                  <a:srgbClr val="000000"/>
                </a:solidFill>
                <a:latin typeface="Arial" charset="0"/>
              </a:rPr>
              <a:t>We have a lot more to describe about randomization in our course on clinical trials in Winter Quarter (EPI 205), but randomization is truly one of the most important inventions of the 20th century.</a:t>
            </a:r>
          </a:p>
          <a:p>
            <a:endParaRPr lang="en-US" altLang="en-US" sz="1000" dirty="0">
              <a:solidFill>
                <a:srgbClr val="000000"/>
              </a:solidFill>
              <a:latin typeface="Arial" charset="0"/>
            </a:endParaRPr>
          </a:p>
          <a:p>
            <a:r>
              <a:rPr lang="en-US" altLang="en-US" sz="1000" dirty="0">
                <a:solidFill>
                  <a:srgbClr val="000000"/>
                </a:solidFill>
                <a:latin typeface="Arial" charset="0"/>
              </a:rPr>
              <a:t>Terminology note:  The act of “randomization” is different than the process of randomly or random sampling.  Reserve the term randomization or “to randomize” to random assignment to an intervention for purposes of assessing the effect of the intervention.  Use of the term “randomize” or “randomized” for sampling per se for enrollment into a study is bound to cause confusion among readers.  In these cases, simply use “random sampling”.    </a:t>
            </a:r>
          </a:p>
          <a:p>
            <a:endParaRPr lang="en-US" altLang="en-US" sz="1000" dirty="0">
              <a:solidFill>
                <a:srgbClr val="000000"/>
              </a:solidFill>
              <a:latin typeface="Arial" charset="0"/>
            </a:endParaRPr>
          </a:p>
          <a:p>
            <a:r>
              <a:rPr lang="en-US" altLang="en-US" sz="1000" dirty="0">
                <a:solidFill>
                  <a:srgbClr val="000000"/>
                </a:solidFill>
                <a:latin typeface="Arial" charset="0"/>
              </a:rPr>
              <a:t>Historical note:  The origins of the conceptualization of randomization are somewhat murky.  </a:t>
            </a:r>
            <a:r>
              <a:rPr lang="en-US" sz="1200" dirty="0"/>
              <a:t>Ronald Aylmer (“R.A.”) Fisher is often credited with being first, and he certainly was the earliest prodigious theorist regarding randomization (mainly in the field of agriculture in the 1920’s), but the earliest notion of randomization in study design goes back at least as early as 1884 (Pierce and Jastrow).  This was recently reviewed by Zhao.  In contrast to physical inventions, the origins of “ideas” are often uncertain, and it is conceivable that others thought about randomization earlier.  The first randomized trial to test a biomedical intervention is popularly believed to be a study conducted by the Medical Research Council of the United Kingdom for the evaluation of streptomycin in tuberculosis.  The first participant was randomized in January 1947, and there was a publication in  in 1948 (Medical Research Council).  Austin Bradford Hill is credited as being the main methodologist promoting and implementing randomization in this study.  Hill, however, has reminded the research community (Hill, 1990) that he had devised a study of vaccination against whooping cough using randomization in which the first participants were enrolled in November 1946 (Medical Research Council, 1951), and Hill had apparently planned this study prior to the streptomycin study (Hill, 1990).  Curiously, because this study of whooping cough was an investigation of a preventive intervention rather than curative, Hill and others have not promoted it as the first randomized trial of a biomedical intervention.</a:t>
            </a:r>
            <a:endParaRPr lang="en-US" altLang="en-US" sz="1000" dirty="0">
              <a:solidFill>
                <a:srgbClr val="000000"/>
              </a:solidFill>
              <a:latin typeface="Arial" charset="0"/>
            </a:endParaRPr>
          </a:p>
          <a:p>
            <a:endParaRPr lang="en-US" altLang="en-US" sz="1000" dirty="0">
              <a:solidFill>
                <a:srgbClr val="000000"/>
              </a:solidFill>
              <a:latin typeface="Arial" charset="0"/>
            </a:endParaRPr>
          </a:p>
          <a:p>
            <a:r>
              <a:rPr lang="en-US" altLang="en-US" sz="1000" b="0" dirty="0">
                <a:solidFill>
                  <a:srgbClr val="000000"/>
                </a:solidFill>
                <a:latin typeface="Arial" charset="0"/>
              </a:rPr>
              <a:t>Peirce CS and Jastrow J.  On small differences in sensation. </a:t>
            </a:r>
            <a:r>
              <a:rPr lang="en-US" altLang="en-US" sz="1000" b="0" i="1" dirty="0">
                <a:solidFill>
                  <a:srgbClr val="000000"/>
                </a:solidFill>
                <a:latin typeface="Arial" charset="0"/>
              </a:rPr>
              <a:t>Memoirs of the National Academy of Sciences </a:t>
            </a:r>
            <a:r>
              <a:rPr lang="en-US" altLang="en-US" sz="1000" b="0" dirty="0">
                <a:solidFill>
                  <a:srgbClr val="000000"/>
                </a:solidFill>
                <a:latin typeface="Arial" charset="0"/>
              </a:rPr>
              <a:t>3:75-83, 1884.</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b="0" u="none" dirty="0">
                <a:solidFill>
                  <a:schemeClr val="tx1"/>
                </a:solidFill>
              </a:rPr>
              <a:t>Zhao </a:t>
            </a:r>
            <a:r>
              <a:rPr lang="en-US" sz="1200" b="0" dirty="0">
                <a:solidFill>
                  <a:schemeClr val="tx1"/>
                </a:solidFill>
              </a:rPr>
              <a:t>Q. </a:t>
            </a:r>
            <a:r>
              <a:rPr lang="en-US" b="0" dirty="0"/>
              <a:t>The origin of randomization.  </a:t>
            </a:r>
            <a:r>
              <a:rPr lang="en-US" altLang="en-US" sz="1000" b="0" dirty="0">
                <a:solidFill>
                  <a:srgbClr val="000000"/>
                </a:solidFill>
                <a:latin typeface="Arial" charset="0"/>
              </a:rPr>
              <a:t>http://www.statslab.cam.ac.uk/~qz280/post/randomization-origin/.  April 22, 2022.  </a:t>
            </a:r>
          </a:p>
          <a:p>
            <a:r>
              <a:rPr lang="en-US" sz="1200" b="0" i="0" dirty="0"/>
              <a:t>Medical Research Council.  Streptomycin treatment of pulmonary tuberculosis</a:t>
            </a:r>
            <a:r>
              <a:rPr lang="en-US" sz="1200" b="0" i="1" dirty="0"/>
              <a:t>.  Br Med J </a:t>
            </a:r>
            <a:r>
              <a:rPr lang="en-US" sz="1200" b="0" i="0" dirty="0"/>
              <a:t>2:769-782, 1948. </a:t>
            </a:r>
          </a:p>
          <a:p>
            <a:r>
              <a:rPr lang="en-US" altLang="en-US" sz="1200" b="0" i="0" dirty="0">
                <a:solidFill>
                  <a:srgbClr val="000000"/>
                </a:solidFill>
                <a:latin typeface="Arial" charset="0"/>
              </a:rPr>
              <a:t>Medical Research Council.  </a:t>
            </a:r>
            <a:r>
              <a:rPr lang="en-US" sz="1200" dirty="0">
                <a:effectLst/>
                <a:latin typeface="Arial" panose="020B0604020202020204" pitchFamily="34" charset="0"/>
              </a:rPr>
              <a:t>Whooping-cough Immunization Committee: The prevention of whooping-cough by vaccination: A Medical Research Council investigation. Br Med J 1:1463-1471, 1951.</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b="0" dirty="0"/>
              <a:t>Hill AB.  Suspended judgment. Memories of the British Streptomycin Trial in tuberculosis. The first randomized clinical trial.  </a:t>
            </a:r>
            <a:r>
              <a:rPr lang="en-US" sz="1200" b="0" i="1" dirty="0"/>
              <a:t>Controlled Clinical Trials </a:t>
            </a:r>
            <a:r>
              <a:rPr lang="en-US" sz="1200" b="0" dirty="0"/>
              <a:t>11(2):77-9, 1990.   </a:t>
            </a:r>
          </a:p>
          <a:p>
            <a:endParaRPr lang="en-US" altLang="en-US" sz="1000" b="0" i="0" dirty="0">
              <a:solidFill>
                <a:srgbClr val="000000"/>
              </a:solidFill>
              <a:latin typeface="Arial" charset="0"/>
            </a:endParaRPr>
          </a:p>
        </p:txBody>
      </p:sp>
    </p:spTree>
    <p:extLst>
      <p:ext uri="{BB962C8B-B14F-4D97-AF65-F5344CB8AC3E}">
        <p14:creationId xmlns:p14="http://schemas.microsoft.com/office/powerpoint/2010/main" val="3696006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20E90F9-EE37-42A2-A1EC-D4E4898844EB}"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22210" name="Rectangle 2"/>
          <p:cNvSpPr>
            <a:spLocks noGrp="1" noRot="1" noChangeAspect="1" noChangeArrowheads="1" noTextEdit="1"/>
          </p:cNvSpPr>
          <p:nvPr>
            <p:ph type="sldImg"/>
          </p:nvPr>
        </p:nvSpPr>
        <p:spPr>
          <a:xfrm>
            <a:off x="379413" y="706438"/>
            <a:ext cx="6188075" cy="3481387"/>
          </a:xfrm>
          <a:ln/>
        </p:spPr>
      </p:sp>
      <p:sp>
        <p:nvSpPr>
          <p:cNvPr id="22221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As a review, once we know the rules for reading DAGS, we can see how DAGs help to organize and broaden our understanding about the interpretation of data.  Just by knowing a few simple rules about</a:t>
            </a:r>
            <a:r>
              <a:rPr lang="en-US" altLang="en-US" baseline="0" dirty="0"/>
              <a:t> how to draw and read DAGs, we can see how any </a:t>
            </a:r>
            <a:r>
              <a:rPr lang="en-US" altLang="en-US" dirty="0"/>
              <a:t>statistical (numerical) association in our data can represent one of 6 different inferences. (By statistical (or numerical) association, we mean a measure of association that is non-zero.)  These 6 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 confounding; </a:t>
            </a:r>
          </a:p>
          <a:p>
            <a:r>
              <a:rPr lang="en-US" altLang="en-US" dirty="0"/>
              <a:t>-- conditioning on a collider (i.e., selection bias) which can occur via in-selection, out-selection, missing data management, and a variety of ill-informed conditioning on a collider during the design or analysis of data; </a:t>
            </a:r>
          </a:p>
          <a:p>
            <a:r>
              <a:rPr lang="en-US" altLang="en-US" dirty="0"/>
              <a:t>-- measurement bias (either dependent misclassification or differential independent misclassification (the present</a:t>
            </a:r>
            <a:r>
              <a:rPr lang="en-US" altLang="en-US" baseline="0" dirty="0"/>
              <a:t> DAG shows differential misclassification</a:t>
            </a:r>
            <a:r>
              <a:rPr lang="en-US" altLang="en-US" dirty="0"/>
              <a:t>); </a:t>
            </a:r>
          </a:p>
          <a:p>
            <a:r>
              <a:rPr lang="en-US" altLang="en-US" dirty="0"/>
              <a:t>-- reverse causality; </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 chance </a:t>
            </a:r>
            <a:r>
              <a:rPr lang="en-US" altLang="en-US" baseline="0" dirty="0"/>
              <a:t>(DAGs do not encode chance; they only encode so-called structural issues (i.e., bias).  We informally depict chance by showing and E and D with no path between them); </a:t>
            </a:r>
          </a:p>
          <a:p>
            <a:r>
              <a:rPr lang="en-US" altLang="en-US" dirty="0"/>
              <a:t> or </a:t>
            </a:r>
          </a:p>
          <a:p>
            <a:r>
              <a:rPr lang="en-US" altLang="en-US" dirty="0"/>
              <a:t>-- true causal effect of exposure on outcome.</a:t>
            </a:r>
            <a:r>
              <a:rPr lang="en-US" altLang="en-US"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(Note:  This list</a:t>
            </a:r>
            <a:r>
              <a:rPr lang="en-US" altLang="en-US" baseline="0" dirty="0"/>
              <a:t> does not include various errors in statistical analysis, which are called model misspecification bias.  These typically suppress association rather then create them.)</a:t>
            </a:r>
          </a:p>
          <a:p>
            <a:endParaRPr lang="en-US" altLang="en-US" baseline="0" dirty="0"/>
          </a:p>
          <a:p>
            <a:r>
              <a:rPr lang="en-US" altLang="en-US" baseline="0" dirty="0"/>
              <a:t>Refuting the first 5 possibilities allows us to conclude that number 6 (True Causation) is the only remaining interpretation.  This is the basic process of causal inference.  These ideas also form the foundation of the parallel vocabulary referred to as “identifiability conditions”, which we will cover later.  In the identifiability conditions framework, the researcher presents an argument for the presence of exchangeability (which we defined earlier), positivity (which we defined earlier), and consistency.  Of these, the only concept we have not yet covered is consistency, which we cover in the next session.   </a:t>
            </a:r>
          </a:p>
          <a:p>
            <a:endParaRPr lang="en-US" baseline="0" dirty="0"/>
          </a:p>
          <a:p>
            <a:r>
              <a:rPr lang="en-US" baseline="0" dirty="0"/>
              <a:t>One nuanced addition to this list is when assessing the direct effect of exposure on disease (apart from known indirect effects), failure to fully control for the indirect effects (either through ignorance to do so or because of imperfect measurement (e.g., too crude or with inadequate accuracy) of the mediators of these pathways) can result in a spurious direct causal effect when one truly does not exist.  While this is, in part, subsumed under measurement bias (which is meant to include all variables including mediators of indirect paths), it merits separate emphasis because it is often overlooked.     </a:t>
            </a:r>
          </a:p>
          <a:p>
            <a:endParaRPr lang="en-US" altLang="en-US" baseline="0" dirty="0"/>
          </a:p>
          <a:p>
            <a:endParaRPr lang="en-US" altLang="en-US" baseline="0" dirty="0"/>
          </a:p>
        </p:txBody>
      </p:sp>
    </p:spTree>
    <p:extLst>
      <p:ext uri="{BB962C8B-B14F-4D97-AF65-F5344CB8AC3E}">
        <p14:creationId xmlns:p14="http://schemas.microsoft.com/office/powerpoint/2010/main" val="18928398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20E90F9-EE37-42A2-A1EC-D4E4898844EB}"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22210" name="Rectangle 2"/>
          <p:cNvSpPr>
            <a:spLocks noGrp="1" noRot="1" noChangeAspect="1" noChangeArrowheads="1" noTextEdit="1"/>
          </p:cNvSpPr>
          <p:nvPr>
            <p:ph type="sldImg"/>
          </p:nvPr>
        </p:nvSpPr>
        <p:spPr>
          <a:xfrm>
            <a:off x="379413" y="706438"/>
            <a:ext cx="6188075" cy="3481387"/>
          </a:xfrm>
          <a:ln/>
        </p:spPr>
      </p:sp>
      <p:sp>
        <p:nvSpPr>
          <p:cNvPr id="2222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Similarly,</a:t>
            </a:r>
            <a:r>
              <a:rPr lang="en-US" altLang="en-US" baseline="0" dirty="0"/>
              <a:t> a</a:t>
            </a:r>
            <a:r>
              <a:rPr lang="en-US" altLang="en-US" dirty="0"/>
              <a:t>ny time</a:t>
            </a:r>
            <a:r>
              <a:rPr lang="en-US" altLang="en-US" baseline="0" dirty="0"/>
              <a:t> we fail to show evidence for </a:t>
            </a:r>
            <a:r>
              <a:rPr lang="en-US" altLang="en-US" dirty="0"/>
              <a:t>statistical (numerical) association in our</a:t>
            </a:r>
            <a:r>
              <a:rPr lang="en-US" altLang="en-US" baseline="0" dirty="0"/>
              <a:t> data between two variables (say, exposure and outcome), DAGs help us to remember the possible explanations.  A lack of statistical association between exposure and outcome </a:t>
            </a:r>
            <a:r>
              <a:rPr lang="en-US" altLang="en-US" dirty="0"/>
              <a:t>might be due to:</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unmanaged confounding (“negative</a:t>
            </a:r>
            <a:r>
              <a:rPr lang="en-US" altLang="en-US" baseline="0" dirty="0"/>
              <a:t> confounding”);</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conditioning on a collider (i.e., selection bias or collider-conditioning bias);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measurement bias (e.g., </a:t>
            </a:r>
            <a:r>
              <a:rPr lang="en-US" altLang="en-US" baseline="0" dirty="0"/>
              <a:t>differential and/or non-differential misclassification), dependent misclassification between E and D;</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bias from failure to account for effect-measure modification</a:t>
            </a:r>
            <a:r>
              <a:rPr lang="en-US" altLang="en-US" baseline="0" dirty="0"/>
              <a:t> (qualitative interaction that cancels out in the adjusted estimate; effect-measure modification can entirely obscure a true effect or cause misspecification of an effect);</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chance (type</a:t>
            </a:r>
            <a:r>
              <a:rPr lang="en-US" altLang="en-US" baseline="0" dirty="0"/>
              <a:t> II error);</a:t>
            </a:r>
            <a:r>
              <a:rPr lang="en-US" altLang="en-US" dirty="0"/>
              <a:t> or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true</a:t>
            </a:r>
            <a:r>
              <a:rPr lang="en-US" altLang="en-US" baseline="0" dirty="0"/>
              <a:t> lack of</a:t>
            </a:r>
            <a:r>
              <a:rPr lang="en-US" altLang="en-US" dirty="0"/>
              <a:t> a</a:t>
            </a:r>
            <a:r>
              <a:rPr lang="en-US" altLang="en-US" baseline="0" dirty="0"/>
              <a:t> </a:t>
            </a:r>
            <a:r>
              <a:rPr lang="en-US" altLang="en-US" dirty="0"/>
              <a:t>causal effect.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 reminder that we saw effect-measure modification bias in the smoking, caffeine, and delayed conception example.  This is what occurs when one ignores the presence of effect modification that is hiding an underlying causal effect.  Recall that if we simply routinely formed an adjusted summary estimate, we would have concluded no strong evidence of an effect of smoking on conception.  In that example, effect modification obscured a true effect.  Thus, any null summary adjusted estimate should be assessed for effect modification before concluding no evidence of an association.</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Note:  This list</a:t>
            </a:r>
            <a:r>
              <a:rPr lang="en-US" altLang="en-US" baseline="0" dirty="0"/>
              <a:t> does not include other issues in statistical model building which can also result in obscuring true associations.  Effect-measure modification bias is one example that is shown, but there are others (e.g., not looking for threshold effects when evaluating a continuous exposure variable).  Such issues are called model misspecification bias.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baseline="0" dirty="0"/>
              <a:t>Advanced note:  </a:t>
            </a:r>
            <a:r>
              <a:rPr lang="en-US" altLang="en-US" baseline="0" dirty="0"/>
              <a:t>Scenarios 1 to 4 feature the presence of a true causal effect of E on D, but then we see no association in our data.  This is because the various pathways between E and D exactly cancel out.  While exact cancellation will not happen often in applied research, it is possible.  Another DAG, which we have not shown, is one in which there is a positive causal relationship between E and D (mediated by one mechanism) as well as a negative causal relationship between E and D (via another mechanism), and they cancel out.  In the formal parlance of DAGs, there is a term called “f</a:t>
            </a:r>
            <a:r>
              <a:rPr lang="en-US" dirty="0">
                <a:effectLst/>
                <a:latin typeface="Times New Roman" panose="02020603050405020304" pitchFamily="18" charset="0"/>
              </a:rPr>
              <a:t>aithfulness”, which means positive and negative effects never perfectly cancel out.  It means that when we see two or more open paths between E and D, we expect to see an association in the data.  When two or more effects do cancel out, we say that the statistical association is “unfaithful” to the DAG.  In practice, “unfaithfulness” is uncommon.  </a:t>
            </a: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endParaRPr lang="en-US" altLang="en-US" baseline="0" dirty="0"/>
          </a:p>
        </p:txBody>
      </p:sp>
    </p:spTree>
    <p:extLst>
      <p:ext uri="{BB962C8B-B14F-4D97-AF65-F5344CB8AC3E}">
        <p14:creationId xmlns:p14="http://schemas.microsoft.com/office/powerpoint/2010/main" val="3682845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5"/>
          <p:cNvSpPr>
            <a:spLocks noGrp="1" noChangeArrowheads="1"/>
          </p:cNvSpPr>
          <p:nvPr>
            <p:ph type="sldNum" sz="quarter" idx="5"/>
          </p:nvPr>
        </p:nvSpPr>
        <p:spPr>
          <a:noFill/>
        </p:spPr>
        <p:txBody>
          <a:bodyPr/>
          <a:lstStyle/>
          <a:p>
            <a:fld id="{81759E4D-5E0B-47C2-A382-56BB883668C4}" type="slidenum">
              <a:rPr lang="en-US" altLang="en-US" smtClean="0"/>
              <a:pPr/>
              <a:t>73</a:t>
            </a:fld>
            <a:endParaRPr lang="en-US" altLang="en-US" dirty="0"/>
          </a:p>
        </p:txBody>
      </p:sp>
      <p:sp>
        <p:nvSpPr>
          <p:cNvPr id="225282" name="Rectangle 2"/>
          <p:cNvSpPr>
            <a:spLocks noGrp="1" noRot="1" noChangeAspect="1" noChangeArrowheads="1" noTextEdit="1"/>
          </p:cNvSpPr>
          <p:nvPr>
            <p:ph type="sldImg"/>
          </p:nvPr>
        </p:nvSpPr>
        <p:spPr>
          <a:xfrm>
            <a:off x="419100" y="704850"/>
            <a:ext cx="6172200" cy="3471863"/>
          </a:xfrm>
          <a:ln/>
        </p:spPr>
      </p:sp>
      <p:sp>
        <p:nvSpPr>
          <p:cNvPr id="225283" name="Rectangle 3"/>
          <p:cNvSpPr>
            <a:spLocks noGrp="1" noChangeArrowheads="1"/>
          </p:cNvSpPr>
          <p:nvPr>
            <p:ph type="body" idx="1"/>
          </p:nvPr>
        </p:nvSpPr>
        <p:spPr>
          <a:noFill/>
          <a:ln/>
        </p:spPr>
        <p:txBody>
          <a:bodyPr/>
          <a:lstStyle/>
          <a:p>
            <a:r>
              <a:rPr lang="en-US" altLang="en-US" dirty="0"/>
              <a:t>Additional review from last session</a:t>
            </a:r>
            <a:r>
              <a:rPr lang="en-US" altLang="en-US" baseline="0" dirty="0"/>
              <a:t> regarding how </a:t>
            </a:r>
            <a:r>
              <a:rPr lang="en-US" altLang="en-US" dirty="0"/>
              <a:t>DAGs provide valuable practical lessons for the management of confounding and identification of collider-stratification bias:</a:t>
            </a:r>
          </a:p>
          <a:p>
            <a:endParaRPr lang="en-US" altLang="en-US" dirty="0"/>
          </a:p>
          <a:p>
            <a:r>
              <a:rPr lang="en-US" altLang="en-US" dirty="0"/>
              <a:t>Adjustment for any non-collider on a confounding (backdoor) path will close the path and block confounding.  However, measurement of the non-collider needs to be accurate if one hopes to remove all of the influence of the confounding.  </a:t>
            </a:r>
          </a:p>
          <a:p>
            <a:endParaRPr lang="en-US" altLang="en-US" dirty="0"/>
          </a:p>
          <a:p>
            <a:r>
              <a:rPr lang="en-US" altLang="en-US" dirty="0"/>
              <a:t>Avoid controlling for colliders if at all possible,</a:t>
            </a:r>
            <a:r>
              <a:rPr lang="en-US" altLang="en-US" baseline="0" dirty="0"/>
              <a:t> although note that anything other than studying the entire general population is equivalent to conditioning upon (controlling for) a selection node (a box around “S=1”).  In addition, other process other than random sampling means that there are causal influences on the occurrence of selection.  Thus, any time there is anything short of random sampling of the general population, there is the potential for collider-conditioning (aka selection) bias.  </a:t>
            </a:r>
            <a:endParaRPr lang="en-US" altLang="en-US" dirty="0"/>
          </a:p>
          <a:p>
            <a:endParaRPr lang="en-US" altLang="en-US" dirty="0"/>
          </a:p>
          <a:p>
            <a:r>
              <a:rPr lang="en-US" altLang="en-US" dirty="0"/>
              <a:t>It is important to distinguish confounding from nuisance indirect causal paths (i.e., mediation).  While it is often</a:t>
            </a:r>
            <a:r>
              <a:rPr lang="en-US" altLang="en-US" baseline="0" dirty="0"/>
              <a:t> necessary </a:t>
            </a:r>
            <a:r>
              <a:rPr lang="en-US" altLang="en-US" dirty="0"/>
              <a:t>to adjust for factors that are mediating indirect causal paths that one is not interested in to estimate direct effects of interest, we need to be aware of what we are doing because of special issues in direct effect estimation.  These special issues involve the potential for inducing collider-conditioning bias if there is an unconditioned</a:t>
            </a:r>
            <a:r>
              <a:rPr lang="en-US" altLang="en-US" baseline="0" dirty="0"/>
              <a:t> </a:t>
            </a:r>
            <a:r>
              <a:rPr lang="en-US" altLang="en-US" dirty="0"/>
              <a:t>common cause of the mediator in question and the outcome (mediator-outcome confounding).  </a:t>
            </a:r>
          </a:p>
          <a:p>
            <a:endParaRPr lang="en-US" altLang="en-US" dirty="0"/>
          </a:p>
          <a:p>
            <a:r>
              <a:rPr lang="en-US" altLang="en-US" dirty="0"/>
              <a:t>Adjust only for factors that are informed by your DAG.  The gum chewing and melanoma example</a:t>
            </a:r>
            <a:r>
              <a:rPr lang="en-US" altLang="en-US" baseline="0" dirty="0"/>
              <a:t> showed this.  We do not have to adjust for any factor that results in there being a difference between the crude and adjusted result (i.e., anything that induces the appearance of confounding because the crude effect differs from the adjusted effect).  This is because a difference between crude and adjusted measures of association can arise from many processes other than confounding:  non-collapsibility; bias amplification (will be described next session) when adjusting for instrumental variables; collider-conditioning bias when adjusting for mediators of indirect causal paths; or collider-conditioning bias when adjusting for descendants of outcome.  </a:t>
            </a:r>
          </a:p>
          <a:p>
            <a:endParaRPr lang="en-US" altLang="en-US" dirty="0"/>
          </a:p>
          <a:p>
            <a:r>
              <a:rPr lang="en-US" altLang="en-US" dirty="0"/>
              <a:t>Importantly, DAGs focus attention on what else you might need to know to evaluate causality for a particular exposure.  Specifically, if how you draw the DAG (meaning what you decide to include as additional nodes and</a:t>
            </a:r>
            <a:r>
              <a:rPr lang="en-US" altLang="en-US" baseline="0" dirty="0"/>
              <a:t> edges </a:t>
            </a:r>
            <a:r>
              <a:rPr lang="en-US" altLang="en-US" dirty="0"/>
              <a:t>outside of exposure and outcome) influences your final estimate</a:t>
            </a:r>
            <a:r>
              <a:rPr lang="en-US" altLang="en-US" baseline="0" dirty="0"/>
              <a:t> </a:t>
            </a:r>
            <a:r>
              <a:rPr lang="en-US" altLang="en-US" dirty="0"/>
              <a:t>for a particular exposure–disease relationship, this means you need to figure out which DAG is correct.  You can start off studying one relationship (between E and D), but you might find out that you really need to know more about the relationships in the surrounding system.  </a:t>
            </a:r>
          </a:p>
          <a:p>
            <a:endParaRPr lang="en-US" altLang="en-US" dirty="0"/>
          </a:p>
          <a:p>
            <a:r>
              <a:rPr lang="en-US" altLang="en-US" dirty="0"/>
              <a:t>Finally, DAG’s help with non-collapsibility issues.  Recall earlier that we discussed the non-collapsibility of the odds ratio.   Non-collapsibility of the odds ratio means even when confounding is not present, stratum-specific OR’s will numerically differ than crude OR when outcome is common.  This might lead some analysts to accept the stratum-specific estimates if they let the data dictate</a:t>
            </a:r>
            <a:r>
              <a:rPr lang="en-US" altLang="en-US" baseline="0" dirty="0"/>
              <a:t> to them </a:t>
            </a:r>
            <a:r>
              <a:rPr lang="en-US" altLang="en-US" dirty="0"/>
              <a:t>what confounding is.  DAGs will decrease the chances of this happening because they inform you to adjust only for factors that you have substantive evidence for being confounders.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4103114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5"/>
          <p:cNvSpPr>
            <a:spLocks noGrp="1" noChangeArrowheads="1"/>
          </p:cNvSpPr>
          <p:nvPr>
            <p:ph type="sldNum" sz="quarter" idx="5"/>
          </p:nvPr>
        </p:nvSpPr>
        <p:spPr>
          <a:noFill/>
        </p:spPr>
        <p:txBody>
          <a:bodyPr/>
          <a:lstStyle/>
          <a:p>
            <a:fld id="{7EEC28F0-89CB-4402-A439-B1C7AFC9309F}" type="slidenum">
              <a:rPr lang="en-US" altLang="en-US" smtClean="0"/>
              <a:pPr/>
              <a:t>74</a:t>
            </a:fld>
            <a:endParaRPr lang="en-US" altLang="en-US" dirty="0"/>
          </a:p>
        </p:txBody>
      </p:sp>
      <p:sp>
        <p:nvSpPr>
          <p:cNvPr id="199682" name="Rectangle 2"/>
          <p:cNvSpPr>
            <a:spLocks noGrp="1" noRot="1" noChangeAspect="1" noChangeArrowheads="1" noTextEdit="1"/>
          </p:cNvSpPr>
          <p:nvPr>
            <p:ph type="sldImg"/>
          </p:nvPr>
        </p:nvSpPr>
        <p:spPr>
          <a:xfrm>
            <a:off x="419100" y="704850"/>
            <a:ext cx="6172200" cy="3471863"/>
          </a:xfrm>
          <a:ln/>
        </p:spPr>
      </p:sp>
      <p:sp>
        <p:nvSpPr>
          <p:cNvPr id="199683" name="Rectangle 3"/>
          <p:cNvSpPr>
            <a:spLocks noGrp="1" noChangeArrowheads="1"/>
          </p:cNvSpPr>
          <p:nvPr>
            <p:ph type="body" idx="1"/>
          </p:nvPr>
        </p:nvSpPr>
        <p:spPr>
          <a:noFill/>
          <a:ln/>
        </p:spPr>
        <p:txBody>
          <a:bodyPr/>
          <a:lstStyle/>
          <a:p>
            <a:pPr>
              <a:lnSpc>
                <a:spcPct val="90000"/>
              </a:lnSpc>
            </a:pPr>
            <a:r>
              <a:rPr lang="en-US" altLang="en-US" dirty="0"/>
              <a:t>Some learners have commented that the last several weeks of exploring bias have been hard.  One explanation for this difficulty is that when evaluating bias, most of the action or thinking is done outside of the readily observable data.  </a:t>
            </a:r>
          </a:p>
          <a:p>
            <a:pPr>
              <a:lnSpc>
                <a:spcPct val="90000"/>
              </a:lnSpc>
            </a:pPr>
            <a:endParaRPr lang="en-US" altLang="en-US" dirty="0"/>
          </a:p>
          <a:p>
            <a:pPr>
              <a:lnSpc>
                <a:spcPct val="90000"/>
              </a:lnSpc>
            </a:pPr>
            <a:r>
              <a:rPr lang="en-US" altLang="en-US" dirty="0"/>
              <a:t>In selection bias, we have to think about the people NOT in the dataset.  Why did some people decide not to participate in the first place?  Or, why did some people drop out? </a:t>
            </a:r>
          </a:p>
          <a:p>
            <a:pPr>
              <a:lnSpc>
                <a:spcPct val="90000"/>
              </a:lnSpc>
            </a:pPr>
            <a:endParaRPr lang="en-US" altLang="en-US" dirty="0"/>
          </a:p>
          <a:p>
            <a:pPr>
              <a:lnSpc>
                <a:spcPct val="90000"/>
              </a:lnSpc>
            </a:pPr>
            <a:r>
              <a:rPr lang="en-US" altLang="en-US" dirty="0"/>
              <a:t>How about measurement bias?  Here, the questions are just how reproducible and valid are the data?  This is often hard to know because we typically have only one measurement per person, we may not have our own available gold standards, or they may not be gold standards all.</a:t>
            </a:r>
            <a:r>
              <a:rPr lang="en-US" altLang="en-US" baseline="0" dirty="0"/>
              <a:t>  We may not have made the measurements ourselves if we are using pre-existing data (so-called “found data”), especially health care system-derived data.  Hence, in </a:t>
            </a:r>
            <a:r>
              <a:rPr lang="en-US" altLang="en-US" dirty="0"/>
              <a:t>any one study, we typically cannot tell directly how far our one measurement per participant</a:t>
            </a:r>
            <a:r>
              <a:rPr lang="en-US" altLang="en-US" baseline="0" dirty="0"/>
              <a:t> </a:t>
            </a:r>
            <a:r>
              <a:rPr lang="en-US" altLang="en-US" dirty="0"/>
              <a:t>is off from the truth.</a:t>
            </a:r>
          </a:p>
          <a:p>
            <a:pPr>
              <a:lnSpc>
                <a:spcPct val="90000"/>
              </a:lnSpc>
            </a:pPr>
            <a:endParaRPr lang="en-US" altLang="en-US" dirty="0"/>
          </a:p>
          <a:p>
            <a:pPr>
              <a:lnSpc>
                <a:spcPct val="90000"/>
              </a:lnSpc>
            </a:pPr>
            <a:r>
              <a:rPr lang="en-US" altLang="en-US" dirty="0"/>
              <a:t>How about confounding?  DAGs put a premium on exquisite understanding of the relationships outside of the exposure-disease you are studying.  To get the right answer in terms of managing confounding and avoiding colliders, you need to understand the causal determinants of your primary exposure and outcome.  In other words, the DAG needs to be correct.  Even if we do have the data ourselves to investigate a particular relationship in the periphery</a:t>
            </a:r>
            <a:r>
              <a:rPr lang="en-US" altLang="en-US" baseline="0" dirty="0"/>
              <a:t> of a DAG</a:t>
            </a:r>
            <a:r>
              <a:rPr lang="en-US" altLang="en-US" dirty="0"/>
              <a:t>, the data from our single study may</a:t>
            </a:r>
            <a:r>
              <a:rPr lang="en-US" altLang="en-US" baseline="0" dirty="0"/>
              <a:t> be tenuous to decide whether an edge is truly present or not and is</a:t>
            </a:r>
            <a:r>
              <a:rPr lang="en-US" altLang="en-US" dirty="0"/>
              <a:t> not as valuable as a</a:t>
            </a:r>
            <a:r>
              <a:rPr lang="en-US" altLang="en-US" baseline="0" dirty="0"/>
              <a:t> </a:t>
            </a:r>
            <a:r>
              <a:rPr lang="en-US" altLang="en-US" dirty="0"/>
              <a:t>collective body of literature on the topic.</a:t>
            </a:r>
          </a:p>
          <a:p>
            <a:pPr>
              <a:lnSpc>
                <a:spcPct val="90000"/>
              </a:lnSpc>
            </a:pPr>
            <a:endParaRPr lang="en-US" altLang="en-US" dirty="0"/>
          </a:p>
          <a:p>
            <a:pPr>
              <a:lnSpc>
                <a:spcPct val="90000"/>
              </a:lnSpc>
            </a:pPr>
            <a:r>
              <a:rPr lang="en-US" altLang="en-US" dirty="0"/>
              <a:t>In sum, the answers to these questions regarding bias will</a:t>
            </a:r>
            <a:r>
              <a:rPr lang="en-US" altLang="en-US" baseline="0" dirty="0"/>
              <a:t> not</a:t>
            </a:r>
            <a:r>
              <a:rPr lang="en-US" altLang="en-US" dirty="0"/>
              <a:t> typically</a:t>
            </a:r>
            <a:r>
              <a:rPr lang="en-US" altLang="en-US" baseline="0" dirty="0"/>
              <a:t> </a:t>
            </a:r>
            <a:r>
              <a:rPr lang="en-US" altLang="en-US" dirty="0"/>
              <a:t>be found in simply doing a few analyses and interpreting available data from a single study, which is what we usually think of in science.  Instead, we need to be thinking outside the available data.  To do this, you need to be a deep subject matter expert in addition to being a methodologic expert. </a:t>
            </a: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17202909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5"/>
          <p:cNvSpPr>
            <a:spLocks noGrp="1" noChangeArrowheads="1"/>
          </p:cNvSpPr>
          <p:nvPr>
            <p:ph type="sldNum" sz="quarter" idx="5"/>
          </p:nvPr>
        </p:nvSpPr>
        <p:spPr>
          <a:noFill/>
        </p:spPr>
        <p:txBody>
          <a:bodyPr/>
          <a:lstStyle/>
          <a:p>
            <a:fld id="{8D603423-FBB8-4DCB-A240-39C6893855A3}" type="slidenum">
              <a:rPr lang="en-US" altLang="en-US" smtClean="0"/>
              <a:pPr/>
              <a:t>75</a:t>
            </a:fld>
            <a:endParaRPr lang="en-US" altLang="en-US" dirty="0"/>
          </a:p>
        </p:txBody>
      </p:sp>
      <p:sp>
        <p:nvSpPr>
          <p:cNvPr id="203778" name="Rectangle 2"/>
          <p:cNvSpPr>
            <a:spLocks noGrp="1" noRot="1" noChangeAspect="1" noChangeArrowheads="1" noTextEdit="1"/>
          </p:cNvSpPr>
          <p:nvPr>
            <p:ph type="sldImg"/>
          </p:nvPr>
        </p:nvSpPr>
        <p:spPr>
          <a:xfrm>
            <a:off x="419100" y="704850"/>
            <a:ext cx="6172200" cy="3471863"/>
          </a:xfrm>
          <a:ln/>
        </p:spPr>
      </p:sp>
      <p:sp>
        <p:nvSpPr>
          <p:cNvPr id="203779" name="Rectangle 3"/>
          <p:cNvSpPr>
            <a:spLocks noGrp="1" noChangeArrowheads="1"/>
          </p:cNvSpPr>
          <p:nvPr>
            <p:ph type="body" idx="1"/>
          </p:nvPr>
        </p:nvSpPr>
        <p:spPr>
          <a:noFill/>
          <a:ln/>
        </p:spPr>
        <p:txBody>
          <a:bodyPr/>
          <a:lstStyle/>
          <a:p>
            <a:r>
              <a:rPr lang="en-US" altLang="en-US" dirty="0"/>
              <a:t>It is worth discussing the term “overmatching” because you will often hear it, and it has many different meanings.  The term refers to some type of adverse manifestation that results from a mistake in adjustment for one or more factors when trying to estimate the causal effect of some exposure on some outcome.  I</a:t>
            </a:r>
            <a:r>
              <a:rPr lang="en-US" altLang="en-US" baseline="0" dirty="0"/>
              <a:t>t refers not just to matching but also to other forms of adjustment such as restriction, stratification, and regression.</a:t>
            </a:r>
            <a:r>
              <a:rPr lang="en-US" altLang="en-US" dirty="0"/>
              <a:t>  Overmatching refers to one of two possible manifestations of a mistake in adjustment,</a:t>
            </a:r>
            <a:r>
              <a:rPr lang="en-US" altLang="en-US" baseline="0" dirty="0"/>
              <a:t> either in terms of precision or bias.  </a:t>
            </a:r>
            <a:r>
              <a:rPr lang="en-US" altLang="en-US" dirty="0"/>
              <a:t>When</a:t>
            </a:r>
            <a:r>
              <a:rPr lang="en-US" altLang="en-US" baseline="0" dirty="0"/>
              <a:t> first coined, the term referred to some specific aspects of the adjustment process, but it seems to us that now it refers to any unwanted manifestation of adjustment.  As such, it is a non-specific and essentially empty term.  Instead, depicting the specific problem with a DAG is much more informative, and, indeed, use of the term may soon decline as DAGs become the preferred means of communication.  Nonetheless, for the near future, you will continue to see the term used.</a:t>
            </a:r>
          </a:p>
          <a:p>
            <a:endParaRPr lang="en-US" altLang="en-US" baseline="0" dirty="0"/>
          </a:p>
          <a:p>
            <a:r>
              <a:rPr lang="en-US" altLang="en-US" dirty="0"/>
              <a:t>Regarding precision losses, adjusting for factors which are not related to exposure or</a:t>
            </a:r>
            <a:r>
              <a:rPr lang="en-US" altLang="en-US" baseline="0" dirty="0"/>
              <a:t> outcome will cause precision losses.  This makes sense when we think about a DAG.  The same is true when adjusting for factors solely related to exposure, which are known as instrumental variables.  Adjusting for factors solely related to outcome is more complicated.  Depending upon the outcome type (continuous variable, binary, time-to-event) and the strength of the association between the factor and outcome, adjustment can either improve or lessen precision.  For example, adjusting for factors strongly related to outcome in linear regression is well appreciated to improve precision.  </a:t>
            </a:r>
          </a:p>
          <a:p>
            <a:endParaRPr lang="en-US" altLang="en-US" baseline="0" dirty="0"/>
          </a:p>
          <a:p>
            <a:r>
              <a:rPr lang="en-US" altLang="en-US" baseline="0" dirty="0"/>
              <a:t>The above situations feature adjustment for factors that do not have to be controlled for to manage confounding.  One could have avoided the problems by not adjusting for them.  A more vexing situation is what to do with confounding factors that are closely related to exposure.  For example, in a cohort study of the effect on income on coronary heart disease, there might be an attempt to control for education.  Yet, education is very closely to income, and hence adjusting for education will inflate the standard errors for the income effect.  This issue is called “collinearity”, in the sense that income and education are collinear (i.e., highly related).  Adjusting for education is not a mistake per se as it attempts to remove bias, but it comes with a price.  This is referred to as the “bias-variance tradeoff”.   Achieving a less biased estimate by adjusting for education comes with a tradeoff of increasing variance.  Historically, many workers have often done everything they can to avoid bias (and have sided with  reducing “bias” in the bias-variance tradeoff), but not all experts agree with this (for more see: </a:t>
            </a:r>
            <a:r>
              <a:rPr lang="en-US" dirty="0"/>
              <a:t>Kaufman JS.  </a:t>
            </a:r>
            <a:r>
              <a:rPr lang="en-US" b="0" dirty="0"/>
              <a:t>Commentary: Why are we biased against bias?</a:t>
            </a:r>
            <a:r>
              <a:rPr lang="en-US" b="1" baseline="0" dirty="0"/>
              <a:t>  </a:t>
            </a:r>
            <a:r>
              <a:rPr lang="en-US" i="1" dirty="0"/>
              <a:t>International Journal of Epidemiology</a:t>
            </a:r>
            <a:r>
              <a:rPr lang="en-US" i="0" baseline="0" dirty="0"/>
              <a:t>  3</a:t>
            </a:r>
            <a:r>
              <a:rPr lang="en-US" dirty="0"/>
              <a:t>7:</a:t>
            </a:r>
            <a:r>
              <a:rPr lang="en-US" baseline="0" dirty="0"/>
              <a:t>  </a:t>
            </a:r>
            <a:r>
              <a:rPr lang="en-US" dirty="0"/>
              <a:t>624–626, 2008.)</a:t>
            </a:r>
          </a:p>
          <a:p>
            <a:endParaRPr lang="en-US" altLang="en-US" dirty="0"/>
          </a:p>
          <a:p>
            <a:r>
              <a:rPr lang="en-US" altLang="en-US" dirty="0"/>
              <a:t>The second manifestation of a mistake in adjustment, bias, has been covered earlier</a:t>
            </a:r>
            <a:r>
              <a:rPr lang="en-US" altLang="en-US" baseline="0" dirty="0"/>
              <a:t> when we discussed DAGs.  As we have discussed, conditioning </a:t>
            </a:r>
            <a:r>
              <a:rPr lang="en-US" altLang="en-US" dirty="0"/>
              <a:t>on a</a:t>
            </a:r>
            <a:r>
              <a:rPr lang="en-US" altLang="en-US" baseline="0" dirty="0"/>
              <a:t> mediator (e.g., when you are estimating a total effect) or </a:t>
            </a:r>
            <a:r>
              <a:rPr lang="en-US" altLang="en-US" dirty="0"/>
              <a:t>a collider can result in bias.  In addition, conditioning upon a factor</a:t>
            </a:r>
            <a:r>
              <a:rPr lang="en-US" altLang="en-US" baseline="0" dirty="0"/>
              <a:t> solely related to exposure can also cause bias if there is coincident unmeasured confounding.  This is known as bias amplification. </a:t>
            </a:r>
            <a:endParaRPr lang="en-US" altLang="en-US" dirty="0"/>
          </a:p>
        </p:txBody>
      </p:sp>
    </p:spTree>
    <p:extLst>
      <p:ext uri="{BB962C8B-B14F-4D97-AF65-F5344CB8AC3E}">
        <p14:creationId xmlns:p14="http://schemas.microsoft.com/office/powerpoint/2010/main" val="40974458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dirty="0"/>
              <a:t>The</a:t>
            </a:r>
            <a:r>
              <a:rPr lang="en-US" baseline="0" dirty="0"/>
              <a:t> term </a:t>
            </a:r>
            <a:r>
              <a:rPr lang="en-US" sz="1200" baseline="0" dirty="0">
                <a:solidFill>
                  <a:srgbClr val="000000"/>
                </a:solidFill>
              </a:rPr>
              <a:t>“p</a:t>
            </a:r>
            <a:r>
              <a:rPr lang="en-US" altLang="en-US" sz="1200" dirty="0">
                <a:solidFill>
                  <a:srgbClr val="000000"/>
                </a:solidFill>
              </a:rPr>
              <a:t>ure interaction” is used when the causal effect of one exposure is only seen depending upon the presence of another.  It helps</a:t>
            </a:r>
            <a:r>
              <a:rPr lang="en-US" altLang="en-US" sz="1200" baseline="0" dirty="0">
                <a:solidFill>
                  <a:srgbClr val="000000"/>
                </a:solidFill>
              </a:rPr>
              <a:t> to explain how exposures sometimes not appreciated as being causes of certain diseases are indeed causes in the formal sense.  For example, some people would balk at calling a genetic mutation such as the CCR5 deletion a “cause” of HIV infection.   You might, for example, hear:  How can a genetic mutation be a cause of an infectious disease?  Only microorganisms are causes of infections, right?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baseline="0" dirty="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aseline="0" dirty="0">
                <a:solidFill>
                  <a:srgbClr val="000000"/>
                </a:solidFill>
              </a:rPr>
              <a:t>A more general framework for causation defines a cause as any exposure for which there is at least one person who will get the disease in question in the presence of the exposure but not in the absence; this is a counterfactual-based definition.  This person or persons may well need other causes to develop the disease.  If the effect of one exposure only contributes to disease in the presence of another exposure, we call this “pure interaction”.  For example, the phenylalanine hydroxylase genetic mutation will not on its own cause the disease phenylketonuria.  It needs the presence of a diet containing phenylalanine.  Or, an intact CCR5 receptor (compared to a defective one) will not on its own cause HIV infection.  It needs the presence of exposure to HIV, the virus.  However, both the CCR5 receptor and HIV, the virus, are legitimately called “causes”.  </a:t>
            </a:r>
            <a:endParaRPr lang="en-US" altLang="en-US" sz="1200" dirty="0">
              <a:solidFill>
                <a:srgbClr val="00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76</a:t>
            </a:fld>
            <a:endParaRPr lang="en-US" dirty="0"/>
          </a:p>
        </p:txBody>
      </p:sp>
    </p:spTree>
    <p:extLst>
      <p:ext uri="{BB962C8B-B14F-4D97-AF65-F5344CB8AC3E}">
        <p14:creationId xmlns:p14="http://schemas.microsoft.com/office/powerpoint/2010/main" val="16353527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In this DAG, variable A is</a:t>
            </a:r>
            <a:r>
              <a:rPr lang="en-US" altLang="en-US" baseline="0" dirty="0"/>
              <a:t> referred to as an instrumental variable or “instrument”.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a:t>Randomized trials have DAGs that feature an instrumental variable.  In randomized trials, A can be thought of the assigned exposure.  Because assigned exposure is randomly assigned by the investigators, there are no edges pointing to it.  Assigned exposure then causally influences E, which is the actual intervention used by the participant (e.g., study drug ingested by a participant).  Hence, there is an edge from A to E.  Thus, every randomized experiment can be viewed as being to address two questions.  The first question is the causal relationship between the assigned exposure (A in our DAG) and outcome.  This is known as the intention-to-treat effect.  The second question is the causal relationship between the actual exposure (E in our DAG) and outcome.  Conducting an instrumental variables analysis, explained in the next slide, in the context of a randomized trial is how this second question is addressed.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77</a:t>
            </a:fld>
            <a:endParaRPr lang="en-US" dirty="0"/>
          </a:p>
        </p:txBody>
      </p:sp>
    </p:spTree>
    <p:extLst>
      <p:ext uri="{BB962C8B-B14F-4D97-AF65-F5344CB8AC3E}">
        <p14:creationId xmlns:p14="http://schemas.microsoft.com/office/powerpoint/2010/main" val="8201148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Instrumental variables are structurally present in all randomized experiments, but their most important use is in observational studies, in which they can be life saver — if an instrument can be identified.  The DAG in the left panel is our typical situation when we are trying</a:t>
            </a:r>
            <a:r>
              <a:rPr lang="en-US" altLang="en-US" baseline="0" dirty="0"/>
              <a:t> to estimate the causal relationship </a:t>
            </a:r>
            <a:r>
              <a:rPr lang="en-US" altLang="en-US" dirty="0"/>
              <a:t>between E and D in an observational study.  Let us say that we have some known confounders, C1 and C2, that may or may not be easy to measure.  We also may have some unmeasured confounders that we are worried about, which are also shown in the DAG.   Is there any other way out of this dilemma other than randomization, which,</a:t>
            </a:r>
            <a:r>
              <a:rPr lang="en-US" altLang="en-US" baseline="0" dirty="0"/>
              <a:t> as we know, is not always possible, or restriction, matching, stratification or regression</a:t>
            </a:r>
            <a:r>
              <a:rPr lang="en-US" altLang="en-US" dirty="0"/>
              <a:t>?  Actually, for the unmeasured confounding, restriction, matching, stratification or regression would not help.  </a:t>
            </a:r>
          </a:p>
          <a:p>
            <a:endParaRPr lang="en-US" altLang="en-US" dirty="0"/>
          </a:p>
          <a:p>
            <a:r>
              <a:rPr lang="en-US" altLang="en-US" dirty="0"/>
              <a:t>What if we had a variable that was related to E but nothing else in the system?  If that variable exists, we call it an instrumental variable or an “instrument”.</a:t>
            </a:r>
          </a:p>
          <a:p>
            <a:endParaRPr lang="en-US" altLang="en-US" dirty="0"/>
          </a:p>
          <a:p>
            <a:r>
              <a:rPr lang="en-US" altLang="en-US" dirty="0"/>
              <a:t>If that variable exists, we can then mathematically</a:t>
            </a:r>
            <a:r>
              <a:rPr lang="en-US" altLang="en-US" baseline="0" dirty="0"/>
              <a:t> </a:t>
            </a:r>
            <a:r>
              <a:rPr lang="en-US" altLang="en-US" dirty="0"/>
              <a:t>manipulate two observable associations, between IV and E, and between IV and D, to estimate the unconfounded relationship between E and D (which is what we are interested</a:t>
            </a:r>
            <a:r>
              <a:rPr lang="en-US" altLang="en-US" baseline="0" dirty="0"/>
              <a:t> in knowing)</a:t>
            </a:r>
            <a:r>
              <a:rPr lang="en-US" altLang="en-US" dirty="0"/>
              <a:t>.  </a:t>
            </a:r>
            <a:r>
              <a:rPr lang="en-US" altLang="en-US" baseline="0" dirty="0"/>
              <a:t>A way to think about this is that if we know the magnitude of the long path between IV and D and one part of this path (between IV and E), then we must be able to figure out the magnitude of the rest of the path (from E to D).  </a:t>
            </a:r>
            <a:r>
              <a:rPr lang="en-US" altLang="en-US" dirty="0"/>
              <a:t>DAGs are an easy way to visualize how instrumental variables work.</a:t>
            </a:r>
            <a:r>
              <a:rPr lang="en-US" altLang="en-US" baseline="0" dirty="0"/>
              <a:t>  Importantly, DAGs illustrate 3 or the 4 important requirements for an instrumental variable analysis to be valid.  They are:</a:t>
            </a:r>
          </a:p>
          <a:p>
            <a:pPr marL="285750" indent="-285750">
              <a:buAutoNum type="romanLcPeriod"/>
            </a:pPr>
            <a:r>
              <a:rPr lang="en-US" altLang="en-US" baseline="0" dirty="0"/>
              <a:t>There must be an association between the IV and E.  Of note, this does not have to be a direct association.  It could be direct, via a common cause, or even via a conditioned upon collider; this is the typical list of ways variables can be numerically related.  Hence, this requirement is simply one of a statistical association between the instrument and E.  Of note, this is the only one of the requirements that can be verified in one’s data.</a:t>
            </a:r>
          </a:p>
          <a:p>
            <a:pPr marL="285750" indent="-285750">
              <a:buAutoNum type="romanLcPeriod"/>
            </a:pPr>
            <a:r>
              <a:rPr lang="en-US" altLang="en-US" baseline="0" dirty="0"/>
              <a:t>There is no direct path between the instrument (IV) and E other than through E.  This is formally called the “exclusion restriction”.  The absence of a direct edge from IV to D, other than through E, on the DAG depicts this.  Of note, there is no way to empirically verify this in your data.  It must be an assumption that all observers find to be credible.</a:t>
            </a:r>
          </a:p>
          <a:p>
            <a:pPr marL="285750" marR="0" lvl="0" indent="-285750" algn="l" defTabSz="990600" rtl="0" eaLnBrk="0" fontAlgn="base" latinLnBrk="0" hangingPunct="0">
              <a:lnSpc>
                <a:spcPct val="100000"/>
              </a:lnSpc>
              <a:spcBef>
                <a:spcPct val="30000"/>
              </a:spcBef>
              <a:spcAft>
                <a:spcPct val="0"/>
              </a:spcAft>
              <a:buClrTx/>
              <a:buSzTx/>
              <a:buFontTx/>
              <a:buAutoNum type="romanLcPeriod"/>
              <a:tabLst/>
              <a:defRPr/>
            </a:pPr>
            <a:r>
              <a:rPr lang="en-US" altLang="en-US" baseline="0" dirty="0"/>
              <a:t>There is no unmeasured confounding of the IV-D relationship.  Ideally, there would be no common causes of IV and D, but if this is not possible, then any confounding of IV and D must be wel</a:t>
            </a:r>
            <a:r>
              <a:rPr lang="en-US" altLang="en-US" dirty="0"/>
              <a:t>l measured and controlled for.  Outside of a randomized trial, there </a:t>
            </a:r>
            <a:r>
              <a:rPr lang="en-US" altLang="en-US" baseline="0" dirty="0"/>
              <a:t>is no way to verify this in your data.  Of note</a:t>
            </a:r>
            <a:r>
              <a:rPr lang="en-US" altLang="en-US" dirty="0"/>
              <a:t>, as soon as one allows for some confounding of the IV and D relationship, concerns are raised as to whether additional unmeasured confounding exists.  Thus, the most credible instruments are ones for which there are no common causes of IV and D.  </a:t>
            </a:r>
          </a:p>
          <a:p>
            <a:pPr marL="285750" indent="-285750">
              <a:buAutoNum type="romanLcPeriod"/>
            </a:pPr>
            <a:endParaRPr lang="en-US" altLang="en-US" baseline="0" dirty="0"/>
          </a:p>
          <a:p>
            <a:pPr marL="0" indent="0">
              <a:buNone/>
            </a:pPr>
            <a:r>
              <a:rPr lang="en-US" altLang="en-US" baseline="0" dirty="0"/>
              <a:t>In addition to these DAG-visualized requirements, there needs to be at least one other assumption in order for an instrumental variable analysis to yield a causal interpretation.   This one other assumption is either one of a) effect homogeneity (there is no interaction with other factors); or b) a condition called “monotonicity”, in which there exists no persons in your study population who defy expectations in terms of the relationship between the IV and E.  Explanation of these is beyond the scope of this course but can be found in the chapter on instrumental variables in the Hernan and Robins text (listed on the course website).  This chapter is one of the most thorough and contemporary yet comprehensible summaries of instrumental variable estimation.</a:t>
            </a:r>
          </a:p>
          <a:p>
            <a:pPr marL="0" indent="0">
              <a:buNone/>
            </a:pPr>
            <a:endParaRPr lang="en-US" altLang="en-US" dirty="0"/>
          </a:p>
          <a:p>
            <a:r>
              <a:rPr lang="en-US" altLang="en-US" dirty="0"/>
              <a:t>An example of instrumental variable-based estimation is a study with evaluated whether length of stay in the hospital after childbirth is causally related to adverse neonatal outcomes.</a:t>
            </a:r>
            <a:r>
              <a:rPr lang="en-US" altLang="en-US" baseline="0" dirty="0"/>
              <a:t>  There are many concerns regarding whether hospital stays that are too short or too long can be deleterious to neonatal outcomes.</a:t>
            </a:r>
            <a:r>
              <a:rPr lang="en-US" altLang="en-US" dirty="0"/>
              <a:t>  In this system, there are clearly many confounders, some recognizable but not easy to measure in terms of quantitative magnitude (e.g., prenatal complications) and some not (depicted as “unmeasured C”).  An instrumental variable in this system is the hour of birth because it is related to how long mother and infant stay in the hospital, but it is not related to anything else.  </a:t>
            </a:r>
          </a:p>
          <a:p>
            <a:endParaRPr lang="en-US" altLang="en-US" dirty="0"/>
          </a:p>
          <a:p>
            <a:r>
              <a:rPr lang="en-US" altLang="en-US" dirty="0"/>
              <a:t>In addition to the assumptions stated above, the major</a:t>
            </a:r>
            <a:r>
              <a:rPr lang="en-US" altLang="en-US" baseline="0" dirty="0"/>
              <a:t> </a:t>
            </a:r>
            <a:r>
              <a:rPr lang="en-US" altLang="en-US" dirty="0"/>
              <a:t>challenge with IVs is to find them in the first place  They</a:t>
            </a:r>
            <a:r>
              <a:rPr lang="en-US" altLang="en-US" baseline="0" dirty="0"/>
              <a:t> do not necessarily exist for all situations.  One must train one’s mind to think about them, and it helps to be imaginative (and to use DAGs).</a:t>
            </a:r>
          </a:p>
          <a:p>
            <a:endParaRPr lang="en-US" altLang="en-US" baseline="0" dirty="0"/>
          </a:p>
          <a:p>
            <a:r>
              <a:rPr lang="en-US" altLang="en-US" dirty="0"/>
              <a:t>In summary, the use of instrumental variables is a fundamentally different approach to causal inference than the typical between-participant (or even</a:t>
            </a:r>
            <a:r>
              <a:rPr lang="en-US" altLang="en-US" baseline="0" dirty="0"/>
              <a:t> within-participant) study designs that we have focused on in the course.  Instrumental variables analysis was initially developed by economists and only later exported to epidemiologists and clinical researchers.  Some view IV designs as vastly preferable and, if you can identify an instrument, then you will derive more valid inferences.  A closer look reveals that they simply trade one set of assumptions/problems for another.  That is, instead of the typical E-D confounding we have to worry about in conventional epidemiologic/clinical research, we must worry about IV-D confounding in instrumental variable estimation.  In addition, there is the new problem of having to rule out a direct effect of IV on D, a problem we do not typically face in conventional epidemiologic design when we are interested in total effects.  Finally, although we will not cover this, a weak association between IV and E (known as a “weak instrument”) can have very large effects on the final estimate.  In summary, IV estimation is rarely a panacea or “free lunch” for most observational estimation contexts.  </a:t>
            </a:r>
            <a:endParaRPr lang="en-US" altLang="en-US" dirty="0"/>
          </a:p>
          <a:p>
            <a:endParaRPr lang="en-US" altLang="en-US" dirty="0"/>
          </a:p>
        </p:txBody>
      </p:sp>
      <p:sp>
        <p:nvSpPr>
          <p:cNvPr id="4" name="Slide Number Placeholder 3"/>
          <p:cNvSpPr>
            <a:spLocks noGrp="1"/>
          </p:cNvSpPr>
          <p:nvPr>
            <p:ph type="sldNum" sz="quarter" idx="10"/>
          </p:nvPr>
        </p:nvSpPr>
        <p:spPr/>
        <p:txBody>
          <a:bodyPr/>
          <a:lstStyle/>
          <a:p>
            <a:pPr marL="0" marR="0" lvl="0" indent="0" algn="r" defTabSz="952500" rtl="0" eaLnBrk="0" fontAlgn="base" latinLnBrk="0" hangingPunct="0">
              <a:lnSpc>
                <a:spcPct val="100000"/>
              </a:lnSpc>
              <a:spcBef>
                <a:spcPct val="0"/>
              </a:spcBef>
              <a:spcAft>
                <a:spcPct val="0"/>
              </a:spcAft>
              <a:buClrTx/>
              <a:buSzTx/>
              <a:buFontTx/>
              <a:buNone/>
              <a:tabLst/>
              <a:defRPr/>
            </a:pPr>
            <a:fld id="{C54DFE89-0347-48D1-83BC-5ABA8AB4BDB4}"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2500" rtl="0" eaLnBrk="0" fontAlgn="base" latinLnBrk="0" hangingPunct="0">
                <a:lnSpc>
                  <a:spcPct val="100000"/>
                </a:lnSpc>
                <a:spcBef>
                  <a:spcPct val="0"/>
                </a:spcBef>
                <a:spcAft>
                  <a:spcPct val="0"/>
                </a:spcAft>
                <a:buClrTx/>
                <a:buSzTx/>
                <a:buFontTx/>
                <a:buNone/>
                <a:tabLst/>
                <a:defRPr/>
              </a:pPr>
              <a:t>78</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202766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Because we have seen that chance might be a reason for apparent effect-measure modification, one needs to be careful which factors one should consider as potential effect modifiers.  How should you decide what to consider for evaluation as an effect modifier?  It stands to reason that since effect modification has to do with one variable altering the influence of a second variable on some outcome, the effect modifier itself must influence the outcome.  By influence, we mean that the effect modifier much either be a cause of the outcome or associated with a factor that is cause.  DAGs can help us visualize this. </a:t>
            </a:r>
          </a:p>
          <a:p>
            <a:r>
              <a:rPr lang="en-US" altLang="en-US" dirty="0"/>
              <a:t> </a:t>
            </a:r>
          </a:p>
          <a:p>
            <a:r>
              <a:rPr lang="en-US" altLang="en-US" dirty="0"/>
              <a:t>These 4 DAGs show the 4 different scenarios for how variables can be effect modifiers.  In each scenario, the variable A is the variable that is a candidate to be an effect modifier.  These 4 scenarios are called direct effect modification, indirect effect modification, effect modification by proxy, and effect modification by common cause.  These 4 scenarios are descriptive narratives for how A is associated with D.  This is new terminology and not commonly used, but it is nonetheless a good way to keep things straight. </a:t>
            </a:r>
          </a:p>
          <a:p>
            <a:endParaRPr lang="en-US" altLang="en-US" dirty="0"/>
          </a:p>
          <a:p>
            <a:r>
              <a:rPr lang="en-US" altLang="en-US" dirty="0"/>
              <a:t>Note how if A does</a:t>
            </a:r>
            <a:r>
              <a:rPr lang="en-US" altLang="en-US" baseline="0" dirty="0"/>
              <a:t> display additive interaction with E for the occurrence of D in our empiric data analysis (i.e., evidence for mechanistic interaction), altering A will not necessarily influence the occurrence of D in all scenarios.  In two of the scenarios (direct effect modification and indirect effect modification), it will, but it will not in the other two (effect modification by proxy; and effect modification by common cause). </a:t>
            </a:r>
          </a:p>
          <a:p>
            <a:endParaRPr lang="en-US" altLang="en-US" baseline="0" dirty="0"/>
          </a:p>
          <a:p>
            <a:r>
              <a:rPr lang="en-US" altLang="en-US" dirty="0"/>
              <a:t>DAGs also remind us which factors are </a:t>
            </a:r>
            <a:r>
              <a:rPr lang="en-US" altLang="en-US" u="sng" dirty="0"/>
              <a:t>not</a:t>
            </a:r>
            <a:r>
              <a:rPr lang="en-US" altLang="en-US" dirty="0"/>
              <a:t> candidates to be effect modifiers.  Specifically, factors which have no relationship to D in one’s DAG should not be evaluated as effect modifiers.  They might demonstrate interaction in one’s data, but this may simply be from chance.  If factors do not appear in one’s DAG in any of the four structures shown, then do not evaluate them as potential effect modifiers.  Likewise, factors which are descendants of D also may demonstrate apparent interaction with E, but they also should not controlled for.   </a:t>
            </a:r>
          </a:p>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79</a:t>
            </a:fld>
            <a:endParaRPr lang="en-US" dirty="0"/>
          </a:p>
        </p:txBody>
      </p:sp>
    </p:spTree>
    <p:extLst>
      <p:ext uri="{BB962C8B-B14F-4D97-AF65-F5344CB8AC3E}">
        <p14:creationId xmlns:p14="http://schemas.microsoft.com/office/powerpoint/2010/main" val="4020380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xfrm>
            <a:off x="419100" y="704850"/>
            <a:ext cx="6172200" cy="3471863"/>
          </a:xfrm>
          <a:ln/>
        </p:spPr>
      </p:sp>
      <p:sp>
        <p:nvSpPr>
          <p:cNvPr id="216066" name="Notes Placeholder 2"/>
          <p:cNvSpPr>
            <a:spLocks noGrp="1"/>
          </p:cNvSpPr>
          <p:nvPr>
            <p:ph type="body" idx="1"/>
          </p:nvPr>
        </p:nvSpPr>
        <p:spPr>
          <a:noFill/>
          <a:ln/>
        </p:spPr>
        <p:txBody>
          <a:bodyPr/>
          <a:lstStyle/>
          <a:p>
            <a:r>
              <a:rPr lang="en-US" altLang="en-US" dirty="0"/>
              <a:t>Hence, DAGs show us variables (i.e., the A variables in the prior slide) that COULD be effect modifiers, but only our data analysis will tell us if they ARE</a:t>
            </a:r>
            <a:r>
              <a:rPr lang="en-US" altLang="en-US" baseline="0" dirty="0"/>
              <a:t> effect modifiers on a specific scale (i.e., additive or multiplicative)</a:t>
            </a:r>
            <a:r>
              <a:rPr lang="en-US" altLang="en-US" dirty="0"/>
              <a:t>.  In other words, DAGs can find the candidates for effect-measure modification, but DAGs typically themselves cannot predict when</a:t>
            </a:r>
            <a:r>
              <a:rPr lang="en-US" altLang="en-US" baseline="0" dirty="0"/>
              <a:t> </a:t>
            </a:r>
            <a:r>
              <a:rPr lang="en-US" altLang="en-US" dirty="0"/>
              <a:t>effect-measure modification on</a:t>
            </a:r>
            <a:r>
              <a:rPr lang="en-US" altLang="en-US" baseline="0" dirty="0"/>
              <a:t> a particular scale will be present</a:t>
            </a:r>
            <a:r>
              <a:rPr lang="en-US" altLang="en-US" dirty="0"/>
              <a:t>. </a:t>
            </a:r>
            <a:r>
              <a:rPr lang="en-US" altLang="en-US" baseline="0" dirty="0"/>
              <a:t> It </a:t>
            </a:r>
            <a:r>
              <a:rPr lang="en-US" altLang="en-US" dirty="0"/>
              <a:t>is not surprising that one cannot show this quantitative complexity with just qualitative edges.  Effect-measure modification is a quantitative phenomenon.  For example, you can have effect modification on the additive scale but not on the multiplicative scale.</a:t>
            </a:r>
          </a:p>
          <a:p>
            <a:endParaRPr lang="en-US" altLang="en-US" dirty="0"/>
          </a:p>
          <a:p>
            <a:r>
              <a:rPr lang="en-US" altLang="en-US" dirty="0"/>
              <a:t>DAGs,</a:t>
            </a:r>
            <a:r>
              <a:rPr lang="en-US" altLang="en-US" baseline="0" dirty="0"/>
              <a:t> with their current conventions, do not depict </a:t>
            </a:r>
            <a:r>
              <a:rPr lang="en-US" altLang="en-US" dirty="0"/>
              <a:t>effect-measure modification even if you</a:t>
            </a:r>
            <a:r>
              <a:rPr lang="en-US" altLang="en-US" baseline="0" dirty="0"/>
              <a:t> have </a:t>
            </a:r>
            <a:r>
              <a:rPr lang="en-US" altLang="en-US" dirty="0"/>
              <a:t>demonstrated effect-measure modification in your data analysis.  That is, there is not any current universally</a:t>
            </a:r>
            <a:r>
              <a:rPr lang="en-US" altLang="en-US" baseline="0" dirty="0"/>
              <a:t> agreed upon convention to depict additive and multiplicative interaction in a DAG.</a:t>
            </a:r>
            <a:r>
              <a:rPr lang="en-US" altLang="en-US" dirty="0"/>
              <a:t>  Some authors have suggested a few</a:t>
            </a:r>
            <a:r>
              <a:rPr lang="en-US" altLang="en-US" baseline="0" dirty="0"/>
              <a:t> solutions for this, but these are not universally accepted.  An important exception is what are known as “augmented” DAGs.  These can depict multiplicative interaction versus no multiplicative interaction.  This was first shown in the Hernan 2004 paper in our Optional Reading on a structural basis for selection bias.  These augmented DAGs force investigators to think of all of the different ways that two causes of an outcome might relate to other.  However, even these augmented DAGs do not fully capture all of interaction because they do not show additive interaction, with the exception of instances in which they show no multiplicative interaction, which then implies presence of additive interaction.  These augmented DAGs are very rarely used by applied workers and hence you will not see them often in publications.</a:t>
            </a:r>
            <a:endParaRPr lang="en-US" altLang="en-US" dirty="0"/>
          </a:p>
          <a:p>
            <a:endParaRPr lang="en-US" altLang="en-US" dirty="0"/>
          </a:p>
          <a:p>
            <a:r>
              <a:rPr lang="en-US" altLang="en-US" dirty="0"/>
              <a:t>We do not believe</a:t>
            </a:r>
            <a:r>
              <a:rPr lang="en-US" altLang="en-US" baseline="0" dirty="0"/>
              <a:t> that the current inability of DAGs to robustly depict interaction is a major limitation in their use.  DAGs show us the candidates for interaction.  Our empiric data analysis will tell us if we have enough evidence for interaction.  </a:t>
            </a:r>
            <a:endParaRPr lang="en-US" altLang="en-US" dirty="0"/>
          </a:p>
        </p:txBody>
      </p:sp>
      <p:sp>
        <p:nvSpPr>
          <p:cNvPr id="216067" name="Slide Number Placeholder 3"/>
          <p:cNvSpPr>
            <a:spLocks noGrp="1"/>
          </p:cNvSpPr>
          <p:nvPr>
            <p:ph type="sldNum" sz="quarter" idx="5"/>
          </p:nvPr>
        </p:nvSpPr>
        <p:spPr>
          <a:noFill/>
        </p:spPr>
        <p:txBody>
          <a:bodyPr/>
          <a:lstStyle/>
          <a:p>
            <a:fld id="{EAC7341A-6209-4837-88DB-F59B502A549F}" type="slidenum">
              <a:rPr lang="en-US" altLang="en-US" smtClean="0"/>
              <a:pPr/>
              <a:t>80</a:t>
            </a:fld>
            <a:endParaRPr lang="en-US" altLang="en-US" dirty="0"/>
          </a:p>
        </p:txBody>
      </p:sp>
    </p:spTree>
    <p:extLst>
      <p:ext uri="{BB962C8B-B14F-4D97-AF65-F5344CB8AC3E}">
        <p14:creationId xmlns:p14="http://schemas.microsoft.com/office/powerpoint/2010/main" val="87293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6137B635-E8FF-4AC4-9A9F-B6EAD451DEAA}" type="slidenum">
              <a:rPr lang="en-US" altLang="en-US" smtClean="0"/>
              <a:pPr/>
              <a:t>8</a:t>
            </a:fld>
            <a:endParaRPr lang="en-US" altLang="en-US" dirty="0"/>
          </a:p>
        </p:txBody>
      </p:sp>
      <p:sp>
        <p:nvSpPr>
          <p:cNvPr id="44034" name="Rectangle 2"/>
          <p:cNvSpPr>
            <a:spLocks noGrp="1" noRot="1" noChangeAspect="1" noChangeArrowheads="1" noTextEdit="1"/>
          </p:cNvSpPr>
          <p:nvPr>
            <p:ph type="sldImg"/>
          </p:nvPr>
        </p:nvSpPr>
        <p:spPr>
          <a:xfrm>
            <a:off x="419100" y="704850"/>
            <a:ext cx="6172200" cy="3471863"/>
          </a:xfrm>
          <a:ln/>
        </p:spPr>
      </p:sp>
      <p:sp>
        <p:nvSpPr>
          <p:cNvPr id="44035"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latin typeface="Arial" charset="0"/>
              </a:rPr>
              <a:t>Using DAGs, you can see why randomization theoretically precludes</a:t>
            </a:r>
            <a:r>
              <a:rPr lang="en-US" altLang="en-US" baseline="0" dirty="0">
                <a:solidFill>
                  <a:srgbClr val="000000"/>
                </a:solidFill>
                <a:latin typeface="Arial" charset="0"/>
              </a:rPr>
              <a:t> any a</a:t>
            </a:r>
            <a:r>
              <a:rPr lang="en-US" altLang="en-US" dirty="0">
                <a:solidFill>
                  <a:srgbClr val="000000"/>
                </a:solidFill>
                <a:latin typeface="Arial" charset="0"/>
              </a:rPr>
              <a:t>ssociation between any would-be confounder and the exposure.  In this DAG, E stands for the group into which participants are randomly assigned.  Confounding does not occur because there are no naturally occurring edges coming into E.  There are no participant characteristics that influence the value of the exposure.  We depict this by omitting any edges into E.  This is the</a:t>
            </a:r>
            <a:r>
              <a:rPr lang="en-US" altLang="en-US" baseline="0" dirty="0">
                <a:solidFill>
                  <a:srgbClr val="000000"/>
                </a:solidFill>
                <a:latin typeface="Arial" charset="0"/>
              </a:rPr>
              <a:t> main reason </a:t>
            </a:r>
            <a:r>
              <a:rPr lang="en-US" altLang="en-US" dirty="0">
                <a:solidFill>
                  <a:srgbClr val="000000"/>
                </a:solidFill>
                <a:latin typeface="Arial" charset="0"/>
              </a:rPr>
              <a:t>why randomization holds its exulted place in clinical and epidemiologic research.  Its primary purpose is to prevent confounding.</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a:solidFill>
                <a:srgbClr val="000000"/>
              </a:solidFill>
              <a:latin typeface="Arial" charset="0"/>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latin typeface="Arial" charset="0"/>
              </a:rPr>
              <a:t>Earlier,</a:t>
            </a:r>
            <a:r>
              <a:rPr lang="en-US" altLang="en-US" baseline="0" dirty="0">
                <a:solidFill>
                  <a:srgbClr val="000000"/>
                </a:solidFill>
                <a:latin typeface="Arial" charset="0"/>
              </a:rPr>
              <a:t> we learned that randomization also helps to prevent selection bias on the “front end” of a study (“in-selection”).  With DAGs, we can now understand this better.  By precluding any association between C and E, we eliminate one of the ways that collider-conditioning bias (i.e., selection bias) can occur (via an edge pointing into exposure).   In addition, because exposure comes after selection in most randomized studies, there is no mechanism by which exposure can affect selection.  We also learned that the act of randomization precludes dependent misclassification of exposure and any other variable.  This is because if the investigator allocates the exposure, then there will not be error in exposure measurement related to outcome.  </a:t>
            </a:r>
            <a:endParaRPr lang="en-US" altLang="en-US" dirty="0">
              <a:solidFill>
                <a:srgbClr val="000000"/>
              </a:solidFill>
              <a:latin typeface="Arial" charset="0"/>
            </a:endParaRPr>
          </a:p>
          <a:p>
            <a:endParaRPr lang="en-US" altLang="en-US" dirty="0">
              <a:solidFill>
                <a:srgbClr val="000000"/>
              </a:solidFill>
              <a:latin typeface="Arial" charset="0"/>
            </a:endParaRPr>
          </a:p>
          <a:p>
            <a:r>
              <a:rPr lang="en-US" altLang="en-US" dirty="0">
                <a:solidFill>
                  <a:srgbClr val="000000"/>
                </a:solidFill>
                <a:latin typeface="Arial" charset="0"/>
              </a:rPr>
              <a:t>Other notes:</a:t>
            </a:r>
          </a:p>
          <a:p>
            <a:r>
              <a:rPr lang="en-US" altLang="en-US" dirty="0">
                <a:solidFill>
                  <a:srgbClr val="000000"/>
                </a:solidFill>
                <a:latin typeface="Arial" charset="0"/>
              </a:rPr>
              <a:t>-- Randomization is not a “conditioning”</a:t>
            </a:r>
            <a:r>
              <a:rPr lang="en-US" altLang="en-US" baseline="0" dirty="0">
                <a:solidFill>
                  <a:srgbClr val="000000"/>
                </a:solidFill>
                <a:latin typeface="Arial" charset="0"/>
              </a:rPr>
              <a:t> approach.  We are not holding C constant, and this is why we do not place a box around C.  Instead, randomization is forcing the distribution of C to be the same across each level/group of the exposure.  Forcing the distributions of potential confounding factors (the “C’s”) to be equal across exposure groups is at the heart of some other “non-conditioning” techniques to manage confounding as well.  </a:t>
            </a:r>
          </a:p>
          <a:p>
            <a:endParaRPr lang="en-US" altLang="en-US" baseline="0" dirty="0">
              <a:solidFill>
                <a:srgbClr val="000000"/>
              </a:solidFill>
              <a:latin typeface="Arial" charset="0"/>
            </a:endParaRPr>
          </a:p>
          <a:p>
            <a:r>
              <a:rPr lang="en-US" altLang="en-US" baseline="0" dirty="0">
                <a:solidFill>
                  <a:srgbClr val="000000"/>
                </a:solidFill>
                <a:latin typeface="Arial" charset="0"/>
              </a:rPr>
              <a:t>-- This discussion illustrates how DAGs can be drawn differently according to what study design is being proposed to address the underling research question.  If a randomized trial is being proposed, then there would be no edge between C and E.  If an observational study is being proposed, then there most likely would be at least one edge coming into exposure.  </a:t>
            </a:r>
            <a:endParaRPr lang="en-US" altLang="en-US" dirty="0">
              <a:solidFill>
                <a:srgbClr val="000000"/>
              </a:solidFill>
              <a:latin typeface="Arial" charset="0"/>
            </a:endParaRPr>
          </a:p>
          <a:p>
            <a:endParaRPr lang="en-US" altLang="en-US" dirty="0">
              <a:solidFill>
                <a:srgbClr val="000000"/>
              </a:solidFill>
              <a:latin typeface="Arial" charset="0"/>
            </a:endParaRPr>
          </a:p>
          <a:p>
            <a:r>
              <a:rPr lang="en-US" altLang="en-US" dirty="0"/>
              <a:t>-- Sometimes, investigators will include an additional node in the above DAG called “assigned exposure” and an edge from that node to the actual experienced exposure.  There are no edges going into this node because nothing influences it.  Some investigators will include two additional nodes, one for the “randomization process” which has an edge to the assigned exposure, which then has an edge to the actual exposure (E) experienced.  This is explained in more detail in Chapter 5 of the Westreich text.  We believe that the one node “assigned exposure” is sufficient to denote randomization for if there are no edges into it, it must mean that it occurs randomly in participants.  </a:t>
            </a:r>
          </a:p>
        </p:txBody>
      </p:sp>
    </p:spTree>
    <p:extLst>
      <p:ext uri="{BB962C8B-B14F-4D97-AF65-F5344CB8AC3E}">
        <p14:creationId xmlns:p14="http://schemas.microsoft.com/office/powerpoint/2010/main" val="31484145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There is one other thing to clarify about the 4 scenarios we showed earlier regarding which variables you might want to consider as candidates for effect modification.   When we showed these, this was not to say that these same variables could not also simultaneously meet the definition of confounders.  </a:t>
            </a:r>
            <a:r>
              <a:rPr lang="en-US" altLang="en-US" baseline="0" dirty="0"/>
              <a:t>Sometimes there is a confusion about whether a factor can be an effect modifier and a confounder.  The answer is “yes”; a variable can be considered both a confounder and an effect modifier.  In addition, labeling variables as confounders versus effect modifiers is not a question that we typically have to answer in our work.  In other words, the goal above is to evaluate whether E causes D with the least biased estimation (i.e., get rid of confounding) and, sometimes, whether or not there is interaction.  The goal is not to give a name (e.g., a confounder or effect modifier) to each of the surrounding variables; such naming of variables is merely an academic process.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Another</a:t>
            </a:r>
            <a:r>
              <a:rPr lang="en-US" altLang="en-US" baseline="0" dirty="0"/>
              <a:t> thing to note is that when we report on the presence of interaction, we do so by showing stratum-specific estimate of the effect of E on D.   By doing this, we are also covering ourselves for the possibility of confounding.  The stratum-specific estimates are unconfounded.  If we look for and find that A modifies the effect of E on D and report two stratum-specific estimates of E on D, then we are still managing confounding in each of the strata. </a:t>
            </a:r>
          </a:p>
          <a:p>
            <a:endParaRPr lang="en-US" altLang="en-US" baseline="0"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81</a:t>
            </a:fld>
            <a:endParaRPr lang="en-US" dirty="0"/>
          </a:p>
        </p:txBody>
      </p:sp>
    </p:spTree>
    <p:extLst>
      <p:ext uri="{BB962C8B-B14F-4D97-AF65-F5344CB8AC3E}">
        <p14:creationId xmlns:p14="http://schemas.microsoft.com/office/powerpoint/2010/main" val="13026214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5"/>
          <p:cNvSpPr>
            <a:spLocks noGrp="1" noChangeArrowheads="1"/>
          </p:cNvSpPr>
          <p:nvPr>
            <p:ph type="sldNum" sz="quarter" idx="5"/>
          </p:nvPr>
        </p:nvSpPr>
        <p:spPr>
          <a:noFill/>
        </p:spPr>
        <p:txBody>
          <a:bodyPr/>
          <a:lstStyle/>
          <a:p>
            <a:fld id="{46C9FFB1-D935-4251-A5A1-B622E43A563B}" type="slidenum">
              <a:rPr lang="en-US" altLang="en-US" smtClean="0"/>
              <a:pPr/>
              <a:t>82</a:t>
            </a:fld>
            <a:endParaRPr lang="en-US" altLang="en-US" dirty="0"/>
          </a:p>
        </p:txBody>
      </p:sp>
      <p:sp>
        <p:nvSpPr>
          <p:cNvPr id="220162" name="Rectangle 2"/>
          <p:cNvSpPr>
            <a:spLocks noGrp="1" noRot="1" noChangeAspect="1" noChangeArrowheads="1" noTextEdit="1"/>
          </p:cNvSpPr>
          <p:nvPr>
            <p:ph type="sldImg"/>
          </p:nvPr>
        </p:nvSpPr>
        <p:spPr>
          <a:xfrm>
            <a:off x="419100" y="704850"/>
            <a:ext cx="6172200" cy="3471863"/>
          </a:xfrm>
          <a:ln/>
        </p:spPr>
      </p:sp>
      <p:sp>
        <p:nvSpPr>
          <p:cNvPr id="220163" name="Rectangle 3"/>
          <p:cNvSpPr>
            <a:spLocks noGrp="1" noChangeArrowheads="1"/>
          </p:cNvSpPr>
          <p:nvPr>
            <p:ph type="body" idx="1"/>
          </p:nvPr>
        </p:nvSpPr>
        <p:spPr>
          <a:noFill/>
          <a:ln/>
        </p:spPr>
        <p:txBody>
          <a:bodyPr/>
          <a:lstStyle/>
          <a:p>
            <a:pPr>
              <a:lnSpc>
                <a:spcPct val="90000"/>
              </a:lnSpc>
            </a:pPr>
            <a:r>
              <a:rPr lang="en-US" altLang="en-US" sz="1000" dirty="0"/>
              <a:t>For a review of which scale to use (multiplicative or additive) for your work, this is a review that reminds</a:t>
            </a:r>
            <a:r>
              <a:rPr lang="en-US" altLang="en-US" sz="1000" baseline="0" dirty="0"/>
              <a:t> us that </a:t>
            </a:r>
            <a:r>
              <a:rPr lang="en-US" altLang="en-US" sz="1000" dirty="0"/>
              <a:t>it depends upon your research question.   We covered this earlier in the course.  </a:t>
            </a:r>
          </a:p>
          <a:p>
            <a:pPr>
              <a:lnSpc>
                <a:spcPct val="90000"/>
              </a:lnSpc>
            </a:pPr>
            <a:endParaRPr lang="en-US" altLang="en-US" sz="1000" dirty="0"/>
          </a:p>
          <a:p>
            <a:pPr>
              <a:lnSpc>
                <a:spcPct val="90000"/>
              </a:lnSpc>
            </a:pPr>
            <a:r>
              <a:rPr lang="en-US" altLang="en-US" sz="1000" dirty="0"/>
              <a:t>Multiplicative measures (like the risk ratio) are historically and, still today, most commonly used when looking for causation-related research, in other words, etiologic research.  However, the multiplicative scale is not the only scale that could be used for this.</a:t>
            </a:r>
            <a:r>
              <a:rPr lang="en-US" altLang="en-US" sz="1000" baseline="0" dirty="0"/>
              <a:t>  The additive scale (e.g., risk differences) could also be used, but for historical reasons it has not been.  </a:t>
            </a:r>
            <a:r>
              <a:rPr lang="en-US" altLang="en-US" sz="1000" dirty="0"/>
              <a:t>Use of additive scale measures</a:t>
            </a:r>
            <a:r>
              <a:rPr lang="en-US" altLang="en-US" sz="1000" baseline="0" dirty="0"/>
              <a:t> are, however, gaining in popularity, particularly in the causal inference field.  Arguments can be made additive metrics are the purest measure of association for causal work.    </a:t>
            </a:r>
            <a:endParaRPr lang="en-US" altLang="en-US" sz="1000" dirty="0"/>
          </a:p>
          <a:p>
            <a:pPr>
              <a:lnSpc>
                <a:spcPct val="90000"/>
              </a:lnSpc>
            </a:pPr>
            <a:endParaRPr lang="en-US" altLang="en-US" sz="1000" dirty="0"/>
          </a:p>
          <a:p>
            <a:pPr>
              <a:lnSpc>
                <a:spcPct val="90000"/>
              </a:lnSpc>
            </a:pPr>
            <a:r>
              <a:rPr lang="en-US" altLang="en-US" sz="1000" dirty="0"/>
              <a:t>Additive scale measures are readily translated into the impact an exposure (or intervention) has in terms of actual number of people (either preventing or treating disease).  For example, as you all know, 1/(risk difference) is the number of exposed persons in whom you would have to eliminate exposure in order to avert one case of disease.  Or, when the exposure is a drug, 1/(risk difference) is the number of persons you would need to treat to avert one case of disease.  In clinical trials, this is known as the number needed to treat.  The background incidence of disease in the unexposed group is an important component of this metric, with low incidence conditions typically showing large NNTs.  Use of the additive scale therefore gives you the public health or clinical impact of the exposure.  Finally, as we have seen, additive scale measures are the metrics for the evaluation of</a:t>
            </a:r>
            <a:r>
              <a:rPr lang="en-US" altLang="en-US" sz="1000" baseline="0" dirty="0"/>
              <a:t> both public health interaction and mechanistic interaction.  </a:t>
            </a:r>
            <a:endParaRPr lang="en-US" altLang="en-US" sz="1000" dirty="0"/>
          </a:p>
          <a:p>
            <a:pPr>
              <a:lnSpc>
                <a:spcPct val="90000"/>
              </a:lnSpc>
            </a:pPr>
            <a:endParaRPr lang="en-US" altLang="en-US" sz="1000" dirty="0"/>
          </a:p>
          <a:p>
            <a:pPr>
              <a:lnSpc>
                <a:spcPct val="90000"/>
              </a:lnSpc>
            </a:pPr>
            <a:endParaRPr lang="en-US" altLang="en-US" sz="1000" dirty="0"/>
          </a:p>
          <a:p>
            <a:pPr>
              <a:lnSpc>
                <a:spcPct val="90000"/>
              </a:lnSpc>
            </a:pPr>
            <a:endParaRPr lang="en-US" altLang="en-US" sz="1000" dirty="0"/>
          </a:p>
        </p:txBody>
      </p:sp>
    </p:spTree>
    <p:extLst>
      <p:ext uri="{BB962C8B-B14F-4D97-AF65-F5344CB8AC3E}">
        <p14:creationId xmlns:p14="http://schemas.microsoft.com/office/powerpoint/2010/main" val="31358376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5"/>
          <p:cNvSpPr>
            <a:spLocks noGrp="1" noChangeArrowheads="1"/>
          </p:cNvSpPr>
          <p:nvPr>
            <p:ph type="sldNum" sz="quarter" idx="5"/>
          </p:nvPr>
        </p:nvSpPr>
        <p:spPr>
          <a:noFill/>
        </p:spPr>
        <p:txBody>
          <a:bodyPr/>
          <a:lstStyle/>
          <a:p>
            <a:fld id="{F07EBDE3-FF4C-416D-A810-BC908B26E19B}" type="slidenum">
              <a:rPr lang="en-US" altLang="en-US" smtClean="0"/>
              <a:pPr/>
              <a:t>83</a:t>
            </a:fld>
            <a:endParaRPr lang="en-US" altLang="en-US" dirty="0"/>
          </a:p>
        </p:txBody>
      </p:sp>
      <p:sp>
        <p:nvSpPr>
          <p:cNvPr id="223234" name="Rectangle 2"/>
          <p:cNvSpPr>
            <a:spLocks noGrp="1" noRot="1" noChangeAspect="1" noChangeArrowheads="1" noTextEdit="1"/>
          </p:cNvSpPr>
          <p:nvPr>
            <p:ph type="sldImg"/>
          </p:nvPr>
        </p:nvSpPr>
        <p:spPr>
          <a:xfrm>
            <a:off x="419100" y="704850"/>
            <a:ext cx="6172200" cy="3471863"/>
          </a:xfrm>
          <a:ln/>
        </p:spPr>
      </p:sp>
      <p:sp>
        <p:nvSpPr>
          <p:cNvPr id="223235" name="Rectangle 3"/>
          <p:cNvSpPr>
            <a:spLocks noGrp="1" noChangeArrowheads="1"/>
          </p:cNvSpPr>
          <p:nvPr>
            <p:ph type="body" idx="1"/>
          </p:nvPr>
        </p:nvSpPr>
        <p:spPr>
          <a:noFill/>
          <a:ln/>
        </p:spPr>
        <p:txBody>
          <a:bodyPr/>
          <a:lstStyle/>
          <a:p>
            <a:r>
              <a:rPr lang="en-US" altLang="en-US" dirty="0"/>
              <a:t>This is a</a:t>
            </a:r>
            <a:r>
              <a:rPr lang="en-US" altLang="en-US" baseline="0" dirty="0"/>
              <a:t> simple</a:t>
            </a:r>
            <a:r>
              <a:rPr lang="en-US" altLang="en-US" dirty="0"/>
              <a:t> example of the utility</a:t>
            </a:r>
            <a:r>
              <a:rPr lang="en-US" altLang="en-US" baseline="0" dirty="0"/>
              <a:t> of </a:t>
            </a:r>
            <a:r>
              <a:rPr lang="en-US" altLang="en-US" dirty="0"/>
              <a:t>additive vs multiplicative scales.  In the upper panel, we are working with a disease that is very rare and the exposure in question is causally related to a two-fold risk of disease.  The risk difference between exposed and unexposed is very small, just 0.00005.  That means you have to revert exposure in 20,000 persons just to avert one case of disease.  A simple way to infer this is if you took 100,000 exposed persons and then took away their exposure, you would end up with 5 cases of disease (the background) and 5 cases of disease averted.  In other words, take away exposure from 100,000 and avert 5 cases, translates into take away exposure in 20,000 to avert 1 case.  </a:t>
            </a:r>
          </a:p>
          <a:p>
            <a:endParaRPr lang="en-US" altLang="en-US" dirty="0"/>
          </a:p>
          <a:p>
            <a:r>
              <a:rPr lang="en-US" altLang="en-US" dirty="0"/>
              <a:t>Contrast that with the lower panel.  Here, the disease is more common in the unexposed, but the risk ratio is still 2, just like above.  This illustrates how risk ratios do not have to have a certain magnitude of incidence in the background (unexposed) in order to achieve certain measures of association.  Both the upper and lower panel were able to achieve a risk ratio of 2.0, despite having very different unexposed incidences.  This cannot be said for the risk difference.  If you start with an incidence of 0.0001 in the unexposed group, it will never be possible to achieve an NNT of 10.  In the lower panel, the risk difference is 0.1 which translates into only needing to revert exposure in 10 persons to avert one case of disease.  You could achieve much more “bang for your buck” if you went after this exposure as opposed to the exposure in the top panel.</a:t>
            </a:r>
          </a:p>
          <a:p>
            <a:endParaRPr lang="en-US" altLang="en-US" dirty="0"/>
          </a:p>
        </p:txBody>
      </p:sp>
    </p:spTree>
    <p:extLst>
      <p:ext uri="{BB962C8B-B14F-4D97-AF65-F5344CB8AC3E}">
        <p14:creationId xmlns:p14="http://schemas.microsoft.com/office/powerpoint/2010/main" val="13122956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5"/>
          <p:cNvSpPr>
            <a:spLocks noGrp="1" noChangeArrowheads="1"/>
          </p:cNvSpPr>
          <p:nvPr>
            <p:ph type="sldNum" sz="quarter" idx="5"/>
          </p:nvPr>
        </p:nvSpPr>
        <p:spPr>
          <a:noFill/>
        </p:spPr>
        <p:txBody>
          <a:bodyPr/>
          <a:lstStyle/>
          <a:p>
            <a:fld id="{475F134C-B480-44EA-800A-B6E450AD56EA}" type="slidenum">
              <a:rPr lang="en-US" altLang="en-US" smtClean="0"/>
              <a:pPr/>
              <a:t>84</a:t>
            </a:fld>
            <a:endParaRPr lang="en-US" altLang="en-US" dirty="0"/>
          </a:p>
        </p:txBody>
      </p:sp>
      <p:sp>
        <p:nvSpPr>
          <p:cNvPr id="171010" name="Rectangle 2"/>
          <p:cNvSpPr>
            <a:spLocks noGrp="1" noRot="1" noChangeAspect="1" noChangeArrowheads="1" noTextEdit="1"/>
          </p:cNvSpPr>
          <p:nvPr>
            <p:ph type="sldImg"/>
          </p:nvPr>
        </p:nvSpPr>
        <p:spPr>
          <a:xfrm>
            <a:off x="419100" y="704850"/>
            <a:ext cx="6172200" cy="3471863"/>
          </a:xfrm>
          <a:ln/>
        </p:spPr>
      </p:sp>
      <p:sp>
        <p:nvSpPr>
          <p:cNvPr id="171011" name="Rectangle 3"/>
          <p:cNvSpPr>
            <a:spLocks noGrp="1" noChangeArrowheads="1"/>
          </p:cNvSpPr>
          <p:nvPr>
            <p:ph type="body" idx="1"/>
          </p:nvPr>
        </p:nvSpPr>
        <p:spPr>
          <a:noFill/>
          <a:ln/>
        </p:spPr>
        <p:txBody>
          <a:bodyPr/>
          <a:lstStyle/>
          <a:p>
            <a:pPr>
              <a:lnSpc>
                <a:spcPct val="90000"/>
              </a:lnSpc>
            </a:pPr>
            <a:r>
              <a:rPr lang="en-US" altLang="en-US" sz="1000" dirty="0"/>
              <a:t>What scale</a:t>
            </a:r>
            <a:r>
              <a:rPr lang="en-US" altLang="en-US" sz="1000" baseline="0" dirty="0"/>
              <a:t> should you be using to look for interaction?  </a:t>
            </a:r>
            <a:r>
              <a:rPr lang="en-US" altLang="en-US" sz="1000" dirty="0"/>
              <a:t>As usual, it depends upon the goal of your work.  If your goal is to have the most public health impact, and by this we mean maximizing efficiency of resource allocation by finding groups</a:t>
            </a:r>
            <a:r>
              <a:rPr lang="en-US" altLang="en-US" sz="1000" baseline="0" dirty="0"/>
              <a:t> of individuals for whom the smallest number is needed to intervene upon to have an effect</a:t>
            </a:r>
            <a:r>
              <a:rPr lang="en-US" altLang="en-US" sz="1000" dirty="0"/>
              <a:t>, then you should be evaluating</a:t>
            </a:r>
            <a:r>
              <a:rPr lang="en-US" altLang="en-US" sz="1000" baseline="0" dirty="0"/>
              <a:t> additive</a:t>
            </a:r>
            <a:r>
              <a:rPr lang="en-US" altLang="en-US" sz="1000" dirty="0"/>
              <a:t> interaction.  An example</a:t>
            </a:r>
            <a:r>
              <a:rPr lang="en-US" altLang="en-US" sz="1000" baseline="0" dirty="0"/>
              <a:t> is if you wish to apply an intervention to prevent disease or to improve prognosis in those who are diseased.  </a:t>
            </a:r>
            <a:r>
              <a:rPr lang="en-US" altLang="en-US" sz="1000" dirty="0"/>
              <a:t>We have already described use of the additive scale for the main analysis when we described the concepts of NNT and NNH earlier in the course.  Now, when we introduce</a:t>
            </a:r>
            <a:r>
              <a:rPr lang="en-US" altLang="en-US" sz="1000" baseline="0" dirty="0"/>
              <a:t> potential effect modifiers (i.e., 3</a:t>
            </a:r>
            <a:r>
              <a:rPr lang="en-US" altLang="en-US" sz="1000" baseline="30000" dirty="0"/>
              <a:t>rd</a:t>
            </a:r>
            <a:r>
              <a:rPr lang="en-US" altLang="en-US" sz="1000" baseline="0" dirty="0"/>
              <a:t> variables), y</a:t>
            </a:r>
            <a:r>
              <a:rPr lang="en-US" altLang="en-US" sz="1000" dirty="0"/>
              <a:t>ou would want to identify the subgroup for which there is the smallest number needed</a:t>
            </a:r>
            <a:r>
              <a:rPr lang="en-US" altLang="en-US" sz="1000" baseline="0" dirty="0"/>
              <a:t> to treat.  </a:t>
            </a:r>
            <a:r>
              <a:rPr lang="en-US" altLang="en-US" sz="1000" dirty="0"/>
              <a:t>Note, however, that for some types of analysis, you will need to use regression</a:t>
            </a:r>
            <a:r>
              <a:rPr lang="en-US" altLang="en-US" sz="1000" baseline="0" dirty="0"/>
              <a:t> models that are based on the multiplicative scale (such as logistic regression in a case-control study), but you can still within these models evaluate additive interaction by estimating RERI. </a:t>
            </a:r>
            <a:endParaRPr lang="en-US" altLang="en-US" sz="1000" dirty="0"/>
          </a:p>
          <a:p>
            <a:pPr>
              <a:lnSpc>
                <a:spcPct val="90000"/>
              </a:lnSpc>
            </a:pPr>
            <a:endParaRPr lang="en-US" altLang="en-US" sz="1000" dirty="0"/>
          </a:p>
          <a:p>
            <a:pPr>
              <a:lnSpc>
                <a:spcPct val="90000"/>
              </a:lnSpc>
            </a:pPr>
            <a:r>
              <a:rPr lang="en-US" altLang="en-US" sz="1000" dirty="0"/>
              <a:t>If your goal is causal or etiologic inference, there</a:t>
            </a:r>
            <a:r>
              <a:rPr lang="en-US" altLang="en-US" sz="1000" baseline="0" dirty="0"/>
              <a:t> are still two sub-goals to be clear about</a:t>
            </a:r>
            <a:r>
              <a:rPr lang="en-US" altLang="en-US" sz="1000" dirty="0"/>
              <a:t>.  You might be interested in just the big picture or</a:t>
            </a:r>
            <a:r>
              <a:rPr lang="en-US" altLang="en-US" sz="1000" baseline="0" dirty="0"/>
              <a:t> the total effect</a:t>
            </a:r>
            <a:r>
              <a:rPr lang="en-US" altLang="en-US" sz="1000" dirty="0"/>
              <a:t>, i.e., if a given exposure is causally related to an outcome.  If this is the case, you will want to look for statistical interaction as a matter of good analytic</a:t>
            </a:r>
            <a:r>
              <a:rPr lang="en-US" altLang="en-US" sz="1000" baseline="0" dirty="0"/>
              <a:t> practice and especially to be sure that you are not missing an effect (e.g., the smoking, caffeine use, and delayed conception example), but looking for interaction is not your main goal.  </a:t>
            </a:r>
            <a:r>
              <a:rPr lang="en-US" altLang="en-US" sz="1000" dirty="0"/>
              <a:t>On the other</a:t>
            </a:r>
            <a:r>
              <a:rPr lang="en-US" altLang="en-US" sz="1000" baseline="0" dirty="0"/>
              <a:t> hand, if your </a:t>
            </a:r>
            <a:r>
              <a:rPr lang="en-US" altLang="en-US" sz="1000" dirty="0"/>
              <a:t>goal is causal or etiologic inference and you want to drill down into mechanisms involving other causal</a:t>
            </a:r>
            <a:r>
              <a:rPr lang="en-US" altLang="en-US" sz="1000" baseline="0" dirty="0"/>
              <a:t> exposures</a:t>
            </a:r>
            <a:r>
              <a:rPr lang="en-US" altLang="en-US" sz="1000" dirty="0"/>
              <a:t>, then this </a:t>
            </a:r>
            <a:r>
              <a:rPr lang="en-US" altLang="en-US" sz="1000" baseline="0" dirty="0"/>
              <a:t>requires assessment of additive interaction.   As we have discussed, one can use RERI to assist you to look for additive interaction even when you are otherwise working on the multiplicative scale.  There are several rules (and needed assumptions) which can be used to interpret RERI to identify sufficient cause interaction and epistatic interaction.  </a:t>
            </a:r>
            <a:r>
              <a:rPr lang="en-US" altLang="en-US" sz="1000" dirty="0"/>
              <a:t>This is the point that is understood by very few — additive interaction can be evaluated even with inherently multiplicative</a:t>
            </a:r>
            <a:r>
              <a:rPr lang="en-US" altLang="en-US" sz="1000" baseline="0" dirty="0"/>
              <a:t> regression models such as logistic regression and proportional hazards regression</a:t>
            </a:r>
            <a:r>
              <a:rPr lang="en-US" altLang="en-US" sz="1000" dirty="0"/>
              <a:t>.  These rules are explained in the VanderWeele tutorial on interaction.</a:t>
            </a:r>
            <a:r>
              <a:rPr lang="en-US" altLang="en-US" sz="1000" baseline="0" dirty="0"/>
              <a:t>  Finally, there are some rules which can be used when interpreting the magnitude of multiplicative interaction terms (also explained in the VanderWeele tutorial) that can tell you about additive interaction, but we see no reason why one would not want to work directly with RERI. </a:t>
            </a:r>
            <a:endParaRPr lang="en-US" altLang="en-US" sz="1000" dirty="0"/>
          </a:p>
          <a:p>
            <a:pPr>
              <a:lnSpc>
                <a:spcPct val="90000"/>
              </a:lnSpc>
            </a:pPr>
            <a:endParaRPr lang="en-US" altLang="en-US" sz="1000" dirty="0"/>
          </a:p>
          <a:p>
            <a:pPr>
              <a:lnSpc>
                <a:spcPct val="90000"/>
              </a:lnSpc>
            </a:pPr>
            <a:r>
              <a:rPr lang="en-US" altLang="en-US" sz="1000" dirty="0"/>
              <a:t>Finally, if prediction is your goal, your</a:t>
            </a:r>
            <a:r>
              <a:rPr lang="en-US" altLang="en-US" sz="1000" baseline="0" dirty="0"/>
              <a:t> reason to look for interaction is a matter of good analytic practice</a:t>
            </a:r>
            <a:r>
              <a:rPr lang="en-US" altLang="en-US" sz="1000" dirty="0"/>
              <a:t>.  You will look for interaction in order to improve</a:t>
            </a:r>
            <a:r>
              <a:rPr lang="en-US" altLang="en-US" sz="1000" baseline="0" dirty="0"/>
              <a:t> the fit of the prediction equation to your data.  </a:t>
            </a:r>
            <a:r>
              <a:rPr lang="en-US" altLang="en-US" sz="1000" dirty="0"/>
              <a:t>In other words, we are evaluating for statistical interaction in the setting of prediction to try to make the statistical</a:t>
            </a:r>
            <a:r>
              <a:rPr lang="en-US" altLang="en-US" sz="1000" baseline="0" dirty="0"/>
              <a:t> model better fit the observed data.  Hence, the scale of interaction will reflect the scale of the main analysis.  With logistic regression, the scale is multiplicative.  With time-to-event outcomes in which proportional hazards regression is used, which is a multiplicative model, the scale is also multiplicative.   Least squares regression uses the additive scale. </a:t>
            </a:r>
            <a:endParaRPr lang="en-US" altLang="en-US" sz="1000" dirty="0"/>
          </a:p>
        </p:txBody>
      </p:sp>
    </p:spTree>
    <p:extLst>
      <p:ext uri="{BB962C8B-B14F-4D97-AF65-F5344CB8AC3E}">
        <p14:creationId xmlns:p14="http://schemas.microsoft.com/office/powerpoint/2010/main" val="35923134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Another interesting but not surprising aspect of interaction is its reciprocity.  If we re-frame the smoking, caffeine use, and delayed conception question in terms of looking at caffeine use as the primary exposure, we see the following.  If we stratify by smoking, we again see qualitative effect-measure modification.  The prevalence ratio is 0.7 among smokers and 2.3 in non-smokers.  In other words, this could be interpreted as either caffeine use modifies the effect of smoking on delayed conception or as smoking modifies the effect of caffeine use on delayed conception.  Either is correct.  This type of reciprocity will always be seen with both additive and multiplicative interaction, regardless if qualitative or not.</a:t>
            </a:r>
            <a:r>
              <a:rPr lang="en-US" altLang="en-US" baseline="0" dirty="0"/>
              <a:t>  Interaction is always reciprocal between the two causes.</a:t>
            </a:r>
            <a:endParaRPr lang="en-US" alt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85</a:t>
            </a:fld>
            <a:endParaRPr lang="en-US" dirty="0"/>
          </a:p>
        </p:txBody>
      </p:sp>
    </p:spTree>
    <p:extLst>
      <p:ext uri="{BB962C8B-B14F-4D97-AF65-F5344CB8AC3E}">
        <p14:creationId xmlns:p14="http://schemas.microsoft.com/office/powerpoint/2010/main" val="13359210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5"/>
          <p:cNvSpPr>
            <a:spLocks noGrp="1" noChangeArrowheads="1"/>
          </p:cNvSpPr>
          <p:nvPr>
            <p:ph type="sldNum" sz="quarter" idx="5"/>
          </p:nvPr>
        </p:nvSpPr>
        <p:spPr>
          <a:noFill/>
        </p:spPr>
        <p:txBody>
          <a:bodyPr/>
          <a:lstStyle/>
          <a:p>
            <a:fld id="{85173ED4-BC0A-475B-B48D-B6A647D58948}" type="slidenum">
              <a:rPr lang="en-US" altLang="en-US" smtClean="0"/>
              <a:pPr/>
              <a:t>86</a:t>
            </a:fld>
            <a:endParaRPr lang="en-US" altLang="en-US" dirty="0"/>
          </a:p>
        </p:txBody>
      </p:sp>
      <p:sp>
        <p:nvSpPr>
          <p:cNvPr id="175106" name="Rectangle 2"/>
          <p:cNvSpPr>
            <a:spLocks noGrp="1" noRot="1" noChangeAspect="1" noChangeArrowheads="1" noTextEdit="1"/>
          </p:cNvSpPr>
          <p:nvPr>
            <p:ph type="sldImg"/>
          </p:nvPr>
        </p:nvSpPr>
        <p:spPr>
          <a:xfrm>
            <a:off x="431800" y="687388"/>
            <a:ext cx="6172200" cy="3471862"/>
          </a:xfrm>
          <a:ln/>
        </p:spPr>
      </p:sp>
      <p:sp>
        <p:nvSpPr>
          <p:cNvPr id="175107" name="Rectangle 3"/>
          <p:cNvSpPr>
            <a:spLocks noGrp="1" noChangeArrowheads="1"/>
          </p:cNvSpPr>
          <p:nvPr>
            <p:ph type="body" idx="1"/>
          </p:nvPr>
        </p:nvSpPr>
        <p:spPr>
          <a:noFill/>
          <a:ln/>
        </p:spPr>
        <p:txBody>
          <a:bodyPr/>
          <a:lstStyle/>
          <a:p>
            <a:r>
              <a:rPr lang="en-US" altLang="en-US" dirty="0"/>
              <a:t>Unfortunately, interaction</a:t>
            </a:r>
            <a:r>
              <a:rPr lang="en-US" altLang="en-US" baseline="0" dirty="0"/>
              <a:t> is one of the least understood aspects of clinical and epidemiologic research in everyday practice.  Most of you are familiar with biomedical literature in one or more areas, and you should ask yourself how often you have seen the practices we have just described in this lecture.</a:t>
            </a:r>
          </a:p>
          <a:p>
            <a:endParaRPr lang="en-US" altLang="en-US"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rPr>
              <a:t>While most data analysts are aware of the concept of interaction in general and will (occasionally)</a:t>
            </a:r>
            <a:r>
              <a:rPr lang="en-US" altLang="en-US" baseline="0" dirty="0">
                <a:solidFill>
                  <a:srgbClr val="000000"/>
                </a:solidFill>
              </a:rPr>
              <a:t> </a:t>
            </a:r>
            <a:r>
              <a:rPr lang="en-US" altLang="en-US" dirty="0">
                <a:solidFill>
                  <a:srgbClr val="000000"/>
                </a:solidFill>
              </a:rPr>
              <a:t>look for interaction (typically multiplicative) in their data, few recognize the explicit reason why they are looking (statistical vs mechanistic vs public health).</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a:solidFill>
                  <a:srgbClr val="000000"/>
                </a:solidFill>
              </a:rPr>
              <a:t>Knol et al. (</a:t>
            </a:r>
            <a:r>
              <a:rPr lang="en-US" altLang="en-US" i="1" baseline="0" dirty="0">
                <a:solidFill>
                  <a:srgbClr val="000000"/>
                </a:solidFill>
              </a:rPr>
              <a:t>Epidemiology</a:t>
            </a:r>
            <a:r>
              <a:rPr lang="en-US" altLang="en-US" baseline="0" dirty="0">
                <a:solidFill>
                  <a:srgbClr val="000000"/>
                </a:solidFill>
              </a:rPr>
              <a:t> 2009) reviewed 138 published papers which purported to address interaction.  They found that only 42% of papers reported data on at least one scale of interaction (additive or multiplicative) with adequate detail.  Only 11% gave readers enough detail to evaluate data on both the additive and multiplicative scale.  Only 2% made additive interaction the focus of their work.  This is surprising because, indeed, if you asked most researchers, we suspect they would say that they are interested in mechanistic interaction (the biologically-oriented researchers) or public health interaction (the clinical or public health-oriented researchers).  Given these interests, they should be reporting on additive interaction.  Not doing so is a major loss for science.</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a:solidFill>
                  <a:srgbClr val="000000"/>
                </a:solidFill>
              </a:rPr>
              <a:t>A big problem in looking for additive interaction is the enormous popularity of regression models which inherently work on the multiplicative scale, such as logistic regression.  Their native output expresses information solely on multiplicative interaction.  We now know, however, that even with inherently multiplicative models we can derive information on additive interaction by calculating RERI. </a:t>
            </a:r>
            <a:endParaRPr lang="en-US" altLang="en-US" dirty="0">
              <a:solidFill>
                <a:srgbClr val="000000"/>
              </a:solidFill>
            </a:endParaRPr>
          </a:p>
          <a:p>
            <a:endParaRPr lang="en-US" altLang="en-US" baseline="0" dirty="0"/>
          </a:p>
          <a:p>
            <a:endParaRPr lang="en-US" altLang="en-US" dirty="0"/>
          </a:p>
        </p:txBody>
      </p:sp>
    </p:spTree>
    <p:extLst>
      <p:ext uri="{BB962C8B-B14F-4D97-AF65-F5344CB8AC3E}">
        <p14:creationId xmlns:p14="http://schemas.microsoft.com/office/powerpoint/2010/main" val="8848909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much inconsistency in the language concerning interaction in the biomedical literature.</a:t>
            </a:r>
            <a:r>
              <a:rPr lang="en-US" baseline="0" dirty="0"/>
              <a:t>  Earlier, we stated all of the synonyms for interaction in a general sense.  There is also inconsistency regarding distinctions between statistical interaction and effect modification as well the different types/concepts/motivations of interaction.  We have described a vocabulary in which we use the terms statistical interaction, public health interaction, mechanistic interaction and biologic interaction, but others may use a different nomenclature.  We are most closely the logic and vocabulary of the VanderWeele and </a:t>
            </a:r>
            <a:r>
              <a:rPr lang="en-US" baseline="0" dirty="0" err="1"/>
              <a:t>Knol</a:t>
            </a:r>
            <a:r>
              <a:rPr lang="en-US" baseline="0" dirty="0"/>
              <a:t>-authored Tutorial on interaction, which is available in the optional reading.  Importantly, with all of this inconsistency, it is essential not to rely upon brief labels given by others; instead, you will need to dive into the details of what is actually being done.  Likewise, when describing your own interaction-related work, it is important to fully describe it rather than assuming readers will understand minimalistic explanation.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87</a:t>
            </a:fld>
            <a:endParaRPr lang="en-US" dirty="0"/>
          </a:p>
        </p:txBody>
      </p:sp>
    </p:spTree>
    <p:extLst>
      <p:ext uri="{BB962C8B-B14F-4D97-AF65-F5344CB8AC3E}">
        <p14:creationId xmlns:p14="http://schemas.microsoft.com/office/powerpoint/2010/main" val="34839855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5"/>
          <p:cNvSpPr>
            <a:spLocks noGrp="1" noChangeArrowheads="1"/>
          </p:cNvSpPr>
          <p:nvPr>
            <p:ph type="sldNum" sz="quarter" idx="5"/>
          </p:nvPr>
        </p:nvSpPr>
        <p:spPr>
          <a:noFill/>
        </p:spPr>
        <p:txBody>
          <a:bodyPr/>
          <a:lstStyle/>
          <a:p>
            <a:fld id="{CE4AADCB-BF40-45D8-9DF6-EE897C22712E}" type="slidenum">
              <a:rPr lang="en-US" altLang="en-US" smtClean="0"/>
              <a:pPr/>
              <a:t>88</a:t>
            </a:fld>
            <a:endParaRPr lang="en-US" altLang="en-US" dirty="0"/>
          </a:p>
        </p:txBody>
      </p:sp>
      <p:sp>
        <p:nvSpPr>
          <p:cNvPr id="229378" name="Rectangle 2"/>
          <p:cNvSpPr>
            <a:spLocks noGrp="1" noRot="1" noChangeAspect="1" noChangeArrowheads="1" noTextEdit="1"/>
          </p:cNvSpPr>
          <p:nvPr>
            <p:ph type="sldImg"/>
          </p:nvPr>
        </p:nvSpPr>
        <p:spPr>
          <a:xfrm>
            <a:off x="419100" y="704850"/>
            <a:ext cx="6172200" cy="3471863"/>
          </a:xfrm>
          <a:ln/>
        </p:spPr>
      </p:sp>
      <p:sp>
        <p:nvSpPr>
          <p:cNvPr id="229379" name="Rectangle 3"/>
          <p:cNvSpPr>
            <a:spLocks noGrp="1" noChangeArrowheads="1"/>
          </p:cNvSpPr>
          <p:nvPr>
            <p:ph type="body" idx="1"/>
          </p:nvPr>
        </p:nvSpPr>
        <p:spPr>
          <a:noFill/>
          <a:ln/>
        </p:spPr>
        <p:txBody>
          <a:bodyPr/>
          <a:lstStyle/>
          <a:p>
            <a:r>
              <a:rPr lang="en-US" altLang="en-US" dirty="0"/>
              <a:t>Last session, we gave 3 reasons why you would</a:t>
            </a:r>
            <a:r>
              <a:rPr lang="en-US" altLang="en-US" baseline="0" dirty="0"/>
              <a:t> want to adjust for a variable, say via stratification.</a:t>
            </a:r>
            <a:endParaRPr lang="en-US" altLang="en-US" dirty="0"/>
          </a:p>
          <a:p>
            <a:endParaRPr lang="en-US" altLang="en-US" dirty="0"/>
          </a:p>
        </p:txBody>
      </p:sp>
    </p:spTree>
    <p:extLst>
      <p:ext uri="{BB962C8B-B14F-4D97-AF65-F5344CB8AC3E}">
        <p14:creationId xmlns:p14="http://schemas.microsoft.com/office/powerpoint/2010/main" val="4556949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This session, we have learned of a fourth reason to adjust for another variable, which is to evaluate for the presence of effect-measure modification.  This is even if confounding is not suspected.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89</a:t>
            </a:fld>
            <a:endParaRPr lang="en-US" dirty="0"/>
          </a:p>
        </p:txBody>
      </p:sp>
    </p:spTree>
    <p:extLst>
      <p:ext uri="{BB962C8B-B14F-4D97-AF65-F5344CB8AC3E}">
        <p14:creationId xmlns:p14="http://schemas.microsoft.com/office/powerpoint/2010/main" val="683601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With</a:t>
            </a:r>
            <a:r>
              <a:rPr lang="en-US" altLang="en-US" baseline="0" dirty="0"/>
              <a:t> this DAG in mind, the Stata code on the following pages can be used to assess for additive and multiplicative interaction between E and G.</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90</a:t>
            </a:fld>
            <a:endParaRPr lang="en-US" dirty="0"/>
          </a:p>
        </p:txBody>
      </p:sp>
    </p:spTree>
    <p:extLst>
      <p:ext uri="{BB962C8B-B14F-4D97-AF65-F5344CB8AC3E}">
        <p14:creationId xmlns:p14="http://schemas.microsoft.com/office/powerpoint/2010/main" val="30822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DC0C47DE-3F64-4893-91A6-9D2D1F698577}" type="slidenum">
              <a:rPr lang="en-US" altLang="en-US" smtClean="0"/>
              <a:pPr/>
              <a:t>9</a:t>
            </a:fld>
            <a:endParaRPr lang="en-US" altLang="en-US" dirty="0"/>
          </a:p>
        </p:txBody>
      </p:sp>
      <p:sp>
        <p:nvSpPr>
          <p:cNvPr id="41986" name="Rectangle 2"/>
          <p:cNvSpPr>
            <a:spLocks noGrp="1" noRot="1" noChangeAspect="1" noChangeArrowheads="1" noTextEdit="1"/>
          </p:cNvSpPr>
          <p:nvPr>
            <p:ph type="sldImg"/>
          </p:nvPr>
        </p:nvSpPr>
        <p:spPr>
          <a:xfrm>
            <a:off x="419100" y="704850"/>
            <a:ext cx="6172200" cy="3471863"/>
          </a:xfrm>
          <a:ln/>
        </p:spPr>
      </p:sp>
      <p:sp>
        <p:nvSpPr>
          <p:cNvPr id="41987" name="Rectangle 3"/>
          <p:cNvSpPr>
            <a:spLocks noGrp="1" noChangeArrowheads="1"/>
          </p:cNvSpPr>
          <p:nvPr>
            <p:ph type="body" idx="1"/>
          </p:nvPr>
        </p:nvSpPr>
        <p:spPr>
          <a:noFill/>
          <a:ln/>
        </p:spPr>
        <p:txBody>
          <a:bodyPr/>
          <a:lstStyle/>
          <a:p>
            <a:r>
              <a:rPr lang="en-US" altLang="en-US" sz="1000" dirty="0">
                <a:solidFill>
                  <a:srgbClr val="000000"/>
                </a:solidFill>
                <a:latin typeface="Arial" charset="0"/>
              </a:rPr>
              <a:t>Obviously, randomization is only relevant when the investigator has control over the exposure such as when we are studying drugs or other </a:t>
            </a:r>
            <a:r>
              <a:rPr lang="en-US" sz="1000" b="0" dirty="0"/>
              <a:t>manipulatable </a:t>
            </a:r>
            <a:r>
              <a:rPr lang="en-US" altLang="en-US" sz="1000" b="0" dirty="0">
                <a:solidFill>
                  <a:srgbClr val="000000"/>
                </a:solidFill>
                <a:latin typeface="Arial" charset="0"/>
              </a:rPr>
              <a:t>interventions</a:t>
            </a:r>
            <a:r>
              <a:rPr lang="en-US" altLang="en-US" sz="1000" dirty="0">
                <a:solidFill>
                  <a:srgbClr val="000000"/>
                </a:solidFill>
                <a:latin typeface="Arial" charset="0"/>
              </a:rPr>
              <a:t>, and it is ethical to assign it to a participant.  In other words, it is only relevant when you are able to ethically</a:t>
            </a:r>
            <a:r>
              <a:rPr lang="en-US" altLang="en-US" sz="1000" baseline="0" dirty="0">
                <a:solidFill>
                  <a:srgbClr val="000000"/>
                </a:solidFill>
                <a:latin typeface="Arial" charset="0"/>
              </a:rPr>
              <a:t> </a:t>
            </a:r>
            <a:r>
              <a:rPr lang="en-US" altLang="en-US" sz="1000" dirty="0">
                <a:solidFill>
                  <a:srgbClr val="000000"/>
                </a:solidFill>
                <a:latin typeface="Arial" charset="0"/>
              </a:rPr>
              <a:t>assign entities to people or you are instructing them to do things to themselves.  There are practical or ethical limitations to this in that we cannot, for example, randomize people to smoking or air pollution or unprotected sexual behavior,</a:t>
            </a:r>
            <a:r>
              <a:rPr lang="en-US" altLang="en-US" sz="1000" baseline="0" dirty="0">
                <a:solidFill>
                  <a:srgbClr val="000000"/>
                </a:solidFill>
                <a:latin typeface="Arial" charset="0"/>
              </a:rPr>
              <a:t> entities that we already know have one or more harmful health outcomes.  </a:t>
            </a:r>
            <a:r>
              <a:rPr lang="en-US" altLang="en-US" sz="1000" dirty="0">
                <a:solidFill>
                  <a:srgbClr val="000000"/>
                </a:solidFill>
                <a:latin typeface="Arial" charset="0"/>
              </a:rPr>
              <a:t>Of</a:t>
            </a:r>
            <a:r>
              <a:rPr lang="en-US" altLang="en-US" sz="1000" baseline="0" dirty="0">
                <a:solidFill>
                  <a:srgbClr val="000000"/>
                </a:solidFill>
                <a:latin typeface="Arial" charset="0"/>
              </a:rPr>
              <a:t> note, there is no gold standard for what is ethical or not.  This must always be decided by the investigators themselves (personal ethics) and external ethics boards (institutional review boards — professional ethics).</a:t>
            </a:r>
            <a:endParaRPr lang="en-US" altLang="en-US" sz="1000" dirty="0">
              <a:solidFill>
                <a:srgbClr val="000000"/>
              </a:solidFill>
              <a:latin typeface="Arial" charset="0"/>
            </a:endParaRPr>
          </a:p>
          <a:p>
            <a:endParaRPr lang="en-US" altLang="en-US" sz="1000" dirty="0">
              <a:solidFill>
                <a:srgbClr val="000000"/>
              </a:solidFill>
              <a:latin typeface="Arial" charset="0"/>
            </a:endParaRPr>
          </a:p>
          <a:p>
            <a:r>
              <a:rPr lang="en-US" altLang="en-US" sz="1000" dirty="0">
                <a:solidFill>
                  <a:srgbClr val="000000"/>
                </a:solidFill>
                <a:latin typeface="Arial" charset="0"/>
              </a:rPr>
              <a:t>When randomization</a:t>
            </a:r>
            <a:r>
              <a:rPr lang="en-US" altLang="en-US" sz="1000" baseline="0" dirty="0">
                <a:solidFill>
                  <a:srgbClr val="000000"/>
                </a:solidFill>
                <a:latin typeface="Arial" charset="0"/>
              </a:rPr>
              <a:t> is feasible, t</a:t>
            </a:r>
            <a:r>
              <a:rPr lang="en-US" altLang="en-US" sz="1000" dirty="0">
                <a:solidFill>
                  <a:srgbClr val="000000"/>
                </a:solidFill>
                <a:latin typeface="Arial" charset="0"/>
              </a:rPr>
              <a:t>he special strength of randomization, which makes it the cadillac approach, is that not only does it protect against confounding by known confounding, but it also eliminates/reduces confounding by unknown and hence unmeasured confounding., i.e.,</a:t>
            </a:r>
            <a:r>
              <a:rPr lang="en-US" altLang="en-US" sz="1000" baseline="0" dirty="0">
                <a:solidFill>
                  <a:srgbClr val="000000"/>
                </a:solidFill>
                <a:latin typeface="Arial" charset="0"/>
              </a:rPr>
              <a:t> common causes (aka “other influences”) that the investigator does not even know about or had not thought of.</a:t>
            </a:r>
            <a:r>
              <a:rPr lang="en-US" altLang="en-US" sz="1000" dirty="0">
                <a:solidFill>
                  <a:srgbClr val="000000"/>
                </a:solidFill>
                <a:latin typeface="Arial" charset="0"/>
              </a:rPr>
              <a:t>  Remember, the distribution of any variable you can think of is theoretically the same in the exposed and unexposed groups.  </a:t>
            </a:r>
          </a:p>
          <a:p>
            <a:endParaRPr lang="en-US" altLang="en-US" sz="1000" dirty="0">
              <a:solidFill>
                <a:srgbClr val="000000"/>
              </a:solidFill>
              <a:latin typeface="Arial" charset="0"/>
            </a:endParaRPr>
          </a:p>
          <a:p>
            <a:r>
              <a:rPr lang="en-US" altLang="en-US" sz="1000" dirty="0">
                <a:solidFill>
                  <a:srgbClr val="000000"/>
                </a:solidFill>
                <a:latin typeface="Arial" charset="0"/>
              </a:rPr>
              <a:t>One note: randomization, especially in small studies, may not lead to perfect balance</a:t>
            </a:r>
            <a:r>
              <a:rPr lang="en-US" altLang="en-US" sz="1000" baseline="0" dirty="0">
                <a:solidFill>
                  <a:srgbClr val="000000"/>
                </a:solidFill>
                <a:latin typeface="Arial" charset="0"/>
              </a:rPr>
              <a:t> of </a:t>
            </a:r>
            <a:r>
              <a:rPr lang="en-US" altLang="en-US" sz="1000" dirty="0">
                <a:solidFill>
                  <a:srgbClr val="000000"/>
                </a:solidFill>
                <a:latin typeface="Arial" charset="0"/>
              </a:rPr>
              <a:t>confounding factors in the different exposure arms (in the case of a drug trial, treatment and placebo, for example).  Just by chance alone, there can be imbalance.  (And, it is possible that things like fraudulent</a:t>
            </a:r>
            <a:r>
              <a:rPr lang="en-US" altLang="en-US" sz="1000" baseline="0" dirty="0">
                <a:solidFill>
                  <a:srgbClr val="000000"/>
                </a:solidFill>
                <a:latin typeface="Arial" charset="0"/>
              </a:rPr>
              <a:t> randomization could occur — after all, research is being done by humans on humans.)  </a:t>
            </a:r>
            <a:r>
              <a:rPr lang="en-US" altLang="en-US" sz="1000" dirty="0">
                <a:solidFill>
                  <a:srgbClr val="000000"/>
                </a:solidFill>
                <a:latin typeface="Arial" charset="0"/>
              </a:rPr>
              <a:t>What is interesting is that the magnitude of potential bias from confounding is contained in the confidence interval you get for sampling error.  Because sampling error is the root of confounding in a properly conducted randomized trial (i.e.,</a:t>
            </a:r>
            <a:r>
              <a:rPr lang="en-US" altLang="en-US" sz="1000" baseline="0" dirty="0">
                <a:solidFill>
                  <a:srgbClr val="000000"/>
                </a:solidFill>
                <a:latin typeface="Arial" charset="0"/>
              </a:rPr>
              <a:t> a trial in which there is no attempt to game the trial by researchers, providers, or patients)</a:t>
            </a:r>
            <a:r>
              <a:rPr lang="en-US" altLang="en-US" sz="1000" dirty="0">
                <a:solidFill>
                  <a:srgbClr val="000000"/>
                </a:solidFill>
                <a:latin typeface="Arial" charset="0"/>
              </a:rPr>
              <a:t>, the confidence interval gives you some boundaries of what your estimate might be under different circumstances of sampling.  </a:t>
            </a:r>
          </a:p>
          <a:p>
            <a:endParaRPr lang="en-US" altLang="en-US" sz="1000" dirty="0">
              <a:solidFill>
                <a:srgbClr val="000000"/>
              </a:solidFill>
              <a:latin typeface="Arial" charset="0"/>
            </a:endParaRPr>
          </a:p>
          <a:p>
            <a:r>
              <a:rPr lang="en-US" altLang="en-US" sz="1000" dirty="0">
                <a:solidFill>
                  <a:srgbClr val="000000"/>
                </a:solidFill>
                <a:latin typeface="Arial" charset="0"/>
              </a:rPr>
              <a:t>The bigger the study in terms of sample size, the less of a problem chance imbalance is.  In smaller studies, investigators will want to pay attention to the possibility of chance imbalance</a:t>
            </a:r>
            <a:r>
              <a:rPr lang="en-US" altLang="en-US" sz="1000" baseline="0" dirty="0">
                <a:solidFill>
                  <a:srgbClr val="000000"/>
                </a:solidFill>
                <a:latin typeface="Arial" charset="0"/>
              </a:rPr>
              <a:t> </a:t>
            </a:r>
            <a:r>
              <a:rPr lang="en-US" altLang="en-US" sz="1000" dirty="0">
                <a:solidFill>
                  <a:srgbClr val="000000"/>
                </a:solidFill>
                <a:latin typeface="Arial" charset="0"/>
              </a:rPr>
              <a:t>and know that there are certain specialized randomization techniques that help to guarantee perfect balance of particular confounders.  You will learn more about these in our Clinical Trials (EPI 205) course.  There is no</a:t>
            </a:r>
            <a:r>
              <a:rPr lang="en-US" altLang="en-US" sz="1000" baseline="0" dirty="0">
                <a:solidFill>
                  <a:srgbClr val="000000"/>
                </a:solidFill>
                <a:latin typeface="Arial" charset="0"/>
              </a:rPr>
              <a:t> way, however, to guarantee perfect balance of all variables. </a:t>
            </a:r>
            <a:endParaRPr lang="en-US" altLang="en-US" sz="1000" dirty="0">
              <a:solidFill>
                <a:srgbClr val="000000"/>
              </a:solidFill>
              <a:latin typeface="Arial" charset="0"/>
            </a:endParaRPr>
          </a:p>
          <a:p>
            <a:endParaRPr lang="en-US" altLang="en-US" sz="1000" dirty="0">
              <a:solidFill>
                <a:srgbClr val="000000"/>
              </a:solidFill>
              <a:latin typeface="Arial" charset="0"/>
            </a:endParaRPr>
          </a:p>
        </p:txBody>
      </p:sp>
    </p:spTree>
    <p:extLst>
      <p:ext uri="{BB962C8B-B14F-4D97-AF65-F5344CB8AC3E}">
        <p14:creationId xmlns:p14="http://schemas.microsoft.com/office/powerpoint/2010/main" val="11837902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a:t>These tables are organized by study design,</a:t>
            </a:r>
            <a:r>
              <a:rPr lang="en-US" baseline="0" dirty="0"/>
              <a:t> </a:t>
            </a:r>
            <a:r>
              <a:rPr lang="en-US" dirty="0"/>
              <a:t>nature of the available</a:t>
            </a:r>
            <a:r>
              <a:rPr lang="en-US" baseline="0" dirty="0"/>
              <a:t> data, and desired scale of interaction (additive vs multiplicative).  In this first block is the Stata code to use for when we have a cross-sectional study (i.e., working with prevalences) or a cohort study with complete follow-up (i.e., working with risks), and we have a binary outcome and two binary exposures in question.  Obtaining the p value for multiplicative interaction can be obtained via the cs command in epitab.  Unfortunately, the cs command does not calculate any metric for additive interaction.  Therefore, we can either create a regression model on the additive scale to evaluate the p value for additive interaction or we can derive RERI from a multiplicative interaction regression model using a post-estimation nlcom command.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The second row of this table gives the command for a regression model which natively estimates absolute risk differences.  Logistic regression, for example, natively estimates odds ratios; it operates on the multiplicative scale.  Other regression models operate on the additive scale, and hence the measures of association that they generate are absolute difference measures.  In the second row of the table, we use what is called a generalized linear model (“glm”), and with an option command we specify that we have a binary outcome.  The first command (gen EXG = E*G) creates the interaction term.  We then estimate the regression model making sure to include the interaction term, and the coefficient for the interaction term is the additive interaction metric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10 </a:t>
            </a:r>
            <a:r>
              <a:rPr lang="en-US" altLang="en-US" sz="1200" kern="1200" dirty="0">
                <a:solidFill>
                  <a:schemeClr val="tx1"/>
                </a:solidFill>
                <a:latin typeface="Times New Roman" pitchFamily="18" charset="0"/>
                <a:ea typeface="Calibri" pitchFamily="34" charset="0"/>
                <a:cs typeface="Times New Roman" pitchFamily="18" charset="0"/>
              </a:rPr>
              <a:t>-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00</a:t>
            </a:r>
            <a:r>
              <a:rPr lang="en-US" altLang="en-US" sz="1200" kern="1200" dirty="0">
                <a:solidFill>
                  <a:schemeClr val="tx1"/>
                </a:solidFill>
                <a:latin typeface="Times New Roman" pitchFamily="18" charset="0"/>
                <a:ea typeface="Calibri" pitchFamily="34" charset="0"/>
                <a:cs typeface="Times New Roman" pitchFamily="18" charset="0"/>
              </a:rPr>
              <a:t>)</a:t>
            </a:r>
            <a:r>
              <a:rPr lang="en-US" baseline="0" dirty="0"/>
              <a:t> that we defined earlier.   While the additive interaction metric is easy to calculate by hand, we need the regression model to calculate aspects of its accompanying sampling error (in the form of a confidence interval and p value).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dirty="0">
              <a:solidFill>
                <a:srgbClr val="FF0000"/>
              </a:solidFill>
              <a:latin typeface="Times New Roman" pitchFamily="18" charset="0"/>
              <a:ea typeface="Calibri" pitchFamily="34" charset="0"/>
              <a:cs typeface="Times New Roman" pitchFamily="18" charset="0"/>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In the third row of the table, we show how to evaluate for additive interaction by estimating RERI.  To do this, we work with a regression model that operates on the multiplicative scale and directly calculates ratios of probabilities (either prevalence ratios or risk ratios).   We again use a “glm” framework and this time specify a binary outcome but a log scale in the options.  We estimate this regression model, as we did in the second row, by including an interaction term.  After we estimate the regression model, we then run what is called a post-estimation command.  Stata has a variety of functions that can be run after one has created the mathematical formula that purports to depict the system (the “regression model”); these are called post-estimation commands.  One such command is called “</a:t>
            </a:r>
            <a:r>
              <a:rPr lang="en-US" sz="1200" kern="1200" dirty="0">
                <a:solidFill>
                  <a:schemeClr val="tx1"/>
                </a:solidFill>
                <a:effectLst/>
                <a:latin typeface="Times New Roman" pitchFamily="18" charset="0"/>
                <a:ea typeface="+mn-ea"/>
                <a:cs typeface="+mn-cs"/>
              </a:rPr>
              <a:t>nlcom” which</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computes point estimates, standard errors, test statistics, significance levels, and confidence intervals for nonlinear combinations of parameter estimates after any Stata estimation command.</a:t>
            </a:r>
            <a:r>
              <a:rPr lang="en-US" baseline="0" dirty="0"/>
              <a:t>  It is able to derive all of the individual components in RERI (</a:t>
            </a:r>
            <a:r>
              <a:rPr lang="en-US" altLang="en-US" sz="1200" kern="1200" dirty="0">
                <a:solidFill>
                  <a:srgbClr val="FF0000"/>
                </a:solidFill>
                <a:latin typeface="Times New Roman" pitchFamily="18" charset="0"/>
                <a:ea typeface="Calibri" pitchFamily="34" charset="0"/>
                <a:cs typeface="Times New Roman" pitchFamily="18" charset="0"/>
              </a:rPr>
              <a:t>RR</a:t>
            </a:r>
            <a:r>
              <a:rPr lang="en-US" altLang="en-US" sz="1200" kern="1200" baseline="-25000" dirty="0">
                <a:solidFill>
                  <a:srgbClr val="FF0000"/>
                </a:solidFill>
                <a:latin typeface="Times New Roman" pitchFamily="18" charset="0"/>
                <a:ea typeface="Calibri" pitchFamily="34" charset="0"/>
                <a:cs typeface="Times New Roman" pitchFamily="18" charset="0"/>
              </a:rPr>
              <a:t>11</a:t>
            </a:r>
            <a:r>
              <a:rPr lang="en-US" altLang="en-US" sz="1200" kern="1200" dirty="0">
                <a:solidFill>
                  <a:srgbClr val="FF0000"/>
                </a:solidFill>
                <a:latin typeface="Times New Roman" pitchFamily="18" charset="0"/>
                <a:ea typeface="Calibri" pitchFamily="34" charset="0"/>
                <a:cs typeface="Times New Roman" pitchFamily="18" charset="0"/>
              </a:rPr>
              <a:t> – RR</a:t>
            </a:r>
            <a:r>
              <a:rPr lang="en-US" altLang="en-US" sz="1200" kern="1200" baseline="-25000" dirty="0">
                <a:solidFill>
                  <a:srgbClr val="FF0000"/>
                </a:solidFill>
                <a:latin typeface="Times New Roman" pitchFamily="18" charset="0"/>
                <a:ea typeface="Calibri" pitchFamily="34" charset="0"/>
                <a:cs typeface="Times New Roman" pitchFamily="18" charset="0"/>
              </a:rPr>
              <a:t>10</a:t>
            </a:r>
            <a:r>
              <a:rPr lang="en-US" altLang="en-US" sz="1200" kern="1200" dirty="0">
                <a:solidFill>
                  <a:srgbClr val="FF0000"/>
                </a:solidFill>
                <a:latin typeface="Times New Roman" pitchFamily="18" charset="0"/>
                <a:ea typeface="Calibri" pitchFamily="34" charset="0"/>
                <a:cs typeface="Times New Roman" pitchFamily="18" charset="0"/>
              </a:rPr>
              <a:t> – RR</a:t>
            </a:r>
            <a:r>
              <a:rPr lang="en-US" altLang="en-US" sz="1200" kern="1200" baseline="-25000" dirty="0">
                <a:solidFill>
                  <a:srgbClr val="FF0000"/>
                </a:solidFill>
                <a:latin typeface="Times New Roman" pitchFamily="18" charset="0"/>
                <a:ea typeface="Calibri" pitchFamily="34" charset="0"/>
                <a:cs typeface="Times New Roman" pitchFamily="18" charset="0"/>
              </a:rPr>
              <a:t>01</a:t>
            </a:r>
            <a:r>
              <a:rPr lang="en-US" altLang="en-US" sz="1200" kern="1200" dirty="0">
                <a:solidFill>
                  <a:srgbClr val="FF0000"/>
                </a:solidFill>
                <a:latin typeface="Times New Roman" pitchFamily="18" charset="0"/>
                <a:ea typeface="Calibri" pitchFamily="34" charset="0"/>
                <a:cs typeface="Times New Roman" pitchFamily="18" charset="0"/>
              </a:rPr>
              <a:t> + 1) and then calculate RERI and its accompanying statistics.  A short cut to the above commands can be performed with the user-written “ic” command.   Type:   “ssc install ic”  to install the command.  Then, type:  “ic D E G, rrby(binomial) show” to estimate RERI.  Type “help ic” to learn more.</a:t>
            </a:r>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dirty="0">
              <a:solidFill>
                <a:srgbClr val="FF0000"/>
              </a:solidFill>
              <a:latin typeface="Times New Roman" pitchFamily="18" charset="0"/>
              <a:ea typeface="Calibri" pitchFamily="34" charset="0"/>
              <a:cs typeface="Times New Roman" pitchFamily="18" charset="0"/>
            </a:endParaRP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a:p>
          <a:p>
            <a:r>
              <a:rPr lang="en-US" dirty="0"/>
              <a:t>Both</a:t>
            </a:r>
            <a:r>
              <a:rPr lang="en-US" baseline="0" dirty="0"/>
              <a:t> the additive interaction metric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10 </a:t>
            </a:r>
            <a:r>
              <a:rPr lang="en-US" altLang="en-US" sz="1200" kern="1200" dirty="0">
                <a:solidFill>
                  <a:schemeClr val="tx1"/>
                </a:solidFill>
                <a:latin typeface="Times New Roman" pitchFamily="18" charset="0"/>
                <a:ea typeface="Calibri" pitchFamily="34" charset="0"/>
                <a:cs typeface="Times New Roman" pitchFamily="18" charset="0"/>
              </a:rPr>
              <a:t>-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00</a:t>
            </a:r>
            <a:r>
              <a:rPr lang="en-US" altLang="en-US" sz="1200" kern="1200" baseline="0" dirty="0">
                <a:solidFill>
                  <a:schemeClr val="tx1"/>
                </a:solidFill>
                <a:latin typeface="Times New Roman" pitchFamily="18" charset="0"/>
                <a:ea typeface="Calibri" pitchFamily="34" charset="0"/>
                <a:cs typeface="Times New Roman" pitchFamily="18" charset="0"/>
              </a:rPr>
              <a:t>) and RERI will provide information on the presence or absence of additive interaction.  The signs (+ or -) of these will be the same.   RERI has an additional advantage in that the magnitude of the value can be used to evaluate for particular forms of mechanistic interaction.  More about this can be found in V</a:t>
            </a:r>
            <a:r>
              <a:rPr lang="en-US" dirty="0"/>
              <a:t>anderWeele and Knol.  Tutorial on interaction. </a:t>
            </a:r>
            <a:r>
              <a:rPr lang="en-US" i="1" dirty="0"/>
              <a:t>Epidemiol Methods </a:t>
            </a:r>
            <a:r>
              <a:rPr lang="en-US" dirty="0"/>
              <a:t>3:33-72, 2014</a:t>
            </a:r>
            <a:r>
              <a:rPr lang="en-US" baseline="0" dirty="0"/>
              <a:t> (Optional Reading).  </a:t>
            </a:r>
          </a:p>
          <a:p>
            <a:endParaRPr lang="en-US" baseline="0" dirty="0"/>
          </a:p>
          <a:p>
            <a:r>
              <a:rPr lang="en-US" baseline="0" dirty="0"/>
              <a:t>Because this course does not cover statistical regression, some of these commands may appear opaque to you.  We are using them simply as tools to calculates metrics that we have derived manually in this lecture (which we hope are now understood): the metric for additive interaction, RERI, and the metric for multiplicative interaction.  These regression equations also provide us with the accompanying sampling error information for the metrics, in the form of p values and confidence intervals.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91</a:t>
            </a:fld>
            <a:endParaRPr lang="en-US" dirty="0"/>
          </a:p>
        </p:txBody>
      </p:sp>
    </p:spTree>
    <p:extLst>
      <p:ext uri="{BB962C8B-B14F-4D97-AF65-F5344CB8AC3E}">
        <p14:creationId xmlns:p14="http://schemas.microsoft.com/office/powerpoint/2010/main" val="23527282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In this first block is the Stata code to use for when we have a cross-sectional study or a cohort study with complete follow-up and we have a binary outcome, two binary exposures, and two confounders of the exposure-outcome relationship.  The confounders can be categorical or continuous variables.  Because of the complexity of the system and the presence of confounders that can be categorical or continuous, we use mathematical regression as the conditioning technique (instead of, for example, stratification).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In the first row, we seek to estimate the metric for multiplicative interaction.  To do so, we create a multiplicative interaction term and include it in a natively multiplicative interaction regression model, estimated with the “glm” command.   The exponentiated coefficient for the interaction term is the metric for multiplicative interaction.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In the second row, in which the goal is to derive an assessment about additive interaction, we use the same regression model we created in the first row, which is natively multiplicative.  Multiplicative models can often be more reliably fit than some of the native additive models.  To get information on additive interaction, we can use a post-estimation nlcom command to calculate RERI and its accompanying statistics.  </a:t>
            </a:r>
            <a:r>
              <a:rPr lang="en-US" altLang="en-US" sz="1200" kern="1200" dirty="0">
                <a:solidFill>
                  <a:srgbClr val="FF0000"/>
                </a:solidFill>
                <a:latin typeface="Times New Roman" pitchFamily="18" charset="0"/>
                <a:ea typeface="Calibri" pitchFamily="34" charset="0"/>
                <a:cs typeface="Times New Roman" pitchFamily="18" charset="0"/>
              </a:rPr>
              <a:t>A short cut can be performed with the user-written “ic” command.   Type:   “ssc install ic”  to install the command.  Then, type:  “ic D E G C1 C2, rrby(binomial) show” to estimate RERI. </a:t>
            </a:r>
            <a:endParaRPr lang="en-US" dirty="0"/>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92</a:t>
            </a:fld>
            <a:endParaRPr lang="en-US" dirty="0"/>
          </a:p>
        </p:txBody>
      </p:sp>
    </p:spTree>
    <p:extLst>
      <p:ext uri="{BB962C8B-B14F-4D97-AF65-F5344CB8AC3E}">
        <p14:creationId xmlns:p14="http://schemas.microsoft.com/office/powerpoint/2010/main" val="20081717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table explains the calculations in a case-control study.  As we know, case-control studies natively only produce multiplicative measures of association (odds ratios, which are consistent estimators of risk ratios and hazard ratios depending upon control sampling scheme).  Hence, we know we will not readily be able to derive the additive metric of interaction,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10 </a:t>
            </a:r>
            <a:r>
              <a:rPr lang="en-US" altLang="en-US" sz="1200" kern="1200" dirty="0">
                <a:solidFill>
                  <a:schemeClr val="tx1"/>
                </a:solidFill>
                <a:latin typeface="Times New Roman" pitchFamily="18" charset="0"/>
                <a:ea typeface="Calibri" pitchFamily="34" charset="0"/>
                <a:cs typeface="Times New Roman" pitchFamily="18" charset="0"/>
              </a:rPr>
              <a:t>-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00</a:t>
            </a:r>
            <a:r>
              <a:rPr lang="en-US" baseline="0" dirty="0"/>
              <a:t> .  However, we can calculate RERI.</a:t>
            </a:r>
          </a:p>
          <a:p>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In the first two rows, we have two binary exposures.  In the last two rows, we add two confounders of the exposure-outcome relationship. </a:t>
            </a:r>
          </a:p>
          <a:p>
            <a:endParaRPr lang="en-US" baseline="0" dirty="0"/>
          </a:p>
          <a:p>
            <a:r>
              <a:rPr lang="en-US" baseline="0" dirty="0"/>
              <a:t>In the first row, we can use the epitab command “cc” (cc D E, by(G)), with which we are very familiar to create and analyze 2x2 tables for case-control studies.  It will produce the p value for multiplicative interaction by simple stratification.  </a:t>
            </a:r>
          </a:p>
          <a:p>
            <a:endParaRPr lang="en-US" baseline="0" dirty="0"/>
          </a:p>
          <a:p>
            <a:r>
              <a:rPr lang="en-US" baseline="0" dirty="0"/>
              <a:t>As we know, additive scale measures of association are not derived directly from case-control studies, but we can use RERI as a way to evaluate for additive interaction.  To do so, we use a logistic regression model to derive odds ratios.  We then use the same post-estimation command logic that we used on the prior slides to estimate RERI and its accompanying statistics.  What Stata calls “_n1_1” is RERI.  </a:t>
            </a:r>
            <a:r>
              <a:rPr lang="en-US" altLang="en-US" sz="1200" kern="1200" dirty="0">
                <a:solidFill>
                  <a:srgbClr val="FF0000"/>
                </a:solidFill>
                <a:latin typeface="Times New Roman" pitchFamily="18" charset="0"/>
                <a:ea typeface="Calibri" pitchFamily="34" charset="0"/>
                <a:cs typeface="Times New Roman" pitchFamily="18" charset="0"/>
              </a:rPr>
              <a:t>A short cut can be performed with the user-written “ic” command.   Type:   “ssc install ic”  to install the command.  Then, type:  “ic D E G, rrby(or) show” to estimate RERI.  Type “help ic” to learn more.</a:t>
            </a:r>
            <a:endParaRPr lang="en-US" baseline="0" dirty="0"/>
          </a:p>
          <a:p>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When we make the situation more complex in the last two rows by adding two confounding variables, we work entirely with regression models and not stratification.  Because we are working with a natively multiplicative regression model (here, logistic regression), we can directly derive the metric for multiplicative interaction from the regression model (shown in the 3</a:t>
            </a:r>
            <a:r>
              <a:rPr lang="en-US" baseline="30000" dirty="0"/>
              <a:t>rd</a:t>
            </a:r>
            <a:r>
              <a:rPr lang="en-US" baseline="0" dirty="0"/>
              <a:t> row).  To get an estimate for additive interaction, we can calculate RERI as a post-estimation nlcom command.  </a:t>
            </a:r>
            <a:r>
              <a:rPr lang="en-US" altLang="en-US" sz="1200" kern="1200" dirty="0">
                <a:solidFill>
                  <a:srgbClr val="FF0000"/>
                </a:solidFill>
                <a:latin typeface="Times New Roman" pitchFamily="18" charset="0"/>
                <a:ea typeface="Calibri" pitchFamily="34" charset="0"/>
                <a:cs typeface="Times New Roman" pitchFamily="18" charset="0"/>
              </a:rPr>
              <a:t>A short cut can be performed with the user-written “ic” command.   Type:  “ic D E G C1 C2, rrby(or) show” to estimate RERI.  </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93</a:t>
            </a:fld>
            <a:endParaRPr lang="en-US" dirty="0"/>
          </a:p>
        </p:txBody>
      </p:sp>
    </p:spTree>
    <p:extLst>
      <p:ext uri="{BB962C8B-B14F-4D97-AF65-F5344CB8AC3E}">
        <p14:creationId xmlns:p14="http://schemas.microsoft.com/office/powerpoint/2010/main" val="24527729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4850"/>
            <a:ext cx="6172200" cy="3471863"/>
          </a:xfrm>
        </p:spPr>
      </p:sp>
      <p:sp>
        <p:nvSpPr>
          <p:cNvPr id="3" name="Notes Placeholder 2"/>
          <p:cNvSpPr>
            <a:spLocks noGrp="1"/>
          </p:cNvSpPr>
          <p:nvPr>
            <p:ph type="body" idx="1"/>
          </p:nvPr>
        </p:nvSpPr>
        <p:spPr/>
        <p:txBody>
          <a:bodyPr/>
          <a:lstStyle/>
          <a:p>
            <a:r>
              <a:rPr lang="en-US" dirty="0"/>
              <a:t>There are several</a:t>
            </a:r>
            <a:r>
              <a:rPr lang="en-US" baseline="0" dirty="0"/>
              <a:t> more advanced topics in interaction that we will not have time to cover in the course.  </a:t>
            </a:r>
          </a:p>
          <a:p>
            <a:endParaRPr lang="en-US" baseline="0" dirty="0"/>
          </a:p>
          <a:p>
            <a:r>
              <a:rPr lang="en-US" baseline="0" dirty="0"/>
              <a:t>The first is interaction between more than two variables.  In today’s session, we have focused on interaction between a primary exposure and one other cause of outcome.  However, there may be multiple other causes of outcome.  The DAG shown has two other causes (B and F, let us say they are binary variables) in addition to E.  In this situation, there may be discernible interaction between E and a joint classification of B and F (four different combinations of B and F), between E and B alone, or between E and F alone, etc.  We will get some practice with this situation in next session’s Problem Set when we explore the causal role of smoking, alcohol use, and age in the occurrence of esophageal cancer.</a:t>
            </a:r>
          </a:p>
          <a:p>
            <a:endParaRPr lang="en-US" baseline="0" dirty="0"/>
          </a:p>
          <a:p>
            <a:r>
              <a:rPr lang="en-US" baseline="0" dirty="0"/>
              <a:t>The second is interaction involving variables other than dichotomous ones, such as multi-level ordered categorical (e.g., cancer stage) and nominal variables (e.g., race) and continuous variables (e.g., weight or blood pressure).  There is additional complexity in the investigation of interaction in this context.</a:t>
            </a:r>
          </a:p>
          <a:p>
            <a:endParaRPr lang="en-US" baseline="0" dirty="0"/>
          </a:p>
          <a:p>
            <a:r>
              <a:rPr lang="en-US" baseline="0" dirty="0"/>
              <a:t>Finally, we have not dwelled on to what extent we should control for the confounding influences on each of the factors that are involved with interaction.  We have mainly focused on a primary exposure, E, and in doing so have discussed making sure to assess a causal influence for E.   However, when considering interaction with other variables (say, some factor B), we may or may not care if we are working with a true causal determinant of outcome or a factor that is simply associated with outcome via confounding (see earlier slide showing different DAG structures for interaction).  How much to be concerned with management of confounding regarding factor B depends upon the goal of the research.  If the goal is simply to target persons who may have the lowest number needed to treat with factor E, then it will not matter if variable B is causal.  However, if the goal is to intervene upon factor B to achieve a different level of B and hence influence the effect of E on D (and B on D), then it will be important to identify the causal effect of B.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94</a:t>
            </a:fld>
            <a:endParaRPr lang="en-US" dirty="0"/>
          </a:p>
        </p:txBody>
      </p:sp>
    </p:spTree>
    <p:extLst>
      <p:ext uri="{BB962C8B-B14F-4D97-AF65-F5344CB8AC3E}">
        <p14:creationId xmlns:p14="http://schemas.microsoft.com/office/powerpoint/2010/main" val="27697564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growing convention</a:t>
            </a:r>
            <a:r>
              <a:rPr lang="en-US" baseline="0" dirty="0"/>
              <a:t> (albeit not universal)</a:t>
            </a:r>
            <a:r>
              <a:rPr lang="en-US" dirty="0"/>
              <a:t> in DAGs depicts</a:t>
            </a:r>
            <a:r>
              <a:rPr lang="en-US" baseline="0" dirty="0"/>
              <a:t> various means of adjustment as shown.  Importantly, randomization and inverse probability weighting (which we will not discuss in this course) are not “conditioning” techniques.  Rather than holding confounders fixed, these methods work to balance the distribution of a confounder across levels of exposure.  We depict this by taking the edge off the DAG from C to E.  Remember, DAGs depict both natural relationships between variables and the study designs which we use to investigate them. </a:t>
            </a:r>
          </a:p>
          <a:p>
            <a:endParaRPr lang="en-US" baseline="0" dirty="0"/>
          </a:p>
          <a:p>
            <a:r>
              <a:rPr lang="en-US" baseline="0" dirty="0"/>
              <a:t>In contrast, we use a box to depict conditioning in the techniques of restriction, stratification, and conventional regression.  For restriction, a growing convention is to include the level of the variable which is being restricted to (e.g., S = men).  </a:t>
            </a:r>
          </a:p>
          <a:p>
            <a:endParaRPr lang="en-US" baseline="0" dirty="0"/>
          </a:p>
          <a:p>
            <a:r>
              <a:rPr lang="en-US" baseline="0" dirty="0"/>
              <a:t>When we perform matching, we should be sure to include a conditioned-upon selection node (as we should in all studies) and be sure to add an edge from our matching factor to this selection node.  We typically, particularly in case-control studies, also have to condition upon the matching factor and we would depict this, again, with a box around the node.  Advanced note:  We do not have to condition upon the matching factor in a case-control study under the null in order to prevent bias but we do under the non-null.  DAGs can help us understand this.  In practice, because we do not know if we are truly operating under the null or not, the advice is to condition upon the matching factor.   More on matching and DAGs can be found in Mansournia et al. </a:t>
            </a:r>
            <a:r>
              <a:rPr lang="en-US" i="1" baseline="0" dirty="0"/>
              <a:t>IJE</a:t>
            </a:r>
            <a:r>
              <a:rPr lang="en-US" baseline="0" dirty="0"/>
              <a:t> 2013.    </a:t>
            </a:r>
          </a:p>
          <a:p>
            <a:endParaRPr lang="en-US" baseline="0" dirty="0"/>
          </a:p>
          <a:p>
            <a:r>
              <a:rPr lang="en-US" baseline="0" dirty="0"/>
              <a:t>The DAG to depict the technique of instrumental variables was shown earlier in this slide set.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95</a:t>
            </a:fld>
            <a:endParaRPr lang="en-US" dirty="0"/>
          </a:p>
        </p:txBody>
      </p:sp>
    </p:spTree>
    <p:extLst>
      <p:ext uri="{BB962C8B-B14F-4D97-AF65-F5344CB8AC3E}">
        <p14:creationId xmlns:p14="http://schemas.microsoft.com/office/powerpoint/2010/main" val="39348031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DAGs can depict measurement bias, and these two panels present examples.  In the DAG on the left, this is differential (with respect to outcome) misclassification of exposure.  On the right is dependent misclassification</a:t>
            </a:r>
            <a:r>
              <a:rPr lang="en-US" altLang="en-US" baseline="0" dirty="0"/>
              <a:t> of exposure and outcome</a:t>
            </a:r>
            <a:r>
              <a:rPr lang="en-US" altLang="en-US" dirty="0"/>
              <a:t>.  More on this can be found in the Hernan</a:t>
            </a:r>
            <a:r>
              <a:rPr lang="en-US" altLang="en-US" baseline="0" dirty="0"/>
              <a:t> and Cole article in the Optional Reading in the Measurement Bias session.  We also showed these informally in our session on measurement bias.  </a:t>
            </a:r>
            <a:r>
              <a:rPr lang="en-US" altLang="en-US" dirty="0"/>
              <a:t>We will</a:t>
            </a:r>
            <a:r>
              <a:rPr lang="en-US" altLang="en-US" baseline="0" dirty="0"/>
              <a:t> not, however,</a:t>
            </a:r>
            <a:r>
              <a:rPr lang="en-US" altLang="en-US" dirty="0"/>
              <a:t> be discussing this in class in any detail.  Measurement bias looks like confounding on DAGs, in the sense of having a common cause at its root.  Indeed, it has the structure of confounding, but it is mediated through an artificial, investigator-driven condition</a:t>
            </a:r>
            <a:r>
              <a:rPr lang="en-US" altLang="en-US" baseline="0" dirty="0"/>
              <a:t> — the measurement process — </a:t>
            </a:r>
            <a:r>
              <a:rPr lang="en-US" altLang="en-US" dirty="0"/>
              <a:t>rather than a naturally occurring process which is the source of the common causes that we introduced last week.  DAGs can also illustrate misclassification of exposure (or outcome) which is differential with respect to confounding variables; an example of this was present in the Problem Set for Measurement Bias.  Finally, </a:t>
            </a:r>
            <a:r>
              <a:rPr lang="en-US" altLang="en-US" baseline="0" dirty="0"/>
              <a:t>non-differential misclassification can also be shown on a DAG.  Doing so shows how no bias will result if under the null; an edge from true exposure to true outcome is needed in order for bias to ensue.</a:t>
            </a:r>
            <a:r>
              <a:rPr lang="en-US" altLang="en-US" dirty="0"/>
              <a:t>   </a:t>
            </a:r>
          </a:p>
          <a:p>
            <a:pPr defTabSz="914400"/>
            <a:endParaRPr lang="en-US" altLang="en-US" dirty="0"/>
          </a:p>
          <a:p>
            <a:pPr defTabSz="914400"/>
            <a:r>
              <a:rPr lang="en-US" altLang="en-US" dirty="0"/>
              <a:t>DAGs can become very crowded if all measurement bias is shown on for all variables, but you might want to do it for certain variables such as your primary exposure</a:t>
            </a:r>
            <a:r>
              <a:rPr lang="en-US" altLang="en-US" baseline="0" dirty="0"/>
              <a:t> and outcome</a:t>
            </a:r>
            <a:r>
              <a:rPr lang="en-US" altLang="en-US" dirty="0"/>
              <a:t>.  However, if you are not showing</a:t>
            </a:r>
            <a:r>
              <a:rPr lang="en-US" altLang="en-US" baseline="0" dirty="0"/>
              <a:t> measurement bias on your DAGS, </a:t>
            </a:r>
            <a:r>
              <a:rPr lang="en-US" altLang="en-US" dirty="0"/>
              <a:t>you certainly need to be thinking about measurement bias outside of DAGs.  Indeed, the reason why we and others do not routinely advise to depict measurement error nodes on a DAG is that doing so rarely provides any new insight into measurement error as compared to simply thinking about the soundness of all of your measurements.  Thus, DAGs are useful to help understand the mechanistic distinction between differentiality and dependence when first learning about them, but DAGs rarely provide much insight into measurement bias in practice. </a:t>
            </a:r>
          </a:p>
          <a:p>
            <a:pPr defTabSz="914400"/>
            <a:endParaRPr lang="en-US" altLang="en-US" dirty="0"/>
          </a:p>
          <a:p>
            <a:pPr defTabSz="914400"/>
            <a:r>
              <a:rPr lang="en-US" altLang="en-US" dirty="0"/>
              <a:t>Selection bias, on the other hand, needs to be incorporated in all DAGs because inadvertent conditioning upon colliders causes</a:t>
            </a:r>
            <a:r>
              <a:rPr lang="en-US" altLang="en-US" baseline="0" dirty="0"/>
              <a:t> what is known as </a:t>
            </a:r>
            <a:r>
              <a:rPr lang="en-US" altLang="en-US" dirty="0"/>
              <a:t>collider-conditioning</a:t>
            </a:r>
            <a:r>
              <a:rPr lang="en-US" altLang="en-US" baseline="0" dirty="0"/>
              <a:t> bias</a:t>
            </a:r>
            <a:r>
              <a:rPr lang="en-US" altLang="en-US" dirty="0"/>
              <a:t>.  This is best done by always including a selection node for in-selection (“S=1”) and a selection node for out-selection (“S=0”).   It you do not depict these nodes on your</a:t>
            </a:r>
            <a:r>
              <a:rPr lang="en-US" altLang="en-US" baseline="0" dirty="0"/>
              <a:t> DAGs, it is easy to forget that they are operative.  </a:t>
            </a:r>
          </a:p>
          <a:p>
            <a:pPr defTabSz="914400"/>
            <a:endParaRPr lang="en-US" altLang="en-US" baseline="0" dirty="0"/>
          </a:p>
          <a:p>
            <a:pPr defTabSz="914400"/>
            <a:endParaRPr lang="en-US" alt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96</a:t>
            </a:fld>
            <a:endParaRPr lang="en-US" dirty="0"/>
          </a:p>
        </p:txBody>
      </p:sp>
    </p:spTree>
    <p:extLst>
      <p:ext uri="{BB962C8B-B14F-4D97-AF65-F5344CB8AC3E}">
        <p14:creationId xmlns:p14="http://schemas.microsoft.com/office/powerpoint/2010/main" val="74639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1083747" indent="0" algn="ctr">
              <a:buNone/>
              <a:defRPr/>
            </a:lvl2pPr>
            <a:lvl3pPr marL="2167494" indent="0" algn="ctr">
              <a:buNone/>
              <a:defRPr/>
            </a:lvl3pPr>
            <a:lvl4pPr marL="3251241" indent="0" algn="ctr">
              <a:buNone/>
              <a:defRPr/>
            </a:lvl4pPr>
            <a:lvl5pPr marL="4334988" indent="0" algn="ctr">
              <a:buNone/>
              <a:defRPr/>
            </a:lvl5pPr>
            <a:lvl6pPr marL="5418734" indent="0" algn="ctr">
              <a:buNone/>
              <a:defRPr/>
            </a:lvl6pPr>
            <a:lvl7pPr marL="6502481" indent="0" algn="ctr">
              <a:buNone/>
              <a:defRPr/>
            </a:lvl7pPr>
            <a:lvl8pPr marL="7586228" indent="0" algn="ctr">
              <a:buNone/>
              <a:defRPr/>
            </a:lvl8pPr>
            <a:lvl9pPr marL="8669975" indent="0" algn="ctr">
              <a:buNone/>
              <a:defRPr/>
            </a:lvl9pPr>
          </a:lstStyle>
          <a:p>
            <a:r>
              <a:rPr lang="en-US"/>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11943" y="304800"/>
            <a:ext cx="3454400" cy="8153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4979" y="304800"/>
            <a:ext cx="10005720" cy="8153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a:t>Click to edit Master title style</a:t>
            </a:r>
          </a:p>
        </p:txBody>
      </p:sp>
      <p:sp>
        <p:nvSpPr>
          <p:cNvPr id="3" name="Text Placeholder 2"/>
          <p:cNvSpPr>
            <a:spLocks noGrp="1"/>
          </p:cNvSpPr>
          <p:nvPr>
            <p:ph type="body" sz="half" idx="1"/>
          </p:nvPr>
        </p:nvSpPr>
        <p:spPr>
          <a:xfrm>
            <a:off x="1444978" y="1676400"/>
            <a:ext cx="6728178" cy="678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4400" y="1676400"/>
            <a:ext cx="6731942" cy="678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a:t>Click to edit Master title style</a:t>
            </a:r>
          </a:p>
        </p:txBody>
      </p:sp>
      <p:sp>
        <p:nvSpPr>
          <p:cNvPr id="3" name="Table Placeholder 2"/>
          <p:cNvSpPr>
            <a:spLocks noGrp="1"/>
          </p:cNvSpPr>
          <p:nvPr>
            <p:ph type="tbl" idx="1"/>
          </p:nvPr>
        </p:nvSpPr>
        <p:spPr>
          <a:xfrm>
            <a:off x="1444978" y="1676400"/>
            <a:ext cx="13821364" cy="6781800"/>
          </a:xfrm>
        </p:spPr>
        <p:txBody>
          <a:bodyPr/>
          <a:lstStyle/>
          <a:p>
            <a:pPr lvl="0"/>
            <a:endParaRPr lang="en-US" noProof="0"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a:t>Click to edit Master title style</a:t>
            </a:r>
          </a:p>
        </p:txBody>
      </p:sp>
      <p:sp>
        <p:nvSpPr>
          <p:cNvPr id="3" name="Chart Placeholder 2"/>
          <p:cNvSpPr>
            <a:spLocks noGrp="1"/>
          </p:cNvSpPr>
          <p:nvPr>
            <p:ph type="chart" idx="1"/>
          </p:nvPr>
        </p:nvSpPr>
        <p:spPr>
          <a:xfrm>
            <a:off x="1444978" y="1676400"/>
            <a:ext cx="13821364" cy="6781800"/>
          </a:xfrm>
        </p:spPr>
        <p:txBody>
          <a:bodyPr/>
          <a:lstStyle/>
          <a:p>
            <a:pPr lvl="0"/>
            <a:endParaRPr lang="en-US" noProof="0"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7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70"/>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1083760" indent="0" algn="ctr">
              <a:buNone/>
              <a:defRPr/>
            </a:lvl2pPr>
            <a:lvl3pPr marL="2167520" indent="0" algn="ctr">
              <a:buNone/>
              <a:defRPr/>
            </a:lvl3pPr>
            <a:lvl4pPr marL="3251279" indent="0" algn="ctr">
              <a:buNone/>
              <a:defRPr/>
            </a:lvl4pPr>
            <a:lvl5pPr marL="4335039" indent="0" algn="ctr">
              <a:buNone/>
              <a:defRPr/>
            </a:lvl5pPr>
            <a:lvl6pPr marL="5418799" indent="0" algn="ctr">
              <a:buNone/>
              <a:defRPr/>
            </a:lvl6pPr>
            <a:lvl7pPr marL="6502559" indent="0" algn="ctr">
              <a:buNone/>
              <a:defRPr/>
            </a:lvl7pPr>
            <a:lvl8pPr marL="7586319" indent="0" algn="ctr">
              <a:buNone/>
              <a:defRPr/>
            </a:lvl8pPr>
            <a:lvl9pPr marL="8670079" indent="0" algn="ctr">
              <a:buNone/>
              <a:defRPr/>
            </a:lvl9pPr>
          </a:lstStyle>
          <a:p>
            <a:r>
              <a:rPr lang="en-US"/>
              <a:t>Click to edit Master subtitle style</a:t>
            </a:r>
          </a:p>
        </p:txBody>
      </p:sp>
    </p:spTree>
    <p:extLst>
      <p:ext uri="{BB962C8B-B14F-4D97-AF65-F5344CB8AC3E}">
        <p14:creationId xmlns:p14="http://schemas.microsoft.com/office/powerpoint/2010/main" val="2995259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168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426" y="5875869"/>
            <a:ext cx="13817600" cy="1816100"/>
          </a:xfrm>
        </p:spPr>
        <p:txBody>
          <a:bodyPr anchor="t"/>
          <a:lstStyle>
            <a:lvl1pPr algn="l">
              <a:defRPr sz="9482" b="1" cap="all"/>
            </a:lvl1pPr>
          </a:lstStyle>
          <a:p>
            <a:r>
              <a:rPr lang="en-US"/>
              <a:t>Click to edit Master title style</a:t>
            </a:r>
          </a:p>
        </p:txBody>
      </p:sp>
      <p:sp>
        <p:nvSpPr>
          <p:cNvPr id="3" name="Text Placeholder 2"/>
          <p:cNvSpPr>
            <a:spLocks noGrp="1"/>
          </p:cNvSpPr>
          <p:nvPr>
            <p:ph type="body" idx="1"/>
          </p:nvPr>
        </p:nvSpPr>
        <p:spPr>
          <a:xfrm>
            <a:off x="1284426" y="3875620"/>
            <a:ext cx="13817600" cy="2000250"/>
          </a:xfrm>
        </p:spPr>
        <p:txBody>
          <a:bodyPr anchor="b"/>
          <a:lstStyle>
            <a:lvl1pPr marL="0" indent="0">
              <a:buNone/>
              <a:defRPr sz="4741"/>
            </a:lvl1pPr>
            <a:lvl2pPr marL="1083760" indent="0">
              <a:buNone/>
              <a:defRPr sz="4267"/>
            </a:lvl2pPr>
            <a:lvl3pPr marL="2167520" indent="0">
              <a:buNone/>
              <a:defRPr sz="3792"/>
            </a:lvl3pPr>
            <a:lvl4pPr marL="3251279" indent="0">
              <a:buNone/>
              <a:defRPr sz="3318"/>
            </a:lvl4pPr>
            <a:lvl5pPr marL="4335039" indent="0">
              <a:buNone/>
              <a:defRPr sz="3318"/>
            </a:lvl5pPr>
            <a:lvl6pPr marL="5418799" indent="0">
              <a:buNone/>
              <a:defRPr sz="3318"/>
            </a:lvl6pPr>
            <a:lvl7pPr marL="6502559" indent="0">
              <a:buNone/>
              <a:defRPr sz="3318"/>
            </a:lvl7pPr>
            <a:lvl8pPr marL="7586319" indent="0">
              <a:buNone/>
              <a:defRPr sz="3318"/>
            </a:lvl8pPr>
            <a:lvl9pPr marL="8670079" indent="0">
              <a:buNone/>
              <a:defRPr sz="3318"/>
            </a:lvl9pPr>
          </a:lstStyle>
          <a:p>
            <a:pPr lvl="0"/>
            <a:r>
              <a:rPr lang="en-US"/>
              <a:t>Click to edit Master text styles</a:t>
            </a:r>
          </a:p>
        </p:txBody>
      </p:sp>
    </p:spTree>
    <p:extLst>
      <p:ext uri="{BB962C8B-B14F-4D97-AF65-F5344CB8AC3E}">
        <p14:creationId xmlns:p14="http://schemas.microsoft.com/office/powerpoint/2010/main" val="312235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727200"/>
            <a:ext cx="6788385" cy="6908800"/>
          </a:xfrm>
        </p:spPr>
        <p:txBody>
          <a:bodyPr/>
          <a:lstStyle>
            <a:lvl1pPr>
              <a:defRPr sz="6637"/>
            </a:lvl1pPr>
            <a:lvl2pPr>
              <a:defRPr sz="5689"/>
            </a:lvl2pPr>
            <a:lvl3pPr>
              <a:defRPr sz="4741"/>
            </a:lvl3pPr>
            <a:lvl4pPr>
              <a:defRPr sz="4267"/>
            </a:lvl4pPr>
            <a:lvl5pPr>
              <a:defRPr sz="4267"/>
            </a:lvl5pPr>
            <a:lvl6pPr>
              <a:defRPr sz="4267"/>
            </a:lvl6pPr>
            <a:lvl7pPr>
              <a:defRPr sz="4267"/>
            </a:lvl7pPr>
            <a:lvl8pPr>
              <a:defRPr sz="4267"/>
            </a:lvl8pPr>
            <a:lvl9pPr>
              <a:defRPr sz="4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48415" y="1727200"/>
            <a:ext cx="6788385" cy="6908800"/>
          </a:xfrm>
        </p:spPr>
        <p:txBody>
          <a:bodyPr/>
          <a:lstStyle>
            <a:lvl1pPr>
              <a:defRPr sz="6637"/>
            </a:lvl1pPr>
            <a:lvl2pPr>
              <a:defRPr sz="5689"/>
            </a:lvl2pPr>
            <a:lvl3pPr>
              <a:defRPr sz="4741"/>
            </a:lvl3pPr>
            <a:lvl4pPr>
              <a:defRPr sz="4267"/>
            </a:lvl4pPr>
            <a:lvl5pPr>
              <a:defRPr sz="4267"/>
            </a:lvl5pPr>
            <a:lvl6pPr>
              <a:defRPr sz="4267"/>
            </a:lvl6pPr>
            <a:lvl7pPr>
              <a:defRPr sz="4267"/>
            </a:lvl7pPr>
            <a:lvl8pPr>
              <a:defRPr sz="4267"/>
            </a:lvl8pPr>
            <a:lvl9pPr>
              <a:defRPr sz="4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0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184"/>
            <a:ext cx="146304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6" y="2046820"/>
            <a:ext cx="7182244" cy="853016"/>
          </a:xfrm>
        </p:spPr>
        <p:txBody>
          <a:bodyPr anchor="b"/>
          <a:lstStyle>
            <a:lvl1pPr marL="0" indent="0">
              <a:buNone/>
              <a:defRPr sz="5689" b="1"/>
            </a:lvl1pPr>
            <a:lvl2pPr marL="1083760" indent="0">
              <a:buNone/>
              <a:defRPr sz="4741" b="1"/>
            </a:lvl2pPr>
            <a:lvl3pPr marL="2167520" indent="0">
              <a:buNone/>
              <a:defRPr sz="4267" b="1"/>
            </a:lvl3pPr>
            <a:lvl4pPr marL="3251279" indent="0">
              <a:buNone/>
              <a:defRPr sz="3792" b="1"/>
            </a:lvl4pPr>
            <a:lvl5pPr marL="4335039" indent="0">
              <a:buNone/>
              <a:defRPr sz="3792" b="1"/>
            </a:lvl5pPr>
            <a:lvl6pPr marL="5418799" indent="0">
              <a:buNone/>
              <a:defRPr sz="3792" b="1"/>
            </a:lvl6pPr>
            <a:lvl7pPr marL="6502559" indent="0">
              <a:buNone/>
              <a:defRPr sz="3792" b="1"/>
            </a:lvl7pPr>
            <a:lvl8pPr marL="7586319" indent="0">
              <a:buNone/>
              <a:defRPr sz="3792" b="1"/>
            </a:lvl8pPr>
            <a:lvl9pPr marL="8670079" indent="0">
              <a:buNone/>
              <a:defRPr sz="3792" b="1"/>
            </a:lvl9pPr>
          </a:lstStyle>
          <a:p>
            <a:pPr lvl="0"/>
            <a:r>
              <a:rPr lang="en-US"/>
              <a:t>Click to edit Master text styles</a:t>
            </a:r>
          </a:p>
        </p:txBody>
      </p:sp>
      <p:sp>
        <p:nvSpPr>
          <p:cNvPr id="4" name="Content Placeholder 3"/>
          <p:cNvSpPr>
            <a:spLocks noGrp="1"/>
          </p:cNvSpPr>
          <p:nvPr>
            <p:ph sz="half" idx="2"/>
          </p:nvPr>
        </p:nvSpPr>
        <p:spPr>
          <a:xfrm>
            <a:off x="812806" y="2899835"/>
            <a:ext cx="7182244" cy="5268384"/>
          </a:xfrm>
        </p:spPr>
        <p:txBody>
          <a:bodyPr/>
          <a:lstStyle>
            <a:lvl1pPr>
              <a:defRPr sz="5689"/>
            </a:lvl1pPr>
            <a:lvl2pPr>
              <a:defRPr sz="4741"/>
            </a:lvl2pPr>
            <a:lvl3pPr>
              <a:defRPr sz="4267"/>
            </a:lvl3pPr>
            <a:lvl4pPr>
              <a:defRPr sz="3792"/>
            </a:lvl4pPr>
            <a:lvl5pPr>
              <a:defRPr sz="3792"/>
            </a:lvl5pPr>
            <a:lvl6pPr>
              <a:defRPr sz="3792"/>
            </a:lvl6pPr>
            <a:lvl7pPr>
              <a:defRPr sz="3792"/>
            </a:lvl7pPr>
            <a:lvl8pPr>
              <a:defRPr sz="3792"/>
            </a:lvl8pPr>
            <a:lvl9pPr>
              <a:defRPr sz="37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8455" y="2046820"/>
            <a:ext cx="7184751" cy="853016"/>
          </a:xfrm>
        </p:spPr>
        <p:txBody>
          <a:bodyPr anchor="b"/>
          <a:lstStyle>
            <a:lvl1pPr marL="0" indent="0">
              <a:buNone/>
              <a:defRPr sz="5689" b="1"/>
            </a:lvl1pPr>
            <a:lvl2pPr marL="1083760" indent="0">
              <a:buNone/>
              <a:defRPr sz="4741" b="1"/>
            </a:lvl2pPr>
            <a:lvl3pPr marL="2167520" indent="0">
              <a:buNone/>
              <a:defRPr sz="4267" b="1"/>
            </a:lvl3pPr>
            <a:lvl4pPr marL="3251279" indent="0">
              <a:buNone/>
              <a:defRPr sz="3792" b="1"/>
            </a:lvl4pPr>
            <a:lvl5pPr marL="4335039" indent="0">
              <a:buNone/>
              <a:defRPr sz="3792" b="1"/>
            </a:lvl5pPr>
            <a:lvl6pPr marL="5418799" indent="0">
              <a:buNone/>
              <a:defRPr sz="3792" b="1"/>
            </a:lvl6pPr>
            <a:lvl7pPr marL="6502559" indent="0">
              <a:buNone/>
              <a:defRPr sz="3792" b="1"/>
            </a:lvl7pPr>
            <a:lvl8pPr marL="7586319" indent="0">
              <a:buNone/>
              <a:defRPr sz="3792" b="1"/>
            </a:lvl8pPr>
            <a:lvl9pPr marL="8670079" indent="0">
              <a:buNone/>
              <a:defRPr sz="3792" b="1"/>
            </a:lvl9pPr>
          </a:lstStyle>
          <a:p>
            <a:pPr lvl="0"/>
            <a:r>
              <a:rPr lang="en-US"/>
              <a:t>Click to edit Master text styles</a:t>
            </a:r>
          </a:p>
        </p:txBody>
      </p:sp>
      <p:sp>
        <p:nvSpPr>
          <p:cNvPr id="6" name="Content Placeholder 5"/>
          <p:cNvSpPr>
            <a:spLocks noGrp="1"/>
          </p:cNvSpPr>
          <p:nvPr>
            <p:ph sz="quarter" idx="4"/>
          </p:nvPr>
        </p:nvSpPr>
        <p:spPr>
          <a:xfrm>
            <a:off x="8258455" y="2899835"/>
            <a:ext cx="7184751" cy="5268384"/>
          </a:xfrm>
        </p:spPr>
        <p:txBody>
          <a:bodyPr/>
          <a:lstStyle>
            <a:lvl1pPr>
              <a:defRPr sz="5689"/>
            </a:lvl1pPr>
            <a:lvl2pPr>
              <a:defRPr sz="4741"/>
            </a:lvl2pPr>
            <a:lvl3pPr>
              <a:defRPr sz="4267"/>
            </a:lvl3pPr>
            <a:lvl4pPr>
              <a:defRPr sz="3792"/>
            </a:lvl4pPr>
            <a:lvl5pPr>
              <a:defRPr sz="3792"/>
            </a:lvl5pPr>
            <a:lvl6pPr>
              <a:defRPr sz="3792"/>
            </a:lvl6pPr>
            <a:lvl7pPr>
              <a:defRPr sz="3792"/>
            </a:lvl7pPr>
            <a:lvl8pPr>
              <a:defRPr sz="3792"/>
            </a:lvl8pPr>
            <a:lvl9pPr>
              <a:defRPr sz="37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127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707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286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6" y="364067"/>
            <a:ext cx="5348426" cy="1549400"/>
          </a:xfrm>
        </p:spPr>
        <p:txBody>
          <a:bodyPr anchor="b"/>
          <a:lstStyle>
            <a:lvl1pPr algn="l">
              <a:defRPr sz="4741" b="1"/>
            </a:lvl1pPr>
          </a:lstStyle>
          <a:p>
            <a:r>
              <a:rPr lang="en-US"/>
              <a:t>Click to edit Master title style</a:t>
            </a:r>
          </a:p>
        </p:txBody>
      </p:sp>
      <p:sp>
        <p:nvSpPr>
          <p:cNvPr id="3" name="Content Placeholder 2"/>
          <p:cNvSpPr>
            <a:spLocks noGrp="1"/>
          </p:cNvSpPr>
          <p:nvPr>
            <p:ph idx="1"/>
          </p:nvPr>
        </p:nvSpPr>
        <p:spPr>
          <a:xfrm>
            <a:off x="6356906" y="364068"/>
            <a:ext cx="9086300" cy="7804150"/>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6" y="1913468"/>
            <a:ext cx="5348426" cy="6254750"/>
          </a:xfrm>
        </p:spPr>
        <p:txBody>
          <a:bodyPr/>
          <a:lstStyle>
            <a:lvl1pPr marL="0" indent="0">
              <a:buNone/>
              <a:defRPr sz="3318"/>
            </a:lvl1pPr>
            <a:lvl2pPr marL="1083760" indent="0">
              <a:buNone/>
              <a:defRPr sz="2845"/>
            </a:lvl2pPr>
            <a:lvl3pPr marL="2167520" indent="0">
              <a:buNone/>
              <a:defRPr sz="2371"/>
            </a:lvl3pPr>
            <a:lvl4pPr marL="3251279" indent="0">
              <a:buNone/>
              <a:defRPr sz="2133"/>
            </a:lvl4pPr>
            <a:lvl5pPr marL="4335039" indent="0">
              <a:buNone/>
              <a:defRPr sz="2133"/>
            </a:lvl5pPr>
            <a:lvl6pPr marL="5418799" indent="0">
              <a:buNone/>
              <a:defRPr sz="2133"/>
            </a:lvl6pPr>
            <a:lvl7pPr marL="6502559" indent="0">
              <a:buNone/>
              <a:defRPr sz="2133"/>
            </a:lvl7pPr>
            <a:lvl8pPr marL="7586319" indent="0">
              <a:buNone/>
              <a:defRPr sz="2133"/>
            </a:lvl8pPr>
            <a:lvl9pPr marL="8670079" indent="0">
              <a:buNone/>
              <a:defRPr sz="2133"/>
            </a:lvl9pPr>
          </a:lstStyle>
          <a:p>
            <a:pPr lvl="0"/>
            <a:r>
              <a:rPr lang="en-US"/>
              <a:t>Click to edit Master text styles</a:t>
            </a:r>
          </a:p>
        </p:txBody>
      </p:sp>
    </p:spTree>
    <p:extLst>
      <p:ext uri="{BB962C8B-B14F-4D97-AF65-F5344CB8AC3E}">
        <p14:creationId xmlns:p14="http://schemas.microsoft.com/office/powerpoint/2010/main" val="2475237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5974" y="6400803"/>
            <a:ext cx="9753600" cy="755650"/>
          </a:xfrm>
        </p:spPr>
        <p:txBody>
          <a:bodyPr anchor="b"/>
          <a:lstStyle>
            <a:lvl1pPr algn="l">
              <a:defRPr sz="4741" b="1"/>
            </a:lvl1pPr>
          </a:lstStyle>
          <a:p>
            <a:r>
              <a:rPr lang="en-US"/>
              <a:t>Click to edit Master title style</a:t>
            </a:r>
          </a:p>
        </p:txBody>
      </p:sp>
      <p:sp>
        <p:nvSpPr>
          <p:cNvPr id="3" name="Picture Placeholder 2"/>
          <p:cNvSpPr>
            <a:spLocks noGrp="1"/>
          </p:cNvSpPr>
          <p:nvPr>
            <p:ph type="pic" idx="1"/>
          </p:nvPr>
        </p:nvSpPr>
        <p:spPr>
          <a:xfrm>
            <a:off x="3185974" y="817033"/>
            <a:ext cx="9753600" cy="5486400"/>
          </a:xfrm>
        </p:spPr>
        <p:txBody>
          <a:bodyPr/>
          <a:lstStyle>
            <a:lvl1pPr marL="0" indent="0">
              <a:buNone/>
              <a:defRPr sz="7585"/>
            </a:lvl1pPr>
            <a:lvl2pPr marL="1083760" indent="0">
              <a:buNone/>
              <a:defRPr sz="6637"/>
            </a:lvl2pPr>
            <a:lvl3pPr marL="2167520" indent="0">
              <a:buNone/>
              <a:defRPr sz="5689"/>
            </a:lvl3pPr>
            <a:lvl4pPr marL="3251279" indent="0">
              <a:buNone/>
              <a:defRPr sz="4741"/>
            </a:lvl4pPr>
            <a:lvl5pPr marL="4335039" indent="0">
              <a:buNone/>
              <a:defRPr sz="4741"/>
            </a:lvl5pPr>
            <a:lvl6pPr marL="5418799" indent="0">
              <a:buNone/>
              <a:defRPr sz="4741"/>
            </a:lvl6pPr>
            <a:lvl7pPr marL="6502559" indent="0">
              <a:buNone/>
              <a:defRPr sz="4741"/>
            </a:lvl7pPr>
            <a:lvl8pPr marL="7586319" indent="0">
              <a:buNone/>
              <a:defRPr sz="4741"/>
            </a:lvl8pPr>
            <a:lvl9pPr marL="8670079" indent="0">
              <a:buNone/>
              <a:defRPr sz="4741"/>
            </a:lvl9pPr>
          </a:lstStyle>
          <a:p>
            <a:pPr lvl="0"/>
            <a:endParaRPr lang="en-US" noProof="0" dirty="0"/>
          </a:p>
        </p:txBody>
      </p:sp>
      <p:sp>
        <p:nvSpPr>
          <p:cNvPr id="4" name="Text Placeholder 3"/>
          <p:cNvSpPr>
            <a:spLocks noGrp="1"/>
          </p:cNvSpPr>
          <p:nvPr>
            <p:ph type="body" sz="half" idx="2"/>
          </p:nvPr>
        </p:nvSpPr>
        <p:spPr>
          <a:xfrm>
            <a:off x="3185974" y="7156451"/>
            <a:ext cx="9753600" cy="1073150"/>
          </a:xfrm>
        </p:spPr>
        <p:txBody>
          <a:bodyPr/>
          <a:lstStyle>
            <a:lvl1pPr marL="0" indent="0">
              <a:buNone/>
              <a:defRPr sz="3318"/>
            </a:lvl1pPr>
            <a:lvl2pPr marL="1083760" indent="0">
              <a:buNone/>
              <a:defRPr sz="2845"/>
            </a:lvl2pPr>
            <a:lvl3pPr marL="2167520" indent="0">
              <a:buNone/>
              <a:defRPr sz="2371"/>
            </a:lvl3pPr>
            <a:lvl4pPr marL="3251279" indent="0">
              <a:buNone/>
              <a:defRPr sz="2133"/>
            </a:lvl4pPr>
            <a:lvl5pPr marL="4335039" indent="0">
              <a:buNone/>
              <a:defRPr sz="2133"/>
            </a:lvl5pPr>
            <a:lvl6pPr marL="5418799" indent="0">
              <a:buNone/>
              <a:defRPr sz="2133"/>
            </a:lvl6pPr>
            <a:lvl7pPr marL="6502559" indent="0">
              <a:buNone/>
              <a:defRPr sz="2133"/>
            </a:lvl7pPr>
            <a:lvl8pPr marL="7586319" indent="0">
              <a:buNone/>
              <a:defRPr sz="2133"/>
            </a:lvl8pPr>
            <a:lvl9pPr marL="8670079" indent="0">
              <a:buNone/>
              <a:defRPr sz="2133"/>
            </a:lvl9pPr>
          </a:lstStyle>
          <a:p>
            <a:pPr lvl="0"/>
            <a:r>
              <a:rPr lang="en-US"/>
              <a:t>Click to edit Master text styles</a:t>
            </a:r>
          </a:p>
        </p:txBody>
      </p:sp>
    </p:spTree>
    <p:extLst>
      <p:ext uri="{BB962C8B-B14F-4D97-AF65-F5344CB8AC3E}">
        <p14:creationId xmlns:p14="http://schemas.microsoft.com/office/powerpoint/2010/main" val="1123490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125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82409" y="812800"/>
            <a:ext cx="3454400" cy="782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9" y="812800"/>
            <a:ext cx="10122370" cy="782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160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812800"/>
            <a:ext cx="13817600" cy="711200"/>
          </a:xfrm>
        </p:spPr>
        <p:txBody>
          <a:bodyPr/>
          <a:lstStyle/>
          <a:p>
            <a:r>
              <a:rPr lang="en-US"/>
              <a:t>Click to edit Master title style</a:t>
            </a:r>
          </a:p>
        </p:txBody>
      </p:sp>
      <p:sp>
        <p:nvSpPr>
          <p:cNvPr id="3" name="Text Placeholder 2"/>
          <p:cNvSpPr>
            <a:spLocks noGrp="1"/>
          </p:cNvSpPr>
          <p:nvPr>
            <p:ph type="body" sz="half" idx="1"/>
          </p:nvPr>
        </p:nvSpPr>
        <p:spPr>
          <a:xfrm>
            <a:off x="1219200" y="1727200"/>
            <a:ext cx="6788385" cy="690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48415" y="1727200"/>
            <a:ext cx="6788385" cy="690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234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812800"/>
            <a:ext cx="13817600" cy="711200"/>
          </a:xfrm>
        </p:spPr>
        <p:txBody>
          <a:bodyPr/>
          <a:lstStyle/>
          <a:p>
            <a:r>
              <a:rPr lang="en-US"/>
              <a:t>Click to edit Master title style</a:t>
            </a:r>
          </a:p>
        </p:txBody>
      </p:sp>
      <p:sp>
        <p:nvSpPr>
          <p:cNvPr id="3" name="Table Placeholder 2"/>
          <p:cNvSpPr>
            <a:spLocks noGrp="1"/>
          </p:cNvSpPr>
          <p:nvPr>
            <p:ph type="tbl" idx="1"/>
          </p:nvPr>
        </p:nvSpPr>
        <p:spPr>
          <a:xfrm>
            <a:off x="1219200" y="1727200"/>
            <a:ext cx="13817600" cy="6908800"/>
          </a:xfrm>
        </p:spPr>
        <p:txBody>
          <a:bodyPr/>
          <a:lstStyle/>
          <a:p>
            <a:pPr lvl="0"/>
            <a:endParaRPr lang="en-US" noProof="0" dirty="0"/>
          </a:p>
        </p:txBody>
      </p:sp>
    </p:spTree>
    <p:extLst>
      <p:ext uri="{BB962C8B-B14F-4D97-AF65-F5344CB8AC3E}">
        <p14:creationId xmlns:p14="http://schemas.microsoft.com/office/powerpoint/2010/main" val="148525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3172" y="5875338"/>
            <a:ext cx="13817600" cy="1816100"/>
          </a:xfrm>
        </p:spPr>
        <p:txBody>
          <a:bodyPr anchor="t"/>
          <a:lstStyle>
            <a:lvl1pPr algn="l">
              <a:defRPr sz="9482" b="1" cap="all"/>
            </a:lvl1pPr>
          </a:lstStyle>
          <a:p>
            <a:r>
              <a:rPr lang="en-US"/>
              <a:t>Click to edit Master title style</a:t>
            </a:r>
          </a:p>
        </p:txBody>
      </p:sp>
      <p:sp>
        <p:nvSpPr>
          <p:cNvPr id="3" name="Text Placeholder 2"/>
          <p:cNvSpPr>
            <a:spLocks noGrp="1"/>
          </p:cNvSpPr>
          <p:nvPr>
            <p:ph type="body" idx="1"/>
          </p:nvPr>
        </p:nvSpPr>
        <p:spPr>
          <a:xfrm>
            <a:off x="1283172" y="3875088"/>
            <a:ext cx="13817600" cy="2000250"/>
          </a:xfrm>
        </p:spPr>
        <p:txBody>
          <a:bodyPr anchor="b"/>
          <a:lstStyle>
            <a:lvl1pPr marL="0" indent="0">
              <a:buNone/>
              <a:defRPr sz="4741"/>
            </a:lvl1pPr>
            <a:lvl2pPr marL="1083747" indent="0">
              <a:buNone/>
              <a:defRPr sz="4267"/>
            </a:lvl2pPr>
            <a:lvl3pPr marL="2167494" indent="0">
              <a:buNone/>
              <a:defRPr sz="3793"/>
            </a:lvl3pPr>
            <a:lvl4pPr marL="3251241" indent="0">
              <a:buNone/>
              <a:defRPr sz="3319"/>
            </a:lvl4pPr>
            <a:lvl5pPr marL="4334988" indent="0">
              <a:buNone/>
              <a:defRPr sz="3319"/>
            </a:lvl5pPr>
            <a:lvl6pPr marL="5418734" indent="0">
              <a:buNone/>
              <a:defRPr sz="3319"/>
            </a:lvl6pPr>
            <a:lvl7pPr marL="6502481" indent="0">
              <a:buNone/>
              <a:defRPr sz="3319"/>
            </a:lvl7pPr>
            <a:lvl8pPr marL="7586228" indent="0">
              <a:buNone/>
              <a:defRPr sz="3319"/>
            </a:lvl8pPr>
            <a:lvl9pPr marL="8669975" indent="0">
              <a:buNone/>
              <a:defRPr sz="3319"/>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4978" y="1676400"/>
            <a:ext cx="6728178" cy="6781800"/>
          </a:xfrm>
        </p:spPr>
        <p:txBody>
          <a:bodyPr/>
          <a:lstStyle>
            <a:lvl1pPr>
              <a:defRPr sz="6637"/>
            </a:lvl1pPr>
            <a:lvl2pPr>
              <a:defRPr sz="5689"/>
            </a:lvl2pPr>
            <a:lvl3pPr>
              <a:defRPr sz="4741"/>
            </a:lvl3pPr>
            <a:lvl4pPr>
              <a:defRPr sz="4267"/>
            </a:lvl4pPr>
            <a:lvl5pPr>
              <a:defRPr sz="4267"/>
            </a:lvl5pPr>
            <a:lvl6pPr>
              <a:defRPr sz="4267"/>
            </a:lvl6pPr>
            <a:lvl7pPr>
              <a:defRPr sz="4267"/>
            </a:lvl7pPr>
            <a:lvl8pPr>
              <a:defRPr sz="4267"/>
            </a:lvl8pPr>
            <a:lvl9pPr>
              <a:defRPr sz="4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4400" y="1676400"/>
            <a:ext cx="6731942" cy="6781800"/>
          </a:xfrm>
        </p:spPr>
        <p:txBody>
          <a:bodyPr/>
          <a:lstStyle>
            <a:lvl1pPr>
              <a:defRPr sz="6637"/>
            </a:lvl1pPr>
            <a:lvl2pPr>
              <a:defRPr sz="5689"/>
            </a:lvl2pPr>
            <a:lvl3pPr>
              <a:defRPr sz="4741"/>
            </a:lvl3pPr>
            <a:lvl4pPr>
              <a:defRPr sz="4267"/>
            </a:lvl4pPr>
            <a:lvl5pPr>
              <a:defRPr sz="4267"/>
            </a:lvl5pPr>
            <a:lvl6pPr>
              <a:defRPr sz="4267"/>
            </a:lvl6pPr>
            <a:lvl7pPr>
              <a:defRPr sz="4267"/>
            </a:lvl7pPr>
            <a:lvl8pPr>
              <a:defRPr sz="4267"/>
            </a:lvl8pPr>
            <a:lvl9pPr>
              <a:defRPr sz="4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2046288"/>
            <a:ext cx="7183497" cy="854075"/>
          </a:xfrm>
        </p:spPr>
        <p:txBody>
          <a:bodyPr anchor="b"/>
          <a:lstStyle>
            <a:lvl1pPr marL="0" indent="0">
              <a:buNone/>
              <a:defRPr sz="5689" b="1"/>
            </a:lvl1pPr>
            <a:lvl2pPr marL="1083747" indent="0">
              <a:buNone/>
              <a:defRPr sz="4741" b="1"/>
            </a:lvl2pPr>
            <a:lvl3pPr marL="2167494" indent="0">
              <a:buNone/>
              <a:defRPr sz="4267" b="1"/>
            </a:lvl3pPr>
            <a:lvl4pPr marL="3251241" indent="0">
              <a:buNone/>
              <a:defRPr sz="3793" b="1"/>
            </a:lvl4pPr>
            <a:lvl5pPr marL="4334988" indent="0">
              <a:buNone/>
              <a:defRPr sz="3793" b="1"/>
            </a:lvl5pPr>
            <a:lvl6pPr marL="5418734" indent="0">
              <a:buNone/>
              <a:defRPr sz="3793" b="1"/>
            </a:lvl6pPr>
            <a:lvl7pPr marL="6502481" indent="0">
              <a:buNone/>
              <a:defRPr sz="3793" b="1"/>
            </a:lvl7pPr>
            <a:lvl8pPr marL="7586228" indent="0">
              <a:buNone/>
              <a:defRPr sz="3793" b="1"/>
            </a:lvl8pPr>
            <a:lvl9pPr marL="8669975" indent="0">
              <a:buNone/>
              <a:defRPr sz="3793" b="1"/>
            </a:lvl9pPr>
          </a:lstStyle>
          <a:p>
            <a:pPr lvl="0"/>
            <a:r>
              <a:rPr lang="en-US"/>
              <a:t>Click to edit Master text styles</a:t>
            </a:r>
          </a:p>
        </p:txBody>
      </p:sp>
      <p:sp>
        <p:nvSpPr>
          <p:cNvPr id="4" name="Content Placeholder 3"/>
          <p:cNvSpPr>
            <a:spLocks noGrp="1"/>
          </p:cNvSpPr>
          <p:nvPr>
            <p:ph sz="half" idx="2"/>
          </p:nvPr>
        </p:nvSpPr>
        <p:spPr>
          <a:xfrm>
            <a:off x="812800" y="2900364"/>
            <a:ext cx="7183497" cy="5267325"/>
          </a:xfrm>
        </p:spPr>
        <p:txBody>
          <a:bodyPr/>
          <a:lstStyle>
            <a:lvl1pPr>
              <a:defRPr sz="5689"/>
            </a:lvl1pPr>
            <a:lvl2pPr>
              <a:defRPr sz="4741"/>
            </a:lvl2pPr>
            <a:lvl3pPr>
              <a:defRPr sz="4267"/>
            </a:lvl3pPr>
            <a:lvl4pPr>
              <a:defRPr sz="3793"/>
            </a:lvl4pPr>
            <a:lvl5pPr>
              <a:defRPr sz="3793"/>
            </a:lvl5pPr>
            <a:lvl6pPr>
              <a:defRPr sz="3793"/>
            </a:lvl6pPr>
            <a:lvl7pPr>
              <a:defRPr sz="3793"/>
            </a:lvl7pPr>
            <a:lvl8pPr>
              <a:defRPr sz="3793"/>
            </a:lvl8pPr>
            <a:lvl9pPr>
              <a:defRPr sz="37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9706" y="2046288"/>
            <a:ext cx="7183495" cy="854075"/>
          </a:xfrm>
        </p:spPr>
        <p:txBody>
          <a:bodyPr anchor="b"/>
          <a:lstStyle>
            <a:lvl1pPr marL="0" indent="0">
              <a:buNone/>
              <a:defRPr sz="5689" b="1"/>
            </a:lvl1pPr>
            <a:lvl2pPr marL="1083747" indent="0">
              <a:buNone/>
              <a:defRPr sz="4741" b="1"/>
            </a:lvl2pPr>
            <a:lvl3pPr marL="2167494" indent="0">
              <a:buNone/>
              <a:defRPr sz="4267" b="1"/>
            </a:lvl3pPr>
            <a:lvl4pPr marL="3251241" indent="0">
              <a:buNone/>
              <a:defRPr sz="3793" b="1"/>
            </a:lvl4pPr>
            <a:lvl5pPr marL="4334988" indent="0">
              <a:buNone/>
              <a:defRPr sz="3793" b="1"/>
            </a:lvl5pPr>
            <a:lvl6pPr marL="5418734" indent="0">
              <a:buNone/>
              <a:defRPr sz="3793" b="1"/>
            </a:lvl6pPr>
            <a:lvl7pPr marL="6502481" indent="0">
              <a:buNone/>
              <a:defRPr sz="3793" b="1"/>
            </a:lvl7pPr>
            <a:lvl8pPr marL="7586228" indent="0">
              <a:buNone/>
              <a:defRPr sz="3793" b="1"/>
            </a:lvl8pPr>
            <a:lvl9pPr marL="8669975" indent="0">
              <a:buNone/>
              <a:defRPr sz="3793" b="1"/>
            </a:lvl9pPr>
          </a:lstStyle>
          <a:p>
            <a:pPr lvl="0"/>
            <a:r>
              <a:rPr lang="en-US"/>
              <a:t>Click to edit Master text styles</a:t>
            </a:r>
          </a:p>
        </p:txBody>
      </p:sp>
      <p:sp>
        <p:nvSpPr>
          <p:cNvPr id="6" name="Content Placeholder 5"/>
          <p:cNvSpPr>
            <a:spLocks noGrp="1"/>
          </p:cNvSpPr>
          <p:nvPr>
            <p:ph sz="quarter" idx="4"/>
          </p:nvPr>
        </p:nvSpPr>
        <p:spPr>
          <a:xfrm>
            <a:off x="8259706" y="2900364"/>
            <a:ext cx="7183495" cy="5267325"/>
          </a:xfrm>
        </p:spPr>
        <p:txBody>
          <a:bodyPr/>
          <a:lstStyle>
            <a:lvl1pPr>
              <a:defRPr sz="5689"/>
            </a:lvl1pPr>
            <a:lvl2pPr>
              <a:defRPr sz="4741"/>
            </a:lvl2pPr>
            <a:lvl3pPr>
              <a:defRPr sz="4267"/>
            </a:lvl3pPr>
            <a:lvl4pPr>
              <a:defRPr sz="3793"/>
            </a:lvl4pPr>
            <a:lvl5pPr>
              <a:defRPr sz="3793"/>
            </a:lvl5pPr>
            <a:lvl6pPr>
              <a:defRPr sz="3793"/>
            </a:lvl6pPr>
            <a:lvl7pPr>
              <a:defRPr sz="3793"/>
            </a:lvl7pPr>
            <a:lvl8pPr>
              <a:defRPr sz="3793"/>
            </a:lvl8pPr>
            <a:lvl9pPr>
              <a:defRPr sz="37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7172" cy="1549400"/>
          </a:xfrm>
        </p:spPr>
        <p:txBody>
          <a:bodyPr/>
          <a:lstStyle>
            <a:lvl1pPr algn="l">
              <a:defRPr sz="4741" b="1"/>
            </a:lvl1pPr>
          </a:lstStyle>
          <a:p>
            <a:r>
              <a:rPr lang="en-US"/>
              <a:t>Click to edit Master title style</a:t>
            </a:r>
          </a:p>
        </p:txBody>
      </p:sp>
      <p:sp>
        <p:nvSpPr>
          <p:cNvPr id="3" name="Content Placeholder 2"/>
          <p:cNvSpPr>
            <a:spLocks noGrp="1"/>
          </p:cNvSpPr>
          <p:nvPr>
            <p:ph idx="1"/>
          </p:nvPr>
        </p:nvSpPr>
        <p:spPr>
          <a:xfrm>
            <a:off x="6355646" y="363538"/>
            <a:ext cx="9087554" cy="7804150"/>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0" y="1912938"/>
            <a:ext cx="5347172" cy="6254750"/>
          </a:xfrm>
        </p:spPr>
        <p:txBody>
          <a:bodyPr/>
          <a:lstStyle>
            <a:lvl1pPr marL="0" indent="0">
              <a:buNone/>
              <a:defRPr sz="3319"/>
            </a:lvl1pPr>
            <a:lvl2pPr marL="1083747" indent="0">
              <a:buNone/>
              <a:defRPr sz="2844"/>
            </a:lvl2pPr>
            <a:lvl3pPr marL="2167494" indent="0">
              <a:buNone/>
              <a:defRPr sz="2370"/>
            </a:lvl3pPr>
            <a:lvl4pPr marL="3251241" indent="0">
              <a:buNone/>
              <a:defRPr sz="2133"/>
            </a:lvl4pPr>
            <a:lvl5pPr marL="4334988" indent="0">
              <a:buNone/>
              <a:defRPr sz="2133"/>
            </a:lvl5pPr>
            <a:lvl6pPr marL="5418734" indent="0">
              <a:buNone/>
              <a:defRPr sz="2133"/>
            </a:lvl6pPr>
            <a:lvl7pPr marL="6502481" indent="0">
              <a:buNone/>
              <a:defRPr sz="2133"/>
            </a:lvl7pPr>
            <a:lvl8pPr marL="7586228" indent="0">
              <a:buNone/>
              <a:defRPr sz="2133"/>
            </a:lvl8pPr>
            <a:lvl9pPr marL="8669975" indent="0">
              <a:buNone/>
              <a:defRPr sz="2133"/>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7231" y="6400800"/>
            <a:ext cx="9753600" cy="755650"/>
          </a:xfrm>
        </p:spPr>
        <p:txBody>
          <a:bodyPr/>
          <a:lstStyle>
            <a:lvl1pPr algn="l">
              <a:defRPr sz="4741" b="1"/>
            </a:lvl1pPr>
          </a:lstStyle>
          <a:p>
            <a:r>
              <a:rPr lang="en-US"/>
              <a:t>Click to edit Master title style</a:t>
            </a:r>
          </a:p>
        </p:txBody>
      </p:sp>
      <p:sp>
        <p:nvSpPr>
          <p:cNvPr id="3" name="Picture Placeholder 2"/>
          <p:cNvSpPr>
            <a:spLocks noGrp="1"/>
          </p:cNvSpPr>
          <p:nvPr>
            <p:ph type="pic" idx="1"/>
          </p:nvPr>
        </p:nvSpPr>
        <p:spPr>
          <a:xfrm>
            <a:off x="3187231" y="817563"/>
            <a:ext cx="9753600" cy="5486400"/>
          </a:xfrm>
        </p:spPr>
        <p:txBody>
          <a:bodyPr/>
          <a:lstStyle>
            <a:lvl1pPr marL="0" indent="0">
              <a:buNone/>
              <a:defRPr sz="7585"/>
            </a:lvl1pPr>
            <a:lvl2pPr marL="1083747" indent="0">
              <a:buNone/>
              <a:defRPr sz="6637"/>
            </a:lvl2pPr>
            <a:lvl3pPr marL="2167494" indent="0">
              <a:buNone/>
              <a:defRPr sz="5689"/>
            </a:lvl3pPr>
            <a:lvl4pPr marL="3251241" indent="0">
              <a:buNone/>
              <a:defRPr sz="4741"/>
            </a:lvl4pPr>
            <a:lvl5pPr marL="4334988" indent="0">
              <a:buNone/>
              <a:defRPr sz="4741"/>
            </a:lvl5pPr>
            <a:lvl6pPr marL="5418734" indent="0">
              <a:buNone/>
              <a:defRPr sz="4741"/>
            </a:lvl6pPr>
            <a:lvl7pPr marL="6502481" indent="0">
              <a:buNone/>
              <a:defRPr sz="4741"/>
            </a:lvl7pPr>
            <a:lvl8pPr marL="7586228" indent="0">
              <a:buNone/>
              <a:defRPr sz="4741"/>
            </a:lvl8pPr>
            <a:lvl9pPr marL="8669975" indent="0">
              <a:buNone/>
              <a:defRPr sz="4741"/>
            </a:lvl9pPr>
          </a:lstStyle>
          <a:p>
            <a:pPr lvl="0"/>
            <a:endParaRPr lang="en-US" noProof="0" dirty="0"/>
          </a:p>
        </p:txBody>
      </p:sp>
      <p:sp>
        <p:nvSpPr>
          <p:cNvPr id="4" name="Text Placeholder 3"/>
          <p:cNvSpPr>
            <a:spLocks noGrp="1"/>
          </p:cNvSpPr>
          <p:nvPr>
            <p:ph type="body" sz="half" idx="2"/>
          </p:nvPr>
        </p:nvSpPr>
        <p:spPr>
          <a:xfrm>
            <a:off x="3187231" y="7156450"/>
            <a:ext cx="9753600" cy="1073150"/>
          </a:xfrm>
        </p:spPr>
        <p:txBody>
          <a:bodyPr/>
          <a:lstStyle>
            <a:lvl1pPr marL="0" indent="0">
              <a:buNone/>
              <a:defRPr sz="3319"/>
            </a:lvl1pPr>
            <a:lvl2pPr marL="1083747" indent="0">
              <a:buNone/>
              <a:defRPr sz="2844"/>
            </a:lvl2pPr>
            <a:lvl3pPr marL="2167494" indent="0">
              <a:buNone/>
              <a:defRPr sz="2370"/>
            </a:lvl3pPr>
            <a:lvl4pPr marL="3251241" indent="0">
              <a:buNone/>
              <a:defRPr sz="2133"/>
            </a:lvl4pPr>
            <a:lvl5pPr marL="4334988" indent="0">
              <a:buNone/>
              <a:defRPr sz="2133"/>
            </a:lvl5pPr>
            <a:lvl6pPr marL="5418734" indent="0">
              <a:buNone/>
              <a:defRPr sz="2133"/>
            </a:lvl6pPr>
            <a:lvl7pPr marL="6502481" indent="0">
              <a:buNone/>
              <a:defRPr sz="2133"/>
            </a:lvl7pPr>
            <a:lvl8pPr marL="7586228" indent="0">
              <a:buNone/>
              <a:defRPr sz="2133"/>
            </a:lvl8pPr>
            <a:lvl9pPr marL="8669975" indent="0">
              <a:buNone/>
              <a:defRPr sz="2133"/>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444978" y="8534400"/>
            <a:ext cx="505742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atin typeface="Times New Roman" pitchFamily="18" charset="0"/>
              </a:defRPr>
            </a:lvl1pPr>
          </a:lstStyle>
          <a:p>
            <a:pPr>
              <a:defRPr/>
            </a:pPr>
            <a:endParaRPr lang="en-US" dirty="0"/>
          </a:p>
        </p:txBody>
      </p:sp>
      <p:sp>
        <p:nvSpPr>
          <p:cNvPr id="1028" name="Rectangle 4"/>
          <p:cNvSpPr>
            <a:spLocks noGrp="1" noChangeArrowheads="1"/>
          </p:cNvSpPr>
          <p:nvPr>
            <p:ph type="sldNum" sz="quarter" idx="4"/>
          </p:nvPr>
        </p:nvSpPr>
        <p:spPr bwMode="auto">
          <a:xfrm>
            <a:off x="11740444" y="8534400"/>
            <a:ext cx="3251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atin typeface="Times New Roman" pitchFamily="18" charset="0"/>
              </a:defRPr>
            </a:lvl1pPr>
          </a:lstStyle>
          <a:p>
            <a:pPr>
              <a:defRPr/>
            </a:pPr>
            <a:endParaRPr lang="en-US" dirty="0"/>
          </a:p>
        </p:txBody>
      </p:sp>
      <p:grpSp>
        <p:nvGrpSpPr>
          <p:cNvPr id="34820" name="Group 7"/>
          <p:cNvGrpSpPr>
            <a:grpSpLocks/>
          </p:cNvGrpSpPr>
          <p:nvPr/>
        </p:nvGrpSpPr>
        <p:grpSpPr bwMode="auto">
          <a:xfrm>
            <a:off x="677333" y="827088"/>
            <a:ext cx="15623822"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3319" dirty="0"/>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3319" dirty="0"/>
            </a:p>
          </p:txBody>
        </p:sp>
      </p:grpSp>
      <p:sp>
        <p:nvSpPr>
          <p:cNvPr id="34821" name="Rectangle 8"/>
          <p:cNvSpPr>
            <a:spLocks noGrp="1" noChangeArrowheads="1"/>
          </p:cNvSpPr>
          <p:nvPr>
            <p:ph type="title"/>
          </p:nvPr>
        </p:nvSpPr>
        <p:spPr bwMode="auto">
          <a:xfrm>
            <a:off x="1444978" y="304800"/>
            <a:ext cx="13821364"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a:t>Click to edit Master title style  					</a:t>
            </a:r>
          </a:p>
        </p:txBody>
      </p:sp>
      <p:sp>
        <p:nvSpPr>
          <p:cNvPr id="34822" name="Rectangle 9"/>
          <p:cNvSpPr>
            <a:spLocks noGrp="1" noChangeArrowheads="1"/>
          </p:cNvSpPr>
          <p:nvPr>
            <p:ph type="body" idx="1"/>
          </p:nvPr>
        </p:nvSpPr>
        <p:spPr bwMode="auto">
          <a:xfrm>
            <a:off x="1444978" y="1676400"/>
            <a:ext cx="13821364"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defTabSz="1904083" rtl="0" eaLnBrk="0" fontAlgn="base" hangingPunct="0">
        <a:spcBef>
          <a:spcPct val="0"/>
        </a:spcBef>
        <a:spcAft>
          <a:spcPct val="0"/>
        </a:spcAft>
        <a:defRPr sz="5689" b="1">
          <a:solidFill>
            <a:schemeClr val="tx2"/>
          </a:solidFill>
          <a:latin typeface="+mj-lt"/>
          <a:ea typeface="+mj-ea"/>
          <a:cs typeface="+mj-cs"/>
        </a:defRPr>
      </a:lvl1pPr>
      <a:lvl2pPr algn="ctr" defTabSz="1904083" rtl="0" eaLnBrk="0" fontAlgn="base" hangingPunct="0">
        <a:spcBef>
          <a:spcPct val="0"/>
        </a:spcBef>
        <a:spcAft>
          <a:spcPct val="0"/>
        </a:spcAft>
        <a:defRPr sz="5689" b="1">
          <a:solidFill>
            <a:schemeClr val="tx2"/>
          </a:solidFill>
          <a:latin typeface="Arial" charset="0"/>
        </a:defRPr>
      </a:lvl2pPr>
      <a:lvl3pPr algn="ctr" defTabSz="1904083" rtl="0" eaLnBrk="0" fontAlgn="base" hangingPunct="0">
        <a:spcBef>
          <a:spcPct val="0"/>
        </a:spcBef>
        <a:spcAft>
          <a:spcPct val="0"/>
        </a:spcAft>
        <a:defRPr sz="5689" b="1">
          <a:solidFill>
            <a:schemeClr val="tx2"/>
          </a:solidFill>
          <a:latin typeface="Arial" charset="0"/>
        </a:defRPr>
      </a:lvl3pPr>
      <a:lvl4pPr algn="ctr" defTabSz="1904083" rtl="0" eaLnBrk="0" fontAlgn="base" hangingPunct="0">
        <a:spcBef>
          <a:spcPct val="0"/>
        </a:spcBef>
        <a:spcAft>
          <a:spcPct val="0"/>
        </a:spcAft>
        <a:defRPr sz="5689" b="1">
          <a:solidFill>
            <a:schemeClr val="tx2"/>
          </a:solidFill>
          <a:latin typeface="Arial" charset="0"/>
        </a:defRPr>
      </a:lvl4pPr>
      <a:lvl5pPr algn="ctr" defTabSz="1904083" rtl="0" eaLnBrk="0" fontAlgn="base" hangingPunct="0">
        <a:spcBef>
          <a:spcPct val="0"/>
        </a:spcBef>
        <a:spcAft>
          <a:spcPct val="0"/>
        </a:spcAft>
        <a:defRPr sz="5689" b="1">
          <a:solidFill>
            <a:schemeClr val="tx2"/>
          </a:solidFill>
          <a:latin typeface="Arial" charset="0"/>
        </a:defRPr>
      </a:lvl5pPr>
      <a:lvl6pPr marL="1083747" algn="ctr" defTabSz="1904083" rtl="0" eaLnBrk="0" fontAlgn="base" hangingPunct="0">
        <a:spcBef>
          <a:spcPct val="0"/>
        </a:spcBef>
        <a:spcAft>
          <a:spcPct val="0"/>
        </a:spcAft>
        <a:defRPr sz="5689" b="1">
          <a:solidFill>
            <a:schemeClr val="tx2"/>
          </a:solidFill>
          <a:latin typeface="Arial" charset="0"/>
        </a:defRPr>
      </a:lvl6pPr>
      <a:lvl7pPr marL="2167494" algn="ctr" defTabSz="1904083" rtl="0" eaLnBrk="0" fontAlgn="base" hangingPunct="0">
        <a:spcBef>
          <a:spcPct val="0"/>
        </a:spcBef>
        <a:spcAft>
          <a:spcPct val="0"/>
        </a:spcAft>
        <a:defRPr sz="5689" b="1">
          <a:solidFill>
            <a:schemeClr val="tx2"/>
          </a:solidFill>
          <a:latin typeface="Arial" charset="0"/>
        </a:defRPr>
      </a:lvl7pPr>
      <a:lvl8pPr marL="3251241" algn="ctr" defTabSz="1904083" rtl="0" eaLnBrk="0" fontAlgn="base" hangingPunct="0">
        <a:spcBef>
          <a:spcPct val="0"/>
        </a:spcBef>
        <a:spcAft>
          <a:spcPct val="0"/>
        </a:spcAft>
        <a:defRPr sz="5689" b="1">
          <a:solidFill>
            <a:schemeClr val="tx2"/>
          </a:solidFill>
          <a:latin typeface="Arial" charset="0"/>
        </a:defRPr>
      </a:lvl8pPr>
      <a:lvl9pPr marL="4334988" algn="ctr" defTabSz="1904083" rtl="0" eaLnBrk="0" fontAlgn="base" hangingPunct="0">
        <a:spcBef>
          <a:spcPct val="0"/>
        </a:spcBef>
        <a:spcAft>
          <a:spcPct val="0"/>
        </a:spcAft>
        <a:defRPr sz="5689" b="1">
          <a:solidFill>
            <a:schemeClr val="tx2"/>
          </a:solidFill>
          <a:latin typeface="Arial" charset="0"/>
        </a:defRPr>
      </a:lvl9pPr>
    </p:titleStyle>
    <p:body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p:bodyStyle>
    <p:otherStyle>
      <a:defPPr>
        <a:defRPr lang="en-US"/>
      </a:defPPr>
      <a:lvl1pPr marL="0" algn="l" defTabSz="2167494" rtl="0" eaLnBrk="1" latinLnBrk="0" hangingPunct="1">
        <a:defRPr sz="4267" kern="1200">
          <a:solidFill>
            <a:schemeClr val="tx1"/>
          </a:solidFill>
          <a:latin typeface="+mn-lt"/>
          <a:ea typeface="+mn-ea"/>
          <a:cs typeface="+mn-cs"/>
        </a:defRPr>
      </a:lvl1pPr>
      <a:lvl2pPr marL="1083747" algn="l" defTabSz="2167494" rtl="0" eaLnBrk="1" latinLnBrk="0" hangingPunct="1">
        <a:defRPr sz="4267" kern="1200">
          <a:solidFill>
            <a:schemeClr val="tx1"/>
          </a:solidFill>
          <a:latin typeface="+mn-lt"/>
          <a:ea typeface="+mn-ea"/>
          <a:cs typeface="+mn-cs"/>
        </a:defRPr>
      </a:lvl2pPr>
      <a:lvl3pPr marL="2167494" algn="l" defTabSz="2167494" rtl="0" eaLnBrk="1" latinLnBrk="0" hangingPunct="1">
        <a:defRPr sz="4267" kern="1200">
          <a:solidFill>
            <a:schemeClr val="tx1"/>
          </a:solidFill>
          <a:latin typeface="+mn-lt"/>
          <a:ea typeface="+mn-ea"/>
          <a:cs typeface="+mn-cs"/>
        </a:defRPr>
      </a:lvl3pPr>
      <a:lvl4pPr marL="3251241" algn="l" defTabSz="2167494" rtl="0" eaLnBrk="1" latinLnBrk="0" hangingPunct="1">
        <a:defRPr sz="4267" kern="1200">
          <a:solidFill>
            <a:schemeClr val="tx1"/>
          </a:solidFill>
          <a:latin typeface="+mn-lt"/>
          <a:ea typeface="+mn-ea"/>
          <a:cs typeface="+mn-cs"/>
        </a:defRPr>
      </a:lvl4pPr>
      <a:lvl5pPr marL="4334988" algn="l" defTabSz="2167494" rtl="0" eaLnBrk="1" latinLnBrk="0" hangingPunct="1">
        <a:defRPr sz="4267" kern="1200">
          <a:solidFill>
            <a:schemeClr val="tx1"/>
          </a:solidFill>
          <a:latin typeface="+mn-lt"/>
          <a:ea typeface="+mn-ea"/>
          <a:cs typeface="+mn-cs"/>
        </a:defRPr>
      </a:lvl5pPr>
      <a:lvl6pPr marL="5418734" algn="l" defTabSz="2167494" rtl="0" eaLnBrk="1" latinLnBrk="0" hangingPunct="1">
        <a:defRPr sz="4267" kern="1200">
          <a:solidFill>
            <a:schemeClr val="tx1"/>
          </a:solidFill>
          <a:latin typeface="+mn-lt"/>
          <a:ea typeface="+mn-ea"/>
          <a:cs typeface="+mn-cs"/>
        </a:defRPr>
      </a:lvl6pPr>
      <a:lvl7pPr marL="6502481" algn="l" defTabSz="2167494" rtl="0" eaLnBrk="1" latinLnBrk="0" hangingPunct="1">
        <a:defRPr sz="4267" kern="1200">
          <a:solidFill>
            <a:schemeClr val="tx1"/>
          </a:solidFill>
          <a:latin typeface="+mn-lt"/>
          <a:ea typeface="+mn-ea"/>
          <a:cs typeface="+mn-cs"/>
        </a:defRPr>
      </a:lvl7pPr>
      <a:lvl8pPr marL="7586228" algn="l" defTabSz="2167494" rtl="0" eaLnBrk="1" latinLnBrk="0" hangingPunct="1">
        <a:defRPr sz="4267" kern="1200">
          <a:solidFill>
            <a:schemeClr val="tx1"/>
          </a:solidFill>
          <a:latin typeface="+mn-lt"/>
          <a:ea typeface="+mn-ea"/>
          <a:cs typeface="+mn-cs"/>
        </a:defRPr>
      </a:lvl8pPr>
      <a:lvl9pPr marL="8669975" algn="l" defTabSz="2167494" rtl="0" eaLnBrk="1" latinLnBrk="0" hangingPunct="1">
        <a:defRPr sz="42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1219200" y="813408"/>
            <a:ext cx="13817600" cy="7105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1219200" y="1726596"/>
            <a:ext cx="13817600" cy="6909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46348526"/>
      </p:ext>
    </p:extLst>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7585" b="1">
          <a:solidFill>
            <a:schemeClr val="tx2"/>
          </a:solidFill>
          <a:latin typeface="+mj-lt"/>
          <a:ea typeface="+mj-ea"/>
          <a:cs typeface="+mj-cs"/>
        </a:defRPr>
      </a:lvl1pPr>
      <a:lvl2pPr algn="ctr" rtl="0" eaLnBrk="0" fontAlgn="base" hangingPunct="0">
        <a:spcBef>
          <a:spcPct val="0"/>
        </a:spcBef>
        <a:spcAft>
          <a:spcPct val="0"/>
        </a:spcAft>
        <a:defRPr sz="7585" b="1">
          <a:solidFill>
            <a:schemeClr val="tx2"/>
          </a:solidFill>
          <a:latin typeface="Arial" charset="0"/>
        </a:defRPr>
      </a:lvl2pPr>
      <a:lvl3pPr algn="ctr" rtl="0" eaLnBrk="0" fontAlgn="base" hangingPunct="0">
        <a:spcBef>
          <a:spcPct val="0"/>
        </a:spcBef>
        <a:spcAft>
          <a:spcPct val="0"/>
        </a:spcAft>
        <a:defRPr sz="7585" b="1">
          <a:solidFill>
            <a:schemeClr val="tx2"/>
          </a:solidFill>
          <a:latin typeface="Arial" charset="0"/>
        </a:defRPr>
      </a:lvl3pPr>
      <a:lvl4pPr algn="ctr" rtl="0" eaLnBrk="0" fontAlgn="base" hangingPunct="0">
        <a:spcBef>
          <a:spcPct val="0"/>
        </a:spcBef>
        <a:spcAft>
          <a:spcPct val="0"/>
        </a:spcAft>
        <a:defRPr sz="7585" b="1">
          <a:solidFill>
            <a:schemeClr val="tx2"/>
          </a:solidFill>
          <a:latin typeface="Arial" charset="0"/>
        </a:defRPr>
      </a:lvl4pPr>
      <a:lvl5pPr algn="ctr" rtl="0" eaLnBrk="0" fontAlgn="base" hangingPunct="0">
        <a:spcBef>
          <a:spcPct val="0"/>
        </a:spcBef>
        <a:spcAft>
          <a:spcPct val="0"/>
        </a:spcAft>
        <a:defRPr sz="7585" b="1">
          <a:solidFill>
            <a:schemeClr val="tx2"/>
          </a:solidFill>
          <a:latin typeface="Arial" charset="0"/>
        </a:defRPr>
      </a:lvl5pPr>
      <a:lvl6pPr marL="1083733" algn="ctr" rtl="0" eaLnBrk="0" fontAlgn="base" hangingPunct="0">
        <a:spcBef>
          <a:spcPct val="0"/>
        </a:spcBef>
        <a:spcAft>
          <a:spcPct val="0"/>
        </a:spcAft>
        <a:defRPr sz="7585" b="1">
          <a:solidFill>
            <a:schemeClr val="tx2"/>
          </a:solidFill>
          <a:latin typeface="Arial" charset="0"/>
        </a:defRPr>
      </a:lvl6pPr>
      <a:lvl7pPr marL="2167466" algn="ctr" rtl="0" eaLnBrk="0" fontAlgn="base" hangingPunct="0">
        <a:spcBef>
          <a:spcPct val="0"/>
        </a:spcBef>
        <a:spcAft>
          <a:spcPct val="0"/>
        </a:spcAft>
        <a:defRPr sz="7585" b="1">
          <a:solidFill>
            <a:schemeClr val="tx2"/>
          </a:solidFill>
          <a:latin typeface="Arial" charset="0"/>
        </a:defRPr>
      </a:lvl7pPr>
      <a:lvl8pPr marL="3251197" algn="ctr" rtl="0" eaLnBrk="0" fontAlgn="base" hangingPunct="0">
        <a:spcBef>
          <a:spcPct val="0"/>
        </a:spcBef>
        <a:spcAft>
          <a:spcPct val="0"/>
        </a:spcAft>
        <a:defRPr sz="7585" b="1">
          <a:solidFill>
            <a:schemeClr val="tx2"/>
          </a:solidFill>
          <a:latin typeface="Arial" charset="0"/>
        </a:defRPr>
      </a:lvl8pPr>
      <a:lvl9pPr marL="4334930" algn="ctr" rtl="0" eaLnBrk="0" fontAlgn="base" hangingPunct="0">
        <a:spcBef>
          <a:spcPct val="0"/>
        </a:spcBef>
        <a:spcAft>
          <a:spcPct val="0"/>
        </a:spcAft>
        <a:defRPr sz="7585" b="1">
          <a:solidFill>
            <a:schemeClr val="tx2"/>
          </a:solidFill>
          <a:latin typeface="Arial" charset="0"/>
        </a:defRPr>
      </a:lvl9pPr>
    </p:titleStyle>
    <p:bodyStyle>
      <a:lvl1pPr marL="812800" indent="-812800" algn="l" rtl="0" eaLnBrk="0" fontAlgn="base" hangingPunct="0">
        <a:spcBef>
          <a:spcPct val="20000"/>
        </a:spcBef>
        <a:spcAft>
          <a:spcPct val="0"/>
        </a:spcAft>
        <a:buChar char="•"/>
        <a:defRPr sz="7585">
          <a:solidFill>
            <a:schemeClr val="tx1"/>
          </a:solidFill>
          <a:latin typeface="+mn-lt"/>
          <a:ea typeface="+mn-ea"/>
          <a:cs typeface="+mn-cs"/>
        </a:defRPr>
      </a:lvl1pPr>
      <a:lvl2pPr marL="1761065" indent="-677332" algn="l" rtl="0" eaLnBrk="0" fontAlgn="base" hangingPunct="0">
        <a:spcBef>
          <a:spcPct val="20000"/>
        </a:spcBef>
        <a:spcAft>
          <a:spcPct val="0"/>
        </a:spcAft>
        <a:buChar char="–"/>
        <a:defRPr sz="6637">
          <a:solidFill>
            <a:schemeClr val="tx1"/>
          </a:solidFill>
          <a:latin typeface="+mn-lt"/>
        </a:defRPr>
      </a:lvl2pPr>
      <a:lvl3pPr marL="2709332" indent="-541866" algn="l" rtl="0" eaLnBrk="0" fontAlgn="base" hangingPunct="0">
        <a:spcBef>
          <a:spcPct val="20000"/>
        </a:spcBef>
        <a:spcAft>
          <a:spcPct val="0"/>
        </a:spcAft>
        <a:buChar char="•"/>
        <a:defRPr sz="5689">
          <a:solidFill>
            <a:schemeClr val="tx1"/>
          </a:solidFill>
          <a:latin typeface="+mn-lt"/>
        </a:defRPr>
      </a:lvl3pPr>
      <a:lvl4pPr marL="3793065" indent="-541866" algn="l" rtl="0" eaLnBrk="0" fontAlgn="base" hangingPunct="0">
        <a:spcBef>
          <a:spcPct val="20000"/>
        </a:spcBef>
        <a:spcAft>
          <a:spcPct val="0"/>
        </a:spcAft>
        <a:buChar char="–"/>
        <a:defRPr sz="4741">
          <a:solidFill>
            <a:schemeClr val="tx1"/>
          </a:solidFill>
          <a:latin typeface="+mn-lt"/>
        </a:defRPr>
      </a:lvl4pPr>
      <a:lvl5pPr marL="4876798" indent="-541866" algn="l" rtl="0" eaLnBrk="0" fontAlgn="base" hangingPunct="0">
        <a:spcBef>
          <a:spcPct val="20000"/>
        </a:spcBef>
        <a:spcAft>
          <a:spcPct val="0"/>
        </a:spcAft>
        <a:buChar char="»"/>
        <a:defRPr sz="4741">
          <a:solidFill>
            <a:schemeClr val="tx1"/>
          </a:solidFill>
          <a:latin typeface="+mn-lt"/>
        </a:defRPr>
      </a:lvl5pPr>
      <a:lvl6pPr marL="5960530" indent="-541866" algn="l" rtl="0" eaLnBrk="0" fontAlgn="base" hangingPunct="0">
        <a:spcBef>
          <a:spcPct val="20000"/>
        </a:spcBef>
        <a:spcAft>
          <a:spcPct val="0"/>
        </a:spcAft>
        <a:buChar char="»"/>
        <a:defRPr sz="4741">
          <a:solidFill>
            <a:schemeClr val="tx1"/>
          </a:solidFill>
          <a:latin typeface="+mn-lt"/>
        </a:defRPr>
      </a:lvl6pPr>
      <a:lvl7pPr marL="7044263" indent="-541866" algn="l" rtl="0" eaLnBrk="0" fontAlgn="base" hangingPunct="0">
        <a:spcBef>
          <a:spcPct val="20000"/>
        </a:spcBef>
        <a:spcAft>
          <a:spcPct val="0"/>
        </a:spcAft>
        <a:buChar char="»"/>
        <a:defRPr sz="4741">
          <a:solidFill>
            <a:schemeClr val="tx1"/>
          </a:solidFill>
          <a:latin typeface="+mn-lt"/>
        </a:defRPr>
      </a:lvl7pPr>
      <a:lvl8pPr marL="8127995" indent="-541866" algn="l" rtl="0" eaLnBrk="0" fontAlgn="base" hangingPunct="0">
        <a:spcBef>
          <a:spcPct val="20000"/>
        </a:spcBef>
        <a:spcAft>
          <a:spcPct val="0"/>
        </a:spcAft>
        <a:buChar char="»"/>
        <a:defRPr sz="4741">
          <a:solidFill>
            <a:schemeClr val="tx1"/>
          </a:solidFill>
          <a:latin typeface="+mn-lt"/>
        </a:defRPr>
      </a:lvl8pPr>
      <a:lvl9pPr marL="9211728" indent="-541866" algn="l" rtl="0" eaLnBrk="0" fontAlgn="base" hangingPunct="0">
        <a:spcBef>
          <a:spcPct val="20000"/>
        </a:spcBef>
        <a:spcAft>
          <a:spcPct val="0"/>
        </a:spcAft>
        <a:buChar char="»"/>
        <a:defRPr sz="4741">
          <a:solidFill>
            <a:schemeClr val="tx1"/>
          </a:solidFill>
          <a:latin typeface="+mn-lt"/>
        </a:defRPr>
      </a:lvl9pPr>
    </p:bodyStyle>
    <p:otherStyle>
      <a:defPPr>
        <a:defRPr lang="en-US"/>
      </a:defPPr>
      <a:lvl1pPr marL="0" algn="l" defTabSz="2167466" rtl="0" eaLnBrk="1" latinLnBrk="0" hangingPunct="1">
        <a:defRPr sz="4267" kern="1200">
          <a:solidFill>
            <a:schemeClr val="tx1"/>
          </a:solidFill>
          <a:latin typeface="+mn-lt"/>
          <a:ea typeface="+mn-ea"/>
          <a:cs typeface="+mn-cs"/>
        </a:defRPr>
      </a:lvl1pPr>
      <a:lvl2pPr marL="1083733" algn="l" defTabSz="2167466" rtl="0" eaLnBrk="1" latinLnBrk="0" hangingPunct="1">
        <a:defRPr sz="4267" kern="1200">
          <a:solidFill>
            <a:schemeClr val="tx1"/>
          </a:solidFill>
          <a:latin typeface="+mn-lt"/>
          <a:ea typeface="+mn-ea"/>
          <a:cs typeface="+mn-cs"/>
        </a:defRPr>
      </a:lvl2pPr>
      <a:lvl3pPr marL="2167466" algn="l" defTabSz="2167466" rtl="0" eaLnBrk="1" latinLnBrk="0" hangingPunct="1">
        <a:defRPr sz="4267" kern="1200">
          <a:solidFill>
            <a:schemeClr val="tx1"/>
          </a:solidFill>
          <a:latin typeface="+mn-lt"/>
          <a:ea typeface="+mn-ea"/>
          <a:cs typeface="+mn-cs"/>
        </a:defRPr>
      </a:lvl3pPr>
      <a:lvl4pPr marL="3251197" algn="l" defTabSz="2167466" rtl="0" eaLnBrk="1" latinLnBrk="0" hangingPunct="1">
        <a:defRPr sz="4267" kern="1200">
          <a:solidFill>
            <a:schemeClr val="tx1"/>
          </a:solidFill>
          <a:latin typeface="+mn-lt"/>
          <a:ea typeface="+mn-ea"/>
          <a:cs typeface="+mn-cs"/>
        </a:defRPr>
      </a:lvl4pPr>
      <a:lvl5pPr marL="4334930" algn="l" defTabSz="2167466" rtl="0" eaLnBrk="1" latinLnBrk="0" hangingPunct="1">
        <a:defRPr sz="4267" kern="1200">
          <a:solidFill>
            <a:schemeClr val="tx1"/>
          </a:solidFill>
          <a:latin typeface="+mn-lt"/>
          <a:ea typeface="+mn-ea"/>
          <a:cs typeface="+mn-cs"/>
        </a:defRPr>
      </a:lvl5pPr>
      <a:lvl6pPr marL="5418663" algn="l" defTabSz="2167466" rtl="0" eaLnBrk="1" latinLnBrk="0" hangingPunct="1">
        <a:defRPr sz="4267" kern="1200">
          <a:solidFill>
            <a:schemeClr val="tx1"/>
          </a:solidFill>
          <a:latin typeface="+mn-lt"/>
          <a:ea typeface="+mn-ea"/>
          <a:cs typeface="+mn-cs"/>
        </a:defRPr>
      </a:lvl6pPr>
      <a:lvl7pPr marL="6502396" algn="l" defTabSz="2167466" rtl="0" eaLnBrk="1" latinLnBrk="0" hangingPunct="1">
        <a:defRPr sz="4267" kern="1200">
          <a:solidFill>
            <a:schemeClr val="tx1"/>
          </a:solidFill>
          <a:latin typeface="+mn-lt"/>
          <a:ea typeface="+mn-ea"/>
          <a:cs typeface="+mn-cs"/>
        </a:defRPr>
      </a:lvl7pPr>
      <a:lvl8pPr marL="7586130" algn="l" defTabSz="2167466" rtl="0" eaLnBrk="1" latinLnBrk="0" hangingPunct="1">
        <a:defRPr sz="4267" kern="1200">
          <a:solidFill>
            <a:schemeClr val="tx1"/>
          </a:solidFill>
          <a:latin typeface="+mn-lt"/>
          <a:ea typeface="+mn-ea"/>
          <a:cs typeface="+mn-cs"/>
        </a:defRPr>
      </a:lvl8pPr>
      <a:lvl9pPr marL="8669862" algn="l" defTabSz="2167466" rtl="0" eaLnBrk="1" latinLnBrk="0" hangingPunct="1">
        <a:defRPr sz="42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1219200" y="813407"/>
            <a:ext cx="13817600" cy="7105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1219200" y="1726597"/>
            <a:ext cx="13817600" cy="6909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226881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ctr" rtl="0" eaLnBrk="0" fontAlgn="base" hangingPunct="0">
        <a:spcBef>
          <a:spcPct val="0"/>
        </a:spcBef>
        <a:spcAft>
          <a:spcPct val="0"/>
        </a:spcAft>
        <a:defRPr sz="7585" b="1">
          <a:solidFill>
            <a:schemeClr val="tx2"/>
          </a:solidFill>
          <a:latin typeface="+mj-lt"/>
          <a:ea typeface="+mj-ea"/>
          <a:cs typeface="+mj-cs"/>
        </a:defRPr>
      </a:lvl1pPr>
      <a:lvl2pPr algn="ctr" rtl="0" eaLnBrk="0" fontAlgn="base" hangingPunct="0">
        <a:spcBef>
          <a:spcPct val="0"/>
        </a:spcBef>
        <a:spcAft>
          <a:spcPct val="0"/>
        </a:spcAft>
        <a:defRPr sz="7585" b="1">
          <a:solidFill>
            <a:schemeClr val="tx2"/>
          </a:solidFill>
          <a:latin typeface="Arial" charset="0"/>
        </a:defRPr>
      </a:lvl2pPr>
      <a:lvl3pPr algn="ctr" rtl="0" eaLnBrk="0" fontAlgn="base" hangingPunct="0">
        <a:spcBef>
          <a:spcPct val="0"/>
        </a:spcBef>
        <a:spcAft>
          <a:spcPct val="0"/>
        </a:spcAft>
        <a:defRPr sz="7585" b="1">
          <a:solidFill>
            <a:schemeClr val="tx2"/>
          </a:solidFill>
          <a:latin typeface="Arial" charset="0"/>
        </a:defRPr>
      </a:lvl3pPr>
      <a:lvl4pPr algn="ctr" rtl="0" eaLnBrk="0" fontAlgn="base" hangingPunct="0">
        <a:spcBef>
          <a:spcPct val="0"/>
        </a:spcBef>
        <a:spcAft>
          <a:spcPct val="0"/>
        </a:spcAft>
        <a:defRPr sz="7585" b="1">
          <a:solidFill>
            <a:schemeClr val="tx2"/>
          </a:solidFill>
          <a:latin typeface="Arial" charset="0"/>
        </a:defRPr>
      </a:lvl4pPr>
      <a:lvl5pPr algn="ctr" rtl="0" eaLnBrk="0" fontAlgn="base" hangingPunct="0">
        <a:spcBef>
          <a:spcPct val="0"/>
        </a:spcBef>
        <a:spcAft>
          <a:spcPct val="0"/>
        </a:spcAft>
        <a:defRPr sz="7585" b="1">
          <a:solidFill>
            <a:schemeClr val="tx2"/>
          </a:solidFill>
          <a:latin typeface="Arial" charset="0"/>
        </a:defRPr>
      </a:lvl5pPr>
      <a:lvl6pPr marL="1083760" algn="ctr" rtl="0" eaLnBrk="0" fontAlgn="base" hangingPunct="0">
        <a:spcBef>
          <a:spcPct val="0"/>
        </a:spcBef>
        <a:spcAft>
          <a:spcPct val="0"/>
        </a:spcAft>
        <a:defRPr sz="7585" b="1">
          <a:solidFill>
            <a:schemeClr val="tx2"/>
          </a:solidFill>
          <a:latin typeface="Arial" charset="0"/>
        </a:defRPr>
      </a:lvl6pPr>
      <a:lvl7pPr marL="2167520" algn="ctr" rtl="0" eaLnBrk="0" fontAlgn="base" hangingPunct="0">
        <a:spcBef>
          <a:spcPct val="0"/>
        </a:spcBef>
        <a:spcAft>
          <a:spcPct val="0"/>
        </a:spcAft>
        <a:defRPr sz="7585" b="1">
          <a:solidFill>
            <a:schemeClr val="tx2"/>
          </a:solidFill>
          <a:latin typeface="Arial" charset="0"/>
        </a:defRPr>
      </a:lvl7pPr>
      <a:lvl8pPr marL="3251279" algn="ctr" rtl="0" eaLnBrk="0" fontAlgn="base" hangingPunct="0">
        <a:spcBef>
          <a:spcPct val="0"/>
        </a:spcBef>
        <a:spcAft>
          <a:spcPct val="0"/>
        </a:spcAft>
        <a:defRPr sz="7585" b="1">
          <a:solidFill>
            <a:schemeClr val="tx2"/>
          </a:solidFill>
          <a:latin typeface="Arial" charset="0"/>
        </a:defRPr>
      </a:lvl8pPr>
      <a:lvl9pPr marL="4335039" algn="ctr" rtl="0" eaLnBrk="0" fontAlgn="base" hangingPunct="0">
        <a:spcBef>
          <a:spcPct val="0"/>
        </a:spcBef>
        <a:spcAft>
          <a:spcPct val="0"/>
        </a:spcAft>
        <a:defRPr sz="7585" b="1">
          <a:solidFill>
            <a:schemeClr val="tx2"/>
          </a:solidFill>
          <a:latin typeface="Arial" charset="0"/>
        </a:defRPr>
      </a:lvl9pPr>
    </p:titleStyle>
    <p:bodyStyle>
      <a:lvl1pPr marL="812820" indent="-812820" algn="l" rtl="0" eaLnBrk="0" fontAlgn="base" hangingPunct="0">
        <a:spcBef>
          <a:spcPct val="20000"/>
        </a:spcBef>
        <a:spcAft>
          <a:spcPct val="0"/>
        </a:spcAft>
        <a:buChar char="•"/>
        <a:defRPr sz="7585">
          <a:solidFill>
            <a:schemeClr val="tx1"/>
          </a:solidFill>
          <a:latin typeface="+mn-lt"/>
          <a:ea typeface="+mn-ea"/>
          <a:cs typeface="+mn-cs"/>
        </a:defRPr>
      </a:lvl1pPr>
      <a:lvl2pPr marL="1761110" indent="-677350" algn="l" rtl="0" eaLnBrk="0" fontAlgn="base" hangingPunct="0">
        <a:spcBef>
          <a:spcPct val="20000"/>
        </a:spcBef>
        <a:spcAft>
          <a:spcPct val="0"/>
        </a:spcAft>
        <a:buChar char="–"/>
        <a:defRPr sz="6637">
          <a:solidFill>
            <a:schemeClr val="tx1"/>
          </a:solidFill>
          <a:latin typeface="+mn-lt"/>
        </a:defRPr>
      </a:lvl2pPr>
      <a:lvl3pPr marL="2709400" indent="-541880" algn="l" rtl="0" eaLnBrk="0" fontAlgn="base" hangingPunct="0">
        <a:spcBef>
          <a:spcPct val="20000"/>
        </a:spcBef>
        <a:spcAft>
          <a:spcPct val="0"/>
        </a:spcAft>
        <a:buChar char="•"/>
        <a:defRPr sz="5689">
          <a:solidFill>
            <a:schemeClr val="tx1"/>
          </a:solidFill>
          <a:latin typeface="+mn-lt"/>
        </a:defRPr>
      </a:lvl3pPr>
      <a:lvl4pPr marL="3793160" indent="-541880" algn="l" rtl="0" eaLnBrk="0" fontAlgn="base" hangingPunct="0">
        <a:spcBef>
          <a:spcPct val="20000"/>
        </a:spcBef>
        <a:spcAft>
          <a:spcPct val="0"/>
        </a:spcAft>
        <a:buChar char="–"/>
        <a:defRPr sz="4741">
          <a:solidFill>
            <a:schemeClr val="tx1"/>
          </a:solidFill>
          <a:latin typeface="+mn-lt"/>
        </a:defRPr>
      </a:lvl4pPr>
      <a:lvl5pPr marL="4876919" indent="-541880" algn="l" rtl="0" eaLnBrk="0" fontAlgn="base" hangingPunct="0">
        <a:spcBef>
          <a:spcPct val="20000"/>
        </a:spcBef>
        <a:spcAft>
          <a:spcPct val="0"/>
        </a:spcAft>
        <a:buChar char="»"/>
        <a:defRPr sz="4741">
          <a:solidFill>
            <a:schemeClr val="tx1"/>
          </a:solidFill>
          <a:latin typeface="+mn-lt"/>
        </a:defRPr>
      </a:lvl5pPr>
      <a:lvl6pPr marL="5960679" indent="-541880" algn="l" rtl="0" eaLnBrk="0" fontAlgn="base" hangingPunct="0">
        <a:spcBef>
          <a:spcPct val="20000"/>
        </a:spcBef>
        <a:spcAft>
          <a:spcPct val="0"/>
        </a:spcAft>
        <a:buChar char="»"/>
        <a:defRPr sz="4741">
          <a:solidFill>
            <a:schemeClr val="tx1"/>
          </a:solidFill>
          <a:latin typeface="+mn-lt"/>
        </a:defRPr>
      </a:lvl6pPr>
      <a:lvl7pPr marL="7044439" indent="-541880" algn="l" rtl="0" eaLnBrk="0" fontAlgn="base" hangingPunct="0">
        <a:spcBef>
          <a:spcPct val="20000"/>
        </a:spcBef>
        <a:spcAft>
          <a:spcPct val="0"/>
        </a:spcAft>
        <a:buChar char="»"/>
        <a:defRPr sz="4741">
          <a:solidFill>
            <a:schemeClr val="tx1"/>
          </a:solidFill>
          <a:latin typeface="+mn-lt"/>
        </a:defRPr>
      </a:lvl7pPr>
      <a:lvl8pPr marL="8128199" indent="-541880" algn="l" rtl="0" eaLnBrk="0" fontAlgn="base" hangingPunct="0">
        <a:spcBef>
          <a:spcPct val="20000"/>
        </a:spcBef>
        <a:spcAft>
          <a:spcPct val="0"/>
        </a:spcAft>
        <a:buChar char="»"/>
        <a:defRPr sz="4741">
          <a:solidFill>
            <a:schemeClr val="tx1"/>
          </a:solidFill>
          <a:latin typeface="+mn-lt"/>
        </a:defRPr>
      </a:lvl8pPr>
      <a:lvl9pPr marL="9211959" indent="-541880" algn="l" rtl="0" eaLnBrk="0" fontAlgn="base" hangingPunct="0">
        <a:spcBef>
          <a:spcPct val="20000"/>
        </a:spcBef>
        <a:spcAft>
          <a:spcPct val="0"/>
        </a:spcAft>
        <a:buChar char="»"/>
        <a:defRPr sz="4741">
          <a:solidFill>
            <a:schemeClr val="tx1"/>
          </a:solidFill>
          <a:latin typeface="+mn-lt"/>
        </a:defRPr>
      </a:lvl9pPr>
    </p:bodyStyle>
    <p:otherStyle>
      <a:defPPr>
        <a:defRPr lang="en-US"/>
      </a:defPPr>
      <a:lvl1pPr marL="0" algn="l" defTabSz="2167520" rtl="0" eaLnBrk="1" latinLnBrk="0" hangingPunct="1">
        <a:defRPr sz="4267" kern="1200">
          <a:solidFill>
            <a:schemeClr val="tx1"/>
          </a:solidFill>
          <a:latin typeface="+mn-lt"/>
          <a:ea typeface="+mn-ea"/>
          <a:cs typeface="+mn-cs"/>
        </a:defRPr>
      </a:lvl1pPr>
      <a:lvl2pPr marL="1083760" algn="l" defTabSz="2167520" rtl="0" eaLnBrk="1" latinLnBrk="0" hangingPunct="1">
        <a:defRPr sz="4267" kern="1200">
          <a:solidFill>
            <a:schemeClr val="tx1"/>
          </a:solidFill>
          <a:latin typeface="+mn-lt"/>
          <a:ea typeface="+mn-ea"/>
          <a:cs typeface="+mn-cs"/>
        </a:defRPr>
      </a:lvl2pPr>
      <a:lvl3pPr marL="2167520" algn="l" defTabSz="2167520" rtl="0" eaLnBrk="1" latinLnBrk="0" hangingPunct="1">
        <a:defRPr sz="4267" kern="1200">
          <a:solidFill>
            <a:schemeClr val="tx1"/>
          </a:solidFill>
          <a:latin typeface="+mn-lt"/>
          <a:ea typeface="+mn-ea"/>
          <a:cs typeface="+mn-cs"/>
        </a:defRPr>
      </a:lvl3pPr>
      <a:lvl4pPr marL="3251279" algn="l" defTabSz="2167520" rtl="0" eaLnBrk="1" latinLnBrk="0" hangingPunct="1">
        <a:defRPr sz="4267" kern="1200">
          <a:solidFill>
            <a:schemeClr val="tx1"/>
          </a:solidFill>
          <a:latin typeface="+mn-lt"/>
          <a:ea typeface="+mn-ea"/>
          <a:cs typeface="+mn-cs"/>
        </a:defRPr>
      </a:lvl4pPr>
      <a:lvl5pPr marL="4335039" algn="l" defTabSz="2167520" rtl="0" eaLnBrk="1" latinLnBrk="0" hangingPunct="1">
        <a:defRPr sz="4267" kern="1200">
          <a:solidFill>
            <a:schemeClr val="tx1"/>
          </a:solidFill>
          <a:latin typeface="+mn-lt"/>
          <a:ea typeface="+mn-ea"/>
          <a:cs typeface="+mn-cs"/>
        </a:defRPr>
      </a:lvl5pPr>
      <a:lvl6pPr marL="5418799" algn="l" defTabSz="2167520" rtl="0" eaLnBrk="1" latinLnBrk="0" hangingPunct="1">
        <a:defRPr sz="4267" kern="1200">
          <a:solidFill>
            <a:schemeClr val="tx1"/>
          </a:solidFill>
          <a:latin typeface="+mn-lt"/>
          <a:ea typeface="+mn-ea"/>
          <a:cs typeface="+mn-cs"/>
        </a:defRPr>
      </a:lvl6pPr>
      <a:lvl7pPr marL="6502559" algn="l" defTabSz="2167520" rtl="0" eaLnBrk="1" latinLnBrk="0" hangingPunct="1">
        <a:defRPr sz="4267" kern="1200">
          <a:solidFill>
            <a:schemeClr val="tx1"/>
          </a:solidFill>
          <a:latin typeface="+mn-lt"/>
          <a:ea typeface="+mn-ea"/>
          <a:cs typeface="+mn-cs"/>
        </a:defRPr>
      </a:lvl7pPr>
      <a:lvl8pPr marL="7586319" algn="l" defTabSz="2167520" rtl="0" eaLnBrk="1" latinLnBrk="0" hangingPunct="1">
        <a:defRPr sz="4267" kern="1200">
          <a:solidFill>
            <a:schemeClr val="tx1"/>
          </a:solidFill>
          <a:latin typeface="+mn-lt"/>
          <a:ea typeface="+mn-ea"/>
          <a:cs typeface="+mn-cs"/>
        </a:defRPr>
      </a:lvl8pPr>
      <a:lvl9pPr marL="8670079" algn="l" defTabSz="2167520" rtl="0" eaLnBrk="1" latinLnBrk="0" hangingPunct="1">
        <a:defRPr sz="4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47.emf"/></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0.xml"/><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oleObject" Target="../embeddings/oleObject8.bin"/><Relationship Id="rId4" Type="http://schemas.openxmlformats.org/officeDocument/2006/relationships/image" Target="../media/image68.w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oleObject" Target="../embeddings/oleObject10.bin"/><Relationship Id="rId4" Type="http://schemas.openxmlformats.org/officeDocument/2006/relationships/image" Target="../media/image70.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6.png"/></Relationships>
</file>

<file path=ppt/slides/_rels/slide9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5" descr="MCj04346670000[1]"/>
          <p:cNvPicPr>
            <a:picLocks noChangeAspect="1" noChangeArrowheads="1"/>
          </p:cNvPicPr>
          <p:nvPr/>
        </p:nvPicPr>
        <p:blipFill>
          <a:blip r:embed="rId3"/>
          <a:srcRect/>
          <a:stretch>
            <a:fillRect/>
          </a:stretch>
        </p:blipFill>
        <p:spPr bwMode="auto">
          <a:xfrm>
            <a:off x="7745931" y="304800"/>
            <a:ext cx="5868469" cy="5079807"/>
          </a:xfrm>
          <a:prstGeom prst="rect">
            <a:avLst/>
          </a:prstGeom>
          <a:noFill/>
          <a:ln w="9525">
            <a:noFill/>
            <a:miter lim="800000"/>
            <a:headEnd/>
            <a:tailEnd/>
          </a:ln>
        </p:spPr>
      </p:pic>
      <p:pic>
        <p:nvPicPr>
          <p:cNvPr id="177163" name="Picture 13" descr="MCj03791370000[1]"/>
          <p:cNvPicPr>
            <a:picLocks noChangeAspect="1" noChangeArrowheads="1"/>
          </p:cNvPicPr>
          <p:nvPr/>
        </p:nvPicPr>
        <p:blipFill>
          <a:blip r:embed="rId4"/>
          <a:srcRect/>
          <a:stretch>
            <a:fillRect/>
          </a:stretch>
        </p:blipFill>
        <p:spPr bwMode="auto">
          <a:xfrm>
            <a:off x="2049272" y="3535111"/>
            <a:ext cx="6090355" cy="4876278"/>
          </a:xfrm>
          <a:prstGeom prst="rect">
            <a:avLst/>
          </a:prstGeom>
          <a:noFill/>
          <a:ln w="9525">
            <a:noFill/>
            <a:miter lim="800000"/>
            <a:headEnd/>
            <a:tailEnd/>
          </a:ln>
        </p:spPr>
      </p:pic>
      <p:pic>
        <p:nvPicPr>
          <p:cNvPr id="11" name="Picture 10"/>
          <p:cNvPicPr>
            <a:picLocks noChangeAspect="1"/>
          </p:cNvPicPr>
          <p:nvPr/>
        </p:nvPicPr>
        <p:blipFill>
          <a:blip r:embed="rId5"/>
          <a:stretch>
            <a:fillRect/>
          </a:stretch>
        </p:blipFill>
        <p:spPr>
          <a:xfrm>
            <a:off x="9194799" y="1524001"/>
            <a:ext cx="3048001" cy="20119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051"/>
          <p:cNvSpPr>
            <a:spLocks noGrp="1" noChangeArrowheads="1"/>
          </p:cNvSpPr>
          <p:nvPr>
            <p:ph type="body" sz="half" idx="1"/>
          </p:nvPr>
        </p:nvSpPr>
        <p:spPr>
          <a:xfrm>
            <a:off x="0" y="9087555"/>
            <a:ext cx="16256000" cy="16075378"/>
          </a:xfrm>
        </p:spPr>
        <p:txBody>
          <a:bodyPr/>
          <a:lstStyle/>
          <a:p>
            <a:pPr lvl="1">
              <a:buFontTx/>
              <a:buNone/>
            </a:pPr>
            <a:endParaRPr lang="en-US" altLang="en-US" sz="5689" dirty="0"/>
          </a:p>
          <a:p>
            <a:pPr lvl="1">
              <a:buFontTx/>
              <a:buNone/>
            </a:pPr>
            <a:endParaRPr lang="en-US" altLang="en-US" sz="4267" dirty="0"/>
          </a:p>
        </p:txBody>
      </p:sp>
      <p:sp>
        <p:nvSpPr>
          <p:cNvPr id="47106" name="Rectangle 2062"/>
          <p:cNvSpPr>
            <a:spLocks noChangeArrowheads="1"/>
          </p:cNvSpPr>
          <p:nvPr/>
        </p:nvSpPr>
        <p:spPr bwMode="auto">
          <a:xfrm>
            <a:off x="8623353" y="1676400"/>
            <a:ext cx="7429447" cy="6995112"/>
          </a:xfrm>
          <a:prstGeom prst="rect">
            <a:avLst/>
          </a:prstGeom>
          <a:noFill/>
          <a:ln w="9525">
            <a:noFill/>
            <a:miter lim="800000"/>
            <a:headEnd/>
            <a:tailEnd/>
          </a:ln>
        </p:spPr>
        <p:txBody>
          <a:bodyPr lIns="206962" tIns="101599" rIns="206962" bIns="101599"/>
          <a:lstStyle/>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RQ: Does practice of commercial sex cause acquisition of HHV-8 (a herpesvirus) infection?</a:t>
            </a:r>
          </a:p>
          <a:p>
            <a:pPr marL="1603042" lvl="1" indent="-568216" defTabSz="1904083" eaLnBrk="0" hangingPunct="0">
              <a:lnSpc>
                <a:spcPct val="90000"/>
              </a:lnSpc>
              <a:spcAft>
                <a:spcPct val="25000"/>
              </a:spcAft>
              <a:buClr>
                <a:schemeClr val="tx1"/>
              </a:buClr>
              <a:buSzPct val="100000"/>
              <a:buFontTx/>
              <a:buChar char="–"/>
            </a:pPr>
            <a:endParaRPr lang="en-US" altLang="en-US" sz="3200" dirty="0"/>
          </a:p>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Bias: Confounding by unmeasured behavioral factors as mediated by injection drug use.  Solution?</a:t>
            </a:r>
          </a:p>
          <a:p>
            <a:pPr marL="1603042" lvl="1" indent="-568216" defTabSz="1904083" eaLnBrk="0" hangingPunct="0">
              <a:lnSpc>
                <a:spcPct val="90000"/>
              </a:lnSpc>
              <a:spcAft>
                <a:spcPct val="25000"/>
              </a:spcAft>
              <a:buClr>
                <a:schemeClr val="tx1"/>
              </a:buClr>
              <a:buSzPct val="100000"/>
              <a:buFontTx/>
              <a:buChar char="–"/>
            </a:pPr>
            <a:endParaRPr lang="en-US" altLang="en-US" sz="5689" dirty="0"/>
          </a:p>
          <a:p>
            <a:pPr marL="1603042" lvl="1" indent="-568216" defTabSz="1904083" eaLnBrk="0" hangingPunct="0">
              <a:lnSpc>
                <a:spcPct val="90000"/>
              </a:lnSpc>
              <a:spcAft>
                <a:spcPct val="25000"/>
              </a:spcAft>
              <a:buClr>
                <a:schemeClr val="tx1"/>
              </a:buClr>
              <a:buSzPct val="100000"/>
              <a:buFontTx/>
              <a:buChar char="–"/>
            </a:pPr>
            <a:endParaRPr lang="en-US" altLang="en-US" sz="4267" dirty="0"/>
          </a:p>
          <a:p>
            <a:pPr marL="1603042" lvl="1" indent="-568216" defTabSz="1904083" eaLnBrk="0" hangingPunct="0">
              <a:lnSpc>
                <a:spcPct val="90000"/>
              </a:lnSpc>
              <a:spcAft>
                <a:spcPct val="25000"/>
              </a:spcAft>
              <a:buClr>
                <a:schemeClr val="tx1"/>
              </a:buClr>
              <a:buSzPct val="100000"/>
              <a:buFontTx/>
              <a:buChar char="–"/>
            </a:pPr>
            <a:endParaRPr lang="en-US" altLang="en-US" sz="4267" dirty="0"/>
          </a:p>
        </p:txBody>
      </p:sp>
      <p:grpSp>
        <p:nvGrpSpPr>
          <p:cNvPr id="47107" name="Group 16"/>
          <p:cNvGrpSpPr>
            <a:grpSpLocks/>
          </p:cNvGrpSpPr>
          <p:nvPr/>
        </p:nvGrpSpPr>
        <p:grpSpPr bwMode="auto">
          <a:xfrm>
            <a:off x="736600" y="2682657"/>
            <a:ext cx="7886753" cy="3858474"/>
            <a:chOff x="228600" y="182721"/>
            <a:chExt cx="5843588" cy="3444701"/>
          </a:xfrm>
        </p:grpSpPr>
        <p:sp>
          <p:nvSpPr>
            <p:cNvPr id="47110" name="Rectangle 2055"/>
            <p:cNvSpPr>
              <a:spLocks noChangeArrowheads="1"/>
            </p:cNvSpPr>
            <p:nvPr/>
          </p:nvSpPr>
          <p:spPr bwMode="auto">
            <a:xfrm>
              <a:off x="914400" y="2630487"/>
              <a:ext cx="1811338" cy="874713"/>
            </a:xfrm>
            <a:prstGeom prst="rect">
              <a:avLst/>
            </a:prstGeom>
            <a:noFill/>
            <a:ln w="9525">
              <a:noFill/>
              <a:miter lim="800000"/>
              <a:headEnd/>
              <a:tailEnd/>
            </a:ln>
          </p:spPr>
          <p:txBody>
            <a:bodyPr wrap="none" anchor="ctr"/>
            <a:lstStyle/>
            <a:p>
              <a:pPr algn="ctr"/>
              <a:r>
                <a:rPr lang="en-US" altLang="en-US" sz="4267" b="1" dirty="0"/>
                <a:t> </a:t>
              </a:r>
              <a:r>
                <a:rPr lang="en-US" altLang="en-US" sz="2800" b="1" dirty="0"/>
                <a:t>Commercial </a:t>
              </a:r>
            </a:p>
            <a:p>
              <a:pPr algn="ctr"/>
              <a:r>
                <a:rPr lang="en-US" altLang="en-US" sz="2800" b="1" dirty="0"/>
                <a:t>sex</a:t>
              </a:r>
            </a:p>
          </p:txBody>
        </p:sp>
        <p:sp>
          <p:nvSpPr>
            <p:cNvPr id="47111" name="Rectangle 2056"/>
            <p:cNvSpPr>
              <a:spLocks noChangeArrowheads="1"/>
            </p:cNvSpPr>
            <p:nvPr/>
          </p:nvSpPr>
          <p:spPr bwMode="auto">
            <a:xfrm>
              <a:off x="4876800" y="2590800"/>
              <a:ext cx="1195388" cy="942975"/>
            </a:xfrm>
            <a:prstGeom prst="rect">
              <a:avLst/>
            </a:prstGeom>
            <a:noFill/>
            <a:ln w="9525">
              <a:noFill/>
              <a:miter lim="800000"/>
              <a:headEnd/>
              <a:tailEnd/>
            </a:ln>
          </p:spPr>
          <p:txBody>
            <a:bodyPr wrap="none" anchor="ctr"/>
            <a:lstStyle/>
            <a:p>
              <a:pPr algn="ctr"/>
              <a:r>
                <a:rPr lang="en-US" altLang="en-US" sz="2800" b="1" dirty="0"/>
                <a:t>HHV-8</a:t>
              </a:r>
            </a:p>
            <a:p>
              <a:pPr algn="ctr"/>
              <a:r>
                <a:rPr lang="en-US" altLang="en-US" sz="2800" b="1" dirty="0"/>
                <a:t> infection</a:t>
              </a:r>
            </a:p>
          </p:txBody>
        </p:sp>
        <p:sp>
          <p:nvSpPr>
            <p:cNvPr id="47113" name="Line 2058"/>
            <p:cNvSpPr>
              <a:spLocks noChangeShapeType="1"/>
            </p:cNvSpPr>
            <p:nvPr/>
          </p:nvSpPr>
          <p:spPr bwMode="auto">
            <a:xfrm>
              <a:off x="2667000" y="3048000"/>
              <a:ext cx="2209800" cy="0"/>
            </a:xfrm>
            <a:prstGeom prst="line">
              <a:avLst/>
            </a:prstGeom>
            <a:noFill/>
            <a:ln w="38100">
              <a:solidFill>
                <a:schemeClr val="tx1"/>
              </a:solidFill>
              <a:prstDash val="dash"/>
              <a:round/>
              <a:headEnd/>
              <a:tailEnd type="triangle" w="med" len="med"/>
            </a:ln>
          </p:spPr>
          <p:txBody>
            <a:bodyPr/>
            <a:lstStyle/>
            <a:p>
              <a:endParaRPr lang="en-US" sz="3319" dirty="0"/>
            </a:p>
          </p:txBody>
        </p:sp>
        <p:sp>
          <p:nvSpPr>
            <p:cNvPr id="47114" name="Line 2059"/>
            <p:cNvSpPr>
              <a:spLocks noChangeShapeType="1"/>
            </p:cNvSpPr>
            <p:nvPr/>
          </p:nvSpPr>
          <p:spPr bwMode="auto">
            <a:xfrm>
              <a:off x="4343400" y="2057400"/>
              <a:ext cx="685800" cy="609600"/>
            </a:xfrm>
            <a:prstGeom prst="line">
              <a:avLst/>
            </a:prstGeom>
            <a:noFill/>
            <a:ln w="38100">
              <a:solidFill>
                <a:schemeClr val="tx1"/>
              </a:solidFill>
              <a:round/>
              <a:headEnd/>
              <a:tailEnd type="triangle" w="med" len="med"/>
            </a:ln>
          </p:spPr>
          <p:txBody>
            <a:bodyPr/>
            <a:lstStyle/>
            <a:p>
              <a:endParaRPr lang="en-US" sz="3319" dirty="0"/>
            </a:p>
          </p:txBody>
        </p:sp>
        <p:sp>
          <p:nvSpPr>
            <p:cNvPr id="47115" name="Line 2060"/>
            <p:cNvSpPr>
              <a:spLocks noChangeShapeType="1"/>
            </p:cNvSpPr>
            <p:nvPr/>
          </p:nvSpPr>
          <p:spPr bwMode="auto">
            <a:xfrm>
              <a:off x="1219200" y="1447800"/>
              <a:ext cx="457200" cy="1143000"/>
            </a:xfrm>
            <a:prstGeom prst="line">
              <a:avLst/>
            </a:prstGeom>
            <a:noFill/>
            <a:ln w="38100">
              <a:solidFill>
                <a:schemeClr val="tx1"/>
              </a:solidFill>
              <a:round/>
              <a:headEnd/>
              <a:tailEnd type="triangle" w="med" len="med"/>
            </a:ln>
          </p:spPr>
          <p:txBody>
            <a:bodyPr/>
            <a:lstStyle/>
            <a:p>
              <a:endParaRPr lang="en-US" sz="3319" dirty="0"/>
            </a:p>
          </p:txBody>
        </p:sp>
        <p:sp>
          <p:nvSpPr>
            <p:cNvPr id="47116" name="Rectangle 2061"/>
            <p:cNvSpPr>
              <a:spLocks noChangeArrowheads="1"/>
            </p:cNvSpPr>
            <p:nvPr/>
          </p:nvSpPr>
          <p:spPr bwMode="auto">
            <a:xfrm>
              <a:off x="3358522" y="3143494"/>
              <a:ext cx="521648" cy="483928"/>
            </a:xfrm>
            <a:prstGeom prst="rect">
              <a:avLst/>
            </a:prstGeom>
            <a:noFill/>
            <a:ln w="9525">
              <a:noFill/>
              <a:miter lim="800000"/>
              <a:headEnd/>
              <a:tailEnd/>
            </a:ln>
          </p:spPr>
          <p:txBody>
            <a:bodyPr wrap="none" anchor="ctr"/>
            <a:lstStyle/>
            <a:p>
              <a:pPr algn="ctr"/>
              <a:r>
                <a:rPr lang="en-US" altLang="en-US" sz="3600" b="1" dirty="0"/>
                <a:t>?</a:t>
              </a:r>
            </a:p>
          </p:txBody>
        </p:sp>
        <p:sp>
          <p:nvSpPr>
            <p:cNvPr id="47117" name="Line 2064"/>
            <p:cNvSpPr>
              <a:spLocks noChangeShapeType="1"/>
            </p:cNvSpPr>
            <p:nvPr/>
          </p:nvSpPr>
          <p:spPr bwMode="auto">
            <a:xfrm>
              <a:off x="2209800" y="762000"/>
              <a:ext cx="762000" cy="381000"/>
            </a:xfrm>
            <a:prstGeom prst="line">
              <a:avLst/>
            </a:prstGeom>
            <a:noFill/>
            <a:ln w="38100">
              <a:solidFill>
                <a:schemeClr val="tx1"/>
              </a:solidFill>
              <a:round/>
              <a:headEnd/>
              <a:tailEnd type="triangle" w="med" len="med"/>
            </a:ln>
          </p:spPr>
          <p:txBody>
            <a:bodyPr/>
            <a:lstStyle/>
            <a:p>
              <a:endParaRPr lang="en-US" sz="3319" dirty="0"/>
            </a:p>
          </p:txBody>
        </p:sp>
        <p:sp>
          <p:nvSpPr>
            <p:cNvPr id="1195025" name="Rectangle 2065"/>
            <p:cNvSpPr>
              <a:spLocks noChangeArrowheads="1"/>
            </p:cNvSpPr>
            <p:nvPr/>
          </p:nvSpPr>
          <p:spPr bwMode="auto">
            <a:xfrm>
              <a:off x="228600" y="182721"/>
              <a:ext cx="1981200" cy="1066800"/>
            </a:xfrm>
            <a:prstGeom prst="rect">
              <a:avLst/>
            </a:prstGeom>
            <a:noFill/>
            <a:ln w="31750">
              <a:noFill/>
              <a:miter lim="800000"/>
              <a:headEnd/>
              <a:tailEnd/>
            </a:ln>
            <a:effectLst/>
          </p:spPr>
          <p:txBody>
            <a:bodyPr anchor="ctr"/>
            <a:lstStyle/>
            <a:p>
              <a:pPr algn="ctr">
                <a:defRPr/>
              </a:pPr>
              <a:r>
                <a:rPr lang="en-US" sz="4267" b="1" dirty="0">
                  <a:solidFill>
                    <a:schemeClr val="bg2">
                      <a:lumMod val="75000"/>
                    </a:schemeClr>
                  </a:solidFill>
                </a:rPr>
                <a:t> </a:t>
              </a:r>
              <a:r>
                <a:rPr lang="en-US" sz="2800" b="1" dirty="0">
                  <a:solidFill>
                    <a:schemeClr val="bg2">
                      <a:lumMod val="75000"/>
                    </a:schemeClr>
                  </a:solidFill>
                </a:rPr>
                <a:t>Behavioral factors (unmeasured)</a:t>
              </a:r>
            </a:p>
          </p:txBody>
        </p:sp>
        <p:sp>
          <p:nvSpPr>
            <p:cNvPr id="18" name="Rectangle 2057"/>
            <p:cNvSpPr>
              <a:spLocks noChangeArrowheads="1"/>
            </p:cNvSpPr>
            <p:nvPr/>
          </p:nvSpPr>
          <p:spPr bwMode="auto">
            <a:xfrm>
              <a:off x="2971800" y="1112405"/>
              <a:ext cx="1471613" cy="874712"/>
            </a:xfrm>
            <a:prstGeom prst="rect">
              <a:avLst/>
            </a:prstGeom>
            <a:noFill/>
            <a:ln w="9525">
              <a:noFill/>
              <a:miter lim="800000"/>
              <a:headEnd/>
              <a:tailEnd/>
            </a:ln>
          </p:spPr>
          <p:txBody>
            <a:bodyPr wrap="none" anchor="ctr"/>
            <a:lstStyle/>
            <a:p>
              <a:pPr algn="ctr"/>
              <a:r>
                <a:rPr lang="en-US" altLang="en-US" sz="2800" b="1" dirty="0"/>
                <a:t>Injection </a:t>
              </a:r>
            </a:p>
            <a:p>
              <a:pPr algn="ctr"/>
              <a:r>
                <a:rPr lang="en-US" altLang="en-US" sz="2800" b="1" dirty="0"/>
                <a:t>drug use</a:t>
              </a:r>
            </a:p>
          </p:txBody>
        </p:sp>
        <p:sp>
          <p:nvSpPr>
            <p:cNvPr id="19" name="Line 2059"/>
            <p:cNvSpPr>
              <a:spLocks noChangeShapeType="1"/>
            </p:cNvSpPr>
            <p:nvPr/>
          </p:nvSpPr>
          <p:spPr bwMode="auto">
            <a:xfrm>
              <a:off x="4360862" y="2057401"/>
              <a:ext cx="685800" cy="609600"/>
            </a:xfrm>
            <a:prstGeom prst="line">
              <a:avLst/>
            </a:prstGeom>
            <a:noFill/>
            <a:ln w="38100">
              <a:solidFill>
                <a:schemeClr val="tx1"/>
              </a:solidFill>
              <a:round/>
              <a:headEnd/>
              <a:tailEnd type="triangle" w="med" len="med"/>
            </a:ln>
          </p:spPr>
          <p:txBody>
            <a:bodyPr/>
            <a:lstStyle/>
            <a:p>
              <a:endParaRPr lang="en-US" sz="3319" dirty="0"/>
            </a:p>
          </p:txBody>
        </p:sp>
      </p:grpSp>
      <p:sp>
        <p:nvSpPr>
          <p:cNvPr id="16" name="Rectangle 2062"/>
          <p:cNvSpPr>
            <a:spLocks noChangeArrowheads="1"/>
          </p:cNvSpPr>
          <p:nvPr/>
        </p:nvSpPr>
        <p:spPr bwMode="auto">
          <a:xfrm>
            <a:off x="279400" y="7315200"/>
            <a:ext cx="16061735" cy="1879600"/>
          </a:xfrm>
          <a:prstGeom prst="rect">
            <a:avLst/>
          </a:prstGeom>
          <a:noFill/>
          <a:ln w="9525">
            <a:noFill/>
            <a:miter lim="800000"/>
            <a:headEnd/>
            <a:tailEnd/>
          </a:ln>
        </p:spPr>
        <p:txBody>
          <a:bodyPr lIns="206962" tIns="101599" rIns="206962" bIns="101599"/>
          <a:lstStyle/>
          <a:p>
            <a:pPr marL="0" lvl="1" eaLnBrk="0" hangingPunct="0"/>
            <a:r>
              <a:rPr lang="en-US" altLang="en-US" sz="5215" dirty="0"/>
              <a:t>Solution: control for injection drug use to block path</a:t>
            </a:r>
          </a:p>
          <a:p>
            <a:pPr marL="0" lvl="1" eaLnBrk="0" hangingPunct="0">
              <a:lnSpc>
                <a:spcPct val="90000"/>
              </a:lnSpc>
              <a:spcAft>
                <a:spcPct val="25000"/>
              </a:spcAft>
              <a:buClr>
                <a:schemeClr val="tx1"/>
              </a:buClr>
              <a:buSzPct val="100000"/>
              <a:buFontTx/>
              <a:buChar char="–"/>
            </a:pPr>
            <a:endParaRPr lang="en-US" altLang="en-US" sz="5689"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p:txBody>
      </p:sp>
      <p:sp>
        <p:nvSpPr>
          <p:cNvPr id="17" name="Rectangle 2"/>
          <p:cNvSpPr>
            <a:spLocks noGrp="1" noChangeArrowheads="1"/>
          </p:cNvSpPr>
          <p:nvPr>
            <p:ph type="title"/>
          </p:nvPr>
        </p:nvSpPr>
        <p:spPr>
          <a:xfrm>
            <a:off x="557860" y="-1371600"/>
            <a:ext cx="15266340" cy="2528711"/>
          </a:xfrm>
        </p:spPr>
        <p:txBody>
          <a:bodyPr/>
          <a:lstStyle/>
          <a:p>
            <a:r>
              <a:rPr lang="en-US" altLang="en-US" sz="4000" dirty="0"/>
              <a:t>Another Example of Confounding and Another Solution</a:t>
            </a:r>
          </a:p>
        </p:txBody>
      </p:sp>
      <p:sp>
        <p:nvSpPr>
          <p:cNvPr id="20" name="Text Box 2067"/>
          <p:cNvSpPr txBox="1">
            <a:spLocks noChangeArrowheads="1"/>
          </p:cNvSpPr>
          <p:nvPr/>
        </p:nvSpPr>
        <p:spPr bwMode="auto">
          <a:xfrm>
            <a:off x="4523831" y="3610350"/>
            <a:ext cx="1752600" cy="12366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endParaRPr>
          </a:p>
          <a:p>
            <a:pPr algn="ctr" eaLnBrk="0" hangingPunct="0">
              <a:spcBef>
                <a:spcPct val="50000"/>
              </a:spcBef>
              <a:defRPr/>
            </a:pPr>
            <a:endParaRPr lang="en-US" sz="2800" b="1" dirty="0">
              <a:solidFill>
                <a:srgbClr val="000000"/>
              </a:solidFill>
            </a:endParaRPr>
          </a:p>
        </p:txBody>
      </p:sp>
      <p:sp>
        <p:nvSpPr>
          <p:cNvPr id="21" name="Oval 20"/>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355600" y="4012251"/>
            <a:ext cx="15324666" cy="4588976"/>
          </a:xfrm>
        </p:spPr>
        <p:txBody>
          <a:bodyPr/>
          <a:lstStyle/>
          <a:p>
            <a:pPr lvl="1"/>
            <a:r>
              <a:rPr lang="en-US" altLang="en-US" sz="2400" dirty="0"/>
              <a:t>Solution: deal with injection drug use to block path</a:t>
            </a:r>
          </a:p>
          <a:p>
            <a:pPr lvl="1">
              <a:buFontTx/>
              <a:buNone/>
            </a:pPr>
            <a:endParaRPr lang="en-US" altLang="en-US" sz="2400" b="1" dirty="0"/>
          </a:p>
          <a:p>
            <a:pPr marL="1601788" lvl="1" indent="-1425575">
              <a:buFontTx/>
              <a:buNone/>
            </a:pPr>
            <a:r>
              <a:rPr lang="en-US" altLang="en-US" sz="3200" b="1" dirty="0"/>
              <a:t>When controlling for injection drug use, </a:t>
            </a:r>
          </a:p>
          <a:p>
            <a:pPr marL="1601788" lvl="1" indent="-1425575">
              <a:buFontTx/>
              <a:buNone/>
            </a:pPr>
            <a:r>
              <a:rPr lang="en-US" altLang="en-US" sz="3200" b="1" dirty="0"/>
              <a:t>how should it be measured?</a:t>
            </a:r>
          </a:p>
          <a:p>
            <a:pPr lvl="1">
              <a:buFontTx/>
              <a:buNone/>
            </a:pPr>
            <a:endParaRPr lang="en-US" altLang="en-US" sz="2400" b="1" dirty="0"/>
          </a:p>
          <a:p>
            <a:pPr lvl="1">
              <a:buFontTx/>
              <a:buNone/>
            </a:pPr>
            <a:endParaRPr lang="en-US" altLang="en-US" sz="2400" dirty="0"/>
          </a:p>
          <a:p>
            <a:pPr lvl="1">
              <a:buFontTx/>
              <a:buNone/>
            </a:pPr>
            <a:endParaRPr lang="en-US" altLang="en-US" sz="2400" dirty="0"/>
          </a:p>
          <a:p>
            <a:pPr lvl="1">
              <a:buFontTx/>
              <a:buNone/>
            </a:pPr>
            <a:r>
              <a:rPr lang="en-US" altLang="en-US" sz="2400" dirty="0"/>
              <a:t>		 </a:t>
            </a:r>
            <a:endParaRPr lang="en-US" altLang="en-US" sz="2400" b="1" dirty="0"/>
          </a:p>
        </p:txBody>
      </p:sp>
      <p:sp>
        <p:nvSpPr>
          <p:cNvPr id="49154" name="Rectangle 10"/>
          <p:cNvSpPr>
            <a:spLocks noChangeArrowheads="1"/>
          </p:cNvSpPr>
          <p:nvPr/>
        </p:nvSpPr>
        <p:spPr bwMode="auto">
          <a:xfrm>
            <a:off x="6874934" y="455342"/>
            <a:ext cx="9381066" cy="2667000"/>
          </a:xfrm>
          <a:prstGeom prst="rect">
            <a:avLst/>
          </a:prstGeom>
          <a:noFill/>
          <a:ln w="9525">
            <a:noFill/>
            <a:miter lim="800000"/>
            <a:headEnd/>
            <a:tailEnd/>
          </a:ln>
        </p:spPr>
        <p:txBody>
          <a:bodyPr lIns="206962" tIns="101599" rIns="206962" bIns="101599"/>
          <a:lstStyle/>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RQ: Does practice of commercial sex result in acquisition of HHV-8 infection?</a:t>
            </a:r>
          </a:p>
          <a:p>
            <a:pPr marL="1603042" lvl="1" indent="-568216" defTabSz="1904083" eaLnBrk="0" hangingPunct="0">
              <a:lnSpc>
                <a:spcPct val="90000"/>
              </a:lnSpc>
              <a:spcAft>
                <a:spcPct val="25000"/>
              </a:spcAft>
              <a:buClr>
                <a:schemeClr val="tx1"/>
              </a:buClr>
              <a:buSzPct val="100000"/>
              <a:buFontTx/>
              <a:buChar char="–"/>
            </a:pPr>
            <a:endParaRPr lang="en-US" altLang="en-US" sz="1000" dirty="0"/>
          </a:p>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Issue: Confounding by unmeasured behavioral factors as mediated by injection drug use  </a:t>
            </a:r>
          </a:p>
          <a:p>
            <a:pPr marL="1221092" lvl="1" indent="-763892" defTabSz="1904083" eaLnBrk="0" hangingPunct="0">
              <a:lnSpc>
                <a:spcPct val="90000"/>
              </a:lnSpc>
              <a:spcBef>
                <a:spcPct val="20000"/>
              </a:spcBef>
              <a:spcAft>
                <a:spcPct val="50000"/>
              </a:spcAft>
              <a:buClr>
                <a:schemeClr val="accent2"/>
              </a:buClr>
              <a:buSzPct val="75000"/>
              <a:buFont typeface="Symbol" pitchFamily="18" charset="2"/>
              <a:buChar char="·"/>
            </a:pPr>
            <a:endParaRPr lang="en-US" altLang="en-US" sz="2800"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1492026" lvl="2" defTabSz="1904083" eaLnBrk="0" hangingPunct="0">
              <a:lnSpc>
                <a:spcPct val="90000"/>
              </a:lnSpc>
              <a:spcAft>
                <a:spcPct val="25000"/>
              </a:spcAft>
              <a:buClr>
                <a:schemeClr val="tx1"/>
              </a:buClr>
              <a:buSzPct val="100000"/>
            </a:pPr>
            <a:endParaRPr lang="en-US" altLang="en-US" sz="4267"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1492026" lvl="2" defTabSz="1904083" eaLnBrk="0" hangingPunct="0">
              <a:lnSpc>
                <a:spcPct val="90000"/>
              </a:lnSpc>
              <a:spcAft>
                <a:spcPct val="25000"/>
              </a:spcAft>
              <a:buClr>
                <a:schemeClr val="tx1"/>
              </a:buClr>
              <a:buSzPct val="100000"/>
            </a:pPr>
            <a:r>
              <a:rPr lang="en-US" altLang="en-US" sz="2400" dirty="0"/>
              <a:t> </a:t>
            </a:r>
            <a:endParaRPr lang="en-US" altLang="en-US" sz="2400" b="1" dirty="0"/>
          </a:p>
          <a:p>
            <a:pPr marL="1492026" lvl="2" defTabSz="1904083" eaLnBrk="0" hangingPunct="0">
              <a:lnSpc>
                <a:spcPct val="90000"/>
              </a:lnSpc>
              <a:spcAft>
                <a:spcPct val="25000"/>
              </a:spcAft>
              <a:buClr>
                <a:schemeClr val="tx1"/>
              </a:buClr>
              <a:buSzPct val="100000"/>
            </a:pPr>
            <a:endParaRPr lang="en-US" altLang="en-US" sz="2400"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p:txBody>
      </p:sp>
      <p:pic>
        <p:nvPicPr>
          <p:cNvPr id="2" name="Picture 1"/>
          <p:cNvPicPr>
            <a:picLocks noChangeAspect="1"/>
          </p:cNvPicPr>
          <p:nvPr/>
        </p:nvPicPr>
        <p:blipFill>
          <a:blip r:embed="rId3"/>
          <a:stretch>
            <a:fillRect/>
          </a:stretch>
        </p:blipFill>
        <p:spPr>
          <a:xfrm>
            <a:off x="355600" y="533400"/>
            <a:ext cx="6074596" cy="3276600"/>
          </a:xfrm>
          <a:prstGeom prst="rect">
            <a:avLst/>
          </a:prstGeom>
        </p:spPr>
      </p:pic>
      <p:grpSp>
        <p:nvGrpSpPr>
          <p:cNvPr id="5" name="Group 4"/>
          <p:cNvGrpSpPr/>
          <p:nvPr/>
        </p:nvGrpSpPr>
        <p:grpSpPr>
          <a:xfrm>
            <a:off x="5232400" y="6457395"/>
            <a:ext cx="11082902" cy="711930"/>
            <a:chOff x="-1557344" y="6828593"/>
            <a:chExt cx="11082902" cy="711930"/>
          </a:xfrm>
        </p:grpSpPr>
        <p:sp>
          <p:nvSpPr>
            <p:cNvPr id="6" name="Text Box 5"/>
            <p:cNvSpPr txBox="1">
              <a:spLocks noChangeArrowheads="1"/>
            </p:cNvSpPr>
            <p:nvPr/>
          </p:nvSpPr>
          <p:spPr bwMode="auto">
            <a:xfrm rot="18904130">
              <a:off x="-1557344" y="7042280"/>
              <a:ext cx="568258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partners - A</a:t>
              </a:r>
            </a:p>
          </p:txBody>
        </p:sp>
        <p:sp>
          <p:nvSpPr>
            <p:cNvPr id="7" name="Text Box 7"/>
            <p:cNvSpPr txBox="1">
              <a:spLocks noChangeArrowheads="1"/>
            </p:cNvSpPr>
            <p:nvPr/>
          </p:nvSpPr>
          <p:spPr bwMode="auto">
            <a:xfrm rot="18904130">
              <a:off x="5493308" y="6828593"/>
              <a:ext cx="4032250" cy="492443"/>
            </a:xfrm>
            <a:prstGeom prst="rect">
              <a:avLst/>
            </a:prstGeom>
            <a:noFill/>
            <a:ln w="9525">
              <a:noFill/>
              <a:miter lim="800000"/>
              <a:headEnd/>
              <a:tailEnd/>
            </a:ln>
          </p:spPr>
          <p:txBody>
            <a:bodyPr>
              <a:spAutoFit/>
            </a:bodyPr>
            <a:lstStyle/>
            <a:p>
              <a:pPr algn="r" eaLnBrk="0" hangingPunct="0">
                <a:spcBef>
                  <a:spcPct val="50000"/>
                </a:spcBef>
              </a:pPr>
              <a:r>
                <a:rPr lang="en-US" altLang="en-US" sz="2600" dirty="0"/>
                <a:t>Some other answer - E</a:t>
              </a:r>
            </a:p>
          </p:txBody>
        </p:sp>
        <p:sp>
          <p:nvSpPr>
            <p:cNvPr id="8" name="Text Box 9"/>
            <p:cNvSpPr txBox="1">
              <a:spLocks noChangeArrowheads="1"/>
            </p:cNvSpPr>
            <p:nvPr/>
          </p:nvSpPr>
          <p:spPr bwMode="auto">
            <a:xfrm rot="18904130">
              <a:off x="1890919" y="6980187"/>
              <a:ext cx="4837593"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Years of injection drug use - C</a:t>
              </a:r>
            </a:p>
          </p:txBody>
        </p:sp>
        <p:sp>
          <p:nvSpPr>
            <p:cNvPr id="9" name="Text Box 10"/>
            <p:cNvSpPr txBox="1">
              <a:spLocks noChangeArrowheads="1"/>
            </p:cNvSpPr>
            <p:nvPr/>
          </p:nvSpPr>
          <p:spPr bwMode="auto">
            <a:xfrm rot="18904130">
              <a:off x="231388" y="6947660"/>
              <a:ext cx="5111865"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days - B</a:t>
              </a:r>
              <a:endParaRPr lang="en-US" altLang="en-US" sz="2600" b="1" dirty="0"/>
            </a:p>
          </p:txBody>
        </p:sp>
        <p:sp>
          <p:nvSpPr>
            <p:cNvPr id="10" name="Text Box 7"/>
            <p:cNvSpPr txBox="1">
              <a:spLocks noChangeArrowheads="1"/>
            </p:cNvSpPr>
            <p:nvPr/>
          </p:nvSpPr>
          <p:spPr bwMode="auto">
            <a:xfrm rot="18904130">
              <a:off x="3340183" y="7048080"/>
              <a:ext cx="501880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Frequency of use of bleach - D</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355600" y="4012251"/>
            <a:ext cx="15324666" cy="4588976"/>
          </a:xfrm>
        </p:spPr>
        <p:txBody>
          <a:bodyPr/>
          <a:lstStyle/>
          <a:p>
            <a:pPr lvl="1">
              <a:buFontTx/>
              <a:buNone/>
            </a:pPr>
            <a:endParaRPr lang="en-US" altLang="en-US" sz="2400" b="1" dirty="0"/>
          </a:p>
          <a:p>
            <a:pPr lvl="1">
              <a:buFontTx/>
              <a:buNone/>
            </a:pPr>
            <a:endParaRPr lang="en-US" altLang="en-US" sz="2400" b="1" dirty="0"/>
          </a:p>
          <a:p>
            <a:pPr lvl="1">
              <a:buFontTx/>
              <a:buNone/>
            </a:pPr>
            <a:endParaRPr lang="en-US" altLang="en-US" sz="2400" dirty="0"/>
          </a:p>
          <a:p>
            <a:pPr lvl="1">
              <a:buFontTx/>
              <a:buNone/>
            </a:pPr>
            <a:endParaRPr lang="en-US" altLang="en-US" sz="2400" dirty="0"/>
          </a:p>
          <a:p>
            <a:pPr lvl="1">
              <a:buFontTx/>
              <a:buNone/>
            </a:pPr>
            <a:r>
              <a:rPr lang="en-US" altLang="en-US" sz="2400" dirty="0"/>
              <a:t>		 </a:t>
            </a:r>
            <a:endParaRPr lang="en-US" altLang="en-US" sz="2400" b="1" dirty="0"/>
          </a:p>
        </p:txBody>
      </p:sp>
      <p:pic>
        <p:nvPicPr>
          <p:cNvPr id="2" name="Picture 1"/>
          <p:cNvPicPr>
            <a:picLocks noChangeAspect="1"/>
          </p:cNvPicPr>
          <p:nvPr/>
        </p:nvPicPr>
        <p:blipFill>
          <a:blip r:embed="rId3"/>
          <a:stretch>
            <a:fillRect/>
          </a:stretch>
        </p:blipFill>
        <p:spPr>
          <a:xfrm>
            <a:off x="355600" y="533400"/>
            <a:ext cx="6074596" cy="3276600"/>
          </a:xfrm>
          <a:prstGeom prst="rect">
            <a:avLst/>
          </a:prstGeom>
        </p:spPr>
      </p:pic>
      <p:grpSp>
        <p:nvGrpSpPr>
          <p:cNvPr id="5" name="Group 4"/>
          <p:cNvGrpSpPr/>
          <p:nvPr/>
        </p:nvGrpSpPr>
        <p:grpSpPr>
          <a:xfrm>
            <a:off x="5270080" y="6572730"/>
            <a:ext cx="11082902" cy="711930"/>
            <a:chOff x="-1557344" y="6828593"/>
            <a:chExt cx="11082902" cy="711930"/>
          </a:xfrm>
        </p:grpSpPr>
        <p:sp>
          <p:nvSpPr>
            <p:cNvPr id="6" name="Text Box 5"/>
            <p:cNvSpPr txBox="1">
              <a:spLocks noChangeArrowheads="1"/>
            </p:cNvSpPr>
            <p:nvPr/>
          </p:nvSpPr>
          <p:spPr bwMode="auto">
            <a:xfrm rot="18904130">
              <a:off x="-1557344" y="7042280"/>
              <a:ext cx="568258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partners - A</a:t>
              </a:r>
            </a:p>
          </p:txBody>
        </p:sp>
        <p:sp>
          <p:nvSpPr>
            <p:cNvPr id="7" name="Text Box 7"/>
            <p:cNvSpPr txBox="1">
              <a:spLocks noChangeArrowheads="1"/>
            </p:cNvSpPr>
            <p:nvPr/>
          </p:nvSpPr>
          <p:spPr bwMode="auto">
            <a:xfrm rot="18904130">
              <a:off x="5493308" y="6828593"/>
              <a:ext cx="4032250" cy="492443"/>
            </a:xfrm>
            <a:prstGeom prst="rect">
              <a:avLst/>
            </a:prstGeom>
            <a:noFill/>
            <a:ln w="50800">
              <a:solidFill>
                <a:srgbClr val="FF0000"/>
              </a:solidFill>
              <a:miter lim="800000"/>
              <a:headEnd/>
              <a:tailEnd/>
            </a:ln>
          </p:spPr>
          <p:txBody>
            <a:bodyPr>
              <a:spAutoFit/>
            </a:bodyPr>
            <a:lstStyle/>
            <a:p>
              <a:pPr algn="r" eaLnBrk="0" hangingPunct="0">
                <a:spcBef>
                  <a:spcPct val="50000"/>
                </a:spcBef>
              </a:pPr>
              <a:r>
                <a:rPr lang="en-US" altLang="en-US" sz="2600" dirty="0"/>
                <a:t>Some other answer - E</a:t>
              </a:r>
            </a:p>
          </p:txBody>
        </p:sp>
        <p:sp>
          <p:nvSpPr>
            <p:cNvPr id="8" name="Text Box 9"/>
            <p:cNvSpPr txBox="1">
              <a:spLocks noChangeArrowheads="1"/>
            </p:cNvSpPr>
            <p:nvPr/>
          </p:nvSpPr>
          <p:spPr bwMode="auto">
            <a:xfrm rot="18904130">
              <a:off x="1890919" y="6980187"/>
              <a:ext cx="4837593"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Years of injection drug use - C</a:t>
              </a:r>
            </a:p>
          </p:txBody>
        </p:sp>
        <p:sp>
          <p:nvSpPr>
            <p:cNvPr id="9" name="Text Box 10"/>
            <p:cNvSpPr txBox="1">
              <a:spLocks noChangeArrowheads="1"/>
            </p:cNvSpPr>
            <p:nvPr/>
          </p:nvSpPr>
          <p:spPr bwMode="auto">
            <a:xfrm rot="18904130">
              <a:off x="231388" y="6947660"/>
              <a:ext cx="5111865"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days - B</a:t>
              </a:r>
              <a:endParaRPr lang="en-US" altLang="en-US" sz="2600" b="1" dirty="0"/>
            </a:p>
          </p:txBody>
        </p:sp>
        <p:sp>
          <p:nvSpPr>
            <p:cNvPr id="10" name="Text Box 7"/>
            <p:cNvSpPr txBox="1">
              <a:spLocks noChangeArrowheads="1"/>
            </p:cNvSpPr>
            <p:nvPr/>
          </p:nvSpPr>
          <p:spPr bwMode="auto">
            <a:xfrm rot="18904130">
              <a:off x="3340183" y="7048080"/>
              <a:ext cx="501880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Frequency of use of bleach - D</a:t>
              </a:r>
            </a:p>
          </p:txBody>
        </p:sp>
      </p:grpSp>
      <p:sp>
        <p:nvSpPr>
          <p:cNvPr id="11" name="Rectangle 10"/>
          <p:cNvSpPr/>
          <p:nvPr/>
        </p:nvSpPr>
        <p:spPr>
          <a:xfrm>
            <a:off x="4775200" y="163446"/>
            <a:ext cx="10050340" cy="1200329"/>
          </a:xfrm>
          <a:prstGeom prst="rect">
            <a:avLst/>
          </a:prstGeom>
        </p:spPr>
        <p:txBody>
          <a:bodyPr wrap="square">
            <a:spAutoFit/>
          </a:bodyPr>
          <a:lstStyle/>
          <a:p>
            <a:pPr lvl="1">
              <a:buFontTx/>
              <a:buNone/>
            </a:pPr>
            <a:r>
              <a:rPr lang="en-US" altLang="en-US" sz="3600" b="1" dirty="0"/>
              <a:t>When controlling for injection drug use, how should it be measured?</a:t>
            </a:r>
          </a:p>
        </p:txBody>
      </p:sp>
      <p:sp>
        <p:nvSpPr>
          <p:cNvPr id="12" name="Rectangle 11"/>
          <p:cNvSpPr/>
          <p:nvPr/>
        </p:nvSpPr>
        <p:spPr>
          <a:xfrm>
            <a:off x="-322170" y="4649390"/>
            <a:ext cx="8870717" cy="1569660"/>
          </a:xfrm>
          <a:prstGeom prst="rect">
            <a:avLst/>
          </a:prstGeom>
        </p:spPr>
        <p:txBody>
          <a:bodyPr wrap="square">
            <a:spAutoFit/>
          </a:bodyPr>
          <a:lstStyle/>
          <a:p>
            <a:pPr lvl="1">
              <a:buFontTx/>
              <a:buNone/>
            </a:pPr>
            <a:r>
              <a:rPr lang="en-US" altLang="en-US" sz="3200" b="1" dirty="0"/>
              <a:t>Answer:  injection drug use very difficult to quantitate; instead, </a:t>
            </a:r>
            <a:r>
              <a:rPr lang="en-US" altLang="en-US" sz="3200" b="1" dirty="0">
                <a:solidFill>
                  <a:srgbClr val="FF3300"/>
                </a:solidFill>
              </a:rPr>
              <a:t>restrict</a:t>
            </a:r>
            <a:r>
              <a:rPr lang="en-US" altLang="en-US" sz="3200" b="1" dirty="0"/>
              <a:t> to those without injection drug use</a:t>
            </a:r>
          </a:p>
        </p:txBody>
      </p:sp>
    </p:spTree>
    <p:extLst>
      <p:ext uri="{BB962C8B-B14F-4D97-AF65-F5344CB8AC3E}">
        <p14:creationId xmlns:p14="http://schemas.microsoft.com/office/powerpoint/2010/main" val="225792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5052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386528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Rectangle 2"/>
          <p:cNvSpPr>
            <a:spLocks noGrp="1" noChangeArrowheads="1"/>
          </p:cNvSpPr>
          <p:nvPr>
            <p:ph type="title"/>
          </p:nvPr>
        </p:nvSpPr>
        <p:spPr>
          <a:xfrm>
            <a:off x="1133572" y="-225931"/>
            <a:ext cx="13821364" cy="1083733"/>
          </a:xfrm>
        </p:spPr>
        <p:txBody>
          <a:bodyPr/>
          <a:lstStyle/>
          <a:p>
            <a:r>
              <a:rPr lang="en-US" altLang="en-US" sz="3600" dirty="0"/>
              <a:t>Restriction to Prevent Confounding</a:t>
            </a:r>
          </a:p>
        </p:txBody>
      </p:sp>
      <p:sp>
        <p:nvSpPr>
          <p:cNvPr id="2097" name="Rectangle 3"/>
          <p:cNvSpPr>
            <a:spLocks noGrp="1" noChangeArrowheads="1"/>
          </p:cNvSpPr>
          <p:nvPr>
            <p:ph type="body" sz="half" idx="1"/>
          </p:nvPr>
        </p:nvSpPr>
        <p:spPr>
          <a:xfrm>
            <a:off x="381000" y="3535249"/>
            <a:ext cx="15671800" cy="1535288"/>
          </a:xfrm>
        </p:spPr>
        <p:txBody>
          <a:bodyPr/>
          <a:lstStyle/>
          <a:p>
            <a:pPr marL="1081088" lvl="1" indent="-498475">
              <a:lnSpc>
                <a:spcPct val="80000"/>
              </a:lnSpc>
            </a:pPr>
            <a:r>
              <a:rPr lang="en-US" altLang="en-US" sz="2800" dirty="0"/>
              <a:t>Problem: degree of injection drug use difficult to measure</a:t>
            </a:r>
          </a:p>
          <a:p>
            <a:pPr lvl="1">
              <a:lnSpc>
                <a:spcPct val="80000"/>
              </a:lnSpc>
            </a:pPr>
            <a:endParaRPr lang="en-US" altLang="en-US" sz="2400" dirty="0"/>
          </a:p>
          <a:p>
            <a:pPr marL="1081088" lvl="1" indent="-498475">
              <a:lnSpc>
                <a:spcPct val="80000"/>
              </a:lnSpc>
            </a:pPr>
            <a:r>
              <a:rPr lang="en-US" altLang="en-US" sz="2800" b="1" dirty="0"/>
              <a:t>Solution: restrict to participants with no injection drug use, thereby preclude need to measure degree of injection use</a:t>
            </a:r>
          </a:p>
          <a:p>
            <a:pPr lvl="1">
              <a:lnSpc>
                <a:spcPct val="80000"/>
              </a:lnSpc>
            </a:pPr>
            <a:endParaRPr lang="en-US" altLang="en-US" sz="2600" b="1" dirty="0"/>
          </a:p>
          <a:p>
            <a:pPr marL="1034826" lvl="1" indent="0">
              <a:lnSpc>
                <a:spcPct val="80000"/>
              </a:lnSpc>
              <a:buNone/>
            </a:pPr>
            <a:r>
              <a:rPr lang="en-US" altLang="en-US" sz="800" dirty="0"/>
              <a:t>.</a:t>
            </a:r>
          </a:p>
          <a:p>
            <a:pPr marL="1081088" lvl="1" indent="-498475">
              <a:lnSpc>
                <a:spcPct val="80000"/>
              </a:lnSpc>
            </a:pPr>
            <a:r>
              <a:rPr lang="en-US" altLang="en-US" sz="2800" dirty="0"/>
              <a:t>Cannon et al. </a:t>
            </a:r>
            <a:r>
              <a:rPr lang="en-US" altLang="en-US" sz="2800" i="1" dirty="0"/>
              <a:t>NEJM</a:t>
            </a:r>
            <a:r>
              <a:rPr lang="en-US" altLang="en-US" sz="2800" dirty="0"/>
              <a:t>  2001</a:t>
            </a:r>
          </a:p>
          <a:p>
            <a:pPr lvl="2">
              <a:lnSpc>
                <a:spcPct val="80000"/>
              </a:lnSpc>
            </a:pPr>
            <a:r>
              <a:rPr lang="en-US" altLang="en-US" sz="2800" dirty="0"/>
              <a:t>Restricted to persons </a:t>
            </a:r>
            <a:r>
              <a:rPr lang="en-US" altLang="en-US" sz="2800" u="sng" dirty="0"/>
              <a:t>denying</a:t>
            </a:r>
            <a:r>
              <a:rPr lang="en-US" altLang="en-US" sz="2800" dirty="0"/>
              <a:t> injection drug use</a:t>
            </a:r>
          </a:p>
          <a:p>
            <a:pPr lvl="1">
              <a:lnSpc>
                <a:spcPct val="80000"/>
              </a:lnSpc>
            </a:pPr>
            <a:endParaRPr lang="en-US" altLang="en-US" sz="3793" dirty="0"/>
          </a:p>
          <a:p>
            <a:pPr lvl="1">
              <a:lnSpc>
                <a:spcPct val="80000"/>
              </a:lnSpc>
            </a:pPr>
            <a:endParaRPr lang="en-US" altLang="en-US" sz="3793" dirty="0"/>
          </a:p>
          <a:p>
            <a:pPr lvl="1">
              <a:lnSpc>
                <a:spcPct val="80000"/>
              </a:lnSpc>
              <a:buFontTx/>
              <a:buNone/>
            </a:pPr>
            <a:endParaRPr lang="en-US" altLang="en-US" sz="3793" dirty="0"/>
          </a:p>
          <a:p>
            <a:pPr lvl="1">
              <a:lnSpc>
                <a:spcPct val="80000"/>
              </a:lnSpc>
              <a:buFontTx/>
              <a:buNone/>
            </a:pPr>
            <a:endParaRPr lang="en-US" altLang="en-US" sz="3793" dirty="0"/>
          </a:p>
          <a:p>
            <a:pPr lvl="1">
              <a:lnSpc>
                <a:spcPct val="80000"/>
              </a:lnSpc>
              <a:buFontTx/>
              <a:buNone/>
            </a:pPr>
            <a:endParaRPr lang="en-US" altLang="en-US" sz="3793" dirty="0"/>
          </a:p>
        </p:txBody>
      </p:sp>
      <p:graphicFrame>
        <p:nvGraphicFramePr>
          <p:cNvPr id="2095" name="Object 47"/>
          <p:cNvGraphicFramePr>
            <a:graphicFrameLocks noGrp="1" noChangeAspect="1"/>
          </p:cNvGraphicFramePr>
          <p:nvPr>
            <p:ph sz="half" idx="2"/>
            <p:extLst>
              <p:ext uri="{D42A27DB-BD31-4B8C-83A1-F6EECF244321}">
                <p14:modId xmlns:p14="http://schemas.microsoft.com/office/powerpoint/2010/main" val="4005445973"/>
              </p:ext>
            </p:extLst>
          </p:nvPr>
        </p:nvGraphicFramePr>
        <p:xfrm>
          <a:off x="2519754" y="6574556"/>
          <a:ext cx="11049000" cy="3825417"/>
        </p:xfrm>
        <a:graphic>
          <a:graphicData uri="http://schemas.openxmlformats.org/presentationml/2006/ole">
            <mc:AlternateContent xmlns:mc="http://schemas.openxmlformats.org/markup-compatibility/2006">
              <mc:Choice xmlns:v="urn:schemas-microsoft-com:vml" Requires="v">
                <p:oleObj name="Document" r:id="rId3" imgW="9927234" imgH="3437435" progId="Word.Document.8">
                  <p:embed/>
                </p:oleObj>
              </mc:Choice>
              <mc:Fallback>
                <p:oleObj name="Document" r:id="rId3" imgW="9927234" imgH="3437435" progId="Word.Document.8">
                  <p:embed/>
                  <p:pic>
                    <p:nvPicPr>
                      <p:cNvPr id="0" name="Picture 47"/>
                      <p:cNvPicPr>
                        <a:picLocks noGrp="1" noChangeAspect="1" noChangeArrowheads="1"/>
                      </p:cNvPicPr>
                      <p:nvPr/>
                    </p:nvPicPr>
                    <p:blipFill>
                      <a:blip r:embed="rId4"/>
                      <a:srcRect/>
                      <a:stretch>
                        <a:fillRect/>
                      </a:stretch>
                    </p:blipFill>
                    <p:spPr bwMode="auto">
                      <a:xfrm>
                        <a:off x="2519754" y="6574556"/>
                        <a:ext cx="11049000" cy="3825417"/>
                      </a:xfrm>
                      <a:prstGeom prst="rect">
                        <a:avLst/>
                      </a:prstGeom>
                      <a:noFill/>
                    </p:spPr>
                  </p:pic>
                </p:oleObj>
              </mc:Fallback>
            </mc:AlternateContent>
          </a:graphicData>
        </a:graphic>
      </p:graphicFrame>
      <p:sp>
        <p:nvSpPr>
          <p:cNvPr id="2099" name="Rectangle 13"/>
          <p:cNvSpPr>
            <a:spLocks noChangeArrowheads="1"/>
          </p:cNvSpPr>
          <p:nvPr/>
        </p:nvSpPr>
        <p:spPr bwMode="auto">
          <a:xfrm>
            <a:off x="277499" y="1083733"/>
            <a:ext cx="15533511" cy="516467"/>
          </a:xfrm>
          <a:prstGeom prst="rect">
            <a:avLst/>
          </a:prstGeom>
          <a:noFill/>
          <a:ln w="9525">
            <a:noFill/>
            <a:miter lim="800000"/>
            <a:headEnd/>
            <a:tailEnd/>
          </a:ln>
        </p:spPr>
        <p:txBody>
          <a:bodyPr lIns="206962" tIns="101599" rIns="206962" bIns="101599"/>
          <a:lstStyle/>
          <a:p>
            <a:pPr marL="519113" indent="-519113" defTabSz="1904083" eaLnBrk="0" hangingPunct="0">
              <a:lnSpc>
                <a:spcPct val="90000"/>
              </a:lnSpc>
              <a:spcBef>
                <a:spcPct val="20000"/>
              </a:spcBef>
              <a:spcAft>
                <a:spcPct val="50000"/>
              </a:spcAft>
              <a:buSzPct val="75000"/>
              <a:buFont typeface="Symbol" pitchFamily="18" charset="2"/>
              <a:buChar char="·"/>
            </a:pPr>
            <a:r>
              <a:rPr lang="en-US" altLang="en-US" sz="3000" dirty="0"/>
              <a:t>Particularly useful when confounder is quantitative in scale but difficult to measure</a:t>
            </a:r>
          </a:p>
          <a:p>
            <a:pPr marL="1034826" lvl="1" defTabSz="1904083" eaLnBrk="0" hangingPunct="0">
              <a:lnSpc>
                <a:spcPct val="90000"/>
              </a:lnSpc>
              <a:spcAft>
                <a:spcPct val="25000"/>
              </a:spcAft>
              <a:buSzPct val="100000"/>
            </a:pPr>
            <a:endParaRPr lang="en-US" altLang="en-US" sz="2800" dirty="0"/>
          </a:p>
          <a:p>
            <a:pPr marL="1603042" lvl="1" indent="-568216" defTabSz="1904083" eaLnBrk="0" hangingPunct="0">
              <a:lnSpc>
                <a:spcPct val="90000"/>
              </a:lnSpc>
              <a:spcAft>
                <a:spcPct val="25000"/>
              </a:spcAft>
              <a:buSzPct val="100000"/>
              <a:buFontTx/>
              <a:buChar char="–"/>
            </a:pPr>
            <a:endParaRPr lang="en-US" altLang="en-US" sz="1200" dirty="0"/>
          </a:p>
        </p:txBody>
      </p:sp>
      <p:sp>
        <p:nvSpPr>
          <p:cNvPr id="2100" name="Rectangle 16"/>
          <p:cNvSpPr>
            <a:spLocks noChangeArrowheads="1"/>
          </p:cNvSpPr>
          <p:nvPr/>
        </p:nvSpPr>
        <p:spPr bwMode="auto">
          <a:xfrm>
            <a:off x="180622" y="12700000"/>
            <a:ext cx="15172267" cy="2709333"/>
          </a:xfrm>
          <a:prstGeom prst="rect">
            <a:avLst/>
          </a:prstGeom>
          <a:noFill/>
          <a:ln w="9525">
            <a:noFill/>
            <a:miter lim="800000"/>
            <a:headEnd/>
            <a:tailEnd/>
          </a:ln>
        </p:spPr>
        <p:txBody>
          <a:bodyPr lIns="206962" tIns="101599" rIns="206962" bIns="101599"/>
          <a:lstStyle/>
          <a:p>
            <a:pPr marL="763892" indent="-763892" defTabSz="1904083" eaLnBrk="0" hangingPunct="0">
              <a:lnSpc>
                <a:spcPct val="90000"/>
              </a:lnSpc>
              <a:spcBef>
                <a:spcPct val="20000"/>
              </a:spcBef>
              <a:spcAft>
                <a:spcPct val="50000"/>
              </a:spcAft>
              <a:buClr>
                <a:schemeClr val="accent2"/>
              </a:buClr>
              <a:buSzPct val="75000"/>
              <a:buFont typeface="Symbol" pitchFamily="18" charset="2"/>
              <a:buChar char="·"/>
            </a:pPr>
            <a:endParaRPr lang="en-US" altLang="en-US" sz="4267" dirty="0"/>
          </a:p>
        </p:txBody>
      </p:sp>
      <p:sp>
        <p:nvSpPr>
          <p:cNvPr id="2098" name="Rectangle 12"/>
          <p:cNvSpPr>
            <a:spLocks noChangeArrowheads="1"/>
          </p:cNvSpPr>
          <p:nvPr/>
        </p:nvSpPr>
        <p:spPr bwMode="auto">
          <a:xfrm>
            <a:off x="277499" y="2019198"/>
            <a:ext cx="15775301" cy="982134"/>
          </a:xfrm>
          <a:prstGeom prst="rect">
            <a:avLst/>
          </a:prstGeom>
          <a:noFill/>
          <a:ln w="9525">
            <a:noFill/>
            <a:miter lim="800000"/>
            <a:headEnd/>
            <a:tailEnd/>
          </a:ln>
        </p:spPr>
        <p:txBody>
          <a:bodyPr lIns="206962" tIns="101599" rIns="206962" bIns="101599"/>
          <a:lstStyle/>
          <a:p>
            <a:pPr marL="519113" indent="-519113" defTabSz="1904083" eaLnBrk="0" hangingPunct="0">
              <a:lnSpc>
                <a:spcPct val="90000"/>
              </a:lnSpc>
              <a:spcBef>
                <a:spcPct val="20000"/>
              </a:spcBef>
              <a:spcAft>
                <a:spcPct val="50000"/>
              </a:spcAft>
              <a:buSzPct val="75000"/>
              <a:buFont typeface="Symbol" pitchFamily="18" charset="2"/>
              <a:buChar char="·"/>
            </a:pPr>
            <a:r>
              <a:rPr lang="en-US" altLang="en-US" sz="3000" dirty="0"/>
              <a:t>e.g., Does practice of commercial sex result in acquisition of HHV-8 infection?</a:t>
            </a:r>
          </a:p>
          <a:p>
            <a:pPr marL="1081088" lvl="1" indent="-498475" defTabSz="1904083" eaLnBrk="0" hangingPunct="0">
              <a:lnSpc>
                <a:spcPct val="90000"/>
              </a:lnSpc>
              <a:spcAft>
                <a:spcPct val="25000"/>
              </a:spcAft>
              <a:buClr>
                <a:schemeClr val="tx1"/>
              </a:buClr>
              <a:buSzPct val="100000"/>
              <a:buFontTx/>
              <a:buChar char="–"/>
            </a:pPr>
            <a:r>
              <a:rPr lang="en-US" altLang="en-US" sz="2800" dirty="0"/>
              <a:t>Issue: Confounding by unmeasured behavioral factors as mediated by injection drug use  </a:t>
            </a:r>
          </a:p>
          <a:p>
            <a:pPr marL="1603042" lvl="1" indent="-568216" defTabSz="1904083" eaLnBrk="0" hangingPunct="0">
              <a:lnSpc>
                <a:spcPct val="90000"/>
              </a:lnSpc>
              <a:spcAft>
                <a:spcPct val="25000"/>
              </a:spcAft>
              <a:buClr>
                <a:schemeClr val="tx1"/>
              </a:buClr>
              <a:buSzPct val="100000"/>
              <a:buFontTx/>
              <a:buChar char="–"/>
            </a:pPr>
            <a:endParaRPr lang="en-US" alt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5740" name="Rectangle 12"/>
          <p:cNvSpPr>
            <a:spLocks noChangeArrowheads="1"/>
          </p:cNvSpPr>
          <p:nvPr/>
        </p:nvSpPr>
        <p:spPr bwMode="auto">
          <a:xfrm>
            <a:off x="361245" y="11074400"/>
            <a:ext cx="15533511"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6867" name="Rectangle 14"/>
          <p:cNvSpPr>
            <a:spLocks noChangeArrowheads="1"/>
          </p:cNvSpPr>
          <p:nvPr/>
        </p:nvSpPr>
        <p:spPr bwMode="auto">
          <a:xfrm>
            <a:off x="150229" y="245114"/>
            <a:ext cx="16256000" cy="1264356"/>
          </a:xfrm>
          <a:prstGeom prst="rect">
            <a:avLst/>
          </a:prstGeom>
          <a:noFill/>
          <a:ln w="9525">
            <a:noFill/>
            <a:miter lim="800000"/>
            <a:headEnd/>
            <a:tailEnd/>
          </a:ln>
        </p:spPr>
        <p:txBody>
          <a:bodyPr lIns="206962" tIns="101599" rIns="206962" bIns="101599" anchor="b"/>
          <a:lstStyle/>
          <a:p>
            <a:pPr algn="ctr" defTabSz="1904083" eaLnBrk="0" hangingPunct="0"/>
            <a:endParaRPr lang="en-US" altLang="en-US" sz="6637" b="1" dirty="0">
              <a:solidFill>
                <a:schemeClr val="tx2"/>
              </a:solidFill>
            </a:endParaRPr>
          </a:p>
        </p:txBody>
      </p:sp>
      <p:sp>
        <p:nvSpPr>
          <p:cNvPr id="36868" name="Rectangle 15"/>
          <p:cNvSpPr>
            <a:spLocks noChangeArrowheads="1"/>
          </p:cNvSpPr>
          <p:nvPr/>
        </p:nvSpPr>
        <p:spPr bwMode="auto">
          <a:xfrm>
            <a:off x="1041400" y="1702119"/>
            <a:ext cx="14692489" cy="668867"/>
          </a:xfrm>
          <a:prstGeom prst="rect">
            <a:avLst/>
          </a:prstGeom>
          <a:noFill/>
          <a:ln w="9525">
            <a:noFill/>
            <a:miter lim="800000"/>
            <a:headEnd/>
            <a:tailEnd/>
          </a:ln>
        </p:spPr>
        <p:txBody>
          <a:bodyPr lIns="206962" tIns="101599" rIns="206962" bIns="101599"/>
          <a:lstStyle/>
          <a:p>
            <a:pPr defTabSz="1904083" eaLnBrk="0" hangingPunct="0">
              <a:spcBef>
                <a:spcPct val="20000"/>
              </a:spcBef>
              <a:spcAft>
                <a:spcPct val="50000"/>
              </a:spcAft>
              <a:buClr>
                <a:schemeClr val="accent2"/>
              </a:buClr>
              <a:buSzPct val="75000"/>
              <a:buFont typeface="Symbol" pitchFamily="18" charset="2"/>
              <a:buChar char="·"/>
            </a:pPr>
            <a:endParaRPr lang="en-US" altLang="en-US" sz="5689" dirty="0"/>
          </a:p>
        </p:txBody>
      </p:sp>
      <p:sp>
        <p:nvSpPr>
          <p:cNvPr id="27" name="Text Box 7"/>
          <p:cNvSpPr txBox="1">
            <a:spLocks noChangeArrowheads="1"/>
          </p:cNvSpPr>
          <p:nvPr/>
        </p:nvSpPr>
        <p:spPr bwMode="auto">
          <a:xfrm flipH="1">
            <a:off x="4154311" y="3058926"/>
            <a:ext cx="2709333" cy="417761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endParaRPr lang="en-US" sz="8533" b="1" dirty="0"/>
          </a:p>
          <a:p>
            <a:pPr algn="ctr" eaLnBrk="0" hangingPunct="0">
              <a:spcBef>
                <a:spcPct val="50000"/>
              </a:spcBef>
              <a:defRPr/>
            </a:pPr>
            <a:endParaRPr lang="en-US" sz="8533" dirty="0">
              <a:solidFill>
                <a:srgbClr val="000000"/>
              </a:solidFill>
            </a:endParaRPr>
          </a:p>
        </p:txBody>
      </p:sp>
      <p:sp>
        <p:nvSpPr>
          <p:cNvPr id="32" name="Rectangle 12"/>
          <p:cNvSpPr>
            <a:spLocks noChangeArrowheads="1"/>
          </p:cNvSpPr>
          <p:nvPr/>
        </p:nvSpPr>
        <p:spPr bwMode="auto">
          <a:xfrm>
            <a:off x="8275516" y="4589732"/>
            <a:ext cx="7899399" cy="2743200"/>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2" name="Rectangle 1"/>
          <p:cNvSpPr/>
          <p:nvPr/>
        </p:nvSpPr>
        <p:spPr>
          <a:xfrm>
            <a:off x="1989015" y="682465"/>
            <a:ext cx="12115800" cy="707886"/>
          </a:xfrm>
          <a:prstGeom prst="rect">
            <a:avLst/>
          </a:prstGeom>
        </p:spPr>
        <p:txBody>
          <a:bodyPr wrap="square">
            <a:spAutoFit/>
          </a:bodyPr>
          <a:lstStyle/>
          <a:p>
            <a:pPr algn="ctr" defTabSz="803275" eaLnBrk="0" hangingPunct="0"/>
            <a:r>
              <a:rPr lang="en-US" altLang="en-US" sz="4000" b="1" dirty="0">
                <a:solidFill>
                  <a:schemeClr val="tx2"/>
                </a:solidFill>
              </a:rPr>
              <a:t>Restriction to Prevent Confounding</a:t>
            </a:r>
          </a:p>
        </p:txBody>
      </p:sp>
      <p:sp>
        <p:nvSpPr>
          <p:cNvPr id="3" name="Rectangle 2"/>
          <p:cNvSpPr/>
          <p:nvPr/>
        </p:nvSpPr>
        <p:spPr>
          <a:xfrm>
            <a:off x="8046915" y="2667000"/>
            <a:ext cx="8128000" cy="5755422"/>
          </a:xfrm>
          <a:prstGeom prst="rect">
            <a:avLst/>
          </a:prstGeom>
        </p:spPr>
        <p:txBody>
          <a:bodyPr>
            <a:spAutoFit/>
          </a:bodyPr>
          <a:lstStyle/>
          <a:p>
            <a:pPr marL="322263" indent="-322263" defTabSz="803275" eaLnBrk="0" hangingPunct="0">
              <a:spcBef>
                <a:spcPct val="20000"/>
              </a:spcBef>
              <a:spcAft>
                <a:spcPct val="50000"/>
              </a:spcAft>
              <a:buSzPct val="75000"/>
              <a:buFont typeface="Symbol" pitchFamily="18" charset="2"/>
              <a:buChar char="·"/>
            </a:pPr>
            <a:r>
              <a:rPr lang="en-US" altLang="en-US" sz="3200" dirty="0"/>
              <a:t>AKA Specification</a:t>
            </a:r>
          </a:p>
          <a:p>
            <a:pPr marL="322263" indent="-322263" defTabSz="803275" eaLnBrk="0" hangingPunct="0">
              <a:spcBef>
                <a:spcPct val="20000"/>
              </a:spcBef>
              <a:spcAft>
                <a:spcPct val="50000"/>
              </a:spcAft>
              <a:buSzPct val="75000"/>
              <a:buFont typeface="Symbol" pitchFamily="18" charset="2"/>
              <a:buChar char="·"/>
            </a:pPr>
            <a:r>
              <a:rPr lang="en-US" altLang="en-US" sz="3200" dirty="0"/>
              <a:t>Definition:  Restrict enrollment to those participants who have specific value/range of the  confounding variable </a:t>
            </a:r>
          </a:p>
          <a:p>
            <a:pPr marL="322263" indent="-322263" defTabSz="803275" eaLnBrk="0" hangingPunct="0">
              <a:spcBef>
                <a:spcPct val="20000"/>
              </a:spcBef>
              <a:spcAft>
                <a:spcPct val="50000"/>
              </a:spcAft>
              <a:buSzPct val="75000"/>
              <a:buFont typeface="Symbol" pitchFamily="18" charset="2"/>
              <a:buChar char="·"/>
            </a:pPr>
            <a:r>
              <a:rPr lang="en-US" altLang="en-US" sz="3200" dirty="0"/>
              <a:t>e.g., when diet is a confounder, restrict to persons with a certain diet</a:t>
            </a:r>
          </a:p>
          <a:p>
            <a:pPr marL="322263" indent="-322263" defTabSz="803275" eaLnBrk="0" hangingPunct="0">
              <a:spcBef>
                <a:spcPct val="20000"/>
              </a:spcBef>
              <a:spcAft>
                <a:spcPct val="50000"/>
              </a:spcAft>
              <a:buSzPct val="75000"/>
              <a:buFont typeface="Symbol" pitchFamily="18" charset="2"/>
              <a:buChar char="·"/>
            </a:pPr>
            <a:r>
              <a:rPr lang="en-US" altLang="en-US" sz="3200" dirty="0"/>
              <a:t>C=x refers to restricting to one level of C (</a:t>
            </a:r>
            <a:r>
              <a:rPr lang="en-US" altLang="en-US" sz="2400" dirty="0"/>
              <a:t>e.g.</a:t>
            </a:r>
            <a:r>
              <a:rPr lang="en-US" altLang="en-US" sz="3200" dirty="0"/>
              <a:t>,                                               )</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p>
        </p:txBody>
      </p:sp>
      <p:pic>
        <p:nvPicPr>
          <p:cNvPr id="4" name="Picture 3"/>
          <p:cNvPicPr>
            <a:picLocks noChangeAspect="1"/>
          </p:cNvPicPr>
          <p:nvPr/>
        </p:nvPicPr>
        <p:blipFill>
          <a:blip r:embed="rId3"/>
          <a:stretch>
            <a:fillRect/>
          </a:stretch>
        </p:blipFill>
        <p:spPr>
          <a:xfrm>
            <a:off x="448052" y="2927854"/>
            <a:ext cx="7121528" cy="4519132"/>
          </a:xfrm>
          <a:prstGeom prst="rect">
            <a:avLst/>
          </a:prstGeom>
        </p:spPr>
      </p:pic>
      <p:grpSp>
        <p:nvGrpSpPr>
          <p:cNvPr id="26" name="Group 19"/>
          <p:cNvGrpSpPr>
            <a:grpSpLocks/>
          </p:cNvGrpSpPr>
          <p:nvPr/>
        </p:nvGrpSpPr>
        <p:grpSpPr bwMode="auto">
          <a:xfrm rot="5698750">
            <a:off x="1507802" y="4602385"/>
            <a:ext cx="1143000" cy="1219200"/>
            <a:chOff x="2208" y="1776"/>
            <a:chExt cx="720" cy="768"/>
          </a:xfrm>
        </p:grpSpPr>
        <p:sp>
          <p:nvSpPr>
            <p:cNvPr id="28" name="Line 20"/>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29" name="Line 21"/>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30" name="Group 19"/>
          <p:cNvGrpSpPr>
            <a:grpSpLocks/>
          </p:cNvGrpSpPr>
          <p:nvPr/>
        </p:nvGrpSpPr>
        <p:grpSpPr bwMode="auto">
          <a:xfrm rot="5698750">
            <a:off x="3657355" y="4047492"/>
            <a:ext cx="1143000" cy="1219200"/>
            <a:chOff x="2208" y="1776"/>
            <a:chExt cx="720" cy="768"/>
          </a:xfrm>
        </p:grpSpPr>
        <p:sp>
          <p:nvSpPr>
            <p:cNvPr id="31" name="Line 20"/>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33" name="Line 21"/>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9" name="Text Box 2">
            <a:extLst>
              <a:ext uri="{FF2B5EF4-FFF2-40B4-BE49-F238E27FC236}">
                <a16:creationId xmlns:a16="http://schemas.microsoft.com/office/drawing/2014/main" id="{ED222EB7-4D36-4419-8FA3-B90631D8197A}"/>
              </a:ext>
            </a:extLst>
          </p:cNvPr>
          <p:cNvSpPr txBox="1">
            <a:spLocks noChangeArrowheads="1"/>
          </p:cNvSpPr>
          <p:nvPr/>
        </p:nvSpPr>
        <p:spPr bwMode="auto">
          <a:xfrm flipH="1">
            <a:off x="592437" y="2866040"/>
            <a:ext cx="1963575" cy="923330"/>
          </a:xfrm>
          <a:prstGeom prst="rect">
            <a:avLst/>
          </a:prstGeom>
          <a:solidFill>
            <a:schemeClr val="bg1"/>
          </a:solidFill>
          <a:ln w="920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5400" b="1" dirty="0"/>
              <a:t>C=x</a:t>
            </a:r>
            <a:endParaRPr lang="en-US" sz="5400" dirty="0">
              <a:solidFill>
                <a:srgbClr val="000000"/>
              </a:solidFill>
            </a:endParaRPr>
          </a:p>
        </p:txBody>
      </p:sp>
      <p:sp>
        <p:nvSpPr>
          <p:cNvPr id="20" name="Text Box 2">
            <a:extLst>
              <a:ext uri="{FF2B5EF4-FFF2-40B4-BE49-F238E27FC236}">
                <a16:creationId xmlns:a16="http://schemas.microsoft.com/office/drawing/2014/main" id="{490A5AB4-BA1F-47A5-883B-BE93BACED52A}"/>
              </a:ext>
            </a:extLst>
          </p:cNvPr>
          <p:cNvSpPr txBox="1">
            <a:spLocks noChangeArrowheads="1"/>
          </p:cNvSpPr>
          <p:nvPr/>
        </p:nvSpPr>
        <p:spPr bwMode="auto">
          <a:xfrm flipH="1">
            <a:off x="9324923" y="7149493"/>
            <a:ext cx="5127677" cy="584775"/>
          </a:xfrm>
          <a:prstGeom prst="rect">
            <a:avLst/>
          </a:prstGeom>
          <a:solidFill>
            <a:schemeClr val="bg1"/>
          </a:solidFill>
          <a:ln w="920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a:t>C= no injection drug use</a:t>
            </a:r>
            <a:endParaRPr lang="en-US" sz="3200" dirty="0">
              <a:solidFill>
                <a:srgbClr val="000000"/>
              </a:solidFill>
            </a:endParaRPr>
          </a:p>
        </p:txBody>
      </p:sp>
    </p:spTree>
    <p:extLst>
      <p:ext uri="{BB962C8B-B14F-4D97-AF65-F5344CB8AC3E}">
        <p14:creationId xmlns:p14="http://schemas.microsoft.com/office/powerpoint/2010/main" val="2413799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2257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050"/>
          <p:cNvSpPr>
            <a:spLocks noGrp="1" noChangeArrowheads="1"/>
          </p:cNvSpPr>
          <p:nvPr>
            <p:ph type="title"/>
          </p:nvPr>
        </p:nvSpPr>
        <p:spPr>
          <a:xfrm>
            <a:off x="1422400" y="228600"/>
            <a:ext cx="13745164" cy="838200"/>
          </a:xfrm>
        </p:spPr>
        <p:txBody>
          <a:bodyPr/>
          <a:lstStyle/>
          <a:p>
            <a:r>
              <a:rPr lang="en-US" altLang="en-US" sz="4000" dirty="0"/>
              <a:t> Restriction to Reduce Confounding</a:t>
            </a:r>
          </a:p>
        </p:txBody>
      </p:sp>
      <p:sp>
        <p:nvSpPr>
          <p:cNvPr id="60418" name="Rectangle 2051"/>
          <p:cNvSpPr>
            <a:spLocks noGrp="1" noChangeArrowheads="1"/>
          </p:cNvSpPr>
          <p:nvPr>
            <p:ph type="body" idx="1"/>
          </p:nvPr>
        </p:nvSpPr>
        <p:spPr>
          <a:xfrm>
            <a:off x="508000" y="1600200"/>
            <a:ext cx="15101711" cy="1905000"/>
          </a:xfrm>
        </p:spPr>
        <p:txBody>
          <a:bodyPr/>
          <a:lstStyle/>
          <a:p>
            <a:pPr>
              <a:lnSpc>
                <a:spcPct val="80000"/>
              </a:lnSpc>
              <a:buClrTx/>
            </a:pPr>
            <a:r>
              <a:rPr lang="en-US" altLang="en-US" sz="3600" b="1" dirty="0"/>
              <a:t>Advantages:</a:t>
            </a:r>
          </a:p>
          <a:p>
            <a:pPr lvl="1">
              <a:lnSpc>
                <a:spcPct val="80000"/>
              </a:lnSpc>
            </a:pPr>
            <a:r>
              <a:rPr lang="en-US" altLang="en-US" sz="3600" dirty="0"/>
              <a:t>conceptually straightforward</a:t>
            </a:r>
          </a:p>
          <a:p>
            <a:pPr lvl="1">
              <a:lnSpc>
                <a:spcPct val="80000"/>
              </a:lnSpc>
            </a:pPr>
            <a:endParaRPr lang="en-US" altLang="en-US" sz="3600" dirty="0"/>
          </a:p>
          <a:p>
            <a:pPr lvl="1">
              <a:lnSpc>
                <a:spcPct val="80000"/>
              </a:lnSpc>
            </a:pPr>
            <a:endParaRPr lang="en-US" altLang="en-US" sz="3600" dirty="0"/>
          </a:p>
          <a:p>
            <a:pPr lvl="1">
              <a:lnSpc>
                <a:spcPct val="80000"/>
              </a:lnSpc>
            </a:pPr>
            <a:r>
              <a:rPr lang="en-US" altLang="en-US" sz="3600" dirty="0"/>
              <a:t>handles difficult to quantitate variables</a:t>
            </a:r>
          </a:p>
          <a:p>
            <a:pPr lvl="1">
              <a:lnSpc>
                <a:spcPct val="80000"/>
              </a:lnSpc>
            </a:pPr>
            <a:endParaRPr lang="en-US" altLang="en-US" sz="3600" dirty="0"/>
          </a:p>
          <a:p>
            <a:pPr lvl="1">
              <a:lnSpc>
                <a:spcPct val="80000"/>
              </a:lnSpc>
            </a:pPr>
            <a:endParaRPr lang="en-US" altLang="en-US" sz="3600" dirty="0"/>
          </a:p>
          <a:p>
            <a:pPr lvl="1">
              <a:lnSpc>
                <a:spcPct val="80000"/>
              </a:lnSpc>
            </a:pPr>
            <a:r>
              <a:rPr lang="en-US" altLang="en-US" sz="3600" dirty="0"/>
              <a:t>can also be used in analysis phase</a:t>
            </a:r>
          </a:p>
          <a:p>
            <a:pPr lvl="1"/>
            <a:endParaRPr lang="en-US" alt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152407" y="-228600"/>
            <a:ext cx="13897564" cy="1143000"/>
          </a:xfrm>
        </p:spPr>
        <p:txBody>
          <a:bodyPr/>
          <a:lstStyle/>
          <a:p>
            <a:r>
              <a:rPr lang="en-US" altLang="en-US" dirty="0"/>
              <a:t> </a:t>
            </a:r>
            <a:r>
              <a:rPr lang="en-US" altLang="en-US" sz="4000" dirty="0"/>
              <a:t>Restriction to Reduce Confounding</a:t>
            </a:r>
          </a:p>
        </p:txBody>
      </p:sp>
      <p:sp>
        <p:nvSpPr>
          <p:cNvPr id="52227" name="Rectangle 3"/>
          <p:cNvSpPr>
            <a:spLocks noGrp="1" noChangeArrowheads="1"/>
          </p:cNvSpPr>
          <p:nvPr>
            <p:ph type="body" idx="1"/>
          </p:nvPr>
        </p:nvSpPr>
        <p:spPr>
          <a:xfrm>
            <a:off x="203200" y="914400"/>
            <a:ext cx="15795978" cy="5257800"/>
          </a:xfrm>
        </p:spPr>
        <p:txBody>
          <a:bodyPr/>
          <a:lstStyle/>
          <a:p>
            <a:pPr marL="519113" indent="-519113">
              <a:buClrTx/>
            </a:pPr>
            <a:r>
              <a:rPr lang="en-US" altLang="en-US" sz="3200" dirty="0"/>
              <a:t>Disadvantages:</a:t>
            </a:r>
          </a:p>
          <a:p>
            <a:pPr lvl="1"/>
            <a:r>
              <a:rPr lang="en-US" altLang="en-US" sz="2800" dirty="0"/>
              <a:t>may limit number of eligible participants if the phenotype is uncommon/rare</a:t>
            </a:r>
          </a:p>
          <a:p>
            <a:pPr lvl="1"/>
            <a:endParaRPr lang="en-US" altLang="en-US" sz="1400" dirty="0"/>
          </a:p>
          <a:p>
            <a:pPr lvl="1"/>
            <a:r>
              <a:rPr lang="en-US" altLang="en-US" sz="2800" dirty="0"/>
              <a:t>cost-inefficient to screen participants, then not enroll</a:t>
            </a:r>
          </a:p>
          <a:p>
            <a:pPr lvl="1"/>
            <a:endParaRPr lang="en-US" altLang="en-US" sz="1200" dirty="0"/>
          </a:p>
          <a:p>
            <a:pPr lvl="1"/>
            <a:r>
              <a:rPr lang="en-US" altLang="en-US" sz="2800" dirty="0"/>
              <a:t>“residual confounding” may persist if restriction categories not sufficiently narrow (e.g., “20 to 30 years old” age restriction might be too broad)</a:t>
            </a:r>
          </a:p>
          <a:p>
            <a:pPr lvl="1"/>
            <a:endParaRPr lang="en-US" altLang="en-US" sz="1200" dirty="0"/>
          </a:p>
          <a:p>
            <a:pPr lvl="1"/>
            <a:r>
              <a:rPr lang="en-US" altLang="en-US" sz="2800" dirty="0"/>
              <a:t>limits generalizability, </a:t>
            </a:r>
            <a:r>
              <a:rPr lang="en-US" altLang="en-US" sz="2800" i="1" dirty="0"/>
              <a:t>but</a:t>
            </a:r>
          </a:p>
          <a:p>
            <a:pPr lvl="2"/>
            <a:r>
              <a:rPr lang="en-US" altLang="en-US" sz="2800" dirty="0"/>
              <a:t>“Validity before generalizabilty”</a:t>
            </a:r>
          </a:p>
          <a:p>
            <a:pPr lvl="2"/>
            <a:endParaRPr lang="en-US" altLang="en-US" sz="1200" dirty="0"/>
          </a:p>
          <a:p>
            <a:pPr lvl="1"/>
            <a:r>
              <a:rPr lang="en-US" altLang="en-US" sz="2800" dirty="0"/>
              <a:t>not possible to evaluate how relationship of interest differs according to the level of the restricted variable (i.e., cannot assess statistical interaction)</a:t>
            </a:r>
          </a:p>
          <a:p>
            <a:pPr lvl="2"/>
            <a:r>
              <a:rPr lang="en-US" altLang="en-US" sz="2800" dirty="0"/>
              <a:t>Not a bias;  just a less rich study</a:t>
            </a:r>
          </a:p>
          <a:p>
            <a:pPr marL="1034826" lvl="1" indent="0">
              <a:buNone/>
            </a:pPr>
            <a:endParaRPr lang="en-US" altLang="en-US" sz="900" dirty="0"/>
          </a:p>
          <a:p>
            <a:pPr marL="519113" indent="-519113">
              <a:lnSpc>
                <a:spcPct val="80000"/>
              </a:lnSpc>
              <a:buClrTx/>
            </a:pPr>
            <a:r>
              <a:rPr lang="en-US" altLang="en-US" sz="3200" dirty="0"/>
              <a:t>Bottom Line</a:t>
            </a:r>
          </a:p>
          <a:p>
            <a:pPr marL="1096963" lvl="1" indent="-574675">
              <a:lnSpc>
                <a:spcPct val="80000"/>
              </a:lnSpc>
            </a:pPr>
            <a:r>
              <a:rPr lang="en-US" altLang="en-US" sz="2800" dirty="0"/>
              <a:t>Restriction not used as much as it could be (particularly with difficult-to-quantitate variables)</a:t>
            </a:r>
          </a:p>
        </p:txBody>
      </p:sp>
      <p:sp>
        <p:nvSpPr>
          <p:cNvPr id="4" name="Oval 3"/>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9624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278435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164636" y="-249134"/>
            <a:ext cx="13897564" cy="1219200"/>
          </a:xfrm>
        </p:spPr>
        <p:txBody>
          <a:bodyPr/>
          <a:lstStyle/>
          <a:p>
            <a:r>
              <a:rPr lang="en-US" altLang="en-US" sz="4000" dirty="0"/>
              <a:t>Matching to Reduce Confounding </a:t>
            </a:r>
          </a:p>
        </p:txBody>
      </p:sp>
      <p:sp>
        <p:nvSpPr>
          <p:cNvPr id="66562" name="Rectangle 3"/>
          <p:cNvSpPr>
            <a:spLocks noGrp="1" noChangeArrowheads="1"/>
          </p:cNvSpPr>
          <p:nvPr>
            <p:ph type="body" idx="1"/>
          </p:nvPr>
        </p:nvSpPr>
        <p:spPr>
          <a:xfrm>
            <a:off x="328318" y="1202267"/>
            <a:ext cx="15570200" cy="4512733"/>
          </a:xfrm>
        </p:spPr>
        <p:txBody>
          <a:bodyPr/>
          <a:lstStyle/>
          <a:p>
            <a:pPr marL="514350" indent="-514350">
              <a:buClrTx/>
              <a:tabLst>
                <a:tab pos="4477982" algn="l"/>
              </a:tabLst>
            </a:pPr>
            <a:r>
              <a:rPr lang="en-US" altLang="en-US" sz="2800" dirty="0"/>
              <a:t>Definition:  unexposed/non-case participants are enrolled </a:t>
            </a:r>
            <a:r>
              <a:rPr lang="en-US" altLang="en-US" sz="2800" dirty="0">
                <a:solidFill>
                  <a:srgbClr val="000000"/>
                </a:solidFill>
              </a:rPr>
              <a:t>who match those of the comparison group (either exposed or cases) in terms of confounder variable status in question</a:t>
            </a:r>
          </a:p>
          <a:p>
            <a:pPr>
              <a:tabLst>
                <a:tab pos="4477982" algn="l"/>
              </a:tabLst>
            </a:pPr>
            <a:endParaRPr lang="en-US" altLang="en-US" sz="1200" dirty="0"/>
          </a:p>
          <a:p>
            <a:pPr marL="514350" indent="-514350">
              <a:buClrTx/>
              <a:tabLst>
                <a:tab pos="4477982" algn="l"/>
              </a:tabLst>
            </a:pPr>
            <a:r>
              <a:rPr lang="en-US" altLang="en-US" sz="2800" dirty="0"/>
              <a:t>Mechanics depends upon study design: </a:t>
            </a:r>
          </a:p>
          <a:p>
            <a:pPr marL="1028700" lvl="1" indent="-514350">
              <a:tabLst>
                <a:tab pos="4477982" algn="l"/>
              </a:tabLst>
            </a:pPr>
            <a:r>
              <a:rPr lang="en-US" altLang="en-US" sz="2600" dirty="0"/>
              <a:t>e.g., </a:t>
            </a:r>
            <a:r>
              <a:rPr lang="en-US" altLang="en-US" sz="2600" u="sng" dirty="0"/>
              <a:t>cohort/cross-sectional study</a:t>
            </a:r>
            <a:r>
              <a:rPr lang="en-US" altLang="en-US" sz="2600" dirty="0"/>
              <a:t>: unexposed participants are “matched” to exposed participants according to their values for the confounder. </a:t>
            </a:r>
          </a:p>
          <a:p>
            <a:pPr marL="1828800" lvl="2" indent="-514350">
              <a:tabLst>
                <a:tab pos="4477982" algn="l"/>
              </a:tabLst>
            </a:pPr>
            <a:r>
              <a:rPr lang="en-US" altLang="en-US" sz="2600" dirty="0"/>
              <a:t>e.g.,  matching on race</a:t>
            </a:r>
          </a:p>
          <a:p>
            <a:pPr>
              <a:buNone/>
              <a:tabLst>
                <a:tab pos="4477982" algn="l"/>
              </a:tabLst>
            </a:pPr>
            <a:r>
              <a:rPr lang="en-US" altLang="en-US" sz="2000" dirty="0"/>
              <a:t>	</a:t>
            </a:r>
          </a:p>
          <a:p>
            <a:pPr>
              <a:buNone/>
              <a:tabLst>
                <a:tab pos="4477982" algn="l"/>
              </a:tabLst>
            </a:pPr>
            <a:endParaRPr lang="en-US" altLang="en-US" sz="900" dirty="0"/>
          </a:p>
          <a:p>
            <a:pPr>
              <a:buNone/>
              <a:tabLst>
                <a:tab pos="4477982" algn="l"/>
              </a:tabLst>
            </a:pPr>
            <a:endParaRPr lang="en-US" altLang="en-US" sz="900" dirty="0"/>
          </a:p>
          <a:p>
            <a:pPr marL="1028700" lvl="1" indent="-514350" defTabSz="1536700">
              <a:tabLst>
                <a:tab pos="1536700" algn="l"/>
              </a:tabLst>
            </a:pPr>
            <a:r>
              <a:rPr lang="en-US" altLang="en-US" sz="2600" dirty="0"/>
              <a:t>e.g., </a:t>
            </a:r>
            <a:r>
              <a:rPr lang="en-US" altLang="en-US" sz="2600" u="sng" dirty="0"/>
              <a:t>case-control study</a:t>
            </a:r>
            <a:r>
              <a:rPr lang="en-US" altLang="en-US" sz="2600" dirty="0"/>
              <a:t>:  non-diseased (or referent) controls are “matched” to diseased cases </a:t>
            </a:r>
          </a:p>
          <a:p>
            <a:pPr marL="1828800" lvl="2" indent="-514350">
              <a:spcAft>
                <a:spcPts val="1800"/>
              </a:spcAft>
              <a:tabLst>
                <a:tab pos="4477982" algn="l"/>
              </a:tabLst>
            </a:pPr>
            <a:r>
              <a:rPr lang="en-US" altLang="en-US" sz="2600" dirty="0"/>
              <a:t>e.g., matching on age </a:t>
            </a:r>
            <a:r>
              <a:rPr lang="en-US" altLang="en-US" sz="2000" dirty="0"/>
              <a:t>	</a:t>
            </a:r>
            <a:endParaRPr lang="en-US" altLang="en-US" sz="2400" dirty="0"/>
          </a:p>
          <a:p>
            <a:pPr>
              <a:buNone/>
              <a:tabLst>
                <a:tab pos="4477982" algn="l"/>
              </a:tabLst>
            </a:pPr>
            <a:r>
              <a:rPr lang="en-US" altLang="en-US" sz="2600" dirty="0"/>
              <a:t> </a:t>
            </a:r>
            <a:r>
              <a:rPr lang="en-US" altLang="en-US" sz="800" dirty="0"/>
              <a:t>         </a:t>
            </a:r>
            <a:endParaRPr lang="en-US" altLang="en-US" sz="1200" dirty="0"/>
          </a:p>
          <a:p>
            <a:pPr marL="514350" indent="-514350">
              <a:buClrTx/>
              <a:tabLst>
                <a:tab pos="4477982" algn="l"/>
              </a:tabLst>
            </a:pPr>
            <a:r>
              <a:rPr lang="en-US" altLang="en-US" sz="2800" dirty="0"/>
              <a:t>Operationally, performed by “individual matching” (one-by-one) or frequency matching (e.g., select control group at the end to match distribution of confounding factor in case group)</a:t>
            </a:r>
          </a:p>
          <a:p>
            <a:pPr>
              <a:tabLst>
                <a:tab pos="4477982" algn="l"/>
              </a:tabLst>
            </a:pPr>
            <a:endParaRPr lang="en-US" altLang="en-US" sz="1800" dirty="0"/>
          </a:p>
          <a:p>
            <a:pPr>
              <a:tabLst>
                <a:tab pos="4477982" algn="l"/>
              </a:tabLst>
            </a:pPr>
            <a:endParaRPr lang="en-US" altLang="en-US" sz="1800" dirty="0"/>
          </a:p>
        </p:txBody>
      </p:sp>
      <p:sp>
        <p:nvSpPr>
          <p:cNvPr id="2" name="TextBox 1"/>
          <p:cNvSpPr txBox="1"/>
          <p:nvPr/>
        </p:nvSpPr>
        <p:spPr>
          <a:xfrm>
            <a:off x="6028724" y="4343400"/>
            <a:ext cx="7924800" cy="984885"/>
          </a:xfrm>
          <a:prstGeom prst="rect">
            <a:avLst/>
          </a:prstGeom>
          <a:noFill/>
        </p:spPr>
        <p:txBody>
          <a:bodyPr wrap="square" rtlCol="0">
            <a:spAutoFit/>
          </a:bodyPr>
          <a:lstStyle/>
          <a:p>
            <a:r>
              <a:rPr lang="en-US" altLang="en-US" sz="2400" dirty="0"/>
              <a:t>One unexposed</a:t>
            </a:r>
            <a:r>
              <a:rPr lang="en-US" altLang="en-US" sz="2400" baseline="-25000" dirty="0"/>
              <a:t>white </a:t>
            </a:r>
            <a:r>
              <a:rPr lang="en-US" altLang="en-US" sz="2400" i="1" dirty="0"/>
              <a:t>enrolled for each </a:t>
            </a:r>
            <a:r>
              <a:rPr lang="en-US" altLang="en-US" sz="2400" dirty="0"/>
              <a:t> exposed</a:t>
            </a:r>
            <a:r>
              <a:rPr lang="en-US" altLang="en-US" sz="2400" baseline="-25000" dirty="0"/>
              <a:t>white</a:t>
            </a:r>
          </a:p>
          <a:p>
            <a:endParaRPr lang="en-US" sz="1000" dirty="0"/>
          </a:p>
          <a:p>
            <a:r>
              <a:rPr lang="en-US" altLang="en-US" sz="2400" dirty="0"/>
              <a:t>One unexposed</a:t>
            </a:r>
            <a:r>
              <a:rPr lang="en-US" altLang="en-US" sz="2400" baseline="-25000" dirty="0"/>
              <a:t>asian </a:t>
            </a:r>
            <a:r>
              <a:rPr lang="en-US" altLang="en-US" sz="2400" i="1" dirty="0"/>
              <a:t>enrolled for each </a:t>
            </a:r>
            <a:r>
              <a:rPr lang="en-US" altLang="en-US" sz="2400" dirty="0"/>
              <a:t> exposed</a:t>
            </a:r>
            <a:r>
              <a:rPr lang="en-US" altLang="en-US" sz="2400" baseline="-25000" dirty="0"/>
              <a:t>asian</a:t>
            </a:r>
            <a:endParaRPr lang="en-US" sz="2400" dirty="0"/>
          </a:p>
        </p:txBody>
      </p:sp>
      <p:sp>
        <p:nvSpPr>
          <p:cNvPr id="5" name="TextBox 4"/>
          <p:cNvSpPr txBox="1"/>
          <p:nvPr/>
        </p:nvSpPr>
        <p:spPr>
          <a:xfrm>
            <a:off x="5994400" y="6438382"/>
            <a:ext cx="6705600" cy="1015663"/>
          </a:xfrm>
          <a:prstGeom prst="rect">
            <a:avLst/>
          </a:prstGeom>
          <a:noFill/>
        </p:spPr>
        <p:txBody>
          <a:bodyPr wrap="square" rtlCol="0">
            <a:spAutoFit/>
          </a:bodyPr>
          <a:lstStyle/>
          <a:p>
            <a:r>
              <a:rPr lang="en-US" altLang="en-US" sz="2400" dirty="0"/>
              <a:t>One control</a:t>
            </a:r>
            <a:r>
              <a:rPr lang="en-US" altLang="en-US" sz="2400" baseline="-25000" dirty="0"/>
              <a:t>age</a:t>
            </a:r>
            <a:r>
              <a:rPr lang="en-US" altLang="en-US" sz="2400" dirty="0"/>
              <a:t> </a:t>
            </a:r>
            <a:r>
              <a:rPr lang="en-US" altLang="en-US" sz="2400" baseline="-25000" dirty="0"/>
              <a:t>50</a:t>
            </a:r>
            <a:r>
              <a:rPr lang="en-US" altLang="en-US" sz="2400" dirty="0"/>
              <a:t>   </a:t>
            </a:r>
            <a:r>
              <a:rPr lang="en-US" altLang="en-US" sz="2400" i="1" dirty="0"/>
              <a:t>enrolled for each  </a:t>
            </a:r>
            <a:r>
              <a:rPr lang="en-US" altLang="en-US" sz="2400" dirty="0"/>
              <a:t>case</a:t>
            </a:r>
            <a:r>
              <a:rPr lang="en-US" altLang="en-US" sz="2400" baseline="-25000" dirty="0"/>
              <a:t>age</a:t>
            </a:r>
            <a:r>
              <a:rPr lang="en-US" altLang="en-US" sz="2400" dirty="0"/>
              <a:t> </a:t>
            </a:r>
            <a:r>
              <a:rPr lang="en-US" altLang="en-US" sz="2400" baseline="-25000" dirty="0"/>
              <a:t>50</a:t>
            </a:r>
          </a:p>
          <a:p>
            <a:endParaRPr lang="en-US" sz="1200" dirty="0"/>
          </a:p>
          <a:p>
            <a:r>
              <a:rPr lang="en-US" altLang="en-US" sz="2400" dirty="0"/>
              <a:t>One control</a:t>
            </a:r>
            <a:r>
              <a:rPr lang="en-US" altLang="en-US" sz="2400" baseline="-25000" dirty="0"/>
              <a:t>age</a:t>
            </a:r>
            <a:r>
              <a:rPr lang="en-US" altLang="en-US" sz="2400" dirty="0"/>
              <a:t> </a:t>
            </a:r>
            <a:r>
              <a:rPr lang="en-US" altLang="en-US" sz="2400" baseline="-25000" dirty="0"/>
              <a:t>70</a:t>
            </a:r>
            <a:r>
              <a:rPr lang="en-US" altLang="en-US" sz="2400" dirty="0"/>
              <a:t>   </a:t>
            </a:r>
            <a:r>
              <a:rPr lang="en-US" altLang="en-US" sz="2400" i="1" dirty="0"/>
              <a:t>enrolled for each</a:t>
            </a:r>
            <a:r>
              <a:rPr lang="en-US" altLang="en-US" sz="2400" dirty="0"/>
              <a:t>  case</a:t>
            </a:r>
            <a:r>
              <a:rPr lang="en-US" altLang="en-US" sz="2400" baseline="-25000" dirty="0"/>
              <a:t>age</a:t>
            </a:r>
            <a:r>
              <a:rPr lang="en-US" altLang="en-US" sz="2400" dirty="0"/>
              <a:t> </a:t>
            </a:r>
            <a:r>
              <a:rPr lang="en-US" altLang="en-US" sz="2400" baseline="-25000" dirty="0"/>
              <a:t>70</a:t>
            </a:r>
            <a:endParaRPr lang="en-US" sz="2400" dirty="0"/>
          </a:p>
        </p:txBody>
      </p:sp>
      <p:sp>
        <p:nvSpPr>
          <p:cNvPr id="6" name="TextBox 5"/>
          <p:cNvSpPr txBox="1"/>
          <p:nvPr/>
        </p:nvSpPr>
        <p:spPr>
          <a:xfrm>
            <a:off x="12854213" y="6438382"/>
            <a:ext cx="3064213" cy="830997"/>
          </a:xfrm>
          <a:prstGeom prst="rect">
            <a:avLst/>
          </a:prstGeom>
          <a:noFill/>
        </p:spPr>
        <p:txBody>
          <a:bodyPr wrap="square" rtlCol="0">
            <a:spAutoFit/>
          </a:bodyPr>
          <a:lstStyle/>
          <a:p>
            <a:r>
              <a:rPr lang="en-US" altLang="en-US" sz="2400" dirty="0"/>
              <a:t>can be age ranges, e.g., +/-   2.5 years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5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56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Oval 4"/>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9"/>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43010" name="Rectangle 10"/>
          <p:cNvSpPr>
            <a:spLocks noChangeArrowheads="1"/>
          </p:cNvSpPr>
          <p:nvPr/>
        </p:nvSpPr>
        <p:spPr bwMode="auto">
          <a:xfrm>
            <a:off x="180622" y="9990667"/>
            <a:ext cx="10114844"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43011" name="Rectangle 11"/>
          <p:cNvSpPr>
            <a:spLocks noChangeArrowheads="1"/>
          </p:cNvSpPr>
          <p:nvPr/>
        </p:nvSpPr>
        <p:spPr bwMode="auto">
          <a:xfrm>
            <a:off x="-60792" y="-396819"/>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4000" b="1" dirty="0">
                <a:solidFill>
                  <a:schemeClr val="tx2"/>
                </a:solidFill>
              </a:rPr>
              <a:t>Matching to Reduce/Eliminate Confounding</a:t>
            </a:r>
          </a:p>
        </p:txBody>
      </p:sp>
      <p:sp>
        <p:nvSpPr>
          <p:cNvPr id="5" name="Content Placeholder 4"/>
          <p:cNvSpPr>
            <a:spLocks noGrp="1"/>
          </p:cNvSpPr>
          <p:nvPr>
            <p:ph sz="half" idx="2"/>
          </p:nvPr>
        </p:nvSpPr>
        <p:spPr>
          <a:xfrm>
            <a:off x="8476610" y="940809"/>
            <a:ext cx="7779389" cy="6781800"/>
          </a:xfrm>
        </p:spPr>
        <p:txBody>
          <a:bodyPr/>
          <a:lstStyle/>
          <a:p>
            <a:pPr marL="0" indent="0" algn="ctr">
              <a:spcAft>
                <a:spcPts val="600"/>
              </a:spcAft>
              <a:buClrTx/>
              <a:buNone/>
            </a:pPr>
            <a:r>
              <a:rPr lang="en-US" altLang="en-US" sz="3600" u="sng" dirty="0"/>
              <a:t>Case-control study </a:t>
            </a:r>
          </a:p>
          <a:p>
            <a:pPr marL="287338" indent="-287338">
              <a:spcBef>
                <a:spcPts val="0"/>
              </a:spcBef>
              <a:spcAft>
                <a:spcPts val="0"/>
              </a:spcAft>
              <a:buClrTx/>
            </a:pPr>
            <a:r>
              <a:rPr lang="en-US" altLang="en-US" sz="2400" dirty="0">
                <a:solidFill>
                  <a:srgbClr val="000000"/>
                </a:solidFill>
              </a:rPr>
              <a:t>More common use of matching</a:t>
            </a:r>
          </a:p>
          <a:p>
            <a:pPr marL="287338" indent="-287338">
              <a:spcBef>
                <a:spcPts val="600"/>
              </a:spcBef>
              <a:buClrTx/>
            </a:pPr>
            <a:r>
              <a:rPr lang="en-US" altLang="en-US" sz="2400" dirty="0">
                <a:solidFill>
                  <a:srgbClr val="000000"/>
                </a:solidFill>
              </a:rPr>
              <a:t>Select all (most) cases &amp; only some controls.  Select some levels of confounder more than others. This explains edges to a selection node.</a:t>
            </a:r>
          </a:p>
          <a:p>
            <a:pPr marL="287338" indent="-287338">
              <a:spcBef>
                <a:spcPts val="0"/>
              </a:spcBef>
              <a:buClrTx/>
            </a:pPr>
            <a:r>
              <a:rPr lang="en-US" altLang="en-US" sz="2400" dirty="0">
                <a:solidFill>
                  <a:srgbClr val="000000"/>
                </a:solidFill>
              </a:rPr>
              <a:t>Conditioned upon selection node actually induces bias. Thus, matching does not remove confounding. Matching only makes later adjustment more efficient.  </a:t>
            </a:r>
          </a:p>
          <a:p>
            <a:pPr marL="287338" indent="-287338">
              <a:spcBef>
                <a:spcPts val="0"/>
              </a:spcBef>
              <a:buClrTx/>
            </a:pPr>
            <a:r>
              <a:rPr lang="en-US" altLang="en-US" sz="2400" dirty="0">
                <a:solidFill>
                  <a:srgbClr val="000000"/>
                </a:solidFill>
              </a:rPr>
              <a:t>Explains why adjustment must accompany matching in case-control studies to undue bias.</a:t>
            </a:r>
          </a:p>
          <a:p>
            <a:pPr marL="287338" indent="-287338">
              <a:spcBef>
                <a:spcPct val="50000"/>
              </a:spcBef>
              <a:buClrTx/>
            </a:pPr>
            <a:endParaRPr lang="en-US" altLang="en-US" sz="2400" dirty="0">
              <a:solidFill>
                <a:srgbClr val="000000"/>
              </a:solidFill>
            </a:endParaRPr>
          </a:p>
          <a:p>
            <a:endParaRPr lang="en-US" dirty="0"/>
          </a:p>
        </p:txBody>
      </p:sp>
      <p:sp>
        <p:nvSpPr>
          <p:cNvPr id="6" name="Rectangle 5"/>
          <p:cNvSpPr/>
          <p:nvPr/>
        </p:nvSpPr>
        <p:spPr>
          <a:xfrm>
            <a:off x="359744" y="959106"/>
            <a:ext cx="7617074" cy="4302716"/>
          </a:xfrm>
          <a:prstGeom prst="rect">
            <a:avLst/>
          </a:prstGeom>
        </p:spPr>
        <p:txBody>
          <a:bodyPr wrap="square">
            <a:spAutoFit/>
          </a:bodyPr>
          <a:lstStyle/>
          <a:p>
            <a:pPr algn="ctr" eaLnBrk="0" hangingPunct="0">
              <a:spcBef>
                <a:spcPct val="50000"/>
              </a:spcBef>
            </a:pPr>
            <a:r>
              <a:rPr lang="en-US" altLang="en-US" sz="3600" u="sng" dirty="0"/>
              <a:t>Cross-sectional/cohort study</a:t>
            </a:r>
          </a:p>
          <a:p>
            <a:pPr marL="285750" indent="-285750" eaLnBrk="0" hangingPunct="0">
              <a:spcBef>
                <a:spcPct val="50000"/>
              </a:spcBef>
              <a:buFont typeface="Arial" panose="020B0604020202020204" pitchFamily="34" charset="0"/>
              <a:buChar char="•"/>
            </a:pPr>
            <a:r>
              <a:rPr lang="en-US" altLang="en-US" sz="2400" dirty="0">
                <a:solidFill>
                  <a:srgbClr val="000000"/>
                </a:solidFill>
              </a:rPr>
              <a:t>Uncommon in large cohort studies typically because there is not just one exposure of interest</a:t>
            </a:r>
          </a:p>
          <a:p>
            <a:pPr marL="285750" indent="-285750" eaLnBrk="0" hangingPunct="0">
              <a:spcBef>
                <a:spcPct val="50000"/>
              </a:spcBef>
              <a:buFont typeface="Arial" panose="020B0604020202020204" pitchFamily="34" charset="0"/>
              <a:buChar char="•"/>
            </a:pPr>
            <a:r>
              <a:rPr lang="en-US" altLang="en-US" sz="2400" dirty="0">
                <a:solidFill>
                  <a:srgbClr val="000000"/>
                </a:solidFill>
              </a:rPr>
              <a:t>More common and can be valuable in smaller cohort studies with a single focused exposure</a:t>
            </a:r>
          </a:p>
          <a:p>
            <a:pPr marL="285750" indent="-285750" eaLnBrk="0" hangingPunct="0">
              <a:spcBef>
                <a:spcPct val="50000"/>
              </a:spcBef>
              <a:buFont typeface="Arial" panose="020B0604020202020204" pitchFamily="34" charset="0"/>
              <a:buChar char="•"/>
            </a:pPr>
            <a:r>
              <a:rPr lang="en-US" altLang="en-US" sz="2400" dirty="0">
                <a:solidFill>
                  <a:srgbClr val="000000"/>
                </a:solidFill>
              </a:rPr>
              <a:t>Select all (most) exposed and only some of the unexposed.  Select some levels of confounder more than others. This explains edges to a selection node.</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800" dirty="0"/>
          </a:p>
        </p:txBody>
      </p:sp>
      <p:sp>
        <p:nvSpPr>
          <p:cNvPr id="17" name="Oval 16"/>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26" name="Text Box 8"/>
          <p:cNvSpPr txBox="1">
            <a:spLocks noChangeArrowheads="1"/>
          </p:cNvSpPr>
          <p:nvPr/>
        </p:nvSpPr>
        <p:spPr bwMode="auto">
          <a:xfrm flipH="1">
            <a:off x="5005119" y="7856198"/>
            <a:ext cx="1514104"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a:t>D</a:t>
            </a:r>
            <a:endParaRPr lang="en-US" sz="3793" dirty="0">
              <a:solidFill>
                <a:srgbClr val="000000"/>
              </a:solidFill>
            </a:endParaRPr>
          </a:p>
        </p:txBody>
      </p:sp>
      <p:grpSp>
        <p:nvGrpSpPr>
          <p:cNvPr id="18" name="Group 17">
            <a:extLst>
              <a:ext uri="{FF2B5EF4-FFF2-40B4-BE49-F238E27FC236}">
                <a16:creationId xmlns:a16="http://schemas.microsoft.com/office/drawing/2014/main" id="{531F5453-667F-4CDC-973F-A6F501C9D8B5}"/>
              </a:ext>
            </a:extLst>
          </p:cNvPr>
          <p:cNvGrpSpPr/>
          <p:nvPr/>
        </p:nvGrpSpPr>
        <p:grpSpPr>
          <a:xfrm>
            <a:off x="359745" y="4990229"/>
            <a:ext cx="5255526" cy="3927798"/>
            <a:chOff x="359745" y="4990229"/>
            <a:chExt cx="5255526" cy="3927798"/>
          </a:xfrm>
        </p:grpSpPr>
        <p:sp>
          <p:nvSpPr>
            <p:cNvPr id="20" name="Text Box 2"/>
            <p:cNvSpPr txBox="1">
              <a:spLocks noChangeArrowheads="1"/>
            </p:cNvSpPr>
            <p:nvPr/>
          </p:nvSpPr>
          <p:spPr bwMode="auto">
            <a:xfrm flipH="1">
              <a:off x="1042266" y="5831887"/>
              <a:ext cx="1514104"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C</a:t>
              </a:r>
              <a:endParaRPr lang="en-US" sz="8533" dirty="0">
                <a:solidFill>
                  <a:srgbClr val="000000"/>
                </a:solidFill>
              </a:endParaRPr>
            </a:p>
          </p:txBody>
        </p:sp>
        <p:sp>
          <p:nvSpPr>
            <p:cNvPr id="21" name="Freeform 3"/>
            <p:cNvSpPr>
              <a:spLocks/>
            </p:cNvSpPr>
            <p:nvPr/>
          </p:nvSpPr>
          <p:spPr bwMode="auto">
            <a:xfrm rot="1245065" flipV="1">
              <a:off x="2038170" y="7180895"/>
              <a:ext cx="3577101" cy="17049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22" name="Line 4"/>
            <p:cNvSpPr>
              <a:spLocks noChangeShapeType="1"/>
            </p:cNvSpPr>
            <p:nvPr/>
          </p:nvSpPr>
          <p:spPr bwMode="auto">
            <a:xfrm>
              <a:off x="2727631" y="8306569"/>
              <a:ext cx="272974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24" name="Text Box 6"/>
            <p:cNvSpPr txBox="1">
              <a:spLocks noChangeArrowheads="1"/>
            </p:cNvSpPr>
            <p:nvPr/>
          </p:nvSpPr>
          <p:spPr bwMode="auto">
            <a:xfrm>
              <a:off x="3403600" y="8271696"/>
              <a:ext cx="908462"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25" name="Text Box 7"/>
            <p:cNvSpPr txBox="1">
              <a:spLocks noChangeArrowheads="1"/>
            </p:cNvSpPr>
            <p:nvPr/>
          </p:nvSpPr>
          <p:spPr bwMode="auto">
            <a:xfrm flipH="1">
              <a:off x="1648715" y="7870716"/>
              <a:ext cx="1514104"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E</a:t>
              </a:r>
              <a:endParaRPr lang="en-US" sz="8533" dirty="0">
                <a:solidFill>
                  <a:srgbClr val="000000"/>
                </a:solidFill>
              </a:endParaRPr>
            </a:p>
          </p:txBody>
        </p:sp>
        <p:sp>
          <p:nvSpPr>
            <p:cNvPr id="44" name="Freeform 3">
              <a:extLst>
                <a:ext uri="{FF2B5EF4-FFF2-40B4-BE49-F238E27FC236}">
                  <a16:creationId xmlns:a16="http://schemas.microsoft.com/office/drawing/2014/main" id="{2FD75336-F6F6-49A4-AA80-2B531F2C0E19}"/>
                </a:ext>
              </a:extLst>
            </p:cNvPr>
            <p:cNvSpPr>
              <a:spLocks/>
            </p:cNvSpPr>
            <p:nvPr/>
          </p:nvSpPr>
          <p:spPr bwMode="auto">
            <a:xfrm rot="1245065" flipV="1">
              <a:off x="1645136" y="6838253"/>
              <a:ext cx="804501" cy="91977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45" name="Freeform 3">
              <a:extLst>
                <a:ext uri="{FF2B5EF4-FFF2-40B4-BE49-F238E27FC236}">
                  <a16:creationId xmlns:a16="http://schemas.microsoft.com/office/drawing/2014/main" id="{DA543601-364E-47DE-BC72-0D535586D901}"/>
                </a:ext>
              </a:extLst>
            </p:cNvPr>
            <p:cNvSpPr>
              <a:spLocks/>
            </p:cNvSpPr>
            <p:nvPr/>
          </p:nvSpPr>
          <p:spPr bwMode="auto">
            <a:xfrm rot="1245065">
              <a:off x="2229090" y="5482504"/>
              <a:ext cx="756044" cy="57884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30" name="Text Box 2">
              <a:extLst>
                <a:ext uri="{FF2B5EF4-FFF2-40B4-BE49-F238E27FC236}">
                  <a16:creationId xmlns:a16="http://schemas.microsoft.com/office/drawing/2014/main" id="{B89E5D2F-CE6B-4937-9120-4A0BB9DB4DFF}"/>
                </a:ext>
              </a:extLst>
            </p:cNvPr>
            <p:cNvSpPr txBox="1">
              <a:spLocks noChangeArrowheads="1"/>
            </p:cNvSpPr>
            <p:nvPr/>
          </p:nvSpPr>
          <p:spPr bwMode="auto">
            <a:xfrm flipH="1">
              <a:off x="3162819" y="4990229"/>
              <a:ext cx="1514104" cy="830997"/>
            </a:xfrm>
            <a:prstGeom prst="rect">
              <a:avLst/>
            </a:prstGeom>
            <a:noFill/>
            <a:ln w="4762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solidFill>
                    <a:srgbClr val="000000"/>
                  </a:solidFill>
                </a:rPr>
                <a:t>S=1</a:t>
              </a:r>
              <a:endParaRPr lang="en-US" sz="8533" dirty="0">
                <a:solidFill>
                  <a:srgbClr val="000000"/>
                </a:solidFill>
              </a:endParaRPr>
            </a:p>
          </p:txBody>
        </p:sp>
        <p:sp>
          <p:nvSpPr>
            <p:cNvPr id="4" name="Freeform: Shape 3">
              <a:extLst>
                <a:ext uri="{FF2B5EF4-FFF2-40B4-BE49-F238E27FC236}">
                  <a16:creationId xmlns:a16="http://schemas.microsoft.com/office/drawing/2014/main" id="{8ECEBC12-E0F3-4B8D-9437-E2BC41B49118}"/>
                </a:ext>
              </a:extLst>
            </p:cNvPr>
            <p:cNvSpPr/>
            <p:nvPr/>
          </p:nvSpPr>
          <p:spPr bwMode="auto">
            <a:xfrm>
              <a:off x="401068" y="5342951"/>
              <a:ext cx="2551682" cy="2924749"/>
            </a:xfrm>
            <a:custGeom>
              <a:avLst/>
              <a:gdLst>
                <a:gd name="connsiteX0" fmla="*/ 1618232 w 2551682"/>
                <a:gd name="connsiteY0" fmla="*/ 2924749 h 2924749"/>
                <a:gd name="connsiteX1" fmla="*/ 18032 w 2551682"/>
                <a:gd name="connsiteY1" fmla="*/ 391099 h 2924749"/>
                <a:gd name="connsiteX2" fmla="*/ 2551682 w 2551682"/>
                <a:gd name="connsiteY2" fmla="*/ 48199 h 2924749"/>
              </a:gdLst>
              <a:ahLst/>
              <a:cxnLst>
                <a:cxn ang="0">
                  <a:pos x="connsiteX0" y="connsiteY0"/>
                </a:cxn>
                <a:cxn ang="0">
                  <a:pos x="connsiteX1" y="connsiteY1"/>
                </a:cxn>
                <a:cxn ang="0">
                  <a:pos x="connsiteX2" y="connsiteY2"/>
                </a:cxn>
              </a:cxnLst>
              <a:rect l="l" t="t" r="r" b="b"/>
              <a:pathLst>
                <a:path w="2551682" h="2924749">
                  <a:moveTo>
                    <a:pt x="1618232" y="2924749"/>
                  </a:moveTo>
                  <a:cubicBezTo>
                    <a:pt x="740344" y="1897636"/>
                    <a:pt x="-137543" y="870524"/>
                    <a:pt x="18032" y="391099"/>
                  </a:cubicBezTo>
                  <a:cubicBezTo>
                    <a:pt x="173607" y="-88326"/>
                    <a:pt x="1362644" y="-20064"/>
                    <a:pt x="2551682" y="48199"/>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8" name="Freeform: Shape 7">
              <a:extLst>
                <a:ext uri="{FF2B5EF4-FFF2-40B4-BE49-F238E27FC236}">
                  <a16:creationId xmlns:a16="http://schemas.microsoft.com/office/drawing/2014/main" id="{6057009A-D2BD-4CDA-A461-D5E522885D19}"/>
                </a:ext>
              </a:extLst>
            </p:cNvPr>
            <p:cNvSpPr/>
            <p:nvPr/>
          </p:nvSpPr>
          <p:spPr bwMode="auto">
            <a:xfrm>
              <a:off x="359745" y="5410200"/>
              <a:ext cx="2669205" cy="2895600"/>
            </a:xfrm>
            <a:custGeom>
              <a:avLst/>
              <a:gdLst>
                <a:gd name="connsiteX0" fmla="*/ 1640505 w 2669205"/>
                <a:gd name="connsiteY0" fmla="*/ 2895600 h 2895600"/>
                <a:gd name="connsiteX1" fmla="*/ 21255 w 2669205"/>
                <a:gd name="connsiteY1" fmla="*/ 533400 h 2895600"/>
                <a:gd name="connsiteX2" fmla="*/ 2669205 w 2669205"/>
                <a:gd name="connsiteY2" fmla="*/ 0 h 2895600"/>
                <a:gd name="connsiteX3" fmla="*/ 2669205 w 2669205"/>
                <a:gd name="connsiteY3" fmla="*/ 0 h 2895600"/>
                <a:gd name="connsiteX4" fmla="*/ 2669205 w 2669205"/>
                <a:gd name="connsiteY4" fmla="*/ 0 h 289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205" h="2895600">
                  <a:moveTo>
                    <a:pt x="1640505" y="2895600"/>
                  </a:moveTo>
                  <a:cubicBezTo>
                    <a:pt x="745155" y="1955800"/>
                    <a:pt x="-150195" y="1016000"/>
                    <a:pt x="21255" y="533400"/>
                  </a:cubicBezTo>
                  <a:cubicBezTo>
                    <a:pt x="192705" y="50800"/>
                    <a:pt x="2669205" y="0"/>
                    <a:pt x="2669205" y="0"/>
                  </a:cubicBezTo>
                  <a:lnTo>
                    <a:pt x="2669205" y="0"/>
                  </a:lnTo>
                  <a:lnTo>
                    <a:pt x="2669205" y="0"/>
                  </a:lnTo>
                </a:path>
              </a:pathLst>
            </a:custGeom>
            <a:noFill/>
            <a:ln w="762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grpSp>
      <p:sp>
        <p:nvSpPr>
          <p:cNvPr id="9" name="Rectangle 8">
            <a:extLst>
              <a:ext uri="{FF2B5EF4-FFF2-40B4-BE49-F238E27FC236}">
                <a16:creationId xmlns:a16="http://schemas.microsoft.com/office/drawing/2014/main" id="{F77E0E14-6696-45FA-B131-EC84838F6605}"/>
              </a:ext>
            </a:extLst>
          </p:cNvPr>
          <p:cNvSpPr/>
          <p:nvPr/>
        </p:nvSpPr>
        <p:spPr>
          <a:xfrm>
            <a:off x="6249870" y="4704207"/>
            <a:ext cx="2491903" cy="4093428"/>
          </a:xfrm>
          <a:prstGeom prst="rect">
            <a:avLst/>
          </a:prstGeom>
        </p:spPr>
        <p:txBody>
          <a:bodyPr wrap="square">
            <a:spAutoFit/>
          </a:bodyPr>
          <a:lstStyle/>
          <a:p>
            <a:pPr marL="171450" indent="-171450" eaLnBrk="0" hangingPunct="0">
              <a:spcBef>
                <a:spcPct val="50000"/>
              </a:spcBef>
              <a:buFont typeface="Arial" panose="020B0604020202020204" pitchFamily="34" charset="0"/>
              <a:buChar char="•"/>
            </a:pPr>
            <a:r>
              <a:rPr lang="en-US" altLang="en-US" sz="2000" dirty="0">
                <a:solidFill>
                  <a:srgbClr val="000000"/>
                </a:solidFill>
              </a:rPr>
              <a:t>Matching forces exposed &amp; unexposed to have same distribution of confounder. </a:t>
            </a:r>
          </a:p>
          <a:p>
            <a:pPr marL="171450" indent="-171450" eaLnBrk="0" hangingPunct="0">
              <a:spcBef>
                <a:spcPct val="50000"/>
              </a:spcBef>
              <a:buFont typeface="Arial" panose="020B0604020202020204" pitchFamily="34" charset="0"/>
              <a:buChar char="•"/>
            </a:pPr>
            <a:r>
              <a:rPr lang="en-US" altLang="en-US" sz="2000" dirty="0">
                <a:solidFill>
                  <a:srgbClr val="000000"/>
                </a:solidFill>
              </a:rPr>
              <a:t>Thus, no association between exposure &amp; confounder.  </a:t>
            </a:r>
          </a:p>
          <a:p>
            <a:pPr marL="171450" indent="-171450" eaLnBrk="0" hangingPunct="0">
              <a:spcBef>
                <a:spcPct val="50000"/>
              </a:spcBef>
              <a:buFont typeface="Arial" panose="020B0604020202020204" pitchFamily="34" charset="0"/>
              <a:buChar char="•"/>
            </a:pPr>
            <a:r>
              <a:rPr lang="en-US" altLang="en-US" sz="2000" dirty="0">
                <a:solidFill>
                  <a:srgbClr val="000000"/>
                </a:solidFill>
              </a:rPr>
              <a:t>2 paths between C and E cancel out.  </a:t>
            </a:r>
            <a:endParaRPr lang="en-US" altLang="en-US" sz="2000" dirty="0"/>
          </a:p>
        </p:txBody>
      </p:sp>
      <p:sp>
        <p:nvSpPr>
          <p:cNvPr id="50" name="Text Box 6">
            <a:extLst>
              <a:ext uri="{FF2B5EF4-FFF2-40B4-BE49-F238E27FC236}">
                <a16:creationId xmlns:a16="http://schemas.microsoft.com/office/drawing/2014/main" id="{6291359C-2EA2-4706-9E8B-F4ECFA2CB68C}"/>
              </a:ext>
            </a:extLst>
          </p:cNvPr>
          <p:cNvSpPr txBox="1">
            <a:spLocks noChangeArrowheads="1"/>
          </p:cNvSpPr>
          <p:nvPr/>
        </p:nvSpPr>
        <p:spPr bwMode="auto">
          <a:xfrm>
            <a:off x="11176000" y="8497669"/>
            <a:ext cx="908462"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55" name="Freeform: Shape 54">
            <a:extLst>
              <a:ext uri="{FF2B5EF4-FFF2-40B4-BE49-F238E27FC236}">
                <a16:creationId xmlns:a16="http://schemas.microsoft.com/office/drawing/2014/main" id="{5EF26A1E-2837-49CD-80B4-31BE230D1DFB}"/>
              </a:ext>
            </a:extLst>
          </p:cNvPr>
          <p:cNvSpPr/>
          <p:nvPr/>
        </p:nvSpPr>
        <p:spPr bwMode="auto">
          <a:xfrm>
            <a:off x="8168537" y="5568924"/>
            <a:ext cx="2551682" cy="2924749"/>
          </a:xfrm>
          <a:custGeom>
            <a:avLst/>
            <a:gdLst>
              <a:gd name="connsiteX0" fmla="*/ 1618232 w 2551682"/>
              <a:gd name="connsiteY0" fmla="*/ 2924749 h 2924749"/>
              <a:gd name="connsiteX1" fmla="*/ 18032 w 2551682"/>
              <a:gd name="connsiteY1" fmla="*/ 391099 h 2924749"/>
              <a:gd name="connsiteX2" fmla="*/ 2551682 w 2551682"/>
              <a:gd name="connsiteY2" fmla="*/ 48199 h 2924749"/>
            </a:gdLst>
            <a:ahLst/>
            <a:cxnLst>
              <a:cxn ang="0">
                <a:pos x="connsiteX0" y="connsiteY0"/>
              </a:cxn>
              <a:cxn ang="0">
                <a:pos x="connsiteX1" y="connsiteY1"/>
              </a:cxn>
              <a:cxn ang="0">
                <a:pos x="connsiteX2" y="connsiteY2"/>
              </a:cxn>
            </a:cxnLst>
            <a:rect l="l" t="t" r="r" b="b"/>
            <a:pathLst>
              <a:path w="2551682" h="2924749">
                <a:moveTo>
                  <a:pt x="1618232" y="2924749"/>
                </a:moveTo>
                <a:cubicBezTo>
                  <a:pt x="740344" y="1897636"/>
                  <a:pt x="-137543" y="870524"/>
                  <a:pt x="18032" y="391099"/>
                </a:cubicBezTo>
                <a:cubicBezTo>
                  <a:pt x="173607" y="-88326"/>
                  <a:pt x="1362644" y="-20064"/>
                  <a:pt x="2551682" y="48199"/>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grpSp>
        <p:nvGrpSpPr>
          <p:cNvPr id="60" name="Group 59">
            <a:extLst>
              <a:ext uri="{FF2B5EF4-FFF2-40B4-BE49-F238E27FC236}">
                <a16:creationId xmlns:a16="http://schemas.microsoft.com/office/drawing/2014/main" id="{C9DDC459-8942-4E03-9F7D-3611D694D65F}"/>
              </a:ext>
            </a:extLst>
          </p:cNvPr>
          <p:cNvGrpSpPr/>
          <p:nvPr/>
        </p:nvGrpSpPr>
        <p:grpSpPr>
          <a:xfrm>
            <a:off x="9122388" y="5142124"/>
            <a:ext cx="6632777" cy="3785562"/>
            <a:chOff x="9122388" y="5142124"/>
            <a:chExt cx="6632777" cy="3785562"/>
          </a:xfrm>
        </p:grpSpPr>
        <p:grpSp>
          <p:nvGrpSpPr>
            <p:cNvPr id="27" name="Group 26">
              <a:extLst>
                <a:ext uri="{FF2B5EF4-FFF2-40B4-BE49-F238E27FC236}">
                  <a16:creationId xmlns:a16="http://schemas.microsoft.com/office/drawing/2014/main" id="{9499BD4F-429D-475C-99A5-FB866AEACD47}"/>
                </a:ext>
              </a:extLst>
            </p:cNvPr>
            <p:cNvGrpSpPr/>
            <p:nvPr/>
          </p:nvGrpSpPr>
          <p:grpSpPr>
            <a:xfrm>
              <a:off x="10438381" y="5142124"/>
              <a:ext cx="5316784" cy="1898977"/>
              <a:chOff x="10438381" y="5142124"/>
              <a:chExt cx="5316784" cy="1898977"/>
            </a:xfrm>
          </p:grpSpPr>
          <p:sp>
            <p:nvSpPr>
              <p:cNvPr id="53" name="Freeform 3">
                <a:extLst>
                  <a:ext uri="{FF2B5EF4-FFF2-40B4-BE49-F238E27FC236}">
                    <a16:creationId xmlns:a16="http://schemas.microsoft.com/office/drawing/2014/main" id="{F9512C68-BB17-4B9D-A06B-4B0042669E7C}"/>
                  </a:ext>
                </a:extLst>
              </p:cNvPr>
              <p:cNvSpPr>
                <a:spLocks/>
              </p:cNvSpPr>
              <p:nvPr/>
            </p:nvSpPr>
            <p:spPr bwMode="auto">
              <a:xfrm rot="1245065">
                <a:off x="10438381" y="5142124"/>
                <a:ext cx="3519732" cy="18989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54" name="Text Box 2">
                <a:extLst>
                  <a:ext uri="{FF2B5EF4-FFF2-40B4-BE49-F238E27FC236}">
                    <a16:creationId xmlns:a16="http://schemas.microsoft.com/office/drawing/2014/main" id="{5F1ABFC4-A417-45D3-B8A6-5277241C4586}"/>
                  </a:ext>
                </a:extLst>
              </p:cNvPr>
              <p:cNvSpPr txBox="1">
                <a:spLocks noChangeArrowheads="1"/>
              </p:cNvSpPr>
              <p:nvPr/>
            </p:nvSpPr>
            <p:spPr bwMode="auto">
              <a:xfrm flipH="1">
                <a:off x="14241061" y="5182352"/>
                <a:ext cx="1514104" cy="830997"/>
              </a:xfrm>
              <a:prstGeom prst="rect">
                <a:avLst/>
              </a:prstGeom>
              <a:noFill/>
              <a:ln w="57150">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solidFill>
                      <a:srgbClr val="000000"/>
                    </a:solidFill>
                  </a:rPr>
                  <a:t>S=1</a:t>
                </a:r>
                <a:endParaRPr lang="en-US" sz="8533" dirty="0">
                  <a:solidFill>
                    <a:srgbClr val="000000"/>
                  </a:solidFill>
                </a:endParaRPr>
              </a:p>
            </p:txBody>
          </p:sp>
        </p:grpSp>
        <p:grpSp>
          <p:nvGrpSpPr>
            <p:cNvPr id="23" name="Group 22">
              <a:extLst>
                <a:ext uri="{FF2B5EF4-FFF2-40B4-BE49-F238E27FC236}">
                  <a16:creationId xmlns:a16="http://schemas.microsoft.com/office/drawing/2014/main" id="{A4529819-E2AF-4393-97A1-BB66E6382B77}"/>
                </a:ext>
              </a:extLst>
            </p:cNvPr>
            <p:cNvGrpSpPr/>
            <p:nvPr/>
          </p:nvGrpSpPr>
          <p:grpSpPr>
            <a:xfrm>
              <a:off x="9122388" y="5969064"/>
              <a:ext cx="5688634" cy="2958622"/>
              <a:chOff x="9122388" y="5969064"/>
              <a:chExt cx="5688634" cy="2958622"/>
            </a:xfrm>
          </p:grpSpPr>
          <p:sp>
            <p:nvSpPr>
              <p:cNvPr id="47" name="Text Box 2">
                <a:extLst>
                  <a:ext uri="{FF2B5EF4-FFF2-40B4-BE49-F238E27FC236}">
                    <a16:creationId xmlns:a16="http://schemas.microsoft.com/office/drawing/2014/main" id="{3A503DB1-2F90-4FD7-B068-B2A18B4D537E}"/>
                  </a:ext>
                </a:extLst>
              </p:cNvPr>
              <p:cNvSpPr txBox="1">
                <a:spLocks noChangeArrowheads="1"/>
              </p:cNvSpPr>
              <p:nvPr/>
            </p:nvSpPr>
            <p:spPr bwMode="auto">
              <a:xfrm flipH="1">
                <a:off x="9122388" y="5983617"/>
                <a:ext cx="1122644" cy="830997"/>
              </a:xfrm>
              <a:prstGeom prst="rect">
                <a:avLst/>
              </a:prstGeom>
              <a:noFill/>
              <a:ln w="508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C</a:t>
                </a:r>
                <a:endParaRPr lang="en-US" sz="8533" dirty="0">
                  <a:solidFill>
                    <a:srgbClr val="000000"/>
                  </a:solidFill>
                </a:endParaRPr>
              </a:p>
            </p:txBody>
          </p:sp>
          <p:sp>
            <p:nvSpPr>
              <p:cNvPr id="48" name="Freeform 3">
                <a:extLst>
                  <a:ext uri="{FF2B5EF4-FFF2-40B4-BE49-F238E27FC236}">
                    <a16:creationId xmlns:a16="http://schemas.microsoft.com/office/drawing/2014/main" id="{FE6F716A-6124-4139-B6C7-3D796086B60D}"/>
                  </a:ext>
                </a:extLst>
              </p:cNvPr>
              <p:cNvSpPr>
                <a:spLocks/>
              </p:cNvSpPr>
              <p:nvPr/>
            </p:nvSpPr>
            <p:spPr bwMode="auto">
              <a:xfrm rot="1245065" flipV="1">
                <a:off x="9928269" y="7332927"/>
                <a:ext cx="3736187" cy="2048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49" name="Line 4">
                <a:extLst>
                  <a:ext uri="{FF2B5EF4-FFF2-40B4-BE49-F238E27FC236}">
                    <a16:creationId xmlns:a16="http://schemas.microsoft.com/office/drawing/2014/main" id="{DCF76C19-D58B-4DDF-A2AF-372C65722999}"/>
                  </a:ext>
                </a:extLst>
              </p:cNvPr>
              <p:cNvSpPr>
                <a:spLocks noChangeShapeType="1"/>
              </p:cNvSpPr>
              <p:nvPr/>
            </p:nvSpPr>
            <p:spPr bwMode="auto">
              <a:xfrm>
                <a:off x="10495100" y="8532542"/>
                <a:ext cx="272974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51" name="Text Box 7">
                <a:extLst>
                  <a:ext uri="{FF2B5EF4-FFF2-40B4-BE49-F238E27FC236}">
                    <a16:creationId xmlns:a16="http://schemas.microsoft.com/office/drawing/2014/main" id="{FF3C1B8F-2A11-4D0C-9379-975346DBB888}"/>
                  </a:ext>
                </a:extLst>
              </p:cNvPr>
              <p:cNvSpPr txBox="1">
                <a:spLocks noChangeArrowheads="1"/>
              </p:cNvSpPr>
              <p:nvPr/>
            </p:nvSpPr>
            <p:spPr bwMode="auto">
              <a:xfrm flipH="1">
                <a:off x="9416184" y="8096689"/>
                <a:ext cx="1514104"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E</a:t>
                </a:r>
                <a:endParaRPr lang="en-US" sz="8533" dirty="0">
                  <a:solidFill>
                    <a:srgbClr val="000000"/>
                  </a:solidFill>
                </a:endParaRPr>
              </a:p>
            </p:txBody>
          </p:sp>
          <p:sp>
            <p:nvSpPr>
              <p:cNvPr id="52" name="Freeform 3">
                <a:extLst>
                  <a:ext uri="{FF2B5EF4-FFF2-40B4-BE49-F238E27FC236}">
                    <a16:creationId xmlns:a16="http://schemas.microsoft.com/office/drawing/2014/main" id="{62999C97-E670-4948-92C5-39BE0FECABF0}"/>
                  </a:ext>
                </a:extLst>
              </p:cNvPr>
              <p:cNvSpPr>
                <a:spLocks/>
              </p:cNvSpPr>
              <p:nvPr/>
            </p:nvSpPr>
            <p:spPr bwMode="auto">
              <a:xfrm rot="1245065" flipV="1">
                <a:off x="9412605" y="7064226"/>
                <a:ext cx="804501" cy="91977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57" name="Text Box 8">
                <a:extLst>
                  <a:ext uri="{FF2B5EF4-FFF2-40B4-BE49-F238E27FC236}">
                    <a16:creationId xmlns:a16="http://schemas.microsoft.com/office/drawing/2014/main" id="{8C36553A-19C5-4BB3-BD99-FE32CAD6D2FD}"/>
                  </a:ext>
                </a:extLst>
              </p:cNvPr>
              <p:cNvSpPr txBox="1">
                <a:spLocks noChangeArrowheads="1"/>
              </p:cNvSpPr>
              <p:nvPr/>
            </p:nvSpPr>
            <p:spPr bwMode="auto">
              <a:xfrm flipH="1">
                <a:off x="13296918" y="8053131"/>
                <a:ext cx="1514104"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a:t>D</a:t>
                </a:r>
                <a:endParaRPr lang="en-US" sz="3793" dirty="0">
                  <a:solidFill>
                    <a:srgbClr val="000000"/>
                  </a:solidFill>
                </a:endParaRPr>
              </a:p>
            </p:txBody>
          </p:sp>
          <p:sp>
            <p:nvSpPr>
              <p:cNvPr id="58" name="Freeform 3">
                <a:extLst>
                  <a:ext uri="{FF2B5EF4-FFF2-40B4-BE49-F238E27FC236}">
                    <a16:creationId xmlns:a16="http://schemas.microsoft.com/office/drawing/2014/main" id="{2FBB3A9F-0B2A-45EB-AB0D-B5AFEA1FF689}"/>
                  </a:ext>
                </a:extLst>
              </p:cNvPr>
              <p:cNvSpPr>
                <a:spLocks/>
              </p:cNvSpPr>
              <p:nvPr/>
            </p:nvSpPr>
            <p:spPr bwMode="auto">
              <a:xfrm rot="1245065">
                <a:off x="14262729" y="5969064"/>
                <a:ext cx="125628" cy="205148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grpSp>
      </p:grpSp>
      <p:sp>
        <p:nvSpPr>
          <p:cNvPr id="59" name="Text Box 2">
            <a:extLst>
              <a:ext uri="{FF2B5EF4-FFF2-40B4-BE49-F238E27FC236}">
                <a16:creationId xmlns:a16="http://schemas.microsoft.com/office/drawing/2014/main" id="{A46B45DF-3911-4E09-8923-B1950C946759}"/>
              </a:ext>
            </a:extLst>
          </p:cNvPr>
          <p:cNvSpPr txBox="1">
            <a:spLocks noChangeArrowheads="1"/>
          </p:cNvSpPr>
          <p:nvPr/>
        </p:nvSpPr>
        <p:spPr bwMode="auto">
          <a:xfrm flipH="1">
            <a:off x="9160788" y="6062531"/>
            <a:ext cx="1122644" cy="769441"/>
          </a:xfrm>
          <a:prstGeom prst="rect">
            <a:avLst/>
          </a:prstGeom>
          <a:noFill/>
          <a:ln w="666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400" dirty="0">
              <a:solidFill>
                <a:srgbClr val="000000"/>
              </a:solidFill>
            </a:endParaRPr>
          </a:p>
        </p:txBody>
      </p:sp>
    </p:spTree>
    <p:extLst>
      <p:ext uri="{BB962C8B-B14F-4D97-AF65-F5344CB8AC3E}">
        <p14:creationId xmlns:p14="http://schemas.microsoft.com/office/powerpoint/2010/main" val="352658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P spid="50" grpId="0"/>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041399" y="-219216"/>
            <a:ext cx="13821364" cy="990600"/>
          </a:xfrm>
        </p:spPr>
        <p:txBody>
          <a:bodyPr/>
          <a:lstStyle/>
          <a:p>
            <a:r>
              <a:rPr lang="en-US" altLang="en-US" sz="3600" dirty="0"/>
              <a:t>Advantages of Matching</a:t>
            </a:r>
          </a:p>
        </p:txBody>
      </p:sp>
      <p:sp>
        <p:nvSpPr>
          <p:cNvPr id="70658" name="Rectangle 3"/>
          <p:cNvSpPr>
            <a:spLocks noGrp="1" noChangeArrowheads="1"/>
          </p:cNvSpPr>
          <p:nvPr>
            <p:ph type="body" idx="1"/>
          </p:nvPr>
        </p:nvSpPr>
        <p:spPr>
          <a:xfrm>
            <a:off x="0" y="903112"/>
            <a:ext cx="16104486" cy="3440288"/>
          </a:xfrm>
        </p:spPr>
        <p:txBody>
          <a:bodyPr/>
          <a:lstStyle/>
          <a:p>
            <a:pPr marL="396875" indent="-396875">
              <a:lnSpc>
                <a:spcPct val="90000"/>
              </a:lnSpc>
              <a:buFont typeface="Symbol" pitchFamily="18" charset="2"/>
              <a:buNone/>
            </a:pPr>
            <a:r>
              <a:rPr lang="en-US" altLang="en-US" sz="2000" dirty="0"/>
              <a:t>1.  </a:t>
            </a:r>
            <a:r>
              <a:rPr lang="en-US" altLang="en-US" sz="2400" dirty="0"/>
              <a:t>Useful in preventing confounding by factors which might be impossible, or, at a minimum, statistically inefficient to manage in analysis phase.  We call them “complex nominal variables”.</a:t>
            </a:r>
          </a:p>
          <a:p>
            <a:pPr marL="1208088" lvl="1" indent="-466725">
              <a:lnSpc>
                <a:spcPct val="90000"/>
              </a:lnSpc>
            </a:pPr>
            <a:r>
              <a:rPr lang="en-US" altLang="en-US" sz="2400" dirty="0"/>
              <a:t>e.g., “neighborhood” is a nominal variable with multiple values (complex nominal variable)</a:t>
            </a:r>
          </a:p>
          <a:p>
            <a:pPr marL="1208088" lvl="1" indent="-466725">
              <a:lnSpc>
                <a:spcPct val="90000"/>
              </a:lnSpc>
            </a:pPr>
            <a:endParaRPr lang="en-US" altLang="en-US" sz="900" dirty="0"/>
          </a:p>
          <a:p>
            <a:pPr marL="1208088" lvl="1" indent="-466725">
              <a:lnSpc>
                <a:spcPct val="90000"/>
              </a:lnSpc>
            </a:pPr>
            <a:r>
              <a:rPr lang="en-US" altLang="en-US" sz="2400" dirty="0"/>
              <a:t>e.g., Case-control study of the effect of a BCG vaccine in preventing TB (</a:t>
            </a:r>
            <a:r>
              <a:rPr lang="en-US" altLang="en-US" sz="2400" i="1" dirty="0"/>
              <a:t>Int J Tub Lung Dis. </a:t>
            </a:r>
            <a:r>
              <a:rPr lang="en-US" altLang="en-US" sz="2400" dirty="0"/>
              <a:t>2006)  </a:t>
            </a:r>
          </a:p>
          <a:p>
            <a:pPr lvl="1">
              <a:lnSpc>
                <a:spcPct val="90000"/>
              </a:lnSpc>
            </a:pPr>
            <a:endParaRPr lang="en-US" altLang="en-US" sz="800" dirty="0"/>
          </a:p>
          <a:p>
            <a:pPr marL="1604963" lvl="2" indent="-396875">
              <a:lnSpc>
                <a:spcPct val="90000"/>
              </a:lnSpc>
            </a:pPr>
            <a:r>
              <a:rPr lang="en-US" altLang="en-US" sz="2400" dirty="0"/>
              <a:t>Cases: newly diagnosed TB in Brazil</a:t>
            </a:r>
          </a:p>
          <a:p>
            <a:pPr marL="1604963" lvl="2" indent="-396875">
              <a:lnSpc>
                <a:spcPct val="90000"/>
              </a:lnSpc>
            </a:pPr>
            <a:r>
              <a:rPr lang="en-US" altLang="en-US" sz="2400" dirty="0"/>
              <a:t>Controls: persons without TB</a:t>
            </a:r>
          </a:p>
          <a:p>
            <a:pPr marL="1604963" lvl="2" indent="-396875">
              <a:lnSpc>
                <a:spcPct val="90000"/>
              </a:lnSpc>
            </a:pPr>
            <a:r>
              <a:rPr lang="en-US" altLang="en-US" sz="2400" dirty="0"/>
              <a:t>Exposure: receipt of a BCG vaccine </a:t>
            </a:r>
          </a:p>
          <a:p>
            <a:pPr marL="1604963" lvl="2" indent="-396875">
              <a:lnSpc>
                <a:spcPct val="90000"/>
              </a:lnSpc>
            </a:pPr>
            <a:endParaRPr lang="en-US" altLang="en-US" sz="800" dirty="0"/>
          </a:p>
          <a:p>
            <a:pPr marL="1604963" lvl="2" indent="-396875">
              <a:spcBef>
                <a:spcPts val="0"/>
              </a:spcBef>
              <a:spcAft>
                <a:spcPts val="0"/>
              </a:spcAft>
            </a:pPr>
            <a:r>
              <a:rPr lang="en-US" altLang="en-US" sz="2400" dirty="0"/>
              <a:t>Confounder: neighborhood (village) of residence; causally related to </a:t>
            </a:r>
          </a:p>
          <a:p>
            <a:pPr marL="1604963" lvl="2" indent="-396875">
              <a:spcBef>
                <a:spcPts val="0"/>
              </a:spcBef>
              <a:spcAft>
                <a:spcPts val="0"/>
              </a:spcAft>
              <a:buNone/>
            </a:pPr>
            <a:r>
              <a:rPr lang="en-US" altLang="en-US" sz="2400" dirty="0"/>
              <a:t>	ambient TB incidence and practices regarding BCG vaccine</a:t>
            </a:r>
          </a:p>
          <a:p>
            <a:pPr marL="1604963" lvl="2" indent="-396875">
              <a:spcBef>
                <a:spcPts val="0"/>
              </a:spcBef>
              <a:spcAft>
                <a:spcPts val="0"/>
              </a:spcAft>
              <a:buNone/>
            </a:pPr>
            <a:endParaRPr lang="en-US" altLang="en-US" sz="2400" dirty="0"/>
          </a:p>
          <a:p>
            <a:pPr marL="1604963" lvl="2" indent="-396875">
              <a:lnSpc>
                <a:spcPct val="90000"/>
              </a:lnSpc>
            </a:pPr>
            <a:r>
              <a:rPr lang="en-US" altLang="en-US" sz="2400" dirty="0"/>
              <a:t>Control sampling: Relying upon random sampling without attention to neighborhood may result in (especially in a small study) choosing no controls from some of the neighborhoods seen in the case group </a:t>
            </a:r>
          </a:p>
          <a:p>
            <a:pPr marL="2122488" lvl="3" indent="-466725">
              <a:lnSpc>
                <a:spcPct val="90000"/>
              </a:lnSpc>
            </a:pPr>
            <a:r>
              <a:rPr lang="en-US" altLang="en-US" sz="2400" dirty="0"/>
              <a:t>i.e., cases and controls  would lack overlap in neighborhood  </a:t>
            </a:r>
          </a:p>
          <a:p>
            <a:pPr marL="2122488" lvl="3" indent="0">
              <a:lnSpc>
                <a:spcPct val="90000"/>
              </a:lnSpc>
              <a:buFont typeface="Monotype Sorts"/>
              <a:buNone/>
            </a:pPr>
            <a:r>
              <a:rPr lang="en-US" altLang="en-US" sz="2400" dirty="0"/>
              <a:t>Matching on neighborhood would ensure overlap</a:t>
            </a:r>
          </a:p>
          <a:p>
            <a:pPr lvl="3">
              <a:lnSpc>
                <a:spcPct val="90000"/>
              </a:lnSpc>
            </a:pPr>
            <a:endParaRPr lang="en-US" altLang="en-US" sz="1200" dirty="0"/>
          </a:p>
          <a:p>
            <a:pPr marL="1604963" lvl="2" indent="-396875">
              <a:lnSpc>
                <a:spcPct val="90000"/>
              </a:lnSpc>
            </a:pPr>
            <a:r>
              <a:rPr lang="en-US" altLang="en-US" sz="2400" dirty="0"/>
              <a:t>Even if all neighborhoods seen in the case group were represented in the control group, adjusting for neighborhood with “analysis phase” strategies without prior matching is less statistically efficient</a:t>
            </a:r>
          </a:p>
          <a:p>
            <a:pPr>
              <a:lnSpc>
                <a:spcPct val="90000"/>
              </a:lnSpc>
              <a:buFont typeface="Symbol" pitchFamily="18" charset="2"/>
              <a:buNone/>
            </a:pPr>
            <a:endParaRPr lang="en-US" altLang="en-US" sz="2200" dirty="0"/>
          </a:p>
        </p:txBody>
      </p:sp>
      <p:sp>
        <p:nvSpPr>
          <p:cNvPr id="2" name="TextBox 1"/>
          <p:cNvSpPr txBox="1"/>
          <p:nvPr/>
        </p:nvSpPr>
        <p:spPr>
          <a:xfrm>
            <a:off x="1566333" y="8382000"/>
            <a:ext cx="15172267" cy="523220"/>
          </a:xfrm>
          <a:prstGeom prst="rect">
            <a:avLst/>
          </a:prstGeom>
          <a:noFill/>
        </p:spPr>
        <p:txBody>
          <a:bodyPr wrap="square" rtlCol="0">
            <a:spAutoFit/>
          </a:bodyPr>
          <a:lstStyle/>
          <a:p>
            <a:r>
              <a:rPr lang="en-US" sz="2800" dirty="0">
                <a:solidFill>
                  <a:srgbClr val="FF0000"/>
                </a:solidFill>
              </a:rPr>
              <a:t>Matching is most efficient approach for control of complex nominal variables</a:t>
            </a:r>
          </a:p>
        </p:txBody>
      </p:sp>
      <p:sp>
        <p:nvSpPr>
          <p:cNvPr id="6" name="Oval 5"/>
          <p:cNvSpPr/>
          <p:nvPr/>
        </p:nvSpPr>
        <p:spPr bwMode="auto">
          <a:xfrm>
            <a:off x="16030442" y="81328"/>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grpSp>
        <p:nvGrpSpPr>
          <p:cNvPr id="7" name="Group 14"/>
          <p:cNvGrpSpPr>
            <a:grpSpLocks/>
          </p:cNvGrpSpPr>
          <p:nvPr/>
        </p:nvGrpSpPr>
        <p:grpSpPr bwMode="auto">
          <a:xfrm>
            <a:off x="10109200" y="2971800"/>
            <a:ext cx="5486400" cy="2455997"/>
            <a:chOff x="-566099" y="2816344"/>
            <a:chExt cx="4141694" cy="1810868"/>
          </a:xfrm>
        </p:grpSpPr>
        <p:sp>
          <p:nvSpPr>
            <p:cNvPr id="8" name="Text Box 2"/>
            <p:cNvSpPr txBox="1">
              <a:spLocks noChangeArrowheads="1"/>
            </p:cNvSpPr>
            <p:nvPr/>
          </p:nvSpPr>
          <p:spPr bwMode="auto">
            <a:xfrm flipH="1">
              <a:off x="-566099" y="2816344"/>
              <a:ext cx="3547284" cy="43116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a:t>Neighborhood</a:t>
              </a:r>
              <a:endParaRPr lang="en-US" sz="3200" dirty="0">
                <a:solidFill>
                  <a:srgbClr val="000000"/>
                </a:solidFill>
              </a:endParaRPr>
            </a:p>
          </p:txBody>
        </p:sp>
        <p:sp>
          <p:nvSpPr>
            <p:cNvPr id="9" name="Freeform 3"/>
            <p:cNvSpPr>
              <a:spLocks/>
            </p:cNvSpPr>
            <p:nvPr/>
          </p:nvSpPr>
          <p:spPr bwMode="auto">
            <a:xfrm rot="1245065" flipV="1">
              <a:off x="1393027" y="3500393"/>
              <a:ext cx="1424982" cy="1324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0" name="Line 4"/>
            <p:cNvSpPr>
              <a:spLocks noChangeShapeType="1"/>
            </p:cNvSpPr>
            <p:nvPr/>
          </p:nvSpPr>
          <p:spPr bwMode="auto">
            <a:xfrm flipV="1">
              <a:off x="1849889" y="4099305"/>
              <a:ext cx="839289" cy="390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1" name="Text Box 6"/>
            <p:cNvSpPr txBox="1">
              <a:spLocks noChangeArrowheads="1"/>
            </p:cNvSpPr>
            <p:nvPr/>
          </p:nvSpPr>
          <p:spPr bwMode="auto">
            <a:xfrm>
              <a:off x="1991353" y="4150656"/>
              <a:ext cx="685800" cy="4765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12" name="Text Box 7"/>
            <p:cNvSpPr txBox="1">
              <a:spLocks noChangeArrowheads="1"/>
            </p:cNvSpPr>
            <p:nvPr/>
          </p:nvSpPr>
          <p:spPr bwMode="auto">
            <a:xfrm flipH="1">
              <a:off x="710190" y="3872561"/>
              <a:ext cx="1284529" cy="47655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600" b="1" dirty="0"/>
                <a:t>BCG</a:t>
              </a:r>
              <a:endParaRPr lang="en-US" sz="3600" dirty="0">
                <a:solidFill>
                  <a:srgbClr val="000000"/>
                </a:solidFill>
              </a:endParaRPr>
            </a:p>
          </p:txBody>
        </p:sp>
        <p:sp>
          <p:nvSpPr>
            <p:cNvPr id="13" name="Text Box 8"/>
            <p:cNvSpPr txBox="1">
              <a:spLocks noChangeArrowheads="1"/>
            </p:cNvSpPr>
            <p:nvPr/>
          </p:nvSpPr>
          <p:spPr bwMode="auto">
            <a:xfrm flipH="1">
              <a:off x="2432595" y="3912945"/>
              <a:ext cx="1143000" cy="47655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t>TB</a:t>
              </a:r>
              <a:endParaRPr lang="en-US" sz="3600" dirty="0">
                <a:solidFill>
                  <a:srgbClr val="000000"/>
                </a:solidFill>
              </a:endParaRPr>
            </a:p>
          </p:txBody>
        </p:sp>
        <p:sp>
          <p:nvSpPr>
            <p:cNvPr id="14" name="Freeform 3"/>
            <p:cNvSpPr>
              <a:spLocks/>
            </p:cNvSpPr>
            <p:nvPr/>
          </p:nvSpPr>
          <p:spPr bwMode="auto">
            <a:xfrm rot="1245065" flipV="1">
              <a:off x="505276" y="3414085"/>
              <a:ext cx="802787" cy="33291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8">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359290" y="-152400"/>
            <a:ext cx="15894756" cy="1444978"/>
          </a:xfrm>
        </p:spPr>
        <p:txBody>
          <a:bodyPr/>
          <a:lstStyle/>
          <a:p>
            <a:r>
              <a:rPr lang="en-US" altLang="en-US" sz="3600" dirty="0"/>
              <a:t>Advantages of Matching: </a:t>
            </a:r>
            <a:br>
              <a:rPr lang="en-US" altLang="en-US" sz="3600" dirty="0"/>
            </a:br>
            <a:r>
              <a:rPr lang="en-US" altLang="en-US" sz="3600" dirty="0"/>
              <a:t>Extends to Continuous &amp; Ordinal Variables</a:t>
            </a:r>
          </a:p>
        </p:txBody>
      </p:sp>
      <p:sp>
        <p:nvSpPr>
          <p:cNvPr id="75778" name="Rectangle 3"/>
          <p:cNvSpPr>
            <a:spLocks noGrp="1" noChangeArrowheads="1"/>
          </p:cNvSpPr>
          <p:nvPr>
            <p:ph type="body" idx="1"/>
          </p:nvPr>
        </p:nvSpPr>
        <p:spPr>
          <a:xfrm>
            <a:off x="386643" y="1447800"/>
            <a:ext cx="15546387" cy="3259016"/>
          </a:xfrm>
        </p:spPr>
        <p:txBody>
          <a:bodyPr/>
          <a:lstStyle/>
          <a:p>
            <a:pPr marL="336550" indent="-336550">
              <a:buFont typeface="Symbol" pitchFamily="18" charset="2"/>
              <a:buNone/>
            </a:pPr>
            <a:r>
              <a:rPr lang="en-US" altLang="en-US" sz="2600" dirty="0"/>
              <a:t>2. Provides a way to </a:t>
            </a:r>
            <a:r>
              <a:rPr lang="en-US" altLang="en-US" sz="2600" u="sng" dirty="0"/>
              <a:t>ensure overlap</a:t>
            </a:r>
            <a:r>
              <a:rPr lang="en-US" altLang="en-US" sz="2600" dirty="0"/>
              <a:t> between comparator groups (e.g., cases/controls)  in the distribution of confounders </a:t>
            </a:r>
            <a:r>
              <a:rPr lang="en-US" altLang="en-US" sz="2600" u="sng" dirty="0"/>
              <a:t>other than</a:t>
            </a:r>
            <a:r>
              <a:rPr lang="en-US" altLang="en-US" sz="2600" dirty="0"/>
              <a:t> complex nominal variables (i.e., ensures overlap for all variable types)</a:t>
            </a:r>
          </a:p>
          <a:p>
            <a:pPr>
              <a:buFont typeface="Symbol" pitchFamily="18" charset="2"/>
              <a:buNone/>
            </a:pPr>
            <a:r>
              <a:rPr lang="en-US" altLang="en-US" sz="2400" dirty="0"/>
              <a:t>	</a:t>
            </a:r>
          </a:p>
          <a:p>
            <a:pPr lvl="1"/>
            <a:endParaRPr lang="en-US" altLang="en-US" sz="2400" dirty="0"/>
          </a:p>
          <a:p>
            <a:pPr lvl="1"/>
            <a:endParaRPr lang="en-US" altLang="en-US" sz="2400" dirty="0"/>
          </a:p>
          <a:p>
            <a:pPr lvl="1"/>
            <a:endParaRPr lang="en-US" altLang="en-US" sz="2400" dirty="0"/>
          </a:p>
          <a:p>
            <a:pPr lvl="1"/>
            <a:endParaRPr lang="en-US" altLang="en-US" sz="2400" dirty="0"/>
          </a:p>
        </p:txBody>
      </p:sp>
      <p:sp>
        <p:nvSpPr>
          <p:cNvPr id="75783" name="Line 10"/>
          <p:cNvSpPr>
            <a:spLocks noChangeShapeType="1"/>
          </p:cNvSpPr>
          <p:nvPr/>
        </p:nvSpPr>
        <p:spPr bwMode="auto">
          <a:xfrm flipH="1">
            <a:off x="9211733" y="4572000"/>
            <a:ext cx="903111" cy="903111"/>
          </a:xfrm>
          <a:prstGeom prst="line">
            <a:avLst/>
          </a:prstGeom>
          <a:noFill/>
          <a:ln w="9525">
            <a:noFill/>
            <a:round/>
            <a:headEnd/>
            <a:tailEnd/>
          </a:ln>
        </p:spPr>
        <p:txBody>
          <a:bodyPr lIns="225481" tIns="116499" rIns="225481" bIns="116499"/>
          <a:lstStyle/>
          <a:p>
            <a:endParaRPr lang="en-US" sz="3319" dirty="0"/>
          </a:p>
        </p:txBody>
      </p:sp>
      <p:sp>
        <p:nvSpPr>
          <p:cNvPr id="6" name="Rectangle 5"/>
          <p:cNvSpPr/>
          <p:nvPr/>
        </p:nvSpPr>
        <p:spPr>
          <a:xfrm>
            <a:off x="685799" y="2645524"/>
            <a:ext cx="8525933" cy="2246769"/>
          </a:xfrm>
          <a:prstGeom prst="rect">
            <a:avLst/>
          </a:prstGeom>
        </p:spPr>
        <p:txBody>
          <a:bodyPr wrap="square">
            <a:spAutoFit/>
          </a:bodyPr>
          <a:lstStyle/>
          <a:p>
            <a:pPr>
              <a:buFont typeface="Symbol" pitchFamily="18" charset="2"/>
              <a:buNone/>
            </a:pPr>
            <a:r>
              <a:rPr lang="en-US" altLang="en-US" sz="2600" dirty="0"/>
              <a:t>e.g., Case-control study of prostate cancer and diet</a:t>
            </a:r>
          </a:p>
          <a:p>
            <a:pPr>
              <a:buFont typeface="Symbol" pitchFamily="18" charset="2"/>
              <a:buNone/>
            </a:pPr>
            <a:endParaRPr lang="en-US" altLang="en-US" sz="1000" dirty="0"/>
          </a:p>
          <a:p>
            <a:pPr marL="577850" lvl="1" indent="-465138">
              <a:buFont typeface="Arial" panose="020B0604020202020204" pitchFamily="34" charset="0"/>
              <a:buChar char="−"/>
            </a:pPr>
            <a:r>
              <a:rPr lang="en-US" altLang="en-US" sz="2600" dirty="0"/>
              <a:t>Concern regarding confounding by age</a:t>
            </a:r>
          </a:p>
          <a:p>
            <a:pPr marL="577850" lvl="1" indent="-465138">
              <a:buFont typeface="Arial" panose="020B0604020202020204" pitchFamily="34" charset="0"/>
              <a:buChar char="−"/>
            </a:pPr>
            <a:r>
              <a:rPr lang="en-US" altLang="en-US" sz="2600" dirty="0"/>
              <a:t>Cases will have many old individuals</a:t>
            </a:r>
          </a:p>
          <a:p>
            <a:pPr marL="577850" lvl="1" indent="-465138">
              <a:buFont typeface="Arial" panose="020B0604020202020204" pitchFamily="34" charset="0"/>
              <a:buChar char="−"/>
            </a:pPr>
            <a:r>
              <a:rPr lang="en-US" altLang="en-US" sz="2600" dirty="0"/>
              <a:t>Random sampling of controls, especially in smaller studies, apt not to contain oldest individuals</a:t>
            </a:r>
          </a:p>
        </p:txBody>
      </p:sp>
      <p:sp>
        <p:nvSpPr>
          <p:cNvPr id="7" name="Rectangle 6"/>
          <p:cNvSpPr/>
          <p:nvPr/>
        </p:nvSpPr>
        <p:spPr>
          <a:xfrm>
            <a:off x="8991600" y="3124200"/>
            <a:ext cx="7213600" cy="1692771"/>
          </a:xfrm>
          <a:prstGeom prst="rect">
            <a:avLst/>
          </a:prstGeom>
        </p:spPr>
        <p:txBody>
          <a:bodyPr wrap="square">
            <a:spAutoFit/>
          </a:bodyPr>
          <a:lstStyle/>
          <a:p>
            <a:pPr marL="800100" lvl="1" indent="-342900">
              <a:buFont typeface="Arial" panose="020B0604020202020204" pitchFamily="34" charset="0"/>
              <a:buChar char="−"/>
            </a:pPr>
            <a:r>
              <a:rPr lang="en-US" altLang="en-US" sz="2600" dirty="0"/>
              <a:t>Matching age distribution of controls to age distribution of cases ensures complete overlap in age between cases and controls </a:t>
            </a:r>
          </a:p>
        </p:txBody>
      </p:sp>
      <p:pic>
        <p:nvPicPr>
          <p:cNvPr id="8" name="Picture 7"/>
          <p:cNvPicPr>
            <a:picLocks noChangeAspect="1"/>
          </p:cNvPicPr>
          <p:nvPr/>
        </p:nvPicPr>
        <p:blipFill>
          <a:blip r:embed="rId3"/>
          <a:stretch>
            <a:fillRect/>
          </a:stretch>
        </p:blipFill>
        <p:spPr>
          <a:xfrm>
            <a:off x="736600" y="5562600"/>
            <a:ext cx="6960542" cy="3187271"/>
          </a:xfrm>
          <a:prstGeom prst="rect">
            <a:avLst/>
          </a:prstGeom>
        </p:spPr>
      </p:pic>
      <p:pic>
        <p:nvPicPr>
          <p:cNvPr id="9" name="Picture 8"/>
          <p:cNvPicPr>
            <a:picLocks noChangeAspect="1"/>
          </p:cNvPicPr>
          <p:nvPr/>
        </p:nvPicPr>
        <p:blipFill>
          <a:blip r:embed="rId4"/>
          <a:stretch>
            <a:fillRect/>
          </a:stretch>
        </p:blipFill>
        <p:spPr>
          <a:xfrm>
            <a:off x="8813800" y="5562599"/>
            <a:ext cx="7119231" cy="3187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26"/>
          <p:cNvSpPr>
            <a:spLocks noGrp="1" noChangeArrowheads="1"/>
          </p:cNvSpPr>
          <p:nvPr>
            <p:ph type="title"/>
          </p:nvPr>
        </p:nvSpPr>
        <p:spPr>
          <a:xfrm>
            <a:off x="1444978" y="-304800"/>
            <a:ext cx="13821364" cy="1444978"/>
          </a:xfrm>
        </p:spPr>
        <p:txBody>
          <a:bodyPr/>
          <a:lstStyle/>
          <a:p>
            <a:r>
              <a:rPr lang="en-US" altLang="en-US" sz="4400" dirty="0"/>
              <a:t>Advantages of Matching</a:t>
            </a:r>
          </a:p>
        </p:txBody>
      </p:sp>
      <p:sp>
        <p:nvSpPr>
          <p:cNvPr id="77826" name="Rectangle 1027"/>
          <p:cNvSpPr>
            <a:spLocks noGrp="1" noChangeArrowheads="1"/>
          </p:cNvSpPr>
          <p:nvPr>
            <p:ph type="body" idx="1"/>
          </p:nvPr>
        </p:nvSpPr>
        <p:spPr>
          <a:xfrm>
            <a:off x="508000" y="685800"/>
            <a:ext cx="14771040" cy="8881533"/>
          </a:xfrm>
        </p:spPr>
        <p:txBody>
          <a:bodyPr/>
          <a:lstStyle/>
          <a:p>
            <a:pPr>
              <a:buFont typeface="Symbol" pitchFamily="18" charset="2"/>
              <a:buNone/>
            </a:pPr>
            <a:endParaRPr lang="en-US" altLang="en-US" sz="1600" dirty="0"/>
          </a:p>
          <a:p>
            <a:pPr>
              <a:buFont typeface="Symbol" pitchFamily="18" charset="2"/>
              <a:buNone/>
            </a:pPr>
            <a:endParaRPr lang="en-US" altLang="en-US" sz="1600" dirty="0"/>
          </a:p>
          <a:p>
            <a:pPr>
              <a:buFont typeface="Symbol" pitchFamily="18" charset="2"/>
              <a:buNone/>
            </a:pPr>
            <a:r>
              <a:rPr lang="en-US" altLang="en-US" sz="4000" dirty="0"/>
              <a:t>3.  By ensuring a balanced number of cases and controls (in a case-control study) or exposed/unexposed (in a cohort study) within the various strata of the confounding variable, </a:t>
            </a:r>
            <a:r>
              <a:rPr lang="en-US" altLang="en-US" sz="4000" u="sng" dirty="0"/>
              <a:t>statistical precision</a:t>
            </a:r>
            <a:r>
              <a:rPr lang="en-US" altLang="en-US" sz="4000" dirty="0"/>
              <a:t> of a study’s inference may be increased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76200"/>
            <a:ext cx="14630400" cy="823913"/>
          </a:xfrm>
        </p:spPr>
        <p:txBody>
          <a:bodyPr/>
          <a:lstStyle/>
          <a:p>
            <a:r>
              <a:rPr lang="en-US" altLang="en-US" sz="4000" dirty="0"/>
              <a:t>Smoking,  Matches, and Lung Cancer</a:t>
            </a:r>
            <a:endParaRPr lang="en-US" sz="4000" dirty="0"/>
          </a:p>
        </p:txBody>
      </p:sp>
      <p:sp>
        <p:nvSpPr>
          <p:cNvPr id="7" name="Text Placeholder 6"/>
          <p:cNvSpPr>
            <a:spLocks noGrp="1"/>
          </p:cNvSpPr>
          <p:nvPr>
            <p:ph type="body" idx="1"/>
          </p:nvPr>
        </p:nvSpPr>
        <p:spPr>
          <a:xfrm>
            <a:off x="480368" y="990600"/>
            <a:ext cx="7183497" cy="854075"/>
          </a:xfrm>
        </p:spPr>
        <p:txBody>
          <a:bodyPr/>
          <a:lstStyle/>
          <a:p>
            <a:r>
              <a:rPr lang="en-US" sz="3200" dirty="0"/>
              <a:t>A. Random Sample of Controls</a:t>
            </a:r>
          </a:p>
        </p:txBody>
      </p:sp>
      <p:pic>
        <p:nvPicPr>
          <p:cNvPr id="10" name="Content Placeholder 9"/>
          <p:cNvPicPr>
            <a:picLocks noGrp="1" noChangeAspect="1"/>
          </p:cNvPicPr>
          <p:nvPr>
            <p:ph sz="half" idx="2"/>
          </p:nvPr>
        </p:nvPicPr>
        <p:blipFill rotWithShape="1">
          <a:blip r:embed="rId3"/>
          <a:srcRect b="10537"/>
          <a:stretch/>
        </p:blipFill>
        <p:spPr>
          <a:xfrm>
            <a:off x="58449" y="2233348"/>
            <a:ext cx="7383751" cy="3946735"/>
          </a:xfrm>
          <a:prstGeom prst="rect">
            <a:avLst/>
          </a:prstGeom>
        </p:spPr>
      </p:pic>
      <p:sp>
        <p:nvSpPr>
          <p:cNvPr id="8" name="Text Placeholder 7"/>
          <p:cNvSpPr>
            <a:spLocks noGrp="1"/>
          </p:cNvSpPr>
          <p:nvPr>
            <p:ph type="body" sz="quarter" idx="3"/>
          </p:nvPr>
        </p:nvSpPr>
        <p:spPr>
          <a:xfrm>
            <a:off x="8226489" y="1066800"/>
            <a:ext cx="7183495" cy="854075"/>
          </a:xfrm>
        </p:spPr>
        <p:txBody>
          <a:bodyPr/>
          <a:lstStyle/>
          <a:p>
            <a:pPr>
              <a:lnSpc>
                <a:spcPct val="80000"/>
              </a:lnSpc>
              <a:spcBef>
                <a:spcPct val="50000"/>
              </a:spcBef>
            </a:pPr>
            <a:r>
              <a:rPr lang="en-US" altLang="en-US" sz="3200" dirty="0"/>
              <a:t>B. Controls matched on smoking</a:t>
            </a:r>
            <a:endParaRPr lang="en-US" altLang="en-US" sz="3200" dirty="0">
              <a:latin typeface="Times New Roman" pitchFamily="18" charset="0"/>
            </a:endParaRPr>
          </a:p>
        </p:txBody>
      </p:sp>
      <p:pic>
        <p:nvPicPr>
          <p:cNvPr id="11" name="Content Placeholder 10"/>
          <p:cNvPicPr>
            <a:picLocks noGrp="1" noChangeAspect="1"/>
          </p:cNvPicPr>
          <p:nvPr>
            <p:ph sz="quarter" idx="4"/>
          </p:nvPr>
        </p:nvPicPr>
        <p:blipFill rotWithShape="1">
          <a:blip r:embed="rId4"/>
          <a:srcRect b="17091"/>
          <a:stretch/>
        </p:blipFill>
        <p:spPr>
          <a:xfrm>
            <a:off x="7670800" y="3352800"/>
            <a:ext cx="8381524" cy="2906110"/>
          </a:xfrm>
          <a:prstGeom prst="rect">
            <a:avLst/>
          </a:prstGeom>
        </p:spPr>
      </p:pic>
      <p:sp>
        <p:nvSpPr>
          <p:cNvPr id="13" name="Text Box 1055"/>
          <p:cNvSpPr txBox="1">
            <a:spLocks noChangeArrowheads="1"/>
          </p:cNvSpPr>
          <p:nvPr/>
        </p:nvSpPr>
        <p:spPr bwMode="auto">
          <a:xfrm>
            <a:off x="3403600" y="7399797"/>
            <a:ext cx="111252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FF3300"/>
                </a:solidFill>
              </a:rPr>
              <a:t>Matching facilitates statistically efficient stratification</a:t>
            </a:r>
          </a:p>
        </p:txBody>
      </p:sp>
      <p:sp>
        <p:nvSpPr>
          <p:cNvPr id="14" name="Rectangle 13"/>
          <p:cNvSpPr/>
          <p:nvPr/>
        </p:nvSpPr>
        <p:spPr>
          <a:xfrm>
            <a:off x="3175000" y="7989758"/>
            <a:ext cx="12039600" cy="523220"/>
          </a:xfrm>
          <a:prstGeom prst="rect">
            <a:avLst/>
          </a:prstGeom>
        </p:spPr>
        <p:txBody>
          <a:bodyPr wrap="square">
            <a:spAutoFit/>
          </a:bodyPr>
          <a:lstStyle/>
          <a:p>
            <a:pPr eaLnBrk="0" hangingPunct="0">
              <a:spcBef>
                <a:spcPct val="50000"/>
              </a:spcBef>
            </a:pPr>
            <a:r>
              <a:rPr lang="en-US" altLang="en-US" sz="2800" b="1" dirty="0">
                <a:solidFill>
                  <a:srgbClr val="000000"/>
                </a:solidFill>
              </a:rPr>
              <a:t>Underappreciated benefit of matching:  Improved precision</a:t>
            </a:r>
          </a:p>
        </p:txBody>
      </p:sp>
      <p:sp>
        <p:nvSpPr>
          <p:cNvPr id="9" name="Rectangle 1050"/>
          <p:cNvSpPr>
            <a:spLocks noChangeArrowheads="1"/>
          </p:cNvSpPr>
          <p:nvPr/>
        </p:nvSpPr>
        <p:spPr bwMode="auto">
          <a:xfrm>
            <a:off x="1517065" y="6506819"/>
            <a:ext cx="61468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3200" b="1" dirty="0"/>
              <a:t>	OR</a:t>
            </a:r>
            <a:r>
              <a:rPr lang="en-US" altLang="en-US" sz="3200" b="1" baseline="-25000" dirty="0"/>
              <a:t>adj </a:t>
            </a:r>
            <a:r>
              <a:rPr lang="en-US" altLang="en-US" sz="3200" b="1" dirty="0"/>
              <a:t> = 1.0 (0.31 to 3.2)</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600" b="1" dirty="0"/>
          </a:p>
        </p:txBody>
      </p:sp>
      <p:sp>
        <p:nvSpPr>
          <p:cNvPr id="12" name="Rectangle 1039"/>
          <p:cNvSpPr>
            <a:spLocks noChangeArrowheads="1"/>
          </p:cNvSpPr>
          <p:nvPr/>
        </p:nvSpPr>
        <p:spPr bwMode="auto">
          <a:xfrm>
            <a:off x="9194800" y="6484883"/>
            <a:ext cx="3784600" cy="830317"/>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a:t>
            </a:r>
            <a:r>
              <a:rPr lang="en-US" altLang="en-US" sz="3200" b="1" dirty="0"/>
              <a:t>OR</a:t>
            </a:r>
            <a:r>
              <a:rPr lang="en-US" altLang="en-US" sz="3200" b="1" baseline="-25000" dirty="0"/>
              <a:t>adj</a:t>
            </a:r>
            <a:r>
              <a:rPr lang="en-US" altLang="en-US" sz="3200" b="1" dirty="0"/>
              <a:t>  = 1.0 </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1" dirty="0"/>
          </a:p>
        </p:txBody>
      </p:sp>
      <p:sp>
        <p:nvSpPr>
          <p:cNvPr id="15" name="Rectangle 1054"/>
          <p:cNvSpPr>
            <a:spLocks noChangeArrowheads="1"/>
          </p:cNvSpPr>
          <p:nvPr/>
        </p:nvSpPr>
        <p:spPr bwMode="auto">
          <a:xfrm>
            <a:off x="11447584" y="6488966"/>
            <a:ext cx="39624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a:t>
            </a:r>
            <a:r>
              <a:rPr lang="en-US" altLang="en-US" sz="3200" b="1" dirty="0"/>
              <a:t> (0.40 to 2.5)</a:t>
            </a:r>
          </a:p>
        </p:txBody>
      </p:sp>
      <p:sp>
        <p:nvSpPr>
          <p:cNvPr id="16" name="Oval 15"/>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656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p:bldP spid="14" grpId="0"/>
      <p:bldP spid="12" grpId="0"/>
      <p:bldP spid="1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240836" y="-228600"/>
            <a:ext cx="13821364" cy="1444978"/>
          </a:xfrm>
        </p:spPr>
        <p:txBody>
          <a:bodyPr/>
          <a:lstStyle/>
          <a:p>
            <a:r>
              <a:rPr lang="en-US" altLang="en-US" sz="4000" dirty="0"/>
              <a:t>Advantages of Matching</a:t>
            </a:r>
          </a:p>
        </p:txBody>
      </p:sp>
      <p:sp>
        <p:nvSpPr>
          <p:cNvPr id="82946" name="Rectangle 3"/>
          <p:cNvSpPr>
            <a:spLocks noGrp="1" noChangeArrowheads="1"/>
          </p:cNvSpPr>
          <p:nvPr>
            <p:ph type="body" idx="1"/>
          </p:nvPr>
        </p:nvSpPr>
        <p:spPr>
          <a:xfrm>
            <a:off x="333022" y="1219200"/>
            <a:ext cx="15872178" cy="4278488"/>
          </a:xfrm>
        </p:spPr>
        <p:txBody>
          <a:bodyPr/>
          <a:lstStyle/>
          <a:p>
            <a:pPr marL="903122" indent="-903122">
              <a:buNone/>
            </a:pPr>
            <a:endParaRPr lang="en-US" altLang="en-US" sz="1400" dirty="0"/>
          </a:p>
          <a:p>
            <a:pPr marL="635000" indent="-635000">
              <a:buNone/>
            </a:pPr>
            <a:r>
              <a:rPr lang="en-US" altLang="en-US" sz="3600" dirty="0"/>
              <a:t>4.  People find matching easy to understand; there is a natural appeal</a:t>
            </a:r>
          </a:p>
          <a:p>
            <a:pPr marL="1320800" lvl="1" indent="-685800">
              <a:buFont typeface="Symbol" pitchFamily="18" charset="2"/>
              <a:buChar char="·"/>
            </a:pPr>
            <a:r>
              <a:rPr lang="en-US" altLang="en-US" sz="3600" dirty="0"/>
              <a:t>If one group is matched to another group on one or more factors, groups begin to look “exchangeable”</a:t>
            </a:r>
          </a:p>
          <a:p>
            <a:pPr marL="1937951" lvl="1" indent="-903122">
              <a:buFont typeface="Symbol" pitchFamily="18" charset="2"/>
              <a:buChar char="·"/>
            </a:pPr>
            <a:endParaRPr lang="en-US" altLang="en-US" sz="3600" dirty="0"/>
          </a:p>
          <a:p>
            <a:pPr marL="1320800" lvl="1" indent="-685800">
              <a:buFont typeface="Symbol" pitchFamily="18" charset="2"/>
              <a:buChar char="·"/>
            </a:pPr>
            <a:r>
              <a:rPr lang="en-US" altLang="en-US" sz="3600" dirty="0"/>
              <a:t>So intuitive that matching often the first choice among the uninitiated (“let’s match on x, y, and z”) </a:t>
            </a:r>
          </a:p>
          <a:p>
            <a:pPr marL="1320800" lvl="2" indent="0">
              <a:buNone/>
            </a:pPr>
            <a:endParaRPr lang="en-US" altLang="en-US" sz="800" dirty="0"/>
          </a:p>
          <a:p>
            <a:pPr marL="1320800" lvl="2" indent="0">
              <a:buNone/>
            </a:pPr>
            <a:r>
              <a:rPr lang="en-US" altLang="en-US" sz="3600" dirty="0">
                <a:solidFill>
                  <a:srgbClr val="FF0000"/>
                </a:solidFill>
              </a:rPr>
              <a:t>This is both good and </a:t>
            </a:r>
            <a:r>
              <a:rPr lang="en-US" altLang="en-US" sz="3600" i="1" dirty="0">
                <a:solidFill>
                  <a:srgbClr val="FF0000"/>
                </a:solidFill>
              </a:rPr>
              <a:t>potentially</a:t>
            </a:r>
            <a:r>
              <a:rPr lang="en-US" altLang="en-US" sz="3600" dirty="0">
                <a:solidFill>
                  <a:srgbClr val="FF0000"/>
                </a:solidFill>
              </a:rPr>
              <a:t>  bad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245541" y="-152400"/>
            <a:ext cx="13740459" cy="1066800"/>
          </a:xfrm>
        </p:spPr>
        <p:txBody>
          <a:bodyPr/>
          <a:lstStyle/>
          <a:p>
            <a:r>
              <a:rPr lang="en-US" altLang="en-US" sz="4000" dirty="0"/>
              <a:t>Disadvantages of Matching</a:t>
            </a:r>
          </a:p>
        </p:txBody>
      </p:sp>
      <p:sp>
        <p:nvSpPr>
          <p:cNvPr id="60419" name="Rectangle 3"/>
          <p:cNvSpPr>
            <a:spLocks noGrp="1" noChangeArrowheads="1"/>
          </p:cNvSpPr>
          <p:nvPr>
            <p:ph type="body" idx="1"/>
          </p:nvPr>
        </p:nvSpPr>
        <p:spPr>
          <a:xfrm>
            <a:off x="279400" y="1143000"/>
            <a:ext cx="15894755" cy="2362200"/>
          </a:xfrm>
        </p:spPr>
        <p:txBody>
          <a:bodyPr/>
          <a:lstStyle/>
          <a:p>
            <a:pPr marL="457200" indent="-457200">
              <a:lnSpc>
                <a:spcPct val="90000"/>
              </a:lnSpc>
              <a:buNone/>
              <a:defRPr/>
            </a:pPr>
            <a:r>
              <a:rPr lang="en-US" sz="2800" dirty="0"/>
              <a:t>1.  Finding appropriate matches may be </a:t>
            </a:r>
            <a:r>
              <a:rPr lang="en-US" sz="2800" u="sng" dirty="0"/>
              <a:t>difficult and expensive</a:t>
            </a:r>
            <a:r>
              <a:rPr lang="en-US" sz="2800" dirty="0"/>
              <a:t>. Thus, the gains in statistical efficiency can be offset by increases in overall costs.</a:t>
            </a:r>
          </a:p>
          <a:p>
            <a:pPr marL="1143000" lvl="1" indent="-508000">
              <a:lnSpc>
                <a:spcPct val="90000"/>
              </a:lnSpc>
              <a:buFont typeface="Symbol" pitchFamily="18" charset="2"/>
              <a:buChar char="·"/>
              <a:defRPr/>
            </a:pPr>
            <a:r>
              <a:rPr lang="en-US" sz="2800" dirty="0"/>
              <a:t>As long as can ensure overlap, may be better just to enroll more participants and stratify</a:t>
            </a:r>
          </a:p>
          <a:p>
            <a:pPr marL="1143000" lvl="1" indent="-508000">
              <a:lnSpc>
                <a:spcPct val="90000"/>
              </a:lnSpc>
              <a:buFont typeface="Symbol" pitchFamily="18" charset="2"/>
              <a:buChar char="·"/>
              <a:defRPr/>
            </a:pPr>
            <a:r>
              <a:rPr lang="en-US" sz="2800" dirty="0"/>
              <a:t>Exacerbated when matching &gt; 1 factors jointly</a:t>
            </a:r>
          </a:p>
          <a:p>
            <a:pPr marL="1937951" lvl="1" indent="-903122">
              <a:lnSpc>
                <a:spcPct val="90000"/>
              </a:lnSpc>
              <a:buFont typeface="Symbol" pitchFamily="18" charset="2"/>
              <a:buChar char="·"/>
              <a:defRPr/>
            </a:pPr>
            <a:endParaRPr lang="en-US" sz="600" dirty="0"/>
          </a:p>
          <a:p>
            <a:pPr marL="1937951" lvl="1" indent="-903122">
              <a:lnSpc>
                <a:spcPct val="90000"/>
              </a:lnSpc>
              <a:buFont typeface="Symbol" pitchFamily="18" charset="2"/>
              <a:buChar char="·"/>
              <a:defRPr/>
            </a:pPr>
            <a:endParaRPr lang="en-US" sz="600" dirty="0"/>
          </a:p>
          <a:p>
            <a:pPr marL="1937951" lvl="1" indent="-903122">
              <a:lnSpc>
                <a:spcPct val="90000"/>
              </a:lnSpc>
              <a:buFont typeface="Symbol" pitchFamily="18" charset="2"/>
              <a:buChar char="·"/>
              <a:defRPr/>
            </a:pPr>
            <a:endParaRPr lang="en-US" sz="600" dirty="0"/>
          </a:p>
          <a:p>
            <a:pPr marL="457200" indent="-457200">
              <a:lnSpc>
                <a:spcPct val="90000"/>
              </a:lnSpc>
              <a:buClrTx/>
              <a:buSzPct val="100000"/>
              <a:buFont typeface="Symbol" pitchFamily="18" charset="2"/>
              <a:buAutoNum type="arabicPeriod" startAt="2"/>
              <a:defRPr/>
            </a:pPr>
            <a:r>
              <a:rPr lang="en-US" sz="2800" dirty="0"/>
              <a:t>In a case-control study, factor used to match cannot be itself evaluated as a causal determinant for the disease. In general, matching </a:t>
            </a:r>
            <a:r>
              <a:rPr lang="en-US" sz="2800" u="sng" dirty="0"/>
              <a:t>decreases robustness</a:t>
            </a:r>
            <a:r>
              <a:rPr lang="en-US" sz="2800" dirty="0"/>
              <a:t> to address secondary questions.</a:t>
            </a:r>
          </a:p>
          <a:p>
            <a:pPr marL="903122" indent="-903122">
              <a:lnSpc>
                <a:spcPct val="90000"/>
              </a:lnSpc>
              <a:buFont typeface="Symbol" pitchFamily="18" charset="2"/>
              <a:buAutoNum type="arabicPeriod" startAt="2"/>
              <a:defRPr/>
            </a:pPr>
            <a:endParaRPr lang="en-US" sz="600" dirty="0"/>
          </a:p>
          <a:p>
            <a:pPr marL="903122" indent="-903122">
              <a:lnSpc>
                <a:spcPct val="90000"/>
              </a:lnSpc>
              <a:buFont typeface="Symbol" pitchFamily="18" charset="2"/>
              <a:buAutoNum type="arabicPeriod" startAt="2"/>
              <a:defRPr/>
            </a:pPr>
            <a:endParaRPr lang="en-US" sz="600" dirty="0"/>
          </a:p>
          <a:p>
            <a:pPr marL="457200" indent="-457200">
              <a:lnSpc>
                <a:spcPct val="90000"/>
              </a:lnSpc>
              <a:buClr>
                <a:schemeClr val="tx1"/>
              </a:buClr>
              <a:buSzPct val="103000"/>
              <a:buFont typeface="Symbol" pitchFamily="18" charset="2"/>
              <a:buAutoNum type="arabicPeriod" startAt="3"/>
              <a:defRPr/>
            </a:pPr>
            <a:r>
              <a:rPr lang="en-US" sz="2800" dirty="0"/>
              <a:t>In a case-control study, </a:t>
            </a:r>
            <a:r>
              <a:rPr lang="en-US" sz="2800" u="sng" dirty="0"/>
              <a:t>must still account</a:t>
            </a:r>
            <a:r>
              <a:rPr lang="en-US" sz="2800" dirty="0"/>
              <a:t> for matching in the analysis phase of study</a:t>
            </a:r>
          </a:p>
          <a:p>
            <a:pPr marL="1922897" lvl="1" indent="-1083747">
              <a:lnSpc>
                <a:spcPct val="90000"/>
              </a:lnSpc>
              <a:buNone/>
              <a:defRPr/>
            </a:pPr>
            <a:endParaRPr lang="en-US" sz="600" dirty="0"/>
          </a:p>
          <a:p>
            <a:pPr marL="1143000" lvl="1" indent="-508000">
              <a:lnSpc>
                <a:spcPct val="90000"/>
              </a:lnSpc>
              <a:buFont typeface="Symbol" pitchFamily="18" charset="2"/>
              <a:buChar char="·"/>
              <a:defRPr/>
            </a:pPr>
            <a:r>
              <a:rPr lang="en-US" sz="2800" dirty="0"/>
              <a:t>i.e., must still perform either stratification (McNemar’s test) or regression (conditional logistic) in the analysis phase</a:t>
            </a:r>
          </a:p>
          <a:p>
            <a:pPr marL="1143000" lvl="1" indent="-508000">
              <a:lnSpc>
                <a:spcPct val="90000"/>
              </a:lnSpc>
              <a:buFont typeface="Symbol" pitchFamily="18" charset="2"/>
              <a:buChar char="·"/>
              <a:defRPr/>
            </a:pPr>
            <a:endParaRPr lang="en-US" sz="600" dirty="0"/>
          </a:p>
          <a:p>
            <a:pPr marL="1143000" lvl="1" indent="-508000">
              <a:lnSpc>
                <a:spcPct val="90000"/>
              </a:lnSpc>
              <a:buFont typeface="Symbol" pitchFamily="18" charset="2"/>
              <a:buChar char="·"/>
              <a:defRPr/>
            </a:pPr>
            <a:r>
              <a:rPr lang="en-US" sz="2800" dirty="0"/>
              <a:t>This is because matching artifactually induces cases and controls to look more similar regarding exposure</a:t>
            </a:r>
          </a:p>
          <a:p>
            <a:pPr marL="1143000" lvl="1" indent="-508000">
              <a:lnSpc>
                <a:spcPct val="90000"/>
              </a:lnSpc>
              <a:buFont typeface="Symbol" pitchFamily="18" charset="2"/>
              <a:buChar char="·"/>
              <a:defRPr/>
            </a:pPr>
            <a:endParaRPr lang="en-US" sz="600" dirty="0"/>
          </a:p>
          <a:p>
            <a:pPr marL="1143000" lvl="1" indent="-508000">
              <a:lnSpc>
                <a:spcPct val="90000"/>
              </a:lnSpc>
              <a:buFont typeface="Symbol" pitchFamily="18" charset="2"/>
              <a:buChar char="·"/>
              <a:defRPr/>
            </a:pPr>
            <a:r>
              <a:rPr lang="en-US" sz="2800" dirty="0"/>
              <a:t>If this extra step is forgotten (out of ignorance or the matching aspect simply gets lost over time) the crude OR is biased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1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19">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193800" y="-5862"/>
            <a:ext cx="13821364" cy="1148862"/>
          </a:xfrm>
        </p:spPr>
        <p:txBody>
          <a:bodyPr/>
          <a:lstStyle/>
          <a:p>
            <a:r>
              <a:rPr lang="en-US" altLang="en-US" sz="5400" i="1" dirty="0"/>
              <a:t>More</a:t>
            </a:r>
            <a:r>
              <a:rPr lang="en-US" altLang="en-US" sz="5400" dirty="0"/>
              <a:t> Disadvantages of Matching</a:t>
            </a:r>
          </a:p>
        </p:txBody>
      </p:sp>
      <p:sp>
        <p:nvSpPr>
          <p:cNvPr id="87042" name="Rectangle 3"/>
          <p:cNvSpPr>
            <a:spLocks noGrp="1" noChangeArrowheads="1"/>
          </p:cNvSpPr>
          <p:nvPr>
            <p:ph type="body" idx="1"/>
          </p:nvPr>
        </p:nvSpPr>
        <p:spPr>
          <a:xfrm>
            <a:off x="338665" y="1295400"/>
            <a:ext cx="15714135" cy="2819400"/>
          </a:xfrm>
        </p:spPr>
        <p:txBody>
          <a:bodyPr/>
          <a:lstStyle/>
          <a:p>
            <a:pPr marL="903122" indent="-903122">
              <a:lnSpc>
                <a:spcPct val="90000"/>
              </a:lnSpc>
              <a:buNone/>
            </a:pPr>
            <a:r>
              <a:rPr lang="en-US" altLang="en-US" sz="2800" dirty="0"/>
              <a:t>4.  </a:t>
            </a:r>
            <a:r>
              <a:rPr lang="en-US" altLang="en-US" sz="3000" dirty="0"/>
              <a:t>Decisions are </a:t>
            </a:r>
            <a:r>
              <a:rPr lang="en-US" altLang="en-US" sz="3000" u="sng" dirty="0"/>
              <a:t>irrevocable</a:t>
            </a:r>
          </a:p>
          <a:p>
            <a:pPr marL="1098550" indent="-463550">
              <a:lnSpc>
                <a:spcPct val="90000"/>
              </a:lnSpc>
              <a:spcAft>
                <a:spcPts val="600"/>
              </a:spcAft>
              <a:buClrTx/>
              <a:buSzPct val="100000"/>
              <a:buFont typeface="Arial" panose="020B0604020202020204" pitchFamily="34" charset="0"/>
              <a:buChar char="•"/>
            </a:pPr>
            <a:r>
              <a:rPr lang="en-US" altLang="en-US" sz="2800" dirty="0"/>
              <a:t>If you happened to match on a mediator (an intermediary factor) of a directed (causal path), you have lost ability to evaluate role of exposure in question via that pathway </a:t>
            </a:r>
          </a:p>
          <a:p>
            <a:pPr marL="1549400" lvl="2" indent="-508000">
              <a:lnSpc>
                <a:spcPct val="90000"/>
              </a:lnSpc>
              <a:buFont typeface="Arial" panose="020B0604020202020204" pitchFamily="34" charset="0"/>
              <a:buChar char="–"/>
            </a:pPr>
            <a:r>
              <a:rPr lang="en-US" altLang="en-US" sz="2800" dirty="0"/>
              <a:t>e.g., study of effect of exercise on coronary artery disease.  Matching on HDL cholesterol precludes ability to assess total effect of exercise</a:t>
            </a:r>
          </a:p>
          <a:p>
            <a:pPr marL="1098550" indent="-514350">
              <a:lnSpc>
                <a:spcPct val="90000"/>
              </a:lnSpc>
              <a:buClrTx/>
              <a:buSzPct val="100000"/>
              <a:buFont typeface="Arial" panose="020B0604020202020204" pitchFamily="34" charset="0"/>
              <a:buChar char="•"/>
            </a:pPr>
            <a:r>
              <a:rPr lang="en-US" altLang="en-US" sz="2800" dirty="0"/>
              <a:t>Inadvertently matching on a collider also permanently induces bias</a:t>
            </a:r>
          </a:p>
          <a:p>
            <a:pPr marL="1937951" lvl="1" indent="-903122">
              <a:lnSpc>
                <a:spcPct val="90000"/>
              </a:lnSpc>
            </a:pPr>
            <a:endParaRPr lang="en-US" altLang="en-US" sz="800" dirty="0"/>
          </a:p>
          <a:p>
            <a:pPr marL="514350" indent="-514350">
              <a:lnSpc>
                <a:spcPct val="90000"/>
              </a:lnSpc>
              <a:buClrTx/>
              <a:buSzPct val="100000"/>
              <a:buAutoNum type="arabicPeriod" startAt="5"/>
            </a:pPr>
            <a:r>
              <a:rPr lang="en-US" altLang="en-US" sz="3000" dirty="0"/>
              <a:t>If factor matched on really isn’t a confounder, bias and statistical precision </a:t>
            </a:r>
            <a:r>
              <a:rPr lang="en-US" altLang="en-US" sz="3000" u="sng" dirty="0"/>
              <a:t>can be worse</a:t>
            </a:r>
            <a:r>
              <a:rPr lang="en-US" altLang="en-US" sz="3000" dirty="0"/>
              <a:t> than no matching</a:t>
            </a:r>
            <a:r>
              <a:rPr lang="en-US" altLang="en-US" sz="2800" dirty="0"/>
              <a:t>.  </a:t>
            </a:r>
          </a:p>
          <a:p>
            <a:pPr marL="1041400" indent="-457200">
              <a:lnSpc>
                <a:spcPct val="90000"/>
              </a:lnSpc>
              <a:spcAft>
                <a:spcPts val="0"/>
              </a:spcAft>
              <a:buClrTx/>
              <a:buSzPct val="100000"/>
              <a:buFont typeface="Arial" panose="020B0604020202020204" pitchFamily="34" charset="0"/>
              <a:buChar char="•"/>
            </a:pPr>
            <a:r>
              <a:rPr lang="en-US" altLang="en-US" sz="2800" dirty="0"/>
              <a:t>Particularly a problem for factors strongly associated with exposure but not with outcome (“instrumental variable – IV’s” or “instruments” – see next section)</a:t>
            </a:r>
          </a:p>
          <a:p>
            <a:pPr>
              <a:lnSpc>
                <a:spcPct val="90000"/>
              </a:lnSpc>
              <a:buFont typeface="Arial" panose="020B0604020202020204" pitchFamily="34" charset="0"/>
              <a:buChar char="−"/>
            </a:pPr>
            <a:endParaRPr lang="en-US" altLang="en-US" sz="800" dirty="0"/>
          </a:p>
          <a:p>
            <a:pPr marL="903122" indent="-903122">
              <a:lnSpc>
                <a:spcPct val="90000"/>
              </a:lnSpc>
              <a:buNone/>
            </a:pPr>
            <a:r>
              <a:rPr lang="en-US" altLang="en-US" sz="2800" b="1" dirty="0"/>
              <a:t>	</a:t>
            </a:r>
            <a:r>
              <a:rPr lang="en-US" altLang="en-US" sz="2800" b="1" u="sng" dirty="0">
                <a:solidFill>
                  <a:srgbClr val="FF0000"/>
                </a:solidFill>
              </a:rPr>
              <a:t>Bottomline: </a:t>
            </a:r>
          </a:p>
          <a:p>
            <a:pPr marL="903122" indent="-903122">
              <a:lnSpc>
                <a:spcPct val="90000"/>
              </a:lnSpc>
              <a:buNone/>
            </a:pPr>
            <a:r>
              <a:rPr lang="en-US" altLang="en-US" sz="2800" b="1" dirty="0">
                <a:solidFill>
                  <a:srgbClr val="FF0000"/>
                </a:solidFill>
              </a:rPr>
              <a:t>	Matching very useful in certain situations but should not be done indiscriminately. </a:t>
            </a:r>
          </a:p>
          <a:p>
            <a:pPr marL="903122" indent="-903122">
              <a:lnSpc>
                <a:spcPct val="90000"/>
              </a:lnSpc>
              <a:buNone/>
            </a:pPr>
            <a:r>
              <a:rPr lang="en-US" altLang="en-US" sz="2800" b="1" dirty="0">
                <a:solidFill>
                  <a:srgbClr val="FF0000"/>
                </a:solidFill>
              </a:rPr>
              <a:t>	Think carefully before you match &amp; seek advice</a:t>
            </a:r>
          </a:p>
          <a:p>
            <a:pPr marL="903122" indent="-903122" algn="ctr">
              <a:lnSpc>
                <a:spcPct val="90000"/>
              </a:lnSpc>
              <a:buNone/>
            </a:pPr>
            <a:endParaRPr lang="en-US" altLang="en-US" sz="2800" dirty="0"/>
          </a:p>
        </p:txBody>
      </p:sp>
      <p:sp>
        <p:nvSpPr>
          <p:cNvPr id="4" name="Oval 3"/>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04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body" idx="1"/>
          </p:nvPr>
        </p:nvSpPr>
        <p:spPr>
          <a:xfrm>
            <a:off x="431800" y="1752600"/>
            <a:ext cx="9144000" cy="6272165"/>
          </a:xfrm>
        </p:spPr>
        <p:txBody>
          <a:bodyPr/>
          <a:lstStyle/>
          <a:p>
            <a:pPr marL="457200" indent="-457200">
              <a:buClrTx/>
            </a:pPr>
            <a:r>
              <a:rPr lang="en-US" altLang="en-US" sz="3600" dirty="0"/>
              <a:t>Methods to reduce/eliminate confounding</a:t>
            </a:r>
          </a:p>
          <a:p>
            <a:pPr lvl="1"/>
            <a:r>
              <a:rPr lang="en-US" altLang="en-US" sz="3600" dirty="0"/>
              <a:t>during study </a:t>
            </a:r>
            <a:r>
              <a:rPr lang="en-US" altLang="en-US" sz="3600" u="sng" dirty="0"/>
              <a:t>design</a:t>
            </a:r>
            <a:r>
              <a:rPr lang="en-US" altLang="en-US" sz="3600" dirty="0"/>
              <a:t>:</a:t>
            </a:r>
          </a:p>
          <a:p>
            <a:pPr lvl="2"/>
            <a:r>
              <a:rPr lang="en-US" altLang="en-US" sz="3600" dirty="0"/>
              <a:t>Randomization</a:t>
            </a:r>
          </a:p>
          <a:p>
            <a:pPr lvl="2"/>
            <a:r>
              <a:rPr lang="en-US" altLang="en-US" sz="3600" dirty="0"/>
              <a:t>Restriction</a:t>
            </a:r>
          </a:p>
          <a:p>
            <a:pPr lvl="2"/>
            <a:r>
              <a:rPr lang="en-US" altLang="en-US" sz="3600" dirty="0"/>
              <a:t>Matching</a:t>
            </a:r>
          </a:p>
          <a:p>
            <a:pPr lvl="2"/>
            <a:r>
              <a:rPr lang="en-US" altLang="en-US" sz="3600" dirty="0"/>
              <a:t>Instrumental variables</a:t>
            </a:r>
          </a:p>
          <a:p>
            <a:pPr lvl="2"/>
            <a:endParaRPr lang="en-US" altLang="en-US" sz="3600" dirty="0"/>
          </a:p>
          <a:p>
            <a:pPr lvl="2"/>
            <a:endParaRPr lang="en-US" altLang="en-US" dirty="0"/>
          </a:p>
          <a:p>
            <a:pPr lvl="2">
              <a:buFontTx/>
              <a:buNone/>
            </a:pPr>
            <a:endParaRPr lang="en-US" altLang="en-US" sz="2844" dirty="0"/>
          </a:p>
          <a:p>
            <a:endParaRPr lang="en-US" altLang="en-US" dirty="0"/>
          </a:p>
          <a:p>
            <a:pPr lvl="1"/>
            <a:endParaRPr lang="en-US" altLang="en-US" dirty="0"/>
          </a:p>
        </p:txBody>
      </p:sp>
      <p:sp>
        <p:nvSpPr>
          <p:cNvPr id="91138" name="Line 3"/>
          <p:cNvSpPr>
            <a:spLocks noChangeShapeType="1"/>
          </p:cNvSpPr>
          <p:nvPr/>
        </p:nvSpPr>
        <p:spPr bwMode="auto">
          <a:xfrm>
            <a:off x="939800" y="6096000"/>
            <a:ext cx="1143000" cy="0"/>
          </a:xfrm>
          <a:prstGeom prst="line">
            <a:avLst/>
          </a:prstGeom>
          <a:noFill/>
          <a:ln w="92075">
            <a:solidFill>
              <a:srgbClr val="FF0000"/>
            </a:solidFill>
            <a:round/>
            <a:headEnd/>
            <a:tailEnd type="triangle" w="med" len="med"/>
          </a:ln>
        </p:spPr>
        <p:txBody>
          <a:bodyPr lIns="225481" tIns="116499" rIns="225481" bIns="116499"/>
          <a:lstStyle/>
          <a:p>
            <a:endParaRPr lang="en-US" sz="3319" dirty="0"/>
          </a:p>
        </p:txBody>
      </p:sp>
      <p:sp>
        <p:nvSpPr>
          <p:cNvPr id="91139" name="Text Box 4"/>
          <p:cNvSpPr txBox="1">
            <a:spLocks noChangeArrowheads="1"/>
          </p:cNvSpPr>
          <p:nvPr/>
        </p:nvSpPr>
        <p:spPr bwMode="auto">
          <a:xfrm>
            <a:off x="541867" y="-5181600"/>
            <a:ext cx="15352889" cy="1110769"/>
          </a:xfrm>
          <a:prstGeom prst="rect">
            <a:avLst/>
          </a:prstGeom>
          <a:noFill/>
          <a:ln w="9525">
            <a:noFill/>
            <a:miter lim="800000"/>
            <a:headEnd/>
            <a:tailEnd/>
          </a:ln>
        </p:spPr>
        <p:txBody>
          <a:bodyPr lIns="225481" tIns="116499" rIns="225481" bIns="116499">
            <a:spAutoFit/>
          </a:bodyPr>
          <a:lstStyle/>
          <a:p>
            <a:pPr eaLnBrk="0" hangingPunct="0">
              <a:spcBef>
                <a:spcPct val="50000"/>
              </a:spcBef>
            </a:pPr>
            <a:endParaRPr lang="en-US" altLang="en-US" sz="5689" b="1" dirty="0">
              <a:solidFill>
                <a:srgbClr val="000000"/>
              </a:solidFill>
            </a:endParaRPr>
          </a:p>
        </p:txBody>
      </p:sp>
      <p:sp>
        <p:nvSpPr>
          <p:cNvPr id="91140" name="Rectangle 2"/>
          <p:cNvSpPr>
            <a:spLocks noGrp="1" noChangeArrowheads="1"/>
          </p:cNvSpPr>
          <p:nvPr>
            <p:ph type="title"/>
          </p:nvPr>
        </p:nvSpPr>
        <p:spPr>
          <a:xfrm>
            <a:off x="812800" y="-228600"/>
            <a:ext cx="14630400" cy="1343379"/>
          </a:xfrm>
        </p:spPr>
        <p:txBody>
          <a:bodyPr/>
          <a:lstStyle/>
          <a:p>
            <a:r>
              <a:rPr lang="en-US" altLang="en-US" sz="4000" dirty="0"/>
              <a:t>Confounding and Interaction: Part II</a:t>
            </a:r>
          </a:p>
        </p:txBody>
      </p:sp>
      <p:sp>
        <p:nvSpPr>
          <p:cNvPr id="6" name="Rectangle 3"/>
          <p:cNvSpPr txBox="1">
            <a:spLocks noChangeArrowheads="1"/>
          </p:cNvSpPr>
          <p:nvPr/>
        </p:nvSpPr>
        <p:spPr bwMode="auto">
          <a:xfrm>
            <a:off x="8585200" y="3352800"/>
            <a:ext cx="7342771" cy="947079"/>
          </a:xfrm>
          <a:prstGeom prst="rect">
            <a:avLst/>
          </a:prstGeom>
          <a:noFill/>
          <a:ln>
            <a:noFill/>
          </a:ln>
        </p:spPr>
        <p:txBody>
          <a:bodyPr lIns="206962" tIns="101599" rIns="206962" bIns="101599"/>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marL="0" indent="0">
              <a:buClrTx/>
              <a:buNone/>
              <a:defRPr/>
            </a:pPr>
            <a:r>
              <a:rPr lang="en-US" altLang="en-US" sz="3200" kern="0" dirty="0">
                <a:solidFill>
                  <a:srgbClr val="FF0000"/>
                </a:solidFill>
              </a:rPr>
              <a:t>See Additional Material Slides</a:t>
            </a:r>
          </a:p>
        </p:txBody>
      </p:sp>
      <p:pic>
        <p:nvPicPr>
          <p:cNvPr id="91142" name="Picture 2"/>
          <p:cNvPicPr>
            <a:picLocks noChangeAspect="1" noChangeArrowheads="1"/>
          </p:cNvPicPr>
          <p:nvPr/>
        </p:nvPicPr>
        <p:blipFill>
          <a:blip r:embed="rId3"/>
          <a:srcRect/>
          <a:stretch>
            <a:fillRect/>
          </a:stretch>
        </p:blipFill>
        <p:spPr bwMode="auto">
          <a:xfrm>
            <a:off x="8356600" y="4572000"/>
            <a:ext cx="6274735" cy="327724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7"/>
          <p:cNvSpPr>
            <a:spLocks noGrp="1" noChangeArrowheads="1"/>
          </p:cNvSpPr>
          <p:nvPr>
            <p:ph type="title"/>
          </p:nvPr>
        </p:nvSpPr>
        <p:spPr>
          <a:xfrm>
            <a:off x="-406400" y="152400"/>
            <a:ext cx="17166167" cy="580292"/>
          </a:xfrm>
        </p:spPr>
        <p:txBody>
          <a:bodyPr/>
          <a:lstStyle/>
          <a:p>
            <a:r>
              <a:rPr lang="en-US" altLang="en-US" sz="3600" dirty="0"/>
              <a:t>Design Phase Techniques to Manage Confounding</a:t>
            </a:r>
          </a:p>
        </p:txBody>
      </p:sp>
      <p:graphicFrame>
        <p:nvGraphicFramePr>
          <p:cNvPr id="5" name="Group 54"/>
          <p:cNvGraphicFramePr>
            <a:graphicFrameLocks noGrp="1"/>
          </p:cNvGraphicFramePr>
          <p:nvPr>
            <p:ph type="tbl" idx="1"/>
            <p:extLst>
              <p:ext uri="{D42A27DB-BD31-4B8C-83A1-F6EECF244321}">
                <p14:modId xmlns:p14="http://schemas.microsoft.com/office/powerpoint/2010/main" val="3828617964"/>
              </p:ext>
            </p:extLst>
          </p:nvPr>
        </p:nvGraphicFramePr>
        <p:xfrm>
          <a:off x="550985" y="1226822"/>
          <a:ext cx="15197015" cy="7536178"/>
        </p:xfrm>
        <a:graphic>
          <a:graphicData uri="http://schemas.openxmlformats.org/drawingml/2006/table">
            <a:tbl>
              <a:tblPr/>
              <a:tblGrid>
                <a:gridCol w="3962400">
                  <a:extLst>
                    <a:ext uri="{9D8B030D-6E8A-4147-A177-3AD203B41FA5}">
                      <a16:colId xmlns:a16="http://schemas.microsoft.com/office/drawing/2014/main" val="20000"/>
                    </a:ext>
                  </a:extLst>
                </a:gridCol>
                <a:gridCol w="6170192">
                  <a:extLst>
                    <a:ext uri="{9D8B030D-6E8A-4147-A177-3AD203B41FA5}">
                      <a16:colId xmlns:a16="http://schemas.microsoft.com/office/drawing/2014/main" val="20001"/>
                    </a:ext>
                  </a:extLst>
                </a:gridCol>
                <a:gridCol w="5064423">
                  <a:extLst>
                    <a:ext uri="{9D8B030D-6E8A-4147-A177-3AD203B41FA5}">
                      <a16:colId xmlns:a16="http://schemas.microsoft.com/office/drawing/2014/main" val="20002"/>
                    </a:ext>
                  </a:extLst>
                </a:gridCol>
              </a:tblGrid>
              <a:tr h="383185">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a:ln>
                            <a:noFill/>
                          </a:ln>
                          <a:solidFill>
                            <a:schemeClr val="tx1"/>
                          </a:solidFill>
                          <a:effectLst/>
                          <a:latin typeface="Arial" charset="0"/>
                        </a:rPr>
                        <a:t>Technique</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a:ln>
                            <a:noFill/>
                          </a:ln>
                          <a:solidFill>
                            <a:schemeClr val="tx1"/>
                          </a:solidFill>
                          <a:effectLst/>
                          <a:latin typeface="Arial" charset="0"/>
                        </a:rPr>
                        <a:t>Advantages</a:t>
                      </a:r>
                    </a:p>
                  </a:txBody>
                  <a:tcPr marL="95125" marR="95125" marT="49151" marB="491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a:ln>
                            <a:noFill/>
                          </a:ln>
                          <a:solidFill>
                            <a:schemeClr val="tx1"/>
                          </a:solidFill>
                          <a:effectLst/>
                          <a:latin typeface="Arial" charset="0"/>
                        </a:rPr>
                        <a:t>Disadvantages</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34563">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a:ln>
                            <a:noFill/>
                          </a:ln>
                          <a:solidFill>
                            <a:schemeClr val="tx1"/>
                          </a:solidFill>
                          <a:effectLst/>
                          <a:latin typeface="Arial" charset="0"/>
                        </a:rPr>
                        <a:t>Randomization</a:t>
                      </a:r>
                    </a:p>
                  </a:txBody>
                  <a:tcPr marL="95125" marR="95125" marT="49151" marB="4915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Manages 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None, other than it cannot always be done</a:t>
                      </a:r>
                    </a:p>
                  </a:txBody>
                  <a:tcPr marR="95125" marT="182880"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4239">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803275" rtl="0" eaLnBrk="0" fontAlgn="base" latinLnBrk="0" hangingPunct="0">
                        <a:lnSpc>
                          <a:spcPts val="12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a:ln>
                            <a:noFill/>
                          </a:ln>
                          <a:solidFill>
                            <a:schemeClr val="tx1"/>
                          </a:solidFill>
                          <a:effectLst/>
                          <a:latin typeface="Arial" charset="0"/>
                        </a:rPr>
                        <a:t>Restriction</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Good for difficult-to-quantitate variables with a discernible null state</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Limits eligible participants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Limits generalizability</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40458">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a:ln>
                            <a:noFill/>
                          </a:ln>
                          <a:solidFill>
                            <a:schemeClr val="tx1"/>
                          </a:solidFill>
                          <a:effectLst/>
                          <a:latin typeface="Arial" charset="0"/>
                        </a:rPr>
                        <a:t>Matching</a:t>
                      </a:r>
                    </a:p>
                  </a:txBody>
                  <a:tcPr marL="95125" marR="95125" marT="49151" marB="4915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Handles complex nominal variables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Assures overlap in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Enhances precision</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Limits eligible participants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May backfire if factor truly not a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Must also be dealt with in design phase</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3044">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803275" rtl="0" eaLnBrk="0" fontAlgn="base" latinLnBrk="0" hangingPunct="0">
                        <a:lnSpc>
                          <a:spcPts val="12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a:ln>
                            <a:noFill/>
                          </a:ln>
                          <a:solidFill>
                            <a:schemeClr val="tx1"/>
                          </a:solidFill>
                          <a:effectLst/>
                          <a:latin typeface="Arial" charset="0"/>
                        </a:rPr>
                        <a:t>Instrumental variables</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Manages 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None, other than often cannot find an “instrument”</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1" name="Group 14"/>
          <p:cNvGrpSpPr>
            <a:grpSpLocks/>
          </p:cNvGrpSpPr>
          <p:nvPr/>
        </p:nvGrpSpPr>
        <p:grpSpPr bwMode="auto">
          <a:xfrm>
            <a:off x="431803" y="3019723"/>
            <a:ext cx="7786162" cy="6968385"/>
            <a:chOff x="438526" y="1966957"/>
            <a:chExt cx="5877789" cy="5137963"/>
          </a:xfrm>
        </p:grpSpPr>
        <p:sp>
          <p:nvSpPr>
            <p:cNvPr id="1223682" name="Text Box 2"/>
            <p:cNvSpPr txBox="1">
              <a:spLocks noChangeArrowheads="1"/>
            </p:cNvSpPr>
            <p:nvPr/>
          </p:nvSpPr>
          <p:spPr bwMode="auto">
            <a:xfrm flipH="1">
              <a:off x="438526" y="1966957"/>
              <a:ext cx="1143000" cy="28533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C</a:t>
              </a:r>
            </a:p>
            <a:p>
              <a:pPr algn="ctr" eaLnBrk="0" hangingPunct="0">
                <a:spcBef>
                  <a:spcPct val="50000"/>
                </a:spcBef>
                <a:defRPr/>
              </a:pPr>
              <a:endParaRPr lang="en-US" sz="8533" dirty="0">
                <a:solidFill>
                  <a:srgbClr val="000000"/>
                </a:solidFill>
              </a:endParaRPr>
            </a:p>
          </p:txBody>
        </p:sp>
        <p:sp>
          <p:nvSpPr>
            <p:cNvPr id="1223683" name="Freeform 3"/>
            <p:cNvSpPr>
              <a:spLocks/>
            </p:cNvSpPr>
            <p:nvPr/>
          </p:nvSpPr>
          <p:spPr bwMode="auto">
            <a:xfrm rot="1245065" flipV="1">
              <a:off x="1277938" y="3992344"/>
              <a:ext cx="4291012" cy="25443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3319" dirty="0"/>
            </a:p>
          </p:txBody>
        </p:sp>
        <p:sp>
          <p:nvSpPr>
            <p:cNvPr id="1223684"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3319" dirty="0"/>
            </a:p>
          </p:txBody>
        </p:sp>
        <p:sp>
          <p:nvSpPr>
            <p:cNvPr id="1223685" name="Freeform 5"/>
            <p:cNvSpPr>
              <a:spLocks/>
            </p:cNvSpPr>
            <p:nvPr/>
          </p:nvSpPr>
          <p:spPr bwMode="auto">
            <a:xfrm rot="2855394" flipV="1">
              <a:off x="675383" y="3894511"/>
              <a:ext cx="1587741" cy="38144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223686" name="Text Box 6"/>
            <p:cNvSpPr txBox="1">
              <a:spLocks noChangeArrowheads="1"/>
            </p:cNvSpPr>
            <p:nvPr/>
          </p:nvSpPr>
          <p:spPr bwMode="auto">
            <a:xfrm>
              <a:off x="3429000" y="5393705"/>
              <a:ext cx="685800" cy="52194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000" b="1" dirty="0">
                  <a:solidFill>
                    <a:srgbClr val="000000"/>
                  </a:solidFill>
                </a:rPr>
                <a:t>?</a:t>
              </a:r>
            </a:p>
          </p:txBody>
        </p:sp>
        <p:sp>
          <p:nvSpPr>
            <p:cNvPr id="1223687" name="Text Box 7"/>
            <p:cNvSpPr txBox="1">
              <a:spLocks noChangeArrowheads="1"/>
            </p:cNvSpPr>
            <p:nvPr/>
          </p:nvSpPr>
          <p:spPr bwMode="auto">
            <a:xfrm flipH="1">
              <a:off x="1473947" y="4251542"/>
              <a:ext cx="1143000" cy="28533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E</a:t>
              </a:r>
            </a:p>
            <a:p>
              <a:pPr algn="ctr" eaLnBrk="0" hangingPunct="0">
                <a:spcBef>
                  <a:spcPct val="50000"/>
                </a:spcBef>
                <a:defRPr/>
              </a:pPr>
              <a:endParaRPr lang="en-US" sz="8533" dirty="0">
                <a:solidFill>
                  <a:srgbClr val="000000"/>
                </a:solidFill>
              </a:endParaRPr>
            </a:p>
          </p:txBody>
        </p:sp>
        <p:sp>
          <p:nvSpPr>
            <p:cNvPr id="1223688" name="Text Box 8"/>
            <p:cNvSpPr txBox="1">
              <a:spLocks noChangeArrowheads="1"/>
            </p:cNvSpPr>
            <p:nvPr/>
          </p:nvSpPr>
          <p:spPr bwMode="auto">
            <a:xfrm flipH="1">
              <a:off x="5173315" y="4190774"/>
              <a:ext cx="1143000" cy="20466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D</a:t>
              </a:r>
            </a:p>
            <a:p>
              <a:pPr algn="ctr" eaLnBrk="0" hangingPunct="0">
                <a:spcBef>
                  <a:spcPct val="50000"/>
                </a:spcBef>
                <a:defRPr/>
              </a:pPr>
              <a:endParaRPr lang="en-US" sz="3793" dirty="0">
                <a:solidFill>
                  <a:srgbClr val="000000"/>
                </a:solidFill>
              </a:endParaRPr>
            </a:p>
          </p:txBody>
        </p:sp>
      </p:grpSp>
      <p:sp useBgFill="1">
        <p:nvSpPr>
          <p:cNvPr id="1223689" name="Text Box 9"/>
          <p:cNvSpPr txBox="1">
            <a:spLocks noChangeArrowheads="1"/>
          </p:cNvSpPr>
          <p:nvPr/>
        </p:nvSpPr>
        <p:spPr bwMode="auto">
          <a:xfrm flipH="1">
            <a:off x="1821249" y="181697"/>
            <a:ext cx="13004800" cy="1113703"/>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6637" b="1" dirty="0"/>
              <a:t>Confounding</a:t>
            </a:r>
            <a:endParaRPr lang="en-US" sz="3793" dirty="0">
              <a:solidFill>
                <a:srgbClr val="000000"/>
              </a:solidFill>
            </a:endParaRPr>
          </a:p>
        </p:txBody>
      </p:sp>
      <p:sp>
        <p:nvSpPr>
          <p:cNvPr id="163843" name="Rectangle 10"/>
          <p:cNvSpPr>
            <a:spLocks noChangeArrowheads="1"/>
          </p:cNvSpPr>
          <p:nvPr/>
        </p:nvSpPr>
        <p:spPr bwMode="auto">
          <a:xfrm>
            <a:off x="0"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3691" name="Text Box 11"/>
          <p:cNvSpPr txBox="1">
            <a:spLocks noChangeArrowheads="1"/>
          </p:cNvSpPr>
          <p:nvPr/>
        </p:nvSpPr>
        <p:spPr bwMode="auto">
          <a:xfrm>
            <a:off x="889000" y="1600200"/>
            <a:ext cx="15124289" cy="1446550"/>
          </a:xfrm>
          <a:prstGeom prst="rect">
            <a:avLst/>
          </a:prstGeom>
          <a:noFill/>
          <a:ln w="19050">
            <a:noFill/>
            <a:miter lim="800000"/>
            <a:headEnd/>
            <a:tailEnd/>
          </a:ln>
          <a:effectLst>
            <a:outerShdw dist="107763" dir="2700000" algn="ctr" rotWithShape="0">
              <a:schemeClr val="bg2"/>
            </a:outerShdw>
          </a:effectLst>
        </p:spPr>
        <p:txBody>
          <a:bodyPr wrap="square">
            <a:spAutoFit/>
          </a:bodyPr>
          <a:lstStyle/>
          <a:p>
            <a:pPr eaLnBrk="0" hangingPunct="0">
              <a:spcBef>
                <a:spcPct val="50000"/>
              </a:spcBef>
              <a:defRPr/>
            </a:pPr>
            <a:r>
              <a:rPr lang="en-US" sz="4400" b="1" dirty="0">
                <a:solidFill>
                  <a:srgbClr val="000000"/>
                </a:solidFill>
              </a:rPr>
              <a:t>Confounding occurs if there is a factor C that is a “Common Cause” of both E and D</a:t>
            </a:r>
          </a:p>
        </p:txBody>
      </p:sp>
      <p:sp>
        <p:nvSpPr>
          <p:cNvPr id="163845" name="Rectangle 12"/>
          <p:cNvSpPr>
            <a:spLocks noChangeArrowheads="1"/>
          </p:cNvSpPr>
          <p:nvPr/>
        </p:nvSpPr>
        <p:spPr bwMode="auto">
          <a:xfrm>
            <a:off x="7865143" y="3886200"/>
            <a:ext cx="8492457" cy="4157321"/>
          </a:xfrm>
          <a:prstGeom prst="rect">
            <a:avLst/>
          </a:prstGeom>
          <a:noFill/>
          <a:ln w="9525">
            <a:noFill/>
            <a:miter lim="800000"/>
            <a:headEnd/>
            <a:tailEnd/>
          </a:ln>
        </p:spPr>
        <p:txBody>
          <a:bodyPr lIns="206962" tIns="101599" rIns="206962" bIns="101599"/>
          <a:lstStyle/>
          <a:p>
            <a:pPr marL="515938" indent="-515938" defTabSz="1904083" eaLnBrk="0" hangingPunct="0">
              <a:spcBef>
                <a:spcPct val="20000"/>
              </a:spcBef>
              <a:spcAft>
                <a:spcPct val="50000"/>
              </a:spcAft>
              <a:buSzPct val="75000"/>
              <a:buFont typeface="Symbol" pitchFamily="18" charset="2"/>
              <a:buChar char="·"/>
            </a:pPr>
            <a:r>
              <a:rPr lang="en-US" altLang="en-US" sz="4000" dirty="0"/>
              <a:t>C is part of an open undirected (non-causal) path from E to D</a:t>
            </a:r>
          </a:p>
          <a:p>
            <a:pPr marL="515938" indent="-515938" defTabSz="1904083" eaLnBrk="0" hangingPunct="0">
              <a:spcBef>
                <a:spcPct val="20000"/>
              </a:spcBef>
              <a:spcAft>
                <a:spcPct val="50000"/>
              </a:spcAft>
              <a:buSzPct val="75000"/>
              <a:buFont typeface="Symbol" pitchFamily="18" charset="2"/>
              <a:buChar char="·"/>
            </a:pPr>
            <a:r>
              <a:rPr lang="en-US" altLang="en-US" sz="4000" dirty="0"/>
              <a:t>Specifically, this is a “backdoor path”  from E to 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736600" y="60960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336219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 name="Rectangle 2"/>
          <p:cNvSpPr>
            <a:spLocks noGrp="1" noChangeArrowheads="1"/>
          </p:cNvSpPr>
          <p:nvPr>
            <p:ph type="title"/>
          </p:nvPr>
        </p:nvSpPr>
        <p:spPr>
          <a:xfrm>
            <a:off x="307788" y="1290570"/>
            <a:ext cx="7620000" cy="1268274"/>
          </a:xfrm>
        </p:spPr>
        <p:txBody>
          <a:bodyPr/>
          <a:lstStyle/>
          <a:p>
            <a:pPr algn="l"/>
            <a:r>
              <a:rPr lang="en-US" altLang="en-US" sz="3600" dirty="0"/>
              <a:t>Stratification to Reduce/   Eliminate Confounding</a:t>
            </a:r>
          </a:p>
        </p:txBody>
      </p:sp>
      <p:sp>
        <p:nvSpPr>
          <p:cNvPr id="5295" name="Rectangle 3"/>
          <p:cNvSpPr>
            <a:spLocks noGrp="1" noChangeArrowheads="1"/>
          </p:cNvSpPr>
          <p:nvPr>
            <p:ph type="body" idx="1"/>
          </p:nvPr>
        </p:nvSpPr>
        <p:spPr>
          <a:xfrm>
            <a:off x="203200" y="3200400"/>
            <a:ext cx="7239000" cy="5486400"/>
          </a:xfrm>
        </p:spPr>
        <p:txBody>
          <a:bodyPr/>
          <a:lstStyle/>
          <a:p>
            <a:pPr marL="457200" indent="-457200">
              <a:buClrTx/>
            </a:pPr>
            <a:r>
              <a:rPr lang="en-US" altLang="en-US" sz="3200" dirty="0"/>
              <a:t>Goal: evaluate the relationship between the exposure and outcome in strata </a:t>
            </a:r>
            <a:r>
              <a:rPr lang="en-US" altLang="en-US" sz="3200" u="sng" dirty="0"/>
              <a:t>homogeneous</a:t>
            </a:r>
            <a:r>
              <a:rPr lang="en-US" altLang="en-US" sz="3200" dirty="0"/>
              <a:t> with respect to confounding variables</a:t>
            </a:r>
          </a:p>
          <a:p>
            <a:pPr marL="457200" indent="-457200">
              <a:buClrTx/>
            </a:pPr>
            <a:r>
              <a:rPr lang="en-US" altLang="en-US" sz="3200" dirty="0"/>
              <a:t>“Other influences” of the confounder are, by definition, the same on exposed and unexposed</a:t>
            </a:r>
          </a:p>
          <a:p>
            <a:pPr marL="457200" indent="-457200">
              <a:buClrTx/>
            </a:pPr>
            <a:r>
              <a:rPr lang="en-US" altLang="en-US" sz="3200" dirty="0"/>
              <a:t>Each stratum is a mini-example of restriction!</a:t>
            </a:r>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5296" name="Text Box 6"/>
          <p:cNvSpPr txBox="1">
            <a:spLocks noChangeArrowheads="1"/>
          </p:cNvSpPr>
          <p:nvPr/>
        </p:nvSpPr>
        <p:spPr bwMode="auto">
          <a:xfrm>
            <a:off x="7842322" y="1663097"/>
            <a:ext cx="6498996"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b="1" dirty="0"/>
              <a:t>Crude/Unadjusted/Marginal</a:t>
            </a:r>
            <a:endParaRPr lang="en-US" altLang="en-US" sz="2800" dirty="0">
              <a:latin typeface="Times New Roman" pitchFamily="18" charset="0"/>
            </a:endParaRPr>
          </a:p>
        </p:txBody>
      </p:sp>
      <p:sp>
        <p:nvSpPr>
          <p:cNvPr id="5304" name="Rectangle 19"/>
          <p:cNvSpPr>
            <a:spLocks noChangeArrowheads="1"/>
          </p:cNvSpPr>
          <p:nvPr/>
        </p:nvSpPr>
        <p:spPr bwMode="auto">
          <a:xfrm>
            <a:off x="1574800" y="-304800"/>
            <a:ext cx="13821362" cy="1444978"/>
          </a:xfrm>
          <a:prstGeom prst="rect">
            <a:avLst/>
          </a:prstGeom>
          <a:noFill/>
          <a:ln w="9525">
            <a:noFill/>
            <a:miter lim="800000"/>
            <a:headEnd/>
            <a:tailEnd/>
          </a:ln>
        </p:spPr>
        <p:txBody>
          <a:bodyPr lIns="206962" tIns="101599" rIns="206962" bIns="101599" anchor="b"/>
          <a:lstStyle/>
          <a:p>
            <a:pPr algn="ctr" defTabSz="1904083" eaLnBrk="0" hangingPunct="0"/>
            <a:r>
              <a:rPr lang="en-US" altLang="en-US" sz="4000" b="1" dirty="0">
                <a:solidFill>
                  <a:schemeClr val="tx2"/>
                </a:solidFill>
              </a:rPr>
              <a:t>Strategies in the analysis phase</a:t>
            </a:r>
          </a:p>
        </p:txBody>
      </p:sp>
      <p:pic>
        <p:nvPicPr>
          <p:cNvPr id="3" name="Picture 2"/>
          <p:cNvPicPr>
            <a:picLocks noChangeAspect="1"/>
          </p:cNvPicPr>
          <p:nvPr/>
        </p:nvPicPr>
        <p:blipFill>
          <a:blip r:embed="rId3"/>
          <a:stretch>
            <a:fillRect/>
          </a:stretch>
        </p:blipFill>
        <p:spPr>
          <a:xfrm>
            <a:off x="7854275" y="2362200"/>
            <a:ext cx="8122325"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978" y="152400"/>
            <a:ext cx="13821364" cy="1066800"/>
          </a:xfrm>
        </p:spPr>
        <p:txBody>
          <a:bodyPr/>
          <a:lstStyle/>
          <a:p>
            <a:r>
              <a:rPr lang="en-US" altLang="en-US" sz="4000" dirty="0"/>
              <a:t>Smoking,  Matches, and Lung Cancer</a:t>
            </a:r>
            <a:endParaRPr lang="en-US" sz="4000" dirty="0"/>
          </a:p>
        </p:txBody>
      </p:sp>
      <p:pic>
        <p:nvPicPr>
          <p:cNvPr id="5" name="Picture 4"/>
          <p:cNvPicPr>
            <a:picLocks noChangeAspect="1"/>
          </p:cNvPicPr>
          <p:nvPr/>
        </p:nvPicPr>
        <p:blipFill rotWithShape="1">
          <a:blip r:embed="rId3"/>
          <a:srcRect b="12702"/>
          <a:stretch/>
        </p:blipFill>
        <p:spPr>
          <a:xfrm>
            <a:off x="127000" y="1828801"/>
            <a:ext cx="9534525" cy="4648200"/>
          </a:xfrm>
          <a:prstGeom prst="rect">
            <a:avLst/>
          </a:prstGeom>
        </p:spPr>
      </p:pic>
      <p:sp>
        <p:nvSpPr>
          <p:cNvPr id="4" name="Content Placeholder 3"/>
          <p:cNvSpPr>
            <a:spLocks noGrp="1"/>
          </p:cNvSpPr>
          <p:nvPr>
            <p:ph sz="half" idx="2"/>
          </p:nvPr>
        </p:nvSpPr>
        <p:spPr>
          <a:xfrm>
            <a:off x="10506268" y="2133600"/>
            <a:ext cx="5715000" cy="6781800"/>
          </a:xfrm>
        </p:spPr>
        <p:txBody>
          <a:bodyPr/>
          <a:lstStyle/>
          <a:p>
            <a:pPr marL="322263" indent="-322263" defTabSz="803275">
              <a:buClrTx/>
            </a:pPr>
            <a:r>
              <a:rPr lang="en-US" altLang="en-US" sz="3200" dirty="0"/>
              <a:t>OR</a:t>
            </a:r>
            <a:r>
              <a:rPr lang="en-US" altLang="en-US" sz="3200" baseline="-25000" dirty="0"/>
              <a:t>crude</a:t>
            </a:r>
            <a:r>
              <a:rPr lang="en-US" altLang="en-US" sz="3200" dirty="0"/>
              <a:t> 	= 8.8 </a:t>
            </a:r>
          </a:p>
          <a:p>
            <a:pPr marL="322263" indent="-322263" defTabSz="803275">
              <a:buClrTx/>
            </a:pPr>
            <a:r>
              <a:rPr lang="en-US" altLang="en-US" sz="3200" dirty="0"/>
              <a:t>Each stratum is unconfounded with respect to smoking</a:t>
            </a:r>
          </a:p>
          <a:p>
            <a:pPr marL="322263" indent="-322263" defTabSz="803275">
              <a:buClrTx/>
            </a:pPr>
            <a:r>
              <a:rPr lang="en-US" altLang="en-US" sz="3200" dirty="0"/>
              <a:t>OR</a:t>
            </a:r>
            <a:r>
              <a:rPr lang="en-US" altLang="en-US" sz="3200" baseline="-25000" dirty="0"/>
              <a:t>smokers</a:t>
            </a:r>
            <a:r>
              <a:rPr lang="en-US" altLang="en-US" sz="3200" dirty="0"/>
              <a:t> 	= 1.0 </a:t>
            </a:r>
          </a:p>
          <a:p>
            <a:pPr marL="322263" indent="-322263" defTabSz="803275">
              <a:buClrTx/>
            </a:pPr>
            <a:r>
              <a:rPr lang="en-US" altLang="en-US" sz="3200" dirty="0"/>
              <a:t>OR</a:t>
            </a:r>
            <a:r>
              <a:rPr lang="en-US" altLang="en-US" sz="3200" baseline="-25000" dirty="0"/>
              <a:t>non-smoker	</a:t>
            </a:r>
            <a:r>
              <a:rPr lang="en-US" altLang="en-US" sz="3200" dirty="0"/>
              <a:t>= 1.0 </a:t>
            </a:r>
          </a:p>
          <a:p>
            <a:endParaRPr lang="en-US" sz="3200" dirty="0"/>
          </a:p>
        </p:txBody>
      </p:sp>
      <p:grpSp>
        <p:nvGrpSpPr>
          <p:cNvPr id="3" name="Group 2"/>
          <p:cNvGrpSpPr/>
          <p:nvPr/>
        </p:nvGrpSpPr>
        <p:grpSpPr>
          <a:xfrm>
            <a:off x="1444978" y="6477000"/>
            <a:ext cx="8106127" cy="523220"/>
            <a:chOff x="1444978" y="6477000"/>
            <a:chExt cx="8106127" cy="523220"/>
          </a:xfrm>
        </p:grpSpPr>
        <p:sp>
          <p:nvSpPr>
            <p:cNvPr id="6" name="Text Box 13"/>
            <p:cNvSpPr txBox="1">
              <a:spLocks noChangeArrowheads="1"/>
            </p:cNvSpPr>
            <p:nvPr/>
          </p:nvSpPr>
          <p:spPr bwMode="auto">
            <a:xfrm>
              <a:off x="1444978" y="6477000"/>
              <a:ext cx="3101622"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a:latin typeface="Times New Roman" pitchFamily="18" charset="0"/>
                </a:rPr>
                <a:t>CF+</a:t>
              </a:r>
              <a:r>
                <a:rPr lang="en-US" altLang="en-US" sz="2800" b="1" dirty="0">
                  <a:latin typeface="Times New Roman" pitchFamily="18" charset="0"/>
                </a:rPr>
                <a:t> = OR</a:t>
              </a:r>
              <a:r>
                <a:rPr lang="en-US" altLang="en-US" sz="2800" b="1" baseline="-25000" dirty="0">
                  <a:latin typeface="Times New Roman" pitchFamily="18" charset="0"/>
                </a:rPr>
                <a:t>smokers</a:t>
              </a:r>
              <a:endParaRPr lang="en-US" altLang="en-US" sz="2800" b="1" dirty="0">
                <a:latin typeface="Times New Roman" pitchFamily="18" charset="0"/>
              </a:endParaRPr>
            </a:p>
          </p:txBody>
        </p:sp>
        <p:sp>
          <p:nvSpPr>
            <p:cNvPr id="7" name="Text Box 13"/>
            <p:cNvSpPr txBox="1">
              <a:spLocks noChangeArrowheads="1"/>
            </p:cNvSpPr>
            <p:nvPr/>
          </p:nvSpPr>
          <p:spPr bwMode="auto">
            <a:xfrm>
              <a:off x="5536494" y="6477000"/>
              <a:ext cx="4014611"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a:latin typeface="Times New Roman" pitchFamily="18" charset="0"/>
                </a:rPr>
                <a:t>CF-</a:t>
              </a:r>
              <a:r>
                <a:rPr lang="en-US" altLang="en-US" sz="2800" b="1" dirty="0">
                  <a:latin typeface="Times New Roman" pitchFamily="18" charset="0"/>
                </a:rPr>
                <a:t> = OR</a:t>
              </a:r>
              <a:r>
                <a:rPr lang="en-US" altLang="en-US" sz="2800" b="1" baseline="-25000" dirty="0">
                  <a:latin typeface="Times New Roman" pitchFamily="18" charset="0"/>
                </a:rPr>
                <a:t>non-smokers</a:t>
              </a:r>
              <a:endParaRPr lang="en-US" altLang="en-US" sz="2800" b="1" dirty="0">
                <a:latin typeface="Times New Roman" pitchFamily="18" charset="0"/>
              </a:endParaRPr>
            </a:p>
          </p:txBody>
        </p:sp>
      </p:grpSp>
      <p:grpSp>
        <p:nvGrpSpPr>
          <p:cNvPr id="8" name="Group 7"/>
          <p:cNvGrpSpPr/>
          <p:nvPr/>
        </p:nvGrpSpPr>
        <p:grpSpPr>
          <a:xfrm>
            <a:off x="2641600" y="7334210"/>
            <a:ext cx="6086644" cy="1501882"/>
            <a:chOff x="4962356" y="1027889"/>
            <a:chExt cx="6924844" cy="2100203"/>
          </a:xfrm>
        </p:grpSpPr>
        <p:sp>
          <p:nvSpPr>
            <p:cNvPr id="9" name="Line 4"/>
            <p:cNvSpPr>
              <a:spLocks noChangeShapeType="1"/>
            </p:cNvSpPr>
            <p:nvPr/>
          </p:nvSpPr>
          <p:spPr bwMode="auto">
            <a:xfrm>
              <a:off x="8070851" y="2590800"/>
              <a:ext cx="1306109" cy="933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Text Box 6"/>
            <p:cNvSpPr txBox="1">
              <a:spLocks noChangeArrowheads="1"/>
            </p:cNvSpPr>
            <p:nvPr/>
          </p:nvSpPr>
          <p:spPr bwMode="auto">
            <a:xfrm>
              <a:off x="8174141" y="2611625"/>
              <a:ext cx="1022351" cy="51646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1" name="Text Box 7"/>
            <p:cNvSpPr txBox="1">
              <a:spLocks noChangeArrowheads="1"/>
            </p:cNvSpPr>
            <p:nvPr/>
          </p:nvSpPr>
          <p:spPr bwMode="auto">
            <a:xfrm flipH="1">
              <a:off x="6013451" y="2286000"/>
              <a:ext cx="2315633"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Matches</a:t>
              </a:r>
              <a:endParaRPr lang="en-US" altLang="en-US" sz="1600" b="0" dirty="0"/>
            </a:p>
          </p:txBody>
        </p:sp>
        <p:sp>
          <p:nvSpPr>
            <p:cNvPr id="12" name="Text Box 8"/>
            <p:cNvSpPr txBox="1">
              <a:spLocks noChangeArrowheads="1"/>
            </p:cNvSpPr>
            <p:nvPr/>
          </p:nvSpPr>
          <p:spPr bwMode="auto">
            <a:xfrm flipH="1">
              <a:off x="9228667" y="2301003"/>
              <a:ext cx="2658533" cy="4616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Lung Cancer</a:t>
              </a:r>
              <a:endParaRPr lang="en-US" altLang="en-US" sz="1400" b="0" dirty="0"/>
            </a:p>
          </p:txBody>
        </p:sp>
        <p:grpSp>
          <p:nvGrpSpPr>
            <p:cNvPr id="13" name="Group 12"/>
            <p:cNvGrpSpPr/>
            <p:nvPr/>
          </p:nvGrpSpPr>
          <p:grpSpPr>
            <a:xfrm>
              <a:off x="4962356" y="1028953"/>
              <a:ext cx="4257844" cy="1377293"/>
              <a:chOff x="25008" y="2724377"/>
              <a:chExt cx="2616250" cy="1542294"/>
            </a:xfrm>
          </p:grpSpPr>
          <p:sp>
            <p:nvSpPr>
              <p:cNvPr id="15" name="Text Box 20"/>
              <p:cNvSpPr txBox="1">
                <a:spLocks noChangeArrowheads="1"/>
              </p:cNvSpPr>
              <p:nvPr/>
            </p:nvSpPr>
            <p:spPr bwMode="auto">
              <a:xfrm flipH="1">
                <a:off x="25008" y="2724377"/>
                <a:ext cx="1828800" cy="5066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Smoking</a:t>
                </a:r>
                <a:endParaRPr lang="en-US" altLang="en-US" sz="1400" b="0" dirty="0"/>
              </a:p>
            </p:txBody>
          </p:sp>
          <p:sp>
            <p:nvSpPr>
              <p:cNvPr id="16" name="Freeform 21"/>
              <p:cNvSpPr>
                <a:spLocks/>
              </p:cNvSpPr>
              <p:nvPr/>
            </p:nvSpPr>
            <p:spPr bwMode="auto">
              <a:xfrm rot="4920854">
                <a:off x="1432318" y="3057731"/>
                <a:ext cx="1136991" cy="128088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7" name="Freeform 24"/>
              <p:cNvSpPr>
                <a:spLocks/>
              </p:cNvSpPr>
              <p:nvPr/>
            </p:nvSpPr>
            <p:spPr bwMode="auto">
              <a:xfrm rot="6067833">
                <a:off x="624600" y="3518261"/>
                <a:ext cx="874843" cy="438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4" name="Text Box 11"/>
            <p:cNvSpPr txBox="1">
              <a:spLocks noChangeArrowheads="1"/>
            </p:cNvSpPr>
            <p:nvPr/>
          </p:nvSpPr>
          <p:spPr bwMode="auto">
            <a:xfrm>
              <a:off x="5586739" y="1027889"/>
              <a:ext cx="1752600" cy="446276"/>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100" dirty="0"/>
            </a:p>
            <a:p>
              <a:pPr algn="ctr" eaLnBrk="0" hangingPunct="0">
                <a:spcBef>
                  <a:spcPct val="50000"/>
                </a:spcBef>
                <a:defRPr/>
              </a:pPr>
              <a:endParaRPr lang="en-US" altLang="en-US" sz="800" dirty="0"/>
            </a:p>
          </p:txBody>
        </p:sp>
      </p:grpSp>
    </p:spTree>
    <p:extLst>
      <p:ext uri="{BB962C8B-B14F-4D97-AF65-F5344CB8AC3E}">
        <p14:creationId xmlns:p14="http://schemas.microsoft.com/office/powerpoint/2010/main" val="236667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01600" y="152400"/>
            <a:ext cx="16738600" cy="1066800"/>
          </a:xfrm>
        </p:spPr>
        <p:txBody>
          <a:bodyPr/>
          <a:lstStyle/>
          <a:p>
            <a:r>
              <a:rPr lang="en-US" altLang="en-US" sz="4000" dirty="0"/>
              <a:t>Obtaining an Adjusted Estimate from the Stratified Analysis</a:t>
            </a:r>
          </a:p>
        </p:txBody>
      </p:sp>
      <p:sp>
        <p:nvSpPr>
          <p:cNvPr id="103426" name="Rectangle 3"/>
          <p:cNvSpPr>
            <a:spLocks noGrp="1" noChangeArrowheads="1"/>
          </p:cNvSpPr>
          <p:nvPr>
            <p:ph type="body" idx="1"/>
          </p:nvPr>
        </p:nvSpPr>
        <p:spPr>
          <a:xfrm>
            <a:off x="508000" y="1676400"/>
            <a:ext cx="15240000" cy="4639732"/>
          </a:xfrm>
        </p:spPr>
        <p:txBody>
          <a:bodyPr/>
          <a:lstStyle/>
          <a:p>
            <a:pPr marL="504825" indent="-504825">
              <a:buClrTx/>
            </a:pPr>
            <a:r>
              <a:rPr lang="en-US" altLang="en-US" sz="4000" dirty="0"/>
              <a:t>After the strata have been formed, what next?</a:t>
            </a:r>
          </a:p>
          <a:p>
            <a:pPr marL="504825" indent="-504825">
              <a:buClrTx/>
            </a:pPr>
            <a:r>
              <a:rPr lang="en-US" altLang="en-US" sz="4000" b="1" dirty="0"/>
              <a:t>Process:</a:t>
            </a:r>
            <a:r>
              <a:rPr lang="en-US" altLang="en-US" sz="4000" dirty="0"/>
              <a:t>  Summarize the unconfounded estimates from the two (or more) strata to form a single overall unconfounded  “adjusted” (aka “conditional”) estimate  </a:t>
            </a:r>
          </a:p>
          <a:p>
            <a:pPr marL="1203325" lvl="1" indent="-577850"/>
            <a:r>
              <a:rPr lang="en-US" altLang="en-US" sz="4000" dirty="0"/>
              <a:t>e.g., for matches-lung cancer example, summarize the odds ratios from the smoking stratum and non-smoking stratum into one odds ratio</a:t>
            </a:r>
          </a:p>
          <a:p>
            <a:endParaRPr lang="en-US" altLang="en-US" dirty="0"/>
          </a:p>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Smoking,  Matches, and Lung Cancer</a:t>
            </a:r>
            <a:endParaRPr lang="en-US" dirty="0"/>
          </a:p>
        </p:txBody>
      </p:sp>
      <p:pic>
        <p:nvPicPr>
          <p:cNvPr id="5" name="Picture 4"/>
          <p:cNvPicPr>
            <a:picLocks noChangeAspect="1"/>
          </p:cNvPicPr>
          <p:nvPr/>
        </p:nvPicPr>
        <p:blipFill rotWithShape="1">
          <a:blip r:embed="rId3"/>
          <a:srcRect b="11270"/>
          <a:stretch/>
        </p:blipFill>
        <p:spPr>
          <a:xfrm>
            <a:off x="127000" y="1828801"/>
            <a:ext cx="9534525" cy="4724400"/>
          </a:xfrm>
          <a:prstGeom prst="rect">
            <a:avLst/>
          </a:prstGeom>
        </p:spPr>
      </p:pic>
      <p:sp>
        <p:nvSpPr>
          <p:cNvPr id="4" name="Content Placeholder 3"/>
          <p:cNvSpPr>
            <a:spLocks noGrp="1"/>
          </p:cNvSpPr>
          <p:nvPr>
            <p:ph sz="half" idx="2"/>
          </p:nvPr>
        </p:nvSpPr>
        <p:spPr>
          <a:xfrm>
            <a:off x="10795000" y="2895600"/>
            <a:ext cx="5715000" cy="6781800"/>
          </a:xfrm>
        </p:spPr>
        <p:txBody>
          <a:bodyPr/>
          <a:lstStyle/>
          <a:p>
            <a:pPr marL="322263" indent="-322263" defTabSz="803275">
              <a:buClrTx/>
            </a:pPr>
            <a:r>
              <a:rPr lang="en-US" altLang="en-US" sz="3200" dirty="0"/>
              <a:t>OR</a:t>
            </a:r>
            <a:r>
              <a:rPr lang="en-US" altLang="en-US" sz="3200" baseline="-25000" dirty="0"/>
              <a:t>crude</a:t>
            </a:r>
            <a:r>
              <a:rPr lang="en-US" altLang="en-US" sz="3200" dirty="0"/>
              <a:t> 	 = 8.8 </a:t>
            </a:r>
          </a:p>
          <a:p>
            <a:pPr marL="322263" indent="-322263" defTabSz="803275">
              <a:buClrTx/>
            </a:pPr>
            <a:r>
              <a:rPr lang="en-US" altLang="en-US" sz="3200" dirty="0"/>
              <a:t>OR</a:t>
            </a:r>
            <a:r>
              <a:rPr lang="en-US" altLang="en-US" sz="3200" baseline="-25000" dirty="0"/>
              <a:t>smokers</a:t>
            </a:r>
            <a:r>
              <a:rPr lang="en-US" altLang="en-US" sz="3200" dirty="0"/>
              <a:t> 	 = 1.0 </a:t>
            </a:r>
          </a:p>
          <a:p>
            <a:pPr marL="322263" indent="-322263" defTabSz="803275">
              <a:buClrTx/>
            </a:pPr>
            <a:r>
              <a:rPr lang="en-US" altLang="en-US" sz="3200" dirty="0"/>
              <a:t>OR</a:t>
            </a:r>
            <a:r>
              <a:rPr lang="en-US" altLang="en-US" sz="3200" baseline="-25000" dirty="0"/>
              <a:t>non-smoker  </a:t>
            </a:r>
            <a:r>
              <a:rPr lang="en-US" altLang="en-US" sz="3200" dirty="0"/>
              <a:t>= 1.0 </a:t>
            </a:r>
          </a:p>
          <a:p>
            <a:pPr marL="322263" indent="-322263" defTabSz="803275">
              <a:buClrTx/>
            </a:pPr>
            <a:r>
              <a:rPr lang="en-US" altLang="en-US" sz="3200" dirty="0">
                <a:solidFill>
                  <a:srgbClr val="FF0000"/>
                </a:solidFill>
              </a:rPr>
              <a:t>OR</a:t>
            </a:r>
            <a:r>
              <a:rPr lang="en-US" altLang="en-US" sz="3200" baseline="-25000" dirty="0">
                <a:solidFill>
                  <a:srgbClr val="FF0000"/>
                </a:solidFill>
              </a:rPr>
              <a:t>adjusted	 </a:t>
            </a:r>
            <a:r>
              <a:rPr lang="en-US" altLang="en-US" sz="3200" dirty="0">
                <a:solidFill>
                  <a:srgbClr val="FF0000"/>
                </a:solidFill>
              </a:rPr>
              <a:t>= 1.0 </a:t>
            </a:r>
          </a:p>
          <a:p>
            <a:endParaRPr lang="en-US" sz="3200" dirty="0"/>
          </a:p>
        </p:txBody>
      </p:sp>
      <p:grpSp>
        <p:nvGrpSpPr>
          <p:cNvPr id="26" name="Group 25"/>
          <p:cNvGrpSpPr/>
          <p:nvPr/>
        </p:nvGrpSpPr>
        <p:grpSpPr>
          <a:xfrm>
            <a:off x="1422400" y="6477000"/>
            <a:ext cx="8106127" cy="523220"/>
            <a:chOff x="1444978" y="6477000"/>
            <a:chExt cx="8106127" cy="523220"/>
          </a:xfrm>
        </p:grpSpPr>
        <p:sp>
          <p:nvSpPr>
            <p:cNvPr id="27" name="Text Box 13"/>
            <p:cNvSpPr txBox="1">
              <a:spLocks noChangeArrowheads="1"/>
            </p:cNvSpPr>
            <p:nvPr/>
          </p:nvSpPr>
          <p:spPr bwMode="auto">
            <a:xfrm>
              <a:off x="1444978" y="6477000"/>
              <a:ext cx="3101622"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a:latin typeface="Times New Roman" pitchFamily="18" charset="0"/>
                </a:rPr>
                <a:t>CF+</a:t>
              </a:r>
              <a:r>
                <a:rPr lang="en-US" altLang="en-US" sz="2800" b="1" dirty="0">
                  <a:latin typeface="Times New Roman" pitchFamily="18" charset="0"/>
                </a:rPr>
                <a:t> = OR</a:t>
              </a:r>
              <a:r>
                <a:rPr lang="en-US" altLang="en-US" sz="2800" b="1" baseline="-25000" dirty="0">
                  <a:latin typeface="Times New Roman" pitchFamily="18" charset="0"/>
                </a:rPr>
                <a:t>smokers</a:t>
              </a:r>
              <a:endParaRPr lang="en-US" altLang="en-US" sz="2800" b="1" dirty="0">
                <a:latin typeface="Times New Roman" pitchFamily="18" charset="0"/>
              </a:endParaRPr>
            </a:p>
          </p:txBody>
        </p:sp>
        <p:sp>
          <p:nvSpPr>
            <p:cNvPr id="28" name="Text Box 13"/>
            <p:cNvSpPr txBox="1">
              <a:spLocks noChangeArrowheads="1"/>
            </p:cNvSpPr>
            <p:nvPr/>
          </p:nvSpPr>
          <p:spPr bwMode="auto">
            <a:xfrm>
              <a:off x="5536494" y="6477000"/>
              <a:ext cx="4014611"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a:latin typeface="Times New Roman" pitchFamily="18" charset="0"/>
                </a:rPr>
                <a:t>CF-</a:t>
              </a:r>
              <a:r>
                <a:rPr lang="en-US" altLang="en-US" sz="2800" b="1" dirty="0">
                  <a:latin typeface="Times New Roman" pitchFamily="18" charset="0"/>
                </a:rPr>
                <a:t> = OR</a:t>
              </a:r>
              <a:r>
                <a:rPr lang="en-US" altLang="en-US" sz="2800" b="1" baseline="-25000" dirty="0">
                  <a:latin typeface="Times New Roman" pitchFamily="18" charset="0"/>
                </a:rPr>
                <a:t>non-smokers</a:t>
              </a:r>
              <a:endParaRPr lang="en-US" altLang="en-US" sz="2800" b="1" dirty="0">
                <a:latin typeface="Times New Roman" pitchFamily="18" charset="0"/>
              </a:endParaRPr>
            </a:p>
          </p:txBody>
        </p:sp>
      </p:grpSp>
    </p:spTree>
    <p:extLst>
      <p:ext uri="{BB962C8B-B14F-4D97-AF65-F5344CB8AC3E}">
        <p14:creationId xmlns:p14="http://schemas.microsoft.com/office/powerpoint/2010/main" val="2262125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6002000" cy="1066800"/>
          </a:xfrm>
        </p:spPr>
        <p:txBody>
          <a:bodyPr/>
          <a:lstStyle/>
          <a:p>
            <a:r>
              <a:rPr lang="en-US" altLang="en-US" sz="4000" dirty="0"/>
              <a:t>Smoking, Caffeine Use and Delayed Conception</a:t>
            </a:r>
            <a:endParaRPr lang="en-US" sz="4000" dirty="0"/>
          </a:p>
        </p:txBody>
      </p:sp>
      <p:sp>
        <p:nvSpPr>
          <p:cNvPr id="3" name="Text Placeholder 2"/>
          <p:cNvSpPr>
            <a:spLocks noGrp="1"/>
          </p:cNvSpPr>
          <p:nvPr>
            <p:ph type="body" sz="half" idx="1"/>
          </p:nvPr>
        </p:nvSpPr>
        <p:spPr>
          <a:xfrm>
            <a:off x="508000" y="1143000"/>
            <a:ext cx="15748000" cy="2090029"/>
          </a:xfrm>
        </p:spPr>
        <p:txBody>
          <a:bodyPr/>
          <a:lstStyle/>
          <a:p>
            <a:pPr marL="0" indent="0">
              <a:buNone/>
            </a:pPr>
            <a:r>
              <a:rPr lang="en-US" sz="3200" dirty="0"/>
              <a:t>Cross-sectional study in reproductive age women: effect of smoking on ability to conceive a child (i.e., become pregnant/give birth; delayed conception vs non-delayed)</a:t>
            </a:r>
          </a:p>
          <a:p>
            <a:endParaRPr lang="en-US" dirty="0"/>
          </a:p>
        </p:txBody>
      </p:sp>
      <p:pic>
        <p:nvPicPr>
          <p:cNvPr id="7" name="Content Placeholder 6"/>
          <p:cNvPicPr>
            <a:picLocks noGrp="1" noChangeAspect="1"/>
          </p:cNvPicPr>
          <p:nvPr>
            <p:ph sz="half" idx="2"/>
          </p:nvPr>
        </p:nvPicPr>
        <p:blipFill rotWithShape="1">
          <a:blip r:embed="rId3"/>
          <a:srcRect b="7407"/>
          <a:stretch/>
        </p:blipFill>
        <p:spPr>
          <a:xfrm>
            <a:off x="7067316" y="2470962"/>
            <a:ext cx="8890000" cy="5834838"/>
          </a:xfrm>
          <a:prstGeom prst="rect">
            <a:avLst/>
          </a:prstGeom>
        </p:spPr>
      </p:pic>
      <p:pic>
        <p:nvPicPr>
          <p:cNvPr id="6" name="Picture 5"/>
          <p:cNvPicPr>
            <a:picLocks noChangeAspect="1"/>
          </p:cNvPicPr>
          <p:nvPr/>
        </p:nvPicPr>
        <p:blipFill>
          <a:blip r:embed="rId4"/>
          <a:stretch>
            <a:fillRect/>
          </a:stretch>
        </p:blipFill>
        <p:spPr>
          <a:xfrm>
            <a:off x="107425" y="2764943"/>
            <a:ext cx="6661207" cy="2698406"/>
          </a:xfrm>
          <a:prstGeom prst="rect">
            <a:avLst/>
          </a:prstGeom>
        </p:spPr>
      </p:pic>
      <p:sp>
        <p:nvSpPr>
          <p:cNvPr id="8" name="Text Box 19"/>
          <p:cNvSpPr txBox="1">
            <a:spLocks noChangeArrowheads="1"/>
          </p:cNvSpPr>
          <p:nvPr/>
        </p:nvSpPr>
        <p:spPr bwMode="auto">
          <a:xfrm>
            <a:off x="11252200" y="8446812"/>
            <a:ext cx="5105400" cy="468588"/>
          </a:xfrm>
          <a:prstGeom prst="rect">
            <a:avLst/>
          </a:prstGeom>
          <a:noFill/>
          <a:ln w="9525">
            <a:noFill/>
            <a:miter lim="800000"/>
            <a:headEnd/>
            <a:tailEnd/>
          </a:ln>
        </p:spPr>
        <p:txBody>
          <a:bodyPr wrap="square" lIns="95125" tIns="49148" rIns="95125" bIns="49148">
            <a:spAutoFit/>
          </a:bodyPr>
          <a:lstStyle/>
          <a:p>
            <a:pPr eaLnBrk="0" hangingPunct="0">
              <a:spcBef>
                <a:spcPct val="50000"/>
              </a:spcBef>
            </a:pPr>
            <a:r>
              <a:rPr lang="en-US" altLang="en-US" sz="2400" b="1" dirty="0">
                <a:solidFill>
                  <a:srgbClr val="000000"/>
                </a:solidFill>
              </a:rPr>
              <a:t>Stanton and Gray.  </a:t>
            </a:r>
            <a:r>
              <a:rPr lang="en-US" altLang="en-US" sz="2400" b="1" i="1" dirty="0">
                <a:solidFill>
                  <a:srgbClr val="000000"/>
                </a:solidFill>
              </a:rPr>
              <a:t>AJE</a:t>
            </a:r>
            <a:r>
              <a:rPr lang="en-US" altLang="en-US" sz="2400" b="1" dirty="0">
                <a:solidFill>
                  <a:srgbClr val="000000"/>
                </a:solidFill>
              </a:rPr>
              <a:t>  1995</a:t>
            </a:r>
          </a:p>
        </p:txBody>
      </p:sp>
    </p:spTree>
    <p:extLst>
      <p:ext uri="{BB962C8B-B14F-4D97-AF65-F5344CB8AC3E}">
        <p14:creationId xmlns:p14="http://schemas.microsoft.com/office/powerpoint/2010/main" val="11873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03200" y="1676400"/>
            <a:ext cx="8887945" cy="5791200"/>
          </a:xfrm>
          <a:prstGeom prst="rect">
            <a:avLst/>
          </a:prstGeom>
        </p:spPr>
      </p:pic>
      <p:sp>
        <p:nvSpPr>
          <p:cNvPr id="4" name="Rectangle 2"/>
          <p:cNvSpPr>
            <a:spLocks noGrp="1" noChangeArrowheads="1"/>
          </p:cNvSpPr>
          <p:nvPr>
            <p:ph type="title"/>
          </p:nvPr>
        </p:nvSpPr>
        <p:spPr>
          <a:xfrm>
            <a:off x="1444978" y="-76200"/>
            <a:ext cx="13821364" cy="1066800"/>
          </a:xfrm>
        </p:spPr>
        <p:txBody>
          <a:bodyPr/>
          <a:lstStyle/>
          <a:p>
            <a:r>
              <a:rPr lang="en-US" altLang="en-US" sz="4000" dirty="0"/>
              <a:t>Smoking, Caffeine Use and Delayed Conception</a:t>
            </a:r>
          </a:p>
        </p:txBody>
      </p:sp>
      <p:sp>
        <p:nvSpPr>
          <p:cNvPr id="6" name="Rectangle 5"/>
          <p:cNvSpPr/>
          <p:nvPr/>
        </p:nvSpPr>
        <p:spPr>
          <a:xfrm>
            <a:off x="9662642" y="1600101"/>
            <a:ext cx="7467600" cy="1754326"/>
          </a:xfrm>
          <a:prstGeom prst="rect">
            <a:avLst/>
          </a:prstGeom>
        </p:spPr>
        <p:txBody>
          <a:bodyPr wrap="square">
            <a:spAutoFit/>
          </a:bodyPr>
          <a:lstStyle/>
          <a:p>
            <a:pPr eaLnBrk="0" hangingPunct="0">
              <a:spcBef>
                <a:spcPct val="50000"/>
              </a:spcBef>
            </a:pPr>
            <a:r>
              <a:rPr lang="en-US" altLang="en-US" sz="3600" b="1" dirty="0">
                <a:solidFill>
                  <a:srgbClr val="000000"/>
                </a:solidFill>
              </a:rPr>
              <a:t>What is the unconfounded “adjusted” estimate of the prevalence ratio?</a:t>
            </a:r>
          </a:p>
        </p:txBody>
      </p:sp>
      <p:grpSp>
        <p:nvGrpSpPr>
          <p:cNvPr id="7" name="Group 6"/>
          <p:cNvGrpSpPr/>
          <p:nvPr/>
        </p:nvGrpSpPr>
        <p:grpSpPr>
          <a:xfrm>
            <a:off x="7213600" y="6713014"/>
            <a:ext cx="9412957" cy="805147"/>
            <a:chOff x="-1743590" y="6814540"/>
            <a:chExt cx="9412957" cy="805147"/>
          </a:xfrm>
        </p:grpSpPr>
        <p:sp>
          <p:nvSpPr>
            <p:cNvPr id="8" name="Text Box 5"/>
            <p:cNvSpPr txBox="1">
              <a:spLocks noChangeArrowheads="1"/>
            </p:cNvSpPr>
            <p:nvPr/>
          </p:nvSpPr>
          <p:spPr bwMode="auto">
            <a:xfrm rot="18904130">
              <a:off x="-1743590" y="7004343"/>
              <a:ext cx="5512909"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0.9   - A</a:t>
              </a:r>
            </a:p>
          </p:txBody>
        </p:sp>
        <p:sp>
          <p:nvSpPr>
            <p:cNvPr id="9" name="Text Box 9"/>
            <p:cNvSpPr txBox="1">
              <a:spLocks noChangeArrowheads="1"/>
            </p:cNvSpPr>
            <p:nvPr/>
          </p:nvSpPr>
          <p:spPr bwMode="auto">
            <a:xfrm rot="18904130">
              <a:off x="761491" y="7096467"/>
              <a:ext cx="557809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 Prevalence Ratio = 2.0   - C</a:t>
              </a:r>
            </a:p>
          </p:txBody>
        </p:sp>
        <p:sp>
          <p:nvSpPr>
            <p:cNvPr id="10" name="Text Box 10"/>
            <p:cNvSpPr txBox="1">
              <a:spLocks noChangeArrowheads="1"/>
            </p:cNvSpPr>
            <p:nvPr/>
          </p:nvSpPr>
          <p:spPr bwMode="auto">
            <a:xfrm rot="18904130">
              <a:off x="177535" y="6814540"/>
              <a:ext cx="4880642"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1.1   - B</a:t>
              </a:r>
              <a:endParaRPr lang="en-US" altLang="en-US" sz="2800" b="1" dirty="0"/>
            </a:p>
          </p:txBody>
        </p:sp>
        <p:sp>
          <p:nvSpPr>
            <p:cNvPr id="11" name="Text Box 7"/>
            <p:cNvSpPr txBox="1">
              <a:spLocks noChangeArrowheads="1"/>
            </p:cNvSpPr>
            <p:nvPr/>
          </p:nvSpPr>
          <p:spPr bwMode="auto">
            <a:xfrm rot="18904130">
              <a:off x="2547681" y="6990094"/>
              <a:ext cx="512168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Some other better answer - D</a:t>
              </a:r>
            </a:p>
          </p:txBody>
        </p:sp>
      </p:grpSp>
    </p:spTree>
    <p:extLst>
      <p:ext uri="{BB962C8B-B14F-4D97-AF65-F5344CB8AC3E}">
        <p14:creationId xmlns:p14="http://schemas.microsoft.com/office/powerpoint/2010/main" val="2566547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03200" y="1676400"/>
            <a:ext cx="8887945" cy="5791200"/>
          </a:xfrm>
          <a:prstGeom prst="rect">
            <a:avLst/>
          </a:prstGeom>
        </p:spPr>
      </p:pic>
      <p:sp>
        <p:nvSpPr>
          <p:cNvPr id="4" name="Rectangle 2"/>
          <p:cNvSpPr>
            <a:spLocks noGrp="1" noChangeArrowheads="1"/>
          </p:cNvSpPr>
          <p:nvPr>
            <p:ph type="title"/>
          </p:nvPr>
        </p:nvSpPr>
        <p:spPr>
          <a:xfrm>
            <a:off x="1444978" y="-76200"/>
            <a:ext cx="13821364" cy="1066800"/>
          </a:xfrm>
        </p:spPr>
        <p:txBody>
          <a:bodyPr/>
          <a:lstStyle/>
          <a:p>
            <a:r>
              <a:rPr lang="en-US" altLang="en-US" sz="4000" dirty="0"/>
              <a:t>Smoking, Caffeine Use and Delayed Conception</a:t>
            </a:r>
          </a:p>
        </p:txBody>
      </p:sp>
      <p:sp>
        <p:nvSpPr>
          <p:cNvPr id="6" name="Rectangle 5"/>
          <p:cNvSpPr/>
          <p:nvPr/>
        </p:nvSpPr>
        <p:spPr>
          <a:xfrm>
            <a:off x="9652000" y="1981200"/>
            <a:ext cx="7467600" cy="1754326"/>
          </a:xfrm>
          <a:prstGeom prst="rect">
            <a:avLst/>
          </a:prstGeom>
        </p:spPr>
        <p:txBody>
          <a:bodyPr wrap="square">
            <a:spAutoFit/>
          </a:bodyPr>
          <a:lstStyle/>
          <a:p>
            <a:pPr eaLnBrk="0" hangingPunct="0">
              <a:spcBef>
                <a:spcPct val="50000"/>
              </a:spcBef>
            </a:pPr>
            <a:r>
              <a:rPr lang="en-US" altLang="en-US" sz="3600" b="1" dirty="0">
                <a:solidFill>
                  <a:srgbClr val="000000"/>
                </a:solidFill>
              </a:rPr>
              <a:t>What is the unconfounded “adjusted” estimate of the prevalence ratio?</a:t>
            </a:r>
          </a:p>
        </p:txBody>
      </p:sp>
      <p:grpSp>
        <p:nvGrpSpPr>
          <p:cNvPr id="7" name="Group 6"/>
          <p:cNvGrpSpPr/>
          <p:nvPr/>
        </p:nvGrpSpPr>
        <p:grpSpPr>
          <a:xfrm>
            <a:off x="7213600" y="6713014"/>
            <a:ext cx="9412957" cy="805147"/>
            <a:chOff x="-1743590" y="6814540"/>
            <a:chExt cx="9412957" cy="805147"/>
          </a:xfrm>
        </p:grpSpPr>
        <p:sp>
          <p:nvSpPr>
            <p:cNvPr id="8" name="Text Box 5"/>
            <p:cNvSpPr txBox="1">
              <a:spLocks noChangeArrowheads="1"/>
            </p:cNvSpPr>
            <p:nvPr/>
          </p:nvSpPr>
          <p:spPr bwMode="auto">
            <a:xfrm rot="18904130">
              <a:off x="-1743590" y="7004343"/>
              <a:ext cx="5512909"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0.9   - A</a:t>
              </a:r>
            </a:p>
          </p:txBody>
        </p:sp>
        <p:sp>
          <p:nvSpPr>
            <p:cNvPr id="9" name="Text Box 9"/>
            <p:cNvSpPr txBox="1">
              <a:spLocks noChangeArrowheads="1"/>
            </p:cNvSpPr>
            <p:nvPr/>
          </p:nvSpPr>
          <p:spPr bwMode="auto">
            <a:xfrm rot="18904130">
              <a:off x="761491" y="7096467"/>
              <a:ext cx="557809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 Prevalence Ratio = 2.0   - C</a:t>
              </a:r>
            </a:p>
          </p:txBody>
        </p:sp>
        <p:sp>
          <p:nvSpPr>
            <p:cNvPr id="10" name="Text Box 10"/>
            <p:cNvSpPr txBox="1">
              <a:spLocks noChangeArrowheads="1"/>
            </p:cNvSpPr>
            <p:nvPr/>
          </p:nvSpPr>
          <p:spPr bwMode="auto">
            <a:xfrm rot="18904130">
              <a:off x="177535" y="6814540"/>
              <a:ext cx="4880642"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1.1   - B</a:t>
              </a:r>
              <a:endParaRPr lang="en-US" altLang="en-US" sz="2800" b="1" dirty="0"/>
            </a:p>
          </p:txBody>
        </p:sp>
        <p:sp>
          <p:nvSpPr>
            <p:cNvPr id="11" name="Text Box 7"/>
            <p:cNvSpPr txBox="1">
              <a:spLocks noChangeArrowheads="1"/>
            </p:cNvSpPr>
            <p:nvPr/>
          </p:nvSpPr>
          <p:spPr bwMode="auto">
            <a:xfrm rot="18904130">
              <a:off x="2547681" y="6990094"/>
              <a:ext cx="5121686" cy="523220"/>
            </a:xfrm>
            <a:prstGeom prst="rect">
              <a:avLst/>
            </a:prstGeom>
            <a:noFill/>
            <a:ln w="76200">
              <a:solidFill>
                <a:srgbClr val="FF0000"/>
              </a:solidFill>
              <a:miter lim="800000"/>
              <a:headEnd/>
              <a:tailEnd/>
            </a:ln>
          </p:spPr>
          <p:txBody>
            <a:bodyPr wrap="square">
              <a:spAutoFit/>
            </a:bodyPr>
            <a:lstStyle/>
            <a:p>
              <a:pPr algn="r" eaLnBrk="0" hangingPunct="0">
                <a:spcBef>
                  <a:spcPct val="50000"/>
                </a:spcBef>
              </a:pPr>
              <a:r>
                <a:rPr lang="en-US" altLang="en-US" sz="2800" dirty="0"/>
                <a:t>Some other better answer - D</a:t>
              </a:r>
            </a:p>
          </p:txBody>
        </p:sp>
      </p:grpSp>
    </p:spTree>
    <p:extLst>
      <p:ext uri="{BB962C8B-B14F-4D97-AF65-F5344CB8AC3E}">
        <p14:creationId xmlns:p14="http://schemas.microsoft.com/office/powerpoint/2010/main" val="1477240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407340" y="-457200"/>
            <a:ext cx="15493060" cy="1987062"/>
          </a:xfrm>
        </p:spPr>
        <p:txBody>
          <a:bodyPr/>
          <a:lstStyle/>
          <a:p>
            <a:r>
              <a:rPr lang="en-US" altLang="en-US" sz="4000" dirty="0"/>
              <a:t>Underlying Assumption Needed to Form a Summary/Adjusted Estimate of the Unconfounded Stratum-Specific Estimates</a:t>
            </a:r>
          </a:p>
        </p:txBody>
      </p:sp>
      <p:sp>
        <p:nvSpPr>
          <p:cNvPr id="117762" name="Rectangle 3"/>
          <p:cNvSpPr>
            <a:spLocks noGrp="1" noChangeArrowheads="1"/>
          </p:cNvSpPr>
          <p:nvPr>
            <p:ph type="body" idx="1"/>
          </p:nvPr>
        </p:nvSpPr>
        <p:spPr>
          <a:xfrm>
            <a:off x="381000" y="1905000"/>
            <a:ext cx="15671800" cy="3276600"/>
          </a:xfrm>
        </p:spPr>
        <p:txBody>
          <a:bodyPr/>
          <a:lstStyle/>
          <a:p>
            <a:pPr marL="457200" indent="-457200">
              <a:buClrTx/>
              <a:tabLst>
                <a:tab pos="7029303" algn="l"/>
              </a:tabLst>
            </a:pPr>
            <a:r>
              <a:rPr lang="en-US" altLang="en-US" sz="3200" dirty="0"/>
              <a:t>If the relationship between the exposure and the outcome varies meaningfully in a clinical/biologic sense </a:t>
            </a:r>
            <a:r>
              <a:rPr lang="en-US" altLang="en-US" sz="3200" u="sng" dirty="0"/>
              <a:t>and</a:t>
            </a:r>
            <a:r>
              <a:rPr lang="en-US" altLang="en-US" sz="3200" dirty="0"/>
              <a:t> statistically across strata of a third variable:</a:t>
            </a:r>
          </a:p>
          <a:p>
            <a:pPr marL="1203325" lvl="1" indent="-625475">
              <a:tabLst>
                <a:tab pos="7029303" algn="l"/>
              </a:tabLst>
            </a:pPr>
            <a:r>
              <a:rPr lang="en-US" altLang="en-US" sz="3200" dirty="0"/>
              <a:t>it is not usually appropriate to create a </a:t>
            </a:r>
            <a:r>
              <a:rPr lang="en-US" altLang="en-US" sz="3200" u="sng" dirty="0"/>
              <a:t>single</a:t>
            </a:r>
            <a:r>
              <a:rPr lang="en-US" altLang="en-US" sz="3200" dirty="0"/>
              <a:t> summary estimate across strata</a:t>
            </a:r>
          </a:p>
          <a:p>
            <a:pPr lvl="1">
              <a:tabLst>
                <a:tab pos="7029303" algn="l"/>
              </a:tabLst>
            </a:pPr>
            <a:endParaRPr lang="en-US" altLang="en-US" sz="1100" dirty="0"/>
          </a:p>
          <a:p>
            <a:pPr lvl="1">
              <a:tabLst>
                <a:tab pos="7029303" algn="l"/>
              </a:tabLst>
            </a:pPr>
            <a:endParaRPr lang="en-US" altLang="en-US" sz="1100" dirty="0"/>
          </a:p>
          <a:p>
            <a:pPr marL="457200" indent="-457200">
              <a:buClrTx/>
              <a:tabLst>
                <a:tab pos="7029303" algn="l"/>
              </a:tabLst>
            </a:pPr>
            <a:r>
              <a:rPr lang="en-US" altLang="en-US" sz="3200" dirty="0"/>
              <a:t>To create one single summary estimate, the assumption is that the different strata are basically all estimating the same number/entity</a:t>
            </a:r>
          </a:p>
          <a:p>
            <a:pPr marL="1203325" lvl="1" indent="-625475">
              <a:tabLst>
                <a:tab pos="7029303" algn="l"/>
              </a:tabLst>
            </a:pPr>
            <a:r>
              <a:rPr lang="en-US" altLang="en-US" sz="3200" dirty="0"/>
              <a:t>they only differ because of sampling error </a:t>
            </a:r>
          </a:p>
          <a:p>
            <a:pPr>
              <a:tabLst>
                <a:tab pos="7029303" algn="l"/>
              </a:tabLst>
            </a:pPr>
            <a:endParaRPr lang="en-US" altLang="en-US" sz="1100" dirty="0"/>
          </a:p>
          <a:p>
            <a:pPr>
              <a:tabLst>
                <a:tab pos="7029303" algn="l"/>
              </a:tabLst>
            </a:pPr>
            <a:endParaRPr lang="en-US" altLang="en-US" sz="1100" dirty="0"/>
          </a:p>
          <a:p>
            <a:pPr marL="457200" indent="-457200">
              <a:buClrTx/>
              <a:tabLst>
                <a:tab pos="7029303" algn="l"/>
              </a:tabLst>
            </a:pPr>
            <a:r>
              <a:rPr lang="en-US" altLang="en-US" sz="3200" dirty="0"/>
              <a:t>i.e.,  When you summarize across strata to get one single estimate, the assumption is that </a:t>
            </a:r>
            <a:r>
              <a:rPr lang="en-US" altLang="en-US" sz="3200" u="sng" dirty="0"/>
              <a:t>no “statistical interaction</a:t>
            </a:r>
            <a:r>
              <a:rPr lang="en-US" altLang="en-US" sz="3200" dirty="0"/>
              <a:t>” is 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7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83726" y="1556657"/>
            <a:ext cx="8173156" cy="7162800"/>
          </a:xfrm>
        </p:spPr>
        <p:txBody>
          <a:bodyPr/>
          <a:lstStyle/>
          <a:p>
            <a:pPr marL="282575" indent="-282575">
              <a:lnSpc>
                <a:spcPct val="90000"/>
              </a:lnSpc>
            </a:pPr>
            <a:r>
              <a:rPr lang="en-US" altLang="en-US" sz="3200" dirty="0"/>
              <a:t>Methods to reduce/eliminate confounding</a:t>
            </a:r>
          </a:p>
          <a:p>
            <a:pPr marL="1152525" lvl="1" indent="-760413">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760413">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966200" y="1611086"/>
            <a:ext cx="8128000" cy="7543800"/>
          </a:xfrm>
        </p:spPr>
        <p:txBody>
          <a:bodyPr/>
          <a:lstStyle/>
          <a:p>
            <a:pPr marL="512763" indent="-512763">
              <a:lnSpc>
                <a:spcPct val="90000"/>
              </a:lnSpc>
              <a:buClrTx/>
            </a:pPr>
            <a:r>
              <a:rPr lang="en-US" altLang="en-US" sz="3200" dirty="0"/>
              <a:t>Interaction</a:t>
            </a:r>
          </a:p>
          <a:p>
            <a:pPr marL="1089025" lvl="1" indent="-522288">
              <a:lnSpc>
                <a:spcPct val="90000"/>
              </a:lnSpc>
            </a:pPr>
            <a:r>
              <a:rPr lang="en-US" altLang="en-US" sz="2800" dirty="0"/>
              <a:t>What is it? </a:t>
            </a:r>
          </a:p>
          <a:p>
            <a:pPr marL="1089025" lvl="1" indent="-522288">
              <a:lnSpc>
                <a:spcPct val="90000"/>
              </a:lnSpc>
            </a:pPr>
            <a:r>
              <a:rPr lang="en-US" altLang="en-US" sz="2800" dirty="0"/>
              <a:t>Additive vs. multiplicative interaction</a:t>
            </a:r>
          </a:p>
          <a:p>
            <a:pPr marL="1089025" lvl="1" indent="-522288">
              <a:lnSpc>
                <a:spcPct val="90000"/>
              </a:lnSpc>
            </a:pPr>
            <a:r>
              <a:rPr lang="en-US" altLang="en-US" sz="2800" dirty="0"/>
              <a:t>How to detect it?</a:t>
            </a:r>
          </a:p>
          <a:p>
            <a:pPr marL="1089025" lvl="1" indent="-522288">
              <a:lnSpc>
                <a:spcPct val="90000"/>
              </a:lnSpc>
            </a:pPr>
            <a:r>
              <a:rPr lang="en-US" altLang="en-US" sz="2800" dirty="0"/>
              <a:t>Different types of interaction</a:t>
            </a:r>
          </a:p>
          <a:p>
            <a:pPr marL="1089025" lvl="1" indent="-522288">
              <a:lnSpc>
                <a:spcPct val="90000"/>
              </a:lnSpc>
            </a:pPr>
            <a:r>
              <a:rPr lang="en-US" altLang="en-US" sz="2800" dirty="0"/>
              <a:t>Statistical testing for interaction</a:t>
            </a:r>
          </a:p>
          <a:p>
            <a:pPr marL="1089025" lvl="1" indent="-522288">
              <a:lnSpc>
                <a:spcPct val="90000"/>
              </a:lnSpc>
            </a:pPr>
            <a:r>
              <a:rPr lang="en-US" altLang="en-US" sz="2800" dirty="0"/>
              <a:t>Implementation in Stata</a:t>
            </a:r>
          </a:p>
          <a:p>
            <a:pPr marL="1089025" lvl="1" indent="-522288">
              <a:lnSpc>
                <a:spcPct val="90000"/>
              </a:lnSpc>
            </a:pPr>
            <a:r>
              <a:rPr lang="en-US" altLang="en-US" sz="2800" dirty="0"/>
              <a:t>How DAGs help identify candidates? </a:t>
            </a:r>
          </a:p>
          <a:p>
            <a:pPr marL="1089025" lvl="1" indent="-5222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8479971" y="1905000"/>
            <a:ext cx="937918"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380771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80009" name="Text Box 9"/>
          <p:cNvSpPr txBox="1">
            <a:spLocks noChangeArrowheads="1"/>
          </p:cNvSpPr>
          <p:nvPr/>
        </p:nvSpPr>
        <p:spPr bwMode="auto">
          <a:xfrm flipH="1">
            <a:off x="1629508" y="-64719"/>
            <a:ext cx="13004800" cy="1346202"/>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4800" b="1" dirty="0"/>
              <a:t>Elimination of Confounding</a:t>
            </a:r>
            <a:endParaRPr lang="en-US" sz="4800" dirty="0">
              <a:solidFill>
                <a:srgbClr val="000000"/>
              </a:solidFill>
            </a:endParaRPr>
          </a:p>
        </p:txBody>
      </p:sp>
      <p:sp>
        <p:nvSpPr>
          <p:cNvPr id="1167" name="Rectangle 12"/>
          <p:cNvSpPr>
            <a:spLocks noChangeArrowheads="1"/>
          </p:cNvSpPr>
          <p:nvPr/>
        </p:nvSpPr>
        <p:spPr bwMode="auto">
          <a:xfrm>
            <a:off x="173675" y="1435898"/>
            <a:ext cx="16128999" cy="1986844"/>
          </a:xfrm>
          <a:prstGeom prst="rect">
            <a:avLst/>
          </a:prstGeom>
          <a:noFill/>
          <a:ln w="9525">
            <a:noFill/>
            <a:miter lim="800000"/>
            <a:headEnd/>
            <a:tailEnd/>
          </a:ln>
        </p:spPr>
        <p:txBody>
          <a:bodyPr lIns="206962" tIns="101599" rIns="206962" bIns="101599"/>
          <a:lstStyle/>
          <a:p>
            <a:pPr marL="515938" indent="-515938" defTabSz="1904083" eaLnBrk="0" hangingPunct="0">
              <a:spcBef>
                <a:spcPct val="20000"/>
              </a:spcBef>
              <a:spcAft>
                <a:spcPct val="50000"/>
              </a:spcAft>
              <a:buSzPct val="75000"/>
              <a:buFont typeface="Symbol" pitchFamily="18" charset="2"/>
              <a:buChar char="·"/>
            </a:pPr>
            <a:r>
              <a:rPr lang="en-US" altLang="en-US" sz="3200" dirty="0"/>
              <a:t>Adjusting/controlling for C closes the backdoor path; eliminates confounding</a:t>
            </a:r>
          </a:p>
        </p:txBody>
      </p:sp>
      <p:graphicFrame>
        <p:nvGraphicFramePr>
          <p:cNvPr id="1280013" name="Object 138"/>
          <p:cNvGraphicFramePr>
            <a:graphicFrameLocks/>
          </p:cNvGraphicFramePr>
          <p:nvPr>
            <p:extLst>
              <p:ext uri="{D42A27DB-BD31-4B8C-83A1-F6EECF244321}">
                <p14:modId xmlns:p14="http://schemas.microsoft.com/office/powerpoint/2010/main" val="387153581"/>
              </p:ext>
            </p:extLst>
          </p:nvPr>
        </p:nvGraphicFramePr>
        <p:xfrm>
          <a:off x="6823614" y="2513101"/>
          <a:ext cx="7035800" cy="3091782"/>
        </p:xfrm>
        <a:graphic>
          <a:graphicData uri="http://schemas.openxmlformats.org/presentationml/2006/ole">
            <mc:AlternateContent xmlns:mc="http://schemas.openxmlformats.org/markup-compatibility/2006">
              <mc:Choice xmlns:v="urn:schemas-microsoft-com:vml" Requires="v">
                <p:oleObj name="Document" r:id="rId3" imgW="3898710" imgH="1819701" progId="Word.Document.8">
                  <p:embed/>
                </p:oleObj>
              </mc:Choice>
              <mc:Fallback>
                <p:oleObj name="Document" r:id="rId3" imgW="3898710" imgH="1819701" progId="Word.Document.8">
                  <p:embed/>
                  <p:pic>
                    <p:nvPicPr>
                      <p:cNvPr id="0" name="Picture 1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614" y="2513101"/>
                        <a:ext cx="7035800" cy="3091782"/>
                      </a:xfrm>
                      <a:prstGeom prst="rect">
                        <a:avLst/>
                      </a:prstGeom>
                      <a:noFill/>
                      <a:ln>
                        <a:noFill/>
                      </a:ln>
                      <a:effectLst/>
                    </p:spPr>
                  </p:pic>
                </p:oleObj>
              </mc:Fallback>
            </mc:AlternateContent>
          </a:graphicData>
        </a:graphic>
      </p:graphicFrame>
      <p:graphicFrame>
        <p:nvGraphicFramePr>
          <p:cNvPr id="1280014" name="Object 139"/>
          <p:cNvGraphicFramePr>
            <a:graphicFrameLocks/>
          </p:cNvGraphicFramePr>
          <p:nvPr>
            <p:extLst>
              <p:ext uri="{D42A27DB-BD31-4B8C-83A1-F6EECF244321}">
                <p14:modId xmlns:p14="http://schemas.microsoft.com/office/powerpoint/2010/main" val="2419063765"/>
              </p:ext>
            </p:extLst>
          </p:nvPr>
        </p:nvGraphicFramePr>
        <p:xfrm>
          <a:off x="6788132" y="5540017"/>
          <a:ext cx="4508500" cy="1474035"/>
        </p:xfrm>
        <a:graphic>
          <a:graphicData uri="http://schemas.openxmlformats.org/presentationml/2006/ole">
            <mc:AlternateContent xmlns:mc="http://schemas.openxmlformats.org/markup-compatibility/2006">
              <mc:Choice xmlns:v="urn:schemas-microsoft-com:vml" Requires="v">
                <p:oleObj name="Document" r:id="rId5" imgW="3621386" imgH="1199584" progId="Word.Document.8">
                  <p:embed/>
                </p:oleObj>
              </mc:Choice>
              <mc:Fallback>
                <p:oleObj name="Document" r:id="rId5" imgW="3621386" imgH="1199584" progId="Word.Document.8">
                  <p:embed/>
                  <p:pic>
                    <p:nvPicPr>
                      <p:cNvPr id="0" name="Picture 13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8132" y="5540017"/>
                        <a:ext cx="4508500" cy="1474035"/>
                      </a:xfrm>
                      <a:prstGeom prst="rect">
                        <a:avLst/>
                      </a:prstGeom>
                      <a:noFill/>
                      <a:ln>
                        <a:noFill/>
                      </a:ln>
                      <a:effectLst/>
                    </p:spPr>
                  </p:pic>
                </p:oleObj>
              </mc:Fallback>
            </mc:AlternateContent>
          </a:graphicData>
        </a:graphic>
      </p:graphicFrame>
      <p:graphicFrame>
        <p:nvGraphicFramePr>
          <p:cNvPr id="1280015" name="Object 140"/>
          <p:cNvGraphicFramePr>
            <a:graphicFrameLocks/>
          </p:cNvGraphicFramePr>
          <p:nvPr>
            <p:extLst>
              <p:ext uri="{D42A27DB-BD31-4B8C-83A1-F6EECF244321}">
                <p14:modId xmlns:p14="http://schemas.microsoft.com/office/powerpoint/2010/main" val="890962340"/>
              </p:ext>
            </p:extLst>
          </p:nvPr>
        </p:nvGraphicFramePr>
        <p:xfrm>
          <a:off x="11365709" y="5516670"/>
          <a:ext cx="4682610" cy="1511629"/>
        </p:xfrm>
        <a:graphic>
          <a:graphicData uri="http://schemas.openxmlformats.org/presentationml/2006/ole">
            <mc:AlternateContent xmlns:mc="http://schemas.openxmlformats.org/markup-compatibility/2006">
              <mc:Choice xmlns:v="urn:schemas-microsoft-com:vml" Requires="v">
                <p:oleObj name="Document" r:id="rId7" imgW="3621386" imgH="1199584" progId="Word.Document.8">
                  <p:embed/>
                </p:oleObj>
              </mc:Choice>
              <mc:Fallback>
                <p:oleObj name="Document" r:id="rId7" imgW="3621386" imgH="1199584" progId="Word.Document.8">
                  <p:embed/>
                  <p:pic>
                    <p:nvPicPr>
                      <p:cNvPr id="0" name="Picture 14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5709" y="5516670"/>
                        <a:ext cx="4682610" cy="1511629"/>
                      </a:xfrm>
                      <a:prstGeom prst="rect">
                        <a:avLst/>
                      </a:prstGeom>
                      <a:noFill/>
                      <a:ln>
                        <a:noFill/>
                      </a:ln>
                      <a:effectLst/>
                    </p:spPr>
                  </p:pic>
                </p:oleObj>
              </mc:Fallback>
            </mc:AlternateContent>
          </a:graphicData>
        </a:graphic>
      </p:graphicFrame>
      <p:sp>
        <p:nvSpPr>
          <p:cNvPr id="1280016" name="Line 16"/>
          <p:cNvSpPr>
            <a:spLocks noChangeShapeType="1"/>
          </p:cNvSpPr>
          <p:nvPr/>
        </p:nvSpPr>
        <p:spPr bwMode="auto">
          <a:xfrm flipH="1">
            <a:off x="10883204" y="4392472"/>
            <a:ext cx="712652" cy="797626"/>
          </a:xfrm>
          <a:prstGeom prst="line">
            <a:avLst/>
          </a:prstGeom>
          <a:noFill/>
          <a:ln w="12700">
            <a:solidFill>
              <a:schemeClr val="tx1"/>
            </a:solidFill>
            <a:round/>
            <a:headEnd type="none" w="sm" len="sm"/>
            <a:tailEnd type="triangle" w="sm" len="sm"/>
          </a:ln>
        </p:spPr>
        <p:txBody>
          <a:bodyPr wrap="none" anchor="ctr"/>
          <a:lstStyle/>
          <a:p>
            <a:endParaRPr lang="en-US" sz="3319" dirty="0"/>
          </a:p>
        </p:txBody>
      </p:sp>
      <p:sp>
        <p:nvSpPr>
          <p:cNvPr id="1280017" name="Line 17"/>
          <p:cNvSpPr>
            <a:spLocks noChangeShapeType="1"/>
          </p:cNvSpPr>
          <p:nvPr/>
        </p:nvSpPr>
        <p:spPr bwMode="auto">
          <a:xfrm>
            <a:off x="11628946" y="4392472"/>
            <a:ext cx="838200" cy="763916"/>
          </a:xfrm>
          <a:prstGeom prst="line">
            <a:avLst/>
          </a:prstGeom>
          <a:noFill/>
          <a:ln w="12700">
            <a:solidFill>
              <a:schemeClr val="tx1"/>
            </a:solidFill>
            <a:round/>
            <a:headEnd type="none" w="sm" len="sm"/>
            <a:tailEnd type="triangle" w="sm" len="sm"/>
          </a:ln>
        </p:spPr>
        <p:txBody>
          <a:bodyPr wrap="none" anchor="ctr"/>
          <a:lstStyle/>
          <a:p>
            <a:endParaRPr lang="en-US" sz="3319" dirty="0"/>
          </a:p>
        </p:txBody>
      </p:sp>
      <p:sp>
        <p:nvSpPr>
          <p:cNvPr id="1280019" name="Text Box 19"/>
          <p:cNvSpPr txBox="1">
            <a:spLocks noChangeArrowheads="1"/>
          </p:cNvSpPr>
          <p:nvPr/>
        </p:nvSpPr>
        <p:spPr bwMode="auto">
          <a:xfrm>
            <a:off x="355600" y="6019800"/>
            <a:ext cx="6858000" cy="1220158"/>
          </a:xfrm>
          <a:prstGeom prst="rect">
            <a:avLst/>
          </a:prstGeom>
          <a:noFill/>
          <a:ln w="9525">
            <a:noFill/>
            <a:miter lim="800000"/>
            <a:headEnd/>
            <a:tailEnd/>
          </a:ln>
        </p:spPr>
        <p:txBody>
          <a:bodyPr wrap="square" lIns="225481" tIns="116499" rIns="225481" bIns="116499">
            <a:spAutoFit/>
          </a:bodyPr>
          <a:lstStyle/>
          <a:p>
            <a:pPr eaLnBrk="0" hangingPunct="0">
              <a:spcBef>
                <a:spcPts val="0"/>
              </a:spcBef>
            </a:pPr>
            <a:r>
              <a:rPr lang="en-US" altLang="en-US" sz="3200" b="1" dirty="0">
                <a:solidFill>
                  <a:srgbClr val="000000"/>
                </a:solidFill>
              </a:rPr>
              <a:t>Last session:</a:t>
            </a:r>
          </a:p>
          <a:p>
            <a:pPr eaLnBrk="0" hangingPunct="0">
              <a:spcBef>
                <a:spcPts val="0"/>
              </a:spcBef>
            </a:pPr>
            <a:r>
              <a:rPr lang="en-US" altLang="en-US" sz="3200" b="1" dirty="0">
                <a:solidFill>
                  <a:srgbClr val="000000"/>
                </a:solidFill>
              </a:rPr>
              <a:t>Stratification is one approach</a:t>
            </a:r>
          </a:p>
        </p:txBody>
      </p:sp>
      <p:sp>
        <p:nvSpPr>
          <p:cNvPr id="20" name="Text Box 19"/>
          <p:cNvSpPr txBox="1">
            <a:spLocks noChangeArrowheads="1"/>
          </p:cNvSpPr>
          <p:nvPr/>
        </p:nvSpPr>
        <p:spPr bwMode="auto">
          <a:xfrm>
            <a:off x="508000" y="7807293"/>
            <a:ext cx="16075378" cy="850826"/>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000" b="1" dirty="0">
                <a:solidFill>
                  <a:srgbClr val="000000"/>
                </a:solidFill>
              </a:rPr>
              <a:t>But there are also other approaches to eliminate confounding</a:t>
            </a:r>
          </a:p>
        </p:txBody>
      </p:sp>
      <p:sp>
        <p:nvSpPr>
          <p:cNvPr id="21" name="Text Box 11"/>
          <p:cNvSpPr txBox="1">
            <a:spLocks noChangeArrowheads="1"/>
          </p:cNvSpPr>
          <p:nvPr/>
        </p:nvSpPr>
        <p:spPr bwMode="auto">
          <a:xfrm>
            <a:off x="8131908" y="4392472"/>
            <a:ext cx="3070578"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latin typeface="Times New Roman" pitchFamily="18" charset="0"/>
              </a:rPr>
              <a:t>Confounder Present</a:t>
            </a:r>
          </a:p>
        </p:txBody>
      </p:sp>
      <p:sp>
        <p:nvSpPr>
          <p:cNvPr id="29" name="Text Box 11"/>
          <p:cNvSpPr txBox="1">
            <a:spLocks noChangeArrowheads="1"/>
          </p:cNvSpPr>
          <p:nvPr/>
        </p:nvSpPr>
        <p:spPr bwMode="auto">
          <a:xfrm>
            <a:off x="12144914" y="4395650"/>
            <a:ext cx="3124200" cy="461665"/>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dirty="0">
                <a:latin typeface="Times New Roman" pitchFamily="18" charset="0"/>
              </a:rPr>
              <a:t>Confounder Absent</a:t>
            </a:r>
          </a:p>
        </p:txBody>
      </p:sp>
      <p:grpSp>
        <p:nvGrpSpPr>
          <p:cNvPr id="30" name="Group 20"/>
          <p:cNvGrpSpPr>
            <a:grpSpLocks/>
          </p:cNvGrpSpPr>
          <p:nvPr/>
        </p:nvGrpSpPr>
        <p:grpSpPr bwMode="auto">
          <a:xfrm>
            <a:off x="715596" y="2503266"/>
            <a:ext cx="5715000" cy="4038600"/>
            <a:chOff x="533400" y="2362200"/>
            <a:chExt cx="5715000" cy="4038600"/>
          </a:xfrm>
        </p:grpSpPr>
        <p:sp>
          <p:nvSpPr>
            <p:cNvPr id="31" name="Text Box 2"/>
            <p:cNvSpPr txBox="1">
              <a:spLocks noChangeArrowheads="1"/>
            </p:cNvSpPr>
            <p:nvPr/>
          </p:nvSpPr>
          <p:spPr bwMode="auto">
            <a:xfrm flipH="1">
              <a:off x="533400" y="2362200"/>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32" name="Freeform 3"/>
            <p:cNvSpPr>
              <a:spLocks/>
            </p:cNvSpPr>
            <p:nvPr/>
          </p:nvSpPr>
          <p:spPr bwMode="auto">
            <a:xfrm rot="1245065" flipV="1">
              <a:off x="1277938" y="3965575"/>
              <a:ext cx="42910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3"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4"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5" name="Text Box 6"/>
            <p:cNvSpPr txBox="1">
              <a:spLocks noChangeArrowheads="1"/>
            </p:cNvSpPr>
            <p:nvPr/>
          </p:nvSpPr>
          <p:spPr bwMode="auto">
            <a:xfrm>
              <a:off x="3429000" y="5257800"/>
              <a:ext cx="685800" cy="4603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36" name="Text Box 7"/>
            <p:cNvSpPr txBox="1">
              <a:spLocks noChangeArrowheads="1"/>
            </p:cNvSpPr>
            <p:nvPr/>
          </p:nvSpPr>
          <p:spPr bwMode="auto">
            <a:xfrm flipH="1">
              <a:off x="1600200" y="4600575"/>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7" name="Text Box 8"/>
            <p:cNvSpPr txBox="1">
              <a:spLocks noChangeArrowheads="1"/>
            </p:cNvSpPr>
            <p:nvPr/>
          </p:nvSpPr>
          <p:spPr bwMode="auto">
            <a:xfrm flipH="1">
              <a:off x="5105400" y="4572000"/>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39" name="Text Box 18"/>
          <p:cNvSpPr txBox="1">
            <a:spLocks noChangeArrowheads="1"/>
          </p:cNvSpPr>
          <p:nvPr/>
        </p:nvSpPr>
        <p:spPr bwMode="auto">
          <a:xfrm>
            <a:off x="891492" y="2777746"/>
            <a:ext cx="685800" cy="8620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000" b="1" dirty="0">
              <a:solidFill>
                <a:srgbClr val="000000"/>
              </a:solidFill>
            </a:endParaRPr>
          </a:p>
          <a:p>
            <a:pPr algn="ctr" eaLnBrk="0" hangingPunct="0">
              <a:spcBef>
                <a:spcPct val="50000"/>
              </a:spcBef>
              <a:defRPr/>
            </a:pPr>
            <a:r>
              <a:rPr lang="en-US" sz="2000" b="1" dirty="0">
                <a:solidFill>
                  <a:srgbClr val="000000"/>
                </a:solidFill>
              </a:rPr>
              <a:t>                   </a:t>
            </a:r>
          </a:p>
        </p:txBody>
      </p:sp>
      <p:sp>
        <p:nvSpPr>
          <p:cNvPr id="23" name="Oval 22"/>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0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0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6" grpId="0" animBg="1"/>
      <p:bldP spid="1280017" grpId="0" animBg="1"/>
      <p:bldP spid="1280019" grpId="0"/>
      <p:bldP spid="20" grpId="0"/>
      <p:bldP spid="21"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82" y="313929"/>
            <a:ext cx="15972341" cy="561372"/>
          </a:xfrm>
          <a:prstGeom prst="rect">
            <a:avLst/>
          </a:prstGeom>
        </p:spPr>
        <p:txBody>
          <a:bodyPr wrap="square">
            <a:spAutoFit/>
          </a:bodyPr>
          <a:lstStyle/>
          <a:p>
            <a:pPr algn="ctr" defTabSz="1219194" fontAlgn="auto">
              <a:spcBef>
                <a:spcPts val="0"/>
              </a:spcBef>
              <a:spcAft>
                <a:spcPts val="0"/>
              </a:spcAft>
            </a:pPr>
            <a:r>
              <a:rPr lang="en-US" sz="3048" b="1" dirty="0">
                <a:solidFill>
                  <a:srgbClr val="000000"/>
                </a:solidFill>
                <a:latin typeface="Arial"/>
              </a:rPr>
              <a:t>What Kinds of Questions Does Clinical Research/Epidemiology Answer?  “Big 6”</a:t>
            </a:r>
          </a:p>
        </p:txBody>
      </p:sp>
      <p:sp>
        <p:nvSpPr>
          <p:cNvPr id="3" name="Rectangle 2"/>
          <p:cNvSpPr/>
          <p:nvPr/>
        </p:nvSpPr>
        <p:spPr>
          <a:xfrm>
            <a:off x="203201" y="1410778"/>
            <a:ext cx="6043001" cy="1241430"/>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Description</a:t>
            </a:r>
            <a:r>
              <a:rPr lang="en-US" sz="2667" dirty="0">
                <a:solidFill>
                  <a:srgbClr val="000000"/>
                </a:solidFill>
                <a:latin typeface="Arial"/>
              </a:rPr>
              <a:t> </a:t>
            </a:r>
          </a:p>
          <a:p>
            <a:pPr marL="444498" lvl="1" indent="-226785" defTabSz="1219194" fontAlgn="auto">
              <a:spcBef>
                <a:spcPts val="0"/>
              </a:spcBef>
              <a:spcAft>
                <a:spcPts val="0"/>
              </a:spcAft>
              <a:buFont typeface="Arial" panose="020B0604020202020204" pitchFamily="34" charset="0"/>
              <a:buChar char="•"/>
            </a:pPr>
            <a:r>
              <a:rPr lang="en-US" sz="2400" dirty="0">
                <a:solidFill>
                  <a:srgbClr val="000000"/>
                </a:solidFill>
                <a:latin typeface="Arial"/>
              </a:rPr>
              <a:t>How frequent/common are traits/ exposures/conditions/diseases?</a:t>
            </a:r>
          </a:p>
        </p:txBody>
      </p:sp>
      <p:sp>
        <p:nvSpPr>
          <p:cNvPr id="4" name="Rectangle 3"/>
          <p:cNvSpPr/>
          <p:nvPr/>
        </p:nvSpPr>
        <p:spPr>
          <a:xfrm>
            <a:off x="304800" y="2977579"/>
            <a:ext cx="7107467" cy="502766"/>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Causation (“Causal inference”)</a:t>
            </a:r>
          </a:p>
        </p:txBody>
      </p:sp>
      <p:sp>
        <p:nvSpPr>
          <p:cNvPr id="5" name="Rectangle 4"/>
          <p:cNvSpPr/>
          <p:nvPr/>
        </p:nvSpPr>
        <p:spPr>
          <a:xfrm>
            <a:off x="254698" y="6604001"/>
            <a:ext cx="4099588" cy="2349426"/>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Attribution</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What fraction or how many cases of disease D can be eliminated if causal exposure E is eliminated/reduced?</a:t>
            </a:r>
          </a:p>
        </p:txBody>
      </p:sp>
      <p:sp>
        <p:nvSpPr>
          <p:cNvPr id="6" name="Rectangle 5"/>
          <p:cNvSpPr/>
          <p:nvPr/>
        </p:nvSpPr>
        <p:spPr>
          <a:xfrm>
            <a:off x="7421288" y="1410778"/>
            <a:ext cx="4367544" cy="1610762"/>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Mediation</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Understanding the mechanisms of causation. How does E cause D?</a:t>
            </a:r>
          </a:p>
        </p:txBody>
      </p:sp>
      <p:sp>
        <p:nvSpPr>
          <p:cNvPr id="7" name="Rectangle 6"/>
          <p:cNvSpPr/>
          <p:nvPr/>
        </p:nvSpPr>
        <p:spPr>
          <a:xfrm>
            <a:off x="7595578" y="3975644"/>
            <a:ext cx="4523852" cy="1241430"/>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Interaction</a:t>
            </a:r>
          </a:p>
          <a:p>
            <a:pPr marL="444498" lvl="1" indent="-226785" defTabSz="1219194" fontAlgn="auto">
              <a:spcBef>
                <a:spcPts val="0"/>
              </a:spcBef>
              <a:spcAft>
                <a:spcPts val="0"/>
              </a:spcAft>
              <a:buFont typeface="Arial" panose="020B0604020202020204" pitchFamily="34" charset="0"/>
              <a:buChar char="•"/>
            </a:pPr>
            <a:r>
              <a:rPr lang="en-US" sz="2400" dirty="0">
                <a:solidFill>
                  <a:srgbClr val="000000"/>
                </a:solidFill>
                <a:latin typeface="Arial"/>
              </a:rPr>
              <a:t>When and for whom does E cause/predict D?</a:t>
            </a:r>
          </a:p>
        </p:txBody>
      </p:sp>
      <p:sp>
        <p:nvSpPr>
          <p:cNvPr id="8" name="Rectangle 7"/>
          <p:cNvSpPr/>
          <p:nvPr/>
        </p:nvSpPr>
        <p:spPr>
          <a:xfrm>
            <a:off x="7692572" y="6458857"/>
            <a:ext cx="4443605" cy="2349426"/>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Prediction </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Do A, B, and C predict concurrent presence/future occurrence of D?                             </a:t>
            </a:r>
          </a:p>
          <a:p>
            <a:pPr marL="550330" lvl="1" defTabSz="1219194" fontAlgn="auto">
              <a:spcBef>
                <a:spcPts val="0"/>
              </a:spcBef>
              <a:spcAft>
                <a:spcPts val="0"/>
              </a:spcAft>
            </a:pPr>
            <a:r>
              <a:rPr lang="en-US" sz="2400" dirty="0">
                <a:solidFill>
                  <a:srgbClr val="000000"/>
                </a:solidFill>
                <a:latin typeface="Arial"/>
              </a:rPr>
              <a:t>e.g., diagnosis or prognosis</a:t>
            </a:r>
          </a:p>
        </p:txBody>
      </p:sp>
      <p:sp>
        <p:nvSpPr>
          <p:cNvPr id="17" name="Rectangle 16"/>
          <p:cNvSpPr/>
          <p:nvPr/>
        </p:nvSpPr>
        <p:spPr>
          <a:xfrm>
            <a:off x="5603770" y="1253786"/>
            <a:ext cx="1290516" cy="737253"/>
          </a:xfrm>
          <a:prstGeom prst="rect">
            <a:avLst/>
          </a:prstGeom>
          <a:ln w="50800">
            <a:solidFill>
              <a:srgbClr val="FF0000"/>
            </a:solidFill>
          </a:ln>
        </p:spPr>
        <p:txBody>
          <a:bodyPr wrap="square">
            <a:spAutoFit/>
          </a:bodyPr>
          <a:lstStyle/>
          <a:p>
            <a:pPr algn="ctr" defTabSz="1219194" eaLnBrk="0" fontAlgn="auto" hangingPunct="0">
              <a:spcBef>
                <a:spcPct val="50000"/>
              </a:spcBef>
              <a:spcAft>
                <a:spcPts val="0"/>
              </a:spcAft>
              <a:defRPr/>
            </a:pPr>
            <a:r>
              <a:rPr lang="en-US" sz="4191" b="1" dirty="0">
                <a:solidFill>
                  <a:srgbClr val="000000"/>
                </a:solidFill>
              </a:rPr>
              <a:t>S=1</a:t>
            </a:r>
            <a:endParaRPr lang="en-US" sz="4191" dirty="0">
              <a:solidFill>
                <a:srgbClr val="000000"/>
              </a:solidFill>
            </a:endParaRPr>
          </a:p>
        </p:txBody>
      </p:sp>
      <p:pic>
        <p:nvPicPr>
          <p:cNvPr id="18" name="Picture 17"/>
          <p:cNvPicPr>
            <a:picLocks noChangeAspect="1"/>
          </p:cNvPicPr>
          <p:nvPr/>
        </p:nvPicPr>
        <p:blipFill>
          <a:blip r:embed="rId3"/>
          <a:stretch>
            <a:fillRect/>
          </a:stretch>
        </p:blipFill>
        <p:spPr>
          <a:xfrm>
            <a:off x="4731658" y="4354287"/>
            <a:ext cx="2685143" cy="1128155"/>
          </a:xfrm>
          <a:prstGeom prst="rect">
            <a:avLst/>
          </a:prstGeom>
        </p:spPr>
      </p:pic>
      <p:pic>
        <p:nvPicPr>
          <p:cNvPr id="21" name="Picture 20"/>
          <p:cNvPicPr>
            <a:picLocks noChangeAspect="1"/>
          </p:cNvPicPr>
          <p:nvPr/>
        </p:nvPicPr>
        <p:blipFill>
          <a:blip r:embed="rId4"/>
          <a:stretch>
            <a:fillRect/>
          </a:stretch>
        </p:blipFill>
        <p:spPr>
          <a:xfrm>
            <a:off x="12529075" y="1596556"/>
            <a:ext cx="2928640" cy="1418560"/>
          </a:xfrm>
          <a:prstGeom prst="rect">
            <a:avLst/>
          </a:prstGeom>
        </p:spPr>
      </p:pic>
      <p:pic>
        <p:nvPicPr>
          <p:cNvPr id="22" name="Picture 21"/>
          <p:cNvPicPr>
            <a:picLocks noChangeAspect="1"/>
          </p:cNvPicPr>
          <p:nvPr/>
        </p:nvPicPr>
        <p:blipFill>
          <a:blip r:embed="rId5"/>
          <a:stretch>
            <a:fillRect/>
          </a:stretch>
        </p:blipFill>
        <p:spPr>
          <a:xfrm>
            <a:off x="12792459" y="4092147"/>
            <a:ext cx="2656716" cy="1205568"/>
          </a:xfrm>
          <a:prstGeom prst="rect">
            <a:avLst/>
          </a:prstGeom>
        </p:spPr>
      </p:pic>
      <p:pic>
        <p:nvPicPr>
          <p:cNvPr id="37" name="Picture 36"/>
          <p:cNvPicPr>
            <a:picLocks noChangeAspect="1"/>
          </p:cNvPicPr>
          <p:nvPr/>
        </p:nvPicPr>
        <p:blipFill>
          <a:blip r:embed="rId6"/>
          <a:stretch>
            <a:fillRect/>
          </a:stretch>
        </p:blipFill>
        <p:spPr>
          <a:xfrm>
            <a:off x="12686743" y="6147921"/>
            <a:ext cx="2770972" cy="2342936"/>
          </a:xfrm>
          <a:prstGeom prst="rect">
            <a:avLst/>
          </a:prstGeom>
        </p:spPr>
      </p:pic>
      <p:sp>
        <p:nvSpPr>
          <p:cNvPr id="23" name="Rectangle 22"/>
          <p:cNvSpPr/>
          <p:nvPr/>
        </p:nvSpPr>
        <p:spPr>
          <a:xfrm>
            <a:off x="101600" y="3323035"/>
            <a:ext cx="4610819" cy="3046988"/>
          </a:xfrm>
          <a:prstGeom prst="rect">
            <a:avLst/>
          </a:prstGeom>
        </p:spPr>
        <p:txBody>
          <a:bodyPr wrap="square">
            <a:spAutoFit/>
          </a:bodyPr>
          <a:lstStyle/>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The science of establishing causal relationships among biological, behavioral, environmental (etc.) factors within humans.  Does E cause (or prevent) D? </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Will intervening upon E change occurrence of D?</a:t>
            </a:r>
          </a:p>
        </p:txBody>
      </p:sp>
      <p:sp>
        <p:nvSpPr>
          <p:cNvPr id="28" name="Text Box 2"/>
          <p:cNvSpPr txBox="1">
            <a:spLocks noChangeArrowheads="1"/>
          </p:cNvSpPr>
          <p:nvPr/>
        </p:nvSpPr>
        <p:spPr bwMode="auto">
          <a:xfrm flipH="1">
            <a:off x="4145987" y="6896391"/>
            <a:ext cx="1088572" cy="1030218"/>
          </a:xfrm>
          <a:prstGeom prst="rect">
            <a:avLst/>
          </a:prstGeom>
          <a:noFill/>
          <a:ln w="12700">
            <a:noFill/>
            <a:miter lim="800000"/>
            <a:headEnd/>
            <a:tailEnd/>
          </a:ln>
          <a:effectLst/>
        </p:spPr>
        <p:txBody>
          <a:bodyPr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A</a:t>
            </a:r>
            <a:endParaRPr lang="en-US" sz="3809" dirty="0">
              <a:solidFill>
                <a:srgbClr val="000000"/>
              </a:solidFill>
            </a:endParaRPr>
          </a:p>
        </p:txBody>
      </p:sp>
      <p:sp>
        <p:nvSpPr>
          <p:cNvPr id="29" name="Text Box 2"/>
          <p:cNvSpPr txBox="1">
            <a:spLocks noChangeArrowheads="1"/>
          </p:cNvSpPr>
          <p:nvPr/>
        </p:nvSpPr>
        <p:spPr bwMode="auto">
          <a:xfrm flipH="1">
            <a:off x="4390439" y="7926100"/>
            <a:ext cx="580836" cy="678519"/>
          </a:xfrm>
          <a:prstGeom prst="rect">
            <a:avLst/>
          </a:prstGeom>
          <a:noFill/>
          <a:ln w="12700">
            <a:noFill/>
            <a:miter lim="800000"/>
            <a:headEnd/>
            <a:tailEnd/>
          </a:ln>
          <a:effectLst/>
        </p:spPr>
        <p:txBody>
          <a:bodyPr wrap="square" anchor="ctr">
            <a:spAutoFit/>
          </a:bodyPr>
          <a:lstStyle/>
          <a:p>
            <a:pPr algn="ctr" defTabSz="1219194" eaLnBrk="0" fontAlgn="auto" hangingPunct="0">
              <a:spcBef>
                <a:spcPct val="50000"/>
              </a:spcBef>
              <a:spcAft>
                <a:spcPts val="0"/>
              </a:spcAft>
              <a:defRPr/>
            </a:pPr>
            <a:r>
              <a:rPr lang="en-US" sz="3809" b="1" dirty="0">
                <a:solidFill>
                  <a:srgbClr val="000000"/>
                </a:solidFill>
              </a:rPr>
              <a:t>E</a:t>
            </a:r>
            <a:endParaRPr lang="en-US" sz="3809" dirty="0">
              <a:solidFill>
                <a:srgbClr val="000000"/>
              </a:solidFill>
            </a:endParaRPr>
          </a:p>
        </p:txBody>
      </p:sp>
      <p:sp>
        <p:nvSpPr>
          <p:cNvPr id="30" name="Text Box 2"/>
          <p:cNvSpPr txBox="1">
            <a:spLocks noChangeArrowheads="1"/>
          </p:cNvSpPr>
          <p:nvPr/>
        </p:nvSpPr>
        <p:spPr bwMode="auto">
          <a:xfrm flipH="1">
            <a:off x="6264437" y="7545282"/>
            <a:ext cx="1137848" cy="1030218"/>
          </a:xfrm>
          <a:prstGeom prst="rect">
            <a:avLst/>
          </a:prstGeom>
          <a:noFill/>
          <a:ln w="12700">
            <a:noFill/>
            <a:miter lim="800000"/>
            <a:headEnd/>
            <a:tailEnd/>
          </a:ln>
          <a:effectLst/>
        </p:spPr>
        <p:txBody>
          <a:bodyPr wrap="square"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D</a:t>
            </a:r>
            <a:endParaRPr lang="en-US" sz="3809" dirty="0">
              <a:solidFill>
                <a:srgbClr val="000000"/>
              </a:solidFill>
            </a:endParaRPr>
          </a:p>
        </p:txBody>
      </p:sp>
      <p:sp>
        <p:nvSpPr>
          <p:cNvPr id="31" name="Freeform 5"/>
          <p:cNvSpPr>
            <a:spLocks/>
          </p:cNvSpPr>
          <p:nvPr/>
        </p:nvSpPr>
        <p:spPr bwMode="auto">
          <a:xfrm rot="2232320">
            <a:off x="5031801" y="7744745"/>
            <a:ext cx="1224033" cy="29745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sp>
        <p:nvSpPr>
          <p:cNvPr id="32" name="Freeform 5"/>
          <p:cNvSpPr>
            <a:spLocks/>
          </p:cNvSpPr>
          <p:nvPr/>
        </p:nvSpPr>
        <p:spPr bwMode="auto">
          <a:xfrm rot="4236866">
            <a:off x="5458890" y="7829861"/>
            <a:ext cx="400120" cy="111027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sp>
        <p:nvSpPr>
          <p:cNvPr id="33" name="Text Box 2"/>
          <p:cNvSpPr txBox="1">
            <a:spLocks noChangeArrowheads="1"/>
          </p:cNvSpPr>
          <p:nvPr/>
        </p:nvSpPr>
        <p:spPr bwMode="auto">
          <a:xfrm flipH="1">
            <a:off x="4789715" y="6311567"/>
            <a:ext cx="1088572" cy="1030218"/>
          </a:xfrm>
          <a:prstGeom prst="rect">
            <a:avLst/>
          </a:prstGeom>
          <a:noFill/>
          <a:ln w="12700">
            <a:noFill/>
            <a:miter lim="800000"/>
            <a:headEnd/>
            <a:tailEnd/>
          </a:ln>
          <a:effectLst/>
        </p:spPr>
        <p:txBody>
          <a:bodyPr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B</a:t>
            </a:r>
            <a:endParaRPr lang="en-US" sz="3809" dirty="0">
              <a:solidFill>
                <a:srgbClr val="000000"/>
              </a:solidFill>
            </a:endParaRPr>
          </a:p>
        </p:txBody>
      </p:sp>
      <p:sp>
        <p:nvSpPr>
          <p:cNvPr id="34" name="Freeform 5"/>
          <p:cNvSpPr>
            <a:spLocks/>
          </p:cNvSpPr>
          <p:nvPr/>
        </p:nvSpPr>
        <p:spPr bwMode="auto">
          <a:xfrm rot="2855394">
            <a:off x="5510826" y="7419018"/>
            <a:ext cx="1315492" cy="29745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sp>
        <p:nvSpPr>
          <p:cNvPr id="35" name="Oval 14"/>
          <p:cNvSpPr>
            <a:spLocks noChangeArrowheads="1"/>
          </p:cNvSpPr>
          <p:nvPr/>
        </p:nvSpPr>
        <p:spPr bwMode="auto">
          <a:xfrm>
            <a:off x="6935786" y="3424891"/>
            <a:ext cx="9186237" cy="2342935"/>
          </a:xfrm>
          <a:prstGeom prst="ellipse">
            <a:avLst/>
          </a:prstGeom>
          <a:noFill/>
          <a:ln w="76200">
            <a:solidFill>
              <a:srgbClr val="FF0000"/>
            </a:solidFill>
            <a:round/>
            <a:headEnd/>
            <a:tailEnd/>
          </a:ln>
          <a:effectLst/>
        </p:spPr>
        <p:txBody>
          <a:bodyPr wrap="square" anchor="ctr">
            <a:spAutoFit/>
          </a:bodyPr>
          <a:lstStyle/>
          <a:p>
            <a:pPr algn="ctr" defTabSz="1219170" eaLnBrk="0" hangingPunct="0">
              <a:spcBef>
                <a:spcPct val="50000"/>
              </a:spcBef>
              <a:defRPr/>
            </a:pPr>
            <a:endParaRPr lang="en-US" sz="3733" b="1" dirty="0">
              <a:solidFill>
                <a:srgbClr val="000000"/>
              </a:solidFill>
              <a:latin typeface="Arial" pitchFamily="34" charset="0"/>
            </a:endParaRPr>
          </a:p>
        </p:txBody>
      </p:sp>
      <p:sp>
        <p:nvSpPr>
          <p:cNvPr id="9" name="Rectangle 8">
            <a:extLst>
              <a:ext uri="{FF2B5EF4-FFF2-40B4-BE49-F238E27FC236}">
                <a16:creationId xmlns:a16="http://schemas.microsoft.com/office/drawing/2014/main" id="{C2F8CE2D-E8BE-B25B-C5A0-CEDF8220EEB3}"/>
              </a:ext>
            </a:extLst>
          </p:cNvPr>
          <p:cNvSpPr/>
          <p:nvPr/>
        </p:nvSpPr>
        <p:spPr>
          <a:xfrm>
            <a:off x="5629694" y="2405030"/>
            <a:ext cx="1161143" cy="737253"/>
          </a:xfrm>
          <a:prstGeom prst="rect">
            <a:avLst/>
          </a:prstGeom>
        </p:spPr>
        <p:txBody>
          <a:bodyPr wrap="square">
            <a:spAutoFit/>
          </a:bodyPr>
          <a:lstStyle/>
          <a:p>
            <a:pPr algn="ctr" defTabSz="1219194" eaLnBrk="0" fontAlgn="auto" hangingPunct="0">
              <a:spcBef>
                <a:spcPct val="50000"/>
              </a:spcBef>
              <a:spcAft>
                <a:spcPts val="0"/>
              </a:spcAft>
              <a:defRPr/>
            </a:pPr>
            <a:r>
              <a:rPr lang="en-US" sz="4191" b="1" dirty="0">
                <a:solidFill>
                  <a:srgbClr val="000000"/>
                </a:solidFill>
              </a:rPr>
              <a:t>D</a:t>
            </a:r>
            <a:endParaRPr lang="en-US" sz="4191" dirty="0">
              <a:solidFill>
                <a:srgbClr val="000000"/>
              </a:solidFill>
            </a:endParaRPr>
          </a:p>
        </p:txBody>
      </p:sp>
      <p:sp>
        <p:nvSpPr>
          <p:cNvPr id="10" name="Rectangle 9">
            <a:extLst>
              <a:ext uri="{FF2B5EF4-FFF2-40B4-BE49-F238E27FC236}">
                <a16:creationId xmlns:a16="http://schemas.microsoft.com/office/drawing/2014/main" id="{8F9064A9-6E5F-DAE9-2384-F421F491F841}"/>
              </a:ext>
            </a:extLst>
          </p:cNvPr>
          <p:cNvSpPr/>
          <p:nvPr/>
        </p:nvSpPr>
        <p:spPr>
          <a:xfrm>
            <a:off x="4131847" y="1094613"/>
            <a:ext cx="1161143" cy="737253"/>
          </a:xfrm>
          <a:prstGeom prst="rect">
            <a:avLst/>
          </a:prstGeom>
        </p:spPr>
        <p:txBody>
          <a:bodyPr wrap="square">
            <a:spAutoFit/>
          </a:bodyPr>
          <a:lstStyle/>
          <a:p>
            <a:pPr algn="ctr" defTabSz="1219194" eaLnBrk="0" fontAlgn="auto" hangingPunct="0">
              <a:spcBef>
                <a:spcPct val="50000"/>
              </a:spcBef>
              <a:spcAft>
                <a:spcPts val="0"/>
              </a:spcAft>
              <a:defRPr/>
            </a:pPr>
            <a:r>
              <a:rPr lang="en-US" sz="4191" b="1" dirty="0">
                <a:solidFill>
                  <a:srgbClr val="000000"/>
                </a:solidFill>
              </a:rPr>
              <a:t>A</a:t>
            </a:r>
            <a:endParaRPr lang="en-US" sz="4191" dirty="0">
              <a:solidFill>
                <a:srgbClr val="000000"/>
              </a:solidFill>
            </a:endParaRPr>
          </a:p>
        </p:txBody>
      </p:sp>
      <p:cxnSp>
        <p:nvCxnSpPr>
          <p:cNvPr id="12" name="Straight Arrow Connector 11">
            <a:extLst>
              <a:ext uri="{FF2B5EF4-FFF2-40B4-BE49-F238E27FC236}">
                <a16:creationId xmlns:a16="http://schemas.microsoft.com/office/drawing/2014/main" id="{40B0AC45-F81B-A2B3-C639-623F4778B020}"/>
              </a:ext>
            </a:extLst>
          </p:cNvPr>
          <p:cNvCxnSpPr>
            <a:endCxn id="17" idx="1"/>
          </p:cNvCxnSpPr>
          <p:nvPr/>
        </p:nvCxnSpPr>
        <p:spPr bwMode="auto">
          <a:xfrm>
            <a:off x="4971275" y="1478607"/>
            <a:ext cx="632495" cy="143806"/>
          </a:xfrm>
          <a:prstGeom prst="straightConnector1">
            <a:avLst/>
          </a:prstGeom>
          <a:noFill/>
          <a:ln w="508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887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965200" y="-139700"/>
            <a:ext cx="13821364" cy="1066800"/>
          </a:xfrm>
        </p:spPr>
        <p:txBody>
          <a:bodyPr/>
          <a:lstStyle/>
          <a:p>
            <a:r>
              <a:rPr lang="en-US" altLang="en-US" sz="4800" dirty="0"/>
              <a:t>Statistical Interaction</a:t>
            </a:r>
          </a:p>
        </p:txBody>
      </p:sp>
      <p:sp>
        <p:nvSpPr>
          <p:cNvPr id="121858" name="Rectangle 3"/>
          <p:cNvSpPr>
            <a:spLocks noGrp="1" noChangeArrowheads="1"/>
          </p:cNvSpPr>
          <p:nvPr>
            <p:ph sz="half" idx="1"/>
          </p:nvPr>
        </p:nvSpPr>
        <p:spPr>
          <a:xfrm>
            <a:off x="279400" y="990600"/>
            <a:ext cx="8229600" cy="6781800"/>
          </a:xfrm>
        </p:spPr>
        <p:txBody>
          <a:bodyPr/>
          <a:lstStyle/>
          <a:p>
            <a:pPr marL="457200" indent="-457200">
              <a:buClrTx/>
            </a:pPr>
            <a:r>
              <a:rPr lang="en-US" altLang="en-US" sz="3000" dirty="0"/>
              <a:t>Definition </a:t>
            </a:r>
          </a:p>
          <a:p>
            <a:pPr marL="1082675" lvl="1" indent="-504825"/>
            <a:r>
              <a:rPr lang="en-US" altLang="en-US" sz="3000" dirty="0"/>
              <a:t>when the magnitude of a measure of association (between exposure &amp; disease) meaningfully/statistically differs according to value of a 3</a:t>
            </a:r>
            <a:r>
              <a:rPr lang="en-US" altLang="en-US" sz="3000" baseline="30000" dirty="0"/>
              <a:t>rd</a:t>
            </a:r>
            <a:r>
              <a:rPr lang="en-US" altLang="en-US" sz="3000" dirty="0"/>
              <a:t> variable</a:t>
            </a:r>
          </a:p>
          <a:p>
            <a:pPr marL="457200" indent="-457200">
              <a:buClrTx/>
            </a:pPr>
            <a:r>
              <a:rPr lang="en-US" altLang="en-US" sz="3000" dirty="0"/>
              <a:t>Synonyms</a:t>
            </a:r>
          </a:p>
          <a:p>
            <a:pPr marL="1082675" lvl="1" indent="-504825"/>
            <a:r>
              <a:rPr lang="en-US" altLang="en-US" sz="3000" dirty="0"/>
              <a:t>Effect-measure modification*</a:t>
            </a:r>
          </a:p>
          <a:p>
            <a:pPr marL="1082675" lvl="1" indent="-504825"/>
            <a:r>
              <a:rPr lang="en-US" altLang="en-US" sz="3000" dirty="0"/>
              <a:t>Effect modification</a:t>
            </a:r>
          </a:p>
          <a:p>
            <a:pPr marL="1082675" lvl="1" indent="-504825"/>
            <a:r>
              <a:rPr lang="en-US" altLang="en-US" sz="3000" dirty="0"/>
              <a:t>Heterogeneity of effect</a:t>
            </a:r>
          </a:p>
          <a:p>
            <a:pPr marL="1082675" lvl="1" indent="-504825"/>
            <a:r>
              <a:rPr lang="en-US" altLang="en-US" sz="3000" dirty="0"/>
              <a:t>Heterogeneity of measure</a:t>
            </a:r>
          </a:p>
          <a:p>
            <a:pPr marL="1082675" lvl="1" indent="-504825"/>
            <a:r>
              <a:rPr lang="en-US" altLang="en-US" sz="3000" dirty="0"/>
              <a:t>Non-uniformity of effect</a:t>
            </a:r>
          </a:p>
          <a:p>
            <a:pPr marL="1082675" lvl="1" indent="-504825"/>
            <a:r>
              <a:rPr lang="en-US" altLang="en-US" sz="3000" dirty="0"/>
              <a:t>Effect variation</a:t>
            </a:r>
          </a:p>
          <a:p>
            <a:pPr marL="1082675" lvl="1" indent="-504825"/>
            <a:r>
              <a:rPr lang="en-US" altLang="en-US" sz="3000" dirty="0"/>
              <a:t>“When one influences another”</a:t>
            </a:r>
          </a:p>
          <a:p>
            <a:pPr lvl="1"/>
            <a:endParaRPr lang="en-US" altLang="en-US" sz="3000" dirty="0"/>
          </a:p>
        </p:txBody>
      </p:sp>
      <p:sp>
        <p:nvSpPr>
          <p:cNvPr id="2" name="Content Placeholder 1"/>
          <p:cNvSpPr>
            <a:spLocks noGrp="1"/>
          </p:cNvSpPr>
          <p:nvPr>
            <p:ph sz="half" idx="2"/>
          </p:nvPr>
        </p:nvSpPr>
        <p:spPr>
          <a:xfrm>
            <a:off x="8229600" y="1066800"/>
            <a:ext cx="7747000" cy="6781800"/>
          </a:xfrm>
        </p:spPr>
        <p:txBody>
          <a:bodyPr/>
          <a:lstStyle/>
          <a:p>
            <a:pPr marL="457200" indent="-457200">
              <a:buClrTx/>
            </a:pPr>
            <a:r>
              <a:rPr lang="en-US" altLang="en-US" sz="3000" dirty="0"/>
              <a:t>Proper terminology </a:t>
            </a:r>
          </a:p>
          <a:p>
            <a:pPr marL="1082675" lvl="1" indent="-504825"/>
            <a:r>
              <a:rPr lang="en-US" altLang="en-US" sz="3000" dirty="0"/>
              <a:t>e.g.,  Smoking, caffeine use, delayed conception</a:t>
            </a:r>
          </a:p>
          <a:p>
            <a:pPr marL="1539875" lvl="2" indent="-457200"/>
            <a:r>
              <a:rPr lang="en-US" altLang="en-US" sz="3000" dirty="0"/>
              <a:t>Caffeine use </a:t>
            </a:r>
            <a:r>
              <a:rPr lang="en-US" altLang="en-US" sz="3000" u="sng" dirty="0"/>
              <a:t>modifies</a:t>
            </a:r>
            <a:r>
              <a:rPr lang="en-US" altLang="en-US" sz="3000" dirty="0"/>
              <a:t> the effect of smoking on the occurrence of delayed conception.</a:t>
            </a:r>
          </a:p>
          <a:p>
            <a:pPr marL="1539875" lvl="2" indent="-457200"/>
            <a:r>
              <a:rPr lang="en-US" altLang="en-US" sz="3000" dirty="0"/>
              <a:t>There is </a:t>
            </a:r>
            <a:r>
              <a:rPr lang="en-US" altLang="en-US" sz="3000" u="sng" dirty="0"/>
              <a:t>interaction</a:t>
            </a:r>
            <a:r>
              <a:rPr lang="en-US" altLang="en-US" sz="3000" dirty="0"/>
              <a:t> between caffeine use and smoking in the occurrence of delayed conception.  </a:t>
            </a:r>
          </a:p>
          <a:p>
            <a:pPr marL="1539875" lvl="2" indent="-457200"/>
            <a:r>
              <a:rPr lang="en-US" altLang="en-US" sz="3000" dirty="0"/>
              <a:t>Caffeine is an </a:t>
            </a:r>
            <a:r>
              <a:rPr lang="en-US" altLang="en-US" sz="3000" u="sng" dirty="0"/>
              <a:t>effect modifier</a:t>
            </a:r>
            <a:r>
              <a:rPr lang="en-US" altLang="en-US" sz="3000" dirty="0"/>
              <a:t> in the relationship between smoking and delayed conception.</a:t>
            </a:r>
          </a:p>
          <a:p>
            <a:endParaRPr lang="en-US" dirty="0"/>
          </a:p>
        </p:txBody>
      </p:sp>
      <p:sp>
        <p:nvSpPr>
          <p:cNvPr id="121859" name="TextBox 1"/>
          <p:cNvSpPr txBox="1">
            <a:spLocks noChangeArrowheads="1"/>
          </p:cNvSpPr>
          <p:nvPr/>
        </p:nvSpPr>
        <p:spPr bwMode="auto">
          <a:xfrm>
            <a:off x="4851400" y="8305800"/>
            <a:ext cx="3386667" cy="676019"/>
          </a:xfrm>
          <a:prstGeom prst="rect">
            <a:avLst/>
          </a:prstGeom>
          <a:noFill/>
          <a:ln w="9525">
            <a:noFill/>
            <a:miter lim="800000"/>
            <a:headEnd/>
            <a:tailEnd/>
          </a:ln>
        </p:spPr>
        <p:txBody>
          <a:bodyPr wrap="square">
            <a:spAutoFit/>
          </a:bodyPr>
          <a:lstStyle/>
          <a:p>
            <a:pPr eaLnBrk="0" hangingPunct="0">
              <a:spcBef>
                <a:spcPct val="50000"/>
              </a:spcBef>
            </a:pPr>
            <a:r>
              <a:rPr lang="en-US" sz="3793" dirty="0"/>
              <a:t>* </a:t>
            </a:r>
            <a:r>
              <a:rPr lang="en-US" sz="2800" dirty="0"/>
              <a:t>preferred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3291148"/>
            <a:ext cx="8002142" cy="5105401"/>
          </a:xfrm>
          <a:prstGeom prst="rect">
            <a:avLst/>
          </a:prstGeom>
        </p:spPr>
      </p:pic>
      <p:pic>
        <p:nvPicPr>
          <p:cNvPr id="7" name="Picture 6"/>
          <p:cNvPicPr>
            <a:picLocks noChangeAspect="1"/>
          </p:cNvPicPr>
          <p:nvPr/>
        </p:nvPicPr>
        <p:blipFill>
          <a:blip r:embed="rId4"/>
          <a:stretch>
            <a:fillRect/>
          </a:stretch>
        </p:blipFill>
        <p:spPr>
          <a:xfrm>
            <a:off x="8204200" y="3581400"/>
            <a:ext cx="7785861" cy="52850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55208073"/>
              </p:ext>
            </p:extLst>
          </p:nvPr>
        </p:nvGraphicFramePr>
        <p:xfrm>
          <a:off x="7061200" y="228600"/>
          <a:ext cx="1993900" cy="1043306"/>
        </p:xfrm>
        <a:graphic>
          <a:graphicData uri="http://schemas.openxmlformats.org/drawingml/2006/table">
            <a:tbl>
              <a:tblPr firstRow="1" bandRow="1">
                <a:tableStyleId>{2D5ABB26-0587-4C30-8999-92F81FD0307C}</a:tableStyleId>
              </a:tblPr>
              <a:tblGrid>
                <a:gridCol w="977517">
                  <a:extLst>
                    <a:ext uri="{9D8B030D-6E8A-4147-A177-3AD203B41FA5}">
                      <a16:colId xmlns:a16="http://schemas.microsoft.com/office/drawing/2014/main" val="20000"/>
                    </a:ext>
                  </a:extLst>
                </a:gridCol>
                <a:gridCol w="1016383">
                  <a:extLst>
                    <a:ext uri="{9D8B030D-6E8A-4147-A177-3AD203B41FA5}">
                      <a16:colId xmlns:a16="http://schemas.microsoft.com/office/drawing/2014/main" val="20001"/>
                    </a:ext>
                  </a:extLst>
                </a:gridCol>
              </a:tblGrid>
              <a:tr h="498115">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5191">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4161074"/>
              </p:ext>
            </p:extLst>
          </p:nvPr>
        </p:nvGraphicFramePr>
        <p:xfrm>
          <a:off x="5765800" y="1743654"/>
          <a:ext cx="1981200" cy="1075746"/>
        </p:xfrm>
        <a:graphic>
          <a:graphicData uri="http://schemas.openxmlformats.org/drawingml/2006/table">
            <a:tbl>
              <a:tblPr firstRow="1" bandRow="1">
                <a:tableStyleId>{2D5ABB26-0587-4C30-8999-92F81FD0307C}</a:tableStyleId>
              </a:tblPr>
              <a:tblGrid>
                <a:gridCol w="971290">
                  <a:extLst>
                    <a:ext uri="{9D8B030D-6E8A-4147-A177-3AD203B41FA5}">
                      <a16:colId xmlns:a16="http://schemas.microsoft.com/office/drawing/2014/main" val="20000"/>
                    </a:ext>
                  </a:extLst>
                </a:gridCol>
                <a:gridCol w="1009910">
                  <a:extLst>
                    <a:ext uri="{9D8B030D-6E8A-4147-A177-3AD203B41FA5}">
                      <a16:colId xmlns:a16="http://schemas.microsoft.com/office/drawing/2014/main" val="20001"/>
                    </a:ext>
                  </a:extLst>
                </a:gridCol>
              </a:tblGrid>
              <a:tr h="513603">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2143">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26374979"/>
              </p:ext>
            </p:extLst>
          </p:nvPr>
        </p:nvGraphicFramePr>
        <p:xfrm>
          <a:off x="8483600" y="1743654"/>
          <a:ext cx="1930400" cy="1075746"/>
        </p:xfrm>
        <a:graphic>
          <a:graphicData uri="http://schemas.openxmlformats.org/drawingml/2006/table">
            <a:tbl>
              <a:tblPr firstRow="1" bandRow="1">
                <a:tableStyleId>{2D5ABB26-0587-4C30-8999-92F81FD0307C}</a:tableStyleId>
              </a:tblPr>
              <a:tblGrid>
                <a:gridCol w="946385">
                  <a:extLst>
                    <a:ext uri="{9D8B030D-6E8A-4147-A177-3AD203B41FA5}">
                      <a16:colId xmlns:a16="http://schemas.microsoft.com/office/drawing/2014/main" val="20000"/>
                    </a:ext>
                  </a:extLst>
                </a:gridCol>
                <a:gridCol w="984015">
                  <a:extLst>
                    <a:ext uri="{9D8B030D-6E8A-4147-A177-3AD203B41FA5}">
                      <a16:colId xmlns:a16="http://schemas.microsoft.com/office/drawing/2014/main" val="20001"/>
                    </a:ext>
                  </a:extLst>
                </a:gridCol>
              </a:tblGrid>
              <a:tr h="513603">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r h="562143">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0" name="Straight Arrow Connector 9"/>
          <p:cNvCxnSpPr/>
          <p:nvPr/>
        </p:nvCxnSpPr>
        <p:spPr bwMode="auto">
          <a:xfrm>
            <a:off x="8077198" y="1284606"/>
            <a:ext cx="508002" cy="391794"/>
          </a:xfrm>
          <a:prstGeom prst="straightConnector1">
            <a:avLst/>
          </a:prstGeom>
          <a:noFill/>
          <a:ln w="2857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7442200" y="1284606"/>
            <a:ext cx="590551" cy="391794"/>
          </a:xfrm>
          <a:prstGeom prst="straightConnector1">
            <a:avLst/>
          </a:prstGeom>
          <a:noFill/>
          <a:ln w="28575" cap="flat" cmpd="sng" algn="ctr">
            <a:solidFill>
              <a:schemeClr val="tx1"/>
            </a:solidFill>
            <a:prstDash val="solid"/>
            <a:round/>
            <a:headEnd type="none" w="med" len="med"/>
            <a:tailEnd type="arrow"/>
          </a:ln>
          <a:effectLst/>
        </p:spPr>
      </p:cxnSp>
      <p:sp>
        <p:nvSpPr>
          <p:cNvPr id="13" name="TextBox 12"/>
          <p:cNvSpPr txBox="1"/>
          <p:nvPr/>
        </p:nvSpPr>
        <p:spPr>
          <a:xfrm>
            <a:off x="7191376" y="1284606"/>
            <a:ext cx="555623" cy="400110"/>
          </a:xfrm>
          <a:prstGeom prst="rect">
            <a:avLst/>
          </a:prstGeom>
          <a:noFill/>
        </p:spPr>
        <p:txBody>
          <a:bodyPr wrap="square" rtlCol="0">
            <a:spAutoFit/>
          </a:bodyPr>
          <a:lstStyle/>
          <a:p>
            <a:r>
              <a:rPr lang="en-US" sz="2000" b="1" dirty="0"/>
              <a:t>0</a:t>
            </a:r>
          </a:p>
        </p:txBody>
      </p:sp>
      <p:sp>
        <p:nvSpPr>
          <p:cNvPr id="14" name="TextBox 13"/>
          <p:cNvSpPr txBox="1"/>
          <p:nvPr/>
        </p:nvSpPr>
        <p:spPr>
          <a:xfrm>
            <a:off x="8585200" y="1339160"/>
            <a:ext cx="457200" cy="400110"/>
          </a:xfrm>
          <a:prstGeom prst="rect">
            <a:avLst/>
          </a:prstGeom>
          <a:noFill/>
        </p:spPr>
        <p:txBody>
          <a:bodyPr wrap="square" rtlCol="0">
            <a:spAutoFit/>
          </a:bodyPr>
          <a:lstStyle/>
          <a:p>
            <a:r>
              <a:rPr lang="en-US" sz="2000" b="1" dirty="0">
                <a:solidFill>
                  <a:srgbClr val="FF0000"/>
                </a:solidFill>
              </a:rPr>
              <a:t>1</a:t>
            </a:r>
          </a:p>
        </p:txBody>
      </p:sp>
      <p:sp>
        <p:nvSpPr>
          <p:cNvPr id="12" name="Oval 11"/>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3326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51200" y="228600"/>
            <a:ext cx="8915400" cy="8802690"/>
          </a:xfrm>
          <a:prstGeom prst="rect">
            <a:avLst/>
          </a:prstGeom>
        </p:spPr>
      </p:pic>
      <p:sp>
        <p:nvSpPr>
          <p:cNvPr id="2" name="TextBox 1"/>
          <p:cNvSpPr txBox="1"/>
          <p:nvPr/>
        </p:nvSpPr>
        <p:spPr>
          <a:xfrm>
            <a:off x="11963400" y="1295400"/>
            <a:ext cx="4089400" cy="523220"/>
          </a:xfrm>
          <a:prstGeom prst="rect">
            <a:avLst/>
          </a:prstGeom>
          <a:noFill/>
        </p:spPr>
        <p:txBody>
          <a:bodyPr wrap="square" rtlCol="0">
            <a:spAutoFit/>
          </a:bodyPr>
          <a:lstStyle/>
          <a:p>
            <a:r>
              <a:rPr lang="en-US" sz="2800" b="1" dirty="0">
                <a:solidFill>
                  <a:srgbClr val="FF0000"/>
                </a:solidFill>
              </a:rPr>
              <a:t>Heavy caffeine use</a:t>
            </a:r>
          </a:p>
        </p:txBody>
      </p:sp>
      <p:sp>
        <p:nvSpPr>
          <p:cNvPr id="6" name="TextBox 5"/>
          <p:cNvSpPr txBox="1"/>
          <p:nvPr/>
        </p:nvSpPr>
        <p:spPr>
          <a:xfrm>
            <a:off x="12014200" y="1981200"/>
            <a:ext cx="4089400" cy="523220"/>
          </a:xfrm>
          <a:prstGeom prst="rect">
            <a:avLst/>
          </a:prstGeom>
          <a:noFill/>
        </p:spPr>
        <p:txBody>
          <a:bodyPr wrap="square" rtlCol="0">
            <a:spAutoFit/>
          </a:bodyPr>
          <a:lstStyle/>
          <a:p>
            <a:r>
              <a:rPr lang="en-US" sz="2800" b="1" dirty="0"/>
              <a:t>No caffeine use</a:t>
            </a:r>
          </a:p>
        </p:txBody>
      </p:sp>
      <p:sp>
        <p:nvSpPr>
          <p:cNvPr id="7" name="TextBox 6"/>
          <p:cNvSpPr txBox="1"/>
          <p:nvPr/>
        </p:nvSpPr>
        <p:spPr>
          <a:xfrm>
            <a:off x="8686800" y="1295400"/>
            <a:ext cx="3276600" cy="523220"/>
          </a:xfrm>
          <a:prstGeom prst="rect">
            <a:avLst/>
          </a:prstGeom>
          <a:solidFill>
            <a:schemeClr val="bg1"/>
          </a:solidFill>
        </p:spPr>
        <p:txBody>
          <a:bodyPr wrap="square" rtlCol="0">
            <a:spAutoFit/>
          </a:bodyPr>
          <a:lstStyle/>
          <a:p>
            <a:r>
              <a:rPr lang="en-US" sz="2800" b="1" dirty="0">
                <a:solidFill>
                  <a:srgbClr val="FF0000"/>
                </a:solidFill>
              </a:rPr>
              <a:t>Third variable = 1</a:t>
            </a:r>
          </a:p>
        </p:txBody>
      </p:sp>
      <p:sp>
        <p:nvSpPr>
          <p:cNvPr id="9" name="TextBox 8"/>
          <p:cNvSpPr txBox="1"/>
          <p:nvPr/>
        </p:nvSpPr>
        <p:spPr>
          <a:xfrm>
            <a:off x="8280400" y="8305799"/>
            <a:ext cx="4089400" cy="584775"/>
          </a:xfrm>
          <a:prstGeom prst="rect">
            <a:avLst/>
          </a:prstGeom>
          <a:solidFill>
            <a:schemeClr val="bg1"/>
          </a:solidFill>
        </p:spPr>
        <p:txBody>
          <a:bodyPr wrap="square" rtlCol="0">
            <a:spAutoFit/>
          </a:bodyPr>
          <a:lstStyle/>
          <a:p>
            <a:r>
              <a:rPr lang="en-US" sz="3200" b="1" dirty="0"/>
              <a:t>Smoking</a:t>
            </a:r>
          </a:p>
        </p:txBody>
      </p:sp>
      <p:sp>
        <p:nvSpPr>
          <p:cNvPr id="10" name="TextBox 9"/>
          <p:cNvSpPr txBox="1"/>
          <p:nvPr/>
        </p:nvSpPr>
        <p:spPr>
          <a:xfrm>
            <a:off x="5359400" y="8305800"/>
            <a:ext cx="2692400" cy="584775"/>
          </a:xfrm>
          <a:prstGeom prst="rect">
            <a:avLst/>
          </a:prstGeom>
          <a:solidFill>
            <a:schemeClr val="bg1"/>
          </a:solidFill>
        </p:spPr>
        <p:txBody>
          <a:bodyPr wrap="square" rtlCol="0">
            <a:spAutoFit/>
          </a:bodyPr>
          <a:lstStyle/>
          <a:p>
            <a:pPr algn="ctr"/>
            <a:r>
              <a:rPr lang="en-US" sz="3200" b="1" dirty="0"/>
              <a:t>No smoking</a:t>
            </a:r>
          </a:p>
        </p:txBody>
      </p:sp>
      <p:sp>
        <p:nvSpPr>
          <p:cNvPr id="11" name="TextBox 10"/>
          <p:cNvSpPr txBox="1"/>
          <p:nvPr/>
        </p:nvSpPr>
        <p:spPr>
          <a:xfrm rot="16200000">
            <a:off x="-647412" y="4203413"/>
            <a:ext cx="8839202" cy="584775"/>
          </a:xfrm>
          <a:prstGeom prst="rect">
            <a:avLst/>
          </a:prstGeom>
          <a:solidFill>
            <a:schemeClr val="bg1"/>
          </a:solidFill>
        </p:spPr>
        <p:txBody>
          <a:bodyPr wrap="square" rtlCol="0">
            <a:spAutoFit/>
          </a:bodyPr>
          <a:lstStyle/>
          <a:p>
            <a:pPr algn="ctr"/>
            <a:r>
              <a:rPr lang="en-US" sz="3200" b="1" dirty="0"/>
              <a:t>Prevalence of delayed conception</a:t>
            </a:r>
          </a:p>
        </p:txBody>
      </p:sp>
    </p:spTree>
    <p:extLst>
      <p:ext uri="{BB962C8B-B14F-4D97-AF65-F5344CB8AC3E}">
        <p14:creationId xmlns:p14="http://schemas.microsoft.com/office/powerpoint/2010/main" val="1959248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1346200" y="0"/>
            <a:ext cx="13797844" cy="838200"/>
          </a:xfrm>
        </p:spPr>
        <p:txBody>
          <a:bodyPr/>
          <a:lstStyle/>
          <a:p>
            <a:r>
              <a:rPr lang="en-US" altLang="en-US" sz="4000" dirty="0"/>
              <a:t>Interaction is everywhere</a:t>
            </a:r>
          </a:p>
        </p:txBody>
      </p:sp>
      <p:sp>
        <p:nvSpPr>
          <p:cNvPr id="130050" name="Rectangle 3"/>
          <p:cNvSpPr>
            <a:spLocks noGrp="1" noChangeArrowheads="1"/>
          </p:cNvSpPr>
          <p:nvPr>
            <p:ph type="body" idx="1"/>
          </p:nvPr>
        </p:nvSpPr>
        <p:spPr>
          <a:xfrm>
            <a:off x="355600" y="990600"/>
            <a:ext cx="15900400" cy="6973711"/>
          </a:xfrm>
        </p:spPr>
        <p:txBody>
          <a:bodyPr/>
          <a:lstStyle/>
          <a:p>
            <a:pPr marL="457200" indent="-457200">
              <a:spcBef>
                <a:spcPts val="0"/>
              </a:spcBef>
              <a:spcAft>
                <a:spcPts val="0"/>
              </a:spcAft>
              <a:buClrTx/>
            </a:pPr>
            <a:r>
              <a:rPr lang="en-US" altLang="en-US" sz="2800" dirty="0"/>
              <a:t>Susceptibility to infectious diseases; e.g.,</a:t>
            </a:r>
          </a:p>
          <a:p>
            <a:pPr marL="2032025" lvl="2" indent="-541873">
              <a:spcBef>
                <a:spcPts val="0"/>
              </a:spcBef>
              <a:spcAft>
                <a:spcPts val="0"/>
              </a:spcAft>
            </a:pPr>
            <a:r>
              <a:rPr lang="en-US" altLang="en-US" sz="2800" dirty="0"/>
              <a:t>exposure: sexual activity with HIV-infected partner</a:t>
            </a:r>
          </a:p>
          <a:p>
            <a:pPr marL="2032025" lvl="2" indent="-541873">
              <a:spcBef>
                <a:spcPts val="0"/>
              </a:spcBef>
              <a:spcAft>
                <a:spcPts val="0"/>
              </a:spcAft>
            </a:pPr>
            <a:r>
              <a:rPr lang="en-US" altLang="en-US" sz="2800" dirty="0"/>
              <a:t>disease: HIV infection</a:t>
            </a:r>
          </a:p>
          <a:p>
            <a:pPr marL="2032025" lvl="2" indent="-541873">
              <a:spcBef>
                <a:spcPts val="0"/>
              </a:spcBef>
              <a:spcAft>
                <a:spcPts val="711"/>
              </a:spcAft>
            </a:pPr>
            <a:r>
              <a:rPr lang="en-US" altLang="en-US" sz="2800" dirty="0"/>
              <a:t>effect modifier: human chemokine receptor genotype and phenotype</a:t>
            </a:r>
          </a:p>
          <a:p>
            <a:pPr marL="2032025" lvl="2" indent="-541873">
              <a:spcBef>
                <a:spcPts val="0"/>
              </a:spcBef>
              <a:spcAft>
                <a:spcPts val="711"/>
              </a:spcAft>
            </a:pPr>
            <a:endParaRPr lang="en-US" altLang="en-US" sz="900" dirty="0"/>
          </a:p>
          <a:p>
            <a:pPr lvl="2">
              <a:spcAft>
                <a:spcPts val="711"/>
              </a:spcAft>
            </a:pPr>
            <a:endParaRPr lang="en-US" altLang="en-US" sz="100" dirty="0"/>
          </a:p>
          <a:p>
            <a:pPr marL="457200" indent="-457200">
              <a:spcBef>
                <a:spcPts val="0"/>
              </a:spcBef>
              <a:spcAft>
                <a:spcPts val="0"/>
              </a:spcAft>
              <a:buClrTx/>
            </a:pPr>
            <a:r>
              <a:rPr lang="en-US" altLang="en-US" sz="2800" dirty="0"/>
              <a:t>Susceptibility to non-infectious diseases; e.g.,</a:t>
            </a:r>
          </a:p>
          <a:p>
            <a:pPr marL="2032025" lvl="2" indent="-541873">
              <a:spcBef>
                <a:spcPts val="0"/>
              </a:spcBef>
              <a:spcAft>
                <a:spcPts val="0"/>
              </a:spcAft>
            </a:pPr>
            <a:r>
              <a:rPr lang="en-US" altLang="en-US" sz="2800" dirty="0"/>
              <a:t>exposure: smoking</a:t>
            </a:r>
          </a:p>
          <a:p>
            <a:pPr marL="2032025" lvl="2" indent="-541873">
              <a:spcBef>
                <a:spcPts val="0"/>
              </a:spcBef>
              <a:spcAft>
                <a:spcPts val="0"/>
              </a:spcAft>
            </a:pPr>
            <a:r>
              <a:rPr lang="en-US" altLang="en-US" sz="2800" dirty="0"/>
              <a:t>disease: esophageal cancer</a:t>
            </a:r>
          </a:p>
          <a:p>
            <a:pPr marL="2032025" lvl="2" indent="-541873">
              <a:spcBef>
                <a:spcPts val="0"/>
              </a:spcBef>
              <a:spcAft>
                <a:spcPts val="0"/>
              </a:spcAft>
            </a:pPr>
            <a:r>
              <a:rPr lang="en-US" altLang="en-US" sz="2800" dirty="0"/>
              <a:t>effect modifier:  alcohol use</a:t>
            </a:r>
          </a:p>
          <a:p>
            <a:pPr marL="2032025" lvl="2" indent="-541873">
              <a:spcBef>
                <a:spcPts val="0"/>
              </a:spcBef>
              <a:spcAft>
                <a:spcPts val="711"/>
              </a:spcAft>
            </a:pPr>
            <a:endParaRPr lang="en-US" altLang="en-US" sz="900" dirty="0"/>
          </a:p>
          <a:p>
            <a:pPr lvl="2">
              <a:spcAft>
                <a:spcPts val="711"/>
              </a:spcAft>
            </a:pPr>
            <a:endParaRPr lang="en-US" altLang="en-US" sz="100" dirty="0"/>
          </a:p>
          <a:p>
            <a:pPr marL="457200" indent="-457200">
              <a:spcBef>
                <a:spcPts val="0"/>
              </a:spcBef>
              <a:spcAft>
                <a:spcPts val="0"/>
              </a:spcAft>
              <a:buClrTx/>
            </a:pPr>
            <a:r>
              <a:rPr lang="en-US" altLang="en-US" sz="2800" dirty="0"/>
              <a:t>Susceptibility to drugs (efficacy and side effects)</a:t>
            </a:r>
          </a:p>
          <a:p>
            <a:pPr marL="2070100" lvl="2" indent="-577850">
              <a:spcBef>
                <a:spcPts val="0"/>
              </a:spcBef>
            </a:pPr>
            <a:r>
              <a:rPr lang="en-US" altLang="en-US" sz="2800" dirty="0"/>
              <a:t>effect modifier:  genetic susceptibility to drug</a:t>
            </a:r>
          </a:p>
          <a:p>
            <a:pPr marL="2574925" lvl="3" indent="-336550">
              <a:spcBef>
                <a:spcPts val="0"/>
              </a:spcBef>
            </a:pPr>
            <a:r>
              <a:rPr lang="en-US" sz="2800" dirty="0"/>
              <a:t>e.g., VKORC1 / CYP2C9 and warfarin</a:t>
            </a:r>
          </a:p>
          <a:p>
            <a:pPr lvl="3"/>
            <a:endParaRPr lang="en-US" altLang="en-US" sz="300" dirty="0"/>
          </a:p>
          <a:p>
            <a:pPr marL="1997075" lvl="2" indent="-504825"/>
            <a:r>
              <a:rPr lang="en-US" altLang="en-US" sz="2800" dirty="0">
                <a:solidFill>
                  <a:srgbClr val="FF0000"/>
                </a:solidFill>
              </a:rPr>
              <a:t>“personalized/precision medicine” is an expression of interaction</a:t>
            </a:r>
          </a:p>
          <a:p>
            <a:pPr lvl="2"/>
            <a:endParaRPr lang="en-US" altLang="en-US" sz="800" b="1" i="1" dirty="0"/>
          </a:p>
          <a:p>
            <a:pPr marL="457200" indent="-457200">
              <a:spcAft>
                <a:spcPts val="1800"/>
              </a:spcAft>
              <a:buClrTx/>
            </a:pPr>
            <a:r>
              <a:rPr lang="en-US" altLang="en-US" sz="2800" dirty="0"/>
              <a:t>Genetic factors featured here as root of interaction, but they are </a:t>
            </a:r>
            <a:r>
              <a:rPr lang="en-US" altLang="en-US" sz="2800" u="sng" dirty="0"/>
              <a:t>not</a:t>
            </a:r>
            <a:r>
              <a:rPr lang="en-US" altLang="en-US" sz="2800" dirty="0"/>
              <a:t> the only such factors</a:t>
            </a:r>
          </a:p>
          <a:p>
            <a:pPr marL="457200" indent="-457200">
              <a:buClrTx/>
            </a:pPr>
            <a:r>
              <a:rPr lang="en-US" altLang="en-US" sz="2800" dirty="0"/>
              <a:t>Although we believe that interaction is everywhere, it is not so easy to convincingly prove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0">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050">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0">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0">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0">
                                            <p:txEl>
                                              <p:pRg st="16" end="1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0">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05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406400"/>
            <a:ext cx="16002000" cy="1066800"/>
          </a:xfrm>
        </p:spPr>
        <p:txBody>
          <a:bodyPr/>
          <a:lstStyle/>
          <a:p>
            <a:r>
              <a:rPr lang="en-US" altLang="en-US" sz="3000" dirty="0"/>
              <a:t>A Ratio is Not the Only Measure of Association: Additive vs Multiplicative Interaction</a:t>
            </a:r>
            <a:endParaRPr lang="en-US" sz="3000" dirty="0"/>
          </a:p>
        </p:txBody>
      </p:sp>
      <p:pic>
        <p:nvPicPr>
          <p:cNvPr id="3" name="Picture 2"/>
          <p:cNvPicPr>
            <a:picLocks noChangeAspect="1"/>
          </p:cNvPicPr>
          <p:nvPr/>
        </p:nvPicPr>
        <p:blipFill>
          <a:blip r:embed="rId3"/>
          <a:stretch>
            <a:fillRect/>
          </a:stretch>
        </p:blipFill>
        <p:spPr>
          <a:xfrm>
            <a:off x="3175000" y="914400"/>
            <a:ext cx="9601200" cy="5469466"/>
          </a:xfrm>
          <a:prstGeom prst="rect">
            <a:avLst/>
          </a:prstGeom>
        </p:spPr>
      </p:pic>
      <p:pic>
        <p:nvPicPr>
          <p:cNvPr id="4" name="Picture 3"/>
          <p:cNvPicPr>
            <a:picLocks noChangeAspect="1"/>
          </p:cNvPicPr>
          <p:nvPr/>
        </p:nvPicPr>
        <p:blipFill>
          <a:blip r:embed="rId4"/>
          <a:stretch>
            <a:fillRect/>
          </a:stretch>
        </p:blipFill>
        <p:spPr>
          <a:xfrm>
            <a:off x="3175000" y="6383866"/>
            <a:ext cx="9601200" cy="907533"/>
          </a:xfrm>
          <a:prstGeom prst="rect">
            <a:avLst/>
          </a:prstGeom>
        </p:spPr>
      </p:pic>
      <p:sp>
        <p:nvSpPr>
          <p:cNvPr id="10" name="Rectangle 9"/>
          <p:cNvSpPr/>
          <p:nvPr/>
        </p:nvSpPr>
        <p:spPr>
          <a:xfrm>
            <a:off x="3187700" y="7696200"/>
            <a:ext cx="8686800" cy="1169551"/>
          </a:xfrm>
          <a:prstGeom prst="rect">
            <a:avLst/>
          </a:prstGeom>
        </p:spPr>
        <p:txBody>
          <a:bodyPr wrap="square">
            <a:spAutoFit/>
          </a:bodyPr>
          <a:lstStyle/>
          <a:p>
            <a:pPr eaLnBrk="0" hangingPunct="0">
              <a:spcBef>
                <a:spcPct val="50000"/>
              </a:spcBef>
            </a:pPr>
            <a:r>
              <a:rPr lang="en-US" altLang="en-US" sz="2800" b="1" dirty="0">
                <a:solidFill>
                  <a:srgbClr val="FF0000"/>
                </a:solidFill>
              </a:rPr>
              <a:t>PD = Prevalence Difference </a:t>
            </a:r>
          </a:p>
          <a:p>
            <a:pPr eaLnBrk="0" hangingPunct="0">
              <a:spcBef>
                <a:spcPct val="50000"/>
              </a:spcBef>
            </a:pPr>
            <a:r>
              <a:rPr lang="en-US" altLang="en-US" sz="2800" b="1" dirty="0">
                <a:solidFill>
                  <a:srgbClr val="FF0000"/>
                </a:solidFill>
              </a:rPr>
              <a:t>      = Prevalence </a:t>
            </a:r>
            <a:r>
              <a:rPr lang="en-US" altLang="en-US" sz="2800" b="1" baseline="-25000" dirty="0">
                <a:solidFill>
                  <a:srgbClr val="FF0000"/>
                </a:solidFill>
              </a:rPr>
              <a:t>exposed</a:t>
            </a:r>
            <a:r>
              <a:rPr lang="en-US" altLang="en-US" sz="2800" b="1" dirty="0">
                <a:solidFill>
                  <a:srgbClr val="FF0000"/>
                </a:solidFill>
              </a:rPr>
              <a:t>  -  Prevalence </a:t>
            </a:r>
            <a:r>
              <a:rPr lang="en-US" altLang="en-US" sz="2800" b="1" baseline="-25000" dirty="0">
                <a:solidFill>
                  <a:srgbClr val="FF0000"/>
                </a:solidFill>
              </a:rPr>
              <a:t>unexposed</a:t>
            </a:r>
          </a:p>
        </p:txBody>
      </p:sp>
    </p:spTree>
    <p:extLst>
      <p:ext uri="{BB962C8B-B14F-4D97-AF65-F5344CB8AC3E}">
        <p14:creationId xmlns:p14="http://schemas.microsoft.com/office/powerpoint/2010/main" val="1766022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03200" y="1219200"/>
            <a:ext cx="7086600" cy="6781800"/>
          </a:xfrm>
        </p:spPr>
        <p:txBody>
          <a:bodyPr/>
          <a:lstStyle/>
          <a:p>
            <a:pPr marL="457200" indent="-457200">
              <a:buClrTx/>
              <a:buSzPct val="100000"/>
            </a:pPr>
            <a:r>
              <a:rPr lang="en-US" altLang="en-US" sz="3000" b="1" dirty="0"/>
              <a:t>Assessment of whether interaction is present  depends upon the measure of association</a:t>
            </a:r>
            <a:endParaRPr lang="en-US" altLang="en-US" sz="3000" dirty="0"/>
          </a:p>
          <a:p>
            <a:pPr marL="914400" lvl="1" indent="-457200"/>
            <a:r>
              <a:rPr lang="en-US" altLang="en-US" sz="3000" dirty="0"/>
              <a:t>ratio measure (multiplicative interaction) or </a:t>
            </a:r>
          </a:p>
          <a:p>
            <a:pPr marL="865188" lvl="1" indent="-407988">
              <a:buNone/>
            </a:pPr>
            <a:r>
              <a:rPr lang="en-US" altLang="en-US" sz="3000" dirty="0"/>
              <a:t>    difference measure</a:t>
            </a:r>
            <a:r>
              <a:rPr lang="en-US" altLang="en-US" sz="3000" dirty="0">
                <a:solidFill>
                  <a:srgbClr val="000000"/>
                </a:solidFill>
              </a:rPr>
              <a:t> (additive interaction)</a:t>
            </a:r>
          </a:p>
          <a:p>
            <a:pPr marL="1155700" lvl="1" indent="-577850"/>
            <a:endParaRPr lang="en-US" altLang="en-US" sz="3000" dirty="0">
              <a:solidFill>
                <a:srgbClr val="000000"/>
              </a:solidFill>
            </a:endParaRPr>
          </a:p>
          <a:p>
            <a:pPr marL="914400" lvl="1" indent="-457200"/>
            <a:r>
              <a:rPr lang="en-US" altLang="en-US" sz="3000" dirty="0">
                <a:solidFill>
                  <a:srgbClr val="000000"/>
                </a:solidFill>
              </a:rPr>
              <a:t>Hence, the term:</a:t>
            </a:r>
          </a:p>
          <a:p>
            <a:pPr marL="1371600" lvl="2" indent="-457200"/>
            <a:r>
              <a:rPr lang="en-US" altLang="en-US" sz="3000" dirty="0">
                <a:solidFill>
                  <a:srgbClr val="000000"/>
                </a:solidFill>
              </a:rPr>
              <a:t> </a:t>
            </a:r>
            <a:r>
              <a:rPr lang="en-US" altLang="en-US" sz="3000" i="1" dirty="0">
                <a:solidFill>
                  <a:srgbClr val="000000"/>
                </a:solidFill>
              </a:rPr>
              <a:t>effect-measure modification</a:t>
            </a:r>
          </a:p>
          <a:p>
            <a:pPr lvl="1"/>
            <a:endParaRPr lang="en-US" altLang="en-US" sz="3000" dirty="0">
              <a:solidFill>
                <a:srgbClr val="000000"/>
              </a:solidFill>
            </a:endParaRPr>
          </a:p>
          <a:p>
            <a:endParaRPr lang="en-US" dirty="0"/>
          </a:p>
        </p:txBody>
      </p:sp>
      <p:pic>
        <p:nvPicPr>
          <p:cNvPr id="4" name="Picture 3"/>
          <p:cNvPicPr>
            <a:picLocks noChangeAspect="1"/>
          </p:cNvPicPr>
          <p:nvPr/>
        </p:nvPicPr>
        <p:blipFill>
          <a:blip r:embed="rId3"/>
          <a:stretch>
            <a:fillRect/>
          </a:stretch>
        </p:blipFill>
        <p:spPr>
          <a:xfrm>
            <a:off x="6908800" y="3057525"/>
            <a:ext cx="9010650" cy="5781675"/>
          </a:xfrm>
          <a:prstGeom prst="rect">
            <a:avLst/>
          </a:prstGeom>
        </p:spPr>
      </p:pic>
      <p:sp>
        <p:nvSpPr>
          <p:cNvPr id="5" name="Content Placeholder 2"/>
          <p:cNvSpPr txBox="1">
            <a:spLocks/>
          </p:cNvSpPr>
          <p:nvPr/>
        </p:nvSpPr>
        <p:spPr bwMode="auto">
          <a:xfrm>
            <a:off x="7823200" y="1143000"/>
            <a:ext cx="8051800" cy="2286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457200" indent="-457200">
              <a:buClrTx/>
              <a:buSzPct val="100000"/>
            </a:pPr>
            <a:r>
              <a:rPr lang="en-US" altLang="en-US" sz="3000" b="1" kern="0" dirty="0">
                <a:solidFill>
                  <a:srgbClr val="000000"/>
                </a:solidFill>
              </a:rPr>
              <a:t>Absence of multiplicative interaction  implies presence of additive interaction (exception: no association for one or both factors)</a:t>
            </a:r>
          </a:p>
          <a:p>
            <a:endParaRPr lang="en-US" kern="0" dirty="0"/>
          </a:p>
        </p:txBody>
      </p:sp>
      <p:sp>
        <p:nvSpPr>
          <p:cNvPr id="7" name="Content Placeholder 2"/>
          <p:cNvSpPr txBox="1">
            <a:spLocks/>
          </p:cNvSpPr>
          <p:nvPr/>
        </p:nvSpPr>
        <p:spPr bwMode="auto">
          <a:xfrm>
            <a:off x="8051800" y="7772400"/>
            <a:ext cx="4343400" cy="762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ClrTx/>
              <a:buSzPct val="100000"/>
              <a:buNone/>
            </a:pPr>
            <a:r>
              <a:rPr lang="en-US" altLang="en-US" sz="3000" b="1" kern="0" dirty="0">
                <a:solidFill>
                  <a:srgbClr val="000000"/>
                </a:solidFill>
              </a:rPr>
              <a:t>“it’s just the math”</a:t>
            </a:r>
          </a:p>
          <a:p>
            <a:endParaRPr lang="en-US" kern="0" dirty="0"/>
          </a:p>
        </p:txBody>
      </p:sp>
      <p:sp>
        <p:nvSpPr>
          <p:cNvPr id="8" name="Oval 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2299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35169"/>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508000" y="1676400"/>
            <a:ext cx="6477000" cy="6781800"/>
          </a:xfrm>
        </p:spPr>
        <p:txBody>
          <a:bodyPr/>
          <a:lstStyle/>
          <a:p>
            <a:pPr marL="466725" indent="-466725">
              <a:buClrTx/>
              <a:buSzPct val="100000"/>
            </a:pPr>
            <a:r>
              <a:rPr lang="en-US" altLang="en-US" sz="3200" dirty="0">
                <a:solidFill>
                  <a:srgbClr val="000000"/>
                </a:solidFill>
              </a:rPr>
              <a:t>Absence of additive interaction implies presence of multiplicative interaction (exception: no association for one or both factors)</a:t>
            </a:r>
          </a:p>
          <a:p>
            <a:pPr marL="0" indent="0">
              <a:buClrTx/>
              <a:buSzPct val="100000"/>
              <a:buNone/>
            </a:pPr>
            <a:endParaRPr lang="en-US" altLang="en-US" sz="3200" dirty="0">
              <a:solidFill>
                <a:srgbClr val="000000"/>
              </a:solidFill>
            </a:endParaRPr>
          </a:p>
          <a:p>
            <a:endParaRPr lang="en-US" dirty="0"/>
          </a:p>
        </p:txBody>
      </p:sp>
      <p:pic>
        <p:nvPicPr>
          <p:cNvPr id="5" name="Picture 4"/>
          <p:cNvPicPr>
            <a:picLocks noChangeAspect="1"/>
          </p:cNvPicPr>
          <p:nvPr/>
        </p:nvPicPr>
        <p:blipFill>
          <a:blip r:embed="rId3"/>
          <a:stretch>
            <a:fillRect/>
          </a:stretch>
        </p:blipFill>
        <p:spPr>
          <a:xfrm>
            <a:off x="6604000" y="1676400"/>
            <a:ext cx="8943975" cy="6800850"/>
          </a:xfrm>
          <a:prstGeom prst="rect">
            <a:avLst/>
          </a:prstGeom>
        </p:spPr>
      </p:pic>
      <p:sp>
        <p:nvSpPr>
          <p:cNvPr id="6" name="Content Placeholder 2"/>
          <p:cNvSpPr txBox="1">
            <a:spLocks/>
          </p:cNvSpPr>
          <p:nvPr/>
        </p:nvSpPr>
        <p:spPr bwMode="auto">
          <a:xfrm>
            <a:off x="7899400" y="7543800"/>
            <a:ext cx="4343400" cy="762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ClrTx/>
              <a:buSzPct val="100000"/>
              <a:buNone/>
            </a:pPr>
            <a:r>
              <a:rPr lang="en-US" altLang="en-US" sz="3000" b="1" kern="0" dirty="0">
                <a:solidFill>
                  <a:srgbClr val="000000"/>
                </a:solidFill>
              </a:rPr>
              <a:t>“it’s just the math”</a:t>
            </a:r>
          </a:p>
          <a:p>
            <a:endParaRPr lang="en-US" kern="0" dirty="0"/>
          </a:p>
        </p:txBody>
      </p:sp>
    </p:spTree>
    <p:extLst>
      <p:ext uri="{BB962C8B-B14F-4D97-AF65-F5344CB8AC3E}">
        <p14:creationId xmlns:p14="http://schemas.microsoft.com/office/powerpoint/2010/main" val="26859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431800" y="1246947"/>
            <a:ext cx="16052800" cy="1091625"/>
          </a:xfrm>
        </p:spPr>
        <p:txBody>
          <a:bodyPr/>
          <a:lstStyle/>
          <a:p>
            <a:pPr marL="336550" indent="-336550">
              <a:buClrTx/>
              <a:buSzPct val="100000"/>
            </a:pPr>
            <a:r>
              <a:rPr lang="en-US" altLang="en-US" sz="2900" dirty="0">
                <a:solidFill>
                  <a:srgbClr val="000000"/>
                </a:solidFill>
              </a:rPr>
              <a:t>Presence of multiplicative interaction may or may not be accompanied by additive interaction</a:t>
            </a:r>
          </a:p>
          <a:p>
            <a:endParaRPr lang="en-US" sz="3200" dirty="0"/>
          </a:p>
        </p:txBody>
      </p:sp>
      <p:pic>
        <p:nvPicPr>
          <p:cNvPr id="6" name="Picture 5"/>
          <p:cNvPicPr>
            <a:picLocks noChangeAspect="1"/>
          </p:cNvPicPr>
          <p:nvPr/>
        </p:nvPicPr>
        <p:blipFill>
          <a:blip r:embed="rId3"/>
          <a:stretch>
            <a:fillRect/>
          </a:stretch>
        </p:blipFill>
        <p:spPr>
          <a:xfrm>
            <a:off x="8509000" y="3298697"/>
            <a:ext cx="7277886" cy="4602657"/>
          </a:xfrm>
          <a:prstGeom prst="rect">
            <a:avLst/>
          </a:prstGeom>
        </p:spPr>
      </p:pic>
      <p:sp>
        <p:nvSpPr>
          <p:cNvPr id="7" name="Rectangle 6"/>
          <p:cNvSpPr/>
          <p:nvPr/>
        </p:nvSpPr>
        <p:spPr>
          <a:xfrm>
            <a:off x="9728200" y="2425080"/>
            <a:ext cx="5272597" cy="553998"/>
          </a:xfrm>
          <a:prstGeom prst="rect">
            <a:avLst/>
          </a:prstGeom>
        </p:spPr>
        <p:txBody>
          <a:bodyPr wrap="none">
            <a:spAutoFit/>
          </a:bodyPr>
          <a:lstStyle/>
          <a:p>
            <a:pPr eaLnBrk="0" hangingPunct="0">
              <a:spcBef>
                <a:spcPct val="50000"/>
              </a:spcBef>
            </a:pPr>
            <a:r>
              <a:rPr lang="en-US" altLang="en-US" sz="3000" b="1" dirty="0">
                <a:solidFill>
                  <a:srgbClr val="000000"/>
                </a:solidFill>
              </a:rPr>
              <a:t>Additive interaction present</a:t>
            </a:r>
          </a:p>
        </p:txBody>
      </p:sp>
      <p:pic>
        <p:nvPicPr>
          <p:cNvPr id="9" name="Picture 8"/>
          <p:cNvPicPr>
            <a:picLocks noChangeAspect="1"/>
          </p:cNvPicPr>
          <p:nvPr/>
        </p:nvPicPr>
        <p:blipFill>
          <a:blip r:embed="rId4"/>
          <a:stretch>
            <a:fillRect/>
          </a:stretch>
        </p:blipFill>
        <p:spPr>
          <a:xfrm>
            <a:off x="158261" y="3276600"/>
            <a:ext cx="7165575" cy="4613031"/>
          </a:xfrm>
          <a:prstGeom prst="rect">
            <a:avLst/>
          </a:prstGeom>
        </p:spPr>
      </p:pic>
      <p:sp>
        <p:nvSpPr>
          <p:cNvPr id="11" name="Rectangle 10"/>
          <p:cNvSpPr/>
          <p:nvPr/>
        </p:nvSpPr>
        <p:spPr>
          <a:xfrm>
            <a:off x="1693907" y="2425080"/>
            <a:ext cx="4333238" cy="553998"/>
          </a:xfrm>
          <a:prstGeom prst="rect">
            <a:avLst/>
          </a:prstGeom>
        </p:spPr>
        <p:txBody>
          <a:bodyPr wrap="none">
            <a:spAutoFit/>
          </a:bodyPr>
          <a:lstStyle/>
          <a:p>
            <a:pPr eaLnBrk="0" hangingPunct="0">
              <a:spcBef>
                <a:spcPct val="50000"/>
              </a:spcBef>
            </a:pPr>
            <a:r>
              <a:rPr lang="en-US" altLang="en-US" sz="3000" b="1" dirty="0">
                <a:solidFill>
                  <a:srgbClr val="000000"/>
                </a:solidFill>
              </a:rPr>
              <a:t>No additive interaction</a:t>
            </a:r>
          </a:p>
        </p:txBody>
      </p:sp>
      <p:pic>
        <p:nvPicPr>
          <p:cNvPr id="12" name="Picture 11"/>
          <p:cNvPicPr>
            <a:picLocks noChangeAspect="1"/>
          </p:cNvPicPr>
          <p:nvPr/>
        </p:nvPicPr>
        <p:blipFill>
          <a:blip r:embed="rId5"/>
          <a:stretch>
            <a:fillRect/>
          </a:stretch>
        </p:blipFill>
        <p:spPr>
          <a:xfrm>
            <a:off x="6769588" y="8002008"/>
            <a:ext cx="2857500" cy="904875"/>
          </a:xfrm>
          <a:prstGeom prst="rect">
            <a:avLst/>
          </a:prstGeom>
        </p:spPr>
      </p:pic>
      <p:sp>
        <p:nvSpPr>
          <p:cNvPr id="10" name="Oval 9"/>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219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79400" y="1214690"/>
            <a:ext cx="16052800" cy="1091625"/>
          </a:xfrm>
        </p:spPr>
        <p:txBody>
          <a:bodyPr/>
          <a:lstStyle/>
          <a:p>
            <a:pPr marL="466725" indent="-466725">
              <a:buClrTx/>
              <a:buSzPct val="100000"/>
            </a:pPr>
            <a:r>
              <a:rPr lang="en-US" altLang="en-US" sz="2900" dirty="0">
                <a:solidFill>
                  <a:srgbClr val="000000"/>
                </a:solidFill>
              </a:rPr>
              <a:t>Presence of additive interaction may or may not be accompanied by multiplicative interaction</a:t>
            </a:r>
          </a:p>
          <a:p>
            <a:endParaRPr lang="en-US" sz="3200" dirty="0"/>
          </a:p>
        </p:txBody>
      </p:sp>
      <p:sp>
        <p:nvSpPr>
          <p:cNvPr id="7" name="Rectangle 6"/>
          <p:cNvSpPr/>
          <p:nvPr/>
        </p:nvSpPr>
        <p:spPr>
          <a:xfrm>
            <a:off x="9728200" y="2425080"/>
            <a:ext cx="6043642" cy="553998"/>
          </a:xfrm>
          <a:prstGeom prst="rect">
            <a:avLst/>
          </a:prstGeom>
        </p:spPr>
        <p:txBody>
          <a:bodyPr wrap="none">
            <a:spAutoFit/>
          </a:bodyPr>
          <a:lstStyle/>
          <a:p>
            <a:pPr eaLnBrk="0" hangingPunct="0">
              <a:spcBef>
                <a:spcPct val="50000"/>
              </a:spcBef>
            </a:pPr>
            <a:r>
              <a:rPr lang="en-US" altLang="en-US" sz="3000" b="1" dirty="0">
                <a:solidFill>
                  <a:srgbClr val="000000"/>
                </a:solidFill>
              </a:rPr>
              <a:t>Multiplicative interaction absent</a:t>
            </a:r>
          </a:p>
        </p:txBody>
      </p:sp>
      <p:sp>
        <p:nvSpPr>
          <p:cNvPr id="11" name="Rectangle 10"/>
          <p:cNvSpPr/>
          <p:nvPr/>
        </p:nvSpPr>
        <p:spPr>
          <a:xfrm>
            <a:off x="965200" y="2400866"/>
            <a:ext cx="6300123" cy="553998"/>
          </a:xfrm>
          <a:prstGeom prst="rect">
            <a:avLst/>
          </a:prstGeom>
        </p:spPr>
        <p:txBody>
          <a:bodyPr wrap="none">
            <a:spAutoFit/>
          </a:bodyPr>
          <a:lstStyle/>
          <a:p>
            <a:pPr eaLnBrk="0" hangingPunct="0">
              <a:spcBef>
                <a:spcPct val="50000"/>
              </a:spcBef>
            </a:pPr>
            <a:r>
              <a:rPr lang="en-US" altLang="en-US" sz="3000" b="1" dirty="0">
                <a:solidFill>
                  <a:srgbClr val="000000"/>
                </a:solidFill>
              </a:rPr>
              <a:t>Multiplicative interaction present </a:t>
            </a:r>
          </a:p>
        </p:txBody>
      </p:sp>
      <p:pic>
        <p:nvPicPr>
          <p:cNvPr id="12" name="Picture 11"/>
          <p:cNvPicPr>
            <a:picLocks noChangeAspect="1"/>
          </p:cNvPicPr>
          <p:nvPr/>
        </p:nvPicPr>
        <p:blipFill>
          <a:blip r:embed="rId3"/>
          <a:stretch>
            <a:fillRect/>
          </a:stretch>
        </p:blipFill>
        <p:spPr>
          <a:xfrm>
            <a:off x="6769588" y="8123013"/>
            <a:ext cx="2857500" cy="904875"/>
          </a:xfrm>
          <a:prstGeom prst="rect">
            <a:avLst/>
          </a:prstGeom>
        </p:spPr>
      </p:pic>
      <p:pic>
        <p:nvPicPr>
          <p:cNvPr id="4" name="Picture 3"/>
          <p:cNvPicPr>
            <a:picLocks noChangeAspect="1"/>
          </p:cNvPicPr>
          <p:nvPr/>
        </p:nvPicPr>
        <p:blipFill>
          <a:blip r:embed="rId4"/>
          <a:stretch>
            <a:fillRect/>
          </a:stretch>
        </p:blipFill>
        <p:spPr>
          <a:xfrm>
            <a:off x="-7815" y="3049415"/>
            <a:ext cx="7502260" cy="4952592"/>
          </a:xfrm>
          <a:prstGeom prst="rect">
            <a:avLst/>
          </a:prstGeom>
        </p:spPr>
      </p:pic>
      <p:pic>
        <p:nvPicPr>
          <p:cNvPr id="5" name="Picture 4"/>
          <p:cNvPicPr>
            <a:picLocks noChangeAspect="1"/>
          </p:cNvPicPr>
          <p:nvPr/>
        </p:nvPicPr>
        <p:blipFill>
          <a:blip r:embed="rId5"/>
          <a:stretch>
            <a:fillRect/>
          </a:stretch>
        </p:blipFill>
        <p:spPr>
          <a:xfrm>
            <a:off x="7899400" y="3200400"/>
            <a:ext cx="7913076" cy="4922613"/>
          </a:xfrm>
          <a:prstGeom prst="rect">
            <a:avLst/>
          </a:prstGeom>
        </p:spPr>
      </p:pic>
      <p:sp>
        <p:nvSpPr>
          <p:cNvPr id="9" name="Oval 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456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5740" name="Rectangle 12"/>
          <p:cNvSpPr>
            <a:spLocks noChangeArrowheads="1"/>
          </p:cNvSpPr>
          <p:nvPr/>
        </p:nvSpPr>
        <p:spPr bwMode="auto">
          <a:xfrm>
            <a:off x="361245" y="11074400"/>
            <a:ext cx="15533511"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6867" name="Rectangle 14"/>
          <p:cNvSpPr>
            <a:spLocks noChangeArrowheads="1"/>
          </p:cNvSpPr>
          <p:nvPr/>
        </p:nvSpPr>
        <p:spPr bwMode="auto">
          <a:xfrm>
            <a:off x="106776" y="-152400"/>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5200" b="1" dirty="0">
                <a:solidFill>
                  <a:schemeClr val="tx2"/>
                </a:solidFill>
              </a:rPr>
              <a:t>Methods to Eliminate or Reduce Confounding</a:t>
            </a:r>
          </a:p>
        </p:txBody>
      </p:sp>
      <p:sp>
        <p:nvSpPr>
          <p:cNvPr id="36868" name="Rectangle 15"/>
          <p:cNvSpPr>
            <a:spLocks noChangeArrowheads="1"/>
          </p:cNvSpPr>
          <p:nvPr/>
        </p:nvSpPr>
        <p:spPr bwMode="auto">
          <a:xfrm>
            <a:off x="384541" y="1464733"/>
            <a:ext cx="15871459" cy="668867"/>
          </a:xfrm>
          <a:prstGeom prst="rect">
            <a:avLst/>
          </a:prstGeom>
          <a:noFill/>
          <a:ln w="9525">
            <a:noFill/>
            <a:miter lim="800000"/>
            <a:headEnd/>
            <a:tailEnd/>
          </a:ln>
        </p:spPr>
        <p:txBody>
          <a:bodyPr lIns="206962" tIns="101599" rIns="206962" bIns="101599"/>
          <a:lstStyle/>
          <a:p>
            <a:pPr defTabSz="1904083" eaLnBrk="0" hangingPunct="0">
              <a:spcBef>
                <a:spcPct val="20000"/>
              </a:spcBef>
              <a:spcAft>
                <a:spcPts val="1200"/>
              </a:spcAft>
              <a:buClr>
                <a:schemeClr val="accent2"/>
              </a:buClr>
              <a:buSzPct val="75000"/>
            </a:pPr>
            <a:r>
              <a:rPr lang="en-US" altLang="en-US" sz="3600" dirty="0"/>
              <a:t>By closing at least one edge of the  </a:t>
            </a:r>
            <a:r>
              <a:rPr lang="en-US" altLang="en-US" sz="3600" i="1" dirty="0"/>
              <a:t>exposure  –  confounder  – disease </a:t>
            </a:r>
          </a:p>
          <a:p>
            <a:pPr defTabSz="1904083" eaLnBrk="0" hangingPunct="0">
              <a:spcBef>
                <a:spcPct val="20000"/>
              </a:spcBef>
              <a:spcAft>
                <a:spcPts val="1200"/>
              </a:spcAft>
              <a:buClr>
                <a:schemeClr val="accent2"/>
              </a:buClr>
              <a:buSzPct val="75000"/>
            </a:pPr>
            <a:r>
              <a:rPr lang="en-US" altLang="en-US" sz="3600" dirty="0"/>
              <a:t>backdoor path, confounding is precluded</a:t>
            </a:r>
            <a:endParaRPr lang="en-US" altLang="en-US" sz="3600" b="1" dirty="0"/>
          </a:p>
          <a:p>
            <a:pPr defTabSz="1904083" eaLnBrk="0" hangingPunct="0">
              <a:spcBef>
                <a:spcPct val="20000"/>
              </a:spcBef>
              <a:spcAft>
                <a:spcPct val="50000"/>
              </a:spcAft>
              <a:buClr>
                <a:schemeClr val="accent2"/>
              </a:buClr>
              <a:buSzPct val="75000"/>
              <a:buFont typeface="Symbol" pitchFamily="18" charset="2"/>
              <a:buChar char="·"/>
            </a:pPr>
            <a:endParaRPr lang="en-US" altLang="en-US" sz="3600" dirty="0"/>
          </a:p>
        </p:txBody>
      </p:sp>
      <p:sp>
        <p:nvSpPr>
          <p:cNvPr id="27" name="Text Box 7"/>
          <p:cNvSpPr txBox="1">
            <a:spLocks noChangeArrowheads="1"/>
          </p:cNvSpPr>
          <p:nvPr/>
        </p:nvSpPr>
        <p:spPr bwMode="auto">
          <a:xfrm flipH="1">
            <a:off x="4154311" y="3058926"/>
            <a:ext cx="2709333" cy="417761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endParaRPr lang="en-US" sz="8533" b="1" dirty="0"/>
          </a:p>
          <a:p>
            <a:pPr algn="ctr" eaLnBrk="0" hangingPunct="0">
              <a:spcBef>
                <a:spcPct val="50000"/>
              </a:spcBef>
              <a:defRPr/>
            </a:pPr>
            <a:endParaRPr lang="en-US" sz="8533" dirty="0">
              <a:solidFill>
                <a:srgbClr val="000000"/>
              </a:solidFill>
            </a:endParaRPr>
          </a:p>
        </p:txBody>
      </p:sp>
      <p:grpSp>
        <p:nvGrpSpPr>
          <p:cNvPr id="4" name="Group 25"/>
          <p:cNvGrpSpPr>
            <a:grpSpLocks/>
          </p:cNvGrpSpPr>
          <p:nvPr/>
        </p:nvGrpSpPr>
        <p:grpSpPr bwMode="auto">
          <a:xfrm rot="5008006">
            <a:off x="7648710" y="4336722"/>
            <a:ext cx="958578" cy="958817"/>
            <a:chOff x="2208" y="1776"/>
            <a:chExt cx="720" cy="768"/>
          </a:xfrm>
        </p:grpSpPr>
        <p:sp>
          <p:nvSpPr>
            <p:cNvPr id="36880" name="Line 16"/>
            <p:cNvSpPr>
              <a:spLocks noChangeShapeType="1"/>
            </p:cNvSpPr>
            <p:nvPr/>
          </p:nvSpPr>
          <p:spPr bwMode="auto">
            <a:xfrm>
              <a:off x="2208" y="1872"/>
              <a:ext cx="624" cy="672"/>
            </a:xfrm>
            <a:prstGeom prst="line">
              <a:avLst/>
            </a:prstGeom>
            <a:noFill/>
            <a:ln w="47625">
              <a:solidFill>
                <a:srgbClr val="FF0000"/>
              </a:solidFill>
              <a:round/>
              <a:headEnd/>
              <a:tailEnd/>
            </a:ln>
          </p:spPr>
          <p:txBody>
            <a:bodyPr lIns="225481" tIns="116499" rIns="225481" bIns="116499"/>
            <a:lstStyle/>
            <a:p>
              <a:endParaRPr lang="en-US" sz="3319" dirty="0"/>
            </a:p>
          </p:txBody>
        </p:sp>
        <p:sp>
          <p:nvSpPr>
            <p:cNvPr id="36881" name="Line 17"/>
            <p:cNvSpPr>
              <a:spLocks noChangeShapeType="1"/>
            </p:cNvSpPr>
            <p:nvPr/>
          </p:nvSpPr>
          <p:spPr bwMode="auto">
            <a:xfrm>
              <a:off x="2304" y="1776"/>
              <a:ext cx="624" cy="672"/>
            </a:xfrm>
            <a:prstGeom prst="line">
              <a:avLst/>
            </a:prstGeom>
            <a:noFill/>
            <a:ln w="47625">
              <a:solidFill>
                <a:srgbClr val="FF0000"/>
              </a:solidFill>
              <a:round/>
              <a:headEnd/>
              <a:tailEnd/>
            </a:ln>
          </p:spPr>
          <p:txBody>
            <a:bodyPr lIns="225481" tIns="116499" rIns="225481" bIns="116499"/>
            <a:lstStyle/>
            <a:p>
              <a:endParaRPr lang="en-US" sz="3319" dirty="0"/>
            </a:p>
          </p:txBody>
        </p:sp>
      </p:grpSp>
      <p:sp>
        <p:nvSpPr>
          <p:cNvPr id="32" name="Rectangle 12"/>
          <p:cNvSpPr>
            <a:spLocks noChangeArrowheads="1"/>
          </p:cNvSpPr>
          <p:nvPr/>
        </p:nvSpPr>
        <p:spPr bwMode="auto">
          <a:xfrm>
            <a:off x="8204200" y="4666588"/>
            <a:ext cx="7899399" cy="2743200"/>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pPr>
            <a:r>
              <a:rPr lang="en-US" altLang="en-US" sz="3600" dirty="0"/>
              <a:t>is not a conventional depiction of path closure, but we will use it in class for illustration/emphasis.  </a:t>
            </a:r>
          </a:p>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pic>
        <p:nvPicPr>
          <p:cNvPr id="2" name="Picture 1"/>
          <p:cNvPicPr>
            <a:picLocks noChangeAspect="1"/>
          </p:cNvPicPr>
          <p:nvPr/>
        </p:nvPicPr>
        <p:blipFill>
          <a:blip r:embed="rId3"/>
          <a:stretch>
            <a:fillRect/>
          </a:stretch>
        </p:blipFill>
        <p:spPr>
          <a:xfrm>
            <a:off x="594369" y="3918999"/>
            <a:ext cx="6935993" cy="4401396"/>
          </a:xfrm>
          <a:prstGeom prst="rect">
            <a:avLst/>
          </a:prstGeom>
        </p:spPr>
      </p:pic>
      <p:grpSp>
        <p:nvGrpSpPr>
          <p:cNvPr id="13" name="Group 26"/>
          <p:cNvGrpSpPr>
            <a:grpSpLocks/>
          </p:cNvGrpSpPr>
          <p:nvPr/>
        </p:nvGrpSpPr>
        <p:grpSpPr bwMode="auto">
          <a:xfrm rot="5777856">
            <a:off x="1519511" y="5425998"/>
            <a:ext cx="1143000" cy="1219200"/>
            <a:chOff x="2208" y="1776"/>
            <a:chExt cx="720" cy="768"/>
          </a:xfrm>
        </p:grpSpPr>
        <p:sp>
          <p:nvSpPr>
            <p:cNvPr id="14" name="Line 27"/>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5" name="Line 28"/>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16" name="Group 26"/>
          <p:cNvGrpSpPr>
            <a:grpSpLocks/>
          </p:cNvGrpSpPr>
          <p:nvPr/>
        </p:nvGrpSpPr>
        <p:grpSpPr bwMode="auto">
          <a:xfrm rot="5777856">
            <a:off x="3717575" y="4959275"/>
            <a:ext cx="1143000" cy="1219200"/>
            <a:chOff x="2208" y="1776"/>
            <a:chExt cx="720" cy="768"/>
          </a:xfrm>
        </p:grpSpPr>
        <p:sp>
          <p:nvSpPr>
            <p:cNvPr id="17" name="Line 27"/>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8" name="Line 28"/>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19" name="Oval 1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1225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62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03200" y="1447800"/>
            <a:ext cx="7315200" cy="6781800"/>
          </a:xfrm>
        </p:spPr>
        <p:txBody>
          <a:bodyPr/>
          <a:lstStyle/>
          <a:p>
            <a:pPr marL="466725" indent="-466725">
              <a:buClrTx/>
              <a:buSzPct val="100000"/>
            </a:pPr>
            <a:r>
              <a:rPr lang="en-US" altLang="en-US" sz="3200" dirty="0">
                <a:solidFill>
                  <a:srgbClr val="000000"/>
                </a:solidFill>
              </a:rPr>
              <a:t>Presence of qualitative multiplicative interaction is always accompanied by qualitative additive interaction</a:t>
            </a:r>
          </a:p>
        </p:txBody>
      </p:sp>
      <p:pic>
        <p:nvPicPr>
          <p:cNvPr id="4" name="Picture 3"/>
          <p:cNvPicPr>
            <a:picLocks noChangeAspect="1"/>
          </p:cNvPicPr>
          <p:nvPr/>
        </p:nvPicPr>
        <p:blipFill>
          <a:blip r:embed="rId3"/>
          <a:stretch>
            <a:fillRect/>
          </a:stretch>
        </p:blipFill>
        <p:spPr>
          <a:xfrm>
            <a:off x="7289800" y="1066800"/>
            <a:ext cx="8382000" cy="7642746"/>
          </a:xfrm>
          <a:prstGeom prst="rect">
            <a:avLst/>
          </a:prstGeom>
        </p:spPr>
      </p:pic>
    </p:spTree>
    <p:extLst>
      <p:ext uri="{BB962C8B-B14F-4D97-AF65-F5344CB8AC3E}">
        <p14:creationId xmlns:p14="http://schemas.microsoft.com/office/powerpoint/2010/main" val="909186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1270000" y="-381000"/>
            <a:ext cx="13821364" cy="1264356"/>
          </a:xfrm>
        </p:spPr>
        <p:txBody>
          <a:bodyPr/>
          <a:lstStyle/>
          <a:p>
            <a:r>
              <a:rPr lang="en-US" altLang="en-US" sz="3600" dirty="0"/>
              <a:t>Additive vs Multiplicative Interaction:  The Essence</a:t>
            </a:r>
          </a:p>
        </p:txBody>
      </p:sp>
      <p:sp>
        <p:nvSpPr>
          <p:cNvPr id="150530" name="Rectangle 3"/>
          <p:cNvSpPr>
            <a:spLocks noGrp="1" noChangeArrowheads="1"/>
          </p:cNvSpPr>
          <p:nvPr>
            <p:ph type="body" idx="1"/>
          </p:nvPr>
        </p:nvSpPr>
        <p:spPr>
          <a:xfrm>
            <a:off x="279400" y="1524000"/>
            <a:ext cx="8534400" cy="8937978"/>
          </a:xfrm>
        </p:spPr>
        <p:txBody>
          <a:bodyPr/>
          <a:lstStyle/>
          <a:p>
            <a:pPr marL="522288" indent="-522288">
              <a:buClrTx/>
              <a:buSzPct val="100000"/>
            </a:pPr>
            <a:r>
              <a:rPr lang="en-US" altLang="en-US" sz="3200" dirty="0">
                <a:solidFill>
                  <a:srgbClr val="000000"/>
                </a:solidFill>
              </a:rPr>
              <a:t>Absence of multiplicative interaction implies presence of additive interaction (exception: no association with outcome for one or both factors)</a:t>
            </a:r>
          </a:p>
          <a:p>
            <a:pPr marL="522288" indent="-522288">
              <a:buClrTx/>
              <a:buSzPct val="100000"/>
            </a:pPr>
            <a:r>
              <a:rPr lang="en-US" altLang="en-US" sz="3200" dirty="0">
                <a:solidFill>
                  <a:srgbClr val="000000"/>
                </a:solidFill>
              </a:rPr>
              <a:t>Absence of additive interaction implies presence of multiplicative interaction (exception: no association with outcome for one or both factors)</a:t>
            </a:r>
          </a:p>
          <a:p>
            <a:pPr marL="522288" indent="-522288">
              <a:buClrTx/>
              <a:buSzPct val="100000"/>
            </a:pPr>
            <a:r>
              <a:rPr lang="en-US" altLang="en-US" sz="3200" dirty="0">
                <a:solidFill>
                  <a:srgbClr val="000000"/>
                </a:solidFill>
              </a:rPr>
              <a:t>Therefore:</a:t>
            </a:r>
          </a:p>
          <a:p>
            <a:pPr marL="969963" lvl="1" indent="-447675"/>
            <a:r>
              <a:rPr lang="en-US" altLang="en-US" sz="3200" dirty="0">
                <a:solidFill>
                  <a:srgbClr val="000000"/>
                </a:solidFill>
              </a:rPr>
              <a:t>If both of the exposures in question are “causes” of the outcome, then there must be </a:t>
            </a:r>
            <a:r>
              <a:rPr lang="en-US" altLang="en-US" sz="3200" u="sng" dirty="0">
                <a:solidFill>
                  <a:srgbClr val="000000"/>
                </a:solidFill>
              </a:rPr>
              <a:t>interaction on at least one scale</a:t>
            </a:r>
            <a:r>
              <a:rPr lang="en-US" altLang="en-US" sz="3200" dirty="0">
                <a:solidFill>
                  <a:srgbClr val="000000"/>
                </a:solidFill>
              </a:rPr>
              <a:t>.  </a:t>
            </a:r>
          </a:p>
          <a:p>
            <a:endParaRPr lang="en-US" altLang="en-US" sz="3200" b="1" dirty="0">
              <a:solidFill>
                <a:srgbClr val="000000"/>
              </a:solidFill>
            </a:endParaRPr>
          </a:p>
          <a:p>
            <a:endParaRPr lang="en-US" altLang="en-US" sz="3200" b="1" dirty="0">
              <a:solidFill>
                <a:srgbClr val="000000"/>
              </a:solidFill>
            </a:endParaRPr>
          </a:p>
          <a:p>
            <a:endParaRPr lang="en-US" altLang="en-US" sz="3200" b="1" dirty="0">
              <a:solidFill>
                <a:srgbClr val="000000"/>
              </a:solidFill>
            </a:endParaRPr>
          </a:p>
        </p:txBody>
      </p:sp>
      <p:grpSp>
        <p:nvGrpSpPr>
          <p:cNvPr id="4" name="Group 14"/>
          <p:cNvGrpSpPr>
            <a:grpSpLocks/>
          </p:cNvGrpSpPr>
          <p:nvPr/>
        </p:nvGrpSpPr>
        <p:grpSpPr bwMode="auto">
          <a:xfrm>
            <a:off x="8813800" y="1295400"/>
            <a:ext cx="6553200" cy="4495800"/>
            <a:chOff x="1600200" y="2721083"/>
            <a:chExt cx="4648200" cy="3687546"/>
          </a:xfrm>
        </p:grpSpPr>
        <p:sp>
          <p:nvSpPr>
            <p:cNvPr id="5" name="Text Box 2"/>
            <p:cNvSpPr txBox="1">
              <a:spLocks noChangeArrowheads="1"/>
            </p:cNvSpPr>
            <p:nvPr/>
          </p:nvSpPr>
          <p:spPr bwMode="auto">
            <a:xfrm flipH="1">
              <a:off x="2514600" y="2721083"/>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6" name="Freeform 3"/>
            <p:cNvSpPr>
              <a:spLocks/>
            </p:cNvSpPr>
            <p:nvPr/>
          </p:nvSpPr>
          <p:spPr bwMode="auto">
            <a:xfrm rot="1245065" flipV="1">
              <a:off x="3245048" y="4172489"/>
              <a:ext cx="23141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 name="Line 4"/>
            <p:cNvSpPr>
              <a:spLocks noChangeShapeType="1"/>
            </p:cNvSpPr>
            <p:nvPr/>
          </p:nvSpPr>
          <p:spPr bwMode="auto">
            <a:xfrm>
              <a:off x="2514600" y="5257800"/>
              <a:ext cx="28956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8" name="Text Box 7"/>
            <p:cNvSpPr txBox="1">
              <a:spLocks noChangeArrowheads="1"/>
            </p:cNvSpPr>
            <p:nvPr/>
          </p:nvSpPr>
          <p:spPr bwMode="auto">
            <a:xfrm flipH="1">
              <a:off x="1600200" y="4592747"/>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9" name="Text Box 8"/>
            <p:cNvSpPr txBox="1">
              <a:spLocks noChangeArrowheads="1"/>
            </p:cNvSpPr>
            <p:nvPr/>
          </p:nvSpPr>
          <p:spPr bwMode="auto">
            <a:xfrm flipH="1">
              <a:off x="5105400" y="4566403"/>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2" name="Rectangle 1"/>
          <p:cNvSpPr/>
          <p:nvPr/>
        </p:nvSpPr>
        <p:spPr>
          <a:xfrm>
            <a:off x="9601048" y="5094357"/>
            <a:ext cx="6201348" cy="3539430"/>
          </a:xfrm>
          <a:prstGeom prst="rect">
            <a:avLst/>
          </a:prstGeom>
        </p:spPr>
        <p:txBody>
          <a:bodyPr wrap="square">
            <a:spAutoFit/>
          </a:bodyPr>
          <a:lstStyle/>
          <a:p>
            <a:r>
              <a:rPr lang="en-US" sz="3200" dirty="0"/>
              <a:t>There must be interaction between A and E on the occurrence of D on at least one scale (additive or multiplicative) (or possibly both) </a:t>
            </a:r>
          </a:p>
          <a:p>
            <a:pPr marL="395288" indent="-395288">
              <a:buFont typeface="Arial" panose="020B0604020202020204" pitchFamily="34" charset="0"/>
              <a:buChar char="•"/>
            </a:pPr>
            <a:r>
              <a:rPr lang="en-US" sz="3200" dirty="0"/>
              <a:t>(although it may not be statistically significant)</a:t>
            </a:r>
          </a:p>
        </p:txBody>
      </p:sp>
      <p:sp>
        <p:nvSpPr>
          <p:cNvPr id="11" name="Oval 10"/>
          <p:cNvSpPr/>
          <p:nvPr/>
        </p:nvSpPr>
        <p:spPr bwMode="auto">
          <a:xfrm>
            <a:off x="15976600" y="254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215" y="-228600"/>
            <a:ext cx="13836127" cy="1078523"/>
          </a:xfrm>
        </p:spPr>
        <p:txBody>
          <a:bodyPr/>
          <a:lstStyle/>
          <a:p>
            <a:r>
              <a:rPr lang="en-US" sz="4000" dirty="0"/>
              <a:t>When You Find Interaction, Give it a Full Description</a:t>
            </a:r>
          </a:p>
        </p:txBody>
      </p:sp>
      <p:pic>
        <p:nvPicPr>
          <p:cNvPr id="4" name="Content Placeholder 3"/>
          <p:cNvPicPr>
            <a:picLocks noGrp="1" noChangeAspect="1"/>
          </p:cNvPicPr>
          <p:nvPr>
            <p:ph idx="1"/>
          </p:nvPr>
        </p:nvPicPr>
        <p:blipFill>
          <a:blip r:embed="rId3"/>
          <a:stretch>
            <a:fillRect/>
          </a:stretch>
        </p:blipFill>
        <p:spPr>
          <a:xfrm>
            <a:off x="355600" y="1371600"/>
            <a:ext cx="10591800" cy="6124065"/>
          </a:xfrm>
          <a:prstGeom prst="rect">
            <a:avLst/>
          </a:prstGeom>
        </p:spPr>
      </p:pic>
      <p:sp>
        <p:nvSpPr>
          <p:cNvPr id="5" name="Rectangle 4"/>
          <p:cNvSpPr/>
          <p:nvPr/>
        </p:nvSpPr>
        <p:spPr>
          <a:xfrm>
            <a:off x="10947400" y="1219200"/>
            <a:ext cx="5232400" cy="2123658"/>
          </a:xfrm>
          <a:prstGeom prst="rect">
            <a:avLst/>
          </a:prstGeom>
        </p:spPr>
        <p:txBody>
          <a:bodyPr wrap="square">
            <a:spAutoFit/>
          </a:bodyPr>
          <a:lstStyle/>
          <a:p>
            <a:pPr marL="342900" indent="-342900" eaLnBrk="0" hangingPunct="0">
              <a:spcBef>
                <a:spcPct val="50000"/>
              </a:spcBef>
              <a:buFont typeface="Arial" panose="020B0604020202020204" pitchFamily="34" charset="0"/>
              <a:buChar char="•"/>
              <a:defRPr/>
            </a:pPr>
            <a:r>
              <a:rPr lang="en-US" altLang="en-US" sz="2400" dirty="0">
                <a:ea typeface="Calibri" pitchFamily="34" charset="0"/>
                <a:cs typeface="Times New Roman" pitchFamily="18" charset="0"/>
              </a:rPr>
              <a:t>Show stratum-specific measures of association for main exposure (smoking), by strata of other variable</a:t>
            </a:r>
          </a:p>
          <a:p>
            <a:pPr marL="342900" indent="-342900" eaLnBrk="0" hangingPunct="0">
              <a:spcBef>
                <a:spcPct val="50000"/>
              </a:spcBef>
              <a:buFont typeface="Arial" panose="020B0604020202020204" pitchFamily="34" charset="0"/>
              <a:buChar char="•"/>
              <a:defRPr/>
            </a:pPr>
            <a:endParaRPr lang="en-US" altLang="en-US" sz="2400" dirty="0">
              <a:ea typeface="Calibri" pitchFamily="34" charset="0"/>
              <a:cs typeface="Times New Roman" pitchFamily="18" charset="0"/>
            </a:endParaRPr>
          </a:p>
        </p:txBody>
      </p:sp>
      <p:sp>
        <p:nvSpPr>
          <p:cNvPr id="6" name="Oval 5"/>
          <p:cNvSpPr>
            <a:spLocks noChangeArrowheads="1"/>
          </p:cNvSpPr>
          <p:nvPr/>
        </p:nvSpPr>
        <p:spPr bwMode="auto">
          <a:xfrm>
            <a:off x="1803400" y="3810000"/>
            <a:ext cx="3116386" cy="1371600"/>
          </a:xfrm>
          <a:prstGeom prst="ellipse">
            <a:avLst/>
          </a:prstGeom>
          <a:noFill/>
          <a:ln w="25400" algn="ctr">
            <a:solidFill>
              <a:srgbClr val="FF0000"/>
            </a:solidFill>
            <a:round/>
            <a:headEnd/>
            <a:tailEnd/>
          </a:ln>
        </p:spPr>
        <p:txBody>
          <a:bodyPr wrap="square">
            <a:spAutoFit/>
          </a:bodyPr>
          <a:lstStyle/>
          <a:p>
            <a:pPr algn="r" eaLnBrk="0" hangingPunct="0">
              <a:spcBef>
                <a:spcPct val="50000"/>
              </a:spcBef>
            </a:pPr>
            <a:endParaRPr lang="en-US" dirty="0"/>
          </a:p>
        </p:txBody>
      </p:sp>
      <p:cxnSp>
        <p:nvCxnSpPr>
          <p:cNvPr id="7" name="Straight Arrow Connector 6"/>
          <p:cNvCxnSpPr>
            <a:cxnSpLocks noChangeShapeType="1"/>
          </p:cNvCxnSpPr>
          <p:nvPr/>
        </p:nvCxnSpPr>
        <p:spPr bwMode="auto">
          <a:xfrm flipH="1">
            <a:off x="10319054" y="2590800"/>
            <a:ext cx="1009346" cy="1394430"/>
          </a:xfrm>
          <a:prstGeom prst="straightConnector1">
            <a:avLst/>
          </a:prstGeom>
          <a:noFill/>
          <a:ln w="19050" algn="ctr">
            <a:solidFill>
              <a:srgbClr val="FF0000"/>
            </a:solidFill>
            <a:round/>
            <a:headEnd/>
            <a:tailEnd type="arrow" w="med" len="med"/>
          </a:ln>
        </p:spPr>
      </p:cxnSp>
      <p:cxnSp>
        <p:nvCxnSpPr>
          <p:cNvPr id="11" name="Straight Arrow Connector 10"/>
          <p:cNvCxnSpPr>
            <a:cxnSpLocks noChangeShapeType="1"/>
          </p:cNvCxnSpPr>
          <p:nvPr/>
        </p:nvCxnSpPr>
        <p:spPr bwMode="auto">
          <a:xfrm flipH="1">
            <a:off x="10319054" y="2590800"/>
            <a:ext cx="1009346" cy="2754932"/>
          </a:xfrm>
          <a:prstGeom prst="straightConnector1">
            <a:avLst/>
          </a:prstGeom>
          <a:noFill/>
          <a:ln w="19050" algn="ctr">
            <a:solidFill>
              <a:srgbClr val="FF0000"/>
            </a:solidFill>
            <a:round/>
            <a:headEnd/>
            <a:tailEnd type="arrow" w="med" len="med"/>
          </a:ln>
        </p:spPr>
      </p:cxnSp>
      <p:cxnSp>
        <p:nvCxnSpPr>
          <p:cNvPr id="14" name="Straight Arrow Connector 13"/>
          <p:cNvCxnSpPr>
            <a:cxnSpLocks noChangeShapeType="1"/>
          </p:cNvCxnSpPr>
          <p:nvPr/>
        </p:nvCxnSpPr>
        <p:spPr bwMode="auto">
          <a:xfrm flipH="1">
            <a:off x="4927600" y="4191000"/>
            <a:ext cx="6400800" cy="304800"/>
          </a:xfrm>
          <a:prstGeom prst="straightConnector1">
            <a:avLst/>
          </a:prstGeom>
          <a:noFill/>
          <a:ln w="19050" algn="ctr">
            <a:solidFill>
              <a:srgbClr val="FF0000"/>
            </a:solidFill>
            <a:round/>
            <a:headEnd/>
            <a:tailEnd type="arrow" w="med" len="med"/>
          </a:ln>
        </p:spPr>
      </p:cxnSp>
      <p:sp>
        <p:nvSpPr>
          <p:cNvPr id="3" name="Rectangle 2"/>
          <p:cNvSpPr/>
          <p:nvPr/>
        </p:nvSpPr>
        <p:spPr>
          <a:xfrm>
            <a:off x="10947400" y="2971800"/>
            <a:ext cx="5105399" cy="2308324"/>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Show outcome (here, probability) and measure of association in strata defined by joint classification of both exposures; place common reference category for all strata in upper left</a:t>
            </a:r>
          </a:p>
        </p:txBody>
      </p:sp>
      <p:sp>
        <p:nvSpPr>
          <p:cNvPr id="8" name="Rectangle 7"/>
          <p:cNvSpPr/>
          <p:nvPr/>
        </p:nvSpPr>
        <p:spPr>
          <a:xfrm>
            <a:off x="10947400" y="5486400"/>
            <a:ext cx="5105400" cy="1938992"/>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Even if one is primarily interested in one scale (here, multiplicative), should provide enough information for reader to evaluate other scale</a:t>
            </a:r>
          </a:p>
        </p:txBody>
      </p:sp>
      <p:sp>
        <p:nvSpPr>
          <p:cNvPr id="13" name="Rectangle 12"/>
          <p:cNvSpPr/>
          <p:nvPr/>
        </p:nvSpPr>
        <p:spPr>
          <a:xfrm>
            <a:off x="10947400" y="7752799"/>
            <a:ext cx="5181600" cy="1238801"/>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Further recommendations:</a:t>
            </a:r>
          </a:p>
          <a:p>
            <a:pPr marL="800100" lvl="1" indent="-342900" eaLnBrk="0" hangingPunct="0">
              <a:spcBef>
                <a:spcPts val="300"/>
              </a:spcBef>
              <a:buFont typeface="Arial" panose="020B0604020202020204" pitchFamily="34" charset="0"/>
              <a:buChar char="−"/>
              <a:defRPr/>
            </a:pPr>
            <a:r>
              <a:rPr lang="en-US" altLang="en-US" sz="2400" dirty="0">
                <a:ea typeface="Calibri" pitchFamily="34" charset="0"/>
                <a:cs typeface="Times New Roman" pitchFamily="18" charset="0"/>
              </a:rPr>
              <a:t>Knol and VanderWeele </a:t>
            </a:r>
            <a:r>
              <a:rPr lang="en-US" altLang="en-US" sz="2400" i="1" dirty="0">
                <a:ea typeface="Calibri" pitchFamily="34" charset="0"/>
                <a:cs typeface="Times New Roman" pitchFamily="18" charset="0"/>
              </a:rPr>
              <a:t>IJE  </a:t>
            </a:r>
            <a:r>
              <a:rPr lang="en-US" altLang="en-US" sz="2400" dirty="0">
                <a:ea typeface="Calibri" pitchFamily="34" charset="0"/>
                <a:cs typeface="Times New Roman" pitchFamily="18" charset="0"/>
              </a:rPr>
              <a:t>2012</a:t>
            </a:r>
            <a:r>
              <a:rPr lang="en-US" altLang="en-US" sz="2400" dirty="0"/>
              <a:t>  (Optional Reading)</a:t>
            </a:r>
          </a:p>
        </p:txBody>
      </p:sp>
      <p:sp>
        <p:nvSpPr>
          <p:cNvPr id="19" name="Oval 1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5" name="Rectangle 14"/>
          <p:cNvSpPr/>
          <p:nvPr/>
        </p:nvSpPr>
        <p:spPr>
          <a:xfrm>
            <a:off x="546100" y="7932003"/>
            <a:ext cx="9944100" cy="830997"/>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These </a:t>
            </a:r>
            <a:r>
              <a:rPr lang="en-US" altLang="en-US" sz="2400" b="1" u="sng" dirty="0">
                <a:ea typeface="Calibri" pitchFamily="34" charset="0"/>
                <a:cs typeface="Times New Roman" pitchFamily="18" charset="0"/>
              </a:rPr>
              <a:t>footnotes</a:t>
            </a:r>
            <a:r>
              <a:rPr lang="en-US" altLang="en-US" sz="2400" dirty="0">
                <a:ea typeface="Calibri" pitchFamily="34" charset="0"/>
                <a:cs typeface="Times New Roman" pitchFamily="18" charset="0"/>
              </a:rPr>
              <a:t> provide metrics for additive and multiplicative interaction and accompanying statistical tests (to be covered later)</a:t>
            </a:r>
          </a:p>
        </p:txBody>
      </p:sp>
      <p:cxnSp>
        <p:nvCxnSpPr>
          <p:cNvPr id="16" name="Straight Arrow Connector 15"/>
          <p:cNvCxnSpPr>
            <a:cxnSpLocks noChangeShapeType="1"/>
          </p:cNvCxnSpPr>
          <p:nvPr/>
        </p:nvCxnSpPr>
        <p:spPr bwMode="auto">
          <a:xfrm flipH="1" flipV="1">
            <a:off x="8348278" y="7359646"/>
            <a:ext cx="770322" cy="572358"/>
          </a:xfrm>
          <a:prstGeom prst="straightConnector1">
            <a:avLst/>
          </a:prstGeom>
          <a:noFill/>
          <a:ln w="19050" algn="ctr">
            <a:solidFill>
              <a:srgbClr val="FF0000"/>
            </a:solidFill>
            <a:round/>
            <a:headEnd/>
            <a:tailEnd type="arrow" w="med" len="med"/>
          </a:ln>
        </p:spPr>
      </p:cxnSp>
    </p:spTree>
    <p:extLst>
      <p:ext uri="{BB962C8B-B14F-4D97-AF65-F5344CB8AC3E}">
        <p14:creationId xmlns:p14="http://schemas.microsoft.com/office/powerpoint/2010/main" val="14509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p:bldP spid="13"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152400"/>
            <a:ext cx="15773400" cy="1066800"/>
          </a:xfrm>
        </p:spPr>
        <p:txBody>
          <a:bodyPr/>
          <a:lstStyle/>
          <a:p>
            <a:r>
              <a:rPr lang="en-US" sz="3600" dirty="0"/>
              <a:t>This Presentation Provides Another Way to Think About Interaction</a:t>
            </a:r>
          </a:p>
        </p:txBody>
      </p:sp>
      <p:pic>
        <p:nvPicPr>
          <p:cNvPr id="24" name="Content Placeholder 23"/>
          <p:cNvPicPr>
            <a:picLocks noGrp="1" noChangeAspect="1"/>
          </p:cNvPicPr>
          <p:nvPr>
            <p:ph sz="half" idx="2"/>
          </p:nvPr>
        </p:nvPicPr>
        <p:blipFill>
          <a:blip r:embed="rId3"/>
          <a:stretch>
            <a:fillRect/>
          </a:stretch>
        </p:blipFill>
        <p:spPr>
          <a:xfrm>
            <a:off x="8204200" y="1295400"/>
            <a:ext cx="7746300" cy="1368395"/>
          </a:xfrm>
          <a:prstGeom prst="rect">
            <a:avLst/>
          </a:prstGeom>
        </p:spPr>
      </p:pic>
      <p:pic>
        <p:nvPicPr>
          <p:cNvPr id="2" name="Picture 1"/>
          <p:cNvPicPr>
            <a:picLocks noChangeAspect="1"/>
          </p:cNvPicPr>
          <p:nvPr/>
        </p:nvPicPr>
        <p:blipFill>
          <a:blip r:embed="rId4"/>
          <a:stretch>
            <a:fillRect/>
          </a:stretch>
        </p:blipFill>
        <p:spPr>
          <a:xfrm>
            <a:off x="377302" y="1676400"/>
            <a:ext cx="7750698" cy="5029200"/>
          </a:xfrm>
          <a:prstGeom prst="rect">
            <a:avLst/>
          </a:prstGeom>
        </p:spPr>
      </p:pic>
      <p:sp>
        <p:nvSpPr>
          <p:cNvPr id="9" name="TextBox 8"/>
          <p:cNvSpPr txBox="1">
            <a:spLocks noChangeArrowheads="1"/>
          </p:cNvSpPr>
          <p:nvPr/>
        </p:nvSpPr>
        <p:spPr bwMode="auto">
          <a:xfrm>
            <a:off x="2032000" y="4343400"/>
            <a:ext cx="685800"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00</a:t>
            </a:r>
          </a:p>
        </p:txBody>
      </p:sp>
      <p:cxnSp>
        <p:nvCxnSpPr>
          <p:cNvPr id="14" name="Straight Arrow Connector 13"/>
          <p:cNvCxnSpPr>
            <a:cxnSpLocks noChangeShapeType="1"/>
          </p:cNvCxnSpPr>
          <p:nvPr/>
        </p:nvCxnSpPr>
        <p:spPr bwMode="auto">
          <a:xfrm flipH="1" flipV="1">
            <a:off x="2645796" y="4725725"/>
            <a:ext cx="457200" cy="162352"/>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V="1">
            <a:off x="2183517" y="4811713"/>
            <a:ext cx="228600" cy="304800"/>
          </a:xfrm>
          <a:prstGeom prst="straightConnector1">
            <a:avLst/>
          </a:prstGeom>
          <a:noFill/>
          <a:ln w="9525" algn="ctr">
            <a:solidFill>
              <a:srgbClr val="FF0000"/>
            </a:solidFill>
            <a:round/>
            <a:headEnd/>
            <a:tailEnd type="arrow" w="med" len="med"/>
          </a:ln>
        </p:spPr>
      </p:cxnSp>
      <p:sp>
        <p:nvSpPr>
          <p:cNvPr id="19" name="TextBox 18"/>
          <p:cNvSpPr txBox="1">
            <a:spLocks noChangeArrowheads="1"/>
          </p:cNvSpPr>
          <p:nvPr/>
        </p:nvSpPr>
        <p:spPr bwMode="auto">
          <a:xfrm>
            <a:off x="508000" y="4964113"/>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smoking</a:t>
            </a:r>
          </a:p>
        </p:txBody>
      </p:sp>
      <p:sp>
        <p:nvSpPr>
          <p:cNvPr id="20" name="TextBox 19"/>
          <p:cNvSpPr txBox="1">
            <a:spLocks noChangeArrowheads="1"/>
          </p:cNvSpPr>
          <p:nvPr/>
        </p:nvSpPr>
        <p:spPr bwMode="auto">
          <a:xfrm>
            <a:off x="2666558" y="4805065"/>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caffeine</a:t>
            </a:r>
          </a:p>
        </p:txBody>
      </p:sp>
      <p:sp>
        <p:nvSpPr>
          <p:cNvPr id="21" name="TextBox 20"/>
          <p:cNvSpPr txBox="1">
            <a:spLocks noChangeArrowheads="1"/>
          </p:cNvSpPr>
          <p:nvPr/>
        </p:nvSpPr>
        <p:spPr bwMode="auto">
          <a:xfrm>
            <a:off x="5156200" y="4419600"/>
            <a:ext cx="8472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10</a:t>
            </a:r>
          </a:p>
        </p:txBody>
      </p:sp>
      <p:sp>
        <p:nvSpPr>
          <p:cNvPr id="22" name="TextBox 21"/>
          <p:cNvSpPr txBox="1">
            <a:spLocks noChangeArrowheads="1"/>
          </p:cNvSpPr>
          <p:nvPr/>
        </p:nvSpPr>
        <p:spPr bwMode="auto">
          <a:xfrm>
            <a:off x="2053252" y="6019800"/>
            <a:ext cx="664547"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01</a:t>
            </a:r>
          </a:p>
        </p:txBody>
      </p:sp>
      <p:sp>
        <p:nvSpPr>
          <p:cNvPr id="23" name="TextBox 22"/>
          <p:cNvSpPr txBox="1">
            <a:spLocks noChangeArrowheads="1"/>
          </p:cNvSpPr>
          <p:nvPr/>
        </p:nvSpPr>
        <p:spPr bwMode="auto">
          <a:xfrm>
            <a:off x="5232399" y="6019800"/>
            <a:ext cx="7710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11</a:t>
            </a:r>
          </a:p>
        </p:txBody>
      </p:sp>
      <p:pic>
        <p:nvPicPr>
          <p:cNvPr id="25" name="Picture 24"/>
          <p:cNvPicPr>
            <a:picLocks noChangeAspect="1"/>
          </p:cNvPicPr>
          <p:nvPr/>
        </p:nvPicPr>
        <p:blipFill>
          <a:blip r:embed="rId5"/>
          <a:stretch>
            <a:fillRect/>
          </a:stretch>
        </p:blipFill>
        <p:spPr>
          <a:xfrm>
            <a:off x="8204200" y="3124200"/>
            <a:ext cx="7899400" cy="1451902"/>
          </a:xfrm>
          <a:prstGeom prst="rect">
            <a:avLst/>
          </a:prstGeom>
        </p:spPr>
      </p:pic>
      <p:pic>
        <p:nvPicPr>
          <p:cNvPr id="26" name="Picture 25"/>
          <p:cNvPicPr>
            <a:picLocks noChangeAspect="1"/>
          </p:cNvPicPr>
          <p:nvPr/>
        </p:nvPicPr>
        <p:blipFill>
          <a:blip r:embed="rId6"/>
          <a:stretch>
            <a:fillRect/>
          </a:stretch>
        </p:blipFill>
        <p:spPr>
          <a:xfrm>
            <a:off x="8229949" y="4888077"/>
            <a:ext cx="7822851" cy="1448823"/>
          </a:xfrm>
          <a:prstGeom prst="rect">
            <a:avLst/>
          </a:prstGeom>
        </p:spPr>
      </p:pic>
      <p:pic>
        <p:nvPicPr>
          <p:cNvPr id="27" name="Picture 26"/>
          <p:cNvPicPr>
            <a:picLocks noChangeAspect="1"/>
          </p:cNvPicPr>
          <p:nvPr/>
        </p:nvPicPr>
        <p:blipFill>
          <a:blip r:embed="rId7"/>
          <a:stretch>
            <a:fillRect/>
          </a:stretch>
        </p:blipFill>
        <p:spPr>
          <a:xfrm>
            <a:off x="8051800" y="7310973"/>
            <a:ext cx="7937374" cy="1492013"/>
          </a:xfrm>
          <a:prstGeom prst="rect">
            <a:avLst/>
          </a:prstGeom>
        </p:spPr>
      </p:pic>
      <p:sp>
        <p:nvSpPr>
          <p:cNvPr id="28" name="TextBox 27"/>
          <p:cNvSpPr txBox="1"/>
          <p:nvPr/>
        </p:nvSpPr>
        <p:spPr>
          <a:xfrm>
            <a:off x="9499600" y="6172200"/>
            <a:ext cx="6451600" cy="1138773"/>
          </a:xfrm>
          <a:prstGeom prst="rect">
            <a:avLst/>
          </a:prstGeom>
          <a:noFill/>
        </p:spPr>
        <p:txBody>
          <a:bodyPr wrap="square" rtlCol="0">
            <a:spAutoFit/>
          </a:bodyPr>
          <a:lstStyle/>
          <a:p>
            <a:r>
              <a:rPr lang="en-US" sz="2400" b="1" dirty="0">
                <a:solidFill>
                  <a:srgbClr val="FF0000"/>
                </a:solidFill>
              </a:rPr>
              <a:t>If = 1, no multiplicative interaction</a:t>
            </a:r>
          </a:p>
          <a:p>
            <a:r>
              <a:rPr lang="en-US" sz="2400" b="1" dirty="0">
                <a:solidFill>
                  <a:srgbClr val="FF0000"/>
                </a:solidFill>
              </a:rPr>
              <a:t>If ≠ 1, multiplicative interaction  is present</a:t>
            </a:r>
          </a:p>
          <a:p>
            <a:endParaRPr lang="en-US" sz="2000" b="1" dirty="0"/>
          </a:p>
        </p:txBody>
      </p:sp>
      <p:sp>
        <p:nvSpPr>
          <p:cNvPr id="3" name="TextBox 2"/>
          <p:cNvSpPr txBox="1"/>
          <p:nvPr/>
        </p:nvSpPr>
        <p:spPr>
          <a:xfrm>
            <a:off x="313428" y="6726198"/>
            <a:ext cx="5638800" cy="584775"/>
          </a:xfrm>
          <a:prstGeom prst="rect">
            <a:avLst/>
          </a:prstGeom>
          <a:noFill/>
        </p:spPr>
        <p:txBody>
          <a:bodyPr wrap="square" rtlCol="0">
            <a:spAutoFit/>
          </a:bodyPr>
          <a:lstStyle/>
          <a:p>
            <a:r>
              <a:rPr lang="en-US" sz="3200" dirty="0"/>
              <a:t>Joint exposure classification</a:t>
            </a:r>
          </a:p>
        </p:txBody>
      </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228600"/>
            <a:ext cx="15773400" cy="1066800"/>
          </a:xfrm>
        </p:spPr>
        <p:txBody>
          <a:bodyPr/>
          <a:lstStyle/>
          <a:p>
            <a:r>
              <a:rPr lang="en-US" sz="3600" dirty="0"/>
              <a:t>This Presentation Provides Another Way to Think About Interaction</a:t>
            </a:r>
          </a:p>
        </p:txBody>
      </p:sp>
      <p:pic>
        <p:nvPicPr>
          <p:cNvPr id="2" name="Picture 1"/>
          <p:cNvPicPr>
            <a:picLocks noChangeAspect="1"/>
          </p:cNvPicPr>
          <p:nvPr/>
        </p:nvPicPr>
        <p:blipFill>
          <a:blip r:embed="rId3"/>
          <a:stretch>
            <a:fillRect/>
          </a:stretch>
        </p:blipFill>
        <p:spPr>
          <a:xfrm>
            <a:off x="377302" y="1676400"/>
            <a:ext cx="7750698" cy="5029200"/>
          </a:xfrm>
          <a:prstGeom prst="rect">
            <a:avLst/>
          </a:prstGeom>
        </p:spPr>
      </p:pic>
      <p:sp>
        <p:nvSpPr>
          <p:cNvPr id="9" name="TextBox 8"/>
          <p:cNvSpPr txBox="1">
            <a:spLocks noChangeArrowheads="1"/>
          </p:cNvSpPr>
          <p:nvPr/>
        </p:nvSpPr>
        <p:spPr bwMode="auto">
          <a:xfrm>
            <a:off x="2032000" y="4343400"/>
            <a:ext cx="685800"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00</a:t>
            </a:r>
          </a:p>
        </p:txBody>
      </p:sp>
      <p:cxnSp>
        <p:nvCxnSpPr>
          <p:cNvPr id="14" name="Straight Arrow Connector 13"/>
          <p:cNvCxnSpPr>
            <a:cxnSpLocks noChangeShapeType="1"/>
          </p:cNvCxnSpPr>
          <p:nvPr/>
        </p:nvCxnSpPr>
        <p:spPr bwMode="auto">
          <a:xfrm flipH="1" flipV="1">
            <a:off x="2645796" y="4725725"/>
            <a:ext cx="457200" cy="162352"/>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V="1">
            <a:off x="2183517" y="4811713"/>
            <a:ext cx="228600" cy="304800"/>
          </a:xfrm>
          <a:prstGeom prst="straightConnector1">
            <a:avLst/>
          </a:prstGeom>
          <a:noFill/>
          <a:ln w="9525" algn="ctr">
            <a:solidFill>
              <a:srgbClr val="FF0000"/>
            </a:solidFill>
            <a:round/>
            <a:headEnd/>
            <a:tailEnd type="arrow" w="med" len="med"/>
          </a:ln>
        </p:spPr>
      </p:cxnSp>
      <p:sp>
        <p:nvSpPr>
          <p:cNvPr id="19" name="TextBox 18"/>
          <p:cNvSpPr txBox="1">
            <a:spLocks noChangeArrowheads="1"/>
          </p:cNvSpPr>
          <p:nvPr/>
        </p:nvSpPr>
        <p:spPr bwMode="auto">
          <a:xfrm>
            <a:off x="508000" y="4964113"/>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smoking</a:t>
            </a:r>
          </a:p>
        </p:txBody>
      </p:sp>
      <p:sp>
        <p:nvSpPr>
          <p:cNvPr id="20" name="TextBox 19"/>
          <p:cNvSpPr txBox="1">
            <a:spLocks noChangeArrowheads="1"/>
          </p:cNvSpPr>
          <p:nvPr/>
        </p:nvSpPr>
        <p:spPr bwMode="auto">
          <a:xfrm>
            <a:off x="2666558" y="4805065"/>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caffeine</a:t>
            </a:r>
          </a:p>
        </p:txBody>
      </p:sp>
      <p:sp>
        <p:nvSpPr>
          <p:cNvPr id="21" name="TextBox 20"/>
          <p:cNvSpPr txBox="1">
            <a:spLocks noChangeArrowheads="1"/>
          </p:cNvSpPr>
          <p:nvPr/>
        </p:nvSpPr>
        <p:spPr bwMode="auto">
          <a:xfrm>
            <a:off x="5156200" y="4419600"/>
            <a:ext cx="8472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10</a:t>
            </a:r>
          </a:p>
        </p:txBody>
      </p:sp>
      <p:sp>
        <p:nvSpPr>
          <p:cNvPr id="22" name="TextBox 21"/>
          <p:cNvSpPr txBox="1">
            <a:spLocks noChangeArrowheads="1"/>
          </p:cNvSpPr>
          <p:nvPr/>
        </p:nvSpPr>
        <p:spPr bwMode="auto">
          <a:xfrm>
            <a:off x="2053252" y="6019800"/>
            <a:ext cx="664547"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01</a:t>
            </a:r>
          </a:p>
        </p:txBody>
      </p:sp>
      <p:sp>
        <p:nvSpPr>
          <p:cNvPr id="23" name="TextBox 22"/>
          <p:cNvSpPr txBox="1">
            <a:spLocks noChangeArrowheads="1"/>
          </p:cNvSpPr>
          <p:nvPr/>
        </p:nvSpPr>
        <p:spPr bwMode="auto">
          <a:xfrm>
            <a:off x="5232399" y="6019800"/>
            <a:ext cx="7710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11</a:t>
            </a:r>
          </a:p>
        </p:txBody>
      </p:sp>
      <p:sp>
        <p:nvSpPr>
          <p:cNvPr id="28" name="TextBox 27"/>
          <p:cNvSpPr txBox="1"/>
          <p:nvPr/>
        </p:nvSpPr>
        <p:spPr>
          <a:xfrm>
            <a:off x="9866051" y="6629400"/>
            <a:ext cx="6451600" cy="1138773"/>
          </a:xfrm>
          <a:prstGeom prst="rect">
            <a:avLst/>
          </a:prstGeom>
          <a:noFill/>
        </p:spPr>
        <p:txBody>
          <a:bodyPr wrap="square" rtlCol="0">
            <a:spAutoFit/>
          </a:bodyPr>
          <a:lstStyle/>
          <a:p>
            <a:r>
              <a:rPr lang="en-US" sz="2400" b="1" dirty="0">
                <a:solidFill>
                  <a:srgbClr val="FF0000"/>
                </a:solidFill>
              </a:rPr>
              <a:t>If = 0, no additive interaction</a:t>
            </a:r>
          </a:p>
          <a:p>
            <a:r>
              <a:rPr lang="en-US" sz="2400" b="1" dirty="0">
                <a:solidFill>
                  <a:srgbClr val="FF0000"/>
                </a:solidFill>
              </a:rPr>
              <a:t>If ≠ 0, additive interaction  is present</a:t>
            </a:r>
          </a:p>
          <a:p>
            <a:endParaRPr lang="en-US" sz="2000" b="1" dirty="0"/>
          </a:p>
        </p:txBody>
      </p:sp>
      <p:sp>
        <p:nvSpPr>
          <p:cNvPr id="3" name="TextBox 2"/>
          <p:cNvSpPr txBox="1"/>
          <p:nvPr/>
        </p:nvSpPr>
        <p:spPr>
          <a:xfrm>
            <a:off x="584200" y="6781800"/>
            <a:ext cx="5638800" cy="584775"/>
          </a:xfrm>
          <a:prstGeom prst="rect">
            <a:avLst/>
          </a:prstGeom>
          <a:noFill/>
        </p:spPr>
        <p:txBody>
          <a:bodyPr wrap="square" rtlCol="0">
            <a:spAutoFit/>
          </a:bodyPr>
          <a:lstStyle/>
          <a:p>
            <a:r>
              <a:rPr lang="en-US" sz="3200" dirty="0"/>
              <a:t>Joint exposure classification</a:t>
            </a:r>
          </a:p>
        </p:txBody>
      </p:sp>
      <p:sp>
        <p:nvSpPr>
          <p:cNvPr id="29" name="Rectangle 1"/>
          <p:cNvSpPr>
            <a:spLocks noChangeArrowheads="1"/>
          </p:cNvSpPr>
          <p:nvPr/>
        </p:nvSpPr>
        <p:spPr bwMode="auto">
          <a:xfrm>
            <a:off x="8509000" y="1066800"/>
            <a:ext cx="6858000" cy="1605568"/>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3000" dirty="0">
                <a:latin typeface="+mn-lt"/>
                <a:ea typeface="Calibri" pitchFamily="34" charset="0"/>
                <a:cs typeface="Times New Roman" pitchFamily="18" charset="0"/>
              </a:rPr>
              <a:t>If no additive interaction present,  </a:t>
            </a:r>
          </a:p>
          <a:p>
            <a:pPr marL="914400" lvl="1" indent="-457200" eaLnBrk="0" hangingPunct="0">
              <a:spcBef>
                <a:spcPts val="500"/>
              </a:spcBef>
              <a:buFont typeface="Courier New" panose="02070309020205020404" pitchFamily="49" charset="0"/>
              <a:buChar char="o"/>
              <a:defRPr/>
            </a:pPr>
            <a:r>
              <a:rPr lang="en-US" altLang="en-US" sz="3000" dirty="0">
                <a:latin typeface="+mn-lt"/>
                <a:ea typeface="Calibri" pitchFamily="34" charset="0"/>
                <a:cs typeface="Times New Roman" pitchFamily="18" charset="0"/>
              </a:rPr>
              <a:t>(</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11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10</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01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11</a:t>
            </a:r>
            <a:r>
              <a:rPr lang="en-US" altLang="en-US" sz="3000" dirty="0">
                <a:latin typeface="+mn-lt"/>
                <a:ea typeface="Calibri" pitchFamily="34" charset="0"/>
                <a:cs typeface="Times New Roman" pitchFamily="18" charset="0"/>
              </a:rPr>
              <a:t> =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10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01</a:t>
            </a:r>
            <a:r>
              <a:rPr lang="en-US" altLang="en-US" sz="3000" dirty="0">
                <a:latin typeface="+mn-lt"/>
                <a:ea typeface="Calibri" pitchFamily="34" charset="0"/>
                <a:cs typeface="Times New Roman" pitchFamily="18" charset="0"/>
              </a:rPr>
              <a:t> –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a:t>
            </a:r>
          </a:p>
        </p:txBody>
      </p:sp>
      <p:sp>
        <p:nvSpPr>
          <p:cNvPr id="30" name="Rectangle 1"/>
          <p:cNvSpPr>
            <a:spLocks noChangeArrowheads="1"/>
          </p:cNvSpPr>
          <p:nvPr/>
        </p:nvSpPr>
        <p:spPr bwMode="auto">
          <a:xfrm>
            <a:off x="12547600" y="2286000"/>
            <a:ext cx="3467100" cy="1200329"/>
          </a:xfrm>
          <a:prstGeom prst="rect">
            <a:avLst/>
          </a:prstGeom>
          <a:noFill/>
          <a:ln w="9525">
            <a:noFill/>
            <a:miter lim="800000"/>
            <a:headEnd/>
            <a:tailEnd/>
          </a:ln>
          <a:effectLst>
            <a:prstShdw prst="shdw17" dist="17961" dir="2700000">
              <a:srgbClr val="999999"/>
            </a:prstShdw>
          </a:effectLst>
        </p:spPr>
        <p:txBody>
          <a:bodyPr wrap="square" anchor="ctr">
            <a:spAutoFit/>
          </a:bodyPr>
          <a:lstStyle/>
          <a:p>
            <a:pPr marL="0" lvl="1" algn="r" eaLnBrk="0" hangingPunct="0">
              <a:spcBef>
                <a:spcPct val="50000"/>
              </a:spcBef>
            </a:pPr>
            <a:r>
              <a:rPr lang="en-US" altLang="en-US" sz="2400" dirty="0">
                <a:ea typeface="Calibri" pitchFamily="34" charset="0"/>
                <a:cs typeface="Times New Roman" pitchFamily="18" charset="0"/>
              </a:rPr>
              <a:t>Effect of both factors together simply the sum of their individual effects</a:t>
            </a:r>
          </a:p>
        </p:txBody>
      </p:sp>
      <p:sp>
        <p:nvSpPr>
          <p:cNvPr id="31" name="Rectangle 1"/>
          <p:cNvSpPr>
            <a:spLocks noChangeArrowheads="1"/>
          </p:cNvSpPr>
          <p:nvPr/>
        </p:nvSpPr>
        <p:spPr bwMode="auto">
          <a:xfrm>
            <a:off x="8737600" y="3429000"/>
            <a:ext cx="7010400" cy="2546851"/>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3000" dirty="0">
                <a:latin typeface="+mn-lt"/>
                <a:ea typeface="Calibri" pitchFamily="34" charset="0"/>
                <a:cs typeface="Times New Roman" pitchFamily="18" charset="0"/>
              </a:rPr>
              <a:t>If additive interaction present, </a:t>
            </a:r>
            <a:r>
              <a:rPr lang="en-US" altLang="en-US" sz="3000" dirty="0">
                <a:ea typeface="Calibri" pitchFamily="34" charset="0"/>
                <a:cs typeface="Times New Roman" pitchFamily="18" charset="0"/>
              </a:rPr>
              <a:t> </a:t>
            </a:r>
            <a:endParaRPr lang="en-US" altLang="en-US" sz="3000" dirty="0">
              <a:latin typeface="+mn-lt"/>
              <a:ea typeface="Calibri" pitchFamily="34" charset="0"/>
              <a:cs typeface="Times New Roman" pitchFamily="18" charset="0"/>
            </a:endParaRPr>
          </a:p>
          <a:p>
            <a:pPr marL="914400" lvl="1" indent="-457200" eaLnBrk="0" hangingPunct="0">
              <a:spcBef>
                <a:spcPts val="500"/>
              </a:spcBef>
              <a:buFont typeface="Courier New" panose="02070309020205020404" pitchFamily="49" charset="0"/>
              <a:buChar char="o"/>
              <a:defRPr/>
            </a:pPr>
            <a:r>
              <a:rPr lang="en-US" altLang="en-US" sz="3000" dirty="0">
                <a:ea typeface="Calibri" pitchFamily="34" charset="0"/>
                <a:cs typeface="Times New Roman" pitchFamily="18" charset="0"/>
              </a:rPr>
              <a:t>(</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 0  </a:t>
            </a:r>
          </a:p>
          <a:p>
            <a:pPr marL="800100" lvl="1" indent="-342900" eaLnBrk="0" hangingPunct="0">
              <a:spcBef>
                <a:spcPct val="50000"/>
              </a:spcBef>
              <a:buFont typeface="Arial" panose="020B0604020202020204" pitchFamily="34" charset="0"/>
              <a:buChar char="−"/>
              <a:defRPr/>
            </a:pPr>
            <a:endParaRPr lang="en-US" altLang="en-US" sz="1800" dirty="0">
              <a:ea typeface="Calibri" pitchFamily="34" charset="0"/>
              <a:cs typeface="Times New Roman" pitchFamily="18" charset="0"/>
            </a:endParaRPr>
          </a:p>
        </p:txBody>
      </p:sp>
      <p:sp>
        <p:nvSpPr>
          <p:cNvPr id="32" name="Rectangle 1"/>
          <p:cNvSpPr>
            <a:spLocks noChangeArrowheads="1"/>
          </p:cNvSpPr>
          <p:nvPr/>
        </p:nvSpPr>
        <p:spPr bwMode="auto">
          <a:xfrm>
            <a:off x="8661400" y="5689937"/>
            <a:ext cx="7518400" cy="1015663"/>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lvl="1" indent="-342900" eaLnBrk="0" hangingPunct="0">
              <a:spcBef>
                <a:spcPct val="50000"/>
              </a:spcBef>
              <a:buFont typeface="Arial" panose="020B0604020202020204" pitchFamily="34" charset="0"/>
              <a:buChar char="•"/>
              <a:defRPr/>
            </a:pP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r>
              <a:rPr lang="en-US" altLang="en-US" sz="3000" dirty="0">
                <a:latin typeface="+mn-lt"/>
                <a:ea typeface="Calibri" pitchFamily="34" charset="0"/>
                <a:cs typeface="Times New Roman" pitchFamily="18" charset="0"/>
              </a:rPr>
              <a:t>is the metric by which to evaluate for additive interaction   </a:t>
            </a:r>
            <a:endParaRPr lang="en-US" altLang="en-US" sz="3000" dirty="0">
              <a:ea typeface="Calibri" pitchFamily="34" charset="0"/>
              <a:cs typeface="Times New Roman" pitchFamily="18" charset="0"/>
            </a:endParaRPr>
          </a:p>
        </p:txBody>
      </p:sp>
      <p:sp>
        <p:nvSpPr>
          <p:cNvPr id="33" name="Rectangle 1"/>
          <p:cNvSpPr>
            <a:spLocks noChangeArrowheads="1"/>
          </p:cNvSpPr>
          <p:nvPr/>
        </p:nvSpPr>
        <p:spPr bwMode="auto">
          <a:xfrm>
            <a:off x="7366000" y="7514272"/>
            <a:ext cx="9601200" cy="1477328"/>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3000" dirty="0">
                <a:latin typeface="+mn-lt"/>
                <a:ea typeface="Calibri" pitchFamily="34" charset="0"/>
                <a:cs typeface="Times New Roman" pitchFamily="18" charset="0"/>
              </a:rPr>
              <a:t>e.g., 0.13 – 0.2 – 0.19 + 0.082 = -0.17 </a:t>
            </a:r>
          </a:p>
          <a:p>
            <a:pPr lvl="1" indent="-228600" eaLnBrk="0" hangingPunct="0">
              <a:spcBef>
                <a:spcPts val="0"/>
              </a:spcBef>
              <a:buFont typeface="Arial" panose="020B0604020202020204" pitchFamily="34" charset="0"/>
              <a:buChar char="−"/>
              <a:defRPr/>
            </a:pPr>
            <a:r>
              <a:rPr lang="en-US" altLang="en-US" sz="3000" dirty="0">
                <a:latin typeface="+mn-lt"/>
                <a:ea typeface="Calibri" pitchFamily="34" charset="0"/>
                <a:cs typeface="Times New Roman" pitchFamily="18" charset="0"/>
              </a:rPr>
              <a:t>If &lt; 0, “negative” or “sub-” additive interaction</a:t>
            </a:r>
          </a:p>
          <a:p>
            <a:pPr lvl="1" indent="-228600" eaLnBrk="0" hangingPunct="0">
              <a:spcBef>
                <a:spcPts val="0"/>
              </a:spcBef>
              <a:buFont typeface="Arial" panose="020B0604020202020204" pitchFamily="34" charset="0"/>
              <a:buChar char="−"/>
              <a:defRPr/>
            </a:pPr>
            <a:r>
              <a:rPr lang="en-US" altLang="en-US" sz="3000" dirty="0">
                <a:latin typeface="+mn-lt"/>
                <a:ea typeface="Calibri" pitchFamily="34" charset="0"/>
                <a:cs typeface="Times New Roman" pitchFamily="18" charset="0"/>
              </a:rPr>
              <a:t>If &gt; 0, “positive”, or “super-” additive interaction  </a:t>
            </a:r>
          </a:p>
        </p:txBody>
      </p:sp>
    </p:spTree>
    <p:extLst>
      <p:ext uri="{BB962C8B-B14F-4D97-AF65-F5344CB8AC3E}">
        <p14:creationId xmlns:p14="http://schemas.microsoft.com/office/powerpoint/2010/main" val="18461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3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600" y="304800"/>
            <a:ext cx="16256000" cy="1066800"/>
          </a:xfrm>
        </p:spPr>
        <p:txBody>
          <a:bodyPr/>
          <a:lstStyle/>
          <a:p>
            <a:r>
              <a:rPr lang="en-US" sz="3600" dirty="0"/>
              <a:t>What about case-control studies where </a:t>
            </a:r>
            <a:r>
              <a:rPr lang="en-US" sz="3600" i="1" dirty="0"/>
              <a:t>p</a:t>
            </a:r>
            <a:r>
              <a:rPr lang="en-US" sz="3600" dirty="0"/>
              <a:t> of outcome is not available?</a:t>
            </a:r>
          </a:p>
        </p:txBody>
      </p:sp>
      <p:pic>
        <p:nvPicPr>
          <p:cNvPr id="3" name="Picture 2"/>
          <p:cNvPicPr>
            <a:picLocks noChangeAspect="1"/>
          </p:cNvPicPr>
          <p:nvPr/>
        </p:nvPicPr>
        <p:blipFill>
          <a:blip r:embed="rId3"/>
          <a:stretch>
            <a:fillRect/>
          </a:stretch>
        </p:blipFill>
        <p:spPr>
          <a:xfrm>
            <a:off x="0" y="2174811"/>
            <a:ext cx="8758981" cy="5025645"/>
          </a:xfrm>
          <a:prstGeom prst="rect">
            <a:avLst/>
          </a:prstGeom>
        </p:spPr>
      </p:pic>
      <p:pic>
        <p:nvPicPr>
          <p:cNvPr id="4" name="Picture 3"/>
          <p:cNvPicPr>
            <a:picLocks noChangeAspect="1"/>
          </p:cNvPicPr>
          <p:nvPr/>
        </p:nvPicPr>
        <p:blipFill>
          <a:blip r:embed="rId4"/>
          <a:stretch>
            <a:fillRect/>
          </a:stretch>
        </p:blipFill>
        <p:spPr>
          <a:xfrm>
            <a:off x="8839200" y="2438400"/>
            <a:ext cx="7289800" cy="1912670"/>
          </a:xfrm>
          <a:prstGeom prst="rect">
            <a:avLst/>
          </a:prstGeom>
        </p:spPr>
      </p:pic>
      <p:sp>
        <p:nvSpPr>
          <p:cNvPr id="6" name="Rectangle 5"/>
          <p:cNvSpPr/>
          <p:nvPr/>
        </p:nvSpPr>
        <p:spPr>
          <a:xfrm>
            <a:off x="8758981" y="4876800"/>
            <a:ext cx="7293819" cy="2031325"/>
          </a:xfrm>
          <a:prstGeom prst="rect">
            <a:avLst/>
          </a:prstGeom>
        </p:spPr>
        <p:txBody>
          <a:bodyPr wrap="square">
            <a:spAutoFit/>
          </a:bodyPr>
          <a:lstStyle/>
          <a:p>
            <a:pPr marL="342900" indent="-342900" eaLnBrk="0" hangingPunct="0">
              <a:spcBef>
                <a:spcPct val="50000"/>
              </a:spcBef>
              <a:buFont typeface="Arial" panose="020B0604020202020204" pitchFamily="34" charset="0"/>
              <a:buChar char="•"/>
              <a:defRPr/>
            </a:pPr>
            <a:r>
              <a:rPr lang="en-US" altLang="en-US" sz="2800" dirty="0">
                <a:ea typeface="Calibri" pitchFamily="34" charset="0"/>
                <a:cs typeface="Times New Roman" pitchFamily="18" charset="0"/>
              </a:rPr>
              <a:t>Therefore, we don’t need the individual p’s</a:t>
            </a:r>
          </a:p>
          <a:p>
            <a:pPr marL="800100" lvl="1" indent="-342900" eaLnBrk="0" hangingPunct="0">
              <a:spcBef>
                <a:spcPct val="50000"/>
              </a:spcBef>
              <a:buFont typeface="Arial" panose="020B0604020202020204" pitchFamily="34" charset="0"/>
              <a:buChar char="−"/>
              <a:defRPr/>
            </a:pPr>
            <a:r>
              <a:rPr lang="en-US" altLang="en-US" sz="2800" dirty="0">
                <a:ea typeface="Calibri" pitchFamily="34" charset="0"/>
                <a:cs typeface="Times New Roman" pitchFamily="18" charset="0"/>
              </a:rPr>
              <a:t>Can just use stratum-specific ORs if they estimate risk (prevalence ratios) or rate ratios</a:t>
            </a:r>
          </a:p>
        </p:txBody>
      </p:sp>
      <p:sp>
        <p:nvSpPr>
          <p:cNvPr id="8" name="Oval 7"/>
          <p:cNvSpPr>
            <a:spLocks noChangeArrowheads="1"/>
          </p:cNvSpPr>
          <p:nvPr/>
        </p:nvSpPr>
        <p:spPr bwMode="auto">
          <a:xfrm>
            <a:off x="9804400" y="3394735"/>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sp>
        <p:nvSpPr>
          <p:cNvPr id="9" name="Oval 8"/>
          <p:cNvSpPr>
            <a:spLocks noChangeArrowheads="1"/>
          </p:cNvSpPr>
          <p:nvPr/>
        </p:nvSpPr>
        <p:spPr bwMode="auto">
          <a:xfrm>
            <a:off x="10490200" y="3406458"/>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cxnSp>
        <p:nvCxnSpPr>
          <p:cNvPr id="10" name="Straight Arrow Connector 9"/>
          <p:cNvCxnSpPr>
            <a:cxnSpLocks noChangeShapeType="1"/>
          </p:cNvCxnSpPr>
          <p:nvPr/>
        </p:nvCxnSpPr>
        <p:spPr bwMode="auto">
          <a:xfrm flipH="1">
            <a:off x="8386341" y="4315901"/>
            <a:ext cx="1420390" cy="1932055"/>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H="1">
            <a:off x="8401973" y="4298268"/>
            <a:ext cx="2143046" cy="1091029"/>
          </a:xfrm>
          <a:prstGeom prst="straightConnector1">
            <a:avLst/>
          </a:prstGeom>
          <a:noFill/>
          <a:ln w="9525" algn="ctr">
            <a:solidFill>
              <a:srgbClr val="FF0000"/>
            </a:solidFill>
            <a:round/>
            <a:headEnd/>
            <a:tailEnd type="arrow" w="med" len="med"/>
          </a:ln>
        </p:spPr>
      </p:cxnSp>
      <p:sp>
        <p:nvSpPr>
          <p:cNvPr id="11" name="Oval 10"/>
          <p:cNvSpPr/>
          <p:nvPr/>
        </p:nvSpPr>
        <p:spPr bwMode="auto">
          <a:xfrm>
            <a:off x="16027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344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1" y="-1447800"/>
            <a:ext cx="16281400" cy="2528711"/>
          </a:xfrm>
        </p:spPr>
        <p:txBody>
          <a:bodyPr/>
          <a:lstStyle/>
          <a:p>
            <a:r>
              <a:rPr lang="en-US" sz="3800" dirty="0"/>
              <a:t>What about case-control studies?  Determining Additive Interaction </a:t>
            </a:r>
          </a:p>
        </p:txBody>
      </p:sp>
      <p:pic>
        <p:nvPicPr>
          <p:cNvPr id="7" name="Picture 6"/>
          <p:cNvPicPr>
            <a:picLocks noChangeAspect="1"/>
          </p:cNvPicPr>
          <p:nvPr/>
        </p:nvPicPr>
        <p:blipFill>
          <a:blip r:embed="rId3"/>
          <a:stretch>
            <a:fillRect/>
          </a:stretch>
        </p:blipFill>
        <p:spPr>
          <a:xfrm>
            <a:off x="290595" y="1600200"/>
            <a:ext cx="8675605" cy="4987224"/>
          </a:xfrm>
          <a:prstGeom prst="rect">
            <a:avLst/>
          </a:prstGeom>
        </p:spPr>
      </p:pic>
      <p:cxnSp>
        <p:nvCxnSpPr>
          <p:cNvPr id="19" name="Straight Arrow Connector 18"/>
          <p:cNvCxnSpPr>
            <a:cxnSpLocks noChangeShapeType="1"/>
          </p:cNvCxnSpPr>
          <p:nvPr/>
        </p:nvCxnSpPr>
        <p:spPr bwMode="auto">
          <a:xfrm flipH="1">
            <a:off x="6832601" y="4389999"/>
            <a:ext cx="3352800" cy="1285294"/>
          </a:xfrm>
          <a:prstGeom prst="straightConnector1">
            <a:avLst/>
          </a:prstGeom>
          <a:noFill/>
          <a:ln w="9525" algn="ctr">
            <a:solidFill>
              <a:srgbClr val="FF0000"/>
            </a:solidFill>
            <a:round/>
            <a:headEnd/>
            <a:tailEnd type="arrow" w="med" len="med"/>
          </a:ln>
        </p:spPr>
      </p:cxnSp>
      <p:cxnSp>
        <p:nvCxnSpPr>
          <p:cNvPr id="22" name="Straight Arrow Connector 21"/>
          <p:cNvCxnSpPr>
            <a:cxnSpLocks noChangeShapeType="1"/>
          </p:cNvCxnSpPr>
          <p:nvPr/>
        </p:nvCxnSpPr>
        <p:spPr bwMode="auto">
          <a:xfrm flipH="1">
            <a:off x="6832602" y="4389999"/>
            <a:ext cx="4648198" cy="198071"/>
          </a:xfrm>
          <a:prstGeom prst="straightConnector1">
            <a:avLst/>
          </a:prstGeom>
          <a:noFill/>
          <a:ln w="9525" algn="ctr">
            <a:solidFill>
              <a:srgbClr val="FF0000"/>
            </a:solidFill>
            <a:round/>
            <a:headEnd/>
            <a:tailEnd type="arrow" w="med" len="med"/>
          </a:ln>
        </p:spPr>
      </p:cxnSp>
      <p:cxnSp>
        <p:nvCxnSpPr>
          <p:cNvPr id="25" name="Straight Arrow Connector 24"/>
          <p:cNvCxnSpPr>
            <a:cxnSpLocks noChangeShapeType="1"/>
          </p:cNvCxnSpPr>
          <p:nvPr/>
        </p:nvCxnSpPr>
        <p:spPr bwMode="auto">
          <a:xfrm flipH="1">
            <a:off x="3937000" y="4389999"/>
            <a:ext cx="8610600" cy="1285294"/>
          </a:xfrm>
          <a:prstGeom prst="straightConnector1">
            <a:avLst/>
          </a:prstGeom>
          <a:noFill/>
          <a:ln w="9525" algn="ctr">
            <a:solidFill>
              <a:srgbClr val="FF0000"/>
            </a:solidFill>
            <a:round/>
            <a:headEnd/>
            <a:tailEnd type="arrow" w="med" len="med"/>
          </a:ln>
        </p:spPr>
      </p:cxnSp>
      <p:sp>
        <p:nvSpPr>
          <p:cNvPr id="12" name="Oval 11"/>
          <p:cNvSpPr/>
          <p:nvPr/>
        </p:nvSpPr>
        <p:spPr bwMode="auto">
          <a:xfrm>
            <a:off x="159766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3" name="Rectangle 1"/>
          <p:cNvSpPr>
            <a:spLocks noChangeArrowheads="1"/>
          </p:cNvSpPr>
          <p:nvPr/>
        </p:nvSpPr>
        <p:spPr bwMode="auto">
          <a:xfrm>
            <a:off x="9118600" y="1295400"/>
            <a:ext cx="6553200" cy="1078950"/>
          </a:xfrm>
          <a:prstGeom prst="rect">
            <a:avLst/>
          </a:prstGeom>
          <a:noFill/>
          <a:ln>
            <a:noFill/>
          </a:ln>
          <a:effectLst>
            <a:prstShdw prst="shdw17" dist="17961" dir="2700000">
              <a:srgbClr val="FFFFFF">
                <a:gamma/>
                <a:shade val="60000"/>
                <a:invGamma/>
              </a:srgbClr>
            </a:prstShdw>
          </a:effec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lnSpc>
                <a:spcPct val="120000"/>
              </a:lnSpc>
              <a:spcBef>
                <a:spcPct val="50000"/>
              </a:spcBef>
              <a:spcAft>
                <a:spcPts val="600"/>
              </a:spcAft>
              <a:buFont typeface="Arial" panose="020B0604020202020204" pitchFamily="34" charset="0"/>
              <a:buChar char="•"/>
              <a:defRPr/>
            </a:pP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11</a:t>
            </a:r>
            <a:r>
              <a:rPr lang="en-US" altLang="en-US" sz="2800" dirty="0">
                <a:latin typeface="+mn-lt"/>
                <a:ea typeface="Calibri" pitchFamily="34" charset="0"/>
                <a:cs typeface="Times New Roman" pitchFamily="18" charset="0"/>
              </a:rPr>
              <a:t> -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10 </a:t>
            </a:r>
            <a:r>
              <a:rPr lang="en-US" altLang="en-US" sz="2800" dirty="0">
                <a:latin typeface="+mn-lt"/>
                <a:ea typeface="Calibri" pitchFamily="34" charset="0"/>
                <a:cs typeface="Times New Roman" pitchFamily="18" charset="0"/>
              </a:rPr>
              <a:t>-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01</a:t>
            </a:r>
            <a:r>
              <a:rPr lang="en-US" altLang="en-US" sz="2800" dirty="0">
                <a:latin typeface="+mn-lt"/>
                <a:ea typeface="Calibri" pitchFamily="34" charset="0"/>
                <a:cs typeface="Times New Roman" pitchFamily="18" charset="0"/>
              </a:rPr>
              <a:t> +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00</a:t>
            </a:r>
            <a:r>
              <a:rPr lang="en-US" altLang="en-US" sz="2800" dirty="0">
                <a:latin typeface="+mn-lt"/>
                <a:ea typeface="Calibri" pitchFamily="34" charset="0"/>
                <a:cs typeface="Times New Roman" pitchFamily="18" charset="0"/>
              </a:rPr>
              <a:t> is the metric for additive interaction</a:t>
            </a:r>
          </a:p>
        </p:txBody>
      </p:sp>
      <p:sp>
        <p:nvSpPr>
          <p:cNvPr id="14" name="Rectangle 1"/>
          <p:cNvSpPr>
            <a:spLocks noChangeArrowheads="1"/>
          </p:cNvSpPr>
          <p:nvPr/>
        </p:nvSpPr>
        <p:spPr bwMode="auto">
          <a:xfrm>
            <a:off x="9120757" y="2667000"/>
            <a:ext cx="7084443" cy="2831544"/>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800" dirty="0">
                <a:latin typeface="+mn-lt"/>
                <a:ea typeface="Calibri" pitchFamily="34" charset="0"/>
                <a:cs typeface="Times New Roman" pitchFamily="18" charset="0"/>
              </a:rPr>
              <a:t>Clever trick: Divide by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00</a:t>
            </a:r>
            <a:endParaRPr lang="en-US" altLang="en-US" sz="2800" dirty="0">
              <a:latin typeface="+mn-lt"/>
              <a:ea typeface="Calibri" pitchFamily="34" charset="0"/>
              <a:cs typeface="Times New Roman" pitchFamily="18" charset="0"/>
            </a:endParaRPr>
          </a:p>
          <a:p>
            <a:pPr lvl="1" eaLnBrk="0" hangingPunct="0">
              <a:spcBef>
                <a:spcPct val="50000"/>
              </a:spcBef>
              <a:defRPr/>
            </a:pPr>
            <a:r>
              <a:rPr lang="en-US" altLang="en-US" sz="2600" b="1" dirty="0">
                <a:latin typeface="+mn-lt"/>
                <a:ea typeface="Calibri" pitchFamily="34" charset="0"/>
                <a:cs typeface="Times New Roman" pitchFamily="18" charset="0"/>
              </a:rPr>
              <a:t>=</a:t>
            </a:r>
            <a:r>
              <a:rPr lang="en-US" altLang="en-US" sz="2600" dirty="0">
                <a:latin typeface="+mn-lt"/>
                <a:ea typeface="Calibri" pitchFamily="34" charset="0"/>
                <a:cs typeface="Times New Roman" pitchFamily="18" charset="0"/>
              </a:rPr>
              <a:t>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11</a:t>
            </a:r>
            <a:r>
              <a:rPr lang="en-US" altLang="en-US" sz="2600" dirty="0">
                <a:latin typeface="+mn-lt"/>
                <a:ea typeface="Calibri" pitchFamily="34" charset="0"/>
                <a:cs typeface="Times New Roman" pitchFamily="18" charset="0"/>
              </a:rPr>
              <a:t>/</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00</a:t>
            </a:r>
            <a:r>
              <a:rPr lang="en-US" altLang="en-US" sz="2600" dirty="0">
                <a:latin typeface="+mn-lt"/>
                <a:ea typeface="Calibri" pitchFamily="34" charset="0"/>
                <a:cs typeface="Times New Roman" pitchFamily="18" charset="0"/>
              </a:rPr>
              <a:t>) -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10 </a:t>
            </a:r>
            <a:r>
              <a:rPr lang="en-US" altLang="en-US" sz="2600" dirty="0">
                <a:latin typeface="+mn-lt"/>
                <a:ea typeface="Calibri" pitchFamily="34" charset="0"/>
                <a:cs typeface="Times New Roman" pitchFamily="18" charset="0"/>
              </a:rPr>
              <a:t>/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00</a:t>
            </a:r>
            <a:r>
              <a:rPr lang="en-US" altLang="en-US" sz="2600" dirty="0">
                <a:latin typeface="+mn-lt"/>
                <a:ea typeface="Calibri" pitchFamily="34" charset="0"/>
                <a:cs typeface="Times New Roman" pitchFamily="18" charset="0"/>
              </a:rPr>
              <a:t>) -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01</a:t>
            </a:r>
            <a:r>
              <a:rPr lang="en-US" altLang="en-US" sz="2600" dirty="0">
                <a:latin typeface="+mn-lt"/>
                <a:ea typeface="Calibri" pitchFamily="34" charset="0"/>
                <a:cs typeface="Times New Roman" pitchFamily="18" charset="0"/>
              </a:rPr>
              <a:t>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00</a:t>
            </a:r>
            <a:r>
              <a:rPr lang="en-US" altLang="en-US" sz="2600" dirty="0">
                <a:latin typeface="+mn-lt"/>
                <a:ea typeface="Calibri" pitchFamily="34" charset="0"/>
                <a:cs typeface="Times New Roman" pitchFamily="18" charset="0"/>
              </a:rPr>
              <a:t>) +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00</a:t>
            </a:r>
            <a:r>
              <a:rPr lang="en-US" altLang="en-US" sz="2600" dirty="0">
                <a:latin typeface="+mn-lt"/>
                <a:ea typeface="Calibri" pitchFamily="34" charset="0"/>
                <a:cs typeface="Times New Roman" pitchFamily="18" charset="0"/>
              </a:rPr>
              <a:t> /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00</a:t>
            </a:r>
            <a:r>
              <a:rPr lang="en-US" altLang="en-US" sz="2600" dirty="0">
                <a:latin typeface="+mn-lt"/>
                <a:ea typeface="Calibri" pitchFamily="34" charset="0"/>
                <a:cs typeface="Times New Roman" pitchFamily="18" charset="0"/>
              </a:rPr>
              <a:t>) </a:t>
            </a:r>
          </a:p>
          <a:p>
            <a:pPr lvl="1" eaLnBrk="0" hangingPunct="0">
              <a:spcBef>
                <a:spcPct val="50000"/>
              </a:spcBef>
              <a:defRPr/>
            </a:pPr>
            <a:r>
              <a:rPr lang="en-US" altLang="en-US" sz="2800" dirty="0">
                <a:latin typeface="+mn-lt"/>
                <a:ea typeface="Calibri" pitchFamily="34" charset="0"/>
                <a:cs typeface="Times New Roman" pitchFamily="18" charset="0"/>
              </a:rPr>
              <a:t>= </a:t>
            </a:r>
            <a:r>
              <a:rPr lang="en-US" altLang="en-US" sz="2800" dirty="0">
                <a:solidFill>
                  <a:srgbClr val="FF0000"/>
                </a:solidFill>
                <a:latin typeface="+mn-lt"/>
                <a:ea typeface="Calibri" pitchFamily="34" charset="0"/>
                <a:cs typeface="Times New Roman" pitchFamily="18" charset="0"/>
              </a:rPr>
              <a:t>RR</a:t>
            </a:r>
            <a:r>
              <a:rPr lang="en-US" altLang="en-US" sz="2800" baseline="-25000" dirty="0">
                <a:solidFill>
                  <a:srgbClr val="FF0000"/>
                </a:solidFill>
                <a:latin typeface="+mn-lt"/>
                <a:ea typeface="Calibri" pitchFamily="34" charset="0"/>
                <a:cs typeface="Times New Roman" pitchFamily="18" charset="0"/>
              </a:rPr>
              <a:t>11</a:t>
            </a:r>
            <a:r>
              <a:rPr lang="en-US" altLang="en-US" sz="2800" dirty="0">
                <a:solidFill>
                  <a:srgbClr val="FF0000"/>
                </a:solidFill>
                <a:latin typeface="+mn-lt"/>
                <a:ea typeface="Calibri" pitchFamily="34" charset="0"/>
                <a:cs typeface="Times New Roman" pitchFamily="18" charset="0"/>
              </a:rPr>
              <a:t> – RR</a:t>
            </a:r>
            <a:r>
              <a:rPr lang="en-US" altLang="en-US" sz="2800" baseline="-25000" dirty="0">
                <a:solidFill>
                  <a:srgbClr val="FF0000"/>
                </a:solidFill>
                <a:latin typeface="+mn-lt"/>
                <a:ea typeface="Calibri" pitchFamily="34" charset="0"/>
                <a:cs typeface="Times New Roman" pitchFamily="18" charset="0"/>
              </a:rPr>
              <a:t>10</a:t>
            </a:r>
            <a:r>
              <a:rPr lang="en-US" altLang="en-US" sz="2800" dirty="0">
                <a:solidFill>
                  <a:srgbClr val="FF0000"/>
                </a:solidFill>
                <a:latin typeface="+mn-lt"/>
                <a:ea typeface="Calibri" pitchFamily="34" charset="0"/>
                <a:cs typeface="Times New Roman" pitchFamily="18" charset="0"/>
              </a:rPr>
              <a:t> – RR</a:t>
            </a:r>
            <a:r>
              <a:rPr lang="en-US" altLang="en-US" sz="2800" baseline="-25000" dirty="0">
                <a:solidFill>
                  <a:srgbClr val="FF0000"/>
                </a:solidFill>
                <a:latin typeface="+mn-lt"/>
                <a:ea typeface="Calibri" pitchFamily="34" charset="0"/>
                <a:cs typeface="Times New Roman" pitchFamily="18" charset="0"/>
              </a:rPr>
              <a:t>01</a:t>
            </a:r>
            <a:r>
              <a:rPr lang="en-US" altLang="en-US" sz="2800" dirty="0">
                <a:solidFill>
                  <a:srgbClr val="FF0000"/>
                </a:solidFill>
                <a:latin typeface="+mn-lt"/>
                <a:ea typeface="Calibri" pitchFamily="34" charset="0"/>
                <a:cs typeface="Times New Roman" pitchFamily="18" charset="0"/>
              </a:rPr>
              <a:t> + 1 </a:t>
            </a:r>
          </a:p>
          <a:p>
            <a:pPr lvl="1" eaLnBrk="0" hangingPunct="0">
              <a:spcBef>
                <a:spcPct val="50000"/>
              </a:spcBef>
              <a:defRPr/>
            </a:pPr>
            <a:endParaRPr lang="en-US" altLang="en-US" sz="1800" dirty="0">
              <a:latin typeface="+mn-lt"/>
              <a:ea typeface="Calibri" pitchFamily="34" charset="0"/>
              <a:cs typeface="Times New Roman" pitchFamily="18" charset="0"/>
            </a:endParaRPr>
          </a:p>
          <a:p>
            <a:pPr lvl="1" eaLnBrk="0" hangingPunct="0">
              <a:spcBef>
                <a:spcPct val="50000"/>
              </a:spcBef>
              <a:defRPr/>
            </a:pPr>
            <a:r>
              <a:rPr lang="en-US" altLang="en-US" sz="2800" dirty="0">
                <a:latin typeface="+mn-lt"/>
                <a:ea typeface="Calibri" pitchFamily="34" charset="0"/>
                <a:cs typeface="Times New Roman" pitchFamily="18" charset="0"/>
              </a:rPr>
              <a:t>= 1.6 – 2.4 – 2.3 + 1 = -2.1</a:t>
            </a:r>
          </a:p>
        </p:txBody>
      </p:sp>
      <p:sp>
        <p:nvSpPr>
          <p:cNvPr id="15" name="Rectangle 1"/>
          <p:cNvSpPr>
            <a:spLocks noChangeArrowheads="1"/>
          </p:cNvSpPr>
          <p:nvPr/>
        </p:nvSpPr>
        <p:spPr bwMode="auto">
          <a:xfrm>
            <a:off x="8737600" y="5658717"/>
            <a:ext cx="7772400" cy="954107"/>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algn="ctr" eaLnBrk="0" hangingPunct="0">
              <a:spcBef>
                <a:spcPct val="50000"/>
              </a:spcBef>
              <a:defRPr/>
            </a:pPr>
            <a:r>
              <a:rPr lang="en-US" altLang="en-US" sz="2800" dirty="0">
                <a:solidFill>
                  <a:srgbClr val="FF0000"/>
                </a:solidFill>
                <a:latin typeface="+mn-lt"/>
                <a:ea typeface="Calibri" pitchFamily="34" charset="0"/>
                <a:cs typeface="Times New Roman" pitchFamily="18" charset="0"/>
              </a:rPr>
              <a:t> “Relative excess risk due to interaction”;  “RERI”</a:t>
            </a:r>
          </a:p>
        </p:txBody>
      </p:sp>
      <p:sp>
        <p:nvSpPr>
          <p:cNvPr id="16" name="Rectangle 1"/>
          <p:cNvSpPr>
            <a:spLocks noChangeArrowheads="1"/>
          </p:cNvSpPr>
          <p:nvPr/>
        </p:nvSpPr>
        <p:spPr bwMode="auto">
          <a:xfrm>
            <a:off x="3632200" y="6553200"/>
            <a:ext cx="10358887" cy="1384995"/>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800" dirty="0">
                <a:latin typeface="+mn-lt"/>
                <a:ea typeface="Calibri" pitchFamily="34" charset="0"/>
                <a:cs typeface="Times New Roman" pitchFamily="18" charset="0"/>
              </a:rPr>
              <a:t>If RERI = 0, no additive interaction; </a:t>
            </a:r>
          </a:p>
          <a:p>
            <a:pPr marL="800100" lvl="1" indent="-342900" eaLnBrk="0" hangingPunct="0">
              <a:spcBef>
                <a:spcPts val="0"/>
              </a:spcBef>
              <a:buFont typeface="Arial" panose="020B0604020202020204" pitchFamily="34" charset="0"/>
              <a:buChar char="−"/>
              <a:defRPr/>
            </a:pPr>
            <a:r>
              <a:rPr lang="en-US" altLang="en-US" sz="2800" dirty="0">
                <a:latin typeface="+mn-lt"/>
                <a:ea typeface="Calibri" pitchFamily="34" charset="0"/>
                <a:cs typeface="Times New Roman" pitchFamily="18" charset="0"/>
              </a:rPr>
              <a:t>&gt; 0,  positive or super-additive interaction</a:t>
            </a:r>
          </a:p>
          <a:p>
            <a:pPr marL="800100" lvl="1" indent="-342900" eaLnBrk="0" hangingPunct="0">
              <a:spcBef>
                <a:spcPts val="0"/>
              </a:spcBef>
              <a:buFont typeface="Arial" panose="020B0604020202020204" pitchFamily="34" charset="0"/>
              <a:buChar char="−"/>
              <a:defRPr/>
            </a:pPr>
            <a:r>
              <a:rPr lang="en-US" altLang="en-US" sz="2800" dirty="0">
                <a:latin typeface="+mn-lt"/>
                <a:ea typeface="Calibri" pitchFamily="34" charset="0"/>
                <a:cs typeface="Times New Roman" pitchFamily="18" charset="0"/>
              </a:rPr>
              <a:t>&lt; 0,  negative or sub-additive interaction</a:t>
            </a:r>
          </a:p>
        </p:txBody>
      </p:sp>
      <p:sp>
        <p:nvSpPr>
          <p:cNvPr id="17" name="Rectangle 1"/>
          <p:cNvSpPr>
            <a:spLocks noChangeArrowheads="1"/>
          </p:cNvSpPr>
          <p:nvPr/>
        </p:nvSpPr>
        <p:spPr bwMode="auto">
          <a:xfrm>
            <a:off x="3657600" y="8077200"/>
            <a:ext cx="9880600" cy="954107"/>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800" dirty="0">
                <a:latin typeface="+mn-lt"/>
                <a:ea typeface="Calibri" pitchFamily="34" charset="0"/>
                <a:cs typeface="Times New Roman" pitchFamily="18" charset="0"/>
              </a:rPr>
              <a:t>Don’t need the individual p’s</a:t>
            </a:r>
          </a:p>
          <a:p>
            <a:pPr marL="800100" lvl="1" indent="-342900" eaLnBrk="0" hangingPunct="0">
              <a:spcBef>
                <a:spcPts val="0"/>
              </a:spcBef>
              <a:buFont typeface="Arial" panose="020B0604020202020204" pitchFamily="34" charset="0"/>
              <a:buChar char="−"/>
              <a:defRPr/>
            </a:pPr>
            <a:r>
              <a:rPr lang="en-US" altLang="en-US" sz="2800" dirty="0">
                <a:latin typeface="+mn-lt"/>
                <a:ea typeface="Calibri" pitchFamily="34" charset="0"/>
                <a:cs typeface="Times New Roman" pitchFamily="18" charset="0"/>
              </a:rPr>
              <a:t>use OR’s if they estimate risk/prevalence/rate ratio</a:t>
            </a:r>
          </a:p>
        </p:txBody>
      </p:sp>
      <p:sp>
        <p:nvSpPr>
          <p:cNvPr id="18" name="TextBox 17"/>
          <p:cNvSpPr txBox="1"/>
          <p:nvPr/>
        </p:nvSpPr>
        <p:spPr>
          <a:xfrm>
            <a:off x="290594" y="7414736"/>
            <a:ext cx="3646406" cy="1384995"/>
          </a:xfrm>
          <a:prstGeom prst="rect">
            <a:avLst/>
          </a:prstGeom>
          <a:noFill/>
        </p:spPr>
        <p:txBody>
          <a:bodyPr wrap="square" rtlCol="0">
            <a:spAutoFit/>
          </a:bodyPr>
          <a:lstStyle/>
          <a:p>
            <a:r>
              <a:rPr lang="en-US" sz="2800" dirty="0">
                <a:solidFill>
                  <a:srgbClr val="FF3300"/>
                </a:solidFill>
              </a:rPr>
              <a:t>See Notes and Additional Slides</a:t>
            </a:r>
          </a:p>
          <a:p>
            <a:r>
              <a:rPr lang="en-US" sz="2800" dirty="0">
                <a:solidFill>
                  <a:srgbClr val="FF3300"/>
                </a:solidFill>
              </a:rPr>
              <a:t>for Stata code</a:t>
            </a:r>
          </a:p>
        </p:txBody>
      </p:sp>
      <p:sp>
        <p:nvSpPr>
          <p:cNvPr id="26" name="Rectangle 1"/>
          <p:cNvSpPr>
            <a:spLocks noChangeArrowheads="1"/>
          </p:cNvSpPr>
          <p:nvPr/>
        </p:nvSpPr>
        <p:spPr bwMode="auto">
          <a:xfrm>
            <a:off x="11252200" y="6705600"/>
            <a:ext cx="4724400" cy="1384995"/>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algn="ctr" eaLnBrk="0" hangingPunct="0">
              <a:spcBef>
                <a:spcPct val="50000"/>
              </a:spcBef>
              <a:defRPr/>
            </a:pPr>
            <a:r>
              <a:rPr lang="en-US" altLang="en-US" sz="2800" dirty="0">
                <a:solidFill>
                  <a:srgbClr val="FF0000"/>
                </a:solidFill>
                <a:latin typeface="+mn-lt"/>
                <a:ea typeface="Calibri" pitchFamily="34" charset="0"/>
                <a:cs typeface="Times New Roman" pitchFamily="18" charset="0"/>
              </a:rPr>
              <a:t> The math dictates that sign of “RERI” matches the sign of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11</a:t>
            </a:r>
            <a:r>
              <a:rPr lang="en-US" altLang="en-US" sz="2800" dirty="0">
                <a:solidFill>
                  <a:srgbClr val="FF0000"/>
                </a:solidFill>
                <a:ea typeface="Calibri" pitchFamily="34" charset="0"/>
                <a:cs typeface="Times New Roman" pitchFamily="18" charset="0"/>
              </a:rPr>
              <a:t> -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10 </a:t>
            </a:r>
            <a:r>
              <a:rPr lang="en-US" altLang="en-US" sz="2800" dirty="0">
                <a:solidFill>
                  <a:srgbClr val="FF0000"/>
                </a:solidFill>
                <a:ea typeface="Calibri" pitchFamily="34" charset="0"/>
                <a:cs typeface="Times New Roman" pitchFamily="18" charset="0"/>
              </a:rPr>
              <a:t>-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01</a:t>
            </a:r>
            <a:r>
              <a:rPr lang="en-US" altLang="en-US" sz="2800" dirty="0">
                <a:solidFill>
                  <a:srgbClr val="FF0000"/>
                </a:solidFill>
                <a:ea typeface="Calibri" pitchFamily="34" charset="0"/>
                <a:cs typeface="Times New Roman" pitchFamily="18" charset="0"/>
              </a:rPr>
              <a:t> +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00</a:t>
            </a:r>
            <a:r>
              <a:rPr lang="en-US" altLang="en-US" sz="2800" dirty="0">
                <a:solidFill>
                  <a:srgbClr val="FF0000"/>
                </a:solidFill>
                <a:latin typeface="+mn-lt"/>
                <a:ea typeface="Calibri" pitchFamily="34"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304800"/>
            <a:ext cx="16535400" cy="1066800"/>
          </a:xfrm>
        </p:spPr>
        <p:txBody>
          <a:bodyPr/>
          <a:lstStyle/>
          <a:p>
            <a:r>
              <a:rPr lang="en-US" altLang="en-US" sz="3600" dirty="0"/>
              <a:t>Are all Non-identical Stratum-specific Estimates Indicative of Interaction? Chance as a Cause of Interaction? </a:t>
            </a:r>
            <a:endParaRPr lang="en-US" sz="3600" dirty="0"/>
          </a:p>
        </p:txBody>
      </p:sp>
      <p:pic>
        <p:nvPicPr>
          <p:cNvPr id="4" name="Picture 3"/>
          <p:cNvPicPr>
            <a:picLocks noChangeAspect="1"/>
          </p:cNvPicPr>
          <p:nvPr/>
        </p:nvPicPr>
        <p:blipFill>
          <a:blip r:embed="rId3"/>
          <a:stretch>
            <a:fillRect/>
          </a:stretch>
        </p:blipFill>
        <p:spPr>
          <a:xfrm>
            <a:off x="2868768" y="1600200"/>
            <a:ext cx="10669432" cy="5943600"/>
          </a:xfrm>
          <a:prstGeom prst="rect">
            <a:avLst/>
          </a:prstGeom>
        </p:spPr>
      </p:pic>
      <p:sp>
        <p:nvSpPr>
          <p:cNvPr id="5" name="Rectangle 4"/>
          <p:cNvSpPr/>
          <p:nvPr/>
        </p:nvSpPr>
        <p:spPr>
          <a:xfrm>
            <a:off x="2610361" y="7924800"/>
            <a:ext cx="11187678" cy="707886"/>
          </a:xfrm>
          <a:prstGeom prst="rect">
            <a:avLst/>
          </a:prstGeom>
        </p:spPr>
        <p:txBody>
          <a:bodyPr wrap="none">
            <a:spAutoFit/>
          </a:bodyPr>
          <a:lstStyle/>
          <a:p>
            <a:pPr eaLnBrk="0" hangingPunct="0">
              <a:spcBef>
                <a:spcPct val="50000"/>
              </a:spcBef>
            </a:pPr>
            <a:r>
              <a:rPr lang="en-US" altLang="en-US" sz="4000" b="1" dirty="0">
                <a:solidFill>
                  <a:srgbClr val="000000"/>
                </a:solidFill>
              </a:rPr>
              <a:t>Should we report statistical interaction here?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5849600" cy="1066800"/>
          </a:xfrm>
        </p:spPr>
        <p:txBody>
          <a:bodyPr/>
          <a:lstStyle/>
          <a:p>
            <a:r>
              <a:rPr lang="en-US" altLang="en-US" sz="3600" dirty="0"/>
              <a:t>Statistical Tests of Interaction: Test of Homogeneity (Heterogeneity)</a:t>
            </a:r>
            <a:endParaRPr lang="en-US" sz="3600" dirty="0"/>
          </a:p>
        </p:txBody>
      </p:sp>
      <p:sp>
        <p:nvSpPr>
          <p:cNvPr id="3" name="Content Placeholder 2"/>
          <p:cNvSpPr>
            <a:spLocks noGrp="1"/>
          </p:cNvSpPr>
          <p:nvPr>
            <p:ph idx="1"/>
          </p:nvPr>
        </p:nvSpPr>
        <p:spPr>
          <a:xfrm>
            <a:off x="279400" y="1066800"/>
            <a:ext cx="15849600" cy="6781800"/>
          </a:xfrm>
        </p:spPr>
        <p:txBody>
          <a:bodyPr/>
          <a:lstStyle/>
          <a:p>
            <a:pPr marL="392113" indent="-392113">
              <a:spcAft>
                <a:spcPts val="0"/>
              </a:spcAft>
              <a:buClrTx/>
            </a:pPr>
            <a:r>
              <a:rPr lang="en-US" altLang="en-US" sz="2800" dirty="0"/>
              <a:t>Null hypothesis:  The individual stratum-specific estimates of the measure of association differ only by random variation (chance or sampling error)</a:t>
            </a:r>
          </a:p>
          <a:p>
            <a:pPr lvl="1">
              <a:lnSpc>
                <a:spcPct val="90000"/>
              </a:lnSpc>
              <a:spcAft>
                <a:spcPts val="0"/>
              </a:spcAft>
            </a:pPr>
            <a:r>
              <a:rPr lang="en-US" altLang="en-US" sz="2800" dirty="0"/>
              <a:t>i.e., the strength of association is homogeneous across all strata</a:t>
            </a:r>
          </a:p>
          <a:p>
            <a:pPr lvl="1">
              <a:lnSpc>
                <a:spcPct val="90000"/>
              </a:lnSpc>
              <a:spcAft>
                <a:spcPts val="0"/>
              </a:spcAft>
            </a:pPr>
            <a:r>
              <a:rPr lang="en-US" altLang="en-US" sz="2800" dirty="0"/>
              <a:t>i.e., there is no interaction</a:t>
            </a:r>
          </a:p>
          <a:p>
            <a:pPr lvl="1">
              <a:lnSpc>
                <a:spcPct val="90000"/>
              </a:lnSpc>
              <a:spcAft>
                <a:spcPts val="0"/>
              </a:spcAft>
            </a:pPr>
            <a:endParaRPr lang="en-US" altLang="en-US" sz="1000" dirty="0"/>
          </a:p>
          <a:p>
            <a:pPr marL="392113" indent="-392113">
              <a:lnSpc>
                <a:spcPct val="90000"/>
              </a:lnSpc>
              <a:buClrTx/>
            </a:pPr>
            <a:r>
              <a:rPr lang="en-US" altLang="en-US" sz="2800" dirty="0"/>
              <a:t>Alternative: there is heterogeneity (i.e., no homogeneity); there is interaction</a:t>
            </a:r>
          </a:p>
          <a:p>
            <a:pPr marL="392113" indent="-392113">
              <a:lnSpc>
                <a:spcPct val="90000"/>
              </a:lnSpc>
              <a:buClrTx/>
            </a:pPr>
            <a:r>
              <a:rPr lang="en-US" altLang="en-US" sz="2800" dirty="0"/>
              <a:t>If test of homogeneity is “significant” (small p value), reject null in favor of alternative hypothesis</a:t>
            </a:r>
          </a:p>
          <a:p>
            <a:pPr lvl="1">
              <a:lnSpc>
                <a:spcPct val="90000"/>
              </a:lnSpc>
            </a:pPr>
            <a:endParaRPr lang="en-US" altLang="en-US" sz="500" dirty="0"/>
          </a:p>
          <a:p>
            <a:pPr marL="392113" indent="-392113">
              <a:lnSpc>
                <a:spcPct val="90000"/>
              </a:lnSpc>
              <a:buClrTx/>
            </a:pPr>
            <a:r>
              <a:rPr lang="en-US" altLang="en-US" sz="2800" dirty="0"/>
              <a:t>Variety of formal tests available with the same general format, following a chi-square distribution:</a:t>
            </a:r>
          </a:p>
          <a:p>
            <a:pPr marL="392113" indent="-392113">
              <a:lnSpc>
                <a:spcPct val="90000"/>
              </a:lnSpc>
            </a:pPr>
            <a:endParaRPr lang="en-US" altLang="en-US" sz="1000" dirty="0"/>
          </a:p>
          <a:p>
            <a:pPr marL="392113" indent="-392113">
              <a:lnSpc>
                <a:spcPct val="90000"/>
              </a:lnSpc>
              <a:buClrTx/>
            </a:pPr>
            <a:r>
              <a:rPr lang="en-US" altLang="en-US" sz="2800" dirty="0"/>
              <a:t>where:</a:t>
            </a:r>
          </a:p>
          <a:p>
            <a:pPr lvl="1">
              <a:lnSpc>
                <a:spcPct val="90000"/>
              </a:lnSpc>
            </a:pPr>
            <a:r>
              <a:rPr lang="en-US" altLang="en-US" sz="2800" dirty="0"/>
              <a:t>effect</a:t>
            </a:r>
            <a:r>
              <a:rPr lang="en-US" altLang="en-US" sz="2800" baseline="-25000" dirty="0"/>
              <a:t>i</a:t>
            </a:r>
            <a:r>
              <a:rPr lang="en-US" altLang="en-US" sz="2800" dirty="0"/>
              <a:t> = stratum-specific measure of association</a:t>
            </a:r>
          </a:p>
          <a:p>
            <a:pPr lvl="1">
              <a:lnSpc>
                <a:spcPct val="90000"/>
              </a:lnSpc>
            </a:pPr>
            <a:r>
              <a:rPr lang="en-US" altLang="en-US" sz="2800" dirty="0"/>
              <a:t>var(effect</a:t>
            </a:r>
            <a:r>
              <a:rPr lang="en-US" altLang="en-US" sz="2800" baseline="-25000" dirty="0"/>
              <a:t>i</a:t>
            </a:r>
            <a:r>
              <a:rPr lang="en-US" altLang="en-US" sz="2800" dirty="0"/>
              <a:t>) = variance of stratum-specific measures of association</a:t>
            </a:r>
          </a:p>
          <a:p>
            <a:pPr lvl="1">
              <a:lnSpc>
                <a:spcPct val="90000"/>
              </a:lnSpc>
            </a:pPr>
            <a:r>
              <a:rPr lang="en-US" altLang="en-US" sz="2800" dirty="0"/>
              <a:t>summary effect = summary adjusted effect</a:t>
            </a:r>
          </a:p>
          <a:p>
            <a:pPr lvl="1">
              <a:lnSpc>
                <a:spcPct val="90000"/>
              </a:lnSpc>
            </a:pPr>
            <a:r>
              <a:rPr lang="en-US" altLang="en-US" sz="2800" dirty="0"/>
              <a:t>N = no. of strata of third variable</a:t>
            </a:r>
          </a:p>
          <a:p>
            <a:pPr marL="392113" indent="-392113">
              <a:lnSpc>
                <a:spcPct val="90000"/>
              </a:lnSpc>
              <a:buClrTx/>
            </a:pPr>
            <a:r>
              <a:rPr lang="en-US" altLang="en-US" sz="2800" dirty="0"/>
              <a:t>The test statistic has a chi-square distribution with degrees of freedom of one less than the number of strata.  We will not dwell on derivation, but instead on interpretation</a:t>
            </a:r>
          </a:p>
          <a:p>
            <a:pPr>
              <a:lnSpc>
                <a:spcPct val="90000"/>
              </a:lnSpc>
            </a:pPr>
            <a:endParaRPr lang="en-US" altLang="en-US" sz="2000" dirty="0"/>
          </a:p>
          <a:p>
            <a:endParaRPr lang="en-US" sz="2000" dirty="0"/>
          </a:p>
        </p:txBody>
      </p:sp>
      <p:graphicFrame>
        <p:nvGraphicFramePr>
          <p:cNvPr id="7" name="Object 45"/>
          <p:cNvGraphicFramePr>
            <a:graphicFrameLocks noChangeAspect="1"/>
          </p:cNvGraphicFramePr>
          <p:nvPr>
            <p:extLst>
              <p:ext uri="{D42A27DB-BD31-4B8C-83A1-F6EECF244321}">
                <p14:modId xmlns:p14="http://schemas.microsoft.com/office/powerpoint/2010/main" val="3044887660"/>
              </p:ext>
            </p:extLst>
          </p:nvPr>
        </p:nvGraphicFramePr>
        <p:xfrm>
          <a:off x="5156200" y="4800600"/>
          <a:ext cx="8001000" cy="1066800"/>
        </p:xfrm>
        <a:graphic>
          <a:graphicData uri="http://schemas.openxmlformats.org/presentationml/2006/ole">
            <mc:AlternateContent xmlns:mc="http://schemas.openxmlformats.org/markup-compatibility/2006">
              <mc:Choice xmlns:v="urn:schemas-microsoft-com:vml" Requires="v">
                <p:oleObj name="Equation" r:id="rId3" imgW="4838700" imgH="736600" progId="Equation.3">
                  <p:embed/>
                </p:oleObj>
              </mc:Choice>
              <mc:Fallback>
                <p:oleObj name="Equation" r:id="rId3" imgW="4838700" imgH="736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4800600"/>
                        <a:ext cx="8001000" cy="1066800"/>
                      </a:xfrm>
                      <a:prstGeom prst="rect">
                        <a:avLst/>
                      </a:prstGeom>
                      <a:noFill/>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101600" y="0"/>
            <a:ext cx="16256000" cy="1083733"/>
          </a:xfrm>
        </p:spPr>
        <p:txBody>
          <a:bodyPr/>
          <a:lstStyle/>
          <a:p>
            <a:r>
              <a:rPr lang="en-US" altLang="en-US" sz="4000" dirty="0"/>
              <a:t>Tests of Homogeneity with Stata in the Context of Stratification</a:t>
            </a:r>
          </a:p>
        </p:txBody>
      </p:sp>
      <p:sp>
        <p:nvSpPr>
          <p:cNvPr id="2" name="Rectangle 1"/>
          <p:cNvSpPr/>
          <p:nvPr/>
        </p:nvSpPr>
        <p:spPr>
          <a:xfrm>
            <a:off x="279400" y="1676400"/>
            <a:ext cx="7772400" cy="6832640"/>
          </a:xfrm>
          <a:prstGeom prst="rect">
            <a:avLst/>
          </a:prstGeom>
        </p:spPr>
        <p:txBody>
          <a:bodyPr wrap="square">
            <a:spAutoFit/>
          </a:bodyPr>
          <a:lstStyle/>
          <a:p>
            <a:pPr>
              <a:buFont typeface="Symbol" pitchFamily="18" charset="2"/>
              <a:buNone/>
            </a:pPr>
            <a:r>
              <a:rPr lang="en-US" altLang="en-US" sz="3200" dirty="0"/>
              <a:t>1.  </a:t>
            </a:r>
            <a:r>
              <a:rPr lang="en-US" altLang="en-US" sz="3000" dirty="0"/>
              <a:t>Determine </a:t>
            </a:r>
            <a:r>
              <a:rPr lang="en-US" altLang="en-US" sz="3000" b="1" dirty="0"/>
              <a:t>crude</a:t>
            </a:r>
            <a:r>
              <a:rPr lang="en-US" altLang="en-US" sz="3000" dirty="0"/>
              <a:t> measure of association</a:t>
            </a:r>
          </a:p>
          <a:p>
            <a:pPr>
              <a:buFont typeface="Symbol" pitchFamily="18" charset="2"/>
              <a:buNone/>
            </a:pPr>
            <a:r>
              <a:rPr lang="en-US" altLang="en-US" sz="2800" dirty="0"/>
              <a:t>	</a:t>
            </a:r>
          </a:p>
          <a:p>
            <a:pPr marL="508000">
              <a:buFont typeface="Symbol" pitchFamily="18" charset="2"/>
              <a:buNone/>
            </a:pPr>
            <a:r>
              <a:rPr lang="en-US" altLang="en-US" sz="3000" dirty="0"/>
              <a:t>e.g., for a cohort study</a:t>
            </a:r>
          </a:p>
          <a:p>
            <a:pPr marL="508000">
              <a:buFont typeface="Symbol" pitchFamily="18" charset="2"/>
              <a:buNone/>
            </a:pPr>
            <a:r>
              <a:rPr lang="en-US" altLang="en-US" sz="2800" dirty="0"/>
              <a:t>	</a:t>
            </a:r>
          </a:p>
          <a:p>
            <a:pPr marL="508000">
              <a:buFont typeface="Symbol" pitchFamily="18" charset="2"/>
              <a:buNone/>
            </a:pPr>
            <a:r>
              <a:rPr lang="en-US" altLang="en-US" sz="3000" dirty="0"/>
              <a:t>command:  </a:t>
            </a:r>
          </a:p>
          <a:p>
            <a:pPr marL="508000">
              <a:buFont typeface="Symbol" pitchFamily="18" charset="2"/>
              <a:buNone/>
            </a:pPr>
            <a:r>
              <a:rPr lang="en-US" altLang="en-US" sz="3000" dirty="0"/>
              <a:t>cs outcome_variable   exposure_variable</a:t>
            </a:r>
          </a:p>
          <a:p>
            <a:pPr>
              <a:buFont typeface="Symbol" pitchFamily="18" charset="2"/>
              <a:buNone/>
            </a:pPr>
            <a:r>
              <a:rPr lang="en-US" altLang="en-US" sz="2800" dirty="0"/>
              <a:t>		</a:t>
            </a:r>
          </a:p>
          <a:p>
            <a:pPr indent="457200">
              <a:buFont typeface="Symbol" pitchFamily="18" charset="2"/>
              <a:buNone/>
            </a:pPr>
            <a:r>
              <a:rPr lang="en-US" altLang="en-US" sz="3000" dirty="0"/>
              <a:t>for smoking, caffeine, delayed conception:</a:t>
            </a:r>
            <a:r>
              <a:rPr lang="en-US" altLang="en-US" sz="2800" dirty="0"/>
              <a:t> 		</a:t>
            </a:r>
          </a:p>
          <a:p>
            <a:pPr>
              <a:buFont typeface="Symbol" pitchFamily="18" charset="2"/>
              <a:buNone/>
            </a:pPr>
            <a:r>
              <a:rPr lang="en-US" altLang="en-US" sz="2800" dirty="0"/>
              <a:t>	-</a:t>
            </a:r>
            <a:r>
              <a:rPr lang="en-US" altLang="en-US" sz="3000" dirty="0"/>
              <a:t>exposure variable = “smoking”</a:t>
            </a:r>
          </a:p>
          <a:p>
            <a:pPr>
              <a:buFont typeface="Symbol" pitchFamily="18" charset="2"/>
              <a:buNone/>
            </a:pPr>
            <a:r>
              <a:rPr lang="en-US" altLang="en-US" sz="3000" dirty="0"/>
              <a:t>	-outcome variable = “delayed”</a:t>
            </a:r>
          </a:p>
          <a:p>
            <a:pPr>
              <a:buFont typeface="Symbol" pitchFamily="18" charset="2"/>
              <a:buNone/>
            </a:pPr>
            <a:r>
              <a:rPr lang="en-US" altLang="en-US" sz="3000" dirty="0"/>
              <a:t>	-third variable = “caffeine</a:t>
            </a:r>
            <a:r>
              <a:rPr lang="en-US" altLang="en-US" sz="2800" dirty="0"/>
              <a:t>”</a:t>
            </a:r>
          </a:p>
          <a:p>
            <a:pPr>
              <a:buFont typeface="Symbol" pitchFamily="18" charset="2"/>
              <a:buNone/>
            </a:pPr>
            <a:r>
              <a:rPr lang="en-US" altLang="en-US" sz="2800" dirty="0"/>
              <a:t>	</a:t>
            </a:r>
          </a:p>
          <a:p>
            <a:pPr indent="508000">
              <a:buFont typeface="Symbol" pitchFamily="18" charset="2"/>
              <a:buNone/>
            </a:pPr>
            <a:r>
              <a:rPr lang="en-US" altLang="en-US" sz="3000" dirty="0"/>
              <a:t>command:</a:t>
            </a:r>
          </a:p>
          <a:p>
            <a:pPr indent="508000">
              <a:buFont typeface="Symbol" pitchFamily="18" charset="2"/>
              <a:buNone/>
            </a:pPr>
            <a:r>
              <a:rPr lang="en-US" altLang="en-US" sz="3000" dirty="0"/>
              <a:t>cs delayed smoking</a:t>
            </a:r>
          </a:p>
        </p:txBody>
      </p:sp>
      <p:sp>
        <p:nvSpPr>
          <p:cNvPr id="3" name="Rectangle 2"/>
          <p:cNvSpPr/>
          <p:nvPr/>
        </p:nvSpPr>
        <p:spPr>
          <a:xfrm>
            <a:off x="8280400" y="1723340"/>
            <a:ext cx="7823200" cy="4601260"/>
          </a:xfrm>
          <a:prstGeom prst="rect">
            <a:avLst/>
          </a:prstGeom>
        </p:spPr>
        <p:txBody>
          <a:bodyPr wrap="square">
            <a:spAutoFit/>
          </a:bodyPr>
          <a:lstStyle/>
          <a:p>
            <a:pPr>
              <a:buFont typeface="Symbol" pitchFamily="18" charset="2"/>
              <a:buNone/>
            </a:pPr>
            <a:r>
              <a:rPr lang="en-US" altLang="en-US" sz="3200" dirty="0"/>
              <a:t>2.  </a:t>
            </a:r>
            <a:r>
              <a:rPr lang="en-US" altLang="en-US" sz="3000" dirty="0"/>
              <a:t>Determine </a:t>
            </a:r>
            <a:r>
              <a:rPr lang="en-US" altLang="en-US" sz="3000" b="1" dirty="0"/>
              <a:t>stratum-specific</a:t>
            </a:r>
            <a:r>
              <a:rPr lang="en-US" altLang="en-US" sz="3000" dirty="0"/>
              <a:t> estimates by levels of third variable</a:t>
            </a:r>
          </a:p>
          <a:p>
            <a:pPr>
              <a:buFont typeface="Symbol" pitchFamily="18" charset="2"/>
              <a:buNone/>
            </a:pPr>
            <a:r>
              <a:rPr lang="en-US" altLang="en-US" sz="3200" dirty="0"/>
              <a:t>	</a:t>
            </a:r>
          </a:p>
          <a:p>
            <a:pPr>
              <a:buFont typeface="Symbol" pitchFamily="18" charset="2"/>
              <a:buNone/>
            </a:pPr>
            <a:r>
              <a:rPr lang="en-US" altLang="en-US" sz="3000" dirty="0"/>
              <a:t>command: </a:t>
            </a:r>
          </a:p>
          <a:p>
            <a:pPr>
              <a:buFont typeface="Symbol" pitchFamily="18" charset="2"/>
              <a:buNone/>
            </a:pPr>
            <a:r>
              <a:rPr lang="en-US" altLang="en-US" sz="3200" dirty="0"/>
              <a:t>	</a:t>
            </a:r>
          </a:p>
          <a:p>
            <a:pPr>
              <a:buFont typeface="Symbol" pitchFamily="18" charset="2"/>
              <a:buNone/>
            </a:pPr>
            <a:r>
              <a:rPr lang="en-US" altLang="en-US" sz="2700" dirty="0"/>
              <a:t>cs outcome_var  exposure_var, by(third_variable)</a:t>
            </a:r>
          </a:p>
          <a:p>
            <a:pPr>
              <a:buFont typeface="Symbol" pitchFamily="18" charset="2"/>
              <a:buNone/>
            </a:pPr>
            <a:r>
              <a:rPr lang="en-US" altLang="en-US" sz="3200" dirty="0"/>
              <a:t>	</a:t>
            </a:r>
          </a:p>
          <a:p>
            <a:pPr>
              <a:buFont typeface="Symbol" pitchFamily="18" charset="2"/>
              <a:buNone/>
            </a:pPr>
            <a:r>
              <a:rPr lang="en-US" altLang="en-US" sz="3200" dirty="0"/>
              <a:t>e.g.,</a:t>
            </a:r>
          </a:p>
          <a:p>
            <a:pPr>
              <a:buFont typeface="Symbol" pitchFamily="18" charset="2"/>
              <a:buNone/>
            </a:pPr>
            <a:r>
              <a:rPr lang="en-US" altLang="en-US" sz="3200" dirty="0"/>
              <a:t>cs delayed smoking, by(caffeine) </a:t>
            </a:r>
          </a:p>
          <a:p>
            <a:pPr lvl="1"/>
            <a:endParaRPr lang="en-US" altLang="en-US" dirty="0"/>
          </a:p>
        </p:txBody>
      </p:sp>
      <p:sp>
        <p:nvSpPr>
          <p:cNvPr id="5" name="Oval 4"/>
          <p:cNvSpPr/>
          <p:nvPr/>
        </p:nvSpPr>
        <p:spPr bwMode="auto">
          <a:xfrm>
            <a:off x="16027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0480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3474640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a:xfrm>
            <a:off x="-635000" y="457200"/>
            <a:ext cx="10363200" cy="3225800"/>
          </a:xfrm>
        </p:spPr>
        <p:txBody>
          <a:bodyPr/>
          <a:lstStyle/>
          <a:p>
            <a:r>
              <a:rPr lang="en-US" altLang="en-US" sz="1500" b="1" dirty="0">
                <a:latin typeface="Courier New" pitchFamily="49" charset="0"/>
              </a:rPr>
              <a:t>. cs delayed smoking</a:t>
            </a:r>
          </a:p>
          <a:p>
            <a:pPr lvl="3"/>
            <a:r>
              <a:rPr lang="en-US" altLang="en-US" sz="1500" b="1" dirty="0">
                <a:latin typeface="Courier New" pitchFamily="49" charset="0"/>
              </a:rPr>
              <a:t>| smoking                |</a:t>
            </a:r>
          </a:p>
          <a:p>
            <a:r>
              <a:rPr lang="en-US" altLang="en-US" sz="1500" b="1" dirty="0">
                <a:latin typeface="Courier New" pitchFamily="49" charset="0"/>
              </a:rPr>
              <a:t>                 |   Exposed   Unexposed  |     Total</a:t>
            </a:r>
          </a:p>
          <a:p>
            <a:r>
              <a:rPr lang="en-US" altLang="en-US" sz="1500" b="1" dirty="0">
                <a:latin typeface="Courier New" pitchFamily="49" charset="0"/>
              </a:rPr>
              <a:t>-----------------+------------------------+----------</a:t>
            </a:r>
          </a:p>
          <a:p>
            <a:r>
              <a:rPr lang="en-US" altLang="en-US" sz="1500" b="1" dirty="0">
                <a:latin typeface="Courier New" pitchFamily="49" charset="0"/>
              </a:rPr>
              <a:t>           Cases |        26          64  |        90</a:t>
            </a:r>
          </a:p>
          <a:p>
            <a:r>
              <a:rPr lang="en-US" altLang="en-US" sz="1500" b="1" dirty="0">
                <a:latin typeface="Courier New" pitchFamily="49" charset="0"/>
              </a:rPr>
              <a:t>        Noncases |       133         601  |       734</a:t>
            </a:r>
          </a:p>
          <a:p>
            <a:r>
              <a:rPr lang="en-US" altLang="en-US" sz="1500" b="1" dirty="0">
                <a:latin typeface="Courier New" pitchFamily="49" charset="0"/>
              </a:rPr>
              <a:t>-----------------+------------------------+----------</a:t>
            </a:r>
          </a:p>
          <a:p>
            <a:r>
              <a:rPr lang="en-US" altLang="en-US" sz="1500" b="1" dirty="0">
                <a:latin typeface="Courier New" pitchFamily="49" charset="0"/>
              </a:rPr>
              <a:t>           Total |       159         665  |       824</a:t>
            </a:r>
          </a:p>
          <a:p>
            <a:r>
              <a:rPr lang="en-US" altLang="en-US" sz="1500" b="1" dirty="0">
                <a:latin typeface="Courier New" pitchFamily="49" charset="0"/>
              </a:rPr>
              <a:t>                |                        |</a:t>
            </a:r>
          </a:p>
          <a:p>
            <a:r>
              <a:rPr lang="en-US" altLang="en-US" sz="1500" b="1" dirty="0">
                <a:latin typeface="Courier New" pitchFamily="49" charset="0"/>
              </a:rPr>
              <a:t>            Risk |   .163522    .0962406  |  .1092233              </a:t>
            </a:r>
          </a:p>
          <a:p>
            <a:r>
              <a:rPr lang="en-US" altLang="en-US" sz="1500" b="1" dirty="0">
                <a:latin typeface="Courier New" pitchFamily="49" charset="0"/>
              </a:rPr>
              <a:t>                 |      Point estimate    |  [95% Conf. Interval]</a:t>
            </a:r>
          </a:p>
          <a:p>
            <a:r>
              <a:rPr lang="en-US" altLang="en-US" sz="1500" b="1" dirty="0">
                <a:latin typeface="Courier New" pitchFamily="49" charset="0"/>
              </a:rPr>
              <a:t>                 |------------------------+----------------------</a:t>
            </a:r>
          </a:p>
          <a:p>
            <a:r>
              <a:rPr lang="en-US" altLang="en-US" sz="1500" b="1" dirty="0">
                <a:latin typeface="Courier New" pitchFamily="49" charset="0"/>
              </a:rPr>
              <a:t> Risk difference |         .0672814       |  .0055795    .1289833  </a:t>
            </a:r>
          </a:p>
          <a:p>
            <a:r>
              <a:rPr lang="en-US" altLang="en-US" sz="1500" b="1" dirty="0">
                <a:latin typeface="Courier New" pitchFamily="49" charset="0"/>
              </a:rPr>
              <a:t>      Risk ratio |         1.699096       |  1.114485    2.590369  </a:t>
            </a:r>
          </a:p>
          <a:p>
            <a:pPr marL="4064050" lvl="4" indent="0">
              <a:buNone/>
            </a:pPr>
            <a:r>
              <a:rPr lang="en-US" altLang="en-US" sz="1500" b="1" dirty="0">
                <a:latin typeface="Courier New" pitchFamily="49" charset="0"/>
              </a:rPr>
              <a:t>+----------------------------------------</a:t>
            </a:r>
          </a:p>
          <a:p>
            <a:r>
              <a:rPr lang="en-US" altLang="en-US" sz="1500" b="1" dirty="0">
                <a:latin typeface="Courier New" pitchFamily="49" charset="0"/>
              </a:rPr>
              <a:t>                             chi2(1) =     5.97  Pr&gt;chi2 = 0.0145</a:t>
            </a:r>
          </a:p>
        </p:txBody>
      </p:sp>
      <p:sp>
        <p:nvSpPr>
          <p:cNvPr id="3" name="Rectangle 2"/>
          <p:cNvSpPr/>
          <p:nvPr/>
        </p:nvSpPr>
        <p:spPr>
          <a:xfrm>
            <a:off x="4546600" y="8538527"/>
            <a:ext cx="12115800" cy="461665"/>
          </a:xfrm>
          <a:prstGeom prst="rect">
            <a:avLst/>
          </a:prstGeom>
        </p:spPr>
        <p:txBody>
          <a:bodyPr wrap="square">
            <a:spAutoFit/>
          </a:bodyPr>
          <a:lstStyle/>
          <a:p>
            <a:pPr marL="457200" indent="-457200"/>
            <a:r>
              <a:rPr lang="en-US" altLang="en-US" sz="2400" dirty="0">
                <a:solidFill>
                  <a:srgbClr val="FF0000"/>
                </a:solidFill>
                <a:latin typeface="Courier New" pitchFamily="49" charset="0"/>
              </a:rPr>
              <a:t>	</a:t>
            </a:r>
            <a:r>
              <a:rPr lang="en-US" altLang="en-US" sz="2400" b="1" dirty="0">
                <a:solidFill>
                  <a:srgbClr val="FF0000"/>
                </a:solidFill>
                <a:latin typeface="+mn-lt"/>
              </a:rPr>
              <a:t>See Notes and  Additional Slides for test of homogeneity of risk differences  </a:t>
            </a:r>
          </a:p>
        </p:txBody>
      </p:sp>
      <p:sp>
        <p:nvSpPr>
          <p:cNvPr id="6" name="Rectangle 4"/>
          <p:cNvSpPr txBox="1">
            <a:spLocks noChangeArrowheads="1"/>
          </p:cNvSpPr>
          <p:nvPr/>
        </p:nvSpPr>
        <p:spPr bwMode="auto">
          <a:xfrm>
            <a:off x="8051800" y="533400"/>
            <a:ext cx="10363200" cy="3225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None/>
            </a:pPr>
            <a:r>
              <a:rPr lang="en-US" altLang="en-US" sz="1500" b="1" kern="0" dirty="0">
                <a:latin typeface="Courier New" pitchFamily="49" charset="0"/>
              </a:rPr>
              <a:t>. cs delayed smoking, by(caffeine)</a:t>
            </a:r>
          </a:p>
          <a:p>
            <a:pPr marL="0" indent="0">
              <a:buNone/>
            </a:pPr>
            <a:r>
              <a:rPr lang="en-US" altLang="en-US" sz="1500" b="1" kern="0" dirty="0">
                <a:latin typeface="Courier New" pitchFamily="49" charset="0"/>
              </a:rPr>
              <a:t>        caffeine |       RR      [95% Conf. Interval]    M-H Weight</a:t>
            </a:r>
          </a:p>
          <a:p>
            <a:pPr marL="0" indent="0">
              <a:buNone/>
            </a:pPr>
            <a:r>
              <a:rPr lang="en-US" altLang="en-US" sz="1500" b="1" kern="0" dirty="0">
                <a:latin typeface="Courier New" pitchFamily="49" charset="0"/>
              </a:rPr>
              <a:t>-----------------+-------------------------------------------------</a:t>
            </a:r>
          </a:p>
          <a:p>
            <a:pPr marL="0" indent="0">
              <a:buNone/>
            </a:pPr>
            <a:r>
              <a:rPr lang="en-US" altLang="en-US" sz="1500" b="1" kern="0" dirty="0">
                <a:latin typeface="Courier New" pitchFamily="49" charset="0"/>
              </a:rPr>
              <a:t>     no caffeine |   2.414614      1.42165    4.10112      5.486943 </a:t>
            </a:r>
          </a:p>
          <a:p>
            <a:pPr marL="0" indent="0">
              <a:buNone/>
            </a:pPr>
            <a:r>
              <a:rPr lang="en-US" altLang="en-US" sz="1500" b="1" kern="0" dirty="0">
                <a:latin typeface="Courier New" pitchFamily="49" charset="0"/>
              </a:rPr>
              <a:t>  heavy caffeine |     .70163     .3493615   1.409099      8.156069 </a:t>
            </a:r>
          </a:p>
          <a:p>
            <a:pPr marL="0" indent="0">
              <a:buNone/>
            </a:pPr>
            <a:r>
              <a:rPr lang="en-US" altLang="en-US" sz="1500" b="1" kern="0" dirty="0">
                <a:latin typeface="Courier New" pitchFamily="49" charset="0"/>
              </a:rPr>
              <a:t>-----------------+-------------------------------------------------</a:t>
            </a:r>
          </a:p>
          <a:p>
            <a:pPr marL="0" indent="0">
              <a:buNone/>
            </a:pPr>
            <a:r>
              <a:rPr lang="en-US" altLang="en-US" sz="1500" b="1" kern="0" dirty="0">
                <a:latin typeface="Courier New" pitchFamily="49" charset="0"/>
              </a:rPr>
              <a:t>           Crude |   1.699096     1.114485   2.590369               </a:t>
            </a:r>
          </a:p>
          <a:p>
            <a:pPr marL="0" indent="0">
              <a:buNone/>
            </a:pPr>
            <a:r>
              <a:rPr lang="en-US" altLang="en-US" sz="1500" b="1" kern="0" dirty="0">
                <a:latin typeface="Courier New" pitchFamily="49" charset="0"/>
              </a:rPr>
              <a:t>    M-H combined |   1.390557     .9246598   2.091201</a:t>
            </a:r>
          </a:p>
          <a:p>
            <a:pPr marL="0" indent="0">
              <a:buNone/>
            </a:pPr>
            <a:r>
              <a:rPr lang="en-US" altLang="en-US" sz="1500" b="1" kern="0" dirty="0">
                <a:latin typeface="Courier New" pitchFamily="49" charset="0"/>
              </a:rPr>
              <a:t>-----------------+-------------------------------------------------</a:t>
            </a:r>
          </a:p>
          <a:p>
            <a:pPr marL="0" indent="0">
              <a:buNone/>
            </a:pPr>
            <a:r>
              <a:rPr lang="en-US" altLang="en-US" sz="1500" b="1" kern="0" dirty="0">
                <a:latin typeface="Courier New" pitchFamily="49" charset="0"/>
              </a:rPr>
              <a:t>Test of homogeneity (M-H)      chi2(1) =    7.866  Pr&gt;chi2 = 0.0050</a:t>
            </a:r>
          </a:p>
          <a:p>
            <a:endParaRPr lang="en-US" altLang="en-US" sz="1400" kern="0" dirty="0">
              <a:latin typeface="Courier New" pitchFamily="49" charset="0"/>
            </a:endParaRPr>
          </a:p>
        </p:txBody>
      </p:sp>
      <p:sp>
        <p:nvSpPr>
          <p:cNvPr id="4" name="Oval 3"/>
          <p:cNvSpPr/>
          <p:nvPr/>
        </p:nvSpPr>
        <p:spPr bwMode="auto">
          <a:xfrm>
            <a:off x="13608050" y="3906808"/>
            <a:ext cx="2438400" cy="43279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7" name="Rectangle 6"/>
          <p:cNvSpPr/>
          <p:nvPr/>
        </p:nvSpPr>
        <p:spPr>
          <a:xfrm>
            <a:off x="317315" y="6927820"/>
            <a:ext cx="16052800" cy="954107"/>
          </a:xfrm>
          <a:prstGeom prst="rect">
            <a:avLst/>
          </a:prstGeom>
        </p:spPr>
        <p:txBody>
          <a:bodyPr wrap="square">
            <a:spAutoFit/>
          </a:bodyPr>
          <a:lstStyle/>
          <a:p>
            <a:pPr eaLnBrk="0" hangingPunct="0">
              <a:spcBef>
                <a:spcPct val="50000"/>
              </a:spcBef>
            </a:pPr>
            <a:r>
              <a:rPr lang="en-US" altLang="en-US" sz="2800" dirty="0"/>
              <a:t>If there truly is no interaction (i.e., if the null hypothesis is true), we would see differences between the strata of this magnitude (0.7 and 2.4) or greater, 0.5% of the time, by chance alone. </a:t>
            </a:r>
            <a:endParaRPr lang="en-US" altLang="en-US" sz="2800" b="1" dirty="0"/>
          </a:p>
        </p:txBody>
      </p:sp>
      <p:sp>
        <p:nvSpPr>
          <p:cNvPr id="8" name="Rectangle 7"/>
          <p:cNvSpPr/>
          <p:nvPr/>
        </p:nvSpPr>
        <p:spPr>
          <a:xfrm>
            <a:off x="8343715" y="4753600"/>
            <a:ext cx="5238935" cy="523220"/>
          </a:xfrm>
          <a:prstGeom prst="rect">
            <a:avLst/>
          </a:prstGeom>
        </p:spPr>
        <p:txBody>
          <a:bodyPr wrap="none">
            <a:spAutoFit/>
          </a:bodyPr>
          <a:lstStyle/>
          <a:p>
            <a:pPr eaLnBrk="0" hangingPunct="0">
              <a:spcBef>
                <a:spcPct val="50000"/>
              </a:spcBef>
            </a:pPr>
            <a:r>
              <a:rPr lang="en-US" altLang="en-US" sz="2800" b="1" dirty="0">
                <a:solidFill>
                  <a:srgbClr val="000000"/>
                </a:solidFill>
              </a:rPr>
              <a:t>What does the p value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1193800" y="-1676400"/>
            <a:ext cx="13821364" cy="2528711"/>
          </a:xfrm>
        </p:spPr>
        <p:txBody>
          <a:bodyPr/>
          <a:lstStyle/>
          <a:p>
            <a:r>
              <a:rPr lang="en-US" altLang="en-US" sz="4000" dirty="0"/>
              <a:t>When to Report or Ignore Interaction?</a:t>
            </a:r>
          </a:p>
        </p:txBody>
      </p:sp>
      <p:sp>
        <p:nvSpPr>
          <p:cNvPr id="190466" name="Rectangle 3"/>
          <p:cNvSpPr>
            <a:spLocks noGrp="1" noChangeArrowheads="1"/>
          </p:cNvSpPr>
          <p:nvPr>
            <p:ph type="body" idx="1"/>
          </p:nvPr>
        </p:nvSpPr>
        <p:spPr>
          <a:xfrm>
            <a:off x="158514" y="872703"/>
            <a:ext cx="16097485" cy="6442497"/>
          </a:xfrm>
        </p:spPr>
        <p:txBody>
          <a:bodyPr/>
          <a:lstStyle/>
          <a:p>
            <a:pPr marL="392113" indent="-392113">
              <a:buClrTx/>
              <a:buSzPct val="100000"/>
            </a:pPr>
            <a:r>
              <a:rPr lang="en-US" altLang="en-US" sz="2800" dirty="0"/>
              <a:t>When to report or ignore interaction to your readers needs to keep several considerations in mind</a:t>
            </a:r>
          </a:p>
          <a:p>
            <a:pPr marL="1089025" lvl="1" indent="-631825"/>
            <a:r>
              <a:rPr lang="en-US" altLang="en-US" sz="2800" dirty="0"/>
              <a:t>A complex substantive, statistical, and practical decision</a:t>
            </a:r>
          </a:p>
          <a:p>
            <a:pPr marL="1089025" lvl="1" indent="-631825"/>
            <a:endParaRPr lang="en-US" altLang="en-US" sz="800" dirty="0"/>
          </a:p>
          <a:p>
            <a:pPr marL="1089025" lvl="1" indent="-631825"/>
            <a:r>
              <a:rPr lang="en-US" altLang="en-US" sz="2800" u="sng" dirty="0"/>
              <a:t>Substantive (i.e., clinical, biologic, behavioral)</a:t>
            </a:r>
            <a:r>
              <a:rPr lang="en-US" altLang="en-US" sz="2800" dirty="0"/>
              <a:t>: </a:t>
            </a:r>
          </a:p>
          <a:p>
            <a:pPr marL="1546225" lvl="2" indent="-457200">
              <a:spcBef>
                <a:spcPts val="0"/>
              </a:spcBef>
              <a:spcAft>
                <a:spcPts val="500"/>
              </a:spcAft>
            </a:pPr>
            <a:r>
              <a:rPr lang="en-US" altLang="en-US" sz="2800" dirty="0"/>
              <a:t>Is the magnitude of stratum-specific differences substantively (e.g., clinically) important?</a:t>
            </a:r>
          </a:p>
          <a:p>
            <a:pPr marL="1546225" lvl="2" indent="-457200">
              <a:spcBef>
                <a:spcPts val="0"/>
              </a:spcBef>
              <a:spcAft>
                <a:spcPts val="300"/>
              </a:spcAft>
            </a:pPr>
            <a:r>
              <a:rPr lang="en-US" altLang="en-US" sz="2800" dirty="0"/>
              <a:t>Is there prior evidence for the heterogeneity?</a:t>
            </a:r>
          </a:p>
          <a:p>
            <a:pPr lvl="2"/>
            <a:endParaRPr lang="en-US" altLang="en-US" sz="1000" dirty="0"/>
          </a:p>
          <a:p>
            <a:pPr marL="1089025" lvl="1" indent="-631825"/>
            <a:r>
              <a:rPr lang="en-US" altLang="en-US" sz="2800" u="sng" dirty="0"/>
              <a:t>Statistical:</a:t>
            </a:r>
          </a:p>
          <a:p>
            <a:pPr marL="1546225" lvl="2" indent="-457200">
              <a:spcAft>
                <a:spcPts val="500"/>
              </a:spcAft>
            </a:pPr>
            <a:r>
              <a:rPr lang="en-US" altLang="en-US" sz="2800" dirty="0"/>
              <a:t>Most studies were not planned to have sufficient power to examine interaction</a:t>
            </a:r>
          </a:p>
          <a:p>
            <a:pPr marL="1546225" lvl="2" indent="-457200">
              <a:spcAft>
                <a:spcPts val="500"/>
              </a:spcAft>
            </a:pPr>
            <a:r>
              <a:rPr lang="en-US" altLang="en-US" sz="2800" dirty="0"/>
              <a:t>Only relatively large between-strata effect sizes or large sample size can achieve </a:t>
            </a:r>
            <a:r>
              <a:rPr lang="en-US" altLang="en-US" sz="2800" i="1" dirty="0"/>
              <a:t>p</a:t>
            </a:r>
            <a:r>
              <a:rPr lang="en-US" altLang="en-US" sz="2800" dirty="0"/>
              <a:t> &lt; 0.05 </a:t>
            </a:r>
          </a:p>
          <a:p>
            <a:pPr marL="1546225" lvl="2" indent="-457200"/>
            <a:r>
              <a:rPr lang="en-US" altLang="en-US" sz="2800" dirty="0"/>
              <a:t>One approach is to report interaction for  </a:t>
            </a:r>
            <a:r>
              <a:rPr lang="en-US" altLang="en-US" sz="2800" i="1" dirty="0"/>
              <a:t>p</a:t>
            </a:r>
            <a:r>
              <a:rPr lang="en-US" altLang="en-US" sz="2800" dirty="0"/>
              <a:t> &lt; 0.10 if the magnitude of differences is clinically meaningful (liberalize the “threshold to report”)</a:t>
            </a:r>
          </a:p>
          <a:p>
            <a:pPr marL="1546225" lvl="2" indent="-457200">
              <a:spcAft>
                <a:spcPts val="711"/>
              </a:spcAft>
            </a:pPr>
            <a:r>
              <a:rPr lang="en-US" altLang="en-US" sz="2800" dirty="0"/>
              <a:t>However, meaning of p value is </a:t>
            </a:r>
            <a:r>
              <a:rPr lang="en-US" altLang="en-US" sz="2800" u="sng" dirty="0"/>
              <a:t>not</a:t>
            </a:r>
            <a:r>
              <a:rPr lang="en-US" altLang="en-US" sz="2800" dirty="0"/>
              <a:t> different than other contexts</a:t>
            </a:r>
          </a:p>
          <a:p>
            <a:pPr marL="1546225" lvl="2" indent="-457200">
              <a:spcAft>
                <a:spcPts val="711"/>
              </a:spcAft>
            </a:pPr>
            <a:endParaRPr lang="en-US" altLang="en-US" sz="600" dirty="0"/>
          </a:p>
          <a:p>
            <a:pPr marL="1089025" lvl="1" indent="-631825">
              <a:spcAft>
                <a:spcPts val="0"/>
              </a:spcAft>
            </a:pPr>
            <a:r>
              <a:rPr lang="en-US" altLang="en-US" sz="2800" u="sng" dirty="0"/>
              <a:t>Practical</a:t>
            </a:r>
            <a:r>
              <a:rPr lang="en-US" altLang="en-US" sz="2800" dirty="0"/>
              <a:t>:  How complicated is the story?</a:t>
            </a:r>
          </a:p>
          <a:p>
            <a:pPr marL="1546225" lvl="2" indent="-457200"/>
            <a:r>
              <a:rPr lang="en-US" altLang="en-US" sz="2800" dirty="0"/>
              <a:t>i.e., if it is not too complicated to report stratum-specific estimates, it is often more revealing to report potential interaction than to ignore it.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0" name="Object 56"/>
          <p:cNvGraphicFramePr>
            <a:graphicFrameLocks noGrp="1" noChangeAspect="1"/>
          </p:cNvGraphicFramePr>
          <p:nvPr>
            <p:ph type="tbl" idx="1"/>
            <p:extLst>
              <p:ext uri="{D42A27DB-BD31-4B8C-83A1-F6EECF244321}">
                <p14:modId xmlns:p14="http://schemas.microsoft.com/office/powerpoint/2010/main" val="3839752063"/>
              </p:ext>
            </p:extLst>
          </p:nvPr>
        </p:nvGraphicFramePr>
        <p:xfrm>
          <a:off x="432924" y="152400"/>
          <a:ext cx="8207473" cy="10817685"/>
        </p:xfrm>
        <a:graphic>
          <a:graphicData uri="http://schemas.openxmlformats.org/presentationml/2006/ole">
            <mc:AlternateContent xmlns:mc="http://schemas.openxmlformats.org/markup-compatibility/2006">
              <mc:Choice xmlns:v="urn:schemas-microsoft-com:vml" Requires="v">
                <p:oleObj name="Document" r:id="rId3" imgW="6142346" imgH="8096250" progId="Word.Document.8">
                  <p:embed/>
                </p:oleObj>
              </mc:Choice>
              <mc:Fallback>
                <p:oleObj name="Document" r:id="rId3" imgW="6142346" imgH="8096250" progId="Word.Document.8">
                  <p:embed/>
                  <p:pic>
                    <p:nvPicPr>
                      <p:cNvPr id="0" name="Picture 56"/>
                      <p:cNvPicPr>
                        <a:picLocks noGrp="1" noChangeAspect="1" noChangeArrowheads="1"/>
                      </p:cNvPicPr>
                      <p:nvPr/>
                    </p:nvPicPr>
                    <p:blipFill>
                      <a:blip r:embed="rId4"/>
                      <a:srcRect/>
                      <a:stretch>
                        <a:fillRect/>
                      </a:stretch>
                    </p:blipFill>
                    <p:spPr bwMode="auto">
                      <a:xfrm>
                        <a:off x="432924" y="152400"/>
                        <a:ext cx="8207473" cy="10817685"/>
                      </a:xfrm>
                      <a:prstGeom prst="rect">
                        <a:avLst/>
                      </a:prstGeom>
                      <a:noFill/>
                    </p:spPr>
                  </p:pic>
                </p:oleObj>
              </mc:Fallback>
            </mc:AlternateContent>
          </a:graphicData>
        </a:graphic>
      </p:graphicFrame>
      <p:sp>
        <p:nvSpPr>
          <p:cNvPr id="21561" name="Rectangle 2"/>
          <p:cNvSpPr>
            <a:spLocks noGrp="1" noChangeArrowheads="1"/>
          </p:cNvSpPr>
          <p:nvPr>
            <p:ph type="title"/>
          </p:nvPr>
        </p:nvSpPr>
        <p:spPr>
          <a:xfrm>
            <a:off x="9118600" y="1987786"/>
            <a:ext cx="6910682" cy="1441214"/>
          </a:xfrm>
        </p:spPr>
        <p:txBody>
          <a:bodyPr/>
          <a:lstStyle/>
          <a:p>
            <a:r>
              <a:rPr lang="en-US" altLang="en-US" sz="4741" dirty="0"/>
              <a:t>Report vs Ignore Effect-Measure Modification?</a:t>
            </a:r>
            <a:br>
              <a:rPr lang="en-US" altLang="en-US" sz="4741" dirty="0"/>
            </a:br>
            <a:r>
              <a:rPr lang="en-US" altLang="en-US" sz="4741" dirty="0"/>
              <a:t>Some Guidelines</a:t>
            </a:r>
          </a:p>
        </p:txBody>
      </p:sp>
      <p:sp>
        <p:nvSpPr>
          <p:cNvPr id="21562" name="Text Box 4"/>
          <p:cNvSpPr txBox="1">
            <a:spLocks noChangeArrowheads="1"/>
          </p:cNvSpPr>
          <p:nvPr/>
        </p:nvSpPr>
        <p:spPr bwMode="auto">
          <a:xfrm>
            <a:off x="9575800" y="3962400"/>
            <a:ext cx="6841068" cy="1220158"/>
          </a:xfrm>
          <a:prstGeom prst="rect">
            <a:avLst/>
          </a:prstGeom>
          <a:noFill/>
          <a:ln w="9525">
            <a:noFill/>
            <a:miter lim="800000"/>
            <a:headEnd/>
            <a:tailEnd/>
          </a:ln>
        </p:spPr>
        <p:txBody>
          <a:bodyPr wrap="square" lIns="225481" tIns="116499" rIns="225481" bIns="116499">
            <a:spAutoFit/>
          </a:bodyPr>
          <a:lstStyle/>
          <a:p>
            <a:pPr algn="ctr" eaLnBrk="0" hangingPunct="0">
              <a:spcBef>
                <a:spcPct val="50000"/>
              </a:spcBef>
            </a:pPr>
            <a:r>
              <a:rPr lang="en-US" altLang="en-US" sz="3200" b="1" dirty="0">
                <a:solidFill>
                  <a:srgbClr val="000000"/>
                </a:solidFill>
              </a:rPr>
              <a:t>Will you report or ignore multiplicative interaction?</a:t>
            </a:r>
          </a:p>
        </p:txBody>
      </p:sp>
      <p:sp>
        <p:nvSpPr>
          <p:cNvPr id="1264645" name="Text Box 5"/>
          <p:cNvSpPr txBox="1">
            <a:spLocks noChangeArrowheads="1"/>
          </p:cNvSpPr>
          <p:nvPr/>
        </p:nvSpPr>
        <p:spPr bwMode="auto">
          <a:xfrm>
            <a:off x="6622887" y="3066782"/>
            <a:ext cx="1953846" cy="55174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6" name="Text Box 6"/>
          <p:cNvSpPr txBox="1">
            <a:spLocks noChangeArrowheads="1"/>
          </p:cNvSpPr>
          <p:nvPr/>
        </p:nvSpPr>
        <p:spPr bwMode="auto">
          <a:xfrm>
            <a:off x="6550774" y="3736822"/>
            <a:ext cx="1953847" cy="499338"/>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7" name="Text Box 7"/>
          <p:cNvSpPr txBox="1">
            <a:spLocks noChangeArrowheads="1"/>
          </p:cNvSpPr>
          <p:nvPr/>
        </p:nvSpPr>
        <p:spPr bwMode="auto">
          <a:xfrm>
            <a:off x="6594660" y="4294440"/>
            <a:ext cx="1944077" cy="57153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8" name="Text Box 8"/>
          <p:cNvSpPr txBox="1">
            <a:spLocks noChangeArrowheads="1"/>
          </p:cNvSpPr>
          <p:nvPr/>
        </p:nvSpPr>
        <p:spPr bwMode="auto">
          <a:xfrm>
            <a:off x="6738560" y="4975498"/>
            <a:ext cx="1689426" cy="522862"/>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793" b="1" dirty="0">
              <a:solidFill>
                <a:srgbClr val="000000"/>
              </a:solidFill>
            </a:endParaRPr>
          </a:p>
        </p:txBody>
      </p:sp>
      <p:sp>
        <p:nvSpPr>
          <p:cNvPr id="1264649" name="Text Box 9"/>
          <p:cNvSpPr txBox="1">
            <a:spLocks noChangeArrowheads="1"/>
          </p:cNvSpPr>
          <p:nvPr/>
        </p:nvSpPr>
        <p:spPr bwMode="auto">
          <a:xfrm>
            <a:off x="6550774" y="5781262"/>
            <a:ext cx="2064998" cy="490805"/>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50" name="Text Box 10"/>
          <p:cNvSpPr txBox="1">
            <a:spLocks noChangeArrowheads="1"/>
          </p:cNvSpPr>
          <p:nvPr/>
        </p:nvSpPr>
        <p:spPr bwMode="auto">
          <a:xfrm>
            <a:off x="6618113" y="6564688"/>
            <a:ext cx="1958620" cy="49840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4" name="Text Box 5"/>
          <p:cNvSpPr txBox="1">
            <a:spLocks noChangeArrowheads="1"/>
          </p:cNvSpPr>
          <p:nvPr/>
        </p:nvSpPr>
        <p:spPr bwMode="auto">
          <a:xfrm>
            <a:off x="6953636" y="7202950"/>
            <a:ext cx="1687280" cy="431577"/>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5" name="Text Box 5"/>
          <p:cNvSpPr txBox="1">
            <a:spLocks noChangeArrowheads="1"/>
          </p:cNvSpPr>
          <p:nvPr/>
        </p:nvSpPr>
        <p:spPr bwMode="auto">
          <a:xfrm>
            <a:off x="6644913" y="7688100"/>
            <a:ext cx="1995743" cy="547431"/>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6" name="Text Box 5"/>
          <p:cNvSpPr txBox="1">
            <a:spLocks noChangeArrowheads="1"/>
          </p:cNvSpPr>
          <p:nvPr/>
        </p:nvSpPr>
        <p:spPr bwMode="auto">
          <a:xfrm>
            <a:off x="6550774" y="8362100"/>
            <a:ext cx="2167467" cy="470131"/>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264645"/>
                                        </p:tgtEl>
                                        <p:attrNameLst>
                                          <p:attrName>ppt_x</p:attrName>
                                        </p:attrNameLst>
                                      </p:cBhvr>
                                      <p:tavLst>
                                        <p:tav tm="0">
                                          <p:val>
                                            <p:strVal val="ppt_x"/>
                                          </p:val>
                                        </p:tav>
                                        <p:tav tm="100000">
                                          <p:val>
                                            <p:strVal val="ppt_x"/>
                                          </p:val>
                                        </p:tav>
                                      </p:tavLst>
                                    </p:anim>
                                    <p:anim calcmode="lin" valueType="num">
                                      <p:cBhvr additive="base">
                                        <p:cTn id="7" dur="500"/>
                                        <p:tgtEl>
                                          <p:spTgt spid="1264645"/>
                                        </p:tgtEl>
                                        <p:attrNameLst>
                                          <p:attrName>ppt_y</p:attrName>
                                        </p:attrNameLst>
                                      </p:cBhvr>
                                      <p:tavLst>
                                        <p:tav tm="0">
                                          <p:val>
                                            <p:strVal val="ppt_y"/>
                                          </p:val>
                                        </p:tav>
                                        <p:tav tm="100000">
                                          <p:val>
                                            <p:strVal val="1+ppt_h/2"/>
                                          </p:val>
                                        </p:tav>
                                      </p:tavLst>
                                    </p:anim>
                                    <p:set>
                                      <p:cBhvr>
                                        <p:cTn id="8" dur="1" fill="hold">
                                          <p:stCondLst>
                                            <p:cond delay="499"/>
                                          </p:stCondLst>
                                        </p:cTn>
                                        <p:tgtEl>
                                          <p:spTgt spid="126464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1264646"/>
                                        </p:tgtEl>
                                        <p:attrNameLst>
                                          <p:attrName>ppt_x</p:attrName>
                                        </p:attrNameLst>
                                      </p:cBhvr>
                                      <p:tavLst>
                                        <p:tav tm="0">
                                          <p:val>
                                            <p:strVal val="ppt_x"/>
                                          </p:val>
                                        </p:tav>
                                        <p:tav tm="100000">
                                          <p:val>
                                            <p:strVal val="ppt_x"/>
                                          </p:val>
                                        </p:tav>
                                      </p:tavLst>
                                    </p:anim>
                                    <p:anim calcmode="lin" valueType="num">
                                      <p:cBhvr additive="base">
                                        <p:cTn id="13" dur="500"/>
                                        <p:tgtEl>
                                          <p:spTgt spid="1264646"/>
                                        </p:tgtEl>
                                        <p:attrNameLst>
                                          <p:attrName>ppt_y</p:attrName>
                                        </p:attrNameLst>
                                      </p:cBhvr>
                                      <p:tavLst>
                                        <p:tav tm="0">
                                          <p:val>
                                            <p:strVal val="ppt_y"/>
                                          </p:val>
                                        </p:tav>
                                        <p:tav tm="100000">
                                          <p:val>
                                            <p:strVal val="1+ppt_h/2"/>
                                          </p:val>
                                        </p:tav>
                                      </p:tavLst>
                                    </p:anim>
                                    <p:set>
                                      <p:cBhvr>
                                        <p:cTn id="14" dur="1" fill="hold">
                                          <p:stCondLst>
                                            <p:cond delay="499"/>
                                          </p:stCondLst>
                                        </p:cTn>
                                        <p:tgtEl>
                                          <p:spTgt spid="12646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1264647"/>
                                        </p:tgtEl>
                                        <p:attrNameLst>
                                          <p:attrName>ppt_x</p:attrName>
                                        </p:attrNameLst>
                                      </p:cBhvr>
                                      <p:tavLst>
                                        <p:tav tm="0">
                                          <p:val>
                                            <p:strVal val="ppt_x"/>
                                          </p:val>
                                        </p:tav>
                                        <p:tav tm="100000">
                                          <p:val>
                                            <p:strVal val="ppt_x"/>
                                          </p:val>
                                        </p:tav>
                                      </p:tavLst>
                                    </p:anim>
                                    <p:anim calcmode="lin" valueType="num">
                                      <p:cBhvr additive="base">
                                        <p:cTn id="19" dur="500"/>
                                        <p:tgtEl>
                                          <p:spTgt spid="1264647"/>
                                        </p:tgtEl>
                                        <p:attrNameLst>
                                          <p:attrName>ppt_y</p:attrName>
                                        </p:attrNameLst>
                                      </p:cBhvr>
                                      <p:tavLst>
                                        <p:tav tm="0">
                                          <p:val>
                                            <p:strVal val="ppt_y"/>
                                          </p:val>
                                        </p:tav>
                                        <p:tav tm="100000">
                                          <p:val>
                                            <p:strVal val="1+ppt_h/2"/>
                                          </p:val>
                                        </p:tav>
                                      </p:tavLst>
                                    </p:anim>
                                    <p:set>
                                      <p:cBhvr>
                                        <p:cTn id="20" dur="1" fill="hold">
                                          <p:stCondLst>
                                            <p:cond delay="499"/>
                                          </p:stCondLst>
                                        </p:cTn>
                                        <p:tgtEl>
                                          <p:spTgt spid="126464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1264648"/>
                                        </p:tgtEl>
                                        <p:attrNameLst>
                                          <p:attrName>ppt_x</p:attrName>
                                        </p:attrNameLst>
                                      </p:cBhvr>
                                      <p:tavLst>
                                        <p:tav tm="0">
                                          <p:val>
                                            <p:strVal val="ppt_x"/>
                                          </p:val>
                                        </p:tav>
                                        <p:tav tm="100000">
                                          <p:val>
                                            <p:strVal val="ppt_x"/>
                                          </p:val>
                                        </p:tav>
                                      </p:tavLst>
                                    </p:anim>
                                    <p:anim calcmode="lin" valueType="num">
                                      <p:cBhvr additive="base">
                                        <p:cTn id="25" dur="500"/>
                                        <p:tgtEl>
                                          <p:spTgt spid="1264648"/>
                                        </p:tgtEl>
                                        <p:attrNameLst>
                                          <p:attrName>ppt_y</p:attrName>
                                        </p:attrNameLst>
                                      </p:cBhvr>
                                      <p:tavLst>
                                        <p:tav tm="0">
                                          <p:val>
                                            <p:strVal val="ppt_y"/>
                                          </p:val>
                                        </p:tav>
                                        <p:tav tm="100000">
                                          <p:val>
                                            <p:strVal val="1+ppt_h/2"/>
                                          </p:val>
                                        </p:tav>
                                      </p:tavLst>
                                    </p:anim>
                                    <p:set>
                                      <p:cBhvr>
                                        <p:cTn id="26" dur="1" fill="hold">
                                          <p:stCondLst>
                                            <p:cond delay="499"/>
                                          </p:stCondLst>
                                        </p:cTn>
                                        <p:tgtEl>
                                          <p:spTgt spid="126464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1264649"/>
                                        </p:tgtEl>
                                        <p:attrNameLst>
                                          <p:attrName>ppt_x</p:attrName>
                                        </p:attrNameLst>
                                      </p:cBhvr>
                                      <p:tavLst>
                                        <p:tav tm="0">
                                          <p:val>
                                            <p:strVal val="ppt_x"/>
                                          </p:val>
                                        </p:tav>
                                        <p:tav tm="100000">
                                          <p:val>
                                            <p:strVal val="ppt_x"/>
                                          </p:val>
                                        </p:tav>
                                      </p:tavLst>
                                    </p:anim>
                                    <p:anim calcmode="lin" valueType="num">
                                      <p:cBhvr additive="base">
                                        <p:cTn id="31" dur="500"/>
                                        <p:tgtEl>
                                          <p:spTgt spid="1264649"/>
                                        </p:tgtEl>
                                        <p:attrNameLst>
                                          <p:attrName>ppt_y</p:attrName>
                                        </p:attrNameLst>
                                      </p:cBhvr>
                                      <p:tavLst>
                                        <p:tav tm="0">
                                          <p:val>
                                            <p:strVal val="ppt_y"/>
                                          </p:val>
                                        </p:tav>
                                        <p:tav tm="100000">
                                          <p:val>
                                            <p:strVal val="1+ppt_h/2"/>
                                          </p:val>
                                        </p:tav>
                                      </p:tavLst>
                                    </p:anim>
                                    <p:set>
                                      <p:cBhvr>
                                        <p:cTn id="32" dur="1" fill="hold">
                                          <p:stCondLst>
                                            <p:cond delay="499"/>
                                          </p:stCondLst>
                                        </p:cTn>
                                        <p:tgtEl>
                                          <p:spTgt spid="12646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64650"/>
                                        </p:tgtEl>
                                        <p:attrNameLst>
                                          <p:attrName>ppt_x</p:attrName>
                                        </p:attrNameLst>
                                      </p:cBhvr>
                                      <p:tavLst>
                                        <p:tav tm="0">
                                          <p:val>
                                            <p:strVal val="ppt_x"/>
                                          </p:val>
                                        </p:tav>
                                        <p:tav tm="100000">
                                          <p:val>
                                            <p:strVal val="ppt_x"/>
                                          </p:val>
                                        </p:tav>
                                      </p:tavLst>
                                    </p:anim>
                                    <p:anim calcmode="lin" valueType="num">
                                      <p:cBhvr additive="base">
                                        <p:cTn id="37" dur="500"/>
                                        <p:tgtEl>
                                          <p:spTgt spid="1264650"/>
                                        </p:tgtEl>
                                        <p:attrNameLst>
                                          <p:attrName>ppt_y</p:attrName>
                                        </p:attrNameLst>
                                      </p:cBhvr>
                                      <p:tavLst>
                                        <p:tav tm="0">
                                          <p:val>
                                            <p:strVal val="ppt_y"/>
                                          </p:val>
                                        </p:tav>
                                        <p:tav tm="100000">
                                          <p:val>
                                            <p:strVal val="1+ppt_h/2"/>
                                          </p:val>
                                        </p:tav>
                                      </p:tavLst>
                                    </p:anim>
                                    <p:set>
                                      <p:cBhvr>
                                        <p:cTn id="38" dur="1" fill="hold">
                                          <p:stCondLst>
                                            <p:cond delay="499"/>
                                          </p:stCondLst>
                                        </p:cTn>
                                        <p:tgtEl>
                                          <p:spTgt spid="126465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6"/>
                                        </p:tgtEl>
                                        <p:attrNameLst>
                                          <p:attrName>ppt_x</p:attrName>
                                        </p:attrNameLst>
                                      </p:cBhvr>
                                      <p:tavLst>
                                        <p:tav tm="0">
                                          <p:val>
                                            <p:strVal val="ppt_x"/>
                                          </p:val>
                                        </p:tav>
                                        <p:tav tm="100000">
                                          <p:val>
                                            <p:strVal val="ppt_x"/>
                                          </p:val>
                                        </p:tav>
                                      </p:tavLst>
                                    </p:anim>
                                    <p:anim calcmode="lin" valueType="num">
                                      <p:cBhvr additive="base">
                                        <p:cTn id="55" dur="500"/>
                                        <p:tgtEl>
                                          <p:spTgt spid="16"/>
                                        </p:tgtEl>
                                        <p:attrNameLst>
                                          <p:attrName>ppt_y</p:attrName>
                                        </p:attrNameLst>
                                      </p:cBhvr>
                                      <p:tavLst>
                                        <p:tav tm="0">
                                          <p:val>
                                            <p:strVal val="ppt_y"/>
                                          </p:val>
                                        </p:tav>
                                        <p:tav tm="100000">
                                          <p:val>
                                            <p:strVal val="1+ppt_h/2"/>
                                          </p:val>
                                        </p:tav>
                                      </p:tavLst>
                                    </p:anim>
                                    <p:set>
                                      <p:cBhvr>
                                        <p:cTn id="5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5" grpId="0" animBg="1"/>
      <p:bldP spid="1264646" grpId="0" animBg="1"/>
      <p:bldP spid="1264647" grpId="0" animBg="1"/>
      <p:bldP spid="1264648" grpId="0" animBg="1"/>
      <p:bldP spid="1264649" grpId="0" animBg="1"/>
      <p:bldP spid="1264650" grpId="0" animBg="1"/>
      <p:bldP spid="14"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7" name="Rectangle 2"/>
          <p:cNvSpPr>
            <a:spLocks noGrp="1" noChangeArrowheads="1"/>
          </p:cNvSpPr>
          <p:nvPr>
            <p:ph type="title"/>
          </p:nvPr>
        </p:nvSpPr>
        <p:spPr>
          <a:xfrm>
            <a:off x="0" y="-914400"/>
            <a:ext cx="16129000" cy="1765217"/>
          </a:xfrm>
        </p:spPr>
        <p:txBody>
          <a:bodyPr/>
          <a:lstStyle/>
          <a:p>
            <a:r>
              <a:rPr lang="en-US" altLang="en-US" sz="3800" dirty="0">
                <a:solidFill>
                  <a:srgbClr val="FF0000"/>
                </a:solidFill>
              </a:rPr>
              <a:t>Regroup: </a:t>
            </a:r>
            <a:r>
              <a:rPr lang="en-US" altLang="en-US" sz="3800" dirty="0"/>
              <a:t>Why Should We Bother to Look for Statistical Interaction? </a:t>
            </a:r>
          </a:p>
        </p:txBody>
      </p:sp>
      <p:sp>
        <p:nvSpPr>
          <p:cNvPr id="31837" name="Rectangle 14"/>
          <p:cNvSpPr>
            <a:spLocks noChangeArrowheads="1"/>
          </p:cNvSpPr>
          <p:nvPr/>
        </p:nvSpPr>
        <p:spPr bwMode="auto">
          <a:xfrm>
            <a:off x="1444978" y="6558844"/>
            <a:ext cx="13821364" cy="3973689"/>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22" name="Rectangle 3"/>
          <p:cNvSpPr txBox="1">
            <a:spLocks noChangeArrowheads="1"/>
          </p:cNvSpPr>
          <p:nvPr/>
        </p:nvSpPr>
        <p:spPr bwMode="auto">
          <a:xfrm>
            <a:off x="180623" y="10758311"/>
            <a:ext cx="8015111" cy="4876800"/>
          </a:xfrm>
          <a:prstGeom prst="rect">
            <a:avLst/>
          </a:prstGeom>
          <a:noFill/>
          <a:ln>
            <a:noFill/>
          </a:ln>
        </p:spPr>
        <p:txBody>
          <a:bodyPr lIns="206962" tIns="101599" rIns="206962" bIns="101599"/>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a:defRPr/>
            </a:pPr>
            <a:endParaRPr lang="en-US" altLang="en-US" sz="4741" b="1" dirty="0">
              <a:latin typeface="Courier New" pitchFamily="49" charset="0"/>
            </a:endParaRPr>
          </a:p>
          <a:p>
            <a:pPr lvl="1">
              <a:defRPr/>
            </a:pPr>
            <a:endParaRPr lang="en-US" altLang="en-US" sz="4741" b="1" dirty="0"/>
          </a:p>
          <a:p>
            <a:pPr lvl="1">
              <a:defRPr/>
            </a:pPr>
            <a:endParaRPr lang="en-US" altLang="en-US" sz="4741" kern="0" dirty="0"/>
          </a:p>
          <a:p>
            <a:pPr lvl="2">
              <a:defRPr/>
            </a:pPr>
            <a:endParaRPr lang="en-US" altLang="en-US" sz="4741" kern="0" dirty="0"/>
          </a:p>
          <a:p>
            <a:pPr lvl="1">
              <a:defRPr/>
            </a:pPr>
            <a:endParaRPr lang="en-US" altLang="en-US" sz="4741" kern="0" dirty="0"/>
          </a:p>
          <a:p>
            <a:pPr lvl="1">
              <a:defRPr/>
            </a:pPr>
            <a:endParaRPr lang="en-US" altLang="en-US" sz="4741" kern="0" dirty="0"/>
          </a:p>
          <a:p>
            <a:pPr lvl="1">
              <a:defRPr/>
            </a:pPr>
            <a:endParaRPr lang="en-US" altLang="en-US" sz="4741" kern="0" dirty="0"/>
          </a:p>
        </p:txBody>
      </p:sp>
      <p:pic>
        <p:nvPicPr>
          <p:cNvPr id="2" name="Picture 1"/>
          <p:cNvPicPr>
            <a:picLocks noChangeAspect="1"/>
          </p:cNvPicPr>
          <p:nvPr/>
        </p:nvPicPr>
        <p:blipFill>
          <a:blip r:embed="rId3"/>
          <a:stretch>
            <a:fillRect/>
          </a:stretch>
        </p:blipFill>
        <p:spPr>
          <a:xfrm>
            <a:off x="355601" y="1137356"/>
            <a:ext cx="9895850" cy="5492044"/>
          </a:xfrm>
          <a:prstGeom prst="rect">
            <a:avLst/>
          </a:prstGeom>
        </p:spPr>
      </p:pic>
      <p:sp>
        <p:nvSpPr>
          <p:cNvPr id="3" name="Rectangle 2"/>
          <p:cNvSpPr/>
          <p:nvPr/>
        </p:nvSpPr>
        <p:spPr>
          <a:xfrm>
            <a:off x="584201" y="7873186"/>
            <a:ext cx="15544799" cy="1446550"/>
          </a:xfrm>
          <a:prstGeom prst="rect">
            <a:avLst/>
          </a:prstGeom>
        </p:spPr>
        <p:txBody>
          <a:bodyPr wrap="square">
            <a:spAutoFit/>
          </a:bodyPr>
          <a:lstStyle/>
          <a:p>
            <a:pPr marL="0" indent="0">
              <a:buFont typeface="Symbol" pitchFamily="18" charset="2"/>
              <a:buNone/>
              <a:defRPr/>
            </a:pPr>
            <a:r>
              <a:rPr lang="en-US" altLang="en-US" sz="3000" u="sng" kern="0" dirty="0"/>
              <a:t>Because sometimes summarizing a measure of association with just ONE number is misleading or uninformative</a:t>
            </a:r>
            <a:endParaRPr lang="en-US" altLang="en-US" sz="3000" dirty="0"/>
          </a:p>
          <a:p>
            <a:pPr marL="0" indent="0">
              <a:buFont typeface="Symbol" pitchFamily="18" charset="2"/>
              <a:buNone/>
              <a:defRPr/>
            </a:pPr>
            <a:endParaRPr lang="en-US" altLang="en-US" sz="2800" b="1" dirty="0">
              <a:latin typeface="Courier New" pitchFamily="49" charset="0"/>
            </a:endParaRPr>
          </a:p>
        </p:txBody>
      </p:sp>
      <p:sp>
        <p:nvSpPr>
          <p:cNvPr id="9" name="Rectangle 8"/>
          <p:cNvSpPr/>
          <p:nvPr/>
        </p:nvSpPr>
        <p:spPr>
          <a:xfrm>
            <a:off x="9271000" y="1295400"/>
            <a:ext cx="7162800" cy="1015663"/>
          </a:xfrm>
          <a:prstGeom prst="rect">
            <a:avLst/>
          </a:prstGeom>
        </p:spPr>
        <p:txBody>
          <a:bodyPr wrap="square">
            <a:spAutoFit/>
          </a:bodyPr>
          <a:lstStyle/>
          <a:p>
            <a:pPr marL="457200" indent="-457200">
              <a:buFont typeface="Arial" panose="020B0604020202020204" pitchFamily="34" charset="0"/>
              <a:buChar char="•"/>
              <a:defRPr/>
            </a:pPr>
            <a:r>
              <a:rPr lang="en-US" altLang="en-US" sz="3000" kern="0" dirty="0">
                <a:solidFill>
                  <a:srgbClr val="FF0000"/>
                </a:solidFill>
              </a:rPr>
              <a:t>Because it is good analytic practice</a:t>
            </a:r>
          </a:p>
          <a:p>
            <a:pPr marL="0" indent="0">
              <a:buFont typeface="Symbol" pitchFamily="18" charset="2"/>
              <a:buNone/>
              <a:defRPr/>
            </a:pPr>
            <a:endParaRPr lang="en-US" altLang="en-US" sz="3000" u="sng" kern="0" dirty="0"/>
          </a:p>
        </p:txBody>
      </p:sp>
      <p:sp>
        <p:nvSpPr>
          <p:cNvPr id="10" name="Rectangle 9"/>
          <p:cNvSpPr/>
          <p:nvPr/>
        </p:nvSpPr>
        <p:spPr>
          <a:xfrm>
            <a:off x="10515600" y="1600200"/>
            <a:ext cx="5613400" cy="2862322"/>
          </a:xfrm>
          <a:prstGeom prst="rect">
            <a:avLst/>
          </a:prstGeom>
        </p:spPr>
        <p:txBody>
          <a:bodyPr wrap="square">
            <a:spAutoFit/>
          </a:bodyPr>
          <a:lstStyle/>
          <a:p>
            <a:pPr marL="0" indent="0">
              <a:buFont typeface="Symbol" pitchFamily="18" charset="2"/>
              <a:buNone/>
              <a:defRPr/>
            </a:pPr>
            <a:endParaRPr lang="en-US" altLang="en-US" sz="3000" u="sng" kern="0" dirty="0"/>
          </a:p>
          <a:p>
            <a:pPr marL="457200" indent="-457200">
              <a:buFont typeface="Arial" panose="020B0604020202020204" pitchFamily="34" charset="0"/>
              <a:buChar char="•"/>
              <a:defRPr/>
            </a:pPr>
            <a:r>
              <a:rPr lang="en-US" altLang="en-US" sz="3000" kern="0" dirty="0"/>
              <a:t>What if we had ignored the notion of statistical interaction entirely and reported a summary adjusted estimate?</a:t>
            </a:r>
            <a:endParaRPr lang="en-US" altLang="en-US" sz="2800" b="1" dirty="0">
              <a:latin typeface="Courier New" pitchFamily="49" charset="0"/>
            </a:endParaRPr>
          </a:p>
        </p:txBody>
      </p:sp>
      <p:sp>
        <p:nvSpPr>
          <p:cNvPr id="11" name="Rectangle 10"/>
          <p:cNvSpPr/>
          <p:nvPr/>
        </p:nvSpPr>
        <p:spPr>
          <a:xfrm>
            <a:off x="10972800" y="4648200"/>
            <a:ext cx="5613400" cy="2623795"/>
          </a:xfrm>
          <a:prstGeom prst="rect">
            <a:avLst/>
          </a:prstGeom>
        </p:spPr>
        <p:txBody>
          <a:bodyPr wrap="square">
            <a:spAutoFit/>
          </a:bodyPr>
          <a:lstStyle/>
          <a:p>
            <a:pPr lvl="1">
              <a:spcBef>
                <a:spcPts val="0"/>
              </a:spcBef>
              <a:spcAft>
                <a:spcPts val="900"/>
              </a:spcAft>
              <a:defRPr/>
            </a:pPr>
            <a:r>
              <a:rPr lang="en-US" altLang="en-US" sz="3000" dirty="0"/>
              <a:t>PR</a:t>
            </a:r>
            <a:r>
              <a:rPr lang="en-US" altLang="en-US" sz="3000" baseline="-25000" dirty="0"/>
              <a:t>adj</a:t>
            </a:r>
            <a:r>
              <a:rPr lang="en-US" altLang="en-US" sz="3000" dirty="0"/>
              <a:t> = </a:t>
            </a:r>
          </a:p>
          <a:p>
            <a:pPr lvl="1">
              <a:spcBef>
                <a:spcPts val="0"/>
              </a:spcBef>
              <a:spcAft>
                <a:spcPts val="900"/>
              </a:spcAft>
              <a:defRPr/>
            </a:pPr>
            <a:r>
              <a:rPr lang="en-US" altLang="en-US" sz="3000" dirty="0"/>
              <a:t>1.4 (95% CI 0.92 to 2.1); </a:t>
            </a:r>
          </a:p>
          <a:p>
            <a:pPr lvl="1">
              <a:spcBef>
                <a:spcPts val="0"/>
              </a:spcBef>
              <a:spcAft>
                <a:spcPts val="900"/>
              </a:spcAft>
              <a:defRPr/>
            </a:pPr>
            <a:r>
              <a:rPr lang="en-US" altLang="en-US" sz="3000" dirty="0"/>
              <a:t>p = 0.14</a:t>
            </a:r>
          </a:p>
          <a:p>
            <a:pPr marL="800100" lvl="1" indent="-342900">
              <a:spcBef>
                <a:spcPts val="0"/>
              </a:spcBef>
              <a:spcAft>
                <a:spcPts val="0"/>
              </a:spcAft>
              <a:buFont typeface="Courier New" panose="02070309020205020404" pitchFamily="49" charset="0"/>
              <a:buChar char="o"/>
              <a:defRPr/>
            </a:pPr>
            <a:endParaRPr lang="en-US" altLang="en-US" sz="2400" dirty="0"/>
          </a:p>
          <a:p>
            <a:pPr marL="0" indent="0">
              <a:buFont typeface="Symbol" pitchFamily="18" charset="2"/>
              <a:buNone/>
              <a:defRPr/>
            </a:pPr>
            <a:endParaRPr lang="en-US" altLang="en-US" sz="2800" b="1" dirty="0">
              <a:latin typeface="Courier New" pitchFamily="49" charset="0"/>
            </a:endParaRPr>
          </a:p>
        </p:txBody>
      </p:sp>
      <p:sp>
        <p:nvSpPr>
          <p:cNvPr id="12" name="Rectangle 11"/>
          <p:cNvSpPr/>
          <p:nvPr/>
        </p:nvSpPr>
        <p:spPr>
          <a:xfrm>
            <a:off x="9823785" y="6494383"/>
            <a:ext cx="6305215" cy="1815882"/>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defRPr/>
            </a:pPr>
            <a:r>
              <a:rPr lang="en-US" altLang="en-US" sz="3000" kern="0" dirty="0"/>
              <a:t>Using just one number could obscure an effect entirely</a:t>
            </a:r>
          </a:p>
          <a:p>
            <a:pPr lvl="1">
              <a:spcBef>
                <a:spcPts val="0"/>
              </a:spcBef>
              <a:spcAft>
                <a:spcPts val="0"/>
              </a:spcAft>
              <a:defRPr/>
            </a:pPr>
            <a:endParaRPr lang="en-US" altLang="en-US" sz="2400" dirty="0"/>
          </a:p>
          <a:p>
            <a:pPr marL="0" indent="0">
              <a:buFont typeface="Symbol" pitchFamily="18" charset="2"/>
              <a:buNone/>
              <a:defRPr/>
            </a:pPr>
            <a:endParaRPr lang="en-US" altLang="en-US" sz="2800" b="1" dirty="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844" y="1447800"/>
            <a:ext cx="15081955" cy="7854245"/>
          </a:xfrm>
        </p:spPr>
        <p:txBody>
          <a:bodyPr/>
          <a:lstStyle/>
          <a:p>
            <a:pPr>
              <a:buClrTx/>
              <a:buSzPct val="92000"/>
            </a:pPr>
            <a:r>
              <a:rPr lang="en-US" sz="2800" b="1" dirty="0"/>
              <a:t>If the stratum-specific estimates are “different”, we call this statistical interaction (i.e., simply looking at the numbers)</a:t>
            </a:r>
          </a:p>
          <a:p>
            <a:pPr>
              <a:buClrTx/>
              <a:buSzPct val="92000"/>
            </a:pPr>
            <a:r>
              <a:rPr lang="en-US" sz="2800" b="1" dirty="0"/>
              <a:t>It is good analytic practice to always look for statistical interaction</a:t>
            </a:r>
          </a:p>
          <a:p>
            <a:pPr>
              <a:buClrTx/>
              <a:buSzPct val="92000"/>
            </a:pPr>
            <a:r>
              <a:rPr lang="en-US" sz="2800" b="1" dirty="0"/>
              <a:t>Are there are other forms of interaction that are of interest to us? </a:t>
            </a:r>
          </a:p>
        </p:txBody>
      </p:sp>
      <p:sp>
        <p:nvSpPr>
          <p:cNvPr id="4" name="Rectangle 2"/>
          <p:cNvSpPr>
            <a:spLocks noGrp="1" noChangeArrowheads="1"/>
          </p:cNvSpPr>
          <p:nvPr>
            <p:ph type="title"/>
          </p:nvPr>
        </p:nvSpPr>
        <p:spPr>
          <a:xfrm>
            <a:off x="361244" y="457200"/>
            <a:ext cx="15894756" cy="644047"/>
          </a:xfrm>
        </p:spPr>
        <p:txBody>
          <a:bodyPr/>
          <a:lstStyle/>
          <a:p>
            <a:r>
              <a:rPr lang="en-US" altLang="en-US" sz="4200" dirty="0"/>
              <a:t>Statistical Interaction is Just One Type of Interaction</a:t>
            </a:r>
          </a:p>
        </p:txBody>
      </p:sp>
    </p:spTree>
    <p:extLst>
      <p:ext uri="{BB962C8B-B14F-4D97-AF65-F5344CB8AC3E}">
        <p14:creationId xmlns:p14="http://schemas.microsoft.com/office/powerpoint/2010/main" val="1908534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352544" y="117953"/>
            <a:ext cx="15894756" cy="1264356"/>
          </a:xfrm>
        </p:spPr>
        <p:txBody>
          <a:bodyPr/>
          <a:lstStyle/>
          <a:p>
            <a:r>
              <a:rPr lang="en-US" altLang="en-US" sz="4200" dirty="0"/>
              <a:t>Statistical Interaction is Just One Type of Interaction:</a:t>
            </a:r>
            <a:br>
              <a:rPr lang="en-US" altLang="en-US" sz="4200" dirty="0"/>
            </a:br>
            <a:r>
              <a:rPr lang="en-US" altLang="en-US" sz="4200" dirty="0"/>
              <a:t>The Four Distinct Concepts of Interaction</a:t>
            </a:r>
          </a:p>
        </p:txBody>
      </p:sp>
      <p:sp>
        <p:nvSpPr>
          <p:cNvPr id="165910"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3216800"/>
              </p:ext>
            </p:extLst>
          </p:nvPr>
        </p:nvGraphicFramePr>
        <p:xfrm>
          <a:off x="504945" y="1371600"/>
          <a:ext cx="15395455" cy="7557509"/>
        </p:xfrm>
        <a:graphic>
          <a:graphicData uri="http://schemas.openxmlformats.org/drawingml/2006/table">
            <a:tbl>
              <a:tblPr firstRow="1" firstCol="1" bandRow="1"/>
              <a:tblGrid>
                <a:gridCol w="3621473">
                  <a:extLst>
                    <a:ext uri="{9D8B030D-6E8A-4147-A177-3AD203B41FA5}">
                      <a16:colId xmlns:a16="http://schemas.microsoft.com/office/drawing/2014/main" val="20000"/>
                    </a:ext>
                  </a:extLst>
                </a:gridCol>
                <a:gridCol w="11773982">
                  <a:extLst>
                    <a:ext uri="{9D8B030D-6E8A-4147-A177-3AD203B41FA5}">
                      <a16:colId xmlns:a16="http://schemas.microsoft.com/office/drawing/2014/main" val="20001"/>
                    </a:ext>
                  </a:extLst>
                </a:gridCol>
              </a:tblGrid>
              <a:tr h="543929">
                <a:tc>
                  <a:txBody>
                    <a:bodyPr/>
                    <a:lstStyle/>
                    <a:p>
                      <a:pPr marL="0" marR="0" algn="ctr">
                        <a:lnSpc>
                          <a:spcPct val="115000"/>
                        </a:lnSpc>
                        <a:spcBef>
                          <a:spcPts val="0"/>
                        </a:spcBef>
                        <a:spcAft>
                          <a:spcPts val="0"/>
                        </a:spcAft>
                      </a:pPr>
                      <a:r>
                        <a:rPr lang="en-US" sz="2800" b="1" dirty="0">
                          <a:effectLst/>
                          <a:latin typeface="Arial"/>
                          <a:ea typeface="Calibri"/>
                          <a:cs typeface="Times New Roman"/>
                        </a:rPr>
                        <a:t>Type of Interaction</a:t>
                      </a:r>
                      <a:endParaRPr lang="en-US" sz="28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Arial"/>
                          <a:ea typeface="Calibri"/>
                          <a:cs typeface="Times New Roman"/>
                        </a:rPr>
                        <a:t>Why look for it?</a:t>
                      </a:r>
                      <a:endParaRPr lang="en-US" sz="28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68315">
                <a:tc>
                  <a:txBody>
                    <a:bodyPr/>
                    <a:lstStyle/>
                    <a:p>
                      <a:pPr marL="0" marR="0" algn="ctr">
                        <a:lnSpc>
                          <a:spcPct val="115000"/>
                        </a:lnSpc>
                        <a:spcBef>
                          <a:spcPts val="0"/>
                        </a:spcBef>
                        <a:spcAft>
                          <a:spcPts val="0"/>
                        </a:spcAft>
                      </a:pPr>
                      <a:r>
                        <a:rPr lang="en-US" sz="2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800" dirty="0">
                          <a:effectLst/>
                          <a:latin typeface="+mn-lt"/>
                          <a:ea typeface="Calibri"/>
                          <a:cs typeface="Times New Roman"/>
                        </a:rPr>
                        <a:t>“Just the numbers”  Because summarizing disparate measures of association with just </a:t>
                      </a:r>
                      <a:r>
                        <a:rPr lang="en-US" sz="2800" u="sng" dirty="0">
                          <a:effectLst/>
                          <a:latin typeface="+mn-lt"/>
                          <a:ea typeface="Calibri"/>
                          <a:cs typeface="Times New Roman"/>
                        </a:rPr>
                        <a:t>ONE number is usually misleading or uninformative</a:t>
                      </a:r>
                      <a:r>
                        <a:rPr lang="en-US" sz="2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52600">
                <a:tc>
                  <a:txBody>
                    <a:bodyPr/>
                    <a:lstStyle/>
                    <a:p>
                      <a:pPr marL="0" marR="0" algn="ctr">
                        <a:lnSpc>
                          <a:spcPct val="115000"/>
                        </a:lnSpc>
                        <a:spcBef>
                          <a:spcPts val="0"/>
                        </a:spcBef>
                        <a:spcAft>
                          <a:spcPts val="0"/>
                        </a:spcAft>
                      </a:pPr>
                      <a:r>
                        <a:rPr lang="en-US" sz="2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To determine in which groups of individuals, if any, would deployment of given exposure/removal of exposure/intervention result in impact </a:t>
                      </a:r>
                      <a:r>
                        <a:rPr lang="en-US" sz="2800" u="sng" dirty="0">
                          <a:effectLst/>
                          <a:latin typeface="+mn-lt"/>
                          <a:ea typeface="Calibri"/>
                          <a:cs typeface="Times New Roman"/>
                        </a:rPr>
                        <a:t>on greatest absolute number</a:t>
                      </a:r>
                      <a:r>
                        <a:rPr lang="en-US" sz="2800" u="none" dirty="0">
                          <a:effectLst/>
                          <a:latin typeface="+mn-lt"/>
                          <a:ea typeface="Calibri"/>
                          <a:cs typeface="Times New Roman"/>
                        </a:rPr>
                        <a:t> </a:t>
                      </a:r>
                      <a:r>
                        <a:rPr lang="en-US" sz="2800" dirty="0">
                          <a:effectLst/>
                          <a:latin typeface="+mn-lt"/>
                          <a:ea typeface="Calibri"/>
                          <a:cs typeface="Times New Roman"/>
                        </a:rPr>
                        <a:t>of individuals.  Quantitated via NNT/NNH.</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2200">
                <a:tc>
                  <a:txBody>
                    <a:bodyPr/>
                    <a:lstStyle/>
                    <a:p>
                      <a:pPr marL="0" marR="0" algn="ctr">
                        <a:lnSpc>
                          <a:spcPct val="115000"/>
                        </a:lnSpc>
                        <a:spcBef>
                          <a:spcPts val="0"/>
                        </a:spcBef>
                        <a:spcAft>
                          <a:spcPts val="0"/>
                        </a:spcAft>
                      </a:pPr>
                      <a:r>
                        <a:rPr lang="en-US" sz="2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To determine if two exposures are operating synergistically in causing the outcome.  In other words, to determine if there are persons for whom the outcome would occur if </a:t>
                      </a:r>
                      <a:r>
                        <a:rPr lang="en-US" sz="2800" u="sng" dirty="0">
                          <a:effectLst/>
                          <a:latin typeface="+mn-lt"/>
                          <a:ea typeface="Calibri"/>
                          <a:cs typeface="Times New Roman"/>
                        </a:rPr>
                        <a:t>both exposures are present</a:t>
                      </a:r>
                      <a:r>
                        <a:rPr lang="en-US" sz="2800" u="none" dirty="0">
                          <a:effectLst/>
                          <a:latin typeface="+mn-lt"/>
                          <a:ea typeface="Calibri"/>
                          <a:cs typeface="Times New Roman"/>
                        </a:rPr>
                        <a:t> </a:t>
                      </a:r>
                      <a:r>
                        <a:rPr lang="en-US" sz="2800" dirty="0">
                          <a:effectLst/>
                          <a:latin typeface="+mn-lt"/>
                          <a:ea typeface="Calibri"/>
                          <a:cs typeface="Times New Roman"/>
                        </a:rPr>
                        <a:t>but not if only one or the other exposure was present.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42716">
                <a:tc>
                  <a:txBody>
                    <a:bodyPr/>
                    <a:lstStyle/>
                    <a:p>
                      <a:pPr marL="0" marR="0" algn="ctr">
                        <a:lnSpc>
                          <a:spcPct val="115000"/>
                        </a:lnSpc>
                        <a:spcBef>
                          <a:spcPts val="0"/>
                        </a:spcBef>
                        <a:spcAft>
                          <a:spcPts val="0"/>
                        </a:spcAft>
                      </a:pPr>
                      <a:r>
                        <a:rPr lang="en-US" sz="2800" dirty="0">
                          <a:effectLst/>
                          <a:latin typeface="+mn-lt"/>
                          <a:ea typeface="Calibri"/>
                          <a:cs typeface="Times New Roman"/>
                        </a:rPr>
                        <a:t>Biologic / Physical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To determine if there</a:t>
                      </a:r>
                      <a:r>
                        <a:rPr lang="en-US" sz="2800" baseline="0" dirty="0">
                          <a:effectLst/>
                          <a:latin typeface="+mn-lt"/>
                          <a:ea typeface="Calibri"/>
                          <a:cs typeface="Times New Roman"/>
                        </a:rPr>
                        <a:t> is </a:t>
                      </a:r>
                      <a:r>
                        <a:rPr lang="en-US" sz="2800" dirty="0">
                          <a:effectLst/>
                          <a:latin typeface="+mn-lt"/>
                          <a:ea typeface="Calibri"/>
                          <a:cs typeface="Times New Roman"/>
                        </a:rPr>
                        <a:t>physical interaction between two or more exposures in causing outcome,</a:t>
                      </a:r>
                      <a:r>
                        <a:rPr lang="en-US" sz="2800" baseline="0" dirty="0">
                          <a:effectLst/>
                          <a:latin typeface="+mn-lt"/>
                          <a:ea typeface="Calibri"/>
                          <a:cs typeface="Times New Roman"/>
                        </a:rPr>
                        <a:t> i.e., p</a:t>
                      </a:r>
                      <a:r>
                        <a:rPr lang="en-US" sz="2800" dirty="0">
                          <a:effectLst/>
                          <a:latin typeface="+mn-lt"/>
                          <a:ea typeface="Calibri"/>
                          <a:cs typeface="Times New Roman"/>
                        </a:rPr>
                        <a:t>hysical entities actually physically </a:t>
                      </a:r>
                      <a:r>
                        <a:rPr lang="en-US" sz="2800" u="sng" dirty="0">
                          <a:effectLst/>
                          <a:latin typeface="+mn-lt"/>
                          <a:ea typeface="Calibri"/>
                          <a:cs typeface="Times New Roman"/>
                        </a:rPr>
                        <a:t>interacting with/touching </a:t>
                      </a:r>
                      <a:r>
                        <a:rPr lang="en-US" sz="2800" dirty="0">
                          <a:effectLst/>
                          <a:latin typeface="+mn-lt"/>
                          <a:ea typeface="Calibri"/>
                          <a:cs typeface="Times New Roman"/>
                        </a:rPr>
                        <a:t>each other.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79400" y="228600"/>
            <a:ext cx="15894756" cy="1264356"/>
          </a:xfrm>
        </p:spPr>
        <p:txBody>
          <a:bodyPr/>
          <a:lstStyle/>
          <a:p>
            <a:r>
              <a:rPr lang="en-US" altLang="en-US" sz="4000" dirty="0"/>
              <a:t>What Scale (Additive or Multiplicative) Should be Used to Look for Different Forms of Interaction?</a:t>
            </a:r>
          </a:p>
        </p:txBody>
      </p:sp>
      <p:sp>
        <p:nvSpPr>
          <p:cNvPr id="167958"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51013002"/>
              </p:ext>
            </p:extLst>
          </p:nvPr>
        </p:nvGraphicFramePr>
        <p:xfrm>
          <a:off x="279400" y="1828800"/>
          <a:ext cx="15697200" cy="6719032"/>
        </p:xfrm>
        <a:graphic>
          <a:graphicData uri="http://schemas.openxmlformats.org/drawingml/2006/table">
            <a:tbl>
              <a:tblPr firstRow="1" firstCol="1" bandRow="1"/>
              <a:tblGrid>
                <a:gridCol w="3692453">
                  <a:extLst>
                    <a:ext uri="{9D8B030D-6E8A-4147-A177-3AD203B41FA5}">
                      <a16:colId xmlns:a16="http://schemas.microsoft.com/office/drawing/2014/main" val="20000"/>
                    </a:ext>
                  </a:extLst>
                </a:gridCol>
                <a:gridCol w="12004747">
                  <a:extLst>
                    <a:ext uri="{9D8B030D-6E8A-4147-A177-3AD203B41FA5}">
                      <a16:colId xmlns:a16="http://schemas.microsoft.com/office/drawing/2014/main" val="20001"/>
                    </a:ext>
                  </a:extLst>
                </a:gridCol>
              </a:tblGrid>
              <a:tr h="709586">
                <a:tc>
                  <a:txBody>
                    <a:bodyPr/>
                    <a:lstStyle/>
                    <a:p>
                      <a:pPr marL="0" marR="0" algn="ctr">
                        <a:lnSpc>
                          <a:spcPct val="115000"/>
                        </a:lnSpc>
                        <a:spcBef>
                          <a:spcPts val="0"/>
                        </a:spcBef>
                        <a:spcAft>
                          <a:spcPts val="0"/>
                        </a:spcAft>
                      </a:pPr>
                      <a:r>
                        <a:rPr lang="en-US" sz="2800" b="1" dirty="0">
                          <a:effectLst/>
                          <a:latin typeface="Arial"/>
                          <a:ea typeface="Calibri"/>
                          <a:cs typeface="Times New Roman"/>
                        </a:rPr>
                        <a:t>Type of Interaction</a:t>
                      </a:r>
                      <a:endParaRPr lang="en-US" sz="28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baseline="0" dirty="0">
                          <a:effectLst/>
                          <a:latin typeface="Arial"/>
                          <a:ea typeface="Calibri"/>
                          <a:cs typeface="Times New Roman"/>
                        </a:rPr>
                        <a:t>Which Scale to Use?</a:t>
                      </a:r>
                      <a:endParaRPr lang="en-US" sz="28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4322">
                <a:tc>
                  <a:txBody>
                    <a:bodyPr/>
                    <a:lstStyle/>
                    <a:p>
                      <a:pPr marL="0" marR="0" algn="ctr">
                        <a:lnSpc>
                          <a:spcPct val="115000"/>
                        </a:lnSpc>
                        <a:spcBef>
                          <a:spcPts val="0"/>
                        </a:spcBef>
                        <a:spcAft>
                          <a:spcPts val="0"/>
                        </a:spcAft>
                      </a:pPr>
                      <a:r>
                        <a:rPr lang="en-US" sz="2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aseline="0" dirty="0">
                          <a:effectLst/>
                          <a:latin typeface="+mn-lt"/>
                          <a:ea typeface="Calibri"/>
                          <a:cs typeface="Times New Roman"/>
                        </a:rPr>
                        <a:t>Whatever scale you are interested in for other reasons.  Looking for statistical interaction is simply</a:t>
                      </a:r>
                      <a:r>
                        <a:rPr lang="en-US" sz="2800" dirty="0">
                          <a:effectLst/>
                          <a:latin typeface="+mn-lt"/>
                          <a:ea typeface="Calibri"/>
                          <a:cs typeface="Times New Roman"/>
                        </a:rPr>
                        <a:t> a good analytical</a:t>
                      </a:r>
                      <a:r>
                        <a:rPr lang="en-US" sz="2800" baseline="0" dirty="0">
                          <a:effectLst/>
                          <a:latin typeface="+mn-lt"/>
                          <a:ea typeface="Calibri"/>
                          <a:cs typeface="Times New Roman"/>
                        </a:rPr>
                        <a:t> practice, but it does not inform which scale to use.</a:t>
                      </a:r>
                      <a:endParaRPr lang="en-US" sz="2800" dirty="0">
                        <a:effectLst/>
                        <a:latin typeface="+mn-lt"/>
                        <a:ea typeface="Calibri"/>
                        <a:cs typeface="Times New Roman"/>
                      </a:endParaRPr>
                    </a:p>
                  </a:txBody>
                  <a:tcPr marL="65762" marR="657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27011">
                <a:tc>
                  <a:txBody>
                    <a:bodyPr/>
                    <a:lstStyle/>
                    <a:p>
                      <a:pPr marL="0" marR="0" algn="ctr">
                        <a:lnSpc>
                          <a:spcPct val="115000"/>
                        </a:lnSpc>
                        <a:spcBef>
                          <a:spcPts val="0"/>
                        </a:spcBef>
                        <a:spcAft>
                          <a:spcPts val="0"/>
                        </a:spcAft>
                      </a:pPr>
                      <a:r>
                        <a:rPr lang="en-US" sz="2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rgbClr val="FF0000"/>
                          </a:solidFill>
                          <a:effectLst/>
                          <a:latin typeface="+mn-lt"/>
                          <a:ea typeface="Calibri"/>
                          <a:cs typeface="Times New Roman"/>
                        </a:rPr>
                        <a:t>Additive (i.e.. difference</a:t>
                      </a:r>
                      <a:r>
                        <a:rPr lang="en-US" sz="2800" baseline="0" dirty="0">
                          <a:solidFill>
                            <a:srgbClr val="FF0000"/>
                          </a:solidFill>
                          <a:effectLst/>
                          <a:latin typeface="+mn-lt"/>
                          <a:ea typeface="Calibri"/>
                          <a:cs typeface="Times New Roman"/>
                        </a:rPr>
                        <a:t> measures)</a:t>
                      </a:r>
                      <a:r>
                        <a:rPr lang="en-US" sz="2800" dirty="0">
                          <a:solidFill>
                            <a:srgbClr val="FF0000"/>
                          </a:solidFill>
                          <a:effectLst/>
                          <a:latin typeface="+mn-lt"/>
                          <a:ea typeface="Calibri"/>
                          <a:cs typeface="Times New Roman"/>
                        </a:rPr>
                        <a:t>.</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0">
                <a:tc>
                  <a:txBody>
                    <a:bodyPr/>
                    <a:lstStyle/>
                    <a:p>
                      <a:pPr marL="0" marR="0" algn="ctr">
                        <a:lnSpc>
                          <a:spcPct val="115000"/>
                        </a:lnSpc>
                        <a:spcBef>
                          <a:spcPts val="0"/>
                        </a:spcBef>
                        <a:spcAft>
                          <a:spcPts val="0"/>
                        </a:spcAft>
                      </a:pPr>
                      <a:r>
                        <a:rPr lang="en-US" sz="2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rgbClr val="FF0000"/>
                          </a:solidFill>
                          <a:effectLst/>
                          <a:latin typeface="+mn-lt"/>
                          <a:ea typeface="Calibri"/>
                          <a:cs typeface="Times New Roman"/>
                        </a:rPr>
                        <a:t>Additive</a:t>
                      </a:r>
                      <a:r>
                        <a:rPr lang="en-US" sz="2800" baseline="0" dirty="0">
                          <a:solidFill>
                            <a:srgbClr val="FF0000"/>
                          </a:solidFill>
                          <a:effectLst/>
                          <a:latin typeface="+mn-lt"/>
                          <a:ea typeface="Calibri"/>
                          <a:cs typeface="Times New Roman"/>
                        </a:rPr>
                        <a:t> (i.e., difference measures).  Proof is beyond scope of course; involves counterfactual theory.  Magnitude of RERI is key metric.</a:t>
                      </a:r>
                      <a:endParaRPr lang="en-US" sz="2800" dirty="0">
                        <a:solidFill>
                          <a:srgbClr val="FF0000"/>
                        </a:solidFill>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77913">
                <a:tc>
                  <a:txBody>
                    <a:bodyPr/>
                    <a:lstStyle/>
                    <a:p>
                      <a:pPr marL="0" marR="0" algn="ctr">
                        <a:lnSpc>
                          <a:spcPct val="115000"/>
                        </a:lnSpc>
                        <a:spcBef>
                          <a:spcPts val="0"/>
                        </a:spcBef>
                        <a:spcAft>
                          <a:spcPts val="0"/>
                        </a:spcAft>
                      </a:pPr>
                      <a:r>
                        <a:rPr lang="en-US" sz="2800" dirty="0">
                          <a:effectLst/>
                          <a:latin typeface="+mn-lt"/>
                          <a:ea typeface="Calibri"/>
                          <a:cs typeface="Times New Roman"/>
                        </a:rPr>
                        <a:t>Biologic/ Physical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Our</a:t>
                      </a:r>
                      <a:r>
                        <a:rPr lang="en-US" sz="2800" baseline="0" dirty="0">
                          <a:effectLst/>
                          <a:latin typeface="+mn-lt"/>
                          <a:ea typeface="Calibri"/>
                          <a:cs typeface="Times New Roman"/>
                        </a:rPr>
                        <a:t> typical analyses cannot address this issue;  this is the realm of physical laboratory science.</a:t>
                      </a:r>
                      <a:r>
                        <a:rPr lang="en-US" sz="2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66" name="Rectangle 2"/>
          <p:cNvSpPr>
            <a:spLocks noGrp="1" noChangeArrowheads="1"/>
          </p:cNvSpPr>
          <p:nvPr>
            <p:ph type="title"/>
          </p:nvPr>
        </p:nvSpPr>
        <p:spPr>
          <a:xfrm>
            <a:off x="0" y="83967"/>
            <a:ext cx="15976600" cy="1358502"/>
          </a:xfrm>
        </p:spPr>
        <p:txBody>
          <a:bodyPr/>
          <a:lstStyle/>
          <a:p>
            <a:r>
              <a:rPr lang="en-US" altLang="en-US" sz="4000" dirty="0"/>
              <a:t>Smoking, Family History and Cancer:</a:t>
            </a:r>
            <a:br>
              <a:rPr lang="en-US" altLang="en-US" sz="4000" dirty="0"/>
            </a:br>
            <a:r>
              <a:rPr lang="en-US" altLang="en-US" sz="4000" dirty="0"/>
              <a:t> Additive vs Multiplicative Scales</a:t>
            </a:r>
          </a:p>
        </p:txBody>
      </p:sp>
      <p:sp>
        <p:nvSpPr>
          <p:cNvPr id="33875" name="Rectangle 14"/>
          <p:cNvSpPr>
            <a:spLocks noChangeArrowheads="1"/>
          </p:cNvSpPr>
          <p:nvPr/>
        </p:nvSpPr>
        <p:spPr bwMode="auto">
          <a:xfrm>
            <a:off x="1444978" y="6558844"/>
            <a:ext cx="13821364" cy="3973689"/>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3877" name="Text Box 17"/>
          <p:cNvSpPr txBox="1">
            <a:spLocks noChangeArrowheads="1"/>
          </p:cNvSpPr>
          <p:nvPr/>
        </p:nvSpPr>
        <p:spPr bwMode="auto">
          <a:xfrm>
            <a:off x="541867" y="8726311"/>
            <a:ext cx="13185422" cy="4542910"/>
          </a:xfrm>
          <a:prstGeom prst="rect">
            <a:avLst/>
          </a:prstGeom>
          <a:noFill/>
          <a:ln w="9525">
            <a:noFill/>
            <a:miter lim="800000"/>
            <a:headEnd/>
            <a:tailEnd/>
          </a:ln>
        </p:spPr>
        <p:txBody>
          <a:bodyPr>
            <a:spAutoFit/>
          </a:bodyPr>
          <a:lstStyle/>
          <a:p>
            <a:pPr eaLnBrk="0" hangingPunct="0">
              <a:spcBef>
                <a:spcPct val="50000"/>
              </a:spcBef>
            </a:pPr>
            <a:endParaRPr lang="en-US" altLang="en-US" sz="4741" b="1" dirty="0"/>
          </a:p>
          <a:p>
            <a:pPr eaLnBrk="0" hangingPunct="0">
              <a:spcBef>
                <a:spcPct val="50000"/>
              </a:spcBef>
            </a:pPr>
            <a:endParaRPr lang="en-US" altLang="en-US" sz="4741" b="1" dirty="0"/>
          </a:p>
          <a:p>
            <a:pPr eaLnBrk="0" hangingPunct="0">
              <a:spcBef>
                <a:spcPct val="50000"/>
              </a:spcBef>
            </a:pPr>
            <a:endParaRPr lang="en-US" altLang="en-US" sz="3793" dirty="0">
              <a:latin typeface="Times New Roman" pitchFamily="18" charset="0"/>
            </a:endParaRPr>
          </a:p>
          <a:p>
            <a:pPr eaLnBrk="0" hangingPunct="0">
              <a:spcBef>
                <a:spcPct val="50000"/>
              </a:spcBef>
            </a:pPr>
            <a:endParaRPr lang="en-US" altLang="en-US" sz="3793" dirty="0">
              <a:latin typeface="Times New Roman" pitchFamily="18" charset="0"/>
            </a:endParaRPr>
          </a:p>
          <a:p>
            <a:pPr eaLnBrk="0" hangingPunct="0">
              <a:spcBef>
                <a:spcPct val="50000"/>
              </a:spcBef>
            </a:pPr>
            <a:endParaRPr lang="en-US" altLang="en-US" sz="3793" dirty="0">
              <a:latin typeface="Times New Roman" pitchFamily="18" charset="0"/>
            </a:endParaRPr>
          </a:p>
        </p:txBody>
      </p:sp>
      <p:pic>
        <p:nvPicPr>
          <p:cNvPr id="3" name="Picture 2"/>
          <p:cNvPicPr>
            <a:picLocks noChangeAspect="1"/>
          </p:cNvPicPr>
          <p:nvPr/>
        </p:nvPicPr>
        <p:blipFill>
          <a:blip r:embed="rId3"/>
          <a:stretch>
            <a:fillRect/>
          </a:stretch>
        </p:blipFill>
        <p:spPr>
          <a:xfrm>
            <a:off x="196761" y="1676400"/>
            <a:ext cx="9379039" cy="5822643"/>
          </a:xfrm>
          <a:prstGeom prst="rect">
            <a:avLst/>
          </a:prstGeom>
        </p:spPr>
      </p:pic>
      <p:sp>
        <p:nvSpPr>
          <p:cNvPr id="4" name="Rectangle 3"/>
          <p:cNvSpPr/>
          <p:nvPr/>
        </p:nvSpPr>
        <p:spPr>
          <a:xfrm>
            <a:off x="9575800" y="1524000"/>
            <a:ext cx="6527800" cy="7155805"/>
          </a:xfrm>
          <a:prstGeom prst="rect">
            <a:avLst/>
          </a:prstGeom>
        </p:spPr>
        <p:txBody>
          <a:bodyPr wrap="square">
            <a:spAutoFit/>
          </a:bodyPr>
          <a:lstStyle/>
          <a:p>
            <a:pPr marL="288925" indent="-288925" eaLnBrk="0" hangingPunct="0">
              <a:spcBef>
                <a:spcPts val="0"/>
              </a:spcBef>
              <a:spcAft>
                <a:spcPts val="300"/>
              </a:spcAft>
              <a:buFontTx/>
              <a:buChar char="•"/>
            </a:pPr>
            <a:r>
              <a:rPr lang="en-US" altLang="en-US" sz="2600" dirty="0">
                <a:solidFill>
                  <a:srgbClr val="000000"/>
                </a:solidFill>
              </a:rPr>
              <a:t> </a:t>
            </a:r>
            <a:r>
              <a:rPr lang="en-US" altLang="en-US" sz="3000" dirty="0">
                <a:solidFill>
                  <a:srgbClr val="000000"/>
                </a:solidFill>
              </a:rPr>
              <a:t>If causal inference re: smoking sole goal:</a:t>
            </a:r>
          </a:p>
          <a:p>
            <a:pPr marL="793750" lvl="1" indent="-336550" eaLnBrk="0" hangingPunct="0">
              <a:spcBef>
                <a:spcPts val="0"/>
              </a:spcBef>
              <a:buFont typeface="Arial" panose="020B0604020202020204" pitchFamily="34" charset="0"/>
              <a:buChar char="–"/>
            </a:pPr>
            <a:r>
              <a:rPr lang="en-US" altLang="en-US" sz="2600" dirty="0">
                <a:solidFill>
                  <a:srgbClr val="000000"/>
                </a:solidFill>
              </a:rPr>
              <a:t> Risk ratio is sufficient (no interaction)</a:t>
            </a:r>
          </a:p>
          <a:p>
            <a:pPr marL="793750" lvl="1" indent="-336550" eaLnBrk="0" hangingPunct="0">
              <a:spcBef>
                <a:spcPts val="0"/>
              </a:spcBef>
              <a:buFont typeface="Arial" panose="020B0604020202020204" pitchFamily="34" charset="0"/>
              <a:buChar char="–"/>
            </a:pPr>
            <a:endParaRPr lang="en-US" altLang="en-US" sz="2600" dirty="0">
              <a:solidFill>
                <a:srgbClr val="000000"/>
              </a:solidFill>
            </a:endParaRPr>
          </a:p>
          <a:p>
            <a:pPr marL="336550" lvl="1" indent="-336550" eaLnBrk="0" hangingPunct="0">
              <a:spcBef>
                <a:spcPts val="0"/>
              </a:spcBef>
              <a:spcAft>
                <a:spcPts val="300"/>
              </a:spcAft>
              <a:buSzPct val="90000"/>
              <a:buFont typeface="Arial" panose="020B0604020202020204" pitchFamily="34" charset="0"/>
              <a:buChar char="•"/>
            </a:pPr>
            <a:r>
              <a:rPr lang="en-US" altLang="en-US" sz="3000" dirty="0">
                <a:solidFill>
                  <a:srgbClr val="000000"/>
                </a:solidFill>
              </a:rPr>
              <a:t>If goal is to define sub-groups of persons to target smoking cessation/prevention intervention or mechanistic interaction between smoking and family history</a:t>
            </a:r>
          </a:p>
          <a:p>
            <a:pPr marL="866775" lvl="1" indent="-409575" eaLnBrk="0" hangingPunct="0">
              <a:spcBef>
                <a:spcPts val="0"/>
              </a:spcBef>
              <a:spcAft>
                <a:spcPts val="600"/>
              </a:spcAft>
              <a:buFont typeface="Arial" panose="020B0604020202020204" pitchFamily="34" charset="0"/>
              <a:buChar char="–"/>
            </a:pPr>
            <a:r>
              <a:rPr lang="en-US" altLang="en-US" sz="2600" dirty="0">
                <a:solidFill>
                  <a:srgbClr val="000000"/>
                </a:solidFill>
              </a:rPr>
              <a:t>Rather than ignoring interaction, worth reporting additive </a:t>
            </a:r>
          </a:p>
          <a:p>
            <a:pPr marL="336550" indent="-336550" eaLnBrk="0" hangingPunct="0">
              <a:spcBef>
                <a:spcPct val="50000"/>
              </a:spcBef>
              <a:buFontTx/>
              <a:buChar char="•"/>
            </a:pPr>
            <a:r>
              <a:rPr lang="en-US" altLang="en-US" sz="3000" dirty="0">
                <a:solidFill>
                  <a:srgbClr val="000000"/>
                </a:solidFill>
              </a:rPr>
              <a:t>Public health interaction: only 5 persons with FH have to be prevented from smoking to avert 1 case of cancer (group to target)</a:t>
            </a:r>
          </a:p>
        </p:txBody>
      </p:sp>
      <p:sp>
        <p:nvSpPr>
          <p:cNvPr id="7" name="Rectangle 6"/>
          <p:cNvSpPr/>
          <p:nvPr/>
        </p:nvSpPr>
        <p:spPr>
          <a:xfrm>
            <a:off x="196761" y="7904202"/>
            <a:ext cx="9531439" cy="553998"/>
          </a:xfrm>
          <a:prstGeom prst="rect">
            <a:avLst/>
          </a:prstGeom>
        </p:spPr>
        <p:txBody>
          <a:bodyPr wrap="square">
            <a:spAutoFit/>
          </a:bodyPr>
          <a:lstStyle/>
          <a:p>
            <a:pPr eaLnBrk="0" hangingPunct="0">
              <a:spcBef>
                <a:spcPct val="50000"/>
              </a:spcBef>
              <a:buFontTx/>
              <a:buChar char="•"/>
            </a:pPr>
            <a:r>
              <a:rPr lang="en-US" altLang="en-US" sz="2600" dirty="0">
                <a:solidFill>
                  <a:srgbClr val="000000"/>
                </a:solidFill>
              </a:rPr>
              <a:t> </a:t>
            </a:r>
            <a:r>
              <a:rPr lang="en-US" altLang="en-US" sz="3000" dirty="0">
                <a:solidFill>
                  <a:srgbClr val="000000"/>
                </a:solidFill>
              </a:rPr>
              <a:t>No multiplicative but presence of additive interaction</a:t>
            </a:r>
          </a:p>
        </p:txBody>
      </p:sp>
      <p:sp>
        <p:nvSpPr>
          <p:cNvPr id="8" name="Oval 7"/>
          <p:cNvSpPr/>
          <p:nvPr/>
        </p:nvSpPr>
        <p:spPr bwMode="auto">
          <a:xfrm>
            <a:off x="16027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1328796" y="-152400"/>
            <a:ext cx="13440364" cy="1004711"/>
          </a:xfrm>
        </p:spPr>
        <p:txBody>
          <a:bodyPr/>
          <a:lstStyle/>
          <a:p>
            <a:r>
              <a:rPr lang="en-US" altLang="en-US" sz="4400" dirty="0"/>
              <a:t>Summary: Confounding vs Interaction</a:t>
            </a:r>
          </a:p>
        </p:txBody>
      </p:sp>
      <p:sp>
        <p:nvSpPr>
          <p:cNvPr id="195586" name="Rectangle 3"/>
          <p:cNvSpPr>
            <a:spLocks noGrp="1" noChangeArrowheads="1"/>
          </p:cNvSpPr>
          <p:nvPr>
            <p:ph type="body" idx="1"/>
          </p:nvPr>
        </p:nvSpPr>
        <p:spPr>
          <a:xfrm>
            <a:off x="203200" y="968022"/>
            <a:ext cx="15691556" cy="9395178"/>
          </a:xfrm>
        </p:spPr>
        <p:txBody>
          <a:bodyPr/>
          <a:lstStyle/>
          <a:p>
            <a:pPr marL="457200" indent="-457200">
              <a:spcBef>
                <a:spcPts val="0"/>
              </a:spcBef>
              <a:spcAft>
                <a:spcPts val="0"/>
              </a:spcAft>
              <a:buClrTx/>
            </a:pPr>
            <a:r>
              <a:rPr lang="en-US" altLang="en-US" sz="2800" dirty="0"/>
              <a:t>We discovered interaction by performing stratification as a means to contend with confounding</a:t>
            </a:r>
          </a:p>
          <a:p>
            <a:pPr marL="914400" lvl="1" indent="-457200">
              <a:spcBef>
                <a:spcPts val="0"/>
              </a:spcBef>
              <a:spcAft>
                <a:spcPts val="0"/>
              </a:spcAft>
            </a:pPr>
            <a:r>
              <a:rPr lang="en-US" altLang="en-US" sz="2600" dirty="0"/>
              <a:t>This is where the similarities between confounding and interaction end!</a:t>
            </a:r>
          </a:p>
          <a:p>
            <a:pPr lvl="1"/>
            <a:endParaRPr lang="en-US" altLang="en-US" sz="800" dirty="0"/>
          </a:p>
          <a:p>
            <a:pPr marL="457200" indent="-457200">
              <a:spcAft>
                <a:spcPts val="0"/>
              </a:spcAft>
              <a:buClrTx/>
            </a:pPr>
            <a:r>
              <a:rPr lang="en-US" altLang="en-US" sz="2800" dirty="0"/>
              <a:t>Confounding</a:t>
            </a:r>
          </a:p>
          <a:p>
            <a:pPr marL="962025" lvl="1" indent="-504825">
              <a:spcAft>
                <a:spcPts val="0"/>
              </a:spcAft>
            </a:pPr>
            <a:r>
              <a:rPr lang="en-US" altLang="en-US" sz="2600" dirty="0"/>
              <a:t>A non-causal path (bias) that we seek to prevent</a:t>
            </a:r>
          </a:p>
          <a:p>
            <a:pPr lvl="2"/>
            <a:endParaRPr lang="en-US" altLang="en-US" sz="800" dirty="0"/>
          </a:p>
          <a:p>
            <a:pPr marL="457200" indent="-457200">
              <a:spcBef>
                <a:spcPts val="711"/>
              </a:spcBef>
              <a:spcAft>
                <a:spcPts val="0"/>
              </a:spcAft>
              <a:buClrTx/>
            </a:pPr>
            <a:r>
              <a:rPr lang="en-US" altLang="en-US" sz="2800" dirty="0"/>
              <a:t>Interaction</a:t>
            </a:r>
          </a:p>
          <a:p>
            <a:pPr marL="962025" lvl="1" indent="-504825">
              <a:spcBef>
                <a:spcPts val="711"/>
              </a:spcBef>
              <a:spcAft>
                <a:spcPts val="0"/>
              </a:spcAft>
            </a:pPr>
            <a:r>
              <a:rPr lang="en-US" altLang="en-US" sz="2600" dirty="0"/>
              <a:t>A more detailed description of the relationship between the exposure and disease</a:t>
            </a:r>
          </a:p>
          <a:p>
            <a:pPr marL="962025" lvl="1" indent="-504825">
              <a:spcBef>
                <a:spcPts val="1896"/>
              </a:spcBef>
              <a:spcAft>
                <a:spcPts val="1500"/>
              </a:spcAft>
            </a:pPr>
            <a:r>
              <a:rPr lang="en-US" altLang="en-US" sz="2600" dirty="0"/>
              <a:t>A richer description of the biologic or behavioral system under study</a:t>
            </a:r>
          </a:p>
          <a:p>
            <a:pPr marL="962025" lvl="1" indent="-504825">
              <a:spcBef>
                <a:spcPts val="0"/>
              </a:spcBef>
              <a:spcAft>
                <a:spcPts val="1500"/>
              </a:spcAft>
            </a:pPr>
            <a:r>
              <a:rPr lang="en-US" altLang="en-US" sz="2600" i="1" dirty="0"/>
              <a:t>A finding to be reported if we have a good evidence, not a bias to be eliminated</a:t>
            </a:r>
          </a:p>
          <a:p>
            <a:pPr marL="962025" lvl="1" indent="-504825">
              <a:spcBef>
                <a:spcPts val="0"/>
              </a:spcBef>
              <a:spcAft>
                <a:spcPts val="0"/>
              </a:spcAft>
            </a:pPr>
            <a:r>
              <a:rPr lang="en-US" altLang="en-US" sz="2600" dirty="0"/>
              <a:t>Presence depends upon scale </a:t>
            </a:r>
          </a:p>
          <a:p>
            <a:pPr marL="1660525" lvl="2" indent="-457200">
              <a:spcBef>
                <a:spcPts val="0"/>
              </a:spcBef>
              <a:spcAft>
                <a:spcPts val="1500"/>
              </a:spcAft>
            </a:pPr>
            <a:r>
              <a:rPr lang="en-US" altLang="en-US" sz="2400" dirty="0"/>
              <a:t>Multiplicative (ratio) vs additive (difference)</a:t>
            </a:r>
          </a:p>
          <a:p>
            <a:pPr marL="962025" lvl="1" indent="-504825">
              <a:spcBef>
                <a:spcPts val="0"/>
              </a:spcBef>
              <a:spcAft>
                <a:spcPts val="0"/>
              </a:spcAft>
            </a:pPr>
            <a:r>
              <a:rPr lang="en-US" altLang="en-US" sz="2600" dirty="0"/>
              <a:t>Statistical interaction simply refers to numerical differences in effect across strata of a 3</a:t>
            </a:r>
            <a:r>
              <a:rPr lang="en-US" altLang="en-US" sz="2600" baseline="30000" dirty="0"/>
              <a:t>rd</a:t>
            </a:r>
            <a:r>
              <a:rPr lang="en-US" altLang="en-US" sz="2600" dirty="0"/>
              <a:t> variable </a:t>
            </a:r>
          </a:p>
          <a:p>
            <a:pPr marL="1660525" lvl="2" indent="-457200">
              <a:spcBef>
                <a:spcPts val="0"/>
              </a:spcBef>
              <a:spcAft>
                <a:spcPts val="0"/>
              </a:spcAft>
            </a:pPr>
            <a:r>
              <a:rPr lang="en-US" altLang="en-US" sz="2400" dirty="0"/>
              <a:t>Usually, we are interested in something more:  public health interaction; mechanistic interaction</a:t>
            </a:r>
          </a:p>
          <a:p>
            <a:pPr marL="2676537" lvl="4" indent="-457200">
              <a:spcBef>
                <a:spcPts val="0"/>
              </a:spcBef>
              <a:spcAft>
                <a:spcPts val="0"/>
              </a:spcAft>
              <a:buFont typeface="Arial" panose="020B0604020202020204" pitchFamily="34" charset="0"/>
              <a:buChar char="•"/>
            </a:pPr>
            <a:r>
              <a:rPr lang="en-US" altLang="en-US" sz="2400" dirty="0"/>
              <a:t>These require presence of additive interaction</a:t>
            </a:r>
          </a:p>
          <a:p>
            <a:pPr marL="1660525" lvl="2" indent="-457200">
              <a:spcBef>
                <a:spcPts val="1422"/>
              </a:spcBef>
              <a:spcAft>
                <a:spcPts val="0"/>
              </a:spcAft>
            </a:pPr>
            <a:r>
              <a:rPr lang="en-US" altLang="en-US" sz="2400" dirty="0"/>
              <a:t>We cannot measure biologic interaction</a:t>
            </a:r>
          </a:p>
          <a:p>
            <a:pPr lvl="2">
              <a:spcBef>
                <a:spcPts val="1422"/>
              </a:spcBef>
              <a:spcAft>
                <a:spcPts val="0"/>
              </a:spcAft>
            </a:pPr>
            <a:endParaRPr lang="en-US" altLang="en-US" sz="800" dirty="0"/>
          </a:p>
          <a:p>
            <a:pPr marL="457200" indent="-457200">
              <a:spcBef>
                <a:spcPts val="0"/>
              </a:spcBef>
              <a:buClrTx/>
            </a:pPr>
            <a:r>
              <a:rPr lang="en-US" altLang="en-US" sz="2800" dirty="0"/>
              <a:t>Next Week:  Return to stratification and formation of adjusted summary estimates.</a:t>
            </a:r>
          </a:p>
          <a:p>
            <a:pPr lvl="2">
              <a:buFontTx/>
              <a:buNone/>
            </a:pPr>
            <a:endParaRPr lang="en-US" altLang="en-US" sz="2000" dirty="0"/>
          </a:p>
          <a:p>
            <a:pPr lvl="1"/>
            <a:endParaRPr lang="en-US" altLang="en-US" sz="2000" dirty="0"/>
          </a:p>
          <a:p>
            <a:endParaRPr lang="en-US" altLang="en-US" sz="2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1117600" y="1447800"/>
            <a:ext cx="13821364" cy="2528711"/>
          </a:xfrm>
        </p:spPr>
        <p:txBody>
          <a:bodyPr/>
          <a:lstStyle/>
          <a:p>
            <a:r>
              <a:rPr lang="en-US" altLang="en-US" dirty="0"/>
              <a:t>Additional Material Slides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965200" y="-106256"/>
            <a:ext cx="14356428" cy="1096856"/>
          </a:xfrm>
        </p:spPr>
        <p:txBody>
          <a:bodyPr/>
          <a:lstStyle/>
          <a:p>
            <a:r>
              <a:rPr lang="en-US" altLang="en-US" sz="4400" dirty="0"/>
              <a:t>Randomization to Eliminate/Reduce Confounding</a:t>
            </a:r>
          </a:p>
        </p:txBody>
      </p:sp>
      <p:sp>
        <p:nvSpPr>
          <p:cNvPr id="40962" name="Rectangle 3"/>
          <p:cNvSpPr>
            <a:spLocks noGrp="1" noChangeArrowheads="1"/>
          </p:cNvSpPr>
          <p:nvPr>
            <p:ph type="body" idx="1"/>
          </p:nvPr>
        </p:nvSpPr>
        <p:spPr>
          <a:xfrm>
            <a:off x="355600" y="4495800"/>
            <a:ext cx="15849600" cy="1604397"/>
          </a:xfrm>
        </p:spPr>
        <p:txBody>
          <a:bodyPr/>
          <a:lstStyle/>
          <a:p>
            <a:pPr marL="468313" indent="-468313">
              <a:buClrTx/>
            </a:pPr>
            <a:r>
              <a:rPr lang="en-US" altLang="en-US" sz="2800" dirty="0"/>
              <a:t>Distribution of any other variable is theoretically the same in the exposed group as the unexposed</a:t>
            </a:r>
          </a:p>
          <a:p>
            <a:pPr lvl="1"/>
            <a:r>
              <a:rPr lang="en-US" altLang="en-US" sz="2800" dirty="0"/>
              <a:t>Theoretically, can be no association between exposure and any other variable</a:t>
            </a:r>
          </a:p>
          <a:p>
            <a:endParaRPr lang="en-US" altLang="en-US" sz="1400" dirty="0"/>
          </a:p>
          <a:p>
            <a:pPr marL="468313" indent="-468313">
              <a:buClrTx/>
            </a:pPr>
            <a:r>
              <a:rPr lang="en-US" altLang="en-US" sz="2800" dirty="0"/>
              <a:t>Comes closest to goal of “exchangeability”  (although still can fall short)</a:t>
            </a:r>
          </a:p>
          <a:p>
            <a:pPr marL="468313" indent="-468313"/>
            <a:endParaRPr lang="en-US" altLang="en-US" sz="1000" dirty="0"/>
          </a:p>
          <a:p>
            <a:pPr marL="468313" indent="-468313">
              <a:buClrTx/>
            </a:pPr>
            <a:r>
              <a:rPr lang="en-US" altLang="en-US" sz="2800" dirty="0"/>
              <a:t>One of most important inventions of 20th Century</a:t>
            </a:r>
          </a:p>
          <a:p>
            <a:endParaRPr lang="en-US" altLang="en-US" sz="2400" dirty="0"/>
          </a:p>
        </p:txBody>
      </p:sp>
      <p:sp>
        <p:nvSpPr>
          <p:cNvPr id="40963" name="Text Box 8"/>
          <p:cNvSpPr txBox="1">
            <a:spLocks noChangeArrowheads="1"/>
          </p:cNvSpPr>
          <p:nvPr/>
        </p:nvSpPr>
        <p:spPr bwMode="auto">
          <a:xfrm>
            <a:off x="7899400" y="2093766"/>
            <a:ext cx="6830429"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Exposed (treatment)</a:t>
            </a:r>
          </a:p>
        </p:txBody>
      </p:sp>
      <p:sp>
        <p:nvSpPr>
          <p:cNvPr id="40964" name="Text Box 9"/>
          <p:cNvSpPr txBox="1">
            <a:spLocks noChangeArrowheads="1"/>
          </p:cNvSpPr>
          <p:nvPr/>
        </p:nvSpPr>
        <p:spPr bwMode="auto">
          <a:xfrm>
            <a:off x="7899400" y="3170152"/>
            <a:ext cx="5529385" cy="1097048"/>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Unexposed  (no treatment or a different treatment)</a:t>
            </a:r>
          </a:p>
        </p:txBody>
      </p:sp>
      <p:sp>
        <p:nvSpPr>
          <p:cNvPr id="40965" name="Line 10"/>
          <p:cNvSpPr>
            <a:spLocks noChangeShapeType="1"/>
          </p:cNvSpPr>
          <p:nvPr/>
        </p:nvSpPr>
        <p:spPr bwMode="auto">
          <a:xfrm flipV="1">
            <a:off x="6451600" y="2485884"/>
            <a:ext cx="1327477" cy="531011"/>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40966" name="Line 11"/>
          <p:cNvSpPr>
            <a:spLocks noChangeShapeType="1"/>
          </p:cNvSpPr>
          <p:nvPr/>
        </p:nvSpPr>
        <p:spPr bwMode="auto">
          <a:xfrm>
            <a:off x="6465168" y="3237618"/>
            <a:ext cx="1457570" cy="417959"/>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9" name="Rectangle 3"/>
          <p:cNvSpPr txBox="1">
            <a:spLocks noChangeArrowheads="1"/>
          </p:cNvSpPr>
          <p:nvPr/>
        </p:nvSpPr>
        <p:spPr bwMode="auto">
          <a:xfrm>
            <a:off x="889000" y="2879739"/>
            <a:ext cx="6088185" cy="1235061"/>
          </a:xfrm>
          <a:prstGeom prst="rect">
            <a:avLst/>
          </a:prstGeom>
          <a:noFill/>
          <a:ln w="9525">
            <a:noFill/>
            <a:miter lim="800000"/>
            <a:headEnd/>
            <a:tailEnd/>
          </a:ln>
          <a:effectLst/>
        </p:spPr>
        <p:txBody>
          <a:bodyPr lIns="87312" tIns="42862" rIns="87312" bIns="42862"/>
          <a:lstStyle/>
          <a:p>
            <a:pPr defTabSz="803275" eaLnBrk="0" hangingPunct="0">
              <a:spcBef>
                <a:spcPct val="20000"/>
              </a:spcBef>
              <a:spcAft>
                <a:spcPct val="50000"/>
              </a:spcAft>
              <a:buClr>
                <a:schemeClr val="accent2"/>
              </a:buClr>
              <a:buSzPct val="75000"/>
              <a:defRPr/>
            </a:pPr>
            <a:r>
              <a:rPr lang="en-US" sz="2800" b="1" kern="0" dirty="0">
                <a:latin typeface="+mn-lt"/>
              </a:rPr>
              <a:t>All participants </a:t>
            </a:r>
            <a:r>
              <a:rPr lang="en-US" sz="2800" kern="0" dirty="0">
                <a:latin typeface="+mn-lt"/>
                <a:sym typeface="Symbol" pitchFamily="18" charset="2"/>
              </a:rPr>
              <a:t></a:t>
            </a:r>
            <a:r>
              <a:rPr lang="en-US" sz="2800" kern="0" dirty="0">
                <a:latin typeface="+mn-lt"/>
              </a:rPr>
              <a:t>  </a:t>
            </a:r>
            <a:r>
              <a:rPr lang="en-US" sz="2800" b="1" kern="0" dirty="0">
                <a:latin typeface="+mn-lt"/>
              </a:rPr>
              <a:t>Randomize</a:t>
            </a:r>
            <a:endParaRPr lang="en-US" sz="28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p:txBody>
      </p:sp>
      <p:sp>
        <p:nvSpPr>
          <p:cNvPr id="2" name="Rectangle 1"/>
          <p:cNvSpPr/>
          <p:nvPr/>
        </p:nvSpPr>
        <p:spPr>
          <a:xfrm>
            <a:off x="279400" y="1219200"/>
            <a:ext cx="15773400" cy="584775"/>
          </a:xfrm>
          <a:prstGeom prst="rect">
            <a:avLst/>
          </a:prstGeom>
        </p:spPr>
        <p:txBody>
          <a:bodyPr wrap="square">
            <a:spAutoFit/>
          </a:bodyPr>
          <a:lstStyle/>
          <a:p>
            <a:r>
              <a:rPr lang="en-US" altLang="en-US" sz="3200" dirty="0"/>
              <a:t>Definition:  random assignment of participants to exposure (e.g., treatment) categories </a:t>
            </a:r>
          </a:p>
        </p:txBody>
      </p:sp>
      <p:sp>
        <p:nvSpPr>
          <p:cNvPr id="10" name="Oval 9"/>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951" y="0"/>
            <a:ext cx="13821364" cy="1066800"/>
          </a:xfrm>
        </p:spPr>
        <p:txBody>
          <a:bodyPr/>
          <a:lstStyle/>
          <a:p>
            <a:r>
              <a:rPr lang="en-US" altLang="en-US" sz="4500" dirty="0"/>
              <a:t>Creating and Reading DAGs</a:t>
            </a:r>
            <a:endParaRPr lang="en-US" sz="4500" dirty="0"/>
          </a:p>
        </p:txBody>
      </p:sp>
      <p:sp>
        <p:nvSpPr>
          <p:cNvPr id="3" name="Content Placeholder 2"/>
          <p:cNvSpPr>
            <a:spLocks noGrp="1"/>
          </p:cNvSpPr>
          <p:nvPr>
            <p:ph idx="1"/>
          </p:nvPr>
        </p:nvSpPr>
        <p:spPr>
          <a:xfrm>
            <a:off x="279400" y="1333501"/>
            <a:ext cx="13821364" cy="6781800"/>
          </a:xfrm>
        </p:spPr>
        <p:txBody>
          <a:bodyPr/>
          <a:lstStyle/>
          <a:p>
            <a:pPr marL="0" indent="0">
              <a:buNone/>
            </a:pPr>
            <a:r>
              <a:rPr lang="en-US" altLang="en-US" sz="2400" b="1" u="sng" dirty="0"/>
              <a:t>Two Basics</a:t>
            </a:r>
          </a:p>
          <a:p>
            <a:endParaRPr lang="en-US" sz="2400" dirty="0"/>
          </a:p>
        </p:txBody>
      </p:sp>
      <p:sp>
        <p:nvSpPr>
          <p:cNvPr id="20" name="Rectangle 19"/>
          <p:cNvSpPr/>
          <p:nvPr/>
        </p:nvSpPr>
        <p:spPr>
          <a:xfrm>
            <a:off x="204443" y="3993223"/>
            <a:ext cx="2144754" cy="461665"/>
          </a:xfrm>
          <a:prstGeom prst="rect">
            <a:avLst/>
          </a:prstGeom>
        </p:spPr>
        <p:txBody>
          <a:bodyPr wrap="none">
            <a:spAutoFit/>
          </a:bodyPr>
          <a:lstStyle/>
          <a:p>
            <a:pPr marL="0" indent="0">
              <a:buClrTx/>
              <a:buNone/>
            </a:pPr>
            <a:r>
              <a:rPr lang="en-US" altLang="en-US" sz="2400" b="1" u="sng" dirty="0"/>
              <a:t>Two Nuances</a:t>
            </a:r>
          </a:p>
        </p:txBody>
      </p:sp>
      <p:sp>
        <p:nvSpPr>
          <p:cNvPr id="21" name="Rectangle 20"/>
          <p:cNvSpPr/>
          <p:nvPr/>
        </p:nvSpPr>
        <p:spPr>
          <a:xfrm>
            <a:off x="204443" y="5054314"/>
            <a:ext cx="2873611" cy="1200329"/>
          </a:xfrm>
          <a:prstGeom prst="rect">
            <a:avLst/>
          </a:prstGeom>
        </p:spPr>
        <p:txBody>
          <a:bodyPr wrap="square">
            <a:spAutoFit/>
          </a:bodyPr>
          <a:lstStyle/>
          <a:p>
            <a:pPr marL="400050" indent="-400050" eaLnBrk="0" hangingPunct="0">
              <a:spcBef>
                <a:spcPct val="50000"/>
              </a:spcBef>
              <a:buFont typeface="+mj-lt"/>
              <a:buAutoNum type="arabicPeriod" startAt="3"/>
            </a:pPr>
            <a:r>
              <a:rPr lang="en-US" altLang="en-US" sz="2400" b="1" dirty="0">
                <a:solidFill>
                  <a:srgbClr val="000000"/>
                </a:solidFill>
              </a:rPr>
              <a:t>Conditioning on descendant of a collider </a:t>
            </a:r>
          </a:p>
        </p:txBody>
      </p:sp>
      <p:sp>
        <p:nvSpPr>
          <p:cNvPr id="22" name="Rectangle 21"/>
          <p:cNvSpPr/>
          <p:nvPr/>
        </p:nvSpPr>
        <p:spPr>
          <a:xfrm>
            <a:off x="-124725" y="7754687"/>
            <a:ext cx="6074011" cy="1200329"/>
          </a:xfrm>
          <a:prstGeom prst="rect">
            <a:avLst/>
          </a:prstGeom>
        </p:spPr>
        <p:txBody>
          <a:bodyPr wrap="square">
            <a:spAutoFit/>
          </a:bodyPr>
          <a:lstStyle/>
          <a:p>
            <a:pPr algn="ctr" eaLnBrk="0" hangingPunct="0">
              <a:spcBef>
                <a:spcPct val="50000"/>
              </a:spcBef>
            </a:pPr>
            <a:r>
              <a:rPr lang="en-US" altLang="en-US" sz="2400" b="1" dirty="0">
                <a:solidFill>
                  <a:srgbClr val="000000"/>
                </a:solidFill>
              </a:rPr>
              <a:t>- also results in collider-conditioning bias (induces spurious relationship between E &amp; D)</a:t>
            </a:r>
          </a:p>
        </p:txBody>
      </p:sp>
      <p:sp>
        <p:nvSpPr>
          <p:cNvPr id="23" name="Rectangle 22"/>
          <p:cNvSpPr/>
          <p:nvPr/>
        </p:nvSpPr>
        <p:spPr>
          <a:xfrm>
            <a:off x="7365829" y="4800600"/>
            <a:ext cx="2891485" cy="1569660"/>
          </a:xfrm>
          <a:prstGeom prst="rect">
            <a:avLst/>
          </a:prstGeom>
        </p:spPr>
        <p:txBody>
          <a:bodyPr wrap="square">
            <a:spAutoFit/>
          </a:bodyPr>
          <a:lstStyle/>
          <a:p>
            <a:pPr marL="400050" indent="-400050" eaLnBrk="0" hangingPunct="0">
              <a:spcBef>
                <a:spcPct val="50000"/>
              </a:spcBef>
            </a:pPr>
            <a:r>
              <a:rPr lang="en-US" altLang="en-US" sz="2400" b="1" dirty="0">
                <a:solidFill>
                  <a:srgbClr val="000000"/>
                </a:solidFill>
              </a:rPr>
              <a:t>4.  Conditioning on descendant of outcome under non-null</a:t>
            </a:r>
          </a:p>
        </p:txBody>
      </p:sp>
      <p:sp>
        <p:nvSpPr>
          <p:cNvPr id="24" name="Rectangle 23"/>
          <p:cNvSpPr/>
          <p:nvPr/>
        </p:nvSpPr>
        <p:spPr>
          <a:xfrm>
            <a:off x="7190081" y="7792786"/>
            <a:ext cx="8879273" cy="1200329"/>
          </a:xfrm>
          <a:prstGeom prst="rect">
            <a:avLst/>
          </a:prstGeom>
        </p:spPr>
        <p:txBody>
          <a:bodyPr wrap="square">
            <a:spAutoFit/>
          </a:bodyPr>
          <a:lstStyle/>
          <a:p>
            <a:pPr eaLnBrk="0" hangingPunct="0">
              <a:spcBef>
                <a:spcPct val="50000"/>
              </a:spcBef>
            </a:pPr>
            <a:r>
              <a:rPr lang="en-US" altLang="en-US" sz="2400" b="1" dirty="0">
                <a:solidFill>
                  <a:srgbClr val="000000"/>
                </a:solidFill>
              </a:rPr>
              <a:t>- also results in collider-conditioning bias (Consider causes of D other than E; these make D a collider.  Conditioning on Y induces spurious relationship between E &amp; D)</a:t>
            </a:r>
          </a:p>
        </p:txBody>
      </p:sp>
      <p:sp>
        <p:nvSpPr>
          <p:cNvPr id="25" name="Rectangle 24"/>
          <p:cNvSpPr/>
          <p:nvPr/>
        </p:nvSpPr>
        <p:spPr>
          <a:xfrm>
            <a:off x="10996893" y="4092943"/>
            <a:ext cx="5072462" cy="1938992"/>
          </a:xfrm>
          <a:prstGeom prst="rect">
            <a:avLst/>
          </a:prstGeom>
        </p:spPr>
        <p:txBody>
          <a:bodyPr wrap="square">
            <a:spAutoFit/>
          </a:bodyPr>
          <a:lstStyle/>
          <a:p>
            <a:r>
              <a:rPr lang="en-US" sz="2400" b="1" dirty="0">
                <a:solidFill>
                  <a:srgbClr val="00B0F0"/>
                </a:solidFill>
              </a:rPr>
              <a:t>Once you commit these figures to rapid pattern recognition, you have an efficient means for organizing your thoughts and communication to others</a:t>
            </a:r>
          </a:p>
        </p:txBody>
      </p:sp>
      <p:pic>
        <p:nvPicPr>
          <p:cNvPr id="26" name="Picture 25"/>
          <p:cNvPicPr>
            <a:picLocks noChangeAspect="1"/>
          </p:cNvPicPr>
          <p:nvPr/>
        </p:nvPicPr>
        <p:blipFill>
          <a:blip r:embed="rId3"/>
          <a:stretch>
            <a:fillRect/>
          </a:stretch>
        </p:blipFill>
        <p:spPr>
          <a:xfrm>
            <a:off x="3003097" y="4247346"/>
            <a:ext cx="3410768" cy="3341363"/>
          </a:xfrm>
          <a:prstGeom prst="rect">
            <a:avLst/>
          </a:prstGeom>
        </p:spPr>
      </p:pic>
      <p:pic>
        <p:nvPicPr>
          <p:cNvPr id="28" name="Picture 27"/>
          <p:cNvPicPr>
            <a:picLocks noChangeAspect="1"/>
          </p:cNvPicPr>
          <p:nvPr/>
        </p:nvPicPr>
        <p:blipFill>
          <a:blip r:embed="rId4"/>
          <a:stretch>
            <a:fillRect/>
          </a:stretch>
        </p:blipFill>
        <p:spPr>
          <a:xfrm>
            <a:off x="9989738" y="6248400"/>
            <a:ext cx="5072462" cy="1656547"/>
          </a:xfrm>
          <a:prstGeom prst="rect">
            <a:avLst/>
          </a:prstGeom>
        </p:spPr>
      </p:pic>
      <p:sp>
        <p:nvSpPr>
          <p:cNvPr id="29" name="Rectangle 28"/>
          <p:cNvSpPr/>
          <p:nvPr/>
        </p:nvSpPr>
        <p:spPr>
          <a:xfrm>
            <a:off x="225189" y="2347803"/>
            <a:ext cx="2521845" cy="461665"/>
          </a:xfrm>
          <a:prstGeom prst="rect">
            <a:avLst/>
          </a:prstGeom>
        </p:spPr>
        <p:txBody>
          <a:bodyPr wrap="none">
            <a:spAutoFit/>
          </a:bodyPr>
          <a:lstStyle/>
          <a:p>
            <a:pPr algn="r" eaLnBrk="0" hangingPunct="0">
              <a:spcBef>
                <a:spcPct val="50000"/>
              </a:spcBef>
            </a:pPr>
            <a:r>
              <a:rPr lang="en-US" altLang="en-US" sz="2400" b="1" dirty="0">
                <a:solidFill>
                  <a:srgbClr val="000000"/>
                </a:solidFill>
              </a:rPr>
              <a:t>1.  Confounding</a:t>
            </a:r>
          </a:p>
        </p:txBody>
      </p:sp>
      <p:sp>
        <p:nvSpPr>
          <p:cNvPr id="30" name="Rectangle 29"/>
          <p:cNvSpPr/>
          <p:nvPr/>
        </p:nvSpPr>
        <p:spPr>
          <a:xfrm>
            <a:off x="7383902" y="2388105"/>
            <a:ext cx="3276496" cy="1646605"/>
          </a:xfrm>
          <a:prstGeom prst="rect">
            <a:avLst/>
          </a:prstGeom>
        </p:spPr>
        <p:txBody>
          <a:bodyPr wrap="square">
            <a:spAutoFit/>
          </a:bodyPr>
          <a:lstStyle/>
          <a:p>
            <a:pPr marL="457200" indent="-457200" eaLnBrk="0" hangingPunct="0">
              <a:spcBef>
                <a:spcPts val="600"/>
              </a:spcBef>
              <a:buFontTx/>
              <a:buAutoNum type="arabicPeriod" startAt="2"/>
            </a:pPr>
            <a:r>
              <a:rPr lang="en-US" altLang="en-US" sz="2400" b="1" dirty="0">
                <a:solidFill>
                  <a:srgbClr val="000000"/>
                </a:solidFill>
              </a:rPr>
              <a:t>Selection</a:t>
            </a:r>
            <a:endParaRPr lang="en-US" altLang="en-US" sz="800" b="1" dirty="0">
              <a:solidFill>
                <a:srgbClr val="000000"/>
              </a:solidFill>
            </a:endParaRPr>
          </a:p>
          <a:p>
            <a:pPr eaLnBrk="0" hangingPunct="0">
              <a:spcBef>
                <a:spcPts val="0"/>
              </a:spcBef>
            </a:pPr>
            <a:r>
              <a:rPr lang="en-US" altLang="en-US" sz="2400" b="1" dirty="0">
                <a:solidFill>
                  <a:srgbClr val="000000"/>
                </a:solidFill>
              </a:rPr>
              <a:t>aka “collider-conditioning” bias</a:t>
            </a:r>
          </a:p>
          <a:p>
            <a:pPr lvl="1" eaLnBrk="0" hangingPunct="0">
              <a:spcBef>
                <a:spcPts val="600"/>
              </a:spcBef>
            </a:pPr>
            <a:endParaRPr lang="en-US" altLang="en-US" sz="2400" b="1" dirty="0">
              <a:solidFill>
                <a:srgbClr val="000000"/>
              </a:solidFill>
            </a:endParaRPr>
          </a:p>
        </p:txBody>
      </p:sp>
      <p:pic>
        <p:nvPicPr>
          <p:cNvPr id="31" name="Picture 30"/>
          <p:cNvPicPr>
            <a:picLocks noChangeAspect="1"/>
          </p:cNvPicPr>
          <p:nvPr/>
        </p:nvPicPr>
        <p:blipFill>
          <a:blip r:embed="rId5"/>
          <a:stretch>
            <a:fillRect/>
          </a:stretch>
        </p:blipFill>
        <p:spPr>
          <a:xfrm>
            <a:off x="3078054" y="1547629"/>
            <a:ext cx="3026869" cy="2171465"/>
          </a:xfrm>
          <a:prstGeom prst="rect">
            <a:avLst/>
          </a:prstGeom>
        </p:spPr>
      </p:pic>
      <p:pic>
        <p:nvPicPr>
          <p:cNvPr id="32" name="Picture 31"/>
          <p:cNvPicPr>
            <a:picLocks noChangeAspect="1"/>
          </p:cNvPicPr>
          <p:nvPr/>
        </p:nvPicPr>
        <p:blipFill>
          <a:blip r:embed="rId6"/>
          <a:stretch>
            <a:fillRect/>
          </a:stretch>
        </p:blipFill>
        <p:spPr>
          <a:xfrm>
            <a:off x="10565242" y="1295401"/>
            <a:ext cx="3714986" cy="2590800"/>
          </a:xfrm>
          <a:prstGeom prst="rect">
            <a:avLst/>
          </a:prstGeom>
        </p:spPr>
      </p:pic>
      <p:sp>
        <p:nvSpPr>
          <p:cNvPr id="4" name="Text Box 6">
            <a:extLst>
              <a:ext uri="{FF2B5EF4-FFF2-40B4-BE49-F238E27FC236}">
                <a16:creationId xmlns:a16="http://schemas.microsoft.com/office/drawing/2014/main" id="{3EA1455A-D23F-01E3-6EA5-026BE011D1BB}"/>
              </a:ext>
            </a:extLst>
          </p:cNvPr>
          <p:cNvSpPr txBox="1">
            <a:spLocks noChangeArrowheads="1"/>
          </p:cNvSpPr>
          <p:nvPr/>
        </p:nvSpPr>
        <p:spPr bwMode="auto">
          <a:xfrm>
            <a:off x="13728700" y="67017"/>
            <a:ext cx="2667000" cy="912382"/>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400" b="1" dirty="0">
                <a:solidFill>
                  <a:srgbClr val="FF3300"/>
                </a:solidFill>
              </a:rPr>
              <a:t>Review</a:t>
            </a:r>
          </a:p>
        </p:txBody>
      </p:sp>
    </p:spTree>
    <p:extLst>
      <p:ext uri="{BB962C8B-B14F-4D97-AF65-F5344CB8AC3E}">
        <p14:creationId xmlns:p14="http://schemas.microsoft.com/office/powerpoint/2010/main" val="21572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51724" y="217715"/>
            <a:ext cx="8986756" cy="678647"/>
          </a:xfrm>
          <a:prstGeom prst="rect">
            <a:avLst/>
          </a:prstGeom>
        </p:spPr>
        <p:txBody>
          <a:bodyPr wrap="none">
            <a:spAutoFit/>
          </a:bodyPr>
          <a:lstStyle/>
          <a:p>
            <a:pPr defTabSz="870875"/>
            <a:r>
              <a:rPr lang="en-US" altLang="en-US" sz="3810" b="1" dirty="0">
                <a:solidFill>
                  <a:srgbClr val="000000"/>
                </a:solidFill>
                <a:latin typeface="Arial"/>
              </a:rPr>
              <a:t>DAGs to Broaden Our Understanding</a:t>
            </a:r>
            <a:endParaRPr lang="en-US" sz="3810" b="1" dirty="0">
              <a:solidFill>
                <a:srgbClr val="000000"/>
              </a:solidFill>
              <a:latin typeface="Arial"/>
            </a:endParaRPr>
          </a:p>
        </p:txBody>
      </p:sp>
      <p:sp>
        <p:nvSpPr>
          <p:cNvPr id="9" name="Rectangle 8"/>
          <p:cNvSpPr/>
          <p:nvPr/>
        </p:nvSpPr>
        <p:spPr>
          <a:xfrm>
            <a:off x="217714" y="1161143"/>
            <a:ext cx="16038286" cy="561372"/>
          </a:xfrm>
          <a:prstGeom prst="rect">
            <a:avLst/>
          </a:prstGeom>
        </p:spPr>
        <p:txBody>
          <a:bodyPr wrap="square">
            <a:spAutoFit/>
          </a:bodyPr>
          <a:lstStyle/>
          <a:p>
            <a:pPr defTabSz="870875"/>
            <a:r>
              <a:rPr lang="en-US" altLang="en-US" sz="3048" dirty="0">
                <a:solidFill>
                  <a:srgbClr val="000000"/>
                </a:solidFill>
                <a:latin typeface="Arial"/>
              </a:rPr>
              <a:t>Any statistical (numerical) association in your data between E and D might be due to:</a:t>
            </a:r>
          </a:p>
        </p:txBody>
      </p:sp>
      <p:sp>
        <p:nvSpPr>
          <p:cNvPr id="13" name="Rectangle 12"/>
          <p:cNvSpPr/>
          <p:nvPr/>
        </p:nvSpPr>
        <p:spPr>
          <a:xfrm>
            <a:off x="300725" y="2367284"/>
            <a:ext cx="2980303" cy="971676"/>
          </a:xfrm>
          <a:prstGeom prst="rect">
            <a:avLst/>
          </a:prstGeom>
        </p:spPr>
        <p:txBody>
          <a:bodyPr wrap="none">
            <a:spAutoFit/>
          </a:bodyPr>
          <a:lstStyle/>
          <a:p>
            <a:pPr defTabSz="870875"/>
            <a:r>
              <a:rPr lang="en-US" altLang="en-US" sz="2857" b="1" dirty="0">
                <a:solidFill>
                  <a:srgbClr val="FF0000"/>
                </a:solidFill>
              </a:rPr>
              <a:t>1.  Confounding</a:t>
            </a:r>
          </a:p>
          <a:p>
            <a:pPr defTabSz="870875"/>
            <a:endParaRPr lang="en-US" sz="2857" dirty="0">
              <a:solidFill>
                <a:srgbClr val="000000"/>
              </a:solidFill>
              <a:latin typeface="Times New Roman" pitchFamily="18" charset="0"/>
            </a:endParaRPr>
          </a:p>
        </p:txBody>
      </p:sp>
      <p:sp>
        <p:nvSpPr>
          <p:cNvPr id="18" name="Rectangle 17"/>
          <p:cNvSpPr/>
          <p:nvPr/>
        </p:nvSpPr>
        <p:spPr>
          <a:xfrm>
            <a:off x="5429255" y="2367285"/>
            <a:ext cx="3203121" cy="532005"/>
          </a:xfrm>
          <a:prstGeom prst="rect">
            <a:avLst/>
          </a:prstGeom>
        </p:spPr>
        <p:txBody>
          <a:bodyPr wrap="none">
            <a:spAutoFit/>
          </a:bodyPr>
          <a:lstStyle/>
          <a:p>
            <a:pPr algn="r" defTabSz="870875" eaLnBrk="0" hangingPunct="0">
              <a:spcBef>
                <a:spcPct val="50000"/>
              </a:spcBef>
            </a:pPr>
            <a:r>
              <a:rPr lang="en-US" altLang="en-US" sz="2857" b="1" dirty="0">
                <a:solidFill>
                  <a:srgbClr val="FF0000"/>
                </a:solidFill>
              </a:rPr>
              <a:t>2.  Selection Bias</a:t>
            </a:r>
          </a:p>
        </p:txBody>
      </p:sp>
      <p:sp>
        <p:nvSpPr>
          <p:cNvPr id="19" name="Rectangle 18"/>
          <p:cNvSpPr/>
          <p:nvPr/>
        </p:nvSpPr>
        <p:spPr>
          <a:xfrm>
            <a:off x="10804832" y="2367285"/>
            <a:ext cx="3934090" cy="532005"/>
          </a:xfrm>
          <a:prstGeom prst="rect">
            <a:avLst/>
          </a:prstGeom>
        </p:spPr>
        <p:txBody>
          <a:bodyPr wrap="none">
            <a:spAutoFit/>
          </a:bodyPr>
          <a:lstStyle/>
          <a:p>
            <a:pPr marL="381008" indent="-381008" defTabSz="870875" eaLnBrk="0" hangingPunct="0">
              <a:spcBef>
                <a:spcPct val="50000"/>
              </a:spcBef>
            </a:pPr>
            <a:r>
              <a:rPr lang="en-US" altLang="en-US" sz="2857" b="1" dirty="0">
                <a:solidFill>
                  <a:srgbClr val="FF0000"/>
                </a:solidFill>
              </a:rPr>
              <a:t>3.  Measurement Bias</a:t>
            </a:r>
          </a:p>
        </p:txBody>
      </p:sp>
      <p:sp>
        <p:nvSpPr>
          <p:cNvPr id="20" name="Rectangle 19"/>
          <p:cNvSpPr/>
          <p:nvPr/>
        </p:nvSpPr>
        <p:spPr>
          <a:xfrm>
            <a:off x="283611" y="6510325"/>
            <a:ext cx="3853940" cy="532005"/>
          </a:xfrm>
          <a:prstGeom prst="rect">
            <a:avLst/>
          </a:prstGeom>
        </p:spPr>
        <p:txBody>
          <a:bodyPr wrap="none">
            <a:spAutoFit/>
          </a:bodyPr>
          <a:lstStyle/>
          <a:p>
            <a:pPr algn="r" defTabSz="870875" eaLnBrk="0" hangingPunct="0">
              <a:spcBef>
                <a:spcPct val="50000"/>
              </a:spcBef>
            </a:pPr>
            <a:r>
              <a:rPr lang="en-US" altLang="en-US" sz="2857" b="1" dirty="0">
                <a:solidFill>
                  <a:srgbClr val="FF0000"/>
                </a:solidFill>
              </a:rPr>
              <a:t>4.  Reverse Causality</a:t>
            </a:r>
          </a:p>
        </p:txBody>
      </p:sp>
      <p:sp>
        <p:nvSpPr>
          <p:cNvPr id="21" name="Rectangle 20"/>
          <p:cNvSpPr/>
          <p:nvPr/>
        </p:nvSpPr>
        <p:spPr>
          <a:xfrm>
            <a:off x="6156342" y="6502118"/>
            <a:ext cx="2020105" cy="532005"/>
          </a:xfrm>
          <a:prstGeom prst="rect">
            <a:avLst/>
          </a:prstGeom>
        </p:spPr>
        <p:txBody>
          <a:bodyPr wrap="none">
            <a:spAutoFit/>
          </a:bodyPr>
          <a:lstStyle/>
          <a:p>
            <a:pPr algn="r" defTabSz="870875" eaLnBrk="0" hangingPunct="0">
              <a:spcBef>
                <a:spcPct val="50000"/>
              </a:spcBef>
            </a:pPr>
            <a:r>
              <a:rPr lang="en-US" altLang="en-US" sz="2857" b="1" dirty="0">
                <a:solidFill>
                  <a:srgbClr val="FF0000"/>
                </a:solidFill>
              </a:rPr>
              <a:t>5.  Chance</a:t>
            </a:r>
          </a:p>
        </p:txBody>
      </p:sp>
      <p:sp>
        <p:nvSpPr>
          <p:cNvPr id="22" name="Rectangle 21"/>
          <p:cNvSpPr/>
          <p:nvPr/>
        </p:nvSpPr>
        <p:spPr>
          <a:xfrm>
            <a:off x="10958286" y="6535011"/>
            <a:ext cx="3346429" cy="532005"/>
          </a:xfrm>
          <a:prstGeom prst="rect">
            <a:avLst/>
          </a:prstGeom>
        </p:spPr>
        <p:txBody>
          <a:bodyPr wrap="none">
            <a:spAutoFit/>
          </a:bodyPr>
          <a:lstStyle/>
          <a:p>
            <a:pPr defTabSz="870875"/>
            <a:r>
              <a:rPr lang="en-US" altLang="en-US" sz="2857" b="1" dirty="0">
                <a:solidFill>
                  <a:srgbClr val="00B0F0"/>
                </a:solidFill>
              </a:rPr>
              <a:t>6.  True Causation</a:t>
            </a:r>
            <a:endParaRPr lang="en-US" sz="2857" dirty="0">
              <a:solidFill>
                <a:srgbClr val="00B0F0"/>
              </a:solidFill>
              <a:latin typeface="Times New Roman" pitchFamily="18" charset="0"/>
            </a:endParaRPr>
          </a:p>
        </p:txBody>
      </p:sp>
      <p:pic>
        <p:nvPicPr>
          <p:cNvPr id="23" name="Picture 22"/>
          <p:cNvPicPr>
            <a:picLocks noChangeAspect="1"/>
          </p:cNvPicPr>
          <p:nvPr/>
        </p:nvPicPr>
        <p:blipFill>
          <a:blip r:embed="rId3"/>
          <a:stretch>
            <a:fillRect/>
          </a:stretch>
        </p:blipFill>
        <p:spPr>
          <a:xfrm>
            <a:off x="943429" y="3175073"/>
            <a:ext cx="2177143" cy="2177143"/>
          </a:xfrm>
          <a:prstGeom prst="rect">
            <a:avLst/>
          </a:prstGeom>
        </p:spPr>
      </p:pic>
      <p:pic>
        <p:nvPicPr>
          <p:cNvPr id="26" name="Picture 25"/>
          <p:cNvPicPr>
            <a:picLocks noChangeAspect="1"/>
          </p:cNvPicPr>
          <p:nvPr/>
        </p:nvPicPr>
        <p:blipFill>
          <a:blip r:embed="rId4"/>
          <a:stretch>
            <a:fillRect/>
          </a:stretch>
        </p:blipFill>
        <p:spPr>
          <a:xfrm>
            <a:off x="725715" y="7620001"/>
            <a:ext cx="3071967" cy="765370"/>
          </a:xfrm>
          <a:prstGeom prst="rect">
            <a:avLst/>
          </a:prstGeom>
        </p:spPr>
      </p:pic>
      <p:pic>
        <p:nvPicPr>
          <p:cNvPr id="31" name="Picture 30"/>
          <p:cNvPicPr>
            <a:picLocks noChangeAspect="1"/>
          </p:cNvPicPr>
          <p:nvPr/>
        </p:nvPicPr>
        <p:blipFill>
          <a:blip r:embed="rId5"/>
          <a:stretch>
            <a:fillRect/>
          </a:stretch>
        </p:blipFill>
        <p:spPr>
          <a:xfrm>
            <a:off x="5761484" y="7518402"/>
            <a:ext cx="3053445" cy="816268"/>
          </a:xfrm>
          <a:prstGeom prst="rect">
            <a:avLst/>
          </a:prstGeom>
        </p:spPr>
      </p:pic>
      <p:pic>
        <p:nvPicPr>
          <p:cNvPr id="193536" name="Picture 193535"/>
          <p:cNvPicPr>
            <a:picLocks noChangeAspect="1"/>
          </p:cNvPicPr>
          <p:nvPr/>
        </p:nvPicPr>
        <p:blipFill>
          <a:blip r:embed="rId6"/>
          <a:stretch>
            <a:fillRect/>
          </a:stretch>
        </p:blipFill>
        <p:spPr>
          <a:xfrm>
            <a:off x="11727752" y="7611591"/>
            <a:ext cx="2927918" cy="782188"/>
          </a:xfrm>
          <a:prstGeom prst="rect">
            <a:avLst/>
          </a:prstGeom>
        </p:spPr>
      </p:pic>
      <p:grpSp>
        <p:nvGrpSpPr>
          <p:cNvPr id="38" name="Group 37"/>
          <p:cNvGrpSpPr/>
          <p:nvPr/>
        </p:nvGrpSpPr>
        <p:grpSpPr>
          <a:xfrm>
            <a:off x="11727753" y="2616719"/>
            <a:ext cx="4258256" cy="3465935"/>
            <a:chOff x="2444851" y="4685102"/>
            <a:chExt cx="4092680" cy="3639232"/>
          </a:xfrm>
        </p:grpSpPr>
        <p:sp>
          <p:nvSpPr>
            <p:cNvPr id="39" name="Text Box 2"/>
            <p:cNvSpPr txBox="1">
              <a:spLocks noChangeArrowheads="1"/>
            </p:cNvSpPr>
            <p:nvPr/>
          </p:nvSpPr>
          <p:spPr bwMode="auto">
            <a:xfrm flipH="1">
              <a:off x="2444851" y="4685102"/>
              <a:ext cx="3813683" cy="1035678"/>
            </a:xfrm>
            <a:prstGeom prst="rect">
              <a:avLst/>
            </a:prstGeom>
            <a:noFill/>
            <a:ln w="12700">
              <a:noFill/>
              <a:miter lim="800000"/>
              <a:headEnd/>
              <a:tailEnd/>
            </a:ln>
            <a:effectLst/>
          </p:spPr>
          <p:txBody>
            <a:bodyPr wrap="square"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3619" b="1" dirty="0">
                  <a:solidFill>
                    <a:srgbClr val="000000"/>
                  </a:solidFill>
                  <a:latin typeface="Arial"/>
                </a:rPr>
                <a:t>E  Meas. error</a:t>
              </a:r>
              <a:endParaRPr lang="en-US" sz="3619" baseline="-25000" dirty="0">
                <a:solidFill>
                  <a:srgbClr val="000000"/>
                </a:solidFill>
                <a:latin typeface="Arial"/>
              </a:endParaRPr>
            </a:p>
          </p:txBody>
        </p:sp>
        <p:sp>
          <p:nvSpPr>
            <p:cNvPr id="40" name="Text Box 6"/>
            <p:cNvSpPr txBox="1">
              <a:spLocks noChangeArrowheads="1"/>
            </p:cNvSpPr>
            <p:nvPr/>
          </p:nvSpPr>
          <p:spPr bwMode="auto">
            <a:xfrm>
              <a:off x="3926352" y="6261392"/>
              <a:ext cx="685800" cy="46630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defTabSz="870875" eaLnBrk="0" hangingPunct="0">
                <a:spcBef>
                  <a:spcPct val="50000"/>
                </a:spcBef>
                <a:defRPr/>
              </a:pPr>
              <a:endParaRPr lang="en-US" sz="2286" b="1" dirty="0">
                <a:solidFill>
                  <a:srgbClr val="000000"/>
                </a:solidFill>
                <a:latin typeface="Times New Roman" pitchFamily="18" charset="0"/>
              </a:endParaRPr>
            </a:p>
          </p:txBody>
        </p:sp>
        <p:sp>
          <p:nvSpPr>
            <p:cNvPr id="41" name="Text Box 7"/>
            <p:cNvSpPr txBox="1">
              <a:spLocks noChangeArrowheads="1"/>
            </p:cNvSpPr>
            <p:nvPr/>
          </p:nvSpPr>
          <p:spPr bwMode="auto">
            <a:xfrm flipH="1">
              <a:off x="3002457" y="5755827"/>
              <a:ext cx="1143000" cy="1081930"/>
            </a:xfrm>
            <a:prstGeom prst="rect">
              <a:avLst/>
            </a:prstGeom>
            <a:noFill/>
            <a:ln w="12700">
              <a:noFill/>
              <a:miter lim="800000"/>
              <a:headEnd/>
              <a:tailEnd/>
            </a:ln>
            <a:effectLst/>
          </p:spPr>
          <p:txBody>
            <a:bodyPr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3810" b="1" dirty="0">
                  <a:solidFill>
                    <a:srgbClr val="000000"/>
                  </a:solidFill>
                  <a:latin typeface="Arial"/>
                </a:rPr>
                <a:t>E</a:t>
              </a:r>
              <a:r>
                <a:rPr lang="en-US" sz="3810" b="1" baseline="-25000" dirty="0">
                  <a:solidFill>
                    <a:srgbClr val="000000"/>
                  </a:solidFill>
                  <a:latin typeface="Arial"/>
                </a:rPr>
                <a:t>obs</a:t>
              </a:r>
              <a:endParaRPr lang="en-US" sz="3810" baseline="-25000" dirty="0">
                <a:solidFill>
                  <a:srgbClr val="000000"/>
                </a:solidFill>
                <a:latin typeface="Arial"/>
              </a:endParaRPr>
            </a:p>
          </p:txBody>
        </p:sp>
        <p:sp>
          <p:nvSpPr>
            <p:cNvPr id="42" name="Text Box 8"/>
            <p:cNvSpPr txBox="1">
              <a:spLocks noChangeArrowheads="1"/>
            </p:cNvSpPr>
            <p:nvPr/>
          </p:nvSpPr>
          <p:spPr bwMode="auto">
            <a:xfrm flipH="1">
              <a:off x="5080629" y="5652533"/>
              <a:ext cx="1409700" cy="1451350"/>
            </a:xfrm>
            <a:prstGeom prst="rect">
              <a:avLst/>
            </a:prstGeom>
            <a:noFill/>
            <a:ln w="12700">
              <a:noFill/>
              <a:miter lim="800000"/>
              <a:headEnd/>
              <a:tailEnd/>
            </a:ln>
            <a:effectLst/>
          </p:spPr>
          <p:txBody>
            <a:bodyPr wrap="square"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3810" b="1" dirty="0">
                  <a:solidFill>
                    <a:srgbClr val="000000"/>
                  </a:solidFill>
                  <a:latin typeface="Arial"/>
                </a:rPr>
                <a:t>D</a:t>
              </a:r>
              <a:r>
                <a:rPr lang="en-US" sz="3810" b="1" baseline="-25000" dirty="0">
                  <a:solidFill>
                    <a:srgbClr val="000000"/>
                  </a:solidFill>
                  <a:latin typeface="Arial"/>
                </a:rPr>
                <a:t>obs</a:t>
              </a:r>
            </a:p>
            <a:p>
              <a:pPr algn="ctr" defTabSz="870875" eaLnBrk="0" hangingPunct="0">
                <a:spcBef>
                  <a:spcPct val="50000"/>
                </a:spcBef>
                <a:defRPr/>
              </a:pPr>
              <a:endParaRPr lang="en-US" sz="1524" dirty="0">
                <a:solidFill>
                  <a:srgbClr val="000000"/>
                </a:solidFill>
                <a:latin typeface="Times New Roman" pitchFamily="18" charset="0"/>
              </a:endParaRPr>
            </a:p>
          </p:txBody>
        </p:sp>
        <p:sp>
          <p:nvSpPr>
            <p:cNvPr id="44" name="Freeform 3"/>
            <p:cNvSpPr>
              <a:spLocks/>
            </p:cNvSpPr>
            <p:nvPr/>
          </p:nvSpPr>
          <p:spPr bwMode="auto">
            <a:xfrm rot="12980401" flipV="1">
              <a:off x="3993005" y="6275545"/>
              <a:ext cx="1569271" cy="46630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45" name="Freeform 5"/>
            <p:cNvSpPr>
              <a:spLocks/>
            </p:cNvSpPr>
            <p:nvPr/>
          </p:nvSpPr>
          <p:spPr bwMode="auto">
            <a:xfrm rot="3536745" flipV="1">
              <a:off x="3157741" y="5673642"/>
              <a:ext cx="403131" cy="42682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46" name="Text Box 8"/>
            <p:cNvSpPr txBox="1">
              <a:spLocks noChangeArrowheads="1"/>
            </p:cNvSpPr>
            <p:nvPr/>
          </p:nvSpPr>
          <p:spPr bwMode="auto">
            <a:xfrm flipH="1">
              <a:off x="4955444" y="6872984"/>
              <a:ext cx="1582087" cy="1451350"/>
            </a:xfrm>
            <a:prstGeom prst="rect">
              <a:avLst/>
            </a:prstGeom>
            <a:noFill/>
            <a:ln w="12700">
              <a:noFill/>
              <a:miter lim="800000"/>
              <a:headEnd/>
              <a:tailEnd/>
            </a:ln>
            <a:effectLst/>
          </p:spPr>
          <p:txBody>
            <a:bodyPr wrap="square"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3810" b="1" dirty="0">
                  <a:solidFill>
                    <a:srgbClr val="000000"/>
                  </a:solidFill>
                  <a:latin typeface="Arial"/>
                </a:rPr>
                <a:t>D</a:t>
              </a:r>
              <a:r>
                <a:rPr lang="en-US" sz="3810" b="1" baseline="-25000" dirty="0">
                  <a:solidFill>
                    <a:srgbClr val="000000"/>
                  </a:solidFill>
                  <a:latin typeface="Arial"/>
                </a:rPr>
                <a:t>true</a:t>
              </a:r>
            </a:p>
            <a:p>
              <a:pPr algn="ctr" defTabSz="870875" eaLnBrk="0" hangingPunct="0">
                <a:spcBef>
                  <a:spcPct val="50000"/>
                </a:spcBef>
                <a:defRPr/>
              </a:pPr>
              <a:endParaRPr lang="en-US" sz="1524" dirty="0">
                <a:solidFill>
                  <a:srgbClr val="000000"/>
                </a:solidFill>
                <a:latin typeface="Times New Roman" pitchFamily="18" charset="0"/>
              </a:endParaRPr>
            </a:p>
          </p:txBody>
        </p:sp>
        <p:sp>
          <p:nvSpPr>
            <p:cNvPr id="47" name="Freeform 5"/>
            <p:cNvSpPr>
              <a:spLocks/>
            </p:cNvSpPr>
            <p:nvPr/>
          </p:nvSpPr>
          <p:spPr bwMode="auto">
            <a:xfrm rot="14358456" flipV="1">
              <a:off x="5530377" y="6860386"/>
              <a:ext cx="482529" cy="42682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48" name="Freeform 5"/>
            <p:cNvSpPr>
              <a:spLocks/>
            </p:cNvSpPr>
            <p:nvPr/>
          </p:nvSpPr>
          <p:spPr bwMode="auto">
            <a:xfrm rot="14358456" flipV="1">
              <a:off x="3158507" y="6802763"/>
              <a:ext cx="411222" cy="42682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49" name="Text Box 8"/>
            <p:cNvSpPr txBox="1">
              <a:spLocks noChangeArrowheads="1"/>
            </p:cNvSpPr>
            <p:nvPr/>
          </p:nvSpPr>
          <p:spPr bwMode="auto">
            <a:xfrm flipH="1">
              <a:off x="2798664" y="6872984"/>
              <a:ext cx="1582087" cy="1451350"/>
            </a:xfrm>
            <a:prstGeom prst="rect">
              <a:avLst/>
            </a:prstGeom>
            <a:noFill/>
            <a:ln w="12700">
              <a:noFill/>
              <a:miter lim="800000"/>
              <a:headEnd/>
              <a:tailEnd/>
            </a:ln>
            <a:effectLst/>
          </p:spPr>
          <p:txBody>
            <a:bodyPr wrap="square"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3810" b="1" dirty="0">
                  <a:solidFill>
                    <a:srgbClr val="000000"/>
                  </a:solidFill>
                  <a:latin typeface="Arial"/>
                </a:rPr>
                <a:t>E</a:t>
              </a:r>
              <a:r>
                <a:rPr lang="en-US" sz="3810" b="1" baseline="-25000" dirty="0">
                  <a:solidFill>
                    <a:srgbClr val="000000"/>
                  </a:solidFill>
                  <a:latin typeface="Arial"/>
                </a:rPr>
                <a:t>true</a:t>
              </a:r>
            </a:p>
            <a:p>
              <a:pPr algn="ctr" defTabSz="870875" eaLnBrk="0" hangingPunct="0">
                <a:spcBef>
                  <a:spcPct val="50000"/>
                </a:spcBef>
                <a:defRPr/>
              </a:pPr>
              <a:endParaRPr lang="en-US" sz="1524" dirty="0">
                <a:solidFill>
                  <a:srgbClr val="000000"/>
                </a:solidFill>
                <a:latin typeface="Times New Roman" pitchFamily="18" charset="0"/>
              </a:endParaRPr>
            </a:p>
          </p:txBody>
        </p:sp>
      </p:grpSp>
      <p:grpSp>
        <p:nvGrpSpPr>
          <p:cNvPr id="50" name="Group 49"/>
          <p:cNvGrpSpPr/>
          <p:nvPr/>
        </p:nvGrpSpPr>
        <p:grpSpPr>
          <a:xfrm>
            <a:off x="6902463" y="2682931"/>
            <a:ext cx="2604394" cy="3213908"/>
            <a:chOff x="3429000" y="4426790"/>
            <a:chExt cx="2734614" cy="3374604"/>
          </a:xfrm>
        </p:grpSpPr>
        <p:sp>
          <p:nvSpPr>
            <p:cNvPr id="51" name="Text Box 2"/>
            <p:cNvSpPr txBox="1">
              <a:spLocks noChangeArrowheads="1"/>
            </p:cNvSpPr>
            <p:nvPr/>
          </p:nvSpPr>
          <p:spPr bwMode="auto">
            <a:xfrm flipH="1">
              <a:off x="4191000" y="4426790"/>
              <a:ext cx="1143000" cy="1405029"/>
            </a:xfrm>
            <a:prstGeom prst="rect">
              <a:avLst/>
            </a:prstGeom>
            <a:noFill/>
            <a:ln w="12700">
              <a:noFill/>
              <a:miter lim="800000"/>
              <a:headEnd/>
              <a:tailEnd/>
            </a:ln>
            <a:effectLst/>
          </p:spPr>
          <p:txBody>
            <a:bodyPr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5143" b="1" dirty="0">
                  <a:solidFill>
                    <a:srgbClr val="000000"/>
                  </a:solidFill>
                  <a:latin typeface="Arial"/>
                </a:rPr>
                <a:t>C</a:t>
              </a:r>
              <a:endParaRPr lang="en-US" sz="5143" dirty="0">
                <a:solidFill>
                  <a:srgbClr val="000000"/>
                </a:solidFill>
                <a:latin typeface="Arial"/>
              </a:endParaRPr>
            </a:p>
          </p:txBody>
        </p:sp>
        <p:sp>
          <p:nvSpPr>
            <p:cNvPr id="52" name="Text Box 7"/>
            <p:cNvSpPr txBox="1">
              <a:spLocks noChangeArrowheads="1"/>
            </p:cNvSpPr>
            <p:nvPr/>
          </p:nvSpPr>
          <p:spPr bwMode="auto">
            <a:xfrm flipH="1">
              <a:off x="3429000" y="6035271"/>
              <a:ext cx="1143000" cy="1405029"/>
            </a:xfrm>
            <a:prstGeom prst="rect">
              <a:avLst/>
            </a:prstGeom>
            <a:noFill/>
            <a:ln w="12700">
              <a:noFill/>
              <a:miter lim="800000"/>
              <a:headEnd/>
              <a:tailEnd/>
            </a:ln>
            <a:effectLst/>
          </p:spPr>
          <p:txBody>
            <a:bodyPr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5143" b="1" dirty="0">
                  <a:solidFill>
                    <a:srgbClr val="000000"/>
                  </a:solidFill>
                  <a:latin typeface="Arial"/>
                </a:rPr>
                <a:t>E</a:t>
              </a:r>
              <a:endParaRPr lang="en-US" sz="5143" dirty="0">
                <a:solidFill>
                  <a:srgbClr val="000000"/>
                </a:solidFill>
                <a:latin typeface="Arial"/>
              </a:endParaRPr>
            </a:p>
          </p:txBody>
        </p:sp>
        <p:sp>
          <p:nvSpPr>
            <p:cNvPr id="53" name="Text Box 8"/>
            <p:cNvSpPr txBox="1">
              <a:spLocks noChangeArrowheads="1"/>
            </p:cNvSpPr>
            <p:nvPr/>
          </p:nvSpPr>
          <p:spPr bwMode="auto">
            <a:xfrm flipH="1">
              <a:off x="5020614" y="6026946"/>
              <a:ext cx="1143000" cy="1774448"/>
            </a:xfrm>
            <a:prstGeom prst="rect">
              <a:avLst/>
            </a:prstGeom>
            <a:noFill/>
            <a:ln w="12700">
              <a:noFill/>
              <a:miter lim="800000"/>
              <a:headEnd/>
              <a:tailEnd/>
            </a:ln>
            <a:effectLst/>
          </p:spPr>
          <p:txBody>
            <a:bodyPr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5143" b="1" dirty="0">
                  <a:solidFill>
                    <a:srgbClr val="000000"/>
                  </a:solidFill>
                  <a:latin typeface="Arial"/>
                </a:rPr>
                <a:t>D</a:t>
              </a:r>
            </a:p>
            <a:p>
              <a:pPr algn="ctr" defTabSz="870875" eaLnBrk="0" hangingPunct="0">
                <a:spcBef>
                  <a:spcPct val="50000"/>
                </a:spcBef>
                <a:defRPr/>
              </a:pPr>
              <a:endParaRPr lang="en-US" sz="1524" dirty="0">
                <a:solidFill>
                  <a:srgbClr val="000000"/>
                </a:solidFill>
                <a:latin typeface="Times New Roman" pitchFamily="18" charset="0"/>
              </a:endParaRPr>
            </a:p>
          </p:txBody>
        </p:sp>
        <p:sp>
          <p:nvSpPr>
            <p:cNvPr id="55" name="Freeform 3"/>
            <p:cNvSpPr>
              <a:spLocks/>
            </p:cNvSpPr>
            <p:nvPr/>
          </p:nvSpPr>
          <p:spPr bwMode="auto">
            <a:xfrm rot="12980401" flipV="1">
              <a:off x="4721425" y="5982567"/>
              <a:ext cx="848509" cy="46630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56" name="Freeform 5"/>
            <p:cNvSpPr>
              <a:spLocks/>
            </p:cNvSpPr>
            <p:nvPr/>
          </p:nvSpPr>
          <p:spPr bwMode="auto">
            <a:xfrm rot="16850319" flipV="1">
              <a:off x="3909821" y="5943693"/>
              <a:ext cx="862723" cy="46630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57" name="Text Box 2067"/>
            <p:cNvSpPr txBox="1">
              <a:spLocks noChangeArrowheads="1"/>
            </p:cNvSpPr>
            <p:nvPr/>
          </p:nvSpPr>
          <p:spPr bwMode="auto">
            <a:xfrm>
              <a:off x="4449113" y="5016627"/>
              <a:ext cx="647701" cy="712378"/>
            </a:xfrm>
            <a:prstGeom prst="rect">
              <a:avLst/>
            </a:prstGeom>
            <a:noFill/>
            <a:ln w="76200">
              <a:solidFill>
                <a:srgbClr val="FF0000"/>
              </a:solidFill>
              <a:miter lim="800000"/>
              <a:headEnd/>
              <a:tailEnd/>
            </a:ln>
            <a:effectLst/>
          </p:spPr>
          <p:txBody>
            <a:bodyPr wrap="square">
              <a:spAutoFit/>
            </a:bodyPr>
            <a:lstStyle/>
            <a:p>
              <a:pPr algn="ctr" defTabSz="870875" eaLnBrk="0" hangingPunct="0">
                <a:spcBef>
                  <a:spcPct val="50000"/>
                </a:spcBef>
              </a:pPr>
              <a:endParaRPr lang="en-US" altLang="en-US" sz="952" b="1" dirty="0">
                <a:solidFill>
                  <a:srgbClr val="000000"/>
                </a:solidFill>
                <a:latin typeface="Times New Roman" pitchFamily="18" charset="0"/>
              </a:endParaRPr>
            </a:p>
            <a:p>
              <a:pPr algn="ctr" defTabSz="870875" eaLnBrk="0" hangingPunct="0">
                <a:spcBef>
                  <a:spcPct val="50000"/>
                </a:spcBef>
              </a:pPr>
              <a:endParaRPr lang="en-US" altLang="en-US" sz="952" b="1" dirty="0">
                <a:solidFill>
                  <a:srgbClr val="000000"/>
                </a:solidFill>
                <a:latin typeface="Times New Roman" pitchFamily="18" charset="0"/>
              </a:endParaRPr>
            </a:p>
            <a:p>
              <a:pPr algn="ctr" defTabSz="870875" eaLnBrk="0" hangingPunct="0">
                <a:spcBef>
                  <a:spcPct val="50000"/>
                </a:spcBef>
              </a:pPr>
              <a:endParaRPr lang="en-US" altLang="en-US" sz="952" b="1" dirty="0">
                <a:solidFill>
                  <a:srgbClr val="000000"/>
                </a:solidFill>
                <a:latin typeface="Times New Roman" pitchFamily="18" charset="0"/>
              </a:endParaRPr>
            </a:p>
          </p:txBody>
        </p:sp>
      </p:grpSp>
      <p:sp>
        <p:nvSpPr>
          <p:cNvPr id="2" name="TextBox 1"/>
          <p:cNvSpPr txBox="1"/>
          <p:nvPr/>
        </p:nvSpPr>
        <p:spPr>
          <a:xfrm>
            <a:off x="4895746" y="3219394"/>
            <a:ext cx="2318682" cy="1968488"/>
          </a:xfrm>
          <a:prstGeom prst="rect">
            <a:avLst/>
          </a:prstGeom>
          <a:noFill/>
        </p:spPr>
        <p:txBody>
          <a:bodyPr wrap="square" rtlCol="0">
            <a:spAutoFit/>
          </a:bodyPr>
          <a:lstStyle/>
          <a:p>
            <a:pPr defTabSz="870875"/>
            <a:r>
              <a:rPr lang="en-US" sz="3048" dirty="0">
                <a:solidFill>
                  <a:srgbClr val="000000"/>
                </a:solidFill>
                <a:latin typeface="Arial"/>
              </a:rPr>
              <a:t>AKA collider-conditioning bias</a:t>
            </a:r>
          </a:p>
        </p:txBody>
      </p:sp>
      <p:sp>
        <p:nvSpPr>
          <p:cNvPr id="33" name="TextBox 32"/>
          <p:cNvSpPr txBox="1"/>
          <p:nvPr/>
        </p:nvSpPr>
        <p:spPr>
          <a:xfrm>
            <a:off x="10023509" y="4625596"/>
            <a:ext cx="2553270" cy="1499385"/>
          </a:xfrm>
          <a:prstGeom prst="rect">
            <a:avLst/>
          </a:prstGeom>
          <a:noFill/>
        </p:spPr>
        <p:txBody>
          <a:bodyPr wrap="square" rtlCol="0">
            <a:spAutoFit/>
          </a:bodyPr>
          <a:lstStyle/>
          <a:p>
            <a:pPr defTabSz="870875"/>
            <a:r>
              <a:rPr lang="en-US" sz="2286" dirty="0">
                <a:solidFill>
                  <a:srgbClr val="000000"/>
                </a:solidFill>
                <a:latin typeface="Arial"/>
              </a:rPr>
              <a:t>e.g., independent differential misclassification of exposure</a:t>
            </a:r>
          </a:p>
        </p:txBody>
      </p:sp>
      <p:sp>
        <p:nvSpPr>
          <p:cNvPr id="3" name="Text Box 6">
            <a:extLst>
              <a:ext uri="{FF2B5EF4-FFF2-40B4-BE49-F238E27FC236}">
                <a16:creationId xmlns:a16="http://schemas.microsoft.com/office/drawing/2014/main" id="{40905E0D-D830-42D5-84B6-C0810A11B20A}"/>
              </a:ext>
            </a:extLst>
          </p:cNvPr>
          <p:cNvSpPr txBox="1">
            <a:spLocks noChangeArrowheads="1"/>
          </p:cNvSpPr>
          <p:nvPr/>
        </p:nvSpPr>
        <p:spPr bwMode="auto">
          <a:xfrm>
            <a:off x="13728700" y="67017"/>
            <a:ext cx="2667000" cy="912382"/>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400" b="1" dirty="0">
                <a:solidFill>
                  <a:srgbClr val="FF3300"/>
                </a:solidFill>
              </a:rPr>
              <a:t>Review</a:t>
            </a:r>
          </a:p>
        </p:txBody>
      </p:sp>
    </p:spTree>
    <p:extLst>
      <p:ext uri="{BB962C8B-B14F-4D97-AF65-F5344CB8AC3E}">
        <p14:creationId xmlns:p14="http://schemas.microsoft.com/office/powerpoint/2010/main" val="1556520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28571" y="217715"/>
            <a:ext cx="8850500" cy="678647"/>
          </a:xfrm>
          <a:prstGeom prst="rect">
            <a:avLst/>
          </a:prstGeom>
        </p:spPr>
        <p:txBody>
          <a:bodyPr wrap="none">
            <a:spAutoFit/>
          </a:bodyPr>
          <a:lstStyle/>
          <a:p>
            <a:pPr defTabSz="870875"/>
            <a:r>
              <a:rPr lang="en-US" altLang="en-US" sz="3810" b="1" dirty="0">
                <a:solidFill>
                  <a:srgbClr val="000000"/>
                </a:solidFill>
                <a:latin typeface="Arial"/>
              </a:rPr>
              <a:t>DAGs to Broaden Our Understanding</a:t>
            </a:r>
            <a:endParaRPr lang="en-US" sz="3810" b="1" dirty="0">
              <a:solidFill>
                <a:srgbClr val="000000"/>
              </a:solidFill>
              <a:latin typeface="Arial"/>
            </a:endParaRPr>
          </a:p>
        </p:txBody>
      </p:sp>
      <p:sp>
        <p:nvSpPr>
          <p:cNvPr id="9" name="Rectangle 8"/>
          <p:cNvSpPr/>
          <p:nvPr/>
        </p:nvSpPr>
        <p:spPr>
          <a:xfrm>
            <a:off x="217714" y="1016000"/>
            <a:ext cx="16038286" cy="561372"/>
          </a:xfrm>
          <a:prstGeom prst="rect">
            <a:avLst/>
          </a:prstGeom>
        </p:spPr>
        <p:txBody>
          <a:bodyPr wrap="square">
            <a:spAutoFit/>
          </a:bodyPr>
          <a:lstStyle/>
          <a:p>
            <a:pPr defTabSz="870875"/>
            <a:r>
              <a:rPr lang="en-US" altLang="en-US" sz="3048" dirty="0">
                <a:solidFill>
                  <a:srgbClr val="000000"/>
                </a:solidFill>
                <a:latin typeface="Arial"/>
              </a:rPr>
              <a:t>A </a:t>
            </a:r>
            <a:r>
              <a:rPr lang="en-US" altLang="en-US" sz="3048" u="sng" dirty="0">
                <a:solidFill>
                  <a:srgbClr val="000000"/>
                </a:solidFill>
                <a:latin typeface="Arial"/>
              </a:rPr>
              <a:t>lack</a:t>
            </a:r>
            <a:r>
              <a:rPr lang="en-US" altLang="en-US" sz="3048" dirty="0">
                <a:solidFill>
                  <a:srgbClr val="000000"/>
                </a:solidFill>
                <a:latin typeface="Arial"/>
              </a:rPr>
              <a:t> of statistical (numerical) association in your data between E and D might be due to:</a:t>
            </a:r>
          </a:p>
        </p:txBody>
      </p:sp>
      <p:sp>
        <p:nvSpPr>
          <p:cNvPr id="13" name="Rectangle 12"/>
          <p:cNvSpPr/>
          <p:nvPr/>
        </p:nvSpPr>
        <p:spPr>
          <a:xfrm>
            <a:off x="441180" y="1959428"/>
            <a:ext cx="2980303" cy="971676"/>
          </a:xfrm>
          <a:prstGeom prst="rect">
            <a:avLst/>
          </a:prstGeom>
        </p:spPr>
        <p:txBody>
          <a:bodyPr wrap="none">
            <a:spAutoFit/>
          </a:bodyPr>
          <a:lstStyle/>
          <a:p>
            <a:pPr defTabSz="870875"/>
            <a:r>
              <a:rPr lang="en-US" altLang="en-US" sz="2857" b="1" dirty="0">
                <a:solidFill>
                  <a:srgbClr val="FF0000"/>
                </a:solidFill>
              </a:rPr>
              <a:t>1.  Confounding</a:t>
            </a:r>
          </a:p>
          <a:p>
            <a:pPr defTabSz="870875"/>
            <a:endParaRPr lang="en-US" sz="2857" dirty="0">
              <a:solidFill>
                <a:srgbClr val="000000"/>
              </a:solidFill>
              <a:latin typeface="Times New Roman" pitchFamily="18" charset="0"/>
            </a:endParaRPr>
          </a:p>
        </p:txBody>
      </p:sp>
      <p:sp>
        <p:nvSpPr>
          <p:cNvPr id="18" name="Rectangle 17"/>
          <p:cNvSpPr/>
          <p:nvPr/>
        </p:nvSpPr>
        <p:spPr>
          <a:xfrm>
            <a:off x="6145359" y="1987840"/>
            <a:ext cx="3203121" cy="532005"/>
          </a:xfrm>
          <a:prstGeom prst="rect">
            <a:avLst/>
          </a:prstGeom>
        </p:spPr>
        <p:txBody>
          <a:bodyPr wrap="none">
            <a:spAutoFit/>
          </a:bodyPr>
          <a:lstStyle/>
          <a:p>
            <a:pPr algn="r" defTabSz="870875" eaLnBrk="0" hangingPunct="0">
              <a:spcBef>
                <a:spcPct val="50000"/>
              </a:spcBef>
            </a:pPr>
            <a:r>
              <a:rPr lang="en-US" altLang="en-US" sz="2857" b="1" dirty="0">
                <a:solidFill>
                  <a:srgbClr val="FF0000"/>
                </a:solidFill>
              </a:rPr>
              <a:t>2.  Selection Bias</a:t>
            </a:r>
          </a:p>
        </p:txBody>
      </p:sp>
      <p:sp>
        <p:nvSpPr>
          <p:cNvPr id="19" name="Rectangle 18"/>
          <p:cNvSpPr/>
          <p:nvPr/>
        </p:nvSpPr>
        <p:spPr>
          <a:xfrm>
            <a:off x="11538449" y="2012384"/>
            <a:ext cx="3934090" cy="532005"/>
          </a:xfrm>
          <a:prstGeom prst="rect">
            <a:avLst/>
          </a:prstGeom>
        </p:spPr>
        <p:txBody>
          <a:bodyPr wrap="none">
            <a:spAutoFit/>
          </a:bodyPr>
          <a:lstStyle/>
          <a:p>
            <a:pPr marL="381008" indent="-381008" defTabSz="870875" eaLnBrk="0" hangingPunct="0">
              <a:spcBef>
                <a:spcPct val="50000"/>
              </a:spcBef>
            </a:pPr>
            <a:r>
              <a:rPr lang="en-US" altLang="en-US" sz="2857" b="1" dirty="0">
                <a:solidFill>
                  <a:srgbClr val="FF0000"/>
                </a:solidFill>
              </a:rPr>
              <a:t>3.  Measurement Bias</a:t>
            </a:r>
          </a:p>
        </p:txBody>
      </p:sp>
      <p:sp>
        <p:nvSpPr>
          <p:cNvPr id="20" name="Rectangle 19"/>
          <p:cNvSpPr/>
          <p:nvPr/>
        </p:nvSpPr>
        <p:spPr>
          <a:xfrm>
            <a:off x="378586" y="5805714"/>
            <a:ext cx="4701414" cy="971676"/>
          </a:xfrm>
          <a:prstGeom prst="rect">
            <a:avLst/>
          </a:prstGeom>
        </p:spPr>
        <p:txBody>
          <a:bodyPr wrap="square">
            <a:spAutoFit/>
          </a:bodyPr>
          <a:lstStyle/>
          <a:p>
            <a:pPr marL="435437" indent="-435437" defTabSz="870875" eaLnBrk="0" hangingPunct="0">
              <a:spcBef>
                <a:spcPct val="50000"/>
              </a:spcBef>
            </a:pPr>
            <a:r>
              <a:rPr lang="en-US" altLang="en-US" sz="2857" b="1" dirty="0">
                <a:solidFill>
                  <a:srgbClr val="FF0000"/>
                </a:solidFill>
              </a:rPr>
              <a:t>4. Effect-measure Modification Bias</a:t>
            </a:r>
          </a:p>
        </p:txBody>
      </p:sp>
      <p:sp>
        <p:nvSpPr>
          <p:cNvPr id="21" name="Rectangle 20"/>
          <p:cNvSpPr/>
          <p:nvPr/>
        </p:nvSpPr>
        <p:spPr>
          <a:xfrm>
            <a:off x="6543324" y="6221526"/>
            <a:ext cx="2020105" cy="532005"/>
          </a:xfrm>
          <a:prstGeom prst="rect">
            <a:avLst/>
          </a:prstGeom>
        </p:spPr>
        <p:txBody>
          <a:bodyPr wrap="none">
            <a:spAutoFit/>
          </a:bodyPr>
          <a:lstStyle/>
          <a:p>
            <a:pPr algn="r" defTabSz="870875" eaLnBrk="0" hangingPunct="0">
              <a:spcBef>
                <a:spcPct val="50000"/>
              </a:spcBef>
            </a:pPr>
            <a:r>
              <a:rPr lang="en-US" altLang="en-US" sz="2857" b="1" dirty="0">
                <a:solidFill>
                  <a:srgbClr val="FF0000"/>
                </a:solidFill>
              </a:rPr>
              <a:t>5.  Chance</a:t>
            </a:r>
          </a:p>
        </p:txBody>
      </p:sp>
      <p:sp>
        <p:nvSpPr>
          <p:cNvPr id="22" name="Rectangle 21"/>
          <p:cNvSpPr/>
          <p:nvPr/>
        </p:nvSpPr>
        <p:spPr>
          <a:xfrm>
            <a:off x="11178495" y="6269586"/>
            <a:ext cx="4630435" cy="532005"/>
          </a:xfrm>
          <a:prstGeom prst="rect">
            <a:avLst/>
          </a:prstGeom>
        </p:spPr>
        <p:txBody>
          <a:bodyPr wrap="none">
            <a:spAutoFit/>
          </a:bodyPr>
          <a:lstStyle/>
          <a:p>
            <a:pPr defTabSz="870875"/>
            <a:r>
              <a:rPr lang="en-US" altLang="en-US" sz="2857" b="1" dirty="0">
                <a:solidFill>
                  <a:srgbClr val="00B0F0"/>
                </a:solidFill>
              </a:rPr>
              <a:t>6. True Lack of Causation</a:t>
            </a:r>
          </a:p>
        </p:txBody>
      </p:sp>
      <p:pic>
        <p:nvPicPr>
          <p:cNvPr id="31" name="Picture 30"/>
          <p:cNvPicPr>
            <a:picLocks noChangeAspect="1"/>
          </p:cNvPicPr>
          <p:nvPr/>
        </p:nvPicPr>
        <p:blipFill>
          <a:blip r:embed="rId3"/>
          <a:stretch>
            <a:fillRect/>
          </a:stretch>
        </p:blipFill>
        <p:spPr>
          <a:xfrm>
            <a:off x="11751127" y="7529447"/>
            <a:ext cx="3053445" cy="816268"/>
          </a:xfrm>
          <a:prstGeom prst="rect">
            <a:avLst/>
          </a:prstGeom>
        </p:spPr>
      </p:pic>
      <p:pic>
        <p:nvPicPr>
          <p:cNvPr id="193536" name="Picture 193535"/>
          <p:cNvPicPr>
            <a:picLocks noChangeAspect="1"/>
          </p:cNvPicPr>
          <p:nvPr/>
        </p:nvPicPr>
        <p:blipFill>
          <a:blip r:embed="rId4"/>
          <a:stretch>
            <a:fillRect/>
          </a:stretch>
        </p:blipFill>
        <p:spPr>
          <a:xfrm>
            <a:off x="6288653" y="7547429"/>
            <a:ext cx="2927918" cy="782188"/>
          </a:xfrm>
          <a:prstGeom prst="rect">
            <a:avLst/>
          </a:prstGeom>
        </p:spPr>
      </p:pic>
      <p:pic>
        <p:nvPicPr>
          <p:cNvPr id="4" name="Picture 3"/>
          <p:cNvPicPr>
            <a:picLocks noChangeAspect="1"/>
          </p:cNvPicPr>
          <p:nvPr/>
        </p:nvPicPr>
        <p:blipFill>
          <a:blip r:embed="rId5"/>
          <a:stretch>
            <a:fillRect/>
          </a:stretch>
        </p:blipFill>
        <p:spPr>
          <a:xfrm>
            <a:off x="943429" y="7039429"/>
            <a:ext cx="3075214" cy="1569357"/>
          </a:xfrm>
          <a:prstGeom prst="rect">
            <a:avLst/>
          </a:prstGeom>
        </p:spPr>
      </p:pic>
      <p:pic>
        <p:nvPicPr>
          <p:cNvPr id="5" name="Picture 4"/>
          <p:cNvPicPr>
            <a:picLocks noChangeAspect="1"/>
          </p:cNvPicPr>
          <p:nvPr/>
        </p:nvPicPr>
        <p:blipFill>
          <a:blip r:embed="rId6"/>
          <a:stretch>
            <a:fillRect/>
          </a:stretch>
        </p:blipFill>
        <p:spPr>
          <a:xfrm>
            <a:off x="898402" y="2706979"/>
            <a:ext cx="2657598" cy="2300450"/>
          </a:xfrm>
          <a:prstGeom prst="rect">
            <a:avLst/>
          </a:prstGeom>
        </p:spPr>
      </p:pic>
      <p:grpSp>
        <p:nvGrpSpPr>
          <p:cNvPr id="16" name="Group 15"/>
          <p:cNvGrpSpPr/>
          <p:nvPr/>
        </p:nvGrpSpPr>
        <p:grpSpPr>
          <a:xfrm>
            <a:off x="10993365" y="2377015"/>
            <a:ext cx="4513462" cy="3626716"/>
            <a:chOff x="2199568" y="4516282"/>
            <a:chExt cx="4337963" cy="3808052"/>
          </a:xfrm>
        </p:grpSpPr>
        <p:sp>
          <p:nvSpPr>
            <p:cNvPr id="17" name="Text Box 2"/>
            <p:cNvSpPr txBox="1">
              <a:spLocks noChangeArrowheads="1"/>
            </p:cNvSpPr>
            <p:nvPr/>
          </p:nvSpPr>
          <p:spPr bwMode="auto">
            <a:xfrm flipH="1">
              <a:off x="2199568" y="4516282"/>
              <a:ext cx="3813683" cy="1035678"/>
            </a:xfrm>
            <a:prstGeom prst="rect">
              <a:avLst/>
            </a:prstGeom>
            <a:noFill/>
            <a:ln w="12700">
              <a:noFill/>
              <a:miter lim="800000"/>
              <a:headEnd/>
              <a:tailEnd/>
            </a:ln>
            <a:effectLst/>
          </p:spPr>
          <p:txBody>
            <a:bodyPr wrap="square"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3619" b="1" dirty="0">
                  <a:solidFill>
                    <a:srgbClr val="000000"/>
                  </a:solidFill>
                  <a:latin typeface="Arial"/>
                </a:rPr>
                <a:t>E  Meas. error</a:t>
              </a:r>
              <a:endParaRPr lang="en-US" sz="3619" baseline="-25000" dirty="0">
                <a:solidFill>
                  <a:srgbClr val="000000"/>
                </a:solidFill>
                <a:latin typeface="Arial"/>
              </a:endParaRPr>
            </a:p>
          </p:txBody>
        </p:sp>
        <p:sp>
          <p:nvSpPr>
            <p:cNvPr id="23" name="Text Box 6"/>
            <p:cNvSpPr txBox="1">
              <a:spLocks noChangeArrowheads="1"/>
            </p:cNvSpPr>
            <p:nvPr/>
          </p:nvSpPr>
          <p:spPr bwMode="auto">
            <a:xfrm>
              <a:off x="3926352" y="6261392"/>
              <a:ext cx="685800" cy="46630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defTabSz="870875" eaLnBrk="0" hangingPunct="0">
                <a:spcBef>
                  <a:spcPct val="50000"/>
                </a:spcBef>
                <a:defRPr/>
              </a:pPr>
              <a:endParaRPr lang="en-US" sz="2286" b="1" dirty="0">
                <a:solidFill>
                  <a:srgbClr val="000000"/>
                </a:solidFill>
                <a:latin typeface="Times New Roman" pitchFamily="18" charset="0"/>
              </a:endParaRPr>
            </a:p>
          </p:txBody>
        </p:sp>
        <p:sp>
          <p:nvSpPr>
            <p:cNvPr id="24" name="Text Box 7"/>
            <p:cNvSpPr txBox="1">
              <a:spLocks noChangeArrowheads="1"/>
            </p:cNvSpPr>
            <p:nvPr/>
          </p:nvSpPr>
          <p:spPr bwMode="auto">
            <a:xfrm flipH="1">
              <a:off x="3002457" y="5755827"/>
              <a:ext cx="1143000" cy="1081930"/>
            </a:xfrm>
            <a:prstGeom prst="rect">
              <a:avLst/>
            </a:prstGeom>
            <a:noFill/>
            <a:ln w="12700">
              <a:noFill/>
              <a:miter lim="800000"/>
              <a:headEnd/>
              <a:tailEnd/>
            </a:ln>
            <a:effectLst/>
          </p:spPr>
          <p:txBody>
            <a:bodyPr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3810" b="1" dirty="0">
                  <a:solidFill>
                    <a:srgbClr val="000000"/>
                  </a:solidFill>
                  <a:latin typeface="Arial"/>
                </a:rPr>
                <a:t>E</a:t>
              </a:r>
              <a:r>
                <a:rPr lang="en-US" sz="3810" b="1" baseline="-25000" dirty="0">
                  <a:solidFill>
                    <a:srgbClr val="000000"/>
                  </a:solidFill>
                  <a:latin typeface="Arial"/>
                </a:rPr>
                <a:t>obs</a:t>
              </a:r>
              <a:endParaRPr lang="en-US" sz="3810" baseline="-25000" dirty="0">
                <a:solidFill>
                  <a:srgbClr val="000000"/>
                </a:solidFill>
                <a:latin typeface="Arial"/>
              </a:endParaRPr>
            </a:p>
          </p:txBody>
        </p:sp>
        <p:sp>
          <p:nvSpPr>
            <p:cNvPr id="25" name="Text Box 8"/>
            <p:cNvSpPr txBox="1">
              <a:spLocks noChangeArrowheads="1"/>
            </p:cNvSpPr>
            <p:nvPr/>
          </p:nvSpPr>
          <p:spPr bwMode="auto">
            <a:xfrm flipH="1">
              <a:off x="5080629" y="5652533"/>
              <a:ext cx="1409700" cy="1451350"/>
            </a:xfrm>
            <a:prstGeom prst="rect">
              <a:avLst/>
            </a:prstGeom>
            <a:noFill/>
            <a:ln w="12700">
              <a:noFill/>
              <a:miter lim="800000"/>
              <a:headEnd/>
              <a:tailEnd/>
            </a:ln>
            <a:effectLst/>
          </p:spPr>
          <p:txBody>
            <a:bodyPr wrap="square"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3810" b="1" dirty="0">
                  <a:solidFill>
                    <a:srgbClr val="000000"/>
                  </a:solidFill>
                  <a:latin typeface="Arial"/>
                </a:rPr>
                <a:t>D</a:t>
              </a:r>
              <a:r>
                <a:rPr lang="en-US" sz="3810" b="1" baseline="-25000" dirty="0">
                  <a:solidFill>
                    <a:srgbClr val="000000"/>
                  </a:solidFill>
                  <a:latin typeface="Arial"/>
                </a:rPr>
                <a:t>obs</a:t>
              </a:r>
            </a:p>
            <a:p>
              <a:pPr algn="ctr" defTabSz="870875" eaLnBrk="0" hangingPunct="0">
                <a:spcBef>
                  <a:spcPct val="50000"/>
                </a:spcBef>
                <a:defRPr/>
              </a:pPr>
              <a:endParaRPr lang="en-US" sz="1524" dirty="0">
                <a:solidFill>
                  <a:srgbClr val="000000"/>
                </a:solidFill>
                <a:latin typeface="Times New Roman" pitchFamily="18" charset="0"/>
              </a:endParaRPr>
            </a:p>
          </p:txBody>
        </p:sp>
        <p:sp>
          <p:nvSpPr>
            <p:cNvPr id="26" name="Freeform 3"/>
            <p:cNvSpPr>
              <a:spLocks/>
            </p:cNvSpPr>
            <p:nvPr/>
          </p:nvSpPr>
          <p:spPr bwMode="auto">
            <a:xfrm rot="12980401" flipV="1">
              <a:off x="3673872" y="6108687"/>
              <a:ext cx="1938531" cy="51873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27" name="Freeform 5"/>
            <p:cNvSpPr>
              <a:spLocks/>
            </p:cNvSpPr>
            <p:nvPr/>
          </p:nvSpPr>
          <p:spPr bwMode="auto">
            <a:xfrm rot="2474979" flipV="1">
              <a:off x="3174804" y="5653906"/>
              <a:ext cx="369005" cy="46630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28" name="Text Box 8"/>
            <p:cNvSpPr txBox="1">
              <a:spLocks noChangeArrowheads="1"/>
            </p:cNvSpPr>
            <p:nvPr/>
          </p:nvSpPr>
          <p:spPr bwMode="auto">
            <a:xfrm flipH="1">
              <a:off x="4955444" y="6872984"/>
              <a:ext cx="1582087" cy="1451350"/>
            </a:xfrm>
            <a:prstGeom prst="rect">
              <a:avLst/>
            </a:prstGeom>
            <a:noFill/>
            <a:ln w="12700">
              <a:noFill/>
              <a:miter lim="800000"/>
              <a:headEnd/>
              <a:tailEnd/>
            </a:ln>
            <a:effectLst/>
          </p:spPr>
          <p:txBody>
            <a:bodyPr wrap="square"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3810" b="1" dirty="0">
                  <a:solidFill>
                    <a:srgbClr val="000000"/>
                  </a:solidFill>
                  <a:latin typeface="Arial"/>
                </a:rPr>
                <a:t>D</a:t>
              </a:r>
              <a:r>
                <a:rPr lang="en-US" sz="3810" b="1" baseline="-25000" dirty="0">
                  <a:solidFill>
                    <a:srgbClr val="000000"/>
                  </a:solidFill>
                  <a:latin typeface="Arial"/>
                </a:rPr>
                <a:t>true</a:t>
              </a:r>
            </a:p>
            <a:p>
              <a:pPr algn="ctr" defTabSz="870875" eaLnBrk="0" hangingPunct="0">
                <a:spcBef>
                  <a:spcPct val="50000"/>
                </a:spcBef>
                <a:defRPr/>
              </a:pPr>
              <a:endParaRPr lang="en-US" sz="1524" dirty="0">
                <a:solidFill>
                  <a:srgbClr val="000000"/>
                </a:solidFill>
                <a:latin typeface="Times New Roman" pitchFamily="18" charset="0"/>
              </a:endParaRPr>
            </a:p>
          </p:txBody>
        </p:sp>
        <p:sp>
          <p:nvSpPr>
            <p:cNvPr id="29" name="Freeform 5"/>
            <p:cNvSpPr>
              <a:spLocks/>
            </p:cNvSpPr>
            <p:nvPr/>
          </p:nvSpPr>
          <p:spPr bwMode="auto">
            <a:xfrm rot="13487140" flipV="1">
              <a:off x="5550801" y="6840649"/>
              <a:ext cx="441682" cy="46630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30" name="Freeform 5"/>
            <p:cNvSpPr>
              <a:spLocks/>
            </p:cNvSpPr>
            <p:nvPr/>
          </p:nvSpPr>
          <p:spPr bwMode="auto">
            <a:xfrm rot="13283999" flipV="1">
              <a:off x="3175912" y="6917085"/>
              <a:ext cx="376412" cy="46630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32" name="Text Box 8"/>
            <p:cNvSpPr txBox="1">
              <a:spLocks noChangeArrowheads="1"/>
            </p:cNvSpPr>
            <p:nvPr/>
          </p:nvSpPr>
          <p:spPr bwMode="auto">
            <a:xfrm flipH="1">
              <a:off x="2662873" y="6853832"/>
              <a:ext cx="1346793" cy="1451350"/>
            </a:xfrm>
            <a:prstGeom prst="rect">
              <a:avLst/>
            </a:prstGeom>
            <a:noFill/>
            <a:ln w="12700">
              <a:noFill/>
              <a:miter lim="800000"/>
              <a:headEnd/>
              <a:tailEnd/>
            </a:ln>
            <a:effectLst/>
          </p:spPr>
          <p:txBody>
            <a:bodyPr wrap="square"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3810" b="1" dirty="0">
                  <a:solidFill>
                    <a:srgbClr val="000000"/>
                  </a:solidFill>
                  <a:latin typeface="Arial"/>
                </a:rPr>
                <a:t>E</a:t>
              </a:r>
              <a:r>
                <a:rPr lang="en-US" sz="3810" b="1" baseline="-25000" dirty="0">
                  <a:solidFill>
                    <a:srgbClr val="000000"/>
                  </a:solidFill>
                  <a:latin typeface="Arial"/>
                </a:rPr>
                <a:t>true</a:t>
              </a:r>
            </a:p>
            <a:p>
              <a:pPr algn="ctr" defTabSz="870875" eaLnBrk="0" hangingPunct="0">
                <a:spcBef>
                  <a:spcPct val="50000"/>
                </a:spcBef>
                <a:defRPr/>
              </a:pPr>
              <a:endParaRPr lang="en-US" sz="1524" dirty="0">
                <a:solidFill>
                  <a:srgbClr val="000000"/>
                </a:solidFill>
                <a:latin typeface="Times New Roman" pitchFamily="18" charset="0"/>
              </a:endParaRPr>
            </a:p>
          </p:txBody>
        </p:sp>
        <p:sp>
          <p:nvSpPr>
            <p:cNvPr id="41" name="Freeform 3"/>
            <p:cNvSpPr>
              <a:spLocks/>
            </p:cNvSpPr>
            <p:nvPr/>
          </p:nvSpPr>
          <p:spPr bwMode="auto">
            <a:xfrm rot="12278230" flipH="1" flipV="1">
              <a:off x="4155323" y="7365509"/>
              <a:ext cx="879964" cy="46630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grpSp>
      <p:grpSp>
        <p:nvGrpSpPr>
          <p:cNvPr id="33" name="Group 32"/>
          <p:cNvGrpSpPr/>
          <p:nvPr/>
        </p:nvGrpSpPr>
        <p:grpSpPr>
          <a:xfrm>
            <a:off x="6829892" y="2247502"/>
            <a:ext cx="2604394" cy="3213908"/>
            <a:chOff x="3429000" y="4426790"/>
            <a:chExt cx="2734614" cy="3374604"/>
          </a:xfrm>
        </p:grpSpPr>
        <p:sp>
          <p:nvSpPr>
            <p:cNvPr id="34" name="Text Box 2"/>
            <p:cNvSpPr txBox="1">
              <a:spLocks noChangeArrowheads="1"/>
            </p:cNvSpPr>
            <p:nvPr/>
          </p:nvSpPr>
          <p:spPr bwMode="auto">
            <a:xfrm flipH="1">
              <a:off x="4191000" y="4426790"/>
              <a:ext cx="1143000" cy="1405029"/>
            </a:xfrm>
            <a:prstGeom prst="rect">
              <a:avLst/>
            </a:prstGeom>
            <a:noFill/>
            <a:ln w="12700">
              <a:noFill/>
              <a:miter lim="800000"/>
              <a:headEnd/>
              <a:tailEnd/>
            </a:ln>
            <a:effectLst/>
          </p:spPr>
          <p:txBody>
            <a:bodyPr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5143" b="1" dirty="0">
                  <a:solidFill>
                    <a:srgbClr val="000000"/>
                  </a:solidFill>
                  <a:latin typeface="Arial"/>
                </a:rPr>
                <a:t>C</a:t>
              </a:r>
              <a:endParaRPr lang="en-US" sz="5143" dirty="0">
                <a:solidFill>
                  <a:srgbClr val="000000"/>
                </a:solidFill>
                <a:latin typeface="Arial"/>
              </a:endParaRPr>
            </a:p>
          </p:txBody>
        </p:sp>
        <p:sp>
          <p:nvSpPr>
            <p:cNvPr id="35" name="Text Box 7"/>
            <p:cNvSpPr txBox="1">
              <a:spLocks noChangeArrowheads="1"/>
            </p:cNvSpPr>
            <p:nvPr/>
          </p:nvSpPr>
          <p:spPr bwMode="auto">
            <a:xfrm flipH="1">
              <a:off x="3429000" y="6035271"/>
              <a:ext cx="1143000" cy="1405029"/>
            </a:xfrm>
            <a:prstGeom prst="rect">
              <a:avLst/>
            </a:prstGeom>
            <a:noFill/>
            <a:ln w="12700">
              <a:noFill/>
              <a:miter lim="800000"/>
              <a:headEnd/>
              <a:tailEnd/>
            </a:ln>
            <a:effectLst/>
          </p:spPr>
          <p:txBody>
            <a:bodyPr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5143" b="1" dirty="0">
                  <a:solidFill>
                    <a:srgbClr val="000000"/>
                  </a:solidFill>
                  <a:latin typeface="Arial"/>
                </a:rPr>
                <a:t>E</a:t>
              </a:r>
              <a:endParaRPr lang="en-US" sz="5143" dirty="0">
                <a:solidFill>
                  <a:srgbClr val="000000"/>
                </a:solidFill>
                <a:latin typeface="Arial"/>
              </a:endParaRPr>
            </a:p>
          </p:txBody>
        </p:sp>
        <p:sp>
          <p:nvSpPr>
            <p:cNvPr id="36" name="Text Box 8"/>
            <p:cNvSpPr txBox="1">
              <a:spLocks noChangeArrowheads="1"/>
            </p:cNvSpPr>
            <p:nvPr/>
          </p:nvSpPr>
          <p:spPr bwMode="auto">
            <a:xfrm flipH="1">
              <a:off x="5020614" y="6026946"/>
              <a:ext cx="1143000" cy="1774448"/>
            </a:xfrm>
            <a:prstGeom prst="rect">
              <a:avLst/>
            </a:prstGeom>
            <a:noFill/>
            <a:ln w="12700">
              <a:noFill/>
              <a:miter lim="800000"/>
              <a:headEnd/>
              <a:tailEnd/>
            </a:ln>
            <a:effectLst/>
          </p:spPr>
          <p:txBody>
            <a:bodyPr anchor="ctr">
              <a:spAutoFit/>
            </a:bodyPr>
            <a:lstStyle/>
            <a:p>
              <a:pPr algn="ctr" defTabSz="870875" eaLnBrk="0" hangingPunct="0">
                <a:spcBef>
                  <a:spcPct val="50000"/>
                </a:spcBef>
                <a:defRPr/>
              </a:pPr>
              <a:endParaRPr lang="en-US" sz="381" b="1" dirty="0">
                <a:solidFill>
                  <a:srgbClr val="000000"/>
                </a:solidFill>
                <a:latin typeface="Times New Roman" pitchFamily="18" charset="0"/>
              </a:endParaRPr>
            </a:p>
            <a:p>
              <a:pPr algn="ctr" defTabSz="870875" eaLnBrk="0" hangingPunct="0">
                <a:spcBef>
                  <a:spcPct val="50000"/>
                </a:spcBef>
                <a:defRPr/>
              </a:pPr>
              <a:r>
                <a:rPr lang="en-US" sz="5143" b="1" dirty="0">
                  <a:solidFill>
                    <a:srgbClr val="000000"/>
                  </a:solidFill>
                  <a:latin typeface="Arial"/>
                </a:rPr>
                <a:t>D</a:t>
              </a:r>
            </a:p>
            <a:p>
              <a:pPr algn="ctr" defTabSz="870875" eaLnBrk="0" hangingPunct="0">
                <a:spcBef>
                  <a:spcPct val="50000"/>
                </a:spcBef>
                <a:defRPr/>
              </a:pPr>
              <a:endParaRPr lang="en-US" sz="1524" dirty="0">
                <a:solidFill>
                  <a:srgbClr val="000000"/>
                </a:solidFill>
                <a:latin typeface="Times New Roman" pitchFamily="18" charset="0"/>
              </a:endParaRPr>
            </a:p>
          </p:txBody>
        </p:sp>
        <p:sp>
          <p:nvSpPr>
            <p:cNvPr id="37" name="Freeform 3"/>
            <p:cNvSpPr>
              <a:spLocks/>
            </p:cNvSpPr>
            <p:nvPr/>
          </p:nvSpPr>
          <p:spPr bwMode="auto">
            <a:xfrm rot="12980401" flipV="1">
              <a:off x="4721425" y="5982567"/>
              <a:ext cx="848509" cy="46630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38" name="Freeform 5"/>
            <p:cNvSpPr>
              <a:spLocks/>
            </p:cNvSpPr>
            <p:nvPr/>
          </p:nvSpPr>
          <p:spPr bwMode="auto">
            <a:xfrm rot="16850319" flipV="1">
              <a:off x="3909821" y="5943693"/>
              <a:ext cx="862723" cy="46630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sp>
          <p:nvSpPr>
            <p:cNvPr id="39" name="Text Box 2067"/>
            <p:cNvSpPr txBox="1">
              <a:spLocks noChangeArrowheads="1"/>
            </p:cNvSpPr>
            <p:nvPr/>
          </p:nvSpPr>
          <p:spPr bwMode="auto">
            <a:xfrm>
              <a:off x="4449113" y="5016627"/>
              <a:ext cx="647701" cy="712378"/>
            </a:xfrm>
            <a:prstGeom prst="rect">
              <a:avLst/>
            </a:prstGeom>
            <a:noFill/>
            <a:ln w="76200">
              <a:solidFill>
                <a:srgbClr val="FF0000"/>
              </a:solidFill>
              <a:miter lim="800000"/>
              <a:headEnd/>
              <a:tailEnd/>
            </a:ln>
            <a:effectLst/>
          </p:spPr>
          <p:txBody>
            <a:bodyPr wrap="square">
              <a:spAutoFit/>
            </a:bodyPr>
            <a:lstStyle/>
            <a:p>
              <a:pPr algn="ctr" defTabSz="870875" eaLnBrk="0" hangingPunct="0">
                <a:spcBef>
                  <a:spcPct val="50000"/>
                </a:spcBef>
              </a:pPr>
              <a:endParaRPr lang="en-US" altLang="en-US" sz="952" b="1" dirty="0">
                <a:solidFill>
                  <a:srgbClr val="000000"/>
                </a:solidFill>
                <a:latin typeface="Times New Roman" pitchFamily="18" charset="0"/>
              </a:endParaRPr>
            </a:p>
            <a:p>
              <a:pPr algn="ctr" defTabSz="870875" eaLnBrk="0" hangingPunct="0">
                <a:spcBef>
                  <a:spcPct val="50000"/>
                </a:spcBef>
              </a:pPr>
              <a:endParaRPr lang="en-US" altLang="en-US" sz="952" b="1" dirty="0">
                <a:solidFill>
                  <a:srgbClr val="000000"/>
                </a:solidFill>
                <a:latin typeface="Times New Roman" pitchFamily="18" charset="0"/>
              </a:endParaRPr>
            </a:p>
            <a:p>
              <a:pPr algn="ctr" defTabSz="870875" eaLnBrk="0" hangingPunct="0">
                <a:spcBef>
                  <a:spcPct val="50000"/>
                </a:spcBef>
              </a:pPr>
              <a:endParaRPr lang="en-US" altLang="en-US" sz="952" b="1" dirty="0">
                <a:solidFill>
                  <a:srgbClr val="000000"/>
                </a:solidFill>
                <a:latin typeface="Times New Roman" pitchFamily="18" charset="0"/>
              </a:endParaRPr>
            </a:p>
          </p:txBody>
        </p:sp>
        <p:sp>
          <p:nvSpPr>
            <p:cNvPr id="40" name="Freeform 5"/>
            <p:cNvSpPr>
              <a:spLocks/>
            </p:cNvSpPr>
            <p:nvPr/>
          </p:nvSpPr>
          <p:spPr bwMode="auto">
            <a:xfrm rot="17514771" flipV="1">
              <a:off x="4599732" y="6690556"/>
              <a:ext cx="275545" cy="63231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870875" eaLnBrk="0" hangingPunct="0">
                <a:spcBef>
                  <a:spcPct val="50000"/>
                </a:spcBef>
                <a:defRPr/>
              </a:pPr>
              <a:endParaRPr lang="en-US" sz="2286" dirty="0">
                <a:solidFill>
                  <a:srgbClr val="000000"/>
                </a:solidFill>
                <a:latin typeface="Times New Roman" pitchFamily="18" charset="0"/>
              </a:endParaRPr>
            </a:p>
          </p:txBody>
        </p:sp>
      </p:grpSp>
      <p:sp>
        <p:nvSpPr>
          <p:cNvPr id="2" name="Text Box 6">
            <a:extLst>
              <a:ext uri="{FF2B5EF4-FFF2-40B4-BE49-F238E27FC236}">
                <a16:creationId xmlns:a16="http://schemas.microsoft.com/office/drawing/2014/main" id="{01AA340E-915B-3046-B0E0-C467200C0324}"/>
              </a:ext>
            </a:extLst>
          </p:cNvPr>
          <p:cNvSpPr txBox="1">
            <a:spLocks noChangeArrowheads="1"/>
          </p:cNvSpPr>
          <p:nvPr/>
        </p:nvSpPr>
        <p:spPr bwMode="auto">
          <a:xfrm>
            <a:off x="13919200" y="-152400"/>
            <a:ext cx="2667000" cy="912382"/>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400" b="1" dirty="0">
                <a:solidFill>
                  <a:srgbClr val="FF3300"/>
                </a:solidFill>
              </a:rPr>
              <a:t>Review</a:t>
            </a:r>
          </a:p>
        </p:txBody>
      </p:sp>
    </p:spTree>
    <p:extLst>
      <p:ext uri="{BB962C8B-B14F-4D97-AF65-F5344CB8AC3E}">
        <p14:creationId xmlns:p14="http://schemas.microsoft.com/office/powerpoint/2010/main" val="24726492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23761" y="-685800"/>
            <a:ext cx="16256000" cy="1625600"/>
          </a:xfrm>
        </p:spPr>
        <p:txBody>
          <a:bodyPr/>
          <a:lstStyle/>
          <a:p>
            <a:r>
              <a:rPr lang="en-US" altLang="en-US" sz="3600" dirty="0"/>
              <a:t>Lessons Learned from DAGs for Management of Confounding</a:t>
            </a:r>
          </a:p>
        </p:txBody>
      </p:sp>
      <p:sp>
        <p:nvSpPr>
          <p:cNvPr id="23554" name="Rectangle 3"/>
          <p:cNvSpPr>
            <a:spLocks noGrp="1" noChangeArrowheads="1"/>
          </p:cNvSpPr>
          <p:nvPr>
            <p:ph type="body" idx="1"/>
          </p:nvPr>
        </p:nvSpPr>
        <p:spPr>
          <a:xfrm>
            <a:off x="92918" y="1248507"/>
            <a:ext cx="16039322" cy="7438293"/>
          </a:xfrm>
        </p:spPr>
        <p:txBody>
          <a:bodyPr/>
          <a:lstStyle/>
          <a:p>
            <a:pPr marL="355600" indent="-355600">
              <a:buClrTx/>
            </a:pPr>
            <a:r>
              <a:rPr lang="en-US" altLang="en-US" sz="3000" dirty="0"/>
              <a:t>Adjustment for any non-collider on a confounding path will block confounding</a:t>
            </a:r>
          </a:p>
          <a:p>
            <a:pPr marL="355600" indent="-355600">
              <a:buClrTx/>
            </a:pPr>
            <a:r>
              <a:rPr lang="en-US" altLang="en-US" sz="3000" dirty="0"/>
              <a:t>Avoid controlling for (aka conditioning upon) colliders, if at all possible</a:t>
            </a:r>
          </a:p>
          <a:p>
            <a:pPr marL="355600" indent="-355600">
              <a:buClrTx/>
            </a:pPr>
            <a:r>
              <a:rPr lang="en-US" altLang="en-US" sz="3000" dirty="0"/>
              <a:t>Importance of distinguishing confounding from nuisance indirect causal paths</a:t>
            </a:r>
            <a:r>
              <a:rPr lang="en-US" altLang="en-US" sz="2800" dirty="0"/>
              <a:t> </a:t>
            </a:r>
          </a:p>
          <a:p>
            <a:pPr marL="1194750" lvl="1" indent="-355600">
              <a:buClrTx/>
            </a:pPr>
            <a:r>
              <a:rPr lang="en-US" altLang="en-US" sz="3000" dirty="0"/>
              <a:t>Beware special issues of direct effect estimation</a:t>
            </a:r>
          </a:p>
          <a:p>
            <a:pPr marL="355600" indent="-355600"/>
            <a:endParaRPr lang="en-US" altLang="en-US" sz="600" dirty="0"/>
          </a:p>
          <a:p>
            <a:pPr marL="355600" indent="-355600">
              <a:spcAft>
                <a:spcPts val="600"/>
              </a:spcAft>
              <a:buClrTx/>
            </a:pPr>
            <a:r>
              <a:rPr lang="en-US" altLang="en-US" sz="3000" dirty="0"/>
              <a:t>Adjust only for factors that are informed by your DAG</a:t>
            </a:r>
          </a:p>
          <a:p>
            <a:pPr marL="1194750" lvl="1" indent="-355600">
              <a:spcAft>
                <a:spcPts val="600"/>
              </a:spcAft>
              <a:buClrTx/>
            </a:pPr>
            <a:r>
              <a:rPr lang="en-US" altLang="en-US" sz="3000" dirty="0"/>
              <a:t>Do not adjust for instrumental variables or for effects of outcome</a:t>
            </a:r>
          </a:p>
          <a:p>
            <a:pPr marL="355600" indent="-355600">
              <a:buClrTx/>
            </a:pPr>
            <a:endParaRPr lang="en-US" altLang="en-US" sz="1100" dirty="0"/>
          </a:p>
          <a:p>
            <a:pPr marL="355600" indent="-355600">
              <a:buClrTx/>
            </a:pPr>
            <a:r>
              <a:rPr lang="en-US" altLang="en-US" sz="3000" dirty="0"/>
              <a:t>DAGs focus attention on what must be known to evaluate causation for particular exposure</a:t>
            </a:r>
          </a:p>
          <a:p>
            <a:pPr marL="355600" indent="-355600">
              <a:buClrTx/>
              <a:buSzPct val="85000"/>
            </a:pPr>
            <a:r>
              <a:rPr lang="en-US" altLang="en-US" sz="3000" dirty="0"/>
              <a:t>If how DAG is drawn influences causal effect of exposure, more research needs to determine which DAG is correct (i.e., focus on which other relationships need deciphering</a:t>
            </a:r>
            <a:r>
              <a:rPr lang="en-US" altLang="en-US" sz="2800" dirty="0"/>
              <a:t>).</a:t>
            </a:r>
          </a:p>
          <a:p>
            <a:endParaRPr lang="en-US" altLang="en-US" sz="2800" dirty="0"/>
          </a:p>
        </p:txBody>
      </p:sp>
      <p:sp>
        <p:nvSpPr>
          <p:cNvPr id="2" name="Text Box 6">
            <a:extLst>
              <a:ext uri="{FF2B5EF4-FFF2-40B4-BE49-F238E27FC236}">
                <a16:creationId xmlns:a16="http://schemas.microsoft.com/office/drawing/2014/main" id="{CEEF3058-8AF6-C02C-0B83-CD43D73831A6}"/>
              </a:ext>
            </a:extLst>
          </p:cNvPr>
          <p:cNvSpPr txBox="1">
            <a:spLocks noChangeArrowheads="1"/>
          </p:cNvSpPr>
          <p:nvPr/>
        </p:nvSpPr>
        <p:spPr bwMode="auto">
          <a:xfrm>
            <a:off x="13919200" y="916418"/>
            <a:ext cx="2667000" cy="912382"/>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400" b="1" dirty="0">
                <a:solidFill>
                  <a:srgbClr val="FF3300"/>
                </a:solidFill>
              </a:rPr>
              <a:t>Review</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24868" y="-457200"/>
            <a:ext cx="14912189" cy="1463214"/>
          </a:xfrm>
        </p:spPr>
        <p:txBody>
          <a:bodyPr/>
          <a:lstStyle/>
          <a:p>
            <a:r>
              <a:rPr lang="en-US" altLang="en-US" sz="4400" dirty="0"/>
              <a:t>What Makes Bias Detection Hard?</a:t>
            </a:r>
          </a:p>
        </p:txBody>
      </p:sp>
      <p:sp>
        <p:nvSpPr>
          <p:cNvPr id="198658" name="Rectangle 3"/>
          <p:cNvSpPr>
            <a:spLocks noGrp="1" noChangeArrowheads="1"/>
          </p:cNvSpPr>
          <p:nvPr>
            <p:ph type="body" idx="1"/>
          </p:nvPr>
        </p:nvSpPr>
        <p:spPr>
          <a:xfrm>
            <a:off x="160867" y="1143000"/>
            <a:ext cx="15587133" cy="7261578"/>
          </a:xfrm>
        </p:spPr>
        <p:txBody>
          <a:bodyPr/>
          <a:lstStyle/>
          <a:p>
            <a:pPr marL="508000" indent="-508000">
              <a:buClrTx/>
              <a:buSzPct val="92000"/>
            </a:pPr>
            <a:r>
              <a:rPr lang="en-US" altLang="en-US" sz="3000" dirty="0"/>
              <a:t>Most of the action/thinking is </a:t>
            </a:r>
            <a:r>
              <a:rPr lang="en-US" altLang="en-US" sz="3000" i="1" dirty="0"/>
              <a:t>outside</a:t>
            </a:r>
            <a:r>
              <a:rPr lang="en-US" altLang="en-US" sz="3000" dirty="0"/>
              <a:t> of the readily observable data in your single study</a:t>
            </a:r>
          </a:p>
          <a:p>
            <a:pPr lvl="1">
              <a:spcAft>
                <a:spcPts val="600"/>
              </a:spcAft>
            </a:pPr>
            <a:r>
              <a:rPr lang="en-US" altLang="en-US" sz="3000" dirty="0"/>
              <a:t>selection bias: which persons are NOT represented in the study data? why do some people choose not to participate?  why do some drop out?</a:t>
            </a:r>
          </a:p>
          <a:p>
            <a:pPr lvl="1">
              <a:spcBef>
                <a:spcPts val="900"/>
              </a:spcBef>
            </a:pPr>
            <a:r>
              <a:rPr lang="en-US" altLang="en-US" sz="3000" dirty="0"/>
              <a:t>measurement bias:  how reproducible / valid are the measurements?</a:t>
            </a:r>
          </a:p>
          <a:p>
            <a:pPr lvl="2"/>
            <a:r>
              <a:rPr lang="en-US" altLang="en-US" sz="3000" dirty="0"/>
              <a:t>You may just have one measurement per person and no gold standard</a:t>
            </a:r>
          </a:p>
          <a:p>
            <a:pPr lvl="2"/>
            <a:endParaRPr lang="en-US" altLang="en-US" sz="800" dirty="0"/>
          </a:p>
          <a:p>
            <a:pPr lvl="1"/>
            <a:r>
              <a:rPr lang="en-US" altLang="en-US" sz="3000" dirty="0"/>
              <a:t>confounding bias:  </a:t>
            </a:r>
          </a:p>
          <a:p>
            <a:pPr lvl="2"/>
            <a:r>
              <a:rPr lang="en-US" altLang="en-US" sz="3000" dirty="0"/>
              <a:t>What are the common causes of the primary exposure under study and the primary outcome?  </a:t>
            </a:r>
          </a:p>
          <a:p>
            <a:pPr lvl="2"/>
            <a:r>
              <a:rPr lang="en-US" altLang="en-US" sz="3000" dirty="0"/>
              <a:t>What are the colliders?  Have you avoided conditioning upon them?</a:t>
            </a:r>
          </a:p>
          <a:p>
            <a:pPr lvl="2"/>
            <a:endParaRPr lang="en-US" altLang="en-US" sz="800" dirty="0"/>
          </a:p>
          <a:p>
            <a:pPr marL="508000" indent="-508000">
              <a:buClrTx/>
              <a:buSzPct val="92000"/>
            </a:pPr>
            <a:r>
              <a:rPr lang="en-US" altLang="en-US" sz="3000" dirty="0"/>
              <a:t>Answers usually not found by simply interpreting available data (which is what we usually do in science) </a:t>
            </a:r>
          </a:p>
          <a:p>
            <a:pPr lvl="1"/>
            <a:r>
              <a:rPr lang="en-US" altLang="en-US" sz="3000" dirty="0"/>
              <a:t>one needs to be a deep subject matter </a:t>
            </a:r>
            <a:r>
              <a:rPr lang="en-US" altLang="en-US" sz="3000" u="sng" dirty="0"/>
              <a:t>and</a:t>
            </a:r>
            <a:r>
              <a:rPr lang="en-US" altLang="en-US" sz="3000" dirty="0"/>
              <a:t> methodologic expert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1176395" y="-762000"/>
            <a:ext cx="13821364" cy="1625600"/>
          </a:xfrm>
        </p:spPr>
        <p:txBody>
          <a:bodyPr/>
          <a:lstStyle/>
          <a:p>
            <a:r>
              <a:rPr lang="en-US" altLang="en-US" sz="4000" dirty="0"/>
              <a:t>Overmatching</a:t>
            </a:r>
          </a:p>
        </p:txBody>
      </p:sp>
      <p:sp>
        <p:nvSpPr>
          <p:cNvPr id="202754" name="Rectangle 3"/>
          <p:cNvSpPr>
            <a:spLocks noGrp="1" noChangeArrowheads="1"/>
          </p:cNvSpPr>
          <p:nvPr>
            <p:ph type="body" idx="1"/>
          </p:nvPr>
        </p:nvSpPr>
        <p:spPr>
          <a:xfrm>
            <a:off x="203199" y="951089"/>
            <a:ext cx="16052801" cy="8573911"/>
          </a:xfrm>
        </p:spPr>
        <p:txBody>
          <a:bodyPr/>
          <a:lstStyle/>
          <a:p>
            <a:pPr marL="457200" indent="-457200">
              <a:spcAft>
                <a:spcPts val="900"/>
              </a:spcAft>
              <a:buClrTx/>
              <a:buSzPct val="100000"/>
            </a:pPr>
            <a:r>
              <a:rPr lang="en-US" altLang="en-US" sz="3000" dirty="0"/>
              <a:t>Often used term, not well understood and non-reproducibly interpreted</a:t>
            </a:r>
          </a:p>
          <a:p>
            <a:pPr marL="1296350" lvl="1" indent="-457200">
              <a:buClrTx/>
            </a:pPr>
            <a:r>
              <a:rPr lang="en-US" altLang="en-US" sz="3000" dirty="0"/>
              <a:t>May refer to adjustment by:  matching, restriction, stratification or regression</a:t>
            </a:r>
          </a:p>
          <a:p>
            <a:pPr marL="457200" indent="-457200">
              <a:spcAft>
                <a:spcPts val="600"/>
              </a:spcAft>
              <a:buClrTx/>
              <a:buSzPct val="100000"/>
            </a:pPr>
            <a:r>
              <a:rPr lang="en-US" altLang="en-US" sz="3000" dirty="0"/>
              <a:t>Two types of “overmatching” manifestations</a:t>
            </a:r>
          </a:p>
          <a:p>
            <a:pPr lvl="1"/>
            <a:r>
              <a:rPr lang="en-US" altLang="en-US" sz="3000" dirty="0"/>
              <a:t>Overmatching resulting in </a:t>
            </a:r>
            <a:r>
              <a:rPr lang="en-US" altLang="en-US" sz="3000" u="sng" dirty="0"/>
              <a:t>precision losses</a:t>
            </a:r>
          </a:p>
          <a:p>
            <a:pPr marL="1892300" lvl="2" indent="-342900">
              <a:spcBef>
                <a:spcPts val="0"/>
              </a:spcBef>
            </a:pPr>
            <a:r>
              <a:rPr lang="en-US" altLang="en-US" sz="2800" dirty="0"/>
              <a:t>Adjustment for factors which are not related to exposure or outcome</a:t>
            </a:r>
          </a:p>
          <a:p>
            <a:pPr marL="1892300" lvl="2" indent="-342900">
              <a:spcBef>
                <a:spcPts val="0"/>
              </a:spcBef>
            </a:pPr>
            <a:r>
              <a:rPr lang="en-US" altLang="en-US" sz="2800" dirty="0"/>
              <a:t>Adjustment for factors solely related to exposure (instruments)</a:t>
            </a:r>
          </a:p>
          <a:p>
            <a:pPr marL="1892300" lvl="2" indent="-342900">
              <a:spcBef>
                <a:spcPts val="0"/>
              </a:spcBef>
            </a:pPr>
            <a:r>
              <a:rPr lang="en-US" altLang="en-US" sz="2800" dirty="0"/>
              <a:t>Adjustment for factors solely related to outcome (in some circumstances)</a:t>
            </a:r>
          </a:p>
          <a:p>
            <a:pPr marL="1892300" lvl="3" indent="-342900">
              <a:spcBef>
                <a:spcPts val="0"/>
              </a:spcBef>
            </a:pPr>
            <a:endParaRPr lang="en-US" altLang="en-US" sz="400" dirty="0"/>
          </a:p>
          <a:p>
            <a:pPr marL="1892300" lvl="2" indent="-342900">
              <a:spcBef>
                <a:spcPts val="0"/>
              </a:spcBef>
            </a:pPr>
            <a:r>
              <a:rPr lang="en-US" altLang="en-US" sz="2800" dirty="0"/>
              <a:t>Adjustment for true confounders very strongly related to exposure </a:t>
            </a:r>
          </a:p>
          <a:p>
            <a:pPr marL="2565400" lvl="3" indent="-457200">
              <a:buClrTx/>
            </a:pPr>
            <a:r>
              <a:rPr lang="en-US" altLang="en-US" sz="2800" dirty="0"/>
              <a:t>results in “collinearity” </a:t>
            </a:r>
          </a:p>
          <a:p>
            <a:pPr marL="2565400" lvl="3" indent="-457200">
              <a:buClrTx/>
            </a:pPr>
            <a:r>
              <a:rPr lang="en-US" altLang="en-US" sz="2800" dirty="0"/>
              <a:t>e.g., cohort study of effect of income on CHD; attempt to adjust for education </a:t>
            </a:r>
          </a:p>
          <a:p>
            <a:pPr marL="2565400" lvl="3" indent="-457200">
              <a:buClrTx/>
            </a:pPr>
            <a:r>
              <a:rPr lang="en-US" altLang="en-US" sz="2800" dirty="0"/>
              <a:t>Not a mistake but, instead, this is the inevitable consequence of trying to tease apart very closely related constructs</a:t>
            </a:r>
          </a:p>
          <a:p>
            <a:pPr lvl="3"/>
            <a:endParaRPr lang="en-US" altLang="en-US" sz="1400" dirty="0"/>
          </a:p>
          <a:p>
            <a:pPr lvl="1"/>
            <a:r>
              <a:rPr lang="en-US" altLang="en-US" sz="3000" dirty="0"/>
              <a:t>Overmatching resulting in </a:t>
            </a:r>
            <a:r>
              <a:rPr lang="en-US" altLang="en-US" sz="3000" u="sng" dirty="0"/>
              <a:t>bias</a:t>
            </a:r>
          </a:p>
          <a:p>
            <a:pPr marL="1892300" lvl="2" indent="-342900">
              <a:spcBef>
                <a:spcPts val="300"/>
              </a:spcBef>
              <a:spcAft>
                <a:spcPts val="300"/>
              </a:spcAft>
            </a:pPr>
            <a:r>
              <a:rPr lang="en-US" altLang="en-US" sz="2800" dirty="0"/>
              <a:t>Adjustment for mediators; colliders; or instruments in face of unmeasured confounding</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775" y="0"/>
            <a:ext cx="13821364" cy="1066800"/>
          </a:xfrm>
        </p:spPr>
        <p:txBody>
          <a:bodyPr/>
          <a:lstStyle/>
          <a:p>
            <a:r>
              <a:rPr lang="en-US" altLang="en-US" sz="4800" dirty="0"/>
              <a:t>Pure Interaction</a:t>
            </a:r>
            <a:endParaRPr lang="en-US" sz="4800" dirty="0"/>
          </a:p>
        </p:txBody>
      </p:sp>
      <p:sp>
        <p:nvSpPr>
          <p:cNvPr id="3" name="Content Placeholder 2"/>
          <p:cNvSpPr>
            <a:spLocks noGrp="1"/>
          </p:cNvSpPr>
          <p:nvPr>
            <p:ph idx="1"/>
          </p:nvPr>
        </p:nvSpPr>
        <p:spPr>
          <a:xfrm>
            <a:off x="203200" y="1295400"/>
            <a:ext cx="6781800" cy="7322599"/>
          </a:xfrm>
        </p:spPr>
        <p:txBody>
          <a:bodyPr/>
          <a:lstStyle/>
          <a:p>
            <a:pPr marL="474663" indent="-474663">
              <a:spcAft>
                <a:spcPts val="1200"/>
              </a:spcAft>
              <a:buClrTx/>
            </a:pPr>
            <a:r>
              <a:rPr lang="en-US" altLang="en-US" sz="3000" dirty="0">
                <a:solidFill>
                  <a:srgbClr val="000000"/>
                </a:solidFill>
              </a:rPr>
              <a:t>Term used for when the causal effect of one exposure is only seen depending upon the presence of another</a:t>
            </a:r>
          </a:p>
          <a:p>
            <a:pPr>
              <a:spcAft>
                <a:spcPts val="1200"/>
              </a:spcAft>
            </a:pPr>
            <a:endParaRPr lang="en-US" altLang="en-US" sz="2000" dirty="0">
              <a:solidFill>
                <a:srgbClr val="000000"/>
              </a:solidFill>
            </a:endParaRPr>
          </a:p>
          <a:p>
            <a:pPr marL="474663" indent="-474663">
              <a:spcAft>
                <a:spcPts val="600"/>
              </a:spcAft>
              <a:buClrTx/>
            </a:pPr>
            <a:r>
              <a:rPr lang="en-US" altLang="en-US" sz="3000" dirty="0">
                <a:solidFill>
                  <a:srgbClr val="000000"/>
                </a:solidFill>
              </a:rPr>
              <a:t>Explains how exposures sometimes not appreciated as causes (e.g., a genetic factor in an infectious disease) are indeed formal causes</a:t>
            </a:r>
          </a:p>
          <a:p>
            <a:pPr marL="846138" lvl="1" indent="-371475">
              <a:spcAft>
                <a:spcPts val="1200"/>
              </a:spcAft>
            </a:pPr>
            <a:r>
              <a:rPr lang="en-US" altLang="en-US" sz="3000" dirty="0">
                <a:solidFill>
                  <a:srgbClr val="000000"/>
                </a:solidFill>
              </a:rPr>
              <a:t>They contribute to sufficient causes in at least some people (people who have other causes)</a:t>
            </a:r>
            <a:endParaRPr lang="en-US" sz="3000" dirty="0"/>
          </a:p>
        </p:txBody>
      </p:sp>
      <p:sp>
        <p:nvSpPr>
          <p:cNvPr id="5" name="Rectangle 4"/>
          <p:cNvSpPr/>
          <p:nvPr/>
        </p:nvSpPr>
        <p:spPr>
          <a:xfrm>
            <a:off x="7670800" y="1219200"/>
            <a:ext cx="1984839" cy="584775"/>
          </a:xfrm>
          <a:prstGeom prst="rect">
            <a:avLst/>
          </a:prstGeom>
        </p:spPr>
        <p:txBody>
          <a:bodyPr wrap="none">
            <a:spAutoFit/>
          </a:bodyPr>
          <a:lstStyle/>
          <a:p>
            <a:r>
              <a:rPr lang="en-US" altLang="en-US" sz="3200" dirty="0">
                <a:solidFill>
                  <a:srgbClr val="000000"/>
                </a:solidFill>
              </a:rPr>
              <a:t>Examples</a:t>
            </a:r>
          </a:p>
        </p:txBody>
      </p:sp>
      <p:pic>
        <p:nvPicPr>
          <p:cNvPr id="6" name="Picture 5"/>
          <p:cNvPicPr>
            <a:picLocks noChangeAspect="1"/>
          </p:cNvPicPr>
          <p:nvPr/>
        </p:nvPicPr>
        <p:blipFill>
          <a:blip r:embed="rId3"/>
          <a:stretch>
            <a:fillRect/>
          </a:stretch>
        </p:blipFill>
        <p:spPr>
          <a:xfrm>
            <a:off x="7558684" y="2238822"/>
            <a:ext cx="8113116" cy="6143178"/>
          </a:xfrm>
          <a:prstGeom prst="rect">
            <a:avLst/>
          </a:prstGeom>
        </p:spPr>
      </p:pic>
    </p:spTree>
    <p:extLst>
      <p:ext uri="{BB962C8B-B14F-4D97-AF65-F5344CB8AC3E}">
        <p14:creationId xmlns:p14="http://schemas.microsoft.com/office/powerpoint/2010/main" val="3499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870200" y="533400"/>
            <a:ext cx="8316971" cy="5562600"/>
          </a:xfrm>
          <a:prstGeom prst="rect">
            <a:avLst/>
          </a:prstGeom>
        </p:spPr>
      </p:pic>
      <p:sp>
        <p:nvSpPr>
          <p:cNvPr id="5" name="Rectangle 4"/>
          <p:cNvSpPr/>
          <p:nvPr/>
        </p:nvSpPr>
        <p:spPr>
          <a:xfrm>
            <a:off x="1574800" y="6781800"/>
            <a:ext cx="13563600" cy="1323439"/>
          </a:xfrm>
          <a:prstGeom prst="rect">
            <a:avLst/>
          </a:prstGeom>
        </p:spPr>
        <p:txBody>
          <a:bodyPr wrap="square">
            <a:spAutoFit/>
          </a:bodyPr>
          <a:lstStyle/>
          <a:p>
            <a:pPr eaLnBrk="0" hangingPunct="0">
              <a:spcBef>
                <a:spcPct val="50000"/>
              </a:spcBef>
              <a:defRPr/>
            </a:pPr>
            <a:r>
              <a:rPr lang="en-US" altLang="en-US" sz="4000" b="1" dirty="0"/>
              <a:t>Variable A is referred to as an instrumental variable (IV) or “instrument”.</a:t>
            </a:r>
          </a:p>
        </p:txBody>
      </p:sp>
    </p:spTree>
    <p:extLst>
      <p:ext uri="{BB962C8B-B14F-4D97-AF65-F5344CB8AC3E}">
        <p14:creationId xmlns:p14="http://schemas.microsoft.com/office/powerpoint/2010/main" val="341125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30692" y="2153154"/>
            <a:ext cx="4487708" cy="5047352"/>
          </a:xfrm>
          <a:prstGeom prst="rect">
            <a:avLst/>
          </a:prstGeom>
        </p:spPr>
      </p:pic>
      <p:sp>
        <p:nvSpPr>
          <p:cNvPr id="4" name="Rectangle 3"/>
          <p:cNvSpPr/>
          <p:nvPr/>
        </p:nvSpPr>
        <p:spPr>
          <a:xfrm>
            <a:off x="7755092" y="996883"/>
            <a:ext cx="7396817" cy="1200329"/>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charset="0"/>
                <a:ea typeface="+mn-ea"/>
                <a:cs typeface="+mn-cs"/>
              </a:rPr>
              <a:t>RQ:  Does length of stay influence neonatal outcomes?</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Text Box 18"/>
          <p:cNvSpPr txBox="1">
            <a:spLocks noChangeArrowheads="1"/>
          </p:cNvSpPr>
          <p:nvPr/>
        </p:nvSpPr>
        <p:spPr bwMode="auto">
          <a:xfrm flipH="1">
            <a:off x="228600" y="2525696"/>
            <a:ext cx="2870200" cy="193899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Arial" charset="0"/>
                <a:ea typeface="+mn-ea"/>
                <a:cs typeface="+mn-cs"/>
              </a:rPr>
              <a:t>IV must be related to E but nothing else</a:t>
            </a:r>
            <a:endParaRPr kumimoji="0" lang="en-US" sz="3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Text Box 11"/>
          <p:cNvSpPr txBox="1">
            <a:spLocks noChangeArrowheads="1"/>
          </p:cNvSpPr>
          <p:nvPr/>
        </p:nvSpPr>
        <p:spPr bwMode="auto">
          <a:xfrm flipH="1">
            <a:off x="431800" y="4997450"/>
            <a:ext cx="23622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9900"/>
                </a:solidFill>
                <a:effectLst/>
                <a:uLnTx/>
                <a:uFillTx/>
                <a:latin typeface="Arial" charset="0"/>
                <a:ea typeface="+mn-ea"/>
                <a:cs typeface="+mn-cs"/>
              </a:rPr>
              <a:t>Instrumental variable (IV)</a:t>
            </a:r>
            <a:endParaRPr kumimoji="0" lang="en-US" sz="2800" b="0" i="0" u="none" strike="noStrike" kern="1200" cap="none" spc="0" normalizeH="0" baseline="0" noProof="0" dirty="0">
              <a:ln>
                <a:noFill/>
              </a:ln>
              <a:solidFill>
                <a:srgbClr val="009900"/>
              </a:solidFill>
              <a:effectLst/>
              <a:uLnTx/>
              <a:uFillTx/>
              <a:latin typeface="Arial" charset="0"/>
              <a:ea typeface="+mn-ea"/>
              <a:cs typeface="+mn-cs"/>
            </a:endParaRPr>
          </a:p>
        </p:txBody>
      </p:sp>
      <p:sp>
        <p:nvSpPr>
          <p:cNvPr id="7" name="Freeform 12"/>
          <p:cNvSpPr>
            <a:spLocks/>
          </p:cNvSpPr>
          <p:nvPr/>
        </p:nvSpPr>
        <p:spPr bwMode="auto">
          <a:xfrm rot="20284105" flipV="1">
            <a:off x="1774004" y="5778386"/>
            <a:ext cx="935091" cy="1043859"/>
          </a:xfrm>
          <a:custGeom>
            <a:avLst/>
            <a:gdLst/>
            <a:ahLst/>
            <a:cxnLst>
              <a:cxn ang="0">
                <a:pos x="0" y="1220"/>
              </a:cxn>
              <a:cxn ang="0">
                <a:pos x="1747" y="0"/>
              </a:cxn>
            </a:cxnLst>
            <a:rect l="0" t="0" r="r" b="b"/>
            <a:pathLst>
              <a:path w="1747" h="1220">
                <a:moveTo>
                  <a:pt x="0" y="1220"/>
                </a:moveTo>
                <a:lnTo>
                  <a:pt x="1747" y="0"/>
                </a:lnTo>
              </a:path>
            </a:pathLst>
          </a:custGeom>
          <a:noFill/>
          <a:ln w="88900" cap="flat" cmpd="sng">
            <a:solidFill>
              <a:srgbClr val="008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a:xfrm>
            <a:off x="1104967" y="7543800"/>
            <a:ext cx="7175433" cy="1077218"/>
          </a:xfrm>
          <a:prstGeom prst="rect">
            <a:avLst/>
          </a:prstGeom>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Use IV—D and IV—E associations to estimate unconfounded  E—D</a:t>
            </a:r>
          </a:p>
        </p:txBody>
      </p:sp>
      <p:pic>
        <p:nvPicPr>
          <p:cNvPr id="9" name="Picture 8"/>
          <p:cNvPicPr>
            <a:picLocks noChangeAspect="1"/>
          </p:cNvPicPr>
          <p:nvPr/>
        </p:nvPicPr>
        <p:blipFill>
          <a:blip r:embed="rId4"/>
          <a:stretch>
            <a:fillRect/>
          </a:stretch>
        </p:blipFill>
        <p:spPr>
          <a:xfrm>
            <a:off x="9728200" y="3505200"/>
            <a:ext cx="6436395" cy="3599300"/>
          </a:xfrm>
          <a:prstGeom prst="rect">
            <a:avLst/>
          </a:prstGeom>
        </p:spPr>
      </p:pic>
      <p:sp>
        <p:nvSpPr>
          <p:cNvPr id="10" name="Rectangle 9"/>
          <p:cNvSpPr/>
          <p:nvPr/>
        </p:nvSpPr>
        <p:spPr>
          <a:xfrm>
            <a:off x="8033365" y="4515989"/>
            <a:ext cx="1219200" cy="1384995"/>
          </a:xfrm>
          <a:prstGeom prst="rect">
            <a:avLst/>
          </a:prstGeom>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9900"/>
                </a:solidFill>
                <a:effectLst/>
                <a:uLnTx/>
                <a:uFillTx/>
                <a:latin typeface="Arial" charset="0"/>
                <a:ea typeface="+mn-ea"/>
                <a:cs typeface="+mn-cs"/>
              </a:rPr>
              <a:t>Hour of birth</a:t>
            </a:r>
            <a:endParaRPr kumimoji="0" lang="en-US" sz="2800" b="0" i="0" u="none" strike="noStrike" kern="1200" cap="none" spc="0" normalizeH="0" baseline="0" noProof="0" dirty="0">
              <a:ln>
                <a:noFill/>
              </a:ln>
              <a:solidFill>
                <a:srgbClr val="009900"/>
              </a:solidFill>
              <a:effectLst/>
              <a:uLnTx/>
              <a:uFillTx/>
              <a:latin typeface="Arial" charset="0"/>
              <a:ea typeface="+mn-ea"/>
              <a:cs typeface="+mn-cs"/>
            </a:endParaRPr>
          </a:p>
        </p:txBody>
      </p:sp>
      <p:sp>
        <p:nvSpPr>
          <p:cNvPr id="11" name="Freeform 30"/>
          <p:cNvSpPr>
            <a:spLocks/>
          </p:cNvSpPr>
          <p:nvPr/>
        </p:nvSpPr>
        <p:spPr bwMode="auto">
          <a:xfrm rot="1554411" flipV="1">
            <a:off x="9166057" y="5641587"/>
            <a:ext cx="541571" cy="3558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0099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Rectangle 11"/>
          <p:cNvSpPr/>
          <p:nvPr/>
        </p:nvSpPr>
        <p:spPr>
          <a:xfrm>
            <a:off x="1115662" y="123942"/>
            <a:ext cx="13987804" cy="830997"/>
          </a:xfrm>
          <a:prstGeom prst="rect">
            <a:avLst/>
          </a:prstGeom>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4800" b="1" i="0" u="none" strike="noStrike" kern="1200" cap="none" spc="0" normalizeH="0" baseline="0" noProof="0" dirty="0">
                <a:ln>
                  <a:noFill/>
                </a:ln>
                <a:solidFill>
                  <a:srgbClr val="000000"/>
                </a:solidFill>
                <a:effectLst/>
                <a:uLnTx/>
                <a:uFillTx/>
                <a:latin typeface="Arial" charset="0"/>
                <a:ea typeface="+mn-ea"/>
                <a:cs typeface="+mn-cs"/>
              </a:rPr>
              <a:t>Instrumental Variables to Manage Confounding</a:t>
            </a:r>
            <a:endParaRPr kumimoji="0" lang="en-US" altLang="en-US" sz="4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 Box 33"/>
          <p:cNvSpPr txBox="1">
            <a:spLocks noChangeArrowheads="1"/>
          </p:cNvSpPr>
          <p:nvPr/>
        </p:nvSpPr>
        <p:spPr bwMode="auto">
          <a:xfrm>
            <a:off x="11023600" y="8346773"/>
            <a:ext cx="5487406" cy="46166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Malkin et al. </a:t>
            </a:r>
            <a:r>
              <a:rPr kumimoji="0" lang="en-US" altLang="en-US" sz="2400" b="0" i="1" u="none" strike="noStrike" kern="1200" cap="none" spc="0" normalizeH="0" baseline="0" noProof="0" dirty="0">
                <a:ln>
                  <a:noFill/>
                </a:ln>
                <a:solidFill>
                  <a:srgbClr val="000000"/>
                </a:solidFill>
                <a:effectLst/>
                <a:uLnTx/>
                <a:uFillTx/>
                <a:latin typeface="Times New Roman" pitchFamily="18" charset="0"/>
                <a:ea typeface="+mn-ea"/>
                <a:cs typeface="+mn-cs"/>
              </a:rPr>
              <a:t>Heath Serv. Res.</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2000</a:t>
            </a:r>
          </a:p>
        </p:txBody>
      </p:sp>
      <p:sp>
        <p:nvSpPr>
          <p:cNvPr id="2" name="Text Box 18">
            <a:extLst>
              <a:ext uri="{FF2B5EF4-FFF2-40B4-BE49-F238E27FC236}">
                <a16:creationId xmlns:a16="http://schemas.microsoft.com/office/drawing/2014/main" id="{3DE9BADE-EC87-2AFE-180D-09984B822E01}"/>
              </a:ext>
            </a:extLst>
          </p:cNvPr>
          <p:cNvSpPr txBox="1">
            <a:spLocks noChangeArrowheads="1"/>
          </p:cNvSpPr>
          <p:nvPr/>
        </p:nvSpPr>
        <p:spPr bwMode="auto">
          <a:xfrm flipH="1">
            <a:off x="7940414" y="2681307"/>
            <a:ext cx="2992855" cy="55399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Arial" charset="0"/>
                <a:ea typeface="+mn-ea"/>
                <a:cs typeface="+mn-cs"/>
              </a:rPr>
              <a:t>Unmeasured C</a:t>
            </a:r>
            <a:endParaRPr kumimoji="0" lang="en-US" sz="3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Freeform 12">
            <a:extLst>
              <a:ext uri="{FF2B5EF4-FFF2-40B4-BE49-F238E27FC236}">
                <a16:creationId xmlns:a16="http://schemas.microsoft.com/office/drawing/2014/main" id="{517FD8B3-949A-319A-A1BE-E454D0A20E08}"/>
              </a:ext>
            </a:extLst>
          </p:cNvPr>
          <p:cNvSpPr>
            <a:spLocks/>
          </p:cNvSpPr>
          <p:nvPr/>
        </p:nvSpPr>
        <p:spPr bwMode="auto">
          <a:xfrm rot="20284105" flipV="1">
            <a:off x="9686639" y="3244589"/>
            <a:ext cx="82979" cy="2752616"/>
          </a:xfrm>
          <a:custGeom>
            <a:avLst/>
            <a:gdLst/>
            <a:ahLst/>
            <a:cxnLst>
              <a:cxn ang="0">
                <a:pos x="0" y="1220"/>
              </a:cxn>
              <a:cxn ang="0">
                <a:pos x="1747" y="0"/>
              </a:cxn>
            </a:cxnLst>
            <a:rect l="0" t="0" r="r" b="b"/>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Freeform: Shape 15">
            <a:extLst>
              <a:ext uri="{FF2B5EF4-FFF2-40B4-BE49-F238E27FC236}">
                <a16:creationId xmlns:a16="http://schemas.microsoft.com/office/drawing/2014/main" id="{7468717A-D0D9-683E-90B5-F8833D92FE22}"/>
              </a:ext>
            </a:extLst>
          </p:cNvPr>
          <p:cNvSpPr/>
          <p:nvPr/>
        </p:nvSpPr>
        <p:spPr bwMode="auto">
          <a:xfrm>
            <a:off x="10940716" y="2510588"/>
            <a:ext cx="3882189" cy="3264570"/>
          </a:xfrm>
          <a:custGeom>
            <a:avLst/>
            <a:gdLst>
              <a:gd name="connsiteX0" fmla="*/ 0 w 3882189"/>
              <a:gd name="connsiteY0" fmla="*/ 489286 h 3264570"/>
              <a:gd name="connsiteX1" fmla="*/ 3176337 w 3882189"/>
              <a:gd name="connsiteY1" fmla="*/ 216570 h 3264570"/>
              <a:gd name="connsiteX2" fmla="*/ 3882189 w 3882189"/>
              <a:gd name="connsiteY2" fmla="*/ 3264570 h 3264570"/>
            </a:gdLst>
            <a:ahLst/>
            <a:cxnLst>
              <a:cxn ang="0">
                <a:pos x="connsiteX0" y="connsiteY0"/>
              </a:cxn>
              <a:cxn ang="0">
                <a:pos x="connsiteX1" y="connsiteY1"/>
              </a:cxn>
              <a:cxn ang="0">
                <a:pos x="connsiteX2" y="connsiteY2"/>
              </a:cxn>
            </a:cxnLst>
            <a:rect l="l" t="t" r="r" b="b"/>
            <a:pathLst>
              <a:path w="3882189" h="3264570">
                <a:moveTo>
                  <a:pt x="0" y="489286"/>
                </a:moveTo>
                <a:cubicBezTo>
                  <a:pt x="1264653" y="121654"/>
                  <a:pt x="2529306" y="-245977"/>
                  <a:pt x="3176337" y="216570"/>
                </a:cubicBezTo>
                <a:cubicBezTo>
                  <a:pt x="3823369" y="679117"/>
                  <a:pt x="3852779" y="1971843"/>
                  <a:pt x="3882189" y="3264570"/>
                </a:cubicBezTo>
              </a:path>
            </a:pathLst>
          </a:custGeom>
          <a:noFill/>
          <a:ln w="730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78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0" grpId="0"/>
      <p:bldP spid="11" grpId="0" animBg="1"/>
      <p:bldP spid="13" grpId="0"/>
      <p:bldP spid="2" grpId="0"/>
      <p:bldP spid="14" grpId="0" animBg="1"/>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36" y="-152400"/>
            <a:ext cx="15243764" cy="1066800"/>
          </a:xfrm>
        </p:spPr>
        <p:txBody>
          <a:bodyPr/>
          <a:lstStyle/>
          <a:p>
            <a:r>
              <a:rPr lang="en-US" altLang="en-US" sz="4400" dirty="0"/>
              <a:t>What variables can be effect modifiers? (Focus on “A”)</a:t>
            </a:r>
            <a:endParaRPr lang="en-US" sz="4400" dirty="0"/>
          </a:p>
        </p:txBody>
      </p:sp>
      <p:sp>
        <p:nvSpPr>
          <p:cNvPr id="7" name="Rectangle 6"/>
          <p:cNvSpPr/>
          <p:nvPr/>
        </p:nvSpPr>
        <p:spPr>
          <a:xfrm>
            <a:off x="719993" y="1302926"/>
            <a:ext cx="5426807"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Direct effect modification</a:t>
            </a:r>
          </a:p>
        </p:txBody>
      </p:sp>
      <p:pic>
        <p:nvPicPr>
          <p:cNvPr id="8" name="Picture 7"/>
          <p:cNvPicPr>
            <a:picLocks noChangeAspect="1"/>
          </p:cNvPicPr>
          <p:nvPr/>
        </p:nvPicPr>
        <p:blipFill>
          <a:blip r:embed="rId3"/>
          <a:stretch>
            <a:fillRect/>
          </a:stretch>
        </p:blipFill>
        <p:spPr>
          <a:xfrm>
            <a:off x="1168899" y="2059753"/>
            <a:ext cx="5968501" cy="2664647"/>
          </a:xfrm>
          <a:prstGeom prst="rect">
            <a:avLst/>
          </a:prstGeom>
        </p:spPr>
      </p:pic>
      <p:sp>
        <p:nvSpPr>
          <p:cNvPr id="10" name="Rectangle 9"/>
          <p:cNvSpPr/>
          <p:nvPr/>
        </p:nvSpPr>
        <p:spPr>
          <a:xfrm>
            <a:off x="647664" y="5475982"/>
            <a:ext cx="5880136" cy="1077218"/>
          </a:xfrm>
          <a:prstGeom prst="rect">
            <a:avLst/>
          </a:prstGeom>
        </p:spPr>
        <p:txBody>
          <a:bodyPr wrap="none">
            <a:spAutoFit/>
          </a:bodyPr>
          <a:lstStyle/>
          <a:p>
            <a:pPr marL="457200" indent="-457200">
              <a:buClrTx/>
              <a:buFont typeface="Arial" panose="020B0604020202020204" pitchFamily="34" charset="0"/>
              <a:buChar char="•"/>
            </a:pPr>
            <a:r>
              <a:rPr lang="en-US" altLang="en-US" sz="3200" b="1" dirty="0"/>
              <a:t>Indirect effect modification</a:t>
            </a:r>
          </a:p>
          <a:p>
            <a:pPr>
              <a:buClrTx/>
            </a:pPr>
            <a:endParaRPr lang="en-US" altLang="en-US" sz="3200" b="1" dirty="0"/>
          </a:p>
        </p:txBody>
      </p:sp>
      <p:pic>
        <p:nvPicPr>
          <p:cNvPr id="11" name="Picture 10"/>
          <p:cNvPicPr>
            <a:picLocks noChangeAspect="1"/>
          </p:cNvPicPr>
          <p:nvPr/>
        </p:nvPicPr>
        <p:blipFill>
          <a:blip r:embed="rId4"/>
          <a:stretch>
            <a:fillRect/>
          </a:stretch>
        </p:blipFill>
        <p:spPr>
          <a:xfrm>
            <a:off x="954988" y="6172200"/>
            <a:ext cx="6258612" cy="2362200"/>
          </a:xfrm>
          <a:prstGeom prst="rect">
            <a:avLst/>
          </a:prstGeom>
        </p:spPr>
      </p:pic>
      <p:sp>
        <p:nvSpPr>
          <p:cNvPr id="12" name="Rectangle 11"/>
          <p:cNvSpPr/>
          <p:nvPr/>
        </p:nvSpPr>
        <p:spPr>
          <a:xfrm>
            <a:off x="8356600" y="1396425"/>
            <a:ext cx="6132128"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proxy</a:t>
            </a:r>
          </a:p>
        </p:txBody>
      </p:sp>
      <p:pic>
        <p:nvPicPr>
          <p:cNvPr id="13" name="Picture 12"/>
          <p:cNvPicPr>
            <a:picLocks noChangeAspect="1"/>
          </p:cNvPicPr>
          <p:nvPr/>
        </p:nvPicPr>
        <p:blipFill>
          <a:blip r:embed="rId5"/>
          <a:stretch>
            <a:fillRect/>
          </a:stretch>
        </p:blipFill>
        <p:spPr>
          <a:xfrm>
            <a:off x="8737600" y="2132746"/>
            <a:ext cx="6300926" cy="2515454"/>
          </a:xfrm>
          <a:prstGeom prst="rect">
            <a:avLst/>
          </a:prstGeom>
        </p:spPr>
      </p:pic>
      <p:sp>
        <p:nvSpPr>
          <p:cNvPr id="14" name="Rectangle 13"/>
          <p:cNvSpPr/>
          <p:nvPr/>
        </p:nvSpPr>
        <p:spPr>
          <a:xfrm>
            <a:off x="7938126" y="5358825"/>
            <a:ext cx="8216756" cy="584775"/>
          </a:xfrm>
          <a:prstGeom prst="rect">
            <a:avLst/>
          </a:prstGeom>
        </p:spPr>
        <p:txBody>
          <a:bodyPr wrap="squar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common cause</a:t>
            </a:r>
          </a:p>
        </p:txBody>
      </p:sp>
      <p:pic>
        <p:nvPicPr>
          <p:cNvPr id="15" name="Picture 14"/>
          <p:cNvPicPr>
            <a:picLocks noChangeAspect="1"/>
          </p:cNvPicPr>
          <p:nvPr/>
        </p:nvPicPr>
        <p:blipFill>
          <a:blip r:embed="rId6"/>
          <a:stretch>
            <a:fillRect/>
          </a:stretch>
        </p:blipFill>
        <p:spPr>
          <a:xfrm>
            <a:off x="9347200" y="6274379"/>
            <a:ext cx="5855383" cy="2107621"/>
          </a:xfrm>
          <a:prstGeom prst="rect">
            <a:avLst/>
          </a:prstGeom>
        </p:spPr>
      </p:pic>
      <p:sp>
        <p:nvSpPr>
          <p:cNvPr id="16" name="Rectangle 15"/>
          <p:cNvSpPr/>
          <p:nvPr/>
        </p:nvSpPr>
        <p:spPr>
          <a:xfrm>
            <a:off x="11965915" y="8657751"/>
            <a:ext cx="4188967" cy="400110"/>
          </a:xfrm>
          <a:prstGeom prst="rect">
            <a:avLst/>
          </a:prstGeom>
        </p:spPr>
        <p:txBody>
          <a:bodyPr wrap="none">
            <a:spAutoFit/>
          </a:bodyPr>
          <a:lstStyle/>
          <a:p>
            <a:pPr marL="322263" indent="-322263" defTabSz="803275" eaLnBrk="0" hangingPunct="0">
              <a:spcBef>
                <a:spcPct val="20000"/>
              </a:spcBef>
              <a:spcAft>
                <a:spcPct val="50000"/>
              </a:spcAft>
              <a:buClr>
                <a:schemeClr val="accent2"/>
              </a:buClr>
              <a:buSzPct val="75000"/>
              <a:defRPr/>
            </a:pPr>
            <a:r>
              <a:rPr lang="en-US" sz="2000" b="1" kern="0" dirty="0"/>
              <a:t>VanderWeele </a:t>
            </a:r>
            <a:r>
              <a:rPr lang="en-US" sz="2000" b="1" i="1" kern="0" dirty="0"/>
              <a:t>Epidemiology</a:t>
            </a:r>
            <a:r>
              <a:rPr lang="en-US" sz="2000" b="1" kern="0" dirty="0"/>
              <a:t> 2007</a:t>
            </a:r>
          </a:p>
        </p:txBody>
      </p:sp>
    </p:spTree>
    <p:extLst>
      <p:ext uri="{BB962C8B-B14F-4D97-AF65-F5344CB8AC3E}">
        <p14:creationId xmlns:p14="http://schemas.microsoft.com/office/powerpoint/2010/main" val="225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9"/>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43010" name="Rectangle 10"/>
          <p:cNvSpPr>
            <a:spLocks noChangeArrowheads="1"/>
          </p:cNvSpPr>
          <p:nvPr/>
        </p:nvSpPr>
        <p:spPr bwMode="auto">
          <a:xfrm>
            <a:off x="180622" y="9990667"/>
            <a:ext cx="10114844"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43011" name="Rectangle 11"/>
          <p:cNvSpPr>
            <a:spLocks noChangeArrowheads="1"/>
          </p:cNvSpPr>
          <p:nvPr/>
        </p:nvSpPr>
        <p:spPr bwMode="auto">
          <a:xfrm>
            <a:off x="149360" y="0"/>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5000" b="1" dirty="0">
                <a:solidFill>
                  <a:schemeClr val="tx2"/>
                </a:solidFill>
              </a:rPr>
              <a:t>Randomization to Eliminate/Reduce Confounding</a:t>
            </a:r>
          </a:p>
        </p:txBody>
      </p:sp>
      <p:sp>
        <p:nvSpPr>
          <p:cNvPr id="43013" name="Text Box 19"/>
          <p:cNvSpPr txBox="1">
            <a:spLocks noChangeArrowheads="1"/>
          </p:cNvSpPr>
          <p:nvPr/>
        </p:nvSpPr>
        <p:spPr bwMode="auto">
          <a:xfrm>
            <a:off x="508000" y="1600200"/>
            <a:ext cx="15392400" cy="3655056"/>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000" b="1" dirty="0">
                <a:solidFill>
                  <a:srgbClr val="000000"/>
                </a:solidFill>
              </a:rPr>
              <a:t>Blocking the path between any would-be confounder &amp; exposure is main reason for the exulted role of randomization</a:t>
            </a:r>
          </a:p>
          <a:p>
            <a:pPr eaLnBrk="0" hangingPunct="0">
              <a:spcBef>
                <a:spcPct val="50000"/>
              </a:spcBef>
            </a:pPr>
            <a:endParaRPr lang="en-US" altLang="en-US" sz="4741" b="1" dirty="0">
              <a:solidFill>
                <a:srgbClr val="000000"/>
              </a:solidFill>
            </a:endParaRPr>
          </a:p>
          <a:p>
            <a:pPr eaLnBrk="0" hangingPunct="0">
              <a:spcBef>
                <a:spcPct val="50000"/>
              </a:spcBef>
            </a:pPr>
            <a:endParaRPr lang="en-US" altLang="en-US" sz="4741" b="1" dirty="0">
              <a:solidFill>
                <a:srgbClr val="000000"/>
              </a:solidFill>
            </a:endParaRPr>
          </a:p>
        </p:txBody>
      </p:sp>
      <p:pic>
        <p:nvPicPr>
          <p:cNvPr id="2" name="Picture 1"/>
          <p:cNvPicPr>
            <a:picLocks noChangeAspect="1"/>
          </p:cNvPicPr>
          <p:nvPr/>
        </p:nvPicPr>
        <p:blipFill>
          <a:blip r:embed="rId3"/>
          <a:stretch>
            <a:fillRect/>
          </a:stretch>
        </p:blipFill>
        <p:spPr>
          <a:xfrm>
            <a:off x="3860800" y="3744508"/>
            <a:ext cx="7586662" cy="4814293"/>
          </a:xfrm>
          <a:prstGeom prst="rect">
            <a:avLst/>
          </a:prstGeom>
        </p:spPr>
      </p:pic>
      <p:grpSp>
        <p:nvGrpSpPr>
          <p:cNvPr id="8" name="Group 13"/>
          <p:cNvGrpSpPr>
            <a:grpSpLocks/>
          </p:cNvGrpSpPr>
          <p:nvPr/>
        </p:nvGrpSpPr>
        <p:grpSpPr bwMode="auto">
          <a:xfrm rot="6059739">
            <a:off x="4834913" y="5284610"/>
            <a:ext cx="1143000" cy="1219200"/>
            <a:chOff x="2208" y="1776"/>
            <a:chExt cx="720" cy="768"/>
          </a:xfrm>
        </p:grpSpPr>
        <p:sp>
          <p:nvSpPr>
            <p:cNvPr id="9" name="Line 14"/>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0" name="Line 15"/>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11" name="Group 14"/>
          <p:cNvGrpSpPr>
            <a:grpSpLocks/>
          </p:cNvGrpSpPr>
          <p:nvPr/>
        </p:nvGrpSpPr>
        <p:grpSpPr bwMode="auto">
          <a:xfrm>
            <a:off x="10602722" y="3733800"/>
            <a:ext cx="3849878" cy="2528043"/>
            <a:chOff x="646405" y="2763223"/>
            <a:chExt cx="2906280" cy="1863989"/>
          </a:xfrm>
        </p:grpSpPr>
        <p:sp>
          <p:nvSpPr>
            <p:cNvPr id="12" name="Text Box 2"/>
            <p:cNvSpPr txBox="1">
              <a:spLocks noChangeArrowheads="1"/>
            </p:cNvSpPr>
            <p:nvPr/>
          </p:nvSpPr>
          <p:spPr bwMode="auto">
            <a:xfrm flipH="1">
              <a:off x="646405" y="2763223"/>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C</a:t>
              </a:r>
              <a:endParaRPr lang="en-US" sz="8533" dirty="0">
                <a:solidFill>
                  <a:srgbClr val="000000"/>
                </a:solidFill>
              </a:endParaRPr>
            </a:p>
          </p:txBody>
        </p:sp>
        <p:sp>
          <p:nvSpPr>
            <p:cNvPr id="13" name="Freeform 3"/>
            <p:cNvSpPr>
              <a:spLocks/>
            </p:cNvSpPr>
            <p:nvPr/>
          </p:nvSpPr>
          <p:spPr bwMode="auto">
            <a:xfrm rot="1245065" flipV="1">
              <a:off x="1393027" y="3500393"/>
              <a:ext cx="1424982" cy="1324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4" name="Line 4"/>
            <p:cNvSpPr>
              <a:spLocks noChangeShapeType="1"/>
            </p:cNvSpPr>
            <p:nvPr/>
          </p:nvSpPr>
          <p:spPr bwMode="auto">
            <a:xfrm>
              <a:off x="1991353" y="4087159"/>
              <a:ext cx="697825" cy="1214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5" name="Text Box 6"/>
            <p:cNvSpPr txBox="1">
              <a:spLocks noChangeArrowheads="1"/>
            </p:cNvSpPr>
            <p:nvPr/>
          </p:nvSpPr>
          <p:spPr bwMode="auto">
            <a:xfrm>
              <a:off x="1991353" y="4150656"/>
              <a:ext cx="685800" cy="4765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16" name="Text Box 7"/>
            <p:cNvSpPr txBox="1">
              <a:spLocks noChangeArrowheads="1"/>
            </p:cNvSpPr>
            <p:nvPr/>
          </p:nvSpPr>
          <p:spPr bwMode="auto">
            <a:xfrm flipH="1">
              <a:off x="1133075" y="3855881"/>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E</a:t>
              </a:r>
              <a:endParaRPr lang="en-US" sz="8533" dirty="0">
                <a:solidFill>
                  <a:srgbClr val="000000"/>
                </a:solidFill>
              </a:endParaRPr>
            </a:p>
          </p:txBody>
        </p:sp>
        <p:sp>
          <p:nvSpPr>
            <p:cNvPr id="17" name="Text Box 8"/>
            <p:cNvSpPr txBox="1">
              <a:spLocks noChangeArrowheads="1"/>
            </p:cNvSpPr>
            <p:nvPr/>
          </p:nvSpPr>
          <p:spPr bwMode="auto">
            <a:xfrm flipH="1">
              <a:off x="2409685" y="3804482"/>
              <a:ext cx="1143000" cy="6127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a:t>D</a:t>
              </a:r>
              <a:endParaRPr lang="en-US" sz="3793" dirty="0">
                <a:solidFill>
                  <a:srgbClr val="000000"/>
                </a:solidFill>
              </a:endParaRPr>
            </a:p>
          </p:txBody>
        </p:sp>
      </p:gr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4"/>
          <p:cNvSpPr>
            <a:spLocks noGrp="1"/>
          </p:cNvSpPr>
          <p:nvPr>
            <p:ph type="title"/>
          </p:nvPr>
        </p:nvSpPr>
        <p:spPr>
          <a:xfrm>
            <a:off x="1270000" y="304800"/>
            <a:ext cx="13821364" cy="1309511"/>
          </a:xfrm>
        </p:spPr>
        <p:txBody>
          <a:bodyPr/>
          <a:lstStyle/>
          <a:p>
            <a:r>
              <a:rPr lang="en-US" altLang="en-US" sz="4000" dirty="0"/>
              <a:t>DAGs Typically Do Not Specifically Show  </a:t>
            </a:r>
            <a:br>
              <a:rPr lang="en-US" altLang="en-US" sz="4000" dirty="0"/>
            </a:br>
            <a:r>
              <a:rPr lang="en-US" altLang="en-US" sz="4000" dirty="0"/>
              <a:t>Effect Measure-Specific Modification</a:t>
            </a:r>
          </a:p>
        </p:txBody>
      </p:sp>
      <p:sp>
        <p:nvSpPr>
          <p:cNvPr id="215042" name="Content Placeholder 5"/>
          <p:cNvSpPr>
            <a:spLocks noGrp="1"/>
          </p:cNvSpPr>
          <p:nvPr>
            <p:ph idx="1"/>
          </p:nvPr>
        </p:nvSpPr>
        <p:spPr>
          <a:xfrm>
            <a:off x="392651" y="1828800"/>
            <a:ext cx="15576062" cy="5559778"/>
          </a:xfrm>
        </p:spPr>
        <p:txBody>
          <a:bodyPr/>
          <a:lstStyle/>
          <a:p>
            <a:pPr marL="468313" indent="-468313">
              <a:buClrTx/>
            </a:pPr>
            <a:r>
              <a:rPr lang="en-US" altLang="en-US" sz="3200" dirty="0"/>
              <a:t>The “A” variables </a:t>
            </a:r>
            <a:r>
              <a:rPr lang="en-US" altLang="en-US" sz="3200" i="1" dirty="0"/>
              <a:t>could</a:t>
            </a:r>
            <a:r>
              <a:rPr lang="en-US" altLang="en-US" sz="3200" dirty="0"/>
              <a:t> be effect modifiers, on a given scale, but only the data will tell us if they are</a:t>
            </a:r>
          </a:p>
          <a:p>
            <a:pPr marL="468313" indent="-468313">
              <a:buClrTx/>
            </a:pPr>
            <a:r>
              <a:rPr lang="en-US" altLang="en-US" sz="3200" dirty="0"/>
              <a:t>DAGs can find the effect-measure modification candidates but DAGs, using most conventions, cannot predict scale-specific effect measure modification</a:t>
            </a:r>
          </a:p>
          <a:p>
            <a:pPr marL="981075" lvl="1" indent="-468313"/>
            <a:r>
              <a:rPr lang="en-US" altLang="en-US" sz="3200" dirty="0"/>
              <a:t>This is not surprising because DAGs are qualitative, not quantitative, and </a:t>
            </a:r>
            <a:r>
              <a:rPr lang="en-US" altLang="en-US" sz="3200" u="sng" dirty="0"/>
              <a:t>not</a:t>
            </a:r>
            <a:r>
              <a:rPr lang="en-US" altLang="en-US" sz="3200" dirty="0"/>
              <a:t> dependent upon scale</a:t>
            </a:r>
          </a:p>
          <a:p>
            <a:pPr marL="981075" lvl="1" indent="-468313"/>
            <a:r>
              <a:rPr lang="en-US" altLang="en-US" sz="3200" dirty="0"/>
              <a:t>Effect-measure modification depends upon the scale (additive or multiplicative)</a:t>
            </a:r>
          </a:p>
          <a:p>
            <a:endParaRPr lang="en-US" altLang="en-US" sz="800" dirty="0"/>
          </a:p>
          <a:p>
            <a:pPr marL="468313" indent="-468313">
              <a:buClrTx/>
            </a:pPr>
            <a:r>
              <a:rPr lang="en-US" altLang="en-US" sz="3200" dirty="0"/>
              <a:t>Exception: Once an analysis has determined presence of effect-measure modification, there are some ways to show on a DAG but not universally accepted</a:t>
            </a:r>
          </a:p>
          <a:p>
            <a:pPr marL="468313" indent="-468313">
              <a:buClrTx/>
            </a:pPr>
            <a:r>
              <a:rPr lang="en-US" altLang="en-US" sz="3200" dirty="0"/>
              <a:t>Exception:  “Augmented” DAGs can distinguish multiplicative interaction from no multiplicative interaction (these are not commonly used in the literature)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6135"/>
            <a:ext cx="13821364" cy="1066800"/>
          </a:xfrm>
        </p:spPr>
        <p:txBody>
          <a:bodyPr/>
          <a:lstStyle/>
          <a:p>
            <a:r>
              <a:rPr lang="en-US" altLang="en-US" sz="4000" dirty="0"/>
              <a:t>Effect modifiers may also be confounders</a:t>
            </a:r>
            <a:endParaRPr lang="en-US" sz="4000" dirty="0"/>
          </a:p>
        </p:txBody>
      </p:sp>
      <p:sp>
        <p:nvSpPr>
          <p:cNvPr id="7" name="Rectangle 6"/>
          <p:cNvSpPr/>
          <p:nvPr/>
        </p:nvSpPr>
        <p:spPr>
          <a:xfrm>
            <a:off x="508000" y="1302926"/>
            <a:ext cx="5426807"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Direct effect modification</a:t>
            </a:r>
          </a:p>
        </p:txBody>
      </p:sp>
      <p:pic>
        <p:nvPicPr>
          <p:cNvPr id="8" name="Picture 7"/>
          <p:cNvPicPr>
            <a:picLocks noChangeAspect="1"/>
          </p:cNvPicPr>
          <p:nvPr/>
        </p:nvPicPr>
        <p:blipFill>
          <a:blip r:embed="rId3"/>
          <a:stretch>
            <a:fillRect/>
          </a:stretch>
        </p:blipFill>
        <p:spPr>
          <a:xfrm>
            <a:off x="1168899" y="2059753"/>
            <a:ext cx="5968501" cy="2664647"/>
          </a:xfrm>
          <a:prstGeom prst="rect">
            <a:avLst/>
          </a:prstGeom>
        </p:spPr>
      </p:pic>
      <p:sp>
        <p:nvSpPr>
          <p:cNvPr id="10" name="Rectangle 9"/>
          <p:cNvSpPr/>
          <p:nvPr/>
        </p:nvSpPr>
        <p:spPr>
          <a:xfrm>
            <a:off x="266841" y="5230121"/>
            <a:ext cx="5880136" cy="1077218"/>
          </a:xfrm>
          <a:prstGeom prst="rect">
            <a:avLst/>
          </a:prstGeom>
        </p:spPr>
        <p:txBody>
          <a:bodyPr wrap="none">
            <a:spAutoFit/>
          </a:bodyPr>
          <a:lstStyle/>
          <a:p>
            <a:pPr marL="457200" indent="-457200">
              <a:buClrTx/>
              <a:buFont typeface="Arial" panose="020B0604020202020204" pitchFamily="34" charset="0"/>
              <a:buChar char="•"/>
            </a:pPr>
            <a:r>
              <a:rPr lang="en-US" altLang="en-US" sz="3200" b="1" dirty="0"/>
              <a:t>Indirect effect modification</a:t>
            </a:r>
          </a:p>
          <a:p>
            <a:pPr>
              <a:buClrTx/>
            </a:pPr>
            <a:endParaRPr lang="en-US" altLang="en-US" sz="3200" b="1" dirty="0"/>
          </a:p>
        </p:txBody>
      </p:sp>
      <p:pic>
        <p:nvPicPr>
          <p:cNvPr id="11" name="Picture 10"/>
          <p:cNvPicPr>
            <a:picLocks noChangeAspect="1"/>
          </p:cNvPicPr>
          <p:nvPr/>
        </p:nvPicPr>
        <p:blipFill>
          <a:blip r:embed="rId4"/>
          <a:stretch>
            <a:fillRect/>
          </a:stretch>
        </p:blipFill>
        <p:spPr>
          <a:xfrm>
            <a:off x="1031188" y="5943600"/>
            <a:ext cx="6258612" cy="2362200"/>
          </a:xfrm>
          <a:prstGeom prst="rect">
            <a:avLst/>
          </a:prstGeom>
        </p:spPr>
      </p:pic>
      <p:sp>
        <p:nvSpPr>
          <p:cNvPr id="12" name="Rectangle 11"/>
          <p:cNvSpPr/>
          <p:nvPr/>
        </p:nvSpPr>
        <p:spPr>
          <a:xfrm>
            <a:off x="8432800" y="1266481"/>
            <a:ext cx="6132128"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proxy</a:t>
            </a:r>
          </a:p>
        </p:txBody>
      </p:sp>
      <p:pic>
        <p:nvPicPr>
          <p:cNvPr id="13" name="Picture 12"/>
          <p:cNvPicPr>
            <a:picLocks noChangeAspect="1"/>
          </p:cNvPicPr>
          <p:nvPr/>
        </p:nvPicPr>
        <p:blipFill>
          <a:blip r:embed="rId5"/>
          <a:stretch>
            <a:fillRect/>
          </a:stretch>
        </p:blipFill>
        <p:spPr>
          <a:xfrm>
            <a:off x="8913674" y="2208946"/>
            <a:ext cx="6300926" cy="2515454"/>
          </a:xfrm>
          <a:prstGeom prst="rect">
            <a:avLst/>
          </a:prstGeom>
        </p:spPr>
      </p:pic>
      <p:sp>
        <p:nvSpPr>
          <p:cNvPr id="14" name="Rectangle 13"/>
          <p:cNvSpPr/>
          <p:nvPr/>
        </p:nvSpPr>
        <p:spPr>
          <a:xfrm>
            <a:off x="7975600" y="5358825"/>
            <a:ext cx="8153400" cy="584775"/>
          </a:xfrm>
          <a:prstGeom prst="rect">
            <a:avLst/>
          </a:prstGeom>
        </p:spPr>
        <p:txBody>
          <a:bodyPr wrap="squar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common cause</a:t>
            </a:r>
          </a:p>
        </p:txBody>
      </p:sp>
      <p:pic>
        <p:nvPicPr>
          <p:cNvPr id="15" name="Picture 14"/>
          <p:cNvPicPr>
            <a:picLocks noChangeAspect="1"/>
          </p:cNvPicPr>
          <p:nvPr/>
        </p:nvPicPr>
        <p:blipFill>
          <a:blip r:embed="rId6"/>
          <a:stretch>
            <a:fillRect/>
          </a:stretch>
        </p:blipFill>
        <p:spPr>
          <a:xfrm>
            <a:off x="9347200" y="6121979"/>
            <a:ext cx="5855383" cy="2107621"/>
          </a:xfrm>
          <a:prstGeom prst="rect">
            <a:avLst/>
          </a:prstGeom>
        </p:spPr>
      </p:pic>
      <p:sp>
        <p:nvSpPr>
          <p:cNvPr id="16" name="Rectangle 15"/>
          <p:cNvSpPr/>
          <p:nvPr/>
        </p:nvSpPr>
        <p:spPr>
          <a:xfrm>
            <a:off x="11557000" y="8382000"/>
            <a:ext cx="4259499" cy="400110"/>
          </a:xfrm>
          <a:prstGeom prst="rect">
            <a:avLst/>
          </a:prstGeom>
        </p:spPr>
        <p:txBody>
          <a:bodyPr wrap="none">
            <a:spAutoFit/>
          </a:bodyPr>
          <a:lstStyle/>
          <a:p>
            <a:pPr marL="322263" indent="-322263" defTabSz="803275" eaLnBrk="0" hangingPunct="0">
              <a:spcBef>
                <a:spcPct val="20000"/>
              </a:spcBef>
              <a:spcAft>
                <a:spcPct val="50000"/>
              </a:spcAft>
              <a:buClr>
                <a:schemeClr val="accent2"/>
              </a:buClr>
              <a:buSzPct val="75000"/>
              <a:defRPr/>
            </a:pPr>
            <a:r>
              <a:rPr lang="en-US" sz="2000" b="1" kern="0" dirty="0"/>
              <a:t>VanderWeele </a:t>
            </a:r>
            <a:r>
              <a:rPr lang="en-US" sz="2000" b="1" i="1" kern="0" dirty="0"/>
              <a:t>Epidemiology</a:t>
            </a:r>
            <a:r>
              <a:rPr lang="en-US" sz="2000" b="1" kern="0" dirty="0"/>
              <a:t>  2007</a:t>
            </a:r>
          </a:p>
        </p:txBody>
      </p:sp>
      <p:sp>
        <p:nvSpPr>
          <p:cNvPr id="17" name="Freeform 3"/>
          <p:cNvSpPr>
            <a:spLocks/>
          </p:cNvSpPr>
          <p:nvPr/>
        </p:nvSpPr>
        <p:spPr bwMode="auto">
          <a:xfrm rot="20789301" flipH="1" flipV="1">
            <a:off x="2377957" y="2919470"/>
            <a:ext cx="2770909" cy="39102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8" name="Freeform 3"/>
          <p:cNvSpPr>
            <a:spLocks/>
          </p:cNvSpPr>
          <p:nvPr/>
        </p:nvSpPr>
        <p:spPr bwMode="auto">
          <a:xfrm rot="20789301" flipH="1" flipV="1">
            <a:off x="1718629" y="6635417"/>
            <a:ext cx="659167" cy="37942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9" name="Freeform 3"/>
          <p:cNvSpPr>
            <a:spLocks/>
          </p:cNvSpPr>
          <p:nvPr/>
        </p:nvSpPr>
        <p:spPr bwMode="auto">
          <a:xfrm rot="21284329" flipH="1" flipV="1">
            <a:off x="9726166" y="3410181"/>
            <a:ext cx="908895" cy="20618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0" name="Freeform 3"/>
          <p:cNvSpPr>
            <a:spLocks/>
          </p:cNvSpPr>
          <p:nvPr/>
        </p:nvSpPr>
        <p:spPr bwMode="auto">
          <a:xfrm rot="20789301" flipH="1" flipV="1">
            <a:off x="9911394" y="6967719"/>
            <a:ext cx="3746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Tree>
    <p:extLst>
      <p:ext uri="{BB962C8B-B14F-4D97-AF65-F5344CB8AC3E}">
        <p14:creationId xmlns:p14="http://schemas.microsoft.com/office/powerpoint/2010/main" val="395322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1164636" y="-228600"/>
            <a:ext cx="13821364" cy="1264356"/>
          </a:xfrm>
        </p:spPr>
        <p:txBody>
          <a:bodyPr/>
          <a:lstStyle/>
          <a:p>
            <a:r>
              <a:rPr lang="en-US" altLang="en-US" sz="4000" dirty="0"/>
              <a:t>Additive vs Multiplicative Scales</a:t>
            </a:r>
          </a:p>
        </p:txBody>
      </p:sp>
      <p:sp>
        <p:nvSpPr>
          <p:cNvPr id="219138" name="Rectangle 3"/>
          <p:cNvSpPr>
            <a:spLocks noGrp="1" noChangeArrowheads="1"/>
          </p:cNvSpPr>
          <p:nvPr>
            <p:ph type="body" idx="1"/>
          </p:nvPr>
        </p:nvSpPr>
        <p:spPr>
          <a:xfrm>
            <a:off x="350426" y="1292578"/>
            <a:ext cx="16159574" cy="7394222"/>
          </a:xfrm>
        </p:spPr>
        <p:txBody>
          <a:bodyPr/>
          <a:lstStyle/>
          <a:p>
            <a:pPr marL="468313" indent="-468313">
              <a:buClrTx/>
            </a:pPr>
            <a:r>
              <a:rPr lang="en-US" altLang="en-US" sz="3200" dirty="0"/>
              <a:t>Which do you want to use?</a:t>
            </a:r>
          </a:p>
          <a:p>
            <a:pPr marL="468313" indent="-468313">
              <a:spcAft>
                <a:spcPts val="0"/>
              </a:spcAft>
              <a:buClrTx/>
            </a:pPr>
            <a:r>
              <a:rPr lang="en-US" altLang="en-US" sz="3200" dirty="0"/>
              <a:t>Multiplicative measures (e.g., risk ratio)</a:t>
            </a:r>
          </a:p>
          <a:p>
            <a:pPr marL="981075" lvl="1" indent="-512763">
              <a:spcAft>
                <a:spcPts val="400"/>
              </a:spcAft>
            </a:pPr>
            <a:r>
              <a:rPr lang="en-US" altLang="en-US" sz="2900" dirty="0"/>
              <a:t>commonly used in causal/etiologic research but is not only scale that can be used for this</a:t>
            </a:r>
          </a:p>
          <a:p>
            <a:pPr marL="981075" lvl="1" indent="-512763">
              <a:spcAft>
                <a:spcPts val="400"/>
              </a:spcAft>
            </a:pPr>
            <a:r>
              <a:rPr lang="en-US" altLang="en-US" sz="2900" dirty="0"/>
              <a:t>all that is natively (i.e., without extra work) available in case-control designs</a:t>
            </a:r>
          </a:p>
          <a:p>
            <a:pPr lvl="1"/>
            <a:endParaRPr lang="en-US" altLang="en-US" sz="800" dirty="0"/>
          </a:p>
          <a:p>
            <a:pPr marL="468313" indent="-468313">
              <a:spcAft>
                <a:spcPts val="0"/>
              </a:spcAft>
              <a:buClrTx/>
            </a:pPr>
            <a:r>
              <a:rPr lang="en-US" altLang="en-US" sz="3200" dirty="0"/>
              <a:t>Additive measures (e.g., risk difference):</a:t>
            </a:r>
          </a:p>
          <a:p>
            <a:pPr marL="981075" lvl="1" indent="-512763"/>
            <a:r>
              <a:rPr lang="en-US" altLang="en-US" sz="3000" dirty="0"/>
              <a:t>readily translated into impact of an exposure (or intervention) in terms of </a:t>
            </a:r>
            <a:r>
              <a:rPr lang="en-US" altLang="en-US" sz="3000" b="1" dirty="0"/>
              <a:t>absolute number</a:t>
            </a:r>
            <a:r>
              <a:rPr lang="en-US" altLang="en-US" sz="3000" dirty="0"/>
              <a:t> of outcomes prevented</a:t>
            </a:r>
          </a:p>
          <a:p>
            <a:pPr marL="1427163" lvl="2" indent="-446088"/>
            <a:r>
              <a:rPr lang="en-US" altLang="en-US" sz="2800" dirty="0"/>
              <a:t>e.g.  1/risk difference = no. needed to treat to prevent (or avert) one case of disease  </a:t>
            </a:r>
          </a:p>
          <a:p>
            <a:pPr marL="1828800" lvl="3" indent="-334963">
              <a:buFont typeface="Monotype Sorts"/>
              <a:buNone/>
            </a:pPr>
            <a:r>
              <a:rPr lang="en-US" altLang="en-US" sz="2800" dirty="0"/>
              <a:t>-  or no. of exposed persons one needs to revert exposure to avert one case of disease</a:t>
            </a:r>
          </a:p>
          <a:p>
            <a:pPr lvl="2"/>
            <a:endParaRPr lang="en-US" altLang="en-US" sz="800" dirty="0"/>
          </a:p>
          <a:p>
            <a:pPr marL="981075" lvl="1" indent="-512763"/>
            <a:r>
              <a:rPr lang="en-US" altLang="en-US" sz="3000" dirty="0"/>
              <a:t>dependent upon background incidence of disease</a:t>
            </a:r>
          </a:p>
          <a:p>
            <a:pPr marL="981075" lvl="1" indent="-512763"/>
            <a:r>
              <a:rPr lang="en-US" altLang="en-US" sz="3000" dirty="0"/>
              <a:t>gives “public health impact” of the exposure</a:t>
            </a:r>
          </a:p>
          <a:p>
            <a:pPr marL="981075" lvl="1" indent="-512763"/>
            <a:r>
              <a:rPr lang="en-US" altLang="en-US" sz="3000" dirty="0"/>
              <a:t>scale needed to for public health interaction and mechanistic interaction</a:t>
            </a:r>
          </a:p>
          <a:p>
            <a:pPr lvl="1"/>
            <a:endParaRPr lang="en-US" altLang="en-US" sz="2800" dirty="0"/>
          </a:p>
          <a:p>
            <a:pPr lvl="1"/>
            <a:endParaRPr lang="en-US" altLang="en-US" sz="2800" dirty="0"/>
          </a:p>
          <a:p>
            <a:pPr lvl="1"/>
            <a:endParaRPr lang="en-US" altLang="en-US" sz="2800" dirty="0"/>
          </a:p>
          <a:p>
            <a:pPr lvl="1"/>
            <a:endParaRPr lang="en-US" altLang="en-US" sz="2800" dirty="0"/>
          </a:p>
          <a:p>
            <a:pPr lvl="1"/>
            <a:endParaRPr lang="en-US" altLang="en-US" sz="2800" dirty="0"/>
          </a:p>
        </p:txBody>
      </p:sp>
      <p:sp>
        <p:nvSpPr>
          <p:cNvPr id="219139" name="Text Box 6"/>
          <p:cNvSpPr txBox="1">
            <a:spLocks noChangeArrowheads="1"/>
          </p:cNvSpPr>
          <p:nvPr/>
        </p:nvSpPr>
        <p:spPr bwMode="auto">
          <a:xfrm>
            <a:off x="13849684" y="-52613"/>
            <a:ext cx="2667000" cy="912382"/>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400" b="1" dirty="0">
                <a:solidFill>
                  <a:srgbClr val="FF3300"/>
                </a:solidFill>
              </a:rPr>
              <a:t>Review</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3" name="Rectangle 2"/>
          <p:cNvSpPr>
            <a:spLocks noGrp="1" noChangeArrowheads="1"/>
          </p:cNvSpPr>
          <p:nvPr>
            <p:ph type="title"/>
          </p:nvPr>
        </p:nvSpPr>
        <p:spPr>
          <a:xfrm>
            <a:off x="1393236" y="-273756"/>
            <a:ext cx="13821364" cy="1264356"/>
          </a:xfrm>
        </p:spPr>
        <p:txBody>
          <a:bodyPr/>
          <a:lstStyle/>
          <a:p>
            <a:r>
              <a:rPr lang="en-US" altLang="en-US" sz="4000" dirty="0"/>
              <a:t>Additive vs Multiplicative Scales</a:t>
            </a:r>
          </a:p>
        </p:txBody>
      </p:sp>
      <p:sp>
        <p:nvSpPr>
          <p:cNvPr id="22614" name="Rectangle 3"/>
          <p:cNvSpPr>
            <a:spLocks noGrp="1" noChangeArrowheads="1"/>
          </p:cNvSpPr>
          <p:nvPr>
            <p:ph type="body" idx="1"/>
          </p:nvPr>
        </p:nvSpPr>
        <p:spPr>
          <a:xfrm>
            <a:off x="330200" y="1524000"/>
            <a:ext cx="16256000" cy="8148697"/>
          </a:xfrm>
        </p:spPr>
        <p:txBody>
          <a:bodyPr/>
          <a:lstStyle/>
          <a:p>
            <a:pPr marL="400050" indent="-400050">
              <a:buClrTx/>
              <a:buSzPct val="93000"/>
            </a:pPr>
            <a:r>
              <a:rPr lang="en-US" altLang="en-US" sz="3000" dirty="0"/>
              <a:t>Causally related but minor public health importance</a:t>
            </a:r>
          </a:p>
          <a:p>
            <a:pPr lvl="1"/>
            <a:endParaRPr lang="en-US" altLang="en-US" sz="2800" dirty="0"/>
          </a:p>
          <a:p>
            <a:pPr lvl="1"/>
            <a:endParaRPr lang="en-US" altLang="en-US" sz="2800" dirty="0"/>
          </a:p>
          <a:p>
            <a:pPr lvl="1"/>
            <a:r>
              <a:rPr lang="en-US" altLang="en-US" sz="2800" dirty="0"/>
              <a:t>Risk ratio = 2	</a:t>
            </a:r>
          </a:p>
          <a:p>
            <a:pPr lvl="1"/>
            <a:r>
              <a:rPr lang="en-US" altLang="en-US" sz="2800" dirty="0"/>
              <a:t>Risk difference = 0.0001 - 0.00005 = 0.00005</a:t>
            </a:r>
          </a:p>
          <a:p>
            <a:pPr lvl="1"/>
            <a:r>
              <a:rPr lang="en-US" altLang="en-US" sz="2800" dirty="0"/>
              <a:t>Need to revert exposure in 20,000 persons to avert one case of disease</a:t>
            </a:r>
          </a:p>
          <a:p>
            <a:endParaRPr lang="en-US" altLang="en-US" sz="800" dirty="0"/>
          </a:p>
          <a:p>
            <a:pPr marL="514350" indent="-514350">
              <a:buClrTx/>
              <a:buSzPct val="93000"/>
            </a:pPr>
            <a:endParaRPr lang="en-US" altLang="en-US" sz="800" dirty="0"/>
          </a:p>
          <a:p>
            <a:pPr marL="400050" indent="-400050">
              <a:buClrTx/>
              <a:buSzPct val="93000"/>
            </a:pPr>
            <a:r>
              <a:rPr lang="en-US" altLang="en-US" sz="3000" dirty="0"/>
              <a:t>Causally related and major public health implications</a:t>
            </a:r>
          </a:p>
          <a:p>
            <a:endParaRPr lang="en-US" altLang="en-US" sz="2800" dirty="0"/>
          </a:p>
          <a:p>
            <a:pPr lvl="1"/>
            <a:r>
              <a:rPr lang="en-US" altLang="en-US" sz="2800" dirty="0"/>
              <a:t>RR = 2	</a:t>
            </a:r>
          </a:p>
          <a:p>
            <a:pPr lvl="1"/>
            <a:r>
              <a:rPr lang="en-US" altLang="en-US" sz="2800" dirty="0"/>
              <a:t>RD = 0.2 - 0.1 = 0.1</a:t>
            </a:r>
          </a:p>
          <a:p>
            <a:pPr lvl="1"/>
            <a:r>
              <a:rPr lang="en-US" altLang="en-US" sz="2800" dirty="0"/>
              <a:t>Need to revert exposure in only 10 persons to avert one case of disease</a:t>
            </a:r>
          </a:p>
        </p:txBody>
      </p:sp>
      <p:graphicFrame>
        <p:nvGraphicFramePr>
          <p:cNvPr id="22611" name="Object 83"/>
          <p:cNvGraphicFramePr>
            <a:graphicFrameLocks/>
          </p:cNvGraphicFramePr>
          <p:nvPr>
            <p:extLst>
              <p:ext uri="{D42A27DB-BD31-4B8C-83A1-F6EECF244321}">
                <p14:modId xmlns:p14="http://schemas.microsoft.com/office/powerpoint/2010/main" val="718712598"/>
              </p:ext>
            </p:extLst>
          </p:nvPr>
        </p:nvGraphicFramePr>
        <p:xfrm>
          <a:off x="5689600" y="1789291"/>
          <a:ext cx="10255957" cy="2213562"/>
        </p:xfrm>
        <a:graphic>
          <a:graphicData uri="http://schemas.openxmlformats.org/presentationml/2006/ole">
            <mc:AlternateContent xmlns:mc="http://schemas.openxmlformats.org/markup-compatibility/2006">
              <mc:Choice xmlns:v="urn:schemas-microsoft-com:vml" Requires="v">
                <p:oleObj name="Document" r:id="rId3" imgW="4286816" imgH="1054729" progId="Word.Document.8">
                  <p:embed/>
                </p:oleObj>
              </mc:Choice>
              <mc:Fallback>
                <p:oleObj name="Document" r:id="rId3" imgW="4286816" imgH="1054729" progId="Word.Document.8">
                  <p:embed/>
                  <p:pic>
                    <p:nvPicPr>
                      <p:cNvPr id="0" name="Picture 8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1789291"/>
                        <a:ext cx="10255957" cy="2213562"/>
                      </a:xfrm>
                      <a:prstGeom prst="rect">
                        <a:avLst/>
                      </a:prstGeom>
                      <a:noFill/>
                      <a:ln>
                        <a:noFill/>
                      </a:ln>
                      <a:effectLst/>
                    </p:spPr>
                  </p:pic>
                </p:oleObj>
              </mc:Fallback>
            </mc:AlternateContent>
          </a:graphicData>
        </a:graphic>
      </p:graphicFrame>
      <p:graphicFrame>
        <p:nvGraphicFramePr>
          <p:cNvPr id="22612" name="Object 84"/>
          <p:cNvGraphicFramePr>
            <a:graphicFrameLocks/>
          </p:cNvGraphicFramePr>
          <p:nvPr>
            <p:extLst>
              <p:ext uri="{D42A27DB-BD31-4B8C-83A1-F6EECF244321}">
                <p14:modId xmlns:p14="http://schemas.microsoft.com/office/powerpoint/2010/main" val="183307422"/>
              </p:ext>
            </p:extLst>
          </p:nvPr>
        </p:nvGraphicFramePr>
        <p:xfrm>
          <a:off x="5689600" y="5750748"/>
          <a:ext cx="9874957" cy="2402652"/>
        </p:xfrm>
        <a:graphic>
          <a:graphicData uri="http://schemas.openxmlformats.org/presentationml/2006/ole">
            <mc:AlternateContent xmlns:mc="http://schemas.openxmlformats.org/markup-compatibility/2006">
              <mc:Choice xmlns:v="urn:schemas-microsoft-com:vml" Requires="v">
                <p:oleObj name="Document" r:id="rId5" imgW="4286816" imgH="1054729" progId="Word.Document.8">
                  <p:embed/>
                </p:oleObj>
              </mc:Choice>
              <mc:Fallback>
                <p:oleObj name="Document" r:id="rId5" imgW="4286816" imgH="1054729" progId="Word.Document.8">
                  <p:embed/>
                  <p:pic>
                    <p:nvPicPr>
                      <p:cNvPr id="0" name="Picture 8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600" y="5750748"/>
                        <a:ext cx="9874957" cy="2402652"/>
                      </a:xfrm>
                      <a:prstGeom prst="rect">
                        <a:avLst/>
                      </a:prstGeom>
                      <a:noFill/>
                      <a:ln>
                        <a:noFill/>
                      </a:ln>
                      <a:effectLst/>
                    </p:spPr>
                  </p:pic>
                </p:oleObj>
              </mc:Fallback>
            </mc:AlternateContent>
          </a:graphicData>
        </a:graphic>
      </p:graphicFrame>
      <p:sp>
        <p:nvSpPr>
          <p:cNvPr id="2" name="Text Box 6">
            <a:extLst>
              <a:ext uri="{FF2B5EF4-FFF2-40B4-BE49-F238E27FC236}">
                <a16:creationId xmlns:a16="http://schemas.microsoft.com/office/drawing/2014/main" id="{391BB6C2-42FD-27C6-6518-FFAB05A87107}"/>
              </a:ext>
            </a:extLst>
          </p:cNvPr>
          <p:cNvSpPr txBox="1">
            <a:spLocks noChangeArrowheads="1"/>
          </p:cNvSpPr>
          <p:nvPr/>
        </p:nvSpPr>
        <p:spPr bwMode="auto">
          <a:xfrm>
            <a:off x="13728700" y="67017"/>
            <a:ext cx="2667000" cy="912382"/>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400" b="1" dirty="0">
                <a:solidFill>
                  <a:srgbClr val="FF3300"/>
                </a:solidFill>
              </a:rPr>
              <a:t>Review</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56240099"/>
              </p:ext>
            </p:extLst>
          </p:nvPr>
        </p:nvGraphicFramePr>
        <p:xfrm>
          <a:off x="355600" y="1752600"/>
          <a:ext cx="15591793" cy="6663817"/>
        </p:xfrm>
        <a:graphic>
          <a:graphicData uri="http://schemas.openxmlformats.org/drawingml/2006/table">
            <a:tbl>
              <a:tblPr firstRow="1" firstCol="1" bandRow="1"/>
              <a:tblGrid>
                <a:gridCol w="4237993">
                  <a:extLst>
                    <a:ext uri="{9D8B030D-6E8A-4147-A177-3AD203B41FA5}">
                      <a16:colId xmlns:a16="http://schemas.microsoft.com/office/drawing/2014/main" val="20000"/>
                    </a:ext>
                  </a:extLst>
                </a:gridCol>
                <a:gridCol w="11353800">
                  <a:extLst>
                    <a:ext uri="{9D8B030D-6E8A-4147-A177-3AD203B41FA5}">
                      <a16:colId xmlns:a16="http://schemas.microsoft.com/office/drawing/2014/main" val="20001"/>
                    </a:ext>
                  </a:extLst>
                </a:gridCol>
              </a:tblGrid>
              <a:tr h="940587">
                <a:tc>
                  <a:txBody>
                    <a:bodyPr/>
                    <a:lstStyle/>
                    <a:p>
                      <a:pPr marL="0" marR="0" algn="ctr">
                        <a:lnSpc>
                          <a:spcPct val="115000"/>
                        </a:lnSpc>
                        <a:spcBef>
                          <a:spcPts val="0"/>
                        </a:spcBef>
                        <a:spcAft>
                          <a:spcPts val="0"/>
                        </a:spcAft>
                      </a:pPr>
                      <a:r>
                        <a:rPr lang="en-US" sz="2800" b="1" dirty="0">
                          <a:effectLst/>
                          <a:latin typeface="Arial"/>
                          <a:ea typeface="Calibri"/>
                          <a:cs typeface="Times New Roman"/>
                        </a:rPr>
                        <a:t>Goal</a:t>
                      </a:r>
                      <a:endParaRPr lang="en-US" sz="2800" dirty="0">
                        <a:effectLst/>
                        <a:latin typeface="Calibri"/>
                        <a:ea typeface="Calibri"/>
                        <a:cs typeface="Times New Roman"/>
                      </a:endParaRPr>
                    </a:p>
                  </a:txBody>
                  <a:tcPr marL="155880" marR="155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800" b="1" dirty="0">
                          <a:effectLst/>
                          <a:latin typeface="+mn-lt"/>
                          <a:ea typeface="Calibri"/>
                          <a:cs typeface="Times New Roman"/>
                        </a:rPr>
                        <a:t>Which Scale to Use for Interaction?</a:t>
                      </a:r>
                    </a:p>
                  </a:txBody>
                  <a:tcPr marL="155880" marR="155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93013">
                <a:tc>
                  <a:txBody>
                    <a:bodyPr/>
                    <a:lstStyle/>
                    <a:p>
                      <a:pPr marL="0" marR="0">
                        <a:lnSpc>
                          <a:spcPct val="115000"/>
                        </a:lnSpc>
                        <a:spcBef>
                          <a:spcPts val="0"/>
                        </a:spcBef>
                        <a:spcAft>
                          <a:spcPts val="0"/>
                        </a:spcAft>
                      </a:pPr>
                      <a:r>
                        <a:rPr lang="en-US" sz="2600" dirty="0">
                          <a:effectLst/>
                          <a:latin typeface="+mn-lt"/>
                          <a:ea typeface="Calibri"/>
                          <a:cs typeface="Times New Roman"/>
                        </a:rPr>
                        <a:t>Public</a:t>
                      </a:r>
                      <a:r>
                        <a:rPr lang="en-US" sz="2600" baseline="0" dirty="0">
                          <a:effectLst/>
                          <a:latin typeface="+mn-lt"/>
                          <a:ea typeface="Calibri"/>
                          <a:cs typeface="Times New Roman"/>
                        </a:rPr>
                        <a:t> Health Impact*</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Additive</a:t>
                      </a:r>
                    </a:p>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 (RERI can assist </a:t>
                      </a:r>
                      <a:r>
                        <a:rPr lang="en-US" sz="2600" b="0" baseline="0" dirty="0">
                          <a:solidFill>
                            <a:schemeClr val="tx1"/>
                          </a:solidFill>
                          <a:effectLst/>
                          <a:latin typeface="+mn-lt"/>
                          <a:ea typeface="Calibri"/>
                          <a:cs typeface="Times New Roman"/>
                        </a:rPr>
                        <a:t>when base analysis is on </a:t>
                      </a:r>
                      <a:r>
                        <a:rPr lang="en-US" sz="2600" b="0" dirty="0">
                          <a:solidFill>
                            <a:schemeClr val="tx1"/>
                          </a:solidFill>
                          <a:effectLst/>
                          <a:latin typeface="+mn-lt"/>
                          <a:ea typeface="Calibri"/>
                          <a:cs typeface="Times New Roman"/>
                        </a:rPr>
                        <a:t>multiplicative scale)</a:t>
                      </a: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6217">
                <a:tc>
                  <a:txBody>
                    <a:bodyPr/>
                    <a:lstStyle/>
                    <a:p>
                      <a:pPr marL="0" marR="0">
                        <a:lnSpc>
                          <a:spcPct val="115000"/>
                        </a:lnSpc>
                        <a:spcBef>
                          <a:spcPts val="0"/>
                        </a:spcBef>
                        <a:spcAft>
                          <a:spcPts val="0"/>
                        </a:spcAft>
                      </a:pPr>
                      <a:r>
                        <a:rPr lang="en-US" sz="2600" dirty="0">
                          <a:effectLst/>
                          <a:latin typeface="+mn-lt"/>
                          <a:ea typeface="Calibri"/>
                          <a:cs typeface="Times New Roman"/>
                        </a:rPr>
                        <a:t>Causal/Etiologic</a:t>
                      </a:r>
                      <a:r>
                        <a:rPr lang="en-US" sz="2600" baseline="0" dirty="0">
                          <a:effectLst/>
                          <a:latin typeface="+mn-lt"/>
                          <a:ea typeface="Calibri"/>
                          <a:cs typeface="Times New Roman"/>
                        </a:rPr>
                        <a:t> Inference</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4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75003">
                <a:tc>
                  <a:txBody>
                    <a:bodyPr/>
                    <a:lstStyle/>
                    <a:p>
                      <a:pPr marL="0" marR="0" algn="r">
                        <a:lnSpc>
                          <a:spcPct val="115000"/>
                        </a:lnSpc>
                        <a:spcBef>
                          <a:spcPts val="0"/>
                        </a:spcBef>
                        <a:spcAft>
                          <a:spcPts val="0"/>
                        </a:spcAft>
                      </a:pPr>
                      <a:r>
                        <a:rPr lang="en-US" sz="2600" dirty="0">
                          <a:effectLst/>
                          <a:latin typeface="+mn-lt"/>
                          <a:ea typeface="Calibri"/>
                          <a:cs typeface="Times New Roman"/>
                        </a:rPr>
                        <a:t>Big picture/Total effect</a:t>
                      </a: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Evaluate for statistical interaction as a matter of good analytic practice</a:t>
                      </a:r>
                      <a:r>
                        <a:rPr lang="en-US" sz="2600" b="0" baseline="0" dirty="0">
                          <a:solidFill>
                            <a:schemeClr val="tx1"/>
                          </a:solidFill>
                          <a:effectLst/>
                          <a:latin typeface="+mn-lt"/>
                          <a:ea typeface="Calibri"/>
                          <a:cs typeface="Times New Roman"/>
                        </a:rPr>
                        <a:t> </a:t>
                      </a:r>
                      <a:r>
                        <a:rPr lang="en-US" sz="2600" b="0" dirty="0">
                          <a:solidFill>
                            <a:schemeClr val="tx1"/>
                          </a:solidFill>
                          <a:effectLst/>
                          <a:latin typeface="+mn-lt"/>
                          <a:ea typeface="Calibri"/>
                          <a:cs typeface="Times New Roman"/>
                        </a:rPr>
                        <a:t>in order not to miss an effect, but finding interaction</a:t>
                      </a:r>
                      <a:r>
                        <a:rPr lang="en-US" sz="2600" b="0" baseline="0" dirty="0">
                          <a:solidFill>
                            <a:schemeClr val="tx1"/>
                          </a:solidFill>
                          <a:effectLst/>
                          <a:latin typeface="+mn-lt"/>
                          <a:ea typeface="Calibri"/>
                          <a:cs typeface="Times New Roman"/>
                        </a:rPr>
                        <a:t> is not main focus</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76380">
                <a:tc>
                  <a:txBody>
                    <a:bodyPr/>
                    <a:lstStyle/>
                    <a:p>
                      <a:pPr marL="0" marR="0" algn="r">
                        <a:lnSpc>
                          <a:spcPct val="115000"/>
                        </a:lnSpc>
                        <a:spcBef>
                          <a:spcPts val="0"/>
                        </a:spcBef>
                        <a:spcAft>
                          <a:spcPts val="0"/>
                        </a:spcAft>
                      </a:pPr>
                      <a:r>
                        <a:rPr lang="en-US" sz="2600" dirty="0">
                          <a:effectLst/>
                          <a:latin typeface="+mn-lt"/>
                          <a:ea typeface="Calibri"/>
                          <a:cs typeface="Times New Roman"/>
                        </a:rPr>
                        <a:t>Mechanistic interaction</a:t>
                      </a:r>
                    </a:p>
                    <a:p>
                      <a:pPr marL="0" marR="0" algn="r">
                        <a:lnSpc>
                          <a:spcPct val="115000"/>
                        </a:lnSpc>
                        <a:spcBef>
                          <a:spcPts val="0"/>
                        </a:spcBef>
                        <a:spcAft>
                          <a:spcPts val="0"/>
                        </a:spcAft>
                      </a:pPr>
                      <a:r>
                        <a:rPr lang="en-US" sz="2600" baseline="0" dirty="0">
                          <a:effectLst/>
                          <a:latin typeface="+mn-lt"/>
                          <a:ea typeface="Calibri"/>
                          <a:cs typeface="Times New Roman"/>
                        </a:rPr>
                        <a:t> between exposures</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Additive</a:t>
                      </a:r>
                    </a:p>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 (RERI can assist </a:t>
                      </a:r>
                      <a:r>
                        <a:rPr lang="en-US" sz="2600" b="0" baseline="0" dirty="0">
                          <a:solidFill>
                            <a:schemeClr val="tx1"/>
                          </a:solidFill>
                          <a:effectLst/>
                          <a:latin typeface="+mn-lt"/>
                          <a:ea typeface="Calibri"/>
                          <a:cs typeface="Times New Roman"/>
                        </a:rPr>
                        <a:t>when base analysis is on </a:t>
                      </a:r>
                      <a:r>
                        <a:rPr lang="en-US" sz="2600" b="0" dirty="0">
                          <a:solidFill>
                            <a:schemeClr val="tx1"/>
                          </a:solidFill>
                          <a:effectLst/>
                          <a:latin typeface="+mn-lt"/>
                          <a:ea typeface="Calibri"/>
                          <a:cs typeface="Times New Roman"/>
                        </a:rPr>
                        <a:t>multiplicative scale)</a:t>
                      </a: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71894">
                <a:tc>
                  <a:txBody>
                    <a:bodyPr/>
                    <a:lstStyle/>
                    <a:p>
                      <a:pPr marL="0" marR="0">
                        <a:lnSpc>
                          <a:spcPct val="115000"/>
                        </a:lnSpc>
                        <a:spcBef>
                          <a:spcPts val="0"/>
                        </a:spcBef>
                        <a:spcAft>
                          <a:spcPts val="0"/>
                        </a:spcAft>
                      </a:pPr>
                      <a:r>
                        <a:rPr lang="en-US" sz="2600" dirty="0">
                          <a:effectLst/>
                          <a:latin typeface="+mn-lt"/>
                          <a:ea typeface="Calibri"/>
                          <a:cs typeface="Times New Roman"/>
                        </a:rPr>
                        <a:t>Prediction</a:t>
                      </a: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Evaluate for interaction as a matter of good analytic practice</a:t>
                      </a:r>
                      <a:r>
                        <a:rPr lang="en-US" sz="2600" b="0" baseline="0" dirty="0">
                          <a:solidFill>
                            <a:schemeClr val="tx1"/>
                          </a:solidFill>
                          <a:effectLst/>
                          <a:latin typeface="+mn-lt"/>
                          <a:ea typeface="Calibri"/>
                          <a:cs typeface="Times New Roman"/>
                        </a:rPr>
                        <a:t> </a:t>
                      </a:r>
                      <a:r>
                        <a:rPr lang="en-US" sz="2600" b="0" dirty="0">
                          <a:solidFill>
                            <a:schemeClr val="tx1"/>
                          </a:solidFill>
                          <a:effectLst/>
                          <a:latin typeface="+mn-lt"/>
                          <a:ea typeface="Calibri"/>
                          <a:cs typeface="Times New Roman"/>
                        </a:rPr>
                        <a:t>in order to improve</a:t>
                      </a:r>
                      <a:r>
                        <a:rPr lang="en-US" sz="2600" b="0" baseline="0" dirty="0">
                          <a:solidFill>
                            <a:schemeClr val="tx1"/>
                          </a:solidFill>
                          <a:effectLst/>
                          <a:latin typeface="+mn-lt"/>
                          <a:ea typeface="Calibri"/>
                          <a:cs typeface="Times New Roman"/>
                        </a:rPr>
                        <a:t> fit of model to data</a:t>
                      </a:r>
                      <a:r>
                        <a:rPr lang="en-US" sz="2600" b="0" dirty="0">
                          <a:solidFill>
                            <a:schemeClr val="tx1"/>
                          </a:solidFill>
                          <a:effectLst/>
                          <a:latin typeface="+mn-lt"/>
                          <a:ea typeface="Calibri"/>
                          <a:cs typeface="Times New Roman"/>
                        </a:rPr>
                        <a:t>, but finding interaction</a:t>
                      </a:r>
                      <a:r>
                        <a:rPr lang="en-US" sz="2600" b="0" baseline="0" dirty="0">
                          <a:solidFill>
                            <a:schemeClr val="tx1"/>
                          </a:solidFill>
                          <a:effectLst/>
                          <a:latin typeface="+mn-lt"/>
                          <a:ea typeface="Calibri"/>
                          <a:cs typeface="Times New Roman"/>
                        </a:rPr>
                        <a:t> is not main focus</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70016"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sp>
        <p:nvSpPr>
          <p:cNvPr id="170017" name="TextBox 1"/>
          <p:cNvSpPr txBox="1">
            <a:spLocks noChangeArrowheads="1"/>
          </p:cNvSpPr>
          <p:nvPr/>
        </p:nvSpPr>
        <p:spPr bwMode="auto">
          <a:xfrm>
            <a:off x="384806" y="8575396"/>
            <a:ext cx="13727289" cy="416204"/>
          </a:xfrm>
          <a:prstGeom prst="rect">
            <a:avLst/>
          </a:prstGeom>
          <a:noFill/>
          <a:ln w="9525">
            <a:noFill/>
            <a:miter lim="800000"/>
            <a:headEnd/>
            <a:tailEnd/>
          </a:ln>
        </p:spPr>
        <p:txBody>
          <a:bodyPr>
            <a:spAutoFit/>
          </a:bodyPr>
          <a:lstStyle/>
          <a:p>
            <a:pPr>
              <a:lnSpc>
                <a:spcPct val="115000"/>
              </a:lnSpc>
            </a:pPr>
            <a:r>
              <a:rPr lang="en-US" sz="2000" dirty="0">
                <a:ea typeface="Calibri" pitchFamily="34" charset="0"/>
                <a:cs typeface="Times New Roman" pitchFamily="18" charset="0"/>
              </a:rPr>
              <a:t>*maximizing efficiency of resource allocation</a:t>
            </a:r>
          </a:p>
        </p:txBody>
      </p:sp>
      <p:sp>
        <p:nvSpPr>
          <p:cNvPr id="2" name="Rectangle 1"/>
          <p:cNvSpPr/>
          <p:nvPr/>
        </p:nvSpPr>
        <p:spPr>
          <a:xfrm>
            <a:off x="-25400" y="228600"/>
            <a:ext cx="16075377" cy="1200329"/>
          </a:xfrm>
          <a:prstGeom prst="rect">
            <a:avLst/>
          </a:prstGeom>
        </p:spPr>
        <p:txBody>
          <a:bodyPr wrap="square">
            <a:spAutoFit/>
          </a:bodyPr>
          <a:lstStyle/>
          <a:p>
            <a:pPr algn="ctr"/>
            <a:r>
              <a:rPr lang="en-US" altLang="en-US" sz="3600" b="1" dirty="0"/>
              <a:t>What Scale (Additive or Multiplicative) </a:t>
            </a:r>
            <a:br>
              <a:rPr lang="en-US" altLang="en-US" sz="3600" b="1" dirty="0"/>
            </a:br>
            <a:r>
              <a:rPr lang="en-US" altLang="en-US" sz="3600" b="1" dirty="0"/>
              <a:t>Should You Be Using for Interaction?  It Depends Upon Your Goal</a:t>
            </a:r>
            <a:endParaRPr lang="en-US" sz="36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301" y="76200"/>
            <a:ext cx="13821364" cy="1066800"/>
          </a:xfrm>
        </p:spPr>
        <p:txBody>
          <a:bodyPr/>
          <a:lstStyle/>
          <a:p>
            <a:r>
              <a:rPr lang="en-US" altLang="en-US" sz="4000" dirty="0"/>
              <a:t>Reciprocity of Interaction</a:t>
            </a:r>
            <a:endParaRPr lang="en-US" sz="4000" dirty="0"/>
          </a:p>
        </p:txBody>
      </p:sp>
      <p:sp>
        <p:nvSpPr>
          <p:cNvPr id="5" name="Rectangle 4"/>
          <p:cNvSpPr/>
          <p:nvPr/>
        </p:nvSpPr>
        <p:spPr>
          <a:xfrm>
            <a:off x="11557000" y="1447800"/>
            <a:ext cx="4572000" cy="6748001"/>
          </a:xfrm>
          <a:prstGeom prst="rect">
            <a:avLst/>
          </a:prstGeom>
        </p:spPr>
        <p:txBody>
          <a:bodyPr wrap="square">
            <a:spAutoFit/>
          </a:bodyPr>
          <a:lstStyle/>
          <a:p>
            <a:pPr eaLnBrk="0" hangingPunct="0">
              <a:spcBef>
                <a:spcPct val="50000"/>
              </a:spcBef>
            </a:pPr>
            <a:endParaRPr lang="en-US" altLang="en-US" sz="500" b="1" dirty="0"/>
          </a:p>
          <a:p>
            <a:pPr eaLnBrk="0" hangingPunct="0">
              <a:spcBef>
                <a:spcPct val="50000"/>
              </a:spcBef>
            </a:pPr>
            <a:r>
              <a:rPr lang="en-US" altLang="en-US" sz="3600" b="1" dirty="0"/>
              <a:t>Caffeine use modifies the effect of smoking on delayed conception </a:t>
            </a:r>
          </a:p>
          <a:p>
            <a:pPr eaLnBrk="0" hangingPunct="0">
              <a:spcBef>
                <a:spcPct val="50000"/>
              </a:spcBef>
            </a:pPr>
            <a:r>
              <a:rPr lang="en-US" altLang="en-US" sz="3600" b="1" dirty="0"/>
              <a:t>or</a:t>
            </a:r>
          </a:p>
          <a:p>
            <a:pPr eaLnBrk="0" hangingPunct="0">
              <a:spcBef>
                <a:spcPct val="50000"/>
              </a:spcBef>
            </a:pPr>
            <a:r>
              <a:rPr lang="en-US" altLang="en-US" sz="3600" b="1" dirty="0"/>
              <a:t>Smoking modifies the effect of caffeine use on delayed conception</a:t>
            </a:r>
          </a:p>
          <a:p>
            <a:pPr eaLnBrk="0" hangingPunct="0">
              <a:spcBef>
                <a:spcPct val="50000"/>
              </a:spcBef>
            </a:pPr>
            <a:endParaRPr lang="en-US" altLang="en-US" sz="1100" dirty="0">
              <a:latin typeface="Times New Roman" pitchFamily="18" charset="0"/>
            </a:endParaRPr>
          </a:p>
          <a:p>
            <a:pPr eaLnBrk="0" hangingPunct="0">
              <a:spcBef>
                <a:spcPct val="50000"/>
              </a:spcBef>
            </a:pPr>
            <a:endParaRPr lang="en-US" altLang="en-US" sz="1100" dirty="0">
              <a:latin typeface="Times New Roman" pitchFamily="18" charset="0"/>
            </a:endParaRPr>
          </a:p>
          <a:p>
            <a:pPr eaLnBrk="0" hangingPunct="0">
              <a:spcBef>
                <a:spcPct val="50000"/>
              </a:spcBef>
            </a:pPr>
            <a:endParaRPr lang="en-US" altLang="en-US" sz="1100" dirty="0">
              <a:latin typeface="Times New Roman" pitchFamily="18" charset="0"/>
            </a:endParaRPr>
          </a:p>
        </p:txBody>
      </p:sp>
      <p:grpSp>
        <p:nvGrpSpPr>
          <p:cNvPr id="7" name="Group 6"/>
          <p:cNvGrpSpPr/>
          <p:nvPr/>
        </p:nvGrpSpPr>
        <p:grpSpPr>
          <a:xfrm>
            <a:off x="203200" y="1828502"/>
            <a:ext cx="12268200" cy="6613206"/>
            <a:chOff x="0" y="1219200"/>
            <a:chExt cx="7665855" cy="3510848"/>
          </a:xfrm>
        </p:grpSpPr>
        <p:graphicFrame>
          <p:nvGraphicFramePr>
            <p:cNvPr id="8" name="Object 130"/>
            <p:cNvGraphicFramePr>
              <a:graphicFrameLocks/>
            </p:cNvGraphicFramePr>
            <p:nvPr>
              <p:extLst>
                <p:ext uri="{D42A27DB-BD31-4B8C-83A1-F6EECF244321}">
                  <p14:modId xmlns:p14="http://schemas.microsoft.com/office/powerpoint/2010/main" val="1394147587"/>
                </p:ext>
              </p:extLst>
            </p:nvPr>
          </p:nvGraphicFramePr>
          <p:xfrm>
            <a:off x="685802" y="1371601"/>
            <a:ext cx="5051425" cy="1668463"/>
          </p:xfrm>
          <a:graphic>
            <a:graphicData uri="http://schemas.openxmlformats.org/presentationml/2006/ole">
              <mc:AlternateContent xmlns:mc="http://schemas.openxmlformats.org/markup-compatibility/2006">
                <mc:Choice xmlns:v="urn:schemas-microsoft-com:vml" Requires="v">
                  <p:oleObj name="Document" r:id="rId3" imgW="4830915" imgH="1654153" progId="Word.Document.8">
                    <p:embed/>
                  </p:oleObj>
                </mc:Choice>
                <mc:Fallback>
                  <p:oleObj name="Document" r:id="rId3" imgW="4830915" imgH="1654153"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2" y="1371601"/>
                          <a:ext cx="5051425"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1"/>
            <p:cNvGraphicFramePr>
              <a:graphicFrameLocks/>
            </p:cNvGraphicFramePr>
            <p:nvPr>
              <p:extLst>
                <p:ext uri="{D42A27DB-BD31-4B8C-83A1-F6EECF244321}">
                  <p14:modId xmlns:p14="http://schemas.microsoft.com/office/powerpoint/2010/main" val="4215012356"/>
                </p:ext>
              </p:extLst>
            </p:nvPr>
          </p:nvGraphicFramePr>
          <p:xfrm>
            <a:off x="3387727" y="3124200"/>
            <a:ext cx="3470275" cy="1323975"/>
          </p:xfrm>
          <a:graphic>
            <a:graphicData uri="http://schemas.openxmlformats.org/presentationml/2006/ole">
              <mc:AlternateContent xmlns:mc="http://schemas.openxmlformats.org/markup-compatibility/2006">
                <mc:Choice xmlns:v="urn:schemas-microsoft-com:vml" Requires="v">
                  <p:oleObj name="Document" r:id="rId5" imgW="3513767" imgH="1355150" progId="Word.Document.8">
                    <p:embed/>
                  </p:oleObj>
                </mc:Choice>
                <mc:Fallback>
                  <p:oleObj name="Document" r:id="rId5" imgW="3513767" imgH="1355150" progId="Word.Documen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7727" y="3124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Line 5"/>
            <p:cNvSpPr>
              <a:spLocks noChangeShapeType="1"/>
            </p:cNvSpPr>
            <p:nvPr/>
          </p:nvSpPr>
          <p:spPr bwMode="auto">
            <a:xfrm flipH="1">
              <a:off x="3048000" y="25146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1" name="Line 6"/>
            <p:cNvSpPr>
              <a:spLocks noChangeShapeType="1"/>
            </p:cNvSpPr>
            <p:nvPr/>
          </p:nvSpPr>
          <p:spPr bwMode="auto">
            <a:xfrm>
              <a:off x="3505200" y="25146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2" name="Text Box 7"/>
            <p:cNvSpPr txBox="1">
              <a:spLocks noChangeArrowheads="1"/>
            </p:cNvSpPr>
            <p:nvPr/>
          </p:nvSpPr>
          <p:spPr bwMode="auto">
            <a:xfrm>
              <a:off x="142842" y="2816575"/>
              <a:ext cx="1752600" cy="310448"/>
            </a:xfrm>
            <a:prstGeom prst="rect">
              <a:avLst/>
            </a:prstGeom>
            <a:noFill/>
            <a:ln w="9525">
              <a:noFill/>
              <a:miter lim="800000"/>
              <a:headEnd/>
              <a:tailEnd/>
            </a:ln>
          </p:spPr>
          <p:txBody>
            <a:bodyPr>
              <a:spAutoFit/>
            </a:bodyPr>
            <a:lstStyle/>
            <a:p>
              <a:pPr eaLnBrk="0" hangingPunct="0">
                <a:spcBef>
                  <a:spcPct val="50000"/>
                </a:spcBef>
              </a:pPr>
              <a:r>
                <a:rPr lang="en-US" altLang="en-US" sz="3200" b="1" dirty="0"/>
                <a:t>Stratified</a:t>
              </a:r>
              <a:endParaRPr lang="en-US" altLang="en-US" sz="3200" dirty="0">
                <a:latin typeface="Times New Roman" pitchFamily="18" charset="0"/>
              </a:endParaRPr>
            </a:p>
          </p:txBody>
        </p:sp>
        <p:sp>
          <p:nvSpPr>
            <p:cNvPr id="13" name="Text Box 9"/>
            <p:cNvSpPr txBox="1">
              <a:spLocks noChangeArrowheads="1"/>
            </p:cNvSpPr>
            <p:nvPr/>
          </p:nvSpPr>
          <p:spPr bwMode="auto">
            <a:xfrm>
              <a:off x="304800" y="1219200"/>
              <a:ext cx="1752600" cy="310448"/>
            </a:xfrm>
            <a:prstGeom prst="rect">
              <a:avLst/>
            </a:prstGeom>
            <a:noFill/>
            <a:ln w="9525">
              <a:noFill/>
              <a:miter lim="800000"/>
              <a:headEnd/>
              <a:tailEnd/>
            </a:ln>
          </p:spPr>
          <p:txBody>
            <a:bodyPr>
              <a:spAutoFit/>
            </a:bodyPr>
            <a:lstStyle/>
            <a:p>
              <a:pPr eaLnBrk="0" hangingPunct="0">
                <a:spcBef>
                  <a:spcPct val="50000"/>
                </a:spcBef>
              </a:pPr>
              <a:r>
                <a:rPr lang="en-US" altLang="en-US" sz="3200" b="1" dirty="0"/>
                <a:t>Crude</a:t>
              </a:r>
              <a:endParaRPr lang="en-US" altLang="en-US" sz="3200" dirty="0">
                <a:latin typeface="Times New Roman" pitchFamily="18" charset="0"/>
              </a:endParaRPr>
            </a:p>
          </p:txBody>
        </p:sp>
        <p:sp>
          <p:nvSpPr>
            <p:cNvPr id="14" name="Text Box 10"/>
            <p:cNvSpPr txBox="1">
              <a:spLocks noChangeArrowheads="1"/>
            </p:cNvSpPr>
            <p:nvPr/>
          </p:nvSpPr>
          <p:spPr bwMode="auto">
            <a:xfrm>
              <a:off x="3962400" y="2438401"/>
              <a:ext cx="1295400" cy="646331"/>
            </a:xfrm>
            <a:prstGeom prst="rect">
              <a:avLst/>
            </a:prstGeom>
            <a:noFill/>
            <a:ln w="9525">
              <a:noFill/>
              <a:miter lim="800000"/>
              <a:headEnd/>
              <a:tailEnd/>
            </a:ln>
          </p:spPr>
          <p:txBody>
            <a:bodyPr>
              <a:spAutoFit/>
            </a:bodyPr>
            <a:lstStyle/>
            <a:p>
              <a:pPr algn="ctr" eaLnBrk="0" hangingPunct="0">
                <a:spcBef>
                  <a:spcPct val="50000"/>
                </a:spcBef>
              </a:pPr>
              <a:r>
                <a:rPr lang="en-US" altLang="en-US" sz="1800" dirty="0"/>
                <a:t>No Smoking</a:t>
              </a:r>
            </a:p>
          </p:txBody>
        </p:sp>
        <p:sp>
          <p:nvSpPr>
            <p:cNvPr id="15" name="Text Box 11"/>
            <p:cNvSpPr txBox="1">
              <a:spLocks noChangeArrowheads="1"/>
            </p:cNvSpPr>
            <p:nvPr/>
          </p:nvSpPr>
          <p:spPr bwMode="auto">
            <a:xfrm>
              <a:off x="1752600" y="2514600"/>
              <a:ext cx="12954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dirty="0"/>
                <a:t>Smoking</a:t>
              </a:r>
            </a:p>
          </p:txBody>
        </p:sp>
        <p:sp>
          <p:nvSpPr>
            <p:cNvPr id="16" name="Text Box 12"/>
            <p:cNvSpPr txBox="1">
              <a:spLocks noChangeArrowheads="1"/>
            </p:cNvSpPr>
            <p:nvPr/>
          </p:nvSpPr>
          <p:spPr bwMode="auto">
            <a:xfrm>
              <a:off x="5256217" y="2405686"/>
              <a:ext cx="16002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PR </a:t>
              </a:r>
              <a:r>
                <a:rPr lang="en-US" altLang="en-US" sz="3200" b="1" baseline="-25000" dirty="0">
                  <a:latin typeface="Times New Roman" pitchFamily="18" charset="0"/>
                </a:rPr>
                <a:t>crude </a:t>
              </a:r>
              <a:r>
                <a:rPr lang="en-US" altLang="en-US" sz="3200" b="1" dirty="0">
                  <a:latin typeface="Times New Roman" pitchFamily="18" charset="0"/>
                </a:rPr>
                <a:t>= 1.7</a:t>
              </a:r>
            </a:p>
          </p:txBody>
        </p:sp>
        <p:sp>
          <p:nvSpPr>
            <p:cNvPr id="17" name="Text Box 13"/>
            <p:cNvSpPr txBox="1">
              <a:spLocks noChangeArrowheads="1"/>
            </p:cNvSpPr>
            <p:nvPr/>
          </p:nvSpPr>
          <p:spPr bwMode="auto">
            <a:xfrm>
              <a:off x="4313055" y="4419600"/>
              <a:ext cx="33528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PR</a:t>
              </a:r>
              <a:r>
                <a:rPr lang="en-US" altLang="en-US" sz="3200" b="1" baseline="-25000" dirty="0">
                  <a:latin typeface="Times New Roman" pitchFamily="18" charset="0"/>
                </a:rPr>
                <a:t>no</a:t>
              </a:r>
              <a:r>
                <a:rPr lang="en-US" altLang="en-US" sz="3200" b="1" dirty="0">
                  <a:latin typeface="Times New Roman" pitchFamily="18" charset="0"/>
                </a:rPr>
                <a:t> </a:t>
              </a:r>
              <a:r>
                <a:rPr lang="en-US" altLang="en-US" sz="3200" b="1" baseline="-25000" dirty="0">
                  <a:latin typeface="Times New Roman" pitchFamily="18" charset="0"/>
                </a:rPr>
                <a:t>caffeine use </a:t>
              </a:r>
              <a:r>
                <a:rPr lang="en-US" altLang="en-US" sz="3200" b="1" dirty="0">
                  <a:latin typeface="Times New Roman" pitchFamily="18" charset="0"/>
                </a:rPr>
                <a:t>= 2.3</a:t>
              </a:r>
            </a:p>
          </p:txBody>
        </p:sp>
        <p:graphicFrame>
          <p:nvGraphicFramePr>
            <p:cNvPr id="18" name="Object 132"/>
            <p:cNvGraphicFramePr>
              <a:graphicFrameLocks/>
            </p:cNvGraphicFramePr>
            <p:nvPr>
              <p:extLst>
                <p:ext uri="{D42A27DB-BD31-4B8C-83A1-F6EECF244321}">
                  <p14:modId xmlns:p14="http://schemas.microsoft.com/office/powerpoint/2010/main" val="3408609811"/>
                </p:ext>
              </p:extLst>
            </p:nvPr>
          </p:nvGraphicFramePr>
          <p:xfrm>
            <a:off x="0" y="3124200"/>
            <a:ext cx="3454400" cy="1323975"/>
          </p:xfrm>
          <a:graphic>
            <a:graphicData uri="http://schemas.openxmlformats.org/presentationml/2006/ole">
              <mc:AlternateContent xmlns:mc="http://schemas.openxmlformats.org/markup-compatibility/2006">
                <mc:Choice xmlns:v="urn:schemas-microsoft-com:vml" Requires="v">
                  <p:oleObj name="Document" r:id="rId7" imgW="3452906" imgH="1355150" progId="Word.Document.8">
                    <p:embed/>
                  </p:oleObj>
                </mc:Choice>
                <mc:Fallback>
                  <p:oleObj name="Document" r:id="rId7" imgW="3452906" imgH="1355150" progId="Word.Documen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3454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6"/>
            <p:cNvSpPr txBox="1">
              <a:spLocks noChangeArrowheads="1"/>
            </p:cNvSpPr>
            <p:nvPr/>
          </p:nvSpPr>
          <p:spPr bwMode="auto">
            <a:xfrm>
              <a:off x="953560" y="4419600"/>
              <a:ext cx="33528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PR</a:t>
              </a:r>
              <a:r>
                <a:rPr lang="en-US" altLang="en-US" sz="3200" b="1" baseline="-25000" dirty="0">
                  <a:latin typeface="Times New Roman" pitchFamily="18" charset="0"/>
                </a:rPr>
                <a:t>caffeine use </a:t>
              </a:r>
              <a:r>
                <a:rPr lang="en-US" altLang="en-US" sz="3200" b="1" dirty="0">
                  <a:latin typeface="Times New Roman" pitchFamily="18" charset="0"/>
                </a:rPr>
                <a:t>= 0.7</a:t>
              </a:r>
            </a:p>
          </p:txBody>
        </p:sp>
      </p:grpSp>
    </p:spTree>
    <p:extLst>
      <p:ext uri="{BB962C8B-B14F-4D97-AF65-F5344CB8AC3E}">
        <p14:creationId xmlns:p14="http://schemas.microsoft.com/office/powerpoint/2010/main" val="27022266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343865" y="152400"/>
            <a:ext cx="15894756" cy="730956"/>
          </a:xfrm>
        </p:spPr>
        <p:txBody>
          <a:bodyPr/>
          <a:lstStyle/>
          <a:p>
            <a:r>
              <a:rPr lang="en-US" altLang="en-US" sz="4000" dirty="0"/>
              <a:t>Interaction: What’s Being Done in Practice?</a:t>
            </a:r>
          </a:p>
        </p:txBody>
      </p:sp>
      <p:sp>
        <p:nvSpPr>
          <p:cNvPr id="174082" name="Rectangle 3"/>
          <p:cNvSpPr>
            <a:spLocks noGrp="1" noChangeArrowheads="1"/>
          </p:cNvSpPr>
          <p:nvPr>
            <p:ph type="body" idx="1"/>
          </p:nvPr>
        </p:nvSpPr>
        <p:spPr>
          <a:xfrm>
            <a:off x="322476" y="951089"/>
            <a:ext cx="15849600" cy="8116711"/>
          </a:xfrm>
        </p:spPr>
        <p:txBody>
          <a:bodyPr/>
          <a:lstStyle/>
          <a:p>
            <a:pPr marL="347663" indent="-347663">
              <a:buClrTx/>
              <a:buSzPct val="100000"/>
            </a:pPr>
            <a:r>
              <a:rPr lang="en-US" altLang="en-US" sz="3000" dirty="0">
                <a:solidFill>
                  <a:srgbClr val="000000"/>
                </a:solidFill>
              </a:rPr>
              <a:t>Interaction is likely one of the least understood concepts in everyday practice</a:t>
            </a:r>
          </a:p>
          <a:p>
            <a:endParaRPr lang="en-US" altLang="en-US" sz="1000" dirty="0">
              <a:solidFill>
                <a:srgbClr val="000000"/>
              </a:solidFill>
            </a:endParaRPr>
          </a:p>
          <a:p>
            <a:pPr marL="347663" indent="-347663">
              <a:buClrTx/>
              <a:buSzPct val="100000"/>
            </a:pPr>
            <a:r>
              <a:rPr lang="en-US" altLang="en-US" sz="3000" dirty="0">
                <a:solidFill>
                  <a:srgbClr val="000000"/>
                </a:solidFill>
              </a:rPr>
              <a:t>While most analysts are aware of the concept in general and look for interaction in their data, few recognize the explicit reason why (statistical vs mechanistic vs public health)</a:t>
            </a:r>
          </a:p>
          <a:p>
            <a:endParaRPr lang="en-US" altLang="en-US" sz="1000" dirty="0">
              <a:solidFill>
                <a:srgbClr val="000000"/>
              </a:solidFill>
            </a:endParaRPr>
          </a:p>
          <a:p>
            <a:pPr marL="347663" indent="-347663">
              <a:buClrTx/>
              <a:buSzPct val="100000"/>
            </a:pPr>
            <a:r>
              <a:rPr lang="en-US" altLang="en-US" sz="3000" dirty="0">
                <a:solidFill>
                  <a:srgbClr val="000000"/>
                </a:solidFill>
              </a:rPr>
              <a:t>Knol et al. (Epidemiology 2009) reviewed 138 papers which “addressed” interaction</a:t>
            </a:r>
          </a:p>
          <a:p>
            <a:pPr marL="962025" lvl="1" indent="-457200">
              <a:tabLst>
                <a:tab pos="962025" algn="l"/>
              </a:tabLst>
            </a:pPr>
            <a:r>
              <a:rPr lang="en-US" altLang="en-US" sz="3000" dirty="0">
                <a:solidFill>
                  <a:srgbClr val="000000"/>
                </a:solidFill>
              </a:rPr>
              <a:t>42% reported at least one scale of interaction with adequate detail</a:t>
            </a:r>
          </a:p>
          <a:p>
            <a:pPr marL="962025" lvl="1" indent="-457200">
              <a:tabLst>
                <a:tab pos="962025" algn="l"/>
              </a:tabLst>
            </a:pPr>
            <a:r>
              <a:rPr lang="en-US" altLang="en-US" sz="3000" dirty="0">
                <a:solidFill>
                  <a:srgbClr val="000000"/>
                </a:solidFill>
              </a:rPr>
              <a:t>11% provided sufficient detail to allow readers to calculate interaction on both additive and multiplicative scales</a:t>
            </a:r>
          </a:p>
          <a:p>
            <a:pPr marL="962025" lvl="1" indent="-457200">
              <a:tabLst>
                <a:tab pos="962025" algn="l"/>
              </a:tabLst>
            </a:pPr>
            <a:r>
              <a:rPr lang="en-US" altLang="en-US" sz="3000" dirty="0">
                <a:solidFill>
                  <a:srgbClr val="000000"/>
                </a:solidFill>
              </a:rPr>
              <a:t>3 (2.1%) focused on additive scale</a:t>
            </a:r>
          </a:p>
          <a:p>
            <a:pPr lvl="1"/>
            <a:endParaRPr lang="en-US" altLang="en-US" sz="1200" dirty="0">
              <a:solidFill>
                <a:srgbClr val="000000"/>
              </a:solidFill>
            </a:endParaRPr>
          </a:p>
          <a:p>
            <a:pPr marL="347663" indent="-347663">
              <a:buClrTx/>
              <a:buSzPct val="100000"/>
            </a:pPr>
            <a:r>
              <a:rPr lang="en-US" altLang="en-US" sz="3000" dirty="0">
                <a:solidFill>
                  <a:srgbClr val="000000"/>
                </a:solidFill>
              </a:rPr>
              <a:t>Given that most researchers are interested in either mechanistic or public health concepts, the absence of reporting of additive interaction is a major loss for the field</a:t>
            </a:r>
          </a:p>
          <a:p>
            <a:pPr marL="962025" lvl="1" indent="-457200"/>
            <a:r>
              <a:rPr lang="en-US" altLang="en-US" sz="3000" dirty="0">
                <a:solidFill>
                  <a:srgbClr val="000000"/>
                </a:solidFill>
              </a:rPr>
              <a:t>Popularity of multiplicative regression models (e.g., logistic) is one root cause, but can be overcome by calculating RERI  </a:t>
            </a:r>
            <a:endParaRPr lang="en-US" altLang="en-US" sz="3000" b="1" dirty="0">
              <a:solidFill>
                <a:srgbClr val="000000"/>
              </a:solidFill>
            </a:endParaRPr>
          </a:p>
          <a:p>
            <a:endParaRPr lang="en-US" altLang="en-US" sz="2600" b="1" dirty="0">
              <a:solidFill>
                <a:srgbClr val="000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1117600" y="-381000"/>
            <a:ext cx="13821364" cy="1264356"/>
          </a:xfrm>
        </p:spPr>
        <p:txBody>
          <a:bodyPr/>
          <a:lstStyle/>
          <a:p>
            <a:r>
              <a:rPr lang="en-US" altLang="en-US" sz="4000" dirty="0"/>
              <a:t>A Note on Vocabulary Regarding Interaction</a:t>
            </a:r>
          </a:p>
        </p:txBody>
      </p:sp>
      <p:sp>
        <p:nvSpPr>
          <p:cNvPr id="227330" name="Content Placeholder 2"/>
          <p:cNvSpPr>
            <a:spLocks noGrp="1"/>
          </p:cNvSpPr>
          <p:nvPr>
            <p:ph idx="1"/>
          </p:nvPr>
        </p:nvSpPr>
        <p:spPr>
          <a:xfrm>
            <a:off x="9857" y="934199"/>
            <a:ext cx="16256000" cy="7250289"/>
          </a:xfrm>
        </p:spPr>
        <p:txBody>
          <a:bodyPr/>
          <a:lstStyle/>
          <a:p>
            <a:pPr marL="457200" indent="-457200">
              <a:buClrTx/>
              <a:buSzPct val="100000"/>
            </a:pPr>
            <a:r>
              <a:rPr lang="en-US" altLang="en-US" sz="3000" dirty="0"/>
              <a:t>Like other aspects of epidemiologic research, there is inconsistency in the language surrounding interaction</a:t>
            </a:r>
          </a:p>
          <a:p>
            <a:pPr marL="457200" indent="-457200">
              <a:spcAft>
                <a:spcPts val="600"/>
              </a:spcAft>
              <a:buClrTx/>
              <a:buSzPct val="100000"/>
            </a:pPr>
            <a:r>
              <a:rPr lang="en-US" altLang="en-US" sz="3000" dirty="0"/>
              <a:t>Different authors give different meanings to the concepts/motivations of interaction; effect modification vs interaction; and mechanistic vs biologic interaction</a:t>
            </a:r>
          </a:p>
          <a:p>
            <a:pPr marL="914400" lvl="1" indent="-457200"/>
            <a:r>
              <a:rPr lang="en-US" altLang="en-US" sz="3000" dirty="0"/>
              <a:t>We are most closely following the vocabulary in VanderWeele TJ and </a:t>
            </a:r>
            <a:r>
              <a:rPr lang="en-US" altLang="en-US" sz="3000" dirty="0" err="1"/>
              <a:t>Knol</a:t>
            </a:r>
            <a:r>
              <a:rPr lang="en-US" altLang="en-US" sz="3000" dirty="0"/>
              <a:t> MJ.  A tutorial of interaction. </a:t>
            </a:r>
            <a:r>
              <a:rPr lang="en-US" sz="3000" i="1" dirty="0"/>
              <a:t>Epidemiol. Methods </a:t>
            </a:r>
            <a:r>
              <a:rPr lang="en-US" sz="3000" dirty="0"/>
              <a:t>2014 (Optional Reading for this week.)</a:t>
            </a:r>
            <a:endParaRPr lang="en-US" altLang="en-US" sz="2800" dirty="0"/>
          </a:p>
          <a:p>
            <a:pPr lvl="1"/>
            <a:endParaRPr lang="en-US" altLang="en-US" sz="1000" dirty="0"/>
          </a:p>
          <a:p>
            <a:pPr marL="457200" indent="-457200">
              <a:spcAft>
                <a:spcPts val="600"/>
              </a:spcAft>
              <a:buClrTx/>
              <a:buSzPct val="100000"/>
            </a:pPr>
            <a:r>
              <a:rPr lang="en-US" altLang="en-US" sz="3000" dirty="0"/>
              <a:t>Much of the differences relate to:</a:t>
            </a:r>
          </a:p>
          <a:p>
            <a:pPr marL="914400" lvl="1" indent="-457200"/>
            <a:r>
              <a:rPr lang="en-US" altLang="en-US" sz="3000" dirty="0"/>
              <a:t>what can be observed with real data vs theoretical concepts</a:t>
            </a:r>
          </a:p>
          <a:p>
            <a:pPr marL="914400" lvl="1" indent="-457200"/>
            <a:r>
              <a:rPr lang="en-US" altLang="en-US" sz="3000" dirty="0"/>
              <a:t>whether the interacting causes refer to interventions that can be feasibly manipulated vs. other factors</a:t>
            </a:r>
          </a:p>
          <a:p>
            <a:pPr marL="457200" indent="-457200">
              <a:spcAft>
                <a:spcPts val="600"/>
              </a:spcAft>
              <a:buClrTx/>
              <a:buSzPct val="100000"/>
            </a:pPr>
            <a:r>
              <a:rPr lang="en-US" altLang="en-US" sz="3000" dirty="0"/>
              <a:t>As usual, we, as readers, need to search for details to understand what others are doing</a:t>
            </a:r>
          </a:p>
          <a:p>
            <a:pPr marL="914400" lvl="1" indent="-457200"/>
            <a:r>
              <a:rPr lang="en-US" altLang="en-US" sz="3000" dirty="0"/>
              <a:t>We cannot rely upon brief descriptions</a:t>
            </a:r>
          </a:p>
          <a:p>
            <a:pPr marL="914400" lvl="1" indent="-457200"/>
            <a:r>
              <a:rPr lang="en-US" altLang="en-US" sz="3000" dirty="0"/>
              <a:t>We also need to spell out the details of interaction when used in our own work</a:t>
            </a:r>
          </a:p>
          <a:p>
            <a:pPr lvl="1"/>
            <a:endParaRPr lang="en-US" altLang="en-US" sz="2800" dirty="0"/>
          </a:p>
          <a:p>
            <a:endParaRPr lang="en-US" altLang="en-US" sz="28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a:xfrm>
            <a:off x="485422" y="301978"/>
            <a:ext cx="15266342" cy="730955"/>
          </a:xfrm>
        </p:spPr>
        <p:txBody>
          <a:bodyPr/>
          <a:lstStyle/>
          <a:p>
            <a:r>
              <a:rPr lang="en-US" altLang="en-US" sz="4000" dirty="0">
                <a:solidFill>
                  <a:srgbClr val="000000"/>
                </a:solidFill>
              </a:rPr>
              <a:t>Last Session:  3 Reasons to Adjust for a Variable</a:t>
            </a:r>
          </a:p>
        </p:txBody>
      </p:sp>
      <p:sp>
        <p:nvSpPr>
          <p:cNvPr id="75779" name="Rectangle 3"/>
          <p:cNvSpPr>
            <a:spLocks noGrp="1" noChangeArrowheads="1"/>
          </p:cNvSpPr>
          <p:nvPr>
            <p:ph type="body" idx="1"/>
          </p:nvPr>
        </p:nvSpPr>
        <p:spPr>
          <a:xfrm>
            <a:off x="485422" y="1524000"/>
            <a:ext cx="15948378" cy="7318022"/>
          </a:xfrm>
        </p:spPr>
        <p:txBody>
          <a:bodyPr/>
          <a:lstStyle/>
          <a:p>
            <a:pPr marL="635000" indent="-635000">
              <a:buClrTx/>
              <a:buSzPct val="100000"/>
              <a:buFont typeface="Symbol" pitchFamily="18" charset="2"/>
              <a:buAutoNum type="arabicPeriod"/>
              <a:defRPr/>
            </a:pPr>
            <a:r>
              <a:rPr lang="en-US" sz="3200" dirty="0"/>
              <a:t>Close a non-causal path generated by a non-collider (confounding) or by a conditioned-upon collider (selection bias)</a:t>
            </a:r>
          </a:p>
          <a:p>
            <a:pPr marL="1083747" indent="-1083747">
              <a:buClrTx/>
              <a:buSzPct val="100000"/>
              <a:buFont typeface="Symbol" pitchFamily="18" charset="2"/>
              <a:buAutoNum type="arabicPeriod"/>
              <a:defRPr/>
            </a:pPr>
            <a:endParaRPr lang="en-US" sz="3200" dirty="0"/>
          </a:p>
          <a:p>
            <a:pPr marL="635000" indent="-635000">
              <a:buClrTx/>
              <a:buSzPct val="100000"/>
              <a:buFont typeface="Symbol" pitchFamily="18" charset="2"/>
              <a:buAutoNum type="arabicPeriod"/>
              <a:defRPr/>
            </a:pPr>
            <a:r>
              <a:rPr lang="en-US" sz="3200" dirty="0"/>
              <a:t>Close an indirect causal path which is a nuisance to our primary research interest</a:t>
            </a:r>
          </a:p>
          <a:p>
            <a:pPr marL="1083747" indent="-1083747">
              <a:buClrTx/>
              <a:buSzPct val="100000"/>
              <a:buFont typeface="Symbol" pitchFamily="18" charset="2"/>
              <a:buAutoNum type="arabicPeriod"/>
              <a:defRPr/>
            </a:pPr>
            <a:endParaRPr lang="en-US" sz="3200" dirty="0"/>
          </a:p>
          <a:p>
            <a:pPr marL="635000" indent="-635000">
              <a:buClrTx/>
              <a:buSzPct val="100000"/>
              <a:buFont typeface="Symbol" pitchFamily="18" charset="2"/>
              <a:buAutoNum type="arabicPeriod"/>
              <a:defRPr/>
            </a:pPr>
            <a:r>
              <a:rPr lang="en-US" sz="3200" dirty="0"/>
              <a:t>To enhance statistical precision by adjusting for strong causal determinants of outcome</a:t>
            </a:r>
          </a:p>
          <a:p>
            <a:pPr marL="1083747" indent="-1083747">
              <a:buFont typeface="Symbol" pitchFamily="18" charset="2"/>
              <a:buAutoNum type="arabicPeriod"/>
              <a:defRPr/>
            </a:pPr>
            <a:endParaRPr lang="en-US" sz="3200" dirty="0"/>
          </a:p>
          <a:p>
            <a:pPr marL="1083747" indent="-1083747">
              <a:buFont typeface="Symbol" pitchFamily="18" charset="2"/>
              <a:buAutoNum type="arabicPeriod"/>
              <a:defRPr/>
            </a:pPr>
            <a:endParaRPr lang="en-US" sz="3200" dirty="0"/>
          </a:p>
          <a:p>
            <a:pPr marL="1083747" indent="-1083747">
              <a:buFont typeface="Symbol" pitchFamily="18" charset="2"/>
              <a:buAutoNum type="arabicPeriod"/>
              <a:defRPr/>
            </a:pPr>
            <a:endParaRPr lang="en-US" sz="3200" dirty="0"/>
          </a:p>
          <a:p>
            <a:pPr marL="903122" indent="-903122">
              <a:buFont typeface="Symbol" pitchFamily="18" charset="2"/>
              <a:buAutoNum type="arabicPeriod"/>
              <a:defRPr/>
            </a:pPr>
            <a:endParaRPr lang="en-US" sz="3200" dirty="0"/>
          </a:p>
          <a:p>
            <a:pPr marL="903122" indent="-903122">
              <a:buFont typeface="Symbol" pitchFamily="18" charset="2"/>
              <a:buAutoNum type="arabicPeriod"/>
              <a:defRPr/>
            </a:pPr>
            <a:endParaRPr lang="en-US" sz="3200" dirty="0"/>
          </a:p>
          <a:p>
            <a:pPr marL="903122" indent="-903122">
              <a:buFont typeface="Symbol" pitchFamily="18" charset="2"/>
              <a:buAutoNum type="arabicPeriod"/>
              <a:defRPr/>
            </a:pPr>
            <a:endParaRPr lang="en-US" sz="3200" dirty="0"/>
          </a:p>
          <a:p>
            <a:pPr marL="903122" indent="-903122">
              <a:buNone/>
              <a:defRPr/>
            </a:pPr>
            <a:endParaRPr lang="en-US" sz="3200" dirty="0"/>
          </a:p>
          <a:p>
            <a:pPr marL="1937951" lvl="1" indent="-903122">
              <a:defRPr/>
            </a:pPr>
            <a:endParaRPr lang="en-US" sz="3200" dirty="0"/>
          </a:p>
          <a:p>
            <a:pPr marL="903122" indent="-903122">
              <a:buNone/>
              <a:defRPr/>
            </a:pPr>
            <a:r>
              <a:rPr lang="en-US" sz="3200" dirty="0"/>
              <a:t>	</a:t>
            </a:r>
          </a:p>
          <a:p>
            <a:pPr marL="903122" indent="-903122">
              <a:buNone/>
              <a:defRPr/>
            </a:pPr>
            <a:r>
              <a:rPr lang="en-US" sz="3200" dirty="0"/>
              <a:t>	</a:t>
            </a:r>
          </a:p>
          <a:p>
            <a:pPr marL="1937951" lvl="1" indent="-903122">
              <a:defRPr/>
            </a:pPr>
            <a:endParaRPr lang="en-US" sz="3200" dirty="0"/>
          </a:p>
          <a:p>
            <a:pPr marL="1937951" lvl="1" indent="-903122">
              <a:defRPr/>
            </a:pPr>
            <a:endParaRPr lang="en-US" sz="3200" dirty="0"/>
          </a:p>
          <a:p>
            <a:pPr marL="1937951" lvl="1" indent="-903122">
              <a:defRPr/>
            </a:pPr>
            <a:endParaRPr lang="en-US" sz="3200" dirty="0"/>
          </a:p>
          <a:p>
            <a:pPr marL="1937951" lvl="1" indent="-903122">
              <a:defRPr/>
            </a:pPr>
            <a:endParaRPr lang="en-US" sz="3200" dirty="0"/>
          </a:p>
          <a:p>
            <a:pPr marL="1937951" lvl="1" indent="-903122">
              <a:defRPr/>
            </a:pPr>
            <a:endParaRPr lang="en-US" sz="3200" dirty="0"/>
          </a:p>
          <a:p>
            <a:pPr marL="1937951" lvl="1" indent="-903122">
              <a:defRPr/>
            </a:pPr>
            <a:endParaRPr lang="en-US" sz="3200" dirty="0"/>
          </a:p>
          <a:p>
            <a:pPr marL="903122" indent="-903122">
              <a:buFont typeface="Symbol" pitchFamily="18" charset="2"/>
              <a:buAutoNum type="arabicPeriod"/>
              <a:defRPr/>
            </a:pPr>
            <a:endParaRPr lang="en-US" sz="3200" dirty="0"/>
          </a:p>
          <a:p>
            <a:pPr marL="1937951" lvl="1" indent="-903122">
              <a:defRPr/>
            </a:pPr>
            <a:endParaRPr lang="en-US" sz="3200" dirty="0"/>
          </a:p>
          <a:p>
            <a:pPr marL="903122" indent="-903122">
              <a:defRPr/>
            </a:pPr>
            <a:endParaRPr lang="en-US" sz="3200" dirty="0"/>
          </a:p>
          <a:p>
            <a:pPr marL="1937951" lvl="1" indent="-903122">
              <a:defRPr/>
            </a:pPr>
            <a:endParaRPr lang="en-US" sz="3200" dirty="0"/>
          </a:p>
        </p:txBody>
      </p:sp>
      <p:sp>
        <p:nvSpPr>
          <p:cNvPr id="228355" name="Text Box 37"/>
          <p:cNvSpPr txBox="1">
            <a:spLocks noChangeArrowheads="1"/>
          </p:cNvSpPr>
          <p:nvPr/>
        </p:nvSpPr>
        <p:spPr bwMode="auto">
          <a:xfrm>
            <a:off x="8308622" y="-6265334"/>
            <a:ext cx="6502400" cy="603114"/>
          </a:xfrm>
          <a:prstGeom prst="rect">
            <a:avLst/>
          </a:prstGeom>
          <a:noFill/>
          <a:ln w="9525">
            <a:noFill/>
            <a:miter lim="800000"/>
            <a:headEnd/>
            <a:tailEnd/>
          </a:ln>
          <a:effectLst>
            <a:prstShdw prst="shdw17" dist="17961" dir="2700000">
              <a:srgbClr val="999999"/>
            </a:prstShdw>
          </a:effectLst>
        </p:spPr>
        <p:txBody>
          <a:bodyPr>
            <a:spAutoFit/>
          </a:bodyPr>
          <a:lstStyle/>
          <a:p>
            <a:pPr algn="r" eaLnBrk="0" hangingPunct="0">
              <a:spcBef>
                <a:spcPct val="50000"/>
              </a:spcBef>
            </a:pPr>
            <a:endParaRPr lang="en-US" altLang="en-US" sz="3319"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381000"/>
            <a:ext cx="13897564" cy="2286000"/>
          </a:xfrm>
        </p:spPr>
        <p:txBody>
          <a:bodyPr/>
          <a:lstStyle/>
          <a:p>
            <a:r>
              <a:rPr lang="en-US" altLang="en-US" sz="4800" dirty="0">
                <a:solidFill>
                  <a:srgbClr val="000000"/>
                </a:solidFill>
              </a:rPr>
              <a:t>A Fourth Reason to Adjust – </a:t>
            </a:r>
            <a:br>
              <a:rPr lang="en-US" altLang="en-US" sz="4800" dirty="0">
                <a:solidFill>
                  <a:srgbClr val="000000"/>
                </a:solidFill>
              </a:rPr>
            </a:br>
            <a:r>
              <a:rPr lang="en-US" altLang="en-US" sz="4800" dirty="0">
                <a:solidFill>
                  <a:srgbClr val="000000"/>
                </a:solidFill>
              </a:rPr>
              <a:t>To  Evaluate for Effect-Measure Modification</a:t>
            </a:r>
            <a:br>
              <a:rPr lang="en-US" altLang="en-US" sz="4800" dirty="0">
                <a:solidFill>
                  <a:srgbClr val="000000"/>
                </a:solidFill>
              </a:rPr>
            </a:br>
            <a:endParaRPr lang="en-US" sz="4800" dirty="0"/>
          </a:p>
        </p:txBody>
      </p:sp>
      <p:pic>
        <p:nvPicPr>
          <p:cNvPr id="5" name="Picture 4"/>
          <p:cNvPicPr>
            <a:picLocks noChangeAspect="1"/>
          </p:cNvPicPr>
          <p:nvPr/>
        </p:nvPicPr>
        <p:blipFill>
          <a:blip r:embed="rId3"/>
          <a:stretch>
            <a:fillRect/>
          </a:stretch>
        </p:blipFill>
        <p:spPr>
          <a:xfrm>
            <a:off x="3784600" y="2133600"/>
            <a:ext cx="7815262" cy="6358609"/>
          </a:xfrm>
          <a:prstGeom prst="rect">
            <a:avLst/>
          </a:prstGeom>
        </p:spPr>
      </p:pic>
    </p:spTree>
    <p:extLst>
      <p:ext uri="{BB962C8B-B14F-4D97-AF65-F5344CB8AC3E}">
        <p14:creationId xmlns:p14="http://schemas.microsoft.com/office/powerpoint/2010/main" val="310389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60400" y="0"/>
            <a:ext cx="14356428" cy="1096856"/>
          </a:xfrm>
        </p:spPr>
        <p:txBody>
          <a:bodyPr/>
          <a:lstStyle/>
          <a:p>
            <a:r>
              <a:rPr lang="en-US" altLang="en-US" sz="4400" dirty="0"/>
              <a:t>Randomization to Eliminate/Reduce Confounding</a:t>
            </a:r>
          </a:p>
        </p:txBody>
      </p:sp>
      <p:sp>
        <p:nvSpPr>
          <p:cNvPr id="40962" name="Rectangle 3"/>
          <p:cNvSpPr>
            <a:spLocks noGrp="1" noChangeArrowheads="1"/>
          </p:cNvSpPr>
          <p:nvPr>
            <p:ph type="body" idx="1"/>
          </p:nvPr>
        </p:nvSpPr>
        <p:spPr>
          <a:xfrm>
            <a:off x="203200" y="3220784"/>
            <a:ext cx="15849600" cy="1604397"/>
          </a:xfrm>
        </p:spPr>
        <p:txBody>
          <a:bodyPr/>
          <a:lstStyle/>
          <a:p>
            <a:pPr marL="466725" indent="-466725">
              <a:buClrTx/>
            </a:pPr>
            <a:r>
              <a:rPr lang="en-US" altLang="en-US" sz="2800" dirty="0"/>
              <a:t>Applicable only for ethically assignable exposures (i.e., ethical interventions, experiments) </a:t>
            </a:r>
          </a:p>
          <a:p>
            <a:pPr lvl="1"/>
            <a:r>
              <a:rPr lang="en-US" altLang="en-US" sz="2400" dirty="0"/>
              <a:t>Typically not for naturally occurring exposures (e.g., height, air pollution)</a:t>
            </a:r>
          </a:p>
          <a:p>
            <a:pPr lvl="1"/>
            <a:endParaRPr lang="en-US" altLang="en-US" sz="2400" dirty="0"/>
          </a:p>
          <a:p>
            <a:pPr marL="466725" indent="-466725">
              <a:buClrTx/>
            </a:pPr>
            <a:r>
              <a:rPr lang="en-US" altLang="en-US" sz="2800" dirty="0"/>
              <a:t>Special strength of randomization is its ability to preclude the effect of confounding variables about which the investigator is </a:t>
            </a:r>
            <a:r>
              <a:rPr lang="en-US" altLang="en-US" sz="2800" u="sng" dirty="0"/>
              <a:t>unaware (and unmeasured)</a:t>
            </a:r>
          </a:p>
          <a:p>
            <a:pPr lvl="1"/>
            <a:r>
              <a:rPr lang="en-US" altLang="en-US" sz="2400" dirty="0"/>
              <a:t>This is because distribution of any variable is theoretically same across randomization groups</a:t>
            </a:r>
          </a:p>
          <a:p>
            <a:pPr lvl="1"/>
            <a:endParaRPr lang="en-US" altLang="en-US" sz="2000" dirty="0"/>
          </a:p>
          <a:p>
            <a:pPr marL="466725" indent="-466725">
              <a:buClrTx/>
            </a:pPr>
            <a:r>
              <a:rPr lang="en-US" altLang="en-US" sz="2800" dirty="0"/>
              <a:t>Yet, it is </a:t>
            </a:r>
            <a:r>
              <a:rPr lang="en-US" altLang="en-US" sz="2800" u="sng" dirty="0"/>
              <a:t>not</a:t>
            </a:r>
            <a:r>
              <a:rPr lang="en-US" altLang="en-US" sz="2800" dirty="0"/>
              <a:t> a guarantee to eliminate confounding</a:t>
            </a:r>
          </a:p>
          <a:p>
            <a:pPr lvl="1"/>
            <a:r>
              <a:rPr lang="en-US" altLang="en-US" sz="2400" dirty="0"/>
              <a:t>By chance alone, there can be imbalance</a:t>
            </a:r>
          </a:p>
          <a:p>
            <a:pPr lvl="1"/>
            <a:r>
              <a:rPr lang="en-US" altLang="en-US" sz="2400" dirty="0"/>
              <a:t>Less of a problem in large studies</a:t>
            </a:r>
          </a:p>
          <a:p>
            <a:pPr lvl="1"/>
            <a:r>
              <a:rPr lang="en-US" altLang="en-US" sz="2400" dirty="0"/>
              <a:t>Techniques exist to ensure balance of certain variables (e.g., blocked or stratified randomization)</a:t>
            </a:r>
          </a:p>
          <a:p>
            <a:endParaRPr lang="en-US" altLang="en-US" sz="2400" dirty="0"/>
          </a:p>
        </p:txBody>
      </p:sp>
      <p:sp>
        <p:nvSpPr>
          <p:cNvPr id="40963" name="Text Box 8"/>
          <p:cNvSpPr txBox="1">
            <a:spLocks noChangeArrowheads="1"/>
          </p:cNvSpPr>
          <p:nvPr/>
        </p:nvSpPr>
        <p:spPr bwMode="auto">
          <a:xfrm>
            <a:off x="7518400" y="1392497"/>
            <a:ext cx="68580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Exposed (treatment)</a:t>
            </a:r>
          </a:p>
        </p:txBody>
      </p:sp>
      <p:sp>
        <p:nvSpPr>
          <p:cNvPr id="40964" name="Text Box 9"/>
          <p:cNvSpPr txBox="1">
            <a:spLocks noChangeArrowheads="1"/>
          </p:cNvSpPr>
          <p:nvPr/>
        </p:nvSpPr>
        <p:spPr bwMode="auto">
          <a:xfrm>
            <a:off x="7594600" y="2281116"/>
            <a:ext cx="84582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Unexposed  (no treatment)</a:t>
            </a:r>
          </a:p>
        </p:txBody>
      </p:sp>
      <p:sp>
        <p:nvSpPr>
          <p:cNvPr id="40965" name="Line 10"/>
          <p:cNvSpPr>
            <a:spLocks noChangeShapeType="1"/>
          </p:cNvSpPr>
          <p:nvPr/>
        </p:nvSpPr>
        <p:spPr bwMode="auto">
          <a:xfrm flipV="1">
            <a:off x="6155754" y="1648586"/>
            <a:ext cx="1327477" cy="531011"/>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40966" name="Line 11"/>
          <p:cNvSpPr>
            <a:spLocks noChangeShapeType="1"/>
          </p:cNvSpPr>
          <p:nvPr/>
        </p:nvSpPr>
        <p:spPr bwMode="auto">
          <a:xfrm>
            <a:off x="6155754" y="2225312"/>
            <a:ext cx="1457570" cy="417959"/>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9" name="Rectangle 3"/>
          <p:cNvSpPr txBox="1">
            <a:spLocks noChangeArrowheads="1"/>
          </p:cNvSpPr>
          <p:nvPr/>
        </p:nvSpPr>
        <p:spPr bwMode="auto">
          <a:xfrm>
            <a:off x="744415" y="898539"/>
            <a:ext cx="6088185" cy="1235061"/>
          </a:xfrm>
          <a:prstGeom prst="rect">
            <a:avLst/>
          </a:prstGeom>
          <a:noFill/>
          <a:ln w="9525">
            <a:noFill/>
            <a:miter lim="800000"/>
            <a:headEnd/>
            <a:tailEnd/>
          </a:ln>
          <a:effectLst/>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defTabSz="803275" eaLnBrk="0" hangingPunct="0">
              <a:spcBef>
                <a:spcPct val="20000"/>
              </a:spcBef>
              <a:spcAft>
                <a:spcPct val="50000"/>
              </a:spcAft>
              <a:buClr>
                <a:schemeClr val="accent2"/>
              </a:buClr>
              <a:buSzPct val="75000"/>
              <a:defRPr/>
            </a:pPr>
            <a:r>
              <a:rPr lang="en-US" sz="2800" b="1" kern="0" dirty="0">
                <a:latin typeface="+mn-lt"/>
              </a:rPr>
              <a:t>All participants </a:t>
            </a:r>
            <a:r>
              <a:rPr lang="en-US" sz="2800" kern="0" dirty="0">
                <a:latin typeface="+mn-lt"/>
                <a:sym typeface="Symbol" pitchFamily="18" charset="2"/>
              </a:rPr>
              <a:t></a:t>
            </a:r>
            <a:r>
              <a:rPr lang="en-US" sz="2800" kern="0" dirty="0">
                <a:latin typeface="+mn-lt"/>
              </a:rPr>
              <a:t>  </a:t>
            </a:r>
            <a:r>
              <a:rPr lang="en-US" sz="2800" b="1" kern="0" dirty="0">
                <a:latin typeface="+mn-lt"/>
              </a:rPr>
              <a:t>Randomize</a:t>
            </a:r>
            <a:endParaRPr lang="en-US" sz="28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p:txBody>
      </p:sp>
    </p:spTree>
    <p:extLst>
      <p:ext uri="{BB962C8B-B14F-4D97-AF65-F5344CB8AC3E}">
        <p14:creationId xmlns:p14="http://schemas.microsoft.com/office/powerpoint/2010/main" val="430806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93" y="76200"/>
            <a:ext cx="15911807" cy="2590800"/>
          </a:xfrm>
        </p:spPr>
        <p:txBody>
          <a:bodyPr/>
          <a:lstStyle/>
          <a:p>
            <a:r>
              <a:rPr lang="en-US" altLang="en-US" sz="4800" dirty="0">
                <a:solidFill>
                  <a:srgbClr val="000000"/>
                </a:solidFill>
              </a:rPr>
              <a:t>Stata Code for Determining P Values for Statistical Tests for Interaction and Confidence Intervals</a:t>
            </a:r>
            <a:br>
              <a:rPr lang="en-US" altLang="en-US" sz="4800" dirty="0">
                <a:solidFill>
                  <a:srgbClr val="000000"/>
                </a:solidFill>
              </a:rPr>
            </a:br>
            <a:endParaRPr lang="en-US" sz="4800" dirty="0"/>
          </a:p>
        </p:txBody>
      </p:sp>
      <p:pic>
        <p:nvPicPr>
          <p:cNvPr id="4" name="Picture 3"/>
          <p:cNvPicPr>
            <a:picLocks noChangeAspect="1"/>
          </p:cNvPicPr>
          <p:nvPr/>
        </p:nvPicPr>
        <p:blipFill>
          <a:blip r:embed="rId3"/>
          <a:stretch>
            <a:fillRect/>
          </a:stretch>
        </p:blipFill>
        <p:spPr>
          <a:xfrm>
            <a:off x="4013200" y="2362200"/>
            <a:ext cx="8172450" cy="6557805"/>
          </a:xfrm>
          <a:prstGeom prst="rect">
            <a:avLst/>
          </a:prstGeom>
        </p:spPr>
      </p:pic>
    </p:spTree>
    <p:extLst>
      <p:ext uri="{BB962C8B-B14F-4D97-AF65-F5344CB8AC3E}">
        <p14:creationId xmlns:p14="http://schemas.microsoft.com/office/powerpoint/2010/main" val="7033272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28" y="1295400"/>
            <a:ext cx="15748000" cy="457200"/>
          </a:xfrm>
        </p:spPr>
        <p:txBody>
          <a:bodyPr>
            <a:normAutofit fontScale="90000"/>
          </a:bodyPr>
          <a:lstStyle/>
          <a:p>
            <a:pPr algn="l"/>
            <a:r>
              <a:rPr lang="en-US" sz="2400" dirty="0"/>
              <a:t>Notation: D = outcome; E = primary exposure of interest; G = additional exposure for which interaction with E is being tested.  C1 &amp; C2 = confounders of the E – D relationship.</a:t>
            </a:r>
            <a:br>
              <a:rPr lang="en-US" sz="2400" dirty="0"/>
            </a:br>
            <a:br>
              <a:rPr lang="en-US" sz="2400" dirty="0"/>
            </a:br>
            <a:r>
              <a:rPr lang="en-US" sz="3200" dirty="0"/>
              <a:t>Cross-sectional/cohort study with complete follow-up (including randomized trial)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4112072"/>
              </p:ext>
            </p:extLst>
          </p:nvPr>
        </p:nvGraphicFramePr>
        <p:xfrm>
          <a:off x="584199" y="1828800"/>
          <a:ext cx="14935201" cy="7071360"/>
        </p:xfrm>
        <a:graphic>
          <a:graphicData uri="http://schemas.openxmlformats.org/drawingml/2006/table">
            <a:tbl>
              <a:tblPr firstRow="1" bandRow="1">
                <a:tableStyleId>{5C22544A-7EE6-4342-B048-85BDC9FD1C3A}</a:tableStyleId>
              </a:tblPr>
              <a:tblGrid>
                <a:gridCol w="2590801">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0363200">
                  <a:extLst>
                    <a:ext uri="{9D8B030D-6E8A-4147-A177-3AD203B41FA5}">
                      <a16:colId xmlns:a16="http://schemas.microsoft.com/office/drawing/2014/main" val="20002"/>
                    </a:ext>
                  </a:extLst>
                </a:gridCol>
              </a:tblGrid>
              <a:tr h="383904">
                <a:tc>
                  <a:txBody>
                    <a:bodyPr/>
                    <a:lstStyle/>
                    <a:p>
                      <a:pPr algn="ctr"/>
                      <a:r>
                        <a:rPr lang="en-US" sz="2200" dirty="0">
                          <a:solidFill>
                            <a:schemeClr val="tx1"/>
                          </a:solidFill>
                        </a:rPr>
                        <a:t>Nature</a:t>
                      </a:r>
                      <a:r>
                        <a:rPr lang="en-US" sz="2200" baseline="0" dirty="0">
                          <a:solidFill>
                            <a:schemeClr val="tx1"/>
                          </a:solidFill>
                        </a:rPr>
                        <a:t> of data</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chemeClr val="tx1"/>
                          </a:solidFill>
                        </a:rPr>
                        <a:t>Interaction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chemeClr val="tx1"/>
                          </a:solidFill>
                        </a:rPr>
                        <a:t>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4794">
                <a:tc>
                  <a:txBody>
                    <a:bodyPr/>
                    <a:lstStyle/>
                    <a:p>
                      <a:r>
                        <a:rPr lang="en-US" sz="2200" dirty="0"/>
                        <a:t>Binary outcome (D); two binary exposures (E &amp;</a:t>
                      </a:r>
                      <a:r>
                        <a:rPr lang="en-US" sz="2200" baseline="0" dirty="0"/>
                        <a:t> 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Multiplicative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cs</a:t>
                      </a:r>
                      <a:r>
                        <a:rPr lang="en-US" sz="2200" baseline="0" dirty="0"/>
                        <a:t> D E, by(G)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69145">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Additive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First, create what is known as an “interaction term”: generate EXG = E*G</a:t>
                      </a:r>
                    </a:p>
                    <a:p>
                      <a:endParaRPr lang="en-US" sz="2200" dirty="0"/>
                    </a:p>
                    <a:p>
                      <a:r>
                        <a:rPr lang="en-US" sz="2200" dirty="0"/>
                        <a:t>Then, create a generalized linear regression model:</a:t>
                      </a:r>
                      <a:r>
                        <a:rPr lang="en-US" sz="2200" baseline="0" dirty="0"/>
                        <a:t> glm D E G EXG, family(binomial) link(identity) difficult</a:t>
                      </a:r>
                    </a:p>
                    <a:p>
                      <a:endParaRPr lang="en-US" sz="2200" baseline="0" dirty="0"/>
                    </a:p>
                    <a:p>
                      <a:r>
                        <a:rPr lang="en-US" sz="2200" baseline="0" dirty="0"/>
                        <a:t>The coefficient for EXG is the additive interaction metric,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94190">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Additive via RERI</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(See also shortcut in Notes via the “ic” command)</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a log binomial regression model: </a:t>
                      </a:r>
                      <a:r>
                        <a:rPr lang="en-US" sz="2200" baseline="0" dirty="0"/>
                        <a:t>glm D E G EXG, family(binomial) link(log) eform difficult</a:t>
                      </a:r>
                    </a:p>
                    <a:p>
                      <a:endParaRPr lang="en-US" sz="1100" dirty="0"/>
                    </a:p>
                    <a:p>
                      <a:r>
                        <a:rPr lang="en-US" sz="2200" dirty="0"/>
                        <a:t>Then, run the following</a:t>
                      </a:r>
                      <a:r>
                        <a:rPr lang="en-US" sz="2200" baseline="0" dirty="0"/>
                        <a:t> post-estimation command to derive RERI:</a:t>
                      </a:r>
                    </a:p>
                    <a:p>
                      <a:pPr marL="0" indent="0">
                        <a:buFont typeface="Arial" panose="020B0604020202020204" pitchFamily="34" charset="0"/>
                        <a:buNone/>
                      </a:pPr>
                      <a:r>
                        <a:rPr lang="en-US" sz="2200" baseline="0" dirty="0"/>
                        <a:t>. nlcom exp(_b[E] + _b[G] + _b[EXG]) – exp(_b[E]) – exp(_b[G]) + 1</a:t>
                      </a:r>
                    </a:p>
                    <a:p>
                      <a:pPr marL="0" indent="0">
                        <a:buFont typeface="Arial" panose="020B0604020202020204" pitchFamily="34" charset="0"/>
                        <a:buNone/>
                      </a:pPr>
                      <a:endParaRPr lang="en-US" sz="2200" baseline="0" dirty="0"/>
                    </a:p>
                    <a:p>
                      <a:r>
                        <a:rPr lang="en-US" sz="2200" baseline="0" dirty="0"/>
                        <a:t>The resultant _n1_1 is RERI,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12780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609600"/>
            <a:ext cx="15748000" cy="990600"/>
          </a:xfrm>
        </p:spPr>
        <p:txBody>
          <a:bodyPr>
            <a:normAutofit fontScale="90000"/>
          </a:bodyPr>
          <a:lstStyle/>
          <a:p>
            <a:pPr algn="l"/>
            <a:r>
              <a:rPr lang="en-US" sz="2200" dirty="0"/>
              <a:t>Notation: D = outcome; E = primary exposure of interest; G = additional exposure for which interaction with E is being tested. 	 C1 &amp;C2 = confounders of E – D relationship.</a:t>
            </a:r>
            <a:br>
              <a:rPr lang="en-US" sz="2200" dirty="0"/>
            </a:br>
            <a:br>
              <a:rPr lang="en-US" sz="2200" dirty="0"/>
            </a:br>
            <a:r>
              <a:rPr lang="en-US" sz="3200" dirty="0"/>
              <a:t>Cross-sectional/cohort study with complete follow-up (including randomized trial)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082631"/>
              </p:ext>
            </p:extLst>
          </p:nvPr>
        </p:nvGraphicFramePr>
        <p:xfrm>
          <a:off x="431800" y="1874520"/>
          <a:ext cx="15544800" cy="66141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1049000">
                  <a:extLst>
                    <a:ext uri="{9D8B030D-6E8A-4147-A177-3AD203B41FA5}">
                      <a16:colId xmlns:a16="http://schemas.microsoft.com/office/drawing/2014/main" val="20002"/>
                    </a:ext>
                  </a:extLst>
                </a:gridCol>
              </a:tblGrid>
              <a:tr h="757082">
                <a:tc>
                  <a:txBody>
                    <a:bodyPr/>
                    <a:lstStyle/>
                    <a:p>
                      <a:pPr algn="ctr"/>
                      <a:r>
                        <a:rPr lang="en-US" sz="2200" dirty="0">
                          <a:solidFill>
                            <a:schemeClr val="tx1"/>
                          </a:solidFill>
                        </a:rPr>
                        <a:t>Nature</a:t>
                      </a:r>
                      <a:r>
                        <a:rPr lang="en-US" sz="2200" baseline="0" dirty="0">
                          <a:solidFill>
                            <a:schemeClr val="tx1"/>
                          </a:solidFill>
                        </a:rPr>
                        <a:t> of data</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chemeClr val="tx1"/>
                          </a:solidFill>
                        </a:rPr>
                        <a:t>Interaction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chemeClr val="tx1"/>
                          </a:solidFill>
                        </a:rPr>
                        <a:t>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0">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Binary outcome (D); two binary exposures (E &amp; G); 1 or more additional covariates (C1,</a:t>
                      </a:r>
                      <a:r>
                        <a:rPr lang="en-US" sz="2200" baseline="0" dirty="0"/>
                        <a:t> C2)</a:t>
                      </a:r>
                      <a:endParaRPr lang="en-US" sz="2200" dirty="0"/>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Multiplicative</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 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a log binomial regression model: </a:t>
                      </a:r>
                      <a:r>
                        <a:rPr lang="en-US" sz="2200" baseline="0" dirty="0"/>
                        <a:t>glm D E G EXG C1 C2, family(binomial) link(log) eform difficult</a:t>
                      </a:r>
                    </a:p>
                    <a:p>
                      <a:endParaRPr lang="en-US" sz="2200" dirty="0"/>
                    </a:p>
                    <a:p>
                      <a:r>
                        <a:rPr lang="en-US" sz="2200" dirty="0"/>
                        <a:t>The exponentiated coefficient for EXG is</a:t>
                      </a:r>
                      <a:r>
                        <a:rPr lang="en-US" sz="2200" baseline="0" dirty="0"/>
                        <a:t> the multiplicative interaction metric.</a:t>
                      </a:r>
                    </a:p>
                    <a:p>
                      <a:r>
                        <a:rPr lang="en-US" sz="2200" baseline="0" dirty="0"/>
                        <a:t>Note: other models that directly estimate risk/prevalence ratios can be used.</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55780">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Additive</a:t>
                      </a:r>
                      <a:r>
                        <a:rPr lang="en-US" sz="2200" baseline="0" dirty="0"/>
                        <a:t> via</a:t>
                      </a:r>
                      <a:r>
                        <a:rPr lang="en-US" sz="2200" dirty="0"/>
                        <a:t> RERI</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(See also shortcut in Notes via the “ic” command)</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 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a log binomial regression model: </a:t>
                      </a:r>
                      <a:r>
                        <a:rPr lang="en-US" sz="2200" baseline="0" dirty="0"/>
                        <a:t>glm D E G EXG C1 C2, family(binomial) link(log) eform difficult</a:t>
                      </a:r>
                    </a:p>
                    <a:p>
                      <a:endParaRPr lang="en-US" sz="2200" dirty="0"/>
                    </a:p>
                    <a:p>
                      <a:r>
                        <a:rPr lang="en-US" sz="2200" dirty="0"/>
                        <a:t>Then, run the following</a:t>
                      </a:r>
                      <a:r>
                        <a:rPr lang="en-US" sz="2200" baseline="0" dirty="0"/>
                        <a:t> post-estimation command to derive RERI:</a:t>
                      </a:r>
                    </a:p>
                    <a:p>
                      <a:pPr marL="0" indent="0">
                        <a:buFont typeface="Arial" panose="020B0604020202020204" pitchFamily="34" charset="0"/>
                        <a:buNone/>
                      </a:pPr>
                      <a:r>
                        <a:rPr lang="en-US" sz="2200" baseline="0" dirty="0"/>
                        <a:t>. nlcom exp(_b[E] + _b[G] + _b[EXG]) – exp(_b[E]) – exp(_b[G]) + 1</a:t>
                      </a:r>
                    </a:p>
                    <a:p>
                      <a:pPr marL="0" indent="0">
                        <a:buFont typeface="Arial" panose="020B0604020202020204" pitchFamily="34" charset="0"/>
                        <a:buNone/>
                      </a:pPr>
                      <a:endParaRPr lang="en-US" sz="2200" baseline="0" dirty="0"/>
                    </a:p>
                    <a:p>
                      <a:r>
                        <a:rPr lang="en-US" sz="2200" baseline="0" dirty="0"/>
                        <a:t>The resultant  _n1_1 is RERI,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369648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57200"/>
            <a:ext cx="15392400" cy="990600"/>
          </a:xfrm>
        </p:spPr>
        <p:txBody>
          <a:bodyPr>
            <a:normAutofit fontScale="90000"/>
          </a:bodyPr>
          <a:lstStyle/>
          <a:p>
            <a:pPr algn="l"/>
            <a:r>
              <a:rPr lang="en-US" sz="2200" dirty="0"/>
              <a:t>Notation: D = outcome; E = primary exposure of interest; G = additional exposure for which interaction with E is being tested. </a:t>
            </a:r>
            <a:br>
              <a:rPr lang="en-US" sz="2200" dirty="0"/>
            </a:br>
            <a:r>
              <a:rPr lang="en-US" sz="2200" dirty="0"/>
              <a:t>C1 &amp; C2 = confounders of E – D relationship.</a:t>
            </a:r>
            <a:br>
              <a:rPr lang="en-US" sz="2000" dirty="0"/>
            </a:br>
            <a:br>
              <a:rPr lang="en-US" sz="2000" dirty="0"/>
            </a:br>
            <a:r>
              <a:rPr lang="en-US" sz="2900" dirty="0"/>
              <a:t>Case-control study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7798420"/>
              </p:ext>
            </p:extLst>
          </p:nvPr>
        </p:nvGraphicFramePr>
        <p:xfrm>
          <a:off x="508000" y="1447800"/>
          <a:ext cx="15316200" cy="7424956"/>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9982200">
                  <a:extLst>
                    <a:ext uri="{9D8B030D-6E8A-4147-A177-3AD203B41FA5}">
                      <a16:colId xmlns:a16="http://schemas.microsoft.com/office/drawing/2014/main" val="20002"/>
                    </a:ext>
                  </a:extLst>
                </a:gridCol>
              </a:tblGrid>
              <a:tr h="658253">
                <a:tc>
                  <a:txBody>
                    <a:bodyPr/>
                    <a:lstStyle/>
                    <a:p>
                      <a:pPr algn="ctr"/>
                      <a:r>
                        <a:rPr lang="en-US" sz="2000" dirty="0">
                          <a:solidFill>
                            <a:schemeClr val="tx1"/>
                          </a:solidFill>
                        </a:rPr>
                        <a:t>Nature</a:t>
                      </a:r>
                      <a:r>
                        <a:rPr lang="en-US" sz="2000" baseline="0" dirty="0">
                          <a:solidFill>
                            <a:schemeClr val="tx1"/>
                          </a:solidFill>
                        </a:rPr>
                        <a:t> of data</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Interaction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15493">
                <a:tc>
                  <a:txBody>
                    <a:bodyPr/>
                    <a:lstStyle/>
                    <a:p>
                      <a:r>
                        <a:rPr lang="en-US" sz="2200" dirty="0"/>
                        <a:t>Binary outcome (D); two binary exposures (E &amp;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Multiplicative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cc</a:t>
                      </a:r>
                      <a:r>
                        <a:rPr lang="en-US" sz="2200" baseline="0" dirty="0"/>
                        <a:t> D E, by(G)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50591">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Additive via RERI</a:t>
                      </a:r>
                    </a:p>
                    <a:p>
                      <a:endParaRPr lang="en-US" sz="20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a:t>(See also shortcut in Notes via the “ic” 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a logistic</a:t>
                      </a:r>
                      <a:r>
                        <a:rPr lang="en-US" sz="2200" baseline="0" dirty="0"/>
                        <a:t> regression model: logistic D  E G EXG</a:t>
                      </a:r>
                    </a:p>
                    <a:p>
                      <a:endParaRPr lang="en-US" sz="800" dirty="0"/>
                    </a:p>
                    <a:p>
                      <a:r>
                        <a:rPr lang="en-US" sz="2200" dirty="0"/>
                        <a:t>Then, run the following</a:t>
                      </a:r>
                      <a:r>
                        <a:rPr lang="en-US" sz="2200" baseline="0" dirty="0"/>
                        <a:t> post-estimation command to derive RERI:</a:t>
                      </a:r>
                    </a:p>
                    <a:p>
                      <a:endParaRPr lang="en-US" sz="800" baseline="0" dirty="0"/>
                    </a:p>
                    <a:p>
                      <a:pPr marL="0" indent="0">
                        <a:buFont typeface="Arial" panose="020B0604020202020204" pitchFamily="34" charset="0"/>
                        <a:buNone/>
                      </a:pPr>
                      <a:r>
                        <a:rPr lang="en-US" sz="2200" baseline="0" dirty="0"/>
                        <a:t>nlcom exp(_b[E] + _b[G] + _b[EXG]) – exp(_b[E]) – exp(_b[G]) + 1</a:t>
                      </a:r>
                    </a:p>
                    <a:p>
                      <a:pPr marL="0" indent="0">
                        <a:buFont typeface="Arial" panose="020B0604020202020204" pitchFamily="34" charset="0"/>
                        <a:buNone/>
                      </a:pPr>
                      <a:endParaRPr lang="en-US" sz="1100" baseline="0" dirty="0"/>
                    </a:p>
                    <a:p>
                      <a:r>
                        <a:rPr lang="en-US" sz="2200" baseline="0" dirty="0"/>
                        <a:t>The resultant _n1_1 is RERI, and its p value will also be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59436">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a:t>Binary outcome (D); two binary exposures (E &amp; G); 1 or more additional covariates (C1, 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a:t>Multiplicative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the logistic</a:t>
                      </a:r>
                      <a:r>
                        <a:rPr lang="en-US" sz="2200" baseline="0" dirty="0"/>
                        <a:t> regression model</a:t>
                      </a:r>
                      <a:r>
                        <a:rPr lang="en-US" sz="2200" dirty="0"/>
                        <a:t>: </a:t>
                      </a:r>
                      <a:r>
                        <a:rPr lang="en-US" sz="2200" baseline="0" dirty="0"/>
                        <a:t>logistic D  E G C1 C2 EXG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a:p>
                    <a:p>
                      <a:r>
                        <a:rPr lang="en-US" sz="2200" dirty="0"/>
                        <a:t>The exponentiated coefficient for EXG is</a:t>
                      </a:r>
                      <a:r>
                        <a:rPr lang="en-US" sz="2200" baseline="0" dirty="0"/>
                        <a:t> the multiplicative interaction metric</a:t>
                      </a:r>
                      <a:r>
                        <a:rPr lang="en-US" sz="2000"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57047">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a:t>Additive</a:t>
                      </a:r>
                      <a:r>
                        <a:rPr lang="en-US" sz="2000" baseline="0" dirty="0"/>
                        <a:t> via</a:t>
                      </a:r>
                      <a:r>
                        <a:rPr lang="en-US" sz="2000" dirty="0"/>
                        <a:t> RERI</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a:t>(See also shortcut in Notes via the “ic” 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a logistic</a:t>
                      </a:r>
                      <a:r>
                        <a:rPr lang="en-US" sz="2200" baseline="0" dirty="0"/>
                        <a:t> </a:t>
                      </a:r>
                      <a:r>
                        <a:rPr lang="en-US" sz="2200" dirty="0"/>
                        <a:t>regression model: </a:t>
                      </a:r>
                      <a:r>
                        <a:rPr lang="en-US" sz="2200" baseline="0" dirty="0"/>
                        <a:t>logistic D  E G C1 C2 EXG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a:p>
                    <a:p>
                      <a:r>
                        <a:rPr lang="en-US" sz="2200" dirty="0"/>
                        <a:t>Then, run the following</a:t>
                      </a:r>
                      <a:r>
                        <a:rPr lang="en-US" sz="2200" baseline="0" dirty="0"/>
                        <a:t> post-estimation command to derive RERI:</a:t>
                      </a:r>
                    </a:p>
                    <a:p>
                      <a:endParaRPr lang="en-US" sz="800" baseline="0" dirty="0"/>
                    </a:p>
                    <a:p>
                      <a:pPr marL="0" indent="0">
                        <a:buFont typeface="Arial" panose="020B0604020202020204" pitchFamily="34" charset="0"/>
                        <a:buNone/>
                      </a:pPr>
                      <a:r>
                        <a:rPr lang="en-US" sz="2200" baseline="0" dirty="0"/>
                        <a:t>nlcom exp(_b[E] + _b[G] + _b[EXG]) – exp(_b[E]) – exp(_b[G]) + 1</a:t>
                      </a:r>
                    </a:p>
                    <a:p>
                      <a:pPr marL="0" indent="0">
                        <a:buFont typeface="Arial" panose="020B0604020202020204" pitchFamily="34" charset="0"/>
                        <a:buNone/>
                      </a:pPr>
                      <a:endParaRPr lang="en-US" sz="1100" baseline="0" dirty="0"/>
                    </a:p>
                    <a:p>
                      <a:r>
                        <a:rPr lang="en-US" sz="2200" baseline="0" dirty="0"/>
                        <a:t>The resultant _n1_1 is RERI, and its p value will also be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5933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5200" y="1"/>
            <a:ext cx="13897564" cy="1752599"/>
          </a:xfrm>
        </p:spPr>
        <p:txBody>
          <a:bodyPr/>
          <a:lstStyle/>
          <a:p>
            <a:r>
              <a:rPr lang="en-US" sz="4400" dirty="0"/>
              <a:t>Advanced Topics in Interaction </a:t>
            </a:r>
            <a:br>
              <a:rPr lang="en-US" sz="4400" dirty="0"/>
            </a:br>
            <a:r>
              <a:rPr lang="en-US" sz="4400" dirty="0"/>
              <a:t>(which we will not cover in depth)</a:t>
            </a:r>
          </a:p>
        </p:txBody>
      </p:sp>
      <p:sp>
        <p:nvSpPr>
          <p:cNvPr id="5" name="Content Placeholder 4"/>
          <p:cNvSpPr>
            <a:spLocks noGrp="1"/>
          </p:cNvSpPr>
          <p:nvPr>
            <p:ph idx="1"/>
          </p:nvPr>
        </p:nvSpPr>
        <p:spPr>
          <a:xfrm>
            <a:off x="0" y="2209800"/>
            <a:ext cx="16436622" cy="4509911"/>
          </a:xfrm>
        </p:spPr>
        <p:txBody>
          <a:bodyPr/>
          <a:lstStyle/>
          <a:p>
            <a:pPr marL="790575" indent="-546100">
              <a:lnSpc>
                <a:spcPct val="80000"/>
              </a:lnSpc>
              <a:buClrTx/>
              <a:buSzPct val="100000"/>
            </a:pPr>
            <a:r>
              <a:rPr lang="en-US" sz="3200" dirty="0"/>
              <a:t>Interaction between &gt;2 variables (“3 way interaction” or higher)</a:t>
            </a:r>
          </a:p>
          <a:p>
            <a:pPr marL="790575" indent="-546100">
              <a:lnSpc>
                <a:spcPct val="80000"/>
              </a:lnSpc>
              <a:buClrTx/>
              <a:buSzPct val="100000"/>
            </a:pPr>
            <a:endParaRPr lang="en-US" sz="3200" dirty="0"/>
          </a:p>
          <a:p>
            <a:pPr marL="790575" indent="-546100">
              <a:lnSpc>
                <a:spcPct val="80000"/>
              </a:lnSpc>
              <a:buClrTx/>
              <a:buSzPct val="100000"/>
            </a:pPr>
            <a:r>
              <a:rPr lang="en-US" sz="3200" dirty="0"/>
              <a:t>Interaction involving multi-level categorical &amp; continuous variables</a:t>
            </a:r>
          </a:p>
          <a:p>
            <a:pPr marL="1761089" lvl="1" indent="-677342">
              <a:lnSpc>
                <a:spcPct val="80000"/>
              </a:lnSpc>
            </a:pPr>
            <a:endParaRPr lang="en-US" sz="3200" dirty="0"/>
          </a:p>
          <a:p>
            <a:pPr marL="790575" indent="-546100">
              <a:lnSpc>
                <a:spcPct val="80000"/>
              </a:lnSpc>
              <a:buClrTx/>
              <a:buSzPct val="100000"/>
            </a:pPr>
            <a:r>
              <a:rPr lang="en-US" sz="3200" dirty="0"/>
              <a:t>How much you should control for the confounding influences on each of the “interacting” variables (say, E &amp; B) depends upon the goal of the research question.  </a:t>
            </a:r>
          </a:p>
          <a:p>
            <a:pPr marL="1203325" lvl="1" indent="-288925">
              <a:lnSpc>
                <a:spcPct val="80000"/>
              </a:lnSpc>
            </a:pPr>
            <a:r>
              <a:rPr lang="en-US" sz="3200" dirty="0"/>
              <a:t>simply knowing that exposure E acts differently across levels of variable B</a:t>
            </a:r>
          </a:p>
          <a:p>
            <a:pPr marL="1083747" lvl="1" indent="0">
              <a:lnSpc>
                <a:spcPct val="80000"/>
              </a:lnSpc>
              <a:buNone/>
            </a:pPr>
            <a:r>
              <a:rPr lang="en-US" sz="3200" dirty="0"/>
              <a:t>or</a:t>
            </a:r>
          </a:p>
          <a:p>
            <a:pPr marL="1203325" lvl="1" indent="-288925">
              <a:lnSpc>
                <a:spcPct val="80000"/>
              </a:lnSpc>
            </a:pPr>
            <a:r>
              <a:rPr lang="en-US" sz="3200" dirty="0"/>
              <a:t>whether there is true mechanistic interaction between B and E, in order to know whether intervening directly upon B or E will influence effect of other variable on D.  </a:t>
            </a:r>
          </a:p>
          <a:p>
            <a:endParaRPr lang="en-US" sz="3200" dirty="0"/>
          </a:p>
        </p:txBody>
      </p:sp>
      <p:grpSp>
        <p:nvGrpSpPr>
          <p:cNvPr id="7" name="Group 14">
            <a:extLst>
              <a:ext uri="{FF2B5EF4-FFF2-40B4-BE49-F238E27FC236}">
                <a16:creationId xmlns:a16="http://schemas.microsoft.com/office/drawing/2014/main" id="{A1387D52-BF1D-484F-98CA-3FB317FC07CD}"/>
              </a:ext>
            </a:extLst>
          </p:cNvPr>
          <p:cNvGrpSpPr>
            <a:grpSpLocks/>
          </p:cNvGrpSpPr>
          <p:nvPr/>
        </p:nvGrpSpPr>
        <p:grpSpPr bwMode="auto">
          <a:xfrm>
            <a:off x="12660122" y="1180206"/>
            <a:ext cx="3849878" cy="2650621"/>
            <a:chOff x="646405" y="2672843"/>
            <a:chExt cx="2906280" cy="1954369"/>
          </a:xfrm>
        </p:grpSpPr>
        <p:sp>
          <p:nvSpPr>
            <p:cNvPr id="8" name="Text Box 2">
              <a:extLst>
                <a:ext uri="{FF2B5EF4-FFF2-40B4-BE49-F238E27FC236}">
                  <a16:creationId xmlns:a16="http://schemas.microsoft.com/office/drawing/2014/main" id="{000E5E50-401B-4671-9395-62CBF8D1EA15}"/>
                </a:ext>
              </a:extLst>
            </p:cNvPr>
            <p:cNvSpPr txBox="1">
              <a:spLocks noChangeArrowheads="1"/>
            </p:cNvSpPr>
            <p:nvPr/>
          </p:nvSpPr>
          <p:spPr bwMode="auto">
            <a:xfrm flipH="1">
              <a:off x="646405" y="2763223"/>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B</a:t>
              </a:r>
              <a:endParaRPr lang="en-US" sz="8533" baseline="-25000" dirty="0">
                <a:solidFill>
                  <a:srgbClr val="000000"/>
                </a:solidFill>
              </a:endParaRPr>
            </a:p>
          </p:txBody>
        </p:sp>
        <p:sp>
          <p:nvSpPr>
            <p:cNvPr id="9" name="Freeform 3">
              <a:extLst>
                <a:ext uri="{FF2B5EF4-FFF2-40B4-BE49-F238E27FC236}">
                  <a16:creationId xmlns:a16="http://schemas.microsoft.com/office/drawing/2014/main" id="{50E10C07-6B62-420D-AC6E-41335EAE5781}"/>
                </a:ext>
              </a:extLst>
            </p:cNvPr>
            <p:cNvSpPr>
              <a:spLocks/>
            </p:cNvSpPr>
            <p:nvPr/>
          </p:nvSpPr>
          <p:spPr bwMode="auto">
            <a:xfrm rot="1245065" flipV="1">
              <a:off x="1440062" y="3583877"/>
              <a:ext cx="1424982" cy="1324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0" name="Line 4">
              <a:extLst>
                <a:ext uri="{FF2B5EF4-FFF2-40B4-BE49-F238E27FC236}">
                  <a16:creationId xmlns:a16="http://schemas.microsoft.com/office/drawing/2014/main" id="{850DCE10-2B2D-4E41-AD01-8A4AE54FAE54}"/>
                </a:ext>
              </a:extLst>
            </p:cNvPr>
            <p:cNvSpPr>
              <a:spLocks noChangeShapeType="1"/>
            </p:cNvSpPr>
            <p:nvPr/>
          </p:nvSpPr>
          <p:spPr bwMode="auto">
            <a:xfrm>
              <a:off x="1991353" y="4087159"/>
              <a:ext cx="697825" cy="1214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1" name="Text Box 6">
              <a:extLst>
                <a:ext uri="{FF2B5EF4-FFF2-40B4-BE49-F238E27FC236}">
                  <a16:creationId xmlns:a16="http://schemas.microsoft.com/office/drawing/2014/main" id="{01445901-E0E5-4D16-914D-62EBAA99D37B}"/>
                </a:ext>
              </a:extLst>
            </p:cNvPr>
            <p:cNvSpPr txBox="1">
              <a:spLocks noChangeArrowheads="1"/>
            </p:cNvSpPr>
            <p:nvPr/>
          </p:nvSpPr>
          <p:spPr bwMode="auto">
            <a:xfrm>
              <a:off x="1991353" y="4150656"/>
              <a:ext cx="685800" cy="4765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12" name="Text Box 7">
              <a:extLst>
                <a:ext uri="{FF2B5EF4-FFF2-40B4-BE49-F238E27FC236}">
                  <a16:creationId xmlns:a16="http://schemas.microsoft.com/office/drawing/2014/main" id="{E837EF24-476D-41C9-A605-F5B1E4A1200B}"/>
                </a:ext>
              </a:extLst>
            </p:cNvPr>
            <p:cNvSpPr txBox="1">
              <a:spLocks noChangeArrowheads="1"/>
            </p:cNvSpPr>
            <p:nvPr/>
          </p:nvSpPr>
          <p:spPr bwMode="auto">
            <a:xfrm flipH="1">
              <a:off x="1133075" y="3855881"/>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E</a:t>
              </a:r>
              <a:endParaRPr lang="en-US" sz="8533" dirty="0">
                <a:solidFill>
                  <a:srgbClr val="000000"/>
                </a:solidFill>
              </a:endParaRPr>
            </a:p>
          </p:txBody>
        </p:sp>
        <p:sp>
          <p:nvSpPr>
            <p:cNvPr id="13" name="Text Box 8">
              <a:extLst>
                <a:ext uri="{FF2B5EF4-FFF2-40B4-BE49-F238E27FC236}">
                  <a16:creationId xmlns:a16="http://schemas.microsoft.com/office/drawing/2014/main" id="{A1877C1B-78AF-4978-82B9-9707BCED357A}"/>
                </a:ext>
              </a:extLst>
            </p:cNvPr>
            <p:cNvSpPr txBox="1">
              <a:spLocks noChangeArrowheads="1"/>
            </p:cNvSpPr>
            <p:nvPr/>
          </p:nvSpPr>
          <p:spPr bwMode="auto">
            <a:xfrm flipH="1">
              <a:off x="2409685" y="3804482"/>
              <a:ext cx="1143000" cy="6127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a:t>D</a:t>
              </a:r>
              <a:endParaRPr lang="en-US" sz="3793" dirty="0">
                <a:solidFill>
                  <a:srgbClr val="000000"/>
                </a:solidFill>
              </a:endParaRPr>
            </a:p>
          </p:txBody>
        </p:sp>
        <p:sp>
          <p:nvSpPr>
            <p:cNvPr id="14" name="Text Box 2">
              <a:extLst>
                <a:ext uri="{FF2B5EF4-FFF2-40B4-BE49-F238E27FC236}">
                  <a16:creationId xmlns:a16="http://schemas.microsoft.com/office/drawing/2014/main" id="{0D4058D0-A785-4342-B7F5-83BC5DDCCD91}"/>
                </a:ext>
              </a:extLst>
            </p:cNvPr>
            <p:cNvSpPr txBox="1">
              <a:spLocks noChangeArrowheads="1"/>
            </p:cNvSpPr>
            <p:nvPr/>
          </p:nvSpPr>
          <p:spPr bwMode="auto">
            <a:xfrm flipH="1">
              <a:off x="1646177" y="2672843"/>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F</a:t>
              </a:r>
              <a:endParaRPr lang="en-US" sz="8533" baseline="-25000" dirty="0">
                <a:solidFill>
                  <a:srgbClr val="000000"/>
                </a:solidFill>
              </a:endParaRPr>
            </a:p>
          </p:txBody>
        </p:sp>
        <p:sp>
          <p:nvSpPr>
            <p:cNvPr id="15" name="Freeform 3">
              <a:extLst>
                <a:ext uri="{FF2B5EF4-FFF2-40B4-BE49-F238E27FC236}">
                  <a16:creationId xmlns:a16="http://schemas.microsoft.com/office/drawing/2014/main" id="{A961BFE1-C09F-41AB-86C4-5557401B1629}"/>
                </a:ext>
              </a:extLst>
            </p:cNvPr>
            <p:cNvSpPr>
              <a:spLocks/>
            </p:cNvSpPr>
            <p:nvPr/>
          </p:nvSpPr>
          <p:spPr bwMode="auto">
            <a:xfrm rot="1245065" flipV="1">
              <a:off x="2304526" y="3354393"/>
              <a:ext cx="616092" cy="31860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grpSp>
    </p:spTree>
    <p:extLst>
      <p:ext uri="{BB962C8B-B14F-4D97-AF65-F5344CB8AC3E}">
        <p14:creationId xmlns:p14="http://schemas.microsoft.com/office/powerpoint/2010/main" val="43789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0" y="226246"/>
            <a:ext cx="13821364" cy="1066800"/>
          </a:xfrm>
        </p:spPr>
        <p:txBody>
          <a:bodyPr/>
          <a:lstStyle/>
          <a:p>
            <a:r>
              <a:rPr lang="en-US" sz="4000" dirty="0"/>
              <a:t>Depicting Adjustment on DAGs</a:t>
            </a:r>
          </a:p>
        </p:txBody>
      </p:sp>
      <p:pic>
        <p:nvPicPr>
          <p:cNvPr id="10" name="Picture 9"/>
          <p:cNvPicPr>
            <a:picLocks noChangeAspect="1"/>
          </p:cNvPicPr>
          <p:nvPr/>
        </p:nvPicPr>
        <p:blipFill>
          <a:blip r:embed="rId3"/>
          <a:stretch>
            <a:fillRect/>
          </a:stretch>
        </p:blipFill>
        <p:spPr>
          <a:xfrm>
            <a:off x="423073" y="5269053"/>
            <a:ext cx="2564138" cy="2144877"/>
          </a:xfrm>
          <a:prstGeom prst="rect">
            <a:avLst/>
          </a:prstGeom>
        </p:spPr>
      </p:pic>
      <p:sp>
        <p:nvSpPr>
          <p:cNvPr id="11" name="Rectangle 10"/>
          <p:cNvSpPr/>
          <p:nvPr/>
        </p:nvSpPr>
        <p:spPr>
          <a:xfrm>
            <a:off x="423073" y="7759005"/>
            <a:ext cx="4228590" cy="1384995"/>
          </a:xfrm>
          <a:prstGeom prst="rect">
            <a:avLst/>
          </a:prstGeom>
        </p:spPr>
        <p:txBody>
          <a:bodyPr wrap="square">
            <a:spAutoFit/>
          </a:bodyPr>
          <a:lstStyle/>
          <a:p>
            <a:r>
              <a:rPr lang="en-US" sz="2800" b="1" dirty="0"/>
              <a:t>Randomization or</a:t>
            </a:r>
          </a:p>
          <a:p>
            <a:r>
              <a:rPr lang="en-US" sz="2800" b="1" dirty="0"/>
              <a:t>inverse probability weighting </a:t>
            </a:r>
          </a:p>
        </p:txBody>
      </p:sp>
      <p:sp>
        <p:nvSpPr>
          <p:cNvPr id="12" name="Rectangle 11"/>
          <p:cNvSpPr/>
          <p:nvPr/>
        </p:nvSpPr>
        <p:spPr>
          <a:xfrm>
            <a:off x="12651579" y="7718137"/>
            <a:ext cx="3130098" cy="1384995"/>
          </a:xfrm>
          <a:prstGeom prst="rect">
            <a:avLst/>
          </a:prstGeom>
        </p:spPr>
        <p:txBody>
          <a:bodyPr wrap="square">
            <a:spAutoFit/>
          </a:bodyPr>
          <a:lstStyle/>
          <a:p>
            <a:r>
              <a:rPr lang="en-US" sz="2800" b="1" dirty="0"/>
              <a:t>Matching, as in a case-control study</a:t>
            </a:r>
          </a:p>
        </p:txBody>
      </p:sp>
      <p:pic>
        <p:nvPicPr>
          <p:cNvPr id="13" name="Picture 12"/>
          <p:cNvPicPr>
            <a:picLocks noChangeAspect="1"/>
          </p:cNvPicPr>
          <p:nvPr/>
        </p:nvPicPr>
        <p:blipFill>
          <a:blip r:embed="rId4"/>
          <a:stretch>
            <a:fillRect/>
          </a:stretch>
        </p:blipFill>
        <p:spPr>
          <a:xfrm>
            <a:off x="437983" y="170685"/>
            <a:ext cx="5581650" cy="3286125"/>
          </a:xfrm>
          <a:prstGeom prst="rect">
            <a:avLst/>
          </a:prstGeom>
          <a:noFill/>
        </p:spPr>
      </p:pic>
      <p:sp>
        <p:nvSpPr>
          <p:cNvPr id="5" name="Rectangle 4"/>
          <p:cNvSpPr/>
          <p:nvPr/>
        </p:nvSpPr>
        <p:spPr>
          <a:xfrm>
            <a:off x="3174484" y="3630005"/>
            <a:ext cx="9623147" cy="646331"/>
          </a:xfrm>
          <a:prstGeom prst="rect">
            <a:avLst/>
          </a:prstGeom>
        </p:spPr>
        <p:txBody>
          <a:bodyPr wrap="none">
            <a:spAutoFit/>
          </a:bodyPr>
          <a:lstStyle/>
          <a:p>
            <a:r>
              <a:rPr lang="en-US" sz="3600" b="1" dirty="0"/>
              <a:t>Methods to Reduce/Eliminate Confounding</a:t>
            </a:r>
          </a:p>
        </p:txBody>
      </p:sp>
      <p:grpSp>
        <p:nvGrpSpPr>
          <p:cNvPr id="3" name="Group 2">
            <a:extLst>
              <a:ext uri="{FF2B5EF4-FFF2-40B4-BE49-F238E27FC236}">
                <a16:creationId xmlns:a16="http://schemas.microsoft.com/office/drawing/2014/main" id="{46114E51-4EF5-4CBE-AB24-AE70AC0D561C}"/>
              </a:ext>
            </a:extLst>
          </p:cNvPr>
          <p:cNvGrpSpPr/>
          <p:nvPr/>
        </p:nvGrpSpPr>
        <p:grpSpPr>
          <a:xfrm>
            <a:off x="3122795" y="4997463"/>
            <a:ext cx="4481821" cy="2660921"/>
            <a:chOff x="4391545" y="4793062"/>
            <a:chExt cx="4092414" cy="2660921"/>
          </a:xfrm>
        </p:grpSpPr>
        <p:pic>
          <p:nvPicPr>
            <p:cNvPr id="14" name="Picture 13">
              <a:extLst>
                <a:ext uri="{FF2B5EF4-FFF2-40B4-BE49-F238E27FC236}">
                  <a16:creationId xmlns:a16="http://schemas.microsoft.com/office/drawing/2014/main" id="{C951AAA4-5A63-44F0-894E-A9D850F577AE}"/>
                </a:ext>
              </a:extLst>
            </p:cNvPr>
            <p:cNvPicPr>
              <a:picLocks noChangeAspect="1"/>
            </p:cNvPicPr>
            <p:nvPr/>
          </p:nvPicPr>
          <p:blipFill>
            <a:blip r:embed="rId5"/>
            <a:stretch>
              <a:fillRect/>
            </a:stretch>
          </p:blipFill>
          <p:spPr>
            <a:xfrm>
              <a:off x="4391545" y="4857046"/>
              <a:ext cx="4092414" cy="2596937"/>
            </a:xfrm>
            <a:prstGeom prst="rect">
              <a:avLst/>
            </a:prstGeom>
          </p:spPr>
        </p:pic>
        <p:sp>
          <p:nvSpPr>
            <p:cNvPr id="21" name="Text Box 2">
              <a:extLst>
                <a:ext uri="{FF2B5EF4-FFF2-40B4-BE49-F238E27FC236}">
                  <a16:creationId xmlns:a16="http://schemas.microsoft.com/office/drawing/2014/main" id="{325F069E-2281-4744-9DA4-FD563FFF6196}"/>
                </a:ext>
              </a:extLst>
            </p:cNvPr>
            <p:cNvSpPr txBox="1">
              <a:spLocks noChangeArrowheads="1"/>
            </p:cNvSpPr>
            <p:nvPr/>
          </p:nvSpPr>
          <p:spPr bwMode="auto">
            <a:xfrm flipH="1">
              <a:off x="4391545" y="4793062"/>
              <a:ext cx="1369264" cy="584775"/>
            </a:xfrm>
            <a:prstGeom prst="rect">
              <a:avLst/>
            </a:prstGeom>
            <a:solidFill>
              <a:schemeClr val="bg1"/>
            </a:solidFill>
            <a:ln w="920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a:t>C=x</a:t>
              </a:r>
              <a:endParaRPr lang="en-US" sz="3200" dirty="0">
                <a:solidFill>
                  <a:srgbClr val="000000"/>
                </a:solidFill>
              </a:endParaRPr>
            </a:p>
          </p:txBody>
        </p:sp>
      </p:grpSp>
      <p:grpSp>
        <p:nvGrpSpPr>
          <p:cNvPr id="22" name="Group 21">
            <a:extLst>
              <a:ext uri="{FF2B5EF4-FFF2-40B4-BE49-F238E27FC236}">
                <a16:creationId xmlns:a16="http://schemas.microsoft.com/office/drawing/2014/main" id="{73D03936-CFF7-4CD6-A237-43963A2989E3}"/>
              </a:ext>
            </a:extLst>
          </p:cNvPr>
          <p:cNvGrpSpPr/>
          <p:nvPr/>
        </p:nvGrpSpPr>
        <p:grpSpPr>
          <a:xfrm>
            <a:off x="12131694" y="4376287"/>
            <a:ext cx="4023671" cy="2961558"/>
            <a:chOff x="9122388" y="5095985"/>
            <a:chExt cx="6893889" cy="3831701"/>
          </a:xfrm>
        </p:grpSpPr>
        <p:grpSp>
          <p:nvGrpSpPr>
            <p:cNvPr id="23" name="Group 22">
              <a:extLst>
                <a:ext uri="{FF2B5EF4-FFF2-40B4-BE49-F238E27FC236}">
                  <a16:creationId xmlns:a16="http://schemas.microsoft.com/office/drawing/2014/main" id="{5FA0DFA0-1958-4111-A0AD-3325D7659501}"/>
                </a:ext>
              </a:extLst>
            </p:cNvPr>
            <p:cNvGrpSpPr/>
            <p:nvPr/>
          </p:nvGrpSpPr>
          <p:grpSpPr>
            <a:xfrm>
              <a:off x="10438381" y="5095985"/>
              <a:ext cx="5577896" cy="1945116"/>
              <a:chOff x="10438381" y="5095985"/>
              <a:chExt cx="5577896" cy="1945116"/>
            </a:xfrm>
          </p:grpSpPr>
          <p:sp>
            <p:nvSpPr>
              <p:cNvPr id="32" name="Freeform 3">
                <a:extLst>
                  <a:ext uri="{FF2B5EF4-FFF2-40B4-BE49-F238E27FC236}">
                    <a16:creationId xmlns:a16="http://schemas.microsoft.com/office/drawing/2014/main" id="{31A7396F-84CE-4893-A22D-7756D199825A}"/>
                  </a:ext>
                </a:extLst>
              </p:cNvPr>
              <p:cNvSpPr>
                <a:spLocks/>
              </p:cNvSpPr>
              <p:nvPr/>
            </p:nvSpPr>
            <p:spPr bwMode="auto">
              <a:xfrm rot="1245065">
                <a:off x="10438381" y="5142124"/>
                <a:ext cx="3519732" cy="18989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33" name="Text Box 2">
                <a:extLst>
                  <a:ext uri="{FF2B5EF4-FFF2-40B4-BE49-F238E27FC236}">
                    <a16:creationId xmlns:a16="http://schemas.microsoft.com/office/drawing/2014/main" id="{2A9FC98A-9BDA-427F-90B8-1FDAC7075919}"/>
                  </a:ext>
                </a:extLst>
              </p:cNvPr>
              <p:cNvSpPr txBox="1">
                <a:spLocks noChangeArrowheads="1"/>
              </p:cNvSpPr>
              <p:nvPr/>
            </p:nvSpPr>
            <p:spPr bwMode="auto">
              <a:xfrm flipH="1">
                <a:off x="14241062" y="5095985"/>
                <a:ext cx="1775215" cy="771499"/>
              </a:xfrm>
              <a:prstGeom prst="rect">
                <a:avLst/>
              </a:prstGeom>
              <a:noFill/>
              <a:ln w="57150">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a:solidFill>
                      <a:srgbClr val="000000"/>
                    </a:solidFill>
                  </a:rPr>
                  <a:t>S=1</a:t>
                </a:r>
                <a:endParaRPr lang="en-US" sz="3200" dirty="0">
                  <a:solidFill>
                    <a:srgbClr val="000000"/>
                  </a:solidFill>
                </a:endParaRPr>
              </a:p>
            </p:txBody>
          </p:sp>
        </p:grpSp>
        <p:grpSp>
          <p:nvGrpSpPr>
            <p:cNvPr id="24" name="Group 23">
              <a:extLst>
                <a:ext uri="{FF2B5EF4-FFF2-40B4-BE49-F238E27FC236}">
                  <a16:creationId xmlns:a16="http://schemas.microsoft.com/office/drawing/2014/main" id="{BDC146FD-99F5-49D6-8FD4-3443A68B6CC8}"/>
                </a:ext>
              </a:extLst>
            </p:cNvPr>
            <p:cNvGrpSpPr/>
            <p:nvPr/>
          </p:nvGrpSpPr>
          <p:grpSpPr>
            <a:xfrm>
              <a:off x="9122388" y="5969064"/>
              <a:ext cx="5688634" cy="2958622"/>
              <a:chOff x="9122388" y="5969064"/>
              <a:chExt cx="5688634" cy="2958622"/>
            </a:xfrm>
          </p:grpSpPr>
          <p:sp>
            <p:nvSpPr>
              <p:cNvPr id="25" name="Text Box 2">
                <a:extLst>
                  <a:ext uri="{FF2B5EF4-FFF2-40B4-BE49-F238E27FC236}">
                    <a16:creationId xmlns:a16="http://schemas.microsoft.com/office/drawing/2014/main" id="{0A0219AF-4B2C-4679-AD21-646FB58C113D}"/>
                  </a:ext>
                </a:extLst>
              </p:cNvPr>
              <p:cNvSpPr txBox="1">
                <a:spLocks noChangeArrowheads="1"/>
              </p:cNvSpPr>
              <p:nvPr/>
            </p:nvSpPr>
            <p:spPr bwMode="auto">
              <a:xfrm flipH="1">
                <a:off x="9122388" y="5983617"/>
                <a:ext cx="1122644" cy="830997"/>
              </a:xfrm>
              <a:prstGeom prst="rect">
                <a:avLst/>
              </a:prstGeom>
              <a:noFill/>
              <a:ln w="508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C</a:t>
                </a:r>
                <a:endParaRPr lang="en-US" sz="8533" dirty="0">
                  <a:solidFill>
                    <a:srgbClr val="000000"/>
                  </a:solidFill>
                </a:endParaRPr>
              </a:p>
            </p:txBody>
          </p:sp>
          <p:sp>
            <p:nvSpPr>
              <p:cNvPr id="26" name="Freeform 3">
                <a:extLst>
                  <a:ext uri="{FF2B5EF4-FFF2-40B4-BE49-F238E27FC236}">
                    <a16:creationId xmlns:a16="http://schemas.microsoft.com/office/drawing/2014/main" id="{13388FAA-BEDB-40B0-8430-B7CB1B2DE8A8}"/>
                  </a:ext>
                </a:extLst>
              </p:cNvPr>
              <p:cNvSpPr>
                <a:spLocks/>
              </p:cNvSpPr>
              <p:nvPr/>
            </p:nvSpPr>
            <p:spPr bwMode="auto">
              <a:xfrm rot="1245065" flipV="1">
                <a:off x="9928269" y="7332927"/>
                <a:ext cx="3736187" cy="2048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27" name="Line 4">
                <a:extLst>
                  <a:ext uri="{FF2B5EF4-FFF2-40B4-BE49-F238E27FC236}">
                    <a16:creationId xmlns:a16="http://schemas.microsoft.com/office/drawing/2014/main" id="{7378DD05-A548-4C35-91E4-D0D5D18A8A8D}"/>
                  </a:ext>
                </a:extLst>
              </p:cNvPr>
              <p:cNvSpPr>
                <a:spLocks noChangeShapeType="1"/>
              </p:cNvSpPr>
              <p:nvPr/>
            </p:nvSpPr>
            <p:spPr bwMode="auto">
              <a:xfrm>
                <a:off x="10495100" y="8532542"/>
                <a:ext cx="272974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28" name="Text Box 7">
                <a:extLst>
                  <a:ext uri="{FF2B5EF4-FFF2-40B4-BE49-F238E27FC236}">
                    <a16:creationId xmlns:a16="http://schemas.microsoft.com/office/drawing/2014/main" id="{76F55B75-3C87-48FF-B61D-9988AA9B2D11}"/>
                  </a:ext>
                </a:extLst>
              </p:cNvPr>
              <p:cNvSpPr txBox="1">
                <a:spLocks noChangeArrowheads="1"/>
              </p:cNvSpPr>
              <p:nvPr/>
            </p:nvSpPr>
            <p:spPr bwMode="auto">
              <a:xfrm flipH="1">
                <a:off x="9416184" y="8096689"/>
                <a:ext cx="1514104"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E</a:t>
                </a:r>
                <a:endParaRPr lang="en-US" sz="8533" dirty="0">
                  <a:solidFill>
                    <a:srgbClr val="000000"/>
                  </a:solidFill>
                </a:endParaRPr>
              </a:p>
            </p:txBody>
          </p:sp>
          <p:sp>
            <p:nvSpPr>
              <p:cNvPr id="29" name="Freeform 3">
                <a:extLst>
                  <a:ext uri="{FF2B5EF4-FFF2-40B4-BE49-F238E27FC236}">
                    <a16:creationId xmlns:a16="http://schemas.microsoft.com/office/drawing/2014/main" id="{35456DA0-9273-4546-A1D1-C55805E6D533}"/>
                  </a:ext>
                </a:extLst>
              </p:cNvPr>
              <p:cNvSpPr>
                <a:spLocks/>
              </p:cNvSpPr>
              <p:nvPr/>
            </p:nvSpPr>
            <p:spPr bwMode="auto">
              <a:xfrm rot="1245065" flipV="1">
                <a:off x="9412605" y="7064226"/>
                <a:ext cx="804501" cy="91977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30" name="Text Box 8">
                <a:extLst>
                  <a:ext uri="{FF2B5EF4-FFF2-40B4-BE49-F238E27FC236}">
                    <a16:creationId xmlns:a16="http://schemas.microsoft.com/office/drawing/2014/main" id="{891801A1-E47F-4AAE-82C0-C766D3517F33}"/>
                  </a:ext>
                </a:extLst>
              </p:cNvPr>
              <p:cNvSpPr txBox="1">
                <a:spLocks noChangeArrowheads="1"/>
              </p:cNvSpPr>
              <p:nvPr/>
            </p:nvSpPr>
            <p:spPr bwMode="auto">
              <a:xfrm flipH="1">
                <a:off x="13296918" y="8053131"/>
                <a:ext cx="1514104"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a:t>D</a:t>
                </a:r>
                <a:endParaRPr lang="en-US" sz="3793" dirty="0">
                  <a:solidFill>
                    <a:srgbClr val="000000"/>
                  </a:solidFill>
                </a:endParaRPr>
              </a:p>
            </p:txBody>
          </p:sp>
          <p:sp>
            <p:nvSpPr>
              <p:cNvPr id="31" name="Freeform 3">
                <a:extLst>
                  <a:ext uri="{FF2B5EF4-FFF2-40B4-BE49-F238E27FC236}">
                    <a16:creationId xmlns:a16="http://schemas.microsoft.com/office/drawing/2014/main" id="{44CF5164-5A41-4C4E-A048-8FD294E9B9AF}"/>
                  </a:ext>
                </a:extLst>
              </p:cNvPr>
              <p:cNvSpPr>
                <a:spLocks/>
              </p:cNvSpPr>
              <p:nvPr/>
            </p:nvSpPr>
            <p:spPr bwMode="auto">
              <a:xfrm rot="1245065">
                <a:off x="14262729" y="5969064"/>
                <a:ext cx="125628" cy="205148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grpSp>
      </p:grpSp>
      <p:sp>
        <p:nvSpPr>
          <p:cNvPr id="37" name="Rectangle 36">
            <a:extLst>
              <a:ext uri="{FF2B5EF4-FFF2-40B4-BE49-F238E27FC236}">
                <a16:creationId xmlns:a16="http://schemas.microsoft.com/office/drawing/2014/main" id="{142D2229-CB9F-474D-8651-9C748CB9A311}"/>
              </a:ext>
            </a:extLst>
          </p:cNvPr>
          <p:cNvSpPr/>
          <p:nvPr/>
        </p:nvSpPr>
        <p:spPr>
          <a:xfrm>
            <a:off x="5022212" y="7791292"/>
            <a:ext cx="2733258" cy="523220"/>
          </a:xfrm>
          <a:prstGeom prst="rect">
            <a:avLst/>
          </a:prstGeom>
        </p:spPr>
        <p:txBody>
          <a:bodyPr wrap="square">
            <a:spAutoFit/>
          </a:bodyPr>
          <a:lstStyle/>
          <a:p>
            <a:r>
              <a:rPr lang="en-US" sz="2800" b="1" dirty="0"/>
              <a:t>Restriction</a:t>
            </a:r>
          </a:p>
        </p:txBody>
      </p:sp>
      <p:sp>
        <p:nvSpPr>
          <p:cNvPr id="38" name="Rectangle 37">
            <a:extLst>
              <a:ext uri="{FF2B5EF4-FFF2-40B4-BE49-F238E27FC236}">
                <a16:creationId xmlns:a16="http://schemas.microsoft.com/office/drawing/2014/main" id="{37B8CA1B-D323-4F9A-9F2E-465B006A23E6}"/>
              </a:ext>
            </a:extLst>
          </p:cNvPr>
          <p:cNvSpPr/>
          <p:nvPr/>
        </p:nvSpPr>
        <p:spPr>
          <a:xfrm>
            <a:off x="8853629" y="7759005"/>
            <a:ext cx="3130097" cy="1384995"/>
          </a:xfrm>
          <a:prstGeom prst="rect">
            <a:avLst/>
          </a:prstGeom>
        </p:spPr>
        <p:txBody>
          <a:bodyPr wrap="square">
            <a:spAutoFit/>
          </a:bodyPr>
          <a:lstStyle/>
          <a:p>
            <a:r>
              <a:rPr lang="en-US" sz="2800" b="1" dirty="0"/>
              <a:t>Stratification or mathematical regression</a:t>
            </a:r>
          </a:p>
        </p:txBody>
      </p:sp>
      <p:sp>
        <p:nvSpPr>
          <p:cNvPr id="40" name="Text Box 6">
            <a:extLst>
              <a:ext uri="{FF2B5EF4-FFF2-40B4-BE49-F238E27FC236}">
                <a16:creationId xmlns:a16="http://schemas.microsoft.com/office/drawing/2014/main" id="{334CDCCC-C4D5-48C0-9F38-98EFA77F9C92}"/>
              </a:ext>
            </a:extLst>
          </p:cNvPr>
          <p:cNvSpPr txBox="1">
            <a:spLocks noChangeArrowheads="1"/>
          </p:cNvSpPr>
          <p:nvPr/>
        </p:nvSpPr>
        <p:spPr bwMode="auto">
          <a:xfrm>
            <a:off x="13238149" y="7076235"/>
            <a:ext cx="908462"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rPr>
              <a:t>?</a:t>
            </a:r>
          </a:p>
        </p:txBody>
      </p:sp>
      <p:grpSp>
        <p:nvGrpSpPr>
          <p:cNvPr id="53" name="Group 52">
            <a:extLst>
              <a:ext uri="{FF2B5EF4-FFF2-40B4-BE49-F238E27FC236}">
                <a16:creationId xmlns:a16="http://schemas.microsoft.com/office/drawing/2014/main" id="{B74811A1-B9BB-4EA1-AA0D-35F91FA5E33A}"/>
              </a:ext>
            </a:extLst>
          </p:cNvPr>
          <p:cNvGrpSpPr/>
          <p:nvPr/>
        </p:nvGrpSpPr>
        <p:grpSpPr>
          <a:xfrm>
            <a:off x="7519444" y="5004779"/>
            <a:ext cx="5409156" cy="2697558"/>
            <a:chOff x="4054938" y="4696771"/>
            <a:chExt cx="5409156" cy="2697558"/>
          </a:xfrm>
        </p:grpSpPr>
        <p:pic>
          <p:nvPicPr>
            <p:cNvPr id="54" name="Picture 53">
              <a:extLst>
                <a:ext uri="{FF2B5EF4-FFF2-40B4-BE49-F238E27FC236}">
                  <a16:creationId xmlns:a16="http://schemas.microsoft.com/office/drawing/2014/main" id="{4BFDA3BD-12B0-469B-8ACE-2010870FAF85}"/>
                </a:ext>
              </a:extLst>
            </p:cNvPr>
            <p:cNvPicPr>
              <a:picLocks noChangeAspect="1"/>
            </p:cNvPicPr>
            <p:nvPr/>
          </p:nvPicPr>
          <p:blipFill>
            <a:blip r:embed="rId5"/>
            <a:stretch>
              <a:fillRect/>
            </a:stretch>
          </p:blipFill>
          <p:spPr>
            <a:xfrm>
              <a:off x="4054938" y="4797392"/>
              <a:ext cx="4092414" cy="2596937"/>
            </a:xfrm>
            <a:prstGeom prst="rect">
              <a:avLst/>
            </a:prstGeom>
          </p:spPr>
        </p:pic>
        <p:sp>
          <p:nvSpPr>
            <p:cNvPr id="55" name="Text Box 2">
              <a:extLst>
                <a:ext uri="{FF2B5EF4-FFF2-40B4-BE49-F238E27FC236}">
                  <a16:creationId xmlns:a16="http://schemas.microsoft.com/office/drawing/2014/main" id="{817D7C68-F674-4113-A931-776CFABAF2E7}"/>
                </a:ext>
              </a:extLst>
            </p:cNvPr>
            <p:cNvSpPr txBox="1">
              <a:spLocks noChangeArrowheads="1"/>
            </p:cNvSpPr>
            <p:nvPr/>
          </p:nvSpPr>
          <p:spPr bwMode="auto">
            <a:xfrm flipH="1">
              <a:off x="4130030" y="4696771"/>
              <a:ext cx="1169571" cy="584775"/>
            </a:xfrm>
            <a:prstGeom prst="rect">
              <a:avLst/>
            </a:prstGeom>
            <a:solidFill>
              <a:schemeClr val="bg1"/>
            </a:solidFill>
            <a:ln w="920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a:t>C</a:t>
              </a:r>
              <a:endParaRPr lang="en-US" sz="3200" dirty="0">
                <a:solidFill>
                  <a:srgbClr val="000000"/>
                </a:solidFill>
              </a:endParaRPr>
            </a:p>
          </p:txBody>
        </p:sp>
        <p:sp>
          <p:nvSpPr>
            <p:cNvPr id="56" name="Text Box 2">
              <a:extLst>
                <a:ext uri="{FF2B5EF4-FFF2-40B4-BE49-F238E27FC236}">
                  <a16:creationId xmlns:a16="http://schemas.microsoft.com/office/drawing/2014/main" id="{6FEDAD7B-D7CC-4B5E-AECB-822E2B304B54}"/>
                </a:ext>
              </a:extLst>
            </p:cNvPr>
            <p:cNvSpPr txBox="1">
              <a:spLocks noChangeArrowheads="1"/>
            </p:cNvSpPr>
            <p:nvPr/>
          </p:nvSpPr>
          <p:spPr bwMode="auto">
            <a:xfrm flipH="1">
              <a:off x="8294523" y="4721537"/>
              <a:ext cx="1169571" cy="707886"/>
            </a:xfrm>
            <a:prstGeom prst="rect">
              <a:avLst/>
            </a:prstGeom>
            <a:solidFill>
              <a:schemeClr val="bg1"/>
            </a:solidFill>
            <a:ln w="920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000" b="1" dirty="0"/>
                <a:t>C</a:t>
              </a:r>
              <a:endParaRPr lang="en-US" sz="4000" dirty="0">
                <a:solidFill>
                  <a:srgbClr val="000000"/>
                </a:solidFill>
              </a:endParaRPr>
            </a:p>
          </p:txBody>
        </p:sp>
      </p:grpSp>
    </p:spTree>
    <p:extLst>
      <p:ext uri="{BB962C8B-B14F-4D97-AF65-F5344CB8AC3E}">
        <p14:creationId xmlns:p14="http://schemas.microsoft.com/office/powerpoint/2010/main" val="245406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5" grpId="0"/>
      <p:bldP spid="37" grpId="0"/>
      <p:bldP spid="3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srcRect b="39451"/>
          <a:stretch/>
        </p:blipFill>
        <p:spPr bwMode="auto">
          <a:xfrm>
            <a:off x="2260600" y="5911346"/>
            <a:ext cx="12196101" cy="2546854"/>
          </a:xfrm>
          <a:prstGeom prst="rect">
            <a:avLst/>
          </a:prstGeom>
          <a:noFill/>
          <a:ln w="9525">
            <a:noFill/>
            <a:miter lim="800000"/>
            <a:headEnd/>
            <a:tailEnd/>
          </a:ln>
        </p:spPr>
      </p:pic>
      <p:grpSp>
        <p:nvGrpSpPr>
          <p:cNvPr id="12" name="Group 11"/>
          <p:cNvGrpSpPr/>
          <p:nvPr/>
        </p:nvGrpSpPr>
        <p:grpSpPr>
          <a:xfrm>
            <a:off x="616082" y="228599"/>
            <a:ext cx="15360518" cy="5723462"/>
            <a:chOff x="-2386163" y="4040520"/>
            <a:chExt cx="9538855" cy="3894359"/>
          </a:xfrm>
        </p:grpSpPr>
        <p:sp>
          <p:nvSpPr>
            <p:cNvPr id="14" name="Text Box 2"/>
            <p:cNvSpPr txBox="1">
              <a:spLocks noChangeArrowheads="1"/>
            </p:cNvSpPr>
            <p:nvPr/>
          </p:nvSpPr>
          <p:spPr bwMode="auto">
            <a:xfrm flipH="1">
              <a:off x="2326045"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E  Meas. error</a:t>
              </a:r>
              <a:endParaRPr lang="en-US" sz="3600" baseline="-25000" dirty="0">
                <a:solidFill>
                  <a:srgbClr val="000000"/>
                </a:solidFill>
              </a:endParaRPr>
            </a:p>
          </p:txBody>
        </p:sp>
        <p:sp>
          <p:nvSpPr>
            <p:cNvPr id="15"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16" name="Text Box 7"/>
            <p:cNvSpPr txBox="1">
              <a:spLocks noChangeArrowheads="1"/>
            </p:cNvSpPr>
            <p:nvPr/>
          </p:nvSpPr>
          <p:spPr bwMode="auto">
            <a:xfrm flipH="1">
              <a:off x="2840639" y="6028048"/>
              <a:ext cx="1143000" cy="6073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E</a:t>
              </a:r>
              <a:r>
                <a:rPr lang="en-US" sz="3200" b="1" baseline="-25000" dirty="0"/>
                <a:t>obs</a:t>
              </a:r>
              <a:endParaRPr lang="en-US" sz="3200" baseline="-25000" dirty="0">
                <a:solidFill>
                  <a:srgbClr val="000000"/>
                </a:solidFill>
              </a:endParaRPr>
            </a:p>
          </p:txBody>
        </p:sp>
        <p:sp>
          <p:nvSpPr>
            <p:cNvPr id="17" name="Text Box 8"/>
            <p:cNvSpPr txBox="1">
              <a:spLocks noChangeArrowheads="1"/>
            </p:cNvSpPr>
            <p:nvPr/>
          </p:nvSpPr>
          <p:spPr bwMode="auto">
            <a:xfrm flipH="1">
              <a:off x="5080511" y="6052152"/>
              <a:ext cx="1409700"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D</a:t>
              </a:r>
              <a:r>
                <a:rPr lang="en-US" sz="3600" b="1" baseline="-25000" dirty="0"/>
                <a:t>obs</a:t>
              </a:r>
            </a:p>
            <a:p>
              <a:pPr algn="ctr" eaLnBrk="0" hangingPunct="0">
                <a:spcBef>
                  <a:spcPct val="50000"/>
                </a:spcBef>
                <a:defRPr/>
              </a:pPr>
              <a:endParaRPr lang="en-US" sz="1600" dirty="0">
                <a:solidFill>
                  <a:srgbClr val="000000"/>
                </a:solidFill>
              </a:endParaRPr>
            </a:p>
          </p:txBody>
        </p:sp>
        <p:sp>
          <p:nvSpPr>
            <p:cNvPr id="19" name="Freeform 3"/>
            <p:cNvSpPr>
              <a:spLocks/>
            </p:cNvSpPr>
            <p:nvPr/>
          </p:nvSpPr>
          <p:spPr bwMode="auto">
            <a:xfrm rot="12980401" flipH="1">
              <a:off x="5528249" y="5800299"/>
              <a:ext cx="264897" cy="3826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0"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1" name="Text Box 8"/>
            <p:cNvSpPr txBox="1">
              <a:spLocks noChangeArrowheads="1"/>
            </p:cNvSpPr>
            <p:nvPr/>
          </p:nvSpPr>
          <p:spPr bwMode="auto">
            <a:xfrm flipH="1">
              <a:off x="4955444" y="7000069"/>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D</a:t>
              </a:r>
              <a:r>
                <a:rPr lang="en-US" sz="3600" b="1" baseline="-25000" dirty="0"/>
                <a:t>true</a:t>
              </a:r>
            </a:p>
            <a:p>
              <a:pPr algn="ctr" eaLnBrk="0" hangingPunct="0">
                <a:spcBef>
                  <a:spcPct val="50000"/>
                </a:spcBef>
                <a:defRPr/>
              </a:pPr>
              <a:endParaRPr lang="en-US" sz="1600" dirty="0">
                <a:solidFill>
                  <a:srgbClr val="000000"/>
                </a:solidFill>
              </a:endParaRPr>
            </a:p>
          </p:txBody>
        </p:sp>
        <p:sp>
          <p:nvSpPr>
            <p:cNvPr id="22"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3"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4" name="Text Box 8"/>
            <p:cNvSpPr txBox="1">
              <a:spLocks noChangeArrowheads="1"/>
            </p:cNvSpPr>
            <p:nvPr/>
          </p:nvSpPr>
          <p:spPr bwMode="auto">
            <a:xfrm flipH="1">
              <a:off x="2798664" y="7076268"/>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E</a:t>
              </a:r>
              <a:r>
                <a:rPr lang="en-US" sz="3600" b="1" baseline="-25000" dirty="0"/>
                <a:t>true</a:t>
              </a:r>
            </a:p>
            <a:p>
              <a:pPr algn="ctr" eaLnBrk="0" hangingPunct="0">
                <a:spcBef>
                  <a:spcPct val="50000"/>
                </a:spcBef>
                <a:defRPr/>
              </a:pPr>
              <a:endParaRPr lang="en-US" sz="1600" dirty="0">
                <a:solidFill>
                  <a:srgbClr val="000000"/>
                </a:solidFill>
              </a:endParaRPr>
            </a:p>
          </p:txBody>
        </p:sp>
        <p:sp>
          <p:nvSpPr>
            <p:cNvPr id="50" name="Freeform 3"/>
            <p:cNvSpPr>
              <a:spLocks/>
            </p:cNvSpPr>
            <p:nvPr/>
          </p:nvSpPr>
          <p:spPr bwMode="auto">
            <a:xfrm rot="12980401" flipH="1">
              <a:off x="4759577" y="5038908"/>
              <a:ext cx="885138" cy="430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51" name="Text Box 2"/>
            <p:cNvSpPr txBox="1">
              <a:spLocks noChangeArrowheads="1"/>
            </p:cNvSpPr>
            <p:nvPr/>
          </p:nvSpPr>
          <p:spPr bwMode="auto">
            <a:xfrm flipH="1">
              <a:off x="4711847" y="5155174"/>
              <a:ext cx="2440845" cy="54448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D  Meas. error</a:t>
              </a:r>
              <a:endParaRPr lang="en-US" sz="3600" baseline="-25000" dirty="0">
                <a:solidFill>
                  <a:srgbClr val="000000"/>
                </a:solidFill>
              </a:endParaRPr>
            </a:p>
          </p:txBody>
        </p:sp>
        <p:sp>
          <p:nvSpPr>
            <p:cNvPr id="52" name="Text Box 2"/>
            <p:cNvSpPr txBox="1">
              <a:spLocks noChangeArrowheads="1"/>
            </p:cNvSpPr>
            <p:nvPr/>
          </p:nvSpPr>
          <p:spPr bwMode="auto">
            <a:xfrm flipH="1">
              <a:off x="3603686" y="4144218"/>
              <a:ext cx="3265084" cy="54448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Generic measurement error</a:t>
              </a:r>
              <a:endParaRPr lang="en-US" sz="3600" baseline="-25000" dirty="0">
                <a:solidFill>
                  <a:srgbClr val="000000"/>
                </a:solidFill>
              </a:endParaRPr>
            </a:p>
          </p:txBody>
        </p:sp>
        <p:sp>
          <p:nvSpPr>
            <p:cNvPr id="53" name="Freeform 3"/>
            <p:cNvSpPr>
              <a:spLocks/>
            </p:cNvSpPr>
            <p:nvPr/>
          </p:nvSpPr>
          <p:spPr bwMode="auto">
            <a:xfrm rot="18214222" flipH="1">
              <a:off x="3549428" y="4974792"/>
              <a:ext cx="868422" cy="15885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54" name="Text Box 2"/>
            <p:cNvSpPr txBox="1">
              <a:spLocks noChangeArrowheads="1"/>
            </p:cNvSpPr>
            <p:nvPr/>
          </p:nvSpPr>
          <p:spPr bwMode="auto">
            <a:xfrm flipH="1">
              <a:off x="1758205" y="4040520"/>
              <a:ext cx="1798162" cy="104708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eaLnBrk="0" hangingPunct="0">
                <a:spcBef>
                  <a:spcPct val="50000"/>
                </a:spcBef>
                <a:defRPr/>
              </a:pPr>
              <a:endParaRPr lang="en-US" sz="400" b="1" dirty="0"/>
            </a:p>
            <a:p>
              <a:pPr eaLnBrk="0" hangingPunct="0">
                <a:spcBef>
                  <a:spcPct val="50000"/>
                </a:spcBef>
                <a:defRPr/>
              </a:pPr>
              <a:r>
                <a:rPr lang="en-US" sz="3600" b="1" dirty="0"/>
                <a:t>Dependent error</a:t>
              </a:r>
              <a:endParaRPr lang="en-US" sz="3600" baseline="-25000" dirty="0">
                <a:solidFill>
                  <a:srgbClr val="000000"/>
                </a:solidFill>
              </a:endParaRPr>
            </a:p>
          </p:txBody>
        </p:sp>
        <p:sp>
          <p:nvSpPr>
            <p:cNvPr id="55" name="Text Box 2"/>
            <p:cNvSpPr txBox="1">
              <a:spLocks noChangeArrowheads="1"/>
            </p:cNvSpPr>
            <p:nvPr/>
          </p:nvSpPr>
          <p:spPr bwMode="auto">
            <a:xfrm flipH="1">
              <a:off x="-2386163" y="4218871"/>
              <a:ext cx="2440845"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eaLnBrk="0" hangingPunct="0">
                <a:spcBef>
                  <a:spcPts val="0"/>
                </a:spcBef>
                <a:defRPr/>
              </a:pPr>
              <a:r>
                <a:rPr lang="en-US" sz="3600" b="1" dirty="0"/>
                <a:t>Differential </a:t>
              </a:r>
            </a:p>
            <a:p>
              <a:pPr eaLnBrk="0" hangingPunct="0">
                <a:spcBef>
                  <a:spcPts val="0"/>
                </a:spcBef>
                <a:defRPr/>
              </a:pPr>
              <a:r>
                <a:rPr lang="en-US" sz="3600" b="1" dirty="0"/>
                <a:t>error</a:t>
              </a:r>
              <a:endParaRPr lang="en-US" sz="3600" baseline="-25000" dirty="0">
                <a:solidFill>
                  <a:srgbClr val="000000"/>
                </a:solidFill>
              </a:endParaRPr>
            </a:p>
          </p:txBody>
        </p:sp>
      </p:grpSp>
      <p:grpSp>
        <p:nvGrpSpPr>
          <p:cNvPr id="25" name="Group 24"/>
          <p:cNvGrpSpPr/>
          <p:nvPr/>
        </p:nvGrpSpPr>
        <p:grpSpPr>
          <a:xfrm>
            <a:off x="1453388" y="1476750"/>
            <a:ext cx="6141212" cy="4246708"/>
            <a:chOff x="2723848" y="5045333"/>
            <a:chExt cx="3813683" cy="2889546"/>
          </a:xfrm>
        </p:grpSpPr>
        <p:sp>
          <p:nvSpPr>
            <p:cNvPr id="26" name="Text Box 2"/>
            <p:cNvSpPr txBox="1">
              <a:spLocks noChangeArrowheads="1"/>
            </p:cNvSpPr>
            <p:nvPr/>
          </p:nvSpPr>
          <p:spPr bwMode="auto">
            <a:xfrm flipH="1">
              <a:off x="2723848"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E  Meas. error</a:t>
              </a:r>
              <a:endParaRPr lang="en-US" sz="3600" baseline="-25000" dirty="0">
                <a:solidFill>
                  <a:srgbClr val="000000"/>
                </a:solidFill>
              </a:endParaRPr>
            </a:p>
          </p:txBody>
        </p:sp>
        <p:sp>
          <p:nvSpPr>
            <p:cNvPr id="27"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28" name="Text Box 7"/>
            <p:cNvSpPr txBox="1">
              <a:spLocks noChangeArrowheads="1"/>
            </p:cNvSpPr>
            <p:nvPr/>
          </p:nvSpPr>
          <p:spPr bwMode="auto">
            <a:xfrm flipH="1">
              <a:off x="2898019" y="6042779"/>
              <a:ext cx="1143000" cy="6073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E</a:t>
              </a:r>
              <a:r>
                <a:rPr lang="en-US" sz="3200" b="1" baseline="-25000" dirty="0"/>
                <a:t>obs</a:t>
              </a:r>
              <a:endParaRPr lang="en-US" sz="3200" baseline="-25000" dirty="0">
                <a:solidFill>
                  <a:srgbClr val="000000"/>
                </a:solidFill>
              </a:endParaRPr>
            </a:p>
          </p:txBody>
        </p:sp>
        <p:sp>
          <p:nvSpPr>
            <p:cNvPr id="29" name="Text Box 8"/>
            <p:cNvSpPr txBox="1">
              <a:spLocks noChangeArrowheads="1"/>
            </p:cNvSpPr>
            <p:nvPr/>
          </p:nvSpPr>
          <p:spPr bwMode="auto">
            <a:xfrm flipH="1">
              <a:off x="5025194" y="6052152"/>
              <a:ext cx="1409700"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D</a:t>
              </a:r>
              <a:r>
                <a:rPr lang="en-US" sz="3600" b="1" baseline="-25000" dirty="0"/>
                <a:t>obs</a:t>
              </a:r>
            </a:p>
            <a:p>
              <a:pPr algn="ctr" eaLnBrk="0" hangingPunct="0">
                <a:spcBef>
                  <a:spcPct val="50000"/>
                </a:spcBef>
                <a:defRPr/>
              </a:pPr>
              <a:endParaRPr lang="en-US" sz="1600" dirty="0">
                <a:solidFill>
                  <a:srgbClr val="000000"/>
                </a:solidFill>
              </a:endParaRPr>
            </a:p>
          </p:txBody>
        </p:sp>
        <p:sp>
          <p:nvSpPr>
            <p:cNvPr id="30"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1"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2" name="Text Box 8"/>
            <p:cNvSpPr txBox="1">
              <a:spLocks noChangeArrowheads="1"/>
            </p:cNvSpPr>
            <p:nvPr/>
          </p:nvSpPr>
          <p:spPr bwMode="auto">
            <a:xfrm flipH="1">
              <a:off x="4955444" y="7000069"/>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D</a:t>
              </a:r>
              <a:r>
                <a:rPr lang="en-US" sz="3600" b="1" baseline="-25000" dirty="0"/>
                <a:t>true</a:t>
              </a:r>
            </a:p>
            <a:p>
              <a:pPr algn="ctr" eaLnBrk="0" hangingPunct="0">
                <a:spcBef>
                  <a:spcPct val="50000"/>
                </a:spcBef>
                <a:defRPr/>
              </a:pPr>
              <a:endParaRPr lang="en-US" sz="1600" dirty="0">
                <a:solidFill>
                  <a:srgbClr val="000000"/>
                </a:solidFill>
              </a:endParaRPr>
            </a:p>
          </p:txBody>
        </p:sp>
        <p:sp>
          <p:nvSpPr>
            <p:cNvPr id="33"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4"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5" name="Text Box 8"/>
            <p:cNvSpPr txBox="1">
              <a:spLocks noChangeArrowheads="1"/>
            </p:cNvSpPr>
            <p:nvPr/>
          </p:nvSpPr>
          <p:spPr bwMode="auto">
            <a:xfrm flipH="1">
              <a:off x="2798664" y="7076268"/>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E</a:t>
              </a:r>
              <a:r>
                <a:rPr lang="en-US" sz="3600" b="1" baseline="-25000" dirty="0"/>
                <a:t>true</a:t>
              </a:r>
            </a:p>
            <a:p>
              <a:pPr algn="ctr" eaLnBrk="0" hangingPunct="0">
                <a:spcBef>
                  <a:spcPct val="50000"/>
                </a:spcBef>
                <a:defRPr/>
              </a:pPr>
              <a:endParaRPr lang="en-US" sz="1600" dirty="0">
                <a:solidFill>
                  <a:srgbClr val="000000"/>
                </a:solidFill>
              </a:endParaRPr>
            </a:p>
          </p:txBody>
        </p:sp>
      </p:grpSp>
      <p:pic>
        <p:nvPicPr>
          <p:cNvPr id="48" name="Picture 2"/>
          <p:cNvPicPr>
            <a:picLocks noChangeAspect="1" noChangeArrowheads="1"/>
          </p:cNvPicPr>
          <p:nvPr/>
        </p:nvPicPr>
        <p:blipFill rotWithShape="1">
          <a:blip r:embed="rId3"/>
          <a:srcRect t="85145"/>
          <a:stretch/>
        </p:blipFill>
        <p:spPr bwMode="auto">
          <a:xfrm>
            <a:off x="2260600" y="8366745"/>
            <a:ext cx="12196101" cy="624855"/>
          </a:xfrm>
          <a:prstGeom prst="rect">
            <a:avLst/>
          </a:prstGeom>
          <a:noFill/>
          <a:ln w="9525">
            <a:noFill/>
            <a:miter lim="800000"/>
            <a:headEnd/>
            <a:tailEnd/>
          </a:ln>
        </p:spPr>
      </p:pic>
    </p:spTree>
    <p:extLst>
      <p:ext uri="{BB962C8B-B14F-4D97-AF65-F5344CB8AC3E}">
        <p14:creationId xmlns:p14="http://schemas.microsoft.com/office/powerpoint/2010/main" val="4123181248"/>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90726064</TotalTime>
  <Pages>46</Pages>
  <Words>41968</Words>
  <Application>Microsoft Office PowerPoint</Application>
  <PresentationFormat>Custom</PresentationFormat>
  <Paragraphs>2082</Paragraphs>
  <Slides>96</Slides>
  <Notes>95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96</vt:i4>
      </vt:variant>
    </vt:vector>
  </HeadingPairs>
  <TitlesOfParts>
    <vt:vector size="109" baseType="lpstr">
      <vt:lpstr>Arial</vt:lpstr>
      <vt:lpstr>Calibri</vt:lpstr>
      <vt:lpstr>Cambria Math</vt:lpstr>
      <vt:lpstr>Courier</vt:lpstr>
      <vt:lpstr>Courier New</vt:lpstr>
      <vt:lpstr>Monotype Sorts</vt:lpstr>
      <vt:lpstr>Symbol</vt:lpstr>
      <vt:lpstr>Times New Roman</vt:lpstr>
      <vt:lpstr>Blank Presentation</vt:lpstr>
      <vt:lpstr>Default Design</vt:lpstr>
      <vt:lpstr>1_Default Design</vt:lpstr>
      <vt:lpstr>Document</vt:lpstr>
      <vt:lpstr>Equation</vt:lpstr>
      <vt:lpstr>PowerPoint Presentation</vt:lpstr>
      <vt:lpstr>Confounding and Interaction: Part II</vt:lpstr>
      <vt:lpstr>PowerPoint Presentation</vt:lpstr>
      <vt:lpstr>PowerPoint Presentation</vt:lpstr>
      <vt:lpstr>PowerPoint Presentation</vt:lpstr>
      <vt:lpstr>Confounding and Interaction: Part II</vt:lpstr>
      <vt:lpstr>Randomization to Eliminate/Reduce Confounding</vt:lpstr>
      <vt:lpstr>PowerPoint Presentation</vt:lpstr>
      <vt:lpstr>Randomization to Eliminate/Reduce Confounding</vt:lpstr>
      <vt:lpstr>Another Example of Confounding and Another Solution</vt:lpstr>
      <vt:lpstr>PowerPoint Presentation</vt:lpstr>
      <vt:lpstr>PowerPoint Presentation</vt:lpstr>
      <vt:lpstr>Confounding and Interaction: Part II</vt:lpstr>
      <vt:lpstr>Restriction to Prevent Confounding</vt:lpstr>
      <vt:lpstr>PowerPoint Presentation</vt:lpstr>
      <vt:lpstr> Restriction to Reduce Confounding</vt:lpstr>
      <vt:lpstr> Restriction to Reduce Confounding</vt:lpstr>
      <vt:lpstr>Confounding and Interaction: Part II</vt:lpstr>
      <vt:lpstr>Matching to Reduce Confounding </vt:lpstr>
      <vt:lpstr>PowerPoint Presentation</vt:lpstr>
      <vt:lpstr>Advantages of Matching</vt:lpstr>
      <vt:lpstr>Advantages of Matching:  Extends to Continuous &amp; Ordinal Variables</vt:lpstr>
      <vt:lpstr>Advantages of Matching</vt:lpstr>
      <vt:lpstr>Smoking,  Matches, and Lung Cancer</vt:lpstr>
      <vt:lpstr>Advantages of Matching</vt:lpstr>
      <vt:lpstr>Disadvantages of Matching</vt:lpstr>
      <vt:lpstr>More Disadvantages of Matching</vt:lpstr>
      <vt:lpstr>Confounding and Interaction: Part II</vt:lpstr>
      <vt:lpstr>Design Phase Techniques to Manage Confounding</vt:lpstr>
      <vt:lpstr>Confounding and Interaction: Part II</vt:lpstr>
      <vt:lpstr>Stratification to Reduce/   Eliminate Confounding</vt:lpstr>
      <vt:lpstr>Smoking,  Matches, and Lung Cancer</vt:lpstr>
      <vt:lpstr>Obtaining an Adjusted Estimate from the Stratified Analysis</vt:lpstr>
      <vt:lpstr>Smoking,  Matches, and Lung Cancer</vt:lpstr>
      <vt:lpstr>Smoking, Caffeine Use and Delayed Conception</vt:lpstr>
      <vt:lpstr>Smoking, Caffeine Use and Delayed Conception</vt:lpstr>
      <vt:lpstr>Smoking, Caffeine Use and Delayed Conception</vt:lpstr>
      <vt:lpstr>Underlying Assumption Needed to Form a Summary/Adjusted Estimate of the Unconfounded Stratum-Specific Estimates</vt:lpstr>
      <vt:lpstr>Confounding and Interaction: Part II</vt:lpstr>
      <vt:lpstr>PowerPoint Presentation</vt:lpstr>
      <vt:lpstr>Statistical Interaction</vt:lpstr>
      <vt:lpstr>PowerPoint Presentation</vt:lpstr>
      <vt:lpstr>PowerPoint Presentation</vt:lpstr>
      <vt:lpstr>Interaction is everywhere</vt:lpstr>
      <vt:lpstr>A Ratio is Not the Only Measure of Association: 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  The Essence</vt:lpstr>
      <vt:lpstr>When You Find Interaction, Give it a Full Description</vt:lpstr>
      <vt:lpstr>This Presentation Provides Another Way to Think About Interaction</vt:lpstr>
      <vt:lpstr>This Presentation Provides Another Way to Think About Interaction</vt:lpstr>
      <vt:lpstr>What about case-control studies where p of outcome is not available?</vt:lpstr>
      <vt:lpstr>What about case-control studies?  Determining Additive Interaction </vt:lpstr>
      <vt:lpstr>Are all Non-identical Stratum-specific Estimates Indicative of Interaction? Chance as a Cause of Interaction? </vt:lpstr>
      <vt:lpstr>Statistical Tests of Interaction: Test of Homogeneity (Heterogeneity)</vt:lpstr>
      <vt:lpstr>Tests of Homogeneity with Stata in the Context of Stratification</vt:lpstr>
      <vt:lpstr>PowerPoint Presentation</vt:lpstr>
      <vt:lpstr>When to Report or Ignore Interaction?</vt:lpstr>
      <vt:lpstr>Report vs Ignore Effect-Measure Modification? Some Guidelines</vt:lpstr>
      <vt:lpstr>Regroup: Why Should We Bother to Look for Statistical Interaction? </vt:lpstr>
      <vt:lpstr>Statistical Interaction is Just One Type of Interaction</vt:lpstr>
      <vt:lpstr>Statistical Interaction is Just One Type of Interaction: The Four Distinct Concepts of Interaction</vt:lpstr>
      <vt:lpstr>What Scale (Additive or Multiplicative) Should be Used to Look for Different Forms of Interaction?</vt:lpstr>
      <vt:lpstr>Smoking, Family History and Cancer:  Additive vs Multiplicative Scales</vt:lpstr>
      <vt:lpstr>Summary: Confounding vs Interaction</vt:lpstr>
      <vt:lpstr>Additional Material Slides</vt:lpstr>
      <vt:lpstr>Creating and Reading DAGs</vt:lpstr>
      <vt:lpstr>PowerPoint Presentation</vt:lpstr>
      <vt:lpstr>PowerPoint Presentation</vt:lpstr>
      <vt:lpstr>Lessons Learned from DAGs for Management of Confounding</vt:lpstr>
      <vt:lpstr>What Makes Bias Detection Hard?</vt:lpstr>
      <vt:lpstr>Overmatching</vt:lpstr>
      <vt:lpstr>Pure Interaction</vt:lpstr>
      <vt:lpstr>PowerPoint Presentation</vt:lpstr>
      <vt:lpstr>PowerPoint Presentation</vt:lpstr>
      <vt:lpstr>What variables can be effect modifiers? (Focus on “A”)</vt:lpstr>
      <vt:lpstr>DAGs Typically Do Not Specifically Show   Effect Measure-Specific Modification</vt:lpstr>
      <vt:lpstr>Effect modifiers may also be confounders</vt:lpstr>
      <vt:lpstr>Additive vs Multiplicative Scales</vt:lpstr>
      <vt:lpstr>Additive vs Multiplicative Scales</vt:lpstr>
      <vt:lpstr>PowerPoint Presentation</vt:lpstr>
      <vt:lpstr>Reciprocity of Interaction</vt:lpstr>
      <vt:lpstr>Interaction: What’s Being Done in Practice?</vt:lpstr>
      <vt:lpstr>A Note on Vocabulary Regarding Interaction</vt:lpstr>
      <vt:lpstr>Last Session:  3 Reasons to Adjust for a Variable</vt:lpstr>
      <vt:lpstr>A Fourth Reason to Adjust –  To  Evaluate for Effect-Measure Modification </vt:lpstr>
      <vt:lpstr>Stata Code for Determining P Values for Statistical Tests for Interaction and Confidence Intervals </vt:lpstr>
      <vt:lpstr>Notation: D = outcome; E = primary exposure of interest; G = additional exposure for which interaction with E is being tested.  C1 &amp; C2 = confounders of the E – D relationship.  Cross-sectional/cohort study with complete follow-up (including randomized trial)</vt:lpstr>
      <vt:lpstr>Notation: D = outcome; E = primary exposure of interest; G = additional exposure for which interaction with E is being tested.   C1 &amp;C2 = confounders of E – D relationship.  Cross-sectional/cohort study with complete follow-up (including randomized trial)</vt:lpstr>
      <vt:lpstr>Notation: D = outcome; E = primary exposure of interest; G = additional exposure for which interaction with E is being tested.  C1 &amp; C2 = confounders of E – D relationship.  Case-control study</vt:lpstr>
      <vt:lpstr>Advanced Topics in Interaction  (which we will not cover in depth)</vt:lpstr>
      <vt:lpstr>Depicting Adjustment on DAGs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JMartin</dc:creator>
  <cp:lastModifiedBy>Martin, Jeffrey</cp:lastModifiedBy>
  <cp:revision>1360</cp:revision>
  <cp:lastPrinted>2001-11-20T02:55:55Z</cp:lastPrinted>
  <dcterms:created xsi:type="dcterms:W3CDTF">1995-06-17T23:31:02Z</dcterms:created>
  <dcterms:modified xsi:type="dcterms:W3CDTF">2022-11-15T10:39:20Z</dcterms:modified>
</cp:coreProperties>
</file>