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ink/inkAction1.xml" ContentType="application/vnd.ms-office.inkAct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27"/>
  </p:notesMasterIdLst>
  <p:handoutMasterIdLst>
    <p:handoutMasterId r:id="rId28"/>
  </p:handoutMasterIdLst>
  <p:sldIdLst>
    <p:sldId id="840" r:id="rId5"/>
    <p:sldId id="327" r:id="rId6"/>
    <p:sldId id="844" r:id="rId7"/>
    <p:sldId id="845" r:id="rId8"/>
    <p:sldId id="846" r:id="rId9"/>
    <p:sldId id="847" r:id="rId10"/>
    <p:sldId id="848" r:id="rId11"/>
    <p:sldId id="849" r:id="rId12"/>
    <p:sldId id="850" r:id="rId13"/>
    <p:sldId id="851" r:id="rId14"/>
    <p:sldId id="852" r:id="rId15"/>
    <p:sldId id="853" r:id="rId16"/>
    <p:sldId id="854" r:id="rId17"/>
    <p:sldId id="855" r:id="rId18"/>
    <p:sldId id="856" r:id="rId19"/>
    <p:sldId id="857" r:id="rId20"/>
    <p:sldId id="858" r:id="rId21"/>
    <p:sldId id="859" r:id="rId22"/>
    <p:sldId id="860" r:id="rId23"/>
    <p:sldId id="861" r:id="rId24"/>
    <p:sldId id="862" r:id="rId25"/>
    <p:sldId id="86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1"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320"/>
    <p:restoredTop sz="84021" autoAdjust="0"/>
  </p:normalViewPr>
  <p:slideViewPr>
    <p:cSldViewPr snapToGrid="0" snapToObjects="1">
      <p:cViewPr varScale="1">
        <p:scale>
          <a:sx n="109" d="100"/>
          <a:sy n="109" d="100"/>
        </p:scale>
        <p:origin x="1832" y="184"/>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12/30/20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3:40.32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739">
    <iact:property name="dataType"/>
    <iact:actionData xml:id="d0">
      <inkml:trace xmlns:inkml="http://www.w3.org/2003/InkML" xml:id="stk0" contextRef="#ctx0" brushRef="#br0">489 299 704 0,'-26'-4'264'15,"36"0"-208"-15,-10 0 -12 0,0 0 52 16,5 0 -60 -16,11 -8 -4 15,5 0 -20 -15,4 -8 8 16,-4 4 -12 -16,10 -4 40 16,5 4 -24 -16,6 0 40 0,9 0 -36 15,6 4 12 -15,16 0 -24 0,4 0 8 16,11 4 -12 0,0 4 0 -16,0 0 -4 0,10 0 12 15,16 4 -12 -15,10 -4 -12 16,5 8 0 -16,6 0 12 15,-6 8 -4 -15,5 0 -4 16,11 0 4 -16,-5 4 -4 16,5 8 0 -16,-11 0 16 15,6 0 -8 -15,-6 -8 16 16,16 0 -16 -16,-10 0 -4 16,4 0 0 -16,-9 -4 4 15,-6 0 -4 -15,-5 -4 -4 16,0 -4 4 -16,-10 0 4 0,-5 0 -4 15,-16 4 -4 -15,-16 -4 4 16,-15 -4 4 -16,-10 0 -4 16,-11 0 16 -16,-15 0 -12 15,-5 -8 40 -15,-21 4 -24 16,-10 -4 -12 -16,-21 0 -8 16,-16 0 -32 -16,-25 4 16 15,-16 0 24 -15,-21 4 -8 16,-5 0 0 -16,-25 8 0 15,-16 0 -16 -15,-11 4 8 16,1 -4 -4 -16,-16 0 0 30,-16 0 16 -30,6 0 -4 15,5 0 16 -15,-5 -8 -12 16,-6 0 68 -16,21 0 -44 16,0 -4 32 -16,1 -4 -36 0,4 -4 16 31,6 -4 -24 -31,9 -4 -8 0,6 -4 -8 0,16 0 -24 15,10 0 12 -15,-5 -4 48 16,15 0 -20 -16,11 0 68 16,9 0 -48 -16,17 4 20 15,15 8 -40 -15,10 0 -16 16,6 4 -8 -16,20 4 -60 16,15 8 36 -16,11 0 -24 15,31 8 32 -15,11 0 -16 16,30 0 20 -16,16 0 0 0,16 4 8 15,30 0 8 -15,26 0 0 16,32 -8 0 -16,9 0 0 16,37 0 -12 -16,0 0 8 15,26 -4 4 -15,25 4 0 16,-10 -8 0 -16,16 4 0 16,-5 -4 -36 -16,4 0 20 15,1 0 -144 -15,-21 0 88 16,5 -4 32 -16,-30 -8 28 31</inkml:trace>
    </iact:actionData>
  </iact:action>
  <iact:action type="add" startTime="14740">
    <iact:property name="dataType"/>
    <iact:actionData xml:id="d1">
      <inkml:trace xmlns:inkml="http://www.w3.org/2003/InkML" xml:id="stk1" contextRef="#ctx0" brushRef="#brinv">0 0 2048 0</inkml:trace>
    </iact:actionData>
  </iact:action>
  <iact:action type="add" startTime="14741">
    <iact:property name="dataType"/>
    <iact:actionData xml:id="d2">
      <inkml:trace xmlns:inkml="http://www.w3.org/2003/InkML" xml:id="stk2" contextRef="#ctx0" brushRef="#brinv">4488 415 2048 0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12/30/20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865550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9062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521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743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a:t>
            </a:r>
            <a:r>
              <a:rPr lang="en-US" dirty="0"/>
              <a:t>(</a:t>
            </a:r>
            <a:r>
              <a:rPr lang="en-US" dirty="0" err="1"/>
              <a:t>Y</a:t>
            </a:r>
            <a:r>
              <a:rPr lang="en-US" baseline="30000" dirty="0" err="1"/>
              <a:t>a</a:t>
            </a:r>
            <a:r>
              <a:rPr lang="en-US" baseline="30000" dirty="0"/>
              <a:t>=1</a:t>
            </a:r>
            <a:r>
              <a:rPr lang="en-US" dirty="0"/>
              <a:t>=1) is the “counterfactual risk had everyone been treated”</a:t>
            </a:r>
          </a:p>
          <a:p>
            <a:r>
              <a:rPr lang="en-US" dirty="0" err="1"/>
              <a:t>Pr</a:t>
            </a:r>
            <a:r>
              <a:rPr lang="en-US" dirty="0"/>
              <a:t>(</a:t>
            </a:r>
            <a:r>
              <a:rPr lang="en-US" dirty="0" err="1"/>
              <a:t>Y</a:t>
            </a:r>
            <a:r>
              <a:rPr lang="en-US" baseline="30000" dirty="0" err="1"/>
              <a:t>a</a:t>
            </a:r>
            <a:r>
              <a:rPr lang="en-US" baseline="30000" dirty="0"/>
              <a:t>=0</a:t>
            </a:r>
            <a:r>
              <a:rPr lang="en-US" dirty="0"/>
              <a:t>=1) is the “counterfactual risk had everyone been untreated”</a:t>
            </a:r>
          </a:p>
        </p:txBody>
      </p:sp>
    </p:spTree>
    <p:extLst>
      <p:ext uri="{BB962C8B-B14F-4D97-AF65-F5344CB8AC3E}">
        <p14:creationId xmlns:p14="http://schemas.microsoft.com/office/powerpoint/2010/main" val="1005213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a:t>
            </a:r>
            <a:r>
              <a:rPr lang="en-US" dirty="0"/>
              <a:t>(</a:t>
            </a:r>
            <a:r>
              <a:rPr lang="en-US" dirty="0" err="1"/>
              <a:t>Y</a:t>
            </a:r>
            <a:r>
              <a:rPr lang="en-US" baseline="30000" dirty="0" err="1"/>
              <a:t>a</a:t>
            </a:r>
            <a:r>
              <a:rPr lang="en-US" baseline="30000" dirty="0"/>
              <a:t>=1</a:t>
            </a:r>
            <a:r>
              <a:rPr lang="en-US" dirty="0"/>
              <a:t>=1) is the “counterfactual risk had everyone been treated”</a:t>
            </a:r>
          </a:p>
          <a:p>
            <a:r>
              <a:rPr lang="en-US" dirty="0" err="1"/>
              <a:t>Pr</a:t>
            </a:r>
            <a:r>
              <a:rPr lang="en-US" dirty="0"/>
              <a:t>(</a:t>
            </a:r>
            <a:r>
              <a:rPr lang="en-US" dirty="0" err="1"/>
              <a:t>Y</a:t>
            </a:r>
            <a:r>
              <a:rPr lang="en-US" baseline="30000" dirty="0" err="1"/>
              <a:t>a</a:t>
            </a:r>
            <a:r>
              <a:rPr lang="en-US" baseline="30000" dirty="0"/>
              <a:t>=0</a:t>
            </a:r>
            <a:r>
              <a:rPr lang="en-US" dirty="0"/>
              <a:t>=1) is the “counterfactual risk had everyone been untreated”</a:t>
            </a:r>
          </a:p>
          <a:p>
            <a:endParaRPr lang="en-US" dirty="0"/>
          </a:p>
          <a:p>
            <a:r>
              <a:rPr lang="en-US" dirty="0"/>
              <a:t>Because Risk is the Average for a population, we also can also write the following relationship, where E denotes expectation or average for the population:</a:t>
            </a:r>
          </a:p>
          <a:p>
            <a:r>
              <a:rPr lang="en-US" dirty="0"/>
              <a:t>	E[</a:t>
            </a:r>
            <a:r>
              <a:rPr lang="en-US" dirty="0" err="1"/>
              <a:t>Y</a:t>
            </a:r>
            <a:r>
              <a:rPr lang="en-US" baseline="30000" dirty="0" err="1"/>
              <a:t>a</a:t>
            </a:r>
            <a:r>
              <a:rPr lang="en-US" baseline="30000" dirty="0"/>
              <a:t>=1</a:t>
            </a:r>
            <a:r>
              <a:rPr lang="en-US" dirty="0"/>
              <a:t>] </a:t>
            </a:r>
            <a:r>
              <a:rPr lang="en-US" altLang="en-US" b="1" dirty="0"/>
              <a:t>≠</a:t>
            </a:r>
            <a:r>
              <a:rPr lang="en-US" altLang="en-US" dirty="0"/>
              <a:t> E[</a:t>
            </a:r>
            <a:r>
              <a:rPr lang="en-US" dirty="0" err="1"/>
              <a:t>Y</a:t>
            </a:r>
            <a:r>
              <a:rPr lang="en-US" baseline="30000" dirty="0" err="1"/>
              <a:t>a</a:t>
            </a:r>
            <a:r>
              <a:rPr lang="en-US" baseline="30000" dirty="0"/>
              <a:t>=0</a:t>
            </a:r>
            <a:r>
              <a:rPr lang="en-US" dirty="0"/>
              <a:t>] to denote a causal effect</a:t>
            </a:r>
            <a:r>
              <a:rPr lang="en-US" baseline="0" dirty="0"/>
              <a:t> for dichotomous and non-dichotomous outcomes</a:t>
            </a:r>
            <a:endParaRPr lang="en-US" dirty="0"/>
          </a:p>
        </p:txBody>
      </p:sp>
    </p:spTree>
    <p:extLst>
      <p:ext uri="{BB962C8B-B14F-4D97-AF65-F5344CB8AC3E}">
        <p14:creationId xmlns:p14="http://schemas.microsoft.com/office/powerpoint/2010/main" val="653387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harm in 6 and benefit in 6 is not an accident. This exact opposite effect in an equivalent number of people is what makes the average causal effect 0 or null.</a:t>
            </a:r>
            <a:endParaRPr lang="en-US" dirty="0"/>
          </a:p>
        </p:txBody>
      </p:sp>
    </p:spTree>
    <p:extLst>
      <p:ext uri="{BB962C8B-B14F-4D97-AF65-F5344CB8AC3E}">
        <p14:creationId xmlns:p14="http://schemas.microsoft.com/office/powerpoint/2010/main" val="744198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286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8421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029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719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a:t>
            </a:fld>
            <a:endParaRPr lang="en-US"/>
          </a:p>
        </p:txBody>
      </p:sp>
    </p:spTree>
    <p:extLst>
      <p:ext uri="{BB962C8B-B14F-4D97-AF65-F5344CB8AC3E}">
        <p14:creationId xmlns:p14="http://schemas.microsoft.com/office/powerpoint/2010/main" val="486258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20</a:t>
            </a:fld>
            <a:endParaRPr lang="en-US"/>
          </a:p>
        </p:txBody>
      </p:sp>
    </p:spTree>
    <p:extLst>
      <p:ext uri="{BB962C8B-B14F-4D97-AF65-F5344CB8AC3E}">
        <p14:creationId xmlns:p14="http://schemas.microsoft.com/office/powerpoint/2010/main" val="3052966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21</a:t>
            </a:fld>
            <a:endParaRPr lang="en-US"/>
          </a:p>
        </p:txBody>
      </p:sp>
    </p:spTree>
    <p:extLst>
      <p:ext uri="{BB962C8B-B14F-4D97-AF65-F5344CB8AC3E}">
        <p14:creationId xmlns:p14="http://schemas.microsoft.com/office/powerpoint/2010/main" val="834565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206762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4583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338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3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25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609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9630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5"/>
          <p:cNvSpPr>
            <a:spLocks noGrp="1" noChangeArrowheads="1"/>
          </p:cNvSpPr>
          <p:nvPr>
            <p:ph type="sldNum" sz="quarter" idx="5"/>
          </p:nvPr>
        </p:nvSpPr>
        <p:spPr>
          <a:noFill/>
        </p:spPr>
        <p:txBody>
          <a:bodyPr/>
          <a:lstStyle/>
          <a:p>
            <a:fld id="{CD22560A-A31E-4947-987D-DCD8C5BC0663}" type="slidenum">
              <a:rPr lang="en-US" altLang="en-US" smtClean="0"/>
              <a:pPr/>
              <a:t>9</a:t>
            </a:fld>
            <a:endParaRPr lang="en-US" altLang="en-US" dirty="0"/>
          </a:p>
        </p:txBody>
      </p:sp>
      <p:sp>
        <p:nvSpPr>
          <p:cNvPr id="236546" name="Rectangle 2"/>
          <p:cNvSpPr>
            <a:spLocks noGrp="1" noRot="1" noChangeAspect="1" noChangeArrowheads="1" noTextEdit="1"/>
          </p:cNvSpPr>
          <p:nvPr>
            <p:ph type="sldImg"/>
          </p:nvPr>
        </p:nvSpPr>
        <p:spPr>
          <a:xfrm>
            <a:off x="1152525" y="706438"/>
            <a:ext cx="4641850" cy="3481387"/>
          </a:xfrm>
          <a:ln/>
        </p:spPr>
      </p:sp>
      <p:sp>
        <p:nvSpPr>
          <p:cNvPr id="236547" name="Rectangle 3"/>
          <p:cNvSpPr>
            <a:spLocks noGrp="1" noChangeArrowheads="1"/>
          </p:cNvSpPr>
          <p:nvPr>
            <p:ph type="body" idx="1"/>
          </p:nvPr>
        </p:nvSpPr>
        <p:spPr>
          <a:noFill/>
          <a:ln/>
        </p:spPr>
        <p:txBody>
          <a:bodyPr>
            <a:normAutofit fontScale="92500" lnSpcReduction="20000"/>
          </a:bodyPr>
          <a:lstStyle/>
          <a:p>
            <a:r>
              <a:rPr lang="en-US" altLang="en-US" dirty="0"/>
              <a:t>Fr </a:t>
            </a:r>
            <a:r>
              <a:rPr lang="en-US" altLang="en-US" dirty="0" err="1"/>
              <a:t>Epid</a:t>
            </a:r>
            <a:r>
              <a:rPr lang="en-US" altLang="en-US" dirty="0"/>
              <a:t> Methods</a:t>
            </a:r>
            <a:r>
              <a:rPr lang="en-US" altLang="en-US" baseline="0" dirty="0"/>
              <a:t> 1, J  martin 2017</a:t>
            </a:r>
            <a:endParaRPr lang="en-US" altLang="en-US" dirty="0"/>
          </a:p>
          <a:p>
            <a:endParaRPr lang="en-US" altLang="en-US" dirty="0"/>
          </a:p>
          <a:p>
            <a:r>
              <a:rPr lang="en-US" altLang="en-US" dirty="0"/>
              <a:t>So, you may not have known it, but we are always striving for the counterfactual in our analytic work.  We cannot ever get to the counterfactual per se so the next best thing is to have our two distinct populations to be “exchangeable”, in other words, identical in their “other influences” except for the exposure under study.  After all, this is what we would have if we had the counterfactual situation.  </a:t>
            </a:r>
          </a:p>
          <a:p>
            <a:endParaRPr lang="en-US" altLang="en-US" dirty="0"/>
          </a:p>
          <a:p>
            <a:r>
              <a:rPr lang="en-US" altLang="en-US" dirty="0"/>
              <a:t>Whenever our TWO distinct populations are not exchangeable, confounding will be present.  It therefore follows that all of our strategies to manage confounding are attempts to make our populations under</a:t>
            </a:r>
            <a:r>
              <a:rPr lang="en-US" altLang="en-US" baseline="0" dirty="0"/>
              <a:t> study (exposed and unexposed) </a:t>
            </a:r>
            <a:r>
              <a:rPr lang="en-US" altLang="en-US" dirty="0"/>
              <a:t>exchangeable.   It is important to note that exchangeable</a:t>
            </a:r>
            <a:r>
              <a:rPr lang="en-US" altLang="en-US" baseline="0" dirty="0"/>
              <a:t> populations are, in theory, achievable, but we cannot prove, in practice, that any two populations are exchangeable.  Yet, in practice, in order for us to be able to move on and conduct science and make causal inferences that have implications for public health and clinical practice, we have to work under the belief or assumption that we have achieved exchangeability.  </a:t>
            </a:r>
            <a:endParaRPr lang="en-US" altLang="en-US" dirty="0"/>
          </a:p>
          <a:p>
            <a:endParaRPr lang="en-US" altLang="en-US" dirty="0"/>
          </a:p>
          <a:p>
            <a:r>
              <a:rPr lang="en-US" altLang="en-US" dirty="0"/>
              <a:t>Some students upon</a:t>
            </a:r>
            <a:r>
              <a:rPr lang="en-US" altLang="en-US" baseline="0" dirty="0"/>
              <a:t> initially learning about counterfactuals express some skepticism and wonder about the relevance because it sounds like make believe.  Counterfactual theory, however,</a:t>
            </a:r>
            <a:r>
              <a:rPr lang="en-US" altLang="en-US" dirty="0"/>
              <a:t> is now the dominant paradigm</a:t>
            </a:r>
            <a:r>
              <a:rPr lang="en-US" altLang="en-US" baseline="0" dirty="0"/>
              <a:t> </a:t>
            </a:r>
            <a:r>
              <a:rPr lang="en-US" altLang="en-US" dirty="0"/>
              <a:t>in epidemiology and the dominant theory in the field of causal inference.  The reason is because it</a:t>
            </a:r>
            <a:r>
              <a:rPr lang="en-US" altLang="en-US" baseline="0" dirty="0"/>
              <a:t> clarifies the meaning of some heretofore vague concepts, and it also provides a framework for expressing important metrics in research and resolving some complex analytic issues.  </a:t>
            </a:r>
            <a:r>
              <a:rPr lang="en-US" altLang="en-US" dirty="0"/>
              <a:t>It is gaining traction</a:t>
            </a:r>
            <a:r>
              <a:rPr lang="en-US" altLang="en-US" baseline="0" dirty="0"/>
              <a:t> in all aspects of human subjects-based health-related research.  </a:t>
            </a:r>
            <a:r>
              <a:rPr lang="en-US" altLang="en-US" dirty="0"/>
              <a:t>Everyone</a:t>
            </a:r>
            <a:r>
              <a:rPr lang="en-US" altLang="en-US" baseline="0" dirty="0"/>
              <a:t> </a:t>
            </a:r>
            <a:r>
              <a:rPr lang="en-US" altLang="en-US" dirty="0"/>
              <a:t>should all be familiar with this concept.   I encourage everyone to think it over in a quiet room.  </a:t>
            </a:r>
          </a:p>
          <a:p>
            <a:endParaRPr lang="en-US" altLang="en-US" dirty="0"/>
          </a:p>
          <a:p>
            <a:r>
              <a:rPr lang="en-US" altLang="en-US" dirty="0"/>
              <a:t>(Jewell Chapt 8 explains exchangeability in terms of the “randomization assumption”.)</a:t>
            </a:r>
          </a:p>
          <a:p>
            <a:endParaRPr lang="en-US" altLang="en-US" dirty="0"/>
          </a:p>
          <a:p>
            <a:endParaRPr lang="en-US" altLang="en-US" dirty="0"/>
          </a:p>
        </p:txBody>
      </p:sp>
    </p:spTree>
    <p:extLst>
      <p:ext uri="{BB962C8B-B14F-4D97-AF65-F5344CB8AC3E}">
        <p14:creationId xmlns:p14="http://schemas.microsoft.com/office/powerpoint/2010/main" val="1352267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2520532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6201587"/>
            <a:ext cx="548700" cy="524800"/>
          </a:xfrm>
          <a:prstGeom prst="rect">
            <a:avLst/>
          </a:prstGeom>
        </p:spPr>
        <p:txBody>
          <a:bodyPr wrap="square" lIns="91425" tIns="91425" rIns="91425" bIns="91425" anchor="ctr" anchorCtr="0">
            <a:noAutofit/>
          </a:bodyPr>
          <a:lstStyle/>
          <a:p>
            <a:fld id="{00000000-1234-1234-1234-123412341234}" type="slidenum">
              <a:rPr lang="en" smtClean="0">
                <a:solidFill>
                  <a:schemeClr val="dk2"/>
                </a:solidFill>
              </a:rPr>
              <a:pPr/>
              <a:t>‹#›</a:t>
            </a:fld>
            <a:endParaRPr lang="en">
              <a:solidFill>
                <a:schemeClr val="dk2"/>
              </a:solidFill>
            </a:endParaRPr>
          </a:p>
        </p:txBody>
      </p:sp>
    </p:spTree>
    <p:extLst>
      <p:ext uri="{BB962C8B-B14F-4D97-AF65-F5344CB8AC3E}">
        <p14:creationId xmlns:p14="http://schemas.microsoft.com/office/powerpoint/2010/main" val="168406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12/30/20</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400215628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12/30/20</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12/30/20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theme" Target="../theme/theme3.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theme" Target="../theme/theme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80" r:id="rId28"/>
    <p:sldLayoutId id="2147483781" r:id="rId29"/>
    <p:sldLayoutId id="2147483782" r:id="rId30"/>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19" r:id="rId30"/>
    <p:sldLayoutId id="2147483720" r:id="rId31"/>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notesSlide" Target="../notesSlides/notesSlide11.xml"/><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slideLayout" Target="../slideLayouts/slideLayout29.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tags" Target="../tags/tag1.xml"/><Relationship Id="rId6" Type="http://schemas.openxmlformats.org/officeDocument/2006/relationships/image" Target="../media/image19.png"/><Relationship Id="rId11" Type="http://schemas.openxmlformats.org/officeDocument/2006/relationships/image" Target="../media/image23.png"/><Relationship Id="rId24" Type="http://schemas.microsoft.com/office/2011/relationships/inkAction" Target="../ink/inkAction1.xml"/><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15.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4.png"/><Relationship Id="rId30"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3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2.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15.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3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15.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3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15.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3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5.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15.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32.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6.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18.png"/><Relationship Id="rId11" Type="http://schemas.openxmlformats.org/officeDocument/2006/relationships/image" Target="../media/image15.png"/><Relationship Id="rId24" Type="http://schemas.openxmlformats.org/officeDocument/2006/relationships/image" Target="../media/image35.png"/><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2.png"/><Relationship Id="rId19" Type="http://schemas.openxmlformats.org/officeDocument/2006/relationships/image" Target="../media/image30.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32.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7.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18.png"/><Relationship Id="rId11" Type="http://schemas.openxmlformats.org/officeDocument/2006/relationships/image" Target="../media/image15.png"/><Relationship Id="rId24" Type="http://schemas.openxmlformats.org/officeDocument/2006/relationships/image" Target="../media/image35.png"/><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2.png"/><Relationship Id="rId19" Type="http://schemas.openxmlformats.org/officeDocument/2006/relationships/image" Target="../media/image30.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32.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8.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18.png"/><Relationship Id="rId11" Type="http://schemas.openxmlformats.org/officeDocument/2006/relationships/image" Target="../media/image15.png"/><Relationship Id="rId24" Type="http://schemas.openxmlformats.org/officeDocument/2006/relationships/image" Target="../media/image35.png"/><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2.png"/><Relationship Id="rId19" Type="http://schemas.openxmlformats.org/officeDocument/2006/relationships/image" Target="../media/image30.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32.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9.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18.png"/><Relationship Id="rId11" Type="http://schemas.openxmlformats.org/officeDocument/2006/relationships/image" Target="../media/image15.png"/><Relationship Id="rId24" Type="http://schemas.openxmlformats.org/officeDocument/2006/relationships/image" Target="../media/image35.png"/><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2.png"/><Relationship Id="rId19" Type="http://schemas.openxmlformats.org/officeDocument/2006/relationships/image" Target="../media/image30.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39.png"/><Relationship Id="rId21" Type="http://schemas.openxmlformats.org/officeDocument/2006/relationships/image" Target="../media/image32.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41.png"/><Relationship Id="rId2" Type="http://schemas.openxmlformats.org/officeDocument/2006/relationships/notesSlide" Target="../notesSlides/notesSlide21.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30.xml"/><Relationship Id="rId6" Type="http://schemas.openxmlformats.org/officeDocument/2006/relationships/image" Target="../media/image18.png"/><Relationship Id="rId11" Type="http://schemas.openxmlformats.org/officeDocument/2006/relationships/image" Target="../media/image15.png"/><Relationship Id="rId24" Type="http://schemas.openxmlformats.org/officeDocument/2006/relationships/image" Target="../media/image35.png"/><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2.png"/><Relationship Id="rId19"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nchor="t"/>
          <a:lstStyle/>
          <a:p>
            <a:pPr lvl="0">
              <a:buClr>
                <a:srgbClr val="0093D0"/>
              </a:buClr>
            </a:pPr>
            <a:endParaRPr lang="en-US" dirty="0">
              <a:solidFill>
                <a:srgbClr val="FFFFFF"/>
              </a:solidFill>
            </a:endParaRPr>
          </a:p>
          <a:p>
            <a:pPr lvl="0">
              <a:buClr>
                <a:srgbClr val="0093D0"/>
              </a:buClr>
            </a:pPr>
            <a:r>
              <a:rPr lang="en-US" dirty="0">
                <a:solidFill>
                  <a:srgbClr val="FFFFFF"/>
                </a:solidFill>
              </a:rPr>
              <a:t>June M. Chan, ScD</a:t>
            </a:r>
          </a:p>
          <a:p>
            <a:pPr lvl="0">
              <a:buClr>
                <a:srgbClr val="0093D0"/>
              </a:buClr>
            </a:pPr>
            <a:r>
              <a:rPr lang="en-US" dirty="0">
                <a:solidFill>
                  <a:srgbClr val="FFFFFF"/>
                </a:solidFill>
              </a:rPr>
              <a:t>Professor, Epidemiology &amp; Biostatistics and Urology</a:t>
            </a:r>
          </a:p>
          <a:p>
            <a:pPr lvl="0">
              <a:buClr>
                <a:srgbClr val="0093D0"/>
              </a:buClr>
            </a:pPr>
            <a:r>
              <a:rPr lang="en-US" dirty="0">
                <a:solidFill>
                  <a:srgbClr val="FFFFFF"/>
                </a:solidFill>
              </a:rPr>
              <a:t>Steven &amp; Christine </a:t>
            </a:r>
            <a:r>
              <a:rPr lang="en-US" dirty="0" err="1">
                <a:solidFill>
                  <a:srgbClr val="FFFFFF"/>
                </a:solidFill>
              </a:rPr>
              <a:t>Burd</a:t>
            </a:r>
            <a:r>
              <a:rPr lang="en-US" dirty="0">
                <a:solidFill>
                  <a:srgbClr val="FFFFFF"/>
                </a:solidFill>
              </a:rPr>
              <a:t> Safeway Distinguished Professor</a:t>
            </a:r>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6" name="Picture 5">
            <a:extLst>
              <a:ext uri="{FF2B5EF4-FFF2-40B4-BE49-F238E27FC236}">
                <a16:creationId xmlns:a16="http://schemas.microsoft.com/office/drawing/2014/main" id="{E7B86069-DB9E-EB4E-AB2E-B18A630EEC2B}"/>
              </a:ext>
            </a:extLst>
          </p:cNvPr>
          <p:cNvPicPr>
            <a:picLocks noChangeAspect="1"/>
          </p:cNvPicPr>
          <p:nvPr/>
        </p:nvPicPr>
        <p:blipFill rotWithShape="1">
          <a:blip r:embed="rId3">
            <a:extLst>
              <a:ext uri="{28A0092B-C50C-407E-A947-70E740481C1C}">
                <a14:useLocalDpi xmlns:a14="http://schemas.microsoft.com/office/drawing/2010/main" val="0"/>
              </a:ext>
            </a:extLst>
          </a:blip>
          <a:srcRect l="13406" t="1421" r="30219" b="18699"/>
          <a:stretch/>
        </p:blipFill>
        <p:spPr>
          <a:xfrm>
            <a:off x="4876246" y="163188"/>
            <a:ext cx="1113566" cy="1616626"/>
          </a:xfrm>
          <a:prstGeom prst="rect">
            <a:avLst/>
          </a:prstGeom>
        </p:spPr>
      </p:pic>
    </p:spTree>
    <p:extLst>
      <p:ext uri="{BB962C8B-B14F-4D97-AF65-F5344CB8AC3E}">
        <p14:creationId xmlns:p14="http://schemas.microsoft.com/office/powerpoint/2010/main" val="3854249264"/>
      </p:ext>
    </p:extLst>
  </p:cSld>
  <p:clrMapOvr>
    <a:masterClrMapping/>
  </p:clrMapOvr>
  <p:transition advTm="8865">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Usage of counterfactuals for causal inference</a:t>
            </a:r>
          </a:p>
        </p:txBody>
      </p:sp>
      <p:sp>
        <p:nvSpPr>
          <p:cNvPr id="3" name="Content Placeholder 2"/>
          <p:cNvSpPr>
            <a:spLocks noGrp="1"/>
          </p:cNvSpPr>
          <p:nvPr>
            <p:ph idx="1"/>
          </p:nvPr>
        </p:nvSpPr>
        <p:spPr/>
        <p:txBody>
          <a:bodyPr/>
          <a:lstStyle/>
          <a:p>
            <a:r>
              <a:rPr lang="en-US" dirty="0"/>
              <a:t>In real life, for each individual, only </a:t>
            </a:r>
            <a:r>
              <a:rPr lang="en-US" b="1" i="1" dirty="0"/>
              <a:t>one</a:t>
            </a:r>
            <a:r>
              <a:rPr lang="en-US" dirty="0"/>
              <a:t> of the outcomes is actually observed </a:t>
            </a:r>
          </a:p>
          <a:p>
            <a:r>
              <a:rPr lang="en-US" dirty="0"/>
              <a:t>However, in an ideal setting, to evaluate causation, we would want to observe and compare the counterfactual outcomes under the different possible treatment actions.</a:t>
            </a:r>
          </a:p>
          <a:p>
            <a:r>
              <a:rPr lang="en-US" dirty="0"/>
              <a:t>While we cannot do this in real life, this counterfactual concept helps us think about confounding and has led to methods that attempt to simulate this kind of “experiment”</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10</a:t>
            </a:fld>
            <a:endParaRPr lang="en-US" altLang="en-US"/>
          </a:p>
        </p:txBody>
      </p:sp>
    </p:spTree>
    <p:extLst>
      <p:ext uri="{BB962C8B-B14F-4D97-AF65-F5344CB8AC3E}">
        <p14:creationId xmlns:p14="http://schemas.microsoft.com/office/powerpoint/2010/main" val="3286852558"/>
      </p:ext>
    </p:extLst>
  </p:cSld>
  <p:clrMapOvr>
    <a:masterClrMapping/>
  </p:clrMapOvr>
  <p:transition advTm="35325">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707" y="30723"/>
            <a:ext cx="5749822" cy="5895260"/>
            <a:chOff x="37707" y="30723"/>
            <a:chExt cx="5749822" cy="5895260"/>
          </a:xfrm>
        </p:grpSpPr>
        <p:pic>
          <p:nvPicPr>
            <p:cNvPr id="2"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 name="Group 6"/>
            <p:cNvGrpSpPr/>
            <p:nvPr/>
          </p:nvGrpSpPr>
          <p:grpSpPr>
            <a:xfrm>
              <a:off x="4339743" y="30723"/>
              <a:ext cx="1152949" cy="1449541"/>
              <a:chOff x="600891" y="1560036"/>
              <a:chExt cx="2133600" cy="2668615"/>
            </a:xfrm>
          </p:grpSpPr>
          <p:pic>
            <p:nvPicPr>
              <p:cNvPr id="5"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8"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9"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11"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12"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13"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14"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17" name="Group 16"/>
            <p:cNvGrpSpPr/>
            <p:nvPr/>
          </p:nvGrpSpPr>
          <p:grpSpPr>
            <a:xfrm>
              <a:off x="3205654" y="1888285"/>
              <a:ext cx="981745" cy="1203947"/>
              <a:chOff x="233767" y="1581600"/>
              <a:chExt cx="1764506" cy="2471738"/>
            </a:xfrm>
          </p:grpSpPr>
          <p:pic>
            <p:nvPicPr>
              <p:cNvPr id="15"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16"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a:latin typeface="Germania One"/>
                    <a:ea typeface="Germania One"/>
                    <a:cs typeface="Germania One"/>
                    <a:sym typeface="Germania One"/>
                  </a:rPr>
                  <a:t>Leto</a:t>
                </a:r>
                <a:endParaRPr lang="en" sz="1867" dirty="0">
                  <a:latin typeface="Germania One"/>
                  <a:ea typeface="Germania One"/>
                  <a:cs typeface="Germania One"/>
                  <a:sym typeface="Germania One"/>
                </a:endParaRPr>
              </a:p>
            </p:txBody>
          </p:sp>
        </p:grpSp>
        <p:pic>
          <p:nvPicPr>
            <p:cNvPr id="18"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19"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20"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21"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24" name="Group 23"/>
            <p:cNvGrpSpPr/>
            <p:nvPr/>
          </p:nvGrpSpPr>
          <p:grpSpPr>
            <a:xfrm>
              <a:off x="268464" y="3092232"/>
              <a:ext cx="1024971" cy="1382597"/>
              <a:chOff x="669977" y="2139885"/>
              <a:chExt cx="1639590" cy="2076660"/>
            </a:xfrm>
          </p:grpSpPr>
          <p:pic>
            <p:nvPicPr>
              <p:cNvPr id="22"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23"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b="1" dirty="0" err="1">
                    <a:solidFill>
                      <a:schemeClr val="bg2">
                        <a:lumMod val="50000"/>
                      </a:schemeClr>
                    </a:solidFill>
                    <a:latin typeface="Germania One"/>
                    <a:ea typeface="Germania One"/>
                    <a:cs typeface="Germania One"/>
                    <a:sym typeface="Germania One"/>
                  </a:rPr>
                  <a:t>Cyclope</a:t>
                </a:r>
                <a:endParaRPr lang="en" sz="1867" b="1" dirty="0">
                  <a:solidFill>
                    <a:schemeClr val="bg2">
                      <a:lumMod val="50000"/>
                    </a:schemeClr>
                  </a:solidFill>
                  <a:latin typeface="Germania One"/>
                  <a:ea typeface="Germania One"/>
                  <a:cs typeface="Germania One"/>
                  <a:sym typeface="Germania One"/>
                </a:endParaRPr>
              </a:p>
            </p:txBody>
          </p:sp>
        </p:grpSp>
        <p:grpSp>
          <p:nvGrpSpPr>
            <p:cNvPr id="27" name="Group 26"/>
            <p:cNvGrpSpPr/>
            <p:nvPr/>
          </p:nvGrpSpPr>
          <p:grpSpPr>
            <a:xfrm>
              <a:off x="1342131" y="3205775"/>
              <a:ext cx="1112988" cy="1213092"/>
              <a:chOff x="835744" y="1565344"/>
              <a:chExt cx="1896771" cy="2403341"/>
            </a:xfrm>
          </p:grpSpPr>
          <p:pic>
            <p:nvPicPr>
              <p:cNvPr id="25"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26"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333" dirty="0">
                    <a:solidFill>
                      <a:srgbClr val="C00000"/>
                    </a:solidFill>
                    <a:latin typeface="+mj-lt"/>
                    <a:ea typeface="Germania One"/>
                    <a:cs typeface="Germania One"/>
                    <a:sym typeface="Germania One"/>
                  </a:rPr>
                  <a:t>Persephone</a:t>
                </a:r>
              </a:p>
            </p:txBody>
          </p:sp>
        </p:grpSp>
        <p:pic>
          <p:nvPicPr>
            <p:cNvPr id="28"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29"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30"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31"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10" name="TextBox 9"/>
          <p:cNvSpPr txBox="1"/>
          <p:nvPr/>
        </p:nvSpPr>
        <p:spPr bwMode="auto">
          <a:xfrm>
            <a:off x="6021271" y="1813361"/>
            <a:ext cx="2460858" cy="1292662"/>
          </a:xfrm>
          <a:prstGeom prst="rect">
            <a:avLst/>
          </a:prstGeom>
          <a:noFill/>
          <a:ln w="19050" algn="ctr">
            <a:noFill/>
            <a:miter lim="800000"/>
            <a:headEnd/>
            <a:tailEnd/>
          </a:ln>
        </p:spPr>
        <p:txBody>
          <a:bodyPr wrap="square" lIns="0" tIns="0" rIns="0" bIns="0" rtlCol="0">
            <a:spAutoFit/>
          </a:bodyPr>
          <a:lstStyle/>
          <a:p>
            <a:r>
              <a:rPr lang="en-US" sz="2800" dirty="0"/>
              <a:t>Zeus</a:t>
            </a:r>
            <a:r>
              <a:rPr lang="mr-IN" sz="2800" dirty="0"/>
              <a:t>…</a:t>
            </a:r>
            <a:r>
              <a:rPr lang="en-US" sz="2800" dirty="0"/>
              <a:t> &amp; his extended family!</a:t>
            </a:r>
          </a:p>
          <a:p>
            <a:r>
              <a:rPr lang="en-US" sz="2800" dirty="0"/>
              <a:t>N = 20</a:t>
            </a:r>
          </a:p>
        </p:txBody>
      </p:sp>
      <mc:AlternateContent xmlns:mc="http://schemas.openxmlformats.org/markup-compatibility/2006" xmlns:p14="http://schemas.microsoft.com/office/powerpoint/2010/main" xmlns:iact="http://schemas.microsoft.com/office/powerpoint/2014/inkAction">
        <mc:Choice Requires="p14 iact">
          <p:contentPart p14:bwMode="auto" r:id="rId24">
            <p14:nvContentPartPr>
              <p14:cNvPr id="34" name="Ink 33"/>
              <p14:cNvContentPartPr/>
              <p14:nvPr>
                <p:custDataLst>
                  <p:tags r:id="rId1"/>
                </p:custDataLst>
                <p:extLst>
                  <p:ext uri="{42D2F446-02D8-4167-A562-619A0277C38B}">
                    <p15:isNarration xmlns:p15="http://schemas.microsoft.com/office/powerpoint/2012/main" val="1"/>
                  </p:ext>
                </p:extLst>
              </p14:nvPr>
            </p14:nvContentPartPr>
            <p14:xfrm>
              <a:off x="120785" y="1520994"/>
              <a:ext cx="1066061" cy="113151"/>
            </p14:xfrm>
          </p:contentPart>
        </mc:Choice>
        <mc:Fallback xmlns="">
          <p:pic>
            <p:nvPicPr>
              <p:cNvPr id="34" name="Ink 33"/>
              <p:cNvPicPr>
                <a:picLocks noGrp="1" noRot="1" noChangeAspect="1" noMove="1" noResize="1" noEditPoints="1" noAdjustHandles="1" noChangeArrowheads="1" noChangeShapeType="1"/>
              </p:cNvPicPr>
              <p:nvPr/>
            </p:nvPicPr>
            <p:blipFill>
              <a:blip r:embed="rId30"/>
              <a:stretch>
                <a:fillRect/>
              </a:stretch>
            </p:blipFill>
            <p:spPr>
              <a:xfrm>
                <a:off x="114848" y="1514194"/>
                <a:ext cx="1077935" cy="126751"/>
              </a:xfrm>
              <a:prstGeom prst="rect">
                <a:avLst/>
              </a:prstGeom>
            </p:spPr>
          </p:pic>
        </mc:Fallback>
      </mc:AlternateContent>
    </p:spTree>
    <p:extLst>
      <p:ext uri="{BB962C8B-B14F-4D97-AF65-F5344CB8AC3E}">
        <p14:creationId xmlns:p14="http://schemas.microsoft.com/office/powerpoint/2010/main" val="3008063160"/>
      </p:ext>
    </p:extLst>
  </p:cSld>
  <p:clrMapOvr>
    <a:masterClrMapping/>
  </p:clrMapOvr>
  <p:transition advTm="219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md type="call" cmd="playFrom(0.0)">
                                      <p:cBhvr>
                                        <p:cTn id="7" dur="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12</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298783" y="675696"/>
            <a:ext cx="5127417" cy="4467886"/>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a:latin typeface="Germania One"/>
                    <a:ea typeface="Germania One"/>
                    <a:cs typeface="Germania One"/>
                    <a:sym typeface="Germania One"/>
                  </a:rPr>
                  <a:t>Leto</a:t>
                </a:r>
                <a:endParaRPr lang="en" sz="1867" dirty="0">
                  <a:latin typeface="Germania One"/>
                  <a:ea typeface="Germania One"/>
                  <a:cs typeface="Germania One"/>
                  <a:sym typeface="Germania One"/>
                </a:endParaRP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b="1" dirty="0" err="1">
                    <a:solidFill>
                      <a:schemeClr val="bg2">
                        <a:lumMod val="50000"/>
                      </a:schemeClr>
                    </a:solidFill>
                    <a:latin typeface="Germania One"/>
                    <a:ea typeface="Germania One"/>
                    <a:cs typeface="Germania One"/>
                    <a:sym typeface="Germania One"/>
                  </a:rPr>
                  <a:t>Cyclope</a:t>
                </a:r>
                <a:endParaRPr lang="en" sz="16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333"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614805" y="5412259"/>
            <a:ext cx="4811395" cy="615553"/>
          </a:xfrm>
          <a:prstGeom prst="rect">
            <a:avLst/>
          </a:prstGeom>
          <a:noFill/>
          <a:ln w="19050" algn="ctr">
            <a:noFill/>
            <a:miter lim="800000"/>
            <a:headEnd/>
            <a:tailEnd/>
          </a:ln>
        </p:spPr>
        <p:txBody>
          <a:bodyPr wrap="square" lIns="0" tIns="0" rIns="0" bIns="0" rtlCol="0">
            <a:spAutoFit/>
          </a:bodyPr>
          <a:lstStyle/>
          <a:p>
            <a:r>
              <a:rPr lang="en-US" sz="2000" dirty="0"/>
              <a:t>Probability of death when a=1 is 10/20</a:t>
            </a:r>
          </a:p>
          <a:p>
            <a:r>
              <a:rPr lang="en-US" sz="2000" dirty="0"/>
              <a:t>Probability of death when a=0 is 10/20</a:t>
            </a:r>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1810338801"/>
      </p:ext>
    </p:extLst>
  </p:cSld>
  <p:clrMapOvr>
    <a:masterClrMapping/>
  </p:clrMapOvr>
  <p:transition advTm="91942">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13</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400" dirty="0" err="1">
                    <a:latin typeface="Germania One"/>
                    <a:ea typeface="Germania One"/>
                    <a:cs typeface="Germania One"/>
                    <a:sym typeface="Germania One"/>
                  </a:rPr>
                  <a:t>Leto</a:t>
                </a:r>
                <a:endParaRPr lang="en" sz="1400" dirty="0">
                  <a:latin typeface="Germania One"/>
                  <a:ea typeface="Germania One"/>
                  <a:cs typeface="Germania One"/>
                  <a:sym typeface="Germania One"/>
                </a:endParaRP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200" b="1" dirty="0" err="1">
                    <a:solidFill>
                      <a:schemeClr val="bg2">
                        <a:lumMod val="50000"/>
                      </a:schemeClr>
                    </a:solidFill>
                    <a:latin typeface="Germania One"/>
                    <a:ea typeface="Germania One"/>
                    <a:cs typeface="Germania One"/>
                    <a:sym typeface="Germania One"/>
                  </a:rPr>
                  <a:t>Cyclope</a:t>
                </a:r>
                <a:endParaRPr lang="en" sz="12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78634"/>
            <a:ext cx="5752541" cy="1661993"/>
          </a:xfrm>
          <a:prstGeom prst="rect">
            <a:avLst/>
          </a:prstGeom>
          <a:noFill/>
          <a:ln w="19050" algn="ctr">
            <a:noFill/>
            <a:miter lim="800000"/>
            <a:headEnd/>
            <a:tailEnd/>
          </a:ln>
        </p:spPr>
        <p:txBody>
          <a:bodyPr wrap="square" lIns="0" tIns="0" rIns="0" bIns="0" rtlCol="0">
            <a:spAutoFit/>
          </a:bodyPr>
          <a:lstStyle/>
          <a:p>
            <a:r>
              <a:rPr lang="en-US" dirty="0"/>
              <a:t>Probability of death when a=1 is 10/20: </a:t>
            </a:r>
            <a:r>
              <a:rPr lang="en-US" dirty="0" err="1"/>
              <a:t>Pr</a:t>
            </a:r>
            <a:r>
              <a:rPr lang="en-US" dirty="0"/>
              <a:t>(</a:t>
            </a:r>
            <a:r>
              <a:rPr lang="en-US" dirty="0" err="1"/>
              <a:t>Y</a:t>
            </a:r>
            <a:r>
              <a:rPr lang="en-US" baseline="30000" dirty="0" err="1"/>
              <a:t>a</a:t>
            </a:r>
            <a:r>
              <a:rPr lang="en-US" baseline="30000" dirty="0"/>
              <a:t>=1</a:t>
            </a:r>
            <a:r>
              <a:rPr lang="en-US" dirty="0"/>
              <a:t>=1) = .5</a:t>
            </a:r>
          </a:p>
          <a:p>
            <a:r>
              <a:rPr lang="en-US" dirty="0"/>
              <a:t>Probability of death when a=0 is 10/20: </a:t>
            </a:r>
            <a:r>
              <a:rPr lang="en-US" dirty="0" err="1"/>
              <a:t>Pr</a:t>
            </a:r>
            <a:r>
              <a:rPr lang="en-US" dirty="0"/>
              <a:t>(</a:t>
            </a:r>
            <a:r>
              <a:rPr lang="en-US" dirty="0" err="1"/>
              <a:t>Y</a:t>
            </a:r>
            <a:r>
              <a:rPr lang="en-US" baseline="30000" dirty="0" err="1"/>
              <a:t>a</a:t>
            </a:r>
            <a:r>
              <a:rPr lang="en-US" baseline="30000" dirty="0"/>
              <a:t>=0</a:t>
            </a:r>
            <a:r>
              <a:rPr lang="en-US" dirty="0"/>
              <a:t>=1) = .5</a:t>
            </a:r>
          </a:p>
          <a:p>
            <a:r>
              <a:rPr lang="en-US" b="1" i="1" dirty="0">
                <a:solidFill>
                  <a:schemeClr val="accent6"/>
                </a:solidFill>
              </a:rPr>
              <a:t>We infer that on average, in this population, </a:t>
            </a:r>
            <a:r>
              <a:rPr lang="en-US" b="1" i="1" u="sng" dirty="0">
                <a:solidFill>
                  <a:schemeClr val="accent6"/>
                </a:solidFill>
              </a:rPr>
              <a:t>heart transplant does </a:t>
            </a:r>
            <a:r>
              <a:rPr lang="en-US" b="1" u="sng" dirty="0">
                <a:solidFill>
                  <a:schemeClr val="accent6"/>
                </a:solidFill>
              </a:rPr>
              <a:t>not</a:t>
            </a:r>
            <a:r>
              <a:rPr lang="en-US" b="1" i="1" u="sng" dirty="0">
                <a:solidFill>
                  <a:schemeClr val="accent6"/>
                </a:solidFill>
              </a:rPr>
              <a:t> cause death</a:t>
            </a:r>
          </a:p>
          <a:p>
            <a:endParaRPr lang="en-US" dirty="0"/>
          </a:p>
          <a:p>
            <a:endParaRPr lang="en-US" dirty="0"/>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234880917"/>
      </p:ext>
    </p:extLst>
  </p:cSld>
  <p:clrMapOvr>
    <a:masterClrMapping/>
  </p:clrMapOvr>
  <p:transition advTm="4143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14</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err="1">
                    <a:latin typeface="Germania One"/>
                    <a:ea typeface="Germania One"/>
                    <a:cs typeface="Germania One"/>
                    <a:sym typeface="Germania One"/>
                  </a:rPr>
                  <a:t>Leto</a:t>
                </a:r>
                <a:endParaRPr lang="en" sz="1600" dirty="0">
                  <a:latin typeface="Germania One"/>
                  <a:ea typeface="Germania One"/>
                  <a:cs typeface="Germania One"/>
                  <a:sym typeface="Germania One"/>
                </a:endParaRP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200" b="1" dirty="0" err="1">
                    <a:solidFill>
                      <a:schemeClr val="bg2">
                        <a:lumMod val="50000"/>
                      </a:schemeClr>
                    </a:solidFill>
                    <a:latin typeface="Germania One"/>
                    <a:ea typeface="Germania One"/>
                    <a:cs typeface="Germania One"/>
                    <a:sym typeface="Germania One"/>
                  </a:rPr>
                  <a:t>Cyclope</a:t>
                </a:r>
                <a:endParaRPr lang="en" sz="12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41563"/>
            <a:ext cx="5752541" cy="2215991"/>
          </a:xfrm>
          <a:prstGeom prst="rect">
            <a:avLst/>
          </a:prstGeom>
          <a:noFill/>
          <a:ln w="19050" algn="ctr">
            <a:noFill/>
            <a:miter lim="800000"/>
            <a:headEnd/>
            <a:tailEnd/>
          </a:ln>
        </p:spPr>
        <p:txBody>
          <a:bodyPr wrap="square" lIns="0" tIns="0" rIns="0" bIns="0" rtlCol="0">
            <a:spAutoFit/>
          </a:bodyPr>
          <a:lstStyle/>
          <a:p>
            <a:r>
              <a:rPr lang="en-US" dirty="0"/>
              <a:t>We infer that there is an average causal effect if: </a:t>
            </a:r>
          </a:p>
          <a:p>
            <a:r>
              <a:rPr lang="en-US" dirty="0"/>
              <a:t>	</a:t>
            </a:r>
            <a:r>
              <a:rPr lang="en-US" dirty="0" err="1"/>
              <a:t>Pr</a:t>
            </a:r>
            <a:r>
              <a:rPr lang="en-US" dirty="0"/>
              <a:t>(</a:t>
            </a:r>
            <a:r>
              <a:rPr lang="en-US" dirty="0" err="1"/>
              <a:t>Y</a:t>
            </a:r>
            <a:r>
              <a:rPr lang="en-US" baseline="30000" dirty="0" err="1"/>
              <a:t>a</a:t>
            </a:r>
            <a:r>
              <a:rPr lang="en-US" baseline="30000" dirty="0"/>
              <a:t>=1</a:t>
            </a:r>
            <a:r>
              <a:rPr lang="en-US" dirty="0"/>
              <a:t>=1) </a:t>
            </a:r>
            <a:r>
              <a:rPr lang="en-US" altLang="en-US" b="1" dirty="0"/>
              <a:t>≠</a:t>
            </a:r>
            <a:r>
              <a:rPr lang="en-US" altLang="en-US" dirty="0"/>
              <a:t> </a:t>
            </a:r>
            <a:r>
              <a:rPr lang="en-US" dirty="0" err="1"/>
              <a:t>Pr</a:t>
            </a:r>
            <a:r>
              <a:rPr lang="en-US" dirty="0"/>
              <a:t>(</a:t>
            </a:r>
            <a:r>
              <a:rPr lang="en-US" dirty="0" err="1"/>
              <a:t>Y</a:t>
            </a:r>
            <a:r>
              <a:rPr lang="en-US" baseline="30000" dirty="0" err="1"/>
              <a:t>a</a:t>
            </a:r>
            <a:r>
              <a:rPr lang="en-US" baseline="30000" dirty="0"/>
              <a:t>=0</a:t>
            </a:r>
            <a:r>
              <a:rPr lang="en-US" dirty="0"/>
              <a:t>=1)</a:t>
            </a:r>
          </a:p>
          <a:p>
            <a:endParaRPr lang="en-US" dirty="0"/>
          </a:p>
          <a:p>
            <a:r>
              <a:rPr lang="en-US" dirty="0"/>
              <a:t>There is an average causal effect if the probabilities of the counterfactual outcomes is different.</a:t>
            </a:r>
          </a:p>
          <a:p>
            <a:endParaRPr lang="en-US" dirty="0"/>
          </a:p>
          <a:p>
            <a:endParaRPr lang="en-US" dirty="0"/>
          </a:p>
          <a:p>
            <a:endParaRPr lang="en-US" dirty="0"/>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653797248"/>
      </p:ext>
    </p:extLst>
  </p:cSld>
  <p:clrMapOvr>
    <a:masterClrMapping/>
  </p:clrMapOvr>
  <p:transition advTm="29152">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 vs Individual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1688"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15</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grpSp>
        <p:nvGrpSpPr>
          <p:cNvPr id="67" name="Group 66"/>
          <p:cNvGrpSpPr/>
          <p:nvPr/>
        </p:nvGrpSpPr>
        <p:grpSpPr>
          <a:xfrm>
            <a:off x="1188307" y="3523990"/>
            <a:ext cx="3670754" cy="2727439"/>
            <a:chOff x="37707" y="30723"/>
            <a:chExt cx="5749822" cy="5895260"/>
          </a:xfrm>
        </p:grpSpPr>
        <p:pic>
          <p:nvPicPr>
            <p:cNvPr id="6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400" dirty="0" err="1">
                    <a:latin typeface="Germania One"/>
                    <a:ea typeface="Germania One"/>
                    <a:cs typeface="Germania One"/>
                    <a:sym typeface="Germania One"/>
                  </a:rPr>
                  <a:t>Leto</a:t>
                </a:r>
                <a:endParaRPr lang="en" sz="1400" dirty="0">
                  <a:latin typeface="Germania One"/>
                  <a:ea typeface="Germania One"/>
                  <a:cs typeface="Germania One"/>
                  <a:sym typeface="Germania One"/>
                </a:endParaRPr>
              </a:p>
            </p:txBody>
          </p:sp>
        </p:grpSp>
        <p:pic>
          <p:nvPicPr>
            <p:cNvPr id="7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b="1" dirty="0" err="1">
                    <a:solidFill>
                      <a:schemeClr val="bg2">
                        <a:lumMod val="50000"/>
                      </a:schemeClr>
                    </a:solidFill>
                    <a:latin typeface="Germania One"/>
                    <a:ea typeface="Germania One"/>
                    <a:cs typeface="Germania One"/>
                    <a:sym typeface="Germania One"/>
                  </a:rPr>
                  <a:t>Cyclope</a:t>
                </a:r>
                <a:endParaRPr lang="en" sz="11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320461" y="731162"/>
            <a:ext cx="5829393" cy="2462213"/>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000" dirty="0"/>
              <a:t>From Table 1.1, there was no average causal effect in this population: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pPr marL="342900" indent="-342900">
              <a:buFont typeface="Arial" charset="0"/>
              <a:buChar char="•"/>
            </a:pPr>
            <a:r>
              <a:rPr lang="en-US" sz="2000" dirty="0"/>
              <a:t>However, in Table 1.1, we can observe an individual causal effect in 12 members.</a:t>
            </a:r>
          </a:p>
          <a:p>
            <a:pPr marL="342900" indent="-342900">
              <a:buFont typeface="Arial" charset="0"/>
              <a:buChar char="•"/>
            </a:pPr>
            <a:r>
              <a:rPr lang="en-US" sz="2000" dirty="0"/>
              <a:t>For 6 members, the action caused </a:t>
            </a:r>
            <a:r>
              <a:rPr lang="en-US" sz="2000" dirty="0">
                <a:solidFill>
                  <a:schemeClr val="accent4"/>
                </a:solidFill>
              </a:rPr>
              <a:t>harm</a:t>
            </a:r>
            <a:r>
              <a:rPr lang="en-US" sz="2000" dirty="0"/>
              <a:t>; in 6 members it was </a:t>
            </a:r>
            <a:r>
              <a:rPr lang="en-US" sz="2000" dirty="0">
                <a:solidFill>
                  <a:schemeClr val="accent1"/>
                </a:solidFill>
              </a:rPr>
              <a:t>beneficial</a:t>
            </a:r>
          </a:p>
          <a:p>
            <a:pPr marL="342900" indent="-342900">
              <a:buFont typeface="Arial" charset="0"/>
              <a:buChar char="•"/>
            </a:pPr>
            <a:r>
              <a:rPr lang="en-US" sz="2000" dirty="0"/>
              <a:t>For the other 8 members, the outcome was the same regardless of the action taken.</a:t>
            </a:r>
          </a:p>
        </p:txBody>
      </p:sp>
      <p:sp>
        <p:nvSpPr>
          <p:cNvPr id="7" name="Oval 6"/>
          <p:cNvSpPr/>
          <p:nvPr/>
        </p:nvSpPr>
        <p:spPr bwMode="auto">
          <a:xfrm>
            <a:off x="7703360" y="1235675"/>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8" name="Oval 37"/>
          <p:cNvSpPr/>
          <p:nvPr/>
        </p:nvSpPr>
        <p:spPr bwMode="auto">
          <a:xfrm>
            <a:off x="7744548" y="146221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9" name="Oval 38"/>
          <p:cNvSpPr/>
          <p:nvPr/>
        </p:nvSpPr>
        <p:spPr bwMode="auto">
          <a:xfrm>
            <a:off x="7686881" y="241780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0" name="Oval 39"/>
          <p:cNvSpPr/>
          <p:nvPr/>
        </p:nvSpPr>
        <p:spPr bwMode="auto">
          <a:xfrm>
            <a:off x="7711594" y="2899720"/>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1" name="Oval 40"/>
          <p:cNvSpPr/>
          <p:nvPr/>
        </p:nvSpPr>
        <p:spPr bwMode="auto">
          <a:xfrm>
            <a:off x="7728068" y="3398109"/>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2" name="Oval 41"/>
          <p:cNvSpPr/>
          <p:nvPr/>
        </p:nvSpPr>
        <p:spPr bwMode="auto">
          <a:xfrm>
            <a:off x="7777495" y="3632889"/>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3" name="Oval 42"/>
          <p:cNvSpPr/>
          <p:nvPr/>
        </p:nvSpPr>
        <p:spPr bwMode="auto">
          <a:xfrm>
            <a:off x="7752781" y="4349581"/>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4" name="Oval 43"/>
          <p:cNvSpPr/>
          <p:nvPr/>
        </p:nvSpPr>
        <p:spPr bwMode="auto">
          <a:xfrm>
            <a:off x="7695114" y="4600836"/>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5" name="Oval 44"/>
          <p:cNvSpPr/>
          <p:nvPr/>
        </p:nvSpPr>
        <p:spPr bwMode="auto">
          <a:xfrm>
            <a:off x="7736301" y="4827378"/>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6" name="Oval 45"/>
          <p:cNvSpPr/>
          <p:nvPr/>
        </p:nvSpPr>
        <p:spPr bwMode="auto">
          <a:xfrm>
            <a:off x="7715707" y="530105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7" name="Oval 46"/>
          <p:cNvSpPr/>
          <p:nvPr/>
        </p:nvSpPr>
        <p:spPr bwMode="auto">
          <a:xfrm>
            <a:off x="7740419" y="556054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8" name="Oval 47"/>
          <p:cNvSpPr/>
          <p:nvPr/>
        </p:nvSpPr>
        <p:spPr bwMode="auto">
          <a:xfrm>
            <a:off x="7769249" y="5811802"/>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TextBox 2"/>
          <p:cNvSpPr txBox="1"/>
          <p:nvPr/>
        </p:nvSpPr>
        <p:spPr bwMode="auto">
          <a:xfrm>
            <a:off x="7391892" y="640079"/>
            <a:ext cx="1669517"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3704665211"/>
      </p:ext>
    </p:extLst>
  </p:cSld>
  <p:clrMapOvr>
    <a:masterClrMapping/>
  </p:clrMapOvr>
  <p:transition advTm="84194">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16</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2154436"/>
          </a:xfrm>
          <a:prstGeom prst="rect">
            <a:avLst/>
          </a:prstGeom>
          <a:noFill/>
          <a:ln w="19050" algn="ctr">
            <a:noFill/>
            <a:miter lim="800000"/>
            <a:headEnd/>
            <a:tailEnd/>
          </a:ln>
        </p:spPr>
        <p:txBody>
          <a:bodyPr wrap="square" lIns="0" tIns="0" rIns="0" bIns="0" rtlCol="0">
            <a:spAutoFit/>
          </a:bodyPr>
          <a:lstStyle/>
          <a:p>
            <a:r>
              <a:rPr lang="en-US" sz="2000" dirty="0"/>
              <a:t>Recall that in real life, we only observe one action taken (A) and one outcome (Y).</a:t>
            </a:r>
          </a:p>
          <a:p>
            <a:r>
              <a:rPr lang="en-US" sz="2000" dirty="0"/>
              <a:t>For Zeus’s family, this is shown in Table 1.2.</a:t>
            </a:r>
          </a:p>
          <a:p>
            <a:endParaRPr lang="en-US" sz="2000" dirty="0"/>
          </a:p>
          <a:p>
            <a:endParaRPr lang="en-US" sz="2000" dirty="0"/>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a:solidFill>
                  <a:srgbClr val="FF0000"/>
                </a:solidFill>
              </a:rPr>
              <a:t>♥</a:t>
            </a:r>
            <a:r>
              <a:rPr lang="en-US" sz="2800" dirty="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a:solidFill>
                  <a:srgbClr val="FF0000"/>
                </a:solidFill>
              </a:rPr>
              <a:t>♥</a:t>
            </a:r>
            <a:r>
              <a:rPr lang="en-US" sz="2800" dirty="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endParaRPr lang="en-US" sz="2800" dirty="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8" y="664793"/>
            <a:ext cx="4720281" cy="307777"/>
          </a:xfrm>
          <a:prstGeom prst="rect">
            <a:avLst/>
          </a:prstGeom>
          <a:noFill/>
          <a:ln w="19050" algn="ctr">
            <a:noFill/>
            <a:miter lim="800000"/>
            <a:headEnd/>
            <a:tailEnd/>
          </a:ln>
        </p:spPr>
        <p:txBody>
          <a:bodyPr wrap="square" lIns="0" tIns="0" rIns="0" bIns="0" rtlCol="0">
            <a:spAutoFit/>
          </a:bodyPr>
          <a:lstStyle/>
          <a:p>
            <a:r>
              <a:rPr lang="en-US" sz="2000" dirty="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0418725"/>
      </p:ext>
    </p:extLst>
  </p:cSld>
  <p:clrMapOvr>
    <a:masterClrMapping/>
  </p:clrMapOvr>
  <p:transition advTm="71402">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17</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3016210"/>
          </a:xfrm>
          <a:prstGeom prst="rect">
            <a:avLst/>
          </a:prstGeom>
          <a:noFill/>
          <a:ln w="19050" algn="ctr">
            <a:noFill/>
            <a:miter lim="800000"/>
            <a:headEnd/>
            <a:tailEnd/>
          </a:ln>
        </p:spPr>
        <p:txBody>
          <a:bodyPr wrap="square" lIns="0" tIns="0" rIns="0" bIns="0" rtlCol="0">
            <a:spAutoFit/>
          </a:bodyPr>
          <a:lstStyle/>
          <a:p>
            <a:r>
              <a:rPr lang="en-US" sz="2000" dirty="0"/>
              <a:t>From Table 1.2:</a:t>
            </a:r>
          </a:p>
          <a:p>
            <a:r>
              <a:rPr lang="en-US" sz="2000" dirty="0"/>
              <a:t>13 members Treated, 7 deaths</a:t>
            </a:r>
          </a:p>
          <a:p>
            <a:r>
              <a:rPr lang="en-US" sz="2000" dirty="0"/>
              <a:t>7 were Not Treated, 3 deaths</a:t>
            </a:r>
          </a:p>
          <a:p>
            <a:r>
              <a:rPr lang="en-US" sz="2000" dirty="0"/>
              <a:t>RR of </a:t>
            </a:r>
            <a:r>
              <a:rPr lang="en-US" sz="2000" dirty="0" err="1"/>
              <a:t>Tx</a:t>
            </a:r>
            <a:r>
              <a:rPr lang="en-US" sz="2000" dirty="0"/>
              <a:t>: (7/13) / (3/7) </a:t>
            </a:r>
          </a:p>
          <a:p>
            <a:r>
              <a:rPr lang="en-US" sz="2000" dirty="0"/>
              <a:t>        = 49/39 = 1.26</a:t>
            </a:r>
          </a:p>
          <a:p>
            <a:endParaRPr lang="en-US" sz="1000" dirty="0"/>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endParaRPr lang="en-US" sz="2000" dirty="0"/>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r>
              <a:rPr lang="en-US" sz="3600" dirty="0">
                <a:solidFill>
                  <a:srgbClr val="FF0000"/>
                </a:solidFill>
              </a:rPr>
              <a:t>♥</a:t>
            </a:r>
            <a:r>
              <a:rPr lang="en-US" sz="2800" dirty="0"/>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r>
              <a:rPr lang="en-US" sz="4400" dirty="0">
                <a:solidFill>
                  <a:srgbClr val="FF0000"/>
                </a:solidFill>
              </a:rPr>
              <a:t>♥</a:t>
            </a:r>
            <a:r>
              <a:rPr lang="en-US" sz="2800" dirty="0"/>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endParaRPr lang="en-US" sz="2800" dirty="0">
              <a:solidFill>
                <a:srgbClr val="FF0000"/>
              </a:solidFill>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931296" cy="307777"/>
          </a:xfrm>
          <a:prstGeom prst="rect">
            <a:avLst/>
          </a:prstGeom>
          <a:noFill/>
          <a:ln w="19050" algn="ctr">
            <a:noFill/>
            <a:miter lim="800000"/>
            <a:headEnd/>
            <a:tailEnd/>
          </a:ln>
        </p:spPr>
        <p:txBody>
          <a:bodyPr wrap="square" lIns="0" tIns="0" rIns="0" bIns="0" rtlCol="0">
            <a:spAutoFit/>
          </a:bodyPr>
          <a:lstStyle/>
          <a:p>
            <a:r>
              <a:rPr lang="en-US" sz="2000" dirty="0"/>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6065436"/>
      </p:ext>
    </p:extLst>
  </p:cSld>
  <p:clrMapOvr>
    <a:masterClrMapping/>
  </p:clrMapOvr>
  <p:transition advTm="8618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18</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533275"/>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3077766"/>
          </a:xfrm>
          <a:prstGeom prst="rect">
            <a:avLst/>
          </a:prstGeom>
          <a:noFill/>
          <a:ln w="19050" algn="ctr">
            <a:noFill/>
            <a:miter lim="800000"/>
            <a:headEnd/>
            <a:tailEnd/>
          </a:ln>
        </p:spPr>
        <p:txBody>
          <a:bodyPr wrap="square" lIns="0" tIns="0" rIns="0" bIns="0" rtlCol="0">
            <a:spAutoFit/>
          </a:bodyPr>
          <a:lstStyle/>
          <a:p>
            <a:r>
              <a:rPr lang="en-US" sz="2000" dirty="0"/>
              <a:t>So, based on observed data </a:t>
            </a:r>
          </a:p>
          <a:p>
            <a:r>
              <a:rPr lang="en-US" sz="2000" dirty="0"/>
              <a:t>from Table 1.2, </a:t>
            </a:r>
          </a:p>
          <a:p>
            <a:r>
              <a:rPr lang="en-US" sz="2000" dirty="0"/>
              <a:t>RR of Tx = 1.26 AND</a:t>
            </a:r>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r>
              <a:rPr lang="en-US" sz="2000" dirty="0"/>
              <a:t>Indicating an association</a:t>
            </a:r>
          </a:p>
          <a:p>
            <a:endParaRPr lang="en-US" sz="2000" dirty="0"/>
          </a:p>
          <a:p>
            <a:r>
              <a:rPr lang="en-US" sz="2000" dirty="0"/>
              <a:t>But, recall from Table 1.1.</a:t>
            </a:r>
          </a:p>
          <a:p>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r>
              <a:rPr lang="en-US" sz="2000" dirty="0"/>
              <a:t>Indicating NO average causal effect</a:t>
            </a:r>
          </a:p>
        </p:txBody>
      </p:sp>
      <p:sp>
        <p:nvSpPr>
          <p:cNvPr id="7" name="TextBox 6"/>
          <p:cNvSpPr txBox="1"/>
          <p:nvPr/>
        </p:nvSpPr>
        <p:spPr bwMode="auto">
          <a:xfrm>
            <a:off x="2847332" y="5135092"/>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96" name="TextBox 95"/>
          <p:cNvSpPr txBox="1"/>
          <p:nvPr/>
        </p:nvSpPr>
        <p:spPr bwMode="auto">
          <a:xfrm>
            <a:off x="973221" y="5707622"/>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97" name="TextBox 96"/>
          <p:cNvSpPr txBox="1"/>
          <p:nvPr/>
        </p:nvSpPr>
        <p:spPr bwMode="auto">
          <a:xfrm>
            <a:off x="903198" y="3734649"/>
            <a:ext cx="35926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98" name="TextBox 97"/>
          <p:cNvSpPr txBox="1"/>
          <p:nvPr/>
        </p:nvSpPr>
        <p:spPr bwMode="auto">
          <a:xfrm>
            <a:off x="301835" y="3738767"/>
            <a:ext cx="501414" cy="984885"/>
          </a:xfrm>
          <a:prstGeom prst="rect">
            <a:avLst/>
          </a:prstGeom>
          <a:noFill/>
          <a:ln w="19050" algn="ctr">
            <a:noFill/>
            <a:miter lim="800000"/>
            <a:headEnd/>
            <a:tailEnd/>
          </a:ln>
        </p:spPr>
        <p:txBody>
          <a:bodyPr wrap="square" lIns="0" tIns="0" rIns="0" bIns="0" rtlCol="0">
            <a:spAutoFit/>
          </a:bodyPr>
          <a:lstStyle/>
          <a:p>
            <a:r>
              <a:rPr lang="en-US" sz="3600" dirty="0">
                <a:solidFill>
                  <a:srgbClr val="FF0000"/>
                </a:solidFill>
              </a:rPr>
              <a:t>♥</a:t>
            </a:r>
            <a:r>
              <a:rPr lang="en-US" sz="2800" dirty="0"/>
              <a:t>️</a:t>
            </a:r>
          </a:p>
        </p:txBody>
      </p:sp>
      <p:sp>
        <p:nvSpPr>
          <p:cNvPr id="99" name="TextBox 98"/>
          <p:cNvSpPr txBox="1"/>
          <p:nvPr/>
        </p:nvSpPr>
        <p:spPr bwMode="auto">
          <a:xfrm>
            <a:off x="2787992" y="4382890"/>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00" name="TextBox 99"/>
          <p:cNvSpPr txBox="1"/>
          <p:nvPr/>
        </p:nvSpPr>
        <p:spPr bwMode="auto">
          <a:xfrm>
            <a:off x="347144" y="5699378"/>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2" name="TextBox 101"/>
          <p:cNvSpPr txBox="1"/>
          <p:nvPr/>
        </p:nvSpPr>
        <p:spPr bwMode="auto">
          <a:xfrm>
            <a:off x="2431325" y="5732325"/>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3" name="TextBox 102"/>
          <p:cNvSpPr txBox="1"/>
          <p:nvPr/>
        </p:nvSpPr>
        <p:spPr bwMode="auto">
          <a:xfrm>
            <a:off x="1006283" y="4957647"/>
            <a:ext cx="501414" cy="1107996"/>
          </a:xfrm>
          <a:prstGeom prst="rect">
            <a:avLst/>
          </a:prstGeom>
          <a:noFill/>
          <a:ln w="19050" algn="ctr">
            <a:noFill/>
            <a:miter lim="800000"/>
            <a:headEnd/>
            <a:tailEnd/>
          </a:ln>
        </p:spPr>
        <p:txBody>
          <a:bodyPr wrap="square" lIns="0" tIns="0" rIns="0" bIns="0" rtlCol="0">
            <a:spAutoFit/>
          </a:bodyPr>
          <a:lstStyle/>
          <a:p>
            <a:r>
              <a:rPr lang="en-US" sz="4400" dirty="0">
                <a:solidFill>
                  <a:srgbClr val="FF0000"/>
                </a:solidFill>
              </a:rPr>
              <a:t>♥</a:t>
            </a:r>
            <a:r>
              <a:rPr lang="en-US" sz="2800" dirty="0"/>
              <a:t>️</a:t>
            </a:r>
          </a:p>
        </p:txBody>
      </p:sp>
      <p:sp>
        <p:nvSpPr>
          <p:cNvPr id="104" name="TextBox 103"/>
          <p:cNvSpPr txBox="1"/>
          <p:nvPr/>
        </p:nvSpPr>
        <p:spPr bwMode="auto">
          <a:xfrm>
            <a:off x="345932" y="4990701"/>
            <a:ext cx="501414" cy="1231106"/>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endParaRPr lang="en-US" sz="2800" dirty="0">
              <a:solidFill>
                <a:srgbClr val="FF0000"/>
              </a:solidFill>
            </a:endParaRPr>
          </a:p>
        </p:txBody>
      </p:sp>
      <p:sp>
        <p:nvSpPr>
          <p:cNvPr id="105" name="TextBox 104"/>
          <p:cNvSpPr txBox="1"/>
          <p:nvPr/>
        </p:nvSpPr>
        <p:spPr bwMode="auto">
          <a:xfrm>
            <a:off x="3049170" y="5744677"/>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6" name="TextBox 105"/>
          <p:cNvSpPr txBox="1"/>
          <p:nvPr/>
        </p:nvSpPr>
        <p:spPr bwMode="auto">
          <a:xfrm>
            <a:off x="2151243" y="5093883"/>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7" name="TextBox 106"/>
          <p:cNvSpPr txBox="1"/>
          <p:nvPr/>
        </p:nvSpPr>
        <p:spPr bwMode="auto">
          <a:xfrm>
            <a:off x="1549878" y="5097999"/>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grpSp>
        <p:nvGrpSpPr>
          <p:cNvPr id="12" name="Group 11"/>
          <p:cNvGrpSpPr/>
          <p:nvPr/>
        </p:nvGrpSpPr>
        <p:grpSpPr>
          <a:xfrm>
            <a:off x="152774" y="366755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32645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62623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32233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30174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501385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500141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8" y="664794"/>
            <a:ext cx="4720281" cy="307777"/>
          </a:xfrm>
          <a:prstGeom prst="rect">
            <a:avLst/>
          </a:prstGeom>
          <a:noFill/>
          <a:ln w="19050" algn="ctr">
            <a:noFill/>
            <a:miter lim="800000"/>
            <a:headEnd/>
            <a:tailEnd/>
          </a:ln>
        </p:spPr>
        <p:txBody>
          <a:bodyPr wrap="square" lIns="0" tIns="0" rIns="0" bIns="0" rtlCol="0">
            <a:spAutoFit/>
          </a:bodyPr>
          <a:lstStyle/>
          <a:p>
            <a:r>
              <a:rPr lang="en-US" sz="2000" dirty="0"/>
              <a:t>Observed                          Counterfactuals</a:t>
            </a:r>
          </a:p>
        </p:txBody>
      </p:sp>
      <p:sp>
        <p:nvSpPr>
          <p:cNvPr id="137" name="TextBox 136"/>
          <p:cNvSpPr txBox="1"/>
          <p:nvPr/>
        </p:nvSpPr>
        <p:spPr bwMode="auto">
          <a:xfrm>
            <a:off x="2822409" y="4977744"/>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38" name="TextBox 137"/>
          <p:cNvSpPr txBox="1"/>
          <p:nvPr/>
        </p:nvSpPr>
        <p:spPr bwMode="auto">
          <a:xfrm>
            <a:off x="2125305" y="5000359"/>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39" name="TextBox 138"/>
          <p:cNvSpPr txBox="1"/>
          <p:nvPr/>
        </p:nvSpPr>
        <p:spPr bwMode="auto">
          <a:xfrm>
            <a:off x="1498988" y="5017075"/>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grpSp>
        <p:nvGrpSpPr>
          <p:cNvPr id="127" name="Group 126"/>
          <p:cNvGrpSpPr/>
          <p:nvPr/>
        </p:nvGrpSpPr>
        <p:grpSpPr>
          <a:xfrm>
            <a:off x="2303893" y="559919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61979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65109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1458086"/>
      </p:ext>
    </p:extLst>
  </p:cSld>
  <p:clrMapOvr>
    <a:masterClrMapping/>
  </p:clrMapOvr>
  <p:transition advTm="52464">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8839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19</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171" y="664793"/>
            <a:ext cx="2393126" cy="5525945"/>
          </a:xfrm>
          <a:prstGeom prst="rect">
            <a:avLst/>
          </a:prstGeom>
        </p:spPr>
      </p:pic>
      <p:grpSp>
        <p:nvGrpSpPr>
          <p:cNvPr id="67" name="Group 66"/>
          <p:cNvGrpSpPr/>
          <p:nvPr/>
        </p:nvGrpSpPr>
        <p:grpSpPr>
          <a:xfrm>
            <a:off x="50995" y="3586030"/>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2769989"/>
          </a:xfrm>
          <a:prstGeom prst="rect">
            <a:avLst/>
          </a:prstGeom>
          <a:noFill/>
          <a:ln w="19050" algn="ctr">
            <a:noFill/>
            <a:miter lim="800000"/>
            <a:headEnd/>
            <a:tailEnd/>
          </a:ln>
        </p:spPr>
        <p:txBody>
          <a:bodyPr wrap="square" lIns="0" tIns="0" rIns="0" bIns="0" rtlCol="0">
            <a:spAutoFit/>
          </a:bodyPr>
          <a:lstStyle/>
          <a:p>
            <a:r>
              <a:rPr lang="en-US" sz="2000" dirty="0"/>
              <a:t>RR of </a:t>
            </a:r>
            <a:r>
              <a:rPr lang="en-US" sz="2000" dirty="0" err="1"/>
              <a:t>Tx</a:t>
            </a:r>
            <a:r>
              <a:rPr lang="en-US" sz="2000" dirty="0"/>
              <a:t> = 1.26 AND</a:t>
            </a:r>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r>
              <a:rPr lang="en-US" sz="2000" dirty="0"/>
              <a:t>Indicating an association</a:t>
            </a:r>
          </a:p>
          <a:p>
            <a:endParaRPr lang="en-US" sz="2000" dirty="0"/>
          </a:p>
          <a:p>
            <a:r>
              <a:rPr lang="en-US" sz="2000" dirty="0"/>
              <a:t>BUT: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r>
              <a:rPr lang="en-US" sz="2000" dirty="0"/>
              <a:t>Indicating NO average causal effect</a:t>
            </a:r>
          </a:p>
          <a:p>
            <a:r>
              <a:rPr lang="en-US" sz="2000" b="1" i="1" dirty="0"/>
              <a:t>This is an example of how association does NOT equal causation!</a:t>
            </a:r>
          </a:p>
        </p:txBody>
      </p:sp>
      <p:sp>
        <p:nvSpPr>
          <p:cNvPr id="7" name="TextBox 6"/>
          <p:cNvSpPr txBox="1"/>
          <p:nvPr/>
        </p:nvSpPr>
        <p:spPr bwMode="auto">
          <a:xfrm>
            <a:off x="2847332" y="5187847"/>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96" name="TextBox 95"/>
          <p:cNvSpPr txBox="1"/>
          <p:nvPr/>
        </p:nvSpPr>
        <p:spPr bwMode="auto">
          <a:xfrm>
            <a:off x="973221" y="5760377"/>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97" name="TextBox 96"/>
          <p:cNvSpPr txBox="1"/>
          <p:nvPr/>
        </p:nvSpPr>
        <p:spPr bwMode="auto">
          <a:xfrm>
            <a:off x="903198" y="3787404"/>
            <a:ext cx="35926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98" name="TextBox 97"/>
          <p:cNvSpPr txBox="1"/>
          <p:nvPr/>
        </p:nvSpPr>
        <p:spPr bwMode="auto">
          <a:xfrm>
            <a:off x="301835" y="3791522"/>
            <a:ext cx="501414" cy="984885"/>
          </a:xfrm>
          <a:prstGeom prst="rect">
            <a:avLst/>
          </a:prstGeom>
          <a:noFill/>
          <a:ln w="19050" algn="ctr">
            <a:noFill/>
            <a:miter lim="800000"/>
            <a:headEnd/>
            <a:tailEnd/>
          </a:ln>
        </p:spPr>
        <p:txBody>
          <a:bodyPr wrap="square" lIns="0" tIns="0" rIns="0" bIns="0" rtlCol="0">
            <a:spAutoFit/>
          </a:bodyPr>
          <a:lstStyle/>
          <a:p>
            <a:r>
              <a:rPr lang="en-US" sz="3600" dirty="0">
                <a:solidFill>
                  <a:srgbClr val="FF0000"/>
                </a:solidFill>
              </a:rPr>
              <a:t>♥</a:t>
            </a:r>
            <a:r>
              <a:rPr lang="en-US" sz="2800" dirty="0"/>
              <a:t>️</a:t>
            </a:r>
          </a:p>
        </p:txBody>
      </p:sp>
      <p:sp>
        <p:nvSpPr>
          <p:cNvPr id="99" name="TextBox 98"/>
          <p:cNvSpPr txBox="1"/>
          <p:nvPr/>
        </p:nvSpPr>
        <p:spPr bwMode="auto">
          <a:xfrm>
            <a:off x="2787992" y="4435645"/>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00" name="TextBox 99"/>
          <p:cNvSpPr txBox="1"/>
          <p:nvPr/>
        </p:nvSpPr>
        <p:spPr bwMode="auto">
          <a:xfrm>
            <a:off x="347144" y="5752133"/>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2" name="TextBox 101"/>
          <p:cNvSpPr txBox="1"/>
          <p:nvPr/>
        </p:nvSpPr>
        <p:spPr bwMode="auto">
          <a:xfrm>
            <a:off x="2431325" y="5785080"/>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3" name="TextBox 102"/>
          <p:cNvSpPr txBox="1"/>
          <p:nvPr/>
        </p:nvSpPr>
        <p:spPr bwMode="auto">
          <a:xfrm>
            <a:off x="1006283" y="5010402"/>
            <a:ext cx="501414" cy="1107996"/>
          </a:xfrm>
          <a:prstGeom prst="rect">
            <a:avLst/>
          </a:prstGeom>
          <a:noFill/>
          <a:ln w="19050" algn="ctr">
            <a:noFill/>
            <a:miter lim="800000"/>
            <a:headEnd/>
            <a:tailEnd/>
          </a:ln>
        </p:spPr>
        <p:txBody>
          <a:bodyPr wrap="square" lIns="0" tIns="0" rIns="0" bIns="0" rtlCol="0">
            <a:spAutoFit/>
          </a:bodyPr>
          <a:lstStyle/>
          <a:p>
            <a:r>
              <a:rPr lang="en-US" sz="4400" dirty="0">
                <a:solidFill>
                  <a:srgbClr val="FF0000"/>
                </a:solidFill>
              </a:rPr>
              <a:t>♥</a:t>
            </a:r>
            <a:r>
              <a:rPr lang="en-US" sz="2800" dirty="0"/>
              <a:t>️</a:t>
            </a:r>
          </a:p>
        </p:txBody>
      </p:sp>
      <p:sp>
        <p:nvSpPr>
          <p:cNvPr id="104" name="TextBox 103"/>
          <p:cNvSpPr txBox="1"/>
          <p:nvPr/>
        </p:nvSpPr>
        <p:spPr bwMode="auto">
          <a:xfrm>
            <a:off x="345932" y="5043456"/>
            <a:ext cx="501414" cy="1231106"/>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endParaRPr lang="en-US" sz="2800" dirty="0">
              <a:solidFill>
                <a:srgbClr val="FF0000"/>
              </a:solidFill>
            </a:endParaRPr>
          </a:p>
        </p:txBody>
      </p:sp>
      <p:sp>
        <p:nvSpPr>
          <p:cNvPr id="105" name="TextBox 104"/>
          <p:cNvSpPr txBox="1"/>
          <p:nvPr/>
        </p:nvSpPr>
        <p:spPr bwMode="auto">
          <a:xfrm>
            <a:off x="3049170" y="5797432"/>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6" name="TextBox 105"/>
          <p:cNvSpPr txBox="1"/>
          <p:nvPr/>
        </p:nvSpPr>
        <p:spPr bwMode="auto">
          <a:xfrm>
            <a:off x="2151243" y="5146638"/>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sp>
        <p:nvSpPr>
          <p:cNvPr id="107" name="TextBox 106"/>
          <p:cNvSpPr txBox="1"/>
          <p:nvPr/>
        </p:nvSpPr>
        <p:spPr bwMode="auto">
          <a:xfrm>
            <a:off x="1549878" y="5150754"/>
            <a:ext cx="501414" cy="430887"/>
          </a:xfrm>
          <a:prstGeom prst="rect">
            <a:avLst/>
          </a:prstGeom>
          <a:noFill/>
          <a:ln w="19050" algn="ctr">
            <a:noFill/>
            <a:miter lim="800000"/>
            <a:headEnd/>
            <a:tailEnd/>
          </a:ln>
        </p:spPr>
        <p:txBody>
          <a:bodyPr wrap="square" lIns="0" tIns="0" rIns="0" bIns="0" rtlCol="0">
            <a:spAutoFit/>
          </a:bodyPr>
          <a:lstStyle/>
          <a:p>
            <a:r>
              <a:rPr lang="en-US" sz="2800" dirty="0"/>
              <a:t>♥️</a:t>
            </a:r>
          </a:p>
        </p:txBody>
      </p:sp>
      <p:grpSp>
        <p:nvGrpSpPr>
          <p:cNvPr id="12" name="Group 11"/>
          <p:cNvGrpSpPr/>
          <p:nvPr/>
        </p:nvGrpSpPr>
        <p:grpSpPr>
          <a:xfrm>
            <a:off x="152774" y="3720305"/>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379205"/>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678986"/>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375089"/>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354495"/>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5066611"/>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5054169"/>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8" y="664793"/>
            <a:ext cx="4738983" cy="307777"/>
          </a:xfrm>
          <a:prstGeom prst="rect">
            <a:avLst/>
          </a:prstGeom>
          <a:noFill/>
          <a:ln w="19050" algn="ctr">
            <a:noFill/>
            <a:miter lim="800000"/>
            <a:headEnd/>
            <a:tailEnd/>
          </a:ln>
        </p:spPr>
        <p:txBody>
          <a:bodyPr wrap="square" lIns="0" tIns="0" rIns="0" bIns="0" rtlCol="0">
            <a:spAutoFit/>
          </a:bodyPr>
          <a:lstStyle/>
          <a:p>
            <a:r>
              <a:rPr lang="en-US" sz="2000" dirty="0"/>
              <a:t>     Observed                   Counterfactuals</a:t>
            </a:r>
          </a:p>
        </p:txBody>
      </p:sp>
      <p:sp>
        <p:nvSpPr>
          <p:cNvPr id="137" name="TextBox 136"/>
          <p:cNvSpPr txBox="1"/>
          <p:nvPr/>
        </p:nvSpPr>
        <p:spPr bwMode="auto">
          <a:xfrm>
            <a:off x="2822409" y="5030499"/>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38" name="TextBox 137"/>
          <p:cNvSpPr txBox="1"/>
          <p:nvPr/>
        </p:nvSpPr>
        <p:spPr bwMode="auto">
          <a:xfrm>
            <a:off x="2125305" y="5053114"/>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39" name="TextBox 138"/>
          <p:cNvSpPr txBox="1"/>
          <p:nvPr/>
        </p:nvSpPr>
        <p:spPr bwMode="auto">
          <a:xfrm>
            <a:off x="1498988" y="5069830"/>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r>
              <a:rPr lang="en-US" sz="4000" dirty="0">
                <a:solidFill>
                  <a:srgbClr val="FF0000"/>
                </a:solidFill>
              </a:rPr>
              <a:t>♥</a:t>
            </a:r>
            <a:r>
              <a:rPr lang="en-US" sz="2800" dirty="0"/>
              <a:t>️</a:t>
            </a:r>
          </a:p>
        </p:txBody>
      </p:sp>
      <p:grpSp>
        <p:nvGrpSpPr>
          <p:cNvPr id="127" name="Group 126"/>
          <p:cNvGrpSpPr/>
          <p:nvPr/>
        </p:nvGrpSpPr>
        <p:grpSpPr>
          <a:xfrm>
            <a:off x="2303893" y="5651952"/>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672549"/>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703848"/>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4404670"/>
      </p:ext>
    </p:extLst>
  </p:cSld>
  <p:clrMapOvr>
    <a:masterClrMapping/>
  </p:clrMapOvr>
  <p:transition advTm="11503">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2</a:t>
            </a:fld>
            <a:endParaRPr lang="en-US" dirty="0">
              <a:solidFill>
                <a:srgbClr val="052049"/>
              </a:solidFill>
            </a:endParaRPr>
          </a:p>
        </p:txBody>
      </p:sp>
      <p:sp>
        <p:nvSpPr>
          <p:cNvPr id="4" name="Title 3"/>
          <p:cNvSpPr>
            <a:spLocks noGrp="1"/>
          </p:cNvSpPr>
          <p:nvPr>
            <p:ph type="title"/>
          </p:nvPr>
        </p:nvSpPr>
        <p:spPr/>
        <p:txBody>
          <a:bodyPr/>
          <a:lstStyle/>
          <a:p>
            <a:r>
              <a:rPr lang="en-US" dirty="0"/>
              <a:t>In-Depth on Counterfactuals</a:t>
            </a:r>
          </a:p>
        </p:txBody>
      </p:sp>
    </p:spTree>
    <p:extLst>
      <p:ext uri="{BB962C8B-B14F-4D97-AF65-F5344CB8AC3E}">
        <p14:creationId xmlns:p14="http://schemas.microsoft.com/office/powerpoint/2010/main" val="3618761003"/>
      </p:ext>
    </p:extLst>
  </p:cSld>
  <p:clrMapOvr>
    <a:masterClrMapping/>
  </p:clrMapOvr>
  <p:transition advTm="10357">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2" y="136111"/>
            <a:ext cx="8089901" cy="467820"/>
          </a:xfrm>
        </p:spPr>
        <p:txBody>
          <a:bodyPr/>
          <a:lstStyle/>
          <a:p>
            <a:r>
              <a:rPr lang="en-US" b="1" dirty="0"/>
              <a:t>Causation vs. Association</a:t>
            </a:r>
          </a:p>
        </p:txBody>
      </p:sp>
      <p:pic>
        <p:nvPicPr>
          <p:cNvPr id="6" name="Picture 5"/>
          <p:cNvPicPr>
            <a:picLocks noChangeAspect="1"/>
          </p:cNvPicPr>
          <p:nvPr/>
        </p:nvPicPr>
        <p:blipFill rotWithShape="1">
          <a:blip r:embed="rId3"/>
          <a:srcRect l="40849" t="48889" r="34151" b="28966"/>
          <a:stretch/>
        </p:blipFill>
        <p:spPr>
          <a:xfrm>
            <a:off x="1312931" y="1134101"/>
            <a:ext cx="6623222" cy="3666600"/>
          </a:xfrm>
          <a:prstGeom prst="rect">
            <a:avLst/>
          </a:prstGeom>
        </p:spPr>
      </p:pic>
      <p:sp>
        <p:nvSpPr>
          <p:cNvPr id="109" name="Rectangle 108"/>
          <p:cNvSpPr/>
          <p:nvPr/>
        </p:nvSpPr>
        <p:spPr>
          <a:xfrm>
            <a:off x="4624542" y="4980175"/>
            <a:ext cx="3409138" cy="369332"/>
          </a:xfrm>
          <a:prstGeom prst="rect">
            <a:avLst/>
          </a:prstGeom>
        </p:spPr>
        <p:txBody>
          <a:bodyPr wrap="none">
            <a:spAutoFit/>
          </a:bodyPr>
          <a:lstStyle/>
          <a:p>
            <a:r>
              <a:rPr lang="en-US" dirty="0" err="1"/>
              <a:t>Pr</a:t>
            </a:r>
            <a:r>
              <a:rPr lang="en-US" dirty="0"/>
              <a:t>[Y=1</a:t>
            </a:r>
            <a:r>
              <a:rPr lang="en-US" b="1" dirty="0"/>
              <a:t>|</a:t>
            </a:r>
            <a:r>
              <a:rPr lang="en-US" dirty="0"/>
              <a:t>A=1]   vs.    </a:t>
            </a:r>
            <a:r>
              <a:rPr lang="en-US" dirty="0" err="1"/>
              <a:t>Pr</a:t>
            </a:r>
            <a:r>
              <a:rPr lang="en-US" dirty="0"/>
              <a:t>[Y=1</a:t>
            </a:r>
            <a:r>
              <a:rPr lang="en-US" b="1" dirty="0"/>
              <a:t>|</a:t>
            </a:r>
            <a:r>
              <a:rPr lang="en-US" dirty="0"/>
              <a:t>A=0]</a:t>
            </a:r>
          </a:p>
        </p:txBody>
      </p:sp>
      <p:sp>
        <p:nvSpPr>
          <p:cNvPr id="111" name="Rectangle 110"/>
          <p:cNvSpPr/>
          <p:nvPr/>
        </p:nvSpPr>
        <p:spPr>
          <a:xfrm>
            <a:off x="1661630" y="4980175"/>
            <a:ext cx="2839111"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vs.    </a:t>
            </a:r>
            <a:r>
              <a:rPr lang="en-US" dirty="0" err="1"/>
              <a:t>Pr</a:t>
            </a:r>
            <a:r>
              <a:rPr lang="en-US" dirty="0"/>
              <a:t>(</a:t>
            </a:r>
            <a:r>
              <a:rPr lang="en-US" dirty="0" err="1"/>
              <a:t>Y</a:t>
            </a:r>
            <a:r>
              <a:rPr lang="en-US" baseline="30000" dirty="0" err="1"/>
              <a:t>a</a:t>
            </a:r>
            <a:r>
              <a:rPr lang="en-US" baseline="30000" dirty="0"/>
              <a:t>=0</a:t>
            </a:r>
            <a:r>
              <a:rPr lang="en-US" dirty="0"/>
              <a:t>=1)</a:t>
            </a:r>
          </a:p>
        </p:txBody>
      </p:sp>
    </p:spTree>
    <p:extLst>
      <p:ext uri="{BB962C8B-B14F-4D97-AF65-F5344CB8AC3E}">
        <p14:creationId xmlns:p14="http://schemas.microsoft.com/office/powerpoint/2010/main" val="1413786322"/>
      </p:ext>
    </p:extLst>
  </p:cSld>
  <p:clrMapOvr>
    <a:masterClrMapping/>
  </p:clrMapOvr>
  <p:transition advTm="103263">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681" y="389810"/>
            <a:ext cx="2743200" cy="1943100"/>
          </a:xfrm>
          <a:prstGeom prst="rect">
            <a:avLst/>
          </a:prstGeom>
        </p:spPr>
      </p:pic>
      <p:pic>
        <p:nvPicPr>
          <p:cNvPr id="224" name="Picture 223"/>
          <p:cNvPicPr>
            <a:picLocks noChangeAspect="1"/>
          </p:cNvPicPr>
          <p:nvPr/>
        </p:nvPicPr>
        <p:blipFill rotWithShape="1">
          <a:blip r:embed="rId4">
            <a:extLst>
              <a:ext uri="{28A0092B-C50C-407E-A947-70E740481C1C}">
                <a14:useLocalDpi xmlns:a14="http://schemas.microsoft.com/office/drawing/2010/main" val="0"/>
              </a:ext>
            </a:extLst>
          </a:blip>
          <a:srcRect l="6077" b="8861"/>
          <a:stretch/>
        </p:blipFill>
        <p:spPr>
          <a:xfrm>
            <a:off x="3733959" y="302796"/>
            <a:ext cx="2659369" cy="1654197"/>
          </a:xfrm>
          <a:prstGeom prst="rect">
            <a:avLst/>
          </a:prstGeom>
        </p:spPr>
      </p:pic>
      <p:grpSp>
        <p:nvGrpSpPr>
          <p:cNvPr id="7" name="Group 6"/>
          <p:cNvGrpSpPr/>
          <p:nvPr/>
        </p:nvGrpSpPr>
        <p:grpSpPr>
          <a:xfrm>
            <a:off x="208035" y="1754669"/>
            <a:ext cx="2627391" cy="2070518"/>
            <a:chOff x="37707" y="30723"/>
            <a:chExt cx="5749822" cy="5895260"/>
          </a:xfrm>
        </p:grpSpPr>
        <p:pic>
          <p:nvPicPr>
            <p:cNvPr id="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1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11" name="Group 10"/>
            <p:cNvGrpSpPr/>
            <p:nvPr/>
          </p:nvGrpSpPr>
          <p:grpSpPr>
            <a:xfrm>
              <a:off x="4339743" y="30723"/>
              <a:ext cx="1152949" cy="1449541"/>
              <a:chOff x="600891" y="1560036"/>
              <a:chExt cx="2133600" cy="2668615"/>
            </a:xfrm>
          </p:grpSpPr>
          <p:pic>
            <p:nvPicPr>
              <p:cNvPr id="3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3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1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1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1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1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1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1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18" name="Group 17"/>
            <p:cNvGrpSpPr/>
            <p:nvPr/>
          </p:nvGrpSpPr>
          <p:grpSpPr>
            <a:xfrm>
              <a:off x="3205654" y="1888285"/>
              <a:ext cx="981745" cy="1305707"/>
              <a:chOff x="233767" y="1581600"/>
              <a:chExt cx="1764506" cy="2680655"/>
            </a:xfrm>
          </p:grpSpPr>
          <p:pic>
            <p:nvPicPr>
              <p:cNvPr id="3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33" name="Shape 155"/>
              <p:cNvSpPr txBox="1">
                <a:spLocks/>
              </p:cNvSpPr>
              <p:nvPr/>
            </p:nvSpPr>
            <p:spPr>
              <a:xfrm>
                <a:off x="385784" y="3385260"/>
                <a:ext cx="1612489" cy="876995"/>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err="1">
                    <a:latin typeface="Germania One"/>
                    <a:ea typeface="Germania One"/>
                    <a:cs typeface="Germania One"/>
                    <a:sym typeface="Germania One"/>
                  </a:rPr>
                  <a:t>Leto</a:t>
                </a:r>
                <a:endParaRPr lang="en" sz="500" dirty="0">
                  <a:latin typeface="Germania One"/>
                  <a:ea typeface="Germania One"/>
                  <a:cs typeface="Germania One"/>
                  <a:sym typeface="Germania One"/>
                </a:endParaRPr>
              </a:p>
            </p:txBody>
          </p:sp>
        </p:grpSp>
        <p:pic>
          <p:nvPicPr>
            <p:cNvPr id="1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2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2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2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23" name="Group 22"/>
            <p:cNvGrpSpPr/>
            <p:nvPr/>
          </p:nvGrpSpPr>
          <p:grpSpPr>
            <a:xfrm>
              <a:off x="268464" y="3092232"/>
              <a:ext cx="1024971" cy="1382597"/>
              <a:chOff x="669977" y="2139885"/>
              <a:chExt cx="1639590" cy="2076660"/>
            </a:xfrm>
          </p:grpSpPr>
          <p:pic>
            <p:nvPicPr>
              <p:cNvPr id="3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3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600" b="1" dirty="0" err="1">
                    <a:solidFill>
                      <a:schemeClr val="bg2">
                        <a:lumMod val="50000"/>
                      </a:schemeClr>
                    </a:solidFill>
                    <a:latin typeface="Germania One"/>
                    <a:ea typeface="Germania One"/>
                    <a:cs typeface="Germania One"/>
                    <a:sym typeface="Germania One"/>
                  </a:rPr>
                  <a:t>Cyclope</a:t>
                </a:r>
                <a:endParaRPr lang="en" sz="600" b="1" dirty="0">
                  <a:solidFill>
                    <a:schemeClr val="bg2">
                      <a:lumMod val="50000"/>
                    </a:schemeClr>
                  </a:solidFill>
                  <a:latin typeface="Germania One"/>
                  <a:ea typeface="Germania One"/>
                  <a:cs typeface="Germania One"/>
                  <a:sym typeface="Germania One"/>
                </a:endParaRPr>
              </a:p>
            </p:txBody>
          </p:sp>
        </p:grpSp>
        <p:grpSp>
          <p:nvGrpSpPr>
            <p:cNvPr id="24" name="Group 23"/>
            <p:cNvGrpSpPr/>
            <p:nvPr/>
          </p:nvGrpSpPr>
          <p:grpSpPr>
            <a:xfrm>
              <a:off x="1342131" y="3205775"/>
              <a:ext cx="1112988" cy="1213092"/>
              <a:chOff x="835744" y="1565344"/>
              <a:chExt cx="1896771" cy="2403341"/>
            </a:xfrm>
          </p:grpSpPr>
          <p:pic>
            <p:nvPicPr>
              <p:cNvPr id="2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2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a:solidFill>
                      <a:srgbClr val="C00000"/>
                    </a:solidFill>
                    <a:latin typeface="+mj-lt"/>
                    <a:ea typeface="Germania One"/>
                    <a:cs typeface="Germania One"/>
                    <a:sym typeface="Germania One"/>
                  </a:rPr>
                  <a:t>Persephone</a:t>
                </a:r>
              </a:p>
            </p:txBody>
          </p:sp>
        </p:grpSp>
        <p:pic>
          <p:nvPicPr>
            <p:cNvPr id="2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2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2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grpSp>
        <p:nvGrpSpPr>
          <p:cNvPr id="86" name="Group 85"/>
          <p:cNvGrpSpPr/>
          <p:nvPr/>
        </p:nvGrpSpPr>
        <p:grpSpPr>
          <a:xfrm>
            <a:off x="6617402" y="3719918"/>
            <a:ext cx="2249995" cy="1460027"/>
            <a:chOff x="37707" y="30723"/>
            <a:chExt cx="5749822" cy="5895260"/>
          </a:xfrm>
        </p:grpSpPr>
        <p:pic>
          <p:nvPicPr>
            <p:cNvPr id="87"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88"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89"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90" name="Group 89"/>
            <p:cNvGrpSpPr/>
            <p:nvPr/>
          </p:nvGrpSpPr>
          <p:grpSpPr>
            <a:xfrm>
              <a:off x="4339743" y="30723"/>
              <a:ext cx="1152949" cy="1449541"/>
              <a:chOff x="600891" y="1560036"/>
              <a:chExt cx="2133600" cy="2668615"/>
            </a:xfrm>
          </p:grpSpPr>
          <p:pic>
            <p:nvPicPr>
              <p:cNvPr id="113"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114"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91"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92"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93"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94"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95"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96"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97" name="Group 96"/>
            <p:cNvGrpSpPr/>
            <p:nvPr/>
          </p:nvGrpSpPr>
          <p:grpSpPr>
            <a:xfrm>
              <a:off x="3205654" y="1888285"/>
              <a:ext cx="981745" cy="1203947"/>
              <a:chOff x="233767" y="1581600"/>
              <a:chExt cx="1764506" cy="2471738"/>
            </a:xfrm>
          </p:grpSpPr>
          <p:pic>
            <p:nvPicPr>
              <p:cNvPr id="111"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112"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100" dirty="0" err="1">
                    <a:latin typeface="Germania One"/>
                    <a:ea typeface="Germania One"/>
                    <a:cs typeface="Germania One"/>
                    <a:sym typeface="Germania One"/>
                  </a:rPr>
                  <a:t>Leto</a:t>
                </a:r>
                <a:endParaRPr lang="en" sz="1100" dirty="0">
                  <a:latin typeface="Germania One"/>
                  <a:ea typeface="Germania One"/>
                  <a:cs typeface="Germania One"/>
                  <a:sym typeface="Germania One"/>
                </a:endParaRPr>
              </a:p>
            </p:txBody>
          </p:sp>
        </p:grpSp>
        <p:pic>
          <p:nvPicPr>
            <p:cNvPr id="98"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99"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100"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101"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102" name="Group 101"/>
            <p:cNvGrpSpPr/>
            <p:nvPr/>
          </p:nvGrpSpPr>
          <p:grpSpPr>
            <a:xfrm>
              <a:off x="268464" y="3092232"/>
              <a:ext cx="1024971" cy="1382597"/>
              <a:chOff x="669977" y="2139885"/>
              <a:chExt cx="1639590" cy="2076660"/>
            </a:xfrm>
          </p:grpSpPr>
          <p:pic>
            <p:nvPicPr>
              <p:cNvPr id="109"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110"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300" b="1" dirty="0" err="1">
                    <a:solidFill>
                      <a:schemeClr val="bg2">
                        <a:lumMod val="50000"/>
                      </a:schemeClr>
                    </a:solidFill>
                    <a:latin typeface="Germania One"/>
                    <a:ea typeface="Germania One"/>
                    <a:cs typeface="Germania One"/>
                    <a:sym typeface="Germania One"/>
                  </a:rPr>
                  <a:t>Cyclope</a:t>
                </a:r>
                <a:endParaRPr lang="en" sz="300" b="1" dirty="0">
                  <a:solidFill>
                    <a:schemeClr val="bg2">
                      <a:lumMod val="50000"/>
                    </a:schemeClr>
                  </a:solidFill>
                  <a:latin typeface="Germania One"/>
                  <a:ea typeface="Germania One"/>
                  <a:cs typeface="Germania One"/>
                  <a:sym typeface="Germania One"/>
                </a:endParaRPr>
              </a:p>
            </p:txBody>
          </p:sp>
        </p:grpSp>
        <p:grpSp>
          <p:nvGrpSpPr>
            <p:cNvPr id="103" name="Group 102"/>
            <p:cNvGrpSpPr/>
            <p:nvPr/>
          </p:nvGrpSpPr>
          <p:grpSpPr>
            <a:xfrm>
              <a:off x="1342131" y="3205775"/>
              <a:ext cx="1112988" cy="1213092"/>
              <a:chOff x="835744" y="1565344"/>
              <a:chExt cx="1896771" cy="2403341"/>
            </a:xfrm>
          </p:grpSpPr>
          <p:pic>
            <p:nvPicPr>
              <p:cNvPr id="107"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108"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104"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105" name="Shape 221"/>
            <p:cNvPicPr preferRelativeResize="0"/>
            <p:nvPr/>
          </p:nvPicPr>
          <p:blipFill rotWithShape="1">
            <a:blip r:embed="rId23">
              <a:alphaModFix/>
            </a:blip>
            <a:srcRect l="12087" t="1268" r="5848" b="8807"/>
            <a:stretch/>
          </p:blipFill>
          <p:spPr>
            <a:xfrm>
              <a:off x="2350783" y="3277578"/>
              <a:ext cx="930113" cy="1176004"/>
            </a:xfrm>
            <a:prstGeom prst="rect">
              <a:avLst/>
            </a:prstGeom>
            <a:noFill/>
            <a:ln>
              <a:noFill/>
            </a:ln>
          </p:spPr>
        </p:pic>
        <p:pic>
          <p:nvPicPr>
            <p:cNvPr id="106"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cxnSp>
        <p:nvCxnSpPr>
          <p:cNvPr id="36" name="Straight Arrow Connector 35"/>
          <p:cNvCxnSpPr>
            <a:stCxn id="19" idx="3"/>
          </p:cNvCxnSpPr>
          <p:nvPr/>
        </p:nvCxnSpPr>
        <p:spPr>
          <a:xfrm flipV="1">
            <a:off x="2642870" y="1838633"/>
            <a:ext cx="1181525" cy="75832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a:off x="2686420" y="3009232"/>
            <a:ext cx="1137975" cy="6109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bwMode="auto">
          <a:xfrm>
            <a:off x="3608173" y="2263773"/>
            <a:ext cx="4595935" cy="307777"/>
          </a:xfrm>
          <a:prstGeom prst="rect">
            <a:avLst/>
          </a:prstGeom>
          <a:noFill/>
          <a:ln w="19050" algn="ctr">
            <a:noFill/>
            <a:miter lim="800000"/>
            <a:headEnd/>
            <a:tailEnd/>
          </a:ln>
        </p:spPr>
        <p:txBody>
          <a:bodyPr wrap="square" lIns="0" tIns="0" rIns="0" bIns="0" rtlCol="0">
            <a:spAutoFit/>
          </a:bodyPr>
          <a:lstStyle/>
          <a:p>
            <a:r>
              <a:rPr lang="en-US" sz="2000" dirty="0"/>
              <a:t>Assessing </a:t>
            </a:r>
            <a:r>
              <a:rPr lang="en-US" sz="2000"/>
              <a:t>Association via Observed Data</a:t>
            </a:r>
            <a:endParaRPr lang="en-US" sz="2000" dirty="0"/>
          </a:p>
        </p:txBody>
      </p:sp>
      <p:sp>
        <p:nvSpPr>
          <p:cNvPr id="271" name="TextBox 270"/>
          <p:cNvSpPr txBox="1"/>
          <p:nvPr/>
        </p:nvSpPr>
        <p:spPr bwMode="auto">
          <a:xfrm>
            <a:off x="3758501" y="3169323"/>
            <a:ext cx="4445607" cy="307777"/>
          </a:xfrm>
          <a:prstGeom prst="rect">
            <a:avLst/>
          </a:prstGeom>
          <a:noFill/>
          <a:ln w="19050" algn="ctr">
            <a:noFill/>
            <a:miter lim="800000"/>
            <a:headEnd/>
            <a:tailEnd/>
          </a:ln>
        </p:spPr>
        <p:txBody>
          <a:bodyPr wrap="square" lIns="0" tIns="0" rIns="0" bIns="0" rtlCol="0">
            <a:spAutoFit/>
          </a:bodyPr>
          <a:lstStyle/>
          <a:p>
            <a:r>
              <a:rPr lang="en-US" sz="2000" dirty="0"/>
              <a:t>Assessing Causation </a:t>
            </a:r>
            <a:r>
              <a:rPr lang="en-US" sz="2000"/>
              <a:t>via Counterfactuals</a:t>
            </a:r>
            <a:endParaRPr lang="en-US" sz="2000" dirty="0"/>
          </a:p>
        </p:txBody>
      </p:sp>
      <p:grpSp>
        <p:nvGrpSpPr>
          <p:cNvPr id="275" name="Group 274"/>
          <p:cNvGrpSpPr/>
          <p:nvPr/>
        </p:nvGrpSpPr>
        <p:grpSpPr>
          <a:xfrm>
            <a:off x="7064779" y="4165473"/>
            <a:ext cx="216839" cy="236612"/>
            <a:chOff x="6208675" y="2832617"/>
            <a:chExt cx="347500" cy="299016"/>
          </a:xfrm>
        </p:grpSpPr>
        <p:cxnSp>
          <p:nvCxnSpPr>
            <p:cNvPr id="276" name="Straight Connector 275"/>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p:nvGrpSpPr>
        <p:grpSpPr>
          <a:xfrm>
            <a:off x="7225416" y="4882169"/>
            <a:ext cx="216839" cy="236612"/>
            <a:chOff x="6208675" y="2832617"/>
            <a:chExt cx="347500" cy="299016"/>
          </a:xfrm>
        </p:grpSpPr>
        <p:cxnSp>
          <p:nvCxnSpPr>
            <p:cNvPr id="279" name="Straight Connector 278"/>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7521977" y="3831842"/>
            <a:ext cx="216839" cy="236612"/>
            <a:chOff x="6208675" y="2832617"/>
            <a:chExt cx="347500" cy="299016"/>
          </a:xfrm>
        </p:grpSpPr>
        <p:cxnSp>
          <p:nvCxnSpPr>
            <p:cNvPr id="288" name="Straight Connector 287"/>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p:nvGrpSpPr>
        <p:grpSpPr>
          <a:xfrm>
            <a:off x="7501383" y="4169594"/>
            <a:ext cx="216839" cy="236612"/>
            <a:chOff x="6208675" y="2832617"/>
            <a:chExt cx="347500" cy="299016"/>
          </a:xfrm>
        </p:grpSpPr>
        <p:cxnSp>
          <p:nvCxnSpPr>
            <p:cNvPr id="291" name="Straight Connector 29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a:off x="8329286" y="4194307"/>
            <a:ext cx="216839" cy="236612"/>
            <a:chOff x="6208675" y="2832617"/>
            <a:chExt cx="347500" cy="299016"/>
          </a:xfrm>
        </p:grpSpPr>
        <p:cxnSp>
          <p:nvCxnSpPr>
            <p:cNvPr id="300" name="Straight Connector 29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p:nvGrpSpPr>
        <p:grpSpPr>
          <a:xfrm>
            <a:off x="6801162" y="4890406"/>
            <a:ext cx="216839" cy="236612"/>
            <a:chOff x="6208675" y="2832617"/>
            <a:chExt cx="347500" cy="299016"/>
          </a:xfrm>
        </p:grpSpPr>
        <p:cxnSp>
          <p:nvCxnSpPr>
            <p:cNvPr id="303" name="Straight Connector 302"/>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7208939" y="4532052"/>
            <a:ext cx="216839" cy="236612"/>
            <a:chOff x="6208675" y="2832617"/>
            <a:chExt cx="347500" cy="299016"/>
          </a:xfrm>
        </p:grpSpPr>
        <p:cxnSp>
          <p:nvCxnSpPr>
            <p:cNvPr id="321" name="Straight Connector 32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3" name="Group 322"/>
          <p:cNvGrpSpPr/>
          <p:nvPr/>
        </p:nvGrpSpPr>
        <p:grpSpPr>
          <a:xfrm>
            <a:off x="8522875" y="4845092"/>
            <a:ext cx="216839" cy="236612"/>
            <a:chOff x="6208675" y="2832617"/>
            <a:chExt cx="347500" cy="299016"/>
          </a:xfrm>
        </p:grpSpPr>
        <p:cxnSp>
          <p:nvCxnSpPr>
            <p:cNvPr id="324" name="Straight Connector 323"/>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a:off x="8008003" y="4540288"/>
            <a:ext cx="216839" cy="236612"/>
            <a:chOff x="6208675" y="2832617"/>
            <a:chExt cx="347500" cy="299016"/>
          </a:xfrm>
        </p:grpSpPr>
        <p:cxnSp>
          <p:nvCxnSpPr>
            <p:cNvPr id="327" name="Straight Connector 326"/>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a:off x="7567275" y="4532048"/>
            <a:ext cx="216839" cy="236612"/>
            <a:chOff x="6208675" y="2832617"/>
            <a:chExt cx="347500" cy="299016"/>
          </a:xfrm>
        </p:grpSpPr>
        <p:cxnSp>
          <p:nvCxnSpPr>
            <p:cNvPr id="330" name="Straight Connector 32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32"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2" name="TextBox 1"/>
          <p:cNvSpPr txBox="1"/>
          <p:nvPr/>
        </p:nvSpPr>
        <p:spPr bwMode="auto">
          <a:xfrm>
            <a:off x="5993611" y="1284748"/>
            <a:ext cx="601867" cy="430887"/>
          </a:xfrm>
          <a:prstGeom prst="rect">
            <a:avLst/>
          </a:prstGeom>
          <a:noFill/>
          <a:ln w="19050" algn="ctr">
            <a:noFill/>
            <a:miter lim="800000"/>
            <a:headEnd/>
            <a:tailEnd/>
          </a:ln>
        </p:spPr>
        <p:txBody>
          <a:bodyPr wrap="square" lIns="0" tIns="0" rIns="0" bIns="0" rtlCol="0">
            <a:spAutoFit/>
          </a:bodyPr>
          <a:lstStyle/>
          <a:p>
            <a:r>
              <a:rPr lang="en-US" sz="2800" b="1" dirty="0"/>
              <a:t>vs.</a:t>
            </a:r>
            <a:endParaRPr lang="en-US" sz="2000" b="1" dirty="0"/>
          </a:p>
        </p:txBody>
      </p:sp>
      <p:sp>
        <p:nvSpPr>
          <p:cNvPr id="253" name="TextBox 252"/>
          <p:cNvSpPr txBox="1"/>
          <p:nvPr/>
        </p:nvSpPr>
        <p:spPr bwMode="auto">
          <a:xfrm>
            <a:off x="6199102" y="4256137"/>
            <a:ext cx="601867" cy="430887"/>
          </a:xfrm>
          <a:prstGeom prst="rect">
            <a:avLst/>
          </a:prstGeom>
          <a:noFill/>
          <a:ln w="19050" algn="ctr">
            <a:noFill/>
            <a:miter lim="800000"/>
            <a:headEnd/>
            <a:tailEnd/>
          </a:ln>
        </p:spPr>
        <p:txBody>
          <a:bodyPr wrap="square" lIns="0" tIns="0" rIns="0" bIns="0" rtlCol="0">
            <a:spAutoFit/>
          </a:bodyPr>
          <a:lstStyle/>
          <a:p>
            <a:r>
              <a:rPr lang="en-US" sz="2800" b="1" dirty="0"/>
              <a:t>vs.</a:t>
            </a:r>
            <a:endParaRPr lang="en-US" sz="2000" b="1" dirty="0"/>
          </a:p>
        </p:txBody>
      </p:sp>
      <p:pic>
        <p:nvPicPr>
          <p:cNvPr id="6" name="Picture 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14088" y="3762765"/>
            <a:ext cx="2669827" cy="1877413"/>
          </a:xfrm>
          <a:prstGeom prst="rect">
            <a:avLst/>
          </a:prstGeom>
        </p:spPr>
      </p:pic>
    </p:spTree>
    <p:extLst>
      <p:ext uri="{BB962C8B-B14F-4D97-AF65-F5344CB8AC3E}">
        <p14:creationId xmlns:p14="http://schemas.microsoft.com/office/powerpoint/2010/main" val="1929426491"/>
      </p:ext>
    </p:extLst>
  </p:cSld>
  <p:clrMapOvr>
    <a:masterClrMapping/>
  </p:clrMapOvr>
  <p:transition advTm="17052">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pPr>
                <a:defRPr/>
              </a:pPr>
              <a:t>22</a:t>
            </a:fld>
            <a:endParaRPr lang="en-US" altLang="en-US"/>
          </a:p>
        </p:txBody>
      </p:sp>
      <p:sp>
        <p:nvSpPr>
          <p:cNvPr id="5" name="Title 4"/>
          <p:cNvSpPr>
            <a:spLocks noGrp="1"/>
          </p:cNvSpPr>
          <p:nvPr>
            <p:ph type="title"/>
          </p:nvPr>
        </p:nvSpPr>
        <p:spPr/>
        <p:txBody>
          <a:bodyPr/>
          <a:lstStyle/>
          <a:p>
            <a:r>
              <a:rPr lang="en-US" dirty="0"/>
              <a:t>Summary - Counterfactual Heuristic</a:t>
            </a:r>
          </a:p>
        </p:txBody>
      </p:sp>
      <p:sp>
        <p:nvSpPr>
          <p:cNvPr id="7" name="Content Placeholder 6"/>
          <p:cNvSpPr>
            <a:spLocks noGrp="1"/>
          </p:cNvSpPr>
          <p:nvPr>
            <p:ph idx="1"/>
          </p:nvPr>
        </p:nvSpPr>
        <p:spPr>
          <a:xfrm>
            <a:off x="453585" y="1136822"/>
            <a:ext cx="8137665" cy="5053913"/>
          </a:xfrm>
        </p:spPr>
        <p:txBody>
          <a:bodyPr/>
          <a:lstStyle/>
          <a:p>
            <a:r>
              <a:rPr lang="en-US" sz="2000" dirty="0"/>
              <a:t>Individual counterfactual outcomes (sometimes just called counterfactuals) refer to the theoretical outcomes (</a:t>
            </a:r>
            <a:r>
              <a:rPr lang="en-US" sz="2000" dirty="0" err="1"/>
              <a:t>Y</a:t>
            </a:r>
            <a:r>
              <a:rPr lang="en-US" sz="2000" baseline="-25000" dirty="0" err="1"/>
              <a:t>i</a:t>
            </a:r>
            <a:r>
              <a:rPr lang="en-US" sz="2000" baseline="30000" dirty="0" err="1"/>
              <a:t>a</a:t>
            </a:r>
            <a:r>
              <a:rPr lang="en-US" sz="2000" dirty="0"/>
              <a:t>) we would observe if the individual experienced treatment (</a:t>
            </a:r>
            <a:r>
              <a:rPr lang="en-US" sz="2000" dirty="0" err="1"/>
              <a:t>Y</a:t>
            </a:r>
            <a:r>
              <a:rPr lang="en-US" sz="2000" baseline="-25000" dirty="0" err="1"/>
              <a:t>i</a:t>
            </a:r>
            <a:r>
              <a:rPr lang="en-US" sz="2000" baseline="30000" dirty="0" err="1"/>
              <a:t>a</a:t>
            </a:r>
            <a:r>
              <a:rPr lang="en-US" sz="2000" baseline="30000" dirty="0"/>
              <a:t>=1</a:t>
            </a:r>
            <a:r>
              <a:rPr lang="en-US" sz="2000" dirty="0"/>
              <a:t>) or if s/he did not experience treatment (</a:t>
            </a:r>
            <a:r>
              <a:rPr lang="en-US" sz="2000" dirty="0" err="1"/>
              <a:t>Y</a:t>
            </a:r>
            <a:r>
              <a:rPr lang="en-US" sz="2000" baseline="-25000" dirty="0" err="1"/>
              <a:t>i</a:t>
            </a:r>
            <a:r>
              <a:rPr lang="en-US" sz="2000" baseline="30000" dirty="0" err="1"/>
              <a:t>a</a:t>
            </a:r>
            <a:r>
              <a:rPr lang="en-US" sz="2000" baseline="30000" dirty="0"/>
              <a:t>=0</a:t>
            </a:r>
            <a:r>
              <a:rPr lang="en-US" sz="2000" dirty="0"/>
              <a:t>)</a:t>
            </a:r>
          </a:p>
          <a:p>
            <a:r>
              <a:rPr lang="en-US" sz="2000" dirty="0"/>
              <a:t>Individual causal effect: </a:t>
            </a:r>
            <a:r>
              <a:rPr lang="en-US" sz="2000" dirty="0" err="1"/>
              <a:t>Y</a:t>
            </a:r>
            <a:r>
              <a:rPr lang="en-US" sz="2000" baseline="-25000" dirty="0" err="1"/>
              <a:t>i</a:t>
            </a:r>
            <a:r>
              <a:rPr lang="en-US" sz="2000" baseline="30000" dirty="0" err="1"/>
              <a:t>a</a:t>
            </a:r>
            <a:r>
              <a:rPr lang="en-US" sz="2000" baseline="30000" dirty="0"/>
              <a:t>=0 </a:t>
            </a:r>
            <a:r>
              <a:rPr lang="en-US" altLang="en-US" sz="2000" b="1" dirty="0"/>
              <a:t>≠  </a:t>
            </a:r>
            <a:r>
              <a:rPr lang="en-US" sz="2000" dirty="0" err="1"/>
              <a:t>Y</a:t>
            </a:r>
            <a:r>
              <a:rPr lang="en-US" sz="2000" baseline="-25000" dirty="0" err="1"/>
              <a:t>i</a:t>
            </a:r>
            <a:r>
              <a:rPr lang="en-US" sz="2000" baseline="30000" dirty="0" err="1"/>
              <a:t>a</a:t>
            </a:r>
            <a:r>
              <a:rPr lang="en-US" sz="2000" baseline="30000" dirty="0"/>
              <a:t>=1</a:t>
            </a:r>
            <a:endParaRPr lang="en-US" sz="2000" dirty="0"/>
          </a:p>
          <a:p>
            <a:r>
              <a:rPr lang="en-US" sz="2000" dirty="0"/>
              <a:t>Average causal effects are assessed in a population by comparing the probability of the outcome if everyone was treated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a:t>
            </a:r>
            <a:r>
              <a:rPr lang="en-US" sz="2000" b="1" dirty="0"/>
              <a:t> </a:t>
            </a:r>
            <a:r>
              <a:rPr lang="en-US" sz="2000" dirty="0"/>
              <a:t>vs. probability of the outcome if everyone was not treated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r>
              <a:rPr lang="en-US" sz="2000" dirty="0"/>
              <a:t>Assessing a causal effect (using the concept of counterfactuals) is a comparison of two unconditional (or marginal) probabilities</a:t>
            </a:r>
          </a:p>
          <a:p>
            <a:pPr lvl="1"/>
            <a:r>
              <a:rPr lang="en-US" sz="1800" dirty="0"/>
              <a:t>Causal effect: </a:t>
            </a:r>
            <a:r>
              <a:rPr lang="en-US" sz="1800" dirty="0" err="1"/>
              <a:t>Pr</a:t>
            </a:r>
            <a:r>
              <a:rPr lang="en-US" sz="1800" dirty="0"/>
              <a:t>(</a:t>
            </a:r>
            <a:r>
              <a:rPr lang="en-US" sz="1800" dirty="0" err="1"/>
              <a:t>Y</a:t>
            </a:r>
            <a:r>
              <a:rPr lang="en-US" sz="1800" baseline="30000" dirty="0" err="1"/>
              <a:t>a</a:t>
            </a:r>
            <a:r>
              <a:rPr lang="en-US" sz="1800" baseline="30000" dirty="0"/>
              <a:t>=1</a:t>
            </a:r>
            <a:r>
              <a:rPr lang="en-US" sz="1800" dirty="0"/>
              <a:t>=1) </a:t>
            </a:r>
            <a:r>
              <a:rPr lang="en-US" altLang="en-US" sz="1800" b="1" dirty="0"/>
              <a:t>≠</a:t>
            </a:r>
            <a:r>
              <a:rPr lang="en-US" altLang="en-US" sz="1800" dirty="0"/>
              <a:t> </a:t>
            </a:r>
            <a:r>
              <a:rPr lang="en-US" sz="1800" dirty="0" err="1"/>
              <a:t>Pr</a:t>
            </a:r>
            <a:r>
              <a:rPr lang="en-US" sz="1800" dirty="0"/>
              <a:t>(</a:t>
            </a:r>
            <a:r>
              <a:rPr lang="en-US" sz="1800" dirty="0" err="1"/>
              <a:t>Y</a:t>
            </a:r>
            <a:r>
              <a:rPr lang="en-US" sz="1800" baseline="30000" dirty="0" err="1"/>
              <a:t>a</a:t>
            </a:r>
            <a:r>
              <a:rPr lang="en-US" sz="1800" baseline="30000" dirty="0"/>
              <a:t>=0</a:t>
            </a:r>
            <a:r>
              <a:rPr lang="en-US" sz="1800" dirty="0"/>
              <a:t>=1)</a:t>
            </a:r>
          </a:p>
          <a:p>
            <a:r>
              <a:rPr lang="en-US" sz="2000" dirty="0"/>
              <a:t>Assessing association (using observed data) is a comparison of two conditional probabilities.</a:t>
            </a:r>
          </a:p>
          <a:p>
            <a:pPr lvl="1"/>
            <a:r>
              <a:rPr lang="en-US" sz="1800" dirty="0"/>
              <a:t>Association: </a:t>
            </a:r>
            <a:r>
              <a:rPr lang="en-US" sz="1800" dirty="0" err="1"/>
              <a:t>Pr</a:t>
            </a:r>
            <a:r>
              <a:rPr lang="en-US" sz="1800" dirty="0"/>
              <a:t>[Y=1</a:t>
            </a:r>
            <a:r>
              <a:rPr lang="en-US" sz="1800" b="1" dirty="0"/>
              <a:t>|</a:t>
            </a:r>
            <a:r>
              <a:rPr lang="en-US" sz="1800" dirty="0"/>
              <a:t>A=1] </a:t>
            </a:r>
            <a:r>
              <a:rPr lang="en-US" altLang="en-US" sz="1800" b="1" dirty="0"/>
              <a:t>≠ </a:t>
            </a:r>
            <a:r>
              <a:rPr lang="en-US" sz="1800" dirty="0" err="1"/>
              <a:t>Pr</a:t>
            </a:r>
            <a:r>
              <a:rPr lang="en-US" sz="1800" dirty="0"/>
              <a:t>[Y=1</a:t>
            </a:r>
            <a:r>
              <a:rPr lang="en-US" sz="1800" b="1" dirty="0"/>
              <a:t>|</a:t>
            </a:r>
            <a:r>
              <a:rPr lang="en-US" sz="1800" dirty="0"/>
              <a:t>A=0]</a:t>
            </a:r>
          </a:p>
          <a:p>
            <a:r>
              <a:rPr lang="en-US" sz="2000" dirty="0"/>
              <a:t>Causation </a:t>
            </a:r>
            <a:r>
              <a:rPr lang="en-US" altLang="en-US" sz="2000" dirty="0"/>
              <a:t>≠ </a:t>
            </a:r>
            <a:r>
              <a:rPr lang="en-US" sz="2000" dirty="0"/>
              <a:t>Association</a:t>
            </a:r>
          </a:p>
        </p:txBody>
      </p:sp>
    </p:spTree>
    <p:extLst>
      <p:ext uri="{BB962C8B-B14F-4D97-AF65-F5344CB8AC3E}">
        <p14:creationId xmlns:p14="http://schemas.microsoft.com/office/powerpoint/2010/main" val="2162054814"/>
      </p:ext>
    </p:extLst>
  </p:cSld>
  <p:clrMapOvr>
    <a:masterClrMapping/>
  </p:clrMapOvr>
  <p:transition advTm="815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pPr>
                <a:defRPr/>
              </a:pPr>
              <a:t>3</a:t>
            </a:fld>
            <a:endParaRPr lang="en-US" altLang="en-US"/>
          </a:p>
        </p:txBody>
      </p:sp>
      <p:sp>
        <p:nvSpPr>
          <p:cNvPr id="5" name="Title 4"/>
          <p:cNvSpPr>
            <a:spLocks noGrp="1"/>
          </p:cNvSpPr>
          <p:nvPr>
            <p:ph type="title"/>
          </p:nvPr>
        </p:nvSpPr>
        <p:spPr/>
        <p:txBody>
          <a:bodyPr/>
          <a:lstStyle/>
          <a:p>
            <a:r>
              <a:rPr lang="en-US" dirty="0"/>
              <a:t>Counterfactual Heuristic</a:t>
            </a:r>
          </a:p>
        </p:txBody>
      </p:sp>
      <p:sp>
        <p:nvSpPr>
          <p:cNvPr id="7" name="Content Placeholder 6"/>
          <p:cNvSpPr>
            <a:spLocks noGrp="1"/>
          </p:cNvSpPr>
          <p:nvPr>
            <p:ph idx="1"/>
          </p:nvPr>
        </p:nvSpPr>
        <p:spPr/>
        <p:txBody>
          <a:bodyPr/>
          <a:lstStyle/>
          <a:p>
            <a:r>
              <a:rPr lang="en-US" dirty="0"/>
              <a:t>What is a counterfactual?</a:t>
            </a:r>
          </a:p>
          <a:p>
            <a:r>
              <a:rPr lang="en-US" dirty="0"/>
              <a:t>Individual causal effect and average causal effect</a:t>
            </a:r>
          </a:p>
          <a:p>
            <a:r>
              <a:rPr lang="en-US" dirty="0"/>
              <a:t>What do we calculate using counterfactuals and idea of average causal effect?</a:t>
            </a:r>
          </a:p>
          <a:p>
            <a:r>
              <a:rPr lang="en-US" dirty="0"/>
              <a:t>How does what we calculate using counterfactuals compare to what we calculate when using observed data?</a:t>
            </a:r>
          </a:p>
          <a:p>
            <a:r>
              <a:rPr lang="en-US" dirty="0"/>
              <a:t>Causation </a:t>
            </a:r>
            <a:r>
              <a:rPr lang="en-US" altLang="en-US" sz="2400" dirty="0"/>
              <a:t>≠ </a:t>
            </a:r>
            <a:r>
              <a:rPr lang="en-US" dirty="0"/>
              <a:t>Association</a:t>
            </a:r>
          </a:p>
        </p:txBody>
      </p:sp>
    </p:spTree>
    <p:extLst>
      <p:ext uri="{BB962C8B-B14F-4D97-AF65-F5344CB8AC3E}">
        <p14:creationId xmlns:p14="http://schemas.microsoft.com/office/powerpoint/2010/main" val="312828352"/>
      </p:ext>
    </p:extLst>
  </p:cSld>
  <p:clrMapOvr>
    <a:masterClrMapping/>
  </p:clrMapOvr>
  <p:transition advTm="29569">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5" name="Text Placeholder 4"/>
          <p:cNvSpPr>
            <a:spLocks noGrp="1"/>
          </p:cNvSpPr>
          <p:nvPr>
            <p:ph type="body" sz="quarter" idx="13"/>
          </p:nvPr>
        </p:nvSpPr>
        <p:spPr/>
        <p:txBody>
          <a:bodyPr>
            <a:normAutofit/>
          </a:bodyPr>
          <a:lstStyle/>
          <a:p>
            <a:r>
              <a:rPr lang="en-US" sz="4000" i="1" dirty="0">
                <a:solidFill>
                  <a:schemeClr val="accent2"/>
                </a:solidFill>
              </a:rPr>
              <a:t>What is a counterfactual?</a:t>
            </a:r>
          </a:p>
        </p:txBody>
      </p:sp>
    </p:spTree>
    <p:extLst>
      <p:ext uri="{BB962C8B-B14F-4D97-AF65-F5344CB8AC3E}">
        <p14:creationId xmlns:p14="http://schemas.microsoft.com/office/powerpoint/2010/main" val="1425557680"/>
      </p:ext>
    </p:extLst>
  </p:cSld>
  <p:clrMapOvr>
    <a:masterClrMapping/>
  </p:clrMapOvr>
  <p:transition advTm="4381">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z="1050" dirty="0">
                <a:solidFill>
                  <a:srgbClr val="052049"/>
                </a:solidFill>
              </a:rPr>
              <a:t>Acknowledgement: Matteo Allen, graphical assistance</a:t>
            </a:r>
          </a:p>
        </p:txBody>
      </p:sp>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
        <p:nvSpPr>
          <p:cNvPr id="4" name="Text Placeholder 3"/>
          <p:cNvSpPr>
            <a:spLocks noGrp="1"/>
          </p:cNvSpPr>
          <p:nvPr>
            <p:ph type="body" sz="quarter" idx="13"/>
          </p:nvPr>
        </p:nvSpPr>
        <p:spPr/>
        <p:txBody>
          <a:bodyPr>
            <a:normAutofit fontScale="85000" lnSpcReduction="20000"/>
          </a:bodyPr>
          <a:lstStyle/>
          <a:p>
            <a:pPr>
              <a:lnSpc>
                <a:spcPct val="120000"/>
              </a:lnSpc>
            </a:pPr>
            <a:r>
              <a:rPr lang="en-US" dirty="0"/>
              <a:t>"Zeus is a patient waiting for a heart transplant. On January 1, he receives a new heart. Five days later, he dies. Imagine that we can somehow know, perhaps by </a:t>
            </a:r>
            <a:r>
              <a:rPr lang="en-US" b="1" i="1" dirty="0">
                <a:solidFill>
                  <a:schemeClr val="accent2"/>
                </a:solidFill>
              </a:rPr>
              <a:t>divine revelation</a:t>
            </a:r>
            <a:r>
              <a:rPr lang="en-US" dirty="0"/>
              <a:t>, that had Zeus not received a heart transplant on January 1, he would have been alive five days later. Equipped with this information most would agree that the transplant caused Zeus’s death. The heart transplant intervention had a causal effect on Zeus’s five-day survival.”</a:t>
            </a:r>
          </a:p>
        </p:txBody>
      </p:sp>
      <p:sp>
        <p:nvSpPr>
          <p:cNvPr id="5" name="Text Placeholder 4"/>
          <p:cNvSpPr>
            <a:spLocks noGrp="1"/>
          </p:cNvSpPr>
          <p:nvPr>
            <p:ph type="body" sz="quarter" idx="14"/>
          </p:nvPr>
        </p:nvSpPr>
        <p:spPr/>
        <p:txBody>
          <a:bodyPr/>
          <a:lstStyle/>
          <a:p>
            <a:r>
              <a:rPr lang="en-US" dirty="0"/>
              <a:t>Hernan &amp; Robins</a:t>
            </a:r>
          </a:p>
        </p:txBody>
      </p:sp>
      <p:sp>
        <p:nvSpPr>
          <p:cNvPr id="6" name="Text Placeholder 5"/>
          <p:cNvSpPr>
            <a:spLocks noGrp="1"/>
          </p:cNvSpPr>
          <p:nvPr>
            <p:ph type="body" sz="quarter" idx="15"/>
          </p:nvPr>
        </p:nvSpPr>
        <p:spPr/>
        <p:txBody>
          <a:bodyPr/>
          <a:lstStyle/>
          <a:p>
            <a:r>
              <a:rPr lang="en-US" dirty="0"/>
              <a:t>Causal Inference, 2017</a:t>
            </a:r>
          </a:p>
        </p:txBody>
      </p:sp>
      <p:pic>
        <p:nvPicPr>
          <p:cNvPr id="7" name="Shape 136"/>
          <p:cNvPicPr preferRelativeResize="0"/>
          <p:nvPr/>
        </p:nvPicPr>
        <p:blipFill rotWithShape="1">
          <a:blip r:embed="rId3">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4"/>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3">
            <a:alphaModFix/>
          </a:blip>
          <a:srcRect l="1643" t="4554" r="2634" b="4965"/>
          <a:stretch/>
        </p:blipFill>
        <p:spPr>
          <a:xfrm rot="5400000">
            <a:off x="5952080" y="266606"/>
            <a:ext cx="1306005" cy="1352928"/>
          </a:xfrm>
          <a:prstGeom prst="rect">
            <a:avLst/>
          </a:prstGeom>
          <a:noFill/>
          <a:ln>
            <a:noFill/>
          </a:ln>
        </p:spPr>
      </p:pic>
      <p:cxnSp>
        <p:nvCxnSpPr>
          <p:cNvPr id="11" name="Straight Connector 10"/>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894151"/>
      </p:ext>
    </p:extLst>
  </p:cSld>
  <p:clrMapOvr>
    <a:masterClrMapping/>
  </p:clrMapOvr>
  <p:transition advTm="43416">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Motivating the idea of a “counterfactual”</a:t>
            </a:r>
          </a:p>
        </p:txBody>
      </p:sp>
      <p:sp>
        <p:nvSpPr>
          <p:cNvPr id="6" name="Content Placeholder 5"/>
          <p:cNvSpPr>
            <a:spLocks noGrp="1"/>
          </p:cNvSpPr>
          <p:nvPr>
            <p:ph idx="1"/>
          </p:nvPr>
        </p:nvSpPr>
        <p:spPr>
          <a:xfrm>
            <a:off x="459686" y="1273629"/>
            <a:ext cx="8137665" cy="2307771"/>
          </a:xfrm>
        </p:spPr>
        <p:txBody>
          <a:bodyPr/>
          <a:lstStyle/>
          <a:p>
            <a:r>
              <a:rPr lang="en-US" altLang="en-US" sz="2000" dirty="0"/>
              <a:t>Zeus had a heart transplant and dies after 5 days.</a:t>
            </a:r>
          </a:p>
          <a:p>
            <a:r>
              <a:rPr lang="en-US" altLang="en-US" sz="2000" dirty="0"/>
              <a:t>In an ideal experiment, you could rewind time, NOT give Zeus the heart transplant and observe what happens.</a:t>
            </a:r>
          </a:p>
          <a:p>
            <a:r>
              <a:rPr lang="en-US" altLang="en-US" sz="2000" dirty="0"/>
              <a:t>Then you could compare the outcome when Zeus had the transplant vs. did not have the transplant, and draw an inference about whether the transplant caused his death</a:t>
            </a:r>
          </a:p>
          <a:p>
            <a:endParaRPr lang="en-US" sz="1800"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6</a:t>
            </a:fld>
            <a:endParaRPr lang="en-US" dirty="0">
              <a:solidFill>
                <a:srgbClr val="052049"/>
              </a:solidFill>
            </a:endParaRPr>
          </a:p>
        </p:txBody>
      </p:sp>
      <p:grpSp>
        <p:nvGrpSpPr>
          <p:cNvPr id="12" name="Group 11"/>
          <p:cNvGrpSpPr/>
          <p:nvPr/>
        </p:nvGrpSpPr>
        <p:grpSpPr>
          <a:xfrm>
            <a:off x="3563613" y="3372986"/>
            <a:ext cx="4571552" cy="1166358"/>
            <a:chOff x="1728721" y="172585"/>
            <a:chExt cx="5749317" cy="1423487"/>
          </a:xfrm>
        </p:grpSpPr>
        <p:pic>
          <p:nvPicPr>
            <p:cNvPr id="7" name="Shape 136"/>
            <p:cNvPicPr preferRelativeResize="0"/>
            <p:nvPr/>
          </p:nvPicPr>
          <p:blipFill rotWithShape="1">
            <a:blip r:embed="rId3">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4"/>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3">
              <a:alphaModFix/>
            </a:blip>
            <a:srcRect l="1643" t="4554" r="2634" b="4965"/>
            <a:stretch/>
          </p:blipFill>
          <p:spPr>
            <a:xfrm rot="5400000">
              <a:off x="5952080" y="266606"/>
              <a:ext cx="1306005" cy="1352928"/>
            </a:xfrm>
            <a:prstGeom prst="rect">
              <a:avLst/>
            </a:prstGeom>
            <a:noFill/>
            <a:ln>
              <a:noFill/>
            </a:ln>
          </p:spPr>
        </p:pic>
        <p:cxnSp>
          <p:nvCxnSpPr>
            <p:cNvPr id="10" name="Straight Connector 9"/>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563613" y="4900103"/>
            <a:ext cx="4412473" cy="1169199"/>
            <a:chOff x="1728721" y="172585"/>
            <a:chExt cx="5549254" cy="1426954"/>
          </a:xfrm>
        </p:grpSpPr>
        <p:pic>
          <p:nvPicPr>
            <p:cNvPr id="14" name="Shape 136"/>
            <p:cNvPicPr preferRelativeResize="0"/>
            <p:nvPr/>
          </p:nvPicPr>
          <p:blipFill rotWithShape="1">
            <a:blip r:embed="rId3">
              <a:alphaModFix/>
            </a:blip>
            <a:srcRect l="1643" t="4554" r="2634" b="4965"/>
            <a:stretch/>
          </p:blipFill>
          <p:spPr>
            <a:xfrm>
              <a:off x="1728721" y="172585"/>
              <a:ext cx="1306005" cy="1352928"/>
            </a:xfrm>
            <a:prstGeom prst="rect">
              <a:avLst/>
            </a:prstGeom>
            <a:noFill/>
            <a:ln>
              <a:noFill/>
            </a:ln>
          </p:spPr>
        </p:pic>
        <p:pic>
          <p:nvPicPr>
            <p:cNvPr id="15" name="Picture 14"/>
            <p:cNvPicPr>
              <a:picLocks noChangeAspect="1"/>
            </p:cNvPicPr>
            <p:nvPr/>
          </p:nvPicPr>
          <p:blipFill rotWithShape="1">
            <a:blip r:embed="rId4"/>
            <a:srcRect l="5212" t="29706" r="3310"/>
            <a:stretch/>
          </p:blipFill>
          <p:spPr>
            <a:xfrm>
              <a:off x="3447916" y="335482"/>
              <a:ext cx="1782810" cy="1152394"/>
            </a:xfrm>
            <a:prstGeom prst="rect">
              <a:avLst/>
            </a:prstGeom>
          </p:spPr>
        </p:pic>
        <p:pic>
          <p:nvPicPr>
            <p:cNvPr id="16" name="Shape 136"/>
            <p:cNvPicPr preferRelativeResize="0"/>
            <p:nvPr/>
          </p:nvPicPr>
          <p:blipFill rotWithShape="1">
            <a:blip r:embed="rId3">
              <a:alphaModFix/>
            </a:blip>
            <a:srcRect l="1643" t="4554" r="2634" b="4965"/>
            <a:stretch/>
          </p:blipFill>
          <p:spPr>
            <a:xfrm>
              <a:off x="5932190" y="286602"/>
              <a:ext cx="1345785" cy="1312937"/>
            </a:xfrm>
            <a:prstGeom prst="rect">
              <a:avLst/>
            </a:prstGeom>
            <a:noFill/>
            <a:ln>
              <a:noFill/>
            </a:ln>
          </p:spPr>
        </p:pic>
        <p:cxnSp>
          <p:nvCxnSpPr>
            <p:cNvPr id="17" name="Straight Connector 16"/>
            <p:cNvCxnSpPr/>
            <p:nvPr/>
          </p:nvCxnSpPr>
          <p:spPr>
            <a:xfrm>
              <a:off x="3490270" y="226499"/>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701249" y="326765"/>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flipV="1">
            <a:off x="6750721" y="4757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7630608" y="4593632"/>
            <a:ext cx="208879" cy="323693"/>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flipH="1" flipV="1">
            <a:off x="6603995" y="5093928"/>
            <a:ext cx="367748" cy="186566"/>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H="1">
            <a:off x="6603469" y="5885428"/>
            <a:ext cx="421706" cy="183874"/>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H="1">
            <a:off x="6515981" y="5687193"/>
            <a:ext cx="410656" cy="138765"/>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flipH="1" flipV="1">
            <a:off x="7512721" y="5519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flipH="1" flipV="1">
            <a:off x="7759304" y="5707724"/>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flipH="1">
            <a:off x="7839487" y="5494436"/>
            <a:ext cx="295678" cy="24621"/>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flipH="1" flipV="1">
            <a:off x="7199442" y="4525300"/>
            <a:ext cx="82848" cy="367822"/>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bwMode="auto">
          <a:xfrm>
            <a:off x="794657" y="3581400"/>
            <a:ext cx="1869004" cy="923330"/>
          </a:xfrm>
          <a:prstGeom prst="rect">
            <a:avLst/>
          </a:prstGeom>
          <a:noFill/>
          <a:ln w="19050" algn="ctr">
            <a:noFill/>
            <a:miter lim="800000"/>
            <a:headEnd/>
            <a:tailEnd/>
          </a:ln>
        </p:spPr>
        <p:txBody>
          <a:bodyPr wrap="square" lIns="0" tIns="0" rIns="0" bIns="0" rtlCol="0">
            <a:spAutoFit/>
          </a:bodyPr>
          <a:lstStyle/>
          <a:p>
            <a:r>
              <a:rPr lang="en-US" sz="2000" dirty="0"/>
              <a:t>Scenario 1: Zeus </a:t>
            </a:r>
            <a:r>
              <a:rPr lang="en-US" sz="2000"/>
              <a:t>has transplant and dies in 5 days</a:t>
            </a:r>
            <a:endParaRPr lang="en-US" sz="2000" dirty="0" err="1"/>
          </a:p>
        </p:txBody>
      </p:sp>
      <p:sp>
        <p:nvSpPr>
          <p:cNvPr id="39" name="TextBox 38"/>
          <p:cNvSpPr txBox="1"/>
          <p:nvPr/>
        </p:nvSpPr>
        <p:spPr bwMode="auto">
          <a:xfrm>
            <a:off x="751114" y="4887686"/>
            <a:ext cx="2410526" cy="1231106"/>
          </a:xfrm>
          <a:prstGeom prst="rect">
            <a:avLst/>
          </a:prstGeom>
          <a:noFill/>
          <a:ln w="19050" algn="ctr">
            <a:noFill/>
            <a:miter lim="800000"/>
            <a:headEnd/>
            <a:tailEnd/>
          </a:ln>
        </p:spPr>
        <p:txBody>
          <a:bodyPr wrap="square" lIns="0" tIns="0" rIns="0" bIns="0" rtlCol="0">
            <a:spAutoFit/>
          </a:bodyPr>
          <a:lstStyle/>
          <a:p>
            <a:r>
              <a:rPr lang="en-US" sz="2000" dirty="0"/>
              <a:t>Scenario 2: Zeus does NOT have transplant and is still alive 5 days later</a:t>
            </a:r>
          </a:p>
        </p:txBody>
      </p:sp>
      <p:sp>
        <p:nvSpPr>
          <p:cNvPr id="40"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Tree>
    <p:extLst>
      <p:ext uri="{BB962C8B-B14F-4D97-AF65-F5344CB8AC3E}">
        <p14:creationId xmlns:p14="http://schemas.microsoft.com/office/powerpoint/2010/main" val="1939870877"/>
      </p:ext>
    </p:extLst>
  </p:cSld>
  <p:clrMapOvr>
    <a:masterClrMapping/>
  </p:clrMapOvr>
  <p:transition advTm="56233">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Motivating the idea of a “counterfactual” continued</a:t>
            </a:r>
            <a:r>
              <a:rPr lang="mr-IN"/>
              <a:t>…</a:t>
            </a:r>
            <a:endParaRPr lang="en-US" dirty="0"/>
          </a:p>
        </p:txBody>
      </p:sp>
      <p:sp>
        <p:nvSpPr>
          <p:cNvPr id="6" name="Content Placeholder 5"/>
          <p:cNvSpPr>
            <a:spLocks noGrp="1"/>
          </p:cNvSpPr>
          <p:nvPr>
            <p:ph idx="1"/>
          </p:nvPr>
        </p:nvSpPr>
        <p:spPr>
          <a:xfrm>
            <a:off x="453585" y="1171872"/>
            <a:ext cx="8385615" cy="3909393"/>
          </a:xfrm>
        </p:spPr>
        <p:txBody>
          <a:bodyPr/>
          <a:lstStyle/>
          <a:p>
            <a:r>
              <a:rPr lang="en-US" altLang="en-US" sz="2000" dirty="0"/>
              <a:t>Notation:</a:t>
            </a:r>
          </a:p>
          <a:p>
            <a:pPr lvl="1"/>
            <a:r>
              <a:rPr lang="en-US" altLang="en-US" sz="1800" dirty="0"/>
              <a:t>Let A reflect an action taken, like having a heart transplant</a:t>
            </a:r>
          </a:p>
          <a:p>
            <a:pPr lvl="1"/>
            <a:r>
              <a:rPr lang="en-US" altLang="en-US" sz="1800" dirty="0"/>
              <a:t>A=1 means treated; A=0 means not treated</a:t>
            </a:r>
          </a:p>
          <a:p>
            <a:pPr lvl="1"/>
            <a:r>
              <a:rPr lang="en-US" altLang="en-US" sz="1800" dirty="0"/>
              <a:t>Let Y reflect an outcome, Y=1 dead, Y= 0 alive</a:t>
            </a:r>
          </a:p>
          <a:p>
            <a:r>
              <a:rPr lang="en-US" altLang="en-US" sz="2000" dirty="0"/>
              <a:t>Revise this statement:  Then you could compare outcome (Y) when Zeus had the transplant (</a:t>
            </a:r>
            <a:r>
              <a:rPr lang="en-US" altLang="en-US" sz="2000" dirty="0" err="1"/>
              <a:t>Y</a:t>
            </a:r>
            <a:r>
              <a:rPr lang="en-US" altLang="en-US" sz="2000" baseline="30000" dirty="0" err="1"/>
              <a:t>a</a:t>
            </a:r>
            <a:r>
              <a:rPr lang="en-US" altLang="en-US" sz="2000" baseline="30000" dirty="0"/>
              <a:t>=1</a:t>
            </a:r>
            <a:r>
              <a:rPr lang="en-US" altLang="en-US" sz="2000" dirty="0"/>
              <a:t>) vs. did not have the transplant (</a:t>
            </a:r>
            <a:r>
              <a:rPr lang="en-US" altLang="en-US" sz="2000" dirty="0" err="1"/>
              <a:t>Y</a:t>
            </a:r>
            <a:r>
              <a:rPr lang="en-US" altLang="en-US" sz="2000" baseline="30000" dirty="0" err="1"/>
              <a:t>a</a:t>
            </a:r>
            <a:r>
              <a:rPr lang="en-US" altLang="en-US" sz="2000" baseline="30000" dirty="0"/>
              <a:t>=0</a:t>
            </a:r>
            <a:r>
              <a:rPr lang="en-US" altLang="en-US" sz="2000" dirty="0"/>
              <a:t>), and draw an inference about whether the transplant caused his death.</a:t>
            </a:r>
          </a:p>
          <a:p>
            <a:r>
              <a:rPr lang="en-US" altLang="en-US" sz="2000" dirty="0"/>
              <a:t>These two potential outcomes (</a:t>
            </a:r>
            <a:r>
              <a:rPr lang="en-US" altLang="en-US" sz="2000" dirty="0" err="1"/>
              <a:t>Y</a:t>
            </a:r>
            <a:r>
              <a:rPr lang="en-US" altLang="en-US" sz="2000" baseline="30000" dirty="0" err="1"/>
              <a:t>a</a:t>
            </a:r>
            <a:r>
              <a:rPr lang="en-US" altLang="en-US" sz="2000" baseline="30000" dirty="0"/>
              <a:t>=1</a:t>
            </a:r>
            <a:r>
              <a:rPr lang="en-US" altLang="en-US" sz="2000" dirty="0"/>
              <a:t> and </a:t>
            </a:r>
            <a:r>
              <a:rPr lang="en-US" altLang="en-US" sz="2000" dirty="0" err="1"/>
              <a:t>Y</a:t>
            </a:r>
            <a:r>
              <a:rPr lang="en-US" altLang="en-US" sz="2000" baseline="30000" dirty="0" err="1"/>
              <a:t>a</a:t>
            </a:r>
            <a:r>
              <a:rPr lang="en-US" altLang="en-US" sz="2000" baseline="30000" dirty="0"/>
              <a:t>=0</a:t>
            </a:r>
            <a:r>
              <a:rPr lang="en-US" altLang="en-US" sz="2000" dirty="0"/>
              <a:t>) are “counterfactuals”</a:t>
            </a:r>
          </a:p>
          <a:p>
            <a:r>
              <a:rPr lang="en-US" altLang="en-US" sz="2000" dirty="0"/>
              <a:t>If the counterfactual outcome under the condition a=1 is dead, and the counterfactual outcome under the condition of a=0 is alive, then we infer that the transplant (A) caused Zeus’s death.</a:t>
            </a:r>
          </a:p>
          <a:p>
            <a:pPr lvl="1"/>
            <a:r>
              <a:rPr lang="en-US" altLang="en-US" sz="1800" dirty="0"/>
              <a:t>If </a:t>
            </a:r>
            <a:r>
              <a:rPr lang="en-US" altLang="en-US" sz="1800" dirty="0" err="1"/>
              <a:t>Y</a:t>
            </a:r>
            <a:r>
              <a:rPr lang="en-US" altLang="en-US" sz="1800" baseline="30000" dirty="0" err="1"/>
              <a:t>a</a:t>
            </a:r>
            <a:r>
              <a:rPr lang="en-US" altLang="en-US" sz="1800" baseline="30000" dirty="0"/>
              <a:t>=1</a:t>
            </a:r>
            <a:r>
              <a:rPr lang="en-US" altLang="en-US" sz="1800" dirty="0"/>
              <a:t> = 1 ≠ 0 = </a:t>
            </a:r>
            <a:r>
              <a:rPr lang="en-US" altLang="en-US" sz="1800" dirty="0" err="1"/>
              <a:t>Y</a:t>
            </a:r>
            <a:r>
              <a:rPr lang="en-US" altLang="en-US" sz="1800" baseline="30000" dirty="0" err="1"/>
              <a:t>a</a:t>
            </a:r>
            <a:r>
              <a:rPr lang="en-US" altLang="en-US" sz="1800" baseline="30000" dirty="0"/>
              <a:t>=0</a:t>
            </a:r>
            <a:r>
              <a:rPr lang="en-US" altLang="en-US" sz="1800" dirty="0"/>
              <a:t> then we infer that A has causal effect on the individual</a:t>
            </a:r>
          </a:p>
          <a:p>
            <a:r>
              <a:rPr lang="en-US" altLang="en-US" sz="2000" dirty="0"/>
              <a:t>General definition of a </a:t>
            </a:r>
            <a:r>
              <a:rPr lang="en-US" altLang="en-US" sz="2000" i="1" u="sng" dirty="0"/>
              <a:t>causal effect for individual “</a:t>
            </a:r>
            <a:r>
              <a:rPr lang="en-US" altLang="en-US" sz="2000" i="1" u="sng" dirty="0" err="1"/>
              <a:t>i</a:t>
            </a:r>
            <a:r>
              <a:rPr lang="en-US" altLang="en-US" sz="2000" i="1" u="sng" dirty="0"/>
              <a:t>”</a:t>
            </a:r>
            <a:r>
              <a:rPr lang="en-US" altLang="en-US" sz="2000" dirty="0"/>
              <a:t>: </a:t>
            </a:r>
            <a:r>
              <a:rPr lang="en-US" altLang="en-US" sz="2000" dirty="0" err="1"/>
              <a:t>Y</a:t>
            </a:r>
            <a:r>
              <a:rPr lang="en-US" altLang="en-US" sz="2000" baseline="-25000" dirty="0" err="1"/>
              <a:t>i</a:t>
            </a:r>
            <a:r>
              <a:rPr lang="en-US" altLang="en-US" sz="2000" baseline="30000" dirty="0" err="1"/>
              <a:t>a</a:t>
            </a:r>
            <a:r>
              <a:rPr lang="en-US" altLang="en-US" sz="2000" baseline="30000" dirty="0"/>
              <a:t>=1</a:t>
            </a:r>
            <a:r>
              <a:rPr lang="en-US" altLang="en-US" sz="2000" dirty="0"/>
              <a:t> ≠ </a:t>
            </a:r>
            <a:r>
              <a:rPr lang="en-US" altLang="en-US" sz="2000" dirty="0" err="1"/>
              <a:t>Y</a:t>
            </a:r>
            <a:r>
              <a:rPr lang="en-US" altLang="en-US" sz="2000" baseline="-25000" dirty="0" err="1"/>
              <a:t>i</a:t>
            </a:r>
            <a:r>
              <a:rPr lang="en-US" altLang="en-US" sz="2000" baseline="30000" dirty="0" err="1"/>
              <a:t>a</a:t>
            </a:r>
            <a:r>
              <a:rPr lang="en-US" altLang="en-US" sz="2000" baseline="30000" dirty="0"/>
              <a:t>=0</a:t>
            </a:r>
            <a:endParaRPr lang="en-US" altLang="en-US" sz="2000" dirty="0"/>
          </a:p>
        </p:txBody>
      </p:sp>
      <p:sp>
        <p:nvSpPr>
          <p:cNvPr id="3" name="Slide Number Placeholder 2"/>
          <p:cNvSpPr>
            <a:spLocks noGrp="1"/>
          </p:cNvSpPr>
          <p:nvPr>
            <p:ph type="sldNum" sz="quarter" idx="10"/>
          </p:nvPr>
        </p:nvSpPr>
        <p:spPr/>
        <p:txBody>
          <a:bodyPr/>
          <a:lstStyle/>
          <a:p>
            <a:fld id="{7BCC8D0D-EAEC-449D-9161-023DFF90F2E2}" type="slidenum">
              <a:rPr lang="en-US" smtClean="0"/>
              <a:pPr/>
              <a:t>7</a:t>
            </a:fld>
            <a:endParaRPr lang="en-US" dirty="0"/>
          </a:p>
        </p:txBody>
      </p:sp>
    </p:spTree>
    <p:extLst>
      <p:ext uri="{BB962C8B-B14F-4D97-AF65-F5344CB8AC3E}">
        <p14:creationId xmlns:p14="http://schemas.microsoft.com/office/powerpoint/2010/main" val="843223873"/>
      </p:ext>
    </p:extLst>
  </p:cSld>
  <p:clrMapOvr>
    <a:masterClrMapping/>
  </p:clrMapOvr>
  <p:transition advTm="123385">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4" name="Text Placeholder 3"/>
          <p:cNvSpPr>
            <a:spLocks noGrp="1"/>
          </p:cNvSpPr>
          <p:nvPr>
            <p:ph type="body" sz="quarter" idx="13"/>
          </p:nvPr>
        </p:nvSpPr>
        <p:spPr/>
        <p:txBody>
          <a:bodyPr>
            <a:normAutofit/>
          </a:bodyPr>
          <a:lstStyle/>
          <a:p>
            <a:r>
              <a:rPr lang="en-US" sz="3600" i="1" dirty="0">
                <a:solidFill>
                  <a:schemeClr val="accent2"/>
                </a:solidFill>
              </a:rPr>
              <a:t>How is this concept of a counterfactual used in epidemiology?</a:t>
            </a:r>
          </a:p>
        </p:txBody>
      </p:sp>
    </p:spTree>
    <p:extLst>
      <p:ext uri="{BB962C8B-B14F-4D97-AF65-F5344CB8AC3E}">
        <p14:creationId xmlns:p14="http://schemas.microsoft.com/office/powerpoint/2010/main" val="911559025"/>
      </p:ext>
    </p:extLst>
  </p:cSld>
  <p:clrMapOvr>
    <a:masterClrMapping/>
  </p:clrMapOvr>
  <p:transition advTm="5763">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p:txBody>
          <a:bodyPr/>
          <a:lstStyle/>
          <a:p>
            <a:r>
              <a:rPr lang="en-US" altLang="en-US"/>
              <a:t>Striving for the Counterfactual</a:t>
            </a:r>
            <a:endParaRPr lang="en-US" altLang="en-US" dirty="0"/>
          </a:p>
        </p:txBody>
      </p:sp>
      <p:sp>
        <p:nvSpPr>
          <p:cNvPr id="235522" name="Rectangle 3"/>
          <p:cNvSpPr>
            <a:spLocks noGrp="1" noChangeArrowheads="1"/>
          </p:cNvSpPr>
          <p:nvPr>
            <p:ph type="body" idx="1"/>
          </p:nvPr>
        </p:nvSpPr>
        <p:spPr>
          <a:xfrm>
            <a:off x="459686" y="1189973"/>
            <a:ext cx="8137665" cy="4587977"/>
          </a:xfrm>
        </p:spPr>
        <p:txBody>
          <a:bodyPr/>
          <a:lstStyle/>
          <a:p>
            <a:r>
              <a:rPr lang="en-US" altLang="en-US" sz="1800" dirty="0"/>
              <a:t>In the real (observable) world all of our strategies in analytic studies to eliminate confounding are striving to simulate the counterfactual</a:t>
            </a:r>
          </a:p>
          <a:p>
            <a:r>
              <a:rPr lang="en-US" altLang="en-US" sz="1800" dirty="0"/>
              <a:t>We strive for our TWO distinct populations (exposed &amp; unexposed) to be “exchangeable”</a:t>
            </a:r>
          </a:p>
          <a:p>
            <a:pPr lvl="1"/>
            <a:r>
              <a:rPr lang="en-US" altLang="en-US" sz="1600" dirty="0"/>
              <a:t>i.e., identical in the “other influences” upon them</a:t>
            </a:r>
          </a:p>
          <a:p>
            <a:pPr lvl="1"/>
            <a:endParaRPr lang="en-US" altLang="en-US" sz="1600" dirty="0"/>
          </a:p>
          <a:p>
            <a:r>
              <a:rPr lang="en-US" altLang="en-US" sz="1800" dirty="0"/>
              <a:t>Whenever the TWO distinct populations are “non-exchangeable”, confounding will occur</a:t>
            </a:r>
          </a:p>
          <a:p>
            <a:endParaRPr lang="en-US" altLang="en-US" sz="1800" dirty="0"/>
          </a:p>
          <a:p>
            <a:r>
              <a:rPr lang="en-US" altLang="en-US" sz="1800" dirty="0"/>
              <a:t>Our strategies to manage confounding are attempts to make populations exchangeable</a:t>
            </a:r>
          </a:p>
          <a:p>
            <a:pPr lvl="1"/>
            <a:r>
              <a:rPr lang="en-US" altLang="en-US" sz="1600" dirty="0"/>
              <a:t>Exchangeable populations are, in theory, achievable</a:t>
            </a:r>
          </a:p>
          <a:p>
            <a:pPr lvl="1"/>
            <a:r>
              <a:rPr lang="en-US" altLang="en-US" sz="1600" dirty="0"/>
              <a:t>In practice, however, we cannot prove that we have achieved exchangeability</a:t>
            </a:r>
          </a:p>
          <a:p>
            <a:pPr lvl="1"/>
            <a:r>
              <a:rPr lang="en-US" altLang="en-US" sz="1600" dirty="0"/>
              <a:t>For our work to move forward, we nonetheless have to assume that we have achieved exchangeability</a:t>
            </a:r>
          </a:p>
        </p:txBody>
      </p:sp>
      <p:sp>
        <p:nvSpPr>
          <p:cNvPr id="1201156" name="Line 4"/>
          <p:cNvSpPr>
            <a:spLocks noChangeShapeType="1"/>
          </p:cNvSpPr>
          <p:nvPr/>
        </p:nvSpPr>
        <p:spPr bwMode="auto">
          <a:xfrm>
            <a:off x="3371850" y="3257550"/>
            <a:ext cx="2343150" cy="0"/>
          </a:xfrm>
          <a:prstGeom prst="line">
            <a:avLst/>
          </a:prstGeom>
          <a:noFill/>
          <a:ln w="76200">
            <a:noFill/>
            <a:round/>
            <a:headEnd/>
            <a:tailEnd type="triangle" w="med" len="med"/>
          </a:ln>
          <a:effectLst>
            <a:outerShdw dist="107763" dir="2700000" algn="ctr" rotWithShape="0">
              <a:schemeClr val="bg2"/>
            </a:outerShdw>
          </a:effectLst>
        </p:spPr>
        <p:txBody>
          <a:bodyPr anchor="ctr">
            <a:spAutoFit/>
          </a:bodyPr>
          <a:lstStyle/>
          <a:p>
            <a:pPr algn="ctr" eaLnBrk="0" hangingPunct="0">
              <a:spcBef>
                <a:spcPct val="50000"/>
              </a:spcBef>
              <a:defRPr/>
            </a:pPr>
            <a:endParaRPr lang="en-US" dirty="0">
              <a:latin typeface="Arial" pitchFamily="34" charset="0"/>
            </a:endParaRPr>
          </a:p>
        </p:txBody>
      </p:sp>
      <p:sp>
        <p:nvSpPr>
          <p:cNvPr id="7" name="TextBox 6"/>
          <p:cNvSpPr txBox="1"/>
          <p:nvPr/>
        </p:nvSpPr>
        <p:spPr bwMode="auto">
          <a:xfrm>
            <a:off x="101600" y="174171"/>
            <a:ext cx="5156200"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of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Confounding I</a:t>
            </a:r>
          </a:p>
        </p:txBody>
      </p:sp>
    </p:spTree>
    <p:extLst>
      <p:ext uri="{BB962C8B-B14F-4D97-AF65-F5344CB8AC3E}">
        <p14:creationId xmlns:p14="http://schemas.microsoft.com/office/powerpoint/2010/main" val="3593293222"/>
      </p:ext>
    </p:extLst>
  </p:cSld>
  <p:clrMapOvr>
    <a:masterClrMapping/>
  </p:clrMapOvr>
  <p:transition advTm="57483">
    <p:fade/>
  </p:transition>
</p:sld>
</file>

<file path=ppt/tags/tag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JM5AAAAAAAABfn///8MQWN0aW9uVHlwZVYxAQAAAAd2YWx1ZV9fAAgCAAAAAAAAAAUFAAAAD1BlbkF0dHJpYnV0ZXNWMQoAAAAHX2NvbG9yQQdfY29sb3JSB19jb2xvckcHX2NvbG9yQgpGaXRUb0N1cnZlBkhlaWdodA5JZ25vcmVQcmVzc3VyZQ1Jc0hpZ2hsaWdodGVyBVNoYXBlBVdpZHRoAAAAAAAAAAAEAAICAgIBBgEBDEJydXNoU2hhcGVWMQIAAAAGAgAAAP8AAP8AAAAAAAAACEAAAAX4////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JeOcZyF4Ls/IESKzDUZ5z8AADA+AAAAAAAAAAABCwAAAAoAAACtp3yFCGe6PyDou3UzyuY/AAByPg8AAAAAAAAAAQwAAAAKAAAAOzd4Wwf+uj8gjO0eMXvmPwAAgD4PAAAAAAAAAAENAAAACgAAADs3eFsH/ro/IDAfyC4s5j8AgIU+DwAAAAAAAAABDgAAAAoAAAA7N3hbB/66PyDUUHEs3eU/AICRPh8AAAAAAAAAAQ8AAAAKAAAACf91xoZJuz8geIIaKo7lPwAAlj4fAAAAAAAAAAEQAAAACgAAAGdWbwcFLLw/IGQXFiOh5D8AAJo+LgAAAAAAAAABEQAAAAoAAACDdWazAlq9P/BPrBEctOM/AICbPi4AAAAAAAAAARIAAAAKAAAAbVxbyn/Tvj8AhKRfECniPwAAnj4+AAAAAAAAAAETAAAACgAAAMQ9Kbu+AMA/ABRrBAft4D8AAJ8+PgAAAAAAAAABFAAAAAoAAAAYlSL8POPAP+CPxqT2w94/AAClPk4AAAAAAAAAARUAAAAKAAAAVNCa8nrrwT/gr1Pu40vcPwAAqD5OAAAAAAAAAAEWAAAACgAAAHjvkZ54GcM/4M/gN9HT2T8AALA+TgAAAAAAAAABFwAAAAoAAABY1oa19ZLEP+DvbYG+W9c/AICzPl0AAAAAAAAAARgAAAAKAAAAJKH6gTIyxj/gx5d4sIHVPwCAuD5dAAAAAAAAAAEZAAAACgAAAJoX626uQsg/4J/Bb6Kn0z8AgLo+XQAAAAAAAAABGgAAAAoAAAD4cVoR6njKP6B362aUzdE/AIC9Pm0AAAAAAAAAARsAAAAKAAAAFpTHHqX6zD+gB7ILi5HQPwAAvz59AAAAAAAAAAEcAAAACgAAADy2NCxgfM8/QJ8qvAznzz8AgMA+fQAAAAAAAAABHQAAAAoAAAAt7NCcDf/QP0Av8WADq84/AIDBPn0AAAAAAAAAAR4AAAAKAAAAI2EG2apl0j9Av7cF+m7NPwAAxD6MAAAAAAAAAAEfAAAACgAAAO0reqXnBNQ/QL+3BfpuzT8AAMU+jAAAAAAAAAABIAAAAAoAAACd2mwn5MnVP0BPfqrwMsw/AIDEPpwAAAAAAAAAASEAAAAKAAAAPvsehMCh1z9Av7cF+m7NPwAAxD6cAAAAAAAAAAEiAAAACgAAAM+NkLt8jNk/QC/xYAOrzj8AAMU+qwAAAAAAAAABIwAAAAoAAABvrkIYWWTbP6C/TrmPL9E/AIDFPqsAAAAAAAAAASQAAAAKAAAAA0G0TxVP3T/g5yTCnQnTPwCAxT67AAAAAAAAAAElAAAACgAAAHW3pDyRX98/4A/7yqvj1D8AAMY+uwAAAAAAAAABJgAAAAoAAAD93Wqnlq7gP+DvbYG+W9c/AADGPssAAAAAAAAAAScAAAAKAAAAOBnjndS24T/gPxqT2g/bPwAAxj7LAAAAAAAAAAEoAAAACgAAAILim7kyrOI/4I/GpPbD3j8AAMg+2gAAAAAAAAABKQAAAAoAAADEZLTCAKvjPwBwOVsJPOE/AADJPtoAAAAAAAAAASoAAAAKAAAADC5t3l6g5D8A4HK2EnjiPwAAzD7qAAAAAAAAAAErAAAACgAAAEEiRcIMsuU/8E+sERy04z8AAM0+6gAAAAAAAAABLAAAAAoAAACEpF3L2rDmPyDA5Wwl8OQ/AIDNPvoAAAAAAAAAAS0AAAAKAAAAvd/VwRi55z8gMB/ILizmPwAAzj76AAAAAAAAAAEuAAAACgAAAAepjt12rug/IESKzDUZ5z8AAM8+CQEAAAAAAAABLwAAAAoAAABYuecLZZrpPyBY9dA8Bug/AIDPPgkBAAAAAAAAATAAAAAKAAAArhDhTON86j8gEJJ+QaToPwCAzz4ZAQAAAAAAAAExAAAACgAAAAZo2o1hX+s/IGxg1UPz6D8AANA+GQEAAAAAAAABMgAAAAoAAABrTRT0/y7sPyDILixGQuk/AADRPhkBAAAAAAAAATMAAAAKAAAA13nubC717D8gJP2CSJHpPwCA0T4oAQAAAAAAAAE0AAAACgAAAFl7qR0Nn+0/INyZME0v6j8AgNE+KAEAAAAAAAABNQAAAAoAAADvUUUGnCzuPyA4aIdPfuo/AADSPjgBAAAAAAAAATYAAAAKAAAAm/3BJtud7j8gOGiHT37qPwAA0z44AQAAAAAAAAE3AAAACgAAAFU3f2w6/O4/IDhoh09+6j8AgNM+SAEAAAAAAAABOAAAAAoAAAAb/3zXuUfvPyA4aIdPfuo/AADWPkgBAAAAAAAAATkAAAAKAAAA+Ztbeul27z8gOGiHT37qPwAA1z5XAQAAAAAAAAE6AAAACgAAAN1/2i+pnO8/IIDL2Urg6T8AAN0+VwEAAAAAAAABOwAAAAoAAADdf9ovqZzvPyAk/YJIkek/AADgPmcBAAAAAAAAATwAAAAKAAAA6Q0bVcmJ7z8gbGDVQ/PoPwCA4T5nAQAAAAAAAAE9AAAACgAAABe43MQpUe8/ILTDJz9V6D8AAOI+dwEAAAAAAAABPgAAAAoAAABVN39sOvzuPyD8Jno6t+c/AIDePncBAAAAAAAAAT8AAAAKAAAAtxlDcRt47j8goFgjOGjnPwAA3T6GAQAAAAAAAAFAAAAACgAAAC3R562s1+0/IESKzDUZ5z8AgN4+hgEAAAAAAAABQQAAAAoAAADBpA01fhHtPyBEisw1Gec/AADfPpYBAAAAAAAAAUIAAAAKAAAAXb/Tzt9B7D8gRIrMNRnnPwCA3z6WAQAAAAAAAAFDAAAACgAAABo9u8URQ+s/IPwmejq35z8AAOA+pQEAAAAAAAABRAAAAAoAAADtj4P08yfqPyC0wyc/Veg/AIDePqUBAAAAAAAAAUUAAAAKAAAAznCMSPb56D8gyC4sRkLpPwAA3j61AQAAAAAAAAFGAAAACgAAAK9RlZz4y+c/IIDL2Urg6T8AAN0+tQEAAAAAAAABRwAAAAoAAACnB38oq4HmPyA4aIdPfuo/AADcPtMBAAAAAAAAAUgAAAAKAAAAspJJ7A0b5T8g8AQ1VBzrPwAA3T7TAQAAAAAAAAFJAAAACgAAALbWc53gveM/EKih4li66z8AgN0+4gEAAAAAAAABSgAAAAoAAACz0/07I2riPxBgPpBdWOw/AADgPuIBAAAAAAAAAUsAAAAKAAAAtxco7fUM4T8QYD6QXVjsPwAA4T7yAQAAAAAAAAFMAAAACgAAAIVF5WGxTN8/EGA+kF1Y7D8AgOo+8gEAAAAAAAABTQAAAAoAAABlI3hU9srcPxBgPpBdWOw/AIDuPgICAAAAAAAAAU4AAAAKAAAAQwELRztJ2j8QBHA5WwnsPwCA9j4CAgAAAAAAAAFPAAAACgAAACHfnTmAx9c/IEzTi1Zr6z8AAPo+AgIAAAAAAAABUAAAAAoAAADvLvAGpVjVPyA4aIdPfuo/AID/PiECAAAAAAAAAVEAAAAKAAAAsPABr6n80j8gyC4sRkLpPwAAAT8hAgAAAAAAAAFSAAAACgAAAFaWkgxuxtA/IPwmejq35z8AwAE/IQIAAAAAAAABUwAAAAoAAADeW8WJJEbNPyDUUHEs3eU/AAACPyECAAAAAAAAAVQAAAAKAAAAvDbiGqxwyT/wq3poHgPkPwDAAD8wAgAAAAAAAAFVAAAACgAAAFzZ/Baz5sU/AISkXxAp4j8AQAA/MAIAAAAAAAABVgAAAAoAAAAamJhd+jbCPwAAAAAAAOA/AMACP0ACAAAAAAAAAVcAAAAKAAAAEQViiQHxvT/g97ZA363bPwAABD9AAgAAAAAAAAFYAAAACgAAAHlpji0NC7g/4O9tgb5b1z8AgAk/UAIAAAAAAAABWQAAAAoAAABvXbanF7yyP+DnJMKdCdM/AAAMP1ACAAAAAAAAAVoAAAAKAAAAXlGvxUCfrD9AL/FgA6vOPwDADz9fAgAAAAAAAAFbAAAACgAAALqW5L1Oi6U/QG8L9N26yT8AABE/XwIAAAAAAAABXAAAAAoAAAAs9iHEtEqfP0CvJYe4ysQ/AEARP28CAAAAAAAAAV0AAAAKAAAAFN5xuMmslD9AX3l1nBbBPwAAET9vAgAAAAAAAAFeAAAACgAAAOiEPLmqjY0/gP4MfhM9vT8AAA0/fwIAAAAAAAABXwAAAAoAAABoCGAJtNWIP4D+DH4TPb0/AEALP38CAAAAAAAAAWAAAAAKAAAAaAhgCbTViD+A/gx+Ez29PwAACD+OAgAAAAAAAAFhAAAACgAAANy+egzMfpM/QF95dZwWwT8AwAY/jgIAAAAAAAABYgAAAAoAAAD0tzNsue6cP0A/7CuvjsM/AIAEP54CAAAAAAAAAWMAAAAKAAAA1rXbaUy5pj9AH1/iwQbGPwCAAz+eAgAAAAAAAAFkAAAACgAAACcfyE8cYLA/QP/RmNR+yD8AgAI/ngIAAAAAAAABZQAAAAoAAAC9upurEEa2P0BPfqrwMsw/AAACP60CAAAAAAAAAWYAAAAKAAAAEQViiQHxvT9Anyq8DOfPPwAAAj+tAgAAAAAAAAFnAAAACgAAABybDr+3isM/oHfrZpTN0T8AAAI/vQIAAAAAAAABaAAAAAoAAAAOi2X6bP/IP+AviBSZa9I/AAACP70CAAAAAAAAAWkAAAAKAAAAyEK6oKG/zj/g5yTCnQnTPwAAAj/NAgAAAAAAAAFqAAAACgAAAN6awx4KxNI/4J/Bb6Kn0z8AQAE/zQIAAAAAAAABawAAAAoAAABTFCptQyjWP+BXXh2nRdQ/AAABP9wCAAAAAAAAAWwAAAAKAAAAicdNAdzq2T/gV14dp0XUPwAAAT/cAgAAAAAAAAFtAAAACgAAAHO0LtvTC94/4A/7yqvj1D8AAAE/7AIAAAAAAAABbgAAAAoAAAC9Xsj/hQPhP+BXXh2nRdQ/AAABP+wCAAAAAAAAAW8AAAAKAAAALI4Y2nEd4z/gV14dp0XUPwAAAT/8AgAAAAAAAAFwAAAACgAAAKQECcftLeU/4J/Bb6Kn0z8AgP0+/AIAAAAAAAABcQAAAAoAAAATNFmh2UfnP+DnJMKdCdM/AID7PgsDAAAAAAAAAXIAAAAKAAAAgWOpe8Vh6T/gL4gUmWvSPwCA5z4LAwAAAAAAAAFzAAAACgAAAAyveqDxVes/oHfrZpTN0T8AgN4+GwMAAAAAAAABdAAAAAoAAACRs6uyjVPtP6AHsguLkdA/AIDZPhsDAAAAAAAAAXUAAAAKAAAAP2KeNIoY7z9AT36q8DLMPwAA2D46AwAAAAAAAAs="/>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6923</TotalTime>
  <Words>2113</Words>
  <Application>Microsoft Macintosh PowerPoint</Application>
  <PresentationFormat>On-screen Show (4:3)</PresentationFormat>
  <Paragraphs>297</Paragraphs>
  <Slides>22</Slides>
  <Notes>22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.AppleSystemUIFont</vt:lpstr>
      <vt:lpstr>Arial</vt:lpstr>
      <vt:lpstr>Calibri</vt:lpstr>
      <vt:lpstr>Garamond</vt:lpstr>
      <vt:lpstr>Germania One</vt:lpstr>
      <vt:lpstr>LucidaGrande</vt:lpstr>
      <vt:lpstr>Wingdings</vt:lpstr>
      <vt:lpstr>1_UCSF Contemporary</vt:lpstr>
      <vt:lpstr>2_UCSF Contemporary</vt:lpstr>
      <vt:lpstr>3_UCSF Contemporary</vt:lpstr>
      <vt:lpstr>UCSF Contemporary</vt:lpstr>
      <vt:lpstr>Conceptual Frameworks for Causal Inference – Part II</vt:lpstr>
      <vt:lpstr>In-Depth on Counterfactuals</vt:lpstr>
      <vt:lpstr>Counterfactual Heuristic</vt:lpstr>
      <vt:lpstr>PowerPoint Presentation</vt:lpstr>
      <vt:lpstr>PowerPoint Presentation</vt:lpstr>
      <vt:lpstr>Motivating the idea of a “counterfactual”</vt:lpstr>
      <vt:lpstr>Motivating the idea of a “counterfactual” continued…</vt:lpstr>
      <vt:lpstr>PowerPoint Presentation</vt:lpstr>
      <vt:lpstr>Striving for the Counterfactual</vt:lpstr>
      <vt:lpstr>Usage of counterfactuals for causal inference</vt:lpstr>
      <vt:lpstr>PowerPoint Presentation</vt:lpstr>
      <vt:lpstr>Average Causal Effects</vt:lpstr>
      <vt:lpstr>Average Causal Effects</vt:lpstr>
      <vt:lpstr>Average Causal Effects</vt:lpstr>
      <vt:lpstr>Average Causal Effects vs Individual Effects</vt:lpstr>
      <vt:lpstr>Observed Actions and Txs vs Counterfactuals</vt:lpstr>
      <vt:lpstr>Observed Actions and Txs vs Counterfactuals</vt:lpstr>
      <vt:lpstr>Observed Actions and Txs vs Counterfactuals</vt:lpstr>
      <vt:lpstr>Observed Actions and Txs vs Counterfactuals</vt:lpstr>
      <vt:lpstr>Causation vs. Association</vt:lpstr>
      <vt:lpstr>PowerPoint Presentation</vt:lpstr>
      <vt:lpstr>Summary - Counterfactual Heuristic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353</cp:revision>
  <dcterms:created xsi:type="dcterms:W3CDTF">2019-12-18T01:32:47Z</dcterms:created>
  <dcterms:modified xsi:type="dcterms:W3CDTF">2020-12-30T22:00:01Z</dcterms:modified>
</cp:coreProperties>
</file>