
<file path=[Content_Types].xml><?xml version="1.0" encoding="utf-8"?>
<Types xmlns="http://schemas.openxmlformats.org/package/2006/content-types"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  <p:sldId id="258" r:id="rId7"/>
    <p:sldId id="262" r:id="rId8"/>
    <p:sldId id="263" r:id="rId9"/>
    <p:sldId id="264" r:id="rId10"/>
    <p:sldId id="271" r:id="rId11"/>
    <p:sldId id="265" r:id="rId12"/>
    <p:sldId id="267" r:id="rId13"/>
    <p:sldId id="266" r:id="rId14"/>
    <p:sldId id="272" r:id="rId15"/>
    <p:sldId id="268" r:id="rId16"/>
    <p:sldId id="273" r:id="rId17"/>
    <p:sldId id="269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7E1C6-26B9-4675-A036-8D2A5E967C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0C066C-6B38-4DDC-84B4-96AD98CC8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5ED40-435E-4D65-848F-857927666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11AC9-6877-43D1-91D3-57D3A054B130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4C186-B4FF-452E-B288-D6BED2F26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9FF-9A40-4816-9EB5-5912159A4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EF14-5E01-4875-BCC3-B17E5EAA3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39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C9A0A-2420-452F-8A0F-425BD4505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47638F-5774-4080-B900-12705ACBA5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0E128-B5D0-4640-80A2-70E109896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11AC9-6877-43D1-91D3-57D3A054B130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831E-5A03-4AC0-A9E6-3895D087C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B9BE3-EC9A-4F27-BADB-3EC45B76B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EF14-5E01-4875-BCC3-B17E5EAA3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44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EFEF58-7C56-404C-B157-25D6E061B3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4A2E1E-ACDC-49E1-929B-12B3E8D51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DFABF-39CD-497E-97DF-08F42C0FB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11AC9-6877-43D1-91D3-57D3A054B130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2AAEB-FC34-4996-A9C3-7B44E366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A9D3D-978A-4889-A360-F40F05F5A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EF14-5E01-4875-BCC3-B17E5EAA3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565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9EE20-B0DA-498F-B20B-7D8035C8F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7FFC5-969B-4208-B9C8-A65E3B3EA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96114-D391-4722-B640-1636919A1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11AC9-6877-43D1-91D3-57D3A054B130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48633-500F-4F70-802B-9FFB0A013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5A654-F22C-47F3-961C-D3B42D9C5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EF14-5E01-4875-BCC3-B17E5EAA3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72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4264D-40B4-4ED1-9D1F-DF5F364C1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87E794-D331-45E8-B9A1-3DF50E89EC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CA0D0-1DBE-496A-B3C3-FBCE1F4C7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11AC9-6877-43D1-91D3-57D3A054B130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0621ED-C07C-4396-8191-5748058B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1A4B4-C7FA-4A46-9CA6-D5C31CAA5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EF14-5E01-4875-BCC3-B17E5EAA3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97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53154-A12E-41E8-BEDC-F039A766D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9B551-B53C-4D60-910D-429E3A8A06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4BF716-87FA-41BF-9A83-7CED1569D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387C8A-54ED-40F7-92F2-56D063CFA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11AC9-6877-43D1-91D3-57D3A054B130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93B100-03AD-44F2-AD36-47D73FFBE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00B70A-64B0-45E1-AF0F-F94E17F2B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EF14-5E01-4875-BCC3-B17E5EAA3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5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445ED-3230-4ABA-9C70-E237D04BB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560332-54A4-4F4E-A141-6A29777D9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C2BA1B-1329-433A-A135-7BF8620A6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D086FF-4A35-4A28-8FB1-D83E92E8F8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A31831-4B9B-4D7E-8CC1-330D2769C5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A10998-ADCB-4F4D-A882-F5EBC77AE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11AC9-6877-43D1-91D3-57D3A054B130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58A03F-62F4-4773-9EFA-D280DF44F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EFA970-B58A-4A50-AAB0-741B47C7B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EF14-5E01-4875-BCC3-B17E5EAA3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68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51B9C-3E17-49E9-85BF-C2F09F344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A01E46-D2D1-4E7E-9284-BD1CEC7C5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11AC9-6877-43D1-91D3-57D3A054B130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4C5986-3B38-4C98-838F-1321469CA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4636DB-8771-4687-A7BC-FB69BE2C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EF14-5E01-4875-BCC3-B17E5EAA3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27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CCE091-1710-4263-94B5-4CAB7EEF3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11AC9-6877-43D1-91D3-57D3A054B130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612B0B-7390-4A08-8D72-D6289A537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7F5F76-4C0B-4E6D-941B-98DBB9189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EF14-5E01-4875-BCC3-B17E5EAA3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779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FC402-25FA-41D2-9268-7B0CB1C63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20F9B-B04E-415A-834E-25111887E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C9C379-A70F-418A-BAB3-68B4B11F5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6B352D-64AF-4919-B71A-76A3CF973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11AC9-6877-43D1-91D3-57D3A054B130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AB0A5-0486-4B24-99B8-C6EACCAFF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5105F-346B-4783-A3F0-A3D3ECC47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EF14-5E01-4875-BCC3-B17E5EAA3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59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AB03D-E11A-45EC-B6A7-7E8E9DAC3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776130-A238-4B6A-A6CA-6BFAC490F6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843E65-266E-4159-A105-265F6E06D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7E6517-C162-4336-A235-3CC0D43BF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11AC9-6877-43D1-91D3-57D3A054B130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D5FEC-2921-4E70-8199-4DCD7663B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A37EEA-2DD9-45AF-90F7-0359024FE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EF14-5E01-4875-BCC3-B17E5EAA3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947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B2A8F7-6484-43EB-930F-E3AAE3CD5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5BFCC-9BAB-4F1D-8D65-E1DDB3C39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F7123-1D4C-41B1-9B93-740215A4B0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11AC9-6877-43D1-91D3-57D3A054B130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4D396-5D89-4213-8C99-10E181AE77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8CA527-54FB-431E-B970-64771EAB3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BEF14-5E01-4875-BCC3-B17E5EAA3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tmp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AC71F-46B0-4125-B0EF-26E39646ED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and Methods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767580-EAFE-48D7-8492-08FCEAE3FA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282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6D1FAF-6887-4EB3-A616-9FE301769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en-US" sz="2200" b="1"/>
              <a:t>Estimation of the Percentage of US Patients With Cancer Who Are Eligible for Immune Checkpoint Inhibitor Drugs</a:t>
            </a:r>
            <a:br>
              <a:rPr lang="en-US" sz="2200" b="1"/>
            </a:br>
            <a:endParaRPr lang="en-US" sz="2200"/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4A3ECAC-220E-4D25-87CF-20A05BDE5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843" y="640080"/>
            <a:ext cx="6894625" cy="55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368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80C3E-1FEC-418F-9CC0-95D6DF7CF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3AC89-DCB9-4E07-8AC7-2E807936D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Straightforward description of what you did</a:t>
            </a:r>
          </a:p>
          <a:p>
            <a:pPr lvl="1"/>
            <a:r>
              <a:rPr lang="en-US" dirty="0"/>
              <a:t>Approach this as if you were writing a recipe</a:t>
            </a:r>
          </a:p>
          <a:p>
            <a:r>
              <a:rPr lang="en-US" dirty="0"/>
              <a:t>Probably not be the most compelling part of the research paper</a:t>
            </a:r>
          </a:p>
          <a:p>
            <a:pPr lvl="1"/>
            <a:r>
              <a:rPr lang="en-US" dirty="0"/>
              <a:t>Important, nonetheless!</a:t>
            </a:r>
          </a:p>
          <a:p>
            <a:r>
              <a:rPr lang="en-US" dirty="0"/>
              <a:t>Details, details, details…</a:t>
            </a:r>
          </a:p>
          <a:p>
            <a:pPr lvl="1"/>
            <a:r>
              <a:rPr lang="en-US" dirty="0"/>
              <a:t>Citation of previously used methods (if available)</a:t>
            </a:r>
          </a:p>
          <a:p>
            <a:r>
              <a:rPr lang="en-US" dirty="0"/>
              <a:t>Compatible with the results section</a:t>
            </a:r>
          </a:p>
          <a:p>
            <a:pPr lvl="1"/>
            <a:r>
              <a:rPr lang="en-US" dirty="0"/>
              <a:t>For every result, there should be a description of its methods</a:t>
            </a:r>
          </a:p>
          <a:p>
            <a:pPr lvl="1"/>
            <a:r>
              <a:rPr lang="en-US" dirty="0"/>
              <a:t>For every method, there should be a result</a:t>
            </a:r>
          </a:p>
        </p:txBody>
      </p:sp>
    </p:spTree>
    <p:extLst>
      <p:ext uri="{BB962C8B-B14F-4D97-AF65-F5344CB8AC3E}">
        <p14:creationId xmlns:p14="http://schemas.microsoft.com/office/powerpoint/2010/main" val="683434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4DEE6-2F2B-4FEE-8875-C954B9A0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– study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6BC77-DFD6-4568-967B-7A2431665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 of study used</a:t>
            </a:r>
          </a:p>
          <a:p>
            <a:pPr lvl="1"/>
            <a:r>
              <a:rPr lang="en-US" dirty="0"/>
              <a:t>Randomized, cross-sectional, case-control,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392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CC58D-D0A8-403C-8B34-5F504DDD7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– subjects and setting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203AB-C434-4FAD-BA13-67DC30FE4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Inclusion criteria</a:t>
            </a:r>
          </a:p>
          <a:p>
            <a:pPr lvl="1"/>
            <a:r>
              <a:rPr lang="en-US" dirty="0"/>
              <a:t>Age, gender, health status,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Exclusion criteria</a:t>
            </a:r>
          </a:p>
          <a:p>
            <a:r>
              <a:rPr lang="en-US" dirty="0"/>
              <a:t>Where did population come from?</a:t>
            </a:r>
          </a:p>
          <a:p>
            <a:pPr lvl="1"/>
            <a:r>
              <a:rPr lang="en-US" dirty="0"/>
              <a:t>Hospital-based, convenience sample, complete case ascertainment in a given setting,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Source of data</a:t>
            </a:r>
          </a:p>
          <a:p>
            <a:r>
              <a:rPr lang="en-US" dirty="0"/>
              <a:t>When did study occur?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350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6771E-FFC1-49F6-9057-E6C64FA2F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07056F4-CA15-4166-99BC-D1C7A9C7F0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004" y="1690688"/>
            <a:ext cx="4873690" cy="4734442"/>
          </a:xfrm>
        </p:spPr>
      </p:pic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A3CAEF89-72B0-4395-9DA3-E0C6352781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110" y="2189045"/>
            <a:ext cx="4873690" cy="1039346"/>
          </a:xfrm>
          <a:prstGeom prst="rect">
            <a:avLst/>
          </a:prstGeom>
        </p:spPr>
      </p:pic>
      <p:pic>
        <p:nvPicPr>
          <p:cNvPr id="9" name="Picture 8" descr="A picture containing text, orange, dark&#10;&#10;Description automatically generated">
            <a:extLst>
              <a:ext uri="{FF2B5EF4-FFF2-40B4-BE49-F238E27FC236}">
                <a16:creationId xmlns:a16="http://schemas.microsoft.com/office/drawing/2014/main" id="{F1EA519D-B0B0-46CD-A2F2-60DB59EEDD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767" y="517455"/>
            <a:ext cx="7476186" cy="124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85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7356E-CB07-4348-AA24-EFFD9F8D5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- 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8DD33-48D3-4DA3-829F-70F5CD832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all variables</a:t>
            </a:r>
          </a:p>
          <a:p>
            <a:pPr lvl="1"/>
            <a:r>
              <a:rPr lang="en-US" dirty="0"/>
              <a:t>Dependent</a:t>
            </a:r>
          </a:p>
          <a:p>
            <a:pPr lvl="1"/>
            <a:r>
              <a:rPr lang="en-US" dirty="0"/>
              <a:t>Independent</a:t>
            </a:r>
          </a:p>
          <a:p>
            <a:r>
              <a:rPr lang="en-US" dirty="0"/>
              <a:t>How outcomes/variables were assessed</a:t>
            </a:r>
          </a:p>
          <a:p>
            <a:r>
              <a:rPr lang="en-US" dirty="0"/>
              <a:t>Questionnaires used</a:t>
            </a:r>
          </a:p>
          <a:p>
            <a:r>
              <a:rPr lang="en-US" dirty="0"/>
              <a:t>Categorization rules</a:t>
            </a:r>
          </a:p>
          <a:p>
            <a:r>
              <a:rPr lang="en-US" dirty="0"/>
              <a:t>Variable transformations</a:t>
            </a:r>
          </a:p>
          <a:p>
            <a:r>
              <a:rPr lang="en-US" dirty="0"/>
              <a:t>Reliability/validity when relevant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437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57B4B-D581-49A3-9E4C-8D0C2EE44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Text&#10;&#10;Description automatically generated">
            <a:extLst>
              <a:ext uri="{FF2B5EF4-FFF2-40B4-BE49-F238E27FC236}">
                <a16:creationId xmlns:a16="http://schemas.microsoft.com/office/drawing/2014/main" id="{16B38CB2-35AB-4DFB-A7DD-1221A6B84B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604" y="1927520"/>
            <a:ext cx="7860990" cy="4469667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DB1B12-D624-45F8-A525-6FB858C638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604" y="601957"/>
            <a:ext cx="8731590" cy="1189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363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4B739-CFDF-4E56-A396-F968C3163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-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9F1F1-9CD9-4827-815F-19FFF097C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Statistical tests </a:t>
            </a:r>
          </a:p>
          <a:p>
            <a:pPr lvl="1"/>
            <a:r>
              <a:rPr lang="en-US" dirty="0"/>
              <a:t>Frequencies, modeling,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Browner discourages mentioning specific tests	</a:t>
            </a:r>
          </a:p>
          <a:p>
            <a:pPr lvl="2"/>
            <a:r>
              <a:rPr lang="en-US" dirty="0"/>
              <a:t>Encourages transformations, determination of effect size</a:t>
            </a:r>
          </a:p>
          <a:p>
            <a:pPr lvl="1"/>
            <a:r>
              <a:rPr lang="en-US" dirty="0"/>
              <a:t>Checking of statistical assumptions</a:t>
            </a:r>
          </a:p>
          <a:p>
            <a:pPr lvl="1"/>
            <a:r>
              <a:rPr lang="en-US" dirty="0"/>
              <a:t>Explanation of why the specific methods were used</a:t>
            </a:r>
          </a:p>
          <a:p>
            <a:pPr lvl="2"/>
            <a:r>
              <a:rPr lang="en-US" dirty="0"/>
              <a:t>Model adjustments, interactions,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Sensitivity analysis</a:t>
            </a:r>
          </a:p>
          <a:p>
            <a:r>
              <a:rPr lang="en-US" dirty="0"/>
              <a:t>Effect size</a:t>
            </a:r>
          </a:p>
          <a:p>
            <a:pPr lvl="1"/>
            <a:r>
              <a:rPr lang="en-US" dirty="0"/>
              <a:t>Sample size calculator or power analysis</a:t>
            </a:r>
          </a:p>
        </p:txBody>
      </p:sp>
    </p:spTree>
    <p:extLst>
      <p:ext uri="{BB962C8B-B14F-4D97-AF65-F5344CB8AC3E}">
        <p14:creationId xmlns:p14="http://schemas.microsoft.com/office/powerpoint/2010/main" val="37575301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1CDAC-5288-423F-AD66-D211D94E2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Text&#10;&#10;Description automatically generated">
            <a:extLst>
              <a:ext uri="{FF2B5EF4-FFF2-40B4-BE49-F238E27FC236}">
                <a16:creationId xmlns:a16="http://schemas.microsoft.com/office/drawing/2014/main" id="{C7E6333E-8E30-4989-8A98-4039AD5899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856" y="1875473"/>
            <a:ext cx="8696444" cy="3582935"/>
          </a:xfrm>
        </p:spPr>
      </p:pic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FC2125AA-4331-48FA-8135-3B762B36BB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910" y="365125"/>
            <a:ext cx="8583829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7398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FEBAB-E3D1-4D10-83D3-97117C1A1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60F06-E1AF-48CE-808F-304554562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33C5B7-AE67-4314-ACDB-87DBDD5729E8}"/>
              </a:ext>
            </a:extLst>
          </p:cNvPr>
          <p:cNvSpPr/>
          <p:nvPr/>
        </p:nvSpPr>
        <p:spPr>
          <a:xfrm>
            <a:off x="2043404" y="2413338"/>
            <a:ext cx="80149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212529"/>
                </a:solidFill>
                <a:effectLst/>
                <a:latin typeface="-apple-system"/>
              </a:rPr>
              <a:t>Assignment #2:</a:t>
            </a:r>
            <a:b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</a:br>
            <a:endParaRPr lang="en-US" b="0" i="0" dirty="0">
              <a:solidFill>
                <a:srgbClr val="212529"/>
              </a:solidFill>
              <a:effectLst/>
              <a:latin typeface="-apple-system"/>
            </a:endParaRPr>
          </a:p>
          <a:p>
            <a:r>
              <a:rPr lang="en-US" b="0" i="0" u="sng" dirty="0">
                <a:solidFill>
                  <a:srgbClr val="212529"/>
                </a:solidFill>
                <a:effectLst/>
                <a:latin typeface="-apple-system"/>
              </a:rPr>
              <a:t>Option 1</a:t>
            </a:r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: Submit a draft ~3-paragraph introduction for a manuscript based on a research project you are currently conducting or have just completed - </a:t>
            </a:r>
            <a:r>
              <a:rPr lang="en-US" b="1" i="0" dirty="0">
                <a:solidFill>
                  <a:srgbClr val="212529"/>
                </a:solidFill>
                <a:effectLst/>
                <a:latin typeface="-apple-system"/>
              </a:rPr>
              <a:t>due by noon on May 4</a:t>
            </a:r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.</a:t>
            </a:r>
          </a:p>
          <a:p>
            <a:r>
              <a:rPr lang="en-US" b="0" i="0" u="sng" dirty="0">
                <a:solidFill>
                  <a:srgbClr val="212529"/>
                </a:solidFill>
                <a:effectLst/>
                <a:latin typeface="-apple-system"/>
              </a:rPr>
              <a:t>Option 2</a:t>
            </a:r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: Use "track changes" to edit and improve a draft introduction for any manuscript - </a:t>
            </a:r>
            <a:r>
              <a:rPr lang="en-US" b="1" i="0" dirty="0">
                <a:solidFill>
                  <a:srgbClr val="212529"/>
                </a:solidFill>
                <a:effectLst/>
                <a:latin typeface="-apple-system"/>
              </a:rPr>
              <a:t>due by noon on May 4</a:t>
            </a:r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7240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238F6-6FF8-4D25-817D-4CE1AB7B9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Introduction (Browner)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61413-4692-46F2-B80C-EE848D4A5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 of the research question</a:t>
            </a:r>
          </a:p>
          <a:p>
            <a:r>
              <a:rPr lang="en-US" dirty="0"/>
              <a:t>Previous research in the area</a:t>
            </a:r>
          </a:p>
          <a:p>
            <a:r>
              <a:rPr lang="en-US" dirty="0"/>
              <a:t>Problems with that research</a:t>
            </a:r>
          </a:p>
          <a:p>
            <a:r>
              <a:rPr lang="en-US" dirty="0"/>
              <a:t>What you did to fix those problems</a:t>
            </a:r>
          </a:p>
        </p:txBody>
      </p:sp>
    </p:spTree>
    <p:extLst>
      <p:ext uri="{BB962C8B-B14F-4D97-AF65-F5344CB8AC3E}">
        <p14:creationId xmlns:p14="http://schemas.microsoft.com/office/powerpoint/2010/main" val="315276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238F6-6FF8-4D25-817D-4CE1AB7B9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Introduction (Mack)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61413-4692-46F2-B80C-EE848D4A5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What?</a:t>
            </a:r>
          </a:p>
          <a:p>
            <a:pPr lvl="1"/>
            <a:r>
              <a:rPr lang="en-US" dirty="0"/>
              <a:t>What is the paper about</a:t>
            </a:r>
          </a:p>
          <a:p>
            <a:r>
              <a:rPr lang="en-US" dirty="0"/>
              <a:t>So what?</a:t>
            </a:r>
          </a:p>
          <a:p>
            <a:pPr lvl="1"/>
            <a:r>
              <a:rPr lang="en-US" dirty="0"/>
              <a:t>Why should the reader care?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F805E3-4B85-483B-9823-7CE535F3B15B}"/>
              </a:ext>
            </a:extLst>
          </p:cNvPr>
          <p:cNvSpPr txBox="1"/>
          <p:nvPr/>
        </p:nvSpPr>
        <p:spPr>
          <a:xfrm>
            <a:off x="609600" y="6417733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Introduction Checklist" from: How to Write a Good Scientific Paper. Chris A. Mack. SPIE. 2018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480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238F6-6FF8-4D25-817D-4CE1AB7B9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Introduction (Mack)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61413-4692-46F2-B80C-EE848D4A5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Establish a territory</a:t>
            </a:r>
          </a:p>
          <a:p>
            <a:pPr lvl="1"/>
            <a:r>
              <a:rPr lang="en-US" dirty="0"/>
              <a:t>Field of work, why it is important, what has already been done</a:t>
            </a:r>
          </a:p>
          <a:p>
            <a:r>
              <a:rPr lang="en-US" dirty="0"/>
              <a:t>Establish a niche</a:t>
            </a:r>
          </a:p>
          <a:p>
            <a:pPr lvl="1"/>
            <a:r>
              <a:rPr lang="en-US" dirty="0"/>
              <a:t>Indicate gap, raise a question, or challenge prior work</a:t>
            </a:r>
          </a:p>
          <a:p>
            <a:r>
              <a:rPr lang="en-US" dirty="0"/>
              <a:t>Occupy that niche</a:t>
            </a:r>
          </a:p>
          <a:p>
            <a:pPr lvl="1"/>
            <a:r>
              <a:rPr lang="en-US" dirty="0"/>
              <a:t>Outline the purpose and announce the present research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F805E3-4B85-483B-9823-7CE535F3B15B}"/>
              </a:ext>
            </a:extLst>
          </p:cNvPr>
          <p:cNvSpPr txBox="1"/>
          <p:nvPr/>
        </p:nvSpPr>
        <p:spPr>
          <a:xfrm>
            <a:off x="609600" y="6417733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Introduction Checklist" from: How to Write a Good Scientific Paper. Chris A. Mack. SPIE. 2018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84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A7725-00E2-4007-8CD9-E00E194A8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– background of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E27AD-ED07-4098-B13D-4DE347309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Orient the reader to the specific topic</a:t>
            </a:r>
          </a:p>
          <a:p>
            <a:pPr lvl="1"/>
            <a:r>
              <a:rPr lang="en-US" dirty="0"/>
              <a:t>Provide the “lay of the land”</a:t>
            </a:r>
          </a:p>
        </p:txBody>
      </p:sp>
    </p:spTree>
    <p:extLst>
      <p:ext uri="{BB962C8B-B14F-4D97-AF65-F5344CB8AC3E}">
        <p14:creationId xmlns:p14="http://schemas.microsoft.com/office/powerpoint/2010/main" val="2090926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831F8-A67D-4BB2-8AEB-4F8E5E0B0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– previous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8AD67-62E8-4525-BE04-1BE69D2CA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already known on the topic</a:t>
            </a:r>
          </a:p>
          <a:p>
            <a:pPr lvl="1"/>
            <a:r>
              <a:rPr lang="en-US" dirty="0"/>
              <a:t>Start broad and get more specific</a:t>
            </a:r>
          </a:p>
          <a:p>
            <a:r>
              <a:rPr lang="en-US" dirty="0"/>
              <a:t>Keep it current	</a:t>
            </a:r>
          </a:p>
          <a:p>
            <a:pPr lvl="1"/>
            <a:r>
              <a:rPr lang="en-US" dirty="0"/>
              <a:t>Seminal papers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80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4562C-5258-46DA-8E85-024A112FD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– problems with prior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A6B9B-F1F8-464A-9BB8-6279A2ADC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Too specific/too general population?</a:t>
            </a:r>
          </a:p>
          <a:p>
            <a:r>
              <a:rPr lang="en-US" dirty="0"/>
              <a:t>Weak study design?</a:t>
            </a:r>
          </a:p>
          <a:p>
            <a:r>
              <a:rPr lang="en-US" dirty="0"/>
              <a:t>Practice has changed?</a:t>
            </a:r>
          </a:p>
          <a:p>
            <a:r>
              <a:rPr lang="en-US" dirty="0"/>
              <a:t>Adverse events not fully reported/examined?</a:t>
            </a:r>
          </a:p>
          <a:p>
            <a:r>
              <a:rPr lang="en-US" dirty="0"/>
              <a:t>Length of follow-up inadequate?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574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6C5F-A249-48B0-B898-87795E828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– what you did to fix 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9CDD1-A7E9-45F3-BE42-EDC102E722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Highlight ways you addressed the shortcomings of prior research</a:t>
            </a:r>
          </a:p>
          <a:p>
            <a:r>
              <a:rPr lang="en-US" dirty="0"/>
              <a:t>How is your study innovative?</a:t>
            </a:r>
          </a:p>
          <a:p>
            <a:r>
              <a:rPr lang="en-US" dirty="0"/>
              <a:t>End with your specific research question/hypothesis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838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9D5A5-EBCF-4DE8-AF16-099993301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Pitfalls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9331D-C227-4252-86D8-2121416BD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Too much information</a:t>
            </a:r>
          </a:p>
          <a:p>
            <a:r>
              <a:rPr lang="en-US" dirty="0"/>
              <a:t>Tangential/unrelated information</a:t>
            </a:r>
          </a:p>
          <a:p>
            <a:r>
              <a:rPr lang="en-US" dirty="0"/>
              <a:t>Exaggerating the importance of the work</a:t>
            </a:r>
          </a:p>
          <a:p>
            <a:r>
              <a:rPr lang="en-US" dirty="0"/>
              <a:t>Failing to make the research question clear</a:t>
            </a:r>
          </a:p>
          <a:p>
            <a:r>
              <a:rPr lang="en-US" dirty="0"/>
              <a:t>Boring!</a:t>
            </a:r>
          </a:p>
          <a:p>
            <a:pPr lvl="1"/>
            <a:r>
              <a:rPr lang="en-US" dirty="0"/>
              <a:t>Approach it as if you were telling a story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851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574</Words>
  <Application>Microsoft Office PowerPoint</Application>
  <PresentationFormat>Widescreen</PresentationFormat>
  <Paragraphs>90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-apple-system</vt:lpstr>
      <vt:lpstr>Arial</vt:lpstr>
      <vt:lpstr>Calibri</vt:lpstr>
      <vt:lpstr>Calibri Light</vt:lpstr>
      <vt:lpstr>Office Theme</vt:lpstr>
      <vt:lpstr>Introduction and Methods</vt:lpstr>
      <vt:lpstr>Elements of Introduction (Browner)</vt:lpstr>
      <vt:lpstr>Elements of Introduction (Mack)</vt:lpstr>
      <vt:lpstr>Elements of Introduction (Mack)</vt:lpstr>
      <vt:lpstr>Elements – background of introduction</vt:lpstr>
      <vt:lpstr>Elements – previous research</vt:lpstr>
      <vt:lpstr>Elements – problems with prior research</vt:lpstr>
      <vt:lpstr>Elements – what you did to fix the problem</vt:lpstr>
      <vt:lpstr>Pitfalls </vt:lpstr>
      <vt:lpstr>Estimation of the Percentage of US Patients With Cancer Who Are Eligible for Immune Checkpoint Inhibitor Drugs </vt:lpstr>
      <vt:lpstr>Methods</vt:lpstr>
      <vt:lpstr>Methods – study design</vt:lpstr>
      <vt:lpstr>Methods – subjects and setting</vt:lpstr>
      <vt:lpstr>PowerPoint Presentation</vt:lpstr>
      <vt:lpstr>Methods - measurement</vt:lpstr>
      <vt:lpstr>PowerPoint Presentation</vt:lpstr>
      <vt:lpstr>Methods - analysis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and Methods</dc:title>
  <dc:creator>Haslam, Alyson</dc:creator>
  <cp:lastModifiedBy>Haslam, Alyson</cp:lastModifiedBy>
  <cp:revision>6</cp:revision>
  <dcterms:created xsi:type="dcterms:W3CDTF">2021-04-13T17:49:16Z</dcterms:created>
  <dcterms:modified xsi:type="dcterms:W3CDTF">2021-05-27T20:40:55Z</dcterms:modified>
</cp:coreProperties>
</file>