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96"/>
  </p:notesMasterIdLst>
  <p:handoutMasterIdLst>
    <p:handoutMasterId r:id="rId97"/>
  </p:handoutMasterIdLst>
  <p:sldIdLst>
    <p:sldId id="614" r:id="rId2"/>
    <p:sldId id="1271" r:id="rId3"/>
    <p:sldId id="1272" r:id="rId4"/>
    <p:sldId id="1273" r:id="rId5"/>
    <p:sldId id="1258" r:id="rId6"/>
    <p:sldId id="1091" r:id="rId7"/>
    <p:sldId id="1182" r:id="rId8"/>
    <p:sldId id="934" r:id="rId9"/>
    <p:sldId id="1254" r:id="rId10"/>
    <p:sldId id="1175" r:id="rId11"/>
    <p:sldId id="1180" r:id="rId12"/>
    <p:sldId id="1177" r:id="rId13"/>
    <p:sldId id="1178" r:id="rId14"/>
    <p:sldId id="1179" r:id="rId15"/>
    <p:sldId id="1183" r:id="rId16"/>
    <p:sldId id="1300" r:id="rId17"/>
    <p:sldId id="1302" r:id="rId18"/>
    <p:sldId id="1301" r:id="rId19"/>
    <p:sldId id="1303" r:id="rId20"/>
    <p:sldId id="1111" r:id="rId21"/>
    <p:sldId id="1110" r:id="rId22"/>
    <p:sldId id="1010" r:id="rId23"/>
    <p:sldId id="1012" r:id="rId24"/>
    <p:sldId id="1013" r:id="rId25"/>
    <p:sldId id="1184" r:id="rId26"/>
    <p:sldId id="1109" r:id="rId27"/>
    <p:sldId id="1014" r:id="rId28"/>
    <p:sldId id="1015" r:id="rId29"/>
    <p:sldId id="1108" r:id="rId30"/>
    <p:sldId id="1276" r:id="rId31"/>
    <p:sldId id="1277" r:id="rId32"/>
    <p:sldId id="1281" r:id="rId33"/>
    <p:sldId id="1279" r:id="rId34"/>
    <p:sldId id="1280" r:id="rId35"/>
    <p:sldId id="1107" r:id="rId36"/>
    <p:sldId id="1282" r:id="rId37"/>
    <p:sldId id="1287" r:id="rId38"/>
    <p:sldId id="1283" r:id="rId39"/>
    <p:sldId id="1284" r:id="rId40"/>
    <p:sldId id="1285" r:id="rId41"/>
    <p:sldId id="1286" r:id="rId42"/>
    <p:sldId id="1288" r:id="rId43"/>
    <p:sldId id="1223" r:id="rId44"/>
    <p:sldId id="1224" r:id="rId45"/>
    <p:sldId id="1225" r:id="rId46"/>
    <p:sldId id="1226" r:id="rId47"/>
    <p:sldId id="1227" r:id="rId48"/>
    <p:sldId id="1228" r:id="rId49"/>
    <p:sldId id="1259" r:id="rId50"/>
    <p:sldId id="1018" r:id="rId51"/>
    <p:sldId id="1079" r:id="rId52"/>
    <p:sldId id="1082" r:id="rId53"/>
    <p:sldId id="1081" r:id="rId54"/>
    <p:sldId id="1274" r:id="rId55"/>
    <p:sldId id="1260" r:id="rId56"/>
    <p:sldId id="1186" r:id="rId57"/>
    <p:sldId id="1187" r:id="rId58"/>
    <p:sldId id="1188" r:id="rId59"/>
    <p:sldId id="1189" r:id="rId60"/>
    <p:sldId id="1190" r:id="rId61"/>
    <p:sldId id="1191" r:id="rId62"/>
    <p:sldId id="1192" r:id="rId63"/>
    <p:sldId id="1193" r:id="rId64"/>
    <p:sldId id="1195" r:id="rId65"/>
    <p:sldId id="1196" r:id="rId66"/>
    <p:sldId id="1197" r:id="rId67"/>
    <p:sldId id="1198" r:id="rId68"/>
    <p:sldId id="1199" r:id="rId69"/>
    <p:sldId id="1200" r:id="rId70"/>
    <p:sldId id="1201" r:id="rId71"/>
    <p:sldId id="1202" r:id="rId72"/>
    <p:sldId id="1203" r:id="rId73"/>
    <p:sldId id="1204" r:id="rId74"/>
    <p:sldId id="1205" r:id="rId75"/>
    <p:sldId id="1206" r:id="rId76"/>
    <p:sldId id="1207" r:id="rId77"/>
    <p:sldId id="1208" r:id="rId78"/>
    <p:sldId id="1209" r:id="rId79"/>
    <p:sldId id="1210" r:id="rId80"/>
    <p:sldId id="1299" r:id="rId81"/>
    <p:sldId id="1289" r:id="rId82"/>
    <p:sldId id="1291" r:id="rId83"/>
    <p:sldId id="1290" r:id="rId84"/>
    <p:sldId id="1292" r:id="rId85"/>
    <p:sldId id="1293" r:id="rId86"/>
    <p:sldId id="1294" r:id="rId87"/>
    <p:sldId id="1295" r:id="rId88"/>
    <p:sldId id="1296" r:id="rId89"/>
    <p:sldId id="1297" r:id="rId90"/>
    <p:sldId id="1298" r:id="rId91"/>
    <p:sldId id="1261" r:id="rId92"/>
    <p:sldId id="1211" r:id="rId93"/>
    <p:sldId id="1275" r:id="rId94"/>
    <p:sldId id="1216" r:id="rId95"/>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80808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6"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564"/>
    </p:cViewPr>
  </p:sorterViewPr>
  <p:notesViewPr>
    <p:cSldViewPr>
      <p:cViewPr>
        <p:scale>
          <a:sx n="100" d="100"/>
          <a:sy n="100" d="100"/>
        </p:scale>
        <p:origin x="-1830" y="-4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17838" cy="46037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vl1pPr>
          </a:lstStyle>
          <a:p>
            <a:pPr>
              <a:defRPr/>
            </a:pPr>
            <a:r>
              <a:rPr lang="en-US" dirty="0" err="1"/>
              <a:t>Epi</a:t>
            </a:r>
            <a:r>
              <a:rPr lang="en-US" dirty="0"/>
              <a:t> 222 </a:t>
            </a:r>
            <a:r>
              <a:rPr lang="en-US" dirty="0" smtClean="0"/>
              <a:t> May 1, 2014 – Anita Stewart</a:t>
            </a:r>
            <a:endParaRPr lang="en-US" dirty="0"/>
          </a:p>
        </p:txBody>
      </p:sp>
      <p:sp>
        <p:nvSpPr>
          <p:cNvPr id="51203" name="Rectangle 3"/>
          <p:cNvSpPr>
            <a:spLocks noGrp="1" noChangeArrowheads="1"/>
          </p:cNvSpPr>
          <p:nvPr>
            <p:ph type="dt" sz="quarter" idx="1"/>
          </p:nvPr>
        </p:nvSpPr>
        <p:spPr bwMode="auto">
          <a:xfrm>
            <a:off x="3946525" y="0"/>
            <a:ext cx="3094038" cy="46037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ChangeArrowheads="1"/>
          </p:cNvSpPr>
          <p:nvPr>
            <p:ph type="ftr" sz="quarter" idx="2"/>
          </p:nvPr>
        </p:nvSpPr>
        <p:spPr bwMode="auto">
          <a:xfrm>
            <a:off x="0" y="8836025"/>
            <a:ext cx="3017838" cy="460375"/>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1205" name="Rectangle 5"/>
          <p:cNvSpPr>
            <a:spLocks noGrp="1" noChangeArrowheads="1"/>
          </p:cNvSpPr>
          <p:nvPr>
            <p:ph type="sldNum" sz="quarter" idx="3"/>
          </p:nvPr>
        </p:nvSpPr>
        <p:spPr bwMode="auto">
          <a:xfrm>
            <a:off x="3946525" y="8836025"/>
            <a:ext cx="3094038" cy="460375"/>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F033FE2-EAD3-43F3-815D-838FCB3D086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46175" y="663575"/>
            <a:ext cx="4718050" cy="3538538"/>
          </a:xfrm>
          <a:prstGeom prst="rect">
            <a:avLst/>
          </a:prstGeom>
          <a:noFill/>
          <a:ln>
            <a:solidFill>
              <a:srgbClr val="000000"/>
            </a:solidFill>
            <a:miter lim="800000"/>
            <a:headEnd/>
            <a:tailEnd/>
          </a:ln>
        </p:spPr>
      </p:sp>
      <p:sp>
        <p:nvSpPr>
          <p:cNvPr id="140291" name="Rectangle 3"/>
          <p:cNvSpPr>
            <a:spLocks noGrp="1" noChangeArrowheads="1"/>
          </p:cNvSpPr>
          <p:nvPr>
            <p:ph type="body" idx="1"/>
          </p:nvPr>
        </p:nvSpPr>
        <p:spPr bwMode="auto">
          <a:xfrm>
            <a:off x="939800" y="4422775"/>
            <a:ext cx="5130800" cy="4202113"/>
          </a:xfrm>
          <a:prstGeom prst="rect">
            <a:avLst/>
          </a:prstGeom>
          <a:noFill/>
          <a:ln w="12700">
            <a:miter lim="800000"/>
            <a:headEnd/>
            <a:tailEnd/>
          </a:ln>
        </p:spPr>
        <p:txBody>
          <a:bodyPr wrap="none" anchor="ctr"/>
          <a:lstStyle/>
          <a:p>
            <a:pPr>
              <a:spcBef>
                <a:spcPct val="0"/>
              </a:spcBef>
            </a:pPr>
            <a:endParaRPr lang="en-US" sz="2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xfrm>
            <a:off x="1181100" y="857250"/>
            <a:ext cx="4648200" cy="3486150"/>
          </a:xfrm>
          <a:prstGeom prst="rect">
            <a:avLst/>
          </a:prstGeom>
          <a:noFill/>
          <a:ln>
            <a:solidFill>
              <a:srgbClr val="000000"/>
            </a:solidFill>
            <a:miter lim="800000"/>
            <a:headEnd/>
            <a:tailEnd/>
          </a:ln>
        </p:spPr>
      </p:sp>
      <p:sp>
        <p:nvSpPr>
          <p:cNvPr id="168963" name="Rectangle 3"/>
          <p:cNvSpPr>
            <a:spLocks noGrp="1" noChangeArrowheads="1"/>
          </p:cNvSpPr>
          <p:nvPr>
            <p:ph type="body" idx="1"/>
          </p:nvPr>
        </p:nvSpPr>
        <p:spPr bwMode="auto">
          <a:xfrm>
            <a:off x="701675" y="4414838"/>
            <a:ext cx="5607050" cy="4184650"/>
          </a:xfrm>
          <a:prstGeom prst="rect">
            <a:avLst/>
          </a:prstGeom>
          <a:noFill/>
          <a:ln>
            <a:miter lim="800000"/>
            <a:headEnd/>
            <a:tailEnd/>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69987"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76" tIns="44138" rIns="88276" bIns="44138"/>
          <a:lstStyle/>
          <a:p>
            <a:r>
              <a:rPr lang="en-US" sz="1600" smtClean="0"/>
              <a:t>Dilemma once problems are found..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1011"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2035"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76" tIns="44138" rIns="88276" bIns="44138"/>
          <a:lstStyle/>
          <a:p>
            <a:r>
              <a:rPr lang="en-US" sz="1600" smtClean="0"/>
              <a:t>Erroneous conclusions about the research questions of interest</a:t>
            </a:r>
          </a:p>
          <a:p>
            <a:endParaRPr lang="en-US" sz="1600" smtClean="0"/>
          </a:p>
          <a:p>
            <a:r>
              <a:rPr lang="en-US" sz="1600" smtClean="0"/>
              <a:t>Ability to compare to other research (external validity) is moot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3059"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Four basic reasons for…</a:t>
            </a:r>
          </a:p>
          <a:p>
            <a:endParaRPr lang="en-US" sz="1800" smtClean="0"/>
          </a:p>
          <a:p>
            <a:r>
              <a:rPr lang="en-US" sz="1800" smtClean="0"/>
              <a:t>Several other reasons having nothing to do with sample differences…..(GO 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4083"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2000" smtClean="0"/>
              <a:t>In mainstream research – the bulk of the literature – modifications tend to be because of differences in the disease or health problem, or patient group differences such as age.   e.g. fatigue severity measure modified for MS patients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5107"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a:lstStyle/>
          <a:p>
            <a:r>
              <a:rPr lang="en-US" smtClean="0"/>
              <a:t>Social support in Korean and Chinese immigrants</a:t>
            </a:r>
          </a:p>
          <a:p>
            <a:r>
              <a:rPr lang="en-US" smtClean="0"/>
              <a:t>Missing language and financial support</a:t>
            </a:r>
          </a:p>
          <a:p>
            <a:r>
              <a:rPr lang="en-US" smtClean="0"/>
              <a:t>Meaning may differ – Modify dietary intake questionnaires so that ethnic foods are includedj</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6131"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To modify a measure, we need information on which to base the modifications.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7155"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Most modifications can be classified into CONTENT or FORMAT </a:t>
            </a:r>
          </a:p>
          <a:p>
            <a:r>
              <a:rPr lang="en-US" sz="1800" smtClean="0"/>
              <a:t/>
            </a:r>
            <a:br>
              <a:rPr lang="en-US" sz="1800" smtClean="0"/>
            </a:br>
            <a:r>
              <a:rPr lang="en-US" sz="1800" smtClean="0"/>
              <a:t>Three main types of content modifications: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8179"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59747" name="Rectangle 3"/>
          <p:cNvSpPr>
            <a:spLocks noGrp="1" noChangeArrowheads="1"/>
          </p:cNvSpPr>
          <p:nvPr>
            <p:ph type="body" idx="1"/>
          </p:nvPr>
        </p:nvSpPr>
        <p:spPr bwMode="auto">
          <a:xfrm>
            <a:off x="701675" y="4414838"/>
            <a:ext cx="5607050" cy="4184650"/>
          </a:xfrm>
          <a:prstGeom prst="rect">
            <a:avLst/>
          </a:prstGeom>
          <a:noFill/>
          <a:ln>
            <a:miter lim="800000"/>
            <a:headEnd/>
            <a:tailEnd/>
          </a:ln>
        </p:spPr>
        <p:txBody>
          <a:bodyPr/>
          <a:lstStyle/>
          <a:p>
            <a:r>
              <a:rPr lang="en-US" smtClean="0"/>
              <a:t>HERE is where your concept definition will help you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79203"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2000" smtClean="0"/>
              <a:t>Following to some extent on the prior era</a:t>
            </a:r>
          </a:p>
          <a:p>
            <a:r>
              <a:rPr lang="en-US" sz="2000" smtClean="0"/>
              <a:t>Many measures not designed according to good survey design principles</a:t>
            </a:r>
          </a:p>
          <a:p>
            <a:r>
              <a:rPr lang="en-US" sz="2000" smtClean="0"/>
              <a:t>Poorly formatted and presented on the page. </a:t>
            </a:r>
          </a:p>
          <a:p>
            <a:endParaRPr lang="en-US" sz="2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80227"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I  thought this was a perfect example of how one might need to consider simplifying the instructions</a:t>
            </a:r>
            <a:r>
              <a:rPr lang="en-US" smtClean="0"/>
              <a:t>.   </a:t>
            </a:r>
            <a:r>
              <a:rPr lang="en-US" sz="1800" smtClean="0"/>
              <a:t>And there are many existing measures with similar problems – if not quite so extreme.   </a:t>
            </a:r>
          </a:p>
          <a:p>
            <a:endParaRPr lang="en-US" sz="1800" smtClean="0"/>
          </a:p>
          <a:p>
            <a:r>
              <a:rPr lang="en-US" smtClean="0"/>
              <a:t>Family Environment Scale Instructions</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81251"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Many instruments in order to save paper I guess present the response choices along with the instructions, and then ask respondents to use those to answer.  In this example, at least the same numbers appear beside the items, but the respondent has to remember the meaning of each number or refer back and forth.  As one gets to the bottom of the page of 22 items, this is cumbersome.</a:t>
            </a:r>
            <a:r>
              <a:rPr lang="en-US" smtClean="0"/>
              <a:t>  </a:t>
            </a:r>
          </a:p>
          <a:p>
            <a:endParaRPr lang="en-US" smtClean="0"/>
          </a:p>
          <a:p>
            <a:r>
              <a:rPr lang="en-US" sz="1800" smtClean="0"/>
              <a:t>I’ve also seen instruments where a blank space is provided alongside each item and respondents are supposed to write in the correct response number. </a:t>
            </a:r>
          </a:p>
          <a:p>
            <a:endParaRPr lang="en-US" sz="18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82275"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endParaRPr lang="en-US" sz="18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83299"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76" tIns="44138" rIns="88276" bIns="44138"/>
          <a:lstStyle/>
          <a:p>
            <a:r>
              <a:rPr lang="en-US" smtClean="0"/>
              <a:t>Example by some RCMAR scholars – </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84323"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76" tIns="44138" rIns="88276" bIns="44138"/>
          <a:lstStyle/>
          <a:p>
            <a:r>
              <a:rPr lang="en-US" smtClean="0"/>
              <a:t>Example by some RCMAR scholars – </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81100" y="696913"/>
            <a:ext cx="4649788" cy="3486150"/>
          </a:xfrm>
          <a:prstGeom prst="rect">
            <a:avLst/>
          </a:prstGeom>
          <a:noFill/>
          <a:ln>
            <a:solidFill>
              <a:srgbClr val="000000"/>
            </a:solidFill>
            <a:miter lim="800000"/>
            <a:headEnd/>
            <a:tailEnd/>
          </a:ln>
        </p:spPr>
      </p:sp>
      <p:sp>
        <p:nvSpPr>
          <p:cNvPr id="185347"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Often, for simplicity, measures were designed with only a few response choices.  However, given the tendency of many to not endorse either extreme, this provides extremely limited variability.  Although not done to my knowledge, this could benefit from the addition of 1-2 more levels.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1181100" y="696913"/>
            <a:ext cx="4649788" cy="3486150"/>
          </a:xfrm>
          <a:prstGeom prst="rect">
            <a:avLst/>
          </a:prstGeom>
          <a:noFill/>
          <a:ln>
            <a:solidFill>
              <a:srgbClr val="000000"/>
            </a:solidFill>
            <a:miter lim="800000"/>
            <a:headEnd/>
            <a:tailEnd/>
          </a:ln>
        </p:spPr>
      </p:sp>
      <p:sp>
        <p:nvSpPr>
          <p:cNvPr id="186371"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Often, for simplicity, measures were designed with only a few response choices.  However, given the tendency of many to not endorse either extreme, this provides extremely limited variability.  Although not done to my knowledge, this could benefit from the addition of 1-2 more levels.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1149350" y="665163"/>
            <a:ext cx="4716463" cy="3536950"/>
          </a:xfrm>
          <a:prstGeom prst="rect">
            <a:avLst/>
          </a:prstGeom>
          <a:noFill/>
          <a:ln>
            <a:solidFill>
              <a:srgbClr val="000000"/>
            </a:solidFill>
            <a:miter lim="800000"/>
            <a:headEnd/>
            <a:tailEnd/>
          </a:ln>
        </p:spPr>
      </p:sp>
      <p:sp>
        <p:nvSpPr>
          <p:cNvPr id="187395" name="Rectangle 3"/>
          <p:cNvSpPr>
            <a:spLocks noGrp="1" noChangeArrowheads="1"/>
          </p:cNvSpPr>
          <p:nvPr>
            <p:ph type="body" idx="1"/>
          </p:nvPr>
        </p:nvSpPr>
        <p:spPr bwMode="auto">
          <a:xfrm>
            <a:off x="938213" y="4422775"/>
            <a:ext cx="5133975" cy="4200525"/>
          </a:xfrm>
          <a:prstGeom prst="rect">
            <a:avLst/>
          </a:prstGeom>
          <a:noFill/>
          <a:ln>
            <a:miter lim="800000"/>
            <a:headEnd/>
            <a:tailEnd/>
          </a:ln>
        </p:spPr>
        <p:txBody>
          <a:bodyPr lIns="88266" tIns="44132" rIns="88266" bIns="44132"/>
          <a:lstStyle/>
          <a:p>
            <a:pPr>
              <a:spcBef>
                <a:spcPct val="0"/>
              </a:spcBef>
            </a:pPr>
            <a:r>
              <a:rPr lang="en-US" sz="1800" smtClean="0"/>
              <a:t>Defining the middle of the continuum is harder than one would think.  </a:t>
            </a:r>
          </a:p>
          <a:p>
            <a:pPr>
              <a:spcBef>
                <a:spcPct val="0"/>
              </a:spcBef>
            </a:pPr>
            <a:endParaRPr lang="en-US" sz="1800" smtClean="0"/>
          </a:p>
          <a:p>
            <a:pPr>
              <a:spcBef>
                <a:spcPct val="0"/>
              </a:spcBef>
            </a:pPr>
            <a:endParaRPr lang="en-US" sz="1800" smtClean="0"/>
          </a:p>
          <a:p>
            <a:pPr>
              <a:spcBef>
                <a:spcPct val="0"/>
              </a:spcBef>
            </a:pPr>
            <a:endParaRPr lang="en-US" sz="1800" smtClean="0"/>
          </a:p>
          <a:p>
            <a:pPr>
              <a:spcBef>
                <a:spcPct val="0"/>
              </a:spcBef>
            </a:pPr>
            <a:endParaRPr lang="en-US" sz="18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1149350" y="665163"/>
            <a:ext cx="4716463" cy="3536950"/>
          </a:xfrm>
          <a:prstGeom prst="rect">
            <a:avLst/>
          </a:prstGeom>
          <a:noFill/>
          <a:ln>
            <a:solidFill>
              <a:srgbClr val="000000"/>
            </a:solidFill>
            <a:miter lim="800000"/>
            <a:headEnd/>
            <a:tailEnd/>
          </a:ln>
        </p:spPr>
      </p:sp>
      <p:sp>
        <p:nvSpPr>
          <p:cNvPr id="188419" name="Rectangle 3"/>
          <p:cNvSpPr>
            <a:spLocks noGrp="1" noChangeArrowheads="1"/>
          </p:cNvSpPr>
          <p:nvPr>
            <p:ph type="body" idx="1"/>
          </p:nvPr>
        </p:nvSpPr>
        <p:spPr bwMode="auto">
          <a:xfrm>
            <a:off x="938213" y="4422775"/>
            <a:ext cx="5133975" cy="4200525"/>
          </a:xfrm>
          <a:prstGeom prst="rect">
            <a:avLst/>
          </a:prstGeom>
          <a:noFill/>
          <a:ln>
            <a:miter lim="800000"/>
            <a:headEnd/>
            <a:tailEnd/>
          </a:ln>
        </p:spPr>
        <p:txBody>
          <a:bodyPr lIns="88266" tIns="44132" rIns="88266" bIns="44132"/>
          <a:lstStyle/>
          <a:p>
            <a:pPr>
              <a:spcBef>
                <a:spcPct val="0"/>
              </a:spcBef>
            </a:pPr>
            <a:r>
              <a:rPr lang="en-US" sz="1800" smtClean="0"/>
              <a:t>But what about </a:t>
            </a:r>
            <a:r>
              <a:rPr lang="en-US" sz="1800" u="sng" smtClean="0"/>
              <a:t>several</a:t>
            </a:r>
            <a:r>
              <a:rPr lang="en-US" sz="1800" smtClean="0"/>
              <a:t> very minor modifications? </a:t>
            </a:r>
          </a:p>
          <a:p>
            <a:pPr>
              <a:spcBef>
                <a:spcPct val="0"/>
              </a:spcBef>
            </a:pPr>
            <a:endParaRPr lang="en-US" sz="1800" smtClean="0"/>
          </a:p>
          <a:p>
            <a:pPr>
              <a:spcBef>
                <a:spcPct val="0"/>
              </a:spcBef>
            </a:pPr>
            <a:endParaRPr lang="en-US" sz="1800" smtClean="0"/>
          </a:p>
          <a:p>
            <a:pPr>
              <a:spcBef>
                <a:spcPct val="0"/>
              </a:spcBef>
            </a:pPr>
            <a:r>
              <a:rPr lang="en-US" sz="1800" smtClean="0"/>
              <a:t>What we all agree on is that any modifications CAN affect the reliability and validity of the original measure.</a:t>
            </a:r>
          </a:p>
          <a:p>
            <a:pPr>
              <a:spcBef>
                <a:spcPct val="0"/>
              </a:spcBef>
            </a:pPr>
            <a:endParaRPr lang="en-US" sz="1800" smtClean="0"/>
          </a:p>
          <a:p>
            <a:pPr>
              <a:spcBef>
                <a:spcPct val="0"/>
              </a:spcBef>
            </a:pPr>
            <a:r>
              <a:rPr lang="en-US" sz="1800" smtClean="0"/>
              <a:t>We therefore suggest that at this stage in modifications research, investigators need to test the modified measures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59747" name="Rectangle 3"/>
          <p:cNvSpPr>
            <a:spLocks noGrp="1" noChangeArrowheads="1"/>
          </p:cNvSpPr>
          <p:nvPr>
            <p:ph type="body" idx="1"/>
          </p:nvPr>
        </p:nvSpPr>
        <p:spPr bwMode="auto">
          <a:xfrm>
            <a:off x="701675" y="4414838"/>
            <a:ext cx="5607050" cy="418465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89443"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r>
              <a:rPr lang="en-US" sz="1800" smtClean="0"/>
              <a:t>Two key recommendations here</a:t>
            </a:r>
          </a:p>
          <a:p>
            <a:r>
              <a:rPr lang="en-US" sz="1800" smtClean="0"/>
              <a:t>1 – PRETEST</a:t>
            </a:r>
          </a:p>
          <a:p>
            <a:r>
              <a:rPr lang="en-US" sz="1800" smtClean="0"/>
              <a:t>2 – build in ability to conduct the needed analyses to justify the modifications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90467"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91491"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pPr lvl="1"/>
            <a:r>
              <a:rPr lang="en-US" sz="1800" smtClean="0"/>
              <a:t>Rather than prove that the modified measure is BETTER than original, is it COMPARABLE.</a:t>
            </a:r>
          </a:p>
          <a:p>
            <a:pPr lvl="1"/>
            <a:r>
              <a:rPr lang="en-US" sz="1800" smtClean="0"/>
              <a:t>Does factor structure conform to that of the original measure?</a:t>
            </a:r>
          </a:p>
          <a:p>
            <a:pPr lvl="1"/>
            <a:r>
              <a:rPr lang="en-US" sz="1800" smtClean="0"/>
              <a:t>Does the measure correlate similarly with validity variables as original measure does? </a:t>
            </a:r>
          </a:p>
          <a:p>
            <a:pPr lvl="1"/>
            <a:r>
              <a:rPr lang="en-US" sz="1800" smtClean="0"/>
              <a:t>Does the modified measure detect as much change over time as the original?</a:t>
            </a:r>
          </a:p>
          <a:p>
            <a:endParaRPr lang="en-US" sz="1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90467"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88266" tIns="44132" rIns="88266" bIns="44132"/>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57699" name="Rectangle 3"/>
          <p:cNvSpPr>
            <a:spLocks noGrp="1" noChangeArrowheads="1"/>
          </p:cNvSpPr>
          <p:nvPr>
            <p:ph type="body" idx="1"/>
          </p:nvPr>
        </p:nvSpPr>
        <p:spPr bwMode="auto">
          <a:xfrm>
            <a:off x="701675" y="4414838"/>
            <a:ext cx="5607050" cy="4184650"/>
          </a:xfrm>
          <a:prstGeom prst="rect">
            <a:avLst/>
          </a:prstGeom>
          <a:noFill/>
          <a:ln>
            <a:miter lim="800000"/>
            <a:headEnd/>
            <a:tailEnd/>
          </a:ln>
        </p:spPr>
        <p:txBody>
          <a:bodyPr/>
          <a:lstStyle/>
          <a:p>
            <a:r>
              <a:rPr lang="en-US" smtClean="0"/>
              <a:t>The volume contains reviews of measures that have been used</a:t>
            </a:r>
          </a:p>
          <a:p>
            <a:r>
              <a:rPr lang="en-US" smtClean="0"/>
              <a:t>cross-culturally in the areas of: acculturation, socio-economic status, social supports, cognition, health</a:t>
            </a:r>
          </a:p>
          <a:p>
            <a:r>
              <a:rPr lang="en-US" smtClean="0"/>
              <a:t>and functional capacity, depression, health locus of control, health-related quality of life, and religiosity.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146175" y="663575"/>
            <a:ext cx="4718050" cy="3538538"/>
          </a:xfrm>
          <a:prstGeom prst="rect">
            <a:avLst/>
          </a:prstGeom>
          <a:noFill/>
          <a:ln>
            <a:solidFill>
              <a:srgbClr val="000000"/>
            </a:solidFill>
            <a:miter lim="800000"/>
            <a:headEnd/>
            <a:tailEnd/>
          </a:ln>
        </p:spPr>
      </p:sp>
      <p:sp>
        <p:nvSpPr>
          <p:cNvPr id="160771" name="Rectangle 3"/>
          <p:cNvSpPr>
            <a:spLocks noGrp="1" noChangeArrowheads="1"/>
          </p:cNvSpPr>
          <p:nvPr>
            <p:ph type="body" idx="1"/>
          </p:nvPr>
        </p:nvSpPr>
        <p:spPr bwMode="auto">
          <a:xfrm>
            <a:off x="939800" y="4422775"/>
            <a:ext cx="5130800" cy="4202113"/>
          </a:xfrm>
          <a:prstGeom prst="rect">
            <a:avLst/>
          </a:prstGeom>
          <a:noFill/>
          <a:ln w="12700">
            <a:miter lim="800000"/>
            <a:headEnd/>
            <a:tailEnd/>
          </a:ln>
        </p:spPr>
        <p:txBody>
          <a:bodyPr wrap="none" anchor="ctr"/>
          <a:lstStyle/>
          <a:p>
            <a:pPr>
              <a:spcBef>
                <a:spcPct val="0"/>
              </a:spcBef>
            </a:pPr>
            <a:endParaRPr lang="en-US"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1146175" y="663575"/>
            <a:ext cx="4718050" cy="3538538"/>
          </a:xfrm>
          <a:prstGeom prst="rect">
            <a:avLst/>
          </a:prstGeom>
          <a:noFill/>
          <a:ln>
            <a:solidFill>
              <a:srgbClr val="000000"/>
            </a:solidFill>
            <a:miter lim="800000"/>
            <a:headEnd/>
            <a:tailEnd/>
          </a:ln>
        </p:spPr>
      </p:sp>
      <p:sp>
        <p:nvSpPr>
          <p:cNvPr id="162819" name="Rectangle 3"/>
          <p:cNvSpPr>
            <a:spLocks noGrp="1" noChangeArrowheads="1"/>
          </p:cNvSpPr>
          <p:nvPr>
            <p:ph type="body" idx="1"/>
          </p:nvPr>
        </p:nvSpPr>
        <p:spPr bwMode="auto">
          <a:xfrm>
            <a:off x="939800" y="4422775"/>
            <a:ext cx="5130800" cy="4202113"/>
          </a:xfrm>
          <a:prstGeom prst="rect">
            <a:avLst/>
          </a:prstGeom>
          <a:noFill/>
          <a:ln w="12700">
            <a:miter lim="800000"/>
            <a:headEnd/>
            <a:tailEnd/>
          </a:ln>
        </p:spPr>
        <p:txBody>
          <a:bodyPr wrap="none" anchor="ctr"/>
          <a:lstStyle/>
          <a:p>
            <a:pPr>
              <a:spcBef>
                <a:spcPct val="0"/>
              </a:spcBef>
            </a:pPr>
            <a:endParaRPr lang="en-US" sz="2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xfrm>
            <a:off x="1146175" y="663575"/>
            <a:ext cx="4718050" cy="3538538"/>
          </a:xfrm>
          <a:prstGeom prst="rect">
            <a:avLst/>
          </a:prstGeom>
          <a:noFill/>
          <a:ln>
            <a:solidFill>
              <a:srgbClr val="000000"/>
            </a:solidFill>
            <a:miter lim="800000"/>
            <a:headEnd/>
            <a:tailEnd/>
          </a:ln>
        </p:spPr>
      </p:sp>
      <p:sp>
        <p:nvSpPr>
          <p:cNvPr id="161795" name="Rectangle 3"/>
          <p:cNvSpPr>
            <a:spLocks noGrp="1" noChangeArrowheads="1"/>
          </p:cNvSpPr>
          <p:nvPr>
            <p:ph type="body" idx="1"/>
          </p:nvPr>
        </p:nvSpPr>
        <p:spPr bwMode="auto">
          <a:xfrm>
            <a:off x="939800" y="4422775"/>
            <a:ext cx="5130800" cy="4202113"/>
          </a:xfrm>
          <a:prstGeom prst="rect">
            <a:avLst/>
          </a:prstGeom>
          <a:noFill/>
          <a:ln>
            <a:miter lim="800000"/>
            <a:headEnd/>
            <a:tailEnd/>
          </a:ln>
        </p:spPr>
        <p:txBody>
          <a:bodyPr/>
          <a:lstStyle/>
          <a:p>
            <a:r>
              <a:rPr lang="en-US" smtClean="0"/>
              <a:t>Functional Assessment of Cancer Treatment - General</a:t>
            </a:r>
          </a:p>
          <a:p>
            <a:endParaRPr lang="en-US" smtClean="0"/>
          </a:p>
          <a:p>
            <a:r>
              <a:rPr lang="en-US" smtClean="0"/>
              <a:t>CHECK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xfrm>
            <a:off x="1146175" y="663575"/>
            <a:ext cx="4718050" cy="3538538"/>
          </a:xfrm>
          <a:prstGeom prst="rect">
            <a:avLst/>
          </a:prstGeom>
          <a:noFill/>
          <a:ln>
            <a:solidFill>
              <a:srgbClr val="000000"/>
            </a:solidFill>
            <a:miter lim="800000"/>
            <a:headEnd/>
            <a:tailEnd/>
          </a:ln>
        </p:spPr>
      </p:sp>
      <p:sp>
        <p:nvSpPr>
          <p:cNvPr id="164867" name="Rectangle 3"/>
          <p:cNvSpPr>
            <a:spLocks noGrp="1" noChangeArrowheads="1"/>
          </p:cNvSpPr>
          <p:nvPr>
            <p:ph type="body" idx="1"/>
          </p:nvPr>
        </p:nvSpPr>
        <p:spPr bwMode="auto">
          <a:xfrm>
            <a:off x="939800" y="4422775"/>
            <a:ext cx="5130800" cy="4202113"/>
          </a:xfrm>
          <a:prstGeom prst="rect">
            <a:avLst/>
          </a:prstGeom>
          <a:noFill/>
          <a:ln w="12700">
            <a:miter lim="800000"/>
            <a:headEnd/>
            <a:tailEnd/>
          </a:ln>
        </p:spPr>
        <p:txBody>
          <a:bodyPr wrap="none" anchor="ctr"/>
          <a:lstStyle/>
          <a:p>
            <a:pPr>
              <a:spcBef>
                <a:spcPct val="0"/>
              </a:spcBef>
            </a:pPr>
            <a:endParaRPr lang="en-US" sz="2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1146175" y="663575"/>
            <a:ext cx="4718050" cy="3538538"/>
          </a:xfrm>
          <a:prstGeom prst="rect">
            <a:avLst/>
          </a:prstGeom>
          <a:noFill/>
          <a:ln>
            <a:solidFill>
              <a:srgbClr val="000000"/>
            </a:solidFill>
            <a:miter lim="800000"/>
            <a:headEnd/>
            <a:tailEnd/>
          </a:ln>
        </p:spPr>
      </p:sp>
      <p:sp>
        <p:nvSpPr>
          <p:cNvPr id="165891" name="Rectangle 3"/>
          <p:cNvSpPr>
            <a:spLocks noGrp="1" noChangeArrowheads="1"/>
          </p:cNvSpPr>
          <p:nvPr>
            <p:ph type="body" idx="1"/>
          </p:nvPr>
        </p:nvSpPr>
        <p:spPr bwMode="auto">
          <a:xfrm>
            <a:off x="939800" y="4422775"/>
            <a:ext cx="5130800" cy="4202113"/>
          </a:xfrm>
          <a:prstGeom prst="rect">
            <a:avLst/>
          </a:prstGeom>
          <a:noFill/>
          <a:ln>
            <a:miter lim="800000"/>
            <a:headEnd/>
            <a:tailEnd/>
          </a:ln>
        </p:spPr>
        <p:txBody>
          <a:bodyPr/>
          <a:lstStyle/>
          <a:p>
            <a:r>
              <a:rPr lang="en-US" smtClean="0"/>
              <a:t>Nunnally p. 265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1214438" y="690563"/>
            <a:ext cx="4610100" cy="3457575"/>
          </a:xfrm>
          <a:prstGeom prst="rect">
            <a:avLst/>
          </a:prstGeom>
          <a:noFill/>
          <a:ln>
            <a:solidFill>
              <a:srgbClr val="000000"/>
            </a:solidFill>
            <a:miter lim="800000"/>
            <a:headEnd/>
            <a:tailEnd/>
          </a:ln>
        </p:spPr>
      </p:sp>
      <p:sp>
        <p:nvSpPr>
          <p:cNvPr id="166915" name="Rectangle 3"/>
          <p:cNvSpPr>
            <a:spLocks noGrp="1" noChangeArrowheads="1"/>
          </p:cNvSpPr>
          <p:nvPr>
            <p:ph type="body" idx="1"/>
          </p:nvPr>
        </p:nvSpPr>
        <p:spPr bwMode="auto">
          <a:xfrm>
            <a:off x="928688" y="4378325"/>
            <a:ext cx="5184775" cy="4227513"/>
          </a:xfrm>
          <a:prstGeom prst="rect">
            <a:avLst/>
          </a:prstGeom>
          <a:noFill/>
          <a:ln w="12700">
            <a:miter lim="800000"/>
            <a:headEnd type="none" w="sm" len="sm"/>
            <a:tailEnd type="none" w="sm" len="sm"/>
          </a:ln>
        </p:spPr>
        <p:txBody>
          <a:bodyPr/>
          <a:lstStyle/>
          <a:p>
            <a:pPr>
              <a:spcBef>
                <a:spcPct val="0"/>
              </a:spcBef>
            </a:pPr>
            <a:r>
              <a:rPr lang="en-US" sz="1600" smtClean="0"/>
              <a:t>Even if all measures have good track record, pretest</a:t>
            </a:r>
          </a:p>
          <a:p>
            <a:pPr>
              <a:spcBef>
                <a:spcPct val="0"/>
              </a:spcBef>
            </a:pPr>
            <a:endParaRPr lang="en-US" sz="16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27725C7-72FC-4308-A2E4-CE418BCBB5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5A3038E-822A-4F7B-ACF4-FE39317180BC}" type="slidenum">
              <a:rPr lang="en-US"/>
              <a:pPr>
                <a:defRPr/>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3393312-01BB-4BEE-B8A3-215AA517EF43}" type="slidenum">
              <a:rPr lang="en-US"/>
              <a:pPr>
                <a:defRPr/>
              </a:pPr>
              <a:t>‹#›</a:t>
            </a:fld>
            <a:endParaRPr lang="en-U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76400"/>
            <a:ext cx="8382000" cy="4114800"/>
          </a:xfrm>
        </p:spPr>
        <p:txBody>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05A6A6-9DF3-442E-B21A-BD61F7B0D3CC}" type="slidenum">
              <a:rPr lang="en-US"/>
              <a:pPr>
                <a:defRPr/>
              </a:pPr>
              <a:t>‹#›</a:t>
            </a:fld>
            <a:endParaRPr lang="en-U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6764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DC6FB39-DFE2-4095-807C-A0FDB420FFAA}" type="slidenum">
              <a:rPr lang="en-US"/>
              <a:pPr>
                <a:defRPr/>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B9483A8-FAC8-4A11-842E-09F0D4A4C397}" type="slidenum">
              <a:rPr lang="en-US"/>
              <a:pPr>
                <a:defRPr/>
              </a:pPr>
              <a:t>‹#›</a:t>
            </a:fld>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1C42F-61BF-482D-A35C-2EE9CE26B8DF}" type="slidenum">
              <a:rPr lang="en-US"/>
              <a:pPr>
                <a:defRPr/>
              </a:pPr>
              <a:t>‹#›</a:t>
            </a:fld>
            <a:endParaRPr lang="en-US" sz="14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C2D70F1-321E-47C7-BA2A-FFFA02F1539A}" type="slidenum">
              <a:rPr lang="en-US"/>
              <a:pPr>
                <a:defRPr/>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8A3EBC0-CD44-4459-B7EB-1400DC745CAE}" type="slidenum">
              <a:rPr lang="en-US"/>
              <a:pPr>
                <a:defRPr/>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E539223-9633-422B-A0AB-A32B32CFE13B}" type="slidenum">
              <a:rPr lang="en-US"/>
              <a:pPr>
                <a:defRPr/>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2C03B31-4D6C-46B9-8D29-7152947BAB9A}" type="slidenum">
              <a:rPr lang="en-US"/>
              <a:pPr>
                <a:defRPr/>
              </a:pP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4A04A11-38DF-4F3A-B529-36B266BF95DE}" type="slidenum">
              <a:rPr lang="en-US"/>
              <a:pPr>
                <a:defRPr/>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17D9805-E4CC-4100-A28C-37F1BDEE3104}" type="slidenum">
              <a:rPr lang="en-US"/>
              <a:pPr>
                <a:defRPr/>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4BCD103-CDD1-40D4-BB4E-7F59CB24EC05}" type="slidenum">
              <a:rPr lang="en-US"/>
              <a:pPr>
                <a:defRPr/>
              </a:pPr>
              <a:t>‹#›</a:t>
            </a:fld>
            <a:endParaRPr lang="en-US" sz="140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33" r:id="rId1"/>
    <p:sldLayoutId id="2147483823" r:id="rId2"/>
    <p:sldLayoutId id="2147483834" r:id="rId3"/>
    <p:sldLayoutId id="2147483824" r:id="rId4"/>
    <p:sldLayoutId id="2147483825" r:id="rId5"/>
    <p:sldLayoutId id="2147483826" r:id="rId6"/>
    <p:sldLayoutId id="2147483827" r:id="rId7"/>
    <p:sldLayoutId id="2147483828" r:id="rId8"/>
    <p:sldLayoutId id="2147483835" r:id="rId9"/>
    <p:sldLayoutId id="2147483829" r:id="rId10"/>
    <p:sldLayoutId id="2147483830" r:id="rId11"/>
    <p:sldLayoutId id="2147483831" r:id="rId12"/>
    <p:sldLayoutId id="2147483832" r:id="rId1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fontAlgn="base">
        <a:spcBef>
          <a:spcPct val="0"/>
        </a:spcBef>
        <a:spcAft>
          <a:spcPct val="0"/>
        </a:spcAft>
        <a:defRPr sz="5000">
          <a:solidFill>
            <a:schemeClr val="tx2"/>
          </a:solidFill>
          <a:latin typeface="Verdana" pitchFamily="34" charset="0"/>
        </a:defRPr>
      </a:lvl6pPr>
      <a:lvl7pPr marL="914400" algn="l" rtl="0" fontAlgn="base">
        <a:spcBef>
          <a:spcPct val="0"/>
        </a:spcBef>
        <a:spcAft>
          <a:spcPct val="0"/>
        </a:spcAft>
        <a:defRPr sz="5000">
          <a:solidFill>
            <a:schemeClr val="tx2"/>
          </a:solidFill>
          <a:latin typeface="Verdana" pitchFamily="34" charset="0"/>
        </a:defRPr>
      </a:lvl7pPr>
      <a:lvl8pPr marL="1371600" algn="l" rtl="0" fontAlgn="base">
        <a:spcBef>
          <a:spcPct val="0"/>
        </a:spcBef>
        <a:spcAft>
          <a:spcPct val="0"/>
        </a:spcAft>
        <a:defRPr sz="5000">
          <a:solidFill>
            <a:schemeClr val="tx2"/>
          </a:solidFill>
          <a:latin typeface="Verdana" pitchFamily="34" charset="0"/>
        </a:defRPr>
      </a:lvl8pPr>
      <a:lvl9pPr marL="1828800" algn="l" rtl="0" fontAlgn="base">
        <a:spcBef>
          <a:spcPct val="0"/>
        </a:spcBef>
        <a:spcAft>
          <a:spcPct val="0"/>
        </a:spcAft>
        <a:defRPr sz="5000">
          <a:solidFill>
            <a:schemeClr val="tx2"/>
          </a:solidFill>
          <a:latin typeface="Verdana"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81000" y="609600"/>
            <a:ext cx="8458200" cy="2819400"/>
          </a:xfrm>
        </p:spPr>
        <p:txBody>
          <a:bodyPr>
            <a:normAutofit fontScale="90000"/>
          </a:bodyPr>
          <a:lstStyle/>
          <a:p>
            <a:pPr algn="ctr" eaLnBrk="1" fontAlgn="auto" hangingPunct="1">
              <a:lnSpc>
                <a:spcPct val="90000"/>
              </a:lnSpc>
              <a:spcAft>
                <a:spcPts val="0"/>
              </a:spcAft>
              <a:defRPr/>
            </a:pPr>
            <a:r>
              <a:rPr lang="en-US" dirty="0" smtClean="0"/>
              <a:t/>
            </a:r>
            <a:br>
              <a:rPr lang="en-US" dirty="0" smtClean="0"/>
            </a:br>
            <a:r>
              <a:rPr lang="en-US" dirty="0" smtClean="0"/>
              <a:t/>
            </a:r>
            <a:br>
              <a:rPr lang="en-US" dirty="0" smtClean="0"/>
            </a:br>
            <a:r>
              <a:rPr lang="en-US" dirty="0" smtClean="0"/>
              <a:t> </a:t>
            </a:r>
            <a:r>
              <a:rPr lang="en-US" sz="4000" dirty="0" smtClean="0"/>
              <a:t>Identifying and Selecting Self-Report Measures for Health Disparities Research: Part II</a:t>
            </a:r>
            <a:r>
              <a:rPr lang="en-US" sz="4000" dirty="0" smtClean="0">
                <a:latin typeface="Times" pitchFamily="18" charset="0"/>
              </a:rPr>
              <a:t> </a:t>
            </a:r>
            <a:br>
              <a:rPr lang="en-US" sz="4000" dirty="0" smtClean="0">
                <a:latin typeface="Times" pitchFamily="18" charset="0"/>
              </a:rPr>
            </a:br>
            <a:endParaRPr lang="en-US" sz="4000" dirty="0" smtClean="0">
              <a:latin typeface="Times" pitchFamily="18" charset="0"/>
            </a:endParaRPr>
          </a:p>
        </p:txBody>
      </p:sp>
      <p:sp>
        <p:nvSpPr>
          <p:cNvPr id="5123" name="Rectangle 3"/>
          <p:cNvSpPr>
            <a:spLocks noGrp="1" noChangeArrowheads="1"/>
          </p:cNvSpPr>
          <p:nvPr>
            <p:ph type="subTitle" idx="1"/>
          </p:nvPr>
        </p:nvSpPr>
        <p:spPr>
          <a:xfrm>
            <a:off x="533400" y="3581400"/>
            <a:ext cx="7924800" cy="2286000"/>
          </a:xfrm>
        </p:spPr>
        <p:txBody>
          <a:bodyPr/>
          <a:lstStyle/>
          <a:p>
            <a:pPr marR="0" eaLnBrk="1" hangingPunct="1">
              <a:lnSpc>
                <a:spcPct val="75000"/>
              </a:lnSpc>
              <a:spcBef>
                <a:spcPct val="30000"/>
              </a:spcBef>
            </a:pPr>
            <a:r>
              <a:rPr lang="en-US" sz="2800" dirty="0" smtClean="0"/>
              <a:t>Anita L. Stewart, Ph.D.</a:t>
            </a:r>
          </a:p>
          <a:p>
            <a:pPr marR="0" eaLnBrk="1" hangingPunct="1">
              <a:lnSpc>
                <a:spcPct val="75000"/>
              </a:lnSpc>
              <a:spcBef>
                <a:spcPct val="30000"/>
              </a:spcBef>
            </a:pPr>
            <a:r>
              <a:rPr lang="en-US" sz="2800" dirty="0" smtClean="0"/>
              <a:t>University of California, San Francisco</a:t>
            </a:r>
          </a:p>
          <a:p>
            <a:pPr marR="0" eaLnBrk="1" hangingPunct="1">
              <a:lnSpc>
                <a:spcPct val="75000"/>
              </a:lnSpc>
              <a:spcBef>
                <a:spcPct val="30000"/>
              </a:spcBef>
            </a:pPr>
            <a:r>
              <a:rPr lang="en-US" sz="2800" dirty="0" smtClean="0"/>
              <a:t>Clinical Research with Diverse Communities</a:t>
            </a:r>
          </a:p>
          <a:p>
            <a:pPr marR="0" eaLnBrk="1" hangingPunct="1">
              <a:lnSpc>
                <a:spcPct val="75000"/>
              </a:lnSpc>
              <a:spcBef>
                <a:spcPct val="30000"/>
              </a:spcBef>
            </a:pPr>
            <a:r>
              <a:rPr lang="en-US" sz="2800" dirty="0" smtClean="0"/>
              <a:t>EPI 222, Spring 2014</a:t>
            </a:r>
          </a:p>
          <a:p>
            <a:pPr marR="0" eaLnBrk="1" hangingPunct="1">
              <a:lnSpc>
                <a:spcPct val="75000"/>
              </a:lnSpc>
              <a:spcBef>
                <a:spcPct val="30000"/>
              </a:spcBef>
            </a:pPr>
            <a:r>
              <a:rPr lang="en-US" sz="2800" dirty="0" smtClean="0"/>
              <a:t>May 22, 2014</a:t>
            </a:r>
          </a:p>
        </p:txBody>
      </p:sp>
      <p:sp>
        <p:nvSpPr>
          <p:cNvPr id="3074" name="Rectangle 7"/>
          <p:cNvSpPr>
            <a:spLocks noGrp="1" noChangeArrowheads="1"/>
          </p:cNvSpPr>
          <p:nvPr>
            <p:ph type="sldNum" sz="quarter" idx="12"/>
          </p:nvPr>
        </p:nvSpPr>
        <p:spPr/>
        <p:txBody>
          <a:bodyPr/>
          <a:lstStyle/>
          <a:p>
            <a:pPr>
              <a:defRPr/>
            </a:pPr>
            <a:fld id="{01FF87E8-FB13-4910-B6E5-94C5CB060B15}"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3F0DEC75-B829-4DE6-917F-99BD05BE7517}" type="slidenum">
              <a:rPr lang="en-US" smtClean="0"/>
              <a:pPr>
                <a:defRPr/>
              </a:pPr>
              <a:t>10</a:t>
            </a:fld>
            <a:endParaRPr lang="en-US" sz="1400" smtClean="0"/>
          </a:p>
        </p:txBody>
      </p:sp>
      <p:sp>
        <p:nvSpPr>
          <p:cNvPr id="16387" name="Rectangle 2"/>
          <p:cNvSpPr>
            <a:spLocks noGrp="1" noChangeArrowheads="1"/>
          </p:cNvSpPr>
          <p:nvPr>
            <p:ph type="title"/>
          </p:nvPr>
        </p:nvSpPr>
        <p:spPr>
          <a:xfrm>
            <a:off x="609600" y="533400"/>
            <a:ext cx="8534400" cy="1104900"/>
          </a:xfrm>
        </p:spPr>
        <p:txBody>
          <a:bodyPr>
            <a:normAutofit fontScale="90000"/>
          </a:bodyPr>
          <a:lstStyle/>
          <a:p>
            <a:pPr>
              <a:defRPr/>
            </a:pPr>
            <a:r>
              <a:rPr lang="en-US" dirty="0" smtClean="0"/>
              <a:t>Approaches to Explore Conceptual Adequacy in a Diverse Group</a:t>
            </a:r>
          </a:p>
        </p:txBody>
      </p:sp>
      <p:sp>
        <p:nvSpPr>
          <p:cNvPr id="72708" name="Rectangle 3"/>
          <p:cNvSpPr>
            <a:spLocks noGrp="1" noChangeArrowheads="1"/>
          </p:cNvSpPr>
          <p:nvPr>
            <p:ph type="body" idx="1"/>
          </p:nvPr>
        </p:nvSpPr>
        <p:spPr/>
        <p:txBody>
          <a:bodyPr/>
          <a:lstStyle/>
          <a:p>
            <a:pPr>
              <a:lnSpc>
                <a:spcPct val="90000"/>
              </a:lnSpc>
            </a:pPr>
            <a:r>
              <a:rPr lang="en-US" dirty="0" smtClean="0"/>
              <a:t>Literature reviews of concept in diverse groups</a:t>
            </a:r>
          </a:p>
          <a:p>
            <a:pPr>
              <a:lnSpc>
                <a:spcPct val="90000"/>
              </a:lnSpc>
            </a:pPr>
            <a:r>
              <a:rPr lang="en-US" dirty="0" smtClean="0"/>
              <a:t>In-depth interviews and focus groups </a:t>
            </a:r>
          </a:p>
          <a:p>
            <a:pPr lvl="1">
              <a:lnSpc>
                <a:spcPct val="90000"/>
              </a:lnSpc>
            </a:pPr>
            <a:r>
              <a:rPr lang="en-US" dirty="0" smtClean="0"/>
              <a:t>Discuss concept, obtain their views</a:t>
            </a:r>
          </a:p>
          <a:p>
            <a:pPr>
              <a:lnSpc>
                <a:spcPct val="90000"/>
              </a:lnSpc>
            </a:pPr>
            <a:r>
              <a:rPr lang="en-US" dirty="0" smtClean="0"/>
              <a:t>Expert review (from diverse group)</a:t>
            </a:r>
          </a:p>
          <a:p>
            <a:pPr lvl="1">
              <a:lnSpc>
                <a:spcPct val="90000"/>
              </a:lnSpc>
            </a:pPr>
            <a:r>
              <a:rPr lang="en-US" dirty="0" smtClean="0"/>
              <a:t>Review concept definitions</a:t>
            </a:r>
          </a:p>
          <a:p>
            <a:pPr lvl="1">
              <a:lnSpc>
                <a:spcPct val="90000"/>
              </a:lnSpc>
            </a:pPr>
            <a:r>
              <a:rPr lang="en-US" dirty="0" smtClean="0"/>
              <a:t>Rate relevance of items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a:lstStyle/>
          <a:p>
            <a:pPr>
              <a:defRPr/>
            </a:pPr>
            <a:fld id="{081433CB-9FD7-401E-9169-8F02A2FA5BEB}" type="slidenum">
              <a:rPr lang="en-US" smtClean="0"/>
              <a:pPr>
                <a:defRPr/>
              </a:pPr>
              <a:t>11</a:t>
            </a:fld>
            <a:endParaRPr lang="en-US" sz="1400" smtClean="0"/>
          </a:p>
        </p:txBody>
      </p:sp>
      <p:sp>
        <p:nvSpPr>
          <p:cNvPr id="76803" name="Rectangle 2"/>
          <p:cNvSpPr>
            <a:spLocks noGrp="1" noChangeArrowheads="1"/>
          </p:cNvSpPr>
          <p:nvPr>
            <p:ph type="title"/>
          </p:nvPr>
        </p:nvSpPr>
        <p:spPr>
          <a:xfrm>
            <a:off x="457200" y="457200"/>
            <a:ext cx="8229600" cy="1143000"/>
          </a:xfrm>
        </p:spPr>
        <p:txBody>
          <a:bodyPr/>
          <a:lstStyle/>
          <a:p>
            <a:r>
              <a:rPr lang="en-US" dirty="0" smtClean="0"/>
              <a:t>Conceptual Adequacy Example: Focus Groups</a:t>
            </a:r>
          </a:p>
        </p:txBody>
      </p:sp>
      <p:sp>
        <p:nvSpPr>
          <p:cNvPr id="76804" name="Rectangle 3"/>
          <p:cNvSpPr>
            <a:spLocks noGrp="1" noChangeArrowheads="1"/>
          </p:cNvSpPr>
          <p:nvPr>
            <p:ph type="body" idx="1"/>
          </p:nvPr>
        </p:nvSpPr>
        <p:spPr>
          <a:xfrm>
            <a:off x="381000" y="1828800"/>
            <a:ext cx="8382000" cy="4191000"/>
          </a:xfrm>
        </p:spPr>
        <p:txBody>
          <a:bodyPr/>
          <a:lstStyle/>
          <a:p>
            <a:pPr>
              <a:lnSpc>
                <a:spcPct val="90000"/>
              </a:lnSpc>
            </a:pPr>
            <a:r>
              <a:rPr lang="en-US" dirty="0" smtClean="0"/>
              <a:t>Patient satisfaction typically </a:t>
            </a:r>
            <a:r>
              <a:rPr lang="en-US" dirty="0" smtClean="0"/>
              <a:t>defined in </a:t>
            </a:r>
            <a:r>
              <a:rPr lang="en-US" dirty="0" smtClean="0"/>
              <a:t>terms </a:t>
            </a:r>
            <a:r>
              <a:rPr lang="en-US" dirty="0" smtClean="0"/>
              <a:t>of …</a:t>
            </a:r>
            <a:endParaRPr lang="en-US" dirty="0" smtClean="0"/>
          </a:p>
          <a:p>
            <a:pPr lvl="1">
              <a:lnSpc>
                <a:spcPct val="90000"/>
              </a:lnSpc>
            </a:pPr>
            <a:r>
              <a:rPr lang="en-US" dirty="0" smtClean="0"/>
              <a:t>technical care, communication, continuity, coordination, interpersonal style, access </a:t>
            </a:r>
          </a:p>
          <a:p>
            <a:pPr>
              <a:lnSpc>
                <a:spcPct val="90000"/>
              </a:lnSpc>
            </a:pPr>
            <a:r>
              <a:rPr lang="en-US" dirty="0" smtClean="0"/>
              <a:t>In minority and low income groups, additional relevant domains: </a:t>
            </a:r>
          </a:p>
          <a:p>
            <a:pPr lvl="1">
              <a:lnSpc>
                <a:spcPct val="90000"/>
              </a:lnSpc>
            </a:pPr>
            <a:r>
              <a:rPr lang="en-US" dirty="0" smtClean="0"/>
              <a:t>discrimination by health professionals</a:t>
            </a:r>
          </a:p>
          <a:p>
            <a:pPr lvl="1">
              <a:lnSpc>
                <a:spcPct val="90000"/>
              </a:lnSpc>
            </a:pPr>
            <a:r>
              <a:rPr lang="en-US" dirty="0" smtClean="0"/>
              <a:t>sensitivity to language barriers</a:t>
            </a:r>
          </a:p>
        </p:txBody>
      </p:sp>
      <p:sp>
        <p:nvSpPr>
          <p:cNvPr id="21509" name="Text Box 4"/>
          <p:cNvSpPr txBox="1">
            <a:spLocks noChangeArrowheads="1"/>
          </p:cNvSpPr>
          <p:nvPr/>
        </p:nvSpPr>
        <p:spPr bwMode="auto">
          <a:xfrm>
            <a:off x="1295400" y="6096000"/>
            <a:ext cx="6980238" cy="400050"/>
          </a:xfrm>
          <a:prstGeom prst="rect">
            <a:avLst/>
          </a:prstGeom>
          <a:noFill/>
          <a:ln w="12700">
            <a:noFill/>
            <a:miter lim="800000"/>
            <a:headEnd/>
            <a:tailEnd/>
          </a:ln>
        </p:spPr>
        <p:txBody>
          <a:bodyPr wrap="none">
            <a:spAutoFit/>
          </a:bodyPr>
          <a:lstStyle/>
          <a:p>
            <a:pPr marL="457200" indent="-457200">
              <a:defRPr/>
            </a:pPr>
            <a:r>
              <a:rPr lang="fr-FR" sz="2000" dirty="0">
                <a:latin typeface="+mj-lt"/>
              </a:rPr>
              <a:t>MN </a:t>
            </a:r>
            <a:r>
              <a:rPr lang="fr-FR" sz="2000" dirty="0" err="1">
                <a:latin typeface="+mj-lt"/>
              </a:rPr>
              <a:t>Fongwa</a:t>
            </a:r>
            <a:r>
              <a:rPr lang="fr-FR" sz="2000" dirty="0">
                <a:latin typeface="+mj-lt"/>
              </a:rPr>
              <a:t> et al., </a:t>
            </a:r>
            <a:r>
              <a:rPr lang="en-US" sz="2000" i="1" dirty="0">
                <a:latin typeface="+mj-lt"/>
              </a:rPr>
              <a:t>Ethnicity </a:t>
            </a:r>
            <a:r>
              <a:rPr lang="en-US" sz="2000" i="1" dirty="0" err="1">
                <a:latin typeface="+mj-lt"/>
              </a:rPr>
              <a:t>Dis</a:t>
            </a:r>
            <a:r>
              <a:rPr lang="en-US" sz="2000" dirty="0">
                <a:latin typeface="+mj-lt"/>
              </a:rPr>
              <a:t>, 2006;16:948-955.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p:txBody>
          <a:bodyPr/>
          <a:lstStyle/>
          <a:p>
            <a:pPr>
              <a:defRPr/>
            </a:pPr>
            <a:fld id="{20A5EA78-CA4F-4A0A-92F5-1EAB118F9B20}" type="slidenum">
              <a:rPr lang="en-US" smtClean="0"/>
              <a:pPr>
                <a:defRPr/>
              </a:pPr>
              <a:t>12</a:t>
            </a:fld>
            <a:endParaRPr lang="en-US" sz="1400" smtClean="0"/>
          </a:p>
        </p:txBody>
      </p:sp>
      <p:sp>
        <p:nvSpPr>
          <p:cNvPr id="73731" name="Rectangle 2"/>
          <p:cNvSpPr>
            <a:spLocks noGrp="1" noChangeArrowheads="1"/>
          </p:cNvSpPr>
          <p:nvPr>
            <p:ph type="title"/>
          </p:nvPr>
        </p:nvSpPr>
        <p:spPr>
          <a:xfrm>
            <a:off x="457200" y="533400"/>
            <a:ext cx="8229600" cy="1143000"/>
          </a:xfrm>
        </p:spPr>
        <p:txBody>
          <a:bodyPr>
            <a:normAutofit/>
          </a:bodyPr>
          <a:lstStyle/>
          <a:p>
            <a:r>
              <a:rPr lang="en-US" sz="3400" dirty="0" smtClean="0"/>
              <a:t>A Quantitative Method to Examine Conceptual Relevance</a:t>
            </a:r>
          </a:p>
        </p:txBody>
      </p:sp>
      <p:sp>
        <p:nvSpPr>
          <p:cNvPr id="73732" name="Rectangle 3"/>
          <p:cNvSpPr>
            <a:spLocks noGrp="1" noChangeArrowheads="1"/>
          </p:cNvSpPr>
          <p:nvPr>
            <p:ph type="body" idx="1"/>
          </p:nvPr>
        </p:nvSpPr>
        <p:spPr/>
        <p:txBody>
          <a:bodyPr/>
          <a:lstStyle/>
          <a:p>
            <a:pPr>
              <a:lnSpc>
                <a:spcPct val="90000"/>
              </a:lnSpc>
            </a:pPr>
            <a:r>
              <a:rPr lang="en-US" dirty="0" smtClean="0"/>
              <a:t>Compiled 33 typical HRQL items </a:t>
            </a:r>
          </a:p>
          <a:p>
            <a:pPr>
              <a:lnSpc>
                <a:spcPct val="90000"/>
              </a:lnSpc>
            </a:pPr>
            <a:r>
              <a:rPr lang="en-US" dirty="0" smtClean="0"/>
              <a:t>Administered to older African Americans </a:t>
            </a:r>
          </a:p>
          <a:p>
            <a:pPr>
              <a:lnSpc>
                <a:spcPct val="90000"/>
              </a:lnSpc>
            </a:pPr>
            <a:r>
              <a:rPr lang="en-US" dirty="0" smtClean="0"/>
              <a:t>After each item, asked “how relevant is this question to the way you think about your health?”</a:t>
            </a:r>
          </a:p>
          <a:p>
            <a:pPr lvl="1">
              <a:lnSpc>
                <a:spcPct val="90000"/>
              </a:lnSpc>
            </a:pPr>
            <a:r>
              <a:rPr lang="en-US" dirty="0" smtClean="0"/>
              <a:t>0-10 scale (0=not at all relevant, 10=extremely relevant)</a:t>
            </a:r>
          </a:p>
        </p:txBody>
      </p:sp>
      <p:sp>
        <p:nvSpPr>
          <p:cNvPr id="18437" name="Text Box 4"/>
          <p:cNvSpPr txBox="1">
            <a:spLocks noChangeArrowheads="1"/>
          </p:cNvSpPr>
          <p:nvPr/>
        </p:nvSpPr>
        <p:spPr bwMode="auto">
          <a:xfrm>
            <a:off x="533400" y="6096000"/>
            <a:ext cx="7342188" cy="400050"/>
          </a:xfrm>
          <a:prstGeom prst="rect">
            <a:avLst/>
          </a:prstGeom>
          <a:noFill/>
          <a:ln w="12700">
            <a:noFill/>
            <a:miter lim="800000"/>
            <a:headEnd/>
            <a:tailEnd/>
          </a:ln>
        </p:spPr>
        <p:txBody>
          <a:bodyPr wrap="none">
            <a:spAutoFit/>
          </a:bodyPr>
          <a:lstStyle/>
          <a:p>
            <a:pPr>
              <a:defRPr/>
            </a:pPr>
            <a:r>
              <a:rPr lang="en-US" sz="2000" dirty="0">
                <a:latin typeface="+mj-lt"/>
              </a:rPr>
              <a:t>Cunningham WE et al., </a:t>
            </a:r>
            <a:r>
              <a:rPr lang="en-US" sz="2000" i="1" dirty="0" err="1">
                <a:latin typeface="+mj-lt"/>
              </a:rPr>
              <a:t>Qual</a:t>
            </a:r>
            <a:r>
              <a:rPr lang="en-US" sz="2000" i="1" dirty="0">
                <a:latin typeface="+mj-lt"/>
              </a:rPr>
              <a:t> Life Res</a:t>
            </a:r>
            <a:r>
              <a:rPr lang="en-US" sz="2000" dirty="0">
                <a:latin typeface="+mj-lt"/>
              </a:rPr>
              <a:t>, 1999;8:749-768.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CFFC2EF0-3131-4B88-B987-CBE328C986C2}" type="slidenum">
              <a:rPr lang="en-US" smtClean="0"/>
              <a:pPr>
                <a:defRPr/>
              </a:pPr>
              <a:t>13</a:t>
            </a:fld>
            <a:endParaRPr lang="en-US" sz="1400" smtClean="0"/>
          </a:p>
        </p:txBody>
      </p:sp>
      <p:sp>
        <p:nvSpPr>
          <p:cNvPr id="74755" name="Rectangle 2"/>
          <p:cNvSpPr>
            <a:spLocks noGrp="1" noChangeArrowheads="1"/>
          </p:cNvSpPr>
          <p:nvPr>
            <p:ph type="title"/>
          </p:nvPr>
        </p:nvSpPr>
        <p:spPr>
          <a:xfrm>
            <a:off x="533400" y="381000"/>
            <a:ext cx="8229600" cy="1143000"/>
          </a:xfrm>
        </p:spPr>
        <p:txBody>
          <a:bodyPr/>
          <a:lstStyle/>
          <a:p>
            <a:r>
              <a:rPr lang="en-US" sz="3800" smtClean="0"/>
              <a:t>HRQL Relevance Results</a:t>
            </a:r>
          </a:p>
        </p:txBody>
      </p:sp>
      <p:sp>
        <p:nvSpPr>
          <p:cNvPr id="74756" name="Rectangle 3"/>
          <p:cNvSpPr>
            <a:spLocks noGrp="1" noChangeArrowheads="1"/>
          </p:cNvSpPr>
          <p:nvPr>
            <p:ph type="body" idx="1"/>
          </p:nvPr>
        </p:nvSpPr>
        <p:spPr/>
        <p:txBody>
          <a:bodyPr/>
          <a:lstStyle/>
          <a:p>
            <a:r>
              <a:rPr lang="en-US" dirty="0" smtClean="0"/>
              <a:t>Most relevant items:</a:t>
            </a:r>
          </a:p>
          <a:p>
            <a:pPr lvl="1"/>
            <a:r>
              <a:rPr lang="en-US" dirty="0" smtClean="0"/>
              <a:t>Spirituality, weight-related health, hopefulness </a:t>
            </a:r>
          </a:p>
          <a:p>
            <a:r>
              <a:rPr lang="en-US" dirty="0" smtClean="0"/>
              <a:t>Least relevant items:</a:t>
            </a:r>
          </a:p>
          <a:p>
            <a:pPr lvl="1"/>
            <a:r>
              <a:rPr lang="en-US" dirty="0" smtClean="0"/>
              <a:t>Physical functioning, role limitations due to emotional problems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a:lstStyle/>
          <a:p>
            <a:pPr>
              <a:defRPr/>
            </a:pPr>
            <a:fld id="{E660785F-55EA-4AEB-B90B-4047A21918CB}" type="slidenum">
              <a:rPr lang="en-US" smtClean="0"/>
              <a:pPr>
                <a:defRPr/>
              </a:pPr>
              <a:t>14</a:t>
            </a:fld>
            <a:endParaRPr lang="en-US" sz="1400" smtClean="0"/>
          </a:p>
        </p:txBody>
      </p:sp>
      <p:sp>
        <p:nvSpPr>
          <p:cNvPr id="89091" name="Rectangle 2"/>
          <p:cNvSpPr>
            <a:spLocks noGrp="1" noChangeArrowheads="1"/>
          </p:cNvSpPr>
          <p:nvPr>
            <p:ph type="title"/>
          </p:nvPr>
        </p:nvSpPr>
        <p:spPr>
          <a:xfrm>
            <a:off x="457200" y="533400"/>
            <a:ext cx="8077200" cy="1104900"/>
          </a:xfrm>
        </p:spPr>
        <p:txBody>
          <a:bodyPr>
            <a:normAutofit fontScale="90000"/>
          </a:bodyPr>
          <a:lstStyle/>
          <a:p>
            <a:pPr>
              <a:defRPr/>
            </a:pPr>
            <a:r>
              <a:rPr lang="en-US" dirty="0" smtClean="0"/>
              <a:t>A Qualitative Method to Establish Relevance for Latinos</a:t>
            </a:r>
          </a:p>
        </p:txBody>
      </p:sp>
      <p:sp>
        <p:nvSpPr>
          <p:cNvPr id="75780" name="Rectangle 3"/>
          <p:cNvSpPr>
            <a:spLocks noGrp="1" noChangeArrowheads="1"/>
          </p:cNvSpPr>
          <p:nvPr>
            <p:ph type="body" idx="1"/>
          </p:nvPr>
        </p:nvSpPr>
        <p:spPr>
          <a:xfrm>
            <a:off x="457200" y="1981200"/>
            <a:ext cx="8229600" cy="4389438"/>
          </a:xfrm>
        </p:spPr>
        <p:txBody>
          <a:bodyPr/>
          <a:lstStyle/>
          <a:p>
            <a:pPr>
              <a:lnSpc>
                <a:spcPct val="80000"/>
              </a:lnSpc>
            </a:pPr>
            <a:r>
              <a:rPr lang="en-US" dirty="0" smtClean="0"/>
              <a:t>Bilingual/bicultural expert panel reviewed Spanish “Functional Assessment of Cancer Therapy” for relevance</a:t>
            </a:r>
          </a:p>
          <a:p>
            <a:pPr lvl="1">
              <a:lnSpc>
                <a:spcPct val="80000"/>
              </a:lnSpc>
            </a:pPr>
            <a:r>
              <a:rPr lang="en-US" dirty="0" smtClean="0"/>
              <a:t>One item had low relevance (I worry about dying)</a:t>
            </a:r>
          </a:p>
          <a:p>
            <a:pPr lvl="1">
              <a:lnSpc>
                <a:spcPct val="80000"/>
              </a:lnSpc>
            </a:pPr>
            <a:r>
              <a:rPr lang="en-US" dirty="0" smtClean="0"/>
              <a:t>One domain missing – spirituality</a:t>
            </a:r>
          </a:p>
          <a:p>
            <a:pPr>
              <a:lnSpc>
                <a:spcPct val="80000"/>
              </a:lnSpc>
            </a:pPr>
            <a:r>
              <a:rPr lang="en-US" dirty="0" smtClean="0"/>
              <a:t>Developed new spirituality scale</a:t>
            </a:r>
          </a:p>
        </p:txBody>
      </p:sp>
      <p:sp>
        <p:nvSpPr>
          <p:cNvPr id="20485" name="Text Box 4"/>
          <p:cNvSpPr txBox="1">
            <a:spLocks noChangeArrowheads="1"/>
          </p:cNvSpPr>
          <p:nvPr/>
        </p:nvSpPr>
        <p:spPr bwMode="auto">
          <a:xfrm>
            <a:off x="3200400" y="6019800"/>
            <a:ext cx="5200650" cy="400050"/>
          </a:xfrm>
          <a:prstGeom prst="rect">
            <a:avLst/>
          </a:prstGeom>
          <a:noFill/>
          <a:ln w="12700">
            <a:noFill/>
            <a:miter lim="800000"/>
            <a:headEnd/>
            <a:tailEnd/>
          </a:ln>
        </p:spPr>
        <p:txBody>
          <a:bodyPr wrap="none" anchor="ctr">
            <a:spAutoFit/>
          </a:bodyPr>
          <a:lstStyle/>
          <a:p>
            <a:pPr>
              <a:defRPr/>
            </a:pPr>
            <a:r>
              <a:rPr lang="en-US" sz="2000" dirty="0">
                <a:latin typeface="+mj-lt"/>
              </a:rPr>
              <a:t>D </a:t>
            </a:r>
            <a:r>
              <a:rPr lang="en-US" sz="2000" dirty="0" err="1">
                <a:latin typeface="+mj-lt"/>
              </a:rPr>
              <a:t>Cella</a:t>
            </a:r>
            <a:r>
              <a:rPr lang="en-US" sz="2000" dirty="0">
                <a:latin typeface="+mj-lt"/>
              </a:rPr>
              <a:t> et al. </a:t>
            </a:r>
            <a:r>
              <a:rPr lang="en-US" sz="2000" i="1" dirty="0">
                <a:latin typeface="+mj-lt"/>
              </a:rPr>
              <a:t>Med Care</a:t>
            </a:r>
            <a:r>
              <a:rPr lang="en-US" sz="2000" dirty="0">
                <a:latin typeface="+mj-lt"/>
              </a:rPr>
              <a:t> 1998; 36:1407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pPr>
              <a:defRPr/>
            </a:pPr>
            <a:fld id="{C615315A-45EF-4ECF-96EB-8B53675BAD0D}" type="slidenum">
              <a:rPr lang="en-US" smtClean="0"/>
              <a:pPr>
                <a:defRPr/>
              </a:pPr>
              <a:t>15</a:t>
            </a:fld>
            <a:endParaRPr lang="en-US" sz="1400" smtClean="0"/>
          </a:p>
        </p:txBody>
      </p:sp>
      <p:sp>
        <p:nvSpPr>
          <p:cNvPr id="79875" name="Rectangle 2"/>
          <p:cNvSpPr>
            <a:spLocks noGrp="1" noChangeArrowheads="1"/>
          </p:cNvSpPr>
          <p:nvPr>
            <p:ph type="title"/>
          </p:nvPr>
        </p:nvSpPr>
        <p:spPr/>
        <p:txBody>
          <a:bodyPr/>
          <a:lstStyle/>
          <a:p>
            <a:r>
              <a:rPr lang="en-US" dirty="0" smtClean="0"/>
              <a:t>Review for Psychometric Adequacy of a Measure</a:t>
            </a:r>
          </a:p>
        </p:txBody>
      </p:sp>
      <p:sp>
        <p:nvSpPr>
          <p:cNvPr id="79876" name="Rectangle 3"/>
          <p:cNvSpPr>
            <a:spLocks noGrp="1" noChangeArrowheads="1"/>
          </p:cNvSpPr>
          <p:nvPr>
            <p:ph type="body" idx="1"/>
          </p:nvPr>
        </p:nvSpPr>
        <p:spPr>
          <a:xfrm>
            <a:off x="457200" y="1981200"/>
            <a:ext cx="8229600" cy="4389438"/>
          </a:xfrm>
        </p:spPr>
        <p:txBody>
          <a:bodyPr/>
          <a:lstStyle/>
          <a:p>
            <a:r>
              <a:rPr lang="en-US" dirty="0" smtClean="0"/>
              <a:t>Minimal standards met:</a:t>
            </a:r>
          </a:p>
          <a:p>
            <a:pPr lvl="1"/>
            <a:r>
              <a:rPr lang="en-US" dirty="0" smtClean="0"/>
              <a:t> Sufficient variability</a:t>
            </a:r>
          </a:p>
          <a:p>
            <a:pPr lvl="1"/>
            <a:r>
              <a:rPr lang="en-US" dirty="0" smtClean="0"/>
              <a:t> </a:t>
            </a:r>
            <a:r>
              <a:rPr lang="en-US" dirty="0" smtClean="0"/>
              <a:t>Adequate </a:t>
            </a:r>
            <a:r>
              <a:rPr lang="en-US" dirty="0" smtClean="0"/>
              <a:t>reliability/reproducibility</a:t>
            </a:r>
          </a:p>
          <a:p>
            <a:pPr lvl="1"/>
            <a:r>
              <a:rPr lang="en-US" dirty="0" smtClean="0"/>
              <a:t> Evidence of construct validity</a:t>
            </a:r>
          </a:p>
          <a:p>
            <a:pPr lvl="1"/>
            <a:r>
              <a:rPr lang="en-US" dirty="0" smtClean="0"/>
              <a:t> Evidence of sensitivity to change</a:t>
            </a:r>
          </a:p>
          <a:p>
            <a:r>
              <a:rPr lang="en-US" dirty="0" smtClean="0"/>
              <a:t>In original population and in samples similar to your target group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Web of Science – </a:t>
            </a:r>
            <a:r>
              <a:rPr lang="en-US" dirty="0" smtClean="0"/>
              <a:t>Find Applications of Measures</a:t>
            </a:r>
            <a:endParaRPr lang="en-US" dirty="0" smtClean="0"/>
          </a:p>
        </p:txBody>
      </p:sp>
      <p:sp>
        <p:nvSpPr>
          <p:cNvPr id="64514" name="Slide Number Placeholder 5"/>
          <p:cNvSpPr>
            <a:spLocks noGrp="1"/>
          </p:cNvSpPr>
          <p:nvPr>
            <p:ph type="sldNum" sz="quarter" idx="12"/>
          </p:nvPr>
        </p:nvSpPr>
        <p:spPr/>
        <p:txBody>
          <a:bodyPr/>
          <a:lstStyle/>
          <a:p>
            <a:pPr>
              <a:defRPr/>
            </a:pPr>
            <a:fld id="{A93275FF-DF94-467B-B5F4-282DEDC40999}" type="slidenum">
              <a:rPr lang="en-US"/>
              <a:pPr>
                <a:defRPr/>
              </a:pPr>
              <a:t>16</a:t>
            </a:fld>
            <a:endParaRPr lang="en-US" sz="1400"/>
          </a:p>
        </p:txBody>
      </p:sp>
      <p:pic>
        <p:nvPicPr>
          <p:cNvPr id="2" name="Picture 2"/>
          <p:cNvPicPr>
            <a:picLocks noGrp="1" noChangeAspect="1" noChangeArrowheads="1"/>
          </p:cNvPicPr>
          <p:nvPr>
            <p:ph idx="1"/>
          </p:nvPr>
        </p:nvPicPr>
        <p:blipFill>
          <a:blip r:embed="rId2" cstate="print"/>
          <a:srcRect l="14863" t="16673" r="19256" b="15288"/>
          <a:stretch>
            <a:fillRect/>
          </a:stretch>
        </p:blipFill>
        <p:spPr bwMode="auto">
          <a:xfrm>
            <a:off x="685800" y="2057400"/>
            <a:ext cx="7480300" cy="4343400"/>
          </a:xfrm>
          <a:prstGeom prst="rect">
            <a:avLst/>
          </a:prstGeom>
          <a:noFill/>
          <a:ln w="9525">
            <a:noFill/>
            <a:miter lim="800000"/>
            <a:headEnd/>
            <a:tailEnd/>
          </a:ln>
        </p:spPr>
      </p:pic>
      <p:sp>
        <p:nvSpPr>
          <p:cNvPr id="7" name="Oval 6"/>
          <p:cNvSpPr/>
          <p:nvPr/>
        </p:nvSpPr>
        <p:spPr>
          <a:xfrm>
            <a:off x="2590800" y="4419600"/>
            <a:ext cx="457200" cy="4572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3581400"/>
            <a:ext cx="1649811" cy="461665"/>
          </a:xfrm>
          <a:prstGeom prst="rect">
            <a:avLst/>
          </a:prstGeom>
          <a:noFill/>
          <a:ln>
            <a:solidFill>
              <a:srgbClr val="FF0000"/>
            </a:solidFill>
          </a:ln>
        </p:spPr>
        <p:txBody>
          <a:bodyPr wrap="none" rtlCol="0">
            <a:spAutoFit/>
          </a:bodyPr>
          <a:lstStyle/>
          <a:p>
            <a:r>
              <a:rPr lang="en-US" dirty="0" smtClean="0"/>
              <a:t>Search “W”</a:t>
            </a:r>
            <a:endParaRPr lang="en-US" dirty="0"/>
          </a:p>
        </p:txBody>
      </p:sp>
      <p:cxnSp>
        <p:nvCxnSpPr>
          <p:cNvPr id="10" name="Straight Arrow Connector 9"/>
          <p:cNvCxnSpPr/>
          <p:nvPr/>
        </p:nvCxnSpPr>
        <p:spPr>
          <a:xfrm flipH="1">
            <a:off x="2971800" y="4038600"/>
            <a:ext cx="5334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Web of Science – </a:t>
            </a:r>
            <a:r>
              <a:rPr lang="en-US" dirty="0" smtClean="0"/>
              <a:t>Find Applications of </a:t>
            </a:r>
            <a:r>
              <a:rPr lang="en-US" dirty="0" smtClean="0"/>
              <a:t>Measures</a:t>
            </a:r>
            <a:endParaRPr lang="en-US" dirty="0" smtClean="0"/>
          </a:p>
        </p:txBody>
      </p:sp>
      <p:sp>
        <p:nvSpPr>
          <p:cNvPr id="64514" name="Slide Number Placeholder 5"/>
          <p:cNvSpPr>
            <a:spLocks noGrp="1"/>
          </p:cNvSpPr>
          <p:nvPr>
            <p:ph type="sldNum" sz="quarter" idx="12"/>
          </p:nvPr>
        </p:nvSpPr>
        <p:spPr/>
        <p:txBody>
          <a:bodyPr/>
          <a:lstStyle/>
          <a:p>
            <a:pPr>
              <a:defRPr/>
            </a:pPr>
            <a:fld id="{A93275FF-DF94-467B-B5F4-282DEDC40999}" type="slidenum">
              <a:rPr lang="en-US"/>
              <a:pPr>
                <a:defRPr/>
              </a:pPr>
              <a:t>17</a:t>
            </a:fld>
            <a:endParaRPr lang="en-US" sz="1400"/>
          </a:p>
        </p:txBody>
      </p:sp>
      <p:pic>
        <p:nvPicPr>
          <p:cNvPr id="2050" name="Picture 2"/>
          <p:cNvPicPr>
            <a:picLocks noGrp="1" noChangeAspect="1" noChangeArrowheads="1"/>
          </p:cNvPicPr>
          <p:nvPr>
            <p:ph idx="1"/>
          </p:nvPr>
        </p:nvPicPr>
        <p:blipFill>
          <a:blip r:embed="rId2" cstate="print"/>
          <a:srcRect l="15768" t="16673" r="16816" b="17067"/>
          <a:stretch>
            <a:fillRect/>
          </a:stretch>
        </p:blipFill>
        <p:spPr bwMode="auto">
          <a:xfrm>
            <a:off x="634928" y="1959429"/>
            <a:ext cx="7899472" cy="4365171"/>
          </a:xfrm>
          <a:prstGeom prst="rect">
            <a:avLst/>
          </a:prstGeom>
          <a:noFill/>
          <a:ln w="9525">
            <a:noFill/>
            <a:miter lim="800000"/>
            <a:headEnd/>
            <a:tailEnd/>
          </a:ln>
        </p:spPr>
      </p:pic>
      <p:cxnSp>
        <p:nvCxnSpPr>
          <p:cNvPr id="7" name="Straight Arrow Connector 6"/>
          <p:cNvCxnSpPr/>
          <p:nvPr/>
        </p:nvCxnSpPr>
        <p:spPr>
          <a:xfrm>
            <a:off x="228600" y="4724400"/>
            <a:ext cx="533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9600" y="5181600"/>
            <a:ext cx="1143000" cy="609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Web of Science – </a:t>
            </a:r>
            <a:r>
              <a:rPr lang="en-US" dirty="0" smtClean="0"/>
              <a:t>Find Applications of </a:t>
            </a:r>
            <a:r>
              <a:rPr lang="en-US" dirty="0" smtClean="0"/>
              <a:t>Measures</a:t>
            </a:r>
            <a:endParaRPr lang="en-US" dirty="0" smtClean="0"/>
          </a:p>
        </p:txBody>
      </p:sp>
      <p:sp>
        <p:nvSpPr>
          <p:cNvPr id="64514" name="Slide Number Placeholder 5"/>
          <p:cNvSpPr>
            <a:spLocks noGrp="1"/>
          </p:cNvSpPr>
          <p:nvPr>
            <p:ph type="sldNum" sz="quarter" idx="12"/>
          </p:nvPr>
        </p:nvSpPr>
        <p:spPr/>
        <p:txBody>
          <a:bodyPr/>
          <a:lstStyle/>
          <a:p>
            <a:pPr>
              <a:defRPr/>
            </a:pPr>
            <a:fld id="{A93275FF-DF94-467B-B5F4-282DEDC40999}" type="slidenum">
              <a:rPr lang="en-US"/>
              <a:pPr>
                <a:defRPr/>
              </a:pPr>
              <a:t>18</a:t>
            </a:fld>
            <a:endParaRPr lang="en-US" sz="1400"/>
          </a:p>
        </p:txBody>
      </p:sp>
      <p:pic>
        <p:nvPicPr>
          <p:cNvPr id="1026" name="Picture 2"/>
          <p:cNvPicPr>
            <a:picLocks noGrp="1" noChangeAspect="1" noChangeArrowheads="1"/>
          </p:cNvPicPr>
          <p:nvPr>
            <p:ph idx="1"/>
          </p:nvPr>
        </p:nvPicPr>
        <p:blipFill>
          <a:blip r:embed="rId2" cstate="print"/>
          <a:srcRect l="2175" t="14937" r="5103" b="5208"/>
          <a:stretch>
            <a:fillRect/>
          </a:stretch>
        </p:blipFill>
        <p:spPr bwMode="auto">
          <a:xfrm>
            <a:off x="498613" y="2057400"/>
            <a:ext cx="8340587" cy="4038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Web of Science – </a:t>
            </a:r>
            <a:r>
              <a:rPr lang="en-US" dirty="0" smtClean="0"/>
              <a:t>Find Applications of </a:t>
            </a:r>
            <a:r>
              <a:rPr lang="en-US" dirty="0" smtClean="0"/>
              <a:t>Measures</a:t>
            </a:r>
            <a:endParaRPr lang="en-US" dirty="0" smtClean="0"/>
          </a:p>
        </p:txBody>
      </p:sp>
      <p:sp>
        <p:nvSpPr>
          <p:cNvPr id="64514" name="Slide Number Placeholder 5"/>
          <p:cNvSpPr>
            <a:spLocks noGrp="1"/>
          </p:cNvSpPr>
          <p:nvPr>
            <p:ph type="sldNum" sz="quarter" idx="12"/>
          </p:nvPr>
        </p:nvSpPr>
        <p:spPr>
          <a:xfrm>
            <a:off x="7848600" y="6096000"/>
            <a:ext cx="762000" cy="365125"/>
          </a:xfrm>
        </p:spPr>
        <p:txBody>
          <a:bodyPr/>
          <a:lstStyle/>
          <a:p>
            <a:pPr>
              <a:defRPr/>
            </a:pPr>
            <a:fld id="{A93275FF-DF94-467B-B5F4-282DEDC40999}" type="slidenum">
              <a:rPr lang="en-US"/>
              <a:pPr>
                <a:defRPr/>
              </a:pPr>
              <a:t>19</a:t>
            </a:fld>
            <a:endParaRPr lang="en-US" sz="1400"/>
          </a:p>
        </p:txBody>
      </p:sp>
      <p:pic>
        <p:nvPicPr>
          <p:cNvPr id="3074" name="Picture 2"/>
          <p:cNvPicPr>
            <a:picLocks noGrp="1" noChangeAspect="1" noChangeArrowheads="1"/>
          </p:cNvPicPr>
          <p:nvPr>
            <p:ph idx="1"/>
          </p:nvPr>
        </p:nvPicPr>
        <p:blipFill>
          <a:blip r:embed="rId2" cstate="print"/>
          <a:srcRect l="2361" t="21043" r="5103" b="6131"/>
          <a:stretch>
            <a:fillRect/>
          </a:stretch>
        </p:blipFill>
        <p:spPr bwMode="auto">
          <a:xfrm>
            <a:off x="228600" y="2209800"/>
            <a:ext cx="8610600" cy="3810000"/>
          </a:xfrm>
          <a:prstGeom prst="rect">
            <a:avLst/>
          </a:prstGeom>
          <a:noFill/>
          <a:ln w="9525">
            <a:noFill/>
            <a:miter lim="800000"/>
            <a:headEnd/>
            <a:tailEnd/>
          </a:ln>
        </p:spPr>
      </p:pic>
      <p:cxnSp>
        <p:nvCxnSpPr>
          <p:cNvPr id="7" name="Straight Arrow Connector 6"/>
          <p:cNvCxnSpPr/>
          <p:nvPr/>
        </p:nvCxnSpPr>
        <p:spPr>
          <a:xfrm>
            <a:off x="6553200" y="3733800"/>
            <a:ext cx="6096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Brief Content of Two Measurement Lectures</a:t>
            </a:r>
          </a:p>
        </p:txBody>
      </p:sp>
      <p:sp>
        <p:nvSpPr>
          <p:cNvPr id="6147" name="Content Placeholder 2"/>
          <p:cNvSpPr>
            <a:spLocks noGrp="1"/>
          </p:cNvSpPr>
          <p:nvPr>
            <p:ph idx="1"/>
          </p:nvPr>
        </p:nvSpPr>
        <p:spPr/>
        <p:txBody>
          <a:bodyPr/>
          <a:lstStyle/>
          <a:p>
            <a:r>
              <a:rPr lang="en-US" sz="3000" dirty="0" smtClean="0"/>
              <a:t>Importance of good measures</a:t>
            </a:r>
          </a:p>
          <a:p>
            <a:r>
              <a:rPr lang="en-US" sz="3000" dirty="0" smtClean="0"/>
              <a:t>Measurement terminology</a:t>
            </a:r>
          </a:p>
          <a:p>
            <a:r>
              <a:rPr lang="en-US" sz="3000" dirty="0" smtClean="0"/>
              <a:t>Process of selecting measures</a:t>
            </a:r>
          </a:p>
          <a:p>
            <a:pPr lvl="1"/>
            <a:r>
              <a:rPr lang="en-US" sz="2600" dirty="0" smtClean="0"/>
              <a:t>Defining concepts </a:t>
            </a:r>
          </a:p>
          <a:p>
            <a:pPr lvl="1"/>
            <a:r>
              <a:rPr lang="en-US" sz="2600" dirty="0" smtClean="0"/>
              <a:t>Locating potential measures</a:t>
            </a:r>
          </a:p>
          <a:p>
            <a:pPr lvl="1"/>
            <a:r>
              <a:rPr lang="en-US" sz="2600" dirty="0" smtClean="0"/>
              <a:t>Critiquing measures, selecting best</a:t>
            </a:r>
          </a:p>
          <a:p>
            <a:r>
              <a:rPr lang="en-US" sz="3000" dirty="0" smtClean="0"/>
              <a:t>Pretesting measures</a:t>
            </a:r>
          </a:p>
          <a:p>
            <a:r>
              <a:rPr lang="en-US" sz="3000" dirty="0" smtClean="0"/>
              <a:t>Modifying measures</a:t>
            </a:r>
          </a:p>
        </p:txBody>
      </p:sp>
      <p:sp>
        <p:nvSpPr>
          <p:cNvPr id="4" name="Slide Number Placeholder 3"/>
          <p:cNvSpPr>
            <a:spLocks noGrp="1"/>
          </p:cNvSpPr>
          <p:nvPr>
            <p:ph type="sldNum" sz="quarter" idx="12"/>
          </p:nvPr>
        </p:nvSpPr>
        <p:spPr/>
        <p:txBody>
          <a:bodyPr/>
          <a:lstStyle/>
          <a:p>
            <a:pPr>
              <a:defRPr/>
            </a:pPr>
            <a:fld id="{9460346B-1E8B-47F2-A1BA-41A907719D79}" type="slidenum">
              <a:rPr lang="en-US" smtClean="0"/>
              <a:pPr>
                <a:defRPr/>
              </a:pPr>
              <a:t>2</a:t>
            </a:fld>
            <a:endParaRPr lang="en-US" sz="1400"/>
          </a:p>
        </p:txBody>
      </p:sp>
      <p:sp>
        <p:nvSpPr>
          <p:cNvPr id="5" name="Right Brace 4"/>
          <p:cNvSpPr/>
          <p:nvPr/>
        </p:nvSpPr>
        <p:spPr>
          <a:xfrm>
            <a:off x="7162800" y="2057400"/>
            <a:ext cx="381000" cy="2362200"/>
          </a:xfrm>
          <a:prstGeom prst="rightBrace">
            <a:avLst>
              <a:gd name="adj1" fmla="val 0"/>
              <a:gd name="adj2" fmla="val 50000"/>
            </a:avLst>
          </a:prstGeom>
          <a:ln w="50800" cmpd="sng">
            <a:solidFill>
              <a:srgbClr val="FF0000"/>
            </a:solidFill>
            <a:headEnd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 name="TextBox 5"/>
          <p:cNvSpPr txBox="1"/>
          <p:nvPr/>
        </p:nvSpPr>
        <p:spPr>
          <a:xfrm>
            <a:off x="7426899" y="2819400"/>
            <a:ext cx="1372492" cy="830997"/>
          </a:xfrm>
          <a:prstGeom prst="rect">
            <a:avLst/>
          </a:prstGeom>
          <a:noFill/>
        </p:spPr>
        <p:txBody>
          <a:bodyPr wrap="none" rtlCol="0">
            <a:spAutoFit/>
          </a:bodyPr>
          <a:lstStyle/>
          <a:p>
            <a:r>
              <a:rPr lang="en-US" dirty="0" smtClean="0"/>
              <a:t>April 24</a:t>
            </a:r>
            <a:br>
              <a:rPr lang="en-US" dirty="0" smtClean="0"/>
            </a:br>
            <a:r>
              <a:rPr lang="en-US" dirty="0" smtClean="0"/>
              <a:t> (class 4)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lIns="90488" tIns="44450" rIns="90488" bIns="44450" anchor="ctr">
            <a:noAutofit/>
          </a:bodyPr>
          <a:lstStyle/>
          <a:p>
            <a:pPr eaLnBrk="1" hangingPunct="1">
              <a:defRPr/>
            </a:pPr>
            <a:r>
              <a:rPr lang="en-US" dirty="0" smtClean="0"/>
              <a:t>Review Variability of Potential Measure</a:t>
            </a:r>
          </a:p>
        </p:txBody>
      </p:sp>
      <p:sp>
        <p:nvSpPr>
          <p:cNvPr id="81923" name="Rectangle 3"/>
          <p:cNvSpPr>
            <a:spLocks noGrp="1" noChangeArrowheads="1"/>
          </p:cNvSpPr>
          <p:nvPr>
            <p:ph idx="1"/>
          </p:nvPr>
        </p:nvSpPr>
        <p:spPr/>
        <p:txBody>
          <a:bodyPr lIns="90488" tIns="44450" rIns="90488" bIns="44450"/>
          <a:lstStyle/>
          <a:p>
            <a:pPr eaLnBrk="1" hangingPunct="1">
              <a:lnSpc>
                <a:spcPct val="80000"/>
              </a:lnSpc>
            </a:pPr>
            <a:r>
              <a:rPr lang="en-US" dirty="0" smtClean="0"/>
              <a:t>All (or nearly all) scale levels are </a:t>
            </a:r>
            <a:r>
              <a:rPr lang="en-US" dirty="0" smtClean="0"/>
              <a:t>represented</a:t>
            </a:r>
          </a:p>
          <a:p>
            <a:pPr lvl="1" eaLnBrk="1" hangingPunct="1">
              <a:lnSpc>
                <a:spcPct val="80000"/>
              </a:lnSpc>
            </a:pPr>
            <a:r>
              <a:rPr lang="en-US" dirty="0" smtClean="0"/>
              <a:t>D</a:t>
            </a:r>
            <a:r>
              <a:rPr lang="en-US" dirty="0" smtClean="0"/>
              <a:t>istribution </a:t>
            </a:r>
            <a:r>
              <a:rPr lang="en-US" dirty="0" smtClean="0"/>
              <a:t>approximates normal</a:t>
            </a:r>
          </a:p>
          <a:p>
            <a:pPr eaLnBrk="1" hangingPunct="1">
              <a:lnSpc>
                <a:spcPct val="80000"/>
              </a:lnSpc>
            </a:pPr>
            <a:r>
              <a:rPr lang="en-US" dirty="0" smtClean="0"/>
              <a:t>Observed range matches “possible” score range </a:t>
            </a:r>
          </a:p>
          <a:p>
            <a:pPr eaLnBrk="1" hangingPunct="1"/>
            <a:r>
              <a:rPr lang="en-US" dirty="0" smtClean="0"/>
              <a:t>Variability is a function of the sample</a:t>
            </a:r>
          </a:p>
          <a:p>
            <a:pPr lvl="1" eaLnBrk="1" hangingPunct="1"/>
            <a:r>
              <a:rPr lang="en-US" dirty="0" smtClean="0"/>
              <a:t>Need to understand </a:t>
            </a:r>
            <a:r>
              <a:rPr lang="en-US" dirty="0" smtClean="0"/>
              <a:t>variability in </a:t>
            </a:r>
            <a:r>
              <a:rPr lang="en-US" dirty="0" smtClean="0"/>
              <a:t>sample similar to </a:t>
            </a:r>
            <a:r>
              <a:rPr lang="en-US" dirty="0" smtClean="0"/>
              <a:t>the one </a:t>
            </a:r>
            <a:r>
              <a:rPr lang="en-US" dirty="0" smtClean="0"/>
              <a:t>you are studying</a:t>
            </a:r>
          </a:p>
        </p:txBody>
      </p:sp>
      <p:sp>
        <p:nvSpPr>
          <p:cNvPr id="60418" name="Slide Number Placeholder 5"/>
          <p:cNvSpPr>
            <a:spLocks noGrp="1"/>
          </p:cNvSpPr>
          <p:nvPr>
            <p:ph type="sldNum" sz="quarter" idx="12"/>
          </p:nvPr>
        </p:nvSpPr>
        <p:spPr/>
        <p:txBody>
          <a:bodyPr/>
          <a:lstStyle/>
          <a:p>
            <a:pPr>
              <a:defRPr/>
            </a:pPr>
            <a:fld id="{03983942-6E64-4C43-9F07-7B5E89FF6110}" type="slidenum">
              <a:rPr lang="en-US"/>
              <a:pPr>
                <a:defRPr/>
              </a:pPr>
              <a:t>20</a:t>
            </a:fld>
            <a:endParaRPr lang="en-US" sz="14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Review </a:t>
            </a:r>
            <a:r>
              <a:rPr lang="en-US" dirty="0" smtClean="0"/>
              <a:t>Potential Measures for Evidence of Reliability</a:t>
            </a:r>
            <a:endParaRPr lang="en-US" dirty="0" smtClean="0"/>
          </a:p>
        </p:txBody>
      </p:sp>
      <p:sp>
        <p:nvSpPr>
          <p:cNvPr id="82947" name="Rectangle 3"/>
          <p:cNvSpPr>
            <a:spLocks noGrp="1" noChangeArrowheads="1"/>
          </p:cNvSpPr>
          <p:nvPr>
            <p:ph idx="1"/>
          </p:nvPr>
        </p:nvSpPr>
        <p:spPr/>
        <p:txBody>
          <a:bodyPr/>
          <a:lstStyle/>
          <a:p>
            <a:pPr eaLnBrk="1" hangingPunct="1"/>
            <a:r>
              <a:rPr lang="en-US" dirty="0" smtClean="0"/>
              <a:t>Original publication should report </a:t>
            </a:r>
            <a:r>
              <a:rPr lang="en-US" dirty="0" smtClean="0"/>
              <a:t>reliability</a:t>
            </a:r>
            <a:endParaRPr lang="en-US" dirty="0" smtClean="0"/>
          </a:p>
          <a:p>
            <a:pPr eaLnBrk="1" hangingPunct="1"/>
            <a:r>
              <a:rPr lang="en-US" dirty="0" smtClean="0"/>
              <a:t>Subsequent publications</a:t>
            </a:r>
          </a:p>
          <a:p>
            <a:pPr lvl="1" eaLnBrk="1" hangingPunct="1"/>
            <a:r>
              <a:rPr lang="en-US" dirty="0" smtClean="0"/>
              <a:t>Reliability in other samples</a:t>
            </a:r>
          </a:p>
          <a:p>
            <a:pPr eaLnBrk="1" hangingPunct="1"/>
            <a:r>
              <a:rPr lang="en-US" dirty="0" smtClean="0"/>
              <a:t>Any evidence of reliability in sample similar to yours? </a:t>
            </a:r>
          </a:p>
        </p:txBody>
      </p:sp>
      <p:sp>
        <p:nvSpPr>
          <p:cNvPr id="64514" name="Slide Number Placeholder 5"/>
          <p:cNvSpPr>
            <a:spLocks noGrp="1"/>
          </p:cNvSpPr>
          <p:nvPr>
            <p:ph type="sldNum" sz="quarter" idx="12"/>
          </p:nvPr>
        </p:nvSpPr>
        <p:spPr/>
        <p:txBody>
          <a:bodyPr/>
          <a:lstStyle/>
          <a:p>
            <a:pPr>
              <a:defRPr/>
            </a:pPr>
            <a:fld id="{A93275FF-DF94-467B-B5F4-282DEDC40999}" type="slidenum">
              <a:rPr lang="en-US"/>
              <a:pPr>
                <a:defRPr/>
              </a:pPr>
              <a:t>21</a:t>
            </a:fld>
            <a:endParaRPr 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p:spPr>
        <p:txBody>
          <a:bodyPr lIns="90488" tIns="44450" rIns="90488" bIns="44450" anchor="ctr"/>
          <a:lstStyle/>
          <a:p>
            <a:pPr eaLnBrk="1" hangingPunct="1"/>
            <a:r>
              <a:rPr lang="en-US" dirty="0" smtClean="0"/>
              <a:t>Reliability</a:t>
            </a:r>
          </a:p>
        </p:txBody>
      </p:sp>
      <p:sp>
        <p:nvSpPr>
          <p:cNvPr id="83971" name="Rectangle 3"/>
          <p:cNvSpPr>
            <a:spLocks noGrp="1" noChangeArrowheads="1"/>
          </p:cNvSpPr>
          <p:nvPr>
            <p:ph idx="1"/>
          </p:nvPr>
        </p:nvSpPr>
        <p:spPr/>
        <p:txBody>
          <a:bodyPr lIns="90488" tIns="44450" rIns="90488" bIns="44450"/>
          <a:lstStyle/>
          <a:p>
            <a:pPr eaLnBrk="1" hangingPunct="1">
              <a:lnSpc>
                <a:spcPct val="90000"/>
              </a:lnSpc>
            </a:pPr>
            <a:r>
              <a:rPr lang="en-US" smtClean="0"/>
              <a:t>Extent to which an observed score is free of </a:t>
            </a:r>
            <a:r>
              <a:rPr lang="en-US" u="sng" smtClean="0"/>
              <a:t>random error</a:t>
            </a:r>
          </a:p>
          <a:p>
            <a:pPr eaLnBrk="1" hangingPunct="1">
              <a:lnSpc>
                <a:spcPct val="90000"/>
              </a:lnSpc>
            </a:pPr>
            <a:r>
              <a:rPr lang="en-US" smtClean="0"/>
              <a:t>Population-specific: reliability increases with:</a:t>
            </a:r>
          </a:p>
          <a:p>
            <a:pPr lvl="1" eaLnBrk="1" hangingPunct="1">
              <a:lnSpc>
                <a:spcPct val="90000"/>
              </a:lnSpc>
            </a:pPr>
            <a:r>
              <a:rPr lang="en-US" smtClean="0"/>
              <a:t>sample size</a:t>
            </a:r>
          </a:p>
          <a:p>
            <a:pPr lvl="1" eaLnBrk="1" hangingPunct="1">
              <a:lnSpc>
                <a:spcPct val="90000"/>
              </a:lnSpc>
            </a:pPr>
            <a:r>
              <a:rPr lang="en-US" smtClean="0"/>
              <a:t>variability in scores (dispersion)</a:t>
            </a:r>
            <a:r>
              <a:rPr lang="en-US" sz="3400" smtClean="0"/>
              <a:t>	</a:t>
            </a:r>
          </a:p>
          <a:p>
            <a:pPr eaLnBrk="1" hangingPunct="1">
              <a:lnSpc>
                <a:spcPct val="90000"/>
              </a:lnSpc>
            </a:pPr>
            <a:endParaRPr lang="en-US" sz="3400" smtClean="0"/>
          </a:p>
        </p:txBody>
      </p:sp>
      <p:sp>
        <p:nvSpPr>
          <p:cNvPr id="61442" name="Slide Number Placeholder 5"/>
          <p:cNvSpPr>
            <a:spLocks noGrp="1"/>
          </p:cNvSpPr>
          <p:nvPr>
            <p:ph type="sldNum" sz="quarter" idx="12"/>
          </p:nvPr>
        </p:nvSpPr>
        <p:spPr/>
        <p:txBody>
          <a:bodyPr/>
          <a:lstStyle/>
          <a:p>
            <a:pPr>
              <a:defRPr/>
            </a:pPr>
            <a:fld id="{6ACF4F19-DA5F-4A3A-A589-EEA9A77B55A2}" type="slidenum">
              <a:rPr lang="en-US"/>
              <a:pPr>
                <a:defRPr/>
              </a:pPr>
              <a:t>22</a:t>
            </a:fld>
            <a:endParaRPr lang="en-US" sz="14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lIns="90488" tIns="44450" rIns="90488" bIns="44450" anchor="ctr">
            <a:noAutofit/>
          </a:bodyPr>
          <a:lstStyle/>
          <a:p>
            <a:pPr eaLnBrk="1" hangingPunct="1">
              <a:defRPr/>
            </a:pPr>
            <a:r>
              <a:rPr lang="en-US" dirty="0" smtClean="0"/>
              <a:t>Internal Consistency Reliability: Cronbach’s Alpha </a:t>
            </a:r>
          </a:p>
        </p:txBody>
      </p:sp>
      <p:sp>
        <p:nvSpPr>
          <p:cNvPr id="84995" name="Rectangle 3"/>
          <p:cNvSpPr>
            <a:spLocks noGrp="1" noChangeArrowheads="1"/>
          </p:cNvSpPr>
          <p:nvPr>
            <p:ph idx="1"/>
          </p:nvPr>
        </p:nvSpPr>
        <p:spPr/>
        <p:txBody>
          <a:bodyPr lIns="90488" tIns="44450" rIns="90488" bIns="44450"/>
          <a:lstStyle/>
          <a:p>
            <a:pPr eaLnBrk="1" hangingPunct="1"/>
            <a:r>
              <a:rPr lang="en-US" dirty="0" smtClean="0"/>
              <a:t>Extent to which multiple items measure same construct (same latent variable)</a:t>
            </a:r>
          </a:p>
          <a:p>
            <a:pPr eaLnBrk="1" hangingPunct="1"/>
            <a:r>
              <a:rPr lang="en-US" dirty="0" smtClean="0"/>
              <a:t>A function of:</a:t>
            </a:r>
          </a:p>
          <a:p>
            <a:pPr lvl="1" eaLnBrk="1" hangingPunct="1"/>
            <a:r>
              <a:rPr lang="en-US" dirty="0" smtClean="0"/>
              <a:t>Number of items</a:t>
            </a:r>
          </a:p>
          <a:p>
            <a:pPr lvl="1" eaLnBrk="1" hangingPunct="1"/>
            <a:r>
              <a:rPr lang="en-US" dirty="0" smtClean="0"/>
              <a:t>Average correlation among items</a:t>
            </a:r>
          </a:p>
          <a:p>
            <a:pPr lvl="1" eaLnBrk="1" hangingPunct="1"/>
            <a:r>
              <a:rPr lang="en-US" dirty="0" smtClean="0"/>
              <a:t>Variability in your sample</a:t>
            </a:r>
          </a:p>
        </p:txBody>
      </p:sp>
      <p:sp>
        <p:nvSpPr>
          <p:cNvPr id="62466" name="Slide Number Placeholder 5"/>
          <p:cNvSpPr>
            <a:spLocks noGrp="1"/>
          </p:cNvSpPr>
          <p:nvPr>
            <p:ph type="sldNum" sz="quarter" idx="12"/>
          </p:nvPr>
        </p:nvSpPr>
        <p:spPr/>
        <p:txBody>
          <a:bodyPr/>
          <a:lstStyle/>
          <a:p>
            <a:pPr>
              <a:defRPr/>
            </a:pPr>
            <a:fld id="{43B8068B-E650-449F-B27A-DBADBD578CA3}" type="slidenum">
              <a:rPr lang="en-US"/>
              <a:pPr>
                <a:defRPr/>
              </a:pPr>
              <a:t>23</a:t>
            </a:fld>
            <a:endParaRPr lang="en-US" sz="1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lIns="90488" tIns="44450" rIns="90488" bIns="44450" anchor="ctr">
            <a:noAutofit/>
          </a:bodyPr>
          <a:lstStyle/>
          <a:p>
            <a:pPr eaLnBrk="1" hangingPunct="1">
              <a:defRPr/>
            </a:pPr>
            <a:r>
              <a:rPr lang="en-US" dirty="0" smtClean="0"/>
              <a:t>Minimum Standards</a:t>
            </a:r>
            <a:br>
              <a:rPr lang="en-US" dirty="0" smtClean="0"/>
            </a:br>
            <a:r>
              <a:rPr lang="en-US" dirty="0" smtClean="0"/>
              <a:t>for Internal Consistency Reliability </a:t>
            </a:r>
          </a:p>
        </p:txBody>
      </p:sp>
      <p:sp>
        <p:nvSpPr>
          <p:cNvPr id="86019" name="Rectangle 3"/>
          <p:cNvSpPr>
            <a:spLocks noGrp="1" noChangeArrowheads="1"/>
          </p:cNvSpPr>
          <p:nvPr>
            <p:ph idx="1"/>
          </p:nvPr>
        </p:nvSpPr>
        <p:spPr/>
        <p:txBody>
          <a:bodyPr lIns="90488" tIns="44450" rIns="90488" bIns="44450"/>
          <a:lstStyle/>
          <a:p>
            <a:pPr eaLnBrk="1" hangingPunct="1"/>
            <a:r>
              <a:rPr lang="en-US" dirty="0" smtClean="0"/>
              <a:t>For group comparisons (e.g., </a:t>
            </a:r>
            <a:r>
              <a:rPr lang="en-US" dirty="0" smtClean="0"/>
              <a:t>regressions)</a:t>
            </a:r>
            <a:endParaRPr lang="en-US" dirty="0" smtClean="0"/>
          </a:p>
          <a:p>
            <a:pPr lvl="1" eaLnBrk="1" hangingPunct="1"/>
            <a:r>
              <a:rPr lang="en-US" dirty="0" smtClean="0"/>
              <a:t>.70 or above is minimum </a:t>
            </a:r>
          </a:p>
          <a:p>
            <a:pPr lvl="1" eaLnBrk="1" hangingPunct="1"/>
            <a:r>
              <a:rPr lang="en-US" dirty="0" smtClean="0"/>
              <a:t>.80 is optimal</a:t>
            </a:r>
          </a:p>
        </p:txBody>
      </p:sp>
      <p:sp>
        <p:nvSpPr>
          <p:cNvPr id="63490" name="Slide Number Placeholder 5"/>
          <p:cNvSpPr>
            <a:spLocks noGrp="1"/>
          </p:cNvSpPr>
          <p:nvPr>
            <p:ph type="sldNum" sz="quarter" idx="12"/>
          </p:nvPr>
        </p:nvSpPr>
        <p:spPr/>
        <p:txBody>
          <a:bodyPr/>
          <a:lstStyle/>
          <a:p>
            <a:pPr>
              <a:defRPr/>
            </a:pPr>
            <a:fld id="{5EA70F08-A436-445A-8AAE-BEFE03C49266}" type="slidenum">
              <a:rPr lang="en-US"/>
              <a:pPr>
                <a:defRPr/>
              </a:pPr>
              <a:t>24</a:t>
            </a:fld>
            <a:endParaRPr lang="en-US" sz="1400"/>
          </a:p>
        </p:txBody>
      </p:sp>
      <p:sp>
        <p:nvSpPr>
          <p:cNvPr id="73733" name="Text Box 4"/>
          <p:cNvSpPr txBox="1">
            <a:spLocks noChangeArrowheads="1"/>
          </p:cNvSpPr>
          <p:nvPr/>
        </p:nvSpPr>
        <p:spPr bwMode="auto">
          <a:xfrm>
            <a:off x="393700" y="5943600"/>
            <a:ext cx="7927975" cy="400050"/>
          </a:xfrm>
          <a:prstGeom prst="rect">
            <a:avLst/>
          </a:prstGeom>
          <a:noFill/>
          <a:ln w="12700">
            <a:noFill/>
            <a:miter lim="800000"/>
            <a:headEnd/>
            <a:tailEnd/>
          </a:ln>
        </p:spPr>
        <p:txBody>
          <a:bodyPr wrap="none">
            <a:spAutoFit/>
          </a:bodyPr>
          <a:lstStyle/>
          <a:p>
            <a:pPr>
              <a:defRPr/>
            </a:pPr>
            <a:r>
              <a:rPr lang="en-US" sz="2000" dirty="0">
                <a:latin typeface="+mj-lt"/>
              </a:rPr>
              <a:t>JC </a:t>
            </a:r>
            <a:r>
              <a:rPr lang="en-US" sz="2000" dirty="0" err="1">
                <a:latin typeface="+mj-lt"/>
              </a:rPr>
              <a:t>Nunnally</a:t>
            </a:r>
            <a:r>
              <a:rPr lang="en-US" sz="2000" dirty="0">
                <a:latin typeface="+mj-lt"/>
              </a:rPr>
              <a:t>, </a:t>
            </a:r>
            <a:r>
              <a:rPr lang="en-US" sz="2000" i="1" dirty="0">
                <a:latin typeface="+mj-lt"/>
              </a:rPr>
              <a:t>Psychometric Theory</a:t>
            </a:r>
            <a:r>
              <a:rPr lang="en-US" sz="2000" dirty="0">
                <a:latin typeface="+mj-lt"/>
              </a:rPr>
              <a:t> 3</a:t>
            </a:r>
            <a:r>
              <a:rPr lang="en-US" sz="2000" baseline="30000" dirty="0">
                <a:latin typeface="+mj-lt"/>
              </a:rPr>
              <a:t>rd</a:t>
            </a:r>
            <a:r>
              <a:rPr lang="en-US" sz="2000" dirty="0">
                <a:latin typeface="+mj-lt"/>
              </a:rPr>
              <a:t> </a:t>
            </a:r>
            <a:r>
              <a:rPr lang="en-US" sz="2000" dirty="0" err="1">
                <a:latin typeface="+mj-lt"/>
              </a:rPr>
              <a:t>ed</a:t>
            </a:r>
            <a:r>
              <a:rPr lang="en-US" sz="2000" dirty="0">
                <a:latin typeface="+mj-lt"/>
              </a:rPr>
              <a:t>, McGraw-Hill, 1994</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p:txBody>
          <a:bodyPr/>
          <a:lstStyle/>
          <a:p>
            <a:pPr>
              <a:defRPr/>
            </a:pPr>
            <a:fld id="{C7E6E9C1-0D6E-4877-B37C-1695FAE3E093}" type="slidenum">
              <a:rPr lang="en-US" smtClean="0"/>
              <a:pPr>
                <a:defRPr/>
              </a:pPr>
              <a:t>25</a:t>
            </a:fld>
            <a:endParaRPr lang="en-US" sz="1400" smtClean="0"/>
          </a:p>
        </p:txBody>
      </p:sp>
      <p:sp>
        <p:nvSpPr>
          <p:cNvPr id="87043" name="Rectangle 2"/>
          <p:cNvSpPr>
            <a:spLocks noGrp="1" noChangeArrowheads="1"/>
          </p:cNvSpPr>
          <p:nvPr>
            <p:ph type="title"/>
          </p:nvPr>
        </p:nvSpPr>
        <p:spPr>
          <a:xfrm>
            <a:off x="533400" y="533400"/>
            <a:ext cx="7772400" cy="1104900"/>
          </a:xfrm>
        </p:spPr>
        <p:txBody>
          <a:bodyPr/>
          <a:lstStyle/>
          <a:p>
            <a:r>
              <a:rPr lang="en-US" sz="3400" dirty="0" smtClean="0"/>
              <a:t>Adequacy of Reliability of Spanish SF-36 in Argentinean Sample</a:t>
            </a:r>
          </a:p>
        </p:txBody>
      </p:sp>
      <p:graphicFrame>
        <p:nvGraphicFramePr>
          <p:cNvPr id="2041946" name="Group 90"/>
          <p:cNvGraphicFramePr>
            <a:graphicFrameLocks noGrp="1"/>
          </p:cNvGraphicFramePr>
          <p:nvPr>
            <p:ph type="tbl" idx="1"/>
          </p:nvPr>
        </p:nvGraphicFramePr>
        <p:xfrm>
          <a:off x="381000" y="1828800"/>
          <a:ext cx="8382000" cy="4114800"/>
        </p:xfrm>
        <a:graphic>
          <a:graphicData uri="http://schemas.openxmlformats.org/drawingml/2006/table">
            <a:tbl>
              <a:tblPr/>
              <a:tblGrid>
                <a:gridCol w="4191000"/>
                <a:gridCol w="4191000"/>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SF-36 scale</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Coefficient alpha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Physical functioning</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.85</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Role limitations - physical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.84</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Bodily pain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.80</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General health perceptions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.69</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Vitality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.82</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Social functioning</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.76</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Role limitations - emotional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.75</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smtClean="0">
                          <a:ln>
                            <a:noFill/>
                          </a:ln>
                          <a:solidFill>
                            <a:schemeClr val="tx1"/>
                          </a:solidFill>
                          <a:effectLst/>
                          <a:latin typeface="Verdana" pitchFamily="34" charset="0"/>
                          <a:ea typeface="Verdana" pitchFamily="34" charset="0"/>
                          <a:cs typeface="Verdana" pitchFamily="34" charset="0"/>
                        </a:rPr>
                        <a:t>Mental health </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.84</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2" name="Text Box 35"/>
          <p:cNvSpPr txBox="1">
            <a:spLocks noChangeArrowheads="1"/>
          </p:cNvSpPr>
          <p:nvPr/>
        </p:nvSpPr>
        <p:spPr bwMode="auto">
          <a:xfrm>
            <a:off x="381000" y="6248400"/>
            <a:ext cx="6735763" cy="400050"/>
          </a:xfrm>
          <a:prstGeom prst="rect">
            <a:avLst/>
          </a:prstGeom>
          <a:noFill/>
          <a:ln w="12700">
            <a:noFill/>
            <a:miter lim="800000"/>
            <a:headEnd/>
            <a:tailEnd/>
          </a:ln>
        </p:spPr>
        <p:txBody>
          <a:bodyPr wrap="none">
            <a:spAutoFit/>
          </a:bodyPr>
          <a:lstStyle/>
          <a:p>
            <a:pPr>
              <a:defRPr/>
            </a:pPr>
            <a:r>
              <a:rPr lang="en-US" sz="2000" dirty="0">
                <a:latin typeface="+mj-lt"/>
              </a:rPr>
              <a:t>F </a:t>
            </a:r>
            <a:r>
              <a:rPr lang="en-US" sz="2000" dirty="0" err="1">
                <a:latin typeface="+mj-lt"/>
              </a:rPr>
              <a:t>Augustovski</a:t>
            </a:r>
            <a:r>
              <a:rPr lang="en-US" sz="2000" dirty="0">
                <a:latin typeface="+mj-lt"/>
              </a:rPr>
              <a:t> et al, </a:t>
            </a:r>
            <a:r>
              <a:rPr lang="en-US" sz="2000" i="1" dirty="0">
                <a:latin typeface="+mj-lt"/>
              </a:rPr>
              <a:t>J Clin </a:t>
            </a:r>
            <a:r>
              <a:rPr lang="en-US" sz="2000" i="1" dirty="0" err="1">
                <a:latin typeface="+mj-lt"/>
              </a:rPr>
              <a:t>Epid</a:t>
            </a:r>
            <a:r>
              <a:rPr lang="en-US" sz="2000" dirty="0">
                <a:latin typeface="+mj-lt"/>
              </a:rPr>
              <a:t>, 2008;61:1279-84.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Review Potential Measures for Evidence of Validity</a:t>
            </a:r>
          </a:p>
        </p:txBody>
      </p:sp>
      <p:sp>
        <p:nvSpPr>
          <p:cNvPr id="88067" name="Rectangle 3"/>
          <p:cNvSpPr>
            <a:spLocks noGrp="1" noChangeArrowheads="1"/>
          </p:cNvSpPr>
          <p:nvPr>
            <p:ph idx="1"/>
          </p:nvPr>
        </p:nvSpPr>
        <p:spPr>
          <a:xfrm>
            <a:off x="457200" y="2057400"/>
            <a:ext cx="8229600" cy="4389437"/>
          </a:xfrm>
        </p:spPr>
        <p:txBody>
          <a:bodyPr/>
          <a:lstStyle/>
          <a:p>
            <a:pPr eaLnBrk="1" hangingPunct="1"/>
            <a:r>
              <a:rPr lang="en-US" dirty="0" smtClean="0"/>
              <a:t>Original publication of measure</a:t>
            </a:r>
          </a:p>
          <a:p>
            <a:pPr lvl="1" eaLnBrk="1" hangingPunct="1"/>
            <a:r>
              <a:rPr lang="en-US" dirty="0" smtClean="0"/>
              <a:t>Preliminary evidence of validity</a:t>
            </a:r>
          </a:p>
          <a:p>
            <a:pPr eaLnBrk="1" hangingPunct="1"/>
            <a:r>
              <a:rPr lang="en-US" dirty="0" smtClean="0"/>
              <a:t>Subsequent applications</a:t>
            </a:r>
          </a:p>
          <a:p>
            <a:pPr lvl="1" eaLnBrk="1" hangingPunct="1"/>
            <a:r>
              <a:rPr lang="en-US" dirty="0" smtClean="0"/>
              <a:t>Provide added evidence of validity</a:t>
            </a:r>
          </a:p>
          <a:p>
            <a:pPr lvl="1" eaLnBrk="1" hangingPunct="1"/>
            <a:r>
              <a:rPr lang="en-US" dirty="0" smtClean="0"/>
              <a:t>Measure performs “as expected” </a:t>
            </a:r>
          </a:p>
          <a:p>
            <a:pPr eaLnBrk="1" hangingPunct="1"/>
            <a:r>
              <a:rPr lang="en-US" dirty="0" smtClean="0"/>
              <a:t>Focus on validity in samples similar to yours</a:t>
            </a:r>
          </a:p>
        </p:txBody>
      </p:sp>
      <p:sp>
        <p:nvSpPr>
          <p:cNvPr id="69634" name="Slide Number Placeholder 5"/>
          <p:cNvSpPr>
            <a:spLocks noGrp="1"/>
          </p:cNvSpPr>
          <p:nvPr>
            <p:ph type="sldNum" sz="quarter" idx="12"/>
          </p:nvPr>
        </p:nvSpPr>
        <p:spPr/>
        <p:txBody>
          <a:bodyPr/>
          <a:lstStyle/>
          <a:p>
            <a:pPr>
              <a:defRPr/>
            </a:pPr>
            <a:fld id="{B771345A-014D-4778-AB69-3E3C8D050F2A}" type="slidenum">
              <a:rPr lang="en-US"/>
              <a:pPr>
                <a:defRPr/>
              </a:pPr>
              <a:t>26</a:t>
            </a:fld>
            <a:endParaRPr 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lIns="90488" tIns="44450" rIns="90488" bIns="44450" anchor="ctr"/>
          <a:lstStyle/>
          <a:p>
            <a:pPr eaLnBrk="1" hangingPunct="1"/>
            <a:r>
              <a:rPr lang="en-US" dirty="0" smtClean="0"/>
              <a:t>Validity</a:t>
            </a:r>
          </a:p>
        </p:txBody>
      </p:sp>
      <p:sp>
        <p:nvSpPr>
          <p:cNvPr id="89091" name="Rectangle 3"/>
          <p:cNvSpPr>
            <a:spLocks noGrp="1" noChangeArrowheads="1"/>
          </p:cNvSpPr>
          <p:nvPr>
            <p:ph idx="1"/>
          </p:nvPr>
        </p:nvSpPr>
        <p:spPr/>
        <p:txBody>
          <a:bodyPr lIns="90488" tIns="44450" rIns="90488" bIns="44450"/>
          <a:lstStyle/>
          <a:p>
            <a:pPr eaLnBrk="1" hangingPunct="1">
              <a:lnSpc>
                <a:spcPct val="90000"/>
              </a:lnSpc>
            </a:pPr>
            <a:r>
              <a:rPr lang="en-US" dirty="0" smtClean="0"/>
              <a:t>Does a measure (or instrument) measure what it is supposed to measure?</a:t>
            </a:r>
            <a:br>
              <a:rPr lang="en-US" dirty="0" smtClean="0"/>
            </a:br>
            <a:endParaRPr lang="en-US" dirty="0" smtClean="0"/>
          </a:p>
          <a:p>
            <a:pPr eaLnBrk="1" hangingPunct="1">
              <a:lnSpc>
                <a:spcPct val="90000"/>
              </a:lnSpc>
            </a:pPr>
            <a:r>
              <a:rPr lang="en-US" dirty="0" smtClean="0"/>
              <a:t>And…</a:t>
            </a:r>
            <a:br>
              <a:rPr lang="en-US" dirty="0" smtClean="0"/>
            </a:br>
            <a:r>
              <a:rPr lang="en-US" dirty="0" smtClean="0"/>
              <a:t>Does a measure NOT measure what it is NOT supposed to measure?</a:t>
            </a:r>
          </a:p>
        </p:txBody>
      </p:sp>
      <p:sp>
        <p:nvSpPr>
          <p:cNvPr id="65538" name="Slide Number Placeholder 5"/>
          <p:cNvSpPr>
            <a:spLocks noGrp="1"/>
          </p:cNvSpPr>
          <p:nvPr>
            <p:ph type="sldNum" sz="quarter" idx="12"/>
          </p:nvPr>
        </p:nvSpPr>
        <p:spPr/>
        <p:txBody>
          <a:bodyPr/>
          <a:lstStyle/>
          <a:p>
            <a:pPr>
              <a:defRPr/>
            </a:pPr>
            <a:fld id="{50E14FEB-8B50-44A8-8EE1-AA9556256202}" type="slidenum">
              <a:rPr lang="en-US"/>
              <a:pPr>
                <a:defRPr/>
              </a:pPr>
              <a:t>27</a:t>
            </a:fld>
            <a:endParaRPr lang="en-US" sz="1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lIns="90488" tIns="44450" rIns="90488" bIns="44450" anchor="ctr">
            <a:noAutofit/>
          </a:bodyPr>
          <a:lstStyle/>
          <a:p>
            <a:pPr eaLnBrk="1" hangingPunct="1">
              <a:defRPr/>
            </a:pPr>
            <a:r>
              <a:rPr lang="en-US" dirty="0" smtClean="0"/>
              <a:t>Validation of Measures is an Iterative, Lengthy Process</a:t>
            </a:r>
          </a:p>
        </p:txBody>
      </p:sp>
      <p:sp>
        <p:nvSpPr>
          <p:cNvPr id="66564" name="Rectangle 3"/>
          <p:cNvSpPr>
            <a:spLocks noGrp="1" noChangeArrowheads="1"/>
          </p:cNvSpPr>
          <p:nvPr>
            <p:ph idx="1"/>
          </p:nvPr>
        </p:nvSpPr>
        <p:spPr>
          <a:xfrm>
            <a:off x="457200" y="2209800"/>
            <a:ext cx="8229600" cy="4389437"/>
          </a:xfrm>
        </p:spPr>
        <p:txBody>
          <a:bodyPr lIns="90488" tIns="44450" rIns="90488" bIns="44450">
            <a:normAutofit/>
          </a:bodyPr>
          <a:lstStyle/>
          <a:p>
            <a:pPr marL="274320" indent="-274320" eaLnBrk="1" fontAlgn="auto" hangingPunct="1">
              <a:lnSpc>
                <a:spcPct val="90000"/>
              </a:lnSpc>
              <a:spcAft>
                <a:spcPts val="0"/>
              </a:spcAft>
              <a:buClr>
                <a:schemeClr val="accent3"/>
              </a:buClr>
              <a:buFont typeface="Wingdings 2"/>
              <a:buChar char=""/>
              <a:defRPr/>
            </a:pPr>
            <a:r>
              <a:rPr lang="en-US" dirty="0" smtClean="0"/>
              <a:t>Validity is </a:t>
            </a:r>
            <a:r>
              <a:rPr lang="en-US" u="sng" dirty="0" smtClean="0"/>
              <a:t>not</a:t>
            </a:r>
            <a:r>
              <a:rPr lang="en-US" dirty="0" smtClean="0"/>
              <a:t> a property of the measure per se</a:t>
            </a:r>
          </a:p>
          <a:p>
            <a:pPr marL="640080" lvl="1" indent="-246888" eaLnBrk="1" fontAlgn="auto" hangingPunct="1">
              <a:lnSpc>
                <a:spcPct val="90000"/>
              </a:lnSpc>
              <a:spcAft>
                <a:spcPts val="0"/>
              </a:spcAft>
              <a:buFont typeface="Wingdings 2"/>
              <a:buChar char=""/>
              <a:defRPr/>
            </a:pPr>
            <a:r>
              <a:rPr lang="en-US" dirty="0" smtClean="0"/>
              <a:t>.. but of a measure for particular purpose and sample</a:t>
            </a:r>
          </a:p>
          <a:p>
            <a:pPr marL="640080" lvl="1" indent="-246888" eaLnBrk="1" fontAlgn="auto" hangingPunct="1">
              <a:lnSpc>
                <a:spcPct val="90000"/>
              </a:lnSpc>
              <a:spcAft>
                <a:spcPts val="0"/>
              </a:spcAft>
              <a:buFont typeface="Wingdings 2"/>
              <a:buChar char=""/>
              <a:defRPr/>
            </a:pPr>
            <a:r>
              <a:rPr lang="en-US" dirty="0" smtClean="0"/>
              <a:t>Validation evidence for one purpose and sample may not serve another purpose or sample</a:t>
            </a:r>
          </a:p>
          <a:p>
            <a:pPr marL="274320" indent="-274320" eaLnBrk="1" fontAlgn="auto" hangingPunct="1">
              <a:lnSpc>
                <a:spcPct val="90000"/>
              </a:lnSpc>
              <a:spcAft>
                <a:spcPts val="0"/>
              </a:spcAft>
              <a:buClr>
                <a:schemeClr val="accent3"/>
              </a:buClr>
              <a:buFont typeface="Wingdings 2"/>
              <a:buChar char=""/>
              <a:defRPr/>
            </a:pPr>
            <a:r>
              <a:rPr lang="en-US" dirty="0" smtClean="0"/>
              <a:t>Accumulation of evidence</a:t>
            </a:r>
          </a:p>
          <a:p>
            <a:pPr marL="640080" lvl="1" indent="-246888" eaLnBrk="1" fontAlgn="auto" hangingPunct="1">
              <a:lnSpc>
                <a:spcPct val="90000"/>
              </a:lnSpc>
              <a:spcAft>
                <a:spcPts val="0"/>
              </a:spcAft>
              <a:buFont typeface="Wingdings 2"/>
              <a:buChar char=""/>
              <a:defRPr/>
            </a:pPr>
            <a:r>
              <a:rPr lang="en-US" dirty="0" smtClean="0"/>
              <a:t>Different samples</a:t>
            </a:r>
          </a:p>
        </p:txBody>
      </p:sp>
      <p:sp>
        <p:nvSpPr>
          <p:cNvPr id="66562" name="Slide Number Placeholder 5"/>
          <p:cNvSpPr>
            <a:spLocks noGrp="1"/>
          </p:cNvSpPr>
          <p:nvPr>
            <p:ph type="sldNum" sz="quarter" idx="12"/>
          </p:nvPr>
        </p:nvSpPr>
        <p:spPr/>
        <p:txBody>
          <a:bodyPr/>
          <a:lstStyle/>
          <a:p>
            <a:pPr>
              <a:defRPr/>
            </a:pPr>
            <a:fld id="{CA54FF61-5756-4812-AA5A-F13B6465169F}" type="slidenum">
              <a:rPr lang="en-US"/>
              <a:pPr>
                <a:defRPr/>
              </a:pPr>
              <a:t>28</a:t>
            </a:fld>
            <a:endParaRPr lang="en-US" sz="1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81000"/>
            <a:ext cx="8229600" cy="1143000"/>
          </a:xfrm>
        </p:spPr>
        <p:txBody>
          <a:bodyPr/>
          <a:lstStyle/>
          <a:p>
            <a:pPr eaLnBrk="1" hangingPunct="1"/>
            <a:r>
              <a:rPr lang="en-US" dirty="0" smtClean="0"/>
              <a:t>Construct Validity Basics</a:t>
            </a:r>
          </a:p>
        </p:txBody>
      </p:sp>
      <p:sp>
        <p:nvSpPr>
          <p:cNvPr id="91139" name="Rectangle 3"/>
          <p:cNvSpPr>
            <a:spLocks noGrp="1" noChangeArrowheads="1"/>
          </p:cNvSpPr>
          <p:nvPr>
            <p:ph idx="1"/>
          </p:nvPr>
        </p:nvSpPr>
        <p:spPr/>
        <p:txBody>
          <a:bodyPr/>
          <a:lstStyle/>
          <a:p>
            <a:pPr eaLnBrk="1" hangingPunct="1"/>
            <a:r>
              <a:rPr lang="en-US" dirty="0" smtClean="0"/>
              <a:t>Does measure relate to other measures in hypothesized ways?</a:t>
            </a:r>
          </a:p>
          <a:p>
            <a:pPr lvl="1" eaLnBrk="1" hangingPunct="1"/>
            <a:r>
              <a:rPr lang="en-US" dirty="0" smtClean="0"/>
              <a:t>Do measures “behave as expected”?</a:t>
            </a:r>
          </a:p>
          <a:p>
            <a:pPr eaLnBrk="1" hangingPunct="1"/>
            <a:r>
              <a:rPr lang="en-US" dirty="0" smtClean="0"/>
              <a:t>3-step process</a:t>
            </a:r>
          </a:p>
          <a:p>
            <a:pPr lvl="1" eaLnBrk="1" hangingPunct="1"/>
            <a:r>
              <a:rPr lang="en-US" dirty="0" smtClean="0"/>
              <a:t>State hypothesis: direction and magnitude</a:t>
            </a:r>
          </a:p>
          <a:p>
            <a:pPr lvl="1" eaLnBrk="1" hangingPunct="1"/>
            <a:r>
              <a:rPr lang="en-US" dirty="0" smtClean="0"/>
              <a:t>Calculate correlations</a:t>
            </a:r>
          </a:p>
          <a:p>
            <a:pPr lvl="1" eaLnBrk="1" hangingPunct="1"/>
            <a:r>
              <a:rPr lang="en-US" dirty="0" smtClean="0"/>
              <a:t>Do results confirm hypothesis?</a:t>
            </a:r>
          </a:p>
        </p:txBody>
      </p:sp>
      <p:sp>
        <p:nvSpPr>
          <p:cNvPr id="67586" name="Slide Number Placeholder 5"/>
          <p:cNvSpPr>
            <a:spLocks noGrp="1"/>
          </p:cNvSpPr>
          <p:nvPr>
            <p:ph type="sldNum" sz="quarter" idx="12"/>
          </p:nvPr>
        </p:nvSpPr>
        <p:spPr/>
        <p:txBody>
          <a:bodyPr/>
          <a:lstStyle/>
          <a:p>
            <a:pPr>
              <a:defRPr/>
            </a:pPr>
            <a:fld id="{14278293-2443-4A36-9018-B60AC680D1AD}" type="slidenum">
              <a:rPr lang="en-US"/>
              <a:pPr>
                <a:defRPr/>
              </a:pPr>
              <a:t>29</a:t>
            </a:fld>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Brief Content of Two Measurement Lectures</a:t>
            </a:r>
          </a:p>
        </p:txBody>
      </p:sp>
      <p:sp>
        <p:nvSpPr>
          <p:cNvPr id="6147" name="Content Placeholder 2"/>
          <p:cNvSpPr>
            <a:spLocks noGrp="1"/>
          </p:cNvSpPr>
          <p:nvPr>
            <p:ph idx="1"/>
          </p:nvPr>
        </p:nvSpPr>
        <p:spPr/>
        <p:txBody>
          <a:bodyPr/>
          <a:lstStyle/>
          <a:p>
            <a:r>
              <a:rPr lang="en-US" sz="3000" dirty="0" smtClean="0"/>
              <a:t>Importance of good measures</a:t>
            </a:r>
          </a:p>
          <a:p>
            <a:r>
              <a:rPr lang="en-US" sz="3000" dirty="0" smtClean="0"/>
              <a:t>Measurement terminology</a:t>
            </a:r>
          </a:p>
          <a:p>
            <a:r>
              <a:rPr lang="en-US" sz="3000" dirty="0" smtClean="0"/>
              <a:t>Process of selecting measures</a:t>
            </a:r>
          </a:p>
          <a:p>
            <a:pPr lvl="1"/>
            <a:r>
              <a:rPr lang="en-US" sz="2600" dirty="0" smtClean="0"/>
              <a:t>Defining concepts</a:t>
            </a:r>
          </a:p>
          <a:p>
            <a:pPr lvl="1"/>
            <a:r>
              <a:rPr lang="en-US" sz="2600" dirty="0" smtClean="0"/>
              <a:t>Locating potential measures</a:t>
            </a:r>
          </a:p>
          <a:p>
            <a:pPr lvl="1"/>
            <a:r>
              <a:rPr lang="en-US" sz="2600" dirty="0" smtClean="0"/>
              <a:t>Critiquing measures, selecting best</a:t>
            </a:r>
          </a:p>
          <a:p>
            <a:r>
              <a:rPr lang="en-US" sz="3000" dirty="0" smtClean="0"/>
              <a:t>Pretesting measures</a:t>
            </a:r>
          </a:p>
          <a:p>
            <a:r>
              <a:rPr lang="en-US" sz="3000" dirty="0" smtClean="0"/>
              <a:t>Modifying measures</a:t>
            </a:r>
          </a:p>
        </p:txBody>
      </p:sp>
      <p:sp>
        <p:nvSpPr>
          <p:cNvPr id="4" name="Slide Number Placeholder 3"/>
          <p:cNvSpPr>
            <a:spLocks noGrp="1"/>
          </p:cNvSpPr>
          <p:nvPr>
            <p:ph type="sldNum" sz="quarter" idx="12"/>
          </p:nvPr>
        </p:nvSpPr>
        <p:spPr/>
        <p:txBody>
          <a:bodyPr/>
          <a:lstStyle/>
          <a:p>
            <a:pPr>
              <a:defRPr/>
            </a:pPr>
            <a:fld id="{9460346B-1E8B-47F2-A1BA-41A907719D79}" type="slidenum">
              <a:rPr lang="en-US" smtClean="0"/>
              <a:pPr>
                <a:defRPr/>
              </a:pPr>
              <a:t>3</a:t>
            </a:fld>
            <a:endParaRPr lang="en-US" sz="1400"/>
          </a:p>
        </p:txBody>
      </p:sp>
      <p:sp>
        <p:nvSpPr>
          <p:cNvPr id="5" name="Right Brace 4"/>
          <p:cNvSpPr/>
          <p:nvPr/>
        </p:nvSpPr>
        <p:spPr>
          <a:xfrm>
            <a:off x="7162800" y="4572000"/>
            <a:ext cx="381000" cy="1524000"/>
          </a:xfrm>
          <a:prstGeom prst="rightBrace">
            <a:avLst/>
          </a:prstGeom>
          <a:ln w="50800" cmpd="sng">
            <a:solidFill>
              <a:srgbClr val="FF0000"/>
            </a:solidFill>
            <a:headEnd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 name="TextBox 5"/>
          <p:cNvSpPr txBox="1"/>
          <p:nvPr/>
        </p:nvSpPr>
        <p:spPr>
          <a:xfrm>
            <a:off x="7772400" y="4876800"/>
            <a:ext cx="833883" cy="830997"/>
          </a:xfrm>
          <a:prstGeom prst="rect">
            <a:avLst/>
          </a:prstGeom>
          <a:noFill/>
        </p:spPr>
        <p:txBody>
          <a:bodyPr wrap="none" rtlCol="0">
            <a:spAutoFit/>
          </a:bodyPr>
          <a:lstStyle/>
          <a:p>
            <a:r>
              <a:rPr lang="en-US" dirty="0" smtClean="0"/>
              <a:t>This</a:t>
            </a:r>
          </a:p>
          <a:p>
            <a:r>
              <a:rPr lang="en-US" dirty="0" smtClean="0"/>
              <a:t>week</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452C3FE-3BAC-45FB-B20A-DB3B1723A70B}" type="slidenum">
              <a:rPr lang="en-US"/>
              <a:pPr/>
              <a:t>30</a:t>
            </a:fld>
            <a:endParaRPr lang="en-US" sz="1400"/>
          </a:p>
        </p:txBody>
      </p:sp>
      <p:sp>
        <p:nvSpPr>
          <p:cNvPr id="1455106" name="Rectangle 2"/>
          <p:cNvSpPr>
            <a:spLocks noGrp="1" noChangeArrowheads="1"/>
          </p:cNvSpPr>
          <p:nvPr>
            <p:ph type="title"/>
          </p:nvPr>
        </p:nvSpPr>
        <p:spPr>
          <a:xfrm>
            <a:off x="609600" y="533400"/>
            <a:ext cx="7772400" cy="903288"/>
          </a:xfrm>
          <a:noFill/>
          <a:ln/>
        </p:spPr>
        <p:txBody>
          <a:bodyPr lIns="90488" tIns="44450" rIns="90488" bIns="44450" anchor="ctr">
            <a:normAutofit/>
          </a:bodyPr>
          <a:lstStyle/>
          <a:p>
            <a:r>
              <a:rPr lang="en-US" dirty="0"/>
              <a:t>Convergent Validity</a:t>
            </a:r>
          </a:p>
        </p:txBody>
      </p:sp>
      <p:sp>
        <p:nvSpPr>
          <p:cNvPr id="1455107" name="Rectangle 3"/>
          <p:cNvSpPr>
            <a:spLocks noGrp="1" noChangeArrowheads="1"/>
          </p:cNvSpPr>
          <p:nvPr>
            <p:ph type="body" idx="1"/>
          </p:nvPr>
        </p:nvSpPr>
        <p:spPr>
          <a:xfrm>
            <a:off x="457200" y="1600200"/>
            <a:ext cx="8382000" cy="3733800"/>
          </a:xfrm>
          <a:noFill/>
          <a:ln/>
        </p:spPr>
        <p:txBody>
          <a:bodyPr lIns="90488" tIns="44450" rIns="90488" bIns="44450"/>
          <a:lstStyle/>
          <a:p>
            <a:pPr>
              <a:lnSpc>
                <a:spcPct val="90000"/>
              </a:lnSpc>
            </a:pPr>
            <a:r>
              <a:rPr lang="en-US" dirty="0"/>
              <a:t>Hypotheses stated as expected direction and magnitude of correlations</a:t>
            </a:r>
          </a:p>
          <a:p>
            <a:pPr>
              <a:lnSpc>
                <a:spcPct val="90000"/>
              </a:lnSpc>
            </a:pPr>
            <a:r>
              <a:rPr lang="en-US" dirty="0"/>
              <a:t>“We expect X measure of depression to be </a:t>
            </a:r>
            <a:r>
              <a:rPr lang="en-US" u="sng" dirty="0"/>
              <a:t>positively and moderately</a:t>
            </a:r>
            <a:r>
              <a:rPr lang="en-US" dirty="0"/>
              <a:t> correlated with two measures of psychosocial problems”</a:t>
            </a:r>
          </a:p>
          <a:p>
            <a:pPr lvl="1">
              <a:lnSpc>
                <a:spcPct val="90000"/>
              </a:lnSpc>
            </a:pPr>
            <a:r>
              <a:rPr lang="en-US" dirty="0"/>
              <a:t>The higher the depression, the higher the level of problems on both measures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FC91DF-1E3E-472E-9806-25674E2A856E}" type="slidenum">
              <a:rPr lang="en-US"/>
              <a:pPr/>
              <a:t>31</a:t>
            </a:fld>
            <a:endParaRPr lang="en-US" sz="1400"/>
          </a:p>
        </p:txBody>
      </p:sp>
      <p:sp>
        <p:nvSpPr>
          <p:cNvPr id="1597442" name="Rectangle 2"/>
          <p:cNvSpPr>
            <a:spLocks noGrp="1" noChangeArrowheads="1"/>
          </p:cNvSpPr>
          <p:nvPr>
            <p:ph type="title"/>
          </p:nvPr>
        </p:nvSpPr>
        <p:spPr/>
        <p:txBody>
          <a:bodyPr/>
          <a:lstStyle/>
          <a:p>
            <a:r>
              <a:rPr lang="en-US" sz="3600" dirty="0"/>
              <a:t>Testing Validity of Expectations Regarding Aging </a:t>
            </a:r>
            <a:r>
              <a:rPr lang="en-US" sz="3600" dirty="0" smtClean="0"/>
              <a:t>(ERA) Measure</a:t>
            </a:r>
            <a:endParaRPr lang="en-US" sz="3600" dirty="0"/>
          </a:p>
        </p:txBody>
      </p:sp>
      <p:sp>
        <p:nvSpPr>
          <p:cNvPr id="1597443" name="Rectangle 3"/>
          <p:cNvSpPr>
            <a:spLocks noGrp="1" noChangeArrowheads="1"/>
          </p:cNvSpPr>
          <p:nvPr>
            <p:ph type="body" idx="1"/>
          </p:nvPr>
        </p:nvSpPr>
        <p:spPr>
          <a:xfrm>
            <a:off x="381000" y="2057400"/>
            <a:ext cx="8382000" cy="3733800"/>
          </a:xfrm>
        </p:spPr>
        <p:txBody>
          <a:bodyPr/>
          <a:lstStyle/>
          <a:p>
            <a:r>
              <a:rPr lang="en-US" sz="3000" dirty="0"/>
              <a:t>Hypothesis 1: </a:t>
            </a:r>
            <a:endParaRPr lang="en-US" sz="3000" dirty="0" smtClean="0"/>
          </a:p>
          <a:p>
            <a:pPr lvl="1"/>
            <a:r>
              <a:rPr lang="en-US" sz="2600" dirty="0" smtClean="0"/>
              <a:t>ERA-38 </a:t>
            </a:r>
            <a:r>
              <a:rPr lang="en-US" sz="2600" dirty="0"/>
              <a:t>total score would correlate moderately with ADLS, PCS, MCS, depression, </a:t>
            </a:r>
            <a:r>
              <a:rPr lang="en-US" sz="2600" dirty="0" err="1"/>
              <a:t>comorbidity</a:t>
            </a:r>
            <a:r>
              <a:rPr lang="en-US" sz="2600" dirty="0"/>
              <a:t>, and age</a:t>
            </a:r>
          </a:p>
          <a:p>
            <a:r>
              <a:rPr lang="en-US" sz="3000" dirty="0" smtClean="0"/>
              <a:t>Hypothesis </a:t>
            </a:r>
            <a:r>
              <a:rPr lang="en-US" sz="3000" dirty="0"/>
              <a:t>2</a:t>
            </a:r>
            <a:r>
              <a:rPr lang="en-US" sz="3000" dirty="0" smtClean="0"/>
              <a:t>:</a:t>
            </a:r>
          </a:p>
          <a:p>
            <a:pPr lvl="1"/>
            <a:r>
              <a:rPr lang="en-US" sz="2600" dirty="0" smtClean="0"/>
              <a:t>Functional </a:t>
            </a:r>
            <a:r>
              <a:rPr lang="en-US" sz="2600" dirty="0"/>
              <a:t>independence scale would show strongest associations with ADLs, PCS, and </a:t>
            </a:r>
            <a:r>
              <a:rPr lang="en-US" sz="2600" dirty="0" err="1"/>
              <a:t>comorbidity</a:t>
            </a:r>
            <a:endParaRPr lang="en-US" sz="2600" dirty="0"/>
          </a:p>
        </p:txBody>
      </p:sp>
      <p:sp>
        <p:nvSpPr>
          <p:cNvPr id="1597444" name="Text Box 4"/>
          <p:cNvSpPr txBox="1">
            <a:spLocks noChangeArrowheads="1"/>
          </p:cNvSpPr>
          <p:nvPr/>
        </p:nvSpPr>
        <p:spPr bwMode="auto">
          <a:xfrm>
            <a:off x="2819400" y="6019800"/>
            <a:ext cx="5467350" cy="427038"/>
          </a:xfrm>
          <a:prstGeom prst="rect">
            <a:avLst/>
          </a:prstGeom>
          <a:noFill/>
          <a:ln w="12700">
            <a:noFill/>
            <a:miter lim="800000"/>
            <a:headEnd/>
            <a:tailEnd/>
          </a:ln>
          <a:effectLst/>
        </p:spPr>
        <p:txBody>
          <a:bodyPr wrap="none">
            <a:spAutoFit/>
          </a:bodyPr>
          <a:lstStyle/>
          <a:p>
            <a:r>
              <a:rPr lang="en-US" sz="2200" dirty="0" err="1"/>
              <a:t>Sarkisian</a:t>
            </a:r>
            <a:r>
              <a:rPr lang="en-US" sz="2200" dirty="0"/>
              <a:t> CA et al. </a:t>
            </a:r>
            <a:r>
              <a:rPr lang="en-US" sz="2200" i="1" dirty="0"/>
              <a:t>Gerontologist</a:t>
            </a:r>
            <a:r>
              <a:rPr lang="en-US" sz="2200" dirty="0"/>
              <a:t>. 2002;42:534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FC91DF-1E3E-472E-9806-25674E2A856E}" type="slidenum">
              <a:rPr lang="en-US"/>
              <a:pPr/>
              <a:t>32</a:t>
            </a:fld>
            <a:endParaRPr lang="en-US" sz="1400"/>
          </a:p>
        </p:txBody>
      </p:sp>
      <p:sp>
        <p:nvSpPr>
          <p:cNvPr id="1597442" name="Rectangle 2"/>
          <p:cNvSpPr>
            <a:spLocks noGrp="1" noChangeArrowheads="1"/>
          </p:cNvSpPr>
          <p:nvPr>
            <p:ph type="title"/>
          </p:nvPr>
        </p:nvSpPr>
        <p:spPr/>
        <p:txBody>
          <a:bodyPr/>
          <a:lstStyle/>
          <a:p>
            <a:r>
              <a:rPr lang="en-US" sz="3600" dirty="0"/>
              <a:t>Testing Validity of Expectations Regarding Aging </a:t>
            </a:r>
            <a:r>
              <a:rPr lang="en-US" sz="3600" dirty="0" smtClean="0"/>
              <a:t>(ERA) Measure</a:t>
            </a:r>
            <a:endParaRPr lang="en-US" sz="3600" dirty="0"/>
          </a:p>
        </p:txBody>
      </p:sp>
      <p:sp>
        <p:nvSpPr>
          <p:cNvPr id="1597443" name="Rectangle 3"/>
          <p:cNvSpPr>
            <a:spLocks noGrp="1" noChangeArrowheads="1"/>
          </p:cNvSpPr>
          <p:nvPr>
            <p:ph type="body" idx="1"/>
          </p:nvPr>
        </p:nvSpPr>
        <p:spPr>
          <a:xfrm>
            <a:off x="381000" y="2057400"/>
            <a:ext cx="8382000" cy="3733800"/>
          </a:xfrm>
        </p:spPr>
        <p:txBody>
          <a:bodyPr/>
          <a:lstStyle/>
          <a:p>
            <a:r>
              <a:rPr lang="en-US" sz="3000" dirty="0"/>
              <a:t>Hypothesis 1: </a:t>
            </a:r>
            <a:r>
              <a:rPr lang="en-US" sz="3000" dirty="0" err="1" smtClean="0">
                <a:solidFill>
                  <a:srgbClr val="FF0000"/>
                </a:solidFill>
              </a:rPr>
              <a:t>Convervent</a:t>
            </a:r>
            <a:r>
              <a:rPr lang="en-US" sz="3000" dirty="0" smtClean="0">
                <a:solidFill>
                  <a:srgbClr val="FF0000"/>
                </a:solidFill>
              </a:rPr>
              <a:t> validity</a:t>
            </a:r>
          </a:p>
          <a:p>
            <a:pPr lvl="1"/>
            <a:r>
              <a:rPr lang="en-US" sz="2600" dirty="0" smtClean="0"/>
              <a:t>ERA-38 </a:t>
            </a:r>
            <a:r>
              <a:rPr lang="en-US" sz="2600" dirty="0"/>
              <a:t>total score would </a:t>
            </a:r>
            <a:r>
              <a:rPr lang="en-US" sz="2600" dirty="0">
                <a:solidFill>
                  <a:srgbClr val="FF0000"/>
                </a:solidFill>
              </a:rPr>
              <a:t>correlate moderately</a:t>
            </a:r>
            <a:r>
              <a:rPr lang="en-US" sz="2600" dirty="0"/>
              <a:t> with ADLS, PCS, MCS, depression, </a:t>
            </a:r>
            <a:r>
              <a:rPr lang="en-US" sz="2600" dirty="0" err="1"/>
              <a:t>comorbidity</a:t>
            </a:r>
            <a:r>
              <a:rPr lang="en-US" sz="2600" dirty="0"/>
              <a:t>, and age</a:t>
            </a:r>
          </a:p>
          <a:p>
            <a:r>
              <a:rPr lang="en-US" sz="3000" dirty="0" smtClean="0"/>
              <a:t>Hypothesis </a:t>
            </a:r>
            <a:r>
              <a:rPr lang="en-US" sz="3000" dirty="0"/>
              <a:t>2</a:t>
            </a:r>
            <a:r>
              <a:rPr lang="en-US" sz="3000" dirty="0" smtClean="0"/>
              <a:t>:</a:t>
            </a:r>
          </a:p>
          <a:p>
            <a:pPr lvl="1"/>
            <a:r>
              <a:rPr lang="en-US" sz="2600" dirty="0" smtClean="0"/>
              <a:t>Functional </a:t>
            </a:r>
            <a:r>
              <a:rPr lang="en-US" sz="2600" dirty="0"/>
              <a:t>independence scale would show strongest associations with ADLs, PCS, and </a:t>
            </a:r>
            <a:r>
              <a:rPr lang="en-US" sz="2600" dirty="0" err="1"/>
              <a:t>comorbidity</a:t>
            </a:r>
            <a:endParaRPr lang="en-US" sz="2600" dirty="0"/>
          </a:p>
        </p:txBody>
      </p:sp>
      <p:sp>
        <p:nvSpPr>
          <p:cNvPr id="1597444" name="Text Box 4"/>
          <p:cNvSpPr txBox="1">
            <a:spLocks noChangeArrowheads="1"/>
          </p:cNvSpPr>
          <p:nvPr/>
        </p:nvSpPr>
        <p:spPr bwMode="auto">
          <a:xfrm>
            <a:off x="2819400" y="6019800"/>
            <a:ext cx="5467350" cy="427038"/>
          </a:xfrm>
          <a:prstGeom prst="rect">
            <a:avLst/>
          </a:prstGeom>
          <a:noFill/>
          <a:ln w="12700">
            <a:noFill/>
            <a:miter lim="800000"/>
            <a:headEnd/>
            <a:tailEnd/>
          </a:ln>
          <a:effectLst/>
        </p:spPr>
        <p:txBody>
          <a:bodyPr wrap="none">
            <a:spAutoFit/>
          </a:bodyPr>
          <a:lstStyle/>
          <a:p>
            <a:r>
              <a:rPr lang="en-US" sz="2200" dirty="0" err="1"/>
              <a:t>Sarkisian</a:t>
            </a:r>
            <a:r>
              <a:rPr lang="en-US" sz="2200" dirty="0"/>
              <a:t> CA et al. </a:t>
            </a:r>
            <a:r>
              <a:rPr lang="en-US" sz="2200" i="1" dirty="0"/>
              <a:t>Gerontologist</a:t>
            </a:r>
            <a:r>
              <a:rPr lang="en-US" sz="2200" dirty="0"/>
              <a:t>. 2002;42:534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572EADB6-35A6-4EB7-AA86-ACB2C731F650}" type="slidenum">
              <a:rPr lang="en-US"/>
              <a:pPr/>
              <a:t>33</a:t>
            </a:fld>
            <a:endParaRPr lang="en-US" sz="1400"/>
          </a:p>
        </p:txBody>
      </p:sp>
      <p:sp>
        <p:nvSpPr>
          <p:cNvPr id="1603586" name="Rectangle 2"/>
          <p:cNvSpPr>
            <a:spLocks noGrp="1" noChangeArrowheads="1"/>
          </p:cNvSpPr>
          <p:nvPr>
            <p:ph type="title"/>
          </p:nvPr>
        </p:nvSpPr>
        <p:spPr>
          <a:xfrm>
            <a:off x="533400" y="533400"/>
            <a:ext cx="7772400" cy="1104900"/>
          </a:xfrm>
        </p:spPr>
        <p:txBody>
          <a:bodyPr/>
          <a:lstStyle/>
          <a:p>
            <a:r>
              <a:rPr lang="en-US" sz="3600" dirty="0"/>
              <a:t>ERA-38 Convergent Validity Results: Hypothesis 1</a:t>
            </a:r>
          </a:p>
        </p:txBody>
      </p:sp>
      <p:graphicFrame>
        <p:nvGraphicFramePr>
          <p:cNvPr id="1603587" name="Group 3"/>
          <p:cNvGraphicFramePr>
            <a:graphicFrameLocks noGrp="1"/>
          </p:cNvGraphicFramePr>
          <p:nvPr>
            <p:ph type="tbl" idx="1"/>
          </p:nvPr>
        </p:nvGraphicFramePr>
        <p:xfrm>
          <a:off x="381000" y="1447800"/>
          <a:ext cx="8001000" cy="4876483"/>
        </p:xfrm>
        <a:graphic>
          <a:graphicData uri="http://schemas.openxmlformats.org/drawingml/2006/table">
            <a:tbl>
              <a:tblPr/>
              <a:tblGrid>
                <a:gridCol w="3505200"/>
                <a:gridCol w="1981200"/>
                <a:gridCol w="2514600"/>
              </a:tblGrid>
              <a:tr h="6858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6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ERA-38</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ERA Functional</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Independence</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ADL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.19**</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.20***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PCS-12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.27**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.32***</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MCS-12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.35**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.30**</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err="1" smtClean="0">
                          <a:ln>
                            <a:noFill/>
                          </a:ln>
                          <a:solidFill>
                            <a:schemeClr val="tx1"/>
                          </a:solidFill>
                          <a:effectLst/>
                          <a:latin typeface="Times New Roman" pitchFamily="18" charset="0"/>
                        </a:rPr>
                        <a:t>Comorbidity</a:t>
                      </a:r>
                      <a:endParaRPr kumimoji="0" lang="en-US" sz="26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.09*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ns</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Depressive symptoms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 .33**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.28**</a:t>
                      </a:r>
                    </a:p>
                  </a:txBody>
                  <a:tcPr horzOverflow="overflow">
                    <a:lnL>
                      <a:noFill/>
                    </a:lnL>
                    <a:lnR cap="flat">
                      <a:noFill/>
                    </a:lnR>
                    <a:lnT>
                      <a:noFill/>
                    </a:lnT>
                    <a:lnB>
                      <a:noFill/>
                    </a:lnB>
                    <a:lnTlToBr>
                      <a:noFill/>
                    </a:lnTlToBr>
                    <a:lnBlToTr>
                      <a:noFill/>
                    </a:lnBlToTr>
                    <a:noFill/>
                  </a:tcPr>
                </a:tc>
              </a:tr>
              <a:tr h="563563">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Age</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 .24**</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.14**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03628" name="Oval 44"/>
          <p:cNvSpPr>
            <a:spLocks noChangeArrowheads="1"/>
          </p:cNvSpPr>
          <p:nvPr/>
        </p:nvSpPr>
        <p:spPr bwMode="auto">
          <a:xfrm>
            <a:off x="3962400" y="2209800"/>
            <a:ext cx="1905000" cy="4191000"/>
          </a:xfrm>
          <a:prstGeom prst="ellipse">
            <a:avLst/>
          </a:prstGeom>
          <a:solidFill>
            <a:schemeClr val="hlink">
              <a:alpha val="0"/>
            </a:schemeClr>
          </a:solidFill>
          <a:ln w="41275">
            <a:solidFill>
              <a:srgbClr val="FF0000"/>
            </a:solidFill>
            <a:round/>
            <a:headEnd/>
            <a:tailEnd/>
          </a:ln>
          <a:effec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7706F8DA-E270-4D7F-A8C9-6D6DEE69CE69}" type="slidenum">
              <a:rPr lang="en-US"/>
              <a:pPr/>
              <a:t>34</a:t>
            </a:fld>
            <a:endParaRPr lang="en-US" sz="1400"/>
          </a:p>
        </p:txBody>
      </p:sp>
      <p:sp>
        <p:nvSpPr>
          <p:cNvPr id="1602562" name="Rectangle 2"/>
          <p:cNvSpPr>
            <a:spLocks noGrp="1" noChangeArrowheads="1"/>
          </p:cNvSpPr>
          <p:nvPr>
            <p:ph type="title"/>
          </p:nvPr>
        </p:nvSpPr>
        <p:spPr>
          <a:xfrm>
            <a:off x="533400" y="457200"/>
            <a:ext cx="7772400" cy="1104900"/>
          </a:xfrm>
        </p:spPr>
        <p:txBody>
          <a:bodyPr/>
          <a:lstStyle/>
          <a:p>
            <a:r>
              <a:rPr lang="en-US" sz="3600" dirty="0"/>
              <a:t>ERA-38: Non-Supporting Convergent Validity Results</a:t>
            </a:r>
            <a:endParaRPr lang="en-US" sz="3600" dirty="0">
              <a:solidFill>
                <a:schemeClr val="hlink"/>
              </a:solidFill>
            </a:endParaRPr>
          </a:p>
        </p:txBody>
      </p:sp>
      <p:graphicFrame>
        <p:nvGraphicFramePr>
          <p:cNvPr id="1602563" name="Group 3"/>
          <p:cNvGraphicFramePr>
            <a:graphicFrameLocks noGrp="1"/>
          </p:cNvGraphicFramePr>
          <p:nvPr>
            <p:ph type="tbl" idx="1"/>
          </p:nvPr>
        </p:nvGraphicFramePr>
        <p:xfrm>
          <a:off x="381000" y="1447800"/>
          <a:ext cx="8001000" cy="4876483"/>
        </p:xfrm>
        <a:graphic>
          <a:graphicData uri="http://schemas.openxmlformats.org/drawingml/2006/table">
            <a:tbl>
              <a:tblPr/>
              <a:tblGrid>
                <a:gridCol w="3505200"/>
                <a:gridCol w="1981200"/>
                <a:gridCol w="2514600"/>
              </a:tblGrid>
              <a:tr h="6858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6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ERA-38</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ERA Functional</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Independence</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ADL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    .19**</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    .20***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PCS-12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.27**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.32***</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MCS-12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.35**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.30**</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err="1" smtClean="0">
                          <a:ln>
                            <a:noFill/>
                          </a:ln>
                          <a:solidFill>
                            <a:srgbClr val="FF0000"/>
                          </a:solidFill>
                          <a:effectLst/>
                          <a:latin typeface="Times New Roman" pitchFamily="18" charset="0"/>
                        </a:rPr>
                        <a:t>Comorbidity</a:t>
                      </a:r>
                      <a:endParaRPr kumimoji="0" lang="en-US" sz="2600" b="0" i="0" u="none" strike="noStrike" cap="none" normalizeH="0" baseline="0" dirty="0" smtClean="0">
                        <a:ln>
                          <a:noFill/>
                        </a:ln>
                        <a:solidFill>
                          <a:srgbClr val="FF0000"/>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rgbClr val="FF0000"/>
                          </a:solidFill>
                          <a:effectLst/>
                          <a:latin typeface="Times New Roman" pitchFamily="18" charset="0"/>
                        </a:rPr>
                        <a:t>- .09*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ns</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Depressive symptoms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 .33**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.28**</a:t>
                      </a:r>
                    </a:p>
                  </a:txBody>
                  <a:tcPr horzOverflow="overflow">
                    <a:lnL>
                      <a:noFill/>
                    </a:lnL>
                    <a:lnR cap="flat">
                      <a:noFill/>
                    </a:lnR>
                    <a:lnT>
                      <a:noFill/>
                    </a:lnT>
                    <a:lnB>
                      <a:noFill/>
                    </a:lnB>
                    <a:lnTlToBr>
                      <a:noFill/>
                    </a:lnTlToBr>
                    <a:lnBlToTr>
                      <a:noFill/>
                    </a:lnBlToTr>
                    <a:noFill/>
                  </a:tcPr>
                </a:tc>
              </a:tr>
              <a:tr h="563563">
                <a:tc>
                  <a:txBody>
                    <a:bodyPr/>
                    <a:lstStyle/>
                    <a:p>
                      <a:pPr marL="0" marR="0" lvl="0" indent="0" algn="l"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Age</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smtClean="0">
                          <a:ln>
                            <a:noFill/>
                          </a:ln>
                          <a:solidFill>
                            <a:schemeClr val="tx1"/>
                          </a:solidFill>
                          <a:effectLst/>
                          <a:latin typeface="Times New Roman" pitchFamily="18" charset="0"/>
                        </a:rPr>
                        <a:t>  - .24**</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Pct val="75000"/>
                        <a:buFont typeface="Monotype Sort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 .14**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lIns="90488" tIns="44450" rIns="90488" bIns="44450" anchor="ctr">
            <a:noAutofit/>
          </a:bodyPr>
          <a:lstStyle/>
          <a:p>
            <a:pPr eaLnBrk="1" hangingPunct="1">
              <a:defRPr/>
            </a:pPr>
            <a:r>
              <a:rPr lang="en-US" dirty="0" smtClean="0"/>
              <a:t>Discriminant Validity: Known Groups</a:t>
            </a:r>
          </a:p>
        </p:txBody>
      </p:sp>
      <p:sp>
        <p:nvSpPr>
          <p:cNvPr id="92163" name="Rectangle 3"/>
          <p:cNvSpPr>
            <a:spLocks noGrp="1" noChangeArrowheads="1"/>
          </p:cNvSpPr>
          <p:nvPr>
            <p:ph idx="1"/>
          </p:nvPr>
        </p:nvSpPr>
        <p:spPr>
          <a:xfrm>
            <a:off x="457200" y="2057400"/>
            <a:ext cx="8229600" cy="4389438"/>
          </a:xfrm>
        </p:spPr>
        <p:txBody>
          <a:bodyPr lIns="90488" tIns="44450" rIns="90488" bIns="44450"/>
          <a:lstStyle/>
          <a:p>
            <a:pPr eaLnBrk="1" hangingPunct="1">
              <a:lnSpc>
                <a:spcPct val="90000"/>
              </a:lnSpc>
            </a:pPr>
            <a:r>
              <a:rPr lang="en-US" sz="3400" dirty="0" smtClean="0"/>
              <a:t>A type of construct validity </a:t>
            </a:r>
          </a:p>
          <a:p>
            <a:pPr eaLnBrk="1" hangingPunct="1">
              <a:lnSpc>
                <a:spcPct val="90000"/>
              </a:lnSpc>
            </a:pPr>
            <a:r>
              <a:rPr lang="en-US" sz="3400" dirty="0" smtClean="0"/>
              <a:t>Does the measure distinguish between  groups known to differ in concept being measured?</a:t>
            </a:r>
          </a:p>
          <a:p>
            <a:pPr eaLnBrk="1" hangingPunct="1">
              <a:lnSpc>
                <a:spcPct val="90000"/>
              </a:lnSpc>
            </a:pPr>
            <a:r>
              <a:rPr lang="en-US" sz="3400" dirty="0" smtClean="0"/>
              <a:t>Tests for mean differences between groups</a:t>
            </a:r>
          </a:p>
        </p:txBody>
      </p:sp>
      <p:sp>
        <p:nvSpPr>
          <p:cNvPr id="68610" name="Slide Number Placeholder 5"/>
          <p:cNvSpPr>
            <a:spLocks noGrp="1"/>
          </p:cNvSpPr>
          <p:nvPr>
            <p:ph type="sldNum" sz="quarter" idx="12"/>
          </p:nvPr>
        </p:nvSpPr>
        <p:spPr/>
        <p:txBody>
          <a:bodyPr/>
          <a:lstStyle/>
          <a:p>
            <a:pPr>
              <a:defRPr/>
            </a:pPr>
            <a:fld id="{415F192E-992F-4265-800C-CF31033FD007}" type="slidenum">
              <a:rPr lang="en-US"/>
              <a:pPr>
                <a:defRPr/>
              </a:pPr>
              <a:t>35</a:t>
            </a:fld>
            <a:endParaRPr lang="en-US" sz="14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6"/>
          <p:cNvSpPr>
            <a:spLocks noGrp="1"/>
          </p:cNvSpPr>
          <p:nvPr>
            <p:ph type="sldNum" sz="quarter" idx="12"/>
          </p:nvPr>
        </p:nvSpPr>
        <p:spPr/>
        <p:txBody>
          <a:bodyPr/>
          <a:lstStyle/>
          <a:p>
            <a:fld id="{486E39D3-F771-4157-8167-9A6B4082C15A}" type="slidenum">
              <a:rPr lang="en-US"/>
              <a:pPr/>
              <a:t>36</a:t>
            </a:fld>
            <a:endParaRPr lang="en-US" sz="1400"/>
          </a:p>
        </p:txBody>
      </p:sp>
      <p:sp>
        <p:nvSpPr>
          <p:cNvPr id="1659906" name="Rectangle 2"/>
          <p:cNvSpPr>
            <a:spLocks noGrp="1" noChangeArrowheads="1"/>
          </p:cNvSpPr>
          <p:nvPr>
            <p:ph type="title"/>
          </p:nvPr>
        </p:nvSpPr>
        <p:spPr>
          <a:xfrm>
            <a:off x="533400" y="304800"/>
            <a:ext cx="7772400" cy="1104900"/>
          </a:xfrm>
        </p:spPr>
        <p:txBody>
          <a:bodyPr/>
          <a:lstStyle/>
          <a:p>
            <a:r>
              <a:rPr lang="en-US" sz="3600" dirty="0" err="1"/>
              <a:t>PedsQL</a:t>
            </a:r>
            <a:r>
              <a:rPr lang="en-US" sz="3600" dirty="0"/>
              <a:t> Known Groups Validity</a:t>
            </a:r>
          </a:p>
        </p:txBody>
      </p:sp>
      <p:sp>
        <p:nvSpPr>
          <p:cNvPr id="1659907" name="Rectangle 3"/>
          <p:cNvSpPr>
            <a:spLocks noGrp="1" noChangeArrowheads="1"/>
          </p:cNvSpPr>
          <p:nvPr>
            <p:ph type="body" sz="half" idx="1"/>
          </p:nvPr>
        </p:nvSpPr>
        <p:spPr>
          <a:xfrm>
            <a:off x="381000" y="1676400"/>
            <a:ext cx="8077200" cy="1219200"/>
          </a:xfrm>
        </p:spPr>
        <p:txBody>
          <a:bodyPr/>
          <a:lstStyle/>
          <a:p>
            <a:r>
              <a:rPr lang="en-US" dirty="0"/>
              <a:t>Hypothesis: </a:t>
            </a:r>
            <a:r>
              <a:rPr lang="en-US" dirty="0" err="1"/>
              <a:t>PedsQL</a:t>
            </a:r>
            <a:r>
              <a:rPr lang="en-US" dirty="0"/>
              <a:t> scores would be lower in children with a chronic health condition than without </a:t>
            </a:r>
          </a:p>
          <a:p>
            <a:endParaRPr lang="en-US" sz="2800" dirty="0"/>
          </a:p>
        </p:txBody>
      </p:sp>
      <p:graphicFrame>
        <p:nvGraphicFramePr>
          <p:cNvPr id="1660017" name="Group 113"/>
          <p:cNvGraphicFramePr>
            <a:graphicFrameLocks noGrp="1"/>
          </p:cNvGraphicFramePr>
          <p:nvPr>
            <p:ph sz="half" idx="2"/>
          </p:nvPr>
        </p:nvGraphicFramePr>
        <p:xfrm>
          <a:off x="685800" y="3200400"/>
          <a:ext cx="7848600" cy="2346960"/>
        </p:xfrm>
        <a:graphic>
          <a:graphicData uri="http://schemas.openxmlformats.org/drawingml/2006/table">
            <a:tbl>
              <a:tblPr/>
              <a:tblGrid>
                <a:gridCol w="1962150"/>
                <a:gridCol w="1962150"/>
                <a:gridCol w="1962150"/>
                <a:gridCol w="1962150"/>
              </a:tblGrid>
              <a:tr h="77628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Child report:</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Total</a:t>
                      </a:r>
                      <a:br>
                        <a:rPr kumimoji="0" lang="en-US" sz="2400" b="0" i="0" u="none" strike="noStrike" cap="none" normalizeH="0" baseline="0" dirty="0" smtClean="0">
                          <a:ln>
                            <a:noFill/>
                          </a:ln>
                          <a:solidFill>
                            <a:schemeClr val="tx1"/>
                          </a:solidFill>
                          <a:effectLst/>
                          <a:latin typeface="Times New Roman" pitchFamily="18" charset="0"/>
                        </a:rPr>
                      </a:br>
                      <a:r>
                        <a:rPr kumimoji="0" lang="en-US" sz="2400" b="0" i="0" u="none" strike="noStrike" cap="none" normalizeH="0" baseline="0" dirty="0" smtClean="0">
                          <a:ln>
                            <a:noFill/>
                          </a:ln>
                          <a:solidFill>
                            <a:schemeClr val="tx1"/>
                          </a:solidFill>
                          <a:effectLst/>
                          <a:latin typeface="Times New Roman" pitchFamily="18" charset="0"/>
                        </a:rPr>
                        <a:t> score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Times New Roman" pitchFamily="18" charset="0"/>
                        </a:rPr>
                        <a:t>Emotional</a:t>
                      </a:r>
                      <a:br>
                        <a:rPr kumimoji="0" lang="en-US" sz="2400" b="0" i="0" u="none" strike="noStrike" cap="none" normalizeH="0" baseline="0" smtClean="0">
                          <a:ln>
                            <a:noFill/>
                          </a:ln>
                          <a:solidFill>
                            <a:schemeClr val="tx1"/>
                          </a:solidFill>
                          <a:effectLst/>
                          <a:latin typeface="Times New Roman" pitchFamily="18" charset="0"/>
                        </a:rPr>
                      </a:br>
                      <a:r>
                        <a:rPr kumimoji="0" lang="en-US" sz="2400" b="0" i="0" u="none" strike="noStrike" cap="none" normalizeH="0" baseline="0" smtClean="0">
                          <a:ln>
                            <a:noFill/>
                          </a:ln>
                          <a:solidFill>
                            <a:schemeClr val="tx1"/>
                          </a:solidFill>
                          <a:effectLst/>
                          <a:latin typeface="Times New Roman" pitchFamily="18" charset="0"/>
                        </a:rPr>
                        <a:t>functioning</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6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Times New Roman" pitchFamily="18" charset="0"/>
                        </a:rPr>
                        <a:t>Chron ill*</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77 (16)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Times New Roman" pitchFamily="18" charset="0"/>
                        </a:rPr>
                        <a:t>76 (22)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6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Healthy</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Times New Roman" pitchFamily="18" charset="0"/>
                        </a:rPr>
                        <a:t>83 (15)</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Times New Roman" pitchFamily="18" charset="0"/>
                        </a:rPr>
                        <a:t>81 (20)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6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33400">
                <a:tc gridSpan="4">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3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Different from healthy children, p &lt; .05</a:t>
                      </a: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59997" name="Text Box 93"/>
          <p:cNvSpPr txBox="1">
            <a:spLocks noChangeArrowheads="1"/>
          </p:cNvSpPr>
          <p:nvPr/>
        </p:nvSpPr>
        <p:spPr bwMode="auto">
          <a:xfrm>
            <a:off x="457200" y="5867400"/>
            <a:ext cx="7653338" cy="641350"/>
          </a:xfrm>
          <a:prstGeom prst="rect">
            <a:avLst/>
          </a:prstGeom>
          <a:noFill/>
          <a:ln w="12700">
            <a:noFill/>
            <a:miter lim="800000"/>
            <a:headEnd/>
            <a:tailEnd/>
          </a:ln>
          <a:effectLst/>
        </p:spPr>
        <p:txBody>
          <a:bodyPr wrap="none">
            <a:spAutoFit/>
          </a:bodyPr>
          <a:lstStyle/>
          <a:p>
            <a:pPr algn="l"/>
            <a:r>
              <a:rPr lang="en-US" sz="1800"/>
              <a:t>JW Varni et al. PedsQL™ 4.0: Reliability and Validity of the Pediatric Quality of</a:t>
            </a:r>
          </a:p>
          <a:p>
            <a:pPr algn="l"/>
            <a:r>
              <a:rPr lang="en-US" sz="1800"/>
              <a:t>Life Inventory™ …, </a:t>
            </a:r>
            <a:r>
              <a:rPr lang="en-US" sz="1800" i="1"/>
              <a:t>Med Care</a:t>
            </a:r>
            <a:r>
              <a:rPr lang="en-US" sz="1800"/>
              <a:t>, 2001;39:800-812.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2D2D022-6805-4BC2-ABAA-73FB6530CA26}" type="slidenum">
              <a:rPr lang="en-US"/>
              <a:pPr/>
              <a:t>37</a:t>
            </a:fld>
            <a:endParaRPr lang="en-US" sz="1400"/>
          </a:p>
        </p:txBody>
      </p:sp>
      <p:sp>
        <p:nvSpPr>
          <p:cNvPr id="1549314" name="Rectangle 2"/>
          <p:cNvSpPr>
            <a:spLocks noGrp="1" noChangeArrowheads="1"/>
          </p:cNvSpPr>
          <p:nvPr>
            <p:ph type="title"/>
          </p:nvPr>
        </p:nvSpPr>
        <p:spPr>
          <a:xfrm>
            <a:off x="533400" y="228600"/>
            <a:ext cx="8229600" cy="1143000"/>
          </a:xfrm>
        </p:spPr>
        <p:txBody>
          <a:bodyPr/>
          <a:lstStyle/>
          <a:p>
            <a:r>
              <a:rPr lang="en-US" sz="3600" dirty="0"/>
              <a:t>Sensitivity to Change: Two Issues</a:t>
            </a:r>
          </a:p>
        </p:txBody>
      </p:sp>
      <p:sp>
        <p:nvSpPr>
          <p:cNvPr id="1549315" name="Rectangle 3"/>
          <p:cNvSpPr>
            <a:spLocks noGrp="1" noChangeArrowheads="1"/>
          </p:cNvSpPr>
          <p:nvPr>
            <p:ph type="body" idx="1"/>
          </p:nvPr>
        </p:nvSpPr>
        <p:spPr>
          <a:xfrm>
            <a:off x="381000" y="1828800"/>
            <a:ext cx="8382000" cy="4114800"/>
          </a:xfrm>
        </p:spPr>
        <p:txBody>
          <a:bodyPr/>
          <a:lstStyle/>
          <a:p>
            <a:r>
              <a:rPr lang="en-US" sz="3400" dirty="0"/>
              <a:t>Measure able to detect true changes</a:t>
            </a:r>
          </a:p>
          <a:p>
            <a:r>
              <a:rPr lang="en-US" sz="3400" dirty="0"/>
              <a:t>One knows how much change is meaningful on the measure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ACDD596-7239-4218-B934-C0A6AB926672}" type="slidenum">
              <a:rPr lang="en-US"/>
              <a:pPr/>
              <a:t>38</a:t>
            </a:fld>
            <a:endParaRPr lang="en-US" sz="1400"/>
          </a:p>
        </p:txBody>
      </p:sp>
      <p:sp>
        <p:nvSpPr>
          <p:cNvPr id="1501186" name="Rectangle 2"/>
          <p:cNvSpPr>
            <a:spLocks noGrp="1" noChangeArrowheads="1"/>
          </p:cNvSpPr>
          <p:nvPr>
            <p:ph type="title"/>
          </p:nvPr>
        </p:nvSpPr>
        <p:spPr>
          <a:xfrm>
            <a:off x="457200" y="762000"/>
            <a:ext cx="8305800" cy="685800"/>
          </a:xfrm>
          <a:noFill/>
          <a:ln/>
        </p:spPr>
        <p:txBody>
          <a:bodyPr lIns="90488" tIns="44450" rIns="90488" bIns="44450" anchor="ctr">
            <a:noAutofit/>
          </a:bodyPr>
          <a:lstStyle/>
          <a:p>
            <a:r>
              <a:rPr lang="en-US" dirty="0"/>
              <a:t>Measure Able to Detect True Change</a:t>
            </a:r>
          </a:p>
        </p:txBody>
      </p:sp>
      <p:sp>
        <p:nvSpPr>
          <p:cNvPr id="1501187" name="Rectangle 3"/>
          <p:cNvSpPr>
            <a:spLocks noGrp="1" noChangeArrowheads="1"/>
          </p:cNvSpPr>
          <p:nvPr>
            <p:ph type="body" idx="1"/>
          </p:nvPr>
        </p:nvSpPr>
        <p:spPr>
          <a:xfrm>
            <a:off x="533400" y="1752600"/>
            <a:ext cx="8305800" cy="4876800"/>
          </a:xfrm>
          <a:noFill/>
          <a:ln/>
        </p:spPr>
        <p:txBody>
          <a:bodyPr lIns="90488" tIns="44450" rIns="90488" bIns="44450"/>
          <a:lstStyle/>
          <a:p>
            <a:r>
              <a:rPr lang="en-US" dirty="0"/>
              <a:t>Sensitive to </a:t>
            </a:r>
            <a:r>
              <a:rPr lang="en-US" u="sng" dirty="0"/>
              <a:t>true</a:t>
            </a:r>
            <a:r>
              <a:rPr lang="en-US" dirty="0"/>
              <a:t> </a:t>
            </a:r>
            <a:r>
              <a:rPr lang="en-US" dirty="0" smtClean="0"/>
              <a:t>differences/changes </a:t>
            </a:r>
            <a:r>
              <a:rPr lang="en-US" dirty="0"/>
              <a:t>in the attribute being measured</a:t>
            </a:r>
          </a:p>
          <a:p>
            <a:r>
              <a:rPr lang="en-US" dirty="0"/>
              <a:t>Sensitive enough to measure differences in outcomes that might be expected given the relative effectiveness of </a:t>
            </a:r>
            <a:r>
              <a:rPr lang="en-US" dirty="0" smtClean="0"/>
              <a:t>treatments</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74FEBB7-6F90-45C7-97A2-AB75C59A0E4F}" type="slidenum">
              <a:rPr lang="en-US"/>
              <a:pPr/>
              <a:t>39</a:t>
            </a:fld>
            <a:endParaRPr lang="en-US" sz="1400"/>
          </a:p>
        </p:txBody>
      </p:sp>
      <p:sp>
        <p:nvSpPr>
          <p:cNvPr id="1502210" name="Rectangle 2"/>
          <p:cNvSpPr>
            <a:spLocks noGrp="1" noChangeArrowheads="1"/>
          </p:cNvSpPr>
          <p:nvPr>
            <p:ph type="title"/>
          </p:nvPr>
        </p:nvSpPr>
        <p:spPr>
          <a:xfrm>
            <a:off x="457200" y="533400"/>
            <a:ext cx="8305800" cy="685800"/>
          </a:xfrm>
          <a:noFill/>
          <a:ln/>
        </p:spPr>
        <p:txBody>
          <a:bodyPr lIns="90488" tIns="44450" rIns="90488" bIns="44450" anchor="ctr"/>
          <a:lstStyle/>
          <a:p>
            <a:r>
              <a:rPr lang="en-US" dirty="0"/>
              <a:t>Importance of Sensitivity</a:t>
            </a:r>
          </a:p>
        </p:txBody>
      </p:sp>
      <p:sp>
        <p:nvSpPr>
          <p:cNvPr id="1502211" name="Rectangle 3"/>
          <p:cNvSpPr>
            <a:spLocks noGrp="1" noChangeArrowheads="1"/>
          </p:cNvSpPr>
          <p:nvPr>
            <p:ph type="body" idx="1"/>
          </p:nvPr>
        </p:nvSpPr>
        <p:spPr>
          <a:xfrm>
            <a:off x="457200" y="1447800"/>
            <a:ext cx="8305800" cy="4876800"/>
          </a:xfrm>
          <a:noFill/>
          <a:ln/>
        </p:spPr>
        <p:txBody>
          <a:bodyPr lIns="90488" tIns="44450" rIns="90488" bIns="44450"/>
          <a:lstStyle/>
          <a:p>
            <a:r>
              <a:rPr lang="en-US" dirty="0"/>
              <a:t>Need to know measure can detect true change if planning to use it as outcome of intervention</a:t>
            </a:r>
          </a:p>
          <a:p>
            <a:r>
              <a:rPr lang="en-US" dirty="0"/>
              <a:t>Approaches for testing sensitivity are often simultaneous tests of </a:t>
            </a:r>
          </a:p>
          <a:p>
            <a:pPr lvl="1"/>
            <a:r>
              <a:rPr lang="en-US" dirty="0"/>
              <a:t>effectiveness of an intervention </a:t>
            </a:r>
          </a:p>
          <a:p>
            <a:pPr lvl="1"/>
            <a:r>
              <a:rPr lang="en-US" dirty="0"/>
              <a:t>sensitivity of measures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Brief Content of Two Measurement Lectures</a:t>
            </a:r>
          </a:p>
        </p:txBody>
      </p:sp>
      <p:sp>
        <p:nvSpPr>
          <p:cNvPr id="6147" name="Content Placeholder 2"/>
          <p:cNvSpPr>
            <a:spLocks noGrp="1"/>
          </p:cNvSpPr>
          <p:nvPr>
            <p:ph idx="1"/>
          </p:nvPr>
        </p:nvSpPr>
        <p:spPr/>
        <p:txBody>
          <a:bodyPr/>
          <a:lstStyle/>
          <a:p>
            <a:r>
              <a:rPr lang="en-US" sz="3000" dirty="0" smtClean="0"/>
              <a:t>Importance of good measures</a:t>
            </a:r>
          </a:p>
          <a:p>
            <a:r>
              <a:rPr lang="en-US" sz="3000" dirty="0" smtClean="0"/>
              <a:t>Measurement terminology</a:t>
            </a:r>
          </a:p>
          <a:p>
            <a:r>
              <a:rPr lang="en-US" sz="3000" dirty="0" smtClean="0"/>
              <a:t>Process of selecting measures</a:t>
            </a:r>
          </a:p>
          <a:p>
            <a:pPr lvl="1"/>
            <a:r>
              <a:rPr lang="en-US" sz="2600" dirty="0" smtClean="0"/>
              <a:t>Defining concepts</a:t>
            </a:r>
          </a:p>
          <a:p>
            <a:pPr lvl="1"/>
            <a:r>
              <a:rPr lang="en-US" sz="2600" dirty="0" smtClean="0"/>
              <a:t>Locating potential measures</a:t>
            </a:r>
          </a:p>
          <a:p>
            <a:pPr lvl="1"/>
            <a:r>
              <a:rPr lang="en-US" sz="2600" u="sng" dirty="0" smtClean="0">
                <a:solidFill>
                  <a:srgbClr val="FF0000"/>
                </a:solidFill>
              </a:rPr>
              <a:t>Critiquing measures, selecting best</a:t>
            </a:r>
          </a:p>
          <a:p>
            <a:r>
              <a:rPr lang="en-US" sz="3000" dirty="0" smtClean="0"/>
              <a:t>Pretesting measures</a:t>
            </a:r>
          </a:p>
          <a:p>
            <a:r>
              <a:rPr lang="en-US" sz="3000" dirty="0" smtClean="0"/>
              <a:t>Modifying measures</a:t>
            </a:r>
          </a:p>
        </p:txBody>
      </p:sp>
      <p:sp>
        <p:nvSpPr>
          <p:cNvPr id="4" name="Slide Number Placeholder 3"/>
          <p:cNvSpPr>
            <a:spLocks noGrp="1"/>
          </p:cNvSpPr>
          <p:nvPr>
            <p:ph type="sldNum" sz="quarter" idx="12"/>
          </p:nvPr>
        </p:nvSpPr>
        <p:spPr/>
        <p:txBody>
          <a:bodyPr/>
          <a:lstStyle/>
          <a:p>
            <a:pPr>
              <a:defRPr/>
            </a:pPr>
            <a:fld id="{9460346B-1E8B-47F2-A1BA-41A907719D79}" type="slidenum">
              <a:rPr lang="en-US" smtClean="0"/>
              <a:pPr>
                <a:defRPr/>
              </a:pPr>
              <a:t>4</a:t>
            </a:fld>
            <a:endParaRPr lang="en-US" sz="1400"/>
          </a:p>
        </p:txBody>
      </p:sp>
      <p:sp>
        <p:nvSpPr>
          <p:cNvPr id="5" name="Right Brace 4"/>
          <p:cNvSpPr/>
          <p:nvPr/>
        </p:nvSpPr>
        <p:spPr>
          <a:xfrm>
            <a:off x="7162800" y="4572000"/>
            <a:ext cx="381000" cy="1524000"/>
          </a:xfrm>
          <a:prstGeom prst="rightBrace">
            <a:avLst/>
          </a:prstGeom>
          <a:ln w="50800" cmpd="sng">
            <a:solidFill>
              <a:srgbClr val="FF0000"/>
            </a:solidFill>
            <a:headEnd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 name="TextBox 5"/>
          <p:cNvSpPr txBox="1"/>
          <p:nvPr/>
        </p:nvSpPr>
        <p:spPr>
          <a:xfrm>
            <a:off x="7772400" y="4876800"/>
            <a:ext cx="833883" cy="830997"/>
          </a:xfrm>
          <a:prstGeom prst="rect">
            <a:avLst/>
          </a:prstGeom>
          <a:noFill/>
        </p:spPr>
        <p:txBody>
          <a:bodyPr wrap="none" rtlCol="0">
            <a:spAutoFit/>
          </a:bodyPr>
          <a:lstStyle/>
          <a:p>
            <a:r>
              <a:rPr lang="en-US" dirty="0" smtClean="0"/>
              <a:t>This</a:t>
            </a:r>
          </a:p>
          <a:p>
            <a:r>
              <a:rPr lang="en-US" dirty="0" smtClean="0"/>
              <a:t>week</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B5C5BAF-4CAA-4BAE-8326-E4AF93F619BD}" type="slidenum">
              <a:rPr lang="en-US"/>
              <a:pPr/>
              <a:t>40</a:t>
            </a:fld>
            <a:endParaRPr lang="en-US" sz="1400"/>
          </a:p>
        </p:txBody>
      </p:sp>
      <p:sp>
        <p:nvSpPr>
          <p:cNvPr id="1513474" name="Rectangle 2"/>
          <p:cNvSpPr>
            <a:spLocks noGrp="1" noChangeArrowheads="1"/>
          </p:cNvSpPr>
          <p:nvPr>
            <p:ph type="title"/>
          </p:nvPr>
        </p:nvSpPr>
        <p:spPr>
          <a:xfrm>
            <a:off x="457200" y="457200"/>
            <a:ext cx="8305800" cy="685800"/>
          </a:xfrm>
          <a:noFill/>
          <a:ln/>
        </p:spPr>
        <p:txBody>
          <a:bodyPr lIns="90488" tIns="44450" rIns="90488" bIns="44450" anchor="ctr"/>
          <a:lstStyle/>
          <a:p>
            <a:r>
              <a:rPr lang="en-US" dirty="0"/>
              <a:t>Measuring Sensitivity</a:t>
            </a:r>
          </a:p>
        </p:txBody>
      </p:sp>
      <p:sp>
        <p:nvSpPr>
          <p:cNvPr id="1513475" name="Rectangle 3"/>
          <p:cNvSpPr>
            <a:spLocks noGrp="1" noChangeArrowheads="1"/>
          </p:cNvSpPr>
          <p:nvPr>
            <p:ph type="body" idx="1"/>
          </p:nvPr>
        </p:nvSpPr>
        <p:spPr>
          <a:xfrm>
            <a:off x="457200" y="1447800"/>
            <a:ext cx="8077200" cy="4876800"/>
          </a:xfrm>
          <a:noFill/>
          <a:ln/>
        </p:spPr>
        <p:txBody>
          <a:bodyPr lIns="90488" tIns="44450" rIns="90488" bIns="44450"/>
          <a:lstStyle/>
          <a:p>
            <a:r>
              <a:rPr lang="en-US" sz="3200" dirty="0"/>
              <a:t>Score is stable in those who are not changing</a:t>
            </a:r>
          </a:p>
          <a:p>
            <a:r>
              <a:rPr lang="en-US" sz="3200" dirty="0"/>
              <a:t>Score changes in those who are actually changing (true change)</a:t>
            </a:r>
          </a:p>
          <a:p>
            <a:r>
              <a:rPr lang="en-US" sz="3200" dirty="0" smtClean="0"/>
              <a:t>One </a:t>
            </a:r>
            <a:r>
              <a:rPr lang="en-US" sz="3200" dirty="0"/>
              <a:t>method</a:t>
            </a:r>
          </a:p>
          <a:p>
            <a:pPr lvl="1"/>
            <a:r>
              <a:rPr lang="en-US" sz="2800" dirty="0"/>
              <a:t>Identify groups “known” to change</a:t>
            </a:r>
          </a:p>
          <a:p>
            <a:pPr lvl="1"/>
            <a:r>
              <a:rPr lang="en-US" sz="2800" dirty="0"/>
              <a:t>Compare changes in measure across these groups</a:t>
            </a: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DA899A8-C483-47F4-81CC-DB46FCCE7A1B}" type="slidenum">
              <a:rPr lang="en-US"/>
              <a:pPr/>
              <a:t>41</a:t>
            </a:fld>
            <a:endParaRPr lang="en-US" sz="1400"/>
          </a:p>
        </p:txBody>
      </p:sp>
      <p:sp>
        <p:nvSpPr>
          <p:cNvPr id="1583106" name="Rectangle 2"/>
          <p:cNvSpPr>
            <a:spLocks noGrp="1" noChangeArrowheads="1"/>
          </p:cNvSpPr>
          <p:nvPr>
            <p:ph type="title"/>
          </p:nvPr>
        </p:nvSpPr>
        <p:spPr>
          <a:xfrm>
            <a:off x="533400" y="609600"/>
            <a:ext cx="8229600" cy="1143000"/>
          </a:xfrm>
        </p:spPr>
        <p:txBody>
          <a:bodyPr>
            <a:noAutofit/>
          </a:bodyPr>
          <a:lstStyle/>
          <a:p>
            <a:r>
              <a:rPr lang="en-US" sz="3400" dirty="0"/>
              <a:t>Sensitivity to Change Evidence for </a:t>
            </a:r>
            <a:r>
              <a:rPr lang="en-US" sz="3400" dirty="0" smtClean="0"/>
              <a:t>PHQ-9</a:t>
            </a:r>
            <a:endParaRPr lang="en-US" sz="3400" dirty="0"/>
          </a:p>
        </p:txBody>
      </p:sp>
      <p:sp>
        <p:nvSpPr>
          <p:cNvPr id="1583107" name="Rectangle 3"/>
          <p:cNvSpPr>
            <a:spLocks noGrp="1" noChangeArrowheads="1"/>
          </p:cNvSpPr>
          <p:nvPr>
            <p:ph type="body" idx="1"/>
          </p:nvPr>
        </p:nvSpPr>
        <p:spPr/>
        <p:txBody>
          <a:bodyPr/>
          <a:lstStyle/>
          <a:p>
            <a:pPr>
              <a:lnSpc>
                <a:spcPct val="90000"/>
              </a:lnSpc>
            </a:pPr>
            <a:r>
              <a:rPr lang="en-US" dirty="0"/>
              <a:t>Classified patients with major depression (DSM-IV criteria) over time as:</a:t>
            </a:r>
          </a:p>
          <a:p>
            <a:pPr lvl="1">
              <a:lnSpc>
                <a:spcPct val="90000"/>
              </a:lnSpc>
            </a:pPr>
            <a:r>
              <a:rPr lang="en-US" dirty="0"/>
              <a:t>Persistent depression</a:t>
            </a:r>
          </a:p>
          <a:p>
            <a:pPr lvl="1">
              <a:lnSpc>
                <a:spcPct val="90000"/>
              </a:lnSpc>
            </a:pPr>
            <a:r>
              <a:rPr lang="en-US" dirty="0"/>
              <a:t>Partial remission</a:t>
            </a:r>
          </a:p>
          <a:p>
            <a:pPr lvl="1">
              <a:lnSpc>
                <a:spcPct val="90000"/>
              </a:lnSpc>
            </a:pPr>
            <a:r>
              <a:rPr lang="en-US" dirty="0"/>
              <a:t>Full remission</a:t>
            </a:r>
          </a:p>
          <a:p>
            <a:pPr>
              <a:lnSpc>
                <a:spcPct val="90000"/>
              </a:lnSpc>
            </a:pPr>
            <a:r>
              <a:rPr lang="en-US" dirty="0"/>
              <a:t>Examined PHQ-9 change scores in these “known groups” </a:t>
            </a:r>
          </a:p>
          <a:p>
            <a:pPr lvl="1">
              <a:lnSpc>
                <a:spcPct val="90000"/>
              </a:lnSpc>
            </a:pPr>
            <a:endParaRPr lang="en-US" dirty="0"/>
          </a:p>
        </p:txBody>
      </p:sp>
      <p:sp>
        <p:nvSpPr>
          <p:cNvPr id="1583108" name="Text Box 4"/>
          <p:cNvSpPr txBox="1">
            <a:spLocks noChangeArrowheads="1"/>
          </p:cNvSpPr>
          <p:nvPr/>
        </p:nvSpPr>
        <p:spPr bwMode="auto">
          <a:xfrm>
            <a:off x="2514600" y="5791200"/>
            <a:ext cx="5683250" cy="457200"/>
          </a:xfrm>
          <a:prstGeom prst="rect">
            <a:avLst/>
          </a:prstGeom>
          <a:noFill/>
          <a:ln w="12700">
            <a:noFill/>
            <a:miter lim="800000"/>
            <a:headEnd/>
            <a:tailEnd/>
          </a:ln>
          <a:effectLst/>
        </p:spPr>
        <p:txBody>
          <a:bodyPr wrap="none">
            <a:spAutoFit/>
          </a:bodyPr>
          <a:lstStyle/>
          <a:p>
            <a:r>
              <a:rPr lang="en-US"/>
              <a:t>Löwe B et al. </a:t>
            </a:r>
            <a:r>
              <a:rPr lang="en-US" i="1"/>
              <a:t>Med Care</a:t>
            </a:r>
            <a:r>
              <a:rPr lang="en-US"/>
              <a:t>, 2004;42:1194-1201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F2F9561B-D70F-42F8-A616-87AB9E039143}" type="slidenum">
              <a:rPr lang="en-US"/>
              <a:pPr/>
              <a:t>42</a:t>
            </a:fld>
            <a:endParaRPr lang="en-US" sz="1400"/>
          </a:p>
        </p:txBody>
      </p:sp>
      <p:sp>
        <p:nvSpPr>
          <p:cNvPr id="1584132" name="Rectangle 4"/>
          <p:cNvSpPr>
            <a:spLocks noGrp="1" noChangeArrowheads="1"/>
          </p:cNvSpPr>
          <p:nvPr>
            <p:ph type="title"/>
          </p:nvPr>
        </p:nvSpPr>
        <p:spPr>
          <a:xfrm>
            <a:off x="533400" y="685800"/>
            <a:ext cx="7772400" cy="1104900"/>
          </a:xfrm>
        </p:spPr>
        <p:txBody>
          <a:bodyPr/>
          <a:lstStyle/>
          <a:p>
            <a:r>
              <a:rPr lang="en-US" sz="3600" dirty="0"/>
              <a:t>Changes in PHQ-9 </a:t>
            </a:r>
            <a:r>
              <a:rPr lang="en-US" sz="3600" dirty="0" smtClean="0"/>
              <a:t>by </a:t>
            </a:r>
            <a:r>
              <a:rPr lang="en-US" sz="3600" dirty="0"/>
              <a:t>Change in Depression at 6 Months</a:t>
            </a:r>
          </a:p>
        </p:txBody>
      </p:sp>
      <p:graphicFrame>
        <p:nvGraphicFramePr>
          <p:cNvPr id="1584260" name="Group 132"/>
          <p:cNvGraphicFramePr>
            <a:graphicFrameLocks noGrp="1"/>
          </p:cNvGraphicFramePr>
          <p:nvPr>
            <p:ph type="tbl" idx="1"/>
          </p:nvPr>
        </p:nvGraphicFramePr>
        <p:xfrm>
          <a:off x="609600" y="2209800"/>
          <a:ext cx="7620000" cy="2590800"/>
        </p:xfrm>
        <a:graphic>
          <a:graphicData uri="http://schemas.openxmlformats.org/drawingml/2006/table">
            <a:tbl>
              <a:tblPr/>
              <a:tblGrid>
                <a:gridCol w="3581400"/>
                <a:gridCol w="2133600"/>
                <a:gridCol w="1905000"/>
              </a:tblGrid>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sng" strike="noStrike" cap="none" normalizeH="0" baseline="0" smtClean="0">
                          <a:ln>
                            <a:noFill/>
                          </a:ln>
                          <a:solidFill>
                            <a:schemeClr val="tx1"/>
                          </a:solidFill>
                          <a:effectLst/>
                          <a:latin typeface="Times New Roman" pitchFamily="18" charset="0"/>
                        </a:rPr>
                        <a:t>Mean change</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sng" strike="noStrike" cap="none" normalizeH="0" baseline="0" smtClean="0">
                          <a:ln>
                            <a:noFill/>
                          </a:ln>
                          <a:solidFill>
                            <a:schemeClr val="tx1"/>
                          </a:solidFill>
                          <a:effectLst/>
                          <a:latin typeface="Times New Roman" pitchFamily="18" charset="0"/>
                        </a:rPr>
                        <a:t>Effect size</a:t>
                      </a:r>
                    </a:p>
                  </a:txBody>
                  <a:tcPr horzOverflow="overflow">
                    <a:lnL>
                      <a:noFill/>
                    </a:lnL>
                    <a:lnR cap="flat">
                      <a:noFill/>
                    </a:lnR>
                    <a:lnT cap="flat">
                      <a:noFill/>
                    </a:lnT>
                    <a:lnB>
                      <a:noFill/>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800" b="0" i="0" u="sng"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    Persistent depression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-4.4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-0.9</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    Partial remission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-8.8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-1.8</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    Full remission</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-13.0</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-2.6</a:t>
                      </a:r>
                    </a:p>
                  </a:txBody>
                  <a:tcPr horzOverflow="overflow">
                    <a:lnL>
                      <a:noFill/>
                    </a:lnL>
                    <a:lnR cap="flat">
                      <a:noFill/>
                    </a:lnR>
                    <a:lnT>
                      <a:noFill/>
                    </a:lnT>
                    <a:lnB cap="flat">
                      <a:noFill/>
                    </a:lnB>
                    <a:lnTlToBr>
                      <a:noFill/>
                    </a:lnTlToBr>
                    <a:lnBlToTr>
                      <a:noFill/>
                    </a:lnBlToTr>
                    <a:noFill/>
                  </a:tcPr>
                </a:tc>
              </a:tr>
            </a:tbl>
          </a:graphicData>
        </a:graphic>
      </p:graphicFrame>
      <p:sp>
        <p:nvSpPr>
          <p:cNvPr id="1584248" name="Text Box 120"/>
          <p:cNvSpPr txBox="1">
            <a:spLocks noChangeArrowheads="1"/>
          </p:cNvSpPr>
          <p:nvPr/>
        </p:nvSpPr>
        <p:spPr bwMode="auto">
          <a:xfrm>
            <a:off x="4343400" y="5791200"/>
            <a:ext cx="3040063" cy="427038"/>
          </a:xfrm>
          <a:prstGeom prst="rect">
            <a:avLst/>
          </a:prstGeom>
          <a:noFill/>
          <a:ln w="12700">
            <a:noFill/>
            <a:miter lim="800000"/>
            <a:headEnd/>
            <a:tailEnd/>
          </a:ln>
          <a:effectLst/>
        </p:spPr>
        <p:txBody>
          <a:bodyPr wrap="none">
            <a:spAutoFit/>
          </a:bodyPr>
          <a:lstStyle/>
          <a:p>
            <a:r>
              <a:rPr lang="en-US" sz="2200"/>
              <a:t>Löwe et al, 2004, p. 1200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381000"/>
            <a:ext cx="8229600" cy="1143000"/>
          </a:xfrm>
        </p:spPr>
        <p:txBody>
          <a:bodyPr/>
          <a:lstStyle/>
          <a:p>
            <a:r>
              <a:rPr lang="en-US" dirty="0" smtClean="0"/>
              <a:t>Review for Practical Considerations	</a:t>
            </a:r>
          </a:p>
        </p:txBody>
      </p:sp>
      <p:sp>
        <p:nvSpPr>
          <p:cNvPr id="93187" name="Content Placeholder 2"/>
          <p:cNvSpPr>
            <a:spLocks noGrp="1"/>
          </p:cNvSpPr>
          <p:nvPr>
            <p:ph idx="1"/>
          </p:nvPr>
        </p:nvSpPr>
        <p:spPr/>
        <p:txBody>
          <a:bodyPr/>
          <a:lstStyle/>
          <a:p>
            <a:r>
              <a:rPr lang="en-US" dirty="0" smtClean="0"/>
              <a:t>Cost to use</a:t>
            </a:r>
          </a:p>
          <a:p>
            <a:r>
              <a:rPr lang="en-US" dirty="0" smtClean="0"/>
              <a:t>Cost for scoring</a:t>
            </a:r>
          </a:p>
          <a:p>
            <a:r>
              <a:rPr lang="en-US" dirty="0" smtClean="0"/>
              <a:t>Appropriateness</a:t>
            </a:r>
          </a:p>
          <a:p>
            <a:pPr lvl="1"/>
            <a:r>
              <a:rPr lang="en-US" dirty="0" smtClean="0"/>
              <a:t>Reading level</a:t>
            </a:r>
          </a:p>
          <a:p>
            <a:pPr lvl="1"/>
            <a:r>
              <a:rPr lang="en-US" dirty="0" smtClean="0"/>
              <a:t>Respondent burden</a:t>
            </a:r>
          </a:p>
          <a:p>
            <a:r>
              <a:rPr lang="en-US" dirty="0" smtClean="0"/>
              <a:t>Permission to use or modify (if needed) </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37D20DF3-6AAE-41A2-8941-64C8D932E336}" type="slidenum">
              <a:rPr lang="en-US" smtClean="0"/>
              <a:pPr>
                <a:defRPr/>
              </a:pPr>
              <a:t>43</a:t>
            </a:fld>
            <a:endParaRPr 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lIns="90488" tIns="44450" rIns="90488" bIns="44450" anchor="ctr"/>
          <a:lstStyle/>
          <a:p>
            <a:pPr eaLnBrk="1" hangingPunct="1"/>
            <a:r>
              <a:rPr lang="en-US" sz="3800" smtClean="0"/>
              <a:t>Obtaining Permission</a:t>
            </a:r>
          </a:p>
        </p:txBody>
      </p:sp>
      <p:sp>
        <p:nvSpPr>
          <p:cNvPr id="94211" name="Rectangle 3"/>
          <p:cNvSpPr>
            <a:spLocks noGrp="1" noChangeArrowheads="1"/>
          </p:cNvSpPr>
          <p:nvPr>
            <p:ph idx="1"/>
          </p:nvPr>
        </p:nvSpPr>
        <p:spPr/>
        <p:txBody>
          <a:bodyPr lIns="90488" tIns="44450" rIns="90488" bIns="44450"/>
          <a:lstStyle/>
          <a:p>
            <a:pPr eaLnBrk="1" hangingPunct="1">
              <a:lnSpc>
                <a:spcPct val="90000"/>
              </a:lnSpc>
            </a:pPr>
            <a:r>
              <a:rPr lang="en-US" dirty="0" smtClean="0"/>
              <a:t>Public domain measures </a:t>
            </a:r>
          </a:p>
          <a:p>
            <a:pPr lvl="1" eaLnBrk="1" hangingPunct="1">
              <a:lnSpc>
                <a:spcPct val="90000"/>
              </a:lnSpc>
            </a:pPr>
            <a:r>
              <a:rPr lang="en-US" dirty="0" smtClean="0"/>
              <a:t>Usually don’t need permission</a:t>
            </a:r>
          </a:p>
          <a:p>
            <a:pPr eaLnBrk="1" hangingPunct="1">
              <a:lnSpc>
                <a:spcPct val="90000"/>
              </a:lnSpc>
            </a:pPr>
            <a:r>
              <a:rPr lang="en-US" dirty="0" smtClean="0"/>
              <a:t>Private or proprietary measures</a:t>
            </a:r>
          </a:p>
          <a:p>
            <a:pPr eaLnBrk="1" hangingPunct="1">
              <a:lnSpc>
                <a:spcPct val="90000"/>
              </a:lnSpc>
            </a:pPr>
            <a:r>
              <a:rPr lang="en-US" dirty="0" smtClean="0">
                <a:latin typeface="Arial" charset="0"/>
              </a:rPr>
              <a:t>Permission </a:t>
            </a:r>
            <a:r>
              <a:rPr lang="en-US" dirty="0" smtClean="0">
                <a:latin typeface="Arial" charset="0"/>
              </a:rPr>
              <a:t>statements often found at source of </a:t>
            </a:r>
            <a:r>
              <a:rPr lang="en-US" dirty="0" smtClean="0">
                <a:latin typeface="Arial" charset="0"/>
              </a:rPr>
              <a:t>measure</a:t>
            </a:r>
          </a:p>
          <a:p>
            <a:pPr eaLnBrk="1" hangingPunct="1">
              <a:lnSpc>
                <a:spcPct val="90000"/>
              </a:lnSpc>
            </a:pPr>
            <a:r>
              <a:rPr lang="en-US" dirty="0" smtClean="0">
                <a:latin typeface="Arial" charset="0"/>
              </a:rPr>
              <a:t>If not</a:t>
            </a:r>
          </a:p>
          <a:p>
            <a:pPr lvl="1" eaLnBrk="1" hangingPunct="1">
              <a:lnSpc>
                <a:spcPct val="90000"/>
              </a:lnSpc>
            </a:pPr>
            <a:r>
              <a:rPr lang="en-US" dirty="0" smtClean="0"/>
              <a:t>Need to write to author or distributor</a:t>
            </a:r>
          </a:p>
          <a:p>
            <a:pPr lvl="1" eaLnBrk="1" hangingPunct="1">
              <a:lnSpc>
                <a:spcPct val="90000"/>
              </a:lnSpc>
            </a:pPr>
            <a:r>
              <a:rPr lang="en-US" dirty="0" smtClean="0"/>
              <a:t>Allow 4-6 weeks to obtain permission</a:t>
            </a:r>
            <a:endParaRPr lang="en-US" dirty="0" smtClean="0">
              <a:latin typeface="Arial" charset="0"/>
            </a:endParaRPr>
          </a:p>
        </p:txBody>
      </p:sp>
      <p:sp>
        <p:nvSpPr>
          <p:cNvPr id="54274" name="Slide Number Placeholder 5"/>
          <p:cNvSpPr>
            <a:spLocks noGrp="1"/>
          </p:cNvSpPr>
          <p:nvPr>
            <p:ph type="sldNum" sz="quarter" idx="12"/>
          </p:nvPr>
        </p:nvSpPr>
        <p:spPr/>
        <p:txBody>
          <a:bodyPr/>
          <a:lstStyle/>
          <a:p>
            <a:pPr>
              <a:defRPr/>
            </a:pPr>
            <a:fld id="{AED5E71A-64C1-439A-8AA8-03DB7A6F72C5}" type="slidenum">
              <a:rPr lang="en-US"/>
              <a:pPr>
                <a:defRPr/>
              </a:pPr>
              <a:t>44</a:t>
            </a:fld>
            <a:endParaRPr lang="en-US" sz="14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noFill/>
        </p:spPr>
        <p:txBody>
          <a:bodyPr lIns="90488" tIns="44450" rIns="90488" bIns="44450" anchor="ctr"/>
          <a:lstStyle/>
          <a:p>
            <a:pPr eaLnBrk="1" hangingPunct="1"/>
            <a:r>
              <a:rPr lang="en-US" smtClean="0"/>
              <a:t>Cost to Use or Score Measures?</a:t>
            </a:r>
          </a:p>
        </p:txBody>
      </p:sp>
      <p:sp>
        <p:nvSpPr>
          <p:cNvPr id="95235" name="Rectangle 3"/>
          <p:cNvSpPr>
            <a:spLocks noGrp="1" noChangeArrowheads="1"/>
          </p:cNvSpPr>
          <p:nvPr>
            <p:ph idx="1"/>
          </p:nvPr>
        </p:nvSpPr>
        <p:spPr/>
        <p:txBody>
          <a:bodyPr lIns="90488" tIns="44450" rIns="90488" bIns="44450"/>
          <a:lstStyle/>
          <a:p>
            <a:pPr eaLnBrk="1" hangingPunct="1"/>
            <a:r>
              <a:rPr lang="en-US" dirty="0" smtClean="0"/>
              <a:t>Determine early in process</a:t>
            </a:r>
          </a:p>
          <a:p>
            <a:pPr eaLnBrk="1" hangingPunct="1"/>
            <a:r>
              <a:rPr lang="en-US" dirty="0" smtClean="0"/>
              <a:t>Cost of administering</a:t>
            </a:r>
          </a:p>
          <a:p>
            <a:pPr lvl="1" eaLnBrk="1" hangingPunct="1"/>
            <a:r>
              <a:rPr lang="en-US" dirty="0" smtClean="0"/>
              <a:t>Fee for each “instrument” or subject?</a:t>
            </a:r>
          </a:p>
          <a:p>
            <a:pPr eaLnBrk="1" hangingPunct="1"/>
            <a:r>
              <a:rPr lang="en-US" dirty="0" smtClean="0"/>
              <a:t>Cost of scoring</a:t>
            </a:r>
          </a:p>
          <a:p>
            <a:pPr lvl="1" eaLnBrk="1" hangingPunct="1"/>
            <a:r>
              <a:rPr lang="en-US" dirty="0" smtClean="0"/>
              <a:t>Cost of scoring software?</a:t>
            </a:r>
          </a:p>
          <a:p>
            <a:pPr lvl="1" eaLnBrk="1" hangingPunct="1"/>
            <a:r>
              <a:rPr lang="en-US" dirty="0" smtClean="0"/>
              <a:t>Cost of having it scored by source?</a:t>
            </a:r>
          </a:p>
        </p:txBody>
      </p:sp>
      <p:sp>
        <p:nvSpPr>
          <p:cNvPr id="55298" name="Slide Number Placeholder 5"/>
          <p:cNvSpPr>
            <a:spLocks noGrp="1"/>
          </p:cNvSpPr>
          <p:nvPr>
            <p:ph type="sldNum" sz="quarter" idx="12"/>
          </p:nvPr>
        </p:nvSpPr>
        <p:spPr/>
        <p:txBody>
          <a:bodyPr/>
          <a:lstStyle/>
          <a:p>
            <a:pPr>
              <a:defRPr/>
            </a:pPr>
            <a:fld id="{09B8EFC3-B2CB-4490-A74A-5BCE6F38F00B}" type="slidenum">
              <a:rPr lang="en-US"/>
              <a:pPr>
                <a:defRPr/>
              </a:pPr>
              <a:t>45</a:t>
            </a:fld>
            <a:endParaRPr lang="en-US" sz="140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p:spPr>
        <p:txBody>
          <a:bodyPr lIns="90488" tIns="44450" rIns="90488" bIns="44450" anchor="ctr">
            <a:normAutofit fontScale="90000"/>
          </a:bodyPr>
          <a:lstStyle/>
          <a:p>
            <a:pPr eaLnBrk="1" hangingPunct="1"/>
            <a:r>
              <a:rPr lang="en-US" dirty="0" smtClean="0"/>
              <a:t>Scoring Instructions </a:t>
            </a:r>
            <a:r>
              <a:rPr lang="en-US" dirty="0" smtClean="0"/>
              <a:t>Available (Regardless of Cost)? </a:t>
            </a:r>
            <a:endParaRPr lang="en-US" dirty="0" smtClean="0"/>
          </a:p>
        </p:txBody>
      </p:sp>
      <p:sp>
        <p:nvSpPr>
          <p:cNvPr id="96259" name="Rectangle 3"/>
          <p:cNvSpPr>
            <a:spLocks noGrp="1" noChangeArrowheads="1"/>
          </p:cNvSpPr>
          <p:nvPr>
            <p:ph idx="1"/>
          </p:nvPr>
        </p:nvSpPr>
        <p:spPr/>
        <p:txBody>
          <a:bodyPr lIns="90488" tIns="44450" rIns="90488" bIns="44450"/>
          <a:lstStyle/>
          <a:p>
            <a:pPr eaLnBrk="1" hangingPunct="1"/>
            <a:r>
              <a:rPr lang="en-US" dirty="0" smtClean="0"/>
              <a:t>Are scoring instructions clearly documented?</a:t>
            </a:r>
          </a:p>
          <a:p>
            <a:pPr lvl="1" eaLnBrk="1" hangingPunct="1"/>
            <a:r>
              <a:rPr lang="en-US" dirty="0" smtClean="0"/>
              <a:t>Is there a scoring codebook?</a:t>
            </a:r>
          </a:p>
          <a:p>
            <a:pPr lvl="1" eaLnBrk="1" hangingPunct="1"/>
            <a:r>
              <a:rPr lang="en-US" dirty="0" smtClean="0"/>
              <a:t>Is there a computer scoring program available?</a:t>
            </a:r>
          </a:p>
        </p:txBody>
      </p:sp>
      <p:sp>
        <p:nvSpPr>
          <p:cNvPr id="56322" name="Slide Number Placeholder 5"/>
          <p:cNvSpPr>
            <a:spLocks noGrp="1"/>
          </p:cNvSpPr>
          <p:nvPr>
            <p:ph type="sldNum" sz="quarter" idx="12"/>
          </p:nvPr>
        </p:nvSpPr>
        <p:spPr/>
        <p:txBody>
          <a:bodyPr/>
          <a:lstStyle/>
          <a:p>
            <a:pPr>
              <a:defRPr/>
            </a:pPr>
            <a:fld id="{1757E562-FFC2-4B9B-B5A2-B41F6F9A71EE}" type="slidenum">
              <a:rPr lang="en-US"/>
              <a:pPr>
                <a:defRPr/>
              </a:pPr>
              <a:t>46</a:t>
            </a:fld>
            <a:endParaRPr lang="en-US" sz="140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457200"/>
            <a:ext cx="8229600" cy="1143000"/>
          </a:xfrm>
        </p:spPr>
        <p:txBody>
          <a:bodyPr/>
          <a:lstStyle/>
          <a:p>
            <a:pPr eaLnBrk="1" hangingPunct="1"/>
            <a:r>
              <a:rPr lang="en-US" smtClean="0"/>
              <a:t>Reading Level</a:t>
            </a:r>
          </a:p>
        </p:txBody>
      </p:sp>
      <p:sp>
        <p:nvSpPr>
          <p:cNvPr id="97283" name="Rectangle 3"/>
          <p:cNvSpPr>
            <a:spLocks noGrp="1" noChangeArrowheads="1"/>
          </p:cNvSpPr>
          <p:nvPr>
            <p:ph idx="1"/>
          </p:nvPr>
        </p:nvSpPr>
        <p:spPr/>
        <p:txBody>
          <a:bodyPr/>
          <a:lstStyle/>
          <a:p>
            <a:pPr eaLnBrk="1" hangingPunct="1"/>
            <a:r>
              <a:rPr lang="en-US" dirty="0" smtClean="0"/>
              <a:t>Is reading level appropriate for your target population?</a:t>
            </a:r>
          </a:p>
          <a:p>
            <a:pPr lvl="1" eaLnBrk="1" hangingPunct="1"/>
            <a:r>
              <a:rPr lang="en-US" dirty="0" smtClean="0"/>
              <a:t>Special concern - lower SES, limited English proficiency</a:t>
            </a:r>
          </a:p>
          <a:p>
            <a:pPr eaLnBrk="1" hangingPunct="1"/>
            <a:r>
              <a:rPr lang="en-US" dirty="0" smtClean="0"/>
              <a:t>If reading level not known</a:t>
            </a:r>
          </a:p>
          <a:p>
            <a:pPr lvl="1" eaLnBrk="1" hangingPunct="1"/>
            <a:r>
              <a:rPr lang="en-US" dirty="0" smtClean="0"/>
              <a:t>Make your own judgment</a:t>
            </a:r>
          </a:p>
          <a:p>
            <a:pPr lvl="1" eaLnBrk="1" hangingPunct="1"/>
            <a:r>
              <a:rPr lang="en-US" dirty="0" smtClean="0"/>
              <a:t>Pretest with target population</a:t>
            </a:r>
          </a:p>
        </p:txBody>
      </p:sp>
      <p:sp>
        <p:nvSpPr>
          <p:cNvPr id="70658" name="Slide Number Placeholder 5"/>
          <p:cNvSpPr>
            <a:spLocks noGrp="1"/>
          </p:cNvSpPr>
          <p:nvPr>
            <p:ph type="sldNum" sz="quarter" idx="12"/>
          </p:nvPr>
        </p:nvSpPr>
        <p:spPr/>
        <p:txBody>
          <a:bodyPr/>
          <a:lstStyle/>
          <a:p>
            <a:pPr>
              <a:defRPr/>
            </a:pPr>
            <a:fld id="{A4F2B025-45FE-45CE-8753-C4351174F4BB}" type="slidenum">
              <a:rPr lang="en-US"/>
              <a:pPr>
                <a:defRPr/>
              </a:pPr>
              <a:t>47</a:t>
            </a:fld>
            <a:endParaRPr 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81000"/>
            <a:ext cx="8229600" cy="1143000"/>
          </a:xfrm>
        </p:spPr>
        <p:txBody>
          <a:bodyPr/>
          <a:lstStyle/>
          <a:p>
            <a:pPr eaLnBrk="1" hangingPunct="1"/>
            <a:r>
              <a:rPr lang="en-US" dirty="0" smtClean="0"/>
              <a:t>Respondent Burden</a:t>
            </a:r>
          </a:p>
        </p:txBody>
      </p:sp>
      <p:sp>
        <p:nvSpPr>
          <p:cNvPr id="71684" name="Rectangle 3"/>
          <p:cNvSpPr>
            <a:spLocks noGrp="1" noChangeArrowheads="1"/>
          </p:cNvSpPr>
          <p:nvPr>
            <p:ph idx="1"/>
          </p:nvPr>
        </p:nvSpPr>
        <p:spPr>
          <a:xfrm>
            <a:off x="457200" y="1752600"/>
            <a:ext cx="8229600" cy="4389437"/>
          </a:xfrm>
        </p:spPr>
        <p:txBody>
          <a:bodyPr>
            <a:noAutofit/>
          </a:bodyPr>
          <a:lstStyle/>
          <a:p>
            <a:pPr marL="274320" indent="-274320" eaLnBrk="1" fontAlgn="auto" hangingPunct="1">
              <a:lnSpc>
                <a:spcPct val="90000"/>
              </a:lnSpc>
              <a:spcAft>
                <a:spcPts val="0"/>
              </a:spcAft>
              <a:buClr>
                <a:schemeClr val="accent3"/>
              </a:buClr>
              <a:buFont typeface="Wingdings 2"/>
              <a:buChar char=""/>
              <a:defRPr/>
            </a:pPr>
            <a:r>
              <a:rPr lang="en-US" dirty="0" smtClean="0"/>
              <a:t>Real burden</a:t>
            </a:r>
          </a:p>
          <a:p>
            <a:pPr marL="640080" lvl="1" indent="-246888" eaLnBrk="1" fontAlgn="auto" hangingPunct="1">
              <a:lnSpc>
                <a:spcPct val="90000"/>
              </a:lnSpc>
              <a:spcAft>
                <a:spcPts val="0"/>
              </a:spcAft>
              <a:buFont typeface="Wingdings 2"/>
              <a:buChar char=""/>
              <a:defRPr/>
            </a:pPr>
            <a:r>
              <a:rPr lang="en-US" dirty="0" smtClean="0"/>
              <a:t>Length, convenience, time to complete</a:t>
            </a:r>
          </a:p>
          <a:p>
            <a:pPr marL="274320" indent="-274320" eaLnBrk="1" fontAlgn="auto" hangingPunct="1">
              <a:lnSpc>
                <a:spcPct val="90000"/>
              </a:lnSpc>
              <a:spcAft>
                <a:spcPts val="0"/>
              </a:spcAft>
              <a:buClr>
                <a:schemeClr val="accent3"/>
              </a:buClr>
              <a:buFont typeface="Wingdings 2"/>
              <a:buChar char=""/>
              <a:defRPr/>
            </a:pPr>
            <a:r>
              <a:rPr lang="en-US" dirty="0" smtClean="0"/>
              <a:t> Perceived burden</a:t>
            </a:r>
          </a:p>
          <a:p>
            <a:pPr marL="640080" lvl="1" indent="-246888" eaLnBrk="1" fontAlgn="auto" hangingPunct="1">
              <a:lnSpc>
                <a:spcPct val="90000"/>
              </a:lnSpc>
              <a:spcAft>
                <a:spcPts val="0"/>
              </a:spcAft>
              <a:buFont typeface="Wingdings 2"/>
              <a:buChar char=""/>
              <a:defRPr/>
            </a:pPr>
            <a:r>
              <a:rPr lang="en-US" dirty="0" smtClean="0"/>
              <a:t>Function of item difficulty, distress due to content, perceived value of survey, expected length</a:t>
            </a:r>
          </a:p>
          <a:p>
            <a:pPr marL="274320" indent="-274320" eaLnBrk="1" fontAlgn="auto" hangingPunct="1">
              <a:lnSpc>
                <a:spcPct val="90000"/>
              </a:lnSpc>
              <a:spcAft>
                <a:spcPts val="0"/>
              </a:spcAft>
              <a:buClr>
                <a:schemeClr val="accent3"/>
              </a:buClr>
              <a:buFont typeface="Wingdings 2"/>
              <a:buChar char=""/>
              <a:defRPr/>
            </a:pPr>
            <a:r>
              <a:rPr lang="en-US" dirty="0" smtClean="0"/>
              <a:t>Some population subgroups have more difficulty, take longer to complete</a:t>
            </a:r>
          </a:p>
        </p:txBody>
      </p:sp>
      <p:sp>
        <p:nvSpPr>
          <p:cNvPr id="71682" name="Slide Number Placeholder 5"/>
          <p:cNvSpPr>
            <a:spLocks noGrp="1"/>
          </p:cNvSpPr>
          <p:nvPr>
            <p:ph type="sldNum" sz="quarter" idx="12"/>
          </p:nvPr>
        </p:nvSpPr>
        <p:spPr/>
        <p:txBody>
          <a:bodyPr/>
          <a:lstStyle/>
          <a:p>
            <a:pPr>
              <a:defRPr/>
            </a:pPr>
            <a:fld id="{2DB8C79C-A5FD-4B01-AC0C-A2D305599EC2}" type="slidenum">
              <a:rPr lang="en-US"/>
              <a:pPr>
                <a:defRPr/>
              </a:pPr>
              <a:t>48</a:t>
            </a:fld>
            <a:endParaRPr 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33400"/>
            <a:ext cx="8305800" cy="1143000"/>
          </a:xfrm>
        </p:spPr>
        <p:txBody>
          <a:bodyPr>
            <a:normAutofit fontScale="90000"/>
          </a:bodyPr>
          <a:lstStyle/>
          <a:p>
            <a:pPr eaLnBrk="1" fontAlgn="auto" hangingPunct="1">
              <a:spcAft>
                <a:spcPts val="0"/>
              </a:spcAft>
              <a:defRPr/>
            </a:pPr>
            <a:r>
              <a:rPr lang="en-US" sz="3800" dirty="0" smtClean="0"/>
              <a:t>PROCESS of Selecting Measures for Your Studies </a:t>
            </a:r>
          </a:p>
        </p:txBody>
      </p:sp>
      <p:sp>
        <p:nvSpPr>
          <p:cNvPr id="5122" name="Slide Number Placeholder 4"/>
          <p:cNvSpPr>
            <a:spLocks noGrp="1"/>
          </p:cNvSpPr>
          <p:nvPr>
            <p:ph type="sldNum" sz="quarter" idx="12"/>
          </p:nvPr>
        </p:nvSpPr>
        <p:spPr/>
        <p:txBody>
          <a:bodyPr/>
          <a:lstStyle/>
          <a:p>
            <a:pPr>
              <a:defRPr/>
            </a:pPr>
            <a:fld id="{54099C83-B548-49D2-A291-C7C559D02E15}" type="slidenum">
              <a:rPr lang="en-US"/>
              <a:pPr>
                <a:defRPr/>
              </a:pPr>
              <a:t>49</a:t>
            </a:fld>
            <a:endParaRPr lang="en-US" sz="1400"/>
          </a:p>
        </p:txBody>
      </p:sp>
      <p:sp>
        <p:nvSpPr>
          <p:cNvPr id="28676" name="Text Box 3"/>
          <p:cNvSpPr txBox="1">
            <a:spLocks noChangeArrowheads="1"/>
          </p:cNvSpPr>
          <p:nvPr/>
        </p:nvSpPr>
        <p:spPr bwMode="auto">
          <a:xfrm>
            <a:off x="1771976" y="1793875"/>
            <a:ext cx="5099986" cy="461665"/>
          </a:xfrm>
          <a:prstGeom prst="rect">
            <a:avLst/>
          </a:prstGeom>
          <a:noFill/>
          <a:ln w="12700" algn="ctr">
            <a:solidFill>
              <a:schemeClr val="tx1"/>
            </a:solidFill>
            <a:miter lim="800000"/>
            <a:headEnd type="none" w="sm" len="sm"/>
            <a:tailEnd type="none" w="sm" len="sm"/>
          </a:ln>
        </p:spPr>
        <p:txBody>
          <a:bodyPr wrap="none">
            <a:spAutoFit/>
          </a:bodyPr>
          <a:lstStyle/>
          <a:p>
            <a:pPr>
              <a:defRPr/>
            </a:pPr>
            <a:r>
              <a:rPr lang="en-US" dirty="0">
                <a:latin typeface="Verdana" pitchFamily="34" charset="0"/>
                <a:ea typeface="Verdana" pitchFamily="34" charset="0"/>
                <a:cs typeface="Verdana" pitchFamily="34" charset="0"/>
              </a:rPr>
              <a:t>Describe your target </a:t>
            </a:r>
            <a:r>
              <a:rPr lang="en-US" dirty="0" smtClean="0">
                <a:latin typeface="Verdana" pitchFamily="34" charset="0"/>
                <a:ea typeface="Verdana" pitchFamily="34" charset="0"/>
                <a:cs typeface="Verdana" pitchFamily="34" charset="0"/>
              </a:rPr>
              <a:t>population</a:t>
            </a:r>
            <a:endParaRPr lang="en-US" dirty="0">
              <a:latin typeface="Verdana" pitchFamily="34" charset="0"/>
              <a:ea typeface="Verdana" pitchFamily="34" charset="0"/>
              <a:cs typeface="Verdana" pitchFamily="34" charset="0"/>
            </a:endParaRPr>
          </a:p>
        </p:txBody>
      </p:sp>
      <p:sp>
        <p:nvSpPr>
          <p:cNvPr id="28677" name="Text Box 4"/>
          <p:cNvSpPr txBox="1">
            <a:spLocks noChangeArrowheads="1"/>
          </p:cNvSpPr>
          <p:nvPr/>
        </p:nvSpPr>
        <p:spPr bwMode="auto">
          <a:xfrm>
            <a:off x="2060575" y="2971800"/>
            <a:ext cx="4452938"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Identify potential measures</a:t>
            </a:r>
          </a:p>
        </p:txBody>
      </p:sp>
      <p:sp>
        <p:nvSpPr>
          <p:cNvPr id="28678" name="Text Box 5"/>
          <p:cNvSpPr txBox="1">
            <a:spLocks noChangeArrowheads="1"/>
          </p:cNvSpPr>
          <p:nvPr/>
        </p:nvSpPr>
        <p:spPr bwMode="auto">
          <a:xfrm>
            <a:off x="1006475" y="3581400"/>
            <a:ext cx="6561138" cy="1230313"/>
          </a:xfrm>
          <a:prstGeom prst="rect">
            <a:avLst/>
          </a:prstGeom>
          <a:noFill/>
          <a:ln w="12700">
            <a:solidFill>
              <a:schemeClr val="tx1"/>
            </a:solidFill>
            <a:miter lim="800000"/>
            <a:headEnd type="none" w="sm" len="sm"/>
            <a:tailEnd type="none" w="sm" len="sm"/>
          </a:ln>
        </p:spPr>
        <p:txBody>
          <a:bodyPr wrap="none">
            <a:spAutoFit/>
          </a:bodyPr>
          <a:lstStyle/>
          <a:p>
            <a:r>
              <a:rPr lang="en-US">
                <a:latin typeface="Verdana" pitchFamily="34" charset="0"/>
                <a:ea typeface="Verdana" pitchFamily="34" charset="0"/>
                <a:cs typeface="Verdana" pitchFamily="34" charset="0"/>
              </a:rPr>
              <a:t>Review measures for:</a:t>
            </a:r>
          </a:p>
          <a:p>
            <a:r>
              <a:rPr lang="en-US">
                <a:latin typeface="Verdana" pitchFamily="34" charset="0"/>
                <a:ea typeface="Verdana" pitchFamily="34" charset="0"/>
                <a:cs typeface="Verdana" pitchFamily="34" charset="0"/>
              </a:rPr>
              <a:t>--conceptual and psychometric adequacy</a:t>
            </a:r>
          </a:p>
          <a:p>
            <a:r>
              <a:rPr lang="en-US">
                <a:latin typeface="Verdana" pitchFamily="34" charset="0"/>
                <a:ea typeface="Verdana" pitchFamily="34" charset="0"/>
                <a:cs typeface="Verdana" pitchFamily="34" charset="0"/>
              </a:rPr>
              <a:t>--practical considerations</a:t>
            </a:r>
          </a:p>
        </p:txBody>
      </p:sp>
      <p:sp>
        <p:nvSpPr>
          <p:cNvPr id="28679" name="Text Box 6"/>
          <p:cNvSpPr txBox="1">
            <a:spLocks noChangeArrowheads="1"/>
          </p:cNvSpPr>
          <p:nvPr/>
        </p:nvSpPr>
        <p:spPr bwMode="auto">
          <a:xfrm>
            <a:off x="990600" y="4953000"/>
            <a:ext cx="3482975" cy="461963"/>
          </a:xfrm>
          <a:prstGeom prst="rect">
            <a:avLst/>
          </a:prstGeom>
          <a:solidFill>
            <a:schemeClr val="accent3">
              <a:lumMod val="20000"/>
              <a:lumOff val="80000"/>
            </a:schemeClr>
          </a:solidFill>
          <a:ln w="12700">
            <a:solidFill>
              <a:schemeClr val="tx1"/>
            </a:solidFill>
            <a:miter lim="800000"/>
            <a:headEnd type="none" w="sm" len="sm"/>
            <a:tailEnd type="none" w="sm" len="sm"/>
          </a:ln>
        </p:spPr>
        <p:txBody>
          <a:bodyPr wrap="none">
            <a:spAutoFit/>
          </a:bodyPr>
          <a:lstStyle/>
          <a:p>
            <a:r>
              <a:rPr lang="en-US">
                <a:latin typeface="Verdana" pitchFamily="34" charset="0"/>
                <a:ea typeface="Verdana" pitchFamily="34" charset="0"/>
                <a:cs typeface="Verdana" pitchFamily="34" charset="0"/>
              </a:rPr>
              <a:t>Pretest best measure</a:t>
            </a:r>
          </a:p>
        </p:txBody>
      </p:sp>
      <p:sp>
        <p:nvSpPr>
          <p:cNvPr id="28680" name="Text Box 7"/>
          <p:cNvSpPr txBox="1">
            <a:spLocks noChangeArrowheads="1"/>
          </p:cNvSpPr>
          <p:nvPr/>
        </p:nvSpPr>
        <p:spPr bwMode="auto">
          <a:xfrm>
            <a:off x="990600" y="5943600"/>
            <a:ext cx="3505200" cy="461963"/>
          </a:xfrm>
          <a:prstGeom prst="rect">
            <a:avLst/>
          </a:prstGeom>
          <a:noFill/>
          <a:ln w="12700">
            <a:solidFill>
              <a:schemeClr val="tx1"/>
            </a:solidFill>
            <a:miter lim="800000"/>
            <a:headEnd type="none" w="sm" len="sm"/>
            <a:tailEnd type="none" w="sm" len="sm"/>
          </a:ln>
        </p:spPr>
        <p:txBody>
          <a:bodyPr>
            <a:spAutoFit/>
          </a:bodyPr>
          <a:lstStyle/>
          <a:p>
            <a:r>
              <a:rPr lang="en-US">
                <a:latin typeface="Verdana" pitchFamily="34" charset="0"/>
                <a:ea typeface="Verdana" pitchFamily="34" charset="0"/>
                <a:cs typeface="Verdana" pitchFamily="34" charset="0"/>
              </a:rPr>
              <a:t>Final measure</a:t>
            </a:r>
          </a:p>
        </p:txBody>
      </p:sp>
      <p:sp>
        <p:nvSpPr>
          <p:cNvPr id="28681" name="Text Box 3"/>
          <p:cNvSpPr txBox="1">
            <a:spLocks noChangeArrowheads="1"/>
          </p:cNvSpPr>
          <p:nvPr/>
        </p:nvSpPr>
        <p:spPr bwMode="auto">
          <a:xfrm>
            <a:off x="2217738" y="2362200"/>
            <a:ext cx="4095750"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Define concept (variable)</a:t>
            </a:r>
          </a:p>
        </p:txBody>
      </p:sp>
      <p:sp>
        <p:nvSpPr>
          <p:cNvPr id="28682" name="Text Box 7"/>
          <p:cNvSpPr txBox="1">
            <a:spLocks noChangeArrowheads="1"/>
          </p:cNvSpPr>
          <p:nvPr/>
        </p:nvSpPr>
        <p:spPr bwMode="auto">
          <a:xfrm>
            <a:off x="4648200" y="5257800"/>
            <a:ext cx="4038600" cy="830263"/>
          </a:xfrm>
          <a:prstGeom prst="rect">
            <a:avLst/>
          </a:prstGeom>
          <a:noFill/>
          <a:ln w="12700">
            <a:solidFill>
              <a:schemeClr val="tx1"/>
            </a:solidFill>
            <a:miter lim="800000"/>
            <a:headEnd type="none" w="sm" len="sm"/>
            <a:tailEnd type="none" w="sm" len="sm"/>
          </a:ln>
        </p:spPr>
        <p:txBody>
          <a:bodyPr>
            <a:spAutoFit/>
          </a:bodyPr>
          <a:lstStyle/>
          <a:p>
            <a:r>
              <a:rPr lang="en-US">
                <a:latin typeface="Verdana" pitchFamily="34" charset="0"/>
                <a:ea typeface="Verdana" pitchFamily="34" charset="0"/>
                <a:cs typeface="Verdana" pitchFamily="34" charset="0"/>
              </a:rPr>
              <a:t>If problematic:</a:t>
            </a:r>
            <a:br>
              <a:rPr lang="en-US">
                <a:latin typeface="Verdana" pitchFamily="34" charset="0"/>
                <a:ea typeface="Verdana" pitchFamily="34" charset="0"/>
                <a:cs typeface="Verdana" pitchFamily="34" charset="0"/>
              </a:rPr>
            </a:br>
            <a:r>
              <a:rPr lang="en-US">
                <a:latin typeface="Verdana" pitchFamily="34" charset="0"/>
                <a:ea typeface="Verdana" pitchFamily="34" charset="0"/>
                <a:cs typeface="Verdana" pitchFamily="34" charset="0"/>
              </a:rPr>
              <a:t>modify and pretest again</a:t>
            </a:r>
          </a:p>
        </p:txBody>
      </p:sp>
      <p:cxnSp>
        <p:nvCxnSpPr>
          <p:cNvPr id="12" name="Straight Connector 11"/>
          <p:cNvCxnSpPr/>
          <p:nvPr/>
        </p:nvCxnSpPr>
        <p:spPr>
          <a:xfrm flipV="1">
            <a:off x="4495800" y="5029200"/>
            <a:ext cx="784225"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57800" y="5029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57800" y="609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95800" y="6324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33400"/>
            <a:ext cx="8305800" cy="1143000"/>
          </a:xfrm>
        </p:spPr>
        <p:txBody>
          <a:bodyPr>
            <a:normAutofit fontScale="90000"/>
          </a:bodyPr>
          <a:lstStyle/>
          <a:p>
            <a:pPr eaLnBrk="1" fontAlgn="auto" hangingPunct="1">
              <a:spcAft>
                <a:spcPts val="0"/>
              </a:spcAft>
              <a:defRPr/>
            </a:pPr>
            <a:r>
              <a:rPr lang="en-US" sz="3800" dirty="0" smtClean="0"/>
              <a:t>PROCESS of Selecting Measures for Your Studies </a:t>
            </a:r>
          </a:p>
        </p:txBody>
      </p:sp>
      <p:sp>
        <p:nvSpPr>
          <p:cNvPr id="5122" name="Slide Number Placeholder 4"/>
          <p:cNvSpPr>
            <a:spLocks noGrp="1"/>
          </p:cNvSpPr>
          <p:nvPr>
            <p:ph type="sldNum" sz="quarter" idx="12"/>
          </p:nvPr>
        </p:nvSpPr>
        <p:spPr/>
        <p:txBody>
          <a:bodyPr/>
          <a:lstStyle/>
          <a:p>
            <a:pPr>
              <a:defRPr/>
            </a:pPr>
            <a:fld id="{54099C83-B548-49D2-A291-C7C559D02E15}" type="slidenum">
              <a:rPr lang="en-US"/>
              <a:pPr>
                <a:defRPr/>
              </a:pPr>
              <a:t>5</a:t>
            </a:fld>
            <a:endParaRPr lang="en-US" sz="1400"/>
          </a:p>
        </p:txBody>
      </p:sp>
      <p:sp>
        <p:nvSpPr>
          <p:cNvPr id="28676" name="Text Box 3"/>
          <p:cNvSpPr txBox="1">
            <a:spLocks noChangeArrowheads="1"/>
          </p:cNvSpPr>
          <p:nvPr/>
        </p:nvSpPr>
        <p:spPr bwMode="auto">
          <a:xfrm>
            <a:off x="1771976" y="1793875"/>
            <a:ext cx="5099986" cy="461665"/>
          </a:xfrm>
          <a:prstGeom prst="rect">
            <a:avLst/>
          </a:prstGeom>
          <a:noFill/>
          <a:ln w="12700" algn="ctr">
            <a:solidFill>
              <a:schemeClr val="tx1"/>
            </a:solidFill>
            <a:miter lim="800000"/>
            <a:headEnd type="none" w="sm" len="sm"/>
            <a:tailEnd type="none" w="sm" len="sm"/>
          </a:ln>
        </p:spPr>
        <p:txBody>
          <a:bodyPr wrap="none">
            <a:spAutoFit/>
          </a:bodyPr>
          <a:lstStyle/>
          <a:p>
            <a:pPr>
              <a:defRPr/>
            </a:pPr>
            <a:r>
              <a:rPr lang="en-US" dirty="0">
                <a:latin typeface="Verdana" pitchFamily="34" charset="0"/>
                <a:ea typeface="Verdana" pitchFamily="34" charset="0"/>
                <a:cs typeface="Verdana" pitchFamily="34" charset="0"/>
              </a:rPr>
              <a:t>Describe your target </a:t>
            </a:r>
            <a:r>
              <a:rPr lang="en-US" dirty="0" smtClean="0">
                <a:latin typeface="Verdana" pitchFamily="34" charset="0"/>
                <a:ea typeface="Verdana" pitchFamily="34" charset="0"/>
                <a:cs typeface="Verdana" pitchFamily="34" charset="0"/>
              </a:rPr>
              <a:t>population</a:t>
            </a:r>
            <a:endParaRPr lang="en-US" dirty="0">
              <a:latin typeface="Verdana" pitchFamily="34" charset="0"/>
              <a:ea typeface="Verdana" pitchFamily="34" charset="0"/>
              <a:cs typeface="Verdana" pitchFamily="34" charset="0"/>
            </a:endParaRPr>
          </a:p>
        </p:txBody>
      </p:sp>
      <p:sp>
        <p:nvSpPr>
          <p:cNvPr id="28677" name="Text Box 4"/>
          <p:cNvSpPr txBox="1">
            <a:spLocks noChangeArrowheads="1"/>
          </p:cNvSpPr>
          <p:nvPr/>
        </p:nvSpPr>
        <p:spPr bwMode="auto">
          <a:xfrm>
            <a:off x="2060575" y="2971800"/>
            <a:ext cx="4452938"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Identify potential measures</a:t>
            </a:r>
          </a:p>
        </p:txBody>
      </p:sp>
      <p:sp>
        <p:nvSpPr>
          <p:cNvPr id="28678" name="Text Box 5"/>
          <p:cNvSpPr txBox="1">
            <a:spLocks noChangeArrowheads="1"/>
          </p:cNvSpPr>
          <p:nvPr/>
        </p:nvSpPr>
        <p:spPr bwMode="auto">
          <a:xfrm>
            <a:off x="1006475" y="3581400"/>
            <a:ext cx="6561138" cy="1230313"/>
          </a:xfrm>
          <a:prstGeom prst="rect">
            <a:avLst/>
          </a:prstGeom>
          <a:solidFill>
            <a:schemeClr val="accent3">
              <a:lumMod val="20000"/>
              <a:lumOff val="80000"/>
            </a:schemeClr>
          </a:solidFill>
          <a:ln w="12700">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Review measures for:</a:t>
            </a:r>
          </a:p>
          <a:p>
            <a:r>
              <a:rPr lang="en-US" dirty="0">
                <a:latin typeface="Verdana" pitchFamily="34" charset="0"/>
                <a:ea typeface="Verdana" pitchFamily="34" charset="0"/>
                <a:cs typeface="Verdana" pitchFamily="34" charset="0"/>
              </a:rPr>
              <a:t>--conceptual and psychometric adequacy</a:t>
            </a:r>
          </a:p>
          <a:p>
            <a:r>
              <a:rPr lang="en-US" dirty="0">
                <a:latin typeface="Verdana" pitchFamily="34" charset="0"/>
                <a:ea typeface="Verdana" pitchFamily="34" charset="0"/>
                <a:cs typeface="Verdana" pitchFamily="34" charset="0"/>
              </a:rPr>
              <a:t>--practical considerations</a:t>
            </a:r>
          </a:p>
        </p:txBody>
      </p:sp>
      <p:sp>
        <p:nvSpPr>
          <p:cNvPr id="28679" name="Text Box 6"/>
          <p:cNvSpPr txBox="1">
            <a:spLocks noChangeArrowheads="1"/>
          </p:cNvSpPr>
          <p:nvPr/>
        </p:nvSpPr>
        <p:spPr bwMode="auto">
          <a:xfrm>
            <a:off x="990600" y="4953000"/>
            <a:ext cx="3482975" cy="461963"/>
          </a:xfrm>
          <a:prstGeom prst="rect">
            <a:avLst/>
          </a:prstGeom>
          <a:noFill/>
          <a:ln w="12700">
            <a:solidFill>
              <a:schemeClr val="tx1"/>
            </a:solidFill>
            <a:miter lim="800000"/>
            <a:headEnd type="none" w="sm" len="sm"/>
            <a:tailEnd type="none" w="sm" len="sm"/>
          </a:ln>
        </p:spPr>
        <p:txBody>
          <a:bodyPr wrap="none">
            <a:spAutoFit/>
          </a:bodyPr>
          <a:lstStyle/>
          <a:p>
            <a:r>
              <a:rPr lang="en-US">
                <a:latin typeface="Verdana" pitchFamily="34" charset="0"/>
                <a:ea typeface="Verdana" pitchFamily="34" charset="0"/>
                <a:cs typeface="Verdana" pitchFamily="34" charset="0"/>
              </a:rPr>
              <a:t>Pretest best measure</a:t>
            </a:r>
          </a:p>
        </p:txBody>
      </p:sp>
      <p:sp>
        <p:nvSpPr>
          <p:cNvPr id="28680" name="Text Box 7"/>
          <p:cNvSpPr txBox="1">
            <a:spLocks noChangeArrowheads="1"/>
          </p:cNvSpPr>
          <p:nvPr/>
        </p:nvSpPr>
        <p:spPr bwMode="auto">
          <a:xfrm>
            <a:off x="990600" y="5943600"/>
            <a:ext cx="3505200" cy="461963"/>
          </a:xfrm>
          <a:prstGeom prst="rect">
            <a:avLst/>
          </a:prstGeom>
          <a:noFill/>
          <a:ln w="12700">
            <a:solidFill>
              <a:schemeClr val="tx1"/>
            </a:solidFill>
            <a:miter lim="800000"/>
            <a:headEnd type="none" w="sm" len="sm"/>
            <a:tailEnd type="none" w="sm" len="sm"/>
          </a:ln>
        </p:spPr>
        <p:txBody>
          <a:bodyPr>
            <a:spAutoFit/>
          </a:bodyPr>
          <a:lstStyle/>
          <a:p>
            <a:r>
              <a:rPr lang="en-US">
                <a:latin typeface="Verdana" pitchFamily="34" charset="0"/>
                <a:ea typeface="Verdana" pitchFamily="34" charset="0"/>
                <a:cs typeface="Verdana" pitchFamily="34" charset="0"/>
              </a:rPr>
              <a:t>Final measure</a:t>
            </a:r>
          </a:p>
        </p:txBody>
      </p:sp>
      <p:sp>
        <p:nvSpPr>
          <p:cNvPr id="28681" name="Text Box 3"/>
          <p:cNvSpPr txBox="1">
            <a:spLocks noChangeArrowheads="1"/>
          </p:cNvSpPr>
          <p:nvPr/>
        </p:nvSpPr>
        <p:spPr bwMode="auto">
          <a:xfrm>
            <a:off x="2217738" y="2362200"/>
            <a:ext cx="4095750"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Define concept (variable)</a:t>
            </a:r>
          </a:p>
        </p:txBody>
      </p:sp>
      <p:sp>
        <p:nvSpPr>
          <p:cNvPr id="28682" name="Text Box 7"/>
          <p:cNvSpPr txBox="1">
            <a:spLocks noChangeArrowheads="1"/>
          </p:cNvSpPr>
          <p:nvPr/>
        </p:nvSpPr>
        <p:spPr bwMode="auto">
          <a:xfrm>
            <a:off x="4648200" y="5257800"/>
            <a:ext cx="4038600" cy="830263"/>
          </a:xfrm>
          <a:prstGeom prst="rect">
            <a:avLst/>
          </a:prstGeom>
          <a:noFill/>
          <a:ln w="12700">
            <a:solidFill>
              <a:schemeClr val="tx1"/>
            </a:solidFill>
            <a:miter lim="800000"/>
            <a:headEnd type="none" w="sm" len="sm"/>
            <a:tailEnd type="none" w="sm" len="sm"/>
          </a:ln>
        </p:spPr>
        <p:txBody>
          <a:bodyPr>
            <a:spAutoFit/>
          </a:bodyPr>
          <a:lstStyle/>
          <a:p>
            <a:r>
              <a:rPr lang="en-US">
                <a:latin typeface="Verdana" pitchFamily="34" charset="0"/>
                <a:ea typeface="Verdana" pitchFamily="34" charset="0"/>
                <a:cs typeface="Verdana" pitchFamily="34" charset="0"/>
              </a:rPr>
              <a:t>If problematic:</a:t>
            </a:r>
            <a:br>
              <a:rPr lang="en-US">
                <a:latin typeface="Verdana" pitchFamily="34" charset="0"/>
                <a:ea typeface="Verdana" pitchFamily="34" charset="0"/>
                <a:cs typeface="Verdana" pitchFamily="34" charset="0"/>
              </a:rPr>
            </a:br>
            <a:r>
              <a:rPr lang="en-US">
                <a:latin typeface="Verdana" pitchFamily="34" charset="0"/>
                <a:ea typeface="Verdana" pitchFamily="34" charset="0"/>
                <a:cs typeface="Verdana" pitchFamily="34" charset="0"/>
              </a:rPr>
              <a:t>modify and pretest again</a:t>
            </a:r>
          </a:p>
        </p:txBody>
      </p:sp>
      <p:cxnSp>
        <p:nvCxnSpPr>
          <p:cNvPr id="12" name="Straight Connector 11"/>
          <p:cNvCxnSpPr/>
          <p:nvPr/>
        </p:nvCxnSpPr>
        <p:spPr>
          <a:xfrm flipV="1">
            <a:off x="4495800" y="5029200"/>
            <a:ext cx="784225"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57800" y="5029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57800" y="609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95800" y="6324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dirty="0" smtClean="0"/>
              <a:t>Pretest Potential Measures in Your Target Population</a:t>
            </a:r>
          </a:p>
        </p:txBody>
      </p:sp>
      <p:sp>
        <p:nvSpPr>
          <p:cNvPr id="100355" name="Rectangle 3"/>
          <p:cNvSpPr>
            <a:spLocks noGrp="1" noChangeArrowheads="1"/>
          </p:cNvSpPr>
          <p:nvPr>
            <p:ph idx="1"/>
          </p:nvPr>
        </p:nvSpPr>
        <p:spPr>
          <a:xfrm>
            <a:off x="457200" y="2057400"/>
            <a:ext cx="8229600" cy="4389437"/>
          </a:xfrm>
        </p:spPr>
        <p:txBody>
          <a:bodyPr/>
          <a:lstStyle/>
          <a:p>
            <a:pPr eaLnBrk="1" hangingPunct="1"/>
            <a:r>
              <a:rPr lang="en-US" dirty="0" smtClean="0"/>
              <a:t>Select </a:t>
            </a:r>
            <a:r>
              <a:rPr lang="en-US" u="sng" dirty="0" smtClean="0"/>
              <a:t>best</a:t>
            </a:r>
            <a:r>
              <a:rPr lang="en-US" dirty="0" smtClean="0"/>
              <a:t> measures for all concepts in your conceptual framework</a:t>
            </a:r>
          </a:p>
          <a:p>
            <a:pPr lvl="1" eaLnBrk="1" hangingPunct="1"/>
            <a:r>
              <a:rPr lang="en-US" dirty="0" smtClean="0"/>
              <a:t>existing instrument in its entirety</a:t>
            </a:r>
          </a:p>
          <a:p>
            <a:pPr lvl="1" eaLnBrk="1" hangingPunct="1"/>
            <a:r>
              <a:rPr lang="en-US" dirty="0" smtClean="0"/>
              <a:t>subscales of relevant domains (e.g., only those that meet your needs)</a:t>
            </a:r>
          </a:p>
        </p:txBody>
      </p:sp>
      <p:sp>
        <p:nvSpPr>
          <p:cNvPr id="73730" name="Slide Number Placeholder 5"/>
          <p:cNvSpPr>
            <a:spLocks noGrp="1"/>
          </p:cNvSpPr>
          <p:nvPr>
            <p:ph type="sldNum" sz="quarter" idx="12"/>
          </p:nvPr>
        </p:nvSpPr>
        <p:spPr/>
        <p:txBody>
          <a:bodyPr/>
          <a:lstStyle/>
          <a:p>
            <a:pPr>
              <a:defRPr/>
            </a:pPr>
            <a:fld id="{0410B67E-E47C-4906-A7B8-D6CFD8CF1B2F}" type="slidenum">
              <a:rPr lang="en-US"/>
              <a:pPr>
                <a:defRPr/>
              </a:pPr>
              <a:t>50</a:t>
            </a:fld>
            <a:endParaRPr lang="en-US"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04800"/>
            <a:ext cx="8229600" cy="1143000"/>
          </a:xfrm>
        </p:spPr>
        <p:txBody>
          <a:bodyPr>
            <a:normAutofit/>
          </a:bodyPr>
          <a:lstStyle/>
          <a:p>
            <a:pPr eaLnBrk="1" hangingPunct="1"/>
            <a:r>
              <a:rPr lang="en-US" dirty="0" smtClean="0"/>
              <a:t>Pretest in Target Population</a:t>
            </a:r>
          </a:p>
        </p:txBody>
      </p:sp>
      <p:sp>
        <p:nvSpPr>
          <p:cNvPr id="74756" name="Rectangle 3"/>
          <p:cNvSpPr>
            <a:spLocks noGrp="1" noChangeArrowheads="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3400" smtClean="0"/>
              <a:t>Pretesting </a:t>
            </a:r>
            <a:r>
              <a:rPr lang="en-US" sz="3400" u="sng" smtClean="0"/>
              <a:t>essential</a:t>
            </a:r>
            <a:r>
              <a:rPr lang="en-US" sz="3400" smtClean="0"/>
              <a:t> for new population group</a:t>
            </a:r>
          </a:p>
          <a:p>
            <a:pPr marL="640080" lvl="1" indent="-246888" eaLnBrk="1" fontAlgn="auto" hangingPunct="1">
              <a:spcAft>
                <a:spcPts val="0"/>
              </a:spcAft>
              <a:buFont typeface="Wingdings 2"/>
              <a:buChar char=""/>
              <a:defRPr/>
            </a:pPr>
            <a:r>
              <a:rPr lang="en-US" sz="3000" smtClean="0"/>
              <a:t>Especially priority measures (e.g., outcomes)</a:t>
            </a:r>
          </a:p>
          <a:p>
            <a:pPr marL="274320" indent="-274320" eaLnBrk="1" fontAlgn="auto" hangingPunct="1">
              <a:spcAft>
                <a:spcPts val="0"/>
              </a:spcAft>
              <a:buClr>
                <a:schemeClr val="accent3"/>
              </a:buClr>
              <a:buFont typeface="Wingdings 2"/>
              <a:buChar char=""/>
              <a:defRPr/>
            </a:pPr>
            <a:r>
              <a:rPr lang="en-US" sz="3400" smtClean="0"/>
              <a:t>Pretest is to identify problems with:</a:t>
            </a:r>
          </a:p>
          <a:p>
            <a:pPr marL="640080" lvl="1" indent="-246888" eaLnBrk="1" fontAlgn="auto" hangingPunct="1">
              <a:spcAft>
                <a:spcPts val="0"/>
              </a:spcAft>
              <a:buFont typeface="Wingdings 2"/>
              <a:buChar char=""/>
              <a:defRPr/>
            </a:pPr>
            <a:r>
              <a:rPr lang="en-US" sz="3000" smtClean="0"/>
              <a:t>Procedures - method of administration, respondent burden </a:t>
            </a:r>
          </a:p>
          <a:p>
            <a:pPr marL="640080" lvl="1" indent="-246888" eaLnBrk="1" fontAlgn="auto" hangingPunct="1">
              <a:spcAft>
                <a:spcPts val="0"/>
              </a:spcAft>
              <a:buFont typeface="Wingdings 2"/>
              <a:buChar char=""/>
              <a:defRPr/>
            </a:pPr>
            <a:r>
              <a:rPr lang="en-US" sz="3000" smtClean="0"/>
              <a:t>Questions - item stems, response choices, and instructions</a:t>
            </a:r>
          </a:p>
        </p:txBody>
      </p:sp>
      <p:sp>
        <p:nvSpPr>
          <p:cNvPr id="74754" name="Slide Number Placeholder 5"/>
          <p:cNvSpPr>
            <a:spLocks noGrp="1"/>
          </p:cNvSpPr>
          <p:nvPr>
            <p:ph type="sldNum" sz="quarter" idx="12"/>
          </p:nvPr>
        </p:nvSpPr>
        <p:spPr/>
        <p:txBody>
          <a:bodyPr/>
          <a:lstStyle/>
          <a:p>
            <a:pPr>
              <a:defRPr/>
            </a:pPr>
            <a:fld id="{D3E8A9B9-2DEF-43AD-873F-FE5EBB6EDD12}" type="slidenum">
              <a:rPr lang="en-US"/>
              <a:pPr>
                <a:defRPr/>
              </a:pPr>
              <a:t>51</a:t>
            </a:fld>
            <a:endParaRPr 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81000"/>
            <a:ext cx="8229600" cy="1143000"/>
          </a:xfrm>
        </p:spPr>
        <p:txBody>
          <a:bodyPr>
            <a:normAutofit/>
          </a:bodyPr>
          <a:lstStyle/>
          <a:p>
            <a:pPr eaLnBrk="1" hangingPunct="1"/>
            <a:r>
              <a:rPr lang="en-US" dirty="0" smtClean="0"/>
              <a:t>Types of Problems</a:t>
            </a:r>
          </a:p>
        </p:txBody>
      </p:sp>
      <p:sp>
        <p:nvSpPr>
          <p:cNvPr id="102403" name="Rectangle 3"/>
          <p:cNvSpPr>
            <a:spLocks noGrp="1" noChangeArrowheads="1"/>
          </p:cNvSpPr>
          <p:nvPr>
            <p:ph idx="1"/>
          </p:nvPr>
        </p:nvSpPr>
        <p:spPr/>
        <p:txBody>
          <a:bodyPr/>
          <a:lstStyle/>
          <a:p>
            <a:pPr eaLnBrk="1" hangingPunct="1"/>
            <a:r>
              <a:rPr lang="en-US" smtClean="0"/>
              <a:t>Words/phrases not understood as intended</a:t>
            </a:r>
          </a:p>
          <a:p>
            <a:pPr eaLnBrk="1" hangingPunct="1"/>
            <a:r>
              <a:rPr lang="en-US" smtClean="0"/>
              <a:t>Some questions not answered</a:t>
            </a:r>
          </a:p>
          <a:p>
            <a:pPr eaLnBrk="1" hangingPunct="1"/>
            <a:r>
              <a:rPr lang="en-US" altLang="en-US" smtClean="0"/>
              <a:t>Some questions offensive or irrelevant</a:t>
            </a:r>
          </a:p>
          <a:p>
            <a:pPr eaLnBrk="1" hangingPunct="1"/>
            <a:r>
              <a:rPr lang="en-US" altLang="en-US" smtClean="0"/>
              <a:t>Response choices not adequate</a:t>
            </a:r>
          </a:p>
          <a:p>
            <a:pPr eaLnBrk="1" hangingPunct="1"/>
            <a:r>
              <a:rPr lang="en-US" altLang="en-US" smtClean="0"/>
              <a:t>Instructions unclear</a:t>
            </a:r>
          </a:p>
          <a:p>
            <a:pPr eaLnBrk="1" hangingPunct="1"/>
            <a:endParaRPr lang="en-US" smtClean="0"/>
          </a:p>
        </p:txBody>
      </p:sp>
      <p:sp>
        <p:nvSpPr>
          <p:cNvPr id="75778" name="Slide Number Placeholder 5"/>
          <p:cNvSpPr>
            <a:spLocks noGrp="1"/>
          </p:cNvSpPr>
          <p:nvPr>
            <p:ph type="sldNum" sz="quarter" idx="12"/>
          </p:nvPr>
        </p:nvSpPr>
        <p:spPr/>
        <p:txBody>
          <a:bodyPr/>
          <a:lstStyle/>
          <a:p>
            <a:pPr>
              <a:defRPr/>
            </a:pPr>
            <a:fld id="{3844F45A-D170-4566-A84C-EFFD25831E50}" type="slidenum">
              <a:rPr lang="en-US"/>
              <a:pPr>
                <a:defRPr/>
              </a:pPr>
              <a:t>52</a:t>
            </a:fld>
            <a:endParaRPr 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762000"/>
            <a:ext cx="8229600" cy="1143000"/>
          </a:xfrm>
        </p:spPr>
        <p:txBody>
          <a:bodyPr>
            <a:normAutofit fontScale="90000"/>
          </a:bodyPr>
          <a:lstStyle/>
          <a:p>
            <a:pPr eaLnBrk="1" hangingPunct="1">
              <a:defRPr/>
            </a:pPr>
            <a:r>
              <a:rPr lang="en-US" sz="3800" dirty="0" smtClean="0"/>
              <a:t>In-Depth Cognitive Pretest Interviews</a:t>
            </a:r>
          </a:p>
        </p:txBody>
      </p:sp>
      <p:sp>
        <p:nvSpPr>
          <p:cNvPr id="104451" name="Rectangle 3"/>
          <p:cNvSpPr>
            <a:spLocks noGrp="1" noChangeArrowheads="1"/>
          </p:cNvSpPr>
          <p:nvPr>
            <p:ph idx="1"/>
          </p:nvPr>
        </p:nvSpPr>
        <p:spPr>
          <a:xfrm>
            <a:off x="457200" y="2133600"/>
            <a:ext cx="8229600" cy="4389437"/>
          </a:xfrm>
        </p:spPr>
        <p:txBody>
          <a:bodyPr/>
          <a:lstStyle/>
          <a:p>
            <a:pPr eaLnBrk="1" hangingPunct="1"/>
            <a:r>
              <a:rPr lang="en-US" dirty="0" smtClean="0"/>
              <a:t>Explore processes respondents use to answer survey questions</a:t>
            </a:r>
          </a:p>
          <a:p>
            <a:pPr eaLnBrk="1" hangingPunct="1"/>
            <a:r>
              <a:rPr lang="en-US" dirty="0" smtClean="0"/>
              <a:t>Goal: understand thought processes used to answer questions</a:t>
            </a:r>
          </a:p>
          <a:p>
            <a:pPr eaLnBrk="1" hangingPunct="1"/>
            <a:r>
              <a:rPr lang="en-US" dirty="0" smtClean="0"/>
              <a:t>Can help write/adapt questions</a:t>
            </a:r>
          </a:p>
        </p:txBody>
      </p:sp>
      <p:sp>
        <p:nvSpPr>
          <p:cNvPr id="77826" name="Slide Number Placeholder 5"/>
          <p:cNvSpPr>
            <a:spLocks noGrp="1"/>
          </p:cNvSpPr>
          <p:nvPr>
            <p:ph type="sldNum" sz="quarter" idx="12"/>
          </p:nvPr>
        </p:nvSpPr>
        <p:spPr/>
        <p:txBody>
          <a:bodyPr/>
          <a:lstStyle/>
          <a:p>
            <a:pPr>
              <a:defRPr/>
            </a:pPr>
            <a:fld id="{8D5DD60B-64FE-42BB-9D91-B05FDF45B4D4}" type="slidenum">
              <a:rPr lang="en-US"/>
              <a:pPr>
                <a:defRPr/>
              </a:pPr>
              <a:t>53</a:t>
            </a:fld>
            <a:endParaRPr lang="en-US"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400" dirty="0" smtClean="0"/>
              <a:t>CADC Measurement/Methods Core: Resources for Pretesting Measures</a:t>
            </a:r>
            <a:endParaRPr lang="en-US" sz="3400" dirty="0"/>
          </a:p>
        </p:txBody>
      </p:sp>
      <p:sp>
        <p:nvSpPr>
          <p:cNvPr id="4" name="Slide Number Placeholder 3"/>
          <p:cNvSpPr>
            <a:spLocks noGrp="1"/>
          </p:cNvSpPr>
          <p:nvPr>
            <p:ph type="sldNum" sz="quarter" idx="12"/>
          </p:nvPr>
        </p:nvSpPr>
        <p:spPr/>
        <p:txBody>
          <a:bodyPr/>
          <a:lstStyle/>
          <a:p>
            <a:pPr>
              <a:defRPr/>
            </a:pPr>
            <a:fld id="{6B9483A8-FAC8-4A11-842E-09F0D4A4C397}" type="slidenum">
              <a:rPr lang="en-US" smtClean="0"/>
              <a:pPr>
                <a:defRPr/>
              </a:pPr>
              <a:t>54</a:t>
            </a:fld>
            <a:endParaRPr lang="en-US" sz="1400"/>
          </a:p>
        </p:txBody>
      </p:sp>
      <p:sp>
        <p:nvSpPr>
          <p:cNvPr id="6" name="Rectangle 5"/>
          <p:cNvSpPr/>
          <p:nvPr/>
        </p:nvSpPr>
        <p:spPr>
          <a:xfrm>
            <a:off x="340783" y="6248400"/>
            <a:ext cx="5602817" cy="400110"/>
          </a:xfrm>
          <a:prstGeom prst="rect">
            <a:avLst/>
          </a:prstGeom>
        </p:spPr>
        <p:txBody>
          <a:bodyPr wrap="none">
            <a:spAutoFit/>
          </a:bodyPr>
          <a:lstStyle/>
          <a:p>
            <a:pPr eaLnBrk="1" hangingPunct="1"/>
            <a:r>
              <a:rPr lang="en-US" sz="2000" dirty="0" smtClean="0"/>
              <a:t>http://dgim.ucsf.edu/cadc/mm/testingmethods.html  </a:t>
            </a:r>
          </a:p>
        </p:txBody>
      </p:sp>
      <p:pic>
        <p:nvPicPr>
          <p:cNvPr id="8" name="Content Placeholder 7"/>
          <p:cNvPicPr>
            <a:picLocks noGrp="1"/>
          </p:cNvPicPr>
          <p:nvPr>
            <p:ph idx="1"/>
          </p:nvPr>
        </p:nvPicPr>
        <p:blipFill>
          <a:blip r:embed="rId2" cstate="print"/>
          <a:srcRect l="12179" t="17663" r="13462" b="5413"/>
          <a:stretch>
            <a:fillRect/>
          </a:stretch>
        </p:blipFill>
        <p:spPr bwMode="auto">
          <a:xfrm>
            <a:off x="762000" y="1752600"/>
            <a:ext cx="7546925" cy="438943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33400"/>
            <a:ext cx="8305800" cy="1143000"/>
          </a:xfrm>
        </p:spPr>
        <p:txBody>
          <a:bodyPr>
            <a:normAutofit fontScale="90000"/>
          </a:bodyPr>
          <a:lstStyle/>
          <a:p>
            <a:pPr eaLnBrk="1" fontAlgn="auto" hangingPunct="1">
              <a:spcAft>
                <a:spcPts val="0"/>
              </a:spcAft>
              <a:defRPr/>
            </a:pPr>
            <a:r>
              <a:rPr lang="en-US" sz="3800" dirty="0" smtClean="0"/>
              <a:t>PROCESS of Selecting Measures for Your Studies </a:t>
            </a:r>
          </a:p>
        </p:txBody>
      </p:sp>
      <p:sp>
        <p:nvSpPr>
          <p:cNvPr id="5122" name="Slide Number Placeholder 4"/>
          <p:cNvSpPr>
            <a:spLocks noGrp="1"/>
          </p:cNvSpPr>
          <p:nvPr>
            <p:ph type="sldNum" sz="quarter" idx="12"/>
          </p:nvPr>
        </p:nvSpPr>
        <p:spPr/>
        <p:txBody>
          <a:bodyPr/>
          <a:lstStyle/>
          <a:p>
            <a:pPr>
              <a:defRPr/>
            </a:pPr>
            <a:fld id="{54099C83-B548-49D2-A291-C7C559D02E15}" type="slidenum">
              <a:rPr lang="en-US"/>
              <a:pPr>
                <a:defRPr/>
              </a:pPr>
              <a:t>55</a:t>
            </a:fld>
            <a:endParaRPr lang="en-US" sz="1400"/>
          </a:p>
        </p:txBody>
      </p:sp>
      <p:sp>
        <p:nvSpPr>
          <p:cNvPr id="28676" name="Text Box 3"/>
          <p:cNvSpPr txBox="1">
            <a:spLocks noChangeArrowheads="1"/>
          </p:cNvSpPr>
          <p:nvPr/>
        </p:nvSpPr>
        <p:spPr bwMode="auto">
          <a:xfrm>
            <a:off x="1771976" y="1793875"/>
            <a:ext cx="5099986" cy="461665"/>
          </a:xfrm>
          <a:prstGeom prst="rect">
            <a:avLst/>
          </a:prstGeom>
          <a:noFill/>
          <a:ln w="12700" algn="ctr">
            <a:solidFill>
              <a:schemeClr val="tx1"/>
            </a:solidFill>
            <a:miter lim="800000"/>
            <a:headEnd type="none" w="sm" len="sm"/>
            <a:tailEnd type="none" w="sm" len="sm"/>
          </a:ln>
        </p:spPr>
        <p:txBody>
          <a:bodyPr wrap="none">
            <a:spAutoFit/>
          </a:bodyPr>
          <a:lstStyle/>
          <a:p>
            <a:pPr>
              <a:defRPr/>
            </a:pPr>
            <a:r>
              <a:rPr lang="en-US" dirty="0">
                <a:latin typeface="Verdana" pitchFamily="34" charset="0"/>
                <a:ea typeface="Verdana" pitchFamily="34" charset="0"/>
                <a:cs typeface="Verdana" pitchFamily="34" charset="0"/>
              </a:rPr>
              <a:t>Describe your target </a:t>
            </a:r>
            <a:r>
              <a:rPr lang="en-US" dirty="0" smtClean="0">
                <a:latin typeface="Verdana" pitchFamily="34" charset="0"/>
                <a:ea typeface="Verdana" pitchFamily="34" charset="0"/>
                <a:cs typeface="Verdana" pitchFamily="34" charset="0"/>
              </a:rPr>
              <a:t>population</a:t>
            </a:r>
            <a:endParaRPr lang="en-US" dirty="0">
              <a:latin typeface="Verdana" pitchFamily="34" charset="0"/>
              <a:ea typeface="Verdana" pitchFamily="34" charset="0"/>
              <a:cs typeface="Verdana" pitchFamily="34" charset="0"/>
            </a:endParaRPr>
          </a:p>
        </p:txBody>
      </p:sp>
      <p:sp>
        <p:nvSpPr>
          <p:cNvPr id="28677" name="Text Box 4"/>
          <p:cNvSpPr txBox="1">
            <a:spLocks noChangeArrowheads="1"/>
          </p:cNvSpPr>
          <p:nvPr/>
        </p:nvSpPr>
        <p:spPr bwMode="auto">
          <a:xfrm>
            <a:off x="2060575" y="2971800"/>
            <a:ext cx="4452938"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Identify potential measures</a:t>
            </a:r>
          </a:p>
        </p:txBody>
      </p:sp>
      <p:sp>
        <p:nvSpPr>
          <p:cNvPr id="28678" name="Text Box 5"/>
          <p:cNvSpPr txBox="1">
            <a:spLocks noChangeArrowheads="1"/>
          </p:cNvSpPr>
          <p:nvPr/>
        </p:nvSpPr>
        <p:spPr bwMode="auto">
          <a:xfrm>
            <a:off x="1006475" y="3581400"/>
            <a:ext cx="6561138" cy="1230313"/>
          </a:xfrm>
          <a:prstGeom prst="rect">
            <a:avLst/>
          </a:prstGeom>
          <a:noFill/>
          <a:ln w="12700">
            <a:solidFill>
              <a:schemeClr val="tx1"/>
            </a:solidFill>
            <a:miter lim="800000"/>
            <a:headEnd type="none" w="sm" len="sm"/>
            <a:tailEnd type="none" w="sm" len="sm"/>
          </a:ln>
        </p:spPr>
        <p:txBody>
          <a:bodyPr wrap="none">
            <a:spAutoFit/>
          </a:bodyPr>
          <a:lstStyle/>
          <a:p>
            <a:r>
              <a:rPr lang="en-US">
                <a:latin typeface="Verdana" pitchFamily="34" charset="0"/>
                <a:ea typeface="Verdana" pitchFamily="34" charset="0"/>
                <a:cs typeface="Verdana" pitchFamily="34" charset="0"/>
              </a:rPr>
              <a:t>Review measures for:</a:t>
            </a:r>
          </a:p>
          <a:p>
            <a:r>
              <a:rPr lang="en-US">
                <a:latin typeface="Verdana" pitchFamily="34" charset="0"/>
                <a:ea typeface="Verdana" pitchFamily="34" charset="0"/>
                <a:cs typeface="Verdana" pitchFamily="34" charset="0"/>
              </a:rPr>
              <a:t>--conceptual and psychometric adequacy</a:t>
            </a:r>
          </a:p>
          <a:p>
            <a:r>
              <a:rPr lang="en-US">
                <a:latin typeface="Verdana" pitchFamily="34" charset="0"/>
                <a:ea typeface="Verdana" pitchFamily="34" charset="0"/>
                <a:cs typeface="Verdana" pitchFamily="34" charset="0"/>
              </a:rPr>
              <a:t>--practical considerations</a:t>
            </a:r>
          </a:p>
        </p:txBody>
      </p:sp>
      <p:sp>
        <p:nvSpPr>
          <p:cNvPr id="28679" name="Text Box 6"/>
          <p:cNvSpPr txBox="1">
            <a:spLocks noChangeArrowheads="1"/>
          </p:cNvSpPr>
          <p:nvPr/>
        </p:nvSpPr>
        <p:spPr bwMode="auto">
          <a:xfrm>
            <a:off x="990600" y="4953000"/>
            <a:ext cx="3482975" cy="461963"/>
          </a:xfrm>
          <a:prstGeom prst="rect">
            <a:avLst/>
          </a:prstGeom>
          <a:noFill/>
          <a:ln w="12700">
            <a:solidFill>
              <a:schemeClr val="tx1"/>
            </a:solidFill>
            <a:miter lim="800000"/>
            <a:headEnd type="none" w="sm" len="sm"/>
            <a:tailEnd type="none" w="sm" len="sm"/>
          </a:ln>
        </p:spPr>
        <p:txBody>
          <a:bodyPr wrap="none">
            <a:spAutoFit/>
          </a:bodyPr>
          <a:lstStyle/>
          <a:p>
            <a:r>
              <a:rPr lang="en-US">
                <a:latin typeface="Verdana" pitchFamily="34" charset="0"/>
                <a:ea typeface="Verdana" pitchFamily="34" charset="0"/>
                <a:cs typeface="Verdana" pitchFamily="34" charset="0"/>
              </a:rPr>
              <a:t>Pretest best measure</a:t>
            </a:r>
          </a:p>
        </p:txBody>
      </p:sp>
      <p:sp>
        <p:nvSpPr>
          <p:cNvPr id="28680" name="Text Box 7"/>
          <p:cNvSpPr txBox="1">
            <a:spLocks noChangeArrowheads="1"/>
          </p:cNvSpPr>
          <p:nvPr/>
        </p:nvSpPr>
        <p:spPr bwMode="auto">
          <a:xfrm>
            <a:off x="990600" y="5943600"/>
            <a:ext cx="3505200" cy="461963"/>
          </a:xfrm>
          <a:prstGeom prst="rect">
            <a:avLst/>
          </a:prstGeom>
          <a:noFill/>
          <a:ln w="12700">
            <a:solidFill>
              <a:schemeClr val="tx1"/>
            </a:solidFill>
            <a:miter lim="800000"/>
            <a:headEnd type="none" w="sm" len="sm"/>
            <a:tailEnd type="none" w="sm" len="sm"/>
          </a:ln>
        </p:spPr>
        <p:txBody>
          <a:bodyPr>
            <a:spAutoFit/>
          </a:bodyPr>
          <a:lstStyle/>
          <a:p>
            <a:r>
              <a:rPr lang="en-US">
                <a:latin typeface="Verdana" pitchFamily="34" charset="0"/>
                <a:ea typeface="Verdana" pitchFamily="34" charset="0"/>
                <a:cs typeface="Verdana" pitchFamily="34" charset="0"/>
              </a:rPr>
              <a:t>Final measure</a:t>
            </a:r>
          </a:p>
        </p:txBody>
      </p:sp>
      <p:sp>
        <p:nvSpPr>
          <p:cNvPr id="28681" name="Text Box 3"/>
          <p:cNvSpPr txBox="1">
            <a:spLocks noChangeArrowheads="1"/>
          </p:cNvSpPr>
          <p:nvPr/>
        </p:nvSpPr>
        <p:spPr bwMode="auto">
          <a:xfrm>
            <a:off x="2217738" y="2362200"/>
            <a:ext cx="4095750"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Define concept (variable)</a:t>
            </a:r>
          </a:p>
        </p:txBody>
      </p:sp>
      <p:sp>
        <p:nvSpPr>
          <p:cNvPr id="28682" name="Text Box 7"/>
          <p:cNvSpPr txBox="1">
            <a:spLocks noChangeArrowheads="1"/>
          </p:cNvSpPr>
          <p:nvPr/>
        </p:nvSpPr>
        <p:spPr bwMode="auto">
          <a:xfrm>
            <a:off x="4648200" y="5257800"/>
            <a:ext cx="4038600" cy="830263"/>
          </a:xfrm>
          <a:prstGeom prst="rect">
            <a:avLst/>
          </a:prstGeom>
          <a:solidFill>
            <a:schemeClr val="accent3">
              <a:lumMod val="20000"/>
              <a:lumOff val="80000"/>
            </a:schemeClr>
          </a:solidFill>
          <a:ln w="12700">
            <a:solidFill>
              <a:schemeClr val="tx1"/>
            </a:solidFill>
            <a:miter lim="800000"/>
            <a:headEnd type="none" w="sm" len="sm"/>
            <a:tailEnd type="none" w="sm" len="sm"/>
          </a:ln>
        </p:spPr>
        <p:txBody>
          <a:bodyPr>
            <a:spAutoFit/>
          </a:bodyPr>
          <a:lstStyle/>
          <a:p>
            <a:r>
              <a:rPr lang="en-US" dirty="0">
                <a:latin typeface="Verdana" pitchFamily="34" charset="0"/>
                <a:ea typeface="Verdana" pitchFamily="34" charset="0"/>
                <a:cs typeface="Verdana" pitchFamily="34" charset="0"/>
              </a:rPr>
              <a:t>If problematic:</a:t>
            </a:r>
            <a:br>
              <a:rPr lang="en-US" dirty="0">
                <a:latin typeface="Verdana" pitchFamily="34" charset="0"/>
                <a:ea typeface="Verdana" pitchFamily="34" charset="0"/>
                <a:cs typeface="Verdana" pitchFamily="34" charset="0"/>
              </a:rPr>
            </a:br>
            <a:r>
              <a:rPr lang="en-US" dirty="0">
                <a:latin typeface="Verdana" pitchFamily="34" charset="0"/>
                <a:ea typeface="Verdana" pitchFamily="34" charset="0"/>
                <a:cs typeface="Verdana" pitchFamily="34" charset="0"/>
              </a:rPr>
              <a:t>modify and pretest again</a:t>
            </a:r>
          </a:p>
        </p:txBody>
      </p:sp>
      <p:cxnSp>
        <p:nvCxnSpPr>
          <p:cNvPr id="12" name="Straight Connector 11"/>
          <p:cNvCxnSpPr/>
          <p:nvPr/>
        </p:nvCxnSpPr>
        <p:spPr>
          <a:xfrm flipV="1">
            <a:off x="4495800" y="5029200"/>
            <a:ext cx="784225"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57800" y="5029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57800" y="609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95800" y="6324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p:txBody>
          <a:bodyPr/>
          <a:lstStyle/>
          <a:p>
            <a:pPr>
              <a:defRPr/>
            </a:pPr>
            <a:fld id="{21870E37-1E93-4B4A-85CF-78BD1C6EE3E0}" type="slidenum">
              <a:rPr lang="en-US" smtClean="0"/>
              <a:pPr>
                <a:defRPr/>
              </a:pPr>
              <a:t>56</a:t>
            </a:fld>
            <a:endParaRPr lang="en-US" sz="1400" smtClean="0"/>
          </a:p>
        </p:txBody>
      </p:sp>
      <p:sp>
        <p:nvSpPr>
          <p:cNvPr id="106499" name="Rectangle 2"/>
          <p:cNvSpPr>
            <a:spLocks noGrp="1" noChangeArrowheads="1"/>
          </p:cNvSpPr>
          <p:nvPr>
            <p:ph type="title"/>
          </p:nvPr>
        </p:nvSpPr>
        <p:spPr/>
        <p:txBody>
          <a:bodyPr/>
          <a:lstStyle/>
          <a:p>
            <a:r>
              <a:rPr lang="en-US" dirty="0" smtClean="0"/>
              <a:t>What if Measure Needs Modifying or Adapting?</a:t>
            </a:r>
          </a:p>
        </p:txBody>
      </p:sp>
      <p:sp>
        <p:nvSpPr>
          <p:cNvPr id="106500" name="Rectangle 3"/>
          <p:cNvSpPr>
            <a:spLocks noGrp="1" noChangeArrowheads="1"/>
          </p:cNvSpPr>
          <p:nvPr>
            <p:ph type="body" idx="1"/>
          </p:nvPr>
        </p:nvSpPr>
        <p:spPr>
          <a:xfrm>
            <a:off x="533400" y="2133600"/>
            <a:ext cx="8229600" cy="4389438"/>
          </a:xfrm>
        </p:spPr>
        <p:txBody>
          <a:bodyPr/>
          <a:lstStyle/>
          <a:p>
            <a:r>
              <a:rPr lang="en-US" smtClean="0"/>
              <a:t>If pretest indicates measure is not adequate</a:t>
            </a:r>
          </a:p>
          <a:p>
            <a:pPr lvl="1"/>
            <a:r>
              <a:rPr lang="en-US" smtClean="0"/>
              <a:t>May need to modify measure</a:t>
            </a:r>
          </a:p>
          <a:p>
            <a:r>
              <a:rPr lang="en-US" smtClean="0"/>
              <a:t>What information is used to modify?</a:t>
            </a:r>
          </a:p>
          <a:p>
            <a:r>
              <a:rPr lang="en-US" smtClean="0"/>
              <a:t>What are the types of modifications?</a:t>
            </a:r>
          </a:p>
          <a:p>
            <a:r>
              <a:rPr lang="en-US" smtClean="0"/>
              <a:t> How should we test modified measures?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p:txBody>
          <a:bodyPr/>
          <a:lstStyle/>
          <a:p>
            <a:pPr>
              <a:defRPr/>
            </a:pPr>
            <a:fld id="{3F85921B-64A9-46C1-8614-EE97707054F8}" type="slidenum">
              <a:rPr lang="en-US" smtClean="0"/>
              <a:pPr>
                <a:defRPr/>
              </a:pPr>
              <a:t>57</a:t>
            </a:fld>
            <a:endParaRPr lang="en-US" sz="1400" smtClean="0"/>
          </a:p>
        </p:txBody>
      </p:sp>
      <p:sp>
        <p:nvSpPr>
          <p:cNvPr id="107523" name="Rectangle 2"/>
          <p:cNvSpPr>
            <a:spLocks noGrp="1" noChangeArrowheads="1"/>
          </p:cNvSpPr>
          <p:nvPr>
            <p:ph type="title"/>
          </p:nvPr>
        </p:nvSpPr>
        <p:spPr>
          <a:xfrm>
            <a:off x="457200" y="704850"/>
            <a:ext cx="8534400" cy="1143000"/>
          </a:xfrm>
        </p:spPr>
        <p:txBody>
          <a:bodyPr/>
          <a:lstStyle/>
          <a:p>
            <a:r>
              <a:rPr lang="en-US" dirty="0" smtClean="0"/>
              <a:t>When Problems Found Through Pretesting… A Choice</a:t>
            </a:r>
          </a:p>
        </p:txBody>
      </p:sp>
      <p:sp>
        <p:nvSpPr>
          <p:cNvPr id="107524" name="Rectangle 3"/>
          <p:cNvSpPr>
            <a:spLocks noGrp="1" noChangeArrowheads="1"/>
          </p:cNvSpPr>
          <p:nvPr>
            <p:ph type="body" idx="1"/>
          </p:nvPr>
        </p:nvSpPr>
        <p:spPr>
          <a:xfrm>
            <a:off x="457200" y="2468563"/>
            <a:ext cx="8229600" cy="3170237"/>
          </a:xfrm>
        </p:spPr>
        <p:txBody>
          <a:bodyPr/>
          <a:lstStyle/>
          <a:p>
            <a:pPr algn="ctr">
              <a:buFont typeface="Monotype Sorts" pitchFamily="2" charset="2"/>
              <a:buNone/>
            </a:pPr>
            <a:r>
              <a:rPr lang="en-US" smtClean="0"/>
              <a:t>Use existing measure “as is” </a:t>
            </a:r>
            <a:br>
              <a:rPr lang="en-US" smtClean="0"/>
            </a:br>
            <a:r>
              <a:rPr lang="en-US" smtClean="0"/>
              <a:t>to preserve integrity of measure</a:t>
            </a:r>
          </a:p>
          <a:p>
            <a:pPr algn="ctr">
              <a:buFont typeface="Monotype Sorts" pitchFamily="2" charset="2"/>
              <a:buNone/>
            </a:pPr>
            <a:r>
              <a:rPr lang="en-US" smtClean="0"/>
              <a:t>OR</a:t>
            </a:r>
          </a:p>
          <a:p>
            <a:pPr algn="ctr">
              <a:buFont typeface="Monotype Sorts" pitchFamily="2" charset="2"/>
              <a:buNone/>
            </a:pPr>
            <a:r>
              <a:rPr lang="en-US" smtClean="0"/>
              <a:t>Modify the measure</a:t>
            </a:r>
            <a:br>
              <a:rPr lang="en-US" smtClean="0"/>
            </a:br>
            <a:r>
              <a:rPr lang="en-US" smtClean="0"/>
              <a:t> to address problems in diverse group</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p:txBody>
          <a:bodyPr/>
          <a:lstStyle/>
          <a:p>
            <a:pPr>
              <a:defRPr/>
            </a:pPr>
            <a:fld id="{7C5A3AF6-0B65-4845-A315-2E1256BD1203}" type="slidenum">
              <a:rPr lang="en-US" smtClean="0"/>
              <a:pPr>
                <a:defRPr/>
              </a:pPr>
              <a:t>58</a:t>
            </a:fld>
            <a:endParaRPr lang="en-US" sz="1400" smtClean="0"/>
          </a:p>
        </p:txBody>
      </p:sp>
      <p:sp>
        <p:nvSpPr>
          <p:cNvPr id="108547" name="Rectangle 2"/>
          <p:cNvSpPr>
            <a:spLocks noGrp="1" noChangeArrowheads="1"/>
          </p:cNvSpPr>
          <p:nvPr>
            <p:ph type="title"/>
          </p:nvPr>
        </p:nvSpPr>
        <p:spPr/>
        <p:txBody>
          <a:bodyPr/>
          <a:lstStyle/>
          <a:p>
            <a:r>
              <a:rPr lang="en-US" dirty="0" smtClean="0"/>
              <a:t>Argument </a:t>
            </a:r>
            <a:r>
              <a:rPr lang="en-US" u="sng" dirty="0" smtClean="0"/>
              <a:t>in Favor of</a:t>
            </a:r>
            <a:r>
              <a:rPr lang="en-US" dirty="0" smtClean="0"/>
              <a:t> Using Measure “As Is”</a:t>
            </a:r>
          </a:p>
        </p:txBody>
      </p:sp>
      <p:sp>
        <p:nvSpPr>
          <p:cNvPr id="108548" name="Rectangle 3"/>
          <p:cNvSpPr>
            <a:spLocks noGrp="1" noChangeArrowheads="1"/>
          </p:cNvSpPr>
          <p:nvPr>
            <p:ph type="body" idx="1"/>
          </p:nvPr>
        </p:nvSpPr>
        <p:spPr>
          <a:xfrm>
            <a:off x="457200" y="2438400"/>
            <a:ext cx="8382000" cy="3733800"/>
          </a:xfrm>
        </p:spPr>
        <p:txBody>
          <a:bodyPr/>
          <a:lstStyle/>
          <a:p>
            <a:r>
              <a:rPr lang="en-US" smtClean="0"/>
              <a:t>Known psychometric properties</a:t>
            </a:r>
          </a:p>
          <a:p>
            <a:r>
              <a:rPr lang="en-US" smtClean="0"/>
              <a:t>Allows comparison of findings to other research using the measure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p:txBody>
          <a:bodyPr/>
          <a:lstStyle/>
          <a:p>
            <a:pPr>
              <a:defRPr/>
            </a:pPr>
            <a:fld id="{24EE8454-A7F7-4758-BEB7-F10D6BB24070}" type="slidenum">
              <a:rPr lang="en-US" smtClean="0"/>
              <a:pPr>
                <a:defRPr/>
              </a:pPr>
              <a:t>59</a:t>
            </a:fld>
            <a:endParaRPr lang="en-US" sz="1400" smtClean="0"/>
          </a:p>
        </p:txBody>
      </p:sp>
      <p:sp>
        <p:nvSpPr>
          <p:cNvPr id="61443" name="Rectangle 2"/>
          <p:cNvSpPr>
            <a:spLocks noGrp="1" noChangeArrowheads="1"/>
          </p:cNvSpPr>
          <p:nvPr>
            <p:ph type="title"/>
          </p:nvPr>
        </p:nvSpPr>
        <p:spPr/>
        <p:txBody>
          <a:bodyPr>
            <a:normAutofit fontScale="90000"/>
          </a:bodyPr>
          <a:lstStyle/>
          <a:p>
            <a:pPr>
              <a:defRPr/>
            </a:pPr>
            <a:r>
              <a:rPr lang="en-US" sz="3800" dirty="0" smtClean="0"/>
              <a:t>Argument </a:t>
            </a:r>
            <a:r>
              <a:rPr lang="en-US" sz="3800" u="sng" dirty="0" smtClean="0"/>
              <a:t>Against</a:t>
            </a:r>
            <a:r>
              <a:rPr lang="en-US" sz="3800" dirty="0" smtClean="0"/>
              <a:t> Using Measure</a:t>
            </a:r>
            <a:br>
              <a:rPr lang="en-US" sz="3800" dirty="0" smtClean="0"/>
            </a:br>
            <a:r>
              <a:rPr lang="en-US" sz="3800" dirty="0" smtClean="0"/>
              <a:t> “As Is” …. (if problems are found)</a:t>
            </a:r>
          </a:p>
        </p:txBody>
      </p:sp>
      <p:sp>
        <p:nvSpPr>
          <p:cNvPr id="109572" name="Rectangle 3"/>
          <p:cNvSpPr>
            <a:spLocks noGrp="1" noChangeArrowheads="1"/>
          </p:cNvSpPr>
          <p:nvPr>
            <p:ph type="body" idx="1"/>
          </p:nvPr>
        </p:nvSpPr>
        <p:spPr>
          <a:xfrm>
            <a:off x="457200" y="2286000"/>
            <a:ext cx="8229600" cy="4389438"/>
          </a:xfrm>
        </p:spPr>
        <p:txBody>
          <a:bodyPr/>
          <a:lstStyle/>
          <a:p>
            <a:r>
              <a:rPr lang="en-US" dirty="0" smtClean="0"/>
              <a:t>Reliability and validity may be poor</a:t>
            </a:r>
          </a:p>
          <a:p>
            <a:r>
              <a:rPr lang="en-US" dirty="0" smtClean="0"/>
              <a:t>Results pertaining to the measure could be erroneous</a:t>
            </a:r>
          </a:p>
          <a:p>
            <a:pPr lvl="1"/>
            <a:r>
              <a:rPr lang="en-US" dirty="0" smtClean="0"/>
              <a:t>Limited internal validity</a:t>
            </a:r>
          </a:p>
          <a:p>
            <a:pPr lvl="1"/>
            <a:r>
              <a:rPr lang="en-US" dirty="0" smtClean="0"/>
              <a:t>May not observe true associations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81000"/>
            <a:ext cx="8229600" cy="1143000"/>
          </a:xfrm>
        </p:spPr>
        <p:txBody>
          <a:bodyPr>
            <a:normAutofit/>
          </a:bodyPr>
          <a:lstStyle/>
          <a:p>
            <a:pPr eaLnBrk="1" hangingPunct="1"/>
            <a:r>
              <a:rPr lang="en-US" dirty="0" smtClean="0"/>
              <a:t>To Review Measures …</a:t>
            </a:r>
          </a:p>
        </p:txBody>
      </p:sp>
      <p:sp>
        <p:nvSpPr>
          <p:cNvPr id="58372" name="Rectangle 3"/>
          <p:cNvSpPr>
            <a:spLocks noGrp="1" noChangeArrowheads="1"/>
          </p:cNvSpPr>
          <p:nvPr>
            <p:ph idx="1"/>
          </p:nvPr>
        </p:nvSpPr>
        <p:spPr/>
        <p:txBody>
          <a:bodyPr>
            <a:normAutofit fontScale="92500" lnSpcReduction="10000"/>
          </a:bodyPr>
          <a:lstStyle/>
          <a:p>
            <a:pPr marL="342900" lvl="1" indent="-342900" eaLnBrk="1" fontAlgn="auto" hangingPunct="1">
              <a:spcAft>
                <a:spcPts val="0"/>
              </a:spcAft>
              <a:buClr>
                <a:schemeClr val="accent2"/>
              </a:buClr>
              <a:buSzPct val="75000"/>
              <a:buFont typeface="Monotype Sorts" pitchFamily="2" charset="2"/>
              <a:buChar char="u"/>
              <a:defRPr/>
            </a:pPr>
            <a:r>
              <a:rPr lang="en-US" sz="3400" dirty="0" smtClean="0"/>
              <a:t>Obtain copy of questionnaire or instrument</a:t>
            </a:r>
          </a:p>
          <a:p>
            <a:pPr marL="274320" indent="-274320" eaLnBrk="1" fontAlgn="auto" hangingPunct="1">
              <a:spcAft>
                <a:spcPts val="0"/>
              </a:spcAft>
              <a:buClr>
                <a:schemeClr val="accent3"/>
              </a:buClr>
              <a:buFont typeface="Wingdings 2"/>
              <a:buChar char=""/>
              <a:defRPr/>
            </a:pPr>
            <a:r>
              <a:rPr lang="en-US" sz="3400" dirty="0" smtClean="0"/>
              <a:t>Review items, response choices, time frame</a:t>
            </a:r>
          </a:p>
          <a:p>
            <a:pPr marL="274320" indent="-274320" eaLnBrk="1" fontAlgn="auto" hangingPunct="1">
              <a:spcAft>
                <a:spcPts val="0"/>
              </a:spcAft>
              <a:buClr>
                <a:schemeClr val="accent3"/>
              </a:buClr>
              <a:buFont typeface="Wingdings 2"/>
              <a:buChar char=""/>
              <a:defRPr/>
            </a:pPr>
            <a:r>
              <a:rPr lang="en-US" sz="3400" dirty="0" smtClean="0"/>
              <a:t>Review what is known about it</a:t>
            </a:r>
          </a:p>
          <a:p>
            <a:pPr marL="640080" lvl="1" indent="-246888" eaLnBrk="1" fontAlgn="auto" hangingPunct="1">
              <a:spcAft>
                <a:spcPts val="0"/>
              </a:spcAft>
              <a:buFont typeface="Wingdings 2"/>
              <a:buChar char=""/>
              <a:defRPr/>
            </a:pPr>
            <a:r>
              <a:rPr lang="en-US" sz="3000" dirty="0" smtClean="0"/>
              <a:t>Original and other publications by authors</a:t>
            </a:r>
          </a:p>
          <a:p>
            <a:pPr marL="640080" lvl="1" indent="-246888" eaLnBrk="1" fontAlgn="auto" hangingPunct="1">
              <a:spcAft>
                <a:spcPts val="0"/>
              </a:spcAft>
              <a:buFont typeface="Wingdings 2"/>
              <a:buChar char=""/>
              <a:defRPr/>
            </a:pPr>
            <a:r>
              <a:rPr lang="en-US" sz="3000" dirty="0" smtClean="0"/>
              <a:t>Subsequent studies in which it was applied</a:t>
            </a:r>
          </a:p>
        </p:txBody>
      </p:sp>
      <p:sp>
        <p:nvSpPr>
          <p:cNvPr id="53250" name="Slide Number Placeholder 5"/>
          <p:cNvSpPr>
            <a:spLocks noGrp="1"/>
          </p:cNvSpPr>
          <p:nvPr>
            <p:ph type="sldNum" sz="quarter" idx="12"/>
          </p:nvPr>
        </p:nvSpPr>
        <p:spPr/>
        <p:txBody>
          <a:bodyPr/>
          <a:lstStyle/>
          <a:p>
            <a:pPr>
              <a:defRPr/>
            </a:pPr>
            <a:fld id="{6EE3407A-8847-4685-A657-0C6E69665B2C}" type="slidenum">
              <a:rPr lang="en-US"/>
              <a:pPr>
                <a:defRPr/>
              </a:pPr>
              <a:t>6</a:t>
            </a:fld>
            <a:endParaRPr 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p:txBody>
          <a:bodyPr/>
          <a:lstStyle/>
          <a:p>
            <a:pPr>
              <a:defRPr/>
            </a:pPr>
            <a:fld id="{C45DE9EB-EEC3-4398-8129-2D18C90583CF}" type="slidenum">
              <a:rPr lang="en-US" smtClean="0"/>
              <a:pPr>
                <a:defRPr/>
              </a:pPr>
              <a:t>60</a:t>
            </a:fld>
            <a:endParaRPr lang="en-US" sz="1400" smtClean="0"/>
          </a:p>
        </p:txBody>
      </p:sp>
      <p:sp>
        <p:nvSpPr>
          <p:cNvPr id="110595" name="Rectangle 2"/>
          <p:cNvSpPr>
            <a:spLocks noGrp="1" noChangeArrowheads="1"/>
          </p:cNvSpPr>
          <p:nvPr>
            <p:ph type="title"/>
          </p:nvPr>
        </p:nvSpPr>
        <p:spPr>
          <a:xfrm>
            <a:off x="533400" y="685800"/>
            <a:ext cx="8229600" cy="1143000"/>
          </a:xfrm>
        </p:spPr>
        <p:txBody>
          <a:bodyPr/>
          <a:lstStyle/>
          <a:p>
            <a:r>
              <a:rPr lang="en-US" dirty="0" smtClean="0"/>
              <a:t>Why Would You Consider Modifying an Existing Measure? </a:t>
            </a:r>
          </a:p>
        </p:txBody>
      </p:sp>
      <p:sp>
        <p:nvSpPr>
          <p:cNvPr id="110596" name="Rectangle 3"/>
          <p:cNvSpPr>
            <a:spLocks noGrp="1" noChangeArrowheads="1"/>
          </p:cNvSpPr>
          <p:nvPr>
            <p:ph type="body" idx="1"/>
          </p:nvPr>
        </p:nvSpPr>
        <p:spPr>
          <a:xfrm>
            <a:off x="457200" y="2133600"/>
            <a:ext cx="8229600" cy="4389437"/>
          </a:xfrm>
        </p:spPr>
        <p:txBody>
          <a:bodyPr/>
          <a:lstStyle/>
          <a:p>
            <a:pPr>
              <a:lnSpc>
                <a:spcPct val="90000"/>
              </a:lnSpc>
            </a:pPr>
            <a:r>
              <a:rPr lang="en-US" dirty="0" smtClean="0"/>
              <a:t>In health disparities research</a:t>
            </a:r>
          </a:p>
          <a:p>
            <a:pPr lvl="1">
              <a:lnSpc>
                <a:spcPct val="90000"/>
              </a:lnSpc>
            </a:pPr>
            <a:r>
              <a:rPr lang="en-US" dirty="0" smtClean="0"/>
              <a:t>Sample/population differs from that in which original measure developed</a:t>
            </a:r>
          </a:p>
          <a:p>
            <a:pPr lvl="2">
              <a:lnSpc>
                <a:spcPct val="90000"/>
              </a:lnSpc>
            </a:pPr>
            <a:r>
              <a:rPr lang="en-US" sz="2800" dirty="0" smtClean="0"/>
              <a:t>Anticipate problems in new population</a:t>
            </a:r>
          </a:p>
          <a:p>
            <a:pPr>
              <a:lnSpc>
                <a:spcPct val="90000"/>
              </a:lnSpc>
            </a:pPr>
            <a:r>
              <a:rPr lang="en-US" dirty="0" smtClean="0"/>
              <a:t>More generally</a:t>
            </a:r>
          </a:p>
          <a:p>
            <a:pPr lvl="1">
              <a:lnSpc>
                <a:spcPct val="90000"/>
              </a:lnSpc>
            </a:pPr>
            <a:r>
              <a:rPr lang="en-US" dirty="0" smtClean="0"/>
              <a:t>Measure developed awhile ago </a:t>
            </a:r>
          </a:p>
          <a:p>
            <a:pPr lvl="1">
              <a:lnSpc>
                <a:spcPct val="90000"/>
              </a:lnSpc>
            </a:pPr>
            <a:r>
              <a:rPr lang="en-US" dirty="0" smtClean="0"/>
              <a:t>Poor format/presentation</a:t>
            </a:r>
          </a:p>
          <a:p>
            <a:pPr lvl="1">
              <a:lnSpc>
                <a:spcPct val="90000"/>
              </a:lnSpc>
            </a:pPr>
            <a:r>
              <a:rPr lang="en-US" dirty="0" smtClean="0"/>
              <a:t>Study context issues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p:txBody>
          <a:bodyPr/>
          <a:lstStyle/>
          <a:p>
            <a:pPr>
              <a:defRPr/>
            </a:pPr>
            <a:fld id="{B3E3EFC2-ED1A-4530-A4B6-6B7AEE923968}" type="slidenum">
              <a:rPr lang="en-US" smtClean="0"/>
              <a:pPr>
                <a:defRPr/>
              </a:pPr>
              <a:t>61</a:t>
            </a:fld>
            <a:endParaRPr lang="en-US" sz="1400" smtClean="0"/>
          </a:p>
        </p:txBody>
      </p:sp>
      <p:sp>
        <p:nvSpPr>
          <p:cNvPr id="111619" name="Rectangle 2"/>
          <p:cNvSpPr>
            <a:spLocks noGrp="1" noChangeArrowheads="1"/>
          </p:cNvSpPr>
          <p:nvPr>
            <p:ph type="title"/>
          </p:nvPr>
        </p:nvSpPr>
        <p:spPr>
          <a:xfrm>
            <a:off x="609600" y="609600"/>
            <a:ext cx="8229600" cy="1143000"/>
          </a:xfrm>
        </p:spPr>
        <p:txBody>
          <a:bodyPr/>
          <a:lstStyle/>
          <a:p>
            <a:r>
              <a:rPr lang="en-US" dirty="0" smtClean="0"/>
              <a:t>Key Reason: Population Group Differences from Original </a:t>
            </a:r>
          </a:p>
        </p:txBody>
      </p:sp>
      <p:sp>
        <p:nvSpPr>
          <p:cNvPr id="111620" name="Rectangle 3"/>
          <p:cNvSpPr>
            <a:spLocks noGrp="1" noChangeArrowheads="1"/>
          </p:cNvSpPr>
          <p:nvPr>
            <p:ph type="body" idx="1"/>
          </p:nvPr>
        </p:nvSpPr>
        <p:spPr/>
        <p:txBody>
          <a:bodyPr/>
          <a:lstStyle/>
          <a:p>
            <a:pPr>
              <a:lnSpc>
                <a:spcPct val="90000"/>
              </a:lnSpc>
            </a:pPr>
            <a:r>
              <a:rPr lang="en-US" dirty="0" smtClean="0"/>
              <a:t>Research in a “disparity population”</a:t>
            </a:r>
          </a:p>
          <a:p>
            <a:pPr lvl="1">
              <a:lnSpc>
                <a:spcPct val="90000"/>
              </a:lnSpc>
            </a:pPr>
            <a:r>
              <a:rPr lang="en-US" dirty="0" smtClean="0"/>
              <a:t>Different culture, race/ethnic group</a:t>
            </a:r>
          </a:p>
          <a:p>
            <a:pPr lvl="1">
              <a:lnSpc>
                <a:spcPct val="90000"/>
              </a:lnSpc>
            </a:pPr>
            <a:r>
              <a:rPr lang="en-US" dirty="0" smtClean="0"/>
              <a:t>Lower level of socioeconomic status (SES)</a:t>
            </a:r>
          </a:p>
          <a:p>
            <a:pPr lvl="1">
              <a:lnSpc>
                <a:spcPct val="90000"/>
              </a:lnSpc>
            </a:pPr>
            <a:r>
              <a:rPr lang="en-US" dirty="0" smtClean="0"/>
              <a:t>Limited English proficiency, lower literacy</a:t>
            </a:r>
          </a:p>
          <a:p>
            <a:pPr>
              <a:lnSpc>
                <a:spcPct val="90000"/>
              </a:lnSpc>
            </a:pPr>
            <a:r>
              <a:rPr lang="en-US" dirty="0" smtClean="0"/>
              <a:t>Other reasons</a:t>
            </a:r>
          </a:p>
          <a:p>
            <a:pPr lvl="1">
              <a:lnSpc>
                <a:spcPct val="90000"/>
              </a:lnSpc>
            </a:pPr>
            <a:r>
              <a:rPr lang="en-US" dirty="0" smtClean="0"/>
              <a:t>Different disease, health problem, patient group, age group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p:txBody>
          <a:bodyPr/>
          <a:lstStyle/>
          <a:p>
            <a:pPr>
              <a:defRPr/>
            </a:pPr>
            <a:fld id="{1C08ACF5-F68D-45A8-A3F8-5648F72CD2D8}" type="slidenum">
              <a:rPr lang="en-US" smtClean="0"/>
              <a:pPr>
                <a:defRPr/>
              </a:pPr>
              <a:t>62</a:t>
            </a:fld>
            <a:endParaRPr lang="en-US" sz="1400" smtClean="0"/>
          </a:p>
        </p:txBody>
      </p:sp>
      <p:sp>
        <p:nvSpPr>
          <p:cNvPr id="112643" name="Rectangle 2"/>
          <p:cNvSpPr>
            <a:spLocks noGrp="1" noChangeArrowheads="1"/>
          </p:cNvSpPr>
          <p:nvPr>
            <p:ph type="title"/>
          </p:nvPr>
        </p:nvSpPr>
        <p:spPr/>
        <p:txBody>
          <a:bodyPr/>
          <a:lstStyle/>
          <a:p>
            <a:r>
              <a:rPr lang="en-US" smtClean="0"/>
              <a:t>Why Might a Measure Not be Suitable for New Population Group?	</a:t>
            </a:r>
          </a:p>
        </p:txBody>
      </p:sp>
      <p:sp>
        <p:nvSpPr>
          <p:cNvPr id="112644" name="Rectangle 3"/>
          <p:cNvSpPr>
            <a:spLocks noGrp="1" noChangeArrowheads="1"/>
          </p:cNvSpPr>
          <p:nvPr>
            <p:ph type="body" idx="1"/>
          </p:nvPr>
        </p:nvSpPr>
        <p:spPr>
          <a:xfrm>
            <a:off x="457200" y="2133600"/>
            <a:ext cx="8229600" cy="4389438"/>
          </a:xfrm>
        </p:spPr>
        <p:txBody>
          <a:bodyPr/>
          <a:lstStyle/>
          <a:p>
            <a:r>
              <a:rPr lang="en-US" smtClean="0"/>
              <a:t>Concept or dimension is missing</a:t>
            </a:r>
          </a:p>
          <a:p>
            <a:r>
              <a:rPr lang="en-US" smtClean="0"/>
              <a:t>Meaning of concepts differ from mainstream</a:t>
            </a:r>
          </a:p>
          <a:p>
            <a:r>
              <a:rPr lang="en-US" smtClean="0"/>
              <a:t>New group may not interpret items as intended</a:t>
            </a:r>
          </a:p>
          <a:p>
            <a:r>
              <a:rPr lang="en-US" smtClean="0"/>
              <a:t>Process of answering questions may differ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p:txBody>
          <a:bodyPr/>
          <a:lstStyle/>
          <a:p>
            <a:pPr>
              <a:defRPr/>
            </a:pPr>
            <a:fld id="{5AE0EE06-7A33-4C8C-9028-220DD51E2881}" type="slidenum">
              <a:rPr lang="en-US" smtClean="0"/>
              <a:pPr>
                <a:defRPr/>
              </a:pPr>
              <a:t>63</a:t>
            </a:fld>
            <a:endParaRPr lang="en-US" sz="1400" smtClean="0"/>
          </a:p>
        </p:txBody>
      </p:sp>
      <p:sp>
        <p:nvSpPr>
          <p:cNvPr id="113667" name="Rectangle 2"/>
          <p:cNvSpPr>
            <a:spLocks noGrp="1" noChangeArrowheads="1"/>
          </p:cNvSpPr>
          <p:nvPr>
            <p:ph type="title"/>
          </p:nvPr>
        </p:nvSpPr>
        <p:spPr/>
        <p:txBody>
          <a:bodyPr/>
          <a:lstStyle/>
          <a:p>
            <a:r>
              <a:rPr lang="en-US" smtClean="0"/>
              <a:t>What Information is Used to Decide </a:t>
            </a:r>
            <a:r>
              <a:rPr lang="en-US" u="sng" smtClean="0"/>
              <a:t>How</a:t>
            </a:r>
            <a:r>
              <a:rPr lang="en-US" smtClean="0"/>
              <a:t> to Modify a Measure?</a:t>
            </a:r>
          </a:p>
        </p:txBody>
      </p:sp>
      <p:sp>
        <p:nvSpPr>
          <p:cNvPr id="113668" name="Rectangle 3"/>
          <p:cNvSpPr>
            <a:spLocks noGrp="1" noChangeArrowheads="1"/>
          </p:cNvSpPr>
          <p:nvPr>
            <p:ph type="body" idx="1"/>
          </p:nvPr>
        </p:nvSpPr>
        <p:spPr>
          <a:xfrm>
            <a:off x="457200" y="2133600"/>
            <a:ext cx="8229600" cy="4389438"/>
          </a:xfrm>
        </p:spPr>
        <p:txBody>
          <a:bodyPr/>
          <a:lstStyle/>
          <a:p>
            <a:r>
              <a:rPr lang="en-US" smtClean="0"/>
              <a:t>Same data identifying conceptual differences in diverse population…</a:t>
            </a:r>
          </a:p>
          <a:p>
            <a:pPr lvl="1"/>
            <a:r>
              <a:rPr lang="en-US" smtClean="0"/>
              <a:t>often includes information for making revisions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p:txBody>
          <a:bodyPr/>
          <a:lstStyle/>
          <a:p>
            <a:pPr>
              <a:defRPr/>
            </a:pPr>
            <a:fld id="{28D07500-22D3-4F86-BFE2-3C6A6F02519B}" type="slidenum">
              <a:rPr lang="en-US" smtClean="0"/>
              <a:pPr>
                <a:defRPr/>
              </a:pPr>
              <a:t>64</a:t>
            </a:fld>
            <a:endParaRPr lang="en-US" sz="1400" smtClean="0"/>
          </a:p>
        </p:txBody>
      </p:sp>
      <p:sp>
        <p:nvSpPr>
          <p:cNvPr id="115715" name="Rectangle 2"/>
          <p:cNvSpPr>
            <a:spLocks noGrp="1" noChangeArrowheads="1"/>
          </p:cNvSpPr>
          <p:nvPr>
            <p:ph type="title"/>
          </p:nvPr>
        </p:nvSpPr>
        <p:spPr>
          <a:xfrm>
            <a:off x="457200" y="304800"/>
            <a:ext cx="8229600" cy="1143000"/>
          </a:xfrm>
        </p:spPr>
        <p:txBody>
          <a:bodyPr/>
          <a:lstStyle/>
          <a:p>
            <a:r>
              <a:rPr lang="en-US" smtClean="0"/>
              <a:t>Types of Modifications</a:t>
            </a:r>
          </a:p>
        </p:txBody>
      </p:sp>
      <p:sp>
        <p:nvSpPr>
          <p:cNvPr id="115716" name="Rectangle 3"/>
          <p:cNvSpPr>
            <a:spLocks noGrp="1" noChangeArrowheads="1"/>
          </p:cNvSpPr>
          <p:nvPr>
            <p:ph type="body" idx="1"/>
          </p:nvPr>
        </p:nvSpPr>
        <p:spPr/>
        <p:txBody>
          <a:bodyPr/>
          <a:lstStyle/>
          <a:p>
            <a:r>
              <a:rPr lang="en-US" smtClean="0"/>
              <a:t>Format or presentation</a:t>
            </a:r>
          </a:p>
          <a:p>
            <a:r>
              <a:rPr lang="en-US" smtClean="0"/>
              <a:t>Content</a:t>
            </a:r>
          </a:p>
          <a:p>
            <a:pPr lvl="1"/>
            <a:r>
              <a:rPr lang="en-US" smtClean="0"/>
              <a:t>Dimensions</a:t>
            </a:r>
          </a:p>
          <a:p>
            <a:pPr lvl="1"/>
            <a:r>
              <a:rPr lang="en-US" smtClean="0"/>
              <a:t>Item stems</a:t>
            </a:r>
          </a:p>
          <a:p>
            <a:pPr lvl="1"/>
            <a:r>
              <a:rPr lang="en-US" smtClean="0"/>
              <a:t>Response options </a:t>
            </a:r>
          </a:p>
          <a:p>
            <a:endParaRPr lang="en-US" smtClean="0"/>
          </a:p>
          <a:p>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p:txBody>
          <a:bodyPr/>
          <a:lstStyle/>
          <a:p>
            <a:pPr>
              <a:defRPr/>
            </a:pPr>
            <a:fld id="{A9B7617A-8F2C-42DB-B808-5C9CD346B298}" type="slidenum">
              <a:rPr lang="en-US" smtClean="0"/>
              <a:pPr>
                <a:defRPr/>
              </a:pPr>
              <a:t>65</a:t>
            </a:fld>
            <a:endParaRPr lang="en-US" sz="1400" smtClean="0"/>
          </a:p>
        </p:txBody>
      </p:sp>
      <p:sp>
        <p:nvSpPr>
          <p:cNvPr id="116739" name="Rectangle 2"/>
          <p:cNvSpPr>
            <a:spLocks noGrp="1" noChangeArrowheads="1"/>
          </p:cNvSpPr>
          <p:nvPr>
            <p:ph type="title"/>
          </p:nvPr>
        </p:nvSpPr>
        <p:spPr>
          <a:xfrm>
            <a:off x="457200" y="304800"/>
            <a:ext cx="8229600" cy="1143000"/>
          </a:xfrm>
        </p:spPr>
        <p:txBody>
          <a:bodyPr/>
          <a:lstStyle/>
          <a:p>
            <a:r>
              <a:rPr lang="en-US" smtClean="0"/>
              <a:t>Format/Presentation Modifications </a:t>
            </a:r>
          </a:p>
        </p:txBody>
      </p:sp>
      <p:sp>
        <p:nvSpPr>
          <p:cNvPr id="116740" name="Rectangle 3"/>
          <p:cNvSpPr>
            <a:spLocks noGrp="1" noChangeArrowheads="1"/>
          </p:cNvSpPr>
          <p:nvPr>
            <p:ph type="body" idx="1"/>
          </p:nvPr>
        </p:nvSpPr>
        <p:spPr>
          <a:xfrm>
            <a:off x="381000" y="1676400"/>
            <a:ext cx="8382000" cy="4495800"/>
          </a:xfrm>
        </p:spPr>
        <p:txBody>
          <a:bodyPr/>
          <a:lstStyle/>
          <a:p>
            <a:r>
              <a:rPr lang="en-US" smtClean="0"/>
              <a:t>Goal: reduce respondent burden</a:t>
            </a:r>
          </a:p>
          <a:p>
            <a:r>
              <a:rPr lang="en-US" smtClean="0"/>
              <a:t>Improve appearance or way of responding</a:t>
            </a:r>
          </a:p>
          <a:p>
            <a:pPr lvl="1"/>
            <a:r>
              <a:rPr lang="en-US" smtClean="0"/>
              <a:t>Simplify instructions</a:t>
            </a:r>
          </a:p>
          <a:p>
            <a:pPr lvl="1"/>
            <a:r>
              <a:rPr lang="en-US" smtClean="0"/>
              <a:t>Modify format for responding</a:t>
            </a:r>
          </a:p>
          <a:p>
            <a:pPr lvl="1"/>
            <a:r>
              <a:rPr lang="en-US" smtClean="0"/>
              <a:t>Create more space, reduce crowded items</a:t>
            </a:r>
          </a:p>
          <a:p>
            <a:pPr lvl="1"/>
            <a:r>
              <a:rPr lang="en-US" smtClean="0"/>
              <a:t>Improve contrast, increase font size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p:txBody>
          <a:bodyPr/>
          <a:lstStyle/>
          <a:p>
            <a:pPr>
              <a:defRPr/>
            </a:pPr>
            <a:fld id="{EF94D6E5-F928-40B9-8F8D-BDA556D12465}" type="slidenum">
              <a:rPr lang="en-US" smtClean="0"/>
              <a:pPr>
                <a:defRPr/>
              </a:pPr>
              <a:t>66</a:t>
            </a:fld>
            <a:endParaRPr lang="en-US" sz="1400" smtClean="0"/>
          </a:p>
        </p:txBody>
      </p:sp>
      <p:sp>
        <p:nvSpPr>
          <p:cNvPr id="117763" name="Rectangle 2"/>
          <p:cNvSpPr>
            <a:spLocks noGrp="1" noChangeArrowheads="1"/>
          </p:cNvSpPr>
          <p:nvPr>
            <p:ph type="title"/>
          </p:nvPr>
        </p:nvSpPr>
        <p:spPr/>
        <p:txBody>
          <a:bodyPr/>
          <a:lstStyle/>
          <a:p>
            <a:r>
              <a:rPr lang="en-US" dirty="0" smtClean="0"/>
              <a:t>Poor Format/Presentation = High Respondent Burden</a:t>
            </a:r>
          </a:p>
        </p:txBody>
      </p:sp>
      <p:sp>
        <p:nvSpPr>
          <p:cNvPr id="117764" name="Rectangle 3"/>
          <p:cNvSpPr>
            <a:spLocks noGrp="1" noChangeArrowheads="1"/>
          </p:cNvSpPr>
          <p:nvPr>
            <p:ph type="body" idx="1"/>
          </p:nvPr>
        </p:nvSpPr>
        <p:spPr/>
        <p:txBody>
          <a:bodyPr/>
          <a:lstStyle/>
          <a:p>
            <a:pPr>
              <a:lnSpc>
                <a:spcPct val="90000"/>
              </a:lnSpc>
            </a:pPr>
            <a:r>
              <a:rPr lang="en-US" smtClean="0"/>
              <a:t>Instructions unnecessarily wordy, unclear</a:t>
            </a:r>
          </a:p>
          <a:p>
            <a:pPr>
              <a:lnSpc>
                <a:spcPct val="90000"/>
              </a:lnSpc>
            </a:pPr>
            <a:r>
              <a:rPr lang="en-US" smtClean="0"/>
              <a:t>Way of responding is complicated</a:t>
            </a:r>
          </a:p>
          <a:p>
            <a:pPr>
              <a:lnSpc>
                <a:spcPct val="90000"/>
              </a:lnSpc>
            </a:pPr>
            <a:r>
              <a:rPr lang="en-US" smtClean="0"/>
              <a:t>Difficult to navigate the questionnaire</a:t>
            </a:r>
          </a:p>
          <a:p>
            <a:pPr lvl="1">
              <a:lnSpc>
                <a:spcPct val="90000"/>
              </a:lnSpc>
            </a:pPr>
            <a:r>
              <a:rPr lang="en-US" sz="3000" smtClean="0"/>
              <a:t>Crowded on the page</a:t>
            </a:r>
          </a:p>
          <a:p>
            <a:pPr lvl="1">
              <a:lnSpc>
                <a:spcPct val="90000"/>
              </a:lnSpc>
            </a:pPr>
            <a:r>
              <a:rPr lang="en-US" sz="3000" smtClean="0"/>
              <a:t>Hard to track across the page </a:t>
            </a:r>
          </a:p>
          <a:p>
            <a:pPr>
              <a:lnSpc>
                <a:spcPct val="90000"/>
              </a:lnSpc>
            </a:pPr>
            <a:r>
              <a:rPr lang="en-US" sz="3400" smtClean="0"/>
              <a:t>Hard to read</a:t>
            </a:r>
          </a:p>
          <a:p>
            <a:pPr lvl="1">
              <a:lnSpc>
                <a:spcPct val="90000"/>
              </a:lnSpc>
            </a:pPr>
            <a:r>
              <a:rPr lang="en-US" sz="3000" smtClean="0"/>
              <a:t>Poor contrast, small font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p:txBody>
          <a:bodyPr/>
          <a:lstStyle/>
          <a:p>
            <a:pPr>
              <a:defRPr/>
            </a:pPr>
            <a:fld id="{9BE7F78D-6729-4368-B55E-4C8672D88D32}" type="slidenum">
              <a:rPr lang="en-US" smtClean="0"/>
              <a:pPr>
                <a:defRPr/>
              </a:pPr>
              <a:t>67</a:t>
            </a:fld>
            <a:endParaRPr lang="en-US" sz="1400" smtClean="0"/>
          </a:p>
        </p:txBody>
      </p:sp>
      <p:sp>
        <p:nvSpPr>
          <p:cNvPr id="118787" name="Rectangle 2"/>
          <p:cNvSpPr>
            <a:spLocks noGrp="1" noChangeArrowheads="1"/>
          </p:cNvSpPr>
          <p:nvPr>
            <p:ph type="title"/>
          </p:nvPr>
        </p:nvSpPr>
        <p:spPr>
          <a:xfrm>
            <a:off x="381000" y="190500"/>
            <a:ext cx="7772400" cy="1104900"/>
          </a:xfrm>
        </p:spPr>
        <p:txBody>
          <a:bodyPr/>
          <a:lstStyle/>
          <a:p>
            <a:r>
              <a:rPr lang="en-US" smtClean="0"/>
              <a:t>Example: Complex Instructions</a:t>
            </a:r>
          </a:p>
        </p:txBody>
      </p:sp>
      <p:sp>
        <p:nvSpPr>
          <p:cNvPr id="118788" name="Rectangle 3"/>
          <p:cNvSpPr>
            <a:spLocks noGrp="1" noChangeArrowheads="1"/>
          </p:cNvSpPr>
          <p:nvPr>
            <p:ph type="body" idx="1"/>
          </p:nvPr>
        </p:nvSpPr>
        <p:spPr>
          <a:xfrm>
            <a:off x="381000" y="1600200"/>
            <a:ext cx="8153400" cy="3962400"/>
          </a:xfrm>
        </p:spPr>
        <p:txBody>
          <a:bodyPr/>
          <a:lstStyle/>
          <a:p>
            <a:pPr>
              <a:lnSpc>
                <a:spcPct val="80000"/>
              </a:lnSpc>
              <a:spcAft>
                <a:spcPct val="40000"/>
              </a:spcAft>
              <a:buFont typeface="Monotype Sorts" pitchFamily="2" charset="2"/>
              <a:buNone/>
            </a:pPr>
            <a:r>
              <a:rPr lang="en-US" sz="2000" b="1" smtClean="0"/>
              <a:t>     </a:t>
            </a:r>
            <a:r>
              <a:rPr lang="en-US" sz="1800" b="1" smtClean="0"/>
              <a:t>Instructions</a:t>
            </a:r>
            <a:r>
              <a:rPr lang="en-US" sz="1800" smtClean="0"/>
              <a:t>:  There are 12 statements on this form.  They are statements about families.  You are to decide which of these statements are true of your family and which are false.  If you think the statement is </a:t>
            </a:r>
            <a:r>
              <a:rPr lang="en-US" sz="1800" b="1" smtClean="0"/>
              <a:t>TRUE </a:t>
            </a:r>
            <a:r>
              <a:rPr lang="en-US" sz="1800" smtClean="0"/>
              <a:t>or </a:t>
            </a:r>
            <a:r>
              <a:rPr lang="en-US" sz="1800" b="1" smtClean="0"/>
              <a:t>MOSTLY TRUE</a:t>
            </a:r>
            <a:r>
              <a:rPr lang="en-US" sz="1800" smtClean="0"/>
              <a:t> of your family, please mark the box in the </a:t>
            </a:r>
            <a:r>
              <a:rPr lang="en-US" sz="1800" b="1" smtClean="0"/>
              <a:t>T</a:t>
            </a:r>
            <a:r>
              <a:rPr lang="en-US" sz="1800" smtClean="0"/>
              <a:t> (</a:t>
            </a:r>
            <a:r>
              <a:rPr lang="en-US" sz="1800" b="1" smtClean="0"/>
              <a:t>TRUE</a:t>
            </a:r>
            <a:r>
              <a:rPr lang="en-US" sz="1800" smtClean="0"/>
              <a:t>) column.  If you think the statement is </a:t>
            </a:r>
            <a:r>
              <a:rPr lang="en-US" sz="1800" b="1" smtClean="0"/>
              <a:t>FALSE</a:t>
            </a:r>
            <a:r>
              <a:rPr lang="en-US" sz="1800" smtClean="0"/>
              <a:t> or </a:t>
            </a:r>
            <a:r>
              <a:rPr lang="en-US" sz="1800" b="1" smtClean="0"/>
              <a:t>MOSTLY FALSE</a:t>
            </a:r>
            <a:r>
              <a:rPr lang="en-US" sz="1800" smtClean="0"/>
              <a:t> of your family, please mark the box in the </a:t>
            </a:r>
            <a:r>
              <a:rPr lang="en-US" sz="1800" b="1" smtClean="0"/>
              <a:t>F</a:t>
            </a:r>
            <a:r>
              <a:rPr lang="en-US" sz="1800" smtClean="0"/>
              <a:t> (</a:t>
            </a:r>
            <a:r>
              <a:rPr lang="en-US" sz="1800" b="1" smtClean="0"/>
              <a:t>FALSE</a:t>
            </a:r>
            <a:r>
              <a:rPr lang="en-US" sz="1800" smtClean="0"/>
              <a:t>) column.</a:t>
            </a:r>
          </a:p>
          <a:p>
            <a:pPr>
              <a:lnSpc>
                <a:spcPct val="80000"/>
              </a:lnSpc>
              <a:spcAft>
                <a:spcPct val="40000"/>
              </a:spcAft>
              <a:buFont typeface="Monotype Sorts" pitchFamily="2" charset="2"/>
              <a:buNone/>
            </a:pPr>
            <a:r>
              <a:rPr lang="en-US" sz="1800" smtClean="0"/>
              <a:t>     You may feel that some of the statements are true for some family members and false for others.  Mark the box in the </a:t>
            </a:r>
            <a:r>
              <a:rPr lang="en-US" sz="1800" b="1" smtClean="0"/>
              <a:t>T</a:t>
            </a:r>
            <a:r>
              <a:rPr lang="en-US" sz="1800" smtClean="0"/>
              <a:t> column if the statement is </a:t>
            </a:r>
            <a:r>
              <a:rPr lang="en-US" sz="1800" b="1" smtClean="0"/>
              <a:t>TRUE</a:t>
            </a:r>
            <a:r>
              <a:rPr lang="en-US" sz="1800" smtClean="0"/>
              <a:t> for most members.  Mark the box in the </a:t>
            </a:r>
            <a:r>
              <a:rPr lang="en-US" sz="1800" b="1" smtClean="0"/>
              <a:t>F</a:t>
            </a:r>
            <a:r>
              <a:rPr lang="en-US" sz="1800" smtClean="0"/>
              <a:t> column if the statement is </a:t>
            </a:r>
            <a:r>
              <a:rPr lang="en-US" sz="1800" b="1" smtClean="0"/>
              <a:t>FALSE</a:t>
            </a:r>
            <a:r>
              <a:rPr lang="en-US" sz="1800" smtClean="0"/>
              <a:t> for most members.  If the members are evenly divide, decide what is the stronger overall impression and answer accordingly.</a:t>
            </a:r>
          </a:p>
          <a:p>
            <a:pPr>
              <a:lnSpc>
                <a:spcPct val="80000"/>
              </a:lnSpc>
              <a:spcAft>
                <a:spcPct val="40000"/>
              </a:spcAft>
              <a:buFont typeface="Monotype Sorts" pitchFamily="2" charset="2"/>
              <a:buNone/>
            </a:pPr>
            <a:r>
              <a:rPr lang="en-US" sz="1800" smtClean="0"/>
              <a:t>     Remember, we would like to know what your family seems like to </a:t>
            </a:r>
            <a:r>
              <a:rPr lang="en-US" sz="1800" i="1" smtClean="0"/>
              <a:t>you</a:t>
            </a:r>
            <a:r>
              <a:rPr lang="en-US" sz="1800" smtClean="0"/>
              <a:t>.  So </a:t>
            </a:r>
            <a:r>
              <a:rPr lang="en-US" sz="1800" b="1" i="1" smtClean="0"/>
              <a:t>do not</a:t>
            </a:r>
            <a:r>
              <a:rPr lang="en-US" sz="1800" smtClean="0"/>
              <a:t> try to figure out how other members see your family, but do give us your general impression of your family for each statement.  </a:t>
            </a:r>
            <a:r>
              <a:rPr lang="en-US" sz="1800" b="1" u="sng" smtClean="0"/>
              <a:t>Do not skip any item</a:t>
            </a:r>
            <a:r>
              <a:rPr lang="en-US" sz="1800" smtClean="0"/>
              <a:t>.  Please begin with the first item.</a:t>
            </a:r>
            <a:endParaRPr lang="en-US" sz="1800" b="1"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p:cNvSpPr>
          <p:nvPr>
            <p:ph type="sldNum" sz="quarter" idx="12"/>
          </p:nvPr>
        </p:nvSpPr>
        <p:spPr/>
        <p:txBody>
          <a:bodyPr/>
          <a:lstStyle/>
          <a:p>
            <a:pPr>
              <a:defRPr/>
            </a:pPr>
            <a:fld id="{35AC2BB2-7D9E-41B6-A1A3-16AB1FCAFB48}" type="slidenum">
              <a:rPr lang="en-US" smtClean="0"/>
              <a:pPr>
                <a:defRPr/>
              </a:pPr>
              <a:t>68</a:t>
            </a:fld>
            <a:endParaRPr lang="en-US" sz="1400" smtClean="0"/>
          </a:p>
        </p:txBody>
      </p:sp>
      <p:sp>
        <p:nvSpPr>
          <p:cNvPr id="119811" name="Rectangle 2"/>
          <p:cNvSpPr>
            <a:spLocks noGrp="1" noChangeArrowheads="1"/>
          </p:cNvSpPr>
          <p:nvPr>
            <p:ph type="title"/>
          </p:nvPr>
        </p:nvSpPr>
        <p:spPr>
          <a:xfrm>
            <a:off x="609600" y="533400"/>
            <a:ext cx="7772400" cy="1104900"/>
          </a:xfrm>
        </p:spPr>
        <p:txBody>
          <a:bodyPr/>
          <a:lstStyle/>
          <a:p>
            <a:r>
              <a:rPr lang="en-US" sz="3400" dirty="0" smtClean="0"/>
              <a:t>Example: Burdensome Way of Responding</a:t>
            </a:r>
          </a:p>
        </p:txBody>
      </p:sp>
      <p:sp>
        <p:nvSpPr>
          <p:cNvPr id="119812" name="Rectangle 3"/>
          <p:cNvSpPr>
            <a:spLocks noGrp="1" noChangeArrowheads="1"/>
          </p:cNvSpPr>
          <p:nvPr>
            <p:ph type="body" sz="half" idx="1"/>
          </p:nvPr>
        </p:nvSpPr>
        <p:spPr>
          <a:xfrm>
            <a:off x="457200" y="1752600"/>
            <a:ext cx="8077200" cy="1600200"/>
          </a:xfrm>
        </p:spPr>
        <p:txBody>
          <a:bodyPr/>
          <a:lstStyle/>
          <a:p>
            <a:pPr>
              <a:lnSpc>
                <a:spcPct val="80000"/>
              </a:lnSpc>
              <a:buFont typeface="Monotype Sorts" pitchFamily="2" charset="2"/>
              <a:buNone/>
            </a:pPr>
            <a:r>
              <a:rPr lang="en-US" sz="2200" dirty="0" smtClean="0"/>
              <a:t>For each question, choose from the following </a:t>
            </a:r>
          </a:p>
          <a:p>
            <a:pPr>
              <a:lnSpc>
                <a:spcPct val="80000"/>
              </a:lnSpc>
              <a:buFont typeface="Monotype Sorts" pitchFamily="2" charset="2"/>
              <a:buNone/>
            </a:pPr>
            <a:r>
              <a:rPr lang="en-US" sz="2200" dirty="0" smtClean="0"/>
              <a:t>alternatives: </a:t>
            </a:r>
          </a:p>
          <a:p>
            <a:pPr lvl="1">
              <a:lnSpc>
                <a:spcPct val="80000"/>
              </a:lnSpc>
              <a:buFontTx/>
              <a:buNone/>
            </a:pPr>
            <a:r>
              <a:rPr lang="en-US" sz="2200" dirty="0" smtClean="0"/>
              <a:t>0 = Never</a:t>
            </a:r>
          </a:p>
          <a:p>
            <a:pPr lvl="1">
              <a:lnSpc>
                <a:spcPct val="80000"/>
              </a:lnSpc>
              <a:buFontTx/>
              <a:buNone/>
            </a:pPr>
            <a:r>
              <a:rPr lang="en-US" sz="2200" dirty="0" smtClean="0"/>
              <a:t>1 = Almost Never</a:t>
            </a:r>
          </a:p>
          <a:p>
            <a:pPr lvl="1">
              <a:lnSpc>
                <a:spcPct val="80000"/>
              </a:lnSpc>
              <a:buFontTx/>
              <a:buNone/>
            </a:pPr>
            <a:r>
              <a:rPr lang="en-US" sz="2200" dirty="0" smtClean="0"/>
              <a:t>2 = Sometimes </a:t>
            </a:r>
          </a:p>
          <a:p>
            <a:pPr lvl="1">
              <a:lnSpc>
                <a:spcPct val="80000"/>
              </a:lnSpc>
              <a:buFontTx/>
              <a:buNone/>
            </a:pPr>
            <a:r>
              <a:rPr lang="en-US" sz="2200" dirty="0" smtClean="0"/>
              <a:t>3 = Fairly Often</a:t>
            </a:r>
          </a:p>
          <a:p>
            <a:pPr lvl="1">
              <a:lnSpc>
                <a:spcPct val="80000"/>
              </a:lnSpc>
              <a:buFontTx/>
              <a:buNone/>
            </a:pPr>
            <a:r>
              <a:rPr lang="en-US" sz="2200" dirty="0" smtClean="0"/>
              <a:t>4 = Very Often</a:t>
            </a:r>
          </a:p>
        </p:txBody>
      </p:sp>
      <p:graphicFrame>
        <p:nvGraphicFramePr>
          <p:cNvPr id="1967108" name="Group 4"/>
          <p:cNvGraphicFramePr>
            <a:graphicFrameLocks noGrp="1"/>
          </p:cNvGraphicFramePr>
          <p:nvPr>
            <p:ph sz="half" idx="2"/>
          </p:nvPr>
        </p:nvGraphicFramePr>
        <p:xfrm>
          <a:off x="152400" y="4267200"/>
          <a:ext cx="8534400" cy="1736726"/>
        </p:xfrm>
        <a:graphic>
          <a:graphicData uri="http://schemas.openxmlformats.org/drawingml/2006/table">
            <a:tbl>
              <a:tblPr/>
              <a:tblGrid>
                <a:gridCol w="5848350"/>
                <a:gridCol w="473075"/>
                <a:gridCol w="631825"/>
                <a:gridCol w="554038"/>
                <a:gridCol w="552450"/>
                <a:gridCol w="474662"/>
              </a:tblGrid>
              <a:tr h="9763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1.  In the last month, how often have you felt nervous and “stressed”?  </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kumimoji="0" lang="en-US" sz="2000" b="0" i="0" u="none" strike="noStrike" cap="none" normalizeH="0" baseline="0" dirty="0" smtClean="0">
                          <a:ln>
                            <a:noFill/>
                          </a:ln>
                          <a:solidFill>
                            <a:schemeClr val="tx1"/>
                          </a:solidFill>
                          <a:effectLst/>
                          <a:latin typeface="+mj-lt"/>
                        </a:rPr>
                        <a:t>0</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kumimoji="0" lang="en-US" sz="2000" b="0" i="0" u="none" strike="noStrike" cap="none" normalizeH="0" baseline="0" dirty="0" smtClean="0">
                          <a:ln>
                            <a:noFill/>
                          </a:ln>
                          <a:solidFill>
                            <a:schemeClr val="tx1"/>
                          </a:solidFill>
                          <a:effectLst/>
                          <a:latin typeface="+mj-lt"/>
                        </a:rPr>
                        <a:t>1</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mj-lt"/>
                        </a:rPr>
                        <a:t/>
                      </a:r>
                      <a:br>
                        <a:rPr kumimoji="0" lang="en-US" sz="2000" b="0" i="0" u="none" strike="noStrike" cap="none" normalizeH="0" baseline="0" smtClean="0">
                          <a:ln>
                            <a:noFill/>
                          </a:ln>
                          <a:solidFill>
                            <a:schemeClr val="tx1"/>
                          </a:solidFill>
                          <a:effectLst/>
                          <a:latin typeface="+mj-lt"/>
                        </a:rPr>
                      </a:br>
                      <a:r>
                        <a:rPr kumimoji="0" lang="en-US" sz="2000" b="0" i="0" u="none" strike="noStrike" cap="none" normalizeH="0" baseline="0" smtClean="0">
                          <a:ln>
                            <a:noFill/>
                          </a:ln>
                          <a:solidFill>
                            <a:schemeClr val="tx1"/>
                          </a:solidFill>
                          <a:effectLst/>
                          <a:latin typeface="+mj-lt"/>
                        </a:rPr>
                        <a:t>2</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mj-lt"/>
                        </a:rPr>
                        <a:t/>
                      </a:r>
                      <a:br>
                        <a:rPr kumimoji="0" lang="en-US" sz="2000" b="0" i="0" u="none" strike="noStrike" cap="none" normalizeH="0" baseline="0" smtClean="0">
                          <a:ln>
                            <a:noFill/>
                          </a:ln>
                          <a:solidFill>
                            <a:schemeClr val="tx1"/>
                          </a:solidFill>
                          <a:effectLst/>
                          <a:latin typeface="+mj-lt"/>
                        </a:rPr>
                      </a:br>
                      <a:r>
                        <a:rPr kumimoji="0" lang="en-US" sz="2000" b="0" i="0" u="none" strike="noStrike" cap="none" normalizeH="0" baseline="0" smtClean="0">
                          <a:ln>
                            <a:noFill/>
                          </a:ln>
                          <a:solidFill>
                            <a:schemeClr val="tx1"/>
                          </a:solidFill>
                          <a:effectLst/>
                          <a:latin typeface="+mj-lt"/>
                        </a:rPr>
                        <a:t>3</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mj-lt"/>
                        </a:rPr>
                        <a:t/>
                      </a:r>
                      <a:br>
                        <a:rPr kumimoji="0" lang="en-US" sz="2000" b="0" i="0" u="none" strike="noStrike" cap="none" normalizeH="0" baseline="0" smtClean="0">
                          <a:ln>
                            <a:noFill/>
                          </a:ln>
                          <a:solidFill>
                            <a:schemeClr val="tx1"/>
                          </a:solidFill>
                          <a:effectLst/>
                          <a:latin typeface="+mj-lt"/>
                        </a:rPr>
                      </a:br>
                      <a:r>
                        <a:rPr kumimoji="0" lang="en-US" sz="2000" b="0" i="0" u="none" strike="noStrike" cap="none" normalizeH="0" baseline="0" smtClean="0">
                          <a:ln>
                            <a:noFill/>
                          </a:ln>
                          <a:solidFill>
                            <a:schemeClr val="tx1"/>
                          </a:solidFill>
                          <a:effectLst/>
                          <a:latin typeface="+mj-lt"/>
                        </a:rPr>
                        <a:t>4</a:t>
                      </a:r>
                    </a:p>
                  </a:txBody>
                  <a:tcPr horzOverflow="overflow">
                    <a:lnL>
                      <a:noFill/>
                    </a:lnL>
                    <a:lnR cap="flat">
                      <a:noFill/>
                    </a:lnR>
                    <a:lnT cap="flat">
                      <a:noFill/>
                    </a:lnT>
                    <a:lnB>
                      <a:noFill/>
                    </a:lnB>
                    <a:lnTlToBr>
                      <a:noFill/>
                    </a:lnTlToBr>
                    <a:lnBlToTr>
                      <a:noFill/>
                    </a:lnBlToTr>
                    <a:noFill/>
                  </a:tcPr>
                </a:tc>
              </a:tr>
              <a:tr h="76041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2.  In the last month, how often have you felt that things were going your way?</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kumimoji="0" lang="en-US" sz="2000" b="0" i="0" u="none" strike="noStrike" cap="none" normalizeH="0" baseline="0" dirty="0" smtClean="0">
                          <a:ln>
                            <a:noFill/>
                          </a:ln>
                          <a:solidFill>
                            <a:schemeClr val="tx1"/>
                          </a:solidFill>
                          <a:effectLst/>
                          <a:latin typeface="+mj-lt"/>
                        </a:rPr>
                        <a:t>0</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kumimoji="0" lang="en-US" sz="2000" b="0" i="0" u="none" strike="noStrike" cap="none" normalizeH="0" baseline="0" dirty="0" smtClean="0">
                          <a:ln>
                            <a:noFill/>
                          </a:ln>
                          <a:solidFill>
                            <a:schemeClr val="tx1"/>
                          </a:solidFill>
                          <a:effectLst/>
                          <a:latin typeface="+mj-lt"/>
                        </a:rPr>
                        <a:t>1</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kumimoji="0" lang="en-US" sz="2000" b="0" i="0" u="none" strike="noStrike" cap="none" normalizeH="0" baseline="0" dirty="0" smtClean="0">
                          <a:ln>
                            <a:noFill/>
                          </a:ln>
                          <a:solidFill>
                            <a:schemeClr val="tx1"/>
                          </a:solidFill>
                          <a:effectLst/>
                          <a:latin typeface="+mj-lt"/>
                        </a:rPr>
                        <a:t>2</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kumimoji="0" lang="en-US" sz="2000" b="0" i="0" u="none" strike="noStrike" cap="none" normalizeH="0" baseline="0" dirty="0" smtClean="0">
                          <a:ln>
                            <a:noFill/>
                          </a:ln>
                          <a:solidFill>
                            <a:schemeClr val="tx1"/>
                          </a:solidFill>
                          <a:effectLst/>
                          <a:latin typeface="+mj-lt"/>
                        </a:rPr>
                        <a:t>3</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kumimoji="0" lang="en-US" sz="2000" b="0" i="0" u="none" strike="noStrike" cap="none" normalizeH="0" baseline="0" dirty="0" smtClean="0">
                          <a:ln>
                            <a:noFill/>
                          </a:ln>
                          <a:solidFill>
                            <a:schemeClr val="tx1"/>
                          </a:solidFill>
                          <a:effectLst/>
                          <a:latin typeface="+mj-lt"/>
                        </a:rPr>
                        <a:t>4</a:t>
                      </a:r>
                    </a:p>
                  </a:txBody>
                  <a:tcPr horzOverflow="overflow">
                    <a:lnL>
                      <a:noFill/>
                    </a:lnL>
                    <a:lnR cap="flat">
                      <a:noFill/>
                    </a:lnR>
                    <a:lnT>
                      <a:noFill/>
                    </a:lnT>
                    <a:lnB cap="flat">
                      <a:noFill/>
                    </a:lnB>
                    <a:lnTlToBr>
                      <a:noFill/>
                    </a:lnTlToBr>
                    <a:lnBlToTr>
                      <a:noFill/>
                    </a:lnBlToTr>
                    <a:noFill/>
                  </a:tcPr>
                </a:tc>
              </a:tr>
            </a:tbl>
          </a:graphicData>
        </a:graphic>
      </p:graphicFrame>
      <p:sp>
        <p:nvSpPr>
          <p:cNvPr id="119826" name="Text Box 33"/>
          <p:cNvSpPr txBox="1">
            <a:spLocks noChangeArrowheads="1"/>
          </p:cNvSpPr>
          <p:nvPr/>
        </p:nvSpPr>
        <p:spPr bwMode="auto">
          <a:xfrm>
            <a:off x="2133600" y="6019800"/>
            <a:ext cx="184150" cy="457200"/>
          </a:xfrm>
          <a:prstGeom prst="rect">
            <a:avLst/>
          </a:prstGeom>
          <a:noFill/>
          <a:ln w="12700">
            <a:noFill/>
            <a:miter lim="800000"/>
            <a:headEnd/>
            <a:tailEnd/>
          </a:ln>
        </p:spPr>
        <p:txBody>
          <a:bodyPr wrap="none">
            <a:spAutoFit/>
          </a:bodyPr>
          <a:lstStyle/>
          <a:p>
            <a:endParaRPr lang="en-US"/>
          </a:p>
        </p:txBody>
      </p:sp>
      <p:sp>
        <p:nvSpPr>
          <p:cNvPr id="115731" name="Text Box 34"/>
          <p:cNvSpPr txBox="1">
            <a:spLocks noChangeArrowheads="1"/>
          </p:cNvSpPr>
          <p:nvPr/>
        </p:nvSpPr>
        <p:spPr bwMode="auto">
          <a:xfrm>
            <a:off x="381000" y="6248400"/>
            <a:ext cx="6056466" cy="369332"/>
          </a:xfrm>
          <a:prstGeom prst="rect">
            <a:avLst/>
          </a:prstGeom>
          <a:noFill/>
          <a:ln w="12700">
            <a:noFill/>
            <a:miter lim="800000"/>
            <a:headEnd/>
            <a:tailEnd/>
          </a:ln>
        </p:spPr>
        <p:txBody>
          <a:bodyPr wrap="none">
            <a:spAutoFit/>
          </a:bodyPr>
          <a:lstStyle/>
          <a:p>
            <a:pPr>
              <a:defRPr/>
            </a:pPr>
            <a:r>
              <a:rPr lang="en-US" sz="1800" dirty="0">
                <a:latin typeface="+mj-lt"/>
              </a:rPr>
              <a:t>S Cohen et al. </a:t>
            </a:r>
            <a:r>
              <a:rPr lang="en-US" sz="1800" i="1" dirty="0">
                <a:latin typeface="+mj-lt"/>
              </a:rPr>
              <a:t>J Health Soc </a:t>
            </a:r>
            <a:r>
              <a:rPr lang="en-US" sz="1800" i="1" dirty="0" err="1">
                <a:latin typeface="+mj-lt"/>
              </a:rPr>
              <a:t>Beh</a:t>
            </a:r>
            <a:r>
              <a:rPr lang="en-US" sz="1800" dirty="0">
                <a:latin typeface="+mj-lt"/>
              </a:rPr>
              <a:t>, 1983;24:385-96.</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381000"/>
            <a:ext cx="8305800" cy="1143000"/>
          </a:xfrm>
        </p:spPr>
        <p:txBody>
          <a:bodyPr>
            <a:normAutofit fontScale="90000"/>
          </a:bodyPr>
          <a:lstStyle/>
          <a:p>
            <a:pPr>
              <a:defRPr/>
            </a:pPr>
            <a:r>
              <a:rPr lang="en-US" sz="4000" dirty="0" smtClean="0"/>
              <a:t>Example: Modify to Matrix Format</a:t>
            </a:r>
            <a:endParaRPr lang="en-US" sz="3800" dirty="0" smtClean="0"/>
          </a:p>
        </p:txBody>
      </p:sp>
      <p:sp>
        <p:nvSpPr>
          <p:cNvPr id="72707" name="Slide Number Placeholder 2"/>
          <p:cNvSpPr>
            <a:spLocks noGrp="1"/>
          </p:cNvSpPr>
          <p:nvPr>
            <p:ph type="sldNum" sz="quarter" idx="12"/>
          </p:nvPr>
        </p:nvSpPr>
        <p:spPr/>
        <p:txBody>
          <a:bodyPr/>
          <a:lstStyle/>
          <a:p>
            <a:pPr>
              <a:defRPr/>
            </a:pPr>
            <a:fld id="{19E024D7-0029-4133-AD63-5CEE154D7229}" type="slidenum">
              <a:rPr lang="en-US" smtClean="0"/>
              <a:pPr>
                <a:defRPr/>
              </a:pPr>
              <a:t>69</a:t>
            </a:fld>
            <a:endParaRPr lang="en-US" sz="1400" smtClean="0"/>
          </a:p>
        </p:txBody>
      </p:sp>
      <p:pic>
        <p:nvPicPr>
          <p:cNvPr id="5" name="Picture 4"/>
          <p:cNvPicPr/>
          <p:nvPr/>
        </p:nvPicPr>
        <p:blipFill>
          <a:blip r:embed="rId2" cstate="print"/>
          <a:srcRect l="12748" t="25765" r="12231" b="23021"/>
          <a:stretch>
            <a:fillRect/>
          </a:stretch>
        </p:blipFill>
        <p:spPr bwMode="auto">
          <a:xfrm>
            <a:off x="533400" y="1524000"/>
            <a:ext cx="7772400" cy="4876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Conceptual and Psychometric Adequacy</a:t>
            </a:r>
          </a:p>
        </p:txBody>
      </p:sp>
      <p:sp>
        <p:nvSpPr>
          <p:cNvPr id="68611" name="Content Placeholder 2"/>
          <p:cNvSpPr>
            <a:spLocks noGrp="1"/>
          </p:cNvSpPr>
          <p:nvPr>
            <p:ph idx="1"/>
          </p:nvPr>
        </p:nvSpPr>
        <p:spPr/>
        <p:txBody>
          <a:bodyPr/>
          <a:lstStyle/>
          <a:p>
            <a:r>
              <a:rPr lang="en-US" dirty="0" smtClean="0"/>
              <a:t>Review measures to determine:</a:t>
            </a:r>
          </a:p>
          <a:p>
            <a:pPr lvl="1"/>
            <a:r>
              <a:rPr lang="en-US" dirty="0" smtClean="0"/>
              <a:t>Concept</a:t>
            </a:r>
          </a:p>
          <a:p>
            <a:pPr lvl="2"/>
            <a:r>
              <a:rPr lang="en-US" dirty="0" smtClean="0"/>
              <a:t>Matches your definition</a:t>
            </a:r>
          </a:p>
          <a:p>
            <a:pPr lvl="2"/>
            <a:r>
              <a:rPr lang="en-US" dirty="0" smtClean="0"/>
              <a:t>Appropriate for target population</a:t>
            </a:r>
          </a:p>
          <a:p>
            <a:pPr lvl="1"/>
            <a:r>
              <a:rPr lang="en-US" dirty="0" smtClean="0"/>
              <a:t>Psychometric properties</a:t>
            </a:r>
          </a:p>
          <a:p>
            <a:pPr lvl="2"/>
            <a:r>
              <a:rPr lang="en-US" dirty="0" smtClean="0"/>
              <a:t>Evidence of reliability, validity </a:t>
            </a:r>
          </a:p>
          <a:p>
            <a:pPr lvl="2"/>
            <a:r>
              <a:rPr lang="en-US" dirty="0" smtClean="0"/>
              <a:t>Evidence of responsiveness to change</a:t>
            </a:r>
          </a:p>
          <a:p>
            <a:pPr lvl="1">
              <a:buNone/>
            </a:pPr>
            <a:r>
              <a:rPr lang="en-US" dirty="0" smtClean="0"/>
              <a:t> </a:t>
            </a:r>
          </a:p>
        </p:txBody>
      </p:sp>
      <p:sp>
        <p:nvSpPr>
          <p:cNvPr id="4" name="Slide Number Placeholder 3"/>
          <p:cNvSpPr>
            <a:spLocks noGrp="1"/>
          </p:cNvSpPr>
          <p:nvPr>
            <p:ph type="sldNum" sz="quarter" idx="12"/>
          </p:nvPr>
        </p:nvSpPr>
        <p:spPr/>
        <p:txBody>
          <a:bodyPr/>
          <a:lstStyle/>
          <a:p>
            <a:pPr>
              <a:defRPr/>
            </a:pPr>
            <a:fld id="{04EE7383-816B-43B6-B87E-8E31DB361CA5}" type="slidenum">
              <a:rPr lang="en-US" smtClean="0"/>
              <a:pPr>
                <a:defRPr/>
              </a:pPr>
              <a:t>7</a:t>
            </a:fld>
            <a:endParaRPr 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p:txBody>
          <a:bodyPr/>
          <a:lstStyle/>
          <a:p>
            <a:pPr>
              <a:defRPr/>
            </a:pPr>
            <a:fld id="{D6AFAE64-8BA0-4A3E-BC7B-D0CE008C8478}" type="slidenum">
              <a:rPr lang="en-US" smtClean="0"/>
              <a:pPr>
                <a:defRPr/>
              </a:pPr>
              <a:t>70</a:t>
            </a:fld>
            <a:endParaRPr lang="en-US" sz="1400" smtClean="0"/>
          </a:p>
        </p:txBody>
      </p:sp>
      <p:sp>
        <p:nvSpPr>
          <p:cNvPr id="121859" name="Rectangle 2"/>
          <p:cNvSpPr>
            <a:spLocks noGrp="1" noChangeArrowheads="1"/>
          </p:cNvSpPr>
          <p:nvPr>
            <p:ph type="title"/>
          </p:nvPr>
        </p:nvSpPr>
        <p:spPr>
          <a:xfrm>
            <a:off x="533400" y="381000"/>
            <a:ext cx="8229600" cy="1143000"/>
          </a:xfrm>
        </p:spPr>
        <p:txBody>
          <a:bodyPr/>
          <a:lstStyle/>
          <a:p>
            <a:r>
              <a:rPr lang="en-US" smtClean="0"/>
              <a:t>Types of Modifications</a:t>
            </a:r>
          </a:p>
        </p:txBody>
      </p:sp>
      <p:sp>
        <p:nvSpPr>
          <p:cNvPr id="121860" name="Rectangle 3"/>
          <p:cNvSpPr>
            <a:spLocks noGrp="1" noChangeArrowheads="1"/>
          </p:cNvSpPr>
          <p:nvPr>
            <p:ph type="body" idx="1"/>
          </p:nvPr>
        </p:nvSpPr>
        <p:spPr>
          <a:xfrm>
            <a:off x="381000" y="1676400"/>
            <a:ext cx="4800600" cy="4114800"/>
          </a:xfrm>
        </p:spPr>
        <p:txBody>
          <a:bodyPr/>
          <a:lstStyle/>
          <a:p>
            <a:r>
              <a:rPr lang="en-US" dirty="0" smtClean="0"/>
              <a:t>Format or presentation</a:t>
            </a:r>
          </a:p>
          <a:p>
            <a:r>
              <a:rPr lang="en-US" dirty="0" smtClean="0"/>
              <a:t>Content</a:t>
            </a:r>
          </a:p>
          <a:p>
            <a:pPr lvl="1"/>
            <a:r>
              <a:rPr lang="en-US" dirty="0" smtClean="0">
                <a:solidFill>
                  <a:schemeClr val="tx2"/>
                </a:solidFill>
              </a:rPr>
              <a:t>Dimensions</a:t>
            </a:r>
          </a:p>
          <a:p>
            <a:pPr lvl="1"/>
            <a:r>
              <a:rPr lang="en-US" dirty="0" smtClean="0">
                <a:solidFill>
                  <a:schemeClr val="tx2"/>
                </a:solidFill>
              </a:rPr>
              <a:t>Item stems</a:t>
            </a:r>
          </a:p>
          <a:p>
            <a:pPr lvl="1"/>
            <a:r>
              <a:rPr lang="en-US" dirty="0" smtClean="0">
                <a:solidFill>
                  <a:schemeClr val="tx2"/>
                </a:solidFill>
              </a:rPr>
              <a:t>Response options</a:t>
            </a:r>
            <a:r>
              <a:rPr lang="en-US" dirty="0" smtClean="0"/>
              <a:t> </a:t>
            </a:r>
          </a:p>
          <a:p>
            <a:endParaRPr lang="en-US" dirty="0" smtClean="0"/>
          </a:p>
        </p:txBody>
      </p:sp>
      <p:sp>
        <p:nvSpPr>
          <p:cNvPr id="121861" name="Text Box 4"/>
          <p:cNvSpPr txBox="1">
            <a:spLocks noChangeArrowheads="1"/>
          </p:cNvSpPr>
          <p:nvPr/>
        </p:nvSpPr>
        <p:spPr bwMode="auto">
          <a:xfrm>
            <a:off x="5181600" y="3124200"/>
            <a:ext cx="1900713" cy="1815882"/>
          </a:xfrm>
          <a:prstGeom prst="rect">
            <a:avLst/>
          </a:prstGeom>
          <a:noFill/>
          <a:ln w="12700">
            <a:noFill/>
            <a:miter lim="800000"/>
            <a:headEnd/>
            <a:tailEnd/>
          </a:ln>
        </p:spPr>
        <p:txBody>
          <a:bodyPr wrap="none">
            <a:spAutoFit/>
          </a:bodyPr>
          <a:lstStyle/>
          <a:p>
            <a:pPr algn="l">
              <a:buFontTx/>
              <a:buChar char="•"/>
            </a:pPr>
            <a:r>
              <a:rPr lang="en-US" sz="2800" dirty="0" smtClean="0">
                <a:solidFill>
                  <a:schemeClr val="tx2"/>
                </a:solidFill>
                <a:latin typeface="+mn-lt"/>
              </a:rPr>
              <a:t> Add</a:t>
            </a:r>
          </a:p>
          <a:p>
            <a:pPr algn="l">
              <a:buFontTx/>
              <a:buChar char="•"/>
            </a:pPr>
            <a:r>
              <a:rPr lang="en-US" sz="2800" dirty="0" smtClean="0">
                <a:solidFill>
                  <a:schemeClr val="tx2"/>
                </a:solidFill>
                <a:latin typeface="+mn-lt"/>
              </a:rPr>
              <a:t> Drop</a:t>
            </a:r>
            <a:endParaRPr lang="en-US" sz="2800" dirty="0">
              <a:solidFill>
                <a:schemeClr val="tx2"/>
              </a:solidFill>
              <a:latin typeface="+mn-lt"/>
            </a:endParaRPr>
          </a:p>
          <a:p>
            <a:pPr algn="l">
              <a:buFontTx/>
              <a:buChar char="•"/>
            </a:pPr>
            <a:r>
              <a:rPr lang="en-US" sz="2800" dirty="0">
                <a:solidFill>
                  <a:schemeClr val="tx2"/>
                </a:solidFill>
                <a:latin typeface="+mn-lt"/>
              </a:rPr>
              <a:t> Replace</a:t>
            </a:r>
          </a:p>
          <a:p>
            <a:pPr algn="l">
              <a:buFontTx/>
              <a:buChar char="•"/>
            </a:pPr>
            <a:r>
              <a:rPr lang="en-US" sz="2800" dirty="0">
                <a:solidFill>
                  <a:schemeClr val="tx2"/>
                </a:solidFill>
                <a:latin typeface="+mn-lt"/>
              </a:rPr>
              <a:t> Modify</a:t>
            </a:r>
          </a:p>
        </p:txBody>
      </p:sp>
      <p:sp>
        <p:nvSpPr>
          <p:cNvPr id="7" name="Right Brace 6"/>
          <p:cNvSpPr/>
          <p:nvPr/>
        </p:nvSpPr>
        <p:spPr>
          <a:xfrm>
            <a:off x="4419600" y="3352800"/>
            <a:ext cx="381000" cy="1524000"/>
          </a:xfrm>
          <a:prstGeom prst="rightBrace">
            <a:avLst/>
          </a:prstGeom>
          <a:ln w="50800" cmpd="sng">
            <a:solidFill>
              <a:srgbClr val="FF0000"/>
            </a:solidFill>
            <a:headEnd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p:txBody>
          <a:bodyPr/>
          <a:lstStyle/>
          <a:p>
            <a:pPr>
              <a:defRPr/>
            </a:pPr>
            <a:fld id="{E9908E5B-E662-4EF4-A189-63F62626CA80}" type="slidenum">
              <a:rPr lang="en-US" smtClean="0"/>
              <a:pPr>
                <a:defRPr/>
              </a:pPr>
              <a:t>71</a:t>
            </a:fld>
            <a:endParaRPr lang="en-US" sz="1400" smtClean="0"/>
          </a:p>
        </p:txBody>
      </p:sp>
      <p:sp>
        <p:nvSpPr>
          <p:cNvPr id="122883" name="Rectangle 2"/>
          <p:cNvSpPr>
            <a:spLocks noGrp="1" noChangeArrowheads="1"/>
          </p:cNvSpPr>
          <p:nvPr>
            <p:ph type="title"/>
          </p:nvPr>
        </p:nvSpPr>
        <p:spPr>
          <a:xfrm>
            <a:off x="457200" y="685800"/>
            <a:ext cx="8229600" cy="1143000"/>
          </a:xfrm>
        </p:spPr>
        <p:txBody>
          <a:bodyPr/>
          <a:lstStyle/>
          <a:p>
            <a:r>
              <a:rPr lang="en-US" dirty="0" smtClean="0"/>
              <a:t>Content Modification Example: Add Dimension</a:t>
            </a:r>
          </a:p>
        </p:txBody>
      </p:sp>
      <p:sp>
        <p:nvSpPr>
          <p:cNvPr id="122884" name="Rectangle 3"/>
          <p:cNvSpPr>
            <a:spLocks noGrp="1" noChangeArrowheads="1"/>
          </p:cNvSpPr>
          <p:nvPr>
            <p:ph type="body" idx="1"/>
          </p:nvPr>
        </p:nvSpPr>
        <p:spPr/>
        <p:txBody>
          <a:bodyPr/>
          <a:lstStyle/>
          <a:p>
            <a:r>
              <a:rPr lang="en-US" dirty="0" smtClean="0"/>
              <a:t>Added language support based on focus groups of older Korean/Chinese immigrants</a:t>
            </a:r>
          </a:p>
          <a:p>
            <a:pPr lvl="1"/>
            <a:r>
              <a:rPr lang="en-US" dirty="0" smtClean="0"/>
              <a:t>Help with translation at medical appointments</a:t>
            </a:r>
          </a:p>
          <a:p>
            <a:pPr lvl="1"/>
            <a:r>
              <a:rPr lang="en-US" dirty="0" smtClean="0"/>
              <a:t>Help to ask questions in English when on the phone</a:t>
            </a:r>
          </a:p>
          <a:p>
            <a:pPr lvl="1"/>
            <a:r>
              <a:rPr lang="en-US" dirty="0" smtClean="0"/>
              <a:t>Help to learn English</a:t>
            </a:r>
          </a:p>
        </p:txBody>
      </p:sp>
      <p:sp>
        <p:nvSpPr>
          <p:cNvPr id="118789" name="Text Box 4"/>
          <p:cNvSpPr txBox="1">
            <a:spLocks noChangeArrowheads="1"/>
          </p:cNvSpPr>
          <p:nvPr/>
        </p:nvSpPr>
        <p:spPr bwMode="auto">
          <a:xfrm>
            <a:off x="533400" y="6172200"/>
            <a:ext cx="7786688" cy="400050"/>
          </a:xfrm>
          <a:prstGeom prst="rect">
            <a:avLst/>
          </a:prstGeom>
          <a:noFill/>
          <a:ln w="12700">
            <a:noFill/>
            <a:miter lim="800000"/>
            <a:headEnd/>
            <a:tailEnd/>
          </a:ln>
        </p:spPr>
        <p:txBody>
          <a:bodyPr wrap="none">
            <a:spAutoFit/>
          </a:bodyPr>
          <a:lstStyle/>
          <a:p>
            <a:pPr>
              <a:defRPr/>
            </a:pPr>
            <a:r>
              <a:rPr lang="en-US" sz="2000" dirty="0">
                <a:latin typeface="+mj-lt"/>
              </a:rPr>
              <a:t>S Wong et al. </a:t>
            </a:r>
            <a:r>
              <a:rPr lang="en-US" sz="2000" i="1" dirty="0" err="1">
                <a:latin typeface="+mj-lt"/>
              </a:rPr>
              <a:t>Int</a:t>
            </a:r>
            <a:r>
              <a:rPr lang="en-US" sz="2000" i="1" dirty="0">
                <a:latin typeface="+mj-lt"/>
              </a:rPr>
              <a:t> J Health Human Dev</a:t>
            </a:r>
            <a:r>
              <a:rPr lang="en-US" sz="2000" dirty="0">
                <a:latin typeface="+mj-lt"/>
              </a:rPr>
              <a:t>, 2005;61:105-121.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p:txBody>
          <a:bodyPr/>
          <a:lstStyle/>
          <a:p>
            <a:pPr>
              <a:defRPr/>
            </a:pPr>
            <a:fld id="{B55FB362-8A54-4D55-8D15-BBBAA297E0B7}" type="slidenum">
              <a:rPr lang="en-US" smtClean="0"/>
              <a:pPr>
                <a:defRPr/>
              </a:pPr>
              <a:t>72</a:t>
            </a:fld>
            <a:endParaRPr lang="en-US" sz="1400" smtClean="0"/>
          </a:p>
        </p:txBody>
      </p:sp>
      <p:sp>
        <p:nvSpPr>
          <p:cNvPr id="123907" name="Rectangle 2"/>
          <p:cNvSpPr>
            <a:spLocks noGrp="1" noChangeArrowheads="1"/>
          </p:cNvSpPr>
          <p:nvPr>
            <p:ph type="title"/>
          </p:nvPr>
        </p:nvSpPr>
        <p:spPr/>
        <p:txBody>
          <a:bodyPr/>
          <a:lstStyle/>
          <a:p>
            <a:r>
              <a:rPr lang="en-US" dirty="0" smtClean="0"/>
              <a:t>Content Modification Example: Add Dimension (cont) </a:t>
            </a:r>
          </a:p>
        </p:txBody>
      </p:sp>
      <p:sp>
        <p:nvSpPr>
          <p:cNvPr id="123908" name="Rectangle 3"/>
          <p:cNvSpPr>
            <a:spLocks noGrp="1" noChangeArrowheads="1"/>
          </p:cNvSpPr>
          <p:nvPr>
            <p:ph type="body" idx="1"/>
          </p:nvPr>
        </p:nvSpPr>
        <p:spPr>
          <a:xfrm>
            <a:off x="457200" y="2209800"/>
            <a:ext cx="8229600" cy="4389438"/>
          </a:xfrm>
        </p:spPr>
        <p:txBody>
          <a:bodyPr/>
          <a:lstStyle/>
          <a:p>
            <a:r>
              <a:rPr lang="en-US" dirty="0" smtClean="0"/>
              <a:t>New items were embedded in existing social support measure </a:t>
            </a:r>
            <a:r>
              <a:rPr lang="en-US" u="sng" dirty="0" smtClean="0"/>
              <a:t>using same format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p:txBody>
          <a:bodyPr/>
          <a:lstStyle/>
          <a:p>
            <a:pPr>
              <a:defRPr/>
            </a:pPr>
            <a:fld id="{4DCB64D3-F2DD-4A65-B562-B46BBF0AD51A}" type="slidenum">
              <a:rPr lang="en-US" smtClean="0"/>
              <a:pPr>
                <a:defRPr/>
              </a:pPr>
              <a:t>73</a:t>
            </a:fld>
            <a:endParaRPr lang="en-US" sz="1400" smtClean="0"/>
          </a:p>
        </p:txBody>
      </p:sp>
      <p:sp>
        <p:nvSpPr>
          <p:cNvPr id="124931" name="Rectangle 2"/>
          <p:cNvSpPr>
            <a:spLocks noGrp="1" noChangeArrowheads="1"/>
          </p:cNvSpPr>
          <p:nvPr>
            <p:ph type="title"/>
          </p:nvPr>
        </p:nvSpPr>
        <p:spPr>
          <a:xfrm>
            <a:off x="457200" y="990600"/>
            <a:ext cx="8229600" cy="1143000"/>
          </a:xfrm>
        </p:spPr>
        <p:txBody>
          <a:bodyPr>
            <a:normAutofit fontScale="90000"/>
          </a:bodyPr>
          <a:lstStyle/>
          <a:p>
            <a:r>
              <a:rPr lang="en-US" dirty="0" smtClean="0"/>
              <a:t>Content Modification Example:</a:t>
            </a:r>
            <a:br>
              <a:rPr lang="en-US" dirty="0" smtClean="0"/>
            </a:br>
            <a:r>
              <a:rPr lang="en-US" dirty="0" smtClean="0"/>
              <a:t>Too Few Response Choices and Mismatch of Choices with Question</a:t>
            </a:r>
          </a:p>
        </p:txBody>
      </p:sp>
      <p:sp>
        <p:nvSpPr>
          <p:cNvPr id="124932" name="Rectangle 3"/>
          <p:cNvSpPr>
            <a:spLocks noGrp="1" noChangeArrowheads="1"/>
          </p:cNvSpPr>
          <p:nvPr>
            <p:ph type="body" idx="1"/>
          </p:nvPr>
        </p:nvSpPr>
        <p:spPr>
          <a:xfrm>
            <a:off x="457200" y="2286000"/>
            <a:ext cx="8229600" cy="4389437"/>
          </a:xfrm>
        </p:spPr>
        <p:txBody>
          <a:bodyPr/>
          <a:lstStyle/>
          <a:p>
            <a:pPr>
              <a:lnSpc>
                <a:spcPct val="90000"/>
              </a:lnSpc>
              <a:buFont typeface="Monotype Sorts" pitchFamily="2" charset="2"/>
              <a:buNone/>
            </a:pPr>
            <a:r>
              <a:rPr lang="en-US" dirty="0" smtClean="0"/>
              <a:t>  </a:t>
            </a:r>
            <a:r>
              <a:rPr lang="en-US" sz="3000" dirty="0" smtClean="0"/>
              <a:t>How much is each person (or group of persons) supportive for you at this time in your life?</a:t>
            </a:r>
          </a:p>
          <a:p>
            <a:pPr lvl="1">
              <a:lnSpc>
                <a:spcPct val="90000"/>
              </a:lnSpc>
            </a:pPr>
            <a:r>
              <a:rPr lang="en-US" dirty="0" smtClean="0"/>
              <a:t>Your wife, husband, or significant other person:</a:t>
            </a:r>
          </a:p>
          <a:p>
            <a:pPr lvl="2">
              <a:lnSpc>
                <a:spcPct val="90000"/>
              </a:lnSpc>
              <a:buFontTx/>
              <a:buNone/>
            </a:pPr>
            <a:r>
              <a:rPr lang="en-US" dirty="0" smtClean="0">
                <a:sym typeface="Webdings" pitchFamily="18" charset="2"/>
              </a:rPr>
              <a:t></a:t>
            </a:r>
            <a:r>
              <a:rPr lang="en-US" dirty="0" smtClean="0"/>
              <a:t> - None		</a:t>
            </a:r>
            <a:endParaRPr lang="en-US" dirty="0" smtClean="0">
              <a:solidFill>
                <a:schemeClr val="tx2"/>
              </a:solidFill>
            </a:endParaRPr>
          </a:p>
          <a:p>
            <a:pPr lvl="2">
              <a:lnSpc>
                <a:spcPct val="90000"/>
              </a:lnSpc>
              <a:buFontTx/>
              <a:buNone/>
            </a:pPr>
            <a:r>
              <a:rPr lang="en-US" dirty="0" smtClean="0">
                <a:sym typeface="Webdings" pitchFamily="18" charset="2"/>
              </a:rPr>
              <a:t></a:t>
            </a:r>
            <a:r>
              <a:rPr lang="en-US" dirty="0" smtClean="0"/>
              <a:t> - Some		  </a:t>
            </a:r>
            <a:endParaRPr lang="en-US" dirty="0" smtClean="0">
              <a:solidFill>
                <a:schemeClr val="tx2"/>
              </a:solidFill>
            </a:endParaRPr>
          </a:p>
          <a:p>
            <a:pPr lvl="2">
              <a:lnSpc>
                <a:spcPct val="90000"/>
              </a:lnSpc>
              <a:buFont typeface="Webdings" pitchFamily="18" charset="2"/>
              <a:buNone/>
            </a:pPr>
            <a:r>
              <a:rPr lang="en-US" dirty="0" smtClean="0">
                <a:sym typeface="Webdings" pitchFamily="18" charset="2"/>
              </a:rPr>
              <a:t></a:t>
            </a:r>
            <a:r>
              <a:rPr lang="en-US" dirty="0" smtClean="0"/>
              <a:t> - A lot 		 </a:t>
            </a:r>
          </a:p>
          <a:p>
            <a:pPr lvl="4">
              <a:lnSpc>
                <a:spcPct val="90000"/>
              </a:lnSpc>
              <a:buFont typeface="Webdings" pitchFamily="18" charset="2"/>
              <a:buNone/>
            </a:pPr>
            <a:r>
              <a:rPr lang="en-US" sz="2400" dirty="0" smtClean="0"/>
              <a:t>    		  </a:t>
            </a:r>
            <a:endParaRPr lang="en-US" sz="2400" dirty="0" smtClean="0">
              <a:solidFill>
                <a:schemeClr val="tx2"/>
              </a:solidFill>
            </a:endParaRPr>
          </a:p>
          <a:p>
            <a:pPr lvl="4">
              <a:lnSpc>
                <a:spcPct val="90000"/>
              </a:lnSpc>
              <a:buFont typeface="Webdings" pitchFamily="18" charset="2"/>
              <a:buNone/>
            </a:pPr>
            <a:r>
              <a:rPr lang="en-US" sz="2400" dirty="0" smtClean="0"/>
              <a:t>  			  	</a:t>
            </a:r>
          </a:p>
          <a:p>
            <a:pPr lvl="4">
              <a:lnSpc>
                <a:spcPct val="90000"/>
              </a:lnSpc>
              <a:buFont typeface="Webdings" pitchFamily="18" charset="2"/>
              <a:buChar char="c"/>
            </a:pPr>
            <a:endParaRPr lang="en-US" sz="1800" dirty="0" smtClean="0"/>
          </a:p>
        </p:txBody>
      </p:sp>
      <p:sp>
        <p:nvSpPr>
          <p:cNvPr id="120837" name="Text Box 4"/>
          <p:cNvSpPr txBox="1">
            <a:spLocks noChangeArrowheads="1"/>
          </p:cNvSpPr>
          <p:nvPr/>
        </p:nvSpPr>
        <p:spPr bwMode="auto">
          <a:xfrm>
            <a:off x="2286000" y="6019800"/>
            <a:ext cx="6205538" cy="400050"/>
          </a:xfrm>
          <a:prstGeom prst="rect">
            <a:avLst/>
          </a:prstGeom>
          <a:noFill/>
          <a:ln w="12700">
            <a:noFill/>
            <a:miter lim="800000"/>
            <a:headEnd/>
            <a:tailEnd/>
          </a:ln>
        </p:spPr>
        <p:txBody>
          <a:bodyPr wrap="none">
            <a:spAutoFit/>
          </a:bodyPr>
          <a:lstStyle/>
          <a:p>
            <a:pPr algn="l">
              <a:defRPr/>
            </a:pPr>
            <a:r>
              <a:rPr lang="en-US" sz="2000" dirty="0">
                <a:latin typeface="+mj-lt"/>
              </a:rPr>
              <a:t>G </a:t>
            </a:r>
            <a:r>
              <a:rPr lang="en-US" sz="2000" dirty="0" err="1">
                <a:latin typeface="+mj-lt"/>
              </a:rPr>
              <a:t>Parkerson</a:t>
            </a:r>
            <a:r>
              <a:rPr lang="en-US" sz="2000" dirty="0">
                <a:latin typeface="+mj-lt"/>
              </a:rPr>
              <a:t> et al. </a:t>
            </a:r>
            <a:r>
              <a:rPr lang="en-US" sz="2000" i="1" dirty="0" err="1">
                <a:latin typeface="+mj-lt"/>
              </a:rPr>
              <a:t>Fam</a:t>
            </a:r>
            <a:r>
              <a:rPr lang="en-US" sz="2000" i="1" dirty="0">
                <a:latin typeface="+mj-lt"/>
              </a:rPr>
              <a:t> Med</a:t>
            </a:r>
            <a:r>
              <a:rPr lang="en-US" sz="2000" dirty="0">
                <a:latin typeface="+mj-lt"/>
              </a:rPr>
              <a:t>; 1991;23:357-60.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p:txBody>
          <a:bodyPr/>
          <a:lstStyle/>
          <a:p>
            <a:pPr>
              <a:defRPr/>
            </a:pPr>
            <a:fld id="{C1EF507A-3413-48BE-BADC-04D16FA3CE7C}" type="slidenum">
              <a:rPr lang="en-US" smtClean="0"/>
              <a:pPr>
                <a:defRPr/>
              </a:pPr>
              <a:t>74</a:t>
            </a:fld>
            <a:endParaRPr lang="en-US" sz="1400" smtClean="0"/>
          </a:p>
        </p:txBody>
      </p:sp>
      <p:sp>
        <p:nvSpPr>
          <p:cNvPr id="125955" name="Rectangle 2"/>
          <p:cNvSpPr>
            <a:spLocks noGrp="1" noChangeArrowheads="1"/>
          </p:cNvSpPr>
          <p:nvPr>
            <p:ph type="title"/>
          </p:nvPr>
        </p:nvSpPr>
        <p:spPr/>
        <p:txBody>
          <a:bodyPr>
            <a:normAutofit/>
          </a:bodyPr>
          <a:lstStyle/>
          <a:p>
            <a:r>
              <a:rPr lang="en-US" sz="3200" dirty="0" smtClean="0"/>
              <a:t>Content Modification Example:</a:t>
            </a:r>
            <a:br>
              <a:rPr lang="en-US" sz="3200" dirty="0" smtClean="0"/>
            </a:br>
            <a:r>
              <a:rPr lang="en-US" sz="3200" dirty="0" smtClean="0"/>
              <a:t>Replace Response Choices</a:t>
            </a:r>
          </a:p>
        </p:txBody>
      </p:sp>
      <p:sp>
        <p:nvSpPr>
          <p:cNvPr id="125956" name="Rectangle 3"/>
          <p:cNvSpPr>
            <a:spLocks noGrp="1" noChangeArrowheads="1"/>
          </p:cNvSpPr>
          <p:nvPr>
            <p:ph type="body" idx="1"/>
          </p:nvPr>
        </p:nvSpPr>
        <p:spPr/>
        <p:txBody>
          <a:bodyPr/>
          <a:lstStyle/>
          <a:p>
            <a:pPr>
              <a:lnSpc>
                <a:spcPct val="90000"/>
              </a:lnSpc>
              <a:buFont typeface="Monotype Sorts" pitchFamily="2" charset="2"/>
              <a:buNone/>
            </a:pPr>
            <a:r>
              <a:rPr lang="en-US" dirty="0" smtClean="0"/>
              <a:t>  </a:t>
            </a:r>
            <a:r>
              <a:rPr lang="en-US" sz="3000" dirty="0" smtClean="0"/>
              <a:t>How much is each person (or group of persons) supportive for you at this time in your life?</a:t>
            </a:r>
          </a:p>
          <a:p>
            <a:pPr lvl="1">
              <a:lnSpc>
                <a:spcPct val="90000"/>
              </a:lnSpc>
            </a:pPr>
            <a:r>
              <a:rPr lang="en-US" dirty="0" smtClean="0"/>
              <a:t>Your wife, husband, or significant other person:</a:t>
            </a:r>
          </a:p>
          <a:p>
            <a:pPr lvl="2">
              <a:lnSpc>
                <a:spcPct val="90000"/>
              </a:lnSpc>
              <a:buFontTx/>
              <a:buNone/>
            </a:pPr>
            <a:r>
              <a:rPr lang="en-US" dirty="0" smtClean="0"/>
              <a:t>  </a:t>
            </a:r>
            <a:r>
              <a:rPr lang="en-US" dirty="0" smtClean="0">
                <a:solidFill>
                  <a:schemeClr val="tx2"/>
                </a:solidFill>
                <a:sym typeface="Webdings" pitchFamily="18" charset="2"/>
              </a:rPr>
              <a:t></a:t>
            </a:r>
            <a:r>
              <a:rPr lang="en-US" dirty="0" smtClean="0">
                <a:solidFill>
                  <a:schemeClr val="tx2"/>
                </a:solidFill>
              </a:rPr>
              <a:t> - Not at all</a:t>
            </a:r>
          </a:p>
          <a:p>
            <a:pPr lvl="2">
              <a:lnSpc>
                <a:spcPct val="90000"/>
              </a:lnSpc>
              <a:buFontTx/>
              <a:buNone/>
            </a:pPr>
            <a:r>
              <a:rPr lang="en-US" dirty="0" smtClean="0"/>
              <a:t>  </a:t>
            </a:r>
            <a:r>
              <a:rPr lang="en-US" dirty="0" smtClean="0">
                <a:solidFill>
                  <a:schemeClr val="tx2"/>
                </a:solidFill>
                <a:sym typeface="Webdings" pitchFamily="18" charset="2"/>
              </a:rPr>
              <a:t></a:t>
            </a:r>
            <a:r>
              <a:rPr lang="en-US" dirty="0" smtClean="0">
                <a:solidFill>
                  <a:schemeClr val="tx2"/>
                </a:solidFill>
              </a:rPr>
              <a:t> - A little</a:t>
            </a:r>
          </a:p>
          <a:p>
            <a:pPr lvl="2">
              <a:lnSpc>
                <a:spcPct val="90000"/>
              </a:lnSpc>
              <a:buFont typeface="Webdings" pitchFamily="18" charset="2"/>
              <a:buNone/>
            </a:pPr>
            <a:r>
              <a:rPr lang="en-US" dirty="0" smtClean="0"/>
              <a:t>  </a:t>
            </a:r>
            <a:r>
              <a:rPr lang="en-US" dirty="0" smtClean="0">
                <a:solidFill>
                  <a:schemeClr val="tx2"/>
                </a:solidFill>
                <a:sym typeface="Webdings" pitchFamily="18" charset="2"/>
              </a:rPr>
              <a:t></a:t>
            </a:r>
            <a:r>
              <a:rPr lang="en-US" dirty="0" smtClean="0">
                <a:solidFill>
                  <a:schemeClr val="tx2"/>
                </a:solidFill>
              </a:rPr>
              <a:t> - Moderately</a:t>
            </a:r>
            <a:r>
              <a:rPr lang="en-US" dirty="0" smtClean="0"/>
              <a:t> </a:t>
            </a:r>
          </a:p>
          <a:p>
            <a:pPr lvl="2">
              <a:lnSpc>
                <a:spcPct val="90000"/>
              </a:lnSpc>
              <a:buFont typeface="Webdings" pitchFamily="18" charset="2"/>
              <a:buNone/>
            </a:pPr>
            <a:r>
              <a:rPr lang="en-US" dirty="0" smtClean="0">
                <a:solidFill>
                  <a:schemeClr val="tx2"/>
                </a:solidFill>
                <a:sym typeface="Webdings" pitchFamily="18" charset="2"/>
              </a:rPr>
              <a:t>  </a:t>
            </a:r>
            <a:r>
              <a:rPr lang="en-US" dirty="0" smtClean="0">
                <a:solidFill>
                  <a:schemeClr val="tx2"/>
                </a:solidFill>
              </a:rPr>
              <a:t> - Quite a bit </a:t>
            </a:r>
          </a:p>
          <a:p>
            <a:pPr lvl="2">
              <a:lnSpc>
                <a:spcPct val="90000"/>
              </a:lnSpc>
              <a:buFont typeface="Webdings" pitchFamily="18" charset="2"/>
              <a:buNone/>
            </a:pPr>
            <a:r>
              <a:rPr lang="en-US" dirty="0" smtClean="0">
                <a:solidFill>
                  <a:schemeClr val="tx2"/>
                </a:solidFill>
              </a:rPr>
              <a:t> </a:t>
            </a:r>
            <a:r>
              <a:rPr lang="en-US" dirty="0" smtClean="0"/>
              <a:t> </a:t>
            </a:r>
            <a:r>
              <a:rPr lang="en-US" dirty="0" smtClean="0">
                <a:solidFill>
                  <a:schemeClr val="tx2"/>
                </a:solidFill>
                <a:sym typeface="Webdings" pitchFamily="18" charset="2"/>
              </a:rPr>
              <a:t></a:t>
            </a:r>
            <a:r>
              <a:rPr lang="en-US" dirty="0" smtClean="0">
                <a:solidFill>
                  <a:schemeClr val="tx2"/>
                </a:solidFill>
              </a:rPr>
              <a:t> - Extremely</a:t>
            </a:r>
            <a:r>
              <a:rPr lang="en-US" dirty="0" smtClean="0"/>
              <a:t>	</a:t>
            </a:r>
          </a:p>
          <a:p>
            <a:pPr lvl="4">
              <a:lnSpc>
                <a:spcPct val="90000"/>
              </a:lnSpc>
              <a:buFont typeface="Webdings" pitchFamily="18" charset="2"/>
              <a:buChar char="c"/>
            </a:pPr>
            <a:endParaRPr lang="en-US" sz="1800"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p:txBody>
          <a:bodyPr/>
          <a:lstStyle/>
          <a:p>
            <a:pPr>
              <a:defRPr/>
            </a:pPr>
            <a:fld id="{1F0D171E-F44C-4920-9F35-74D8EE9D961F}" type="slidenum">
              <a:rPr lang="en-US" smtClean="0"/>
              <a:pPr>
                <a:defRPr/>
              </a:pPr>
              <a:t>75</a:t>
            </a:fld>
            <a:endParaRPr lang="en-US" sz="1400" smtClean="0"/>
          </a:p>
        </p:txBody>
      </p:sp>
      <p:sp>
        <p:nvSpPr>
          <p:cNvPr id="126979" name="Rectangle 2"/>
          <p:cNvSpPr>
            <a:spLocks noGrp="1" noChangeArrowheads="1"/>
          </p:cNvSpPr>
          <p:nvPr>
            <p:ph type="title"/>
          </p:nvPr>
        </p:nvSpPr>
        <p:spPr>
          <a:xfrm>
            <a:off x="381000" y="266700"/>
            <a:ext cx="8229600" cy="1104900"/>
          </a:xfrm>
        </p:spPr>
        <p:txBody>
          <a:bodyPr/>
          <a:lstStyle/>
          <a:p>
            <a:r>
              <a:rPr lang="en-US" dirty="0" smtClean="0"/>
              <a:t>Minor to Major Modifications?</a:t>
            </a:r>
          </a:p>
        </p:txBody>
      </p:sp>
      <p:sp>
        <p:nvSpPr>
          <p:cNvPr id="126980" name="Rectangle 3"/>
          <p:cNvSpPr>
            <a:spLocks noGrp="1" noChangeArrowheads="1"/>
          </p:cNvSpPr>
          <p:nvPr>
            <p:ph type="body" idx="1"/>
          </p:nvPr>
        </p:nvSpPr>
        <p:spPr>
          <a:xfrm>
            <a:off x="381000" y="1600200"/>
            <a:ext cx="8382000" cy="4038600"/>
          </a:xfrm>
        </p:spPr>
        <p:txBody>
          <a:bodyPr/>
          <a:lstStyle/>
          <a:p>
            <a:r>
              <a:rPr lang="en-US" sz="3000" dirty="0" smtClean="0"/>
              <a:t>Each type of modification can </a:t>
            </a:r>
            <a:r>
              <a:rPr lang="en-US" sz="3000" u="sng" dirty="0" smtClean="0">
                <a:solidFill>
                  <a:schemeClr val="tx2"/>
                </a:solidFill>
              </a:rPr>
              <a:t>hypothetically</a:t>
            </a:r>
            <a:r>
              <a:rPr lang="en-US" sz="3000" dirty="0" smtClean="0"/>
              <a:t> be rated on a continuum from having minor to major impact on reliability and validity of original measure</a:t>
            </a:r>
          </a:p>
          <a:p>
            <a:pPr lvl="1"/>
            <a:r>
              <a:rPr lang="en-US" dirty="0" smtClean="0"/>
              <a:t>Minor – slight changes in format/presentation</a:t>
            </a:r>
          </a:p>
          <a:p>
            <a:pPr lvl="1">
              <a:buFontTx/>
              <a:buNone/>
            </a:pPr>
            <a:r>
              <a:rPr lang="en-US" dirty="0" smtClean="0"/>
              <a:t>	……</a:t>
            </a:r>
          </a:p>
          <a:p>
            <a:pPr lvl="1"/>
            <a:r>
              <a:rPr lang="en-US" dirty="0" smtClean="0"/>
              <a:t>Major – numerous changes in dimensions, items, and response choices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p:txBody>
          <a:bodyPr/>
          <a:lstStyle/>
          <a:p>
            <a:pPr>
              <a:defRPr/>
            </a:pPr>
            <a:fld id="{ACC8C6C2-26D7-4DCD-BCEE-286AF6A21F37}" type="slidenum">
              <a:rPr lang="en-US" smtClean="0"/>
              <a:pPr>
                <a:defRPr/>
              </a:pPr>
              <a:t>76</a:t>
            </a:fld>
            <a:endParaRPr lang="en-US" sz="1400" smtClean="0"/>
          </a:p>
        </p:txBody>
      </p:sp>
      <p:sp>
        <p:nvSpPr>
          <p:cNvPr id="123907" name="Rectangle 2"/>
          <p:cNvSpPr>
            <a:spLocks noGrp="1" noChangeArrowheads="1"/>
          </p:cNvSpPr>
          <p:nvPr>
            <p:ph type="title"/>
          </p:nvPr>
        </p:nvSpPr>
        <p:spPr>
          <a:xfrm>
            <a:off x="381000" y="609600"/>
            <a:ext cx="8229600" cy="1104900"/>
          </a:xfrm>
        </p:spPr>
        <p:txBody>
          <a:bodyPr>
            <a:normAutofit/>
          </a:bodyPr>
          <a:lstStyle/>
          <a:p>
            <a:pPr>
              <a:defRPr/>
            </a:pPr>
            <a:r>
              <a:rPr lang="en-US" sz="3400" dirty="0" smtClean="0"/>
              <a:t>Need to Test Psychometric Properties of Modified Measures</a:t>
            </a:r>
          </a:p>
        </p:txBody>
      </p:sp>
      <p:sp>
        <p:nvSpPr>
          <p:cNvPr id="128004" name="Rectangle 3"/>
          <p:cNvSpPr>
            <a:spLocks noGrp="1" noChangeArrowheads="1"/>
          </p:cNvSpPr>
          <p:nvPr>
            <p:ph type="body" idx="1"/>
          </p:nvPr>
        </p:nvSpPr>
        <p:spPr>
          <a:xfrm>
            <a:off x="381000" y="2057400"/>
            <a:ext cx="8382000" cy="4953000"/>
          </a:xfrm>
        </p:spPr>
        <p:txBody>
          <a:bodyPr/>
          <a:lstStyle/>
          <a:p>
            <a:r>
              <a:rPr lang="en-US" u="sng" dirty="0" smtClean="0"/>
              <a:t>All</a:t>
            </a:r>
            <a:r>
              <a:rPr lang="en-US" dirty="0" smtClean="0"/>
              <a:t> modifications, no matter how small, </a:t>
            </a:r>
            <a:r>
              <a:rPr lang="en-US" u="sng" dirty="0" smtClean="0"/>
              <a:t>can</a:t>
            </a:r>
            <a:r>
              <a:rPr lang="en-US" dirty="0" smtClean="0"/>
              <a:t> affect reliability and validity of original measure</a:t>
            </a:r>
          </a:p>
          <a:p>
            <a:r>
              <a:rPr lang="en-US" dirty="0" smtClean="0"/>
              <a:t>Burden is on investigator to test modified measure</a:t>
            </a:r>
          </a:p>
          <a:p>
            <a:endParaRPr lang="en-US"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p:txBody>
          <a:bodyPr/>
          <a:lstStyle/>
          <a:p>
            <a:pPr>
              <a:defRPr/>
            </a:pPr>
            <a:fld id="{21C0BB1A-06BC-4615-AA98-508A7C57DD69}" type="slidenum">
              <a:rPr lang="en-US" smtClean="0"/>
              <a:pPr>
                <a:defRPr/>
              </a:pPr>
              <a:t>77</a:t>
            </a:fld>
            <a:endParaRPr lang="en-US" sz="1400" smtClean="0"/>
          </a:p>
        </p:txBody>
      </p:sp>
      <p:sp>
        <p:nvSpPr>
          <p:cNvPr id="129027" name="Rectangle 2"/>
          <p:cNvSpPr>
            <a:spLocks noGrp="1" noChangeArrowheads="1"/>
          </p:cNvSpPr>
          <p:nvPr>
            <p:ph type="title"/>
          </p:nvPr>
        </p:nvSpPr>
        <p:spPr/>
        <p:txBody>
          <a:bodyPr/>
          <a:lstStyle/>
          <a:p>
            <a:r>
              <a:rPr lang="en-US" dirty="0" smtClean="0"/>
              <a:t>Recommendations for Testing Modified Measures</a:t>
            </a:r>
          </a:p>
        </p:txBody>
      </p:sp>
      <p:sp>
        <p:nvSpPr>
          <p:cNvPr id="129028" name="Rectangle 3"/>
          <p:cNvSpPr>
            <a:spLocks noGrp="1" noChangeArrowheads="1"/>
          </p:cNvSpPr>
          <p:nvPr>
            <p:ph type="body" idx="1"/>
          </p:nvPr>
        </p:nvSpPr>
        <p:spPr>
          <a:xfrm>
            <a:off x="381000" y="2057400"/>
            <a:ext cx="8382000" cy="3810000"/>
          </a:xfrm>
        </p:spPr>
        <p:txBody>
          <a:bodyPr/>
          <a:lstStyle/>
          <a:p>
            <a:pPr>
              <a:lnSpc>
                <a:spcPct val="90000"/>
              </a:lnSpc>
            </a:pPr>
            <a:r>
              <a:rPr lang="en-US" dirty="0" smtClean="0"/>
              <a:t>Pretest modified measure extensively before fielding in new study</a:t>
            </a:r>
          </a:p>
          <a:p>
            <a:pPr>
              <a:lnSpc>
                <a:spcPct val="90000"/>
              </a:lnSpc>
            </a:pPr>
            <a:r>
              <a:rPr lang="en-US" dirty="0" smtClean="0"/>
              <a:t>Build in ability to do psychometric testing when measure is fielded</a:t>
            </a:r>
          </a:p>
          <a:p>
            <a:pPr lvl="1">
              <a:lnSpc>
                <a:spcPct val="90000"/>
              </a:lnSpc>
            </a:pPr>
            <a:r>
              <a:rPr lang="en-US" dirty="0" smtClean="0"/>
              <a:t>Add validity variables (e.g., similar to original measure to test comparability)</a:t>
            </a:r>
          </a:p>
          <a:p>
            <a:pPr lvl="1">
              <a:lnSpc>
                <a:spcPct val="90000"/>
              </a:lnSpc>
            </a:pPr>
            <a:r>
              <a:rPr lang="en-US" dirty="0" smtClean="0"/>
              <a:t>Add follow-up to assess test-retest reliability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p:txBody>
          <a:bodyPr/>
          <a:lstStyle/>
          <a:p>
            <a:pPr>
              <a:defRPr/>
            </a:pPr>
            <a:fld id="{1687B8F1-5CFE-4796-A025-0053A3A4A5F0}" type="slidenum">
              <a:rPr lang="en-US" smtClean="0"/>
              <a:pPr>
                <a:defRPr/>
              </a:pPr>
              <a:t>78</a:t>
            </a:fld>
            <a:endParaRPr lang="en-US" sz="1400" smtClean="0"/>
          </a:p>
        </p:txBody>
      </p:sp>
      <p:sp>
        <p:nvSpPr>
          <p:cNvPr id="130051" name="Rectangle 2"/>
          <p:cNvSpPr>
            <a:spLocks noGrp="1" noChangeArrowheads="1"/>
          </p:cNvSpPr>
          <p:nvPr>
            <p:ph type="title"/>
          </p:nvPr>
        </p:nvSpPr>
        <p:spPr/>
        <p:txBody>
          <a:bodyPr/>
          <a:lstStyle/>
          <a:p>
            <a:r>
              <a:rPr lang="en-US" dirty="0" smtClean="0"/>
              <a:t>Analyze Psychometric </a:t>
            </a:r>
            <a:r>
              <a:rPr lang="en-US" u="sng" dirty="0" smtClean="0"/>
              <a:t>Adequacy</a:t>
            </a:r>
            <a:r>
              <a:rPr lang="en-US" dirty="0" smtClean="0"/>
              <a:t> of Modified Measure in New Study</a:t>
            </a:r>
          </a:p>
        </p:txBody>
      </p:sp>
      <p:sp>
        <p:nvSpPr>
          <p:cNvPr id="130052" name="Rectangle 3"/>
          <p:cNvSpPr>
            <a:spLocks noGrp="1" noChangeArrowheads="1"/>
          </p:cNvSpPr>
          <p:nvPr>
            <p:ph type="body" idx="1"/>
          </p:nvPr>
        </p:nvSpPr>
        <p:spPr>
          <a:xfrm>
            <a:off x="381000" y="2133600"/>
            <a:ext cx="8229600" cy="2057400"/>
          </a:xfrm>
        </p:spPr>
        <p:txBody>
          <a:bodyPr/>
          <a:lstStyle/>
          <a:p>
            <a:pPr>
              <a:lnSpc>
                <a:spcPct val="90000"/>
              </a:lnSpc>
            </a:pPr>
            <a:r>
              <a:rPr lang="en-US" dirty="0" smtClean="0"/>
              <a:t>Modified measure should meet minimal criteria</a:t>
            </a:r>
          </a:p>
          <a:p>
            <a:pPr lvl="1">
              <a:lnSpc>
                <a:spcPct val="90000"/>
              </a:lnSpc>
            </a:pPr>
            <a:r>
              <a:rPr lang="en-US" dirty="0" smtClean="0"/>
              <a:t>Internal-consistency reliability</a:t>
            </a:r>
          </a:p>
          <a:p>
            <a:pPr lvl="1">
              <a:lnSpc>
                <a:spcPct val="90000"/>
              </a:lnSpc>
            </a:pPr>
            <a:r>
              <a:rPr lang="en-US" dirty="0" smtClean="0"/>
              <a:t>Validity evidence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p:txBody>
          <a:bodyPr/>
          <a:lstStyle/>
          <a:p>
            <a:pPr>
              <a:defRPr/>
            </a:pPr>
            <a:fld id="{398D9BE8-E97F-494F-B253-26ED1B129296}" type="slidenum">
              <a:rPr lang="en-US" smtClean="0"/>
              <a:pPr>
                <a:defRPr/>
              </a:pPr>
              <a:t>79</a:t>
            </a:fld>
            <a:endParaRPr lang="en-US" sz="1400" smtClean="0"/>
          </a:p>
        </p:txBody>
      </p:sp>
      <p:sp>
        <p:nvSpPr>
          <p:cNvPr id="131075" name="Rectangle 2"/>
          <p:cNvSpPr>
            <a:spLocks noGrp="1" noChangeArrowheads="1"/>
          </p:cNvSpPr>
          <p:nvPr>
            <p:ph type="title"/>
          </p:nvPr>
        </p:nvSpPr>
        <p:spPr>
          <a:xfrm>
            <a:off x="457200" y="685800"/>
            <a:ext cx="8229600" cy="1143000"/>
          </a:xfrm>
        </p:spPr>
        <p:txBody>
          <a:bodyPr/>
          <a:lstStyle/>
          <a:p>
            <a:r>
              <a:rPr lang="en-US" dirty="0" smtClean="0"/>
              <a:t>Analyzing Modified Measure: </a:t>
            </a:r>
            <a:r>
              <a:rPr lang="en-US" u="sng" dirty="0" smtClean="0"/>
              <a:t>Comparability</a:t>
            </a:r>
            <a:r>
              <a:rPr lang="en-US" dirty="0" smtClean="0"/>
              <a:t> to Original Measure	</a:t>
            </a:r>
          </a:p>
        </p:txBody>
      </p:sp>
      <p:sp>
        <p:nvSpPr>
          <p:cNvPr id="131076" name="Rectangle 3"/>
          <p:cNvSpPr>
            <a:spLocks noGrp="1" noChangeArrowheads="1"/>
          </p:cNvSpPr>
          <p:nvPr>
            <p:ph type="body" idx="1"/>
          </p:nvPr>
        </p:nvSpPr>
        <p:spPr>
          <a:xfrm>
            <a:off x="381000" y="2209800"/>
            <a:ext cx="8229600" cy="4114800"/>
          </a:xfrm>
        </p:spPr>
        <p:txBody>
          <a:bodyPr/>
          <a:lstStyle/>
          <a:p>
            <a:r>
              <a:rPr lang="en-US" dirty="0" smtClean="0"/>
              <a:t>Compare measurement results of modified measure to original measure</a:t>
            </a:r>
          </a:p>
          <a:p>
            <a:pPr lvl="1"/>
            <a:r>
              <a:rPr lang="en-US" dirty="0" smtClean="0"/>
              <a:t>Reliability (sample dependent)</a:t>
            </a:r>
          </a:p>
          <a:p>
            <a:pPr lvl="1"/>
            <a:r>
              <a:rPr lang="en-US" dirty="0" smtClean="0"/>
              <a:t>Factor structure </a:t>
            </a:r>
          </a:p>
          <a:p>
            <a:pPr lvl="1"/>
            <a:r>
              <a:rPr lang="en-US" dirty="0" smtClean="0"/>
              <a:t>Construct validity</a:t>
            </a:r>
          </a:p>
          <a:p>
            <a:pPr lvl="1"/>
            <a:r>
              <a:rPr lang="en-US" dirty="0" smtClean="0"/>
              <a:t>Sensitivity to change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704850"/>
            <a:ext cx="8229600" cy="971550"/>
          </a:xfrm>
        </p:spPr>
        <p:txBody>
          <a:bodyPr lIns="90488" tIns="44450" rIns="90488" bIns="44450" anchor="ctr">
            <a:normAutofit/>
          </a:bodyPr>
          <a:lstStyle/>
          <a:p>
            <a:pPr>
              <a:defRPr/>
            </a:pPr>
            <a:r>
              <a:rPr lang="en-US" dirty="0" smtClean="0"/>
              <a:t>Concept is a Match</a:t>
            </a:r>
          </a:p>
        </p:txBody>
      </p:sp>
      <p:sp>
        <p:nvSpPr>
          <p:cNvPr id="70659" name="Rectangle 3"/>
          <p:cNvSpPr>
            <a:spLocks noGrp="1" noChangeArrowheads="1"/>
          </p:cNvSpPr>
          <p:nvPr>
            <p:ph idx="1"/>
          </p:nvPr>
        </p:nvSpPr>
        <p:spPr/>
        <p:txBody>
          <a:bodyPr lIns="90488" tIns="44450" rIns="90488" bIns="44450"/>
          <a:lstStyle/>
          <a:p>
            <a:pPr eaLnBrk="1" hangingPunct="1">
              <a:lnSpc>
                <a:spcPct val="90000"/>
              </a:lnSpc>
            </a:pPr>
            <a:r>
              <a:rPr lang="en-US" dirty="0" smtClean="0"/>
              <a:t>Concept being measured “matches” the concept you defined</a:t>
            </a:r>
          </a:p>
          <a:p>
            <a:pPr lvl="1" eaLnBrk="1" hangingPunct="1">
              <a:lnSpc>
                <a:spcPct val="90000"/>
              </a:lnSpc>
            </a:pPr>
            <a:r>
              <a:rPr lang="en-US" dirty="0" smtClean="0"/>
              <a:t>Sometimes can only be determined by reviewing items</a:t>
            </a:r>
          </a:p>
          <a:p>
            <a:pPr eaLnBrk="1" hangingPunct="1">
              <a:lnSpc>
                <a:spcPct val="90000"/>
              </a:lnSpc>
            </a:pPr>
            <a:r>
              <a:rPr lang="en-US" dirty="0" smtClean="0"/>
              <a:t>If not a perfect match</a:t>
            </a:r>
          </a:p>
          <a:p>
            <a:pPr lvl="1" eaLnBrk="1" hangingPunct="1">
              <a:lnSpc>
                <a:spcPct val="90000"/>
              </a:lnSpc>
            </a:pPr>
            <a:r>
              <a:rPr lang="en-US" dirty="0" smtClean="0"/>
              <a:t>How close is it to your concept?</a:t>
            </a:r>
          </a:p>
          <a:p>
            <a:pPr lvl="1" eaLnBrk="1" hangingPunct="1">
              <a:lnSpc>
                <a:spcPct val="90000"/>
              </a:lnSpc>
            </a:pPr>
            <a:r>
              <a:rPr lang="en-US" dirty="0" smtClean="0"/>
              <a:t>Can it be modified to get at missing components? </a:t>
            </a:r>
          </a:p>
        </p:txBody>
      </p:sp>
      <p:sp>
        <p:nvSpPr>
          <p:cNvPr id="57346" name="Slide Number Placeholder 5"/>
          <p:cNvSpPr>
            <a:spLocks noGrp="1"/>
          </p:cNvSpPr>
          <p:nvPr>
            <p:ph type="sldNum" sz="quarter" idx="12"/>
          </p:nvPr>
        </p:nvSpPr>
        <p:spPr/>
        <p:txBody>
          <a:bodyPr/>
          <a:lstStyle/>
          <a:p>
            <a:pPr>
              <a:defRPr/>
            </a:pPr>
            <a:fld id="{9D8B6638-F87B-4347-AA4F-9F203A10E84B}" type="slidenum">
              <a:rPr lang="en-US"/>
              <a:pPr>
                <a:defRPr/>
              </a:pPr>
              <a:t>8</a:t>
            </a:fld>
            <a:endParaRPr lang="en-US" sz="140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p:txBody>
          <a:bodyPr/>
          <a:lstStyle/>
          <a:p>
            <a:pPr>
              <a:defRPr/>
            </a:pPr>
            <a:fld id="{1687B8F1-5CFE-4796-A025-0053A3A4A5F0}" type="slidenum">
              <a:rPr lang="en-US" smtClean="0"/>
              <a:pPr>
                <a:defRPr/>
              </a:pPr>
              <a:t>80</a:t>
            </a:fld>
            <a:endParaRPr lang="en-US" sz="1400" smtClean="0"/>
          </a:p>
        </p:txBody>
      </p:sp>
      <p:sp>
        <p:nvSpPr>
          <p:cNvPr id="130051" name="Rectangle 2"/>
          <p:cNvSpPr>
            <a:spLocks noGrp="1" noChangeArrowheads="1"/>
          </p:cNvSpPr>
          <p:nvPr>
            <p:ph type="title"/>
          </p:nvPr>
        </p:nvSpPr>
        <p:spPr/>
        <p:txBody>
          <a:bodyPr>
            <a:normAutofit fontScale="90000"/>
          </a:bodyPr>
          <a:lstStyle/>
          <a:p>
            <a:r>
              <a:rPr lang="en-US" dirty="0" smtClean="0"/>
              <a:t>Analyze Psychometric </a:t>
            </a:r>
            <a:r>
              <a:rPr lang="en-US" u="sng" dirty="0" smtClean="0"/>
              <a:t>Adequacy</a:t>
            </a:r>
            <a:r>
              <a:rPr lang="en-US" dirty="0" smtClean="0"/>
              <a:t> of ALL Measures Administered in New Study</a:t>
            </a:r>
          </a:p>
        </p:txBody>
      </p:sp>
      <p:sp>
        <p:nvSpPr>
          <p:cNvPr id="130052" name="Rectangle 3"/>
          <p:cNvSpPr>
            <a:spLocks noGrp="1" noChangeArrowheads="1"/>
          </p:cNvSpPr>
          <p:nvPr>
            <p:ph type="body" idx="1"/>
          </p:nvPr>
        </p:nvSpPr>
        <p:spPr>
          <a:xfrm>
            <a:off x="381000" y="2133600"/>
            <a:ext cx="8229600" cy="2057400"/>
          </a:xfrm>
        </p:spPr>
        <p:txBody>
          <a:bodyPr/>
          <a:lstStyle/>
          <a:p>
            <a:pPr>
              <a:lnSpc>
                <a:spcPct val="90000"/>
              </a:lnSpc>
            </a:pPr>
            <a:r>
              <a:rPr lang="en-US" dirty="0" smtClean="0"/>
              <a:t>Test internal consistency reliability and item-scale correlations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8AF85141-36F0-4876-B81D-E9AC32C6D2A8}" type="slidenum">
              <a:rPr lang="en-US" smtClean="0"/>
              <a:pPr/>
              <a:t>81</a:t>
            </a:fld>
            <a:endParaRPr lang="en-US" smtClean="0"/>
          </a:p>
        </p:txBody>
      </p:sp>
      <p:sp>
        <p:nvSpPr>
          <p:cNvPr id="25603" name="Rectangle 2"/>
          <p:cNvSpPr>
            <a:spLocks noGrp="1" noChangeArrowheads="1"/>
          </p:cNvSpPr>
          <p:nvPr>
            <p:ph type="title"/>
          </p:nvPr>
        </p:nvSpPr>
        <p:spPr>
          <a:xfrm>
            <a:off x="457200" y="685800"/>
            <a:ext cx="8229600" cy="1143000"/>
          </a:xfrm>
        </p:spPr>
        <p:txBody>
          <a:bodyPr>
            <a:normAutofit/>
          </a:bodyPr>
          <a:lstStyle/>
          <a:p>
            <a:r>
              <a:rPr lang="en-US" dirty="0" smtClean="0"/>
              <a:t>Analyze Psychometric Adequacy of ALL Measures in New Study</a:t>
            </a:r>
            <a:endParaRPr lang="en-US" sz="3600" dirty="0" smtClean="0"/>
          </a:p>
        </p:txBody>
      </p:sp>
      <p:sp>
        <p:nvSpPr>
          <p:cNvPr id="25604" name="Rectangle 3"/>
          <p:cNvSpPr>
            <a:spLocks noGrp="1" noChangeArrowheads="1"/>
          </p:cNvSpPr>
          <p:nvPr>
            <p:ph type="body" idx="1"/>
          </p:nvPr>
        </p:nvSpPr>
        <p:spPr>
          <a:xfrm>
            <a:off x="533400" y="2057400"/>
            <a:ext cx="8229600" cy="4389437"/>
          </a:xfrm>
        </p:spPr>
        <p:txBody>
          <a:bodyPr/>
          <a:lstStyle/>
          <a:p>
            <a:r>
              <a:rPr lang="en-US" dirty="0" smtClean="0"/>
              <a:t>Test internal consistency reliability and item-scale correlations</a:t>
            </a:r>
          </a:p>
          <a:p>
            <a:r>
              <a:rPr lang="en-US" dirty="0" smtClean="0"/>
              <a:t>Each item should correlate substantially with the total score of all items with the item taken out (corrected for overlap)</a:t>
            </a:r>
          </a:p>
          <a:p>
            <a:pPr lvl="1"/>
            <a:r>
              <a:rPr lang="en-US" dirty="0" smtClean="0"/>
              <a:t>Typical criterion is </a:t>
            </a:r>
            <a:r>
              <a:rPr lang="en-US" u="sng" dirty="0" smtClean="0"/>
              <a:t>&gt;</a:t>
            </a:r>
            <a:r>
              <a:rPr lang="en-US" dirty="0" smtClean="0"/>
              <a:t> .30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5BD2E082-43CF-45CA-87EB-A0D80F795A04}" type="slidenum">
              <a:rPr lang="en-US" smtClean="0"/>
              <a:pPr/>
              <a:t>82</a:t>
            </a:fld>
            <a:endParaRPr lang="en-US" smtClean="0"/>
          </a:p>
        </p:txBody>
      </p:sp>
      <p:sp>
        <p:nvSpPr>
          <p:cNvPr id="26627" name="Rectangle 2"/>
          <p:cNvSpPr>
            <a:spLocks noGrp="1" noChangeArrowheads="1"/>
          </p:cNvSpPr>
          <p:nvPr>
            <p:ph type="title"/>
          </p:nvPr>
        </p:nvSpPr>
        <p:spPr/>
        <p:txBody>
          <a:bodyPr/>
          <a:lstStyle/>
          <a:p>
            <a:r>
              <a:rPr lang="en-US" sz="3600" dirty="0" smtClean="0"/>
              <a:t>Can Examine Item Convergence Using Any Statistical Software</a:t>
            </a:r>
          </a:p>
        </p:txBody>
      </p:sp>
      <p:sp>
        <p:nvSpPr>
          <p:cNvPr id="26628" name="Rectangle 3"/>
          <p:cNvSpPr>
            <a:spLocks noGrp="1" noChangeArrowheads="1"/>
          </p:cNvSpPr>
          <p:nvPr>
            <p:ph type="body" idx="1"/>
          </p:nvPr>
        </p:nvSpPr>
        <p:spPr>
          <a:xfrm>
            <a:off x="457200" y="2057400"/>
            <a:ext cx="8229600" cy="4389437"/>
          </a:xfrm>
        </p:spPr>
        <p:txBody>
          <a:bodyPr/>
          <a:lstStyle/>
          <a:p>
            <a:r>
              <a:rPr lang="en-US" dirty="0" smtClean="0"/>
              <a:t>Programs to calculate internal consistency reliability </a:t>
            </a:r>
          </a:p>
          <a:p>
            <a:pPr lvl="1"/>
            <a:r>
              <a:rPr lang="en-US" dirty="0" smtClean="0"/>
              <a:t>Provide estimated coefficient alpha</a:t>
            </a:r>
          </a:p>
          <a:p>
            <a:pPr lvl="1"/>
            <a:r>
              <a:rPr lang="en-US" dirty="0" smtClean="0"/>
              <a:t>Produce item-scale correlations corrected for overlap</a:t>
            </a:r>
          </a:p>
          <a:p>
            <a:pPr lvl="1"/>
            <a:r>
              <a:rPr lang="en-US" dirty="0" smtClean="0"/>
              <a:t>Estimate change in alpha with each item removed</a:t>
            </a:r>
          </a:p>
          <a:p>
            <a:r>
              <a:rPr lang="en-US" dirty="0" smtClean="0"/>
              <a:t>SAS, SPSS, STATA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5A27C7FC-E1E6-4D7D-9EB5-A036B1BC7173}" type="slidenum">
              <a:rPr lang="en-US" smtClean="0"/>
              <a:pPr/>
              <a:t>83</a:t>
            </a:fld>
            <a:endParaRPr lang="en-US" sz="1400" smtClean="0"/>
          </a:p>
        </p:txBody>
      </p:sp>
      <p:sp>
        <p:nvSpPr>
          <p:cNvPr id="28675" name="Rectangle 2"/>
          <p:cNvSpPr>
            <a:spLocks noGrp="1" noChangeArrowheads="1"/>
          </p:cNvSpPr>
          <p:nvPr>
            <p:ph type="title"/>
          </p:nvPr>
        </p:nvSpPr>
        <p:spPr/>
        <p:txBody>
          <a:bodyPr/>
          <a:lstStyle/>
          <a:p>
            <a:r>
              <a:rPr lang="en-US" dirty="0" smtClean="0"/>
              <a:t>Interpreting Item-Scale Correlations </a:t>
            </a:r>
          </a:p>
        </p:txBody>
      </p:sp>
      <p:sp>
        <p:nvSpPr>
          <p:cNvPr id="28676" name="Rectangle 3"/>
          <p:cNvSpPr>
            <a:spLocks noGrp="1" noChangeArrowheads="1"/>
          </p:cNvSpPr>
          <p:nvPr>
            <p:ph type="body" idx="1"/>
          </p:nvPr>
        </p:nvSpPr>
        <p:spPr>
          <a:xfrm>
            <a:off x="457200" y="2057400"/>
            <a:ext cx="8382000" cy="4419600"/>
          </a:xfrm>
        </p:spPr>
        <p:txBody>
          <a:bodyPr/>
          <a:lstStyle/>
          <a:p>
            <a:r>
              <a:rPr lang="en-US" dirty="0" smtClean="0"/>
              <a:t>If any item correlates &lt;.30 with the sum of the other items..</a:t>
            </a:r>
          </a:p>
          <a:p>
            <a:pPr lvl="1"/>
            <a:r>
              <a:rPr lang="en-US" dirty="0" smtClean="0"/>
              <a:t>May not be contributing to the scale</a:t>
            </a:r>
          </a:p>
          <a:p>
            <a:r>
              <a:rPr lang="en-US" dirty="0" smtClean="0"/>
              <a:t>How to judge: </a:t>
            </a:r>
          </a:p>
          <a:p>
            <a:pPr lvl="1"/>
            <a:r>
              <a:rPr lang="en-US" dirty="0" smtClean="0"/>
              <a:t>How much lower than .30?</a:t>
            </a:r>
          </a:p>
          <a:p>
            <a:pPr lvl="1"/>
            <a:r>
              <a:rPr lang="en-US" dirty="0" smtClean="0"/>
              <a:t>How many items?</a:t>
            </a:r>
          </a:p>
          <a:p>
            <a:pPr lvl="1"/>
            <a:r>
              <a:rPr lang="en-US" dirty="0" smtClean="0"/>
              <a:t>Does omitting item increase reliability substantially?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DE3515C0-4F41-4AF9-A2D9-3C9E54817F65}" type="slidenum">
              <a:rPr lang="en-US" smtClean="0"/>
              <a:pPr/>
              <a:t>84</a:t>
            </a:fld>
            <a:endParaRPr lang="en-US" sz="1400" smtClean="0"/>
          </a:p>
        </p:txBody>
      </p:sp>
      <p:sp>
        <p:nvSpPr>
          <p:cNvPr id="27651" name="Rectangle 2"/>
          <p:cNvSpPr>
            <a:spLocks noGrp="1" noChangeArrowheads="1"/>
          </p:cNvSpPr>
          <p:nvPr>
            <p:ph type="title"/>
          </p:nvPr>
        </p:nvSpPr>
        <p:spPr>
          <a:xfrm>
            <a:off x="457200" y="304800"/>
            <a:ext cx="8229600" cy="1143000"/>
          </a:xfrm>
        </p:spPr>
        <p:txBody>
          <a:bodyPr/>
          <a:lstStyle/>
          <a:p>
            <a:r>
              <a:rPr lang="en-US" sz="3600" dirty="0" smtClean="0"/>
              <a:t>SAS: Item-Scale Correlations</a:t>
            </a:r>
          </a:p>
        </p:txBody>
      </p:sp>
      <p:sp>
        <p:nvSpPr>
          <p:cNvPr id="27652" name="Rectangle 3"/>
          <p:cNvSpPr>
            <a:spLocks noGrp="1" noChangeArrowheads="1"/>
          </p:cNvSpPr>
          <p:nvPr>
            <p:ph type="body" idx="1"/>
          </p:nvPr>
        </p:nvSpPr>
        <p:spPr>
          <a:xfrm>
            <a:off x="304800" y="1905000"/>
            <a:ext cx="8229600" cy="4389437"/>
          </a:xfrm>
        </p:spPr>
        <p:txBody>
          <a:bodyPr/>
          <a:lstStyle/>
          <a:p>
            <a:pPr>
              <a:lnSpc>
                <a:spcPct val="90000"/>
              </a:lnSpc>
            </a:pPr>
            <a:r>
              <a:rPr lang="en-US" sz="3000" dirty="0" smtClean="0"/>
              <a:t>PROC CORR</a:t>
            </a:r>
          </a:p>
          <a:p>
            <a:pPr lvl="1">
              <a:lnSpc>
                <a:spcPct val="90000"/>
              </a:lnSpc>
            </a:pPr>
            <a:r>
              <a:rPr lang="en-US" sz="2600" dirty="0" smtClean="0"/>
              <a:t>DATA=data-set-name</a:t>
            </a:r>
          </a:p>
          <a:p>
            <a:pPr lvl="1">
              <a:lnSpc>
                <a:spcPct val="90000"/>
              </a:lnSpc>
            </a:pPr>
            <a:r>
              <a:rPr lang="en-US" sz="2600" dirty="0" smtClean="0"/>
              <a:t>ALPHA</a:t>
            </a:r>
          </a:p>
          <a:p>
            <a:pPr lvl="1">
              <a:lnSpc>
                <a:spcPct val="90000"/>
              </a:lnSpc>
            </a:pPr>
            <a:r>
              <a:rPr lang="en-US" sz="2600" dirty="0" smtClean="0"/>
              <a:t>VAR (list of variables)</a:t>
            </a:r>
          </a:p>
          <a:p>
            <a:pPr>
              <a:lnSpc>
                <a:spcPct val="90000"/>
              </a:lnSpc>
            </a:pPr>
            <a:r>
              <a:rPr lang="en-US" sz="3000" dirty="0" smtClean="0"/>
              <a:t>Output:</a:t>
            </a:r>
          </a:p>
          <a:p>
            <a:pPr lvl="1">
              <a:lnSpc>
                <a:spcPct val="90000"/>
              </a:lnSpc>
            </a:pPr>
            <a:r>
              <a:rPr lang="en-US" sz="2600" dirty="0" smtClean="0"/>
              <a:t>Coefficient alpha</a:t>
            </a:r>
          </a:p>
          <a:p>
            <a:pPr lvl="1">
              <a:lnSpc>
                <a:spcPct val="90000"/>
              </a:lnSpc>
            </a:pPr>
            <a:r>
              <a:rPr lang="en-US" sz="2600" dirty="0" smtClean="0"/>
              <a:t>Item correlations</a:t>
            </a:r>
          </a:p>
          <a:p>
            <a:pPr lvl="1">
              <a:lnSpc>
                <a:spcPct val="90000"/>
              </a:lnSpc>
            </a:pPr>
            <a:r>
              <a:rPr lang="en-US" sz="2600" dirty="0" smtClean="0"/>
              <a:t>Item-scale correlations corrected for overlap</a:t>
            </a:r>
          </a:p>
          <a:p>
            <a:pPr>
              <a:lnSpc>
                <a:spcPct val="90000"/>
              </a:lnSpc>
            </a:pPr>
            <a:endParaRPr lang="en-US" sz="3200" dirty="0" smtClean="0"/>
          </a:p>
          <a:p>
            <a:pPr lvl="1">
              <a:lnSpc>
                <a:spcPct val="90000"/>
              </a:lnSpc>
            </a:pPr>
            <a:endParaRPr lang="en-US" sz="2800" dirty="0" smtClean="0"/>
          </a:p>
          <a:p>
            <a:pPr lvl="1">
              <a:lnSpc>
                <a:spcPct val="90000"/>
              </a:lnSpc>
            </a:pPr>
            <a:endParaRPr lang="en-US" sz="2800" dirty="0" smtClean="0"/>
          </a:p>
        </p:txBody>
      </p:sp>
      <p:sp>
        <p:nvSpPr>
          <p:cNvPr id="27653" name="Text Box 4"/>
          <p:cNvSpPr txBox="1">
            <a:spLocks noChangeArrowheads="1"/>
          </p:cNvSpPr>
          <p:nvPr/>
        </p:nvSpPr>
        <p:spPr bwMode="auto">
          <a:xfrm>
            <a:off x="3810000" y="5638800"/>
            <a:ext cx="4819396" cy="769441"/>
          </a:xfrm>
          <a:prstGeom prst="rect">
            <a:avLst/>
          </a:prstGeom>
          <a:noFill/>
          <a:ln w="12700">
            <a:noFill/>
            <a:miter lim="800000"/>
            <a:headEnd/>
            <a:tailEnd/>
          </a:ln>
        </p:spPr>
        <p:txBody>
          <a:bodyPr wrap="none">
            <a:spAutoFit/>
          </a:bodyPr>
          <a:lstStyle/>
          <a:p>
            <a:pPr algn="l"/>
            <a:r>
              <a:rPr lang="en-US" sz="2200" dirty="0"/>
              <a:t>SAS Manual, Chapter 3: Assessing Scale</a:t>
            </a:r>
            <a:br>
              <a:rPr lang="en-US" sz="2200" dirty="0"/>
            </a:br>
            <a:r>
              <a:rPr lang="en-US" sz="2200" dirty="0"/>
              <a:t>Reliability with Coefficient Alpha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p:spPr>
        <p:txBody>
          <a:bodyPr/>
          <a:lstStyle/>
          <a:p>
            <a:fld id="{EA73B110-FB7F-4CA3-B96E-948EBD31F84E}" type="slidenum">
              <a:rPr lang="en-US" smtClean="0"/>
              <a:pPr/>
              <a:t>85</a:t>
            </a:fld>
            <a:endParaRPr lang="en-US" sz="1400" smtClean="0"/>
          </a:p>
        </p:txBody>
      </p:sp>
      <p:pic>
        <p:nvPicPr>
          <p:cNvPr id="29699" name="Picture 2" descr="Publication2.jpg"/>
          <p:cNvPicPr>
            <a:picLocks noChangeAspect="1"/>
          </p:cNvPicPr>
          <p:nvPr/>
        </p:nvPicPr>
        <p:blipFill>
          <a:blip r:embed="rId2" cstate="print"/>
          <a:srcRect l="11667" t="21722" r="52499" b="50000"/>
          <a:stretch>
            <a:fillRect/>
          </a:stretch>
        </p:blipFill>
        <p:spPr bwMode="auto">
          <a:xfrm>
            <a:off x="0" y="1371600"/>
            <a:ext cx="9196388" cy="5130800"/>
          </a:xfrm>
          <a:prstGeom prst="rect">
            <a:avLst/>
          </a:prstGeom>
          <a:noFill/>
          <a:ln w="9525">
            <a:noFill/>
            <a:miter lim="800000"/>
            <a:headEnd/>
            <a:tailEnd/>
          </a:ln>
        </p:spPr>
      </p:pic>
      <p:sp>
        <p:nvSpPr>
          <p:cNvPr id="4" name="Rectangle 2"/>
          <p:cNvSpPr txBox="1">
            <a:spLocks noChangeArrowheads="1"/>
          </p:cNvSpPr>
          <p:nvPr/>
        </p:nvSpPr>
        <p:spPr>
          <a:xfrm>
            <a:off x="381000" y="685800"/>
            <a:ext cx="7772400" cy="1104900"/>
          </a:xfrm>
          <a:prstGeom prst="rect">
            <a:avLst/>
          </a:prstGeom>
        </p:spPr>
        <p:txBody>
          <a:bodyPr/>
          <a:lstStyle/>
          <a:p>
            <a:pPr algn="l">
              <a:defRPr/>
            </a:pPr>
            <a:r>
              <a:rPr lang="en-US" sz="3400" kern="0" dirty="0" smtClean="0">
                <a:solidFill>
                  <a:schemeClr val="tx2"/>
                </a:solidFill>
                <a:latin typeface="+mj-lt"/>
                <a:ea typeface="+mj-ea"/>
                <a:cs typeface="+mj-cs"/>
              </a:rPr>
              <a:t>SAS Output Example: Alpha</a:t>
            </a:r>
            <a:endParaRPr lang="en-US" sz="3400" kern="0" dirty="0">
              <a:solidFill>
                <a:schemeClr val="tx2"/>
              </a:solidFill>
              <a:latin typeface="+mj-lt"/>
              <a:ea typeface="+mj-ea"/>
              <a:cs typeface="+mj-cs"/>
            </a:endParaRPr>
          </a:p>
        </p:txBody>
      </p:sp>
      <p:sp>
        <p:nvSpPr>
          <p:cNvPr id="5" name="Oval 4"/>
          <p:cNvSpPr/>
          <p:nvPr/>
        </p:nvSpPr>
        <p:spPr bwMode="auto">
          <a:xfrm>
            <a:off x="2133600" y="2057400"/>
            <a:ext cx="1981200" cy="1295400"/>
          </a:xfrm>
          <a:prstGeom prst="ellipse">
            <a:avLst/>
          </a:prstGeom>
          <a:noFill/>
          <a:ln w="31750" cap="flat" cmpd="sng" algn="ctr">
            <a:solidFill>
              <a:schemeClr val="accent1">
                <a:lumMod val="75000"/>
              </a:schemeClr>
            </a:solidFill>
            <a:prstDash val="solid"/>
            <a:round/>
            <a:headEnd type="none" w="med" len="med"/>
            <a:tailEnd type="none" w="med" len="med"/>
          </a:ln>
          <a:effectLst/>
        </p:spPr>
        <p:txBody>
          <a:bodyPr wrap="none" anchor="ctr"/>
          <a:lstStyle/>
          <a:p>
            <a:pPr>
              <a:defRPr/>
            </a:pP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p:spPr>
        <p:txBody>
          <a:bodyPr/>
          <a:lstStyle/>
          <a:p>
            <a:fld id="{B1F174D5-FDE0-4667-9B1E-8B92AC3D9C63}" type="slidenum">
              <a:rPr lang="en-US" smtClean="0"/>
              <a:pPr/>
              <a:t>86</a:t>
            </a:fld>
            <a:endParaRPr lang="en-US" sz="1400" smtClean="0"/>
          </a:p>
        </p:txBody>
      </p:sp>
      <p:pic>
        <p:nvPicPr>
          <p:cNvPr id="30723" name="Picture 2" descr="Publication2.jpg"/>
          <p:cNvPicPr>
            <a:picLocks noChangeAspect="1"/>
          </p:cNvPicPr>
          <p:nvPr/>
        </p:nvPicPr>
        <p:blipFill>
          <a:blip r:embed="rId2" cstate="print"/>
          <a:srcRect l="11667" t="21722" r="52499" b="50000"/>
          <a:stretch>
            <a:fillRect/>
          </a:stretch>
        </p:blipFill>
        <p:spPr bwMode="auto">
          <a:xfrm>
            <a:off x="0" y="1397000"/>
            <a:ext cx="9196388" cy="5130800"/>
          </a:xfrm>
          <a:prstGeom prst="rect">
            <a:avLst/>
          </a:prstGeom>
          <a:noFill/>
          <a:ln w="9525">
            <a:noFill/>
            <a:miter lim="800000"/>
            <a:headEnd/>
            <a:tailEnd/>
          </a:ln>
        </p:spPr>
      </p:pic>
      <p:sp>
        <p:nvSpPr>
          <p:cNvPr id="4" name="Rectangle 2"/>
          <p:cNvSpPr txBox="1">
            <a:spLocks noChangeArrowheads="1"/>
          </p:cNvSpPr>
          <p:nvPr/>
        </p:nvSpPr>
        <p:spPr>
          <a:xfrm>
            <a:off x="457200" y="533400"/>
            <a:ext cx="7772400" cy="1104900"/>
          </a:xfrm>
          <a:prstGeom prst="rect">
            <a:avLst/>
          </a:prstGeom>
        </p:spPr>
        <p:txBody>
          <a:bodyPr/>
          <a:lstStyle/>
          <a:p>
            <a:pPr algn="l">
              <a:defRPr/>
            </a:pPr>
            <a:r>
              <a:rPr lang="en-US" sz="3400" kern="0" dirty="0" smtClean="0">
                <a:solidFill>
                  <a:schemeClr val="tx2"/>
                </a:solidFill>
                <a:latin typeface="+mj-lt"/>
                <a:ea typeface="+mj-ea"/>
                <a:cs typeface="+mj-cs"/>
              </a:rPr>
              <a:t>SAS Output Example</a:t>
            </a:r>
            <a:r>
              <a:rPr lang="en-US" sz="3400" kern="0" dirty="0">
                <a:solidFill>
                  <a:schemeClr val="tx2"/>
                </a:solidFill>
                <a:latin typeface="+mj-lt"/>
                <a:ea typeface="+mj-ea"/>
                <a:cs typeface="+mj-cs"/>
              </a:rPr>
              <a:t>: Item-Scale Correlations </a:t>
            </a:r>
          </a:p>
        </p:txBody>
      </p:sp>
      <p:sp>
        <p:nvSpPr>
          <p:cNvPr id="5" name="Oval 4"/>
          <p:cNvSpPr/>
          <p:nvPr/>
        </p:nvSpPr>
        <p:spPr bwMode="auto">
          <a:xfrm>
            <a:off x="1371600" y="3810000"/>
            <a:ext cx="4038600" cy="2362200"/>
          </a:xfrm>
          <a:prstGeom prst="ellipse">
            <a:avLst/>
          </a:prstGeom>
          <a:noFill/>
          <a:ln w="31750" cap="flat" cmpd="sng" algn="ctr">
            <a:solidFill>
              <a:schemeClr val="accent1">
                <a:lumMod val="75000"/>
              </a:schemeClr>
            </a:solidFill>
            <a:prstDash val="solid"/>
            <a:round/>
            <a:headEnd type="none" w="med" len="med"/>
            <a:tailEnd type="none" w="med" len="med"/>
          </a:ln>
          <a:effectLst/>
        </p:spPr>
        <p:txBody>
          <a:bodyPr wrap="none" anchor="ctr"/>
          <a:lstStyle/>
          <a:p>
            <a:pPr>
              <a:defRPr/>
            </a:pP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DC92385D-9F1C-4F2A-B429-F782D2BB0B1A}" type="slidenum">
              <a:rPr lang="en-US" smtClean="0"/>
              <a:pPr/>
              <a:t>87</a:t>
            </a:fld>
            <a:endParaRPr lang="en-US" sz="1400" smtClean="0"/>
          </a:p>
        </p:txBody>
      </p:sp>
      <p:sp>
        <p:nvSpPr>
          <p:cNvPr id="39939" name="Rectangle 2"/>
          <p:cNvSpPr>
            <a:spLocks noGrp="1" noChangeArrowheads="1"/>
          </p:cNvSpPr>
          <p:nvPr>
            <p:ph type="title"/>
          </p:nvPr>
        </p:nvSpPr>
        <p:spPr>
          <a:xfrm>
            <a:off x="381000" y="381000"/>
            <a:ext cx="8229600" cy="1143000"/>
          </a:xfrm>
        </p:spPr>
        <p:txBody>
          <a:bodyPr/>
          <a:lstStyle/>
          <a:p>
            <a:r>
              <a:rPr lang="en-US" dirty="0" smtClean="0"/>
              <a:t>Testing Reliability in STATA</a:t>
            </a:r>
          </a:p>
        </p:txBody>
      </p:sp>
      <p:sp>
        <p:nvSpPr>
          <p:cNvPr id="39940" name="Rectangle 3"/>
          <p:cNvSpPr>
            <a:spLocks noGrp="1" noChangeArrowheads="1"/>
          </p:cNvSpPr>
          <p:nvPr>
            <p:ph type="body" idx="1"/>
          </p:nvPr>
        </p:nvSpPr>
        <p:spPr/>
        <p:txBody>
          <a:bodyPr/>
          <a:lstStyle/>
          <a:p>
            <a:r>
              <a:rPr lang="en-US" dirty="0" smtClean="0"/>
              <a:t>www.stata.com/help.egi?alpha</a:t>
            </a:r>
          </a:p>
          <a:p>
            <a:pPr>
              <a:buFont typeface="Monotype Sorts" pitchFamily="2" charset="2"/>
              <a:buNone/>
            </a:pPr>
            <a:endParaRPr lang="en-US" dirty="0" smtClean="0"/>
          </a:p>
          <a:p>
            <a:pPr>
              <a:buFont typeface="Monotype Sorts" pitchFamily="2" charset="2"/>
              <a:buNone/>
            </a:pPr>
            <a:r>
              <a:rPr lang="en-US" dirty="0" smtClean="0"/>
              <a:t>Alpha </a:t>
            </a:r>
            <a:r>
              <a:rPr lang="en-US" i="1" dirty="0" err="1" smtClean="0"/>
              <a:t>varlist</a:t>
            </a:r>
            <a:r>
              <a:rPr lang="en-US" dirty="0" smtClean="0"/>
              <a:t> [</a:t>
            </a:r>
            <a:r>
              <a:rPr lang="en-US" i="1" dirty="0" smtClean="0"/>
              <a:t>if</a:t>
            </a:r>
            <a:r>
              <a:rPr lang="en-US" dirty="0" smtClean="0"/>
              <a:t>] [</a:t>
            </a:r>
            <a:r>
              <a:rPr lang="en-US" i="1" dirty="0" smtClean="0"/>
              <a:t>in</a:t>
            </a:r>
            <a:r>
              <a:rPr lang="en-US" dirty="0" smtClean="0"/>
              <a:t>] [, </a:t>
            </a:r>
            <a:r>
              <a:rPr lang="en-US" i="1" dirty="0" smtClean="0"/>
              <a:t>options</a:t>
            </a:r>
            <a:r>
              <a:rPr lang="en-US" dirty="0" smtClean="0"/>
              <a:t>]</a:t>
            </a:r>
          </a:p>
          <a:p>
            <a:pPr>
              <a:buFont typeface="Monotype Sorts" pitchFamily="2" charset="2"/>
              <a:buNone/>
            </a:pPr>
            <a:endParaRPr lang="en-US" dirty="0" smtClean="0"/>
          </a:p>
          <a:p>
            <a:pPr algn="ctr">
              <a:buFont typeface="Monotype Sorts" pitchFamily="2" charset="2"/>
              <a:buNone/>
            </a:pPr>
            <a:r>
              <a:rPr lang="en-US" dirty="0" smtClean="0"/>
              <a:t>NOTE: item-rest correlations are those corrected for overlap</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533400"/>
            <a:ext cx="8229600" cy="1143000"/>
          </a:xfrm>
        </p:spPr>
        <p:txBody>
          <a:bodyPr/>
          <a:lstStyle/>
          <a:p>
            <a:r>
              <a:rPr lang="en-US" dirty="0" smtClean="0"/>
              <a:t>STATA Output Example: Alpha</a:t>
            </a:r>
          </a:p>
        </p:txBody>
      </p:sp>
      <p:sp>
        <p:nvSpPr>
          <p:cNvPr id="41987" name="Slide Number Placeholder 3"/>
          <p:cNvSpPr>
            <a:spLocks noGrp="1"/>
          </p:cNvSpPr>
          <p:nvPr>
            <p:ph type="sldNum" sz="quarter" idx="12"/>
          </p:nvPr>
        </p:nvSpPr>
        <p:spPr>
          <a:noFill/>
        </p:spPr>
        <p:txBody>
          <a:bodyPr/>
          <a:lstStyle/>
          <a:p>
            <a:fld id="{BA1D8B66-017C-496F-8816-3D21A9FAAE09}" type="slidenum">
              <a:rPr lang="en-US" smtClean="0"/>
              <a:pPr/>
              <a:t>88</a:t>
            </a:fld>
            <a:endParaRPr lang="en-US" sz="1400" smtClean="0"/>
          </a:p>
        </p:txBody>
      </p:sp>
      <p:pic>
        <p:nvPicPr>
          <p:cNvPr id="41988" name="Content Placeholder 8" descr="Publication3.jpg"/>
          <p:cNvPicPr>
            <a:picLocks noGrp="1" noChangeAspect="1"/>
          </p:cNvPicPr>
          <p:nvPr>
            <p:ph idx="1"/>
          </p:nvPr>
        </p:nvPicPr>
        <p:blipFill>
          <a:blip r:embed="rId2" cstate="print"/>
          <a:srcRect l="5238" t="24074" r="17487" b="31480"/>
          <a:stretch>
            <a:fillRect/>
          </a:stretch>
        </p:blipFill>
        <p:spPr>
          <a:xfrm>
            <a:off x="0" y="1981200"/>
            <a:ext cx="9112250" cy="3706813"/>
          </a:xfrm>
        </p:spPr>
      </p:pic>
      <p:sp>
        <p:nvSpPr>
          <p:cNvPr id="5" name="Oval 4"/>
          <p:cNvSpPr/>
          <p:nvPr/>
        </p:nvSpPr>
        <p:spPr bwMode="auto">
          <a:xfrm>
            <a:off x="7772400" y="4800600"/>
            <a:ext cx="1295400" cy="762000"/>
          </a:xfrm>
          <a:prstGeom prst="ellipse">
            <a:avLst/>
          </a:prstGeom>
          <a:noFill/>
          <a:ln w="31750" cap="flat" cmpd="sng" algn="ctr">
            <a:solidFill>
              <a:schemeClr val="accent1">
                <a:lumMod val="75000"/>
              </a:schemeClr>
            </a:solidFill>
            <a:prstDash val="solid"/>
            <a:round/>
            <a:headEnd type="none" w="med" len="med"/>
            <a:tailEnd type="none" w="med" len="med"/>
          </a:ln>
          <a:effectLst/>
        </p:spPr>
        <p:txBody>
          <a:bodyPr wrap="none" anchor="ctr"/>
          <a:lstStyle/>
          <a:p>
            <a:pPr>
              <a:defRPr/>
            </a:pP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0"/>
            <a:ext cx="8229600" cy="1143000"/>
          </a:xfrm>
        </p:spPr>
        <p:txBody>
          <a:bodyPr/>
          <a:lstStyle/>
          <a:p>
            <a:r>
              <a:rPr lang="en-US" dirty="0" smtClean="0"/>
              <a:t>STATA Output Example: Item-Scale Correlations</a:t>
            </a:r>
          </a:p>
        </p:txBody>
      </p:sp>
      <p:sp>
        <p:nvSpPr>
          <p:cNvPr id="40963" name="Slide Number Placeholder 3"/>
          <p:cNvSpPr>
            <a:spLocks noGrp="1"/>
          </p:cNvSpPr>
          <p:nvPr>
            <p:ph type="sldNum" sz="quarter" idx="12"/>
          </p:nvPr>
        </p:nvSpPr>
        <p:spPr>
          <a:noFill/>
        </p:spPr>
        <p:txBody>
          <a:bodyPr/>
          <a:lstStyle/>
          <a:p>
            <a:fld id="{59ABE7EB-7077-4F07-87B9-F8A24252BCB3}" type="slidenum">
              <a:rPr lang="en-US" smtClean="0"/>
              <a:pPr/>
              <a:t>89</a:t>
            </a:fld>
            <a:endParaRPr lang="en-US" sz="1400" smtClean="0"/>
          </a:p>
        </p:txBody>
      </p:sp>
      <p:pic>
        <p:nvPicPr>
          <p:cNvPr id="40964" name="Content Placeholder 8" descr="Publication3.jpg"/>
          <p:cNvPicPr>
            <a:picLocks noGrp="1" noChangeAspect="1"/>
          </p:cNvPicPr>
          <p:nvPr>
            <p:ph idx="1"/>
          </p:nvPr>
        </p:nvPicPr>
        <p:blipFill>
          <a:blip r:embed="rId2" cstate="print"/>
          <a:srcRect l="5238" t="24074" r="17487" b="31480"/>
          <a:stretch>
            <a:fillRect/>
          </a:stretch>
        </p:blipFill>
        <p:spPr>
          <a:xfrm>
            <a:off x="0" y="1981200"/>
            <a:ext cx="9112250" cy="3706813"/>
          </a:xfrm>
        </p:spPr>
      </p:pic>
      <p:sp>
        <p:nvSpPr>
          <p:cNvPr id="6" name="Oval 5"/>
          <p:cNvSpPr/>
          <p:nvPr/>
        </p:nvSpPr>
        <p:spPr bwMode="auto">
          <a:xfrm>
            <a:off x="4648200" y="2743200"/>
            <a:ext cx="1676400" cy="2514600"/>
          </a:xfrm>
          <a:prstGeom prst="ellipse">
            <a:avLst/>
          </a:prstGeom>
          <a:noFill/>
          <a:ln w="31750" cap="flat" cmpd="sng" algn="ctr">
            <a:solidFill>
              <a:schemeClr val="accent1">
                <a:lumMod val="75000"/>
              </a:schemeClr>
            </a:solidFill>
            <a:prstDash val="solid"/>
            <a:round/>
            <a:headEnd type="none" w="med" len="med"/>
            <a:tailEnd type="none" w="med" len="med"/>
          </a:ln>
          <a:effectLst/>
        </p:spPr>
        <p:txBody>
          <a:bodyPr wrap="none" anchor="ctr"/>
          <a:lstStyle/>
          <a:p>
            <a:pP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lIns="90488" tIns="44450" rIns="90488" bIns="44450" anchor="ctr">
            <a:normAutofit/>
          </a:bodyPr>
          <a:lstStyle/>
          <a:p>
            <a:pPr eaLnBrk="1" hangingPunct="1">
              <a:defRPr/>
            </a:pPr>
            <a:r>
              <a:rPr lang="en-US" dirty="0" smtClean="0"/>
              <a:t>Concept is Appropriate/Relevant</a:t>
            </a:r>
          </a:p>
        </p:txBody>
      </p:sp>
      <p:sp>
        <p:nvSpPr>
          <p:cNvPr id="70659" name="Rectangle 3"/>
          <p:cNvSpPr>
            <a:spLocks noGrp="1" noChangeArrowheads="1"/>
          </p:cNvSpPr>
          <p:nvPr>
            <p:ph idx="1"/>
          </p:nvPr>
        </p:nvSpPr>
        <p:spPr/>
        <p:txBody>
          <a:bodyPr lIns="90488" tIns="44450" rIns="90488" bIns="44450"/>
          <a:lstStyle/>
          <a:p>
            <a:pPr eaLnBrk="1" hangingPunct="1">
              <a:lnSpc>
                <a:spcPct val="90000"/>
              </a:lnSpc>
            </a:pPr>
            <a:r>
              <a:rPr lang="en-US" dirty="0" smtClean="0"/>
              <a:t>Concept is relevant to your population</a:t>
            </a:r>
          </a:p>
          <a:p>
            <a:pPr eaLnBrk="1" hangingPunct="1">
              <a:lnSpc>
                <a:spcPct val="90000"/>
              </a:lnSpc>
            </a:pPr>
            <a:r>
              <a:rPr lang="en-US" dirty="0" smtClean="0"/>
              <a:t>Concept is culturally appropriate</a:t>
            </a:r>
          </a:p>
        </p:txBody>
      </p:sp>
      <p:sp>
        <p:nvSpPr>
          <p:cNvPr id="57346" name="Slide Number Placeholder 5"/>
          <p:cNvSpPr>
            <a:spLocks noGrp="1"/>
          </p:cNvSpPr>
          <p:nvPr>
            <p:ph type="sldNum" sz="quarter" idx="12"/>
          </p:nvPr>
        </p:nvSpPr>
        <p:spPr/>
        <p:txBody>
          <a:bodyPr/>
          <a:lstStyle/>
          <a:p>
            <a:pPr>
              <a:defRPr/>
            </a:pPr>
            <a:fld id="{9D8B6638-F87B-4347-AA4F-9F203A10E84B}" type="slidenum">
              <a:rPr lang="en-US"/>
              <a:pPr>
                <a:defRPr/>
              </a:pPr>
              <a:t>9</a:t>
            </a:fld>
            <a:endParaRPr lang="en-US" sz="140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41002F36-4802-4A7B-9174-FC9855D9F270}" type="slidenum">
              <a:rPr lang="en-US" smtClean="0"/>
              <a:pPr/>
              <a:t>90</a:t>
            </a:fld>
            <a:endParaRPr lang="en-US" sz="1400" smtClean="0"/>
          </a:p>
        </p:txBody>
      </p:sp>
      <p:sp>
        <p:nvSpPr>
          <p:cNvPr id="43011" name="Rectangle 2"/>
          <p:cNvSpPr>
            <a:spLocks noGrp="1" noChangeArrowheads="1"/>
          </p:cNvSpPr>
          <p:nvPr>
            <p:ph type="title"/>
          </p:nvPr>
        </p:nvSpPr>
        <p:spPr>
          <a:xfrm>
            <a:off x="457200" y="381000"/>
            <a:ext cx="8229600" cy="1143000"/>
          </a:xfrm>
        </p:spPr>
        <p:txBody>
          <a:bodyPr/>
          <a:lstStyle/>
          <a:p>
            <a:r>
              <a:rPr lang="en-US" dirty="0" smtClean="0"/>
              <a:t>What if Reliability is Too Low?</a:t>
            </a:r>
          </a:p>
        </p:txBody>
      </p:sp>
      <p:sp>
        <p:nvSpPr>
          <p:cNvPr id="43012" name="Rectangle 3"/>
          <p:cNvSpPr>
            <a:spLocks noGrp="1" noChangeArrowheads="1"/>
          </p:cNvSpPr>
          <p:nvPr>
            <p:ph type="body" idx="1"/>
          </p:nvPr>
        </p:nvSpPr>
        <p:spPr/>
        <p:txBody>
          <a:bodyPr/>
          <a:lstStyle/>
          <a:p>
            <a:pPr>
              <a:lnSpc>
                <a:spcPct val="80000"/>
              </a:lnSpc>
            </a:pPr>
            <a:r>
              <a:rPr lang="en-US" sz="3400" dirty="0" smtClean="0"/>
              <a:t>How much lower than .70?</a:t>
            </a:r>
          </a:p>
          <a:p>
            <a:pPr>
              <a:lnSpc>
                <a:spcPct val="80000"/>
              </a:lnSpc>
            </a:pPr>
            <a:r>
              <a:rPr lang="en-US" sz="3400" dirty="0" smtClean="0"/>
              <a:t>Does removing an item with low item-scale correlation increase alpha?</a:t>
            </a:r>
          </a:p>
          <a:p>
            <a:pPr>
              <a:lnSpc>
                <a:spcPct val="80000"/>
              </a:lnSpc>
            </a:pPr>
            <a:r>
              <a:rPr lang="en-US" sz="3400" dirty="0" smtClean="0"/>
              <a:t>For standard scales (published</a:t>
            </a:r>
            <a:r>
              <a:rPr lang="en-US" sz="3200" dirty="0" smtClean="0"/>
              <a:t>)</a:t>
            </a:r>
          </a:p>
          <a:p>
            <a:pPr lvl="1">
              <a:lnSpc>
                <a:spcPct val="80000"/>
              </a:lnSpc>
            </a:pPr>
            <a:r>
              <a:rPr lang="en-US" sz="3000" dirty="0" smtClean="0"/>
              <a:t>Report problems as caveats in your analyses</a:t>
            </a:r>
          </a:p>
          <a:p>
            <a:pPr lvl="1">
              <a:lnSpc>
                <a:spcPct val="80000"/>
              </a:lnSpc>
            </a:pPr>
            <a:r>
              <a:rPr lang="en-US" sz="3000" dirty="0" smtClean="0"/>
              <a:t>Create a modified scale</a:t>
            </a:r>
          </a:p>
          <a:p>
            <a:pPr lvl="1">
              <a:lnSpc>
                <a:spcPct val="80000"/>
              </a:lnSpc>
            </a:pPr>
            <a:r>
              <a:rPr lang="en-US" sz="3000" dirty="0" smtClean="0"/>
              <a:t>Report results using standard and modified scale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33400"/>
            <a:ext cx="8305800" cy="1143000"/>
          </a:xfrm>
        </p:spPr>
        <p:txBody>
          <a:bodyPr>
            <a:normAutofit fontScale="90000"/>
          </a:bodyPr>
          <a:lstStyle/>
          <a:p>
            <a:pPr eaLnBrk="1" fontAlgn="auto" hangingPunct="1">
              <a:spcAft>
                <a:spcPts val="0"/>
              </a:spcAft>
              <a:defRPr/>
            </a:pPr>
            <a:r>
              <a:rPr lang="en-US" sz="3800" dirty="0" smtClean="0"/>
              <a:t>PROCESS of Selecting Measures for Your Studies </a:t>
            </a:r>
          </a:p>
        </p:txBody>
      </p:sp>
      <p:sp>
        <p:nvSpPr>
          <p:cNvPr id="5122" name="Slide Number Placeholder 4"/>
          <p:cNvSpPr>
            <a:spLocks noGrp="1"/>
          </p:cNvSpPr>
          <p:nvPr>
            <p:ph type="sldNum" sz="quarter" idx="12"/>
          </p:nvPr>
        </p:nvSpPr>
        <p:spPr/>
        <p:txBody>
          <a:bodyPr/>
          <a:lstStyle/>
          <a:p>
            <a:pPr>
              <a:defRPr/>
            </a:pPr>
            <a:fld id="{54099C83-B548-49D2-A291-C7C559D02E15}" type="slidenum">
              <a:rPr lang="en-US"/>
              <a:pPr>
                <a:defRPr/>
              </a:pPr>
              <a:t>91</a:t>
            </a:fld>
            <a:endParaRPr lang="en-US" sz="1400"/>
          </a:p>
        </p:txBody>
      </p:sp>
      <p:sp>
        <p:nvSpPr>
          <p:cNvPr id="28676" name="Text Box 3"/>
          <p:cNvSpPr txBox="1">
            <a:spLocks noChangeArrowheads="1"/>
          </p:cNvSpPr>
          <p:nvPr/>
        </p:nvSpPr>
        <p:spPr bwMode="auto">
          <a:xfrm>
            <a:off x="1771976" y="1793875"/>
            <a:ext cx="5099986" cy="461665"/>
          </a:xfrm>
          <a:prstGeom prst="rect">
            <a:avLst/>
          </a:prstGeom>
          <a:noFill/>
          <a:ln w="12700" algn="ctr">
            <a:solidFill>
              <a:schemeClr val="tx1"/>
            </a:solidFill>
            <a:miter lim="800000"/>
            <a:headEnd type="none" w="sm" len="sm"/>
            <a:tailEnd type="none" w="sm" len="sm"/>
          </a:ln>
        </p:spPr>
        <p:txBody>
          <a:bodyPr wrap="none">
            <a:spAutoFit/>
          </a:bodyPr>
          <a:lstStyle/>
          <a:p>
            <a:pPr>
              <a:defRPr/>
            </a:pPr>
            <a:r>
              <a:rPr lang="en-US" dirty="0">
                <a:latin typeface="Verdana" pitchFamily="34" charset="0"/>
                <a:ea typeface="Verdana" pitchFamily="34" charset="0"/>
                <a:cs typeface="Verdana" pitchFamily="34" charset="0"/>
              </a:rPr>
              <a:t>Describe your target </a:t>
            </a:r>
            <a:r>
              <a:rPr lang="en-US" dirty="0" smtClean="0">
                <a:latin typeface="Verdana" pitchFamily="34" charset="0"/>
                <a:ea typeface="Verdana" pitchFamily="34" charset="0"/>
                <a:cs typeface="Verdana" pitchFamily="34" charset="0"/>
              </a:rPr>
              <a:t>population</a:t>
            </a:r>
            <a:endParaRPr lang="en-US" dirty="0">
              <a:latin typeface="Verdana" pitchFamily="34" charset="0"/>
              <a:ea typeface="Verdana" pitchFamily="34" charset="0"/>
              <a:cs typeface="Verdana" pitchFamily="34" charset="0"/>
            </a:endParaRPr>
          </a:p>
        </p:txBody>
      </p:sp>
      <p:sp>
        <p:nvSpPr>
          <p:cNvPr id="28677" name="Text Box 4"/>
          <p:cNvSpPr txBox="1">
            <a:spLocks noChangeArrowheads="1"/>
          </p:cNvSpPr>
          <p:nvPr/>
        </p:nvSpPr>
        <p:spPr bwMode="auto">
          <a:xfrm>
            <a:off x="2060575" y="2971800"/>
            <a:ext cx="4452938"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Identify potential measures</a:t>
            </a:r>
          </a:p>
        </p:txBody>
      </p:sp>
      <p:sp>
        <p:nvSpPr>
          <p:cNvPr id="28678" name="Text Box 5"/>
          <p:cNvSpPr txBox="1">
            <a:spLocks noChangeArrowheads="1"/>
          </p:cNvSpPr>
          <p:nvPr/>
        </p:nvSpPr>
        <p:spPr bwMode="auto">
          <a:xfrm>
            <a:off x="1006475" y="3581400"/>
            <a:ext cx="6561138" cy="1230313"/>
          </a:xfrm>
          <a:prstGeom prst="rect">
            <a:avLst/>
          </a:prstGeom>
          <a:noFill/>
          <a:ln w="12700">
            <a:solidFill>
              <a:schemeClr val="tx1"/>
            </a:solidFill>
            <a:miter lim="800000"/>
            <a:headEnd type="none" w="sm" len="sm"/>
            <a:tailEnd type="none" w="sm" len="sm"/>
          </a:ln>
        </p:spPr>
        <p:txBody>
          <a:bodyPr wrap="none">
            <a:spAutoFit/>
          </a:bodyPr>
          <a:lstStyle/>
          <a:p>
            <a:r>
              <a:rPr lang="en-US">
                <a:latin typeface="Verdana" pitchFamily="34" charset="0"/>
                <a:ea typeface="Verdana" pitchFamily="34" charset="0"/>
                <a:cs typeface="Verdana" pitchFamily="34" charset="0"/>
              </a:rPr>
              <a:t>Review measures for:</a:t>
            </a:r>
          </a:p>
          <a:p>
            <a:r>
              <a:rPr lang="en-US">
                <a:latin typeface="Verdana" pitchFamily="34" charset="0"/>
                <a:ea typeface="Verdana" pitchFamily="34" charset="0"/>
                <a:cs typeface="Verdana" pitchFamily="34" charset="0"/>
              </a:rPr>
              <a:t>--conceptual and psychometric adequacy</a:t>
            </a:r>
          </a:p>
          <a:p>
            <a:r>
              <a:rPr lang="en-US">
                <a:latin typeface="Verdana" pitchFamily="34" charset="0"/>
                <a:ea typeface="Verdana" pitchFamily="34" charset="0"/>
                <a:cs typeface="Verdana" pitchFamily="34" charset="0"/>
              </a:rPr>
              <a:t>--practical considerations</a:t>
            </a:r>
          </a:p>
        </p:txBody>
      </p:sp>
      <p:sp>
        <p:nvSpPr>
          <p:cNvPr id="28679" name="Text Box 6"/>
          <p:cNvSpPr txBox="1">
            <a:spLocks noChangeArrowheads="1"/>
          </p:cNvSpPr>
          <p:nvPr/>
        </p:nvSpPr>
        <p:spPr bwMode="auto">
          <a:xfrm>
            <a:off x="990600" y="4953000"/>
            <a:ext cx="3482975" cy="461963"/>
          </a:xfrm>
          <a:prstGeom prst="rect">
            <a:avLst/>
          </a:prstGeom>
          <a:noFill/>
          <a:ln w="12700">
            <a:solidFill>
              <a:schemeClr val="tx1"/>
            </a:solidFill>
            <a:miter lim="800000"/>
            <a:headEnd type="none" w="sm" len="sm"/>
            <a:tailEnd type="none" w="sm" len="sm"/>
          </a:ln>
        </p:spPr>
        <p:txBody>
          <a:bodyPr wrap="none">
            <a:spAutoFit/>
          </a:bodyPr>
          <a:lstStyle/>
          <a:p>
            <a:r>
              <a:rPr lang="en-US">
                <a:latin typeface="Verdana" pitchFamily="34" charset="0"/>
                <a:ea typeface="Verdana" pitchFamily="34" charset="0"/>
                <a:cs typeface="Verdana" pitchFamily="34" charset="0"/>
              </a:rPr>
              <a:t>Pretest best measure</a:t>
            </a:r>
          </a:p>
        </p:txBody>
      </p:sp>
      <p:sp>
        <p:nvSpPr>
          <p:cNvPr id="28680" name="Text Box 7"/>
          <p:cNvSpPr txBox="1">
            <a:spLocks noChangeArrowheads="1"/>
          </p:cNvSpPr>
          <p:nvPr/>
        </p:nvSpPr>
        <p:spPr bwMode="auto">
          <a:xfrm>
            <a:off x="990600" y="5943600"/>
            <a:ext cx="3505200" cy="461963"/>
          </a:xfrm>
          <a:prstGeom prst="rect">
            <a:avLst/>
          </a:prstGeom>
          <a:solidFill>
            <a:schemeClr val="accent3">
              <a:lumMod val="20000"/>
              <a:lumOff val="80000"/>
            </a:schemeClr>
          </a:solidFill>
          <a:ln w="12700">
            <a:solidFill>
              <a:schemeClr val="tx1"/>
            </a:solidFill>
            <a:miter lim="800000"/>
            <a:headEnd type="none" w="sm" len="sm"/>
            <a:tailEnd type="none" w="sm" len="sm"/>
          </a:ln>
        </p:spPr>
        <p:txBody>
          <a:bodyPr>
            <a:spAutoFit/>
          </a:bodyPr>
          <a:lstStyle/>
          <a:p>
            <a:r>
              <a:rPr lang="en-US">
                <a:latin typeface="Verdana" pitchFamily="34" charset="0"/>
                <a:ea typeface="Verdana" pitchFamily="34" charset="0"/>
                <a:cs typeface="Verdana" pitchFamily="34" charset="0"/>
              </a:rPr>
              <a:t>Final measure</a:t>
            </a:r>
          </a:p>
        </p:txBody>
      </p:sp>
      <p:sp>
        <p:nvSpPr>
          <p:cNvPr id="28681" name="Text Box 3"/>
          <p:cNvSpPr txBox="1">
            <a:spLocks noChangeArrowheads="1"/>
          </p:cNvSpPr>
          <p:nvPr/>
        </p:nvSpPr>
        <p:spPr bwMode="auto">
          <a:xfrm>
            <a:off x="2217738" y="2362200"/>
            <a:ext cx="4095750" cy="461963"/>
          </a:xfrm>
          <a:prstGeom prst="rect">
            <a:avLst/>
          </a:prstGeom>
          <a:noFill/>
          <a:ln w="12700" algn="ctr">
            <a:solidFill>
              <a:schemeClr val="tx1"/>
            </a:solidFill>
            <a:miter lim="800000"/>
            <a:headEnd type="none" w="sm" len="sm"/>
            <a:tailEnd type="none" w="sm" len="sm"/>
          </a:ln>
        </p:spPr>
        <p:txBody>
          <a:bodyPr wrap="none">
            <a:spAutoFit/>
          </a:bodyPr>
          <a:lstStyle/>
          <a:p>
            <a:r>
              <a:rPr lang="en-US" dirty="0">
                <a:latin typeface="Verdana" pitchFamily="34" charset="0"/>
                <a:ea typeface="Verdana" pitchFamily="34" charset="0"/>
                <a:cs typeface="Verdana" pitchFamily="34" charset="0"/>
              </a:rPr>
              <a:t>Define concept (variable)</a:t>
            </a:r>
          </a:p>
        </p:txBody>
      </p:sp>
      <p:sp>
        <p:nvSpPr>
          <p:cNvPr id="28682" name="Text Box 7"/>
          <p:cNvSpPr txBox="1">
            <a:spLocks noChangeArrowheads="1"/>
          </p:cNvSpPr>
          <p:nvPr/>
        </p:nvSpPr>
        <p:spPr bwMode="auto">
          <a:xfrm>
            <a:off x="4648200" y="5257800"/>
            <a:ext cx="4038600" cy="830263"/>
          </a:xfrm>
          <a:prstGeom prst="rect">
            <a:avLst/>
          </a:prstGeom>
          <a:noFill/>
          <a:ln w="12700">
            <a:solidFill>
              <a:schemeClr val="tx1"/>
            </a:solidFill>
            <a:miter lim="800000"/>
            <a:headEnd type="none" w="sm" len="sm"/>
            <a:tailEnd type="none" w="sm" len="sm"/>
          </a:ln>
        </p:spPr>
        <p:txBody>
          <a:bodyPr>
            <a:spAutoFit/>
          </a:bodyPr>
          <a:lstStyle/>
          <a:p>
            <a:r>
              <a:rPr lang="en-US">
                <a:latin typeface="Verdana" pitchFamily="34" charset="0"/>
                <a:ea typeface="Verdana" pitchFamily="34" charset="0"/>
                <a:cs typeface="Verdana" pitchFamily="34" charset="0"/>
              </a:rPr>
              <a:t>If problematic:</a:t>
            </a:r>
            <a:br>
              <a:rPr lang="en-US">
                <a:latin typeface="Verdana" pitchFamily="34" charset="0"/>
                <a:ea typeface="Verdana" pitchFamily="34" charset="0"/>
                <a:cs typeface="Verdana" pitchFamily="34" charset="0"/>
              </a:rPr>
            </a:br>
            <a:r>
              <a:rPr lang="en-US">
                <a:latin typeface="Verdana" pitchFamily="34" charset="0"/>
                <a:ea typeface="Verdana" pitchFamily="34" charset="0"/>
                <a:cs typeface="Verdana" pitchFamily="34" charset="0"/>
              </a:rPr>
              <a:t>modify and pretest again</a:t>
            </a:r>
          </a:p>
        </p:txBody>
      </p:sp>
      <p:cxnSp>
        <p:nvCxnSpPr>
          <p:cNvPr id="12" name="Straight Connector 11"/>
          <p:cNvCxnSpPr/>
          <p:nvPr/>
        </p:nvCxnSpPr>
        <p:spPr>
          <a:xfrm flipV="1">
            <a:off x="4495800" y="5029200"/>
            <a:ext cx="784225"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57800" y="5029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57800" y="609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95800" y="6324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p:txBody>
          <a:bodyPr/>
          <a:lstStyle/>
          <a:p>
            <a:pPr>
              <a:defRPr/>
            </a:pPr>
            <a:fld id="{13064D53-A85B-4C20-9C01-C8282F2D5BC7}" type="slidenum">
              <a:rPr lang="en-US" smtClean="0"/>
              <a:pPr>
                <a:defRPr/>
              </a:pPr>
              <a:t>92</a:t>
            </a:fld>
            <a:endParaRPr lang="en-US" sz="1400" smtClean="0"/>
          </a:p>
        </p:txBody>
      </p:sp>
      <p:sp>
        <p:nvSpPr>
          <p:cNvPr id="137219" name="Rectangle 2"/>
          <p:cNvSpPr>
            <a:spLocks noGrp="1" noChangeArrowheads="1"/>
          </p:cNvSpPr>
          <p:nvPr>
            <p:ph type="title"/>
          </p:nvPr>
        </p:nvSpPr>
        <p:spPr>
          <a:xfrm>
            <a:off x="533400" y="304800"/>
            <a:ext cx="8229600" cy="1143000"/>
          </a:xfrm>
        </p:spPr>
        <p:txBody>
          <a:bodyPr/>
          <a:lstStyle/>
          <a:p>
            <a:r>
              <a:rPr lang="en-US" dirty="0" smtClean="0"/>
              <a:t>Overall Conclusions</a:t>
            </a:r>
          </a:p>
        </p:txBody>
      </p:sp>
      <p:sp>
        <p:nvSpPr>
          <p:cNvPr id="137220" name="Rectangle 3"/>
          <p:cNvSpPr>
            <a:spLocks noGrp="1" noChangeArrowheads="1"/>
          </p:cNvSpPr>
          <p:nvPr>
            <p:ph type="body" idx="1"/>
          </p:nvPr>
        </p:nvSpPr>
        <p:spPr>
          <a:xfrm>
            <a:off x="381000" y="1600200"/>
            <a:ext cx="8382000" cy="4114800"/>
          </a:xfrm>
        </p:spPr>
        <p:txBody>
          <a:bodyPr/>
          <a:lstStyle/>
          <a:p>
            <a:r>
              <a:rPr lang="en-US" dirty="0" smtClean="0"/>
              <a:t>Measurement in health disparities research is relatively new field</a:t>
            </a:r>
          </a:p>
          <a:p>
            <a:r>
              <a:rPr lang="en-US" dirty="0" smtClean="0"/>
              <a:t>We encourage reporting on adequacy and equivalence of measures tested in any diverse population</a:t>
            </a:r>
          </a:p>
          <a:p>
            <a:r>
              <a:rPr lang="en-US" dirty="0" smtClean="0"/>
              <a:t>As evidence grows, easier to find measures that work better across diverse groups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p:txBody>
          <a:bodyPr/>
          <a:lstStyle/>
          <a:p>
            <a:pPr>
              <a:defRPr/>
            </a:pPr>
            <a:fld id="{726E08B4-473F-4F4B-B7B7-05B1FAB929D5}" type="slidenum">
              <a:rPr lang="en-US" smtClean="0"/>
              <a:pPr>
                <a:defRPr/>
              </a:pPr>
              <a:t>93</a:t>
            </a:fld>
            <a:endParaRPr lang="en-US" sz="1400" smtClean="0"/>
          </a:p>
        </p:txBody>
      </p:sp>
      <p:sp>
        <p:nvSpPr>
          <p:cNvPr id="52227" name="Rectangle 2"/>
          <p:cNvSpPr>
            <a:spLocks noGrp="1" noChangeArrowheads="1"/>
          </p:cNvSpPr>
          <p:nvPr>
            <p:ph type="title"/>
          </p:nvPr>
        </p:nvSpPr>
        <p:spPr>
          <a:xfrm>
            <a:off x="533400" y="381000"/>
            <a:ext cx="8229600" cy="1143000"/>
          </a:xfrm>
        </p:spPr>
        <p:txBody>
          <a:bodyPr/>
          <a:lstStyle/>
          <a:p>
            <a:r>
              <a:rPr lang="en-US" smtClean="0"/>
              <a:t>Resource: Special Journal Issue </a:t>
            </a:r>
          </a:p>
        </p:txBody>
      </p:sp>
      <p:sp>
        <p:nvSpPr>
          <p:cNvPr id="52228" name="Rectangle 3"/>
          <p:cNvSpPr>
            <a:spLocks noGrp="1" noChangeArrowheads="1"/>
          </p:cNvSpPr>
          <p:nvPr>
            <p:ph type="body" idx="1"/>
          </p:nvPr>
        </p:nvSpPr>
        <p:spPr>
          <a:xfrm>
            <a:off x="381000" y="1676400"/>
            <a:ext cx="8382000" cy="1219200"/>
          </a:xfrm>
        </p:spPr>
        <p:txBody>
          <a:bodyPr/>
          <a:lstStyle/>
          <a:p>
            <a:r>
              <a:rPr lang="en-US" smtClean="0"/>
              <a:t>Measurement in a Multi-ethnic Society</a:t>
            </a:r>
          </a:p>
          <a:p>
            <a:pPr lvl="1"/>
            <a:r>
              <a:rPr lang="en-US" i="1" smtClean="0"/>
              <a:t>Med Care</a:t>
            </a:r>
            <a:r>
              <a:rPr lang="en-US" smtClean="0"/>
              <a:t>, Vol 44, November 2006</a:t>
            </a:r>
          </a:p>
          <a:p>
            <a:pPr lvl="1"/>
            <a:endParaRPr lang="en-US" smtClean="0"/>
          </a:p>
        </p:txBody>
      </p:sp>
      <p:pic>
        <p:nvPicPr>
          <p:cNvPr id="52229" name="Picture 5"/>
          <p:cNvPicPr>
            <a:picLocks noChangeAspect="1" noChangeArrowheads="1"/>
          </p:cNvPicPr>
          <p:nvPr/>
        </p:nvPicPr>
        <p:blipFill>
          <a:blip r:embed="rId3" cstate="print"/>
          <a:srcRect l="4730" t="58412" r="79411" b="14182"/>
          <a:stretch>
            <a:fillRect/>
          </a:stretch>
        </p:blipFill>
        <p:spPr bwMode="auto">
          <a:xfrm>
            <a:off x="5867400" y="3352800"/>
            <a:ext cx="2328863" cy="3019425"/>
          </a:xfrm>
          <a:prstGeom prst="rect">
            <a:avLst/>
          </a:prstGeom>
          <a:noFill/>
          <a:ln w="9525">
            <a:noFill/>
            <a:miter lim="800000"/>
            <a:headEnd/>
            <a:tailEnd/>
          </a:ln>
        </p:spPr>
      </p:pic>
      <p:sp>
        <p:nvSpPr>
          <p:cNvPr id="86022" name="Rectangle 6"/>
          <p:cNvSpPr>
            <a:spLocks noChangeArrowheads="1"/>
          </p:cNvSpPr>
          <p:nvPr/>
        </p:nvSpPr>
        <p:spPr bwMode="auto">
          <a:xfrm>
            <a:off x="304800" y="3048000"/>
            <a:ext cx="4724400" cy="3046413"/>
          </a:xfrm>
          <a:prstGeom prst="rect">
            <a:avLst/>
          </a:prstGeom>
          <a:noFill/>
          <a:ln w="9525">
            <a:noFill/>
            <a:miter lim="800000"/>
            <a:headEnd/>
            <a:tailEnd/>
          </a:ln>
        </p:spPr>
        <p:txBody>
          <a:bodyPr>
            <a:spAutoFit/>
          </a:bodyPr>
          <a:lstStyle/>
          <a:p>
            <a:pPr lvl="1" algn="l">
              <a:defRPr/>
            </a:pPr>
            <a:r>
              <a:rPr lang="en-US" sz="3200" dirty="0">
                <a:latin typeface="+mn-lt"/>
              </a:rPr>
              <a:t>Qualitative and quantitative methods in addressing measurement in diverse populations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p:txBody>
          <a:bodyPr/>
          <a:lstStyle/>
          <a:p>
            <a:pPr>
              <a:defRPr/>
            </a:pPr>
            <a:fld id="{58A90978-DB07-482F-90E5-773D94060055}" type="slidenum">
              <a:rPr lang="en-US" smtClean="0"/>
              <a:pPr>
                <a:defRPr/>
              </a:pPr>
              <a:t>94</a:t>
            </a:fld>
            <a:endParaRPr lang="en-US" sz="1400" smtClean="0"/>
          </a:p>
        </p:txBody>
      </p:sp>
      <p:sp>
        <p:nvSpPr>
          <p:cNvPr id="139267" name="Rectangle 2"/>
          <p:cNvSpPr>
            <a:spLocks noGrp="1" noChangeArrowheads="1"/>
          </p:cNvSpPr>
          <p:nvPr>
            <p:ph type="title"/>
          </p:nvPr>
        </p:nvSpPr>
        <p:spPr/>
        <p:txBody>
          <a:bodyPr/>
          <a:lstStyle/>
          <a:p>
            <a:r>
              <a:rPr lang="en-US" dirty="0" smtClean="0"/>
              <a:t>Homework for Class 8</a:t>
            </a:r>
          </a:p>
        </p:txBody>
      </p:sp>
      <p:sp>
        <p:nvSpPr>
          <p:cNvPr id="139268" name="Rectangle 3"/>
          <p:cNvSpPr>
            <a:spLocks noGrp="1" noChangeArrowheads="1"/>
          </p:cNvSpPr>
          <p:nvPr>
            <p:ph type="body" idx="1"/>
          </p:nvPr>
        </p:nvSpPr>
        <p:spPr/>
        <p:txBody>
          <a:bodyPr/>
          <a:lstStyle/>
          <a:p>
            <a:r>
              <a:rPr lang="en-US" dirty="0" smtClean="0"/>
              <a:t>Complete rows 14-28 in template</a:t>
            </a:r>
          </a:p>
          <a:p>
            <a:pPr lvl="1"/>
            <a:r>
              <a:rPr lang="en-US" dirty="0" smtClean="0"/>
              <a:t>Use form posted on the website</a:t>
            </a:r>
          </a:p>
          <a:p>
            <a:r>
              <a:rPr lang="en-US" dirty="0" smtClean="0"/>
              <a:t>Include your name </a:t>
            </a:r>
            <a:r>
              <a:rPr lang="en-US" i="1" dirty="0" smtClean="0"/>
              <a:t>in the filename, e.g., </a:t>
            </a:r>
          </a:p>
          <a:p>
            <a:pPr lvl="1"/>
            <a:r>
              <a:rPr lang="en-US" i="1" dirty="0" smtClean="0"/>
              <a:t>Smith_HW_epi222_class5</a:t>
            </a:r>
          </a:p>
          <a:p>
            <a:r>
              <a:rPr lang="en-US" dirty="0" smtClean="0"/>
              <a:t>Email by Tuesday May 27 to anita.stewart@ucsf.edu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9280</TotalTime>
  <Words>4127</Words>
  <Application>Microsoft Office PowerPoint</Application>
  <PresentationFormat>On-screen Show (4:3)</PresentationFormat>
  <Paragraphs>741</Paragraphs>
  <Slides>94</Slides>
  <Notes>34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Flow</vt:lpstr>
      <vt:lpstr>   Identifying and Selecting Self-Report Measures for Health Disparities Research: Part II  </vt:lpstr>
      <vt:lpstr>Brief Content of Two Measurement Lectures</vt:lpstr>
      <vt:lpstr>Brief Content of Two Measurement Lectures</vt:lpstr>
      <vt:lpstr>Brief Content of Two Measurement Lectures</vt:lpstr>
      <vt:lpstr>PROCESS of Selecting Measures for Your Studies </vt:lpstr>
      <vt:lpstr>To Review Measures …</vt:lpstr>
      <vt:lpstr>Conceptual and Psychometric Adequacy</vt:lpstr>
      <vt:lpstr>Concept is a Match</vt:lpstr>
      <vt:lpstr>Concept is Appropriate/Relevant</vt:lpstr>
      <vt:lpstr>Approaches to Explore Conceptual Adequacy in a Diverse Group</vt:lpstr>
      <vt:lpstr>Conceptual Adequacy Example: Focus Groups</vt:lpstr>
      <vt:lpstr>A Quantitative Method to Examine Conceptual Relevance</vt:lpstr>
      <vt:lpstr>HRQL Relevance Results</vt:lpstr>
      <vt:lpstr>A Qualitative Method to Establish Relevance for Latinos</vt:lpstr>
      <vt:lpstr>Review for Psychometric Adequacy of a Measure</vt:lpstr>
      <vt:lpstr>Web of Science – Find Applications of Measures</vt:lpstr>
      <vt:lpstr>Web of Science – Find Applications of Measures</vt:lpstr>
      <vt:lpstr>Web of Science – Find Applications of Measures</vt:lpstr>
      <vt:lpstr>Web of Science – Find Applications of Measures</vt:lpstr>
      <vt:lpstr>Review Variability of Potential Measure</vt:lpstr>
      <vt:lpstr>Review Potential Measures for Evidence of Reliability</vt:lpstr>
      <vt:lpstr>Reliability</vt:lpstr>
      <vt:lpstr>Internal Consistency Reliability: Cronbach’s Alpha </vt:lpstr>
      <vt:lpstr>Minimum Standards for Internal Consistency Reliability </vt:lpstr>
      <vt:lpstr>Adequacy of Reliability of Spanish SF-36 in Argentinean Sample</vt:lpstr>
      <vt:lpstr>Review Potential Measures for Evidence of Validity</vt:lpstr>
      <vt:lpstr>Validity</vt:lpstr>
      <vt:lpstr>Validation of Measures is an Iterative, Lengthy Process</vt:lpstr>
      <vt:lpstr>Construct Validity Basics</vt:lpstr>
      <vt:lpstr>Convergent Validity</vt:lpstr>
      <vt:lpstr>Testing Validity of Expectations Regarding Aging (ERA) Measure</vt:lpstr>
      <vt:lpstr>Testing Validity of Expectations Regarding Aging (ERA) Measure</vt:lpstr>
      <vt:lpstr>ERA-38 Convergent Validity Results: Hypothesis 1</vt:lpstr>
      <vt:lpstr>ERA-38: Non-Supporting Convergent Validity Results</vt:lpstr>
      <vt:lpstr>Discriminant Validity: Known Groups</vt:lpstr>
      <vt:lpstr>PedsQL Known Groups Validity</vt:lpstr>
      <vt:lpstr>Sensitivity to Change: Two Issues</vt:lpstr>
      <vt:lpstr>Measure Able to Detect True Change</vt:lpstr>
      <vt:lpstr>Importance of Sensitivity</vt:lpstr>
      <vt:lpstr>Measuring Sensitivity</vt:lpstr>
      <vt:lpstr>Sensitivity to Change Evidence for PHQ-9</vt:lpstr>
      <vt:lpstr>Changes in PHQ-9 by Change in Depression at 6 Months</vt:lpstr>
      <vt:lpstr>Review for Practical Considerations </vt:lpstr>
      <vt:lpstr>Obtaining Permission</vt:lpstr>
      <vt:lpstr>Cost to Use or Score Measures?</vt:lpstr>
      <vt:lpstr>Scoring Instructions Available (Regardless of Cost)? </vt:lpstr>
      <vt:lpstr>Reading Level</vt:lpstr>
      <vt:lpstr>Respondent Burden</vt:lpstr>
      <vt:lpstr>PROCESS of Selecting Measures for Your Studies </vt:lpstr>
      <vt:lpstr>Pretest Potential Measures in Your Target Population</vt:lpstr>
      <vt:lpstr>Pretest in Target Population</vt:lpstr>
      <vt:lpstr>Types of Problems</vt:lpstr>
      <vt:lpstr>In-Depth Cognitive Pretest Interviews</vt:lpstr>
      <vt:lpstr>CADC Measurement/Methods Core: Resources for Pretesting Measures</vt:lpstr>
      <vt:lpstr>PROCESS of Selecting Measures for Your Studies </vt:lpstr>
      <vt:lpstr>What if Measure Needs Modifying or Adapting?</vt:lpstr>
      <vt:lpstr>When Problems Found Through Pretesting… A Choice</vt:lpstr>
      <vt:lpstr>Argument in Favor of Using Measure “As Is”</vt:lpstr>
      <vt:lpstr>Argument Against Using Measure  “As Is” …. (if problems are found)</vt:lpstr>
      <vt:lpstr>Why Would You Consider Modifying an Existing Measure? </vt:lpstr>
      <vt:lpstr>Key Reason: Population Group Differences from Original </vt:lpstr>
      <vt:lpstr>Why Might a Measure Not be Suitable for New Population Group? </vt:lpstr>
      <vt:lpstr>What Information is Used to Decide How to Modify a Measure?</vt:lpstr>
      <vt:lpstr>Types of Modifications</vt:lpstr>
      <vt:lpstr>Format/Presentation Modifications </vt:lpstr>
      <vt:lpstr>Poor Format/Presentation = High Respondent Burden</vt:lpstr>
      <vt:lpstr>Example: Complex Instructions</vt:lpstr>
      <vt:lpstr>Example: Burdensome Way of Responding</vt:lpstr>
      <vt:lpstr>Example: Modify to Matrix Format</vt:lpstr>
      <vt:lpstr>Types of Modifications</vt:lpstr>
      <vt:lpstr>Content Modification Example: Add Dimension</vt:lpstr>
      <vt:lpstr>Content Modification Example: Add Dimension (cont) </vt:lpstr>
      <vt:lpstr>Content Modification Example: Too Few Response Choices and Mismatch of Choices with Question</vt:lpstr>
      <vt:lpstr>Content Modification Example: Replace Response Choices</vt:lpstr>
      <vt:lpstr>Minor to Major Modifications?</vt:lpstr>
      <vt:lpstr>Need to Test Psychometric Properties of Modified Measures</vt:lpstr>
      <vt:lpstr>Recommendations for Testing Modified Measures</vt:lpstr>
      <vt:lpstr>Analyze Psychometric Adequacy of Modified Measure in New Study</vt:lpstr>
      <vt:lpstr>Analyzing Modified Measure: Comparability to Original Measure </vt:lpstr>
      <vt:lpstr>Analyze Psychometric Adequacy of ALL Measures Administered in New Study</vt:lpstr>
      <vt:lpstr>Analyze Psychometric Adequacy of ALL Measures in New Study</vt:lpstr>
      <vt:lpstr>Can Examine Item Convergence Using Any Statistical Software</vt:lpstr>
      <vt:lpstr>Interpreting Item-Scale Correlations </vt:lpstr>
      <vt:lpstr>SAS: Item-Scale Correlations</vt:lpstr>
      <vt:lpstr>Slide 85</vt:lpstr>
      <vt:lpstr>Slide 86</vt:lpstr>
      <vt:lpstr>Testing Reliability in STATA</vt:lpstr>
      <vt:lpstr>STATA Output Example: Alpha</vt:lpstr>
      <vt:lpstr>STATA Output Example: Item-Scale Correlations</vt:lpstr>
      <vt:lpstr>What if Reliability is Too Low?</vt:lpstr>
      <vt:lpstr>PROCESS of Selecting Measures for Your Studies </vt:lpstr>
      <vt:lpstr>Overall Conclusions</vt:lpstr>
      <vt:lpstr>Resource: Special Journal Issue </vt:lpstr>
      <vt:lpstr>Homework for Class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UCSF</dc:creator>
  <cp:lastModifiedBy>Anita</cp:lastModifiedBy>
  <cp:revision>733</cp:revision>
  <cp:lastPrinted>2001-08-17T18:04:03Z</cp:lastPrinted>
  <dcterms:created xsi:type="dcterms:W3CDTF">1995-05-28T16:26:58Z</dcterms:created>
  <dcterms:modified xsi:type="dcterms:W3CDTF">2014-05-19T20:43:16Z</dcterms:modified>
</cp:coreProperties>
</file>