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7"/>
  </p:notesMasterIdLst>
  <p:sldIdLst>
    <p:sldId id="256" r:id="rId2"/>
    <p:sldId id="281" r:id="rId3"/>
    <p:sldId id="283" r:id="rId4"/>
    <p:sldId id="280" r:id="rId5"/>
    <p:sldId id="259" r:id="rId6"/>
    <p:sldId id="291" r:id="rId7"/>
    <p:sldId id="292" r:id="rId8"/>
    <p:sldId id="293" r:id="rId9"/>
    <p:sldId id="262" r:id="rId10"/>
    <p:sldId id="295" r:id="rId11"/>
    <p:sldId id="289" r:id="rId12"/>
    <p:sldId id="285" r:id="rId13"/>
    <p:sldId id="286" r:id="rId14"/>
    <p:sldId id="288" r:id="rId15"/>
    <p:sldId id="28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>
      <p:cViewPr varScale="1">
        <p:scale>
          <a:sx n="104" d="100"/>
          <a:sy n="104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fld id="{70D24765-2924-434F-90B2-30684A8E9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6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A3B4990-B835-4F43-A96E-8C4D533E3B3C}" type="slidenum">
              <a:rPr lang="en-US" sz="1200"/>
              <a:pPr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Objective: This study estimated the health impact,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cost and cost-effectiveness of an integrated prevention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campaign (IPC) focused on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diarrhoea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malaria and HIV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in 70 countries ranked by per capita disability-adjusted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life-year (DALY) burden for the three diseases.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Methods: We constructed a deterministic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costeffectiveness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model portraying an IPC combining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counselling and testing, cotrimoxazole prophylaxis,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referral to treatment and condom distribution for HIV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prevention; bed nets for malaria prevention;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provision of household water filters for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diarrhoea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prevention. We developed a mix of empirical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modelled cost and health impact estimates applied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all 70 countries. One-way, multiway and scenario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sensitivity analyses were conducted to document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strength of our findings. We used a healthcare payer’s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perspective, discounted costs and DALYs at 3% per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year and denominated cost in 2012 US dollars.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Primary and secondary outcomes: The primary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outcome was cost-effectiveness expressed as net cost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per DALY averted. Other outcomes included cost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IPC; net IPC costs adjusted for averted and additional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medical costs and DALYs averted.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Results: Implementation of the IPC in the 10 most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cost-effective countries at 15% population coverage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would cost US$583 million over 3 years (adjusted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costs of US$398 million), averting 8.0 million DALYs.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Extending IPC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programmes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to all 70 of the identified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high-burden countries at 15% coverage would cost 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adjusted US$51.3 billion and avert 78.7 million DALYs.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Incremental cost-effectiveness ranged from US$49 per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DALY averted for the 10 countries with the most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favourable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cost-effectiveness to US$119, US$181, 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$335, US$1692 and US$8340 per DALY averted 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each successive group of 10 countries is added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ordered by decreasing cost-effectiveness.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Conclusions: IPC appears cost-effective in many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settings, and has the potential to substantially reduce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the burden of disease in resource-poor countries. This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study increases confidence that IPC can be 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important new approach for enhancing global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24765-2924-434F-90B2-30684A8E9D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Abstract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Background: We estimated the unit costs and cost-effectiveness of a government ART program in 45 sites in Zambia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supported by the Centre for Infectious Disease Research Zambia (CIDRZ).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Methods: We estimated per person-year costs at the facility level, and support costs incurred above the facility level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used multiple regression to estimate variation in these costs. To estimate ART effectiveness, we compared mortality in this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Zambian population to that of a cohort of rural Ugandan HIV patients receiving co-trimoxazole (CTX) prophylaxis. We used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micro-costing techniques to estimate incremental unit costs, and calculated cost-effectiveness ratios with a computer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model which projected results to 10 years.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Results: The program cost $69.7 million for 125,436 person-years of ART, or $556 per ART-year. Compared to CTX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prophylaxis alone, the program averted 33.3 deaths or 244.5 disability adjusted life-years (DALYs) per 100 person-years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ART. In the base-case analysis, the net cost per DALY averted was $833 compared to CTX alone. More than two-thirds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variation in average incremental total and on-site cost per patient-year of treatment is explained by eight determinants,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including the complexity of the patient-case load, the degree of adherence among the patients, and institutional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characteristics including, experience, scale, scope, setting and sector.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Conclusions and Significance: The 45 sites exhibited substantial variation in unit costs and cost-effectiveness and are in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mid-range of cost-effectiveness when compared to other ART programs studied in southern Africa. Early treatment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initiation, large scale, and hospital setting, are associated with statistically significantly lower costs, while others (rural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location, private sector) are associated with shifting cost from on- to off-site. This study shows that ART programs can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significantly less costly or more cost-effective when they exploit economies of scale and scope, and initiate patients 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higher CD4 counts.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24765-2924-434F-90B2-30684A8E9D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3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Abstract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Background: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Economic theory and limited empirical data suggest that costs per unit of HIV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prevention program output (unit costs) will initially decrease as small programs expand. Unit costs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may then reach a nadir and start to increase if expansion continues beyond the economically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optimal size. Information on the relationship between scale and unit costs is critical to project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cost of global HIV prevention efforts and to allocate prevention resources efficiently.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Methods: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The "Prevent AIDS: Network for Cost-Effectiveness Analysis" (PANCEA) project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collected 2003 and 2004 cost and output data from 206 HIV prevention programs of six types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five countries. The association between scale and efficiency for each intervention type was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examined for each country. Our team characterized the direction, shape, and strength of this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association by fitting bivariate regression lines to scatter plots of output levels and unit costs. We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chose the regression forms with the highest explanatory power (R2).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Results: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Efficiency increased with scale, across all countries and interventions. This association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varied within intervention and within country, in terms of the range in scale and efficiency, the best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fitting regression form, and the slope of the regression. The fraction of variation in efficiency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explained by scale ranged from 26% – 96%. Doubling in scale resulted in reductions in unit costs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averaging 34.2% (ranging from 2.4% to 58.0%). Two regression trends, in India, suggested 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inflection point beyond which unit costs increased.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Conclusion: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Unit costs decrease with scale across a wide range of service types and volumes.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These country and intervention-specific findings can inform projections of the global cost of scaling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up HIV prevention efforts.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24765-2924-434F-90B2-30684A8E9D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Abstract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School-based programs have been a mainstay of youth pregnancy prevention efforts in the USA. We conducted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systematic review and meta-analysis to assess their effectiveness. Eligible studies evaluated the effect on pregnancy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rates of programs delivered in elementary, middle, or high schools in the USA and Canada, published between January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1985 and September 2016. The primary outcome was pregnancy; secondary outcomes were delay in sexual initiation,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condom use, and oral contraception use. Randomized controlled trials (RCTs) and non-RCTs with comparator groups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were eligible. We developed a comprehensive search strategy, applied to major bibliographic databases, article bibliographies,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gray literature, and contact with authors. We calculated risk ratios (RR) with 95% confidence intervals (CI) for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each outcome and pooled data in random effects meta-analysis. We used Grading of Recommendations Assessment,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Development and Evaluation (GRADE) to assess evidence quality. Ten RCTs and 11 non-RCTs conducted from 1984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2016 yielded 30 unique pooled comparisons for pregnancy, of which 24 were not statistically significant. Six showed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statistically significant changes in pregnancy rates: two with increased risk (RR 1.30, 95% CI 1.02–1.65; and RR 1.39,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95% CI 1.10–1.75) and four with decreased risk ranging from RR 0.56, 95% CI 0.41–0.77, to RR 0.75, 95% CI 0.58–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0.96. All studies were at high risk of bias, and the quality of evidence was low or very low. Identified evidence indicated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no consistent difference in rates of pregnancies between intervention recipients and controls.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24765-2924-434F-90B2-30684A8E9D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38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38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7FAEE8BB-6230-4411-B39D-8B60EFEE8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9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61230-D9E4-4FD7-8A71-C499A2AC36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49F47-6AC2-44DA-9A93-0850940A5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9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15C28-8F87-4972-856A-DD8444BE0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3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A1E56-B170-4776-9E24-46E8BA867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924D-BBED-4C02-AD83-ECD2893AF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3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02750-AF45-441E-BC51-8566716D34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5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C4AA2-F779-4886-912E-5CCD32BF8E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D69D6-AEEC-4D01-9063-AD7358D668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21D72-6A42-4856-9D9F-C058E476D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2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F3993-314A-47A0-804E-2880D00A7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9E07D-9664-4B7B-A81C-98358C6C3C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4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027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027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27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27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27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27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27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fld id="{3A9F7EB9-3E0B-4C44-A9F2-752A354F64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27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20574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4800" dirty="0"/>
              <a:t>Epi 213 Decision and Cost-Effectiveness Analysis (DCEA)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91000"/>
            <a:ext cx="6400800" cy="1371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Introduction &amp; Overview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10 Jan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B919-C58F-4774-BBE3-0DA95B7F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Cost-effectiveness of psychedelics-assisted therapy for PTSD,  treatment-</a:t>
            </a:r>
            <a:r>
              <a:rPr lang="en-US" sz="2800" dirty="0" err="1"/>
              <a:t>resistadnt</a:t>
            </a:r>
            <a:r>
              <a:rPr lang="en-US" sz="2800" dirty="0"/>
              <a:t> depression, addiction, autism (etc.)</a:t>
            </a:r>
          </a:p>
        </p:txBody>
      </p:sp>
      <p:pic>
        <p:nvPicPr>
          <p:cNvPr id="2052" name="Picture 4" descr="http://www.awakenvisions.com/uploads/9/5/5/7/95574798/h013-web.jpg">
            <a:extLst>
              <a:ext uri="{FF2B5EF4-FFF2-40B4-BE49-F238E27FC236}">
                <a16:creationId xmlns:a16="http://schemas.microsoft.com/office/drawing/2014/main" id="{9BBFE1BD-B847-41D8-959C-1F0A5AFE84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" y="2731770"/>
            <a:ext cx="5791200" cy="412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ps">
            <a:extLst>
              <a:ext uri="{FF2B5EF4-FFF2-40B4-BE49-F238E27FC236}">
                <a16:creationId xmlns:a16="http://schemas.microsoft.com/office/drawing/2014/main" id="{3D7324E2-E42D-4A2E-90E1-DA5B030BB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669" y="1600200"/>
            <a:ext cx="5297714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9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39825"/>
          </a:xfrm>
        </p:spPr>
        <p:txBody>
          <a:bodyPr/>
          <a:lstStyle/>
          <a:p>
            <a:r>
              <a:rPr lang="en-US" dirty="0"/>
              <a:t>Other DCEA team</a:t>
            </a:r>
            <a:br>
              <a:rPr lang="en-US" dirty="0"/>
            </a:br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86989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DCEA students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TICR – MCR / ATCR: 		8</a:t>
            </a:r>
          </a:p>
          <a:p>
            <a:pPr eaLnBrk="1" hangingPunct="1"/>
            <a:r>
              <a:rPr lang="en-US" dirty="0"/>
              <a:t>Global Health Masters:		1</a:t>
            </a:r>
          </a:p>
          <a:p>
            <a:pPr eaLnBrk="1" hangingPunct="1"/>
            <a:r>
              <a:rPr lang="en-US" dirty="0"/>
              <a:t>Other (PhD, fellows, MTM):	5 </a:t>
            </a:r>
          </a:p>
          <a:p>
            <a:pPr eaLnBrk="1" hangingPunct="1"/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4267200"/>
            <a:ext cx="82296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… and quick introductions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88987"/>
          </a:xfrm>
        </p:spPr>
        <p:txBody>
          <a:bodyPr/>
          <a:lstStyle/>
          <a:p>
            <a:pPr eaLnBrk="1" hangingPunct="1"/>
            <a:r>
              <a:rPr lang="en-US" sz="4000" dirty="0"/>
              <a:t>DCEA structure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41387"/>
            <a:ext cx="8001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FF00"/>
                </a:solidFill>
              </a:rPr>
              <a:t>Six cycles of lecture + section: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Arial" pitchFamily="34" charset="0"/>
              </a:rPr>
              <a:t>Decision trees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Arial" pitchFamily="34" charset="0"/>
              </a:rPr>
              <a:t>Valuing health: QALYs/DALYs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Arial" pitchFamily="34" charset="0"/>
              </a:rPr>
              <a:t>Adding costs: Cost-effectiveness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Arial" pitchFamily="34" charset="0"/>
              </a:rPr>
              <a:t>Markov disease-state modeling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Arial" pitchFamily="34" charset="0"/>
              </a:rPr>
              <a:t>Data inputs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Arial" pitchFamily="34" charset="0"/>
              </a:rPr>
              <a:t>Sensitivity analyses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FF00"/>
                </a:solidFill>
              </a:rPr>
              <a:t>Sections: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Arial" pitchFamily="34" charset="0"/>
              </a:rPr>
              <a:t>Review HW (10 min)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Arial" pitchFamily="34" charset="0"/>
              </a:rPr>
              <a:t>Review student projects – ~10 min each - structured summary / critique / discussion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FF00"/>
                </a:solidFill>
              </a:rPr>
              <a:t>Special topics: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Arial" pitchFamily="34" charset="0"/>
              </a:rPr>
              <a:t>Excel and </a:t>
            </a:r>
            <a:r>
              <a:rPr lang="en-US" sz="1600" dirty="0" err="1">
                <a:ea typeface="Arial" pitchFamily="34" charset="0"/>
              </a:rPr>
              <a:t>TreeAge</a:t>
            </a:r>
            <a:r>
              <a:rPr lang="en-US" sz="1600" dirty="0">
                <a:ea typeface="Arial" pitchFamily="34" charset="0"/>
              </a:rPr>
              <a:t> tutorials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Arial" pitchFamily="34" charset="0"/>
              </a:rPr>
              <a:t>HIV program cost-effectiveness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Arial" pitchFamily="34" charset="0"/>
              </a:rPr>
              <a:t>Ethical foundations of CEA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Arial" pitchFamily="34" charset="0"/>
              </a:rPr>
              <a:t>CEA thresholds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Arial" pitchFamily="34" charset="0"/>
              </a:rPr>
              <a:t>Iron CEA America!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pPr eaLnBrk="1" hangingPunct="1"/>
            <a:r>
              <a:rPr lang="en-US" sz="3600" dirty="0"/>
              <a:t>DCEA student work &amp; grading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772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FFFF00"/>
                </a:solidFill>
              </a:rPr>
              <a:t>Readings –</a:t>
            </a:r>
            <a:r>
              <a:rPr lang="en-US" sz="1800" dirty="0"/>
              <a:t> prioritize lecture notes, PPTs, </a:t>
            </a:r>
            <a:r>
              <a:rPr lang="en-US" sz="1800" dirty="0" err="1"/>
              <a:t>videios</a:t>
            </a:r>
            <a:r>
              <a:rPr lang="en-US" sz="1800" dirty="0"/>
              <a:t> over articles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FFFF00"/>
                </a:solidFill>
              </a:rPr>
              <a:t>Own project – DA / CEA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Design &amp; implement simple CEA.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Start with Excel templates, or TreeAge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Each cycle, add new element (and update), feedback from mentor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Ongoing development of </a:t>
            </a:r>
            <a:r>
              <a:rPr lang="en-US" sz="1600" u="sng" dirty="0">
                <a:ea typeface="Arial" pitchFamily="34" charset="0"/>
              </a:rPr>
              <a:t>structured summary</a:t>
            </a:r>
            <a:r>
              <a:rPr lang="en-US" sz="1600" dirty="0">
                <a:ea typeface="Arial" pitchFamily="34" charset="0"/>
              </a:rPr>
              <a:t> (~800 words)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By end, have complete simple DA/CEA &amp; structured summary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Often solo; but can work in pairs if prefer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Given preliminary score and chance to refine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Value: </a:t>
            </a:r>
            <a:r>
              <a:rPr lang="en-US" sz="1600" u="sng" dirty="0">
                <a:ea typeface="Arial" pitchFamily="34" charset="0"/>
              </a:rPr>
              <a:t>40 points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FFFF00"/>
                </a:solidFill>
              </a:rPr>
              <a:t>Homework / problem sets (5)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Mainly on mammography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First is open-ended, then 3 programmed (excel)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One on CEA article review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Skip cycle 5 (data inputs)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Value: </a:t>
            </a:r>
            <a:r>
              <a:rPr lang="en-US" sz="1600" u="sng" dirty="0">
                <a:ea typeface="Arial" pitchFamily="34" charset="0"/>
              </a:rPr>
              <a:t>100 or 60 points </a:t>
            </a:r>
            <a:r>
              <a:rPr lang="en-US" sz="1600" dirty="0">
                <a:ea typeface="Arial" pitchFamily="34" charset="0"/>
              </a:rPr>
              <a:t>(depending on track 1 or track 2) – late downgraded.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FFFF00"/>
                </a:solidFill>
              </a:rPr>
              <a:t>Final exam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a typeface="Arial" pitchFamily="34" charset="0"/>
              </a:rPr>
              <a:t>Optional, if needed due to missed HW(s)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dirty="0"/>
              <a:t>DCEA Mentors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4AE47A79-1851-481B-BAAA-392331264F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41820094"/>
              </p:ext>
            </p:extLst>
          </p:nvPr>
        </p:nvGraphicFramePr>
        <p:xfrm>
          <a:off x="381000" y="1981200"/>
          <a:ext cx="8375650" cy="3733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9769">
                  <a:extLst>
                    <a:ext uri="{9D8B030D-6E8A-4147-A177-3AD203B41FA5}">
                      <a16:colId xmlns:a16="http://schemas.microsoft.com/office/drawing/2014/main" val="2858790525"/>
                    </a:ext>
                  </a:extLst>
                </a:gridCol>
                <a:gridCol w="5665881">
                  <a:extLst>
                    <a:ext uri="{9D8B030D-6E8A-4147-A177-3AD203B41FA5}">
                      <a16:colId xmlns:a16="http://schemas.microsoft.com/office/drawing/2014/main" val="2026012440"/>
                    </a:ext>
                  </a:extLst>
                </a:gridCol>
              </a:tblGrid>
              <a:tr h="75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Mentor</a:t>
                      </a:r>
                      <a:endParaRPr lang="en-US" sz="2000" b="0" i="0" u="none" strike="noStrike">
                        <a:solidFill>
                          <a:srgbClr val="FFFF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Area(s) of focus</a:t>
                      </a:r>
                      <a:endParaRPr lang="en-US" sz="2000" b="0" i="0" u="none" strike="noStrike">
                        <a:solidFill>
                          <a:srgbClr val="FFFF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834091"/>
                  </a:ext>
                </a:extLst>
              </a:tr>
              <a:tr h="4971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Elliot Marseille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HIV, TB, diabetes, hepatitis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5454440"/>
                  </a:ext>
                </a:extLst>
              </a:tr>
              <a:tr h="4971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James G Kahn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HIV, hepatitis, diabetes, &amp; varied other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4395760"/>
                  </a:ext>
                </a:extLst>
              </a:tr>
              <a:tr h="4971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Joanne Spetz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MTM students; Labor economics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5526185"/>
                  </a:ext>
                </a:extLst>
              </a:tr>
              <a:tr h="4971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Ammar Asban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Epidemiology and biostats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8370817"/>
                  </a:ext>
                </a:extLst>
              </a:tr>
              <a:tr h="4971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Harinder Chahal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Diabetes, pharaceuticals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7711868"/>
                  </a:ext>
                </a:extLst>
              </a:tr>
              <a:tr h="4971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Others as approp.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Repro. health, ortho, global health, etc.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13784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808038"/>
          </a:xfrm>
        </p:spPr>
        <p:txBody>
          <a:bodyPr/>
          <a:lstStyle/>
          <a:p>
            <a:pPr eaLnBrk="1" hangingPunct="1"/>
            <a:r>
              <a:rPr lang="en-US" dirty="0"/>
              <a:t>Today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225925"/>
          </a:xfrm>
        </p:spPr>
        <p:txBody>
          <a:bodyPr/>
          <a:lstStyle/>
          <a:p>
            <a:pPr eaLnBrk="1" hangingPunct="1"/>
            <a:r>
              <a:rPr lang="en-US" dirty="0"/>
              <a:t>Introductions (15 min)</a:t>
            </a:r>
          </a:p>
          <a:p>
            <a:pPr lvl="1" eaLnBrk="1" hangingPunct="1"/>
            <a:r>
              <a:rPr lang="en-US" dirty="0">
                <a:ea typeface="Arial" pitchFamily="34" charset="0"/>
              </a:rPr>
              <a:t>Course staff</a:t>
            </a:r>
          </a:p>
          <a:p>
            <a:pPr lvl="1" eaLnBrk="1" hangingPunct="1"/>
            <a:r>
              <a:rPr lang="en-US" dirty="0">
                <a:ea typeface="Arial" pitchFamily="34" charset="0"/>
              </a:rPr>
              <a:t>Students</a:t>
            </a:r>
          </a:p>
          <a:p>
            <a:pPr eaLnBrk="1" hangingPunct="1"/>
            <a:r>
              <a:rPr lang="en-US" dirty="0"/>
              <a:t>Course overview (30 min)</a:t>
            </a:r>
          </a:p>
          <a:p>
            <a:pPr eaLnBrk="1" hangingPunct="1"/>
            <a:r>
              <a:rPr lang="en-US" dirty="0"/>
              <a:t>Lecture - Decision Trees (60 min)</a:t>
            </a:r>
          </a:p>
          <a:p>
            <a:pPr eaLnBrk="1" hangingPunct="1"/>
            <a:r>
              <a:rPr lang="en-US" dirty="0"/>
              <a:t>Discussion (15 min)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DCEA 2019 Staff</a:t>
            </a:r>
          </a:p>
        </p:txBody>
      </p:sp>
      <p:graphicFrame>
        <p:nvGraphicFramePr>
          <p:cNvPr id="206937" name="Group 8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714782"/>
              </p:ext>
            </p:extLst>
          </p:nvPr>
        </p:nvGraphicFramePr>
        <p:xfrm>
          <a:off x="228600" y="1371600"/>
          <a:ext cx="8686800" cy="6588155"/>
        </p:xfrm>
        <a:graphic>
          <a:graphicData uri="http://schemas.openxmlformats.org/drawingml/2006/table">
            <a:tbl>
              <a:tblPr/>
              <a:tblGrid>
                <a:gridCol w="38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48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Course Director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Elliot Marseille, DrPH, MPP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Health Strategies International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6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Mentors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James G. Kahn, MD, MPH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UCSF – IHPS, DEB, GHS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Elliot Marseille, DrPH, MPP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Health Strategies International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Harinder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Chahal,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PharmD, MSc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 and Drug Administration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3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Joanne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Spetz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, PhD  (?)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UCSF – IHPS, MTM, Health Workforce Center  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7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Teaching Assistant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/>
                        <a:t>Ammar </a:t>
                      </a:r>
                      <a:r>
                        <a:rPr lang="en-US" b="1" dirty="0" err="1"/>
                        <a:t>Asban</a:t>
                      </a:r>
                      <a:endParaRPr lang="en-US" b="1" dirty="0"/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UCSF 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/>
            <a:r>
              <a:rPr lang="en-US" sz="3600" dirty="0"/>
              <a:t>Elliot Marseille, DrPH MPP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103" y="1417638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Home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Arial" pitchFamily="34" charset="0"/>
              </a:rPr>
              <a:t>Independent </a:t>
            </a:r>
            <a:r>
              <a:rPr lang="en-US" dirty="0" err="1">
                <a:ea typeface="Arial" pitchFamily="34" charset="0"/>
              </a:rPr>
              <a:t>consutant</a:t>
            </a:r>
            <a:r>
              <a:rPr lang="en-US" dirty="0">
                <a:ea typeface="Arial" pitchFamily="34" charset="0"/>
              </a:rPr>
              <a:t> (Health Strategies International).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Arial" pitchFamily="34" charset="0"/>
              </a:rPr>
              <a:t>How can we best spend health care dollars to improve health?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Arial" pitchFamily="34" charset="0"/>
              </a:rPr>
              <a:t>Thus – projects on efficiency in intervention choice &amp; service delivery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Arial" pitchFamily="34" charset="0"/>
              </a:rPr>
              <a:t>Secondarily – Improve CEA theory and practice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0" name="Rectangle 8"/>
          <p:cNvSpPr>
            <a:spLocks noGrp="1" noChangeArrowheads="1"/>
          </p:cNvSpPr>
          <p:nvPr>
            <p:ph type="title"/>
          </p:nvPr>
        </p:nvSpPr>
        <p:spPr>
          <a:xfrm>
            <a:off x="91366" y="77521"/>
            <a:ext cx="8686800" cy="1139825"/>
          </a:xfrm>
        </p:spPr>
        <p:txBody>
          <a:bodyPr/>
          <a:lstStyle/>
          <a:p>
            <a:r>
              <a:rPr lang="en-US" sz="2400" dirty="0"/>
              <a:t>Scaling up integrated prevention campaigns for global health: costs and cost-effectiveness in 70 countries (BMJ, 2014)</a:t>
            </a:r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5715000" y="4876800"/>
            <a:ext cx="4572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FC14CD-F382-4106-9213-251ACA0AD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280677"/>
            <a:ext cx="6858000" cy="49298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A53DA1-7D31-4C1E-B969-E14386DAC367}"/>
              </a:ext>
            </a:extLst>
          </p:cNvPr>
          <p:cNvSpPr txBox="1"/>
          <p:nvPr/>
        </p:nvSpPr>
        <p:spPr>
          <a:xfrm>
            <a:off x="1066800" y="6172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Cost-effectiveness (net integrated prevention campaign (IPC) cost per disability-adjusted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life-year (DALY) averted) and Opportunity Index (DALYs per capita; n=70).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0" name="Rectangle 8"/>
          <p:cNvSpPr>
            <a:spLocks noGrp="1" noChangeArrowheads="1"/>
          </p:cNvSpPr>
          <p:nvPr>
            <p:ph type="title"/>
          </p:nvPr>
        </p:nvSpPr>
        <p:spPr>
          <a:xfrm>
            <a:off x="91366" y="77521"/>
            <a:ext cx="8686800" cy="1139825"/>
          </a:xfrm>
        </p:spPr>
        <p:txBody>
          <a:bodyPr/>
          <a:lstStyle/>
          <a:p>
            <a:r>
              <a:rPr lang="en-US" sz="2600" dirty="0"/>
              <a:t>Taking ART to Scale: Determinants of the Cost and Cost-</a:t>
            </a:r>
            <a:br>
              <a:rPr lang="en-US" sz="2600" dirty="0"/>
            </a:br>
            <a:r>
              <a:rPr lang="en-US" sz="2600" dirty="0"/>
              <a:t>Effectiveness of Antiretroviral Therapy in 45 Clinical Sites</a:t>
            </a:r>
            <a:br>
              <a:rPr lang="en-US" sz="2600" dirty="0"/>
            </a:br>
            <a:r>
              <a:rPr lang="en-US" sz="2600" dirty="0"/>
              <a:t>in Zambia (</a:t>
            </a:r>
            <a:r>
              <a:rPr lang="en-US" sz="2600" dirty="0" err="1"/>
              <a:t>Plos</a:t>
            </a:r>
            <a:r>
              <a:rPr lang="en-US" sz="2600" dirty="0"/>
              <a:t> One 2012)</a:t>
            </a:r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5715000" y="4876800"/>
            <a:ext cx="4572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0F4C31-A4B9-4FA9-B0AE-48D95931B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4781" y="1600200"/>
            <a:ext cx="7614438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1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0" name="Rectangle 8"/>
          <p:cNvSpPr>
            <a:spLocks noGrp="1" noChangeArrowheads="1"/>
          </p:cNvSpPr>
          <p:nvPr>
            <p:ph type="title"/>
          </p:nvPr>
        </p:nvSpPr>
        <p:spPr>
          <a:xfrm>
            <a:off x="91366" y="77521"/>
            <a:ext cx="8686800" cy="1139825"/>
          </a:xfrm>
        </p:spPr>
        <p:txBody>
          <a:bodyPr/>
          <a:lstStyle/>
          <a:p>
            <a:r>
              <a:rPr lang="en-US" sz="2200" b="1" dirty="0"/>
              <a:t>HIV prevention costs and program scale: data from the PANCEA project in five low and middle-income </a:t>
            </a:r>
            <a:br>
              <a:rPr lang="en-US" sz="2200" b="1" dirty="0"/>
            </a:br>
            <a:r>
              <a:rPr lang="en-US" sz="2200" b="1" dirty="0"/>
              <a:t>countries</a:t>
            </a:r>
            <a:r>
              <a:rPr lang="en-US" sz="2200" dirty="0"/>
              <a:t> (BMC 2007)</a:t>
            </a:r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5715000" y="4876800"/>
            <a:ext cx="4572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326568-E899-459B-8C13-90D403579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424249"/>
            <a:ext cx="7162800" cy="49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9380-6B2B-4FD2-81AC-44C9A506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/>
              <a:t>Effectiveness of School-Based Teen Pregnancy Prevention Programs in the USA: a Systematic Review and Meta-Analysis (Prev. Science, 2018)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7D6E22-F666-4EEE-BBEA-6057CA986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600200"/>
            <a:ext cx="6421857" cy="5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1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229600" cy="6062663"/>
          </a:xfrm>
        </p:spPr>
      </p:pic>
      <p:pic>
        <p:nvPicPr>
          <p:cNvPr id="15155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798888"/>
            <a:ext cx="6705600" cy="30591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GK_globe_yellow">
  <a:themeElements>
    <a:clrScheme name="JGK_globe_yellow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JGK_globe_yellow">
      <a:majorFont>
        <a:latin typeface="Arial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JGK_globe_yellow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GK_globe_yellow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GK_globe_yellow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GK_globe_yellow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GK_globe_yellow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GK_globe_yellow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GK_globe_yellow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GK_globe_yellow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JGK_globe_yellow_really</Template>
  <TotalTime>25983</TotalTime>
  <Words>1860</Words>
  <Application>Microsoft Office PowerPoint</Application>
  <PresentationFormat>On-screen Show (4:3)</PresentationFormat>
  <Paragraphs>206</Paragraphs>
  <Slides>15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Verdana</vt:lpstr>
      <vt:lpstr>Wingdings</vt:lpstr>
      <vt:lpstr>JGK_globe_yellow</vt:lpstr>
      <vt:lpstr>Epi 213 Decision and Cost-Effectiveness Analysis (DCEA)</vt:lpstr>
      <vt:lpstr>Today</vt:lpstr>
      <vt:lpstr>DCEA 2019 Staff</vt:lpstr>
      <vt:lpstr>Elliot Marseille, DrPH MPP</vt:lpstr>
      <vt:lpstr>Scaling up integrated prevention campaigns for global health: costs and cost-effectiveness in 70 countries (BMJ, 2014)</vt:lpstr>
      <vt:lpstr>Taking ART to Scale: Determinants of the Cost and Cost- Effectiveness of Antiretroviral Therapy in 45 Clinical Sites in Zambia (Plos One 2012)</vt:lpstr>
      <vt:lpstr>HIV prevention costs and program scale: data from the PANCEA project in five low and middle-income  countries (BMC 2007)</vt:lpstr>
      <vt:lpstr>Effectiveness of School-Based Teen Pregnancy Prevention Programs in the USA: a Systematic Review and Meta-Analysis (Prev. Science, 2018)</vt:lpstr>
      <vt:lpstr>PowerPoint Presentation</vt:lpstr>
      <vt:lpstr>Cost-effectiveness of psychedelics-assisted therapy for PTSD,  treatment-resistadnt depression, addiction, autism (etc.)</vt:lpstr>
      <vt:lpstr>Other DCEA team introductions</vt:lpstr>
      <vt:lpstr>DCEA students</vt:lpstr>
      <vt:lpstr>DCEA structure</vt:lpstr>
      <vt:lpstr>DCEA student work &amp; grading</vt:lpstr>
      <vt:lpstr>DCEA Mentors</vt:lpstr>
    </vt:vector>
  </TitlesOfParts>
  <Company>PRL-IHPS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GHS 201B: … Economic determinants of health</dc:title>
  <dc:creator>JGK</dc:creator>
  <cp:lastModifiedBy>Elliot Marseille</cp:lastModifiedBy>
  <cp:revision>230</cp:revision>
  <cp:lastPrinted>2018-12-21T23:24:01Z</cp:lastPrinted>
  <dcterms:created xsi:type="dcterms:W3CDTF">2008-10-03T10:41:10Z</dcterms:created>
  <dcterms:modified xsi:type="dcterms:W3CDTF">2019-01-10T18:45:58Z</dcterms:modified>
</cp:coreProperties>
</file>