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notesMasterIdLst>
    <p:notesMasterId r:id="rId30"/>
  </p:notesMasterIdLst>
  <p:sldIdLst>
    <p:sldId id="256" r:id="rId2"/>
    <p:sldId id="274" r:id="rId3"/>
    <p:sldId id="295" r:id="rId4"/>
    <p:sldId id="259" r:id="rId5"/>
    <p:sldId id="308" r:id="rId6"/>
    <p:sldId id="312" r:id="rId7"/>
    <p:sldId id="260" r:id="rId8"/>
    <p:sldId id="261" r:id="rId9"/>
    <p:sldId id="264" r:id="rId10"/>
    <p:sldId id="287" r:id="rId11"/>
    <p:sldId id="309" r:id="rId12"/>
    <p:sldId id="310" r:id="rId13"/>
    <p:sldId id="270" r:id="rId14"/>
    <p:sldId id="288" r:id="rId15"/>
    <p:sldId id="289" r:id="rId16"/>
    <p:sldId id="290" r:id="rId17"/>
    <p:sldId id="291" r:id="rId18"/>
    <p:sldId id="298" r:id="rId19"/>
    <p:sldId id="300" r:id="rId20"/>
    <p:sldId id="299" r:id="rId21"/>
    <p:sldId id="301" r:id="rId22"/>
    <p:sldId id="302" r:id="rId23"/>
    <p:sldId id="304" r:id="rId24"/>
    <p:sldId id="303" r:id="rId25"/>
    <p:sldId id="285" r:id="rId26"/>
    <p:sldId id="263" r:id="rId27"/>
    <p:sldId id="297" r:id="rId28"/>
    <p:sldId id="306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7" d="100"/>
          <a:sy n="167" d="100"/>
        </p:scale>
        <p:origin x="-2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D7555-5835-4441-AB47-47DE69D8A269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C13C0-8B68-B84C-8D5A-04EA2C41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1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0392FE2-698C-B14A-8A94-1AF4C6B1C58E}" type="slidenum">
              <a:rPr lang="en-GB" sz="1200">
                <a:cs typeface="Arial" charset="0"/>
              </a:rPr>
              <a:pPr algn="r" eaLnBrk="1" hangingPunct="1"/>
              <a:t>15</a:t>
            </a:fld>
            <a:endParaRPr lang="en-GB" sz="1200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B759-2974-8F4A-BCC6-EE9A0E7CD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DD9F3-98DC-C74E-A7CC-ACBCB8073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DD9F3-98DC-C74E-A7CC-ACBCB8073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DD9F3-98DC-C74E-A7CC-ACBCB8073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DD9F3-98DC-C74E-A7CC-ACBCB8073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DD9F3-98DC-C74E-A7CC-ACBCB8073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DD9F3-98DC-C74E-A7CC-ACBCB8073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DD9F3-98DC-C74E-A7CC-ACBCB8073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DD9F3-98DC-C74E-A7CC-ACBCB8073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DD9F3-98DC-C74E-A7CC-ACBCB8073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9DD9F3-98DC-C74E-A7CC-ACBCB8073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9DD9F3-98DC-C74E-A7CC-ACBCB8073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535052"/>
          </a:xfrm>
        </p:spPr>
        <p:txBody>
          <a:bodyPr/>
          <a:lstStyle/>
          <a:p>
            <a:r>
              <a:rPr lang="en-US" sz="4000" dirty="0" smtClean="0"/>
              <a:t>The Health Policy Process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616878"/>
          </a:xfrm>
        </p:spPr>
        <p:txBody>
          <a:bodyPr>
            <a:noAutofit/>
          </a:bodyPr>
          <a:lstStyle/>
          <a:p>
            <a:r>
              <a:rPr lang="en-US" sz="2800" dirty="0" smtClean="0"/>
              <a:t>Andy Bindman, MD</a:t>
            </a:r>
          </a:p>
          <a:p>
            <a:r>
              <a:rPr lang="en-US" sz="2800" dirty="0" err="1" smtClean="0"/>
              <a:t>Epi</a:t>
            </a:r>
            <a:r>
              <a:rPr lang="en-US" sz="2800" dirty="0" smtClean="0"/>
              <a:t> 249</a:t>
            </a:r>
          </a:p>
          <a:p>
            <a:r>
              <a:rPr lang="en-US" sz="2800" dirty="0" smtClean="0"/>
              <a:t>January 7,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258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Major Health Policy Content Areas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Financing health care: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/>
            <a:r>
              <a:rPr lang="en-US" dirty="0" smtClean="0">
                <a:latin typeface="+mj-lt"/>
              </a:rPr>
              <a:t>Coverage, benefits, provider payment</a:t>
            </a:r>
          </a:p>
          <a:p>
            <a:endParaRPr lang="en-US" sz="2400" dirty="0">
              <a:latin typeface="Arial" charset="0"/>
            </a:endParaRPr>
          </a:p>
          <a:p>
            <a:r>
              <a:rPr lang="en-US" dirty="0" smtClean="0">
                <a:latin typeface="+mj-lt"/>
              </a:rPr>
              <a:t>Public health: </a:t>
            </a:r>
          </a:p>
          <a:p>
            <a:pPr lvl="1"/>
            <a:r>
              <a:rPr lang="en-US" dirty="0" smtClean="0">
                <a:latin typeface="+mj-lt"/>
              </a:rPr>
              <a:t>Infectious disease control, drug safety</a:t>
            </a:r>
          </a:p>
          <a:p>
            <a:endParaRPr lang="en-US" sz="2400" dirty="0">
              <a:latin typeface="Arial" charset="0"/>
            </a:endParaRPr>
          </a:p>
          <a:p>
            <a:r>
              <a:rPr lang="en-US" dirty="0" smtClean="0">
                <a:latin typeface="+mj-lt"/>
              </a:rPr>
              <a:t>Research: </a:t>
            </a:r>
          </a:p>
          <a:p>
            <a:pPr lvl="1"/>
            <a:r>
              <a:rPr lang="en-US" dirty="0" smtClean="0">
                <a:latin typeface="+mj-lt"/>
              </a:rPr>
              <a:t>Basic science, clinical and health system</a:t>
            </a:r>
          </a:p>
          <a:p>
            <a:endParaRPr lang="en-US" sz="2400" dirty="0">
              <a:latin typeface="Arial" charset="0"/>
            </a:endParaRPr>
          </a:p>
          <a:p>
            <a:r>
              <a:rPr lang="en-US" dirty="0" smtClean="0">
                <a:latin typeface="+mj-lt"/>
              </a:rPr>
              <a:t>Workforce/Health professions education:</a:t>
            </a:r>
          </a:p>
          <a:p>
            <a:pPr lvl="1"/>
            <a:r>
              <a:rPr lang="en-US" dirty="0" smtClean="0">
                <a:latin typeface="+mj-lt"/>
              </a:rPr>
              <a:t>Physicians, nurses, dentists, allied health</a:t>
            </a:r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6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</a:t>
            </a:r>
            <a:r>
              <a:rPr lang="en-US" sz="3600" b="1" dirty="0" smtClean="0"/>
              <a:t>Not</a:t>
            </a:r>
            <a:r>
              <a:rPr lang="en-US" sz="3600" dirty="0" smtClean="0"/>
              <a:t> Health Policy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The impact of adopting screening guidelines on your clinical practice</a:t>
            </a:r>
          </a:p>
          <a:p>
            <a:pPr marL="114300" indent="0">
              <a:buNone/>
            </a:pP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The impact of adopting an IT system on your health system</a:t>
            </a:r>
            <a:endParaRPr lang="en-US" dirty="0">
              <a:latin typeface="+mj-lt"/>
            </a:endParaRPr>
          </a:p>
          <a:p>
            <a:pPr marL="114300" indent="0">
              <a:buNone/>
            </a:pP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The adherence to Choosing Wisely in your specialty</a:t>
            </a:r>
          </a:p>
          <a:p>
            <a:pPr marL="11430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… but these topics could be connected to policy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88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to </a:t>
            </a:r>
            <a:r>
              <a:rPr lang="en-US" dirty="0" smtClean="0"/>
              <a:t>Be </a:t>
            </a:r>
            <a:r>
              <a:rPr lang="en-US" sz="3600" dirty="0" smtClean="0"/>
              <a:t>Health Policy Relevant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j-lt"/>
              </a:rPr>
              <a:t>Developing screening guidelines for your clinical practice</a:t>
            </a:r>
          </a:p>
          <a:p>
            <a:pPr lvl="1"/>
            <a:r>
              <a:rPr lang="en-US" dirty="0" smtClean="0">
                <a:solidFill>
                  <a:srgbClr val="FFA427"/>
                </a:solidFill>
                <a:latin typeface="+mj-lt"/>
              </a:rPr>
              <a:t>USPSTF ratings of A or B must be a free covered benefit of private plans</a:t>
            </a:r>
          </a:p>
          <a:p>
            <a:pPr lvl="1"/>
            <a:r>
              <a:rPr lang="en-US" dirty="0" smtClean="0">
                <a:solidFill>
                  <a:srgbClr val="FFA427"/>
                </a:solidFill>
                <a:latin typeface="+mj-lt"/>
              </a:rPr>
              <a:t>How has coverage policy affected outcomes and costs?</a:t>
            </a: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Implementing an IT system</a:t>
            </a:r>
          </a:p>
          <a:p>
            <a:pPr lvl="1"/>
            <a:r>
              <a:rPr lang="en-US" dirty="0" smtClean="0">
                <a:solidFill>
                  <a:srgbClr val="FFA427"/>
                </a:solidFill>
                <a:latin typeface="+mj-lt"/>
              </a:rPr>
              <a:t>Medicare and Medicaid providers are eligible for payments for adopting IT systems which meet meaningful use</a:t>
            </a:r>
          </a:p>
          <a:p>
            <a:pPr lvl="1"/>
            <a:r>
              <a:rPr lang="en-US" dirty="0" smtClean="0">
                <a:solidFill>
                  <a:srgbClr val="FFA427"/>
                </a:solidFill>
                <a:latin typeface="+mj-lt"/>
              </a:rPr>
              <a:t>How have the costs of IT adoption been offset by savings due to improvements in communication or reductions in errors?</a:t>
            </a:r>
          </a:p>
          <a:p>
            <a:pPr marL="11430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Choosing </a:t>
            </a:r>
            <a:r>
              <a:rPr lang="en-US" dirty="0" smtClean="0">
                <a:latin typeface="+mj-lt"/>
              </a:rPr>
              <a:t>Wisely</a:t>
            </a:r>
          </a:p>
          <a:p>
            <a:pPr lvl="1"/>
            <a:r>
              <a:rPr lang="en-US" dirty="0" smtClean="0">
                <a:solidFill>
                  <a:srgbClr val="FFA427"/>
                </a:solidFill>
                <a:latin typeface="+mj-lt"/>
              </a:rPr>
              <a:t>Payment policy shifting toward value based payments</a:t>
            </a:r>
          </a:p>
          <a:p>
            <a:pPr lvl="1"/>
            <a:r>
              <a:rPr lang="en-US" dirty="0" smtClean="0">
                <a:solidFill>
                  <a:srgbClr val="FFA427"/>
                </a:solidFill>
                <a:latin typeface="+mj-lt"/>
              </a:rPr>
              <a:t>How does adherence to Choosing Wisely recommendations affect health care spending and outcomes?</a:t>
            </a:r>
          </a:p>
          <a:p>
            <a:pPr lvl="1"/>
            <a:endParaRPr lang="en-US" dirty="0" smtClean="0">
              <a:latin typeface="+mj-lt"/>
            </a:endParaRPr>
          </a:p>
          <a:p>
            <a:pPr marL="114300" indent="0">
              <a:buNone/>
            </a:pPr>
            <a:endParaRPr lang="en-US" dirty="0" smtClean="0">
              <a:latin typeface="+mj-lt"/>
            </a:endParaRPr>
          </a:p>
          <a:p>
            <a:pPr marL="11430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762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1C01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cs typeface="Times New Roman"/>
              </a:rPr>
              <a:t>Who Makes Health Policy</a:t>
            </a:r>
            <a:endParaRPr lang="en-US" b="1" dirty="0">
              <a:solidFill>
                <a:srgbClr val="003366"/>
              </a:solidFill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9507" y="1676400"/>
            <a:ext cx="3955031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 smtClean="0">
              <a:solidFill>
                <a:srgbClr val="003366"/>
              </a:solidFill>
              <a:cs typeface="Times New Roman"/>
            </a:endParaRPr>
          </a:p>
          <a:p>
            <a:r>
              <a:rPr lang="en-US" dirty="0" smtClean="0">
                <a:latin typeface="+mj-lt"/>
              </a:rPr>
              <a:t>Legislative branch passes laws</a:t>
            </a:r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Executive branch writes regulations to implement laws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Courts render decisions on legality of laws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3366"/>
              </a:solidFill>
              <a:cs typeface="Times New Roman"/>
            </a:endParaRPr>
          </a:p>
        </p:txBody>
      </p:sp>
      <p:pic>
        <p:nvPicPr>
          <p:cNvPr id="2" name="Picture 1" descr="branches of govern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0" y="1961152"/>
            <a:ext cx="4074049" cy="42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9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1C01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cs typeface="Times New Roman"/>
              </a:rPr>
              <a:t>Federal Health Care Reform</a:t>
            </a:r>
            <a:endParaRPr lang="en-US" b="1" dirty="0">
              <a:solidFill>
                <a:srgbClr val="003366"/>
              </a:solidFill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9507" y="1676400"/>
            <a:ext cx="3955031" cy="48982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dirty="0" smtClean="0">
              <a:solidFill>
                <a:srgbClr val="003366"/>
              </a:solidFill>
              <a:cs typeface="Times New Roman"/>
            </a:endParaRPr>
          </a:p>
          <a:p>
            <a:r>
              <a:rPr lang="en-US" dirty="0" smtClean="0">
                <a:latin typeface="+mj-lt"/>
              </a:rPr>
              <a:t>Congress passed law 2010</a:t>
            </a:r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Executive branch wrote regulations covering the more than 700 cases where ACA said “Secretary shall…”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Supreme Court upheld law but made Medicaid expansion optional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3366"/>
              </a:solidFill>
              <a:cs typeface="Times New Roman"/>
            </a:endParaRPr>
          </a:p>
        </p:txBody>
      </p:sp>
      <p:pic>
        <p:nvPicPr>
          <p:cNvPr id="5" name="Picture 4" descr="affordable-care-act-obama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1" y="2604150"/>
            <a:ext cx="4051495" cy="33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8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Making a Law</a:t>
            </a:r>
          </a:p>
        </p:txBody>
      </p:sp>
      <p:pic>
        <p:nvPicPr>
          <p:cNvPr id="4403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458200" cy="5029200"/>
          </a:xfrm>
        </p:spPr>
      </p:pic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2607925" y="-2349500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 baseline="30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2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dirty="0" smtClean="0">
                <a:effectLst/>
              </a:rPr>
              <a:t>Legislative Process</a:t>
            </a:r>
            <a:endParaRPr lang="en-US" sz="3600" dirty="0">
              <a:effectLst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76400"/>
            <a:ext cx="739949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+mj-lt"/>
              </a:rPr>
              <a:t>Typically legislation evolves through </a:t>
            </a:r>
            <a:r>
              <a:rPr lang="en-US" sz="2800" dirty="0" smtClean="0">
                <a:effectLst/>
                <a:latin typeface="+mj-lt"/>
              </a:rPr>
              <a:t>subcommittees </a:t>
            </a:r>
            <a:r>
              <a:rPr lang="en-US" sz="2800" dirty="0">
                <a:effectLst/>
                <a:latin typeface="+mj-lt"/>
              </a:rPr>
              <a:t>and full committees of jurisdiction before full chamber level votes</a:t>
            </a:r>
          </a:p>
          <a:p>
            <a:pPr>
              <a:lnSpc>
                <a:spcPct val="90000"/>
              </a:lnSpc>
            </a:pPr>
            <a:endParaRPr lang="en-US" sz="2800" dirty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ja-JP" altLang="en-US" sz="2800" dirty="0">
                <a:effectLst/>
                <a:latin typeface="+mj-lt"/>
              </a:rPr>
              <a:t>“</a:t>
            </a:r>
            <a:r>
              <a:rPr lang="en-US" altLang="ja-JP" sz="2800" dirty="0">
                <a:effectLst/>
                <a:latin typeface="+mj-lt"/>
              </a:rPr>
              <a:t>Hearings</a:t>
            </a:r>
            <a:r>
              <a:rPr lang="ja-JP" altLang="en-US" sz="2800" dirty="0">
                <a:effectLst/>
                <a:latin typeface="+mj-lt"/>
              </a:rPr>
              <a:t>”</a:t>
            </a:r>
            <a:r>
              <a:rPr lang="en-US" altLang="ja-JP" sz="2800" dirty="0">
                <a:effectLst/>
                <a:latin typeface="+mj-lt"/>
              </a:rPr>
              <a:t> and </a:t>
            </a:r>
            <a:r>
              <a:rPr lang="ja-JP" altLang="en-US" sz="2800" dirty="0">
                <a:effectLst/>
                <a:latin typeface="+mj-lt"/>
              </a:rPr>
              <a:t>“</a:t>
            </a:r>
            <a:r>
              <a:rPr lang="en-US" altLang="ja-JP" sz="2800" dirty="0">
                <a:effectLst/>
                <a:latin typeface="+mj-lt"/>
              </a:rPr>
              <a:t>Mark-ups</a:t>
            </a:r>
            <a:r>
              <a:rPr lang="ja-JP" altLang="en-US" sz="2800" dirty="0">
                <a:effectLst/>
                <a:latin typeface="+mj-lt"/>
              </a:rPr>
              <a:t>”</a:t>
            </a:r>
            <a:endParaRPr lang="en-US" altLang="ja-JP" sz="2800" dirty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endParaRPr lang="en-US" sz="2800" dirty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+mj-lt"/>
              </a:rPr>
              <a:t>If multiple committees of jurisdiction then bills must be merged before chamber votes</a:t>
            </a:r>
          </a:p>
          <a:p>
            <a:pPr>
              <a:lnSpc>
                <a:spcPct val="90000"/>
              </a:lnSpc>
            </a:pPr>
            <a:endParaRPr lang="en-US" sz="2800" dirty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+mj-lt"/>
              </a:rPr>
              <a:t>House and Senate must pass the same version of  bill and President must sign to become law</a:t>
            </a:r>
          </a:p>
        </p:txBody>
      </p:sp>
    </p:spTree>
    <p:extLst>
      <p:ext uri="{BB962C8B-B14F-4D97-AF65-F5344CB8AC3E}">
        <p14:creationId xmlns:p14="http://schemas.microsoft.com/office/powerpoint/2010/main" val="306693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dirty="0" smtClean="0">
                <a:effectLst/>
              </a:rPr>
              <a:t>Behind the Scenes of the ACA</a:t>
            </a:r>
            <a:endParaRPr lang="en-US" sz="3600" dirty="0">
              <a:effectLst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76400"/>
            <a:ext cx="7309506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effectLst/>
                <a:latin typeface="+mj-lt"/>
              </a:rPr>
              <a:t>Iron Triangle: Congress, WH, Stakeholders</a:t>
            </a:r>
          </a:p>
          <a:p>
            <a:pPr>
              <a:lnSpc>
                <a:spcPct val="9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Small team of leaders in WH, Senate and House set budget targets and high level policy</a:t>
            </a:r>
            <a:endParaRPr lang="en-US" sz="2800" dirty="0" smtClean="0">
              <a:effectLst/>
              <a:latin typeface="+mj-lt"/>
            </a:endParaRPr>
          </a:p>
          <a:p>
            <a:pPr marL="114300" indent="0">
              <a:lnSpc>
                <a:spcPct val="90000"/>
              </a:lnSpc>
              <a:buNone/>
            </a:pPr>
            <a:endParaRPr lang="en-US" sz="2800" dirty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ja-JP" sz="2800" dirty="0" smtClean="0">
                <a:effectLst/>
                <a:latin typeface="+mj-lt"/>
              </a:rPr>
              <a:t>Staff develops legislative language </a:t>
            </a:r>
            <a:endParaRPr lang="en-US" altLang="ja-JP" sz="2800" dirty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endParaRPr lang="en-US" sz="2800" dirty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  <a:latin typeface="+mj-lt"/>
              </a:rPr>
              <a:t>CBO estimates federal budget impact</a:t>
            </a:r>
          </a:p>
          <a:p>
            <a:pPr>
              <a:lnSpc>
                <a:spcPct val="9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Provisions added, dropped, and adjusted to meet budget targets or to acquire necessary votes</a:t>
            </a:r>
            <a:endParaRPr lang="en-US" sz="2800" dirty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endParaRPr lang="en-US" sz="2800" dirty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  <a:latin typeface="+mj-lt"/>
              </a:rPr>
              <a:t>Stakeholders remain active throughout process – lobbying, communicating and brokering</a:t>
            </a:r>
            <a:endParaRPr lang="en-US" sz="28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11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dirty="0" smtClean="0">
                <a:effectLst/>
              </a:rPr>
              <a:t>Inertia in the Policy Process</a:t>
            </a:r>
            <a:endParaRPr lang="en-US" sz="3600" dirty="0">
              <a:effectLst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76400"/>
            <a:ext cx="7309506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effectLst/>
                <a:latin typeface="+mj-lt"/>
              </a:rPr>
              <a:t>Stakeholders tend to focus on preserving status quo and promoting their narrow interest</a:t>
            </a:r>
          </a:p>
          <a:p>
            <a:pPr>
              <a:lnSpc>
                <a:spcPct val="9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  <a:latin typeface="+mj-lt"/>
              </a:rPr>
              <a:t>They express this through words and financial contributions</a:t>
            </a:r>
          </a:p>
          <a:p>
            <a:pPr>
              <a:lnSpc>
                <a:spcPct val="90000"/>
              </a:lnSpc>
            </a:pPr>
            <a:endParaRPr lang="en-US" sz="2800" dirty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  <a:latin typeface="+mj-lt"/>
              </a:rPr>
              <a:t>Consensus for votes typically results in incremental change rather than ideal solution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  <a:latin typeface="+mj-lt"/>
              </a:rPr>
              <a:t>Laws can be rendered ineffectual by authorizing but not appropriating funding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ffectLst/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Downstream actions by executive branch, state or local governments can slow effects of a law</a:t>
            </a:r>
            <a:endParaRPr lang="en-US" sz="28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398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1C01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cs typeface="Times New Roman"/>
              </a:rPr>
              <a:t>Role of Research in the Policy Process</a:t>
            </a:r>
            <a:endParaRPr lang="en-US" b="1" dirty="0">
              <a:solidFill>
                <a:srgbClr val="003366"/>
              </a:solidFill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676400"/>
            <a:ext cx="3916847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dirty="0" smtClean="0">
              <a:solidFill>
                <a:srgbClr val="003366"/>
              </a:solidFill>
              <a:latin typeface="+mj-lt"/>
              <a:cs typeface="Times New Roman"/>
            </a:endParaRPr>
          </a:p>
          <a:p>
            <a:r>
              <a:rPr lang="en-US" dirty="0">
                <a:latin typeface="+mj-lt"/>
              </a:rPr>
              <a:t>To identify problems in need of a solution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To provide evidence regarding policy options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To monitor/evaluate the anticipated and unanticipated impacts of a policy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3366"/>
              </a:solidFill>
              <a:cs typeface="Times New Roman"/>
            </a:endParaRPr>
          </a:p>
        </p:txBody>
      </p:sp>
      <p:pic>
        <p:nvPicPr>
          <p:cNvPr id="5" name="Picture 4" descr="role of re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" y="2363025"/>
            <a:ext cx="4227230" cy="350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9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1C010"/>
          </a:solidFill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3366"/>
                </a:solidFill>
                <a:cs typeface="Times New Roman"/>
              </a:rPr>
              <a:t>Andy Bindman</a:t>
            </a:r>
            <a:endParaRPr lang="en-US" sz="3600" b="1" dirty="0">
              <a:solidFill>
                <a:srgbClr val="003366"/>
              </a:solidFill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676400"/>
            <a:ext cx="3852538" cy="44958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Primary care physician</a:t>
            </a:r>
          </a:p>
          <a:p>
            <a:r>
              <a:rPr lang="en-US" sz="3000" dirty="0"/>
              <a:t>H</a:t>
            </a:r>
            <a:r>
              <a:rPr lang="en-US" sz="3000" dirty="0" smtClean="0"/>
              <a:t>ealth services researcher </a:t>
            </a:r>
          </a:p>
          <a:p>
            <a:r>
              <a:rPr lang="en-US" sz="3000" dirty="0" smtClean="0">
                <a:cs typeface="Times New Roman"/>
              </a:rPr>
              <a:t>RWJ Health Policy Fellow in Congress during ACA</a:t>
            </a:r>
          </a:p>
          <a:p>
            <a:r>
              <a:rPr lang="en-US" sz="3000" dirty="0" smtClean="0">
                <a:cs typeface="Times New Roman"/>
              </a:rPr>
              <a:t>Part-time senior advisor at HHS/CMS since 2011</a:t>
            </a:r>
          </a:p>
          <a:p>
            <a:endParaRPr lang="en-US" sz="2800" dirty="0">
              <a:solidFill>
                <a:srgbClr val="003366"/>
              </a:solidFill>
              <a:cs typeface="Times New Roman"/>
            </a:endParaRPr>
          </a:p>
          <a:p>
            <a:endParaRPr lang="en-US" sz="2800" dirty="0" smtClean="0"/>
          </a:p>
        </p:txBody>
      </p:sp>
      <p:pic>
        <p:nvPicPr>
          <p:cNvPr id="6" name="Picture 5" descr="UsCapitol0308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72348"/>
            <a:ext cx="4495801" cy="2767621"/>
          </a:xfrm>
          <a:prstGeom prst="rect">
            <a:avLst/>
          </a:prstGeom>
        </p:spPr>
      </p:pic>
      <p:pic>
        <p:nvPicPr>
          <p:cNvPr id="7" name="Picture 6" descr="Graduate-academic-cap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74" y="1150867"/>
            <a:ext cx="1899504" cy="2964335"/>
          </a:xfrm>
          <a:prstGeom prst="rect">
            <a:avLst/>
          </a:prstGeom>
        </p:spPr>
      </p:pic>
      <p:pic>
        <p:nvPicPr>
          <p:cNvPr id="2" name="Picture 1" descr="doctor 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2181698" cy="20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2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Defines Health Policy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622"/>
            <a:ext cx="7620000" cy="49101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Policymakers own special interest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Constituents/Personal Stories</a:t>
            </a: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Journalists</a:t>
            </a:r>
          </a:p>
          <a:p>
            <a:endParaRPr lang="en-US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Stakeholder/Interest Groups</a:t>
            </a:r>
          </a:p>
          <a:p>
            <a:endParaRPr lang="en-US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Researchers</a:t>
            </a:r>
          </a:p>
          <a:p>
            <a:endParaRPr lang="en-US" dirty="0">
              <a:latin typeface="+mj-lt"/>
            </a:endParaRPr>
          </a:p>
          <a:p>
            <a:r>
              <a:rPr lang="en-US" sz="2800" dirty="0" smtClean="0">
                <a:solidFill>
                  <a:srgbClr val="FFA427"/>
                </a:solidFill>
                <a:latin typeface="+mj-lt"/>
              </a:rPr>
              <a:t>Alignment of these makes issue rise on agenda</a:t>
            </a:r>
          </a:p>
        </p:txBody>
      </p:sp>
    </p:spTree>
    <p:extLst>
      <p:ext uri="{BB962C8B-B14F-4D97-AF65-F5344CB8AC3E}">
        <p14:creationId xmlns:p14="http://schemas.microsoft.com/office/powerpoint/2010/main" val="248098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1C01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cs typeface="Times New Roman"/>
              </a:rPr>
              <a:t>How Do Policymakers Weigh Evidence </a:t>
            </a:r>
            <a:endParaRPr lang="en-US" b="1" dirty="0">
              <a:solidFill>
                <a:srgbClr val="003366"/>
              </a:solidFill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676400"/>
            <a:ext cx="3916847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 smtClean="0">
              <a:solidFill>
                <a:srgbClr val="003366"/>
              </a:solidFill>
              <a:latin typeface="+mj-lt"/>
              <a:cs typeface="Times New Roman"/>
            </a:endParaRPr>
          </a:p>
          <a:p>
            <a:r>
              <a:rPr lang="en-US" sz="2800" dirty="0" smtClean="0">
                <a:latin typeface="+mj-lt"/>
              </a:rPr>
              <a:t>Little primary assessment of research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Information filtered via media, stakeholders, think tanks, and experts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Selective rather than systematic use of evidence </a:t>
            </a:r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3366"/>
              </a:solidFill>
              <a:cs typeface="Times New Roman"/>
            </a:endParaRPr>
          </a:p>
        </p:txBody>
      </p:sp>
      <p:pic>
        <p:nvPicPr>
          <p:cNvPr id="5" name="Picture 4" descr="tru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2006600"/>
            <a:ext cx="3944982" cy="32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Limits Research Impact 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6576"/>
            <a:ext cx="7620000" cy="41342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Findings often related but not  exactly aligned with policy question</a:t>
            </a:r>
          </a:p>
          <a:p>
            <a:endParaRPr lang="en-US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Data are often old by the time research is published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Policymakers often don</a:t>
            </a:r>
            <a:r>
              <a:rPr lang="fr-FR" dirty="0">
                <a:latin typeface="+mj-lt"/>
              </a:rPr>
              <a:t>’</a:t>
            </a:r>
            <a:r>
              <a:rPr lang="en-US" dirty="0">
                <a:latin typeface="+mj-lt"/>
              </a:rPr>
              <a:t>t know about it</a:t>
            </a:r>
          </a:p>
          <a:p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4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Research into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13714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Requires a good understanding of policymakers questions</a:t>
            </a:r>
          </a:p>
          <a:p>
            <a:pPr lvl="1"/>
            <a:r>
              <a:rPr lang="en-US" dirty="0" smtClean="0">
                <a:latin typeface="+mj-lt"/>
              </a:rPr>
              <a:t>Need to move from general to the specific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Requires capacity to act quickly</a:t>
            </a:r>
          </a:p>
          <a:p>
            <a:pPr lvl="1"/>
            <a:r>
              <a:rPr lang="en-US" dirty="0" smtClean="0">
                <a:latin typeface="+mj-lt"/>
              </a:rPr>
              <a:t>Need up to date information and rapid analytic capacity</a:t>
            </a: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Requires ability to get findings in hands of policymakers</a:t>
            </a:r>
          </a:p>
          <a:p>
            <a:pPr lvl="1"/>
            <a:r>
              <a:rPr lang="en-US" dirty="0" smtClean="0">
                <a:latin typeface="+mj-lt"/>
              </a:rPr>
              <a:t>Akin to effective clinical referrals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468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Clinical 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6576"/>
            <a:ext cx="7620000" cy="41342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Select appropriate consultant</a:t>
            </a:r>
          </a:p>
          <a:p>
            <a:endParaRPr lang="en-US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Begun the work up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Provide a summary of the case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Make clear what asking consultant to do</a:t>
            </a:r>
            <a:endParaRPr lang="en-US" dirty="0">
              <a:latin typeface="+mj-lt"/>
            </a:endParaRPr>
          </a:p>
          <a:p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735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Policy Counterparts of Referral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326"/>
            <a:ext cx="3562141" cy="461647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200" b="1" dirty="0" smtClean="0">
                <a:latin typeface="+mj-lt"/>
              </a:rPr>
              <a:t>Clinical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Type of consultant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Have begun work up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Summarize the case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Explain what asking consultant to do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74956" y="1784326"/>
            <a:ext cx="4523792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Health Policy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• Who in the government</a:t>
            </a:r>
          </a:p>
          <a:p>
            <a:endParaRPr lang="en-US" sz="3600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• </a:t>
            </a:r>
            <a:r>
              <a:rPr lang="en-US" sz="2600" dirty="0" smtClean="0">
                <a:latin typeface="+mj-lt"/>
              </a:rPr>
              <a:t>Homework on policy context</a:t>
            </a:r>
          </a:p>
          <a:p>
            <a:endParaRPr lang="en-US" sz="2800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• </a:t>
            </a:r>
            <a:r>
              <a:rPr lang="en-US" sz="2600" dirty="0" smtClean="0">
                <a:latin typeface="+mj-lt"/>
              </a:rPr>
              <a:t>Summarize research and its</a:t>
            </a:r>
            <a:br>
              <a:rPr lang="en-US" sz="2600" dirty="0" smtClean="0">
                <a:latin typeface="+mj-lt"/>
              </a:rPr>
            </a:br>
            <a:r>
              <a:rPr lang="en-US" sz="2600" dirty="0" smtClean="0">
                <a:latin typeface="+mj-lt"/>
              </a:rPr>
              <a:t>   relevance for policy</a:t>
            </a:r>
          </a:p>
          <a:p>
            <a:endParaRPr lang="en-US" sz="1000" dirty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•The Ask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77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Relationship with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93" y="1417638"/>
            <a:ext cx="7990449" cy="525349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>
                <a:latin typeface="+mj-lt"/>
              </a:rPr>
              <a:t>For most: </a:t>
            </a:r>
          </a:p>
          <a:p>
            <a:pPr lvl="1"/>
            <a:r>
              <a:rPr lang="en-US" sz="3600" dirty="0" smtClean="0">
                <a:latin typeface="+mj-lt"/>
              </a:rPr>
              <a:t>Aligning research to inform policy</a:t>
            </a:r>
          </a:p>
          <a:p>
            <a:pPr lvl="1"/>
            <a:r>
              <a:rPr lang="en-US" sz="3600" dirty="0" smtClean="0">
                <a:latin typeface="+mj-lt"/>
              </a:rPr>
              <a:t>Want to know how to effectively translate research into policy</a:t>
            </a:r>
          </a:p>
          <a:p>
            <a:pPr marL="114300" indent="0">
              <a:buNone/>
            </a:pPr>
            <a:endParaRPr lang="en-US" sz="3600" dirty="0">
              <a:latin typeface="+mj-lt"/>
            </a:endParaRPr>
          </a:p>
          <a:p>
            <a:r>
              <a:rPr lang="en-US" sz="4500" dirty="0" smtClean="0">
                <a:latin typeface="+mj-lt"/>
              </a:rPr>
              <a:t>For some: </a:t>
            </a:r>
          </a:p>
          <a:p>
            <a:pPr lvl="1"/>
            <a:r>
              <a:rPr lang="en-US" sz="3600" dirty="0" smtClean="0">
                <a:latin typeface="+mj-lt"/>
              </a:rPr>
              <a:t>On-going advisory role with policy decision-makers</a:t>
            </a:r>
          </a:p>
          <a:p>
            <a:pPr lvl="1"/>
            <a:r>
              <a:rPr lang="en-US" sz="3600" dirty="0" smtClean="0">
                <a:latin typeface="+mj-lt"/>
              </a:rPr>
              <a:t>Requires some understanding of the policy process</a:t>
            </a:r>
          </a:p>
          <a:p>
            <a:pPr marL="411480" lvl="1" indent="0">
              <a:buNone/>
            </a:pPr>
            <a:endParaRPr lang="en-US" sz="2800" dirty="0">
              <a:latin typeface="+mj-lt"/>
            </a:endParaRPr>
          </a:p>
          <a:p>
            <a:r>
              <a:rPr lang="en-US" sz="4500" dirty="0" smtClean="0">
                <a:latin typeface="+mj-lt"/>
              </a:rPr>
              <a:t>For </a:t>
            </a:r>
            <a:r>
              <a:rPr lang="en-US" sz="4500" dirty="0">
                <a:latin typeface="+mj-lt"/>
              </a:rPr>
              <a:t>few: </a:t>
            </a:r>
          </a:p>
          <a:p>
            <a:pPr lvl="1"/>
            <a:r>
              <a:rPr lang="en-US" sz="3600" dirty="0">
                <a:latin typeface="+mj-lt"/>
              </a:rPr>
              <a:t>Direct role as a policy decision-</a:t>
            </a:r>
            <a:r>
              <a:rPr lang="en-US" sz="3600" dirty="0" smtClean="0">
                <a:latin typeface="+mj-lt"/>
              </a:rPr>
              <a:t>maker</a:t>
            </a:r>
          </a:p>
          <a:p>
            <a:pPr lvl="1"/>
            <a:r>
              <a:rPr lang="en-US" sz="3600" dirty="0" smtClean="0">
                <a:latin typeface="+mj-lt"/>
              </a:rPr>
              <a:t>Requires a detailed knowledge of the policy process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r>
              <a:rPr lang="en-US" sz="4500" dirty="0" smtClean="0">
                <a:latin typeface="+mj-lt"/>
              </a:rPr>
              <a:t>Relationship may evolve over time</a:t>
            </a:r>
            <a:endParaRPr lang="en-US" sz="4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872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Research and Policy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93" y="1417638"/>
            <a:ext cx="7990449" cy="525349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State in 2 minutes or less</a:t>
            </a:r>
          </a:p>
          <a:p>
            <a:pPr lvl="1"/>
            <a:r>
              <a:rPr lang="en-US" dirty="0" smtClean="0">
                <a:latin typeface="+mj-lt"/>
              </a:rPr>
              <a:t>What is your area of research</a:t>
            </a:r>
          </a:p>
          <a:p>
            <a:pPr lvl="1"/>
            <a:r>
              <a:rPr lang="en-US" dirty="0" smtClean="0">
                <a:latin typeface="+mj-lt"/>
              </a:rPr>
              <a:t>What is an important policy questions in your area of research</a:t>
            </a:r>
          </a:p>
          <a:p>
            <a:pPr lvl="1"/>
            <a:r>
              <a:rPr lang="en-US" dirty="0" smtClean="0">
                <a:latin typeface="+mj-lt"/>
              </a:rPr>
              <a:t>Who is your policy target- level/branch of government</a:t>
            </a:r>
          </a:p>
          <a:p>
            <a:pPr marL="411480" lvl="1" indent="0">
              <a:buNone/>
            </a:pP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49947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93" y="1417638"/>
            <a:ext cx="7990449" cy="525349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I am interested in evaluating Medicaid patients’ access to care</a:t>
            </a:r>
          </a:p>
          <a:p>
            <a:r>
              <a:rPr lang="en-US" dirty="0" smtClean="0">
                <a:latin typeface="+mj-lt"/>
              </a:rPr>
              <a:t>I do this through physician surveys of whether they are accepting </a:t>
            </a:r>
            <a:r>
              <a:rPr lang="en-US" dirty="0" err="1" smtClean="0">
                <a:latin typeface="+mj-lt"/>
              </a:rPr>
              <a:t>Medi</a:t>
            </a:r>
            <a:r>
              <a:rPr lang="en-US" dirty="0" smtClean="0">
                <a:latin typeface="+mj-lt"/>
              </a:rPr>
              <a:t>-Cal patients in California</a:t>
            </a:r>
          </a:p>
          <a:p>
            <a:r>
              <a:rPr lang="en-US" dirty="0" smtClean="0">
                <a:latin typeface="+mj-lt"/>
              </a:rPr>
              <a:t>One important policy question related to this issue is whether the Medicaid payment rate is adequate to support access to physicians</a:t>
            </a:r>
          </a:p>
          <a:p>
            <a:r>
              <a:rPr lang="en-US" dirty="0" smtClean="0">
                <a:latin typeface="+mj-lt"/>
              </a:rPr>
              <a:t>My work is targeted primarily toward the state government in California which is responsible for setting </a:t>
            </a:r>
            <a:r>
              <a:rPr lang="en-US" dirty="0" err="1" smtClean="0">
                <a:latin typeface="+mj-lt"/>
              </a:rPr>
              <a:t>Medi</a:t>
            </a:r>
            <a:r>
              <a:rPr lang="en-US" dirty="0" smtClean="0">
                <a:latin typeface="+mj-lt"/>
              </a:rPr>
              <a:t>-Cal payment rates.</a:t>
            </a:r>
          </a:p>
          <a:p>
            <a:pPr lvl="1"/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42091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1C010"/>
          </a:solidFill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3366"/>
                </a:solidFill>
                <a:cs typeface="Times New Roman"/>
              </a:rPr>
              <a:t>Brooke Hollister, PhD</a:t>
            </a:r>
            <a:endParaRPr lang="en-US" sz="3600" b="1" dirty="0">
              <a:solidFill>
                <a:srgbClr val="003366"/>
              </a:solidFill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676400"/>
            <a:ext cx="3852538" cy="4495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Assistant Professor in School of Nursing</a:t>
            </a:r>
          </a:p>
          <a:p>
            <a:r>
              <a:rPr lang="en-US" sz="3000" dirty="0" smtClean="0"/>
              <a:t>Policy research on long-term care</a:t>
            </a:r>
          </a:p>
          <a:p>
            <a:r>
              <a:rPr lang="en-US" sz="3000" dirty="0" smtClean="0">
                <a:cs typeface="Times New Roman"/>
              </a:rPr>
              <a:t>Fellow in Congress working with Minority Leader, Representative Nancy Pelosi</a:t>
            </a:r>
            <a:endParaRPr lang="en-US" sz="2800" dirty="0">
              <a:solidFill>
                <a:srgbClr val="003366"/>
              </a:solidFill>
              <a:cs typeface="Times New Roman"/>
            </a:endParaRPr>
          </a:p>
          <a:p>
            <a:endParaRPr lang="en-US" sz="2800" dirty="0" smtClean="0"/>
          </a:p>
        </p:txBody>
      </p:sp>
      <p:pic>
        <p:nvPicPr>
          <p:cNvPr id="2" name="Picture 1" descr="BrookeHollister+NancyPelo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" y="2170125"/>
            <a:ext cx="3810000" cy="36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8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of the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812"/>
            <a:ext cx="7620000" cy="52639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Flipped classroom</a:t>
            </a:r>
          </a:p>
          <a:p>
            <a:endParaRPr lang="en-US" dirty="0"/>
          </a:p>
          <a:p>
            <a:r>
              <a:rPr lang="en-US" dirty="0" smtClean="0"/>
              <a:t>Done at Home</a:t>
            </a:r>
          </a:p>
          <a:p>
            <a:pPr lvl="1"/>
            <a:r>
              <a:rPr lang="en-US" dirty="0" smtClean="0"/>
              <a:t>Watch video documentaries</a:t>
            </a:r>
          </a:p>
          <a:p>
            <a:pPr lvl="1"/>
            <a:r>
              <a:rPr lang="en-US" dirty="0" smtClean="0"/>
              <a:t>Do readings for upcoming class</a:t>
            </a:r>
          </a:p>
          <a:p>
            <a:pPr lvl="1"/>
            <a:r>
              <a:rPr lang="en-US" dirty="0" smtClean="0"/>
              <a:t>Prepare and submit homework draft to “before class box”</a:t>
            </a:r>
          </a:p>
          <a:p>
            <a:pPr lvl="1"/>
            <a:endParaRPr lang="en-US" dirty="0" smtClean="0"/>
          </a:p>
          <a:p>
            <a:r>
              <a:rPr lang="en-US" dirty="0"/>
              <a:t>Done in the Classroom</a:t>
            </a:r>
          </a:p>
          <a:p>
            <a:pPr lvl="1"/>
            <a:r>
              <a:rPr lang="en-US" dirty="0"/>
              <a:t>Discussion of video and reading</a:t>
            </a:r>
          </a:p>
          <a:p>
            <a:pPr lvl="1"/>
            <a:r>
              <a:rPr lang="en-US" dirty="0"/>
              <a:t>Workshop homework assignments in small </a:t>
            </a:r>
            <a:r>
              <a:rPr lang="en-US" dirty="0" smtClean="0"/>
              <a:t>groups</a:t>
            </a:r>
          </a:p>
          <a:p>
            <a:pPr lvl="1"/>
            <a:endParaRPr lang="en-US" dirty="0"/>
          </a:p>
          <a:p>
            <a:r>
              <a:rPr lang="en-US" dirty="0" smtClean="0"/>
              <a:t>After Class</a:t>
            </a:r>
          </a:p>
          <a:p>
            <a:pPr lvl="1"/>
            <a:r>
              <a:rPr lang="en-US" dirty="0" smtClean="0"/>
              <a:t>24 hours to submit final homework to UC box</a:t>
            </a:r>
          </a:p>
        </p:txBody>
      </p:sp>
    </p:spTree>
    <p:extLst>
      <p:ext uri="{BB962C8B-B14F-4D97-AF65-F5344CB8AC3E}">
        <p14:creationId xmlns:p14="http://schemas.microsoft.com/office/powerpoint/2010/main" val="24186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803" y="517154"/>
            <a:ext cx="441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</a:rPr>
              <a:t>CLE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Content Placeholder 2" descr="Screen Shot 2016-01-06 at 11.59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7" r="-3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884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 descr="Coming attractions5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8" b="11508"/>
          <a:stretch>
            <a:fillRect/>
          </a:stretch>
        </p:blipFill>
        <p:spPr>
          <a:xfrm>
            <a:off x="457200" y="714889"/>
            <a:ext cx="7620000" cy="55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0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and Class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503"/>
            <a:ext cx="7620000" cy="564949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Based on homework assignments 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and class participation</a:t>
            </a:r>
          </a:p>
          <a:p>
            <a:pPr marL="11430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You must resubmit either original or an updated version of homework within 24 hours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Homework is designed to relate to your area of research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Cannot miss more than 1 class and receive credit</a:t>
            </a:r>
          </a:p>
        </p:txBody>
      </p:sp>
    </p:spTree>
    <p:extLst>
      <p:ext uri="{BB962C8B-B14F-4D97-AF65-F5344CB8AC3E}">
        <p14:creationId xmlns:p14="http://schemas.microsoft.com/office/powerpoint/2010/main" val="290845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Policy</a:t>
            </a:r>
            <a:endParaRPr lang="en-US" dirty="0"/>
          </a:p>
        </p:txBody>
      </p:sp>
      <p:pic>
        <p:nvPicPr>
          <p:cNvPr id="4" name="Content Placeholder 3" descr="Matri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131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Health Policy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Government </a:t>
            </a:r>
            <a:r>
              <a:rPr lang="en-US" dirty="0">
                <a:latin typeface="+mj-lt"/>
              </a:rPr>
              <a:t>decisions that are discretionary,  unstructured, and </a:t>
            </a:r>
            <a:r>
              <a:rPr lang="en-US" dirty="0" smtClean="0">
                <a:latin typeface="+mj-lt"/>
              </a:rPr>
              <a:t>consequential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Reflected in things policymakers choose to do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eflected in things they choose not to do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654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rgbClr val="33A7CE"/>
      </a:dk1>
      <a:lt1>
        <a:sysClr val="window" lastClr="FFFFFF"/>
      </a:lt1>
      <a:dk2>
        <a:srgbClr val="FFA427"/>
      </a:dk2>
      <a:lt2>
        <a:srgbClr val="545454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FFFFFF"/>
      </a:hlink>
      <a:folHlink>
        <a:srgbClr val="FFFF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4293</TotalTime>
  <Words>1047</Words>
  <Application>Microsoft Macintosh PowerPoint</Application>
  <PresentationFormat>On-screen Show (4:3)</PresentationFormat>
  <Paragraphs>216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The Health Policy Process</vt:lpstr>
      <vt:lpstr>Andy Bindman</vt:lpstr>
      <vt:lpstr>Brooke Hollister, PhD</vt:lpstr>
      <vt:lpstr>Format of the Class</vt:lpstr>
      <vt:lpstr>PowerPoint Presentation</vt:lpstr>
      <vt:lpstr>PowerPoint Presentation</vt:lpstr>
      <vt:lpstr>Grading and Class Credit</vt:lpstr>
      <vt:lpstr>Health Policy</vt:lpstr>
      <vt:lpstr>What is Health Policy</vt:lpstr>
      <vt:lpstr>Major Health Policy Content Areas</vt:lpstr>
      <vt:lpstr>What is Not Health Policy</vt:lpstr>
      <vt:lpstr>How to Be Health Policy Relevant</vt:lpstr>
      <vt:lpstr>Who Makes Health Policy</vt:lpstr>
      <vt:lpstr>Federal Health Care Reform</vt:lpstr>
      <vt:lpstr>Making a Law</vt:lpstr>
      <vt:lpstr>Legislative Process</vt:lpstr>
      <vt:lpstr>Behind the Scenes of the ACA</vt:lpstr>
      <vt:lpstr>Inertia in the Policy Process</vt:lpstr>
      <vt:lpstr>Role of Research in the Policy Process</vt:lpstr>
      <vt:lpstr>Who Defines Health Policy Agenda</vt:lpstr>
      <vt:lpstr>How Do Policymakers Weigh Evidence </vt:lpstr>
      <vt:lpstr>What Limits Research Impact on Policy</vt:lpstr>
      <vt:lpstr>Translating Research into Policy</vt:lpstr>
      <vt:lpstr>Effective Clinical Referrals</vt:lpstr>
      <vt:lpstr>Health Policy Counterparts of Referral</vt:lpstr>
      <vt:lpstr>Your Relationship with Policy</vt:lpstr>
      <vt:lpstr>Your Research and Policy Goals</vt:lpstr>
      <vt:lpstr>For Example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Bindman</dc:creator>
  <cp:lastModifiedBy>Andrew Bindman</cp:lastModifiedBy>
  <cp:revision>116</cp:revision>
  <dcterms:created xsi:type="dcterms:W3CDTF">2014-12-19T23:50:42Z</dcterms:created>
  <dcterms:modified xsi:type="dcterms:W3CDTF">2016-01-06T20:17:36Z</dcterms:modified>
</cp:coreProperties>
</file>