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6"/>
  </p:notesMasterIdLst>
  <p:handoutMasterIdLst>
    <p:handoutMasterId r:id="rId97"/>
  </p:handoutMasterIdLst>
  <p:sldIdLst>
    <p:sldId id="256" r:id="rId2"/>
    <p:sldId id="257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510" r:id="rId38"/>
    <p:sldId id="508" r:id="rId39"/>
    <p:sldId id="509" r:id="rId40"/>
    <p:sldId id="292" r:id="rId41"/>
    <p:sldId id="465" r:id="rId42"/>
    <p:sldId id="458" r:id="rId43"/>
    <p:sldId id="511" r:id="rId44"/>
    <p:sldId id="459" r:id="rId45"/>
    <p:sldId id="512" r:id="rId46"/>
    <p:sldId id="293" r:id="rId47"/>
    <p:sldId id="401" r:id="rId48"/>
    <p:sldId id="398" r:id="rId49"/>
    <p:sldId id="467" r:id="rId50"/>
    <p:sldId id="468" r:id="rId51"/>
    <p:sldId id="466" r:id="rId52"/>
    <p:sldId id="475" r:id="rId53"/>
    <p:sldId id="513" r:id="rId54"/>
    <p:sldId id="469" r:id="rId55"/>
    <p:sldId id="470" r:id="rId56"/>
    <p:sldId id="471" r:id="rId57"/>
    <p:sldId id="473" r:id="rId58"/>
    <p:sldId id="474" r:id="rId59"/>
    <p:sldId id="479" r:id="rId60"/>
    <p:sldId id="476" r:id="rId61"/>
    <p:sldId id="477" r:id="rId62"/>
    <p:sldId id="478" r:id="rId63"/>
    <p:sldId id="480" r:id="rId64"/>
    <p:sldId id="472" r:id="rId65"/>
    <p:sldId id="333" r:id="rId66"/>
    <p:sldId id="335" r:id="rId67"/>
    <p:sldId id="336" r:id="rId68"/>
    <p:sldId id="381" r:id="rId69"/>
    <p:sldId id="382" r:id="rId70"/>
    <p:sldId id="482" r:id="rId71"/>
    <p:sldId id="383" r:id="rId72"/>
    <p:sldId id="384" r:id="rId73"/>
    <p:sldId id="484" r:id="rId74"/>
    <p:sldId id="483" r:id="rId75"/>
    <p:sldId id="485" r:id="rId76"/>
    <p:sldId id="486" r:id="rId77"/>
    <p:sldId id="489" r:id="rId78"/>
    <p:sldId id="490" r:id="rId79"/>
    <p:sldId id="503" r:id="rId80"/>
    <p:sldId id="334" r:id="rId81"/>
    <p:sldId id="298" r:id="rId82"/>
    <p:sldId id="306" r:id="rId83"/>
    <p:sldId id="323" r:id="rId84"/>
    <p:sldId id="300" r:id="rId85"/>
    <p:sldId id="301" r:id="rId86"/>
    <p:sldId id="328" r:id="rId87"/>
    <p:sldId id="385" r:id="rId88"/>
    <p:sldId id="504" r:id="rId89"/>
    <p:sldId id="505" r:id="rId90"/>
    <p:sldId id="506" r:id="rId91"/>
    <p:sldId id="507" r:id="rId92"/>
    <p:sldId id="436" r:id="rId93"/>
    <p:sldId id="376" r:id="rId94"/>
    <p:sldId id="380" r:id="rId9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Mcculloch" initials="CM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7"/>
    <p:restoredTop sz="94821"/>
  </p:normalViewPr>
  <p:slideViewPr>
    <p:cSldViewPr snapToGrid="0" snapToObjects="1">
      <p:cViewPr varScale="1">
        <p:scale>
          <a:sx n="104" d="100"/>
          <a:sy n="104" d="100"/>
        </p:scale>
        <p:origin x="208" y="856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handoutMaster" Target="handoutMasters/handoutMaster1.xml"/><Relationship Id="rId98" Type="http://schemas.openxmlformats.org/officeDocument/2006/relationships/commentAuthors" Target="commentAuthors.xml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226F-F6D1-B445-A338-267713684F86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0D58-8378-B641-AAD1-A8A65AE4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AB55-C745-5844-A3FF-A8CC5F29D863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23B1-1C86-914A-8D33-A626BF6F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34F1-7236-CF4F-B0F4-CBD8C544232B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Relationship Id="rId3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859" y="1739154"/>
            <a:ext cx="8633012" cy="186288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Biostat</a:t>
            </a:r>
            <a:r>
              <a:rPr lang="en-US" b="1" dirty="0" smtClean="0"/>
              <a:t> 202: Opportunities and Challenges of “Big Data”.</a:t>
            </a:r>
            <a:br>
              <a:rPr lang="en-US" b="1" dirty="0" smtClean="0"/>
            </a:br>
            <a:r>
              <a:rPr lang="en-US" dirty="0" smtClean="0">
                <a:solidFill>
                  <a:schemeClr val="accent5"/>
                </a:solidFill>
              </a:rPr>
              <a:t>Machine Learning</a:t>
            </a:r>
            <a:r>
              <a:rPr lang="en-US" b="1" dirty="0" smtClean="0">
                <a:solidFill>
                  <a:schemeClr val="accent5"/>
                </a:solidFill>
              </a:rPr>
              <a:t> 3: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More 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lassification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4" y="419370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John Kornak</a:t>
            </a:r>
          </a:p>
          <a:p>
            <a:r>
              <a:rPr lang="en-US" b="1" dirty="0" smtClean="0"/>
              <a:t>Division of Biostatistics</a:t>
            </a:r>
          </a:p>
          <a:p>
            <a:r>
              <a:rPr lang="en-US" b="1" dirty="0" smtClean="0"/>
              <a:t>Department of Epidemiology and Biostatistics</a:t>
            </a:r>
          </a:p>
          <a:p>
            <a:r>
              <a:rPr lang="en-US" b="1" dirty="0" smtClean="0"/>
              <a:t>08/21/2017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0" y="2673144"/>
            <a:ext cx="3708615" cy="3417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70" y="2673144"/>
            <a:ext cx="3674039" cy="3417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555" y="2168872"/>
            <a:ext cx="858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decision boundary (LDA)      15 nearest-neighbor boundary       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0723" y="1519084"/>
            <a:ext cx="797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taken from Elements of Statistical Learning – Hastie et al. 2</a:t>
            </a:r>
            <a:r>
              <a:rPr lang="en-US" baseline="30000" dirty="0" smtClean="0"/>
              <a:t>nd</a:t>
            </a:r>
            <a:r>
              <a:rPr lang="en-US" dirty="0" smtClean="0"/>
              <a:t> Ed. pp. 13-17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6" y="2673143"/>
            <a:ext cx="3674039" cy="3417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70" y="2673144"/>
            <a:ext cx="3606721" cy="3417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2211478"/>
            <a:ext cx="810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 nearest-neighbor boundary    1-nearest </a:t>
            </a:r>
            <a:r>
              <a:rPr lang="en-US" sz="2400" smtClean="0"/>
              <a:t>neighbor boundary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2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4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smtClean="0">
                <a:solidFill>
                  <a:schemeClr val="accent1"/>
                </a:solidFill>
              </a:rPr>
              <a:t>Low to high complexity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41451" y="5084321"/>
            <a:ext cx="391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Training set error gets better with more complexity – fitting to noise helps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Low to high complexity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7088" y="4114799"/>
            <a:ext cx="3040912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4410" y="4153577"/>
            <a:ext cx="269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Test error goes down then up again when overfitting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             to training data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06957" y="5191079"/>
            <a:ext cx="42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Training set error gets better with more complexity – fitting to noise helps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Low to high complexity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7088" y="4114799"/>
            <a:ext cx="3040912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4410" y="4153577"/>
            <a:ext cx="269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Test error </a:t>
            </a:r>
            <a:r>
              <a:rPr lang="en-US" b="1" smtClean="0">
                <a:solidFill>
                  <a:schemeClr val="bg1">
                    <a:lumMod val="50000"/>
                  </a:schemeClr>
                </a:solidFill>
              </a:rPr>
              <a:t>goes down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then up again when overfitting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             to training data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06957" y="5191079"/>
            <a:ext cx="42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Training set error gets better with more complexity – fitting to noise helps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Low to high complexity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models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models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89429" y="4242391"/>
            <a:ext cx="1908543" cy="7868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7362" y="5087565"/>
            <a:ext cx="2516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Theoretically best true predictive error level from this </a:t>
            </a:r>
            <a:r>
              <a:rPr lang="en-US" b="1" smtClean="0">
                <a:solidFill>
                  <a:srgbClr val="7030A0"/>
                </a:solidFill>
              </a:rPr>
              <a:t>simulated </a:t>
            </a:r>
            <a:r>
              <a:rPr lang="en-US" b="1" smtClean="0">
                <a:solidFill>
                  <a:srgbClr val="7030A0"/>
                </a:solidFill>
              </a:rPr>
              <a:t>data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models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89429" y="4242391"/>
            <a:ext cx="1908543" cy="7868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987749" y="2898490"/>
            <a:ext cx="574158" cy="557091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1871330" y="1348391"/>
            <a:ext cx="1200502" cy="1631683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622" y="995299"/>
            <a:ext cx="265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Best linear separating line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57362" y="5087565"/>
            <a:ext cx="2516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Theoretically best true predictive error level from this </a:t>
            </a:r>
            <a:r>
              <a:rPr lang="en-US" b="1" smtClean="0">
                <a:solidFill>
                  <a:srgbClr val="7030A0"/>
                </a:solidFill>
              </a:rPr>
              <a:t>simulated </a:t>
            </a:r>
            <a:r>
              <a:rPr lang="en-US" b="1" smtClean="0">
                <a:solidFill>
                  <a:srgbClr val="7030A0"/>
                </a:solidFill>
              </a:rPr>
              <a:t>data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neighbors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technique</a:t>
            </a:r>
          </a:p>
          <a:p>
            <a:r>
              <a:rPr lang="en-US" dirty="0" smtClean="0"/>
              <a:t>No modeling</a:t>
            </a:r>
          </a:p>
          <a:p>
            <a:r>
              <a:rPr lang="en-US" dirty="0" smtClean="0"/>
              <a:t>Not good for a large number of predictors </a:t>
            </a:r>
            <a:r>
              <a:rPr lang="mr-IN" dirty="0" smtClean="0"/>
              <a:t>–</a:t>
            </a:r>
            <a:r>
              <a:rPr lang="en-US" dirty="0" smtClean="0"/>
              <a:t> suffers from </a:t>
            </a:r>
            <a:r>
              <a:rPr lang="en-US" dirty="0" smtClean="0"/>
              <a:t>the “curse </a:t>
            </a:r>
            <a:r>
              <a:rPr lang="en-US" dirty="0" smtClean="0"/>
              <a:t>of </a:t>
            </a:r>
            <a:r>
              <a:rPr lang="en-US" dirty="0" smtClean="0"/>
              <a:t>dimensionality”; but we can </a:t>
            </a:r>
            <a:r>
              <a:rPr lang="en-US" dirty="0" smtClean="0"/>
              <a:t>use unsupervised data reduction methods first to create new variables </a:t>
            </a:r>
            <a:r>
              <a:rPr lang="mr-IN" dirty="0" smtClean="0"/>
              <a:t>–</a:t>
            </a:r>
            <a:r>
              <a:rPr lang="en-US" dirty="0" smtClean="0"/>
              <a:t> e.g. Principle Components [see next lecture], or perform variable </a:t>
            </a:r>
            <a:r>
              <a:rPr lang="en-US" dirty="0" smtClean="0"/>
              <a:t>selection</a:t>
            </a:r>
            <a:endParaRPr lang="en-US" dirty="0" smtClean="0"/>
          </a:p>
          <a:p>
            <a:r>
              <a:rPr lang="en-US" dirty="0" smtClean="0"/>
              <a:t>Has been applied to many machine learning problems successfully</a:t>
            </a:r>
          </a:p>
        </p:txBody>
      </p:sp>
    </p:spTree>
    <p:extLst>
      <p:ext uri="{BB962C8B-B14F-4D97-AF65-F5344CB8AC3E}">
        <p14:creationId xmlns:p14="http://schemas.microsoft.com/office/powerpoint/2010/main" val="18337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13" y="48935"/>
            <a:ext cx="7993931" cy="1143000"/>
          </a:xfrm>
        </p:spPr>
        <p:txBody>
          <a:bodyPr/>
          <a:lstStyle/>
          <a:p>
            <a:r>
              <a:rPr lang="en-US" sz="3200" dirty="0" smtClean="0"/>
              <a:t>Running example: extend to </a:t>
            </a:r>
            <a:r>
              <a:rPr lang="en-US" sz="3200" smtClean="0"/>
              <a:t>differential diagnosis of multiple dementias</a:t>
            </a:r>
            <a:endParaRPr lang="en-US" sz="32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62132" y="1179969"/>
            <a:ext cx="9067800" cy="2514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b="0" dirty="0" smtClean="0"/>
              <a:t>Dementias have different patterns of brain loss </a:t>
            </a:r>
          </a:p>
          <a:p>
            <a:pPr>
              <a:spcAft>
                <a:spcPts val="1200"/>
              </a:spcAft>
            </a:pPr>
            <a:endParaRPr lang="en-US" b="0" dirty="0" smtClean="0"/>
          </a:p>
          <a:p>
            <a:pPr>
              <a:spcAft>
                <a:spcPts val="1200"/>
              </a:spcAft>
            </a:pPr>
            <a:endParaRPr lang="en-US" b="0" dirty="0"/>
          </a:p>
          <a:p>
            <a:pPr>
              <a:spcAft>
                <a:spcPts val="1200"/>
              </a:spcAft>
            </a:pPr>
            <a:endParaRPr lang="en-US" b="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Clinicians/radiologists </a:t>
            </a:r>
            <a:r>
              <a:rPr lang="en-US" b="0" dirty="0"/>
              <a:t>often disagree on diagnosis of dementia </a:t>
            </a:r>
            <a:r>
              <a:rPr lang="en-US" b="0" dirty="0" smtClean="0"/>
              <a:t>type based </a:t>
            </a:r>
            <a:r>
              <a:rPr lang="en-US" b="0" dirty="0"/>
              <a:t>on </a:t>
            </a:r>
            <a:r>
              <a:rPr lang="en-US" b="0" dirty="0" smtClean="0"/>
              <a:t>individual images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 treatments          differential diagnosis </a:t>
            </a:r>
            <a:r>
              <a:rPr lang="en-US" dirty="0" smtClean="0"/>
              <a:t>important</a:t>
            </a:r>
            <a:endParaRPr lang="en-US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Goal:</a:t>
            </a:r>
            <a:r>
              <a:rPr lang="en-US" b="0" dirty="0" smtClean="0"/>
              <a:t> </a:t>
            </a:r>
            <a:r>
              <a:rPr lang="en-US" b="0" dirty="0" smtClean="0"/>
              <a:t>automatically predict different dementias based on patterns of brain tissue </a:t>
            </a:r>
            <a:r>
              <a:rPr lang="en-US" b="0" dirty="0" smtClean="0"/>
              <a:t>loss</a:t>
            </a:r>
            <a:endParaRPr lang="en-US" b="0" dirty="0" smtClean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91061" y="5690761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6" name="Group 25"/>
          <p:cNvGrpSpPr/>
          <p:nvPr/>
        </p:nvGrpSpPr>
        <p:grpSpPr>
          <a:xfrm>
            <a:off x="824132" y="1728329"/>
            <a:ext cx="7543800" cy="2570102"/>
            <a:chOff x="1981200" y="2459098"/>
            <a:chExt cx="5448855" cy="1756508"/>
          </a:xfrm>
        </p:grpSpPr>
        <p:grpSp>
          <p:nvGrpSpPr>
            <p:cNvPr id="27" name="Group 26"/>
            <p:cNvGrpSpPr/>
            <p:nvPr/>
          </p:nvGrpSpPr>
          <p:grpSpPr>
            <a:xfrm>
              <a:off x="1981200" y="2484774"/>
              <a:ext cx="1331912" cy="1717675"/>
              <a:chOff x="5647180" y="4511728"/>
              <a:chExt cx="1331912" cy="1717675"/>
            </a:xfrm>
          </p:grpSpPr>
          <p:pic>
            <p:nvPicPr>
              <p:cNvPr id="34" name="Picture 3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180" y="4907015"/>
                <a:ext cx="1331912" cy="1322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082155" y="4511728"/>
                <a:ext cx="51007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AD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87283" y="2459098"/>
              <a:ext cx="1365250" cy="1736725"/>
              <a:chOff x="6979092" y="4492678"/>
              <a:chExt cx="1365250" cy="1736725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9092" y="4881615"/>
                <a:ext cx="1365250" cy="134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7263255" y="4492678"/>
                <a:ext cx="864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svPPA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026705" y="2504281"/>
              <a:ext cx="1403350" cy="1711325"/>
              <a:chOff x="6332980" y="2667000"/>
              <a:chExt cx="1403350" cy="1711325"/>
            </a:xfrm>
          </p:grpSpPr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332980" y="3016250"/>
              <a:ext cx="1403350" cy="1362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8" name="Image" r:id="rId5" imgW="1804448" imgH="1753618" progId="Photoshop.Image.5">
                      <p:embed/>
                    </p:oleObj>
                  </mc:Choice>
                  <mc:Fallback>
                    <p:oleObj name="Image" r:id="rId5" imgW="1804448" imgH="1753618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32980" y="3016250"/>
                            <a:ext cx="1403350" cy="1362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Box 30"/>
              <p:cNvSpPr txBox="1"/>
              <p:nvPr/>
            </p:nvSpPr>
            <p:spPr>
              <a:xfrm>
                <a:off x="6661593" y="2667000"/>
                <a:ext cx="862737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bvFTD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98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Classification methods</a:t>
            </a:r>
          </a:p>
          <a:p>
            <a:pPr lvl="1"/>
            <a:r>
              <a:rPr lang="en-US" dirty="0"/>
              <a:t>K-nearest </a:t>
            </a:r>
            <a:r>
              <a:rPr lang="en-US" dirty="0" smtClean="0"/>
              <a:t>neighbors </a:t>
            </a:r>
            <a:endParaRPr lang="en-US" dirty="0"/>
          </a:p>
          <a:p>
            <a:pPr lvl="1"/>
            <a:r>
              <a:rPr lang="en-US" dirty="0" smtClean="0"/>
              <a:t>Classification/decision Trees (Recursive Partitioning)</a:t>
            </a:r>
          </a:p>
          <a:p>
            <a:pPr lvl="1"/>
            <a:r>
              <a:rPr lang="en-US" dirty="0" smtClean="0"/>
              <a:t>Support vector machines</a:t>
            </a:r>
            <a:endParaRPr lang="en-US" dirty="0"/>
          </a:p>
          <a:p>
            <a:r>
              <a:rPr lang="en-US" dirty="0" smtClean="0"/>
              <a:t>Training-validation-test</a:t>
            </a:r>
          </a:p>
          <a:p>
            <a:r>
              <a:rPr lang="en-US" dirty="0" smtClean="0"/>
              <a:t>Cross-validation</a:t>
            </a:r>
          </a:p>
          <a:p>
            <a:r>
              <a:rPr lang="en-US" dirty="0" smtClean="0"/>
              <a:t>Comparison of</a:t>
            </a:r>
            <a:r>
              <a:rPr lang="en-US" dirty="0" smtClean="0"/>
              <a:t> classifiers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Modeler: K-Nearest Neighbors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" y="1844674"/>
            <a:ext cx="7967728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Type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4026"/>
            <a:ext cx="7677150" cy="5493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662781"/>
            <a:ext cx="889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Audit Node (post-Type)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479425"/>
            <a:ext cx="74930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979613"/>
            <a:ext cx="8766881" cy="4067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0" y="2869746"/>
            <a:ext cx="3043813" cy="6096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0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Audit Node (post-Type)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479425"/>
            <a:ext cx="74930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098550"/>
            <a:ext cx="6667500" cy="55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KNN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1127125"/>
            <a:ext cx="7386014" cy="53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KNN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104900"/>
            <a:ext cx="6896100" cy="550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KNN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25563"/>
            <a:ext cx="7178495" cy="49282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0899" y="4392891"/>
            <a:ext cx="2177592" cy="5938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KNN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5" y="1070295"/>
            <a:ext cx="6878722" cy="54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KNN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9" y="1002963"/>
            <a:ext cx="7102871" cy="56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KNN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16050"/>
            <a:ext cx="7263933" cy="498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44" y="2518390"/>
            <a:ext cx="7886700" cy="1325563"/>
          </a:xfrm>
        </p:spPr>
        <p:txBody>
          <a:bodyPr/>
          <a:lstStyle/>
          <a:p>
            <a:r>
              <a:rPr lang="en-US" dirty="0" smtClean="0"/>
              <a:t>K-nearest neighbors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KNN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25563"/>
            <a:ext cx="7282865" cy="50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Golden nugget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11931"/>
            <a:ext cx="1104900" cy="90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7" y="1113631"/>
            <a:ext cx="7892153" cy="54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Golden nugget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11931"/>
            <a:ext cx="1104900" cy="9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113631"/>
            <a:ext cx="6910871" cy="5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Golden nugget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11931"/>
            <a:ext cx="1104900" cy="90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1325563"/>
            <a:ext cx="6599832" cy="4286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781" y="5962389"/>
            <a:ext cx="786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Warning: this is based on training and test combined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83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Golden nugget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11931"/>
            <a:ext cx="1104900" cy="9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05" y="1558621"/>
            <a:ext cx="5778500" cy="424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781" y="5962389"/>
            <a:ext cx="786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Warning: this is based on training and test combined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6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1139031"/>
            <a:ext cx="5576094" cy="55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7" y="984808"/>
            <a:ext cx="7486478" cy="5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7" y="984808"/>
            <a:ext cx="7486478" cy="5760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0288" y="2422689"/>
            <a:ext cx="183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Anything unexpected?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Partition?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9790"/>
            <a:ext cx="7623769" cy="51595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3880" y="5286615"/>
            <a:ext cx="2866144" cy="49946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319089"/>
            <a:ext cx="952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3" y="1050662"/>
            <a:ext cx="7303642" cy="56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15960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3727" y="1455067"/>
            <a:ext cx="4181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Training data – 2 classes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and 2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predictors</a:t>
            </a:r>
            <a:endParaRPr lang="en-US" sz="3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4" name="Group 33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height</a:t>
                </a:r>
                <a:endParaRPr lang="en-US" sz="32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8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16" y="303392"/>
            <a:ext cx="5937755" cy="1188720"/>
          </a:xfrm>
        </p:spPr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5459" y="1505559"/>
            <a:ext cx="8014447" cy="498937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Many classifiers (and regression approaches) have inbuilt “tuning parameters” (like choosing k for nearest neighbors)</a:t>
            </a:r>
          </a:p>
          <a:p>
            <a:r>
              <a:rPr lang="en-US" altLang="en-US" sz="2400" dirty="0"/>
              <a:t>Some learning schemes operate in two stages:</a:t>
            </a:r>
          </a:p>
          <a:p>
            <a:pPr lvl="1"/>
            <a:r>
              <a:rPr lang="en-US" altLang="en-US" sz="2000" dirty="0"/>
              <a:t>Stage 1: builds the basic structure</a:t>
            </a:r>
          </a:p>
          <a:p>
            <a:pPr lvl="1"/>
            <a:r>
              <a:rPr lang="en-US" altLang="en-US" sz="2000" dirty="0"/>
              <a:t>Stage 2: optimizes parameter </a:t>
            </a:r>
            <a:r>
              <a:rPr lang="en-US" altLang="en-US" sz="2000" dirty="0" smtClean="0"/>
              <a:t>settings</a:t>
            </a:r>
          </a:p>
          <a:p>
            <a:pPr lvl="1"/>
            <a:r>
              <a:rPr lang="en-US" altLang="en-US" sz="2000" dirty="0" smtClean="0">
                <a:solidFill>
                  <a:srgbClr val="C00000"/>
                </a:solidFill>
              </a:rPr>
              <a:t>Note that instead of 2 stages for the KNN example, we did all </a:t>
            </a:r>
            <a:r>
              <a:rPr lang="en-US" altLang="en-US" sz="2000" dirty="0">
                <a:solidFill>
                  <a:srgbClr val="C00000"/>
                </a:solidFill>
              </a:rPr>
              <a:t>m</a:t>
            </a:r>
            <a:r>
              <a:rPr lang="en-US" altLang="en-US" sz="2000" dirty="0" smtClean="0">
                <a:solidFill>
                  <a:srgbClr val="C00000"/>
                </a:solidFill>
              </a:rPr>
              <a:t>odel fitting and optimization in the training set, which risks overfitting for the best choice of k</a:t>
            </a:r>
            <a:endParaRPr lang="en-US" altLang="en-US" sz="2000" dirty="0">
              <a:solidFill>
                <a:srgbClr val="C00000"/>
              </a:solidFill>
            </a:endParaRPr>
          </a:p>
          <a:p>
            <a:r>
              <a:rPr lang="en-US" altLang="en-US" sz="2400" dirty="0"/>
              <a:t>The test data can’t be used for parameter tuning!</a:t>
            </a:r>
          </a:p>
          <a:p>
            <a:r>
              <a:rPr lang="en-US" altLang="en-US" sz="2400" dirty="0"/>
              <a:t>Proper procedure uses three sets: </a:t>
            </a:r>
            <a:r>
              <a:rPr lang="en-US" altLang="en-US" sz="2400" b="1" dirty="0"/>
              <a:t>training data, validation data, and test data</a:t>
            </a:r>
          </a:p>
          <a:p>
            <a:pPr lvl="1"/>
            <a:r>
              <a:rPr lang="en-US" altLang="en-US" sz="2000" dirty="0"/>
              <a:t>Validation data is used to optimize </a:t>
            </a:r>
            <a:r>
              <a:rPr lang="en-US" altLang="en-US" sz="2000" dirty="0" smtClean="0"/>
              <a:t>parameters</a:t>
            </a:r>
          </a:p>
          <a:p>
            <a:r>
              <a:rPr lang="en-US" altLang="en-US" sz="2000" dirty="0"/>
              <a:t>Once evaluation is complete, </a:t>
            </a:r>
            <a:r>
              <a:rPr lang="en-US" altLang="en-US" sz="2000" i="1" dirty="0"/>
              <a:t>all the data</a:t>
            </a:r>
            <a:r>
              <a:rPr lang="en-US" altLang="en-US" sz="2000" dirty="0"/>
              <a:t> can be used to build the final classifier</a:t>
            </a:r>
          </a:p>
          <a:p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 smtClean="0"/>
              <a:t>Training-test</a:t>
            </a:r>
            <a:endParaRPr lang="en-US" dirty="0"/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550084" y="4996842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 flipV="1">
            <a:off x="5264932" y="5220680"/>
            <a:ext cx="1765300" cy="1252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1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Train-validate-test</a:t>
            </a:r>
            <a:endParaRPr 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2214417" y="1454816"/>
            <a:ext cx="557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Do this green box for multiple values of the procedures parameter(s), e.g. K = 3, 4, 5, 6 for K-nearest neighbors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2405193" y="2877046"/>
            <a:ext cx="1099315" cy="1392238"/>
            <a:chOff x="2521732" y="2507642"/>
            <a:chExt cx="1221723" cy="1392238"/>
          </a:xfrm>
        </p:grpSpPr>
        <p:sp>
          <p:nvSpPr>
            <p:cNvPr id="142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2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3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55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6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7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8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1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Train-validate-test</a:t>
            </a:r>
            <a:endParaRPr 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2214417" y="1454816"/>
            <a:ext cx="557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Do this green box for multiple values of the procedures parameter(s), e.g. K = 3, 4, 5, 6 for K-nearest neighbors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2405193" y="2877046"/>
            <a:ext cx="1099315" cy="1392238"/>
            <a:chOff x="2521732" y="2507642"/>
            <a:chExt cx="1221723" cy="1392238"/>
          </a:xfrm>
        </p:grpSpPr>
        <p:sp>
          <p:nvSpPr>
            <p:cNvPr id="142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2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3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55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6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7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8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7548" y="5520289"/>
            <a:ext cx="763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Each model based on training set has potentially been over-fitted</a:t>
            </a:r>
            <a:r>
              <a:rPr lang="mr-IN" sz="2400" b="1" dirty="0" smtClean="0">
                <a:solidFill>
                  <a:srgbClr val="FF0000"/>
                </a:solidFill>
              </a:rPr>
              <a:t>…</a:t>
            </a:r>
            <a:r>
              <a:rPr lang="en-US" sz="2400" b="1" dirty="0" smtClean="0">
                <a:solidFill>
                  <a:srgbClr val="FF0000"/>
                </a:solidFill>
              </a:rPr>
              <a:t> so utilize 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validation set </a:t>
            </a:r>
            <a:r>
              <a:rPr lang="en-US" sz="2400" b="1" dirty="0" smtClean="0">
                <a:solidFill>
                  <a:srgbClr val="FF0000"/>
                </a:solidFill>
              </a:rPr>
              <a:t>to determine best fitting model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Train-validate-test</a:t>
            </a: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164701" y="4773704"/>
            <a:ext cx="5691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216131" y="4953785"/>
            <a:ext cx="1385967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>
                <a:solidFill>
                  <a:srgbClr val="60C900"/>
                </a:solidFill>
                <a:latin typeface="Arial" charset="0"/>
              </a:rPr>
              <a:t>Validation set</a:t>
            </a:r>
          </a:p>
        </p:txBody>
      </p:sp>
      <p:grpSp>
        <p:nvGrpSpPr>
          <p:cNvPr id="48" name="Group 46"/>
          <p:cNvGrpSpPr>
            <a:grpSpLocks/>
          </p:cNvGrpSpPr>
          <p:nvPr/>
        </p:nvGrpSpPr>
        <p:grpSpPr bwMode="auto">
          <a:xfrm>
            <a:off x="2658797" y="4653650"/>
            <a:ext cx="442666" cy="210094"/>
            <a:chOff x="1812" y="2352"/>
            <a:chExt cx="336" cy="168"/>
          </a:xfrm>
        </p:grpSpPr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2849878" y="4267695"/>
            <a:ext cx="7621" cy="34593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62"/>
          <p:cNvSpPr>
            <a:spLocks noChangeShapeType="1"/>
          </p:cNvSpPr>
          <p:nvPr/>
        </p:nvSpPr>
        <p:spPr bwMode="auto">
          <a:xfrm flipV="1">
            <a:off x="6210666" y="3653200"/>
            <a:ext cx="1633647" cy="400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9586" y="3663310"/>
            <a:ext cx="2089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best parameter values based on </a:t>
            </a:r>
            <a:r>
              <a:rPr lang="en-US" b="1" dirty="0" smtClean="0">
                <a:solidFill>
                  <a:schemeClr val="accent6"/>
                </a:solidFill>
              </a:rPr>
              <a:t>validation set </a:t>
            </a:r>
            <a:r>
              <a:rPr lang="en-US" dirty="0" smtClean="0"/>
              <a:t>results </a:t>
            </a:r>
            <a:r>
              <a:rPr lang="mr-IN" dirty="0" smtClean="0"/>
              <a:t>–</a:t>
            </a:r>
            <a:r>
              <a:rPr lang="en-US" dirty="0" smtClean="0"/>
              <a:t> evaluate model for each parameter value and choose the best</a:t>
            </a:r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2405193" y="2877046"/>
            <a:ext cx="1099315" cy="1392238"/>
            <a:chOff x="2521732" y="2507642"/>
            <a:chExt cx="1221723" cy="1392238"/>
          </a:xfrm>
        </p:grpSpPr>
        <p:sp>
          <p:nvSpPr>
            <p:cNvPr id="12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3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4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35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36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7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9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214417" y="1454816"/>
            <a:ext cx="557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Do this green box for multiple values of the procedures parameter(s), e.g. K = 3, 4, 5, 6 for K-nearest neighbors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Train-validate-test</a:t>
            </a: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164701" y="4773704"/>
            <a:ext cx="5691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216131" y="4953785"/>
            <a:ext cx="1385967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>
                <a:solidFill>
                  <a:srgbClr val="60C900"/>
                </a:solidFill>
                <a:latin typeface="Arial" charset="0"/>
              </a:rPr>
              <a:t>Validation set</a:t>
            </a:r>
          </a:p>
        </p:txBody>
      </p:sp>
      <p:grpSp>
        <p:nvGrpSpPr>
          <p:cNvPr id="48" name="Group 46"/>
          <p:cNvGrpSpPr>
            <a:grpSpLocks/>
          </p:cNvGrpSpPr>
          <p:nvPr/>
        </p:nvGrpSpPr>
        <p:grpSpPr bwMode="auto">
          <a:xfrm>
            <a:off x="2658797" y="4653650"/>
            <a:ext cx="442666" cy="210094"/>
            <a:chOff x="1812" y="2352"/>
            <a:chExt cx="336" cy="168"/>
          </a:xfrm>
        </p:grpSpPr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2849878" y="4267695"/>
            <a:ext cx="7621" cy="34593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62"/>
          <p:cNvSpPr>
            <a:spLocks noChangeShapeType="1"/>
          </p:cNvSpPr>
          <p:nvPr/>
        </p:nvSpPr>
        <p:spPr bwMode="auto">
          <a:xfrm flipV="1">
            <a:off x="6210666" y="3653200"/>
            <a:ext cx="1633647" cy="400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9586" y="3663310"/>
            <a:ext cx="2089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best parameter values based on </a:t>
            </a:r>
            <a:r>
              <a:rPr lang="en-US" b="1" dirty="0" smtClean="0">
                <a:solidFill>
                  <a:schemeClr val="accent6"/>
                </a:solidFill>
              </a:rPr>
              <a:t>validation set </a:t>
            </a:r>
            <a:r>
              <a:rPr lang="en-US" dirty="0" smtClean="0"/>
              <a:t>results </a:t>
            </a:r>
            <a:r>
              <a:rPr lang="mr-IN" dirty="0" smtClean="0"/>
              <a:t>–</a:t>
            </a:r>
            <a:r>
              <a:rPr lang="en-US" dirty="0" smtClean="0"/>
              <a:t> evaluate model for each parameter value and choose the best</a:t>
            </a:r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2405193" y="2877046"/>
            <a:ext cx="1099315" cy="1392238"/>
            <a:chOff x="2521732" y="2507642"/>
            <a:chExt cx="1221723" cy="1392238"/>
          </a:xfrm>
        </p:grpSpPr>
        <p:sp>
          <p:nvSpPr>
            <p:cNvPr id="12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3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4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35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36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7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9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214417" y="1454816"/>
            <a:ext cx="557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Do this green box for multiple values of the procedures parameter(s), e.g. K = 3, 4, 5, 6 for K-nearest neighbors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42" y="5418064"/>
            <a:ext cx="684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But because we are choosing from many models we have again potentially over-fitted</a:t>
            </a:r>
            <a:r>
              <a:rPr lang="mr-IN" sz="24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so utilize a </a:t>
            </a:r>
            <a:r>
              <a:rPr lang="en-US" sz="2400" b="1" dirty="0" smtClean="0">
                <a:solidFill>
                  <a:srgbClr val="0070C0"/>
                </a:solidFill>
              </a:rPr>
              <a:t>test set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to determine accuracy of best fitting model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Train-validate-test</a:t>
            </a: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164701" y="4773704"/>
            <a:ext cx="5691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216131" y="4953785"/>
            <a:ext cx="1385967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>
                <a:solidFill>
                  <a:srgbClr val="60C900"/>
                </a:solidFill>
                <a:latin typeface="Arial" charset="0"/>
              </a:rPr>
              <a:t>Validation set</a:t>
            </a:r>
          </a:p>
        </p:txBody>
      </p:sp>
      <p:grpSp>
        <p:nvGrpSpPr>
          <p:cNvPr id="48" name="Group 46"/>
          <p:cNvGrpSpPr>
            <a:grpSpLocks/>
          </p:cNvGrpSpPr>
          <p:nvPr/>
        </p:nvGrpSpPr>
        <p:grpSpPr bwMode="auto">
          <a:xfrm>
            <a:off x="2658797" y="4653650"/>
            <a:ext cx="442666" cy="210094"/>
            <a:chOff x="1812" y="2352"/>
            <a:chExt cx="336" cy="168"/>
          </a:xfrm>
        </p:grpSpPr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1267560" y="5734135"/>
            <a:ext cx="442666" cy="210094"/>
            <a:chOff x="1812" y="2352"/>
            <a:chExt cx="336" cy="168"/>
          </a:xfrm>
        </p:grpSpPr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Line 73"/>
          <p:cNvSpPr>
            <a:spLocks noChangeShapeType="1"/>
          </p:cNvSpPr>
          <p:nvPr/>
        </p:nvSpPr>
        <p:spPr bwMode="auto">
          <a:xfrm flipH="1">
            <a:off x="1457274" y="4285157"/>
            <a:ext cx="970967" cy="1328923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" name="Group 74"/>
          <p:cNvGrpSpPr>
            <a:grpSpLocks/>
          </p:cNvGrpSpPr>
          <p:nvPr/>
        </p:nvGrpSpPr>
        <p:grpSpPr bwMode="auto">
          <a:xfrm>
            <a:off x="3797081" y="5614081"/>
            <a:ext cx="822094" cy="445200"/>
            <a:chOff x="2136" y="2818"/>
            <a:chExt cx="664" cy="356"/>
          </a:xfrm>
        </p:grpSpPr>
        <p:sp>
          <p:nvSpPr>
            <p:cNvPr id="77" name="AutoShape 7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2350" y="2864"/>
              <a:ext cx="123" cy="17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en-US" sz="1200"/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2560" y="2884"/>
              <a:ext cx="123" cy="17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en-US" sz="1200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8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Text Box 89"/>
          <p:cNvSpPr txBox="1">
            <a:spLocks noChangeArrowheads="1"/>
          </p:cNvSpPr>
          <p:nvPr/>
        </p:nvSpPr>
        <p:spPr bwMode="auto">
          <a:xfrm>
            <a:off x="3076576" y="5999254"/>
            <a:ext cx="25028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Final </a:t>
            </a:r>
            <a:r>
              <a:rPr lang="en-US" altLang="en-US" dirty="0" smtClean="0"/>
              <a:t>Model with</a:t>
            </a:r>
          </a:p>
          <a:p>
            <a:r>
              <a:rPr lang="en-US" altLang="en-US" dirty="0" smtClean="0"/>
              <a:t>optimized parameter(s) from </a:t>
            </a:r>
            <a:r>
              <a:rPr lang="en-US" altLang="en-US" b="1" dirty="0" smtClean="0">
                <a:solidFill>
                  <a:schemeClr val="accent6"/>
                </a:solidFill>
              </a:rPr>
              <a:t>validation set</a:t>
            </a:r>
            <a:endParaRPr lang="en-US" altLang="en-US" b="1" dirty="0">
              <a:solidFill>
                <a:schemeClr val="accent6"/>
              </a:solidFill>
            </a:endParaRPr>
          </a:p>
        </p:txBody>
      </p:sp>
      <p:sp>
        <p:nvSpPr>
          <p:cNvPr id="92" name="Line 90"/>
          <p:cNvSpPr>
            <a:spLocks noChangeShapeType="1"/>
          </p:cNvSpPr>
          <p:nvPr/>
        </p:nvSpPr>
        <p:spPr bwMode="auto">
          <a:xfrm>
            <a:off x="1773464" y="5854189"/>
            <a:ext cx="2023617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 Box 91"/>
          <p:cNvSpPr txBox="1">
            <a:spLocks noChangeArrowheads="1"/>
          </p:cNvSpPr>
          <p:nvPr/>
        </p:nvSpPr>
        <p:spPr bwMode="auto">
          <a:xfrm>
            <a:off x="1014608" y="5974243"/>
            <a:ext cx="1402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Final </a:t>
            </a:r>
            <a:r>
              <a:rPr lang="en-US" altLang="en-US" b="1" dirty="0">
                <a:solidFill>
                  <a:srgbClr val="0070C0"/>
                </a:solidFill>
              </a:rPr>
              <a:t>Test Set</a:t>
            </a: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6136889" y="5373973"/>
            <a:ext cx="189714" cy="90040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 dirty="0"/>
              <a:t>+</a:t>
            </a:r>
          </a:p>
          <a:p>
            <a:pPr algn="ctr"/>
            <a:r>
              <a:rPr lang="en-US" altLang="en-US" sz="1800" b="1" dirty="0"/>
              <a:t>-</a:t>
            </a:r>
          </a:p>
          <a:p>
            <a:pPr algn="ctr"/>
            <a:r>
              <a:rPr lang="en-US" altLang="en-US" sz="1800" b="1" dirty="0"/>
              <a:t>+</a:t>
            </a:r>
          </a:p>
          <a:p>
            <a:pPr algn="ctr"/>
            <a:r>
              <a:rPr lang="en-US" altLang="en-US" sz="1800" b="1" dirty="0"/>
              <a:t>-</a:t>
            </a:r>
          </a:p>
        </p:txBody>
      </p:sp>
      <p:sp>
        <p:nvSpPr>
          <p:cNvPr id="95" name="Line 93"/>
          <p:cNvSpPr>
            <a:spLocks noChangeShapeType="1"/>
          </p:cNvSpPr>
          <p:nvPr/>
        </p:nvSpPr>
        <p:spPr bwMode="auto">
          <a:xfrm>
            <a:off x="4555938" y="5854189"/>
            <a:ext cx="1580951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5928470" y="6329922"/>
            <a:ext cx="1501903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Final Evaluation</a:t>
            </a:r>
          </a:p>
        </p:txBody>
      </p:sp>
      <p:sp>
        <p:nvSpPr>
          <p:cNvPr id="97" name="Line 95"/>
          <p:cNvSpPr>
            <a:spLocks noChangeShapeType="1"/>
          </p:cNvSpPr>
          <p:nvPr/>
        </p:nvSpPr>
        <p:spPr bwMode="auto">
          <a:xfrm>
            <a:off x="4239748" y="5253919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62"/>
          <p:cNvSpPr>
            <a:spLocks noChangeShapeType="1"/>
          </p:cNvSpPr>
          <p:nvPr/>
        </p:nvSpPr>
        <p:spPr bwMode="auto">
          <a:xfrm flipV="1">
            <a:off x="6210666" y="3653200"/>
            <a:ext cx="1633647" cy="400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7019586" y="3663310"/>
            <a:ext cx="2089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best parameter values based on </a:t>
            </a:r>
            <a:r>
              <a:rPr lang="en-US" b="1" dirty="0" smtClean="0">
                <a:solidFill>
                  <a:schemeClr val="accent6"/>
                </a:solidFill>
              </a:rPr>
              <a:t>validation set</a:t>
            </a:r>
            <a:r>
              <a:rPr lang="en-US" dirty="0" smtClean="0"/>
              <a:t> results </a:t>
            </a:r>
            <a:r>
              <a:rPr lang="mr-IN" dirty="0" smtClean="0"/>
              <a:t>–</a:t>
            </a:r>
            <a:r>
              <a:rPr lang="en-US" dirty="0" smtClean="0"/>
              <a:t> evaluate model for each parameter value and choose the best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2405193" y="2877046"/>
            <a:ext cx="1099315" cy="1392238"/>
            <a:chOff x="2521732" y="2507642"/>
            <a:chExt cx="1221723" cy="1392238"/>
          </a:xfrm>
        </p:grpSpPr>
        <p:sp>
          <p:nvSpPr>
            <p:cNvPr id="105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15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16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17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18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19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0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1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122" name="Line 65"/>
          <p:cNvSpPr>
            <a:spLocks noChangeShapeType="1"/>
          </p:cNvSpPr>
          <p:nvPr/>
        </p:nvSpPr>
        <p:spPr bwMode="auto">
          <a:xfrm>
            <a:off x="2849878" y="4267695"/>
            <a:ext cx="7621" cy="34593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214417" y="1454816"/>
            <a:ext cx="557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Do this green box for multiple values of the procedures parameter(s), e.g. K = 3, 4, 5, 6 for K-nearest neighbors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Train-validate-test</a:t>
            </a:r>
            <a:endParaRPr lang="en-US" dirty="0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4" y="2085229"/>
            <a:ext cx="7128676" cy="4160706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616060" y="1518627"/>
            <a:ext cx="733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different illustration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smtClean="0"/>
              <a:t>IBM Modeler </a:t>
            </a:r>
            <a:r>
              <a:rPr lang="en-US" dirty="0"/>
              <a:t>text book (</a:t>
            </a:r>
            <a:r>
              <a:rPr lang="en-US" dirty="0" err="1"/>
              <a:t>Wendler</a:t>
            </a:r>
            <a:r>
              <a:rPr lang="en-US" dirty="0"/>
              <a:t> and </a:t>
            </a:r>
            <a:r>
              <a:rPr lang="en-US" dirty="0" err="1"/>
              <a:t>Gröttrup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00300" y="22371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</a:t>
            </a:r>
            <a:r>
              <a:rPr lang="en-US" sz="1400" smtClean="0"/>
              <a:t> different parameter values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02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09" y="1167402"/>
            <a:ext cx="8739963" cy="4321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Warning: IBM Modeler goes against convention here: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IBM = training/test/validate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convention = training/validate/test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 smtClean="0"/>
              <a:t>We will use convention in the </a:t>
            </a:r>
            <a:r>
              <a:rPr lang="en-US" sz="3200" dirty="0" smtClean="0"/>
              <a:t>slides, </a:t>
            </a:r>
            <a:r>
              <a:rPr lang="en-US" sz="3200" dirty="0" smtClean="0"/>
              <a:t>but be careful to switch test and validate definitions when working in Modeler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Let’s see this applied to the dementia dataset using </a:t>
            </a:r>
            <a:br>
              <a:rPr lang="en-US" sz="3200" dirty="0" smtClean="0"/>
            </a:br>
            <a:r>
              <a:rPr lang="en-US" sz="3200" dirty="0" smtClean="0"/>
              <a:t>K-nearest neighbors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Modeler: K-Nearest Neighbors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" y="1844674"/>
            <a:ext cx="7967728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k=1 – blue wins</a:t>
            </a:r>
            <a:endParaRPr 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height</a:t>
                </a:r>
                <a:endParaRPr lang="en-US" sz="3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p:grpSp>
      </p:grpSp>
      <p:cxnSp>
        <p:nvCxnSpPr>
          <p:cNvPr id="38" name="Straight Arrow Connector 37"/>
          <p:cNvCxnSpPr/>
          <p:nvPr/>
        </p:nvCxnSpPr>
        <p:spPr>
          <a:xfrm flipH="1">
            <a:off x="5615105" y="3285018"/>
            <a:ext cx="2379276" cy="4080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67903" y="2334683"/>
            <a:ext cx="1437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New point – need to predict class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Modeler: K-Nearest Neighbors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" y="1844674"/>
            <a:ext cx="7967728" cy="4270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66540" y="3121660"/>
            <a:ext cx="1402080" cy="142494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Partition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319089"/>
            <a:ext cx="9525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6464"/>
            <a:ext cx="7773599" cy="52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475" y="1910080"/>
            <a:ext cx="226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model was still for k = 6, so didn’t make much of a difference in </a:t>
            </a:r>
            <a:r>
              <a:rPr lang="en-US" smtClean="0"/>
              <a:t>this case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9" y="1325562"/>
            <a:ext cx="6152364" cy="53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475" y="1910080"/>
            <a:ext cx="226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model was still for k = 6, so didn’t make much of a difference in </a:t>
            </a:r>
            <a:r>
              <a:rPr lang="en-US" smtClean="0"/>
              <a:t>this case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9" y="1325562"/>
            <a:ext cx="6152364" cy="5345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21963" y="2603186"/>
            <a:ext cx="957946" cy="2248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1056" y="2603185"/>
            <a:ext cx="957946" cy="2248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79909" y="2716304"/>
            <a:ext cx="501147" cy="1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306" y="2442053"/>
            <a:ext cx="7753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hat if you don’t have enough data </a:t>
            </a:r>
            <a:r>
              <a:rPr lang="en-US" sz="3200" smtClean="0"/>
              <a:t>to </a:t>
            </a:r>
            <a:r>
              <a:rPr lang="en-US" sz="3200" smtClean="0"/>
              <a:t>split 3 </a:t>
            </a:r>
            <a:r>
              <a:rPr lang="en-US" sz="3200" dirty="0" smtClean="0"/>
              <a:t>or even 2 ways? If data is expensive, it is a big sacrifice to reserve a large proportion of data for validation and testing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450" y="708026"/>
            <a:ext cx="7886700" cy="1325563"/>
          </a:xfrm>
        </p:spPr>
        <p:txBody>
          <a:bodyPr/>
          <a:lstStyle/>
          <a:p>
            <a:r>
              <a:rPr lang="en-US" smtClean="0"/>
              <a:t>Cross-validation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 fontScale="92500"/>
          </a:bodyPr>
          <a:lstStyle/>
          <a:p>
            <a:r>
              <a:rPr lang="en-US" altLang="en-US" i="1" dirty="0"/>
              <a:t>Cross-validation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First </a:t>
            </a:r>
            <a:r>
              <a:rPr lang="en-US" altLang="en-US" dirty="0"/>
              <a:t>step: data is split into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smtClean="0"/>
              <a:t>subsets </a:t>
            </a:r>
            <a:r>
              <a:rPr lang="en-US" altLang="en-US" dirty="0"/>
              <a:t>of equal size</a:t>
            </a:r>
          </a:p>
          <a:p>
            <a:pPr lvl="1"/>
            <a:r>
              <a:rPr lang="en-US" altLang="en-US" dirty="0"/>
              <a:t>Second step: each </a:t>
            </a:r>
            <a:r>
              <a:rPr lang="en-US" altLang="en-US" dirty="0" smtClean="0"/>
              <a:t>subset </a:t>
            </a:r>
            <a:r>
              <a:rPr lang="en-US" altLang="en-US" dirty="0"/>
              <a:t>is used </a:t>
            </a:r>
            <a:r>
              <a:rPr lang="en-US" altLang="en-US" dirty="0" smtClean="0"/>
              <a:t>in turn for validation </a:t>
            </a:r>
            <a:r>
              <a:rPr lang="en-US" altLang="en-US" dirty="0"/>
              <a:t>and the remainder for training</a:t>
            </a:r>
          </a:p>
          <a:p>
            <a:r>
              <a:rPr lang="en-US" altLang="en-US" dirty="0"/>
              <a:t>This is called </a:t>
            </a:r>
            <a:r>
              <a:rPr lang="en-US" altLang="en-US" i="1" dirty="0"/>
              <a:t>k-fold </a:t>
            </a:r>
            <a:r>
              <a:rPr lang="en-US" altLang="en-US" i="1" dirty="0" smtClean="0"/>
              <a:t>cross-validation </a:t>
            </a:r>
            <a:r>
              <a:rPr lang="en-US" altLang="en-US" dirty="0" smtClean="0"/>
              <a:t>(10-fold is common choice, also 5-fold for smaller datasets approx. &lt;200 and even </a:t>
            </a:r>
            <a:r>
              <a:rPr lang="en-US" altLang="en-US" i="1" dirty="0" smtClean="0"/>
              <a:t>N-fold</a:t>
            </a:r>
            <a:r>
              <a:rPr lang="en-US" altLang="en-US" dirty="0" smtClean="0"/>
              <a:t> for very small datasets, called leave-one-out)</a:t>
            </a:r>
            <a:endParaRPr lang="en-US" altLang="en-US" dirty="0"/>
          </a:p>
          <a:p>
            <a:r>
              <a:rPr lang="en-US" altLang="en-US" dirty="0"/>
              <a:t>Often the subsets are stratified before the cross-validation is </a:t>
            </a:r>
            <a:r>
              <a:rPr lang="en-US" altLang="en-US" dirty="0" smtClean="0"/>
              <a:t>performed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e.g. same proportion of each </a:t>
            </a:r>
            <a:r>
              <a:rPr lang="en-US" altLang="en-US" dirty="0" smtClean="0"/>
              <a:t>diagnostic </a:t>
            </a:r>
            <a:r>
              <a:rPr lang="en-US" altLang="en-US" dirty="0" smtClean="0"/>
              <a:t>class in each fold</a:t>
            </a:r>
            <a:endParaRPr lang="en-US" altLang="en-US" dirty="0"/>
          </a:p>
          <a:p>
            <a:r>
              <a:rPr lang="en-US" altLang="en-US" dirty="0"/>
              <a:t>The error estimates are averaged </a:t>
            </a:r>
            <a:r>
              <a:rPr lang="en-US" altLang="en-US" dirty="0" smtClean="0"/>
              <a:t>across folds to </a:t>
            </a:r>
            <a:r>
              <a:rPr lang="en-US" altLang="en-US" dirty="0"/>
              <a:t>yield an overall error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10" y="304801"/>
            <a:ext cx="7886700" cy="960120"/>
          </a:xfrm>
        </p:spPr>
        <p:txBody>
          <a:bodyPr/>
          <a:lstStyle/>
          <a:p>
            <a:r>
              <a:rPr lang="en-US" dirty="0" smtClean="0"/>
              <a:t>E.g. 5-fold cross-validation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1950" y="1444624"/>
            <a:ext cx="7886700" cy="51085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>
                <a:ea typeface="PMingLiU" charset="-120"/>
                <a:cs typeface="Arial" charset="0"/>
              </a:rPr>
              <a:t>Break up data into 5</a:t>
            </a:r>
            <a:r>
              <a:rPr lang="en-US" altLang="zh-TW" dirty="0" smtClean="0">
                <a:ea typeface="PMingLiU" charset="-120"/>
                <a:cs typeface="Arial" charset="0"/>
              </a:rPr>
              <a:t> groups </a:t>
            </a:r>
            <a:r>
              <a:rPr lang="en-US" altLang="zh-TW" dirty="0">
                <a:ea typeface="PMingLiU" charset="-120"/>
                <a:cs typeface="Arial" charset="0"/>
              </a:rPr>
              <a:t>of the same size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>
                <a:ea typeface="PMingLiU" charset="-120"/>
                <a:cs typeface="Arial" charset="0"/>
              </a:rPr>
              <a:t>Hold aside one group for testing and use the rest to build </a:t>
            </a:r>
            <a:r>
              <a:rPr lang="en-US" altLang="zh-TW" dirty="0" smtClean="0">
                <a:ea typeface="PMingLiU" charset="-120"/>
                <a:cs typeface="Arial" charset="0"/>
              </a:rPr>
              <a:t>model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 smtClean="0">
                <a:ea typeface="PMingLiU" charset="-120"/>
                <a:cs typeface="Arial" charset="0"/>
              </a:rPr>
              <a:t>Repeat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dirty="0" smtClean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dirty="0" smtClean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>
                <a:ea typeface="PMingLiU" charset="-120"/>
                <a:cs typeface="Arial" charset="0"/>
              </a:rPr>
              <a:t>When every group has had a turn at being the test set then you can </a:t>
            </a:r>
            <a:r>
              <a:rPr lang="en-US" altLang="zh-TW" dirty="0" smtClean="0">
                <a:ea typeface="PMingLiU" charset="-120"/>
                <a:cs typeface="Arial" charset="0"/>
              </a:rPr>
              <a:t>estimate the </a:t>
            </a:r>
            <a:r>
              <a:rPr lang="en-US" altLang="zh-TW" dirty="0">
                <a:ea typeface="PMingLiU" charset="-120"/>
                <a:cs typeface="Arial" charset="0"/>
              </a:rPr>
              <a:t>classification accuracy </a:t>
            </a:r>
            <a:r>
              <a:rPr lang="en-US" altLang="zh-TW" dirty="0" smtClean="0">
                <a:ea typeface="PMingLiU" charset="-120"/>
                <a:cs typeface="Arial" charset="0"/>
              </a:rPr>
              <a:t>based on the combined Test </a:t>
            </a:r>
            <a:r>
              <a:rPr lang="en-US" altLang="zh-TW" dirty="0" smtClean="0">
                <a:ea typeface="PMingLiU" charset="-120"/>
                <a:cs typeface="Arial" charset="0"/>
              </a:rPr>
              <a:t>data (i.e. the 5 </a:t>
            </a:r>
            <a:r>
              <a:rPr lang="en-US" altLang="zh-TW" dirty="0" err="1" smtClean="0">
                <a:ea typeface="PMingLiU" charset="-120"/>
                <a:cs typeface="Arial" charset="0"/>
              </a:rPr>
              <a:t>testsets</a:t>
            </a:r>
            <a:r>
              <a:rPr lang="en-US" altLang="zh-TW" dirty="0" smtClean="0">
                <a:ea typeface="PMingLiU" charset="-120"/>
                <a:cs typeface="Arial" charset="0"/>
              </a:rPr>
              <a:t>)  </a:t>
            </a:r>
            <a:endParaRPr lang="en-US" altLang="zh-TW" dirty="0">
              <a:ea typeface="PMingLiU" charset="-12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41" t="10297" r="1332" b="1574"/>
          <a:stretch/>
        </p:blipFill>
        <p:spPr>
          <a:xfrm>
            <a:off x="2773679" y="2387600"/>
            <a:ext cx="4683761" cy="284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8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0" y="0"/>
            <a:ext cx="7886700" cy="1325563"/>
          </a:xfrm>
        </p:spPr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192848"/>
            <a:ext cx="8839200" cy="53806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Notice that at no time is the classification accuracy based on data that was used to fit the model </a:t>
            </a:r>
            <a:r>
              <a:rPr lang="mr-IN" dirty="0" smtClean="0"/>
              <a:t>–</a:t>
            </a:r>
            <a:r>
              <a:rPr lang="en-US" dirty="0" smtClean="0"/>
              <a:t> so there is no over-fitting</a:t>
            </a:r>
          </a:p>
          <a:p>
            <a:r>
              <a:rPr lang="en-US" dirty="0" smtClean="0"/>
              <a:t>And all of the data gets used in the process unlike Training-Test</a:t>
            </a:r>
          </a:p>
          <a:p>
            <a:r>
              <a:rPr lang="en-US" dirty="0" smtClean="0"/>
              <a:t>As a final step you can then rebuild the classifier using all the data for predicting future observations </a:t>
            </a:r>
            <a:r>
              <a:rPr lang="mr-IN" dirty="0" smtClean="0"/>
              <a:t>–</a:t>
            </a:r>
            <a:r>
              <a:rPr lang="en-US" dirty="0" smtClean="0"/>
              <a:t> this </a:t>
            </a:r>
            <a:r>
              <a:rPr lang="en-US" dirty="0" smtClean="0"/>
              <a:t>model will (on average) </a:t>
            </a:r>
            <a:r>
              <a:rPr lang="en-US" dirty="0" smtClean="0"/>
              <a:t>be better than any of the individual models in the cross-validation because it uses more data</a:t>
            </a:r>
          </a:p>
          <a:p>
            <a:r>
              <a:rPr lang="en-US" dirty="0" smtClean="0"/>
              <a:t>Cross-validation can be performed </a:t>
            </a:r>
            <a:r>
              <a:rPr lang="en-US" dirty="0" smtClean="0"/>
              <a:t>in</a:t>
            </a:r>
            <a:r>
              <a:rPr lang="en-US" dirty="0" smtClean="0"/>
              <a:t> 1) the </a:t>
            </a:r>
            <a:r>
              <a:rPr lang="en-US" dirty="0" smtClean="0"/>
              <a:t>validation step (i.e. for parameter estimation </a:t>
            </a:r>
            <a:r>
              <a:rPr lang="mr-IN" dirty="0" smtClean="0"/>
              <a:t>–</a:t>
            </a:r>
            <a:r>
              <a:rPr lang="en-US" dirty="0" smtClean="0"/>
              <a:t> easy for some algorithms in Modeler), or it can be performed in </a:t>
            </a:r>
            <a:r>
              <a:rPr lang="en-US" dirty="0" smtClean="0"/>
              <a:t>2) the </a:t>
            </a:r>
            <a:r>
              <a:rPr lang="en-US" dirty="0" smtClean="0"/>
              <a:t>test </a:t>
            </a:r>
            <a:r>
              <a:rPr lang="en-US" dirty="0" smtClean="0"/>
              <a:t>step</a:t>
            </a:r>
            <a:r>
              <a:rPr lang="en-US" dirty="0" smtClean="0"/>
              <a:t> </a:t>
            </a:r>
            <a:r>
              <a:rPr lang="en-US" dirty="0" smtClean="0"/>
              <a:t>(i.e. for determining prediction quality </a:t>
            </a:r>
            <a:r>
              <a:rPr lang="mr-IN" dirty="0" smtClean="0"/>
              <a:t>–</a:t>
            </a:r>
            <a:r>
              <a:rPr lang="en-US" dirty="0" smtClean="0"/>
              <a:t> more difficult in Modeler)</a:t>
            </a:r>
          </a:p>
          <a:p>
            <a:r>
              <a:rPr lang="en-US" dirty="0" smtClean="0"/>
              <a:t>Let’s look at cross-validation for the value of K in K-nearest </a:t>
            </a:r>
            <a:r>
              <a:rPr lang="en-US" dirty="0" smtClean="0"/>
              <a:t>neighbors (validation step)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16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Modeler: K-Nearest Neighbors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" y="1844674"/>
            <a:ext cx="7967728" cy="4270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37580" y="3267391"/>
            <a:ext cx="1402080" cy="142494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" y="94299"/>
            <a:ext cx="7886700" cy="1010602"/>
          </a:xfrm>
        </p:spPr>
        <p:txBody>
          <a:bodyPr/>
          <a:lstStyle/>
          <a:p>
            <a:r>
              <a:rPr lang="en-US" dirty="0" smtClean="0"/>
              <a:t>Partition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319089"/>
            <a:ext cx="9525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385" y="5760720"/>
            <a:ext cx="639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going to cross-validate within the Training set so don’t need a separate validation set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6" y="1004889"/>
            <a:ext cx="7027272" cy="47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645554" y="2486578"/>
            <a:ext cx="1554480" cy="15544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k=1 – </a:t>
            </a:r>
            <a:r>
              <a:rPr lang="en-US" sz="3200" dirty="0" smtClean="0">
                <a:solidFill>
                  <a:srgbClr val="0070C0"/>
                </a:solidFill>
              </a:rPr>
              <a:t>blue wins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height</a:t>
                </a:r>
                <a:endParaRPr lang="en-US" sz="3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7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KNN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524000"/>
            <a:ext cx="7273020" cy="4996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KNN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1595120"/>
            <a:ext cx="7219909" cy="49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Golden nugget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11931"/>
            <a:ext cx="1104900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8" y="1215632"/>
            <a:ext cx="8240185" cy="54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075" y="1833880"/>
            <a:ext cx="226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Again, best </a:t>
            </a:r>
            <a:r>
              <a:rPr lang="en-US" dirty="0" smtClean="0"/>
              <a:t>model was still for k = 6, so didn’t make much of a difference in this case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50" y="1415771"/>
            <a:ext cx="6592204" cy="50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662" y="595714"/>
            <a:ext cx="8348373" cy="53518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Another Warning: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IBM text book (</a:t>
            </a:r>
            <a:r>
              <a:rPr lang="en-US" dirty="0" err="1" smtClean="0"/>
              <a:t>Wendler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Gröttrup</a:t>
            </a:r>
            <a:r>
              <a:rPr lang="en-US" dirty="0" smtClean="0"/>
              <a:t>) wrongly considers cross-validation to be a simple </a:t>
            </a:r>
            <a:r>
              <a:rPr lang="en-US" i="1" dirty="0" smtClean="0"/>
              <a:t>train-test-validate</a:t>
            </a:r>
            <a:r>
              <a:rPr lang="en-US" dirty="0" smtClean="0"/>
              <a:t> analysis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70C0"/>
                </a:solidFill>
              </a:rPr>
              <a:t>This flies in the face of the definition for cross-validation!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/>
              <a:t>IBM Modeler gets it right though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56" y="2518390"/>
            <a:ext cx="7886700" cy="1325563"/>
          </a:xfrm>
        </p:spPr>
        <p:txBody>
          <a:bodyPr/>
          <a:lstStyle/>
          <a:p>
            <a:r>
              <a:rPr lang="en-US" dirty="0" smtClean="0"/>
              <a:t>Recursive Partitioning</a:t>
            </a:r>
            <a:br>
              <a:rPr lang="en-US" dirty="0" smtClean="0"/>
            </a:br>
            <a:r>
              <a:rPr lang="en-US" dirty="0" smtClean="0"/>
              <a:t>(Decision </a:t>
            </a:r>
            <a:r>
              <a:rPr lang="en-US" dirty="0"/>
              <a:t>T</a:t>
            </a:r>
            <a:r>
              <a:rPr lang="en-US" dirty="0" smtClean="0"/>
              <a:t>rees)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Recursive Partitioning</a:t>
            </a:r>
            <a:endParaRPr lang="en-US" altLang="en-US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Classification based on a series of </a:t>
            </a:r>
            <a:r>
              <a:rPr lang="en-US" altLang="en-US" dirty="0" smtClean="0"/>
              <a:t>binary decision cut-points e.g.,</a:t>
            </a:r>
            <a:endParaRPr lang="en-US" altLang="en-US" dirty="0"/>
          </a:p>
          <a:p>
            <a:pPr lvl="1"/>
            <a:r>
              <a:rPr lang="en-US" altLang="en-US" dirty="0" smtClean="0"/>
              <a:t>Is systolic blood pressure </a:t>
            </a:r>
            <a:r>
              <a:rPr lang="en-US" altLang="en-US" dirty="0"/>
              <a:t>greater that </a:t>
            </a:r>
            <a:r>
              <a:rPr lang="en-US" altLang="en-US" dirty="0" smtClean="0"/>
              <a:t>140?</a:t>
            </a:r>
            <a:endParaRPr lang="en-US" altLang="en-US" dirty="0"/>
          </a:p>
          <a:p>
            <a:pPr lvl="1"/>
            <a:r>
              <a:rPr lang="en-US" altLang="en-US" dirty="0"/>
              <a:t>If yes, is </a:t>
            </a:r>
            <a:r>
              <a:rPr lang="en-US" altLang="en-US" dirty="0" smtClean="0"/>
              <a:t>LDL Cholesterol greater </a:t>
            </a:r>
            <a:r>
              <a:rPr lang="en-US" altLang="en-US" dirty="0"/>
              <a:t>than </a:t>
            </a:r>
            <a:r>
              <a:rPr lang="en-US" altLang="en-US" dirty="0" smtClean="0"/>
              <a:t>190? </a:t>
            </a:r>
          </a:p>
          <a:p>
            <a:pPr lvl="1"/>
            <a:r>
              <a:rPr lang="en-US" altLang="en-US" dirty="0" smtClean="0"/>
              <a:t>If </a:t>
            </a:r>
            <a:r>
              <a:rPr lang="en-US" altLang="en-US" dirty="0"/>
              <a:t>no, </a:t>
            </a:r>
            <a:r>
              <a:rPr lang="en-US" altLang="en-US" dirty="0" smtClean="0"/>
              <a:t>exercise &gt; 2 times per week</a:t>
            </a:r>
          </a:p>
          <a:p>
            <a:r>
              <a:rPr lang="en-US" altLang="en-US" dirty="0" smtClean="0"/>
              <a:t>At the end of the series of questions a </a:t>
            </a:r>
            <a:r>
              <a:rPr lang="en-US" altLang="en-US" i="1" dirty="0" smtClean="0"/>
              <a:t>decision node </a:t>
            </a:r>
            <a:r>
              <a:rPr lang="en-US" altLang="en-US" dirty="0" smtClean="0"/>
              <a:t>is reached (note that the series of questions may not be the same for every subject – it depends which branch of the tree you go down)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6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1752600" y="1524000"/>
            <a:ext cx="6172200" cy="3962400"/>
            <a:chOff x="1104" y="960"/>
            <a:chExt cx="3888" cy="2496"/>
          </a:xfrm>
        </p:grpSpPr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281381" y="4387334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048000" y="4343400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</a:t>
            </a:r>
            <a:r>
              <a:rPr lang="en-US" altLang="en-US" dirty="0" smtClean="0"/>
              <a:t>ntervention</a:t>
            </a:r>
            <a:endParaRPr lang="en-US" altLang="en-US" dirty="0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4479925" y="4283075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248400" y="5562600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04125" y="5578475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intervention</a:t>
            </a:r>
            <a:endParaRPr lang="en-US" altLang="en-US" dirty="0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276600" y="990600"/>
            <a:ext cx="1906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dirty="0" smtClean="0"/>
              <a:t>Systolic BP &gt; 140?</a:t>
            </a:r>
            <a:endParaRPr lang="en-US" altLang="en-US" dirty="0"/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019800" y="2438400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LDL </a:t>
            </a:r>
            <a:r>
              <a:rPr lang="en-US" altLang="en-US" dirty="0"/>
              <a:t>&gt;</a:t>
            </a:r>
            <a:r>
              <a:rPr lang="en-US" altLang="en-US" dirty="0" smtClean="0"/>
              <a:t> 190?</a:t>
            </a:r>
            <a:endParaRPr lang="en-US" altLang="en-US" dirty="0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267200" y="1447800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682206" y="1534556"/>
            <a:ext cx="143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      Yes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386509" y="2146637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Exercise &lt; 2 </a:t>
            </a:r>
            <a:r>
              <a:rPr lang="en-US" altLang="en-US" smtClean="0"/>
              <a:t>times per week</a:t>
            </a:r>
            <a:endParaRPr lang="en-US" altLang="en-US" dirty="0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7113589" y="3544669"/>
            <a:ext cx="162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Alcohol &gt; 2 units/day?</a:t>
            </a:r>
            <a:endParaRPr lang="en-US" altLang="en-US" dirty="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754741" y="1524000"/>
            <a:ext cx="6172200" cy="3962400"/>
            <a:chOff x="1104" y="960"/>
            <a:chExt cx="3888" cy="2496"/>
          </a:xfrm>
        </p:grpSpPr>
        <p:sp>
          <p:nvSpPr>
            <p:cNvPr id="28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80086" y="30425"/>
            <a:ext cx="5038808" cy="8507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Risk of heart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1752600" y="1524000"/>
            <a:ext cx="6172200" cy="3962400"/>
            <a:chOff x="1104" y="960"/>
            <a:chExt cx="3888" cy="2496"/>
          </a:xfrm>
        </p:grpSpPr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281381" y="4387334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048000" y="4343400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</a:t>
            </a:r>
            <a:r>
              <a:rPr lang="en-US" altLang="en-US" dirty="0" smtClean="0"/>
              <a:t>ntervention</a:t>
            </a:r>
            <a:endParaRPr lang="en-US" altLang="en-US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248400" y="5562600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04125" y="5578475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intervention</a:t>
            </a:r>
            <a:endParaRPr lang="en-US" altLang="en-US" dirty="0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276600" y="990600"/>
            <a:ext cx="1906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dirty="0" smtClean="0"/>
              <a:t>Systolic BP &gt; 140?</a:t>
            </a:r>
            <a:endParaRPr lang="en-US" altLang="en-US" dirty="0"/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019800" y="2438400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LDL </a:t>
            </a:r>
            <a:r>
              <a:rPr lang="en-US" altLang="en-US" dirty="0"/>
              <a:t>&gt;</a:t>
            </a:r>
            <a:r>
              <a:rPr lang="en-US" altLang="en-US" dirty="0" smtClean="0"/>
              <a:t> 190?</a:t>
            </a:r>
            <a:endParaRPr lang="en-US" altLang="en-US" dirty="0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267200" y="1447800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701256" y="1565381"/>
            <a:ext cx="143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      Yes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386509" y="2146637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Exercise &lt; 2 times per week</a:t>
            </a:r>
            <a:endParaRPr lang="en-US" altLang="en-US" dirty="0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7113589" y="3544669"/>
            <a:ext cx="162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Alcohol &gt; 2 units/day?</a:t>
            </a:r>
            <a:endParaRPr lang="en-US" altLang="en-US" dirty="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754741" y="1524000"/>
            <a:ext cx="6172200" cy="3962400"/>
            <a:chOff x="1104" y="960"/>
            <a:chExt cx="3888" cy="2496"/>
          </a:xfrm>
        </p:grpSpPr>
        <p:sp>
          <p:nvSpPr>
            <p:cNvPr id="28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462670" y="4267200"/>
            <a:ext cx="993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47715" y="4267200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83726" y="4267200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568411" y="5917382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4933525" y="5931932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intervention</a:t>
            </a:r>
            <a:endParaRPr lang="en-US" altLang="en-US" dirty="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4768643" y="3390253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Exercise &lt; 3 times per week</a:t>
            </a:r>
            <a:endParaRPr lang="en-US" alt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0086" y="30425"/>
            <a:ext cx="5038808" cy="8507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Risk of heart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98" y="0"/>
            <a:ext cx="7886700" cy="894714"/>
          </a:xfrm>
        </p:spPr>
        <p:txBody>
          <a:bodyPr/>
          <a:lstStyle/>
          <a:p>
            <a:r>
              <a:rPr lang="en-US" dirty="0" smtClean="0"/>
              <a:t>Growing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58" y="894714"/>
            <a:ext cx="7886700" cy="58007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Greedy algorithmic approach</a:t>
            </a:r>
          </a:p>
          <a:p>
            <a:r>
              <a:rPr lang="en-US" dirty="0" smtClean="0"/>
              <a:t>Start with first best split on a single variable (e.g. based on </a:t>
            </a:r>
            <a:r>
              <a:rPr lang="en-US" i="1" dirty="0" smtClean="0"/>
              <a:t>Gini Index</a:t>
            </a:r>
            <a:r>
              <a:rPr lang="en-US" i="1" baseline="30000" dirty="0" smtClean="0"/>
              <a:t>*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Gini Index</a:t>
            </a:r>
            <a:r>
              <a:rPr lang="en-US" dirty="0" smtClean="0"/>
              <a:t> is related to classification error, but penalizes errors more as the proportion of observations in a node is further from 0.5 – favors </a:t>
            </a:r>
            <a:r>
              <a:rPr lang="en-US" i="1" dirty="0" smtClean="0"/>
              <a:t>pure nodes 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pure node </a:t>
            </a:r>
            <a:r>
              <a:rPr lang="en-US" dirty="0" smtClean="0"/>
              <a:t>is a decision node where all of the observed data is of a single class</a:t>
            </a:r>
          </a:p>
          <a:p>
            <a:r>
              <a:rPr lang="en-US" dirty="0" smtClean="0"/>
              <a:t>Then for each branch look for the best split on a single variable for the observations within that branch</a:t>
            </a:r>
          </a:p>
          <a:p>
            <a:r>
              <a:rPr lang="en-US" dirty="0" smtClean="0"/>
              <a:t>Keep going until each branch is pure or has less than some number </a:t>
            </a:r>
            <a:r>
              <a:rPr lang="en-US" dirty="0"/>
              <a:t>of observations (e.g. </a:t>
            </a:r>
            <a:r>
              <a:rPr lang="en-US" dirty="0" smtClean="0"/>
              <a:t>5)</a:t>
            </a:r>
          </a:p>
          <a:p>
            <a:pPr marL="0" indent="0">
              <a:buNone/>
            </a:pPr>
            <a:r>
              <a:rPr lang="en-US" dirty="0" smtClean="0"/>
              <a:t>*Some algorithms, such as C5.0, use different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38281" y="2298423"/>
            <a:ext cx="2011680" cy="20116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5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k=3 – </a:t>
            </a:r>
            <a:r>
              <a:rPr lang="en-US" sz="3200" dirty="0" smtClean="0">
                <a:solidFill>
                  <a:srgbClr val="C00000"/>
                </a:solidFill>
              </a:rPr>
              <a:t>red wins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height</a:t>
                </a:r>
                <a:endParaRPr lang="en-US" sz="3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41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832486"/>
            <a:ext cx="7886700" cy="1325563"/>
          </a:xfrm>
        </p:spPr>
        <p:txBody>
          <a:bodyPr/>
          <a:lstStyle/>
          <a:p>
            <a:r>
              <a:rPr lang="en-US" dirty="0" smtClean="0"/>
              <a:t>Modeler decision tree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" y="2410460"/>
            <a:ext cx="9023256" cy="20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58" y="1404206"/>
            <a:ext cx="7886700" cy="51118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Full tree after growing is typically too complex</a:t>
            </a:r>
          </a:p>
          <a:p>
            <a:r>
              <a:rPr lang="en-US" dirty="0" smtClean="0"/>
              <a:t>Goal is to find the sub-tree (contained in the fully grown tree) that minimizes a cost-complexity criterion. </a:t>
            </a:r>
          </a:p>
          <a:p>
            <a:r>
              <a:rPr lang="en-US" dirty="0" smtClean="0"/>
              <a:t>The cost-complexity criterion is a trade-off between the classification error rate and the complexity (size) of the tree</a:t>
            </a:r>
          </a:p>
          <a:p>
            <a:r>
              <a:rPr lang="en-US" dirty="0" smtClean="0"/>
              <a:t>The best balance (weighting) for the trade-off is determined via cross-validation to minimize the classification error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Recursive Partitioning</a:t>
            </a:r>
            <a:endParaRPr lang="en-US" altLang="en-US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832112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Recursive partitioning methods are a very popular classification approach and come in many flavors: Classification and Regression Trees (CART), C5.0, and </a:t>
            </a:r>
            <a:r>
              <a:rPr lang="en-US" altLang="en-US" dirty="0" smtClean="0"/>
              <a:t>cutting-edge </a:t>
            </a:r>
            <a:r>
              <a:rPr lang="en-US" altLang="en-US" i="1" dirty="0" smtClean="0"/>
              <a:t>ensemble </a:t>
            </a:r>
            <a:r>
              <a:rPr lang="en-US" altLang="en-US" dirty="0" smtClean="0"/>
              <a:t>extensions like Random Forests (average over a bunch of trees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hence forest)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Partitioning on cut-points approach is very popular in medicine, because mimics decision approach of clinicians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4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310" y="312420"/>
            <a:ext cx="7886700" cy="1325563"/>
          </a:xfrm>
        </p:spPr>
        <p:txBody>
          <a:bodyPr/>
          <a:lstStyle/>
          <a:p>
            <a:r>
              <a:rPr lang="en-US" dirty="0" smtClean="0"/>
              <a:t>C5.0 </a:t>
            </a:r>
            <a:r>
              <a:rPr lang="en-US" smtClean="0"/>
              <a:t>Example Stream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41780"/>
            <a:ext cx="67056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Node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4" y="1577340"/>
            <a:ext cx="7275915" cy="493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80" y="365126"/>
            <a:ext cx="7747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C5.0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80" y="365126"/>
            <a:ext cx="1181100" cy="9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507640"/>
            <a:ext cx="6154420" cy="49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C5.0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80" y="365126"/>
            <a:ext cx="1181100" cy="9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80" y="1489052"/>
            <a:ext cx="6337300" cy="51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Nugget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164306"/>
            <a:ext cx="1160654" cy="955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17319"/>
            <a:ext cx="7711440" cy="5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Nugget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164306"/>
            <a:ext cx="1160654" cy="955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" y="1405026"/>
            <a:ext cx="8265034" cy="53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80" y="279400"/>
            <a:ext cx="711200" cy="96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38800"/>
            <a:ext cx="7045579" cy="52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38281" y="2298423"/>
            <a:ext cx="2011680" cy="20116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5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k=3 – </a:t>
            </a:r>
            <a:r>
              <a:rPr lang="en-US" sz="3200" dirty="0" smtClean="0">
                <a:solidFill>
                  <a:srgbClr val="C00000"/>
                </a:solidFill>
              </a:rPr>
              <a:t>red wins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height</a:t>
                </a:r>
                <a:endParaRPr lang="en-US" sz="3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0" y="5965606"/>
            <a:ext cx="2952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Any concerns?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942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92" y="2857603"/>
            <a:ext cx="7886700" cy="1325563"/>
          </a:xfrm>
        </p:spPr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6401"/>
          </a:xfrm>
        </p:spPr>
        <p:txBody>
          <a:bodyPr>
            <a:normAutofit/>
          </a:bodyPr>
          <a:lstStyle/>
          <a:p>
            <a:r>
              <a:rPr lang="en-US" dirty="0" smtClean="0"/>
              <a:t>Idea is to generate a (non-linear) hyper-plane that optimally separates points from different classes</a:t>
            </a:r>
          </a:p>
          <a:p>
            <a:r>
              <a:rPr lang="en-US" dirty="0" smtClean="0"/>
              <a:t>Developed in computer science community in 1990s</a:t>
            </a:r>
          </a:p>
        </p:txBody>
      </p:sp>
    </p:spTree>
    <p:extLst>
      <p:ext uri="{BB962C8B-B14F-4D97-AF65-F5344CB8AC3E}">
        <p14:creationId xmlns:p14="http://schemas.microsoft.com/office/powerpoint/2010/main" val="16961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5208" y="133419"/>
            <a:ext cx="5937755" cy="1188720"/>
          </a:xfrm>
        </p:spPr>
        <p:txBody>
          <a:bodyPr/>
          <a:lstStyle/>
          <a:p>
            <a:r>
              <a:rPr lang="en-US" dirty="0" smtClean="0"/>
              <a:t>Maximizing margins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092036" y="3851564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89216" y="2489386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37163" y="3170475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82291" y="3045784"/>
            <a:ext cx="630381" cy="762000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47999" y="3851564"/>
            <a:ext cx="630381" cy="762000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31" y="355092"/>
            <a:ext cx="688004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However, usually we have overlapping data…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71231" y="3203101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71128" y="2771374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48672" y="3022991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27238" y="3435909"/>
            <a:ext cx="170276" cy="268171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80872" y="3662070"/>
            <a:ext cx="170276" cy="268171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7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linearity is limited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2365095"/>
            <a:ext cx="7700211" cy="3897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659330" y="1690689"/>
            <a:ext cx="650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ISLR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130157"/>
          </a:xfrm>
        </p:spPr>
        <p:txBody>
          <a:bodyPr/>
          <a:lstStyle/>
          <a:p>
            <a:r>
              <a:rPr lang="en-US" dirty="0" smtClean="0"/>
              <a:t>“Non-linear” decision boundary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5" y="1014251"/>
            <a:ext cx="7676147" cy="3847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465" y="5414481"/>
            <a:ext cx="8075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trick of SVM, </a:t>
            </a:r>
            <a:r>
              <a:rPr lang="en-US" dirty="0" smtClean="0"/>
              <a:t>is not to have non-linear models for the separation boundaries directly, but rather to warp the space that the data is in. That way, linear boundaries in the </a:t>
            </a:r>
            <a:r>
              <a:rPr lang="en-US" dirty="0" smtClean="0"/>
              <a:t>warped </a:t>
            </a:r>
            <a:r>
              <a:rPr lang="en-US" dirty="0" smtClean="0"/>
              <a:t>space become non-linear back in the original space.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30" y="188146"/>
            <a:ext cx="7886700" cy="1325563"/>
          </a:xfrm>
        </p:spPr>
        <p:txBody>
          <a:bodyPr/>
          <a:lstStyle/>
          <a:p>
            <a:r>
              <a:rPr lang="en-US" dirty="0" smtClean="0"/>
              <a:t>3 predictor </a:t>
            </a:r>
            <a:r>
              <a:rPr lang="mr-IN" dirty="0" smtClean="0"/>
              <a:t>–</a:t>
            </a:r>
            <a:r>
              <a:rPr lang="en-US" dirty="0" smtClean="0"/>
              <a:t> effective non-linear decision boundary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02" y="1513709"/>
            <a:ext cx="6398957" cy="52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80631"/>
          </a:xfrm>
        </p:spPr>
        <p:txBody>
          <a:bodyPr/>
          <a:lstStyle/>
          <a:p>
            <a:r>
              <a:rPr lang="en-US" dirty="0"/>
              <a:t>Considered one of the best “out of the box” </a:t>
            </a:r>
            <a:r>
              <a:rPr lang="en-US" dirty="0" smtClean="0"/>
              <a:t>classifiers for complex big data problems</a:t>
            </a:r>
            <a:endParaRPr lang="en-US" dirty="0" smtClean="0"/>
          </a:p>
          <a:p>
            <a:r>
              <a:rPr lang="en-US" dirty="0" smtClean="0"/>
              <a:t>Has gained massive popularity</a:t>
            </a:r>
          </a:p>
          <a:p>
            <a:r>
              <a:rPr lang="en-US" dirty="0" smtClean="0"/>
              <a:t>Solved a lot of tough problems</a:t>
            </a:r>
          </a:p>
          <a:p>
            <a:r>
              <a:rPr lang="en-US" dirty="0" smtClean="0"/>
              <a:t>Great as a black box predictor, but not so good for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" y="304166"/>
            <a:ext cx="8195310" cy="1325563"/>
          </a:xfrm>
        </p:spPr>
        <p:txBody>
          <a:bodyPr/>
          <a:lstStyle/>
          <a:p>
            <a:r>
              <a:rPr lang="en-US" smtClean="0"/>
              <a:t>Modeler: Support </a:t>
            </a:r>
            <a:r>
              <a:rPr lang="en-US" dirty="0" smtClean="0"/>
              <a:t>Vector Machine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1629729"/>
            <a:ext cx="7833215" cy="46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160"/>
            <a:ext cx="7886700" cy="1036320"/>
          </a:xfrm>
        </p:spPr>
        <p:txBody>
          <a:bodyPr/>
          <a:lstStyle/>
          <a:p>
            <a:r>
              <a:rPr lang="en-US" smtClean="0"/>
              <a:t>Support Vector Machine Node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0" y="264160"/>
            <a:ext cx="1155700" cy="104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" y="1426598"/>
            <a:ext cx="7560310" cy="52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to standardize predictors to have mean 0 and standard deviation of 1 (subtract mean and divide by standard deviation)</a:t>
            </a:r>
          </a:p>
          <a:p>
            <a:r>
              <a:rPr lang="en-US" dirty="0" smtClean="0"/>
              <a:t>Take majority vote among k-nearest neighbors</a:t>
            </a:r>
          </a:p>
          <a:p>
            <a:r>
              <a:rPr lang="en-US" dirty="0" smtClean="0"/>
              <a:t>Ties are broken at random (e.g. 1 red neighbor and 1 blue neighbor when k=2 – choose red or blue at random).</a:t>
            </a:r>
          </a:p>
          <a:p>
            <a:r>
              <a:rPr lang="en-US" dirty="0" smtClean="0"/>
              <a:t>Works for problems with more than 2 classes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" y="15462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Golden Nugget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Nothing much to see in here </a:t>
            </a:r>
            <a:r>
              <a:rPr lang="en-US" smtClean="0"/>
              <a:t>for multi-class problems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608807"/>
            <a:ext cx="1092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51" y="99377"/>
            <a:ext cx="7886700" cy="1325563"/>
          </a:xfrm>
        </p:spPr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424940"/>
            <a:ext cx="7614703" cy="5122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53" y="273208"/>
            <a:ext cx="685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341" y="0"/>
            <a:ext cx="7886700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Choosing a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157" y="339951"/>
            <a:ext cx="8929395" cy="655395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Logistic Regression</a:t>
            </a:r>
            <a:endParaRPr lang="en-US" dirty="0" smtClean="0"/>
          </a:p>
          <a:p>
            <a:pPr lvl="1"/>
            <a:r>
              <a:rPr lang="en-US" dirty="0" smtClean="0"/>
              <a:t>Nice </a:t>
            </a:r>
            <a:r>
              <a:rPr lang="en-US" dirty="0"/>
              <a:t>probabilistic </a:t>
            </a:r>
            <a:r>
              <a:rPr lang="en-US" dirty="0" smtClean="0"/>
              <a:t>interpretation</a:t>
            </a:r>
          </a:p>
          <a:p>
            <a:pPr lvl="1"/>
            <a:r>
              <a:rPr lang="en-US" dirty="0" smtClean="0"/>
              <a:t>Not highly flexible</a:t>
            </a:r>
          </a:p>
          <a:p>
            <a:r>
              <a:rPr lang="en-US" b="1" dirty="0" smtClean="0"/>
              <a:t>Kernel-bases classification</a:t>
            </a:r>
          </a:p>
          <a:p>
            <a:pPr lvl="1"/>
            <a:r>
              <a:rPr lang="en-US" dirty="0" smtClean="0"/>
              <a:t>No “model” required – don’t have to worry about outliers</a:t>
            </a:r>
          </a:p>
          <a:p>
            <a:pPr lvl="1"/>
            <a:r>
              <a:rPr lang="en-US" dirty="0" smtClean="0"/>
              <a:t>Easy to understand rules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so good for interpretation</a:t>
            </a:r>
          </a:p>
          <a:p>
            <a:pPr lvl="1"/>
            <a:r>
              <a:rPr lang="en-US" dirty="0" smtClean="0"/>
              <a:t>Not so good if you </a:t>
            </a:r>
            <a:r>
              <a:rPr lang="en-US" dirty="0" smtClean="0"/>
              <a:t>have very </a:t>
            </a:r>
            <a:r>
              <a:rPr lang="en-US" dirty="0" smtClean="0"/>
              <a:t>large number of</a:t>
            </a:r>
            <a:r>
              <a:rPr lang="en-US" dirty="0" smtClean="0"/>
              <a:t> </a:t>
            </a:r>
            <a:r>
              <a:rPr lang="en-US" dirty="0" smtClean="0"/>
              <a:t>predictors</a:t>
            </a:r>
          </a:p>
          <a:p>
            <a:r>
              <a:rPr lang="en-US" b="1" dirty="0" smtClean="0"/>
              <a:t>Decision Trees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Easy </a:t>
            </a:r>
            <a:r>
              <a:rPr lang="en-US" dirty="0"/>
              <a:t>to interpret and explain </a:t>
            </a:r>
          </a:p>
          <a:p>
            <a:pPr lvl="1"/>
            <a:r>
              <a:rPr lang="en-US" dirty="0" smtClean="0"/>
              <a:t>No “model” required -- </a:t>
            </a:r>
            <a:r>
              <a:rPr lang="en-US" dirty="0"/>
              <a:t>don’t have to worry about </a:t>
            </a:r>
            <a:r>
              <a:rPr lang="en-US" dirty="0" smtClean="0"/>
              <a:t>outliers</a:t>
            </a:r>
          </a:p>
          <a:p>
            <a:pPr lvl="1"/>
            <a:r>
              <a:rPr lang="en-US" dirty="0" smtClean="0"/>
              <a:t>Restricted to recursive partitioning of data to form classes</a:t>
            </a:r>
            <a:endParaRPr lang="en-US" dirty="0"/>
          </a:p>
          <a:p>
            <a:r>
              <a:rPr lang="en-US" b="1" dirty="0" smtClean="0"/>
              <a:t>Support Vector Machines</a:t>
            </a:r>
          </a:p>
          <a:p>
            <a:pPr lvl="1"/>
            <a:r>
              <a:rPr lang="en-US" dirty="0" smtClean="0"/>
              <a:t>Often have high accuracy</a:t>
            </a:r>
          </a:p>
          <a:p>
            <a:pPr lvl="1"/>
            <a:r>
              <a:rPr lang="en-US" dirty="0" smtClean="0"/>
              <a:t>Can deal with highly non-linear separation of features</a:t>
            </a:r>
          </a:p>
          <a:p>
            <a:pPr lvl="1"/>
            <a:r>
              <a:rPr lang="en-US" dirty="0" smtClean="0"/>
              <a:t>Requires effort tuning and difficult to interpret</a:t>
            </a:r>
          </a:p>
          <a:p>
            <a:pPr lvl="1"/>
            <a:r>
              <a:rPr lang="en-US" dirty="0" smtClean="0"/>
              <a:t>Black box </a:t>
            </a:r>
            <a:r>
              <a:rPr lang="mr-IN" dirty="0" smtClean="0"/>
              <a:t>–</a:t>
            </a:r>
            <a:r>
              <a:rPr lang="en-US" dirty="0" smtClean="0"/>
              <a:t> difficult to interpret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However, if your primary goal is good prediction, then you can run multiple classifiers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to find the best, or even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combine them to get an even better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model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overall (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ensemble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techniques of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boosting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bagging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stacking </a:t>
            </a:r>
            <a:r>
              <a:rPr lang="mr-IN" b="1" i="1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 hope to discuss Thursday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If interested, take a look at last year’s Case Study lecture on the CLE. It performs an auto-classify node analysis of the dementia dataset using multiple classifiers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Monday’s lecture – clustering and data reduction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K-means clustering</a:t>
            </a:r>
          </a:p>
          <a:p>
            <a:pPr lvl="1"/>
            <a:r>
              <a:rPr lang="en-US" dirty="0" err="1" smtClean="0"/>
              <a:t>Kohonen</a:t>
            </a:r>
            <a:endParaRPr lang="en-US" dirty="0" smtClean="0"/>
          </a:p>
          <a:p>
            <a:r>
              <a:rPr lang="en-US" dirty="0" smtClean="0"/>
              <a:t>Data reduction</a:t>
            </a:r>
          </a:p>
          <a:p>
            <a:pPr lvl="1"/>
            <a:r>
              <a:rPr lang="en-US" dirty="0" smtClean="0"/>
              <a:t>Principal components analysis (PCA)</a:t>
            </a:r>
          </a:p>
          <a:p>
            <a:r>
              <a:rPr lang="en-US" dirty="0" smtClean="0"/>
              <a:t>Guidance for choosing between Machine Learning methods</a:t>
            </a:r>
          </a:p>
          <a:p>
            <a:r>
              <a:rPr lang="en-US" dirty="0" smtClean="0"/>
              <a:t>Ensemble methods</a:t>
            </a:r>
          </a:p>
          <a:p>
            <a:r>
              <a:rPr lang="en-US" dirty="0" smtClean="0"/>
              <a:t>More classification techniques in brief (if time)</a:t>
            </a:r>
          </a:p>
        </p:txBody>
      </p:sp>
    </p:spTree>
    <p:extLst>
      <p:ext uri="{BB962C8B-B14F-4D97-AF65-F5344CB8AC3E}">
        <p14:creationId xmlns:p14="http://schemas.microsoft.com/office/powerpoint/2010/main" val="14861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84" y="2084596"/>
            <a:ext cx="8196223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Note</a:t>
            </a:r>
            <a:r>
              <a:rPr lang="en-US" smtClean="0"/>
              <a:t>: </a:t>
            </a:r>
            <a:r>
              <a:rPr lang="en-US" smtClean="0"/>
              <a:t>HW #5 is up on CLE</a:t>
            </a:r>
            <a:r>
              <a:rPr lang="en-US" smtClean="0"/>
              <a:t/>
            </a:r>
            <a:br>
              <a:rPr lang="en-US" smtClean="0"/>
            </a:br>
            <a:r>
              <a:rPr lang="en-US" b="0" smtClean="0"/>
              <a:t>– </a:t>
            </a:r>
            <a:r>
              <a:rPr lang="en-US" b="0" dirty="0" smtClean="0"/>
              <a:t>due </a:t>
            </a:r>
            <a:r>
              <a:rPr lang="en-US" b="0" dirty="0" smtClean="0"/>
              <a:t>11.55pm on Thursday </a:t>
            </a:r>
            <a:r>
              <a:rPr lang="en-US" b="0" smtClean="0"/>
              <a:t>August </a:t>
            </a:r>
            <a:r>
              <a:rPr lang="en-US" b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6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ostat202">
      <a:dk1>
        <a:srgbClr val="000000"/>
      </a:dk1>
      <a:lt1>
        <a:srgbClr val="FFE1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96F264-0114-7B4F-B46D-B8A4265656A2}" vid="{B90AB17B-02C1-A046-9BFA-5EFDF3162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Kornak1</Template>
  <TotalTime>11821</TotalTime>
  <Words>2351</Words>
  <Application>Microsoft Macintosh PowerPoint</Application>
  <PresentationFormat>On-screen Show (4:3)</PresentationFormat>
  <Paragraphs>439</Paragraphs>
  <Slides>94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2" baseType="lpstr">
      <vt:lpstr>Calibri</vt:lpstr>
      <vt:lpstr>Franklin Gothic Medium Cond</vt:lpstr>
      <vt:lpstr>Mangal</vt:lpstr>
      <vt:lpstr>ＭＳ Ｐゴシック</vt:lpstr>
      <vt:lpstr>PMingLiU</vt:lpstr>
      <vt:lpstr>Arial</vt:lpstr>
      <vt:lpstr>Office Theme</vt:lpstr>
      <vt:lpstr>Image</vt:lpstr>
      <vt:lpstr>Biostat 202: Opportunities and Challenges of “Big Data”. Machine Learning 3:  More Classification</vt:lpstr>
      <vt:lpstr>Overview</vt:lpstr>
      <vt:lpstr>K-nearest neighbors 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Choice of k</vt:lpstr>
      <vt:lpstr>Choice of k</vt:lpstr>
      <vt:lpstr>Choice of k</vt:lpstr>
      <vt:lpstr>Choice of k</vt:lpstr>
      <vt:lpstr>Choice of k</vt:lpstr>
      <vt:lpstr>Choice of k</vt:lpstr>
      <vt:lpstr>Choice of k</vt:lpstr>
      <vt:lpstr>Choice of k</vt:lpstr>
      <vt:lpstr>Nearest neighbors classifier</vt:lpstr>
      <vt:lpstr>Running example: extend to differential diagnosis of multiple dementias</vt:lpstr>
      <vt:lpstr>Modeler: K-Nearest Neighbors</vt:lpstr>
      <vt:lpstr>Type Node</vt:lpstr>
      <vt:lpstr>Audit Node (post-Type)</vt:lpstr>
      <vt:lpstr>Audit Node (post-Type)</vt:lpstr>
      <vt:lpstr>KNN node</vt:lpstr>
      <vt:lpstr>KNN node</vt:lpstr>
      <vt:lpstr>KNN node</vt:lpstr>
      <vt:lpstr>KNN node</vt:lpstr>
      <vt:lpstr>KNN node</vt:lpstr>
      <vt:lpstr>KNN node</vt:lpstr>
      <vt:lpstr>KNN node</vt:lpstr>
      <vt:lpstr>Golden nugget</vt:lpstr>
      <vt:lpstr>Golden nugget</vt:lpstr>
      <vt:lpstr>Golden nugget</vt:lpstr>
      <vt:lpstr>Golden nugget</vt:lpstr>
      <vt:lpstr>Analysis node</vt:lpstr>
      <vt:lpstr>Analysis node</vt:lpstr>
      <vt:lpstr>Analysis node</vt:lpstr>
      <vt:lpstr>Different Partition?</vt:lpstr>
      <vt:lpstr>Analysis node</vt:lpstr>
      <vt:lpstr>Parameter estimation</vt:lpstr>
      <vt:lpstr>Training-test</vt:lpstr>
      <vt:lpstr>Train-validate-test</vt:lpstr>
      <vt:lpstr>Train-validate-test</vt:lpstr>
      <vt:lpstr>Train-validate-test</vt:lpstr>
      <vt:lpstr>Train-validate-test</vt:lpstr>
      <vt:lpstr>Train-validate-test</vt:lpstr>
      <vt:lpstr>Train-validate-test</vt:lpstr>
      <vt:lpstr>Warning: IBM Modeler goes against convention here:  IBM = training/test/validate convention = training/validate/test  We will use convention in the slides, but be careful to switch test and validate definitions when working in Modeler   Let’s see this applied to the dementia dataset using  K-nearest neighbors</vt:lpstr>
      <vt:lpstr>Modeler: K-Nearest Neighbors</vt:lpstr>
      <vt:lpstr>Modeler: K-Nearest Neighbors</vt:lpstr>
      <vt:lpstr>Revised Partition Node</vt:lpstr>
      <vt:lpstr>Analysis node</vt:lpstr>
      <vt:lpstr>Analysis node</vt:lpstr>
      <vt:lpstr>Cross-validation</vt:lpstr>
      <vt:lpstr>Cross-validation</vt:lpstr>
      <vt:lpstr>E.g. 5-fold cross-validation</vt:lpstr>
      <vt:lpstr>Cross-validation</vt:lpstr>
      <vt:lpstr>Modeler: K-Nearest Neighbors</vt:lpstr>
      <vt:lpstr>Partition Node</vt:lpstr>
      <vt:lpstr>KNN Node</vt:lpstr>
      <vt:lpstr>KNN Node</vt:lpstr>
      <vt:lpstr>Golden nugget</vt:lpstr>
      <vt:lpstr>Analysis node</vt:lpstr>
      <vt:lpstr>Another Warning: IBM text book (Wendler and Gröttrup) wrongly considers cross-validation to be a simple train-test-validate analysis  This flies in the face of the definition for cross-validation!  IBM Modeler gets it right though </vt:lpstr>
      <vt:lpstr>Recursive Partitioning (Decision Trees)</vt:lpstr>
      <vt:lpstr>Recursive Partitioning</vt:lpstr>
      <vt:lpstr>PowerPoint Presentation</vt:lpstr>
      <vt:lpstr>PowerPoint Presentation</vt:lpstr>
      <vt:lpstr>Growing Trees</vt:lpstr>
      <vt:lpstr>Modeler decision tree methods</vt:lpstr>
      <vt:lpstr>Pruning Trees</vt:lpstr>
      <vt:lpstr>Recursive Partitioning</vt:lpstr>
      <vt:lpstr>C5.0 Example Stream</vt:lpstr>
      <vt:lpstr>Partition Node</vt:lpstr>
      <vt:lpstr>C5.0 Node</vt:lpstr>
      <vt:lpstr>C5.0 Node</vt:lpstr>
      <vt:lpstr>Golden Nugget</vt:lpstr>
      <vt:lpstr>Golden Nugget</vt:lpstr>
      <vt:lpstr>Analysis Node</vt:lpstr>
      <vt:lpstr>Support vector machines</vt:lpstr>
      <vt:lpstr>Support vector machines</vt:lpstr>
      <vt:lpstr>Maximizing margins</vt:lpstr>
      <vt:lpstr>However, usually we have overlapping data…</vt:lpstr>
      <vt:lpstr>And linearity is limited</vt:lpstr>
      <vt:lpstr>“Non-linear” decision boundary</vt:lpstr>
      <vt:lpstr>3 predictor – effective non-linear decision boundary</vt:lpstr>
      <vt:lpstr>Support Vector Machine</vt:lpstr>
      <vt:lpstr>Modeler: Support Vector Machine</vt:lpstr>
      <vt:lpstr>Support Vector Machine Node</vt:lpstr>
      <vt:lpstr>Golden Nugget  Nothing much to see in here for multi-class problems </vt:lpstr>
      <vt:lpstr>Analysis Node</vt:lpstr>
      <vt:lpstr>Choosing a classifier</vt:lpstr>
      <vt:lpstr>Monday’s lecture – clustering and data reduction</vt:lpstr>
      <vt:lpstr>Note: HW #5 is up on CLE – due 11.55pm on Thursday August 31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Kornak</dc:creator>
  <cp:keywords/>
  <dc:description/>
  <cp:lastModifiedBy>John Kornak</cp:lastModifiedBy>
  <cp:revision>178</cp:revision>
  <cp:lastPrinted>2016-08-18T02:02:32Z</cp:lastPrinted>
  <dcterms:created xsi:type="dcterms:W3CDTF">2016-07-20T10:16:15Z</dcterms:created>
  <dcterms:modified xsi:type="dcterms:W3CDTF">2017-08-21T19:16:16Z</dcterms:modified>
  <cp:category/>
</cp:coreProperties>
</file>