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49"/>
  </p:notesMasterIdLst>
  <p:handoutMasterIdLst>
    <p:handoutMasterId r:id="rId50"/>
  </p:handoutMasterIdLst>
  <p:sldIdLst>
    <p:sldId id="428" r:id="rId3"/>
    <p:sldId id="405" r:id="rId4"/>
    <p:sldId id="432" r:id="rId5"/>
    <p:sldId id="419" r:id="rId6"/>
    <p:sldId id="441" r:id="rId7"/>
    <p:sldId id="431" r:id="rId8"/>
    <p:sldId id="420" r:id="rId9"/>
    <p:sldId id="398" r:id="rId10"/>
    <p:sldId id="421" r:id="rId11"/>
    <p:sldId id="422" r:id="rId12"/>
    <p:sldId id="375" r:id="rId13"/>
    <p:sldId id="409" r:id="rId14"/>
    <p:sldId id="425" r:id="rId15"/>
    <p:sldId id="424" r:id="rId16"/>
    <p:sldId id="410" r:id="rId17"/>
    <p:sldId id="437" r:id="rId18"/>
    <p:sldId id="376" r:id="rId19"/>
    <p:sldId id="411" r:id="rId20"/>
    <p:sldId id="384" r:id="rId21"/>
    <p:sldId id="377" r:id="rId22"/>
    <p:sldId id="378" r:id="rId23"/>
    <p:sldId id="380" r:id="rId24"/>
    <p:sldId id="413" r:id="rId25"/>
    <p:sldId id="415" r:id="rId26"/>
    <p:sldId id="401" r:id="rId27"/>
    <p:sldId id="426" r:id="rId28"/>
    <p:sldId id="403" r:id="rId29"/>
    <p:sldId id="382" r:id="rId30"/>
    <p:sldId id="404" r:id="rId31"/>
    <p:sldId id="414" r:id="rId32"/>
    <p:sldId id="406" r:id="rId33"/>
    <p:sldId id="383" r:id="rId34"/>
    <p:sldId id="416" r:id="rId35"/>
    <p:sldId id="400" r:id="rId36"/>
    <p:sldId id="427" r:id="rId37"/>
    <p:sldId id="381" r:id="rId38"/>
    <p:sldId id="439" r:id="rId39"/>
    <p:sldId id="399" r:id="rId40"/>
    <p:sldId id="391" r:id="rId41"/>
    <p:sldId id="392" r:id="rId42"/>
    <p:sldId id="393" r:id="rId43"/>
    <p:sldId id="394" r:id="rId44"/>
    <p:sldId id="435" r:id="rId45"/>
    <p:sldId id="433" r:id="rId46"/>
    <p:sldId id="438" r:id="rId47"/>
    <p:sldId id="417" r:id="rId48"/>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16"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930" autoAdjust="0"/>
    <p:restoredTop sz="79712" autoAdjust="0"/>
  </p:normalViewPr>
  <p:slideViewPr>
    <p:cSldViewPr>
      <p:cViewPr>
        <p:scale>
          <a:sx n="40" d="100"/>
          <a:sy n="40" d="100"/>
        </p:scale>
        <p:origin x="-1914" y="-72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fgate.com/health/article/Former-doc-who-linked-vaccines-to-autism-tells-6222613.php"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Do you agree with the author’s conclusion?  This is a 5 point “Likert” scale</a:t>
            </a:r>
            <a:r>
              <a:rPr lang="en-US" altLang="en-US" baseline="0" dirty="0" smtClean="0"/>
              <a:t> (named after the inventor </a:t>
            </a:r>
            <a:r>
              <a:rPr lang="en-US" dirty="0" err="1" smtClean="0">
                <a:effectLst/>
              </a:rPr>
              <a:t>Rensis</a:t>
            </a:r>
            <a:r>
              <a:rPr lang="en-US" dirty="0" smtClean="0">
                <a:effectLst/>
              </a:rPr>
              <a:t> Likert).</a:t>
            </a:r>
            <a:r>
              <a:rPr lang="en-US" altLang="en-US" dirty="0" smtClean="0"/>
              <a:t>  Strongly Agree-A…to Strongly Disagree – E.  </a:t>
            </a:r>
          </a:p>
        </p:txBody>
      </p:sp>
    </p:spTree>
    <p:extLst>
      <p:ext uri="{BB962C8B-B14F-4D97-AF65-F5344CB8AC3E}">
        <p14:creationId xmlns:p14="http://schemas.microsoft.com/office/powerpoint/2010/main" val="4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11</a:t>
            </a:fld>
            <a:endParaRPr lang="en-US" altLang="en-US" sz="120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extLst>
      <p:ext uri="{BB962C8B-B14F-4D97-AF65-F5344CB8AC3E}">
        <p14:creationId xmlns:p14="http://schemas.microsoft.com/office/powerpoint/2010/main" val="127921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12</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 in a cohort study</a:t>
            </a:r>
            <a:r>
              <a:rPr lang="en-US" altLang="en-US" dirty="0" smtClean="0"/>
              <a:t>?  As usual, we have to consider losses to follow-up (aka drop</a:t>
            </a:r>
            <a:r>
              <a:rPr lang="en-US" altLang="en-US" baseline="0" dirty="0" smtClean="0"/>
              <a:t> out)</a:t>
            </a:r>
            <a:r>
              <a:rPr lang="en-US" altLang="en-US" dirty="0" smtClean="0"/>
              <a:t>.  We are not actually told how many losses to follow there are.  The losses, which are emigration,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t>
            </a:r>
            <a:r>
              <a:rPr lang="en-US" altLang="en-US" baseline="0" dirty="0" smtClean="0"/>
              <a:t>And, how can we organize our thinking about whether losses to follow-up are resulting in selection bias?</a:t>
            </a:r>
            <a:endParaRPr lang="en-US" altLang="en-US" baseline="0" dirty="0" smtClean="0"/>
          </a:p>
          <a:p>
            <a:endParaRPr lang="en-US" altLang="en-US" baseline="0" dirty="0" smtClean="0"/>
          </a:p>
          <a:p>
            <a:r>
              <a:rPr lang="en-US" altLang="en-US" dirty="0" smtClean="0"/>
              <a:t> </a:t>
            </a:r>
          </a:p>
        </p:txBody>
      </p:sp>
    </p:spTree>
    <p:extLst>
      <p:ext uri="{BB962C8B-B14F-4D97-AF65-F5344CB8AC3E}">
        <p14:creationId xmlns:p14="http://schemas.microsoft.com/office/powerpoint/2010/main" val="410441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13</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4 DAGs would need to be operative. Do we think this is the case?</a:t>
            </a:r>
            <a:endParaRPr lang="en-US" altLang="en-US" dirty="0" smtClean="0"/>
          </a:p>
        </p:txBody>
      </p:sp>
    </p:spTree>
    <p:extLst>
      <p:ext uri="{BB962C8B-B14F-4D97-AF65-F5344CB8AC3E}">
        <p14:creationId xmlns:p14="http://schemas.microsoft.com/office/powerpoint/2010/main" val="407273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14</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t>
            </a:r>
            <a:r>
              <a:rPr lang="en-US" altLang="en-US" dirty="0" smtClean="0"/>
              <a:t>most</a:t>
            </a:r>
            <a:r>
              <a:rPr lang="en-US" altLang="en-US" baseline="0" dirty="0" smtClean="0"/>
              <a:t> plausible </a:t>
            </a:r>
            <a:r>
              <a:rPr lang="en-US" altLang="en-US" dirty="0" smtClean="0"/>
              <a:t>scenario </a:t>
            </a:r>
            <a:r>
              <a:rPr lang="en-US" altLang="en-US" dirty="0" smtClean="0"/>
              <a:t>we </a:t>
            </a:r>
            <a:r>
              <a:rPr lang="en-US" altLang="en-US" dirty="0" smtClean="0"/>
              <a:t>can think of for how MMR might be related to retention </a:t>
            </a:r>
            <a:r>
              <a:rPr lang="en-US" altLang="en-US" dirty="0" smtClean="0"/>
              <a:t>is that kids/parents with a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(say, to get therapy), because this is after the autism diagnosis, it will not cause bias.  Once autism is diagnosed, it is recorded in the databases, and the affected child’s follow-up is over and anything that occurs (such as leaving the country) is not relevant to us.  The only other way we could make this connection is if those kids </a:t>
            </a:r>
            <a:r>
              <a:rPr lang="en-US" altLang="en-US" dirty="0" smtClean="0"/>
              <a:t>who were developing autism</a:t>
            </a:r>
            <a:r>
              <a:rPr lang="en-US" altLang="en-US" baseline="0" dirty="0" smtClean="0"/>
              <a:t> </a:t>
            </a:r>
            <a:r>
              <a:rPr lang="en-US" altLang="en-US" dirty="0" smtClean="0"/>
              <a:t>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endParaRPr lang="en-US" altLang="en-US" dirty="0" smtClean="0"/>
          </a:p>
          <a:p>
            <a:endParaRPr lang="en-US" altLang="en-US" dirty="0" smtClean="0"/>
          </a:p>
          <a:p>
            <a:r>
              <a:rPr lang="en-US" altLang="en-US" dirty="0" smtClean="0"/>
              <a:t>Hence, we don’t think that a DAG depicting selection</a:t>
            </a:r>
            <a:r>
              <a:rPr lang="en-US" altLang="en-US" baseline="0" dirty="0" smtClean="0"/>
              <a:t> bias related to losses to follow-up is likely.  We continue to also show the box and </a:t>
            </a:r>
            <a:r>
              <a:rPr lang="en-US" altLang="en-US" baseline="0" dirty="0" smtClean="0"/>
              <a:t>arrows figure </a:t>
            </a:r>
            <a:r>
              <a:rPr lang="en-US" altLang="en-US" baseline="0" dirty="0" smtClean="0"/>
              <a:t>with equally shaded arrows.  </a:t>
            </a:r>
            <a:r>
              <a:rPr lang="en-US" altLang="en-US" dirty="0" smtClean="0"/>
              <a:t>Now, you can see the equivalence of these two approaches of thinking about selection bias.  </a:t>
            </a:r>
            <a:endParaRPr lang="en-US" altLang="en-US" dirty="0" smtClean="0"/>
          </a:p>
          <a:p>
            <a:endParaRPr lang="en-US" altLang="en-US" dirty="0" smtClean="0"/>
          </a:p>
          <a:p>
            <a:r>
              <a:rPr lang="en-US" altLang="en-US" dirty="0" smtClean="0"/>
              <a:t>Note:  one other possibility is that</a:t>
            </a:r>
            <a:r>
              <a:rPr lang="en-US" altLang="en-US" baseline="0" dirty="0" smtClean="0"/>
              <a:t> the presence of other serious illnesses might influence whether a child gets the MMR vaccine and also cause them to leave the country for better/alternative medical care.   While this is possible, we believe that the associations are very weak and thus not able to cause any important bias.   Also, there is still not a connection between retention and autism to complete the biasing pathway.</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19647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15</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a:t>
            </a:r>
            <a:r>
              <a:rPr lang="en-US" altLang="en-US" dirty="0" smtClean="0"/>
              <a:t> Competing events are such</a:t>
            </a:r>
            <a:r>
              <a:rPr lang="en-US" altLang="en-US" baseline="0" dirty="0" smtClean="0"/>
              <a:t> a mechanism.</a:t>
            </a:r>
            <a:endParaRPr lang="en-US" altLang="en-US" dirty="0" smtClean="0"/>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are competing events.  The deaths then take the kids out of observation. </a:t>
            </a:r>
            <a:r>
              <a:rPr lang="en-US" altLang="en-US" dirty="0" smtClean="0"/>
              <a:t> Is there anyway here to complete the DAG for selection</a:t>
            </a:r>
            <a:r>
              <a:rPr lang="en-US" altLang="en-US" baseline="0" dirty="0" smtClean="0"/>
              <a:t> bias?  If MMR was causally related to death, then conditioning upon those retained in the observation would be</a:t>
            </a:r>
            <a:r>
              <a:rPr lang="en-US" altLang="en-US" dirty="0" smtClean="0"/>
              <a:t> </a:t>
            </a:r>
            <a:r>
              <a:rPr lang="en-US" altLang="en-US" dirty="0" smtClean="0"/>
              <a:t>conditioning upon a descendant of a collider, which actually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associated with death.  However, given the high penetrance of vaccination these days, there is a lot of herd immunity where even non-vaccinated persons are protected against getting the vaccine-targeted diseases.  In other words, it is hard to see how MMR is causally associated with death.</a:t>
            </a:r>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a:t>
            </a:r>
            <a:r>
              <a:rPr lang="en-US" altLang="en-US" dirty="0" smtClean="0"/>
              <a:t>arrows paradigm</a:t>
            </a:r>
            <a:r>
              <a:rPr lang="en-US" altLang="en-US" dirty="0" smtClean="0"/>
              <a:t>.  </a:t>
            </a:r>
          </a:p>
          <a:p>
            <a:endParaRPr lang="en-US" altLang="en-US" dirty="0" smtClean="0"/>
          </a:p>
          <a:p>
            <a:r>
              <a:rPr lang="en-US" altLang="en-US" dirty="0" smtClean="0"/>
              <a:t>----</a:t>
            </a:r>
          </a:p>
          <a:p>
            <a:r>
              <a:rPr lang="en-US" altLang="en-US" dirty="0" smtClean="0"/>
              <a:t>Advanced</a:t>
            </a:r>
            <a:r>
              <a:rPr lang="en-US" altLang="en-US" baseline="0" dirty="0" smtClean="0"/>
              <a:t> notes:</a:t>
            </a:r>
          </a:p>
          <a:p>
            <a:pPr marL="228600" indent="-228600">
              <a:buAutoNum type="arabicPeriod"/>
            </a:pPr>
            <a:r>
              <a:rPr lang="en-US" altLang="en-US" dirty="0" smtClean="0"/>
              <a:t>Consider if the edge from MMR to other disorders did exist by a mechanism of MMR reducing mortality.  Try to figure out the direction of the resultant bias.  This is</a:t>
            </a:r>
            <a:r>
              <a:rPr lang="en-US" altLang="en-US" baseline="0" dirty="0" smtClean="0"/>
              <a:t> </a:t>
            </a:r>
            <a:r>
              <a:rPr lang="en-US" altLang="en-US" dirty="0" smtClean="0"/>
              <a:t>hard without knowing the direction of the genetic factors association with retention and autism.</a:t>
            </a:r>
          </a:p>
          <a:p>
            <a:pPr marL="228600" indent="-228600">
              <a:buAutoNum type="arabicPeriod"/>
            </a:pPr>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16</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fourth</a:t>
            </a:r>
            <a:r>
              <a:rPr lang="en-US" altLang="en-US" baseline="0" dirty="0" smtClean="0"/>
              <a:t> </a:t>
            </a:r>
            <a:r>
              <a:rPr lang="en-US" altLang="en-US" dirty="0" smtClean="0"/>
              <a:t>mechanism? </a:t>
            </a:r>
          </a:p>
          <a:p>
            <a:endParaRPr lang="en-US" altLang="en-US" dirty="0" smtClean="0"/>
          </a:p>
          <a:p>
            <a:r>
              <a:rPr lang="en-US" altLang="en-US" dirty="0" smtClean="0"/>
              <a:t>The authors stated autism is associated</a:t>
            </a:r>
            <a:r>
              <a:rPr lang="en-US" altLang="en-US" baseline="0" dirty="0" smtClean="0"/>
              <a:t> with three inherited conditions (tuberous sclerosis, </a:t>
            </a:r>
            <a:r>
              <a:rPr lang="en-US" altLang="en-US" baseline="0" dirty="0" err="1" smtClean="0"/>
              <a:t>Angelman’s</a:t>
            </a:r>
            <a:r>
              <a:rPr lang="en-US" altLang="en-US" baseline="0" dirty="0" smtClean="0"/>
              <a:t> and fragile X</a:t>
            </a:r>
            <a:r>
              <a:rPr lang="en-US" altLang="en-US" baseline="0" dirty="0" smtClean="0"/>
              <a:t>), </a:t>
            </a:r>
            <a:r>
              <a:rPr lang="en-US" altLang="en-US" baseline="0" dirty="0" smtClean="0"/>
              <a:t>and that the </a:t>
            </a:r>
            <a:r>
              <a:rPr lang="en-US" altLang="en-US" baseline="0" dirty="0" smtClean="0"/>
              <a:t>observation for </a:t>
            </a:r>
            <a:r>
              <a:rPr lang="en-US" altLang="en-US" baseline="0" dirty="0" smtClean="0"/>
              <a:t>children who developed these conditions were censored at the time the diagnosis of the condition was made.  We would have to consider any autism that came forth from these conditions as secondary forms of autism and not what the authors are interested in studying in this article.  Hence, when a child develops any one of these conditions they really cannot develop the primary form of autism that the authors are interested in.  Hence, they do meet the definition of a competing event.  </a:t>
            </a:r>
            <a:r>
              <a:rPr lang="en-US" altLang="en-US" dirty="0" smtClean="0"/>
              <a:t>It is conceivable that some underlying genetic factor might</a:t>
            </a:r>
            <a:r>
              <a:rPr lang="en-US" altLang="en-US" baseline="0" dirty="0" smtClean="0"/>
              <a:t> be</a:t>
            </a:r>
            <a:r>
              <a:rPr lang="en-US" altLang="en-US" dirty="0" smtClean="0"/>
              <a:t> responsible for both these</a:t>
            </a:r>
            <a:r>
              <a:rPr lang="en-US" altLang="en-US" baseline="0" dirty="0" smtClean="0"/>
              <a:t> 3 inherited conditions</a:t>
            </a:r>
            <a:r>
              <a:rPr lang="en-US" altLang="en-US" dirty="0" smtClean="0"/>
              <a:t> and the</a:t>
            </a:r>
            <a:r>
              <a:rPr lang="en-US" altLang="en-US" baseline="0" dirty="0" smtClean="0"/>
              <a:t> autism we are interested in</a:t>
            </a:r>
            <a:r>
              <a:rPr lang="en-US" altLang="en-US" dirty="0" smtClean="0"/>
              <a:t>, call it “primary autism”. </a:t>
            </a:r>
            <a:r>
              <a:rPr lang="en-US" altLang="en-US" dirty="0" smtClean="0"/>
              <a:t> If</a:t>
            </a:r>
            <a:r>
              <a:rPr lang="en-US" altLang="en-US" baseline="0" dirty="0" smtClean="0"/>
              <a:t> MMR is also associated with these conditions, then w</a:t>
            </a:r>
            <a:r>
              <a:rPr lang="en-US" altLang="en-US" dirty="0" smtClean="0"/>
              <a:t>hen we condition upon the retained individuals</a:t>
            </a:r>
            <a:r>
              <a:rPr lang="en-US" altLang="en-US" baseline="0" dirty="0" smtClean="0"/>
              <a:t> </a:t>
            </a:r>
            <a:r>
              <a:rPr lang="en-US" altLang="en-US" dirty="0" smtClean="0"/>
              <a:t>in the analysis, it is conditioning upon a descendant of a collider, which actually produces the same effect as conditioning on a collider.   We </a:t>
            </a:r>
            <a:r>
              <a:rPr lang="en-US" altLang="en-US" dirty="0" smtClean="0"/>
              <a:t>do not, however, have any compelling</a:t>
            </a:r>
            <a:r>
              <a:rPr lang="en-US" altLang="en-US" baseline="0" dirty="0" smtClean="0"/>
              <a:t> reason to believe </a:t>
            </a:r>
            <a:r>
              <a:rPr lang="en-US" altLang="en-US" baseline="0" dirty="0" smtClean="0"/>
              <a:t>that any of these relationships are operative.   We do not think the link between MMR and the competing event is likely and we have no evidence for eth autism-competing event link.  </a:t>
            </a:r>
          </a:p>
          <a:p>
            <a:endParaRPr lang="en-US" altLang="en-US" baseline="0" dirty="0" smtClean="0"/>
          </a:p>
          <a:p>
            <a:r>
              <a:rPr lang="en-US" altLang="en-US" dirty="0" smtClean="0"/>
              <a:t>Hence</a:t>
            </a:r>
            <a:r>
              <a:rPr lang="en-US" altLang="en-US" dirty="0" smtClean="0"/>
              <a:t>, we would have to make this edge disappear and conclude that the competing events are not causing selection bias.   Again, equal selection probabilities means no selection bias using the box and </a:t>
            </a:r>
            <a:r>
              <a:rPr lang="en-US" altLang="en-US" dirty="0" smtClean="0"/>
              <a:t>arrow paradigm</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17</a:t>
            </a:fld>
            <a:endParaRPr lang="en-US" altLang="en-US" sz="120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Let’s</a:t>
            </a:r>
            <a:r>
              <a:rPr lang="en-US" altLang="en-US" baseline="0" dirty="0" smtClean="0"/>
              <a:t> start with exposure. </a:t>
            </a:r>
            <a:r>
              <a:rPr lang="en-US" altLang="en-US" dirty="0" smtClean="0"/>
              <a:t> If there is a problem, it is likely in the realm of sensitivity.  Prior to 1996, the recording of vaccination in the kids was done through linkage with their adult caregiver.  It</a:t>
            </a:r>
            <a:r>
              <a:rPr lang="en-US" altLang="en-US" baseline="0" dirty="0" smtClean="0"/>
              <a:t> s</a:t>
            </a:r>
            <a:r>
              <a:rPr lang="en-US" altLang="en-US" dirty="0" smtClean="0"/>
              <a:t>eems to me that this may result in missing the recording of some vaccinations.  It is hard to know how often did this happen, but pediatricians are busy, and we have to believe that this occurred to some extent.  If it did happen, we believe</a:t>
            </a:r>
            <a:r>
              <a:rPr lang="en-US" altLang="en-US" baseline="0" dirty="0" smtClean="0"/>
              <a:t> this would be non-differential with respect to outcome.  We also think it is independent with respect to outcome because the processes to make these measurements appear to be unrelated.  If this is the case, </a:t>
            </a:r>
            <a:r>
              <a:rPr lang="en-US" altLang="en-US" dirty="0" smtClean="0"/>
              <a:t>what would have been the manifestation or direction of the bias?  Towards the null</a:t>
            </a:r>
            <a:r>
              <a:rPr lang="en-US" altLang="en-US" dirty="0" smtClean="0"/>
              <a:t>.</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this scenario of independent non-differential misclassification of exposure in a DAG, but it is admittedly not very helpful in understanding the bias. </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61604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18</a:t>
            </a:fld>
            <a:endParaRPr lang="en-US" altLang="en-US" sz="120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biased towards the null.  </a:t>
            </a:r>
          </a:p>
          <a:p>
            <a:endParaRPr lang="en-US" altLang="en-US" dirty="0" smtClean="0"/>
          </a:p>
          <a:p>
            <a:r>
              <a:rPr lang="en-US" altLang="en-US" dirty="0" smtClean="0"/>
              <a:t>It is hard to know the magnitude of this, but we don’t expect that it is large.  </a:t>
            </a:r>
          </a:p>
          <a:p>
            <a:endParaRPr lang="en-US" altLang="en-US" dirty="0" smtClean="0"/>
          </a:p>
          <a:p>
            <a:r>
              <a:rPr lang="en-US" altLang="en-US" dirty="0" smtClean="0"/>
              <a:t>What could have been done to evaluate this?  It would have been nice to do a small validation study of the measurement by doing a chart review and comparison with the computer database. </a:t>
            </a:r>
          </a:p>
          <a:p>
            <a:endParaRPr lang="en-US" altLang="en-US" dirty="0" smtClean="0"/>
          </a:p>
          <a:p>
            <a:endParaRPr lang="en-US" altLang="en-US" dirty="0" smtClean="0"/>
          </a:p>
          <a:p>
            <a:r>
              <a:rPr lang="en-US" altLang="en-US" dirty="0" smtClean="0"/>
              <a:t>What about these biases </a:t>
            </a:r>
            <a:r>
              <a:rPr lang="en-US" altLang="en-US" dirty="0" smtClean="0"/>
              <a:t>toward </a:t>
            </a:r>
            <a:r>
              <a:rPr lang="en-US" altLang="en-US" dirty="0" smtClean="0"/>
              <a:t>the null?  This is not what the authors want to see when they are trying later</a:t>
            </a:r>
            <a:r>
              <a:rPr lang="en-US" altLang="en-US" baseline="0" dirty="0" smtClean="0"/>
              <a:t> claim that they have </a:t>
            </a:r>
            <a:r>
              <a:rPr lang="en-US" altLang="en-US" dirty="0" smtClean="0"/>
              <a:t>proved the null.  The answer is that they should feel a bit nervous.</a:t>
            </a:r>
            <a:r>
              <a:rPr lang="en-US" altLang="en-US" baseline="0" dirty="0" smtClean="0"/>
              <a:t>  </a:t>
            </a:r>
            <a:endParaRPr lang="en-US" altLang="en-US" dirty="0" smtClean="0"/>
          </a:p>
          <a:p>
            <a:endParaRPr lang="en-US" altLang="en-US" dirty="0" smtClean="0"/>
          </a:p>
        </p:txBody>
      </p:sp>
    </p:spTree>
    <p:extLst>
      <p:ext uri="{BB962C8B-B14F-4D97-AF65-F5344CB8AC3E}">
        <p14:creationId xmlns:p14="http://schemas.microsoft.com/office/powerpoint/2010/main" val="144119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19</a:t>
            </a:fld>
            <a:endParaRPr lang="en-US" altLang="en-US" sz="120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r>
              <a:rPr lang="en-US" sz="1200" b="0" i="0" u="none" strike="noStrike" kern="1200" baseline="0" dirty="0" smtClean="0">
                <a:solidFill>
                  <a:schemeClr val="tx1"/>
                </a:solidFill>
                <a:latin typeface="Times New Roman" pitchFamily="18" charset="0"/>
                <a:ea typeface="+mn-ea"/>
                <a:cs typeface="+mn-cs"/>
              </a:rPr>
              <a:t>In Denmark, children are referred to specialists in child psychiatry by general practitioners, schools, and psychologists if autism is suspected. Only specialists in child psychiatry diagnose autism and assign a diagnostic code, and all diagnoses are recorded in the Danish Psychiatric Central Register. </a:t>
            </a:r>
            <a:endParaRPr lang="en-US" altLang="en-US" dirty="0" smtClean="0"/>
          </a:p>
          <a:p>
            <a:endParaRPr lang="en-US" altLang="en-US" dirty="0" smtClean="0"/>
          </a:p>
          <a:p>
            <a:r>
              <a:rPr lang="en-US" altLang="en-US" dirty="0" smtClean="0"/>
              <a:t>What was done by the authors to get some sense of the accuracy of the autism diagnoses?  </a:t>
            </a:r>
            <a:r>
              <a:rPr lang="en-US" altLang="en-US" dirty="0" smtClean="0"/>
              <a:t>The </a:t>
            </a:r>
            <a:r>
              <a:rPr lang="en-US" altLang="en-US" dirty="0" smtClean="0"/>
              <a:t>text</a:t>
            </a:r>
            <a:r>
              <a:rPr lang="en-US" altLang="en-US" baseline="0" dirty="0" smtClean="0"/>
              <a:t> reads:  “We</a:t>
            </a:r>
            <a:r>
              <a:rPr lang="en-US" altLang="en-US" dirty="0" smtClean="0"/>
              <a:t> </a:t>
            </a:r>
            <a:r>
              <a:rPr lang="en-US" sz="1200" b="0" i="0" u="none" strike="noStrike" kern="1200" baseline="0" dirty="0" smtClean="0">
                <a:solidFill>
                  <a:schemeClr val="tx1"/>
                </a:solidFill>
                <a:latin typeface="Times New Roman" pitchFamily="18" charset="0"/>
                <a:ea typeface="+mn-ea"/>
                <a:cs typeface="+mn-cs"/>
              </a:rPr>
              <a:t>performed an extensive record review for 40 children with autistic disorder (13 percent of all the children with autistic disorder) to validate the diagnosis of autism. A consultant in child psychiatry with expertise in autism examined the medical records. Thirty-seven of the children (92 percent) met the operational criteria for autistic disorder according to a systematic coding scheme developed by the Centers for Disease Control and Prevention for surveillance of autism</a:t>
            </a:r>
          </a:p>
          <a:p>
            <a:r>
              <a:rPr lang="en-US" sz="1200" b="0" i="0" u="none" strike="noStrike" kern="1200" baseline="0" dirty="0" smtClean="0">
                <a:solidFill>
                  <a:schemeClr val="tx1"/>
                </a:solidFill>
                <a:latin typeface="Times New Roman" pitchFamily="18" charset="0"/>
                <a:ea typeface="+mn-ea"/>
                <a:cs typeface="+mn-cs"/>
              </a:rPr>
              <a:t>and used in a prevalence study in Brick Township, New Jersey. The three children who did not meet the criteria for autistic disorder were all classified as having other autistic-spectrum disorders. For two of the children, the diagnosis of autistic disorder was questionable because of profound intellectual impairment. For the third child, we did not have information about the onset of symptoms before the age of three years, which is a prerequisite for the diagnosis  of autistic disorder.”</a:t>
            </a:r>
            <a:endParaRPr lang="en-US" altLang="en-US" dirty="0" smtClean="0"/>
          </a:p>
          <a:p>
            <a:endParaRPr lang="en-US" altLang="en-US" dirty="0" smtClean="0"/>
          </a:p>
          <a:p>
            <a:r>
              <a:rPr lang="en-US" altLang="en-US" dirty="0" smtClean="0"/>
              <a:t>What is this entity, 37 divided by 40?  This is positive predictive value.  </a:t>
            </a:r>
          </a:p>
          <a:p>
            <a:endParaRPr lang="en-US" altLang="en-US" dirty="0" smtClean="0"/>
          </a:p>
          <a:p>
            <a:r>
              <a:rPr lang="en-US" altLang="en-US" dirty="0" smtClean="0"/>
              <a:t>What if we scaled this sample of 40 up to the entire study population?</a:t>
            </a:r>
          </a:p>
          <a:p>
            <a:endParaRPr lang="en-US" altLang="en-US" dirty="0" smtClean="0"/>
          </a:p>
          <a:p>
            <a:endParaRPr lang="en-US" altLang="en-US" dirty="0" smtClean="0"/>
          </a:p>
          <a:p>
            <a:r>
              <a:rPr lang="en-US" altLang="en-US" dirty="0" smtClean="0"/>
              <a:t>Now, let’s say that the true prevalence of autism is as high as 1 in 100, a number claimed in some studies.  Here is the 2x2 table.  The</a:t>
            </a:r>
            <a:r>
              <a:rPr lang="en-US" altLang="en-US" baseline="0" dirty="0" smtClean="0"/>
              <a:t> estimated specificity is very high.  </a:t>
            </a:r>
            <a:r>
              <a:rPr lang="en-US" altLang="en-US" dirty="0" smtClean="0"/>
              <a:t>Anytime you have so few cases diagnosed in such a large population, you know the specificity must be very high.  </a:t>
            </a:r>
          </a:p>
          <a:p>
            <a:endParaRPr lang="en-US" altLang="en-US" dirty="0" smtClean="0"/>
          </a:p>
          <a:p>
            <a:r>
              <a:rPr lang="en-US" altLang="en-US" dirty="0" smtClean="0"/>
              <a:t>The other issue with outcome is that autism may be several different diseases.  Given that there is no single diagnostic test, what is clinically said to be autism</a:t>
            </a:r>
            <a:r>
              <a:rPr lang="en-US" altLang="en-US" baseline="0" dirty="0" smtClean="0"/>
              <a:t> </a:t>
            </a:r>
            <a:r>
              <a:rPr lang="en-US" altLang="en-US" dirty="0" smtClean="0"/>
              <a:t>could be considered as a composite outcome.  Hence, for the real autism that is caused by vaccine, the outcome as currently constituted could be considered non-specific (with attendant bias towards the null).  </a:t>
            </a:r>
            <a:endParaRPr lang="en-US" altLang="en-US" dirty="0" smtClean="0"/>
          </a:p>
          <a:p>
            <a:endParaRPr lang="en-US" altLang="en-US" dirty="0" smtClean="0"/>
          </a:p>
          <a:p>
            <a:r>
              <a:rPr lang="en-US" altLang="en-US" dirty="0" smtClean="0"/>
              <a:t>Note: this</a:t>
            </a:r>
            <a:r>
              <a:rPr lang="en-US" altLang="en-US" baseline="0" dirty="0" smtClean="0"/>
              <a:t> type of validation study with the outcome is also what they should have done with exposure.</a:t>
            </a:r>
            <a:endParaRPr lang="en-US" altLang="en-US" dirty="0" smtClean="0"/>
          </a:p>
          <a:p>
            <a:endParaRPr lang="en-US" altLang="en-US" dirty="0" smtClean="0"/>
          </a:p>
        </p:txBody>
      </p:sp>
    </p:spTree>
    <p:extLst>
      <p:ext uri="{BB962C8B-B14F-4D97-AF65-F5344CB8AC3E}">
        <p14:creationId xmlns:p14="http://schemas.microsoft.com/office/powerpoint/2010/main" val="2230266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20</a:t>
            </a:fld>
            <a:endParaRPr lang="en-US" altLang="en-US" sz="120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there are likely</a:t>
            </a:r>
            <a:r>
              <a:rPr lang="en-US" altLang="en-US" baseline="0" dirty="0" smtClean="0"/>
              <a:t> common sensitivity problems but very minimal specificity problems.  </a:t>
            </a:r>
            <a:r>
              <a:rPr lang="en-US" altLang="en-US" dirty="0" smtClean="0"/>
              <a:t>If the misclassification due to sensitivity is non-differential</a:t>
            </a:r>
            <a:r>
              <a:rPr lang="en-US" altLang="en-US" baseline="0" dirty="0" smtClean="0"/>
              <a:t> with respect to exposure, we expect a bias towards the null.  However, b</a:t>
            </a:r>
            <a:r>
              <a:rPr lang="en-US" altLang="en-US" dirty="0" smtClean="0"/>
              <a:t>ecause of the very high specificity, the degree of bias is very minimal. </a:t>
            </a:r>
            <a:endParaRPr lang="en-US" altLang="en-US" dirty="0" smtClean="0"/>
          </a:p>
          <a:p>
            <a:endParaRPr lang="en-US" altLang="en-US" dirty="0" smtClean="0"/>
          </a:p>
        </p:txBody>
      </p:sp>
    </p:spTree>
    <p:extLst>
      <p:ext uri="{BB962C8B-B14F-4D97-AF65-F5344CB8AC3E}">
        <p14:creationId xmlns:p14="http://schemas.microsoft.com/office/powerpoint/2010/main" val="159225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can succinctly</a:t>
            </a:r>
            <a:r>
              <a:rPr lang="en-US" baseline="0" dirty="0" smtClean="0"/>
              <a:t> state the research question?</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a:t>
            </a:fld>
            <a:endParaRPr lang="en-US"/>
          </a:p>
        </p:txBody>
      </p:sp>
    </p:spTree>
    <p:extLst>
      <p:ext uri="{BB962C8B-B14F-4D97-AF65-F5344CB8AC3E}">
        <p14:creationId xmlns:p14="http://schemas.microsoft.com/office/powerpoint/2010/main" val="22156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21</a:t>
            </a:fld>
            <a:endParaRPr lang="en-US" altLang="en-US" sz="120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of outcome was differential?  What would the manifestations</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 </a:t>
            </a:r>
            <a:r>
              <a:rPr lang="en-US" altLang="en-US" dirty="0" smtClean="0"/>
              <a:t>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but even before this there was general suspicion about vaccines.  If this differential</a:t>
            </a:r>
            <a:r>
              <a:rPr lang="en-US" altLang="en-US" baseline="0" dirty="0" smtClean="0"/>
              <a:t> </a:t>
            </a:r>
            <a:r>
              <a:rPr lang="en-US" altLang="en-US" dirty="0" smtClean="0"/>
              <a:t>scenario</a:t>
            </a:r>
            <a:r>
              <a:rPr lang="en-US" altLang="en-US" baseline="0" dirty="0" smtClean="0"/>
              <a:t> </a:t>
            </a:r>
            <a:r>
              <a:rPr lang="en-US" altLang="en-US" dirty="0" smtClean="0"/>
              <a:t>was operative, what would the manifestation be?  It would be a bias away from the null, towards a positive effect of MMR on autism. Because ultimately the analysis did not show this result, it does not threaten the final inference.  </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differential misclassification in a DAG, which we believe is a bit more illuminating than non-differential misclassification.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51115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again</a:t>
            </a:r>
            <a:r>
              <a:rPr lang="en-US" altLang="en-US" baseline="0" dirty="0" smtClean="0"/>
              <a:t> (it is simplified in that we have not attempted to draw any edges between the covariates other than exposure and disease).</a:t>
            </a:r>
            <a:r>
              <a:rPr lang="en-US" altLang="en-US" dirty="0" smtClean="0"/>
              <a:t>  On the top are the measured factors.   Red means that we</a:t>
            </a:r>
            <a:r>
              <a:rPr lang="en-US" altLang="en-US" baseline="0" dirty="0" smtClean="0"/>
              <a:t> are </a:t>
            </a:r>
            <a:r>
              <a:rPr lang="en-US" altLang="en-US" dirty="0" smtClean="0"/>
              <a:t>unsure about the causal relationships existing; thus,</a:t>
            </a:r>
            <a:r>
              <a:rPr lang="en-US" altLang="en-US" baseline="0" dirty="0" smtClean="0"/>
              <a:t> the parents of these edges</a:t>
            </a:r>
            <a:r>
              <a:rPr lang="en-US" altLang="en-US" dirty="0" smtClean="0"/>
              <a:t> are factors that we might place on the B list.   The child’s age is the only factor we feel sure about;</a:t>
            </a:r>
            <a:r>
              <a:rPr lang="en-US" altLang="en-US" baseline="0" dirty="0" smtClean="0"/>
              <a:t> it is the only factor on the A list.</a:t>
            </a:r>
            <a:r>
              <a:rPr lang="en-US" altLang="en-US" dirty="0" smtClean="0"/>
              <a:t> We know that age affects when you get </a:t>
            </a:r>
            <a:r>
              <a:rPr lang="en-US" altLang="en-US" dirty="0" smtClean="0"/>
              <a:t>vaccinated, </a:t>
            </a:r>
            <a:r>
              <a:rPr lang="en-US" altLang="en-US" dirty="0" smtClean="0"/>
              <a:t>and it also affects when you will get diagnosed with autism.  (Note:</a:t>
            </a:r>
            <a:r>
              <a:rPr lang="en-US" altLang="en-US" baseline="0" dirty="0" smtClean="0"/>
              <a:t>  gestational age in this study refers to the number of weeks of age the child was in utero prior to being born.  </a:t>
            </a:r>
            <a:r>
              <a:rPr lang="en-US" sz="1200" b="0" kern="1200" dirty="0" smtClean="0">
                <a:solidFill>
                  <a:schemeClr val="tx1"/>
                </a:solidFill>
                <a:effectLst/>
                <a:latin typeface="Times New Roman" pitchFamily="18" charset="0"/>
                <a:ea typeface="+mn-ea"/>
                <a:cs typeface="+mn-cs"/>
              </a:rPr>
              <a:t>It is measured in weeks, from the first day of the woman's last menstrual cycle to the date</a:t>
            </a:r>
            <a:r>
              <a:rPr lang="en-US" sz="1200" b="0" kern="1200" baseline="0" dirty="0" smtClean="0">
                <a:solidFill>
                  <a:schemeClr val="tx1"/>
                </a:solidFill>
                <a:effectLst/>
                <a:latin typeface="Times New Roman" pitchFamily="18" charset="0"/>
                <a:ea typeface="+mn-ea"/>
                <a:cs typeface="+mn-cs"/>
              </a:rPr>
              <a:t> of birth.  </a:t>
            </a:r>
            <a:r>
              <a:rPr lang="en-US" sz="1200" b="0" kern="1200" dirty="0" smtClean="0">
                <a:solidFill>
                  <a:schemeClr val="tx1"/>
                </a:solidFill>
                <a:effectLst/>
                <a:latin typeface="Times New Roman" pitchFamily="18" charset="0"/>
                <a:ea typeface="+mn-ea"/>
                <a:cs typeface="+mn-cs"/>
              </a:rPr>
              <a:t> A so-called normal pregnancy can range from 38 to 42 weeks. Infants born before 37 weeks are considered premature.)</a:t>
            </a:r>
            <a:r>
              <a:rPr lang="en-US" altLang="en-US" baseline="0" dirty="0" smtClean="0"/>
              <a:t> </a:t>
            </a:r>
            <a:endParaRPr lang="en-US" altLang="en-US" dirty="0" smtClean="0"/>
          </a:p>
          <a:p>
            <a:endParaRPr lang="en-US" altLang="en-US" dirty="0" smtClean="0"/>
          </a:p>
          <a:p>
            <a:r>
              <a:rPr lang="en-US" altLang="en-US" dirty="0" smtClean="0"/>
              <a:t>Is there any downside for adjusting for all of these B</a:t>
            </a:r>
            <a:r>
              <a:rPr lang="en-US" altLang="en-US" baseline="0" dirty="0" smtClean="0"/>
              <a:t> list factors</a:t>
            </a:r>
            <a:r>
              <a:rPr lang="en-US" altLang="en-US" dirty="0" smtClean="0"/>
              <a:t>?  Yes,</a:t>
            </a:r>
            <a:r>
              <a:rPr lang="en-US" altLang="en-US" baseline="0" dirty="0" smtClean="0"/>
              <a:t> </a:t>
            </a:r>
            <a:r>
              <a:rPr lang="en-US" altLang="en-US" baseline="0" dirty="0" smtClean="0"/>
              <a:t>first, t</a:t>
            </a:r>
            <a:r>
              <a:rPr lang="en-US" altLang="en-US" dirty="0" smtClean="0"/>
              <a:t>here </a:t>
            </a:r>
            <a:r>
              <a:rPr lang="en-US" altLang="en-US" dirty="0" smtClean="0"/>
              <a:t>might be a loss of precision.  This is an issue when we are trying to show no effect because the width of the confidence interval is critical.  We wonder what the confidence interval would have been without adjusting for all of this stuff (other than age</a:t>
            </a:r>
            <a:r>
              <a:rPr lang="en-US" altLang="en-US" dirty="0" smtClean="0"/>
              <a:t>).</a:t>
            </a:r>
            <a:r>
              <a:rPr lang="en-US" altLang="en-US" baseline="0" dirty="0" smtClean="0"/>
              <a:t>  Second, </a:t>
            </a:r>
            <a:endParaRPr lang="en-US" altLang="en-US" dirty="0" smtClean="0"/>
          </a:p>
          <a:p>
            <a:endParaRPr lang="en-US" altLang="en-US" dirty="0" smtClean="0"/>
          </a:p>
          <a:p>
            <a:r>
              <a:rPr lang="en-US" altLang="en-US" dirty="0" smtClean="0"/>
              <a:t>On the bottom are unmeasured factors.  Here I have placed the generic “unknown confounders”, which can almost always be listed in any observational study.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or if they had a general suspicion about all medical interventions. In other words, the vaccinated</a:t>
            </a:r>
            <a:r>
              <a:rPr lang="en-US" altLang="en-US" baseline="0" dirty="0" smtClean="0"/>
              <a:t> would be depleted of the highest risk children and the </a:t>
            </a:r>
            <a:r>
              <a:rPr lang="en-US" altLang="en-US" dirty="0" smtClean="0"/>
              <a:t>unvaccinated would</a:t>
            </a:r>
            <a:r>
              <a:rPr lang="en-US" altLang="en-US" baseline="0" dirty="0" smtClean="0"/>
              <a:t> </a:t>
            </a:r>
            <a:r>
              <a:rPr lang="en-US" altLang="en-US" dirty="0" smtClean="0"/>
              <a:t>become enriched for the highest risk children.  </a:t>
            </a:r>
          </a:p>
          <a:p>
            <a:endParaRPr lang="en-US" altLang="en-US" dirty="0" smtClean="0"/>
          </a:p>
          <a:p>
            <a:r>
              <a:rPr lang="en-US" altLang="en-US" dirty="0" smtClean="0"/>
              <a:t>What is the manifestation of omitting family history?  It will underestimate the risk of the vaccine.  This</a:t>
            </a:r>
            <a:r>
              <a:rPr lang="en-US" altLang="en-US" baseline="0" dirty="0" smtClean="0"/>
              <a:t> is termed n</a:t>
            </a:r>
            <a:r>
              <a:rPr lang="en-US" altLang="en-US" dirty="0" smtClean="0"/>
              <a:t>egative confounding.  </a:t>
            </a:r>
          </a:p>
          <a:p>
            <a:endParaRPr lang="en-US" altLang="en-US" dirty="0" smtClean="0"/>
          </a:p>
          <a:p>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1998.  If this were the case, the vaccinated should have been depleted of the highest risk and thus we would have expected to see a lower rate ratio in that latter period, but we don’t.  In other words, we would have expected to see an elevated IRR in the early time period (early 1990’s) which would then become attenuated in 1998.  This did not happen.  This leads us to believe that this was not a substantial confounder. </a:t>
            </a:r>
          </a:p>
          <a:p>
            <a:endParaRPr lang="en-US" altLang="en-US" dirty="0" smtClean="0"/>
          </a:p>
          <a:p>
            <a:r>
              <a:rPr lang="en-US" altLang="en-US" dirty="0" smtClean="0"/>
              <a:t>However, what if there was general concern about vaccines throughout the study period and was causing negative confounding throughout, and that last </a:t>
            </a:r>
            <a:r>
              <a:rPr lang="en-US" altLang="en-US" dirty="0" err="1" smtClean="0"/>
              <a:t>datapoint</a:t>
            </a:r>
            <a:r>
              <a:rPr lang="en-US" altLang="en-US" dirty="0" smtClean="0"/>
              <a:t> at the bottom of page 2 is just a random blip.  We will never know.  </a:t>
            </a:r>
          </a:p>
        </p:txBody>
      </p:sp>
    </p:spTree>
    <p:extLst>
      <p:ext uri="{BB962C8B-B14F-4D97-AF65-F5344CB8AC3E}">
        <p14:creationId xmlns:p14="http://schemas.microsoft.com/office/powerpoint/2010/main" val="6615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23</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February</a:t>
            </a:r>
            <a:r>
              <a:rPr lang="en-US" altLang="en-US" baseline="0" dirty="0" smtClean="0"/>
              <a:t> </a:t>
            </a:r>
            <a:r>
              <a:rPr lang="en-US" altLang="en-US" dirty="0" smtClean="0"/>
              <a:t>1998.  If this were the case, the vaccinated should have been depleted of the highest risk and thus we would have expected to see a lower rate ratio in that latter (1997 –</a:t>
            </a:r>
            <a:r>
              <a:rPr lang="en-US" altLang="en-US" baseline="0" dirty="0" smtClean="0"/>
              <a:t> 1999) </a:t>
            </a:r>
            <a:r>
              <a:rPr lang="en-US" altLang="en-US" dirty="0" smtClean="0"/>
              <a:t>period, but we don’t. </a:t>
            </a:r>
            <a:r>
              <a:rPr lang="en-US" altLang="en-US" baseline="0" dirty="0" smtClean="0"/>
              <a:t> </a:t>
            </a:r>
            <a:r>
              <a:rPr lang="en-US" altLang="en-US" dirty="0" smtClean="0"/>
              <a:t>This leads us to believe that this was not a substantial confounder. </a:t>
            </a:r>
          </a:p>
          <a:p>
            <a:endParaRPr lang="en-US" altLang="en-US" dirty="0" smtClean="0"/>
          </a:p>
          <a:p>
            <a:endParaRPr lang="en-US" altLang="en-US" dirty="0" smtClean="0"/>
          </a:p>
        </p:txBody>
      </p:sp>
    </p:spTree>
    <p:extLst>
      <p:ext uri="{BB962C8B-B14F-4D97-AF65-F5344CB8AC3E}">
        <p14:creationId xmlns:p14="http://schemas.microsoft.com/office/powerpoint/2010/main" val="173512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24</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One caveat:  perhaps negative confounding by FH was occurring throughout the time period, in which case all of the measures suffer from negative confounding.  </a:t>
            </a:r>
          </a:p>
          <a:p>
            <a:endParaRPr lang="en-US" altLang="en-US" dirty="0" smtClean="0"/>
          </a:p>
        </p:txBody>
      </p:sp>
    </p:spTree>
    <p:extLst>
      <p:ext uri="{BB962C8B-B14F-4D97-AF65-F5344CB8AC3E}">
        <p14:creationId xmlns:p14="http://schemas.microsoft.com/office/powerpoint/2010/main" val="390962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25</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25</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Let’s move to the results.  Was the unadjusted measure of association reported?</a:t>
            </a:r>
          </a:p>
          <a:p>
            <a:endParaRPr lang="en-US" altLang="en-US" smtClean="0"/>
          </a:p>
        </p:txBody>
      </p:sp>
    </p:spTree>
    <p:extLst>
      <p:ext uri="{BB962C8B-B14F-4D97-AF65-F5344CB8AC3E}">
        <p14:creationId xmlns:p14="http://schemas.microsoft.com/office/powerpoint/2010/main" val="3582911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26</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26</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 the unadjusted measure of association  was</a:t>
            </a:r>
            <a:r>
              <a:rPr lang="en-US" altLang="en-US" baseline="0" dirty="0" smtClean="0"/>
              <a:t> not reported. </a:t>
            </a:r>
            <a:endParaRPr lang="en-US" altLang="en-US" dirty="0" smtClean="0"/>
          </a:p>
          <a:p>
            <a:endParaRPr lang="en-US" altLang="en-US" dirty="0" smtClean="0"/>
          </a:p>
        </p:txBody>
      </p:sp>
    </p:spTree>
    <p:extLst>
      <p:ext uri="{BB962C8B-B14F-4D97-AF65-F5344CB8AC3E}">
        <p14:creationId xmlns:p14="http://schemas.microsoft.com/office/powerpoint/2010/main" val="47306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27</a:t>
            </a:fld>
            <a:endParaRPr lang="en-US" altLang="en-US" sz="120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27</a:t>
            </a:fld>
            <a:endParaRPr lang="en-US" altLang="en-US" sz="120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What was the unadjusted measure of association?</a:t>
            </a:r>
          </a:p>
        </p:txBody>
      </p:sp>
    </p:spTree>
    <p:extLst>
      <p:ext uri="{BB962C8B-B14F-4D97-AF65-F5344CB8AC3E}">
        <p14:creationId xmlns:p14="http://schemas.microsoft.com/office/powerpoint/2010/main" val="410824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unadjusted analysis looking at the effect of vaccine.   The tabula</a:t>
            </a:r>
            <a:r>
              <a:rPr lang="en-US" altLang="en-US" baseline="0" dirty="0" smtClean="0"/>
              <a:t>r structure </a:t>
            </a:r>
            <a:r>
              <a:rPr lang="en-US" altLang="en-US" dirty="0" smtClean="0"/>
              <a:t>can be reconstructed</a:t>
            </a:r>
            <a:r>
              <a:rPr lang="en-US" altLang="en-US" baseline="0" dirty="0" smtClean="0"/>
              <a:t> from the article.</a:t>
            </a:r>
            <a:endParaRPr lang="en-US" altLang="en-US" dirty="0" smtClean="0"/>
          </a:p>
        </p:txBody>
      </p:sp>
    </p:spTree>
    <p:extLst>
      <p:ext uri="{BB962C8B-B14F-4D97-AF65-F5344CB8AC3E}">
        <p14:creationId xmlns:p14="http://schemas.microsoft.com/office/powerpoint/2010/main" val="360474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29</a:t>
            </a:fld>
            <a:endParaRPr lang="en-US" altLang="en-US" sz="120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29</a:t>
            </a:fld>
            <a:endParaRPr lang="en-US" altLang="en-US" sz="120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Should the unadjusted measure of association been reported?  (There is no correct answer.  However, we</a:t>
            </a:r>
            <a:r>
              <a:rPr lang="en-US" altLang="en-US" baseline="0" dirty="0" smtClean="0"/>
              <a:t> believe that </a:t>
            </a:r>
            <a:r>
              <a:rPr lang="en-US" altLang="en-US" dirty="0" smtClean="0"/>
              <a:t>this was not just an oversight from the authors or the editors.  This was an intentional omission.)</a:t>
            </a:r>
          </a:p>
        </p:txBody>
      </p:sp>
    </p:spTree>
    <p:extLst>
      <p:ext uri="{BB962C8B-B14F-4D97-AF65-F5344CB8AC3E}">
        <p14:creationId xmlns:p14="http://schemas.microsoft.com/office/powerpoint/2010/main" val="4040159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30</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 us focus on just the outcome of autistic disorder.  Let’s walk through it.   What is it in words?</a:t>
            </a:r>
          </a:p>
          <a:p>
            <a:endParaRPr lang="en-US" altLang="en-US" dirty="0" smtClean="0"/>
          </a:p>
          <a:p>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endParaRPr lang="en-US" altLang="en-US" dirty="0" smtClean="0"/>
          </a:p>
          <a:p>
            <a:r>
              <a:rPr lang="en-US" altLang="en-US" dirty="0" smtClean="0"/>
              <a:t>The blip at IRR of 1.38 merits mention at 6 to 11 months following vaccination.</a:t>
            </a:r>
          </a:p>
          <a:p>
            <a:endParaRPr lang="en-US" altLang="en-US" dirty="0" smtClean="0"/>
          </a:p>
        </p:txBody>
      </p:sp>
    </p:spTree>
    <p:extLst>
      <p:ext uri="{BB962C8B-B14F-4D97-AF65-F5344CB8AC3E}">
        <p14:creationId xmlns:p14="http://schemas.microsoft.com/office/powerpoint/2010/main" val="327030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Which of the “Big 6” research objectives is this?</a:t>
            </a:r>
          </a:p>
          <a:p>
            <a:endParaRPr lang="en-US" altLang="en-US" baseline="0" dirty="0" smtClean="0"/>
          </a:p>
        </p:txBody>
      </p:sp>
    </p:spTree>
    <p:extLst>
      <p:ext uri="{BB962C8B-B14F-4D97-AF65-F5344CB8AC3E}">
        <p14:creationId xmlns:p14="http://schemas.microsoft.com/office/powerpoint/2010/main" val="2195432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31</a:t>
            </a:fld>
            <a:endParaRPr lang="en-US" altLang="en-US" sz="120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31</a:t>
            </a:fld>
            <a:endParaRPr lang="en-US" altLang="en-US" sz="120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How about a post test?</a:t>
            </a:r>
          </a:p>
        </p:txBody>
      </p:sp>
    </p:spTree>
    <p:extLst>
      <p:ext uri="{BB962C8B-B14F-4D97-AF65-F5344CB8AC3E}">
        <p14:creationId xmlns:p14="http://schemas.microsoft.com/office/powerpoint/2010/main" val="247742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32</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 card.  </a:t>
            </a:r>
          </a:p>
          <a:p>
            <a:endParaRPr lang="en-US" altLang="en-US" dirty="0" smtClean="0"/>
          </a:p>
          <a:p>
            <a:r>
              <a:rPr lang="en-US" altLang="en-US" dirty="0" smtClean="0"/>
              <a:t>Recall that we don’t think there is any appreciable selection bias.</a:t>
            </a:r>
          </a:p>
          <a:p>
            <a:endParaRPr lang="en-US" altLang="en-US" dirty="0" smtClean="0"/>
          </a:p>
          <a:p>
            <a:r>
              <a:rPr lang="en-US" altLang="en-US" dirty="0" smtClean="0"/>
              <a:t>The effect of measurement error of exposure and outcome, if present, are in the opposite direction.  Perhaps they cancel each other out?  Or perhaps all of the bias is in the exposure, which results in bias towards the null. </a:t>
            </a:r>
            <a:r>
              <a:rPr lang="en-US" altLang="en-US" baseline="0" dirty="0" smtClean="0"/>
              <a:t> We suspect the magnitude is likely small.</a:t>
            </a:r>
            <a:endParaRPr lang="en-US" altLang="en-US" dirty="0" smtClean="0"/>
          </a:p>
          <a:p>
            <a:endParaRPr lang="en-US" altLang="en-US" dirty="0" smtClean="0"/>
          </a:p>
          <a:p>
            <a:r>
              <a:rPr lang="en-US" altLang="en-US" dirty="0" smtClean="0"/>
              <a:t>In terms of confounding, it is hard to know.  We still think the greatest threat of confounding is by unmeasured family history.</a:t>
            </a:r>
            <a:r>
              <a:rPr lang="en-US" altLang="en-US" baseline="0" dirty="0" smtClean="0"/>
              <a:t>  This is negative confounding; it ser</a:t>
            </a:r>
            <a:r>
              <a:rPr lang="en-US" altLang="en-US" dirty="0" smtClean="0"/>
              <a:t>ves to underestimate any harmful effect of the vaccine.   The magnitude is unclear.</a:t>
            </a:r>
          </a:p>
          <a:p>
            <a:endParaRPr lang="en-US" altLang="en-US" dirty="0" smtClean="0"/>
          </a:p>
          <a:p>
            <a:r>
              <a:rPr lang="en-US" altLang="en-US" dirty="0" smtClean="0"/>
              <a:t>What is true is that if</a:t>
            </a:r>
            <a:r>
              <a:rPr lang="en-US" altLang="en-US" baseline="0" dirty="0" smtClean="0"/>
              <a:t> you are trying to show/claim/conclude that there is no positive causal association, these are not the biases you want to see.  They weaken your case.  </a:t>
            </a:r>
            <a:endParaRPr lang="en-US" altLang="en-US" baseline="0" dirty="0" smtClean="0"/>
          </a:p>
          <a:p>
            <a:endParaRPr lang="en-US" altLang="en-US" baseline="0" dirty="0" smtClean="0"/>
          </a:p>
          <a:p>
            <a:r>
              <a:rPr lang="en-US" altLang="en-US" baseline="0" dirty="0" smtClean="0"/>
              <a:t>And, as is often true in observational work, the validity of the inference all boils down to how well the investigator has managed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a:t>
            </a:r>
            <a:r>
              <a:rPr lang="en-US" dirty="0" err="1" smtClean="0"/>
              <a:t>bottomline</a:t>
            </a:r>
            <a:r>
              <a:rPr lang="en-US" dirty="0" smtClean="0"/>
              <a:t>?  We conclude that there are no obvious</a:t>
            </a:r>
            <a:r>
              <a:rPr lang="en-US" baseline="0" dirty="0" smtClean="0"/>
              <a:t> substantial threats to validity.  This just means that the authors did not miss something obvious in terms of bias in their analysis.  It does not mean there are no substantial threats to validity present.</a:t>
            </a:r>
          </a:p>
          <a:p>
            <a:endParaRPr lang="en-US" baseline="0" dirty="0" smtClean="0"/>
          </a:p>
          <a:p>
            <a:r>
              <a:rPr lang="en-US" baseline="0" dirty="0" smtClean="0"/>
              <a:t>The work illustrates how it is not easy to prove the null hypothesis of “no association”.  The wording the authors used in the abstract  “provides strong evidence against the hypothesis that MMR vaccination causes autism” is not technically correct.  Instead, what is true is that they found no strong evidence in favor of the hypothesis that MMR vaccine causes autism. </a:t>
            </a:r>
          </a:p>
          <a:p>
            <a:endParaRPr lang="en-US" baseline="0" dirty="0" smtClean="0"/>
          </a:p>
          <a:p>
            <a:r>
              <a:rPr lang="en-US" baseline="0" dirty="0" smtClean="0"/>
              <a:t>Similarly, in this context, biases toward the null are not reassuring.   Importantly, if you seek to convincingly show no association, you need to work hard to avoid biases towards the null because they weaken your argument.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33</a:t>
            </a:fld>
            <a:endParaRPr lang="en-US"/>
          </a:p>
        </p:txBody>
      </p:sp>
    </p:spTree>
    <p:extLst>
      <p:ext uri="{BB962C8B-B14F-4D97-AF65-F5344CB8AC3E}">
        <p14:creationId xmlns:p14="http://schemas.microsoft.com/office/powerpoint/2010/main" val="57178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34</a:t>
            </a:fld>
            <a:endParaRPr lang="en-US" altLang="en-US" sz="1200"/>
          </a:p>
        </p:txBody>
      </p:sp>
    </p:spTree>
    <p:extLst>
      <p:ext uri="{BB962C8B-B14F-4D97-AF65-F5344CB8AC3E}">
        <p14:creationId xmlns:p14="http://schemas.microsoft.com/office/powerpoint/2010/main" val="370654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 would be</a:t>
            </a:r>
            <a:r>
              <a:rPr lang="en-US" altLang="en-US" baseline="0" dirty="0" smtClean="0"/>
              <a:t> better in that they depict harm in terms of actual numbers of children.  Rate difference would also be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35</a:t>
            </a:fld>
            <a:endParaRPr lang="en-US" altLang="en-US" sz="1200"/>
          </a:p>
        </p:txBody>
      </p:sp>
    </p:spTree>
    <p:extLst>
      <p:ext uri="{BB962C8B-B14F-4D97-AF65-F5344CB8AC3E}">
        <p14:creationId xmlns:p14="http://schemas.microsoft.com/office/powerpoint/2010/main" val="1259855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case-control would have limited</a:t>
            </a:r>
            <a:r>
              <a:rPr lang="en-US" baseline="0" dirty="0" smtClean="0"/>
              <a:t> the number of participants we needed to study and allowed for optimization of the measurements.  Of course, it would require very high percentage participation of both cases and controls.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36</a:t>
            </a:fld>
            <a:endParaRPr lang="en-US"/>
          </a:p>
        </p:txBody>
      </p:sp>
    </p:spTree>
    <p:extLst>
      <p:ext uri="{BB962C8B-B14F-4D97-AF65-F5344CB8AC3E}">
        <p14:creationId xmlns:p14="http://schemas.microsoft.com/office/powerpoint/2010/main" val="2772661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hope this discussion</a:t>
            </a:r>
            <a:r>
              <a:rPr lang="en-US" baseline="0" dirty="0" smtClean="0"/>
              <a:t> illustrates how performing and critiquing science requires both subject matter knowledge and methodologic knowledge.  In my view, it is about a 50/50 split in terms of what you need.  In other words, if you are just an expert in one of these of these areas, you will have trouble being an optimal researcher.   You need to understand both the subject matter and </a:t>
            </a:r>
            <a:r>
              <a:rPr lang="en-US" baseline="0" dirty="0" smtClean="0"/>
              <a:t>the epistemology of research methods (how we generate knowledge through research).     </a:t>
            </a:r>
            <a:endParaRPr lang="en-US" baseline="0" dirty="0" smtClean="0"/>
          </a:p>
          <a:p>
            <a:endParaRPr lang="en-US" baseline="0" dirty="0" smtClean="0"/>
          </a:p>
          <a:p>
            <a:r>
              <a:rPr lang="en-US" baseline="0" dirty="0" smtClean="0"/>
              <a:t>This also relates to some of the advice we gave earlier in which we said that all you can do is make educated guess about the soundness of your inferences.   Those who are more educated – both in subject matter and methods – will make better guesses.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37</a:t>
            </a:fld>
            <a:endParaRPr lang="en-US"/>
          </a:p>
        </p:txBody>
      </p:sp>
    </p:spTree>
    <p:extLst>
      <p:ext uri="{BB962C8B-B14F-4D97-AF65-F5344CB8AC3E}">
        <p14:creationId xmlns:p14="http://schemas.microsoft.com/office/powerpoint/2010/main" val="2772661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39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New England Journal of Medicine</a:t>
            </a:r>
            <a:r>
              <a:rPr lang="en-US" altLang="en-US" baseline="0" dirty="0" smtClean="0"/>
              <a:t> </a:t>
            </a:r>
            <a:r>
              <a:rPr lang="en-US" altLang="en-US" dirty="0" smtClean="0"/>
              <a:t>study done in the first place?  After</a:t>
            </a:r>
            <a:r>
              <a:rPr lang="en-US" altLang="en-US" baseline="0" dirty="0" smtClean="0"/>
              <a:t> all, it was a “negative” study.  Why would a negative study get published by the NEJM?</a:t>
            </a:r>
          </a:p>
          <a:p>
            <a:endParaRPr lang="en-US" altLang="en-US" baseline="0" dirty="0" smtClean="0"/>
          </a:p>
          <a:p>
            <a:r>
              <a:rPr lang="en-US" altLang="en-US" dirty="0" smtClean="0"/>
              <a:t>While the anti-vaccine movement has been around for as long as vaccines have been, the anti-vaccine movement reached a fever pitch with an article published by Andrew Wakefield and colleagues in 1998 in</a:t>
            </a:r>
            <a:r>
              <a:rPr lang="en-US" altLang="en-US" baseline="0" dirty="0" smtClean="0"/>
              <a:t> The Lancet journal</a:t>
            </a:r>
            <a:r>
              <a:rPr lang="en-US" altLang="en-US" dirty="0" smtClean="0"/>
              <a:t>.  This was a case series of kids, mainly with autism, who were said to</a:t>
            </a:r>
            <a:r>
              <a:rPr lang="en-US" altLang="en-US" baseline="0" dirty="0" smtClean="0"/>
              <a:t> have </a:t>
            </a:r>
            <a:r>
              <a:rPr lang="en-US" altLang="en-US" dirty="0" smtClean="0"/>
              <a:t>developed their symptoms shortly after MMR vaccination and had intestinal findings suggestive of measles involvement.  </a:t>
            </a:r>
          </a:p>
          <a:p>
            <a:endParaRPr lang="en-US" altLang="en-US" dirty="0" smtClean="0"/>
          </a:p>
          <a:p>
            <a:r>
              <a:rPr lang="en-US" altLang="en-US" dirty="0" smtClean="0"/>
              <a:t>This paper got an unusual amount of press attention and was really latched on to by the anti-vaccine groups.</a:t>
            </a:r>
          </a:p>
          <a:p>
            <a:endParaRPr lang="en-US" altLang="en-US" dirty="0" smtClean="0"/>
          </a:p>
          <a:p>
            <a:r>
              <a:rPr lang="en-US" altLang="en-US" dirty="0" smtClean="0"/>
              <a:t>It subsequently spurred on a lot of epidemiologic research, like this Madsen et al. article which we</a:t>
            </a:r>
            <a:r>
              <a:rPr lang="en-US" altLang="en-US" baseline="0" dirty="0" smtClean="0"/>
              <a:t> just discussed</a:t>
            </a:r>
            <a:r>
              <a:rPr lang="en-US" altLang="en-US" dirty="0" smtClean="0"/>
              <a:t>, which failed to show an association.  </a:t>
            </a:r>
          </a:p>
        </p:txBody>
      </p:sp>
    </p:spTree>
    <p:extLst>
      <p:ext uri="{BB962C8B-B14F-4D97-AF65-F5344CB8AC3E}">
        <p14:creationId xmlns:p14="http://schemas.microsoft.com/office/powerpoint/2010/main" val="181995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40</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They called it a retraction of an interpretation.</a:t>
            </a:r>
          </a:p>
        </p:txBody>
      </p:sp>
    </p:spTree>
    <p:extLst>
      <p:ext uri="{BB962C8B-B14F-4D97-AF65-F5344CB8AC3E}">
        <p14:creationId xmlns:p14="http://schemas.microsoft.com/office/powerpoint/2010/main" val="3652326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41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and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extLst>
      <p:ext uri="{BB962C8B-B14F-4D97-AF65-F5344CB8AC3E}">
        <p14:creationId xmlns:p14="http://schemas.microsoft.com/office/powerpoint/2010/main" val="15820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5</a:t>
            </a:fld>
            <a:endParaRPr lang="en-US">
              <a:solidFill>
                <a:prstClr val="black"/>
              </a:solidFill>
            </a:endParaRPr>
          </a:p>
        </p:txBody>
      </p:sp>
      <p:sp>
        <p:nvSpPr>
          <p:cNvPr id="20482" name="Rectangle 2"/>
          <p:cNvSpPr>
            <a:spLocks noGrp="1" noRot="1" noChangeAspect="1" noChangeArrowheads="1" noTextEdit="1"/>
          </p:cNvSpPr>
          <p:nvPr>
            <p:ph type="sldImg"/>
          </p:nvPr>
        </p:nvSpPr>
        <p:spPr>
          <a:xfrm>
            <a:off x="882650" y="696913"/>
            <a:ext cx="5221288" cy="3479800"/>
          </a:xfrm>
          <a:ln/>
        </p:spPr>
      </p:sp>
      <p:sp>
        <p:nvSpPr>
          <p:cNvPr id="20483" name="Rectangle 3"/>
          <p:cNvSpPr>
            <a:spLocks noGrp="1" noChangeArrowheads="1"/>
          </p:cNvSpPr>
          <p:nvPr>
            <p:ph type="body" idx="1"/>
          </p:nvPr>
        </p:nvSpPr>
        <p:spPr/>
        <p:txBody>
          <a:bodyPr/>
          <a:lstStyle/>
          <a:p>
            <a:r>
              <a:rPr lang="en-US" dirty="0" smtClean="0"/>
              <a:t>The answer is causation.</a:t>
            </a:r>
          </a:p>
          <a:p>
            <a:endParaRPr lang="en-US" baseline="0" dirty="0" smtClean="0"/>
          </a:p>
          <a:p>
            <a:r>
              <a:rPr lang="en-US" baseline="0" dirty="0" smtClean="0"/>
              <a:t>We </a:t>
            </a:r>
            <a:r>
              <a:rPr lang="en-US" baseline="0" dirty="0" smtClean="0"/>
              <a:t>call these the Big 6.  </a:t>
            </a:r>
            <a:r>
              <a:rPr lang="en-US" dirty="0" smtClean="0"/>
              <a:t>Just what does clinical research and epidemiology</a:t>
            </a:r>
            <a:r>
              <a:rPr lang="en-US" baseline="0" dirty="0" smtClean="0"/>
              <a:t> do?  What kinds of questions does clinical research and epidemiology answer?  Most of what clinical research and epidemiology answer can be placed into one of these 6 categories or objectives, and each is highly relevant.   </a:t>
            </a:r>
          </a:p>
          <a:p>
            <a:endParaRPr lang="en-US" baseline="0" dirty="0" smtClean="0"/>
          </a:p>
          <a:p>
            <a:r>
              <a:rPr lang="en-US" baseline="0" dirty="0" smtClean="0"/>
              <a:t>The goal of creating this list is for students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(and to fulfill it well).   For example, if description is the objective, is the parameter of interest prevalence, incidence, or something else?  If incidence, is the parameter risk or rate and have all of pitfalls with risks and rates been addressed?  This type of mental pattern recognition will instantly help students focus on key threats to validity in any of type of research.</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research question is addressed within the context of observational study design.  That said, do the authors believe anything else is going on in the system that needs to be depicted in the DAG?</a:t>
            </a:r>
          </a:p>
          <a:p>
            <a:endParaRPr lang="en-US" baseline="0" dirty="0" smtClean="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42</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where he concluded the Wakefield’s work was indeed fraudulent, all motivated by, they claim,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Given this, we can be pretty sure that the</a:t>
            </a:r>
            <a:r>
              <a:rPr lang="en-US" altLang="en-US" baseline="0" dirty="0" smtClean="0"/>
              <a:t> prior probability for an</a:t>
            </a:r>
            <a:r>
              <a:rPr lang="en-US" altLang="en-US" dirty="0" smtClean="0"/>
              <a:t> association between MMR and 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extLst>
      <p:ext uri="{BB962C8B-B14F-4D97-AF65-F5344CB8AC3E}">
        <p14:creationId xmlns:p14="http://schemas.microsoft.com/office/powerpoint/2010/main" val="842411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thought that the original author of all of this,</a:t>
            </a:r>
            <a:r>
              <a:rPr lang="en-US" baseline="0" dirty="0" smtClean="0"/>
              <a:t> Andrew Wakefield, has quietly disappeared, but, in fact, has not.  He has actually moved to California, and here he is lecturing to a chiropractor school in Hayward, in the East Bay in August 2015.   You can read more about it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lumMod val="95000"/>
                    <a:lumOff val="5000"/>
                  </a:schemeClr>
                </a:solidFill>
                <a:effectLst/>
                <a:latin typeface="Times New Roman" pitchFamily="18" charset="0"/>
                <a:ea typeface="+mn-ea"/>
                <a:cs typeface="+mn-cs"/>
                <a:hlinkClick r:id="rId3"/>
              </a:rPr>
              <a:t>http://www.sfgate.com/health/article/Former-doc-who-linked-vaccines-to-autism-tells-6222613.php</a:t>
            </a: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lumMod val="95000"/>
                    <a:lumOff val="5000"/>
                  </a:schemeClr>
                </a:solidFill>
                <a:effectLst/>
                <a:latin typeface="Times New Roman" pitchFamily="18" charset="0"/>
                <a:ea typeface="+mn-ea"/>
                <a:cs typeface="+mn-cs"/>
              </a:rPr>
              <a:t>And,</a:t>
            </a:r>
            <a:r>
              <a:rPr lang="en-US" sz="1200" u="none" kern="1200" baseline="0" dirty="0" smtClean="0">
                <a:solidFill>
                  <a:schemeClr val="tx1">
                    <a:lumMod val="95000"/>
                    <a:lumOff val="5000"/>
                  </a:schemeClr>
                </a:solidFill>
                <a:effectLst/>
                <a:latin typeface="Times New Roman" pitchFamily="18" charset="0"/>
                <a:ea typeface="+mn-ea"/>
                <a:cs typeface="+mn-cs"/>
              </a:rPr>
              <a:t> he has created a film documentary, called “</a:t>
            </a:r>
            <a:r>
              <a:rPr lang="en-US" sz="1200" u="none" kern="1200" baseline="0" dirty="0" err="1" smtClean="0">
                <a:solidFill>
                  <a:schemeClr val="tx1">
                    <a:lumMod val="95000"/>
                    <a:lumOff val="5000"/>
                  </a:schemeClr>
                </a:solidFill>
                <a:effectLst/>
                <a:latin typeface="Times New Roman" pitchFamily="18" charset="0"/>
                <a:ea typeface="+mn-ea"/>
                <a:cs typeface="+mn-cs"/>
              </a:rPr>
              <a:t>Vaxxed</a:t>
            </a:r>
            <a:r>
              <a:rPr lang="en-US" sz="1200" u="none" kern="1200" baseline="0" dirty="0" smtClean="0">
                <a:solidFill>
                  <a:schemeClr val="tx1">
                    <a:lumMod val="95000"/>
                    <a:lumOff val="5000"/>
                  </a:schemeClr>
                </a:solidFill>
                <a:effectLst/>
                <a:latin typeface="Times New Roman" pitchFamily="18" charset="0"/>
                <a:ea typeface="+mn-ea"/>
                <a:cs typeface="+mn-cs"/>
              </a:rPr>
              <a:t>”, in Spring 2016 about how he believes the </a:t>
            </a:r>
            <a:r>
              <a:rPr lang="en-US" sz="1200" u="none" kern="1200" baseline="0" dirty="0" smtClean="0">
                <a:solidFill>
                  <a:schemeClr val="tx1">
                    <a:lumMod val="95000"/>
                    <a:lumOff val="5000"/>
                  </a:schemeClr>
                </a:solidFill>
                <a:effectLst/>
                <a:latin typeface="Times New Roman" pitchFamily="18" charset="0"/>
                <a:ea typeface="+mn-ea"/>
                <a:cs typeface="+mn-cs"/>
              </a:rPr>
              <a:t>CDC has fraudulently covered up data (from one study) that showed an association between MMR and autism.  He claims the cover up went to the highest level of the CDC and other members of the US government, as well as the popular media.  This </a:t>
            </a:r>
            <a:r>
              <a:rPr lang="en-US" sz="1200" u="none" kern="1200" baseline="0" dirty="0" smtClean="0">
                <a:solidFill>
                  <a:schemeClr val="tx1">
                    <a:lumMod val="95000"/>
                    <a:lumOff val="5000"/>
                  </a:schemeClr>
                </a:solidFill>
                <a:effectLst/>
                <a:latin typeface="Times New Roman" pitchFamily="18" charset="0"/>
                <a:ea typeface="+mn-ea"/>
                <a:cs typeface="+mn-cs"/>
              </a:rPr>
              <a:t>caused quite a stir at the Tribeca Film </a:t>
            </a:r>
            <a:r>
              <a:rPr lang="en-US" sz="1200" u="none" kern="1200" baseline="0" dirty="0" smtClean="0">
                <a:solidFill>
                  <a:schemeClr val="tx1">
                    <a:lumMod val="95000"/>
                    <a:lumOff val="5000"/>
                  </a:schemeClr>
                </a:solidFill>
                <a:effectLst/>
                <a:latin typeface="Times New Roman" pitchFamily="18" charset="0"/>
                <a:ea typeface="+mn-ea"/>
                <a:cs typeface="+mn-cs"/>
              </a:rPr>
              <a:t>Festival, where it was initially scheduled to show but then was pulled back.  You can watch it on Amazon Prime.   Wakefield claims to have a CDC whistleblower who is willing to tell all.  The documentary unfortunately does not tell us enough about the culprit study for us to make our own decisions about what is going on.  </a:t>
            </a:r>
            <a:endParaRPr lang="en-US" sz="1200" u="none" kern="1200" dirty="0" smtClean="0">
              <a:solidFill>
                <a:schemeClr val="tx1">
                  <a:lumMod val="95000"/>
                  <a:lumOff val="5000"/>
                </a:schemeClr>
              </a:solidFill>
              <a:effectLst/>
              <a:latin typeface="Times New Roman" pitchFamily="18"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43</a:t>
            </a:fld>
            <a:endParaRPr lang="en-US"/>
          </a:p>
        </p:txBody>
      </p:sp>
    </p:spTree>
    <p:extLst>
      <p:ext uri="{BB962C8B-B14F-4D97-AF65-F5344CB8AC3E}">
        <p14:creationId xmlns:p14="http://schemas.microsoft.com/office/powerpoint/2010/main" val="875098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45</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t>There is one</a:t>
            </a:r>
            <a:r>
              <a:rPr lang="en-US" altLang="en-US" b="0" baseline="0" dirty="0" smtClean="0"/>
              <a:t> nuance to the drop-out or competing event situation.  That is, </a:t>
            </a:r>
            <a:r>
              <a:rPr lang="en-US" altLang="en-US" sz="1200" b="0" baseline="0" dirty="0" smtClean="0">
                <a:solidFill>
                  <a:srgbClr val="FF0000"/>
                </a:solidFill>
              </a:rPr>
              <a:t>if the </a:t>
            </a:r>
            <a:r>
              <a:rPr lang="en-US" altLang="en-US" sz="1200" b="0" dirty="0" smtClean="0">
                <a:solidFill>
                  <a:srgbClr val="FF0000"/>
                </a:solidFill>
              </a:rPr>
              <a:t>edge between MMR and autism </a:t>
            </a:r>
            <a:r>
              <a:rPr lang="en-US" altLang="en-US" sz="1200" b="0" u="sng" dirty="0" smtClean="0">
                <a:solidFill>
                  <a:srgbClr val="FF0000"/>
                </a:solidFill>
              </a:rPr>
              <a:t>exists</a:t>
            </a:r>
            <a:r>
              <a:rPr lang="en-US" altLang="en-US" sz="1200" b="0" dirty="0" smtClean="0">
                <a:solidFill>
                  <a:srgbClr val="FF0000"/>
                </a:solidFill>
              </a:rPr>
              <a:t>, then bias in the risk difference will occur even if there is no link between MMR and  the competing event.   In other words, the shown DAG, which is not a picture of collider bias,</a:t>
            </a:r>
            <a:r>
              <a:rPr lang="en-US" altLang="en-US" sz="1200" b="0" baseline="0" dirty="0" smtClean="0">
                <a:solidFill>
                  <a:srgbClr val="FF0000"/>
                </a:solidFill>
              </a:rPr>
              <a:t> will cause a bias in the risk difference.  </a:t>
            </a:r>
            <a:r>
              <a:rPr lang="en-US" altLang="en-US" sz="1200" b="0" dirty="0" smtClean="0">
                <a:solidFill>
                  <a:srgbClr val="FF0000"/>
                </a:solidFill>
              </a:rPr>
              <a:t>Whereas we  do need  to have a pattern</a:t>
            </a:r>
            <a:r>
              <a:rPr lang="en-US" altLang="en-US" sz="1200" b="0" baseline="0" dirty="0" smtClean="0">
                <a:solidFill>
                  <a:srgbClr val="FF0000"/>
                </a:solidFill>
              </a:rPr>
              <a:t> of </a:t>
            </a:r>
            <a:r>
              <a:rPr lang="en-US" altLang="en-US" sz="1200" b="0" dirty="0" smtClean="0">
                <a:solidFill>
                  <a:srgbClr val="FF0000"/>
                </a:solidFill>
              </a:rPr>
              <a:t>collider-stratification</a:t>
            </a:r>
            <a:r>
              <a:rPr lang="en-US" altLang="en-US" sz="1200" b="0" baseline="0" dirty="0" smtClean="0">
                <a:solidFill>
                  <a:srgbClr val="FF0000"/>
                </a:solidFill>
              </a:rPr>
              <a:t> </a:t>
            </a:r>
            <a:r>
              <a:rPr lang="en-US" altLang="en-US" sz="1200" b="0" dirty="0" smtClean="0">
                <a:solidFill>
                  <a:srgbClr val="FF0000"/>
                </a:solidFill>
              </a:rPr>
              <a:t>bias for a selection process to create a spurious association between MMR and autism if one does not truly </a:t>
            </a:r>
            <a:r>
              <a:rPr lang="en-US" altLang="en-US" sz="1200" b="0" dirty="0" smtClean="0">
                <a:solidFill>
                  <a:srgbClr val="FF0000"/>
                </a:solidFill>
              </a:rPr>
              <a:t>exist (“under the</a:t>
            </a:r>
            <a:r>
              <a:rPr lang="en-US" altLang="en-US" sz="1200" b="0" baseline="0" dirty="0" smtClean="0">
                <a:solidFill>
                  <a:srgbClr val="FF0000"/>
                </a:solidFill>
              </a:rPr>
              <a:t> null”)</a:t>
            </a:r>
            <a:r>
              <a:rPr lang="en-US" altLang="en-US" sz="1200" b="0" dirty="0" smtClean="0">
                <a:solidFill>
                  <a:srgbClr val="FF0000"/>
                </a:solidFill>
              </a:rPr>
              <a:t>, </a:t>
            </a:r>
            <a:r>
              <a:rPr lang="en-US" altLang="en-US" sz="1200" b="0" dirty="0" smtClean="0">
                <a:solidFill>
                  <a:srgbClr val="FF0000"/>
                </a:solidFill>
              </a:rPr>
              <a:t>we do not need collider stratification</a:t>
            </a:r>
            <a:r>
              <a:rPr lang="en-US" altLang="en-US" sz="1200" b="0" baseline="0" dirty="0" smtClean="0">
                <a:solidFill>
                  <a:srgbClr val="FF0000"/>
                </a:solidFill>
              </a:rPr>
              <a:t> </a:t>
            </a:r>
            <a:r>
              <a:rPr lang="en-US" altLang="en-US" sz="1200" b="0" dirty="0" smtClean="0">
                <a:solidFill>
                  <a:srgbClr val="FF0000"/>
                </a:solidFill>
              </a:rPr>
              <a:t>bias for a selection process to spuriously alter the magnitude of an association that does </a:t>
            </a:r>
            <a:r>
              <a:rPr lang="en-US" altLang="en-US" sz="1200" b="0" dirty="0" smtClean="0">
                <a:solidFill>
                  <a:srgbClr val="FF0000"/>
                </a:solidFill>
              </a:rPr>
              <a:t>exist (under “non-null conditions”).</a:t>
            </a:r>
            <a:r>
              <a:rPr lang="en-US" altLang="en-US" sz="1200" b="0" baseline="0" dirty="0" smtClean="0">
                <a:solidFill>
                  <a:srgbClr val="FF0000"/>
                </a:solidFill>
              </a:rPr>
              <a:t>   </a:t>
            </a:r>
            <a:r>
              <a:rPr lang="en-US" altLang="en-US" sz="1200" b="0" baseline="0" dirty="0" smtClean="0">
                <a:solidFill>
                  <a:srgbClr val="FF0000"/>
                </a:solidFill>
              </a:rPr>
              <a:t>This is very easily understood heuristically as simply the rate of outcome occurrence in each group being diminished by some equal multiplicative factor in each exposure group.  Those who are lost from the analysis have a higher rate of outcome than those who stay.  The ratio measure of association is preserved but the absolute difference is diminished (and the </a:t>
            </a:r>
            <a:r>
              <a:rPr lang="en-US" altLang="en-US" sz="1200" b="0" baseline="0" dirty="0" smtClean="0">
                <a:solidFill>
                  <a:srgbClr val="FF0000"/>
                </a:solidFill>
              </a:rPr>
              <a:t>NNT, if it had been calculated, </a:t>
            </a:r>
            <a:r>
              <a:rPr lang="en-US" altLang="en-US" sz="1200" b="0" baseline="0" dirty="0" smtClean="0">
                <a:solidFill>
                  <a:srgbClr val="FF0000"/>
                </a:solidFill>
              </a:rPr>
              <a:t>is increased).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nuance is not immediately relevant to this study because we do not necessarily believe that an edge from MMR to autism does exist.   Indeed, we are trying to determine if one does exist.  </a:t>
            </a:r>
            <a:r>
              <a:rPr lang="en-US" altLang="en-US" sz="1200" b="0" baseline="0" dirty="0" smtClean="0">
                <a:solidFill>
                  <a:srgbClr val="FF0000"/>
                </a:solidFill>
              </a:rPr>
              <a:t>Specifically, </a:t>
            </a:r>
            <a:r>
              <a:rPr lang="en-US" altLang="en-US" sz="1200" b="0" baseline="0" dirty="0" smtClean="0">
                <a:solidFill>
                  <a:srgbClr val="FF0000"/>
                </a:solidFill>
              </a:rPr>
              <a:t>this non-collider-based form of selection bias is not going to create a spurious association between MMR and autism if one does not truly exist.   All it can do is to alter the magnitude of a risk difference if one truly did exist.   </a:t>
            </a: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point </a:t>
            </a:r>
            <a:r>
              <a:rPr lang="en-US" altLang="en-US" sz="1200" b="0" baseline="0" dirty="0" smtClean="0">
                <a:solidFill>
                  <a:srgbClr val="FF0000"/>
                </a:solidFill>
              </a:rPr>
              <a:t>regarding how collider bias is not needed for selection bias is </a:t>
            </a:r>
            <a:r>
              <a:rPr lang="en-US" altLang="en-US" sz="1200" b="0" baseline="0" dirty="0" smtClean="0">
                <a:solidFill>
                  <a:srgbClr val="FF0000"/>
                </a:solidFill>
              </a:rPr>
              <a:t>described for the first time in Howe et al.  </a:t>
            </a:r>
            <a:r>
              <a:rPr lang="en-US" altLang="en-US" sz="1200" b="0" i="1" baseline="0" dirty="0" smtClean="0">
                <a:solidFill>
                  <a:srgbClr val="FF0000"/>
                </a:solidFill>
              </a:rPr>
              <a:t>Epidemiology</a:t>
            </a:r>
            <a:r>
              <a:rPr lang="en-US" altLang="en-US" sz="1200" b="0" baseline="0" dirty="0" smtClean="0">
                <a:solidFill>
                  <a:srgbClr val="FF0000"/>
                </a:solidFill>
              </a:rPr>
              <a:t> </a:t>
            </a:r>
            <a:r>
              <a:rPr lang="en-US" altLang="en-US" sz="1200" b="0" baseline="0" dirty="0" smtClean="0">
                <a:solidFill>
                  <a:srgbClr val="FF0000"/>
                </a:solidFill>
              </a:rPr>
              <a:t>  2016</a:t>
            </a:r>
            <a:r>
              <a:rPr lang="en-US" altLang="en-US" sz="1200" b="0" baseline="0" dirty="0" smtClean="0">
                <a:solidFill>
                  <a:srgbClr val="FF0000"/>
                </a:solidFill>
              </a:rPr>
              <a:t>.</a:t>
            </a:r>
            <a:endParaRPr lang="en-US" altLang="en-US" sz="1200" b="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solidFill>
                <a:srgbClr val="FF0000"/>
              </a:solidFill>
            </a:endParaRP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6</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a:t>
            </a:r>
            <a:r>
              <a:rPr lang="en-US" altLang="en-US" dirty="0" smtClean="0"/>
              <a:t>, the</a:t>
            </a:r>
            <a:r>
              <a:rPr lang="en-US" altLang="en-US" baseline="0" dirty="0" smtClean="0"/>
              <a:t> authors do envision that other constructs are in play here</a:t>
            </a:r>
            <a:r>
              <a:rPr lang="en-US" altLang="en-US" dirty="0" smtClean="0"/>
              <a:t> by virtue</a:t>
            </a:r>
            <a:r>
              <a:rPr lang="en-US" altLang="en-US" baseline="0" dirty="0" smtClean="0"/>
              <a:t> of their control for a number of variables, but because the authors do not display a DAG we cannot be sure if they adjusted for some of the factors to manage confounding or because they were thinking that they were strong determinants of outcome only and hence they sought to improve precision</a:t>
            </a:r>
            <a:r>
              <a:rPr lang="en-US" altLang="en-US" baseline="0" dirty="0" smtClean="0"/>
              <a:t>.  Or, perhaps they were operating under some older philosophies of adjusting for any factors that predicted exposure?   </a:t>
            </a:r>
            <a:endParaRPr lang="en-US" altLang="en-US" baseline="0" dirty="0" smtClean="0"/>
          </a:p>
          <a:p>
            <a:endParaRPr lang="en-US" altLang="en-US" baseline="0" dirty="0" smtClean="0"/>
          </a:p>
          <a:p>
            <a:r>
              <a:rPr lang="en-US" altLang="en-US" baseline="0" dirty="0" smtClean="0"/>
              <a:t>And, of course, we need to include mention of the unknown (and hence unmeasured) confounders</a:t>
            </a:r>
            <a:r>
              <a:rPr lang="en-US" altLang="en-US" baseline="0" dirty="0" smtClean="0"/>
              <a:t>.</a:t>
            </a:r>
          </a:p>
          <a:p>
            <a:endParaRPr lang="en-US" altLang="en-US" baseline="0" dirty="0" smtClean="0"/>
          </a:p>
          <a:p>
            <a:r>
              <a:rPr lang="en-US" altLang="en-US" baseline="0" dirty="0" smtClean="0"/>
              <a:t>We can draw the above DAG but without a lot of time in the library we cannot be sure if all of the edges exist.  </a:t>
            </a:r>
            <a:endParaRPr lang="en-US" altLang="en-US" baseline="0" dirty="0" smtClean="0"/>
          </a:p>
        </p:txBody>
      </p:sp>
    </p:spTree>
    <p:extLst>
      <p:ext uri="{BB962C8B-B14F-4D97-AF65-F5344CB8AC3E}">
        <p14:creationId xmlns:p14="http://schemas.microsoft.com/office/powerpoint/2010/main" val="9969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   The target population, unless explicitly</a:t>
            </a:r>
            <a:r>
              <a:rPr lang="en-US" baseline="0" dirty="0" smtClean="0"/>
              <a:t> stated by the authors (which was not the case here), can often be hard to nail down.   It is the broadest population about which inferences can be reasonably made.  It is unfortunate that authors do not more often explicitly state the target population because, if they don’t, readers will often have uncertainty and disagreements about what it is.  </a:t>
            </a:r>
            <a:r>
              <a:rPr lang="en-US" baseline="0" dirty="0" smtClean="0"/>
              <a:t>And, it is hard to state what the biases are (and their magnitude) if we do not explicitly know what is the gold standard.</a:t>
            </a:r>
          </a:p>
          <a:p>
            <a:endParaRPr lang="en-US" baseline="0" dirty="0" smtClean="0"/>
          </a:p>
          <a:p>
            <a:r>
              <a:rPr lang="en-US" baseline="0" dirty="0" smtClean="0"/>
              <a:t>In </a:t>
            </a:r>
            <a:r>
              <a:rPr lang="en-US" baseline="0" dirty="0" smtClean="0"/>
              <a:t>this paper, in our view, the target population is children who reside in resource-rich regions (such as Denmark) in the time period where they might be exposed to the MMR vaccine.    We don’t think the target population is solely Denmark because this is too narrow; we suspect the authors intended their target population to be any group of children in resource-rich environments like Denmark.  </a:t>
            </a:r>
          </a:p>
          <a:p>
            <a:endParaRPr lang="en-US" baseline="0" dirty="0" smtClean="0"/>
          </a:p>
          <a:p>
            <a:r>
              <a:rPr lang="en-US" baseline="0" dirty="0" smtClean="0"/>
              <a:t>The accessible population is the population that the investigators can get their hands on.  In this case, it is the entire population of children in Denmark who have an ID number.  </a:t>
            </a:r>
          </a:p>
          <a:p>
            <a:endParaRPr lang="en-US" baseline="0" dirty="0" smtClean="0"/>
          </a:p>
          <a:p>
            <a:r>
              <a:rPr lang="en-US" baseline="0" dirty="0" smtClean="0"/>
              <a:t>The study population represents how the accessible population was sampled for the current research study.  In this case, the authors took everyone in the accessible population who was alive from 1991-1999.  Hence, the sampling is based on calendar time.  This study population is a cohort study.  As coming from a free living population, it is a dynamic cohort, but the author analyze it by moving everyone to the left.  This means that </a:t>
            </a:r>
            <a:r>
              <a:rPr lang="en-US" baseline="0" dirty="0" smtClean="0"/>
              <a:t>the time element is </a:t>
            </a:r>
            <a:r>
              <a:rPr lang="en-US" baseline="0" dirty="0" smtClean="0"/>
              <a:t>analysis </a:t>
            </a:r>
            <a:r>
              <a:rPr lang="en-US" baseline="0" dirty="0" smtClean="0"/>
              <a:t>time (duration of time observed as opposed to calendar time) and it is expressed according to 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7</a:t>
            </a:fld>
            <a:endParaRPr lang="en-US"/>
          </a:p>
        </p:txBody>
      </p:sp>
    </p:spTree>
    <p:extLst>
      <p:ext uri="{BB962C8B-B14F-4D97-AF65-F5344CB8AC3E}">
        <p14:creationId xmlns:p14="http://schemas.microsoft.com/office/powerpoint/2010/main" val="10995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8</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8</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The authors emphasized the population-based aspect of their design both in the title and in the narrative of their text.  Does the population-based aspect of the study design enhance</a:t>
            </a:r>
            <a:r>
              <a:rPr lang="en-US" altLang="en-US" baseline="0" dirty="0" smtClean="0"/>
              <a:t> internal validity?  Yes or No?</a:t>
            </a:r>
            <a:endParaRPr lang="en-US" altLang="en-US" dirty="0" smtClean="0"/>
          </a:p>
        </p:txBody>
      </p:sp>
    </p:spTree>
    <p:extLst>
      <p:ext uri="{BB962C8B-B14F-4D97-AF65-F5344CB8AC3E}">
        <p14:creationId xmlns:p14="http://schemas.microsoft.com/office/powerpoint/2010/main" val="389841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9</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9</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the question is explicitly about internal validity.  Population-based studies are great to enhance generalizability because they, in fact, cover the entire population of some geographic region in some period of time, which makes it easier to think about transporting the inference to another geographic region.  However, this is not what we are asking.  We are asking about internal validity.  Why is internal validity enhanced?</a:t>
            </a:r>
            <a:endParaRPr lang="en-US" altLang="en-US" dirty="0" smtClean="0"/>
          </a:p>
        </p:txBody>
      </p:sp>
    </p:spTree>
    <p:extLst>
      <p:ext uri="{BB962C8B-B14F-4D97-AF65-F5344CB8AC3E}">
        <p14:creationId xmlns:p14="http://schemas.microsoft.com/office/powerpoint/2010/main" val="334963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10</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from the Selection Bias lecture?  We said that for selection bias to occur at the front end of a cohort study, a person’s selection into a study must be influenced by/ associated with BOTH his/her exposure and outcome (e.g., disease).   In a population-based</a:t>
            </a:r>
            <a:r>
              <a:rPr lang="en-US" altLang="en-US" baseline="0" dirty="0" smtClean="0"/>
              <a:t> study, i.e. when people are selected from the general population with no restrictions, none of these DAGS can occur (unless there is selective participation/refusal by the people, which could not happen in this study because the people did not knowingly enroll.  They were just followed in a database).  Therefore, there can be no selection on the front end of the cohort.  In this Denmark study, the only restriction is that you needed to have a civil registration number.  There may be some births without a civil registration number in the country and some basis to say there is variability in the “selection” node, but we cannot see that this could result in either of these 2 DAGs.  </a:t>
            </a:r>
            <a:endParaRPr lang="en-US" altLang="en-US" dirty="0" smtClean="0"/>
          </a:p>
        </p:txBody>
      </p:sp>
    </p:spTree>
    <p:extLst>
      <p:ext uri="{BB962C8B-B14F-4D97-AF65-F5344CB8AC3E}">
        <p14:creationId xmlns:p14="http://schemas.microsoft.com/office/powerpoint/2010/main" val="319474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28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2281301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a:grpSpLocks/>
          </p:cNvGrpSpPr>
          <p:nvPr/>
        </p:nvGrpSpPr>
        <p:grpSpPr bwMode="auto">
          <a:xfrm>
            <a:off x="1334150" y="3652839"/>
            <a:ext cx="8593677" cy="1647826"/>
            <a:chOff x="2575" y="2085"/>
            <a:chExt cx="5355" cy="1038"/>
          </a:xfrm>
        </p:grpSpPr>
        <p:sp>
          <p:nvSpPr>
            <p:cNvPr id="55317" name="Text Box 21"/>
            <p:cNvSpPr txBox="1">
              <a:spLocks noChangeArrowheads="1"/>
            </p:cNvSpPr>
            <p:nvPr/>
          </p:nvSpPr>
          <p:spPr bwMode="auto">
            <a:xfrm>
              <a:off x="6706" y="2832"/>
              <a:ext cx="122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18" name="Text Box 25"/>
            <p:cNvSpPr txBox="1">
              <a:spLocks noChangeArrowheads="1"/>
            </p:cNvSpPr>
            <p:nvPr/>
          </p:nvSpPr>
          <p:spPr bwMode="auto">
            <a:xfrm>
              <a:off x="2575" y="2832"/>
              <a:ext cx="1680"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9" name="Line 26"/>
            <p:cNvSpPr>
              <a:spLocks noChangeShapeType="1"/>
            </p:cNvSpPr>
            <p:nvPr/>
          </p:nvSpPr>
          <p:spPr bwMode="auto">
            <a:xfrm flipV="1">
              <a:off x="3524" y="2523"/>
              <a:ext cx="834" cy="347"/>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440" y="2325"/>
              <a:ext cx="1071"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21" name="Text Box 28"/>
            <p:cNvSpPr txBox="1">
              <a:spLocks noChangeArrowheads="1"/>
            </p:cNvSpPr>
            <p:nvPr/>
          </p:nvSpPr>
          <p:spPr bwMode="auto">
            <a:xfrm>
              <a:off x="6311" y="2085"/>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22" name="Line 29"/>
            <p:cNvSpPr>
              <a:spLocks noChangeShapeType="1"/>
            </p:cNvSpPr>
            <p:nvPr/>
          </p:nvSpPr>
          <p:spPr bwMode="auto">
            <a:xfrm>
              <a:off x="7113" y="2376"/>
              <a:ext cx="162" cy="49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511" y="2258"/>
              <a:ext cx="815" cy="21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114300" y="990602"/>
            <a:ext cx="9863138" cy="1757364"/>
            <a:chOff x="147" y="3090"/>
            <a:chExt cx="6213" cy="1107"/>
          </a:xfrm>
        </p:grpSpPr>
        <p:sp>
          <p:nvSpPr>
            <p:cNvPr id="55308" name="Text Box 51"/>
            <p:cNvSpPr txBox="1">
              <a:spLocks noChangeArrowheads="1"/>
            </p:cNvSpPr>
            <p:nvPr/>
          </p:nvSpPr>
          <p:spPr bwMode="auto">
            <a:xfrm>
              <a:off x="4992" y="3897"/>
              <a:ext cx="1368"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09" name="Line 52"/>
            <p:cNvSpPr>
              <a:spLocks noChangeShapeType="1"/>
            </p:cNvSpPr>
            <p:nvPr/>
          </p:nvSpPr>
          <p:spPr bwMode="auto">
            <a:xfrm>
              <a:off x="1470" y="3331"/>
              <a:ext cx="1248" cy="285"/>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471"/>
              <a:ext cx="1056"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11" name="Line 54"/>
            <p:cNvSpPr>
              <a:spLocks noChangeShapeType="1"/>
            </p:cNvSpPr>
            <p:nvPr/>
          </p:nvSpPr>
          <p:spPr bwMode="auto">
            <a:xfrm flipH="1">
              <a:off x="3822" y="3296"/>
              <a:ext cx="847" cy="32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147" y="3090"/>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3" name="Text Box 56"/>
            <p:cNvSpPr txBox="1">
              <a:spLocks noChangeArrowheads="1"/>
            </p:cNvSpPr>
            <p:nvPr/>
          </p:nvSpPr>
          <p:spPr bwMode="auto">
            <a:xfrm>
              <a:off x="4659" y="3138"/>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4" name="Text Box 57"/>
            <p:cNvSpPr txBox="1">
              <a:spLocks noChangeArrowheads="1"/>
            </p:cNvSpPr>
            <p:nvPr/>
          </p:nvSpPr>
          <p:spPr bwMode="auto">
            <a:xfrm>
              <a:off x="990" y="3906"/>
              <a:ext cx="146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5" name="Line 58"/>
            <p:cNvSpPr>
              <a:spLocks noChangeShapeType="1"/>
            </p:cNvSpPr>
            <p:nvPr/>
          </p:nvSpPr>
          <p:spPr bwMode="auto">
            <a:xfrm>
              <a:off x="915" y="3366"/>
              <a:ext cx="507" cy="626"/>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75" y="3429"/>
              <a:ext cx="213" cy="467"/>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
        <p:nvSpPr>
          <p:cNvPr id="7" name="TextBox 6"/>
          <p:cNvSpPr txBox="1"/>
          <p:nvPr/>
        </p:nvSpPr>
        <p:spPr>
          <a:xfrm>
            <a:off x="1735931" y="3200400"/>
            <a:ext cx="664369" cy="584775"/>
          </a:xfrm>
          <a:prstGeom prst="rect">
            <a:avLst/>
          </a:prstGeom>
          <a:noFill/>
        </p:spPr>
        <p:txBody>
          <a:bodyPr wrap="square" rtlCol="0">
            <a:spAutoFit/>
          </a:bodyPr>
          <a:lstStyle/>
          <a:p>
            <a:r>
              <a:rPr lang="en-US" dirty="0" smtClean="0">
                <a:latin typeface="+mn-lt"/>
              </a:rPr>
              <a:t>or</a:t>
            </a:r>
            <a:endParaRPr lang="en-US" dirty="0">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1.   Problems with initial sample?</a:t>
            </a:r>
            <a:r>
              <a:rPr lang="en-US" altLang="en-US" sz="2400"/>
              <a:t>                          </a:t>
            </a:r>
            <a:endParaRPr lang="en-US" altLang="en-US" sz="2400" b="1"/>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4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6" grpId="0"/>
      <p:bldP spid="244770" grpId="0" animBg="1"/>
      <p:bldP spid="2447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647700" y="76200"/>
            <a:ext cx="8941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Other Mechanisms?</a:t>
            </a:r>
            <a:endParaRPr lang="en-US" altLang="en-US" sz="2800" b="1" dirty="0">
              <a:latin typeface="Arial Unicode MS" pitchFamily="34" charset="-128"/>
            </a:endParaRP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
        <p:nvSpPr>
          <p:cNvPr id="27" name="Text Box 22"/>
          <p:cNvSpPr txBox="1">
            <a:spLocks noChangeArrowheads="1"/>
          </p:cNvSpPr>
          <p:nvPr/>
        </p:nvSpPr>
        <p:spPr bwMode="auto">
          <a:xfrm>
            <a:off x="5448300" y="1651337"/>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spcBef>
                <a:spcPct val="50000"/>
              </a:spcBef>
            </a:pPr>
            <a:r>
              <a:rPr lang="en-US" altLang="en-US" sz="2000" b="1" dirty="0" smtClean="0">
                <a:solidFill>
                  <a:srgbClr val="009900"/>
                </a:solidFill>
                <a:latin typeface="+mn-lt"/>
              </a:rPr>
              <a:t>How can we organize our thinking about  whether  losses to follow-up are resulting in selection bias?</a:t>
            </a:r>
            <a:endParaRPr lang="en-US" altLang="en-US" sz="2000" b="1" dirty="0">
              <a:solidFill>
                <a:srgbClr val="0099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190500" y="76200"/>
            <a:ext cx="99060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a:t>
            </a:r>
            <a:r>
              <a:rPr lang="en-US" altLang="en-US" dirty="0" smtClean="0">
                <a:solidFill>
                  <a:srgbClr val="FF0000"/>
                </a:solidFill>
                <a:latin typeface="+mn-lt"/>
              </a:rPr>
              <a:t>Bias</a:t>
            </a:r>
          </a:p>
          <a:p>
            <a:r>
              <a:rPr lang="en-US" altLang="en-US" dirty="0" smtClean="0">
                <a:solidFill>
                  <a:srgbClr val="FF0000"/>
                </a:solidFill>
                <a:latin typeface="+mn-lt"/>
              </a:rPr>
              <a:t>Under Null Conditions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324100" y="90487"/>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4076700" y="605135"/>
            <a:ext cx="6315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a:t>
            </a:r>
            <a:r>
              <a:rPr lang="en-US" altLang="en-US" sz="2400" dirty="0" smtClean="0">
                <a:solidFill>
                  <a:srgbClr val="FF3300"/>
                </a:solidFill>
              </a:rPr>
              <a:t>follow-up (drop out – leave country)</a:t>
            </a:r>
            <a:endParaRPr lang="en-US" altLang="en-US" sz="2400" b="1" dirty="0">
              <a:solidFill>
                <a:srgbClr val="FF3300"/>
              </a:solidFill>
            </a:endParaRPr>
          </a:p>
        </p:txBody>
      </p:sp>
      <p:sp>
        <p:nvSpPr>
          <p:cNvPr id="600086" name="Text Box 22"/>
          <p:cNvSpPr txBox="1">
            <a:spLocks noChangeArrowheads="1"/>
          </p:cNvSpPr>
          <p:nvPr/>
        </p:nvSpPr>
        <p:spPr bwMode="auto">
          <a:xfrm>
            <a:off x="6515100" y="3283803"/>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 name="Group 41"/>
          <p:cNvGrpSpPr>
            <a:grpSpLocks/>
          </p:cNvGrpSpPr>
          <p:nvPr/>
        </p:nvGrpSpPr>
        <p:grpSpPr bwMode="auto">
          <a:xfrm>
            <a:off x="4152900" y="1427162"/>
            <a:ext cx="5562601" cy="1860552"/>
            <a:chOff x="-48" y="2158"/>
            <a:chExt cx="3504" cy="1172"/>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596" y="2267"/>
              <a:ext cx="948" cy="252"/>
            </a:xfrm>
            <a:prstGeom prst="rect">
              <a:avLst/>
            </a:prstGeom>
            <a:noFill/>
            <a:ln w="38100"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80" y="2884"/>
              <a:ext cx="1176" cy="446"/>
            </a:xfrm>
            <a:prstGeom prst="rect">
              <a:avLst/>
            </a:prstGeom>
            <a:noFill/>
            <a:ln w="9525" algn="ctr">
              <a:noFill/>
              <a:miter lim="800000"/>
              <a:headEnd/>
              <a:tailEnd/>
            </a:ln>
          </p:spPr>
          <p:txBody>
            <a:bodyPr wrap="square">
              <a:spAutoFit/>
            </a:bodyPr>
            <a:lstStyle/>
            <a:p>
              <a:pPr>
                <a:spcBef>
                  <a:spcPts val="0"/>
                </a:spcBef>
              </a:pPr>
              <a:r>
                <a:rPr lang="en-US" sz="2000" dirty="0" smtClean="0">
                  <a:latin typeface="Arial" charset="0"/>
                </a:rPr>
                <a:t>Diagnosed</a:t>
              </a:r>
            </a:p>
            <a:p>
              <a:pPr>
                <a:spcBef>
                  <a:spcPts val="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648" cy="135"/>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6667500" y="2803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8" name="Freeform 1030"/>
          <p:cNvSpPr>
            <a:spLocks/>
          </p:cNvSpPr>
          <p:nvPr/>
        </p:nvSpPr>
        <p:spPr bwMode="auto">
          <a:xfrm rot="14255499">
            <a:off x="7927314" y="2345638"/>
            <a:ext cx="685535" cy="1007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39" name="Freeform 1030"/>
          <p:cNvSpPr>
            <a:spLocks/>
          </p:cNvSpPr>
          <p:nvPr/>
        </p:nvSpPr>
        <p:spPr bwMode="auto">
          <a:xfrm rot="14255499">
            <a:off x="8520340" y="1425021"/>
            <a:ext cx="45719" cy="40141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1" name="Freeform 1030"/>
          <p:cNvSpPr>
            <a:spLocks/>
          </p:cNvSpPr>
          <p:nvPr/>
        </p:nvSpPr>
        <p:spPr bwMode="auto">
          <a:xfrm rot="9879096">
            <a:off x="9063087" y="1812275"/>
            <a:ext cx="554306" cy="7673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2" name="TextBox 41"/>
          <p:cNvSpPr txBox="1"/>
          <p:nvPr/>
        </p:nvSpPr>
        <p:spPr>
          <a:xfrm>
            <a:off x="8689611" y="990600"/>
            <a:ext cx="1559289" cy="707886"/>
          </a:xfrm>
          <a:prstGeom prst="rect">
            <a:avLst/>
          </a:prstGeom>
          <a:noFill/>
        </p:spPr>
        <p:txBody>
          <a:bodyPr wrap="square" rtlCol="0">
            <a:spAutoFit/>
          </a:bodyPr>
          <a:lstStyle/>
          <a:p>
            <a:r>
              <a:rPr lang="en-US" sz="2000" dirty="0" smtClean="0">
                <a:latin typeface="+mn-lt"/>
              </a:rPr>
              <a:t>Autism Symptoms</a:t>
            </a:r>
            <a:endParaRPr lang="en-US" sz="2000" dirty="0">
              <a:latin typeface="+mn-lt"/>
            </a:endParaRPr>
          </a:p>
        </p:txBody>
      </p:sp>
      <p:sp>
        <p:nvSpPr>
          <p:cNvPr id="40" name="Text Box 22"/>
          <p:cNvSpPr txBox="1">
            <a:spLocks noChangeArrowheads="1"/>
          </p:cNvSpPr>
          <p:nvPr/>
        </p:nvSpPr>
        <p:spPr bwMode="auto">
          <a:xfrm>
            <a:off x="8039100" y="4200435"/>
            <a:ext cx="18720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authors adjusted for SES</a:t>
            </a:r>
            <a:endParaRPr lang="en-US" altLang="en-US" sz="2400" b="1" dirty="0">
              <a:solidFill>
                <a:srgbClr val="009900"/>
              </a:solidFill>
            </a:endParaRPr>
          </a:p>
        </p:txBody>
      </p:sp>
      <p:sp>
        <p:nvSpPr>
          <p:cNvPr id="2" name="Rectangle 1"/>
          <p:cNvSpPr/>
          <p:nvPr/>
        </p:nvSpPr>
        <p:spPr bwMode="auto">
          <a:xfrm>
            <a:off x="4762500" y="1295400"/>
            <a:ext cx="990600" cy="654051"/>
          </a:xfrm>
          <a:prstGeom prst="rect">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00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00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00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P spid="42" grpId="0"/>
      <p:bldP spid="4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723900" y="76200"/>
            <a:ext cx="8762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a:t>
            </a:r>
            <a:r>
              <a:rPr lang="en-US" altLang="en-US" sz="2800" b="1" dirty="0" smtClean="0">
                <a:latin typeface="Arial Unicode MS" pitchFamily="34" charset="-128"/>
              </a:rPr>
              <a:t>r Mechanism?</a:t>
            </a:r>
            <a:endParaRPr lang="en-US" altLang="en-US" sz="2800" b="1" dirty="0">
              <a:latin typeface="Arial Unicode MS" pitchFamily="34" charset="-128"/>
            </a:endParaRP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(deaths)</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a:t>
            </a:r>
            <a:r>
              <a:rPr lang="en-US" altLang="en-US" sz="2400" b="1" dirty="0" smtClean="0">
                <a:solidFill>
                  <a:srgbClr val="009900"/>
                </a:solidFill>
              </a:rPr>
              <a:t>likely </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5"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8" y="4876800"/>
            <a:ext cx="5132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2667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1125539" y="533400"/>
            <a:ext cx="9428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4</a:t>
            </a:r>
            <a:r>
              <a:rPr lang="en-US" altLang="en-US" sz="2400" dirty="0" smtClean="0">
                <a:solidFill>
                  <a:srgbClr val="FF3300"/>
                </a:solidFill>
              </a:rPr>
              <a:t>.  </a:t>
            </a:r>
            <a:r>
              <a:rPr lang="en-US" altLang="en-US" sz="2400" dirty="0">
                <a:solidFill>
                  <a:srgbClr val="FF3300"/>
                </a:solidFill>
              </a:rPr>
              <a:t>Competing </a:t>
            </a:r>
            <a:r>
              <a:rPr lang="en-US" altLang="en-US" sz="2400" dirty="0" smtClean="0">
                <a:solidFill>
                  <a:srgbClr val="FF3300"/>
                </a:solidFill>
              </a:rPr>
              <a:t>Events (genetic conditions which cause secondary autism)</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646237"/>
            <a:ext cx="314327" cy="140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0574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0574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3619500" y="1200090"/>
            <a:ext cx="5105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000" dirty="0" smtClean="0">
                <a:latin typeface="Arial" charset="0"/>
              </a:rPr>
              <a:t>3 inherited conditions (TS, AS, fragile X</a:t>
            </a:r>
            <a:r>
              <a:rPr lang="en-US" altLang="en-US" sz="2000" dirty="0" smtClean="0">
                <a:latin typeface="Arial" charset="0"/>
              </a:rPr>
              <a:t>)</a:t>
            </a:r>
            <a:endParaRPr lang="en-US" altLang="en-US" sz="2000" dirty="0">
              <a:latin typeface="Arial" charset="0"/>
            </a:endParaRPr>
          </a:p>
        </p:txBody>
      </p:sp>
      <p:sp>
        <p:nvSpPr>
          <p:cNvPr id="602142" name="Line 30"/>
          <p:cNvSpPr>
            <a:spLocks noChangeShapeType="1"/>
          </p:cNvSpPr>
          <p:nvPr/>
        </p:nvSpPr>
        <p:spPr bwMode="auto">
          <a:xfrm flipH="1">
            <a:off x="8496298" y="1465048"/>
            <a:ext cx="3747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565275"/>
            <a:ext cx="0" cy="492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2" name="TextBox 1"/>
          <p:cNvSpPr txBox="1"/>
          <p:nvPr/>
        </p:nvSpPr>
        <p:spPr>
          <a:xfrm>
            <a:off x="2476500" y="6273225"/>
            <a:ext cx="2847975" cy="584775"/>
          </a:xfrm>
          <a:prstGeom prst="rect">
            <a:avLst/>
          </a:prstGeom>
          <a:solidFill>
            <a:schemeClr val="bg1"/>
          </a:solidFill>
        </p:spPr>
        <p:txBody>
          <a:bodyPr wrap="square" rtlCol="0">
            <a:spAutoFit/>
          </a:bodyPr>
          <a:lstStyle/>
          <a:p>
            <a:endParaRPr lang="en-US" dirty="0"/>
          </a:p>
        </p:txBody>
      </p:sp>
      <p:sp>
        <p:nvSpPr>
          <p:cNvPr id="37"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extLst>
      <p:ext uri="{BB962C8B-B14F-4D97-AF65-F5344CB8AC3E}">
        <p14:creationId xmlns:p14="http://schemas.microsoft.com/office/powerpoint/2010/main" val="17407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9229"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9233" name="Line 17"/>
          <p:cNvSpPr>
            <a:spLocks noChangeShapeType="1"/>
          </p:cNvSpPr>
          <p:nvPr/>
        </p:nvSpPr>
        <p:spPr bwMode="auto">
          <a:xfrm>
            <a:off x="4457700" y="3886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Text Box 20"/>
          <p:cNvSpPr txBox="1">
            <a:spLocks noChangeArrowheads="1"/>
          </p:cNvSpPr>
          <p:nvPr/>
        </p:nvSpPr>
        <p:spPr bwMode="auto">
          <a:xfrm>
            <a:off x="6057900" y="182880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Mechanism:  administrative mistakes in vaccination capture</a:t>
            </a:r>
          </a:p>
        </p:txBody>
      </p:sp>
      <p:sp>
        <p:nvSpPr>
          <p:cNvPr id="534554" name="Text Box 26"/>
          <p:cNvSpPr txBox="1">
            <a:spLocks noChangeArrowheads="1"/>
          </p:cNvSpPr>
          <p:nvPr/>
        </p:nvSpPr>
        <p:spPr bwMode="auto">
          <a:xfrm>
            <a:off x="2400300" y="59436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Bias towards null</a:t>
            </a:r>
          </a:p>
        </p:txBody>
      </p:sp>
      <p:sp>
        <p:nvSpPr>
          <p:cNvPr id="25" name="Text Box 22"/>
          <p:cNvSpPr txBox="1">
            <a:spLocks noChangeArrowheads="1"/>
          </p:cNvSpPr>
          <p:nvPr/>
        </p:nvSpPr>
        <p:spPr bwMode="auto">
          <a:xfrm>
            <a:off x="7494614" y="2990671"/>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grpSp>
        <p:nvGrpSpPr>
          <p:cNvPr id="2" name="Group 1"/>
          <p:cNvGrpSpPr/>
          <p:nvPr/>
        </p:nvGrpSpPr>
        <p:grpSpPr>
          <a:xfrm>
            <a:off x="4914900" y="3657600"/>
            <a:ext cx="2795588" cy="2743200"/>
            <a:chOff x="5400675" y="3810000"/>
            <a:chExt cx="2795588" cy="2743200"/>
          </a:xfrm>
        </p:grpSpPr>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9232" name="Line 16"/>
            <p:cNvSpPr>
              <a:spLocks noChangeShapeType="1"/>
            </p:cNvSpPr>
            <p:nvPr/>
          </p:nvSpPr>
          <p:spPr bwMode="auto">
            <a:xfrm>
              <a:off x="75438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7" name="Line 21"/>
            <p:cNvSpPr>
              <a:spLocks noChangeShapeType="1"/>
            </p:cNvSpPr>
            <p:nvPr/>
          </p:nvSpPr>
          <p:spPr bwMode="auto">
            <a:xfrm>
              <a:off x="60960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7"/>
            <p:cNvSpPr>
              <a:spLocks noChangeShapeType="1"/>
            </p:cNvSpPr>
            <p:nvPr/>
          </p:nvSpPr>
          <p:spPr bwMode="auto">
            <a:xfrm>
              <a:off x="6134100" y="48839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7"/>
            <p:cNvSpPr>
              <a:spLocks noChangeShapeType="1"/>
            </p:cNvSpPr>
            <p:nvPr/>
          </p:nvSpPr>
          <p:spPr bwMode="auto">
            <a:xfrm>
              <a:off x="7552232" y="48768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 name="Group 27"/>
          <p:cNvGrpSpPr/>
          <p:nvPr/>
        </p:nvGrpSpPr>
        <p:grpSpPr>
          <a:xfrm>
            <a:off x="7658100" y="4724400"/>
            <a:ext cx="2667000" cy="1687562"/>
            <a:chOff x="7658100" y="4380637"/>
            <a:chExt cx="2667000" cy="1687562"/>
          </a:xfrm>
        </p:grpSpPr>
        <p:sp>
          <p:nvSpPr>
            <p:cNvPr id="29" name="TextBox 28"/>
            <p:cNvSpPr txBox="1"/>
            <p:nvPr/>
          </p:nvSpPr>
          <p:spPr>
            <a:xfrm>
              <a:off x="7658100" y="5209401"/>
              <a:ext cx="1295400" cy="276999"/>
            </a:xfrm>
            <a:prstGeom prst="rect">
              <a:avLst/>
            </a:prstGeom>
            <a:noFill/>
          </p:spPr>
          <p:txBody>
            <a:bodyPr wrap="square" rtlCol="0">
              <a:spAutoFit/>
            </a:bodyPr>
            <a:lstStyle/>
            <a:p>
              <a:r>
                <a:rPr lang="en-US" sz="1200" dirty="0" err="1" smtClean="0">
                  <a:latin typeface="+mn-lt"/>
                </a:rPr>
                <a:t>MMR</a:t>
              </a:r>
              <a:r>
                <a:rPr lang="en-US" sz="1200" baseline="-25000" dirty="0" err="1" smtClean="0">
                  <a:latin typeface="+mn-lt"/>
                </a:rPr>
                <a:t>obs</a:t>
              </a:r>
              <a:endParaRPr lang="en-US" sz="1200" baseline="-25000" dirty="0">
                <a:latin typeface="+mn-lt"/>
              </a:endParaRPr>
            </a:p>
          </p:txBody>
        </p:sp>
        <p:sp>
          <p:nvSpPr>
            <p:cNvPr id="30" name="TextBox 29"/>
            <p:cNvSpPr txBox="1"/>
            <p:nvPr/>
          </p:nvSpPr>
          <p:spPr>
            <a:xfrm>
              <a:off x="9029700" y="5257800"/>
              <a:ext cx="1295400" cy="276999"/>
            </a:xfrm>
            <a:prstGeom prst="rect">
              <a:avLst/>
            </a:prstGeom>
            <a:noFill/>
          </p:spPr>
          <p:txBody>
            <a:bodyPr wrap="square" rtlCol="0">
              <a:spAutoFit/>
            </a:bodyPr>
            <a:lstStyle/>
            <a:p>
              <a:r>
                <a:rPr lang="en-US" sz="1200" dirty="0" err="1" smtClean="0">
                  <a:latin typeface="+mn-lt"/>
                </a:rPr>
                <a:t>Autism</a:t>
              </a:r>
              <a:r>
                <a:rPr lang="en-US" sz="1200" baseline="-25000" dirty="0" err="1" smtClean="0">
                  <a:latin typeface="+mn-lt"/>
                </a:rPr>
                <a:t>obs</a:t>
              </a:r>
              <a:endParaRPr lang="en-US" sz="1200" baseline="-25000" dirty="0">
                <a:latin typeface="+mn-lt"/>
              </a:endParaRPr>
            </a:p>
          </p:txBody>
        </p:sp>
        <p:sp>
          <p:nvSpPr>
            <p:cNvPr id="31" name="TextBox 30"/>
            <p:cNvSpPr txBox="1"/>
            <p:nvPr/>
          </p:nvSpPr>
          <p:spPr>
            <a:xfrm>
              <a:off x="7658100" y="5791200"/>
              <a:ext cx="1295400" cy="276999"/>
            </a:xfrm>
            <a:prstGeom prst="rect">
              <a:avLst/>
            </a:prstGeom>
            <a:noFill/>
          </p:spPr>
          <p:txBody>
            <a:bodyPr wrap="square" rtlCol="0">
              <a:spAutoFit/>
            </a:bodyPr>
            <a:lstStyle/>
            <a:p>
              <a:r>
                <a:rPr lang="en-US" sz="1200" dirty="0" err="1" smtClean="0">
                  <a:latin typeface="+mn-lt"/>
                </a:rPr>
                <a:t>MMR</a:t>
              </a:r>
              <a:r>
                <a:rPr lang="en-US" sz="1200" baseline="-25000" dirty="0" err="1" smtClean="0">
                  <a:latin typeface="+mn-lt"/>
                </a:rPr>
                <a:t>true</a:t>
              </a:r>
              <a:endParaRPr lang="en-US" sz="1200" baseline="-25000" dirty="0">
                <a:latin typeface="+mn-lt"/>
              </a:endParaRPr>
            </a:p>
          </p:txBody>
        </p:sp>
        <p:sp>
          <p:nvSpPr>
            <p:cNvPr id="32" name="TextBox 31"/>
            <p:cNvSpPr txBox="1"/>
            <p:nvPr/>
          </p:nvSpPr>
          <p:spPr>
            <a:xfrm>
              <a:off x="9029700" y="5791200"/>
              <a:ext cx="1295400" cy="276999"/>
            </a:xfrm>
            <a:prstGeom prst="rect">
              <a:avLst/>
            </a:prstGeom>
            <a:noFill/>
          </p:spPr>
          <p:txBody>
            <a:bodyPr wrap="square" rtlCol="0">
              <a:spAutoFit/>
            </a:bodyPr>
            <a:lstStyle/>
            <a:p>
              <a:r>
                <a:rPr lang="en-US" sz="1200" dirty="0" err="1" smtClean="0">
                  <a:latin typeface="+mn-lt"/>
                </a:rPr>
                <a:t>Autism</a:t>
              </a:r>
              <a:r>
                <a:rPr lang="en-US" sz="1200" baseline="-25000" dirty="0" err="1" smtClean="0">
                  <a:latin typeface="+mn-lt"/>
                </a:rPr>
                <a:t>true</a:t>
              </a:r>
              <a:endParaRPr lang="en-US" sz="1200" baseline="-25000" dirty="0">
                <a:latin typeface="+mn-lt"/>
              </a:endParaRPr>
            </a:p>
          </p:txBody>
        </p:sp>
        <p:grpSp>
          <p:nvGrpSpPr>
            <p:cNvPr id="33" name="Group 32"/>
            <p:cNvGrpSpPr/>
            <p:nvPr/>
          </p:nvGrpSpPr>
          <p:grpSpPr>
            <a:xfrm>
              <a:off x="7696200" y="4380637"/>
              <a:ext cx="2628900" cy="1562963"/>
              <a:chOff x="7696200" y="4382869"/>
              <a:chExt cx="2628900" cy="1562963"/>
            </a:xfrm>
          </p:grpSpPr>
          <p:sp>
            <p:nvSpPr>
              <p:cNvPr id="35" name="TextBox 34"/>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process</a:t>
                </a:r>
                <a:r>
                  <a:rPr lang="en-US" sz="1200" baseline="-25000" dirty="0" smtClean="0">
                    <a:latin typeface="+mn-lt"/>
                  </a:rPr>
                  <a:t> </a:t>
                </a:r>
                <a:endParaRPr lang="en-US" sz="1200" baseline="-25000" dirty="0">
                  <a:latin typeface="+mn-lt"/>
                </a:endParaRPr>
              </a:p>
            </p:txBody>
          </p:sp>
          <p:sp>
            <p:nvSpPr>
              <p:cNvPr id="36" name="TextBox 35"/>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process</a:t>
                </a:r>
                <a:r>
                  <a:rPr lang="en-US" sz="1200" baseline="-25000" dirty="0" smtClean="0">
                    <a:latin typeface="+mn-lt"/>
                  </a:rPr>
                  <a:t> </a:t>
                </a:r>
                <a:endParaRPr lang="en-US" sz="1200" baseline="-25000" dirty="0">
                  <a:latin typeface="+mn-lt"/>
                </a:endParaRPr>
              </a:p>
            </p:txBody>
          </p:sp>
          <p:grpSp>
            <p:nvGrpSpPr>
              <p:cNvPr id="37" name="Group 36"/>
              <p:cNvGrpSpPr/>
              <p:nvPr/>
            </p:nvGrpSpPr>
            <p:grpSpPr>
              <a:xfrm>
                <a:off x="8305800" y="5001399"/>
                <a:ext cx="1333500" cy="944433"/>
                <a:chOff x="8305800" y="5001399"/>
                <a:chExt cx="1333500" cy="944433"/>
              </a:xfrm>
            </p:grpSpPr>
            <p:sp>
              <p:nvSpPr>
                <p:cNvPr id="38" name="Line 18"/>
                <p:cNvSpPr>
                  <a:spLocks noChangeShapeType="1"/>
                </p:cNvSpPr>
                <p:nvPr/>
              </p:nvSpPr>
              <p:spPr bwMode="auto">
                <a:xfrm flipV="1">
                  <a:off x="8648700" y="5350130"/>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8"/>
                <p:cNvSpPr>
                  <a:spLocks noChangeShapeType="1"/>
                </p:cNvSpPr>
                <p:nvPr/>
              </p:nvSpPr>
              <p:spPr bwMode="auto">
                <a:xfrm flipV="1">
                  <a:off x="8648700" y="5945832"/>
                  <a:ext cx="629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4" name="TextBox 33"/>
            <p:cNvSpPr txBox="1"/>
            <p:nvPr/>
          </p:nvSpPr>
          <p:spPr>
            <a:xfrm>
              <a:off x="8343900" y="53675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4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45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50" grpId="0"/>
      <p:bldP spid="53455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Specificity</a:t>
            </a:r>
            <a:endParaRPr lang="en-US" altLang="en-US" sz="2800" b="1">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10260" name="Line 21"/>
          <p:cNvSpPr>
            <a:spLocks noChangeShapeType="1"/>
          </p:cNvSpPr>
          <p:nvPr/>
        </p:nvSpPr>
        <p:spPr bwMode="auto">
          <a:xfrm flipH="1" flipV="1">
            <a:off x="59055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Bias towards null</a:t>
            </a:r>
          </a:p>
        </p:txBody>
      </p:sp>
      <p:sp>
        <p:nvSpPr>
          <p:cNvPr id="10264" name="Line 25"/>
          <p:cNvSpPr>
            <a:spLocks noChangeShapeType="1"/>
          </p:cNvSpPr>
          <p:nvPr/>
        </p:nvSpPr>
        <p:spPr bwMode="auto">
          <a:xfrm flipH="1" flipV="1">
            <a:off x="72771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2"/>
          <p:cNvSpPr txBox="1">
            <a:spLocks noChangeArrowheads="1"/>
          </p:cNvSpPr>
          <p:nvPr/>
        </p:nvSpPr>
        <p:spPr bwMode="auto">
          <a:xfrm>
            <a:off x="8180414" y="35814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800600"/>
            <a:ext cx="20684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toward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26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26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604182" grpId="0"/>
      <p:bldP spid="604184" grpId="0"/>
      <p:bldP spid="10264" grpId="0" animBg="1"/>
      <p:bldP spid="25" grpId="0"/>
      <p:bldP spid="26" grpId="0"/>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571500" y="76200"/>
            <a:ext cx="9124950" cy="533400"/>
          </a:xfrm>
        </p:spPr>
        <p:txBody>
          <a:bodyPr/>
          <a:lstStyle/>
          <a:p>
            <a:r>
              <a:rPr lang="en-US" altLang="en-US" sz="2400" smtClean="0"/>
              <a:t>Accuracy of Outcome Measurement</a:t>
            </a:r>
            <a:r>
              <a:rPr lang="en-US" altLang="en-US" sz="2400" b="0" smtClean="0"/>
              <a:t> </a:t>
            </a:r>
            <a:r>
              <a:rPr lang="en-US" altLang="en-US" sz="240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238"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239"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240"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Specificity = 531906/531930 = 0.99995</a:t>
            </a:r>
          </a:p>
          <a:p>
            <a:pPr algn="l"/>
            <a:r>
              <a:rPr lang="en-US" altLang="en-US" sz="240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1279" name="Text Box 15"/>
          <p:cNvSpPr txBox="1">
            <a:spLocks noChangeArrowheads="1"/>
          </p:cNvSpPr>
          <p:nvPr/>
        </p:nvSpPr>
        <p:spPr bwMode="auto">
          <a:xfrm>
            <a:off x="4838700" y="60198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Non-Differential</a:t>
            </a:r>
            <a:endParaRPr lang="en-US" altLang="en-US" sz="2800" b="1">
              <a:latin typeface="Arial Unicode MS" pitchFamily="34" charset="-128"/>
            </a:endParaRPr>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Text Box 19"/>
          <p:cNvSpPr txBox="1">
            <a:spLocks noChangeArrowheads="1"/>
          </p:cNvSpPr>
          <p:nvPr/>
        </p:nvSpPr>
        <p:spPr bwMode="auto">
          <a:xfrm>
            <a:off x="6115050" y="2152471"/>
            <a:ext cx="390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t>Common </a:t>
            </a:r>
            <a:r>
              <a:rPr lang="en-US" altLang="en-US" sz="2400" dirty="0"/>
              <a:t>p</a:t>
            </a:r>
            <a:r>
              <a:rPr lang="en-US" altLang="en-US" sz="2400" dirty="0" smtClean="0"/>
              <a:t>roblems </a:t>
            </a:r>
            <a:r>
              <a:rPr lang="en-US" altLang="en-US" sz="2400" dirty="0"/>
              <a:t>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342900" y="5334000"/>
            <a:ext cx="3926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t>Rare </a:t>
            </a:r>
            <a:r>
              <a:rPr lang="en-US" altLang="en-US" sz="2400" dirty="0" smtClean="0"/>
              <a:t>problems </a:t>
            </a:r>
            <a:r>
              <a:rPr lang="en-US" altLang="en-US" sz="2400" dirty="0"/>
              <a:t>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1529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2"/>
          <p:cNvSpPr>
            <a:spLocks noChangeShapeType="1"/>
          </p:cNvSpPr>
          <p:nvPr/>
        </p:nvSpPr>
        <p:spPr bwMode="auto">
          <a:xfrm flipV="1">
            <a:off x="40767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6667500" y="3429000"/>
            <a:ext cx="1219200" cy="2286000"/>
            <a:chOff x="7162800" y="3352800"/>
            <a:chExt cx="1219200" cy="2286000"/>
          </a:xfrm>
        </p:grpSpPr>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4838700" y="4419600"/>
            <a:ext cx="2486025" cy="1524000"/>
            <a:chOff x="5400675" y="4419600"/>
            <a:chExt cx="2486025" cy="1524000"/>
          </a:xfrm>
        </p:grpSpPr>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1" name="Rectangle 3"/>
          <p:cNvSpPr>
            <a:spLocks noChangeArrowheads="1"/>
          </p:cNvSpPr>
          <p:nvPr/>
        </p:nvSpPr>
        <p:spPr bwMode="auto">
          <a:xfrm>
            <a:off x="5067300"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p:cNvSpPr>
            <a:spLocks noChangeShapeType="1"/>
          </p:cNvSpPr>
          <p:nvPr/>
        </p:nvSpPr>
        <p:spPr bwMode="auto">
          <a:xfrm>
            <a:off x="6286500"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p:cNvSpPr>
            <a:spLocks noChangeShapeType="1"/>
          </p:cNvSpPr>
          <p:nvPr/>
        </p:nvSpPr>
        <p:spPr bwMode="auto">
          <a:xfrm>
            <a:off x="5067300"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538637" name="Line 13"/>
          <p:cNvSpPr>
            <a:spLocks noChangeShapeType="1"/>
          </p:cNvSpPr>
          <p:nvPr/>
        </p:nvSpPr>
        <p:spPr bwMode="auto">
          <a:xfrm flipH="1" flipV="1">
            <a:off x="57531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2303" name="Text Box 15"/>
          <p:cNvSpPr txBox="1">
            <a:spLocks noChangeArrowheads="1"/>
          </p:cNvSpPr>
          <p:nvPr/>
        </p:nvSpPr>
        <p:spPr bwMode="auto">
          <a:xfrm>
            <a:off x="50673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2304" name="Text Box 16"/>
          <p:cNvSpPr txBox="1">
            <a:spLocks noChangeArrowheads="1"/>
          </p:cNvSpPr>
          <p:nvPr/>
        </p:nvSpPr>
        <p:spPr bwMode="auto">
          <a:xfrm>
            <a:off x="2476500" y="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Differential</a:t>
            </a:r>
            <a:endParaRPr lang="en-US" altLang="en-US" sz="2800" b="1" dirty="0">
              <a:latin typeface="Arial Unicode MS" pitchFamily="34" charset="-128"/>
            </a:endParaRPr>
          </a:p>
        </p:txBody>
      </p:sp>
      <p:sp>
        <p:nvSpPr>
          <p:cNvPr id="538641" name="Line 17"/>
          <p:cNvSpPr>
            <a:spLocks noChangeShapeType="1"/>
          </p:cNvSpPr>
          <p:nvPr/>
        </p:nvSpPr>
        <p:spPr bwMode="auto">
          <a:xfrm>
            <a:off x="57912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8"/>
          <p:cNvSpPr>
            <a:spLocks noChangeShapeType="1"/>
          </p:cNvSpPr>
          <p:nvPr/>
        </p:nvSpPr>
        <p:spPr bwMode="auto">
          <a:xfrm>
            <a:off x="45339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3" name="Text Box 19"/>
          <p:cNvSpPr txBox="1">
            <a:spLocks noChangeArrowheads="1"/>
          </p:cNvSpPr>
          <p:nvPr/>
        </p:nvSpPr>
        <p:spPr bwMode="auto">
          <a:xfrm>
            <a:off x="4876800" y="914400"/>
            <a:ext cx="544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Our speculation:  Specificity not </a:t>
            </a:r>
            <a:r>
              <a:rPr lang="en-US" altLang="en-US" sz="2400" dirty="0" smtClean="0"/>
              <a:t>affected differentially with respect to exposure</a:t>
            </a:r>
            <a:endParaRPr lang="en-US" altLang="en-US" sz="2400" dirty="0"/>
          </a:p>
        </p:txBody>
      </p:sp>
      <p:sp>
        <p:nvSpPr>
          <p:cNvPr id="538648" name="Line 24"/>
          <p:cNvSpPr>
            <a:spLocks noChangeShapeType="1"/>
          </p:cNvSpPr>
          <p:nvPr/>
        </p:nvSpPr>
        <p:spPr bwMode="auto">
          <a:xfrm flipH="1">
            <a:off x="7162800" y="3429000"/>
            <a:ext cx="11811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9" name="Line 25"/>
          <p:cNvSpPr>
            <a:spLocks noChangeShapeType="1"/>
          </p:cNvSpPr>
          <p:nvPr/>
        </p:nvSpPr>
        <p:spPr bwMode="auto">
          <a:xfrm flipH="1" flipV="1">
            <a:off x="57531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0" name="Line 26"/>
          <p:cNvSpPr>
            <a:spLocks noChangeShapeType="1"/>
          </p:cNvSpPr>
          <p:nvPr/>
        </p:nvSpPr>
        <p:spPr bwMode="auto">
          <a:xfrm>
            <a:off x="58293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8654" name="Text Box 30"/>
          <p:cNvSpPr txBox="1">
            <a:spLocks noChangeArrowheads="1"/>
          </p:cNvSpPr>
          <p:nvPr/>
        </p:nvSpPr>
        <p:spPr bwMode="auto">
          <a:xfrm>
            <a:off x="4914900" y="1892300"/>
            <a:ext cx="525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Less sensitive </a:t>
            </a:r>
            <a:r>
              <a:rPr lang="en-US" altLang="en-US" sz="2400" dirty="0" smtClean="0"/>
              <a:t>autism </a:t>
            </a:r>
            <a:r>
              <a:rPr lang="en-US" altLang="en-US" sz="2400" dirty="0" smtClean="0"/>
              <a:t>diagnosis </a:t>
            </a:r>
            <a:r>
              <a:rPr lang="en-US" altLang="en-US" sz="2400" dirty="0"/>
              <a:t>among non-vaccinated perhaps because they are not “in care” as much as vaccinated or because psychiatrists were aware of vaccine-autism hypothesis</a:t>
            </a:r>
          </a:p>
        </p:txBody>
      </p:sp>
      <p:grpSp>
        <p:nvGrpSpPr>
          <p:cNvPr id="7" name="Group 6"/>
          <p:cNvGrpSpPr/>
          <p:nvPr/>
        </p:nvGrpSpPr>
        <p:grpSpPr>
          <a:xfrm>
            <a:off x="7658100" y="4267200"/>
            <a:ext cx="2667000" cy="2401163"/>
            <a:chOff x="7658100" y="1600200"/>
            <a:chExt cx="2667000" cy="2401163"/>
          </a:xfrm>
        </p:grpSpPr>
        <p:sp>
          <p:nvSpPr>
            <p:cNvPr id="58" name="Line 18"/>
            <p:cNvSpPr>
              <a:spLocks noChangeShapeType="1"/>
            </p:cNvSpPr>
            <p:nvPr/>
          </p:nvSpPr>
          <p:spPr bwMode="auto">
            <a:xfrm flipV="1">
              <a:off x="8648700" y="2567463"/>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p:nvPr/>
          </p:nvGrpSpPr>
          <p:grpSpPr>
            <a:xfrm>
              <a:off x="7658100" y="1600200"/>
              <a:ext cx="2667000" cy="2401163"/>
              <a:chOff x="7658100" y="4267200"/>
              <a:chExt cx="2667000" cy="2401163"/>
            </a:xfrm>
          </p:grpSpPr>
          <p:grpSp>
            <p:nvGrpSpPr>
              <p:cNvPr id="5" name="Group 4"/>
              <p:cNvGrpSpPr/>
              <p:nvPr/>
            </p:nvGrpSpPr>
            <p:grpSpPr>
              <a:xfrm>
                <a:off x="7658100" y="4267200"/>
                <a:ext cx="2667000" cy="2401163"/>
                <a:chOff x="7658100" y="4380637"/>
                <a:chExt cx="2667000" cy="2401163"/>
              </a:xfrm>
            </p:grpSpPr>
            <p:sp>
              <p:nvSpPr>
                <p:cNvPr id="2" name="TextBox 1"/>
                <p:cNvSpPr txBox="1"/>
                <p:nvPr/>
              </p:nvSpPr>
              <p:spPr>
                <a:xfrm>
                  <a:off x="7658100" y="5209401"/>
                  <a:ext cx="1295400" cy="276999"/>
                </a:xfrm>
                <a:prstGeom prst="rect">
                  <a:avLst/>
                </a:prstGeom>
                <a:noFill/>
              </p:spPr>
              <p:txBody>
                <a:bodyPr wrap="square" rtlCol="0">
                  <a:spAutoFit/>
                </a:bodyPr>
                <a:lstStyle/>
                <a:p>
                  <a:r>
                    <a:rPr lang="en-US" sz="1200" dirty="0" err="1" smtClean="0">
                      <a:latin typeface="+mn-lt"/>
                    </a:rPr>
                    <a:t>MMR</a:t>
                  </a:r>
                  <a:r>
                    <a:rPr lang="en-US" sz="1200" baseline="-25000" dirty="0" err="1" smtClean="0">
                      <a:latin typeface="+mn-lt"/>
                    </a:rPr>
                    <a:t>obs</a:t>
                  </a:r>
                  <a:endParaRPr lang="en-US" sz="1200" baseline="-25000" dirty="0">
                    <a:latin typeface="+mn-lt"/>
                  </a:endParaRPr>
                </a:p>
              </p:txBody>
            </p:sp>
            <p:sp>
              <p:nvSpPr>
                <p:cNvPr id="27" name="TextBox 26"/>
                <p:cNvSpPr txBox="1"/>
                <p:nvPr/>
              </p:nvSpPr>
              <p:spPr>
                <a:xfrm>
                  <a:off x="9029700" y="5257800"/>
                  <a:ext cx="1295400" cy="276999"/>
                </a:xfrm>
                <a:prstGeom prst="rect">
                  <a:avLst/>
                </a:prstGeom>
                <a:noFill/>
              </p:spPr>
              <p:txBody>
                <a:bodyPr wrap="square" rtlCol="0">
                  <a:spAutoFit/>
                </a:bodyPr>
                <a:lstStyle/>
                <a:p>
                  <a:r>
                    <a:rPr lang="en-US" sz="1200" dirty="0" err="1" smtClean="0">
                      <a:latin typeface="+mn-lt"/>
                    </a:rPr>
                    <a:t>Autism</a:t>
                  </a:r>
                  <a:r>
                    <a:rPr lang="en-US" sz="1200" baseline="-25000" dirty="0" err="1" smtClean="0">
                      <a:latin typeface="+mn-lt"/>
                    </a:rPr>
                    <a:t>obs</a:t>
                  </a:r>
                  <a:endParaRPr lang="en-US" sz="1200" baseline="-25000" dirty="0">
                    <a:latin typeface="+mn-lt"/>
                  </a:endParaRPr>
                </a:p>
              </p:txBody>
            </p:sp>
            <p:sp>
              <p:nvSpPr>
                <p:cNvPr id="28" name="TextBox 27"/>
                <p:cNvSpPr txBox="1"/>
                <p:nvPr/>
              </p:nvSpPr>
              <p:spPr>
                <a:xfrm>
                  <a:off x="7658100" y="5791200"/>
                  <a:ext cx="1295400" cy="276999"/>
                </a:xfrm>
                <a:prstGeom prst="rect">
                  <a:avLst/>
                </a:prstGeom>
                <a:noFill/>
              </p:spPr>
              <p:txBody>
                <a:bodyPr wrap="square" rtlCol="0">
                  <a:spAutoFit/>
                </a:bodyPr>
                <a:lstStyle/>
                <a:p>
                  <a:r>
                    <a:rPr lang="en-US" sz="1200" dirty="0" err="1" smtClean="0">
                      <a:latin typeface="+mn-lt"/>
                    </a:rPr>
                    <a:t>MMR</a:t>
                  </a:r>
                  <a:r>
                    <a:rPr lang="en-US" sz="1200" baseline="-25000" dirty="0" err="1" smtClean="0">
                      <a:latin typeface="+mn-lt"/>
                    </a:rPr>
                    <a:t>true</a:t>
                  </a:r>
                  <a:endParaRPr lang="en-US" sz="1200" baseline="-25000" dirty="0">
                    <a:latin typeface="+mn-lt"/>
                  </a:endParaRPr>
                </a:p>
              </p:txBody>
            </p:sp>
            <p:sp>
              <p:nvSpPr>
                <p:cNvPr id="30" name="TextBox 29"/>
                <p:cNvSpPr txBox="1"/>
                <p:nvPr/>
              </p:nvSpPr>
              <p:spPr>
                <a:xfrm>
                  <a:off x="9029700" y="5791200"/>
                  <a:ext cx="1295400" cy="276999"/>
                </a:xfrm>
                <a:prstGeom prst="rect">
                  <a:avLst/>
                </a:prstGeom>
                <a:noFill/>
              </p:spPr>
              <p:txBody>
                <a:bodyPr wrap="square" rtlCol="0">
                  <a:spAutoFit/>
                </a:bodyPr>
                <a:lstStyle/>
                <a:p>
                  <a:r>
                    <a:rPr lang="en-US" sz="1200" dirty="0" err="1" smtClean="0">
                      <a:latin typeface="+mn-lt"/>
                    </a:rPr>
                    <a:t>Autism</a:t>
                  </a:r>
                  <a:r>
                    <a:rPr lang="en-US" sz="1200" baseline="-25000" dirty="0" err="1" smtClean="0">
                      <a:latin typeface="+mn-lt"/>
                    </a:rPr>
                    <a:t>true</a:t>
                  </a:r>
                  <a:endParaRPr lang="en-US" sz="1200" baseline="-25000" dirty="0">
                    <a:latin typeface="+mn-lt"/>
                  </a:endParaRPr>
                </a:p>
              </p:txBody>
            </p:sp>
            <p:grpSp>
              <p:nvGrpSpPr>
                <p:cNvPr id="4" name="Group 3"/>
                <p:cNvGrpSpPr/>
                <p:nvPr/>
              </p:nvGrpSpPr>
              <p:grpSpPr>
                <a:xfrm>
                  <a:off x="7696200" y="4380637"/>
                  <a:ext cx="2628900" cy="2401163"/>
                  <a:chOff x="7696200" y="4382869"/>
                  <a:chExt cx="2628900" cy="2401163"/>
                </a:xfrm>
              </p:grpSpPr>
              <p:sp>
                <p:nvSpPr>
                  <p:cNvPr id="29" name="TextBox 28"/>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process</a:t>
                    </a:r>
                    <a:r>
                      <a:rPr lang="en-US" sz="1200" baseline="-25000" dirty="0" smtClean="0">
                        <a:latin typeface="+mn-lt"/>
                      </a:rPr>
                      <a:t> </a:t>
                    </a:r>
                    <a:endParaRPr lang="en-US" sz="1200" baseline="-25000" dirty="0">
                      <a:latin typeface="+mn-lt"/>
                    </a:endParaRPr>
                  </a:p>
                </p:txBody>
              </p:sp>
              <p:sp>
                <p:nvSpPr>
                  <p:cNvPr id="32" name="TextBox 31"/>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process</a:t>
                    </a:r>
                    <a:r>
                      <a:rPr lang="en-US" sz="1200" baseline="-25000" dirty="0" smtClean="0">
                        <a:latin typeface="+mn-lt"/>
                      </a:rPr>
                      <a:t> </a:t>
                    </a:r>
                    <a:endParaRPr lang="en-US" sz="1200" baseline="-25000" dirty="0">
                      <a:latin typeface="+mn-lt"/>
                    </a:endParaRPr>
                  </a:p>
                </p:txBody>
              </p:sp>
              <p:grpSp>
                <p:nvGrpSpPr>
                  <p:cNvPr id="3" name="Group 2"/>
                  <p:cNvGrpSpPr/>
                  <p:nvPr/>
                </p:nvGrpSpPr>
                <p:grpSpPr>
                  <a:xfrm>
                    <a:off x="8227126" y="4876800"/>
                    <a:ext cx="1412174" cy="1907232"/>
                    <a:chOff x="8227126" y="4876800"/>
                    <a:chExt cx="1412174" cy="1907232"/>
                  </a:xfrm>
                </p:grpSpPr>
                <p:sp>
                  <p:nvSpPr>
                    <p:cNvPr id="34" name="Line 18"/>
                    <p:cNvSpPr>
                      <a:spLocks noChangeShapeType="1"/>
                    </p:cNvSpPr>
                    <p:nvPr/>
                  </p:nvSpPr>
                  <p:spPr bwMode="auto">
                    <a:xfrm flipV="1">
                      <a:off x="8491352" y="4876800"/>
                      <a:ext cx="766948" cy="930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TextBox 37"/>
                    <p:cNvSpPr txBox="1"/>
                    <p:nvPr/>
                  </p:nvSpPr>
                  <p:spPr>
                    <a:xfrm>
                      <a:off x="8227126" y="6322367"/>
                      <a:ext cx="1295400" cy="461665"/>
                    </a:xfrm>
                    <a:prstGeom prst="rect">
                      <a:avLst/>
                    </a:prstGeom>
                    <a:noFill/>
                  </p:spPr>
                  <p:txBody>
                    <a:bodyPr wrap="square" rtlCol="0">
                      <a:spAutoFit/>
                    </a:bodyPr>
                    <a:lstStyle/>
                    <a:p>
                      <a:r>
                        <a:rPr lang="en-US" sz="1200" dirty="0" smtClean="0">
                          <a:latin typeface="+mn-lt"/>
                        </a:rPr>
                        <a:t>Healthcare seeking</a:t>
                      </a:r>
                      <a:endParaRPr lang="en-US" sz="1200" baseline="-25000" dirty="0">
                        <a:latin typeface="+mn-lt"/>
                      </a:endParaRPr>
                    </a:p>
                  </p:txBody>
                </p:sp>
                <p:sp>
                  <p:nvSpPr>
                    <p:cNvPr id="39"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8"/>
                    <p:cNvSpPr>
                      <a:spLocks noChangeShapeType="1"/>
                    </p:cNvSpPr>
                    <p:nvPr/>
                  </p:nvSpPr>
                  <p:spPr bwMode="auto">
                    <a:xfrm flipH="1" flipV="1">
                      <a:off x="8305800" y="6095999"/>
                      <a:ext cx="166255" cy="230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8"/>
                    <p:cNvSpPr>
                      <a:spLocks noChangeShapeType="1"/>
                    </p:cNvSpPr>
                    <p:nvPr/>
                  </p:nvSpPr>
                  <p:spPr bwMode="auto">
                    <a:xfrm flipV="1">
                      <a:off x="8780812" y="5001399"/>
                      <a:ext cx="477487" cy="12930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59" name="TextBox 58"/>
              <p:cNvSpPr txBox="1"/>
              <p:nvPr/>
            </p:nvSpPr>
            <p:spPr>
              <a:xfrm>
                <a:off x="8267700" y="52151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933700" y="55698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err="1">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err="1">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3"/>
          <p:cNvSpPr>
            <a:spLocks noChangeShapeType="1"/>
          </p:cNvSpPr>
          <p:nvPr/>
        </p:nvSpPr>
        <p:spPr bwMode="auto">
          <a:xfrm flipV="1">
            <a:off x="4880783" y="5257798"/>
            <a:ext cx="519892" cy="43457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419101" y="5136356"/>
            <a:ext cx="4800600" cy="11120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6"/>
          <p:cNvSpPr>
            <a:spLocks noChangeShapeType="1"/>
          </p:cNvSpPr>
          <p:nvPr/>
        </p:nvSpPr>
        <p:spPr bwMode="auto">
          <a:xfrm flipV="1">
            <a:off x="5829300" y="5257798"/>
            <a:ext cx="2819400" cy="4873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1730" name="Text Box 34"/>
          <p:cNvSpPr txBox="1">
            <a:spLocks noChangeArrowheads="1"/>
          </p:cNvSpPr>
          <p:nvPr/>
        </p:nvSpPr>
        <p:spPr bwMode="auto">
          <a:xfrm>
            <a:off x="2552700" y="152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Possible manifestation of omitting family history:</a:t>
            </a:r>
          </a:p>
        </p:txBody>
      </p:sp>
      <p:sp>
        <p:nvSpPr>
          <p:cNvPr id="541731" name="Text Box 35"/>
          <p:cNvSpPr txBox="1">
            <a:spLocks noChangeArrowheads="1"/>
          </p:cNvSpPr>
          <p:nvPr/>
        </p:nvSpPr>
        <p:spPr bwMode="auto">
          <a:xfrm>
            <a:off x="4000499" y="605135"/>
            <a:ext cx="6248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Vaccinated depleted for highest risk kids</a:t>
            </a:r>
            <a:endParaRPr lang="en-US" altLang="en-US" sz="2400" dirty="0">
              <a:latin typeface="Arial" charset="0"/>
            </a:endParaRP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a:off x="277258" y="2680507"/>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9"/>
          <p:cNvSpPr txBox="1">
            <a:spLocks noChangeArrowheads="1"/>
          </p:cNvSpPr>
          <p:nvPr/>
        </p:nvSpPr>
        <p:spPr bwMode="auto">
          <a:xfrm>
            <a:off x="-190499" y="2794337"/>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Uncertain about edge and hence parent is on B list</a:t>
            </a:r>
            <a:endParaRPr lang="en-US" altLang="en-US" sz="2000" dirty="0">
              <a:solidFill>
                <a:srgbClr val="FF0000"/>
              </a:solidFill>
              <a:latin typeface="Arial" charset="0"/>
            </a:endParaRPr>
          </a:p>
        </p:txBody>
      </p:sp>
      <p:sp>
        <p:nvSpPr>
          <p:cNvPr id="38" name="Text Box 9"/>
          <p:cNvSpPr txBox="1">
            <a:spLocks noChangeArrowheads="1"/>
          </p:cNvSpPr>
          <p:nvPr/>
        </p:nvSpPr>
        <p:spPr bwMode="auto">
          <a:xfrm>
            <a:off x="-190500" y="3962400"/>
            <a:ext cx="3581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Is there any downside to adjusting for  all these?</a:t>
            </a:r>
            <a:endParaRPr lang="en-US" altLang="en-US" sz="2000" dirty="0">
              <a:solidFill>
                <a:srgbClr val="FF0000"/>
              </a:solidFill>
              <a:latin typeface="Arial" charset="0"/>
            </a:endParaRPr>
          </a:p>
        </p:txBody>
      </p:sp>
      <p:sp>
        <p:nvSpPr>
          <p:cNvPr id="39" name="Text Box 35"/>
          <p:cNvSpPr txBox="1">
            <a:spLocks noChangeArrowheads="1"/>
          </p:cNvSpPr>
          <p:nvPr/>
        </p:nvSpPr>
        <p:spPr bwMode="auto">
          <a:xfrm>
            <a:off x="5676900" y="1110496"/>
            <a:ext cx="4419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ts val="0"/>
              </a:spcBef>
            </a:pPr>
            <a:r>
              <a:rPr lang="en-US" altLang="en-US" sz="2400" dirty="0" smtClean="0">
                <a:latin typeface="Arial" charset="0"/>
              </a:rPr>
              <a:t>Non-vaccinated </a:t>
            </a:r>
            <a:r>
              <a:rPr lang="en-US" altLang="en-US" sz="2400" dirty="0">
                <a:latin typeface="Arial" charset="0"/>
              </a:rPr>
              <a:t>enriched for highest risk </a:t>
            </a:r>
            <a:r>
              <a:rPr lang="en-US" altLang="en-US" sz="2400" dirty="0" smtClean="0">
                <a:latin typeface="Arial" charset="0"/>
              </a:rPr>
              <a:t>kids</a:t>
            </a:r>
            <a:endParaRPr lang="en-US" altLang="en-US" sz="2400" dirty="0">
              <a:latin typeface="Arial" charset="0"/>
            </a:endParaRPr>
          </a:p>
          <a:p>
            <a:pPr algn="r">
              <a:spcBef>
                <a:spcPts val="0"/>
              </a:spcBef>
            </a:pPr>
            <a:endParaRPr lang="en-US" altLang="en-US" sz="800" dirty="0" smtClean="0">
              <a:latin typeface="Arial" charset="0"/>
            </a:endParaRPr>
          </a:p>
          <a:p>
            <a:pPr algn="r">
              <a:spcBef>
                <a:spcPts val="0"/>
              </a:spcBef>
            </a:pPr>
            <a:r>
              <a:rPr lang="en-US" altLang="en-US" sz="2400" dirty="0" smtClean="0">
                <a:latin typeface="Arial" charset="0"/>
              </a:rPr>
              <a:t>Underestimate </a:t>
            </a:r>
            <a:r>
              <a:rPr lang="en-US" altLang="en-US" sz="2400" dirty="0">
                <a:latin typeface="Arial" charset="0"/>
              </a:rPr>
              <a:t>risk of vaccine</a:t>
            </a:r>
            <a:r>
              <a:rPr lang="en-US" altLang="en-US" sz="2800" dirty="0">
                <a:latin typeface="Arial" charset="0"/>
              </a:rPr>
              <a:t> </a:t>
            </a:r>
            <a:r>
              <a:rPr lang="en-US" altLang="en-US" sz="2000" dirty="0">
                <a:latin typeface="Arial" charset="0"/>
              </a:rPr>
              <a:t>(</a:t>
            </a:r>
            <a:r>
              <a:rPr lang="en-US" altLang="en-US" sz="2000" dirty="0" smtClean="0">
                <a:latin typeface="Arial" charset="0"/>
              </a:rPr>
              <a:t>negative</a:t>
            </a:r>
            <a:r>
              <a:rPr lang="en-US" altLang="en-US" sz="1000" dirty="0" smtClean="0">
                <a:latin typeface="Arial" charset="0"/>
              </a:rPr>
              <a:t> </a:t>
            </a:r>
            <a:r>
              <a:rPr lang="en-US" altLang="en-US" sz="2000" dirty="0">
                <a:latin typeface="Arial" charset="0"/>
              </a:rPr>
              <a:t> </a:t>
            </a:r>
            <a:r>
              <a:rPr lang="en-US" altLang="en-US" sz="2000" dirty="0" smtClean="0">
                <a:latin typeface="Arial" charset="0"/>
              </a:rPr>
              <a:t>confounding)</a:t>
            </a:r>
            <a:endParaRPr lang="en-US" altLang="en-US" sz="2000" dirty="0">
              <a:latin typeface="Arial" charset="0"/>
            </a:endParaRPr>
          </a:p>
        </p:txBody>
      </p:sp>
      <p:sp>
        <p:nvSpPr>
          <p:cNvPr id="43" name="Line 23"/>
          <p:cNvSpPr>
            <a:spLocks noChangeShapeType="1"/>
          </p:cNvSpPr>
          <p:nvPr/>
        </p:nvSpPr>
        <p:spPr bwMode="auto">
          <a:xfrm flipV="1">
            <a:off x="4586998" y="5334000"/>
            <a:ext cx="899402" cy="8222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9"/>
          <p:cNvSpPr txBox="1">
            <a:spLocks noChangeArrowheads="1"/>
          </p:cNvSpPr>
          <p:nvPr/>
        </p:nvSpPr>
        <p:spPr bwMode="auto">
          <a:xfrm>
            <a:off x="-38099" y="4674334"/>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-potentially less precision</a:t>
            </a:r>
            <a:endParaRPr lang="en-US" altLang="en-US" sz="2000" dirty="0">
              <a:solidFill>
                <a:srgbClr val="FF0000"/>
              </a:solidFill>
              <a:latin typeface="Arial" charset="0"/>
            </a:endParaRPr>
          </a:p>
        </p:txBody>
      </p:sp>
      <p:sp>
        <p:nvSpPr>
          <p:cNvPr id="45" name="Text Box 9"/>
          <p:cNvSpPr txBox="1">
            <a:spLocks noChangeArrowheads="1"/>
          </p:cNvSpPr>
          <p:nvPr/>
        </p:nvSpPr>
        <p:spPr bwMode="auto">
          <a:xfrm>
            <a:off x="70798" y="4986775"/>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 bias amplification</a:t>
            </a:r>
            <a:endParaRPr lang="en-US" altLang="en-US" sz="2000" dirty="0">
              <a:solidFill>
                <a:srgbClr val="FF0000"/>
              </a:solidFill>
              <a:latin typeface="Arial" charset="0"/>
            </a:endParaRPr>
          </a:p>
        </p:txBody>
      </p:sp>
      <p:sp>
        <p:nvSpPr>
          <p:cNvPr id="46" name="Line 23"/>
          <p:cNvSpPr>
            <a:spLocks noChangeShapeType="1"/>
          </p:cNvSpPr>
          <p:nvPr/>
        </p:nvSpPr>
        <p:spPr bwMode="auto">
          <a:xfrm flipV="1">
            <a:off x="4739540" y="5305170"/>
            <a:ext cx="4213960" cy="10978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Freeform 1030"/>
          <p:cNvSpPr>
            <a:spLocks/>
          </p:cNvSpPr>
          <p:nvPr/>
        </p:nvSpPr>
        <p:spPr bwMode="auto">
          <a:xfrm>
            <a:off x="4229100" y="6120825"/>
            <a:ext cx="521525" cy="5847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noFill/>
            <a:prstDash val="solid"/>
            <a:round/>
            <a:headEnd type="none" w="med" len="med"/>
            <a:tailEnd type="stealth" w="med" len="med"/>
          </a:ln>
          <a:effectLst/>
        </p:spPr>
        <p:txBody>
          <a:bodyPr wrap="square" anchor="ctr">
            <a:spAutoFit/>
          </a:bodyPr>
          <a:lstStyle/>
          <a:p>
            <a:pPr eaLnBrk="0" hangingPunct="0">
              <a:defRPr/>
            </a:pPr>
            <a:r>
              <a:rPr lang="en-US" dirty="0" smtClean="0">
                <a:latin typeface="+mj-lt"/>
              </a:rPr>
              <a:t>U</a:t>
            </a:r>
            <a:endParaRPr lang="en-US" dirty="0">
              <a:latin typeface="+mj-lt"/>
            </a:endParaRPr>
          </a:p>
        </p:txBody>
      </p:sp>
      <p:sp>
        <p:nvSpPr>
          <p:cNvPr id="2" name="Freeform 1"/>
          <p:cNvSpPr/>
          <p:nvPr/>
        </p:nvSpPr>
        <p:spPr bwMode="auto">
          <a:xfrm>
            <a:off x="3289110" y="5254388"/>
            <a:ext cx="5609230" cy="1211509"/>
          </a:xfrm>
          <a:custGeom>
            <a:avLst/>
            <a:gdLst>
              <a:gd name="connsiteX0" fmla="*/ 0 w 5609230"/>
              <a:gd name="connsiteY0" fmla="*/ 1201003 h 1211509"/>
              <a:gd name="connsiteX1" fmla="*/ 2497541 w 5609230"/>
              <a:gd name="connsiteY1" fmla="*/ 1037230 h 1211509"/>
              <a:gd name="connsiteX2" fmla="*/ 5609230 w 5609230"/>
              <a:gd name="connsiteY2" fmla="*/ 0 h 1211509"/>
              <a:gd name="connsiteX3" fmla="*/ 5609230 w 5609230"/>
              <a:gd name="connsiteY3" fmla="*/ 0 h 1211509"/>
            </a:gdLst>
            <a:ahLst/>
            <a:cxnLst>
              <a:cxn ang="0">
                <a:pos x="connsiteX0" y="connsiteY0"/>
              </a:cxn>
              <a:cxn ang="0">
                <a:pos x="connsiteX1" y="connsiteY1"/>
              </a:cxn>
              <a:cxn ang="0">
                <a:pos x="connsiteX2" y="connsiteY2"/>
              </a:cxn>
              <a:cxn ang="0">
                <a:pos x="connsiteX3" y="connsiteY3"/>
              </a:cxn>
            </a:cxnLst>
            <a:rect l="l" t="t" r="r" b="b"/>
            <a:pathLst>
              <a:path w="5609230" h="1211509">
                <a:moveTo>
                  <a:pt x="0" y="1201003"/>
                </a:moveTo>
                <a:cubicBezTo>
                  <a:pt x="781334" y="1219200"/>
                  <a:pt x="1562669" y="1237397"/>
                  <a:pt x="2497541" y="1037230"/>
                </a:cubicBezTo>
                <a:cubicBezTo>
                  <a:pt x="3432413" y="837063"/>
                  <a:pt x="5609230" y="0"/>
                  <a:pt x="5609230" y="0"/>
                </a:cubicBezTo>
                <a:lnTo>
                  <a:pt x="5609230" y="0"/>
                </a:ln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9" name="Text Box 35"/>
          <p:cNvSpPr txBox="1">
            <a:spLocks noChangeArrowheads="1"/>
          </p:cNvSpPr>
          <p:nvPr/>
        </p:nvSpPr>
        <p:spPr bwMode="auto">
          <a:xfrm>
            <a:off x="7159150" y="2209800"/>
            <a:ext cx="2937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2400" dirty="0">
              <a:latin typeface="Arial" charset="0"/>
            </a:endParaRPr>
          </a:p>
          <a:p>
            <a:pPr algn="r">
              <a:spcBef>
                <a:spcPct val="50000"/>
              </a:spcBef>
            </a:pPr>
            <a:r>
              <a:rPr lang="en-US" altLang="en-US" sz="2400" dirty="0">
                <a:latin typeface="Arial" charset="0"/>
              </a:rPr>
              <a:t>A</a:t>
            </a:r>
            <a:r>
              <a:rPr lang="en-US" altLang="en-US" sz="2400" dirty="0" smtClean="0">
                <a:latin typeface="Arial" charset="0"/>
              </a:rPr>
              <a:t>mplified by adjusting on possible IVs</a:t>
            </a:r>
            <a:endParaRPr lang="en-US"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3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17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19" grpId="0"/>
      <p:bldP spid="13332" grpId="0" animBg="1"/>
      <p:bldP spid="13333" grpId="0" animBg="1"/>
      <p:bldP spid="13335" grpId="0" animBg="1"/>
      <p:bldP spid="541730" grpId="0"/>
      <p:bldP spid="541731" grpId="0"/>
      <p:bldP spid="38" grpId="0"/>
      <p:bldP spid="39" grpId="0"/>
      <p:bldP spid="43" grpId="0" animBg="1"/>
      <p:bldP spid="43" grpId="1" animBg="1"/>
      <p:bldP spid="44" grpId="0"/>
      <p:bldP spid="45" grpId="0"/>
      <p:bldP spid="46" grpId="0" animBg="1"/>
      <p:bldP spid="46" grpId="1" animBg="1"/>
      <p:bldP spid="2"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smtClean="0"/>
          </a:p>
        </p:txBody>
      </p:sp>
      <p:sp>
        <p:nvSpPr>
          <p:cNvPr id="14339" name="Rectangle 3"/>
          <p:cNvSpPr>
            <a:spLocks noGrp="1" noChangeArrowheads="1"/>
          </p:cNvSpPr>
          <p:nvPr>
            <p:ph type="body" idx="1"/>
          </p:nvPr>
        </p:nvSpPr>
        <p:spPr/>
        <p:txBody>
          <a:bodyPr/>
          <a:lstStyle/>
          <a:p>
            <a:endParaRPr lang="en-US" altLang="en-US"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4342" name="Text Box 8"/>
          <p:cNvSpPr txBox="1">
            <a:spLocks noChangeArrowheads="1"/>
          </p:cNvSpPr>
          <p:nvPr/>
        </p:nvSpPr>
        <p:spPr bwMode="auto">
          <a:xfrm>
            <a:off x="7886700" y="457200"/>
            <a:ext cx="2209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If FH confounding operative, would have expected </a:t>
            </a:r>
            <a:r>
              <a:rPr lang="en-US" altLang="en-US" sz="2400" dirty="0" smtClean="0">
                <a:latin typeface="Arial" charset="0"/>
              </a:rPr>
              <a:t>attenuation </a:t>
            </a:r>
            <a:r>
              <a:rPr lang="en-US" altLang="en-US" sz="2400" dirty="0">
                <a:latin typeface="Arial" charset="0"/>
              </a:rPr>
              <a:t>of IRR </a:t>
            </a:r>
            <a:r>
              <a:rPr lang="en-US" altLang="en-US" sz="2400" dirty="0" smtClean="0">
                <a:latin typeface="Arial" charset="0"/>
              </a:rPr>
              <a:t>in last time period (coinciding with highly publicized paper) as </a:t>
            </a:r>
            <a:r>
              <a:rPr lang="en-US" altLang="en-US" sz="2400" dirty="0">
                <a:latin typeface="Arial" charset="0"/>
              </a:rPr>
              <a:t>more high risk children went </a:t>
            </a:r>
            <a:r>
              <a:rPr lang="en-US" altLang="en-US" sz="2400" dirty="0" smtClean="0">
                <a:latin typeface="Arial" charset="0"/>
              </a:rPr>
              <a:t>unvaccinated – but we don’t</a:t>
            </a:r>
            <a:endParaRPr lang="en-US" altLang="en-US" sz="2400"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What was the unadjusted measure of association?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1.45 - B</a:t>
            </a:r>
            <a:endParaRPr lang="en-US" altLang="en-US" sz="2000" b="1">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a:latin typeface="Arial" charset="0"/>
              </a:rPr>
              <a:t>Not enough information to tell</a:t>
            </a:r>
            <a:r>
              <a:rPr lang="en-US" altLang="en-US" sz="200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80000"/>
              </a:lnSpc>
            </a:pPr>
            <a:r>
              <a:rPr lang="en-US" altLang="en-US" sz="1400" smtClean="0">
                <a:latin typeface="Courier New" pitchFamily="49" charset="0"/>
              </a:rPr>
              <a:t>iri 263 53 1647504 482360</a:t>
            </a:r>
          </a:p>
          <a:p>
            <a:pPr>
              <a:lnSpc>
                <a:spcPct val="80000"/>
              </a:lnSpc>
            </a:pPr>
            <a:endParaRPr lang="en-US" altLang="en-US" sz="1400" smtClean="0">
              <a:latin typeface="Courier New" pitchFamily="49" charset="0"/>
            </a:endParaRPr>
          </a:p>
          <a:p>
            <a:pPr>
              <a:lnSpc>
                <a:spcPct val="80000"/>
              </a:lnSpc>
            </a:pPr>
            <a:r>
              <a:rPr lang="en-US" altLang="en-US" sz="1400" smtClean="0">
                <a:latin typeface="Courier New" pitchFamily="49" charset="0"/>
              </a:rPr>
              <a:t>                 |   Exposed   Unexposed  |      Total</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Cases |       263          53  |        316</a:t>
            </a:r>
          </a:p>
          <a:p>
            <a:pPr>
              <a:lnSpc>
                <a:spcPct val="80000"/>
              </a:lnSpc>
            </a:pPr>
            <a:r>
              <a:rPr lang="en-US" altLang="en-US" sz="1400" smtClean="0">
                <a:latin typeface="Courier New" pitchFamily="49" charset="0"/>
              </a:rPr>
              <a:t>     Person-time |   1647504      482360  |    2129864</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Incidence Rate |  .0001596    .0001099  |   .0001484</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      Point estimate    |    [95% Conf. Interval]</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Inc. rate diff. |         .0000498       |    .0000144    .0000851 </a:t>
            </a:r>
          </a:p>
          <a:p>
            <a:pPr>
              <a:lnSpc>
                <a:spcPct val="80000"/>
              </a:lnSpc>
            </a:pPr>
            <a:r>
              <a:rPr lang="en-US" altLang="en-US" sz="1400" smtClean="0">
                <a:latin typeface="Courier New" pitchFamily="49" charset="0"/>
              </a:rPr>
              <a:t> </a:t>
            </a:r>
            <a:r>
              <a:rPr lang="en-US" altLang="en-US" sz="1400" smtClean="0">
                <a:solidFill>
                  <a:srgbClr val="FF0000"/>
                </a:solidFill>
                <a:latin typeface="Courier New" pitchFamily="49" charset="0"/>
              </a:rPr>
              <a:t>Inc. rate ratio |         1.452863       |    1.078099     1.99046 (exact)</a:t>
            </a:r>
          </a:p>
          <a:p>
            <a:pPr>
              <a:lnSpc>
                <a:spcPct val="80000"/>
              </a:lnSpc>
            </a:pPr>
            <a:r>
              <a:rPr lang="en-US" altLang="en-US" sz="1400" smtClean="0">
                <a:latin typeface="Courier New" pitchFamily="49" charset="0"/>
              </a:rPr>
              <a:t> Attr. frac. ex. |         .3117039       |     .072441    .4976036 (exact)</a:t>
            </a:r>
          </a:p>
          <a:p>
            <a:pPr>
              <a:lnSpc>
                <a:spcPct val="80000"/>
              </a:lnSpc>
            </a:pPr>
            <a:r>
              <a:rPr lang="en-US" altLang="en-US" sz="1400" smtClean="0">
                <a:latin typeface="Courier New" pitchFamily="49" charset="0"/>
              </a:rPr>
              <a:t> Attr. frac. pop |         .2594244       |</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(midp)   Pr(k&gt;=263) =                   0.0052 (exact)</a:t>
            </a:r>
          </a:p>
          <a:p>
            <a:pPr>
              <a:lnSpc>
                <a:spcPct val="80000"/>
              </a:lnSpc>
            </a:pPr>
            <a:r>
              <a:rPr lang="en-US" altLang="en-US" sz="1400" smtClean="0">
                <a:latin typeface="Courier New" pitchFamily="49" charset="0"/>
              </a:rPr>
              <a:t>                     (midp) 2*Pr(k&gt;=263) =                   0.0104 (exact)</a:t>
            </a:r>
          </a:p>
          <a:p>
            <a:pPr>
              <a:lnSpc>
                <a:spcPct val="80000"/>
              </a:lnSpc>
            </a:pPr>
            <a:endParaRPr lang="en-US" altLang="en-US" sz="1400" smtClean="0">
              <a:latin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Should the unadjusted measure of association have been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sp>
        <p:nvSpPr>
          <p:cNvPr id="544771" name="Rectangle 3"/>
          <p:cNvSpPr>
            <a:spLocks noGrp="1" noChangeArrowheads="1"/>
          </p:cNvSpPr>
          <p:nvPr>
            <p:ph type="body" sz="half" idx="1"/>
          </p:nvPr>
        </p:nvSpPr>
        <p:spPr>
          <a:xfrm>
            <a:off x="114300" y="4114800"/>
            <a:ext cx="10287000" cy="685800"/>
          </a:xfrm>
        </p:spPr>
        <p:txBody>
          <a:bodyPr/>
          <a:lstStyle/>
          <a:p>
            <a:endParaRPr lang="en-US" altLang="en-US" sz="2400" b="1" dirty="0" smtClean="0"/>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2765882414"/>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900" name="Text Box 132"/>
          <p:cNvSpPr txBox="1">
            <a:spLocks noChangeArrowheads="1"/>
          </p:cNvSpPr>
          <p:nvPr/>
        </p:nvSpPr>
        <p:spPr bwMode="auto">
          <a:xfrm>
            <a:off x="5295900" y="32305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3" name="Text Box 135"/>
          <p:cNvSpPr txBox="1">
            <a:spLocks noChangeArrowheads="1"/>
          </p:cNvSpPr>
          <p:nvPr/>
        </p:nvSpPr>
        <p:spPr bwMode="auto">
          <a:xfrm>
            <a:off x="4533900" y="36417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Text Box 43"/>
          <p:cNvSpPr txBox="1">
            <a:spLocks noChangeArrowheads="1"/>
          </p:cNvSpPr>
          <p:nvPr/>
        </p:nvSpPr>
        <p:spPr bwMode="auto">
          <a:xfrm>
            <a:off x="2476500" y="4572000"/>
            <a:ext cx="6324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0000"/>
                </a:solidFill>
                <a:latin typeface="+mn-lt"/>
              </a:rPr>
              <a:t>If you are trying to </a:t>
            </a:r>
            <a:r>
              <a:rPr lang="en-US" altLang="en-US" sz="2800" dirty="0" smtClean="0">
                <a:solidFill>
                  <a:srgbClr val="FF0000"/>
                </a:solidFill>
                <a:latin typeface="+mn-lt"/>
              </a:rPr>
              <a:t>show/claim </a:t>
            </a:r>
            <a:r>
              <a:rPr lang="en-US" altLang="en-US" sz="2800" dirty="0">
                <a:solidFill>
                  <a:srgbClr val="FF0000"/>
                </a:solidFill>
                <a:latin typeface="+mn-lt"/>
              </a:rPr>
              <a:t>no positive </a:t>
            </a:r>
            <a:r>
              <a:rPr lang="en-US" altLang="en-US" sz="2800" dirty="0" smtClean="0">
                <a:solidFill>
                  <a:srgbClr val="FF0000"/>
                </a:solidFill>
                <a:latin typeface="+mn-lt"/>
              </a:rPr>
              <a:t>causal association</a:t>
            </a:r>
            <a:r>
              <a:rPr lang="en-US" altLang="en-US" sz="2800" dirty="0">
                <a:solidFill>
                  <a:srgbClr val="FF0000"/>
                </a:solidFill>
                <a:latin typeface="+mn-lt"/>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43"/>
          <p:cNvSpPr txBox="1">
            <a:spLocks noChangeArrowheads="1"/>
          </p:cNvSpPr>
          <p:nvPr/>
        </p:nvSpPr>
        <p:spPr bwMode="auto">
          <a:xfrm>
            <a:off x="-114300" y="6019800"/>
            <a:ext cx="105537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b="1" dirty="0" smtClean="0">
                <a:solidFill>
                  <a:srgbClr val="FF0000"/>
                </a:solidFill>
                <a:latin typeface="+mn-lt"/>
              </a:rPr>
              <a:t>As often true in observational work, it boils down to confounding</a:t>
            </a:r>
            <a:endParaRPr lang="en-US" altLang="en-US" sz="25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8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90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4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9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4477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853" grpId="0"/>
      <p:bldP spid="544899" grpId="0"/>
      <p:bldP spid="544900" grpId="0"/>
      <p:bldP spid="544903" grpId="0"/>
      <p:bldP spid="544905" grpId="0"/>
      <p:bldP spid="544905" grpId="1"/>
      <p:bldP spid="23594" grpId="0" animBg="1"/>
      <p:bldP spid="23595" grpId="0"/>
      <p:bldP spid="23596" grpId="0" animBg="1"/>
      <p:bldP spid="23597"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76200"/>
            <a:ext cx="8743950" cy="533400"/>
          </a:xfrm>
        </p:spPr>
        <p:txBody>
          <a:bodyPr/>
          <a:lstStyle/>
          <a:p>
            <a:r>
              <a:rPr lang="en-US" altLang="en-US" dirty="0" smtClean="0"/>
              <a:t>Conclusions</a:t>
            </a:r>
          </a:p>
        </p:txBody>
      </p:sp>
      <p:sp>
        <p:nvSpPr>
          <p:cNvPr id="24579" name="Text Placeholder 2"/>
          <p:cNvSpPr>
            <a:spLocks noGrp="1"/>
          </p:cNvSpPr>
          <p:nvPr>
            <p:ph type="body" sz="half" idx="1"/>
          </p:nvPr>
        </p:nvSpPr>
        <p:spPr>
          <a:xfrm>
            <a:off x="266700" y="381000"/>
            <a:ext cx="9753600" cy="5181600"/>
          </a:xfrm>
        </p:spPr>
        <p:txBody>
          <a:bodyPr/>
          <a:lstStyle/>
          <a:p>
            <a:endParaRPr lang="en-US" altLang="en-US" sz="1200" dirty="0" smtClean="0"/>
          </a:p>
          <a:p>
            <a:r>
              <a:rPr lang="en-US" altLang="en-US" sz="2800" dirty="0" smtClean="0"/>
              <a:t>No </a:t>
            </a:r>
            <a:r>
              <a:rPr lang="en-US" altLang="en-US" sz="2800" u="sng" dirty="0" smtClean="0"/>
              <a:t>obvious</a:t>
            </a:r>
            <a:r>
              <a:rPr lang="en-US" altLang="en-US" sz="2800" dirty="0" smtClean="0"/>
              <a:t> </a:t>
            </a:r>
            <a:r>
              <a:rPr lang="en-US" altLang="en-US" sz="2800" u="sng" dirty="0" smtClean="0"/>
              <a:t>definite</a:t>
            </a:r>
            <a:r>
              <a:rPr lang="en-US" altLang="en-US" sz="2800" dirty="0" smtClean="0"/>
              <a:t> </a:t>
            </a:r>
            <a:r>
              <a:rPr lang="en-US" altLang="en-US" sz="2800" u="sng" dirty="0" smtClean="0"/>
              <a:t>substantial</a:t>
            </a:r>
            <a:r>
              <a:rPr lang="en-US" altLang="en-US" sz="2800" dirty="0" smtClean="0"/>
              <a:t> </a:t>
            </a:r>
            <a:r>
              <a:rPr lang="en-US" altLang="en-US" sz="2800" dirty="0" smtClean="0"/>
              <a:t>threats to validity</a:t>
            </a:r>
          </a:p>
          <a:p>
            <a:endParaRPr lang="en-US" altLang="en-US" sz="1200" dirty="0" smtClean="0"/>
          </a:p>
          <a:p>
            <a:r>
              <a:rPr lang="en-US" altLang="en-US" sz="2800" dirty="0" smtClean="0"/>
              <a:t>But: Not easy to “prove” the null hypothesis</a:t>
            </a:r>
          </a:p>
          <a:p>
            <a:endParaRPr lang="en-US" altLang="en-US" sz="1200" dirty="0" smtClean="0"/>
          </a:p>
          <a:p>
            <a:endParaRPr lang="en-US" altLang="en-US" sz="1200" dirty="0"/>
          </a:p>
          <a:p>
            <a:endParaRPr lang="en-US" altLang="en-US" sz="1200" dirty="0" smtClean="0"/>
          </a:p>
          <a:p>
            <a:endParaRPr lang="en-US" altLang="en-US" sz="1200" dirty="0"/>
          </a:p>
          <a:p>
            <a:endParaRPr lang="en-US" altLang="en-US" sz="1200" dirty="0" smtClean="0"/>
          </a:p>
          <a:p>
            <a:r>
              <a:rPr lang="en-US" altLang="en-US" sz="2800" dirty="0" smtClean="0"/>
              <a:t>Better phrasing:  </a:t>
            </a:r>
          </a:p>
          <a:p>
            <a:pPr lvl="1"/>
            <a:r>
              <a:rPr lang="en-US" altLang="en-US" dirty="0" smtClean="0"/>
              <a:t>“We found no strong evidence in favor of the hypothesis that MMR vaccination causes autism.”</a:t>
            </a:r>
          </a:p>
          <a:p>
            <a:pPr lvl="1"/>
            <a:endParaRPr lang="en-US" altLang="en-US" sz="800" dirty="0" smtClean="0"/>
          </a:p>
          <a:p>
            <a:r>
              <a:rPr lang="en-US" altLang="en-US" sz="2800" dirty="0" smtClean="0"/>
              <a:t>Biases toward the null are not always “reassuring” </a:t>
            </a:r>
          </a:p>
          <a:p>
            <a:endParaRPr lang="en-US" altLang="en-US" sz="500" dirty="0" smtClean="0"/>
          </a:p>
          <a:p>
            <a:endParaRPr lang="en-US" altLang="en-US" sz="500" dirty="0" smtClean="0"/>
          </a:p>
          <a:p>
            <a:r>
              <a:rPr lang="en-US" altLang="en-US" sz="2800" dirty="0" smtClean="0"/>
              <a:t>If you seek to convincingly show no association, optimizing measurements (including confounders) even more important than usual (avoid biases towards the null)</a:t>
            </a:r>
          </a:p>
          <a:p>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38350"/>
            <a:ext cx="6943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smtClean="0"/>
              <a:t>What would be a better measure of association?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dirty="0" smtClean="0"/>
              <a:t>Case-control</a:t>
            </a:r>
          </a:p>
          <a:p>
            <a:pPr lvl="1"/>
            <a:r>
              <a:rPr lang="en-US" altLang="en-US" dirty="0" smtClean="0"/>
              <a:t>Would have limited sample size to a manageable number for whom there could have been:</a:t>
            </a:r>
          </a:p>
          <a:p>
            <a:pPr lvl="2"/>
            <a:r>
              <a:rPr lang="en-US" altLang="en-US" dirty="0" smtClean="0"/>
              <a:t>Chart review and interviews</a:t>
            </a:r>
          </a:p>
          <a:p>
            <a:pPr lvl="2"/>
            <a:r>
              <a:rPr lang="en-US" altLang="en-US" dirty="0" smtClean="0"/>
              <a:t>More accurate measurements	</a:t>
            </a:r>
          </a:p>
          <a:p>
            <a:pPr lvl="2"/>
            <a:r>
              <a:rPr lang="en-US" altLang="en-US" dirty="0" smtClean="0"/>
              <a:t>Measurement of </a:t>
            </a:r>
            <a:r>
              <a:rPr lang="en-US" altLang="en-US" dirty="0" smtClean="0"/>
              <a:t>key confounder: family </a:t>
            </a:r>
            <a:r>
              <a:rPr lang="en-US" altLang="en-US" dirty="0" smtClean="0"/>
              <a:t>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152400"/>
            <a:ext cx="8743950" cy="533400"/>
          </a:xfrm>
        </p:spPr>
        <p:txBody>
          <a:bodyPr/>
          <a:lstStyle/>
          <a:p>
            <a:r>
              <a:rPr lang="en-US" altLang="en-US" dirty="0"/>
              <a:t>Performing </a:t>
            </a:r>
            <a:r>
              <a:rPr lang="en-US" altLang="en-US" dirty="0" smtClean="0"/>
              <a:t>and </a:t>
            </a:r>
            <a:r>
              <a:rPr lang="en-US" altLang="en-US" dirty="0"/>
              <a:t>Critiquing Science</a:t>
            </a:r>
          </a:p>
        </p:txBody>
      </p:sp>
      <p:sp>
        <p:nvSpPr>
          <p:cNvPr id="27651" name="Rectangle 3"/>
          <p:cNvSpPr>
            <a:spLocks noGrp="1" noChangeArrowheads="1"/>
          </p:cNvSpPr>
          <p:nvPr>
            <p:ph type="body" idx="1"/>
          </p:nvPr>
        </p:nvSpPr>
        <p:spPr>
          <a:xfrm>
            <a:off x="114300" y="762000"/>
            <a:ext cx="3071813" cy="5943600"/>
          </a:xfrm>
        </p:spPr>
        <p:txBody>
          <a:bodyPr/>
          <a:lstStyle/>
          <a:p>
            <a:r>
              <a:rPr lang="en-US" altLang="en-US" dirty="0" smtClean="0"/>
              <a:t>Requires:</a:t>
            </a:r>
          </a:p>
          <a:p>
            <a:pPr lvl="1"/>
            <a:r>
              <a:rPr lang="en-US" altLang="en-US" dirty="0" smtClean="0"/>
              <a:t>subject </a:t>
            </a:r>
            <a:r>
              <a:rPr lang="en-US" altLang="en-US" dirty="0"/>
              <a:t>matter knowledge </a:t>
            </a:r>
            <a:r>
              <a:rPr lang="en-US" altLang="en-US" dirty="0" smtClean="0"/>
              <a:t>(~50</a:t>
            </a:r>
            <a:r>
              <a:rPr lang="en-US" altLang="en-US" dirty="0"/>
              <a:t>%)</a:t>
            </a:r>
          </a:p>
          <a:p>
            <a:pPr marL="0" indent="0" algn="ctr">
              <a:spcBef>
                <a:spcPts val="0"/>
              </a:spcBef>
              <a:buNone/>
            </a:pPr>
            <a:r>
              <a:rPr lang="en-US" altLang="en-US" sz="2800" dirty="0"/>
              <a:t>+</a:t>
            </a:r>
          </a:p>
          <a:p>
            <a:pPr lvl="1"/>
            <a:r>
              <a:rPr lang="en-US" altLang="en-US" dirty="0" smtClean="0"/>
              <a:t>methodologic </a:t>
            </a:r>
            <a:r>
              <a:rPr lang="en-US" altLang="en-US" dirty="0"/>
              <a:t>knowledge </a:t>
            </a:r>
            <a:r>
              <a:rPr lang="en-US" altLang="en-US" dirty="0" smtClean="0"/>
              <a:t>(~50</a:t>
            </a:r>
            <a:r>
              <a:rPr lang="en-US" altLang="en-US" dirty="0"/>
              <a:t>%)</a:t>
            </a:r>
          </a:p>
          <a:p>
            <a:endParaRPr lang="en-US"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651000"/>
            <a:ext cx="70866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smtClean="0"/>
              <a:t>Questions?</a:t>
            </a:r>
          </a:p>
        </p:txBody>
      </p:sp>
      <p:sp>
        <p:nvSpPr>
          <p:cNvPr id="28675"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rot="10800000" flipV="1">
            <a:off x="7108372" y="838200"/>
            <a:ext cx="3162299" cy="1776411"/>
          </a:xfrm>
        </p:spPr>
        <p:txBody>
          <a:bodyPr/>
          <a:lstStyle/>
          <a:p>
            <a:pPr algn="l"/>
            <a:r>
              <a:rPr lang="en-US" altLang="en-US" sz="2800" dirty="0" smtClean="0"/>
              <a:t>It was in response to:</a:t>
            </a:r>
            <a:br>
              <a:rPr lang="en-US" altLang="en-US" sz="2800" dirty="0" smtClean="0"/>
            </a:br>
            <a:r>
              <a:rPr lang="en-US" altLang="en-US" sz="2800" dirty="0"/>
              <a:t/>
            </a:r>
            <a:br>
              <a:rPr lang="en-US" altLang="en-US" sz="2800" dirty="0"/>
            </a:br>
            <a:r>
              <a:rPr lang="en-US" altLang="en-US" sz="2800" dirty="0" smtClean="0"/>
              <a:t>Wakefield et al. </a:t>
            </a:r>
            <a:r>
              <a:rPr lang="en-US" altLang="en-US" sz="2800" i="1" dirty="0" smtClean="0"/>
              <a:t>Lancet</a:t>
            </a:r>
            <a:r>
              <a:rPr lang="en-US" altLang="en-US" sz="2800" dirty="0" smtClean="0"/>
              <a:t> 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71800" y="381000"/>
            <a:ext cx="4229100" cy="6096000"/>
          </a:xfrm>
          <a:noFill/>
        </p:spPr>
      </p:pic>
      <p:sp>
        <p:nvSpPr>
          <p:cNvPr id="4" name="Rectangle 2"/>
          <p:cNvSpPr txBox="1">
            <a:spLocks noChangeArrowheads="1"/>
          </p:cNvSpPr>
          <p:nvPr/>
        </p:nvSpPr>
        <p:spPr bwMode="auto">
          <a:xfrm>
            <a:off x="-38100" y="8382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the </a:t>
            </a:r>
            <a:r>
              <a:rPr lang="en-US" altLang="en-US" sz="2800" i="1" dirty="0" smtClean="0"/>
              <a:t>NEJM</a:t>
            </a:r>
            <a:r>
              <a:rPr lang="en-US" altLang="en-US" sz="2800" dirty="0" smtClean="0"/>
              <a:t> study  done in the first place? </a:t>
            </a:r>
            <a:endParaRPr lang="en-US" altLang="en-US" sz="28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972300" y="5089525"/>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t>?</a:t>
            </a:r>
          </a:p>
        </p:txBody>
      </p:sp>
      <p:sp>
        <p:nvSpPr>
          <p:cNvPr id="2" name="TextBox 1"/>
          <p:cNvSpPr txBox="1"/>
          <p:nvPr/>
        </p:nvSpPr>
        <p:spPr>
          <a:xfrm>
            <a:off x="190500" y="914400"/>
            <a:ext cx="8458200" cy="523220"/>
          </a:xfrm>
          <a:prstGeom prst="rect">
            <a:avLst/>
          </a:prstGeom>
          <a:noFill/>
        </p:spPr>
        <p:txBody>
          <a:bodyPr wrap="square" rtlCol="0">
            <a:spAutoFit/>
          </a:bodyPr>
          <a:lstStyle/>
          <a:p>
            <a:r>
              <a:rPr lang="en-US" sz="2800" dirty="0" smtClean="0">
                <a:latin typeface="+mn-lt"/>
              </a:rPr>
              <a:t>Which of the “Big 6” research objectives is this?</a:t>
            </a:r>
            <a:endParaRPr lang="en-US" sz="2800" dirty="0">
              <a:latin typeface="+mn-lt"/>
            </a:endParaRP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smtClean="0"/>
              <a:t>Full RetractionFeb.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120"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190500" y="4902875"/>
            <a:ext cx="9486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a:t>Fiona </a:t>
            </a:r>
            <a:r>
              <a:rPr lang="en-US" altLang="en-US" sz="2000" dirty="0" err="1"/>
              <a:t>Godlee</a:t>
            </a:r>
            <a:r>
              <a:rPr lang="en-US" altLang="en-US" sz="2000" dirty="0"/>
              <a:t>, editor of the </a:t>
            </a:r>
            <a:r>
              <a:rPr lang="en-US" altLang="en-US" sz="2000" i="1" dirty="0"/>
              <a:t>BMJ</a:t>
            </a:r>
            <a:r>
              <a:rPr lang="en-US" altLang="en-US" sz="2000" dirty="0"/>
              <a:t>:</a:t>
            </a:r>
          </a:p>
          <a:p>
            <a:pPr marL="290513" lvl="1" algn="l"/>
            <a:r>
              <a:rPr lang="en-US" altLang="en-US" sz="2000" dirty="0"/>
              <a:t> </a:t>
            </a:r>
            <a:r>
              <a:rPr lang="en-US" altLang="en-US" sz="2200" dirty="0" smtClean="0"/>
              <a:t>"</a:t>
            </a:r>
            <a:r>
              <a:rPr lang="en-US" altLang="en-US" sz="2200" dirty="0"/>
              <a:t>The original paper has received so much media attention, with such potential to damage  public health, </a:t>
            </a:r>
            <a:r>
              <a:rPr lang="en-US" altLang="en-US" sz="2200" dirty="0">
                <a:solidFill>
                  <a:srgbClr val="FF0000"/>
                </a:solidFill>
              </a:rPr>
              <a:t>that it is hard to find a parallel in the history of medical science</a:t>
            </a:r>
            <a:r>
              <a:rPr lang="en-US" altLang="en-US" sz="2200" dirty="0"/>
              <a:t>. Many other medical frauds have been exposed but usually more quickly after  publication and on less important health issues.” </a:t>
            </a:r>
          </a:p>
          <a:p>
            <a:pPr algn="l"/>
            <a:endParaRPr lang="en-US" altLang="en-US" sz="2400" dirty="0"/>
          </a:p>
        </p:txBody>
      </p:sp>
      <p:sp>
        <p:nvSpPr>
          <p:cNvPr id="6" name="Rectangle 5"/>
          <p:cNvSpPr>
            <a:spLocks noChangeArrowheads="1"/>
          </p:cNvSpPr>
          <p:nvPr/>
        </p:nvSpPr>
        <p:spPr bwMode="auto">
          <a:xfrm>
            <a:off x="190500" y="3686146"/>
            <a:ext cx="9486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a:t>
            </a:r>
            <a:r>
              <a:rPr lang="en-US" altLang="en-US" sz="2000" dirty="0" smtClean="0"/>
              <a:t>Investigative Reporter</a:t>
            </a:r>
            <a:r>
              <a:rPr lang="en-US" altLang="en-US" sz="2000" dirty="0" smtClean="0"/>
              <a:t>:   </a:t>
            </a:r>
            <a:endParaRPr lang="en-US" altLang="en-US" sz="2000" dirty="0" smtClean="0"/>
          </a:p>
          <a:p>
            <a:pPr marL="285750" algn="l"/>
            <a:r>
              <a:rPr lang="en-US" altLang="en-US" sz="2200" dirty="0" smtClean="0"/>
              <a:t>“</a:t>
            </a:r>
            <a:r>
              <a:rPr lang="en-US" altLang="en-US" sz="2200" dirty="0" smtClean="0"/>
              <a:t>Wakefield’s </a:t>
            </a:r>
            <a:r>
              <a:rPr lang="en-US" altLang="en-US" sz="2200" dirty="0"/>
              <a:t>work was indeed fraudulent, </a:t>
            </a:r>
            <a:r>
              <a:rPr lang="en-US" altLang="en-US" sz="2200" dirty="0" smtClean="0"/>
              <a:t>motivated by desire to </a:t>
            </a:r>
            <a:r>
              <a:rPr lang="en-US" altLang="en-US" sz="2200" dirty="0"/>
              <a:t>make </a:t>
            </a:r>
            <a:r>
              <a:rPr lang="en-US" altLang="en-US" sz="2200" dirty="0" smtClean="0"/>
              <a:t>$ in </a:t>
            </a:r>
            <a:r>
              <a:rPr lang="en-US" altLang="en-US" sz="2200" dirty="0"/>
              <a:t>lawsuits, </a:t>
            </a:r>
            <a:r>
              <a:rPr lang="en-US" altLang="en-US" sz="2200" dirty="0" smtClean="0"/>
              <a:t>a new diagnostic </a:t>
            </a:r>
            <a:r>
              <a:rPr lang="en-US" altLang="en-US" sz="2200" dirty="0"/>
              <a:t>test, and </a:t>
            </a:r>
            <a:r>
              <a:rPr lang="en-US" altLang="en-US" sz="2200" dirty="0" smtClean="0"/>
              <a:t>alternative vaccines.”</a:t>
            </a:r>
            <a:endParaRPr lang="en-US" altLang="en-US"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2400"/>
            <a:ext cx="8743950" cy="533400"/>
          </a:xfrm>
        </p:spPr>
        <p:txBody>
          <a:bodyPr/>
          <a:lstStyle/>
          <a:p>
            <a:r>
              <a:rPr lang="en-US" dirty="0" smtClean="0"/>
              <a:t>Wakefield is still active</a:t>
            </a:r>
            <a:endParaRPr lang="en-US" dirty="0"/>
          </a:p>
        </p:txBody>
      </p:sp>
      <p:pic>
        <p:nvPicPr>
          <p:cNvPr id="4" name="Content Placeholder 3"/>
          <p:cNvPicPr>
            <a:picLocks noGrp="1" noChangeAspect="1"/>
          </p:cNvPicPr>
          <p:nvPr>
            <p:ph idx="1"/>
          </p:nvPr>
        </p:nvPicPr>
        <p:blipFill>
          <a:blip r:embed="rId3"/>
          <a:stretch>
            <a:fillRect/>
          </a:stretch>
        </p:blipFill>
        <p:spPr>
          <a:xfrm>
            <a:off x="1064700" y="771474"/>
            <a:ext cx="5679000" cy="38985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3505200"/>
            <a:ext cx="4876800" cy="2554121"/>
          </a:xfrm>
          <a:prstGeom prst="rect">
            <a:avLst/>
          </a:prstGeom>
        </p:spPr>
      </p:pic>
      <p:sp>
        <p:nvSpPr>
          <p:cNvPr id="5" name="TextBox 4"/>
          <p:cNvSpPr txBox="1"/>
          <p:nvPr/>
        </p:nvSpPr>
        <p:spPr>
          <a:xfrm>
            <a:off x="952500" y="4648200"/>
            <a:ext cx="3810000" cy="1015663"/>
          </a:xfrm>
          <a:prstGeom prst="rect">
            <a:avLst/>
          </a:prstGeom>
          <a:noFill/>
        </p:spPr>
        <p:txBody>
          <a:bodyPr wrap="square" rtlCol="0">
            <a:spAutoFit/>
          </a:bodyPr>
          <a:lstStyle/>
          <a:p>
            <a:r>
              <a:rPr lang="en-US" sz="2000" dirty="0" smtClean="0">
                <a:latin typeface="+mn-lt"/>
              </a:rPr>
              <a:t>Wakefield speaking at Life </a:t>
            </a:r>
            <a:r>
              <a:rPr lang="en-US" sz="2000" dirty="0">
                <a:latin typeface="+mn-lt"/>
              </a:rPr>
              <a:t>Chiropractic College </a:t>
            </a:r>
            <a:r>
              <a:rPr lang="en-US" sz="2000" dirty="0" smtClean="0">
                <a:latin typeface="+mn-lt"/>
              </a:rPr>
              <a:t>in Hayward, CA in August 2015</a:t>
            </a:r>
            <a:endParaRPr lang="en-US" sz="2000" dirty="0">
              <a:latin typeface="+mn-lt"/>
            </a:endParaRPr>
          </a:p>
        </p:txBody>
      </p:sp>
      <p:sp>
        <p:nvSpPr>
          <p:cNvPr id="6" name="TextBox 5"/>
          <p:cNvSpPr txBox="1"/>
          <p:nvPr/>
        </p:nvSpPr>
        <p:spPr>
          <a:xfrm>
            <a:off x="5067300" y="6019800"/>
            <a:ext cx="4343400" cy="400110"/>
          </a:xfrm>
          <a:prstGeom prst="rect">
            <a:avLst/>
          </a:prstGeom>
          <a:noFill/>
        </p:spPr>
        <p:txBody>
          <a:bodyPr wrap="square" rtlCol="0">
            <a:spAutoFit/>
          </a:bodyPr>
          <a:lstStyle/>
          <a:p>
            <a:r>
              <a:rPr lang="en-US" sz="2000" dirty="0" smtClean="0">
                <a:latin typeface="+mn-lt"/>
              </a:rPr>
              <a:t>2016 -  Available on Amazon Prime</a:t>
            </a:r>
            <a:endParaRPr lang="en-US" sz="2000" dirty="0">
              <a:latin typeface="+mn-lt"/>
            </a:endParaRPr>
          </a:p>
        </p:txBody>
      </p:sp>
    </p:spTree>
    <p:extLst>
      <p:ext uri="{BB962C8B-B14F-4D97-AF65-F5344CB8AC3E}">
        <p14:creationId xmlns:p14="http://schemas.microsoft.com/office/powerpoint/2010/main" val="3574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8233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1905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448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 Nuance</a:t>
            </a:r>
            <a:endParaRPr lang="en-US" altLang="en-US" sz="2400" b="1" dirty="0">
              <a:solidFill>
                <a:srgbClr val="FF3300"/>
              </a:solidFill>
            </a:endParaRPr>
          </a:p>
        </p:txBody>
      </p:sp>
      <p:sp>
        <p:nvSpPr>
          <p:cNvPr id="602132" name="Text Box 20"/>
          <p:cNvSpPr txBox="1">
            <a:spLocks noChangeArrowheads="1"/>
          </p:cNvSpPr>
          <p:nvPr/>
        </p:nvSpPr>
        <p:spPr bwMode="auto">
          <a:xfrm>
            <a:off x="190500" y="4876800"/>
            <a:ext cx="4724400" cy="1446550"/>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200" b="1" dirty="0" smtClean="0">
                <a:solidFill>
                  <a:srgbClr val="FF0000"/>
                </a:solidFill>
                <a:latin typeface="+mn-lt"/>
              </a:rPr>
              <a:t>If edge between MMR and autism </a:t>
            </a:r>
            <a:r>
              <a:rPr lang="en-US" altLang="en-US" sz="2200" b="1" u="sng" dirty="0" smtClean="0">
                <a:solidFill>
                  <a:srgbClr val="FF0000"/>
                </a:solidFill>
                <a:latin typeface="+mn-lt"/>
              </a:rPr>
              <a:t>exists</a:t>
            </a:r>
            <a:r>
              <a:rPr lang="en-US" altLang="en-US" sz="2200" b="1" dirty="0" smtClean="0">
                <a:solidFill>
                  <a:srgbClr val="FF0000"/>
                </a:solidFill>
                <a:latin typeface="+mn-lt"/>
              </a:rPr>
              <a:t>, then bias in risk difference will occur even if no link between MMR and competing event.</a:t>
            </a:r>
            <a:endParaRPr lang="en-US" altLang="en-US" sz="2200" b="1" dirty="0">
              <a:solidFill>
                <a:srgbClr val="FF0000"/>
              </a:solidFill>
              <a:latin typeface="+mn-lt"/>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9525">
            <a:solidFill>
              <a:schemeClr val="tx1"/>
            </a:solidFill>
            <a:prstDash val="solid"/>
            <a:round/>
            <a:headEnd/>
            <a:tailEnd type="triangle" w="med" len="med"/>
          </a:ln>
        </p:spPr>
        <p:txBody>
          <a:bodyPr wrap="none" anchor="ctr"/>
          <a:lstStyle/>
          <a:p>
            <a:endParaRPr lang="en-US" dirty="0"/>
          </a:p>
        </p:txBody>
      </p:sp>
      <p:sp>
        <p:nvSpPr>
          <p:cNvPr id="35" name="Text Box 20"/>
          <p:cNvSpPr txBox="1">
            <a:spLocks noChangeArrowheads="1"/>
          </p:cNvSpPr>
          <p:nvPr/>
        </p:nvSpPr>
        <p:spPr bwMode="auto">
          <a:xfrm>
            <a:off x="5219700" y="3951744"/>
            <a:ext cx="4839860" cy="2800767"/>
          </a:xfrm>
          <a:prstGeom prst="rect">
            <a:avLst/>
          </a:prstGeom>
          <a:solidFill>
            <a:schemeClr val="bg1"/>
          </a:solidFill>
          <a:ln>
            <a:noFill/>
          </a:ln>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200" b="1" dirty="0" smtClean="0">
                <a:solidFill>
                  <a:srgbClr val="FF0000"/>
                </a:solidFill>
                <a:latin typeface="+mn-lt"/>
              </a:rPr>
              <a:t>Whereas we need collider bias to create a spurious association between MMR and autism if one does not truly </a:t>
            </a:r>
            <a:r>
              <a:rPr lang="en-US" altLang="en-US" sz="2200" b="1" dirty="0" smtClean="0">
                <a:solidFill>
                  <a:srgbClr val="FF0000"/>
                </a:solidFill>
                <a:latin typeface="+mn-lt"/>
              </a:rPr>
              <a:t>exist (under null), </a:t>
            </a:r>
            <a:r>
              <a:rPr lang="en-US" altLang="en-US" sz="2200" b="1" dirty="0" smtClean="0">
                <a:solidFill>
                  <a:srgbClr val="FF0000"/>
                </a:solidFill>
                <a:latin typeface="+mn-lt"/>
              </a:rPr>
              <a:t>we do not need  collider bias for a selection process to spuriously alter magnitude of an association that does </a:t>
            </a:r>
            <a:r>
              <a:rPr lang="en-US" altLang="en-US" sz="2200" b="1" dirty="0" smtClean="0">
                <a:solidFill>
                  <a:srgbClr val="FF0000"/>
                </a:solidFill>
                <a:latin typeface="+mn-lt"/>
              </a:rPr>
              <a:t>exist (under non-null)</a:t>
            </a:r>
            <a:endParaRPr lang="en-US" altLang="en-US" sz="2200" b="1" dirty="0">
              <a:solidFill>
                <a:srgbClr val="FF0000"/>
              </a:solidFill>
              <a:latin typeface="+mn-lt"/>
            </a:endParaRPr>
          </a:p>
        </p:txBody>
      </p:sp>
      <p:sp>
        <p:nvSpPr>
          <p:cNvPr id="36" name="Text Box 20"/>
          <p:cNvSpPr txBox="1">
            <a:spLocks noChangeArrowheads="1"/>
          </p:cNvSpPr>
          <p:nvPr/>
        </p:nvSpPr>
        <p:spPr bwMode="auto">
          <a:xfrm>
            <a:off x="266700" y="762000"/>
            <a:ext cx="4724400" cy="461665"/>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FF0000"/>
                </a:solidFill>
              </a:rPr>
              <a:t>Howe et al.  </a:t>
            </a:r>
            <a:r>
              <a:rPr lang="en-US" altLang="en-US" sz="2400" b="1" i="1" dirty="0" smtClean="0">
                <a:solidFill>
                  <a:srgbClr val="FF0000"/>
                </a:solidFill>
              </a:rPr>
              <a:t>Epidemiology</a:t>
            </a:r>
            <a:r>
              <a:rPr lang="en-US" altLang="en-US" sz="2400" b="1" dirty="0" smtClean="0">
                <a:solidFill>
                  <a:srgbClr val="FF0000"/>
                </a:solidFill>
              </a:rPr>
              <a:t> 2016</a:t>
            </a:r>
            <a:endParaRPr lang="en-US" altLang="en-US" sz="2400" b="1" dirty="0">
              <a:solidFill>
                <a:srgbClr val="FF0000"/>
              </a:solidFill>
            </a:endParaRPr>
          </a:p>
        </p:txBody>
      </p:sp>
    </p:spTree>
    <p:extLst>
      <p:ext uri="{BB962C8B-B14F-4D97-AF65-F5344CB8AC3E}">
        <p14:creationId xmlns:p14="http://schemas.microsoft.com/office/powerpoint/2010/main" val="384061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02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2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02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2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2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21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2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2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4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021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animBg="1"/>
      <p:bldP spid="602133" grpId="0" animBg="1"/>
      <p:bldP spid="602134" grpId="0"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5"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5603" name="Rectangle 3"/>
          <p:cNvSpPr>
            <a:spLocks noGrp="1" noChangeArrowheads="1"/>
          </p:cNvSpPr>
          <p:nvPr>
            <p:ph type="body" idx="1"/>
          </p:nvPr>
        </p:nvSpPr>
        <p:spPr>
          <a:xfrm>
            <a:off x="342900" y="1143000"/>
            <a:ext cx="9601200" cy="5181600"/>
          </a:xfrm>
        </p:spPr>
        <p:txBody>
          <a:bodyPr/>
          <a:lstStyle/>
          <a:p>
            <a:r>
              <a:rPr lang="en-US" altLang="en-US" smtClean="0"/>
              <a:t>Just how specific is the outcome?</a:t>
            </a:r>
          </a:p>
          <a:p>
            <a:pPr lvl="1"/>
            <a:r>
              <a:rPr lang="en-US" altLang="en-US" smtClean="0"/>
              <a:t>Autism may be many different diseases (each with  similar clinical phenotype)</a:t>
            </a:r>
          </a:p>
          <a:p>
            <a:pPr lvl="1"/>
            <a:endParaRPr lang="en-US" altLang="en-US" sz="1000" smtClean="0"/>
          </a:p>
          <a:p>
            <a:pPr lvl="1"/>
            <a:r>
              <a:rPr lang="en-US" altLang="en-US" smtClean="0"/>
              <a:t>Perhaps MMR causes just one of them? </a:t>
            </a:r>
          </a:p>
          <a:p>
            <a:pPr lvl="2"/>
            <a:r>
              <a:rPr lang="en-US" altLang="en-US" smtClean="0"/>
              <a:t>Hence measure of association for the one specific disease caused by MMR is drowned out by non-specificity of the current composite outcome</a:t>
            </a:r>
          </a:p>
          <a:p>
            <a:pPr lvl="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4572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66800"/>
            <a:ext cx="1905000"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810500" y="5845314"/>
            <a:ext cx="2165931"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18766" y="1470785"/>
            <a:ext cx="5029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6515100" y="2514600"/>
            <a:ext cx="3657600" cy="830997"/>
          </a:xfrm>
          <a:prstGeom prst="rect">
            <a:avLst/>
          </a:prstGeom>
          <a:noFill/>
        </p:spPr>
        <p:txBody>
          <a:bodyPr wrap="square" rtlCol="0">
            <a:spAutoFit/>
          </a:bodyPr>
          <a:lstStyle/>
          <a:p>
            <a:r>
              <a:rPr lang="en-US" sz="2400" dirty="0" smtClean="0">
                <a:solidFill>
                  <a:srgbClr val="FF0000"/>
                </a:solidFill>
                <a:latin typeface="+mn-lt"/>
              </a:rPr>
              <a:t>Anything that needs to be added to the DAG?</a:t>
            </a:r>
            <a:endParaRPr lang="en-US" sz="2400" dirty="0">
              <a:solidFill>
                <a:srgbClr val="FF0000"/>
              </a:solidFill>
              <a:latin typeface="+mn-lt"/>
            </a:endParaRPr>
          </a:p>
        </p:txBody>
      </p:sp>
    </p:spTree>
    <p:extLst>
      <p:ext uri="{BB962C8B-B14F-4D97-AF65-F5344CB8AC3E}">
        <p14:creationId xmlns:p14="http://schemas.microsoft.com/office/powerpoint/2010/main" val="35085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342900" y="54864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Unknown (and hence unmeasured) </a:t>
            </a:r>
            <a:r>
              <a:rPr lang="en-US" altLang="en-US" sz="2400" dirty="0">
                <a:latin typeface="Arial" charset="0"/>
              </a:rPr>
              <a:t>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14"/>
          <p:cNvSpPr txBox="1">
            <a:spLocks noChangeArrowheads="1"/>
          </p:cNvSpPr>
          <p:nvPr/>
        </p:nvSpPr>
        <p:spPr bwMode="auto">
          <a:xfrm>
            <a:off x="76200" y="304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3" grpId="0" animBg="1"/>
      <p:bldP spid="133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685800"/>
            <a:ext cx="9829800" cy="5181600"/>
          </a:xfrm>
        </p:spPr>
        <p:txBody>
          <a:bodyPr/>
          <a:lstStyle/>
          <a:p>
            <a:r>
              <a:rPr lang="en-US" altLang="en-US" dirty="0" smtClean="0"/>
              <a:t>Target Population</a:t>
            </a:r>
          </a:p>
          <a:p>
            <a:pPr lvl="1"/>
            <a:r>
              <a:rPr lang="en-US" altLang="en-US" dirty="0" smtClean="0">
                <a:solidFill>
                  <a:srgbClr val="FF0000"/>
                </a:solidFill>
              </a:rPr>
              <a:t>Children in resource-rich regions who are alive in era where the MMR vaccine is available</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 born 1991-98</a:t>
            </a:r>
          </a:p>
          <a:p>
            <a:pPr lvl="1"/>
            <a:r>
              <a:rPr lang="en-US" altLang="en-US" dirty="0" smtClean="0">
                <a:solidFill>
                  <a:srgbClr val="FF0000"/>
                </a:solidFill>
              </a:rPr>
              <a:t>What type of study design?  </a:t>
            </a:r>
          </a:p>
          <a:p>
            <a:pPr lvl="2"/>
            <a:r>
              <a:rPr lang="en-US" altLang="en-US" sz="2600" dirty="0" smtClean="0">
                <a:solidFill>
                  <a:srgbClr val="FF0000"/>
                </a:solidFill>
              </a:rPr>
              <a:t>Cohort   Fixed or Dynamic?</a:t>
            </a:r>
          </a:p>
          <a:p>
            <a:pPr lvl="2"/>
            <a:r>
              <a:rPr lang="en-US" altLang="en-US" sz="2600" dirty="0" smtClean="0">
                <a:solidFill>
                  <a:srgbClr val="FF0000"/>
                </a:solidFill>
              </a:rPr>
              <a:t>Inherently dynamic, but analyzed as fixed by “shifting” everyone to the left</a:t>
            </a:r>
          </a:p>
          <a:p>
            <a:pPr lvl="3"/>
            <a:endParaRPr lang="en-US" altLang="en-US" dirty="0" smtClean="0">
              <a:solidFill>
                <a:srgbClr val="FF0000"/>
              </a:solidFill>
            </a:endParaRP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Does the </a:t>
            </a:r>
            <a:r>
              <a:rPr lang="en-US" altLang="en-US" sz="2400" b="1" u="sng">
                <a:latin typeface="Arial" charset="0"/>
              </a:rPr>
              <a:t>population-based</a:t>
            </a:r>
            <a:r>
              <a:rPr lang="en-US" altLang="en-US" sz="2400" b="1">
                <a:latin typeface="Arial" charset="0"/>
              </a:rPr>
              <a:t> aspect of the study enhance internal validity?</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61447</TotalTime>
  <Words>7562</Words>
  <Application>Microsoft Office PowerPoint</Application>
  <PresentationFormat>35mm Slides</PresentationFormat>
  <Paragraphs>642</Paragraphs>
  <Slides>46</Slides>
  <Notes>42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0" baseType="lpstr">
      <vt:lpstr>Default Design</vt:lpstr>
      <vt:lpstr>1_Default Design</vt:lpstr>
      <vt:lpstr>Document</vt:lpstr>
      <vt:lpstr>Acrobat Document</vt:lpstr>
      <vt:lpstr>Please take an i&gt;clicker</vt:lpstr>
      <vt:lpstr>PowerPoint Presentation</vt:lpstr>
      <vt:lpstr>What is the Research Question?</vt:lpstr>
      <vt:lpstr>PowerPoint Presentation</vt:lpstr>
      <vt:lpstr>What Kinds of Questions Does Clinical Research/Epidemiology Answer?  “Big 6”</vt:lpstr>
      <vt:lpstr>PowerPoint Presentation</vt:lpstr>
      <vt:lpstr>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Accuracy of Outcome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Performing and Critiquing Science</vt:lpstr>
      <vt:lpstr>Questions?</vt:lpstr>
      <vt:lpstr>It was in response to:  Wakefield et al. Lancet Feb. 1998</vt:lpstr>
      <vt:lpstr>Partial Retraction – March 2004</vt:lpstr>
      <vt:lpstr>Full RetractionFeb. 2010</vt:lpstr>
      <vt:lpstr>Jan. 2011</vt:lpstr>
      <vt:lpstr>Wakefield is still active</vt:lpstr>
      <vt:lpstr>Extra Slides</vt:lpstr>
      <vt:lpstr>PowerPoint Presentation</vt:lpstr>
      <vt:lpstr>Some Other Issues</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421</cp:revision>
  <cp:lastPrinted>2003-10-21T07:59:28Z</cp:lastPrinted>
  <dcterms:created xsi:type="dcterms:W3CDTF">1999-10-19T18:58:44Z</dcterms:created>
  <dcterms:modified xsi:type="dcterms:W3CDTF">2017-12-05T08:16:08Z</dcterms:modified>
</cp:coreProperties>
</file>