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847" r:id="rId2"/>
    <p:sldId id="693" r:id="rId3"/>
    <p:sldId id="857" r:id="rId4"/>
    <p:sldId id="260" r:id="rId5"/>
    <p:sldId id="262" r:id="rId6"/>
    <p:sldId id="265" r:id="rId7"/>
    <p:sldId id="829" r:id="rId8"/>
    <p:sldId id="830" r:id="rId9"/>
    <p:sldId id="831" r:id="rId10"/>
    <p:sldId id="832" r:id="rId11"/>
    <p:sldId id="277" r:id="rId12"/>
    <p:sldId id="859" r:id="rId13"/>
    <p:sldId id="852" r:id="rId14"/>
    <p:sldId id="854" r:id="rId15"/>
    <p:sldId id="853" r:id="rId16"/>
    <p:sldId id="855" r:id="rId17"/>
    <p:sldId id="837" r:id="rId18"/>
    <p:sldId id="846" r:id="rId19"/>
    <p:sldId id="851" r:id="rId20"/>
    <p:sldId id="860" r:id="rId21"/>
    <p:sldId id="861" r:id="rId22"/>
    <p:sldId id="862" r:id="rId23"/>
    <p:sldId id="863" r:id="rId24"/>
    <p:sldId id="748" r:id="rId25"/>
    <p:sldId id="758" r:id="rId26"/>
    <p:sldId id="695" r:id="rId27"/>
    <p:sldId id="696" r:id="rId28"/>
    <p:sldId id="766" r:id="rId29"/>
    <p:sldId id="697" r:id="rId30"/>
    <p:sldId id="759" r:id="rId31"/>
    <p:sldId id="698" r:id="rId32"/>
    <p:sldId id="767" r:id="rId33"/>
    <p:sldId id="704" r:id="rId34"/>
    <p:sldId id="769" r:id="rId35"/>
    <p:sldId id="705" r:id="rId36"/>
    <p:sldId id="827" r:id="rId37"/>
    <p:sldId id="848" r:id="rId38"/>
  </p:sldIdLst>
  <p:sldSz cx="9144000" cy="6858000" type="screen4x3"/>
  <p:notesSz cx="6831013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Mcculloch" initials="C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6E6EA"/>
    <a:srgbClr val="FAE2F6"/>
    <a:srgbClr val="170981"/>
    <a:srgbClr val="121328"/>
    <a:srgbClr val="D7FDF9"/>
    <a:srgbClr val="003366"/>
    <a:srgbClr val="0066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4660"/>
  </p:normalViewPr>
  <p:slideViewPr>
    <p:cSldViewPr>
      <p:cViewPr varScale="1">
        <p:scale>
          <a:sx n="64" d="100"/>
          <a:sy n="64" d="100"/>
        </p:scale>
        <p:origin x="1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3BDF4B-B672-42B6-AF83-560EF4F4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4213"/>
            <a:ext cx="4557713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16C7017-599B-4E3A-BC4E-BC04E31A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1028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1029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1030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31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32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033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034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035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036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037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038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039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040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041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1042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043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1044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1045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1046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1047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1048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1049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1050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1051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1052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1053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1054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1055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1056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1057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1058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1059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1060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1061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1062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1063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1064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1065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1066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1067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1068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1069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1070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1071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1072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1073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1074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1075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1076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1077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1078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1079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1080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1081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1082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1083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1084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1085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1086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1087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1088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89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8" name="Rectangle 1090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0211" name="Rectangle 1091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0212" name="Rectangle 109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4AD58-28BD-4876-8AD6-E135AAC71724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FACC4-D438-44D1-956A-3DEBAC02C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94B7-875E-4788-AD71-FD3819088A4D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B21E-98AB-4D59-82AD-00F6FDCA5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C22A-A5BD-4374-BE9A-2460E35F1C05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A04D7-D52F-44A1-B718-85553BAC6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B348-34BE-4549-A481-AD36BC20A7F6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7143-9179-4DC9-A590-F2AA58D2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2BC9-36FD-4DDC-BFAA-105285EC1E69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24C1-BEFD-417C-96E3-EE0C3055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B40A-C591-499B-8601-1A2CFBD60DE4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B8B2-8CED-40A5-89F3-AF934E14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CDC73-CFED-4A10-860F-4697F477BF4C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B355-1113-4EEB-B4DE-C9F6F8EE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0FA9-C0CD-49EF-87A7-D57CCE4E0FEB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34D0-A38C-4842-B148-36414A731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0FC-00AC-4B94-800F-D11BCE33B7AF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D87D-BF90-48AE-8C91-8BA44030F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969A-DB59-4D7E-A109-DCB47B63F47A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0700-33CC-418D-B77C-210605D3E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62B2-BCB3-45D6-A61C-182F0D647B63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C1CD-3B5E-4A72-8466-7877FC0B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29123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4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5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6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7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8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9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0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1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2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3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4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5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6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7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8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9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0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1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2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3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4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5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6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7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8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9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0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1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2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3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4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5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6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7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8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9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0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1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2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3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4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5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6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7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8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9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0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1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2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3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4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5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6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7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8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9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0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1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2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3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4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19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187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54FC86D-C071-409D-AB1A-3134831600EF}" type="datetime4">
              <a:rPr lang="en-US"/>
              <a:pPr>
                <a:defRPr/>
              </a:pPr>
              <a:t>August 7, 2018</a:t>
            </a:fld>
            <a:endParaRPr lang="en-US"/>
          </a:p>
        </p:txBody>
      </p:sp>
      <p:sp>
        <p:nvSpPr>
          <p:cNvPr id="1029188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029189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E2C4667-FF0A-43C4-B198-F353F5996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609600" y="1828800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“It’s sink or swim as THE tidal wave of data approaches”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191000" y="3810000"/>
            <a:ext cx="4305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1" dirty="0"/>
              <a:t>Nature 399:517  10 June 1999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6676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Biostat</a:t>
            </a:r>
            <a:r>
              <a:rPr lang="en-US" dirty="0"/>
              <a:t> 202: Data Management &amp; Storage</a:t>
            </a:r>
          </a:p>
        </p:txBody>
      </p:sp>
      <p:pic>
        <p:nvPicPr>
          <p:cNvPr id="5" name="Picture 5" descr="AG00032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953000"/>
            <a:ext cx="16922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5867400"/>
            <a:ext cx="415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Isabel Elaine Allen</a:t>
            </a:r>
          </a:p>
          <a:p>
            <a:r>
              <a:rPr lang="en-US" sz="1600" dirty="0"/>
              <a:t>Professor, Biostatistics &amp; Epidemiology</a:t>
            </a:r>
          </a:p>
          <a:p>
            <a:r>
              <a:rPr lang="en-US" sz="1600" dirty="0" err="1"/>
              <a:t>isabel.allen@ucsf.edu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008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69225" cy="1077218"/>
          </a:xfrm>
        </p:spPr>
        <p:txBody>
          <a:bodyPr/>
          <a:lstStyle/>
          <a:p>
            <a:pPr eaLnBrk="1" hangingPunct="1"/>
            <a:r>
              <a:rPr lang="en-US" sz="3200" dirty="0"/>
              <a:t>Kept growing. (The Spider web)</a:t>
            </a:r>
            <a:br>
              <a:rPr lang="en-US" sz="3200" dirty="0"/>
            </a:br>
            <a:r>
              <a:rPr lang="en-US" sz="3200" dirty="0"/>
              <a:t>A type of database schema</a:t>
            </a:r>
          </a:p>
        </p:txBody>
      </p:sp>
      <p:graphicFrame>
        <p:nvGraphicFramePr>
          <p:cNvPr id="7171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65247"/>
              </p:ext>
            </p:extLst>
          </p:nvPr>
        </p:nvGraphicFramePr>
        <p:xfrm>
          <a:off x="1219200" y="2001548"/>
          <a:ext cx="5943600" cy="441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Visio" r:id="rId3" imgW="10010431" imgH="7440118" progId="Visio.Drawing.6">
                  <p:embed/>
                </p:oleObj>
              </mc:Choice>
              <mc:Fallback>
                <p:oleObj name="Visio" r:id="rId3" imgW="10010431" imgH="74401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01548"/>
                        <a:ext cx="5943600" cy="4418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7162800" y="6400800"/>
            <a:ext cx="1368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900"/>
              <a:t>SOURCE:  William H. Inmon</a:t>
            </a:r>
          </a:p>
        </p:txBody>
      </p:sp>
    </p:spTree>
    <p:extLst>
      <p:ext uri="{BB962C8B-B14F-4D97-AF65-F5344CB8AC3E}">
        <p14:creationId xmlns:p14="http://schemas.microsoft.com/office/powerpoint/2010/main" val="45471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839200" cy="707886"/>
          </a:xfrm>
        </p:spPr>
        <p:txBody>
          <a:bodyPr/>
          <a:lstStyle/>
          <a:p>
            <a:r>
              <a:rPr lang="en-US" sz="4000" dirty="0"/>
              <a:t>Mapping Value to Technology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6641675" cy="32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9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77D2F-4781-FF49-A4D2-8EBDAB46A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7" y="908050"/>
            <a:ext cx="8901216" cy="5383650"/>
          </a:xfrm>
        </p:spPr>
      </p:pic>
    </p:spTree>
    <p:extLst>
      <p:ext uri="{BB962C8B-B14F-4D97-AF65-F5344CB8AC3E}">
        <p14:creationId xmlns:p14="http://schemas.microsoft.com/office/powerpoint/2010/main" val="370223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58798"/>
            <a:ext cx="7924800" cy="646331"/>
          </a:xfrm>
        </p:spPr>
        <p:txBody>
          <a:bodyPr/>
          <a:lstStyle/>
          <a:p>
            <a:r>
              <a:rPr lang="en-US" sz="3600" dirty="0"/>
              <a:t>Database Schema</a:t>
            </a:r>
          </a:p>
        </p:txBody>
      </p:sp>
      <p:pic>
        <p:nvPicPr>
          <p:cNvPr id="3" name="Picture 2" descr="Screen Shot 2016-07-30 at 2.0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957388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6324600"/>
            <a:ext cx="408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…time &amp; effort to digitize this?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07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7-30 at 2.0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78"/>
            <a:ext cx="8335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981200"/>
            <a:ext cx="621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Traditional/Historical Database Design:</a:t>
            </a:r>
          </a:p>
        </p:txBody>
      </p:sp>
      <p:pic>
        <p:nvPicPr>
          <p:cNvPr id="5" name="Picture 4" descr="Screen Shot 2016-07-30 at 2.0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81105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420470"/>
            <a:ext cx="8162925" cy="646331"/>
          </a:xfrm>
        </p:spPr>
        <p:txBody>
          <a:bodyPr/>
          <a:lstStyle/>
          <a:p>
            <a:r>
              <a:rPr lang="en-US" sz="3600" dirty="0"/>
              <a:t>How does it get there?</a:t>
            </a:r>
          </a:p>
        </p:txBody>
      </p:sp>
      <p:pic>
        <p:nvPicPr>
          <p:cNvPr id="4" name="Picture 3" descr="Screen Shot 2016-07-30 at 2.1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44385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457890"/>
            <a:ext cx="667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…</a:t>
            </a:r>
            <a:r>
              <a:rPr lang="en-US" sz="2000" dirty="0"/>
              <a:t>So now you want to put the data on your laptop</a:t>
            </a:r>
          </a:p>
        </p:txBody>
      </p:sp>
    </p:spTree>
    <p:extLst>
      <p:ext uri="{BB962C8B-B14F-4D97-AF65-F5344CB8AC3E}">
        <p14:creationId xmlns:p14="http://schemas.microsoft.com/office/powerpoint/2010/main" val="393128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Size?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Goals?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Privacy?</a:t>
            </a:r>
          </a:p>
          <a:p>
            <a:pPr lvl="1" eaLnBrk="1" hangingPunct="1"/>
            <a:r>
              <a:rPr lang="en-US" sz="2000" dirty="0" err="1">
                <a:cs typeface="Times New Roman" pitchFamily="18" charset="0"/>
              </a:rPr>
              <a:t>Anonymizing</a:t>
            </a:r>
            <a:endParaRPr lang="en-US" sz="2000" dirty="0">
              <a:cs typeface="Times New Roman" pitchFamily="18" charset="0"/>
            </a:endParaRPr>
          </a:p>
          <a:p>
            <a:pPr lvl="1" eaLnBrk="1" hangingPunct="1"/>
            <a:r>
              <a:rPr lang="en-US" sz="2000" dirty="0">
                <a:cs typeface="Times New Roman" pitchFamily="18" charset="0"/>
              </a:rPr>
              <a:t>HIPPA</a:t>
            </a:r>
          </a:p>
          <a:p>
            <a:pPr lvl="1" eaLnBrk="1" hangingPunct="1"/>
            <a:r>
              <a:rPr lang="en-US" sz="2000" dirty="0">
                <a:cs typeface="Times New Roman" pitchFamily="18" charset="0"/>
              </a:rPr>
              <a:t>Stored only on secure server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Structure &amp; Merging &amp; Analyzing?</a:t>
            </a:r>
          </a:p>
          <a:p>
            <a:pPr lvl="1" eaLnBrk="1" hangingPunct="1"/>
            <a:r>
              <a:rPr lang="en-US" sz="2000" dirty="0" err="1">
                <a:cs typeface="Times New Roman" pitchFamily="18" charset="0"/>
              </a:rPr>
              <a:t>MyResearch</a:t>
            </a:r>
            <a:r>
              <a:rPr lang="en-US" sz="2000" dirty="0">
                <a:cs typeface="Times New Roman" pitchFamily="18" charset="0"/>
              </a:rPr>
              <a:t> &amp; </a:t>
            </a:r>
            <a:r>
              <a:rPr lang="en-US" sz="2000" dirty="0" err="1">
                <a:cs typeface="Times New Roman" pitchFamily="18" charset="0"/>
              </a:rPr>
              <a:t>RedCap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dirty="0">
                <a:cs typeface="Times New Roman" pitchFamily="18" charset="0"/>
              </a:rPr>
              <a:t>EMR’s (Epic vs. Apex vs. ??)</a:t>
            </a:r>
          </a:p>
          <a:p>
            <a:pPr lvl="1" eaLnBrk="1" hangingPunct="1"/>
            <a:r>
              <a:rPr lang="en-US" sz="2000" dirty="0">
                <a:cs typeface="Times New Roman" pitchFamily="18" charset="0"/>
              </a:rPr>
              <a:t>Social media: Twitter &amp; Google </a:t>
            </a:r>
            <a:r>
              <a:rPr lang="en-US" sz="2000" dirty="0" err="1">
                <a:cs typeface="Times New Roman" pitchFamily="18" charset="0"/>
              </a:rPr>
              <a:t>etc</a:t>
            </a:r>
            <a:endParaRPr lang="en-US" sz="2800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482" y="533400"/>
            <a:ext cx="906331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sz="3200" dirty="0">
                <a:solidFill>
                  <a:srgbClr val="170981"/>
                </a:solidFill>
                <a:cs typeface="Arial" charset="0"/>
              </a:rPr>
              <a:t>Do UCSF Databases Differ From Data On Your Laptop?</a:t>
            </a:r>
          </a:p>
        </p:txBody>
      </p:sp>
    </p:spTree>
    <p:extLst>
      <p:ext uri="{BB962C8B-B14F-4D97-AF65-F5344CB8AC3E}">
        <p14:creationId xmlns:p14="http://schemas.microsoft.com/office/powerpoint/2010/main" val="282173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8002"/>
            <a:ext cx="7772400" cy="1200329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</a:rPr>
              <a:t>Building your database:</a:t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Importing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962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Identify data sources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Extract the needed data from existing systems to a temporary </a:t>
            </a:r>
            <a:r>
              <a:rPr lang="en-US" sz="2400" i="1" dirty="0">
                <a:cs typeface="Times New Roman" pitchFamily="18" charset="0"/>
              </a:rPr>
              <a:t>data staging </a:t>
            </a:r>
            <a:r>
              <a:rPr lang="en-US" sz="2400" dirty="0">
                <a:cs typeface="Times New Roman" pitchFamily="18" charset="0"/>
              </a:rPr>
              <a:t>area</a:t>
            </a:r>
          </a:p>
          <a:p>
            <a:pPr eaLnBrk="1" hangingPunct="1"/>
            <a:r>
              <a:rPr lang="en-US" sz="2400" dirty="0"/>
              <a:t>Merge, Append, Transform and Clean the data</a:t>
            </a:r>
          </a:p>
          <a:p>
            <a:pPr lvl="1" eaLnBrk="1" hangingPunct="1"/>
            <a:r>
              <a:rPr lang="en-US" sz="2400" dirty="0"/>
              <a:t>Resolve data type conflicts</a:t>
            </a:r>
          </a:p>
          <a:p>
            <a:pPr lvl="1" eaLnBrk="1" hangingPunct="1"/>
            <a:r>
              <a:rPr lang="en-US" sz="2400" dirty="0"/>
              <a:t>Resolve naming and key conflicts</a:t>
            </a:r>
          </a:p>
          <a:p>
            <a:pPr lvl="1" eaLnBrk="1" hangingPunct="1"/>
            <a:r>
              <a:rPr lang="en-US" sz="2400" dirty="0"/>
              <a:t>Remove, replace, correct, or flag bad data</a:t>
            </a:r>
          </a:p>
          <a:p>
            <a:pPr lvl="1" eaLnBrk="1" hangingPunct="1"/>
            <a:r>
              <a:rPr lang="en-US" sz="2400" dirty="0"/>
              <a:t>Conform Dimensions</a:t>
            </a:r>
          </a:p>
          <a:p>
            <a:pPr eaLnBrk="1" hangingPunct="1"/>
            <a:r>
              <a:rPr lang="en-US" sz="2400" dirty="0"/>
              <a:t>Load the data</a:t>
            </a:r>
          </a:p>
          <a:p>
            <a:pPr eaLnBrk="1" hangingPunct="1"/>
            <a:r>
              <a:rPr lang="en-US" sz="2400" dirty="0"/>
              <a:t>Pre-processing the data</a:t>
            </a:r>
          </a:p>
        </p:txBody>
      </p:sp>
      <p:pic>
        <p:nvPicPr>
          <p:cNvPr id="21509" name="Picture 10" descr="arrow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457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48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62925" cy="1077218"/>
          </a:xfrm>
        </p:spPr>
        <p:txBody>
          <a:bodyPr/>
          <a:lstStyle/>
          <a:p>
            <a:r>
              <a:rPr lang="en-US" sz="3200" dirty="0">
                <a:solidFill>
                  <a:schemeClr val="accent4"/>
                </a:solidFill>
              </a:rPr>
              <a:t>An Example using APEX &amp; Ambulance Transportation Company Records*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10537" cy="4191000"/>
          </a:xfrm>
        </p:spPr>
        <p:txBody>
          <a:bodyPr/>
          <a:lstStyle/>
          <a:p>
            <a:r>
              <a:rPr lang="en-US" sz="2000" dirty="0"/>
              <a:t>Identify all patients seen in SFGH ER between 1/2014 and 12/2014 </a:t>
            </a:r>
          </a:p>
          <a:p>
            <a:r>
              <a:rPr lang="en-US" sz="2000" dirty="0"/>
              <a:t>Identify all transports to the ER in ambulances during the same period</a:t>
            </a:r>
          </a:p>
          <a:p>
            <a:r>
              <a:rPr lang="en-US" sz="2000" dirty="0"/>
              <a:t>Extract primary visit reason</a:t>
            </a:r>
          </a:p>
          <a:p>
            <a:r>
              <a:rPr lang="en-US" sz="2000" dirty="0"/>
              <a:t>Extract medical history</a:t>
            </a:r>
          </a:p>
          <a:p>
            <a:r>
              <a:rPr lang="en-US" sz="2000" dirty="0"/>
              <a:t>Extract demographics</a:t>
            </a:r>
          </a:p>
          <a:p>
            <a:r>
              <a:rPr lang="en-US" sz="2000" dirty="0"/>
              <a:t>Cross-code patient ID to link databases</a:t>
            </a:r>
          </a:p>
          <a:p>
            <a:r>
              <a:rPr lang="en-US" sz="2000" dirty="0"/>
              <a:t>Merge datasets</a:t>
            </a:r>
          </a:p>
          <a:p>
            <a:r>
              <a:rPr lang="en-US" sz="2000" dirty="0" err="1"/>
              <a:t>Anonymize</a:t>
            </a:r>
            <a:r>
              <a:rPr lang="en-US" sz="2000" dirty="0"/>
              <a:t> data</a:t>
            </a:r>
          </a:p>
          <a:p>
            <a:r>
              <a:rPr lang="en-US" sz="2000" dirty="0"/>
              <a:t>Export data = 43,560 records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22777" y="6324600"/>
            <a:ext cx="702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*2014 Hall, Rodriguez, Allen et al. </a:t>
            </a:r>
            <a:r>
              <a:rPr lang="en-US" sz="1200" dirty="0" err="1"/>
              <a:t>EMS-STARS:Emergency</a:t>
            </a:r>
            <a:r>
              <a:rPr lang="en-US" sz="1200" dirty="0"/>
              <a:t> Medical Services “</a:t>
            </a:r>
            <a:r>
              <a:rPr lang="en-US" sz="1200" dirty="0" err="1"/>
              <a:t>Superuser</a:t>
            </a:r>
            <a:r>
              <a:rPr lang="en-US" sz="1200" dirty="0"/>
              <a:t>” Transport Activations, a retrospective study </a:t>
            </a:r>
            <a:r>
              <a:rPr lang="en-US" sz="1200" i="1" dirty="0" err="1"/>
              <a:t>Prehospital</a:t>
            </a:r>
            <a:r>
              <a:rPr lang="en-US" sz="1200" i="1" dirty="0"/>
              <a:t> Emergency Care</a:t>
            </a:r>
            <a:r>
              <a:rPr lang="en-US" sz="1200" dirty="0"/>
              <a:t> 19(1)L 61-67</a:t>
            </a:r>
            <a:r>
              <a:rPr lang="en-US" sz="1200" i="1" dirty="0"/>
              <a:t>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9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8305800" cy="707886"/>
          </a:xfrm>
        </p:spPr>
        <p:txBody>
          <a:bodyPr/>
          <a:lstStyle/>
          <a:p>
            <a:pPr eaLnBrk="1" hangingPunct="1"/>
            <a:r>
              <a:rPr lang="en-US" sz="4000" dirty="0"/>
              <a:t>Why Data Management? </a:t>
            </a: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3733800"/>
          </a:xfrm>
        </p:spPr>
        <p:txBody>
          <a:bodyPr/>
          <a:lstStyle/>
          <a:p>
            <a:pPr eaLnBrk="1" hangingPunct="1"/>
            <a:r>
              <a:rPr lang="en-US" dirty="0"/>
              <a:t>Data in the real world is dirty</a:t>
            </a:r>
          </a:p>
          <a:p>
            <a:pPr lvl="1" eaLnBrk="1" hangingPunct="1"/>
            <a:r>
              <a:rPr lang="en-US" dirty="0">
                <a:solidFill>
                  <a:schemeClr val="hlink"/>
                </a:solidFill>
              </a:rPr>
              <a:t>Incomplete</a:t>
            </a:r>
            <a:r>
              <a:rPr lang="en-US" dirty="0"/>
              <a:t>: lacking attribute values, lacking certain attributes of interest, or containing only aggregate data</a:t>
            </a:r>
          </a:p>
          <a:p>
            <a:pPr lvl="1" eaLnBrk="1" hangingPunct="1"/>
            <a:r>
              <a:rPr lang="en-US" dirty="0">
                <a:solidFill>
                  <a:schemeClr val="hlink"/>
                </a:solidFill>
              </a:rPr>
              <a:t>Noisy</a:t>
            </a:r>
            <a:r>
              <a:rPr lang="en-US" dirty="0"/>
              <a:t>: containing errors or outliers</a:t>
            </a:r>
          </a:p>
          <a:p>
            <a:pPr lvl="1" eaLnBrk="1" hangingPunct="1"/>
            <a:r>
              <a:rPr lang="en-US" dirty="0">
                <a:solidFill>
                  <a:schemeClr val="hlink"/>
                </a:solidFill>
              </a:rPr>
              <a:t>Inconsistent</a:t>
            </a:r>
            <a:r>
              <a:rPr lang="en-US" dirty="0"/>
              <a:t>: containing discrepancies in codes or names</a:t>
            </a:r>
          </a:p>
          <a:p>
            <a:pPr lvl="1" eaLnBrk="1" hangingPunct="1"/>
            <a:r>
              <a:rPr lang="en-US" dirty="0">
                <a:solidFill>
                  <a:schemeClr val="hlink"/>
                </a:solidFill>
              </a:rPr>
              <a:t>Not well controlled</a:t>
            </a:r>
            <a:r>
              <a:rPr lang="en-US" dirty="0">
                <a:solidFill>
                  <a:srgbClr val="000000"/>
                </a:solidFill>
              </a:rPr>
              <a:t>: convenience samples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chemeClr val="hlink"/>
                </a:solidFill>
              </a:rPr>
              <a:t>Security</a:t>
            </a:r>
            <a:r>
              <a:rPr lang="en-US" dirty="0">
                <a:solidFill>
                  <a:srgbClr val="000000"/>
                </a:solidFill>
              </a:rPr>
              <a:t>: how will you protect the data?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5DC9D8C-70F6-1346-B6AF-3AA0D3F7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173559"/>
            <a:ext cx="2526116" cy="143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09275F-6445-1446-B179-074D9D5BC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66"/>
            <a:ext cx="8610600" cy="63364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D7B40-0533-E040-8081-C6867733CCFC}"/>
              </a:ext>
            </a:extLst>
          </p:cNvPr>
          <p:cNvSpPr txBox="1"/>
          <p:nvPr/>
        </p:nvSpPr>
        <p:spPr>
          <a:xfrm>
            <a:off x="381000" y="6401590"/>
            <a:ext cx="226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data.ucsf.edu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8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11E55-3EC0-BA4E-9838-DE441F684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620000" cy="6390215"/>
          </a:xfrm>
        </p:spPr>
      </p:pic>
    </p:spTree>
    <p:extLst>
      <p:ext uri="{BB962C8B-B14F-4D97-AF65-F5344CB8AC3E}">
        <p14:creationId xmlns:p14="http://schemas.microsoft.com/office/powerpoint/2010/main" val="68287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97A9E3-325B-4E4C-BF99-849317A06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901330" cy="6172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D5CFA-0E15-D44A-964D-BD6A3440F54F}"/>
              </a:ext>
            </a:extLst>
          </p:cNvPr>
          <p:cNvSpPr txBox="1"/>
          <p:nvPr/>
        </p:nvSpPr>
        <p:spPr>
          <a:xfrm>
            <a:off x="517634" y="6396335"/>
            <a:ext cx="522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stop: </a:t>
            </a:r>
            <a:r>
              <a:rPr lang="en-US" dirty="0" err="1"/>
              <a:t>data.ucsf.edu</a:t>
            </a:r>
            <a:r>
              <a:rPr lang="en-US" dirty="0"/>
              <a:t>/lexicon</a:t>
            </a:r>
          </a:p>
        </p:txBody>
      </p:sp>
    </p:spTree>
    <p:extLst>
      <p:ext uri="{BB962C8B-B14F-4D97-AF65-F5344CB8AC3E}">
        <p14:creationId xmlns:p14="http://schemas.microsoft.com/office/powerpoint/2010/main" val="234899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F4789-DE9E-904D-98FF-26D2B07B9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06"/>
            <a:ext cx="7543800" cy="61535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1920E-F6A8-D146-AE74-A9A61C028211}"/>
              </a:ext>
            </a:extLst>
          </p:cNvPr>
          <p:cNvSpPr txBox="1"/>
          <p:nvPr/>
        </p:nvSpPr>
        <p:spPr>
          <a:xfrm>
            <a:off x="152400" y="6305974"/>
            <a:ext cx="8905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alternative: </a:t>
            </a:r>
            <a:r>
              <a:rPr lang="en-US" sz="1600" dirty="0" err="1"/>
              <a:t>optumlabs.com</a:t>
            </a:r>
            <a:r>
              <a:rPr lang="en-US" sz="1600" dirty="0"/>
              <a:t> partnering with UCSF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sp.ucop.edu</a:t>
            </a:r>
            <a:r>
              <a:rPr lang="en-US" sz="1600" dirty="0"/>
              <a:t>/sites/its/immediate/</a:t>
            </a:r>
            <a:r>
              <a:rPr lang="en-US" sz="1600" dirty="0" err="1"/>
              <a:t>ciosupport</a:t>
            </a:r>
            <a:r>
              <a:rPr lang="en-US" sz="1600" dirty="0"/>
              <a:t>/internal/</a:t>
            </a:r>
            <a:r>
              <a:rPr lang="en-US" sz="1600" dirty="0" err="1"/>
              <a:t>optumlabs</a:t>
            </a:r>
            <a:r>
              <a:rPr lang="en-US" sz="1600" dirty="0"/>
              <a:t>/</a:t>
            </a:r>
            <a:r>
              <a:rPr lang="en-US" sz="1600" dirty="0" err="1"/>
              <a:t>default.aspx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4777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3814"/>
            <a:ext cx="8763000" cy="646331"/>
          </a:xfrm>
        </p:spPr>
        <p:txBody>
          <a:bodyPr/>
          <a:lstStyle/>
          <a:p>
            <a:pPr eaLnBrk="1" hangingPunct="1"/>
            <a:r>
              <a:rPr lang="en-US" sz="3600" dirty="0"/>
              <a:t>Major Tasks in Data Management (1)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191000"/>
          </a:xfrm>
        </p:spPr>
        <p:txBody>
          <a:bodyPr/>
          <a:lstStyle/>
          <a:p>
            <a:pPr eaLnBrk="1" hangingPunct="1"/>
            <a:r>
              <a:rPr lang="en-US" dirty="0"/>
              <a:t>Data cleaning</a:t>
            </a:r>
          </a:p>
          <a:p>
            <a:pPr lvl="1" eaLnBrk="1" hangingPunct="1"/>
            <a:r>
              <a:rPr lang="en-US" sz="2400" dirty="0"/>
              <a:t>Fill in missing values, smooth noisy data, identify or remove outliers, and resolve inconsistencies (i.e. different units)</a:t>
            </a:r>
          </a:p>
          <a:p>
            <a:pPr eaLnBrk="1" hangingPunct="1"/>
            <a:r>
              <a:rPr lang="en-US" dirty="0"/>
              <a:t>Data integration</a:t>
            </a:r>
          </a:p>
          <a:p>
            <a:pPr lvl="1" eaLnBrk="1" hangingPunct="1"/>
            <a:r>
              <a:rPr lang="en-US" sz="2400" dirty="0"/>
              <a:t>Integration of multiple databases, data cubes, or files</a:t>
            </a:r>
          </a:p>
          <a:p>
            <a:pPr lvl="1" eaLnBrk="1" hangingPunct="1"/>
            <a:r>
              <a:rPr lang="en-US" sz="2400" dirty="0"/>
              <a:t>Inner or outer merge, append</a:t>
            </a:r>
          </a:p>
        </p:txBody>
      </p:sp>
      <p:pic>
        <p:nvPicPr>
          <p:cNvPr id="16388" name="Picture 4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495800"/>
            <a:ext cx="1900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4191000"/>
          </a:xfrm>
        </p:spPr>
        <p:txBody>
          <a:bodyPr/>
          <a:lstStyle/>
          <a:p>
            <a:pPr eaLnBrk="1" hangingPunct="1"/>
            <a:r>
              <a:rPr lang="en-US" dirty="0"/>
              <a:t>Data transformation</a:t>
            </a:r>
          </a:p>
          <a:p>
            <a:pPr lvl="1" eaLnBrk="1" hangingPunct="1"/>
            <a:r>
              <a:rPr lang="en-US" sz="2400" dirty="0"/>
              <a:t>Normalization and aggregation</a:t>
            </a:r>
          </a:p>
          <a:p>
            <a:pPr eaLnBrk="1" hangingPunct="1"/>
            <a:r>
              <a:rPr lang="en-US" dirty="0"/>
              <a:t>Data reduction</a:t>
            </a:r>
          </a:p>
          <a:p>
            <a:pPr lvl="1" eaLnBrk="1" hangingPunct="1"/>
            <a:r>
              <a:rPr lang="en-US" sz="2400" dirty="0"/>
              <a:t>Obtains reduced representation in volume but produces the same or similar analytical results</a:t>
            </a:r>
          </a:p>
          <a:p>
            <a:pPr eaLnBrk="1" hangingPunct="1"/>
            <a:r>
              <a:rPr lang="en-US" dirty="0"/>
              <a:t>Data discretization</a:t>
            </a:r>
          </a:p>
          <a:p>
            <a:pPr lvl="1" eaLnBrk="1" hangingPunct="1"/>
            <a:r>
              <a:rPr lang="en-US" sz="2400" dirty="0"/>
              <a:t>Part of data reduction but with particular importance, especially for numerical data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0847C3-2F2B-EF40-ACF3-3DE682706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18" y="584884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/>
              <a:t>Major Tasks in Data Management (2)</a:t>
            </a:r>
          </a:p>
        </p:txBody>
      </p:sp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6705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/>
              <a:t>Data Cleaning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01000" cy="4038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dirty="0"/>
              <a:t>Data cleaning tasks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/>
              <a:t>Fill in missing values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/>
              <a:t>Identify outliers and smooth out noisy data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/>
              <a:t>Correct inconsistent data*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6172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*2005 </a:t>
            </a:r>
            <a:r>
              <a:rPr lang="en-US" sz="1200" dirty="0" err="1"/>
              <a:t>Leff</a:t>
            </a:r>
            <a:r>
              <a:rPr lang="en-US" sz="1200" dirty="0"/>
              <a:t>, Allen et al, Inside Employment Interventions: Effects of Job Development and Job Support on Competitive Employment of Persons with Severe Mental Illness, </a:t>
            </a:r>
            <a:r>
              <a:rPr lang="en-US" sz="1200" i="1" dirty="0"/>
              <a:t>Psychiatric Services, 56(10): 1237-1245.</a:t>
            </a:r>
            <a:endParaRPr lang="en-US" sz="1200" dirty="0"/>
          </a:p>
        </p:txBody>
      </p:sp>
    </p:spTree>
  </p:cSld>
  <p:clrMapOvr>
    <a:masterClrMapping/>
  </p:clrMapOvr>
  <p:transition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4876800" cy="762000"/>
          </a:xfrm>
        </p:spPr>
        <p:txBody>
          <a:bodyPr/>
          <a:lstStyle/>
          <a:p>
            <a:pPr eaLnBrk="1" hangingPunct="1"/>
            <a:r>
              <a:rPr lang="en-US"/>
              <a:t>Missing Data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2971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Data is not always available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err="1"/>
              <a:t>eg</a:t>
            </a:r>
            <a:r>
              <a:rPr lang="en-US" sz="2400" dirty="0"/>
              <a:t>, Many observations have no recorded value for several attributes (which may be linked), such as previous visit information or demographics</a:t>
            </a:r>
          </a:p>
        </p:txBody>
      </p:sp>
      <p:pic>
        <p:nvPicPr>
          <p:cNvPr id="21508" name="Picture 5" descr="AG0001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2667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5562600" cy="762000"/>
          </a:xfrm>
        </p:spPr>
        <p:txBody>
          <a:bodyPr/>
          <a:lstStyle/>
          <a:p>
            <a:pPr eaLnBrk="1" hangingPunct="1"/>
            <a:r>
              <a:rPr lang="en-US"/>
              <a:t>Missing Data (2)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3962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/>
              <a:t>Missing data may be due to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Refuse/unable to answer/inconsistent answer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Equipment malfunction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Inconsistent with other recorded data and thus deleted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Data not entered due to misunderstanding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Certain data may not be considered important at the time of entry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/>
              <a:t>No register history or changes of the data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/>
              <a:t>Missing data may need to be inferred and imputed</a:t>
            </a:r>
          </a:p>
        </p:txBody>
      </p:sp>
      <p:pic>
        <p:nvPicPr>
          <p:cNvPr id="22532" name="Picture 1028" descr="AG0000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"/>
            <a:ext cx="1909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763000" cy="701675"/>
          </a:xfrm>
        </p:spPr>
        <p:txBody>
          <a:bodyPr/>
          <a:lstStyle/>
          <a:p>
            <a:pPr eaLnBrk="1" hangingPunct="1"/>
            <a:r>
              <a:rPr lang="en-US" sz="4000" dirty="0"/>
              <a:t>How to Handle Missing Data?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45720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000" dirty="0"/>
              <a:t>Ignore the observation:  usually done when class label is missing (assuming the tasks in classification—not effective when the percentage of missing values per attribute varies considerably)</a:t>
            </a:r>
          </a:p>
          <a:p>
            <a:pPr eaLnBrk="1" hangingPunct="1">
              <a:lnSpc>
                <a:spcPct val="140000"/>
              </a:lnSpc>
            </a:pPr>
            <a:r>
              <a:rPr lang="en-US" sz="2000" dirty="0"/>
              <a:t>Fill in the missing value manually: tedious + not feasible for any medium/large dataset</a:t>
            </a:r>
          </a:p>
          <a:p>
            <a:pPr eaLnBrk="1" hangingPunct="1">
              <a:lnSpc>
                <a:spcPct val="140000"/>
              </a:lnSpc>
            </a:pPr>
            <a:r>
              <a:rPr lang="en-US" sz="2000" dirty="0"/>
              <a:t>Use a global constant to fill in the missing value: e.g., “Unknown”, a new class, ‘999’?</a:t>
            </a:r>
          </a:p>
        </p:txBody>
      </p:sp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096CCB-E414-A646-92C6-CC0289859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6" y="457200"/>
            <a:ext cx="8757718" cy="5373825"/>
          </a:xfrm>
        </p:spPr>
      </p:pic>
    </p:spTree>
    <p:extLst>
      <p:ext uri="{BB962C8B-B14F-4D97-AF65-F5344CB8AC3E}">
        <p14:creationId xmlns:p14="http://schemas.microsoft.com/office/powerpoint/2010/main" val="1897171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701675"/>
          </a:xfrm>
        </p:spPr>
        <p:txBody>
          <a:bodyPr/>
          <a:lstStyle/>
          <a:p>
            <a:pPr eaLnBrk="1" hangingPunct="1"/>
            <a:r>
              <a:rPr lang="en-US" sz="4000"/>
              <a:t>How to Handle Missing Data?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400" dirty="0"/>
              <a:t>Use the mean to fill in the missing value (okay)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/>
              <a:t>Use the mean for all samples belonging to the same class to fill in the missing value: (smart)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/>
              <a:t>Use the most probable value to fill in the missing value: inference-based such as </a:t>
            </a:r>
            <a:r>
              <a:rPr lang="en-US" sz="2400" dirty="0" err="1"/>
              <a:t>bayesian</a:t>
            </a:r>
            <a:r>
              <a:rPr lang="en-US" sz="2400" dirty="0"/>
              <a:t> formula or decision tree or regression (smarter)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/>
              <a:t>Multiple imputation techniques examining patterns of </a:t>
            </a:r>
            <a:r>
              <a:rPr lang="en-US" sz="2400" dirty="0" err="1"/>
              <a:t>missingness</a:t>
            </a:r>
            <a:r>
              <a:rPr lang="en-US" sz="2400" dirty="0"/>
              <a:t> (smartest?)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/>
              <a:t>What can Modeler do for you? (Upcoming!)</a:t>
            </a:r>
            <a:endParaRPr lang="en-US" sz="2800" dirty="0"/>
          </a:p>
        </p:txBody>
      </p:sp>
    </p:spTree>
  </p:cSld>
  <p:clrMapOvr>
    <a:masterClrMapping/>
  </p:clrMapOvr>
  <p:transition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4419600" cy="762000"/>
          </a:xfrm>
        </p:spPr>
        <p:txBody>
          <a:bodyPr/>
          <a:lstStyle/>
          <a:p>
            <a:pPr eaLnBrk="1" hangingPunct="1"/>
            <a:r>
              <a:rPr lang="en-US"/>
              <a:t>Noisy Data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01050" cy="3962400"/>
          </a:xfrm>
        </p:spPr>
        <p:txBody>
          <a:bodyPr/>
          <a:lstStyle/>
          <a:p>
            <a:pPr eaLnBrk="1" hangingPunct="1"/>
            <a:r>
              <a:rPr lang="en-US" sz="2400" dirty="0"/>
              <a:t>Noise: random error or variance in a measured variable</a:t>
            </a:r>
          </a:p>
          <a:p>
            <a:pPr eaLnBrk="1" hangingPunct="1"/>
            <a:r>
              <a:rPr lang="en-US" sz="2400" dirty="0"/>
              <a:t>Incorrect attribute values may be due to</a:t>
            </a:r>
          </a:p>
          <a:p>
            <a:pPr lvl="1" eaLnBrk="1" hangingPunct="1"/>
            <a:r>
              <a:rPr lang="en-US" sz="2400" dirty="0"/>
              <a:t>Faulty data collection instruments</a:t>
            </a:r>
          </a:p>
          <a:p>
            <a:pPr lvl="1" eaLnBrk="1" hangingPunct="1"/>
            <a:r>
              <a:rPr lang="en-US" sz="2400" dirty="0"/>
              <a:t>Data entry problems</a:t>
            </a:r>
          </a:p>
          <a:p>
            <a:pPr lvl="1" eaLnBrk="1" hangingPunct="1"/>
            <a:r>
              <a:rPr lang="en-US" sz="2400" dirty="0"/>
              <a:t>Data transmission problems</a:t>
            </a:r>
          </a:p>
          <a:p>
            <a:pPr lvl="1" eaLnBrk="1" hangingPunct="1"/>
            <a:r>
              <a:rPr lang="en-US" sz="2400" dirty="0"/>
              <a:t>Technology limitation</a:t>
            </a:r>
          </a:p>
          <a:p>
            <a:pPr lvl="1" eaLnBrk="1" hangingPunct="1"/>
            <a:r>
              <a:rPr lang="en-US" sz="2400" dirty="0"/>
              <a:t>Inconsistency in naming convention </a:t>
            </a:r>
          </a:p>
          <a:p>
            <a:pPr lvl="1" eaLnBrk="1" hangingPunct="1"/>
            <a:r>
              <a:rPr lang="en-US" sz="2400" dirty="0"/>
              <a:t>Identifiable bias?</a:t>
            </a:r>
          </a:p>
        </p:txBody>
      </p:sp>
      <p:pic>
        <p:nvPicPr>
          <p:cNvPr id="957444" name="Picture 4" descr="AG0001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00600"/>
            <a:ext cx="16462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5200" y="6324600"/>
            <a:ext cx="414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…let’s measure the tables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4800600" cy="762000"/>
          </a:xfrm>
        </p:spPr>
        <p:txBody>
          <a:bodyPr/>
          <a:lstStyle/>
          <a:p>
            <a:pPr eaLnBrk="1" hangingPunct="1"/>
            <a:r>
              <a:rPr lang="en-US" dirty="0"/>
              <a:t>Noisy Data* 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01050" cy="3581400"/>
          </a:xfrm>
        </p:spPr>
        <p:txBody>
          <a:bodyPr/>
          <a:lstStyle/>
          <a:p>
            <a:pPr eaLnBrk="1" hangingPunct="1"/>
            <a:r>
              <a:rPr lang="en-US" dirty="0"/>
              <a:t>Other data problems which require data cleaning</a:t>
            </a:r>
          </a:p>
          <a:p>
            <a:pPr lvl="1" eaLnBrk="1" hangingPunct="1"/>
            <a:r>
              <a:rPr lang="en-US" dirty="0"/>
              <a:t>Duplicate records</a:t>
            </a:r>
          </a:p>
          <a:p>
            <a:pPr lvl="1" eaLnBrk="1" hangingPunct="1"/>
            <a:r>
              <a:rPr lang="en-US" dirty="0"/>
              <a:t>Incomplete data</a:t>
            </a:r>
          </a:p>
          <a:p>
            <a:pPr lvl="1" eaLnBrk="1" hangingPunct="1"/>
            <a:r>
              <a:rPr lang="en-US" dirty="0"/>
              <a:t>Inconsistent data</a:t>
            </a:r>
          </a:p>
        </p:txBody>
      </p:sp>
      <p:pic>
        <p:nvPicPr>
          <p:cNvPr id="1036292" name="Picture 4" descr="champg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67000"/>
            <a:ext cx="37084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6477000" cy="762000"/>
          </a:xfrm>
        </p:spPr>
        <p:txBody>
          <a:bodyPr/>
          <a:lstStyle/>
          <a:p>
            <a:pPr eaLnBrk="1" hangingPunct="1"/>
            <a:r>
              <a:rPr lang="en-US"/>
              <a:t>Data Integration (1)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191000"/>
          </a:xfrm>
        </p:spPr>
        <p:txBody>
          <a:bodyPr/>
          <a:lstStyle/>
          <a:p>
            <a:pPr eaLnBrk="1" hangingPunct="1"/>
            <a:r>
              <a:rPr lang="en-US" dirty="0"/>
              <a:t>Data integration: </a:t>
            </a:r>
          </a:p>
          <a:p>
            <a:pPr lvl="1" eaLnBrk="1" hangingPunct="1"/>
            <a:r>
              <a:rPr lang="en-US" dirty="0"/>
              <a:t>Combines data from multiple sources into a coherent store</a:t>
            </a:r>
          </a:p>
          <a:p>
            <a:pPr lvl="1" eaLnBrk="1" hangingPunct="1"/>
            <a:r>
              <a:rPr lang="en-US" dirty="0"/>
              <a:t>Merging vs. appending data</a:t>
            </a:r>
          </a:p>
          <a:p>
            <a:pPr eaLnBrk="1" hangingPunct="1"/>
            <a:r>
              <a:rPr lang="en-US" dirty="0"/>
              <a:t>Database integration</a:t>
            </a:r>
          </a:p>
          <a:p>
            <a:pPr lvl="1" eaLnBrk="1" hangingPunct="1"/>
            <a:r>
              <a:rPr lang="en-US" dirty="0"/>
              <a:t>Integrate </a:t>
            </a:r>
            <a:r>
              <a:rPr lang="en-US" dirty="0">
                <a:solidFill>
                  <a:srgbClr val="FF0066"/>
                </a:solidFill>
              </a:rPr>
              <a:t>metadata</a:t>
            </a:r>
            <a:r>
              <a:rPr lang="en-US" dirty="0"/>
              <a:t> from different sources</a:t>
            </a:r>
          </a:p>
          <a:p>
            <a:pPr lvl="1" eaLnBrk="1" hangingPunct="1"/>
            <a:r>
              <a:rPr lang="en-US" dirty="0"/>
              <a:t>Entity identification problem: identify real world entities from multiple data sources, e.g., </a:t>
            </a:r>
            <a:r>
              <a:rPr lang="en-US" dirty="0" err="1"/>
              <a:t>A.Patient</a:t>
            </a:r>
            <a:r>
              <a:rPr lang="en-US" dirty="0"/>
              <a:t>-id </a:t>
            </a:r>
            <a:r>
              <a:rPr lang="en-US" dirty="0">
                <a:sym typeface="Symbol" pitchFamily="18" charset="2"/>
              </a:rPr>
              <a:t> </a:t>
            </a:r>
            <a:r>
              <a:rPr lang="en-US" dirty="0" err="1">
                <a:sym typeface="Symbol" pitchFamily="18" charset="2"/>
              </a:rPr>
              <a:t>B.</a:t>
            </a:r>
            <a:r>
              <a:rPr lang="en-US" dirty="0" err="1"/>
              <a:t>cust</a:t>
            </a:r>
            <a:r>
              <a:rPr lang="en-US" dirty="0"/>
              <a:t>-#</a:t>
            </a:r>
          </a:p>
        </p:txBody>
      </p:sp>
    </p:spTree>
  </p:cSld>
  <p:clrMapOvr>
    <a:masterClrMapping/>
  </p:clrMapOvr>
  <p:transition>
    <p:checke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6477000" cy="762000"/>
          </a:xfrm>
        </p:spPr>
        <p:txBody>
          <a:bodyPr/>
          <a:lstStyle/>
          <a:p>
            <a:pPr eaLnBrk="1" hangingPunct="1"/>
            <a:r>
              <a:rPr lang="en-US"/>
              <a:t>Data Integration (2)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3810000"/>
          </a:xfrm>
        </p:spPr>
        <p:txBody>
          <a:bodyPr/>
          <a:lstStyle/>
          <a:p>
            <a:pPr eaLnBrk="1" hangingPunct="1"/>
            <a:r>
              <a:rPr lang="en-US" dirty="0"/>
              <a:t>Detecting and resolving data value conflicts</a:t>
            </a:r>
          </a:p>
          <a:p>
            <a:pPr lvl="1" eaLnBrk="1" hangingPunct="1"/>
            <a:r>
              <a:rPr lang="en-US" dirty="0"/>
              <a:t>For the same real world entity, attribute values from different sources are different</a:t>
            </a:r>
          </a:p>
          <a:p>
            <a:pPr lvl="1" eaLnBrk="1" hangingPunct="1"/>
            <a:r>
              <a:rPr lang="en-US" dirty="0"/>
              <a:t>Possible reasons: different representations, different scales, e.g., Metric vs. British units</a:t>
            </a:r>
          </a:p>
        </p:txBody>
      </p:sp>
    </p:spTree>
  </p:cSld>
  <p:clrMapOvr>
    <a:masterClrMapping/>
  </p:clrMapOvr>
  <p:transition>
    <p:checke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01675"/>
          </a:xfrm>
        </p:spPr>
        <p:txBody>
          <a:bodyPr/>
          <a:lstStyle/>
          <a:p>
            <a:pPr eaLnBrk="1" hangingPunct="1"/>
            <a:r>
              <a:rPr lang="en-US" sz="4000"/>
              <a:t>Redundant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3058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/>
              <a:t>Redundant data occur often when integrating of multiple databases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The same attribute may have different names in different databases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One attribute may be a “derived” attribute in another table, e.g., GFR or </a:t>
            </a:r>
            <a:r>
              <a:rPr lang="en-US" dirty="0" err="1"/>
              <a:t>Creatinine</a:t>
            </a:r>
            <a:r>
              <a:rPr lang="en-US" dirty="0"/>
              <a:t> Clearance</a:t>
            </a:r>
          </a:p>
        </p:txBody>
      </p:sp>
      <p:pic>
        <p:nvPicPr>
          <p:cNvPr id="29700" name="Picture 4" descr="AG0008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AG0008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762000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AG0008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63143"/>
            <a:ext cx="8458200" cy="1197764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3600" dirty="0"/>
              <a:t>Data Integrity Problems: Examples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Same person, different spellings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Agarwal</a:t>
            </a:r>
            <a:r>
              <a:rPr lang="en-US" sz="2000" dirty="0"/>
              <a:t>, </a:t>
            </a:r>
            <a:r>
              <a:rPr lang="en-US" sz="2000" dirty="0" err="1"/>
              <a:t>Agrawal</a:t>
            </a:r>
            <a:r>
              <a:rPr lang="en-US" sz="2000" dirty="0"/>
              <a:t>, </a:t>
            </a:r>
            <a:r>
              <a:rPr lang="en-US" sz="2000" dirty="0" err="1"/>
              <a:t>Aggarwal</a:t>
            </a:r>
            <a:r>
              <a:rPr lang="en-US" sz="2000" dirty="0"/>
              <a:t> etc...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Multiple ways to denote company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Persistent Systems, PSPL, Persistent Pvt. LTD.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Use of different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Mumbai, Bombay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Different account numbers generated by different applications for the same customer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Required fields left blank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Invalid product codes collected*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manual entry leads to mistakes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“in case of a problem use 9999999”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*2016 Chu, Chi, Allen et al Durability of Flexible </a:t>
            </a:r>
            <a:r>
              <a:rPr lang="en-US" sz="1200" dirty="0" err="1"/>
              <a:t>Ureteroscopy</a:t>
            </a:r>
            <a:r>
              <a:rPr lang="en-US" sz="1200" dirty="0"/>
              <a:t> &amp; Predictors of Repair: A prospective multicenter study (WIP)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457200"/>
            <a:ext cx="8882063" cy="719316"/>
          </a:xfrm>
        </p:spPr>
        <p:txBody>
          <a:bodyPr/>
          <a:lstStyle/>
          <a:p>
            <a:r>
              <a:rPr lang="en-US" sz="3600" dirty="0"/>
              <a:t>SPSS Modeler for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7316787" cy="4191000"/>
          </a:xfrm>
        </p:spPr>
        <p:txBody>
          <a:bodyPr/>
          <a:lstStyle/>
          <a:p>
            <a:r>
              <a:rPr lang="en-US" dirty="0"/>
              <a:t>Data audit</a:t>
            </a:r>
          </a:p>
          <a:p>
            <a:r>
              <a:rPr lang="en-US" dirty="0"/>
              <a:t>Variable derivation</a:t>
            </a:r>
          </a:p>
          <a:p>
            <a:r>
              <a:rPr lang="en-US" dirty="0" err="1"/>
              <a:t>Anonymizing</a:t>
            </a:r>
            <a:endParaRPr lang="en-US" dirty="0"/>
          </a:p>
          <a:p>
            <a:r>
              <a:rPr lang="en-US" dirty="0"/>
              <a:t>Merging &amp; Appending</a:t>
            </a:r>
          </a:p>
          <a:p>
            <a:r>
              <a:rPr lang="en-US" dirty="0"/>
              <a:t>Missing Data</a:t>
            </a:r>
          </a:p>
          <a:p>
            <a:r>
              <a:rPr lang="en-US" dirty="0"/>
              <a:t>Examining small subgroups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6096000"/>
            <a:ext cx="342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…to the lab for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4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Big Data: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#1-Scale (Volume)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1956776"/>
            <a:ext cx="5030405" cy="147823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800000"/>
                </a:solidFill>
              </a:rPr>
              <a:t>Data Volume</a:t>
            </a:r>
          </a:p>
          <a:p>
            <a:pPr lvl="1"/>
            <a:r>
              <a:rPr lang="en-US" dirty="0"/>
              <a:t>44x increase from 2009 to 2020</a:t>
            </a:r>
          </a:p>
          <a:p>
            <a:pPr lvl="1"/>
            <a:r>
              <a:rPr lang="en-US" dirty="0"/>
              <a:t>From 0.8 </a:t>
            </a:r>
            <a:r>
              <a:rPr lang="en-US" dirty="0" err="1"/>
              <a:t>zettabytes</a:t>
            </a:r>
            <a:r>
              <a:rPr lang="en-US" dirty="0"/>
              <a:t> to 35zb</a:t>
            </a:r>
          </a:p>
          <a:p>
            <a:r>
              <a:rPr lang="en-US" dirty="0"/>
              <a:t>Data volume is increasing exponentially </a:t>
            </a:r>
          </a:p>
        </p:txBody>
      </p:sp>
      <p:pic>
        <p:nvPicPr>
          <p:cNvPr id="5" name="Picture 4" descr="Screen shot 2013-01-13 at 4.0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24" y="3235328"/>
            <a:ext cx="2559546" cy="1632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224" y="1956776"/>
            <a:ext cx="2332251" cy="1233073"/>
          </a:xfrm>
          <a:prstGeom prst="rect">
            <a:avLst/>
          </a:prstGeom>
        </p:spPr>
      </p:pic>
      <p:pic>
        <p:nvPicPr>
          <p:cNvPr id="8" name="Picture 7" descr="Screen shot 2013-01-13 at 4.07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4" y="3775267"/>
            <a:ext cx="5546690" cy="5966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4915" y="4724638"/>
            <a:ext cx="5674607" cy="1814950"/>
            <a:chOff x="500318" y="4371924"/>
            <a:chExt cx="5674607" cy="18149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318" y="4371924"/>
              <a:ext cx="2419934" cy="1814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4637546" y="4531910"/>
              <a:ext cx="1443220" cy="1000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386124" y="5388258"/>
              <a:ext cx="1991643" cy="1443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31074" y="5542207"/>
              <a:ext cx="2443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</a:rPr>
                <a:t>Exponential increase in collected/generated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2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4816"/>
            <a:ext cx="8162925" cy="1431925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Big Data: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#2-Complexity (Variety)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59" y="1860326"/>
            <a:ext cx="5144976" cy="328738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Various formats, types, and structures</a:t>
            </a:r>
          </a:p>
          <a:p>
            <a:r>
              <a:rPr lang="en-US" dirty="0"/>
              <a:t>Text, numerical, images, audio, video, sequences, time series, social media data, multi-dim arrays, etc…</a:t>
            </a:r>
          </a:p>
          <a:p>
            <a:r>
              <a:rPr lang="en-US" dirty="0"/>
              <a:t>Static data vs. streaming data  </a:t>
            </a:r>
          </a:p>
          <a:p>
            <a:r>
              <a:rPr lang="en-US" dirty="0"/>
              <a:t>A single application can be generating/collecting many types of data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045" y="1860326"/>
            <a:ext cx="1127257" cy="112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535" y="1860326"/>
            <a:ext cx="1559504" cy="116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747" y="3311452"/>
            <a:ext cx="1175797" cy="9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815" y="4400178"/>
            <a:ext cx="1791729" cy="1057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535" y="3195705"/>
            <a:ext cx="1589510" cy="1204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291" y="4616977"/>
            <a:ext cx="1527524" cy="123432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799" y="5147710"/>
            <a:ext cx="4343401" cy="1138789"/>
          </a:xfrm>
          <a:prstGeom prst="rect">
            <a:avLst/>
          </a:prstGeom>
          <a:solidFill>
            <a:srgbClr val="FDFFC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To extract knowledge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 all these types of data need to linked together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5347"/>
            <a:ext cx="8162925" cy="1431925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Big Data: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#3-Speed (Velocity)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0786"/>
            <a:ext cx="8458200" cy="4297270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Data is begin generated fast and need to be processed fast</a:t>
            </a:r>
          </a:p>
          <a:p>
            <a:r>
              <a:rPr lang="en-US" sz="3000" dirty="0"/>
              <a:t>Online Data Analytics</a:t>
            </a:r>
          </a:p>
          <a:p>
            <a:r>
              <a:rPr lang="en-US" sz="3000" dirty="0"/>
              <a:t>Late decisions </a:t>
            </a:r>
            <a:r>
              <a:rPr lang="en-US" sz="3000" dirty="0">
                <a:sym typeface="Wingdings"/>
              </a:rPr>
              <a:t> missing opportunities</a:t>
            </a:r>
          </a:p>
          <a:p>
            <a:r>
              <a:rPr lang="en-US" sz="3000" dirty="0">
                <a:sym typeface="Wingdings"/>
              </a:rPr>
              <a:t>The bottlenecks are technology &amp; skillsets</a:t>
            </a:r>
          </a:p>
          <a:p>
            <a:r>
              <a:rPr lang="en-US" sz="3000" dirty="0">
                <a:solidFill>
                  <a:srgbClr val="800000"/>
                </a:solidFill>
                <a:sym typeface="Wingdings"/>
              </a:rPr>
              <a:t>Examples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  <a:sym typeface="Wingdings"/>
              </a:rPr>
              <a:t>E-Promotions: </a:t>
            </a:r>
            <a:r>
              <a:rPr lang="en-US" sz="1700" dirty="0">
                <a:sym typeface="Wingdings"/>
              </a:rPr>
              <a:t>Based on your current location, your purchase history, what you like  send promotions right now for store next to you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  <a:sym typeface="Wingdings"/>
              </a:rPr>
              <a:t>Healthcare monitoring: </a:t>
            </a:r>
            <a:r>
              <a:rPr lang="en-US" sz="1700" dirty="0">
                <a:sym typeface="Wingdings"/>
              </a:rPr>
              <a:t>sensors monitoring your activities and body   any abnormal measurements require immediate reaction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20" y="593720"/>
            <a:ext cx="1111920" cy="1219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70595"/>
            <a:ext cx="7924800" cy="1077218"/>
          </a:xfrm>
        </p:spPr>
        <p:txBody>
          <a:bodyPr/>
          <a:lstStyle/>
          <a:p>
            <a:pPr eaLnBrk="1" hangingPunct="1"/>
            <a:r>
              <a:rPr lang="en-US" sz="3200" dirty="0"/>
              <a:t>In the Beginning, life was simple…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200400" y="3124200"/>
          <a:ext cx="21605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Visio" r:id="rId3" imgW="2160582" imgH="952375" progId="Visio.Drawing.6">
                  <p:embed/>
                </p:oleObj>
              </mc:Choice>
              <mc:Fallback>
                <p:oleObj name="Visio" r:id="rId3" imgW="2160582" imgH="95237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24200"/>
                        <a:ext cx="21605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2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901482"/>
            <a:ext cx="6629400" cy="646331"/>
          </a:xfrm>
        </p:spPr>
        <p:txBody>
          <a:bodyPr/>
          <a:lstStyle/>
          <a:p>
            <a:pPr eaLnBrk="1" hangingPunct="1"/>
            <a:r>
              <a:rPr lang="en-US" sz="3600" dirty="0"/>
              <a:t>But…</a:t>
            </a:r>
          </a:p>
        </p:txBody>
      </p:sp>
      <p:graphicFrame>
        <p:nvGraphicFramePr>
          <p:cNvPr id="512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447322"/>
              </p:ext>
            </p:extLst>
          </p:nvPr>
        </p:nvGraphicFramePr>
        <p:xfrm>
          <a:off x="990600" y="2278651"/>
          <a:ext cx="6324600" cy="399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Visio" r:id="rId3" imgW="7155305" imgH="4516037" progId="Visio.Drawing.6">
                  <p:embed/>
                </p:oleObj>
              </mc:Choice>
              <mc:Fallback>
                <p:oleObj name="Visio" r:id="rId3" imgW="7155305" imgH="451603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8651"/>
                        <a:ext cx="6324600" cy="399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42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901482"/>
            <a:ext cx="6629400" cy="646331"/>
          </a:xfrm>
        </p:spPr>
        <p:txBody>
          <a:bodyPr/>
          <a:lstStyle/>
          <a:p>
            <a:pPr eaLnBrk="1" hangingPunct="1"/>
            <a:r>
              <a:rPr lang="en-US" sz="3600" dirty="0"/>
              <a:t>Our information needs…</a:t>
            </a:r>
          </a:p>
        </p:txBody>
      </p:sp>
      <p:graphicFrame>
        <p:nvGraphicFramePr>
          <p:cNvPr id="614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23678"/>
              </p:ext>
            </p:extLst>
          </p:nvPr>
        </p:nvGraphicFramePr>
        <p:xfrm>
          <a:off x="1066800" y="2047774"/>
          <a:ext cx="6553200" cy="42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Visio" r:id="rId3" imgW="9930484" imgH="6480748" progId="Visio.Drawing.6">
                  <p:embed/>
                </p:oleObj>
              </mc:Choice>
              <mc:Fallback>
                <p:oleObj name="Visio" r:id="rId3" imgW="9930484" imgH="64807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47774"/>
                        <a:ext cx="6553200" cy="42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678120"/>
      </p:ext>
    </p:extLst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6302</TotalTime>
  <Words>1321</Words>
  <Application>Microsoft Macintosh PowerPoint</Application>
  <PresentationFormat>On-screen Show (4:3)</PresentationFormat>
  <Paragraphs>176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Narrow</vt:lpstr>
      <vt:lpstr>Symbol</vt:lpstr>
      <vt:lpstr>Times New Roman</vt:lpstr>
      <vt:lpstr>Verdana</vt:lpstr>
      <vt:lpstr>Wingdings</vt:lpstr>
      <vt:lpstr>Bold Stripes</vt:lpstr>
      <vt:lpstr>Visio</vt:lpstr>
      <vt:lpstr>PowerPoint Presentation</vt:lpstr>
      <vt:lpstr>Why Data Management? </vt:lpstr>
      <vt:lpstr>PowerPoint Presentation</vt:lpstr>
      <vt:lpstr>Characteristics of Big Data:  #1-Scale (Volume)</vt:lpstr>
      <vt:lpstr>Characteristics of Big Data:  #2-Complexity (Variety)</vt:lpstr>
      <vt:lpstr>Characteristics of Big Data:  #3-Speed (Velocity)</vt:lpstr>
      <vt:lpstr>In the Beginning, life was simple…</vt:lpstr>
      <vt:lpstr>But…</vt:lpstr>
      <vt:lpstr>Our information needs…</vt:lpstr>
      <vt:lpstr>Kept growing. (The Spider web) A type of database schema</vt:lpstr>
      <vt:lpstr>Mapping Value to Technology</vt:lpstr>
      <vt:lpstr>PowerPoint Presentation</vt:lpstr>
      <vt:lpstr>Database Schema</vt:lpstr>
      <vt:lpstr>PowerPoint Presentation</vt:lpstr>
      <vt:lpstr>PowerPoint Presentation</vt:lpstr>
      <vt:lpstr>How does it get there?</vt:lpstr>
      <vt:lpstr>PowerPoint Presentation</vt:lpstr>
      <vt:lpstr>Building your database: Importing Data</vt:lpstr>
      <vt:lpstr>An Example using APEX &amp; Ambulance Transportation Company Records*</vt:lpstr>
      <vt:lpstr>PowerPoint Presentation</vt:lpstr>
      <vt:lpstr>PowerPoint Presentation</vt:lpstr>
      <vt:lpstr>PowerPoint Presentation</vt:lpstr>
      <vt:lpstr>PowerPoint Presentation</vt:lpstr>
      <vt:lpstr>Major Tasks in Data Management (1)</vt:lpstr>
      <vt:lpstr>PowerPoint Presentation</vt:lpstr>
      <vt:lpstr>Data Cleaning</vt:lpstr>
      <vt:lpstr>Missing Data (1)</vt:lpstr>
      <vt:lpstr>Missing Data (2)</vt:lpstr>
      <vt:lpstr>How to Handle Missing Data? (1)</vt:lpstr>
      <vt:lpstr>How to Handle Missing Data? (2)</vt:lpstr>
      <vt:lpstr>Noisy Data (1)</vt:lpstr>
      <vt:lpstr>Noisy Data* (2)</vt:lpstr>
      <vt:lpstr>Data Integration (1)</vt:lpstr>
      <vt:lpstr>Data Integration (2)</vt:lpstr>
      <vt:lpstr>Redundant Data</vt:lpstr>
      <vt:lpstr>Data Integrity Problems: Examples</vt:lpstr>
      <vt:lpstr>SPSS Modeler for Data Management</vt:lpstr>
    </vt:vector>
  </TitlesOfParts>
  <Company>Babson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Preprocessing</dc:title>
  <dc:creator>Elaine Allen</dc:creator>
  <cp:lastModifiedBy>Isabel Allen</cp:lastModifiedBy>
  <cp:revision>278</cp:revision>
  <cp:lastPrinted>2016-08-04T17:55:34Z</cp:lastPrinted>
  <dcterms:created xsi:type="dcterms:W3CDTF">1998-06-19T04:38:52Z</dcterms:created>
  <dcterms:modified xsi:type="dcterms:W3CDTF">2018-08-07T21:04:24Z</dcterms:modified>
</cp:coreProperties>
</file>