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16.xml" ContentType="application/vnd.openxmlformats-officedocument.presentationml.notesSlide+xml"/>
  <Override PartName="/ppt/theme/themeOverride14.xml" ContentType="application/vnd.openxmlformats-officedocument.themeOverride+xml"/>
  <Override PartName="/ppt/notesSlides/notesSlide17.xml" ContentType="application/vnd.openxmlformats-officedocument.presentationml.notesSlide+xml"/>
  <Override PartName="/ppt/theme/themeOverride15.xml" ContentType="application/vnd.openxmlformats-officedocument.themeOverride+xml"/>
  <Override PartName="/ppt/notesSlides/notesSlide18.xml" ContentType="application/vnd.openxmlformats-officedocument.presentationml.notesSlide+xml"/>
  <Override PartName="/ppt/theme/themeOverride16.xml" ContentType="application/vnd.openxmlformats-officedocument.themeOverride+xml"/>
  <Override PartName="/ppt/notesSlides/notesSlide19.xml" ContentType="application/vnd.openxmlformats-officedocument.presentationml.notesSlide+xml"/>
  <Override PartName="/ppt/theme/themeOverride1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5" r:id="rId1"/>
  </p:sldMasterIdLst>
  <p:notesMasterIdLst>
    <p:notesMasterId r:id="rId83"/>
  </p:notesMasterIdLst>
  <p:sldIdLst>
    <p:sldId id="257" r:id="rId2"/>
    <p:sldId id="352" r:id="rId3"/>
    <p:sldId id="372" r:id="rId4"/>
    <p:sldId id="354" r:id="rId5"/>
    <p:sldId id="258" r:id="rId6"/>
    <p:sldId id="317" r:id="rId7"/>
    <p:sldId id="355" r:id="rId8"/>
    <p:sldId id="259" r:id="rId9"/>
    <p:sldId id="320" r:id="rId10"/>
    <p:sldId id="282" r:id="rId11"/>
    <p:sldId id="284" r:id="rId12"/>
    <p:sldId id="286" r:id="rId13"/>
    <p:sldId id="373" r:id="rId14"/>
    <p:sldId id="290" r:id="rId15"/>
    <p:sldId id="287" r:id="rId16"/>
    <p:sldId id="288" r:id="rId17"/>
    <p:sldId id="356" r:id="rId18"/>
    <p:sldId id="357" r:id="rId19"/>
    <p:sldId id="364" r:id="rId20"/>
    <p:sldId id="289" r:id="rId21"/>
    <p:sldId id="283" r:id="rId22"/>
    <p:sldId id="260" r:id="rId23"/>
    <p:sldId id="359" r:id="rId24"/>
    <p:sldId id="291" r:id="rId25"/>
    <p:sldId id="261" r:id="rId26"/>
    <p:sldId id="293" r:id="rId27"/>
    <p:sldId id="295" r:id="rId28"/>
    <p:sldId id="296" r:id="rId29"/>
    <p:sldId id="298" r:id="rId30"/>
    <p:sldId id="299" r:id="rId31"/>
    <p:sldId id="292" r:id="rId32"/>
    <p:sldId id="294" r:id="rId33"/>
    <p:sldId id="374" r:id="rId34"/>
    <p:sldId id="300" r:id="rId35"/>
    <p:sldId id="297" r:id="rId36"/>
    <p:sldId id="262" r:id="rId37"/>
    <p:sldId id="363" r:id="rId38"/>
    <p:sldId id="301" r:id="rId39"/>
    <p:sldId id="365" r:id="rId40"/>
    <p:sldId id="360" r:id="rId41"/>
    <p:sldId id="306" r:id="rId42"/>
    <p:sldId id="367" r:id="rId43"/>
    <p:sldId id="307" r:id="rId44"/>
    <p:sldId id="368" r:id="rId45"/>
    <p:sldId id="369" r:id="rId46"/>
    <p:sldId id="370" r:id="rId47"/>
    <p:sldId id="378" r:id="rId48"/>
    <p:sldId id="322" r:id="rId49"/>
    <p:sldId id="375" r:id="rId50"/>
    <p:sldId id="321" r:id="rId51"/>
    <p:sldId id="323" r:id="rId52"/>
    <p:sldId id="267" r:id="rId53"/>
    <p:sldId id="324" r:id="rId54"/>
    <p:sldId id="268" r:id="rId55"/>
    <p:sldId id="269" r:id="rId56"/>
    <p:sldId id="270" r:id="rId57"/>
    <p:sldId id="325" r:id="rId58"/>
    <p:sldId id="326" r:id="rId59"/>
    <p:sldId id="271" r:id="rId60"/>
    <p:sldId id="330" r:id="rId61"/>
    <p:sldId id="327" r:id="rId62"/>
    <p:sldId id="376" r:id="rId63"/>
    <p:sldId id="328" r:id="rId64"/>
    <p:sldId id="329" r:id="rId65"/>
    <p:sldId id="274" r:id="rId66"/>
    <p:sldId id="333" r:id="rId67"/>
    <p:sldId id="275" r:id="rId68"/>
    <p:sldId id="335" r:id="rId69"/>
    <p:sldId id="337" r:id="rId70"/>
    <p:sldId id="336" r:id="rId71"/>
    <p:sldId id="339" r:id="rId72"/>
    <p:sldId id="342" r:id="rId73"/>
    <p:sldId id="343" r:id="rId74"/>
    <p:sldId id="276" r:id="rId75"/>
    <p:sldId id="349" r:id="rId76"/>
    <p:sldId id="371" r:id="rId77"/>
    <p:sldId id="347" r:id="rId78"/>
    <p:sldId id="279" r:id="rId79"/>
    <p:sldId id="345" r:id="rId80"/>
    <p:sldId id="346" r:id="rId81"/>
    <p:sldId id="281" r:id="rId8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706620589546244"/>
          <c:y val="2.9221958767779287E-2"/>
          <c:w val="0.63236312516906013"/>
          <c:h val="0.84902989654122607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numRef>
              <c:f>Sheet1!$A$1:$A$3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2</c:v>
                </c:pt>
              </c:numCache>
            </c:numRef>
          </c:cat>
          <c:val>
            <c:numRef>
              <c:f>Sheet1!$B$1:$B$3</c:f>
              <c:numCache>
                <c:formatCode>General</c:formatCode>
                <c:ptCount val="3"/>
                <c:pt idx="0">
                  <c:v>0.96039999999999992</c:v>
                </c:pt>
                <c:pt idx="1">
                  <c:v>3.9199999999999999E-2</c:v>
                </c:pt>
                <c:pt idx="2">
                  <c:v>4.0000000000000002E-4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axId val="78444032"/>
        <c:axId val="82776064"/>
      </c:barChart>
      <c:catAx>
        <c:axId val="784440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/>
                </a:pPr>
                <a:r>
                  <a:rPr lang="en-US" sz="1100"/>
                  <a:t>Number of false</a:t>
                </a:r>
                <a:r>
                  <a:rPr lang="en-US" sz="1100" baseline="0"/>
                  <a:t> positives when 2 tests are run</a:t>
                </a:r>
                <a:endParaRPr lang="en-US" sz="110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82776064"/>
        <c:crosses val="autoZero"/>
        <c:auto val="1"/>
        <c:lblAlgn val="ctr"/>
        <c:lblOffset val="100"/>
        <c:noMultiLvlLbl val="0"/>
      </c:catAx>
      <c:valAx>
        <c:axId val="82776064"/>
        <c:scaling>
          <c:orientation val="minMax"/>
          <c:max val="1"/>
        </c:scaling>
        <c:delete val="0"/>
        <c:axPos val="l"/>
        <c:majorGridlines/>
        <c:minorGridlines>
          <c:spPr>
            <a:ln>
              <a:noFill/>
            </a:ln>
          </c:spPr>
        </c:minorGridlines>
        <c:title>
          <c:tx>
            <c:rich>
              <a:bodyPr rot="0" vert="horz"/>
              <a:lstStyle/>
              <a:p>
                <a:pPr>
                  <a:defRPr sz="1100"/>
                </a:pPr>
                <a:r>
                  <a:rPr lang="en-US" sz="1100"/>
                  <a:t>Probability of observing this number of positive tests</a:t>
                </a:r>
              </a:p>
            </c:rich>
          </c:tx>
          <c:layout>
            <c:manualLayout>
              <c:xMode val="edge"/>
              <c:yMode val="edge"/>
              <c:x val="3.3661094621690382E-2"/>
              <c:y val="0.3621231172051271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784440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Header Placeholder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Date Placeholder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5D05EE0B-ABFC-4380-99D1-7BB316D7FDE8}" type="datetimeFigureOut">
              <a:rPr lang="en-US" altLang="en-US"/>
              <a:pPr/>
              <a:t>9/28/2015</a:t>
            </a:fld>
            <a:endParaRPr lang="en-US" altLang="en-US"/>
          </a:p>
        </p:txBody>
      </p:sp>
      <p:sp>
        <p:nvSpPr>
          <p:cNvPr id="2052" name="Slide Image Placeholder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Notes Placeholder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4" name="Footer Placeholder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2055" name="Slide Number Placeholder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E2175F21-CF07-4A47-9300-751E1FE6ED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22897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0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3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0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4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0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2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4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3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6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4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7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5.xml"/></Relationships>
</file>

<file path=ppt/notesSlides/_rels/notesSlide1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6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6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8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7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7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2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1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3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2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4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4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5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5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6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6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7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7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8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8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This is the theoretical probability distribution for the number of heads in trials of 2 coin tosses</a:t>
            </a:r>
          </a:p>
        </p:txBody>
      </p:sp>
      <p:sp>
        <p:nvSpPr>
          <p:cNvPr id="13316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AB87136-CEC0-473F-B337-07137211F7E9}" type="slidenum">
              <a:rPr lang="en-US" altLang="en-US" sz="1200">
                <a:latin typeface="Calibri" pitchFamily="34" charset="0"/>
              </a:rPr>
              <a:pPr algn="r" eaLnBrk="1" hangingPunct="1"/>
              <a:t>10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C1BBEC2-7B53-4F9C-8C91-B82E6EA6D670}" type="slidenum">
              <a:rPr lang="en-US" altLang="en-US" sz="1200">
                <a:latin typeface="Calibri" pitchFamily="34" charset="0"/>
              </a:rPr>
              <a:pPr algn="r" eaLnBrk="1" hangingPunct="1"/>
              <a:t>53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What are the means and variance of these three distributions?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What is a discrete distribution?</a:t>
            </a:r>
          </a:p>
        </p:txBody>
      </p:sp>
      <p:sp>
        <p:nvSpPr>
          <p:cNvPr id="69636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E321FD3-B547-455F-BEDC-B3CDF529327C}" type="slidenum">
              <a:rPr lang="en-US" altLang="en-US" sz="1200">
                <a:latin typeface="Calibri" pitchFamily="34" charset="0"/>
              </a:rPr>
              <a:pPr algn="r" eaLnBrk="1" hangingPunct="1"/>
              <a:t>54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</a:t>
            </a:r>
            <a:r>
              <a:rPr lang="en-US" baseline="0" dirty="0" smtClean="0"/>
              <a:t> don’t need to memorize this formula!  It should just look familiar to you!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56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74728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 dirty="0"/>
              <a:t>Blue line: Mean=0, SD=1</a:t>
            </a:r>
          </a:p>
          <a:p>
            <a:r>
              <a:rPr lang="en-US" altLang="en-US" dirty="0"/>
              <a:t>Green line: Mean=4, SD=1</a:t>
            </a:r>
          </a:p>
          <a:p>
            <a:r>
              <a:rPr lang="en-US" altLang="en-US" dirty="0"/>
              <a:t>Red line: Mean=0, SD=3</a:t>
            </a:r>
          </a:p>
        </p:txBody>
      </p:sp>
      <p:sp>
        <p:nvSpPr>
          <p:cNvPr id="76804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0AC7FF8-F31A-456B-ABDB-259B912C537A}" type="slidenum">
              <a:rPr lang="en-US" altLang="en-US" sz="1200">
                <a:latin typeface="Calibri" pitchFamily="34" charset="0"/>
              </a:rPr>
              <a:pPr algn="r" eaLnBrk="1" hangingPunct="1"/>
              <a:t>60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Don’t memorize</a:t>
            </a:r>
            <a:r>
              <a:rPr lang="en-US" baseline="0" dirty="0" smtClean="0"/>
              <a:t> this one either!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62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2884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 dirty="0"/>
              <a:t>A normally distributed random variable with mean=0 and standard deviation=1 is called a standard normal random variable and is often referred to as Z </a:t>
            </a:r>
          </a:p>
        </p:txBody>
      </p:sp>
      <p:sp>
        <p:nvSpPr>
          <p:cNvPr id="81924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E64042A-3E03-48CE-9617-FBC83778C3EE}" type="slidenum">
              <a:rPr lang="en-US" altLang="en-US" sz="1200">
                <a:latin typeface="Calibri" pitchFamily="34" charset="0"/>
              </a:rPr>
              <a:pPr algn="r" eaLnBrk="1" hangingPunct="1"/>
              <a:t>64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The area under the whole curve, that is from -∞ to +∞ is 1.</a:t>
            </a:r>
          </a:p>
        </p:txBody>
      </p:sp>
      <p:sp>
        <p:nvSpPr>
          <p:cNvPr id="84996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CB09145-8321-4346-BC21-116E6B54D4B2}" type="slidenum">
              <a:rPr lang="en-US" altLang="en-US" sz="1200">
                <a:latin typeface="Calibri" pitchFamily="34" charset="0"/>
              </a:rPr>
              <a:pPr algn="r" eaLnBrk="1" hangingPunct="1"/>
              <a:t>66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en-US" altLang="en-US" dirty="0"/>
          </a:p>
        </p:txBody>
      </p:sp>
      <p:sp>
        <p:nvSpPr>
          <p:cNvPr id="87044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D5B6903-B930-4B79-854A-071FBFD41355}" type="slidenum">
              <a:rPr lang="en-US" altLang="en-US" sz="1200">
                <a:latin typeface="Calibri" pitchFamily="34" charset="0"/>
              </a:rPr>
              <a:pPr algn="r" eaLnBrk="1" hangingPunct="1"/>
              <a:t>67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The notation X~N(129, 19.8) means the variable is normally distributed with mean=129 and SD=19.8</a:t>
            </a:r>
          </a:p>
        </p:txBody>
      </p:sp>
      <p:sp>
        <p:nvSpPr>
          <p:cNvPr id="98308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0E34AEF-8AEC-456B-A70F-9B0E35E46F8C}" type="slidenum">
              <a:rPr lang="en-US" altLang="en-US" sz="1200">
                <a:latin typeface="Calibri" pitchFamily="34" charset="0"/>
              </a:rPr>
              <a:pPr algn="r" eaLnBrk="1" hangingPunct="1"/>
              <a:t>76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 dirty="0"/>
              <a:t>Remember that on an earlier slide we saw that 95.4% of the distribution was between -2 and +2.</a:t>
            </a:r>
          </a:p>
          <a:p>
            <a:r>
              <a:rPr lang="en-US" altLang="en-US" dirty="0"/>
              <a:t>Confidence intervals are for when we have drawn a sample…</a:t>
            </a:r>
          </a:p>
        </p:txBody>
      </p:sp>
      <p:sp>
        <p:nvSpPr>
          <p:cNvPr id="101380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5D53DC4-C138-4ECB-B4F9-4206DE27FDCD}" type="slidenum">
              <a:rPr lang="en-US" altLang="en-US" sz="1200">
                <a:latin typeface="Calibri" pitchFamily="34" charset="0"/>
              </a:rPr>
              <a:pPr algn="r" eaLnBrk="1" hangingPunct="1"/>
              <a:t>78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We can add these probabilities on each line because they are mutually exclusive</a:t>
            </a:r>
          </a:p>
        </p:txBody>
      </p:sp>
      <p:sp>
        <p:nvSpPr>
          <p:cNvPr id="31748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DC23897-BF72-4117-9A5D-230DAE1699A1}" type="slidenum">
              <a:rPr lang="en-US" altLang="en-US" sz="1200">
                <a:latin typeface="Calibri" pitchFamily="34" charset="0"/>
              </a:rPr>
              <a:pPr algn="r" eaLnBrk="1" hangingPunct="1"/>
              <a:t>27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Using P(X&gt;=1)=1-P(X=0) is an example of using the complement of an event</a:t>
            </a:r>
          </a:p>
        </p:txBody>
      </p:sp>
      <p:sp>
        <p:nvSpPr>
          <p:cNvPr id="48132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36D5DDB-ED6C-4ACC-8CEC-86ABDE69F70D}" type="slidenum">
              <a:rPr lang="en-US" altLang="en-US" sz="1200">
                <a:latin typeface="Calibri" pitchFamily="34" charset="0"/>
              </a:rPr>
              <a:pPr algn="r" eaLnBrk="1" hangingPunct="1"/>
              <a:t>41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Using P(X&gt;=1)=1-P(X=0) is an example of using the complement of an event</a:t>
            </a:r>
          </a:p>
        </p:txBody>
      </p:sp>
      <p:sp>
        <p:nvSpPr>
          <p:cNvPr id="50180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549C2FD-0DD9-442E-9B79-73DCD6DD3263}" type="slidenum">
              <a:rPr lang="en-US" altLang="en-US" sz="1200">
                <a:latin typeface="Calibri" pitchFamily="34" charset="0"/>
              </a:rPr>
              <a:pPr algn="r" eaLnBrk="1" hangingPunct="1"/>
              <a:t>42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C1511E8-8CE4-4312-9920-B8174C7B0FF6}" type="slidenum">
              <a:rPr lang="en-US" altLang="en-US" sz="1200">
                <a:latin typeface="Calibri" pitchFamily="34" charset="0"/>
              </a:rPr>
              <a:pPr algn="r" eaLnBrk="1" hangingPunct="1"/>
              <a:t>44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AF22FF-259F-4A4D-8F86-F0EBA605C258}" type="slidenum">
              <a:rPr lang="en-US" altLang="en-US" sz="1200">
                <a:latin typeface="Calibri" pitchFamily="34" charset="0"/>
              </a:rPr>
              <a:pPr algn="r" eaLnBrk="1" hangingPunct="1"/>
              <a:t>45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657D5F1-5BA4-4370-A526-B77B737C3333}" type="slidenum">
              <a:rPr lang="en-US" altLang="en-US" sz="1200">
                <a:latin typeface="Calibri" pitchFamily="34" charset="0"/>
              </a:rPr>
              <a:pPr algn="r" eaLnBrk="1" hangingPunct="1"/>
              <a:t>46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An application of the binomial distribution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512261F-5B20-4A3F-BE37-D24BA047B419}" type="slidenum">
              <a:rPr lang="en-US" altLang="en-US" sz="1200">
                <a:latin typeface="Calibri" pitchFamily="34" charset="0"/>
              </a:rPr>
              <a:pPr algn="r" eaLnBrk="1" hangingPunct="1"/>
              <a:t>47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Remember that X is the number of successes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512261F-5B20-4A3F-BE37-D24BA047B419}" type="slidenum">
              <a:rPr lang="en-US" altLang="en-US" sz="1200">
                <a:latin typeface="Calibri" pitchFamily="34" charset="0"/>
              </a:rPr>
              <a:pPr algn="r" eaLnBrk="1" hangingPunct="1"/>
              <a:t>48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Remember that X is the number of successes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E8C35F-37F5-447A-A984-476C2D9EBE3C}" type="datetime1">
              <a:rPr lang="en-US" altLang="en-US"/>
              <a:pPr/>
              <a:t>9/28/2015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5E099-8143-4AD5-9FA1-A02AA44BB1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271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3EE3CB-EFF5-4D55-ACC8-AE22836ADC52}" type="datetime1">
              <a:rPr lang="en-US" altLang="en-US"/>
              <a:pPr/>
              <a:t>9/28/2015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7A2920-3526-4120-AEFA-A9B465F5BB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8107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4ADCCF-595B-42C5-B70B-972869A416AA}" type="datetime1">
              <a:rPr lang="en-US" altLang="en-US"/>
              <a:pPr/>
              <a:t>9/28/2015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8416F-184F-4187-8FFF-3C060AAE4D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5577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DD3D54-1012-47E7-B445-8835713F4574}" type="datetime1">
              <a:rPr lang="en-US" altLang="en-US"/>
              <a:pPr/>
              <a:t>9/28/2015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D4A53-4909-4D3F-87FB-945DB2884B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128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7942DB-1742-43E8-8A45-663B3ABB91C5}" type="datetime1">
              <a:rPr lang="en-US" altLang="en-US"/>
              <a:pPr/>
              <a:t>9/28/2015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6B1B43-CE56-4E44-9713-47607D187C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6205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4F208B-0BAE-43B4-82E9-685E624DF490}" type="datetime1">
              <a:rPr lang="en-US" altLang="en-US"/>
              <a:pPr/>
              <a:t>9/28/2015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21894-C43A-4C93-B76D-D5E27C74E3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192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228948-9FBD-4C9C-AE91-150E082885CA}" type="datetime1">
              <a:rPr lang="en-US" altLang="en-US"/>
              <a:pPr/>
              <a:t>9/28/2015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F23D0-5EF0-44BA-AE1D-C7CAD29BAE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08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6708B6-37FB-4BB2-BE94-3DC0A3242EF3}" type="datetime1">
              <a:rPr lang="en-US" altLang="en-US"/>
              <a:pPr/>
              <a:t>9/28/2015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27035-8D4D-4EAD-BAC3-454D716E8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6285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492B71-7227-4769-A5C9-9AA3E2C1A9EA}" type="datetime1">
              <a:rPr lang="en-US" altLang="en-US"/>
              <a:pPr/>
              <a:t>9/28/2015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A2DBEA-E9AD-4F52-93DD-973B4CA2AD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545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A61D46-E832-4651-B2CD-1D07902F7B6F}" type="datetime1">
              <a:rPr lang="en-US" altLang="en-US"/>
              <a:pPr/>
              <a:t>9/28/2015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BA8137-5EB6-4471-A864-CFB8BB4DCE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2508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2E46CE-6D4E-436E-88E0-2C64662C0090}" type="datetime1">
              <a:rPr lang="en-US" altLang="en-US"/>
              <a:pPr/>
              <a:t>9/28/2015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14D223-A7F7-4452-958F-E046FDDF63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726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636A8703-A5D0-4C0B-ADAA-6978B5793C1A}" type="datetime1">
              <a:rPr lang="en-US" altLang="en-US"/>
              <a:pPr/>
              <a:t>9/28/2015</a:t>
            </a:fld>
            <a:endParaRPr lang="en-US" altLang="en-US"/>
          </a:p>
        </p:txBody>
      </p:sp>
      <p:sp>
        <p:nvSpPr>
          <p:cNvPr id="1029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030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F59EF65-BE50-4F4E-8D12-0C82E80BD7E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w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8.bin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9.bin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0.bin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8.wmf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2.bin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3.bin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4.bin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Biostat 200 Lecture 3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07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A297A1C-9372-4D0A-A9B1-42A186D98C93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533400"/>
            <a:ext cx="86868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/>
              <a:t>For </a:t>
            </a:r>
            <a:r>
              <a:rPr lang="en-US" altLang="en-US" u="sng" dirty="0"/>
              <a:t>discrete </a:t>
            </a:r>
            <a:r>
              <a:rPr lang="en-US" altLang="en-US" u="sng" dirty="0" smtClean="0"/>
              <a:t>(or categorical) </a:t>
            </a:r>
            <a:r>
              <a:rPr lang="en-US" altLang="en-US" u="sng" dirty="0" smtClean="0"/>
              <a:t>random </a:t>
            </a:r>
            <a:r>
              <a:rPr lang="en-US" altLang="en-US" u="sng" dirty="0"/>
              <a:t>variables </a:t>
            </a:r>
            <a:r>
              <a:rPr lang="en-US" altLang="en-US" dirty="0"/>
              <a:t>the probability distribution describes the </a:t>
            </a:r>
            <a:r>
              <a:rPr lang="en-US" altLang="en-US" u="sng" dirty="0"/>
              <a:t>probability of each possible value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For example, consider the experiment in which you flip a coin 2 times and count the number of heads. 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The possible outcomes of the experiment are: HH, TH, HT, TT. 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You want to focus on the number of heads, which could be 0, 1, or 2.  The probability of each outcome is:</a:t>
            </a:r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graphicFrame>
        <p:nvGraphicFramePr>
          <p:cNvPr id="12291" name="Group 3"/>
          <p:cNvGraphicFramePr>
            <a:graphicFrameLocks noGrp="1"/>
          </p:cNvGraphicFramePr>
          <p:nvPr/>
        </p:nvGraphicFramePr>
        <p:xfrm>
          <a:off x="2590800" y="4648200"/>
          <a:ext cx="4267200" cy="1465939"/>
        </p:xfrm>
        <a:graphic>
          <a:graphicData uri="http://schemas.openxmlformats.org/drawingml/2006/table">
            <a:tbl>
              <a:tblPr/>
              <a:tblGrid>
                <a:gridCol w="2133600"/>
                <a:gridCol w="2133600"/>
              </a:tblGrid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Number of heads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Probability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.25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5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.25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1230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5EDC909-452F-4616-A885-8D3C1F0EC73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304800"/>
            <a:ext cx="868680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/>
              <a:t>The table looks similar to a frequency table of the data, but it is actually the theoretical distribution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/>
              <a:t>If you perform an infinite number of experiments, your data will look like this table</a:t>
            </a:r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14340" name="Group 4"/>
          <p:cNvGraphicFramePr>
            <a:graphicFrameLocks noGrp="1"/>
          </p:cNvGraphicFramePr>
          <p:nvPr/>
        </p:nvGraphicFramePr>
        <p:xfrm>
          <a:off x="2286000" y="3124200"/>
          <a:ext cx="4724400" cy="2073276"/>
        </p:xfrm>
        <a:graphic>
          <a:graphicData uri="http://schemas.openxmlformats.org/drawingml/2006/table">
            <a:tbl>
              <a:tblPr/>
              <a:tblGrid>
                <a:gridCol w="2362200"/>
                <a:gridCol w="2362200"/>
              </a:tblGrid>
              <a:tr h="5191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Number of heads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Relative frequency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175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.25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191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175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.25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1435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1BACDEE-FC08-4624-8B20-BE643EB32D3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304800"/>
            <a:ext cx="868680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/>
              <a:t>The graphical representation of the probability distribution for tossing a coin 2 times is: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15364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2CA29B4-FE23-43ED-BA48-EE158BDFA600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15365" name="Chart 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375" y="1450975"/>
            <a:ext cx="7083425" cy="441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533400"/>
            <a:ext cx="86868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600"/>
              <a:t>Note that the probabilities add to 1.  This is true of all probability distributions.</a:t>
            </a:r>
          </a:p>
          <a:p>
            <a:pPr eaLnBrk="1" hangingPunct="1">
              <a:lnSpc>
                <a:spcPct val="80000"/>
              </a:lnSpc>
            </a:pPr>
            <a:endParaRPr lang="en-US" altLang="en-US" sz="3600"/>
          </a:p>
          <a:p>
            <a:pPr eaLnBrk="1" hangingPunct="1">
              <a:lnSpc>
                <a:spcPct val="80000"/>
              </a:lnSpc>
            </a:pPr>
            <a:r>
              <a:rPr lang="en-US" altLang="en-US" sz="3600"/>
              <a:t>This is a </a:t>
            </a:r>
            <a:r>
              <a:rPr lang="en-US" altLang="en-US" sz="3600" u="sng"/>
              <a:t>theoretical probability distribution </a:t>
            </a:r>
            <a:r>
              <a:rPr lang="en-US" altLang="en-US" sz="3600"/>
              <a:t> based on our understanding of coin tossing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3200"/>
              <a:t>The probability of a head on each toss is .5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3200"/>
              <a:t>The probability of heads on the first toss is independent of the second toss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3200"/>
              <a:t>It’s actually the binomial distribution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1638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B7F4604-692C-4A25-B0B5-50E3AE8264F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533400"/>
            <a:ext cx="86868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600"/>
              <a:t>We can write down a formula for the probability of observing a certain # of heads,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3600"/>
              <a:t>This is written in general form P(X=x)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For 0 heads: P(X=0)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For 1 head: P(X=1)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For 2 heads: P(X=2)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For 1 or more heads: P(X≥1)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1741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FEEA61D-4828-44BD-91AD-6EA492EB396A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381000"/>
            <a:ext cx="8686800" cy="5791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/>
              <a:t>We can use this theoretical distribution to make predictions about future experiments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/>
              <a:t>E.g. The probability that there will be at least 1 head in a trial of 2 coin tosses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altLang="en-US" sz="2800"/>
              <a:t>	               P(X≥1) = P(X=1) + P(X=2)   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altLang="en-US" sz="2800"/>
              <a:t>					(by what probability rule?)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altLang="en-US" sz="2800"/>
              <a:t>  			= .5 +.25 = .75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18436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C7947F4-B36B-4D91-964F-D58E9CA7925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18437" name="Chart 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352800"/>
            <a:ext cx="6016625" cy="327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533400"/>
            <a:ext cx="8686800" cy="5638800"/>
          </a:xfrm>
        </p:spPr>
        <p:txBody>
          <a:bodyPr/>
          <a:lstStyle/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sz="3600" dirty="0"/>
              <a:t>If you performed the experiment (i.e. 2 coin tosses) once, you’d get 0,1, or 2 heads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3600" dirty="0"/>
              <a:t>Performing the experiment 10 times, I got: 2, 1, 1, 1, 1, 0, 0, 0, 1, 1</a:t>
            </a:r>
          </a:p>
          <a:p>
            <a:pPr eaLnBrk="1" hangingPunct="1">
              <a:lnSpc>
                <a:spcPct val="80000"/>
              </a:lnSpc>
            </a:pPr>
            <a:endParaRPr lang="en-US" altLang="en-US" sz="3600" dirty="0"/>
          </a:p>
          <a:p>
            <a:pPr eaLnBrk="1" hangingPunct="1">
              <a:lnSpc>
                <a:spcPct val="80000"/>
              </a:lnSpc>
            </a:pPr>
            <a:endParaRPr lang="en-US" altLang="en-US" sz="3600" dirty="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36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3600" dirty="0"/>
              <a:t>What if we did the experiment 100 times?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altLang="en-US" sz="3200" dirty="0"/>
              <a:t>1000 times?  What would the frequency distribution for the outcomes look like?</a:t>
            </a:r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19460" name="Group 4"/>
          <p:cNvGraphicFramePr>
            <a:graphicFrameLocks noGrp="1"/>
          </p:cNvGraphicFramePr>
          <p:nvPr/>
        </p:nvGraphicFramePr>
        <p:xfrm>
          <a:off x="2133600" y="2895600"/>
          <a:ext cx="4267200" cy="1465939"/>
        </p:xfrm>
        <a:graphic>
          <a:graphicData uri="http://schemas.openxmlformats.org/drawingml/2006/table">
            <a:tbl>
              <a:tblPr/>
              <a:tblGrid>
                <a:gridCol w="2133600"/>
                <a:gridCol w="2133600"/>
              </a:tblGrid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Number of heads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Frequency (%)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 (30)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5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 (60)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 (10)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1947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C83F76C-9078-4853-8B5D-8EEAC0DF113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533400"/>
            <a:ext cx="86868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/>
              <a:t>This is the same situation as when we looked at two independent diagnostic tests with 2% false positive probability.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2% of the time the test randomly gives a positive result when the true result is </a:t>
            </a:r>
            <a:r>
              <a:rPr lang="en-US" altLang="en-US" dirty="0" smtClean="0"/>
              <a:t>negative</a:t>
            </a: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The possible outcomes were </a:t>
            </a:r>
            <a:r>
              <a:rPr lang="en-US" altLang="en-US" dirty="0" err="1"/>
              <a:t>NegNeg</a:t>
            </a:r>
            <a:r>
              <a:rPr lang="en-US" altLang="en-US" dirty="0"/>
              <a:t>, </a:t>
            </a:r>
            <a:r>
              <a:rPr lang="en-US" altLang="en-US" dirty="0" err="1"/>
              <a:t>NegPos</a:t>
            </a:r>
            <a:r>
              <a:rPr lang="en-US" altLang="en-US" dirty="0"/>
              <a:t>, </a:t>
            </a:r>
            <a:r>
              <a:rPr lang="en-US" altLang="en-US" dirty="0" err="1"/>
              <a:t>PosNeg</a:t>
            </a:r>
            <a:r>
              <a:rPr lang="en-US" altLang="en-US" dirty="0"/>
              <a:t>, </a:t>
            </a:r>
            <a:r>
              <a:rPr lang="en-US" altLang="en-US" dirty="0" err="1"/>
              <a:t>PosPos</a:t>
            </a:r>
            <a:endParaRPr lang="en-US" altLang="en-US" dirty="0"/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smtClean="0"/>
              <a:t>Calculating </a:t>
            </a:r>
            <a:r>
              <a:rPr lang="en-US" altLang="en-US" dirty="0"/>
              <a:t>the probability </a:t>
            </a:r>
            <a:r>
              <a:rPr lang="en-US" altLang="en-US" dirty="0" smtClean="0"/>
              <a:t>0, 1, or 2 positive tests:</a:t>
            </a: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graphicFrame>
        <p:nvGraphicFramePr>
          <p:cNvPr id="20483" name="Group 3"/>
          <p:cNvGraphicFramePr>
            <a:graphicFrameLocks noGrp="1"/>
          </p:cNvGraphicFramePr>
          <p:nvPr/>
        </p:nvGraphicFramePr>
        <p:xfrm>
          <a:off x="2667000" y="4267200"/>
          <a:ext cx="4267200" cy="1740977"/>
        </p:xfrm>
        <a:graphic>
          <a:graphicData uri="http://schemas.openxmlformats.org/drawingml/2006/table">
            <a:tbl>
              <a:tblPr/>
              <a:tblGrid>
                <a:gridCol w="2133600"/>
                <a:gridCol w="2133600"/>
              </a:tblGrid>
              <a:tr h="6397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Number of positive tests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Probability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.98</a:t>
                      </a:r>
                      <a:r>
                        <a:rPr kumimoji="0" lang="en-US" alt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= .9604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5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.98*.02 *2= .0392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83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.02</a:t>
                      </a:r>
                      <a:r>
                        <a:rPr kumimoji="0" lang="en-US" alt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=.0004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2050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16AC0C3-0DBF-431D-AE32-895E65934FF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304800"/>
            <a:ext cx="868680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The graphical representation of the probability distribution for number of false positive tests is: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1508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1457B0C-C281-4343-ACF8-26325C78039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5311154"/>
              </p:ext>
            </p:extLst>
          </p:nvPr>
        </p:nvGraphicFramePr>
        <p:xfrm>
          <a:off x="609704" y="1219258"/>
          <a:ext cx="8305582" cy="5395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C14EA78-4A9E-4744-939D-A67E49CD5B1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22531" name="Chart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75" y="1371600"/>
            <a:ext cx="4187825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Chart 5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04800"/>
            <a:ext cx="4645025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Box 1"/>
          <p:cNvSpPr txBox="1">
            <a:spLocks noChangeArrowheads="1"/>
          </p:cNvSpPr>
          <p:nvPr/>
        </p:nvSpPr>
        <p:spPr bwMode="auto">
          <a:xfrm>
            <a:off x="381000" y="5943600"/>
            <a:ext cx="85344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/>
              <a:t>These both represent distributions that show the probability of 0, 1, or 2 events occurring in 2 independent trials.  Why do they look so different?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Today’s topics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19200"/>
            <a:ext cx="8458200" cy="4525963"/>
          </a:xfrm>
        </p:spPr>
        <p:txBody>
          <a:bodyPr/>
          <a:lstStyle/>
          <a:p>
            <a:pPr marL="0" indent="0" eaLnBrk="1" hangingPunct="1">
              <a:buFont typeface="Arial" pitchFamily="34" charset="0"/>
              <a:buNone/>
            </a:pPr>
            <a:endParaRPr lang="en-US" altLang="en-US"/>
          </a:p>
          <a:p>
            <a:pPr marL="0" indent="0" eaLnBrk="1" hangingPunct="1"/>
            <a:r>
              <a:rPr lang="en-US" altLang="en-US"/>
              <a:t>Review of some probability facts</a:t>
            </a:r>
          </a:p>
          <a:p>
            <a:pPr marL="0" indent="0" eaLnBrk="1" hangingPunct="1"/>
            <a:r>
              <a:rPr lang="en-US" altLang="en-US"/>
              <a:t>Check in on what you should have learned so far</a:t>
            </a:r>
          </a:p>
          <a:p>
            <a:pPr marL="0" indent="0" eaLnBrk="1" hangingPunct="1"/>
            <a:r>
              <a:rPr lang="en-US" altLang="en-US"/>
              <a:t>Probability distributions</a:t>
            </a:r>
          </a:p>
        </p:txBody>
      </p:sp>
      <p:sp>
        <p:nvSpPr>
          <p:cNvPr id="410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A8250D4-B67A-4011-9BEB-DDAE7FBE5A1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Empirical Probability distributions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1447800"/>
            <a:ext cx="86868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/>
              <a:t>Empirical probability distributions are based on real data</a:t>
            </a:r>
          </a:p>
          <a:p>
            <a:pPr eaLnBrk="1" hangingPunct="1">
              <a:lnSpc>
                <a:spcPct val="80000"/>
              </a:lnSpc>
            </a:pPr>
            <a:endParaRPr lang="en-US" altLang="en-US"/>
          </a:p>
          <a:p>
            <a:pPr eaLnBrk="1" hangingPunct="1">
              <a:lnSpc>
                <a:spcPct val="80000"/>
              </a:lnSpc>
            </a:pPr>
            <a:r>
              <a:rPr lang="en-US" altLang="en-US"/>
              <a:t>They are usually based on a large sample or complete enumeration of a population</a:t>
            </a:r>
          </a:p>
          <a:p>
            <a:pPr eaLnBrk="1" hangingPunct="1">
              <a:lnSpc>
                <a:spcPct val="80000"/>
              </a:lnSpc>
            </a:pPr>
            <a:endParaRPr lang="en-US" altLang="en-US"/>
          </a:p>
          <a:p>
            <a:pPr eaLnBrk="1" hangingPunct="1">
              <a:lnSpc>
                <a:spcPct val="80000"/>
              </a:lnSpc>
            </a:pPr>
            <a:r>
              <a:rPr lang="en-US" altLang="en-US"/>
              <a:t>The probabilities are calculated from the relative frequencies of the data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E.g. proportion of live births by age of mother in 1992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355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7731C3A-BFF1-4284-ACD4-DAF9186F3DE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Probability distributions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/>
              <a:t>For </a:t>
            </a:r>
            <a:r>
              <a:rPr lang="en-US" altLang="en-US" u="sng" dirty="0" smtClean="0"/>
              <a:t>discrete </a:t>
            </a:r>
            <a:r>
              <a:rPr lang="en-US" altLang="en-US" u="sng" dirty="0" smtClean="0"/>
              <a:t>(or categorical) </a:t>
            </a:r>
            <a:r>
              <a:rPr lang="en-US" altLang="en-US" u="sng" dirty="0"/>
              <a:t>variables </a:t>
            </a:r>
            <a:r>
              <a:rPr lang="en-US" altLang="en-US" dirty="0"/>
              <a:t>the probability distribution describes the probability of </a:t>
            </a:r>
            <a:r>
              <a:rPr lang="en-US" altLang="en-US" u="sng" dirty="0"/>
              <a:t>each possible value</a:t>
            </a:r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For </a:t>
            </a:r>
            <a:r>
              <a:rPr lang="en-US" altLang="en-US" u="sng" dirty="0"/>
              <a:t>continuous variables</a:t>
            </a:r>
            <a:r>
              <a:rPr lang="en-US" altLang="en-US" dirty="0"/>
              <a:t>, the distribution describes the probability of a </a:t>
            </a:r>
            <a:r>
              <a:rPr lang="en-US" altLang="en-US" i="1" u="sng" dirty="0"/>
              <a:t>range</a:t>
            </a:r>
            <a:r>
              <a:rPr lang="en-US" altLang="en-US" u="sng" dirty="0"/>
              <a:t> of values 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458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2388A18-AC01-4DDA-957B-9BE98973867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Bernoulli random variable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/>
              <a:t>If you have a variable that can take on one of two values with a constant probability p, then it is a Bernoulli random variable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/>
              <a:t>If the proportion of people in the population with a disease (the prevalence) is 15%,  then when you randomly select one person, the probability that he/she has the disease is P(Y=1)=p= 0.15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/>
              <a:t>The probability that a randomly selected  person does not have the disease is		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altLang="en-US"/>
              <a:t>			P(Y=0)=1-p =0.85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00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400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5605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8FB4794-2218-4FBA-B35A-DDF57A0D8DA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Bernoulli distribution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5014913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A Bernoulli random variable is said to follow the Bernoulli distribution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p is the </a:t>
            </a:r>
            <a:r>
              <a:rPr lang="en-US" altLang="en-US" sz="2800" u="sng" dirty="0"/>
              <a:t>parameter</a:t>
            </a:r>
            <a:r>
              <a:rPr lang="en-US" altLang="en-US" sz="2800" dirty="0"/>
              <a:t> that characterizes the distribution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The Bernoulli distribution is a discrete distribution – the outcome is either 0 or 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It describes only one trial – so really is more theoretical than practical – it is the building block to describe the distribution of more than one trial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6629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29F5503-D0FA-43D7-A842-3EFEC2CA04A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143000"/>
            <a:ext cx="8229600" cy="5668963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endParaRPr lang="en-US" altLang="en-US" sz="2000"/>
          </a:p>
          <a:p>
            <a:pPr eaLnBrk="1" hangingPunct="1"/>
            <a:r>
              <a:rPr lang="en-US" altLang="en-US"/>
              <a:t>Example:  The proportion of people in the population with the disease (the prevalence) is 15%, then P(Y=1)=0.15 and P(Y=0)=0.85.</a:t>
            </a:r>
          </a:p>
          <a:p>
            <a:pPr eaLnBrk="1" hangingPunct="1"/>
            <a:r>
              <a:rPr lang="en-US" altLang="en-US"/>
              <a:t>One random draw will produce either 0 or 1 person with disease</a:t>
            </a:r>
          </a:p>
          <a:p>
            <a:pPr eaLnBrk="1" hangingPunct="1"/>
            <a:r>
              <a:rPr lang="en-US" altLang="en-US"/>
              <a:t>If we take a random sample of 5 people from this population, there will be 0,1,2,3,4, or 5 people with the disease. </a:t>
            </a:r>
          </a:p>
          <a:p>
            <a:pPr eaLnBrk="1" hangingPunct="1">
              <a:buFont typeface="Arial" pitchFamily="34" charset="0"/>
              <a:buNone/>
            </a:pPr>
            <a:endParaRPr lang="en-US" altLang="en-US"/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7653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D215F2E-ECD7-4A81-AFDB-AB241F71BC98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655638"/>
            <a:ext cx="8229600" cy="5821362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3000" dirty="0"/>
              <a:t>If the probability of disease in each person is independent, then we can write down the probability of each of these outcomes even before we draw the sample.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3000" dirty="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3000" dirty="0"/>
              <a:t>For example, the probability that ALL of them will have the disease is P(X=5):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3000" dirty="0"/>
          </a:p>
          <a:p>
            <a:pPr lvl="1"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600" dirty="0"/>
              <a:t>	=P(X</a:t>
            </a:r>
            <a:r>
              <a:rPr lang="en-US" altLang="en-US" sz="2600" baseline="-25000" dirty="0"/>
              <a:t>1</a:t>
            </a:r>
            <a:r>
              <a:rPr lang="en-US" altLang="en-US" sz="2600" dirty="0"/>
              <a:t>=1)* P(X</a:t>
            </a:r>
            <a:r>
              <a:rPr lang="en-US" altLang="en-US" sz="2600" baseline="-25000" dirty="0"/>
              <a:t>2</a:t>
            </a:r>
            <a:r>
              <a:rPr lang="en-US" altLang="en-US" sz="2600" dirty="0"/>
              <a:t>=1)* P(X</a:t>
            </a:r>
            <a:r>
              <a:rPr lang="en-US" altLang="en-US" sz="2600" baseline="-25000" dirty="0"/>
              <a:t>3</a:t>
            </a:r>
            <a:r>
              <a:rPr lang="en-US" altLang="en-US" sz="2600" dirty="0"/>
              <a:t>=1)* P(X</a:t>
            </a:r>
            <a:r>
              <a:rPr lang="en-US" altLang="en-US" sz="2600" baseline="-25000" dirty="0"/>
              <a:t>4</a:t>
            </a:r>
            <a:r>
              <a:rPr lang="en-US" altLang="en-US" sz="2600" dirty="0"/>
              <a:t>=1)* P(X</a:t>
            </a:r>
            <a:r>
              <a:rPr lang="en-US" altLang="en-US" sz="2600" baseline="-25000" dirty="0"/>
              <a:t>5</a:t>
            </a:r>
            <a:r>
              <a:rPr lang="en-US" altLang="en-US" sz="2600" dirty="0"/>
              <a:t>=1)</a:t>
            </a:r>
          </a:p>
          <a:p>
            <a:pPr lvl="1" eaLnBrk="1" hangingPunct="1">
              <a:lnSpc>
                <a:spcPct val="70000"/>
              </a:lnSpc>
              <a:buFont typeface="Wingdings" pitchFamily="2" charset="2"/>
              <a:buNone/>
            </a:pPr>
            <a:endParaRPr lang="en-US" altLang="en-US" sz="2600" dirty="0"/>
          </a:p>
          <a:p>
            <a:pPr lvl="1"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600" dirty="0"/>
              <a:t>	= 0.15 x 0.15 x 0.15 x 0.15 x 0.15 = 0.00008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3000" dirty="0">
                <a:cs typeface="Arial" pitchFamily="34" charset="0"/>
              </a:rPr>
              <a:t>    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3000" dirty="0">
                <a:cs typeface="Arial" pitchFamily="34" charset="0"/>
              </a:rPr>
              <a:t>		by the multiplication rule for independence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3000" dirty="0"/>
              <a:t>        	P(A </a:t>
            </a:r>
            <a:r>
              <a:rPr lang="en-US" altLang="en-US" sz="3000" dirty="0">
                <a:cs typeface="Arial" pitchFamily="34" charset="0"/>
              </a:rPr>
              <a:t>∩ B)=P(A)P(B)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1900" dirty="0"/>
          </a:p>
          <a:p>
            <a:pPr lvl="2" eaLnBrk="1" hangingPunct="1">
              <a:lnSpc>
                <a:spcPct val="70000"/>
              </a:lnSpc>
            </a:pPr>
            <a:endParaRPr lang="en-US" altLang="en-US" sz="1900" dirty="0"/>
          </a:p>
        </p:txBody>
      </p:sp>
      <p:sp>
        <p:nvSpPr>
          <p:cNvPr id="2867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867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1529442-4798-4F03-BCD2-5C1DA890B94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/>
              <a:t>The probability that NONE of them will have the disease is P(X=0):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/>
              <a:t>	=P(X</a:t>
            </a:r>
            <a:r>
              <a:rPr lang="en-US" altLang="en-US" baseline="-25000"/>
              <a:t>1</a:t>
            </a:r>
            <a:r>
              <a:rPr lang="en-US" altLang="en-US"/>
              <a:t>=0)* P(X</a:t>
            </a:r>
            <a:r>
              <a:rPr lang="en-US" altLang="en-US" baseline="-25000"/>
              <a:t>2</a:t>
            </a:r>
            <a:r>
              <a:rPr lang="en-US" altLang="en-US"/>
              <a:t>=0)* P(X</a:t>
            </a:r>
            <a:r>
              <a:rPr lang="en-US" altLang="en-US" baseline="-25000"/>
              <a:t>3</a:t>
            </a:r>
            <a:r>
              <a:rPr lang="en-US" altLang="en-US"/>
              <a:t>=0)* P(X</a:t>
            </a:r>
            <a:r>
              <a:rPr lang="en-US" altLang="en-US" baseline="-25000"/>
              <a:t>4</a:t>
            </a:r>
            <a:r>
              <a:rPr lang="en-US" altLang="en-US"/>
              <a:t>=0)* P(X</a:t>
            </a:r>
            <a:r>
              <a:rPr lang="en-US" altLang="en-US" baseline="-25000"/>
              <a:t>5</a:t>
            </a:r>
            <a:r>
              <a:rPr lang="en-US" altLang="en-US"/>
              <a:t>=0)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/>
              <a:t>		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/>
              <a:t>    =0.85 x 0.85 x 0.85 x 0.85 x 0.85 = 0.444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/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lvl="2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/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970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6C97B7B-A0D0-4F3D-9ACF-D1EBBCFA2D48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533400"/>
            <a:ext cx="8229600" cy="5943600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700">
                <a:cs typeface="Arial" pitchFamily="34" charset="0"/>
              </a:rPr>
              <a:t>The probability that </a:t>
            </a:r>
            <a:r>
              <a:rPr lang="en-US" altLang="en-US" sz="2700" u="sng">
                <a:cs typeface="Arial" pitchFamily="34" charset="0"/>
              </a:rPr>
              <a:t>exactly one person</a:t>
            </a:r>
            <a:r>
              <a:rPr lang="en-US" altLang="en-US" sz="2700">
                <a:cs typeface="Arial" pitchFamily="34" charset="0"/>
              </a:rPr>
              <a:t> P(X=1) has the disease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=   P</a:t>
            </a:r>
            <a:r>
              <a:rPr lang="en-US" altLang="en-US"/>
              <a:t>(X</a:t>
            </a:r>
            <a:r>
              <a:rPr lang="en-US" altLang="en-US" baseline="-25000"/>
              <a:t>1</a:t>
            </a:r>
            <a:r>
              <a:rPr lang="en-US" altLang="en-US"/>
              <a:t>=1)* P(the other 4=0)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  + </a:t>
            </a:r>
            <a:r>
              <a:rPr lang="en-US" altLang="en-US">
                <a:cs typeface="Arial" pitchFamily="34" charset="0"/>
              </a:rPr>
              <a:t>P</a:t>
            </a:r>
            <a:r>
              <a:rPr lang="en-US" altLang="en-US"/>
              <a:t>(X</a:t>
            </a:r>
            <a:r>
              <a:rPr lang="en-US" altLang="en-US" baseline="-25000"/>
              <a:t>2</a:t>
            </a:r>
            <a:r>
              <a:rPr lang="en-US" altLang="en-US"/>
              <a:t>=1)* P(the other 4=0)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  + P</a:t>
            </a:r>
            <a:r>
              <a:rPr lang="en-US" altLang="en-US"/>
              <a:t>(X</a:t>
            </a:r>
            <a:r>
              <a:rPr lang="en-US" altLang="en-US" baseline="-25000"/>
              <a:t>3</a:t>
            </a:r>
            <a:r>
              <a:rPr lang="en-US" altLang="en-US"/>
              <a:t>=1)* P(the other 4=0)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  + </a:t>
            </a:r>
            <a:r>
              <a:rPr lang="en-US" altLang="en-US">
                <a:cs typeface="Arial" pitchFamily="34" charset="0"/>
              </a:rPr>
              <a:t>P</a:t>
            </a:r>
            <a:r>
              <a:rPr lang="en-US" altLang="en-US"/>
              <a:t>(X</a:t>
            </a:r>
            <a:r>
              <a:rPr lang="en-US" altLang="en-US" baseline="-25000"/>
              <a:t>4</a:t>
            </a:r>
            <a:r>
              <a:rPr lang="en-US" altLang="en-US"/>
              <a:t>=1)* P(the other 4=0)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  + P</a:t>
            </a:r>
            <a:r>
              <a:rPr lang="en-US" altLang="en-US"/>
              <a:t>(X</a:t>
            </a:r>
            <a:r>
              <a:rPr lang="en-US" altLang="en-US" baseline="-25000"/>
              <a:t>5</a:t>
            </a:r>
            <a:r>
              <a:rPr lang="en-US" altLang="en-US"/>
              <a:t>=1)* P(the other 4=0)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>
              <a:cs typeface="Arial" pitchFamily="34" charset="0"/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= </a:t>
            </a:r>
            <a:r>
              <a:rPr lang="en-US" altLang="en-US" sz="2800" b="1"/>
              <a:t>0.15</a:t>
            </a:r>
            <a:r>
              <a:rPr lang="en-US" altLang="en-US"/>
              <a:t> x 0.85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+ 0.85 x </a:t>
            </a:r>
            <a:r>
              <a:rPr lang="en-US" altLang="en-US" sz="2800" b="1"/>
              <a:t>0.15</a:t>
            </a:r>
            <a:r>
              <a:rPr lang="en-US" altLang="en-US"/>
              <a:t>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</a:t>
            </a:r>
            <a:r>
              <a:rPr lang="en-US" altLang="en-US">
                <a:cs typeface="Arial" pitchFamily="34" charset="0"/>
              </a:rPr>
              <a:t> </a:t>
            </a:r>
            <a:r>
              <a:rPr lang="en-US" altLang="en-US"/>
              <a:t>0.85 x 0.85 x </a:t>
            </a:r>
            <a:r>
              <a:rPr lang="en-US" altLang="en-US" sz="2800" b="1"/>
              <a:t>0.15</a:t>
            </a:r>
            <a:r>
              <a:rPr lang="en-US" altLang="en-US"/>
              <a:t>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+ 0.85 x 0.85 x 0.85 x </a:t>
            </a:r>
            <a:r>
              <a:rPr lang="en-US" altLang="en-US" sz="2800" b="1"/>
              <a:t>0.15</a:t>
            </a:r>
            <a:r>
              <a:rPr lang="en-US" altLang="en-US"/>
              <a:t>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+ 0.85 x 0.85 x 0.85 x 0.85 x </a:t>
            </a:r>
            <a:r>
              <a:rPr lang="en-US" altLang="en-US" sz="2800" b="1"/>
              <a:t>0.15</a:t>
            </a:r>
            <a:r>
              <a:rPr lang="en-US" altLang="en-US" sz="3100" b="1"/>
              <a:t> </a:t>
            </a:r>
            <a:r>
              <a:rPr lang="en-US" altLang="en-US"/>
              <a:t>  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/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= 5 * .15 * .85</a:t>
            </a:r>
            <a:r>
              <a:rPr lang="en-US" altLang="en-US" baseline="30000"/>
              <a:t>4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/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= 0.392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/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200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3100"/>
          </a:p>
        </p:txBody>
      </p:sp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28575" y="6553200"/>
            <a:ext cx="225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 </a:t>
            </a:r>
          </a:p>
        </p:txBody>
      </p:sp>
      <p:sp>
        <p:nvSpPr>
          <p:cNvPr id="3072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B9221EC-3254-434C-A9BD-1575DBCA7C5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381000"/>
            <a:ext cx="8229600" cy="6172200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700">
                <a:cs typeface="Arial" pitchFamily="34" charset="0"/>
              </a:rPr>
              <a:t>The probability that </a:t>
            </a:r>
            <a:r>
              <a:rPr lang="en-US" altLang="en-US" sz="2700" u="sng">
                <a:cs typeface="Arial" pitchFamily="34" charset="0"/>
              </a:rPr>
              <a:t>exactly two people</a:t>
            </a:r>
            <a:r>
              <a:rPr lang="en-US" altLang="en-US" sz="2700">
                <a:cs typeface="Arial" pitchFamily="34" charset="0"/>
              </a:rPr>
              <a:t> P(X=2) of 5 have the disease </a:t>
            </a:r>
            <a:endParaRPr lang="en-US" altLang="en-US" sz="3100">
              <a:cs typeface="Arial" pitchFamily="34" charset="0"/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=  </a:t>
            </a:r>
            <a:r>
              <a:rPr lang="en-US" altLang="en-US" sz="2800" b="1"/>
              <a:t>0.15</a:t>
            </a:r>
            <a:r>
              <a:rPr lang="en-US" altLang="en-US"/>
              <a:t> x </a:t>
            </a:r>
            <a:r>
              <a:rPr lang="en-US" altLang="en-US" sz="2800" b="1"/>
              <a:t>0.15</a:t>
            </a:r>
            <a:r>
              <a:rPr lang="en-US" altLang="en-US"/>
              <a:t>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</a:t>
            </a:r>
            <a:r>
              <a:rPr lang="en-US" altLang="en-US" sz="2800" b="1"/>
              <a:t>0.15</a:t>
            </a:r>
            <a:r>
              <a:rPr lang="en-US" altLang="en-US"/>
              <a:t> x 0.85 x </a:t>
            </a:r>
            <a:r>
              <a:rPr lang="en-US" altLang="en-US" sz="2800" b="1"/>
              <a:t>0.15</a:t>
            </a:r>
            <a:r>
              <a:rPr lang="en-US" altLang="en-US"/>
              <a:t> x 0.85 x 0.85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</a:t>
            </a:r>
            <a:r>
              <a:rPr lang="en-US" altLang="en-US" sz="2800" b="1"/>
              <a:t>0.15</a:t>
            </a:r>
            <a:r>
              <a:rPr lang="en-US" altLang="en-US"/>
              <a:t> x 0.85 x 0.85 x </a:t>
            </a:r>
            <a:r>
              <a:rPr lang="en-US" altLang="en-US" sz="3000" b="1"/>
              <a:t>0.15</a:t>
            </a:r>
            <a:r>
              <a:rPr lang="en-US" altLang="en-US"/>
              <a:t> x 0.85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</a:t>
            </a:r>
            <a:r>
              <a:rPr lang="en-US" altLang="en-US" sz="3000" b="1"/>
              <a:t>0.15</a:t>
            </a:r>
            <a:r>
              <a:rPr lang="en-US" altLang="en-US"/>
              <a:t> x 0.85 x 0.85 x 0.85 x </a:t>
            </a:r>
            <a:r>
              <a:rPr lang="en-US" altLang="en-US" sz="2900" b="1"/>
              <a:t>0.15</a:t>
            </a:r>
            <a:r>
              <a:rPr lang="en-US" altLang="en-US"/>
              <a:t>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+ 0.85 x </a:t>
            </a:r>
            <a:r>
              <a:rPr lang="en-US" altLang="en-US" sz="2600" b="1"/>
              <a:t>0.15</a:t>
            </a:r>
            <a:r>
              <a:rPr lang="en-US" altLang="en-US"/>
              <a:t> x </a:t>
            </a:r>
            <a:r>
              <a:rPr lang="en-US" altLang="en-US" sz="2600" b="1"/>
              <a:t>0.15</a:t>
            </a:r>
            <a:r>
              <a:rPr lang="en-US" altLang="en-US"/>
              <a:t> x 0.85 x 0.85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+ 0.85 x </a:t>
            </a:r>
            <a:r>
              <a:rPr lang="en-US" altLang="en-US" sz="2600" b="1"/>
              <a:t>0.15</a:t>
            </a:r>
            <a:r>
              <a:rPr lang="en-US" altLang="en-US"/>
              <a:t> x 0.85 x </a:t>
            </a:r>
            <a:r>
              <a:rPr lang="en-US" altLang="en-US" sz="2600" b="1"/>
              <a:t>0.15</a:t>
            </a:r>
            <a:r>
              <a:rPr lang="en-US" altLang="en-US"/>
              <a:t> x 0.85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+ 0.85 x </a:t>
            </a:r>
            <a:r>
              <a:rPr lang="en-US" altLang="en-US" sz="2600" b="1"/>
              <a:t>0.15</a:t>
            </a:r>
            <a:r>
              <a:rPr lang="en-US" altLang="en-US"/>
              <a:t> x 0.85 x 0.85 x </a:t>
            </a:r>
            <a:r>
              <a:rPr lang="en-US" altLang="en-US" sz="2600" b="1"/>
              <a:t>0.15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+ 0.85 x 0.85 x </a:t>
            </a:r>
            <a:r>
              <a:rPr lang="en-US" altLang="en-US" sz="2600" b="1"/>
              <a:t>0.15</a:t>
            </a:r>
            <a:r>
              <a:rPr lang="en-US" altLang="en-US"/>
              <a:t> x </a:t>
            </a:r>
            <a:r>
              <a:rPr lang="en-US" altLang="en-US" sz="2800" b="1"/>
              <a:t>0.15</a:t>
            </a:r>
            <a:r>
              <a:rPr lang="en-US" altLang="en-US"/>
              <a:t> x 0.85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+ 0.85 x 0.85 x </a:t>
            </a:r>
            <a:r>
              <a:rPr lang="en-US" altLang="en-US" sz="2800" b="1"/>
              <a:t>0.15</a:t>
            </a:r>
            <a:r>
              <a:rPr lang="en-US" altLang="en-US"/>
              <a:t> x 0.85 x </a:t>
            </a:r>
            <a:r>
              <a:rPr lang="en-US" altLang="en-US" sz="2800" b="1"/>
              <a:t>0.15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+ 0.85 x 0.85 x 0.85 x </a:t>
            </a:r>
            <a:r>
              <a:rPr lang="en-US" altLang="en-US" sz="2800" b="1"/>
              <a:t>0.15</a:t>
            </a:r>
            <a:r>
              <a:rPr lang="en-US" altLang="en-US"/>
              <a:t> x </a:t>
            </a:r>
            <a:r>
              <a:rPr lang="en-US" altLang="en-US" sz="2800" b="1"/>
              <a:t>0.15</a:t>
            </a:r>
            <a:r>
              <a:rPr lang="en-US" altLang="en-US"/>
              <a:t> 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    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= 10 * .15</a:t>
            </a:r>
            <a:r>
              <a:rPr lang="en-US" altLang="en-US" baseline="30000"/>
              <a:t>2</a:t>
            </a:r>
            <a:r>
              <a:rPr lang="en-US" altLang="en-US"/>
              <a:t> * .85</a:t>
            </a:r>
            <a:r>
              <a:rPr lang="en-US" altLang="en-US" baseline="30000"/>
              <a:t>3 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baseline="30000"/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= 0.138</a:t>
            </a:r>
            <a:r>
              <a:rPr lang="en-US" altLang="en-US" baseline="30000"/>
              <a:t> </a:t>
            </a:r>
            <a:endParaRPr lang="en-US" altLang="en-US"/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>
              <a:solidFill>
                <a:srgbClr val="FFFF00"/>
              </a:solidFill>
            </a:endParaRPr>
          </a:p>
        </p:txBody>
      </p:sp>
      <p:sp>
        <p:nvSpPr>
          <p:cNvPr id="32771" name="Text Box 4"/>
          <p:cNvSpPr txBox="1">
            <a:spLocks noChangeArrowheads="1"/>
          </p:cNvSpPr>
          <p:nvPr/>
        </p:nvSpPr>
        <p:spPr bwMode="auto">
          <a:xfrm>
            <a:off x="28575" y="6553200"/>
            <a:ext cx="225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 </a:t>
            </a:r>
          </a:p>
        </p:txBody>
      </p:sp>
      <p:sp>
        <p:nvSpPr>
          <p:cNvPr id="3277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938E595-EDDA-46D8-8DD9-16F453FE4E3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427038"/>
            <a:ext cx="8229600" cy="5516562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no people</a:t>
            </a:r>
            <a:r>
              <a:rPr lang="en-US" altLang="en-US" sz="2400">
                <a:cs typeface="Arial" pitchFamily="34" charset="0"/>
              </a:rPr>
              <a:t> P(X=0) of 5 have the disease = .444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exactly one person</a:t>
            </a:r>
            <a:r>
              <a:rPr lang="en-US" altLang="en-US" sz="2400">
                <a:cs typeface="Arial" pitchFamily="34" charset="0"/>
              </a:rPr>
              <a:t> P(X=1) of 5 has the disease = .392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exactly two people</a:t>
            </a:r>
            <a:r>
              <a:rPr lang="en-US" altLang="en-US" sz="2400">
                <a:cs typeface="Arial" pitchFamily="34" charset="0"/>
              </a:rPr>
              <a:t> P(X=2) of 5 have the disease = .138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exactly three people</a:t>
            </a:r>
            <a:r>
              <a:rPr lang="en-US" altLang="en-US" sz="2400">
                <a:cs typeface="Arial" pitchFamily="34" charset="0"/>
              </a:rPr>
              <a:t> P(X=3) of 5 have the disease = .024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exactly four people</a:t>
            </a:r>
            <a:r>
              <a:rPr lang="en-US" altLang="en-US" sz="2400">
                <a:cs typeface="Arial" pitchFamily="34" charset="0"/>
              </a:rPr>
              <a:t> P(X=4) of 5 have the disease = .002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exactly five people</a:t>
            </a:r>
            <a:r>
              <a:rPr lang="en-US" altLang="en-US" sz="2400">
                <a:cs typeface="Arial" pitchFamily="34" charset="0"/>
              </a:rPr>
              <a:t> P(X=5) of 5 have the disease = .00008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2700">
              <a:cs typeface="Arial" pitchFamily="34" charset="0"/>
            </a:endParaRP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2700">
              <a:cs typeface="Arial" pitchFamily="34" charset="0"/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2000">
              <a:solidFill>
                <a:srgbClr val="FFFF00"/>
              </a:solidFill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2000">
              <a:solidFill>
                <a:srgbClr val="FFFF00"/>
              </a:solidFill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170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700"/>
              <a:t>	 </a:t>
            </a:r>
          </a:p>
        </p:txBody>
      </p:sp>
      <p:sp>
        <p:nvSpPr>
          <p:cNvPr id="33795" name="Text Box 4"/>
          <p:cNvSpPr txBox="1">
            <a:spLocks noChangeArrowheads="1"/>
          </p:cNvSpPr>
          <p:nvPr/>
        </p:nvSpPr>
        <p:spPr bwMode="auto">
          <a:xfrm>
            <a:off x="28575" y="65532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3379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70E3B5D0-C66F-403E-897F-7AD7764DA88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From last lecture: Independence vs. mutual exclusivity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Mutual exclusivity:  P(A </a:t>
            </a:r>
            <a:r>
              <a:rPr lang="en-US" altLang="en-US" dirty="0">
                <a:cs typeface="Arial" pitchFamily="34" charset="0"/>
              </a:rPr>
              <a:t>∩ B) = 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A and B cannot occur together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dirty="0">
              <a:cs typeface="Arial" pitchFamily="34" charset="0"/>
            </a:endParaRP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dirty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If A and B are independent: 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cs typeface="Arial" pitchFamily="34" charset="0"/>
              </a:rPr>
              <a:t>	P(B | A) = P(B)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cs typeface="Arial" pitchFamily="34" charset="0"/>
              </a:rPr>
              <a:t>    P(A | B) = P(A)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cs typeface="Arial" pitchFamily="34" charset="0"/>
              </a:rPr>
              <a:t>	</a:t>
            </a:r>
            <a:endParaRPr lang="en-US" altLang="en-US" sz="2800" dirty="0">
              <a:cs typeface="Arial" pitchFamily="34" charset="0"/>
            </a:endParaRPr>
          </a:p>
        </p:txBody>
      </p:sp>
      <p:sp>
        <p:nvSpPr>
          <p:cNvPr id="512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DCC9E78-85FA-45ED-A07F-545123260013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B23DEFA-E83A-4422-8DDF-30986563320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34819" name="Chart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25" y="231775"/>
            <a:ext cx="7242175" cy="540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457200"/>
            <a:ext cx="8229600" cy="6019800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700" dirty="0">
                <a:cs typeface="Arial" pitchFamily="34" charset="0"/>
              </a:rPr>
              <a:t>The probability that </a:t>
            </a:r>
            <a:r>
              <a:rPr lang="en-US" altLang="en-US" sz="2700" u="sng" dirty="0">
                <a:cs typeface="Arial" pitchFamily="34" charset="0"/>
              </a:rPr>
              <a:t>exactly one person</a:t>
            </a:r>
            <a:r>
              <a:rPr lang="en-US" altLang="en-US" sz="2700" dirty="0">
                <a:cs typeface="Arial" pitchFamily="34" charset="0"/>
              </a:rPr>
              <a:t> P(X=1) has the disease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cs typeface="Arial" pitchFamily="34" charset="0"/>
              </a:rPr>
              <a:t>P(X=1; n=5, p=0.15)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sz="2800" b="1" dirty="0"/>
              <a:t>= 0.15</a:t>
            </a:r>
            <a:r>
              <a:rPr lang="en-US" altLang="en-US" dirty="0"/>
              <a:t> x 0.85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 + 0.85 x </a:t>
            </a:r>
            <a:r>
              <a:rPr lang="en-US" altLang="en-US" sz="2800" b="1" dirty="0"/>
              <a:t>0.15</a:t>
            </a:r>
            <a:r>
              <a:rPr lang="en-US" altLang="en-US" dirty="0"/>
              <a:t>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 +</a:t>
            </a:r>
            <a:r>
              <a:rPr lang="en-US" altLang="en-US" dirty="0">
                <a:cs typeface="Arial" pitchFamily="34" charset="0"/>
              </a:rPr>
              <a:t> </a:t>
            </a:r>
            <a:r>
              <a:rPr lang="en-US" altLang="en-US" dirty="0"/>
              <a:t>0.85 x 0.85 x </a:t>
            </a:r>
            <a:r>
              <a:rPr lang="en-US" altLang="en-US" sz="2800" b="1" dirty="0"/>
              <a:t>0.15</a:t>
            </a:r>
            <a:r>
              <a:rPr lang="en-US" altLang="en-US" dirty="0"/>
              <a:t>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 + 0.85 x 0.85 x 0.85 x </a:t>
            </a:r>
            <a:r>
              <a:rPr lang="en-US" altLang="en-US" sz="2800" b="1" dirty="0"/>
              <a:t>0.15</a:t>
            </a:r>
            <a:r>
              <a:rPr lang="en-US" altLang="en-US" dirty="0"/>
              <a:t>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 + 0.85 x 0.85 x 0.85 x 0.85 x </a:t>
            </a:r>
            <a:r>
              <a:rPr lang="en-US" altLang="en-US" sz="2800" b="1" dirty="0"/>
              <a:t>0.15</a:t>
            </a:r>
            <a:r>
              <a:rPr lang="en-US" altLang="en-US" sz="3100" b="1" dirty="0"/>
              <a:t> </a:t>
            </a:r>
            <a:r>
              <a:rPr lang="en-US" altLang="en-US" dirty="0"/>
              <a:t>  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     = 0.392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cs typeface="Arial" pitchFamily="34" charset="0"/>
              </a:rPr>
              <a:t>			 = 5 * .15</a:t>
            </a:r>
            <a:r>
              <a:rPr lang="en-US" altLang="en-US" baseline="30000" dirty="0">
                <a:cs typeface="Arial" pitchFamily="34" charset="0"/>
              </a:rPr>
              <a:t>1   </a:t>
            </a:r>
            <a:r>
              <a:rPr lang="en-US" altLang="en-US" dirty="0">
                <a:cs typeface="Arial" pitchFamily="34" charset="0"/>
              </a:rPr>
              <a:t>*.85</a:t>
            </a:r>
            <a:r>
              <a:rPr lang="en-US" altLang="en-US" baseline="30000" dirty="0">
                <a:cs typeface="Arial" pitchFamily="34" charset="0"/>
              </a:rPr>
              <a:t>4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cs typeface="Arial" pitchFamily="34" charset="0"/>
              </a:rPr>
              <a:t>			 = 5 * p</a:t>
            </a:r>
            <a:r>
              <a:rPr lang="en-US" altLang="en-US" baseline="30000" dirty="0">
                <a:cs typeface="Arial" pitchFamily="34" charset="0"/>
              </a:rPr>
              <a:t>1</a:t>
            </a:r>
            <a:r>
              <a:rPr lang="en-US" altLang="en-US" dirty="0">
                <a:cs typeface="Arial" pitchFamily="34" charset="0"/>
              </a:rPr>
              <a:t>  * (1-p)</a:t>
            </a:r>
            <a:r>
              <a:rPr lang="en-US" altLang="en-US" baseline="30000" dirty="0">
                <a:cs typeface="Arial" pitchFamily="34" charset="0"/>
              </a:rPr>
              <a:t>4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dirty="0">
              <a:cs typeface="Arial" pitchFamily="34" charset="0"/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cs typeface="Arial" pitchFamily="34" charset="0"/>
              </a:rPr>
              <a:t>5 is the number of different ways you could get one “success” in the 5 “trials”</a:t>
            </a:r>
            <a:endParaRPr lang="en-US" altLang="en-US" dirty="0"/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dirty="0"/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2000" dirty="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3100" dirty="0"/>
              <a:t>	 </a:t>
            </a:r>
          </a:p>
        </p:txBody>
      </p:sp>
      <p:sp>
        <p:nvSpPr>
          <p:cNvPr id="35843" name="Slide Number Placeholder 2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E3BDE4D-FF88-445D-88D9-715DAE1046C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52400" y="1676400"/>
            <a:ext cx="86868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>
                <a:cs typeface="Arial" pitchFamily="34" charset="0"/>
              </a:rPr>
              <a:t>This generalizes to: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>
                <a:cs typeface="Arial" pitchFamily="34" charset="0"/>
              </a:rPr>
              <a:t>	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i="1">
                <a:cs typeface="Arial" pitchFamily="34" charset="0"/>
              </a:rPr>
              <a:t>p</a:t>
            </a:r>
            <a:r>
              <a:rPr lang="en-US" altLang="en-US" sz="2800">
                <a:cs typeface="Arial" pitchFamily="34" charset="0"/>
              </a:rPr>
              <a:t>    is probability of “success” in each “trial”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i="1">
                <a:cs typeface="Arial" pitchFamily="34" charset="0"/>
              </a:rPr>
              <a:t>n</a:t>
            </a:r>
            <a:r>
              <a:rPr lang="en-US" altLang="en-US" sz="2800">
                <a:cs typeface="Arial" pitchFamily="34" charset="0"/>
              </a:rPr>
              <a:t>   is the number of “trials” (e.g., coin flips, 	 	 	persons assessed for disease status, etc.)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i="1">
                <a:cs typeface="Arial" pitchFamily="34" charset="0"/>
              </a:rPr>
              <a:t>n</a:t>
            </a:r>
            <a:r>
              <a:rPr lang="en-US" altLang="en-US" sz="2800">
                <a:cs typeface="Arial" pitchFamily="34" charset="0"/>
              </a:rPr>
              <a:t> and </a:t>
            </a:r>
            <a:r>
              <a:rPr lang="en-US" altLang="en-US" sz="2800" i="1">
                <a:cs typeface="Arial" pitchFamily="34" charset="0"/>
              </a:rPr>
              <a:t>p</a:t>
            </a:r>
            <a:r>
              <a:rPr lang="en-US" altLang="en-US" sz="2800">
                <a:cs typeface="Arial" pitchFamily="34" charset="0"/>
              </a:rPr>
              <a:t> are the parameters of the binomial distribution,   	i.e. the values that summarize the distribution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cs typeface="Arial" pitchFamily="34" charset="0"/>
              </a:rPr>
              <a:t>x    is the number of “successes” (e.g. heads, 			numbers with the disease, etc.)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/>
              <a:t>	 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36869" name="Object 4"/>
          <p:cNvGraphicFramePr>
            <a:graphicFrameLocks noChangeAspect="1"/>
          </p:cNvGraphicFramePr>
          <p:nvPr/>
        </p:nvGraphicFramePr>
        <p:xfrm>
          <a:off x="3429000" y="1143000"/>
          <a:ext cx="407035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2" r:id="rId3" imgW="41757917" imgH="10973117" progId="Equation.3">
                  <p:embed/>
                </p:oleObj>
              </mc:Choice>
              <mc:Fallback>
                <p:oleObj r:id="rId3" imgW="41757917" imgH="1097311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143000"/>
                        <a:ext cx="4070350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0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3ADCF08-F45A-4685-860B-1E263F8F4A8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52400" y="2362200"/>
            <a:ext cx="86868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>
                <a:cs typeface="Arial" pitchFamily="34" charset="0"/>
              </a:rPr>
              <a:t>This is the formula for the binomial distribution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>
                <a:cs typeface="Arial" pitchFamily="34" charset="0"/>
              </a:rPr>
              <a:t>	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Note that Stata </a:t>
            </a:r>
            <a:r>
              <a:rPr lang="en-US" altLang="en-US" dirty="0" smtClean="0">
                <a:cs typeface="Arial" pitchFamily="34" charset="0"/>
              </a:rPr>
              <a:t>uses </a:t>
            </a:r>
            <a:r>
              <a:rPr lang="en-US" altLang="en-US" dirty="0">
                <a:cs typeface="Arial" pitchFamily="34" charset="0"/>
              </a:rPr>
              <a:t>the symbol k for x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/>
              <a:t>	 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37893" name="Object 4"/>
          <p:cNvGraphicFramePr>
            <a:graphicFrameLocks noChangeAspect="1"/>
          </p:cNvGraphicFramePr>
          <p:nvPr/>
        </p:nvGraphicFramePr>
        <p:xfrm>
          <a:off x="2362200" y="1143000"/>
          <a:ext cx="407035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6" r:id="rId3" imgW="41757917" imgH="10973117" progId="Equation.3">
                  <p:embed/>
                </p:oleObj>
              </mc:Choice>
              <mc:Fallback>
                <p:oleObj r:id="rId3" imgW="41757917" imgH="1097311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143000"/>
                        <a:ext cx="4070350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4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F83770D-3B23-49AD-927D-E168AB2DF2AB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95400"/>
            <a:ext cx="83820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/>
              <a:t>Assumptions: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/>
              <a:t>There are a fixed number of trials </a:t>
            </a:r>
            <a:r>
              <a:rPr lang="en-US" altLang="en-US" sz="3200" i="1"/>
              <a:t>n</a:t>
            </a:r>
            <a:endParaRPr lang="en-US" altLang="en-US" sz="3200"/>
          </a:p>
          <a:p>
            <a:pPr lvl="1" eaLnBrk="1" hangingPunct="1">
              <a:lnSpc>
                <a:spcPct val="90000"/>
              </a:lnSpc>
            </a:pPr>
            <a:r>
              <a:rPr lang="en-US" altLang="en-US" sz="3200"/>
              <a:t>Within each trial, there are two mutually exclusive outcomes (heads vs. tails, disease vs. no disease)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/>
              <a:t>The outcomes of the </a:t>
            </a:r>
            <a:r>
              <a:rPr lang="en-US" altLang="en-US" sz="3200" i="1"/>
              <a:t>n</a:t>
            </a:r>
            <a:r>
              <a:rPr lang="en-US" altLang="en-US" sz="3200"/>
              <a:t> trials are independent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/>
              <a:t>The probability of success </a:t>
            </a:r>
            <a:r>
              <a:rPr lang="en-US" altLang="en-US" sz="3200" i="1"/>
              <a:t>p</a:t>
            </a:r>
            <a:r>
              <a:rPr lang="en-US" altLang="en-US" sz="3200"/>
              <a:t> is constant for each trial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3200"/>
              <a:t>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</p:txBody>
      </p:sp>
      <p:sp>
        <p:nvSpPr>
          <p:cNvPr id="38916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8917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38918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24FD49C-2859-4DF3-B8BC-96551BC3518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600" dirty="0">
                <a:cs typeface="Arial" pitchFamily="34" charset="0"/>
              </a:rPr>
              <a:t>		 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600" dirty="0">
                <a:cs typeface="Arial" pitchFamily="34" charset="0"/>
              </a:rPr>
              <a:t>		  is called “n choose x” and is the number of 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600" dirty="0">
                <a:cs typeface="Arial" pitchFamily="34" charset="0"/>
              </a:rPr>
              <a:t>		 different ways to get x successes in n trials</a:t>
            </a: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600" dirty="0">
              <a:cs typeface="Arial" pitchFamily="34" charset="0"/>
            </a:endParaRP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r>
              <a:rPr lang="en-US" altLang="en-US" sz="2600" dirty="0">
                <a:cs typeface="Arial" pitchFamily="34" charset="0"/>
              </a:rPr>
              <a:t>There are 5 ways that there could be 1 success in 5 trials </a:t>
            </a: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600" dirty="0">
              <a:cs typeface="Arial" pitchFamily="34" charset="0"/>
            </a:endParaRP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r>
              <a:rPr lang="en-US" altLang="en-US" sz="2600" dirty="0">
                <a:cs typeface="Arial" pitchFamily="34" charset="0"/>
              </a:rPr>
              <a:t>There are 10 ways there could be 2 successes in 5 trials</a:t>
            </a: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200" dirty="0">
              <a:cs typeface="Arial" pitchFamily="34" charset="0"/>
            </a:endParaRP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200" dirty="0">
              <a:cs typeface="Arial" pitchFamily="34" charset="0"/>
            </a:endParaRP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200" dirty="0"/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1900" dirty="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3000" dirty="0"/>
              <a:t>	 </a:t>
            </a:r>
          </a:p>
        </p:txBody>
      </p:sp>
      <p:sp>
        <p:nvSpPr>
          <p:cNvPr id="3993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39940" name="Object 3"/>
          <p:cNvGraphicFramePr>
            <a:graphicFrameLocks noChangeAspect="1"/>
          </p:cNvGraphicFramePr>
          <p:nvPr/>
        </p:nvGraphicFramePr>
        <p:xfrm>
          <a:off x="685800" y="1981200"/>
          <a:ext cx="622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3" r:id="rId3" imgW="6401117" imgH="10973117" progId="Equation.3">
                  <p:embed/>
                </p:oleObj>
              </mc:Choice>
              <mc:Fallback>
                <p:oleObj r:id="rId3" imgW="6401117" imgH="1097311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981200"/>
                        <a:ext cx="622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D56CAB2-422B-4FE7-9CC8-073F4BC80C1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609600"/>
            <a:ext cx="8382000" cy="5943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600"/>
              <a:t>The formula for n choose x is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5 choose 1 = 5! / (1! * 4!)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		=  (5*4*3*2*1) / (1*4*3*2*1)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		= 5 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5 choose 2 = 5! / (2! * 3! )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		=  (5*4*3*2*1) / (2*1*3*2*1)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		= 5*4/2 = 10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5 choose 3 = 5! / (3! * 2!) = 10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In Stata:  display comb(n,k)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700">
                <a:latin typeface="Courier New" pitchFamily="49" charset="0"/>
                <a:cs typeface="Courier New" pitchFamily="49" charset="0"/>
              </a:rPr>
              <a:t>. display comb(5,3)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700">
                <a:latin typeface="Courier New" pitchFamily="49" charset="0"/>
                <a:cs typeface="Courier New" pitchFamily="49" charset="0"/>
              </a:rPr>
              <a:t>10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</p:txBody>
      </p:sp>
      <p:graphicFrame>
        <p:nvGraphicFramePr>
          <p:cNvPr id="40963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793750" y="990600"/>
          <a:ext cx="6257925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8" r:id="rId3" imgW="61265117" imgH="10973117" progId="Equation.3">
                  <p:embed/>
                </p:oleObj>
              </mc:Choice>
              <mc:Fallback>
                <p:oleObj r:id="rId3" imgW="61265117" imgH="10973117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" y="990600"/>
                        <a:ext cx="6257925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4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0965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0966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215BE7C-8370-4521-920A-544B3975541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" y="609600"/>
            <a:ext cx="8382000" cy="5943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</p:txBody>
      </p:sp>
      <p:graphicFrame>
        <p:nvGraphicFramePr>
          <p:cNvPr id="41987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3814763" y="1219200"/>
          <a:ext cx="1198562" cy="344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2" r:id="rId3" imgW="11887517" imgH="34137917" progId="Equation.3">
                  <p:embed/>
                </p:oleObj>
              </mc:Choice>
              <mc:Fallback>
                <p:oleObj r:id="rId3" imgW="11887517" imgH="34137917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4763" y="1219200"/>
                        <a:ext cx="1198562" cy="344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1989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1990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169EEFA-2478-41FF-81B0-6F91CEF225E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95400"/>
            <a:ext cx="83820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dirty="0"/>
              <a:t>Ways to find binomial probabilities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The previous equations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Stata</a:t>
            </a:r>
            <a:endParaRPr lang="en-US" altLang="en-US" dirty="0"/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err="1"/>
              <a:t>Binomialp</a:t>
            </a:r>
            <a:r>
              <a:rPr lang="en-US" altLang="en-US" dirty="0"/>
              <a:t>(</a:t>
            </a:r>
            <a:r>
              <a:rPr lang="en-US" altLang="en-US" dirty="0" err="1"/>
              <a:t>n,k,p</a:t>
            </a:r>
            <a:r>
              <a:rPr lang="en-US" altLang="en-US" dirty="0"/>
              <a:t>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err="1"/>
              <a:t>Binomialtail</a:t>
            </a:r>
            <a:r>
              <a:rPr lang="en-US" altLang="en-US" dirty="0"/>
              <a:t>(</a:t>
            </a:r>
            <a:r>
              <a:rPr lang="en-US" altLang="en-US" dirty="0" err="1"/>
              <a:t>n,k,p</a:t>
            </a:r>
            <a:r>
              <a:rPr lang="en-US" altLang="en-US" dirty="0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Table A.1 in the textbook</a:t>
            </a:r>
          </a:p>
          <a:p>
            <a:pPr lvl="2" eaLnBrk="1" hangingPunct="1">
              <a:lnSpc>
                <a:spcPct val="90000"/>
              </a:lnSpc>
            </a:pPr>
            <a:endParaRPr lang="en-US" altLang="en-US" dirty="0"/>
          </a:p>
          <a:p>
            <a:pPr lvl="2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43011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3012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3013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7162439-DF77-4027-AF29-2CCA59D4818B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20688" y="609600"/>
            <a:ext cx="8382000" cy="52578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600"/>
              <a:t>The binomial formula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600"/>
              <a:t>What is the probability of exactly 2 cases of disease in a sample of n=5 where p=0.15?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3200"/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3200"/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3200"/>
          </a:p>
          <a:p>
            <a:pPr lvl="1" eaLnBrk="1" hangingPunct="1">
              <a:lnSpc>
                <a:spcPct val="90000"/>
              </a:lnSpc>
            </a:pPr>
            <a:endParaRPr lang="en-US" altLang="en-US" sz="3200"/>
          </a:p>
          <a:p>
            <a:pPr lvl="1" eaLnBrk="1" hangingPunct="1">
              <a:lnSpc>
                <a:spcPct val="90000"/>
              </a:lnSpc>
            </a:pPr>
            <a:endParaRPr lang="en-US" altLang="en-US" sz="3200"/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it-IT" altLang="en-US" sz="1800">
                <a:latin typeface="Courier New" pitchFamily="49" charset="0"/>
                <a:cs typeface="Courier New" pitchFamily="49" charset="0"/>
              </a:rPr>
              <a:t>. di comb(5,2)*.15^2*.85^3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it-IT" altLang="en-US" sz="1800" b="1">
                <a:latin typeface="Courier New" pitchFamily="49" charset="0"/>
                <a:cs typeface="Courier New" pitchFamily="49" charset="0"/>
              </a:rPr>
              <a:t>.13817812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</p:txBody>
      </p:sp>
      <p:sp>
        <p:nvSpPr>
          <p:cNvPr id="44035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4036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403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8339E5B-ED8E-4452-9E6D-EBD1CB3EB98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44038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505200"/>
            <a:ext cx="4110038" cy="300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4039" name="Object 3"/>
          <p:cNvGraphicFramePr>
            <a:graphicFrameLocks noChangeAspect="1"/>
          </p:cNvGraphicFramePr>
          <p:nvPr/>
        </p:nvGraphicFramePr>
        <p:xfrm>
          <a:off x="871538" y="3276600"/>
          <a:ext cx="3684587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3" r:id="rId4" imgW="37795517" imgH="10973117" progId="Equation.3">
                  <p:embed/>
                </p:oleObj>
              </mc:Choice>
              <mc:Fallback>
                <p:oleObj r:id="rId4" imgW="37795517" imgH="1097311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538" y="3276600"/>
                        <a:ext cx="3684587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5"/>
          <p:cNvGraphicFramePr>
            <a:graphicFrameLocks noChangeAspect="1"/>
          </p:cNvGraphicFramePr>
          <p:nvPr/>
        </p:nvGraphicFramePr>
        <p:xfrm>
          <a:off x="1066800" y="2209800"/>
          <a:ext cx="407035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4" r:id="rId6" imgW="41757917" imgH="10973117" progId="Equation.3">
                  <p:embed/>
                </p:oleObj>
              </mc:Choice>
              <mc:Fallback>
                <p:oleObj r:id="rId6" imgW="41757917" imgH="1097311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209800"/>
                        <a:ext cx="4070350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From last lecture: Independence vs. mutual exclusivity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Mutual exclusivity:  P(A </a:t>
            </a:r>
            <a:r>
              <a:rPr lang="en-US" altLang="en-US" dirty="0">
                <a:cs typeface="Arial" pitchFamily="34" charset="0"/>
              </a:rPr>
              <a:t>∩ B) = 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A and B cannot occur together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cs typeface="Arial" pitchFamily="34" charset="0"/>
              </a:rPr>
              <a:t>Mutual </a:t>
            </a:r>
            <a:r>
              <a:rPr lang="en-US" altLang="en-US" dirty="0" err="1">
                <a:cs typeface="Arial" pitchFamily="34" charset="0"/>
              </a:rPr>
              <a:t>exclusitivity</a:t>
            </a:r>
            <a:r>
              <a:rPr lang="en-US" altLang="en-US" dirty="0">
                <a:cs typeface="Arial" pitchFamily="34" charset="0"/>
              </a:rPr>
              <a:t> gets us the additive rule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altLang="en-US" dirty="0">
                <a:cs typeface="Arial" pitchFamily="34" charset="0"/>
              </a:rPr>
              <a:t>		 P(A U B) = P(A) + P(B) </a:t>
            </a:r>
            <a:r>
              <a:rPr lang="en-US" altLang="en-US" dirty="0" smtClean="0">
                <a:cs typeface="Arial" pitchFamily="34" charset="0"/>
              </a:rPr>
              <a:t>+ </a:t>
            </a:r>
            <a:r>
              <a:rPr lang="en-US" altLang="en-US" dirty="0"/>
              <a:t>P(A </a:t>
            </a:r>
            <a:r>
              <a:rPr lang="en-US" altLang="en-US" dirty="0">
                <a:cs typeface="Arial" pitchFamily="34" charset="0"/>
              </a:rPr>
              <a:t>∩ B) </a:t>
            </a:r>
            <a:endParaRPr lang="en-US" altLang="en-US" dirty="0" smtClean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altLang="en-US" dirty="0">
                <a:cs typeface="Arial" pitchFamily="34" charset="0"/>
              </a:rPr>
              <a:t>			 </a:t>
            </a:r>
            <a:r>
              <a:rPr lang="en-US" altLang="en-US" dirty="0" smtClean="0">
                <a:cs typeface="Arial" pitchFamily="34" charset="0"/>
              </a:rPr>
              <a:t>      = </a:t>
            </a:r>
            <a:r>
              <a:rPr lang="en-US" altLang="en-US" dirty="0">
                <a:cs typeface="Arial" pitchFamily="34" charset="0"/>
              </a:rPr>
              <a:t>P(A) + P(B) 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Char char="–"/>
            </a:pPr>
            <a:endParaRPr lang="en-US" altLang="en-US" dirty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Arial" pitchFamily="34" charset="0"/>
              <a:buChar char="–"/>
            </a:pPr>
            <a:r>
              <a:rPr lang="en-US" altLang="en-US" dirty="0">
                <a:cs typeface="Arial" pitchFamily="34" charset="0"/>
              </a:rPr>
              <a:t>Independence gets us the multiplication rule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If A and B are independent, then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cs typeface="Arial" pitchFamily="34" charset="0"/>
              </a:rPr>
              <a:t>	 	P(A ∩ B) = P(A)P(B)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dirty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Arial" pitchFamily="34" charset="0"/>
              <a:buChar char="–"/>
            </a:pPr>
            <a:endParaRPr lang="en-US" altLang="en-US" dirty="0">
              <a:cs typeface="Arial" pitchFamily="34" charset="0"/>
            </a:endParaRPr>
          </a:p>
        </p:txBody>
      </p:sp>
      <p:sp>
        <p:nvSpPr>
          <p:cNvPr id="717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7E31DAB-260A-4604-8CA3-DD30B5A02E03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533400"/>
            <a:ext cx="8382000" cy="6019800"/>
          </a:xfrm>
        </p:spPr>
        <p:txBody>
          <a:bodyPr/>
          <a:lstStyle/>
          <a:p>
            <a:pPr marL="0" lvl="1" indent="0" algn="ctr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600"/>
              <a:t>Stata binomialp()</a:t>
            </a:r>
          </a:p>
          <a:p>
            <a:pPr marL="0" lvl="1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/>
              <a:t>What is the probability of exactly 2 cases of disease in a sample of n=5 where p=0.15?</a:t>
            </a:r>
          </a:p>
          <a:p>
            <a:pPr marL="0" lvl="1" indent="0" eaLnBrk="1" hangingPunct="1">
              <a:lnSpc>
                <a:spcPct val="90000"/>
              </a:lnSpc>
            </a:pPr>
            <a:r>
              <a:rPr lang="en-US" altLang="en-US"/>
              <a:t>Use binomialp(n,k,p) to get P(X=k) in n trials with probability of success in each trial=p</a:t>
            </a:r>
          </a:p>
          <a:p>
            <a:pPr marL="0" lvl="1" indent="0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altLang="en-US"/>
          </a:p>
          <a:p>
            <a:pPr marL="0" lvl="1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000">
                <a:latin typeface="Courier New" pitchFamily="49" charset="0"/>
                <a:cs typeface="Courier New" pitchFamily="49" charset="0"/>
              </a:rPr>
              <a:t>di binomialp(5,2,.15)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>
                <a:latin typeface="Courier New" pitchFamily="49" charset="0"/>
                <a:cs typeface="Courier New" pitchFamily="49" charset="0"/>
              </a:rPr>
              <a:t>	.13817813</a:t>
            </a:r>
            <a:endParaRPr lang="en-US" altLang="en-US"/>
          </a:p>
          <a:p>
            <a:pPr marL="0" lvl="1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marL="0" lvl="1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marL="0" lvl="1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</p:txBody>
      </p:sp>
      <p:sp>
        <p:nvSpPr>
          <p:cNvPr id="46083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6084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6085" name="Slide Number Placeholder 6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A2BB478-745E-48A7-B964-68C0AEB3BFF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46086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060700"/>
            <a:ext cx="4033838" cy="295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533400"/>
            <a:ext cx="8382000" cy="6019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/>
              <a:t>What is the probability of 1 or more cases of disease in a sample of n=5 where p=0.15?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2800"/>
              <a:t>We want P(X≥1)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2800"/>
              <a:t>One way would be to calculate all the probabilities: P(X=1)+P(X=2)+ ... +P(X=5)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2800"/>
              <a:t>But remember P(X≥1) = 1-P(X=0) 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340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340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</p:txBody>
      </p:sp>
      <p:sp>
        <p:nvSpPr>
          <p:cNvPr id="47107" name="Text Box 5"/>
          <p:cNvSpPr txBox="1">
            <a:spLocks noChangeArrowheads="1"/>
          </p:cNvSpPr>
          <p:nvPr/>
        </p:nvSpPr>
        <p:spPr bwMode="auto">
          <a:xfrm>
            <a:off x="441325" y="5881688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7108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7109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8BDE974-842D-4B71-8D90-7B58F32E4A8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4711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200400"/>
            <a:ext cx="4664075" cy="341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533400"/>
            <a:ext cx="8382000" cy="60198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400" dirty="0"/>
              <a:t>Binomial formula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400" dirty="0"/>
              <a:t>What is the probability of 1 or more cases of disease in a sample of n=5 where p=0.15?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3400" dirty="0"/>
              <a:t>P(X≥1) = 1-P(X=0) 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    di comb(5,0)*.85^5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.44370531</a:t>
            </a:r>
            <a:endParaRPr lang="en-US" altLang="en-US" sz="3400" dirty="0"/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dirty="0"/>
              <a:t>So 1-P(X=0) = 1- 0.4437 = 0.5563</a:t>
            </a:r>
            <a:r>
              <a:rPr lang="en-US" altLang="en-US" sz="3600" dirty="0"/>
              <a:t> </a:t>
            </a:r>
            <a:endParaRPr lang="en-US" altLang="en-US" sz="3600" dirty="0" smtClean="0"/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3600" dirty="0" smtClean="0"/>
              <a:t>Or use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display 1-binomialp(5,0,.15)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.55629469</a:t>
            </a:r>
          </a:p>
          <a:p>
            <a:pPr marL="0" indent="0" eaLnBrk="1" hangingPunct="1">
              <a:lnSpc>
                <a:spcPct val="90000"/>
              </a:lnSpc>
            </a:pPr>
            <a:endParaRPr lang="en-US" altLang="en-US" sz="3600" dirty="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49155" name="Text Box 5"/>
          <p:cNvSpPr txBox="1">
            <a:spLocks noChangeArrowheads="1"/>
          </p:cNvSpPr>
          <p:nvPr/>
        </p:nvSpPr>
        <p:spPr bwMode="auto">
          <a:xfrm>
            <a:off x="441325" y="5881688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9156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915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53344BF-5D2D-4BD0-8A87-4069921EC1B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49158" name="Object 1"/>
          <p:cNvGraphicFramePr>
            <a:graphicFrameLocks noChangeAspect="1"/>
          </p:cNvGraphicFramePr>
          <p:nvPr/>
        </p:nvGraphicFramePr>
        <p:xfrm>
          <a:off x="798513" y="2663825"/>
          <a:ext cx="4962525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0" r:id="rId4" imgW="50901917" imgH="10973117" progId="Equation.3">
                  <p:embed/>
                </p:oleObj>
              </mc:Choice>
              <mc:Fallback>
                <p:oleObj r:id="rId4" imgW="50901917" imgH="1097311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513" y="2663825"/>
                        <a:ext cx="4962525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47675" y="327025"/>
            <a:ext cx="8382000" cy="52578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400" dirty="0"/>
              <a:t>Stata </a:t>
            </a:r>
            <a:r>
              <a:rPr lang="en-US" altLang="en-US" sz="3400" dirty="0" err="1"/>
              <a:t>binomialtail</a:t>
            </a:r>
            <a:r>
              <a:rPr lang="en-US" altLang="en-US" sz="3400" dirty="0"/>
              <a:t>()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3400" dirty="0"/>
              <a:t>The function </a:t>
            </a:r>
            <a:r>
              <a:rPr lang="en-US" altLang="en-US" sz="3400" u="sng" dirty="0" err="1"/>
              <a:t>binomialtail</a:t>
            </a:r>
            <a:r>
              <a:rPr lang="en-US" altLang="en-US" sz="3400" u="sng" dirty="0"/>
              <a:t>(</a:t>
            </a:r>
            <a:r>
              <a:rPr lang="en-US" altLang="en-US" sz="3400" u="sng" dirty="0" err="1"/>
              <a:t>n,k,p</a:t>
            </a:r>
            <a:r>
              <a:rPr lang="en-US" altLang="en-US" sz="3400" u="sng" dirty="0"/>
              <a:t>)</a:t>
            </a:r>
            <a:r>
              <a:rPr lang="en-US" altLang="en-US" sz="3400" dirty="0"/>
              <a:t> gives us P(</a:t>
            </a:r>
            <a:r>
              <a:rPr lang="en-US" altLang="en-US" sz="3400" dirty="0" err="1"/>
              <a:t>X≥k</a:t>
            </a:r>
            <a:r>
              <a:rPr lang="en-US" altLang="en-US" sz="3400" dirty="0"/>
              <a:t>) so we can use it without manipulation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2800" dirty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sz="2800" dirty="0" err="1">
                <a:latin typeface="Courier New" pitchFamily="49" charset="0"/>
                <a:cs typeface="Courier New" pitchFamily="49" charset="0"/>
              </a:rPr>
              <a:t>binomialtail</a:t>
            </a:r>
            <a:r>
              <a:rPr lang="en-US" altLang="en-US" sz="2800" dirty="0">
                <a:latin typeface="Courier New" pitchFamily="49" charset="0"/>
                <a:cs typeface="Courier New" pitchFamily="49" charset="0"/>
              </a:rPr>
              <a:t>(5,1,.15)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>
                <a:latin typeface="Courier New" pitchFamily="49" charset="0"/>
                <a:cs typeface="Courier New" pitchFamily="49" charset="0"/>
              </a:rPr>
              <a:t>   .55629469</a:t>
            </a:r>
          </a:p>
          <a:p>
            <a:pPr marL="0" indent="0" eaLnBrk="1" hangingPunct="1">
              <a:lnSpc>
                <a:spcPct val="90000"/>
              </a:lnSpc>
            </a:pPr>
            <a:endParaRPr lang="en-US" altLang="en-US" sz="3600" dirty="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53251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3252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53253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EE7584D-4876-4F49-A55D-C2DB2452CCC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5325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124200"/>
            <a:ext cx="4614863" cy="337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81000" y="685800"/>
            <a:ext cx="8229600" cy="57451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Example.  The probability that my husband will serve an ace in tennis at each point is .05.  What is the probability that he will serve a perfect game, that is  serve 4 aces in a row (assume each serve independent of the previous)?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/>
              <a:t>. 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di .05^4</a:t>
            </a:r>
          </a:p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6.250e-06</a:t>
            </a: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 smtClean="0"/>
              <a:t>Or, </a:t>
            </a:r>
            <a:endParaRPr lang="en-US" altLang="en-US" sz="2800" dirty="0"/>
          </a:p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. di </a:t>
            </a:r>
            <a:r>
              <a:rPr lang="en-US" altLang="en-US" sz="2000" dirty="0" err="1">
                <a:latin typeface="Courier New" pitchFamily="49" charset="0"/>
                <a:cs typeface="Courier New" pitchFamily="49" charset="0"/>
              </a:rPr>
              <a:t>binomialp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(4,4,.05)</a:t>
            </a:r>
          </a:p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6.250e-06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marL="800100" lvl="2" indent="0" eaLnBrk="1" hangingPunct="1">
              <a:lnSpc>
                <a:spcPct val="90000"/>
              </a:lnSpc>
            </a:pPr>
            <a:endParaRPr lang="en-US" altLang="en-US" sz="2000" dirty="0"/>
          </a:p>
        </p:txBody>
      </p:sp>
      <p:sp>
        <p:nvSpPr>
          <p:cNvPr id="5427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5427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3AF2B8F-A295-4C6D-BD7E-FC546032807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54277" name="Object 1"/>
          <p:cNvGraphicFramePr>
            <a:graphicFrameLocks noChangeAspect="1"/>
          </p:cNvGraphicFramePr>
          <p:nvPr/>
        </p:nvGraphicFramePr>
        <p:xfrm>
          <a:off x="990600" y="2667000"/>
          <a:ext cx="4992688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0" r:id="rId4" imgW="51206717" imgH="10973117" progId="Equation.3">
                  <p:embed/>
                </p:oleObj>
              </mc:Choice>
              <mc:Fallback>
                <p:oleObj r:id="rId4" imgW="51206717" imgH="1097311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667000"/>
                        <a:ext cx="4992688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81000" y="685800"/>
            <a:ext cx="8229600" cy="57451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Example.  The probability that my husband will serve a double fault at each point is .25.  Assuming each point is independent, what is the probability that he will serve 4 double faults in a row?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marL="85725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latin typeface="Courier New" pitchFamily="49" charset="0"/>
                <a:cs typeface="Courier New" pitchFamily="49" charset="0"/>
              </a:rPr>
              <a:t>. di .25^4</a:t>
            </a:r>
          </a:p>
          <a:p>
            <a:pPr marL="85725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latin typeface="Courier New" pitchFamily="49" charset="0"/>
                <a:cs typeface="Courier New" pitchFamily="49" charset="0"/>
              </a:rPr>
              <a:t>.00390625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Or, </a:t>
            </a:r>
            <a:endParaRPr lang="en-US" altLang="en-US" sz="2800" dirty="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di </a:t>
            </a:r>
            <a:r>
              <a:rPr lang="en-US" altLang="en-US" sz="2000" dirty="0" err="1">
                <a:latin typeface="Courier New" pitchFamily="49" charset="0"/>
                <a:cs typeface="Courier New" pitchFamily="49" charset="0"/>
              </a:rPr>
              <a:t>binomialp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(4,4,.25)</a:t>
            </a:r>
          </a:p>
          <a:p>
            <a:pPr marL="85725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.00390625</a:t>
            </a:r>
          </a:p>
          <a:p>
            <a:pPr marL="857250" lvl="2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marL="857250" lvl="2" indent="0" eaLnBrk="1" hangingPunct="1">
              <a:lnSpc>
                <a:spcPct val="90000"/>
              </a:lnSpc>
            </a:pPr>
            <a:endParaRPr lang="en-US" altLang="en-US" sz="2000" dirty="0"/>
          </a:p>
        </p:txBody>
      </p:sp>
      <p:sp>
        <p:nvSpPr>
          <p:cNvPr id="56323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5632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6CABF5D-CE97-4F06-9588-0E5F18EA72D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56325" name="Object 1"/>
          <p:cNvGraphicFramePr>
            <a:graphicFrameLocks noChangeAspect="1"/>
          </p:cNvGraphicFramePr>
          <p:nvPr/>
        </p:nvGraphicFramePr>
        <p:xfrm>
          <a:off x="1012825" y="2206625"/>
          <a:ext cx="4992688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8" r:id="rId4" imgW="51206717" imgH="10973117" progId="Equation.3">
                  <p:embed/>
                </p:oleObj>
              </mc:Choice>
              <mc:Fallback>
                <p:oleObj r:id="rId4" imgW="51206717" imgH="1097311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825" y="2206625"/>
                        <a:ext cx="4992688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81000" y="685800"/>
            <a:ext cx="8229600" cy="5745163"/>
          </a:xfrm>
        </p:spPr>
        <p:txBody>
          <a:bodyPr/>
          <a:lstStyle/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/>
              <a:t>What is the probability that he will serve at least 1 double fault in a game that goes on for 6 points (again, assuming each point is independent)?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/>
              <a:t>n= ?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/>
              <a:t>p= ?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/>
              <a:t>k= ?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/>
              <a:t>P(X≥1) = ? 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marL="800100" lvl="2" indent="0" eaLnBrk="1" hangingPunct="1">
              <a:lnSpc>
                <a:spcPct val="90000"/>
              </a:lnSpc>
            </a:pPr>
            <a:endParaRPr lang="en-US" altLang="en-US" sz="2000" dirty="0"/>
          </a:p>
        </p:txBody>
      </p:sp>
      <p:sp>
        <p:nvSpPr>
          <p:cNvPr id="5837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5837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307DFE0-7F30-4C7E-AADD-1A3F4E8E9D1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Means and Variances</a:t>
            </a:r>
            <a:endParaRPr lang="en-US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0419" name="Rectangle 3"/>
              <p:cNvSpPr>
                <a:spLocks noGrp="1" noChangeArrowheads="1"/>
              </p:cNvSpPr>
              <p:nvPr>
                <p:ph idx="4294967295"/>
              </p:nvPr>
            </p:nvSpPr>
            <p:spPr>
              <a:xfrm>
                <a:off x="457200" y="1219200"/>
                <a:ext cx="8229600" cy="4525963"/>
              </a:xfrm>
            </p:spPr>
            <p:txBody>
              <a:bodyPr/>
              <a:lstStyle/>
              <a:p>
                <a:pPr eaLnBrk="1" hangingPunct="1"/>
                <a:endParaRPr lang="en-US" altLang="en-US" dirty="0" smtClean="0"/>
              </a:p>
              <a:p>
                <a:pPr eaLnBrk="1" hangingPunct="1"/>
                <a:r>
                  <a:rPr lang="en-US" altLang="en-US" dirty="0" smtClean="0"/>
                  <a:t>In Lecture 1 we learned how to calculate the sample </a:t>
                </a:r>
                <a:r>
                  <a:rPr lang="en-US" altLang="en-US" dirty="0" smtClean="0"/>
                  <a:t>mean, variance, and standard deviation</a:t>
                </a:r>
                <a:endParaRPr lang="en-US" altLang="en-US" dirty="0" smtClean="0"/>
              </a:p>
              <a:p>
                <a:pPr eaLnBrk="1" hangingPunct="1"/>
                <a:r>
                  <a:rPr lang="en-US" altLang="en-US" dirty="0" smtClean="0"/>
                  <a:t>Theoretical distributions have theoretical </a:t>
                </a:r>
                <a:r>
                  <a:rPr lang="en-US" altLang="en-US" dirty="0" smtClean="0"/>
                  <a:t>means, variances, and standard deviations</a:t>
                </a:r>
                <a:endParaRPr lang="en-US" altLang="en-US" dirty="0" smtClean="0"/>
              </a:p>
              <a:p>
                <a:pPr eaLnBrk="1" hangingPunct="1"/>
                <a:r>
                  <a:rPr lang="en-US" altLang="en-US" dirty="0" smtClean="0"/>
                  <a:t>For a discrete distribution, the mean of the distribution is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en-US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en-US" b="0" i="1" smtClean="0">
                            <a:latin typeface="Cambria Math"/>
                          </a:rPr>
                          <m:t>𝑖</m:t>
                        </m:r>
                        <m:r>
                          <a:rPr lang="en-US" altLang="en-US" b="0" i="1" smtClean="0">
                            <a:latin typeface="Cambria Math"/>
                          </a:rPr>
                          <m:t>=0</m:t>
                        </m:r>
                      </m:sub>
                      <m:sup>
                        <m:r>
                          <a:rPr lang="en-US" altLang="en-US" b="0" i="1" smtClean="0"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altLang="en-US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en-US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altLang="en-US" b="0" i="1" smtClean="0">
                        <a:latin typeface="Cambria Math"/>
                      </a:rPr>
                      <m:t>𝑃</m:t>
                    </m:r>
                    <m:r>
                      <a:rPr lang="en-US" altLang="en-US" b="0" i="1" smtClean="0">
                        <a:latin typeface="Cambria Math"/>
                      </a:rPr>
                      <m:t>(</m:t>
                    </m:r>
                    <m:r>
                      <a:rPr lang="en-US" altLang="en-US" b="0" i="1" smtClean="0">
                        <a:latin typeface="Cambria Math"/>
                      </a:rPr>
                      <m:t>𝑋</m:t>
                    </m:r>
                    <m:r>
                      <a:rPr lang="en-US" altLang="en-US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alt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altLang="en-US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alt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altLang="en-US" dirty="0" smtClean="0"/>
                  <a:t> over all the possible values of x.</a:t>
                </a:r>
              </a:p>
              <a:p>
                <a:pPr marL="0" indent="0" eaLnBrk="1" hangingPunct="1">
                  <a:buNone/>
                </a:pPr>
                <a:endParaRPr lang="en-US" altLang="en-US" i="1" dirty="0"/>
              </a:p>
              <a:p>
                <a:pPr eaLnBrk="1" hangingPunct="1"/>
                <a:endParaRPr lang="en-US" altLang="en-US" i="1" dirty="0"/>
              </a:p>
              <a:p>
                <a:pPr eaLnBrk="1" hangingPunct="1">
                  <a:buFont typeface="Arial" pitchFamily="34" charset="0"/>
                  <a:buNone/>
                </a:pPr>
                <a:endParaRPr lang="en-US" altLang="en-US" i="1" dirty="0"/>
              </a:p>
              <a:p>
                <a:pPr eaLnBrk="1" hangingPunct="1">
                  <a:buFont typeface="Wingdings" pitchFamily="2" charset="2"/>
                  <a:buNone/>
                </a:pPr>
                <a:endParaRPr lang="en-US" altLang="en-US" i="1" dirty="0"/>
              </a:p>
            </p:txBody>
          </p:sp>
        </mc:Choice>
        <mc:Fallback>
          <p:sp>
            <p:nvSpPr>
              <p:cNvPr id="604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457200" y="1219200"/>
                <a:ext cx="8229600" cy="4525963"/>
              </a:xfrm>
              <a:blipFill rotWithShape="1">
                <a:blip r:embed="rId3"/>
                <a:stretch>
                  <a:fillRect l="-1630" b="-101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042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120A122-8447-4775-B84A-683999F8AB5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35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Binomial distribution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The </a:t>
            </a:r>
            <a:r>
              <a:rPr lang="en-US" altLang="en-US" u="sng" dirty="0"/>
              <a:t>mean</a:t>
            </a:r>
            <a:r>
              <a:rPr lang="en-US" altLang="en-US" dirty="0"/>
              <a:t> of a binomially distributed random variable X is </a:t>
            </a:r>
            <a:r>
              <a:rPr lang="en-US" altLang="en-US" i="1" dirty="0" smtClean="0"/>
              <a:t>np</a:t>
            </a:r>
          </a:p>
          <a:p>
            <a:pPr eaLnBrk="1" hangingPunct="1"/>
            <a:r>
              <a:rPr lang="en-US" altLang="en-US" dirty="0" smtClean="0"/>
              <a:t>This </a:t>
            </a:r>
            <a:r>
              <a:rPr lang="en-US" altLang="en-US" dirty="0"/>
              <a:t>means that over an large number of samples of size n with probability p of success, the mean number of successes </a:t>
            </a:r>
            <a:r>
              <a:rPr lang="en-US" altLang="en-US" dirty="0" smtClean="0"/>
              <a:t>(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̅</a:t>
            </a:r>
            <a:r>
              <a:rPr lang="en-US" altLang="en-US" dirty="0" smtClean="0"/>
              <a:t>)  </a:t>
            </a:r>
            <a:r>
              <a:rPr lang="en-US" altLang="en-US" dirty="0"/>
              <a:t>over the samples will be approximately </a:t>
            </a:r>
            <a:r>
              <a:rPr lang="en-US" altLang="en-US" i="1" dirty="0" smtClean="0"/>
              <a:t>np</a:t>
            </a:r>
          </a:p>
          <a:p>
            <a:pPr eaLnBrk="1" hangingPunct="1"/>
            <a:r>
              <a:rPr lang="en-US" altLang="en-US" dirty="0" smtClean="0"/>
              <a:t>In shorthand, </a:t>
            </a:r>
            <a:r>
              <a:rPr lang="en-US" altLang="en-US" i="1" dirty="0" smtClean="0"/>
              <a:t>np</a:t>
            </a:r>
            <a:r>
              <a:rPr lang="en-US" altLang="en-US" dirty="0" smtClean="0"/>
              <a:t> is the mean of the binomial distribution</a:t>
            </a:r>
          </a:p>
          <a:p>
            <a:pPr marL="0" indent="0" eaLnBrk="1" hangingPunct="1">
              <a:buNone/>
            </a:pPr>
            <a:endParaRPr lang="en-US" altLang="en-US" i="1" dirty="0"/>
          </a:p>
          <a:p>
            <a:pPr eaLnBrk="1" hangingPunct="1"/>
            <a:endParaRPr lang="en-US" altLang="en-US" i="1" dirty="0"/>
          </a:p>
          <a:p>
            <a:pPr eaLnBrk="1" hangingPunct="1">
              <a:buFont typeface="Arial" pitchFamily="34" charset="0"/>
              <a:buNone/>
            </a:pPr>
            <a:endParaRPr lang="en-US" altLang="en-US" i="1" dirty="0"/>
          </a:p>
          <a:p>
            <a:pPr eaLnBrk="1" hangingPunct="1">
              <a:buFont typeface="Wingdings" pitchFamily="2" charset="2"/>
              <a:buNone/>
            </a:pPr>
            <a:endParaRPr lang="en-US" altLang="en-US" i="1" dirty="0"/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042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120A122-8447-4775-B84A-683999F8AB5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381000"/>
            <a:ext cx="8534400" cy="5364163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altLang="en-US" dirty="0"/>
              <a:t>For our example with </a:t>
            </a:r>
            <a:r>
              <a:rPr lang="en-US" altLang="en-US" dirty="0" smtClean="0"/>
              <a:t>n=5 </a:t>
            </a:r>
            <a:r>
              <a:rPr lang="en-US" altLang="en-US" dirty="0"/>
              <a:t>and </a:t>
            </a:r>
            <a:r>
              <a:rPr lang="en-US" altLang="en-US" dirty="0" smtClean="0"/>
              <a:t> p=P(disease</a:t>
            </a:r>
            <a:r>
              <a:rPr lang="en-US" altLang="en-US" dirty="0"/>
              <a:t>)=.</a:t>
            </a:r>
            <a:r>
              <a:rPr lang="en-US" altLang="en-US" dirty="0" smtClean="0"/>
              <a:t>15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n-US" dirty="0"/>
              <a:t> </a:t>
            </a:r>
            <a:r>
              <a:rPr lang="en-US" altLang="en-US" dirty="0" smtClean="0"/>
              <a:t>  the </a:t>
            </a:r>
            <a:r>
              <a:rPr lang="en-US" altLang="en-US" dirty="0"/>
              <a:t>mean </a:t>
            </a:r>
            <a:r>
              <a:rPr lang="en-US" altLang="en-US" dirty="0" smtClean="0"/>
              <a:t>of the distribution of the number of cases </a:t>
            </a:r>
            <a:r>
              <a:rPr lang="en-US" altLang="en-US" dirty="0"/>
              <a:t>is 5*.15 = .75</a:t>
            </a:r>
          </a:p>
          <a:p>
            <a:pPr lvl="1" eaLnBrk="1" hangingPunct="1"/>
            <a:r>
              <a:rPr lang="en-US" altLang="en-US" dirty="0"/>
              <a:t>If you took a sample of </a:t>
            </a:r>
            <a:r>
              <a:rPr lang="en-US" altLang="en-US" dirty="0" smtClean="0"/>
              <a:t>n=5</a:t>
            </a:r>
            <a:r>
              <a:rPr lang="en-US" altLang="en-US" dirty="0"/>
              <a:t>, repeatedly, the mean number of cases over these samples would be 0.75 </a:t>
            </a:r>
          </a:p>
          <a:p>
            <a:pPr lvl="1" eaLnBrk="1" hangingPunct="1"/>
            <a:r>
              <a:rPr lang="en-US" altLang="en-US" dirty="0"/>
              <a:t>Does this fit with the graph of the distribution?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i="1" dirty="0"/>
          </a:p>
        </p:txBody>
      </p:sp>
      <p:sp>
        <p:nvSpPr>
          <p:cNvPr id="6349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3492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EED4DAB-080E-41EE-8CA6-BDC148D6B23A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63493" name="Chart 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425825"/>
            <a:ext cx="4572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From last lecture: Independence vs. mutual exclusivity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Examples of non-independence of an </a:t>
            </a:r>
            <a:r>
              <a:rPr lang="en-US" altLang="en-US" u="sng" dirty="0">
                <a:cs typeface="Arial" pitchFamily="34" charset="0"/>
              </a:rPr>
              <a:t>event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Repeat measurement of the same study participant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Measurements of persons within the same family or some other clustering unit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We also talk about two </a:t>
            </a:r>
            <a:r>
              <a:rPr lang="en-US" altLang="en-US" u="sng" dirty="0">
                <a:cs typeface="Arial" pitchFamily="34" charset="0"/>
              </a:rPr>
              <a:t>random</a:t>
            </a:r>
            <a:r>
              <a:rPr lang="en-US" altLang="en-US" dirty="0">
                <a:cs typeface="Arial" pitchFamily="34" charset="0"/>
              </a:rPr>
              <a:t> </a:t>
            </a:r>
            <a:r>
              <a:rPr lang="en-US" altLang="en-US" u="sng" dirty="0">
                <a:cs typeface="Arial" pitchFamily="34" charset="0"/>
              </a:rPr>
              <a:t>variables</a:t>
            </a:r>
            <a:r>
              <a:rPr lang="en-US" altLang="en-US" dirty="0">
                <a:cs typeface="Arial" pitchFamily="34" charset="0"/>
              </a:rPr>
              <a:t> being independent, i.e. </a:t>
            </a:r>
            <a:r>
              <a:rPr lang="en-US" altLang="en-US" dirty="0" smtClean="0">
                <a:cs typeface="Arial" pitchFamily="34" charset="0"/>
              </a:rPr>
              <a:t>if one is related to the other.  </a:t>
            </a:r>
            <a:r>
              <a:rPr lang="en-US" altLang="en-US" dirty="0">
                <a:cs typeface="Arial" pitchFamily="34" charset="0"/>
              </a:rPr>
              <a:t>T</a:t>
            </a:r>
            <a:r>
              <a:rPr lang="en-US" altLang="en-US" dirty="0" smtClean="0">
                <a:cs typeface="Arial" pitchFamily="34" charset="0"/>
              </a:rPr>
              <a:t>he </a:t>
            </a:r>
            <a:r>
              <a:rPr lang="en-US" altLang="en-US" dirty="0">
                <a:cs typeface="Arial" pitchFamily="34" charset="0"/>
              </a:rPr>
              <a:t>chi-square test is often called a test of </a:t>
            </a:r>
            <a:r>
              <a:rPr lang="en-US" altLang="en-US" dirty="0" smtClean="0">
                <a:cs typeface="Arial" pitchFamily="34" charset="0"/>
              </a:rPr>
              <a:t>independence.</a:t>
            </a:r>
            <a:endParaRPr lang="en-US" altLang="en-US" dirty="0">
              <a:cs typeface="Arial" pitchFamily="34" charset="0"/>
            </a:endParaRPr>
          </a:p>
        </p:txBody>
      </p:sp>
      <p:sp>
        <p:nvSpPr>
          <p:cNvPr id="614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EAD9D6D-692A-4EA1-BA6C-4EC94910758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33363" y="1219200"/>
            <a:ext cx="8728075" cy="5257800"/>
          </a:xfrm>
        </p:spPr>
        <p:txBody>
          <a:bodyPr/>
          <a:lstStyle/>
          <a:p>
            <a:pPr eaLnBrk="1" hangingPunct="1"/>
            <a:r>
              <a:rPr lang="en-US" altLang="en-US" dirty="0"/>
              <a:t>The variance of a binomially distributed random variable X is </a:t>
            </a:r>
            <a:r>
              <a:rPr lang="en-US" altLang="en-US" i="1" dirty="0"/>
              <a:t>n*p*(1-p)</a:t>
            </a:r>
          </a:p>
          <a:p>
            <a:pPr eaLnBrk="1" hangingPunct="1"/>
            <a:r>
              <a:rPr lang="en-US" altLang="en-US" dirty="0"/>
              <a:t>This means that over a large number of samples of size n, the </a:t>
            </a:r>
            <a:r>
              <a:rPr lang="en-US" altLang="en-US" i="1" dirty="0"/>
              <a:t>sample variance </a:t>
            </a:r>
            <a:r>
              <a:rPr lang="en-US" altLang="en-US" dirty="0"/>
              <a:t>of the X’s, the number of successes, will be approximately </a:t>
            </a:r>
            <a:r>
              <a:rPr lang="en-US" altLang="en-US" i="1" dirty="0"/>
              <a:t>n*p*(1-p)</a:t>
            </a:r>
          </a:p>
          <a:p>
            <a:pPr eaLnBrk="1" hangingPunct="1"/>
            <a:r>
              <a:rPr lang="en-US" altLang="en-US" dirty="0"/>
              <a:t>The standard deviation is </a:t>
            </a:r>
            <a:endParaRPr lang="en-US" altLang="en-US" i="1" dirty="0"/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2469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49AFC95-8BED-485C-B4C9-4526FF1EBED6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62470" name="Object 6"/>
          <p:cNvGraphicFramePr>
            <a:graphicFrameLocks/>
          </p:cNvGraphicFramePr>
          <p:nvPr/>
        </p:nvGraphicFramePr>
        <p:xfrm>
          <a:off x="2438400" y="4876800"/>
          <a:ext cx="2438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3" r:id="rId3" imgW="17069117" imgH="6096317" progId="Equation.3">
                  <p:embed/>
                </p:oleObj>
              </mc:Choice>
              <mc:Fallback>
                <p:oleObj r:id="rId3" imgW="17069117" imgH="6096317" progId="Equation.3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876800"/>
                        <a:ext cx="24384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381000"/>
            <a:ext cx="8534400" cy="5364163"/>
          </a:xfrm>
        </p:spPr>
        <p:txBody>
          <a:bodyPr/>
          <a:lstStyle/>
          <a:p>
            <a:pPr eaLnBrk="1" hangingPunct="1"/>
            <a:r>
              <a:rPr lang="en-US" altLang="en-US" dirty="0"/>
              <a:t>For our example with n=5 and </a:t>
            </a:r>
            <a:r>
              <a:rPr lang="en-US" altLang="en-US" dirty="0" smtClean="0"/>
              <a:t>p=P(disease</a:t>
            </a:r>
            <a:r>
              <a:rPr lang="en-US" altLang="en-US" dirty="0"/>
              <a:t>)=.15, the variance </a:t>
            </a:r>
            <a:r>
              <a:rPr lang="en-US" altLang="en-US" dirty="0" smtClean="0"/>
              <a:t>is n*p*(1-p) = 5*.15 *.85</a:t>
            </a:r>
            <a:endParaRPr lang="en-US" altLang="en-US" dirty="0"/>
          </a:p>
          <a:p>
            <a:pPr lvl="1" eaLnBrk="1" hangingPunct="1"/>
            <a:r>
              <a:rPr lang="en-US" altLang="en-US" dirty="0"/>
              <a:t>If you took a sample of n=5, repeatedly, the </a:t>
            </a:r>
            <a:r>
              <a:rPr lang="en-US" altLang="en-US" dirty="0" smtClean="0"/>
              <a:t>sample variance in the number of cases </a:t>
            </a:r>
            <a:r>
              <a:rPr lang="en-US" altLang="en-US" dirty="0"/>
              <a:t>over these samples would be </a:t>
            </a:r>
            <a:r>
              <a:rPr lang="en-US" altLang="en-US" dirty="0" smtClean="0"/>
              <a:t>this number</a:t>
            </a: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i="1" dirty="0"/>
          </a:p>
        </p:txBody>
      </p:sp>
      <p:sp>
        <p:nvSpPr>
          <p:cNvPr id="6451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4516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F193655-FD9E-4A04-9C3D-27B9C4BC2660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64517" name="Chart 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625" y="2895600"/>
            <a:ext cx="4498975" cy="296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/>
              <a:t>Binomial mean = np</a:t>
            </a:r>
          </a:p>
          <a:p>
            <a:pPr eaLnBrk="1" hangingPunct="1"/>
            <a:r>
              <a:rPr lang="en-US" altLang="en-US"/>
              <a:t>Binomial variance= np(1-p) </a:t>
            </a:r>
          </a:p>
          <a:p>
            <a:pPr lvl="1" eaLnBrk="1" hangingPunct="1"/>
            <a:r>
              <a:rPr lang="en-US" altLang="en-US"/>
              <a:t>Variance is largest when p=0.5, smaller when p closer to 0 or 1</a:t>
            </a:r>
          </a:p>
          <a:p>
            <a:pPr lvl="1" eaLnBrk="1" hangingPunct="1"/>
            <a:r>
              <a:rPr lang="en-US" altLang="en-US"/>
              <a:t>The distribution is symmetric when p=0.5</a:t>
            </a:r>
          </a:p>
          <a:p>
            <a:pPr lvl="1" eaLnBrk="1" hangingPunct="1"/>
            <a:r>
              <a:rPr lang="en-US" altLang="en-US"/>
              <a:t>The distribution is a mirror image for 1-p </a:t>
            </a:r>
          </a:p>
          <a:p>
            <a:pPr lvl="2" eaLnBrk="1" hangingPunct="1"/>
            <a:r>
              <a:rPr lang="en-US" altLang="en-US"/>
              <a:t>E.g. the distribution for p=0.05 is the mirror image of the one for p=0.95</a:t>
            </a:r>
          </a:p>
          <a:p>
            <a:pPr lvl="1" eaLnBrk="1" hangingPunct="1"/>
            <a:endParaRPr lang="en-US" altLang="en-US"/>
          </a:p>
          <a:p>
            <a:pPr eaLnBrk="1" hangingPunct="1">
              <a:buFont typeface="Wingdings" pitchFamily="2" charset="2"/>
              <a:buNone/>
            </a:pPr>
            <a:endParaRPr lang="en-US" altLang="en-US" i="1"/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554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76FD6859-869A-4C76-90F2-1B8873DB3DC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pic>
        <p:nvPicPr>
          <p:cNvPr id="66563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50" y="228600"/>
            <a:ext cx="8540750" cy="624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64" name="TextBox 11"/>
          <p:cNvSpPr txBox="1">
            <a:spLocks noChangeArrowheads="1"/>
          </p:cNvSpPr>
          <p:nvPr/>
        </p:nvSpPr>
        <p:spPr bwMode="auto">
          <a:xfrm>
            <a:off x="6248400" y="4876800"/>
            <a:ext cx="2057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  <a:latin typeface="Arial" pitchFamily="34" charset="0"/>
              </a:rPr>
              <a:t>P(X=2) 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  <a:latin typeface="Arial" pitchFamily="34" charset="0"/>
              </a:rPr>
              <a:t>P(X≥2) ?</a:t>
            </a:r>
          </a:p>
        </p:txBody>
      </p:sp>
      <p:sp>
        <p:nvSpPr>
          <p:cNvPr id="66565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833BA04-C073-4FA8-B73C-67DB8CC8B4E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Poisson distribution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28600" y="1371600"/>
            <a:ext cx="8915400" cy="4525963"/>
          </a:xfrm>
        </p:spPr>
        <p:txBody>
          <a:bodyPr/>
          <a:lstStyle/>
          <a:p>
            <a:pPr eaLnBrk="1" hangingPunct="1"/>
            <a:r>
              <a:rPr lang="en-US" altLang="en-US" dirty="0"/>
              <a:t>A discrete distribution to model rare events occurring in time or space </a:t>
            </a:r>
          </a:p>
          <a:p>
            <a:pPr eaLnBrk="1" hangingPunct="1"/>
            <a:r>
              <a:rPr lang="en-US" altLang="en-US" dirty="0"/>
              <a:t>Unlike the binomial distribution, </a:t>
            </a:r>
            <a:r>
              <a:rPr lang="en-US" altLang="en-US" dirty="0" smtClean="0"/>
              <a:t>which </a:t>
            </a:r>
            <a:r>
              <a:rPr lang="en-US" altLang="en-US" dirty="0"/>
              <a:t>is </a:t>
            </a:r>
            <a:r>
              <a:rPr lang="en-US" altLang="en-US" dirty="0" smtClean="0"/>
              <a:t>based </a:t>
            </a:r>
            <a:r>
              <a:rPr lang="en-US" altLang="en-US" dirty="0"/>
              <a:t>on a series of </a:t>
            </a:r>
            <a:r>
              <a:rPr lang="en-US" altLang="en-US" dirty="0" smtClean="0"/>
              <a:t>n trials</a:t>
            </a:r>
            <a:r>
              <a:rPr lang="en-US" altLang="en-US" dirty="0"/>
              <a:t>, </a:t>
            </a:r>
            <a:r>
              <a:rPr lang="en-US" altLang="en-US" dirty="0" smtClean="0"/>
              <a:t>there </a:t>
            </a:r>
            <a:r>
              <a:rPr lang="en-US" altLang="en-US" dirty="0"/>
              <a:t>is no theoretical limit to the number of events that can occur</a:t>
            </a:r>
          </a:p>
          <a:p>
            <a:pPr eaLnBrk="1" hangingPunct="1"/>
            <a:r>
              <a:rPr lang="en-US" altLang="en-US" dirty="0"/>
              <a:t>However, when n is large and p is small, it does act like the binomial</a:t>
            </a:r>
          </a:p>
          <a:p>
            <a:pPr eaLnBrk="1" hangingPunct="1"/>
            <a:r>
              <a:rPr lang="en-US" altLang="en-US" dirty="0"/>
              <a:t>The Poisson has only one parameter, </a:t>
            </a:r>
            <a:r>
              <a:rPr lang="el-GR" altLang="en-US" dirty="0"/>
              <a:t>λ</a:t>
            </a:r>
            <a:r>
              <a:rPr lang="en-US" altLang="en-US" dirty="0"/>
              <a:t>, that is the mean number of events (and also the variance)</a:t>
            </a:r>
          </a:p>
          <a:p>
            <a:pPr eaLnBrk="1" hangingPunct="1">
              <a:buFont typeface="Arial" pitchFamily="34" charset="0"/>
              <a:buNone/>
            </a:pPr>
            <a:endParaRPr lang="en-US" altLang="en-US" dirty="0"/>
          </a:p>
        </p:txBody>
      </p:sp>
      <p:sp>
        <p:nvSpPr>
          <p:cNvPr id="6861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B00B981-D8C4-409D-ABC5-1DDA9F15040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Normal distribution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Used for </a:t>
            </a:r>
            <a:r>
              <a:rPr lang="en-US" altLang="en-US" u="sng" dirty="0"/>
              <a:t>continuous variables </a:t>
            </a:r>
            <a:r>
              <a:rPr lang="en-US" altLang="en-US" dirty="0"/>
              <a:t>that cover the entire range, i.e. values can take on 1.432, -72.12</a:t>
            </a:r>
          </a:p>
          <a:p>
            <a:pPr eaLnBrk="1" hangingPunct="1"/>
            <a:r>
              <a:rPr lang="en-US" altLang="en-US" dirty="0"/>
              <a:t>Classic bell shaped curve</a:t>
            </a:r>
          </a:p>
          <a:p>
            <a:pPr eaLnBrk="1" hangingPunct="1"/>
            <a:r>
              <a:rPr lang="en-US" altLang="en-US" dirty="0"/>
              <a:t>Values can span from -</a:t>
            </a:r>
            <a:r>
              <a:rPr lang="en-US" altLang="en-US" dirty="0">
                <a:cs typeface="Arial" pitchFamily="34" charset="0"/>
              </a:rPr>
              <a:t>∞ to ∞</a:t>
            </a:r>
          </a:p>
          <a:p>
            <a:pPr eaLnBrk="1" hangingPunct="1"/>
            <a:r>
              <a:rPr lang="en-US" altLang="en-US" dirty="0" err="1">
                <a:cs typeface="Arial" pitchFamily="34" charset="0"/>
              </a:rPr>
              <a:t>Uni</a:t>
            </a:r>
            <a:r>
              <a:rPr lang="en-US" altLang="en-US" dirty="0">
                <a:cs typeface="Arial" pitchFamily="34" charset="0"/>
              </a:rPr>
              <a:t>-modal and symmetric, so the mean is also equal to the median and mode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cs typeface="Arial" pitchFamily="34" charset="0"/>
            </a:endParaRP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cs typeface="Arial" pitchFamily="34" charset="0"/>
            </a:endParaRP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7066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23EE621-963A-490F-85D7-D2E11B749668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Normal distribution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dirty="0">
                <a:cs typeface="Arial" pitchFamily="34" charset="0"/>
              </a:rPr>
              <a:t>The probability density function is</a:t>
            </a: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/>
            <a:r>
              <a:rPr lang="el-GR" altLang="en-US" dirty="0">
                <a:cs typeface="Arial" pitchFamily="34" charset="0"/>
              </a:rPr>
              <a:t>μ</a:t>
            </a:r>
            <a:r>
              <a:rPr lang="en-US" altLang="en-US" dirty="0">
                <a:cs typeface="Arial" pitchFamily="34" charset="0"/>
              </a:rPr>
              <a:t> is the mean and </a:t>
            </a:r>
            <a:r>
              <a:rPr lang="el-GR" altLang="en-US" dirty="0">
                <a:cs typeface="Arial" pitchFamily="34" charset="0"/>
              </a:rPr>
              <a:t>σ</a:t>
            </a:r>
            <a:r>
              <a:rPr lang="en-US" altLang="en-US" dirty="0">
                <a:cs typeface="Arial" pitchFamily="34" charset="0"/>
              </a:rPr>
              <a:t> is the standard deviation of a normally distributed random variable</a:t>
            </a:r>
          </a:p>
          <a:p>
            <a:pPr lvl="1" eaLnBrk="1" hangingPunct="1"/>
            <a:r>
              <a:rPr lang="en-US" altLang="en-US" dirty="0">
                <a:cs typeface="Arial" pitchFamily="34" charset="0"/>
              </a:rPr>
              <a:t>They are the parameters of the normal distribution</a:t>
            </a:r>
          </a:p>
          <a:p>
            <a:pPr lvl="1" eaLnBrk="1" hangingPunct="1"/>
            <a:r>
              <a:rPr lang="el-GR" altLang="en-US" dirty="0">
                <a:cs typeface="Arial" pitchFamily="34" charset="0"/>
              </a:rPr>
              <a:t>π</a:t>
            </a:r>
            <a:r>
              <a:rPr lang="en-US" altLang="en-US" dirty="0">
                <a:cs typeface="Arial" pitchFamily="34" charset="0"/>
              </a:rPr>
              <a:t> is the constant that is approximately 3.14159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cs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en-US" dirty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cs typeface="Arial" pitchFamily="34" charset="0"/>
            </a:endParaRPr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71685" name="Object 5"/>
          <p:cNvGraphicFramePr>
            <a:graphicFrameLocks noChangeAspect="1"/>
          </p:cNvGraphicFramePr>
          <p:nvPr/>
        </p:nvGraphicFramePr>
        <p:xfrm>
          <a:off x="1141413" y="1905000"/>
          <a:ext cx="7392987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9" r:id="rId4" imgW="60655517" imgH="11887517" progId="Equation.3">
                  <p:embed/>
                </p:oleObj>
              </mc:Choice>
              <mc:Fallback>
                <p:oleObj r:id="rId4" imgW="60655517" imgH="1188751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413" y="1905000"/>
                        <a:ext cx="7392987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6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A5943B7-132E-484F-B1E1-9A7BFD33A45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eaLnBrk="1" hangingPunct="1"/>
            <a:r>
              <a:rPr lang="en-US" altLang="en-US" dirty="0">
                <a:cs typeface="Arial" pitchFamily="34" charset="0"/>
              </a:rPr>
              <a:t>Note that the left hand side of the equation is f(x) and not P(X=x)</a:t>
            </a:r>
          </a:p>
          <a:p>
            <a:pPr eaLnBrk="1" hangingPunct="1"/>
            <a:r>
              <a:rPr lang="en-US" altLang="en-US" dirty="0">
                <a:cs typeface="Arial" pitchFamily="34" charset="0"/>
              </a:rPr>
              <a:t>Why?</a:t>
            </a:r>
          </a:p>
          <a:p>
            <a:pPr lvl="1" eaLnBrk="1" hangingPunct="1"/>
            <a:r>
              <a:rPr lang="en-US" altLang="en-US" dirty="0">
                <a:cs typeface="Arial" pitchFamily="34" charset="0"/>
              </a:rPr>
              <a:t>For a discrete distribution, the sum of the bars equals 1</a:t>
            </a:r>
          </a:p>
          <a:p>
            <a:pPr lvl="1" eaLnBrk="1" hangingPunct="1"/>
            <a:r>
              <a:rPr lang="en-US" altLang="en-US" dirty="0">
                <a:cs typeface="Arial" pitchFamily="34" charset="0"/>
              </a:rPr>
              <a:t>For a continuous distribution, the area under the curve equals one</a:t>
            </a:r>
          </a:p>
          <a:p>
            <a:pPr lvl="1" eaLnBrk="1" hangingPunct="1"/>
            <a:r>
              <a:rPr lang="en-US" altLang="en-US" dirty="0">
                <a:cs typeface="Arial" pitchFamily="34" charset="0"/>
              </a:rPr>
              <a:t>A continuous variable X can take on an infinite number of values, therefore P(X=x)=0</a:t>
            </a: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cs typeface="Arial" pitchFamily="34" charset="0"/>
            </a:endParaRPr>
          </a:p>
        </p:txBody>
      </p:sp>
      <p:sp>
        <p:nvSpPr>
          <p:cNvPr id="7270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7270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EE9C9EA-AED0-4A65-8B5A-6163758F19E6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Content Placeholder 2"/>
          <p:cNvSpPr>
            <a:spLocks noGrp="1"/>
          </p:cNvSpPr>
          <p:nvPr>
            <p:ph idx="4294967295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eaLnBrk="1" hangingPunct="1"/>
            <a:r>
              <a:rPr lang="en-US" altLang="en-US">
                <a:cs typeface="Arial" pitchFamily="34" charset="0"/>
              </a:rPr>
              <a:t>If X has a normal distribution with mean </a:t>
            </a:r>
            <a:r>
              <a:rPr lang="el-GR" altLang="en-US">
                <a:cs typeface="Arial" pitchFamily="34" charset="0"/>
              </a:rPr>
              <a:t>μ</a:t>
            </a:r>
            <a:r>
              <a:rPr lang="en-US" altLang="en-US">
                <a:cs typeface="Arial" pitchFamily="34" charset="0"/>
              </a:rPr>
              <a:t>  and standard deviation </a:t>
            </a:r>
            <a:r>
              <a:rPr lang="el-GR" altLang="en-US">
                <a:cs typeface="Arial" pitchFamily="34" charset="0"/>
              </a:rPr>
              <a:t>σ</a:t>
            </a:r>
            <a:r>
              <a:rPr lang="en-US" altLang="en-US">
                <a:cs typeface="Arial" pitchFamily="34" charset="0"/>
              </a:rPr>
              <a:t> we write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cs typeface="Arial" pitchFamily="34" charset="0"/>
              </a:rPr>
              <a:t>                </a:t>
            </a:r>
            <a:r>
              <a:rPr lang="en-US" altLang="en-US" i="1">
                <a:cs typeface="Arial" pitchFamily="34" charset="0"/>
              </a:rPr>
              <a:t>X ~ N(</a:t>
            </a:r>
            <a:r>
              <a:rPr lang="el-GR" altLang="en-US">
                <a:cs typeface="Arial" pitchFamily="34" charset="0"/>
              </a:rPr>
              <a:t>μ</a:t>
            </a:r>
            <a:r>
              <a:rPr lang="en-US" altLang="en-US">
                <a:cs typeface="Arial" pitchFamily="34" charset="0"/>
              </a:rPr>
              <a:t>,</a:t>
            </a:r>
            <a:r>
              <a:rPr lang="en-US" altLang="en-US" i="1">
                <a:cs typeface="Arial" pitchFamily="34" charset="0"/>
              </a:rPr>
              <a:t> </a:t>
            </a:r>
            <a:r>
              <a:rPr lang="el-GR" altLang="en-US">
                <a:cs typeface="Arial" pitchFamily="34" charset="0"/>
              </a:rPr>
              <a:t>σ</a:t>
            </a:r>
            <a:r>
              <a:rPr lang="en-US" altLang="en-US">
                <a:cs typeface="Arial" pitchFamily="34" charset="0"/>
              </a:rPr>
              <a:t>) </a:t>
            </a:r>
          </a:p>
          <a:p>
            <a:pPr eaLnBrk="1" hangingPunct="1"/>
            <a:r>
              <a:rPr lang="en-US" altLang="en-US"/>
              <a:t>Many variables are approximately normally distributed</a:t>
            </a:r>
          </a:p>
          <a:p>
            <a:pPr eaLnBrk="1" hangingPunct="1"/>
            <a:r>
              <a:rPr lang="en-US" altLang="en-US"/>
              <a:t>We can use the distribution to calculate probabilities associated with such variables</a:t>
            </a:r>
          </a:p>
        </p:txBody>
      </p:sp>
      <p:sp>
        <p:nvSpPr>
          <p:cNvPr id="73731" name="Slide Number Placeholder 2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093A40B-6A8F-406B-BF55-CEFFEB1403F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5"/>
          <p:cNvSpPr txBox="1">
            <a:spLocks noChangeArrowheads="1"/>
          </p:cNvSpPr>
          <p:nvPr/>
        </p:nvSpPr>
        <p:spPr bwMode="auto">
          <a:xfrm>
            <a:off x="304800" y="4572000"/>
            <a:ext cx="8610600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600">
                <a:latin typeface="Calibri" pitchFamily="34" charset="0"/>
              </a:rPr>
              <a:t>The standard deviation defines the amount of spread around the mean</a:t>
            </a:r>
          </a:p>
          <a:p>
            <a:pPr lvl="1" eaLnBrk="1" hangingPunct="1"/>
            <a:r>
              <a:rPr lang="en-US" altLang="en-US" sz="2000">
                <a:latin typeface="Calibri" pitchFamily="34" charset="0"/>
              </a:rPr>
              <a:t>Small standard deviation – little spread around the mean (blue line SD=1)</a:t>
            </a:r>
          </a:p>
          <a:p>
            <a:pPr lvl="1" eaLnBrk="1" hangingPunct="1"/>
            <a:r>
              <a:rPr lang="en-US" altLang="en-US" sz="2000">
                <a:latin typeface="Calibri" pitchFamily="34" charset="0"/>
              </a:rPr>
              <a:t>Large standard deviation – greater spread around the mean (red line SD=3)</a:t>
            </a:r>
          </a:p>
        </p:txBody>
      </p:sp>
      <p:sp>
        <p:nvSpPr>
          <p:cNvPr id="74755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pic>
        <p:nvPicPr>
          <p:cNvPr id="74756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838" y="304800"/>
            <a:ext cx="5635625" cy="412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23BE298-6AA1-4A59-8BF5-558790846A6A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What you should have learned from the past 2 weeks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Types of variables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The ability to perform in Stata and understand: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Basic manipulation of data, opening and saving data sets and .do files, basic data cleaning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Basic summaries relevant to different types of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Basic graphical analyses of different types of variables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Basic probability concepts, especially conditional probability, mutual exclusivity, and independence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</p:txBody>
      </p:sp>
      <p:sp>
        <p:nvSpPr>
          <p:cNvPr id="819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0CFAA75-D163-4FDA-A4E0-BADC9FD5551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75779" name="Content Placeholder 4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75780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228600"/>
            <a:ext cx="8640762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B565F53-0D0B-4948-A77F-8B5725C4CDA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 idx="4294967295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The </a:t>
            </a:r>
            <a:r>
              <a:rPr lang="en-US" altLang="en-US" u="sng" dirty="0"/>
              <a:t>Standard</a:t>
            </a:r>
            <a:r>
              <a:rPr lang="en-US" altLang="en-US" dirty="0"/>
              <a:t> Normal Distribution</a:t>
            </a:r>
          </a:p>
        </p:txBody>
      </p:sp>
      <p:sp>
        <p:nvSpPr>
          <p:cNvPr id="77827" name="Content Placeholder 2"/>
          <p:cNvSpPr>
            <a:spLocks noGrp="1"/>
          </p:cNvSpPr>
          <p:nvPr>
            <p:ph idx="4294967295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SzPct val="80000"/>
            </a:pPr>
            <a:r>
              <a:rPr lang="el-GR" altLang="en-US" dirty="0"/>
              <a:t>μ</a:t>
            </a:r>
            <a:r>
              <a:rPr lang="en-US" altLang="en-US" dirty="0"/>
              <a:t> and </a:t>
            </a:r>
            <a:r>
              <a:rPr lang="el-GR" altLang="en-US" dirty="0"/>
              <a:t>σ</a:t>
            </a:r>
            <a:r>
              <a:rPr lang="en-US" altLang="en-US" dirty="0"/>
              <a:t> can take on an infinite number of values so we have an infinite number of curves</a:t>
            </a:r>
          </a:p>
          <a:p>
            <a:pPr eaLnBrk="1" hangingPunct="1">
              <a:buClr>
                <a:schemeClr val="hlink"/>
              </a:buClr>
              <a:buSzPct val="80000"/>
            </a:pPr>
            <a:r>
              <a:rPr lang="en-US" altLang="en-US" dirty="0"/>
              <a:t>For simplicity, we have a standard curve that we use as a reference</a:t>
            </a:r>
          </a:p>
        </p:txBody>
      </p:sp>
      <p:sp>
        <p:nvSpPr>
          <p:cNvPr id="7782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96AABE0-4D28-4786-811E-1984528908C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 idx="4294967295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/>
              <a:t>The Standard Normal Distribution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4294967295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SzPct val="80000"/>
            </a:pPr>
            <a:r>
              <a:rPr lang="en-US" altLang="en-US" dirty="0"/>
              <a:t>This one curve has mean </a:t>
            </a:r>
            <a:r>
              <a:rPr lang="el-GR" altLang="en-US" dirty="0"/>
              <a:t>μ</a:t>
            </a:r>
            <a:r>
              <a:rPr lang="en-US" altLang="en-US" dirty="0"/>
              <a:t> =0 and standard deviation </a:t>
            </a:r>
            <a:r>
              <a:rPr lang="el-GR" altLang="en-US" dirty="0"/>
              <a:t>σ</a:t>
            </a:r>
            <a:r>
              <a:rPr lang="en-US" altLang="en-US" dirty="0"/>
              <a:t> =1 (and variance </a:t>
            </a:r>
            <a:r>
              <a:rPr lang="el-GR" altLang="en-US" dirty="0"/>
              <a:t>σ</a:t>
            </a:r>
            <a:r>
              <a:rPr lang="en-US" altLang="en-US" baseline="30000" dirty="0"/>
              <a:t>2</a:t>
            </a:r>
            <a:r>
              <a:rPr lang="en-US" altLang="en-US" dirty="0"/>
              <a:t>=1).  </a:t>
            </a:r>
          </a:p>
          <a:p>
            <a:pPr eaLnBrk="1" hangingPunct="1">
              <a:buClr>
                <a:schemeClr val="hlink"/>
              </a:buClr>
              <a:buSzPct val="80000"/>
            </a:pPr>
            <a:r>
              <a:rPr lang="en-US" altLang="en-US" dirty="0"/>
              <a:t>Denoted N(0,1</a:t>
            </a:r>
            <a:r>
              <a:rPr lang="en-US" altLang="en-US" dirty="0" smtClean="0"/>
              <a:t>)</a:t>
            </a:r>
          </a:p>
          <a:p>
            <a:pPr eaLnBrk="1" hangingPunct="1">
              <a:buClr>
                <a:schemeClr val="hlink"/>
              </a:buClr>
              <a:buSzPct val="80000"/>
            </a:pPr>
            <a:r>
              <a:rPr lang="en-US" altLang="en-US" dirty="0" smtClean="0"/>
              <a:t>The formula for the distribution simplifies to</a:t>
            </a:r>
            <a:endParaRPr lang="en-US" altLang="en-US" dirty="0"/>
          </a:p>
        </p:txBody>
      </p:sp>
      <p:sp>
        <p:nvSpPr>
          <p:cNvPr id="7885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C348F4F-3D84-43BC-9CEC-B7578B03DA1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7885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9608305"/>
              </p:ext>
            </p:extLst>
          </p:nvPr>
        </p:nvGraphicFramePr>
        <p:xfrm>
          <a:off x="1066892" y="3581396"/>
          <a:ext cx="5105266" cy="1020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76" r:id="rId4" imgW="53340317" imgH="10668317" progId="Equation.3">
                  <p:embed/>
                </p:oleObj>
              </mc:Choice>
              <mc:Fallback>
                <p:oleObj r:id="rId4" imgW="53340317" imgH="1066831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92" y="3581396"/>
                        <a:ext cx="5105266" cy="10208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 idx="4294967295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/>
              <a:t>The Standard Normal Distribution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4294967295"/>
          </p:nvPr>
        </p:nvSpPr>
        <p:spPr>
          <a:xfrm>
            <a:off x="228600" y="1600200"/>
            <a:ext cx="8610600" cy="5029200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n-US" dirty="0"/>
              <a:t>If X is a normally distributed random variable with mean </a:t>
            </a:r>
            <a:r>
              <a:rPr lang="el-GR" altLang="en-US" dirty="0"/>
              <a:t>μ</a:t>
            </a:r>
            <a:r>
              <a:rPr lang="en-US" altLang="en-US" dirty="0"/>
              <a:t> and standard deviation </a:t>
            </a:r>
            <a:r>
              <a:rPr lang="el-GR" altLang="en-US" dirty="0"/>
              <a:t>σ</a:t>
            </a:r>
            <a:r>
              <a:rPr lang="en-US" altLang="en-US" dirty="0"/>
              <a:t>  then </a:t>
            </a:r>
          </a:p>
          <a:p>
            <a:pPr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lang="en-US" altLang="en-US" dirty="0">
                <a:solidFill>
                  <a:srgbClr val="FF9933"/>
                </a:solidFill>
              </a:rPr>
              <a:t>   		</a:t>
            </a:r>
            <a:r>
              <a:rPr lang="en-US" altLang="en-US" dirty="0"/>
              <a:t>Z= (X – </a:t>
            </a:r>
            <a:r>
              <a:rPr lang="el-GR" altLang="en-US" dirty="0"/>
              <a:t>μ</a:t>
            </a:r>
            <a:r>
              <a:rPr lang="en-US" altLang="en-US" dirty="0"/>
              <a:t>)/</a:t>
            </a:r>
            <a:r>
              <a:rPr lang="el-GR" altLang="en-US" dirty="0"/>
              <a:t>σ</a:t>
            </a:r>
            <a:r>
              <a:rPr lang="en-US" altLang="en-US" dirty="0"/>
              <a:t>  </a:t>
            </a:r>
          </a:p>
          <a:p>
            <a:pPr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lang="en-US" altLang="en-US" dirty="0"/>
              <a:t>          is a </a:t>
            </a:r>
            <a:r>
              <a:rPr lang="en-US" altLang="en-US" i="1" dirty="0"/>
              <a:t>standard</a:t>
            </a:r>
            <a:r>
              <a:rPr lang="en-US" altLang="en-US" dirty="0"/>
              <a:t> normal random variable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That is, any normally distributed random variable with its mean subtracted off, divided by its standard deviation, is a </a:t>
            </a:r>
            <a:r>
              <a:rPr lang="en-US" altLang="en-US" dirty="0" smtClean="0"/>
              <a:t>standard normal </a:t>
            </a:r>
            <a:r>
              <a:rPr lang="en-US" altLang="en-US" dirty="0"/>
              <a:t>random variable with mean=0 and standard deviation=1</a:t>
            </a:r>
          </a:p>
        </p:txBody>
      </p:sp>
      <p:sp>
        <p:nvSpPr>
          <p:cNvPr id="7987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E2EB58C-0315-4004-9F46-780A4A7ADB3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 idx="4294967295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/>
              <a:t>The Standard Normal Distribution</a:t>
            </a:r>
          </a:p>
        </p:txBody>
      </p:sp>
      <p:sp>
        <p:nvSpPr>
          <p:cNvPr id="8089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n-US"/>
              <a:t>If </a:t>
            </a:r>
            <a:r>
              <a:rPr lang="en-US" altLang="en-US" i="1">
                <a:cs typeface="Arial" pitchFamily="34" charset="0"/>
              </a:rPr>
              <a:t>X ~ N(</a:t>
            </a:r>
            <a:r>
              <a:rPr lang="el-GR" altLang="en-US">
                <a:cs typeface="Arial" pitchFamily="34" charset="0"/>
              </a:rPr>
              <a:t>μ</a:t>
            </a:r>
            <a:r>
              <a:rPr lang="en-US" altLang="en-US">
                <a:cs typeface="Arial" pitchFamily="34" charset="0"/>
              </a:rPr>
              <a:t>,</a:t>
            </a:r>
            <a:r>
              <a:rPr lang="en-US" altLang="en-US" i="1">
                <a:cs typeface="Arial" pitchFamily="34" charset="0"/>
              </a:rPr>
              <a:t> </a:t>
            </a:r>
            <a:r>
              <a:rPr lang="el-GR" altLang="en-US">
                <a:cs typeface="Arial" pitchFamily="34" charset="0"/>
              </a:rPr>
              <a:t>σ</a:t>
            </a:r>
            <a:r>
              <a:rPr lang="en-US" altLang="en-US">
                <a:cs typeface="Arial" pitchFamily="34" charset="0"/>
              </a:rPr>
              <a:t>)   then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cs typeface="Arial" pitchFamily="34" charset="0"/>
              </a:rPr>
              <a:t>Z= (X-</a:t>
            </a:r>
            <a:r>
              <a:rPr lang="el-GR" altLang="en-US">
                <a:cs typeface="Arial" pitchFamily="34" charset="0"/>
              </a:rPr>
              <a:t> μ</a:t>
            </a:r>
            <a:r>
              <a:rPr lang="en-US" altLang="en-US">
                <a:cs typeface="Arial" pitchFamily="34" charset="0"/>
              </a:rPr>
              <a:t>) / </a:t>
            </a:r>
            <a:r>
              <a:rPr lang="el-GR" altLang="en-US">
                <a:cs typeface="Arial" pitchFamily="34" charset="0"/>
              </a:rPr>
              <a:t>σ</a:t>
            </a:r>
            <a:r>
              <a:rPr lang="en-US" altLang="en-US">
                <a:cs typeface="Arial" pitchFamily="34" charset="0"/>
              </a:rPr>
              <a:t> </a:t>
            </a:r>
            <a:r>
              <a:rPr lang="en-US" altLang="en-US" i="1">
                <a:cs typeface="Arial" pitchFamily="34" charset="0"/>
              </a:rPr>
              <a:t>~ N(</a:t>
            </a:r>
            <a:r>
              <a:rPr lang="en-US" altLang="en-US">
                <a:cs typeface="Arial" pitchFamily="34" charset="0"/>
              </a:rPr>
              <a:t>0,</a:t>
            </a:r>
            <a:r>
              <a:rPr lang="en-US" altLang="en-US" i="1">
                <a:cs typeface="Arial" pitchFamily="34" charset="0"/>
              </a:rPr>
              <a:t> </a:t>
            </a:r>
            <a:r>
              <a:rPr lang="en-US" altLang="en-US">
                <a:cs typeface="Arial" pitchFamily="34" charset="0"/>
              </a:rPr>
              <a:t>1)</a:t>
            </a:r>
            <a:endParaRPr lang="en-US" altLang="en-US"/>
          </a:p>
        </p:txBody>
      </p:sp>
      <p:sp>
        <p:nvSpPr>
          <p:cNvPr id="80900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4ADFCF1-228E-443C-905A-4FF279A2761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80901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5" y="2809875"/>
            <a:ext cx="5114925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3"/>
          <p:cNvSpPr txBox="1">
            <a:spLocks noChangeArrowheads="1"/>
          </p:cNvSpPr>
          <p:nvPr/>
        </p:nvSpPr>
        <p:spPr bwMode="auto">
          <a:xfrm>
            <a:off x="381000" y="458788"/>
            <a:ext cx="8534400" cy="609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000" dirty="0"/>
              <a:t>We can use theoretical distributions to determine the probability of particular values of random variables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000" dirty="0"/>
              <a:t> For the binomial distribution, we added probabilities of the assumed distribution to calculate the probability of observing a certain number (k) of events (or more). 	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000" dirty="0"/>
              <a:t>Remember the probability of observing 1 or more disease cases in a sample of 5 was </a:t>
            </a:r>
            <a:r>
              <a:rPr lang="en-US" altLang="en-US" sz="3000" dirty="0" smtClean="0"/>
              <a:t>equal to   </a:t>
            </a:r>
            <a:endParaRPr lang="en-US" altLang="en-US" sz="3000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dirty="0"/>
              <a:t>    P(X=1) + P(X=2) + P(X=3) + P(X=4) + P(X=5)</a:t>
            </a:r>
            <a:endParaRPr lang="en-US" altLang="en-US" sz="3000" dirty="0"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3000" dirty="0"/>
          </a:p>
        </p:txBody>
      </p:sp>
      <p:sp>
        <p:nvSpPr>
          <p:cNvPr id="8294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8294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7AA1DA8-39CC-4ED7-B0D6-8DB31BDDD46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3"/>
          <p:cNvSpPr txBox="1">
            <a:spLocks noChangeArrowheads="1"/>
          </p:cNvSpPr>
          <p:nvPr/>
        </p:nvSpPr>
        <p:spPr bwMode="auto">
          <a:xfrm>
            <a:off x="381000" y="457200"/>
            <a:ext cx="8534400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>
                <a:cs typeface="Arial" pitchFamily="34" charset="0"/>
              </a:rPr>
              <a:t>However, for a continuous variable, because there are an infinite number of </a:t>
            </a:r>
            <a:r>
              <a:rPr lang="en-US" altLang="en-US" sz="2800" dirty="0" smtClean="0">
                <a:cs typeface="Arial" pitchFamily="34" charset="0"/>
              </a:rPr>
              <a:t>values, </a:t>
            </a:r>
            <a:r>
              <a:rPr lang="en-US" altLang="en-US" sz="2800" dirty="0">
                <a:cs typeface="Arial" pitchFamily="34" charset="0"/>
              </a:rPr>
              <a:t>we can’t calculate P(X=x). 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>
                <a:cs typeface="Arial" pitchFamily="34" charset="0"/>
              </a:rPr>
              <a:t>However, we can calculate P(X ≥ x),  which is the area under the normal curve from x to infinity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>
                <a:cs typeface="Arial" pitchFamily="34" charset="0"/>
              </a:rPr>
              <a:t>The area under curves is calculated by taking the integral </a:t>
            </a:r>
            <a:endParaRPr lang="en-US" altLang="en-US" sz="28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/>
          </a:p>
        </p:txBody>
      </p:sp>
      <p:sp>
        <p:nvSpPr>
          <p:cNvPr id="8397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8397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151966"/>
              </p:ext>
            </p:extLst>
          </p:nvPr>
        </p:nvGraphicFramePr>
        <p:xfrm>
          <a:off x="609704" y="3505198"/>
          <a:ext cx="6762666" cy="13830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6" r:id="rId4" imgW="60960317" imgH="12497117" progId="Equation.3">
                  <p:embed/>
                </p:oleObj>
              </mc:Choice>
              <mc:Fallback>
                <p:oleObj r:id="rId4" imgW="60960317" imgH="1249711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704" y="3505198"/>
                        <a:ext cx="6762666" cy="13830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73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730FFFB-9FEC-4B8A-B6BF-0734094B18B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3"/>
          <p:cNvSpPr txBox="1">
            <a:spLocks noChangeArrowheads="1"/>
          </p:cNvSpPr>
          <p:nvPr/>
        </p:nvSpPr>
        <p:spPr bwMode="auto">
          <a:xfrm>
            <a:off x="262731" y="228684"/>
            <a:ext cx="8534400" cy="2262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For Z ~ N(0,1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),      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P(Z≥0) = 0.50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1800" dirty="0" smtClean="0"/>
              <a:t>Remember that for the standard normal distribution that 0 is not only the mean but also the median of the standard normal distribution.  Therefore the probability of observing the median value or more is automatically 0.5 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8601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86020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D1DD72E-3FAF-4C18-B0D6-4C261A13929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67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86021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3538" y="1560513"/>
            <a:ext cx="6138862" cy="449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8534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For Z ~ N(0,1)       P(Z≥1.65) = 0.049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8806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88068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CB521C2-0402-4B73-B659-7C73EBC0E9C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88069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538" y="1560513"/>
            <a:ext cx="5884862" cy="430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8534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For Z ~ N(0,1)       P(Z≥1.96) = 0.025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8909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89092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1579A37-F473-4A23-A7C3-91201CDF321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89093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813" y="1219200"/>
            <a:ext cx="6681787" cy="488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Where we go from here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700"/>
              <a:t>Use probability concepts to discuss theoretical distributions</a:t>
            </a:r>
          </a:p>
          <a:p>
            <a:pPr>
              <a:lnSpc>
                <a:spcPct val="80000"/>
              </a:lnSpc>
            </a:pPr>
            <a:r>
              <a:rPr lang="en-US" altLang="en-US" sz="2700"/>
              <a:t>Knowing (or assuming) that a variable follows a certain distribution, you can calculate the probability of observing a certain value for that variable </a:t>
            </a:r>
          </a:p>
          <a:p>
            <a:pPr>
              <a:lnSpc>
                <a:spcPct val="80000"/>
              </a:lnSpc>
            </a:pPr>
            <a:r>
              <a:rPr lang="en-US" altLang="en-US" sz="2700"/>
              <a:t>Next week: We will examine the probability distribution of sample means (the normal distribution)</a:t>
            </a:r>
          </a:p>
          <a:p>
            <a:pPr>
              <a:lnSpc>
                <a:spcPct val="80000"/>
              </a:lnSpc>
            </a:pPr>
            <a:r>
              <a:rPr lang="en-US" altLang="en-US" sz="2700"/>
              <a:t>Knowing the distribution of a sample mean allows us to calculate the probability of observing a particular sample mean</a:t>
            </a:r>
          </a:p>
          <a:p>
            <a:pPr>
              <a:lnSpc>
                <a:spcPct val="80000"/>
              </a:lnSpc>
            </a:pPr>
            <a:r>
              <a:rPr lang="en-US" altLang="en-US" sz="2700"/>
              <a:t>We will extend these concepts to examine other things, such as: differences in means and proportions between two or more groups, regression slopes, etc. (hypothesis testing) </a:t>
            </a:r>
          </a:p>
        </p:txBody>
      </p:sp>
      <p:sp>
        <p:nvSpPr>
          <p:cNvPr id="922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5922F9D-69B7-417A-8E04-59EFD8A0044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8534400" cy="184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For Z ~ N(0,1)       P(Z&lt;-1.96) = 0.025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Z is symmetric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011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0116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B9B9C14-C43F-4652-AD11-604E9C2A680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90117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538" y="1560513"/>
            <a:ext cx="6062662" cy="443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85344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P(Z ≤ -1.96 or Z≥1.96) 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P(-1.96 ≤ Z ≤ 1.96) ?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113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1140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8384E4B-B7EB-4B00-9F1C-C0F6F60C649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9114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560513"/>
            <a:ext cx="6756400" cy="494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3"/>
          <p:cNvSpPr txBox="1">
            <a:spLocks noChangeArrowheads="1"/>
          </p:cNvSpPr>
          <p:nvPr/>
        </p:nvSpPr>
        <p:spPr bwMode="auto">
          <a:xfrm>
            <a:off x="304800" y="228600"/>
            <a:ext cx="3733800" cy="664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P(µ-1</a:t>
            </a:r>
            <a:r>
              <a:rPr lang="el-GR" altLang="en-US" sz="2400" dirty="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 ≤ Z ≤ µ+1</a:t>
            </a:r>
            <a:r>
              <a:rPr lang="el-GR" altLang="en-US" sz="2400" dirty="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)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Remember µ=0 and </a:t>
            </a:r>
            <a:r>
              <a:rPr lang="el-GR" altLang="en-US" sz="2400" dirty="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=1, so this is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P(-1 &lt; Z &lt; 1)  = 0.682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Therefore, approximately 68.2% of the area of the standard normal is within 1 SD of the mean.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92163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2164" name="TextBox 5"/>
          <p:cNvSpPr txBox="1">
            <a:spLocks noChangeArrowheads="1"/>
          </p:cNvSpPr>
          <p:nvPr/>
        </p:nvSpPr>
        <p:spPr bwMode="auto">
          <a:xfrm>
            <a:off x="7620000" y="50292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0.159</a:t>
            </a:r>
          </a:p>
        </p:txBody>
      </p:sp>
      <p:sp>
        <p:nvSpPr>
          <p:cNvPr id="92165" name="TextBox 6"/>
          <p:cNvSpPr txBox="1">
            <a:spLocks noChangeArrowheads="1"/>
          </p:cNvSpPr>
          <p:nvPr/>
        </p:nvSpPr>
        <p:spPr bwMode="auto">
          <a:xfrm>
            <a:off x="4495800" y="50292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0.159</a:t>
            </a:r>
          </a:p>
        </p:txBody>
      </p:sp>
      <p:cxnSp>
        <p:nvCxnSpPr>
          <p:cNvPr id="92166" name="Straight Arrow Connector 8"/>
          <p:cNvCxnSpPr>
            <a:cxnSpLocks noChangeShapeType="1"/>
          </p:cNvCxnSpPr>
          <p:nvPr/>
        </p:nvCxnSpPr>
        <p:spPr bwMode="auto">
          <a:xfrm>
            <a:off x="4724400" y="5486400"/>
            <a:ext cx="1143000" cy="381000"/>
          </a:xfrm>
          <a:prstGeom prst="straightConnector1">
            <a:avLst/>
          </a:prstGeom>
          <a:noFill/>
          <a:ln w="19050" cmpd="sng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167" name="Straight Arrow Connector 9"/>
          <p:cNvCxnSpPr>
            <a:cxnSpLocks noChangeShapeType="1"/>
            <a:stCxn id="92164" idx="2"/>
          </p:cNvCxnSpPr>
          <p:nvPr/>
        </p:nvCxnSpPr>
        <p:spPr bwMode="auto">
          <a:xfrm rot="5400000">
            <a:off x="7462044" y="5404644"/>
            <a:ext cx="544512" cy="533400"/>
          </a:xfrm>
          <a:prstGeom prst="straightConnector1">
            <a:avLst/>
          </a:prstGeom>
          <a:noFill/>
          <a:ln w="19050" cmpd="sng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168" name="Slide Number Placeholder 10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306DAEC-2FE4-425E-A9AE-7CA76BDDD56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92169" name="Picture 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5075" y="2971800"/>
            <a:ext cx="5359400" cy="3922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ext Box 3"/>
          <p:cNvSpPr txBox="1">
            <a:spLocks noChangeArrowheads="1"/>
          </p:cNvSpPr>
          <p:nvPr/>
        </p:nvSpPr>
        <p:spPr bwMode="auto">
          <a:xfrm>
            <a:off x="304800" y="1104900"/>
            <a:ext cx="3733800" cy="664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P(µ-2</a:t>
            </a:r>
            <a:r>
              <a:rPr lang="el-GR" altLang="en-US" sz="240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>
                <a:latin typeface="Arial" pitchFamily="34" charset="0"/>
                <a:cs typeface="Arial" pitchFamily="34" charset="0"/>
              </a:rPr>
              <a:t> ≤ Z ≤ µ+2</a:t>
            </a:r>
            <a:r>
              <a:rPr lang="el-GR" altLang="en-US" sz="240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>
                <a:latin typeface="Arial" pitchFamily="34" charset="0"/>
                <a:cs typeface="Arial" pitchFamily="34" charset="0"/>
              </a:rPr>
              <a:t>)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Remember µ=0 and </a:t>
            </a:r>
            <a:r>
              <a:rPr lang="el-GR" altLang="en-US" sz="240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>
                <a:latin typeface="Arial" pitchFamily="34" charset="0"/>
                <a:cs typeface="Arial" pitchFamily="34" charset="0"/>
              </a:rPr>
              <a:t>=1, so this is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P(-2 &lt; Z &lt; 2)  = 0.954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Therefore, approximately 95.4% of the area of the standard normal is within 2 SD of the mean.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318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3188" name="TextBox 5"/>
          <p:cNvSpPr txBox="1">
            <a:spLocks noChangeArrowheads="1"/>
          </p:cNvSpPr>
          <p:nvPr/>
        </p:nvSpPr>
        <p:spPr bwMode="auto">
          <a:xfrm>
            <a:off x="7924800" y="53340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0.023</a:t>
            </a:r>
          </a:p>
        </p:txBody>
      </p:sp>
      <p:sp>
        <p:nvSpPr>
          <p:cNvPr id="93189" name="TextBox 8"/>
          <p:cNvSpPr txBox="1">
            <a:spLocks noChangeArrowheads="1"/>
          </p:cNvSpPr>
          <p:nvPr/>
        </p:nvSpPr>
        <p:spPr bwMode="auto">
          <a:xfrm>
            <a:off x="4495800" y="54102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0.023</a:t>
            </a:r>
          </a:p>
        </p:txBody>
      </p:sp>
      <p:cxnSp>
        <p:nvCxnSpPr>
          <p:cNvPr id="93190" name="Straight Arrow Connector 10"/>
          <p:cNvCxnSpPr>
            <a:cxnSpLocks noChangeShapeType="1"/>
          </p:cNvCxnSpPr>
          <p:nvPr/>
        </p:nvCxnSpPr>
        <p:spPr bwMode="auto">
          <a:xfrm rot="16200000" flipH="1">
            <a:off x="4909343" y="5606257"/>
            <a:ext cx="315913" cy="685800"/>
          </a:xfrm>
          <a:prstGeom prst="straightConnector1">
            <a:avLst/>
          </a:prstGeom>
          <a:noFill/>
          <a:ln w="19050" cmpd="sng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3191" name="Straight Arrow Connector 11"/>
          <p:cNvCxnSpPr>
            <a:cxnSpLocks noChangeShapeType="1"/>
            <a:stCxn id="93188" idx="2"/>
          </p:cNvCxnSpPr>
          <p:nvPr/>
        </p:nvCxnSpPr>
        <p:spPr bwMode="auto">
          <a:xfrm rot="5400000">
            <a:off x="7799387" y="5600701"/>
            <a:ext cx="403225" cy="609600"/>
          </a:xfrm>
          <a:prstGeom prst="straightConnector1">
            <a:avLst/>
          </a:prstGeom>
          <a:noFill/>
          <a:ln w="19050" cmpd="sng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3192" name="Slide Number Placeholder 9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C2F7833-93BC-491A-8062-88CD8DC7EECB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93193" name="Picture 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075" y="3009900"/>
            <a:ext cx="5114925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8534400" cy="7802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dirty="0">
                <a:latin typeface="Calibri" pitchFamily="34" charset="0"/>
              </a:rPr>
              <a:t>Stata will calculate standard normal probabilities for you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dirty="0">
                <a:latin typeface="Calibri" pitchFamily="34" charset="0"/>
              </a:rPr>
              <a:t>In Stata, the left portion of the curve P(Z&lt;z) is calculated for you.</a:t>
            </a:r>
          </a:p>
          <a:p>
            <a:pPr eaLnBrk="1" hangingPunct="1"/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*** this gives you P(Z&lt;1.96)</a:t>
            </a:r>
          </a:p>
          <a:p>
            <a:pPr eaLnBrk="1" hangingPunct="1"/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dirty="0">
                <a:latin typeface="Courier New" pitchFamily="49" charset="0"/>
                <a:cs typeface="Courier New" pitchFamily="49" charset="0"/>
              </a:rPr>
              <a:t>normal(1.96</a:t>
            </a:r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)   </a:t>
            </a:r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.9750021</a:t>
            </a:r>
          </a:p>
          <a:p>
            <a:pPr eaLnBrk="1" hangingPunct="1"/>
            <a:endParaRPr lang="en-US" altLang="en-US" dirty="0">
              <a:latin typeface="Calibri" pitchFamily="34" charset="0"/>
            </a:endParaRPr>
          </a:p>
          <a:p>
            <a:pPr eaLnBrk="1" hangingPunct="1">
              <a:buFontTx/>
              <a:buChar char="•"/>
            </a:pPr>
            <a:r>
              <a:rPr lang="en-US" altLang="en-US" sz="2400" dirty="0">
                <a:latin typeface="Calibri" pitchFamily="34" charset="0"/>
              </a:rPr>
              <a:t>If you want the right hand portion of the curve, P(</a:t>
            </a:r>
            <a:r>
              <a:rPr lang="en-US" altLang="en-US" sz="2400" dirty="0" err="1">
                <a:latin typeface="Calibri" pitchFamily="34" charset="0"/>
              </a:rPr>
              <a:t>Z≥z</a:t>
            </a:r>
            <a:r>
              <a:rPr lang="en-US" altLang="en-US" sz="2400" dirty="0">
                <a:latin typeface="Calibri" pitchFamily="34" charset="0"/>
              </a:rPr>
              <a:t>), you subtract your answer from 1</a:t>
            </a:r>
          </a:p>
          <a:p>
            <a:pPr eaLnBrk="1" hangingPunct="1"/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** this gives you P(Z&lt;1.96)</a:t>
            </a:r>
          </a:p>
          <a:p>
            <a:pPr eaLnBrk="1" hangingPunct="1"/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dirty="0">
                <a:latin typeface="Courier New" pitchFamily="49" charset="0"/>
                <a:cs typeface="Courier New" pitchFamily="49" charset="0"/>
              </a:rPr>
              <a:t>1-normal(1.96)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.0249979</a:t>
            </a:r>
          </a:p>
          <a:p>
            <a:pPr eaLnBrk="1" hangingPunct="1"/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Arial" pitchFamily="34" charset="0"/>
              <a:buChar char="•"/>
            </a:pPr>
            <a:r>
              <a:rPr lang="en-US" altLang="en-US" sz="2400" dirty="0">
                <a:latin typeface="Calibri" pitchFamily="34" charset="0"/>
                <a:cs typeface="Courier New" pitchFamily="49" charset="0"/>
              </a:rPr>
              <a:t>If you want the middle:</a:t>
            </a:r>
          </a:p>
          <a:p>
            <a:pPr eaLnBrk="1" hangingPunct="1"/>
            <a:r>
              <a:rPr lang="en-US" altLang="en-US" sz="2400" dirty="0">
                <a:latin typeface="Calibri" pitchFamily="34" charset="0"/>
                <a:cs typeface="Courier New" pitchFamily="49" charset="0"/>
              </a:rPr>
              <a:t> </a:t>
            </a:r>
            <a:r>
              <a:rPr lang="en-US" altLang="en-US" dirty="0">
                <a:latin typeface="Courier New" pitchFamily="49" charset="0"/>
                <a:cs typeface="Courier New" pitchFamily="49" charset="0"/>
              </a:rPr>
              <a:t>display normal(1.96) 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             -normal(-1.96)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.95000421</a:t>
            </a:r>
          </a:p>
          <a:p>
            <a:pPr eaLnBrk="1" hangingPunct="1"/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en-US" altLang="en-US" sz="2400" dirty="0">
              <a:latin typeface="Calibri" pitchFamily="34" charset="0"/>
              <a:cs typeface="Courier New" pitchFamily="49" charset="0"/>
            </a:endParaRPr>
          </a:p>
          <a:p>
            <a:pPr eaLnBrk="1" hangingPunct="1"/>
            <a:endParaRPr lang="en-US" altLang="en-US" sz="2400" dirty="0"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latin typeface="Calibri" pitchFamily="34" charset="0"/>
            </a:endParaRPr>
          </a:p>
        </p:txBody>
      </p:sp>
      <p:sp>
        <p:nvSpPr>
          <p:cNvPr id="9421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4212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D3EAC17-3BF3-4E2D-88A5-6C21C8767D46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94213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6850" y="3024188"/>
            <a:ext cx="5114925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4214" name="Straight Arrow Connector 7"/>
          <p:cNvCxnSpPr>
            <a:cxnSpLocks noChangeShapeType="1"/>
          </p:cNvCxnSpPr>
          <p:nvPr/>
        </p:nvCxnSpPr>
        <p:spPr bwMode="auto">
          <a:xfrm rot="16200000" flipH="1">
            <a:off x="3944938" y="2971800"/>
            <a:ext cx="4267200" cy="914400"/>
          </a:xfrm>
          <a:prstGeom prst="straightConnector1">
            <a:avLst/>
          </a:prstGeom>
          <a:noFill/>
          <a:ln w="25400" cmpd="sng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title" idx="4294967295"/>
          </p:nvPr>
        </p:nvSpPr>
        <p:spPr>
          <a:xfrm>
            <a:off x="457200" y="152486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Example</a:t>
            </a:r>
          </a:p>
        </p:txBody>
      </p:sp>
      <p:sp>
        <p:nvSpPr>
          <p:cNvPr id="9625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143060"/>
            <a:ext cx="82296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700" dirty="0"/>
              <a:t>X is a random variable representing the distribution of systolic blood pressure in 18-74 </a:t>
            </a:r>
            <a:r>
              <a:rPr lang="en-US" altLang="en-US" sz="2700" dirty="0" smtClean="0"/>
              <a:t>year ol</a:t>
            </a:r>
            <a:r>
              <a:rPr lang="en-US" altLang="en-US" sz="2700" dirty="0"/>
              <a:t>d</a:t>
            </a:r>
            <a:r>
              <a:rPr lang="en-US" altLang="en-US" sz="2700" dirty="0" smtClean="0"/>
              <a:t> U.S. </a:t>
            </a:r>
            <a:r>
              <a:rPr lang="en-US" altLang="en-US" sz="2700" dirty="0"/>
              <a:t>males </a:t>
            </a:r>
            <a:endParaRPr lang="en-US" altLang="en-US" sz="27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700" dirty="0"/>
              <a:t> </a:t>
            </a:r>
            <a:r>
              <a:rPr lang="en-US" altLang="en-US" sz="2700" dirty="0" smtClean="0"/>
              <a:t>    ~</a:t>
            </a:r>
            <a:r>
              <a:rPr lang="en-US" altLang="en-US" sz="2700" dirty="0"/>
              <a:t>N(129, 19.8)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 dirty="0"/>
              <a:t>What is the proportion in the population with systolic blood pressure of over 150 mm Hg?  P(X&gt;150) </a:t>
            </a:r>
            <a:r>
              <a:rPr lang="en-US" altLang="en-US" sz="2700" dirty="0" smtClean="0"/>
              <a:t>?</a:t>
            </a:r>
          </a:p>
          <a:p>
            <a:pPr marL="857250" lvl="1" indent="-4572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dirty="0" smtClean="0"/>
              <a:t>Convert the variable of interest </a:t>
            </a:r>
            <a:r>
              <a:rPr lang="en-US" altLang="en-US" dirty="0"/>
              <a:t>to a standard normal variable N(0,1) to get the </a:t>
            </a:r>
            <a:r>
              <a:rPr lang="en-US" altLang="en-US" dirty="0" smtClean="0"/>
              <a:t>probability. I.e., </a:t>
            </a:r>
            <a:r>
              <a:rPr lang="en-US" altLang="en-US" dirty="0"/>
              <a:t>subtract off the mean and divide by the </a:t>
            </a:r>
            <a:r>
              <a:rPr lang="en-US" altLang="en-US" dirty="0" smtClean="0"/>
              <a:t>SD.</a:t>
            </a:r>
          </a:p>
          <a:p>
            <a:pPr marL="400050" lvl="1" indent="0" eaLnBrk="1" hangingPunct="1">
              <a:lnSpc>
                <a:spcPct val="90000"/>
              </a:lnSpc>
              <a:buNone/>
            </a:pPr>
            <a:r>
              <a:rPr lang="en-US" altLang="en-US" sz="2700" dirty="0" smtClean="0"/>
              <a:t>      z</a:t>
            </a:r>
            <a:r>
              <a:rPr lang="en-US" altLang="en-US" sz="2700" dirty="0"/>
              <a:t>=(150-129)/19.8 = 1.06  This is the z-score or </a:t>
            </a:r>
            <a:r>
              <a:rPr lang="en-US" altLang="en-US" sz="2700" dirty="0" smtClean="0"/>
              <a:t>z-  statistic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700" dirty="0"/>
              <a:t> </a:t>
            </a:r>
            <a:r>
              <a:rPr lang="en-US" altLang="en-US" sz="2700" dirty="0" smtClean="0"/>
              <a:t>    2.  Find P(Z&gt;z) = P(Z&gt;1.06) </a:t>
            </a:r>
            <a:r>
              <a:rPr lang="en-US" altLang="en-US" sz="2700" dirty="0"/>
              <a:t>u</a:t>
            </a:r>
            <a:r>
              <a:rPr lang="en-US" altLang="en-US" sz="2700" dirty="0" smtClean="0"/>
              <a:t>sing Stata</a:t>
            </a:r>
            <a:endParaRPr lang="en-US" altLang="en-US" sz="2700" dirty="0"/>
          </a:p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. di 1-normal(1.06)</a:t>
            </a:r>
          </a:p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.1445723</a:t>
            </a:r>
          </a:p>
          <a:p>
            <a:pPr eaLnBrk="1" hangingPunct="1">
              <a:lnSpc>
                <a:spcPct val="90000"/>
              </a:lnSpc>
            </a:pPr>
            <a:endParaRPr lang="en-US" altLang="en-US" sz="2700" dirty="0"/>
          </a:p>
        </p:txBody>
      </p:sp>
      <p:sp>
        <p:nvSpPr>
          <p:cNvPr id="9626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C8D6106-AD1D-4443-BCD6-7F65190B52E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</a:t>
            </a:r>
          </a:p>
        </p:txBody>
      </p:sp>
      <p:sp>
        <p:nvSpPr>
          <p:cNvPr id="9728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19258"/>
            <a:ext cx="8229600" cy="5638742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en-US" altLang="en-US" sz="3400" dirty="0"/>
              <a:t>T</a:t>
            </a:r>
            <a:r>
              <a:rPr lang="en-US" altLang="en-US" sz="3400" dirty="0" smtClean="0"/>
              <a:t>he </a:t>
            </a:r>
            <a:r>
              <a:rPr lang="en-US" altLang="en-US" sz="3400" dirty="0"/>
              <a:t>distribution of systolic blood pressure in 18-74 </a:t>
            </a:r>
            <a:r>
              <a:rPr lang="en-US" altLang="en-US" sz="3400" dirty="0" err="1"/>
              <a:t>y.o</a:t>
            </a:r>
            <a:r>
              <a:rPr lang="en-US" altLang="en-US" sz="3400" dirty="0"/>
              <a:t>. US </a:t>
            </a:r>
            <a:r>
              <a:rPr lang="en-US" altLang="en-US" sz="3400" dirty="0" smtClean="0"/>
              <a:t>males is </a:t>
            </a:r>
            <a:r>
              <a:rPr lang="en-US" altLang="en-US" sz="3400" dirty="0"/>
              <a:t>~N(129, 19.8</a:t>
            </a:r>
            <a:r>
              <a:rPr lang="en-US" altLang="en-US" sz="3400" dirty="0" smtClean="0"/>
              <a:t>)</a:t>
            </a:r>
          </a:p>
          <a:p>
            <a:pPr marL="0" indent="0" eaLnBrk="1" hangingPunct="1">
              <a:buNone/>
            </a:pPr>
            <a:endParaRPr lang="en-US" altLang="en-US" sz="3400" dirty="0"/>
          </a:p>
          <a:p>
            <a:pPr eaLnBrk="1" hangingPunct="1"/>
            <a:r>
              <a:rPr lang="en-US" altLang="en-US" sz="3400" dirty="0"/>
              <a:t>What is the upper 2.5% value for SBP in this population</a:t>
            </a:r>
            <a:r>
              <a:rPr lang="en-US" altLang="en-US" sz="3400" dirty="0" smtClean="0"/>
              <a:t>?</a:t>
            </a:r>
          </a:p>
          <a:p>
            <a:pPr marL="0" indent="0" eaLnBrk="1" hangingPunct="1">
              <a:buNone/>
            </a:pPr>
            <a:endParaRPr lang="en-US" altLang="en-US" sz="3400" dirty="0"/>
          </a:p>
          <a:p>
            <a:pPr marL="914400" lvl="1" indent="-514350" eaLnBrk="1" hangingPunct="1">
              <a:buFont typeface="+mj-lt"/>
              <a:buAutoNum type="arabicPeriod"/>
            </a:pPr>
            <a:r>
              <a:rPr lang="en-US" altLang="en-US" sz="3400" dirty="0" smtClean="0"/>
              <a:t>Find the z value that satisfies this, and then convert back to the original distribution. </a:t>
            </a:r>
          </a:p>
          <a:p>
            <a:pPr marL="400050" lvl="1" indent="0" eaLnBrk="1" hangingPunct="1">
              <a:buNone/>
            </a:pPr>
            <a:r>
              <a:rPr lang="en-US" altLang="en-US" sz="3400" dirty="0" smtClean="0"/>
              <a:t>        What </a:t>
            </a:r>
            <a:r>
              <a:rPr lang="en-US" altLang="en-US" sz="3400" dirty="0"/>
              <a:t>is the value of z for which P(</a:t>
            </a:r>
            <a:r>
              <a:rPr lang="en-US" altLang="en-US" sz="3400" dirty="0" err="1"/>
              <a:t>Z≥</a:t>
            </a:r>
            <a:r>
              <a:rPr lang="en-US" altLang="en-US" sz="3400" b="1" dirty="0" err="1">
                <a:solidFill>
                  <a:srgbClr val="FF0000"/>
                </a:solidFill>
              </a:rPr>
              <a:t>z</a:t>
            </a:r>
            <a:r>
              <a:rPr lang="en-US" altLang="en-US" sz="3400" dirty="0"/>
              <a:t>)=0.025?</a:t>
            </a:r>
          </a:p>
          <a:p>
            <a:pPr marL="0" indent="0" eaLnBrk="1" hangingPunct="1">
              <a:buNone/>
            </a:pPr>
            <a:r>
              <a:rPr lang="en-US" alt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display </a:t>
            </a:r>
            <a:r>
              <a:rPr lang="en-US" altLang="en-US" sz="2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invnormal</a:t>
            </a:r>
            <a:r>
              <a:rPr lang="en-US" alt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(.975)</a:t>
            </a:r>
          </a:p>
          <a:p>
            <a:pPr marL="0" indent="0" eaLnBrk="1" hangingPunct="1">
              <a:buNone/>
            </a:pPr>
            <a:r>
              <a:rPr lang="en-US" alt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1.959964</a:t>
            </a:r>
            <a:endParaRPr lang="en-US" altLang="en-US" sz="2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1" hangingPunct="1">
              <a:buNone/>
            </a:pPr>
            <a:r>
              <a:rPr lang="en-US" alt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altLang="en-US" sz="3400" dirty="0" smtClean="0"/>
              <a:t>Answer z=1.96</a:t>
            </a:r>
            <a:endParaRPr lang="en-US" altLang="en-US" sz="3400" dirty="0"/>
          </a:p>
          <a:p>
            <a:pPr marL="400050" lvl="1" indent="0" eaLnBrk="1" hangingPunct="1">
              <a:buNone/>
            </a:pPr>
            <a:endParaRPr lang="en-US" altLang="en-US" sz="3400" dirty="0" smtClean="0"/>
          </a:p>
          <a:p>
            <a:pPr marL="400050" lvl="1" indent="0" eaLnBrk="1" hangingPunct="1">
              <a:buNone/>
            </a:pPr>
            <a:r>
              <a:rPr lang="en-US" altLang="en-US" sz="3400" dirty="0" smtClean="0"/>
              <a:t>2.    Transform </a:t>
            </a:r>
            <a:r>
              <a:rPr lang="en-US" altLang="en-US" sz="3400" dirty="0"/>
              <a:t>back to the original units</a:t>
            </a:r>
          </a:p>
          <a:p>
            <a:pPr marL="0" indent="0" eaLnBrk="1" hangingPunct="1">
              <a:buNone/>
            </a:pPr>
            <a:r>
              <a:rPr lang="en-US" altLang="en-US" sz="3400" dirty="0" smtClean="0"/>
              <a:t>             z=1.96</a:t>
            </a:r>
            <a:r>
              <a:rPr lang="en-US" altLang="en-US" sz="3400" dirty="0"/>
              <a:t>=(x-129)/19.8   </a:t>
            </a:r>
            <a:endParaRPr lang="en-US" altLang="en-US" sz="3400" dirty="0" smtClean="0"/>
          </a:p>
          <a:p>
            <a:pPr marL="0" indent="0" eaLnBrk="1" hangingPunct="1">
              <a:buNone/>
            </a:pPr>
            <a:r>
              <a:rPr lang="en-US" altLang="en-US" sz="3400" dirty="0"/>
              <a:t> </a:t>
            </a:r>
            <a:r>
              <a:rPr lang="en-US" altLang="en-US" sz="3400" dirty="0" smtClean="0"/>
              <a:t>            x=1.96*19.8 </a:t>
            </a:r>
            <a:r>
              <a:rPr lang="en-US" altLang="en-US" sz="3400" dirty="0"/>
              <a:t>+129 =167.8 mm Hg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dirty="0"/>
              <a:t>  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9728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6E4EA25-B0EF-4CBA-B089-99E9203BE6E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</a:t>
            </a:r>
          </a:p>
        </p:txBody>
      </p:sp>
      <p:sp>
        <p:nvSpPr>
          <p:cNvPr id="99331" name="Content Placeholder 2"/>
          <p:cNvSpPr>
            <a:spLocks noGrp="1"/>
          </p:cNvSpPr>
          <p:nvPr>
            <p:ph idx="4294967295"/>
          </p:nvPr>
        </p:nvSpPr>
        <p:spPr>
          <a:xfrm>
            <a:off x="457200" y="1371600"/>
            <a:ext cx="8229600" cy="5714904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en-US" dirty="0"/>
              <a:t>What is the lower 2.5% value for SBP?</a:t>
            </a:r>
          </a:p>
          <a:p>
            <a:pPr eaLnBrk="1" hangingPunct="1"/>
            <a:r>
              <a:rPr lang="en-US" altLang="en-US" dirty="0"/>
              <a:t>What is the value of z for which P(Z&lt;z)=0.025?</a:t>
            </a:r>
          </a:p>
          <a:p>
            <a:pPr marL="0" lvl="1" indent="0" eaLnBrk="1" hangingPunct="1">
              <a:buNone/>
            </a:pPr>
            <a:endParaRPr lang="en-US" altLang="en-US" sz="3400" dirty="0" smtClean="0"/>
          </a:p>
          <a:p>
            <a:pPr marL="0" lvl="1" indent="0" eaLnBrk="1" hangingPunct="1">
              <a:buNone/>
            </a:pPr>
            <a:r>
              <a:rPr lang="en-US" altLang="en-US" sz="3400" dirty="0"/>
              <a:t> </a:t>
            </a:r>
            <a:r>
              <a:rPr lang="en-US" altLang="en-US" sz="3400" dirty="0" smtClean="0"/>
              <a:t>1.    Find </a:t>
            </a:r>
            <a:r>
              <a:rPr lang="en-US" altLang="en-US" sz="3400" dirty="0"/>
              <a:t>the z value that satisfies this, and then convert back to the original distribution. </a:t>
            </a:r>
            <a:endParaRPr lang="en-US" alt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1" hangingPunct="1">
              <a:buNone/>
            </a:pP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. display </a:t>
            </a:r>
            <a:r>
              <a:rPr lang="en-US" alt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invnormal</a:t>
            </a: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(.025)</a:t>
            </a:r>
          </a:p>
          <a:p>
            <a:pPr marL="0" indent="0" eaLnBrk="1" hangingPunct="1">
              <a:buNone/>
            </a:pP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-1.959964</a:t>
            </a:r>
          </a:p>
          <a:p>
            <a:pPr marL="0" indent="0" eaLnBrk="1" hangingPunct="1">
              <a:buNone/>
            </a:pPr>
            <a:r>
              <a:rPr lang="en-US" altLang="en-US" dirty="0" smtClean="0"/>
              <a:t>    	z</a:t>
            </a:r>
            <a:r>
              <a:rPr lang="en-US" altLang="en-US" dirty="0"/>
              <a:t>=-1.96</a:t>
            </a:r>
          </a:p>
          <a:p>
            <a:pPr marL="0" indent="0" eaLnBrk="1" hangingPunct="1">
              <a:buNone/>
            </a:pPr>
            <a:r>
              <a:rPr lang="en-US" altLang="en-US" dirty="0" smtClean="0"/>
              <a:t>2.  Transform </a:t>
            </a:r>
            <a:r>
              <a:rPr lang="en-US" altLang="en-US" dirty="0"/>
              <a:t>back to the original units</a:t>
            </a:r>
          </a:p>
          <a:p>
            <a:pPr marL="0" indent="0" eaLnBrk="1" hangingPunct="1">
              <a:buNone/>
            </a:pPr>
            <a:r>
              <a:rPr lang="en-US" altLang="en-US" dirty="0" smtClean="0"/>
              <a:t>	z</a:t>
            </a:r>
            <a:r>
              <a:rPr lang="en-US" altLang="en-US" dirty="0"/>
              <a:t>=-1.96=(x-129)/19.8   </a:t>
            </a:r>
          </a:p>
          <a:p>
            <a:pPr marL="0" indent="0" eaLnBrk="1" hangingPunct="1">
              <a:buNone/>
            </a:pPr>
            <a:r>
              <a:rPr lang="en-US" altLang="en-US" dirty="0" smtClean="0"/>
              <a:t> 	x</a:t>
            </a:r>
            <a:r>
              <a:rPr lang="en-US" altLang="en-US" dirty="0"/>
              <a:t>=-1.96*19.8+129 = 90.2 mm HG</a:t>
            </a:r>
          </a:p>
          <a:p>
            <a:pPr eaLnBrk="1" hangingPunct="1"/>
            <a:r>
              <a:rPr lang="en-US" altLang="en-US" dirty="0"/>
              <a:t>So 95% of the population has SBP between 90.2 and 167.8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dirty="0"/>
              <a:t>  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9933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58C2B6F-6A76-4569-A539-AB3E71EB15E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3"/>
          <p:cNvSpPr txBox="1">
            <a:spLocks noChangeArrowheads="1"/>
          </p:cNvSpPr>
          <p:nvPr/>
        </p:nvSpPr>
        <p:spPr bwMode="auto">
          <a:xfrm>
            <a:off x="304800" y="304800"/>
            <a:ext cx="8534400" cy="612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/>
              <a:t>So if you have a variable that is normally distributed and you know the mean and variance, you can find the values that comprise the middle 95% (or 99% or 90%) </a:t>
            </a:r>
            <a:r>
              <a:rPr lang="en-US" altLang="en-US" sz="2800" u="sng" dirty="0"/>
              <a:t>of the population </a:t>
            </a:r>
            <a:r>
              <a:rPr lang="en-US" altLang="en-US" sz="2800" dirty="0"/>
              <a:t>    </a:t>
            </a:r>
            <a:r>
              <a:rPr lang="en-US" altLang="en-US" sz="2800" dirty="0">
                <a:solidFill>
                  <a:srgbClr val="FF0000"/>
                </a:solidFill>
              </a:rPr>
              <a:t>Note that this is not a confidence interval</a:t>
            </a:r>
            <a:endParaRPr lang="en-US" altLang="en-US" sz="2800" u="sng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For the middle 95%, the interval is</a:t>
            </a:r>
          </a:p>
          <a:p>
            <a:pPr lvl="2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/>
              <a:t>µ-1.96*</a:t>
            </a:r>
            <a:r>
              <a:rPr lang="el-GR" altLang="en-US" sz="2800" dirty="0"/>
              <a:t>σ</a:t>
            </a:r>
            <a:r>
              <a:rPr lang="en-US" altLang="en-US" sz="2800" dirty="0"/>
              <a:t>,  µ+1.96*</a:t>
            </a:r>
            <a:r>
              <a:rPr lang="el-GR" altLang="en-US" sz="2800" dirty="0"/>
              <a:t>σ</a:t>
            </a:r>
            <a:r>
              <a:rPr lang="en-US" altLang="en-US" sz="2800" dirty="0"/>
              <a:t>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/>
              <a:t>For the middle 99%, the interval is</a:t>
            </a:r>
          </a:p>
          <a:p>
            <a:pPr lvl="2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/>
              <a:t>µ-2.58*</a:t>
            </a:r>
            <a:r>
              <a:rPr lang="el-GR" altLang="en-US" sz="2800" dirty="0"/>
              <a:t>σ</a:t>
            </a:r>
            <a:r>
              <a:rPr lang="en-US" altLang="en-US" sz="2800" dirty="0"/>
              <a:t>,  µ+2.58*</a:t>
            </a:r>
            <a:r>
              <a:rPr lang="el-GR" altLang="en-US" sz="2800" dirty="0"/>
              <a:t>σ</a:t>
            </a:r>
            <a:r>
              <a:rPr lang="en-US" altLang="en-US" sz="2800" dirty="0"/>
              <a:t>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/>
              <a:t>Note that to include a higher %age, the interval gets wider!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 dirty="0">
              <a:cs typeface="Arial" pitchFamily="34" charset="0"/>
            </a:endParaRPr>
          </a:p>
        </p:txBody>
      </p:sp>
      <p:sp>
        <p:nvSpPr>
          <p:cNvPr id="100355" name="Text Box 4"/>
          <p:cNvSpPr txBox="1">
            <a:spLocks noChangeArrowheads="1"/>
          </p:cNvSpPr>
          <p:nvPr/>
        </p:nvSpPr>
        <p:spPr bwMode="auto">
          <a:xfrm>
            <a:off x="152400" y="6583363"/>
            <a:ext cx="225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 </a:t>
            </a:r>
          </a:p>
        </p:txBody>
      </p:sp>
      <p:sp>
        <p:nvSpPr>
          <p:cNvPr id="10035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BFCD87A-9674-4C1D-A045-A242156A778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Content Placeholder 2"/>
          <p:cNvSpPr>
            <a:spLocks noGrp="1"/>
          </p:cNvSpPr>
          <p:nvPr>
            <p:ph idx="4294967295"/>
          </p:nvPr>
        </p:nvSpPr>
        <p:spPr>
          <a:xfrm>
            <a:off x="457200" y="838268"/>
            <a:ext cx="7162800" cy="3200316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400" dirty="0"/>
              <a:t>To get the z value for P(Z&lt;z) = p use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sz="1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sz="2000" dirty="0" err="1">
                <a:latin typeface="Courier New" pitchFamily="49" charset="0"/>
                <a:cs typeface="Courier New" pitchFamily="49" charset="0"/>
              </a:rPr>
              <a:t>invnormal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(p) </a:t>
            </a:r>
            <a:endParaRPr lang="en-US" altLang="en-US" sz="2400" dirty="0"/>
          </a:p>
          <a:p>
            <a:pPr eaLnBrk="1" hangingPunct="1">
              <a:buFont typeface="Arial" pitchFamily="34" charset="0"/>
              <a:buNone/>
            </a:pPr>
            <a:r>
              <a:rPr lang="en-US" altLang="en-US" sz="2400" dirty="0" smtClean="0"/>
              <a:t>   E.g</a:t>
            </a:r>
            <a:r>
              <a:rPr lang="en-US" altLang="en-US" sz="2400" dirty="0"/>
              <a:t>. what is the z value for P(Z&lt;z) = 0.025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1800" dirty="0" smtClean="0">
                <a:latin typeface="Courier New" pitchFamily="49" charset="0"/>
                <a:cs typeface="Courier New" pitchFamily="49" charset="0"/>
              </a:rPr>
              <a:t> display </a:t>
            </a: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invnormal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(0.025)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sz="1800" dirty="0" smtClean="0">
                <a:latin typeface="Courier New" pitchFamily="49" charset="0"/>
                <a:cs typeface="Courier New" pitchFamily="49" charset="0"/>
              </a:rPr>
              <a:t>   -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1.959964</a:t>
            </a:r>
          </a:p>
          <a:p>
            <a:pPr eaLnBrk="1" hangingPunct="1">
              <a:buFont typeface="Arial" pitchFamily="34" charset="0"/>
              <a:buNone/>
            </a:pPr>
            <a:endParaRPr lang="en-US" altLang="en-US" sz="1400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altLang="en-US" sz="2400" dirty="0"/>
              <a:t>To get the z value for P(</a:t>
            </a:r>
            <a:r>
              <a:rPr lang="en-US" altLang="en-US" sz="2400" dirty="0" err="1"/>
              <a:t>Z≥z</a:t>
            </a:r>
            <a:r>
              <a:rPr lang="en-US" altLang="en-US" sz="2400" dirty="0"/>
              <a:t>) = p use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sz="2400" dirty="0"/>
              <a:t>	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sz="2000" dirty="0" err="1">
                <a:latin typeface="Courier New" pitchFamily="49" charset="0"/>
                <a:cs typeface="Courier New" pitchFamily="49" charset="0"/>
              </a:rPr>
              <a:t>invnormal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(1-p)</a:t>
            </a:r>
            <a:endParaRPr lang="en-US" altLang="en-US" sz="2400" dirty="0"/>
          </a:p>
          <a:p>
            <a:pPr eaLnBrk="1" hangingPunct="1">
              <a:buFont typeface="Arial" pitchFamily="34" charset="0"/>
              <a:buNone/>
            </a:pP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  E.g</a:t>
            </a:r>
            <a:r>
              <a:rPr lang="en-US" altLang="en-US" sz="2000" dirty="0">
                <a:latin typeface="Arial" pitchFamily="34" charset="0"/>
                <a:cs typeface="Arial" pitchFamily="34" charset="0"/>
              </a:rPr>
              <a:t>. what is the z value for P(Z</a:t>
            </a:r>
            <a:r>
              <a:rPr lang="en-US" altLang="en-US" sz="2000" dirty="0"/>
              <a:t> ≥ </a:t>
            </a:r>
            <a:r>
              <a:rPr lang="en-US" altLang="en-US" sz="2000" dirty="0">
                <a:latin typeface="Arial" pitchFamily="34" charset="0"/>
                <a:cs typeface="Arial" pitchFamily="34" charset="0"/>
              </a:rPr>
              <a:t>z) = 0.025</a:t>
            </a:r>
            <a:endParaRPr lang="en-US" altLang="en-US" sz="12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en-US" alt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sz="2000" dirty="0" err="1">
                <a:latin typeface="Courier New" pitchFamily="49" charset="0"/>
                <a:cs typeface="Courier New" pitchFamily="49" charset="0"/>
              </a:rPr>
              <a:t>invnormal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(1-.025)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1.959964</a:t>
            </a: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en-US" sz="14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en-US" sz="11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en-US" sz="14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buFont typeface="Arial" pitchFamily="34" charset="0"/>
              <a:buNone/>
            </a:pPr>
            <a:r>
              <a:rPr lang="en-US" altLang="en-US" dirty="0"/>
              <a:t> </a:t>
            </a:r>
          </a:p>
          <a:p>
            <a:pPr eaLnBrk="1" hangingPunct="1">
              <a:buFont typeface="Arial" pitchFamily="34" charset="0"/>
              <a:buNone/>
            </a:pPr>
            <a:endParaRPr lang="en-US" altLang="en-US" dirty="0"/>
          </a:p>
        </p:txBody>
      </p:sp>
      <p:sp>
        <p:nvSpPr>
          <p:cNvPr id="102403" name="TextBox 4"/>
          <p:cNvSpPr txBox="1">
            <a:spLocks noChangeArrowheads="1"/>
          </p:cNvSpPr>
          <p:nvPr/>
        </p:nvSpPr>
        <p:spPr bwMode="auto">
          <a:xfrm>
            <a:off x="228600" y="228600"/>
            <a:ext cx="8610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latin typeface="Arial" pitchFamily="34" charset="0"/>
              </a:rPr>
              <a:t>Finding z values for probabilities in Stata</a:t>
            </a:r>
          </a:p>
        </p:txBody>
      </p:sp>
      <p:sp>
        <p:nvSpPr>
          <p:cNvPr id="10240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EAF00E6-503C-4E7D-A01F-D3C5EA413993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5762" y="3926220"/>
            <a:ext cx="3352804" cy="2453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Probability distributions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600"/>
              <a:t>Variables whose outcome can occur by chance, i.e. are not fixed, are called </a:t>
            </a:r>
            <a:r>
              <a:rPr lang="en-US" altLang="en-US" sz="3600" u="sng"/>
              <a:t>random variables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3600"/>
          </a:p>
          <a:p>
            <a:pPr eaLnBrk="1" hangingPunct="1">
              <a:lnSpc>
                <a:spcPct val="80000"/>
              </a:lnSpc>
            </a:pPr>
            <a:r>
              <a:rPr lang="en-US" altLang="en-US" sz="3600"/>
              <a:t>Probability distributions describe the possible values of the random variable</a:t>
            </a:r>
          </a:p>
        </p:txBody>
      </p:sp>
      <p:sp>
        <p:nvSpPr>
          <p:cNvPr id="1024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BD7728C-6B40-433D-AF7B-EE7FFDF597B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Key points</a:t>
            </a:r>
          </a:p>
        </p:txBody>
      </p:sp>
      <p:sp>
        <p:nvSpPr>
          <p:cNvPr id="10547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 sz="2800"/>
              <a:t>For discrete probability distributions, you can calculate P(X=x)</a:t>
            </a:r>
          </a:p>
          <a:p>
            <a:pPr eaLnBrk="1" hangingPunct="1"/>
            <a:r>
              <a:rPr lang="en-US" altLang="en-US" sz="2800"/>
              <a:t>The binomial distribution gives the probability of the number of successes in n trials P(X=x)</a:t>
            </a:r>
          </a:p>
          <a:p>
            <a:pPr eaLnBrk="1" hangingPunct="1"/>
            <a:r>
              <a:rPr lang="en-US" altLang="en-US" sz="2800"/>
              <a:t>For continuous probability distributions, you can only calculate P(X&gt;x) or P(X&lt;x)</a:t>
            </a:r>
          </a:p>
          <a:p>
            <a:pPr eaLnBrk="1" hangingPunct="1"/>
            <a:r>
              <a:rPr lang="en-US" altLang="en-US" sz="2800"/>
              <a:t>The normal distribution describes some continuous data – we’ll see some very useful properties next week</a:t>
            </a:r>
          </a:p>
          <a:p>
            <a:pPr eaLnBrk="1" hangingPunct="1"/>
            <a:r>
              <a:rPr lang="en-US" altLang="en-US" sz="2800"/>
              <a:t>We transform to the standard normal distribution in order to work with the probabilities</a:t>
            </a:r>
          </a:p>
        </p:txBody>
      </p:sp>
      <p:sp>
        <p:nvSpPr>
          <p:cNvPr id="10547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6203492-E300-4B7F-BB45-6D94DAE65A0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80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 next time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Read </a:t>
            </a:r>
            <a:r>
              <a:rPr lang="en-US" altLang="en-US" dirty="0"/>
              <a:t>Pagano and </a:t>
            </a:r>
            <a:r>
              <a:rPr lang="en-US" altLang="en-US" dirty="0" err="1"/>
              <a:t>Gauvreau</a:t>
            </a:r>
            <a:endParaRPr lang="en-US" altLang="en-US" dirty="0"/>
          </a:p>
          <a:p>
            <a:pPr lvl="1" eaLnBrk="1" hangingPunct="1"/>
            <a:r>
              <a:rPr lang="en-US" altLang="en-US" dirty="0"/>
              <a:t>Chapter 7 (Review of today’s material)</a:t>
            </a:r>
          </a:p>
          <a:p>
            <a:pPr lvl="1" eaLnBrk="1" hangingPunct="1"/>
            <a:r>
              <a:rPr lang="en-US" altLang="en-US" dirty="0"/>
              <a:t>Chapter 8, 9, and 14 (pages 324-329)</a:t>
            </a:r>
          </a:p>
        </p:txBody>
      </p:sp>
      <p:sp>
        <p:nvSpPr>
          <p:cNvPr id="10752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C957A10-1675-437F-AEE5-D3E9B463025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81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Why do we care about probability distributions?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Many statistical tests (i.e. p-values) are based on probability distributions </a:t>
            </a:r>
          </a:p>
        </p:txBody>
      </p:sp>
      <p:sp>
        <p:nvSpPr>
          <p:cNvPr id="1126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28DC2BB-4B0A-4315-AB02-25A6A335995B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747</TotalTime>
  <Pages>0</Pages>
  <Words>4113</Words>
  <Characters>0</Characters>
  <Application>Microsoft Office PowerPoint</Application>
  <DocSecurity>0</DocSecurity>
  <PresentationFormat>On-screen Show (4:3)</PresentationFormat>
  <Lines>0</Lines>
  <Paragraphs>860</Paragraphs>
  <Slides>81</Slides>
  <Notes>19</Notes>
  <HiddenSlides>0</HiddenSlides>
  <MMClips>0</MMClips>
  <ScaleCrop>true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81</vt:i4>
      </vt:variant>
    </vt:vector>
  </HeadingPairs>
  <TitlesOfParts>
    <vt:vector size="83" baseType="lpstr">
      <vt:lpstr>Office Theme</vt:lpstr>
      <vt:lpstr>Microsoft Equation 3.0</vt:lpstr>
      <vt:lpstr>Biostat 200 Lecture 3</vt:lpstr>
      <vt:lpstr>Today’s topics</vt:lpstr>
      <vt:lpstr>From last lecture: Independence vs. mutual exclusivity</vt:lpstr>
      <vt:lpstr>From last lecture: Independence vs. mutual exclusivity</vt:lpstr>
      <vt:lpstr>From last lecture: Independence vs. mutual exclusivity</vt:lpstr>
      <vt:lpstr>What you should have learned from the past 2 weeks</vt:lpstr>
      <vt:lpstr>Where we go from here</vt:lpstr>
      <vt:lpstr>Probability distributions</vt:lpstr>
      <vt:lpstr>Why do we care about probability distributions?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Empirical Probability distributions</vt:lpstr>
      <vt:lpstr>Probability distributions</vt:lpstr>
      <vt:lpstr>Bernoulli random variable</vt:lpstr>
      <vt:lpstr>Bernoulli distribution</vt:lpstr>
      <vt:lpstr>Binomial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Binomial distribution</vt:lpstr>
      <vt:lpstr>Binomial distribution</vt:lpstr>
      <vt:lpstr>Binomial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Means and Variances</vt:lpstr>
      <vt:lpstr>Binomial distribution</vt:lpstr>
      <vt:lpstr>PowerPoint Presentation</vt:lpstr>
      <vt:lpstr>Binomial distribution</vt:lpstr>
      <vt:lpstr>PowerPoint Presentation</vt:lpstr>
      <vt:lpstr>Binomial distribution</vt:lpstr>
      <vt:lpstr>PowerPoint Presentation</vt:lpstr>
      <vt:lpstr>Poisson distribution</vt:lpstr>
      <vt:lpstr>Normal distribution</vt:lpstr>
      <vt:lpstr>Normal distribution</vt:lpstr>
      <vt:lpstr>PowerPoint Presentation</vt:lpstr>
      <vt:lpstr>PowerPoint Presentation</vt:lpstr>
      <vt:lpstr>PowerPoint Presentation</vt:lpstr>
      <vt:lpstr>PowerPoint Presentation</vt:lpstr>
      <vt:lpstr>The Standard Normal Distribution</vt:lpstr>
      <vt:lpstr>The Standard Normal Distribution</vt:lpstr>
      <vt:lpstr>The Standard Normal Distribution</vt:lpstr>
      <vt:lpstr>The Standard Normal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</vt:lpstr>
      <vt:lpstr>Example</vt:lpstr>
      <vt:lpstr>Example</vt:lpstr>
      <vt:lpstr>PowerPoint Presentation</vt:lpstr>
      <vt:lpstr>PowerPoint Presentation</vt:lpstr>
      <vt:lpstr>Key points</vt:lpstr>
      <vt:lpstr>For next time</vt:lpstr>
    </vt:vector>
  </TitlesOfParts>
  <Company>UCSF</Company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Judy Hahn</dc:creator>
  <cp:lastModifiedBy>Hahn, Judy</cp:lastModifiedBy>
  <cp:revision>197</cp:revision>
  <dcterms:created xsi:type="dcterms:W3CDTF">2010-09-23T00:37:50Z</dcterms:created>
  <dcterms:modified xsi:type="dcterms:W3CDTF">2015-09-29T04:29:27Z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1033-4.0.1</vt:lpwstr>
  </property>
</Properties>
</file>