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4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5143500" type="screen16x9"/>
  <p:notesSz cx="6858000" cy="9144000"/>
  <p:embeddedFontLst>
    <p:embeddedFont>
      <p:font typeface="Roboto"/>
      <p:regular r:id="rId47"/>
      <p:bold r:id="rId48"/>
      <p:italic r:id="rId49"/>
      <p:boldItalic r:id="rId50"/>
    </p:embeddedFont>
    <p:embeddedFont>
      <p:font typeface="Garamond" panose="02020404030301010803"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8528F6-76BD-4015-ACE8-4DE7B3685DEB}">
  <a:tblStyle styleId="{988528F6-76BD-4015-ACE8-4DE7B3685DE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7CAAA9-12A1-4CB0-9553-E1D02F780E51}" styleName="Table_1">
    <a:wholeTbl>
      <a:tcTxStyle b="off" i="off">
        <a:font>
          <a:latin typeface="Garamond"/>
          <a:ea typeface="Garamond"/>
          <a:cs typeface="Garamon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7E8"/>
          </a:solidFill>
        </a:fill>
      </a:tcStyle>
    </a:wholeTbl>
    <a:band1H>
      <a:tcTxStyle/>
      <a:tcStyle>
        <a:tcBdr/>
        <a:fill>
          <a:solidFill>
            <a:srgbClr val="CACBCE"/>
          </a:solidFill>
        </a:fill>
      </a:tcStyle>
    </a:band1H>
    <a:band2H>
      <a:tcTxStyle/>
      <a:tcStyle>
        <a:tcBdr/>
      </a:tcStyle>
    </a:band2H>
    <a:band1V>
      <a:tcTxStyle/>
      <a:tcStyle>
        <a:tcBdr/>
        <a:fill>
          <a:solidFill>
            <a:srgbClr val="CACBCE"/>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snapToObjects="1">
      <p:cViewPr varScale="1">
        <p:scale>
          <a:sx n="144" d="100"/>
          <a:sy n="144"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463550" y="3937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1" name="Shape 281"/>
          <p:cNvSpPr txBox="1">
            <a:spLocks noGrp="1"/>
          </p:cNvSpPr>
          <p:nvPr>
            <p:ph type="hdr" idx="3"/>
          </p:nvPr>
        </p:nvSpPr>
        <p:spPr>
          <a:xfrm>
            <a:off x="2482852" y="8717788"/>
            <a:ext cx="2664646" cy="13559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b="0" i="1" u="none" strike="noStrike" cap="none">
                <a:solidFill>
                  <a:schemeClr val="dk1"/>
                </a:solidFill>
                <a:latin typeface="Arial"/>
                <a:ea typeface="Arial"/>
                <a:cs typeface="Arial"/>
                <a:sym typeface="Arial"/>
              </a:rPr>
              <a:t>[ADD PRESENTATION TITLE: INSERT TAB &gt; HEADER &amp; FOOTER &gt; NOTES AND HANDOUTS]</a:t>
            </a:r>
            <a:endParaRPr/>
          </a:p>
        </p:txBody>
      </p:sp>
      <p:sp>
        <p:nvSpPr>
          <p:cNvPr id="282" name="Shape 282"/>
          <p:cNvSpPr txBox="1">
            <a:spLocks noGrp="1"/>
          </p:cNvSpPr>
          <p:nvPr>
            <p:ph type="dt" idx="10"/>
          </p:nvPr>
        </p:nvSpPr>
        <p:spPr>
          <a:xfrm>
            <a:off x="1461548" y="8711386"/>
            <a:ext cx="880135" cy="1439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b="0" i="1" u="none" strike="noStrike" cap="none">
                <a:solidFill>
                  <a:schemeClr val="dk1"/>
                </a:solidFill>
                <a:latin typeface="Arial"/>
                <a:ea typeface="Arial"/>
                <a:cs typeface="Arial"/>
                <a:sym typeface="Arial"/>
              </a:rPr>
              <a:t>1/19/2018</a:t>
            </a:r>
            <a:endParaRPr sz="600" b="0" i="1" u="none" strike="noStrike" cap="none">
              <a:solidFill>
                <a:schemeClr val="dk1"/>
              </a:solidFill>
              <a:latin typeface="Arial"/>
              <a:ea typeface="Arial"/>
              <a:cs typeface="Arial"/>
              <a:sym typeface="Arial"/>
            </a:endParaRPr>
          </a:p>
        </p:txBody>
      </p:sp>
      <p:sp>
        <p:nvSpPr>
          <p:cNvPr id="283" name="Shape 283"/>
          <p:cNvSpPr txBox="1">
            <a:spLocks noGrp="1"/>
          </p:cNvSpPr>
          <p:nvPr>
            <p:ph type="sldNum" idx="12"/>
          </p:nvPr>
        </p:nvSpPr>
        <p:spPr>
          <a:xfrm>
            <a:off x="703743" y="8692064"/>
            <a:ext cx="554100" cy="10359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b="0" i="1" u="none" strike="noStrike" cap="none">
                <a:solidFill>
                  <a:schemeClr val="dk1"/>
                </a:solidFill>
                <a:latin typeface="Arial"/>
                <a:ea typeface="Arial"/>
                <a:cs typeface="Arial"/>
                <a:sym typeface="Arial"/>
              </a:rPr>
              <a:t>1</a:t>
            </a:fld>
            <a:endParaRPr sz="600" b="0" i="1"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20" name="Shape 520"/>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521" name="Shape 521"/>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522" name="Shape 522"/>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17</a:t>
            </a:fld>
            <a:endParaRPr sz="600" i="1">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31" name="Shape 531"/>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532" name="Shape 532"/>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533" name="Shape 533"/>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18</a:t>
            </a:fld>
            <a:endParaRPr sz="600" i="1">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42" name="Shape 542"/>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543" name="Shape 543"/>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544" name="Shape 544"/>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19</a:t>
            </a:fld>
            <a:endParaRPr sz="600" i="1">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65" name="Shape 565"/>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566" name="Shape 566"/>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567" name="Shape 567"/>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20</a:t>
            </a:fld>
            <a:endParaRPr sz="600" i="1">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89" name="Shape 589"/>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590" name="Shape 590"/>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591" name="Shape 591"/>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21</a:t>
            </a:fld>
            <a:endParaRPr sz="600" i="1">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1" name="Shape 601"/>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02" name="Shape 602"/>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03" name="Shape 603"/>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04" name="Shape 604"/>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22</a:t>
            </a:fld>
            <a:endParaRPr sz="600" i="1">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3" name="Shape 613"/>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14" name="Shape 614"/>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15" name="Shape 615"/>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16" name="Shape 616"/>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23</a:t>
            </a:fld>
            <a:endParaRPr sz="600" i="1">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5" name="Shape 635"/>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36" name="Shape 636"/>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37" name="Shape 637"/>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38" name="Shape 638"/>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25</a:t>
            </a:fld>
            <a:endParaRPr sz="600" i="1">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0" name="Shape 6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8" name="Shape 658"/>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59" name="Shape 659"/>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60" name="Shape 660"/>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61" name="Shape 661"/>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27</a:t>
            </a:fld>
            <a:endParaRPr sz="600" i="1">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70" name="Shape 670"/>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71" name="Shape 671"/>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72" name="Shape 672"/>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28</a:t>
            </a:fld>
            <a:endParaRPr sz="600" i="1">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0" name="Shape 680"/>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81" name="Shape 681"/>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82" name="Shape 682"/>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83" name="Shape 683"/>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29</a:t>
            </a:fld>
            <a:endParaRPr sz="600" i="1">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3" name="Shape 693"/>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94" name="Shape 694"/>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695" name="Shape 695"/>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696" name="Shape 696"/>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30</a:t>
            </a:fld>
            <a:endParaRPr sz="600" i="1">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4" name="Shape 704"/>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05" name="Shape 705"/>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706" name="Shape 706"/>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707" name="Shape 707"/>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31</a:t>
            </a:fld>
            <a:endParaRPr sz="600" i="1">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5" name="Shape 715"/>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16" name="Shape 716"/>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717" name="Shape 717"/>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718" name="Shape 718"/>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32</a:t>
            </a:fld>
            <a:endParaRPr sz="600" i="1">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7" name="Shape 727"/>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28" name="Shape 728"/>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729" name="Shape 729"/>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730" name="Shape 730"/>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33</a:t>
            </a:fld>
            <a:endParaRPr sz="600" i="1">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412750" y="393492"/>
            <a:ext cx="61977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8" name="Shape 738"/>
          <p:cNvSpPr txBox="1">
            <a:spLocks noGrp="1"/>
          </p:cNvSpPr>
          <p:nvPr>
            <p:ph type="body" idx="1"/>
          </p:nvPr>
        </p:nvSpPr>
        <p:spPr>
          <a:xfrm>
            <a:off x="441268" y="4013407"/>
            <a:ext cx="5961000" cy="4407000"/>
          </a:xfrm>
          <a:prstGeom prst="rect">
            <a:avLst/>
          </a:prstGeom>
          <a:noFill/>
          <a:ln>
            <a:noFill/>
          </a:ln>
        </p:spPr>
        <p:txBody>
          <a:bodyPr spcFirstLastPara="1" wrap="square" lIns="0" tIns="0" rIns="0" bIns="0" anchor="t" anchorCtr="0">
            <a:noAutofit/>
          </a:bodyPr>
          <a:lstStyle/>
          <a:p>
            <a:pPr marL="114300" marR="0" lvl="0" indent="-381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39" name="Shape 739"/>
          <p:cNvSpPr txBox="1">
            <a:spLocks noGrp="1"/>
          </p:cNvSpPr>
          <p:nvPr>
            <p:ph type="hdr" idx="3"/>
          </p:nvPr>
        </p:nvSpPr>
        <p:spPr>
          <a:xfrm>
            <a:off x="2227340" y="8717788"/>
            <a:ext cx="2664600" cy="135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 sz="600" i="1">
                <a:solidFill>
                  <a:schemeClr val="dk1"/>
                </a:solidFill>
                <a:latin typeface="Arial"/>
                <a:ea typeface="Arial"/>
                <a:cs typeface="Arial"/>
                <a:sym typeface="Arial"/>
              </a:rPr>
              <a:t>[ADD PRESENTATION TITLE: INSERT TAB &gt; HEADER &amp; FOOTER &gt; NOTES AND HANDOUTS]</a:t>
            </a:r>
            <a:endParaRPr sz="600" i="1">
              <a:solidFill>
                <a:schemeClr val="dk1"/>
              </a:solidFill>
              <a:latin typeface="Arial"/>
              <a:ea typeface="Arial"/>
              <a:cs typeface="Arial"/>
              <a:sym typeface="Arial"/>
            </a:endParaRPr>
          </a:p>
        </p:txBody>
      </p:sp>
      <p:sp>
        <p:nvSpPr>
          <p:cNvPr id="740" name="Shape 740"/>
          <p:cNvSpPr txBox="1">
            <a:spLocks noGrp="1"/>
          </p:cNvSpPr>
          <p:nvPr>
            <p:ph type="dt" idx="10"/>
          </p:nvPr>
        </p:nvSpPr>
        <p:spPr>
          <a:xfrm>
            <a:off x="1206035" y="8711386"/>
            <a:ext cx="880200" cy="14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i="1">
                <a:solidFill>
                  <a:schemeClr val="dk1"/>
                </a:solidFill>
                <a:latin typeface="Arial"/>
                <a:ea typeface="Arial"/>
                <a:cs typeface="Arial"/>
                <a:sym typeface="Arial"/>
              </a:rPr>
              <a:t>1/19/2018</a:t>
            </a:r>
            <a:endParaRPr sz="600" i="1">
              <a:solidFill>
                <a:schemeClr val="dk1"/>
              </a:solidFill>
              <a:latin typeface="Arial"/>
              <a:ea typeface="Arial"/>
              <a:cs typeface="Arial"/>
              <a:sym typeface="Arial"/>
            </a:endParaRPr>
          </a:p>
        </p:txBody>
      </p:sp>
      <p:sp>
        <p:nvSpPr>
          <p:cNvPr id="741" name="Shape 741"/>
          <p:cNvSpPr txBox="1">
            <a:spLocks noGrp="1"/>
          </p:cNvSpPr>
          <p:nvPr>
            <p:ph type="sldNum" idx="12"/>
          </p:nvPr>
        </p:nvSpPr>
        <p:spPr>
          <a:xfrm>
            <a:off x="448231" y="8711905"/>
            <a:ext cx="554100" cy="103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600" i="1">
                <a:solidFill>
                  <a:schemeClr val="dk1"/>
                </a:solidFill>
                <a:latin typeface="Arial"/>
                <a:ea typeface="Arial"/>
                <a:cs typeface="Arial"/>
                <a:sym typeface="Arial"/>
              </a:rPr>
              <a:t>34</a:t>
            </a:fld>
            <a:endParaRPr sz="600" i="1">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7" name="Shape 8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txBox="1">
            <a:spLocks noGrp="1"/>
          </p:cNvSpPr>
          <p:nvPr>
            <p:ph type="body" idx="1"/>
          </p:nvPr>
        </p:nvSpPr>
        <p:spPr>
          <a:xfrm>
            <a:off x="441268" y="4013407"/>
            <a:ext cx="5961120" cy="440710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4" name="Shape 814"/>
          <p:cNvSpPr>
            <a:spLocks noGrp="1" noRot="1" noChangeAspect="1"/>
          </p:cNvSpPr>
          <p:nvPr>
            <p:ph type="sldImg" idx="2"/>
          </p:nvPr>
        </p:nvSpPr>
        <p:spPr>
          <a:xfrm>
            <a:off x="413328" y="393378"/>
            <a:ext cx="6197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Image1">
    <p:bg>
      <p:bgPr>
        <a:solidFill>
          <a:schemeClr val="dk2"/>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52" name="Shape 52"/>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i="0" u="none" strike="noStrike" cap="none">
              <a:solidFill>
                <a:schemeClr val="lt1"/>
              </a:solidFill>
              <a:latin typeface="Calibri"/>
              <a:ea typeface="Calibri"/>
              <a:cs typeface="Calibri"/>
              <a:sym typeface="Calibri"/>
            </a:endParaRPr>
          </a:p>
        </p:txBody>
      </p:sp>
      <p:pic>
        <p:nvPicPr>
          <p:cNvPr id="53" name="Shape 5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54" name="Shape 54"/>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i="0" u="none" strike="noStrike" cap="none">
              <a:solidFill>
                <a:schemeClr val="lt1"/>
              </a:solidFill>
              <a:latin typeface="Calibri"/>
              <a:ea typeface="Calibri"/>
              <a:cs typeface="Calibri"/>
              <a:sym typeface="Calibri"/>
            </a:endParaRPr>
          </a:p>
        </p:txBody>
      </p:sp>
      <p:sp>
        <p:nvSpPr>
          <p:cNvPr id="55" name="Shape 55"/>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ctr" rtl="0">
              <a:lnSpc>
                <a:spcPct val="95000"/>
              </a:lnSpc>
              <a:spcBef>
                <a:spcPts val="0"/>
              </a:spcBef>
              <a:spcAft>
                <a:spcPts val="0"/>
              </a:spcAft>
              <a:buClr>
                <a:schemeClr val="lt1"/>
              </a:buClr>
              <a:buSzPts val="3800"/>
              <a:buFont typeface="Calibri"/>
              <a:buNone/>
              <a:defRPr sz="3800" b="0" i="0" u="none" strike="noStrike" cap="none">
                <a:solidFill>
                  <a:schemeClr val="lt1"/>
                </a:solidFill>
                <a:latin typeface="Calibri"/>
                <a:ea typeface="Calibri"/>
                <a:cs typeface="Calibri"/>
                <a:sym typeface="Calibri"/>
              </a:defRPr>
            </a:lvl1pPr>
            <a:lvl2pPr lvl="1">
              <a:spcBef>
                <a:spcPts val="0"/>
              </a:spcBef>
              <a:spcAft>
                <a:spcPts val="0"/>
              </a:spcAft>
              <a:buSzPts val="2800"/>
              <a:buNone/>
              <a:defRPr sz="1800"/>
            </a:lvl2pPr>
            <a:lvl3pPr lvl="2">
              <a:spcBef>
                <a:spcPts val="0"/>
              </a:spcBef>
              <a:spcAft>
                <a:spcPts val="0"/>
              </a:spcAft>
              <a:buSzPts val="2800"/>
              <a:buNone/>
              <a:defRPr sz="1800"/>
            </a:lvl3pPr>
            <a:lvl4pPr lvl="3">
              <a:spcBef>
                <a:spcPts val="0"/>
              </a:spcBef>
              <a:spcAft>
                <a:spcPts val="0"/>
              </a:spcAft>
              <a:buSzPts val="2800"/>
              <a:buNone/>
              <a:defRPr sz="1800"/>
            </a:lvl4pPr>
            <a:lvl5pPr lvl="4">
              <a:spcBef>
                <a:spcPts val="0"/>
              </a:spcBef>
              <a:spcAft>
                <a:spcPts val="0"/>
              </a:spcAft>
              <a:buSzPts val="2800"/>
              <a:buNone/>
              <a:defRPr sz="1800"/>
            </a:lvl5pPr>
            <a:lvl6pPr lvl="5">
              <a:spcBef>
                <a:spcPts val="0"/>
              </a:spcBef>
              <a:spcAft>
                <a:spcPts val="0"/>
              </a:spcAft>
              <a:buSzPts val="2800"/>
              <a:buNone/>
              <a:defRPr sz="1800"/>
            </a:lvl6pPr>
            <a:lvl7pPr lvl="6">
              <a:spcBef>
                <a:spcPts val="0"/>
              </a:spcBef>
              <a:spcAft>
                <a:spcPts val="0"/>
              </a:spcAft>
              <a:buSzPts val="2800"/>
              <a:buNone/>
              <a:defRPr sz="1800"/>
            </a:lvl7pPr>
            <a:lvl8pPr lvl="7">
              <a:spcBef>
                <a:spcPts val="0"/>
              </a:spcBef>
              <a:spcAft>
                <a:spcPts val="0"/>
              </a:spcAft>
              <a:buSzPts val="2800"/>
              <a:buNone/>
              <a:defRPr sz="1800"/>
            </a:lvl8pPr>
            <a:lvl9pPr lvl="8">
              <a:spcBef>
                <a:spcPts val="0"/>
              </a:spcBef>
              <a:spcAft>
                <a:spcPts val="0"/>
              </a:spcAft>
              <a:buSzPts val="2800"/>
              <a:buNone/>
              <a:defRPr sz="1800"/>
            </a:lvl9pPr>
          </a:lstStyle>
          <a:p>
            <a:endParaRPr/>
          </a:p>
        </p:txBody>
      </p:sp>
      <p:sp>
        <p:nvSpPr>
          <p:cNvPr id="56" name="Shape 56"/>
          <p:cNvSpPr txBox="1">
            <a:spLocks noGrp="1"/>
          </p:cNvSpPr>
          <p:nvPr>
            <p:ph type="body" idx="1"/>
          </p:nvPr>
        </p:nvSpPr>
        <p:spPr>
          <a:xfrm>
            <a:off x="654696" y="2249636"/>
            <a:ext cx="6550481"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lt1"/>
              </a:buClr>
              <a:buSzPts val="3800"/>
              <a:buFont typeface="Arial"/>
              <a:buNone/>
              <a:defRPr sz="3800" b="0" i="1" u="none" strike="noStrike" cap="none">
                <a:solidFill>
                  <a:schemeClr val="lt1"/>
                </a:solidFill>
                <a:latin typeface="Calibri"/>
                <a:ea typeface="Calibri"/>
                <a:cs typeface="Calibri"/>
                <a:sym typeface="Calibri"/>
              </a:defRPr>
            </a:lvl1pPr>
            <a:lvl2pPr marL="914400" marR="0" lvl="1" indent="-228600" algn="l" rtl="0">
              <a:spcBef>
                <a:spcPts val="16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16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1600"/>
              </a:spcBef>
              <a:spcAft>
                <a:spcPts val="160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746125" y="3034165"/>
            <a:ext cx="6478588" cy="27384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9" name="Shape 59" descr="UCSF_sig_white_RGB.png"/>
          <p:cNvPicPr preferRelativeResize="0"/>
          <p:nvPr/>
        </p:nvPicPr>
        <p:blipFill rotWithShape="1">
          <a:blip r:embed="rId3">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2800"/>
              <a:buNone/>
              <a:defRPr sz="1800"/>
            </a:lvl2pPr>
            <a:lvl3pPr lvl="2">
              <a:spcBef>
                <a:spcPts val="0"/>
              </a:spcBef>
              <a:spcAft>
                <a:spcPts val="0"/>
              </a:spcAft>
              <a:buSzPts val="2800"/>
              <a:buNone/>
              <a:defRPr sz="1800"/>
            </a:lvl3pPr>
            <a:lvl4pPr lvl="3">
              <a:spcBef>
                <a:spcPts val="0"/>
              </a:spcBef>
              <a:spcAft>
                <a:spcPts val="0"/>
              </a:spcAft>
              <a:buSzPts val="2800"/>
              <a:buNone/>
              <a:defRPr sz="1800"/>
            </a:lvl4pPr>
            <a:lvl5pPr lvl="4">
              <a:spcBef>
                <a:spcPts val="0"/>
              </a:spcBef>
              <a:spcAft>
                <a:spcPts val="0"/>
              </a:spcAft>
              <a:buSzPts val="2800"/>
              <a:buNone/>
              <a:defRPr sz="1800"/>
            </a:lvl5pPr>
            <a:lvl6pPr lvl="5">
              <a:spcBef>
                <a:spcPts val="0"/>
              </a:spcBef>
              <a:spcAft>
                <a:spcPts val="0"/>
              </a:spcAft>
              <a:buSzPts val="2800"/>
              <a:buNone/>
              <a:defRPr sz="1800"/>
            </a:lvl6pPr>
            <a:lvl7pPr lvl="6">
              <a:spcBef>
                <a:spcPts val="0"/>
              </a:spcBef>
              <a:spcAft>
                <a:spcPts val="0"/>
              </a:spcAft>
              <a:buSzPts val="2800"/>
              <a:buNone/>
              <a:defRPr sz="1800"/>
            </a:lvl7pPr>
            <a:lvl8pPr lvl="7">
              <a:spcBef>
                <a:spcPts val="0"/>
              </a:spcBef>
              <a:spcAft>
                <a:spcPts val="0"/>
              </a:spcAft>
              <a:buSzPts val="2800"/>
              <a:buNone/>
              <a:defRPr sz="1800"/>
            </a:lvl8pPr>
            <a:lvl9pPr lvl="8">
              <a:spcBef>
                <a:spcPts val="0"/>
              </a:spcBef>
              <a:spcAft>
                <a:spcPts val="0"/>
              </a:spcAft>
              <a:buSzPts val="2800"/>
              <a:buNone/>
              <a:defRPr sz="1800"/>
            </a:lvl9pPr>
          </a:lstStyle>
          <a:p>
            <a:endParaRPr/>
          </a:p>
        </p:txBody>
      </p:sp>
      <p:sp>
        <p:nvSpPr>
          <p:cNvPr id="62" name="Shape 62"/>
          <p:cNvSpPr txBox="1">
            <a:spLocks noGrp="1"/>
          </p:cNvSpPr>
          <p:nvPr>
            <p:ph type="body" idx="1"/>
          </p:nvPr>
        </p:nvSpPr>
        <p:spPr>
          <a:xfrm>
            <a:off x="457200" y="1200150"/>
            <a:ext cx="8229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Slide with Image1">
    <p:bg>
      <p:bgPr>
        <a:solidFill>
          <a:schemeClr val="dk2"/>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7" name="Shape 77"/>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78" name="Shape 7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9" name="Shape 79"/>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80" name="Shape 80"/>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a:off x="654696" y="2249636"/>
            <a:ext cx="6550481"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3" name="Shape 83"/>
          <p:cNvSpPr txBox="1">
            <a:spLocks noGrp="1"/>
          </p:cNvSpPr>
          <p:nvPr>
            <p:ph type="body" idx="2"/>
          </p:nvPr>
        </p:nvSpPr>
        <p:spPr>
          <a:xfrm>
            <a:off x="746125" y="3034165"/>
            <a:ext cx="6478588" cy="27384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84" name="Shape 84" descr="UCSF_sig_white_RGB.png"/>
          <p:cNvPicPr preferRelativeResize="0"/>
          <p:nvPr/>
        </p:nvPicPr>
        <p:blipFill rotWithShape="1">
          <a:blip r:embed="rId3">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57789" y="1174182"/>
            <a:ext cx="8089901" cy="124649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87" name="Shape 87"/>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8" name="Shape 88"/>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9" name="Shape 89"/>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
        <p:nvSpPr>
          <p:cNvPr id="90" name="Shape 90"/>
          <p:cNvSpPr txBox="1">
            <a:spLocks noGrp="1"/>
          </p:cNvSpPr>
          <p:nvPr>
            <p:ph type="title"/>
          </p:nvPr>
        </p:nvSpPr>
        <p:spPr>
          <a:xfrm>
            <a:off x="655950" y="326245"/>
            <a:ext cx="8089900" cy="422423"/>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d and Subhead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58368" y="326101"/>
            <a:ext cx="8080375" cy="431320"/>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Shape 93"/>
          <p:cNvSpPr txBox="1">
            <a:spLocks noGrp="1"/>
          </p:cNvSpPr>
          <p:nvPr>
            <p:ph type="body" idx="1"/>
          </p:nvPr>
        </p:nvSpPr>
        <p:spPr>
          <a:xfrm>
            <a:off x="640321" y="758994"/>
            <a:ext cx="8077645" cy="28738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400"/>
              </a:spcBef>
              <a:spcAft>
                <a:spcPts val="0"/>
              </a:spcAft>
              <a:buClr>
                <a:schemeClr val="accent1"/>
              </a:buClr>
              <a:buSzPts val="2100"/>
              <a:buFont typeface="Noto Sans Symbols"/>
              <a:buNone/>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94" name="Shape 94"/>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5" name="Shape 95"/>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6" name="Shape 96"/>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on White">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46334" y="407405"/>
            <a:ext cx="8089901" cy="306083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800"/>
              <a:buFont typeface="Garamond"/>
              <a:buNone/>
              <a:defRPr sz="48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645331" y="3691156"/>
            <a:ext cx="8325548" cy="5414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00"/>
              </a:spcBef>
              <a:spcAft>
                <a:spcPts val="0"/>
              </a:spcAft>
              <a:buClr>
                <a:schemeClr val="accent1"/>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1400"/>
              </a:spcBef>
              <a:spcAft>
                <a:spcPts val="0"/>
              </a:spcAft>
              <a:buClr>
                <a:schemeClr val="accent1"/>
              </a:buClr>
              <a:buSzPts val="2100"/>
              <a:buFont typeface="Arial"/>
              <a:buNone/>
              <a:defRPr sz="2100" b="0" i="0" u="none" strike="noStrike" cap="none">
                <a:solidFill>
                  <a:schemeClr val="dk1"/>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2100"/>
              <a:buFont typeface="Arial"/>
              <a:buNone/>
              <a:defRPr sz="2100" b="0" i="0" u="none" strike="noStrike" cap="none">
                <a:solidFill>
                  <a:schemeClr val="dk1"/>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2100"/>
              <a:buFont typeface="Noto Sans Symbols"/>
              <a:buNone/>
              <a:defRPr sz="2100" b="0" i="0" u="none" strike="noStrike" cap="none">
                <a:solidFill>
                  <a:schemeClr val="dk1"/>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2100"/>
              <a:buFont typeface="Arial"/>
              <a:buNone/>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100" name="Shape 100"/>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1" name="Shape 101"/>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2" name="Shape 102"/>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53732" y="329184"/>
            <a:ext cx="8089901" cy="422423"/>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Shape 105"/>
          <p:cNvSpPr txBox="1">
            <a:spLocks noGrp="1"/>
          </p:cNvSpPr>
          <p:nvPr>
            <p:ph type="body" idx="1"/>
          </p:nvPr>
        </p:nvSpPr>
        <p:spPr>
          <a:xfrm>
            <a:off x="661375" y="1516344"/>
            <a:ext cx="8325548" cy="3008627"/>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106" name="Shape 106"/>
          <p:cNvSpPr txBox="1">
            <a:spLocks noGrp="1"/>
          </p:cNvSpPr>
          <p:nvPr>
            <p:ph type="body" idx="2"/>
          </p:nvPr>
        </p:nvSpPr>
        <p:spPr>
          <a:xfrm>
            <a:off x="638226" y="1172763"/>
            <a:ext cx="8087171" cy="23544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400"/>
              </a:spcBef>
              <a:spcAft>
                <a:spcPts val="0"/>
              </a:spcAft>
              <a:buClr>
                <a:schemeClr val="accent1"/>
              </a:buClr>
              <a:buSzPts val="2100"/>
              <a:buFont typeface="Noto Sans Symbols"/>
              <a:buNone/>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107" name="Shape 107"/>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8" name="Shape 108"/>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9" name="Shape 109"/>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Closing with Collage">
    <p:bg>
      <p:bgPr>
        <a:solidFill>
          <a:schemeClr val="dk2"/>
        </a:solidFill>
        <a:effectLst/>
      </p:bgPr>
    </p:bg>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flipH="1">
            <a:off x="1052562" y="2863780"/>
            <a:ext cx="3157701" cy="2282059"/>
          </a:xfrm>
          <a:prstGeom prst="rect">
            <a:avLst/>
          </a:prstGeom>
          <a:noFill/>
          <a:ln>
            <a:noFill/>
          </a:ln>
        </p:spPr>
      </p:pic>
      <p:pic>
        <p:nvPicPr>
          <p:cNvPr id="112" name="Shape 112"/>
          <p:cNvPicPr preferRelativeResize="0"/>
          <p:nvPr/>
        </p:nvPicPr>
        <p:blipFill rotWithShape="1">
          <a:blip r:embed="rId3">
            <a:alphaModFix/>
          </a:blip>
          <a:srcRect/>
          <a:stretch/>
        </p:blipFill>
        <p:spPr>
          <a:xfrm>
            <a:off x="-4" y="0"/>
            <a:ext cx="6858003" cy="2901674"/>
          </a:xfrm>
          <a:prstGeom prst="rect">
            <a:avLst/>
          </a:prstGeom>
          <a:noFill/>
          <a:ln>
            <a:noFill/>
          </a:ln>
        </p:spPr>
      </p:pic>
      <p:pic>
        <p:nvPicPr>
          <p:cNvPr id="113" name="Shape 113"/>
          <p:cNvPicPr preferRelativeResize="0"/>
          <p:nvPr/>
        </p:nvPicPr>
        <p:blipFill rotWithShape="1">
          <a:blip r:embed="rId4">
            <a:alphaModFix/>
          </a:blip>
          <a:srcRect/>
          <a:stretch/>
        </p:blipFill>
        <p:spPr>
          <a:xfrm>
            <a:off x="4754880" y="1208364"/>
            <a:ext cx="3291839" cy="2043684"/>
          </a:xfrm>
          <a:prstGeom prst="rect">
            <a:avLst/>
          </a:prstGeom>
          <a:noFill/>
          <a:ln>
            <a:noFill/>
          </a:ln>
        </p:spPr>
      </p:pic>
      <p:pic>
        <p:nvPicPr>
          <p:cNvPr id="114" name="Shape 114"/>
          <p:cNvPicPr preferRelativeResize="0"/>
          <p:nvPr/>
        </p:nvPicPr>
        <p:blipFill rotWithShape="1">
          <a:blip r:embed="rId5">
            <a:alphaModFix/>
          </a:blip>
          <a:srcRect/>
          <a:stretch/>
        </p:blipFill>
        <p:spPr>
          <a:xfrm>
            <a:off x="4099033" y="3252048"/>
            <a:ext cx="3783725" cy="1891452"/>
          </a:xfrm>
          <a:prstGeom prst="rect">
            <a:avLst/>
          </a:prstGeom>
          <a:noFill/>
          <a:ln>
            <a:noFill/>
          </a:ln>
        </p:spPr>
      </p:pic>
      <p:sp>
        <p:nvSpPr>
          <p:cNvPr id="115" name="Shape 115"/>
          <p:cNvSpPr/>
          <p:nvPr/>
        </p:nvSpPr>
        <p:spPr>
          <a:xfrm>
            <a:off x="2723103" y="1208364"/>
            <a:ext cx="3675888" cy="27569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116" name="Shape 116"/>
          <p:cNvPicPr preferRelativeResize="0"/>
          <p:nvPr/>
        </p:nvPicPr>
        <p:blipFill rotWithShape="1">
          <a:blip r:embed="rId6">
            <a:alphaModFix/>
          </a:blip>
          <a:srcRect b="38630"/>
          <a:stretch/>
        </p:blipFill>
        <p:spPr>
          <a:xfrm>
            <a:off x="4327515" y="2193338"/>
            <a:ext cx="1667460" cy="670443"/>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External Co-branding Title">
    <p:bg>
      <p:bgPr>
        <a:solidFill>
          <a:schemeClr val="dk2"/>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48605" y="2162654"/>
            <a:ext cx="6595720"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Shape 119"/>
          <p:cNvSpPr txBox="1">
            <a:spLocks noGrp="1"/>
          </p:cNvSpPr>
          <p:nvPr>
            <p:ph type="body" idx="1"/>
          </p:nvPr>
        </p:nvSpPr>
        <p:spPr>
          <a:xfrm>
            <a:off x="654697" y="2577734"/>
            <a:ext cx="6570016"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120" name="Shape 120"/>
          <p:cNvSpPr txBox="1">
            <a:spLocks noGrp="1"/>
          </p:cNvSpPr>
          <p:nvPr>
            <p:ph type="dt" idx="10"/>
          </p:nvPr>
        </p:nvSpPr>
        <p:spPr>
          <a:xfrm>
            <a:off x="748092" y="4534417"/>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1" name="Shape 121"/>
          <p:cNvSpPr txBox="1">
            <a:spLocks noGrp="1"/>
          </p:cNvSpPr>
          <p:nvPr>
            <p:ph type="body" idx="2"/>
          </p:nvPr>
        </p:nvSpPr>
        <p:spPr>
          <a:xfrm>
            <a:off x="747713" y="3262530"/>
            <a:ext cx="6477000" cy="14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cxnSp>
        <p:nvCxnSpPr>
          <p:cNvPr id="122" name="Shape 122"/>
          <p:cNvCxnSpPr/>
          <p:nvPr/>
        </p:nvCxnSpPr>
        <p:spPr>
          <a:xfrm>
            <a:off x="2430160" y="443266"/>
            <a:ext cx="0" cy="891540"/>
          </a:xfrm>
          <a:prstGeom prst="straightConnector1">
            <a:avLst/>
          </a:prstGeom>
          <a:noFill/>
          <a:ln w="12700" cap="flat" cmpd="sng">
            <a:solidFill>
              <a:schemeClr val="lt2"/>
            </a:solidFill>
            <a:prstDash val="solid"/>
            <a:round/>
            <a:headEnd type="none" w="med" len="med"/>
            <a:tailEnd type="none" w="med" len="med"/>
          </a:ln>
        </p:spPr>
      </p:cxnSp>
      <p:grpSp>
        <p:nvGrpSpPr>
          <p:cNvPr id="123" name="Shape 123"/>
          <p:cNvGrpSpPr/>
          <p:nvPr/>
        </p:nvGrpSpPr>
        <p:grpSpPr>
          <a:xfrm>
            <a:off x="2749439" y="564451"/>
            <a:ext cx="1487211" cy="651510"/>
            <a:chOff x="2749439" y="752601"/>
            <a:chExt cx="1487211" cy="868680"/>
          </a:xfrm>
        </p:grpSpPr>
        <p:sp>
          <p:nvSpPr>
            <p:cNvPr id="124" name="Shape 124"/>
            <p:cNvSpPr/>
            <p:nvPr/>
          </p:nvSpPr>
          <p:spPr>
            <a:xfrm>
              <a:off x="2749439" y="752601"/>
              <a:ext cx="1371600" cy="868680"/>
            </a:xfrm>
            <a:prstGeom prst="rect">
              <a:avLst/>
            </a:prstGeom>
            <a:noFill/>
            <a:ln w="19050" cap="flat" cmpd="sng">
              <a:solidFill>
                <a:schemeClr val="accent2"/>
              </a:solidFill>
              <a:prstDash val="dash"/>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125" name="Shape 125"/>
            <p:cNvSpPr txBox="1"/>
            <p:nvPr/>
          </p:nvSpPr>
          <p:spPr>
            <a:xfrm>
              <a:off x="2785238" y="912373"/>
              <a:ext cx="1451412" cy="60939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2200">
                  <a:solidFill>
                    <a:schemeClr val="lt1"/>
                  </a:solidFill>
                  <a:latin typeface="Arial"/>
                  <a:ea typeface="Arial"/>
                  <a:cs typeface="Arial"/>
                  <a:sym typeface="Arial"/>
                </a:rPr>
                <a:t>Partner Logo</a:t>
              </a:r>
              <a:endParaRPr/>
            </a:p>
          </p:txBody>
        </p:sp>
      </p:grpSp>
      <p:pic>
        <p:nvPicPr>
          <p:cNvPr id="126" name="Shape 126" descr="UCSF_sig_white_RGB.png"/>
          <p:cNvPicPr preferRelativeResize="0"/>
          <p:nvPr/>
        </p:nvPicPr>
        <p:blipFill rotWithShape="1">
          <a:blip r:embed="rId2">
            <a:alphaModFix/>
          </a:blip>
          <a:srcRect/>
          <a:stretch/>
        </p:blipFill>
        <p:spPr>
          <a:xfrm>
            <a:off x="738932" y="557219"/>
            <a:ext cx="1050478" cy="683047"/>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External Co-branding White Title">
    <p:bg>
      <p:bgPr>
        <a:solidFill>
          <a:schemeClr val="lt2"/>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48605" y="2162654"/>
            <a:ext cx="6595720"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2"/>
              </a:buClr>
              <a:buSzPts val="3800"/>
              <a:buFont typeface="Garamond"/>
              <a:buNone/>
              <a:defRPr sz="3800" b="0" i="0" u="none" strike="noStrike" cap="none">
                <a:solidFill>
                  <a:schemeClr val="dk2"/>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Shape 129"/>
          <p:cNvSpPr txBox="1">
            <a:spLocks noGrp="1"/>
          </p:cNvSpPr>
          <p:nvPr>
            <p:ph type="body" idx="1"/>
          </p:nvPr>
        </p:nvSpPr>
        <p:spPr>
          <a:xfrm>
            <a:off x="654697" y="2577734"/>
            <a:ext cx="6570016"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dk2"/>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130" name="Shape 130"/>
          <p:cNvSpPr txBox="1">
            <a:spLocks noGrp="1"/>
          </p:cNvSpPr>
          <p:nvPr>
            <p:ph type="dt" idx="10"/>
          </p:nvPr>
        </p:nvSpPr>
        <p:spPr>
          <a:xfrm>
            <a:off x="748092" y="4534417"/>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1" name="Shape 131"/>
          <p:cNvSpPr txBox="1">
            <a:spLocks noGrp="1"/>
          </p:cNvSpPr>
          <p:nvPr>
            <p:ph type="body" idx="2"/>
          </p:nvPr>
        </p:nvSpPr>
        <p:spPr>
          <a:xfrm>
            <a:off x="747713" y="3262530"/>
            <a:ext cx="6477000" cy="14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dk2"/>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cxnSp>
        <p:nvCxnSpPr>
          <p:cNvPr id="132" name="Shape 132"/>
          <p:cNvCxnSpPr/>
          <p:nvPr/>
        </p:nvCxnSpPr>
        <p:spPr>
          <a:xfrm>
            <a:off x="2430160" y="443266"/>
            <a:ext cx="0" cy="891540"/>
          </a:xfrm>
          <a:prstGeom prst="straightConnector1">
            <a:avLst/>
          </a:prstGeom>
          <a:noFill/>
          <a:ln w="12700" cap="flat" cmpd="sng">
            <a:solidFill>
              <a:schemeClr val="accent1"/>
            </a:solidFill>
            <a:prstDash val="solid"/>
            <a:round/>
            <a:headEnd type="none" w="med" len="med"/>
            <a:tailEnd type="none" w="med" len="med"/>
          </a:ln>
        </p:spPr>
      </p:cxnSp>
      <p:grpSp>
        <p:nvGrpSpPr>
          <p:cNvPr id="133" name="Shape 133"/>
          <p:cNvGrpSpPr/>
          <p:nvPr/>
        </p:nvGrpSpPr>
        <p:grpSpPr>
          <a:xfrm>
            <a:off x="2749439" y="564451"/>
            <a:ext cx="1487211" cy="651510"/>
            <a:chOff x="2749439" y="752601"/>
            <a:chExt cx="1487211" cy="868680"/>
          </a:xfrm>
        </p:grpSpPr>
        <p:sp>
          <p:nvSpPr>
            <p:cNvPr id="134" name="Shape 134"/>
            <p:cNvSpPr/>
            <p:nvPr/>
          </p:nvSpPr>
          <p:spPr>
            <a:xfrm>
              <a:off x="2749439" y="752601"/>
              <a:ext cx="1371600" cy="868680"/>
            </a:xfrm>
            <a:prstGeom prst="rect">
              <a:avLst/>
            </a:prstGeom>
            <a:noFill/>
            <a:ln w="19050" cap="flat" cmpd="sng">
              <a:solidFill>
                <a:schemeClr val="accent2"/>
              </a:solidFill>
              <a:prstDash val="dash"/>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135" name="Shape 135"/>
            <p:cNvSpPr txBox="1"/>
            <p:nvPr/>
          </p:nvSpPr>
          <p:spPr>
            <a:xfrm>
              <a:off x="2785238" y="912373"/>
              <a:ext cx="1451412" cy="60939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2200">
                  <a:solidFill>
                    <a:schemeClr val="dk2"/>
                  </a:solidFill>
                  <a:latin typeface="Arial"/>
                  <a:ea typeface="Arial"/>
                  <a:cs typeface="Arial"/>
                  <a:sym typeface="Arial"/>
                </a:rPr>
                <a:t>Partner Logo</a:t>
              </a:r>
              <a:endParaRPr/>
            </a:p>
          </p:txBody>
        </p:sp>
      </p:grpSp>
      <p:pic>
        <p:nvPicPr>
          <p:cNvPr id="136" name="Shape 136" descr="UCSF_sig_navy_RGB.png"/>
          <p:cNvPicPr preferRelativeResize="0"/>
          <p:nvPr/>
        </p:nvPicPr>
        <p:blipFill rotWithShape="1">
          <a:blip r:embed="rId2">
            <a:alphaModFix/>
          </a:blip>
          <a:srcRect/>
          <a:stretch/>
        </p:blipFill>
        <p:spPr>
          <a:xfrm>
            <a:off x="744616" y="554584"/>
            <a:ext cx="1041692" cy="677333"/>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dk2"/>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48605" y="2162654"/>
            <a:ext cx="6595720"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txBox="1">
            <a:spLocks noGrp="1"/>
          </p:cNvSpPr>
          <p:nvPr>
            <p:ph type="body" idx="1"/>
          </p:nvPr>
        </p:nvSpPr>
        <p:spPr>
          <a:xfrm>
            <a:off x="654697" y="2577734"/>
            <a:ext cx="6570016"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140" name="Shape 140"/>
          <p:cNvSpPr txBox="1">
            <a:spLocks noGrp="1"/>
          </p:cNvSpPr>
          <p:nvPr>
            <p:ph type="dt" idx="10"/>
          </p:nvPr>
        </p:nvSpPr>
        <p:spPr>
          <a:xfrm>
            <a:off x="748092" y="4534417"/>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1" name="Shape 141"/>
          <p:cNvSpPr txBox="1">
            <a:spLocks noGrp="1"/>
          </p:cNvSpPr>
          <p:nvPr>
            <p:ph type="body" idx="2"/>
          </p:nvPr>
        </p:nvSpPr>
        <p:spPr>
          <a:xfrm>
            <a:off x="747713" y="3262530"/>
            <a:ext cx="6477000" cy="14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142" name="Shape 142" descr="UCSF_sig_white_RGB.png"/>
          <p:cNvPicPr preferRelativeResize="0"/>
          <p:nvPr/>
        </p:nvPicPr>
        <p:blipFill rotWithShape="1">
          <a:blip r:embed="rId2">
            <a:alphaModFix/>
          </a:blip>
          <a:srcRect/>
          <a:stretch/>
        </p:blipFill>
        <p:spPr>
          <a:xfrm>
            <a:off x="738932" y="557219"/>
            <a:ext cx="1050478" cy="683047"/>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Internal Co-branding Title">
    <p:bg>
      <p:bgPr>
        <a:solidFill>
          <a:schemeClr val="dk2"/>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48605" y="2162654"/>
            <a:ext cx="6595720"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Shape 145"/>
          <p:cNvSpPr txBox="1">
            <a:spLocks noGrp="1"/>
          </p:cNvSpPr>
          <p:nvPr>
            <p:ph type="body" idx="1"/>
          </p:nvPr>
        </p:nvSpPr>
        <p:spPr>
          <a:xfrm>
            <a:off x="654697" y="2577734"/>
            <a:ext cx="6570016"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146" name="Shape 146"/>
          <p:cNvSpPr txBox="1">
            <a:spLocks noGrp="1"/>
          </p:cNvSpPr>
          <p:nvPr>
            <p:ph type="dt" idx="10"/>
          </p:nvPr>
        </p:nvSpPr>
        <p:spPr>
          <a:xfrm>
            <a:off x="748092" y="4534417"/>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7" name="Shape 147"/>
          <p:cNvSpPr txBox="1">
            <a:spLocks noGrp="1"/>
          </p:cNvSpPr>
          <p:nvPr>
            <p:ph type="body" idx="2"/>
          </p:nvPr>
        </p:nvSpPr>
        <p:spPr>
          <a:xfrm>
            <a:off x="747713" y="3262530"/>
            <a:ext cx="6477000" cy="14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148" name="Shape 148"/>
          <p:cNvSpPr txBox="1"/>
          <p:nvPr/>
        </p:nvSpPr>
        <p:spPr>
          <a:xfrm>
            <a:off x="4876801" y="567458"/>
            <a:ext cx="1563518" cy="3462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000">
                <a:solidFill>
                  <a:schemeClr val="lt1"/>
                </a:solidFill>
                <a:latin typeface="Arial"/>
                <a:ea typeface="Arial"/>
                <a:cs typeface="Arial"/>
                <a:sym typeface="Arial"/>
              </a:rPr>
              <a:t>UCSF Helen Diller Family</a:t>
            </a:r>
            <a:endParaRPr/>
          </a:p>
          <a:p>
            <a:pPr marL="0" marR="0" lvl="0" indent="0" algn="l" rtl="0">
              <a:spcBef>
                <a:spcPts val="0"/>
              </a:spcBef>
              <a:spcAft>
                <a:spcPts val="0"/>
              </a:spcAft>
              <a:buNone/>
            </a:pPr>
            <a:r>
              <a:rPr lang="en" sz="1000">
                <a:solidFill>
                  <a:schemeClr val="lt1"/>
                </a:solidFill>
                <a:latin typeface="Arial"/>
                <a:ea typeface="Arial"/>
                <a:cs typeface="Arial"/>
                <a:sym typeface="Arial"/>
              </a:rPr>
              <a:t>Comprehensive </a:t>
            </a:r>
            <a:br>
              <a:rPr lang="en" sz="1000">
                <a:solidFill>
                  <a:schemeClr val="lt1"/>
                </a:solidFill>
                <a:latin typeface="Arial"/>
                <a:ea typeface="Arial"/>
                <a:cs typeface="Arial"/>
                <a:sym typeface="Arial"/>
              </a:rPr>
            </a:br>
            <a:r>
              <a:rPr lang="en" sz="1000">
                <a:solidFill>
                  <a:schemeClr val="lt1"/>
                </a:solidFill>
                <a:latin typeface="Arial"/>
                <a:ea typeface="Arial"/>
                <a:cs typeface="Arial"/>
                <a:sym typeface="Arial"/>
              </a:rPr>
              <a:t>Cancer Center</a:t>
            </a:r>
            <a:endParaRPr/>
          </a:p>
        </p:txBody>
      </p:sp>
      <p:cxnSp>
        <p:nvCxnSpPr>
          <p:cNvPr id="149" name="Shape 149"/>
          <p:cNvCxnSpPr/>
          <p:nvPr/>
        </p:nvCxnSpPr>
        <p:spPr>
          <a:xfrm>
            <a:off x="6440319" y="551128"/>
            <a:ext cx="0" cy="349758"/>
          </a:xfrm>
          <a:prstGeom prst="straightConnector1">
            <a:avLst/>
          </a:prstGeom>
          <a:noFill/>
          <a:ln w="9525" cap="flat" cmpd="sng">
            <a:solidFill>
              <a:schemeClr val="lt2"/>
            </a:solidFill>
            <a:prstDash val="solid"/>
            <a:round/>
            <a:headEnd type="none" w="med" len="med"/>
            <a:tailEnd type="none" w="med" len="med"/>
          </a:ln>
        </p:spPr>
      </p:cxnSp>
      <p:sp>
        <p:nvSpPr>
          <p:cNvPr id="150" name="Shape 150"/>
          <p:cNvSpPr txBox="1"/>
          <p:nvPr/>
        </p:nvSpPr>
        <p:spPr>
          <a:xfrm>
            <a:off x="6688975" y="567458"/>
            <a:ext cx="817830" cy="23083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000">
                <a:solidFill>
                  <a:schemeClr val="lt1"/>
                </a:solidFill>
                <a:latin typeface="Arial"/>
                <a:ea typeface="Arial"/>
                <a:cs typeface="Arial"/>
                <a:sym typeface="Arial"/>
              </a:rPr>
              <a:t>UCSF School</a:t>
            </a:r>
            <a:br>
              <a:rPr lang="en" sz="1000">
                <a:solidFill>
                  <a:schemeClr val="lt1"/>
                </a:solidFill>
                <a:latin typeface="Arial"/>
                <a:ea typeface="Arial"/>
                <a:cs typeface="Arial"/>
                <a:sym typeface="Arial"/>
              </a:rPr>
            </a:br>
            <a:r>
              <a:rPr lang="en" sz="1000">
                <a:solidFill>
                  <a:schemeClr val="lt1"/>
                </a:solidFill>
                <a:latin typeface="Arial"/>
                <a:ea typeface="Arial"/>
                <a:cs typeface="Arial"/>
                <a:sym typeface="Arial"/>
              </a:rPr>
              <a:t>of Medicine</a:t>
            </a:r>
            <a:endParaRPr/>
          </a:p>
        </p:txBody>
      </p:sp>
      <p:cxnSp>
        <p:nvCxnSpPr>
          <p:cNvPr id="151" name="Shape 151"/>
          <p:cNvCxnSpPr/>
          <p:nvPr/>
        </p:nvCxnSpPr>
        <p:spPr>
          <a:xfrm>
            <a:off x="7570536" y="551128"/>
            <a:ext cx="0" cy="349758"/>
          </a:xfrm>
          <a:prstGeom prst="straightConnector1">
            <a:avLst/>
          </a:prstGeom>
          <a:noFill/>
          <a:ln w="9525" cap="flat" cmpd="sng">
            <a:solidFill>
              <a:schemeClr val="lt2"/>
            </a:solidFill>
            <a:prstDash val="solid"/>
            <a:round/>
            <a:headEnd type="none" w="med" len="med"/>
            <a:tailEnd type="none" w="med" len="med"/>
          </a:ln>
        </p:spPr>
      </p:cxnSp>
      <p:sp>
        <p:nvSpPr>
          <p:cNvPr id="152" name="Shape 152"/>
          <p:cNvSpPr txBox="1"/>
          <p:nvPr/>
        </p:nvSpPr>
        <p:spPr>
          <a:xfrm>
            <a:off x="7802880" y="567458"/>
            <a:ext cx="975995" cy="23083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000">
                <a:solidFill>
                  <a:schemeClr val="lt1"/>
                </a:solidFill>
                <a:latin typeface="Arial"/>
                <a:ea typeface="Arial"/>
                <a:cs typeface="Arial"/>
                <a:sym typeface="Arial"/>
              </a:rPr>
              <a:t>AIDS Research Institute at UCSF</a:t>
            </a:r>
            <a:endParaRPr sz="1000">
              <a:solidFill>
                <a:schemeClr val="lt1"/>
              </a:solidFill>
              <a:latin typeface="Arial"/>
              <a:ea typeface="Arial"/>
              <a:cs typeface="Arial"/>
              <a:sym typeface="Arial"/>
            </a:endParaRPr>
          </a:p>
        </p:txBody>
      </p:sp>
      <p:pic>
        <p:nvPicPr>
          <p:cNvPr id="153" name="Shape 153" descr="UCSF_sig_white_RGB.png"/>
          <p:cNvPicPr preferRelativeResize="0"/>
          <p:nvPr/>
        </p:nvPicPr>
        <p:blipFill rotWithShape="1">
          <a:blip r:embed="rId2">
            <a:alphaModFix/>
          </a:blip>
          <a:srcRect/>
          <a:stretch/>
        </p:blipFill>
        <p:spPr>
          <a:xfrm>
            <a:off x="738932" y="557219"/>
            <a:ext cx="1050478" cy="683047"/>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Internal Cobranding with Image">
    <p:bg>
      <p:bgPr>
        <a:solidFill>
          <a:schemeClr val="dk2"/>
        </a:solidFill>
        <a:effectLst/>
      </p:bgPr>
    </p:bg>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56" name="Shape 156"/>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157" name="Shape 15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58" name="Shape 158"/>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159" name="Shape 159"/>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Shape 160"/>
          <p:cNvSpPr txBox="1">
            <a:spLocks noGrp="1"/>
          </p:cNvSpPr>
          <p:nvPr>
            <p:ph type="body" idx="1"/>
          </p:nvPr>
        </p:nvSpPr>
        <p:spPr>
          <a:xfrm>
            <a:off x="654696" y="2249636"/>
            <a:ext cx="6550481"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pic>
        <p:nvPicPr>
          <p:cNvPr id="161" name="Shape 161"/>
          <p:cNvPicPr preferRelativeResize="0"/>
          <p:nvPr/>
        </p:nvPicPr>
        <p:blipFill rotWithShape="1">
          <a:blip r:embed="rId3">
            <a:alphaModFix/>
          </a:blip>
          <a:srcRect/>
          <a:stretch/>
        </p:blipFill>
        <p:spPr>
          <a:xfrm>
            <a:off x="746670" y="556570"/>
            <a:ext cx="780775" cy="511542"/>
          </a:xfrm>
          <a:prstGeom prst="rect">
            <a:avLst/>
          </a:prstGeom>
          <a:noFill/>
          <a:ln>
            <a:noFill/>
          </a:ln>
        </p:spPr>
      </p:pic>
      <p:sp>
        <p:nvSpPr>
          <p:cNvPr id="162" name="Shape 162"/>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63" name="Shape 163"/>
          <p:cNvSpPr txBox="1">
            <a:spLocks noGrp="1"/>
          </p:cNvSpPr>
          <p:nvPr>
            <p:ph type="body" idx="2"/>
          </p:nvPr>
        </p:nvSpPr>
        <p:spPr>
          <a:xfrm>
            <a:off x="746125" y="3034165"/>
            <a:ext cx="6478588" cy="27384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164" name="Shape 164"/>
          <p:cNvSpPr txBox="1"/>
          <p:nvPr/>
        </p:nvSpPr>
        <p:spPr>
          <a:xfrm>
            <a:off x="3785492" y="567458"/>
            <a:ext cx="1345153" cy="3116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UCSF Helen Diller Family</a:t>
            </a:r>
            <a:endParaRPr/>
          </a:p>
          <a:p>
            <a:pPr marL="0" marR="0" lvl="0" indent="0" algn="l" rtl="0">
              <a:spcBef>
                <a:spcPts val="0"/>
              </a:spcBef>
              <a:spcAft>
                <a:spcPts val="0"/>
              </a:spcAft>
              <a:buNone/>
            </a:pPr>
            <a:r>
              <a:rPr lang="en" sz="900">
                <a:solidFill>
                  <a:schemeClr val="lt1"/>
                </a:solidFill>
                <a:latin typeface="Arial"/>
                <a:ea typeface="Arial"/>
                <a:cs typeface="Arial"/>
                <a:sym typeface="Arial"/>
              </a:rPr>
              <a:t>Comprehensive </a:t>
            </a:r>
            <a:br>
              <a:rPr lang="en" sz="900">
                <a:solidFill>
                  <a:schemeClr val="lt1"/>
                </a:solidFill>
                <a:latin typeface="Arial"/>
                <a:ea typeface="Arial"/>
                <a:cs typeface="Arial"/>
                <a:sym typeface="Arial"/>
              </a:rPr>
            </a:br>
            <a:r>
              <a:rPr lang="en" sz="900">
                <a:solidFill>
                  <a:schemeClr val="lt1"/>
                </a:solidFill>
                <a:latin typeface="Arial"/>
                <a:ea typeface="Arial"/>
                <a:cs typeface="Arial"/>
                <a:sym typeface="Arial"/>
              </a:rPr>
              <a:t>Cancer Center</a:t>
            </a:r>
            <a:endParaRPr/>
          </a:p>
        </p:txBody>
      </p:sp>
      <p:cxnSp>
        <p:nvCxnSpPr>
          <p:cNvPr id="165" name="Shape 165"/>
          <p:cNvCxnSpPr/>
          <p:nvPr/>
        </p:nvCxnSpPr>
        <p:spPr>
          <a:xfrm>
            <a:off x="5140073" y="551128"/>
            <a:ext cx="0" cy="308610"/>
          </a:xfrm>
          <a:prstGeom prst="straightConnector1">
            <a:avLst/>
          </a:prstGeom>
          <a:noFill/>
          <a:ln w="9525" cap="flat" cmpd="sng">
            <a:solidFill>
              <a:schemeClr val="lt2"/>
            </a:solidFill>
            <a:prstDash val="solid"/>
            <a:round/>
            <a:headEnd type="none" w="med" len="med"/>
            <a:tailEnd type="none" w="med" len="med"/>
          </a:ln>
        </p:spPr>
      </p:cxnSp>
      <p:sp>
        <p:nvSpPr>
          <p:cNvPr id="166" name="Shape 166"/>
          <p:cNvSpPr txBox="1"/>
          <p:nvPr/>
        </p:nvSpPr>
        <p:spPr>
          <a:xfrm>
            <a:off x="5297863" y="567458"/>
            <a:ext cx="765029" cy="2077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UCSF School</a:t>
            </a:r>
            <a:br>
              <a:rPr lang="en" sz="900">
                <a:solidFill>
                  <a:schemeClr val="lt1"/>
                </a:solidFill>
                <a:latin typeface="Arial"/>
                <a:ea typeface="Arial"/>
                <a:cs typeface="Arial"/>
                <a:sym typeface="Arial"/>
              </a:rPr>
            </a:br>
            <a:r>
              <a:rPr lang="en" sz="900">
                <a:solidFill>
                  <a:schemeClr val="lt1"/>
                </a:solidFill>
                <a:latin typeface="Arial"/>
                <a:ea typeface="Arial"/>
                <a:cs typeface="Arial"/>
                <a:sym typeface="Arial"/>
              </a:rPr>
              <a:t>of Medicine</a:t>
            </a:r>
            <a:endParaRPr/>
          </a:p>
        </p:txBody>
      </p:sp>
      <p:cxnSp>
        <p:nvCxnSpPr>
          <p:cNvPr id="167" name="Shape 167"/>
          <p:cNvCxnSpPr/>
          <p:nvPr/>
        </p:nvCxnSpPr>
        <p:spPr>
          <a:xfrm>
            <a:off x="6062893" y="551128"/>
            <a:ext cx="0" cy="308610"/>
          </a:xfrm>
          <a:prstGeom prst="straightConnector1">
            <a:avLst/>
          </a:prstGeom>
          <a:noFill/>
          <a:ln w="9525" cap="flat" cmpd="sng">
            <a:solidFill>
              <a:schemeClr val="lt2"/>
            </a:solidFill>
            <a:prstDash val="solid"/>
            <a:round/>
            <a:headEnd type="none" w="med" len="med"/>
            <a:tailEnd type="none" w="med" len="med"/>
          </a:ln>
        </p:spPr>
      </p:cxnSp>
      <p:sp>
        <p:nvSpPr>
          <p:cNvPr id="168" name="Shape 168"/>
          <p:cNvSpPr txBox="1"/>
          <p:nvPr/>
        </p:nvSpPr>
        <p:spPr>
          <a:xfrm>
            <a:off x="6221297" y="567458"/>
            <a:ext cx="975995" cy="2077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AIDS Research Institute at UCSF</a:t>
            </a:r>
            <a:endParaRPr sz="900">
              <a:solidFill>
                <a:schemeClr val="lt1"/>
              </a:solidFill>
              <a:latin typeface="Arial"/>
              <a:ea typeface="Arial"/>
              <a:cs typeface="Arial"/>
              <a:sym typeface="Arial"/>
            </a:endParaRPr>
          </a:p>
        </p:txBody>
      </p:sp>
      <p:pic>
        <p:nvPicPr>
          <p:cNvPr id="169" name="Shape 169" descr="UCSF_sig_white_RGB.png"/>
          <p:cNvPicPr preferRelativeResize="0"/>
          <p:nvPr/>
        </p:nvPicPr>
        <p:blipFill rotWithShape="1">
          <a:blip r:embed="rId4">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External Co-branding with Image">
    <p:bg>
      <p:bgPr>
        <a:solidFill>
          <a:schemeClr val="dk2"/>
        </a:solidFill>
        <a:effectLst/>
      </p:bgPr>
    </p:bg>
    <p:spTree>
      <p:nvGrpSpPr>
        <p:cNvPr id="1" name="Shape 170"/>
        <p:cNvGrpSpPr/>
        <p:nvPr/>
      </p:nvGrpSpPr>
      <p:grpSpPr>
        <a:xfrm>
          <a:off x="0" y="0"/>
          <a:ext cx="0" cy="0"/>
          <a:chOff x="0" y="0"/>
          <a:chExt cx="0" cy="0"/>
        </a:xfrm>
      </p:grpSpPr>
      <p:pic>
        <p:nvPicPr>
          <p:cNvPr id="171" name="Shape 17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2" name="Shape 172"/>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173" name="Shape 17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4" name="Shape 174"/>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175" name="Shape 175"/>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Shape 176"/>
          <p:cNvSpPr txBox="1">
            <a:spLocks noGrp="1"/>
          </p:cNvSpPr>
          <p:nvPr>
            <p:ph type="body" idx="1"/>
          </p:nvPr>
        </p:nvSpPr>
        <p:spPr>
          <a:xfrm>
            <a:off x="654696" y="2249636"/>
            <a:ext cx="6550481"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pic>
        <p:nvPicPr>
          <p:cNvPr id="177" name="Shape 177"/>
          <p:cNvPicPr preferRelativeResize="0"/>
          <p:nvPr/>
        </p:nvPicPr>
        <p:blipFill rotWithShape="1">
          <a:blip r:embed="rId3">
            <a:alphaModFix/>
          </a:blip>
          <a:srcRect/>
          <a:stretch/>
        </p:blipFill>
        <p:spPr>
          <a:xfrm>
            <a:off x="746670" y="556570"/>
            <a:ext cx="780775" cy="511542"/>
          </a:xfrm>
          <a:prstGeom prst="rect">
            <a:avLst/>
          </a:prstGeom>
          <a:noFill/>
          <a:ln>
            <a:noFill/>
          </a:ln>
        </p:spPr>
      </p:pic>
      <p:sp>
        <p:nvSpPr>
          <p:cNvPr id="178" name="Shape 178"/>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79" name="Shape 179"/>
          <p:cNvSpPr txBox="1">
            <a:spLocks noGrp="1"/>
          </p:cNvSpPr>
          <p:nvPr>
            <p:ph type="body" idx="2"/>
          </p:nvPr>
        </p:nvSpPr>
        <p:spPr>
          <a:xfrm>
            <a:off x="746125" y="3034165"/>
            <a:ext cx="6478588" cy="27384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cxnSp>
        <p:nvCxnSpPr>
          <p:cNvPr id="180" name="Shape 180"/>
          <p:cNvCxnSpPr/>
          <p:nvPr/>
        </p:nvCxnSpPr>
        <p:spPr>
          <a:xfrm>
            <a:off x="2043299" y="443266"/>
            <a:ext cx="0" cy="720090"/>
          </a:xfrm>
          <a:prstGeom prst="straightConnector1">
            <a:avLst/>
          </a:prstGeom>
          <a:noFill/>
          <a:ln w="12700" cap="flat" cmpd="sng">
            <a:solidFill>
              <a:schemeClr val="lt2"/>
            </a:solidFill>
            <a:prstDash val="solid"/>
            <a:round/>
            <a:headEnd type="none" w="med" len="med"/>
            <a:tailEnd type="none" w="med" len="med"/>
          </a:ln>
        </p:spPr>
      </p:cxnSp>
      <p:grpSp>
        <p:nvGrpSpPr>
          <p:cNvPr id="181" name="Shape 181"/>
          <p:cNvGrpSpPr/>
          <p:nvPr/>
        </p:nvGrpSpPr>
        <p:grpSpPr>
          <a:xfrm>
            <a:off x="2298281" y="556571"/>
            <a:ext cx="1487211" cy="511541"/>
            <a:chOff x="2749439" y="752601"/>
            <a:chExt cx="1487211" cy="682055"/>
          </a:xfrm>
        </p:grpSpPr>
        <p:sp>
          <p:nvSpPr>
            <p:cNvPr id="182" name="Shape 182"/>
            <p:cNvSpPr/>
            <p:nvPr/>
          </p:nvSpPr>
          <p:spPr>
            <a:xfrm>
              <a:off x="2749439" y="752601"/>
              <a:ext cx="1065834" cy="682055"/>
            </a:xfrm>
            <a:prstGeom prst="rect">
              <a:avLst/>
            </a:prstGeom>
            <a:noFill/>
            <a:ln w="19050" cap="flat" cmpd="sng">
              <a:solidFill>
                <a:schemeClr val="accent2"/>
              </a:solidFill>
              <a:prstDash val="dash"/>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200" b="1">
                <a:solidFill>
                  <a:schemeClr val="lt1"/>
                </a:solidFill>
                <a:latin typeface="Arial"/>
                <a:ea typeface="Arial"/>
                <a:cs typeface="Arial"/>
                <a:sym typeface="Arial"/>
              </a:endParaRPr>
            </a:p>
          </p:txBody>
        </p:sp>
        <p:sp>
          <p:nvSpPr>
            <p:cNvPr id="183" name="Shape 183"/>
            <p:cNvSpPr txBox="1"/>
            <p:nvPr/>
          </p:nvSpPr>
          <p:spPr>
            <a:xfrm>
              <a:off x="2785238" y="908465"/>
              <a:ext cx="1451412" cy="38779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400">
                  <a:solidFill>
                    <a:schemeClr val="lt1"/>
                  </a:solidFill>
                  <a:latin typeface="Arial"/>
                  <a:ea typeface="Arial"/>
                  <a:cs typeface="Arial"/>
                  <a:sym typeface="Arial"/>
                </a:rPr>
                <a:t>Partner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Logo</a:t>
              </a:r>
              <a:endParaRPr/>
            </a:p>
          </p:txBody>
        </p:sp>
      </p:grpSp>
      <p:pic>
        <p:nvPicPr>
          <p:cNvPr id="184" name="Shape 184" descr="UCSF_sig_white_RGB.png"/>
          <p:cNvPicPr preferRelativeResize="0"/>
          <p:nvPr/>
        </p:nvPicPr>
        <p:blipFill rotWithShape="1">
          <a:blip r:embed="rId4">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tle Slide with Image2">
    <p:bg>
      <p:bgPr>
        <a:solidFill>
          <a:schemeClr val="dk2"/>
        </a:solidFill>
        <a:effectLst/>
      </p:bgPr>
    </p:bg>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7" name="Shape 187"/>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188" name="Shape 188"/>
          <p:cNvPicPr preferRelativeResize="0"/>
          <p:nvPr/>
        </p:nvPicPr>
        <p:blipFill rotWithShape="1">
          <a:blip r:embed="rId3">
            <a:alphaModFix/>
          </a:blip>
          <a:srcRect/>
          <a:stretch/>
        </p:blipFill>
        <p:spPr>
          <a:xfrm>
            <a:off x="746670" y="556570"/>
            <a:ext cx="780775" cy="511542"/>
          </a:xfrm>
          <a:prstGeom prst="rect">
            <a:avLst/>
          </a:prstGeom>
          <a:noFill/>
          <a:ln>
            <a:noFill/>
          </a:ln>
        </p:spPr>
      </p:pic>
      <p:pic>
        <p:nvPicPr>
          <p:cNvPr id="189" name="Shape 18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0" name="Shape 190"/>
          <p:cNvSpPr/>
          <p:nvPr/>
        </p:nvSpPr>
        <p:spPr>
          <a:xfrm>
            <a:off x="365125" y="275035"/>
            <a:ext cx="6859588" cy="38647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191" name="Shape 191"/>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2" name="Shape 192"/>
          <p:cNvSpPr txBox="1">
            <a:spLocks noGrp="1"/>
          </p:cNvSpPr>
          <p:nvPr>
            <p:ph type="body" idx="1"/>
          </p:nvPr>
        </p:nvSpPr>
        <p:spPr>
          <a:xfrm>
            <a:off x="654697" y="2249636"/>
            <a:ext cx="6550480"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193" name="Shape 193"/>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4" name="Shape 194"/>
          <p:cNvSpPr txBox="1">
            <a:spLocks noGrp="1"/>
          </p:cNvSpPr>
          <p:nvPr>
            <p:ph type="body" idx="2"/>
          </p:nvPr>
        </p:nvSpPr>
        <p:spPr>
          <a:xfrm>
            <a:off x="745587" y="3035068"/>
            <a:ext cx="6451600" cy="24431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195" name="Shape 195" descr="UCSF_sig_white_RGB.png"/>
          <p:cNvPicPr preferRelativeResize="0"/>
          <p:nvPr/>
        </p:nvPicPr>
        <p:blipFill rotWithShape="1">
          <a:blip r:embed="rId4">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itle Slide with Image3">
    <p:bg>
      <p:bgPr>
        <a:solidFill>
          <a:schemeClr val="dk2"/>
        </a:solidFill>
        <a:effectLst/>
      </p:bgPr>
    </p:bg>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8" name="Shape 198"/>
          <p:cNvSpPr/>
          <p:nvPr/>
        </p:nvSpPr>
        <p:spPr>
          <a:xfrm>
            <a:off x="365125" y="275035"/>
            <a:ext cx="6859588" cy="386476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199" name="Shape 199"/>
          <p:cNvPicPr preferRelativeResize="0"/>
          <p:nvPr/>
        </p:nvPicPr>
        <p:blipFill rotWithShape="1">
          <a:blip r:embed="rId3">
            <a:alphaModFix/>
          </a:blip>
          <a:srcRect/>
          <a:stretch/>
        </p:blipFill>
        <p:spPr>
          <a:xfrm>
            <a:off x="746670" y="556570"/>
            <a:ext cx="780775" cy="511542"/>
          </a:xfrm>
          <a:prstGeom prst="rect">
            <a:avLst/>
          </a:prstGeom>
          <a:noFill/>
          <a:ln>
            <a:noFill/>
          </a:ln>
        </p:spPr>
      </p:pic>
      <p:pic>
        <p:nvPicPr>
          <p:cNvPr id="200" name="Shape 20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01" name="Shape 201"/>
          <p:cNvSpPr/>
          <p:nvPr/>
        </p:nvSpPr>
        <p:spPr>
          <a:xfrm>
            <a:off x="365125" y="275035"/>
            <a:ext cx="6859588" cy="386476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202" name="Shape 202"/>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3" name="Shape 203"/>
          <p:cNvSpPr txBox="1">
            <a:spLocks noGrp="1"/>
          </p:cNvSpPr>
          <p:nvPr>
            <p:ph type="body" idx="1"/>
          </p:nvPr>
        </p:nvSpPr>
        <p:spPr>
          <a:xfrm>
            <a:off x="654697" y="2249636"/>
            <a:ext cx="6550480"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204" name="Shape 204"/>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05" name="Shape 205"/>
          <p:cNvSpPr txBox="1">
            <a:spLocks noGrp="1"/>
          </p:cNvSpPr>
          <p:nvPr>
            <p:ph type="body" idx="2"/>
          </p:nvPr>
        </p:nvSpPr>
        <p:spPr>
          <a:xfrm>
            <a:off x="744762" y="3033853"/>
            <a:ext cx="6478043" cy="25610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chemeClr val="dk1"/>
                </a:solidFill>
                <a:latin typeface="Garamond"/>
                <a:ea typeface="Garamond"/>
                <a:cs typeface="Garamond"/>
                <a:sym typeface="Garamond"/>
              </a:defRPr>
            </a:lvl2pPr>
            <a:lvl3pPr marL="1371600" marR="0" lvl="2" indent="-228600" algn="l" rtl="0">
              <a:lnSpc>
                <a:spcPct val="90000"/>
              </a:lnSpc>
              <a:spcBef>
                <a:spcPts val="1400"/>
              </a:spcBef>
              <a:spcAft>
                <a:spcPts val="0"/>
              </a:spcAft>
              <a:buClr>
                <a:schemeClr val="accent1"/>
              </a:buClr>
              <a:buSzPts val="1800"/>
              <a:buFont typeface="Arial"/>
              <a:buNone/>
              <a:defRPr sz="1800" b="0" i="0" u="none" strike="noStrike" cap="none">
                <a:solidFill>
                  <a:schemeClr val="dk1"/>
                </a:solidFill>
                <a:latin typeface="Garamond"/>
                <a:ea typeface="Garamond"/>
                <a:cs typeface="Garamond"/>
                <a:sym typeface="Garamond"/>
              </a:defRPr>
            </a:lvl3pPr>
            <a:lvl4pPr marL="1828800" marR="0" lvl="3" indent="-228600" algn="l" rtl="0">
              <a:lnSpc>
                <a:spcPct val="90000"/>
              </a:lnSpc>
              <a:spcBef>
                <a:spcPts val="1400"/>
              </a:spcBef>
              <a:spcAft>
                <a:spcPts val="0"/>
              </a:spcAft>
              <a:buClr>
                <a:schemeClr val="accent1"/>
              </a:buClr>
              <a:buSzPts val="1800"/>
              <a:buFont typeface="Noto Sans Symbols"/>
              <a:buNone/>
              <a:defRPr sz="1800" b="0" i="0" u="none" strike="noStrike" cap="none">
                <a:solidFill>
                  <a:schemeClr val="dk1"/>
                </a:solidFill>
                <a:latin typeface="Garamond"/>
                <a:ea typeface="Garamond"/>
                <a:cs typeface="Garamond"/>
                <a:sym typeface="Garamond"/>
              </a:defRPr>
            </a:lvl4pPr>
            <a:lvl5pPr marL="2286000" marR="0" lvl="4" indent="-228600" algn="l" rtl="0">
              <a:lnSpc>
                <a:spcPct val="90000"/>
              </a:lnSpc>
              <a:spcBef>
                <a:spcPts val="1400"/>
              </a:spcBef>
              <a:spcAft>
                <a:spcPts val="0"/>
              </a:spcAft>
              <a:buClr>
                <a:schemeClr val="accent1"/>
              </a:buClr>
              <a:buSzPts val="1800"/>
              <a:buFont typeface="Arial"/>
              <a:buNone/>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206" name="Shape 206" descr="UCSF_sig_white_RGB.png"/>
          <p:cNvPicPr preferRelativeResize="0"/>
          <p:nvPr/>
        </p:nvPicPr>
        <p:blipFill rotWithShape="1">
          <a:blip r:embed="rId4">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tle Slide with Image4">
    <p:bg>
      <p:bgPr>
        <a:solidFill>
          <a:schemeClr val="dk2"/>
        </a:solidFill>
        <a:effectLst/>
      </p:bgPr>
    </p:bg>
    <p:spTree>
      <p:nvGrpSpPr>
        <p:cNvPr id="1" name="Shape 207"/>
        <p:cNvGrpSpPr/>
        <p:nvPr/>
      </p:nvGrpSpPr>
      <p:grpSpPr>
        <a:xfrm>
          <a:off x="0" y="0"/>
          <a:ext cx="0" cy="0"/>
          <a:chOff x="0" y="0"/>
          <a:chExt cx="0" cy="0"/>
        </a:xfrm>
      </p:grpSpPr>
      <p:pic>
        <p:nvPicPr>
          <p:cNvPr id="208" name="Shape 20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09" name="Shape 209"/>
          <p:cNvSpPr/>
          <p:nvPr/>
        </p:nvSpPr>
        <p:spPr>
          <a:xfrm>
            <a:off x="365125" y="275035"/>
            <a:ext cx="6859588" cy="386476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210" name="Shape 210"/>
          <p:cNvPicPr preferRelativeResize="0"/>
          <p:nvPr/>
        </p:nvPicPr>
        <p:blipFill rotWithShape="1">
          <a:blip r:embed="rId3">
            <a:alphaModFix/>
          </a:blip>
          <a:srcRect/>
          <a:stretch/>
        </p:blipFill>
        <p:spPr>
          <a:xfrm>
            <a:off x="746670" y="556570"/>
            <a:ext cx="780775" cy="511542"/>
          </a:xfrm>
          <a:prstGeom prst="rect">
            <a:avLst/>
          </a:prstGeom>
          <a:noFill/>
          <a:ln>
            <a:noFill/>
          </a:ln>
        </p:spPr>
      </p:pic>
      <p:pic>
        <p:nvPicPr>
          <p:cNvPr id="211" name="Shape 21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12" name="Shape 212"/>
          <p:cNvSpPr/>
          <p:nvPr/>
        </p:nvSpPr>
        <p:spPr>
          <a:xfrm>
            <a:off x="365125" y="275035"/>
            <a:ext cx="6859588" cy="386476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213" name="Shape 213"/>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Shape 214"/>
          <p:cNvSpPr txBox="1">
            <a:spLocks noGrp="1"/>
          </p:cNvSpPr>
          <p:nvPr>
            <p:ph type="body" idx="1"/>
          </p:nvPr>
        </p:nvSpPr>
        <p:spPr>
          <a:xfrm>
            <a:off x="654697" y="2249636"/>
            <a:ext cx="6550480"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215" name="Shape 215"/>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16" name="Shape 216"/>
          <p:cNvSpPr txBox="1">
            <a:spLocks noGrp="1"/>
          </p:cNvSpPr>
          <p:nvPr>
            <p:ph type="body" idx="2"/>
          </p:nvPr>
        </p:nvSpPr>
        <p:spPr>
          <a:xfrm>
            <a:off x="746125" y="3033615"/>
            <a:ext cx="6478588" cy="3048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217" name="Shape 217" descr="UCSF_sig_white_RGB.png"/>
          <p:cNvPicPr preferRelativeResize="0"/>
          <p:nvPr/>
        </p:nvPicPr>
        <p:blipFill rotWithShape="1">
          <a:blip r:embed="rId4">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lide with Image5">
    <p:bg>
      <p:bgPr>
        <a:solidFill>
          <a:schemeClr val="dk2"/>
        </a:solidFill>
        <a:effectLst/>
      </p:bgPr>
    </p:bg>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20" name="Shape 220"/>
          <p:cNvSpPr/>
          <p:nvPr/>
        </p:nvSpPr>
        <p:spPr>
          <a:xfrm>
            <a:off x="365125" y="275035"/>
            <a:ext cx="6859588" cy="386476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pic>
        <p:nvPicPr>
          <p:cNvPr id="221" name="Shape 221"/>
          <p:cNvPicPr preferRelativeResize="0"/>
          <p:nvPr/>
        </p:nvPicPr>
        <p:blipFill rotWithShape="1">
          <a:blip r:embed="rId3">
            <a:alphaModFix/>
          </a:blip>
          <a:srcRect/>
          <a:stretch/>
        </p:blipFill>
        <p:spPr>
          <a:xfrm>
            <a:off x="746670" y="556570"/>
            <a:ext cx="780775" cy="511542"/>
          </a:xfrm>
          <a:prstGeom prst="rect">
            <a:avLst/>
          </a:prstGeom>
          <a:noFill/>
          <a:ln>
            <a:noFill/>
          </a:ln>
        </p:spPr>
      </p:pic>
      <p:pic>
        <p:nvPicPr>
          <p:cNvPr id="222" name="Shape 22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23" name="Shape 223"/>
          <p:cNvSpPr/>
          <p:nvPr/>
        </p:nvSpPr>
        <p:spPr>
          <a:xfrm>
            <a:off x="365125" y="275035"/>
            <a:ext cx="6859588" cy="386476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224" name="Shape 224"/>
          <p:cNvSpPr txBox="1">
            <a:spLocks noGrp="1"/>
          </p:cNvSpPr>
          <p:nvPr>
            <p:ph type="title"/>
          </p:nvPr>
        </p:nvSpPr>
        <p:spPr>
          <a:xfrm>
            <a:off x="648605" y="1834556"/>
            <a:ext cx="6576108" cy="463973"/>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lt1"/>
              </a:buClr>
              <a:buSzPts val="3800"/>
              <a:buFont typeface="Garamond"/>
              <a:buNone/>
              <a:defRPr sz="38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5" name="Shape 225"/>
          <p:cNvSpPr txBox="1">
            <a:spLocks noGrp="1"/>
          </p:cNvSpPr>
          <p:nvPr>
            <p:ph type="body" idx="1"/>
          </p:nvPr>
        </p:nvSpPr>
        <p:spPr>
          <a:xfrm>
            <a:off x="654697" y="2249636"/>
            <a:ext cx="6550480" cy="38087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accent1"/>
              </a:buClr>
              <a:buSzPts val="3800"/>
              <a:buFont typeface="Arial"/>
              <a:buNone/>
              <a:defRPr sz="3800" b="0" i="1" u="none" strike="noStrike" cap="none">
                <a:solidFill>
                  <a:schemeClr val="lt1"/>
                </a:solidFill>
                <a:latin typeface="Garamond"/>
                <a:ea typeface="Garamond"/>
                <a:cs typeface="Garamond"/>
                <a:sym typeface="Garamond"/>
              </a:defRPr>
            </a:lvl1pPr>
            <a:lvl2pPr marL="914400" marR="0" lvl="1" indent="-228600" algn="l" rtl="0">
              <a:lnSpc>
                <a:spcPct val="90000"/>
              </a:lnSpc>
              <a:spcBef>
                <a:spcPts val="1400"/>
              </a:spcBef>
              <a:spcAft>
                <a:spcPts val="0"/>
              </a:spcAft>
              <a:buClr>
                <a:schemeClr val="accent1"/>
              </a:buClr>
              <a:buSzPts val="1800"/>
              <a:buFont typeface="Arial"/>
              <a:buNone/>
              <a:defRPr sz="1800" b="0" i="0" u="none" strike="noStrike" cap="none">
                <a:solidFill>
                  <a:srgbClr val="888A93"/>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1600"/>
              <a:buFont typeface="Arial"/>
              <a:buNone/>
              <a:defRPr sz="1600" b="0" i="0" u="none" strike="noStrike" cap="none">
                <a:solidFill>
                  <a:srgbClr val="888A93"/>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1400"/>
              <a:buFont typeface="Noto Sans Symbols"/>
              <a:buNone/>
              <a:defRPr sz="1400" b="0" i="0" u="none" strike="noStrike" cap="none">
                <a:solidFill>
                  <a:srgbClr val="888A93"/>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1400"/>
              <a:buFont typeface="Arial"/>
              <a:buNone/>
              <a:defRPr sz="1400" b="0" i="0" u="none" strike="noStrike" cap="none">
                <a:solidFill>
                  <a:srgbClr val="888A93"/>
                </a:solidFill>
                <a:latin typeface="Arial"/>
                <a:ea typeface="Arial"/>
                <a:cs typeface="Arial"/>
                <a:sym typeface="Arial"/>
              </a:defRPr>
            </a:lvl5pPr>
            <a:lvl6pPr marL="2743200" marR="0" lvl="5"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6pPr>
            <a:lvl7pPr marL="3200400" marR="0" lvl="6"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7pPr>
            <a:lvl8pPr marL="3657600" marR="0" lvl="7"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8pPr>
            <a:lvl9pPr marL="4114800" marR="0" lvl="8" indent="-228600" algn="l" rtl="0">
              <a:spcBef>
                <a:spcPts val="280"/>
              </a:spcBef>
              <a:spcAft>
                <a:spcPts val="0"/>
              </a:spcAft>
              <a:buClr>
                <a:srgbClr val="888A93"/>
              </a:buClr>
              <a:buSzPts val="1400"/>
              <a:buFont typeface="Arial"/>
              <a:buNone/>
              <a:defRPr sz="1400" b="0" i="0" u="none" strike="noStrike" cap="none">
                <a:solidFill>
                  <a:srgbClr val="888A93"/>
                </a:solidFill>
                <a:latin typeface="Garamond"/>
                <a:ea typeface="Garamond"/>
                <a:cs typeface="Garamond"/>
                <a:sym typeface="Garamond"/>
              </a:defRPr>
            </a:lvl9pPr>
          </a:lstStyle>
          <a:p>
            <a:endParaRPr/>
          </a:p>
        </p:txBody>
      </p:sp>
      <p:sp>
        <p:nvSpPr>
          <p:cNvPr id="226" name="Shape 226"/>
          <p:cNvSpPr txBox="1">
            <a:spLocks noGrp="1"/>
          </p:cNvSpPr>
          <p:nvPr>
            <p:ph type="dt" idx="10"/>
          </p:nvPr>
        </p:nvSpPr>
        <p:spPr>
          <a:xfrm>
            <a:off x="748092" y="3680815"/>
            <a:ext cx="1925338" cy="1789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27" name="Shape 227"/>
          <p:cNvSpPr txBox="1">
            <a:spLocks noGrp="1"/>
          </p:cNvSpPr>
          <p:nvPr>
            <p:ph type="body" idx="2"/>
          </p:nvPr>
        </p:nvSpPr>
        <p:spPr>
          <a:xfrm>
            <a:off x="744351" y="3034955"/>
            <a:ext cx="6472238" cy="32563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1pPr>
            <a:lvl2pPr marL="914400" marR="0" lvl="1"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2pPr>
            <a:lvl3pPr marL="1371600" marR="0" lvl="2"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1400"/>
              </a:spcBef>
              <a:spcAft>
                <a:spcPts val="0"/>
              </a:spcAft>
              <a:buClr>
                <a:schemeClr val="accent1"/>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1400"/>
              </a:spcBef>
              <a:spcAft>
                <a:spcPts val="0"/>
              </a:spcAft>
              <a:buClr>
                <a:schemeClr val="accent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228" name="Shape 228" descr="UCSF_sig_white_RGB.png"/>
          <p:cNvPicPr preferRelativeResize="0"/>
          <p:nvPr/>
        </p:nvPicPr>
        <p:blipFill rotWithShape="1">
          <a:blip r:embed="rId4">
            <a:alphaModFix/>
          </a:blip>
          <a:srcRect/>
          <a:stretch/>
        </p:blipFill>
        <p:spPr>
          <a:xfrm>
            <a:off x="738933" y="557219"/>
            <a:ext cx="788243" cy="512535"/>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Quote with Image">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2">
            <a:alphaModFix/>
          </a:blip>
          <a:srcRect b="-2"/>
          <a:stretch/>
        </p:blipFill>
        <p:spPr>
          <a:xfrm>
            <a:off x="0" y="1"/>
            <a:ext cx="6858000" cy="5143500"/>
          </a:xfrm>
          <a:prstGeom prst="rect">
            <a:avLst/>
          </a:prstGeom>
          <a:noFill/>
          <a:ln>
            <a:noFill/>
          </a:ln>
        </p:spPr>
      </p:pic>
      <p:sp>
        <p:nvSpPr>
          <p:cNvPr id="231" name="Shape 231"/>
          <p:cNvSpPr/>
          <p:nvPr/>
        </p:nvSpPr>
        <p:spPr>
          <a:xfrm>
            <a:off x="0" y="-1"/>
            <a:ext cx="9144000" cy="5143501"/>
          </a:xfrm>
          <a:prstGeom prst="rect">
            <a:avLst/>
          </a:prstGeom>
          <a:solidFill>
            <a:srgbClr val="000000">
              <a:alpha val="40000"/>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232" name="Shape 232"/>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33" name="Shape 233"/>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34" name="Shape 234"/>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1">
                <a:solidFill>
                  <a:schemeClr val="lt2"/>
                </a:solidFill>
                <a:latin typeface="Arial"/>
                <a:ea typeface="Arial"/>
                <a:cs typeface="Arial"/>
                <a:sym typeface="Arial"/>
              </a:rPr>
              <a:t>‹#›</a:t>
            </a:fld>
            <a:endParaRPr sz="900" i="1">
              <a:solidFill>
                <a:schemeClr val="lt2"/>
              </a:solidFill>
              <a:latin typeface="Arial"/>
              <a:ea typeface="Arial"/>
              <a:cs typeface="Arial"/>
              <a:sym typeface="Arial"/>
            </a:endParaRPr>
          </a:p>
        </p:txBody>
      </p:sp>
      <p:cxnSp>
        <p:nvCxnSpPr>
          <p:cNvPr id="235" name="Shape 235"/>
          <p:cNvCxnSpPr/>
          <p:nvPr/>
        </p:nvCxnSpPr>
        <p:spPr>
          <a:xfrm>
            <a:off x="365125" y="4687560"/>
            <a:ext cx="8413750" cy="0"/>
          </a:xfrm>
          <a:prstGeom prst="straightConnector1">
            <a:avLst/>
          </a:prstGeom>
          <a:noFill/>
          <a:ln w="9525" cap="flat" cmpd="sng">
            <a:solidFill>
              <a:schemeClr val="lt2"/>
            </a:solidFill>
            <a:prstDash val="solid"/>
            <a:miter lim="800000"/>
            <a:headEnd type="none" w="med" len="med"/>
            <a:tailEnd type="none" w="med" len="med"/>
          </a:ln>
        </p:spPr>
      </p:cxnSp>
      <p:cxnSp>
        <p:nvCxnSpPr>
          <p:cNvPr id="236" name="Shape 236"/>
          <p:cNvCxnSpPr/>
          <p:nvPr/>
        </p:nvCxnSpPr>
        <p:spPr>
          <a:xfrm>
            <a:off x="365125" y="4687560"/>
            <a:ext cx="8413750" cy="0"/>
          </a:xfrm>
          <a:prstGeom prst="straightConnector1">
            <a:avLst/>
          </a:prstGeom>
          <a:noFill/>
          <a:ln w="9525" cap="flat" cmpd="sng">
            <a:solidFill>
              <a:schemeClr val="lt2"/>
            </a:solidFill>
            <a:prstDash val="solid"/>
            <a:miter lim="800000"/>
            <a:headEnd type="none" w="med" len="med"/>
            <a:tailEnd type="none" w="med" len="med"/>
          </a:ln>
        </p:spPr>
      </p:cxnSp>
      <p:sp>
        <p:nvSpPr>
          <p:cNvPr id="237" name="Shape 237"/>
          <p:cNvSpPr txBox="1">
            <a:spLocks noGrp="1"/>
          </p:cNvSpPr>
          <p:nvPr>
            <p:ph type="title"/>
          </p:nvPr>
        </p:nvSpPr>
        <p:spPr>
          <a:xfrm>
            <a:off x="346334" y="1687422"/>
            <a:ext cx="8089901" cy="1066446"/>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2"/>
              </a:buClr>
              <a:buSzPts val="4800"/>
              <a:buFont typeface="Garamond"/>
              <a:buNone/>
              <a:defRPr sz="4800" b="0" i="0" u="none" strike="noStrike" cap="none">
                <a:solidFill>
                  <a:schemeClr val="lt2"/>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8" name="Shape 238"/>
          <p:cNvSpPr txBox="1">
            <a:spLocks noGrp="1"/>
          </p:cNvSpPr>
          <p:nvPr>
            <p:ph type="body" idx="1"/>
          </p:nvPr>
        </p:nvSpPr>
        <p:spPr>
          <a:xfrm>
            <a:off x="645331" y="3062506"/>
            <a:ext cx="8325548" cy="5414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00"/>
              </a:spcBef>
              <a:spcAft>
                <a:spcPts val="0"/>
              </a:spcAft>
              <a:buClr>
                <a:schemeClr val="accent1"/>
              </a:buClr>
              <a:buSzPts val="1600"/>
              <a:buFont typeface="Noto Sans Symbols"/>
              <a:buNone/>
              <a:defRPr sz="1600" b="0" i="0" u="none" strike="noStrike" cap="none">
                <a:solidFill>
                  <a:schemeClr val="lt2"/>
                </a:solidFill>
                <a:latin typeface="Arial"/>
                <a:ea typeface="Arial"/>
                <a:cs typeface="Arial"/>
                <a:sym typeface="Arial"/>
              </a:defRPr>
            </a:lvl1pPr>
            <a:lvl2pPr marL="914400" marR="0" lvl="1" indent="-228600" algn="l" rtl="0">
              <a:lnSpc>
                <a:spcPct val="90000"/>
              </a:lnSpc>
              <a:spcBef>
                <a:spcPts val="1400"/>
              </a:spcBef>
              <a:spcAft>
                <a:spcPts val="0"/>
              </a:spcAft>
              <a:buClr>
                <a:schemeClr val="accent1"/>
              </a:buClr>
              <a:buSzPts val="2100"/>
              <a:buFont typeface="Arial"/>
              <a:buNone/>
              <a:defRPr sz="2100" b="0" i="0" u="none" strike="noStrike" cap="none">
                <a:solidFill>
                  <a:schemeClr val="dk1"/>
                </a:solidFill>
                <a:latin typeface="Arial"/>
                <a:ea typeface="Arial"/>
                <a:cs typeface="Arial"/>
                <a:sym typeface="Arial"/>
              </a:defRPr>
            </a:lvl2pPr>
            <a:lvl3pPr marL="1371600" marR="0" lvl="2" indent="-228600" algn="l" rtl="0">
              <a:lnSpc>
                <a:spcPct val="90000"/>
              </a:lnSpc>
              <a:spcBef>
                <a:spcPts val="1400"/>
              </a:spcBef>
              <a:spcAft>
                <a:spcPts val="0"/>
              </a:spcAft>
              <a:buClr>
                <a:schemeClr val="accent1"/>
              </a:buClr>
              <a:buSzPts val="2100"/>
              <a:buFont typeface="Arial"/>
              <a:buNone/>
              <a:defRPr sz="2100" b="0" i="0" u="none" strike="noStrike" cap="none">
                <a:solidFill>
                  <a:schemeClr val="dk1"/>
                </a:solidFill>
                <a:latin typeface="Arial"/>
                <a:ea typeface="Arial"/>
                <a:cs typeface="Arial"/>
                <a:sym typeface="Arial"/>
              </a:defRPr>
            </a:lvl3pPr>
            <a:lvl4pPr marL="1828800" marR="0" lvl="3" indent="-228600" algn="l" rtl="0">
              <a:lnSpc>
                <a:spcPct val="90000"/>
              </a:lnSpc>
              <a:spcBef>
                <a:spcPts val="1400"/>
              </a:spcBef>
              <a:spcAft>
                <a:spcPts val="0"/>
              </a:spcAft>
              <a:buClr>
                <a:schemeClr val="accent1"/>
              </a:buClr>
              <a:buSzPts val="2100"/>
              <a:buFont typeface="Noto Sans Symbols"/>
              <a:buNone/>
              <a:defRPr sz="2100" b="0" i="0" u="none" strike="noStrike" cap="none">
                <a:solidFill>
                  <a:schemeClr val="dk1"/>
                </a:solidFill>
                <a:latin typeface="Arial"/>
                <a:ea typeface="Arial"/>
                <a:cs typeface="Arial"/>
                <a:sym typeface="Arial"/>
              </a:defRPr>
            </a:lvl4pPr>
            <a:lvl5pPr marL="2286000" marR="0" lvl="4" indent="-228600" algn="l" rtl="0">
              <a:lnSpc>
                <a:spcPct val="90000"/>
              </a:lnSpc>
              <a:spcBef>
                <a:spcPts val="1400"/>
              </a:spcBef>
              <a:spcAft>
                <a:spcPts val="0"/>
              </a:spcAft>
              <a:buClr>
                <a:schemeClr val="accent1"/>
              </a:buClr>
              <a:buSzPts val="2100"/>
              <a:buFont typeface="Arial"/>
              <a:buNone/>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239" name="Shape 239"/>
          <p:cNvPicPr preferRelativeResize="0"/>
          <p:nvPr/>
        </p:nvPicPr>
        <p:blipFill rotWithShape="1">
          <a:blip r:embed="rId3">
            <a:alphaModFix/>
          </a:blip>
          <a:srcRect b="35957"/>
          <a:stretch/>
        </p:blipFill>
        <p:spPr>
          <a:xfrm>
            <a:off x="8131174" y="4794648"/>
            <a:ext cx="599485" cy="251539"/>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Head and 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53732" y="329184"/>
            <a:ext cx="8089901" cy="422423"/>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2" name="Shape 242"/>
          <p:cNvSpPr txBox="1">
            <a:spLocks noGrp="1"/>
          </p:cNvSpPr>
          <p:nvPr>
            <p:ph type="body" idx="1"/>
          </p:nvPr>
        </p:nvSpPr>
        <p:spPr>
          <a:xfrm>
            <a:off x="661375" y="1172814"/>
            <a:ext cx="8325548" cy="3008627"/>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243" name="Shape 243"/>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44" name="Shape 244"/>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45" name="Shape 245"/>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58368" y="325499"/>
            <a:ext cx="8080375" cy="431320"/>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8" name="Shape 248"/>
          <p:cNvSpPr txBox="1">
            <a:spLocks noGrp="1"/>
          </p:cNvSpPr>
          <p:nvPr>
            <p:ph type="body" idx="1"/>
          </p:nvPr>
        </p:nvSpPr>
        <p:spPr>
          <a:xfrm>
            <a:off x="661464" y="1171975"/>
            <a:ext cx="3989387" cy="2983512"/>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249" name="Shape 249"/>
          <p:cNvSpPr txBox="1">
            <a:spLocks noGrp="1"/>
          </p:cNvSpPr>
          <p:nvPr>
            <p:ph type="body" idx="2"/>
          </p:nvPr>
        </p:nvSpPr>
        <p:spPr>
          <a:xfrm>
            <a:off x="641062" y="760463"/>
            <a:ext cx="8077645" cy="28738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250" name="Shape 250"/>
          <p:cNvSpPr txBox="1">
            <a:spLocks noGrp="1"/>
          </p:cNvSpPr>
          <p:nvPr>
            <p:ph type="body" idx="3"/>
          </p:nvPr>
        </p:nvSpPr>
        <p:spPr>
          <a:xfrm>
            <a:off x="4882627" y="1167527"/>
            <a:ext cx="4013199" cy="2983512"/>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251" name="Shape 251"/>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52" name="Shape 252"/>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53" name="Shape 253"/>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p:spTree>
      <p:nvGrpSpPr>
        <p:cNvPr id="1" name="Shape 254"/>
        <p:cNvGrpSpPr/>
        <p:nvPr/>
      </p:nvGrpSpPr>
      <p:grpSpPr>
        <a:xfrm>
          <a:off x="0" y="0"/>
          <a:ext cx="0" cy="0"/>
          <a:chOff x="0" y="0"/>
          <a:chExt cx="0" cy="0"/>
        </a:xfrm>
      </p:grpSpPr>
      <p:sp>
        <p:nvSpPr>
          <p:cNvPr id="255" name="Shape 255"/>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56" name="Shape 256"/>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57" name="Shape 257"/>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0" y="-1"/>
            <a:ext cx="9144000" cy="468868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260" name="Shape 260"/>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61" name="Shape 261"/>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62" name="Shape 262"/>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i="0">
                <a:solidFill>
                  <a:schemeClr val="dk1"/>
                </a:solidFill>
                <a:latin typeface="Arial"/>
                <a:ea typeface="Arial"/>
                <a:cs typeface="Arial"/>
                <a:sym typeface="Arial"/>
              </a:rPr>
              <a:t>‹#›</a:t>
            </a:fld>
            <a:endParaRPr sz="900" i="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losing with Single Image">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265" name="Shape 265"/>
          <p:cNvPicPr preferRelativeResize="0"/>
          <p:nvPr/>
        </p:nvPicPr>
        <p:blipFill rotWithShape="1">
          <a:blip r:embed="rId2">
            <a:alphaModFix/>
          </a:blip>
          <a:srcRect/>
          <a:stretch/>
        </p:blipFill>
        <p:spPr>
          <a:xfrm>
            <a:off x="0" y="0"/>
            <a:ext cx="6858000" cy="5143500"/>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Closing with Logo">
    <p:bg>
      <p:bgPr>
        <a:solidFill>
          <a:schemeClr val="dk2"/>
        </a:solidFill>
        <a:effectLst/>
      </p:bgPr>
    </p:bg>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2">
            <a:alphaModFix/>
          </a:blip>
          <a:srcRect/>
          <a:stretch/>
        </p:blipFill>
        <p:spPr>
          <a:xfrm>
            <a:off x="3630547" y="2026142"/>
            <a:ext cx="1582962" cy="1033582"/>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losing with Quote">
    <p:bg>
      <p:bgPr>
        <a:solidFill>
          <a:schemeClr val="dk2"/>
        </a:solidFill>
        <a:effectLst/>
      </p:bgPr>
    </p:bg>
    <p:spTree>
      <p:nvGrpSpPr>
        <p:cNvPr id="1" name="Shape 268"/>
        <p:cNvGrpSpPr/>
        <p:nvPr/>
      </p:nvGrpSpPr>
      <p:grpSpPr>
        <a:xfrm>
          <a:off x="0" y="0"/>
          <a:ext cx="0" cy="0"/>
          <a:chOff x="0" y="0"/>
          <a:chExt cx="0" cy="0"/>
        </a:xfrm>
      </p:grpSpPr>
      <p:cxnSp>
        <p:nvCxnSpPr>
          <p:cNvPr id="269" name="Shape 269"/>
          <p:cNvCxnSpPr/>
          <p:nvPr/>
        </p:nvCxnSpPr>
        <p:spPr>
          <a:xfrm>
            <a:off x="752475" y="1921754"/>
            <a:ext cx="372940" cy="0"/>
          </a:xfrm>
          <a:prstGeom prst="straightConnector1">
            <a:avLst/>
          </a:prstGeom>
          <a:noFill/>
          <a:ln w="12700" cap="flat" cmpd="sng">
            <a:solidFill>
              <a:schemeClr val="lt2"/>
            </a:solidFill>
            <a:prstDash val="solid"/>
            <a:round/>
            <a:headEnd type="none" w="med" len="med"/>
            <a:tailEnd type="none" w="med" len="med"/>
          </a:ln>
        </p:spPr>
      </p:cxnSp>
      <p:sp>
        <p:nvSpPr>
          <p:cNvPr id="270" name="Shape 270"/>
          <p:cNvSpPr txBox="1">
            <a:spLocks noGrp="1"/>
          </p:cNvSpPr>
          <p:nvPr>
            <p:ph type="body" idx="1"/>
          </p:nvPr>
        </p:nvSpPr>
        <p:spPr>
          <a:xfrm>
            <a:off x="658358" y="479644"/>
            <a:ext cx="6204666" cy="1084659"/>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600"/>
              </a:spcBef>
              <a:spcAft>
                <a:spcPts val="0"/>
              </a:spcAft>
              <a:buClr>
                <a:schemeClr val="accent1"/>
              </a:buClr>
              <a:buSzPts val="2400"/>
              <a:buFont typeface="Noto Sans Symbols"/>
              <a:buNone/>
              <a:defRPr sz="2400" b="0" i="0" u="none" strike="noStrike" cap="none">
                <a:solidFill>
                  <a:schemeClr val="lt2"/>
                </a:solidFill>
                <a:latin typeface="Garamond"/>
                <a:ea typeface="Garamond"/>
                <a:cs typeface="Garamond"/>
                <a:sym typeface="Garamond"/>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lt2"/>
                </a:solidFill>
                <a:latin typeface="Garamond"/>
                <a:ea typeface="Garamond"/>
                <a:cs typeface="Garamond"/>
                <a:sym typeface="Garamond"/>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lt2"/>
                </a:solidFill>
                <a:latin typeface="Garamond"/>
                <a:ea typeface="Garamond"/>
                <a:cs typeface="Garamond"/>
                <a:sym typeface="Garamond"/>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lt2"/>
                </a:solidFill>
                <a:latin typeface="Garamond"/>
                <a:ea typeface="Garamond"/>
                <a:cs typeface="Garamond"/>
                <a:sym typeface="Garamond"/>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lt2"/>
                </a:solidFill>
                <a:latin typeface="Garamond"/>
                <a:ea typeface="Garamond"/>
                <a:cs typeface="Garamond"/>
                <a:sym typeface="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cxnSp>
        <p:nvCxnSpPr>
          <p:cNvPr id="271" name="Shape 271"/>
          <p:cNvCxnSpPr/>
          <p:nvPr/>
        </p:nvCxnSpPr>
        <p:spPr>
          <a:xfrm>
            <a:off x="752475" y="1921754"/>
            <a:ext cx="372940" cy="0"/>
          </a:xfrm>
          <a:prstGeom prst="straightConnector1">
            <a:avLst/>
          </a:prstGeom>
          <a:noFill/>
          <a:ln w="12700" cap="flat" cmpd="sng">
            <a:solidFill>
              <a:schemeClr val="lt2"/>
            </a:solidFill>
            <a:prstDash val="solid"/>
            <a:round/>
            <a:headEnd type="none" w="med" len="med"/>
            <a:tailEnd type="none" w="med" len="med"/>
          </a:ln>
        </p:spPr>
      </p:cxnSp>
      <p:pic>
        <p:nvPicPr>
          <p:cNvPr id="272" name="Shape 272" descr="UCSF_sig_white_RGB.png"/>
          <p:cNvPicPr preferRelativeResize="0"/>
          <p:nvPr/>
        </p:nvPicPr>
        <p:blipFill rotWithShape="1">
          <a:blip r:embed="rId2">
            <a:alphaModFix/>
          </a:blip>
          <a:srcRect/>
          <a:stretch/>
        </p:blipFill>
        <p:spPr>
          <a:xfrm>
            <a:off x="738932" y="2560662"/>
            <a:ext cx="1127386" cy="733055"/>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p:bg>
      <p:bgPr>
        <a:gradFill>
          <a:gsLst>
            <a:gs pos="0">
              <a:srgbClr val="FFFFFF"/>
            </a:gs>
            <a:gs pos="51450">
              <a:srgbClr val="F6F8F8"/>
            </a:gs>
            <a:gs pos="100000">
              <a:srgbClr val="ECF0F1"/>
            </a:gs>
          </a:gsLst>
          <a:path path="circle">
            <a:fillToRect l="50000" t="50000" r="50000" b="50000"/>
          </a:path>
          <a:tileRect/>
        </a:gradFill>
        <a:effectLst/>
      </p:bgPr>
    </p:bg>
    <p:spTree>
      <p:nvGrpSpPr>
        <p:cNvPr id="1" name="Shape 273"/>
        <p:cNvGrpSpPr/>
        <p:nvPr/>
      </p:nvGrpSpPr>
      <p:grpSpPr>
        <a:xfrm>
          <a:off x="0" y="0"/>
          <a:ext cx="0" cy="0"/>
          <a:chOff x="0" y="0"/>
          <a:chExt cx="0" cy="0"/>
        </a:xfrm>
      </p:grpSpPr>
      <p:pic>
        <p:nvPicPr>
          <p:cNvPr id="274" name="Shape 274"/>
          <p:cNvPicPr preferRelativeResize="0"/>
          <p:nvPr/>
        </p:nvPicPr>
        <p:blipFill rotWithShape="1">
          <a:blip r:embed="rId2">
            <a:alphaModFix/>
          </a:blip>
          <a:srcRect/>
          <a:stretch/>
        </p:blipFill>
        <p:spPr>
          <a:xfrm>
            <a:off x="8037576" y="4907621"/>
            <a:ext cx="720226" cy="182401"/>
          </a:xfrm>
          <a:prstGeom prst="rect">
            <a:avLst/>
          </a:prstGeom>
          <a:noFill/>
          <a:ln>
            <a:noFill/>
          </a:ln>
        </p:spPr>
      </p:pic>
      <p:sp>
        <p:nvSpPr>
          <p:cNvPr id="275" name="Shape 275"/>
          <p:cNvSpPr txBox="1">
            <a:spLocks noGrp="1"/>
          </p:cNvSpPr>
          <p:nvPr>
            <p:ph type="sldNum" idx="12"/>
          </p:nvPr>
        </p:nvSpPr>
        <p:spPr>
          <a:xfrm>
            <a:off x="6344449" y="4665943"/>
            <a:ext cx="208753" cy="202551"/>
          </a:xfrm>
          <a:prstGeom prst="rect">
            <a:avLst/>
          </a:prstGeom>
          <a:noFill/>
          <a:ln>
            <a:noFill/>
          </a:ln>
        </p:spPr>
        <p:txBody>
          <a:bodyPr spcFirstLastPara="1" wrap="square" lIns="31400" tIns="31400" rIns="31400" bIns="31400" anchor="b" anchorCtr="0">
            <a:noAutofit/>
          </a:bodyPr>
          <a:lstStyle/>
          <a:p>
            <a:pPr marL="0" marR="0" lvl="0" indent="0" algn="l" rtl="0">
              <a:spcBef>
                <a:spcPts val="0"/>
              </a:spcBef>
              <a:spcAft>
                <a:spcPts val="0"/>
              </a:spcAft>
              <a:buNone/>
            </a:pPr>
            <a:fld id="{00000000-1234-1234-1234-123412341234}" type="slidenum">
              <a:rPr lang="en" sz="900" i="0">
                <a:solidFill>
                  <a:srgbClr val="888888"/>
                </a:solidFill>
                <a:latin typeface="Trebuchet MS"/>
                <a:ea typeface="Trebuchet MS"/>
                <a:cs typeface="Trebuchet MS"/>
                <a:sym typeface="Trebuchet MS"/>
              </a:rPr>
              <a:t>‹#›</a:t>
            </a:fld>
            <a:endParaRPr sz="900" i="0">
              <a:solidFill>
                <a:srgbClr val="888888"/>
              </a:solidFill>
              <a:latin typeface="Trebuchet MS"/>
              <a:ea typeface="Trebuchet MS"/>
              <a:cs typeface="Trebuchet MS"/>
              <a:sym typeface="Trebuchet M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55950" y="326245"/>
            <a:ext cx="8089900" cy="422423"/>
          </a:xfrm>
          <a:prstGeom prst="rect">
            <a:avLst/>
          </a:prstGeom>
          <a:noFill/>
          <a:ln>
            <a:noFill/>
          </a:ln>
        </p:spPr>
        <p:txBody>
          <a:bodyPr spcFirstLastPara="1" wrap="square" lIns="91425" tIns="91425" rIns="91425" bIns="91425" anchor="t" anchorCtr="0"/>
          <a:lstStyle>
            <a:lvl1pPr marR="0" lvl="0" algn="l" rtl="0">
              <a:lnSpc>
                <a:spcPct val="85000"/>
              </a:lnSpc>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Shape 68"/>
          <p:cNvSpPr txBox="1">
            <a:spLocks noGrp="1"/>
          </p:cNvSpPr>
          <p:nvPr>
            <p:ph type="body" idx="1"/>
          </p:nvPr>
        </p:nvSpPr>
        <p:spPr>
          <a:xfrm>
            <a:off x="657789" y="1174182"/>
            <a:ext cx="8089901" cy="124649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lnSpc>
                <a:spcPct val="90000"/>
              </a:lnSpc>
              <a:spcBef>
                <a:spcPts val="1400"/>
              </a:spcBef>
              <a:spcAft>
                <a:spcPts val="0"/>
              </a:spcAft>
              <a:buClr>
                <a:schemeClr val="accent1"/>
              </a:buClr>
              <a:buSzPts val="2100"/>
              <a:buFont typeface="Noto Sans Symbols"/>
              <a:buChar char="▪"/>
              <a:defRPr sz="2100" b="0" i="0" u="none" strike="noStrike" cap="none">
                <a:solidFill>
                  <a:schemeClr val="dk1"/>
                </a:solidFill>
                <a:latin typeface="Arial"/>
                <a:ea typeface="Arial"/>
                <a:cs typeface="Arial"/>
                <a:sym typeface="Arial"/>
              </a:defRPr>
            </a:lvl4pPr>
            <a:lvl5pPr marL="2286000" marR="0" lvl="4" indent="-361950" algn="l" rtl="0">
              <a:lnSpc>
                <a:spcPct val="90000"/>
              </a:lnSpc>
              <a:spcBef>
                <a:spcPts val="1400"/>
              </a:spcBef>
              <a:spcAft>
                <a:spcPts val="0"/>
              </a:spcAft>
              <a:buClr>
                <a:schemeClr val="accent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69" name="Shape 69"/>
          <p:cNvSpPr txBox="1">
            <a:spLocks noGrp="1"/>
          </p:cNvSpPr>
          <p:nvPr>
            <p:ph type="dt" idx="10"/>
          </p:nvPr>
        </p:nvSpPr>
        <p:spPr>
          <a:xfrm>
            <a:off x="6334637" y="4839270"/>
            <a:ext cx="927193" cy="1164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0" name="Shape 70"/>
          <p:cNvSpPr txBox="1">
            <a:spLocks noGrp="1"/>
          </p:cNvSpPr>
          <p:nvPr>
            <p:ph type="ftr" idx="11"/>
          </p:nvPr>
        </p:nvSpPr>
        <p:spPr>
          <a:xfrm>
            <a:off x="729161" y="4852596"/>
            <a:ext cx="4310907" cy="10348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1" name="Shape 71"/>
          <p:cNvSpPr txBox="1">
            <a:spLocks noGrp="1"/>
          </p:cNvSpPr>
          <p:nvPr>
            <p:ph type="sldNum" idx="12"/>
          </p:nvPr>
        </p:nvSpPr>
        <p:spPr>
          <a:xfrm>
            <a:off x="358009" y="4840127"/>
            <a:ext cx="246061" cy="1164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900" b="0" i="0" u="none" strike="noStrike" cap="none">
                <a:solidFill>
                  <a:schemeClr val="dk1"/>
                </a:solidFill>
                <a:latin typeface="Arial"/>
                <a:ea typeface="Arial"/>
                <a:cs typeface="Arial"/>
                <a:sym typeface="Arial"/>
              </a:rPr>
              <a:t>‹#›</a:t>
            </a:fld>
            <a:endParaRPr sz="900" b="0" i="0" u="none" strike="noStrike" cap="none">
              <a:solidFill>
                <a:schemeClr val="dk1"/>
              </a:solidFill>
              <a:latin typeface="Arial"/>
              <a:ea typeface="Arial"/>
              <a:cs typeface="Arial"/>
              <a:sym typeface="Arial"/>
            </a:endParaRPr>
          </a:p>
        </p:txBody>
      </p:sp>
      <p:cxnSp>
        <p:nvCxnSpPr>
          <p:cNvPr id="72" name="Shape 72"/>
          <p:cNvCxnSpPr/>
          <p:nvPr/>
        </p:nvCxnSpPr>
        <p:spPr>
          <a:xfrm>
            <a:off x="365125" y="4687560"/>
            <a:ext cx="8413750" cy="0"/>
          </a:xfrm>
          <a:prstGeom prst="straightConnector1">
            <a:avLst/>
          </a:prstGeom>
          <a:noFill/>
          <a:ln w="9525" cap="flat" cmpd="sng">
            <a:solidFill>
              <a:srgbClr val="052049"/>
            </a:solidFill>
            <a:prstDash val="solid"/>
            <a:miter lim="800000"/>
            <a:headEnd type="none" w="med" len="med"/>
            <a:tailEnd type="none" w="med" len="med"/>
          </a:ln>
        </p:spPr>
      </p:cxnSp>
      <p:cxnSp>
        <p:nvCxnSpPr>
          <p:cNvPr id="73" name="Shape 73"/>
          <p:cNvCxnSpPr/>
          <p:nvPr/>
        </p:nvCxnSpPr>
        <p:spPr>
          <a:xfrm>
            <a:off x="365125" y="4687560"/>
            <a:ext cx="8413750" cy="0"/>
          </a:xfrm>
          <a:prstGeom prst="straightConnector1">
            <a:avLst/>
          </a:prstGeom>
          <a:noFill/>
          <a:ln w="9525" cap="flat" cmpd="sng">
            <a:solidFill>
              <a:srgbClr val="052049"/>
            </a:solidFill>
            <a:prstDash val="solid"/>
            <a:miter lim="800000"/>
            <a:headEnd type="none" w="med" len="med"/>
            <a:tailEnd type="none" w="med" len="med"/>
          </a:ln>
        </p:spPr>
      </p:cxnSp>
      <p:sp>
        <p:nvSpPr>
          <p:cNvPr id="74" name="Shape 74"/>
          <p:cNvSpPr/>
          <p:nvPr/>
        </p:nvSpPr>
        <p:spPr>
          <a:xfrm>
            <a:off x="8129588" y="4795838"/>
            <a:ext cx="647700" cy="233362"/>
          </a:xfrm>
          <a:custGeom>
            <a:avLst/>
            <a:gdLst/>
            <a:ahLst/>
            <a:cxnLst/>
            <a:rect l="0" t="0" r="0" b="0"/>
            <a:pathLst>
              <a:path w="120000" h="120000" extrusionOk="0">
                <a:moveTo>
                  <a:pt x="119999" y="52142"/>
                </a:moveTo>
                <a:cubicBezTo>
                  <a:pt x="119999" y="37142"/>
                  <a:pt x="119999" y="37142"/>
                  <a:pt x="119999" y="37142"/>
                </a:cubicBezTo>
                <a:cubicBezTo>
                  <a:pt x="92571" y="37142"/>
                  <a:pt x="92571" y="37142"/>
                  <a:pt x="92571" y="37142"/>
                </a:cubicBezTo>
                <a:cubicBezTo>
                  <a:pt x="92571" y="92857"/>
                  <a:pt x="92571" y="92857"/>
                  <a:pt x="92571" y="92857"/>
                </a:cubicBezTo>
                <a:cubicBezTo>
                  <a:pt x="92228" y="86428"/>
                  <a:pt x="91200" y="81428"/>
                  <a:pt x="89142" y="77857"/>
                </a:cubicBezTo>
                <a:cubicBezTo>
                  <a:pt x="87428" y="75000"/>
                  <a:pt x="85371" y="72857"/>
                  <a:pt x="82285" y="71428"/>
                </a:cubicBezTo>
                <a:cubicBezTo>
                  <a:pt x="75428" y="68571"/>
                  <a:pt x="75428" y="68571"/>
                  <a:pt x="75428" y="68571"/>
                </a:cubicBezTo>
                <a:cubicBezTo>
                  <a:pt x="73028" y="67142"/>
                  <a:pt x="71314" y="65714"/>
                  <a:pt x="70285" y="65000"/>
                </a:cubicBezTo>
                <a:cubicBezTo>
                  <a:pt x="69600" y="64285"/>
                  <a:pt x="68914" y="62857"/>
                  <a:pt x="68914" y="61428"/>
                </a:cubicBezTo>
                <a:cubicBezTo>
                  <a:pt x="68914" y="61428"/>
                  <a:pt x="68914" y="61428"/>
                  <a:pt x="68914" y="61428"/>
                </a:cubicBezTo>
                <a:cubicBezTo>
                  <a:pt x="68914" y="61428"/>
                  <a:pt x="68914" y="61428"/>
                  <a:pt x="68914" y="61428"/>
                </a:cubicBezTo>
                <a:cubicBezTo>
                  <a:pt x="68571" y="60714"/>
                  <a:pt x="68571" y="59285"/>
                  <a:pt x="68571" y="58571"/>
                </a:cubicBezTo>
                <a:cubicBezTo>
                  <a:pt x="68571" y="55714"/>
                  <a:pt x="68914" y="53571"/>
                  <a:pt x="69600" y="52142"/>
                </a:cubicBezTo>
                <a:cubicBezTo>
                  <a:pt x="69600" y="52142"/>
                  <a:pt x="69600" y="52142"/>
                  <a:pt x="69600" y="52142"/>
                </a:cubicBezTo>
                <a:cubicBezTo>
                  <a:pt x="69600" y="52142"/>
                  <a:pt x="69600" y="52142"/>
                  <a:pt x="69600" y="52142"/>
                </a:cubicBezTo>
                <a:cubicBezTo>
                  <a:pt x="69600" y="52142"/>
                  <a:pt x="69600" y="52142"/>
                  <a:pt x="69600" y="52142"/>
                </a:cubicBezTo>
                <a:cubicBezTo>
                  <a:pt x="69600" y="52142"/>
                  <a:pt x="69600" y="52142"/>
                  <a:pt x="69600" y="52142"/>
                </a:cubicBezTo>
                <a:cubicBezTo>
                  <a:pt x="69942" y="51428"/>
                  <a:pt x="70285" y="51428"/>
                  <a:pt x="70285" y="51428"/>
                </a:cubicBezTo>
                <a:cubicBezTo>
                  <a:pt x="71657" y="49285"/>
                  <a:pt x="73371" y="48571"/>
                  <a:pt x="75428" y="48571"/>
                </a:cubicBezTo>
                <a:cubicBezTo>
                  <a:pt x="77485" y="48571"/>
                  <a:pt x="79200" y="49285"/>
                  <a:pt x="80228" y="50714"/>
                </a:cubicBezTo>
                <a:cubicBezTo>
                  <a:pt x="82285" y="52857"/>
                  <a:pt x="83314" y="55714"/>
                  <a:pt x="83314" y="60714"/>
                </a:cubicBezTo>
                <a:cubicBezTo>
                  <a:pt x="91200" y="60714"/>
                  <a:pt x="91200" y="60714"/>
                  <a:pt x="91200" y="60714"/>
                </a:cubicBezTo>
                <a:cubicBezTo>
                  <a:pt x="91200" y="52142"/>
                  <a:pt x="89485" y="45714"/>
                  <a:pt x="86742" y="41428"/>
                </a:cubicBezTo>
                <a:cubicBezTo>
                  <a:pt x="83657" y="36428"/>
                  <a:pt x="80228" y="34285"/>
                  <a:pt x="76114" y="34285"/>
                </a:cubicBezTo>
                <a:cubicBezTo>
                  <a:pt x="70971" y="34285"/>
                  <a:pt x="67200" y="37142"/>
                  <a:pt x="64799" y="41428"/>
                </a:cubicBezTo>
                <a:cubicBezTo>
                  <a:pt x="63085" y="44285"/>
                  <a:pt x="62057" y="47857"/>
                  <a:pt x="61371" y="52142"/>
                </a:cubicBezTo>
                <a:cubicBezTo>
                  <a:pt x="61371" y="52142"/>
                  <a:pt x="61371" y="52142"/>
                  <a:pt x="61371" y="52142"/>
                </a:cubicBezTo>
                <a:cubicBezTo>
                  <a:pt x="61371" y="52857"/>
                  <a:pt x="61371" y="53571"/>
                  <a:pt x="61028" y="54285"/>
                </a:cubicBezTo>
                <a:cubicBezTo>
                  <a:pt x="60342" y="63571"/>
                  <a:pt x="57257" y="70000"/>
                  <a:pt x="52457" y="70000"/>
                </a:cubicBezTo>
                <a:cubicBezTo>
                  <a:pt x="44914" y="70000"/>
                  <a:pt x="41828" y="56428"/>
                  <a:pt x="41828" y="42857"/>
                </a:cubicBezTo>
                <a:cubicBezTo>
                  <a:pt x="41828" y="28571"/>
                  <a:pt x="44914" y="15000"/>
                  <a:pt x="52457" y="15000"/>
                </a:cubicBezTo>
                <a:cubicBezTo>
                  <a:pt x="56914" y="15000"/>
                  <a:pt x="60342" y="20714"/>
                  <a:pt x="61028" y="29285"/>
                </a:cubicBezTo>
                <a:cubicBezTo>
                  <a:pt x="69257" y="29285"/>
                  <a:pt x="69257" y="29285"/>
                  <a:pt x="69257" y="29285"/>
                </a:cubicBezTo>
                <a:cubicBezTo>
                  <a:pt x="68228" y="10000"/>
                  <a:pt x="61028" y="0"/>
                  <a:pt x="52457" y="0"/>
                </a:cubicBezTo>
                <a:cubicBezTo>
                  <a:pt x="40800" y="0"/>
                  <a:pt x="33942" y="17142"/>
                  <a:pt x="33257" y="39285"/>
                </a:cubicBezTo>
                <a:cubicBezTo>
                  <a:pt x="33257" y="1428"/>
                  <a:pt x="33257" y="1428"/>
                  <a:pt x="33257" y="1428"/>
                </a:cubicBezTo>
                <a:cubicBezTo>
                  <a:pt x="24685" y="1428"/>
                  <a:pt x="24685" y="1428"/>
                  <a:pt x="24685" y="1428"/>
                </a:cubicBezTo>
                <a:cubicBezTo>
                  <a:pt x="24685" y="52142"/>
                  <a:pt x="24685" y="52142"/>
                  <a:pt x="24685" y="52142"/>
                </a:cubicBezTo>
                <a:cubicBezTo>
                  <a:pt x="24685" y="64285"/>
                  <a:pt x="22628" y="70000"/>
                  <a:pt x="16457" y="70000"/>
                </a:cubicBezTo>
                <a:cubicBezTo>
                  <a:pt x="9600" y="70000"/>
                  <a:pt x="8571" y="61428"/>
                  <a:pt x="8571" y="52142"/>
                </a:cubicBezTo>
                <a:cubicBezTo>
                  <a:pt x="8571" y="1428"/>
                  <a:pt x="8571" y="1428"/>
                  <a:pt x="8571" y="1428"/>
                </a:cubicBezTo>
                <a:cubicBezTo>
                  <a:pt x="0" y="1428"/>
                  <a:pt x="0" y="1428"/>
                  <a:pt x="0" y="1428"/>
                </a:cubicBezTo>
                <a:cubicBezTo>
                  <a:pt x="0" y="52142"/>
                  <a:pt x="0" y="52142"/>
                  <a:pt x="0" y="52142"/>
                </a:cubicBezTo>
                <a:cubicBezTo>
                  <a:pt x="0" y="74285"/>
                  <a:pt x="6171" y="85000"/>
                  <a:pt x="16457" y="85000"/>
                </a:cubicBezTo>
                <a:cubicBezTo>
                  <a:pt x="27085" y="85000"/>
                  <a:pt x="33257" y="74285"/>
                  <a:pt x="33257" y="52142"/>
                </a:cubicBezTo>
                <a:cubicBezTo>
                  <a:pt x="33257" y="45714"/>
                  <a:pt x="33257" y="45714"/>
                  <a:pt x="33257" y="45714"/>
                </a:cubicBezTo>
                <a:cubicBezTo>
                  <a:pt x="33942" y="67857"/>
                  <a:pt x="40800" y="85000"/>
                  <a:pt x="52457" y="85000"/>
                </a:cubicBezTo>
                <a:cubicBezTo>
                  <a:pt x="57257" y="85000"/>
                  <a:pt x="61371" y="82142"/>
                  <a:pt x="64114" y="76428"/>
                </a:cubicBezTo>
                <a:cubicBezTo>
                  <a:pt x="64457" y="76428"/>
                  <a:pt x="64799" y="77142"/>
                  <a:pt x="64799" y="77142"/>
                </a:cubicBezTo>
                <a:cubicBezTo>
                  <a:pt x="66514" y="79285"/>
                  <a:pt x="69257" y="81428"/>
                  <a:pt x="73371" y="83571"/>
                </a:cubicBezTo>
                <a:cubicBezTo>
                  <a:pt x="77485" y="85000"/>
                  <a:pt x="77485" y="85000"/>
                  <a:pt x="77485" y="85000"/>
                </a:cubicBezTo>
                <a:cubicBezTo>
                  <a:pt x="80228" y="86428"/>
                  <a:pt x="81942" y="87857"/>
                  <a:pt x="82971" y="89285"/>
                </a:cubicBezTo>
                <a:cubicBezTo>
                  <a:pt x="84000" y="90714"/>
                  <a:pt x="84685" y="92857"/>
                  <a:pt x="84685" y="95000"/>
                </a:cubicBezTo>
                <a:cubicBezTo>
                  <a:pt x="84685" y="100000"/>
                  <a:pt x="83657" y="102857"/>
                  <a:pt x="81257" y="105000"/>
                </a:cubicBezTo>
                <a:cubicBezTo>
                  <a:pt x="79885" y="105714"/>
                  <a:pt x="78514" y="105714"/>
                  <a:pt x="76457" y="105714"/>
                </a:cubicBezTo>
                <a:cubicBezTo>
                  <a:pt x="73028" y="105714"/>
                  <a:pt x="70971" y="104285"/>
                  <a:pt x="69600" y="100714"/>
                </a:cubicBezTo>
                <a:cubicBezTo>
                  <a:pt x="68914" y="99285"/>
                  <a:pt x="68228" y="96428"/>
                  <a:pt x="67885" y="92857"/>
                </a:cubicBezTo>
                <a:cubicBezTo>
                  <a:pt x="60342" y="92857"/>
                  <a:pt x="60342" y="92857"/>
                  <a:pt x="60342" y="92857"/>
                </a:cubicBezTo>
                <a:cubicBezTo>
                  <a:pt x="60342" y="101428"/>
                  <a:pt x="61714" y="107857"/>
                  <a:pt x="64799" y="112857"/>
                </a:cubicBezTo>
                <a:cubicBezTo>
                  <a:pt x="67542" y="117142"/>
                  <a:pt x="71657" y="120000"/>
                  <a:pt x="76800" y="120000"/>
                </a:cubicBezTo>
                <a:cubicBezTo>
                  <a:pt x="81942" y="120000"/>
                  <a:pt x="85714" y="117142"/>
                  <a:pt x="88457" y="112857"/>
                </a:cubicBezTo>
                <a:cubicBezTo>
                  <a:pt x="90857" y="107857"/>
                  <a:pt x="92228" y="102142"/>
                  <a:pt x="92571" y="95714"/>
                </a:cubicBezTo>
                <a:cubicBezTo>
                  <a:pt x="92571" y="118571"/>
                  <a:pt x="92571" y="118571"/>
                  <a:pt x="92571" y="118571"/>
                </a:cubicBezTo>
                <a:cubicBezTo>
                  <a:pt x="101142" y="118571"/>
                  <a:pt x="101142" y="118571"/>
                  <a:pt x="101142" y="118571"/>
                </a:cubicBezTo>
                <a:cubicBezTo>
                  <a:pt x="101142" y="85000"/>
                  <a:pt x="101142" y="85000"/>
                  <a:pt x="101142" y="85000"/>
                </a:cubicBezTo>
                <a:cubicBezTo>
                  <a:pt x="117599" y="85000"/>
                  <a:pt x="117599" y="85000"/>
                  <a:pt x="117599" y="85000"/>
                </a:cubicBezTo>
                <a:cubicBezTo>
                  <a:pt x="117599" y="70714"/>
                  <a:pt x="117599" y="70714"/>
                  <a:pt x="117599" y="70714"/>
                </a:cubicBezTo>
                <a:cubicBezTo>
                  <a:pt x="101142" y="70714"/>
                  <a:pt x="101142" y="70714"/>
                  <a:pt x="101142" y="70714"/>
                </a:cubicBezTo>
                <a:cubicBezTo>
                  <a:pt x="101142" y="52142"/>
                  <a:pt x="101142" y="52142"/>
                  <a:pt x="101142" y="52142"/>
                </a:cubicBezTo>
                <a:lnTo>
                  <a:pt x="119999" y="5214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7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287078/"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x.doi.org/10.15265/IY-2014-000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dx.doi.org/10.15265/IY-2014-000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dx.doi.org/10.15265/IY-2014-0009"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coursera.org/data-science" TargetMode="External"/><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meetup.com/topics/computer-programm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accelerate.ucsf.edu/consul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dt" idx="10"/>
          </p:nvPr>
        </p:nvSpPr>
        <p:spPr>
          <a:xfrm>
            <a:off x="748092" y="3680815"/>
            <a:ext cx="1925338" cy="17895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1200" b="0" i="0" u="none" strike="noStrike" cap="none">
                <a:solidFill>
                  <a:schemeClr val="lt1"/>
                </a:solidFill>
                <a:latin typeface="Arial"/>
                <a:ea typeface="Arial"/>
                <a:cs typeface="Arial"/>
                <a:sym typeface="Arial"/>
              </a:rPr>
              <a:t>1/19/2018</a:t>
            </a:r>
            <a:endParaRPr sz="1200" b="0" i="0" u="none" strike="noStrike" cap="none">
              <a:solidFill>
                <a:schemeClr val="lt1"/>
              </a:solidFill>
              <a:latin typeface="Arial"/>
              <a:ea typeface="Arial"/>
              <a:cs typeface="Arial"/>
              <a:sym typeface="Arial"/>
            </a:endParaRPr>
          </a:p>
        </p:txBody>
      </p:sp>
      <p:sp>
        <p:nvSpPr>
          <p:cNvPr id="286" name="Shape 286"/>
          <p:cNvSpPr txBox="1"/>
          <p:nvPr/>
        </p:nvSpPr>
        <p:spPr>
          <a:xfrm>
            <a:off x="648605" y="2140724"/>
            <a:ext cx="6595720" cy="485903"/>
          </a:xfrm>
          <a:prstGeom prst="rect">
            <a:avLst/>
          </a:prstGeom>
          <a:noFill/>
          <a:ln>
            <a:noFill/>
          </a:ln>
        </p:spPr>
        <p:txBody>
          <a:bodyPr spcFirstLastPara="1" wrap="square" lIns="91425" tIns="45700" rIns="91425" bIns="45700" anchor="b" anchorCtr="0">
            <a:noAutofit/>
          </a:bodyPr>
          <a:lstStyle/>
          <a:p>
            <a:pPr marL="0" marR="0" lvl="0" indent="0" algn="l" rtl="0">
              <a:lnSpc>
                <a:spcPct val="95000"/>
              </a:lnSpc>
              <a:spcBef>
                <a:spcPts val="0"/>
              </a:spcBef>
              <a:spcAft>
                <a:spcPts val="0"/>
              </a:spcAft>
              <a:buClr>
                <a:schemeClr val="lt1"/>
              </a:buClr>
              <a:buSzPts val="3800"/>
              <a:buFont typeface="Calibri"/>
              <a:buNone/>
            </a:pPr>
            <a:r>
              <a:rPr lang="en" sz="3800" b="0" i="0" u="none" strike="noStrike" cap="none">
                <a:solidFill>
                  <a:schemeClr val="lt1"/>
                </a:solidFill>
                <a:latin typeface="Calibri"/>
                <a:ea typeface="Calibri"/>
                <a:cs typeface="Calibri"/>
                <a:sym typeface="Calibri"/>
              </a:rPr>
              <a:t>Clinical Research with De-identified Flat Files</a:t>
            </a:r>
            <a:endParaRPr sz="3800" b="0" i="0" u="none" strike="noStrike" cap="none">
              <a:solidFill>
                <a:schemeClr val="lt1"/>
              </a:solidFill>
              <a:latin typeface="Calibri"/>
              <a:ea typeface="Calibri"/>
              <a:cs typeface="Calibri"/>
              <a:sym typeface="Calibri"/>
            </a:endParaRPr>
          </a:p>
        </p:txBody>
      </p:sp>
      <p:sp>
        <p:nvSpPr>
          <p:cNvPr id="287" name="Shape 287"/>
          <p:cNvSpPr txBox="1"/>
          <p:nvPr/>
        </p:nvSpPr>
        <p:spPr>
          <a:xfrm>
            <a:off x="654697" y="2577734"/>
            <a:ext cx="6570016" cy="3808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0" i="1" u="none" strike="noStrike" cap="none">
                <a:solidFill>
                  <a:schemeClr val="lt1"/>
                </a:solidFill>
                <a:latin typeface="Arial"/>
                <a:ea typeface="Arial"/>
                <a:cs typeface="Arial"/>
                <a:sym typeface="Arial"/>
              </a:rPr>
              <a:t>January 23, 2018</a:t>
            </a:r>
            <a:endParaRPr sz="2400" b="0" i="1" u="none" strike="noStrike" cap="none">
              <a:solidFill>
                <a:schemeClr val="lt1"/>
              </a:solidFill>
              <a:latin typeface="Arial"/>
              <a:ea typeface="Arial"/>
              <a:cs typeface="Arial"/>
              <a:sym typeface="Arial"/>
            </a:endParaRPr>
          </a:p>
        </p:txBody>
      </p:sp>
      <p:sp>
        <p:nvSpPr>
          <p:cNvPr id="288" name="Shape 288"/>
          <p:cNvSpPr txBox="1"/>
          <p:nvPr/>
        </p:nvSpPr>
        <p:spPr>
          <a:xfrm>
            <a:off x="747713" y="3112506"/>
            <a:ext cx="6477000" cy="14525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lt1"/>
                </a:solidFill>
                <a:latin typeface="Calibri"/>
                <a:ea typeface="Calibri"/>
                <a:cs typeface="Calibri"/>
                <a:sym typeface="Calibri"/>
              </a:rPr>
              <a:t>Jennifer M. Creasman</a:t>
            </a:r>
            <a:br>
              <a:rPr lang="en" sz="1800" b="0" i="0" u="none" strike="noStrike" cap="none">
                <a:solidFill>
                  <a:schemeClr val="lt1"/>
                </a:solidFill>
                <a:latin typeface="Calibri"/>
                <a:ea typeface="Calibri"/>
                <a:cs typeface="Calibri"/>
                <a:sym typeface="Calibri"/>
              </a:rPr>
            </a:br>
            <a:r>
              <a:rPr lang="en" sz="1800" b="0" i="0" u="none" strike="noStrike" cap="none">
                <a:solidFill>
                  <a:schemeClr val="lt1"/>
                </a:solidFill>
                <a:latin typeface="Calibri"/>
                <a:ea typeface="Calibri"/>
                <a:cs typeface="Calibri"/>
                <a:sym typeface="Calibri"/>
              </a:rPr>
              <a:t>Director, Data Management Unit, Consultation Services</a:t>
            </a: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000" b="0" i="0" u="none" strike="noStrike" cap="none">
                <a:solidFill>
                  <a:srgbClr val="434343"/>
                </a:solidFill>
                <a:latin typeface="Calibri"/>
                <a:ea typeface="Calibri"/>
                <a:cs typeface="Calibri"/>
                <a:sym typeface="Calibri"/>
              </a:rPr>
              <a:t>Research Goal</a:t>
            </a:r>
            <a:endParaRPr sz="3000" b="0" i="0" u="none" strike="noStrike" cap="none">
              <a:solidFill>
                <a:srgbClr val="434343"/>
              </a:solidFill>
              <a:latin typeface="Calibri"/>
              <a:ea typeface="Calibri"/>
              <a:cs typeface="Calibri"/>
              <a:sym typeface="Calibri"/>
            </a:endParaRPr>
          </a:p>
        </p:txBody>
      </p:sp>
      <p:grpSp>
        <p:nvGrpSpPr>
          <p:cNvPr id="395" name="Shape 395"/>
          <p:cNvGrpSpPr/>
          <p:nvPr/>
        </p:nvGrpSpPr>
        <p:grpSpPr>
          <a:xfrm>
            <a:off x="227825" y="964423"/>
            <a:ext cx="2694734" cy="1029824"/>
            <a:chOff x="1083025" y="1574025"/>
            <a:chExt cx="1834900" cy="1029824"/>
          </a:xfrm>
        </p:grpSpPr>
        <p:sp>
          <p:nvSpPr>
            <p:cNvPr id="396" name="Shape 396"/>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(Big) data</a:t>
              </a:r>
              <a:endParaRPr sz="800">
                <a:solidFill>
                  <a:srgbClr val="0C58D3"/>
                </a:solidFill>
                <a:latin typeface="Roboto"/>
                <a:ea typeface="Roboto"/>
                <a:cs typeface="Roboto"/>
                <a:sym typeface="Roboto"/>
              </a:endParaRPr>
            </a:p>
          </p:txBody>
        </p:sp>
        <p:cxnSp>
          <p:nvCxnSpPr>
            <p:cNvPr id="397" name="Shape 397"/>
            <p:cNvCxnSpPr/>
            <p:nvPr/>
          </p:nvCxnSpPr>
          <p:spPr>
            <a:xfrm>
              <a:off x="2180202" y="1695421"/>
              <a:ext cx="718500" cy="741900"/>
            </a:xfrm>
            <a:prstGeom prst="straightConnector1">
              <a:avLst/>
            </a:prstGeom>
            <a:noFill/>
            <a:ln w="9525" cap="flat" cmpd="sng">
              <a:solidFill>
                <a:srgbClr val="0D5DDF"/>
              </a:solidFill>
              <a:prstDash val="solid"/>
              <a:round/>
              <a:headEnd type="none" w="med" len="med"/>
              <a:tailEnd type="none" w="med" len="med"/>
            </a:ln>
          </p:spPr>
        </p:cxnSp>
        <p:sp>
          <p:nvSpPr>
            <p:cNvPr id="398" name="Shape 398"/>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399" name="Shape 399"/>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0" name="Shape 400"/>
          <p:cNvGrpSpPr/>
          <p:nvPr/>
        </p:nvGrpSpPr>
        <p:grpSpPr>
          <a:xfrm>
            <a:off x="2796474" y="964425"/>
            <a:ext cx="1834900" cy="1029824"/>
            <a:chOff x="1083025" y="1574025"/>
            <a:chExt cx="1834900" cy="1029824"/>
          </a:xfrm>
        </p:grpSpPr>
        <p:sp>
          <p:nvSpPr>
            <p:cNvPr id="401" name="Shape 401"/>
            <p:cNvSpPr txBox="1"/>
            <p:nvPr/>
          </p:nvSpPr>
          <p:spPr>
            <a:xfrm>
              <a:off x="1235828" y="1574025"/>
              <a:ext cx="9927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Study Design</a:t>
              </a:r>
              <a:endParaRPr sz="800">
                <a:solidFill>
                  <a:srgbClr val="0C58D3"/>
                </a:solidFill>
                <a:latin typeface="Roboto"/>
                <a:ea typeface="Roboto"/>
                <a:cs typeface="Roboto"/>
                <a:sym typeface="Roboto"/>
              </a:endParaRPr>
            </a:p>
          </p:txBody>
        </p:sp>
        <p:cxnSp>
          <p:nvCxnSpPr>
            <p:cNvPr id="402" name="Shape 402"/>
            <p:cNvCxnSpPr/>
            <p:nvPr/>
          </p:nvCxnSpPr>
          <p:spPr>
            <a:xfrm>
              <a:off x="2180202" y="1695421"/>
              <a:ext cx="718500" cy="741900"/>
            </a:xfrm>
            <a:prstGeom prst="straightConnector1">
              <a:avLst/>
            </a:prstGeom>
            <a:noFill/>
            <a:ln w="9525" cap="flat" cmpd="sng">
              <a:solidFill>
                <a:srgbClr val="0D5DDF"/>
              </a:solidFill>
              <a:prstDash val="solid"/>
              <a:round/>
              <a:headEnd type="none" w="med" len="med"/>
              <a:tailEnd type="none" w="med" len="med"/>
            </a:ln>
          </p:spPr>
        </p:cxnSp>
        <p:sp>
          <p:nvSpPr>
            <p:cNvPr id="403" name="Shape 403"/>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04" name="Shape 404"/>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5" name="Shape 405"/>
          <p:cNvGrpSpPr/>
          <p:nvPr/>
        </p:nvGrpSpPr>
        <p:grpSpPr>
          <a:xfrm>
            <a:off x="4508319" y="963714"/>
            <a:ext cx="1834900" cy="1029824"/>
            <a:chOff x="1083025" y="1574025"/>
            <a:chExt cx="1834900" cy="1029824"/>
          </a:xfrm>
        </p:grpSpPr>
        <p:sp>
          <p:nvSpPr>
            <p:cNvPr id="406" name="Shape 406"/>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858585"/>
                  </a:solidFill>
                  <a:latin typeface="Roboto"/>
                  <a:ea typeface="Roboto"/>
                  <a:cs typeface="Roboto"/>
                  <a:sym typeface="Roboto"/>
                </a:rPr>
                <a:t>Analytics</a:t>
              </a:r>
              <a:endParaRPr sz="800">
                <a:solidFill>
                  <a:srgbClr val="858585"/>
                </a:solidFill>
                <a:latin typeface="Roboto"/>
                <a:ea typeface="Roboto"/>
                <a:cs typeface="Roboto"/>
                <a:sym typeface="Roboto"/>
              </a:endParaRPr>
            </a:p>
          </p:txBody>
        </p:sp>
        <p:cxnSp>
          <p:nvCxnSpPr>
            <p:cNvPr id="407" name="Shape 407"/>
            <p:cNvCxnSpPr/>
            <p:nvPr/>
          </p:nvCxnSpPr>
          <p:spPr>
            <a:xfrm>
              <a:off x="2180202" y="1695421"/>
              <a:ext cx="718500" cy="741900"/>
            </a:xfrm>
            <a:prstGeom prst="straightConnector1">
              <a:avLst/>
            </a:prstGeom>
            <a:noFill/>
            <a:ln w="9525" cap="flat" cmpd="sng">
              <a:solidFill>
                <a:srgbClr val="C2C2C2"/>
              </a:solidFill>
              <a:prstDash val="solid"/>
              <a:round/>
              <a:headEnd type="none" w="med" len="med"/>
              <a:tailEnd type="none" w="med" len="med"/>
            </a:ln>
          </p:spPr>
        </p:cxnSp>
        <p:sp>
          <p:nvSpPr>
            <p:cNvPr id="408" name="Shape 408"/>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09" name="Shape 409"/>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0" name="Shape 410"/>
          <p:cNvGrpSpPr/>
          <p:nvPr/>
        </p:nvGrpSpPr>
        <p:grpSpPr>
          <a:xfrm>
            <a:off x="6216598" y="963711"/>
            <a:ext cx="2846113" cy="1029827"/>
            <a:chOff x="1083025" y="1574022"/>
            <a:chExt cx="1834900" cy="1029827"/>
          </a:xfrm>
        </p:grpSpPr>
        <p:sp>
          <p:nvSpPr>
            <p:cNvPr id="411" name="Shape 411"/>
            <p:cNvSpPr txBox="1"/>
            <p:nvPr/>
          </p:nvSpPr>
          <p:spPr>
            <a:xfrm>
              <a:off x="1305789" y="1574022"/>
              <a:ext cx="9228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858585"/>
                  </a:solidFill>
                  <a:latin typeface="Roboto"/>
                  <a:ea typeface="Roboto"/>
                  <a:cs typeface="Roboto"/>
                  <a:sym typeface="Roboto"/>
                </a:rPr>
                <a:t>Publication</a:t>
              </a:r>
              <a:endParaRPr sz="800">
                <a:solidFill>
                  <a:srgbClr val="858585"/>
                </a:solidFill>
                <a:latin typeface="Roboto"/>
                <a:ea typeface="Roboto"/>
                <a:cs typeface="Roboto"/>
                <a:sym typeface="Roboto"/>
              </a:endParaRPr>
            </a:p>
          </p:txBody>
        </p:sp>
        <p:cxnSp>
          <p:nvCxnSpPr>
            <p:cNvPr id="412" name="Shape 412"/>
            <p:cNvCxnSpPr/>
            <p:nvPr/>
          </p:nvCxnSpPr>
          <p:spPr>
            <a:xfrm>
              <a:off x="2180202" y="1695421"/>
              <a:ext cx="718500" cy="741900"/>
            </a:xfrm>
            <a:prstGeom prst="straightConnector1">
              <a:avLst/>
            </a:prstGeom>
            <a:noFill/>
            <a:ln w="9525" cap="flat" cmpd="sng">
              <a:solidFill>
                <a:srgbClr val="C2C2C2"/>
              </a:solidFill>
              <a:prstDash val="solid"/>
              <a:round/>
              <a:headEnd type="none" w="med" len="med"/>
              <a:tailEnd type="none" w="med" len="med"/>
            </a:ln>
          </p:spPr>
        </p:cxnSp>
        <p:sp>
          <p:nvSpPr>
            <p:cNvPr id="413" name="Shape 413"/>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14" name="Shape 414"/>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415" name="Shape 415"/>
          <p:cNvPicPr preferRelativeResize="0"/>
          <p:nvPr/>
        </p:nvPicPr>
        <p:blipFill rotWithShape="1">
          <a:blip r:embed="rId3">
            <a:alphaModFix/>
          </a:blip>
          <a:srcRect/>
          <a:stretch/>
        </p:blipFill>
        <p:spPr>
          <a:xfrm>
            <a:off x="6216595" y="2184675"/>
            <a:ext cx="2657814" cy="1199111"/>
          </a:xfrm>
          <a:prstGeom prst="rect">
            <a:avLst/>
          </a:prstGeom>
          <a:noFill/>
          <a:ln>
            <a:noFill/>
          </a:ln>
        </p:spPr>
      </p:pic>
      <p:pic>
        <p:nvPicPr>
          <p:cNvPr id="416" name="Shape 416"/>
          <p:cNvPicPr preferRelativeResize="0"/>
          <p:nvPr/>
        </p:nvPicPr>
        <p:blipFill rotWithShape="1">
          <a:blip r:embed="rId4">
            <a:alphaModFix/>
          </a:blip>
          <a:srcRect/>
          <a:stretch/>
        </p:blipFill>
        <p:spPr>
          <a:xfrm>
            <a:off x="6233435" y="3477326"/>
            <a:ext cx="2848661" cy="1199449"/>
          </a:xfrm>
          <a:prstGeom prst="rect">
            <a:avLst/>
          </a:prstGeom>
          <a:noFill/>
          <a:ln>
            <a:noFill/>
          </a:ln>
        </p:spPr>
      </p:pic>
      <p:sp>
        <p:nvSpPr>
          <p:cNvPr id="417" name="Shape 417"/>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418" name="Shape 418"/>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419" name="Shape 419"/>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10</a:t>
            </a:fld>
            <a:endParaRPr sz="700" i="0">
              <a:solidFill>
                <a:schemeClr val="dk1"/>
              </a:solidFill>
              <a:latin typeface="Arial"/>
              <a:ea typeface="Arial"/>
              <a:cs typeface="Arial"/>
              <a:sym typeface="Arial"/>
            </a:endParaRPr>
          </a:p>
        </p:txBody>
      </p:sp>
      <p:sp>
        <p:nvSpPr>
          <p:cNvPr id="420" name="Shape 420"/>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000" b="0" i="0" u="none" strike="noStrike" cap="none">
                <a:solidFill>
                  <a:srgbClr val="434343"/>
                </a:solidFill>
                <a:latin typeface="Calibri"/>
                <a:ea typeface="Calibri"/>
                <a:cs typeface="Calibri"/>
                <a:sym typeface="Calibri"/>
              </a:rPr>
              <a:t>Research Goal</a:t>
            </a:r>
            <a:endParaRPr sz="3000" b="0" i="0" u="none" strike="noStrike" cap="none">
              <a:solidFill>
                <a:srgbClr val="434343"/>
              </a:solidFill>
              <a:latin typeface="Calibri"/>
              <a:ea typeface="Calibri"/>
              <a:cs typeface="Calibri"/>
              <a:sym typeface="Calibri"/>
            </a:endParaRPr>
          </a:p>
        </p:txBody>
      </p:sp>
      <p:grpSp>
        <p:nvGrpSpPr>
          <p:cNvPr id="426" name="Shape 426"/>
          <p:cNvGrpSpPr/>
          <p:nvPr/>
        </p:nvGrpSpPr>
        <p:grpSpPr>
          <a:xfrm>
            <a:off x="227825" y="964423"/>
            <a:ext cx="2694734" cy="1029824"/>
            <a:chOff x="1083025" y="1574025"/>
            <a:chExt cx="1834900" cy="1029824"/>
          </a:xfrm>
        </p:grpSpPr>
        <p:sp>
          <p:nvSpPr>
            <p:cNvPr id="427" name="Shape 427"/>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(Big) data</a:t>
              </a:r>
              <a:endParaRPr sz="800">
                <a:solidFill>
                  <a:srgbClr val="0C58D3"/>
                </a:solidFill>
                <a:latin typeface="Roboto"/>
                <a:ea typeface="Roboto"/>
                <a:cs typeface="Roboto"/>
                <a:sym typeface="Roboto"/>
              </a:endParaRPr>
            </a:p>
          </p:txBody>
        </p:sp>
        <p:cxnSp>
          <p:nvCxnSpPr>
            <p:cNvPr id="428" name="Shape 428"/>
            <p:cNvCxnSpPr/>
            <p:nvPr/>
          </p:nvCxnSpPr>
          <p:spPr>
            <a:xfrm>
              <a:off x="2180202" y="1695421"/>
              <a:ext cx="718500" cy="741900"/>
            </a:xfrm>
            <a:prstGeom prst="straightConnector1">
              <a:avLst/>
            </a:prstGeom>
            <a:noFill/>
            <a:ln w="9525" cap="flat" cmpd="sng">
              <a:solidFill>
                <a:srgbClr val="0D5DDF"/>
              </a:solidFill>
              <a:prstDash val="solid"/>
              <a:round/>
              <a:headEnd type="none" w="med" len="med"/>
              <a:tailEnd type="none" w="med" len="med"/>
            </a:ln>
          </p:spPr>
        </p:cxnSp>
        <p:sp>
          <p:nvSpPr>
            <p:cNvPr id="429" name="Shape 429"/>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30" name="Shape 430"/>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1" name="Shape 431"/>
          <p:cNvGrpSpPr/>
          <p:nvPr/>
        </p:nvGrpSpPr>
        <p:grpSpPr>
          <a:xfrm>
            <a:off x="2796474" y="964425"/>
            <a:ext cx="1834900" cy="1029824"/>
            <a:chOff x="1083025" y="1574025"/>
            <a:chExt cx="1834900" cy="1029824"/>
          </a:xfrm>
        </p:grpSpPr>
        <p:sp>
          <p:nvSpPr>
            <p:cNvPr id="432" name="Shape 432"/>
            <p:cNvSpPr txBox="1"/>
            <p:nvPr/>
          </p:nvSpPr>
          <p:spPr>
            <a:xfrm>
              <a:off x="1235828" y="1574025"/>
              <a:ext cx="9927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Study Design</a:t>
              </a:r>
              <a:endParaRPr sz="800">
                <a:solidFill>
                  <a:srgbClr val="0C58D3"/>
                </a:solidFill>
                <a:latin typeface="Roboto"/>
                <a:ea typeface="Roboto"/>
                <a:cs typeface="Roboto"/>
                <a:sym typeface="Roboto"/>
              </a:endParaRPr>
            </a:p>
          </p:txBody>
        </p:sp>
        <p:cxnSp>
          <p:nvCxnSpPr>
            <p:cNvPr id="433" name="Shape 433"/>
            <p:cNvCxnSpPr/>
            <p:nvPr/>
          </p:nvCxnSpPr>
          <p:spPr>
            <a:xfrm>
              <a:off x="2180202" y="1695421"/>
              <a:ext cx="718500" cy="741900"/>
            </a:xfrm>
            <a:prstGeom prst="straightConnector1">
              <a:avLst/>
            </a:prstGeom>
            <a:noFill/>
            <a:ln w="9525" cap="flat" cmpd="sng">
              <a:solidFill>
                <a:srgbClr val="0D5DDF"/>
              </a:solidFill>
              <a:prstDash val="solid"/>
              <a:round/>
              <a:headEnd type="none" w="med" len="med"/>
              <a:tailEnd type="none" w="med" len="med"/>
            </a:ln>
          </p:spPr>
        </p:cxnSp>
        <p:sp>
          <p:nvSpPr>
            <p:cNvPr id="434" name="Shape 434"/>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35" name="Shape 435"/>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6" name="Shape 436"/>
          <p:cNvGrpSpPr/>
          <p:nvPr/>
        </p:nvGrpSpPr>
        <p:grpSpPr>
          <a:xfrm>
            <a:off x="4508319" y="963714"/>
            <a:ext cx="1834900" cy="1029824"/>
            <a:chOff x="1083025" y="1574025"/>
            <a:chExt cx="1834900" cy="1029824"/>
          </a:xfrm>
        </p:grpSpPr>
        <p:sp>
          <p:nvSpPr>
            <p:cNvPr id="437" name="Shape 437"/>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858585"/>
                  </a:solidFill>
                  <a:latin typeface="Roboto"/>
                  <a:ea typeface="Roboto"/>
                  <a:cs typeface="Roboto"/>
                  <a:sym typeface="Roboto"/>
                </a:rPr>
                <a:t>Analytics</a:t>
              </a:r>
              <a:endParaRPr sz="800">
                <a:solidFill>
                  <a:srgbClr val="858585"/>
                </a:solidFill>
                <a:latin typeface="Roboto"/>
                <a:ea typeface="Roboto"/>
                <a:cs typeface="Roboto"/>
                <a:sym typeface="Roboto"/>
              </a:endParaRPr>
            </a:p>
          </p:txBody>
        </p:sp>
        <p:cxnSp>
          <p:nvCxnSpPr>
            <p:cNvPr id="438" name="Shape 438"/>
            <p:cNvCxnSpPr/>
            <p:nvPr/>
          </p:nvCxnSpPr>
          <p:spPr>
            <a:xfrm>
              <a:off x="2180202" y="1695421"/>
              <a:ext cx="718500" cy="741900"/>
            </a:xfrm>
            <a:prstGeom prst="straightConnector1">
              <a:avLst/>
            </a:prstGeom>
            <a:noFill/>
            <a:ln w="9525" cap="flat" cmpd="sng">
              <a:solidFill>
                <a:srgbClr val="C2C2C2"/>
              </a:solidFill>
              <a:prstDash val="solid"/>
              <a:round/>
              <a:headEnd type="none" w="med" len="med"/>
              <a:tailEnd type="none" w="med" len="med"/>
            </a:ln>
          </p:spPr>
        </p:cxnSp>
        <p:sp>
          <p:nvSpPr>
            <p:cNvPr id="439" name="Shape 439"/>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40" name="Shape 440"/>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1" name="Shape 441"/>
          <p:cNvGrpSpPr/>
          <p:nvPr/>
        </p:nvGrpSpPr>
        <p:grpSpPr>
          <a:xfrm>
            <a:off x="6216598" y="963711"/>
            <a:ext cx="2846113" cy="1029827"/>
            <a:chOff x="1083025" y="1574022"/>
            <a:chExt cx="1834900" cy="1029827"/>
          </a:xfrm>
        </p:grpSpPr>
        <p:sp>
          <p:nvSpPr>
            <p:cNvPr id="442" name="Shape 442"/>
            <p:cNvSpPr txBox="1"/>
            <p:nvPr/>
          </p:nvSpPr>
          <p:spPr>
            <a:xfrm>
              <a:off x="1305789" y="1574022"/>
              <a:ext cx="9228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858585"/>
                  </a:solidFill>
                  <a:latin typeface="Roboto"/>
                  <a:ea typeface="Roboto"/>
                  <a:cs typeface="Roboto"/>
                  <a:sym typeface="Roboto"/>
                </a:rPr>
                <a:t>Publication</a:t>
              </a:r>
              <a:endParaRPr sz="800">
                <a:solidFill>
                  <a:srgbClr val="858585"/>
                </a:solidFill>
                <a:latin typeface="Roboto"/>
                <a:ea typeface="Roboto"/>
                <a:cs typeface="Roboto"/>
                <a:sym typeface="Roboto"/>
              </a:endParaRPr>
            </a:p>
          </p:txBody>
        </p:sp>
        <p:cxnSp>
          <p:nvCxnSpPr>
            <p:cNvPr id="443" name="Shape 443"/>
            <p:cNvCxnSpPr/>
            <p:nvPr/>
          </p:nvCxnSpPr>
          <p:spPr>
            <a:xfrm>
              <a:off x="2180202" y="1695421"/>
              <a:ext cx="718500" cy="741900"/>
            </a:xfrm>
            <a:prstGeom prst="straightConnector1">
              <a:avLst/>
            </a:prstGeom>
            <a:noFill/>
            <a:ln w="9525" cap="flat" cmpd="sng">
              <a:solidFill>
                <a:srgbClr val="C2C2C2"/>
              </a:solidFill>
              <a:prstDash val="solid"/>
              <a:round/>
              <a:headEnd type="none" w="med" len="med"/>
              <a:tailEnd type="none" w="med" len="med"/>
            </a:ln>
          </p:spPr>
        </p:cxnSp>
        <p:sp>
          <p:nvSpPr>
            <p:cNvPr id="444" name="Shape 444"/>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  </a:t>
              </a:r>
              <a:endParaRPr/>
            </a:p>
          </p:txBody>
        </p:sp>
        <p:sp>
          <p:nvSpPr>
            <p:cNvPr id="445" name="Shape 445"/>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446" name="Shape 446"/>
          <p:cNvPicPr preferRelativeResize="0"/>
          <p:nvPr/>
        </p:nvPicPr>
        <p:blipFill rotWithShape="1">
          <a:blip r:embed="rId3">
            <a:alphaModFix/>
          </a:blip>
          <a:srcRect/>
          <a:stretch/>
        </p:blipFill>
        <p:spPr>
          <a:xfrm>
            <a:off x="6216595" y="2184675"/>
            <a:ext cx="2657814" cy="1199111"/>
          </a:xfrm>
          <a:prstGeom prst="rect">
            <a:avLst/>
          </a:prstGeom>
          <a:noFill/>
          <a:ln>
            <a:noFill/>
          </a:ln>
        </p:spPr>
      </p:pic>
      <p:pic>
        <p:nvPicPr>
          <p:cNvPr id="447" name="Shape 447"/>
          <p:cNvPicPr preferRelativeResize="0"/>
          <p:nvPr/>
        </p:nvPicPr>
        <p:blipFill rotWithShape="1">
          <a:blip r:embed="rId4">
            <a:alphaModFix/>
          </a:blip>
          <a:srcRect/>
          <a:stretch/>
        </p:blipFill>
        <p:spPr>
          <a:xfrm>
            <a:off x="6233435" y="3477326"/>
            <a:ext cx="2848661" cy="1199449"/>
          </a:xfrm>
          <a:prstGeom prst="rect">
            <a:avLst/>
          </a:prstGeom>
          <a:noFill/>
          <a:ln>
            <a:noFill/>
          </a:ln>
        </p:spPr>
      </p:pic>
      <p:pic>
        <p:nvPicPr>
          <p:cNvPr id="448" name="Shape 448"/>
          <p:cNvPicPr preferRelativeResize="0"/>
          <p:nvPr/>
        </p:nvPicPr>
        <p:blipFill rotWithShape="1">
          <a:blip r:embed="rId5">
            <a:alphaModFix/>
          </a:blip>
          <a:srcRect/>
          <a:stretch/>
        </p:blipFill>
        <p:spPr>
          <a:xfrm>
            <a:off x="147400" y="2096950"/>
            <a:ext cx="2657800" cy="1501074"/>
          </a:xfrm>
          <a:prstGeom prst="rect">
            <a:avLst/>
          </a:prstGeom>
          <a:noFill/>
          <a:ln>
            <a:noFill/>
          </a:ln>
        </p:spPr>
      </p:pic>
      <p:pic>
        <p:nvPicPr>
          <p:cNvPr id="449" name="Shape 449"/>
          <p:cNvPicPr preferRelativeResize="0"/>
          <p:nvPr/>
        </p:nvPicPr>
        <p:blipFill>
          <a:blip r:embed="rId6">
            <a:alphaModFix/>
          </a:blip>
          <a:stretch>
            <a:fillRect/>
          </a:stretch>
        </p:blipFill>
        <p:spPr>
          <a:xfrm>
            <a:off x="4557592" y="2086700"/>
            <a:ext cx="1599633" cy="1029825"/>
          </a:xfrm>
          <a:prstGeom prst="rect">
            <a:avLst/>
          </a:prstGeom>
          <a:noFill/>
          <a:ln>
            <a:noFill/>
          </a:ln>
        </p:spPr>
      </p:pic>
      <p:pic>
        <p:nvPicPr>
          <p:cNvPr id="450" name="Shape 450"/>
          <p:cNvPicPr preferRelativeResize="0"/>
          <p:nvPr/>
        </p:nvPicPr>
        <p:blipFill>
          <a:blip r:embed="rId7">
            <a:alphaModFix/>
          </a:blip>
          <a:stretch>
            <a:fillRect/>
          </a:stretch>
        </p:blipFill>
        <p:spPr>
          <a:xfrm>
            <a:off x="4557600" y="3432743"/>
            <a:ext cx="1599624" cy="1521507"/>
          </a:xfrm>
          <a:prstGeom prst="rect">
            <a:avLst/>
          </a:prstGeom>
          <a:noFill/>
          <a:ln>
            <a:noFill/>
          </a:ln>
        </p:spPr>
      </p:pic>
      <p:pic>
        <p:nvPicPr>
          <p:cNvPr id="451" name="Shape 451"/>
          <p:cNvPicPr preferRelativeResize="0"/>
          <p:nvPr/>
        </p:nvPicPr>
        <p:blipFill>
          <a:blip r:embed="rId8">
            <a:alphaModFix/>
          </a:blip>
          <a:stretch>
            <a:fillRect/>
          </a:stretch>
        </p:blipFill>
        <p:spPr>
          <a:xfrm>
            <a:off x="2990597" y="2191850"/>
            <a:ext cx="1446650" cy="759800"/>
          </a:xfrm>
          <a:prstGeom prst="rect">
            <a:avLst/>
          </a:prstGeom>
          <a:noFill/>
          <a:ln>
            <a:noFill/>
          </a:ln>
        </p:spPr>
      </p:pic>
      <p:sp>
        <p:nvSpPr>
          <p:cNvPr id="452" name="Shape 452"/>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453" name="Shape 453"/>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454" name="Shape 454"/>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11</a:t>
            </a:fld>
            <a:endParaRPr sz="700" i="0">
              <a:solidFill>
                <a:schemeClr val="dk1"/>
              </a:solidFill>
              <a:latin typeface="Arial"/>
              <a:ea typeface="Arial"/>
              <a:cs typeface="Arial"/>
              <a:sym typeface="Arial"/>
            </a:endParaRPr>
          </a:p>
        </p:txBody>
      </p:sp>
      <p:sp>
        <p:nvSpPr>
          <p:cNvPr id="455" name="Shape 455"/>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 sz="2000">
                <a:solidFill>
                  <a:srgbClr val="999999"/>
                </a:solidFill>
              </a:rPr>
              <a:t>Review – APeX data</a:t>
            </a:r>
            <a:endParaRPr sz="2000">
              <a:solidFill>
                <a:srgbClr val="999999"/>
              </a:solidFill>
            </a:endParaRPr>
          </a:p>
          <a:p>
            <a:pPr marL="0" marR="0" lvl="0" indent="0" algn="l" rtl="0">
              <a:spcBef>
                <a:spcPts val="0"/>
              </a:spcBef>
              <a:spcAft>
                <a:spcPts val="0"/>
              </a:spcAft>
              <a:buClr>
                <a:schemeClr val="dk1"/>
              </a:buClr>
              <a:buSzPts val="2000"/>
              <a:buFont typeface="Arial"/>
              <a:buNone/>
            </a:pPr>
            <a:r>
              <a:rPr lang="en" sz="2000">
                <a:solidFill>
                  <a:srgbClr val="999999"/>
                </a:solidFill>
              </a:rPr>
              <a:t>Research</a:t>
            </a:r>
            <a:r>
              <a:rPr lang="en" sz="2000" i="0" u="none" strike="noStrike" cap="none">
                <a:solidFill>
                  <a:srgbClr val="999999"/>
                </a:solidFill>
              </a:rPr>
              <a:t> Goal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1" i="0" u="none" strike="noStrike" cap="none">
                <a:solidFill>
                  <a:srgbClr val="000000"/>
                </a:solidFill>
              </a:rPr>
              <a:t>Working with EHR Data</a:t>
            </a:r>
            <a:endParaRPr sz="1600" b="1" i="0" u="none" strike="noStrike" cap="none">
              <a:solidFill>
                <a:srgbClr val="000000"/>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Practical Guidance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Data Processing</a:t>
            </a:r>
            <a:endParaRPr sz="2000" b="0" i="0" u="none" strike="noStrike" cap="none">
              <a:solidFill>
                <a:srgbClr val="999999"/>
              </a:solidFill>
              <a:latin typeface="Calibri"/>
              <a:ea typeface="Calibri"/>
              <a:cs typeface="Calibri"/>
              <a:sym typeface="Calibri"/>
            </a:endParaRPr>
          </a:p>
        </p:txBody>
      </p:sp>
      <p:sp>
        <p:nvSpPr>
          <p:cNvPr id="461" name="Shape 461"/>
          <p:cNvSpPr txBox="1">
            <a:spLocks noGrp="1"/>
          </p:cNvSpPr>
          <p:nvPr>
            <p:ph type="title"/>
          </p:nvPr>
        </p:nvSpPr>
        <p:spPr>
          <a:xfrm>
            <a:off x="457200" y="326250"/>
            <a:ext cx="82887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b="0" i="0" u="none" strike="noStrike" cap="none">
                <a:solidFill>
                  <a:srgbClr val="434343"/>
                </a:solidFill>
                <a:latin typeface="Calibri"/>
                <a:ea typeface="Calibri"/>
                <a:cs typeface="Calibri"/>
                <a:sym typeface="Calibri"/>
              </a:rPr>
              <a:t>Outline</a:t>
            </a:r>
            <a:endParaRPr sz="3000" b="0" i="0" u="none" strike="noStrike" cap="none">
              <a:solidFill>
                <a:srgbClr val="434343"/>
              </a:solidFill>
              <a:latin typeface="Calibri"/>
              <a:ea typeface="Calibri"/>
              <a:cs typeface="Calibri"/>
              <a:sym typeface="Calibri"/>
            </a:endParaRPr>
          </a:p>
        </p:txBody>
      </p:sp>
      <p:cxnSp>
        <p:nvCxnSpPr>
          <p:cNvPr id="462" name="Shape 462"/>
          <p:cNvCxnSpPr/>
          <p:nvPr/>
        </p:nvCxnSpPr>
        <p:spPr>
          <a:xfrm>
            <a:off x="486000" y="861600"/>
            <a:ext cx="8213400" cy="0"/>
          </a:xfrm>
          <a:prstGeom prst="straightConnector1">
            <a:avLst/>
          </a:prstGeom>
          <a:noFill/>
          <a:ln w="9525" cap="flat" cmpd="sng">
            <a:solidFill>
              <a:schemeClr val="dk2"/>
            </a:solidFill>
            <a:prstDash val="solid"/>
            <a:round/>
            <a:headEnd type="none" w="lg" len="lg"/>
            <a:tailEnd type="none" w="lg" len="lg"/>
          </a:ln>
        </p:spPr>
      </p:cxnSp>
      <p:sp>
        <p:nvSpPr>
          <p:cNvPr id="463" name="Shape 463"/>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464" name="Shape 464"/>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465" name="Shape 465"/>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12</a:t>
            </a:fld>
            <a:endParaRPr sz="700" i="0">
              <a:solidFill>
                <a:schemeClr val="dk1"/>
              </a:solidFill>
              <a:latin typeface="Arial"/>
              <a:ea typeface="Arial"/>
              <a:cs typeface="Arial"/>
              <a:sym typeface="Arial"/>
            </a:endParaRPr>
          </a:p>
        </p:txBody>
      </p:sp>
      <p:sp>
        <p:nvSpPr>
          <p:cNvPr id="466" name="Shape 466"/>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000" b="0" i="0" u="none" strike="noStrike" cap="none">
                <a:solidFill>
                  <a:srgbClr val="434343"/>
                </a:solidFill>
                <a:latin typeface="Calibri"/>
                <a:ea typeface="Calibri"/>
                <a:cs typeface="Calibri"/>
                <a:sym typeface="Calibri"/>
              </a:rPr>
              <a:t>Working with EHR</a:t>
            </a:r>
            <a:endParaRPr sz="3000" b="0" i="0" u="none" strike="noStrike" cap="none">
              <a:solidFill>
                <a:srgbClr val="434343"/>
              </a:solidFill>
              <a:latin typeface="Calibri"/>
              <a:ea typeface="Calibri"/>
              <a:cs typeface="Calibri"/>
              <a:sym typeface="Calibri"/>
            </a:endParaRPr>
          </a:p>
        </p:txBody>
      </p:sp>
      <p:sp>
        <p:nvSpPr>
          <p:cNvPr id="472" name="Shape 472"/>
          <p:cNvSpPr txBox="1">
            <a:spLocks noGrp="1"/>
          </p:cNvSpPr>
          <p:nvPr>
            <p:ph type="body" idx="1"/>
          </p:nvPr>
        </p:nvSpPr>
        <p:spPr>
          <a:xfrm>
            <a:off x="533400" y="1276350"/>
            <a:ext cx="82296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0" i="0" u="none" strike="noStrike" cap="none">
                <a:solidFill>
                  <a:schemeClr val="dk1"/>
                </a:solidFill>
                <a:latin typeface="Calibri"/>
                <a:ea typeface="Calibri"/>
                <a:cs typeface="Calibri"/>
                <a:sym typeface="Calibri"/>
              </a:rPr>
              <a:t>Inherent Limitations – Big Picture</a:t>
            </a:r>
            <a:endParaRPr/>
          </a:p>
          <a:p>
            <a:pPr marL="342900" marR="0" lvl="0" indent="-317500" algn="l" rtl="0">
              <a:spcBef>
                <a:spcPts val="320"/>
              </a:spcBef>
              <a:spcAft>
                <a:spcPts val="0"/>
              </a:spcAft>
              <a:buClr>
                <a:schemeClr val="dk1"/>
              </a:buClr>
              <a:buSzPts val="1600"/>
              <a:buFont typeface="Arial"/>
              <a:buChar char="•"/>
            </a:pPr>
            <a:r>
              <a:rPr lang="en" sz="1600"/>
              <a:t>Lack standard methods to ensure data quality, completeness and provenance </a:t>
            </a:r>
            <a:endParaRPr sz="1600"/>
          </a:p>
          <a:p>
            <a:pPr marL="342900" marR="0" lvl="0" indent="-317500" algn="l" rtl="0">
              <a:spcBef>
                <a:spcPts val="320"/>
              </a:spcBef>
              <a:spcAft>
                <a:spcPts val="0"/>
              </a:spcAft>
              <a:buClr>
                <a:schemeClr val="dk1"/>
              </a:buClr>
              <a:buSzPts val="1600"/>
              <a:buFont typeface="Arial"/>
              <a:buChar char="•"/>
            </a:pPr>
            <a:r>
              <a:rPr lang="en" sz="1600"/>
              <a:t>Data from c</a:t>
            </a:r>
            <a:r>
              <a:rPr lang="en" sz="1600" b="0" i="0" u="none" strike="noStrike" cap="none">
                <a:solidFill>
                  <a:schemeClr val="dk1"/>
                </a:solidFill>
                <a:latin typeface="Calibri"/>
                <a:ea typeface="Calibri"/>
                <a:cs typeface="Calibri"/>
                <a:sym typeface="Calibri"/>
              </a:rPr>
              <a:t>omprehensive healthcare system (Kaiser) vs </a:t>
            </a:r>
            <a:r>
              <a:rPr lang="en" sz="1600"/>
              <a:t>t</a:t>
            </a:r>
            <a:r>
              <a:rPr lang="en" sz="1600" b="0" i="0" u="none" strike="noStrike" cap="none">
                <a:solidFill>
                  <a:schemeClr val="dk1"/>
                </a:solidFill>
                <a:latin typeface="Calibri"/>
                <a:ea typeface="Calibri"/>
                <a:cs typeface="Calibri"/>
                <a:sym typeface="Calibri"/>
              </a:rPr>
              <a:t>ertiary </a:t>
            </a:r>
            <a:r>
              <a:rPr lang="en" sz="1600"/>
              <a:t>hospital </a:t>
            </a:r>
            <a:r>
              <a:rPr lang="en" sz="1600" b="0" i="0" u="none" strike="noStrike" cap="none">
                <a:solidFill>
                  <a:schemeClr val="dk1"/>
                </a:solidFill>
                <a:latin typeface="Calibri"/>
                <a:ea typeface="Calibri"/>
                <a:cs typeface="Calibri"/>
                <a:sym typeface="Calibri"/>
              </a:rPr>
              <a:t>(UCSF)</a:t>
            </a:r>
            <a:endParaRPr/>
          </a:p>
          <a:p>
            <a:pPr marL="742950" marR="0" lvl="1" indent="-285750" algn="l" rtl="0">
              <a:spcBef>
                <a:spcPts val="320"/>
              </a:spcBef>
              <a:spcAft>
                <a:spcPts val="0"/>
              </a:spcAft>
              <a:buClr>
                <a:schemeClr val="dk1"/>
              </a:buClr>
              <a:buSzPts val="1600"/>
              <a:buFont typeface="Arial"/>
              <a:buChar char="•"/>
            </a:pPr>
            <a:r>
              <a:rPr lang="en" sz="1600"/>
              <a:t>Absence of data</a:t>
            </a:r>
            <a:endParaRPr sz="1600"/>
          </a:p>
          <a:p>
            <a:pPr marL="1143000" marR="0" lvl="2" indent="-177800" algn="l" rtl="0">
              <a:spcBef>
                <a:spcPts val="320"/>
              </a:spcBef>
              <a:spcAft>
                <a:spcPts val="0"/>
              </a:spcAft>
              <a:buClr>
                <a:schemeClr val="dk1"/>
              </a:buClr>
              <a:buSzPts val="1600"/>
              <a:buFont typeface="Arial"/>
              <a:buChar char="•"/>
            </a:pPr>
            <a:r>
              <a:rPr lang="en" sz="1600"/>
              <a:t>Follow-up visits</a:t>
            </a:r>
            <a:endParaRPr sz="1600"/>
          </a:p>
          <a:p>
            <a:pPr marL="1143000" marR="0" lvl="2" indent="-177800" algn="l" rtl="0">
              <a:spcBef>
                <a:spcPts val="320"/>
              </a:spcBef>
              <a:spcAft>
                <a:spcPts val="0"/>
              </a:spcAft>
              <a:buSzPts val="1600"/>
              <a:buChar char="•"/>
            </a:pPr>
            <a:r>
              <a:rPr lang="en" sz="1600"/>
              <a:t>Filled prescriptions</a:t>
            </a:r>
            <a:endParaRPr sz="1600"/>
          </a:p>
          <a:p>
            <a:pPr marL="1143000" marR="0" lvl="2" indent="-177800" algn="l" rtl="0">
              <a:spcBef>
                <a:spcPts val="320"/>
              </a:spcBef>
              <a:spcAft>
                <a:spcPts val="0"/>
              </a:spcAft>
              <a:buSzPts val="1600"/>
              <a:buChar char="•"/>
            </a:pPr>
            <a:r>
              <a:rPr lang="en" sz="1600"/>
              <a:t>Adherence</a:t>
            </a:r>
            <a:endParaRPr sz="1600"/>
          </a:p>
          <a:p>
            <a:pPr marL="1143000" marR="0" lvl="2" indent="-177800" algn="l" rtl="0">
              <a:spcBef>
                <a:spcPts val="320"/>
              </a:spcBef>
              <a:spcAft>
                <a:spcPts val="0"/>
              </a:spcAft>
              <a:buSzPts val="1600"/>
              <a:buChar char="•"/>
            </a:pPr>
            <a:r>
              <a:rPr lang="en" sz="1600"/>
              <a:t>Missingness</a:t>
            </a:r>
            <a:endParaRPr sz="1600"/>
          </a:p>
          <a:p>
            <a:pPr marL="0" lvl="0" indent="0" rtl="0">
              <a:spcBef>
                <a:spcPts val="320"/>
              </a:spcBef>
              <a:spcAft>
                <a:spcPts val="0"/>
              </a:spcAft>
              <a:buNone/>
            </a:pPr>
            <a:endParaRPr sz="1600"/>
          </a:p>
          <a:p>
            <a:pPr marL="0" lvl="0" indent="0" rtl="0">
              <a:spcBef>
                <a:spcPts val="320"/>
              </a:spcBef>
              <a:spcAft>
                <a:spcPts val="0"/>
              </a:spcAft>
              <a:buNone/>
            </a:pPr>
            <a:endParaRPr sz="1600"/>
          </a:p>
          <a:p>
            <a:pPr marL="0" lvl="0" indent="0" rtl="0">
              <a:spcBef>
                <a:spcPts val="320"/>
              </a:spcBef>
              <a:spcAft>
                <a:spcPts val="0"/>
              </a:spcAft>
              <a:buClr>
                <a:schemeClr val="dk1"/>
              </a:buClr>
              <a:buSzPts val="1100"/>
              <a:buFont typeface="Arial"/>
              <a:buNone/>
            </a:pPr>
            <a:r>
              <a:rPr lang="en" sz="800" u="sng">
                <a:solidFill>
                  <a:srgbClr val="642A8F"/>
                </a:solidFill>
                <a:latin typeface="Arial"/>
                <a:ea typeface="Arial"/>
                <a:cs typeface="Arial"/>
                <a:sym typeface="Arial"/>
                <a:hlinkClick r:id="rId3"/>
              </a:rPr>
              <a:t>Yearb Med Inform</a:t>
            </a:r>
            <a:r>
              <a:rPr lang="en" sz="800">
                <a:latin typeface="Arial"/>
                <a:ea typeface="Arial"/>
                <a:cs typeface="Arial"/>
                <a:sym typeface="Arial"/>
              </a:rPr>
              <a:t>. 2014; 9(1): 215–223. Published online 2014 Aug 15. doi:  </a:t>
            </a:r>
            <a:r>
              <a:rPr lang="en" sz="800" u="sng">
                <a:solidFill>
                  <a:srgbClr val="642A8F"/>
                </a:solidFill>
                <a:latin typeface="Arial"/>
                <a:ea typeface="Arial"/>
                <a:cs typeface="Arial"/>
                <a:sym typeface="Arial"/>
                <a:hlinkClick r:id="rId4"/>
              </a:rPr>
              <a:t>10.15265/IY-2014-0009</a:t>
            </a:r>
            <a:endParaRPr sz="1600"/>
          </a:p>
          <a:p>
            <a:pPr marL="0" marR="0" lvl="0" indent="0" algn="l" rtl="0">
              <a:spcBef>
                <a:spcPts val="320"/>
              </a:spcBef>
              <a:spcAft>
                <a:spcPts val="0"/>
              </a:spcAft>
              <a:buNone/>
            </a:pPr>
            <a:endParaRPr sz="1600"/>
          </a:p>
          <a:p>
            <a:pPr marL="0" marR="0" lvl="0" indent="0" algn="l" rtl="0">
              <a:spcBef>
                <a:spcPts val="320"/>
              </a:spcBef>
              <a:spcAft>
                <a:spcPts val="0"/>
              </a:spcAft>
              <a:buNone/>
            </a:pPr>
            <a:endParaRPr sz="1600"/>
          </a:p>
          <a:p>
            <a:pPr marL="0" marR="0" lvl="0" indent="0" algn="l" rtl="0">
              <a:spcBef>
                <a:spcPts val="320"/>
              </a:spcBef>
              <a:spcAft>
                <a:spcPts val="0"/>
              </a:spcAft>
              <a:buNone/>
            </a:pPr>
            <a:endParaRPr sz="1600"/>
          </a:p>
          <a:p>
            <a:pPr marL="0" marR="0" lvl="0" indent="0" algn="l" rtl="0">
              <a:spcBef>
                <a:spcPts val="320"/>
              </a:spcBef>
              <a:spcAft>
                <a:spcPts val="0"/>
              </a:spcAft>
              <a:buNone/>
            </a:pPr>
            <a:endParaRPr sz="1600"/>
          </a:p>
          <a:p>
            <a:pPr marL="457200" marR="0" lvl="0" indent="0" algn="l" rtl="0">
              <a:spcBef>
                <a:spcPts val="320"/>
              </a:spcBef>
              <a:spcAft>
                <a:spcPts val="0"/>
              </a:spcAft>
              <a:buClr>
                <a:srgbClr val="000000"/>
              </a:buClr>
              <a:buSzPts val="1100"/>
              <a:buFont typeface="Arial"/>
              <a:buNone/>
            </a:pPr>
            <a:endParaRPr sz="800" u="sng">
              <a:solidFill>
                <a:srgbClr val="642A8F"/>
              </a:solidFill>
              <a:latin typeface="Arial"/>
              <a:ea typeface="Arial"/>
              <a:cs typeface="Arial"/>
              <a:sym typeface="Arial"/>
              <a:hlinkClick r:id="rId4"/>
            </a:endParaRPr>
          </a:p>
          <a:p>
            <a:pPr marL="457200" marR="0" lvl="1" indent="0" algn="l" rtl="0">
              <a:spcBef>
                <a:spcPts val="320"/>
              </a:spcBef>
              <a:spcAft>
                <a:spcPts val="0"/>
              </a:spcAft>
              <a:buClr>
                <a:schemeClr val="dk1"/>
              </a:buClr>
              <a:buSzPts val="1600"/>
              <a:buFont typeface="Arial"/>
              <a:buNone/>
            </a:pPr>
            <a:endParaRPr sz="1600"/>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73" name="Shape 473"/>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474" name="Shape 474"/>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475" name="Shape 475"/>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13</a:t>
            </a:fld>
            <a:endParaRPr sz="700" i="0">
              <a:solidFill>
                <a:schemeClr val="dk1"/>
              </a:solidFill>
              <a:latin typeface="Arial"/>
              <a:ea typeface="Arial"/>
              <a:cs typeface="Arial"/>
              <a:sym typeface="Arial"/>
            </a:endParaRPr>
          </a:p>
        </p:txBody>
      </p:sp>
      <p:sp>
        <p:nvSpPr>
          <p:cNvPr id="476" name="Shape 476"/>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pic>
        <p:nvPicPr>
          <p:cNvPr id="477" name="Shape 477"/>
          <p:cNvPicPr preferRelativeResize="0"/>
          <p:nvPr/>
        </p:nvPicPr>
        <p:blipFill>
          <a:blip r:embed="rId5">
            <a:alphaModFix/>
          </a:blip>
          <a:stretch>
            <a:fillRect/>
          </a:stretch>
        </p:blipFill>
        <p:spPr>
          <a:xfrm>
            <a:off x="3393900" y="2402225"/>
            <a:ext cx="5563976" cy="1521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000" b="0" i="0" u="none" strike="noStrike" cap="none">
                <a:solidFill>
                  <a:srgbClr val="434343"/>
                </a:solidFill>
                <a:latin typeface="Calibri"/>
                <a:ea typeface="Calibri"/>
                <a:cs typeface="Calibri"/>
                <a:sym typeface="Calibri"/>
              </a:rPr>
              <a:t>Working with EHR</a:t>
            </a:r>
            <a:endParaRPr sz="3000" b="0" i="0" u="none" strike="noStrike" cap="none">
              <a:solidFill>
                <a:srgbClr val="434343"/>
              </a:solidFill>
              <a:latin typeface="Calibri"/>
              <a:ea typeface="Calibri"/>
              <a:cs typeface="Calibri"/>
              <a:sym typeface="Calibri"/>
            </a:endParaRPr>
          </a:p>
        </p:txBody>
      </p:sp>
      <p:sp>
        <p:nvSpPr>
          <p:cNvPr id="483" name="Shape 483"/>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484" name="Shape 484"/>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485" name="Shape 485"/>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14</a:t>
            </a:fld>
            <a:endParaRPr sz="700" i="0">
              <a:solidFill>
                <a:schemeClr val="dk1"/>
              </a:solidFill>
              <a:latin typeface="Arial"/>
              <a:ea typeface="Arial"/>
              <a:cs typeface="Arial"/>
              <a:sym typeface="Arial"/>
            </a:endParaRPr>
          </a:p>
        </p:txBody>
      </p:sp>
      <p:sp>
        <p:nvSpPr>
          <p:cNvPr id="486" name="Shape 486"/>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pic>
        <p:nvPicPr>
          <p:cNvPr id="487" name="Shape 487"/>
          <p:cNvPicPr preferRelativeResize="0"/>
          <p:nvPr/>
        </p:nvPicPr>
        <p:blipFill>
          <a:blip r:embed="rId3">
            <a:alphaModFix/>
          </a:blip>
          <a:stretch>
            <a:fillRect/>
          </a:stretch>
        </p:blipFill>
        <p:spPr>
          <a:xfrm>
            <a:off x="2169300" y="2050475"/>
            <a:ext cx="6697929" cy="1007488"/>
          </a:xfrm>
          <a:prstGeom prst="rect">
            <a:avLst/>
          </a:prstGeom>
          <a:noFill/>
          <a:ln>
            <a:noFill/>
          </a:ln>
        </p:spPr>
      </p:pic>
      <p:sp>
        <p:nvSpPr>
          <p:cNvPr id="488" name="Shape 488"/>
          <p:cNvSpPr txBox="1">
            <a:spLocks noGrp="1"/>
          </p:cNvSpPr>
          <p:nvPr>
            <p:ph type="body" idx="1"/>
          </p:nvPr>
        </p:nvSpPr>
        <p:spPr>
          <a:xfrm>
            <a:off x="457200" y="1198500"/>
            <a:ext cx="8229600" cy="3015000"/>
          </a:xfrm>
          <a:prstGeom prst="rect">
            <a:avLst/>
          </a:prstGeom>
          <a:noFill/>
          <a:ln>
            <a:noFill/>
          </a:ln>
        </p:spPr>
        <p:txBody>
          <a:bodyPr spcFirstLastPara="1" wrap="square" lIns="91425" tIns="45700" rIns="91425" bIns="45700" anchor="t" anchorCtr="0">
            <a:noAutofit/>
          </a:bodyPr>
          <a:lstStyle/>
          <a:p>
            <a:pPr marL="0" marR="0" lvl="0" indent="0" algn="l" rtl="0">
              <a:spcBef>
                <a:spcPts val="320"/>
              </a:spcBef>
              <a:spcAft>
                <a:spcPts val="0"/>
              </a:spcAft>
              <a:buNone/>
            </a:pPr>
            <a:r>
              <a:rPr lang="en" sz="2000"/>
              <a:t>There are errors!</a:t>
            </a:r>
            <a:endParaRPr sz="1600"/>
          </a:p>
          <a:p>
            <a:pPr marL="0" marR="0" lvl="0" indent="0" algn="l" rtl="0">
              <a:spcBef>
                <a:spcPts val="320"/>
              </a:spcBef>
              <a:spcAft>
                <a:spcPts val="0"/>
              </a:spcAft>
              <a:buNone/>
            </a:pPr>
            <a:endParaRPr sz="1600"/>
          </a:p>
          <a:p>
            <a:pPr marL="0" lvl="0" indent="0" rtl="0">
              <a:spcBef>
                <a:spcPts val="320"/>
              </a:spcBef>
              <a:spcAft>
                <a:spcPts val="0"/>
              </a:spcAft>
              <a:buNone/>
            </a:pPr>
            <a:endParaRPr sz="1600"/>
          </a:p>
          <a:p>
            <a:pPr marL="0" marR="0" lvl="0" indent="0" algn="l" rtl="0">
              <a:spcBef>
                <a:spcPts val="320"/>
              </a:spcBef>
              <a:spcAft>
                <a:spcPts val="0"/>
              </a:spcAft>
              <a:buNone/>
            </a:pPr>
            <a:endParaRPr sz="1600"/>
          </a:p>
          <a:p>
            <a:pPr marL="0" marR="0" lvl="0" indent="0" algn="l" rtl="0">
              <a:spcBef>
                <a:spcPts val="320"/>
              </a:spcBef>
              <a:spcAft>
                <a:spcPts val="0"/>
              </a:spcAft>
              <a:buNone/>
            </a:pPr>
            <a:endParaRPr sz="1600"/>
          </a:p>
          <a:p>
            <a:pPr marL="457200" marR="0" lvl="0" indent="0" algn="l" rtl="0">
              <a:spcBef>
                <a:spcPts val="320"/>
              </a:spcBef>
              <a:spcAft>
                <a:spcPts val="0"/>
              </a:spcAft>
              <a:buClr>
                <a:srgbClr val="000000"/>
              </a:buClr>
              <a:buSzPts val="1100"/>
              <a:buFont typeface="Arial"/>
              <a:buNone/>
            </a:pPr>
            <a:endParaRPr sz="800" u="sng">
              <a:solidFill>
                <a:srgbClr val="642A8F"/>
              </a:solidFill>
              <a:latin typeface="Arial"/>
              <a:ea typeface="Arial"/>
              <a:cs typeface="Arial"/>
              <a:sym typeface="Arial"/>
              <a:hlinkClick r:id="rId4"/>
            </a:endParaRPr>
          </a:p>
          <a:p>
            <a:pPr marL="457200" marR="0" lvl="1" indent="0" algn="l" rtl="0">
              <a:spcBef>
                <a:spcPts val="320"/>
              </a:spcBef>
              <a:spcAft>
                <a:spcPts val="0"/>
              </a:spcAft>
              <a:buClr>
                <a:schemeClr val="dk1"/>
              </a:buClr>
              <a:buSzPts val="1600"/>
              <a:buFont typeface="Arial"/>
              <a:buNone/>
            </a:pPr>
            <a:endParaRPr sz="1600"/>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489" name="Shape 489"/>
          <p:cNvPicPr preferRelativeResize="0"/>
          <p:nvPr/>
        </p:nvPicPr>
        <p:blipFill>
          <a:blip r:embed="rId5">
            <a:alphaModFix/>
          </a:blip>
          <a:stretch>
            <a:fillRect/>
          </a:stretch>
        </p:blipFill>
        <p:spPr>
          <a:xfrm>
            <a:off x="2211000" y="3206875"/>
            <a:ext cx="6096000" cy="88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000" b="0" i="0" u="none" strike="noStrike" cap="none">
                <a:solidFill>
                  <a:srgbClr val="434343"/>
                </a:solidFill>
                <a:latin typeface="Calibri"/>
                <a:ea typeface="Calibri"/>
                <a:cs typeface="Calibri"/>
                <a:sym typeface="Calibri"/>
              </a:rPr>
              <a:t>Working with EHR</a:t>
            </a:r>
            <a:endParaRPr sz="3000" b="0" i="0" u="none" strike="noStrike" cap="none">
              <a:solidFill>
                <a:srgbClr val="434343"/>
              </a:solidFill>
              <a:latin typeface="Calibri"/>
              <a:ea typeface="Calibri"/>
              <a:cs typeface="Calibri"/>
              <a:sym typeface="Calibri"/>
            </a:endParaRPr>
          </a:p>
        </p:txBody>
      </p:sp>
      <p:sp>
        <p:nvSpPr>
          <p:cNvPr id="495" name="Shape 495"/>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496" name="Shape 496"/>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497" name="Shape 497"/>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15</a:t>
            </a:fld>
            <a:endParaRPr sz="700" i="0">
              <a:solidFill>
                <a:schemeClr val="dk1"/>
              </a:solidFill>
              <a:latin typeface="Arial"/>
              <a:ea typeface="Arial"/>
              <a:cs typeface="Arial"/>
              <a:sym typeface="Arial"/>
            </a:endParaRPr>
          </a:p>
        </p:txBody>
      </p:sp>
      <p:sp>
        <p:nvSpPr>
          <p:cNvPr id="498" name="Shape 498"/>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pic>
        <p:nvPicPr>
          <p:cNvPr id="499" name="Shape 499"/>
          <p:cNvPicPr preferRelativeResize="0"/>
          <p:nvPr/>
        </p:nvPicPr>
        <p:blipFill>
          <a:blip r:embed="rId3">
            <a:alphaModFix/>
          </a:blip>
          <a:stretch>
            <a:fillRect/>
          </a:stretch>
        </p:blipFill>
        <p:spPr>
          <a:xfrm>
            <a:off x="2169300" y="2050475"/>
            <a:ext cx="6697929" cy="1007488"/>
          </a:xfrm>
          <a:prstGeom prst="rect">
            <a:avLst/>
          </a:prstGeom>
          <a:noFill/>
          <a:ln>
            <a:noFill/>
          </a:ln>
        </p:spPr>
      </p:pic>
      <p:sp>
        <p:nvSpPr>
          <p:cNvPr id="500" name="Shape 500"/>
          <p:cNvSpPr txBox="1">
            <a:spLocks noGrp="1"/>
          </p:cNvSpPr>
          <p:nvPr>
            <p:ph type="body" idx="1"/>
          </p:nvPr>
        </p:nvSpPr>
        <p:spPr>
          <a:xfrm>
            <a:off x="533400" y="1198500"/>
            <a:ext cx="8229600" cy="3015000"/>
          </a:xfrm>
          <a:prstGeom prst="rect">
            <a:avLst/>
          </a:prstGeom>
          <a:noFill/>
          <a:ln>
            <a:noFill/>
          </a:ln>
        </p:spPr>
        <p:txBody>
          <a:bodyPr spcFirstLastPara="1" wrap="square" lIns="91425" tIns="45700" rIns="91425" bIns="45700" anchor="t" anchorCtr="0">
            <a:noAutofit/>
          </a:bodyPr>
          <a:lstStyle/>
          <a:p>
            <a:pPr marL="0" marR="0" lvl="0" indent="0" algn="l" rtl="0">
              <a:spcBef>
                <a:spcPts val="320"/>
              </a:spcBef>
              <a:spcAft>
                <a:spcPts val="0"/>
              </a:spcAft>
              <a:buNone/>
            </a:pPr>
            <a:r>
              <a:rPr lang="en" sz="2000"/>
              <a:t>There are errors!</a:t>
            </a:r>
            <a:endParaRPr sz="1600"/>
          </a:p>
          <a:p>
            <a:pPr marL="0" marR="0" lvl="0" indent="0" algn="l" rtl="0">
              <a:spcBef>
                <a:spcPts val="320"/>
              </a:spcBef>
              <a:spcAft>
                <a:spcPts val="0"/>
              </a:spcAft>
              <a:buNone/>
            </a:pPr>
            <a:endParaRPr sz="1600"/>
          </a:p>
          <a:p>
            <a:pPr marL="0" lvl="0" indent="0" rtl="0">
              <a:spcBef>
                <a:spcPts val="320"/>
              </a:spcBef>
              <a:spcAft>
                <a:spcPts val="0"/>
              </a:spcAft>
              <a:buNone/>
            </a:pPr>
            <a:endParaRPr sz="1600"/>
          </a:p>
          <a:p>
            <a:pPr marL="0" marR="0" lvl="0" indent="0" algn="l" rtl="0">
              <a:spcBef>
                <a:spcPts val="320"/>
              </a:spcBef>
              <a:spcAft>
                <a:spcPts val="0"/>
              </a:spcAft>
              <a:buNone/>
            </a:pPr>
            <a:endParaRPr sz="1600"/>
          </a:p>
          <a:p>
            <a:pPr marL="0" marR="0" lvl="0" indent="0" algn="l" rtl="0">
              <a:spcBef>
                <a:spcPts val="320"/>
              </a:spcBef>
              <a:spcAft>
                <a:spcPts val="0"/>
              </a:spcAft>
              <a:buNone/>
            </a:pPr>
            <a:endParaRPr sz="1600"/>
          </a:p>
          <a:p>
            <a:pPr marL="457200" marR="0" lvl="0" indent="0" algn="l" rtl="0">
              <a:spcBef>
                <a:spcPts val="320"/>
              </a:spcBef>
              <a:spcAft>
                <a:spcPts val="0"/>
              </a:spcAft>
              <a:buClr>
                <a:srgbClr val="000000"/>
              </a:buClr>
              <a:buSzPts val="1100"/>
              <a:buFont typeface="Arial"/>
              <a:buNone/>
            </a:pPr>
            <a:endParaRPr sz="800" u="sng">
              <a:solidFill>
                <a:srgbClr val="642A8F"/>
              </a:solidFill>
              <a:latin typeface="Arial"/>
              <a:ea typeface="Arial"/>
              <a:cs typeface="Arial"/>
              <a:sym typeface="Arial"/>
              <a:hlinkClick r:id="rId4"/>
            </a:endParaRPr>
          </a:p>
          <a:p>
            <a:pPr marL="457200" marR="0" lvl="1" indent="0" algn="l" rtl="0">
              <a:spcBef>
                <a:spcPts val="320"/>
              </a:spcBef>
              <a:spcAft>
                <a:spcPts val="0"/>
              </a:spcAft>
              <a:buClr>
                <a:schemeClr val="dk1"/>
              </a:buClr>
              <a:buSzPts val="1600"/>
              <a:buFont typeface="Arial"/>
              <a:buNone/>
            </a:pPr>
            <a:endParaRPr sz="1600"/>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1" name="Shape 501"/>
          <p:cNvPicPr preferRelativeResize="0"/>
          <p:nvPr/>
        </p:nvPicPr>
        <p:blipFill>
          <a:blip r:embed="rId5">
            <a:alphaModFix/>
          </a:blip>
          <a:stretch>
            <a:fillRect/>
          </a:stretch>
        </p:blipFill>
        <p:spPr>
          <a:xfrm>
            <a:off x="2211000" y="3206875"/>
            <a:ext cx="6096000" cy="885825"/>
          </a:xfrm>
          <a:prstGeom prst="rect">
            <a:avLst/>
          </a:prstGeom>
          <a:noFill/>
          <a:ln>
            <a:noFill/>
          </a:ln>
        </p:spPr>
      </p:pic>
      <p:sp>
        <p:nvSpPr>
          <p:cNvPr id="502" name="Shape 502"/>
          <p:cNvSpPr txBox="1"/>
          <p:nvPr/>
        </p:nvSpPr>
        <p:spPr>
          <a:xfrm>
            <a:off x="7346525" y="727225"/>
            <a:ext cx="1520700" cy="8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Recorded weight occurred before delivery data</a:t>
            </a:r>
            <a:endParaRPr/>
          </a:p>
        </p:txBody>
      </p:sp>
      <p:sp>
        <p:nvSpPr>
          <p:cNvPr id="503" name="Shape 503"/>
          <p:cNvSpPr txBox="1"/>
          <p:nvPr/>
        </p:nvSpPr>
        <p:spPr>
          <a:xfrm>
            <a:off x="317925" y="3373375"/>
            <a:ext cx="1520700" cy="8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Mother’s DOB same as delivery date</a:t>
            </a:r>
            <a:endParaRPr/>
          </a:p>
        </p:txBody>
      </p:sp>
      <p:cxnSp>
        <p:nvCxnSpPr>
          <p:cNvPr id="504" name="Shape 504"/>
          <p:cNvCxnSpPr>
            <a:stCxn id="503" idx="3"/>
          </p:cNvCxnSpPr>
          <p:nvPr/>
        </p:nvCxnSpPr>
        <p:spPr>
          <a:xfrm rot="10800000" flipH="1">
            <a:off x="1838625" y="3741925"/>
            <a:ext cx="4971000" cy="59700"/>
          </a:xfrm>
          <a:prstGeom prst="straightConnector1">
            <a:avLst/>
          </a:prstGeom>
          <a:noFill/>
          <a:ln w="9525" cap="flat" cmpd="sng">
            <a:solidFill>
              <a:srgbClr val="FF0000"/>
            </a:solidFill>
            <a:prstDash val="solid"/>
            <a:round/>
            <a:headEnd type="none" w="lg" len="lg"/>
            <a:tailEnd type="triangle" w="lg" len="lg"/>
          </a:ln>
        </p:spPr>
      </p:cxnSp>
      <p:cxnSp>
        <p:nvCxnSpPr>
          <p:cNvPr id="505" name="Shape 505"/>
          <p:cNvCxnSpPr>
            <a:stCxn id="502" idx="2"/>
          </p:cNvCxnSpPr>
          <p:nvPr/>
        </p:nvCxnSpPr>
        <p:spPr>
          <a:xfrm flipH="1">
            <a:off x="7563275" y="1583725"/>
            <a:ext cx="543600" cy="4524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 sz="2000">
                <a:solidFill>
                  <a:srgbClr val="999999"/>
                </a:solidFill>
              </a:rPr>
              <a:t>Review – APeX data</a:t>
            </a:r>
            <a:endParaRPr sz="2000">
              <a:solidFill>
                <a:srgbClr val="999999"/>
              </a:solidFill>
            </a:endParaRPr>
          </a:p>
          <a:p>
            <a:pPr marL="0" marR="0" lvl="0" indent="0" algn="l" rtl="0">
              <a:spcBef>
                <a:spcPts val="0"/>
              </a:spcBef>
              <a:spcAft>
                <a:spcPts val="0"/>
              </a:spcAft>
              <a:buClr>
                <a:schemeClr val="dk1"/>
              </a:buClr>
              <a:buSzPts val="2000"/>
              <a:buFont typeface="Arial"/>
              <a:buNone/>
            </a:pPr>
            <a:r>
              <a:rPr lang="en" sz="2000">
                <a:solidFill>
                  <a:srgbClr val="999999"/>
                </a:solidFill>
              </a:rPr>
              <a:t>Research</a:t>
            </a:r>
            <a:r>
              <a:rPr lang="en" sz="2000" i="0" u="none" strike="noStrike" cap="none">
                <a:solidFill>
                  <a:srgbClr val="999999"/>
                </a:solidFill>
              </a:rPr>
              <a:t> Goal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Working with EHR Data</a:t>
            </a:r>
            <a:endParaRPr sz="1600" b="0" i="0" u="none" strike="noStrike" cap="none">
              <a:solidFill>
                <a:srgbClr val="999999"/>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en" sz="2000" b="1" i="0" u="none" strike="noStrike" cap="none">
                <a:solidFill>
                  <a:srgbClr val="000000"/>
                </a:solidFill>
              </a:rPr>
              <a:t>Practical Guidance</a:t>
            </a:r>
            <a:r>
              <a:rPr lang="en" sz="2000" b="0" i="0" u="none" strike="noStrike" cap="none">
                <a:solidFill>
                  <a:srgbClr val="999999"/>
                </a:solidFill>
                <a:latin typeface="Calibri"/>
                <a:ea typeface="Calibri"/>
                <a:cs typeface="Calibri"/>
                <a:sym typeface="Calibri"/>
              </a:rPr>
              <a:t>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Data Processing</a:t>
            </a:r>
            <a:endParaRPr sz="2000" b="0" i="0" u="none" strike="noStrike" cap="none">
              <a:solidFill>
                <a:srgbClr val="999999"/>
              </a:solidFill>
              <a:latin typeface="Calibri"/>
              <a:ea typeface="Calibri"/>
              <a:cs typeface="Calibri"/>
              <a:sym typeface="Calibri"/>
            </a:endParaRPr>
          </a:p>
        </p:txBody>
      </p:sp>
      <p:sp>
        <p:nvSpPr>
          <p:cNvPr id="511" name="Shape 511"/>
          <p:cNvSpPr txBox="1">
            <a:spLocks noGrp="1"/>
          </p:cNvSpPr>
          <p:nvPr>
            <p:ph type="title"/>
          </p:nvPr>
        </p:nvSpPr>
        <p:spPr>
          <a:xfrm>
            <a:off x="457200" y="326250"/>
            <a:ext cx="82887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b="0" i="0" u="none" strike="noStrike" cap="none">
                <a:solidFill>
                  <a:schemeClr val="dk1"/>
                </a:solidFill>
                <a:latin typeface="Calibri"/>
                <a:ea typeface="Calibri"/>
                <a:cs typeface="Calibri"/>
                <a:sym typeface="Calibri"/>
              </a:rPr>
              <a:t>Outline</a:t>
            </a:r>
            <a:endParaRPr sz="3000" b="0" i="0" u="none" strike="noStrike" cap="none">
              <a:solidFill>
                <a:schemeClr val="dk1"/>
              </a:solidFill>
              <a:latin typeface="Calibri"/>
              <a:ea typeface="Calibri"/>
              <a:cs typeface="Calibri"/>
              <a:sym typeface="Calibri"/>
            </a:endParaRPr>
          </a:p>
        </p:txBody>
      </p:sp>
      <p:cxnSp>
        <p:nvCxnSpPr>
          <p:cNvPr id="512" name="Shape 512"/>
          <p:cNvCxnSpPr/>
          <p:nvPr/>
        </p:nvCxnSpPr>
        <p:spPr>
          <a:xfrm>
            <a:off x="486000" y="861600"/>
            <a:ext cx="8213400" cy="0"/>
          </a:xfrm>
          <a:prstGeom prst="straightConnector1">
            <a:avLst/>
          </a:prstGeom>
          <a:noFill/>
          <a:ln w="9525" cap="flat" cmpd="sng">
            <a:solidFill>
              <a:schemeClr val="dk2"/>
            </a:solidFill>
            <a:prstDash val="solid"/>
            <a:round/>
            <a:headEnd type="none" w="lg" len="lg"/>
            <a:tailEnd type="none" w="lg" len="lg"/>
          </a:ln>
        </p:spPr>
      </p:cxnSp>
      <p:sp>
        <p:nvSpPr>
          <p:cNvPr id="513" name="Shape 513"/>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514" name="Shape 514"/>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515" name="Shape 515"/>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16</a:t>
            </a:fld>
            <a:endParaRPr sz="700" i="0">
              <a:solidFill>
                <a:schemeClr val="dk1"/>
              </a:solidFill>
              <a:latin typeface="Arial"/>
              <a:ea typeface="Arial"/>
              <a:cs typeface="Arial"/>
              <a:sym typeface="Arial"/>
            </a:endParaRPr>
          </a:p>
        </p:txBody>
      </p:sp>
      <p:sp>
        <p:nvSpPr>
          <p:cNvPr id="516" name="Shape 516"/>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319993"/>
            <a:ext cx="8089800" cy="8340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RDB De-identified Flat Files, reduced EHR data but…</a:t>
            </a:r>
            <a:br>
              <a:rPr lang="en" sz="2800" b="0" i="0" u="none" strike="noStrike" cap="none">
                <a:solidFill>
                  <a:schemeClr val="dk1"/>
                </a:solidFill>
                <a:latin typeface="Garamond"/>
                <a:ea typeface="Garamond"/>
                <a:cs typeface="Garamond"/>
                <a:sym typeface="Garamond"/>
              </a:rPr>
            </a:br>
            <a:r>
              <a:rPr lang="en" sz="2800" b="0" i="0" u="none" strike="noStrike" cap="none">
                <a:solidFill>
                  <a:schemeClr val="dk1"/>
                </a:solidFill>
                <a:latin typeface="Garamond"/>
                <a:ea typeface="Garamond"/>
                <a:cs typeface="Garamond"/>
                <a:sym typeface="Garamond"/>
              </a:rPr>
              <a:t>	</a:t>
            </a:r>
            <a:endParaRPr/>
          </a:p>
        </p:txBody>
      </p:sp>
      <p:sp>
        <p:nvSpPr>
          <p:cNvPr id="525" name="Shape 525"/>
          <p:cNvSpPr txBox="1">
            <a:spLocks noGrp="1"/>
          </p:cNvSpPr>
          <p:nvPr>
            <p:ph type="body" idx="1"/>
          </p:nvPr>
        </p:nvSpPr>
        <p:spPr>
          <a:xfrm>
            <a:off x="436525" y="2195099"/>
            <a:ext cx="3205200" cy="22926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Number of Tables: 16</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Total File Size: 2</a:t>
            </a:r>
            <a:r>
              <a:rPr lang="en">
                <a:solidFill>
                  <a:schemeClr val="dk1"/>
                </a:solidFill>
              </a:rPr>
              <a:t>67</a:t>
            </a:r>
            <a:r>
              <a:rPr lang="en" b="0" i="0" u="none" strike="noStrike" cap="none">
                <a:solidFill>
                  <a:schemeClr val="dk1"/>
                </a:solidFill>
                <a:latin typeface="Arial"/>
                <a:ea typeface="Arial"/>
                <a:cs typeface="Arial"/>
                <a:sym typeface="Arial"/>
              </a:rPr>
              <a:t> GB </a:t>
            </a:r>
            <a:endParaRPr/>
          </a:p>
          <a:p>
            <a:pPr marL="230187" marR="0" lvl="1" indent="0" algn="l" rtl="0">
              <a:lnSpc>
                <a:spcPct val="90000"/>
              </a:lnSpc>
              <a:spcBef>
                <a:spcPts val="1200"/>
              </a:spcBef>
              <a:spcAft>
                <a:spcPts val="0"/>
              </a:spcAft>
              <a:buClr>
                <a:schemeClr val="accent1"/>
              </a:buClr>
              <a:buSzPts val="1800"/>
              <a:buFont typeface="Arial"/>
              <a:buNone/>
            </a:pPr>
            <a:r>
              <a:rPr lang="en" b="0" i="0" u="none" strike="noStrike" cap="none">
                <a:solidFill>
                  <a:schemeClr val="dk1"/>
                </a:solidFill>
                <a:latin typeface="Arial"/>
                <a:ea typeface="Arial"/>
                <a:cs typeface="Arial"/>
                <a:sym typeface="Arial"/>
              </a:rPr>
              <a:t>…and growing</a:t>
            </a:r>
            <a:endParaRPr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800"/>
              <a:buFont typeface="Noto Sans Symbols"/>
              <a:buNone/>
            </a:pPr>
            <a:endParaRPr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800"/>
              <a:buFont typeface="Noto Sans Symbols"/>
              <a:buNone/>
            </a:pPr>
            <a:r>
              <a:rPr lang="en" b="0" i="0" u="none" strike="noStrike" cap="none">
                <a:solidFill>
                  <a:schemeClr val="dk1"/>
                </a:solidFill>
                <a:latin typeface="Arial"/>
                <a:ea typeface="Arial"/>
                <a:cs typeface="Arial"/>
                <a:sym typeface="Arial"/>
              </a:rPr>
              <a:t>You can’t read these into MExcel or MSAccess – you need other tools..</a:t>
            </a:r>
            <a:endParaRPr b="0" i="0" u="none" strike="noStrike" cap="none">
              <a:solidFill>
                <a:schemeClr val="dk1"/>
              </a:solidFill>
              <a:latin typeface="Arial"/>
              <a:ea typeface="Arial"/>
              <a:cs typeface="Arial"/>
              <a:sym typeface="Arial"/>
            </a:endParaRPr>
          </a:p>
          <a:p>
            <a:pPr marL="0" lvl="0" indent="0"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rtl="0">
              <a:spcBef>
                <a:spcPts val="1600"/>
              </a:spcBef>
              <a:spcAft>
                <a:spcPts val="1600"/>
              </a:spcAft>
              <a:buClr>
                <a:schemeClr val="dk1"/>
              </a:buClr>
              <a:buSzPts val="1100"/>
              <a:buFont typeface="Arial"/>
              <a:buNone/>
            </a:pPr>
            <a:r>
              <a:rPr lang="en" sz="1200">
                <a:solidFill>
                  <a:schemeClr val="dk1"/>
                </a:solidFill>
                <a:latin typeface="Calibri"/>
                <a:ea typeface="Calibri"/>
                <a:cs typeface="Calibri"/>
                <a:sym typeface="Calibri"/>
              </a:rPr>
              <a:t>My laptop has capacity of 238 GB.</a:t>
            </a:r>
            <a:endParaRPr>
              <a:solidFill>
                <a:schemeClr val="dk1"/>
              </a:solidFill>
            </a:endParaRPr>
          </a:p>
        </p:txBody>
      </p:sp>
      <p:sp>
        <p:nvSpPr>
          <p:cNvPr id="526" name="Shape 526"/>
          <p:cNvSpPr txBox="1">
            <a:spLocks noGrp="1"/>
          </p:cNvSpPr>
          <p:nvPr>
            <p:ph type="body" idx="2"/>
          </p:nvPr>
        </p:nvSpPr>
        <p:spPr>
          <a:xfrm>
            <a:off x="445387" y="14972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Still A Tidal Wave of Data</a:t>
            </a:r>
            <a:endParaRPr sz="1800" b="0" i="0" u="none" strike="noStrike" cap="none">
              <a:solidFill>
                <a:schemeClr val="dk1"/>
              </a:solidFill>
              <a:latin typeface="Arial"/>
              <a:ea typeface="Arial"/>
              <a:cs typeface="Arial"/>
              <a:sym typeface="Arial"/>
            </a:endParaRPr>
          </a:p>
        </p:txBody>
      </p:sp>
      <p:pic>
        <p:nvPicPr>
          <p:cNvPr id="527" name="Shape 527" descr="File:Surfing Tidal Waves.jpg"/>
          <p:cNvPicPr preferRelativeResize="0"/>
          <p:nvPr/>
        </p:nvPicPr>
        <p:blipFill rotWithShape="1">
          <a:blip r:embed="rId3">
            <a:alphaModFix/>
          </a:blip>
          <a:srcRect/>
          <a:stretch/>
        </p:blipFill>
        <p:spPr>
          <a:xfrm>
            <a:off x="3641725" y="1630362"/>
            <a:ext cx="5178778" cy="2913063"/>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319993"/>
            <a:ext cx="80898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Ten Practical Steps to Staying on Top of a </a:t>
            </a:r>
            <a:br>
              <a:rPr lang="en" sz="3000" i="0" u="none" strike="noStrike" cap="none">
                <a:solidFill>
                  <a:srgbClr val="434343"/>
                </a:solidFill>
                <a:latin typeface="Calibri"/>
                <a:ea typeface="Calibri"/>
                <a:cs typeface="Calibri"/>
                <a:sym typeface="Calibri"/>
              </a:rPr>
            </a:br>
            <a:r>
              <a:rPr lang="en" sz="3000" i="0" u="none" strike="noStrike" cap="none">
                <a:solidFill>
                  <a:srgbClr val="434343"/>
                </a:solidFill>
                <a:latin typeface="Calibri"/>
                <a:ea typeface="Calibri"/>
                <a:cs typeface="Calibri"/>
                <a:sym typeface="Calibri"/>
              </a:rPr>
              <a:t>Tidal Wave of EHR Data</a:t>
            </a:r>
            <a:br>
              <a:rPr lang="en" sz="2800" b="0" i="0" u="none" strike="noStrike" cap="none">
                <a:solidFill>
                  <a:schemeClr val="dk1"/>
                </a:solidFill>
                <a:latin typeface="Garamond"/>
                <a:ea typeface="Garamond"/>
                <a:cs typeface="Garamond"/>
                <a:sym typeface="Garamond"/>
              </a:rPr>
            </a:br>
            <a:r>
              <a:rPr lang="en" sz="2800" b="0" i="0" u="none" strike="noStrike" cap="none">
                <a:solidFill>
                  <a:schemeClr val="dk1"/>
                </a:solidFill>
                <a:latin typeface="Garamond"/>
                <a:ea typeface="Garamond"/>
                <a:cs typeface="Garamond"/>
                <a:sym typeface="Garamond"/>
              </a:rPr>
              <a:t>	</a:t>
            </a:r>
            <a:endParaRPr/>
          </a:p>
        </p:txBody>
      </p:sp>
      <p:sp>
        <p:nvSpPr>
          <p:cNvPr id="536" name="Shape 536"/>
          <p:cNvSpPr txBox="1">
            <a:spLocks noGrp="1"/>
          </p:cNvSpPr>
          <p:nvPr>
            <p:ph type="body" idx="1"/>
          </p:nvPr>
        </p:nvSpPr>
        <p:spPr>
          <a:xfrm>
            <a:off x="445387" y="136388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Assumptions:</a:t>
            </a:r>
            <a:endParaRPr/>
          </a:p>
        </p:txBody>
      </p:sp>
      <p:pic>
        <p:nvPicPr>
          <p:cNvPr id="537" name="Shape 537" descr="File:Surfing Tidal Waves.jpg"/>
          <p:cNvPicPr preferRelativeResize="0"/>
          <p:nvPr/>
        </p:nvPicPr>
        <p:blipFill rotWithShape="1">
          <a:blip r:embed="rId3">
            <a:alphaModFix/>
          </a:blip>
          <a:srcRect/>
          <a:stretch/>
        </p:blipFill>
        <p:spPr>
          <a:xfrm>
            <a:off x="3641725" y="1630362"/>
            <a:ext cx="5178778" cy="2913063"/>
          </a:xfrm>
          <a:prstGeom prst="rect">
            <a:avLst/>
          </a:prstGeom>
          <a:noFill/>
          <a:ln>
            <a:noFill/>
          </a:ln>
        </p:spPr>
      </p:pic>
      <p:sp>
        <p:nvSpPr>
          <p:cNvPr id="538" name="Shape 538"/>
          <p:cNvSpPr txBox="1">
            <a:spLocks noGrp="1"/>
          </p:cNvSpPr>
          <p:nvPr>
            <p:ph type="body" idx="2"/>
          </p:nvPr>
        </p:nvSpPr>
        <p:spPr>
          <a:xfrm>
            <a:off x="436525" y="1838325"/>
            <a:ext cx="2860200" cy="27255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You have a clearly defined research question</a:t>
            </a:r>
            <a:endParaRPr b="0" i="0" u="none" strike="noStrike" cap="none">
              <a:solidFill>
                <a:schemeClr val="dk1"/>
              </a:solidFill>
              <a:latin typeface="Arial"/>
              <a:ea typeface="Arial"/>
              <a:cs typeface="Arial"/>
              <a:sym typeface="Arial"/>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You have clinical expertise in the area of research</a:t>
            </a:r>
            <a:endParaRPr b="0" i="0" u="none" strike="noStrike" cap="none">
              <a:solidFill>
                <a:schemeClr val="dk1"/>
              </a:solidFill>
              <a:latin typeface="Arial"/>
              <a:ea typeface="Arial"/>
              <a:cs typeface="Arial"/>
              <a:sym typeface="Arial"/>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If you decide to work with a Data Scientist /Programmer --</a:t>
            </a:r>
            <a:endParaRPr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None/>
            </a:pPr>
            <a:r>
              <a:rPr lang="en">
                <a:solidFill>
                  <a:schemeClr val="dk1"/>
                </a:solidFill>
              </a:rPr>
              <a:t>        </a:t>
            </a:r>
            <a:r>
              <a:rPr lang="en" b="0" i="0" u="none" strike="noStrike" cap="none">
                <a:solidFill>
                  <a:schemeClr val="dk1"/>
                </a:solidFill>
                <a:latin typeface="Arial"/>
                <a:ea typeface="Arial"/>
                <a:cs typeface="Arial"/>
                <a:sym typeface="Arial"/>
              </a:rPr>
              <a:t> </a:t>
            </a:r>
            <a:r>
              <a:rPr lang="en" b="1" i="0" u="none" strike="noStrike" cap="none">
                <a:solidFill>
                  <a:schemeClr val="dk1"/>
                </a:solidFill>
                <a:latin typeface="Arial"/>
                <a:ea typeface="Arial"/>
                <a:cs typeface="Arial"/>
                <a:sym typeface="Arial"/>
              </a:rPr>
              <a:t>All steps still apply</a:t>
            </a:r>
            <a:endParaRPr/>
          </a:p>
          <a:p>
            <a:pPr marL="168275" marR="0" lvl="0" indent="-53975" algn="l" rtl="0">
              <a:lnSpc>
                <a:spcPct val="90000"/>
              </a:lnSpc>
              <a:spcBef>
                <a:spcPts val="1200"/>
              </a:spcBef>
              <a:spcAft>
                <a:spcPts val="0"/>
              </a:spcAft>
              <a:buClr>
                <a:schemeClr val="accent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199" y="320000"/>
            <a:ext cx="84297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1:  Find the Right Tool for You!</a:t>
            </a:r>
            <a:endParaRPr sz="3000" i="0" u="none" strike="noStrike" cap="none">
              <a:solidFill>
                <a:srgbClr val="434343"/>
              </a:solidFill>
              <a:latin typeface="Calibri"/>
              <a:ea typeface="Calibri"/>
              <a:cs typeface="Calibri"/>
              <a:sym typeface="Calibri"/>
            </a:endParaRPr>
          </a:p>
        </p:txBody>
      </p:sp>
      <p:sp>
        <p:nvSpPr>
          <p:cNvPr id="547" name="Shape 547"/>
          <p:cNvSpPr txBox="1">
            <a:spLocks noGrp="1"/>
          </p:cNvSpPr>
          <p:nvPr>
            <p:ph type="body" idx="1"/>
          </p:nvPr>
        </p:nvSpPr>
        <p:spPr>
          <a:xfrm>
            <a:off x="436525" y="2107519"/>
            <a:ext cx="4542000" cy="30087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UCSF Licenses</a:t>
            </a:r>
            <a:endParaRPr>
              <a:solidFill>
                <a:schemeClr val="dk1"/>
              </a:solidFill>
            </a:endParaRPr>
          </a:p>
          <a:p>
            <a:pPr marL="0" marR="0" lvl="0" indent="0" algn="l" rtl="0">
              <a:lnSpc>
                <a:spcPct val="90000"/>
              </a:lnSpc>
              <a:spcBef>
                <a:spcPts val="0"/>
              </a:spcBef>
              <a:spcAft>
                <a:spcPts val="0"/>
              </a:spcAft>
              <a:buNone/>
            </a:pPr>
            <a:r>
              <a:rPr lang="en">
                <a:solidFill>
                  <a:schemeClr val="dk1"/>
                </a:solidFill>
              </a:rPr>
              <a:t>    </a:t>
            </a:r>
            <a:r>
              <a:rPr lang="en" b="0" i="0" u="none" strike="noStrike" cap="none">
                <a:solidFill>
                  <a:srgbClr val="094DAE"/>
                </a:solidFill>
                <a:latin typeface="Arial"/>
                <a:ea typeface="Arial"/>
                <a:cs typeface="Arial"/>
                <a:sym typeface="Arial"/>
              </a:rPr>
              <a:t>https://it.ucsf.edu/services/licensed-software</a:t>
            </a:r>
            <a:endParaRPr/>
          </a:p>
          <a:p>
            <a:pPr marL="168275" marR="0" lvl="0" indent="-142875" algn="l" rtl="0">
              <a:lnSpc>
                <a:spcPct val="90000"/>
              </a:lnSpc>
              <a:spcBef>
                <a:spcPts val="24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MyResearch Platform</a:t>
            </a:r>
            <a:endParaRPr/>
          </a:p>
          <a:p>
            <a:pPr marL="168275" marR="0" lvl="0" indent="-142875" algn="l" rtl="0">
              <a:lnSpc>
                <a:spcPct val="90000"/>
              </a:lnSpc>
              <a:spcBef>
                <a:spcPts val="24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Single-user license option</a:t>
            </a:r>
            <a:endParaRPr/>
          </a:p>
          <a:p>
            <a:pPr marL="0" marR="0" lvl="0" indent="0" algn="l" rtl="0">
              <a:lnSpc>
                <a:spcPct val="90000"/>
              </a:lnSpc>
              <a:spcBef>
                <a:spcPts val="2400"/>
              </a:spcBef>
              <a:spcAft>
                <a:spcPts val="0"/>
              </a:spcAft>
              <a:buClr>
                <a:schemeClr val="accent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548" name="Shape 548"/>
          <p:cNvSpPr txBox="1">
            <a:spLocks noGrp="1"/>
          </p:cNvSpPr>
          <p:nvPr>
            <p:ph type="body" idx="2"/>
          </p:nvPr>
        </p:nvSpPr>
        <p:spPr>
          <a:xfrm>
            <a:off x="445387" y="14972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sng" strike="noStrike" cap="none">
                <a:solidFill>
                  <a:schemeClr val="dk1"/>
                </a:solidFill>
                <a:latin typeface="Arial"/>
                <a:ea typeface="Arial"/>
                <a:cs typeface="Arial"/>
                <a:sym typeface="Arial"/>
              </a:rPr>
              <a:t>Language-oriented Software Programs</a:t>
            </a:r>
            <a:endParaRPr sz="1800" b="0" i="0" u="sng" strike="noStrike" cap="none">
              <a:solidFill>
                <a:schemeClr val="dk1"/>
              </a:solidFill>
              <a:latin typeface="Arial"/>
              <a:ea typeface="Arial"/>
              <a:cs typeface="Arial"/>
              <a:sym typeface="Arial"/>
            </a:endParaRPr>
          </a:p>
        </p:txBody>
      </p:sp>
      <p:sp>
        <p:nvSpPr>
          <p:cNvPr id="549" name="Shape 549" descr="Image result for javascrip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50" name="Shape 550" descr="Image result for javascript"/>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51" name="Shape 551" descr="Image result for javascript"/>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52" name="Shape 552" descr="Image result for javascript"/>
          <p:cNvSpPr/>
          <p:nvPr/>
        </p:nvSpPr>
        <p:spPr>
          <a:xfrm>
            <a:off x="612775" y="3127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53" name="Shape 553" descr="Image result for javascript"/>
          <p:cNvSpPr/>
          <p:nvPr/>
        </p:nvSpPr>
        <p:spPr>
          <a:xfrm>
            <a:off x="765175" y="4651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grpSp>
        <p:nvGrpSpPr>
          <p:cNvPr id="554" name="Shape 554"/>
          <p:cNvGrpSpPr/>
          <p:nvPr/>
        </p:nvGrpSpPr>
        <p:grpSpPr>
          <a:xfrm>
            <a:off x="3410155" y="1247040"/>
            <a:ext cx="5476876" cy="3460911"/>
            <a:chOff x="2979289" y="346136"/>
            <a:chExt cx="5907536" cy="4362126"/>
          </a:xfrm>
        </p:grpSpPr>
        <p:pic>
          <p:nvPicPr>
            <p:cNvPr id="555" name="Shape 555" descr="http://thomaslarock.com/wp-content/uploads/2011/12/SQL-Server-2012.png"/>
            <p:cNvPicPr preferRelativeResize="0"/>
            <p:nvPr/>
          </p:nvPicPr>
          <p:blipFill rotWithShape="1">
            <a:blip r:embed="rId3">
              <a:alphaModFix/>
            </a:blip>
            <a:srcRect/>
            <a:stretch/>
          </p:blipFill>
          <p:spPr>
            <a:xfrm>
              <a:off x="2979289" y="2881215"/>
              <a:ext cx="2139735" cy="1758623"/>
            </a:xfrm>
            <a:prstGeom prst="rect">
              <a:avLst/>
            </a:prstGeom>
            <a:noFill/>
            <a:ln>
              <a:noFill/>
            </a:ln>
          </p:spPr>
        </p:pic>
        <p:pic>
          <p:nvPicPr>
            <p:cNvPr id="556" name="Shape 556" descr="http://www.sas.com/en_us/_jcr_content/socialShareImage.img.png"/>
            <p:cNvPicPr preferRelativeResize="0"/>
            <p:nvPr/>
          </p:nvPicPr>
          <p:blipFill rotWithShape="1">
            <a:blip r:embed="rId4">
              <a:alphaModFix/>
            </a:blip>
            <a:srcRect/>
            <a:stretch/>
          </p:blipFill>
          <p:spPr>
            <a:xfrm>
              <a:off x="6548981" y="2489617"/>
              <a:ext cx="2337843" cy="1227368"/>
            </a:xfrm>
            <a:prstGeom prst="rect">
              <a:avLst/>
            </a:prstGeom>
            <a:noFill/>
            <a:ln>
              <a:noFill/>
            </a:ln>
          </p:spPr>
        </p:pic>
        <p:pic>
          <p:nvPicPr>
            <p:cNvPr id="557" name="Shape 557" descr="https://upload.wikimedia.org/wikipedia/commons/thumb/e/ea/SPSS_logo.svg/2000px-SPSS_logo.svg.png"/>
            <p:cNvPicPr preferRelativeResize="0"/>
            <p:nvPr/>
          </p:nvPicPr>
          <p:blipFill rotWithShape="1">
            <a:blip r:embed="rId5">
              <a:alphaModFix/>
            </a:blip>
            <a:srcRect/>
            <a:stretch/>
          </p:blipFill>
          <p:spPr>
            <a:xfrm>
              <a:off x="7362825" y="776510"/>
              <a:ext cx="1524000" cy="1524000"/>
            </a:xfrm>
            <a:prstGeom prst="rect">
              <a:avLst/>
            </a:prstGeom>
            <a:noFill/>
            <a:ln>
              <a:noFill/>
            </a:ln>
          </p:spPr>
        </p:pic>
        <p:pic>
          <p:nvPicPr>
            <p:cNvPr id="558" name="Shape 558" descr="https://realpython.com/learn/python-first-steps/images/pythonlogo.jpg"/>
            <p:cNvPicPr preferRelativeResize="0"/>
            <p:nvPr/>
          </p:nvPicPr>
          <p:blipFill rotWithShape="1">
            <a:blip r:embed="rId6">
              <a:alphaModFix/>
            </a:blip>
            <a:srcRect/>
            <a:stretch/>
          </p:blipFill>
          <p:spPr>
            <a:xfrm>
              <a:off x="5274408" y="346136"/>
              <a:ext cx="2076450" cy="1401604"/>
            </a:xfrm>
            <a:prstGeom prst="rect">
              <a:avLst/>
            </a:prstGeom>
            <a:noFill/>
            <a:ln>
              <a:noFill/>
            </a:ln>
          </p:spPr>
        </p:pic>
        <p:pic>
          <p:nvPicPr>
            <p:cNvPr id="559" name="Shape 559" descr="https://www.r-project.org/Rlogo.png"/>
            <p:cNvPicPr preferRelativeResize="0"/>
            <p:nvPr/>
          </p:nvPicPr>
          <p:blipFill rotWithShape="1">
            <a:blip r:embed="rId7">
              <a:alphaModFix/>
            </a:blip>
            <a:srcRect/>
            <a:stretch/>
          </p:blipFill>
          <p:spPr>
            <a:xfrm>
              <a:off x="4366548" y="1616945"/>
              <a:ext cx="1905000" cy="1476375"/>
            </a:xfrm>
            <a:prstGeom prst="rect">
              <a:avLst/>
            </a:prstGeom>
            <a:noFill/>
            <a:ln>
              <a:noFill/>
            </a:ln>
          </p:spPr>
        </p:pic>
        <p:pic>
          <p:nvPicPr>
            <p:cNvPr id="560" name="Shape 560" descr="javascript"/>
            <p:cNvPicPr preferRelativeResize="0"/>
            <p:nvPr/>
          </p:nvPicPr>
          <p:blipFill rotWithShape="1">
            <a:blip r:embed="rId8">
              <a:alphaModFix/>
            </a:blip>
            <a:srcRect/>
            <a:stretch/>
          </p:blipFill>
          <p:spPr>
            <a:xfrm>
              <a:off x="4930781" y="3137687"/>
              <a:ext cx="1570575" cy="1570575"/>
            </a:xfrm>
            <a:prstGeom prst="rect">
              <a:avLst/>
            </a:prstGeom>
            <a:noFill/>
            <a:ln>
              <a:noFill/>
            </a:ln>
          </p:spPr>
        </p:pic>
        <p:pic>
          <p:nvPicPr>
            <p:cNvPr id="561" name="Shape 561" descr="Image result for stata"/>
            <p:cNvPicPr preferRelativeResize="0"/>
            <p:nvPr/>
          </p:nvPicPr>
          <p:blipFill rotWithShape="1">
            <a:blip r:embed="rId9">
              <a:alphaModFix/>
            </a:blip>
            <a:srcRect/>
            <a:stretch/>
          </p:blipFill>
          <p:spPr>
            <a:xfrm>
              <a:off x="6602726" y="3829050"/>
              <a:ext cx="2230354" cy="788988"/>
            </a:xfrm>
            <a:prstGeom prst="rect">
              <a:avLst/>
            </a:prstGeom>
            <a:noFill/>
            <a:ln>
              <a:noFill/>
            </a:ln>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000">
                <a:solidFill>
                  <a:srgbClr val="434343"/>
                </a:solidFill>
              </a:rPr>
              <a:t>Questions for class</a:t>
            </a:r>
            <a:endParaRPr sz="3000">
              <a:solidFill>
                <a:srgbClr val="434343"/>
              </a:solidFill>
            </a:endParaRPr>
          </a:p>
        </p:txBody>
      </p:sp>
      <p:sp>
        <p:nvSpPr>
          <p:cNvPr id="294" name="Shape 294"/>
          <p:cNvSpPr txBox="1">
            <a:spLocks noGrp="1"/>
          </p:cNvSpPr>
          <p:nvPr>
            <p:ph type="body" idx="1"/>
          </p:nvPr>
        </p:nvSpPr>
        <p:spPr>
          <a:xfrm>
            <a:off x="457200" y="1401300"/>
            <a:ext cx="8229600" cy="3193500"/>
          </a:xfrm>
          <a:prstGeom prst="rect">
            <a:avLst/>
          </a:prstGeom>
          <a:ln>
            <a:noFill/>
          </a:ln>
        </p:spPr>
        <p:txBody>
          <a:bodyPr spcFirstLastPara="1" wrap="square" lIns="91425" tIns="91425" rIns="91425" bIns="91425" anchor="t" anchorCtr="0">
            <a:noAutofit/>
          </a:bodyPr>
          <a:lstStyle/>
          <a:p>
            <a:pPr marL="0" lvl="0" indent="0">
              <a:spcBef>
                <a:spcPts val="640"/>
              </a:spcBef>
              <a:spcAft>
                <a:spcPts val="0"/>
              </a:spcAft>
              <a:buNone/>
            </a:pPr>
            <a:r>
              <a:rPr lang="en" sz="2400">
                <a:solidFill>
                  <a:srgbClr val="999999"/>
                </a:solidFill>
              </a:rPr>
              <a:t>Who attended the UCSF Data Colloquium May 2017?</a:t>
            </a:r>
            <a:endParaRPr sz="2400">
              <a:solidFill>
                <a:srgbClr val="999999"/>
              </a:solidFill>
            </a:endParaRPr>
          </a:p>
          <a:p>
            <a:pPr marL="0" lvl="0" indent="0">
              <a:spcBef>
                <a:spcPts val="1600"/>
              </a:spcBef>
              <a:spcAft>
                <a:spcPts val="0"/>
              </a:spcAft>
              <a:buNone/>
            </a:pPr>
            <a:r>
              <a:rPr lang="en" sz="2400">
                <a:solidFill>
                  <a:srgbClr val="999999"/>
                </a:solidFill>
              </a:rPr>
              <a:t>Who has worked with large EHR data? </a:t>
            </a:r>
            <a:endParaRPr sz="2400">
              <a:solidFill>
                <a:srgbClr val="999999"/>
              </a:solidFill>
            </a:endParaRPr>
          </a:p>
          <a:p>
            <a:pPr marL="0" lvl="0" indent="0">
              <a:spcBef>
                <a:spcPts val="1600"/>
              </a:spcBef>
              <a:spcAft>
                <a:spcPts val="0"/>
              </a:spcAft>
              <a:buNone/>
            </a:pPr>
            <a:endParaRPr sz="2400">
              <a:solidFill>
                <a:srgbClr val="999999"/>
              </a:solidFill>
            </a:endParaRPr>
          </a:p>
          <a:p>
            <a:pPr marL="0" lvl="0" indent="0">
              <a:spcBef>
                <a:spcPts val="1600"/>
              </a:spcBef>
              <a:spcAft>
                <a:spcPts val="1600"/>
              </a:spcAft>
              <a:buNone/>
            </a:pPr>
            <a:endParaRPr sz="2400"/>
          </a:p>
        </p:txBody>
      </p:sp>
      <p:cxnSp>
        <p:nvCxnSpPr>
          <p:cNvPr id="295" name="Shape 295"/>
          <p:cNvCxnSpPr/>
          <p:nvPr/>
        </p:nvCxnSpPr>
        <p:spPr>
          <a:xfrm>
            <a:off x="486000" y="1014000"/>
            <a:ext cx="8197200" cy="0"/>
          </a:xfrm>
          <a:prstGeom prst="straightConnector1">
            <a:avLst/>
          </a:prstGeom>
          <a:noFill/>
          <a:ln w="9525" cap="flat" cmpd="sng">
            <a:solidFill>
              <a:schemeClr val="dk2"/>
            </a:solidFill>
            <a:prstDash val="solid"/>
            <a:round/>
            <a:headEnd type="none" w="lg" len="lg"/>
            <a:tailEnd type="none" w="lg" len="lg"/>
          </a:ln>
        </p:spPr>
      </p:cxnSp>
      <p:sp>
        <p:nvSpPr>
          <p:cNvPr id="296" name="Shape 296"/>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297" name="Shape 297"/>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298" name="Shape 298"/>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2</a:t>
            </a:fld>
            <a:endParaRPr sz="700" i="0">
              <a:solidFill>
                <a:schemeClr val="dk1"/>
              </a:solidFill>
              <a:latin typeface="Arial"/>
              <a:ea typeface="Arial"/>
              <a:cs typeface="Arial"/>
              <a:sym typeface="Arial"/>
            </a:endParaRPr>
          </a:p>
        </p:txBody>
      </p:sp>
      <p:sp>
        <p:nvSpPr>
          <p:cNvPr id="299" name="Shape 299"/>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2:  Develop Your Programming Skills</a:t>
            </a:r>
            <a:endParaRPr sz="3000" i="0" u="none" strike="noStrike" cap="none">
              <a:solidFill>
                <a:srgbClr val="434343"/>
              </a:solidFill>
              <a:latin typeface="Calibri"/>
              <a:ea typeface="Calibri"/>
              <a:cs typeface="Calibri"/>
              <a:sym typeface="Calibri"/>
            </a:endParaRPr>
          </a:p>
        </p:txBody>
      </p:sp>
      <p:sp>
        <p:nvSpPr>
          <p:cNvPr id="570" name="Shape 570"/>
          <p:cNvSpPr txBox="1">
            <a:spLocks noGrp="1"/>
          </p:cNvSpPr>
          <p:nvPr>
            <p:ph type="body" idx="1"/>
          </p:nvPr>
        </p:nvSpPr>
        <p:spPr>
          <a:xfrm>
            <a:off x="455575" y="2148408"/>
            <a:ext cx="5373600" cy="31677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10,000 hours rule:  </a:t>
            </a:r>
            <a:r>
              <a:rPr lang="en">
                <a:solidFill>
                  <a:schemeClr val="dk1"/>
                </a:solidFill>
              </a:rPr>
              <a:t>Deliberate Practice</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Data Science Courses</a:t>
            </a:r>
            <a:endParaRPr/>
          </a:p>
          <a:p>
            <a:pPr marL="0" marR="0" lvl="0" indent="0" algn="l" rtl="0">
              <a:lnSpc>
                <a:spcPct val="90000"/>
              </a:lnSpc>
              <a:spcBef>
                <a:spcPts val="1200"/>
              </a:spcBef>
              <a:spcAft>
                <a:spcPts val="0"/>
              </a:spcAft>
              <a:buClr>
                <a:schemeClr val="accent1"/>
              </a:buClr>
              <a:buSzPts val="1400"/>
              <a:buFont typeface="Noto Sans Symbols"/>
              <a:buNone/>
            </a:pPr>
            <a:r>
              <a:rPr lang="en" b="0" i="0" u="none" strike="noStrike" cap="none">
                <a:solidFill>
                  <a:srgbClr val="094DAE"/>
                </a:solidFill>
                <a:latin typeface="Arial"/>
                <a:ea typeface="Arial"/>
                <a:cs typeface="Arial"/>
                <a:sym typeface="Arial"/>
              </a:rPr>
              <a:t>      https:// </a:t>
            </a:r>
            <a:r>
              <a:rPr lang="en" b="0" i="0" u="sng" strike="noStrike" cap="none">
                <a:solidFill>
                  <a:schemeClr val="hlink"/>
                </a:solidFill>
                <a:latin typeface="Arial"/>
                <a:ea typeface="Arial"/>
                <a:cs typeface="Arial"/>
                <a:sym typeface="Arial"/>
                <a:hlinkClick r:id="rId3"/>
              </a:rPr>
              <a:t>www.coursera.org/data-science</a:t>
            </a:r>
            <a:endParaRPr b="0" i="0" u="none" strike="noStrike" cap="none">
              <a:solidFill>
                <a:srgbClr val="094DAE"/>
              </a:solidFill>
              <a:latin typeface="Arial"/>
              <a:ea typeface="Arial"/>
              <a:cs typeface="Arial"/>
              <a:sym typeface="Arial"/>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 Join a group</a:t>
            </a:r>
            <a:endParaRPr/>
          </a:p>
          <a:p>
            <a:pPr marL="0" marR="0" lvl="0" indent="0" algn="l" rtl="0">
              <a:lnSpc>
                <a:spcPct val="90000"/>
              </a:lnSpc>
              <a:spcBef>
                <a:spcPts val="1200"/>
              </a:spcBef>
              <a:spcAft>
                <a:spcPts val="0"/>
              </a:spcAft>
              <a:buClr>
                <a:schemeClr val="accent1"/>
              </a:buClr>
              <a:buSzPts val="1400"/>
              <a:buFont typeface="Noto Sans Symbols"/>
              <a:buNone/>
            </a:pPr>
            <a:r>
              <a:rPr lang="en" b="0" i="0" u="sng" strike="noStrike" cap="none">
                <a:solidFill>
                  <a:schemeClr val="hlink"/>
                </a:solidFill>
                <a:latin typeface="Arial"/>
                <a:ea typeface="Arial"/>
                <a:cs typeface="Arial"/>
                <a:sym typeface="Arial"/>
                <a:hlinkClick r:id="rId4"/>
              </a:rPr>
              <a:t>      https://www.meetup.com/topics/computer-programming/</a:t>
            </a:r>
            <a:endParaRPr b="0" i="0" u="none" strike="noStrike" cap="none">
              <a:solidFill>
                <a:srgbClr val="094DAE"/>
              </a:solidFill>
              <a:latin typeface="Arial"/>
              <a:ea typeface="Arial"/>
              <a:cs typeface="Arial"/>
              <a:sym typeface="Arial"/>
            </a:endParaRPr>
          </a:p>
          <a:p>
            <a:pPr marL="0" marR="0" lvl="0" indent="0" algn="l" rtl="0">
              <a:lnSpc>
                <a:spcPct val="90000"/>
              </a:lnSpc>
              <a:spcBef>
                <a:spcPts val="2400"/>
              </a:spcBef>
              <a:spcAft>
                <a:spcPts val="0"/>
              </a:spcAft>
              <a:buNone/>
            </a:pPr>
            <a:endParaRPr/>
          </a:p>
          <a:p>
            <a:pPr marL="0" marR="0" lvl="0" indent="0" algn="l" rtl="0">
              <a:lnSpc>
                <a:spcPct val="90000"/>
              </a:lnSpc>
              <a:spcBef>
                <a:spcPts val="1200"/>
              </a:spcBef>
              <a:spcAft>
                <a:spcPts val="0"/>
              </a:spcAft>
              <a:buClr>
                <a:schemeClr val="accent1"/>
              </a:buClr>
              <a:buSzPts val="1400"/>
              <a:buFont typeface="Noto Sans Symbols"/>
              <a:buNone/>
            </a:pPr>
            <a:endParaRPr sz="1400" b="0" i="0" u="none" strike="noStrike" cap="none">
              <a:solidFill>
                <a:srgbClr val="094DAE"/>
              </a:solidFill>
              <a:latin typeface="Arial"/>
              <a:ea typeface="Arial"/>
              <a:cs typeface="Arial"/>
              <a:sym typeface="Arial"/>
            </a:endParaRPr>
          </a:p>
        </p:txBody>
      </p:sp>
      <p:pic>
        <p:nvPicPr>
          <p:cNvPr id="571" name="Shape 571" descr="A single marble is in the center, while a group of marbles is at the top."/>
          <p:cNvPicPr preferRelativeResize="0"/>
          <p:nvPr/>
        </p:nvPicPr>
        <p:blipFill rotWithShape="1">
          <a:blip r:embed="rId5">
            <a:alphaModFix/>
          </a:blip>
          <a:srcRect/>
          <a:stretch/>
        </p:blipFill>
        <p:spPr>
          <a:xfrm>
            <a:off x="5746750" y="1228725"/>
            <a:ext cx="2466975" cy="3657600"/>
          </a:xfrm>
          <a:prstGeom prst="rect">
            <a:avLst/>
          </a:prstGeom>
          <a:noFill/>
          <a:ln>
            <a:noFill/>
          </a:ln>
        </p:spPr>
      </p:pic>
      <p:sp>
        <p:nvSpPr>
          <p:cNvPr id="572" name="Shape 572" descr="Image result for meetups for programmers"/>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73" name="Shape 573" descr="Image result for meetups for programmers"/>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74" name="Shape 574" descr="Meetup hom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75" name="Shape 575" descr="Meetup home"/>
          <p:cNvSpPr/>
          <p:nvPr/>
        </p:nvSpPr>
        <p:spPr>
          <a:xfrm>
            <a:off x="612775" y="3127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76" name="Shape 576" descr="Meetup home"/>
          <p:cNvSpPr/>
          <p:nvPr/>
        </p:nvSpPr>
        <p:spPr>
          <a:xfrm>
            <a:off x="765175" y="4651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77" name="Shape 577" descr="Meetup home"/>
          <p:cNvSpPr/>
          <p:nvPr/>
        </p:nvSpPr>
        <p:spPr>
          <a:xfrm>
            <a:off x="917575" y="6175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78" name="Shape 578" descr="Image result for meetups for programmers"/>
          <p:cNvSpPr/>
          <p:nvPr/>
        </p:nvSpPr>
        <p:spPr>
          <a:xfrm>
            <a:off x="1069975" y="769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pic>
        <p:nvPicPr>
          <p:cNvPr id="579" name="Shape 579"/>
          <p:cNvPicPr preferRelativeResize="0"/>
          <p:nvPr/>
        </p:nvPicPr>
        <p:blipFill rotWithShape="1">
          <a:blip r:embed="rId6">
            <a:alphaModFix/>
          </a:blip>
          <a:srcRect/>
          <a:stretch/>
        </p:blipFill>
        <p:spPr>
          <a:xfrm>
            <a:off x="1830689" y="3200400"/>
            <a:ext cx="1077187" cy="383891"/>
          </a:xfrm>
          <a:prstGeom prst="rect">
            <a:avLst/>
          </a:prstGeom>
          <a:noFill/>
          <a:ln>
            <a:noFill/>
          </a:ln>
        </p:spPr>
      </p:pic>
      <p:sp>
        <p:nvSpPr>
          <p:cNvPr id="580" name="Shape 580" descr="Coursera"/>
          <p:cNvSpPr/>
          <p:nvPr/>
        </p:nvSpPr>
        <p:spPr>
          <a:xfrm>
            <a:off x="1222375" y="922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81" name="Shape 581" descr="Coursera"/>
          <p:cNvSpPr/>
          <p:nvPr/>
        </p:nvSpPr>
        <p:spPr>
          <a:xfrm>
            <a:off x="1374775" y="10747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82" name="Shape 582" descr="Image result for coursera"/>
          <p:cNvSpPr/>
          <p:nvPr/>
        </p:nvSpPr>
        <p:spPr>
          <a:xfrm>
            <a:off x="1527175" y="12271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83" name="Shape 583" descr="Image result for coursera"/>
          <p:cNvSpPr/>
          <p:nvPr/>
        </p:nvSpPr>
        <p:spPr>
          <a:xfrm>
            <a:off x="1679575" y="13795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584" name="Shape 584"/>
          <p:cNvSpPr txBox="1">
            <a:spLocks noGrp="1"/>
          </p:cNvSpPr>
          <p:nvPr>
            <p:ph type="body" idx="2"/>
          </p:nvPr>
        </p:nvSpPr>
        <p:spPr>
          <a:xfrm>
            <a:off x="458562" y="1227113"/>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How Do I Become a Better Programmer?</a:t>
            </a:r>
            <a:endParaRPr/>
          </a:p>
        </p:txBody>
      </p:sp>
      <p:pic>
        <p:nvPicPr>
          <p:cNvPr id="585" name="Shape 585" descr="Image result for coursera"/>
          <p:cNvPicPr preferRelativeResize="0"/>
          <p:nvPr/>
        </p:nvPicPr>
        <p:blipFill rotWithShape="1">
          <a:blip r:embed="rId7">
            <a:alphaModFix/>
          </a:blip>
          <a:srcRect/>
          <a:stretch/>
        </p:blipFill>
        <p:spPr>
          <a:xfrm>
            <a:off x="3086100" y="2586758"/>
            <a:ext cx="1368430" cy="274656"/>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3:  Understand Your data</a:t>
            </a:r>
            <a:endParaRPr sz="3000" i="0" u="none" strike="noStrike" cap="none">
              <a:solidFill>
                <a:srgbClr val="434343"/>
              </a:solidFill>
              <a:latin typeface="Calibri"/>
              <a:ea typeface="Calibri"/>
              <a:cs typeface="Calibri"/>
              <a:sym typeface="Calibri"/>
            </a:endParaRPr>
          </a:p>
        </p:txBody>
      </p:sp>
      <p:pic>
        <p:nvPicPr>
          <p:cNvPr id="594" name="Shape 594"/>
          <p:cNvPicPr preferRelativeResize="0"/>
          <p:nvPr/>
        </p:nvPicPr>
        <p:blipFill rotWithShape="1">
          <a:blip r:embed="rId3">
            <a:alphaModFix/>
          </a:blip>
          <a:srcRect/>
          <a:stretch/>
        </p:blipFill>
        <p:spPr>
          <a:xfrm>
            <a:off x="3114675" y="1743423"/>
            <a:ext cx="5772150" cy="3181002"/>
          </a:xfrm>
          <a:prstGeom prst="rect">
            <a:avLst/>
          </a:prstGeom>
          <a:noFill/>
          <a:ln>
            <a:noFill/>
          </a:ln>
        </p:spPr>
      </p:pic>
      <p:sp>
        <p:nvSpPr>
          <p:cNvPr id="595" name="Shape 595"/>
          <p:cNvSpPr txBox="1">
            <a:spLocks noGrp="1"/>
          </p:cNvSpPr>
          <p:nvPr>
            <p:ph type="body" idx="1"/>
          </p:nvPr>
        </p:nvSpPr>
        <p:spPr>
          <a:xfrm>
            <a:off x="445388" y="1268638"/>
            <a:ext cx="51744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Working with RDB De-identified Flat Files</a:t>
            </a:r>
            <a:endParaRPr sz="1800" b="0" i="0" u="none" strike="noStrike" cap="none">
              <a:solidFill>
                <a:schemeClr val="dk1"/>
              </a:solidFill>
              <a:latin typeface="Arial"/>
              <a:ea typeface="Arial"/>
              <a:cs typeface="Arial"/>
              <a:sym typeface="Arial"/>
            </a:endParaRPr>
          </a:p>
        </p:txBody>
      </p:sp>
      <p:sp>
        <p:nvSpPr>
          <p:cNvPr id="596" name="Shape 596"/>
          <p:cNvSpPr txBox="1"/>
          <p:nvPr/>
        </p:nvSpPr>
        <p:spPr>
          <a:xfrm>
            <a:off x="5575020" y="904875"/>
            <a:ext cx="3311700" cy="30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a:solidFill>
                  <a:schemeClr val="dk1"/>
                </a:solidFill>
                <a:latin typeface="Garamond"/>
                <a:ea typeface="Garamond"/>
                <a:cs typeface="Garamond"/>
                <a:sym typeface="Garamond"/>
              </a:rPr>
              <a:t>Multiple diagnoses per encounter</a:t>
            </a:r>
            <a:endParaRPr/>
          </a:p>
        </p:txBody>
      </p:sp>
      <p:cxnSp>
        <p:nvCxnSpPr>
          <p:cNvPr id="597" name="Shape 597"/>
          <p:cNvCxnSpPr>
            <a:stCxn id="596" idx="2"/>
          </p:cNvCxnSpPr>
          <p:nvPr/>
        </p:nvCxnSpPr>
        <p:spPr>
          <a:xfrm flipH="1">
            <a:off x="6667470" y="1212675"/>
            <a:ext cx="563400" cy="530700"/>
          </a:xfrm>
          <a:prstGeom prst="straightConnector1">
            <a:avLst/>
          </a:prstGeom>
          <a:noFill/>
          <a:ln w="28575" cap="flat" cmpd="sng">
            <a:solidFill>
              <a:schemeClr val="accent5"/>
            </a:solidFill>
            <a:prstDash val="solid"/>
            <a:round/>
            <a:headEnd type="none" w="med" len="med"/>
            <a:tailEnd type="stealth" w="lg" len="lg"/>
          </a:ln>
        </p:spPr>
      </p:cxnSp>
      <p:sp>
        <p:nvSpPr>
          <p:cNvPr id="598" name="Shape 598"/>
          <p:cNvSpPr txBox="1">
            <a:spLocks noGrp="1"/>
          </p:cNvSpPr>
          <p:nvPr>
            <p:ph type="body" idx="2"/>
          </p:nvPr>
        </p:nvSpPr>
        <p:spPr>
          <a:xfrm>
            <a:off x="436525" y="1809750"/>
            <a:ext cx="2678100" cy="26778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Review the RDB documentation</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Study the relationships between the tables</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Open the files</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1" i="0" u="none" strike="noStrike" cap="none">
                <a:solidFill>
                  <a:schemeClr val="dk1"/>
                </a:solidFill>
                <a:latin typeface="Arial"/>
                <a:ea typeface="Arial"/>
                <a:cs typeface="Arial"/>
                <a:sym typeface="Arial"/>
              </a:rPr>
              <a:t>Look at the data!</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436525" y="1478869"/>
            <a:ext cx="8325600" cy="3008700"/>
          </a:xfrm>
          <a:prstGeom prst="rect">
            <a:avLst/>
          </a:prstGeom>
          <a:noFill/>
          <a:ln>
            <a:noFill/>
          </a:ln>
        </p:spPr>
        <p:txBody>
          <a:bodyPr spcFirstLastPara="1" wrap="square" lIns="91425" tIns="45700" rIns="91425" bIns="45700" anchor="t" anchorCtr="0">
            <a:noAutofit/>
          </a:bodyPr>
          <a:lstStyle/>
          <a:p>
            <a:pPr marL="168275" marR="0" lvl="0" indent="-168275" algn="l" rtl="0">
              <a:lnSpc>
                <a:spcPct val="90000"/>
              </a:lnSpc>
              <a:spcBef>
                <a:spcPts val="0"/>
              </a:spcBef>
              <a:spcAft>
                <a:spcPts val="0"/>
              </a:spcAft>
              <a:buClr>
                <a:schemeClr val="accent1"/>
              </a:buClr>
              <a:buSzPts val="1800"/>
              <a:buFont typeface="Noto Sans Symbols"/>
              <a:buChar char="▪"/>
            </a:pPr>
            <a:r>
              <a:rPr lang="en" sz="1800" b="0" i="0" u="none" strike="noStrike" cap="none">
                <a:solidFill>
                  <a:schemeClr val="dk1"/>
                </a:solidFill>
                <a:latin typeface="Arial"/>
                <a:ea typeface="Arial"/>
                <a:cs typeface="Arial"/>
                <a:sym typeface="Arial"/>
              </a:rPr>
              <a:t>First bullet point</a:t>
            </a:r>
            <a:endParaRPr/>
          </a:p>
          <a:p>
            <a:pPr marL="457200" marR="0" lvl="1" indent="-227012" algn="l" rtl="0">
              <a:lnSpc>
                <a:spcPct val="90000"/>
              </a:lnSpc>
              <a:spcBef>
                <a:spcPts val="12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Secondary bullet point</a:t>
            </a:r>
            <a:endParaRPr/>
          </a:p>
          <a:p>
            <a:pPr marL="742950" marR="0" lvl="2" indent="-227012" algn="l" rtl="0">
              <a:lnSpc>
                <a:spcPct val="90000"/>
              </a:lnSpc>
              <a:spcBef>
                <a:spcPts val="12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Tertiary bullet point</a:t>
            </a:r>
            <a:endParaRPr/>
          </a:p>
        </p:txBody>
      </p:sp>
      <p:sp>
        <p:nvSpPr>
          <p:cNvPr id="607" name="Shape 607"/>
          <p:cNvSpPr txBox="1">
            <a:spLocks noGrp="1"/>
          </p:cNvSpPr>
          <p:nvPr>
            <p:ph type="body" idx="2"/>
          </p:nvPr>
        </p:nvSpPr>
        <p:spPr>
          <a:xfrm>
            <a:off x="445387" y="10400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Introductory sentence Arial – 18pt font – Picture of patient file</a:t>
            </a:r>
            <a:endParaRPr/>
          </a:p>
        </p:txBody>
      </p:sp>
      <p:sp>
        <p:nvSpPr>
          <p:cNvPr id="608" name="Shape 608"/>
          <p:cNvSpPr txBox="1">
            <a:spLocks noGrp="1"/>
          </p:cNvSpPr>
          <p:nvPr>
            <p:ph type="title"/>
          </p:nvPr>
        </p:nvSpPr>
        <p:spPr>
          <a:xfrm>
            <a:off x="457200" y="479897"/>
            <a:ext cx="8089800" cy="307800"/>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Clr>
                <a:schemeClr val="dk1"/>
              </a:buClr>
              <a:buSzPts val="2800"/>
              <a:buFont typeface="Garamond"/>
              <a:buNone/>
            </a:pPr>
            <a:r>
              <a:rPr lang="en" b="0" i="0" u="none" strike="noStrike" cap="none">
                <a:solidFill>
                  <a:schemeClr val="dk1"/>
                </a:solidFill>
                <a:latin typeface="Garamond"/>
                <a:ea typeface="Garamond"/>
                <a:cs typeface="Garamond"/>
                <a:sym typeface="Garamond"/>
              </a:rPr>
              <a:t>De-identified:  Patient File</a:t>
            </a:r>
            <a:endParaRPr b="0" i="0" u="none" strike="noStrike" cap="none">
              <a:solidFill>
                <a:schemeClr val="dk1"/>
              </a:solidFill>
              <a:latin typeface="Garamond"/>
              <a:ea typeface="Garamond"/>
              <a:cs typeface="Garamond"/>
              <a:sym typeface="Garamond"/>
            </a:endParaRPr>
          </a:p>
        </p:txBody>
      </p:sp>
      <p:pic>
        <p:nvPicPr>
          <p:cNvPr id="609" name="Shape 609"/>
          <p:cNvPicPr preferRelativeResize="0"/>
          <p:nvPr/>
        </p:nvPicPr>
        <p:blipFill rotWithShape="1">
          <a:blip r:embed="rId3">
            <a:alphaModFix/>
          </a:blip>
          <a:srcRect/>
          <a:stretch/>
        </p:blipFill>
        <p:spPr>
          <a:xfrm>
            <a:off x="423863" y="766763"/>
            <a:ext cx="8296275" cy="3914775"/>
          </a:xfrm>
          <a:prstGeom prst="rect">
            <a:avLst/>
          </a:prstGeom>
          <a:noFill/>
          <a:ln>
            <a:noFill/>
          </a:ln>
        </p:spPr>
      </p:pic>
      <p:sp>
        <p:nvSpPr>
          <p:cNvPr id="610" name="Shape 610"/>
          <p:cNvSpPr txBox="1"/>
          <p:nvPr/>
        </p:nvSpPr>
        <p:spPr>
          <a:xfrm>
            <a:off x="423863" y="397073"/>
            <a:ext cx="4252800" cy="30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Observations:  One record per patient</a:t>
            </a:r>
            <a:endParaRPr sz="2000">
              <a:latin typeface="Calibri"/>
              <a:ea typeface="Calibri"/>
              <a:cs typeface="Calibri"/>
              <a:sym typeface="Calibri"/>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429298"/>
            <a:ext cx="8089800" cy="358500"/>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Clr>
                <a:schemeClr val="dk1"/>
              </a:buClr>
              <a:buSzPts val="2800"/>
              <a:buFont typeface="Garamond"/>
              <a:buNone/>
            </a:pPr>
            <a:r>
              <a:rPr lang="en" b="0" i="0" u="none" strike="noStrike" cap="none">
                <a:solidFill>
                  <a:schemeClr val="dk1"/>
                </a:solidFill>
                <a:latin typeface="Garamond"/>
                <a:ea typeface="Garamond"/>
                <a:cs typeface="Garamond"/>
                <a:sym typeface="Garamond"/>
              </a:rPr>
              <a:t>De-identified: Encounter File</a:t>
            </a:r>
            <a:endParaRPr b="0" i="0" u="none" strike="noStrike" cap="none">
              <a:solidFill>
                <a:schemeClr val="dk1"/>
              </a:solidFill>
              <a:latin typeface="Garamond"/>
              <a:ea typeface="Garamond"/>
              <a:cs typeface="Garamond"/>
              <a:sym typeface="Garamond"/>
            </a:endParaRPr>
          </a:p>
        </p:txBody>
      </p:sp>
      <p:sp>
        <p:nvSpPr>
          <p:cNvPr id="619" name="Shape 619"/>
          <p:cNvSpPr txBox="1">
            <a:spLocks noGrp="1"/>
          </p:cNvSpPr>
          <p:nvPr>
            <p:ph type="body" idx="1"/>
          </p:nvPr>
        </p:nvSpPr>
        <p:spPr>
          <a:xfrm>
            <a:off x="436525" y="1478869"/>
            <a:ext cx="8325600" cy="3008700"/>
          </a:xfrm>
          <a:prstGeom prst="rect">
            <a:avLst/>
          </a:prstGeom>
          <a:noFill/>
          <a:ln>
            <a:noFill/>
          </a:ln>
        </p:spPr>
        <p:txBody>
          <a:bodyPr spcFirstLastPara="1" wrap="square" lIns="91425" tIns="45700" rIns="91425" bIns="45700" anchor="t" anchorCtr="0">
            <a:noAutofit/>
          </a:bodyPr>
          <a:lstStyle/>
          <a:p>
            <a:pPr marL="168275" marR="0" lvl="0" indent="-168275" algn="l" rtl="0">
              <a:lnSpc>
                <a:spcPct val="90000"/>
              </a:lnSpc>
              <a:spcBef>
                <a:spcPts val="0"/>
              </a:spcBef>
              <a:spcAft>
                <a:spcPts val="0"/>
              </a:spcAft>
              <a:buClr>
                <a:schemeClr val="accent1"/>
              </a:buClr>
              <a:buSzPts val="1800"/>
              <a:buFont typeface="Noto Sans Symbols"/>
              <a:buChar char="▪"/>
            </a:pPr>
            <a:r>
              <a:rPr lang="en" sz="1800" b="0" i="0" u="none" strike="noStrike" cap="none">
                <a:solidFill>
                  <a:schemeClr val="dk1"/>
                </a:solidFill>
                <a:latin typeface="Arial"/>
                <a:ea typeface="Arial"/>
                <a:cs typeface="Arial"/>
                <a:sym typeface="Arial"/>
              </a:rPr>
              <a:t>First bullet point</a:t>
            </a:r>
            <a:endParaRPr/>
          </a:p>
          <a:p>
            <a:pPr marL="457200" marR="0" lvl="1" indent="-227012" algn="l" rtl="0">
              <a:lnSpc>
                <a:spcPct val="90000"/>
              </a:lnSpc>
              <a:spcBef>
                <a:spcPts val="12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Secondary bullet point</a:t>
            </a:r>
            <a:endParaRPr/>
          </a:p>
          <a:p>
            <a:pPr marL="742950" marR="0" lvl="2" indent="-227012" algn="l" rtl="0">
              <a:lnSpc>
                <a:spcPct val="90000"/>
              </a:lnSpc>
              <a:spcBef>
                <a:spcPts val="12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Tertiary bullet point</a:t>
            </a:r>
            <a:endParaRPr/>
          </a:p>
        </p:txBody>
      </p:sp>
      <p:sp>
        <p:nvSpPr>
          <p:cNvPr id="620" name="Shape 620"/>
          <p:cNvSpPr txBox="1">
            <a:spLocks noGrp="1"/>
          </p:cNvSpPr>
          <p:nvPr>
            <p:ph type="body" idx="2"/>
          </p:nvPr>
        </p:nvSpPr>
        <p:spPr>
          <a:xfrm>
            <a:off x="445387" y="10400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Introductory sentence Arial – 18pt font – picture of encounter file</a:t>
            </a:r>
            <a:endParaRPr/>
          </a:p>
        </p:txBody>
      </p:sp>
      <p:pic>
        <p:nvPicPr>
          <p:cNvPr id="621" name="Shape 621"/>
          <p:cNvPicPr preferRelativeResize="0"/>
          <p:nvPr/>
        </p:nvPicPr>
        <p:blipFill rotWithShape="1">
          <a:blip r:embed="rId3">
            <a:alphaModFix/>
          </a:blip>
          <a:srcRect/>
          <a:stretch/>
        </p:blipFill>
        <p:spPr>
          <a:xfrm>
            <a:off x="395288" y="709613"/>
            <a:ext cx="8353425" cy="3933825"/>
          </a:xfrm>
          <a:prstGeom prst="rect">
            <a:avLst/>
          </a:prstGeom>
          <a:noFill/>
          <a:ln>
            <a:noFill/>
          </a:ln>
        </p:spPr>
      </p:pic>
      <p:sp>
        <p:nvSpPr>
          <p:cNvPr id="622" name="Shape 622"/>
          <p:cNvSpPr/>
          <p:nvPr/>
        </p:nvSpPr>
        <p:spPr>
          <a:xfrm>
            <a:off x="904875" y="1323975"/>
            <a:ext cx="1161900" cy="428700"/>
          </a:xfrm>
          <a:prstGeom prst="ellipse">
            <a:avLst/>
          </a:prstGeom>
          <a:noFill/>
          <a:ln w="19050" cap="flat" cmpd="sng">
            <a:solidFill>
              <a:schemeClr val="accent5"/>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623" name="Shape 623"/>
          <p:cNvSpPr/>
          <p:nvPr/>
        </p:nvSpPr>
        <p:spPr>
          <a:xfrm>
            <a:off x="914400" y="1752601"/>
            <a:ext cx="1161900" cy="733500"/>
          </a:xfrm>
          <a:prstGeom prst="ellipse">
            <a:avLst/>
          </a:prstGeom>
          <a:noFill/>
          <a:ln w="19050" cap="flat" cmpd="sng">
            <a:solidFill>
              <a:schemeClr val="accent5"/>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624" name="Shape 624"/>
          <p:cNvSpPr txBox="1"/>
          <p:nvPr/>
        </p:nvSpPr>
        <p:spPr>
          <a:xfrm>
            <a:off x="423875" y="330325"/>
            <a:ext cx="5310900" cy="35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Observations:  Multiple encounters per patient</a:t>
            </a:r>
            <a:endParaRPr>
              <a:latin typeface="Calibri"/>
              <a:ea typeface="Calibri"/>
              <a:cs typeface="Calibri"/>
              <a:sym typeface="Calibri"/>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body" idx="4294967295"/>
          </p:nvPr>
        </p:nvSpPr>
        <p:spPr>
          <a:xfrm>
            <a:off x="521588" y="659038"/>
            <a:ext cx="51744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1600"/>
              </a:spcAft>
              <a:buClr>
                <a:schemeClr val="accent1"/>
              </a:buClr>
              <a:buSzPts val="1800"/>
              <a:buFont typeface="Noto Sans Symbols"/>
              <a:buNone/>
            </a:pPr>
            <a:r>
              <a:rPr lang="en">
                <a:solidFill>
                  <a:schemeClr val="dk1"/>
                </a:solidFill>
              </a:rPr>
              <a:t>1:many merge</a:t>
            </a:r>
            <a:endParaRPr sz="1800" b="0" i="0" u="none" strike="noStrike" cap="none">
              <a:solidFill>
                <a:schemeClr val="dk1"/>
              </a:solidFill>
              <a:latin typeface="Arial"/>
              <a:ea typeface="Arial"/>
              <a:cs typeface="Arial"/>
              <a:sym typeface="Arial"/>
            </a:endParaRPr>
          </a:p>
        </p:txBody>
      </p:sp>
      <p:pic>
        <p:nvPicPr>
          <p:cNvPr id="630" name="Shape 630"/>
          <p:cNvPicPr preferRelativeResize="0"/>
          <p:nvPr/>
        </p:nvPicPr>
        <p:blipFill>
          <a:blip r:embed="rId3">
            <a:alphaModFix/>
          </a:blip>
          <a:stretch>
            <a:fillRect/>
          </a:stretch>
        </p:blipFill>
        <p:spPr>
          <a:xfrm>
            <a:off x="3746850" y="528813"/>
            <a:ext cx="5162550" cy="2276475"/>
          </a:xfrm>
          <a:prstGeom prst="rect">
            <a:avLst/>
          </a:prstGeom>
          <a:noFill/>
          <a:ln>
            <a:noFill/>
          </a:ln>
        </p:spPr>
      </p:pic>
      <p:pic>
        <p:nvPicPr>
          <p:cNvPr id="631" name="Shape 631"/>
          <p:cNvPicPr preferRelativeResize="0"/>
          <p:nvPr/>
        </p:nvPicPr>
        <p:blipFill>
          <a:blip r:embed="rId4">
            <a:alphaModFix/>
          </a:blip>
          <a:stretch>
            <a:fillRect/>
          </a:stretch>
        </p:blipFill>
        <p:spPr>
          <a:xfrm>
            <a:off x="375063" y="1798275"/>
            <a:ext cx="5876925" cy="3200400"/>
          </a:xfrm>
          <a:prstGeom prst="rect">
            <a:avLst/>
          </a:prstGeom>
          <a:noFill/>
          <a:ln>
            <a:noFill/>
          </a:ln>
        </p:spPr>
      </p:pic>
      <p:sp>
        <p:nvSpPr>
          <p:cNvPr id="632" name="Shape 632"/>
          <p:cNvSpPr txBox="1"/>
          <p:nvPr/>
        </p:nvSpPr>
        <p:spPr>
          <a:xfrm>
            <a:off x="6252000" y="3947050"/>
            <a:ext cx="7104600" cy="828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From </a:t>
            </a:r>
            <a:endParaRPr/>
          </a:p>
          <a:p>
            <a:pPr marL="0" lvl="0" indent="0" rtl="0">
              <a:spcBef>
                <a:spcPts val="0"/>
              </a:spcBef>
              <a:spcAft>
                <a:spcPts val="0"/>
              </a:spcAft>
              <a:buNone/>
            </a:pPr>
            <a:r>
              <a:rPr lang="en">
                <a:solidFill>
                  <a:srgbClr val="1C4587"/>
                </a:solidFill>
              </a:rPr>
              <a:t>How to merge datasets.doc</a:t>
            </a:r>
            <a:endParaRPr>
              <a:solidFill>
                <a:srgbClr val="1C458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552196"/>
            <a:ext cx="8089800" cy="235500"/>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Clr>
                <a:schemeClr val="dk1"/>
              </a:buClr>
              <a:buSzPts val="2800"/>
              <a:buFont typeface="Garamond"/>
              <a:buNone/>
            </a:pPr>
            <a:r>
              <a:rPr lang="en" b="0" i="0" u="none" strike="noStrike" cap="none">
                <a:solidFill>
                  <a:schemeClr val="dk1"/>
                </a:solidFill>
                <a:latin typeface="Garamond"/>
                <a:ea typeface="Garamond"/>
                <a:cs typeface="Garamond"/>
                <a:sym typeface="Garamond"/>
              </a:rPr>
              <a:t>De-identified: Flowsheet Data</a:t>
            </a:r>
            <a:endParaRPr b="0" i="0" u="none" strike="noStrike" cap="none">
              <a:solidFill>
                <a:schemeClr val="dk1"/>
              </a:solidFill>
              <a:latin typeface="Garamond"/>
              <a:ea typeface="Garamond"/>
              <a:cs typeface="Garamond"/>
              <a:sym typeface="Garamond"/>
            </a:endParaRPr>
          </a:p>
        </p:txBody>
      </p:sp>
      <p:sp>
        <p:nvSpPr>
          <p:cNvPr id="641" name="Shape 641"/>
          <p:cNvSpPr txBox="1">
            <a:spLocks noGrp="1"/>
          </p:cNvSpPr>
          <p:nvPr>
            <p:ph type="body" idx="1"/>
          </p:nvPr>
        </p:nvSpPr>
        <p:spPr>
          <a:xfrm>
            <a:off x="436525" y="1478869"/>
            <a:ext cx="8325600" cy="3008700"/>
          </a:xfrm>
          <a:prstGeom prst="rect">
            <a:avLst/>
          </a:prstGeom>
          <a:noFill/>
          <a:ln>
            <a:noFill/>
          </a:ln>
        </p:spPr>
        <p:txBody>
          <a:bodyPr spcFirstLastPara="1" wrap="square" lIns="91425" tIns="45700" rIns="91425" bIns="45700" anchor="t" anchorCtr="0">
            <a:noAutofit/>
          </a:bodyPr>
          <a:lstStyle/>
          <a:p>
            <a:pPr marL="168275" marR="0" lvl="0" indent="-168275" algn="l" rtl="0">
              <a:lnSpc>
                <a:spcPct val="90000"/>
              </a:lnSpc>
              <a:spcBef>
                <a:spcPts val="0"/>
              </a:spcBef>
              <a:spcAft>
                <a:spcPts val="0"/>
              </a:spcAft>
              <a:buClr>
                <a:schemeClr val="accent1"/>
              </a:buClr>
              <a:buSzPts val="1800"/>
              <a:buFont typeface="Noto Sans Symbols"/>
              <a:buChar char="▪"/>
            </a:pPr>
            <a:r>
              <a:rPr lang="en" sz="1800" b="0" i="0" u="none" strike="noStrike" cap="none">
                <a:solidFill>
                  <a:schemeClr val="dk1"/>
                </a:solidFill>
                <a:latin typeface="Arial"/>
                <a:ea typeface="Arial"/>
                <a:cs typeface="Arial"/>
                <a:sym typeface="Arial"/>
              </a:rPr>
              <a:t>First bullet point</a:t>
            </a:r>
            <a:endParaRPr/>
          </a:p>
          <a:p>
            <a:pPr marL="457200" marR="0" lvl="1" indent="-227012" algn="l" rtl="0">
              <a:lnSpc>
                <a:spcPct val="90000"/>
              </a:lnSpc>
              <a:spcBef>
                <a:spcPts val="12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Secondary bullet point</a:t>
            </a:r>
            <a:endParaRPr/>
          </a:p>
          <a:p>
            <a:pPr marL="742950" marR="0" lvl="2" indent="-227012" algn="l" rtl="0">
              <a:lnSpc>
                <a:spcPct val="90000"/>
              </a:lnSpc>
              <a:spcBef>
                <a:spcPts val="12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Tertiary bullet point</a:t>
            </a:r>
            <a:endParaRPr/>
          </a:p>
        </p:txBody>
      </p:sp>
      <p:sp>
        <p:nvSpPr>
          <p:cNvPr id="642" name="Shape 642"/>
          <p:cNvSpPr txBox="1">
            <a:spLocks noGrp="1"/>
          </p:cNvSpPr>
          <p:nvPr>
            <p:ph type="body" idx="2"/>
          </p:nvPr>
        </p:nvSpPr>
        <p:spPr>
          <a:xfrm>
            <a:off x="445387" y="10400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Introductory sentence Arial – 18pt font – Picture of flowsheet data</a:t>
            </a:r>
            <a:endParaRPr/>
          </a:p>
        </p:txBody>
      </p:sp>
      <p:pic>
        <p:nvPicPr>
          <p:cNvPr id="643" name="Shape 643"/>
          <p:cNvPicPr preferRelativeResize="0"/>
          <p:nvPr/>
        </p:nvPicPr>
        <p:blipFill rotWithShape="1">
          <a:blip r:embed="rId3">
            <a:alphaModFix/>
          </a:blip>
          <a:srcRect/>
          <a:stretch/>
        </p:blipFill>
        <p:spPr>
          <a:xfrm>
            <a:off x="423863" y="766763"/>
            <a:ext cx="8296275" cy="3876675"/>
          </a:xfrm>
          <a:prstGeom prst="rect">
            <a:avLst/>
          </a:prstGeom>
          <a:noFill/>
          <a:ln>
            <a:noFill/>
          </a:ln>
        </p:spPr>
      </p:pic>
      <p:sp>
        <p:nvSpPr>
          <p:cNvPr id="644" name="Shape 644"/>
          <p:cNvSpPr/>
          <p:nvPr/>
        </p:nvSpPr>
        <p:spPr>
          <a:xfrm>
            <a:off x="904875" y="933451"/>
            <a:ext cx="1161900" cy="3609900"/>
          </a:xfrm>
          <a:prstGeom prst="ellipse">
            <a:avLst/>
          </a:prstGeom>
          <a:noFill/>
          <a:ln w="19050" cap="flat" cmpd="sng">
            <a:solidFill>
              <a:schemeClr val="accent5"/>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645" name="Shape 645"/>
          <p:cNvSpPr/>
          <p:nvPr/>
        </p:nvSpPr>
        <p:spPr>
          <a:xfrm>
            <a:off x="4239656" y="895350"/>
            <a:ext cx="837300" cy="352500"/>
          </a:xfrm>
          <a:prstGeom prst="ellipse">
            <a:avLst/>
          </a:prstGeom>
          <a:noFill/>
          <a:ln w="19050" cap="flat" cmpd="sng">
            <a:solidFill>
              <a:schemeClr val="accent5"/>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646" name="Shape 646"/>
          <p:cNvSpPr/>
          <p:nvPr/>
        </p:nvSpPr>
        <p:spPr>
          <a:xfrm>
            <a:off x="5229225" y="876300"/>
            <a:ext cx="837300" cy="352500"/>
          </a:xfrm>
          <a:prstGeom prst="ellipse">
            <a:avLst/>
          </a:prstGeom>
          <a:noFill/>
          <a:ln w="19050" cap="flat" cmpd="sng">
            <a:solidFill>
              <a:schemeClr val="accent5"/>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b="1">
              <a:solidFill>
                <a:schemeClr val="lt1"/>
              </a:solidFill>
              <a:latin typeface="Arial"/>
              <a:ea typeface="Arial"/>
              <a:cs typeface="Arial"/>
              <a:sym typeface="Arial"/>
            </a:endParaRPr>
          </a:p>
        </p:txBody>
      </p:sp>
      <p:sp>
        <p:nvSpPr>
          <p:cNvPr id="647" name="Shape 647"/>
          <p:cNvSpPr txBox="1"/>
          <p:nvPr/>
        </p:nvSpPr>
        <p:spPr>
          <a:xfrm>
            <a:off x="423875" y="336325"/>
            <a:ext cx="4995000" cy="352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a:solidFill>
                  <a:schemeClr val="dk1"/>
                </a:solidFill>
                <a:latin typeface="Garamond"/>
                <a:ea typeface="Garamond"/>
                <a:cs typeface="Garamond"/>
                <a:sym typeface="Garamond"/>
              </a:rPr>
              <a:t>Observations:  Multiple values per encounter</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body" idx="4294967295"/>
          </p:nvPr>
        </p:nvSpPr>
        <p:spPr>
          <a:xfrm>
            <a:off x="445388" y="659038"/>
            <a:ext cx="51744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1600"/>
              </a:spcAft>
              <a:buClr>
                <a:schemeClr val="accent1"/>
              </a:buClr>
              <a:buSzPts val="1800"/>
              <a:buFont typeface="Noto Sans Symbols"/>
              <a:buNone/>
            </a:pPr>
            <a:r>
              <a:rPr lang="en">
                <a:solidFill>
                  <a:schemeClr val="dk1"/>
                </a:solidFill>
              </a:rPr>
              <a:t>Transpose data -- long to wide</a:t>
            </a:r>
            <a:endParaRPr sz="1800" b="0" i="0" u="none" strike="noStrike" cap="none">
              <a:solidFill>
                <a:schemeClr val="dk1"/>
              </a:solidFill>
              <a:latin typeface="Arial"/>
              <a:ea typeface="Arial"/>
              <a:cs typeface="Arial"/>
              <a:sym typeface="Arial"/>
            </a:endParaRPr>
          </a:p>
        </p:txBody>
      </p:sp>
      <p:pic>
        <p:nvPicPr>
          <p:cNvPr id="653" name="Shape 653"/>
          <p:cNvPicPr preferRelativeResize="0"/>
          <p:nvPr/>
        </p:nvPicPr>
        <p:blipFill>
          <a:blip r:embed="rId3">
            <a:alphaModFix/>
          </a:blip>
          <a:stretch>
            <a:fillRect/>
          </a:stretch>
        </p:blipFill>
        <p:spPr>
          <a:xfrm>
            <a:off x="685800" y="1275538"/>
            <a:ext cx="3076575" cy="2828925"/>
          </a:xfrm>
          <a:prstGeom prst="rect">
            <a:avLst/>
          </a:prstGeom>
          <a:noFill/>
          <a:ln>
            <a:noFill/>
          </a:ln>
        </p:spPr>
      </p:pic>
      <p:pic>
        <p:nvPicPr>
          <p:cNvPr id="654" name="Shape 654"/>
          <p:cNvPicPr preferRelativeResize="0"/>
          <p:nvPr/>
        </p:nvPicPr>
        <p:blipFill>
          <a:blip r:embed="rId4">
            <a:alphaModFix/>
          </a:blip>
          <a:stretch>
            <a:fillRect/>
          </a:stretch>
        </p:blipFill>
        <p:spPr>
          <a:xfrm>
            <a:off x="3914775" y="1275538"/>
            <a:ext cx="4267200" cy="1190625"/>
          </a:xfrm>
          <a:prstGeom prst="rect">
            <a:avLst/>
          </a:prstGeom>
          <a:noFill/>
          <a:ln>
            <a:noFill/>
          </a:ln>
        </p:spPr>
      </p:pic>
      <p:sp>
        <p:nvSpPr>
          <p:cNvPr id="655" name="Shape 655"/>
          <p:cNvSpPr txBox="1"/>
          <p:nvPr/>
        </p:nvSpPr>
        <p:spPr>
          <a:xfrm>
            <a:off x="5698550" y="3231650"/>
            <a:ext cx="7104600" cy="82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Adapted from </a:t>
            </a:r>
            <a:endParaRPr/>
          </a:p>
          <a:p>
            <a:pPr marL="0" lvl="0" indent="0">
              <a:spcBef>
                <a:spcPts val="0"/>
              </a:spcBef>
              <a:spcAft>
                <a:spcPts val="0"/>
              </a:spcAft>
              <a:buNone/>
            </a:pPr>
            <a:r>
              <a:rPr lang="en">
                <a:solidFill>
                  <a:srgbClr val="1C4587"/>
                </a:solidFill>
              </a:rPr>
              <a:t>How to reshape your data.doc</a:t>
            </a:r>
            <a:endParaRPr>
              <a:solidFill>
                <a:srgbClr val="1C458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4: Don’t Drown in Your Data!</a:t>
            </a:r>
            <a:endParaRPr sz="3000" i="0" u="none" strike="noStrike" cap="none">
              <a:solidFill>
                <a:srgbClr val="434343"/>
              </a:solidFill>
              <a:latin typeface="Calibri"/>
              <a:ea typeface="Calibri"/>
              <a:cs typeface="Calibri"/>
              <a:sym typeface="Calibri"/>
            </a:endParaRPr>
          </a:p>
        </p:txBody>
      </p:sp>
      <p:sp>
        <p:nvSpPr>
          <p:cNvPr id="664" name="Shape 664"/>
          <p:cNvSpPr txBox="1">
            <a:spLocks noGrp="1"/>
          </p:cNvSpPr>
          <p:nvPr>
            <p:ph type="body" idx="1"/>
          </p:nvPr>
        </p:nvSpPr>
        <p:spPr>
          <a:xfrm>
            <a:off x="167675" y="1876900"/>
            <a:ext cx="3449700" cy="2378100"/>
          </a:xfrm>
          <a:prstGeom prst="rect">
            <a:avLst/>
          </a:prstGeom>
          <a:noFill/>
          <a:ln>
            <a:noFill/>
          </a:ln>
        </p:spPr>
        <p:txBody>
          <a:bodyPr spcFirstLastPara="1" wrap="square" lIns="91425" tIns="45700" rIns="91425" bIns="45700" anchor="t" anchorCtr="0">
            <a:noAutofit/>
          </a:bodyPr>
          <a:lstStyle/>
          <a:p>
            <a:pPr marL="457200" marR="0" lvl="1" indent="-201612" algn="l" rtl="0">
              <a:lnSpc>
                <a:spcPct val="90000"/>
              </a:lnSpc>
              <a:spcBef>
                <a:spcPts val="1200"/>
              </a:spcBef>
              <a:spcAft>
                <a:spcPts val="0"/>
              </a:spcAft>
              <a:buClr>
                <a:schemeClr val="accent1"/>
              </a:buClr>
              <a:buSzPts val="1400"/>
              <a:buFont typeface="Calibri"/>
              <a:buChar char="•"/>
            </a:pPr>
            <a:r>
              <a:rPr lang="en">
                <a:solidFill>
                  <a:schemeClr val="dk1"/>
                </a:solidFill>
                <a:latin typeface="Calibri"/>
                <a:ea typeface="Calibri"/>
                <a:cs typeface="Calibri"/>
                <a:sym typeface="Calibri"/>
              </a:rPr>
              <a:t>SAS programs available for your use</a:t>
            </a:r>
            <a:endParaRPr>
              <a:solidFill>
                <a:schemeClr val="dk1"/>
              </a:solidFill>
              <a:latin typeface="Calibri"/>
              <a:ea typeface="Calibri"/>
              <a:cs typeface="Calibri"/>
              <a:sym typeface="Calibri"/>
            </a:endParaRPr>
          </a:p>
          <a:p>
            <a:pPr marL="457200" marR="0" lvl="1" indent="-201612" algn="l" rtl="0">
              <a:lnSpc>
                <a:spcPct val="90000"/>
              </a:lnSpc>
              <a:spcBef>
                <a:spcPts val="1200"/>
              </a:spcBef>
              <a:spcAft>
                <a:spcPts val="0"/>
              </a:spcAft>
              <a:buClr>
                <a:schemeClr val="accent1"/>
              </a:buClr>
              <a:buSzPts val="1400"/>
              <a:buFont typeface="Calibri"/>
              <a:buChar char="•"/>
            </a:pPr>
            <a:r>
              <a:rPr lang="en" i="0" u="none" strike="noStrike" cap="none">
                <a:solidFill>
                  <a:schemeClr val="dk1"/>
                </a:solidFill>
                <a:latin typeface="Calibri"/>
                <a:ea typeface="Calibri"/>
                <a:cs typeface="Calibri"/>
                <a:sym typeface="Calibri"/>
              </a:rPr>
              <a:t>Easy to use if identifying patients using ICD9/10 codes and/or patient’s demographic data</a:t>
            </a:r>
            <a:endParaRPr>
              <a:latin typeface="Calibri"/>
              <a:ea typeface="Calibri"/>
              <a:cs typeface="Calibri"/>
              <a:sym typeface="Calibri"/>
            </a:endParaRPr>
          </a:p>
          <a:p>
            <a:pPr marL="457200" marR="0" lvl="1" indent="-201612" algn="l" rtl="0">
              <a:lnSpc>
                <a:spcPct val="90000"/>
              </a:lnSpc>
              <a:spcBef>
                <a:spcPts val="1200"/>
              </a:spcBef>
              <a:spcAft>
                <a:spcPts val="0"/>
              </a:spcAft>
              <a:buClr>
                <a:schemeClr val="accent1"/>
              </a:buClr>
              <a:buSzPts val="1400"/>
              <a:buFont typeface="Calibri"/>
              <a:buChar char="•"/>
            </a:pPr>
            <a:r>
              <a:rPr lang="en" i="0" u="none" strike="noStrike" cap="none">
                <a:solidFill>
                  <a:schemeClr val="dk1"/>
                </a:solidFill>
                <a:latin typeface="Calibri"/>
                <a:ea typeface="Calibri"/>
                <a:cs typeface="Calibri"/>
                <a:sym typeface="Calibri"/>
              </a:rPr>
              <a:t>Otherwise, complex programming might be required</a:t>
            </a:r>
            <a:endParaRPr>
              <a:latin typeface="Calibri"/>
              <a:ea typeface="Calibri"/>
              <a:cs typeface="Calibri"/>
              <a:sym typeface="Calibri"/>
            </a:endParaRPr>
          </a:p>
          <a:p>
            <a:pPr marL="457200" marR="0" lvl="1" indent="-201612" algn="l" rtl="0">
              <a:lnSpc>
                <a:spcPct val="90000"/>
              </a:lnSpc>
              <a:spcBef>
                <a:spcPts val="1200"/>
              </a:spcBef>
              <a:spcAft>
                <a:spcPts val="0"/>
              </a:spcAft>
              <a:buClr>
                <a:schemeClr val="accent1"/>
              </a:buClr>
              <a:buSzPts val="1400"/>
              <a:buFont typeface="Calibri"/>
              <a:buChar char="•"/>
            </a:pPr>
            <a:r>
              <a:rPr lang="en" i="0" u="none" strike="noStrike" cap="none">
                <a:solidFill>
                  <a:schemeClr val="dk1"/>
                </a:solidFill>
                <a:latin typeface="Calibri"/>
                <a:ea typeface="Calibri"/>
                <a:cs typeface="Calibri"/>
                <a:sym typeface="Calibri"/>
              </a:rPr>
              <a:t>Start with a smalle</a:t>
            </a:r>
            <a:r>
              <a:rPr lang="en">
                <a:latin typeface="Calibri"/>
                <a:ea typeface="Calibri"/>
                <a:cs typeface="Calibri"/>
                <a:sym typeface="Calibri"/>
              </a:rPr>
              <a:t>st</a:t>
            </a:r>
            <a:r>
              <a:rPr lang="en" i="0" u="none" strike="noStrike" cap="none">
                <a:solidFill>
                  <a:schemeClr val="dk1"/>
                </a:solidFill>
                <a:latin typeface="Calibri"/>
                <a:ea typeface="Calibri"/>
                <a:cs typeface="Calibri"/>
                <a:sym typeface="Calibri"/>
              </a:rPr>
              <a:t> set of variables</a:t>
            </a:r>
            <a:endParaRPr>
              <a:latin typeface="Calibri"/>
              <a:ea typeface="Calibri"/>
              <a:cs typeface="Calibri"/>
              <a:sym typeface="Calibri"/>
            </a:endParaRPr>
          </a:p>
        </p:txBody>
      </p:sp>
      <p:sp>
        <p:nvSpPr>
          <p:cNvPr id="665" name="Shape 665"/>
          <p:cNvSpPr txBox="1">
            <a:spLocks noGrp="1"/>
          </p:cNvSpPr>
          <p:nvPr>
            <p:ph type="body" idx="2"/>
          </p:nvPr>
        </p:nvSpPr>
        <p:spPr>
          <a:xfrm>
            <a:off x="384450" y="1335342"/>
            <a:ext cx="3545700" cy="56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Reduce the files to only include your study cohort</a:t>
            </a:r>
            <a:endParaRPr/>
          </a:p>
        </p:txBody>
      </p:sp>
      <p:pic>
        <p:nvPicPr>
          <p:cNvPr id="666" name="Shape 666" descr="Image result for crashing wave surfer"/>
          <p:cNvPicPr preferRelativeResize="0"/>
          <p:nvPr/>
        </p:nvPicPr>
        <p:blipFill rotWithShape="1">
          <a:blip r:embed="rId3">
            <a:alphaModFix/>
          </a:blip>
          <a:srcRect/>
          <a:stretch/>
        </p:blipFill>
        <p:spPr>
          <a:xfrm>
            <a:off x="3930038" y="1732648"/>
            <a:ext cx="4829527" cy="3115577"/>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5:  Get Dirty!</a:t>
            </a:r>
            <a:endParaRPr sz="3000" i="0" u="none" strike="noStrike" cap="none">
              <a:solidFill>
                <a:srgbClr val="434343"/>
              </a:solidFill>
              <a:latin typeface="Calibri"/>
              <a:ea typeface="Calibri"/>
              <a:cs typeface="Calibri"/>
              <a:sym typeface="Calibri"/>
            </a:endParaRPr>
          </a:p>
        </p:txBody>
      </p:sp>
      <p:sp>
        <p:nvSpPr>
          <p:cNvPr id="675" name="Shape 675"/>
          <p:cNvSpPr txBox="1">
            <a:spLocks noGrp="1"/>
          </p:cNvSpPr>
          <p:nvPr>
            <p:ph type="body" idx="1"/>
          </p:nvPr>
        </p:nvSpPr>
        <p:spPr>
          <a:xfrm>
            <a:off x="360325" y="1876425"/>
            <a:ext cx="4005300" cy="33135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Review the literature:  What variables are expected to be there?</a:t>
            </a:r>
            <a:endParaRPr b="0" i="0" u="none" strike="noStrike" cap="none">
              <a:solidFill>
                <a:schemeClr val="dk1"/>
              </a:solidFill>
              <a:latin typeface="Arial"/>
              <a:ea typeface="Arial"/>
              <a:cs typeface="Arial"/>
              <a:sym typeface="Arial"/>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Develop an explicit instructions on how outcomes and covariates should be derived from the available data </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Provide an explicit and exact recipe for new </a:t>
            </a:r>
            <a:r>
              <a:rPr lang="en" b="0" i="1" u="none" strike="noStrike" cap="none">
                <a:solidFill>
                  <a:schemeClr val="dk1"/>
                </a:solidFill>
                <a:latin typeface="Arial"/>
                <a:ea typeface="Arial"/>
                <a:cs typeface="Arial"/>
                <a:sym typeface="Arial"/>
              </a:rPr>
              <a:t>calculated</a:t>
            </a:r>
            <a:r>
              <a:rPr lang="en" b="0" i="0" u="none" strike="noStrike" cap="none">
                <a:solidFill>
                  <a:schemeClr val="dk1"/>
                </a:solidFill>
                <a:latin typeface="Arial"/>
                <a:ea typeface="Arial"/>
                <a:cs typeface="Arial"/>
                <a:sym typeface="Arial"/>
              </a:rPr>
              <a:t> variables -- this may be iter</a:t>
            </a:r>
            <a:r>
              <a:rPr lang="en">
                <a:solidFill>
                  <a:schemeClr val="dk1"/>
                </a:solidFill>
              </a:rPr>
              <a:t>ative</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Understand limitations of the data</a:t>
            </a:r>
            <a:endParaRPr/>
          </a:p>
        </p:txBody>
      </p:sp>
      <p:sp>
        <p:nvSpPr>
          <p:cNvPr id="676" name="Shape 676"/>
          <p:cNvSpPr txBox="1">
            <a:spLocks noGrp="1"/>
          </p:cNvSpPr>
          <p:nvPr>
            <p:ph type="body" idx="2"/>
          </p:nvPr>
        </p:nvSpPr>
        <p:spPr>
          <a:xfrm>
            <a:off x="445387" y="14210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Own and drive the research</a:t>
            </a:r>
            <a:endParaRPr/>
          </a:p>
        </p:txBody>
      </p:sp>
      <p:pic>
        <p:nvPicPr>
          <p:cNvPr id="677" name="Shape 677" descr="Image result for in the mud"/>
          <p:cNvPicPr preferRelativeResize="0"/>
          <p:nvPr/>
        </p:nvPicPr>
        <p:blipFill rotWithShape="1">
          <a:blip r:embed="rId3">
            <a:alphaModFix/>
          </a:blip>
          <a:srcRect/>
          <a:stretch/>
        </p:blipFill>
        <p:spPr>
          <a:xfrm>
            <a:off x="4441825" y="1876425"/>
            <a:ext cx="4286250" cy="2857500"/>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6:  Develop Project Specific Documentation</a:t>
            </a:r>
            <a:endParaRPr sz="3000" i="0" u="none" strike="noStrike" cap="none">
              <a:solidFill>
                <a:srgbClr val="434343"/>
              </a:solidFill>
              <a:latin typeface="Calibri"/>
              <a:ea typeface="Calibri"/>
              <a:cs typeface="Calibri"/>
              <a:sym typeface="Calibri"/>
            </a:endParaRPr>
          </a:p>
        </p:txBody>
      </p:sp>
      <p:sp>
        <p:nvSpPr>
          <p:cNvPr id="686" name="Shape 686"/>
          <p:cNvSpPr txBox="1">
            <a:spLocks noGrp="1"/>
          </p:cNvSpPr>
          <p:nvPr>
            <p:ph type="body" idx="1"/>
          </p:nvPr>
        </p:nvSpPr>
        <p:spPr>
          <a:xfrm>
            <a:off x="317325" y="1890150"/>
            <a:ext cx="2808600" cy="22776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Create a mock </a:t>
            </a:r>
            <a:r>
              <a:rPr lang="en">
                <a:solidFill>
                  <a:schemeClr val="dk1"/>
                </a:solidFill>
              </a:rPr>
              <a:t>tables</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Start with word descriptions</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Specify variable names, don’t leave anything open to interpretation</a:t>
            </a:r>
            <a:endParaRPr/>
          </a:p>
        </p:txBody>
      </p:sp>
      <p:sp>
        <p:nvSpPr>
          <p:cNvPr id="687" name="Shape 687"/>
          <p:cNvSpPr txBox="1">
            <a:spLocks noGrp="1"/>
          </p:cNvSpPr>
          <p:nvPr>
            <p:ph type="body" idx="2"/>
          </p:nvPr>
        </p:nvSpPr>
        <p:spPr>
          <a:xfrm>
            <a:off x="443300" y="1411675"/>
            <a:ext cx="8216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Plan Ahead</a:t>
            </a:r>
            <a:endParaRPr/>
          </a:p>
        </p:txBody>
      </p:sp>
      <p:graphicFrame>
        <p:nvGraphicFramePr>
          <p:cNvPr id="688" name="Shape 688"/>
          <p:cNvGraphicFramePr/>
          <p:nvPr/>
        </p:nvGraphicFramePr>
        <p:xfrm>
          <a:off x="6376024" y="1231197"/>
          <a:ext cx="3000000" cy="3000000"/>
        </p:xfrm>
        <a:graphic>
          <a:graphicData uri="http://schemas.openxmlformats.org/drawingml/2006/table">
            <a:tbl>
              <a:tblPr>
                <a:noFill/>
                <a:tableStyleId>{A57CAAA9-12A1-4CB0-9553-E1D02F780E51}</a:tableStyleId>
              </a:tblPr>
              <a:tblGrid>
                <a:gridCol w="763200">
                  <a:extLst>
                    <a:ext uri="{9D8B030D-6E8A-4147-A177-3AD203B41FA5}">
                      <a16:colId xmlns:a16="http://schemas.microsoft.com/office/drawing/2014/main" val="20000"/>
                    </a:ext>
                  </a:extLst>
                </a:gridCol>
                <a:gridCol w="1747600">
                  <a:extLst>
                    <a:ext uri="{9D8B030D-6E8A-4147-A177-3AD203B41FA5}">
                      <a16:colId xmlns:a16="http://schemas.microsoft.com/office/drawing/2014/main" val="20001"/>
                    </a:ext>
                  </a:extLst>
                </a:gridCol>
              </a:tblGrid>
              <a:tr h="532900">
                <a:tc>
                  <a:txBody>
                    <a:bodyPr/>
                    <a:lstStyle/>
                    <a:p>
                      <a:pPr marL="0" marR="0" lvl="0" indent="0" algn="l" rtl="0">
                        <a:spcBef>
                          <a:spcPts val="0"/>
                        </a:spcBef>
                        <a:spcAft>
                          <a:spcPts val="0"/>
                        </a:spcAft>
                        <a:buNone/>
                      </a:pPr>
                      <a:r>
                        <a:rPr lang="en" sz="1400" u="none" strike="noStrike" cap="none"/>
                        <a:t>Calculated Variable</a:t>
                      </a:r>
                      <a:endParaRPr sz="14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400" u="none" strike="noStrike" cap="none"/>
                        <a:t>Description</a:t>
                      </a:r>
                      <a:endParaRPr sz="14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0"/>
                  </a:ext>
                </a:extLst>
              </a:tr>
              <a:tr h="1119550">
                <a:tc>
                  <a:txBody>
                    <a:bodyPr/>
                    <a:lstStyle/>
                    <a:p>
                      <a:pPr marL="0" marR="0" lvl="0" indent="0" algn="l" rtl="0">
                        <a:spcBef>
                          <a:spcPts val="0"/>
                        </a:spcBef>
                        <a:spcAft>
                          <a:spcPts val="0"/>
                        </a:spcAft>
                        <a:buNone/>
                      </a:pPr>
                      <a:r>
                        <a:rPr lang="en" sz="1400" u="none" strike="noStrike" cap="none"/>
                        <a:t>reinsertion</a:t>
                      </a:r>
                      <a:endParaRPr sz="14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400" u="none" strike="noStrike" cap="none"/>
                        <a:t>whether a foley catheter was reinserted during the hospitalization for any reason with any time period</a:t>
                      </a:r>
                      <a:endParaRPr sz="14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1"/>
                  </a:ext>
                </a:extLst>
              </a:tr>
              <a:tr h="1119550">
                <a:tc>
                  <a:txBody>
                    <a:bodyPr/>
                    <a:lstStyle/>
                    <a:p>
                      <a:pPr marL="0" marR="0" lvl="0" indent="0" algn="l" rtl="0">
                        <a:spcBef>
                          <a:spcPts val="0"/>
                        </a:spcBef>
                        <a:spcAft>
                          <a:spcPts val="0"/>
                        </a:spcAft>
                        <a:buNone/>
                      </a:pPr>
                      <a:r>
                        <a:rPr lang="en" sz="1400" u="none" strike="noStrike" cap="none"/>
                        <a:t>new foley during hospitalization</a:t>
                      </a:r>
                      <a:endParaRPr sz="14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400" u="none" strike="noStrike" cap="none"/>
                        <a:t>placement time is after hospital admission time for patients that we admitted without a foley catheter</a:t>
                      </a:r>
                      <a:endParaRPr sz="14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2"/>
                  </a:ext>
                </a:extLst>
              </a:tr>
              <a:tr h="815050">
                <a:tc>
                  <a:txBody>
                    <a:bodyPr/>
                    <a:lstStyle/>
                    <a:p>
                      <a:pPr marL="0" marR="0" lvl="0" indent="0" algn="l" rtl="0">
                        <a:spcBef>
                          <a:spcPts val="0"/>
                        </a:spcBef>
                        <a:spcAft>
                          <a:spcPts val="0"/>
                        </a:spcAft>
                        <a:buNone/>
                      </a:pPr>
                      <a:r>
                        <a:rPr lang="en" sz="1400" u="none" strike="noStrike" cap="none"/>
                        <a:t>qmonth change</a:t>
                      </a:r>
                      <a:endParaRPr sz="14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400" u="none" strike="noStrike" cap="none"/>
                        <a:t>new placement time minus previous placement time &gt;25 days</a:t>
                      </a:r>
                      <a:endParaRPr sz="14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3"/>
                  </a:ext>
                </a:extLst>
              </a:tr>
            </a:tbl>
          </a:graphicData>
        </a:graphic>
      </p:graphicFrame>
      <p:graphicFrame>
        <p:nvGraphicFramePr>
          <p:cNvPr id="689" name="Shape 689"/>
          <p:cNvGraphicFramePr/>
          <p:nvPr/>
        </p:nvGraphicFramePr>
        <p:xfrm>
          <a:off x="3353038" y="1581181"/>
          <a:ext cx="3000000" cy="3000000"/>
        </p:xfrm>
        <a:graphic>
          <a:graphicData uri="http://schemas.openxmlformats.org/drawingml/2006/table">
            <a:tbl>
              <a:tblPr>
                <a:noFill/>
                <a:tableStyleId>{A57CAAA9-12A1-4CB0-9553-E1D02F780E51}</a:tableStyleId>
              </a:tblPr>
              <a:tblGrid>
                <a:gridCol w="1502500">
                  <a:extLst>
                    <a:ext uri="{9D8B030D-6E8A-4147-A177-3AD203B41FA5}">
                      <a16:colId xmlns:a16="http://schemas.microsoft.com/office/drawing/2014/main" val="20000"/>
                    </a:ext>
                  </a:extLst>
                </a:gridCol>
                <a:gridCol w="604025">
                  <a:extLst>
                    <a:ext uri="{9D8B030D-6E8A-4147-A177-3AD203B41FA5}">
                      <a16:colId xmlns:a16="http://schemas.microsoft.com/office/drawing/2014/main" val="20001"/>
                    </a:ext>
                  </a:extLst>
                </a:gridCol>
                <a:gridCol w="500200">
                  <a:extLst>
                    <a:ext uri="{9D8B030D-6E8A-4147-A177-3AD203B41FA5}">
                      <a16:colId xmlns:a16="http://schemas.microsoft.com/office/drawing/2014/main" val="20002"/>
                    </a:ext>
                  </a:extLst>
                </a:gridCol>
                <a:gridCol w="271400">
                  <a:extLst>
                    <a:ext uri="{9D8B030D-6E8A-4147-A177-3AD203B41FA5}">
                      <a16:colId xmlns:a16="http://schemas.microsoft.com/office/drawing/2014/main" val="20003"/>
                    </a:ext>
                  </a:extLst>
                </a:gridCol>
              </a:tblGrid>
              <a:tr h="364625">
                <a:tc>
                  <a:txBody>
                    <a:bodyPr/>
                    <a:lstStyle/>
                    <a:p>
                      <a:pPr marL="88900" marR="88900" lvl="0" indent="0" algn="l" rtl="0">
                        <a:lnSpc>
                          <a:spcPct val="115000"/>
                        </a:lnSpc>
                        <a:spcBef>
                          <a:spcPts val="0"/>
                        </a:spcBef>
                        <a:spcAft>
                          <a:spcPts val="0"/>
                        </a:spcAft>
                        <a:buNone/>
                      </a:pPr>
                      <a:r>
                        <a:rPr lang="en" sz="1400" u="none" strike="noStrike" cap="none"/>
                        <a:t>Variable</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D</a:t>
                      </a:r>
                      <a:r>
                        <a:rPr lang="en"/>
                        <a:t>p</a:t>
                      </a:r>
                      <a:endParaRPr sz="1400" u="none" strike="noStrike" cap="none">
                        <a:solidFill>
                          <a:srgbClr val="000000"/>
                        </a:solidFill>
                        <a:latin typeface="Arial"/>
                        <a:ea typeface="Arial"/>
                        <a:cs typeface="Arial"/>
                        <a:sym typeface="Arial"/>
                      </a:endParaRPr>
                    </a:p>
                  </a:txBody>
                  <a:tcPr marL="35700" marR="35700" marT="35700" marB="35700" anchor="b"/>
                </a:tc>
                <a:tc>
                  <a:txBody>
                    <a:bodyPr/>
                    <a:lstStyle/>
                    <a:p>
                      <a:pPr marL="88900" marR="88900" lvl="0" indent="0" algn="l" rtl="0">
                        <a:lnSpc>
                          <a:spcPct val="115000"/>
                        </a:lnSpc>
                        <a:spcBef>
                          <a:spcPts val="0"/>
                        </a:spcBef>
                        <a:spcAft>
                          <a:spcPts val="0"/>
                        </a:spcAft>
                        <a:buNone/>
                      </a:pPr>
                      <a:r>
                        <a:rPr lang="en" sz="1400" u="none" strike="noStrike" cap="none"/>
                        <a:t>No D</a:t>
                      </a:r>
                      <a:r>
                        <a:rPr lang="en"/>
                        <a:t>p</a:t>
                      </a:r>
                      <a:endParaRPr sz="1400" u="none" strike="noStrike" cap="none">
                        <a:solidFill>
                          <a:srgbClr val="000000"/>
                        </a:solidFill>
                        <a:latin typeface="Arial"/>
                        <a:ea typeface="Arial"/>
                        <a:cs typeface="Arial"/>
                        <a:sym typeface="Arial"/>
                      </a:endParaRPr>
                    </a:p>
                  </a:txBody>
                  <a:tcPr marL="35700" marR="35700" marT="35700" marB="35700" anchor="b"/>
                </a:tc>
                <a:tc>
                  <a:txBody>
                    <a:bodyPr/>
                    <a:lstStyle/>
                    <a:p>
                      <a:pPr marL="88900" marR="88900" lvl="0" indent="0" algn="l" rtl="0">
                        <a:lnSpc>
                          <a:spcPct val="115000"/>
                        </a:lnSpc>
                        <a:spcBef>
                          <a:spcPts val="0"/>
                        </a:spcBef>
                        <a:spcAft>
                          <a:spcPts val="0"/>
                        </a:spcAft>
                        <a:buNone/>
                      </a:pPr>
                      <a:r>
                        <a:rPr lang="en" sz="1400" u="none" strike="noStrike" cap="none"/>
                        <a:t>P</a:t>
                      </a:r>
                      <a:endParaRPr sz="1400" u="none" strike="noStrike" cap="none">
                        <a:solidFill>
                          <a:srgbClr val="000000"/>
                        </a:solidFill>
                        <a:latin typeface="Arial"/>
                        <a:ea typeface="Arial"/>
                        <a:cs typeface="Arial"/>
                        <a:sym typeface="Arial"/>
                      </a:endParaRPr>
                    </a:p>
                  </a:txBody>
                  <a:tcPr marL="35700" marR="35700" marT="35700" marB="35700" anchor="b"/>
                </a:tc>
                <a:extLst>
                  <a:ext uri="{0D108BD9-81ED-4DB2-BD59-A6C34878D82A}">
                    <a16:rowId xmlns:a16="http://schemas.microsoft.com/office/drawing/2014/main" val="10000"/>
                  </a:ext>
                </a:extLst>
              </a:tr>
              <a:tr h="383850">
                <a:tc>
                  <a:txBody>
                    <a:bodyPr/>
                    <a:lstStyle/>
                    <a:p>
                      <a:pPr marL="0" marR="88900" lvl="0" indent="0" algn="l" rtl="0">
                        <a:lnSpc>
                          <a:spcPct val="115000"/>
                        </a:lnSpc>
                        <a:spcBef>
                          <a:spcPts val="0"/>
                        </a:spcBef>
                        <a:spcAft>
                          <a:spcPts val="0"/>
                        </a:spcAft>
                        <a:buNone/>
                      </a:pPr>
                      <a:r>
                        <a:rPr lang="en" sz="1400" u="none" strike="noStrike" cap="none"/>
                        <a:t>Age [Patient_Age]</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extLst>
                  <a:ext uri="{0D108BD9-81ED-4DB2-BD59-A6C34878D82A}">
                    <a16:rowId xmlns:a16="http://schemas.microsoft.com/office/drawing/2014/main" val="10001"/>
                  </a:ext>
                </a:extLst>
              </a:tr>
              <a:tr h="383850">
                <a:tc>
                  <a:txBody>
                    <a:bodyPr/>
                    <a:lstStyle/>
                    <a:p>
                      <a:pPr marL="0" marR="88900" lvl="0" indent="0" algn="l" rtl="0">
                        <a:lnSpc>
                          <a:spcPct val="115000"/>
                        </a:lnSpc>
                        <a:spcBef>
                          <a:spcPts val="0"/>
                        </a:spcBef>
                        <a:spcAft>
                          <a:spcPts val="0"/>
                        </a:spcAft>
                        <a:buNone/>
                      </a:pPr>
                      <a:r>
                        <a:rPr lang="en" sz="1400" u="none" strike="noStrike" cap="none"/>
                        <a:t>Gender [Patient_Sex]</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extLst>
                  <a:ext uri="{0D108BD9-81ED-4DB2-BD59-A6C34878D82A}">
                    <a16:rowId xmlns:a16="http://schemas.microsoft.com/office/drawing/2014/main" val="10002"/>
                  </a:ext>
                </a:extLst>
              </a:tr>
              <a:tr h="338800">
                <a:tc>
                  <a:txBody>
                    <a:bodyPr/>
                    <a:lstStyle/>
                    <a:p>
                      <a:pPr marL="0" marR="88900" lvl="0" indent="0" algn="l" rtl="0">
                        <a:lnSpc>
                          <a:spcPct val="115000"/>
                        </a:lnSpc>
                        <a:spcBef>
                          <a:spcPts val="0"/>
                        </a:spcBef>
                        <a:spcAft>
                          <a:spcPts val="0"/>
                        </a:spcAft>
                        <a:buNone/>
                      </a:pPr>
                      <a:r>
                        <a:rPr lang="en" sz="1400" u="none" strike="noStrike" cap="none"/>
                        <a:t>BMI [Vitals_BMI]</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extLst>
                  <a:ext uri="{0D108BD9-81ED-4DB2-BD59-A6C34878D82A}">
                    <a16:rowId xmlns:a16="http://schemas.microsoft.com/office/drawing/2014/main" val="10003"/>
                  </a:ext>
                </a:extLst>
              </a:tr>
              <a:tr h="383850">
                <a:tc>
                  <a:txBody>
                    <a:bodyPr/>
                    <a:lstStyle/>
                    <a:p>
                      <a:pPr marL="0" marR="88900" lvl="0" indent="0" algn="l" rtl="0">
                        <a:lnSpc>
                          <a:spcPct val="115000"/>
                        </a:lnSpc>
                        <a:spcBef>
                          <a:spcPts val="0"/>
                        </a:spcBef>
                        <a:spcAft>
                          <a:spcPts val="0"/>
                        </a:spcAft>
                        <a:buNone/>
                      </a:pPr>
                      <a:r>
                        <a:rPr lang="en" sz="1400" u="none" strike="noStrike" cap="none"/>
                        <a:t>Race [Patient_Ethnicity]</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extLst>
                  <a:ext uri="{0D108BD9-81ED-4DB2-BD59-A6C34878D82A}">
                    <a16:rowId xmlns:a16="http://schemas.microsoft.com/office/drawing/2014/main" val="10004"/>
                  </a:ext>
                </a:extLst>
              </a:tr>
              <a:tr h="589125">
                <a:tc>
                  <a:txBody>
                    <a:bodyPr/>
                    <a:lstStyle/>
                    <a:p>
                      <a:pPr marL="0" marR="88900" lvl="0" indent="0" algn="l" rtl="0">
                        <a:lnSpc>
                          <a:spcPct val="115000"/>
                        </a:lnSpc>
                        <a:spcBef>
                          <a:spcPts val="0"/>
                        </a:spcBef>
                        <a:spcAft>
                          <a:spcPts val="0"/>
                        </a:spcAft>
                        <a:buClr>
                          <a:schemeClr val="dk1"/>
                        </a:buClr>
                        <a:buSzPts val="1400"/>
                        <a:buFont typeface="Garamond"/>
                        <a:buNone/>
                      </a:pPr>
                      <a:r>
                        <a:rPr lang="en" sz="1400" u="none" strike="noStrike" cap="none"/>
                        <a:t>Smoking [Patient_smoking]</a:t>
                      </a:r>
                      <a:endParaRPr sz="1400" u="none" strike="noStrike" cap="none">
                        <a:solidFill>
                          <a:srgbClr val="000000"/>
                        </a:solidFill>
                        <a:latin typeface="Arial"/>
                        <a:ea typeface="Arial"/>
                        <a:cs typeface="Arial"/>
                        <a:sym typeface="Arial"/>
                      </a:endParaRPr>
                    </a:p>
                    <a:p>
                      <a:pPr marL="0" marR="88900" lvl="0" indent="0" algn="l" rtl="0">
                        <a:lnSpc>
                          <a:spcPct val="115000"/>
                        </a:lnSpc>
                        <a:spcBef>
                          <a:spcPts val="0"/>
                        </a:spcBef>
                        <a:spcAft>
                          <a:spcPts val="0"/>
                        </a:spcAft>
                        <a:buNone/>
                      </a:pP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tc>
                  <a:txBody>
                    <a:bodyPr/>
                    <a:lstStyle/>
                    <a:p>
                      <a:pPr marL="88900" marR="88900" lvl="0" indent="0" algn="l" rtl="0">
                        <a:lnSpc>
                          <a:spcPct val="115000"/>
                        </a:lnSpc>
                        <a:spcBef>
                          <a:spcPts val="0"/>
                        </a:spcBef>
                        <a:spcAft>
                          <a:spcPts val="0"/>
                        </a:spcAft>
                        <a:buNone/>
                      </a:pPr>
                      <a:r>
                        <a:rPr lang="en" sz="1400" u="none" strike="noStrike" cap="none"/>
                        <a:t> </a:t>
                      </a:r>
                      <a:endParaRPr sz="1400" u="none" strike="noStrike" cap="none">
                        <a:solidFill>
                          <a:srgbClr val="000000"/>
                        </a:solidFill>
                        <a:latin typeface="Arial"/>
                        <a:ea typeface="Arial"/>
                        <a:cs typeface="Arial"/>
                        <a:sym typeface="Arial"/>
                      </a:endParaRPr>
                    </a:p>
                  </a:txBody>
                  <a:tcPr marL="35700" marR="35700" marT="35700" marB="35700"/>
                </a:tc>
                <a:extLst>
                  <a:ext uri="{0D108BD9-81ED-4DB2-BD59-A6C34878D82A}">
                    <a16:rowId xmlns:a16="http://schemas.microsoft.com/office/drawing/2014/main" val="10005"/>
                  </a:ext>
                </a:extLst>
              </a:tr>
            </a:tbl>
          </a:graphicData>
        </a:graphic>
      </p:graphicFrame>
      <p:sp>
        <p:nvSpPr>
          <p:cNvPr id="690" name="Shape 690"/>
          <p:cNvSpPr/>
          <p:nvPr/>
        </p:nvSpPr>
        <p:spPr>
          <a:xfrm>
            <a:off x="3341688" y="1181071"/>
            <a:ext cx="28686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Arial"/>
                <a:ea typeface="Arial"/>
                <a:cs typeface="Arial"/>
                <a:sym typeface="Arial"/>
              </a:rPr>
              <a:t>Table 1. </a:t>
            </a:r>
            <a:r>
              <a:rPr lang="en" sz="1000" b="0" i="0" u="none" strike="noStrike" cap="none">
                <a:solidFill>
                  <a:srgbClr val="000000"/>
                </a:solidFill>
                <a:latin typeface="Arial"/>
                <a:ea typeface="Arial"/>
                <a:cs typeface="Arial"/>
                <a:sym typeface="Arial"/>
              </a:rPr>
              <a:t>Characteristics of inpatient PAD populations with and without depression</a:t>
            </a:r>
            <a:endParaRPr sz="18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 sz="2000" b="1"/>
              <a:t>Review – APeX data</a:t>
            </a:r>
            <a:endParaRPr sz="2000" b="1"/>
          </a:p>
          <a:p>
            <a:pPr marL="0" marR="0" lvl="0" indent="0" algn="l" rtl="0">
              <a:spcBef>
                <a:spcPts val="0"/>
              </a:spcBef>
              <a:spcAft>
                <a:spcPts val="0"/>
              </a:spcAft>
              <a:buClr>
                <a:schemeClr val="dk1"/>
              </a:buClr>
              <a:buSzPts val="2000"/>
              <a:buFont typeface="Arial"/>
              <a:buNone/>
            </a:pPr>
            <a:r>
              <a:rPr lang="en" sz="2000">
                <a:solidFill>
                  <a:srgbClr val="999999"/>
                </a:solidFill>
              </a:rPr>
              <a:t>Research</a:t>
            </a:r>
            <a:r>
              <a:rPr lang="en" sz="2000" b="0" i="0" u="none" strike="noStrike" cap="none">
                <a:solidFill>
                  <a:srgbClr val="999999"/>
                </a:solidFill>
                <a:latin typeface="Calibri"/>
                <a:ea typeface="Calibri"/>
                <a:cs typeface="Calibri"/>
                <a:sym typeface="Calibri"/>
              </a:rPr>
              <a:t> Goal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Working with EHR Data</a:t>
            </a:r>
            <a:endParaRPr sz="1600" b="0" i="0" u="none" strike="noStrike" cap="none">
              <a:solidFill>
                <a:srgbClr val="999999"/>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Practical Guidance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Data Processing</a:t>
            </a:r>
            <a:endParaRPr sz="2000" b="0" i="0" u="none" strike="noStrike" cap="none">
              <a:solidFill>
                <a:srgbClr val="999999"/>
              </a:solidFill>
              <a:latin typeface="Calibri"/>
              <a:ea typeface="Calibri"/>
              <a:cs typeface="Calibri"/>
              <a:sym typeface="Calibri"/>
            </a:endParaRPr>
          </a:p>
        </p:txBody>
      </p:sp>
      <p:sp>
        <p:nvSpPr>
          <p:cNvPr id="305" name="Shape 305"/>
          <p:cNvSpPr txBox="1">
            <a:spLocks noGrp="1"/>
          </p:cNvSpPr>
          <p:nvPr>
            <p:ph type="title"/>
          </p:nvPr>
        </p:nvSpPr>
        <p:spPr>
          <a:xfrm>
            <a:off x="457200" y="326250"/>
            <a:ext cx="82887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b="0" i="0" u="none" strike="noStrike" cap="none">
                <a:solidFill>
                  <a:srgbClr val="434343"/>
                </a:solidFill>
                <a:latin typeface="Calibri"/>
                <a:ea typeface="Calibri"/>
                <a:cs typeface="Calibri"/>
                <a:sym typeface="Calibri"/>
              </a:rPr>
              <a:t>Outline</a:t>
            </a:r>
            <a:endParaRPr sz="3000" b="0" i="0" u="none" strike="noStrike" cap="none">
              <a:solidFill>
                <a:srgbClr val="434343"/>
              </a:solidFill>
              <a:latin typeface="Calibri"/>
              <a:ea typeface="Calibri"/>
              <a:cs typeface="Calibri"/>
              <a:sym typeface="Calibri"/>
            </a:endParaRPr>
          </a:p>
        </p:txBody>
      </p:sp>
      <p:cxnSp>
        <p:nvCxnSpPr>
          <p:cNvPr id="306" name="Shape 306"/>
          <p:cNvCxnSpPr/>
          <p:nvPr/>
        </p:nvCxnSpPr>
        <p:spPr>
          <a:xfrm>
            <a:off x="486000" y="861600"/>
            <a:ext cx="8213400" cy="0"/>
          </a:xfrm>
          <a:prstGeom prst="straightConnector1">
            <a:avLst/>
          </a:prstGeom>
          <a:noFill/>
          <a:ln w="9525" cap="flat" cmpd="sng">
            <a:solidFill>
              <a:schemeClr val="dk2"/>
            </a:solidFill>
            <a:prstDash val="solid"/>
            <a:round/>
            <a:headEnd type="none" w="lg" len="lg"/>
            <a:tailEnd type="none" w="lg" len="lg"/>
          </a:ln>
        </p:spPr>
      </p:cxnSp>
      <p:sp>
        <p:nvSpPr>
          <p:cNvPr id="307" name="Shape 307"/>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08" name="Shape 308"/>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09" name="Shape 309"/>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3</a:t>
            </a:fld>
            <a:endParaRPr sz="700" i="0">
              <a:solidFill>
                <a:schemeClr val="dk1"/>
              </a:solidFill>
              <a:latin typeface="Arial"/>
              <a:ea typeface="Arial"/>
              <a:cs typeface="Arial"/>
              <a:sym typeface="Arial"/>
            </a:endParaRPr>
          </a:p>
        </p:txBody>
      </p:sp>
      <p:sp>
        <p:nvSpPr>
          <p:cNvPr id="310" name="Shape 310"/>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445387" y="8114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Each variable might require a separate calculation</a:t>
            </a:r>
            <a:endParaRPr/>
          </a:p>
        </p:txBody>
      </p:sp>
      <p:graphicFrame>
        <p:nvGraphicFramePr>
          <p:cNvPr id="699" name="Shape 699"/>
          <p:cNvGraphicFramePr/>
          <p:nvPr/>
        </p:nvGraphicFramePr>
        <p:xfrm>
          <a:off x="4643024" y="1808597"/>
          <a:ext cx="3000000" cy="3000000"/>
        </p:xfrm>
        <a:graphic>
          <a:graphicData uri="http://schemas.openxmlformats.org/drawingml/2006/table">
            <a:tbl>
              <a:tblPr>
                <a:noFill/>
                <a:tableStyleId>{A57CAAA9-12A1-4CB0-9553-E1D02F780E51}</a:tableStyleId>
              </a:tblPr>
              <a:tblGrid>
                <a:gridCol w="1171100">
                  <a:extLst>
                    <a:ext uri="{9D8B030D-6E8A-4147-A177-3AD203B41FA5}">
                      <a16:colId xmlns:a16="http://schemas.microsoft.com/office/drawing/2014/main" val="20000"/>
                    </a:ext>
                  </a:extLst>
                </a:gridCol>
                <a:gridCol w="2681575">
                  <a:extLst>
                    <a:ext uri="{9D8B030D-6E8A-4147-A177-3AD203B41FA5}">
                      <a16:colId xmlns:a16="http://schemas.microsoft.com/office/drawing/2014/main" val="20001"/>
                    </a:ext>
                  </a:extLst>
                </a:gridCol>
              </a:tblGrid>
              <a:tr h="513725">
                <a:tc>
                  <a:txBody>
                    <a:bodyPr/>
                    <a:lstStyle/>
                    <a:p>
                      <a:pPr marL="0" marR="0" lvl="0" indent="0" algn="l" rtl="0">
                        <a:spcBef>
                          <a:spcPts val="0"/>
                        </a:spcBef>
                        <a:spcAft>
                          <a:spcPts val="0"/>
                        </a:spcAft>
                        <a:buNone/>
                      </a:pPr>
                      <a:r>
                        <a:rPr lang="en" sz="1200" u="none" strike="noStrike" cap="none"/>
                        <a:t>Calculated Variable</a:t>
                      </a:r>
                      <a:endParaRPr sz="12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200" u="none" strike="noStrike" cap="none"/>
                        <a:t>Description</a:t>
                      </a:r>
                      <a:endParaRPr sz="12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0"/>
                  </a:ext>
                </a:extLst>
              </a:tr>
              <a:tr h="798450">
                <a:tc>
                  <a:txBody>
                    <a:bodyPr/>
                    <a:lstStyle/>
                    <a:p>
                      <a:pPr marL="0" marR="0" lvl="0" indent="0" algn="l" rtl="0">
                        <a:spcBef>
                          <a:spcPts val="0"/>
                        </a:spcBef>
                        <a:spcAft>
                          <a:spcPts val="0"/>
                        </a:spcAft>
                        <a:buNone/>
                      </a:pPr>
                      <a:r>
                        <a:rPr lang="en" sz="1200" u="none" strike="noStrike" cap="none"/>
                        <a:t>reinsertion</a:t>
                      </a:r>
                      <a:endParaRPr sz="12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200" u="none" strike="noStrike" cap="none"/>
                        <a:t>whether a foley catheter was reinserted during the hospitlization for any reason with any time period</a:t>
                      </a:r>
                      <a:endParaRPr sz="12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1"/>
                  </a:ext>
                </a:extLst>
              </a:tr>
              <a:tr h="830850">
                <a:tc>
                  <a:txBody>
                    <a:bodyPr/>
                    <a:lstStyle/>
                    <a:p>
                      <a:pPr marL="0" marR="0" lvl="0" indent="0" algn="l" rtl="0">
                        <a:spcBef>
                          <a:spcPts val="0"/>
                        </a:spcBef>
                        <a:spcAft>
                          <a:spcPts val="0"/>
                        </a:spcAft>
                        <a:buNone/>
                      </a:pPr>
                      <a:r>
                        <a:rPr lang="en" sz="1200" u="none" strike="noStrike" cap="none"/>
                        <a:t>new foley during hospitalization</a:t>
                      </a:r>
                      <a:endParaRPr sz="12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200" u="none" strike="noStrike" cap="none"/>
                        <a:t>placement time is after hospital admission time for patients that we admitted without a foley catheter</a:t>
                      </a:r>
                      <a:endParaRPr sz="12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2"/>
                  </a:ext>
                </a:extLst>
              </a:tr>
              <a:tr h="767075">
                <a:tc>
                  <a:txBody>
                    <a:bodyPr/>
                    <a:lstStyle/>
                    <a:p>
                      <a:pPr marL="0" marR="0" lvl="0" indent="0" algn="l" rtl="0">
                        <a:spcBef>
                          <a:spcPts val="0"/>
                        </a:spcBef>
                        <a:spcAft>
                          <a:spcPts val="0"/>
                        </a:spcAft>
                        <a:buNone/>
                      </a:pPr>
                      <a:r>
                        <a:rPr lang="en" sz="1200" u="none" strike="noStrike" cap="none"/>
                        <a:t>qmonth change</a:t>
                      </a:r>
                      <a:endParaRPr sz="1200" b="0" i="0" u="none" strike="noStrike" cap="none">
                        <a:solidFill>
                          <a:srgbClr val="000000"/>
                        </a:solidFill>
                        <a:latin typeface="Calibri"/>
                        <a:ea typeface="Calibri"/>
                        <a:cs typeface="Calibri"/>
                        <a:sym typeface="Calibri"/>
                      </a:endParaRPr>
                    </a:p>
                  </a:txBody>
                  <a:tcPr marL="5925" marR="5925" marT="5925" marB="0"/>
                </a:tc>
                <a:tc>
                  <a:txBody>
                    <a:bodyPr/>
                    <a:lstStyle/>
                    <a:p>
                      <a:pPr marL="0" marR="0" lvl="0" indent="0" algn="l" rtl="0">
                        <a:spcBef>
                          <a:spcPts val="0"/>
                        </a:spcBef>
                        <a:spcAft>
                          <a:spcPts val="0"/>
                        </a:spcAft>
                        <a:buNone/>
                      </a:pPr>
                      <a:r>
                        <a:rPr lang="en" sz="1200" u="none" strike="noStrike" cap="none"/>
                        <a:t>new placement time minus previous placement time &gt;25 days</a:t>
                      </a:r>
                      <a:endParaRPr sz="1200" b="0" i="0" u="none" strike="noStrike" cap="none">
                        <a:solidFill>
                          <a:srgbClr val="000000"/>
                        </a:solidFill>
                        <a:latin typeface="Calibri"/>
                        <a:ea typeface="Calibri"/>
                        <a:cs typeface="Calibri"/>
                        <a:sym typeface="Calibri"/>
                      </a:endParaRPr>
                    </a:p>
                  </a:txBody>
                  <a:tcPr marL="5925" marR="5925" marT="5925" marB="0"/>
                </a:tc>
                <a:extLst>
                  <a:ext uri="{0D108BD9-81ED-4DB2-BD59-A6C34878D82A}">
                    <a16:rowId xmlns:a16="http://schemas.microsoft.com/office/drawing/2014/main" val="10003"/>
                  </a:ext>
                </a:extLst>
              </a:tr>
            </a:tbl>
          </a:graphicData>
        </a:graphic>
      </p:graphicFrame>
      <p:pic>
        <p:nvPicPr>
          <p:cNvPr id="700" name="Shape 700"/>
          <p:cNvPicPr preferRelativeResize="0"/>
          <p:nvPr/>
        </p:nvPicPr>
        <p:blipFill rotWithShape="1">
          <a:blip r:embed="rId3">
            <a:alphaModFix/>
          </a:blip>
          <a:srcRect/>
          <a:stretch/>
        </p:blipFill>
        <p:spPr>
          <a:xfrm>
            <a:off x="714524" y="1680307"/>
            <a:ext cx="3343276" cy="3038386"/>
          </a:xfrm>
          <a:prstGeom prst="rect">
            <a:avLst/>
          </a:prstGeom>
          <a:noFill/>
          <a:ln>
            <a:noFill/>
          </a:ln>
        </p:spPr>
      </p:pic>
      <p:cxnSp>
        <p:nvCxnSpPr>
          <p:cNvPr id="701" name="Shape 701"/>
          <p:cNvCxnSpPr/>
          <p:nvPr/>
        </p:nvCxnSpPr>
        <p:spPr>
          <a:xfrm rot="10800000">
            <a:off x="3174900" y="1822500"/>
            <a:ext cx="1353000" cy="1101600"/>
          </a:xfrm>
          <a:prstGeom prst="straightConnector1">
            <a:avLst/>
          </a:prstGeom>
          <a:noFill/>
          <a:ln w="28575" cap="flat" cmpd="sng">
            <a:solidFill>
              <a:schemeClr val="accent5"/>
            </a:solidFill>
            <a:prstDash val="solid"/>
            <a:round/>
            <a:headEnd type="none" w="med" len="med"/>
            <a:tailEnd type="stealth" w="lg" len="lg"/>
          </a:ln>
        </p:spPr>
      </p:cxn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7:  Create Reproducible Code</a:t>
            </a:r>
            <a:endParaRPr sz="3000" i="0" u="none" strike="noStrike" cap="none">
              <a:solidFill>
                <a:srgbClr val="434343"/>
              </a:solidFill>
              <a:latin typeface="Calibri"/>
              <a:ea typeface="Calibri"/>
              <a:cs typeface="Calibri"/>
              <a:sym typeface="Calibri"/>
            </a:endParaRPr>
          </a:p>
        </p:txBody>
      </p:sp>
      <p:sp>
        <p:nvSpPr>
          <p:cNvPr id="710" name="Shape 710"/>
          <p:cNvSpPr txBox="1">
            <a:spLocks noGrp="1"/>
          </p:cNvSpPr>
          <p:nvPr>
            <p:ph type="body" idx="1"/>
          </p:nvPr>
        </p:nvSpPr>
        <p:spPr>
          <a:xfrm>
            <a:off x="436525" y="1581300"/>
            <a:ext cx="4485900" cy="31350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Read raw de-identified files directly into programming software</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 Use only the program to manipulate the data -</a:t>
            </a:r>
            <a:r>
              <a:rPr lang="en" b="0" i="0" u="none" strike="noStrike" cap="none">
                <a:solidFill>
                  <a:srgbClr val="FF0000"/>
                </a:solidFill>
                <a:latin typeface="Arial"/>
                <a:ea typeface="Arial"/>
                <a:cs typeface="Arial"/>
                <a:sym typeface="Arial"/>
              </a:rPr>
              <a:t> </a:t>
            </a:r>
            <a:endParaRPr b="0" i="0" u="none" strike="noStrike" cap="none">
              <a:solidFill>
                <a:srgbClr val="FF0000"/>
              </a:solidFill>
              <a:latin typeface="Arial"/>
              <a:ea typeface="Arial"/>
              <a:cs typeface="Arial"/>
              <a:sym typeface="Arial"/>
            </a:endParaRPr>
          </a:p>
          <a:p>
            <a:pPr marL="0" marR="0" lvl="0" indent="457200" algn="l" rtl="0">
              <a:lnSpc>
                <a:spcPct val="90000"/>
              </a:lnSpc>
              <a:spcBef>
                <a:spcPts val="1200"/>
              </a:spcBef>
              <a:spcAft>
                <a:spcPts val="0"/>
              </a:spcAft>
              <a:buNone/>
            </a:pPr>
            <a:r>
              <a:rPr lang="en" b="1" i="0" u="none" strike="noStrike" cap="none">
                <a:solidFill>
                  <a:srgbClr val="FF0000"/>
                </a:solidFill>
              </a:rPr>
              <a:t>NO</a:t>
            </a:r>
            <a:r>
              <a:rPr lang="en" b="1">
                <a:solidFill>
                  <a:srgbClr val="FF0000"/>
                </a:solidFill>
              </a:rPr>
              <a:t> HARD CODING</a:t>
            </a:r>
            <a:endParaRPr b="1">
              <a:solidFill>
                <a:srgbClr val="FF0000"/>
              </a:solidFill>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Add text to describe the purpose of the program at a high level and </a:t>
            </a:r>
            <a:r>
              <a:rPr lang="en">
                <a:solidFill>
                  <a:schemeClr val="dk1"/>
                </a:solidFill>
              </a:rPr>
              <a:t>embed</a:t>
            </a:r>
            <a:r>
              <a:rPr lang="en" b="0" i="0" u="none" strike="noStrike" cap="none">
                <a:solidFill>
                  <a:schemeClr val="dk1"/>
                </a:solidFill>
                <a:latin typeface="Arial"/>
                <a:ea typeface="Arial"/>
                <a:cs typeface="Arial"/>
                <a:sym typeface="Arial"/>
              </a:rPr>
              <a:t> it in the code to describe the specific task</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Have an organized file structure</a:t>
            </a:r>
            <a:endParaRPr b="0" i="0" u="none" strike="noStrike" cap="none">
              <a:solidFill>
                <a:schemeClr val="dk1"/>
              </a:solidFill>
              <a:latin typeface="Arial"/>
              <a:ea typeface="Arial"/>
              <a:cs typeface="Arial"/>
              <a:sym typeface="Arial"/>
            </a:endParaRPr>
          </a:p>
          <a:p>
            <a:pPr marL="230187" marR="0" lvl="1" indent="0" algn="l" rtl="0">
              <a:lnSpc>
                <a:spcPct val="90000"/>
              </a:lnSpc>
              <a:spcBef>
                <a:spcPts val="0"/>
              </a:spcBef>
              <a:spcAft>
                <a:spcPts val="0"/>
              </a:spcAft>
              <a:buClr>
                <a:schemeClr val="accent1"/>
              </a:buClr>
              <a:buSzPts val="1200"/>
              <a:buFont typeface="Arial"/>
              <a:buNone/>
            </a:pPr>
            <a:r>
              <a:rPr lang="en" sz="1200" b="0" i="0" u="none" strike="noStrike" cap="none">
                <a:solidFill>
                  <a:schemeClr val="dk1"/>
                </a:solidFill>
                <a:latin typeface="Arial"/>
                <a:ea typeface="Arial"/>
                <a:cs typeface="Arial"/>
                <a:sym typeface="Arial"/>
              </a:rPr>
              <a:t>/Data</a:t>
            </a:r>
            <a:endParaRPr/>
          </a:p>
          <a:p>
            <a:pPr marL="230187" marR="0" lvl="1" indent="0" algn="l" rtl="0">
              <a:lnSpc>
                <a:spcPct val="90000"/>
              </a:lnSpc>
              <a:spcBef>
                <a:spcPts val="0"/>
              </a:spcBef>
              <a:spcAft>
                <a:spcPts val="0"/>
              </a:spcAft>
              <a:buClr>
                <a:schemeClr val="accent1"/>
              </a:buClr>
              <a:buSzPts val="1200"/>
              <a:buFont typeface="Arial"/>
              <a:buNone/>
            </a:pPr>
            <a:r>
              <a:rPr lang="en" sz="1200" b="0" i="0" u="none" strike="noStrike" cap="none">
                <a:solidFill>
                  <a:schemeClr val="dk1"/>
                </a:solidFill>
                <a:latin typeface="Arial"/>
                <a:ea typeface="Arial"/>
                <a:cs typeface="Arial"/>
                <a:sym typeface="Arial"/>
              </a:rPr>
              <a:t>/Documents</a:t>
            </a:r>
            <a:endParaRPr/>
          </a:p>
          <a:p>
            <a:pPr marL="230187" marR="0" lvl="1" indent="0" algn="l" rtl="0">
              <a:lnSpc>
                <a:spcPct val="90000"/>
              </a:lnSpc>
              <a:spcBef>
                <a:spcPts val="0"/>
              </a:spcBef>
              <a:spcAft>
                <a:spcPts val="0"/>
              </a:spcAft>
              <a:buClr>
                <a:schemeClr val="accent1"/>
              </a:buClr>
              <a:buSzPts val="1200"/>
              <a:buFont typeface="Arial"/>
              <a:buNone/>
            </a:pPr>
            <a:r>
              <a:rPr lang="en" sz="1200" b="0" i="0" u="none" strike="noStrike" cap="none">
                <a:solidFill>
                  <a:schemeClr val="dk1"/>
                </a:solidFill>
                <a:latin typeface="Arial"/>
                <a:ea typeface="Arial"/>
                <a:cs typeface="Arial"/>
                <a:sym typeface="Arial"/>
              </a:rPr>
              <a:t>/Programs</a:t>
            </a:r>
            <a:endParaRPr sz="1200" b="0" i="0" u="none" strike="noStrike" cap="none">
              <a:solidFill>
                <a:schemeClr val="dk1"/>
              </a:solidFill>
              <a:latin typeface="Arial"/>
              <a:ea typeface="Arial"/>
              <a:cs typeface="Arial"/>
              <a:sym typeface="Arial"/>
            </a:endParaRPr>
          </a:p>
          <a:p>
            <a:pPr marL="230187" marR="0" lvl="1" indent="227012" algn="l" rtl="0">
              <a:lnSpc>
                <a:spcPct val="90000"/>
              </a:lnSpc>
              <a:spcBef>
                <a:spcPts val="0"/>
              </a:spcBef>
              <a:spcAft>
                <a:spcPts val="0"/>
              </a:spcAft>
              <a:buClr>
                <a:schemeClr val="accent1"/>
              </a:buClr>
              <a:buSzPts val="1200"/>
              <a:buFont typeface="Arial"/>
              <a:buNone/>
            </a:pPr>
            <a:r>
              <a:rPr lang="en" sz="1200">
                <a:solidFill>
                  <a:schemeClr val="dk1"/>
                </a:solidFill>
              </a:rPr>
              <a:t>/</a:t>
            </a:r>
            <a:r>
              <a:rPr lang="en" sz="1200" b="1">
                <a:solidFill>
                  <a:schemeClr val="dk1"/>
                </a:solidFill>
              </a:rPr>
              <a:t>Archive</a:t>
            </a:r>
            <a:endParaRPr sz="1200" b="1">
              <a:solidFill>
                <a:schemeClr val="dk1"/>
              </a:solidFill>
            </a:endParaRPr>
          </a:p>
        </p:txBody>
      </p:sp>
      <p:sp>
        <p:nvSpPr>
          <p:cNvPr id="711" name="Shape 711"/>
          <p:cNvSpPr txBox="1">
            <a:spLocks noGrp="1"/>
          </p:cNvSpPr>
          <p:nvPr>
            <p:ph type="body" idx="2"/>
          </p:nvPr>
        </p:nvSpPr>
        <p:spPr>
          <a:xfrm>
            <a:off x="458562" y="11309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Tips for Easy Reproducibility</a:t>
            </a:r>
            <a:endParaRPr/>
          </a:p>
        </p:txBody>
      </p:sp>
      <p:pic>
        <p:nvPicPr>
          <p:cNvPr id="712" name="Shape 712"/>
          <p:cNvPicPr preferRelativeResize="0"/>
          <p:nvPr/>
        </p:nvPicPr>
        <p:blipFill rotWithShape="1">
          <a:blip r:embed="rId3">
            <a:alphaModFix/>
          </a:blip>
          <a:srcRect/>
          <a:stretch/>
        </p:blipFill>
        <p:spPr>
          <a:xfrm>
            <a:off x="4872038" y="1214444"/>
            <a:ext cx="3938587" cy="3586155"/>
          </a:xfrm>
          <a:prstGeom prst="rect">
            <a:avLst/>
          </a:prstGeom>
          <a:noFill/>
          <a:ln>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8: Ask for Help</a:t>
            </a:r>
            <a:r>
              <a:rPr lang="en" sz="2800" b="0" i="0" u="none" strike="noStrike" cap="none">
                <a:solidFill>
                  <a:srgbClr val="434343"/>
                </a:solidFill>
                <a:latin typeface="Garamond"/>
                <a:ea typeface="Garamond"/>
                <a:cs typeface="Garamond"/>
                <a:sym typeface="Garamond"/>
              </a:rPr>
              <a:t> </a:t>
            </a:r>
            <a:endParaRPr sz="2800" b="0" i="0" u="none" strike="noStrike" cap="none">
              <a:solidFill>
                <a:srgbClr val="434343"/>
              </a:solidFill>
              <a:latin typeface="Garamond"/>
              <a:ea typeface="Garamond"/>
              <a:cs typeface="Garamond"/>
              <a:sym typeface="Garamond"/>
            </a:endParaRPr>
          </a:p>
        </p:txBody>
      </p:sp>
      <p:sp>
        <p:nvSpPr>
          <p:cNvPr id="721" name="Shape 721"/>
          <p:cNvSpPr txBox="1">
            <a:spLocks noGrp="1"/>
          </p:cNvSpPr>
          <p:nvPr>
            <p:ph type="body" idx="1"/>
          </p:nvPr>
        </p:nvSpPr>
        <p:spPr>
          <a:xfrm>
            <a:off x="436525" y="1936069"/>
            <a:ext cx="5364300" cy="30087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Library </a:t>
            </a:r>
            <a:r>
              <a:rPr lang="en" b="0" i="0" u="none" strike="noStrike" cap="none">
                <a:solidFill>
                  <a:srgbClr val="094DAE"/>
                </a:solidFill>
                <a:latin typeface="Arial"/>
                <a:ea typeface="Arial"/>
                <a:cs typeface="Arial"/>
                <a:sym typeface="Arial"/>
              </a:rPr>
              <a:t>https://www.library.ucsf.edu/</a:t>
            </a:r>
            <a:endParaRPr b="0" i="0" u="none" strike="noStrike" cap="none">
              <a:solidFill>
                <a:srgbClr val="094DAE"/>
              </a:solidFill>
              <a:latin typeface="Arial"/>
              <a:ea typeface="Arial"/>
              <a:cs typeface="Arial"/>
              <a:sym typeface="Arial"/>
            </a:endParaRPr>
          </a:p>
          <a:p>
            <a:pPr marL="457200" marR="0" lvl="1" indent="-201612" algn="l" rtl="0">
              <a:lnSpc>
                <a:spcPct val="90000"/>
              </a:lnSpc>
              <a:spcBef>
                <a:spcPts val="1200"/>
              </a:spcBef>
              <a:spcAft>
                <a:spcPts val="0"/>
              </a:spcAft>
              <a:buClr>
                <a:schemeClr val="accent1"/>
              </a:buClr>
              <a:buSzPts val="1400"/>
              <a:buFont typeface="Arial"/>
              <a:buChar char="•"/>
            </a:pPr>
            <a:r>
              <a:rPr lang="en" b="0" i="0" u="none" strike="noStrike" cap="none">
                <a:solidFill>
                  <a:schemeClr val="dk1"/>
                </a:solidFill>
                <a:latin typeface="Arial"/>
                <a:ea typeface="Arial"/>
                <a:cs typeface="Arial"/>
                <a:sym typeface="Arial"/>
              </a:rPr>
              <a:t>Workshops &amp; Special Events</a:t>
            </a:r>
            <a:endParaRPr/>
          </a:p>
          <a:p>
            <a:pPr marL="457200" marR="0" lvl="1" indent="-201612" algn="l" rtl="0">
              <a:lnSpc>
                <a:spcPct val="90000"/>
              </a:lnSpc>
              <a:spcBef>
                <a:spcPts val="1200"/>
              </a:spcBef>
              <a:spcAft>
                <a:spcPts val="0"/>
              </a:spcAft>
              <a:buClr>
                <a:schemeClr val="accent1"/>
              </a:buClr>
              <a:buSzPts val="1400"/>
              <a:buFont typeface="Arial"/>
              <a:buChar char="•"/>
            </a:pPr>
            <a:r>
              <a:rPr lang="en" b="0" i="0" u="none" strike="noStrike" cap="none">
                <a:solidFill>
                  <a:schemeClr val="dk1"/>
                </a:solidFill>
                <a:latin typeface="Arial"/>
                <a:ea typeface="Arial"/>
                <a:cs typeface="Arial"/>
                <a:sym typeface="Arial"/>
              </a:rPr>
              <a:t>Data Science Training Opportunities</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CTSI’s Consultation Services</a:t>
            </a:r>
            <a:endParaRPr/>
          </a:p>
          <a:p>
            <a:pPr marL="457200" marR="0" lvl="1" indent="-201612" algn="l" rtl="0">
              <a:lnSpc>
                <a:spcPct val="90000"/>
              </a:lnSpc>
              <a:spcBef>
                <a:spcPts val="1200"/>
              </a:spcBef>
              <a:spcAft>
                <a:spcPts val="0"/>
              </a:spcAft>
              <a:buClr>
                <a:schemeClr val="accent1"/>
              </a:buClr>
              <a:buSzPts val="1400"/>
              <a:buFont typeface="Arial"/>
              <a:buChar char="•"/>
            </a:pPr>
            <a:r>
              <a:rPr lang="en" b="0" i="0" u="none" strike="noStrike" cap="none">
                <a:solidFill>
                  <a:schemeClr val="dk1"/>
                </a:solidFill>
                <a:latin typeface="Arial"/>
                <a:ea typeface="Arial"/>
                <a:cs typeface="Arial"/>
                <a:sym typeface="Arial"/>
              </a:rPr>
              <a:t>Study design experts to help define covariates and outcomes from EHR </a:t>
            </a:r>
            <a:endParaRPr/>
          </a:p>
          <a:p>
            <a:pPr marL="457200" marR="0" lvl="1" indent="-201612" algn="l" rtl="0">
              <a:lnSpc>
                <a:spcPct val="90000"/>
              </a:lnSpc>
              <a:spcBef>
                <a:spcPts val="1200"/>
              </a:spcBef>
              <a:spcAft>
                <a:spcPts val="0"/>
              </a:spcAft>
              <a:buClr>
                <a:schemeClr val="accent1"/>
              </a:buClr>
              <a:buSzPts val="1400"/>
              <a:buFont typeface="Arial"/>
              <a:buChar char="•"/>
            </a:pPr>
            <a:r>
              <a:rPr lang="en" b="0" i="0" u="none" strike="noStrike" cap="none">
                <a:solidFill>
                  <a:schemeClr val="dk1"/>
                </a:solidFill>
                <a:latin typeface="Arial"/>
                <a:ea typeface="Arial"/>
                <a:cs typeface="Arial"/>
                <a:sym typeface="Arial"/>
              </a:rPr>
              <a:t>Programming experts to help translate your recipe into code</a:t>
            </a:r>
            <a:endParaRPr/>
          </a:p>
        </p:txBody>
      </p:sp>
      <p:sp>
        <p:nvSpPr>
          <p:cNvPr id="722" name="Shape 722"/>
          <p:cNvSpPr txBox="1">
            <a:spLocks noGrp="1"/>
          </p:cNvSpPr>
          <p:nvPr>
            <p:ph type="body" idx="2"/>
          </p:nvPr>
        </p:nvSpPr>
        <p:spPr>
          <a:xfrm>
            <a:off x="457188" y="1319038"/>
            <a:ext cx="53934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UCSF Resources</a:t>
            </a:r>
            <a:endParaRPr/>
          </a:p>
        </p:txBody>
      </p:sp>
      <p:sp>
        <p:nvSpPr>
          <p:cNvPr id="723" name="Shape 723"/>
          <p:cNvSpPr txBox="1"/>
          <p:nvPr/>
        </p:nvSpPr>
        <p:spPr>
          <a:xfrm>
            <a:off x="5953500" y="3971925"/>
            <a:ext cx="2802600" cy="285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600"/>
              <a:t>Image: http://4riise.org/riise-guest-blog-raise-your-hand-three-reasons-why-class-participation-is-important/</a:t>
            </a:r>
            <a:endParaRPr sz="600"/>
          </a:p>
        </p:txBody>
      </p:sp>
      <p:pic>
        <p:nvPicPr>
          <p:cNvPr id="724" name="Shape 724"/>
          <p:cNvPicPr preferRelativeResize="0"/>
          <p:nvPr/>
        </p:nvPicPr>
        <p:blipFill>
          <a:blip r:embed="rId3">
            <a:alphaModFix/>
          </a:blip>
          <a:stretch>
            <a:fillRect/>
          </a:stretch>
        </p:blipFill>
        <p:spPr>
          <a:xfrm>
            <a:off x="5991188" y="1397293"/>
            <a:ext cx="2857500" cy="2476500"/>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457200" y="319993"/>
            <a:ext cx="85344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9:  Prepare an Analytical Dataset and Codebook</a:t>
            </a:r>
            <a:r>
              <a:rPr lang="en" sz="3000" i="0" u="none" strike="noStrike" cap="none">
                <a:solidFill>
                  <a:schemeClr val="dk1"/>
                </a:solidFill>
                <a:latin typeface="Calibri"/>
                <a:ea typeface="Calibri"/>
                <a:cs typeface="Calibri"/>
                <a:sym typeface="Calibri"/>
              </a:rPr>
              <a:t> </a:t>
            </a:r>
            <a:endParaRPr sz="3000" i="0" u="none" strike="noStrike" cap="none">
              <a:solidFill>
                <a:schemeClr val="dk1"/>
              </a:solidFill>
              <a:latin typeface="Calibri"/>
              <a:ea typeface="Calibri"/>
              <a:cs typeface="Calibri"/>
              <a:sym typeface="Calibri"/>
            </a:endParaRPr>
          </a:p>
        </p:txBody>
      </p:sp>
      <p:sp>
        <p:nvSpPr>
          <p:cNvPr id="733" name="Shape 733"/>
          <p:cNvSpPr txBox="1">
            <a:spLocks noGrp="1"/>
          </p:cNvSpPr>
          <p:nvPr>
            <p:ph type="body" idx="1"/>
          </p:nvPr>
        </p:nvSpPr>
        <p:spPr>
          <a:xfrm>
            <a:off x="436525" y="2317069"/>
            <a:ext cx="3421200" cy="30087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Each row represents a different a observation, with potentially repeated observations for individual patients</a:t>
            </a:r>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Each column represents a different variable in your dataset</a:t>
            </a:r>
            <a:endParaRPr/>
          </a:p>
        </p:txBody>
      </p:sp>
      <p:sp>
        <p:nvSpPr>
          <p:cNvPr id="734" name="Shape 734"/>
          <p:cNvSpPr txBox="1">
            <a:spLocks noGrp="1"/>
          </p:cNvSpPr>
          <p:nvPr>
            <p:ph type="body" idx="2"/>
          </p:nvPr>
        </p:nvSpPr>
        <p:spPr>
          <a:xfrm>
            <a:off x="436532" y="1563850"/>
            <a:ext cx="33579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Merge study variables into one nice data frame</a:t>
            </a:r>
            <a:endParaRPr/>
          </a:p>
        </p:txBody>
      </p:sp>
      <p:pic>
        <p:nvPicPr>
          <p:cNvPr id="735" name="Shape 735"/>
          <p:cNvPicPr preferRelativeResize="0"/>
          <p:nvPr/>
        </p:nvPicPr>
        <p:blipFill rotWithShape="1">
          <a:blip r:embed="rId3">
            <a:alphaModFix/>
          </a:blip>
          <a:srcRect/>
          <a:stretch/>
        </p:blipFill>
        <p:spPr>
          <a:xfrm>
            <a:off x="3870699" y="1952624"/>
            <a:ext cx="4916114" cy="2486025"/>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319993"/>
            <a:ext cx="8089800" cy="4677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2800"/>
              <a:buFont typeface="Garamond"/>
              <a:buNone/>
            </a:pPr>
            <a:r>
              <a:rPr lang="en" sz="3000" i="0" u="none" strike="noStrike" cap="none">
                <a:solidFill>
                  <a:srgbClr val="434343"/>
                </a:solidFill>
                <a:latin typeface="Calibri"/>
                <a:ea typeface="Calibri"/>
                <a:cs typeface="Calibri"/>
                <a:sym typeface="Calibri"/>
              </a:rPr>
              <a:t>Step 10:  Analyze and Publish Your Results</a:t>
            </a:r>
            <a:endParaRPr sz="3000" i="0" u="none" strike="noStrike" cap="none">
              <a:solidFill>
                <a:srgbClr val="434343"/>
              </a:solidFill>
              <a:latin typeface="Calibri"/>
              <a:ea typeface="Calibri"/>
              <a:cs typeface="Calibri"/>
              <a:sym typeface="Calibri"/>
            </a:endParaRPr>
          </a:p>
        </p:txBody>
      </p:sp>
      <p:sp>
        <p:nvSpPr>
          <p:cNvPr id="744" name="Shape 744"/>
          <p:cNvSpPr txBox="1">
            <a:spLocks noGrp="1"/>
          </p:cNvSpPr>
          <p:nvPr>
            <p:ph type="body" idx="1"/>
          </p:nvPr>
        </p:nvSpPr>
        <p:spPr>
          <a:xfrm>
            <a:off x="436525" y="2282399"/>
            <a:ext cx="3582900" cy="2281500"/>
          </a:xfrm>
          <a:prstGeom prst="rect">
            <a:avLst/>
          </a:prstGeom>
          <a:noFill/>
          <a:ln>
            <a:noFill/>
          </a:ln>
        </p:spPr>
        <p:txBody>
          <a:bodyPr spcFirstLastPara="1" wrap="square" lIns="91425" tIns="45700" rIns="91425" bIns="45700" anchor="t" anchorCtr="0">
            <a:noAutofit/>
          </a:bodyPr>
          <a:lstStyle/>
          <a:p>
            <a:pPr marL="168275" marR="0" lvl="0" indent="-142875" algn="l" rtl="0">
              <a:lnSpc>
                <a:spcPct val="90000"/>
              </a:lnSpc>
              <a:spcBef>
                <a:spcPts val="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Project started 1/2015, submitted 4/2016 and published 4/2017</a:t>
            </a:r>
            <a:endParaRPr/>
          </a:p>
          <a:p>
            <a:pPr marL="168275" marR="0" lvl="0" indent="-53975" algn="l" rtl="0">
              <a:lnSpc>
                <a:spcPct val="90000"/>
              </a:lnSpc>
              <a:spcBef>
                <a:spcPts val="1200"/>
              </a:spcBef>
              <a:spcAft>
                <a:spcPts val="0"/>
              </a:spcAft>
              <a:buClr>
                <a:schemeClr val="accent1"/>
              </a:buClr>
              <a:buSzPts val="1800"/>
              <a:buFont typeface="Noto Sans Symbols"/>
              <a:buNone/>
            </a:pPr>
            <a:endParaRPr b="0" i="0" u="none" strike="noStrike" cap="none">
              <a:solidFill>
                <a:schemeClr val="dk1"/>
              </a:solidFill>
              <a:latin typeface="Arial"/>
              <a:ea typeface="Arial"/>
              <a:cs typeface="Arial"/>
              <a:sym typeface="Arial"/>
            </a:endParaRPr>
          </a:p>
          <a:p>
            <a:pPr marL="168275" marR="0" lvl="0" indent="-53975" algn="l" rtl="0">
              <a:lnSpc>
                <a:spcPct val="90000"/>
              </a:lnSpc>
              <a:spcBef>
                <a:spcPts val="1200"/>
              </a:spcBef>
              <a:spcAft>
                <a:spcPts val="0"/>
              </a:spcAft>
              <a:buClr>
                <a:schemeClr val="accent1"/>
              </a:buClr>
              <a:buSzPts val="1800"/>
              <a:buFont typeface="Noto Sans Symbols"/>
              <a:buNone/>
            </a:pPr>
            <a:endParaRPr>
              <a:solidFill>
                <a:schemeClr val="dk1"/>
              </a:solidFill>
            </a:endParaRPr>
          </a:p>
          <a:p>
            <a:pPr marL="168275" marR="0" lvl="0" indent="-53975" algn="l" rtl="0">
              <a:lnSpc>
                <a:spcPct val="90000"/>
              </a:lnSpc>
              <a:spcBef>
                <a:spcPts val="1200"/>
              </a:spcBef>
              <a:spcAft>
                <a:spcPts val="0"/>
              </a:spcAft>
              <a:buClr>
                <a:schemeClr val="accent1"/>
              </a:buClr>
              <a:buSzPts val="1800"/>
              <a:buFont typeface="Noto Sans Symbols"/>
              <a:buNone/>
            </a:pPr>
            <a:endParaRPr>
              <a:solidFill>
                <a:schemeClr val="dk1"/>
              </a:solidFill>
            </a:endParaRPr>
          </a:p>
          <a:p>
            <a:pPr marL="168275" marR="0" lvl="0" indent="-142875" algn="l" rtl="0">
              <a:lnSpc>
                <a:spcPct val="90000"/>
              </a:lnSpc>
              <a:spcBef>
                <a:spcPts val="1200"/>
              </a:spcBef>
              <a:spcAft>
                <a:spcPts val="0"/>
              </a:spcAft>
              <a:buClr>
                <a:schemeClr val="accent1"/>
              </a:buClr>
              <a:buSzPts val="1400"/>
              <a:buFont typeface="Noto Sans Symbols"/>
              <a:buChar char="▪"/>
            </a:pPr>
            <a:r>
              <a:rPr lang="en" b="0" i="0" u="none" strike="noStrike" cap="none">
                <a:solidFill>
                  <a:schemeClr val="dk1"/>
                </a:solidFill>
                <a:latin typeface="Arial"/>
                <a:ea typeface="Arial"/>
                <a:cs typeface="Arial"/>
                <a:sym typeface="Arial"/>
              </a:rPr>
              <a:t>Project started 6/2016 and was published 3/2017</a:t>
            </a:r>
            <a:endParaRPr/>
          </a:p>
        </p:txBody>
      </p:sp>
      <p:sp>
        <p:nvSpPr>
          <p:cNvPr id="745" name="Shape 745"/>
          <p:cNvSpPr txBox="1">
            <a:spLocks noGrp="1"/>
          </p:cNvSpPr>
          <p:nvPr>
            <p:ph type="body" idx="2"/>
          </p:nvPr>
        </p:nvSpPr>
        <p:spPr>
          <a:xfrm>
            <a:off x="445387" y="1649638"/>
            <a:ext cx="8087100" cy="23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r>
              <a:rPr lang="en" sz="1800" b="0" i="0" u="none" strike="noStrike" cap="none">
                <a:solidFill>
                  <a:schemeClr val="dk1"/>
                </a:solidFill>
                <a:latin typeface="Arial"/>
                <a:ea typeface="Arial"/>
                <a:cs typeface="Arial"/>
                <a:sym typeface="Arial"/>
              </a:rPr>
              <a:t>Easier said than done!</a:t>
            </a:r>
            <a:endParaRPr/>
          </a:p>
        </p:txBody>
      </p:sp>
      <p:pic>
        <p:nvPicPr>
          <p:cNvPr id="746" name="Shape 746"/>
          <p:cNvPicPr preferRelativeResize="0"/>
          <p:nvPr/>
        </p:nvPicPr>
        <p:blipFill rotWithShape="1">
          <a:blip r:embed="rId3">
            <a:alphaModFix/>
          </a:blip>
          <a:srcRect/>
          <a:stretch/>
        </p:blipFill>
        <p:spPr>
          <a:xfrm>
            <a:off x="4143375" y="1390650"/>
            <a:ext cx="4510088" cy="1617832"/>
          </a:xfrm>
          <a:prstGeom prst="rect">
            <a:avLst/>
          </a:prstGeom>
          <a:noFill/>
          <a:ln>
            <a:noFill/>
          </a:ln>
        </p:spPr>
      </p:pic>
      <p:pic>
        <p:nvPicPr>
          <p:cNvPr id="747" name="Shape 747"/>
          <p:cNvPicPr preferRelativeResize="0"/>
          <p:nvPr/>
        </p:nvPicPr>
        <p:blipFill rotWithShape="1">
          <a:blip r:embed="rId4">
            <a:alphaModFix/>
          </a:blip>
          <a:srcRect/>
          <a:stretch/>
        </p:blipFill>
        <p:spPr>
          <a:xfrm>
            <a:off x="4171950" y="3134686"/>
            <a:ext cx="4833938" cy="1618288"/>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 sz="2000">
                <a:solidFill>
                  <a:srgbClr val="999999"/>
                </a:solidFill>
              </a:rPr>
              <a:t>Review – APeX data</a:t>
            </a:r>
            <a:endParaRPr sz="2000">
              <a:solidFill>
                <a:srgbClr val="999999"/>
              </a:solidFill>
            </a:endParaRPr>
          </a:p>
          <a:p>
            <a:pPr marL="0" marR="0" lvl="0" indent="0" algn="l" rtl="0">
              <a:spcBef>
                <a:spcPts val="0"/>
              </a:spcBef>
              <a:spcAft>
                <a:spcPts val="0"/>
              </a:spcAft>
              <a:buClr>
                <a:schemeClr val="dk1"/>
              </a:buClr>
              <a:buSzPts val="2000"/>
              <a:buFont typeface="Arial"/>
              <a:buNone/>
            </a:pPr>
            <a:r>
              <a:rPr lang="en" sz="2000">
                <a:solidFill>
                  <a:srgbClr val="999999"/>
                </a:solidFill>
              </a:rPr>
              <a:t>Research</a:t>
            </a:r>
            <a:r>
              <a:rPr lang="en" sz="2000" i="0" u="none" strike="noStrike" cap="none">
                <a:solidFill>
                  <a:srgbClr val="999999"/>
                </a:solidFill>
              </a:rPr>
              <a:t> Goal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Working with EHR Data</a:t>
            </a:r>
            <a:endParaRPr sz="1600" b="0" i="0" u="none" strike="noStrike" cap="none">
              <a:solidFill>
                <a:srgbClr val="999999"/>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en" sz="2000" i="0" u="none" strike="noStrike" cap="none">
                <a:solidFill>
                  <a:srgbClr val="999999"/>
                </a:solidFill>
              </a:rPr>
              <a:t>Practical Guidance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1" i="0" u="none" strike="noStrike" cap="none">
                <a:solidFill>
                  <a:srgbClr val="000000"/>
                </a:solidFill>
              </a:rPr>
              <a:t>Data Processing</a:t>
            </a:r>
            <a:endParaRPr sz="2000" b="1" i="0" u="none" strike="noStrike" cap="none">
              <a:solidFill>
                <a:srgbClr val="000000"/>
              </a:solidFill>
            </a:endParaRPr>
          </a:p>
        </p:txBody>
      </p:sp>
      <p:sp>
        <p:nvSpPr>
          <p:cNvPr id="753" name="Shape 753"/>
          <p:cNvSpPr txBox="1">
            <a:spLocks noGrp="1"/>
          </p:cNvSpPr>
          <p:nvPr>
            <p:ph type="title"/>
          </p:nvPr>
        </p:nvSpPr>
        <p:spPr>
          <a:xfrm>
            <a:off x="457200" y="326250"/>
            <a:ext cx="82887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600" b="0" i="0" u="none" strike="noStrike" cap="none">
                <a:solidFill>
                  <a:srgbClr val="434343"/>
                </a:solidFill>
                <a:latin typeface="Calibri"/>
                <a:ea typeface="Calibri"/>
                <a:cs typeface="Calibri"/>
                <a:sym typeface="Calibri"/>
              </a:rPr>
              <a:t>Outline</a:t>
            </a:r>
            <a:endParaRPr sz="3600" b="0" i="0" u="none" strike="noStrike" cap="none">
              <a:solidFill>
                <a:srgbClr val="434343"/>
              </a:solidFill>
              <a:latin typeface="Calibri"/>
              <a:ea typeface="Calibri"/>
              <a:cs typeface="Calibri"/>
              <a:sym typeface="Calibri"/>
            </a:endParaRPr>
          </a:p>
        </p:txBody>
      </p:sp>
      <p:cxnSp>
        <p:nvCxnSpPr>
          <p:cNvPr id="754" name="Shape 754"/>
          <p:cNvCxnSpPr/>
          <p:nvPr/>
        </p:nvCxnSpPr>
        <p:spPr>
          <a:xfrm>
            <a:off x="486000" y="861600"/>
            <a:ext cx="8213400" cy="0"/>
          </a:xfrm>
          <a:prstGeom prst="straightConnector1">
            <a:avLst/>
          </a:prstGeom>
          <a:noFill/>
          <a:ln w="9525" cap="flat" cmpd="sng">
            <a:solidFill>
              <a:schemeClr val="dk2"/>
            </a:solidFill>
            <a:prstDash val="solid"/>
            <a:round/>
            <a:headEnd type="none" w="lg" len="lg"/>
            <a:tailEnd type="none" w="lg" len="lg"/>
          </a:ln>
        </p:spPr>
      </p:cxnSp>
      <p:sp>
        <p:nvSpPr>
          <p:cNvPr id="755" name="Shape 755"/>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756" name="Shape 756"/>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757" name="Shape 757"/>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35</a:t>
            </a:fld>
            <a:endParaRPr sz="700" i="0">
              <a:solidFill>
                <a:schemeClr val="dk1"/>
              </a:solidFill>
              <a:latin typeface="Arial"/>
              <a:ea typeface="Arial"/>
              <a:cs typeface="Arial"/>
              <a:sym typeface="Arial"/>
            </a:endParaRPr>
          </a:p>
        </p:txBody>
      </p:sp>
      <p:sp>
        <p:nvSpPr>
          <p:cNvPr id="758" name="Shape 758"/>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457200" y="1200150"/>
            <a:ext cx="4321800" cy="357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a:t>Highly recommend using VMWare Horizon Client and working in the MyResearch environment</a:t>
            </a:r>
            <a:endParaRPr sz="1800"/>
          </a:p>
          <a:p>
            <a:pPr marL="742950" marR="0" lvl="1" indent="-222250" algn="l" rtl="0">
              <a:lnSpc>
                <a:spcPct val="100000"/>
              </a:lnSpc>
              <a:spcBef>
                <a:spcPts val="0"/>
              </a:spcBef>
              <a:spcAft>
                <a:spcPts val="0"/>
              </a:spcAft>
              <a:buClr>
                <a:schemeClr val="dk1"/>
              </a:buClr>
              <a:buSzPts val="1800"/>
              <a:buFont typeface="Arial"/>
              <a:buChar char="–"/>
            </a:pPr>
            <a:r>
              <a:rPr lang="en" sz="1800"/>
              <a:t>You can map directly to the RDB directory.  </a:t>
            </a:r>
            <a:endParaRPr sz="1800"/>
          </a:p>
          <a:p>
            <a:pPr marL="1143000" marR="0" lvl="2" indent="-190500" algn="l" rtl="0">
              <a:lnSpc>
                <a:spcPct val="100000"/>
              </a:lnSpc>
              <a:spcBef>
                <a:spcPts val="0"/>
              </a:spcBef>
              <a:spcAft>
                <a:spcPts val="0"/>
              </a:spcAft>
              <a:buClr>
                <a:schemeClr val="dk1"/>
              </a:buClr>
              <a:buSzPts val="1800"/>
              <a:buFont typeface="Arial"/>
              <a:buChar char="•"/>
            </a:pPr>
            <a:r>
              <a:rPr lang="en" sz="1800"/>
              <a:t>LAN connection -- OK</a:t>
            </a:r>
            <a:endParaRPr sz="1800"/>
          </a:p>
          <a:p>
            <a:pPr marL="1143000" marR="0" lvl="2" indent="-190500" algn="l" rtl="0">
              <a:lnSpc>
                <a:spcPct val="100000"/>
              </a:lnSpc>
              <a:spcBef>
                <a:spcPts val="0"/>
              </a:spcBef>
              <a:spcAft>
                <a:spcPts val="0"/>
              </a:spcAft>
              <a:buClr>
                <a:schemeClr val="dk1"/>
              </a:buClr>
              <a:buSzPts val="1800"/>
              <a:buFont typeface="Arial"/>
              <a:buChar char="•"/>
            </a:pPr>
            <a:r>
              <a:rPr lang="en" sz="1800"/>
              <a:t>Wireless too slow</a:t>
            </a:r>
            <a:endParaRPr sz="1800"/>
          </a:p>
          <a:p>
            <a:pPr marL="742950" marR="0" lvl="1" indent="-222250" algn="l" rtl="0">
              <a:lnSpc>
                <a:spcPct val="100000"/>
              </a:lnSpc>
              <a:spcBef>
                <a:spcPts val="0"/>
              </a:spcBef>
              <a:spcAft>
                <a:spcPts val="0"/>
              </a:spcAft>
              <a:buClr>
                <a:schemeClr val="dk1"/>
              </a:buClr>
              <a:buSzPts val="1800"/>
              <a:buFont typeface="Arial"/>
              <a:buChar char="–"/>
            </a:pPr>
            <a:r>
              <a:rPr lang="en" sz="1800"/>
              <a:t>Files are 267 GB.  </a:t>
            </a:r>
            <a:endParaRPr sz="1800"/>
          </a:p>
          <a:p>
            <a:pPr marL="45720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 sz="1800" b="1"/>
              <a:t>Please give us feedback re: MyResearch.</a:t>
            </a:r>
            <a:endParaRPr sz="1800" b="1"/>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1600"/>
              </a:spcAft>
              <a:buNone/>
            </a:pPr>
            <a:endParaRPr sz="1200"/>
          </a:p>
        </p:txBody>
      </p:sp>
      <p:sp>
        <p:nvSpPr>
          <p:cNvPr id="764" name="Shape 764"/>
          <p:cNvSpPr txBox="1">
            <a:spLocks noGrp="1"/>
          </p:cNvSpPr>
          <p:nvPr>
            <p:ph type="title"/>
          </p:nvPr>
        </p:nvSpPr>
        <p:spPr>
          <a:xfrm>
            <a:off x="311700" y="707250"/>
            <a:ext cx="84342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a:t>Upload</a:t>
            </a:r>
            <a:endParaRPr sz="3000" b="0" i="0" u="none" strike="noStrike" cap="none">
              <a:solidFill>
                <a:schemeClr val="dk1"/>
              </a:solidFill>
              <a:latin typeface="Calibri"/>
              <a:ea typeface="Calibri"/>
              <a:cs typeface="Calibri"/>
              <a:sym typeface="Calibri"/>
            </a:endParaRPr>
          </a:p>
        </p:txBody>
      </p:sp>
      <p:cxnSp>
        <p:nvCxnSpPr>
          <p:cNvPr id="765" name="Shape 765"/>
          <p:cNvCxnSpPr/>
          <p:nvPr/>
        </p:nvCxnSpPr>
        <p:spPr>
          <a:xfrm>
            <a:off x="333600" y="1166400"/>
            <a:ext cx="8213400" cy="0"/>
          </a:xfrm>
          <a:prstGeom prst="straightConnector1">
            <a:avLst/>
          </a:prstGeom>
          <a:noFill/>
          <a:ln w="9525" cap="flat" cmpd="sng">
            <a:solidFill>
              <a:schemeClr val="dk2"/>
            </a:solidFill>
            <a:prstDash val="solid"/>
            <a:round/>
            <a:headEnd type="none" w="lg" len="lg"/>
            <a:tailEnd type="none" w="lg" len="lg"/>
          </a:ln>
        </p:spPr>
      </p:cxnSp>
      <p:pic>
        <p:nvPicPr>
          <p:cNvPr id="766" name="Shape 766"/>
          <p:cNvPicPr preferRelativeResize="0"/>
          <p:nvPr/>
        </p:nvPicPr>
        <p:blipFill>
          <a:blip r:embed="rId3">
            <a:alphaModFix/>
          </a:blip>
          <a:stretch>
            <a:fillRect/>
          </a:stretch>
        </p:blipFill>
        <p:spPr>
          <a:xfrm>
            <a:off x="4855200" y="1294300"/>
            <a:ext cx="3641649" cy="3349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457200" y="1352550"/>
            <a:ext cx="8229600" cy="3394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600"/>
              </a:spcAft>
              <a:buClr>
                <a:schemeClr val="dk1"/>
              </a:buClr>
              <a:buSzPts val="2000"/>
              <a:buFont typeface="Arial"/>
              <a:buChar char="•"/>
            </a:pPr>
            <a:r>
              <a:rPr lang="en" sz="2000" b="0" i="0" u="none" strike="noStrike" cap="none">
                <a:solidFill>
                  <a:schemeClr val="dk1"/>
                </a:solidFill>
                <a:latin typeface="Calibri"/>
                <a:ea typeface="Calibri"/>
                <a:cs typeface="Calibri"/>
                <a:sym typeface="Calibri"/>
              </a:rPr>
              <a:t>Define</a:t>
            </a:r>
            <a:endParaRPr sz="2000" b="0" i="0" u="none" strike="noStrike" cap="none">
              <a:solidFill>
                <a:schemeClr val="dk1"/>
              </a:solidFill>
              <a:latin typeface="Calibri"/>
              <a:ea typeface="Calibri"/>
              <a:cs typeface="Calibri"/>
              <a:sym typeface="Calibri"/>
            </a:endParaRPr>
          </a:p>
        </p:txBody>
      </p:sp>
      <p:sp>
        <p:nvSpPr>
          <p:cNvPr id="772" name="Shape 772"/>
          <p:cNvSpPr txBox="1">
            <a:spLocks noGrp="1"/>
          </p:cNvSpPr>
          <p:nvPr>
            <p:ph type="title"/>
          </p:nvPr>
        </p:nvSpPr>
        <p:spPr>
          <a:xfrm>
            <a:off x="311700" y="707250"/>
            <a:ext cx="84342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a:t>Data Processing</a:t>
            </a:r>
            <a:endParaRPr sz="3000" b="0" i="0" u="none" strike="noStrike" cap="none">
              <a:solidFill>
                <a:schemeClr val="dk1"/>
              </a:solidFill>
              <a:latin typeface="Calibri"/>
              <a:ea typeface="Calibri"/>
              <a:cs typeface="Calibri"/>
              <a:sym typeface="Calibri"/>
            </a:endParaRPr>
          </a:p>
        </p:txBody>
      </p:sp>
      <p:cxnSp>
        <p:nvCxnSpPr>
          <p:cNvPr id="773" name="Shape 773"/>
          <p:cNvCxnSpPr/>
          <p:nvPr/>
        </p:nvCxnSpPr>
        <p:spPr>
          <a:xfrm>
            <a:off x="333600" y="1166400"/>
            <a:ext cx="8213400" cy="0"/>
          </a:xfrm>
          <a:prstGeom prst="straightConnector1">
            <a:avLst/>
          </a:prstGeom>
          <a:noFill/>
          <a:ln w="9525" cap="flat" cmpd="sng">
            <a:solidFill>
              <a:schemeClr val="dk2"/>
            </a:solidFill>
            <a:prstDash val="solid"/>
            <a:round/>
            <a:headEnd type="none" w="lg" len="lg"/>
            <a:tailEnd type="none" w="lg" len="lg"/>
          </a:ln>
        </p:spPr>
      </p:cxnSp>
      <p:sp>
        <p:nvSpPr>
          <p:cNvPr id="774" name="Shape 774"/>
          <p:cNvSpPr/>
          <p:nvPr/>
        </p:nvSpPr>
        <p:spPr>
          <a:xfrm>
            <a:off x="6738800" y="1342175"/>
            <a:ext cx="19479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Summarize</a:t>
            </a:r>
            <a:endParaRPr>
              <a:solidFill>
                <a:srgbClr val="FFFFFF"/>
              </a:solidFill>
              <a:latin typeface="Roboto"/>
              <a:ea typeface="Roboto"/>
              <a:cs typeface="Roboto"/>
              <a:sym typeface="Roboto"/>
            </a:endParaRPr>
          </a:p>
        </p:txBody>
      </p:sp>
      <p:sp>
        <p:nvSpPr>
          <p:cNvPr id="775" name="Shape 775"/>
          <p:cNvSpPr/>
          <p:nvPr/>
        </p:nvSpPr>
        <p:spPr>
          <a:xfrm>
            <a:off x="394700" y="1342400"/>
            <a:ext cx="22080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Check</a:t>
            </a:r>
            <a:endParaRPr>
              <a:solidFill>
                <a:srgbClr val="FFFFFF"/>
              </a:solidFill>
              <a:latin typeface="Roboto"/>
              <a:ea typeface="Roboto"/>
              <a:cs typeface="Roboto"/>
              <a:sym typeface="Roboto"/>
            </a:endParaRPr>
          </a:p>
        </p:txBody>
      </p:sp>
      <p:sp>
        <p:nvSpPr>
          <p:cNvPr id="776" name="Shape 776"/>
          <p:cNvSpPr/>
          <p:nvPr/>
        </p:nvSpPr>
        <p:spPr>
          <a:xfrm>
            <a:off x="2339348" y="1342175"/>
            <a:ext cx="24981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Transform</a:t>
            </a:r>
            <a:endParaRPr>
              <a:solidFill>
                <a:srgbClr val="FFFFFF"/>
              </a:solidFill>
              <a:latin typeface="Roboto"/>
              <a:ea typeface="Roboto"/>
              <a:cs typeface="Roboto"/>
              <a:sym typeface="Roboto"/>
            </a:endParaRPr>
          </a:p>
        </p:txBody>
      </p:sp>
      <p:sp>
        <p:nvSpPr>
          <p:cNvPr id="777" name="Shape 777"/>
          <p:cNvSpPr/>
          <p:nvPr/>
        </p:nvSpPr>
        <p:spPr>
          <a:xfrm>
            <a:off x="4549148" y="1342175"/>
            <a:ext cx="2498100" cy="669000"/>
          </a:xfrm>
          <a:prstGeom prst="chevron">
            <a:avLst>
              <a:gd name="adj" fmla="val 50000"/>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Define</a:t>
            </a:r>
            <a:endParaRPr>
              <a:solidFill>
                <a:srgbClr val="FFFFFF"/>
              </a:solidFill>
              <a:latin typeface="Roboto"/>
              <a:ea typeface="Roboto"/>
              <a:cs typeface="Roboto"/>
              <a:sym typeface="Roboto"/>
            </a:endParaRPr>
          </a:p>
        </p:txBody>
      </p:sp>
      <p:sp>
        <p:nvSpPr>
          <p:cNvPr id="778" name="Shape 778"/>
          <p:cNvSpPr txBox="1">
            <a:spLocks noGrp="1"/>
          </p:cNvSpPr>
          <p:nvPr>
            <p:ph type="body" idx="1"/>
          </p:nvPr>
        </p:nvSpPr>
        <p:spPr>
          <a:xfrm>
            <a:off x="394700" y="2082750"/>
            <a:ext cx="2046000" cy="10572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Check data in new environment</a:t>
            </a:r>
            <a:endParaRPr sz="1400" b="0" i="0" u="none" strike="noStrike" cap="none">
              <a:solidFill>
                <a:schemeClr val="dk1"/>
              </a:solidFill>
              <a:latin typeface="Calibri"/>
              <a:ea typeface="Calibri"/>
              <a:cs typeface="Calibri"/>
              <a:sym typeface="Calibri"/>
            </a:endParaRPr>
          </a:p>
          <a:p>
            <a:pPr marL="342900" marR="0" lvl="0" indent="-304800" algn="l" rtl="0">
              <a:spcBef>
                <a:spcPts val="0"/>
              </a:spcBef>
              <a:spcAft>
                <a:spcPts val="0"/>
              </a:spcAft>
              <a:buClr>
                <a:schemeClr val="dk1"/>
              </a:buClr>
              <a:buSzPts val="1400"/>
              <a:buFont typeface="Arial"/>
              <a:buChar char="•"/>
            </a:pPr>
            <a:r>
              <a:rPr lang="en" sz="1400"/>
              <a:t>Date issues</a:t>
            </a:r>
            <a:endParaRPr sz="1400"/>
          </a:p>
          <a:p>
            <a:pPr marL="342900" marR="0" lvl="0" indent="-304800" algn="l" rtl="0">
              <a:spcBef>
                <a:spcPts val="0"/>
              </a:spcBef>
              <a:spcAft>
                <a:spcPts val="0"/>
              </a:spcAft>
              <a:buClr>
                <a:schemeClr val="dk1"/>
              </a:buClr>
              <a:buSzPts val="1400"/>
              <a:buFont typeface="Arial"/>
              <a:buChar char="•"/>
            </a:pPr>
            <a:r>
              <a:rPr lang="en" sz="1400"/>
              <a:t>Text/Numeric issues</a:t>
            </a:r>
            <a:endParaRPr sz="1400"/>
          </a:p>
        </p:txBody>
      </p:sp>
      <p:pic>
        <p:nvPicPr>
          <p:cNvPr id="779" name="Shape 779"/>
          <p:cNvPicPr preferRelativeResize="0"/>
          <p:nvPr/>
        </p:nvPicPr>
        <p:blipFill>
          <a:blip r:embed="rId3">
            <a:alphaModFix/>
          </a:blip>
          <a:stretch>
            <a:fillRect/>
          </a:stretch>
        </p:blipFill>
        <p:spPr>
          <a:xfrm>
            <a:off x="2290155" y="2064175"/>
            <a:ext cx="2381170" cy="1057200"/>
          </a:xfrm>
          <a:prstGeom prst="rect">
            <a:avLst/>
          </a:prstGeom>
          <a:noFill/>
          <a:ln>
            <a:noFill/>
          </a:ln>
        </p:spPr>
      </p:pic>
      <p:sp>
        <p:nvSpPr>
          <p:cNvPr id="780" name="Shape 780"/>
          <p:cNvSpPr txBox="1">
            <a:spLocks noGrp="1"/>
          </p:cNvSpPr>
          <p:nvPr>
            <p:ph type="body" idx="1"/>
          </p:nvPr>
        </p:nvSpPr>
        <p:spPr>
          <a:xfrm>
            <a:off x="4585700" y="2006550"/>
            <a:ext cx="2208000" cy="10572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0"/>
              </a:spcAft>
              <a:buClr>
                <a:schemeClr val="dk1"/>
              </a:buClr>
              <a:buSzPts val="1400"/>
              <a:buFont typeface="Arial"/>
              <a:buChar char="•"/>
            </a:pPr>
            <a:r>
              <a:rPr lang="en" sz="1400"/>
              <a:t>Iterative process, especially with flowsheet measurements</a:t>
            </a:r>
            <a:endParaRPr sz="1400"/>
          </a:p>
          <a:p>
            <a:pPr marL="342900" marR="0" lvl="0" indent="-304800" algn="l" rtl="0">
              <a:spcBef>
                <a:spcPts val="0"/>
              </a:spcBef>
              <a:spcAft>
                <a:spcPts val="0"/>
              </a:spcAft>
              <a:buClr>
                <a:schemeClr val="dk1"/>
              </a:buClr>
              <a:buSzPts val="1400"/>
              <a:buFont typeface="Arial"/>
              <a:buChar char="•"/>
            </a:pPr>
            <a:r>
              <a:rPr lang="en" sz="1400"/>
              <a:t>Use literature as a guide</a:t>
            </a:r>
            <a:endParaRPr sz="1400"/>
          </a:p>
          <a:p>
            <a:pPr marL="342900" marR="0" lvl="0" indent="-304800" algn="l" rtl="0">
              <a:spcBef>
                <a:spcPts val="0"/>
              </a:spcBef>
              <a:spcAft>
                <a:spcPts val="0"/>
              </a:spcAft>
              <a:buClr>
                <a:schemeClr val="dk1"/>
              </a:buClr>
              <a:buSzPts val="1400"/>
              <a:buFont typeface="Arial"/>
              <a:buChar char="•"/>
            </a:pPr>
            <a:r>
              <a:rPr lang="en" sz="1400"/>
              <a:t>Ex. most recent, max, minimum,  set threshold</a:t>
            </a:r>
            <a:endParaRPr sz="1400"/>
          </a:p>
        </p:txBody>
      </p:sp>
      <p:sp>
        <p:nvSpPr>
          <p:cNvPr id="781" name="Shape 781"/>
          <p:cNvSpPr txBox="1">
            <a:spLocks noGrp="1"/>
          </p:cNvSpPr>
          <p:nvPr>
            <p:ph type="body" idx="1"/>
          </p:nvPr>
        </p:nvSpPr>
        <p:spPr>
          <a:xfrm>
            <a:off x="6643100" y="2006550"/>
            <a:ext cx="2046000" cy="10572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0"/>
              </a:spcAft>
              <a:buClr>
                <a:schemeClr val="dk1"/>
              </a:buClr>
              <a:buSzPts val="1400"/>
              <a:buFont typeface="Arial"/>
              <a:buChar char="•"/>
            </a:pPr>
            <a:r>
              <a:rPr lang="en" sz="1400"/>
              <a:t>By year,  perhaps</a:t>
            </a:r>
            <a:endParaRPr sz="1400"/>
          </a:p>
          <a:p>
            <a:pPr marL="342900" marR="0" lvl="0" indent="-304800" algn="l" rtl="0">
              <a:spcBef>
                <a:spcPts val="0"/>
              </a:spcBef>
              <a:spcAft>
                <a:spcPts val="0"/>
              </a:spcAft>
              <a:buClr>
                <a:schemeClr val="dk1"/>
              </a:buClr>
              <a:buSzPts val="1400"/>
              <a:buFont typeface="Arial"/>
              <a:buChar char="•"/>
            </a:pPr>
            <a:r>
              <a:rPr lang="en" sz="1400"/>
              <a:t>Check prevalence with literature</a:t>
            </a:r>
            <a:endParaRPr sz="1400"/>
          </a:p>
          <a:p>
            <a:pPr marL="342900" marR="0" lvl="0" indent="-304800" algn="l" rtl="0">
              <a:spcBef>
                <a:spcPts val="0"/>
              </a:spcBef>
              <a:spcAft>
                <a:spcPts val="0"/>
              </a:spcAft>
              <a:buClr>
                <a:schemeClr val="dk1"/>
              </a:buClr>
              <a:buSzPts val="1400"/>
              <a:buFont typeface="Arial"/>
              <a:buChar char="•"/>
            </a:pPr>
            <a:r>
              <a:rPr lang="en" sz="1400"/>
              <a:t>Stratify</a:t>
            </a:r>
            <a:endParaRPr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311700" y="707250"/>
            <a:ext cx="84342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a:t>Summarize</a:t>
            </a:r>
            <a:endParaRPr sz="3000" b="0" i="0" u="none" strike="noStrike" cap="none">
              <a:solidFill>
                <a:schemeClr val="dk1"/>
              </a:solidFill>
              <a:latin typeface="Calibri"/>
              <a:ea typeface="Calibri"/>
              <a:cs typeface="Calibri"/>
              <a:sym typeface="Calibri"/>
            </a:endParaRPr>
          </a:p>
        </p:txBody>
      </p:sp>
      <p:cxnSp>
        <p:nvCxnSpPr>
          <p:cNvPr id="787" name="Shape 787"/>
          <p:cNvCxnSpPr/>
          <p:nvPr/>
        </p:nvCxnSpPr>
        <p:spPr>
          <a:xfrm>
            <a:off x="333600" y="1166400"/>
            <a:ext cx="8213400" cy="0"/>
          </a:xfrm>
          <a:prstGeom prst="straightConnector1">
            <a:avLst/>
          </a:prstGeom>
          <a:noFill/>
          <a:ln w="9525" cap="flat" cmpd="sng">
            <a:solidFill>
              <a:schemeClr val="dk2"/>
            </a:solidFill>
            <a:prstDash val="solid"/>
            <a:round/>
            <a:headEnd type="none" w="lg" len="lg"/>
            <a:tailEnd type="none" w="lg" len="lg"/>
          </a:ln>
        </p:spPr>
      </p:cxnSp>
      <p:pic>
        <p:nvPicPr>
          <p:cNvPr id="788" name="Shape 788"/>
          <p:cNvPicPr preferRelativeResize="0"/>
          <p:nvPr/>
        </p:nvPicPr>
        <p:blipFill>
          <a:blip r:embed="rId3">
            <a:alphaModFix/>
          </a:blip>
          <a:stretch>
            <a:fillRect/>
          </a:stretch>
        </p:blipFill>
        <p:spPr>
          <a:xfrm>
            <a:off x="298600" y="1269350"/>
            <a:ext cx="7168999" cy="3595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228600" y="1200150"/>
            <a:ext cx="8229600" cy="3394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 sz="2000"/>
              <a:t>With IRB approval, Academic Research Services can provide real MRNs</a:t>
            </a:r>
            <a:endParaRPr sz="2000"/>
          </a:p>
          <a:p>
            <a:pPr marL="342900" marR="0" lvl="0" indent="-342900" algn="l" rtl="0">
              <a:spcBef>
                <a:spcPts val="1600"/>
              </a:spcBef>
              <a:spcAft>
                <a:spcPts val="0"/>
              </a:spcAft>
              <a:buClr>
                <a:schemeClr val="dk1"/>
              </a:buClr>
              <a:buSzPts val="2000"/>
              <a:buFont typeface="Arial"/>
              <a:buChar char="•"/>
            </a:pPr>
            <a:r>
              <a:rPr lang="en" sz="2000"/>
              <a:t>Look up MRN in hyperspace -- check stored values, confirm data reflects hyperspace</a:t>
            </a:r>
            <a:endParaRPr sz="2000"/>
          </a:p>
          <a:p>
            <a:pPr marL="342900" marR="0" lvl="0" indent="-342900" algn="l" rtl="0">
              <a:spcBef>
                <a:spcPts val="1600"/>
              </a:spcBef>
              <a:spcAft>
                <a:spcPts val="0"/>
              </a:spcAft>
              <a:buClr>
                <a:schemeClr val="dk1"/>
              </a:buClr>
              <a:buSzPts val="2000"/>
              <a:buFont typeface="Arial"/>
              <a:buChar char="•"/>
            </a:pPr>
            <a:r>
              <a:rPr lang="en" sz="2000"/>
              <a:t>Caboodle pulls data from multiple sources.  It’s a more difficult to locate the source of the error</a:t>
            </a:r>
            <a:endParaRPr sz="2000"/>
          </a:p>
          <a:p>
            <a:pPr marL="342900" marR="0" lvl="0" indent="-342900" algn="l" rtl="0">
              <a:spcBef>
                <a:spcPts val="1600"/>
              </a:spcBef>
              <a:spcAft>
                <a:spcPts val="0"/>
              </a:spcAft>
              <a:buClr>
                <a:schemeClr val="dk1"/>
              </a:buClr>
              <a:buSzPts val="2000"/>
              <a:buFont typeface="Arial"/>
              <a:buChar char="•"/>
            </a:pPr>
            <a:r>
              <a:rPr lang="en" sz="2000"/>
              <a:t>Make a decision re: errors</a:t>
            </a:r>
            <a:endParaRPr sz="2000"/>
          </a:p>
          <a:p>
            <a:pPr marL="742950" marR="0" lvl="1" indent="-234950" algn="l" rtl="0">
              <a:lnSpc>
                <a:spcPct val="100000"/>
              </a:lnSpc>
              <a:spcBef>
                <a:spcPts val="1600"/>
              </a:spcBef>
              <a:spcAft>
                <a:spcPts val="0"/>
              </a:spcAft>
              <a:buSzPts val="2000"/>
              <a:buChar char="–"/>
            </a:pPr>
            <a:r>
              <a:rPr lang="en" sz="2000"/>
              <a:t>What percent of the records have errors?  </a:t>
            </a:r>
            <a:endParaRPr sz="2000"/>
          </a:p>
          <a:p>
            <a:pPr marL="742950" marR="0" lvl="1" indent="-234950" algn="l" rtl="0">
              <a:lnSpc>
                <a:spcPct val="100000"/>
              </a:lnSpc>
              <a:spcBef>
                <a:spcPts val="0"/>
              </a:spcBef>
              <a:spcAft>
                <a:spcPts val="0"/>
              </a:spcAft>
              <a:buSzPts val="2000"/>
              <a:buChar char="–"/>
            </a:pPr>
            <a:r>
              <a:rPr lang="en" sz="2000"/>
              <a:t>Are they random?</a:t>
            </a:r>
            <a:endParaRPr sz="2000"/>
          </a:p>
        </p:txBody>
      </p:sp>
      <p:sp>
        <p:nvSpPr>
          <p:cNvPr id="794" name="Shape 794"/>
          <p:cNvSpPr txBox="1">
            <a:spLocks noGrp="1"/>
          </p:cNvSpPr>
          <p:nvPr>
            <p:ph type="title"/>
          </p:nvPr>
        </p:nvSpPr>
        <p:spPr>
          <a:xfrm>
            <a:off x="311700" y="707250"/>
            <a:ext cx="84342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a:t>Validate</a:t>
            </a:r>
            <a:endParaRPr sz="3000" b="0" i="0" u="none" strike="noStrike" cap="none">
              <a:solidFill>
                <a:schemeClr val="dk1"/>
              </a:solidFill>
              <a:latin typeface="Calibri"/>
              <a:ea typeface="Calibri"/>
              <a:cs typeface="Calibri"/>
              <a:sym typeface="Calibri"/>
            </a:endParaRPr>
          </a:p>
        </p:txBody>
      </p:sp>
      <p:cxnSp>
        <p:nvCxnSpPr>
          <p:cNvPr id="795" name="Shape 795"/>
          <p:cNvCxnSpPr/>
          <p:nvPr/>
        </p:nvCxnSpPr>
        <p:spPr>
          <a:xfrm>
            <a:off x="333600" y="1166400"/>
            <a:ext cx="82134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152400" y="152400"/>
            <a:ext cx="8582025" cy="4238625"/>
          </a:xfrm>
          <a:prstGeom prst="rect">
            <a:avLst/>
          </a:prstGeom>
          <a:noFill/>
          <a:ln>
            <a:noFill/>
          </a:ln>
        </p:spPr>
      </p:pic>
      <p:sp>
        <p:nvSpPr>
          <p:cNvPr id="316" name="Shape 316"/>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17" name="Shape 317"/>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18" name="Shape 318"/>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4</a:t>
            </a:fld>
            <a:endParaRPr sz="700" i="0">
              <a:solidFill>
                <a:schemeClr val="dk1"/>
              </a:solidFill>
              <a:latin typeface="Arial"/>
              <a:ea typeface="Arial"/>
              <a:cs typeface="Arial"/>
              <a:sym typeface="Arial"/>
            </a:endParaRPr>
          </a:p>
        </p:txBody>
      </p:sp>
      <p:sp>
        <p:nvSpPr>
          <p:cNvPr id="319" name="Shape 319"/>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p:nvPr/>
        </p:nvSpPr>
        <p:spPr>
          <a:xfrm>
            <a:off x="311700" y="1157525"/>
            <a:ext cx="8520600" cy="31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rPr>
              <a:t>Healthy Start Database 2012 - 2017</a:t>
            </a:r>
            <a:endParaRPr sz="1800">
              <a:solidFill>
                <a:srgbClr val="000000"/>
              </a:solidFill>
            </a:endParaRPr>
          </a:p>
        </p:txBody>
      </p:sp>
      <p:pic>
        <p:nvPicPr>
          <p:cNvPr id="801" name="Shape 801"/>
          <p:cNvPicPr preferRelativeResize="0"/>
          <p:nvPr/>
        </p:nvPicPr>
        <p:blipFill>
          <a:blip r:embed="rId3">
            <a:alphaModFix/>
          </a:blip>
          <a:stretch>
            <a:fillRect/>
          </a:stretch>
        </p:blipFill>
        <p:spPr>
          <a:xfrm>
            <a:off x="492605" y="1596600"/>
            <a:ext cx="4527368" cy="3394500"/>
          </a:xfrm>
          <a:prstGeom prst="rect">
            <a:avLst/>
          </a:prstGeom>
          <a:noFill/>
          <a:ln>
            <a:noFill/>
          </a:ln>
        </p:spPr>
      </p:pic>
      <p:sp>
        <p:nvSpPr>
          <p:cNvPr id="802" name="Shape 802"/>
          <p:cNvSpPr txBox="1"/>
          <p:nvPr/>
        </p:nvSpPr>
        <p:spPr>
          <a:xfrm>
            <a:off x="5567550" y="2221725"/>
            <a:ext cx="3536100" cy="25335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AutoNum type="arabicPeriod"/>
            </a:pPr>
            <a:r>
              <a:rPr lang="en"/>
              <a:t>Create study database in REDCap</a:t>
            </a:r>
            <a:endParaRPr/>
          </a:p>
          <a:p>
            <a:pPr marL="457200" lvl="0" indent="-317500" rtl="0">
              <a:spcBef>
                <a:spcPts val="0"/>
              </a:spcBef>
              <a:spcAft>
                <a:spcPts val="0"/>
              </a:spcAft>
              <a:buSzPts val="1400"/>
              <a:buAutoNum type="arabicPeriod"/>
            </a:pPr>
            <a:r>
              <a:rPr lang="en"/>
              <a:t>Upload data “transformed” data into project</a:t>
            </a:r>
            <a:endParaRPr/>
          </a:p>
          <a:p>
            <a:pPr marL="457200" lvl="0" indent="-317500" rtl="0">
              <a:spcBef>
                <a:spcPts val="0"/>
              </a:spcBef>
              <a:spcAft>
                <a:spcPts val="0"/>
              </a:spcAft>
              <a:buSzPts val="1400"/>
              <a:buAutoNum type="arabicPeriod"/>
            </a:pPr>
            <a:r>
              <a:rPr lang="en"/>
              <a:t>Manually update missing values/errors from Apex Chart -- from narrative</a:t>
            </a:r>
            <a:endParaRPr/>
          </a:p>
          <a:p>
            <a:pPr marL="457200" lvl="0" indent="-317500" rtl="0">
              <a:spcBef>
                <a:spcPts val="0"/>
              </a:spcBef>
              <a:spcAft>
                <a:spcPts val="0"/>
              </a:spcAft>
              <a:buSzPts val="1400"/>
              <a:buAutoNum type="arabicPeriod"/>
            </a:pPr>
            <a:r>
              <a:rPr lang="en"/>
              <a:t>Review</a:t>
            </a:r>
            <a:endParaRPr/>
          </a:p>
          <a:p>
            <a:pPr marL="457200" lvl="0" indent="-317500" rtl="0">
              <a:spcBef>
                <a:spcPts val="0"/>
              </a:spcBef>
              <a:spcAft>
                <a:spcPts val="0"/>
              </a:spcAft>
              <a:buSzPts val="1400"/>
              <a:buAutoNum type="arabicPeriod"/>
            </a:pPr>
            <a:r>
              <a:rPr lang="en"/>
              <a:t>Append new to existing project </a:t>
            </a:r>
            <a:endParaRPr/>
          </a:p>
        </p:txBody>
      </p:sp>
      <p:sp>
        <p:nvSpPr>
          <p:cNvPr id="803" name="Shape 803"/>
          <p:cNvSpPr txBox="1">
            <a:spLocks noGrp="1"/>
          </p:cNvSpPr>
          <p:nvPr>
            <p:ph type="title"/>
          </p:nvPr>
        </p:nvSpPr>
        <p:spPr>
          <a:xfrm>
            <a:off x="311700" y="707250"/>
            <a:ext cx="84342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a:t>Archive</a:t>
            </a:r>
            <a:endParaRPr sz="3000" b="0" i="0" u="none" strike="noStrike" cap="none">
              <a:solidFill>
                <a:schemeClr val="dk1"/>
              </a:solidFill>
              <a:latin typeface="Calibri"/>
              <a:ea typeface="Calibri"/>
              <a:cs typeface="Calibri"/>
              <a:sym typeface="Calibri"/>
            </a:endParaRPr>
          </a:p>
        </p:txBody>
      </p:sp>
      <p:cxnSp>
        <p:nvCxnSpPr>
          <p:cNvPr id="804" name="Shape 804"/>
          <p:cNvCxnSpPr/>
          <p:nvPr/>
        </p:nvCxnSpPr>
        <p:spPr>
          <a:xfrm>
            <a:off x="333600" y="1166400"/>
            <a:ext cx="82134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Questions?</a:t>
            </a:r>
            <a:endParaRPr/>
          </a:p>
        </p:txBody>
      </p:sp>
      <p:pic>
        <p:nvPicPr>
          <p:cNvPr id="810" name="Shape 810"/>
          <p:cNvPicPr preferRelativeResize="0"/>
          <p:nvPr/>
        </p:nvPicPr>
        <p:blipFill>
          <a:blip r:embed="rId3">
            <a:alphaModFix/>
          </a:blip>
          <a:stretch>
            <a:fillRect/>
          </a:stretch>
        </p:blipFill>
        <p:spPr>
          <a:xfrm>
            <a:off x="3944700" y="1509575"/>
            <a:ext cx="4148625" cy="3324900"/>
          </a:xfrm>
          <a:prstGeom prst="rect">
            <a:avLst/>
          </a:prstGeom>
          <a:noFill/>
          <a:ln>
            <a:noFill/>
          </a:ln>
        </p:spPr>
      </p:pic>
      <p:sp>
        <p:nvSpPr>
          <p:cNvPr id="811" name="Shape 811"/>
          <p:cNvSpPr txBox="1"/>
          <p:nvPr/>
        </p:nvSpPr>
        <p:spPr>
          <a:xfrm>
            <a:off x="212025" y="2033100"/>
            <a:ext cx="3530100" cy="38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4"/>
              </a:rPr>
              <a:t>https://accelerate.ucsf.edu/consult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p:nvPr/>
        </p:nvPicPr>
        <p:blipFill>
          <a:blip r:embed="rId3">
            <a:alphaModFix/>
          </a:blip>
          <a:stretch>
            <a:fillRect/>
          </a:stretch>
        </p:blipFill>
        <p:spPr>
          <a:xfrm>
            <a:off x="1347788" y="171450"/>
            <a:ext cx="6448425" cy="4800600"/>
          </a:xfrm>
          <a:prstGeom prst="rect">
            <a:avLst/>
          </a:prstGeom>
          <a:noFill/>
          <a:ln>
            <a:noFill/>
          </a:ln>
        </p:spPr>
      </p:pic>
      <p:sp>
        <p:nvSpPr>
          <p:cNvPr id="325" name="Shape 325"/>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26" name="Shape 326"/>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27" name="Shape 327"/>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5</a:t>
            </a:fld>
            <a:endParaRPr sz="700" i="0">
              <a:solidFill>
                <a:schemeClr val="dk1"/>
              </a:solidFill>
              <a:latin typeface="Arial"/>
              <a:ea typeface="Arial"/>
              <a:cs typeface="Arial"/>
              <a:sym typeface="Arial"/>
            </a:endParaRPr>
          </a:p>
        </p:txBody>
      </p:sp>
      <p:sp>
        <p:nvSpPr>
          <p:cNvPr id="328" name="Shape 328"/>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a:blip r:embed="rId3">
            <a:alphaModFix/>
          </a:blip>
          <a:stretch>
            <a:fillRect/>
          </a:stretch>
        </p:blipFill>
        <p:spPr>
          <a:xfrm>
            <a:off x="1347788" y="171450"/>
            <a:ext cx="6448425" cy="4800600"/>
          </a:xfrm>
          <a:prstGeom prst="rect">
            <a:avLst/>
          </a:prstGeom>
          <a:noFill/>
          <a:ln>
            <a:noFill/>
          </a:ln>
        </p:spPr>
      </p:pic>
      <p:sp>
        <p:nvSpPr>
          <p:cNvPr id="334" name="Shape 334"/>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35" name="Shape 335"/>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36" name="Shape 336"/>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6</a:t>
            </a:fld>
            <a:endParaRPr sz="700" i="0">
              <a:solidFill>
                <a:schemeClr val="dk1"/>
              </a:solidFill>
              <a:latin typeface="Arial"/>
              <a:ea typeface="Arial"/>
              <a:cs typeface="Arial"/>
              <a:sym typeface="Arial"/>
            </a:endParaRPr>
          </a:p>
        </p:txBody>
      </p:sp>
      <p:sp>
        <p:nvSpPr>
          <p:cNvPr id="337" name="Shape 337"/>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
        <p:nvSpPr>
          <p:cNvPr id="338" name="Shape 338"/>
          <p:cNvSpPr/>
          <p:nvPr/>
        </p:nvSpPr>
        <p:spPr>
          <a:xfrm>
            <a:off x="955800" y="2438100"/>
            <a:ext cx="4022400" cy="283500"/>
          </a:xfrm>
          <a:prstGeom prst="ellipse">
            <a:avLst/>
          </a:prstGeom>
          <a:noFill/>
          <a:ln w="952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aphicFrame>
        <p:nvGraphicFramePr>
          <p:cNvPr id="343" name="Shape 343"/>
          <p:cNvGraphicFramePr/>
          <p:nvPr/>
        </p:nvGraphicFramePr>
        <p:xfrm>
          <a:off x="500700" y="173610"/>
          <a:ext cx="3000000" cy="3000000"/>
        </p:xfrm>
        <a:graphic>
          <a:graphicData uri="http://schemas.openxmlformats.org/drawingml/2006/table">
            <a:tbl>
              <a:tblPr>
                <a:noFill/>
                <a:tableStyleId>{988528F6-76BD-4015-ACE8-4DE7B3685DEB}</a:tableStyleId>
              </a:tblPr>
              <a:tblGrid>
                <a:gridCol w="1495650">
                  <a:extLst>
                    <a:ext uri="{9D8B030D-6E8A-4147-A177-3AD203B41FA5}">
                      <a16:colId xmlns:a16="http://schemas.microsoft.com/office/drawing/2014/main" val="20000"/>
                    </a:ext>
                  </a:extLst>
                </a:gridCol>
                <a:gridCol w="6999900">
                  <a:extLst>
                    <a:ext uri="{9D8B030D-6E8A-4147-A177-3AD203B41FA5}">
                      <a16:colId xmlns:a16="http://schemas.microsoft.com/office/drawing/2014/main" val="20001"/>
                    </a:ext>
                  </a:extLst>
                </a:gridCol>
              </a:tblGrid>
              <a:tr h="247775">
                <a:tc gridSpan="2">
                  <a:txBody>
                    <a:bodyPr/>
                    <a:lstStyle/>
                    <a:p>
                      <a:pPr marL="0" lvl="0" indent="0" rtl="0">
                        <a:spcBef>
                          <a:spcPts val="0"/>
                        </a:spcBef>
                        <a:spcAft>
                          <a:spcPts val="0"/>
                        </a:spcAft>
                        <a:buNone/>
                      </a:pPr>
                      <a:r>
                        <a:rPr lang="en" sz="1200" b="1"/>
                        <a:t>De-identification Methods (DEID Method) and definitions</a:t>
                      </a:r>
                      <a:endParaRPr sz="1200" b="1"/>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261325">
                <a:tc>
                  <a:txBody>
                    <a:bodyPr/>
                    <a:lstStyle/>
                    <a:p>
                      <a:pPr marL="0" lvl="0" indent="0" rtl="0">
                        <a:spcBef>
                          <a:spcPts val="0"/>
                        </a:spcBef>
                        <a:spcAft>
                          <a:spcPts val="0"/>
                        </a:spcAft>
                        <a:buNone/>
                      </a:pPr>
                      <a:r>
                        <a:rPr lang="en" sz="1000"/>
                        <a:t>DEID METHOD CODE</a:t>
                      </a:r>
                      <a:endParaRPr sz="1000"/>
                    </a:p>
                  </a:txBody>
                  <a:tcPr marL="91425" marR="91425" marT="91425" marB="91425"/>
                </a:tc>
                <a:tc>
                  <a:txBody>
                    <a:bodyPr/>
                    <a:lstStyle/>
                    <a:p>
                      <a:pPr marL="0" lvl="0" indent="0" rtl="0">
                        <a:spcBef>
                          <a:spcPts val="0"/>
                        </a:spcBef>
                        <a:spcAft>
                          <a:spcPts val="0"/>
                        </a:spcAft>
                        <a:buNone/>
                      </a:pPr>
                      <a:r>
                        <a:rPr lang="en" sz="1000"/>
                        <a:t>Description of Method</a:t>
                      </a:r>
                      <a:endParaRPr sz="1000"/>
                    </a:p>
                  </a:txBody>
                  <a:tcPr marL="91425" marR="91425" marT="91425" marB="91425"/>
                </a:tc>
                <a:extLst>
                  <a:ext uri="{0D108BD9-81ED-4DB2-BD59-A6C34878D82A}">
                    <a16:rowId xmlns:a16="http://schemas.microsoft.com/office/drawing/2014/main" val="10001"/>
                  </a:ext>
                </a:extLst>
              </a:tr>
              <a:tr h="247775">
                <a:tc>
                  <a:txBody>
                    <a:bodyPr/>
                    <a:lstStyle/>
                    <a:p>
                      <a:pPr marL="0" lvl="0" indent="0" rtl="0">
                        <a:spcBef>
                          <a:spcPts val="0"/>
                        </a:spcBef>
                        <a:spcAft>
                          <a:spcPts val="0"/>
                        </a:spcAft>
                        <a:buNone/>
                      </a:pPr>
                      <a:r>
                        <a:rPr lang="en" sz="1000"/>
                        <a:t>SHOW</a:t>
                      </a:r>
                      <a:endParaRPr sz="1000"/>
                    </a:p>
                  </a:txBody>
                  <a:tcPr marL="91425" marR="91425" marT="91425" marB="91425"/>
                </a:tc>
                <a:tc>
                  <a:txBody>
                    <a:bodyPr/>
                    <a:lstStyle/>
                    <a:p>
                      <a:pPr marL="0" lvl="0" indent="0" rtl="0">
                        <a:spcBef>
                          <a:spcPts val="0"/>
                        </a:spcBef>
                        <a:spcAft>
                          <a:spcPts val="0"/>
                        </a:spcAft>
                        <a:buNone/>
                      </a:pPr>
                      <a:r>
                        <a:rPr lang="en" sz="1000"/>
                        <a:t>Data element is not PHI and is displayed as-is</a:t>
                      </a:r>
                      <a:endParaRPr sz="1000"/>
                    </a:p>
                  </a:txBody>
                  <a:tcPr marL="91425" marR="91425" marT="91425" marB="91425"/>
                </a:tc>
                <a:extLst>
                  <a:ext uri="{0D108BD9-81ED-4DB2-BD59-A6C34878D82A}">
                    <a16:rowId xmlns:a16="http://schemas.microsoft.com/office/drawing/2014/main" val="10002"/>
                  </a:ext>
                </a:extLst>
              </a:tr>
              <a:tr h="880050">
                <a:tc>
                  <a:txBody>
                    <a:bodyPr/>
                    <a:lstStyle/>
                    <a:p>
                      <a:pPr marL="0" lvl="0" indent="0" rtl="0">
                        <a:spcBef>
                          <a:spcPts val="0"/>
                        </a:spcBef>
                        <a:spcAft>
                          <a:spcPts val="0"/>
                        </a:spcAft>
                        <a:buNone/>
                      </a:pPr>
                      <a:r>
                        <a:rPr lang="en" sz="1000"/>
                        <a:t>RANDOM ID</a:t>
                      </a:r>
                      <a:endParaRPr sz="1000"/>
                    </a:p>
                  </a:txBody>
                  <a:tcPr marL="91425" marR="91425" marT="91425" marB="91425"/>
                </a:tc>
                <a:tc>
                  <a:txBody>
                    <a:bodyPr/>
                    <a:lstStyle/>
                    <a:p>
                      <a:pPr marL="0" lvl="0" indent="0" rtl="0">
                        <a:spcBef>
                          <a:spcPts val="0"/>
                        </a:spcBef>
                        <a:spcAft>
                          <a:spcPts val="0"/>
                        </a:spcAft>
                        <a:buNone/>
                      </a:pPr>
                      <a:r>
                        <a:rPr lang="en" sz="1000"/>
                        <a:t>Data element is a potential patient identifier and has been replaced with a randomly generated identifier.  Within a given type of identifier (e.g., Patient_ID or Encounter_ID), the same random ID will be used to replace the same original identifier across all records and files.  For instance, if the original Patient_ID is Z12345, and the random identifier replacing it is 123412341234123, then this same randomly generated identifier will be used for all occurrances of Z12345 throughout all files. </a:t>
                      </a:r>
                      <a:endParaRPr sz="1000"/>
                    </a:p>
                  </a:txBody>
                  <a:tcPr marL="91425" marR="91425" marT="91425" marB="91425"/>
                </a:tc>
                <a:extLst>
                  <a:ext uri="{0D108BD9-81ED-4DB2-BD59-A6C34878D82A}">
                    <a16:rowId xmlns:a16="http://schemas.microsoft.com/office/drawing/2014/main" val="10003"/>
                  </a:ext>
                </a:extLst>
              </a:tr>
              <a:tr h="523250">
                <a:tc>
                  <a:txBody>
                    <a:bodyPr/>
                    <a:lstStyle/>
                    <a:p>
                      <a:pPr marL="0" lvl="0" indent="0" rtl="0">
                        <a:spcBef>
                          <a:spcPts val="0"/>
                        </a:spcBef>
                        <a:spcAft>
                          <a:spcPts val="0"/>
                        </a:spcAft>
                        <a:buNone/>
                      </a:pPr>
                      <a:r>
                        <a:rPr lang="en" sz="1000"/>
                        <a:t>DATE SHIFT</a:t>
                      </a:r>
                      <a:endParaRPr sz="1000"/>
                    </a:p>
                  </a:txBody>
                  <a:tcPr marL="91425" marR="91425" marT="91425" marB="91425"/>
                </a:tc>
                <a:tc>
                  <a:txBody>
                    <a:bodyPr/>
                    <a:lstStyle/>
                    <a:p>
                      <a:pPr marL="0" lvl="0" indent="0" rtl="0">
                        <a:spcBef>
                          <a:spcPts val="0"/>
                        </a:spcBef>
                        <a:spcAft>
                          <a:spcPts val="0"/>
                        </a:spcAft>
                        <a:buNone/>
                      </a:pPr>
                      <a:r>
                        <a:rPr lang="en" sz="1000"/>
                        <a:t>The data element is a patient-related date, that can be no more precise than one year.  Therefore the date is shifted into the past by a random number of days between 0 and 364.  The same number of days is used for all data for the same patient</a:t>
                      </a:r>
                      <a:endParaRPr sz="1000"/>
                    </a:p>
                  </a:txBody>
                  <a:tcPr marL="91425" marR="91425" marT="91425" marB="91425"/>
                </a:tc>
                <a:extLst>
                  <a:ext uri="{0D108BD9-81ED-4DB2-BD59-A6C34878D82A}">
                    <a16:rowId xmlns:a16="http://schemas.microsoft.com/office/drawing/2014/main" val="10004"/>
                  </a:ext>
                </a:extLst>
              </a:tr>
              <a:tr h="760050">
                <a:tc>
                  <a:txBody>
                    <a:bodyPr/>
                    <a:lstStyle/>
                    <a:p>
                      <a:pPr marL="0" lvl="0" indent="0" rtl="0">
                        <a:spcBef>
                          <a:spcPts val="0"/>
                        </a:spcBef>
                        <a:spcAft>
                          <a:spcPts val="0"/>
                        </a:spcAft>
                        <a:buNone/>
                      </a:pPr>
                      <a:r>
                        <a:rPr lang="en" sz="1000"/>
                        <a:t>FLOW VALUE</a:t>
                      </a:r>
                      <a:endParaRPr sz="1000"/>
                    </a:p>
                  </a:txBody>
                  <a:tcPr marL="91425" marR="91425" marT="91425" marB="91425"/>
                </a:tc>
                <a:tc>
                  <a:txBody>
                    <a:bodyPr/>
                    <a:lstStyle/>
                    <a:p>
                      <a:pPr marL="0" lvl="0" indent="0" rtl="0">
                        <a:spcBef>
                          <a:spcPts val="0"/>
                        </a:spcBef>
                        <a:spcAft>
                          <a:spcPts val="0"/>
                        </a:spcAft>
                        <a:buNone/>
                      </a:pPr>
                      <a:r>
                        <a:rPr lang="en" sz="1000"/>
                        <a:t>This method is used exclusively for deidentifying the value field in the table FLOWSHEEVALUEFACT.txt.  When the ValueType (shown in FLOWSHEETROWDIM.txt) is "Date", then the value is date shifted as in "DATE SHIFT" above.  When the ValueType is "String", the value is replaced with the string "DEID", because string values have been shown to occasionally contain PHI</a:t>
                      </a:r>
                      <a:endParaRPr sz="1000"/>
                    </a:p>
                  </a:txBody>
                  <a:tcPr marL="91425" marR="91425" marT="91425" marB="91425"/>
                </a:tc>
                <a:extLst>
                  <a:ext uri="{0D108BD9-81ED-4DB2-BD59-A6C34878D82A}">
                    <a16:rowId xmlns:a16="http://schemas.microsoft.com/office/drawing/2014/main" val="10005"/>
                  </a:ext>
                </a:extLst>
              </a:tr>
              <a:tr h="723075">
                <a:tc>
                  <a:txBody>
                    <a:bodyPr/>
                    <a:lstStyle/>
                    <a:p>
                      <a:pPr marL="0" lvl="0" indent="0" rtl="0">
                        <a:spcBef>
                          <a:spcPts val="0"/>
                        </a:spcBef>
                        <a:spcAft>
                          <a:spcPts val="0"/>
                        </a:spcAft>
                        <a:buNone/>
                      </a:pPr>
                      <a:r>
                        <a:rPr lang="en" sz="1000"/>
                        <a:t>LAB VALUE</a:t>
                      </a:r>
                      <a:endParaRPr sz="1000"/>
                    </a:p>
                  </a:txBody>
                  <a:tcPr marL="91425" marR="91425" marT="91425" marB="91425"/>
                </a:tc>
                <a:tc>
                  <a:txBody>
                    <a:bodyPr/>
                    <a:lstStyle/>
                    <a:p>
                      <a:pPr marL="0" lvl="0" indent="0" rtl="0">
                        <a:spcBef>
                          <a:spcPts val="0"/>
                        </a:spcBef>
                        <a:spcAft>
                          <a:spcPts val="0"/>
                        </a:spcAft>
                        <a:buNone/>
                      </a:pPr>
                      <a:r>
                        <a:rPr lang="en" sz="1000"/>
                        <a:t>This method is used exclusively for de-identifying the Lab_Value field in the LAB.txt file. If the value is an number for which the number of digits before the decimal place is 7 or fewer (that is, not an MRN) then it is displayed.  If larger than 7, it is hidden.  If the remaining values are equal to one of our "white list"  of values known to not be PHI, then they are shown.  Otherwise they are hidden and replaced with the string "DEIDENTIFIED"</a:t>
                      </a:r>
                      <a:endParaRPr sz="1000"/>
                    </a:p>
                  </a:txBody>
                  <a:tcPr marL="91425" marR="91425" marT="91425" marB="91425"/>
                </a:tc>
                <a:extLst>
                  <a:ext uri="{0D108BD9-81ED-4DB2-BD59-A6C34878D82A}">
                    <a16:rowId xmlns:a16="http://schemas.microsoft.com/office/drawing/2014/main" val="10006"/>
                  </a:ext>
                </a:extLst>
              </a:tr>
              <a:tr h="512425">
                <a:tc>
                  <a:txBody>
                    <a:bodyPr/>
                    <a:lstStyle/>
                    <a:p>
                      <a:pPr marL="0" lvl="0" indent="0" rtl="0">
                        <a:spcBef>
                          <a:spcPts val="0"/>
                        </a:spcBef>
                        <a:spcAft>
                          <a:spcPts val="0"/>
                        </a:spcAft>
                        <a:buNone/>
                      </a:pPr>
                      <a:r>
                        <a:rPr lang="en" sz="1000"/>
                        <a:t>AGES</a:t>
                      </a:r>
                      <a:endParaRPr sz="1000"/>
                    </a:p>
                  </a:txBody>
                  <a:tcPr marL="91425" marR="91425" marT="91425" marB="91425"/>
                </a:tc>
                <a:tc>
                  <a:txBody>
                    <a:bodyPr/>
                    <a:lstStyle/>
                    <a:p>
                      <a:pPr marL="0" lvl="0" indent="0" rtl="0">
                        <a:spcBef>
                          <a:spcPts val="0"/>
                        </a:spcBef>
                        <a:spcAft>
                          <a:spcPts val="0"/>
                        </a:spcAft>
                        <a:buNone/>
                      </a:pPr>
                      <a:r>
                        <a:rPr lang="en" sz="1000"/>
                        <a:t>For dates of birth and ages, this method replaces any age over 90 years old with the age 90.  In the case of birth date, it changes the year of birth such that the patient over 90 years old will appear to be 90 years old at the time of the build</a:t>
                      </a:r>
                      <a:endParaRPr sz="1000"/>
                    </a:p>
                  </a:txBody>
                  <a:tcPr marL="91425" marR="91425" marT="91425" marB="91425"/>
                </a:tc>
                <a:extLst>
                  <a:ext uri="{0D108BD9-81ED-4DB2-BD59-A6C34878D82A}">
                    <a16:rowId xmlns:a16="http://schemas.microsoft.com/office/drawing/2014/main" val="10007"/>
                  </a:ext>
                </a:extLst>
              </a:tr>
            </a:tbl>
          </a:graphicData>
        </a:graphic>
      </p:graphicFrame>
      <p:sp>
        <p:nvSpPr>
          <p:cNvPr id="344" name="Shape 344"/>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45" name="Shape 345"/>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46" name="Shape 346"/>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7</a:t>
            </a:fld>
            <a:endParaRPr sz="700" i="0">
              <a:solidFill>
                <a:schemeClr val="dk1"/>
              </a:solidFill>
              <a:latin typeface="Arial"/>
              <a:ea typeface="Arial"/>
              <a:cs typeface="Arial"/>
              <a:sym typeface="Arial"/>
            </a:endParaRPr>
          </a:p>
        </p:txBody>
      </p:sp>
      <p:sp>
        <p:nvSpPr>
          <p:cNvPr id="347" name="Shape 347"/>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 sz="2000">
                <a:solidFill>
                  <a:srgbClr val="999999"/>
                </a:solidFill>
              </a:rPr>
              <a:t>Review – APeX data</a:t>
            </a:r>
            <a:endParaRPr sz="2000">
              <a:solidFill>
                <a:srgbClr val="999999"/>
              </a:solidFill>
            </a:endParaRPr>
          </a:p>
          <a:p>
            <a:pPr marL="0" marR="0" lvl="0" indent="0" algn="l" rtl="0">
              <a:spcBef>
                <a:spcPts val="0"/>
              </a:spcBef>
              <a:spcAft>
                <a:spcPts val="0"/>
              </a:spcAft>
              <a:buClr>
                <a:schemeClr val="dk1"/>
              </a:buClr>
              <a:buSzPts val="2000"/>
              <a:buFont typeface="Arial"/>
              <a:buNone/>
            </a:pPr>
            <a:r>
              <a:rPr lang="en" sz="2000" b="1">
                <a:solidFill>
                  <a:srgbClr val="000000"/>
                </a:solidFill>
              </a:rPr>
              <a:t>Research</a:t>
            </a:r>
            <a:r>
              <a:rPr lang="en" sz="2000" b="1" i="0" u="none" strike="noStrike" cap="none">
                <a:solidFill>
                  <a:srgbClr val="000000"/>
                </a:solidFill>
              </a:rPr>
              <a:t> Goal </a:t>
            </a:r>
            <a:endParaRPr b="1">
              <a:solidFill>
                <a:srgbClr val="000000"/>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Working with EHR Data</a:t>
            </a:r>
            <a:endParaRPr sz="1600" b="0" i="0" u="none" strike="noStrike" cap="none">
              <a:solidFill>
                <a:srgbClr val="999999"/>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Practical Guidance </a:t>
            </a:r>
            <a:endParaRPr>
              <a:solidFill>
                <a:srgbClr val="999999"/>
              </a:solidFill>
            </a:endParaRPr>
          </a:p>
          <a:p>
            <a:pPr marL="0" marR="0" lvl="0" indent="0" algn="l" rtl="0">
              <a:spcBef>
                <a:spcPts val="400"/>
              </a:spcBef>
              <a:spcAft>
                <a:spcPts val="0"/>
              </a:spcAft>
              <a:buClr>
                <a:schemeClr val="dk1"/>
              </a:buClr>
              <a:buSzPts val="2000"/>
              <a:buFont typeface="Arial"/>
              <a:buNone/>
            </a:pPr>
            <a:r>
              <a:rPr lang="en" sz="2000" b="0" i="0" u="none" strike="noStrike" cap="none">
                <a:solidFill>
                  <a:srgbClr val="999999"/>
                </a:solidFill>
                <a:latin typeface="Calibri"/>
                <a:ea typeface="Calibri"/>
                <a:cs typeface="Calibri"/>
                <a:sym typeface="Calibri"/>
              </a:rPr>
              <a:t>Data Processing</a:t>
            </a:r>
            <a:endParaRPr sz="2000" b="0" i="0" u="none" strike="noStrike" cap="none">
              <a:solidFill>
                <a:srgbClr val="999999"/>
              </a:solidFill>
              <a:latin typeface="Calibri"/>
              <a:ea typeface="Calibri"/>
              <a:cs typeface="Calibri"/>
              <a:sym typeface="Calibri"/>
            </a:endParaRPr>
          </a:p>
        </p:txBody>
      </p:sp>
      <p:sp>
        <p:nvSpPr>
          <p:cNvPr id="353" name="Shape 353"/>
          <p:cNvSpPr txBox="1">
            <a:spLocks noGrp="1"/>
          </p:cNvSpPr>
          <p:nvPr>
            <p:ph type="title"/>
          </p:nvPr>
        </p:nvSpPr>
        <p:spPr>
          <a:xfrm>
            <a:off x="457200" y="326250"/>
            <a:ext cx="8288700" cy="42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000" b="0" i="0" u="none" strike="noStrike" cap="none">
                <a:solidFill>
                  <a:srgbClr val="434343"/>
                </a:solidFill>
                <a:latin typeface="Calibri"/>
                <a:ea typeface="Calibri"/>
                <a:cs typeface="Calibri"/>
                <a:sym typeface="Calibri"/>
              </a:rPr>
              <a:t>Outline</a:t>
            </a:r>
            <a:endParaRPr sz="3000" b="0" i="0" u="none" strike="noStrike" cap="none">
              <a:solidFill>
                <a:srgbClr val="434343"/>
              </a:solidFill>
              <a:latin typeface="Calibri"/>
              <a:ea typeface="Calibri"/>
              <a:cs typeface="Calibri"/>
              <a:sym typeface="Calibri"/>
            </a:endParaRPr>
          </a:p>
        </p:txBody>
      </p:sp>
      <p:cxnSp>
        <p:nvCxnSpPr>
          <p:cNvPr id="354" name="Shape 354"/>
          <p:cNvCxnSpPr/>
          <p:nvPr/>
        </p:nvCxnSpPr>
        <p:spPr>
          <a:xfrm>
            <a:off x="486000" y="861600"/>
            <a:ext cx="8213400" cy="0"/>
          </a:xfrm>
          <a:prstGeom prst="straightConnector1">
            <a:avLst/>
          </a:prstGeom>
          <a:noFill/>
          <a:ln w="9525" cap="flat" cmpd="sng">
            <a:solidFill>
              <a:schemeClr val="dk2"/>
            </a:solidFill>
            <a:prstDash val="solid"/>
            <a:round/>
            <a:headEnd type="none" w="lg" len="lg"/>
            <a:tailEnd type="none" w="lg" len="lg"/>
          </a:ln>
        </p:spPr>
      </p:cxnSp>
      <p:sp>
        <p:nvSpPr>
          <p:cNvPr id="355" name="Shape 355"/>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56" name="Shape 356"/>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57" name="Shape 357"/>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8</a:t>
            </a:fld>
            <a:endParaRPr sz="700" i="0">
              <a:solidFill>
                <a:schemeClr val="dk1"/>
              </a:solidFill>
              <a:latin typeface="Arial"/>
              <a:ea typeface="Arial"/>
              <a:cs typeface="Arial"/>
              <a:sym typeface="Arial"/>
            </a:endParaRPr>
          </a:p>
        </p:txBody>
      </p:sp>
      <p:sp>
        <p:nvSpPr>
          <p:cNvPr id="358" name="Shape 358"/>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000" b="0" i="0" u="none" strike="noStrike" cap="none">
                <a:solidFill>
                  <a:srgbClr val="434343"/>
                </a:solidFill>
                <a:latin typeface="Calibri"/>
                <a:ea typeface="Calibri"/>
                <a:cs typeface="Calibri"/>
                <a:sym typeface="Calibri"/>
              </a:rPr>
              <a:t>Research Goal</a:t>
            </a:r>
            <a:endParaRPr sz="3000" b="0" i="0" u="none" strike="noStrike" cap="none">
              <a:solidFill>
                <a:srgbClr val="434343"/>
              </a:solidFill>
              <a:latin typeface="Calibri"/>
              <a:ea typeface="Calibri"/>
              <a:cs typeface="Calibri"/>
              <a:sym typeface="Calibri"/>
            </a:endParaRPr>
          </a:p>
        </p:txBody>
      </p:sp>
      <p:grpSp>
        <p:nvGrpSpPr>
          <p:cNvPr id="364" name="Shape 364"/>
          <p:cNvGrpSpPr/>
          <p:nvPr/>
        </p:nvGrpSpPr>
        <p:grpSpPr>
          <a:xfrm>
            <a:off x="227825" y="964423"/>
            <a:ext cx="2694734" cy="1029824"/>
            <a:chOff x="1083025" y="1574025"/>
            <a:chExt cx="1834900" cy="1029824"/>
          </a:xfrm>
        </p:grpSpPr>
        <p:sp>
          <p:nvSpPr>
            <p:cNvPr id="365" name="Shape 365"/>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endParaRPr sz="800">
                <a:solidFill>
                  <a:srgbClr val="0C58D3"/>
                </a:solidFill>
                <a:latin typeface="Roboto"/>
                <a:ea typeface="Roboto"/>
                <a:cs typeface="Roboto"/>
                <a:sym typeface="Roboto"/>
              </a:endParaRPr>
            </a:p>
          </p:txBody>
        </p:sp>
        <p:cxnSp>
          <p:nvCxnSpPr>
            <p:cNvPr id="366" name="Shape 366"/>
            <p:cNvCxnSpPr/>
            <p:nvPr/>
          </p:nvCxnSpPr>
          <p:spPr>
            <a:xfrm>
              <a:off x="2180202" y="1695421"/>
              <a:ext cx="718500" cy="741900"/>
            </a:xfrm>
            <a:prstGeom prst="straightConnector1">
              <a:avLst/>
            </a:prstGeom>
            <a:noFill/>
            <a:ln w="9525" cap="flat" cmpd="sng">
              <a:solidFill>
                <a:srgbClr val="0D5DDF"/>
              </a:solidFill>
              <a:prstDash val="solid"/>
              <a:round/>
              <a:headEnd type="none" w="med" len="med"/>
              <a:tailEnd type="none" w="med" len="med"/>
            </a:ln>
          </p:spPr>
        </p:cxnSp>
        <p:sp>
          <p:nvSpPr>
            <p:cNvPr id="367" name="Shape 367"/>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a:t>  </a:t>
              </a:r>
              <a:endParaRPr/>
            </a:p>
          </p:txBody>
        </p:sp>
        <p:sp>
          <p:nvSpPr>
            <p:cNvPr id="368" name="Shape 368"/>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9" name="Shape 369"/>
          <p:cNvGrpSpPr/>
          <p:nvPr/>
        </p:nvGrpSpPr>
        <p:grpSpPr>
          <a:xfrm>
            <a:off x="2796474" y="964425"/>
            <a:ext cx="1834900" cy="1029824"/>
            <a:chOff x="1083025" y="1574025"/>
            <a:chExt cx="1834900" cy="1029824"/>
          </a:xfrm>
        </p:grpSpPr>
        <p:sp>
          <p:nvSpPr>
            <p:cNvPr id="370" name="Shape 370"/>
            <p:cNvSpPr txBox="1"/>
            <p:nvPr/>
          </p:nvSpPr>
          <p:spPr>
            <a:xfrm>
              <a:off x="1235828" y="1574025"/>
              <a:ext cx="9927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endParaRPr sz="800">
                <a:solidFill>
                  <a:srgbClr val="0C58D3"/>
                </a:solidFill>
                <a:latin typeface="Roboto"/>
                <a:ea typeface="Roboto"/>
                <a:cs typeface="Roboto"/>
                <a:sym typeface="Roboto"/>
              </a:endParaRPr>
            </a:p>
          </p:txBody>
        </p:sp>
        <p:cxnSp>
          <p:nvCxnSpPr>
            <p:cNvPr id="371" name="Shape 371"/>
            <p:cNvCxnSpPr/>
            <p:nvPr/>
          </p:nvCxnSpPr>
          <p:spPr>
            <a:xfrm>
              <a:off x="2180202" y="1695421"/>
              <a:ext cx="718500" cy="741900"/>
            </a:xfrm>
            <a:prstGeom prst="straightConnector1">
              <a:avLst/>
            </a:prstGeom>
            <a:noFill/>
            <a:ln w="9525" cap="flat" cmpd="sng">
              <a:solidFill>
                <a:srgbClr val="0D5DDF"/>
              </a:solidFill>
              <a:prstDash val="solid"/>
              <a:round/>
              <a:headEnd type="none" w="med" len="med"/>
              <a:tailEnd type="none" w="med" len="med"/>
            </a:ln>
          </p:spPr>
        </p:cxnSp>
        <p:sp>
          <p:nvSpPr>
            <p:cNvPr id="372" name="Shape 372"/>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a:t>  </a:t>
              </a:r>
              <a:endParaRPr/>
            </a:p>
          </p:txBody>
        </p:sp>
        <p:sp>
          <p:nvSpPr>
            <p:cNvPr id="373" name="Shape 373"/>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4" name="Shape 374"/>
          <p:cNvGrpSpPr/>
          <p:nvPr/>
        </p:nvGrpSpPr>
        <p:grpSpPr>
          <a:xfrm>
            <a:off x="4508319" y="963714"/>
            <a:ext cx="1834900" cy="1029824"/>
            <a:chOff x="1083025" y="1574025"/>
            <a:chExt cx="1834900" cy="1029824"/>
          </a:xfrm>
        </p:grpSpPr>
        <p:sp>
          <p:nvSpPr>
            <p:cNvPr id="375" name="Shape 375"/>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endParaRPr sz="800">
                <a:solidFill>
                  <a:srgbClr val="858585"/>
                </a:solidFill>
                <a:latin typeface="Roboto"/>
                <a:ea typeface="Roboto"/>
                <a:cs typeface="Roboto"/>
                <a:sym typeface="Roboto"/>
              </a:endParaRPr>
            </a:p>
          </p:txBody>
        </p:sp>
        <p:cxnSp>
          <p:nvCxnSpPr>
            <p:cNvPr id="376" name="Shape 376"/>
            <p:cNvCxnSpPr/>
            <p:nvPr/>
          </p:nvCxnSpPr>
          <p:spPr>
            <a:xfrm>
              <a:off x="2180202" y="1695421"/>
              <a:ext cx="718500" cy="741900"/>
            </a:xfrm>
            <a:prstGeom prst="straightConnector1">
              <a:avLst/>
            </a:prstGeom>
            <a:noFill/>
            <a:ln w="9525" cap="flat" cmpd="sng">
              <a:solidFill>
                <a:srgbClr val="C2C2C2"/>
              </a:solidFill>
              <a:prstDash val="solid"/>
              <a:round/>
              <a:headEnd type="none" w="med" len="med"/>
              <a:tailEnd type="none" w="med" len="med"/>
            </a:ln>
          </p:spPr>
        </p:cxnSp>
        <p:sp>
          <p:nvSpPr>
            <p:cNvPr id="377" name="Shape 377"/>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a:t>  </a:t>
              </a:r>
              <a:endParaRPr/>
            </a:p>
          </p:txBody>
        </p:sp>
        <p:sp>
          <p:nvSpPr>
            <p:cNvPr id="378" name="Shape 378"/>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9" name="Shape 379"/>
          <p:cNvGrpSpPr/>
          <p:nvPr/>
        </p:nvGrpSpPr>
        <p:grpSpPr>
          <a:xfrm>
            <a:off x="6216598" y="963711"/>
            <a:ext cx="2846113" cy="1029827"/>
            <a:chOff x="1083025" y="1574022"/>
            <a:chExt cx="1834900" cy="1029827"/>
          </a:xfrm>
        </p:grpSpPr>
        <p:sp>
          <p:nvSpPr>
            <p:cNvPr id="380" name="Shape 380"/>
            <p:cNvSpPr txBox="1"/>
            <p:nvPr/>
          </p:nvSpPr>
          <p:spPr>
            <a:xfrm>
              <a:off x="1305789" y="1574022"/>
              <a:ext cx="9228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en" sz="800">
                  <a:solidFill>
                    <a:srgbClr val="858585"/>
                  </a:solidFill>
                  <a:latin typeface="Roboto"/>
                  <a:ea typeface="Roboto"/>
                  <a:cs typeface="Roboto"/>
                  <a:sym typeface="Roboto"/>
                </a:rPr>
                <a:t>Publication</a:t>
              </a:r>
              <a:endParaRPr sz="800">
                <a:solidFill>
                  <a:srgbClr val="858585"/>
                </a:solidFill>
                <a:latin typeface="Roboto"/>
                <a:ea typeface="Roboto"/>
                <a:cs typeface="Roboto"/>
                <a:sym typeface="Roboto"/>
              </a:endParaRPr>
            </a:p>
          </p:txBody>
        </p:sp>
        <p:cxnSp>
          <p:nvCxnSpPr>
            <p:cNvPr id="381" name="Shape 381"/>
            <p:cNvCxnSpPr/>
            <p:nvPr/>
          </p:nvCxnSpPr>
          <p:spPr>
            <a:xfrm>
              <a:off x="2180202" y="1695421"/>
              <a:ext cx="718500" cy="741900"/>
            </a:xfrm>
            <a:prstGeom prst="straightConnector1">
              <a:avLst/>
            </a:prstGeom>
            <a:noFill/>
            <a:ln w="9525" cap="flat" cmpd="sng">
              <a:solidFill>
                <a:srgbClr val="C2C2C2"/>
              </a:solidFill>
              <a:prstDash val="solid"/>
              <a:round/>
              <a:headEnd type="none" w="med" len="med"/>
              <a:tailEnd type="none" w="med" len="med"/>
            </a:ln>
          </p:spPr>
        </p:cxnSp>
        <p:sp>
          <p:nvSpPr>
            <p:cNvPr id="382" name="Shape 382"/>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a:t>  </a:t>
              </a:r>
              <a:endParaRPr/>
            </a:p>
          </p:txBody>
        </p:sp>
        <p:sp>
          <p:nvSpPr>
            <p:cNvPr id="383" name="Shape 383"/>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384" name="Shape 384"/>
          <p:cNvPicPr preferRelativeResize="0"/>
          <p:nvPr/>
        </p:nvPicPr>
        <p:blipFill rotWithShape="1">
          <a:blip r:embed="rId3">
            <a:alphaModFix/>
          </a:blip>
          <a:srcRect/>
          <a:stretch/>
        </p:blipFill>
        <p:spPr>
          <a:xfrm>
            <a:off x="6216595" y="2184675"/>
            <a:ext cx="2657814" cy="1199111"/>
          </a:xfrm>
          <a:prstGeom prst="rect">
            <a:avLst/>
          </a:prstGeom>
          <a:noFill/>
          <a:ln>
            <a:noFill/>
          </a:ln>
        </p:spPr>
      </p:pic>
      <p:pic>
        <p:nvPicPr>
          <p:cNvPr id="385" name="Shape 385"/>
          <p:cNvPicPr preferRelativeResize="0"/>
          <p:nvPr/>
        </p:nvPicPr>
        <p:blipFill rotWithShape="1">
          <a:blip r:embed="rId4">
            <a:alphaModFix/>
          </a:blip>
          <a:srcRect/>
          <a:stretch/>
        </p:blipFill>
        <p:spPr>
          <a:xfrm>
            <a:off x="6233435" y="3477326"/>
            <a:ext cx="2848661" cy="1199449"/>
          </a:xfrm>
          <a:prstGeom prst="rect">
            <a:avLst/>
          </a:prstGeom>
          <a:noFill/>
          <a:ln>
            <a:noFill/>
          </a:ln>
        </p:spPr>
      </p:pic>
      <p:sp>
        <p:nvSpPr>
          <p:cNvPr id="386" name="Shape 386"/>
          <p:cNvSpPr txBox="1">
            <a:spLocks noGrp="1"/>
          </p:cNvSpPr>
          <p:nvPr>
            <p:ph type="dt" idx="10"/>
          </p:nvPr>
        </p:nvSpPr>
        <p:spPr>
          <a:xfrm>
            <a:off x="6282338" y="4847739"/>
            <a:ext cx="9273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1/19/2018</a:t>
            </a:r>
            <a:endParaRPr sz="700" i="0">
              <a:solidFill>
                <a:schemeClr val="dk1"/>
              </a:solidFill>
              <a:latin typeface="Arial"/>
              <a:ea typeface="Arial"/>
              <a:cs typeface="Arial"/>
              <a:sym typeface="Arial"/>
            </a:endParaRPr>
          </a:p>
        </p:txBody>
      </p:sp>
      <p:sp>
        <p:nvSpPr>
          <p:cNvPr id="387" name="Shape 387"/>
          <p:cNvSpPr txBox="1">
            <a:spLocks noGrp="1"/>
          </p:cNvSpPr>
          <p:nvPr>
            <p:ph type="ftr" idx="11"/>
          </p:nvPr>
        </p:nvSpPr>
        <p:spPr>
          <a:xfrm>
            <a:off x="548151" y="4844129"/>
            <a:ext cx="1306200" cy="134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a:solidFill>
                  <a:schemeClr val="dk1"/>
                </a:solidFill>
                <a:latin typeface="Arial"/>
                <a:ea typeface="Arial"/>
                <a:cs typeface="Arial"/>
                <a:sym typeface="Arial"/>
              </a:rPr>
              <a:t>EHRs for Clinical Research</a:t>
            </a:r>
            <a:endParaRPr sz="700" i="0">
              <a:solidFill>
                <a:schemeClr val="dk1"/>
              </a:solidFill>
              <a:latin typeface="Arial"/>
              <a:ea typeface="Arial"/>
              <a:cs typeface="Arial"/>
              <a:sym typeface="Arial"/>
            </a:endParaRPr>
          </a:p>
        </p:txBody>
      </p:sp>
      <p:sp>
        <p:nvSpPr>
          <p:cNvPr id="388" name="Shape 388"/>
          <p:cNvSpPr txBox="1">
            <a:spLocks noGrp="1"/>
          </p:cNvSpPr>
          <p:nvPr>
            <p:ph type="sldNum" idx="12"/>
          </p:nvPr>
        </p:nvSpPr>
        <p:spPr>
          <a:xfrm>
            <a:off x="272105" y="4840128"/>
            <a:ext cx="246000" cy="1164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 sz="700" i="0">
                <a:solidFill>
                  <a:schemeClr val="dk1"/>
                </a:solidFill>
                <a:latin typeface="Arial"/>
                <a:ea typeface="Arial"/>
                <a:cs typeface="Arial"/>
                <a:sym typeface="Arial"/>
              </a:rPr>
              <a:t>9</a:t>
            </a:fld>
            <a:endParaRPr sz="700" i="0">
              <a:solidFill>
                <a:schemeClr val="dk1"/>
              </a:solidFill>
              <a:latin typeface="Arial"/>
              <a:ea typeface="Arial"/>
              <a:cs typeface="Arial"/>
              <a:sym typeface="Arial"/>
            </a:endParaRPr>
          </a:p>
        </p:txBody>
      </p:sp>
      <p:sp>
        <p:nvSpPr>
          <p:cNvPr id="389" name="Shape 389"/>
          <p:cNvSpPr txBox="1"/>
          <p:nvPr/>
        </p:nvSpPr>
        <p:spPr>
          <a:xfrm>
            <a:off x="3519956" y="4810263"/>
            <a:ext cx="1458300" cy="151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700" i="0">
                <a:solidFill>
                  <a:schemeClr val="dk1"/>
                </a:solidFill>
                <a:latin typeface="Arial"/>
                <a:ea typeface="Arial"/>
                <a:cs typeface="Arial"/>
                <a:sym typeface="Arial"/>
              </a:rPr>
              <a:t>data.ucsf.edu</a:t>
            </a:r>
            <a:endParaRPr sz="700" i="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SF PPT Template">
  <a:themeElements>
    <a:clrScheme name="UCSF 1">
      <a:dk1>
        <a:srgbClr val="052049"/>
      </a:dk1>
      <a:lt1>
        <a:srgbClr val="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2159</Words>
  <Application>Microsoft Macintosh PowerPoint</Application>
  <PresentationFormat>On-screen Show (16:9)</PresentationFormat>
  <Paragraphs>413</Paragraphs>
  <Slides>42</Slides>
  <Notes>42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42</vt:i4>
      </vt:variant>
    </vt:vector>
  </HeadingPairs>
  <TitlesOfParts>
    <vt:vector size="47" baseType="lpstr">
      <vt:lpstr>Roboto</vt:lpstr>
      <vt:lpstr>Garamond</vt:lpstr>
      <vt:lpstr>Simple Light</vt:lpstr>
      <vt:lpstr>UCSF PPT Template</vt:lpstr>
      <vt:lpstr>Custom</vt:lpstr>
      <vt:lpstr>PowerPoint Presentation</vt:lpstr>
      <vt:lpstr>Questions for class</vt:lpstr>
      <vt:lpstr>Outline</vt:lpstr>
      <vt:lpstr>PowerPoint Presentation</vt:lpstr>
      <vt:lpstr>PowerPoint Presentation</vt:lpstr>
      <vt:lpstr>PowerPoint Presentation</vt:lpstr>
      <vt:lpstr>PowerPoint Presentation</vt:lpstr>
      <vt:lpstr>Outline</vt:lpstr>
      <vt:lpstr>Research Goal</vt:lpstr>
      <vt:lpstr>Research Goal</vt:lpstr>
      <vt:lpstr>Research Goal</vt:lpstr>
      <vt:lpstr>Outline</vt:lpstr>
      <vt:lpstr>Working with EHR</vt:lpstr>
      <vt:lpstr>Working with EHR</vt:lpstr>
      <vt:lpstr>Working with EHR</vt:lpstr>
      <vt:lpstr>Outline</vt:lpstr>
      <vt:lpstr>RDB De-identified Flat Files, reduced EHR data but…  </vt:lpstr>
      <vt:lpstr>Ten Practical Steps to Staying on Top of a  Tidal Wave of EHR Data  </vt:lpstr>
      <vt:lpstr>Step 1:  Find the Right Tool for You!</vt:lpstr>
      <vt:lpstr>Step 2:  Develop Your Programming Skills</vt:lpstr>
      <vt:lpstr>Step 3:  Understand Your data</vt:lpstr>
      <vt:lpstr>De-identified:  Patient File</vt:lpstr>
      <vt:lpstr>De-identified: Encounter File</vt:lpstr>
      <vt:lpstr>PowerPoint Presentation</vt:lpstr>
      <vt:lpstr>De-identified: Flowsheet Data</vt:lpstr>
      <vt:lpstr>PowerPoint Presentation</vt:lpstr>
      <vt:lpstr>Step 4: Don’t Drown in Your Data!</vt:lpstr>
      <vt:lpstr>Step 5:  Get Dirty!</vt:lpstr>
      <vt:lpstr>Step 6:  Develop Project Specific Documentation</vt:lpstr>
      <vt:lpstr>PowerPoint Presentation</vt:lpstr>
      <vt:lpstr>Step 7:  Create Reproducible Code</vt:lpstr>
      <vt:lpstr>Step 8: Ask for Help </vt:lpstr>
      <vt:lpstr>Step 9:  Prepare an Analytical Dataset and Codebook </vt:lpstr>
      <vt:lpstr>Step 10:  Analyze and Publish Your Results</vt:lpstr>
      <vt:lpstr>Outline</vt:lpstr>
      <vt:lpstr>Upload</vt:lpstr>
      <vt:lpstr>Data Processing</vt:lpstr>
      <vt:lpstr>Summarize</vt:lpstr>
      <vt:lpstr>Validate</vt:lpstr>
      <vt:lpstr>Archive</vt:lpstr>
      <vt:lpstr>Questions?</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Ida Sim</cp:lastModifiedBy>
  <cp:revision>1</cp:revision>
  <dcterms:modified xsi:type="dcterms:W3CDTF">2018-01-23T18:58:07Z</dcterms:modified>
</cp:coreProperties>
</file>