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ink/inkAction1.xml" ContentType="application/vnd.ms-office.inkAction+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8" r:id="rId2"/>
    <p:sldMasterId id="2147483721" r:id="rId3"/>
    <p:sldMasterId id="2147483749" r:id="rId4"/>
  </p:sldMasterIdLst>
  <p:notesMasterIdLst>
    <p:notesMasterId r:id="rId48"/>
  </p:notesMasterIdLst>
  <p:handoutMasterIdLst>
    <p:handoutMasterId r:id="rId49"/>
  </p:handoutMasterIdLst>
  <p:sldIdLst>
    <p:sldId id="866" r:id="rId5"/>
    <p:sldId id="879" r:id="rId6"/>
    <p:sldId id="318" r:id="rId7"/>
    <p:sldId id="327" r:id="rId8"/>
    <p:sldId id="868" r:id="rId9"/>
    <p:sldId id="869" r:id="rId10"/>
    <p:sldId id="871" r:id="rId11"/>
    <p:sldId id="874" r:id="rId12"/>
    <p:sldId id="873" r:id="rId13"/>
    <p:sldId id="875" r:id="rId14"/>
    <p:sldId id="876" r:id="rId15"/>
    <p:sldId id="290" r:id="rId16"/>
    <p:sldId id="885" r:id="rId17"/>
    <p:sldId id="877" r:id="rId18"/>
    <p:sldId id="852" r:id="rId19"/>
    <p:sldId id="853" r:id="rId20"/>
    <p:sldId id="854" r:id="rId21"/>
    <p:sldId id="855" r:id="rId22"/>
    <p:sldId id="856" r:id="rId23"/>
    <p:sldId id="263" r:id="rId24"/>
    <p:sldId id="886" r:id="rId25"/>
    <p:sldId id="857" r:id="rId26"/>
    <p:sldId id="858" r:id="rId27"/>
    <p:sldId id="269" r:id="rId28"/>
    <p:sldId id="859" r:id="rId29"/>
    <p:sldId id="861" r:id="rId30"/>
    <p:sldId id="862" r:id="rId31"/>
    <p:sldId id="268" r:id="rId32"/>
    <p:sldId id="279" r:id="rId33"/>
    <p:sldId id="842" r:id="rId34"/>
    <p:sldId id="878" r:id="rId35"/>
    <p:sldId id="828" r:id="rId36"/>
    <p:sldId id="829" r:id="rId37"/>
    <p:sldId id="830" r:id="rId38"/>
    <p:sldId id="281" r:id="rId39"/>
    <p:sldId id="285" r:id="rId40"/>
    <p:sldId id="287" r:id="rId41"/>
    <p:sldId id="887" r:id="rId42"/>
    <p:sldId id="288" r:id="rId43"/>
    <p:sldId id="291" r:id="rId44"/>
    <p:sldId id="831" r:id="rId45"/>
    <p:sldId id="888" r:id="rId46"/>
    <p:sldId id="880"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Graff" initials="" lastIdx="3" clrIdx="0"/>
  <p:cmAuthor id="1" name="Rebecca Graff" initials="RG" lastIdx="17" clrIdx="1">
    <p:extLst>
      <p:ext uri="{19B8F6BF-5375-455C-9EA6-DF929625EA0E}">
        <p15:presenceInfo xmlns:p15="http://schemas.microsoft.com/office/powerpoint/2012/main" userId="a6ba10420d7fc8b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1368"/>
    <p:restoredTop sz="80692" autoAdjust="0"/>
  </p:normalViewPr>
  <p:slideViewPr>
    <p:cSldViewPr snapToGrid="0" snapToObjects="1">
      <p:cViewPr varScale="1">
        <p:scale>
          <a:sx n="104" d="100"/>
          <a:sy n="104" d="100"/>
        </p:scale>
        <p:origin x="1416" y="208"/>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54D5451-781C-4A4B-BF7D-5FB755533C01}" type="datetimeFigureOut">
              <a:rPr lang="en-US" smtClean="0"/>
              <a:t>1/4/22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D9705D3-A725-DE48-A1F0-39669F9BE2BC}" type="slidenum">
              <a:rPr lang="en-US" smtClean="0"/>
              <a:t>‹#›</a:t>
            </a:fld>
            <a:endParaRPr lang="en-US"/>
          </a:p>
        </p:txBody>
      </p:sp>
    </p:spTree>
    <p:extLst>
      <p:ext uri="{BB962C8B-B14F-4D97-AF65-F5344CB8AC3E}">
        <p14:creationId xmlns:p14="http://schemas.microsoft.com/office/powerpoint/2010/main" val="1098819525"/>
      </p:ext>
    </p:extLst>
  </p:cSld>
  <p:clrMap bg1="lt1" tx1="dk1" bg2="lt2" tx2="dk2" accent1="accent1" accent2="accent2" accent3="accent3" accent4="accent4" accent5="accent5" accent6="accent6" hlink="hlink" folHlink="folHlink"/>
  <p:hf hdr="0" ftr="0" dt="0"/>
</p:handoutMaster>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F" type="integer" max="4096" units="deg"/>
          <inkml:channel name="T" type="integer" max="2.14748E9" units="dev"/>
        </inkml:traceFormat>
        <inkml:channelProperties>
          <inkml:channelProperty channel="X" name="resolution" value="1.88628" units="1/cm"/>
          <inkml:channelProperty channel="Y" name="resolution" value="1.64217" units="1/cm"/>
          <inkml:channelProperty channel="F" name="resolution" value="0" units="1/deg"/>
          <inkml:channelProperty channel="T" name="resolution" value="1" units="1/dev"/>
        </inkml:channelProperties>
      </inkml:inkSource>
      <inkml:timestamp xml:id="ts0" timeString="2017-12-18T17:53:40.321Z"/>
    </inkml:context>
    <inkml:brush xml:id="br0">
      <inkml:brushProperty name="width" value="0.07182" units="cm"/>
      <inkml:brushProperty name="height" value="0.07182" units="cm"/>
      <inkml:brushProperty name="color" value="#0000FF"/>
    </inkml:brush>
    <inkml:brush xml:id="brinv">
      <inkml:brushProperty name="width" value="0.05" units="cm"/>
      <inkml:brushProperty name="height" value="0.05" units="cm"/>
      <inkml:brushProperty name="color" value="#000000"/>
      <inkml:brushProperty name="transparency" value="255"/>
    </inkml:brush>
  </inkml:definitions>
  <iact:action type="add" startTime="14739">
    <iact:property name="dataType"/>
    <iact:actionData xml:id="d0">
      <inkml:trace xmlns:inkml="http://www.w3.org/2003/InkML" xml:id="stk0" contextRef="#ctx0" brushRef="#br0">489 299 704 0,'-26'-4'264'15,"36"0"-208"-15,-10 0 -12 0,0 0 52 16,5 0 -60 -16,11 -8 -4 15,5 0 -20 -15,4 -8 8 16,-4 4 -12 -16,10 -4 40 16,5 4 -24 -16,6 0 40 0,9 0 -36 15,6 4 12 -15,16 0 -24 0,4 0 8 16,11 4 -12 0,0 4 0 -16,0 0 -4 0,10 0 12 15,16 4 -12 -15,10 -4 -12 16,5 8 0 -16,6 0 12 15,-6 8 -4 -15,5 0 -4 16,11 0 4 -16,-5 4 -4 16,5 8 0 -16,-11 0 16 15,6 0 -8 -15,-6 -8 16 16,16 0 -16 -16,-10 0 -4 16,4 0 0 -16,-9 -4 4 15,-6 0 -4 -15,-5 -4 -4 16,0 -4 4 -16,-10 0 4 0,-5 0 -4 15,-16 4 -4 -15,-16 -4 4 16,-15 -4 4 -16,-10 0 -4 16,-11 0 16 -16,-15 0 -12 15,-5 -8 40 -15,-21 4 -24 16,-10 -4 -12 -16,-21 0 -8 16,-16 0 -32 -16,-25 4 16 15,-16 0 24 -15,-21 4 -8 16,-5 0 0 -16,-25 8 0 15,-16 0 -16 -15,-11 4 8 16,1 -4 -4 -16,-16 0 0 30,-16 0 16 -30,6 0 -4 15,5 0 16 -15,-5 -8 -12 16,-6 0 68 -16,21 0 -44 16,0 -4 32 -16,1 -4 -36 0,4 -4 16 31,6 -4 -24 -31,9 -4 -8 0,6 -4 -8 0,16 0 -24 15,10 0 12 -15,-5 -4 48 16,15 0 -20 -16,11 0 68 16,9 0 -48 -16,17 4 20 15,15 8 -40 -15,10 0 -16 16,6 4 -8 -16,20 4 -60 16,15 8 36 -16,11 0 -24 15,31 8 32 -15,11 0 -16 16,30 0 20 -16,16 0 0 0,16 4 8 15,30 0 8 -15,26 0 0 16,32 -8 0 -16,9 0 0 16,37 0 -12 -16,0 0 8 15,26 -4 4 -15,25 4 0 16,-10 -8 0 -16,16 4 0 16,-5 -4 -36 -16,4 0 20 15,1 0 -144 -15,-21 0 88 16,5 -4 32 -16,-30 -8 28 31</inkml:trace>
    </iact:actionData>
  </iact:action>
  <iact:action type="add" startTime="14740">
    <iact:property name="dataType"/>
    <iact:actionData xml:id="d1">
      <inkml:trace xmlns:inkml="http://www.w3.org/2003/InkML" xml:id="stk1" contextRef="#ctx0" brushRef="#brinv">0 0 2048 0</inkml:trace>
    </iact:actionData>
  </iact:action>
  <iact:action type="add" startTime="14741">
    <iact:property name="dataType"/>
    <iact:actionData xml:id="d2">
      <inkml:trace xmlns:inkml="http://www.w3.org/2003/InkML" xml:id="stk2" contextRef="#ctx0" brushRef="#brinv">4488 415 2048 0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59E6D6-0641-E544-8AFD-F48C7929F59E}" type="datetimeFigureOut">
              <a:rPr lang="en-US" smtClean="0"/>
              <a:t>1/4/22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107E05-40DC-FD45-8388-749FC3D8F328}" type="slidenum">
              <a:rPr lang="en-US" smtClean="0"/>
              <a:t>‹#›</a:t>
            </a:fld>
            <a:endParaRPr lang="en-US"/>
          </a:p>
        </p:txBody>
      </p:sp>
    </p:spTree>
    <p:extLst>
      <p:ext uri="{BB962C8B-B14F-4D97-AF65-F5344CB8AC3E}">
        <p14:creationId xmlns:p14="http://schemas.microsoft.com/office/powerpoint/2010/main" val="3280013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Tree>
    <p:extLst>
      <p:ext uri="{BB962C8B-B14F-4D97-AF65-F5344CB8AC3E}">
        <p14:creationId xmlns:p14="http://schemas.microsoft.com/office/powerpoint/2010/main" val="4186206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Identifiability criteria that enable inference of causal relationships</a:t>
            </a:r>
          </a:p>
          <a:p>
            <a:pPr marL="171450" indent="-171450">
              <a:buFontTx/>
              <a:buChar char="-"/>
            </a:pPr>
            <a:r>
              <a:rPr lang="en-US" dirty="0"/>
              <a:t>The first identifiability condition is consistency, which suggests that for each individual, one of the counterfactual outcomes (namely the one that corresponds to the treatment value that the individual actually receives) is factual</a:t>
            </a:r>
          </a:p>
          <a:p>
            <a:pPr marL="171450" indent="-171450">
              <a:buFontTx/>
              <a:buChar char="-"/>
            </a:pPr>
            <a:r>
              <a:rPr lang="en-US" dirty="0"/>
              <a:t>For example, if an individual is actually treated (A = 1) then her counterfactual outcome had she been treated (</a:t>
            </a:r>
            <a:r>
              <a:rPr lang="en-US" dirty="0" err="1"/>
              <a:t>Ya</a:t>
            </a:r>
            <a:r>
              <a:rPr lang="en-US" dirty="0"/>
              <a:t>=1 = 1) will be equal to her observed outcome (Y =1)</a:t>
            </a:r>
          </a:p>
          <a:p>
            <a:pPr marL="628650" lvl="1" indent="-171450">
              <a:buFontTx/>
              <a:buChar char="-"/>
            </a:pPr>
            <a:r>
              <a:rPr lang="en-US" dirty="0"/>
              <a:t>For Zeus, his exposure was heart transplant, A = 1</a:t>
            </a:r>
          </a:p>
          <a:p>
            <a:pPr marL="628650" lvl="1" indent="-171450">
              <a:buFontTx/>
              <a:buChar char="-"/>
            </a:pPr>
            <a:r>
              <a:rPr lang="en-US" dirty="0"/>
              <a:t>If consistency can be assumed to hold, then his outcome had he been treated is equal to his observed outcome</a:t>
            </a:r>
          </a:p>
          <a:p>
            <a:pPr marL="171450" indent="-171450">
              <a:buFontTx/>
              <a:buChar char="-"/>
            </a:pPr>
            <a:r>
              <a:rPr lang="en-US" dirty="0"/>
              <a:t>This equality can be expressed as is seen in the first bullet, where capital A correspond to an individual’s observed treatment a</a:t>
            </a:r>
          </a:p>
          <a:p>
            <a:pPr marL="171450" indent="-171450">
              <a:buFontTx/>
              <a:buChar char="-"/>
            </a:pPr>
            <a:r>
              <a:rPr lang="en-US" dirty="0"/>
              <a:t>Consistency is generally expected to hold when interventions or exposures are well defined.</a:t>
            </a:r>
          </a:p>
          <a:p>
            <a:pPr marL="171450" indent="-171450">
              <a:buFontTx/>
              <a:buChar char="-"/>
            </a:pPr>
            <a:endParaRPr lang="en-US" dirty="0"/>
          </a:p>
          <a:p>
            <a:pPr marL="171450" indent="-171450">
              <a:buFontTx/>
              <a:buChar char="-"/>
            </a:pPr>
            <a:r>
              <a:rPr lang="en-US" dirty="0"/>
              <a:t>Note: this consistency is a different concept from the consistency described in the Bradford Hill criteria</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5027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Aspirin: </a:t>
            </a:r>
            <a:r>
              <a:rPr lang="en-US" sz="1200" kern="1200" dirty="0">
                <a:solidFill>
                  <a:schemeClr val="tx1"/>
                </a:solidFill>
                <a:effectLst/>
                <a:latin typeface="+mn-lt"/>
                <a:ea typeface="+mn-ea"/>
                <a:cs typeface="+mn-cs"/>
              </a:rPr>
              <a:t>well-defined </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A randomized trial, in which subjects are assigned to receive either a daily aspirin dose of 150 mg (A = 1), or no aspirin (A = 0), would allow us to compute the causal effect on whatever outcome of daily aspirin use.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Salt Intake: not well-defined </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The meaning of ‘low salt diet’ is not explicit, and there may be multiple ways in which a subject can have a low salt diet, leading to different counterfactual outcomes. </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A more precise question would estimate the causal effect of a particular specification of a low salt diet (e.g., A = 1, defined as addition to diet of &lt;=1500 mg of table salt a day) vs A = 0, defined as addition to diet of &gt; 1500 mg of table salt a day). </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A randomized trial, in which subjects were assigned to one of these groups and presented with identical meals except for the addition of salt as described, would be able to answer a causal question.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Cholesterol: not well-defined </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There are many ways in which serum LDL-cholesterol can be high or low: due to diet, due to genetic makeup, being on cholesterol affecting drugs, due to exercise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leading to different counterfactual outcomes. </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A more precise question would evaluate the causal effect of having low vs high cholesterol due to a specific version of treatment: [e.g., low cholesterol due to the administration of cholesterol lowering drugs (A = 0), vs high cholesterol due to cholesterol lowering drugs being withheld (A = 1)]. </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A randomized trial, in which subjects were assigned to one of these groups, would be able to answer a causal question.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3967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Assume that Zeus and each member of his family represent one million individuals</a:t>
            </a: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US" dirty="0"/>
          </a:p>
          <a:p>
            <a:pPr marL="0" indent="0">
              <a:buFontTx/>
              <a:buNone/>
            </a:pPr>
            <a:endParaRPr lang="en-US" dirty="0"/>
          </a:p>
        </p:txBody>
      </p:sp>
    </p:spTree>
    <p:extLst>
      <p:ext uri="{BB962C8B-B14F-4D97-AF65-F5344CB8AC3E}">
        <p14:creationId xmlns:p14="http://schemas.microsoft.com/office/powerpoint/2010/main" val="805215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Tree>
    <p:extLst>
      <p:ext uri="{BB962C8B-B14F-4D97-AF65-F5344CB8AC3E}">
        <p14:creationId xmlns:p14="http://schemas.microsoft.com/office/powerpoint/2010/main" val="4267430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5213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3387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The harm in 6 and benefit in 6 is not an accident. This exact opposite effect in an equivalent number of people is what makes the average causal effect 0 or null</a:t>
            </a:r>
          </a:p>
          <a:p>
            <a:pPr marL="171450" indent="-171450">
              <a:buFontTx/>
              <a:buChar char="-"/>
            </a:pPr>
            <a:endParaRPr lang="en-US" dirty="0"/>
          </a:p>
        </p:txBody>
      </p:sp>
    </p:spTree>
    <p:extLst>
      <p:ext uri="{BB962C8B-B14F-4D97-AF65-F5344CB8AC3E}">
        <p14:creationId xmlns:p14="http://schemas.microsoft.com/office/powerpoint/2010/main" val="744198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We know that the probability of the outcome had everyone been treated was equal to the probability of the outcome had everyone been untreated, which was equal to 0.5.</a:t>
            </a:r>
          </a:p>
          <a:p>
            <a:pPr marL="628650" lvl="1" indent="-171450">
              <a:buFontTx/>
              <a:buChar char="-"/>
            </a:pPr>
            <a:r>
              <a:rPr lang="en-US" dirty="0"/>
              <a:t>That means that in these data, the average causal null hypothesis holds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The average causal null hypothesis holds if the probability of the outcome had everyone been treated is equal to the probability of the outcome had everyone been untreated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7195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dirty="0"/>
              <a:t>The sharp causal null hypothesis holds if, for all individuals, the outcome under treatment is equal to the outcome under lack of treatment</a:t>
            </a:r>
          </a:p>
          <a:p>
            <a:pPr marL="171450" lvl="0" indent="-171450">
              <a:buFontTx/>
              <a:buChar char="-"/>
            </a:pPr>
            <a:r>
              <a:rPr lang="en-US" dirty="0"/>
              <a:t>So if we ask if the sharp causal null hypothesis holds for these data, we would find that it does not, because for some of the individuals in this population, the outcome under treatment and lack of treatment is not the same.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58112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 the table on the left, we have the exposure and outcome that occurred in reality for each member of Zeus’s family</a:t>
            </a:r>
          </a:p>
          <a:p>
            <a:pPr marL="171450" indent="-171450">
              <a:buFontTx/>
              <a:buChar char="-"/>
            </a:pPr>
            <a:r>
              <a:rPr lang="en-US" dirty="0"/>
              <a:t>In the table on the right, we magically know what outcome each individual would have experienced given each exposure</a:t>
            </a:r>
          </a:p>
        </p:txBody>
      </p:sp>
    </p:spTree>
    <p:extLst>
      <p:ext uri="{BB962C8B-B14F-4D97-AF65-F5344CB8AC3E}">
        <p14:creationId xmlns:p14="http://schemas.microsoft.com/office/powerpoint/2010/main" val="3882863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740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8421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data that we see on this slide are the observed exposure and observed outcome</a:t>
            </a:r>
          </a:p>
          <a:p>
            <a:pPr marL="171450" indent="-171450">
              <a:buFontTx/>
              <a:buChar char="-"/>
            </a:pPr>
            <a:r>
              <a:rPr lang="en-US" dirty="0"/>
              <a:t>If we look at the probability of the outcome among those who were exposed, which is to say among those for whom A was equal to one, we would see that there are 13 individuals who were exposed...and among them 7 experienced the outcome</a:t>
            </a:r>
          </a:p>
          <a:p>
            <a:pPr marL="171450" indent="-171450">
              <a:buFontTx/>
              <a:buChar char="-"/>
            </a:pPr>
            <a:r>
              <a:rPr lang="en-US" dirty="0"/>
              <a:t>We can do a similar calculation among the unexposed and find that 3 out of 7 individuals experienced the outcome</a:t>
            </a:r>
          </a:p>
          <a:p>
            <a:pPr marL="171450" indent="-171450">
              <a:buFontTx/>
              <a:buChar char="-"/>
            </a:pPr>
            <a:r>
              <a:rPr lang="en-US" dirty="0"/>
              <a:t>Exposure A and outcome Y are associated if the probability of the outcome among the exposed is not equal to the probability of the outcome among the unexposed </a:t>
            </a:r>
          </a:p>
          <a:p>
            <a:pPr marL="171450" indent="-171450">
              <a:buFontTx/>
              <a:buChar char="-"/>
            </a:pPr>
            <a:r>
              <a:rPr lang="en-US" dirty="0"/>
              <a:t>Independence is the scenario in which these two quantities are equal and it can alternatively be expressed using this particular notation.</a:t>
            </a:r>
          </a:p>
          <a:p>
            <a:pPr marL="171450" indent="-171450">
              <a:buFontTx/>
              <a:buChar char="-"/>
            </a:pPr>
            <a:r>
              <a:rPr lang="en-US" dirty="0"/>
              <a:t>And so we ask in this case, are A and Y independent, and we find that they are not because these two values are not comparable.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553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9029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26</a:t>
            </a:fld>
            <a:endParaRPr lang="en-US"/>
          </a:p>
        </p:txBody>
      </p:sp>
    </p:spTree>
    <p:extLst>
      <p:ext uri="{BB962C8B-B14F-4D97-AF65-F5344CB8AC3E}">
        <p14:creationId xmlns:p14="http://schemas.microsoft.com/office/powerpoint/2010/main" val="3052966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524BC4-FDE0-441D-843A-AA9EC17FAFAB}" type="slidenum">
              <a:rPr lang="en-US" smtClean="0"/>
              <a:t>27</a:t>
            </a:fld>
            <a:endParaRPr lang="en-US"/>
          </a:p>
        </p:txBody>
      </p:sp>
    </p:spTree>
    <p:extLst>
      <p:ext uri="{BB962C8B-B14F-4D97-AF65-F5344CB8AC3E}">
        <p14:creationId xmlns:p14="http://schemas.microsoft.com/office/powerpoint/2010/main" val="834565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 probability of the outcome under a specified value of exposure is an unconditional or marginal probability</a:t>
            </a:r>
          </a:p>
          <a:p>
            <a:pPr marL="628650" lvl="1" indent="-171450">
              <a:buFontTx/>
              <a:buChar char="-"/>
            </a:pPr>
            <a:r>
              <a:rPr lang="en-US" dirty="0"/>
              <a:t>It’s the proportion of subjects that would have developed the outcome Y had all subjects in the population of interest received exposure value a</a:t>
            </a:r>
          </a:p>
          <a:p>
            <a:pPr marL="628650" lvl="1" indent="-171450">
              <a:buFontTx/>
              <a:buChar char="-"/>
            </a:pPr>
            <a:r>
              <a:rPr lang="en-US" dirty="0"/>
              <a:t>So it’s calculated using the entire population and it’s considered to be a causal quantity</a:t>
            </a:r>
          </a:p>
          <a:p>
            <a:pPr marL="628650" lvl="1" indent="-171450">
              <a:buFontTx/>
              <a:buChar char="-"/>
            </a:pPr>
            <a:r>
              <a:rPr lang="en-US" dirty="0"/>
              <a:t>It’s not typically measured in humans, so much as it is a construct to which we aspire. The same person isn’t generally going to be exposed AND unexposed, so we can’t know what would happen had the entire population been exposed or unexposed.</a:t>
            </a:r>
          </a:p>
          <a:p>
            <a:pPr marL="171450" lvl="0" indent="-171450">
              <a:buFontTx/>
              <a:buChar char="-"/>
            </a:pPr>
            <a:r>
              <a:rPr lang="en-US" dirty="0"/>
              <a:t>The probability that Y = 1 given that A =1 is a conditional probability</a:t>
            </a:r>
          </a:p>
          <a:p>
            <a:pPr marL="628650" lvl="1" indent="-171450">
              <a:buFontTx/>
              <a:buChar char="-"/>
            </a:pPr>
            <a:r>
              <a:rPr lang="en-US" dirty="0"/>
              <a:t>It’s the proportion of subjects that developed the outcome Y among subjects who received exposure value a in the population</a:t>
            </a:r>
          </a:p>
          <a:p>
            <a:pPr marL="628650" lvl="1" indent="-171450">
              <a:buFontTx/>
              <a:buChar char="-"/>
            </a:pPr>
            <a:r>
              <a:rPr lang="en-US" dirty="0"/>
              <a:t>So it’s calculated using a subset of the population and it’s an associational quantity</a:t>
            </a:r>
          </a:p>
          <a:p>
            <a:pPr marL="628650" lvl="1" indent="-171450">
              <a:buFontTx/>
              <a:buChar char="-"/>
            </a:pPr>
            <a:r>
              <a:rPr lang="en-US" dirty="0"/>
              <a:t>When calculating conditional probabilities, I find it useful to start with the denominator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76798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Comparing effect vs. association measures, what we have on the left hand side of this table is a causal risk ratio</a:t>
            </a:r>
          </a:p>
          <a:p>
            <a:pPr marL="628650" lvl="1" indent="-171450">
              <a:buFontTx/>
              <a:buChar char="-"/>
            </a:pPr>
            <a:r>
              <a:rPr lang="en-US" dirty="0"/>
              <a:t>we could similarly be looking at a causal risk difference or causal odds ratio</a:t>
            </a:r>
          </a:p>
          <a:p>
            <a:pPr marL="628650" lvl="1" indent="-171450">
              <a:buFontTx/>
              <a:buChar char="-"/>
            </a:pPr>
            <a:r>
              <a:rPr lang="en-US" dirty="0"/>
              <a:t>The point is that we’re looking at unobserved risks; they cannot be directly computed because the outcome under treatment and the outcome under lack of treatment are unobserved in some subjects in the population</a:t>
            </a:r>
          </a:p>
          <a:p>
            <a:pPr marL="171450" lvl="0" indent="-171450">
              <a:buFontTx/>
              <a:buChar char="-"/>
            </a:pPr>
            <a:r>
              <a:rPr lang="en-US" dirty="0"/>
              <a:t>On the right hand side of the table, however, we are looking at an associational risk ratio, which is a ratio of observed risk</a:t>
            </a:r>
          </a:p>
          <a:p>
            <a:pPr marL="628650" lvl="1" indent="-171450">
              <a:buFontTx/>
              <a:buChar char="-"/>
            </a:pPr>
            <a:r>
              <a:rPr lang="en-US" dirty="0"/>
              <a:t>It can be computed in any study because Y, the outcome, is observed in all subjects in the population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9932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To interpret effect vs. association measure, it’s important to consider the populations that we are comparing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7041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Because unobserved risks are unattainable from observational research, we use ideal randomized experiments as a framework to discuss the calculation of effect measures without having to make any assumptions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802808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055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3</a:t>
            </a:fld>
            <a:endParaRPr lang="en-US"/>
          </a:p>
        </p:txBody>
      </p:sp>
    </p:spTree>
    <p:extLst>
      <p:ext uri="{BB962C8B-B14F-4D97-AF65-F5344CB8AC3E}">
        <p14:creationId xmlns:p14="http://schemas.microsoft.com/office/powerpoint/2010/main" val="1475818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38785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11817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These data correspond to a hypothetical ideal randomized experiment</a:t>
            </a:r>
          </a:p>
          <a:p>
            <a:pPr marL="171450" indent="-171450">
              <a:buFontTx/>
              <a:buChar char="-"/>
            </a:pPr>
            <a:r>
              <a:rPr lang="en-US" dirty="0"/>
              <a:t>What you can see is that only one counterfactual outcome is known for each individual and that’s the counterfactual outcome corresponding to the treatment that the subject actually received</a:t>
            </a:r>
          </a:p>
          <a:p>
            <a:pPr marL="171450" lvl="0" indent="-171450">
              <a:buFontTx/>
              <a:buChar char="-"/>
            </a:pPr>
            <a:r>
              <a:rPr lang="en-US" dirty="0"/>
              <a:t>Randomization in the context of an ideal experiment ensures that the missing values occur by chance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06460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More formally, exchangeability is defined as independence DRAW between the counterfactual outcome and the observed treatment</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It’s the second of the three identifiability conditions that enable inference of causal relationships</a:t>
            </a:r>
          </a:p>
          <a:p>
            <a:pPr marL="171450" indent="-171450">
              <a:buFontTx/>
              <a:buChar char="-"/>
            </a:pPr>
            <a:r>
              <a:rPr lang="en-US" dirty="0"/>
              <a:t>It means that the treated and the untreated would have experienced the same risk of outcome if they had received the same treatment level</a:t>
            </a:r>
          </a:p>
          <a:p>
            <a:pPr marL="171450" indent="-171450">
              <a:buFontTx/>
              <a:buChar char="-"/>
            </a:pPr>
            <a:r>
              <a:rPr lang="en-US" dirty="0"/>
              <a:t>Or shown in probabilities, the risk of the outcome under treatment level a is the same among the exposed and the unexposed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82896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21989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Taking into account both exchangeability and consistency, we can see why it is possible to infer causal effects from associational data in an ideal randomized </a:t>
            </a:r>
            <a:r>
              <a:rPr lang="en-US" dirty="0" err="1"/>
              <a:t>expt</a:t>
            </a:r>
            <a:endParaRPr lang="en-US" dirty="0"/>
          </a:p>
          <a:p>
            <a:pPr marL="171450" indent="-171450">
              <a:buFontTx/>
              <a:buChar char="-"/>
            </a:pPr>
            <a:r>
              <a:rPr lang="en-US" dirty="0"/>
              <a:t>How can we figure out the risk had everyone been untreated just from looking at the population that was actually untreated?</a:t>
            </a:r>
          </a:p>
          <a:p>
            <a:pPr marL="628650" lvl="1" indent="-171450">
              <a:buFontTx/>
              <a:buChar char="-"/>
            </a:pPr>
            <a:r>
              <a:rPr lang="en-US" dirty="0"/>
              <a:t>First, because of consistency, we know that the counterfactual risk under lack of treatment is equal to the observed risk under lack of treatment among those who weren’t treated</a:t>
            </a:r>
          </a:p>
          <a:p>
            <a:pPr marL="628650" lvl="1" indent="-171450">
              <a:buFontTx/>
              <a:buChar char="-"/>
            </a:pPr>
            <a:r>
              <a:rPr lang="en-US" dirty="0"/>
              <a:t>Then, because of exchangeability, we know that the risk had everyone been untreated is the same among the exposed and the unexposed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33627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 an ideal randomized experiment, causation is association (by design)</a:t>
            </a:r>
          </a:p>
          <a:p>
            <a:pPr marL="171450" indent="-171450">
              <a:buFontTx/>
              <a:buChar char="-"/>
            </a:pPr>
            <a:r>
              <a:rPr lang="en-US" sz="1200" kern="1200" dirty="0">
                <a:solidFill>
                  <a:schemeClr val="tx1"/>
                </a:solidFill>
                <a:effectLst/>
                <a:latin typeface="+mn-lt"/>
                <a:ea typeface="+mn-ea"/>
                <a:cs typeface="+mn-cs"/>
              </a:rPr>
              <a:t>When, as here, a counterfactual quantity can be expressed as a function of the distribution (i.e., probabilities) of the observed data, we say that the counterfactual quantity is identified or identifiable; otherwise, we say it is unidentified or not identifiable</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350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Let’s consider whether exchangeability holds in the data from our hypothetical ideal randomized experiment</a:t>
            </a:r>
          </a:p>
          <a:p>
            <a:pPr marL="171450" indent="-171450">
              <a:buFontTx/>
              <a:buChar char="-"/>
            </a:pPr>
            <a:r>
              <a:rPr lang="en-US" dirty="0"/>
              <a:t>To do so, we’ll suppose that we magically have the counterfactual data</a:t>
            </a:r>
          </a:p>
          <a:p>
            <a:pPr marL="171450" indent="-171450">
              <a:buFontTx/>
              <a:buChar char="-"/>
            </a:pPr>
            <a:r>
              <a:rPr lang="en-US" dirty="0"/>
              <a:t>We need for the risk of death had everyone been untreated to be the same among the exposed and the unexposed</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Similarly, we’d need for risk of death had everyone been treated to be the same among the exposed and the unexposed</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But starting with these risks of death had everyone been untreated, we see that they are actually distinct among the exposed and the unexposed</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That’s enough to tell us that </a:t>
            </a:r>
            <a:r>
              <a:rPr lang="en-US" baseline="0" dirty="0"/>
              <a:t>exchangeability does not hold in our ideal randomized experiment</a:t>
            </a:r>
          </a:p>
          <a:p>
            <a:pPr marL="171450" indent="-171450">
              <a:buFontTx/>
              <a:buChar char="-"/>
            </a:pPr>
            <a:r>
              <a:rPr lang="en-US" baseline="0" dirty="0"/>
              <a:t>But these data still could have come from an ideal randomized experiment on account of randomization according to more than one coin flip</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35679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61092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43</a:t>
            </a:fld>
            <a:endParaRPr lang="en-US"/>
          </a:p>
        </p:txBody>
      </p:sp>
    </p:spTree>
    <p:extLst>
      <p:ext uri="{BB962C8B-B14F-4D97-AF65-F5344CB8AC3E}">
        <p14:creationId xmlns:p14="http://schemas.microsoft.com/office/powerpoint/2010/main" val="1003221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A107E05-40DC-FD45-8388-749FC3D8F328}" type="slidenum">
              <a:rPr lang="en-US" smtClean="0"/>
              <a:t>4</a:t>
            </a:fld>
            <a:endParaRPr lang="en-US"/>
          </a:p>
        </p:txBody>
      </p:sp>
    </p:spTree>
    <p:extLst>
      <p:ext uri="{BB962C8B-B14F-4D97-AF65-F5344CB8AC3E}">
        <p14:creationId xmlns:p14="http://schemas.microsoft.com/office/powerpoint/2010/main" val="486258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altLang="en-US" sz="1200" dirty="0"/>
              <a:t>In an ideal world, you could rewind time, NOT give Zeus the heart transplant and observe what happens.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altLang="en-US" sz="1200" dirty="0"/>
              <a:t>Then you could compare the outcome when Zeus had the transplant vs. did not have the transplant, and draw an inference about whether the transplant caused his death</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107E05-40DC-FD45-8388-749FC3D8F328}" type="slidenum">
              <a:rPr lang="en-US" smtClean="0"/>
              <a:t>5</a:t>
            </a:fld>
            <a:endParaRPr lang="en-US"/>
          </a:p>
        </p:txBody>
      </p:sp>
    </p:spTree>
    <p:extLst>
      <p:ext uri="{BB962C8B-B14F-4D97-AF65-F5344CB8AC3E}">
        <p14:creationId xmlns:p14="http://schemas.microsoft.com/office/powerpoint/2010/main" val="642289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A107E05-40DC-FD45-8388-749FC3D8F328}" type="slidenum">
              <a:rPr lang="en-US" smtClean="0"/>
              <a:t>6</a:t>
            </a:fld>
            <a:endParaRPr lang="en-US"/>
          </a:p>
        </p:txBody>
      </p:sp>
    </p:spTree>
    <p:extLst>
      <p:ext uri="{BB962C8B-B14F-4D97-AF65-F5344CB8AC3E}">
        <p14:creationId xmlns:p14="http://schemas.microsoft.com/office/powerpoint/2010/main" val="673493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A107E05-40DC-FD45-8388-749FC3D8F32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4359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Tx/>
              <a:buNone/>
            </a:pPr>
            <a:endParaRPr lang="en-US" dirty="0"/>
          </a:p>
        </p:txBody>
      </p:sp>
      <p:sp>
        <p:nvSpPr>
          <p:cNvPr id="4" name="Slide Number Placeholder 3"/>
          <p:cNvSpPr>
            <a:spLocks noGrp="1"/>
          </p:cNvSpPr>
          <p:nvPr>
            <p:ph type="sldNum" sz="quarter" idx="5"/>
          </p:nvPr>
        </p:nvSpPr>
        <p:spPr/>
        <p:txBody>
          <a:bodyPr/>
          <a:lstStyle/>
          <a:p>
            <a:fld id="{4A107E05-40DC-FD45-8388-749FC3D8F328}" type="slidenum">
              <a:rPr lang="en-US" smtClean="0"/>
              <a:t>8</a:t>
            </a:fld>
            <a:endParaRPr lang="en-US"/>
          </a:p>
        </p:txBody>
      </p:sp>
    </p:spTree>
    <p:extLst>
      <p:ext uri="{BB962C8B-B14F-4D97-AF65-F5344CB8AC3E}">
        <p14:creationId xmlns:p14="http://schemas.microsoft.com/office/powerpoint/2010/main" val="146825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Yes, </a:t>
            </a:r>
            <a:r>
              <a:rPr lang="en-US" i="1" dirty="0" err="1"/>
              <a:t>Y</a:t>
            </a:r>
            <a:r>
              <a:rPr lang="en-US" i="1" baseline="30000" dirty="0" err="1"/>
              <a:t>a</a:t>
            </a:r>
            <a:r>
              <a:rPr lang="en-US" i="1" baseline="30000" dirty="0"/>
              <a:t>=1</a:t>
            </a:r>
            <a:r>
              <a:rPr lang="en-US" dirty="0"/>
              <a:t> and </a:t>
            </a:r>
            <a:r>
              <a:rPr lang="en-US" i="1" dirty="0" err="1"/>
              <a:t>Y</a:t>
            </a:r>
            <a:r>
              <a:rPr lang="en-US" i="1" baseline="30000" dirty="0" err="1"/>
              <a:t>a</a:t>
            </a:r>
            <a:r>
              <a:rPr lang="en-US" i="1" baseline="30000" dirty="0"/>
              <a:t>=0</a:t>
            </a:r>
            <a:r>
              <a:rPr lang="en-US" dirty="0"/>
              <a:t> are random variables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The outcome had the individual been treated and the outcome had the individual been untreated are random variables since they can take on different values for different individuals.</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dirty="0"/>
              <a:t>It just happens that we’re evaluating the random variable Y under a certain condition of another variable A.</a:t>
            </a:r>
          </a:p>
        </p:txBody>
      </p:sp>
      <p:sp>
        <p:nvSpPr>
          <p:cNvPr id="4" name="Slide Number Placeholder 3"/>
          <p:cNvSpPr>
            <a:spLocks noGrp="1"/>
          </p:cNvSpPr>
          <p:nvPr>
            <p:ph type="sldNum" sz="quarter" idx="5"/>
          </p:nvPr>
        </p:nvSpPr>
        <p:spPr/>
        <p:txBody>
          <a:bodyPr/>
          <a:lstStyle/>
          <a:p>
            <a:fld id="{4A107E05-40DC-FD45-8388-749FC3D8F328}" type="slidenum">
              <a:rPr lang="en-US" smtClean="0"/>
              <a:t>9</a:t>
            </a:fld>
            <a:endParaRPr lang="en-US"/>
          </a:p>
        </p:txBody>
      </p:sp>
    </p:spTree>
    <p:extLst>
      <p:ext uri="{BB962C8B-B14F-4D97-AF65-F5344CB8AC3E}">
        <p14:creationId xmlns:p14="http://schemas.microsoft.com/office/powerpoint/2010/main" val="27366442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0.jpe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2.jpe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2.jpe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8114282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41148995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306832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4681146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708521224"/>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55088123"/>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988340543"/>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284037106"/>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542033378"/>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464014493"/>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218156553"/>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75273787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7410684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82018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318711571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24754565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142611103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5794742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Head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3732" y="438912"/>
            <a:ext cx="8089901" cy="563231"/>
          </a:xfrm>
        </p:spPr>
        <p:txBody>
          <a:bodyPr rtlCol="0"/>
          <a:lstStyle>
            <a:lvl1pPr>
              <a:defRPr lang="en-US" dirty="0"/>
            </a:lvl1pPr>
          </a:lstStyle>
          <a:p>
            <a:pPr lvl="0"/>
            <a:r>
              <a:rPr lang="en-US"/>
              <a:t>Click to edit Master title style</a:t>
            </a:r>
            <a:endParaRPr lang="en-US" dirty="0"/>
          </a:p>
        </p:txBody>
      </p:sp>
      <p:sp>
        <p:nvSpPr>
          <p:cNvPr id="3" name="Content Placeholder 2"/>
          <p:cNvSpPr>
            <a:spLocks noGrp="1"/>
          </p:cNvSpPr>
          <p:nvPr>
            <p:ph idx="1"/>
          </p:nvPr>
        </p:nvSpPr>
        <p:spPr>
          <a:xfrm>
            <a:off x="661375" y="1563752"/>
            <a:ext cx="8325548" cy="4011502"/>
          </a:xfrm>
        </p:spPr>
        <p:txBody>
          <a:bodyPr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6"/>
          <p:cNvSpPr>
            <a:spLocks noGrp="1"/>
          </p:cNvSpPr>
          <p:nvPr>
            <p:ph type="sldNum" sz="quarter" idx="10"/>
          </p:nvPr>
        </p:nvSpPr>
        <p:spPr>
          <a:xfrm>
            <a:off x="365125" y="6380163"/>
            <a:ext cx="423863" cy="273050"/>
          </a:xfrm>
        </p:spPr>
        <p:txBody>
          <a:bodyPr/>
          <a:lstStyle>
            <a:lvl1pPr algn="l">
              <a:defRPr sz="1400" i="0">
                <a:solidFill>
                  <a:schemeClr val="tx1"/>
                </a:solidFill>
                <a:latin typeface="Arial" pitchFamily="34" charset="0"/>
                <a:cs typeface="Arial" pitchFamily="34" charset="0"/>
              </a:defRPr>
            </a:lvl1pPr>
          </a:lstStyle>
          <a:p>
            <a:pPr>
              <a:defRPr/>
            </a:pPr>
            <a:fld id="{6746ACCE-8F13-C64C-8623-5F4A37EA215D}" type="slidenum">
              <a:rPr lang="en-US"/>
              <a:pPr>
                <a:defRPr/>
              </a:pPr>
              <a:t>‹#›</a:t>
            </a:fld>
            <a:endParaRPr lang="en-US" dirty="0"/>
          </a:p>
        </p:txBody>
      </p:sp>
    </p:spTree>
    <p:extLst>
      <p:ext uri="{BB962C8B-B14F-4D97-AF65-F5344CB8AC3E}">
        <p14:creationId xmlns:p14="http://schemas.microsoft.com/office/powerpoint/2010/main" val="200735270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989278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2752599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02281332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0900244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374903572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01079899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166728187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7280904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1000736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319691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052049"/>
              </a:solidFill>
              <a:latin typeface="Garamond" charset="0"/>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13430435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25514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21868913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37250188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1562225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173461751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12412065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3"/>
          <p:cNvSpPr>
            <a:spLocks noGrp="1" noChangeArrowheads="1"/>
          </p:cNvSpPr>
          <p:nvPr>
            <p:ph type="sldNum" sz="quarter" idx="10"/>
          </p:nvPr>
        </p:nvSpPr>
        <p:spPr>
          <a:xfrm>
            <a:off x="369888" y="6353175"/>
            <a:ext cx="504825" cy="304800"/>
          </a:xfrm>
        </p:spPr>
        <p:txBody>
          <a:bodyPr/>
          <a:lstStyle>
            <a:lvl1pPr>
              <a:defRPr>
                <a:solidFill>
                  <a:schemeClr val="tx2"/>
                </a:solidFill>
              </a:defRPr>
            </a:lvl1pPr>
          </a:lstStyle>
          <a:p>
            <a:pPr>
              <a:defRPr/>
            </a:pPr>
            <a:fld id="{FAA74B69-70FD-A649-B131-F3438782CAA4}" type="slidenum">
              <a:rPr lang="en-US" altLang="en-US"/>
              <a:pPr>
                <a:defRPr/>
              </a:pPr>
              <a:t>‹#›</a:t>
            </a:fld>
            <a:endParaRPr lang="en-US" altLang="en-US"/>
          </a:p>
        </p:txBody>
      </p:sp>
    </p:spTree>
    <p:extLst>
      <p:ext uri="{BB962C8B-B14F-4D97-AF65-F5344CB8AC3E}">
        <p14:creationId xmlns:p14="http://schemas.microsoft.com/office/powerpoint/2010/main" val="25205323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9"/>
        <p:cNvGrpSpPr/>
        <p:nvPr/>
      </p:nvGrpSpPr>
      <p:grpSpPr>
        <a:xfrm>
          <a:off x="0" y="0"/>
          <a:ext cx="0" cy="0"/>
          <a:chOff x="0" y="0"/>
          <a:chExt cx="0" cy="0"/>
        </a:xfrm>
      </p:grpSpPr>
      <p:sp>
        <p:nvSpPr>
          <p:cNvPr id="80" name="Shape 80"/>
          <p:cNvSpPr txBox="1">
            <a:spLocks noGrp="1"/>
          </p:cNvSpPr>
          <p:nvPr>
            <p:ph type="sldNum" idx="12"/>
          </p:nvPr>
        </p:nvSpPr>
        <p:spPr>
          <a:xfrm>
            <a:off x="8460431" y="6201587"/>
            <a:ext cx="548700" cy="524800"/>
          </a:xfrm>
          <a:prstGeom prst="rect">
            <a:avLst/>
          </a:prstGeom>
        </p:spPr>
        <p:txBody>
          <a:bodyPr wrap="square" lIns="91425" tIns="91425" rIns="91425" bIns="91425" anchor="ctr" anchorCtr="0">
            <a:noAutofit/>
          </a:bodyPr>
          <a:lstStyle/>
          <a:p>
            <a:fld id="{00000000-1234-1234-1234-123412341234}" type="slidenum">
              <a:rPr lang="en" smtClean="0">
                <a:solidFill>
                  <a:schemeClr val="dk2"/>
                </a:solidFill>
              </a:rPr>
              <a:pPr/>
              <a:t>‹#›</a:t>
            </a:fld>
            <a:endParaRPr lang="en">
              <a:solidFill>
                <a:schemeClr val="dk2"/>
              </a:solidFill>
            </a:endParaRPr>
          </a:p>
        </p:txBody>
      </p:sp>
    </p:spTree>
    <p:extLst>
      <p:ext uri="{BB962C8B-B14F-4D97-AF65-F5344CB8AC3E}">
        <p14:creationId xmlns:p14="http://schemas.microsoft.com/office/powerpoint/2010/main" val="1684063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8298463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3" y="438914"/>
            <a:ext cx="8089901" cy="458587"/>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7" y="1563684"/>
            <a:ext cx="8087171" cy="313932"/>
          </a:xfrm>
        </p:spPr>
        <p:txBody>
          <a:bodyPr anchor="t"/>
          <a:lstStyle>
            <a:lvl1pPr marL="0" indent="0">
              <a:buNone/>
              <a:defRPr sz="1575" b="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AE8EEDDD-082B-5546-B825-69448448F6D4}" type="datetime1">
              <a:rPr lang="en-US" smtClean="0">
                <a:solidFill>
                  <a:srgbClr val="052049"/>
                </a:solidFill>
              </a:rPr>
              <a:t>1/4/22</a:t>
            </a:fld>
            <a:endParaRPr lang="en-US" dirty="0">
              <a:solidFill>
                <a:srgbClr val="052049"/>
              </a:solidFill>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solidFill>
                <a:srgbClr val="052049"/>
              </a:solidFill>
            </a:endParaRPr>
          </a:p>
        </p:txBody>
      </p:sp>
      <p:sp>
        <p:nvSpPr>
          <p:cNvPr id="10"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400215628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2640351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365554395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11574492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81535376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30363440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7063389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9880665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36240264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26851287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defTabSz="914400"/>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1314084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28721320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FFFFFF"/>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86623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15313845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0371304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33028867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endParaRPr lang="en-US" dirty="0">
              <a:solidFill>
                <a:srgbClr val="052049"/>
              </a:solidFill>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91932876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1807221352"/>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284129329"/>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defTabSz="914400"/>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286355012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93602513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defTabSz="914400">
              <a:lnSpc>
                <a:spcPct val="90000"/>
              </a:lnSpc>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defTabSz="914400"/>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663782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99610904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solidFill>
                <a:srgbClr val="052049"/>
              </a:solidFill>
            </a:endParaRP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defTabSz="914400">
              <a:lnSpc>
                <a:spcPct val="90000"/>
              </a:lnSpc>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20747753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34704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12346940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25149292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1953548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310916991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914400" eaLnBrk="0" fontAlgn="base" hangingPunct="0">
              <a:spcBef>
                <a:spcPct val="0"/>
              </a:spcBef>
              <a:spcAft>
                <a:spcPct val="0"/>
              </a:spcAft>
              <a:defRPr/>
            </a:pPr>
            <a:endParaRPr lang="en-US">
              <a:solidFill>
                <a:srgbClr val="052049"/>
              </a:solidFill>
              <a:latin typeface="Garamond" charset="0"/>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52049"/>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5DB70E2-3929-4620-B6BA-4AC054379E69}" type="slidenum">
              <a:rPr lang="en-US">
                <a:solidFill>
                  <a:srgbClr val="052049"/>
                </a:solidFill>
              </a:rPr>
              <a:pPr>
                <a:defRPr/>
              </a:pPr>
              <a:t>‹#›</a:t>
            </a:fld>
            <a:endParaRPr lang="en-US">
              <a:solidFill>
                <a:srgbClr val="052049"/>
              </a:solidFill>
            </a:endParaRPr>
          </a:p>
        </p:txBody>
      </p:sp>
    </p:spTree>
    <p:extLst>
      <p:ext uri="{BB962C8B-B14F-4D97-AF65-F5344CB8AC3E}">
        <p14:creationId xmlns:p14="http://schemas.microsoft.com/office/powerpoint/2010/main" val="32527314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337760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43000" y="1981200"/>
            <a:ext cx="7772400" cy="4114800"/>
          </a:xfrm>
          <a:prstGeom prst="rect">
            <a:avLst/>
          </a:prstGeom>
        </p:spPr>
        <p:txBody>
          <a:bodyPr/>
          <a:lstStyle/>
          <a:p>
            <a:pPr lvl="0"/>
            <a:endParaRPr lang="en-US" noProof="0"/>
          </a:p>
        </p:txBody>
      </p:sp>
      <p:sp>
        <p:nvSpPr>
          <p:cNvPr id="4" name="Rectangle 36"/>
          <p:cNvSpPr>
            <a:spLocks noGrp="1" noChangeArrowheads="1"/>
          </p:cNvSpPr>
          <p:nvPr>
            <p:ph type="dt" sz="half" idx="10"/>
          </p:nvPr>
        </p:nvSpPr>
        <p:spPr>
          <a:xfrm>
            <a:off x="1143000" y="6248400"/>
            <a:ext cx="1905000" cy="457200"/>
          </a:xfrm>
          <a:prstGeom prst="rect">
            <a:avLst/>
          </a:prstGeom>
          <a:ln/>
        </p:spPr>
        <p:txBody>
          <a:bodyPr/>
          <a:lstStyle>
            <a:lvl1pPr>
              <a:defRPr/>
            </a:lvl1pPr>
          </a:lstStyle>
          <a:p>
            <a:pPr defTabSz="914400" eaLnBrk="0" fontAlgn="base" hangingPunct="0">
              <a:spcBef>
                <a:spcPct val="0"/>
              </a:spcBef>
              <a:spcAft>
                <a:spcPct val="0"/>
              </a:spcAft>
              <a:defRPr/>
            </a:pPr>
            <a:endParaRPr lang="en-US">
              <a:solidFill>
                <a:srgbClr val="052049"/>
              </a:solidFill>
              <a:latin typeface="Garamond" charset="0"/>
            </a:endParaRPr>
          </a:p>
        </p:txBody>
      </p:sp>
      <p:sp>
        <p:nvSpPr>
          <p:cNvPr id="5" name="Rectangle 37"/>
          <p:cNvSpPr>
            <a:spLocks noGrp="1" noChangeArrowheads="1"/>
          </p:cNvSpPr>
          <p:nvPr>
            <p:ph type="ftr" sz="quarter" idx="11"/>
          </p:nvPr>
        </p:nvSpPr>
        <p:spPr>
          <a:xfrm>
            <a:off x="3581400" y="6248400"/>
            <a:ext cx="2895600" cy="457200"/>
          </a:xfrm>
          <a:prstGeom prst="rect">
            <a:avLst/>
          </a:prstGeom>
          <a:ln/>
        </p:spPr>
        <p:txBody>
          <a:bodyPr/>
          <a:lstStyle>
            <a:lvl1pPr>
              <a:defRPr/>
            </a:lvl1pPr>
          </a:lstStyle>
          <a:p>
            <a:pPr>
              <a:defRPr/>
            </a:pPr>
            <a:endParaRPr lang="en-US">
              <a:solidFill>
                <a:srgbClr val="052049"/>
              </a:solidFill>
            </a:endParaRPr>
          </a:p>
        </p:txBody>
      </p:sp>
      <p:sp>
        <p:nvSpPr>
          <p:cNvPr id="6" name="Rectangle 38"/>
          <p:cNvSpPr>
            <a:spLocks noGrp="1" noChangeArrowheads="1"/>
          </p:cNvSpPr>
          <p:nvPr>
            <p:ph type="sldNum" sz="quarter" idx="12"/>
          </p:nvPr>
        </p:nvSpPr>
        <p:spPr>
          <a:ln/>
        </p:spPr>
        <p:txBody>
          <a:bodyPr/>
          <a:lstStyle>
            <a:lvl1pPr>
              <a:defRPr/>
            </a:lvl1pPr>
          </a:lstStyle>
          <a:p>
            <a:fld id="{413F8DDE-4CC1-4F7A-B17B-0976918310C3}" type="slidenum">
              <a:rPr lang="en-US" altLang="en-US">
                <a:solidFill>
                  <a:srgbClr val="052049"/>
                </a:solidFill>
              </a:rPr>
              <a:pPr/>
              <a:t>‹#›</a:t>
            </a:fld>
            <a:endParaRPr lang="en-US" altLang="en-US">
              <a:solidFill>
                <a:srgbClr val="052049"/>
              </a:solidFill>
            </a:endParaRPr>
          </a:p>
        </p:txBody>
      </p:sp>
    </p:spTree>
    <p:extLst>
      <p:ext uri="{BB962C8B-B14F-4D97-AF65-F5344CB8AC3E}">
        <p14:creationId xmlns:p14="http://schemas.microsoft.com/office/powerpoint/2010/main" val="995724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6911086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70" y="1946674"/>
            <a:ext cx="1718965" cy="4018359"/>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719091" y="1946674"/>
            <a:ext cx="1718965" cy="4018359"/>
          </a:xfrm>
        </p:spPr>
        <p:txBody>
          <a:bodyPr/>
          <a:lstStyle>
            <a:lvl1pPr>
              <a:defRPr sz="1500"/>
            </a:lvl1pPr>
            <a:lvl2pPr>
              <a:defRPr sz="1275"/>
            </a:lvl2pPr>
            <a:lvl3pPr>
              <a:defRPr sz="1050"/>
            </a:lvl3pPr>
            <a:lvl4pPr>
              <a:defRPr sz="975"/>
            </a:lvl4pPr>
            <a:lvl5pPr>
              <a:defRPr sz="975"/>
            </a:lvl5pPr>
            <a:lvl6pPr>
              <a:defRPr sz="975"/>
            </a:lvl6pPr>
            <a:lvl7pPr>
              <a:defRPr sz="975"/>
            </a:lvl7pPr>
            <a:lvl8pPr>
              <a:defRPr sz="975"/>
            </a:lvl8pPr>
            <a:lvl9pPr>
              <a:defRPr sz="9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64097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3" y="438914"/>
            <a:ext cx="8089901" cy="458587"/>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7" y="1563684"/>
            <a:ext cx="8087171" cy="313932"/>
          </a:xfrm>
        </p:spPr>
        <p:txBody>
          <a:bodyPr anchor="t"/>
          <a:lstStyle>
            <a:lvl1pPr marL="0" indent="0">
              <a:buNone/>
              <a:defRPr sz="1575" b="0">
                <a:solidFill>
                  <a:schemeClr val="tx1"/>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6334638" y="6452362"/>
            <a:ext cx="927193" cy="155235"/>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AE8EEDDD-082B-5546-B825-69448448F6D4}" type="datetime1">
              <a:rPr lang="en-US" smtClean="0">
                <a:solidFill>
                  <a:srgbClr val="052049"/>
                </a:solidFill>
              </a:rPr>
              <a:pPr/>
              <a:t>1/4/22</a:t>
            </a:fld>
            <a:endParaRPr lang="en-US" dirty="0">
              <a:solidFill>
                <a:srgbClr val="052049"/>
              </a:solidFill>
            </a:endParaRPr>
          </a:p>
        </p:txBody>
      </p:sp>
      <p:sp>
        <p:nvSpPr>
          <p:cNvPr id="9" name="Footer Placeholder 5"/>
          <p:cNvSpPr>
            <a:spLocks noGrp="1"/>
          </p:cNvSpPr>
          <p:nvPr>
            <p:ph type="ftr" sz="quarter" idx="3"/>
          </p:nvPr>
        </p:nvSpPr>
        <p:spPr>
          <a:xfrm>
            <a:off x="729161" y="6470128"/>
            <a:ext cx="4310907" cy="137980"/>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endParaRPr lang="en-US" dirty="0">
              <a:solidFill>
                <a:srgbClr val="052049"/>
              </a:solidFill>
            </a:endParaRPr>
          </a:p>
        </p:txBody>
      </p:sp>
      <p:sp>
        <p:nvSpPr>
          <p:cNvPr id="10" name="Slide Number Placeholder 6"/>
          <p:cNvSpPr>
            <a:spLocks noGrp="1"/>
          </p:cNvSpPr>
          <p:nvPr>
            <p:ph type="sldNum" sz="quarter" idx="4"/>
          </p:nvPr>
        </p:nvSpPr>
        <p:spPr>
          <a:xfrm>
            <a:off x="358010" y="6453505"/>
            <a:ext cx="246061" cy="155233"/>
          </a:xfrm>
          <a:prstGeom prst="rect">
            <a:avLst/>
          </a:prstGeom>
        </p:spPr>
        <p:txBody>
          <a:bodyPr vert="horz" wrap="square" lIns="0" tIns="0" rIns="0" bIns="0" rtlCol="0" anchor="b" anchorCtr="0"/>
          <a:lstStyle>
            <a:lvl1pPr algn="l">
              <a:defRPr sz="675" i="0">
                <a:solidFill>
                  <a:schemeClr val="tx1"/>
                </a:solidFill>
                <a:latin typeface="Arial" pitchFamily="34" charset="0"/>
                <a:cs typeface="Arial" pitchFamily="34" charset="0"/>
              </a:defRPr>
            </a:lvl1pPr>
          </a:lstStyle>
          <a:p>
            <a:fld id="{7BCC8D0D-EAEC-449D-9161-023DFF90F2E2}" type="slidenum">
              <a:rPr lang="en-US" smtClean="0">
                <a:solidFill>
                  <a:srgbClr val="052049"/>
                </a:solidFill>
              </a:rPr>
              <a:pPr/>
              <a:t>‹#›</a:t>
            </a:fld>
            <a:endParaRPr lang="en-US" dirty="0">
              <a:solidFill>
                <a:srgbClr val="052049"/>
              </a:solidFill>
            </a:endParaRPr>
          </a:p>
        </p:txBody>
      </p:sp>
    </p:spTree>
    <p:extLst>
      <p:ext uri="{BB962C8B-B14F-4D97-AF65-F5344CB8AC3E}">
        <p14:creationId xmlns:p14="http://schemas.microsoft.com/office/powerpoint/2010/main" val="129881049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597907362"/>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23401868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16758224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6567532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23448862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3471608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6240342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533481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13415492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6487467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21759693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7440844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873123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9"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5987961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195186649"/>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lumn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solidFill>
                  <a:srgbClr val="052049"/>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67406907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1"/>
                </a:solidFill>
                <a:latin typeface="+mn-lt"/>
              </a:defRPr>
            </a:lvl1pPr>
          </a:lstStyle>
          <a:p>
            <a:pPr lvl="0"/>
            <a:r>
              <a:rPr lang="en-US" dirty="0"/>
              <a:t>Author’s Name</a:t>
            </a:r>
          </a:p>
        </p:txBody>
      </p:sp>
      <p:sp>
        <p:nvSpPr>
          <p:cNvPr id="13" name="Rectangle 12"/>
          <p:cNvSpPr/>
          <p:nvPr userDrawn="1"/>
        </p:nvSpPr>
        <p:spPr bwMode="auto">
          <a:xfrm>
            <a:off x="496956" y="3"/>
            <a:ext cx="1073426" cy="1577005"/>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260803604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 Slide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2"/>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2"/>
                </a:solidFill>
                <a:latin typeface="+mn-lt"/>
              </a:defRPr>
            </a:lvl1pPr>
          </a:lstStyle>
          <a:p>
            <a:pPr lvl="0"/>
            <a:r>
              <a:rPr lang="en-US" dirty="0"/>
              <a:t>Position Title</a:t>
            </a:r>
          </a:p>
        </p:txBody>
      </p:sp>
    </p:spTree>
    <p:extLst>
      <p:ext uri="{BB962C8B-B14F-4D97-AF65-F5344CB8AC3E}">
        <p14:creationId xmlns:p14="http://schemas.microsoft.com/office/powerpoint/2010/main" val="2791829481"/>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9" name="Text Placeholder 8"/>
          <p:cNvSpPr>
            <a:spLocks noGrp="1"/>
          </p:cNvSpPr>
          <p:nvPr>
            <p:ph type="body" sz="quarter" idx="13" hasCustomPrompt="1"/>
          </p:nvPr>
        </p:nvSpPr>
        <p:spPr>
          <a:xfrm>
            <a:off x="437602" y="1908315"/>
            <a:ext cx="8229323" cy="2809461"/>
          </a:xfrm>
          <a:prstGeom prst="rect">
            <a:avLst/>
          </a:prstGeom>
        </p:spPr>
        <p:txBody>
          <a:bodyPr anchor="ctr" anchorCtr="0">
            <a:normAutofit/>
          </a:bodyPr>
          <a:lstStyle>
            <a:lvl1pPr marL="0" indent="0">
              <a:lnSpc>
                <a:spcPct val="100000"/>
              </a:lnSpc>
              <a:buNone/>
              <a:defRPr sz="2800" i="0" baseline="0">
                <a:latin typeface="+mj-lt"/>
              </a:defRPr>
            </a:lvl1pPr>
            <a:lvl2pPr marL="230181" indent="0">
              <a:buNone/>
              <a:defRPr>
                <a:latin typeface="+mn-lt"/>
              </a:defRPr>
            </a:lvl2pPr>
            <a:lvl3pPr marL="515924" indent="0">
              <a:buNone/>
              <a:defRPr>
                <a:latin typeface="+mn-lt"/>
              </a:defRPr>
            </a:lvl3pPr>
            <a:lvl4pPr marL="800080" indent="0">
              <a:buNone/>
              <a:defRPr>
                <a:latin typeface="+mn-lt"/>
              </a:defRPr>
            </a:lvl4pPr>
            <a:lvl5pPr marL="1085823"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3" name="Rectangle 12"/>
          <p:cNvSpPr/>
          <p:nvPr userDrawn="1"/>
        </p:nvSpPr>
        <p:spPr bwMode="auto">
          <a:xfrm>
            <a:off x="496956" y="3"/>
            <a:ext cx="1073426" cy="1577005"/>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90BD31"/>
              </a:solidFill>
              <a:latin typeface="Garamond"/>
            </a:endParaRPr>
          </a:p>
        </p:txBody>
      </p:sp>
      <p:sp>
        <p:nvSpPr>
          <p:cNvPr id="12" name="TextBox 11"/>
          <p:cNvSpPr txBox="1"/>
          <p:nvPr userDrawn="1"/>
        </p:nvSpPr>
        <p:spPr bwMode="auto">
          <a:xfrm>
            <a:off x="434630" y="353943"/>
            <a:ext cx="1192695" cy="2123658"/>
          </a:xfrm>
          <a:prstGeom prst="rect">
            <a:avLst/>
          </a:prstGeom>
          <a:noFill/>
          <a:ln w="19050" algn="ctr">
            <a:noFill/>
            <a:miter lim="800000"/>
            <a:headEnd/>
            <a:tailEnd/>
          </a:ln>
        </p:spPr>
        <p:txBody>
          <a:bodyPr wrap="square" lIns="0" tIns="0" rIns="0" bIns="0" rtlCol="0" anchor="ctr">
            <a:spAutoFit/>
          </a:bodyPr>
          <a:lstStyle/>
          <a:p>
            <a:pPr algn="ctr" eaLnBrk="1" fontAlgn="auto" hangingPunct="1">
              <a:spcBef>
                <a:spcPts val="0"/>
              </a:spcBef>
              <a:spcAft>
                <a:spcPts val="0"/>
              </a:spcAft>
            </a:pPr>
            <a:r>
              <a:rPr lang="en-US" sz="13800" b="1" dirty="0">
                <a:solidFill>
                  <a:srgbClr val="FFFFFF"/>
                </a:solidFill>
                <a:latin typeface="Arial"/>
              </a:rPr>
              <a:t>“</a:t>
            </a:r>
          </a:p>
        </p:txBody>
      </p:sp>
      <p:sp>
        <p:nvSpPr>
          <p:cNvPr id="10" name="Text Placeholder 13"/>
          <p:cNvSpPr>
            <a:spLocks noGrp="1"/>
          </p:cNvSpPr>
          <p:nvPr>
            <p:ph type="body" sz="quarter" idx="14" hasCustomPrompt="1"/>
          </p:nvPr>
        </p:nvSpPr>
        <p:spPr>
          <a:xfrm>
            <a:off x="447674" y="4929106"/>
            <a:ext cx="6513958" cy="573905"/>
          </a:xfrm>
          <a:prstGeom prst="rect">
            <a:avLst/>
          </a:prstGeom>
        </p:spPr>
        <p:txBody>
          <a:bodyPr>
            <a:normAutofit/>
          </a:bodyPr>
          <a:lstStyle>
            <a:lvl1pPr marL="0" indent="0">
              <a:lnSpc>
                <a:spcPct val="100000"/>
              </a:lnSpc>
              <a:buNone/>
              <a:defRPr sz="1800" b="1">
                <a:solidFill>
                  <a:schemeClr val="accent3"/>
                </a:solidFill>
                <a:latin typeface="+mn-lt"/>
              </a:defRPr>
            </a:lvl1pPr>
          </a:lstStyle>
          <a:p>
            <a:pPr lvl="0"/>
            <a:r>
              <a:rPr lang="en-US" dirty="0"/>
              <a:t>Author’s Name</a:t>
            </a:r>
          </a:p>
        </p:txBody>
      </p:sp>
      <p:sp>
        <p:nvSpPr>
          <p:cNvPr id="11" name="Text Placeholder 13"/>
          <p:cNvSpPr>
            <a:spLocks noGrp="1"/>
          </p:cNvSpPr>
          <p:nvPr>
            <p:ph type="body" sz="quarter" idx="15" hasCustomPrompt="1"/>
          </p:nvPr>
        </p:nvSpPr>
        <p:spPr>
          <a:xfrm>
            <a:off x="447674" y="5307938"/>
            <a:ext cx="6513958" cy="587916"/>
          </a:xfrm>
          <a:prstGeom prst="rect">
            <a:avLst/>
          </a:prstGeom>
        </p:spPr>
        <p:txBody>
          <a:bodyPr>
            <a:normAutofit/>
          </a:bodyPr>
          <a:lstStyle>
            <a:lvl1pPr marL="0" indent="0">
              <a:lnSpc>
                <a:spcPts val="2000"/>
              </a:lnSpc>
              <a:buNone/>
              <a:defRPr sz="1800" b="0" baseline="0">
                <a:solidFill>
                  <a:schemeClr val="accent3"/>
                </a:solidFill>
                <a:latin typeface="+mn-lt"/>
              </a:defRPr>
            </a:lvl1pPr>
          </a:lstStyle>
          <a:p>
            <a:pPr lvl="0"/>
            <a:r>
              <a:rPr lang="en-US" dirty="0"/>
              <a:t>Position Title</a:t>
            </a:r>
          </a:p>
        </p:txBody>
      </p:sp>
    </p:spTree>
    <p:extLst>
      <p:ext uri="{BB962C8B-B14F-4D97-AF65-F5344CB8AC3E}">
        <p14:creationId xmlns:p14="http://schemas.microsoft.com/office/powerpoint/2010/main" val="36299648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31241510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Header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14" name="Rectangle 13"/>
          <p:cNvSpPr/>
          <p:nvPr userDrawn="1"/>
        </p:nvSpPr>
        <p:spPr bwMode="auto">
          <a:xfrm>
            <a:off x="3" y="2363626"/>
            <a:ext cx="7051729" cy="188180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15"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2334788420"/>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 – Teal">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8"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878521904"/>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 Green">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solidFill>
                  <a:srgbClr val="052049"/>
                </a:solidFill>
              </a:rPr>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solidFill>
                  <a:srgbClr val="052049"/>
                </a:solidFill>
              </a:rPr>
              <a:pPr/>
              <a:t>‹#›</a:t>
            </a:fld>
            <a:endParaRPr lang="en-US" dirty="0">
              <a:solidFill>
                <a:srgbClr val="052049"/>
              </a:solidFill>
            </a:endParaRPr>
          </a:p>
        </p:txBody>
      </p:sp>
      <p:sp>
        <p:nvSpPr>
          <p:cNvPr id="6" name="Rectangle 5"/>
          <p:cNvSpPr/>
          <p:nvPr userDrawn="1"/>
        </p:nvSpPr>
        <p:spPr bwMode="auto">
          <a:xfrm>
            <a:off x="3" y="2363626"/>
            <a:ext cx="7051729" cy="1881809"/>
          </a:xfrm>
          <a:prstGeom prst="rect">
            <a:avLst/>
          </a:prstGeom>
          <a:solidFill>
            <a:schemeClr val="accent3"/>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FFFFFF"/>
              </a:solidFill>
              <a:latin typeface="Garamond"/>
            </a:endParaRPr>
          </a:p>
        </p:txBody>
      </p:sp>
      <p:sp>
        <p:nvSpPr>
          <p:cNvPr id="7" name="Title 15"/>
          <p:cNvSpPr>
            <a:spLocks noGrp="1"/>
          </p:cNvSpPr>
          <p:nvPr>
            <p:ph type="title" hasCustomPrompt="1"/>
          </p:nvPr>
        </p:nvSpPr>
        <p:spPr>
          <a:xfrm>
            <a:off x="453585" y="2559253"/>
            <a:ext cx="6435412" cy="1477195"/>
          </a:xfrm>
        </p:spPr>
        <p:txBody>
          <a:bodyPr anchor="ctr">
            <a:noAutofit/>
          </a:bodyPr>
          <a:lstStyle>
            <a:lvl1pPr>
              <a:defRPr sz="3600" baseline="0">
                <a:solidFill>
                  <a:schemeClr val="bg1"/>
                </a:solidFill>
                <a:latin typeface="+mj-lt"/>
              </a:defRPr>
            </a:lvl1pPr>
          </a:lstStyle>
          <a:p>
            <a:r>
              <a:rPr lang="en-US" dirty="0"/>
              <a:t>Section Header Here</a:t>
            </a:r>
          </a:p>
        </p:txBody>
      </p:sp>
    </p:spTree>
    <p:extLst>
      <p:ext uri="{BB962C8B-B14F-4D97-AF65-F5344CB8AC3E}">
        <p14:creationId xmlns:p14="http://schemas.microsoft.com/office/powerpoint/2010/main" val="3514899844"/>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Closing with logo_1">
    <p:bg>
      <p:bgRef idx="1001">
        <a:schemeClr val="bg2"/>
      </p:bgRef>
    </p:bg>
    <p:spTree>
      <p:nvGrpSpPr>
        <p:cNvPr id="1" name=""/>
        <p:cNvGrpSpPr/>
        <p:nvPr/>
      </p:nvGrpSpPr>
      <p:grpSpPr>
        <a:xfrm>
          <a:off x="0" y="0"/>
          <a:ext cx="0" cy="0"/>
          <a:chOff x="0" y="0"/>
          <a:chExt cx="0" cy="0"/>
        </a:xfrm>
      </p:grpSpPr>
      <p:pic>
        <p:nvPicPr>
          <p:cNvPr id="3"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invGray">
          <a:xfrm>
            <a:off x="3865184" y="2906722"/>
            <a:ext cx="1571041" cy="10257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7704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Closing with logo_2">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57600" y="2514849"/>
            <a:ext cx="1828800" cy="1828302"/>
          </a:xfrm>
          <a:prstGeom prst="rect">
            <a:avLst/>
          </a:prstGeom>
        </p:spPr>
      </p:pic>
    </p:spTree>
    <p:extLst>
      <p:ext uri="{BB962C8B-B14F-4D97-AF65-F5344CB8AC3E}">
        <p14:creationId xmlns:p14="http://schemas.microsoft.com/office/powerpoint/2010/main" val="63050344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Closing - Research">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64304" y="2415131"/>
            <a:ext cx="1615440" cy="1615440"/>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555208" y="-437"/>
            <a:ext cx="3588792" cy="2415568"/>
          </a:xfrm>
          <a:prstGeom prst="rect">
            <a:avLst/>
          </a:prstGeom>
        </p:spPr>
      </p:pic>
      <p:pic>
        <p:nvPicPr>
          <p:cNvPr id="7" name="Picture 6"/>
          <p:cNvPicPr>
            <a:picLocks noChangeAspect="1"/>
          </p:cNvPicPr>
          <p:nvPr userDrawn="1"/>
        </p:nvPicPr>
        <p:blipFill rotWithShape="1">
          <a:blip r:embed="rId4" cstate="screen">
            <a:extLst>
              <a:ext uri="{28A0092B-C50C-407E-A947-70E740481C1C}">
                <a14:useLocalDpi xmlns:a14="http://schemas.microsoft.com/office/drawing/2010/main"/>
              </a:ext>
            </a:extLst>
          </a:blip>
          <a:srcRect l="8419"/>
          <a:stretch/>
        </p:blipFill>
        <p:spPr>
          <a:xfrm>
            <a:off x="0" y="2415131"/>
            <a:ext cx="6664304" cy="4442869"/>
          </a:xfrm>
          <a:prstGeom prst="rect">
            <a:avLst/>
          </a:prstGeom>
        </p:spPr>
      </p:pic>
    </p:spTree>
    <p:extLst>
      <p:ext uri="{BB962C8B-B14F-4D97-AF65-F5344CB8AC3E}">
        <p14:creationId xmlns:p14="http://schemas.microsoft.com/office/powerpoint/2010/main" val="167633148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p:cSld name="Closing - Education">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5" name="Picture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3101828" cy="2267794"/>
          </a:xfrm>
          <a:prstGeom prst="rect">
            <a:avLst/>
          </a:prstGeom>
        </p:spPr>
      </p:pic>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4299069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Closing - Patient Care">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840" y="2267794"/>
            <a:ext cx="1615440" cy="1615440"/>
          </a:xfrm>
          <a:prstGeom prst="rect">
            <a:avLst/>
          </a:prstGeom>
        </p:spPr>
      </p:pic>
      <p:pic>
        <p:nvPicPr>
          <p:cNvPr id="7" name="Picture 6"/>
          <p:cNvPicPr>
            <a:picLocks noChangeAspect="1"/>
          </p:cNvPicPr>
          <p:nvPr userDrawn="1"/>
        </p:nvPicPr>
        <p:blipFill rotWithShape="1">
          <a:blip r:embed="rId3" cstate="screen">
            <a:extLst>
              <a:ext uri="{28A0092B-C50C-407E-A947-70E740481C1C}">
                <a14:useLocalDpi xmlns:a14="http://schemas.microsoft.com/office/drawing/2010/main"/>
              </a:ext>
            </a:extLst>
          </a:blip>
          <a:srcRect b="-1"/>
          <a:stretch/>
        </p:blipFill>
        <p:spPr>
          <a:xfrm>
            <a:off x="0" y="0"/>
            <a:ext cx="3106167" cy="2267794"/>
          </a:xfrm>
          <a:prstGeom prst="rect">
            <a:avLst/>
          </a:prstGeom>
        </p:spPr>
      </p:pic>
      <p:pic>
        <p:nvPicPr>
          <p:cNvPr id="8" name="Picture 7"/>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7280" y="2267794"/>
            <a:ext cx="6776720" cy="4590207"/>
          </a:xfrm>
          <a:prstGeom prst="rect">
            <a:avLst/>
          </a:prstGeom>
        </p:spPr>
      </p:pic>
    </p:spTree>
    <p:extLst>
      <p:ext uri="{BB962C8B-B14F-4D97-AF65-F5344CB8AC3E}">
        <p14:creationId xmlns:p14="http://schemas.microsoft.com/office/powerpoint/2010/main" val="21960548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1"/>
            <a:ext cx="7772400" cy="1362075"/>
          </a:xfrm>
        </p:spPr>
        <p:txBody>
          <a:bodyPr anchor="t"/>
          <a:lstStyle>
            <a:lvl1pPr algn="l">
              <a:defRPr sz="3556"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1778"/>
            </a:lvl1pPr>
            <a:lvl2pPr marL="406405" indent="0">
              <a:buNone/>
              <a:defRPr sz="1600"/>
            </a:lvl2pPr>
            <a:lvl3pPr marL="812810" indent="0">
              <a:buNone/>
              <a:defRPr sz="1422"/>
            </a:lvl3pPr>
            <a:lvl4pPr marL="1219215" indent="0">
              <a:buNone/>
              <a:defRPr sz="1244"/>
            </a:lvl4pPr>
            <a:lvl5pPr marL="1625620" indent="0">
              <a:buNone/>
              <a:defRPr sz="1244"/>
            </a:lvl5pPr>
            <a:lvl6pPr marL="2032025" indent="0">
              <a:buNone/>
              <a:defRPr sz="1244"/>
            </a:lvl6pPr>
            <a:lvl7pPr marL="2438430" indent="0">
              <a:buNone/>
              <a:defRPr sz="1244"/>
            </a:lvl7pPr>
            <a:lvl8pPr marL="2844836" indent="0">
              <a:buNone/>
              <a:defRPr sz="1244"/>
            </a:lvl8pPr>
            <a:lvl9pPr marL="3251241" indent="0">
              <a:buNone/>
              <a:defRPr sz="1244"/>
            </a:lvl9pPr>
          </a:lstStyle>
          <a:p>
            <a:pPr lvl="0"/>
            <a:r>
              <a:rPr lang="en-US"/>
              <a:t>Click to edit Master text styles</a:t>
            </a:r>
          </a:p>
        </p:txBody>
      </p:sp>
    </p:spTree>
    <p:extLst>
      <p:ext uri="{BB962C8B-B14F-4D97-AF65-F5344CB8AC3E}">
        <p14:creationId xmlns:p14="http://schemas.microsoft.com/office/powerpoint/2010/main" val="28258721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ver – Blue1">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3" cy="656093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
        <p:nvSpPr>
          <p:cNvPr id="10"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12"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977759302"/>
      </p:ext>
    </p:extLst>
  </p:cSld>
  <p:clrMapOvr>
    <a:overrideClrMapping bg1="lt1" tx1="dk1" bg2="lt2" tx2="dk2" accent1="accent1" accent2="accent2" accent3="accent3" accent4="accent4" accent5="accent5" accent6="accent6" hlink="hlink" folHlink="folHlink"/>
  </p:clrMapOvr>
  <p:transition>
    <p:fade/>
  </p:transition>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pPr defTabSz="914400" eaLnBrk="0" fontAlgn="base" hangingPunct="0">
              <a:spcBef>
                <a:spcPct val="0"/>
              </a:spcBef>
              <a:spcAft>
                <a:spcPct val="0"/>
              </a:spcAft>
            </a:pPr>
            <a:endParaRPr lang="en-US" dirty="0">
              <a:solidFill>
                <a:srgbClr val="FFFFFF"/>
              </a:solidFill>
              <a:latin typeface="Garamond" charset="0"/>
            </a:endParaRP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283830129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ver – Teal1">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7" y="297068"/>
            <a:ext cx="8828062" cy="6560932"/>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4"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5"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8696115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ver – Blue2">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t="-1" b="-1"/>
          <a:stretch/>
        </p:blipFill>
        <p:spPr>
          <a:xfrm>
            <a:off x="315937" y="282638"/>
            <a:ext cx="8834029" cy="6575362"/>
          </a:xfrm>
          <a:prstGeom prst="rect">
            <a:avLst/>
          </a:prstGeom>
        </p:spPr>
      </p:pic>
      <p:sp>
        <p:nvSpPr>
          <p:cNvPr id="2" name="Rectangle 1"/>
          <p:cNvSpPr/>
          <p:nvPr userDrawn="1"/>
        </p:nvSpPr>
        <p:spPr bwMode="auto">
          <a:xfrm>
            <a:off x="502920" y="1"/>
            <a:ext cx="5666935" cy="5739619"/>
          </a:xfrm>
          <a:prstGeom prst="rect">
            <a:avLst/>
          </a:prstGeom>
          <a:solidFill>
            <a:schemeClr val="accent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10"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5"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6"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647268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ver – Teal2">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5933" y="297068"/>
            <a:ext cx="8828067" cy="6560934"/>
          </a:xfrm>
          <a:prstGeom prst="rect">
            <a:avLst/>
          </a:prstGeom>
        </p:spPr>
      </p:pic>
      <p:sp>
        <p:nvSpPr>
          <p:cNvPr id="2" name="Rectangle 1"/>
          <p:cNvSpPr/>
          <p:nvPr userDrawn="1"/>
        </p:nvSpPr>
        <p:spPr bwMode="auto">
          <a:xfrm>
            <a:off x="502920" y="1"/>
            <a:ext cx="5666935" cy="5739619"/>
          </a:xfrm>
          <a:prstGeom prst="rect">
            <a:avLst/>
          </a:prstGeom>
          <a:solidFill>
            <a:schemeClr val="accent2"/>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3" name="Date Placeholder 4"/>
          <p:cNvSpPr>
            <a:spLocks noGrp="1"/>
          </p:cNvSpPr>
          <p:nvPr>
            <p:ph type="dt" sz="half" idx="2"/>
          </p:nvPr>
        </p:nvSpPr>
        <p:spPr>
          <a:xfrm>
            <a:off x="785881" y="5159269"/>
            <a:ext cx="1925338" cy="238607"/>
          </a:xfrm>
          <a:prstGeom prst="rect">
            <a:avLst/>
          </a:prstGeom>
        </p:spPr>
        <p:txBody>
          <a:bodyPr vert="horz" wrap="square" lIns="91440" tIns="0" rIns="91440" bIns="0" rtlCol="0" anchor="b" anchorCtr="0">
            <a:noAutofit/>
          </a:bodyPr>
          <a:lstStyle>
            <a:lvl1pPr algn="l">
              <a:defRPr sz="1200" i="0">
                <a:solidFill>
                  <a:schemeClr val="bg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9" name="Text Placeholder 2"/>
          <p:cNvSpPr>
            <a:spLocks noGrp="1"/>
          </p:cNvSpPr>
          <p:nvPr>
            <p:ph type="body" sz="quarter" idx="10" hasCustomPrompt="1"/>
          </p:nvPr>
        </p:nvSpPr>
        <p:spPr>
          <a:xfrm>
            <a:off x="784277" y="4473719"/>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a:t>Presenter’s </a:t>
            </a:r>
            <a:r>
              <a:rPr lang="en-US" dirty="0"/>
              <a:t>Name</a:t>
            </a:r>
          </a:p>
        </p:txBody>
      </p:sp>
      <p:sp>
        <p:nvSpPr>
          <p:cNvPr id="16" name="Title 15"/>
          <p:cNvSpPr>
            <a:spLocks noGrp="1"/>
          </p:cNvSpPr>
          <p:nvPr>
            <p:ph type="title" hasCustomPrompt="1"/>
          </p:nvPr>
        </p:nvSpPr>
        <p:spPr>
          <a:xfrm>
            <a:off x="784276" y="1503863"/>
            <a:ext cx="5205707" cy="1749284"/>
          </a:xfrm>
        </p:spPr>
        <p:txBody>
          <a:bodyPr anchor="b">
            <a:noAutofit/>
          </a:bodyPr>
          <a:lstStyle>
            <a:lvl1pPr>
              <a:defRPr sz="3600" baseline="0">
                <a:solidFill>
                  <a:schemeClr val="bg1"/>
                </a:solidFill>
                <a:latin typeface="+mj-lt"/>
              </a:defRPr>
            </a:lvl1pPr>
          </a:lstStyle>
          <a:p>
            <a:r>
              <a:rPr lang="en-US" dirty="0"/>
              <a:t>Title Here</a:t>
            </a:r>
          </a:p>
        </p:txBody>
      </p:sp>
      <p:sp>
        <p:nvSpPr>
          <p:cNvPr id="17" name="Text Placeholder 3"/>
          <p:cNvSpPr>
            <a:spLocks noGrp="1"/>
          </p:cNvSpPr>
          <p:nvPr>
            <p:ph type="body" sz="quarter" idx="15" hasCustomPrompt="1"/>
          </p:nvPr>
        </p:nvSpPr>
        <p:spPr>
          <a:xfrm>
            <a:off x="787889" y="3368001"/>
            <a:ext cx="5201923" cy="677627"/>
          </a:xfrm>
          <a:prstGeom prst="rect">
            <a:avLst/>
          </a:prstGeom>
        </p:spPr>
        <p:txBody>
          <a:bodyPr>
            <a:noAutofit/>
          </a:bodyPr>
          <a:lstStyle>
            <a:lvl1pPr marL="0" indent="0" algn="l">
              <a:lnSpc>
                <a:spcPct val="100000"/>
              </a:lnSpc>
              <a:buNone/>
              <a:defRPr sz="1600" i="0">
                <a:solidFill>
                  <a:schemeClr val="bg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5297" y="297068"/>
            <a:ext cx="1273127" cy="827818"/>
          </a:xfrm>
          <a:prstGeom prst="rect">
            <a:avLst/>
          </a:prstGeom>
        </p:spPr>
      </p:pic>
    </p:spTree>
    <p:extLst>
      <p:ext uri="{BB962C8B-B14F-4D97-AF65-F5344CB8AC3E}">
        <p14:creationId xmlns:p14="http://schemas.microsoft.com/office/powerpoint/2010/main" val="94407847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over – Navy">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159026" y="5764696"/>
            <a:ext cx="8984974" cy="1093304"/>
          </a:xfrm>
          <a:prstGeom prst="rect">
            <a:avLst/>
          </a:prstGeom>
          <a:solidFill>
            <a:schemeClr val="bg1"/>
          </a:solidFill>
          <a:ln w="19050" algn="ctr">
            <a:noFill/>
            <a:miter lim="800000"/>
            <a:headEnd/>
            <a:tailEnd/>
          </a:ln>
        </p:spPr>
        <p:txBody>
          <a:bodyPr wrap="none" rtlCol="0" anchor="ctr"/>
          <a:lstStyle/>
          <a:p>
            <a:pPr algn="ctr" eaLnBrk="1" fontAlgn="auto" hangingPunct="1">
              <a:lnSpc>
                <a:spcPct val="90000"/>
              </a:lnSpc>
              <a:spcBef>
                <a:spcPts val="0"/>
              </a:spcBef>
              <a:spcAft>
                <a:spcPts val="0"/>
              </a:spcAft>
            </a:pPr>
            <a:endParaRPr lang="en-US" sz="1600" b="1" dirty="0" err="1">
              <a:solidFill>
                <a:srgbClr val="052049"/>
              </a:solidFill>
              <a:latin typeface="Garamond"/>
            </a:endParaRPr>
          </a:p>
        </p:txBody>
      </p:sp>
      <p:sp>
        <p:nvSpPr>
          <p:cNvPr id="14" name="Title 15"/>
          <p:cNvSpPr>
            <a:spLocks noGrp="1"/>
          </p:cNvSpPr>
          <p:nvPr>
            <p:ph type="title" hasCustomPrompt="1"/>
          </p:nvPr>
        </p:nvSpPr>
        <p:spPr>
          <a:xfrm>
            <a:off x="299202" y="2504663"/>
            <a:ext cx="8407476" cy="1749284"/>
          </a:xfrm>
        </p:spPr>
        <p:txBody>
          <a:bodyPr anchor="b">
            <a:noAutofit/>
          </a:bodyPr>
          <a:lstStyle>
            <a:lvl1pPr>
              <a:defRPr sz="3600" baseline="0">
                <a:solidFill>
                  <a:schemeClr val="tx1"/>
                </a:solidFill>
                <a:latin typeface="+mj-lt"/>
              </a:defRPr>
            </a:lvl1pPr>
          </a:lstStyle>
          <a:p>
            <a:r>
              <a:rPr lang="en-US" dirty="0"/>
              <a:t>Title Here</a:t>
            </a:r>
          </a:p>
        </p:txBody>
      </p:sp>
      <p:sp>
        <p:nvSpPr>
          <p:cNvPr id="15" name="Date Placeholder 4"/>
          <p:cNvSpPr>
            <a:spLocks noGrp="1"/>
          </p:cNvSpPr>
          <p:nvPr>
            <p:ph type="dt" sz="half" idx="2"/>
          </p:nvPr>
        </p:nvSpPr>
        <p:spPr>
          <a:xfrm>
            <a:off x="319200" y="6155226"/>
            <a:ext cx="1925338" cy="238607"/>
          </a:xfrm>
          <a:prstGeom prst="rect">
            <a:avLst/>
          </a:prstGeom>
        </p:spPr>
        <p:txBody>
          <a:bodyPr vert="horz" wrap="square" lIns="91440" tIns="0" rIns="91440" bIns="0" rtlCol="0" anchor="b" anchorCtr="0">
            <a:noAutofit/>
          </a:bodyPr>
          <a:lstStyle>
            <a:lvl1pPr algn="l">
              <a:defRPr sz="1200" i="0">
                <a:solidFill>
                  <a:schemeClr val="tx1"/>
                </a:solidFill>
                <a:latin typeface="Arial" pitchFamily="34" charset="0"/>
                <a:cs typeface="Arial" pitchFamily="34" charset="0"/>
              </a:defRPr>
            </a:lvl1pPr>
          </a:lstStyle>
          <a:p>
            <a:pPr eaLnBrk="1" fontAlgn="auto" hangingPunct="1">
              <a:spcBef>
                <a:spcPts val="0"/>
              </a:spcBef>
              <a:spcAft>
                <a:spcPts val="0"/>
              </a:spcAft>
            </a:pPr>
            <a:fld id="{7CA65D26-67D5-4CD2-90EC-E629659F24B3}" type="datetime1">
              <a:rPr lang="en-US" smtClean="0">
                <a:solidFill>
                  <a:srgbClr val="FFFFFF"/>
                </a:solidFill>
              </a:rPr>
              <a:pPr eaLnBrk="1" fontAlgn="auto" hangingPunct="1">
                <a:spcBef>
                  <a:spcPts val="0"/>
                </a:spcBef>
                <a:spcAft>
                  <a:spcPts val="0"/>
                </a:spcAft>
              </a:pPr>
              <a:t>1/4/22</a:t>
            </a:fld>
            <a:endParaRPr lang="en-US" dirty="0">
              <a:solidFill>
                <a:srgbClr val="FFFFFF"/>
              </a:solidFill>
            </a:endParaRPr>
          </a:p>
        </p:txBody>
      </p:sp>
      <p:sp>
        <p:nvSpPr>
          <p:cNvPr id="17" name="Text Placeholder 3"/>
          <p:cNvSpPr>
            <a:spLocks noGrp="1"/>
          </p:cNvSpPr>
          <p:nvPr>
            <p:ph type="body" sz="quarter" idx="15" hasCustomPrompt="1"/>
          </p:nvPr>
        </p:nvSpPr>
        <p:spPr>
          <a:xfrm>
            <a:off x="302816" y="4246881"/>
            <a:ext cx="8416132" cy="677627"/>
          </a:xfrm>
          <a:prstGeom prst="rect">
            <a:avLst/>
          </a:prstGeom>
        </p:spPr>
        <p:txBody>
          <a:bodyPr>
            <a:noAutofit/>
          </a:bodyPr>
          <a:lstStyle>
            <a:lvl1pPr marL="0" indent="0" algn="l">
              <a:lnSpc>
                <a:spcPct val="100000"/>
              </a:lnSpc>
              <a:buNone/>
              <a:defRPr sz="1600" i="0">
                <a:solidFill>
                  <a:schemeClr val="tx1"/>
                </a:solidFill>
                <a:latin typeface="+mj-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2"/>
          <p:cNvSpPr>
            <a:spLocks noGrp="1"/>
          </p:cNvSpPr>
          <p:nvPr>
            <p:ph type="body" sz="quarter" idx="10" hasCustomPrompt="1"/>
          </p:nvPr>
        </p:nvSpPr>
        <p:spPr>
          <a:xfrm>
            <a:off x="317596" y="5469677"/>
            <a:ext cx="4191461" cy="568959"/>
          </a:xfrm>
          <a:prstGeom prst="rect">
            <a:avLst/>
          </a:prstGeom>
        </p:spPr>
        <p:txBody>
          <a:bodyPr vert="horz" wrap="square" lIns="91440" tIns="0" rIns="91440" bIns="0" rtlCol="0" anchor="b" anchorCtr="0">
            <a:noAutofit/>
          </a:bodyPr>
          <a:lstStyle>
            <a:lvl1pPr marL="0" indent="0">
              <a:lnSpc>
                <a:spcPct val="100000"/>
              </a:lnSpc>
              <a:spcBef>
                <a:spcPts val="0"/>
              </a:spcBef>
              <a:spcAft>
                <a:spcPts val="0"/>
              </a:spcAft>
              <a:buNone/>
              <a:defRPr lang="en-US" sz="1600" i="0" baseline="0" dirty="0" smtClean="0">
                <a:solidFill>
                  <a:schemeClr val="tx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Presenter’s Name</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220" y="477076"/>
            <a:ext cx="1297452" cy="843635"/>
          </a:xfrm>
          <a:prstGeom prst="rect">
            <a:avLst/>
          </a:prstGeom>
        </p:spPr>
      </p:pic>
    </p:spTree>
    <p:extLst>
      <p:ext uri="{BB962C8B-B14F-4D97-AF65-F5344CB8AC3E}">
        <p14:creationId xmlns:p14="http://schemas.microsoft.com/office/powerpoint/2010/main" val="16862008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ulle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6" name="Title 15"/>
          <p:cNvSpPr>
            <a:spLocks noGrp="1"/>
          </p:cNvSpPr>
          <p:nvPr>
            <p:ph type="title" hasCustomPrompt="1"/>
          </p:nvPr>
        </p:nvSpPr>
        <p:spPr/>
        <p:txBody>
          <a:bodyPr anchor="b">
            <a:noAutofit/>
          </a:bodyPr>
          <a:lstStyle>
            <a:lvl1pPr>
              <a:defRPr sz="3600">
                <a:latin typeface="+mj-lt"/>
              </a:defRPr>
            </a:lvl1pPr>
          </a:lstStyle>
          <a:p>
            <a:r>
              <a:rPr lang="en-US" dirty="0"/>
              <a:t>Slide Title Here</a:t>
            </a:r>
          </a:p>
        </p:txBody>
      </p:sp>
      <p:sp>
        <p:nvSpPr>
          <p:cNvPr id="4"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7" name="Text Placeholder 3"/>
          <p:cNvSpPr>
            <a:spLocks noGrp="1"/>
          </p:cNvSpPr>
          <p:nvPr>
            <p:ph idx="1"/>
          </p:nvPr>
        </p:nvSpPr>
        <p:spPr>
          <a:xfrm>
            <a:off x="459686" y="1868557"/>
            <a:ext cx="8137665" cy="3909393"/>
          </a:xfrm>
          <a:prstGeom prst="rect">
            <a:avLst/>
          </a:prstGeom>
        </p:spPr>
        <p:txBody>
          <a:bodyPr vert="horz" lIns="91440" tIns="45720" rIns="91440" bIns="45720" rtlCol="0">
            <a:noAutofit/>
          </a:bodyPr>
          <a:lstStyle>
            <a:lvl2pPr>
              <a:buClr>
                <a:schemeClr val="accent5"/>
              </a:buClr>
              <a:defRPr/>
            </a:lvl2pPr>
            <a:lvl4pPr>
              <a:buClr>
                <a:schemeClr val="accent5"/>
              </a:buCl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035770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 Slide-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8" name="Text Placeholder 2"/>
          <p:cNvSpPr>
            <a:spLocks noGrp="1"/>
          </p:cNvSpPr>
          <p:nvPr>
            <p:ph type="body" sz="quarter" idx="14"/>
          </p:nvPr>
        </p:nvSpPr>
        <p:spPr>
          <a:xfrm>
            <a:off x="457200" y="1881349"/>
            <a:ext cx="8179904" cy="3937000"/>
          </a:xfrm>
          <a:prstGeom prst="rect">
            <a:avLst/>
          </a:prstGeom>
        </p:spPr>
        <p:txBody>
          <a:bodyPr>
            <a:normAutofit/>
          </a:bodyPr>
          <a:lstStyle>
            <a:lvl1pPr marL="0" indent="0" defTabSz="274313">
              <a:lnSpc>
                <a:spcPct val="100000"/>
              </a:lnSpc>
              <a:spcBef>
                <a:spcPts val="0"/>
              </a:spcBef>
              <a:spcAft>
                <a:spcPts val="800"/>
              </a:spcAft>
              <a:buClr>
                <a:schemeClr val="bg2"/>
              </a:buClr>
              <a:buNone/>
              <a:tabLst/>
              <a:defRPr sz="1800" baseline="0">
                <a:latin typeface="+mn-lt"/>
              </a:defRPr>
            </a:lvl1pPr>
            <a:lvl2pPr marL="457189" indent="-231770">
              <a:lnSpc>
                <a:spcPct val="100000"/>
              </a:lnSpc>
              <a:spcBef>
                <a:spcPts val="0"/>
              </a:spcBef>
              <a:spcAft>
                <a:spcPts val="800"/>
              </a:spcAft>
              <a:buClr>
                <a:schemeClr val="accent6">
                  <a:lumMod val="60000"/>
                  <a:lumOff val="40000"/>
                </a:schemeClr>
              </a:buClr>
              <a:buFont typeface="LucidaGrande" charset="0"/>
              <a:buChar char="-"/>
              <a:tabLst/>
              <a:defRPr sz="1600" baseline="0">
                <a:latin typeface="+mn-lt"/>
              </a:defRPr>
            </a:lvl2pPr>
            <a:lvl3pPr marL="688958" indent="-231770">
              <a:lnSpc>
                <a:spcPct val="100000"/>
              </a:lnSpc>
              <a:spcBef>
                <a:spcPts val="0"/>
              </a:spcBef>
              <a:spcAft>
                <a:spcPts val="800"/>
              </a:spcAft>
              <a:buClr>
                <a:srgbClr val="178CCB"/>
              </a:buClr>
              <a:buSzPct val="70000"/>
              <a:buFont typeface="LucidaGrande" charset="0"/>
              <a:buChar char="■"/>
              <a:tabLst/>
              <a:defRPr sz="1400" baseline="0">
                <a:latin typeface="+mn-lt"/>
              </a:defRPr>
            </a:lvl3pPr>
            <a:lvl4pPr marL="914378" indent="-231770">
              <a:lnSpc>
                <a:spcPct val="100000"/>
              </a:lnSpc>
              <a:spcAft>
                <a:spcPts val="800"/>
              </a:spcAft>
              <a:buClr>
                <a:schemeClr val="accent6">
                  <a:lumMod val="60000"/>
                  <a:lumOff val="40000"/>
                </a:schemeClr>
              </a:buClr>
              <a:buFont typeface="LucidaGrande" charset="0"/>
              <a:buChar char="-"/>
              <a:tabLst/>
              <a:defRPr sz="1200">
                <a:latin typeface="+mn-lt"/>
              </a:defRPr>
            </a:lvl4pPr>
          </a:lstStyle>
          <a:p>
            <a:pPr lvl="0"/>
            <a:r>
              <a:rPr lang="en-US"/>
              <a:t>Click to edit Master text styles</a:t>
            </a: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12237402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Header Only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7"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8" name="Text Placeholder 3"/>
          <p:cNvSpPr>
            <a:spLocks noGrp="1"/>
          </p:cNvSpPr>
          <p:nvPr>
            <p:ph type="body" sz="quarter" idx="15" hasCustomPrompt="1"/>
          </p:nvPr>
        </p:nvSpPr>
        <p:spPr>
          <a:xfrm>
            <a:off x="457202" y="927655"/>
            <a:ext cx="8169964" cy="47707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Tree>
    <p:extLst>
      <p:ext uri="{BB962C8B-B14F-4D97-AF65-F5344CB8AC3E}">
        <p14:creationId xmlns:p14="http://schemas.microsoft.com/office/powerpoint/2010/main" val="24626710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4892448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hart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5" name="Chart Placeholder 2"/>
          <p:cNvSpPr>
            <a:spLocks noGrp="1"/>
          </p:cNvSpPr>
          <p:nvPr>
            <p:ph type="chart" sz="quarter" idx="14"/>
          </p:nvPr>
        </p:nvSpPr>
        <p:spPr>
          <a:xfrm>
            <a:off x="268360" y="469928"/>
            <a:ext cx="8587407"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744609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wo Column Slide – Navy">
    <p:bg>
      <p:bgRef idx="1001">
        <a:schemeClr val="bg2"/>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a:xfrm>
            <a:off x="548153" y="6470130"/>
            <a:ext cx="4310907" cy="137980"/>
          </a:xfrm>
          <a:prstGeom prst="rect">
            <a:avLst/>
          </a:prstGeom>
        </p:spPr>
        <p:txBody>
          <a:bodyPr/>
          <a:lstStyle/>
          <a:p>
            <a:r>
              <a:rPr lang="en-US" dirty="0">
                <a:solidFill>
                  <a:srgbClr val="FFFFFF"/>
                </a:solidFill>
              </a:rPr>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solidFill>
                  <a:srgbClr val="FFFFFF"/>
                </a:solidFill>
              </a:rPr>
              <a:pPr/>
              <a:t>‹#›</a:t>
            </a:fld>
            <a:endParaRPr lang="en-US" dirty="0">
              <a:solidFill>
                <a:srgbClr val="FFFFFF"/>
              </a:solidFill>
            </a:endParaRPr>
          </a:p>
        </p:txBody>
      </p:sp>
      <p:sp>
        <p:nvSpPr>
          <p:cNvPr id="11" name="Title 15"/>
          <p:cNvSpPr>
            <a:spLocks noGrp="1"/>
          </p:cNvSpPr>
          <p:nvPr>
            <p:ph type="title" hasCustomPrompt="1"/>
          </p:nvPr>
        </p:nvSpPr>
        <p:spPr>
          <a:xfrm>
            <a:off x="453585" y="425002"/>
            <a:ext cx="8173580" cy="611449"/>
          </a:xfrm>
        </p:spPr>
        <p:txBody>
          <a:bodyPr anchor="b">
            <a:noAutofit/>
          </a:bodyPr>
          <a:lstStyle>
            <a:lvl1pPr>
              <a:defRPr sz="36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457202" y="927656"/>
            <a:ext cx="8169964"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Content Placeholder 3"/>
          <p:cNvSpPr>
            <a:spLocks noGrp="1"/>
          </p:cNvSpPr>
          <p:nvPr>
            <p:ph sz="quarter" idx="18" hasCustomPrompt="1"/>
          </p:nvPr>
        </p:nvSpPr>
        <p:spPr>
          <a:xfrm>
            <a:off x="456925"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9" name="Content Placeholder 3"/>
          <p:cNvSpPr>
            <a:spLocks noGrp="1"/>
          </p:cNvSpPr>
          <p:nvPr>
            <p:ph sz="quarter" idx="19" hasCustomPrompt="1"/>
          </p:nvPr>
        </p:nvSpPr>
        <p:spPr>
          <a:xfrm>
            <a:off x="4790386" y="1894326"/>
            <a:ext cx="3826840" cy="3804111"/>
          </a:xfrm>
        </p:spPr>
        <p:txBody>
          <a:bodyPr/>
          <a:lstStyle>
            <a:lvl2pPr>
              <a:buClr>
                <a:schemeClr val="accent5"/>
              </a:buClr>
              <a:defRPr/>
            </a:lvl2pPr>
            <a:lvl4pPr>
              <a:buClr>
                <a:schemeClr val="accent5"/>
              </a:buClr>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35169308"/>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slideLayout" Target="../slideLayouts/slideLayout56.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29" Type="http://schemas.openxmlformats.org/officeDocument/2006/relationships/slideLayout" Target="../slideLayouts/slideLayout59.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32" Type="http://schemas.openxmlformats.org/officeDocument/2006/relationships/theme" Target="../theme/theme2.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28" Type="http://schemas.openxmlformats.org/officeDocument/2006/relationships/slideLayout" Target="../slideLayouts/slideLayout58.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31" Type="http://schemas.openxmlformats.org/officeDocument/2006/relationships/slideLayout" Target="../slideLayouts/slideLayout61.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slideLayout" Target="../slideLayouts/slideLayout57.xml"/><Relationship Id="rId30" Type="http://schemas.openxmlformats.org/officeDocument/2006/relationships/slideLayout" Target="../slideLayouts/slideLayout6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theme" Target="../theme/theme3.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theme" Target="../theme/theme4.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29268520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780" r:id="rId28"/>
    <p:sldLayoutId id="2147483781" r:id="rId29"/>
    <p:sldLayoutId id="2147483782" r:id="rId30"/>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defTabSz="914400"/>
            <a:fld id="{7BCC8D0D-EAEC-449D-9161-023DFF90F2E2}" type="slidenum">
              <a:rPr lang="en-US" smtClean="0">
                <a:solidFill>
                  <a:srgbClr val="052049"/>
                </a:solidFill>
              </a:rPr>
              <a:pPr defTabSz="914400"/>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defTabSz="914400"/>
            <a:endParaRPr lang="en-US">
              <a:solidFill>
                <a:srgbClr val="052049"/>
              </a:solidFill>
              <a:latin typeface="Arial"/>
            </a:endParaRPr>
          </a:p>
        </p:txBody>
      </p:sp>
    </p:spTree>
    <p:extLst>
      <p:ext uri="{BB962C8B-B14F-4D97-AF65-F5344CB8AC3E}">
        <p14:creationId xmlns:p14="http://schemas.microsoft.com/office/powerpoint/2010/main" val="35598189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6" r:id="rId27"/>
    <p:sldLayoutId id="2147483717" r:id="rId28"/>
    <p:sldLayoutId id="2147483718" r:id="rId29"/>
    <p:sldLayoutId id="2147483719" r:id="rId30"/>
    <p:sldLayoutId id="2147483720" r:id="rId31"/>
  </p:sldLayoutIdLst>
  <p:transition>
    <p:fade/>
  </p:transition>
  <p:hf hdr="0" ftr="0" dt="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1" name="Footer Placeholder 5"/>
          <p:cNvSpPr>
            <a:spLocks noGrp="1"/>
          </p:cNvSpPr>
          <p:nvPr>
            <p:ph type="ftr" sz="quarter" idx="3"/>
          </p:nvPr>
        </p:nvSpPr>
        <p:spPr>
          <a:xfrm>
            <a:off x="548153" y="6470130"/>
            <a:ext cx="4310907" cy="137980"/>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r>
              <a:rPr lang="en-US">
                <a:solidFill>
                  <a:srgbClr val="052049"/>
                </a:solidFill>
              </a:rPr>
              <a:t>UCSF | Health</a:t>
            </a:r>
            <a:endParaRPr lang="en-US" dirty="0">
              <a:solidFill>
                <a:srgbClr val="052049"/>
              </a:solidFill>
            </a:endParaRPr>
          </a:p>
        </p:txBody>
      </p:sp>
      <p:sp>
        <p:nvSpPr>
          <p:cNvPr id="12" name="Slide Number Placeholder 6"/>
          <p:cNvSpPr>
            <a:spLocks noGrp="1"/>
          </p:cNvSpPr>
          <p:nvPr>
            <p:ph type="sldNum" sz="quarter" idx="4"/>
          </p:nvPr>
        </p:nvSpPr>
        <p:spPr>
          <a:xfrm>
            <a:off x="272108" y="6453506"/>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3001862485"/>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3585" y="425002"/>
            <a:ext cx="8173580" cy="611449"/>
          </a:xfrm>
          <a:prstGeom prst="rect">
            <a:avLst/>
          </a:prstGeom>
        </p:spPr>
        <p:txBody>
          <a:bodyPr vert="horz" wrap="square" lIns="91440" tIns="45720" rIns="91440" bIns="45720" rtlCol="0" anchor="b" anchorCtr="0">
            <a:normAutofit/>
          </a:bodyPr>
          <a:lstStyle/>
          <a:p>
            <a:r>
              <a:rPr lang="en-US" dirty="0"/>
              <a:t>Slide Title Here</a:t>
            </a:r>
          </a:p>
        </p:txBody>
      </p:sp>
      <p:sp>
        <p:nvSpPr>
          <p:cNvPr id="12" name="Slide Number Placeholder 6"/>
          <p:cNvSpPr>
            <a:spLocks noGrp="1"/>
          </p:cNvSpPr>
          <p:nvPr>
            <p:ph type="sldNum" sz="quarter" idx="4"/>
          </p:nvPr>
        </p:nvSpPr>
        <p:spPr>
          <a:xfrm>
            <a:off x="330554" y="6481789"/>
            <a:ext cx="246061" cy="155233"/>
          </a:xfrm>
          <a:prstGeom prst="rect">
            <a:avLst/>
          </a:prstGeom>
        </p:spPr>
        <p:txBody>
          <a:bodyPr vert="horz" wrap="square" lIns="0" tIns="0" rIns="0" bIns="0" rtlCol="0" anchor="b" anchorCtr="0"/>
          <a:lstStyle>
            <a:lvl1pPr algn="l">
              <a:defRPr sz="700" i="0">
                <a:solidFill>
                  <a:schemeClr val="tx1"/>
                </a:solidFill>
                <a:latin typeface="Arial" pitchFamily="34" charset="0"/>
                <a:cs typeface="Arial" pitchFamily="34" charset="0"/>
              </a:defRPr>
            </a:lvl1pPr>
          </a:lstStyle>
          <a:p>
            <a:pPr eaLnBrk="1" fontAlgn="auto" hangingPunct="1">
              <a:spcBef>
                <a:spcPts val="0"/>
              </a:spcBef>
              <a:spcAft>
                <a:spcPts val="0"/>
              </a:spcAft>
            </a:pPr>
            <a:fld id="{7BCC8D0D-EAEC-449D-9161-023DFF90F2E2}" type="slidenum">
              <a:rPr lang="en-US" smtClean="0">
                <a:solidFill>
                  <a:srgbClr val="052049"/>
                </a:solidFill>
              </a:rPr>
              <a:pPr eaLnBrk="1" fontAlgn="auto" hangingPunct="1">
                <a:spcBef>
                  <a:spcPts val="0"/>
                </a:spcBef>
                <a:spcAft>
                  <a:spcPts val="0"/>
                </a:spcAft>
              </a:pPr>
              <a:t>‹#›</a:t>
            </a:fld>
            <a:endParaRPr lang="en-US" dirty="0">
              <a:solidFill>
                <a:srgbClr val="052049"/>
              </a:solidFill>
            </a:endParaRPr>
          </a:p>
        </p:txBody>
      </p:sp>
      <p:cxnSp>
        <p:nvCxnSpPr>
          <p:cNvPr id="36" name="Straight Connector 35"/>
          <p:cNvCxnSpPr/>
          <p:nvPr/>
        </p:nvCxnSpPr>
        <p:spPr>
          <a:xfrm>
            <a:off x="365125" y="6250080"/>
            <a:ext cx="841375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a:noFill/>
              </a14:hiddenFill>
            </a:ext>
          </a:extLst>
        </p:spPr>
      </p:cxnSp>
      <p:cxnSp>
        <p:nvCxnSpPr>
          <p:cNvPr id="9" name="Straight Connector 8"/>
          <p:cNvCxnSpPr/>
          <p:nvPr userDrawn="1"/>
        </p:nvCxnSpPr>
        <p:spPr>
          <a:xfrm>
            <a:off x="277813" y="6250080"/>
            <a:ext cx="8595360" cy="0"/>
          </a:xfrm>
          <a:prstGeom prst="line">
            <a:avLst/>
          </a:prstGeom>
          <a:noFill/>
          <a:ln w="3175" cap="flat">
            <a:solidFill>
              <a:schemeClr val="tx1"/>
            </a:solidFill>
            <a:prstDash val="solid"/>
            <a:miter lim="800000"/>
            <a:headEnd/>
            <a:tailEnd/>
          </a:ln>
          <a:extLst>
            <a:ext uri="{909E8E84-426E-40DD-AFC4-6F175D3DCCD1}">
              <a14:hiddenFill xmlns:a14="http://schemas.microsoft.com/office/drawing/2010/main">
                <a:noFill/>
              </a14:hiddenFill>
            </a:ext>
          </a:extLst>
        </p:spPr>
      </p:cxnSp>
      <p:sp>
        <p:nvSpPr>
          <p:cNvPr id="18" name="Text Placeholder 3"/>
          <p:cNvSpPr>
            <a:spLocks noGrp="1"/>
          </p:cNvSpPr>
          <p:nvPr>
            <p:ph type="body" idx="1"/>
          </p:nvPr>
        </p:nvSpPr>
        <p:spPr>
          <a:xfrm>
            <a:off x="459686" y="1868557"/>
            <a:ext cx="8137665"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reeform 77"/>
          <p:cNvSpPr>
            <a:spLocks/>
          </p:cNvSpPr>
          <p:nvPr userDrawn="1"/>
        </p:nvSpPr>
        <p:spPr bwMode="auto">
          <a:xfrm>
            <a:off x="8379861" y="6443869"/>
            <a:ext cx="481012" cy="231074"/>
          </a:xfrm>
          <a:custGeom>
            <a:avLst/>
            <a:gdLst>
              <a:gd name="T0" fmla="*/ 350 w 350"/>
              <a:gd name="T1" fmla="*/ 52 h 168"/>
              <a:gd name="T2" fmla="*/ 270 w 350"/>
              <a:gd name="T3" fmla="*/ 130 h 168"/>
              <a:gd name="T4" fmla="*/ 240 w 350"/>
              <a:gd name="T5" fmla="*/ 100 h 168"/>
              <a:gd name="T6" fmla="*/ 205 w 350"/>
              <a:gd name="T7" fmla="*/ 91 h 168"/>
              <a:gd name="T8" fmla="*/ 201 w 350"/>
              <a:gd name="T9" fmla="*/ 86 h 168"/>
              <a:gd name="T10" fmla="*/ 200 w 350"/>
              <a:gd name="T11" fmla="*/ 82 h 168"/>
              <a:gd name="T12" fmla="*/ 203 w 350"/>
              <a:gd name="T13" fmla="*/ 73 h 168"/>
              <a:gd name="T14" fmla="*/ 203 w 350"/>
              <a:gd name="T15" fmla="*/ 73 h 168"/>
              <a:gd name="T16" fmla="*/ 205 w 350"/>
              <a:gd name="T17" fmla="*/ 72 h 168"/>
              <a:gd name="T18" fmla="*/ 234 w 350"/>
              <a:gd name="T19" fmla="*/ 71 h 168"/>
              <a:gd name="T20" fmla="*/ 266 w 350"/>
              <a:gd name="T21" fmla="*/ 85 h 168"/>
              <a:gd name="T22" fmla="*/ 222 w 350"/>
              <a:gd name="T23" fmla="*/ 48 h 168"/>
              <a:gd name="T24" fmla="*/ 179 w 350"/>
              <a:gd name="T25" fmla="*/ 73 h 168"/>
              <a:gd name="T26" fmla="*/ 178 w 350"/>
              <a:gd name="T27" fmla="*/ 76 h 168"/>
              <a:gd name="T28" fmla="*/ 122 w 350"/>
              <a:gd name="T29" fmla="*/ 60 h 168"/>
              <a:gd name="T30" fmla="*/ 178 w 350"/>
              <a:gd name="T31" fmla="*/ 41 h 168"/>
              <a:gd name="T32" fmla="*/ 153 w 350"/>
              <a:gd name="T33" fmla="*/ 0 h 168"/>
              <a:gd name="T34" fmla="*/ 97 w 350"/>
              <a:gd name="T35" fmla="*/ 2 h 168"/>
              <a:gd name="T36" fmla="*/ 72 w 350"/>
              <a:gd name="T37" fmla="*/ 73 h 168"/>
              <a:gd name="T38" fmla="*/ 25 w 350"/>
              <a:gd name="T39" fmla="*/ 73 h 168"/>
              <a:gd name="T40" fmla="*/ 0 w 350"/>
              <a:gd name="T41" fmla="*/ 2 h 168"/>
              <a:gd name="T42" fmla="*/ 48 w 350"/>
              <a:gd name="T43" fmla="*/ 119 h 168"/>
              <a:gd name="T44" fmla="*/ 97 w 350"/>
              <a:gd name="T45" fmla="*/ 64 h 168"/>
              <a:gd name="T46" fmla="*/ 187 w 350"/>
              <a:gd name="T47" fmla="*/ 107 h 168"/>
              <a:gd name="T48" fmla="*/ 214 w 350"/>
              <a:gd name="T49" fmla="*/ 117 h 168"/>
              <a:gd name="T50" fmla="*/ 242 w 350"/>
              <a:gd name="T51" fmla="*/ 125 h 168"/>
              <a:gd name="T52" fmla="*/ 237 w 350"/>
              <a:gd name="T53" fmla="*/ 147 h 168"/>
              <a:gd name="T54" fmla="*/ 203 w 350"/>
              <a:gd name="T55" fmla="*/ 141 h 168"/>
              <a:gd name="T56" fmla="*/ 176 w 350"/>
              <a:gd name="T57" fmla="*/ 130 h 168"/>
              <a:gd name="T58" fmla="*/ 224 w 350"/>
              <a:gd name="T59" fmla="*/ 168 h 168"/>
              <a:gd name="T60" fmla="*/ 270 w 350"/>
              <a:gd name="T61" fmla="*/ 134 h 168"/>
              <a:gd name="T62" fmla="*/ 295 w 350"/>
              <a:gd name="T63" fmla="*/ 166 h 168"/>
              <a:gd name="T64" fmla="*/ 343 w 350"/>
              <a:gd name="T65" fmla="*/ 119 h 168"/>
              <a:gd name="T66" fmla="*/ 295 w 350"/>
              <a:gd name="T67" fmla="*/ 99 h 168"/>
              <a:gd name="T68" fmla="*/ 350 w 350"/>
              <a:gd name="T69" fmla="*/ 7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0" h="168">
                <a:moveTo>
                  <a:pt x="350" y="73"/>
                </a:moveTo>
                <a:cubicBezTo>
                  <a:pt x="350" y="52"/>
                  <a:pt x="350" y="52"/>
                  <a:pt x="350" y="52"/>
                </a:cubicBezTo>
                <a:cubicBezTo>
                  <a:pt x="270" y="52"/>
                  <a:pt x="270" y="52"/>
                  <a:pt x="270" y="52"/>
                </a:cubicBezTo>
                <a:cubicBezTo>
                  <a:pt x="270" y="130"/>
                  <a:pt x="270" y="130"/>
                  <a:pt x="270" y="130"/>
                </a:cubicBezTo>
                <a:cubicBezTo>
                  <a:pt x="269" y="121"/>
                  <a:pt x="266" y="114"/>
                  <a:pt x="260" y="109"/>
                </a:cubicBezTo>
                <a:cubicBezTo>
                  <a:pt x="255" y="105"/>
                  <a:pt x="249" y="102"/>
                  <a:pt x="240" y="100"/>
                </a:cubicBezTo>
                <a:cubicBezTo>
                  <a:pt x="220" y="96"/>
                  <a:pt x="220" y="96"/>
                  <a:pt x="220" y="96"/>
                </a:cubicBezTo>
                <a:cubicBezTo>
                  <a:pt x="213" y="94"/>
                  <a:pt x="208" y="92"/>
                  <a:pt x="205" y="91"/>
                </a:cubicBezTo>
                <a:cubicBezTo>
                  <a:pt x="203" y="90"/>
                  <a:pt x="201" y="88"/>
                  <a:pt x="201" y="86"/>
                </a:cubicBezTo>
                <a:cubicBezTo>
                  <a:pt x="201" y="86"/>
                  <a:pt x="201" y="86"/>
                  <a:pt x="201" y="86"/>
                </a:cubicBezTo>
                <a:cubicBezTo>
                  <a:pt x="201" y="86"/>
                  <a:pt x="201" y="86"/>
                  <a:pt x="201" y="86"/>
                </a:cubicBezTo>
                <a:cubicBezTo>
                  <a:pt x="200" y="85"/>
                  <a:pt x="200" y="83"/>
                  <a:pt x="200" y="82"/>
                </a:cubicBezTo>
                <a:cubicBezTo>
                  <a:pt x="200" y="78"/>
                  <a:pt x="201" y="75"/>
                  <a:pt x="203" y="73"/>
                </a:cubicBezTo>
                <a:cubicBezTo>
                  <a:pt x="203" y="73"/>
                  <a:pt x="203" y="73"/>
                  <a:pt x="203" y="73"/>
                </a:cubicBezTo>
                <a:cubicBezTo>
                  <a:pt x="203" y="73"/>
                  <a:pt x="203" y="73"/>
                  <a:pt x="203" y="73"/>
                </a:cubicBezTo>
                <a:cubicBezTo>
                  <a:pt x="203" y="73"/>
                  <a:pt x="203" y="73"/>
                  <a:pt x="203" y="73"/>
                </a:cubicBezTo>
                <a:cubicBezTo>
                  <a:pt x="203" y="73"/>
                  <a:pt x="203" y="73"/>
                  <a:pt x="203" y="73"/>
                </a:cubicBezTo>
                <a:cubicBezTo>
                  <a:pt x="204" y="72"/>
                  <a:pt x="205" y="72"/>
                  <a:pt x="205" y="72"/>
                </a:cubicBezTo>
                <a:cubicBezTo>
                  <a:pt x="209" y="69"/>
                  <a:pt x="214" y="68"/>
                  <a:pt x="220" y="68"/>
                </a:cubicBezTo>
                <a:cubicBezTo>
                  <a:pt x="226" y="68"/>
                  <a:pt x="231" y="69"/>
                  <a:pt x="234" y="71"/>
                </a:cubicBezTo>
                <a:cubicBezTo>
                  <a:pt x="240" y="74"/>
                  <a:pt x="243" y="78"/>
                  <a:pt x="243" y="85"/>
                </a:cubicBezTo>
                <a:cubicBezTo>
                  <a:pt x="266" y="85"/>
                  <a:pt x="266" y="85"/>
                  <a:pt x="266" y="85"/>
                </a:cubicBezTo>
                <a:cubicBezTo>
                  <a:pt x="266" y="73"/>
                  <a:pt x="261" y="64"/>
                  <a:pt x="253" y="58"/>
                </a:cubicBezTo>
                <a:cubicBezTo>
                  <a:pt x="244" y="51"/>
                  <a:pt x="234" y="48"/>
                  <a:pt x="222" y="48"/>
                </a:cubicBezTo>
                <a:cubicBezTo>
                  <a:pt x="207" y="48"/>
                  <a:pt x="196" y="52"/>
                  <a:pt x="189" y="58"/>
                </a:cubicBezTo>
                <a:cubicBezTo>
                  <a:pt x="184" y="62"/>
                  <a:pt x="181" y="67"/>
                  <a:pt x="179" y="73"/>
                </a:cubicBezTo>
                <a:cubicBezTo>
                  <a:pt x="179" y="73"/>
                  <a:pt x="179" y="73"/>
                  <a:pt x="179" y="73"/>
                </a:cubicBezTo>
                <a:cubicBezTo>
                  <a:pt x="179" y="74"/>
                  <a:pt x="179" y="75"/>
                  <a:pt x="178" y="76"/>
                </a:cubicBezTo>
                <a:cubicBezTo>
                  <a:pt x="176" y="89"/>
                  <a:pt x="167" y="98"/>
                  <a:pt x="153" y="98"/>
                </a:cubicBezTo>
                <a:cubicBezTo>
                  <a:pt x="131" y="98"/>
                  <a:pt x="122" y="79"/>
                  <a:pt x="122" y="60"/>
                </a:cubicBezTo>
                <a:cubicBezTo>
                  <a:pt x="122" y="40"/>
                  <a:pt x="131" y="21"/>
                  <a:pt x="153" y="21"/>
                </a:cubicBezTo>
                <a:cubicBezTo>
                  <a:pt x="166" y="21"/>
                  <a:pt x="176" y="29"/>
                  <a:pt x="178" y="41"/>
                </a:cubicBezTo>
                <a:cubicBezTo>
                  <a:pt x="202" y="41"/>
                  <a:pt x="202" y="41"/>
                  <a:pt x="202" y="41"/>
                </a:cubicBezTo>
                <a:cubicBezTo>
                  <a:pt x="199" y="14"/>
                  <a:pt x="178" y="0"/>
                  <a:pt x="153" y="0"/>
                </a:cubicBezTo>
                <a:cubicBezTo>
                  <a:pt x="119" y="0"/>
                  <a:pt x="99" y="24"/>
                  <a:pt x="97" y="55"/>
                </a:cubicBezTo>
                <a:cubicBezTo>
                  <a:pt x="97" y="2"/>
                  <a:pt x="97" y="2"/>
                  <a:pt x="97" y="2"/>
                </a:cubicBezTo>
                <a:cubicBezTo>
                  <a:pt x="72" y="2"/>
                  <a:pt x="72" y="2"/>
                  <a:pt x="72" y="2"/>
                </a:cubicBezTo>
                <a:cubicBezTo>
                  <a:pt x="72" y="73"/>
                  <a:pt x="72" y="73"/>
                  <a:pt x="72" y="73"/>
                </a:cubicBezTo>
                <a:cubicBezTo>
                  <a:pt x="72" y="90"/>
                  <a:pt x="66" y="98"/>
                  <a:pt x="48" y="98"/>
                </a:cubicBezTo>
                <a:cubicBezTo>
                  <a:pt x="28" y="98"/>
                  <a:pt x="25" y="86"/>
                  <a:pt x="25" y="73"/>
                </a:cubicBezTo>
                <a:cubicBezTo>
                  <a:pt x="25" y="2"/>
                  <a:pt x="25" y="2"/>
                  <a:pt x="25" y="2"/>
                </a:cubicBezTo>
                <a:cubicBezTo>
                  <a:pt x="0" y="2"/>
                  <a:pt x="0" y="2"/>
                  <a:pt x="0" y="2"/>
                </a:cubicBezTo>
                <a:cubicBezTo>
                  <a:pt x="0" y="73"/>
                  <a:pt x="0" y="73"/>
                  <a:pt x="0" y="73"/>
                </a:cubicBezTo>
                <a:cubicBezTo>
                  <a:pt x="0" y="104"/>
                  <a:pt x="18" y="119"/>
                  <a:pt x="48" y="119"/>
                </a:cubicBezTo>
                <a:cubicBezTo>
                  <a:pt x="79" y="119"/>
                  <a:pt x="97" y="104"/>
                  <a:pt x="97" y="73"/>
                </a:cubicBezTo>
                <a:cubicBezTo>
                  <a:pt x="97" y="64"/>
                  <a:pt x="97" y="64"/>
                  <a:pt x="97" y="64"/>
                </a:cubicBezTo>
                <a:cubicBezTo>
                  <a:pt x="99" y="95"/>
                  <a:pt x="119" y="119"/>
                  <a:pt x="153" y="119"/>
                </a:cubicBezTo>
                <a:cubicBezTo>
                  <a:pt x="167" y="119"/>
                  <a:pt x="179" y="115"/>
                  <a:pt x="187" y="107"/>
                </a:cubicBezTo>
                <a:cubicBezTo>
                  <a:pt x="188" y="107"/>
                  <a:pt x="189" y="108"/>
                  <a:pt x="189" y="108"/>
                </a:cubicBezTo>
                <a:cubicBezTo>
                  <a:pt x="194" y="111"/>
                  <a:pt x="202" y="114"/>
                  <a:pt x="214" y="117"/>
                </a:cubicBezTo>
                <a:cubicBezTo>
                  <a:pt x="226" y="119"/>
                  <a:pt x="226" y="119"/>
                  <a:pt x="226" y="119"/>
                </a:cubicBezTo>
                <a:cubicBezTo>
                  <a:pt x="234" y="121"/>
                  <a:pt x="239" y="123"/>
                  <a:pt x="242" y="125"/>
                </a:cubicBezTo>
                <a:cubicBezTo>
                  <a:pt x="245" y="127"/>
                  <a:pt x="247" y="130"/>
                  <a:pt x="247" y="133"/>
                </a:cubicBezTo>
                <a:cubicBezTo>
                  <a:pt x="247" y="140"/>
                  <a:pt x="244" y="144"/>
                  <a:pt x="237" y="147"/>
                </a:cubicBezTo>
                <a:cubicBezTo>
                  <a:pt x="233" y="148"/>
                  <a:pt x="229" y="148"/>
                  <a:pt x="223" y="148"/>
                </a:cubicBezTo>
                <a:cubicBezTo>
                  <a:pt x="213" y="148"/>
                  <a:pt x="207" y="146"/>
                  <a:pt x="203" y="141"/>
                </a:cubicBezTo>
                <a:cubicBezTo>
                  <a:pt x="201" y="139"/>
                  <a:pt x="199" y="135"/>
                  <a:pt x="198" y="130"/>
                </a:cubicBezTo>
                <a:cubicBezTo>
                  <a:pt x="176" y="130"/>
                  <a:pt x="176" y="130"/>
                  <a:pt x="176" y="130"/>
                </a:cubicBezTo>
                <a:cubicBezTo>
                  <a:pt x="176" y="142"/>
                  <a:pt x="180" y="151"/>
                  <a:pt x="189" y="158"/>
                </a:cubicBezTo>
                <a:cubicBezTo>
                  <a:pt x="197" y="164"/>
                  <a:pt x="209" y="168"/>
                  <a:pt x="224" y="168"/>
                </a:cubicBezTo>
                <a:cubicBezTo>
                  <a:pt x="239" y="168"/>
                  <a:pt x="250" y="164"/>
                  <a:pt x="258" y="158"/>
                </a:cubicBezTo>
                <a:cubicBezTo>
                  <a:pt x="265" y="151"/>
                  <a:pt x="269" y="143"/>
                  <a:pt x="270" y="134"/>
                </a:cubicBezTo>
                <a:cubicBezTo>
                  <a:pt x="270" y="166"/>
                  <a:pt x="270" y="166"/>
                  <a:pt x="270" y="166"/>
                </a:cubicBezTo>
                <a:cubicBezTo>
                  <a:pt x="295" y="166"/>
                  <a:pt x="295" y="166"/>
                  <a:pt x="295" y="166"/>
                </a:cubicBezTo>
                <a:cubicBezTo>
                  <a:pt x="295" y="119"/>
                  <a:pt x="295" y="119"/>
                  <a:pt x="295" y="119"/>
                </a:cubicBezTo>
                <a:cubicBezTo>
                  <a:pt x="343" y="119"/>
                  <a:pt x="343" y="119"/>
                  <a:pt x="343" y="119"/>
                </a:cubicBezTo>
                <a:cubicBezTo>
                  <a:pt x="343" y="99"/>
                  <a:pt x="343" y="99"/>
                  <a:pt x="343" y="99"/>
                </a:cubicBezTo>
                <a:cubicBezTo>
                  <a:pt x="295" y="99"/>
                  <a:pt x="295" y="99"/>
                  <a:pt x="295" y="99"/>
                </a:cubicBezTo>
                <a:cubicBezTo>
                  <a:pt x="295" y="73"/>
                  <a:pt x="295" y="73"/>
                  <a:pt x="295" y="73"/>
                </a:cubicBezTo>
                <a:lnTo>
                  <a:pt x="350" y="73"/>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US">
              <a:solidFill>
                <a:srgbClr val="052049"/>
              </a:solidFill>
              <a:latin typeface="Arial"/>
            </a:endParaRPr>
          </a:p>
        </p:txBody>
      </p:sp>
    </p:spTree>
    <p:extLst>
      <p:ext uri="{BB962C8B-B14F-4D97-AF65-F5344CB8AC3E}">
        <p14:creationId xmlns:p14="http://schemas.microsoft.com/office/powerpoint/2010/main" val="3191536008"/>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7" r:id="rId27"/>
  </p:sldLayoutIdLst>
  <p:transition>
    <p:fade/>
  </p:transition>
  <p:hf hdr="0"/>
  <p:txStyles>
    <p:titleStyle>
      <a:lvl1pPr algn="l" defTabSz="914378" rtl="0" eaLnBrk="1" latinLnBrk="0" hangingPunct="1">
        <a:lnSpc>
          <a:spcPct val="85000"/>
        </a:lnSpc>
        <a:spcBef>
          <a:spcPct val="0"/>
        </a:spcBef>
        <a:buNone/>
        <a:defRPr lang="en-US" sz="2800" b="0" kern="1200" cap="none" spc="0" baseline="0" dirty="0" smtClean="0">
          <a:solidFill>
            <a:schemeClr val="tx1"/>
          </a:solidFill>
          <a:latin typeface="+mj-lt"/>
          <a:ea typeface="+mj-ea"/>
          <a:cs typeface="Arial" pitchFamily="34" charset="0"/>
        </a:defRPr>
      </a:lvl1pPr>
    </p:titleStyle>
    <p:body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notesSlide" Target="../notesSlides/notesSlide12.xml"/><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9.png"/><Relationship Id="rId2" Type="http://schemas.openxmlformats.org/officeDocument/2006/relationships/slideLayout" Target="../slideLayouts/slideLayout29.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tags" Target="../tags/tag1.xml"/><Relationship Id="rId6" Type="http://schemas.openxmlformats.org/officeDocument/2006/relationships/image" Target="../media/image17.png"/><Relationship Id="rId11" Type="http://schemas.openxmlformats.org/officeDocument/2006/relationships/image" Target="../media/image22.png"/><Relationship Id="rId24" Type="http://schemas.microsoft.com/office/2011/relationships/inkAction" Target="../ink/inkAction1.xml"/><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35.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13.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28.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35.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14.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28.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35.png"/><Relationship Id="rId21" Type="http://schemas.openxmlformats.org/officeDocument/2006/relationships/image" Target="../media/image32.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15.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28.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10" Type="http://schemas.openxmlformats.org/officeDocument/2006/relationships/image" Target="../media/image21.png"/><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3.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8.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43.png"/><Relationship Id="rId3" Type="http://schemas.openxmlformats.org/officeDocument/2006/relationships/image" Target="../media/image40.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42.png"/><Relationship Id="rId2" Type="http://schemas.openxmlformats.org/officeDocument/2006/relationships/notesSlide" Target="../notesSlides/notesSlide24.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30.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41.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42.xml"/><Relationship Id="rId5" Type="http://schemas.openxmlformats.org/officeDocument/2006/relationships/image" Target="../media/image47.pn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42.xml"/><Relationship Id="rId5" Type="http://schemas.openxmlformats.org/officeDocument/2006/relationships/image" Target="../media/image45.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42.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800605" y="4000500"/>
            <a:ext cx="5205535" cy="1665513"/>
          </a:xfrm>
        </p:spPr>
        <p:txBody>
          <a:bodyPr/>
          <a:lstStyle/>
          <a:p>
            <a:r>
              <a:rPr lang="en-US" dirty="0"/>
              <a:t>Rebecca E. Graff, ScD</a:t>
            </a:r>
          </a:p>
          <a:p>
            <a:r>
              <a:rPr lang="en-US" dirty="0"/>
              <a:t>Assistant Professor, Epidemiology &amp; Biostatistics</a:t>
            </a:r>
          </a:p>
          <a:p>
            <a:endParaRPr lang="en-US" dirty="0"/>
          </a:p>
          <a:p>
            <a:endParaRPr lang="en-US" dirty="0"/>
          </a:p>
          <a:p>
            <a:endParaRPr lang="en-US" dirty="0"/>
          </a:p>
          <a:p>
            <a:endParaRPr lang="en-US" dirty="0"/>
          </a:p>
        </p:txBody>
      </p:sp>
      <p:sp>
        <p:nvSpPr>
          <p:cNvPr id="3" name="Title 2"/>
          <p:cNvSpPr>
            <a:spLocks noGrp="1"/>
          </p:cNvSpPr>
          <p:nvPr>
            <p:ph type="title"/>
          </p:nvPr>
        </p:nvSpPr>
        <p:spPr>
          <a:xfrm>
            <a:off x="784276" y="1779813"/>
            <a:ext cx="5205707" cy="1244727"/>
          </a:xfrm>
        </p:spPr>
        <p:txBody>
          <a:bodyPr/>
          <a:lstStyle/>
          <a:p>
            <a:r>
              <a:rPr lang="en-US" dirty="0"/>
              <a:t>Conceptual Frameworks for Causal Inference – Part II</a:t>
            </a:r>
          </a:p>
        </p:txBody>
      </p:sp>
      <p:sp>
        <p:nvSpPr>
          <p:cNvPr id="9" name="Text Placeholder 8"/>
          <p:cNvSpPr>
            <a:spLocks noGrp="1"/>
          </p:cNvSpPr>
          <p:nvPr>
            <p:ph type="body" sz="quarter" idx="15"/>
          </p:nvPr>
        </p:nvSpPr>
        <p:spPr>
          <a:xfrm>
            <a:off x="787889" y="3139395"/>
            <a:ext cx="5201923" cy="677627"/>
          </a:xfrm>
        </p:spPr>
        <p:txBody>
          <a:bodyPr/>
          <a:lstStyle/>
          <a:p>
            <a:r>
              <a:rPr lang="en-US" sz="2000" dirty="0"/>
              <a:t>Epidemiology 207 - Epidemiology Methods II</a:t>
            </a:r>
          </a:p>
        </p:txBody>
      </p:sp>
      <p:pic>
        <p:nvPicPr>
          <p:cNvPr id="5" name="Picture 4">
            <a:extLst>
              <a:ext uri="{FF2B5EF4-FFF2-40B4-BE49-F238E27FC236}">
                <a16:creationId xmlns:a16="http://schemas.microsoft.com/office/drawing/2014/main" id="{1951D303-B9BD-DD41-8839-AADD04285D22}"/>
              </a:ext>
            </a:extLst>
          </p:cNvPr>
          <p:cNvPicPr>
            <a:picLocks noChangeAspect="1"/>
          </p:cNvPicPr>
          <p:nvPr/>
        </p:nvPicPr>
        <p:blipFill rotWithShape="1">
          <a:blip r:embed="rId3"/>
          <a:srcRect b="16672"/>
          <a:stretch/>
        </p:blipFill>
        <p:spPr>
          <a:xfrm>
            <a:off x="4797287" y="158048"/>
            <a:ext cx="1208853" cy="1509667"/>
          </a:xfrm>
          <a:prstGeom prst="rect">
            <a:avLst/>
          </a:prstGeom>
        </p:spPr>
      </p:pic>
    </p:spTree>
    <p:extLst>
      <p:ext uri="{BB962C8B-B14F-4D97-AF65-F5344CB8AC3E}">
        <p14:creationId xmlns:p14="http://schemas.microsoft.com/office/powerpoint/2010/main" val="1902244951"/>
      </p:ext>
    </p:extLst>
  </p:cSld>
  <p:clrMapOvr>
    <a:masterClrMapping/>
  </p:clrMapOvr>
  <p:transition advTm="975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E4CE8B-0C39-0546-90A3-A1CC7A9A669A}"/>
              </a:ext>
            </a:extLst>
          </p:cNvPr>
          <p:cNvSpPr>
            <a:spLocks noGrp="1"/>
          </p:cNvSpPr>
          <p:nvPr>
            <p:ph type="sldNum" sz="quarter" idx="13"/>
          </p:nvPr>
        </p:nvSpPr>
        <p:spPr/>
        <p:txBody>
          <a:bodyPr/>
          <a:lstStyle/>
          <a:p>
            <a:fld id="{7BCC8D0D-EAEC-449D-9161-023DFF90F2E2}" type="slidenum">
              <a:rPr lang="en-US" smtClean="0">
                <a:solidFill>
                  <a:srgbClr val="052049"/>
                </a:solidFill>
              </a:rPr>
              <a:pPr/>
              <a:t>10</a:t>
            </a:fld>
            <a:endParaRPr lang="en-US" dirty="0">
              <a:solidFill>
                <a:srgbClr val="052049"/>
              </a:solidFill>
            </a:endParaRPr>
          </a:p>
        </p:txBody>
      </p:sp>
      <p:sp>
        <p:nvSpPr>
          <p:cNvPr id="3" name="Title 2">
            <a:extLst>
              <a:ext uri="{FF2B5EF4-FFF2-40B4-BE49-F238E27FC236}">
                <a16:creationId xmlns:a16="http://schemas.microsoft.com/office/drawing/2014/main" id="{835D9BC0-F235-D94D-9DFF-5B1E0A235D16}"/>
              </a:ext>
            </a:extLst>
          </p:cNvPr>
          <p:cNvSpPr>
            <a:spLocks noGrp="1"/>
          </p:cNvSpPr>
          <p:nvPr>
            <p:ph type="title"/>
          </p:nvPr>
        </p:nvSpPr>
        <p:spPr/>
        <p:txBody>
          <a:bodyPr/>
          <a:lstStyle/>
          <a:p>
            <a:r>
              <a:rPr lang="en-US" dirty="0"/>
              <a:t>Causal Effect for an Individual</a:t>
            </a:r>
          </a:p>
        </p:txBody>
      </p:sp>
      <p:sp>
        <p:nvSpPr>
          <p:cNvPr id="6" name="Content Placeholder 5">
            <a:extLst>
              <a:ext uri="{FF2B5EF4-FFF2-40B4-BE49-F238E27FC236}">
                <a16:creationId xmlns:a16="http://schemas.microsoft.com/office/drawing/2014/main" id="{6B88B251-59C4-5241-9B46-AEE5C8E27C44}"/>
              </a:ext>
            </a:extLst>
          </p:cNvPr>
          <p:cNvSpPr>
            <a:spLocks noGrp="1"/>
          </p:cNvSpPr>
          <p:nvPr>
            <p:ph idx="1"/>
          </p:nvPr>
        </p:nvSpPr>
        <p:spPr>
          <a:xfrm>
            <a:off x="459686" y="1496816"/>
            <a:ext cx="8137665" cy="3909393"/>
          </a:xfrm>
        </p:spPr>
        <p:txBody>
          <a:bodyPr/>
          <a:lstStyle/>
          <a:p>
            <a:r>
              <a:rPr lang="en-US" dirty="0"/>
              <a:t>Zeus:</a:t>
            </a:r>
          </a:p>
          <a:p>
            <a:pPr lvl="1"/>
            <a:r>
              <a:rPr lang="en-US" i="1" dirty="0" err="1"/>
              <a:t>Y</a:t>
            </a:r>
            <a:r>
              <a:rPr lang="en-US" i="1" baseline="30000" dirty="0" err="1"/>
              <a:t>a</a:t>
            </a:r>
            <a:r>
              <a:rPr lang="en-US" i="1" baseline="30000" dirty="0"/>
              <a:t>=1</a:t>
            </a:r>
            <a:r>
              <a:rPr lang="en-US" dirty="0"/>
              <a:t> = 1</a:t>
            </a:r>
          </a:p>
          <a:p>
            <a:pPr lvl="1"/>
            <a:r>
              <a:rPr lang="en-US" i="1" dirty="0" err="1"/>
              <a:t>Y</a:t>
            </a:r>
            <a:r>
              <a:rPr lang="en-US" i="1" baseline="30000" dirty="0" err="1"/>
              <a:t>a</a:t>
            </a:r>
            <a:r>
              <a:rPr lang="en-US" i="1" baseline="30000" dirty="0"/>
              <a:t>=0</a:t>
            </a:r>
            <a:r>
              <a:rPr lang="en-US" dirty="0"/>
              <a:t> = 0</a:t>
            </a:r>
          </a:p>
          <a:p>
            <a:pPr lvl="1"/>
            <a:r>
              <a:rPr lang="en-US" dirty="0"/>
              <a:t>Does treatment have a causal effect on Zeus’s outcome?</a:t>
            </a:r>
          </a:p>
          <a:p>
            <a:pPr lvl="1"/>
            <a:endParaRPr lang="en-US" dirty="0"/>
          </a:p>
          <a:p>
            <a:r>
              <a:rPr lang="en-US" dirty="0"/>
              <a:t>Hera:</a:t>
            </a:r>
          </a:p>
          <a:p>
            <a:pPr lvl="1"/>
            <a:r>
              <a:rPr lang="en-US" i="1" dirty="0" err="1"/>
              <a:t>Y</a:t>
            </a:r>
            <a:r>
              <a:rPr lang="en-US" i="1" baseline="30000" dirty="0" err="1"/>
              <a:t>a</a:t>
            </a:r>
            <a:r>
              <a:rPr lang="en-US" i="1" baseline="30000" dirty="0"/>
              <a:t>=1</a:t>
            </a:r>
            <a:r>
              <a:rPr lang="en-US" dirty="0"/>
              <a:t> = 0</a:t>
            </a:r>
          </a:p>
          <a:p>
            <a:pPr lvl="1"/>
            <a:r>
              <a:rPr lang="en-US" i="1" dirty="0" err="1"/>
              <a:t>Y</a:t>
            </a:r>
            <a:r>
              <a:rPr lang="en-US" i="1" baseline="30000" dirty="0" err="1"/>
              <a:t>a</a:t>
            </a:r>
            <a:r>
              <a:rPr lang="en-US" i="1" baseline="30000" dirty="0"/>
              <a:t>=0</a:t>
            </a:r>
            <a:r>
              <a:rPr lang="en-US" dirty="0"/>
              <a:t> = 0</a:t>
            </a:r>
          </a:p>
          <a:p>
            <a:pPr lvl="1"/>
            <a:r>
              <a:rPr lang="en-US" dirty="0"/>
              <a:t>Does treatment have a causal effect on Hera’s outcome?</a:t>
            </a:r>
          </a:p>
          <a:p>
            <a:pPr lvl="1"/>
            <a:endParaRPr lang="en-US" dirty="0"/>
          </a:p>
          <a:p>
            <a:r>
              <a:rPr lang="en-US" dirty="0"/>
              <a:t>Treatment </a:t>
            </a:r>
            <a:r>
              <a:rPr lang="en-US" i="1" dirty="0"/>
              <a:t>A</a:t>
            </a:r>
            <a:r>
              <a:rPr lang="en-US" dirty="0"/>
              <a:t> has a causal effect on an individual’s outcome </a:t>
            </a:r>
            <a:r>
              <a:rPr lang="en-US" i="1" dirty="0"/>
              <a:t>Y</a:t>
            </a:r>
            <a:r>
              <a:rPr lang="en-US" dirty="0"/>
              <a:t> if </a:t>
            </a:r>
            <a:r>
              <a:rPr lang="en-US" sz="2400" i="1" dirty="0" err="1"/>
              <a:t>Y</a:t>
            </a:r>
            <a:r>
              <a:rPr lang="en-US" sz="2400" i="1" baseline="30000" dirty="0" err="1"/>
              <a:t>a</a:t>
            </a:r>
            <a:r>
              <a:rPr lang="en-US" sz="2400" i="1" baseline="30000" dirty="0"/>
              <a:t>=1</a:t>
            </a:r>
            <a:r>
              <a:rPr lang="en-US" sz="2400" dirty="0"/>
              <a:t> ≠ </a:t>
            </a:r>
            <a:r>
              <a:rPr lang="en-US" sz="2400" i="1" dirty="0" err="1"/>
              <a:t>Y</a:t>
            </a:r>
            <a:r>
              <a:rPr lang="en-US" sz="2400" i="1" baseline="30000" dirty="0" err="1"/>
              <a:t>a</a:t>
            </a:r>
            <a:r>
              <a:rPr lang="en-US" sz="2400" i="1" baseline="30000" dirty="0"/>
              <a:t>=0</a:t>
            </a:r>
            <a:r>
              <a:rPr lang="en-US" sz="2400" dirty="0"/>
              <a:t> for the individual</a:t>
            </a:r>
          </a:p>
          <a:p>
            <a:endParaRPr lang="en-US" dirty="0"/>
          </a:p>
          <a:p>
            <a:endParaRPr lang="en-US" dirty="0"/>
          </a:p>
          <a:p>
            <a:pPr lvl="1"/>
            <a:endParaRPr lang="en-US" dirty="0"/>
          </a:p>
        </p:txBody>
      </p:sp>
      <p:sp>
        <p:nvSpPr>
          <p:cNvPr id="7" name="Right Brace 6">
            <a:extLst>
              <a:ext uri="{FF2B5EF4-FFF2-40B4-BE49-F238E27FC236}">
                <a16:creationId xmlns:a16="http://schemas.microsoft.com/office/drawing/2014/main" id="{66D5EBE7-4C99-2645-AE8B-3D0A7CA7D999}"/>
              </a:ext>
            </a:extLst>
          </p:cNvPr>
          <p:cNvSpPr/>
          <p:nvPr/>
        </p:nvSpPr>
        <p:spPr>
          <a:xfrm>
            <a:off x="2146300" y="1892300"/>
            <a:ext cx="177800" cy="800100"/>
          </a:xfrm>
          <a:prstGeom prst="rightBrace">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964EC280-832F-A646-BF34-FEB8CF9E491D}"/>
              </a:ext>
            </a:extLst>
          </p:cNvPr>
          <p:cNvSpPr txBox="1"/>
          <p:nvPr/>
        </p:nvSpPr>
        <p:spPr bwMode="auto">
          <a:xfrm>
            <a:off x="2413000" y="2131714"/>
            <a:ext cx="2029786" cy="307777"/>
          </a:xfrm>
          <a:prstGeom prst="rect">
            <a:avLst/>
          </a:prstGeom>
          <a:noFill/>
          <a:ln w="19050" algn="ctr">
            <a:noFill/>
            <a:miter lim="800000"/>
            <a:headEnd/>
            <a:tailEnd/>
          </a:ln>
        </p:spPr>
        <p:txBody>
          <a:bodyPr wrap="none" lIns="0" tIns="0" rIns="0" bIns="0" rtlCol="0">
            <a:spAutoFit/>
          </a:bodyPr>
          <a:lstStyle/>
          <a:p>
            <a:r>
              <a:rPr lang="en-US" sz="2000" i="1" dirty="0" err="1"/>
              <a:t>Y</a:t>
            </a:r>
            <a:r>
              <a:rPr lang="en-US" sz="2000" i="1" baseline="30000" dirty="0" err="1"/>
              <a:t>a</a:t>
            </a:r>
            <a:r>
              <a:rPr lang="en-US" sz="2000" i="1" baseline="30000" dirty="0"/>
              <a:t>=1</a:t>
            </a:r>
            <a:r>
              <a:rPr lang="en-US" sz="2000" dirty="0"/>
              <a:t> = 1 ≠ 0 = </a:t>
            </a:r>
            <a:r>
              <a:rPr lang="en-US" sz="2000" i="1" dirty="0" err="1"/>
              <a:t>Y</a:t>
            </a:r>
            <a:r>
              <a:rPr lang="en-US" sz="2000" i="1" baseline="30000" dirty="0" err="1"/>
              <a:t>a</a:t>
            </a:r>
            <a:r>
              <a:rPr lang="en-US" sz="2000" i="1" baseline="30000" dirty="0"/>
              <a:t>=0</a:t>
            </a:r>
            <a:endParaRPr lang="en-US" sz="2000" dirty="0"/>
          </a:p>
        </p:txBody>
      </p:sp>
      <p:sp>
        <p:nvSpPr>
          <p:cNvPr id="10" name="Right Brace 9">
            <a:extLst>
              <a:ext uri="{FF2B5EF4-FFF2-40B4-BE49-F238E27FC236}">
                <a16:creationId xmlns:a16="http://schemas.microsoft.com/office/drawing/2014/main" id="{77E959F8-13FF-AB41-A3F2-0FF65D6C1079}"/>
              </a:ext>
            </a:extLst>
          </p:cNvPr>
          <p:cNvSpPr/>
          <p:nvPr/>
        </p:nvSpPr>
        <p:spPr>
          <a:xfrm>
            <a:off x="2146300" y="3826509"/>
            <a:ext cx="177800" cy="800100"/>
          </a:xfrm>
          <a:prstGeom prst="rightBrace">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B94E6111-14D1-8846-B914-2C97E4FAEC53}"/>
              </a:ext>
            </a:extLst>
          </p:cNvPr>
          <p:cNvSpPr txBox="1"/>
          <p:nvPr/>
        </p:nvSpPr>
        <p:spPr bwMode="auto">
          <a:xfrm>
            <a:off x="2413000" y="4065923"/>
            <a:ext cx="1604991" cy="307777"/>
          </a:xfrm>
          <a:prstGeom prst="rect">
            <a:avLst/>
          </a:prstGeom>
          <a:noFill/>
          <a:ln w="19050" algn="ctr">
            <a:noFill/>
            <a:miter lim="800000"/>
            <a:headEnd/>
            <a:tailEnd/>
          </a:ln>
        </p:spPr>
        <p:txBody>
          <a:bodyPr wrap="none" lIns="0" tIns="0" rIns="0" bIns="0" rtlCol="0">
            <a:spAutoFit/>
          </a:bodyPr>
          <a:lstStyle/>
          <a:p>
            <a:r>
              <a:rPr lang="en-US" sz="2000" i="1" dirty="0" err="1"/>
              <a:t>Y</a:t>
            </a:r>
            <a:r>
              <a:rPr lang="en-US" sz="2000" i="1" baseline="30000" dirty="0" err="1"/>
              <a:t>a</a:t>
            </a:r>
            <a:r>
              <a:rPr lang="en-US" sz="2000" i="1" baseline="30000" dirty="0"/>
              <a:t>=1</a:t>
            </a:r>
            <a:r>
              <a:rPr lang="en-US" sz="2000" dirty="0"/>
              <a:t> = 0 = </a:t>
            </a:r>
            <a:r>
              <a:rPr lang="en-US" sz="2000" i="1" dirty="0" err="1"/>
              <a:t>Y</a:t>
            </a:r>
            <a:r>
              <a:rPr lang="en-US" sz="2000" i="1" baseline="30000" dirty="0" err="1"/>
              <a:t>a</a:t>
            </a:r>
            <a:r>
              <a:rPr lang="en-US" sz="2000" i="1" baseline="30000" dirty="0"/>
              <a:t>=0</a:t>
            </a:r>
            <a:endParaRPr lang="en-US" sz="2000" dirty="0"/>
          </a:p>
        </p:txBody>
      </p:sp>
    </p:spTree>
    <p:extLst>
      <p:ext uri="{BB962C8B-B14F-4D97-AF65-F5344CB8AC3E}">
        <p14:creationId xmlns:p14="http://schemas.microsoft.com/office/powerpoint/2010/main" val="29147561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DA58CE-9C85-244F-9EBA-898D053328DF}"/>
              </a:ext>
            </a:extLst>
          </p:cNvPr>
          <p:cNvSpPr>
            <a:spLocks noGrp="1"/>
          </p:cNvSpPr>
          <p:nvPr>
            <p:ph type="sldNum" sz="quarter" idx="13"/>
          </p:nvPr>
        </p:nvSpPr>
        <p:spPr/>
        <p:txBody>
          <a:bodyPr/>
          <a:lstStyle/>
          <a:p>
            <a:fld id="{7BCC8D0D-EAEC-449D-9161-023DFF90F2E2}" type="slidenum">
              <a:rPr lang="en-US" smtClean="0">
                <a:solidFill>
                  <a:srgbClr val="052049"/>
                </a:solidFill>
              </a:rPr>
              <a:pPr/>
              <a:t>11</a:t>
            </a:fld>
            <a:endParaRPr lang="en-US" dirty="0">
              <a:solidFill>
                <a:srgbClr val="052049"/>
              </a:solidFill>
            </a:endParaRPr>
          </a:p>
        </p:txBody>
      </p:sp>
      <p:sp>
        <p:nvSpPr>
          <p:cNvPr id="3" name="Title 2">
            <a:extLst>
              <a:ext uri="{FF2B5EF4-FFF2-40B4-BE49-F238E27FC236}">
                <a16:creationId xmlns:a16="http://schemas.microsoft.com/office/drawing/2014/main" id="{6F88073E-E7CD-954D-A337-965B9BD12AFA}"/>
              </a:ext>
            </a:extLst>
          </p:cNvPr>
          <p:cNvSpPr>
            <a:spLocks noGrp="1"/>
          </p:cNvSpPr>
          <p:nvPr>
            <p:ph type="title"/>
          </p:nvPr>
        </p:nvSpPr>
        <p:spPr/>
        <p:txBody>
          <a:bodyPr/>
          <a:lstStyle/>
          <a:p>
            <a:r>
              <a:rPr lang="en-US" dirty="0"/>
              <a:t>In real life…</a:t>
            </a:r>
          </a:p>
        </p:txBody>
      </p:sp>
      <p:sp>
        <p:nvSpPr>
          <p:cNvPr id="5" name="Content Placeholder 4">
            <a:extLst>
              <a:ext uri="{FF2B5EF4-FFF2-40B4-BE49-F238E27FC236}">
                <a16:creationId xmlns:a16="http://schemas.microsoft.com/office/drawing/2014/main" id="{58A28D65-EF81-5149-B709-6D20F65E00E7}"/>
              </a:ext>
            </a:extLst>
          </p:cNvPr>
          <p:cNvSpPr>
            <a:spLocks noGrp="1"/>
          </p:cNvSpPr>
          <p:nvPr>
            <p:ph idx="1"/>
          </p:nvPr>
        </p:nvSpPr>
        <p:spPr/>
        <p:txBody>
          <a:bodyPr/>
          <a:lstStyle/>
          <a:p>
            <a:r>
              <a:rPr lang="en-US" dirty="0"/>
              <a:t>…only one counterfactual outcome is typically observed for each individual</a:t>
            </a:r>
          </a:p>
          <a:p>
            <a:pPr lvl="1"/>
            <a:r>
              <a:rPr lang="en-US" dirty="0"/>
              <a:t>In particular, the one corresponding to the treatment value actually experienced by the individual</a:t>
            </a:r>
          </a:p>
          <a:p>
            <a:pPr lvl="1"/>
            <a:endParaRPr lang="en-US" dirty="0"/>
          </a:p>
          <a:p>
            <a:r>
              <a:rPr lang="en-US" dirty="0"/>
              <a:t>E.g., for Zeus:</a:t>
            </a:r>
          </a:p>
          <a:p>
            <a:pPr lvl="1"/>
            <a:r>
              <a:rPr lang="en-US" i="1" dirty="0"/>
              <a:t>A</a:t>
            </a:r>
            <a:r>
              <a:rPr lang="en-US" dirty="0"/>
              <a:t> = 1 (Zeus was treated)</a:t>
            </a:r>
          </a:p>
          <a:p>
            <a:pPr lvl="1"/>
            <a:r>
              <a:rPr lang="en-US" i="1" dirty="0" err="1"/>
              <a:t>Y</a:t>
            </a:r>
            <a:r>
              <a:rPr lang="en-US" i="1" baseline="30000" dirty="0" err="1"/>
              <a:t>a</a:t>
            </a:r>
            <a:r>
              <a:rPr lang="en-US" i="1" baseline="30000" dirty="0"/>
              <a:t>=1</a:t>
            </a:r>
            <a:r>
              <a:rPr lang="en-US" dirty="0"/>
              <a:t> = 1 is equal to his observed outcome </a:t>
            </a:r>
            <a:r>
              <a:rPr lang="en-US" i="1" dirty="0"/>
              <a:t>Y</a:t>
            </a:r>
            <a:r>
              <a:rPr lang="en-US" dirty="0"/>
              <a:t> = 1</a:t>
            </a:r>
            <a:endParaRPr lang="en-US" i="1" dirty="0"/>
          </a:p>
        </p:txBody>
      </p:sp>
    </p:spTree>
    <p:extLst>
      <p:ext uri="{BB962C8B-B14F-4D97-AF65-F5344CB8AC3E}">
        <p14:creationId xmlns:p14="http://schemas.microsoft.com/office/powerpoint/2010/main" val="22864534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Consistency (Identifiability Condition #1)</a:t>
            </a:r>
          </a:p>
        </p:txBody>
      </p:sp>
      <p:sp>
        <p:nvSpPr>
          <p:cNvPr id="6" name="Content Placeholder 5"/>
          <p:cNvSpPr>
            <a:spLocks noGrp="1"/>
          </p:cNvSpPr>
          <p:nvPr>
            <p:ph idx="1"/>
          </p:nvPr>
        </p:nvSpPr>
        <p:spPr>
          <a:xfrm>
            <a:off x="459686" y="1496816"/>
            <a:ext cx="8137665" cy="3909393"/>
          </a:xfrm>
        </p:spPr>
        <p:txBody>
          <a:bodyPr/>
          <a:lstStyle/>
          <a:p>
            <a:r>
              <a:rPr lang="en-US" dirty="0"/>
              <a:t>If </a:t>
            </a:r>
            <a:r>
              <a:rPr lang="en-US" i="1" dirty="0"/>
              <a:t>A</a:t>
            </a:r>
            <a:r>
              <a:rPr lang="en-US" i="1" baseline="-25000" dirty="0"/>
              <a:t>i</a:t>
            </a:r>
            <a:r>
              <a:rPr lang="en-US" dirty="0"/>
              <a:t> = </a:t>
            </a:r>
            <a:r>
              <a:rPr lang="en-US" i="1" dirty="0"/>
              <a:t>a</a:t>
            </a:r>
            <a:r>
              <a:rPr lang="en-US" dirty="0"/>
              <a:t> then </a:t>
            </a:r>
            <a:r>
              <a:rPr lang="en-US" i="1" dirty="0" err="1"/>
              <a:t>Y</a:t>
            </a:r>
            <a:r>
              <a:rPr lang="en-US" i="1" baseline="-25000" dirty="0" err="1"/>
              <a:t>i</a:t>
            </a:r>
            <a:r>
              <a:rPr lang="en-US" i="1" baseline="30000" dirty="0" err="1"/>
              <a:t>a</a:t>
            </a:r>
            <a:r>
              <a:rPr lang="en-US" dirty="0"/>
              <a:t> = </a:t>
            </a:r>
            <a:r>
              <a:rPr lang="en-US" i="1" dirty="0" err="1"/>
              <a:t>Y</a:t>
            </a:r>
            <a:r>
              <a:rPr lang="en-US" i="1" baseline="-25000" dirty="0" err="1"/>
              <a:t>i</a:t>
            </a:r>
            <a:r>
              <a:rPr lang="en-US" i="1" baseline="30000" dirty="0" err="1"/>
              <a:t>A</a:t>
            </a:r>
            <a:r>
              <a:rPr lang="en-US" dirty="0"/>
              <a:t> = </a:t>
            </a:r>
            <a:r>
              <a:rPr lang="en-US" i="1" dirty="0"/>
              <a:t>Y</a:t>
            </a:r>
            <a:r>
              <a:rPr lang="en-US" i="1" baseline="-25000" dirty="0"/>
              <a:t>i</a:t>
            </a:r>
          </a:p>
          <a:p>
            <a:endParaRPr lang="en-US" dirty="0"/>
          </a:p>
          <a:p>
            <a:r>
              <a:rPr lang="en-US" dirty="0"/>
              <a:t>For each subject, one of the potential outcomes (</a:t>
            </a:r>
            <a:r>
              <a:rPr lang="en-US" i="1" dirty="0" err="1"/>
              <a:t>Y</a:t>
            </a:r>
            <a:r>
              <a:rPr lang="en-US" i="1" baseline="30000" dirty="0" err="1"/>
              <a:t>a</a:t>
            </a:r>
            <a:r>
              <a:rPr lang="en-US" i="1" baseline="30000" dirty="0"/>
              <a:t>=0</a:t>
            </a:r>
            <a:r>
              <a:rPr lang="en-US" dirty="0"/>
              <a:t> or </a:t>
            </a:r>
            <a:r>
              <a:rPr lang="en-US" i="1" dirty="0" err="1"/>
              <a:t>Y</a:t>
            </a:r>
            <a:r>
              <a:rPr lang="en-US" i="1" baseline="30000" dirty="0" err="1"/>
              <a:t>a</a:t>
            </a:r>
            <a:r>
              <a:rPr lang="en-US" i="1" baseline="30000" dirty="0"/>
              <a:t>=1</a:t>
            </a:r>
            <a:r>
              <a:rPr lang="en-US" dirty="0"/>
              <a:t>) is the subject’s observed outcome </a:t>
            </a:r>
            <a:r>
              <a:rPr lang="en-US" i="1" dirty="0"/>
              <a:t>Y</a:t>
            </a:r>
          </a:p>
          <a:p>
            <a:pPr lvl="1"/>
            <a:r>
              <a:rPr lang="en-US" dirty="0"/>
              <a:t>i.e., the outcome under the treatment value that the subject actually experienced</a:t>
            </a:r>
          </a:p>
          <a:p>
            <a:endParaRPr lang="en-US" dirty="0"/>
          </a:p>
          <a:p>
            <a:r>
              <a:rPr lang="en-US" dirty="0"/>
              <a:t>The potential outcome </a:t>
            </a:r>
            <a:r>
              <a:rPr lang="en-US" i="1" dirty="0"/>
              <a:t>Y</a:t>
            </a:r>
            <a:r>
              <a:rPr lang="en-US" i="1" baseline="30000" dirty="0"/>
              <a:t>a</a:t>
            </a:r>
            <a:r>
              <a:rPr lang="en-US" dirty="0"/>
              <a:t> is factual for some subjects and counterfactual for others</a:t>
            </a:r>
          </a:p>
          <a:p>
            <a:pPr lvl="1"/>
            <a:r>
              <a:rPr lang="en-US" dirty="0"/>
              <a:t>The term counterfactual is still used</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12</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06204285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When is an Exposure Well Defined?</a:t>
            </a:r>
          </a:p>
        </p:txBody>
      </p:sp>
      <p:sp>
        <p:nvSpPr>
          <p:cNvPr id="6" name="Content Placeholder 5"/>
          <p:cNvSpPr>
            <a:spLocks noGrp="1"/>
          </p:cNvSpPr>
          <p:nvPr>
            <p:ph idx="1"/>
          </p:nvPr>
        </p:nvSpPr>
        <p:spPr>
          <a:xfrm>
            <a:off x="459686" y="1496816"/>
            <a:ext cx="8137665" cy="3909393"/>
          </a:xfrm>
        </p:spPr>
        <p:txBody>
          <a:bodyPr/>
          <a:lstStyle/>
          <a:p>
            <a:r>
              <a:rPr lang="en-US" dirty="0"/>
              <a:t>Consider the following exposures:</a:t>
            </a:r>
          </a:p>
          <a:p>
            <a:pPr marL="0" indent="0">
              <a:buNone/>
            </a:pPr>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13</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graphicFrame>
        <p:nvGraphicFramePr>
          <p:cNvPr id="3" name="Table 3">
            <a:extLst>
              <a:ext uri="{FF2B5EF4-FFF2-40B4-BE49-F238E27FC236}">
                <a16:creationId xmlns:a16="http://schemas.microsoft.com/office/drawing/2014/main" id="{B282554D-ECA2-B645-832F-800C9786FC26}"/>
              </a:ext>
            </a:extLst>
          </p:cNvPr>
          <p:cNvGraphicFramePr>
            <a:graphicFrameLocks noGrp="1"/>
          </p:cNvGraphicFramePr>
          <p:nvPr>
            <p:extLst>
              <p:ext uri="{D42A27DB-BD31-4B8C-83A1-F6EECF244321}">
                <p14:modId xmlns:p14="http://schemas.microsoft.com/office/powerpoint/2010/main" val="2920608552"/>
              </p:ext>
            </p:extLst>
          </p:nvPr>
        </p:nvGraphicFramePr>
        <p:xfrm>
          <a:off x="546649" y="2336800"/>
          <a:ext cx="8137664" cy="2552700"/>
        </p:xfrm>
        <a:graphic>
          <a:graphicData uri="http://schemas.openxmlformats.org/drawingml/2006/table">
            <a:tbl>
              <a:tblPr firstRow="1" bandRow="1">
                <a:tableStyleId>{21E4AEA4-8DFA-4A89-87EB-49C32662AFE0}</a:tableStyleId>
              </a:tblPr>
              <a:tblGrid>
                <a:gridCol w="4068832">
                  <a:extLst>
                    <a:ext uri="{9D8B030D-6E8A-4147-A177-3AD203B41FA5}">
                      <a16:colId xmlns:a16="http://schemas.microsoft.com/office/drawing/2014/main" val="990016942"/>
                    </a:ext>
                  </a:extLst>
                </a:gridCol>
                <a:gridCol w="4068832">
                  <a:extLst>
                    <a:ext uri="{9D8B030D-6E8A-4147-A177-3AD203B41FA5}">
                      <a16:colId xmlns:a16="http://schemas.microsoft.com/office/drawing/2014/main" val="3231712660"/>
                    </a:ext>
                  </a:extLst>
                </a:gridCol>
              </a:tblGrid>
              <a:tr h="638175">
                <a:tc>
                  <a:txBody>
                    <a:bodyPr/>
                    <a:lstStyle/>
                    <a:p>
                      <a:pPr algn="ctr"/>
                      <a:r>
                        <a:rPr lang="en-US" dirty="0"/>
                        <a:t>A = 1</a:t>
                      </a:r>
                    </a:p>
                  </a:txBody>
                  <a:tcPr anchor="ct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dirty="0"/>
                        <a:t>A = 0</a:t>
                      </a:r>
                    </a:p>
                  </a:txBody>
                  <a:tcPr anchor="ctr"/>
                </a:tc>
                <a:extLst>
                  <a:ext uri="{0D108BD9-81ED-4DB2-BD59-A6C34878D82A}">
                    <a16:rowId xmlns:a16="http://schemas.microsoft.com/office/drawing/2014/main" val="1306167888"/>
                  </a:ext>
                </a:extLst>
              </a:tr>
              <a:tr h="638175">
                <a:tc>
                  <a:txBody>
                    <a:bodyPr/>
                    <a:lstStyle/>
                    <a:p>
                      <a:pPr algn="ctr"/>
                      <a:r>
                        <a:rPr lang="en-US" dirty="0"/>
                        <a:t>Daily use 150mg aspirin</a:t>
                      </a:r>
                    </a:p>
                  </a:txBody>
                  <a:tcPr anchor="ctr"/>
                </a:tc>
                <a:tc>
                  <a:txBody>
                    <a:bodyPr/>
                    <a:lstStyle/>
                    <a:p>
                      <a:pPr algn="ctr"/>
                      <a:r>
                        <a:rPr lang="en-US" dirty="0"/>
                        <a:t>No use of aspirin</a:t>
                      </a:r>
                    </a:p>
                  </a:txBody>
                  <a:tcPr anchor="ctr"/>
                </a:tc>
                <a:extLst>
                  <a:ext uri="{0D108BD9-81ED-4DB2-BD59-A6C34878D82A}">
                    <a16:rowId xmlns:a16="http://schemas.microsoft.com/office/drawing/2014/main" val="3660271107"/>
                  </a:ext>
                </a:extLst>
              </a:tr>
              <a:tr h="638175">
                <a:tc>
                  <a:txBody>
                    <a:bodyPr/>
                    <a:lstStyle/>
                    <a:p>
                      <a:pPr algn="ctr"/>
                      <a:r>
                        <a:rPr lang="en-US" dirty="0"/>
                        <a:t>Low salt diet</a:t>
                      </a:r>
                    </a:p>
                  </a:txBody>
                  <a:tcPr anchor="ctr"/>
                </a:tc>
                <a:tc>
                  <a:txBody>
                    <a:bodyPr/>
                    <a:lstStyle/>
                    <a:p>
                      <a:pPr algn="ctr"/>
                      <a:r>
                        <a:rPr lang="en-US" dirty="0"/>
                        <a:t>High salt diet</a:t>
                      </a:r>
                    </a:p>
                  </a:txBody>
                  <a:tcPr anchor="ctr"/>
                </a:tc>
                <a:extLst>
                  <a:ext uri="{0D108BD9-81ED-4DB2-BD59-A6C34878D82A}">
                    <a16:rowId xmlns:a16="http://schemas.microsoft.com/office/drawing/2014/main" val="3347626879"/>
                  </a:ext>
                </a:extLst>
              </a:tr>
              <a:tr h="638175">
                <a:tc>
                  <a:txBody>
                    <a:bodyPr/>
                    <a:lstStyle/>
                    <a:p>
                      <a:pPr algn="ctr"/>
                      <a:r>
                        <a:rPr lang="en-US" dirty="0"/>
                        <a:t>Serum LDL cholesterol ≥130 mg/dL</a:t>
                      </a:r>
                    </a:p>
                  </a:txBody>
                  <a:tcPr anchor="ctr"/>
                </a:tc>
                <a:tc>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dirty="0"/>
                        <a:t>Serum LDL cholesterol &lt;130 mg/dL</a:t>
                      </a:r>
                    </a:p>
                  </a:txBody>
                  <a:tcPr anchor="ctr"/>
                </a:tc>
                <a:extLst>
                  <a:ext uri="{0D108BD9-81ED-4DB2-BD59-A6C34878D82A}">
                    <a16:rowId xmlns:a16="http://schemas.microsoft.com/office/drawing/2014/main" val="3855216137"/>
                  </a:ext>
                </a:extLst>
              </a:tr>
            </a:tbl>
          </a:graphicData>
        </a:graphic>
      </p:graphicFrame>
    </p:spTree>
    <p:extLst>
      <p:ext uri="{BB962C8B-B14F-4D97-AF65-F5344CB8AC3E}">
        <p14:creationId xmlns:p14="http://schemas.microsoft.com/office/powerpoint/2010/main" val="30139554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22D7FE-F59E-2743-AC05-A1647836D341}"/>
              </a:ext>
            </a:extLst>
          </p:cNvPr>
          <p:cNvSpPr>
            <a:spLocks noGrp="1"/>
          </p:cNvSpPr>
          <p:nvPr>
            <p:ph type="sldNum" sz="quarter" idx="13"/>
          </p:nvPr>
        </p:nvSpPr>
        <p:spPr/>
        <p:txBody>
          <a:bodyPr/>
          <a:lstStyle/>
          <a:p>
            <a:fld id="{7BCC8D0D-EAEC-449D-9161-023DFF90F2E2}" type="slidenum">
              <a:rPr lang="en-US" smtClean="0">
                <a:solidFill>
                  <a:srgbClr val="052049"/>
                </a:solidFill>
              </a:rPr>
              <a:pPr/>
              <a:t>14</a:t>
            </a:fld>
            <a:endParaRPr lang="en-US" dirty="0">
              <a:solidFill>
                <a:srgbClr val="052049"/>
              </a:solidFill>
            </a:endParaRPr>
          </a:p>
        </p:txBody>
      </p:sp>
      <p:sp>
        <p:nvSpPr>
          <p:cNvPr id="3" name="Title 2">
            <a:extLst>
              <a:ext uri="{FF2B5EF4-FFF2-40B4-BE49-F238E27FC236}">
                <a16:creationId xmlns:a16="http://schemas.microsoft.com/office/drawing/2014/main" id="{C2956D0D-0CA4-3943-87DA-BAA06DE212D1}"/>
              </a:ext>
            </a:extLst>
          </p:cNvPr>
          <p:cNvSpPr>
            <a:spLocks noGrp="1"/>
          </p:cNvSpPr>
          <p:nvPr>
            <p:ph type="title"/>
          </p:nvPr>
        </p:nvSpPr>
        <p:spPr/>
        <p:txBody>
          <a:bodyPr/>
          <a:lstStyle/>
          <a:p>
            <a:r>
              <a:rPr lang="en-US" dirty="0"/>
              <a:t>Beyond the Individual</a:t>
            </a:r>
          </a:p>
        </p:txBody>
      </p:sp>
      <p:sp>
        <p:nvSpPr>
          <p:cNvPr id="5" name="Content Placeholder 4">
            <a:extLst>
              <a:ext uri="{FF2B5EF4-FFF2-40B4-BE49-F238E27FC236}">
                <a16:creationId xmlns:a16="http://schemas.microsoft.com/office/drawing/2014/main" id="{C2213843-BE40-2548-BD8C-93FD1519F68B}"/>
              </a:ext>
            </a:extLst>
          </p:cNvPr>
          <p:cNvSpPr>
            <a:spLocks noGrp="1"/>
          </p:cNvSpPr>
          <p:nvPr>
            <p:ph idx="1"/>
          </p:nvPr>
        </p:nvSpPr>
        <p:spPr/>
        <p:txBody>
          <a:bodyPr/>
          <a:lstStyle/>
          <a:p>
            <a:r>
              <a:rPr lang="en-US" dirty="0"/>
              <a:t>Individual causal effects cannot typically be identified due to missing data</a:t>
            </a:r>
          </a:p>
          <a:p>
            <a:pPr lvl="1"/>
            <a:r>
              <a:rPr lang="en-US" dirty="0"/>
              <a:t>We only know one counterfactual outcome for each subject</a:t>
            </a:r>
          </a:p>
          <a:p>
            <a:r>
              <a:rPr lang="en-US" dirty="0"/>
              <a:t>So we turn to populations of individuals…</a:t>
            </a:r>
          </a:p>
          <a:p>
            <a:pPr lvl="1"/>
            <a:endParaRPr lang="en-US" dirty="0"/>
          </a:p>
        </p:txBody>
      </p:sp>
    </p:spTree>
    <p:extLst>
      <p:ext uri="{BB962C8B-B14F-4D97-AF65-F5344CB8AC3E}">
        <p14:creationId xmlns:p14="http://schemas.microsoft.com/office/powerpoint/2010/main" val="346549690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355207" y="30723"/>
            <a:ext cx="5749822" cy="5895260"/>
            <a:chOff x="37707" y="30723"/>
            <a:chExt cx="5749822" cy="5895260"/>
          </a:xfrm>
        </p:grpSpPr>
        <p:pic>
          <p:nvPicPr>
            <p:cNvPr id="2" name="Shape 87"/>
            <p:cNvPicPr preferRelativeResize="0"/>
            <p:nvPr/>
          </p:nvPicPr>
          <p:blipFill>
            <a:blip r:embed="rId4">
              <a:alphaModFix/>
            </a:blip>
            <a:stretch>
              <a:fillRect/>
            </a:stretch>
          </p:blipFill>
          <p:spPr>
            <a:xfrm>
              <a:off x="284309" y="1714165"/>
              <a:ext cx="812800" cy="1352928"/>
            </a:xfrm>
            <a:prstGeom prst="rect">
              <a:avLst/>
            </a:prstGeom>
            <a:noFill/>
            <a:ln>
              <a:noFill/>
            </a:ln>
          </p:spPr>
        </p:pic>
        <p:pic>
          <p:nvPicPr>
            <p:cNvPr id="3" name="Shape 94"/>
            <p:cNvPicPr preferRelativeResize="0"/>
            <p:nvPr/>
          </p:nvPicPr>
          <p:blipFill>
            <a:blip r:embed="rId5">
              <a:alphaModFix/>
            </a:blip>
            <a:stretch>
              <a:fillRect/>
            </a:stretch>
          </p:blipFill>
          <p:spPr>
            <a:xfrm>
              <a:off x="1097110" y="1740459"/>
              <a:ext cx="929807" cy="1326635"/>
            </a:xfrm>
            <a:prstGeom prst="rect">
              <a:avLst/>
            </a:prstGeom>
            <a:noFill/>
            <a:ln>
              <a:noFill/>
            </a:ln>
          </p:spPr>
        </p:pic>
        <p:pic>
          <p:nvPicPr>
            <p:cNvPr id="4" name="Shape 101"/>
            <p:cNvPicPr preferRelativeResize="0"/>
            <p:nvPr/>
          </p:nvPicPr>
          <p:blipFill rotWithShape="1">
            <a:blip r:embed="rId6">
              <a:alphaModFix/>
            </a:blip>
            <a:srcRect l="5442" r="1291" b="8527"/>
            <a:stretch/>
          </p:blipFill>
          <p:spPr>
            <a:xfrm>
              <a:off x="3155376" y="168171"/>
              <a:ext cx="1184365" cy="1312092"/>
            </a:xfrm>
            <a:prstGeom prst="rect">
              <a:avLst/>
            </a:prstGeom>
            <a:noFill/>
            <a:ln>
              <a:noFill/>
            </a:ln>
          </p:spPr>
        </p:pic>
        <p:grpSp>
          <p:nvGrpSpPr>
            <p:cNvPr id="7" name="Group 6"/>
            <p:cNvGrpSpPr/>
            <p:nvPr/>
          </p:nvGrpSpPr>
          <p:grpSpPr>
            <a:xfrm>
              <a:off x="4339743" y="30723"/>
              <a:ext cx="1152949" cy="1449541"/>
              <a:chOff x="600891" y="1560036"/>
              <a:chExt cx="2133600" cy="2668615"/>
            </a:xfrm>
          </p:grpSpPr>
          <p:pic>
            <p:nvPicPr>
              <p:cNvPr id="5" name="Shape 108"/>
              <p:cNvPicPr preferRelativeResize="0"/>
              <p:nvPr/>
            </p:nvPicPr>
            <p:blipFill rotWithShape="1">
              <a:blip r:embed="rId7">
                <a:alphaModFix/>
              </a:blip>
              <a:srcRect l="12434" r="15300" b="7445"/>
              <a:stretch/>
            </p:blipFill>
            <p:spPr>
              <a:xfrm>
                <a:off x="600891" y="1565345"/>
                <a:ext cx="2133600" cy="2663306"/>
              </a:xfrm>
              <a:prstGeom prst="rect">
                <a:avLst/>
              </a:prstGeom>
              <a:noFill/>
              <a:ln>
                <a:noFill/>
              </a:ln>
            </p:spPr>
          </p:pic>
          <p:sp>
            <p:nvSpPr>
              <p:cNvPr id="6"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8" name="Shape 115"/>
            <p:cNvPicPr preferRelativeResize="0"/>
            <p:nvPr/>
          </p:nvPicPr>
          <p:blipFill rotWithShape="1">
            <a:blip r:embed="rId8">
              <a:alphaModFix/>
            </a:blip>
            <a:srcRect l="26578" t="7135" r="21577" b="12416"/>
            <a:stretch/>
          </p:blipFill>
          <p:spPr>
            <a:xfrm>
              <a:off x="4370990" y="3223386"/>
              <a:ext cx="1090453" cy="1312091"/>
            </a:xfrm>
            <a:prstGeom prst="rect">
              <a:avLst/>
            </a:prstGeom>
            <a:noFill/>
            <a:ln>
              <a:noFill/>
            </a:ln>
          </p:spPr>
        </p:pic>
        <p:pic>
          <p:nvPicPr>
            <p:cNvPr id="9" name="Shape 122"/>
            <p:cNvPicPr preferRelativeResize="0"/>
            <p:nvPr/>
          </p:nvPicPr>
          <p:blipFill rotWithShape="1">
            <a:blip r:embed="rId9">
              <a:alphaModFix/>
            </a:blip>
            <a:srcRect l="13489"/>
            <a:stretch/>
          </p:blipFill>
          <p:spPr>
            <a:xfrm>
              <a:off x="1350304" y="4573055"/>
              <a:ext cx="1245299" cy="1352928"/>
            </a:xfrm>
            <a:prstGeom prst="rect">
              <a:avLst/>
            </a:prstGeom>
            <a:noFill/>
            <a:ln>
              <a:noFill/>
            </a:ln>
          </p:spPr>
        </p:pic>
        <p:pic>
          <p:nvPicPr>
            <p:cNvPr id="11" name="Shape 136"/>
            <p:cNvPicPr preferRelativeResize="0"/>
            <p:nvPr/>
          </p:nvPicPr>
          <p:blipFill rotWithShape="1">
            <a:blip r:embed="rId10">
              <a:alphaModFix/>
            </a:blip>
            <a:srcRect l="1643" t="4554" r="2634" b="4965"/>
            <a:stretch/>
          </p:blipFill>
          <p:spPr>
            <a:xfrm>
              <a:off x="37707" y="168171"/>
              <a:ext cx="1306005" cy="1352928"/>
            </a:xfrm>
            <a:prstGeom prst="rect">
              <a:avLst/>
            </a:prstGeom>
            <a:noFill/>
            <a:ln>
              <a:noFill/>
            </a:ln>
          </p:spPr>
        </p:pic>
        <p:pic>
          <p:nvPicPr>
            <p:cNvPr id="12" name="Shape 129"/>
            <p:cNvPicPr preferRelativeResize="0"/>
            <p:nvPr/>
          </p:nvPicPr>
          <p:blipFill rotWithShape="1">
            <a:blip r:embed="rId11">
              <a:alphaModFix/>
            </a:blip>
            <a:srcRect l="8770" r="3546"/>
            <a:stretch/>
          </p:blipFill>
          <p:spPr>
            <a:xfrm>
              <a:off x="1293435" y="168171"/>
              <a:ext cx="1031844" cy="1326635"/>
            </a:xfrm>
            <a:prstGeom prst="rect">
              <a:avLst/>
            </a:prstGeom>
            <a:noFill/>
            <a:ln>
              <a:noFill/>
            </a:ln>
          </p:spPr>
        </p:pic>
        <p:pic>
          <p:nvPicPr>
            <p:cNvPr id="13" name="Shape 143"/>
            <p:cNvPicPr preferRelativeResize="0"/>
            <p:nvPr/>
          </p:nvPicPr>
          <p:blipFill rotWithShape="1">
            <a:blip r:embed="rId12">
              <a:alphaModFix/>
            </a:blip>
            <a:srcRect l="16444" r="10652"/>
            <a:stretch/>
          </p:blipFill>
          <p:spPr>
            <a:xfrm>
              <a:off x="2325730" y="163065"/>
              <a:ext cx="879924" cy="1358035"/>
            </a:xfrm>
            <a:prstGeom prst="rect">
              <a:avLst/>
            </a:prstGeom>
            <a:noFill/>
            <a:ln>
              <a:noFill/>
            </a:ln>
          </p:spPr>
        </p:pic>
        <p:pic>
          <p:nvPicPr>
            <p:cNvPr id="14" name="Shape 150"/>
            <p:cNvPicPr preferRelativeResize="0"/>
            <p:nvPr/>
          </p:nvPicPr>
          <p:blipFill rotWithShape="1">
            <a:blip r:embed="rId13">
              <a:alphaModFix/>
            </a:blip>
            <a:srcRect l="10663" t="2873" r="4229" b="2705"/>
            <a:stretch/>
          </p:blipFill>
          <p:spPr>
            <a:xfrm>
              <a:off x="2026916" y="1765597"/>
              <a:ext cx="1180901" cy="1326635"/>
            </a:xfrm>
            <a:prstGeom prst="rect">
              <a:avLst/>
            </a:prstGeom>
            <a:noFill/>
            <a:ln>
              <a:noFill/>
            </a:ln>
          </p:spPr>
        </p:pic>
        <p:grpSp>
          <p:nvGrpSpPr>
            <p:cNvPr id="17" name="Group 16"/>
            <p:cNvGrpSpPr/>
            <p:nvPr/>
          </p:nvGrpSpPr>
          <p:grpSpPr>
            <a:xfrm>
              <a:off x="3205654" y="1888285"/>
              <a:ext cx="981745" cy="1203947"/>
              <a:chOff x="233767" y="1581600"/>
              <a:chExt cx="1764506" cy="2471738"/>
            </a:xfrm>
          </p:grpSpPr>
          <p:pic>
            <p:nvPicPr>
              <p:cNvPr id="15" name="Shape 157"/>
              <p:cNvPicPr preferRelativeResize="0"/>
              <p:nvPr/>
            </p:nvPicPr>
            <p:blipFill>
              <a:blip r:embed="rId14">
                <a:alphaModFix/>
              </a:blip>
              <a:stretch>
                <a:fillRect/>
              </a:stretch>
            </p:blipFill>
            <p:spPr>
              <a:xfrm>
                <a:off x="233767" y="1581600"/>
                <a:ext cx="1764506" cy="2471738"/>
              </a:xfrm>
              <a:prstGeom prst="rect">
                <a:avLst/>
              </a:prstGeom>
              <a:noFill/>
              <a:ln>
                <a:noFill/>
              </a:ln>
            </p:spPr>
          </p:pic>
          <p:sp>
            <p:nvSpPr>
              <p:cNvPr id="16"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867">
                    <a:latin typeface="Germania One"/>
                    <a:ea typeface="Germania One"/>
                    <a:cs typeface="Germania One"/>
                    <a:sym typeface="Germania One"/>
                  </a:rPr>
                  <a:t>Leto</a:t>
                </a:r>
                <a:endParaRPr lang="en" sz="1867" dirty="0">
                  <a:latin typeface="Germania One"/>
                  <a:ea typeface="Germania One"/>
                  <a:cs typeface="Germania One"/>
                  <a:sym typeface="Germania One"/>
                </a:endParaRPr>
              </a:p>
            </p:txBody>
          </p:sp>
        </p:grpSp>
        <p:pic>
          <p:nvPicPr>
            <p:cNvPr id="18" name="Shape 165"/>
            <p:cNvPicPr preferRelativeResize="0"/>
            <p:nvPr/>
          </p:nvPicPr>
          <p:blipFill>
            <a:blip r:embed="rId15">
              <a:alphaModFix/>
            </a:blip>
            <a:stretch>
              <a:fillRect/>
            </a:stretch>
          </p:blipFill>
          <p:spPr>
            <a:xfrm>
              <a:off x="4137624" y="1765597"/>
              <a:ext cx="1228512" cy="1326635"/>
            </a:xfrm>
            <a:prstGeom prst="rect">
              <a:avLst/>
            </a:prstGeom>
            <a:noFill/>
            <a:ln>
              <a:noFill/>
            </a:ln>
          </p:spPr>
        </p:pic>
        <p:pic>
          <p:nvPicPr>
            <p:cNvPr id="19" name="Shape 172"/>
            <p:cNvPicPr preferRelativeResize="0"/>
            <p:nvPr/>
          </p:nvPicPr>
          <p:blipFill rotWithShape="1">
            <a:blip r:embed="rId16">
              <a:alphaModFix/>
            </a:blip>
            <a:srcRect l="11305" r="9368"/>
            <a:stretch/>
          </p:blipFill>
          <p:spPr>
            <a:xfrm>
              <a:off x="219036" y="4538339"/>
              <a:ext cx="1131268" cy="1352928"/>
            </a:xfrm>
            <a:prstGeom prst="rect">
              <a:avLst/>
            </a:prstGeom>
            <a:noFill/>
            <a:ln>
              <a:noFill/>
            </a:ln>
          </p:spPr>
        </p:pic>
        <p:pic>
          <p:nvPicPr>
            <p:cNvPr id="20" name="Shape 179"/>
            <p:cNvPicPr preferRelativeResize="0"/>
            <p:nvPr/>
          </p:nvPicPr>
          <p:blipFill rotWithShape="1">
            <a:blip r:embed="rId17">
              <a:alphaModFix/>
            </a:blip>
            <a:srcRect l="9341" r="1375" b="9128"/>
            <a:stretch/>
          </p:blipFill>
          <p:spPr>
            <a:xfrm>
              <a:off x="2597607" y="4564872"/>
              <a:ext cx="1157529" cy="1326395"/>
            </a:xfrm>
            <a:prstGeom prst="rect">
              <a:avLst/>
            </a:prstGeom>
            <a:noFill/>
            <a:ln>
              <a:noFill/>
            </a:ln>
          </p:spPr>
        </p:pic>
        <p:pic>
          <p:nvPicPr>
            <p:cNvPr id="21" name="Shape 186"/>
            <p:cNvPicPr preferRelativeResize="0"/>
            <p:nvPr/>
          </p:nvPicPr>
          <p:blipFill rotWithShape="1">
            <a:blip r:embed="rId18">
              <a:alphaModFix/>
            </a:blip>
            <a:srcRect l="17239" r="6183" b="8486"/>
            <a:stretch/>
          </p:blipFill>
          <p:spPr>
            <a:xfrm>
              <a:off x="3791237" y="4546406"/>
              <a:ext cx="1018395" cy="1350636"/>
            </a:xfrm>
            <a:prstGeom prst="rect">
              <a:avLst/>
            </a:prstGeom>
            <a:noFill/>
            <a:ln>
              <a:noFill/>
            </a:ln>
          </p:spPr>
        </p:pic>
        <p:grpSp>
          <p:nvGrpSpPr>
            <p:cNvPr id="24" name="Group 23"/>
            <p:cNvGrpSpPr/>
            <p:nvPr/>
          </p:nvGrpSpPr>
          <p:grpSpPr>
            <a:xfrm>
              <a:off x="268464" y="3092232"/>
              <a:ext cx="1024971" cy="1382597"/>
              <a:chOff x="669977" y="2139885"/>
              <a:chExt cx="1639590" cy="2076660"/>
            </a:xfrm>
          </p:grpSpPr>
          <p:pic>
            <p:nvPicPr>
              <p:cNvPr id="22" name="Shape 193"/>
              <p:cNvPicPr preferRelativeResize="0"/>
              <p:nvPr/>
            </p:nvPicPr>
            <p:blipFill rotWithShape="1">
              <a:blip r:embed="rId19">
                <a:alphaModFix/>
              </a:blip>
              <a:srcRect l="17104" t="19399" r="5821" b="10485"/>
              <a:stretch/>
            </p:blipFill>
            <p:spPr>
              <a:xfrm>
                <a:off x="707010" y="2139885"/>
                <a:ext cx="1602557" cy="2076660"/>
              </a:xfrm>
              <a:prstGeom prst="rect">
                <a:avLst/>
              </a:prstGeom>
              <a:noFill/>
              <a:ln>
                <a:noFill/>
              </a:ln>
            </p:spPr>
          </p:pic>
          <p:sp>
            <p:nvSpPr>
              <p:cNvPr id="23"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867" b="1" dirty="0" err="1">
                    <a:solidFill>
                      <a:schemeClr val="bg2">
                        <a:lumMod val="50000"/>
                      </a:schemeClr>
                    </a:solidFill>
                    <a:latin typeface="Germania One"/>
                    <a:ea typeface="Germania One"/>
                    <a:cs typeface="Germania One"/>
                    <a:sym typeface="Germania One"/>
                  </a:rPr>
                  <a:t>Cyclope</a:t>
                </a:r>
                <a:endParaRPr lang="en" sz="1867" b="1" dirty="0">
                  <a:solidFill>
                    <a:schemeClr val="bg2">
                      <a:lumMod val="50000"/>
                    </a:schemeClr>
                  </a:solidFill>
                  <a:latin typeface="Germania One"/>
                  <a:ea typeface="Germania One"/>
                  <a:cs typeface="Germania One"/>
                  <a:sym typeface="Germania One"/>
                </a:endParaRPr>
              </a:p>
            </p:txBody>
          </p:sp>
        </p:grpSp>
        <p:grpSp>
          <p:nvGrpSpPr>
            <p:cNvPr id="27" name="Group 26"/>
            <p:cNvGrpSpPr/>
            <p:nvPr/>
          </p:nvGrpSpPr>
          <p:grpSpPr>
            <a:xfrm>
              <a:off x="1342131" y="3205775"/>
              <a:ext cx="1112988" cy="1213092"/>
              <a:chOff x="835744" y="1565344"/>
              <a:chExt cx="1896771" cy="2403341"/>
            </a:xfrm>
          </p:grpSpPr>
          <p:pic>
            <p:nvPicPr>
              <p:cNvPr id="25" name="Shape 200"/>
              <p:cNvPicPr preferRelativeResize="0"/>
              <p:nvPr/>
            </p:nvPicPr>
            <p:blipFill rotWithShape="1">
              <a:blip r:embed="rId20">
                <a:alphaModFix/>
              </a:blip>
              <a:srcRect l="21933" r="21426" b="18120"/>
              <a:stretch/>
            </p:blipFill>
            <p:spPr>
              <a:xfrm>
                <a:off x="857165" y="1565344"/>
                <a:ext cx="1609901" cy="2403341"/>
              </a:xfrm>
              <a:prstGeom prst="rect">
                <a:avLst/>
              </a:prstGeom>
              <a:noFill/>
              <a:ln>
                <a:noFill/>
              </a:ln>
            </p:spPr>
          </p:pic>
          <p:sp>
            <p:nvSpPr>
              <p:cNvPr id="26"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333" dirty="0">
                    <a:solidFill>
                      <a:srgbClr val="C00000"/>
                    </a:solidFill>
                    <a:latin typeface="+mj-lt"/>
                    <a:ea typeface="Germania One"/>
                    <a:cs typeface="Germania One"/>
                    <a:sym typeface="Germania One"/>
                  </a:rPr>
                  <a:t>Persephone</a:t>
                </a:r>
              </a:p>
            </p:txBody>
          </p:sp>
        </p:grpSp>
        <p:pic>
          <p:nvPicPr>
            <p:cNvPr id="28" name="Shape 207"/>
            <p:cNvPicPr preferRelativeResize="0"/>
            <p:nvPr/>
          </p:nvPicPr>
          <p:blipFill>
            <a:blip r:embed="rId21">
              <a:alphaModFix/>
            </a:blip>
            <a:stretch>
              <a:fillRect/>
            </a:stretch>
          </p:blipFill>
          <p:spPr>
            <a:xfrm>
              <a:off x="4702452" y="4636359"/>
              <a:ext cx="1085077" cy="1262428"/>
            </a:xfrm>
            <a:prstGeom prst="rect">
              <a:avLst/>
            </a:prstGeom>
            <a:noFill/>
            <a:ln>
              <a:noFill/>
            </a:ln>
          </p:spPr>
        </p:pic>
        <p:pic>
          <p:nvPicPr>
            <p:cNvPr id="29" name="Shape 221"/>
            <p:cNvPicPr preferRelativeResize="0"/>
            <p:nvPr/>
          </p:nvPicPr>
          <p:blipFill rotWithShape="1">
            <a:blip r:embed="rId22">
              <a:alphaModFix/>
            </a:blip>
            <a:srcRect l="12087" t="1268" r="5848" b="8807"/>
            <a:stretch/>
          </p:blipFill>
          <p:spPr>
            <a:xfrm>
              <a:off x="2350783" y="3277579"/>
              <a:ext cx="930112" cy="1176004"/>
            </a:xfrm>
            <a:prstGeom prst="rect">
              <a:avLst/>
            </a:prstGeom>
            <a:noFill/>
            <a:ln>
              <a:noFill/>
            </a:ln>
          </p:spPr>
        </p:pic>
        <p:pic>
          <p:nvPicPr>
            <p:cNvPr id="30" name="Shape 214"/>
            <p:cNvPicPr preferRelativeResize="0"/>
            <p:nvPr/>
          </p:nvPicPr>
          <p:blipFill>
            <a:blip r:embed="rId23">
              <a:alphaModFix/>
            </a:blip>
            <a:stretch>
              <a:fillRect/>
            </a:stretch>
          </p:blipFill>
          <p:spPr>
            <a:xfrm>
              <a:off x="3421729" y="3277580"/>
              <a:ext cx="765671" cy="1203705"/>
            </a:xfrm>
            <a:prstGeom prst="rect">
              <a:avLst/>
            </a:prstGeom>
            <a:noFill/>
            <a:ln>
              <a:noFill/>
            </a:ln>
          </p:spPr>
        </p:pic>
      </p:grpSp>
      <p:sp>
        <p:nvSpPr>
          <p:cNvPr id="31"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a:solidFill>
                  <a:srgbClr val="052049"/>
                </a:solidFill>
              </a:rPr>
              <a:t>Acknowledgement: Matteo Allen, graphical assistance</a:t>
            </a:r>
            <a:endParaRPr lang="en-US" sz="1050" dirty="0">
              <a:solidFill>
                <a:srgbClr val="052049"/>
              </a:solidFill>
            </a:endParaRPr>
          </a:p>
        </p:txBody>
      </p:sp>
      <p:sp>
        <p:nvSpPr>
          <p:cNvPr id="10" name="TextBox 9"/>
          <p:cNvSpPr txBox="1"/>
          <p:nvPr/>
        </p:nvSpPr>
        <p:spPr bwMode="auto">
          <a:xfrm>
            <a:off x="6338771" y="1813361"/>
            <a:ext cx="2460858" cy="1723549"/>
          </a:xfrm>
          <a:prstGeom prst="rect">
            <a:avLst/>
          </a:prstGeom>
          <a:noFill/>
          <a:ln w="19050" algn="ctr">
            <a:noFill/>
            <a:miter lim="800000"/>
            <a:headEnd/>
            <a:tailEnd/>
          </a:ln>
        </p:spPr>
        <p:txBody>
          <a:bodyPr wrap="square" lIns="0" tIns="0" rIns="0" bIns="0" rtlCol="0">
            <a:spAutoFit/>
          </a:bodyPr>
          <a:lstStyle/>
          <a:p>
            <a:r>
              <a:rPr lang="en-US" sz="2800" dirty="0"/>
              <a:t>Zeus &amp; his extended family!</a:t>
            </a:r>
          </a:p>
          <a:p>
            <a:r>
              <a:rPr lang="en-US" sz="2800" dirty="0"/>
              <a:t>N = 20</a:t>
            </a:r>
          </a:p>
        </p:txBody>
      </p:sp>
      <mc:AlternateContent xmlns:mc="http://schemas.openxmlformats.org/markup-compatibility/2006" xmlns:p14="http://schemas.microsoft.com/office/powerpoint/2010/main" xmlns:iact="http://schemas.microsoft.com/office/powerpoint/2014/inkAction">
        <mc:Choice Requires="p14 iact">
          <p:contentPart p14:bwMode="auto" r:id="rId24">
            <p14:nvContentPartPr>
              <p14:cNvPr id="34" name="Ink 33"/>
              <p14:cNvContentPartPr/>
              <p14:nvPr>
                <p:custDataLst>
                  <p:tags r:id="rId1"/>
                </p:custDataLst>
                <p:extLst>
                  <p:ext uri="{42D2F446-02D8-4167-A562-619A0277C38B}">
                    <p15:isNarration xmlns:p15="http://schemas.microsoft.com/office/powerpoint/2012/main" val="1"/>
                  </p:ext>
                </p:extLst>
              </p14:nvPr>
            </p14:nvContentPartPr>
            <p14:xfrm>
              <a:off x="438285" y="1520994"/>
              <a:ext cx="1066061" cy="113151"/>
            </p14:xfrm>
          </p:contentPart>
        </mc:Choice>
        <mc:Fallback xmlns="">
          <p:pic>
            <p:nvPicPr>
              <p:cNvPr id="34" name="Ink 33"/>
              <p:cNvPicPr>
                <a:picLocks noGrp="1" noRot="1" noChangeAspect="1" noMove="1" noResize="1" noEditPoints="1" noAdjustHandles="1" noChangeArrowheads="1" noChangeShapeType="1"/>
              </p:cNvPicPr>
              <p:nvPr/>
            </p:nvPicPr>
            <p:blipFill>
              <a:blip r:embed="rId25"/>
              <a:stretch>
                <a:fillRect/>
              </a:stretch>
            </p:blipFill>
            <p:spPr>
              <a:xfrm>
                <a:off x="429644" y="1512014"/>
                <a:ext cx="1083703" cy="130752"/>
              </a:xfrm>
              <a:prstGeom prst="rect">
                <a:avLst/>
              </a:prstGeom>
            </p:spPr>
          </p:pic>
        </mc:Fallback>
      </mc:AlternateContent>
    </p:spTree>
    <p:extLst>
      <p:ext uri="{BB962C8B-B14F-4D97-AF65-F5344CB8AC3E}">
        <p14:creationId xmlns:p14="http://schemas.microsoft.com/office/powerpoint/2010/main" val="3008063160"/>
      </p:ext>
    </p:extLst>
  </p:cSld>
  <p:clrMapOvr>
    <a:masterClrMapping/>
  </p:clrMapOvr>
  <p:transition advTm="21937">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Average Causal Effects</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23922" y="442369"/>
            <a:ext cx="2928238" cy="5615198"/>
          </a:xfrm>
        </p:spPr>
      </p:pic>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16</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a:solidFill>
                  <a:srgbClr val="052049"/>
                </a:solidFill>
              </a:rPr>
              <a:t>Acknowledgement: Matteo Allen, graphical assistance</a:t>
            </a:r>
            <a:endParaRPr lang="en-US" sz="1050" dirty="0">
              <a:solidFill>
                <a:srgbClr val="052049"/>
              </a:solidFill>
            </a:endParaRPr>
          </a:p>
        </p:txBody>
      </p:sp>
      <p:grpSp>
        <p:nvGrpSpPr>
          <p:cNvPr id="37" name="Group 36"/>
          <p:cNvGrpSpPr/>
          <p:nvPr/>
        </p:nvGrpSpPr>
        <p:grpSpPr>
          <a:xfrm>
            <a:off x="477326" y="729581"/>
            <a:ext cx="3638217" cy="3170239"/>
            <a:chOff x="37707" y="30723"/>
            <a:chExt cx="5749822" cy="5895260"/>
          </a:xfrm>
        </p:grpSpPr>
        <p:pic>
          <p:nvPicPr>
            <p:cNvPr id="38" name="Shape 87"/>
            <p:cNvPicPr preferRelativeResize="0"/>
            <p:nvPr/>
          </p:nvPicPr>
          <p:blipFill>
            <a:blip r:embed="rId4">
              <a:alphaModFix/>
            </a:blip>
            <a:stretch>
              <a:fillRect/>
            </a:stretch>
          </p:blipFill>
          <p:spPr>
            <a:xfrm>
              <a:off x="284309" y="1714165"/>
              <a:ext cx="812800" cy="1352928"/>
            </a:xfrm>
            <a:prstGeom prst="rect">
              <a:avLst/>
            </a:prstGeom>
            <a:noFill/>
            <a:ln>
              <a:noFill/>
            </a:ln>
          </p:spPr>
        </p:pic>
        <p:pic>
          <p:nvPicPr>
            <p:cNvPr id="39" name="Shape 94"/>
            <p:cNvPicPr preferRelativeResize="0"/>
            <p:nvPr/>
          </p:nvPicPr>
          <p:blipFill>
            <a:blip r:embed="rId5">
              <a:alphaModFix/>
            </a:blip>
            <a:stretch>
              <a:fillRect/>
            </a:stretch>
          </p:blipFill>
          <p:spPr>
            <a:xfrm>
              <a:off x="1097110" y="1740459"/>
              <a:ext cx="929807" cy="1326635"/>
            </a:xfrm>
            <a:prstGeom prst="rect">
              <a:avLst/>
            </a:prstGeom>
            <a:noFill/>
            <a:ln>
              <a:noFill/>
            </a:ln>
          </p:spPr>
        </p:pic>
        <p:pic>
          <p:nvPicPr>
            <p:cNvPr id="40" name="Shape 101"/>
            <p:cNvPicPr preferRelativeResize="0"/>
            <p:nvPr/>
          </p:nvPicPr>
          <p:blipFill rotWithShape="1">
            <a:blip r:embed="rId6">
              <a:alphaModFix/>
            </a:blip>
            <a:srcRect l="5442" r="1291" b="8527"/>
            <a:stretch/>
          </p:blipFill>
          <p:spPr>
            <a:xfrm>
              <a:off x="3155376" y="168171"/>
              <a:ext cx="1184365" cy="1312092"/>
            </a:xfrm>
            <a:prstGeom prst="rect">
              <a:avLst/>
            </a:prstGeom>
            <a:noFill/>
            <a:ln>
              <a:noFill/>
            </a:ln>
          </p:spPr>
        </p:pic>
        <p:grpSp>
          <p:nvGrpSpPr>
            <p:cNvPr id="41" name="Group 40"/>
            <p:cNvGrpSpPr/>
            <p:nvPr/>
          </p:nvGrpSpPr>
          <p:grpSpPr>
            <a:xfrm>
              <a:off x="4339743" y="30723"/>
              <a:ext cx="1152949" cy="1449541"/>
              <a:chOff x="600891" y="1560036"/>
              <a:chExt cx="2133600" cy="2668615"/>
            </a:xfrm>
          </p:grpSpPr>
          <p:pic>
            <p:nvPicPr>
              <p:cNvPr id="64" name="Shape 108"/>
              <p:cNvPicPr preferRelativeResize="0"/>
              <p:nvPr/>
            </p:nvPicPr>
            <p:blipFill rotWithShape="1">
              <a:blip r:embed="rId7">
                <a:alphaModFix/>
              </a:blip>
              <a:srcRect l="12434" r="15300" b="7445"/>
              <a:stretch/>
            </p:blipFill>
            <p:spPr>
              <a:xfrm>
                <a:off x="600891" y="1565345"/>
                <a:ext cx="2133600" cy="2663306"/>
              </a:xfrm>
              <a:prstGeom prst="rect">
                <a:avLst/>
              </a:prstGeom>
              <a:noFill/>
              <a:ln>
                <a:noFill/>
              </a:ln>
            </p:spPr>
          </p:pic>
          <p:sp>
            <p:nvSpPr>
              <p:cNvPr id="65" name="Shape 106"/>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42" name="Shape 115"/>
            <p:cNvPicPr preferRelativeResize="0"/>
            <p:nvPr/>
          </p:nvPicPr>
          <p:blipFill rotWithShape="1">
            <a:blip r:embed="rId8">
              <a:alphaModFix/>
            </a:blip>
            <a:srcRect l="26578" t="7135" r="21577" b="12416"/>
            <a:stretch/>
          </p:blipFill>
          <p:spPr>
            <a:xfrm>
              <a:off x="4370990" y="3223386"/>
              <a:ext cx="1090453" cy="1312091"/>
            </a:xfrm>
            <a:prstGeom prst="rect">
              <a:avLst/>
            </a:prstGeom>
            <a:noFill/>
            <a:ln>
              <a:noFill/>
            </a:ln>
          </p:spPr>
        </p:pic>
        <p:pic>
          <p:nvPicPr>
            <p:cNvPr id="43" name="Shape 122"/>
            <p:cNvPicPr preferRelativeResize="0"/>
            <p:nvPr/>
          </p:nvPicPr>
          <p:blipFill rotWithShape="1">
            <a:blip r:embed="rId9">
              <a:alphaModFix/>
            </a:blip>
            <a:srcRect l="13489"/>
            <a:stretch/>
          </p:blipFill>
          <p:spPr>
            <a:xfrm>
              <a:off x="1350304" y="4573055"/>
              <a:ext cx="1245299" cy="1352928"/>
            </a:xfrm>
            <a:prstGeom prst="rect">
              <a:avLst/>
            </a:prstGeom>
            <a:noFill/>
            <a:ln>
              <a:noFill/>
            </a:ln>
          </p:spPr>
        </p:pic>
        <p:pic>
          <p:nvPicPr>
            <p:cNvPr id="44" name="Shape 136"/>
            <p:cNvPicPr preferRelativeResize="0"/>
            <p:nvPr/>
          </p:nvPicPr>
          <p:blipFill rotWithShape="1">
            <a:blip r:embed="rId10">
              <a:alphaModFix/>
            </a:blip>
            <a:srcRect l="1643" t="4554" r="2634" b="4965"/>
            <a:stretch/>
          </p:blipFill>
          <p:spPr>
            <a:xfrm>
              <a:off x="37707" y="168171"/>
              <a:ext cx="1306005" cy="1352928"/>
            </a:xfrm>
            <a:prstGeom prst="rect">
              <a:avLst/>
            </a:prstGeom>
            <a:noFill/>
            <a:ln>
              <a:noFill/>
            </a:ln>
          </p:spPr>
        </p:pic>
        <p:pic>
          <p:nvPicPr>
            <p:cNvPr id="45" name="Shape 129"/>
            <p:cNvPicPr preferRelativeResize="0"/>
            <p:nvPr/>
          </p:nvPicPr>
          <p:blipFill rotWithShape="1">
            <a:blip r:embed="rId11">
              <a:alphaModFix/>
            </a:blip>
            <a:srcRect l="8770" r="3546"/>
            <a:stretch/>
          </p:blipFill>
          <p:spPr>
            <a:xfrm>
              <a:off x="1293435" y="168171"/>
              <a:ext cx="1031844" cy="1326635"/>
            </a:xfrm>
            <a:prstGeom prst="rect">
              <a:avLst/>
            </a:prstGeom>
            <a:noFill/>
            <a:ln>
              <a:noFill/>
            </a:ln>
          </p:spPr>
        </p:pic>
        <p:pic>
          <p:nvPicPr>
            <p:cNvPr id="46" name="Shape 143"/>
            <p:cNvPicPr preferRelativeResize="0"/>
            <p:nvPr/>
          </p:nvPicPr>
          <p:blipFill rotWithShape="1">
            <a:blip r:embed="rId12">
              <a:alphaModFix/>
            </a:blip>
            <a:srcRect l="16444" r="10652"/>
            <a:stretch/>
          </p:blipFill>
          <p:spPr>
            <a:xfrm>
              <a:off x="2325730" y="163065"/>
              <a:ext cx="879924" cy="1358035"/>
            </a:xfrm>
            <a:prstGeom prst="rect">
              <a:avLst/>
            </a:prstGeom>
            <a:noFill/>
            <a:ln>
              <a:noFill/>
            </a:ln>
          </p:spPr>
        </p:pic>
        <p:pic>
          <p:nvPicPr>
            <p:cNvPr id="47" name="Shape 150"/>
            <p:cNvPicPr preferRelativeResize="0"/>
            <p:nvPr/>
          </p:nvPicPr>
          <p:blipFill rotWithShape="1">
            <a:blip r:embed="rId13">
              <a:alphaModFix/>
            </a:blip>
            <a:srcRect l="10663" t="2873" r="4229" b="2705"/>
            <a:stretch/>
          </p:blipFill>
          <p:spPr>
            <a:xfrm>
              <a:off x="2026916" y="1765597"/>
              <a:ext cx="1180901" cy="1326635"/>
            </a:xfrm>
            <a:prstGeom prst="rect">
              <a:avLst/>
            </a:prstGeom>
            <a:noFill/>
            <a:ln>
              <a:noFill/>
            </a:ln>
          </p:spPr>
        </p:pic>
        <p:grpSp>
          <p:nvGrpSpPr>
            <p:cNvPr id="48" name="Group 47"/>
            <p:cNvGrpSpPr/>
            <p:nvPr/>
          </p:nvGrpSpPr>
          <p:grpSpPr>
            <a:xfrm>
              <a:off x="3205654" y="1888285"/>
              <a:ext cx="981745" cy="1203947"/>
              <a:chOff x="233767" y="1581600"/>
              <a:chExt cx="1764506" cy="2471738"/>
            </a:xfrm>
          </p:grpSpPr>
          <p:pic>
            <p:nvPicPr>
              <p:cNvPr id="62" name="Shape 157"/>
              <p:cNvPicPr preferRelativeResize="0"/>
              <p:nvPr/>
            </p:nvPicPr>
            <p:blipFill>
              <a:blip r:embed="rId14">
                <a:alphaModFix/>
              </a:blip>
              <a:stretch>
                <a:fillRect/>
              </a:stretch>
            </p:blipFill>
            <p:spPr>
              <a:xfrm>
                <a:off x="233767" y="1581600"/>
                <a:ext cx="1764506" cy="2471738"/>
              </a:xfrm>
              <a:prstGeom prst="rect">
                <a:avLst/>
              </a:prstGeom>
              <a:noFill/>
              <a:ln>
                <a:noFill/>
              </a:ln>
            </p:spPr>
          </p:pic>
          <p:sp>
            <p:nvSpPr>
              <p:cNvPr id="63" name="Shape 155"/>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000" dirty="0">
                    <a:latin typeface="Germania One"/>
                    <a:ea typeface="Germania One"/>
                    <a:cs typeface="Germania One"/>
                    <a:sym typeface="Germania One"/>
                  </a:rPr>
                  <a:t>Leto</a:t>
                </a:r>
              </a:p>
            </p:txBody>
          </p:sp>
        </p:grpSp>
        <p:pic>
          <p:nvPicPr>
            <p:cNvPr id="49" name="Shape 165"/>
            <p:cNvPicPr preferRelativeResize="0"/>
            <p:nvPr/>
          </p:nvPicPr>
          <p:blipFill>
            <a:blip r:embed="rId15">
              <a:alphaModFix/>
            </a:blip>
            <a:stretch>
              <a:fillRect/>
            </a:stretch>
          </p:blipFill>
          <p:spPr>
            <a:xfrm>
              <a:off x="4137624" y="1765597"/>
              <a:ext cx="1228512" cy="1326635"/>
            </a:xfrm>
            <a:prstGeom prst="rect">
              <a:avLst/>
            </a:prstGeom>
            <a:noFill/>
            <a:ln>
              <a:noFill/>
            </a:ln>
          </p:spPr>
        </p:pic>
        <p:pic>
          <p:nvPicPr>
            <p:cNvPr id="50" name="Shape 172"/>
            <p:cNvPicPr preferRelativeResize="0"/>
            <p:nvPr/>
          </p:nvPicPr>
          <p:blipFill rotWithShape="1">
            <a:blip r:embed="rId16">
              <a:alphaModFix/>
            </a:blip>
            <a:srcRect l="11305" r="9368"/>
            <a:stretch/>
          </p:blipFill>
          <p:spPr>
            <a:xfrm>
              <a:off x="219036" y="4538339"/>
              <a:ext cx="1131268" cy="1352928"/>
            </a:xfrm>
            <a:prstGeom prst="rect">
              <a:avLst/>
            </a:prstGeom>
            <a:noFill/>
            <a:ln>
              <a:noFill/>
            </a:ln>
          </p:spPr>
        </p:pic>
        <p:pic>
          <p:nvPicPr>
            <p:cNvPr id="51" name="Shape 179"/>
            <p:cNvPicPr preferRelativeResize="0"/>
            <p:nvPr/>
          </p:nvPicPr>
          <p:blipFill rotWithShape="1">
            <a:blip r:embed="rId17">
              <a:alphaModFix/>
            </a:blip>
            <a:srcRect l="9341" r="1375" b="9128"/>
            <a:stretch/>
          </p:blipFill>
          <p:spPr>
            <a:xfrm>
              <a:off x="2597607" y="4564872"/>
              <a:ext cx="1157529" cy="1326395"/>
            </a:xfrm>
            <a:prstGeom prst="rect">
              <a:avLst/>
            </a:prstGeom>
            <a:noFill/>
            <a:ln>
              <a:noFill/>
            </a:ln>
          </p:spPr>
        </p:pic>
        <p:pic>
          <p:nvPicPr>
            <p:cNvPr id="52" name="Shape 186"/>
            <p:cNvPicPr preferRelativeResize="0"/>
            <p:nvPr/>
          </p:nvPicPr>
          <p:blipFill rotWithShape="1">
            <a:blip r:embed="rId18">
              <a:alphaModFix/>
            </a:blip>
            <a:srcRect l="17239" r="6183" b="8486"/>
            <a:stretch/>
          </p:blipFill>
          <p:spPr>
            <a:xfrm>
              <a:off x="3791237" y="4546406"/>
              <a:ext cx="1018395" cy="1350636"/>
            </a:xfrm>
            <a:prstGeom prst="rect">
              <a:avLst/>
            </a:prstGeom>
            <a:noFill/>
            <a:ln>
              <a:noFill/>
            </a:ln>
          </p:spPr>
        </p:pic>
        <p:grpSp>
          <p:nvGrpSpPr>
            <p:cNvPr id="53" name="Group 52"/>
            <p:cNvGrpSpPr/>
            <p:nvPr/>
          </p:nvGrpSpPr>
          <p:grpSpPr>
            <a:xfrm>
              <a:off x="268464" y="3092232"/>
              <a:ext cx="1024971" cy="1382597"/>
              <a:chOff x="669977" y="2139885"/>
              <a:chExt cx="1639590" cy="2076660"/>
            </a:xfrm>
          </p:grpSpPr>
          <p:pic>
            <p:nvPicPr>
              <p:cNvPr id="60" name="Shape 193"/>
              <p:cNvPicPr preferRelativeResize="0"/>
              <p:nvPr/>
            </p:nvPicPr>
            <p:blipFill rotWithShape="1">
              <a:blip r:embed="rId19">
                <a:alphaModFix/>
              </a:blip>
              <a:srcRect l="17104" t="19399" r="5821" b="10485"/>
              <a:stretch/>
            </p:blipFill>
            <p:spPr>
              <a:xfrm>
                <a:off x="707010" y="2139885"/>
                <a:ext cx="1602557" cy="2076660"/>
              </a:xfrm>
              <a:prstGeom prst="rect">
                <a:avLst/>
              </a:prstGeom>
              <a:noFill/>
              <a:ln>
                <a:noFill/>
              </a:ln>
            </p:spPr>
          </p:pic>
          <p:sp>
            <p:nvSpPr>
              <p:cNvPr id="61" name="Shape 191"/>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000" b="1" dirty="0" err="1">
                    <a:solidFill>
                      <a:schemeClr val="bg2">
                        <a:lumMod val="50000"/>
                      </a:schemeClr>
                    </a:solidFill>
                    <a:latin typeface="Germania One"/>
                    <a:ea typeface="Germania One"/>
                    <a:cs typeface="Germania One"/>
                    <a:sym typeface="Germania One"/>
                  </a:rPr>
                  <a:t>Cyclope</a:t>
                </a:r>
                <a:endParaRPr lang="en" sz="1000" b="1" dirty="0">
                  <a:solidFill>
                    <a:schemeClr val="bg2">
                      <a:lumMod val="50000"/>
                    </a:schemeClr>
                  </a:solidFill>
                  <a:latin typeface="Germania One"/>
                  <a:ea typeface="Germania One"/>
                  <a:cs typeface="Germania One"/>
                  <a:sym typeface="Germania One"/>
                </a:endParaRPr>
              </a:p>
            </p:txBody>
          </p:sp>
        </p:grpSp>
        <p:grpSp>
          <p:nvGrpSpPr>
            <p:cNvPr id="54" name="Group 53"/>
            <p:cNvGrpSpPr/>
            <p:nvPr/>
          </p:nvGrpSpPr>
          <p:grpSpPr>
            <a:xfrm>
              <a:off x="1342131" y="3205775"/>
              <a:ext cx="1112988" cy="1213092"/>
              <a:chOff x="835744" y="1565344"/>
              <a:chExt cx="1896771" cy="2403341"/>
            </a:xfrm>
          </p:grpSpPr>
          <p:pic>
            <p:nvPicPr>
              <p:cNvPr id="58" name="Shape 200"/>
              <p:cNvPicPr preferRelativeResize="0"/>
              <p:nvPr/>
            </p:nvPicPr>
            <p:blipFill rotWithShape="1">
              <a:blip r:embed="rId20">
                <a:alphaModFix/>
              </a:blip>
              <a:srcRect l="21933" r="21426" b="18120"/>
              <a:stretch/>
            </p:blipFill>
            <p:spPr>
              <a:xfrm>
                <a:off x="857165" y="1565344"/>
                <a:ext cx="1609901" cy="2403341"/>
              </a:xfrm>
              <a:prstGeom prst="rect">
                <a:avLst/>
              </a:prstGeom>
              <a:noFill/>
              <a:ln>
                <a:noFill/>
              </a:ln>
            </p:spPr>
          </p:pic>
          <p:sp>
            <p:nvSpPr>
              <p:cNvPr id="59" name="Shape 198"/>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800" dirty="0">
                    <a:solidFill>
                      <a:srgbClr val="C00000"/>
                    </a:solidFill>
                    <a:latin typeface="+mj-lt"/>
                    <a:ea typeface="Germania One"/>
                    <a:cs typeface="Germania One"/>
                    <a:sym typeface="Germania One"/>
                  </a:rPr>
                  <a:t>Persephone</a:t>
                </a:r>
              </a:p>
            </p:txBody>
          </p:sp>
        </p:grpSp>
        <p:pic>
          <p:nvPicPr>
            <p:cNvPr id="55" name="Shape 207"/>
            <p:cNvPicPr preferRelativeResize="0"/>
            <p:nvPr/>
          </p:nvPicPr>
          <p:blipFill>
            <a:blip r:embed="rId21">
              <a:alphaModFix/>
            </a:blip>
            <a:stretch>
              <a:fillRect/>
            </a:stretch>
          </p:blipFill>
          <p:spPr>
            <a:xfrm>
              <a:off x="4702452" y="4636359"/>
              <a:ext cx="1085077" cy="1262428"/>
            </a:xfrm>
            <a:prstGeom prst="rect">
              <a:avLst/>
            </a:prstGeom>
            <a:noFill/>
            <a:ln>
              <a:noFill/>
            </a:ln>
          </p:spPr>
        </p:pic>
        <p:pic>
          <p:nvPicPr>
            <p:cNvPr id="56" name="Shape 221"/>
            <p:cNvPicPr preferRelativeResize="0"/>
            <p:nvPr/>
          </p:nvPicPr>
          <p:blipFill rotWithShape="1">
            <a:blip r:embed="rId22">
              <a:alphaModFix/>
            </a:blip>
            <a:srcRect l="12087" t="1268" r="5848" b="8807"/>
            <a:stretch/>
          </p:blipFill>
          <p:spPr>
            <a:xfrm>
              <a:off x="2350783" y="3277579"/>
              <a:ext cx="930112" cy="1176004"/>
            </a:xfrm>
            <a:prstGeom prst="rect">
              <a:avLst/>
            </a:prstGeom>
            <a:noFill/>
            <a:ln>
              <a:noFill/>
            </a:ln>
          </p:spPr>
        </p:pic>
        <p:pic>
          <p:nvPicPr>
            <p:cNvPr id="57" name="Shape 214"/>
            <p:cNvPicPr preferRelativeResize="0"/>
            <p:nvPr/>
          </p:nvPicPr>
          <p:blipFill>
            <a:blip r:embed="rId23">
              <a:alphaModFix/>
            </a:blip>
            <a:stretch>
              <a:fillRect/>
            </a:stretch>
          </p:blipFill>
          <p:spPr>
            <a:xfrm>
              <a:off x="3421729" y="3277580"/>
              <a:ext cx="765671" cy="1203705"/>
            </a:xfrm>
            <a:prstGeom prst="rect">
              <a:avLst/>
            </a:prstGeom>
            <a:noFill/>
            <a:ln>
              <a:noFill/>
            </a:ln>
          </p:spPr>
        </p:pic>
      </p:grpSp>
      <p:sp>
        <p:nvSpPr>
          <p:cNvPr id="66" name="TextBox 65"/>
          <p:cNvSpPr txBox="1"/>
          <p:nvPr/>
        </p:nvSpPr>
        <p:spPr bwMode="auto">
          <a:xfrm>
            <a:off x="614805" y="4255417"/>
            <a:ext cx="5252595" cy="738664"/>
          </a:xfrm>
          <a:prstGeom prst="rect">
            <a:avLst/>
          </a:prstGeom>
          <a:noFill/>
          <a:ln w="19050" algn="ctr">
            <a:noFill/>
            <a:miter lim="800000"/>
            <a:headEnd/>
            <a:tailEnd/>
          </a:ln>
        </p:spPr>
        <p:txBody>
          <a:bodyPr wrap="square" lIns="0" tIns="0" rIns="0" bIns="0" rtlCol="0">
            <a:spAutoFit/>
          </a:bodyPr>
          <a:lstStyle/>
          <a:p>
            <a:r>
              <a:rPr lang="en-US" sz="2400" dirty="0"/>
              <a:t>Probability of death under a=1 = 10/20</a:t>
            </a:r>
          </a:p>
          <a:p>
            <a:r>
              <a:rPr lang="en-US" sz="2400" dirty="0"/>
              <a:t>Probability of death under a=0 = 10/20</a:t>
            </a:r>
          </a:p>
        </p:txBody>
      </p:sp>
      <p:sp>
        <p:nvSpPr>
          <p:cNvPr id="67" name="TextBox 66"/>
          <p:cNvSpPr txBox="1"/>
          <p:nvPr/>
        </p:nvSpPr>
        <p:spPr bwMode="auto">
          <a:xfrm>
            <a:off x="7234771" y="421804"/>
            <a:ext cx="1817389" cy="307777"/>
          </a:xfrm>
          <a:prstGeom prst="rect">
            <a:avLst/>
          </a:prstGeom>
          <a:noFill/>
          <a:ln w="19050" algn="ctr">
            <a:noFill/>
            <a:miter lim="800000"/>
            <a:headEnd/>
            <a:tailEnd/>
          </a:ln>
        </p:spPr>
        <p:txBody>
          <a:bodyPr wrap="square" lIns="0" tIns="0" rIns="0" bIns="0" rtlCol="0">
            <a:spAutoFit/>
          </a:bodyPr>
          <a:lstStyle/>
          <a:p>
            <a:r>
              <a:rPr lang="en-US" sz="2000" dirty="0"/>
              <a:t>Counterfactuals</a:t>
            </a:r>
          </a:p>
        </p:txBody>
      </p:sp>
    </p:spTree>
    <p:extLst>
      <p:ext uri="{BB962C8B-B14F-4D97-AF65-F5344CB8AC3E}">
        <p14:creationId xmlns:p14="http://schemas.microsoft.com/office/powerpoint/2010/main" val="1810338801"/>
      </p:ext>
    </p:extLst>
  </p:cSld>
  <p:clrMapOvr>
    <a:masterClrMapping/>
  </p:clrMapOvr>
  <p:transition advTm="9194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Average Causal Effects</a:t>
            </a:r>
          </a:p>
        </p:txBody>
      </p:sp>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17</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a:solidFill>
                  <a:srgbClr val="052049"/>
                </a:solidFill>
              </a:rPr>
              <a:t>Acknowledgement: Matteo Allen, graphical assistance</a:t>
            </a:r>
            <a:endParaRPr lang="en-US" sz="1050" dirty="0">
              <a:solidFill>
                <a:srgbClr val="052049"/>
              </a:solidFill>
            </a:endParaRPr>
          </a:p>
        </p:txBody>
      </p:sp>
      <p:sp>
        <p:nvSpPr>
          <p:cNvPr id="66" name="TextBox 65"/>
          <p:cNvSpPr txBox="1"/>
          <p:nvPr/>
        </p:nvSpPr>
        <p:spPr bwMode="auto">
          <a:xfrm>
            <a:off x="477326" y="4163766"/>
            <a:ext cx="5441560" cy="1846659"/>
          </a:xfrm>
          <a:prstGeom prst="rect">
            <a:avLst/>
          </a:prstGeom>
          <a:noFill/>
          <a:ln w="19050" algn="ctr">
            <a:noFill/>
            <a:miter lim="800000"/>
            <a:headEnd/>
            <a:tailEnd/>
          </a:ln>
        </p:spPr>
        <p:txBody>
          <a:bodyPr wrap="square" lIns="0" tIns="0" rIns="0" bIns="0" rtlCol="0">
            <a:spAutoFit/>
          </a:bodyPr>
          <a:lstStyle/>
          <a:p>
            <a:r>
              <a:rPr lang="en-US" sz="2000" dirty="0"/>
              <a:t>Probability of death when a=1 is 10/20: </a:t>
            </a:r>
          </a:p>
          <a:p>
            <a:r>
              <a:rPr lang="en-US" sz="2000" dirty="0"/>
              <a:t>	</a:t>
            </a:r>
            <a:r>
              <a:rPr lang="en-US" sz="2000" dirty="0" err="1"/>
              <a:t>Pr</a:t>
            </a:r>
            <a:r>
              <a:rPr lang="en-US" sz="2000" dirty="0"/>
              <a:t>(</a:t>
            </a:r>
            <a:r>
              <a:rPr lang="en-US" sz="2000" dirty="0" err="1"/>
              <a:t>Y</a:t>
            </a:r>
            <a:r>
              <a:rPr lang="en-US" sz="2000" baseline="30000" dirty="0" err="1"/>
              <a:t>a</a:t>
            </a:r>
            <a:r>
              <a:rPr lang="en-US" sz="2000" baseline="30000" dirty="0"/>
              <a:t>=1</a:t>
            </a:r>
            <a:r>
              <a:rPr lang="en-US" sz="2000" dirty="0"/>
              <a:t>=1) = .5</a:t>
            </a:r>
          </a:p>
          <a:p>
            <a:r>
              <a:rPr lang="en-US" sz="2000" dirty="0"/>
              <a:t>Probability of death when a=0 is 10/20: </a:t>
            </a:r>
          </a:p>
          <a:p>
            <a:r>
              <a:rPr lang="en-US" sz="2000" dirty="0"/>
              <a:t>	</a:t>
            </a:r>
            <a:r>
              <a:rPr lang="en-US" sz="2000" dirty="0" err="1"/>
              <a:t>Pr</a:t>
            </a:r>
            <a:r>
              <a:rPr lang="en-US" sz="2000" dirty="0"/>
              <a:t>(</a:t>
            </a:r>
            <a:r>
              <a:rPr lang="en-US" sz="2000" dirty="0" err="1"/>
              <a:t>Y</a:t>
            </a:r>
            <a:r>
              <a:rPr lang="en-US" sz="2000" baseline="30000" dirty="0" err="1"/>
              <a:t>a</a:t>
            </a:r>
            <a:r>
              <a:rPr lang="en-US" sz="2000" baseline="30000" dirty="0"/>
              <a:t>=0</a:t>
            </a:r>
            <a:r>
              <a:rPr lang="en-US" sz="2000" dirty="0"/>
              <a:t>=1) = .5</a:t>
            </a:r>
          </a:p>
          <a:p>
            <a:r>
              <a:rPr lang="en-US" sz="2000" b="1" i="1" dirty="0">
                <a:solidFill>
                  <a:schemeClr val="accent6"/>
                </a:solidFill>
              </a:rPr>
              <a:t>We infer that on average, in this population, </a:t>
            </a:r>
            <a:r>
              <a:rPr lang="en-US" sz="2000" b="1" i="1" u="sng" dirty="0">
                <a:solidFill>
                  <a:schemeClr val="accent6"/>
                </a:solidFill>
              </a:rPr>
              <a:t>heart transplant does </a:t>
            </a:r>
            <a:r>
              <a:rPr lang="en-US" sz="2000" b="1" u="sng" dirty="0">
                <a:solidFill>
                  <a:schemeClr val="accent6"/>
                </a:solidFill>
              </a:rPr>
              <a:t>not</a:t>
            </a:r>
            <a:r>
              <a:rPr lang="en-US" sz="2000" b="1" i="1" u="sng" dirty="0">
                <a:solidFill>
                  <a:schemeClr val="accent6"/>
                </a:solidFill>
              </a:rPr>
              <a:t> cause death</a:t>
            </a:r>
          </a:p>
        </p:txBody>
      </p:sp>
      <p:pic>
        <p:nvPicPr>
          <p:cNvPr id="67" name="Content Placeholder 5">
            <a:extLst>
              <a:ext uri="{FF2B5EF4-FFF2-40B4-BE49-F238E27FC236}">
                <a16:creationId xmlns:a16="http://schemas.microsoft.com/office/drawing/2014/main" id="{402E13CF-9AA9-AA4F-952D-C02633463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3922" y="442369"/>
            <a:ext cx="2928238" cy="5615198"/>
          </a:xfrm>
          <a:prstGeom prst="rect">
            <a:avLst/>
          </a:prstGeom>
        </p:spPr>
      </p:pic>
      <p:grpSp>
        <p:nvGrpSpPr>
          <p:cNvPr id="69" name="Group 68">
            <a:extLst>
              <a:ext uri="{FF2B5EF4-FFF2-40B4-BE49-F238E27FC236}">
                <a16:creationId xmlns:a16="http://schemas.microsoft.com/office/drawing/2014/main" id="{711F53A5-01B6-1840-AB28-A4901FB9026F}"/>
              </a:ext>
            </a:extLst>
          </p:cNvPr>
          <p:cNvGrpSpPr/>
          <p:nvPr/>
        </p:nvGrpSpPr>
        <p:grpSpPr>
          <a:xfrm>
            <a:off x="477326" y="729581"/>
            <a:ext cx="3638217" cy="3170239"/>
            <a:chOff x="37707" y="30723"/>
            <a:chExt cx="5749822" cy="5895260"/>
          </a:xfrm>
        </p:grpSpPr>
        <p:pic>
          <p:nvPicPr>
            <p:cNvPr id="70" name="Shape 87">
              <a:extLst>
                <a:ext uri="{FF2B5EF4-FFF2-40B4-BE49-F238E27FC236}">
                  <a16:creationId xmlns:a16="http://schemas.microsoft.com/office/drawing/2014/main" id="{1C185A81-9215-4745-ADA7-3356EA592E20}"/>
                </a:ext>
              </a:extLst>
            </p:cNvPr>
            <p:cNvPicPr preferRelativeResize="0"/>
            <p:nvPr/>
          </p:nvPicPr>
          <p:blipFill>
            <a:blip r:embed="rId4">
              <a:alphaModFix/>
            </a:blip>
            <a:stretch>
              <a:fillRect/>
            </a:stretch>
          </p:blipFill>
          <p:spPr>
            <a:xfrm>
              <a:off x="284309" y="1714165"/>
              <a:ext cx="812800" cy="1352928"/>
            </a:xfrm>
            <a:prstGeom prst="rect">
              <a:avLst/>
            </a:prstGeom>
            <a:noFill/>
            <a:ln>
              <a:noFill/>
            </a:ln>
          </p:spPr>
        </p:pic>
        <p:pic>
          <p:nvPicPr>
            <p:cNvPr id="71" name="Shape 94">
              <a:extLst>
                <a:ext uri="{FF2B5EF4-FFF2-40B4-BE49-F238E27FC236}">
                  <a16:creationId xmlns:a16="http://schemas.microsoft.com/office/drawing/2014/main" id="{ACCA5522-A67E-3A43-8BCC-D31F1C77D3B6}"/>
                </a:ext>
              </a:extLst>
            </p:cNvPr>
            <p:cNvPicPr preferRelativeResize="0"/>
            <p:nvPr/>
          </p:nvPicPr>
          <p:blipFill>
            <a:blip r:embed="rId5">
              <a:alphaModFix/>
            </a:blip>
            <a:stretch>
              <a:fillRect/>
            </a:stretch>
          </p:blipFill>
          <p:spPr>
            <a:xfrm>
              <a:off x="1097110" y="1740459"/>
              <a:ext cx="929807" cy="1326635"/>
            </a:xfrm>
            <a:prstGeom prst="rect">
              <a:avLst/>
            </a:prstGeom>
            <a:noFill/>
            <a:ln>
              <a:noFill/>
            </a:ln>
          </p:spPr>
        </p:pic>
        <p:pic>
          <p:nvPicPr>
            <p:cNvPr id="72" name="Shape 101">
              <a:extLst>
                <a:ext uri="{FF2B5EF4-FFF2-40B4-BE49-F238E27FC236}">
                  <a16:creationId xmlns:a16="http://schemas.microsoft.com/office/drawing/2014/main" id="{8B62C24C-38C9-4841-AC6F-C5EA746FC602}"/>
                </a:ext>
              </a:extLst>
            </p:cNvPr>
            <p:cNvPicPr preferRelativeResize="0"/>
            <p:nvPr/>
          </p:nvPicPr>
          <p:blipFill rotWithShape="1">
            <a:blip r:embed="rId6">
              <a:alphaModFix/>
            </a:blip>
            <a:srcRect l="5442" r="1291" b="8527"/>
            <a:stretch/>
          </p:blipFill>
          <p:spPr>
            <a:xfrm>
              <a:off x="3155376" y="168171"/>
              <a:ext cx="1184365" cy="1312092"/>
            </a:xfrm>
            <a:prstGeom prst="rect">
              <a:avLst/>
            </a:prstGeom>
            <a:noFill/>
            <a:ln>
              <a:noFill/>
            </a:ln>
          </p:spPr>
        </p:pic>
        <p:grpSp>
          <p:nvGrpSpPr>
            <p:cNvPr id="73" name="Group 72">
              <a:extLst>
                <a:ext uri="{FF2B5EF4-FFF2-40B4-BE49-F238E27FC236}">
                  <a16:creationId xmlns:a16="http://schemas.microsoft.com/office/drawing/2014/main" id="{5E80D35D-CEA4-1B46-B1DF-76710DEEF4F0}"/>
                </a:ext>
              </a:extLst>
            </p:cNvPr>
            <p:cNvGrpSpPr/>
            <p:nvPr/>
          </p:nvGrpSpPr>
          <p:grpSpPr>
            <a:xfrm>
              <a:off x="4339743" y="30723"/>
              <a:ext cx="1152949" cy="1449541"/>
              <a:chOff x="600891" y="1560036"/>
              <a:chExt cx="2133600" cy="2668615"/>
            </a:xfrm>
          </p:grpSpPr>
          <p:pic>
            <p:nvPicPr>
              <p:cNvPr id="96" name="Shape 108">
                <a:extLst>
                  <a:ext uri="{FF2B5EF4-FFF2-40B4-BE49-F238E27FC236}">
                    <a16:creationId xmlns:a16="http://schemas.microsoft.com/office/drawing/2014/main" id="{73A7273F-0C04-8342-833A-10CA88A993FF}"/>
                  </a:ext>
                </a:extLst>
              </p:cNvPr>
              <p:cNvPicPr preferRelativeResize="0"/>
              <p:nvPr/>
            </p:nvPicPr>
            <p:blipFill rotWithShape="1">
              <a:blip r:embed="rId7">
                <a:alphaModFix/>
              </a:blip>
              <a:srcRect l="12434" r="15300" b="7445"/>
              <a:stretch/>
            </p:blipFill>
            <p:spPr>
              <a:xfrm>
                <a:off x="600891" y="1565345"/>
                <a:ext cx="2133600" cy="2663306"/>
              </a:xfrm>
              <a:prstGeom prst="rect">
                <a:avLst/>
              </a:prstGeom>
              <a:noFill/>
              <a:ln>
                <a:noFill/>
              </a:ln>
            </p:spPr>
          </p:pic>
          <p:sp>
            <p:nvSpPr>
              <p:cNvPr id="97" name="Shape 106">
                <a:extLst>
                  <a:ext uri="{FF2B5EF4-FFF2-40B4-BE49-F238E27FC236}">
                    <a16:creationId xmlns:a16="http://schemas.microsoft.com/office/drawing/2014/main" id="{AC7D904D-BE92-E04E-9A77-114E1DF6670F}"/>
                  </a:ext>
                </a:extLst>
              </p:cNvPr>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74" name="Shape 115">
              <a:extLst>
                <a:ext uri="{FF2B5EF4-FFF2-40B4-BE49-F238E27FC236}">
                  <a16:creationId xmlns:a16="http://schemas.microsoft.com/office/drawing/2014/main" id="{BE45FF3C-F688-7E44-B073-D949D46AB7D5}"/>
                </a:ext>
              </a:extLst>
            </p:cNvPr>
            <p:cNvPicPr preferRelativeResize="0"/>
            <p:nvPr/>
          </p:nvPicPr>
          <p:blipFill rotWithShape="1">
            <a:blip r:embed="rId8">
              <a:alphaModFix/>
            </a:blip>
            <a:srcRect l="26578" t="7135" r="21577" b="12416"/>
            <a:stretch/>
          </p:blipFill>
          <p:spPr>
            <a:xfrm>
              <a:off x="4370990" y="3223386"/>
              <a:ext cx="1090453" cy="1312091"/>
            </a:xfrm>
            <a:prstGeom prst="rect">
              <a:avLst/>
            </a:prstGeom>
            <a:noFill/>
            <a:ln>
              <a:noFill/>
            </a:ln>
          </p:spPr>
        </p:pic>
        <p:pic>
          <p:nvPicPr>
            <p:cNvPr id="75" name="Shape 122">
              <a:extLst>
                <a:ext uri="{FF2B5EF4-FFF2-40B4-BE49-F238E27FC236}">
                  <a16:creationId xmlns:a16="http://schemas.microsoft.com/office/drawing/2014/main" id="{61B5D92B-602B-5541-90C7-2AE78680482D}"/>
                </a:ext>
              </a:extLst>
            </p:cNvPr>
            <p:cNvPicPr preferRelativeResize="0"/>
            <p:nvPr/>
          </p:nvPicPr>
          <p:blipFill rotWithShape="1">
            <a:blip r:embed="rId9">
              <a:alphaModFix/>
            </a:blip>
            <a:srcRect l="13489"/>
            <a:stretch/>
          </p:blipFill>
          <p:spPr>
            <a:xfrm>
              <a:off x="1350304" y="4573055"/>
              <a:ext cx="1245299" cy="1352928"/>
            </a:xfrm>
            <a:prstGeom prst="rect">
              <a:avLst/>
            </a:prstGeom>
            <a:noFill/>
            <a:ln>
              <a:noFill/>
            </a:ln>
          </p:spPr>
        </p:pic>
        <p:pic>
          <p:nvPicPr>
            <p:cNvPr id="76" name="Shape 136">
              <a:extLst>
                <a:ext uri="{FF2B5EF4-FFF2-40B4-BE49-F238E27FC236}">
                  <a16:creationId xmlns:a16="http://schemas.microsoft.com/office/drawing/2014/main" id="{6E7404EF-7755-5841-85E3-BBA3A3162685}"/>
                </a:ext>
              </a:extLst>
            </p:cNvPr>
            <p:cNvPicPr preferRelativeResize="0"/>
            <p:nvPr/>
          </p:nvPicPr>
          <p:blipFill rotWithShape="1">
            <a:blip r:embed="rId10">
              <a:alphaModFix/>
            </a:blip>
            <a:srcRect l="1643" t="4554" r="2634" b="4965"/>
            <a:stretch/>
          </p:blipFill>
          <p:spPr>
            <a:xfrm>
              <a:off x="37707" y="168171"/>
              <a:ext cx="1306005" cy="1352928"/>
            </a:xfrm>
            <a:prstGeom prst="rect">
              <a:avLst/>
            </a:prstGeom>
            <a:noFill/>
            <a:ln>
              <a:noFill/>
            </a:ln>
          </p:spPr>
        </p:pic>
        <p:pic>
          <p:nvPicPr>
            <p:cNvPr id="77" name="Shape 129">
              <a:extLst>
                <a:ext uri="{FF2B5EF4-FFF2-40B4-BE49-F238E27FC236}">
                  <a16:creationId xmlns:a16="http://schemas.microsoft.com/office/drawing/2014/main" id="{6EFC69D1-2F54-E642-B3D4-FE5D83A8CE5C}"/>
                </a:ext>
              </a:extLst>
            </p:cNvPr>
            <p:cNvPicPr preferRelativeResize="0"/>
            <p:nvPr/>
          </p:nvPicPr>
          <p:blipFill rotWithShape="1">
            <a:blip r:embed="rId11">
              <a:alphaModFix/>
            </a:blip>
            <a:srcRect l="8770" r="3546"/>
            <a:stretch/>
          </p:blipFill>
          <p:spPr>
            <a:xfrm>
              <a:off x="1293435" y="168171"/>
              <a:ext cx="1031844" cy="1326635"/>
            </a:xfrm>
            <a:prstGeom prst="rect">
              <a:avLst/>
            </a:prstGeom>
            <a:noFill/>
            <a:ln>
              <a:noFill/>
            </a:ln>
          </p:spPr>
        </p:pic>
        <p:pic>
          <p:nvPicPr>
            <p:cNvPr id="78" name="Shape 143">
              <a:extLst>
                <a:ext uri="{FF2B5EF4-FFF2-40B4-BE49-F238E27FC236}">
                  <a16:creationId xmlns:a16="http://schemas.microsoft.com/office/drawing/2014/main" id="{1D6FB050-B097-6C4A-A8B9-C6999120E240}"/>
                </a:ext>
              </a:extLst>
            </p:cNvPr>
            <p:cNvPicPr preferRelativeResize="0"/>
            <p:nvPr/>
          </p:nvPicPr>
          <p:blipFill rotWithShape="1">
            <a:blip r:embed="rId12">
              <a:alphaModFix/>
            </a:blip>
            <a:srcRect l="16444" r="10652"/>
            <a:stretch/>
          </p:blipFill>
          <p:spPr>
            <a:xfrm>
              <a:off x="2325730" y="163065"/>
              <a:ext cx="879924" cy="1358035"/>
            </a:xfrm>
            <a:prstGeom prst="rect">
              <a:avLst/>
            </a:prstGeom>
            <a:noFill/>
            <a:ln>
              <a:noFill/>
            </a:ln>
          </p:spPr>
        </p:pic>
        <p:pic>
          <p:nvPicPr>
            <p:cNvPr id="79" name="Shape 150">
              <a:extLst>
                <a:ext uri="{FF2B5EF4-FFF2-40B4-BE49-F238E27FC236}">
                  <a16:creationId xmlns:a16="http://schemas.microsoft.com/office/drawing/2014/main" id="{745C3168-BB5B-FC43-BE3A-1BAB894119A9}"/>
                </a:ext>
              </a:extLst>
            </p:cNvPr>
            <p:cNvPicPr preferRelativeResize="0"/>
            <p:nvPr/>
          </p:nvPicPr>
          <p:blipFill rotWithShape="1">
            <a:blip r:embed="rId13">
              <a:alphaModFix/>
            </a:blip>
            <a:srcRect l="10663" t="2873" r="4229" b="2705"/>
            <a:stretch/>
          </p:blipFill>
          <p:spPr>
            <a:xfrm>
              <a:off x="2026916" y="1765597"/>
              <a:ext cx="1180901" cy="1326635"/>
            </a:xfrm>
            <a:prstGeom prst="rect">
              <a:avLst/>
            </a:prstGeom>
            <a:noFill/>
            <a:ln>
              <a:noFill/>
            </a:ln>
          </p:spPr>
        </p:pic>
        <p:grpSp>
          <p:nvGrpSpPr>
            <p:cNvPr id="80" name="Group 79">
              <a:extLst>
                <a:ext uri="{FF2B5EF4-FFF2-40B4-BE49-F238E27FC236}">
                  <a16:creationId xmlns:a16="http://schemas.microsoft.com/office/drawing/2014/main" id="{CDAEF82C-8A61-BD48-8101-BDC088BAF5B4}"/>
                </a:ext>
              </a:extLst>
            </p:cNvPr>
            <p:cNvGrpSpPr/>
            <p:nvPr/>
          </p:nvGrpSpPr>
          <p:grpSpPr>
            <a:xfrm>
              <a:off x="3205654" y="1888285"/>
              <a:ext cx="981745" cy="1203947"/>
              <a:chOff x="233767" y="1581600"/>
              <a:chExt cx="1764506" cy="2471738"/>
            </a:xfrm>
          </p:grpSpPr>
          <p:pic>
            <p:nvPicPr>
              <p:cNvPr id="94" name="Shape 157">
                <a:extLst>
                  <a:ext uri="{FF2B5EF4-FFF2-40B4-BE49-F238E27FC236}">
                    <a16:creationId xmlns:a16="http://schemas.microsoft.com/office/drawing/2014/main" id="{C0A59012-BA19-214A-8CAA-E0BBF6B1F7F8}"/>
                  </a:ext>
                </a:extLst>
              </p:cNvPr>
              <p:cNvPicPr preferRelativeResize="0"/>
              <p:nvPr/>
            </p:nvPicPr>
            <p:blipFill>
              <a:blip r:embed="rId14">
                <a:alphaModFix/>
              </a:blip>
              <a:stretch>
                <a:fillRect/>
              </a:stretch>
            </p:blipFill>
            <p:spPr>
              <a:xfrm>
                <a:off x="233767" y="1581600"/>
                <a:ext cx="1764506" cy="2471738"/>
              </a:xfrm>
              <a:prstGeom prst="rect">
                <a:avLst/>
              </a:prstGeom>
              <a:noFill/>
              <a:ln>
                <a:noFill/>
              </a:ln>
            </p:spPr>
          </p:pic>
          <p:sp>
            <p:nvSpPr>
              <p:cNvPr id="95" name="Shape 155">
                <a:extLst>
                  <a:ext uri="{FF2B5EF4-FFF2-40B4-BE49-F238E27FC236}">
                    <a16:creationId xmlns:a16="http://schemas.microsoft.com/office/drawing/2014/main" id="{5F42C8ED-2978-5B40-9F34-B1CFDF0ACCD4}"/>
                  </a:ext>
                </a:extLst>
              </p:cNvPr>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000" dirty="0">
                    <a:latin typeface="Germania One"/>
                    <a:ea typeface="Germania One"/>
                    <a:cs typeface="Germania One"/>
                    <a:sym typeface="Germania One"/>
                  </a:rPr>
                  <a:t>Leto</a:t>
                </a:r>
              </a:p>
            </p:txBody>
          </p:sp>
        </p:grpSp>
        <p:pic>
          <p:nvPicPr>
            <p:cNvPr id="81" name="Shape 165">
              <a:extLst>
                <a:ext uri="{FF2B5EF4-FFF2-40B4-BE49-F238E27FC236}">
                  <a16:creationId xmlns:a16="http://schemas.microsoft.com/office/drawing/2014/main" id="{084FAA52-9BB6-634F-9867-02A753800755}"/>
                </a:ext>
              </a:extLst>
            </p:cNvPr>
            <p:cNvPicPr preferRelativeResize="0"/>
            <p:nvPr/>
          </p:nvPicPr>
          <p:blipFill>
            <a:blip r:embed="rId15">
              <a:alphaModFix/>
            </a:blip>
            <a:stretch>
              <a:fillRect/>
            </a:stretch>
          </p:blipFill>
          <p:spPr>
            <a:xfrm>
              <a:off x="4137624" y="1765597"/>
              <a:ext cx="1228512" cy="1326635"/>
            </a:xfrm>
            <a:prstGeom prst="rect">
              <a:avLst/>
            </a:prstGeom>
            <a:noFill/>
            <a:ln>
              <a:noFill/>
            </a:ln>
          </p:spPr>
        </p:pic>
        <p:pic>
          <p:nvPicPr>
            <p:cNvPr id="82" name="Shape 172">
              <a:extLst>
                <a:ext uri="{FF2B5EF4-FFF2-40B4-BE49-F238E27FC236}">
                  <a16:creationId xmlns:a16="http://schemas.microsoft.com/office/drawing/2014/main" id="{60119A55-0143-7143-B445-B11B23940935}"/>
                </a:ext>
              </a:extLst>
            </p:cNvPr>
            <p:cNvPicPr preferRelativeResize="0"/>
            <p:nvPr/>
          </p:nvPicPr>
          <p:blipFill rotWithShape="1">
            <a:blip r:embed="rId16">
              <a:alphaModFix/>
            </a:blip>
            <a:srcRect l="11305" r="9368"/>
            <a:stretch/>
          </p:blipFill>
          <p:spPr>
            <a:xfrm>
              <a:off x="219036" y="4538339"/>
              <a:ext cx="1131268" cy="1352928"/>
            </a:xfrm>
            <a:prstGeom prst="rect">
              <a:avLst/>
            </a:prstGeom>
            <a:noFill/>
            <a:ln>
              <a:noFill/>
            </a:ln>
          </p:spPr>
        </p:pic>
        <p:pic>
          <p:nvPicPr>
            <p:cNvPr id="83" name="Shape 179">
              <a:extLst>
                <a:ext uri="{FF2B5EF4-FFF2-40B4-BE49-F238E27FC236}">
                  <a16:creationId xmlns:a16="http://schemas.microsoft.com/office/drawing/2014/main" id="{3D16A919-8058-B14F-BBEC-FD1D74696D7E}"/>
                </a:ext>
              </a:extLst>
            </p:cNvPr>
            <p:cNvPicPr preferRelativeResize="0"/>
            <p:nvPr/>
          </p:nvPicPr>
          <p:blipFill rotWithShape="1">
            <a:blip r:embed="rId17">
              <a:alphaModFix/>
            </a:blip>
            <a:srcRect l="9341" r="1375" b="9128"/>
            <a:stretch/>
          </p:blipFill>
          <p:spPr>
            <a:xfrm>
              <a:off x="2597607" y="4564872"/>
              <a:ext cx="1157529" cy="1326395"/>
            </a:xfrm>
            <a:prstGeom prst="rect">
              <a:avLst/>
            </a:prstGeom>
            <a:noFill/>
            <a:ln>
              <a:noFill/>
            </a:ln>
          </p:spPr>
        </p:pic>
        <p:pic>
          <p:nvPicPr>
            <p:cNvPr id="84" name="Shape 186">
              <a:extLst>
                <a:ext uri="{FF2B5EF4-FFF2-40B4-BE49-F238E27FC236}">
                  <a16:creationId xmlns:a16="http://schemas.microsoft.com/office/drawing/2014/main" id="{19467C00-08AC-CD46-AFC0-7FCDCD1DD950}"/>
                </a:ext>
              </a:extLst>
            </p:cNvPr>
            <p:cNvPicPr preferRelativeResize="0"/>
            <p:nvPr/>
          </p:nvPicPr>
          <p:blipFill rotWithShape="1">
            <a:blip r:embed="rId18">
              <a:alphaModFix/>
            </a:blip>
            <a:srcRect l="17239" r="6183" b="8486"/>
            <a:stretch/>
          </p:blipFill>
          <p:spPr>
            <a:xfrm>
              <a:off x="3791237" y="4546406"/>
              <a:ext cx="1018395" cy="1350636"/>
            </a:xfrm>
            <a:prstGeom prst="rect">
              <a:avLst/>
            </a:prstGeom>
            <a:noFill/>
            <a:ln>
              <a:noFill/>
            </a:ln>
          </p:spPr>
        </p:pic>
        <p:grpSp>
          <p:nvGrpSpPr>
            <p:cNvPr id="85" name="Group 84">
              <a:extLst>
                <a:ext uri="{FF2B5EF4-FFF2-40B4-BE49-F238E27FC236}">
                  <a16:creationId xmlns:a16="http://schemas.microsoft.com/office/drawing/2014/main" id="{5AA41B2B-F621-B846-AFF1-FE9D79FFFFC5}"/>
                </a:ext>
              </a:extLst>
            </p:cNvPr>
            <p:cNvGrpSpPr/>
            <p:nvPr/>
          </p:nvGrpSpPr>
          <p:grpSpPr>
            <a:xfrm>
              <a:off x="268464" y="3092232"/>
              <a:ext cx="1024971" cy="1382597"/>
              <a:chOff x="669977" y="2139885"/>
              <a:chExt cx="1639590" cy="2076660"/>
            </a:xfrm>
          </p:grpSpPr>
          <p:pic>
            <p:nvPicPr>
              <p:cNvPr id="92" name="Shape 193">
                <a:extLst>
                  <a:ext uri="{FF2B5EF4-FFF2-40B4-BE49-F238E27FC236}">
                    <a16:creationId xmlns:a16="http://schemas.microsoft.com/office/drawing/2014/main" id="{6FB1704F-93F2-0747-B159-59B13C1D5FF4}"/>
                  </a:ext>
                </a:extLst>
              </p:cNvPr>
              <p:cNvPicPr preferRelativeResize="0"/>
              <p:nvPr/>
            </p:nvPicPr>
            <p:blipFill rotWithShape="1">
              <a:blip r:embed="rId19">
                <a:alphaModFix/>
              </a:blip>
              <a:srcRect l="17104" t="19399" r="5821" b="10485"/>
              <a:stretch/>
            </p:blipFill>
            <p:spPr>
              <a:xfrm>
                <a:off x="707010" y="2139885"/>
                <a:ext cx="1602557" cy="2076660"/>
              </a:xfrm>
              <a:prstGeom prst="rect">
                <a:avLst/>
              </a:prstGeom>
              <a:noFill/>
              <a:ln>
                <a:noFill/>
              </a:ln>
            </p:spPr>
          </p:pic>
          <p:sp>
            <p:nvSpPr>
              <p:cNvPr id="93" name="Shape 191">
                <a:extLst>
                  <a:ext uri="{FF2B5EF4-FFF2-40B4-BE49-F238E27FC236}">
                    <a16:creationId xmlns:a16="http://schemas.microsoft.com/office/drawing/2014/main" id="{0793F868-4041-894F-8A5B-6A774BADCF22}"/>
                  </a:ext>
                </a:extLst>
              </p:cNvPr>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000" b="1" dirty="0" err="1">
                    <a:solidFill>
                      <a:schemeClr val="bg2">
                        <a:lumMod val="50000"/>
                      </a:schemeClr>
                    </a:solidFill>
                    <a:latin typeface="Germania One"/>
                    <a:ea typeface="Germania One"/>
                    <a:cs typeface="Germania One"/>
                    <a:sym typeface="Germania One"/>
                  </a:rPr>
                  <a:t>Cyclope</a:t>
                </a:r>
                <a:endParaRPr lang="en" sz="1000" b="1" dirty="0">
                  <a:solidFill>
                    <a:schemeClr val="bg2">
                      <a:lumMod val="50000"/>
                    </a:schemeClr>
                  </a:solidFill>
                  <a:latin typeface="Germania One"/>
                  <a:ea typeface="Germania One"/>
                  <a:cs typeface="Germania One"/>
                  <a:sym typeface="Germania One"/>
                </a:endParaRPr>
              </a:p>
            </p:txBody>
          </p:sp>
        </p:grpSp>
        <p:grpSp>
          <p:nvGrpSpPr>
            <p:cNvPr id="86" name="Group 85">
              <a:extLst>
                <a:ext uri="{FF2B5EF4-FFF2-40B4-BE49-F238E27FC236}">
                  <a16:creationId xmlns:a16="http://schemas.microsoft.com/office/drawing/2014/main" id="{8EE53728-E668-AF4C-91D5-A1461A79080E}"/>
                </a:ext>
              </a:extLst>
            </p:cNvPr>
            <p:cNvGrpSpPr/>
            <p:nvPr/>
          </p:nvGrpSpPr>
          <p:grpSpPr>
            <a:xfrm>
              <a:off x="1342131" y="3205775"/>
              <a:ext cx="1112988" cy="1213092"/>
              <a:chOff x="835744" y="1565344"/>
              <a:chExt cx="1896771" cy="2403341"/>
            </a:xfrm>
          </p:grpSpPr>
          <p:pic>
            <p:nvPicPr>
              <p:cNvPr id="90" name="Shape 200">
                <a:extLst>
                  <a:ext uri="{FF2B5EF4-FFF2-40B4-BE49-F238E27FC236}">
                    <a16:creationId xmlns:a16="http://schemas.microsoft.com/office/drawing/2014/main" id="{04AC433B-1013-B04E-A16F-BD5C3B569EE7}"/>
                  </a:ext>
                </a:extLst>
              </p:cNvPr>
              <p:cNvPicPr preferRelativeResize="0"/>
              <p:nvPr/>
            </p:nvPicPr>
            <p:blipFill rotWithShape="1">
              <a:blip r:embed="rId20">
                <a:alphaModFix/>
              </a:blip>
              <a:srcRect l="21933" r="21426" b="18120"/>
              <a:stretch/>
            </p:blipFill>
            <p:spPr>
              <a:xfrm>
                <a:off x="857165" y="1565344"/>
                <a:ext cx="1609901" cy="2403341"/>
              </a:xfrm>
              <a:prstGeom prst="rect">
                <a:avLst/>
              </a:prstGeom>
              <a:noFill/>
              <a:ln>
                <a:noFill/>
              </a:ln>
            </p:spPr>
          </p:pic>
          <p:sp>
            <p:nvSpPr>
              <p:cNvPr id="91" name="Shape 198">
                <a:extLst>
                  <a:ext uri="{FF2B5EF4-FFF2-40B4-BE49-F238E27FC236}">
                    <a16:creationId xmlns:a16="http://schemas.microsoft.com/office/drawing/2014/main" id="{A70C3EE3-0B28-F64E-A434-9C45AC6B167B}"/>
                  </a:ext>
                </a:extLst>
              </p:cNvPr>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800" dirty="0">
                    <a:solidFill>
                      <a:srgbClr val="C00000"/>
                    </a:solidFill>
                    <a:latin typeface="+mj-lt"/>
                    <a:ea typeface="Germania One"/>
                    <a:cs typeface="Germania One"/>
                    <a:sym typeface="Germania One"/>
                  </a:rPr>
                  <a:t>Persephone</a:t>
                </a:r>
              </a:p>
            </p:txBody>
          </p:sp>
        </p:grpSp>
        <p:pic>
          <p:nvPicPr>
            <p:cNvPr id="87" name="Shape 207">
              <a:extLst>
                <a:ext uri="{FF2B5EF4-FFF2-40B4-BE49-F238E27FC236}">
                  <a16:creationId xmlns:a16="http://schemas.microsoft.com/office/drawing/2014/main" id="{2AAA4DA5-4B84-964F-BABE-363518A82C54}"/>
                </a:ext>
              </a:extLst>
            </p:cNvPr>
            <p:cNvPicPr preferRelativeResize="0"/>
            <p:nvPr/>
          </p:nvPicPr>
          <p:blipFill>
            <a:blip r:embed="rId21">
              <a:alphaModFix/>
            </a:blip>
            <a:stretch>
              <a:fillRect/>
            </a:stretch>
          </p:blipFill>
          <p:spPr>
            <a:xfrm>
              <a:off x="4702452" y="4636359"/>
              <a:ext cx="1085077" cy="1262428"/>
            </a:xfrm>
            <a:prstGeom prst="rect">
              <a:avLst/>
            </a:prstGeom>
            <a:noFill/>
            <a:ln>
              <a:noFill/>
            </a:ln>
          </p:spPr>
        </p:pic>
        <p:pic>
          <p:nvPicPr>
            <p:cNvPr id="88" name="Shape 221">
              <a:extLst>
                <a:ext uri="{FF2B5EF4-FFF2-40B4-BE49-F238E27FC236}">
                  <a16:creationId xmlns:a16="http://schemas.microsoft.com/office/drawing/2014/main" id="{0345282C-2D72-2540-899D-2092F8E34EEF}"/>
                </a:ext>
              </a:extLst>
            </p:cNvPr>
            <p:cNvPicPr preferRelativeResize="0"/>
            <p:nvPr/>
          </p:nvPicPr>
          <p:blipFill rotWithShape="1">
            <a:blip r:embed="rId22">
              <a:alphaModFix/>
            </a:blip>
            <a:srcRect l="12087" t="1268" r="5848" b="8807"/>
            <a:stretch/>
          </p:blipFill>
          <p:spPr>
            <a:xfrm>
              <a:off x="2350783" y="3277579"/>
              <a:ext cx="930112" cy="1176004"/>
            </a:xfrm>
            <a:prstGeom prst="rect">
              <a:avLst/>
            </a:prstGeom>
            <a:noFill/>
            <a:ln>
              <a:noFill/>
            </a:ln>
          </p:spPr>
        </p:pic>
        <p:pic>
          <p:nvPicPr>
            <p:cNvPr id="89" name="Shape 214">
              <a:extLst>
                <a:ext uri="{FF2B5EF4-FFF2-40B4-BE49-F238E27FC236}">
                  <a16:creationId xmlns:a16="http://schemas.microsoft.com/office/drawing/2014/main" id="{57F3F383-AAB9-2942-B629-EFA7B257C09F}"/>
                </a:ext>
              </a:extLst>
            </p:cNvPr>
            <p:cNvPicPr preferRelativeResize="0"/>
            <p:nvPr/>
          </p:nvPicPr>
          <p:blipFill>
            <a:blip r:embed="rId23">
              <a:alphaModFix/>
            </a:blip>
            <a:stretch>
              <a:fillRect/>
            </a:stretch>
          </p:blipFill>
          <p:spPr>
            <a:xfrm>
              <a:off x="3421729" y="3277580"/>
              <a:ext cx="765671" cy="1203705"/>
            </a:xfrm>
            <a:prstGeom prst="rect">
              <a:avLst/>
            </a:prstGeom>
            <a:noFill/>
            <a:ln>
              <a:noFill/>
            </a:ln>
          </p:spPr>
        </p:pic>
      </p:grpSp>
      <p:sp>
        <p:nvSpPr>
          <p:cNvPr id="98" name="TextBox 97">
            <a:extLst>
              <a:ext uri="{FF2B5EF4-FFF2-40B4-BE49-F238E27FC236}">
                <a16:creationId xmlns:a16="http://schemas.microsoft.com/office/drawing/2014/main" id="{42420F04-BDB7-FE4E-93B7-F1F2BA9201CD}"/>
              </a:ext>
            </a:extLst>
          </p:cNvPr>
          <p:cNvSpPr txBox="1"/>
          <p:nvPr/>
        </p:nvSpPr>
        <p:spPr bwMode="auto">
          <a:xfrm>
            <a:off x="7234771" y="421804"/>
            <a:ext cx="1817389" cy="307777"/>
          </a:xfrm>
          <a:prstGeom prst="rect">
            <a:avLst/>
          </a:prstGeom>
          <a:noFill/>
          <a:ln w="19050" algn="ctr">
            <a:noFill/>
            <a:miter lim="800000"/>
            <a:headEnd/>
            <a:tailEnd/>
          </a:ln>
        </p:spPr>
        <p:txBody>
          <a:bodyPr wrap="square" lIns="0" tIns="0" rIns="0" bIns="0" rtlCol="0">
            <a:spAutoFit/>
          </a:bodyPr>
          <a:lstStyle/>
          <a:p>
            <a:r>
              <a:rPr lang="en-US" sz="2000" dirty="0"/>
              <a:t>Counterfactuals</a:t>
            </a:r>
          </a:p>
        </p:txBody>
      </p:sp>
    </p:spTree>
    <p:extLst>
      <p:ext uri="{BB962C8B-B14F-4D97-AF65-F5344CB8AC3E}">
        <p14:creationId xmlns:p14="http://schemas.microsoft.com/office/powerpoint/2010/main" val="234880917"/>
      </p:ext>
    </p:extLst>
  </p:cSld>
  <p:clrMapOvr>
    <a:masterClrMapping/>
  </p:clrMapOvr>
  <p:transition advTm="4143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Average Causal Effects</a:t>
            </a:r>
          </a:p>
        </p:txBody>
      </p:sp>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18</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a:solidFill>
                  <a:srgbClr val="052049"/>
                </a:solidFill>
              </a:rPr>
              <a:t>Acknowledgement: Matteo Allen, graphical assistance</a:t>
            </a:r>
            <a:endParaRPr lang="en-US" sz="1050" dirty="0">
              <a:solidFill>
                <a:srgbClr val="052049"/>
              </a:solidFill>
            </a:endParaRPr>
          </a:p>
        </p:txBody>
      </p:sp>
      <p:sp>
        <p:nvSpPr>
          <p:cNvPr id="66" name="TextBox 65"/>
          <p:cNvSpPr txBox="1"/>
          <p:nvPr/>
        </p:nvSpPr>
        <p:spPr bwMode="auto">
          <a:xfrm>
            <a:off x="633364" y="4056829"/>
            <a:ext cx="5285522" cy="2154436"/>
          </a:xfrm>
          <a:prstGeom prst="rect">
            <a:avLst/>
          </a:prstGeom>
          <a:noFill/>
          <a:ln w="19050" algn="ctr">
            <a:noFill/>
            <a:miter lim="800000"/>
            <a:headEnd/>
            <a:tailEnd/>
          </a:ln>
        </p:spPr>
        <p:txBody>
          <a:bodyPr wrap="square" lIns="0" tIns="0" rIns="0" bIns="0" rtlCol="0">
            <a:spAutoFit/>
          </a:bodyPr>
          <a:lstStyle/>
          <a:p>
            <a:r>
              <a:rPr lang="en-US" sz="2000" dirty="0"/>
              <a:t>We infer that there is an average causal effect if: </a:t>
            </a:r>
          </a:p>
          <a:p>
            <a:r>
              <a:rPr lang="en-US" sz="2000" dirty="0"/>
              <a:t>	</a:t>
            </a:r>
            <a:r>
              <a:rPr lang="en-US" sz="2000" dirty="0" err="1"/>
              <a:t>Pr</a:t>
            </a:r>
            <a:r>
              <a:rPr lang="en-US" sz="2000" dirty="0"/>
              <a:t>(</a:t>
            </a:r>
            <a:r>
              <a:rPr lang="en-US" sz="2000" dirty="0" err="1"/>
              <a:t>Y</a:t>
            </a:r>
            <a:r>
              <a:rPr lang="en-US" sz="2000" baseline="30000" dirty="0" err="1"/>
              <a:t>a</a:t>
            </a:r>
            <a:r>
              <a:rPr lang="en-US" sz="2000" baseline="30000" dirty="0"/>
              <a:t>=1</a:t>
            </a:r>
            <a:r>
              <a:rPr lang="en-US" sz="2000" dirty="0"/>
              <a:t>=1) </a:t>
            </a:r>
            <a:r>
              <a:rPr lang="en-US" altLang="en-US" sz="2000" b="1" dirty="0"/>
              <a:t>≠</a:t>
            </a:r>
            <a:r>
              <a:rPr lang="en-US" altLang="en-US" sz="2000" dirty="0"/>
              <a:t> </a:t>
            </a:r>
            <a:r>
              <a:rPr lang="en-US" sz="2000" dirty="0" err="1"/>
              <a:t>Pr</a:t>
            </a:r>
            <a:r>
              <a:rPr lang="en-US" sz="2000" dirty="0"/>
              <a:t>(</a:t>
            </a:r>
            <a:r>
              <a:rPr lang="en-US" sz="2000" dirty="0" err="1"/>
              <a:t>Y</a:t>
            </a:r>
            <a:r>
              <a:rPr lang="en-US" sz="2000" baseline="30000" dirty="0" err="1"/>
              <a:t>a</a:t>
            </a:r>
            <a:r>
              <a:rPr lang="en-US" sz="2000" baseline="30000" dirty="0"/>
              <a:t>=0</a:t>
            </a:r>
            <a:r>
              <a:rPr lang="en-US" sz="2000" dirty="0"/>
              <a:t>=1)</a:t>
            </a:r>
          </a:p>
          <a:p>
            <a:endParaRPr lang="en-US" sz="2000" dirty="0"/>
          </a:p>
          <a:p>
            <a:r>
              <a:rPr lang="en-US" sz="2000" dirty="0"/>
              <a:t>There is an average causal effect if the probabilities of the counterfactual outcomes are different.</a:t>
            </a:r>
          </a:p>
        </p:txBody>
      </p:sp>
      <p:pic>
        <p:nvPicPr>
          <p:cNvPr id="67" name="Content Placeholder 5">
            <a:extLst>
              <a:ext uri="{FF2B5EF4-FFF2-40B4-BE49-F238E27FC236}">
                <a16:creationId xmlns:a16="http://schemas.microsoft.com/office/drawing/2014/main" id="{45A73D23-CF4B-C34F-9660-3563EC8896B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23922" y="442369"/>
            <a:ext cx="2928238" cy="5615198"/>
          </a:xfrm>
        </p:spPr>
      </p:pic>
      <p:grpSp>
        <p:nvGrpSpPr>
          <p:cNvPr id="69" name="Group 68">
            <a:extLst>
              <a:ext uri="{FF2B5EF4-FFF2-40B4-BE49-F238E27FC236}">
                <a16:creationId xmlns:a16="http://schemas.microsoft.com/office/drawing/2014/main" id="{2E84FA26-9A3E-8546-950E-20BFBDDF8878}"/>
              </a:ext>
            </a:extLst>
          </p:cNvPr>
          <p:cNvGrpSpPr/>
          <p:nvPr/>
        </p:nvGrpSpPr>
        <p:grpSpPr>
          <a:xfrm>
            <a:off x="477326" y="729581"/>
            <a:ext cx="3638217" cy="3170239"/>
            <a:chOff x="37707" y="30723"/>
            <a:chExt cx="5749822" cy="5895260"/>
          </a:xfrm>
        </p:grpSpPr>
        <p:pic>
          <p:nvPicPr>
            <p:cNvPr id="70" name="Shape 87">
              <a:extLst>
                <a:ext uri="{FF2B5EF4-FFF2-40B4-BE49-F238E27FC236}">
                  <a16:creationId xmlns:a16="http://schemas.microsoft.com/office/drawing/2014/main" id="{375DE14A-7958-924C-9855-2B1476A90D20}"/>
                </a:ext>
              </a:extLst>
            </p:cNvPr>
            <p:cNvPicPr preferRelativeResize="0"/>
            <p:nvPr/>
          </p:nvPicPr>
          <p:blipFill>
            <a:blip r:embed="rId4">
              <a:alphaModFix/>
            </a:blip>
            <a:stretch>
              <a:fillRect/>
            </a:stretch>
          </p:blipFill>
          <p:spPr>
            <a:xfrm>
              <a:off x="284309" y="1714165"/>
              <a:ext cx="812800" cy="1352928"/>
            </a:xfrm>
            <a:prstGeom prst="rect">
              <a:avLst/>
            </a:prstGeom>
            <a:noFill/>
            <a:ln>
              <a:noFill/>
            </a:ln>
          </p:spPr>
        </p:pic>
        <p:pic>
          <p:nvPicPr>
            <p:cNvPr id="71" name="Shape 94">
              <a:extLst>
                <a:ext uri="{FF2B5EF4-FFF2-40B4-BE49-F238E27FC236}">
                  <a16:creationId xmlns:a16="http://schemas.microsoft.com/office/drawing/2014/main" id="{565F5D96-4644-B641-9C6C-3BF04C5F4E0D}"/>
                </a:ext>
              </a:extLst>
            </p:cNvPr>
            <p:cNvPicPr preferRelativeResize="0"/>
            <p:nvPr/>
          </p:nvPicPr>
          <p:blipFill>
            <a:blip r:embed="rId5">
              <a:alphaModFix/>
            </a:blip>
            <a:stretch>
              <a:fillRect/>
            </a:stretch>
          </p:blipFill>
          <p:spPr>
            <a:xfrm>
              <a:off x="1097110" y="1740459"/>
              <a:ext cx="929807" cy="1326635"/>
            </a:xfrm>
            <a:prstGeom prst="rect">
              <a:avLst/>
            </a:prstGeom>
            <a:noFill/>
            <a:ln>
              <a:noFill/>
            </a:ln>
          </p:spPr>
        </p:pic>
        <p:pic>
          <p:nvPicPr>
            <p:cNvPr id="72" name="Shape 101">
              <a:extLst>
                <a:ext uri="{FF2B5EF4-FFF2-40B4-BE49-F238E27FC236}">
                  <a16:creationId xmlns:a16="http://schemas.microsoft.com/office/drawing/2014/main" id="{4613F910-2D23-EE4C-8666-70FE09FA1849}"/>
                </a:ext>
              </a:extLst>
            </p:cNvPr>
            <p:cNvPicPr preferRelativeResize="0"/>
            <p:nvPr/>
          </p:nvPicPr>
          <p:blipFill rotWithShape="1">
            <a:blip r:embed="rId6">
              <a:alphaModFix/>
            </a:blip>
            <a:srcRect l="5442" r="1291" b="8527"/>
            <a:stretch/>
          </p:blipFill>
          <p:spPr>
            <a:xfrm>
              <a:off x="3155376" y="168171"/>
              <a:ext cx="1184365" cy="1312092"/>
            </a:xfrm>
            <a:prstGeom prst="rect">
              <a:avLst/>
            </a:prstGeom>
            <a:noFill/>
            <a:ln>
              <a:noFill/>
            </a:ln>
          </p:spPr>
        </p:pic>
        <p:grpSp>
          <p:nvGrpSpPr>
            <p:cNvPr id="73" name="Group 72">
              <a:extLst>
                <a:ext uri="{FF2B5EF4-FFF2-40B4-BE49-F238E27FC236}">
                  <a16:creationId xmlns:a16="http://schemas.microsoft.com/office/drawing/2014/main" id="{98DFB34E-9433-414F-B5F8-CA9CB26DB193}"/>
                </a:ext>
              </a:extLst>
            </p:cNvPr>
            <p:cNvGrpSpPr/>
            <p:nvPr/>
          </p:nvGrpSpPr>
          <p:grpSpPr>
            <a:xfrm>
              <a:off x="4339743" y="30723"/>
              <a:ext cx="1152949" cy="1449541"/>
              <a:chOff x="600891" y="1560036"/>
              <a:chExt cx="2133600" cy="2668615"/>
            </a:xfrm>
          </p:grpSpPr>
          <p:pic>
            <p:nvPicPr>
              <p:cNvPr id="96" name="Shape 108">
                <a:extLst>
                  <a:ext uri="{FF2B5EF4-FFF2-40B4-BE49-F238E27FC236}">
                    <a16:creationId xmlns:a16="http://schemas.microsoft.com/office/drawing/2014/main" id="{85F91B92-97C1-5A47-A516-4327B00A0F92}"/>
                  </a:ext>
                </a:extLst>
              </p:cNvPr>
              <p:cNvPicPr preferRelativeResize="0"/>
              <p:nvPr/>
            </p:nvPicPr>
            <p:blipFill rotWithShape="1">
              <a:blip r:embed="rId7">
                <a:alphaModFix/>
              </a:blip>
              <a:srcRect l="12434" r="15300" b="7445"/>
              <a:stretch/>
            </p:blipFill>
            <p:spPr>
              <a:xfrm>
                <a:off x="600891" y="1565345"/>
                <a:ext cx="2133600" cy="2663306"/>
              </a:xfrm>
              <a:prstGeom prst="rect">
                <a:avLst/>
              </a:prstGeom>
              <a:noFill/>
              <a:ln>
                <a:noFill/>
              </a:ln>
            </p:spPr>
          </p:pic>
          <p:sp>
            <p:nvSpPr>
              <p:cNvPr id="97" name="Shape 106">
                <a:extLst>
                  <a:ext uri="{FF2B5EF4-FFF2-40B4-BE49-F238E27FC236}">
                    <a16:creationId xmlns:a16="http://schemas.microsoft.com/office/drawing/2014/main" id="{ABF99691-B034-9742-B2C8-285E292829BE}"/>
                  </a:ext>
                </a:extLst>
              </p:cNvPr>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74" name="Shape 115">
              <a:extLst>
                <a:ext uri="{FF2B5EF4-FFF2-40B4-BE49-F238E27FC236}">
                  <a16:creationId xmlns:a16="http://schemas.microsoft.com/office/drawing/2014/main" id="{48398ED1-4E5F-334A-97CE-0DB0AB273519}"/>
                </a:ext>
              </a:extLst>
            </p:cNvPr>
            <p:cNvPicPr preferRelativeResize="0"/>
            <p:nvPr/>
          </p:nvPicPr>
          <p:blipFill rotWithShape="1">
            <a:blip r:embed="rId8">
              <a:alphaModFix/>
            </a:blip>
            <a:srcRect l="26578" t="7135" r="21577" b="12416"/>
            <a:stretch/>
          </p:blipFill>
          <p:spPr>
            <a:xfrm>
              <a:off x="4370990" y="3223386"/>
              <a:ext cx="1090453" cy="1312091"/>
            </a:xfrm>
            <a:prstGeom prst="rect">
              <a:avLst/>
            </a:prstGeom>
            <a:noFill/>
            <a:ln>
              <a:noFill/>
            </a:ln>
          </p:spPr>
        </p:pic>
        <p:pic>
          <p:nvPicPr>
            <p:cNvPr id="75" name="Shape 122">
              <a:extLst>
                <a:ext uri="{FF2B5EF4-FFF2-40B4-BE49-F238E27FC236}">
                  <a16:creationId xmlns:a16="http://schemas.microsoft.com/office/drawing/2014/main" id="{88AF4663-77FA-F544-BBD2-E01405763EED}"/>
                </a:ext>
              </a:extLst>
            </p:cNvPr>
            <p:cNvPicPr preferRelativeResize="0"/>
            <p:nvPr/>
          </p:nvPicPr>
          <p:blipFill rotWithShape="1">
            <a:blip r:embed="rId9">
              <a:alphaModFix/>
            </a:blip>
            <a:srcRect l="13489"/>
            <a:stretch/>
          </p:blipFill>
          <p:spPr>
            <a:xfrm>
              <a:off x="1350304" y="4573055"/>
              <a:ext cx="1245299" cy="1352928"/>
            </a:xfrm>
            <a:prstGeom prst="rect">
              <a:avLst/>
            </a:prstGeom>
            <a:noFill/>
            <a:ln>
              <a:noFill/>
            </a:ln>
          </p:spPr>
        </p:pic>
        <p:pic>
          <p:nvPicPr>
            <p:cNvPr id="76" name="Shape 136">
              <a:extLst>
                <a:ext uri="{FF2B5EF4-FFF2-40B4-BE49-F238E27FC236}">
                  <a16:creationId xmlns:a16="http://schemas.microsoft.com/office/drawing/2014/main" id="{E236D513-2470-0140-BE5B-4C2395A490AB}"/>
                </a:ext>
              </a:extLst>
            </p:cNvPr>
            <p:cNvPicPr preferRelativeResize="0"/>
            <p:nvPr/>
          </p:nvPicPr>
          <p:blipFill rotWithShape="1">
            <a:blip r:embed="rId10">
              <a:alphaModFix/>
            </a:blip>
            <a:srcRect l="1643" t="4554" r="2634" b="4965"/>
            <a:stretch/>
          </p:blipFill>
          <p:spPr>
            <a:xfrm>
              <a:off x="37707" y="168171"/>
              <a:ext cx="1306005" cy="1352928"/>
            </a:xfrm>
            <a:prstGeom prst="rect">
              <a:avLst/>
            </a:prstGeom>
            <a:noFill/>
            <a:ln>
              <a:noFill/>
            </a:ln>
          </p:spPr>
        </p:pic>
        <p:pic>
          <p:nvPicPr>
            <p:cNvPr id="77" name="Shape 129">
              <a:extLst>
                <a:ext uri="{FF2B5EF4-FFF2-40B4-BE49-F238E27FC236}">
                  <a16:creationId xmlns:a16="http://schemas.microsoft.com/office/drawing/2014/main" id="{2EFCAA88-7971-8344-90B1-DBDD2FC6F32F}"/>
                </a:ext>
              </a:extLst>
            </p:cNvPr>
            <p:cNvPicPr preferRelativeResize="0"/>
            <p:nvPr/>
          </p:nvPicPr>
          <p:blipFill rotWithShape="1">
            <a:blip r:embed="rId11">
              <a:alphaModFix/>
            </a:blip>
            <a:srcRect l="8770" r="3546"/>
            <a:stretch/>
          </p:blipFill>
          <p:spPr>
            <a:xfrm>
              <a:off x="1293435" y="168171"/>
              <a:ext cx="1031844" cy="1326635"/>
            </a:xfrm>
            <a:prstGeom prst="rect">
              <a:avLst/>
            </a:prstGeom>
            <a:noFill/>
            <a:ln>
              <a:noFill/>
            </a:ln>
          </p:spPr>
        </p:pic>
        <p:pic>
          <p:nvPicPr>
            <p:cNvPr id="78" name="Shape 143">
              <a:extLst>
                <a:ext uri="{FF2B5EF4-FFF2-40B4-BE49-F238E27FC236}">
                  <a16:creationId xmlns:a16="http://schemas.microsoft.com/office/drawing/2014/main" id="{32374DA8-AE5F-A94B-91C9-C4E47F52EEBE}"/>
                </a:ext>
              </a:extLst>
            </p:cNvPr>
            <p:cNvPicPr preferRelativeResize="0"/>
            <p:nvPr/>
          </p:nvPicPr>
          <p:blipFill rotWithShape="1">
            <a:blip r:embed="rId12">
              <a:alphaModFix/>
            </a:blip>
            <a:srcRect l="16444" r="10652"/>
            <a:stretch/>
          </p:blipFill>
          <p:spPr>
            <a:xfrm>
              <a:off x="2325730" y="163065"/>
              <a:ext cx="879924" cy="1358035"/>
            </a:xfrm>
            <a:prstGeom prst="rect">
              <a:avLst/>
            </a:prstGeom>
            <a:noFill/>
            <a:ln>
              <a:noFill/>
            </a:ln>
          </p:spPr>
        </p:pic>
        <p:pic>
          <p:nvPicPr>
            <p:cNvPr id="79" name="Shape 150">
              <a:extLst>
                <a:ext uri="{FF2B5EF4-FFF2-40B4-BE49-F238E27FC236}">
                  <a16:creationId xmlns:a16="http://schemas.microsoft.com/office/drawing/2014/main" id="{751ABCCE-4848-E144-B49E-17CF13933C65}"/>
                </a:ext>
              </a:extLst>
            </p:cNvPr>
            <p:cNvPicPr preferRelativeResize="0"/>
            <p:nvPr/>
          </p:nvPicPr>
          <p:blipFill rotWithShape="1">
            <a:blip r:embed="rId13">
              <a:alphaModFix/>
            </a:blip>
            <a:srcRect l="10663" t="2873" r="4229" b="2705"/>
            <a:stretch/>
          </p:blipFill>
          <p:spPr>
            <a:xfrm>
              <a:off x="2026916" y="1765597"/>
              <a:ext cx="1180901" cy="1326635"/>
            </a:xfrm>
            <a:prstGeom prst="rect">
              <a:avLst/>
            </a:prstGeom>
            <a:noFill/>
            <a:ln>
              <a:noFill/>
            </a:ln>
          </p:spPr>
        </p:pic>
        <p:grpSp>
          <p:nvGrpSpPr>
            <p:cNvPr id="80" name="Group 79">
              <a:extLst>
                <a:ext uri="{FF2B5EF4-FFF2-40B4-BE49-F238E27FC236}">
                  <a16:creationId xmlns:a16="http://schemas.microsoft.com/office/drawing/2014/main" id="{D3BBCF4F-5F13-2B40-A19A-075A7348FF97}"/>
                </a:ext>
              </a:extLst>
            </p:cNvPr>
            <p:cNvGrpSpPr/>
            <p:nvPr/>
          </p:nvGrpSpPr>
          <p:grpSpPr>
            <a:xfrm>
              <a:off x="3205654" y="1888285"/>
              <a:ext cx="981745" cy="1203947"/>
              <a:chOff x="233767" y="1581600"/>
              <a:chExt cx="1764506" cy="2471738"/>
            </a:xfrm>
          </p:grpSpPr>
          <p:pic>
            <p:nvPicPr>
              <p:cNvPr id="94" name="Shape 157">
                <a:extLst>
                  <a:ext uri="{FF2B5EF4-FFF2-40B4-BE49-F238E27FC236}">
                    <a16:creationId xmlns:a16="http://schemas.microsoft.com/office/drawing/2014/main" id="{FC07282F-E84B-ED43-9B20-6A56A2F7FCDC}"/>
                  </a:ext>
                </a:extLst>
              </p:cNvPr>
              <p:cNvPicPr preferRelativeResize="0"/>
              <p:nvPr/>
            </p:nvPicPr>
            <p:blipFill>
              <a:blip r:embed="rId14">
                <a:alphaModFix/>
              </a:blip>
              <a:stretch>
                <a:fillRect/>
              </a:stretch>
            </p:blipFill>
            <p:spPr>
              <a:xfrm>
                <a:off x="233767" y="1581600"/>
                <a:ext cx="1764506" cy="2471738"/>
              </a:xfrm>
              <a:prstGeom prst="rect">
                <a:avLst/>
              </a:prstGeom>
              <a:noFill/>
              <a:ln>
                <a:noFill/>
              </a:ln>
            </p:spPr>
          </p:pic>
          <p:sp>
            <p:nvSpPr>
              <p:cNvPr id="95" name="Shape 155">
                <a:extLst>
                  <a:ext uri="{FF2B5EF4-FFF2-40B4-BE49-F238E27FC236}">
                    <a16:creationId xmlns:a16="http://schemas.microsoft.com/office/drawing/2014/main" id="{E9350FA5-0782-1448-BC90-541588D893A5}"/>
                  </a:ext>
                </a:extLst>
              </p:cNvPr>
              <p:cNvSpPr txBox="1">
                <a:spLocks/>
              </p:cNvSpPr>
              <p:nvPr/>
            </p:nvSpPr>
            <p:spPr>
              <a:xfrm>
                <a:off x="385785" y="3385262"/>
                <a:ext cx="1295665" cy="63225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000" dirty="0">
                    <a:latin typeface="Germania One"/>
                    <a:ea typeface="Germania One"/>
                    <a:cs typeface="Germania One"/>
                    <a:sym typeface="Germania One"/>
                  </a:rPr>
                  <a:t>Leto</a:t>
                </a:r>
              </a:p>
            </p:txBody>
          </p:sp>
        </p:grpSp>
        <p:pic>
          <p:nvPicPr>
            <p:cNvPr id="81" name="Shape 165">
              <a:extLst>
                <a:ext uri="{FF2B5EF4-FFF2-40B4-BE49-F238E27FC236}">
                  <a16:creationId xmlns:a16="http://schemas.microsoft.com/office/drawing/2014/main" id="{0E110D79-9179-1A4B-817C-E5FAA2CA6EF3}"/>
                </a:ext>
              </a:extLst>
            </p:cNvPr>
            <p:cNvPicPr preferRelativeResize="0"/>
            <p:nvPr/>
          </p:nvPicPr>
          <p:blipFill>
            <a:blip r:embed="rId15">
              <a:alphaModFix/>
            </a:blip>
            <a:stretch>
              <a:fillRect/>
            </a:stretch>
          </p:blipFill>
          <p:spPr>
            <a:xfrm>
              <a:off x="4137624" y="1765597"/>
              <a:ext cx="1228512" cy="1326635"/>
            </a:xfrm>
            <a:prstGeom prst="rect">
              <a:avLst/>
            </a:prstGeom>
            <a:noFill/>
            <a:ln>
              <a:noFill/>
            </a:ln>
          </p:spPr>
        </p:pic>
        <p:pic>
          <p:nvPicPr>
            <p:cNvPr id="82" name="Shape 172">
              <a:extLst>
                <a:ext uri="{FF2B5EF4-FFF2-40B4-BE49-F238E27FC236}">
                  <a16:creationId xmlns:a16="http://schemas.microsoft.com/office/drawing/2014/main" id="{47DFA8C0-FBEA-1344-8B4C-F21022EC053E}"/>
                </a:ext>
              </a:extLst>
            </p:cNvPr>
            <p:cNvPicPr preferRelativeResize="0"/>
            <p:nvPr/>
          </p:nvPicPr>
          <p:blipFill rotWithShape="1">
            <a:blip r:embed="rId16">
              <a:alphaModFix/>
            </a:blip>
            <a:srcRect l="11305" r="9368"/>
            <a:stretch/>
          </p:blipFill>
          <p:spPr>
            <a:xfrm>
              <a:off x="219036" y="4538339"/>
              <a:ext cx="1131268" cy="1352928"/>
            </a:xfrm>
            <a:prstGeom prst="rect">
              <a:avLst/>
            </a:prstGeom>
            <a:noFill/>
            <a:ln>
              <a:noFill/>
            </a:ln>
          </p:spPr>
        </p:pic>
        <p:pic>
          <p:nvPicPr>
            <p:cNvPr id="83" name="Shape 179">
              <a:extLst>
                <a:ext uri="{FF2B5EF4-FFF2-40B4-BE49-F238E27FC236}">
                  <a16:creationId xmlns:a16="http://schemas.microsoft.com/office/drawing/2014/main" id="{1FBB2CE8-A2B5-3245-A629-7037ED5CDA5A}"/>
                </a:ext>
              </a:extLst>
            </p:cNvPr>
            <p:cNvPicPr preferRelativeResize="0"/>
            <p:nvPr/>
          </p:nvPicPr>
          <p:blipFill rotWithShape="1">
            <a:blip r:embed="rId17">
              <a:alphaModFix/>
            </a:blip>
            <a:srcRect l="9341" r="1375" b="9128"/>
            <a:stretch/>
          </p:blipFill>
          <p:spPr>
            <a:xfrm>
              <a:off x="2597607" y="4564872"/>
              <a:ext cx="1157529" cy="1326395"/>
            </a:xfrm>
            <a:prstGeom prst="rect">
              <a:avLst/>
            </a:prstGeom>
            <a:noFill/>
            <a:ln>
              <a:noFill/>
            </a:ln>
          </p:spPr>
        </p:pic>
        <p:pic>
          <p:nvPicPr>
            <p:cNvPr id="84" name="Shape 186">
              <a:extLst>
                <a:ext uri="{FF2B5EF4-FFF2-40B4-BE49-F238E27FC236}">
                  <a16:creationId xmlns:a16="http://schemas.microsoft.com/office/drawing/2014/main" id="{B445E246-2C57-8D42-85BC-E66DCAB8A541}"/>
                </a:ext>
              </a:extLst>
            </p:cNvPr>
            <p:cNvPicPr preferRelativeResize="0"/>
            <p:nvPr/>
          </p:nvPicPr>
          <p:blipFill rotWithShape="1">
            <a:blip r:embed="rId18">
              <a:alphaModFix/>
            </a:blip>
            <a:srcRect l="17239" r="6183" b="8486"/>
            <a:stretch/>
          </p:blipFill>
          <p:spPr>
            <a:xfrm>
              <a:off x="3791237" y="4546406"/>
              <a:ext cx="1018395" cy="1350636"/>
            </a:xfrm>
            <a:prstGeom prst="rect">
              <a:avLst/>
            </a:prstGeom>
            <a:noFill/>
            <a:ln>
              <a:noFill/>
            </a:ln>
          </p:spPr>
        </p:pic>
        <p:grpSp>
          <p:nvGrpSpPr>
            <p:cNvPr id="85" name="Group 84">
              <a:extLst>
                <a:ext uri="{FF2B5EF4-FFF2-40B4-BE49-F238E27FC236}">
                  <a16:creationId xmlns:a16="http://schemas.microsoft.com/office/drawing/2014/main" id="{6C6C8726-5E49-6047-8802-13E64F4366F7}"/>
                </a:ext>
              </a:extLst>
            </p:cNvPr>
            <p:cNvGrpSpPr/>
            <p:nvPr/>
          </p:nvGrpSpPr>
          <p:grpSpPr>
            <a:xfrm>
              <a:off x="268464" y="3092232"/>
              <a:ext cx="1024971" cy="1382597"/>
              <a:chOff x="669977" y="2139885"/>
              <a:chExt cx="1639590" cy="2076660"/>
            </a:xfrm>
          </p:grpSpPr>
          <p:pic>
            <p:nvPicPr>
              <p:cNvPr id="92" name="Shape 193">
                <a:extLst>
                  <a:ext uri="{FF2B5EF4-FFF2-40B4-BE49-F238E27FC236}">
                    <a16:creationId xmlns:a16="http://schemas.microsoft.com/office/drawing/2014/main" id="{40FBBA5F-F5F8-A942-84BA-83C1ED3F64E7}"/>
                  </a:ext>
                </a:extLst>
              </p:cNvPr>
              <p:cNvPicPr preferRelativeResize="0"/>
              <p:nvPr/>
            </p:nvPicPr>
            <p:blipFill rotWithShape="1">
              <a:blip r:embed="rId19">
                <a:alphaModFix/>
              </a:blip>
              <a:srcRect l="17104" t="19399" r="5821" b="10485"/>
              <a:stretch/>
            </p:blipFill>
            <p:spPr>
              <a:xfrm>
                <a:off x="707010" y="2139885"/>
                <a:ext cx="1602557" cy="2076660"/>
              </a:xfrm>
              <a:prstGeom prst="rect">
                <a:avLst/>
              </a:prstGeom>
              <a:noFill/>
              <a:ln>
                <a:noFill/>
              </a:ln>
            </p:spPr>
          </p:pic>
          <p:sp>
            <p:nvSpPr>
              <p:cNvPr id="93" name="Shape 191">
                <a:extLst>
                  <a:ext uri="{FF2B5EF4-FFF2-40B4-BE49-F238E27FC236}">
                    <a16:creationId xmlns:a16="http://schemas.microsoft.com/office/drawing/2014/main" id="{E87D73CA-129F-8B4C-8089-79C6FEC67D68}"/>
                  </a:ext>
                </a:extLst>
              </p:cNvPr>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000" b="1" dirty="0" err="1">
                    <a:solidFill>
                      <a:schemeClr val="bg2">
                        <a:lumMod val="50000"/>
                      </a:schemeClr>
                    </a:solidFill>
                    <a:latin typeface="Germania One"/>
                    <a:ea typeface="Germania One"/>
                    <a:cs typeface="Germania One"/>
                    <a:sym typeface="Germania One"/>
                  </a:rPr>
                  <a:t>Cyclope</a:t>
                </a:r>
                <a:endParaRPr lang="en" sz="1000" b="1" dirty="0">
                  <a:solidFill>
                    <a:schemeClr val="bg2">
                      <a:lumMod val="50000"/>
                    </a:schemeClr>
                  </a:solidFill>
                  <a:latin typeface="Germania One"/>
                  <a:ea typeface="Germania One"/>
                  <a:cs typeface="Germania One"/>
                  <a:sym typeface="Germania One"/>
                </a:endParaRPr>
              </a:p>
            </p:txBody>
          </p:sp>
        </p:grpSp>
        <p:grpSp>
          <p:nvGrpSpPr>
            <p:cNvPr id="86" name="Group 85">
              <a:extLst>
                <a:ext uri="{FF2B5EF4-FFF2-40B4-BE49-F238E27FC236}">
                  <a16:creationId xmlns:a16="http://schemas.microsoft.com/office/drawing/2014/main" id="{073CB4BB-BE27-1143-9EA2-C654BCFAA82E}"/>
                </a:ext>
              </a:extLst>
            </p:cNvPr>
            <p:cNvGrpSpPr/>
            <p:nvPr/>
          </p:nvGrpSpPr>
          <p:grpSpPr>
            <a:xfrm>
              <a:off x="1342131" y="3205775"/>
              <a:ext cx="1112988" cy="1213092"/>
              <a:chOff x="835744" y="1565344"/>
              <a:chExt cx="1896771" cy="2403341"/>
            </a:xfrm>
          </p:grpSpPr>
          <p:pic>
            <p:nvPicPr>
              <p:cNvPr id="90" name="Shape 200">
                <a:extLst>
                  <a:ext uri="{FF2B5EF4-FFF2-40B4-BE49-F238E27FC236}">
                    <a16:creationId xmlns:a16="http://schemas.microsoft.com/office/drawing/2014/main" id="{5775284D-BA9A-0A46-B592-D4E6589B6CCF}"/>
                  </a:ext>
                </a:extLst>
              </p:cNvPr>
              <p:cNvPicPr preferRelativeResize="0"/>
              <p:nvPr/>
            </p:nvPicPr>
            <p:blipFill rotWithShape="1">
              <a:blip r:embed="rId20">
                <a:alphaModFix/>
              </a:blip>
              <a:srcRect l="21933" r="21426" b="18120"/>
              <a:stretch/>
            </p:blipFill>
            <p:spPr>
              <a:xfrm>
                <a:off x="857165" y="1565344"/>
                <a:ext cx="1609901" cy="2403341"/>
              </a:xfrm>
              <a:prstGeom prst="rect">
                <a:avLst/>
              </a:prstGeom>
              <a:noFill/>
              <a:ln>
                <a:noFill/>
              </a:ln>
            </p:spPr>
          </p:pic>
          <p:sp>
            <p:nvSpPr>
              <p:cNvPr id="91" name="Shape 198">
                <a:extLst>
                  <a:ext uri="{FF2B5EF4-FFF2-40B4-BE49-F238E27FC236}">
                    <a16:creationId xmlns:a16="http://schemas.microsoft.com/office/drawing/2014/main" id="{2E92E8E5-DC9E-E941-9413-0D55B5460592}"/>
                  </a:ext>
                </a:extLst>
              </p:cNvPr>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800" dirty="0">
                    <a:solidFill>
                      <a:srgbClr val="C00000"/>
                    </a:solidFill>
                    <a:latin typeface="+mj-lt"/>
                    <a:ea typeface="Germania One"/>
                    <a:cs typeface="Germania One"/>
                    <a:sym typeface="Germania One"/>
                  </a:rPr>
                  <a:t>Persephone</a:t>
                </a:r>
              </a:p>
            </p:txBody>
          </p:sp>
        </p:grpSp>
        <p:pic>
          <p:nvPicPr>
            <p:cNvPr id="87" name="Shape 207">
              <a:extLst>
                <a:ext uri="{FF2B5EF4-FFF2-40B4-BE49-F238E27FC236}">
                  <a16:creationId xmlns:a16="http://schemas.microsoft.com/office/drawing/2014/main" id="{24663F9B-1DFC-4941-A787-59C02D3DAB63}"/>
                </a:ext>
              </a:extLst>
            </p:cNvPr>
            <p:cNvPicPr preferRelativeResize="0"/>
            <p:nvPr/>
          </p:nvPicPr>
          <p:blipFill>
            <a:blip r:embed="rId21">
              <a:alphaModFix/>
            </a:blip>
            <a:stretch>
              <a:fillRect/>
            </a:stretch>
          </p:blipFill>
          <p:spPr>
            <a:xfrm>
              <a:off x="4702452" y="4636359"/>
              <a:ext cx="1085077" cy="1262428"/>
            </a:xfrm>
            <a:prstGeom prst="rect">
              <a:avLst/>
            </a:prstGeom>
            <a:noFill/>
            <a:ln>
              <a:noFill/>
            </a:ln>
          </p:spPr>
        </p:pic>
        <p:pic>
          <p:nvPicPr>
            <p:cNvPr id="88" name="Shape 221">
              <a:extLst>
                <a:ext uri="{FF2B5EF4-FFF2-40B4-BE49-F238E27FC236}">
                  <a16:creationId xmlns:a16="http://schemas.microsoft.com/office/drawing/2014/main" id="{2D60E2C8-7692-CE4D-98DF-82BC1788B859}"/>
                </a:ext>
              </a:extLst>
            </p:cNvPr>
            <p:cNvPicPr preferRelativeResize="0"/>
            <p:nvPr/>
          </p:nvPicPr>
          <p:blipFill rotWithShape="1">
            <a:blip r:embed="rId22">
              <a:alphaModFix/>
            </a:blip>
            <a:srcRect l="12087" t="1268" r="5848" b="8807"/>
            <a:stretch/>
          </p:blipFill>
          <p:spPr>
            <a:xfrm>
              <a:off x="2350783" y="3277579"/>
              <a:ext cx="930112" cy="1176004"/>
            </a:xfrm>
            <a:prstGeom prst="rect">
              <a:avLst/>
            </a:prstGeom>
            <a:noFill/>
            <a:ln>
              <a:noFill/>
            </a:ln>
          </p:spPr>
        </p:pic>
        <p:pic>
          <p:nvPicPr>
            <p:cNvPr id="89" name="Shape 214">
              <a:extLst>
                <a:ext uri="{FF2B5EF4-FFF2-40B4-BE49-F238E27FC236}">
                  <a16:creationId xmlns:a16="http://schemas.microsoft.com/office/drawing/2014/main" id="{69F09777-64D6-404F-836F-81AD31CADFC2}"/>
                </a:ext>
              </a:extLst>
            </p:cNvPr>
            <p:cNvPicPr preferRelativeResize="0"/>
            <p:nvPr/>
          </p:nvPicPr>
          <p:blipFill>
            <a:blip r:embed="rId23">
              <a:alphaModFix/>
            </a:blip>
            <a:stretch>
              <a:fillRect/>
            </a:stretch>
          </p:blipFill>
          <p:spPr>
            <a:xfrm>
              <a:off x="3421729" y="3277580"/>
              <a:ext cx="765671" cy="1203705"/>
            </a:xfrm>
            <a:prstGeom prst="rect">
              <a:avLst/>
            </a:prstGeom>
            <a:noFill/>
            <a:ln>
              <a:noFill/>
            </a:ln>
          </p:spPr>
        </p:pic>
      </p:grpSp>
      <p:sp>
        <p:nvSpPr>
          <p:cNvPr id="98" name="TextBox 97">
            <a:extLst>
              <a:ext uri="{FF2B5EF4-FFF2-40B4-BE49-F238E27FC236}">
                <a16:creationId xmlns:a16="http://schemas.microsoft.com/office/drawing/2014/main" id="{764CBB28-47A5-1241-9D52-AE03034E83D3}"/>
              </a:ext>
            </a:extLst>
          </p:cNvPr>
          <p:cNvSpPr txBox="1"/>
          <p:nvPr/>
        </p:nvSpPr>
        <p:spPr bwMode="auto">
          <a:xfrm>
            <a:off x="7234771" y="421804"/>
            <a:ext cx="1817389" cy="307777"/>
          </a:xfrm>
          <a:prstGeom prst="rect">
            <a:avLst/>
          </a:prstGeom>
          <a:noFill/>
          <a:ln w="19050" algn="ctr">
            <a:noFill/>
            <a:miter lim="800000"/>
            <a:headEnd/>
            <a:tailEnd/>
          </a:ln>
        </p:spPr>
        <p:txBody>
          <a:bodyPr wrap="square" lIns="0" tIns="0" rIns="0" bIns="0" rtlCol="0">
            <a:spAutoFit/>
          </a:bodyPr>
          <a:lstStyle/>
          <a:p>
            <a:r>
              <a:rPr lang="en-US" sz="2000" dirty="0"/>
              <a:t>Counterfactuals</a:t>
            </a:r>
          </a:p>
        </p:txBody>
      </p:sp>
    </p:spTree>
    <p:extLst>
      <p:ext uri="{BB962C8B-B14F-4D97-AF65-F5344CB8AC3E}">
        <p14:creationId xmlns:p14="http://schemas.microsoft.com/office/powerpoint/2010/main" val="653797248"/>
      </p:ext>
    </p:extLst>
  </p:cSld>
  <p:clrMapOvr>
    <a:masterClrMapping/>
  </p:clrMapOvr>
  <p:transition advTm="29152">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Average Causal Effects vs Individual Effects</a:t>
            </a:r>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b="3277"/>
          <a:stretch/>
        </p:blipFill>
        <p:spPr>
          <a:xfrm>
            <a:off x="5983388" y="640079"/>
            <a:ext cx="2928238" cy="5431215"/>
          </a:xfrm>
        </p:spPr>
      </p:pic>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19</a:t>
            </a:fld>
            <a:endParaRPr lang="en-US" altLang="en-US" dirty="0"/>
          </a:p>
        </p:txBody>
      </p:sp>
      <p:sp>
        <p:nvSpPr>
          <p:cNvPr id="5" name="TextBox 4"/>
          <p:cNvSpPr txBox="1"/>
          <p:nvPr/>
        </p:nvSpPr>
        <p:spPr bwMode="auto">
          <a:xfrm>
            <a:off x="320462" y="731162"/>
            <a:ext cx="5436380" cy="2462213"/>
          </a:xfrm>
          <a:prstGeom prst="rect">
            <a:avLst/>
          </a:prstGeom>
          <a:noFill/>
          <a:ln w="19050" algn="ctr">
            <a:noFill/>
            <a:miter lim="800000"/>
            <a:headEnd/>
            <a:tailEnd/>
          </a:ln>
        </p:spPr>
        <p:txBody>
          <a:bodyPr wrap="square" lIns="0" tIns="0" rIns="0" bIns="0" rtlCol="0">
            <a:spAutoFit/>
          </a:bodyPr>
          <a:lstStyle/>
          <a:p>
            <a:pPr marL="342900" indent="-342900">
              <a:buFont typeface="Arial" charset="0"/>
              <a:buChar char="•"/>
            </a:pPr>
            <a:r>
              <a:rPr lang="en-US" sz="2000" dirty="0"/>
              <a:t>There is no average causal effect in this population:  </a:t>
            </a:r>
            <a:r>
              <a:rPr lang="en-US" sz="2000" dirty="0" err="1"/>
              <a:t>Pr</a:t>
            </a:r>
            <a:r>
              <a:rPr lang="en-US" sz="2000" dirty="0"/>
              <a:t>(</a:t>
            </a:r>
            <a:r>
              <a:rPr lang="en-US" sz="2000" i="1" dirty="0" err="1"/>
              <a:t>Y</a:t>
            </a:r>
            <a:r>
              <a:rPr lang="en-US" sz="2000" i="1" baseline="30000" dirty="0" err="1"/>
              <a:t>a</a:t>
            </a:r>
            <a:r>
              <a:rPr lang="en-US" sz="2000" i="1" baseline="30000" dirty="0"/>
              <a:t>=1</a:t>
            </a:r>
            <a:r>
              <a:rPr lang="en-US" sz="2000" dirty="0"/>
              <a:t>=1) = .5 = </a:t>
            </a:r>
            <a:r>
              <a:rPr lang="en-US" sz="2000" dirty="0" err="1"/>
              <a:t>Pr</a:t>
            </a:r>
            <a:r>
              <a:rPr lang="en-US" sz="2000" dirty="0"/>
              <a:t>(</a:t>
            </a:r>
            <a:r>
              <a:rPr lang="en-US" sz="2000" i="1" dirty="0" err="1"/>
              <a:t>Y</a:t>
            </a:r>
            <a:r>
              <a:rPr lang="en-US" sz="2000" i="1" baseline="30000" dirty="0" err="1"/>
              <a:t>a</a:t>
            </a:r>
            <a:r>
              <a:rPr lang="en-US" sz="2000" i="1" baseline="30000" dirty="0"/>
              <a:t>=0</a:t>
            </a:r>
            <a:r>
              <a:rPr lang="en-US" sz="2000" dirty="0"/>
              <a:t>=1)</a:t>
            </a:r>
          </a:p>
          <a:p>
            <a:pPr marL="342900" indent="-342900">
              <a:buFont typeface="Arial" charset="0"/>
              <a:buChar char="•"/>
            </a:pPr>
            <a:r>
              <a:rPr lang="en-US" sz="2000" dirty="0"/>
              <a:t>However, we observe an individual causal effect in 12 subjects</a:t>
            </a:r>
          </a:p>
          <a:p>
            <a:pPr marL="342900" indent="-342900">
              <a:buFont typeface="Arial" charset="0"/>
              <a:buChar char="•"/>
            </a:pPr>
            <a:r>
              <a:rPr lang="en-US" sz="2000" dirty="0"/>
              <a:t>For 6 subjects, the treatment causes </a:t>
            </a:r>
            <a:r>
              <a:rPr lang="en-US" sz="2000" dirty="0">
                <a:solidFill>
                  <a:schemeClr val="accent4"/>
                </a:solidFill>
              </a:rPr>
              <a:t>harm</a:t>
            </a:r>
            <a:r>
              <a:rPr lang="en-US" sz="2000" dirty="0"/>
              <a:t>; in 6 subjects the treatment is </a:t>
            </a:r>
            <a:r>
              <a:rPr lang="en-US" sz="2000" dirty="0">
                <a:solidFill>
                  <a:schemeClr val="accent1"/>
                </a:solidFill>
              </a:rPr>
              <a:t>beneficial</a:t>
            </a:r>
          </a:p>
          <a:p>
            <a:pPr marL="342900" indent="-342900">
              <a:buFont typeface="Arial" charset="0"/>
              <a:buChar char="•"/>
            </a:pPr>
            <a:r>
              <a:rPr lang="en-US" sz="2000" dirty="0"/>
              <a:t>For the other 8 subjects, the outcome is the same regardless of treatment</a:t>
            </a:r>
          </a:p>
        </p:txBody>
      </p:sp>
      <p:sp>
        <p:nvSpPr>
          <p:cNvPr id="7" name="Oval 6"/>
          <p:cNvSpPr/>
          <p:nvPr/>
        </p:nvSpPr>
        <p:spPr bwMode="auto">
          <a:xfrm>
            <a:off x="7335060" y="1235675"/>
            <a:ext cx="1366498" cy="259492"/>
          </a:xfrm>
          <a:prstGeom prst="ellipse">
            <a:avLst/>
          </a:prstGeom>
          <a:noFill/>
          <a:ln w="19050" algn="ctr">
            <a:solidFill>
              <a:schemeClr val="accent4"/>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8" name="Oval 37"/>
          <p:cNvSpPr/>
          <p:nvPr/>
        </p:nvSpPr>
        <p:spPr bwMode="auto">
          <a:xfrm>
            <a:off x="7376248" y="1462217"/>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9" name="Oval 38"/>
          <p:cNvSpPr/>
          <p:nvPr/>
        </p:nvSpPr>
        <p:spPr bwMode="auto">
          <a:xfrm>
            <a:off x="7318581" y="2417806"/>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0" name="Oval 39"/>
          <p:cNvSpPr/>
          <p:nvPr/>
        </p:nvSpPr>
        <p:spPr bwMode="auto">
          <a:xfrm>
            <a:off x="7343294" y="2899720"/>
            <a:ext cx="1366498" cy="259492"/>
          </a:xfrm>
          <a:prstGeom prst="ellipse">
            <a:avLst/>
          </a:prstGeom>
          <a:noFill/>
          <a:ln w="19050" algn="ctr">
            <a:solidFill>
              <a:schemeClr val="accent4"/>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1" name="Oval 40"/>
          <p:cNvSpPr/>
          <p:nvPr/>
        </p:nvSpPr>
        <p:spPr bwMode="auto">
          <a:xfrm>
            <a:off x="7359768" y="3398109"/>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2" name="Oval 41"/>
          <p:cNvSpPr/>
          <p:nvPr/>
        </p:nvSpPr>
        <p:spPr bwMode="auto">
          <a:xfrm>
            <a:off x="7409195" y="3632889"/>
            <a:ext cx="1366498" cy="259492"/>
          </a:xfrm>
          <a:prstGeom prst="ellipse">
            <a:avLst/>
          </a:prstGeom>
          <a:noFill/>
          <a:ln w="19050" algn="ctr">
            <a:solidFill>
              <a:schemeClr val="accent4"/>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3" name="Oval 42"/>
          <p:cNvSpPr/>
          <p:nvPr/>
        </p:nvSpPr>
        <p:spPr bwMode="auto">
          <a:xfrm>
            <a:off x="7384481" y="4349581"/>
            <a:ext cx="1366498" cy="259492"/>
          </a:xfrm>
          <a:prstGeom prst="ellipse">
            <a:avLst/>
          </a:prstGeom>
          <a:noFill/>
          <a:ln w="19050" algn="ctr">
            <a:solidFill>
              <a:schemeClr val="accent4"/>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4" name="Oval 43"/>
          <p:cNvSpPr/>
          <p:nvPr/>
        </p:nvSpPr>
        <p:spPr bwMode="auto">
          <a:xfrm>
            <a:off x="7326814" y="4600836"/>
            <a:ext cx="1366498" cy="259492"/>
          </a:xfrm>
          <a:prstGeom prst="ellipse">
            <a:avLst/>
          </a:prstGeom>
          <a:noFill/>
          <a:ln w="19050" algn="ctr">
            <a:solidFill>
              <a:schemeClr val="accent4"/>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5" name="Oval 44"/>
          <p:cNvSpPr/>
          <p:nvPr/>
        </p:nvSpPr>
        <p:spPr bwMode="auto">
          <a:xfrm>
            <a:off x="7368001" y="4827378"/>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6" name="Oval 45"/>
          <p:cNvSpPr/>
          <p:nvPr/>
        </p:nvSpPr>
        <p:spPr bwMode="auto">
          <a:xfrm>
            <a:off x="7347407" y="5301056"/>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7" name="Oval 46"/>
          <p:cNvSpPr/>
          <p:nvPr/>
        </p:nvSpPr>
        <p:spPr bwMode="auto">
          <a:xfrm>
            <a:off x="7372119" y="5560547"/>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48" name="Oval 47"/>
          <p:cNvSpPr/>
          <p:nvPr/>
        </p:nvSpPr>
        <p:spPr bwMode="auto">
          <a:xfrm>
            <a:off x="7400949" y="5811802"/>
            <a:ext cx="1366498" cy="259492"/>
          </a:xfrm>
          <a:prstGeom prst="ellipse">
            <a:avLst/>
          </a:prstGeom>
          <a:noFill/>
          <a:ln w="19050" algn="ctr">
            <a:solidFill>
              <a:schemeClr val="accent1"/>
            </a:solid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 name="TextBox 2"/>
          <p:cNvSpPr txBox="1"/>
          <p:nvPr/>
        </p:nvSpPr>
        <p:spPr bwMode="auto">
          <a:xfrm>
            <a:off x="7023592" y="640079"/>
            <a:ext cx="1669517" cy="307777"/>
          </a:xfrm>
          <a:prstGeom prst="rect">
            <a:avLst/>
          </a:prstGeom>
          <a:noFill/>
          <a:ln w="19050" algn="ctr">
            <a:noFill/>
            <a:miter lim="800000"/>
            <a:headEnd/>
            <a:tailEnd/>
          </a:ln>
        </p:spPr>
        <p:txBody>
          <a:bodyPr wrap="square" lIns="0" tIns="0" rIns="0" bIns="0" rtlCol="0">
            <a:spAutoFit/>
          </a:bodyPr>
          <a:lstStyle/>
          <a:p>
            <a:r>
              <a:rPr lang="en-US" sz="2000" dirty="0"/>
              <a:t>Counterfactuals</a:t>
            </a:r>
          </a:p>
        </p:txBody>
      </p:sp>
    </p:spTree>
    <p:extLst>
      <p:ext uri="{BB962C8B-B14F-4D97-AF65-F5344CB8AC3E}">
        <p14:creationId xmlns:p14="http://schemas.microsoft.com/office/powerpoint/2010/main" val="3704665211"/>
      </p:ext>
    </p:extLst>
  </p:cSld>
  <p:clrMapOvr>
    <a:masterClrMapping/>
  </p:clrMapOvr>
  <p:transition advTm="84194">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Learning Objectives (Weeks 1 &amp; 2)</a:t>
            </a:r>
          </a:p>
        </p:txBody>
      </p:sp>
      <p:sp>
        <p:nvSpPr>
          <p:cNvPr id="6" name="Content Placeholder 5"/>
          <p:cNvSpPr>
            <a:spLocks noGrp="1"/>
          </p:cNvSpPr>
          <p:nvPr>
            <p:ph idx="1"/>
          </p:nvPr>
        </p:nvSpPr>
        <p:spPr>
          <a:xfrm>
            <a:off x="459686" y="1496816"/>
            <a:ext cx="8137665" cy="3909393"/>
          </a:xfrm>
        </p:spPr>
        <p:txBody>
          <a:bodyPr/>
          <a:lstStyle/>
          <a:p>
            <a:r>
              <a:rPr lang="en-US" dirty="0"/>
              <a:t>What is Causal Inference?</a:t>
            </a:r>
          </a:p>
          <a:p>
            <a:r>
              <a:rPr lang="en-US" dirty="0"/>
              <a:t>Causal Models and Heuristics</a:t>
            </a:r>
          </a:p>
          <a:p>
            <a:pPr lvl="1"/>
            <a:r>
              <a:rPr lang="en-US" dirty="0"/>
              <a:t>Bradford Hill Criteria</a:t>
            </a:r>
          </a:p>
          <a:p>
            <a:pPr lvl="1"/>
            <a:r>
              <a:rPr lang="en-US" dirty="0"/>
              <a:t>Sufficient and Component Cause Model</a:t>
            </a:r>
          </a:p>
          <a:p>
            <a:pPr lvl="1"/>
            <a:r>
              <a:rPr lang="en-US" dirty="0"/>
              <a:t>Counterfactual Model</a:t>
            </a:r>
          </a:p>
          <a:p>
            <a:r>
              <a:rPr lang="en-US" dirty="0"/>
              <a:t>In Depth on Counterfactuals</a:t>
            </a:r>
          </a:p>
          <a:p>
            <a:r>
              <a:rPr lang="en-US" dirty="0"/>
              <a:t>Ideal Randomized Experiments</a:t>
            </a:r>
          </a:p>
          <a:p>
            <a:r>
              <a:rPr lang="en-US" dirty="0"/>
              <a:t>Conditional Randomization</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572275864"/>
      </p:ext>
    </p:extLst>
  </p:cSld>
  <p:clrMapOvr>
    <a:masterClrMapping/>
  </p:clrMapOvr>
  <p:transition advTm="19565">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20</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Average Causal Null Hypothesis</a:t>
            </a:r>
          </a:p>
        </p:txBody>
      </p:sp>
      <p:sp>
        <p:nvSpPr>
          <p:cNvPr id="5" name="Content Placeholder 4"/>
          <p:cNvSpPr>
            <a:spLocks noGrp="1"/>
          </p:cNvSpPr>
          <p:nvPr>
            <p:ph idx="1"/>
          </p:nvPr>
        </p:nvSpPr>
        <p:spPr>
          <a:xfrm>
            <a:off x="459687" y="1499616"/>
            <a:ext cx="5962884" cy="3909393"/>
          </a:xfrm>
        </p:spPr>
        <p:txBody>
          <a:bodyPr/>
          <a:lstStyle/>
          <a:p>
            <a:r>
              <a:rPr lang="en-US" dirty="0" err="1"/>
              <a:t>Pr</a:t>
            </a:r>
            <a:r>
              <a:rPr lang="en-US" dirty="0"/>
              <a:t>(</a:t>
            </a:r>
            <a:r>
              <a:rPr lang="en-US" i="1" dirty="0" err="1"/>
              <a:t>Y</a:t>
            </a:r>
            <a:r>
              <a:rPr lang="en-US" i="1" baseline="30000" dirty="0" err="1"/>
              <a:t>a</a:t>
            </a:r>
            <a:r>
              <a:rPr lang="en-US" i="1" baseline="30000" dirty="0"/>
              <a:t>=1</a:t>
            </a:r>
            <a:r>
              <a:rPr lang="en-US" dirty="0"/>
              <a:t>=1) </a:t>
            </a:r>
            <a:r>
              <a:rPr lang="en-US" altLang="en-US" b="1" dirty="0"/>
              <a:t>=</a:t>
            </a:r>
            <a:r>
              <a:rPr lang="en-US" altLang="en-US" dirty="0"/>
              <a:t> </a:t>
            </a:r>
            <a:r>
              <a:rPr lang="en-US" dirty="0" err="1"/>
              <a:t>Pr</a:t>
            </a:r>
            <a:r>
              <a:rPr lang="en-US" dirty="0"/>
              <a:t>(</a:t>
            </a:r>
            <a:r>
              <a:rPr lang="en-US" i="1" dirty="0" err="1"/>
              <a:t>Y</a:t>
            </a:r>
            <a:r>
              <a:rPr lang="en-US" i="1" baseline="30000" dirty="0" err="1"/>
              <a:t>a</a:t>
            </a:r>
            <a:r>
              <a:rPr lang="en-US" i="1" baseline="30000" dirty="0"/>
              <a:t>=0</a:t>
            </a:r>
            <a:r>
              <a:rPr lang="en-US" dirty="0"/>
              <a:t>=1) = 0.5</a:t>
            </a:r>
          </a:p>
          <a:p>
            <a:endParaRPr lang="en-US" dirty="0"/>
          </a:p>
          <a:p>
            <a:r>
              <a:rPr lang="en-US" dirty="0"/>
              <a:t>The </a:t>
            </a:r>
            <a:r>
              <a:rPr lang="en-US" b="1" dirty="0"/>
              <a:t>average</a:t>
            </a:r>
            <a:r>
              <a:rPr lang="en-US" dirty="0"/>
              <a:t> causal null hypothesis holds if:</a:t>
            </a:r>
          </a:p>
          <a:p>
            <a:pPr marL="0" indent="0" algn="ctr">
              <a:buNone/>
            </a:pPr>
            <a:r>
              <a:rPr lang="en-US" dirty="0" err="1"/>
              <a:t>Pr</a:t>
            </a:r>
            <a:r>
              <a:rPr lang="en-US" dirty="0"/>
              <a:t>(</a:t>
            </a:r>
            <a:r>
              <a:rPr lang="en-US" i="1" dirty="0" err="1"/>
              <a:t>Y</a:t>
            </a:r>
            <a:r>
              <a:rPr lang="en-US" i="1" baseline="30000" dirty="0" err="1"/>
              <a:t>a</a:t>
            </a:r>
            <a:r>
              <a:rPr lang="en-US" i="1" baseline="30000" dirty="0"/>
              <a:t>=1</a:t>
            </a:r>
            <a:r>
              <a:rPr lang="en-US" dirty="0"/>
              <a:t> = 1) = </a:t>
            </a:r>
            <a:r>
              <a:rPr lang="en-US" dirty="0" err="1"/>
              <a:t>Pr</a:t>
            </a:r>
            <a:r>
              <a:rPr lang="en-US" dirty="0"/>
              <a:t>(</a:t>
            </a:r>
            <a:r>
              <a:rPr lang="en-US" i="1" dirty="0" err="1"/>
              <a:t>Y</a:t>
            </a:r>
            <a:r>
              <a:rPr lang="en-US" i="1" baseline="30000" dirty="0" err="1"/>
              <a:t>a</a:t>
            </a:r>
            <a:r>
              <a:rPr lang="en-US" i="1" baseline="30000" dirty="0"/>
              <a:t>=0</a:t>
            </a:r>
            <a:r>
              <a:rPr lang="en-US" dirty="0"/>
              <a:t> = 1)</a:t>
            </a:r>
          </a:p>
          <a:p>
            <a:endParaRPr lang="en-US" dirty="0"/>
          </a:p>
          <a:p>
            <a:r>
              <a:rPr lang="en-US" dirty="0"/>
              <a:t>I.e., the probability of the outcome had everyone been treated is equal to the probability of the outcome had everyone been untreated</a:t>
            </a:r>
          </a:p>
          <a:p>
            <a:endParaRPr lang="en-US" dirty="0"/>
          </a:p>
        </p:txBody>
      </p:sp>
      <p:pic>
        <p:nvPicPr>
          <p:cNvPr id="7"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015" y="1499616"/>
            <a:ext cx="2387481" cy="4578241"/>
          </a:xfrm>
          <a:prstGeom prst="rect">
            <a:avLst/>
          </a:prstGeom>
        </p:spPr>
      </p:pic>
    </p:spTree>
    <p:extLst>
      <p:ext uri="{BB962C8B-B14F-4D97-AF65-F5344CB8AC3E}">
        <p14:creationId xmlns:p14="http://schemas.microsoft.com/office/powerpoint/2010/main" val="2123770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21</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Sharp Causal Null Hypothesis</a:t>
            </a:r>
          </a:p>
        </p:txBody>
      </p:sp>
      <p:sp>
        <p:nvSpPr>
          <p:cNvPr id="5" name="Content Placeholder 4"/>
          <p:cNvSpPr>
            <a:spLocks noGrp="1"/>
          </p:cNvSpPr>
          <p:nvPr>
            <p:ph idx="1"/>
          </p:nvPr>
        </p:nvSpPr>
        <p:spPr>
          <a:xfrm>
            <a:off x="459687" y="1499616"/>
            <a:ext cx="5962884" cy="3909393"/>
          </a:xfrm>
        </p:spPr>
        <p:txBody>
          <a:bodyPr/>
          <a:lstStyle/>
          <a:p>
            <a:r>
              <a:rPr lang="en-US" dirty="0"/>
              <a:t>The </a:t>
            </a:r>
            <a:r>
              <a:rPr lang="en-US" b="1" dirty="0"/>
              <a:t>sharp</a:t>
            </a:r>
            <a:r>
              <a:rPr lang="en-US" dirty="0"/>
              <a:t> causal null hypothesis holds if, </a:t>
            </a:r>
            <a:r>
              <a:rPr lang="en-US" u="sng" dirty="0"/>
              <a:t>for all subjects</a:t>
            </a:r>
            <a:r>
              <a:rPr lang="en-US" dirty="0"/>
              <a:t>:</a:t>
            </a:r>
          </a:p>
          <a:p>
            <a:pPr marL="0" indent="0" algn="ctr">
              <a:buNone/>
            </a:pPr>
            <a:r>
              <a:rPr lang="en-US" i="1" dirty="0" err="1"/>
              <a:t>Y</a:t>
            </a:r>
            <a:r>
              <a:rPr lang="en-US" i="1" baseline="30000" dirty="0" err="1"/>
              <a:t>a</a:t>
            </a:r>
            <a:r>
              <a:rPr lang="en-US" i="1" baseline="30000" dirty="0"/>
              <a:t>=1</a:t>
            </a:r>
            <a:r>
              <a:rPr lang="en-US" dirty="0"/>
              <a:t> = </a:t>
            </a:r>
            <a:r>
              <a:rPr lang="en-US" i="1" dirty="0" err="1"/>
              <a:t>Y</a:t>
            </a:r>
            <a:r>
              <a:rPr lang="en-US" i="1" baseline="30000" dirty="0" err="1"/>
              <a:t>a</a:t>
            </a:r>
            <a:r>
              <a:rPr lang="en-US" i="1" baseline="30000" dirty="0"/>
              <a:t>=0</a:t>
            </a:r>
            <a:endParaRPr lang="en-US" dirty="0"/>
          </a:p>
          <a:p>
            <a:endParaRPr lang="en-US" dirty="0"/>
          </a:p>
          <a:p>
            <a:r>
              <a:rPr lang="en-US" dirty="0"/>
              <a:t>I.e., for all individuals, the outcome under treatment is equal to the outcome under lack of treatment</a:t>
            </a:r>
          </a:p>
          <a:p>
            <a:endParaRPr lang="en-US" dirty="0"/>
          </a:p>
          <a:p>
            <a:r>
              <a:rPr lang="en-US" dirty="0"/>
              <a:t>Does the sharp causal null hypothesis hold for these data?</a:t>
            </a:r>
          </a:p>
          <a:p>
            <a:pPr marL="0" indent="0">
              <a:buNone/>
            </a:pPr>
            <a:endParaRPr lang="en-US" dirty="0"/>
          </a:p>
          <a:p>
            <a:endParaRPr lang="en-US" dirty="0"/>
          </a:p>
        </p:txBody>
      </p:sp>
      <p:pic>
        <p:nvPicPr>
          <p:cNvPr id="7"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2015" y="1499616"/>
            <a:ext cx="2387481" cy="4578241"/>
          </a:xfrm>
          <a:prstGeom prst="rect">
            <a:avLst/>
          </a:prstGeom>
        </p:spPr>
      </p:pic>
    </p:spTree>
    <p:extLst>
      <p:ext uri="{BB962C8B-B14F-4D97-AF65-F5344CB8AC3E}">
        <p14:creationId xmlns:p14="http://schemas.microsoft.com/office/powerpoint/2010/main" val="707265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Observed Outcomes vs Counterfactuals</a:t>
            </a:r>
          </a:p>
        </p:txBody>
      </p:sp>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22</a:t>
            </a:fld>
            <a:endParaRPr lang="en-US" altLang="en-US" dirty="0"/>
          </a:p>
        </p:txBody>
      </p:sp>
      <p:sp>
        <p:nvSpPr>
          <p:cNvPr id="10" name="TextBox 9">
            <a:extLst>
              <a:ext uri="{FF2B5EF4-FFF2-40B4-BE49-F238E27FC236}">
                <a16:creationId xmlns:a16="http://schemas.microsoft.com/office/drawing/2014/main" id="{650478C1-3F0B-B74B-BC99-569640B19767}"/>
              </a:ext>
            </a:extLst>
          </p:cNvPr>
          <p:cNvSpPr txBox="1"/>
          <p:nvPr/>
        </p:nvSpPr>
        <p:spPr bwMode="auto">
          <a:xfrm>
            <a:off x="757179" y="1227175"/>
            <a:ext cx="3180695" cy="2462213"/>
          </a:xfrm>
          <a:prstGeom prst="rect">
            <a:avLst/>
          </a:prstGeom>
          <a:noFill/>
          <a:ln w="19050" algn="ctr">
            <a:noFill/>
            <a:miter lim="800000"/>
            <a:headEnd/>
            <a:tailEnd/>
          </a:ln>
        </p:spPr>
        <p:txBody>
          <a:bodyPr wrap="square" lIns="0" tIns="0" rIns="0" bIns="0" rtlCol="0">
            <a:spAutoFit/>
          </a:bodyPr>
          <a:lstStyle/>
          <a:p>
            <a:r>
              <a:rPr lang="en-US" sz="2000" dirty="0"/>
              <a:t>Recall that in real life, we only observe one treatment (A) and one outcome (Y).</a:t>
            </a:r>
          </a:p>
          <a:p>
            <a:endParaRPr lang="en-US" sz="2000" dirty="0"/>
          </a:p>
          <a:p>
            <a:r>
              <a:rPr lang="en-US" sz="2000" dirty="0"/>
              <a:t>For Zeus’s family, this is shown in Table 1.2.</a:t>
            </a:r>
          </a:p>
          <a:p>
            <a:endParaRPr lang="en-US" sz="2000" dirty="0"/>
          </a:p>
          <a:p>
            <a:endParaRPr lang="en-US" sz="2000" dirty="0"/>
          </a:p>
        </p:txBody>
      </p:sp>
      <p:pic>
        <p:nvPicPr>
          <p:cNvPr id="11" name="Content Placeholder 5">
            <a:extLst>
              <a:ext uri="{FF2B5EF4-FFF2-40B4-BE49-F238E27FC236}">
                <a16:creationId xmlns:a16="http://schemas.microsoft.com/office/drawing/2014/main" id="{430AB36E-C8C7-3E43-A924-BD93FCA33A1A}"/>
              </a:ext>
            </a:extLst>
          </p:cNvPr>
          <p:cNvPicPr>
            <a:picLocks noGrp="1" noChangeAspect="1"/>
          </p:cNvPicPr>
          <p:nvPr>
            <p:ph idx="1"/>
          </p:nvPr>
        </p:nvPicPr>
        <p:blipFill>
          <a:blip r:embed="rId3">
            <a:alphaModFix/>
            <a:extLst>
              <a:ext uri="{28A0092B-C50C-407E-A947-70E740481C1C}">
                <a14:useLocalDpi xmlns:a14="http://schemas.microsoft.com/office/drawing/2010/main" val="0"/>
              </a:ext>
            </a:extLst>
          </a:blip>
          <a:stretch>
            <a:fillRect/>
          </a:stretch>
        </p:blipFill>
        <p:spPr>
          <a:xfrm>
            <a:off x="6796474" y="1219073"/>
            <a:ext cx="2347526" cy="4501625"/>
          </a:xfrm>
        </p:spPr>
      </p:pic>
      <p:pic>
        <p:nvPicPr>
          <p:cNvPr id="12" name="Picture 11">
            <a:extLst>
              <a:ext uri="{FF2B5EF4-FFF2-40B4-BE49-F238E27FC236}">
                <a16:creationId xmlns:a16="http://schemas.microsoft.com/office/drawing/2014/main" id="{DC043F7F-2269-1A40-9F21-BF0001981C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0460" y="1227175"/>
            <a:ext cx="1946014" cy="4493523"/>
          </a:xfrm>
          <a:prstGeom prst="rect">
            <a:avLst/>
          </a:prstGeom>
        </p:spPr>
      </p:pic>
      <p:sp>
        <p:nvSpPr>
          <p:cNvPr id="13" name="TextBox 12">
            <a:extLst>
              <a:ext uri="{FF2B5EF4-FFF2-40B4-BE49-F238E27FC236}">
                <a16:creationId xmlns:a16="http://schemas.microsoft.com/office/drawing/2014/main" id="{D5412C2F-1D74-3142-98E6-88B9963D5CA3}"/>
              </a:ext>
            </a:extLst>
          </p:cNvPr>
          <p:cNvSpPr txBox="1"/>
          <p:nvPr/>
        </p:nvSpPr>
        <p:spPr bwMode="auto">
          <a:xfrm>
            <a:off x="4621404" y="893125"/>
            <a:ext cx="4350139" cy="307777"/>
          </a:xfrm>
          <a:prstGeom prst="rect">
            <a:avLst/>
          </a:prstGeom>
          <a:noFill/>
          <a:ln w="19050" algn="ctr">
            <a:noFill/>
            <a:miter lim="800000"/>
            <a:headEnd/>
            <a:tailEnd/>
          </a:ln>
        </p:spPr>
        <p:txBody>
          <a:bodyPr wrap="square" lIns="0" tIns="0" rIns="0" bIns="0" rtlCol="0">
            <a:spAutoFit/>
          </a:bodyPr>
          <a:lstStyle/>
          <a:p>
            <a:r>
              <a:rPr lang="en-US" sz="2000" dirty="0"/>
              <a:t>    Observed            </a:t>
            </a:r>
            <a:r>
              <a:rPr lang="en-US" sz="2000" dirty="0">
                <a:solidFill>
                  <a:srgbClr val="002060"/>
                </a:solidFill>
              </a:rPr>
              <a:t>Counterfactuals</a:t>
            </a:r>
          </a:p>
        </p:txBody>
      </p:sp>
    </p:spTree>
    <p:extLst>
      <p:ext uri="{BB962C8B-B14F-4D97-AF65-F5344CB8AC3E}">
        <p14:creationId xmlns:p14="http://schemas.microsoft.com/office/powerpoint/2010/main" val="1780418725"/>
      </p:ext>
    </p:extLst>
  </p:cSld>
  <p:clrMapOvr>
    <a:masterClrMapping/>
  </p:clrMapOvr>
  <p:transition advTm="71402">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23</a:t>
            </a:fld>
            <a:endParaRPr lang="en-US" altLang="en-US" dirty="0"/>
          </a:p>
        </p:txBody>
      </p:sp>
      <p:sp>
        <p:nvSpPr>
          <p:cNvPr id="12" name="Title 1">
            <a:extLst>
              <a:ext uri="{FF2B5EF4-FFF2-40B4-BE49-F238E27FC236}">
                <a16:creationId xmlns:a16="http://schemas.microsoft.com/office/drawing/2014/main" id="{1E78FFFB-86EB-7E4C-9A8F-B8B14FC7CF05}"/>
              </a:ext>
            </a:extLst>
          </p:cNvPr>
          <p:cNvSpPr>
            <a:spLocks noGrp="1"/>
          </p:cNvSpPr>
          <p:nvPr>
            <p:ph type="title"/>
          </p:nvPr>
        </p:nvSpPr>
        <p:spPr>
          <a:xfrm>
            <a:off x="453585" y="134604"/>
            <a:ext cx="7323917" cy="425512"/>
          </a:xfrm>
        </p:spPr>
        <p:txBody>
          <a:bodyPr>
            <a:normAutofit fontScale="90000"/>
          </a:bodyPr>
          <a:lstStyle/>
          <a:p>
            <a:r>
              <a:rPr lang="en-US" dirty="0"/>
              <a:t>Observed Outcomes and </a:t>
            </a:r>
            <a:r>
              <a:rPr lang="en-US" dirty="0" err="1"/>
              <a:t>Txs</a:t>
            </a:r>
            <a:r>
              <a:rPr lang="en-US" dirty="0"/>
              <a:t> vs Counterfactuals</a:t>
            </a:r>
          </a:p>
        </p:txBody>
      </p:sp>
      <p:pic>
        <p:nvPicPr>
          <p:cNvPr id="13" name="Content Placeholder 5">
            <a:extLst>
              <a:ext uri="{FF2B5EF4-FFF2-40B4-BE49-F238E27FC236}">
                <a16:creationId xmlns:a16="http://schemas.microsoft.com/office/drawing/2014/main" id="{348D8781-DA04-B64C-A22A-1767C0C57290}"/>
              </a:ext>
            </a:extLst>
          </p:cNvPr>
          <p:cNvPicPr>
            <a:picLocks noGrp="1" noChangeAspect="1"/>
          </p:cNvPicPr>
          <p:nvPr>
            <p:ph idx="1"/>
          </p:nvPr>
        </p:nvPicPr>
        <p:blipFill>
          <a:blip r:embed="rId3">
            <a:alphaModFix amt="35000"/>
            <a:extLst>
              <a:ext uri="{28A0092B-C50C-407E-A947-70E740481C1C}">
                <a14:useLocalDpi xmlns:a14="http://schemas.microsoft.com/office/drawing/2010/main" val="0"/>
              </a:ext>
            </a:extLst>
          </a:blip>
          <a:stretch>
            <a:fillRect/>
          </a:stretch>
        </p:blipFill>
        <p:spPr>
          <a:xfrm>
            <a:off x="6796474" y="1219073"/>
            <a:ext cx="2347526" cy="4501625"/>
          </a:xfrm>
        </p:spPr>
      </p:pic>
      <p:pic>
        <p:nvPicPr>
          <p:cNvPr id="14" name="Picture 13">
            <a:extLst>
              <a:ext uri="{FF2B5EF4-FFF2-40B4-BE49-F238E27FC236}">
                <a16:creationId xmlns:a16="http://schemas.microsoft.com/office/drawing/2014/main" id="{FA1648D9-E2C0-8A4C-AFDC-785CCEED72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0460" y="1227175"/>
            <a:ext cx="1946014" cy="4493523"/>
          </a:xfrm>
          <a:prstGeom prst="rect">
            <a:avLst/>
          </a:prstGeom>
        </p:spPr>
      </p:pic>
      <p:sp>
        <p:nvSpPr>
          <p:cNvPr id="15" name="TextBox 14">
            <a:extLst>
              <a:ext uri="{FF2B5EF4-FFF2-40B4-BE49-F238E27FC236}">
                <a16:creationId xmlns:a16="http://schemas.microsoft.com/office/drawing/2014/main" id="{20B67165-ACDB-6245-B872-B73F62800072}"/>
              </a:ext>
            </a:extLst>
          </p:cNvPr>
          <p:cNvSpPr txBox="1"/>
          <p:nvPr/>
        </p:nvSpPr>
        <p:spPr bwMode="auto">
          <a:xfrm>
            <a:off x="369889" y="1422915"/>
            <a:ext cx="4706169" cy="3323987"/>
          </a:xfrm>
          <a:prstGeom prst="rect">
            <a:avLst/>
          </a:prstGeom>
          <a:noFill/>
          <a:ln w="19050" algn="ctr">
            <a:noFill/>
            <a:miter lim="800000"/>
            <a:headEnd/>
            <a:tailEnd/>
          </a:ln>
        </p:spPr>
        <p:txBody>
          <a:bodyPr wrap="square" lIns="0" tIns="0" rIns="0" bIns="0" rtlCol="0">
            <a:spAutoFit/>
          </a:bodyPr>
          <a:lstStyle/>
          <a:p>
            <a:r>
              <a:rPr lang="en-US" b="1" dirty="0"/>
              <a:t>From Table 1.2:</a:t>
            </a:r>
          </a:p>
          <a:p>
            <a:endParaRPr lang="en-US" dirty="0"/>
          </a:p>
          <a:p>
            <a:r>
              <a:rPr lang="en-US" dirty="0"/>
              <a:t>7 deaths among 13 treated = 7/13=0.54</a:t>
            </a:r>
          </a:p>
          <a:p>
            <a:pPr marL="342900" indent="-342900">
              <a:buFont typeface="Arial" panose="020B0604020202020204" pitchFamily="34" charset="0"/>
              <a:buChar char="•"/>
            </a:pPr>
            <a:endParaRPr lang="en-US" dirty="0"/>
          </a:p>
          <a:p>
            <a:r>
              <a:rPr lang="en-US" dirty="0"/>
              <a:t>3 deaths among 7 untreated = 3/7 = 0.43</a:t>
            </a:r>
          </a:p>
          <a:p>
            <a:endParaRPr lang="en-US" dirty="0"/>
          </a:p>
          <a:p>
            <a:endParaRPr lang="en-US" dirty="0"/>
          </a:p>
          <a:p>
            <a:endParaRPr lang="en-US" dirty="0"/>
          </a:p>
          <a:p>
            <a:r>
              <a:rPr lang="en-US" dirty="0"/>
              <a:t>RR of Tx: (7/13) / (3/7) = 0.54/0.43 = 1.26</a:t>
            </a:r>
          </a:p>
          <a:p>
            <a:endParaRPr lang="en-US" dirty="0"/>
          </a:p>
          <a:p>
            <a:r>
              <a:rPr lang="en-US" dirty="0" err="1"/>
              <a:t>Pr</a:t>
            </a:r>
            <a:r>
              <a:rPr lang="en-US" dirty="0"/>
              <a:t>[Y=1</a:t>
            </a:r>
            <a:r>
              <a:rPr lang="en-US" b="1" dirty="0"/>
              <a:t>|</a:t>
            </a:r>
            <a:r>
              <a:rPr lang="en-US" dirty="0"/>
              <a:t>A=1] </a:t>
            </a:r>
            <a:r>
              <a:rPr lang="en-US" altLang="en-US" b="1" dirty="0"/>
              <a:t>≠ </a:t>
            </a:r>
            <a:r>
              <a:rPr lang="en-US" dirty="0" err="1"/>
              <a:t>Pr</a:t>
            </a:r>
            <a:r>
              <a:rPr lang="en-US" dirty="0"/>
              <a:t>[Y=1</a:t>
            </a:r>
            <a:r>
              <a:rPr lang="en-US" b="1" dirty="0"/>
              <a:t>|</a:t>
            </a:r>
            <a:r>
              <a:rPr lang="en-US" dirty="0"/>
              <a:t>A=0]</a:t>
            </a:r>
          </a:p>
          <a:p>
            <a:endParaRPr lang="en-US" dirty="0"/>
          </a:p>
        </p:txBody>
      </p:sp>
      <p:sp>
        <p:nvSpPr>
          <p:cNvPr id="16" name="TextBox 15">
            <a:extLst>
              <a:ext uri="{FF2B5EF4-FFF2-40B4-BE49-F238E27FC236}">
                <a16:creationId xmlns:a16="http://schemas.microsoft.com/office/drawing/2014/main" id="{EE5D8B56-856C-EB46-91F0-54620FC3721F}"/>
              </a:ext>
            </a:extLst>
          </p:cNvPr>
          <p:cNvSpPr txBox="1"/>
          <p:nvPr/>
        </p:nvSpPr>
        <p:spPr bwMode="auto">
          <a:xfrm>
            <a:off x="4621404" y="893125"/>
            <a:ext cx="4350139" cy="307777"/>
          </a:xfrm>
          <a:prstGeom prst="rect">
            <a:avLst/>
          </a:prstGeom>
          <a:noFill/>
          <a:ln w="19050" algn="ctr">
            <a:noFill/>
            <a:miter lim="800000"/>
            <a:headEnd/>
            <a:tailEnd/>
          </a:ln>
        </p:spPr>
        <p:txBody>
          <a:bodyPr wrap="square" lIns="0" tIns="0" rIns="0" bIns="0" rtlCol="0">
            <a:spAutoFit/>
          </a:bodyPr>
          <a:lstStyle/>
          <a:p>
            <a:r>
              <a:rPr lang="en-US" sz="2000" dirty="0"/>
              <a:t>    Observed            </a:t>
            </a:r>
            <a:r>
              <a:rPr lang="en-US" sz="2000" dirty="0">
                <a:solidFill>
                  <a:schemeClr val="bg1">
                    <a:lumMod val="50000"/>
                  </a:schemeClr>
                </a:solidFill>
              </a:rPr>
              <a:t>Counterfactuals</a:t>
            </a:r>
          </a:p>
        </p:txBody>
      </p:sp>
    </p:spTree>
    <p:extLst>
      <p:ext uri="{BB962C8B-B14F-4D97-AF65-F5344CB8AC3E}">
        <p14:creationId xmlns:p14="http://schemas.microsoft.com/office/powerpoint/2010/main" val="2086065436"/>
      </p:ext>
    </p:extLst>
  </p:cSld>
  <p:clrMapOvr>
    <a:masterClrMapping/>
  </p:clrMapOvr>
  <p:transition advTm="8618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Independence</a:t>
            </a:r>
          </a:p>
        </p:txBody>
      </p:sp>
      <p:sp>
        <p:nvSpPr>
          <p:cNvPr id="6" name="Content Placeholder 5"/>
          <p:cNvSpPr>
            <a:spLocks noGrp="1"/>
          </p:cNvSpPr>
          <p:nvPr>
            <p:ph idx="1"/>
          </p:nvPr>
        </p:nvSpPr>
        <p:spPr>
          <a:xfrm>
            <a:off x="459686" y="1496816"/>
            <a:ext cx="6489027" cy="3909393"/>
          </a:xfrm>
        </p:spPr>
        <p:txBody>
          <a:bodyPr/>
          <a:lstStyle/>
          <a:p>
            <a:r>
              <a:rPr lang="en-US" dirty="0" err="1"/>
              <a:t>Pr</a:t>
            </a:r>
            <a:r>
              <a:rPr lang="en-US" dirty="0"/>
              <a:t>(</a:t>
            </a:r>
            <a:r>
              <a:rPr lang="en-US" i="1" dirty="0"/>
              <a:t>Y</a:t>
            </a:r>
            <a:r>
              <a:rPr lang="en-US" dirty="0"/>
              <a:t> = 1 | </a:t>
            </a:r>
            <a:r>
              <a:rPr lang="en-US" i="1" dirty="0"/>
              <a:t>A</a:t>
            </a:r>
            <a:r>
              <a:rPr lang="en-US" dirty="0"/>
              <a:t> = 1) = 7/13 = 0.54</a:t>
            </a:r>
          </a:p>
          <a:p>
            <a:r>
              <a:rPr lang="en-US" dirty="0" err="1"/>
              <a:t>Pr</a:t>
            </a:r>
            <a:r>
              <a:rPr lang="en-US" dirty="0"/>
              <a:t>(</a:t>
            </a:r>
            <a:r>
              <a:rPr lang="en-US" i="1" dirty="0"/>
              <a:t>Y</a:t>
            </a:r>
            <a:r>
              <a:rPr lang="en-US" dirty="0"/>
              <a:t> = 1 | </a:t>
            </a:r>
            <a:r>
              <a:rPr lang="en-US" i="1" dirty="0"/>
              <a:t>A</a:t>
            </a:r>
            <a:r>
              <a:rPr lang="en-US" dirty="0"/>
              <a:t> = 0) = 3/7 = 0.43</a:t>
            </a:r>
          </a:p>
          <a:p>
            <a:endParaRPr lang="en-US" dirty="0"/>
          </a:p>
          <a:p>
            <a:r>
              <a:rPr lang="en-US" dirty="0"/>
              <a:t>The exposure </a:t>
            </a:r>
            <a:r>
              <a:rPr lang="en-US" i="1" dirty="0"/>
              <a:t>A</a:t>
            </a:r>
            <a:r>
              <a:rPr lang="en-US" dirty="0"/>
              <a:t> and the outcome </a:t>
            </a:r>
            <a:r>
              <a:rPr lang="en-US" i="1" dirty="0"/>
              <a:t>Y</a:t>
            </a:r>
            <a:r>
              <a:rPr lang="en-US" dirty="0"/>
              <a:t> are associated if</a:t>
            </a:r>
          </a:p>
          <a:p>
            <a:pPr marL="0" indent="0" algn="ctr">
              <a:buNone/>
            </a:pPr>
            <a:r>
              <a:rPr lang="en-US" dirty="0" err="1"/>
              <a:t>Pr</a:t>
            </a:r>
            <a:r>
              <a:rPr lang="en-US" dirty="0"/>
              <a:t>(</a:t>
            </a:r>
            <a:r>
              <a:rPr lang="en-US" i="1" dirty="0"/>
              <a:t>Y</a:t>
            </a:r>
            <a:r>
              <a:rPr lang="en-US" dirty="0"/>
              <a:t> = 1 | </a:t>
            </a:r>
            <a:r>
              <a:rPr lang="en-US" i="1" dirty="0"/>
              <a:t>A</a:t>
            </a:r>
            <a:r>
              <a:rPr lang="en-US" dirty="0"/>
              <a:t> = 1) ≠ </a:t>
            </a:r>
            <a:r>
              <a:rPr lang="en-US" dirty="0" err="1"/>
              <a:t>Pr</a:t>
            </a:r>
            <a:r>
              <a:rPr lang="en-US" dirty="0"/>
              <a:t>(</a:t>
            </a:r>
            <a:r>
              <a:rPr lang="en-US" i="1" dirty="0"/>
              <a:t>Y</a:t>
            </a:r>
            <a:r>
              <a:rPr lang="en-US" dirty="0"/>
              <a:t> = 1 | </a:t>
            </a:r>
            <a:r>
              <a:rPr lang="en-US" i="1" dirty="0"/>
              <a:t>A</a:t>
            </a:r>
            <a:r>
              <a:rPr lang="en-US" dirty="0"/>
              <a:t> = 0)</a:t>
            </a:r>
          </a:p>
          <a:p>
            <a:pPr marL="0" indent="0" algn="ctr">
              <a:buNone/>
            </a:pPr>
            <a:endParaRPr lang="en-US" dirty="0"/>
          </a:p>
          <a:p>
            <a:pPr lvl="0">
              <a:buClr>
                <a:srgbClr val="0093D0"/>
              </a:buClr>
            </a:pPr>
            <a:r>
              <a:rPr lang="en-US" dirty="0">
                <a:solidFill>
                  <a:srgbClr val="052049"/>
                </a:solidFill>
              </a:rPr>
              <a:t>No association = independence</a:t>
            </a:r>
          </a:p>
          <a:p>
            <a:pPr marL="0" lvl="0" indent="0" algn="ctr">
              <a:buClr>
                <a:srgbClr val="0093D0"/>
              </a:buClr>
              <a:buNone/>
            </a:pPr>
            <a:r>
              <a:rPr lang="en-US" i="1" dirty="0">
                <a:solidFill>
                  <a:srgbClr val="052049"/>
                </a:solidFill>
              </a:rPr>
              <a:t>A</a:t>
            </a:r>
            <a:r>
              <a:rPr lang="en-US" dirty="0">
                <a:solidFill>
                  <a:srgbClr val="052049"/>
                </a:solidFill>
              </a:rPr>
              <a:t>      </a:t>
            </a:r>
            <a:r>
              <a:rPr lang="en-US" i="1" dirty="0">
                <a:solidFill>
                  <a:srgbClr val="052049"/>
                </a:solidFill>
              </a:rPr>
              <a:t>Y</a:t>
            </a:r>
            <a:endParaRPr lang="en-US" dirty="0">
              <a:solidFill>
                <a:srgbClr val="052049"/>
              </a:solidFill>
            </a:endParaRPr>
          </a:p>
          <a:p>
            <a:pPr>
              <a:buClr>
                <a:srgbClr val="0093D0"/>
              </a:buClr>
            </a:pPr>
            <a:endParaRPr lang="en-US" dirty="0">
              <a:solidFill>
                <a:srgbClr val="052049"/>
              </a:solidFill>
            </a:endParaRPr>
          </a:p>
          <a:p>
            <a:pPr>
              <a:buClr>
                <a:srgbClr val="0093D0"/>
              </a:buClr>
            </a:pPr>
            <a:r>
              <a:rPr lang="en-US" dirty="0">
                <a:solidFill>
                  <a:srgbClr val="052049"/>
                </a:solidFill>
              </a:rPr>
              <a:t>Are </a:t>
            </a:r>
            <a:r>
              <a:rPr lang="en-US" i="1" dirty="0">
                <a:solidFill>
                  <a:srgbClr val="052049"/>
                </a:solidFill>
              </a:rPr>
              <a:t>A</a:t>
            </a:r>
            <a:r>
              <a:rPr lang="en-US" dirty="0">
                <a:solidFill>
                  <a:srgbClr val="052049"/>
                </a:solidFill>
              </a:rPr>
              <a:t> and </a:t>
            </a:r>
            <a:r>
              <a:rPr lang="en-US" i="1" dirty="0">
                <a:solidFill>
                  <a:srgbClr val="052049"/>
                </a:solidFill>
              </a:rPr>
              <a:t>Y</a:t>
            </a:r>
            <a:r>
              <a:rPr lang="en-US" dirty="0">
                <a:solidFill>
                  <a:srgbClr val="052049"/>
                </a:solidFill>
              </a:rPr>
              <a:t> independent?</a:t>
            </a:r>
            <a:endParaRPr lang="en-US" i="1" dirty="0">
              <a:solidFill>
                <a:srgbClr val="052049"/>
              </a:solidFill>
            </a:endParaRPr>
          </a:p>
          <a:p>
            <a:pPr lvl="0">
              <a:buClr>
                <a:srgbClr val="0093D0"/>
              </a:buClr>
            </a:pPr>
            <a:endParaRPr lang="en-US" dirty="0">
              <a:solidFill>
                <a:srgbClr val="052049"/>
              </a:solidFill>
            </a:endParaRPr>
          </a:p>
          <a:p>
            <a:pPr marL="0" lvl="0" indent="0">
              <a:buClr>
                <a:srgbClr val="0093D0"/>
              </a:buClr>
              <a:buNone/>
            </a:pPr>
            <a:endParaRPr lang="en-US" i="1" dirty="0">
              <a:solidFill>
                <a:srgbClr val="052049"/>
              </a:solidFill>
            </a:endParaRPr>
          </a:p>
          <a:p>
            <a:pPr marL="0" indent="0">
              <a:buNone/>
            </a:pPr>
            <a:endParaRPr lang="en-US" dirty="0"/>
          </a:p>
          <a:p>
            <a:pPr marL="0" indent="0" algn="ctr">
              <a:buNone/>
            </a:pPr>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24</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3" name="Picture 2"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0622" y="4737424"/>
            <a:ext cx="380092" cy="402450"/>
          </a:xfrm>
          <a:prstGeom prst="rect">
            <a:avLst/>
          </a:prstGeom>
        </p:spPr>
      </p:pic>
      <p:pic>
        <p:nvPicPr>
          <p:cNvPr id="7" name="Picture 6"/>
          <p:cNvPicPr>
            <a:picLocks/>
          </p:cNvPicPr>
          <p:nvPr/>
        </p:nvPicPr>
        <p:blipFill>
          <a:blip r:embed="rId4">
            <a:extLst>
              <a:ext uri="{28A0092B-C50C-407E-A947-70E740481C1C}">
                <a14:useLocalDpi xmlns:a14="http://schemas.microsoft.com/office/drawing/2010/main" val="0"/>
              </a:ext>
            </a:extLst>
          </a:blip>
          <a:stretch>
            <a:fillRect/>
          </a:stretch>
        </p:blipFill>
        <p:spPr>
          <a:xfrm>
            <a:off x="6948713" y="1496816"/>
            <a:ext cx="1924395" cy="4693922"/>
          </a:xfrm>
          <a:prstGeom prst="rect">
            <a:avLst/>
          </a:prstGeom>
        </p:spPr>
      </p:pic>
    </p:spTree>
    <p:extLst>
      <p:ext uri="{BB962C8B-B14F-4D97-AF65-F5344CB8AC3E}">
        <p14:creationId xmlns:p14="http://schemas.microsoft.com/office/powerpoint/2010/main" val="219785408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85" y="134604"/>
            <a:ext cx="7323917" cy="425512"/>
          </a:xfrm>
        </p:spPr>
        <p:txBody>
          <a:bodyPr>
            <a:normAutofit fontScale="90000"/>
          </a:bodyPr>
          <a:lstStyle/>
          <a:p>
            <a:r>
              <a:rPr lang="en-US" dirty="0"/>
              <a:t>Observed Outcomes and </a:t>
            </a:r>
            <a:r>
              <a:rPr lang="en-US" dirty="0" err="1"/>
              <a:t>Txs</a:t>
            </a:r>
            <a:r>
              <a:rPr lang="en-US" dirty="0"/>
              <a:t> vs Counterfactuals</a:t>
            </a:r>
          </a:p>
        </p:txBody>
      </p:sp>
      <p:sp>
        <p:nvSpPr>
          <p:cNvPr id="4" name="Slide Number Placeholder 3"/>
          <p:cNvSpPr>
            <a:spLocks noGrp="1"/>
          </p:cNvSpPr>
          <p:nvPr>
            <p:ph type="sldNum" sz="quarter" idx="10"/>
          </p:nvPr>
        </p:nvSpPr>
        <p:spPr>
          <a:xfrm>
            <a:off x="369889" y="6442485"/>
            <a:ext cx="489832" cy="215492"/>
          </a:xfrm>
        </p:spPr>
        <p:txBody>
          <a:bodyPr/>
          <a:lstStyle/>
          <a:p>
            <a:pPr>
              <a:defRPr/>
            </a:pPr>
            <a:fld id="{FAA74B69-70FD-A649-B131-F3438782CAA4}" type="slidenum">
              <a:rPr lang="en-US" altLang="en-US" smtClean="0"/>
              <a:pPr>
                <a:defRPr/>
              </a:pPr>
              <a:t>25</a:t>
            </a:fld>
            <a:endParaRPr lang="en-US" altLang="en-US" dirty="0"/>
          </a:p>
        </p:txBody>
      </p:sp>
      <p:sp>
        <p:nvSpPr>
          <p:cNvPr id="35"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a:solidFill>
                  <a:srgbClr val="052049"/>
                </a:solidFill>
              </a:rPr>
              <a:t>Acknowledgement: Matteo Allen, graphical assistance</a:t>
            </a:r>
            <a:endParaRPr lang="en-US" sz="1050" dirty="0">
              <a:solidFill>
                <a:srgbClr val="052049"/>
              </a:solidFill>
            </a:endParaRPr>
          </a:p>
        </p:txBody>
      </p:sp>
      <p:sp>
        <p:nvSpPr>
          <p:cNvPr id="5" name="TextBox 4"/>
          <p:cNvSpPr txBox="1"/>
          <p:nvPr/>
        </p:nvSpPr>
        <p:spPr bwMode="auto">
          <a:xfrm>
            <a:off x="495380" y="893124"/>
            <a:ext cx="4363680" cy="5232202"/>
          </a:xfrm>
          <a:prstGeom prst="rect">
            <a:avLst/>
          </a:prstGeom>
          <a:noFill/>
          <a:ln w="19050" algn="ctr">
            <a:noFill/>
            <a:miter lim="800000"/>
            <a:headEnd/>
            <a:tailEnd/>
          </a:ln>
        </p:spPr>
        <p:txBody>
          <a:bodyPr wrap="square" lIns="0" tIns="0" rIns="0" bIns="0" rtlCol="0">
            <a:spAutoFit/>
          </a:bodyPr>
          <a:lstStyle/>
          <a:p>
            <a:r>
              <a:rPr lang="en-US" sz="2000" b="1" dirty="0"/>
              <a:t>From Table 1.2:</a:t>
            </a:r>
          </a:p>
          <a:p>
            <a:endParaRPr lang="en-US" sz="2000" dirty="0"/>
          </a:p>
          <a:p>
            <a:r>
              <a:rPr lang="en-US" sz="2000" dirty="0"/>
              <a:t>RR of Tx = 1.26 AND</a:t>
            </a:r>
          </a:p>
          <a:p>
            <a:r>
              <a:rPr lang="en-US" sz="2000" dirty="0" err="1"/>
              <a:t>Pr</a:t>
            </a:r>
            <a:r>
              <a:rPr lang="en-US" sz="2000" dirty="0"/>
              <a:t>[Y=1</a:t>
            </a:r>
            <a:r>
              <a:rPr lang="en-US" sz="2000" b="1" dirty="0"/>
              <a:t>|</a:t>
            </a:r>
            <a:r>
              <a:rPr lang="en-US" sz="2000" dirty="0"/>
              <a:t>A=1] </a:t>
            </a:r>
            <a:r>
              <a:rPr lang="en-US" altLang="en-US" sz="2000" b="1" dirty="0"/>
              <a:t>≠ </a:t>
            </a:r>
            <a:r>
              <a:rPr lang="en-US" sz="2000" dirty="0" err="1"/>
              <a:t>Pr</a:t>
            </a:r>
            <a:r>
              <a:rPr lang="en-US" sz="2000" dirty="0"/>
              <a:t>[Y=1</a:t>
            </a:r>
            <a:r>
              <a:rPr lang="en-US" sz="2000" b="1" dirty="0"/>
              <a:t>|</a:t>
            </a:r>
            <a:r>
              <a:rPr lang="en-US" sz="2000" dirty="0"/>
              <a:t>A=0]</a:t>
            </a:r>
          </a:p>
          <a:p>
            <a:endParaRPr lang="en-US" sz="2000" dirty="0"/>
          </a:p>
          <a:p>
            <a:r>
              <a:rPr lang="en-US" sz="2000" dirty="0"/>
              <a:t>Indicating an association</a:t>
            </a:r>
          </a:p>
          <a:p>
            <a:endParaRPr lang="en-US" sz="2000" dirty="0"/>
          </a:p>
          <a:p>
            <a:endParaRPr lang="en-US" sz="2000" b="1" dirty="0"/>
          </a:p>
          <a:p>
            <a:r>
              <a:rPr lang="en-US" sz="2000" b="1" dirty="0"/>
              <a:t>From Table 1.1:</a:t>
            </a:r>
          </a:p>
          <a:p>
            <a:endParaRPr lang="en-US" sz="2000" dirty="0"/>
          </a:p>
          <a:p>
            <a:r>
              <a:rPr lang="en-US" sz="2000" dirty="0" err="1"/>
              <a:t>Pr</a:t>
            </a:r>
            <a:r>
              <a:rPr lang="en-US" sz="2000" dirty="0"/>
              <a:t>(</a:t>
            </a:r>
            <a:r>
              <a:rPr lang="en-US" sz="2000" dirty="0" err="1"/>
              <a:t>Y</a:t>
            </a:r>
            <a:r>
              <a:rPr lang="en-US" sz="2000" baseline="30000" dirty="0" err="1"/>
              <a:t>a</a:t>
            </a:r>
            <a:r>
              <a:rPr lang="en-US" sz="2000" baseline="30000" dirty="0"/>
              <a:t>=1</a:t>
            </a:r>
            <a:r>
              <a:rPr lang="en-US" sz="2000" dirty="0"/>
              <a:t>=1) = .5 = </a:t>
            </a:r>
            <a:r>
              <a:rPr lang="en-US" sz="2000" dirty="0" err="1"/>
              <a:t>Pr</a:t>
            </a:r>
            <a:r>
              <a:rPr lang="en-US" sz="2000" dirty="0"/>
              <a:t>(</a:t>
            </a:r>
            <a:r>
              <a:rPr lang="en-US" sz="2000" dirty="0" err="1"/>
              <a:t>Y</a:t>
            </a:r>
            <a:r>
              <a:rPr lang="en-US" sz="2000" baseline="30000" dirty="0" err="1"/>
              <a:t>a</a:t>
            </a:r>
            <a:r>
              <a:rPr lang="en-US" sz="2000" baseline="30000" dirty="0"/>
              <a:t>=0</a:t>
            </a:r>
            <a:r>
              <a:rPr lang="en-US" sz="2000" dirty="0"/>
              <a:t>=1)</a:t>
            </a:r>
          </a:p>
          <a:p>
            <a:endParaRPr lang="en-US" sz="2000" dirty="0"/>
          </a:p>
          <a:p>
            <a:r>
              <a:rPr lang="en-US" sz="2000" dirty="0"/>
              <a:t>Indicating NO average causal effect</a:t>
            </a:r>
          </a:p>
          <a:p>
            <a:endParaRPr lang="en-US" sz="2000" dirty="0"/>
          </a:p>
          <a:p>
            <a:r>
              <a:rPr lang="en-US" sz="2000" b="1" i="1" dirty="0"/>
              <a:t>This is an example of how association does NOT equal causation!</a:t>
            </a:r>
          </a:p>
        </p:txBody>
      </p:sp>
      <p:pic>
        <p:nvPicPr>
          <p:cNvPr id="11" name="Content Placeholder 5">
            <a:extLst>
              <a:ext uri="{FF2B5EF4-FFF2-40B4-BE49-F238E27FC236}">
                <a16:creationId xmlns:a16="http://schemas.microsoft.com/office/drawing/2014/main" id="{9290C554-8B57-B745-923A-6A61B1B1E58F}"/>
              </a:ext>
            </a:extLst>
          </p:cNvPr>
          <p:cNvPicPr>
            <a:picLocks noGrp="1" noChangeAspect="1"/>
          </p:cNvPicPr>
          <p:nvPr>
            <p:ph idx="1"/>
          </p:nvPr>
        </p:nvPicPr>
        <p:blipFill>
          <a:blip r:embed="rId3">
            <a:alphaModFix/>
            <a:extLst>
              <a:ext uri="{28A0092B-C50C-407E-A947-70E740481C1C}">
                <a14:useLocalDpi xmlns:a14="http://schemas.microsoft.com/office/drawing/2010/main" val="0"/>
              </a:ext>
            </a:extLst>
          </a:blip>
          <a:stretch>
            <a:fillRect/>
          </a:stretch>
        </p:blipFill>
        <p:spPr>
          <a:xfrm>
            <a:off x="6796474" y="1219073"/>
            <a:ext cx="2347526" cy="4501625"/>
          </a:xfrm>
        </p:spPr>
      </p:pic>
      <p:pic>
        <p:nvPicPr>
          <p:cNvPr id="12" name="Picture 11">
            <a:extLst>
              <a:ext uri="{FF2B5EF4-FFF2-40B4-BE49-F238E27FC236}">
                <a16:creationId xmlns:a16="http://schemas.microsoft.com/office/drawing/2014/main" id="{15EBE481-3761-3241-98B4-940D476F9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0460" y="1227175"/>
            <a:ext cx="1946014" cy="4493523"/>
          </a:xfrm>
          <a:prstGeom prst="rect">
            <a:avLst/>
          </a:prstGeom>
        </p:spPr>
      </p:pic>
      <p:sp>
        <p:nvSpPr>
          <p:cNvPr id="13" name="TextBox 12">
            <a:extLst>
              <a:ext uri="{FF2B5EF4-FFF2-40B4-BE49-F238E27FC236}">
                <a16:creationId xmlns:a16="http://schemas.microsoft.com/office/drawing/2014/main" id="{DAF26AAD-5F25-E749-820C-387F75EAB829}"/>
              </a:ext>
            </a:extLst>
          </p:cNvPr>
          <p:cNvSpPr txBox="1"/>
          <p:nvPr/>
        </p:nvSpPr>
        <p:spPr bwMode="auto">
          <a:xfrm>
            <a:off x="4621404" y="893125"/>
            <a:ext cx="4350139" cy="307777"/>
          </a:xfrm>
          <a:prstGeom prst="rect">
            <a:avLst/>
          </a:prstGeom>
          <a:noFill/>
          <a:ln w="19050" algn="ctr">
            <a:noFill/>
            <a:miter lim="800000"/>
            <a:headEnd/>
            <a:tailEnd/>
          </a:ln>
        </p:spPr>
        <p:txBody>
          <a:bodyPr wrap="square" lIns="0" tIns="0" rIns="0" bIns="0" rtlCol="0">
            <a:spAutoFit/>
          </a:bodyPr>
          <a:lstStyle/>
          <a:p>
            <a:r>
              <a:rPr lang="en-US" sz="2000" dirty="0"/>
              <a:t>    Observed            </a:t>
            </a:r>
            <a:r>
              <a:rPr lang="en-US" sz="2000" dirty="0">
                <a:solidFill>
                  <a:srgbClr val="002060"/>
                </a:solidFill>
              </a:rPr>
              <a:t>Counterfactuals</a:t>
            </a:r>
          </a:p>
        </p:txBody>
      </p:sp>
    </p:spTree>
    <p:extLst>
      <p:ext uri="{BB962C8B-B14F-4D97-AF65-F5344CB8AC3E}">
        <p14:creationId xmlns:p14="http://schemas.microsoft.com/office/powerpoint/2010/main" val="2811458086"/>
      </p:ext>
    </p:extLst>
  </p:cSld>
  <p:clrMapOvr>
    <a:masterClrMapping/>
  </p:clrMapOvr>
  <p:transition advTm="5246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592" y="136111"/>
            <a:ext cx="8089901" cy="467820"/>
          </a:xfrm>
        </p:spPr>
        <p:txBody>
          <a:bodyPr/>
          <a:lstStyle/>
          <a:p>
            <a:r>
              <a:rPr lang="en-US" b="1" dirty="0"/>
              <a:t>Causation vs. Association</a:t>
            </a:r>
          </a:p>
        </p:txBody>
      </p:sp>
      <p:pic>
        <p:nvPicPr>
          <p:cNvPr id="6" name="Picture 5"/>
          <p:cNvPicPr>
            <a:picLocks noChangeAspect="1"/>
          </p:cNvPicPr>
          <p:nvPr/>
        </p:nvPicPr>
        <p:blipFill rotWithShape="1">
          <a:blip r:embed="rId3"/>
          <a:srcRect l="40849" t="48889" r="34151" b="28966"/>
          <a:stretch/>
        </p:blipFill>
        <p:spPr>
          <a:xfrm>
            <a:off x="1312931" y="1134101"/>
            <a:ext cx="6623222" cy="3666600"/>
          </a:xfrm>
          <a:prstGeom prst="rect">
            <a:avLst/>
          </a:prstGeom>
        </p:spPr>
      </p:pic>
      <p:sp>
        <p:nvSpPr>
          <p:cNvPr id="109" name="Rectangle 108"/>
          <p:cNvSpPr/>
          <p:nvPr/>
        </p:nvSpPr>
        <p:spPr>
          <a:xfrm>
            <a:off x="4675342" y="4980175"/>
            <a:ext cx="3121367" cy="369332"/>
          </a:xfrm>
          <a:prstGeom prst="rect">
            <a:avLst/>
          </a:prstGeom>
        </p:spPr>
        <p:txBody>
          <a:bodyPr wrap="none">
            <a:spAutoFit/>
          </a:bodyPr>
          <a:lstStyle/>
          <a:p>
            <a:r>
              <a:rPr lang="en-US" dirty="0" err="1"/>
              <a:t>Pr</a:t>
            </a:r>
            <a:r>
              <a:rPr lang="en-US" dirty="0"/>
              <a:t>[Y=1</a:t>
            </a:r>
            <a:r>
              <a:rPr lang="en-US" b="1" dirty="0"/>
              <a:t>|</a:t>
            </a:r>
            <a:r>
              <a:rPr lang="en-US" dirty="0"/>
              <a:t>A=1] vs. </a:t>
            </a:r>
            <a:r>
              <a:rPr lang="en-US" dirty="0" err="1"/>
              <a:t>Pr</a:t>
            </a:r>
            <a:r>
              <a:rPr lang="en-US" dirty="0"/>
              <a:t>[Y=1</a:t>
            </a:r>
            <a:r>
              <a:rPr lang="en-US" b="1" dirty="0"/>
              <a:t>|</a:t>
            </a:r>
            <a:r>
              <a:rPr lang="en-US" dirty="0"/>
              <a:t>A=0]</a:t>
            </a:r>
          </a:p>
        </p:txBody>
      </p:sp>
      <p:sp>
        <p:nvSpPr>
          <p:cNvPr id="111" name="Rectangle 110"/>
          <p:cNvSpPr/>
          <p:nvPr/>
        </p:nvSpPr>
        <p:spPr>
          <a:xfrm>
            <a:off x="1661630" y="4980175"/>
            <a:ext cx="2922595" cy="369332"/>
          </a:xfrm>
          <a:prstGeom prst="rect">
            <a:avLst/>
          </a:prstGeom>
        </p:spPr>
        <p:txBody>
          <a:bodyPr wrap="none">
            <a:spAutoFit/>
          </a:bodyPr>
          <a:lstStyle/>
          <a:p>
            <a:r>
              <a:rPr lang="en-US" dirty="0" err="1"/>
              <a:t>Pr</a:t>
            </a:r>
            <a:r>
              <a:rPr lang="en-US" dirty="0"/>
              <a:t>(</a:t>
            </a:r>
            <a:r>
              <a:rPr lang="en-US" dirty="0" err="1"/>
              <a:t>Y</a:t>
            </a:r>
            <a:r>
              <a:rPr lang="en-US" baseline="30000" dirty="0" err="1"/>
              <a:t>a</a:t>
            </a:r>
            <a:r>
              <a:rPr lang="en-US" baseline="30000" dirty="0"/>
              <a:t>=1</a:t>
            </a:r>
            <a:r>
              <a:rPr lang="en-US" dirty="0"/>
              <a:t>=1)  vs.  </a:t>
            </a:r>
            <a:r>
              <a:rPr lang="en-US" dirty="0" err="1"/>
              <a:t>Pr</a:t>
            </a:r>
            <a:r>
              <a:rPr lang="en-US" dirty="0"/>
              <a:t>(</a:t>
            </a:r>
            <a:r>
              <a:rPr lang="en-US" dirty="0" err="1"/>
              <a:t>Y</a:t>
            </a:r>
            <a:r>
              <a:rPr lang="en-US" baseline="30000" dirty="0" err="1"/>
              <a:t>a</a:t>
            </a:r>
            <a:r>
              <a:rPr lang="en-US" baseline="30000" dirty="0"/>
              <a:t>=0</a:t>
            </a:r>
            <a:r>
              <a:rPr lang="en-US" dirty="0"/>
              <a:t>=1)</a:t>
            </a:r>
          </a:p>
        </p:txBody>
      </p:sp>
    </p:spTree>
    <p:extLst>
      <p:ext uri="{BB962C8B-B14F-4D97-AF65-F5344CB8AC3E}">
        <p14:creationId xmlns:p14="http://schemas.microsoft.com/office/powerpoint/2010/main" val="1413786322"/>
      </p:ext>
    </p:extLst>
  </p:cSld>
  <p:clrMapOvr>
    <a:masterClrMapping/>
  </p:clrMapOvr>
  <p:transition advTm="103263">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Footer Placeholder 1"/>
          <p:cNvSpPr txBox="1">
            <a:spLocks/>
          </p:cNvSpPr>
          <p:nvPr/>
        </p:nvSpPr>
        <p:spPr>
          <a:xfrm>
            <a:off x="548153" y="6470130"/>
            <a:ext cx="4310907" cy="137980"/>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Garamond" charset="0"/>
                <a:ea typeface="+mn-ea"/>
                <a:cs typeface="+mn-cs"/>
              </a:defRPr>
            </a:lvl1pPr>
            <a:lvl2pPr marL="457200" algn="l" rtl="0" eaLnBrk="0" fontAlgn="base" hangingPunct="0">
              <a:spcBef>
                <a:spcPct val="0"/>
              </a:spcBef>
              <a:spcAft>
                <a:spcPct val="0"/>
              </a:spcAft>
              <a:defRPr kern="1200">
                <a:solidFill>
                  <a:schemeClr val="tx1"/>
                </a:solidFill>
                <a:latin typeface="Garamond" charset="0"/>
                <a:ea typeface="+mn-ea"/>
                <a:cs typeface="+mn-cs"/>
              </a:defRPr>
            </a:lvl2pPr>
            <a:lvl3pPr marL="914400" algn="l" rtl="0" eaLnBrk="0" fontAlgn="base" hangingPunct="0">
              <a:spcBef>
                <a:spcPct val="0"/>
              </a:spcBef>
              <a:spcAft>
                <a:spcPct val="0"/>
              </a:spcAft>
              <a:defRPr kern="1200">
                <a:solidFill>
                  <a:schemeClr val="tx1"/>
                </a:solidFill>
                <a:latin typeface="Garamond" charset="0"/>
                <a:ea typeface="+mn-ea"/>
                <a:cs typeface="+mn-cs"/>
              </a:defRPr>
            </a:lvl3pPr>
            <a:lvl4pPr marL="1371600" algn="l" rtl="0" eaLnBrk="0" fontAlgn="base" hangingPunct="0">
              <a:spcBef>
                <a:spcPct val="0"/>
              </a:spcBef>
              <a:spcAft>
                <a:spcPct val="0"/>
              </a:spcAft>
              <a:defRPr kern="1200">
                <a:solidFill>
                  <a:schemeClr val="tx1"/>
                </a:solidFill>
                <a:latin typeface="Garamond" charset="0"/>
                <a:ea typeface="+mn-ea"/>
                <a:cs typeface="+mn-cs"/>
              </a:defRPr>
            </a:lvl4pPr>
            <a:lvl5pPr marL="1828800" algn="l" rtl="0" eaLnBrk="0" fontAlgn="base" hangingPunct="0">
              <a:spcBef>
                <a:spcPct val="0"/>
              </a:spcBef>
              <a:spcAft>
                <a:spcPct val="0"/>
              </a:spcAft>
              <a:defRPr kern="1200">
                <a:solidFill>
                  <a:schemeClr val="tx1"/>
                </a:solidFill>
                <a:latin typeface="Garamond" charset="0"/>
                <a:ea typeface="+mn-ea"/>
                <a:cs typeface="+mn-cs"/>
              </a:defRPr>
            </a:lvl5pPr>
            <a:lvl6pPr marL="2286000" algn="l" defTabSz="914400" rtl="0" eaLnBrk="1" latinLnBrk="0" hangingPunct="1">
              <a:defRPr kern="1200">
                <a:solidFill>
                  <a:schemeClr val="tx1"/>
                </a:solidFill>
                <a:latin typeface="Garamond" charset="0"/>
                <a:ea typeface="+mn-ea"/>
                <a:cs typeface="+mn-cs"/>
              </a:defRPr>
            </a:lvl6pPr>
            <a:lvl7pPr marL="2743200" algn="l" defTabSz="914400" rtl="0" eaLnBrk="1" latinLnBrk="0" hangingPunct="1">
              <a:defRPr kern="1200">
                <a:solidFill>
                  <a:schemeClr val="tx1"/>
                </a:solidFill>
                <a:latin typeface="Garamond" charset="0"/>
                <a:ea typeface="+mn-ea"/>
                <a:cs typeface="+mn-cs"/>
              </a:defRPr>
            </a:lvl7pPr>
            <a:lvl8pPr marL="3200400" algn="l" defTabSz="914400" rtl="0" eaLnBrk="1" latinLnBrk="0" hangingPunct="1">
              <a:defRPr kern="1200">
                <a:solidFill>
                  <a:schemeClr val="tx1"/>
                </a:solidFill>
                <a:latin typeface="Garamond" charset="0"/>
                <a:ea typeface="+mn-ea"/>
                <a:cs typeface="+mn-cs"/>
              </a:defRPr>
            </a:lvl8pPr>
            <a:lvl9pPr marL="3657600" algn="l" defTabSz="914400" rtl="0" eaLnBrk="1" latinLnBrk="0" hangingPunct="1">
              <a:defRPr kern="1200">
                <a:solidFill>
                  <a:schemeClr val="tx1"/>
                </a:solidFill>
                <a:latin typeface="Garamond" charset="0"/>
                <a:ea typeface="+mn-ea"/>
                <a:cs typeface="+mn-cs"/>
              </a:defRPr>
            </a:lvl9pPr>
          </a:lstStyle>
          <a:p>
            <a:r>
              <a:rPr lang="en-US" sz="1050">
                <a:solidFill>
                  <a:srgbClr val="052049"/>
                </a:solidFill>
              </a:rPr>
              <a:t>Acknowledgement: Matteo Allen, graphical assistance</a:t>
            </a:r>
            <a:endParaRPr lang="en-US" sz="1050" dirty="0">
              <a:solidFill>
                <a:srgbClr val="052049"/>
              </a:solidFill>
            </a:endParaRPr>
          </a:p>
        </p:txBody>
      </p:sp>
      <p:pic>
        <p:nvPicPr>
          <p:cNvPr id="157" name="Picture 156">
            <a:extLst>
              <a:ext uri="{FF2B5EF4-FFF2-40B4-BE49-F238E27FC236}">
                <a16:creationId xmlns:a16="http://schemas.microsoft.com/office/drawing/2014/main" id="{B33D57B3-17BD-0F4A-9CC1-3A15326C49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7812" y="4177570"/>
            <a:ext cx="1474649" cy="1044543"/>
          </a:xfrm>
          <a:prstGeom prst="rect">
            <a:avLst/>
          </a:prstGeom>
        </p:spPr>
      </p:pic>
      <p:pic>
        <p:nvPicPr>
          <p:cNvPr id="158" name="Picture 157">
            <a:extLst>
              <a:ext uri="{FF2B5EF4-FFF2-40B4-BE49-F238E27FC236}">
                <a16:creationId xmlns:a16="http://schemas.microsoft.com/office/drawing/2014/main" id="{D580C9C7-7438-494B-A198-AD0CA580B057}"/>
              </a:ext>
            </a:extLst>
          </p:cNvPr>
          <p:cNvPicPr>
            <a:picLocks noChangeAspect="1"/>
          </p:cNvPicPr>
          <p:nvPr/>
        </p:nvPicPr>
        <p:blipFill rotWithShape="1">
          <a:blip r:embed="rId4">
            <a:extLst>
              <a:ext uri="{28A0092B-C50C-407E-A947-70E740481C1C}">
                <a14:useLocalDpi xmlns:a14="http://schemas.microsoft.com/office/drawing/2010/main" val="0"/>
              </a:ext>
            </a:extLst>
          </a:blip>
          <a:srcRect l="6077" b="8861"/>
          <a:stretch/>
        </p:blipFill>
        <p:spPr>
          <a:xfrm>
            <a:off x="7303488" y="4339051"/>
            <a:ext cx="1419654" cy="883062"/>
          </a:xfrm>
          <a:prstGeom prst="rect">
            <a:avLst/>
          </a:prstGeom>
        </p:spPr>
      </p:pic>
      <p:grpSp>
        <p:nvGrpSpPr>
          <p:cNvPr id="159" name="Group 158">
            <a:extLst>
              <a:ext uri="{FF2B5EF4-FFF2-40B4-BE49-F238E27FC236}">
                <a16:creationId xmlns:a16="http://schemas.microsoft.com/office/drawing/2014/main" id="{96552553-8D3F-FB4B-91E9-1D7B65BF25E0}"/>
              </a:ext>
            </a:extLst>
          </p:cNvPr>
          <p:cNvGrpSpPr/>
          <p:nvPr/>
        </p:nvGrpSpPr>
        <p:grpSpPr>
          <a:xfrm>
            <a:off x="3599148" y="851794"/>
            <a:ext cx="1945703" cy="1384557"/>
            <a:chOff x="37707" y="30723"/>
            <a:chExt cx="5749822" cy="5895260"/>
          </a:xfrm>
        </p:grpSpPr>
        <p:pic>
          <p:nvPicPr>
            <p:cNvPr id="160" name="Shape 87">
              <a:extLst>
                <a:ext uri="{FF2B5EF4-FFF2-40B4-BE49-F238E27FC236}">
                  <a16:creationId xmlns:a16="http://schemas.microsoft.com/office/drawing/2014/main" id="{4F6EF591-3C0C-FF46-92AF-4FB7E628E246}"/>
                </a:ext>
              </a:extLst>
            </p:cNvPr>
            <p:cNvPicPr preferRelativeResize="0"/>
            <p:nvPr/>
          </p:nvPicPr>
          <p:blipFill>
            <a:blip r:embed="rId5">
              <a:alphaModFix/>
            </a:blip>
            <a:stretch>
              <a:fillRect/>
            </a:stretch>
          </p:blipFill>
          <p:spPr>
            <a:xfrm>
              <a:off x="284309" y="1714165"/>
              <a:ext cx="812800" cy="1352928"/>
            </a:xfrm>
            <a:prstGeom prst="rect">
              <a:avLst/>
            </a:prstGeom>
            <a:noFill/>
            <a:ln>
              <a:noFill/>
            </a:ln>
          </p:spPr>
        </p:pic>
        <p:pic>
          <p:nvPicPr>
            <p:cNvPr id="161" name="Shape 94">
              <a:extLst>
                <a:ext uri="{FF2B5EF4-FFF2-40B4-BE49-F238E27FC236}">
                  <a16:creationId xmlns:a16="http://schemas.microsoft.com/office/drawing/2014/main" id="{0C4BD5B6-A172-5C4A-8B86-6DC2B253AF41}"/>
                </a:ext>
              </a:extLst>
            </p:cNvPr>
            <p:cNvPicPr preferRelativeResize="0"/>
            <p:nvPr/>
          </p:nvPicPr>
          <p:blipFill>
            <a:blip r:embed="rId6">
              <a:alphaModFix/>
            </a:blip>
            <a:stretch>
              <a:fillRect/>
            </a:stretch>
          </p:blipFill>
          <p:spPr>
            <a:xfrm>
              <a:off x="1097110" y="1740459"/>
              <a:ext cx="929807" cy="1326635"/>
            </a:xfrm>
            <a:prstGeom prst="rect">
              <a:avLst/>
            </a:prstGeom>
            <a:noFill/>
            <a:ln>
              <a:noFill/>
            </a:ln>
          </p:spPr>
        </p:pic>
        <p:pic>
          <p:nvPicPr>
            <p:cNvPr id="162" name="Shape 101">
              <a:extLst>
                <a:ext uri="{FF2B5EF4-FFF2-40B4-BE49-F238E27FC236}">
                  <a16:creationId xmlns:a16="http://schemas.microsoft.com/office/drawing/2014/main" id="{0A109D06-3F69-2941-B904-882E46AA8264}"/>
                </a:ext>
              </a:extLst>
            </p:cNvPr>
            <p:cNvPicPr preferRelativeResize="0"/>
            <p:nvPr/>
          </p:nvPicPr>
          <p:blipFill rotWithShape="1">
            <a:blip r:embed="rId7">
              <a:alphaModFix/>
            </a:blip>
            <a:srcRect l="5442" r="1291" b="8527"/>
            <a:stretch/>
          </p:blipFill>
          <p:spPr>
            <a:xfrm>
              <a:off x="3155376" y="168171"/>
              <a:ext cx="1184365" cy="1312092"/>
            </a:xfrm>
            <a:prstGeom prst="rect">
              <a:avLst/>
            </a:prstGeom>
            <a:noFill/>
            <a:ln>
              <a:noFill/>
            </a:ln>
          </p:spPr>
        </p:pic>
        <p:grpSp>
          <p:nvGrpSpPr>
            <p:cNvPr id="163" name="Group 162">
              <a:extLst>
                <a:ext uri="{FF2B5EF4-FFF2-40B4-BE49-F238E27FC236}">
                  <a16:creationId xmlns:a16="http://schemas.microsoft.com/office/drawing/2014/main" id="{4DC2957A-7DC7-5D4D-A0A3-5F714A01878B}"/>
                </a:ext>
              </a:extLst>
            </p:cNvPr>
            <p:cNvGrpSpPr/>
            <p:nvPr/>
          </p:nvGrpSpPr>
          <p:grpSpPr>
            <a:xfrm>
              <a:off x="4339743" y="30723"/>
              <a:ext cx="1152949" cy="1449541"/>
              <a:chOff x="600891" y="1560036"/>
              <a:chExt cx="2133600" cy="2668615"/>
            </a:xfrm>
          </p:grpSpPr>
          <p:pic>
            <p:nvPicPr>
              <p:cNvPr id="186" name="Shape 108">
                <a:extLst>
                  <a:ext uri="{FF2B5EF4-FFF2-40B4-BE49-F238E27FC236}">
                    <a16:creationId xmlns:a16="http://schemas.microsoft.com/office/drawing/2014/main" id="{7CEF77B0-63AD-5A43-B94F-8898FA6EC95E}"/>
                  </a:ext>
                </a:extLst>
              </p:cNvPr>
              <p:cNvPicPr preferRelativeResize="0"/>
              <p:nvPr/>
            </p:nvPicPr>
            <p:blipFill rotWithShape="1">
              <a:blip r:embed="rId8">
                <a:alphaModFix/>
              </a:blip>
              <a:srcRect l="12434" r="15300" b="7445"/>
              <a:stretch/>
            </p:blipFill>
            <p:spPr>
              <a:xfrm>
                <a:off x="600891" y="1565345"/>
                <a:ext cx="2133600" cy="2663306"/>
              </a:xfrm>
              <a:prstGeom prst="rect">
                <a:avLst/>
              </a:prstGeom>
              <a:noFill/>
              <a:ln>
                <a:noFill/>
              </a:ln>
            </p:spPr>
          </p:pic>
          <p:sp>
            <p:nvSpPr>
              <p:cNvPr id="187" name="Shape 106">
                <a:extLst>
                  <a:ext uri="{FF2B5EF4-FFF2-40B4-BE49-F238E27FC236}">
                    <a16:creationId xmlns:a16="http://schemas.microsoft.com/office/drawing/2014/main" id="{761238E8-BD51-0042-A2BE-AFB094B24503}"/>
                  </a:ext>
                </a:extLst>
              </p:cNvPr>
              <p:cNvSpPr txBox="1">
                <a:spLocks/>
              </p:cNvSpPr>
              <p:nvPr/>
            </p:nvSpPr>
            <p:spPr>
              <a:xfrm>
                <a:off x="1392013" y="1560036"/>
                <a:ext cx="1342478" cy="440120"/>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1600" dirty="0">
                    <a:latin typeface="Germania One"/>
                    <a:ea typeface="Germania One"/>
                    <a:cs typeface="Germania One"/>
                    <a:sym typeface="Germania One"/>
                  </a:rPr>
                  <a:t>Hades</a:t>
                </a:r>
                <a:endParaRPr lang="en" sz="2667" dirty="0">
                  <a:latin typeface="Germania One"/>
                  <a:ea typeface="Germania One"/>
                  <a:cs typeface="Germania One"/>
                  <a:sym typeface="Germania One"/>
                </a:endParaRPr>
              </a:p>
            </p:txBody>
          </p:sp>
        </p:grpSp>
        <p:pic>
          <p:nvPicPr>
            <p:cNvPr id="164" name="Shape 115">
              <a:extLst>
                <a:ext uri="{FF2B5EF4-FFF2-40B4-BE49-F238E27FC236}">
                  <a16:creationId xmlns:a16="http://schemas.microsoft.com/office/drawing/2014/main" id="{5E1A312E-3C7F-5049-8D1C-8BF6AD45CD45}"/>
                </a:ext>
              </a:extLst>
            </p:cNvPr>
            <p:cNvPicPr preferRelativeResize="0"/>
            <p:nvPr/>
          </p:nvPicPr>
          <p:blipFill rotWithShape="1">
            <a:blip r:embed="rId9">
              <a:alphaModFix/>
            </a:blip>
            <a:srcRect l="26578" t="7135" r="21577" b="12416"/>
            <a:stretch/>
          </p:blipFill>
          <p:spPr>
            <a:xfrm>
              <a:off x="4370990" y="3223386"/>
              <a:ext cx="1090453" cy="1312091"/>
            </a:xfrm>
            <a:prstGeom prst="rect">
              <a:avLst/>
            </a:prstGeom>
            <a:noFill/>
            <a:ln>
              <a:noFill/>
            </a:ln>
          </p:spPr>
        </p:pic>
        <p:pic>
          <p:nvPicPr>
            <p:cNvPr id="165" name="Shape 122">
              <a:extLst>
                <a:ext uri="{FF2B5EF4-FFF2-40B4-BE49-F238E27FC236}">
                  <a16:creationId xmlns:a16="http://schemas.microsoft.com/office/drawing/2014/main" id="{2F691166-F423-2240-BA1C-D11A6FC08E91}"/>
                </a:ext>
              </a:extLst>
            </p:cNvPr>
            <p:cNvPicPr preferRelativeResize="0"/>
            <p:nvPr/>
          </p:nvPicPr>
          <p:blipFill rotWithShape="1">
            <a:blip r:embed="rId10">
              <a:alphaModFix/>
            </a:blip>
            <a:srcRect l="13489"/>
            <a:stretch/>
          </p:blipFill>
          <p:spPr>
            <a:xfrm>
              <a:off x="1350304" y="4573055"/>
              <a:ext cx="1245299" cy="1352928"/>
            </a:xfrm>
            <a:prstGeom prst="rect">
              <a:avLst/>
            </a:prstGeom>
            <a:noFill/>
            <a:ln>
              <a:noFill/>
            </a:ln>
          </p:spPr>
        </p:pic>
        <p:pic>
          <p:nvPicPr>
            <p:cNvPr id="166" name="Shape 136">
              <a:extLst>
                <a:ext uri="{FF2B5EF4-FFF2-40B4-BE49-F238E27FC236}">
                  <a16:creationId xmlns:a16="http://schemas.microsoft.com/office/drawing/2014/main" id="{D9D77ADE-392C-C142-ADDB-94D8D7219DE1}"/>
                </a:ext>
              </a:extLst>
            </p:cNvPr>
            <p:cNvPicPr preferRelativeResize="0"/>
            <p:nvPr/>
          </p:nvPicPr>
          <p:blipFill rotWithShape="1">
            <a:blip r:embed="rId11">
              <a:alphaModFix/>
            </a:blip>
            <a:srcRect l="1643" t="4554" r="2634" b="4965"/>
            <a:stretch/>
          </p:blipFill>
          <p:spPr>
            <a:xfrm>
              <a:off x="37707" y="168171"/>
              <a:ext cx="1306005" cy="1352928"/>
            </a:xfrm>
            <a:prstGeom prst="rect">
              <a:avLst/>
            </a:prstGeom>
            <a:noFill/>
            <a:ln>
              <a:noFill/>
            </a:ln>
          </p:spPr>
        </p:pic>
        <p:pic>
          <p:nvPicPr>
            <p:cNvPr id="167" name="Shape 129">
              <a:extLst>
                <a:ext uri="{FF2B5EF4-FFF2-40B4-BE49-F238E27FC236}">
                  <a16:creationId xmlns:a16="http://schemas.microsoft.com/office/drawing/2014/main" id="{544D7CBC-9A8E-0D45-9A4D-85F1104FEE46}"/>
                </a:ext>
              </a:extLst>
            </p:cNvPr>
            <p:cNvPicPr preferRelativeResize="0"/>
            <p:nvPr/>
          </p:nvPicPr>
          <p:blipFill rotWithShape="1">
            <a:blip r:embed="rId12">
              <a:alphaModFix/>
            </a:blip>
            <a:srcRect l="8770" r="3546"/>
            <a:stretch/>
          </p:blipFill>
          <p:spPr>
            <a:xfrm>
              <a:off x="1293435" y="168171"/>
              <a:ext cx="1031844" cy="1326635"/>
            </a:xfrm>
            <a:prstGeom prst="rect">
              <a:avLst/>
            </a:prstGeom>
            <a:noFill/>
            <a:ln>
              <a:noFill/>
            </a:ln>
          </p:spPr>
        </p:pic>
        <p:pic>
          <p:nvPicPr>
            <p:cNvPr id="168" name="Shape 143">
              <a:extLst>
                <a:ext uri="{FF2B5EF4-FFF2-40B4-BE49-F238E27FC236}">
                  <a16:creationId xmlns:a16="http://schemas.microsoft.com/office/drawing/2014/main" id="{F72E556D-74E4-8E48-B7EB-46903DA0A855}"/>
                </a:ext>
              </a:extLst>
            </p:cNvPr>
            <p:cNvPicPr preferRelativeResize="0"/>
            <p:nvPr/>
          </p:nvPicPr>
          <p:blipFill rotWithShape="1">
            <a:blip r:embed="rId13">
              <a:alphaModFix/>
            </a:blip>
            <a:srcRect l="16444" r="10652"/>
            <a:stretch/>
          </p:blipFill>
          <p:spPr>
            <a:xfrm>
              <a:off x="2325730" y="163065"/>
              <a:ext cx="879924" cy="1358035"/>
            </a:xfrm>
            <a:prstGeom prst="rect">
              <a:avLst/>
            </a:prstGeom>
            <a:noFill/>
            <a:ln>
              <a:noFill/>
            </a:ln>
          </p:spPr>
        </p:pic>
        <p:pic>
          <p:nvPicPr>
            <p:cNvPr id="169" name="Shape 150">
              <a:extLst>
                <a:ext uri="{FF2B5EF4-FFF2-40B4-BE49-F238E27FC236}">
                  <a16:creationId xmlns:a16="http://schemas.microsoft.com/office/drawing/2014/main" id="{8A7A7F6D-EC4A-974B-92FE-3340B8D509A8}"/>
                </a:ext>
              </a:extLst>
            </p:cNvPr>
            <p:cNvPicPr preferRelativeResize="0"/>
            <p:nvPr/>
          </p:nvPicPr>
          <p:blipFill rotWithShape="1">
            <a:blip r:embed="rId14">
              <a:alphaModFix/>
            </a:blip>
            <a:srcRect l="10663" t="2873" r="4229" b="2705"/>
            <a:stretch/>
          </p:blipFill>
          <p:spPr>
            <a:xfrm>
              <a:off x="2026916" y="1765597"/>
              <a:ext cx="1180901" cy="1326635"/>
            </a:xfrm>
            <a:prstGeom prst="rect">
              <a:avLst/>
            </a:prstGeom>
            <a:noFill/>
            <a:ln>
              <a:noFill/>
            </a:ln>
          </p:spPr>
        </p:pic>
        <p:grpSp>
          <p:nvGrpSpPr>
            <p:cNvPr id="170" name="Group 169">
              <a:extLst>
                <a:ext uri="{FF2B5EF4-FFF2-40B4-BE49-F238E27FC236}">
                  <a16:creationId xmlns:a16="http://schemas.microsoft.com/office/drawing/2014/main" id="{6610608E-68BF-2D43-87D4-A638A48D2F8B}"/>
                </a:ext>
              </a:extLst>
            </p:cNvPr>
            <p:cNvGrpSpPr/>
            <p:nvPr/>
          </p:nvGrpSpPr>
          <p:grpSpPr>
            <a:xfrm>
              <a:off x="3205654" y="1888285"/>
              <a:ext cx="981745" cy="1305707"/>
              <a:chOff x="233767" y="1581600"/>
              <a:chExt cx="1764506" cy="2680655"/>
            </a:xfrm>
          </p:grpSpPr>
          <p:pic>
            <p:nvPicPr>
              <p:cNvPr id="184" name="Shape 157">
                <a:extLst>
                  <a:ext uri="{FF2B5EF4-FFF2-40B4-BE49-F238E27FC236}">
                    <a16:creationId xmlns:a16="http://schemas.microsoft.com/office/drawing/2014/main" id="{F583B32C-75AF-084F-B01F-01917420B681}"/>
                  </a:ext>
                </a:extLst>
              </p:cNvPr>
              <p:cNvPicPr preferRelativeResize="0"/>
              <p:nvPr/>
            </p:nvPicPr>
            <p:blipFill>
              <a:blip r:embed="rId15">
                <a:alphaModFix/>
              </a:blip>
              <a:stretch>
                <a:fillRect/>
              </a:stretch>
            </p:blipFill>
            <p:spPr>
              <a:xfrm>
                <a:off x="233767" y="1581600"/>
                <a:ext cx="1764506" cy="2471738"/>
              </a:xfrm>
              <a:prstGeom prst="rect">
                <a:avLst/>
              </a:prstGeom>
              <a:noFill/>
              <a:ln>
                <a:noFill/>
              </a:ln>
            </p:spPr>
          </p:pic>
          <p:sp>
            <p:nvSpPr>
              <p:cNvPr id="185" name="Shape 155">
                <a:extLst>
                  <a:ext uri="{FF2B5EF4-FFF2-40B4-BE49-F238E27FC236}">
                    <a16:creationId xmlns:a16="http://schemas.microsoft.com/office/drawing/2014/main" id="{DE4E805B-732F-044A-A53D-17A80E8A6321}"/>
                  </a:ext>
                </a:extLst>
              </p:cNvPr>
              <p:cNvSpPr txBox="1">
                <a:spLocks/>
              </p:cNvSpPr>
              <p:nvPr/>
            </p:nvSpPr>
            <p:spPr>
              <a:xfrm>
                <a:off x="385784" y="3385260"/>
                <a:ext cx="1612489" cy="876995"/>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500" dirty="0" err="1">
                    <a:latin typeface="Germania One"/>
                    <a:ea typeface="Germania One"/>
                    <a:cs typeface="Germania One"/>
                    <a:sym typeface="Germania One"/>
                  </a:rPr>
                  <a:t>Leto</a:t>
                </a:r>
                <a:endParaRPr lang="en" sz="500" dirty="0">
                  <a:latin typeface="Germania One"/>
                  <a:ea typeface="Germania One"/>
                  <a:cs typeface="Germania One"/>
                  <a:sym typeface="Germania One"/>
                </a:endParaRPr>
              </a:p>
            </p:txBody>
          </p:sp>
        </p:grpSp>
        <p:pic>
          <p:nvPicPr>
            <p:cNvPr id="171" name="Shape 165">
              <a:extLst>
                <a:ext uri="{FF2B5EF4-FFF2-40B4-BE49-F238E27FC236}">
                  <a16:creationId xmlns:a16="http://schemas.microsoft.com/office/drawing/2014/main" id="{95E1FF65-4BE6-194A-ACE6-1B06C4DC7188}"/>
                </a:ext>
              </a:extLst>
            </p:cNvPr>
            <p:cNvPicPr preferRelativeResize="0"/>
            <p:nvPr/>
          </p:nvPicPr>
          <p:blipFill>
            <a:blip r:embed="rId16">
              <a:alphaModFix/>
            </a:blip>
            <a:stretch>
              <a:fillRect/>
            </a:stretch>
          </p:blipFill>
          <p:spPr>
            <a:xfrm>
              <a:off x="4137624" y="1765597"/>
              <a:ext cx="1228512" cy="1326635"/>
            </a:xfrm>
            <a:prstGeom prst="rect">
              <a:avLst/>
            </a:prstGeom>
            <a:noFill/>
            <a:ln>
              <a:noFill/>
            </a:ln>
          </p:spPr>
        </p:pic>
        <p:pic>
          <p:nvPicPr>
            <p:cNvPr id="172" name="Shape 172">
              <a:extLst>
                <a:ext uri="{FF2B5EF4-FFF2-40B4-BE49-F238E27FC236}">
                  <a16:creationId xmlns:a16="http://schemas.microsoft.com/office/drawing/2014/main" id="{D156D41F-2B9D-DD4C-B835-F4FA68998EB2}"/>
                </a:ext>
              </a:extLst>
            </p:cNvPr>
            <p:cNvPicPr preferRelativeResize="0"/>
            <p:nvPr/>
          </p:nvPicPr>
          <p:blipFill rotWithShape="1">
            <a:blip r:embed="rId17">
              <a:alphaModFix/>
            </a:blip>
            <a:srcRect l="11305" r="9368"/>
            <a:stretch/>
          </p:blipFill>
          <p:spPr>
            <a:xfrm>
              <a:off x="219036" y="4538339"/>
              <a:ext cx="1131268" cy="1352928"/>
            </a:xfrm>
            <a:prstGeom prst="rect">
              <a:avLst/>
            </a:prstGeom>
            <a:noFill/>
            <a:ln>
              <a:noFill/>
            </a:ln>
          </p:spPr>
        </p:pic>
        <p:pic>
          <p:nvPicPr>
            <p:cNvPr id="173" name="Shape 179">
              <a:extLst>
                <a:ext uri="{FF2B5EF4-FFF2-40B4-BE49-F238E27FC236}">
                  <a16:creationId xmlns:a16="http://schemas.microsoft.com/office/drawing/2014/main" id="{1E25195A-E7AB-6048-B092-72F684BA94EE}"/>
                </a:ext>
              </a:extLst>
            </p:cNvPr>
            <p:cNvPicPr preferRelativeResize="0"/>
            <p:nvPr/>
          </p:nvPicPr>
          <p:blipFill rotWithShape="1">
            <a:blip r:embed="rId18">
              <a:alphaModFix/>
            </a:blip>
            <a:srcRect l="9341" r="1375" b="9128"/>
            <a:stretch/>
          </p:blipFill>
          <p:spPr>
            <a:xfrm>
              <a:off x="2597607" y="4564872"/>
              <a:ext cx="1157529" cy="1326395"/>
            </a:xfrm>
            <a:prstGeom prst="rect">
              <a:avLst/>
            </a:prstGeom>
            <a:noFill/>
            <a:ln>
              <a:noFill/>
            </a:ln>
          </p:spPr>
        </p:pic>
        <p:pic>
          <p:nvPicPr>
            <p:cNvPr id="174" name="Shape 186">
              <a:extLst>
                <a:ext uri="{FF2B5EF4-FFF2-40B4-BE49-F238E27FC236}">
                  <a16:creationId xmlns:a16="http://schemas.microsoft.com/office/drawing/2014/main" id="{A113AF82-4C48-344E-BFCB-84206E6568B9}"/>
                </a:ext>
              </a:extLst>
            </p:cNvPr>
            <p:cNvPicPr preferRelativeResize="0"/>
            <p:nvPr/>
          </p:nvPicPr>
          <p:blipFill rotWithShape="1">
            <a:blip r:embed="rId19">
              <a:alphaModFix/>
            </a:blip>
            <a:srcRect l="17239" r="6183" b="8486"/>
            <a:stretch/>
          </p:blipFill>
          <p:spPr>
            <a:xfrm>
              <a:off x="3791237" y="4546406"/>
              <a:ext cx="1018395" cy="1350636"/>
            </a:xfrm>
            <a:prstGeom prst="rect">
              <a:avLst/>
            </a:prstGeom>
            <a:noFill/>
            <a:ln>
              <a:noFill/>
            </a:ln>
          </p:spPr>
        </p:pic>
        <p:grpSp>
          <p:nvGrpSpPr>
            <p:cNvPr id="175" name="Group 174">
              <a:extLst>
                <a:ext uri="{FF2B5EF4-FFF2-40B4-BE49-F238E27FC236}">
                  <a16:creationId xmlns:a16="http://schemas.microsoft.com/office/drawing/2014/main" id="{CFCCE7AF-B5B4-2445-AC2D-D02EC239C7CB}"/>
                </a:ext>
              </a:extLst>
            </p:cNvPr>
            <p:cNvGrpSpPr/>
            <p:nvPr/>
          </p:nvGrpSpPr>
          <p:grpSpPr>
            <a:xfrm>
              <a:off x="268464" y="3092232"/>
              <a:ext cx="1024971" cy="1382597"/>
              <a:chOff x="669977" y="2139885"/>
              <a:chExt cx="1639590" cy="2076660"/>
            </a:xfrm>
          </p:grpSpPr>
          <p:pic>
            <p:nvPicPr>
              <p:cNvPr id="182" name="Shape 193">
                <a:extLst>
                  <a:ext uri="{FF2B5EF4-FFF2-40B4-BE49-F238E27FC236}">
                    <a16:creationId xmlns:a16="http://schemas.microsoft.com/office/drawing/2014/main" id="{4D3E0803-6E0F-C94F-A61B-B4195406716C}"/>
                  </a:ext>
                </a:extLst>
              </p:cNvPr>
              <p:cNvPicPr preferRelativeResize="0"/>
              <p:nvPr/>
            </p:nvPicPr>
            <p:blipFill rotWithShape="1">
              <a:blip r:embed="rId20">
                <a:alphaModFix/>
              </a:blip>
              <a:srcRect l="17104" t="19399" r="5821" b="10485"/>
              <a:stretch/>
            </p:blipFill>
            <p:spPr>
              <a:xfrm>
                <a:off x="707010" y="2139885"/>
                <a:ext cx="1602557" cy="2076660"/>
              </a:xfrm>
              <a:prstGeom prst="rect">
                <a:avLst/>
              </a:prstGeom>
              <a:noFill/>
              <a:ln>
                <a:noFill/>
              </a:ln>
            </p:spPr>
          </p:pic>
          <p:sp>
            <p:nvSpPr>
              <p:cNvPr id="183" name="Shape 191">
                <a:extLst>
                  <a:ext uri="{FF2B5EF4-FFF2-40B4-BE49-F238E27FC236}">
                    <a16:creationId xmlns:a16="http://schemas.microsoft.com/office/drawing/2014/main" id="{795563D7-18AB-2846-97B6-86B1BBDAFACD}"/>
                  </a:ext>
                </a:extLst>
              </p:cNvPr>
              <p:cNvSpPr txBox="1">
                <a:spLocks/>
              </p:cNvSpPr>
              <p:nvPr/>
            </p:nvSpPr>
            <p:spPr>
              <a:xfrm>
                <a:off x="669977" y="3639585"/>
                <a:ext cx="1639590" cy="492904"/>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600" b="1" dirty="0" err="1">
                    <a:solidFill>
                      <a:schemeClr val="bg2">
                        <a:lumMod val="50000"/>
                      </a:schemeClr>
                    </a:solidFill>
                    <a:latin typeface="Germania One"/>
                    <a:ea typeface="Germania One"/>
                    <a:cs typeface="Germania One"/>
                    <a:sym typeface="Germania One"/>
                  </a:rPr>
                  <a:t>Cyclope</a:t>
                </a:r>
                <a:endParaRPr lang="en" sz="600" b="1" dirty="0">
                  <a:solidFill>
                    <a:schemeClr val="bg2">
                      <a:lumMod val="50000"/>
                    </a:schemeClr>
                  </a:solidFill>
                  <a:latin typeface="Germania One"/>
                  <a:ea typeface="Germania One"/>
                  <a:cs typeface="Germania One"/>
                  <a:sym typeface="Germania One"/>
                </a:endParaRPr>
              </a:p>
            </p:txBody>
          </p:sp>
        </p:grpSp>
        <p:grpSp>
          <p:nvGrpSpPr>
            <p:cNvPr id="176" name="Group 175">
              <a:extLst>
                <a:ext uri="{FF2B5EF4-FFF2-40B4-BE49-F238E27FC236}">
                  <a16:creationId xmlns:a16="http://schemas.microsoft.com/office/drawing/2014/main" id="{41C6A235-CFB1-A14F-9097-7FAC473EE947}"/>
                </a:ext>
              </a:extLst>
            </p:cNvPr>
            <p:cNvGrpSpPr/>
            <p:nvPr/>
          </p:nvGrpSpPr>
          <p:grpSpPr>
            <a:xfrm>
              <a:off x="1342131" y="3205775"/>
              <a:ext cx="1112988" cy="1213092"/>
              <a:chOff x="835744" y="1565344"/>
              <a:chExt cx="1896771" cy="2403341"/>
            </a:xfrm>
          </p:grpSpPr>
          <p:pic>
            <p:nvPicPr>
              <p:cNvPr id="180" name="Shape 200">
                <a:extLst>
                  <a:ext uri="{FF2B5EF4-FFF2-40B4-BE49-F238E27FC236}">
                    <a16:creationId xmlns:a16="http://schemas.microsoft.com/office/drawing/2014/main" id="{026EA50F-21A2-524D-B79D-3D00C246E675}"/>
                  </a:ext>
                </a:extLst>
              </p:cNvPr>
              <p:cNvPicPr preferRelativeResize="0"/>
              <p:nvPr/>
            </p:nvPicPr>
            <p:blipFill rotWithShape="1">
              <a:blip r:embed="rId21">
                <a:alphaModFix/>
              </a:blip>
              <a:srcRect l="21933" r="21426" b="18120"/>
              <a:stretch/>
            </p:blipFill>
            <p:spPr>
              <a:xfrm>
                <a:off x="857165" y="1565344"/>
                <a:ext cx="1609901" cy="2403341"/>
              </a:xfrm>
              <a:prstGeom prst="rect">
                <a:avLst/>
              </a:prstGeom>
              <a:noFill/>
              <a:ln>
                <a:noFill/>
              </a:ln>
            </p:spPr>
          </p:pic>
          <p:sp>
            <p:nvSpPr>
              <p:cNvPr id="181" name="Shape 198">
                <a:extLst>
                  <a:ext uri="{FF2B5EF4-FFF2-40B4-BE49-F238E27FC236}">
                    <a16:creationId xmlns:a16="http://schemas.microsoft.com/office/drawing/2014/main" id="{D6C92D77-A75D-E54F-AC76-42B1ADE80B49}"/>
                  </a:ext>
                </a:extLst>
              </p:cNvPr>
              <p:cNvSpPr txBox="1">
                <a:spLocks/>
              </p:cNvSpPr>
              <p:nvPr/>
            </p:nvSpPr>
            <p:spPr>
              <a:xfrm>
                <a:off x="835744" y="3601305"/>
                <a:ext cx="1896771" cy="367378"/>
              </a:xfrm>
              <a:prstGeom prst="rect">
                <a:avLst/>
              </a:prstGeom>
            </p:spPr>
            <p:txBody>
              <a:bodyPr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stStyle>
              <a:p>
                <a:r>
                  <a:rPr lang="en" sz="500" dirty="0">
                    <a:solidFill>
                      <a:srgbClr val="C00000"/>
                    </a:solidFill>
                    <a:latin typeface="+mj-lt"/>
                    <a:ea typeface="Germania One"/>
                    <a:cs typeface="Germania One"/>
                    <a:sym typeface="Germania One"/>
                  </a:rPr>
                  <a:t>Persephone</a:t>
                </a:r>
              </a:p>
            </p:txBody>
          </p:sp>
        </p:grpSp>
        <p:pic>
          <p:nvPicPr>
            <p:cNvPr id="177" name="Shape 207">
              <a:extLst>
                <a:ext uri="{FF2B5EF4-FFF2-40B4-BE49-F238E27FC236}">
                  <a16:creationId xmlns:a16="http://schemas.microsoft.com/office/drawing/2014/main" id="{C7E89169-0117-8B41-96FB-334A9562EBE7}"/>
                </a:ext>
              </a:extLst>
            </p:cNvPr>
            <p:cNvPicPr preferRelativeResize="0"/>
            <p:nvPr/>
          </p:nvPicPr>
          <p:blipFill>
            <a:blip r:embed="rId22">
              <a:alphaModFix/>
            </a:blip>
            <a:stretch>
              <a:fillRect/>
            </a:stretch>
          </p:blipFill>
          <p:spPr>
            <a:xfrm>
              <a:off x="4702452" y="4636359"/>
              <a:ext cx="1085077" cy="1262428"/>
            </a:xfrm>
            <a:prstGeom prst="rect">
              <a:avLst/>
            </a:prstGeom>
            <a:noFill/>
            <a:ln>
              <a:noFill/>
            </a:ln>
          </p:spPr>
        </p:pic>
        <p:pic>
          <p:nvPicPr>
            <p:cNvPr id="178" name="Shape 221">
              <a:extLst>
                <a:ext uri="{FF2B5EF4-FFF2-40B4-BE49-F238E27FC236}">
                  <a16:creationId xmlns:a16="http://schemas.microsoft.com/office/drawing/2014/main" id="{C2A63F54-8229-0E4D-9644-5CAE15AC3CC3}"/>
                </a:ext>
              </a:extLst>
            </p:cNvPr>
            <p:cNvPicPr preferRelativeResize="0"/>
            <p:nvPr/>
          </p:nvPicPr>
          <p:blipFill rotWithShape="1">
            <a:blip r:embed="rId23">
              <a:alphaModFix/>
            </a:blip>
            <a:srcRect l="12087" t="1268" r="5848" b="8807"/>
            <a:stretch/>
          </p:blipFill>
          <p:spPr>
            <a:xfrm>
              <a:off x="2350783" y="3277581"/>
              <a:ext cx="930112" cy="1176006"/>
            </a:xfrm>
            <a:prstGeom prst="rect">
              <a:avLst/>
            </a:prstGeom>
            <a:noFill/>
            <a:ln>
              <a:noFill/>
            </a:ln>
          </p:spPr>
        </p:pic>
        <p:pic>
          <p:nvPicPr>
            <p:cNvPr id="179" name="Shape 214">
              <a:extLst>
                <a:ext uri="{FF2B5EF4-FFF2-40B4-BE49-F238E27FC236}">
                  <a16:creationId xmlns:a16="http://schemas.microsoft.com/office/drawing/2014/main" id="{E2E27119-CF9E-C842-B778-F6CF94040E1F}"/>
                </a:ext>
              </a:extLst>
            </p:cNvPr>
            <p:cNvPicPr preferRelativeResize="0"/>
            <p:nvPr/>
          </p:nvPicPr>
          <p:blipFill>
            <a:blip r:embed="rId24">
              <a:alphaModFix/>
            </a:blip>
            <a:stretch>
              <a:fillRect/>
            </a:stretch>
          </p:blipFill>
          <p:spPr>
            <a:xfrm>
              <a:off x="3421729" y="3277580"/>
              <a:ext cx="765671" cy="1203705"/>
            </a:xfrm>
            <a:prstGeom prst="rect">
              <a:avLst/>
            </a:prstGeom>
            <a:noFill/>
            <a:ln>
              <a:noFill/>
            </a:ln>
          </p:spPr>
        </p:pic>
      </p:grpSp>
      <p:cxnSp>
        <p:nvCxnSpPr>
          <p:cNvPr id="188" name="Straight Arrow Connector 187">
            <a:extLst>
              <a:ext uri="{FF2B5EF4-FFF2-40B4-BE49-F238E27FC236}">
                <a16:creationId xmlns:a16="http://schemas.microsoft.com/office/drawing/2014/main" id="{F6A16FF9-DDD6-FA4D-A385-42107CA978AB}"/>
              </a:ext>
            </a:extLst>
          </p:cNvPr>
          <p:cNvCxnSpPr>
            <a:cxnSpLocks/>
          </p:cNvCxnSpPr>
          <p:nvPr/>
        </p:nvCxnSpPr>
        <p:spPr>
          <a:xfrm>
            <a:off x="4970690" y="2387507"/>
            <a:ext cx="1586954" cy="1745449"/>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Straight Arrow Connector 188">
            <a:extLst>
              <a:ext uri="{FF2B5EF4-FFF2-40B4-BE49-F238E27FC236}">
                <a16:creationId xmlns:a16="http://schemas.microsoft.com/office/drawing/2014/main" id="{0B24331C-B089-E945-8A58-BCEF61FF2E63}"/>
              </a:ext>
            </a:extLst>
          </p:cNvPr>
          <p:cNvCxnSpPr>
            <a:cxnSpLocks/>
          </p:cNvCxnSpPr>
          <p:nvPr/>
        </p:nvCxnSpPr>
        <p:spPr>
          <a:xfrm flipH="1">
            <a:off x="2629573" y="2387507"/>
            <a:ext cx="1569089" cy="1723271"/>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90" name="TextBox 189">
            <a:extLst>
              <a:ext uri="{FF2B5EF4-FFF2-40B4-BE49-F238E27FC236}">
                <a16:creationId xmlns:a16="http://schemas.microsoft.com/office/drawing/2014/main" id="{00D5A24D-41DA-6445-A40E-6D94AA67BAAA}"/>
              </a:ext>
            </a:extLst>
          </p:cNvPr>
          <p:cNvSpPr txBox="1"/>
          <p:nvPr/>
        </p:nvSpPr>
        <p:spPr bwMode="auto">
          <a:xfrm>
            <a:off x="6328747" y="2336901"/>
            <a:ext cx="2285467" cy="923330"/>
          </a:xfrm>
          <a:prstGeom prst="rect">
            <a:avLst/>
          </a:prstGeom>
          <a:noFill/>
          <a:ln w="19050" algn="ctr">
            <a:noFill/>
            <a:miter lim="800000"/>
            <a:headEnd/>
            <a:tailEnd/>
          </a:ln>
        </p:spPr>
        <p:txBody>
          <a:bodyPr wrap="square" lIns="0" tIns="0" rIns="0" bIns="0" rtlCol="0">
            <a:spAutoFit/>
          </a:bodyPr>
          <a:lstStyle/>
          <a:p>
            <a:r>
              <a:rPr lang="en-US" sz="2000" dirty="0"/>
              <a:t>Assessing </a:t>
            </a:r>
            <a:r>
              <a:rPr lang="en-US" sz="2000" b="1" dirty="0"/>
              <a:t>Association</a:t>
            </a:r>
            <a:r>
              <a:rPr lang="en-US" sz="2000" dirty="0"/>
              <a:t> via </a:t>
            </a:r>
            <a:r>
              <a:rPr lang="en-US" sz="2000" b="1" dirty="0"/>
              <a:t>Observed</a:t>
            </a:r>
            <a:r>
              <a:rPr lang="en-US" sz="2000" dirty="0"/>
              <a:t> Data</a:t>
            </a:r>
          </a:p>
        </p:txBody>
      </p:sp>
      <p:sp>
        <p:nvSpPr>
          <p:cNvPr id="191" name="TextBox 190">
            <a:extLst>
              <a:ext uri="{FF2B5EF4-FFF2-40B4-BE49-F238E27FC236}">
                <a16:creationId xmlns:a16="http://schemas.microsoft.com/office/drawing/2014/main" id="{10AB3C94-2BCB-B243-AA08-7171DB20E4DF}"/>
              </a:ext>
            </a:extLst>
          </p:cNvPr>
          <p:cNvSpPr txBox="1"/>
          <p:nvPr/>
        </p:nvSpPr>
        <p:spPr bwMode="auto">
          <a:xfrm>
            <a:off x="987424" y="2319973"/>
            <a:ext cx="2078506" cy="923330"/>
          </a:xfrm>
          <a:prstGeom prst="rect">
            <a:avLst/>
          </a:prstGeom>
          <a:noFill/>
          <a:ln w="19050" algn="ctr">
            <a:noFill/>
            <a:miter lim="800000"/>
            <a:headEnd/>
            <a:tailEnd/>
          </a:ln>
        </p:spPr>
        <p:txBody>
          <a:bodyPr wrap="square" lIns="0" tIns="0" rIns="0" bIns="0" rtlCol="0">
            <a:spAutoFit/>
          </a:bodyPr>
          <a:lstStyle/>
          <a:p>
            <a:r>
              <a:rPr lang="en-US" sz="2000" dirty="0"/>
              <a:t>Assessing </a:t>
            </a:r>
            <a:r>
              <a:rPr lang="en-US" sz="2000" b="1" dirty="0"/>
              <a:t>Causation</a:t>
            </a:r>
            <a:r>
              <a:rPr lang="en-US" sz="2000" dirty="0"/>
              <a:t> via </a:t>
            </a:r>
            <a:r>
              <a:rPr lang="en-US" sz="2000" b="1" dirty="0"/>
              <a:t>Counterfactuals</a:t>
            </a:r>
          </a:p>
        </p:txBody>
      </p:sp>
      <p:sp>
        <p:nvSpPr>
          <p:cNvPr id="192" name="TextBox 191">
            <a:extLst>
              <a:ext uri="{FF2B5EF4-FFF2-40B4-BE49-F238E27FC236}">
                <a16:creationId xmlns:a16="http://schemas.microsoft.com/office/drawing/2014/main" id="{EE8E90E0-B2AB-974B-8BEA-8D327EFDC105}"/>
              </a:ext>
            </a:extLst>
          </p:cNvPr>
          <p:cNvSpPr txBox="1"/>
          <p:nvPr/>
        </p:nvSpPr>
        <p:spPr bwMode="auto">
          <a:xfrm>
            <a:off x="6722461" y="4531950"/>
            <a:ext cx="601867" cy="430887"/>
          </a:xfrm>
          <a:prstGeom prst="rect">
            <a:avLst/>
          </a:prstGeom>
          <a:noFill/>
          <a:ln w="19050" algn="ctr">
            <a:noFill/>
            <a:miter lim="800000"/>
            <a:headEnd/>
            <a:tailEnd/>
          </a:ln>
        </p:spPr>
        <p:txBody>
          <a:bodyPr wrap="square" lIns="0" tIns="0" rIns="0" bIns="0" rtlCol="0">
            <a:spAutoFit/>
          </a:bodyPr>
          <a:lstStyle/>
          <a:p>
            <a:r>
              <a:rPr lang="en-US" sz="2800" b="1" dirty="0"/>
              <a:t>vs.</a:t>
            </a:r>
            <a:endParaRPr lang="en-US" sz="2000" b="1" dirty="0"/>
          </a:p>
        </p:txBody>
      </p:sp>
      <p:sp>
        <p:nvSpPr>
          <p:cNvPr id="193" name="TextBox 192">
            <a:extLst>
              <a:ext uri="{FF2B5EF4-FFF2-40B4-BE49-F238E27FC236}">
                <a16:creationId xmlns:a16="http://schemas.microsoft.com/office/drawing/2014/main" id="{52071F61-1B68-E646-8A2A-A8B78BEFDBFC}"/>
              </a:ext>
            </a:extLst>
          </p:cNvPr>
          <p:cNvSpPr txBox="1"/>
          <p:nvPr/>
        </p:nvSpPr>
        <p:spPr bwMode="auto">
          <a:xfrm>
            <a:off x="1794495" y="4531951"/>
            <a:ext cx="601867" cy="430887"/>
          </a:xfrm>
          <a:prstGeom prst="rect">
            <a:avLst/>
          </a:prstGeom>
          <a:noFill/>
          <a:ln w="19050" algn="ctr">
            <a:noFill/>
            <a:miter lim="800000"/>
            <a:headEnd/>
            <a:tailEnd/>
          </a:ln>
        </p:spPr>
        <p:txBody>
          <a:bodyPr wrap="square" lIns="0" tIns="0" rIns="0" bIns="0" rtlCol="0">
            <a:spAutoFit/>
          </a:bodyPr>
          <a:lstStyle/>
          <a:p>
            <a:r>
              <a:rPr lang="en-US" sz="2800" b="1" dirty="0"/>
              <a:t>vs.</a:t>
            </a:r>
            <a:endParaRPr lang="en-US" sz="2000" b="1" dirty="0"/>
          </a:p>
        </p:txBody>
      </p:sp>
      <p:pic>
        <p:nvPicPr>
          <p:cNvPr id="194" name="Picture 193">
            <a:extLst>
              <a:ext uri="{FF2B5EF4-FFF2-40B4-BE49-F238E27FC236}">
                <a16:creationId xmlns:a16="http://schemas.microsoft.com/office/drawing/2014/main" id="{710C5063-3952-8447-A49B-5DD8752B8B73}"/>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50142" y="4263264"/>
            <a:ext cx="1621119" cy="1139965"/>
          </a:xfrm>
          <a:prstGeom prst="rect">
            <a:avLst/>
          </a:prstGeom>
        </p:spPr>
      </p:pic>
      <p:pic>
        <p:nvPicPr>
          <p:cNvPr id="195" name="Picture 194">
            <a:extLst>
              <a:ext uri="{FF2B5EF4-FFF2-40B4-BE49-F238E27FC236}">
                <a16:creationId xmlns:a16="http://schemas.microsoft.com/office/drawing/2014/main" id="{EFBBA210-57D7-B04F-8326-185BFA437FAF}"/>
              </a:ext>
            </a:extLst>
          </p:cNvPr>
          <p:cNvPicPr>
            <a:picLocks noChangeAspect="1"/>
          </p:cNvPicPr>
          <p:nvPr/>
        </p:nvPicPr>
        <p:blipFill>
          <a:blip r:embed="rId26"/>
          <a:stretch>
            <a:fillRect/>
          </a:stretch>
        </p:blipFill>
        <p:spPr>
          <a:xfrm>
            <a:off x="2366997" y="4147168"/>
            <a:ext cx="1870224" cy="1156499"/>
          </a:xfrm>
          <a:prstGeom prst="rect">
            <a:avLst/>
          </a:prstGeom>
        </p:spPr>
      </p:pic>
      <p:sp>
        <p:nvSpPr>
          <p:cNvPr id="196" name="Title 1">
            <a:extLst>
              <a:ext uri="{FF2B5EF4-FFF2-40B4-BE49-F238E27FC236}">
                <a16:creationId xmlns:a16="http://schemas.microsoft.com/office/drawing/2014/main" id="{08A178F7-2F77-354D-9B63-FA0BB020C5E4}"/>
              </a:ext>
            </a:extLst>
          </p:cNvPr>
          <p:cNvSpPr>
            <a:spLocks noGrp="1"/>
          </p:cNvSpPr>
          <p:nvPr>
            <p:ph type="title"/>
          </p:nvPr>
        </p:nvSpPr>
        <p:spPr>
          <a:xfrm>
            <a:off x="579592" y="136111"/>
            <a:ext cx="8089901" cy="467820"/>
          </a:xfrm>
        </p:spPr>
        <p:txBody>
          <a:bodyPr/>
          <a:lstStyle/>
          <a:p>
            <a:r>
              <a:rPr lang="en-US" b="1" dirty="0"/>
              <a:t>Causation vs. Association</a:t>
            </a:r>
          </a:p>
        </p:txBody>
      </p:sp>
      <p:sp>
        <p:nvSpPr>
          <p:cNvPr id="197" name="Rectangle 196">
            <a:extLst>
              <a:ext uri="{FF2B5EF4-FFF2-40B4-BE49-F238E27FC236}">
                <a16:creationId xmlns:a16="http://schemas.microsoft.com/office/drawing/2014/main" id="{CC85CC3C-9B86-9946-B6F1-D236B4D6CBAF}"/>
              </a:ext>
            </a:extLst>
          </p:cNvPr>
          <p:cNvSpPr/>
          <p:nvPr/>
        </p:nvSpPr>
        <p:spPr>
          <a:xfrm>
            <a:off x="5465953" y="5502790"/>
            <a:ext cx="3121367" cy="369332"/>
          </a:xfrm>
          <a:prstGeom prst="rect">
            <a:avLst/>
          </a:prstGeom>
        </p:spPr>
        <p:txBody>
          <a:bodyPr wrap="none">
            <a:spAutoFit/>
          </a:bodyPr>
          <a:lstStyle/>
          <a:p>
            <a:r>
              <a:rPr lang="en-US" dirty="0" err="1"/>
              <a:t>Pr</a:t>
            </a:r>
            <a:r>
              <a:rPr lang="en-US" dirty="0"/>
              <a:t>[Y=1</a:t>
            </a:r>
            <a:r>
              <a:rPr lang="en-US" b="1" dirty="0"/>
              <a:t>|</a:t>
            </a:r>
            <a:r>
              <a:rPr lang="en-US" dirty="0"/>
              <a:t>A=1] vs. </a:t>
            </a:r>
            <a:r>
              <a:rPr lang="en-US" dirty="0" err="1"/>
              <a:t>Pr</a:t>
            </a:r>
            <a:r>
              <a:rPr lang="en-US" dirty="0"/>
              <a:t>[Y=1</a:t>
            </a:r>
            <a:r>
              <a:rPr lang="en-US" b="1" dirty="0"/>
              <a:t>|</a:t>
            </a:r>
            <a:r>
              <a:rPr lang="en-US" dirty="0"/>
              <a:t>A=0]</a:t>
            </a:r>
          </a:p>
        </p:txBody>
      </p:sp>
      <p:sp>
        <p:nvSpPr>
          <p:cNvPr id="198" name="Rectangle 197">
            <a:extLst>
              <a:ext uri="{FF2B5EF4-FFF2-40B4-BE49-F238E27FC236}">
                <a16:creationId xmlns:a16="http://schemas.microsoft.com/office/drawing/2014/main" id="{AB5D5DCF-29C2-3C44-BBDF-0D5587E79078}"/>
              </a:ext>
            </a:extLst>
          </p:cNvPr>
          <p:cNvSpPr/>
          <p:nvPr/>
        </p:nvSpPr>
        <p:spPr>
          <a:xfrm>
            <a:off x="905699" y="5499204"/>
            <a:ext cx="2922595" cy="369332"/>
          </a:xfrm>
          <a:prstGeom prst="rect">
            <a:avLst/>
          </a:prstGeom>
        </p:spPr>
        <p:txBody>
          <a:bodyPr wrap="none">
            <a:spAutoFit/>
          </a:bodyPr>
          <a:lstStyle/>
          <a:p>
            <a:r>
              <a:rPr lang="en-US" dirty="0" err="1"/>
              <a:t>Pr</a:t>
            </a:r>
            <a:r>
              <a:rPr lang="en-US" dirty="0"/>
              <a:t>(</a:t>
            </a:r>
            <a:r>
              <a:rPr lang="en-US" dirty="0" err="1"/>
              <a:t>Y</a:t>
            </a:r>
            <a:r>
              <a:rPr lang="en-US" baseline="30000" dirty="0" err="1"/>
              <a:t>a</a:t>
            </a:r>
            <a:r>
              <a:rPr lang="en-US" baseline="30000" dirty="0"/>
              <a:t>=1</a:t>
            </a:r>
            <a:r>
              <a:rPr lang="en-US" dirty="0"/>
              <a:t>=1)  vs.  </a:t>
            </a:r>
            <a:r>
              <a:rPr lang="en-US" dirty="0" err="1"/>
              <a:t>Pr</a:t>
            </a:r>
            <a:r>
              <a:rPr lang="en-US" dirty="0"/>
              <a:t>(</a:t>
            </a:r>
            <a:r>
              <a:rPr lang="en-US" dirty="0" err="1"/>
              <a:t>Y</a:t>
            </a:r>
            <a:r>
              <a:rPr lang="en-US" baseline="30000" dirty="0" err="1"/>
              <a:t>a</a:t>
            </a:r>
            <a:r>
              <a:rPr lang="en-US" baseline="30000" dirty="0"/>
              <a:t>=0</a:t>
            </a:r>
            <a:r>
              <a:rPr lang="en-US" dirty="0"/>
              <a:t>=1)</a:t>
            </a:r>
          </a:p>
        </p:txBody>
      </p:sp>
    </p:spTree>
    <p:extLst>
      <p:ext uri="{BB962C8B-B14F-4D97-AF65-F5344CB8AC3E}">
        <p14:creationId xmlns:p14="http://schemas.microsoft.com/office/powerpoint/2010/main" val="1929426491"/>
      </p:ext>
    </p:extLst>
  </p:cSld>
  <p:clrMapOvr>
    <a:masterClrMapping/>
  </p:clrMapOvr>
  <p:transition advTm="17052">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Unconditional vs. Conditional Probabilities</a:t>
            </a:r>
          </a:p>
        </p:txBody>
      </p:sp>
      <p:sp>
        <p:nvSpPr>
          <p:cNvPr id="6" name="Content Placeholder 5"/>
          <p:cNvSpPr>
            <a:spLocks noGrp="1"/>
          </p:cNvSpPr>
          <p:nvPr>
            <p:ph idx="1"/>
          </p:nvPr>
        </p:nvSpPr>
        <p:spPr>
          <a:xfrm>
            <a:off x="459686" y="1496816"/>
            <a:ext cx="8137665" cy="3909393"/>
          </a:xfrm>
        </p:spPr>
        <p:txBody>
          <a:bodyPr/>
          <a:lstStyle/>
          <a:p>
            <a:r>
              <a:rPr lang="en-US" dirty="0" err="1"/>
              <a:t>Pr</a:t>
            </a:r>
            <a:r>
              <a:rPr lang="en-US" dirty="0"/>
              <a:t>(</a:t>
            </a:r>
            <a:r>
              <a:rPr lang="en-US" i="1" dirty="0" err="1"/>
              <a:t>Y</a:t>
            </a:r>
            <a:r>
              <a:rPr lang="en-US" i="1" baseline="30000" dirty="0" err="1"/>
              <a:t>a</a:t>
            </a:r>
            <a:r>
              <a:rPr lang="en-US" dirty="0"/>
              <a:t> = 1) is an unconditional (marginal) probability</a:t>
            </a:r>
          </a:p>
          <a:p>
            <a:pPr lvl="1"/>
            <a:r>
              <a:rPr lang="en-US" dirty="0"/>
              <a:t>Proportion of subjects that would have developed the outcome </a:t>
            </a:r>
            <a:r>
              <a:rPr lang="en-US" i="1" dirty="0"/>
              <a:t>Y</a:t>
            </a:r>
            <a:r>
              <a:rPr lang="en-US" dirty="0"/>
              <a:t> </a:t>
            </a:r>
            <a:r>
              <a:rPr lang="en-US" u="sng" dirty="0"/>
              <a:t>had all subjects</a:t>
            </a:r>
            <a:r>
              <a:rPr lang="en-US" dirty="0"/>
              <a:t> </a:t>
            </a:r>
            <a:r>
              <a:rPr lang="en-US" sz="2000" dirty="0"/>
              <a:t>in the population of interest received exposure value </a:t>
            </a:r>
            <a:r>
              <a:rPr lang="en-US" sz="2000" i="1" dirty="0"/>
              <a:t>a</a:t>
            </a:r>
            <a:endParaRPr lang="en-US" sz="2000" dirty="0"/>
          </a:p>
          <a:p>
            <a:pPr lvl="1"/>
            <a:r>
              <a:rPr lang="en-US" dirty="0"/>
              <a:t>Calculated using the entire population</a:t>
            </a:r>
          </a:p>
          <a:p>
            <a:pPr lvl="1"/>
            <a:r>
              <a:rPr lang="en-US" dirty="0"/>
              <a:t>Causal quantity</a:t>
            </a:r>
            <a:endParaRPr lang="en-US" sz="2000" dirty="0"/>
          </a:p>
          <a:p>
            <a:endParaRPr lang="en-US" dirty="0"/>
          </a:p>
          <a:p>
            <a:r>
              <a:rPr lang="en-US" dirty="0" err="1"/>
              <a:t>Pr</a:t>
            </a:r>
            <a:r>
              <a:rPr lang="en-US" dirty="0"/>
              <a:t>(</a:t>
            </a:r>
            <a:r>
              <a:rPr lang="en-US" i="1" dirty="0"/>
              <a:t>Y</a:t>
            </a:r>
            <a:r>
              <a:rPr lang="en-US" dirty="0"/>
              <a:t> = 1 | </a:t>
            </a:r>
            <a:r>
              <a:rPr lang="en-US" i="1" dirty="0"/>
              <a:t>A</a:t>
            </a:r>
            <a:r>
              <a:rPr lang="en-US" dirty="0"/>
              <a:t> = </a:t>
            </a:r>
            <a:r>
              <a:rPr lang="en-US" i="1" dirty="0"/>
              <a:t>a</a:t>
            </a:r>
            <a:r>
              <a:rPr lang="en-US" dirty="0"/>
              <a:t>) is a conditional probability</a:t>
            </a:r>
          </a:p>
          <a:p>
            <a:pPr lvl="1"/>
            <a:r>
              <a:rPr lang="en-US" dirty="0"/>
              <a:t>Proportion of subjects that developed the outcome Y </a:t>
            </a:r>
            <a:r>
              <a:rPr lang="en-US" u="sng" dirty="0"/>
              <a:t>among subjects</a:t>
            </a:r>
            <a:r>
              <a:rPr lang="en-US" dirty="0"/>
              <a:t> who received exposure value </a:t>
            </a:r>
            <a:r>
              <a:rPr lang="en-US" i="1" dirty="0"/>
              <a:t>a</a:t>
            </a:r>
            <a:r>
              <a:rPr lang="en-US" dirty="0"/>
              <a:t> in the population</a:t>
            </a:r>
          </a:p>
          <a:p>
            <a:pPr lvl="1"/>
            <a:r>
              <a:rPr lang="en-US" dirty="0"/>
              <a:t>Calculated using a subset of the population</a:t>
            </a:r>
          </a:p>
          <a:p>
            <a:pPr lvl="1"/>
            <a:r>
              <a:rPr lang="en-US" dirty="0"/>
              <a:t>Associational quantity</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28</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943316162"/>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29</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Effect vs. Association Measures</a:t>
            </a:r>
          </a:p>
        </p:txBody>
      </p:sp>
      <p:graphicFrame>
        <p:nvGraphicFramePr>
          <p:cNvPr id="6" name="Content Placeholder 5"/>
          <p:cNvGraphicFramePr>
            <a:graphicFrameLocks noGrp="1"/>
          </p:cNvGraphicFramePr>
          <p:nvPr>
            <p:ph idx="1"/>
          </p:nvPr>
        </p:nvGraphicFramePr>
        <p:xfrm>
          <a:off x="460375" y="1500188"/>
          <a:ext cx="8137526" cy="3071813"/>
        </p:xfrm>
        <a:graphic>
          <a:graphicData uri="http://schemas.openxmlformats.org/drawingml/2006/table">
            <a:tbl>
              <a:tblPr firstRow="1" bandRow="1">
                <a:tableStyleId>{21E4AEA4-8DFA-4A89-87EB-49C32662AFE0}</a:tableStyleId>
              </a:tblPr>
              <a:tblGrid>
                <a:gridCol w="4068763">
                  <a:extLst>
                    <a:ext uri="{9D8B030D-6E8A-4147-A177-3AD203B41FA5}">
                      <a16:colId xmlns:a16="http://schemas.microsoft.com/office/drawing/2014/main" val="20000"/>
                    </a:ext>
                  </a:extLst>
                </a:gridCol>
                <a:gridCol w="4068763">
                  <a:extLst>
                    <a:ext uri="{9D8B030D-6E8A-4147-A177-3AD203B41FA5}">
                      <a16:colId xmlns:a16="http://schemas.microsoft.com/office/drawing/2014/main" val="20001"/>
                    </a:ext>
                  </a:extLst>
                </a:gridCol>
              </a:tblGrid>
              <a:tr h="562011">
                <a:tc>
                  <a:txBody>
                    <a:bodyPr/>
                    <a:lstStyle/>
                    <a:p>
                      <a:r>
                        <a:rPr lang="en-US" dirty="0"/>
                        <a:t>Effect</a:t>
                      </a:r>
                      <a:r>
                        <a:rPr lang="en-US" baseline="0" dirty="0"/>
                        <a:t> Measures</a:t>
                      </a:r>
                      <a:endParaRPr lang="en-US" dirty="0"/>
                    </a:p>
                  </a:txBody>
                  <a:tcPr anchor="ctr"/>
                </a:tc>
                <a:tc>
                  <a:txBody>
                    <a:bodyPr/>
                    <a:lstStyle/>
                    <a:p>
                      <a:r>
                        <a:rPr lang="en-US" dirty="0"/>
                        <a:t>Association Measures</a:t>
                      </a:r>
                    </a:p>
                  </a:txBody>
                  <a:tcPr anchor="ctr"/>
                </a:tc>
                <a:extLst>
                  <a:ext uri="{0D108BD9-81ED-4DB2-BD59-A6C34878D82A}">
                    <a16:rowId xmlns:a16="http://schemas.microsoft.com/office/drawing/2014/main" val="10000"/>
                  </a:ext>
                </a:extLst>
              </a:tr>
              <a:tr h="562011">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err="1"/>
                        <a:t>Pr</a:t>
                      </a:r>
                      <a:r>
                        <a:rPr lang="en-US" dirty="0"/>
                        <a:t>(</a:t>
                      </a:r>
                      <a:r>
                        <a:rPr lang="en-US" i="1" dirty="0" err="1"/>
                        <a:t>Y</a:t>
                      </a:r>
                      <a:r>
                        <a:rPr lang="en-US" i="1" baseline="30000" dirty="0" err="1"/>
                        <a:t>a</a:t>
                      </a:r>
                      <a:r>
                        <a:rPr lang="en-US" i="1" baseline="30000" dirty="0"/>
                        <a:t>=1</a:t>
                      </a:r>
                      <a:r>
                        <a:rPr lang="en-US" dirty="0"/>
                        <a:t>=1) </a:t>
                      </a:r>
                      <a:r>
                        <a:rPr lang="en-US" altLang="en-US" b="1" dirty="0"/>
                        <a:t>/</a:t>
                      </a:r>
                      <a:r>
                        <a:rPr lang="en-US" altLang="en-US" dirty="0"/>
                        <a:t> </a:t>
                      </a:r>
                      <a:r>
                        <a:rPr lang="en-US" dirty="0" err="1"/>
                        <a:t>Pr</a:t>
                      </a:r>
                      <a:r>
                        <a:rPr lang="en-US" dirty="0"/>
                        <a:t>(</a:t>
                      </a:r>
                      <a:r>
                        <a:rPr lang="en-US" i="1" dirty="0" err="1"/>
                        <a:t>Y</a:t>
                      </a:r>
                      <a:r>
                        <a:rPr lang="en-US" i="1" baseline="30000" dirty="0" err="1"/>
                        <a:t>a</a:t>
                      </a:r>
                      <a:r>
                        <a:rPr lang="en-US" i="1" baseline="30000" dirty="0"/>
                        <a:t>=0</a:t>
                      </a:r>
                      <a:r>
                        <a:rPr lang="en-US" dirty="0"/>
                        <a:t>=1)</a:t>
                      </a:r>
                    </a:p>
                  </a:txBody>
                  <a:tcPr anchor="ctr"/>
                </a:tc>
                <a:tc>
                  <a:txBody>
                    <a:bodyPr/>
                    <a:lstStyle/>
                    <a:p>
                      <a:pPr marL="0" marR="0" indent="0" algn="ctr" defTabSz="914378" rtl="0" eaLnBrk="1" fontAlgn="auto" latinLnBrk="0" hangingPunct="1">
                        <a:lnSpc>
                          <a:spcPct val="100000"/>
                        </a:lnSpc>
                        <a:spcBef>
                          <a:spcPts val="0"/>
                        </a:spcBef>
                        <a:spcAft>
                          <a:spcPts val="0"/>
                        </a:spcAft>
                        <a:buClrTx/>
                        <a:buSzTx/>
                        <a:buFontTx/>
                        <a:buNone/>
                        <a:tabLst/>
                        <a:defRPr/>
                      </a:pPr>
                      <a:r>
                        <a:rPr lang="en-US" dirty="0" err="1"/>
                        <a:t>Pr</a:t>
                      </a:r>
                      <a:r>
                        <a:rPr lang="en-US" dirty="0"/>
                        <a:t>(</a:t>
                      </a:r>
                      <a:r>
                        <a:rPr lang="en-US" i="1" dirty="0"/>
                        <a:t>Y</a:t>
                      </a:r>
                      <a:r>
                        <a:rPr lang="en-US" dirty="0"/>
                        <a:t> = 1 | </a:t>
                      </a:r>
                      <a:r>
                        <a:rPr lang="en-US" i="1" dirty="0"/>
                        <a:t>A</a:t>
                      </a:r>
                      <a:r>
                        <a:rPr lang="en-US" dirty="0"/>
                        <a:t> = 1) / </a:t>
                      </a:r>
                      <a:r>
                        <a:rPr lang="en-US" dirty="0" err="1"/>
                        <a:t>Pr</a:t>
                      </a:r>
                      <a:r>
                        <a:rPr lang="en-US" dirty="0"/>
                        <a:t>(</a:t>
                      </a:r>
                      <a:r>
                        <a:rPr lang="en-US" i="1" dirty="0"/>
                        <a:t>Y</a:t>
                      </a:r>
                      <a:r>
                        <a:rPr lang="en-US" dirty="0"/>
                        <a:t> = 1 | </a:t>
                      </a:r>
                      <a:r>
                        <a:rPr lang="en-US" i="1" dirty="0"/>
                        <a:t>A</a:t>
                      </a:r>
                      <a:r>
                        <a:rPr lang="en-US" dirty="0"/>
                        <a:t> = 0)</a:t>
                      </a:r>
                    </a:p>
                  </a:txBody>
                  <a:tcPr anchor="ctr"/>
                </a:tc>
                <a:extLst>
                  <a:ext uri="{0D108BD9-81ED-4DB2-BD59-A6C34878D82A}">
                    <a16:rowId xmlns:a16="http://schemas.microsoft.com/office/drawing/2014/main" val="10001"/>
                  </a:ext>
                </a:extLst>
              </a:tr>
              <a:tr h="562011">
                <a:tc>
                  <a: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a:t>Ratio of unobserved risks </a:t>
                      </a:r>
                    </a:p>
                  </a:txBody>
                  <a:tcPr anchor="ctr"/>
                </a:tc>
                <a:tc>
                  <a:txBody>
                    <a:bodyPr/>
                    <a:lstStyle/>
                    <a:p>
                      <a:r>
                        <a:rPr lang="en-US" dirty="0"/>
                        <a:t>Ratio of observed risks </a:t>
                      </a:r>
                    </a:p>
                  </a:txBody>
                  <a:tcPr anchor="ctr"/>
                </a:tc>
                <a:extLst>
                  <a:ext uri="{0D108BD9-81ED-4DB2-BD59-A6C34878D82A}">
                    <a16:rowId xmlns:a16="http://schemas.microsoft.com/office/drawing/2014/main" val="10002"/>
                  </a:ext>
                </a:extLst>
              </a:tr>
              <a:tr h="1385780">
                <a:tc>
                  <a:txBody>
                    <a:bodyPr/>
                    <a:lstStyle/>
                    <a:p>
                      <a:r>
                        <a:rPr lang="en-US" dirty="0"/>
                        <a:t>Cannot be directly computed because </a:t>
                      </a:r>
                      <a:r>
                        <a:rPr lang="en-US" i="1" dirty="0" err="1"/>
                        <a:t>Y</a:t>
                      </a:r>
                      <a:r>
                        <a:rPr lang="en-US" i="1" baseline="30000" dirty="0" err="1"/>
                        <a:t>a</a:t>
                      </a:r>
                      <a:r>
                        <a:rPr lang="en-US" i="1" baseline="30000" dirty="0"/>
                        <a:t>=1</a:t>
                      </a:r>
                      <a:r>
                        <a:rPr lang="en-US" dirty="0"/>
                        <a:t> and </a:t>
                      </a:r>
                      <a:r>
                        <a:rPr lang="en-US" i="1" dirty="0" err="1"/>
                        <a:t>Y</a:t>
                      </a:r>
                      <a:r>
                        <a:rPr lang="en-US" i="1" baseline="30000" dirty="0" err="1"/>
                        <a:t>a</a:t>
                      </a:r>
                      <a:r>
                        <a:rPr lang="en-US" i="1" baseline="30000" dirty="0"/>
                        <a:t>=0</a:t>
                      </a:r>
                      <a:r>
                        <a:rPr lang="en-US" dirty="0"/>
                        <a:t> are unobserved in some subjects in the population</a:t>
                      </a:r>
                    </a:p>
                  </a:txBody>
                  <a:tcPr anchor="ctr"/>
                </a:tc>
                <a:tc>
                  <a:txBody>
                    <a:bodyPr/>
                    <a:lstStyle/>
                    <a:p>
                      <a:r>
                        <a:rPr lang="en-US" sz="1800" b="0" i="0" u="none" strike="noStrike" kern="1200" baseline="0" dirty="0">
                          <a:solidFill>
                            <a:schemeClr val="dk1"/>
                          </a:solidFill>
                          <a:latin typeface="+mn-lt"/>
                          <a:ea typeface="+mn-ea"/>
                          <a:cs typeface="+mn-cs"/>
                        </a:rPr>
                        <a:t>Can be directly computed in any study</a:t>
                      </a:r>
                    </a:p>
                    <a:p>
                      <a:r>
                        <a:rPr lang="en-US" sz="1800" b="0" i="0" u="none" strike="noStrike" kern="1200" baseline="0" dirty="0">
                          <a:solidFill>
                            <a:schemeClr val="dk1"/>
                          </a:solidFill>
                          <a:latin typeface="+mn-lt"/>
                          <a:ea typeface="+mn-ea"/>
                          <a:cs typeface="+mn-cs"/>
                        </a:rPr>
                        <a:t>because </a:t>
                      </a:r>
                      <a:r>
                        <a:rPr lang="en-US" sz="1800" b="0" i="1" u="none" strike="noStrike" kern="1200" baseline="0" dirty="0">
                          <a:solidFill>
                            <a:schemeClr val="dk1"/>
                          </a:solidFill>
                          <a:latin typeface="+mn-lt"/>
                          <a:ea typeface="+mn-ea"/>
                          <a:cs typeface="+mn-cs"/>
                        </a:rPr>
                        <a:t>Y</a:t>
                      </a:r>
                      <a:r>
                        <a:rPr lang="en-US" sz="1800" b="0" i="0" u="none" strike="noStrike" kern="1200" baseline="0" dirty="0">
                          <a:solidFill>
                            <a:schemeClr val="dk1"/>
                          </a:solidFill>
                          <a:latin typeface="+mn-lt"/>
                          <a:ea typeface="+mn-ea"/>
                          <a:cs typeface="+mn-cs"/>
                        </a:rPr>
                        <a:t> is observed in all subjects</a:t>
                      </a:r>
                    </a:p>
                    <a:p>
                      <a:r>
                        <a:rPr lang="en-US" sz="1800" b="0" i="0" u="none" strike="noStrike" kern="1200" baseline="0" dirty="0">
                          <a:solidFill>
                            <a:schemeClr val="dk1"/>
                          </a:solidFill>
                          <a:latin typeface="+mn-lt"/>
                          <a:ea typeface="+mn-ea"/>
                          <a:cs typeface="+mn-cs"/>
                        </a:rPr>
                        <a:t>In the population</a:t>
                      </a:r>
                      <a:endParaRPr lang="en-US" dirty="0"/>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28076820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3</a:t>
            </a:fld>
            <a:endParaRPr lang="en-US" dirty="0">
              <a:solidFill>
                <a:srgbClr val="052049"/>
              </a:solidFill>
            </a:endParaRPr>
          </a:p>
        </p:txBody>
      </p:sp>
      <p:sp>
        <p:nvSpPr>
          <p:cNvPr id="4" name="Title 3"/>
          <p:cNvSpPr>
            <a:spLocks noGrp="1"/>
          </p:cNvSpPr>
          <p:nvPr>
            <p:ph type="title"/>
          </p:nvPr>
        </p:nvSpPr>
        <p:spPr/>
        <p:txBody>
          <a:bodyPr/>
          <a:lstStyle/>
          <a:p>
            <a:r>
              <a:rPr lang="en-US" dirty="0"/>
              <a:t>Questions from the Recorded Lecture?</a:t>
            </a:r>
          </a:p>
        </p:txBody>
      </p:sp>
    </p:spTree>
    <p:extLst>
      <p:ext uri="{BB962C8B-B14F-4D97-AF65-F5344CB8AC3E}">
        <p14:creationId xmlns:p14="http://schemas.microsoft.com/office/powerpoint/2010/main" val="164879543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Interpreting Effect vs. Association Measures</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30</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10" name="Content Placeholder 5">
            <a:extLst>
              <a:ext uri="{FF2B5EF4-FFF2-40B4-BE49-F238E27FC236}">
                <a16:creationId xmlns:a16="http://schemas.microsoft.com/office/drawing/2014/main" id="{7BD5F8E0-F680-E147-BA14-3C8FFA8038DE}"/>
              </a:ext>
            </a:extLst>
          </p:cNvPr>
          <p:cNvSpPr>
            <a:spLocks noGrp="1"/>
          </p:cNvSpPr>
          <p:nvPr>
            <p:ph idx="1"/>
          </p:nvPr>
        </p:nvSpPr>
        <p:spPr>
          <a:xfrm>
            <a:off x="459686" y="1496816"/>
            <a:ext cx="8137665" cy="3909393"/>
          </a:xfrm>
        </p:spPr>
        <p:txBody>
          <a:bodyPr/>
          <a:lstStyle/>
          <a:p>
            <a:r>
              <a:rPr lang="en-US" dirty="0"/>
              <a:t>E.g., five-year causal risk ratio = 0.75</a:t>
            </a:r>
          </a:p>
          <a:p>
            <a:pPr lvl="1"/>
            <a:r>
              <a:rPr lang="en-US" dirty="0"/>
              <a:t>E.g., The five-year risk of the outcome had all participants been exposed would be 0.75 times the five-year risk of the outcome had all participants been unexposed</a:t>
            </a:r>
          </a:p>
          <a:p>
            <a:pPr lvl="1"/>
            <a:endParaRPr lang="en-US" dirty="0"/>
          </a:p>
          <a:p>
            <a:r>
              <a:rPr lang="en-US" dirty="0"/>
              <a:t>E.g., five-year associational risk ratio = 0.75</a:t>
            </a:r>
          </a:p>
          <a:p>
            <a:pPr lvl="1"/>
            <a:r>
              <a:rPr lang="en-US" dirty="0"/>
              <a:t>E.g., The five-year risk of the outcome among exposed  participants was 0.75 times the five-year risk of the outcome among unexposed participants</a:t>
            </a:r>
          </a:p>
          <a:p>
            <a:endParaRPr lang="en-US" dirty="0"/>
          </a:p>
          <a:p>
            <a:pPr lvl="1"/>
            <a:endParaRPr lang="en-US" dirty="0"/>
          </a:p>
        </p:txBody>
      </p:sp>
    </p:spTree>
    <p:extLst>
      <p:ext uri="{BB962C8B-B14F-4D97-AF65-F5344CB8AC3E}">
        <p14:creationId xmlns:p14="http://schemas.microsoft.com/office/powerpoint/2010/main" val="420751054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1B068-B16E-AE47-9BA6-1265711A0E8A}"/>
              </a:ext>
            </a:extLst>
          </p:cNvPr>
          <p:cNvSpPr>
            <a:spLocks noGrp="1"/>
          </p:cNvSpPr>
          <p:nvPr>
            <p:ph type="title"/>
          </p:nvPr>
        </p:nvSpPr>
        <p:spPr>
          <a:xfrm>
            <a:off x="653733" y="438914"/>
            <a:ext cx="8089901" cy="467757"/>
          </a:xfrm>
        </p:spPr>
        <p:txBody>
          <a:bodyPr/>
          <a:lstStyle/>
          <a:p>
            <a:r>
              <a:rPr lang="en-US" dirty="0"/>
              <a:t>Why Bother?</a:t>
            </a:r>
          </a:p>
        </p:txBody>
      </p:sp>
      <p:sp>
        <p:nvSpPr>
          <p:cNvPr id="3" name="Content Placeholder 2">
            <a:extLst>
              <a:ext uri="{FF2B5EF4-FFF2-40B4-BE49-F238E27FC236}">
                <a16:creationId xmlns:a16="http://schemas.microsoft.com/office/drawing/2014/main" id="{866BC577-2A92-3743-AD58-0D8C7347D82B}"/>
              </a:ext>
            </a:extLst>
          </p:cNvPr>
          <p:cNvSpPr>
            <a:spLocks noGrp="1"/>
          </p:cNvSpPr>
          <p:nvPr>
            <p:ph idx="1"/>
          </p:nvPr>
        </p:nvSpPr>
        <p:spPr/>
        <p:txBody>
          <a:bodyPr/>
          <a:lstStyle/>
          <a:p>
            <a:r>
              <a:rPr lang="en-US" dirty="0"/>
              <a:t>Counterfactuals give us a paradigm to which to strive</a:t>
            </a:r>
          </a:p>
          <a:p>
            <a:r>
              <a:rPr lang="en-US" dirty="0"/>
              <a:t>Our goal is to create a study in which association is as close to causation as possible</a:t>
            </a:r>
          </a:p>
          <a:p>
            <a:r>
              <a:rPr lang="en-US" dirty="0"/>
              <a:t>Requires comparison groups that are identical </a:t>
            </a:r>
            <a:r>
              <a:rPr lang="en-US" i="1" dirty="0"/>
              <a:t>with the exception of treatment</a:t>
            </a:r>
          </a:p>
        </p:txBody>
      </p:sp>
      <p:sp>
        <p:nvSpPr>
          <p:cNvPr id="5" name="Slide Number Placeholder 4">
            <a:extLst>
              <a:ext uri="{FF2B5EF4-FFF2-40B4-BE49-F238E27FC236}">
                <a16:creationId xmlns:a16="http://schemas.microsoft.com/office/drawing/2014/main" id="{8BD18F08-3215-7A45-8509-9FCEB6D132EA}"/>
              </a:ext>
            </a:extLst>
          </p:cNvPr>
          <p:cNvSpPr>
            <a:spLocks noGrp="1"/>
          </p:cNvSpPr>
          <p:nvPr>
            <p:ph type="sldNum" sz="quarter" idx="4"/>
          </p:nvPr>
        </p:nvSpPr>
        <p:spPr/>
        <p:txBody>
          <a:bodyPr/>
          <a:lstStyle/>
          <a:p>
            <a:fld id="{7BCC8D0D-EAEC-449D-9161-023DFF90F2E2}" type="slidenum">
              <a:rPr lang="en-US" smtClean="0">
                <a:solidFill>
                  <a:srgbClr val="052049"/>
                </a:solidFill>
              </a:rPr>
              <a:pPr/>
              <a:t>31</a:t>
            </a:fld>
            <a:endParaRPr lang="en-US" dirty="0">
              <a:solidFill>
                <a:srgbClr val="052049"/>
              </a:solidFill>
            </a:endParaRPr>
          </a:p>
        </p:txBody>
      </p:sp>
    </p:spTree>
    <p:extLst>
      <p:ext uri="{BB962C8B-B14F-4D97-AF65-F5344CB8AC3E}">
        <p14:creationId xmlns:p14="http://schemas.microsoft.com/office/powerpoint/2010/main" val="395991250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32</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4" name="Title 3"/>
          <p:cNvSpPr>
            <a:spLocks noGrp="1"/>
          </p:cNvSpPr>
          <p:nvPr>
            <p:ph type="title"/>
          </p:nvPr>
        </p:nvSpPr>
        <p:spPr/>
        <p:txBody>
          <a:bodyPr/>
          <a:lstStyle/>
          <a:p>
            <a:r>
              <a:rPr lang="en-US" dirty="0"/>
              <a:t>Ideal Randomized Experiments</a:t>
            </a:r>
          </a:p>
        </p:txBody>
      </p:sp>
    </p:spTree>
    <p:extLst>
      <p:ext uri="{BB962C8B-B14F-4D97-AF65-F5344CB8AC3E}">
        <p14:creationId xmlns:p14="http://schemas.microsoft.com/office/powerpoint/2010/main" val="316318424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is an Experiment?</a:t>
            </a:r>
          </a:p>
        </p:txBody>
      </p:sp>
      <p:sp>
        <p:nvSpPr>
          <p:cNvPr id="6" name="Content Placeholder 5"/>
          <p:cNvSpPr>
            <a:spLocks noGrp="1"/>
          </p:cNvSpPr>
          <p:nvPr>
            <p:ph idx="1"/>
          </p:nvPr>
        </p:nvSpPr>
        <p:spPr>
          <a:xfrm>
            <a:off x="459686" y="1496816"/>
            <a:ext cx="8137665" cy="3909393"/>
          </a:xfrm>
        </p:spPr>
        <p:txBody>
          <a:bodyPr/>
          <a:lstStyle/>
          <a:p>
            <a:r>
              <a:rPr lang="en-US" dirty="0"/>
              <a:t>A scientific study in which the investigators intervene in the assignment of treatment to the subjects participating in the study</a:t>
            </a:r>
          </a:p>
          <a:p>
            <a:pPr lvl="1"/>
            <a:r>
              <a:rPr lang="en-US" dirty="0"/>
              <a:t>Known as a “clinical trial” when the goal is to study the effects of medications or devices in humans</a:t>
            </a:r>
          </a:p>
          <a:p>
            <a:endParaRPr lang="en-US" dirty="0"/>
          </a:p>
          <a:p>
            <a:r>
              <a:rPr lang="en-US" dirty="0"/>
              <a:t>In contrast, an observational study is a scientific study in which investigators simply observe what exposure / treatment subjects receive and what then happens to them</a:t>
            </a:r>
          </a:p>
          <a:p>
            <a:endParaRPr lang="en-US" dirty="0"/>
          </a:p>
          <a:p>
            <a:pPr lvl="1"/>
            <a:endParaRPr lang="en-US" dirty="0"/>
          </a:p>
          <a:p>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33</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748631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is a Randomized Experiment?</a:t>
            </a:r>
          </a:p>
        </p:txBody>
      </p:sp>
      <p:sp>
        <p:nvSpPr>
          <p:cNvPr id="6" name="Content Placeholder 5"/>
          <p:cNvSpPr>
            <a:spLocks noGrp="1"/>
          </p:cNvSpPr>
          <p:nvPr>
            <p:ph idx="1"/>
          </p:nvPr>
        </p:nvSpPr>
        <p:spPr>
          <a:xfrm>
            <a:off x="459686" y="1496816"/>
            <a:ext cx="8137665" cy="3909393"/>
          </a:xfrm>
        </p:spPr>
        <p:txBody>
          <a:bodyPr/>
          <a:lstStyle/>
          <a:p>
            <a:r>
              <a:rPr lang="en-US" dirty="0"/>
              <a:t>An experiment in which the investigators use a random procedure to allocate treatment</a:t>
            </a:r>
          </a:p>
          <a:p>
            <a:pPr lvl="1"/>
            <a:r>
              <a:rPr lang="en-US" dirty="0"/>
              <a:t>E.g., coin flip (though randomization does not have to be 50/50), computer-generated random numbers</a:t>
            </a:r>
          </a:p>
          <a:p>
            <a:pPr lvl="1"/>
            <a:r>
              <a:rPr lang="en-US" dirty="0"/>
              <a:t>That makes a randomized </a:t>
            </a:r>
            <a:r>
              <a:rPr lang="en-US" i="1" dirty="0"/>
              <a:t>clinical</a:t>
            </a:r>
            <a:r>
              <a:rPr lang="en-US" dirty="0"/>
              <a:t> trial a randomized experiment to study the effects of medications or devices in humans</a:t>
            </a:r>
          </a:p>
          <a:p>
            <a:pPr lvl="1"/>
            <a:r>
              <a:rPr lang="en-US" dirty="0"/>
              <a:t>The goal is to ensure that the only systematic difference between the treated and untreated is their treatment assignment</a:t>
            </a:r>
          </a:p>
          <a:p>
            <a:endParaRPr lang="en-US" sz="1400" dirty="0"/>
          </a:p>
          <a:p>
            <a:r>
              <a:rPr lang="en-US" dirty="0"/>
              <a:t>In a nonrandomized experiment, investigators follow a nonrandom procedure to assign treatment</a:t>
            </a:r>
          </a:p>
          <a:p>
            <a:pPr lvl="1"/>
            <a:r>
              <a:rPr lang="en-US" dirty="0"/>
              <a:t>E.g., give the pill to tall people only</a:t>
            </a:r>
          </a:p>
          <a:p>
            <a:pPr lvl="1"/>
            <a:r>
              <a:rPr lang="en-US" dirty="0"/>
              <a:t>E.g., allow participants to choose their treatment</a:t>
            </a:r>
          </a:p>
          <a:p>
            <a:endParaRPr lang="en-US" dirty="0"/>
          </a:p>
          <a:p>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34</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253851842"/>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Features of Ideal Randomized Experiments</a:t>
            </a:r>
          </a:p>
        </p:txBody>
      </p:sp>
      <p:sp>
        <p:nvSpPr>
          <p:cNvPr id="6" name="Content Placeholder 5"/>
          <p:cNvSpPr>
            <a:spLocks noGrp="1"/>
          </p:cNvSpPr>
          <p:nvPr>
            <p:ph idx="1"/>
          </p:nvPr>
        </p:nvSpPr>
        <p:spPr>
          <a:xfrm>
            <a:off x="459686" y="1496816"/>
            <a:ext cx="8137665" cy="3909393"/>
          </a:xfrm>
        </p:spPr>
        <p:txBody>
          <a:bodyPr/>
          <a:lstStyle/>
          <a:p>
            <a:r>
              <a:rPr lang="en-US" dirty="0"/>
              <a:t>Near infinite sample size</a:t>
            </a:r>
          </a:p>
          <a:p>
            <a:r>
              <a:rPr lang="en-US" dirty="0"/>
              <a:t>No loss to follow-up</a:t>
            </a:r>
          </a:p>
          <a:p>
            <a:r>
              <a:rPr lang="en-US" dirty="0"/>
              <a:t>Perfect adherence to the assigned treatment</a:t>
            </a:r>
          </a:p>
          <a:p>
            <a:r>
              <a:rPr lang="en-US" dirty="0"/>
              <a:t>Well defined treatments</a:t>
            </a:r>
          </a:p>
          <a:p>
            <a:r>
              <a:rPr lang="en-US" dirty="0"/>
              <a:t>Double blind assignment</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35</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53967980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36</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The Data</a:t>
            </a:r>
          </a:p>
        </p:txBody>
      </p:sp>
      <p:pic>
        <p:nvPicPr>
          <p:cNvPr id="6" name="Picture 5" descr="Screen Shot 2019-12-18 at 4.02.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515" y="1499616"/>
            <a:ext cx="2582070" cy="4541955"/>
          </a:xfrm>
          <a:prstGeom prst="rect">
            <a:avLst/>
          </a:prstGeom>
        </p:spPr>
      </p:pic>
      <p:sp>
        <p:nvSpPr>
          <p:cNvPr id="7" name="Content Placeholder 5"/>
          <p:cNvSpPr>
            <a:spLocks noGrp="1"/>
          </p:cNvSpPr>
          <p:nvPr>
            <p:ph idx="1"/>
          </p:nvPr>
        </p:nvSpPr>
        <p:spPr>
          <a:xfrm>
            <a:off x="459687" y="1496816"/>
            <a:ext cx="5636314" cy="3909393"/>
          </a:xfrm>
        </p:spPr>
        <p:txBody>
          <a:bodyPr/>
          <a:lstStyle/>
          <a:p>
            <a:r>
              <a:rPr lang="en-US" dirty="0"/>
              <a:t>Only one counterfactual outcome is known (i.e., the actual outcome) for each individual</a:t>
            </a:r>
          </a:p>
          <a:p>
            <a:r>
              <a:rPr lang="en-US" dirty="0"/>
              <a:t>Randomization ensures that the missing values occur by chance</a:t>
            </a:r>
          </a:p>
          <a:p>
            <a:r>
              <a:rPr lang="en-US" dirty="0"/>
              <a:t>When group membership is randomly assigned, results are the same whether group 1 is treated and group 2 is untreated, or vice versa</a:t>
            </a:r>
          </a:p>
          <a:p>
            <a:r>
              <a:rPr lang="en-US" dirty="0"/>
              <a:t>The groups are </a:t>
            </a:r>
            <a:r>
              <a:rPr lang="en-US" b="1" dirty="0"/>
              <a:t>exchangeable</a:t>
            </a:r>
            <a:endParaRPr lang="en-US" dirty="0"/>
          </a:p>
        </p:txBody>
      </p:sp>
    </p:spTree>
    <p:extLst>
      <p:ext uri="{BB962C8B-B14F-4D97-AF65-F5344CB8AC3E}">
        <p14:creationId xmlns:p14="http://schemas.microsoft.com/office/powerpoint/2010/main" val="4064813077"/>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3585" y="425002"/>
            <a:ext cx="8345858" cy="611449"/>
          </a:xfrm>
        </p:spPr>
        <p:txBody>
          <a:bodyPr/>
          <a:lstStyle/>
          <a:p>
            <a:r>
              <a:rPr lang="en-US" dirty="0"/>
              <a:t>Exchangeability (Identifiability Condition #2)</a:t>
            </a:r>
          </a:p>
        </p:txBody>
      </p:sp>
      <p:sp>
        <p:nvSpPr>
          <p:cNvPr id="6" name="Content Placeholder 5"/>
          <p:cNvSpPr>
            <a:spLocks noGrp="1"/>
          </p:cNvSpPr>
          <p:nvPr>
            <p:ph idx="1"/>
          </p:nvPr>
        </p:nvSpPr>
        <p:spPr>
          <a:xfrm>
            <a:off x="459686" y="1496816"/>
            <a:ext cx="8137665" cy="3909393"/>
          </a:xfrm>
        </p:spPr>
        <p:txBody>
          <a:bodyPr/>
          <a:lstStyle/>
          <a:p>
            <a:pPr marL="0" indent="0" algn="ctr">
              <a:buNone/>
            </a:pPr>
            <a:r>
              <a:rPr lang="en-US" dirty="0" err="1"/>
              <a:t>Pr</a:t>
            </a:r>
            <a:r>
              <a:rPr lang="en-US" dirty="0"/>
              <a:t>(</a:t>
            </a:r>
            <a:r>
              <a:rPr lang="en-US" i="1" dirty="0" err="1"/>
              <a:t>Y</a:t>
            </a:r>
            <a:r>
              <a:rPr lang="en-US" i="1" baseline="30000" dirty="0" err="1"/>
              <a:t>a</a:t>
            </a:r>
            <a:r>
              <a:rPr lang="en-US" dirty="0"/>
              <a:t> = 1 | A = 1) = </a:t>
            </a:r>
            <a:r>
              <a:rPr lang="en-US" dirty="0" err="1"/>
              <a:t>Pr</a:t>
            </a:r>
            <a:r>
              <a:rPr lang="en-US" dirty="0"/>
              <a:t>(</a:t>
            </a:r>
            <a:r>
              <a:rPr lang="en-US" i="1" dirty="0" err="1"/>
              <a:t>Y</a:t>
            </a:r>
            <a:r>
              <a:rPr lang="en-US" i="1" baseline="30000" dirty="0" err="1"/>
              <a:t>a</a:t>
            </a:r>
            <a:r>
              <a:rPr lang="en-US" dirty="0"/>
              <a:t> = 1 | A = 0) = </a:t>
            </a:r>
            <a:r>
              <a:rPr lang="en-US" dirty="0" err="1"/>
              <a:t>Pr</a:t>
            </a:r>
            <a:r>
              <a:rPr lang="en-US" dirty="0"/>
              <a:t>(</a:t>
            </a:r>
            <a:r>
              <a:rPr lang="en-US" i="1" dirty="0" err="1"/>
              <a:t>Y</a:t>
            </a:r>
            <a:r>
              <a:rPr lang="en-US" i="1" baseline="30000" dirty="0" err="1"/>
              <a:t>a</a:t>
            </a:r>
            <a:r>
              <a:rPr lang="en-US" dirty="0"/>
              <a:t> = 1)</a:t>
            </a:r>
          </a:p>
          <a:p>
            <a:pPr marL="0" indent="0" algn="ctr">
              <a:buNone/>
            </a:pPr>
            <a:endParaRPr lang="en-US" dirty="0"/>
          </a:p>
          <a:p>
            <a:pPr marL="0" indent="0" algn="ctr">
              <a:buNone/>
            </a:pPr>
            <a:r>
              <a:rPr lang="en-US" dirty="0"/>
              <a:t>or, equivalently:</a:t>
            </a:r>
          </a:p>
          <a:p>
            <a:endParaRPr lang="en-US" dirty="0"/>
          </a:p>
          <a:p>
            <a:pPr marL="0" indent="0" algn="ctr">
              <a:buNone/>
            </a:pPr>
            <a:r>
              <a:rPr lang="en-US" i="1" dirty="0" err="1"/>
              <a:t>Y</a:t>
            </a:r>
            <a:r>
              <a:rPr lang="en-US" i="1" baseline="30000" dirty="0" err="1"/>
              <a:t>a</a:t>
            </a:r>
            <a:r>
              <a:rPr lang="en-US" dirty="0"/>
              <a:t>       </a:t>
            </a:r>
            <a:r>
              <a:rPr lang="en-US" i="1" dirty="0"/>
              <a:t>A</a:t>
            </a:r>
          </a:p>
          <a:p>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37</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7" name="Picture 6"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1479" y="3140852"/>
            <a:ext cx="380092" cy="402450"/>
          </a:xfrm>
          <a:prstGeom prst="rect">
            <a:avLst/>
          </a:prstGeom>
        </p:spPr>
      </p:pic>
    </p:spTree>
    <p:extLst>
      <p:ext uri="{BB962C8B-B14F-4D97-AF65-F5344CB8AC3E}">
        <p14:creationId xmlns:p14="http://schemas.microsoft.com/office/powerpoint/2010/main" val="799394683"/>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3585" y="425002"/>
            <a:ext cx="8345858" cy="611449"/>
          </a:xfrm>
        </p:spPr>
        <p:txBody>
          <a:bodyPr/>
          <a:lstStyle/>
          <a:p>
            <a:r>
              <a:rPr lang="en-US" dirty="0"/>
              <a:t>Exchangeability versus Independence</a:t>
            </a:r>
          </a:p>
        </p:txBody>
      </p:sp>
      <p:sp>
        <p:nvSpPr>
          <p:cNvPr id="6" name="Content Placeholder 5"/>
          <p:cNvSpPr>
            <a:spLocks noGrp="1"/>
          </p:cNvSpPr>
          <p:nvPr>
            <p:ph idx="1"/>
          </p:nvPr>
        </p:nvSpPr>
        <p:spPr>
          <a:xfrm>
            <a:off x="459686" y="1496816"/>
            <a:ext cx="8137665" cy="3909393"/>
          </a:xfrm>
        </p:spPr>
        <p:txBody>
          <a:bodyPr/>
          <a:lstStyle/>
          <a:p>
            <a:r>
              <a:rPr lang="en-US" dirty="0"/>
              <a:t>How does exchangeability differ from </a:t>
            </a:r>
            <a:r>
              <a:rPr lang="en-US" i="1" dirty="0"/>
              <a:t>Y       A?</a:t>
            </a:r>
          </a:p>
          <a:p>
            <a:endParaRPr lang="en-US" i="1" dirty="0"/>
          </a:p>
          <a:p>
            <a:pPr lvl="1"/>
            <a:r>
              <a:rPr lang="en-US" dirty="0"/>
              <a:t>Independence between the counterfactual outcome and the observed treatment does not imply independence between the observed outcome and the observed treatment</a:t>
            </a:r>
          </a:p>
          <a:p>
            <a:endParaRPr lang="en-US" i="1" dirty="0"/>
          </a:p>
          <a:p>
            <a:pPr lvl="1"/>
            <a:r>
              <a:rPr lang="en-US" dirty="0"/>
              <a:t>E.g., In an ideal randomized experiment, randomization ensures exchangeability, but the treatment may have a causal effect on the outcome, which in turn means that treatment and outcome are associated and not independent</a:t>
            </a:r>
          </a:p>
          <a:p>
            <a:endParaRPr lang="en-US" dirty="0"/>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38</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8" name="Picture 7" descr="Screen Shot 2019-12-18 at 3.36.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4418" y="1496816"/>
            <a:ext cx="380092" cy="402450"/>
          </a:xfrm>
          <a:prstGeom prst="rect">
            <a:avLst/>
          </a:prstGeom>
        </p:spPr>
      </p:pic>
    </p:spTree>
    <p:extLst>
      <p:ext uri="{BB962C8B-B14F-4D97-AF65-F5344CB8AC3E}">
        <p14:creationId xmlns:p14="http://schemas.microsoft.com/office/powerpoint/2010/main" val="416866338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Outcome Had Everyone Been Untreated</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39</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7" name="Picture 6" descr="Screen Shot 2019-12-18 at 4.10.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050" y="1443263"/>
            <a:ext cx="5803900" cy="2628900"/>
          </a:xfrm>
          <a:prstGeom prst="rect">
            <a:avLst/>
          </a:prstGeom>
        </p:spPr>
      </p:pic>
      <p:pic>
        <p:nvPicPr>
          <p:cNvPr id="8" name="Picture 7" descr="Screen Shot 2019-12-18 at 4.15.5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4282" y="4072163"/>
            <a:ext cx="983007" cy="1495880"/>
          </a:xfrm>
          <a:prstGeom prst="rect">
            <a:avLst/>
          </a:prstGeom>
        </p:spPr>
      </p:pic>
      <p:pic>
        <p:nvPicPr>
          <p:cNvPr id="9" name="Picture 8" descr="Screen Shot 2019-12-18 at 4.15.5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00" y="4162878"/>
            <a:ext cx="706060" cy="1270908"/>
          </a:xfrm>
          <a:prstGeom prst="rect">
            <a:avLst/>
          </a:prstGeom>
        </p:spPr>
      </p:pic>
      <p:sp>
        <p:nvSpPr>
          <p:cNvPr id="10" name="Rectangle 9"/>
          <p:cNvSpPr/>
          <p:nvPr/>
        </p:nvSpPr>
        <p:spPr>
          <a:xfrm>
            <a:off x="448515" y="5673663"/>
            <a:ext cx="137568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 = 1)</a:t>
            </a:r>
          </a:p>
        </p:txBody>
      </p:sp>
      <p:sp>
        <p:nvSpPr>
          <p:cNvPr id="11" name="Rectangle 10"/>
          <p:cNvSpPr/>
          <p:nvPr/>
        </p:nvSpPr>
        <p:spPr>
          <a:xfrm>
            <a:off x="6872675" y="5673663"/>
            <a:ext cx="182281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a:ln>
                  <a:noFill/>
                </a:ln>
                <a:solidFill>
                  <a:srgbClr val="052049"/>
                </a:solidFill>
                <a:effectLst/>
                <a:uLnTx/>
                <a:uFillTx/>
                <a:latin typeface="Arial"/>
                <a:ea typeface="+mn-ea"/>
                <a:cs typeface="+mn-cs"/>
              </a:rPr>
              <a:t>Y</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0)</a:t>
            </a:r>
          </a:p>
        </p:txBody>
      </p:sp>
      <p:sp>
        <p:nvSpPr>
          <p:cNvPr id="12" name="Rectangle 11"/>
          <p:cNvSpPr/>
          <p:nvPr/>
        </p:nvSpPr>
        <p:spPr>
          <a:xfrm>
            <a:off x="4534824" y="5673663"/>
            <a:ext cx="208384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0)</a:t>
            </a:r>
          </a:p>
        </p:txBody>
      </p:sp>
      <p:sp>
        <p:nvSpPr>
          <p:cNvPr id="13" name="Rectangle 12"/>
          <p:cNvSpPr/>
          <p:nvPr/>
        </p:nvSpPr>
        <p:spPr>
          <a:xfrm>
            <a:off x="2197962" y="5673663"/>
            <a:ext cx="208384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1)</a:t>
            </a:r>
          </a:p>
        </p:txBody>
      </p:sp>
      <p:pic>
        <p:nvPicPr>
          <p:cNvPr id="14" name="Picture 13" descr="Screen Shot 2019-12-18 at 4.15.5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4717" y="4162878"/>
            <a:ext cx="706060" cy="1270908"/>
          </a:xfrm>
          <a:prstGeom prst="rect">
            <a:avLst/>
          </a:prstGeom>
        </p:spPr>
      </p:pic>
      <p:sp>
        <p:nvSpPr>
          <p:cNvPr id="4" name="Left Arrow 3"/>
          <p:cNvSpPr/>
          <p:nvPr/>
        </p:nvSpPr>
        <p:spPr bwMode="auto">
          <a:xfrm>
            <a:off x="6618673"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15" name="Left Arrow 14"/>
          <p:cNvSpPr/>
          <p:nvPr/>
        </p:nvSpPr>
        <p:spPr bwMode="auto">
          <a:xfrm>
            <a:off x="4281811"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16" name="Left Arrow 15"/>
          <p:cNvSpPr/>
          <p:nvPr/>
        </p:nvSpPr>
        <p:spPr bwMode="auto">
          <a:xfrm>
            <a:off x="1886160"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Tree>
    <p:extLst>
      <p:ext uri="{BB962C8B-B14F-4D97-AF65-F5344CB8AC3E}">
        <p14:creationId xmlns:p14="http://schemas.microsoft.com/office/powerpoint/2010/main" val="13114793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4</a:t>
            </a:fld>
            <a:endParaRPr lang="en-US" dirty="0">
              <a:solidFill>
                <a:srgbClr val="052049"/>
              </a:solidFill>
            </a:endParaRPr>
          </a:p>
        </p:txBody>
      </p:sp>
      <p:sp>
        <p:nvSpPr>
          <p:cNvPr id="4" name="Title 3"/>
          <p:cNvSpPr>
            <a:spLocks noGrp="1"/>
          </p:cNvSpPr>
          <p:nvPr>
            <p:ph type="title"/>
          </p:nvPr>
        </p:nvSpPr>
        <p:spPr/>
        <p:txBody>
          <a:bodyPr/>
          <a:lstStyle/>
          <a:p>
            <a:r>
              <a:rPr lang="en-US" dirty="0"/>
              <a:t>In-Depth on Counterfactuals</a:t>
            </a:r>
          </a:p>
        </p:txBody>
      </p:sp>
    </p:spTree>
    <p:extLst>
      <p:ext uri="{BB962C8B-B14F-4D97-AF65-F5344CB8AC3E}">
        <p14:creationId xmlns:p14="http://schemas.microsoft.com/office/powerpoint/2010/main" val="3618761003"/>
      </p:ext>
    </p:extLst>
  </p:cSld>
  <p:clrMapOvr>
    <a:masterClrMapping/>
  </p:clrMapOvr>
  <p:transition advTm="10357">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12-19 at 2.50.0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673" y="4072163"/>
            <a:ext cx="1016000" cy="1587500"/>
          </a:xfrm>
          <a:prstGeom prst="rect">
            <a:avLst/>
          </a:prstGeom>
        </p:spPr>
      </p:pic>
      <p:pic>
        <p:nvPicPr>
          <p:cNvPr id="6" name="Picture 5" descr="Screen Shot 2019-12-19 at 2.49.4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3156" y="4034063"/>
            <a:ext cx="1739900" cy="1625600"/>
          </a:xfrm>
          <a:prstGeom prst="rect">
            <a:avLst/>
          </a:prstGeom>
        </p:spPr>
      </p:pic>
      <p:sp>
        <p:nvSpPr>
          <p:cNvPr id="5" name="Title 4"/>
          <p:cNvSpPr>
            <a:spLocks noGrp="1"/>
          </p:cNvSpPr>
          <p:nvPr>
            <p:ph type="title"/>
          </p:nvPr>
        </p:nvSpPr>
        <p:spPr/>
        <p:txBody>
          <a:bodyPr/>
          <a:lstStyle/>
          <a:p>
            <a:r>
              <a:rPr lang="en-US" dirty="0"/>
              <a:t>Outcome Had Everyone Been Treated</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40</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pic>
        <p:nvPicPr>
          <p:cNvPr id="7" name="Picture 6" descr="Screen Shot 2019-12-18 at 4.10.4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0050" y="1443263"/>
            <a:ext cx="5803900" cy="2628900"/>
          </a:xfrm>
          <a:prstGeom prst="rect">
            <a:avLst/>
          </a:prstGeom>
        </p:spPr>
      </p:pic>
      <p:sp>
        <p:nvSpPr>
          <p:cNvPr id="10" name="Rectangle 9"/>
          <p:cNvSpPr/>
          <p:nvPr/>
        </p:nvSpPr>
        <p:spPr>
          <a:xfrm>
            <a:off x="448515" y="5673663"/>
            <a:ext cx="137568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=1</a:t>
            </a:r>
            <a:r>
              <a:rPr kumimoji="0" lang="en-US" sz="1800" b="0" i="0" u="none" strike="noStrike" kern="1200" cap="none" spc="0" normalizeH="0" baseline="0" noProof="0" dirty="0">
                <a:ln>
                  <a:noFill/>
                </a:ln>
                <a:solidFill>
                  <a:srgbClr val="052049"/>
                </a:solidFill>
                <a:effectLst/>
                <a:uLnTx/>
                <a:uFillTx/>
                <a:latin typeface="Arial"/>
                <a:ea typeface="+mn-ea"/>
                <a:cs typeface="+mn-cs"/>
              </a:rPr>
              <a:t> = 1)</a:t>
            </a:r>
          </a:p>
        </p:txBody>
      </p:sp>
      <p:sp>
        <p:nvSpPr>
          <p:cNvPr id="11" name="Rectangle 10"/>
          <p:cNvSpPr/>
          <p:nvPr/>
        </p:nvSpPr>
        <p:spPr>
          <a:xfrm>
            <a:off x="6872675" y="5673663"/>
            <a:ext cx="1822810"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a:ln>
                  <a:noFill/>
                </a:ln>
                <a:solidFill>
                  <a:srgbClr val="052049"/>
                </a:solidFill>
                <a:effectLst/>
                <a:uLnTx/>
                <a:uFillTx/>
                <a:latin typeface="Arial"/>
                <a:ea typeface="+mn-ea"/>
                <a:cs typeface="+mn-cs"/>
              </a:rPr>
              <a:t>Y</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1)</a:t>
            </a:r>
          </a:p>
        </p:txBody>
      </p:sp>
      <p:sp>
        <p:nvSpPr>
          <p:cNvPr id="12" name="Rectangle 11"/>
          <p:cNvSpPr/>
          <p:nvPr/>
        </p:nvSpPr>
        <p:spPr>
          <a:xfrm>
            <a:off x="4534824" y="5673663"/>
            <a:ext cx="208384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=1</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1)</a:t>
            </a:r>
          </a:p>
        </p:txBody>
      </p:sp>
      <p:sp>
        <p:nvSpPr>
          <p:cNvPr id="13" name="Rectangle 12"/>
          <p:cNvSpPr/>
          <p:nvPr/>
        </p:nvSpPr>
        <p:spPr>
          <a:xfrm>
            <a:off x="2197962" y="5673663"/>
            <a:ext cx="208384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=1</a:t>
            </a:r>
            <a:r>
              <a:rPr kumimoji="0" lang="en-US" sz="1800" b="0" i="0" u="none" strike="noStrike" kern="1200" cap="none" spc="0" normalizeH="0" baseline="0" noProof="0" dirty="0">
                <a:ln>
                  <a:noFill/>
                </a:ln>
                <a:solidFill>
                  <a:srgbClr val="052049"/>
                </a:solidFill>
                <a:effectLst/>
                <a:uLnTx/>
                <a:uFillTx/>
                <a:latin typeface="Arial"/>
                <a:ea typeface="+mn-ea"/>
                <a:cs typeface="+mn-cs"/>
              </a:rPr>
              <a:t> = 1 | A = 0)</a:t>
            </a:r>
          </a:p>
        </p:txBody>
      </p:sp>
      <p:sp>
        <p:nvSpPr>
          <p:cNvPr id="4" name="Left Arrow 3"/>
          <p:cNvSpPr/>
          <p:nvPr/>
        </p:nvSpPr>
        <p:spPr bwMode="auto">
          <a:xfrm>
            <a:off x="6618673"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15" name="Left Arrow 14"/>
          <p:cNvSpPr/>
          <p:nvPr/>
        </p:nvSpPr>
        <p:spPr bwMode="auto">
          <a:xfrm>
            <a:off x="4281811"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
        <p:nvSpPr>
          <p:cNvPr id="16" name="Left Arrow 15"/>
          <p:cNvSpPr/>
          <p:nvPr/>
        </p:nvSpPr>
        <p:spPr bwMode="auto">
          <a:xfrm>
            <a:off x="1886160" y="5691806"/>
            <a:ext cx="239327" cy="369332"/>
          </a:xfrm>
          <a:prstGeom prst="leftArrow">
            <a:avLst/>
          </a:prstGeom>
          <a:solidFill>
            <a:schemeClr val="accent1"/>
          </a:solidFill>
          <a:ln w="19050" algn="ctr">
            <a:solidFill>
              <a:schemeClr val="accent2"/>
            </a:solidFill>
            <a:miter lim="800000"/>
            <a:headEnd/>
            <a:tailEnd/>
          </a:ln>
          <a:effectLst/>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srgbClr val="FFFFFF"/>
              </a:solidFill>
              <a:effectLst/>
              <a:uLnTx/>
              <a:uFillTx/>
              <a:latin typeface="Garamond"/>
              <a:ea typeface="+mn-ea"/>
              <a:cs typeface="+mn-cs"/>
            </a:endParaRPr>
          </a:p>
        </p:txBody>
      </p:sp>
    </p:spTree>
    <p:extLst>
      <p:ext uri="{BB962C8B-B14F-4D97-AF65-F5344CB8AC3E}">
        <p14:creationId xmlns:p14="http://schemas.microsoft.com/office/powerpoint/2010/main" val="373851682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41</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3" name="Title 2"/>
          <p:cNvSpPr>
            <a:spLocks noGrp="1"/>
          </p:cNvSpPr>
          <p:nvPr>
            <p:ph type="title"/>
          </p:nvPr>
        </p:nvSpPr>
        <p:spPr/>
        <p:txBody>
          <a:bodyPr/>
          <a:lstStyle/>
          <a:p>
            <a:r>
              <a:rPr lang="en-US" dirty="0"/>
              <a:t>Does Exchangeability Hold?</a:t>
            </a:r>
          </a:p>
        </p:txBody>
      </p:sp>
      <p:pic>
        <p:nvPicPr>
          <p:cNvPr id="6" name="Picture 5" descr="Screen Shot 2019-12-18 at 4.02.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153" y="1499616"/>
            <a:ext cx="2582070" cy="4541955"/>
          </a:xfrm>
          <a:prstGeom prst="rect">
            <a:avLst/>
          </a:prstGeom>
        </p:spPr>
      </p:pic>
      <p:pic>
        <p:nvPicPr>
          <p:cNvPr id="9"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2587" y="1427041"/>
            <a:ext cx="2441559" cy="4681943"/>
          </a:xfrm>
          <a:prstGeom prst="rect">
            <a:avLst/>
          </a:prstGeom>
        </p:spPr>
      </p:pic>
      <p:sp>
        <p:nvSpPr>
          <p:cNvPr id="5" name="Rectangle 4"/>
          <p:cNvSpPr/>
          <p:nvPr/>
        </p:nvSpPr>
        <p:spPr>
          <a:xfrm>
            <a:off x="5694146" y="1684048"/>
            <a:ext cx="2667918" cy="92333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=1 | A = 1) </a:t>
            </a:r>
            <a:r>
              <a:rPr kumimoji="0" lang="en-US" altLang="en-US" sz="1800" b="1" i="0" u="none" strike="noStrike" kern="1200" cap="none" spc="0" normalizeH="0" baseline="0" noProof="0" dirty="0">
                <a:ln>
                  <a:noFill/>
                </a:ln>
                <a:solidFill>
                  <a:srgbClr val="052049"/>
                </a:solidFill>
                <a:effectLst/>
                <a:uLnTx/>
                <a:uFillTx/>
                <a:latin typeface="Arial"/>
                <a:ea typeface="+mn-ea"/>
                <a:cs typeface="+mn-cs"/>
              </a:rPr>
              <a:t>=</a:t>
            </a:r>
            <a:r>
              <a:rPr kumimoji="0" lang="en-US" sz="1800" b="0" i="0" u="none" strike="noStrike" kern="1200" cap="none" spc="0" normalizeH="0" baseline="0" noProof="0" dirty="0">
                <a:ln>
                  <a:noFill/>
                </a:ln>
                <a:solidFill>
                  <a:srgbClr val="052049"/>
                </a:solidFill>
                <a:effectLst/>
                <a:uLnTx/>
                <a:uFillTx/>
                <a:latin typeface="Arial"/>
                <a:ea typeface="+mn-ea"/>
                <a:cs typeface="+mn-cs"/>
              </a:rPr>
              <a:t> 7/13</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52049"/>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52049"/>
                </a:solidFill>
                <a:effectLst/>
                <a:uLnTx/>
                <a:uFillTx/>
                <a:latin typeface="Arial"/>
                <a:ea typeface="+mn-ea"/>
                <a:cs typeface="+mn-cs"/>
              </a:rPr>
              <a:t>Pr</a:t>
            </a:r>
            <a:r>
              <a:rPr kumimoji="0" lang="en-US" sz="1800" b="0" i="0" u="none" strike="noStrike" kern="1200" cap="none" spc="0" normalizeH="0" baseline="0" noProof="0" dirty="0">
                <a:ln>
                  <a:noFill/>
                </a:ln>
                <a:solidFill>
                  <a:srgbClr val="052049"/>
                </a:solidFill>
                <a:effectLst/>
                <a:uLnTx/>
                <a:uFillTx/>
                <a:latin typeface="Arial"/>
                <a:ea typeface="+mn-ea"/>
                <a:cs typeface="+mn-cs"/>
              </a:rPr>
              <a:t>(</a:t>
            </a:r>
            <a:r>
              <a:rPr kumimoji="0" lang="en-US" sz="1800" b="0" i="1" u="none" strike="noStrike" kern="1200" cap="none" spc="0" normalizeH="0" baseline="0" noProof="0" dirty="0" err="1">
                <a:ln>
                  <a:noFill/>
                </a:ln>
                <a:solidFill>
                  <a:srgbClr val="052049"/>
                </a:solidFill>
                <a:effectLst/>
                <a:uLnTx/>
                <a:uFillTx/>
                <a:latin typeface="Arial"/>
                <a:ea typeface="+mn-ea"/>
                <a:cs typeface="+mn-cs"/>
              </a:rPr>
              <a:t>Y</a:t>
            </a:r>
            <a:r>
              <a:rPr kumimoji="0" lang="en-US" sz="1800" b="0" i="1" u="none" strike="noStrike" kern="1200" cap="none" spc="0" normalizeH="0" baseline="30000" noProof="0" dirty="0" err="1">
                <a:ln>
                  <a:noFill/>
                </a:ln>
                <a:solidFill>
                  <a:srgbClr val="052049"/>
                </a:solidFill>
                <a:effectLst/>
                <a:uLnTx/>
                <a:uFillTx/>
                <a:latin typeface="Arial"/>
                <a:ea typeface="+mn-ea"/>
                <a:cs typeface="+mn-cs"/>
              </a:rPr>
              <a:t>a</a:t>
            </a:r>
            <a:r>
              <a:rPr kumimoji="0" lang="en-US" sz="1800" b="0" i="1" u="none" strike="noStrike" kern="1200" cap="none" spc="0" normalizeH="0" baseline="30000" noProof="0" dirty="0">
                <a:ln>
                  <a:noFill/>
                </a:ln>
                <a:solidFill>
                  <a:srgbClr val="052049"/>
                </a:solidFill>
                <a:effectLst/>
                <a:uLnTx/>
                <a:uFillTx/>
                <a:latin typeface="Arial"/>
                <a:ea typeface="+mn-ea"/>
                <a:cs typeface="+mn-cs"/>
              </a:rPr>
              <a:t>=0</a:t>
            </a:r>
            <a:r>
              <a:rPr kumimoji="0" lang="en-US" sz="1800" b="0" i="0" u="none" strike="noStrike" kern="1200" cap="none" spc="0" normalizeH="0" baseline="0" noProof="0" dirty="0">
                <a:ln>
                  <a:noFill/>
                </a:ln>
                <a:solidFill>
                  <a:srgbClr val="052049"/>
                </a:solidFill>
                <a:effectLst/>
                <a:uLnTx/>
                <a:uFillTx/>
                <a:latin typeface="Arial"/>
                <a:ea typeface="+mn-ea"/>
                <a:cs typeface="+mn-cs"/>
              </a:rPr>
              <a:t>=1 | A = 0) </a:t>
            </a:r>
            <a:r>
              <a:rPr kumimoji="0" lang="en-US" altLang="en-US" sz="1800" b="1" i="0" u="none" strike="noStrike" kern="1200" cap="none" spc="0" normalizeH="0" baseline="0" noProof="0" dirty="0">
                <a:ln>
                  <a:noFill/>
                </a:ln>
                <a:solidFill>
                  <a:srgbClr val="052049"/>
                </a:solidFill>
                <a:effectLst/>
                <a:uLnTx/>
                <a:uFillTx/>
                <a:latin typeface="Arial"/>
                <a:ea typeface="+mn-ea"/>
                <a:cs typeface="+mn-cs"/>
              </a:rPr>
              <a:t>=</a:t>
            </a:r>
            <a:r>
              <a:rPr kumimoji="0" lang="en-US" sz="1800" b="0" i="0" u="none" strike="noStrike" kern="1200" cap="none" spc="0" normalizeH="0" baseline="0" noProof="0" dirty="0">
                <a:ln>
                  <a:noFill/>
                </a:ln>
                <a:solidFill>
                  <a:srgbClr val="052049"/>
                </a:solidFill>
                <a:effectLst/>
                <a:uLnTx/>
                <a:uFillTx/>
                <a:latin typeface="Arial"/>
                <a:ea typeface="+mn-ea"/>
                <a:cs typeface="+mn-cs"/>
              </a:rPr>
              <a:t> 3/7</a:t>
            </a:r>
          </a:p>
        </p:txBody>
      </p:sp>
      <p:sp>
        <p:nvSpPr>
          <p:cNvPr id="10" name="Rectangle 9"/>
          <p:cNvSpPr/>
          <p:nvPr/>
        </p:nvSpPr>
        <p:spPr>
          <a:xfrm>
            <a:off x="5692568" y="3164897"/>
            <a:ext cx="2934597"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52049"/>
                </a:solidFill>
                <a:effectLst/>
                <a:uLnTx/>
                <a:uFillTx/>
                <a:latin typeface="Arial"/>
                <a:ea typeface="+mn-ea"/>
                <a:cs typeface="+mn-cs"/>
              </a:rPr>
              <a:t>Exchangeability doesn’t hold!</a:t>
            </a:r>
          </a:p>
        </p:txBody>
      </p:sp>
    </p:spTree>
    <p:extLst>
      <p:ext uri="{BB962C8B-B14F-4D97-AF65-F5344CB8AC3E}">
        <p14:creationId xmlns:p14="http://schemas.microsoft.com/office/powerpoint/2010/main" val="2509901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3585" y="425002"/>
            <a:ext cx="8345858" cy="611449"/>
          </a:xfrm>
        </p:spPr>
        <p:txBody>
          <a:bodyPr/>
          <a:lstStyle/>
          <a:p>
            <a:r>
              <a:rPr lang="en-US" dirty="0"/>
              <a:t>Until Next Time…</a:t>
            </a:r>
          </a:p>
        </p:txBody>
      </p:sp>
      <p:sp>
        <p:nvSpPr>
          <p:cNvPr id="6" name="Content Placeholder 5"/>
          <p:cNvSpPr>
            <a:spLocks noGrp="1"/>
          </p:cNvSpPr>
          <p:nvPr>
            <p:ph idx="1"/>
          </p:nvPr>
        </p:nvSpPr>
        <p:spPr>
          <a:xfrm>
            <a:off x="459686" y="1496816"/>
            <a:ext cx="8137665" cy="3909393"/>
          </a:xfrm>
        </p:spPr>
        <p:txBody>
          <a:bodyPr/>
          <a:lstStyle/>
          <a:p>
            <a:r>
              <a:rPr lang="en-US" dirty="0"/>
              <a:t>Consider watching the Optional Video Lectures on the Bradford Hill Criteria and Sufficient &amp; Component Cause Model</a:t>
            </a:r>
          </a:p>
          <a:p>
            <a:r>
              <a:rPr lang="en-US" dirty="0"/>
              <a:t>Consider reviewing the slides on notation and probabilities</a:t>
            </a:r>
          </a:p>
          <a:p>
            <a:r>
              <a:rPr lang="en-US" dirty="0"/>
              <a:t>Get started on the first part of Homework #1</a:t>
            </a:r>
          </a:p>
          <a:p>
            <a:r>
              <a:rPr lang="en-US" dirty="0"/>
              <a:t>Read Chapters 2.2-2.4 and 3 in </a:t>
            </a:r>
            <a:r>
              <a:rPr lang="en-US" dirty="0" err="1"/>
              <a:t>Hernán</a:t>
            </a:r>
            <a:r>
              <a:rPr lang="en-US" dirty="0"/>
              <a:t> &amp; Robins</a:t>
            </a:r>
          </a:p>
          <a:p>
            <a:r>
              <a:rPr lang="en-US" dirty="0"/>
              <a:t>Watch “Conceptual Frameworks for Causal Inference – Part III”</a:t>
            </a:r>
          </a:p>
          <a:p>
            <a:r>
              <a:rPr lang="en-US" dirty="0"/>
              <a:t>Read Chapters 6.1-6.3 and 7.1-7.4 in </a:t>
            </a:r>
            <a:r>
              <a:rPr lang="en-US" dirty="0" err="1"/>
              <a:t>Hernán</a:t>
            </a:r>
            <a:r>
              <a:rPr lang="en-US" dirty="0"/>
              <a:t> &amp; Robins</a:t>
            </a:r>
          </a:p>
          <a:p>
            <a:r>
              <a:rPr lang="en-US" dirty="0"/>
              <a:t>Watch “Directed Acyclic Graphs – Part I”</a:t>
            </a:r>
          </a:p>
          <a:p>
            <a:r>
              <a:rPr lang="en-US" dirty="0"/>
              <a:t>Office Hours: Monday @ 4:10pm on Zoom</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42</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9909682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7BCC8D0D-EAEC-449D-9161-023DFF90F2E2}" type="slidenum">
              <a:rPr lang="en-US" smtClean="0">
                <a:solidFill>
                  <a:srgbClr val="052049"/>
                </a:solidFill>
              </a:rPr>
              <a:pPr/>
              <a:t>43</a:t>
            </a:fld>
            <a:endParaRPr lang="en-US" dirty="0">
              <a:solidFill>
                <a:srgbClr val="052049"/>
              </a:solidFill>
            </a:endParaRPr>
          </a:p>
        </p:txBody>
      </p:sp>
      <p:sp>
        <p:nvSpPr>
          <p:cNvPr id="4" name="Title 3"/>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259170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Motivating Scenario – Zeus</a:t>
            </a:r>
          </a:p>
        </p:txBody>
      </p:sp>
      <p:sp>
        <p:nvSpPr>
          <p:cNvPr id="6" name="Content Placeholder 5"/>
          <p:cNvSpPr>
            <a:spLocks noGrp="1"/>
          </p:cNvSpPr>
          <p:nvPr>
            <p:ph idx="1"/>
          </p:nvPr>
        </p:nvSpPr>
        <p:spPr>
          <a:xfrm>
            <a:off x="459686" y="1496816"/>
            <a:ext cx="8137665" cy="3909393"/>
          </a:xfrm>
        </p:spPr>
        <p:txBody>
          <a:bodyPr/>
          <a:lstStyle/>
          <a:p>
            <a:r>
              <a:rPr lang="en-US" dirty="0"/>
              <a:t>Zeus is a patient waiting for a heart transplant</a:t>
            </a:r>
          </a:p>
          <a:p>
            <a:pPr lvl="1"/>
            <a:r>
              <a:rPr lang="en-US" dirty="0"/>
              <a:t>Truth: Zeus receives a heart transplant </a:t>
            </a:r>
            <a:r>
              <a:rPr lang="en-US" dirty="0">
                <a:sym typeface="Wingdings" pitchFamily="2" charset="2"/>
              </a:rPr>
              <a:t> </a:t>
            </a:r>
            <a:r>
              <a:rPr lang="en-US" dirty="0"/>
              <a:t>dies on Day 5</a:t>
            </a:r>
          </a:p>
          <a:p>
            <a:pPr lvl="1"/>
            <a:r>
              <a:rPr lang="en-US" dirty="0"/>
              <a:t>Suppose: Zeus does not receive a heart transplant </a:t>
            </a:r>
            <a:r>
              <a:rPr lang="en-US" dirty="0">
                <a:sym typeface="Wingdings" pitchFamily="2" charset="2"/>
              </a:rPr>
              <a:t> </a:t>
            </a:r>
            <a:r>
              <a:rPr lang="en-US" dirty="0"/>
              <a:t>living on Day 5</a:t>
            </a:r>
          </a:p>
          <a:p>
            <a:r>
              <a:rPr lang="en-US" dirty="0"/>
              <a:t>If we know the outcome in both scenarios, what do we conclude?</a:t>
            </a:r>
          </a:p>
          <a:p>
            <a:pPr lvl="1"/>
            <a:r>
              <a:rPr lang="en-US" dirty="0"/>
              <a:t>The transplant </a:t>
            </a:r>
            <a:r>
              <a:rPr lang="en-US" u="sng" dirty="0"/>
              <a:t>caused</a:t>
            </a:r>
            <a:r>
              <a:rPr lang="en-US" dirty="0"/>
              <a:t> Zeus’s death</a:t>
            </a:r>
          </a:p>
          <a:p>
            <a:pPr lvl="1"/>
            <a:r>
              <a:rPr lang="en-US" dirty="0"/>
              <a:t>I.e., The transplant had a </a:t>
            </a:r>
            <a:r>
              <a:rPr lang="en-US" u="sng" dirty="0"/>
              <a:t>causal effect</a:t>
            </a:r>
            <a:r>
              <a:rPr lang="en-US" dirty="0"/>
              <a:t> on Zeus’s five-day survival</a:t>
            </a:r>
          </a:p>
          <a:p>
            <a:r>
              <a:rPr lang="en-US" dirty="0"/>
              <a:t>Zeus’s outcome (death) had he received the transplant and Zeus’s outcome (survival) had he not received the transplant are his </a:t>
            </a:r>
            <a:r>
              <a:rPr lang="en-US" u="sng" dirty="0"/>
              <a:t>counterfactual outcomes</a:t>
            </a:r>
            <a:r>
              <a:rPr lang="en-US" dirty="0"/>
              <a:t>.</a:t>
            </a:r>
            <a:endParaRPr lang="en-US" u="sng" dirty="0"/>
          </a:p>
          <a:p>
            <a:pPr lvl="1"/>
            <a:endParaRPr lang="en-US" dirty="0"/>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5</a:t>
            </a:fld>
            <a:endParaRPr lang="en-US" dirty="0">
              <a:solidFill>
                <a:srgbClr val="052049"/>
              </a:solidFill>
            </a:endParaRPr>
          </a:p>
        </p:txBody>
      </p:sp>
    </p:spTree>
    <p:extLst>
      <p:ext uri="{BB962C8B-B14F-4D97-AF65-F5344CB8AC3E}">
        <p14:creationId xmlns:p14="http://schemas.microsoft.com/office/powerpoint/2010/main" val="371407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Motivating Scenario – Hera</a:t>
            </a:r>
          </a:p>
        </p:txBody>
      </p:sp>
      <p:sp>
        <p:nvSpPr>
          <p:cNvPr id="6" name="Content Placeholder 5"/>
          <p:cNvSpPr>
            <a:spLocks noGrp="1"/>
          </p:cNvSpPr>
          <p:nvPr>
            <p:ph idx="1"/>
          </p:nvPr>
        </p:nvSpPr>
        <p:spPr>
          <a:xfrm>
            <a:off x="459686" y="1496816"/>
            <a:ext cx="8137665" cy="3909393"/>
          </a:xfrm>
        </p:spPr>
        <p:txBody>
          <a:bodyPr/>
          <a:lstStyle/>
          <a:p>
            <a:r>
              <a:rPr lang="en-US" dirty="0"/>
              <a:t>Hera is a patient waiting for a heart transplant</a:t>
            </a:r>
          </a:p>
          <a:p>
            <a:pPr lvl="1"/>
            <a:r>
              <a:rPr lang="en-US" dirty="0"/>
              <a:t>Truth: Hera receives a heart transplant </a:t>
            </a:r>
            <a:r>
              <a:rPr lang="en-US" dirty="0">
                <a:sym typeface="Wingdings" pitchFamily="2" charset="2"/>
              </a:rPr>
              <a:t> </a:t>
            </a:r>
            <a:r>
              <a:rPr lang="en-US" dirty="0"/>
              <a:t>living on Day 5</a:t>
            </a:r>
          </a:p>
          <a:p>
            <a:pPr lvl="1"/>
            <a:r>
              <a:rPr lang="en-US" dirty="0"/>
              <a:t>Suppose: Hera does not receive a heart transplant </a:t>
            </a:r>
            <a:r>
              <a:rPr lang="en-US" dirty="0">
                <a:sym typeface="Wingdings" pitchFamily="2" charset="2"/>
              </a:rPr>
              <a:t> </a:t>
            </a:r>
            <a:r>
              <a:rPr lang="en-US" dirty="0"/>
              <a:t>living on Day 5</a:t>
            </a:r>
          </a:p>
          <a:p>
            <a:r>
              <a:rPr lang="en-US" dirty="0"/>
              <a:t>Does the heart transplant have a causal effect for Hera?</a:t>
            </a:r>
          </a:p>
          <a:p>
            <a:pPr lvl="1"/>
            <a:r>
              <a:rPr lang="en-US" dirty="0"/>
              <a:t>No!</a:t>
            </a:r>
          </a:p>
          <a:p>
            <a:r>
              <a:rPr lang="en-US" dirty="0"/>
              <a:t>What are the values of Hera’s counterfactuals?</a:t>
            </a:r>
          </a:p>
          <a:p>
            <a:pPr lvl="1"/>
            <a:r>
              <a:rPr lang="en-US" dirty="0"/>
              <a:t>Survival had she received the transplant</a:t>
            </a:r>
          </a:p>
          <a:p>
            <a:pPr lvl="1"/>
            <a:r>
              <a:rPr lang="en-US" dirty="0"/>
              <a:t>Survival had she not received the transplant</a:t>
            </a:r>
          </a:p>
          <a:p>
            <a:pPr lvl="1"/>
            <a:endParaRPr lang="en-US" dirty="0"/>
          </a:p>
        </p:txBody>
      </p:sp>
      <p:sp>
        <p:nvSpPr>
          <p:cNvPr id="2" name="Slide Number Placeholder 1"/>
          <p:cNvSpPr>
            <a:spLocks noGrp="1"/>
          </p:cNvSpPr>
          <p:nvPr>
            <p:ph type="sldNum" sz="quarter" idx="13"/>
          </p:nvPr>
        </p:nvSpPr>
        <p:spPr/>
        <p:txBody>
          <a:bodyPr/>
          <a:lstStyle/>
          <a:p>
            <a:fld id="{7BCC8D0D-EAEC-449D-9161-023DFF90F2E2}" type="slidenum">
              <a:rPr lang="en-US" smtClean="0">
                <a:solidFill>
                  <a:srgbClr val="052049"/>
                </a:solidFill>
              </a:rPr>
              <a:pPr/>
              <a:t>6</a:t>
            </a:fld>
            <a:endParaRPr lang="en-US" dirty="0">
              <a:solidFill>
                <a:srgbClr val="052049"/>
              </a:solidFill>
            </a:endParaRPr>
          </a:p>
        </p:txBody>
      </p:sp>
    </p:spTree>
    <p:extLst>
      <p:ext uri="{BB962C8B-B14F-4D97-AF65-F5344CB8AC3E}">
        <p14:creationId xmlns:p14="http://schemas.microsoft.com/office/powerpoint/2010/main" val="2768761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Notation for Random Variables</a:t>
            </a:r>
          </a:p>
        </p:txBody>
      </p:sp>
      <p:sp>
        <p:nvSpPr>
          <p:cNvPr id="6" name="Content Placeholder 5"/>
          <p:cNvSpPr>
            <a:spLocks noGrp="1"/>
          </p:cNvSpPr>
          <p:nvPr>
            <p:ph idx="1"/>
          </p:nvPr>
        </p:nvSpPr>
        <p:spPr>
          <a:xfrm>
            <a:off x="459686" y="1496816"/>
            <a:ext cx="8137665" cy="3909393"/>
          </a:xfrm>
        </p:spPr>
        <p:txBody>
          <a:bodyPr/>
          <a:lstStyle/>
          <a:p>
            <a:pPr marL="295268" lvl="1" indent="-295268">
              <a:buClr>
                <a:schemeClr val="accent1"/>
              </a:buClr>
              <a:buSzPct val="80000"/>
              <a:buFont typeface="Wingdings" charset="2"/>
              <a:buChar char="§"/>
            </a:pPr>
            <a:r>
              <a:rPr lang="en-US" dirty="0"/>
              <a:t>Let </a:t>
            </a:r>
            <a:r>
              <a:rPr lang="en-US" i="1" dirty="0"/>
              <a:t>A</a:t>
            </a:r>
            <a:r>
              <a:rPr lang="en-US" dirty="0"/>
              <a:t> reflect a dichotomous treatment (e.g., heart transplant)</a:t>
            </a:r>
          </a:p>
          <a:p>
            <a:pPr marL="522274" lvl="2" indent="-295268"/>
            <a:r>
              <a:rPr lang="en-US" i="1" dirty="0"/>
              <a:t>A</a:t>
            </a:r>
            <a:r>
              <a:rPr lang="en-US" dirty="0"/>
              <a:t>=1 means treated</a:t>
            </a:r>
          </a:p>
          <a:p>
            <a:pPr marL="522274" lvl="2" indent="-295268"/>
            <a:r>
              <a:rPr lang="en-US" i="1" dirty="0"/>
              <a:t>A</a:t>
            </a:r>
            <a:r>
              <a:rPr lang="en-US" dirty="0"/>
              <a:t>=0 means not treated</a:t>
            </a:r>
          </a:p>
          <a:p>
            <a:pPr marL="295268" lvl="1" indent="-295268">
              <a:buClr>
                <a:schemeClr val="accent1"/>
              </a:buClr>
              <a:buSzPct val="80000"/>
              <a:buFont typeface="Wingdings" charset="2"/>
              <a:buChar char="§"/>
            </a:pPr>
            <a:r>
              <a:rPr lang="en-US" dirty="0"/>
              <a:t>Let </a:t>
            </a:r>
            <a:r>
              <a:rPr lang="en-US" i="1" dirty="0"/>
              <a:t>Y</a:t>
            </a:r>
            <a:r>
              <a:rPr lang="en-US" dirty="0"/>
              <a:t> reflect a dichotomous outcome</a:t>
            </a:r>
          </a:p>
          <a:p>
            <a:pPr marL="522274" lvl="2" indent="-295268"/>
            <a:r>
              <a:rPr lang="en-US" i="1" dirty="0"/>
              <a:t>Y</a:t>
            </a:r>
            <a:r>
              <a:rPr lang="en-US" dirty="0"/>
              <a:t>=1 means dead</a:t>
            </a:r>
          </a:p>
          <a:p>
            <a:pPr marL="522274" lvl="2" indent="-295268"/>
            <a:r>
              <a:rPr lang="en-US" i="1" dirty="0"/>
              <a:t>Y</a:t>
            </a:r>
            <a:r>
              <a:rPr lang="en-US" dirty="0"/>
              <a:t>=0 means alive</a:t>
            </a:r>
          </a:p>
          <a:p>
            <a:pPr marL="295268" lvl="1" indent="-295268">
              <a:buClr>
                <a:srgbClr val="0093D0"/>
              </a:buClr>
              <a:buSzPct val="80000"/>
              <a:buFont typeface="Wingdings" charset="2"/>
              <a:buChar char="§"/>
            </a:pPr>
            <a:endParaRPr lang="en-US" dirty="0">
              <a:solidFill>
                <a:srgbClr val="052049"/>
              </a:solidFill>
            </a:endParaRPr>
          </a:p>
          <a:p>
            <a:pPr marL="295268" lvl="1" indent="-295268">
              <a:buClr>
                <a:srgbClr val="0093D0"/>
              </a:buClr>
              <a:buSzPct val="80000"/>
              <a:buFont typeface="Wingdings" charset="2"/>
              <a:buChar char="§"/>
            </a:pPr>
            <a:r>
              <a:rPr lang="en-US" dirty="0"/>
              <a:t>Variables such as </a:t>
            </a:r>
            <a:r>
              <a:rPr lang="en-US" i="1" dirty="0"/>
              <a:t>A</a:t>
            </a:r>
            <a:r>
              <a:rPr lang="en-US" dirty="0"/>
              <a:t> and </a:t>
            </a:r>
            <a:r>
              <a:rPr lang="en-US" i="1" dirty="0"/>
              <a:t>Y</a:t>
            </a:r>
            <a:r>
              <a:rPr lang="en-US" dirty="0"/>
              <a:t> that can take on different values for different individuals are referred to as </a:t>
            </a:r>
            <a:r>
              <a:rPr lang="en-US" u="sng" dirty="0"/>
              <a:t>random variables</a:t>
            </a:r>
          </a:p>
          <a:p>
            <a:pPr marL="295268" lvl="1" indent="-295268">
              <a:buClr>
                <a:srgbClr val="0093D0"/>
              </a:buClr>
              <a:buSzPct val="80000"/>
              <a:buFont typeface="Wingdings" charset="2"/>
              <a:buChar char="§"/>
            </a:pPr>
            <a:r>
              <a:rPr lang="en-US" dirty="0"/>
              <a:t>They are denoted by capital letters</a:t>
            </a:r>
          </a:p>
        </p:txBody>
      </p:sp>
      <p:sp>
        <p:nvSpPr>
          <p:cNvPr id="2" name="Slide Number Placeholder 1"/>
          <p:cNvSpPr>
            <a:spLocks noGrp="1"/>
          </p:cNvSpPr>
          <p:nvPr>
            <p:ph type="sldNum" sz="quarter" idx="1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7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l" defTabSz="457200" rtl="0" eaLnBrk="1" fontAlgn="auto" latinLnBrk="0" hangingPunct="1">
                <a:lnSpc>
                  <a:spcPct val="100000"/>
                </a:lnSpc>
                <a:spcBef>
                  <a:spcPts val="0"/>
                </a:spcBef>
                <a:spcAft>
                  <a:spcPts val="0"/>
                </a:spcAft>
                <a:buClrTx/>
                <a:buSzTx/>
                <a:buFontTx/>
                <a:buNone/>
                <a:tabLst/>
                <a:defRPr/>
              </a:pPr>
              <a:t>7</a:t>
            </a:fld>
            <a:endParaRPr kumimoji="0" lang="en-US" sz="7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09924639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E2908B-AD25-1B42-A270-9F2B3C726AE0}"/>
              </a:ext>
            </a:extLst>
          </p:cNvPr>
          <p:cNvSpPr>
            <a:spLocks noGrp="1"/>
          </p:cNvSpPr>
          <p:nvPr>
            <p:ph type="sldNum" sz="quarter" idx="13"/>
          </p:nvPr>
        </p:nvSpPr>
        <p:spPr/>
        <p:txBody>
          <a:bodyPr/>
          <a:lstStyle/>
          <a:p>
            <a:fld id="{7BCC8D0D-EAEC-449D-9161-023DFF90F2E2}" type="slidenum">
              <a:rPr lang="en-US" smtClean="0">
                <a:solidFill>
                  <a:srgbClr val="052049"/>
                </a:solidFill>
              </a:rPr>
              <a:pPr/>
              <a:t>8</a:t>
            </a:fld>
            <a:endParaRPr lang="en-US" dirty="0">
              <a:solidFill>
                <a:srgbClr val="052049"/>
              </a:solidFill>
            </a:endParaRPr>
          </a:p>
        </p:txBody>
      </p:sp>
      <p:sp>
        <p:nvSpPr>
          <p:cNvPr id="3" name="Title 2">
            <a:extLst>
              <a:ext uri="{FF2B5EF4-FFF2-40B4-BE49-F238E27FC236}">
                <a16:creationId xmlns:a16="http://schemas.microsoft.com/office/drawing/2014/main" id="{6D5DB615-FDED-D544-BEE0-B09BA804CD26}"/>
              </a:ext>
            </a:extLst>
          </p:cNvPr>
          <p:cNvSpPr>
            <a:spLocks noGrp="1"/>
          </p:cNvSpPr>
          <p:nvPr>
            <p:ph type="title"/>
          </p:nvPr>
        </p:nvSpPr>
        <p:spPr/>
        <p:txBody>
          <a:bodyPr/>
          <a:lstStyle/>
          <a:p>
            <a:r>
              <a:rPr lang="en-US" dirty="0"/>
              <a:t>Notation for Realizations</a:t>
            </a:r>
          </a:p>
        </p:txBody>
      </p:sp>
      <p:sp>
        <p:nvSpPr>
          <p:cNvPr id="5" name="Content Placeholder 4">
            <a:extLst>
              <a:ext uri="{FF2B5EF4-FFF2-40B4-BE49-F238E27FC236}">
                <a16:creationId xmlns:a16="http://schemas.microsoft.com/office/drawing/2014/main" id="{69D30DD8-436A-4444-8023-50A96D765C4A}"/>
              </a:ext>
            </a:extLst>
          </p:cNvPr>
          <p:cNvSpPr>
            <a:spLocks noGrp="1"/>
          </p:cNvSpPr>
          <p:nvPr>
            <p:ph idx="1"/>
          </p:nvPr>
        </p:nvSpPr>
        <p:spPr/>
        <p:txBody>
          <a:bodyPr/>
          <a:lstStyle/>
          <a:p>
            <a:r>
              <a:rPr lang="en-US" dirty="0"/>
              <a:t>Lowercase letters denote possible values (realizations) of random variables</a:t>
            </a:r>
          </a:p>
          <a:p>
            <a:pPr marL="522274" lvl="2" indent="-295268"/>
            <a:r>
              <a:rPr lang="en-US" i="1" dirty="0"/>
              <a:t>a</a:t>
            </a:r>
            <a:r>
              <a:rPr lang="en-US" dirty="0"/>
              <a:t> is a possible value (0 or 1) of the random variable </a:t>
            </a:r>
            <a:r>
              <a:rPr lang="en-US" i="1" dirty="0"/>
              <a:t>A</a:t>
            </a:r>
            <a:endParaRPr lang="en-US" i="1" baseline="30000" dirty="0"/>
          </a:p>
          <a:p>
            <a:endParaRPr lang="en-US" dirty="0"/>
          </a:p>
        </p:txBody>
      </p:sp>
    </p:spTree>
    <p:extLst>
      <p:ext uri="{BB962C8B-B14F-4D97-AF65-F5344CB8AC3E}">
        <p14:creationId xmlns:p14="http://schemas.microsoft.com/office/powerpoint/2010/main" val="1939637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DF14265-47C6-354D-8BE9-17F776664AD7}"/>
              </a:ext>
            </a:extLst>
          </p:cNvPr>
          <p:cNvSpPr>
            <a:spLocks noGrp="1"/>
          </p:cNvSpPr>
          <p:nvPr>
            <p:ph type="sldNum" sz="quarter" idx="13"/>
          </p:nvPr>
        </p:nvSpPr>
        <p:spPr/>
        <p:txBody>
          <a:bodyPr/>
          <a:lstStyle/>
          <a:p>
            <a:fld id="{7BCC8D0D-EAEC-449D-9161-023DFF90F2E2}" type="slidenum">
              <a:rPr lang="en-US" smtClean="0">
                <a:solidFill>
                  <a:srgbClr val="052049"/>
                </a:solidFill>
              </a:rPr>
              <a:pPr/>
              <a:t>9</a:t>
            </a:fld>
            <a:endParaRPr lang="en-US" dirty="0">
              <a:solidFill>
                <a:srgbClr val="052049"/>
              </a:solidFill>
            </a:endParaRPr>
          </a:p>
        </p:txBody>
      </p:sp>
      <p:sp>
        <p:nvSpPr>
          <p:cNvPr id="3" name="Title 2">
            <a:extLst>
              <a:ext uri="{FF2B5EF4-FFF2-40B4-BE49-F238E27FC236}">
                <a16:creationId xmlns:a16="http://schemas.microsoft.com/office/drawing/2014/main" id="{71E0E4E4-7878-8A46-84E6-9D1C04036195}"/>
              </a:ext>
            </a:extLst>
          </p:cNvPr>
          <p:cNvSpPr>
            <a:spLocks noGrp="1"/>
          </p:cNvSpPr>
          <p:nvPr>
            <p:ph type="title"/>
          </p:nvPr>
        </p:nvSpPr>
        <p:spPr/>
        <p:txBody>
          <a:bodyPr/>
          <a:lstStyle/>
          <a:p>
            <a:r>
              <a:rPr lang="en-US" dirty="0"/>
              <a:t>Notation for Counterfactuals</a:t>
            </a:r>
          </a:p>
        </p:txBody>
      </p:sp>
      <p:sp>
        <p:nvSpPr>
          <p:cNvPr id="5" name="Content Placeholder 4">
            <a:extLst>
              <a:ext uri="{FF2B5EF4-FFF2-40B4-BE49-F238E27FC236}">
                <a16:creationId xmlns:a16="http://schemas.microsoft.com/office/drawing/2014/main" id="{1B0ACA35-2C9B-1C47-A2E9-B3A761115923}"/>
              </a:ext>
            </a:extLst>
          </p:cNvPr>
          <p:cNvSpPr>
            <a:spLocks noGrp="1"/>
          </p:cNvSpPr>
          <p:nvPr>
            <p:ph idx="1"/>
          </p:nvPr>
        </p:nvSpPr>
        <p:spPr/>
        <p:txBody>
          <a:bodyPr/>
          <a:lstStyle/>
          <a:p>
            <a:r>
              <a:rPr lang="en-US" i="1" dirty="0" err="1"/>
              <a:t>Y</a:t>
            </a:r>
            <a:r>
              <a:rPr lang="en-US" i="1" baseline="30000" dirty="0" err="1"/>
              <a:t>a</a:t>
            </a:r>
            <a:r>
              <a:rPr lang="en-US" i="1" baseline="30000" dirty="0"/>
              <a:t>=1</a:t>
            </a:r>
            <a:endParaRPr lang="en-US" dirty="0"/>
          </a:p>
          <a:p>
            <a:pPr lvl="1"/>
            <a:r>
              <a:rPr lang="en-US" i="1" dirty="0"/>
              <a:t>Y</a:t>
            </a:r>
            <a:r>
              <a:rPr lang="en-US" dirty="0"/>
              <a:t> under treatment </a:t>
            </a:r>
            <a:r>
              <a:rPr lang="en-US" i="1" dirty="0"/>
              <a:t>a</a:t>
            </a:r>
            <a:r>
              <a:rPr lang="en-US" dirty="0"/>
              <a:t> = 1 (or </a:t>
            </a:r>
            <a:r>
              <a:rPr lang="en-US" i="1" dirty="0"/>
              <a:t>Y</a:t>
            </a:r>
            <a:r>
              <a:rPr lang="en-US" dirty="0"/>
              <a:t> had the individual received treatment </a:t>
            </a:r>
            <a:r>
              <a:rPr lang="en-US" i="1" dirty="0"/>
              <a:t>a</a:t>
            </a:r>
            <a:r>
              <a:rPr lang="en-US" dirty="0"/>
              <a:t> = 1)</a:t>
            </a:r>
          </a:p>
          <a:p>
            <a:pPr lvl="1"/>
            <a:r>
              <a:rPr lang="en-US" dirty="0"/>
              <a:t>Outcome that would have been observed under the treatment value </a:t>
            </a:r>
            <a:r>
              <a:rPr lang="en-US" i="1" dirty="0"/>
              <a:t>a</a:t>
            </a:r>
            <a:r>
              <a:rPr lang="en-US" dirty="0"/>
              <a:t> = 1</a:t>
            </a:r>
          </a:p>
          <a:p>
            <a:r>
              <a:rPr lang="en-US" i="1" dirty="0" err="1"/>
              <a:t>Y</a:t>
            </a:r>
            <a:r>
              <a:rPr lang="en-US" i="1" baseline="30000" dirty="0" err="1"/>
              <a:t>a</a:t>
            </a:r>
            <a:r>
              <a:rPr lang="en-US" i="1" baseline="30000" dirty="0"/>
              <a:t>=0</a:t>
            </a:r>
            <a:endParaRPr lang="en-US" dirty="0"/>
          </a:p>
          <a:p>
            <a:pPr lvl="1"/>
            <a:r>
              <a:rPr lang="en-US" i="1" dirty="0"/>
              <a:t>Y</a:t>
            </a:r>
            <a:r>
              <a:rPr lang="en-US" dirty="0"/>
              <a:t> under treatment </a:t>
            </a:r>
            <a:r>
              <a:rPr lang="en-US" i="1" dirty="0"/>
              <a:t>a</a:t>
            </a:r>
            <a:r>
              <a:rPr lang="en-US" dirty="0"/>
              <a:t> = 0 (or </a:t>
            </a:r>
            <a:r>
              <a:rPr lang="en-US" i="1" dirty="0"/>
              <a:t>Y</a:t>
            </a:r>
            <a:r>
              <a:rPr lang="en-US" dirty="0"/>
              <a:t> had the individual received treatment </a:t>
            </a:r>
            <a:r>
              <a:rPr lang="en-US" i="1" dirty="0"/>
              <a:t>a</a:t>
            </a:r>
            <a:r>
              <a:rPr lang="en-US" dirty="0"/>
              <a:t> = 0)</a:t>
            </a:r>
          </a:p>
          <a:p>
            <a:pPr lvl="1"/>
            <a:r>
              <a:rPr lang="en-US" dirty="0"/>
              <a:t>Outcome that would have been observed under the treatment value </a:t>
            </a:r>
            <a:r>
              <a:rPr lang="en-US" i="1" dirty="0"/>
              <a:t>a</a:t>
            </a:r>
            <a:r>
              <a:rPr lang="en-US" dirty="0"/>
              <a:t> = 0</a:t>
            </a:r>
          </a:p>
          <a:p>
            <a:r>
              <a:rPr lang="en-US" dirty="0"/>
              <a:t>Are </a:t>
            </a:r>
            <a:r>
              <a:rPr lang="en-US" i="1" dirty="0" err="1"/>
              <a:t>Y</a:t>
            </a:r>
            <a:r>
              <a:rPr lang="en-US" i="1" baseline="30000" dirty="0" err="1"/>
              <a:t>a</a:t>
            </a:r>
            <a:r>
              <a:rPr lang="en-US" i="1" baseline="30000" dirty="0"/>
              <a:t>=1</a:t>
            </a:r>
            <a:r>
              <a:rPr lang="en-US" dirty="0"/>
              <a:t> and </a:t>
            </a:r>
            <a:r>
              <a:rPr lang="en-US" i="1" dirty="0" err="1"/>
              <a:t>Y</a:t>
            </a:r>
            <a:r>
              <a:rPr lang="en-US" i="1" baseline="30000" dirty="0" err="1"/>
              <a:t>a</a:t>
            </a:r>
            <a:r>
              <a:rPr lang="en-US" i="1" baseline="30000" dirty="0"/>
              <a:t>=0</a:t>
            </a:r>
            <a:r>
              <a:rPr lang="en-US" dirty="0"/>
              <a:t> random variables?</a:t>
            </a:r>
          </a:p>
        </p:txBody>
      </p:sp>
    </p:spTree>
    <p:extLst>
      <p:ext uri="{BB962C8B-B14F-4D97-AF65-F5344CB8AC3E}">
        <p14:creationId xmlns:p14="http://schemas.microsoft.com/office/powerpoint/2010/main" val="3368288000"/>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BC5LT8JAwAAAAEAAAAGAAAABwMAAAAAAQAAAAQAAAAECUlua0F0b21WMQIAAAAJBAAAAA0DBQQAAAALUGVuU3Ryb2tlVjEEAAAACkF0dHJpYnV0ZXMFVHJhY2UJU3RhcnRUaW1lBFR5cGUEBAAED1BlbkF0dHJpYnV0ZXNWMQIAAAAKSW5rVHJhY2VWMQIAAAAQDEFjdGlvblR5cGVWMQIAAAACAAAACQUAAAAJBgAAAJM5AAAAAAAABfn///8MQWN0aW9uVHlwZVYxAQAAAAd2YWx1ZV9fAAgCAAAAAAAAAAUFAAAAD1BlbkF0dHJpYnV0ZXNWMQoAAAAHX2NvbG9yQQdfY29sb3JSB19jb2xvckcHX2NvbG9yQgpGaXRUb0N1cnZlBkhlaWdodA5JZ25vcmVQcmVzc3VyZQ1Jc0hpZ2hsaWdodGVyBVNoYXBlBVdpZHRoAAAAAAAAAAAEAAICAgIBBgEBDEJydXNoU2hhcGVWMQIAAAAGAgAAAP8AAP8AAAAAAAAACEAAAAX4////DEJydXNoU2hhcGVWMQEAAAAHdmFsdWVfXwAIAgAAAAEAAAAAAAAAAAAIQAUGAAAACklua1RyYWNlVjEDAAAADUxpc3RgMStfaXRlbXMMTGlzdGAxK19zaXplD0xpc3RgMStfdmVyc2lvbgQAABhTaGFyZWQuSW5raW5nLklua1BvaW50W10CAAAACAgCAAAACQkAAABsAAAAbAAAAAcJAAAAAAEAAAC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0UBQoAAAAKSW5rUG9pbnRWMQQAAAABWAFZDlByZXNzdXJlRmFjdG9yCVRpbWVTdGFtcAAAAAAGBgsQAgAAAJeOcZyF4Ls/IESKzDUZ5z8AADA+AAAAAAAAAAABCwAAAAoAAACtp3yFCGe6PyDou3UzyuY/AAByPg8AAAAAAAAAAQwAAAAKAAAAOzd4Wwf+uj8gjO0eMXvmPwAAgD4PAAAAAAAAAAENAAAACgAAADs3eFsH/ro/IDAfyC4s5j8AgIU+DwAAAAAAAAABDgAAAAoAAAA7N3hbB/66PyDUUHEs3eU/AICRPh8AAAAAAAAAAQ8AAAAKAAAACf91xoZJuz8geIIaKo7lPwAAlj4fAAAAAAAAAAEQAAAACgAAAGdWbwcFLLw/IGQXFiOh5D8AAJo+LgAAAAAAAAABEQAAAAoAAACDdWazAlq9P/BPrBEctOM/AICbPi4AAAAAAAAAARIAAAAKAAAAbVxbyn/Tvj8AhKRfECniPwAAnj4+AAAAAAAAAAETAAAACgAAAMQ9Kbu+AMA/ABRrBAft4D8AAJ8+PgAAAAAAAAABFAAAAAoAAAAYlSL8POPAP+CPxqT2w94/AAClPk4AAAAAAAAAARUAAAAKAAAAVNCa8nrrwT/gr1Pu40vcPwAAqD5OAAAAAAAAAAEWAAAACgAAAHjvkZ54GcM/4M/gN9HT2T8AALA+TgAAAAAAAAABFwAAAAoAAABY1oa19ZLEP+DvbYG+W9c/AICzPl0AAAAAAAAAARgAAAAKAAAAJKH6gTIyxj/gx5d4sIHVPwCAuD5dAAAAAAAAAAEZAAAACgAAAJoX626uQsg/4J/Bb6Kn0z8AgLo+XQAAAAAAAAABGgAAAAoAAAD4cVoR6njKP6B362aUzdE/AIC9Pm0AAAAAAAAAARsAAAAKAAAAFpTHHqX6zD+gB7ILi5HQPwAAvz59AAAAAAAAAAEcAAAACgAAADy2NCxgfM8/QJ8qvAznzz8AgMA+fQAAAAAAAAABHQAAAAoAAAAt7NCcDf/QP0Av8WADq84/AIDBPn0AAAAAAAAAAR4AAAAKAAAAI2EG2apl0j9Av7cF+m7NPwAAxD6MAAAAAAAAAAEfAAAACgAAAO0reqXnBNQ/QL+3BfpuzT8AAMU+jAAAAAAAAAABIAAAAAoAAACd2mwn5MnVP0BPfqrwMsw/AIDEPpwAAAAAAAAAASEAAAAKAAAAPvsehMCh1z9Av7cF+m7NPwAAxD6cAAAAAAAAAAEiAAAACgAAAM+NkLt8jNk/QC/xYAOrzj8AAMU+qwAAAAAAAAABIwAAAAoAAABvrkIYWWTbP6C/TrmPL9E/AIDFPqsAAAAAAAAAASQAAAAKAAAAA0G0TxVP3T/g5yTCnQnTPwCAxT67AAAAAAAAAAElAAAACgAAAHW3pDyRX98/4A/7yqvj1D8AAMY+uwAAAAAAAAABJgAAAAoAAAD93Wqnlq7gP+DvbYG+W9c/AADGPssAAAAAAAAAAScAAAAKAAAAOBnjndS24T/gPxqT2g/bPwAAxj7LAAAAAAAAAAEoAAAACgAAAILim7kyrOI/4I/GpPbD3j8AAMg+2gAAAAAAAAABKQAAAAoAAADEZLTCAKvjPwBwOVsJPOE/AADJPtoAAAAAAAAAASoAAAAKAAAADC5t3l6g5D8A4HK2EnjiPwAAzD7qAAAAAAAAAAErAAAACgAAAEEiRcIMsuU/8E+sERy04z8AAM0+6gAAAAAAAAABLAAAAAoAAACEpF3L2rDmPyDA5Wwl8OQ/AIDNPvoAAAAAAAAAAS0AAAAKAAAAvd/VwRi55z8gMB/ILizmPwAAzj76AAAAAAAAAAEuAAAACgAAAAepjt12rug/IESKzDUZ5z8AAM8+CQEAAAAAAAABLwAAAAoAAABYuecLZZrpPyBY9dA8Bug/AIDPPgkBAAAAAAAAATAAAAAKAAAArhDhTON86j8gEJJ+QaToPwCAzz4ZAQAAAAAAAAExAAAACgAAAAZo2o1hX+s/IGxg1UPz6D8AANA+GQEAAAAAAAABMgAAAAoAAABrTRT0/y7sPyDILixGQuk/AADRPhkBAAAAAAAAATMAAAAKAAAA13nubC717D8gJP2CSJHpPwCA0T4oAQAAAAAAAAE0AAAACgAAAFl7qR0Nn+0/INyZME0v6j8AgNE+KAEAAAAAAAABNQAAAAoAAADvUUUGnCzuPyA4aIdPfuo/AADSPjgBAAAAAAAAATYAAAAKAAAAm/3BJtud7j8gOGiHT37qPwAA0z44AQAAAAAAAAE3AAAACgAAAFU3f2w6/O4/IDhoh09+6j8AgNM+SAEAAAAAAAABOAAAAAoAAAAb/3zXuUfvPyA4aIdPfuo/AADWPkgBAAAAAAAAATkAAAAKAAAA+Ztbeul27z8gOGiHT37qPwAA1z5XAQAAAAAAAAE6AAAACgAAAN1/2i+pnO8/IIDL2Urg6T8AAN0+VwEAAAAAAAABOwAAAAoAAADdf9ovqZzvPyAk/YJIkek/AADgPmcBAAAAAAAAATwAAAAKAAAA6Q0bVcmJ7z8gbGDVQ/PoPwCA4T5nAQAAAAAAAAE9AAAACgAAABe43MQpUe8/ILTDJz9V6D8AAOI+dwEAAAAAAAABPgAAAAoAAABVN39sOvzuPyD8Jno6t+c/AIDePncBAAAAAAAAAT8AAAAKAAAAtxlDcRt47j8goFgjOGjnPwAA3T6GAQAAAAAAAAFAAAAACgAAAC3R562s1+0/IESKzDUZ5z8AgN4+hgEAAAAAAAABQQAAAAoAAADBpA01fhHtPyBEisw1Gec/AADfPpYBAAAAAAAAAUIAAAAKAAAAXb/Tzt9B7D8gRIrMNRnnPwCA3z6WAQAAAAAAAAFDAAAACgAAABo9u8URQ+s/IPwmejq35z8AAOA+pQEAAAAAAAABRAAAAAoAAADtj4P08yfqPyC0wyc/Veg/AIDePqUBAAAAAAAAAUUAAAAKAAAAznCMSPb56D8gyC4sRkLpPwAA3j61AQAAAAAAAAFGAAAACgAAAK9RlZz4y+c/IIDL2Urg6T8AAN0+tQEAAAAAAAABRwAAAAoAAACnB38oq4HmPyA4aIdPfuo/AADcPtMBAAAAAAAAAUgAAAAKAAAAspJJ7A0b5T8g8AQ1VBzrPwAA3T7TAQAAAAAAAAFJAAAACgAAALbWc53gveM/EKih4li66z8AgN0+4gEAAAAAAAABSgAAAAoAAACz0/07I2riPxBgPpBdWOw/AADgPuIBAAAAAAAAAUsAAAAKAAAAtxco7fUM4T8QYD6QXVjsPwAA4T7yAQAAAAAAAAFMAAAACgAAAIVF5WGxTN8/EGA+kF1Y7D8AgOo+8gEAAAAAAAABTQAAAAoAAABlI3hU9srcPxBgPpBdWOw/AIDuPgICAAAAAAAAAU4AAAAKAAAAQwELRztJ2j8QBHA5WwnsPwCA9j4CAgAAAAAAAAFPAAAACgAAACHfnTmAx9c/IEzTi1Zr6z8AAPo+AgIAAAAAAAABUAAAAAoAAADvLvAGpVjVPyA4aIdPfuo/AID/PiECAAAAAAAAAVEAAAAKAAAAsPABr6n80j8gyC4sRkLpPwAAAT8hAgAAAAAAAAFSAAAACgAAAFaWkgxuxtA/IPwmejq35z8AwAE/IQIAAAAAAAABUwAAAAoAAADeW8WJJEbNPyDUUHEs3eU/AAACPyECAAAAAAAAAVQAAAAKAAAAvDbiGqxwyT/wq3poHgPkPwDAAD8wAgAAAAAAAAFVAAAACgAAAFzZ/Baz5sU/AISkXxAp4j8AQAA/MAIAAAAAAAABVgAAAAoAAAAamJhd+jbCPwAAAAAAAOA/AMACP0ACAAAAAAAAAVcAAAAKAAAAEQViiQHxvT/g97ZA363bPwAABD9AAgAAAAAAAAFYAAAACgAAAHlpji0NC7g/4O9tgb5b1z8AgAk/UAIAAAAAAAABWQAAAAoAAABvXbanF7yyP+DnJMKdCdM/AAAMP1ACAAAAAAAAAVoAAAAKAAAAXlGvxUCfrD9AL/FgA6vOPwDADz9fAgAAAAAAAAFbAAAACgAAALqW5L1Oi6U/QG8L9N26yT8AABE/XwIAAAAAAAABXAAAAAoAAAAs9iHEtEqfP0CvJYe4ysQ/AEARP28CAAAAAAAAAV0AAAAKAAAAFN5xuMmslD9AX3l1nBbBPwAAET9vAgAAAAAAAAFeAAAACgAAAOiEPLmqjY0/gP4MfhM9vT8AAA0/fwIAAAAAAAABXwAAAAoAAABoCGAJtNWIP4D+DH4TPb0/AEALP38CAAAAAAAAAWAAAAAKAAAAaAhgCbTViD+A/gx+Ez29PwAACD+OAgAAAAAAAAFhAAAACgAAANy+egzMfpM/QF95dZwWwT8AwAY/jgIAAAAAAAABYgAAAAoAAAD0tzNsue6cP0A/7CuvjsM/AIAEP54CAAAAAAAAAWMAAAAKAAAA1rXbaUy5pj9AH1/iwQbGPwCAAz+eAgAAAAAAAAFkAAAACgAAACcfyE8cYLA/QP/RmNR+yD8AgAI/ngIAAAAAAAABZQAAAAoAAAC9upurEEa2P0BPfqrwMsw/AAACP60CAAAAAAAAAWYAAAAKAAAAEQViiQHxvT9Anyq8DOfPPwAAAj+tAgAAAAAAAAFnAAAACgAAABybDr+3isM/oHfrZpTN0T8AAAI/vQIAAAAAAAABaAAAAAoAAAAOi2X6bP/IP+AviBSZa9I/AAACP70CAAAAAAAAAWkAAAAKAAAAyEK6oKG/zj/g5yTCnQnTPwAAAj/NAgAAAAAAAAFqAAAACgAAAN6awx4KxNI/4J/Bb6Kn0z8AQAE/zQIAAAAAAAABawAAAAoAAABTFCptQyjWP+BXXh2nRdQ/AAABP9wCAAAAAAAAAWwAAAAKAAAAicdNAdzq2T/gV14dp0XUPwAAAT/cAgAAAAAAAAFtAAAACgAAAHO0LtvTC94/4A/7yqvj1D8AAAE/7AIAAAAAAAABbgAAAAoAAAC9Xsj/hQPhP+BXXh2nRdQ/AAABP+wCAAAAAAAAAW8AAAAKAAAALI4Y2nEd4z/gV14dp0XUPwAAAT/8AgAAAAAAAAFwAAAACgAAAKQECcftLeU/4J/Bb6Kn0z8AgP0+/AIAAAAAAAABcQAAAAoAAAATNFmh2UfnP+DnJMKdCdM/AID7PgsDAAAAAAAAAXIAAAAKAAAAgWOpe8Vh6T/gL4gUmWvSPwCA5z4LAwAAAAAAAAFzAAAACgAAAAyveqDxVes/oHfrZpTN0T8AgN4+GwMAAAAAAAABdAAAAAoAAACRs6uyjVPtP6AHsguLkdA/AIDZPhsDAAAAAAAAAXUAAAAKAAAAP2KeNIoY7z9AT36q8DLMPwAA2D46AwAAAAAAAAs="/>
</p:tagLst>
</file>

<file path=ppt/theme/theme1.xml><?xml version="1.0" encoding="utf-8"?>
<a:theme xmlns:a="http://schemas.openxmlformats.org/drawingml/2006/main" name="1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2.xml><?xml version="1.0" encoding="utf-8"?>
<a:theme xmlns:a="http://schemas.openxmlformats.org/drawingml/2006/main" name="2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3.xml><?xml version="1.0" encoding="utf-8"?>
<a:theme xmlns:a="http://schemas.openxmlformats.org/drawingml/2006/main" name="3_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4.xml><?xml version="1.0" encoding="utf-8"?>
<a:theme xmlns:a="http://schemas.openxmlformats.org/drawingml/2006/main" name="UCSF Contemporary">
  <a:themeElements>
    <a:clrScheme name="UCSF Colors">
      <a:dk1>
        <a:srgbClr val="052049"/>
      </a:dk1>
      <a:lt1>
        <a:srgbClr val="FFFFFF"/>
      </a:lt1>
      <a:dk2>
        <a:srgbClr val="052049"/>
      </a:dk2>
      <a:lt2>
        <a:srgbClr val="FFFFFF"/>
      </a:lt2>
      <a:accent1>
        <a:srgbClr val="0093D0"/>
      </a:accent1>
      <a:accent2>
        <a:srgbClr val="18A3AC"/>
      </a:accent2>
      <a:accent3>
        <a:srgbClr val="9DC23B"/>
      </a:accent3>
      <a:accent4>
        <a:srgbClr val="F58024"/>
      </a:accent4>
      <a:accent5>
        <a:srgbClr val="C7CED1"/>
      </a:accent5>
      <a:accent6>
        <a:srgbClr val="716FB3"/>
      </a:accent6>
      <a:hlink>
        <a:srgbClr val="178CCB"/>
      </a:hlink>
      <a:folHlink>
        <a:srgbClr val="5F5F5F"/>
      </a:folHlink>
    </a:clrScheme>
    <a:fontScheme name="UCSF">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Week 1 - Intro_Causal Inference_2018_Epid_II" id="{6773D6FE-AD69-2B41-A242-620BC64832FF}" vid="{0C6652C7-D0C3-B543-A998-E8F5228FF5A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12565</TotalTime>
  <Words>4194</Words>
  <Application>Microsoft Macintosh PowerPoint</Application>
  <PresentationFormat>On-screen Show (4:3)</PresentationFormat>
  <Paragraphs>460</Paragraphs>
  <Slides>43</Slides>
  <Notes>39</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43</vt:i4>
      </vt:variant>
    </vt:vector>
  </HeadingPairs>
  <TitlesOfParts>
    <vt:vector size="54" baseType="lpstr">
      <vt:lpstr>.AppleSystemUIFont</vt:lpstr>
      <vt:lpstr>Arial</vt:lpstr>
      <vt:lpstr>Calibri</vt:lpstr>
      <vt:lpstr>Garamond</vt:lpstr>
      <vt:lpstr>Germania One</vt:lpstr>
      <vt:lpstr>LucidaGrande</vt:lpstr>
      <vt:lpstr>Wingdings</vt:lpstr>
      <vt:lpstr>1_UCSF Contemporary</vt:lpstr>
      <vt:lpstr>2_UCSF Contemporary</vt:lpstr>
      <vt:lpstr>3_UCSF Contemporary</vt:lpstr>
      <vt:lpstr>UCSF Contemporary</vt:lpstr>
      <vt:lpstr>Conceptual Frameworks for Causal Inference – Part II</vt:lpstr>
      <vt:lpstr>Learning Objectives (Weeks 1 &amp; 2)</vt:lpstr>
      <vt:lpstr>Questions from the Recorded Lecture?</vt:lpstr>
      <vt:lpstr>In-Depth on Counterfactuals</vt:lpstr>
      <vt:lpstr>Motivating Scenario – Zeus</vt:lpstr>
      <vt:lpstr>Motivating Scenario – Hera</vt:lpstr>
      <vt:lpstr>Notation for Random Variables</vt:lpstr>
      <vt:lpstr>Notation for Realizations</vt:lpstr>
      <vt:lpstr>Notation for Counterfactuals</vt:lpstr>
      <vt:lpstr>Causal Effect for an Individual</vt:lpstr>
      <vt:lpstr>In real life…</vt:lpstr>
      <vt:lpstr>Consistency (Identifiability Condition #1)</vt:lpstr>
      <vt:lpstr>When is an Exposure Well Defined?</vt:lpstr>
      <vt:lpstr>Beyond the Individual</vt:lpstr>
      <vt:lpstr>PowerPoint Presentation</vt:lpstr>
      <vt:lpstr>Average Causal Effects</vt:lpstr>
      <vt:lpstr>Average Causal Effects</vt:lpstr>
      <vt:lpstr>Average Causal Effects</vt:lpstr>
      <vt:lpstr>Average Causal Effects vs Individual Effects</vt:lpstr>
      <vt:lpstr>Average Causal Null Hypothesis</vt:lpstr>
      <vt:lpstr>Sharp Causal Null Hypothesis</vt:lpstr>
      <vt:lpstr>Observed Outcomes vs Counterfactuals</vt:lpstr>
      <vt:lpstr>Observed Outcomes and Txs vs Counterfactuals</vt:lpstr>
      <vt:lpstr>Independence</vt:lpstr>
      <vt:lpstr>Observed Outcomes and Txs vs Counterfactuals</vt:lpstr>
      <vt:lpstr>Causation vs. Association</vt:lpstr>
      <vt:lpstr>Causation vs. Association</vt:lpstr>
      <vt:lpstr>Unconditional vs. Conditional Probabilities</vt:lpstr>
      <vt:lpstr>Effect vs. Association Measures</vt:lpstr>
      <vt:lpstr>Interpreting Effect vs. Association Measures</vt:lpstr>
      <vt:lpstr>Why Bother?</vt:lpstr>
      <vt:lpstr>Ideal Randomized Experiments</vt:lpstr>
      <vt:lpstr>What is an Experiment?</vt:lpstr>
      <vt:lpstr>What is a Randomized Experiment?</vt:lpstr>
      <vt:lpstr>Features of Ideal Randomized Experiments</vt:lpstr>
      <vt:lpstr>The Data</vt:lpstr>
      <vt:lpstr>Exchangeability (Identifiability Condition #2)</vt:lpstr>
      <vt:lpstr>Exchangeability versus Independence</vt:lpstr>
      <vt:lpstr>Outcome Had Everyone Been Untreated</vt:lpstr>
      <vt:lpstr>Outcome Had Everyone Been Treated</vt:lpstr>
      <vt:lpstr>Does Exchangeability Hold?</vt:lpstr>
      <vt:lpstr>Until Next Time…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Graff</dc:creator>
  <cp:lastModifiedBy>Rebecca Graff</cp:lastModifiedBy>
  <cp:revision>590</cp:revision>
  <dcterms:created xsi:type="dcterms:W3CDTF">2019-12-18T01:32:47Z</dcterms:created>
  <dcterms:modified xsi:type="dcterms:W3CDTF">2022-01-05T01:28:45Z</dcterms:modified>
</cp:coreProperties>
</file>