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67"/>
  </p:notesMasterIdLst>
  <p:sldIdLst>
    <p:sldId id="256" r:id="rId3"/>
    <p:sldId id="257" r:id="rId4"/>
    <p:sldId id="258" r:id="rId5"/>
    <p:sldId id="259" r:id="rId6"/>
    <p:sldId id="260" r:id="rId7"/>
    <p:sldId id="261" r:id="rId8"/>
    <p:sldId id="262" r:id="rId9"/>
    <p:sldId id="31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310" r:id="rId23"/>
    <p:sldId id="311" r:id="rId24"/>
    <p:sldId id="316" r:id="rId25"/>
    <p:sldId id="314" r:id="rId26"/>
    <p:sldId id="313" r:id="rId27"/>
    <p:sldId id="315" r:id="rId28"/>
    <p:sldId id="275" r:id="rId29"/>
    <p:sldId id="276" r:id="rId30"/>
    <p:sldId id="277" r:id="rId31"/>
    <p:sldId id="278" r:id="rId32"/>
    <p:sldId id="279" r:id="rId33"/>
    <p:sldId id="280" r:id="rId34"/>
    <p:sldId id="322" r:id="rId35"/>
    <p:sldId id="32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324" r:id="rId54"/>
    <p:sldId id="325" r:id="rId55"/>
    <p:sldId id="317" r:id="rId56"/>
    <p:sldId id="301" r:id="rId57"/>
    <p:sldId id="302" r:id="rId58"/>
    <p:sldId id="303" r:id="rId59"/>
    <p:sldId id="304" r:id="rId60"/>
    <p:sldId id="305" r:id="rId61"/>
    <p:sldId id="318" r:id="rId62"/>
    <p:sldId id="323" r:id="rId63"/>
    <p:sldId id="307" r:id="rId64"/>
    <p:sldId id="308" r:id="rId65"/>
    <p:sldId id="309" r:id="rId66"/>
  </p:sldIdLst>
  <p:sldSz cx="9144000" cy="6858000" type="screen4x3"/>
  <p:notesSz cx="7099300" cy="10234613"/>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07">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1" d="100"/>
          <a:sy n="181" d="100"/>
        </p:scale>
        <p:origin x="2802" y="16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3207"/>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
        <p:nvSpPr>
          <p:cNvPr id="3078" name="Text Box 5"/>
          <p:cNvSpPr txBox="1">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p:cNvSpPr txBox="1">
            <a:spLocks noChangeArrowheads="1"/>
          </p:cNvSpP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
        <p:nvSpPr>
          <p:cNvPr id="3080" name="Rectangle 7"/>
          <p:cNvSpPr>
            <a:spLocks noGrp="1" noRot="1" noChangeAspect="1" noChangeArrowheads="1"/>
          </p:cNvSpPr>
          <p:nvPr>
            <p:ph type="sldImg"/>
          </p:nvPr>
        </p:nvSpPr>
        <p:spPr bwMode="auto">
          <a:xfrm>
            <a:off x="992188" y="765175"/>
            <a:ext cx="5110162" cy="38338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8"/>
          <p:cNvSpPr>
            <a:spLocks noGrp="1" noChangeArrowheads="1"/>
          </p:cNvSpPr>
          <p:nvPr>
            <p:ph type="body"/>
          </p:nvPr>
        </p:nvSpPr>
        <p:spPr bwMode="auto">
          <a:xfrm>
            <a:off x="946150" y="4862513"/>
            <a:ext cx="5200650"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3" tIns="49382" rIns="99153" bIns="49382" numCol="1" anchor="t" anchorCtr="0" compatLnSpc="1">
            <a:prstTxWarp prst="textNoShape">
              <a:avLst/>
            </a:prstTxWarp>
          </a:bodyPr>
          <a:lstStyle/>
          <a:p>
            <a:pPr lvl="0"/>
            <a:endParaRPr lang="en-US" altLang="en-US" noProof="0" smtClean="0"/>
          </a:p>
        </p:txBody>
      </p:sp>
      <p:sp>
        <p:nvSpPr>
          <p:cNvPr id="3082" name="Text Box 9"/>
          <p:cNvSpPr txBox="1">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
        <p:nvSpPr>
          <p:cNvPr id="3" name="Rectangle 10"/>
          <p:cNvSpPr>
            <a:spLocks noGrp="1" noChangeArrowheads="1"/>
          </p:cNvSpPr>
          <p:nvPr>
            <p:ph type="sldNum"/>
          </p:nvPr>
        </p:nvSpPr>
        <p:spPr bwMode="auto">
          <a:xfrm>
            <a:off x="4022725" y="9721850"/>
            <a:ext cx="307022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53" tIns="49382" rIns="99153" bIns="49382" numCol="1" anchor="b" anchorCtr="0" compatLnSpc="1">
            <a:prstTxWarp prst="textNoShape">
              <a:avLst/>
            </a:prstTxWarp>
          </a:bodyPr>
          <a:lstStyle>
            <a:lvl1pPr algn="r" eaLnBrk="1" hangingPunct="1">
              <a:buClrTx/>
              <a:buSzPct val="100000"/>
              <a:buFontTx/>
              <a:buNone/>
              <a:tabLst>
                <a:tab pos="0" algn="l"/>
                <a:tab pos="493822" algn="l"/>
                <a:tab pos="987643" algn="l"/>
                <a:tab pos="1481465" algn="l"/>
                <a:tab pos="1975287" algn="l"/>
                <a:tab pos="2469109" algn="l"/>
                <a:tab pos="2962930" algn="l"/>
                <a:tab pos="3456752" algn="l"/>
                <a:tab pos="3950574" algn="l"/>
                <a:tab pos="4444395" algn="l"/>
                <a:tab pos="4938217" algn="l"/>
                <a:tab pos="5432039" algn="l"/>
                <a:tab pos="5925861" algn="l"/>
                <a:tab pos="6419682" algn="l"/>
                <a:tab pos="6913504" algn="l"/>
                <a:tab pos="7407326" algn="l"/>
                <a:tab pos="7901148" algn="l"/>
                <a:tab pos="8394969" algn="l"/>
                <a:tab pos="8888791" algn="l"/>
                <a:tab pos="9382613" algn="l"/>
                <a:tab pos="9876434" algn="l"/>
              </a:tabLst>
              <a:defRPr sz="1300">
                <a:solidFill>
                  <a:srgbClr val="000000"/>
                </a:solidFill>
                <a:latin typeface="Times New Roman" panose="02020603050405020304" pitchFamily="18" charset="0"/>
                <a:cs typeface="Segoe UI" panose="020B0502040204020203" pitchFamily="34" charset="0"/>
              </a:defRPr>
            </a:lvl1pPr>
          </a:lstStyle>
          <a:p>
            <a:pPr>
              <a:defRPr/>
            </a:pPr>
            <a:fld id="{8C51DA10-DD82-4E6F-8AC9-0991EF99A586}" type="slidenum">
              <a:rPr lang="en-US" altLang="en-US"/>
              <a:pPr>
                <a:defRPr/>
              </a:pPr>
              <a:t>‹#›</a:t>
            </a:fld>
            <a:endParaRPr lang="en-US" altLang="en-US"/>
          </a:p>
        </p:txBody>
      </p:sp>
    </p:spTree>
    <p:extLst>
      <p:ext uri="{BB962C8B-B14F-4D97-AF65-F5344CB8AC3E}">
        <p14:creationId xmlns:p14="http://schemas.microsoft.com/office/powerpoint/2010/main" val="6758268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CFEB298C-91C6-41C3-AEBF-7D0777ED42D4}" type="slidenum">
              <a:rPr lang="en-US" altLang="en-US" sz="1300" smtClean="0"/>
              <a:pPr>
                <a:spcBef>
                  <a:spcPct val="0"/>
                </a:spcBef>
                <a:buClrTx/>
                <a:buFontTx/>
                <a:buNone/>
              </a:pPr>
              <a:t>1</a:t>
            </a:fld>
            <a:endParaRPr lang="en-US" altLang="en-US" sz="1300" smtClean="0"/>
          </a:p>
        </p:txBody>
      </p:sp>
      <p:sp>
        <p:nvSpPr>
          <p:cNvPr id="5123"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854F917-62E9-40C9-84C4-568029A0EBEC}" type="slidenum">
              <a:rPr lang="en-US" altLang="en-US" sz="1300"/>
              <a:pPr algn="r" eaLnBrk="1" hangingPunct="1">
                <a:spcBef>
                  <a:spcPct val="0"/>
                </a:spcBef>
                <a:buClrTx/>
                <a:buFontTx/>
                <a:buNone/>
              </a:pPr>
              <a:t>1</a:t>
            </a:fld>
            <a:endParaRPr lang="en-US" altLang="en-US" sz="1300"/>
          </a:p>
        </p:txBody>
      </p:sp>
      <p:sp>
        <p:nvSpPr>
          <p:cNvPr id="5124" name="Rectangle 2"/>
          <p:cNvSpPr>
            <a:spLocks noGrp="1" noRot="1" noChangeAspect="1" noChangeArrowheads="1" noTextEdit="1"/>
          </p:cNvSpPr>
          <p:nvPr>
            <p:ph type="sldImg"/>
          </p:nvPr>
        </p:nvSpPr>
        <p:spPr>
          <a:xfrm>
            <a:off x="946150" y="757238"/>
            <a:ext cx="5157788" cy="38687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Text Box 3"/>
          <p:cNvSpPr txBox="1">
            <a:spLocks noChangeArrowheads="1"/>
          </p:cNvSpPr>
          <p:nvPr/>
        </p:nvSpPr>
        <p:spPr bwMode="auto">
          <a:xfrm>
            <a:off x="930275" y="4879975"/>
            <a:ext cx="5187950" cy="462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5481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A51DA954-A8A0-47DA-9A4A-1C999F5634E6}" type="slidenum">
              <a:rPr lang="en-US" altLang="en-US" sz="1300" smtClean="0"/>
              <a:pPr>
                <a:spcBef>
                  <a:spcPct val="0"/>
                </a:spcBef>
                <a:buClrTx/>
                <a:buFontTx/>
                <a:buNone/>
              </a:pPr>
              <a:t>11</a:t>
            </a:fld>
            <a:endParaRPr lang="en-US" altLang="en-US" sz="1300" smtClean="0"/>
          </a:p>
        </p:txBody>
      </p:sp>
      <p:sp>
        <p:nvSpPr>
          <p:cNvPr id="23555"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ts val="488"/>
              </a:spcBef>
              <a:buClrTx/>
            </a:pPr>
            <a:r>
              <a:rPr lang="en-US" altLang="en-US" sz="1300"/>
              <a:t>Computing has, famously, increased in potency according to Moore’s law. This says that computers double in power roughly every two years—an increase of more than 30 times over the course of a decade, with concomitant reductions in cost.</a:t>
            </a:r>
          </a:p>
          <a:p>
            <a:pPr>
              <a:spcBef>
                <a:spcPts val="488"/>
              </a:spcBef>
              <a:buClrTx/>
            </a:pPr>
            <a:r>
              <a:rPr lang="en-US" altLang="en-US" sz="1300"/>
              <a:t>calculates that the cost of DNA sequencing at the institute has fallen to a hundred-thousandth of what it was a decade ago (see chart 1). The genome sequenced by the International Human Genome Sequencing Consortium (actually a composite from several individuals) took 13 years and cost $3 billion. Now, using the latest sequencers from Illumina, of San Diego, California, a human genome can be read in eight days at a cost of about $10,000. Nor is that the end of the story. Another Californian firm, Pacific Biosciences, of Menlo Park, has a technology that can read genomes from single DNA molecules. It thinks that in three years’ time this will be able to map a human genome in 15 minutes for less than $1,000.</a:t>
            </a:r>
          </a:p>
        </p:txBody>
      </p:sp>
      <p:sp>
        <p:nvSpPr>
          <p:cNvPr id="23557" name="Text Box 3"/>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1645E8D-4068-4400-850D-0DCB9414305D}" type="slidenum">
              <a:rPr lang="en-US" altLang="en-US" sz="1300"/>
              <a:pPr algn="r" eaLnBrk="1" hangingPunct="1">
                <a:spcBef>
                  <a:spcPct val="0"/>
                </a:spcBef>
                <a:buClrTx/>
                <a:buFontTx/>
                <a:buNone/>
              </a:pPr>
              <a:t>11</a:t>
            </a:fld>
            <a:endParaRPr lang="en-US" altLang="en-US" sz="1300"/>
          </a:p>
        </p:txBody>
      </p:sp>
    </p:spTree>
    <p:extLst>
      <p:ext uri="{BB962C8B-B14F-4D97-AF65-F5344CB8AC3E}">
        <p14:creationId xmlns:p14="http://schemas.microsoft.com/office/powerpoint/2010/main" val="213045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C234A5D7-B6F9-4FB5-9CD1-B954B2D8046E}" type="slidenum">
              <a:rPr lang="en-US" altLang="en-US" sz="1300" smtClean="0"/>
              <a:pPr>
                <a:spcBef>
                  <a:spcPct val="0"/>
                </a:spcBef>
                <a:buClrTx/>
                <a:buFontTx/>
                <a:buNone/>
              </a:pPr>
              <a:t>12</a:t>
            </a:fld>
            <a:endParaRPr lang="en-US" altLang="en-US" sz="1300" smtClean="0"/>
          </a:p>
        </p:txBody>
      </p:sp>
      <p:sp>
        <p:nvSpPr>
          <p:cNvPr id="25603"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55275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5C35D92E-2A5C-4993-BA82-0E1A844891D9}" type="slidenum">
              <a:rPr lang="en-US" altLang="en-US" sz="1300" smtClean="0"/>
              <a:pPr>
                <a:spcBef>
                  <a:spcPct val="0"/>
                </a:spcBef>
                <a:buClrTx/>
                <a:buFontTx/>
                <a:buNone/>
              </a:pPr>
              <a:t>13</a:t>
            </a:fld>
            <a:endParaRPr lang="en-US" altLang="en-US" sz="1300" smtClean="0"/>
          </a:p>
        </p:txBody>
      </p:sp>
      <p:sp>
        <p:nvSpPr>
          <p:cNvPr id="27651"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793631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42204B49-18E9-4AE3-8413-C27F4213B741}" type="slidenum">
              <a:rPr lang="en-US" altLang="en-US" sz="1300" smtClean="0"/>
              <a:pPr>
                <a:spcBef>
                  <a:spcPct val="0"/>
                </a:spcBef>
                <a:buClrTx/>
                <a:buFontTx/>
                <a:buNone/>
              </a:pPr>
              <a:t>14</a:t>
            </a:fld>
            <a:endParaRPr lang="en-US" altLang="en-US" sz="1300" smtClean="0"/>
          </a:p>
        </p:txBody>
      </p:sp>
      <p:sp>
        <p:nvSpPr>
          <p:cNvPr id="29699"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93058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67BFC423-A30E-4F0B-82A8-24B1DB8A4986}" type="slidenum">
              <a:rPr lang="en-US" altLang="en-US" sz="1300" smtClean="0"/>
              <a:pPr>
                <a:spcBef>
                  <a:spcPct val="0"/>
                </a:spcBef>
                <a:buClrTx/>
                <a:buFontTx/>
                <a:buNone/>
              </a:pPr>
              <a:t>15</a:t>
            </a:fld>
            <a:endParaRPr lang="en-US" altLang="en-US" sz="1300" smtClean="0"/>
          </a:p>
        </p:txBody>
      </p:sp>
      <p:sp>
        <p:nvSpPr>
          <p:cNvPr id="31747"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37493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E23CD178-DD50-4508-BF56-1D74A3DE8AD5}" type="slidenum">
              <a:rPr lang="en-US" altLang="en-US" sz="1300" smtClean="0"/>
              <a:pPr>
                <a:spcBef>
                  <a:spcPct val="0"/>
                </a:spcBef>
                <a:buClrTx/>
                <a:buFontTx/>
                <a:buNone/>
              </a:pPr>
              <a:t>16</a:t>
            </a:fld>
            <a:endParaRPr lang="en-US" altLang="en-US" sz="1300" smtClean="0"/>
          </a:p>
        </p:txBody>
      </p:sp>
      <p:sp>
        <p:nvSpPr>
          <p:cNvPr id="33795" name="Rectangle 1"/>
          <p:cNvSpPr>
            <a:spLocks noGrp="1" noRot="1" noChangeAspect="1" noChangeArrowheads="1" noTextEdit="1"/>
          </p:cNvSpPr>
          <p:nvPr>
            <p:ph type="sldImg"/>
          </p:nvPr>
        </p:nvSpPr>
        <p:spPr>
          <a:xfrm>
            <a:off x="990600" y="765175"/>
            <a:ext cx="5118100"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p:cNvSpPr txBox="1">
            <a:spLocks noChangeArrowheads="1"/>
          </p:cNvSpPr>
          <p:nvPr/>
        </p:nvSpPr>
        <p:spPr bwMode="auto">
          <a:xfrm>
            <a:off x="946150" y="4862513"/>
            <a:ext cx="5205413"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3325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AE503470-D1F7-49E8-A9D9-716C34619314}" type="slidenum">
              <a:rPr lang="en-US" altLang="en-US" sz="1300" smtClean="0"/>
              <a:pPr>
                <a:spcBef>
                  <a:spcPct val="0"/>
                </a:spcBef>
                <a:buClrTx/>
                <a:buFontTx/>
                <a:buNone/>
              </a:pPr>
              <a:t>17</a:t>
            </a:fld>
            <a:endParaRPr lang="en-US" altLang="en-US" sz="1300" smtClean="0"/>
          </a:p>
        </p:txBody>
      </p:sp>
      <p:sp>
        <p:nvSpPr>
          <p:cNvPr id="35843" name="Rectangle 1"/>
          <p:cNvSpPr>
            <a:spLocks noGrp="1" noRot="1" noChangeAspect="1" noChangeArrowheads="1" noTextEdit="1"/>
          </p:cNvSpPr>
          <p:nvPr>
            <p:ph type="sldImg"/>
          </p:nvPr>
        </p:nvSpPr>
        <p:spPr>
          <a:xfrm>
            <a:off x="990600" y="765175"/>
            <a:ext cx="5118100"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p:cNvSpPr txBox="1">
            <a:spLocks noChangeArrowheads="1"/>
          </p:cNvSpPr>
          <p:nvPr/>
        </p:nvSpPr>
        <p:spPr bwMode="auto">
          <a:xfrm>
            <a:off x="946150" y="4862513"/>
            <a:ext cx="5205413"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47840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F4C8334F-8D70-4764-B2C6-3AB3ED0EDE27}" type="slidenum">
              <a:rPr lang="en-US" altLang="en-US" sz="1300" smtClean="0"/>
              <a:pPr>
                <a:spcBef>
                  <a:spcPct val="0"/>
                </a:spcBef>
                <a:buClrTx/>
                <a:buFontTx/>
                <a:buNone/>
              </a:pPr>
              <a:t>18</a:t>
            </a:fld>
            <a:endParaRPr lang="en-US" altLang="en-US" sz="1300" smtClean="0"/>
          </a:p>
        </p:txBody>
      </p:sp>
      <p:sp>
        <p:nvSpPr>
          <p:cNvPr id="37891"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4664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57AD6E10-63C6-4AEA-970D-860F3C01D540}" type="slidenum">
              <a:rPr lang="en-US" altLang="en-US" sz="1300" smtClean="0"/>
              <a:pPr>
                <a:spcBef>
                  <a:spcPct val="0"/>
                </a:spcBef>
                <a:buClrTx/>
                <a:buFontTx/>
                <a:buNone/>
              </a:pPr>
              <a:t>19</a:t>
            </a:fld>
            <a:endParaRPr lang="en-US" altLang="en-US" sz="1300" smtClean="0"/>
          </a:p>
        </p:txBody>
      </p:sp>
      <p:sp>
        <p:nvSpPr>
          <p:cNvPr id="39939"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869549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CC866C31-6E23-4D70-853B-3E698111DDB3}" type="slidenum">
              <a:rPr lang="en-US" altLang="en-US" sz="1300" smtClean="0"/>
              <a:pPr>
                <a:spcBef>
                  <a:spcPct val="0"/>
                </a:spcBef>
                <a:buClrTx/>
                <a:buFontTx/>
                <a:buNone/>
              </a:pPr>
              <a:t>20</a:t>
            </a:fld>
            <a:endParaRPr lang="en-US" altLang="en-US" sz="1300" smtClean="0"/>
          </a:p>
        </p:txBody>
      </p:sp>
      <p:sp>
        <p:nvSpPr>
          <p:cNvPr id="41987" name="Rectangle 1"/>
          <p:cNvSpPr>
            <a:spLocks noGrp="1" noRot="1" noChangeAspect="1" noChangeArrowheads="1" noTextEdit="1"/>
          </p:cNvSpPr>
          <p:nvPr>
            <p:ph type="sldImg"/>
          </p:nvPr>
        </p:nvSpPr>
        <p:spPr>
          <a:xfrm>
            <a:off x="990600" y="765175"/>
            <a:ext cx="5118100"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Text Box 2"/>
          <p:cNvSpPr txBox="1">
            <a:spLocks noChangeArrowheads="1"/>
          </p:cNvSpPr>
          <p:nvPr/>
        </p:nvSpPr>
        <p:spPr bwMode="auto">
          <a:xfrm>
            <a:off x="946150" y="4862513"/>
            <a:ext cx="5205413"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07524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63DA3DA7-7B51-4075-958E-B74AE0141113}" type="slidenum">
              <a:rPr lang="en-US" altLang="en-US" sz="1300" smtClean="0"/>
              <a:pPr>
                <a:spcBef>
                  <a:spcPct val="0"/>
                </a:spcBef>
                <a:buClrTx/>
                <a:buFontTx/>
                <a:buNone/>
              </a:pPr>
              <a:t>2</a:t>
            </a:fld>
            <a:endParaRPr lang="en-US" altLang="en-US" sz="1300" smtClean="0"/>
          </a:p>
        </p:txBody>
      </p:sp>
      <p:sp>
        <p:nvSpPr>
          <p:cNvPr id="7171"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94814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097779FD-F833-4932-9ACF-4A3A4B78C09F}" type="slidenum">
              <a:rPr lang="en-US" altLang="en-US" sz="1300" smtClean="0"/>
              <a:pPr>
                <a:spcBef>
                  <a:spcPct val="0"/>
                </a:spcBef>
                <a:buClrTx/>
                <a:buFontTx/>
                <a:buNone/>
              </a:pPr>
              <a:t>27</a:t>
            </a:fld>
            <a:endParaRPr lang="en-US" altLang="en-US" sz="1300" smtClean="0"/>
          </a:p>
        </p:txBody>
      </p:sp>
      <p:sp>
        <p:nvSpPr>
          <p:cNvPr id="50179" name="Text Box 1"/>
          <p:cNvSpPr txBox="1">
            <a:spLocks noChangeArrowheads="1"/>
          </p:cNvSpPr>
          <p:nvPr/>
        </p:nvSpPr>
        <p:spPr bwMode="auto">
          <a:xfrm>
            <a:off x="4021138" y="9672638"/>
            <a:ext cx="3076575"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209" tIns="50549" rIns="97209" bIns="50549"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D523359-71DB-4BC4-BCDC-07BA1852ABCD}" type="slidenum">
              <a:rPr lang="en-US" altLang="en-US" sz="1300">
                <a:latin typeface="Arial" panose="020B0604020202020204" pitchFamily="34" charset="0"/>
              </a:rPr>
              <a:pPr algn="r" eaLnBrk="1" hangingPunct="1">
                <a:spcBef>
                  <a:spcPct val="0"/>
                </a:spcBef>
                <a:buClrTx/>
                <a:buFontTx/>
                <a:buNone/>
              </a:pPr>
              <a:t>27</a:t>
            </a:fld>
            <a:endParaRPr lang="en-US" altLang="en-US" sz="1300">
              <a:latin typeface="Arial" panose="020B0604020202020204" pitchFamily="34" charset="0"/>
            </a:endParaRPr>
          </a:p>
        </p:txBody>
      </p:sp>
      <p:sp>
        <p:nvSpPr>
          <p:cNvPr id="50180" name="Rectangle 2"/>
          <p:cNvSpPr>
            <a:spLocks noGrp="1" noRot="1" noChangeAspect="1" noChangeArrowheads="1" noTextEdit="1"/>
          </p:cNvSpPr>
          <p:nvPr>
            <p:ph type="sldImg"/>
          </p:nvPr>
        </p:nvSpPr>
        <p:spPr>
          <a:xfrm>
            <a:off x="1003300" y="763588"/>
            <a:ext cx="5092700" cy="38195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Text Box 3"/>
          <p:cNvSpPr txBox="1">
            <a:spLocks noChangeArrowheads="1"/>
          </p:cNvSpPr>
          <p:nvPr/>
        </p:nvSpPr>
        <p:spPr bwMode="auto">
          <a:xfrm>
            <a:off x="946150" y="4837113"/>
            <a:ext cx="5207000" cy="458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764" tIns="49382" rIns="98764" bIns="49382"/>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ts val="488"/>
              </a:spcBef>
              <a:buClrTx/>
            </a:pPr>
            <a:r>
              <a:rPr lang="en-US" altLang="en-US" sz="1300"/>
              <a:t>Most of you have come here for two reasons - you have a candidate gene and want to find out more information about or the genomic region where it resides.   Or you have a gene and am saying I want to genotype this with a population I have how do I extract SNPs from the databases.   So we would like to spend about an hour going over some of the genomic resources that are out there.  Many of you have likely used these before, but now is the time to have some time to ask questions about hard to get at data and have us help you or learn something from scratch.   I will have to admit right off that I am not the expert,but the way I have learned  about these online databases is have sit down with them and clicked on every link I could find and played a lot.     This isn’t meant to be comprehensive but rather an overview.   So I will just go over a few of the basic here and then take you through a “live” browsing session.   Later this afternoon you will have an hour or so to go over these sites on your own, and then we can also work with you to get specific information you would like.</a:t>
            </a:r>
          </a:p>
        </p:txBody>
      </p:sp>
    </p:spTree>
    <p:extLst>
      <p:ext uri="{BB962C8B-B14F-4D97-AF65-F5344CB8AC3E}">
        <p14:creationId xmlns:p14="http://schemas.microsoft.com/office/powerpoint/2010/main" val="3631381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F095C7E7-4AD8-42D5-A3F4-C8563B6BFFE5}" type="slidenum">
              <a:rPr lang="en-US" altLang="en-US" sz="1300" smtClean="0"/>
              <a:pPr>
                <a:spcBef>
                  <a:spcPct val="0"/>
                </a:spcBef>
                <a:buClrTx/>
                <a:buFontTx/>
                <a:buNone/>
              </a:pPr>
              <a:t>28</a:t>
            </a:fld>
            <a:endParaRPr lang="en-US" altLang="en-US" sz="1300" smtClean="0"/>
          </a:p>
        </p:txBody>
      </p:sp>
      <p:sp>
        <p:nvSpPr>
          <p:cNvPr id="52227"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2"/>
          <p:cNvSpPr txBox="1">
            <a:spLocks noChangeArrowheads="1"/>
          </p:cNvSpPr>
          <p:nvPr/>
        </p:nvSpPr>
        <p:spPr bwMode="auto">
          <a:xfrm>
            <a:off x="946150" y="4859338"/>
            <a:ext cx="5207000" cy="4608512"/>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769845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F00C71AB-A78E-4B6E-90D0-447B6E5053CF}" type="slidenum">
              <a:rPr lang="en-US" altLang="en-US" sz="1300" smtClean="0"/>
              <a:pPr>
                <a:spcBef>
                  <a:spcPct val="0"/>
                </a:spcBef>
                <a:buClrTx/>
                <a:buFontTx/>
                <a:buNone/>
              </a:pPr>
              <a:t>29</a:t>
            </a:fld>
            <a:endParaRPr lang="en-US" altLang="en-US" sz="1300" smtClean="0"/>
          </a:p>
        </p:txBody>
      </p:sp>
      <p:sp>
        <p:nvSpPr>
          <p:cNvPr id="54275"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027934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7B01AB26-7780-4991-9DCD-AC9DED91CD43}" type="slidenum">
              <a:rPr lang="en-US" altLang="en-US" sz="1300" smtClean="0"/>
              <a:pPr>
                <a:spcBef>
                  <a:spcPct val="0"/>
                </a:spcBef>
                <a:buClrTx/>
                <a:buFontTx/>
                <a:buNone/>
              </a:pPr>
              <a:t>30</a:t>
            </a:fld>
            <a:endParaRPr lang="en-US" altLang="en-US" sz="1300" smtClean="0"/>
          </a:p>
        </p:txBody>
      </p:sp>
      <p:sp>
        <p:nvSpPr>
          <p:cNvPr id="56323"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8F043F0-ED8D-4EB3-B6E5-6AA6614A36AE}" type="slidenum">
              <a:rPr lang="en-US" altLang="en-US" sz="1300"/>
              <a:pPr algn="r" eaLnBrk="1" hangingPunct="1">
                <a:spcBef>
                  <a:spcPct val="0"/>
                </a:spcBef>
                <a:buClrTx/>
                <a:buFontTx/>
                <a:buNone/>
              </a:pPr>
              <a:t>30</a:t>
            </a:fld>
            <a:endParaRPr lang="en-US" altLang="en-US" sz="1300"/>
          </a:p>
        </p:txBody>
      </p:sp>
      <p:sp>
        <p:nvSpPr>
          <p:cNvPr id="56324"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305804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0CF7F7D3-0C22-4DF6-907D-5ACD16A6921A}" type="slidenum">
              <a:rPr lang="en-US" altLang="en-US" sz="1300" smtClean="0"/>
              <a:pPr>
                <a:spcBef>
                  <a:spcPct val="0"/>
                </a:spcBef>
                <a:buClrTx/>
                <a:buFontTx/>
                <a:buNone/>
              </a:pPr>
              <a:t>31</a:t>
            </a:fld>
            <a:endParaRPr lang="en-US" altLang="en-US" sz="1300" smtClean="0"/>
          </a:p>
        </p:txBody>
      </p:sp>
      <p:sp>
        <p:nvSpPr>
          <p:cNvPr id="58371"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71B2D4-3252-4DEC-9AEE-3EA65DFC9BB9}" type="slidenum">
              <a:rPr lang="en-US" altLang="en-US" sz="1300"/>
              <a:pPr algn="r" eaLnBrk="1" hangingPunct="1">
                <a:spcBef>
                  <a:spcPct val="0"/>
                </a:spcBef>
                <a:buClrTx/>
                <a:buFontTx/>
                <a:buNone/>
              </a:pPr>
              <a:t>31</a:t>
            </a:fld>
            <a:endParaRPr lang="en-US" altLang="en-US" sz="1300"/>
          </a:p>
        </p:txBody>
      </p:sp>
      <p:sp>
        <p:nvSpPr>
          <p:cNvPr id="58372"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76623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42DFE6DE-C803-4804-8934-3B6215330808}" type="slidenum">
              <a:rPr lang="en-US" altLang="en-US" sz="1300" smtClean="0"/>
              <a:pPr>
                <a:spcBef>
                  <a:spcPct val="0"/>
                </a:spcBef>
                <a:buClrTx/>
                <a:buFontTx/>
                <a:buNone/>
              </a:pPr>
              <a:t>32</a:t>
            </a:fld>
            <a:endParaRPr lang="en-US" altLang="en-US" sz="1300" smtClean="0"/>
          </a:p>
        </p:txBody>
      </p:sp>
      <p:sp>
        <p:nvSpPr>
          <p:cNvPr id="60419"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16EF37A-3897-475A-B787-DC5BFC88A044}" type="slidenum">
              <a:rPr lang="en-US" altLang="en-US" sz="1300"/>
              <a:pPr algn="r" eaLnBrk="1" hangingPunct="1">
                <a:spcBef>
                  <a:spcPct val="0"/>
                </a:spcBef>
                <a:buClrTx/>
                <a:buFontTx/>
                <a:buNone/>
              </a:pPr>
              <a:t>32</a:t>
            </a:fld>
            <a:endParaRPr lang="en-US" altLang="en-US" sz="1300"/>
          </a:p>
        </p:txBody>
      </p:sp>
      <p:sp>
        <p:nvSpPr>
          <p:cNvPr id="60420"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758863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5240D21A-14FB-4A48-A3F6-0A6DBB273BD1}" type="slidenum">
              <a:rPr lang="en-US" altLang="en-US" sz="1300" smtClean="0"/>
              <a:pPr>
                <a:spcBef>
                  <a:spcPct val="0"/>
                </a:spcBef>
                <a:buClrTx/>
                <a:buFontTx/>
                <a:buNone/>
              </a:pPr>
              <a:t>35</a:t>
            </a:fld>
            <a:endParaRPr lang="en-US" altLang="en-US" sz="1300" smtClean="0"/>
          </a:p>
        </p:txBody>
      </p:sp>
      <p:sp>
        <p:nvSpPr>
          <p:cNvPr id="62467"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158F19C-A07B-4D02-9B93-9FC25FDCFBE2}" type="slidenum">
              <a:rPr lang="en-US" altLang="en-US" sz="1300"/>
              <a:pPr algn="r" eaLnBrk="1" hangingPunct="1">
                <a:spcBef>
                  <a:spcPct val="0"/>
                </a:spcBef>
                <a:buClrTx/>
                <a:buFontTx/>
                <a:buNone/>
              </a:pPr>
              <a:t>35</a:t>
            </a:fld>
            <a:endParaRPr lang="en-US" altLang="en-US" sz="1300"/>
          </a:p>
        </p:txBody>
      </p:sp>
      <p:sp>
        <p:nvSpPr>
          <p:cNvPr id="62468"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9"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061982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E9CB46A1-7D25-4284-8473-EA4B003A3B34}" type="slidenum">
              <a:rPr lang="en-US" altLang="en-US" sz="1300" smtClean="0"/>
              <a:pPr>
                <a:spcBef>
                  <a:spcPct val="0"/>
                </a:spcBef>
                <a:buClrTx/>
                <a:buFontTx/>
                <a:buNone/>
              </a:pPr>
              <a:t>36</a:t>
            </a:fld>
            <a:endParaRPr lang="en-US" altLang="en-US" sz="1300" smtClean="0"/>
          </a:p>
        </p:txBody>
      </p:sp>
      <p:sp>
        <p:nvSpPr>
          <p:cNvPr id="64515"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355FC8A-27E0-4B8A-8D55-C95D64D90979}" type="slidenum">
              <a:rPr lang="en-US" altLang="en-US" sz="1300"/>
              <a:pPr algn="r" eaLnBrk="1" hangingPunct="1">
                <a:spcBef>
                  <a:spcPct val="0"/>
                </a:spcBef>
                <a:buClrTx/>
                <a:buFontTx/>
                <a:buNone/>
              </a:pPr>
              <a:t>36</a:t>
            </a:fld>
            <a:endParaRPr lang="en-US" altLang="en-US" sz="1300"/>
          </a:p>
        </p:txBody>
      </p:sp>
      <p:sp>
        <p:nvSpPr>
          <p:cNvPr id="64516"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474095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F8E30C50-F217-4F88-AD02-27CA9A829BFC}" type="slidenum">
              <a:rPr lang="en-US" altLang="en-US" sz="1300" smtClean="0"/>
              <a:pPr>
                <a:spcBef>
                  <a:spcPct val="0"/>
                </a:spcBef>
                <a:buClrTx/>
                <a:buFontTx/>
                <a:buNone/>
              </a:pPr>
              <a:t>37</a:t>
            </a:fld>
            <a:endParaRPr lang="en-US" altLang="en-US" sz="1300" smtClean="0"/>
          </a:p>
        </p:txBody>
      </p:sp>
      <p:sp>
        <p:nvSpPr>
          <p:cNvPr id="66563"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13C0A18-BBE2-46C1-A03B-8B0A73220D37}" type="slidenum">
              <a:rPr lang="en-US" altLang="en-US" sz="1300"/>
              <a:pPr algn="r" eaLnBrk="1" hangingPunct="1">
                <a:spcBef>
                  <a:spcPct val="0"/>
                </a:spcBef>
                <a:buClrTx/>
                <a:buFontTx/>
                <a:buNone/>
              </a:pPr>
              <a:t>37</a:t>
            </a:fld>
            <a:endParaRPr lang="en-US" altLang="en-US" sz="1300"/>
          </a:p>
        </p:txBody>
      </p:sp>
      <p:sp>
        <p:nvSpPr>
          <p:cNvPr id="66564"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5"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54103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8D015BD4-A3F5-4430-B719-8B545CBA50C0}" type="slidenum">
              <a:rPr lang="en-US" altLang="en-US" sz="1300" smtClean="0"/>
              <a:pPr>
                <a:spcBef>
                  <a:spcPct val="0"/>
                </a:spcBef>
                <a:buClrTx/>
                <a:buFontTx/>
                <a:buNone/>
              </a:pPr>
              <a:t>38</a:t>
            </a:fld>
            <a:endParaRPr lang="en-US" altLang="en-US" sz="1300" smtClean="0"/>
          </a:p>
        </p:txBody>
      </p:sp>
      <p:sp>
        <p:nvSpPr>
          <p:cNvPr id="68611"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9A45FEC-C423-42E1-BD83-19D8448F2BDD}" type="slidenum">
              <a:rPr lang="en-US" altLang="en-US" sz="1300"/>
              <a:pPr algn="r" eaLnBrk="1" hangingPunct="1">
                <a:spcBef>
                  <a:spcPct val="0"/>
                </a:spcBef>
                <a:buClrTx/>
                <a:buFontTx/>
                <a:buNone/>
              </a:pPr>
              <a:t>38</a:t>
            </a:fld>
            <a:endParaRPr lang="en-US" altLang="en-US" sz="1300"/>
          </a:p>
        </p:txBody>
      </p:sp>
      <p:sp>
        <p:nvSpPr>
          <p:cNvPr id="68612"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09117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1F529CF5-C8AE-4E4F-941B-A255D21AA1CB}" type="slidenum">
              <a:rPr lang="en-US" altLang="en-US" sz="1300" smtClean="0"/>
              <a:pPr>
                <a:spcBef>
                  <a:spcPct val="0"/>
                </a:spcBef>
                <a:buClrTx/>
                <a:buFontTx/>
                <a:buNone/>
              </a:pPr>
              <a:t>3</a:t>
            </a:fld>
            <a:endParaRPr lang="en-US" altLang="en-US" sz="1300" smtClean="0"/>
          </a:p>
        </p:txBody>
      </p:sp>
      <p:sp>
        <p:nvSpPr>
          <p:cNvPr id="9219"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ts val="488"/>
              </a:spcBef>
              <a:buClrTx/>
            </a:pPr>
            <a:r>
              <a:rPr lang="en-US" altLang="en-US" sz="1300"/>
              <a:t>Hand out cards for them to complete</a:t>
            </a:r>
          </a:p>
        </p:txBody>
      </p:sp>
      <p:sp>
        <p:nvSpPr>
          <p:cNvPr id="9221" name="Text Box 3"/>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5E02C10-2B9D-43C1-9ED4-51E991858F12}" type="slidenum">
              <a:rPr lang="en-US" altLang="en-US" sz="1300"/>
              <a:pPr algn="r" eaLnBrk="1" hangingPunct="1">
                <a:spcBef>
                  <a:spcPct val="0"/>
                </a:spcBef>
                <a:buClrTx/>
                <a:buFontTx/>
                <a:buNone/>
              </a:pPr>
              <a:t>3</a:t>
            </a:fld>
            <a:endParaRPr lang="en-US" altLang="en-US" sz="1300"/>
          </a:p>
        </p:txBody>
      </p:sp>
    </p:spTree>
    <p:extLst>
      <p:ext uri="{BB962C8B-B14F-4D97-AF65-F5344CB8AC3E}">
        <p14:creationId xmlns:p14="http://schemas.microsoft.com/office/powerpoint/2010/main" val="3644503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D15E719E-5B92-42F3-8CED-FFAB5B22E2F9}" type="slidenum">
              <a:rPr lang="en-US" altLang="en-US" sz="1300" smtClean="0"/>
              <a:pPr>
                <a:spcBef>
                  <a:spcPct val="0"/>
                </a:spcBef>
                <a:buClrTx/>
                <a:buFontTx/>
                <a:buNone/>
              </a:pPr>
              <a:t>39</a:t>
            </a:fld>
            <a:endParaRPr lang="en-US" altLang="en-US" sz="1300" smtClean="0"/>
          </a:p>
        </p:txBody>
      </p:sp>
      <p:sp>
        <p:nvSpPr>
          <p:cNvPr id="70659"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812C40B-AFE8-4FB7-8025-47C6BF29284A}" type="slidenum">
              <a:rPr lang="en-US" altLang="en-US" sz="1300"/>
              <a:pPr algn="r" eaLnBrk="1" hangingPunct="1">
                <a:spcBef>
                  <a:spcPct val="0"/>
                </a:spcBef>
                <a:buClrTx/>
                <a:buFontTx/>
                <a:buNone/>
              </a:pPr>
              <a:t>39</a:t>
            </a:fld>
            <a:endParaRPr lang="en-US" altLang="en-US" sz="1300"/>
          </a:p>
        </p:txBody>
      </p:sp>
      <p:sp>
        <p:nvSpPr>
          <p:cNvPr id="70660"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603112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887DE886-7B8A-41CF-99E5-F85148A78D57}" type="slidenum">
              <a:rPr lang="en-US" altLang="en-US" sz="1300" smtClean="0"/>
              <a:pPr>
                <a:spcBef>
                  <a:spcPct val="0"/>
                </a:spcBef>
                <a:buClrTx/>
                <a:buFontTx/>
                <a:buNone/>
              </a:pPr>
              <a:t>40</a:t>
            </a:fld>
            <a:endParaRPr lang="en-US" altLang="en-US" sz="1300" smtClean="0"/>
          </a:p>
        </p:txBody>
      </p:sp>
      <p:sp>
        <p:nvSpPr>
          <p:cNvPr id="72707"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81194CB-236C-4E5C-8B59-477910EFB80A}" type="slidenum">
              <a:rPr lang="en-US" altLang="en-US" sz="1300"/>
              <a:pPr algn="r" eaLnBrk="1" hangingPunct="1">
                <a:spcBef>
                  <a:spcPct val="0"/>
                </a:spcBef>
                <a:buClrTx/>
                <a:buFontTx/>
                <a:buNone/>
              </a:pPr>
              <a:t>40</a:t>
            </a:fld>
            <a:endParaRPr lang="en-US" altLang="en-US" sz="1300"/>
          </a:p>
        </p:txBody>
      </p:sp>
      <p:sp>
        <p:nvSpPr>
          <p:cNvPr id="72708"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970377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5B17A7A3-8D51-4609-A5BD-166256B3C18F}" type="slidenum">
              <a:rPr lang="en-US" altLang="en-US" sz="1300" smtClean="0"/>
              <a:pPr>
                <a:spcBef>
                  <a:spcPct val="0"/>
                </a:spcBef>
                <a:buClrTx/>
                <a:buFontTx/>
                <a:buNone/>
              </a:pPr>
              <a:t>41</a:t>
            </a:fld>
            <a:endParaRPr lang="en-US" altLang="en-US" sz="1300" smtClean="0"/>
          </a:p>
        </p:txBody>
      </p:sp>
      <p:sp>
        <p:nvSpPr>
          <p:cNvPr id="74755"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1FCDBE9-B944-49E0-A2E2-CB8BD5D77D63}" type="slidenum">
              <a:rPr lang="en-US" altLang="en-US" sz="1300"/>
              <a:pPr algn="r" eaLnBrk="1" hangingPunct="1">
                <a:spcBef>
                  <a:spcPct val="0"/>
                </a:spcBef>
                <a:buClrTx/>
                <a:buFontTx/>
                <a:buNone/>
              </a:pPr>
              <a:t>41</a:t>
            </a:fld>
            <a:endParaRPr lang="en-US" altLang="en-US" sz="1300"/>
          </a:p>
        </p:txBody>
      </p:sp>
      <p:sp>
        <p:nvSpPr>
          <p:cNvPr id="74756"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30840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F7C50B45-952B-4446-8329-C54FA2723E5D}" type="slidenum">
              <a:rPr lang="en-US" altLang="en-US" sz="1300" smtClean="0"/>
              <a:pPr>
                <a:spcBef>
                  <a:spcPct val="0"/>
                </a:spcBef>
                <a:buClrTx/>
                <a:buFontTx/>
                <a:buNone/>
              </a:pPr>
              <a:t>42</a:t>
            </a:fld>
            <a:endParaRPr lang="en-US" altLang="en-US" sz="1300" smtClean="0"/>
          </a:p>
        </p:txBody>
      </p:sp>
      <p:sp>
        <p:nvSpPr>
          <p:cNvPr id="76803" name="Rectangle 1"/>
          <p:cNvSpPr>
            <a:spLocks noGrp="1" noRot="1" noChangeAspect="1" noChangeArrowheads="1" noTextEdit="1"/>
          </p:cNvSpPr>
          <p:nvPr>
            <p:ph type="sldImg"/>
          </p:nvPr>
        </p:nvSpPr>
        <p:spPr>
          <a:xfrm>
            <a:off x="992188" y="765175"/>
            <a:ext cx="5111750" cy="38354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946150" y="4862513"/>
            <a:ext cx="5202238" cy="460057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rIns="98764" anchor="ctr"/>
          <a:lstStyle/>
          <a:p>
            <a:endParaRPr lang="en-US" altLang="en-US" smtClean="0"/>
          </a:p>
        </p:txBody>
      </p:sp>
    </p:spTree>
    <p:extLst>
      <p:ext uri="{BB962C8B-B14F-4D97-AF65-F5344CB8AC3E}">
        <p14:creationId xmlns:p14="http://schemas.microsoft.com/office/powerpoint/2010/main" val="625481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2933BA43-AB07-46DA-A802-1D7F8FDF6B30}" type="slidenum">
              <a:rPr lang="en-US" altLang="en-US" sz="1300" smtClean="0"/>
              <a:pPr>
                <a:spcBef>
                  <a:spcPct val="0"/>
                </a:spcBef>
                <a:buClrTx/>
                <a:buFontTx/>
                <a:buNone/>
              </a:pPr>
              <a:t>43</a:t>
            </a:fld>
            <a:endParaRPr lang="en-US" altLang="en-US" sz="1300" smtClean="0"/>
          </a:p>
        </p:txBody>
      </p:sp>
      <p:sp>
        <p:nvSpPr>
          <p:cNvPr id="78851" name="Rectangle 1"/>
          <p:cNvSpPr>
            <a:spLocks noGrp="1" noRot="1" noChangeAspect="1" noChangeArrowheads="1" noTextEdit="1"/>
          </p:cNvSpPr>
          <p:nvPr>
            <p:ph type="sldImg"/>
          </p:nvPr>
        </p:nvSpPr>
        <p:spPr>
          <a:xfrm>
            <a:off x="992188" y="765175"/>
            <a:ext cx="5111750" cy="38354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946150" y="4862513"/>
            <a:ext cx="5202238" cy="460057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rIns="98764" anchor="ctr"/>
          <a:lstStyle/>
          <a:p>
            <a:endParaRPr lang="en-US" altLang="en-US" smtClean="0"/>
          </a:p>
        </p:txBody>
      </p:sp>
    </p:spTree>
    <p:extLst>
      <p:ext uri="{BB962C8B-B14F-4D97-AF65-F5344CB8AC3E}">
        <p14:creationId xmlns:p14="http://schemas.microsoft.com/office/powerpoint/2010/main" val="1760759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847D95A5-9CB9-4181-88C3-9A8B42BBBCBF}" type="slidenum">
              <a:rPr lang="en-US" altLang="en-US" sz="1300" smtClean="0"/>
              <a:pPr>
                <a:spcBef>
                  <a:spcPct val="0"/>
                </a:spcBef>
                <a:buClrTx/>
                <a:buFontTx/>
                <a:buNone/>
              </a:pPr>
              <a:t>44</a:t>
            </a:fld>
            <a:endParaRPr lang="en-US" altLang="en-US" sz="1300" smtClean="0"/>
          </a:p>
        </p:txBody>
      </p:sp>
      <p:sp>
        <p:nvSpPr>
          <p:cNvPr id="80899"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95D20B3-5C68-4FB7-9801-A1881EE8C66A}" type="slidenum">
              <a:rPr lang="en-US" altLang="en-US" sz="1300"/>
              <a:pPr algn="r" eaLnBrk="1" hangingPunct="1">
                <a:spcBef>
                  <a:spcPct val="0"/>
                </a:spcBef>
                <a:buClrTx/>
                <a:buFontTx/>
                <a:buNone/>
              </a:pPr>
              <a:t>44</a:t>
            </a:fld>
            <a:endParaRPr lang="en-US" altLang="en-US" sz="1300"/>
          </a:p>
        </p:txBody>
      </p:sp>
      <p:sp>
        <p:nvSpPr>
          <p:cNvPr id="80900"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288146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6AABA902-B045-48FE-9A00-EF530C065121}" type="slidenum">
              <a:rPr lang="en-US" altLang="en-US" sz="1300" smtClean="0"/>
              <a:pPr>
                <a:spcBef>
                  <a:spcPct val="0"/>
                </a:spcBef>
                <a:buClrTx/>
                <a:buFontTx/>
                <a:buNone/>
              </a:pPr>
              <a:t>45</a:t>
            </a:fld>
            <a:endParaRPr lang="en-US" altLang="en-US" sz="1300" smtClean="0"/>
          </a:p>
        </p:txBody>
      </p:sp>
      <p:sp>
        <p:nvSpPr>
          <p:cNvPr id="82947"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3963C1E-ECD9-425B-A754-A6C3833D453C}" type="slidenum">
              <a:rPr lang="en-US" altLang="en-US" sz="1300"/>
              <a:pPr algn="r" eaLnBrk="1" hangingPunct="1">
                <a:spcBef>
                  <a:spcPct val="0"/>
                </a:spcBef>
                <a:buClrTx/>
                <a:buFontTx/>
                <a:buNone/>
              </a:pPr>
              <a:t>45</a:t>
            </a:fld>
            <a:endParaRPr lang="en-US" altLang="en-US" sz="1300"/>
          </a:p>
        </p:txBody>
      </p:sp>
      <p:sp>
        <p:nvSpPr>
          <p:cNvPr id="82948"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894459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2FA764FE-44C7-4260-AA4E-02918A67E4B0}" type="slidenum">
              <a:rPr lang="en-US" altLang="en-US" sz="1300" smtClean="0"/>
              <a:pPr>
                <a:spcBef>
                  <a:spcPct val="0"/>
                </a:spcBef>
                <a:buClrTx/>
                <a:buFontTx/>
                <a:buNone/>
              </a:pPr>
              <a:t>46</a:t>
            </a:fld>
            <a:endParaRPr lang="en-US" altLang="en-US" sz="1300" smtClean="0"/>
          </a:p>
        </p:txBody>
      </p:sp>
      <p:sp>
        <p:nvSpPr>
          <p:cNvPr id="84995"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628778-321D-4128-9F62-048B9711B7FD}" type="slidenum">
              <a:rPr lang="en-US" altLang="en-US" sz="1300"/>
              <a:pPr algn="r" eaLnBrk="1" hangingPunct="1">
                <a:spcBef>
                  <a:spcPct val="0"/>
                </a:spcBef>
                <a:buClrTx/>
                <a:buFontTx/>
                <a:buNone/>
              </a:pPr>
              <a:t>46</a:t>
            </a:fld>
            <a:endParaRPr lang="en-US" altLang="en-US" sz="1300"/>
          </a:p>
        </p:txBody>
      </p:sp>
      <p:sp>
        <p:nvSpPr>
          <p:cNvPr id="84996" name="Rectangle 2"/>
          <p:cNvSpPr>
            <a:spLocks noGrp="1" noRot="1" noChangeAspect="1" noChangeArrowheads="1" noTextEdit="1"/>
          </p:cNvSpPr>
          <p:nvPr>
            <p:ph type="sldImg"/>
          </p:nvPr>
        </p:nvSpPr>
        <p:spPr>
          <a:xfrm>
            <a:off x="989013" y="766763"/>
            <a:ext cx="5118100"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ts val="488"/>
              </a:spcBef>
              <a:buClrTx/>
            </a:pPr>
            <a:r>
              <a:rPr lang="en-US" altLang="en-US" sz="1300"/>
              <a:t>Complete set</a:t>
            </a:r>
          </a:p>
          <a:p>
            <a:pPr>
              <a:spcBef>
                <a:spcPts val="488"/>
              </a:spcBef>
              <a:buClrTx/>
            </a:pPr>
            <a:r>
              <a:rPr lang="en-US" altLang="en-US" sz="1300"/>
              <a:t>Subset of these make up the genotyping set</a:t>
            </a:r>
          </a:p>
          <a:p>
            <a:pPr>
              <a:spcBef>
                <a:spcPts val="488"/>
              </a:spcBef>
              <a:buClrTx/>
            </a:pPr>
            <a:r>
              <a:rPr lang="en-US" altLang="en-US" sz="1300"/>
              <a:t>For a given SNP</a:t>
            </a:r>
          </a:p>
          <a:p>
            <a:pPr>
              <a:spcBef>
                <a:spcPts val="488"/>
              </a:spcBef>
              <a:buClrTx/>
            </a:pPr>
            <a:r>
              <a:rPr lang="en-US" altLang="en-US" sz="1300"/>
              <a:t>Get r2 between that SNP and SNPs in the genotyping set</a:t>
            </a:r>
          </a:p>
          <a:p>
            <a:pPr>
              <a:spcBef>
                <a:spcPts val="488"/>
              </a:spcBef>
              <a:buClrTx/>
            </a:pPr>
            <a:r>
              <a:rPr lang="en-US" altLang="en-US" sz="1300"/>
              <a:t>Take the highest r2 value</a:t>
            </a:r>
          </a:p>
          <a:p>
            <a:pPr>
              <a:spcBef>
                <a:spcPts val="488"/>
              </a:spcBef>
              <a:buClrTx/>
            </a:pPr>
            <a:r>
              <a:rPr lang="en-US" altLang="en-US" sz="1300"/>
              <a:t>Called maximum r2</a:t>
            </a:r>
          </a:p>
          <a:p>
            <a:pPr>
              <a:spcBef>
                <a:spcPts val="488"/>
              </a:spcBef>
              <a:buClrTx/>
            </a:pPr>
            <a:endParaRPr lang="en-US" altLang="en-US" sz="1300"/>
          </a:p>
          <a:p>
            <a:pPr>
              <a:spcBef>
                <a:spcPts val="488"/>
              </a:spcBef>
              <a:buClrTx/>
            </a:pPr>
            <a:endParaRPr lang="en-US" altLang="en-US" sz="1300"/>
          </a:p>
        </p:txBody>
      </p:sp>
    </p:spTree>
    <p:extLst>
      <p:ext uri="{BB962C8B-B14F-4D97-AF65-F5344CB8AC3E}">
        <p14:creationId xmlns:p14="http://schemas.microsoft.com/office/powerpoint/2010/main" val="1096031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D719A799-DCDA-424B-BF23-D407B0CF7A73}" type="slidenum">
              <a:rPr lang="en-US" altLang="en-US" sz="1300" smtClean="0"/>
              <a:pPr>
                <a:spcBef>
                  <a:spcPct val="0"/>
                </a:spcBef>
                <a:buClrTx/>
                <a:buFontTx/>
                <a:buNone/>
              </a:pPr>
              <a:t>47</a:t>
            </a:fld>
            <a:endParaRPr lang="en-US" altLang="en-US" sz="1300" smtClean="0"/>
          </a:p>
        </p:txBody>
      </p:sp>
      <p:sp>
        <p:nvSpPr>
          <p:cNvPr id="87043"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EC5DC5-5E82-4FA7-B185-67D50E3786EB}" type="slidenum">
              <a:rPr lang="en-US" altLang="en-US" sz="1300"/>
              <a:pPr algn="r" eaLnBrk="1" hangingPunct="1">
                <a:spcBef>
                  <a:spcPct val="0"/>
                </a:spcBef>
                <a:buClrTx/>
                <a:buFontTx/>
                <a:buNone/>
              </a:pPr>
              <a:t>47</a:t>
            </a:fld>
            <a:endParaRPr lang="en-US" altLang="en-US" sz="1300"/>
          </a:p>
        </p:txBody>
      </p:sp>
      <p:sp>
        <p:nvSpPr>
          <p:cNvPr id="87044" name="Rectangle 2"/>
          <p:cNvSpPr>
            <a:spLocks noGrp="1" noRot="1" noChangeAspect="1" noChangeArrowheads="1" noTextEdit="1"/>
          </p:cNvSpPr>
          <p:nvPr>
            <p:ph type="sldImg"/>
          </p:nvPr>
        </p:nvSpPr>
        <p:spPr>
          <a:xfrm>
            <a:off x="992188" y="766763"/>
            <a:ext cx="5118100"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083183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5DA215C8-196D-46D0-80D2-E1B42A66CFD4}" type="slidenum">
              <a:rPr lang="en-US" altLang="en-US" sz="1300" smtClean="0"/>
              <a:pPr>
                <a:spcBef>
                  <a:spcPct val="0"/>
                </a:spcBef>
                <a:buClrTx/>
                <a:buFontTx/>
                <a:buNone/>
              </a:pPr>
              <a:t>48</a:t>
            </a:fld>
            <a:endParaRPr lang="en-US" altLang="en-US" sz="1300" smtClean="0"/>
          </a:p>
        </p:txBody>
      </p:sp>
      <p:sp>
        <p:nvSpPr>
          <p:cNvPr id="89091"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F8090AE-1899-4CB3-8D44-645A5CE899F5}" type="slidenum">
              <a:rPr lang="en-US" altLang="en-US" sz="1300"/>
              <a:pPr algn="r" eaLnBrk="1" hangingPunct="1">
                <a:spcBef>
                  <a:spcPct val="0"/>
                </a:spcBef>
                <a:buClrTx/>
                <a:buFontTx/>
                <a:buNone/>
              </a:pPr>
              <a:t>48</a:t>
            </a:fld>
            <a:endParaRPr lang="en-US" altLang="en-US" sz="1300"/>
          </a:p>
        </p:txBody>
      </p:sp>
      <p:sp>
        <p:nvSpPr>
          <p:cNvPr id="89092" name="Rectangle 2"/>
          <p:cNvSpPr>
            <a:spLocks noGrp="1" noRot="1" noChangeAspect="1" noChangeArrowheads="1" noTextEdit="1"/>
          </p:cNvSpPr>
          <p:nvPr>
            <p:ph type="sldImg"/>
          </p:nvPr>
        </p:nvSpPr>
        <p:spPr>
          <a:xfrm>
            <a:off x="992188" y="766763"/>
            <a:ext cx="5118100"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3"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14275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4AAEA393-28D0-4D5D-A590-4460F3D2288D}" type="slidenum">
              <a:rPr lang="en-US" altLang="en-US" sz="1300" smtClean="0"/>
              <a:pPr>
                <a:spcBef>
                  <a:spcPct val="0"/>
                </a:spcBef>
                <a:buClrTx/>
                <a:buFontTx/>
                <a:buNone/>
              </a:pPr>
              <a:t>4</a:t>
            </a:fld>
            <a:endParaRPr lang="en-US" altLang="en-US" sz="1300" smtClean="0"/>
          </a:p>
        </p:txBody>
      </p:sp>
      <p:sp>
        <p:nvSpPr>
          <p:cNvPr id="11267"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47D639B-1235-40BF-A908-85BBF691A2B1}" type="slidenum">
              <a:rPr lang="en-US" altLang="en-US" sz="1300"/>
              <a:pPr algn="r" eaLnBrk="1" hangingPunct="1">
                <a:spcBef>
                  <a:spcPct val="0"/>
                </a:spcBef>
                <a:buClrTx/>
                <a:buFontTx/>
                <a:buNone/>
              </a:pPr>
              <a:t>4</a:t>
            </a:fld>
            <a:endParaRPr lang="en-US" altLang="en-US" sz="1300"/>
          </a:p>
        </p:txBody>
      </p:sp>
      <p:sp>
        <p:nvSpPr>
          <p:cNvPr id="11268" name="Text Box 2"/>
          <p:cNvSpPr txBox="1">
            <a:spLocks noChangeArrowheads="1"/>
          </p:cNvSpPr>
          <p:nvPr/>
        </p:nvSpPr>
        <p:spPr bwMode="auto">
          <a:xfrm>
            <a:off x="4027488" y="9761538"/>
            <a:ext cx="310038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209" tIns="48605" rIns="97209" bIns="48605"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B6636B8-5DCF-4964-BBB9-3761682D1769}" type="slidenum">
              <a:rPr lang="en-US" altLang="en-US" sz="1300"/>
              <a:pPr algn="r" eaLnBrk="1" hangingPunct="1">
                <a:spcBef>
                  <a:spcPct val="0"/>
                </a:spcBef>
                <a:buClrTx/>
                <a:buFontTx/>
                <a:buNone/>
              </a:pPr>
              <a:t>4</a:t>
            </a:fld>
            <a:endParaRPr lang="en-US" altLang="en-US" sz="1300"/>
          </a:p>
        </p:txBody>
      </p:sp>
      <p:sp>
        <p:nvSpPr>
          <p:cNvPr id="11269" name="Rectangle 3"/>
          <p:cNvSpPr>
            <a:spLocks noGrp="1" noRot="1" noChangeAspect="1" noChangeArrowheads="1" noTextEdit="1"/>
          </p:cNvSpPr>
          <p:nvPr>
            <p:ph type="sldImg"/>
          </p:nvPr>
        </p:nvSpPr>
        <p:spPr>
          <a:xfrm>
            <a:off x="942975" y="757238"/>
            <a:ext cx="5160963" cy="38719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0" name="Text Box 4"/>
          <p:cNvSpPr txBox="1">
            <a:spLocks noChangeArrowheads="1"/>
          </p:cNvSpPr>
          <p:nvPr/>
        </p:nvSpPr>
        <p:spPr bwMode="auto">
          <a:xfrm>
            <a:off x="931863" y="4881563"/>
            <a:ext cx="5187950" cy="462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ts val="475"/>
              </a:spcBef>
              <a:buClrTx/>
            </a:pPr>
            <a:r>
              <a:rPr lang="en-US" altLang="en-US" sz="1300">
                <a:cs typeface="Times New Roman" panose="02020603050405020304" pitchFamily="18" charset="0"/>
              </a:rPr>
              <a:t>Compare alleles between individuals with extreme levels of a phenotype (i.e., cases and controls).</a:t>
            </a:r>
          </a:p>
          <a:p>
            <a:pPr eaLnBrk="1" hangingPunct="1">
              <a:spcBef>
                <a:spcPts val="475"/>
              </a:spcBef>
              <a:buClrTx/>
            </a:pPr>
            <a:r>
              <a:rPr lang="en-US" altLang="en-US" sz="1300">
                <a:cs typeface="Times New Roman" panose="02020603050405020304" pitchFamily="18" charset="0"/>
              </a:rPr>
              <a:t>Association exists when cases are more (or less) likely than the controls to carry particular alleles (E.g., G).</a:t>
            </a:r>
          </a:p>
          <a:p>
            <a:pPr eaLnBrk="1" hangingPunct="1">
              <a:spcBef>
                <a:spcPts val="475"/>
              </a:spcBef>
              <a:buClrTx/>
            </a:pPr>
            <a:endParaRPr lang="en-US" altLang="en-US" sz="1300">
              <a:cs typeface="Times New Roman" panose="02020603050405020304" pitchFamily="18" charset="0"/>
            </a:endParaRPr>
          </a:p>
        </p:txBody>
      </p:sp>
    </p:spTree>
    <p:extLst>
      <p:ext uri="{BB962C8B-B14F-4D97-AF65-F5344CB8AC3E}">
        <p14:creationId xmlns:p14="http://schemas.microsoft.com/office/powerpoint/2010/main" val="2748735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32C47969-13BB-429C-8CF5-27211D25D407}" type="slidenum">
              <a:rPr lang="en-US" altLang="en-US" sz="1300" smtClean="0"/>
              <a:pPr>
                <a:spcBef>
                  <a:spcPct val="0"/>
                </a:spcBef>
                <a:buClrTx/>
                <a:buFontTx/>
                <a:buNone/>
              </a:pPr>
              <a:t>49</a:t>
            </a:fld>
            <a:endParaRPr lang="en-US" altLang="en-US" sz="1300" smtClean="0"/>
          </a:p>
        </p:txBody>
      </p:sp>
      <p:sp>
        <p:nvSpPr>
          <p:cNvPr id="91139"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77CFEEB-4362-4ADD-91E5-C41BB1E17919}" type="slidenum">
              <a:rPr lang="en-US" altLang="en-US" sz="1300"/>
              <a:pPr algn="r" eaLnBrk="1" hangingPunct="1">
                <a:spcBef>
                  <a:spcPct val="0"/>
                </a:spcBef>
                <a:buClrTx/>
                <a:buFontTx/>
                <a:buNone/>
              </a:pPr>
              <a:t>49</a:t>
            </a:fld>
            <a:endParaRPr lang="en-US" altLang="en-US" sz="1300"/>
          </a:p>
        </p:txBody>
      </p:sp>
      <p:sp>
        <p:nvSpPr>
          <p:cNvPr id="91140"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1"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49808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C8E4682F-C755-40B1-BC75-A33DA10CF1BE}" type="slidenum">
              <a:rPr lang="en-US" altLang="en-US" sz="1300" smtClean="0"/>
              <a:pPr>
                <a:spcBef>
                  <a:spcPct val="0"/>
                </a:spcBef>
                <a:buClrTx/>
                <a:buFontTx/>
                <a:buNone/>
              </a:pPr>
              <a:t>50</a:t>
            </a:fld>
            <a:endParaRPr lang="en-US" altLang="en-US" sz="1300" smtClean="0"/>
          </a:p>
        </p:txBody>
      </p:sp>
      <p:sp>
        <p:nvSpPr>
          <p:cNvPr id="93187"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76A8361-982D-4AD3-AB47-DE7FA5E97B4F}" type="slidenum">
              <a:rPr lang="en-US" altLang="en-US" sz="1300"/>
              <a:pPr algn="r" eaLnBrk="1" hangingPunct="1">
                <a:spcBef>
                  <a:spcPct val="0"/>
                </a:spcBef>
                <a:buClrTx/>
                <a:buFontTx/>
                <a:buNone/>
              </a:pPr>
              <a:t>50</a:t>
            </a:fld>
            <a:endParaRPr lang="en-US" altLang="en-US" sz="1300"/>
          </a:p>
        </p:txBody>
      </p:sp>
      <p:sp>
        <p:nvSpPr>
          <p:cNvPr id="93188"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9"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160286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FFCC5539-DCB3-4038-9F88-CE8BFFA4621B}" type="slidenum">
              <a:rPr lang="en-US" altLang="en-US" sz="1300" smtClean="0"/>
              <a:pPr>
                <a:spcBef>
                  <a:spcPct val="0"/>
                </a:spcBef>
                <a:buClrTx/>
                <a:buFontTx/>
                <a:buNone/>
              </a:pPr>
              <a:t>51</a:t>
            </a:fld>
            <a:endParaRPr lang="en-US" altLang="en-US" sz="1300" smtClean="0"/>
          </a:p>
        </p:txBody>
      </p:sp>
      <p:sp>
        <p:nvSpPr>
          <p:cNvPr id="95235"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24B83D5-867D-45C1-8FB4-7A26D89DB30A}" type="slidenum">
              <a:rPr lang="en-US" altLang="en-US" sz="1300"/>
              <a:pPr algn="r" eaLnBrk="1" hangingPunct="1">
                <a:spcBef>
                  <a:spcPct val="0"/>
                </a:spcBef>
                <a:buClrTx/>
                <a:buFontTx/>
                <a:buNone/>
              </a:pPr>
              <a:t>51</a:t>
            </a:fld>
            <a:endParaRPr lang="en-US" altLang="en-US" sz="1300"/>
          </a:p>
        </p:txBody>
      </p:sp>
      <p:sp>
        <p:nvSpPr>
          <p:cNvPr id="95236"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923109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8C51DA10-DD82-4E6F-8AC9-0991EF99A586}" type="slidenum">
              <a:rPr lang="en-US" altLang="en-US" smtClean="0"/>
              <a:pPr>
                <a:defRPr/>
              </a:pPr>
              <a:t>54</a:t>
            </a:fld>
            <a:endParaRPr lang="en-US" altLang="en-US"/>
          </a:p>
        </p:txBody>
      </p:sp>
    </p:spTree>
    <p:extLst>
      <p:ext uri="{BB962C8B-B14F-4D97-AF65-F5344CB8AC3E}">
        <p14:creationId xmlns:p14="http://schemas.microsoft.com/office/powerpoint/2010/main" val="1416691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EA81D1F1-DB97-4B55-9D64-31C9D1330A8D}" type="slidenum">
              <a:rPr lang="en-US" altLang="en-US" sz="1300" smtClean="0"/>
              <a:pPr>
                <a:spcBef>
                  <a:spcPct val="0"/>
                </a:spcBef>
                <a:buClrTx/>
                <a:buFontTx/>
                <a:buNone/>
              </a:pPr>
              <a:t>55</a:t>
            </a:fld>
            <a:endParaRPr lang="en-US" altLang="en-US" sz="1300" smtClean="0"/>
          </a:p>
        </p:txBody>
      </p:sp>
      <p:sp>
        <p:nvSpPr>
          <p:cNvPr id="103427"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A2379E3-7E91-48CB-9187-57D6BF88B572}" type="slidenum">
              <a:rPr lang="en-US" altLang="en-US" sz="1300"/>
              <a:pPr algn="r" eaLnBrk="1" hangingPunct="1">
                <a:spcBef>
                  <a:spcPct val="0"/>
                </a:spcBef>
                <a:buClrTx/>
                <a:buFontTx/>
                <a:buNone/>
              </a:pPr>
              <a:t>55</a:t>
            </a:fld>
            <a:endParaRPr lang="en-US" altLang="en-US" sz="1300"/>
          </a:p>
        </p:txBody>
      </p:sp>
      <p:sp>
        <p:nvSpPr>
          <p:cNvPr id="103428"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9"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870309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3B1931CC-1571-4C1E-A1F0-B9772994C4EA}" type="slidenum">
              <a:rPr lang="en-US" altLang="en-US" sz="1300" smtClean="0"/>
              <a:pPr>
                <a:spcBef>
                  <a:spcPct val="0"/>
                </a:spcBef>
                <a:buClrTx/>
                <a:buFontTx/>
                <a:buNone/>
              </a:pPr>
              <a:t>56</a:t>
            </a:fld>
            <a:endParaRPr lang="en-US" altLang="en-US" sz="1300" smtClean="0"/>
          </a:p>
        </p:txBody>
      </p:sp>
      <p:sp>
        <p:nvSpPr>
          <p:cNvPr id="105475"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5383105-B140-4B6B-B67E-EB3B527698CD}" type="slidenum">
              <a:rPr lang="en-US" altLang="en-US" sz="1300"/>
              <a:pPr algn="r" eaLnBrk="1" hangingPunct="1">
                <a:spcBef>
                  <a:spcPct val="0"/>
                </a:spcBef>
                <a:buClrTx/>
                <a:buFontTx/>
                <a:buNone/>
              </a:pPr>
              <a:t>56</a:t>
            </a:fld>
            <a:endParaRPr lang="en-US" altLang="en-US" sz="1300"/>
          </a:p>
        </p:txBody>
      </p:sp>
      <p:sp>
        <p:nvSpPr>
          <p:cNvPr id="105476"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7"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353746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E4716C1E-5391-4CF5-91FF-DBCDF33CE956}" type="slidenum">
              <a:rPr lang="en-US" altLang="en-US" sz="1300" smtClean="0"/>
              <a:pPr>
                <a:spcBef>
                  <a:spcPct val="0"/>
                </a:spcBef>
                <a:buClrTx/>
                <a:buFontTx/>
                <a:buNone/>
              </a:pPr>
              <a:t>57</a:t>
            </a:fld>
            <a:endParaRPr lang="en-US" altLang="en-US" sz="1300" smtClean="0"/>
          </a:p>
        </p:txBody>
      </p:sp>
      <p:sp>
        <p:nvSpPr>
          <p:cNvPr id="107523"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A07C78E-7F3D-4E51-921F-749003FB26E0}" type="slidenum">
              <a:rPr lang="en-US" altLang="en-US" sz="1300"/>
              <a:pPr algn="r" eaLnBrk="1" hangingPunct="1">
                <a:spcBef>
                  <a:spcPct val="0"/>
                </a:spcBef>
                <a:buClrTx/>
                <a:buFontTx/>
                <a:buNone/>
              </a:pPr>
              <a:t>57</a:t>
            </a:fld>
            <a:endParaRPr lang="en-US" altLang="en-US" sz="1300"/>
          </a:p>
        </p:txBody>
      </p:sp>
      <p:sp>
        <p:nvSpPr>
          <p:cNvPr id="107524"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5"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281395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3F334C69-7269-4C0A-ACBE-E427B70C2E07}" type="slidenum">
              <a:rPr lang="en-US" altLang="en-US" sz="1300" smtClean="0"/>
              <a:pPr>
                <a:spcBef>
                  <a:spcPct val="0"/>
                </a:spcBef>
                <a:buClrTx/>
                <a:buFontTx/>
                <a:buNone/>
              </a:pPr>
              <a:t>58</a:t>
            </a:fld>
            <a:endParaRPr lang="en-US" altLang="en-US" sz="1300" smtClean="0"/>
          </a:p>
        </p:txBody>
      </p:sp>
      <p:sp>
        <p:nvSpPr>
          <p:cNvPr id="109571"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B10F570-6D0D-4C06-8B94-3EC0244E704A}" type="slidenum">
              <a:rPr lang="en-US" altLang="en-US" sz="1300"/>
              <a:pPr algn="r" eaLnBrk="1" hangingPunct="1">
                <a:spcBef>
                  <a:spcPct val="0"/>
                </a:spcBef>
                <a:buClrTx/>
                <a:buFontTx/>
                <a:buNone/>
              </a:pPr>
              <a:t>58</a:t>
            </a:fld>
            <a:endParaRPr lang="en-US" altLang="en-US" sz="1300"/>
          </a:p>
        </p:txBody>
      </p:sp>
      <p:sp>
        <p:nvSpPr>
          <p:cNvPr id="109572"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812820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1D50BC67-871A-4CEA-8A56-3ED5B0DFAC82}" type="slidenum">
              <a:rPr lang="en-US" altLang="en-US" sz="1300" smtClean="0"/>
              <a:pPr>
                <a:spcBef>
                  <a:spcPct val="0"/>
                </a:spcBef>
                <a:buClrTx/>
                <a:buFontTx/>
                <a:buNone/>
              </a:pPr>
              <a:t>59</a:t>
            </a:fld>
            <a:endParaRPr lang="en-US" altLang="en-US" sz="1300" smtClean="0"/>
          </a:p>
        </p:txBody>
      </p:sp>
      <p:sp>
        <p:nvSpPr>
          <p:cNvPr id="111619"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EE06C5A-DB7E-4C74-8734-5C7C705A0F1C}" type="slidenum">
              <a:rPr lang="en-US" altLang="en-US" sz="1300"/>
              <a:pPr algn="r" eaLnBrk="1" hangingPunct="1">
                <a:spcBef>
                  <a:spcPct val="0"/>
                </a:spcBef>
                <a:buClrTx/>
                <a:buFontTx/>
                <a:buNone/>
              </a:pPr>
              <a:t>59</a:t>
            </a:fld>
            <a:endParaRPr lang="en-US" altLang="en-US" sz="1300"/>
          </a:p>
        </p:txBody>
      </p:sp>
      <p:sp>
        <p:nvSpPr>
          <p:cNvPr id="111620"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513772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52CAB58E-9A9D-40D2-BAAA-216A7E0BC269}" type="slidenum">
              <a:rPr lang="en-US" altLang="en-US" sz="1300" smtClean="0"/>
              <a:pPr>
                <a:spcBef>
                  <a:spcPct val="0"/>
                </a:spcBef>
                <a:buClrTx/>
                <a:buFontTx/>
                <a:buNone/>
              </a:pPr>
              <a:t>62</a:t>
            </a:fld>
            <a:endParaRPr lang="en-US" altLang="en-US" sz="1300" smtClean="0"/>
          </a:p>
        </p:txBody>
      </p:sp>
      <p:sp>
        <p:nvSpPr>
          <p:cNvPr id="117763"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4"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10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53F0678B-2407-40F2-93AA-A526C9EBB258}" type="slidenum">
              <a:rPr lang="en-US" altLang="en-US" sz="1300" smtClean="0"/>
              <a:pPr>
                <a:spcBef>
                  <a:spcPct val="0"/>
                </a:spcBef>
                <a:buClrTx/>
                <a:buFontTx/>
                <a:buNone/>
              </a:pPr>
              <a:t>5</a:t>
            </a:fld>
            <a:endParaRPr lang="en-US" altLang="en-US" sz="1300" smtClean="0"/>
          </a:p>
        </p:txBody>
      </p:sp>
      <p:sp>
        <p:nvSpPr>
          <p:cNvPr id="13315"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8731570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3CEF2E1D-4E2D-48DD-AEEC-434B39DB4457}" type="slidenum">
              <a:rPr lang="en-US" altLang="en-US" sz="1300" smtClean="0"/>
              <a:pPr>
                <a:spcBef>
                  <a:spcPct val="0"/>
                </a:spcBef>
                <a:buClrTx/>
                <a:buFontTx/>
                <a:buNone/>
              </a:pPr>
              <a:t>63</a:t>
            </a:fld>
            <a:endParaRPr lang="en-US" altLang="en-US" sz="1300" smtClean="0"/>
          </a:p>
        </p:txBody>
      </p:sp>
      <p:sp>
        <p:nvSpPr>
          <p:cNvPr id="119811"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2"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511896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BF81F416-8B62-4365-9EB5-C03134026E1D}" type="slidenum">
              <a:rPr lang="en-US" altLang="en-US" sz="1300" smtClean="0"/>
              <a:pPr>
                <a:spcBef>
                  <a:spcPct val="0"/>
                </a:spcBef>
                <a:buClrTx/>
                <a:buFontTx/>
                <a:buNone/>
              </a:pPr>
              <a:t>64</a:t>
            </a:fld>
            <a:endParaRPr lang="en-US" altLang="en-US" sz="1300" smtClean="0"/>
          </a:p>
        </p:txBody>
      </p:sp>
      <p:sp>
        <p:nvSpPr>
          <p:cNvPr id="121859"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0"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60022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D4CB2B91-6495-4D57-88E9-A11671393E3F}" type="slidenum">
              <a:rPr lang="en-US" altLang="en-US" sz="1300" smtClean="0"/>
              <a:pPr>
                <a:spcBef>
                  <a:spcPct val="0"/>
                </a:spcBef>
                <a:buClrTx/>
                <a:buFontTx/>
                <a:buNone/>
              </a:pPr>
              <a:t>6</a:t>
            </a:fld>
            <a:endParaRPr lang="en-US" altLang="en-US" sz="1300" smtClean="0"/>
          </a:p>
        </p:txBody>
      </p:sp>
      <p:sp>
        <p:nvSpPr>
          <p:cNvPr id="15363"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17597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2F2D0E67-8516-43AF-8279-E30CD754C7EF}" type="slidenum">
              <a:rPr lang="en-US" altLang="en-US" sz="1300" smtClean="0"/>
              <a:pPr>
                <a:spcBef>
                  <a:spcPct val="0"/>
                </a:spcBef>
                <a:buClrTx/>
                <a:buFontTx/>
                <a:buNone/>
              </a:pPr>
              <a:t>7</a:t>
            </a:fld>
            <a:endParaRPr lang="en-US" altLang="en-US" sz="1300" smtClean="0"/>
          </a:p>
        </p:txBody>
      </p:sp>
      <p:sp>
        <p:nvSpPr>
          <p:cNvPr id="17411"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0C5E1B8-2774-4D07-AE91-BBA014CA2C56}" type="slidenum">
              <a:rPr lang="en-US" altLang="en-US" sz="1300"/>
              <a:pPr algn="r" eaLnBrk="1" hangingPunct="1">
                <a:spcBef>
                  <a:spcPct val="0"/>
                </a:spcBef>
                <a:buClrTx/>
                <a:buFontTx/>
                <a:buNone/>
              </a:pPr>
              <a:t>7</a:t>
            </a:fld>
            <a:endParaRPr lang="en-US" altLang="en-US" sz="1300"/>
          </a:p>
        </p:txBody>
      </p:sp>
      <p:sp>
        <p:nvSpPr>
          <p:cNvPr id="17412" name="Rectangle 2"/>
          <p:cNvSpPr>
            <a:spLocks noGrp="1" noRot="1" noChangeAspect="1"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Text Box 3"/>
          <p:cNvSpPr txBox="1">
            <a:spLocks noChangeArrowheads="1"/>
          </p:cNvSpPr>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46129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1D3D4A63-DBD4-4D65-AFFA-A797FCD28C08}" type="slidenum">
              <a:rPr lang="en-US" altLang="en-US" sz="1300" smtClean="0"/>
              <a:pPr>
                <a:spcBef>
                  <a:spcPct val="0"/>
                </a:spcBef>
                <a:buClrTx/>
                <a:buFontTx/>
                <a:buNone/>
              </a:pPr>
              <a:t>9</a:t>
            </a:fld>
            <a:endParaRPr lang="en-US" altLang="en-US" sz="1300" smtClean="0"/>
          </a:p>
        </p:txBody>
      </p:sp>
      <p:sp>
        <p:nvSpPr>
          <p:cNvPr id="19459"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75E4AB7-DBD5-497B-ABDF-17A20F770DA1}" type="slidenum">
              <a:rPr lang="en-US" altLang="en-US" sz="1300">
                <a:latin typeface="Calibri" panose="020F0502020204030204" pitchFamily="34" charset="0"/>
              </a:rPr>
              <a:pPr algn="r" eaLnBrk="1" hangingPunct="1">
                <a:spcBef>
                  <a:spcPct val="0"/>
                </a:spcBef>
                <a:buClrTx/>
                <a:buFontTx/>
                <a:buNone/>
              </a:pPr>
              <a:t>9</a:t>
            </a:fld>
            <a:endParaRPr lang="en-US" altLang="en-US" sz="1300">
              <a:latin typeface="Calibri" panose="020F0502020204030204" pitchFamily="34" charset="0"/>
            </a:endParaRPr>
          </a:p>
        </p:txBody>
      </p:sp>
      <p:sp>
        <p:nvSpPr>
          <p:cNvPr id="19460" name="Rectangle 2"/>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Text Box 3"/>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53" tIns="49382" rIns="99153" bIns="49382"/>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sz="1300">
                <a:latin typeface="Calibri" panose="020F0502020204030204" pitchFamily="34" charset="0"/>
                <a:ea typeface="ＭＳ Ｐゴシック" panose="020B0600070205080204" pitchFamily="34" charset="-128"/>
              </a:rPr>
              <a:t>Card Trick: Phenomenon of recombination.</a:t>
            </a:r>
          </a:p>
          <a:p>
            <a:pPr eaLnBrk="1" hangingPunct="1">
              <a:spcBef>
                <a:spcPct val="0"/>
              </a:spcBef>
              <a:buClrTx/>
              <a:buFontTx/>
              <a:buNone/>
            </a:pPr>
            <a:r>
              <a:rPr lang="en-US" altLang="en-US" sz="1300">
                <a:latin typeface="Calibri" panose="020F0502020204030204" pitchFamily="34" charset="0"/>
                <a:ea typeface="ＭＳ Ｐゴシック" panose="020B0600070205080204" pitchFamily="34" charset="-128"/>
              </a:rPr>
              <a:t>genotype variants in LD with the variant of interest</a:t>
            </a:r>
          </a:p>
          <a:p>
            <a:pPr eaLnBrk="1" hangingPunct="1">
              <a:spcBef>
                <a:spcPct val="0"/>
              </a:spcBef>
              <a:buClrTx/>
              <a:buFontTx/>
              <a:buNone/>
            </a:pPr>
            <a:endParaRPr lang="en-US" altLang="en-US" sz="130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62904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766DCDC8-D5FA-40E8-A113-18650E655FA5}" type="slidenum">
              <a:rPr lang="en-US" altLang="en-US" sz="1300" smtClean="0"/>
              <a:pPr>
                <a:spcBef>
                  <a:spcPct val="0"/>
                </a:spcBef>
                <a:buClrTx/>
                <a:buFontTx/>
                <a:buNone/>
              </a:pPr>
              <a:t>10</a:t>
            </a:fld>
            <a:endParaRPr lang="en-US" altLang="en-US" sz="1300" smtClean="0"/>
          </a:p>
        </p:txBody>
      </p:sp>
      <p:sp>
        <p:nvSpPr>
          <p:cNvPr id="21507"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21784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5C2F250-967F-4FC5-A924-235EB38CBF6C}" type="slidenum">
              <a:rPr lang="en-US" altLang="en-US"/>
              <a:pPr>
                <a:defRPr/>
              </a:pPr>
              <a:t>‹#›</a:t>
            </a:fld>
            <a:endParaRPr lang="en-US" altLang="en-US"/>
          </a:p>
        </p:txBody>
      </p:sp>
    </p:spTree>
    <p:extLst>
      <p:ext uri="{BB962C8B-B14F-4D97-AF65-F5344CB8AC3E}">
        <p14:creationId xmlns:p14="http://schemas.microsoft.com/office/powerpoint/2010/main" val="245798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573C15F-C9C0-4697-AFE5-F1F700125298}" type="slidenum">
              <a:rPr lang="en-US" altLang="en-US"/>
              <a:pPr>
                <a:defRPr/>
              </a:pPr>
              <a:t>‹#›</a:t>
            </a:fld>
            <a:endParaRPr lang="en-US" altLang="en-US"/>
          </a:p>
        </p:txBody>
      </p:sp>
    </p:spTree>
    <p:extLst>
      <p:ext uri="{BB962C8B-B14F-4D97-AF65-F5344CB8AC3E}">
        <p14:creationId xmlns:p14="http://schemas.microsoft.com/office/powerpoint/2010/main" val="187030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5812"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5038"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94112C9-5214-4C90-9C1F-12D7656CB2C7}" type="slidenum">
              <a:rPr lang="en-US" altLang="en-US"/>
              <a:pPr>
                <a:defRPr/>
              </a:pPr>
              <a:t>‹#›</a:t>
            </a:fld>
            <a:endParaRPr lang="en-US" altLang="en-US"/>
          </a:p>
        </p:txBody>
      </p:sp>
    </p:spTree>
    <p:extLst>
      <p:ext uri="{BB962C8B-B14F-4D97-AF65-F5344CB8AC3E}">
        <p14:creationId xmlns:p14="http://schemas.microsoft.com/office/powerpoint/2010/main" val="169983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A29EEF4-F71F-417C-9F4B-DECB42941146}" type="slidenum">
              <a:rPr lang="en-US" altLang="en-US"/>
              <a:pPr>
                <a:defRPr/>
              </a:pPr>
              <a:t>‹#›</a:t>
            </a:fld>
            <a:endParaRPr lang="en-US" altLang="en-US"/>
          </a:p>
        </p:txBody>
      </p:sp>
    </p:spTree>
    <p:extLst>
      <p:ext uri="{BB962C8B-B14F-4D97-AF65-F5344CB8AC3E}">
        <p14:creationId xmlns:p14="http://schemas.microsoft.com/office/powerpoint/2010/main" val="289173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2140E93-C6B8-43C3-8768-61441EA18E9A}" type="slidenum">
              <a:rPr lang="en-US" altLang="en-US"/>
              <a:pPr>
                <a:defRPr/>
              </a:pPr>
              <a:t>‹#›</a:t>
            </a:fld>
            <a:endParaRPr lang="en-US" altLang="en-US"/>
          </a:p>
        </p:txBody>
      </p:sp>
    </p:spTree>
    <p:extLst>
      <p:ext uri="{BB962C8B-B14F-4D97-AF65-F5344CB8AC3E}">
        <p14:creationId xmlns:p14="http://schemas.microsoft.com/office/powerpoint/2010/main" val="18125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EAF1875-BD11-48E6-A569-A94CB3A071D4}" type="slidenum">
              <a:rPr lang="en-US" altLang="en-US"/>
              <a:pPr>
                <a:defRPr/>
              </a:pPr>
              <a:t>‹#›</a:t>
            </a:fld>
            <a:endParaRPr lang="en-US" altLang="en-US"/>
          </a:p>
        </p:txBody>
      </p:sp>
    </p:spTree>
    <p:extLst>
      <p:ext uri="{BB962C8B-B14F-4D97-AF65-F5344CB8AC3E}">
        <p14:creationId xmlns:p14="http://schemas.microsoft.com/office/powerpoint/2010/main" val="2978718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9668AF8B-C0C0-472F-ACC2-A31274959EB1}" type="slidenum">
              <a:rPr lang="en-US" altLang="en-US"/>
              <a:pPr>
                <a:defRPr/>
              </a:pPr>
              <a:t>‹#›</a:t>
            </a:fld>
            <a:endParaRPr lang="en-US" altLang="en-US"/>
          </a:p>
        </p:txBody>
      </p:sp>
    </p:spTree>
    <p:extLst>
      <p:ext uri="{BB962C8B-B14F-4D97-AF65-F5344CB8AC3E}">
        <p14:creationId xmlns:p14="http://schemas.microsoft.com/office/powerpoint/2010/main" val="299448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ED5E1921-006E-4364-9634-76E4655813FA}" type="slidenum">
              <a:rPr lang="en-US" altLang="en-US"/>
              <a:pPr>
                <a:defRPr/>
              </a:pPr>
              <a:t>‹#›</a:t>
            </a:fld>
            <a:endParaRPr lang="en-US" altLang="en-US"/>
          </a:p>
        </p:txBody>
      </p:sp>
    </p:spTree>
    <p:extLst>
      <p:ext uri="{BB962C8B-B14F-4D97-AF65-F5344CB8AC3E}">
        <p14:creationId xmlns:p14="http://schemas.microsoft.com/office/powerpoint/2010/main" val="1232225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B2007FC1-446A-4F79-B580-64AE83FAA024}" type="slidenum">
              <a:rPr lang="en-US" altLang="en-US"/>
              <a:pPr>
                <a:defRPr/>
              </a:pPr>
              <a:t>‹#›</a:t>
            </a:fld>
            <a:endParaRPr lang="en-US" altLang="en-US"/>
          </a:p>
        </p:txBody>
      </p:sp>
    </p:spTree>
    <p:extLst>
      <p:ext uri="{BB962C8B-B14F-4D97-AF65-F5344CB8AC3E}">
        <p14:creationId xmlns:p14="http://schemas.microsoft.com/office/powerpoint/2010/main" val="315343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DE351CD-94ED-4698-81A4-6B4883CDF4C9}" type="slidenum">
              <a:rPr lang="en-US" altLang="en-US"/>
              <a:pPr>
                <a:defRPr/>
              </a:pPr>
              <a:t>‹#›</a:t>
            </a:fld>
            <a:endParaRPr lang="en-US" altLang="en-US"/>
          </a:p>
        </p:txBody>
      </p:sp>
    </p:spTree>
    <p:extLst>
      <p:ext uri="{BB962C8B-B14F-4D97-AF65-F5344CB8AC3E}">
        <p14:creationId xmlns:p14="http://schemas.microsoft.com/office/powerpoint/2010/main" val="1568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2268908-7397-4948-BCC5-A737081990BB}" type="slidenum">
              <a:rPr lang="en-US" altLang="en-US"/>
              <a:pPr>
                <a:defRPr/>
              </a:pPr>
              <a:t>‹#›</a:t>
            </a:fld>
            <a:endParaRPr lang="en-US" altLang="en-US"/>
          </a:p>
        </p:txBody>
      </p:sp>
    </p:spTree>
    <p:extLst>
      <p:ext uri="{BB962C8B-B14F-4D97-AF65-F5344CB8AC3E}">
        <p14:creationId xmlns:p14="http://schemas.microsoft.com/office/powerpoint/2010/main" val="378365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4616242-5C15-457C-808D-6F44C8B68071}" type="slidenum">
              <a:rPr lang="en-US" altLang="en-US"/>
              <a:pPr>
                <a:defRPr/>
              </a:pPr>
              <a:t>‹#›</a:t>
            </a:fld>
            <a:endParaRPr lang="en-US" altLang="en-US"/>
          </a:p>
        </p:txBody>
      </p:sp>
    </p:spTree>
    <p:extLst>
      <p:ext uri="{BB962C8B-B14F-4D97-AF65-F5344CB8AC3E}">
        <p14:creationId xmlns:p14="http://schemas.microsoft.com/office/powerpoint/2010/main" val="200226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991B7D6-75ED-44FE-A345-F386C16E0F04}" type="slidenum">
              <a:rPr lang="en-US" altLang="en-US"/>
              <a:pPr>
                <a:defRPr/>
              </a:pPr>
              <a:t>‹#›</a:t>
            </a:fld>
            <a:endParaRPr lang="en-US" altLang="en-US"/>
          </a:p>
        </p:txBody>
      </p:sp>
    </p:spTree>
    <p:extLst>
      <p:ext uri="{BB962C8B-B14F-4D97-AF65-F5344CB8AC3E}">
        <p14:creationId xmlns:p14="http://schemas.microsoft.com/office/powerpoint/2010/main" val="1580492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D1B3B1B-4630-46E6-A639-24B3D0CF68CE}" type="slidenum">
              <a:rPr lang="en-US" altLang="en-US"/>
              <a:pPr>
                <a:defRPr/>
              </a:pPr>
              <a:t>‹#›</a:t>
            </a:fld>
            <a:endParaRPr lang="en-US" altLang="en-US"/>
          </a:p>
        </p:txBody>
      </p:sp>
    </p:spTree>
    <p:extLst>
      <p:ext uri="{BB962C8B-B14F-4D97-AF65-F5344CB8AC3E}">
        <p14:creationId xmlns:p14="http://schemas.microsoft.com/office/powerpoint/2010/main" val="197607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A3D1763-FFDC-42BB-BD73-83E196C07838}" type="slidenum">
              <a:rPr lang="en-US" altLang="en-US"/>
              <a:pPr>
                <a:defRPr/>
              </a:pPr>
              <a:t>‹#›</a:t>
            </a:fld>
            <a:endParaRPr lang="en-US" altLang="en-US"/>
          </a:p>
        </p:txBody>
      </p:sp>
    </p:spTree>
    <p:extLst>
      <p:ext uri="{BB962C8B-B14F-4D97-AF65-F5344CB8AC3E}">
        <p14:creationId xmlns:p14="http://schemas.microsoft.com/office/powerpoint/2010/main" val="387659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FF918CC4-4395-4194-AC2B-E28113B4341E}" type="slidenum">
              <a:rPr lang="en-US" altLang="en-US"/>
              <a:pPr>
                <a:defRPr/>
              </a:pPr>
              <a:t>‹#›</a:t>
            </a:fld>
            <a:endParaRPr lang="en-US" altLang="en-US"/>
          </a:p>
        </p:txBody>
      </p:sp>
    </p:spTree>
    <p:extLst>
      <p:ext uri="{BB962C8B-B14F-4D97-AF65-F5344CB8AC3E}">
        <p14:creationId xmlns:p14="http://schemas.microsoft.com/office/powerpoint/2010/main" val="28301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84271260-6D1C-48F4-A287-4AC58BD49123}" type="slidenum">
              <a:rPr lang="en-US" altLang="en-US"/>
              <a:pPr>
                <a:defRPr/>
              </a:pPr>
              <a:t>‹#›</a:t>
            </a:fld>
            <a:endParaRPr lang="en-US" altLang="en-US"/>
          </a:p>
        </p:txBody>
      </p:sp>
    </p:spTree>
    <p:extLst>
      <p:ext uri="{BB962C8B-B14F-4D97-AF65-F5344CB8AC3E}">
        <p14:creationId xmlns:p14="http://schemas.microsoft.com/office/powerpoint/2010/main" val="388748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F413763-A23E-4213-A659-24FAB00CBCE4}" type="slidenum">
              <a:rPr lang="en-US" altLang="en-US"/>
              <a:pPr>
                <a:defRPr/>
              </a:pPr>
              <a:t>‹#›</a:t>
            </a:fld>
            <a:endParaRPr lang="en-US" altLang="en-US"/>
          </a:p>
        </p:txBody>
      </p:sp>
    </p:spTree>
    <p:extLst>
      <p:ext uri="{BB962C8B-B14F-4D97-AF65-F5344CB8AC3E}">
        <p14:creationId xmlns:p14="http://schemas.microsoft.com/office/powerpoint/2010/main" val="380861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B5B908B5-C41A-4E66-90C8-5038125F6B6D}" type="slidenum">
              <a:rPr lang="en-US" altLang="en-US"/>
              <a:pPr>
                <a:defRPr/>
              </a:pPr>
              <a:t>‹#›</a:t>
            </a:fld>
            <a:endParaRPr lang="en-US" altLang="en-US"/>
          </a:p>
        </p:txBody>
      </p:sp>
    </p:spTree>
    <p:extLst>
      <p:ext uri="{BB962C8B-B14F-4D97-AF65-F5344CB8AC3E}">
        <p14:creationId xmlns:p14="http://schemas.microsoft.com/office/powerpoint/2010/main" val="83776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C98E1F8-4378-4599-92FA-60F409E67437}" type="slidenum">
              <a:rPr lang="en-US" altLang="en-US"/>
              <a:pPr>
                <a:defRPr/>
              </a:pPr>
              <a:t>‹#›</a:t>
            </a:fld>
            <a:endParaRPr lang="en-US" altLang="en-US"/>
          </a:p>
        </p:txBody>
      </p:sp>
    </p:spTree>
    <p:extLst>
      <p:ext uri="{BB962C8B-B14F-4D97-AF65-F5344CB8AC3E}">
        <p14:creationId xmlns:p14="http://schemas.microsoft.com/office/powerpoint/2010/main" val="327397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7DA4189-5430-480A-96B8-924ACA92C642}" type="slidenum">
              <a:rPr lang="en-US" altLang="en-US"/>
              <a:pPr>
                <a:defRPr/>
              </a:pPr>
              <a:t>‹#›</a:t>
            </a:fld>
            <a:endParaRPr lang="en-US" altLang="en-US"/>
          </a:p>
        </p:txBody>
      </p:sp>
    </p:spTree>
    <p:extLst>
      <p:ext uri="{BB962C8B-B14F-4D97-AF65-F5344CB8AC3E}">
        <p14:creationId xmlns:p14="http://schemas.microsoft.com/office/powerpoint/2010/main" val="19280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73193BC-0ED1-4492-979C-686E0D9890D5}" type="slidenum">
              <a:rPr lang="en-US" altLang="en-US"/>
              <a:pPr>
                <a:defRPr/>
              </a:pPr>
              <a:t>‹#›</a:t>
            </a:fld>
            <a:endParaRPr lang="en-US" altLang="en-US"/>
          </a:p>
        </p:txBody>
      </p:sp>
    </p:spTree>
    <p:extLst>
      <p:ext uri="{BB962C8B-B14F-4D97-AF65-F5344CB8AC3E}">
        <p14:creationId xmlns:p14="http://schemas.microsoft.com/office/powerpoint/2010/main" val="155364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7200" y="1600200"/>
            <a:ext cx="8223250"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9225B498-9616-43FB-83F8-84FB820B81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400">
                <a:solidFill>
                  <a:srgbClr val="000000"/>
                </a:solidFill>
                <a:latin typeface="Times New Roman" panose="02020603050405020304" pitchFamily="18" charset="0"/>
                <a:cs typeface="Segoe UI" panose="020B0502040204020203" pitchFamily="34" charset="0"/>
              </a:defRPr>
            </a:lvl1pPr>
          </a:lstStyle>
          <a:p>
            <a:pPr>
              <a:defRPr/>
            </a:pPr>
            <a:fld id="{269F4BCD-677A-426D-B49C-7835DE9BD0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ＭＳ Ｐゴシック" panose="020B0600070205080204" pitchFamily="34"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ＭＳ Ｐゴシック" panose="020B0600070205080204" pitchFamily="34"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ＭＳ Ｐゴシック" panose="020B0600070205080204" pitchFamily="34"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ＭＳ Ｐゴシック" panose="020B0600070205080204"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ＭＳ Ｐゴシック" panose="020B0600070205080204"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ＭＳ Ｐゴシック" panose="020B0600070205080204"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ＭＳ Ｐゴシック" panose="020B0600070205080204"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ＭＳ Ｐゴシック" panose="020B0600070205080204"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roche.com/pages/rgg/science-gengen-cdrom%5b2%5d+jpg_page3.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internationalgenome.org/abou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biocarta.com/"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182563"/>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b="1"/>
              <a:t>Association Studies</a:t>
            </a:r>
          </a:p>
        </p:txBody>
      </p:sp>
      <p:sp>
        <p:nvSpPr>
          <p:cNvPr id="4099" name="Rectangle 2"/>
          <p:cNvSpPr>
            <a:spLocks noChangeArrowheads="1"/>
          </p:cNvSpPr>
          <p:nvPr/>
        </p:nvSpPr>
        <p:spPr bwMode="auto">
          <a:xfrm>
            <a:off x="1598613" y="11430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1189038"/>
            <a:ext cx="7231062" cy="565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GB" altLang="en-US" sz="4000"/>
              <a:t>Association Study Approaches</a:t>
            </a:r>
          </a:p>
        </p:txBody>
      </p:sp>
      <p:sp>
        <p:nvSpPr>
          <p:cNvPr id="20483" name="Text Box 2"/>
          <p:cNvSpPr txBox="1">
            <a:spLocks noChangeArrowheads="1"/>
          </p:cNvSpPr>
          <p:nvPr/>
        </p:nvSpPr>
        <p:spPr bwMode="auto">
          <a:xfrm>
            <a:off x="457200" y="1600200"/>
            <a:ext cx="8412163"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spcBef>
                <a:spcPts val="8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000000"/>
                </a:solidFill>
                <a:latin typeface="Arial" panose="020B0604020202020204" pitchFamily="34" charset="0"/>
                <a:ea typeface="Microsoft YaHei" panose="020B0503020204020204" pitchFamily="34" charset="-122"/>
              </a:defRPr>
            </a:lvl1pPr>
            <a:lvl2pPr marL="736600" indent="-279400">
              <a:spcBef>
                <a:spcPts val="7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buFont typeface="Arial" panose="020B0604020202020204" pitchFamily="34" charset="0"/>
              <a:buChar char="•"/>
            </a:pPr>
            <a:r>
              <a:rPr lang="en-GB" altLang="en-US"/>
              <a:t>Direct vs Indirect (tagSNPs, later in lecture)</a:t>
            </a:r>
          </a:p>
          <a:p>
            <a:pPr eaLnBrk="1" hangingPunct="1">
              <a:buFont typeface="Arial" panose="020B0604020202020204" pitchFamily="34" charset="0"/>
              <a:buChar char="•"/>
            </a:pPr>
            <a:r>
              <a:rPr lang="en-GB" altLang="en-US"/>
              <a:t>Candidate genes:</a:t>
            </a:r>
          </a:p>
          <a:p>
            <a:pPr lvl="1" eaLnBrk="1" hangingPunct="1">
              <a:buFont typeface="Arial" panose="020B0604020202020204" pitchFamily="34" charset="0"/>
              <a:buChar char="–"/>
            </a:pPr>
            <a:r>
              <a:rPr lang="en-GB" altLang="en-US"/>
              <a:t>Functional</a:t>
            </a:r>
          </a:p>
          <a:p>
            <a:pPr lvl="1" eaLnBrk="1" hangingPunct="1">
              <a:buFont typeface="Arial" panose="020B0604020202020204" pitchFamily="34" charset="0"/>
              <a:buChar char="–"/>
            </a:pPr>
            <a:r>
              <a:rPr lang="en-GB" altLang="en-US"/>
              <a:t>All common variants</a:t>
            </a:r>
          </a:p>
          <a:p>
            <a:pPr lvl="1" eaLnBrk="1" hangingPunct="1">
              <a:buFont typeface="Arial" panose="020B0604020202020204" pitchFamily="34" charset="0"/>
              <a:buChar char="–"/>
            </a:pPr>
            <a:r>
              <a:rPr lang="en-GB" altLang="en-US"/>
              <a:t>Exome Arrays</a:t>
            </a:r>
          </a:p>
          <a:p>
            <a:pPr eaLnBrk="1" hangingPunct="1">
              <a:buFont typeface="Arial" panose="020B0604020202020204" pitchFamily="34" charset="0"/>
              <a:buChar char="•"/>
            </a:pPr>
            <a:r>
              <a:rPr lang="en-GB" altLang="en-US"/>
              <a:t>All common variants in genome (GWAS)</a:t>
            </a:r>
          </a:p>
          <a:p>
            <a:pPr eaLnBrk="1" hangingPunct="1">
              <a:buFont typeface="Arial" panose="020B0604020202020204" pitchFamily="34" charset="0"/>
              <a:buChar char="•"/>
            </a:pPr>
            <a:r>
              <a:rPr lang="en-GB" altLang="en-US"/>
              <a:t>All variants in genes/genome (sequencing)</a:t>
            </a:r>
          </a:p>
          <a:p>
            <a:pPr lvl="1" eaLnBrk="1" hangingPunct="1">
              <a:buFont typeface="Arial" panose="020B0604020202020204" pitchFamily="34" charset="0"/>
              <a:buChar char="–"/>
            </a:pPr>
            <a:r>
              <a:rPr lang="en-GB" altLang="en-US"/>
              <a:t>Expensive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Genomics Revolution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286000"/>
            <a:ext cx="3937000" cy="4059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Text Box 3"/>
          <p:cNvSpPr txBox="1">
            <a:spLocks noChangeArrowheads="1"/>
          </p:cNvSpPr>
          <p:nvPr/>
        </p:nvSpPr>
        <p:spPr bwMode="auto">
          <a:xfrm>
            <a:off x="152400" y="1219200"/>
            <a:ext cx="8915400" cy="588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800" b="1"/>
              <a:t>Human Genome Project: </a:t>
            </a:r>
          </a:p>
          <a:p>
            <a:pPr eaLnBrk="1" hangingPunct="1">
              <a:buClrTx/>
              <a:buFontTx/>
              <a:buNone/>
            </a:pPr>
            <a:r>
              <a:rPr lang="en-US" altLang="en-US" sz="2800"/>
              <a:t>	13 years, $3B for 1 sequence</a:t>
            </a:r>
          </a:p>
          <a:p>
            <a:pPr eaLnBrk="1" hangingPunct="1">
              <a:buClrTx/>
              <a:buFontTx/>
              <a:buNone/>
            </a:pPr>
            <a:endParaRPr lang="en-US" altLang="en-US" sz="2800"/>
          </a:p>
          <a:p>
            <a:pPr eaLnBrk="1" hangingPunct="1">
              <a:buClrTx/>
              <a:buFontTx/>
              <a:buNone/>
            </a:pPr>
            <a:r>
              <a:rPr lang="en-US" altLang="en-US" sz="2800" b="1"/>
              <a:t>Now:</a:t>
            </a:r>
            <a:r>
              <a:rPr lang="en-US" altLang="en-US" sz="2800"/>
              <a:t> &lt;1 week, ~$1.5K</a:t>
            </a:r>
          </a:p>
          <a:p>
            <a:pPr eaLnBrk="1" hangingPunct="1">
              <a:buClrTx/>
              <a:buFontTx/>
              <a:buNone/>
            </a:pPr>
            <a:r>
              <a:rPr lang="en-US" altLang="en-US" sz="2800"/>
              <a:t>	&gt; 500 times faster</a:t>
            </a:r>
          </a:p>
          <a:p>
            <a:pPr eaLnBrk="1" hangingPunct="1">
              <a:buClrTx/>
              <a:buFontTx/>
              <a:buNone/>
            </a:pPr>
            <a:r>
              <a:rPr lang="en-US" altLang="en-US" sz="2800"/>
              <a:t>	&lt; one million</a:t>
            </a:r>
            <a:r>
              <a:rPr lang="en-US" altLang="en-US" sz="2800" baseline="30000"/>
              <a:t>th</a:t>
            </a:r>
            <a:r>
              <a:rPr lang="en-US" altLang="en-US" sz="2800"/>
              <a:t> the cost!</a:t>
            </a:r>
          </a:p>
          <a:p>
            <a:pPr eaLnBrk="1" hangingPunct="1">
              <a:buClrTx/>
              <a:buFontTx/>
              <a:buNone/>
            </a:pPr>
            <a:endParaRPr lang="en-US" altLang="en-US" sz="2800"/>
          </a:p>
          <a:p>
            <a:pPr eaLnBrk="1" hangingPunct="1">
              <a:buClrTx/>
              <a:buFontTx/>
              <a:buNone/>
            </a:pPr>
            <a:r>
              <a:rPr lang="en-US" altLang="en-US" sz="2800" b="1"/>
              <a:t>Still not quite there:</a:t>
            </a:r>
            <a:r>
              <a:rPr lang="en-US" altLang="en-US" sz="2800"/>
              <a:t> </a:t>
            </a:r>
          </a:p>
          <a:p>
            <a:pPr eaLnBrk="1" hangingPunct="1">
              <a:buClrTx/>
              <a:buFontTx/>
              <a:buNone/>
            </a:pPr>
            <a:r>
              <a:rPr lang="en-US" altLang="en-US" sz="2800"/>
              <a:t>1 hour, $1K</a:t>
            </a:r>
          </a:p>
          <a:p>
            <a:pPr eaLnBrk="1" hangingPunct="1">
              <a:buClrTx/>
              <a:buFontTx/>
              <a:buNone/>
            </a:pPr>
            <a:r>
              <a:rPr lang="en-US" altLang="en-US" sz="2800"/>
              <a:t>	(#1 Innovation, 2010)</a:t>
            </a:r>
          </a:p>
        </p:txBody>
      </p:sp>
      <p:sp>
        <p:nvSpPr>
          <p:cNvPr id="13316" name="Text Box 4"/>
          <p:cNvSpPr txBox="1">
            <a:spLocks noChangeArrowheads="1"/>
          </p:cNvSpPr>
          <p:nvPr/>
        </p:nvSpPr>
        <p:spPr bwMode="auto">
          <a:xfrm>
            <a:off x="6223000" y="6357938"/>
            <a:ext cx="23383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1800"/>
              <a:t>The Economist, 2010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3315">
                                            <p:txEl>
                                              <p:pRg st="4" end="4"/>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3315">
                                            <p:txEl>
                                              <p:pRg st="5" end="5"/>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3315">
                                            <p:txEl>
                                              <p:pRg st="7" end="7"/>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3315">
                                            <p:txEl>
                                              <p:pRg st="8" end="8"/>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3315">
                                            <p:txEl>
                                              <p:pRg st="9" end="9"/>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3314"/>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400"/>
              <a:t>Study Design: Control Selection</a:t>
            </a:r>
          </a:p>
        </p:txBody>
      </p:sp>
      <p:sp>
        <p:nvSpPr>
          <p:cNvPr id="24579" name="Text Box 2"/>
          <p:cNvSpPr txBox="1">
            <a:spLocks noChangeArrowheads="1"/>
          </p:cNvSpPr>
          <p:nvPr/>
        </p:nvSpPr>
        <p:spPr bwMode="auto">
          <a:xfrm>
            <a:off x="304800" y="1600200"/>
            <a:ext cx="85344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spcBef>
                <a:spcPts val="8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buFont typeface="Arial" panose="020B0604020202020204" pitchFamily="34" charset="0"/>
              <a:buChar char="•"/>
            </a:pPr>
            <a:r>
              <a:rPr lang="en-US" altLang="en-US"/>
              <a:t>A critical aspect of association studies is that controls should be selected f</a:t>
            </a:r>
            <a:r>
              <a:rPr lang="en-US" altLang="en-US">
                <a:cs typeface="Times New Roman" panose="02020603050405020304" pitchFamily="18" charset="0"/>
              </a:rPr>
              <a:t>rom the cases’ source population.</a:t>
            </a:r>
          </a:p>
          <a:p>
            <a:pPr eaLnBrk="1" hangingPunct="1">
              <a:buFont typeface="Arial" panose="020B0604020202020204" pitchFamily="34" charset="0"/>
              <a:buChar char="•"/>
            </a:pPr>
            <a:r>
              <a:rPr lang="en-US" altLang="en-US">
                <a:cs typeface="Times New Roman" panose="02020603050405020304" pitchFamily="18" charset="0"/>
              </a:rPr>
              <a:t>That is, controls should be those individuals who, if they were diseased, would become cases.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0" y="2286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400"/>
              <a:t>Family-Based Association Studies</a:t>
            </a:r>
          </a:p>
        </p:txBody>
      </p:sp>
      <p:sp>
        <p:nvSpPr>
          <p:cNvPr id="26627" name="Rectangle 2"/>
          <p:cNvSpPr>
            <a:spLocks noChangeArrowheads="1"/>
          </p:cNvSpPr>
          <p:nvPr/>
        </p:nvSpPr>
        <p:spPr bwMode="auto">
          <a:xfrm>
            <a:off x="1720850" y="2057400"/>
            <a:ext cx="118586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rPr>
              <a:t>Siblings</a:t>
            </a:r>
          </a:p>
        </p:txBody>
      </p:sp>
      <p:sp>
        <p:nvSpPr>
          <p:cNvPr id="26628" name="Rectangle 3"/>
          <p:cNvSpPr>
            <a:spLocks noChangeArrowheads="1"/>
          </p:cNvSpPr>
          <p:nvPr/>
        </p:nvSpPr>
        <p:spPr bwMode="auto">
          <a:xfrm>
            <a:off x="6613525" y="2057400"/>
            <a:ext cx="108426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rPr>
              <a:t>Parents</a:t>
            </a:r>
          </a:p>
        </p:txBody>
      </p:sp>
      <p:sp>
        <p:nvSpPr>
          <p:cNvPr id="26629" name="Oval 4"/>
          <p:cNvSpPr>
            <a:spLocks noChangeArrowheads="1"/>
          </p:cNvSpPr>
          <p:nvPr/>
        </p:nvSpPr>
        <p:spPr bwMode="auto">
          <a:xfrm>
            <a:off x="1454150" y="3606800"/>
            <a:ext cx="520700" cy="520700"/>
          </a:xfrm>
          <a:prstGeom prst="ellipse">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30" name="Oval 5"/>
          <p:cNvSpPr>
            <a:spLocks noChangeArrowheads="1"/>
          </p:cNvSpPr>
          <p:nvPr/>
        </p:nvSpPr>
        <p:spPr bwMode="auto">
          <a:xfrm>
            <a:off x="2679700" y="2546350"/>
            <a:ext cx="508000" cy="5080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31" name="Rectangle 6"/>
          <p:cNvSpPr>
            <a:spLocks noChangeArrowheads="1"/>
          </p:cNvSpPr>
          <p:nvPr/>
        </p:nvSpPr>
        <p:spPr bwMode="auto">
          <a:xfrm>
            <a:off x="1536700" y="2622550"/>
            <a:ext cx="431800" cy="4318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32" name="Line 7"/>
          <p:cNvSpPr>
            <a:spLocks noChangeShapeType="1"/>
          </p:cNvSpPr>
          <p:nvPr/>
        </p:nvSpPr>
        <p:spPr bwMode="auto">
          <a:xfrm>
            <a:off x="1981200" y="2838450"/>
            <a:ext cx="685800" cy="1588"/>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3" name="Line 8"/>
          <p:cNvSpPr>
            <a:spLocks noChangeShapeType="1"/>
          </p:cNvSpPr>
          <p:nvPr/>
        </p:nvSpPr>
        <p:spPr bwMode="auto">
          <a:xfrm>
            <a:off x="1676400" y="3371850"/>
            <a:ext cx="1295400" cy="1588"/>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4" name="Line 9"/>
          <p:cNvSpPr>
            <a:spLocks noChangeShapeType="1"/>
          </p:cNvSpPr>
          <p:nvPr/>
        </p:nvSpPr>
        <p:spPr bwMode="auto">
          <a:xfrm>
            <a:off x="1676400" y="3371850"/>
            <a:ext cx="1588" cy="2286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5" name="Line 10"/>
          <p:cNvSpPr>
            <a:spLocks noChangeShapeType="1"/>
          </p:cNvSpPr>
          <p:nvPr/>
        </p:nvSpPr>
        <p:spPr bwMode="auto">
          <a:xfrm>
            <a:off x="2971800" y="3371850"/>
            <a:ext cx="1588" cy="2286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6" name="Line 11"/>
          <p:cNvSpPr>
            <a:spLocks noChangeShapeType="1"/>
          </p:cNvSpPr>
          <p:nvPr/>
        </p:nvSpPr>
        <p:spPr bwMode="auto">
          <a:xfrm flipV="1">
            <a:off x="2362200" y="2832100"/>
            <a:ext cx="1588" cy="5461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7" name="Oval 12"/>
          <p:cNvSpPr>
            <a:spLocks noChangeArrowheads="1"/>
          </p:cNvSpPr>
          <p:nvPr/>
        </p:nvSpPr>
        <p:spPr bwMode="auto">
          <a:xfrm>
            <a:off x="7416800" y="2514600"/>
            <a:ext cx="508000" cy="5080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38" name="Rectangle 13"/>
          <p:cNvSpPr>
            <a:spLocks noChangeArrowheads="1"/>
          </p:cNvSpPr>
          <p:nvPr/>
        </p:nvSpPr>
        <p:spPr bwMode="auto">
          <a:xfrm>
            <a:off x="6273800" y="2590800"/>
            <a:ext cx="431800" cy="4318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39" name="Line 14"/>
          <p:cNvSpPr>
            <a:spLocks noChangeShapeType="1"/>
          </p:cNvSpPr>
          <p:nvPr/>
        </p:nvSpPr>
        <p:spPr bwMode="auto">
          <a:xfrm>
            <a:off x="6718300" y="2806700"/>
            <a:ext cx="685800" cy="1588"/>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0" name="Line 15"/>
          <p:cNvSpPr>
            <a:spLocks noChangeShapeType="1"/>
          </p:cNvSpPr>
          <p:nvPr/>
        </p:nvSpPr>
        <p:spPr bwMode="auto">
          <a:xfrm>
            <a:off x="6489700" y="3187700"/>
            <a:ext cx="1219200" cy="1588"/>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1" name="Line 16"/>
          <p:cNvSpPr>
            <a:spLocks noChangeShapeType="1"/>
          </p:cNvSpPr>
          <p:nvPr/>
        </p:nvSpPr>
        <p:spPr bwMode="auto">
          <a:xfrm>
            <a:off x="7708900" y="3187700"/>
            <a:ext cx="1588" cy="1524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2" name="Line 17"/>
          <p:cNvSpPr>
            <a:spLocks noChangeShapeType="1"/>
          </p:cNvSpPr>
          <p:nvPr/>
        </p:nvSpPr>
        <p:spPr bwMode="auto">
          <a:xfrm flipV="1">
            <a:off x="7099300" y="2800350"/>
            <a:ext cx="1588" cy="3937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3" name="Rectangle 18"/>
          <p:cNvSpPr>
            <a:spLocks noChangeArrowheads="1"/>
          </p:cNvSpPr>
          <p:nvPr/>
        </p:nvSpPr>
        <p:spPr bwMode="auto">
          <a:xfrm rot="2700000">
            <a:off x="7493000" y="3429000"/>
            <a:ext cx="431800" cy="4318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44" name="Line 19"/>
          <p:cNvSpPr>
            <a:spLocks noChangeShapeType="1"/>
          </p:cNvSpPr>
          <p:nvPr/>
        </p:nvSpPr>
        <p:spPr bwMode="auto">
          <a:xfrm>
            <a:off x="6489700" y="3187700"/>
            <a:ext cx="1588" cy="22860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5" name="Rectangle 20"/>
          <p:cNvSpPr>
            <a:spLocks noChangeArrowheads="1"/>
          </p:cNvSpPr>
          <p:nvPr/>
        </p:nvSpPr>
        <p:spPr bwMode="auto">
          <a:xfrm>
            <a:off x="1506538" y="3660775"/>
            <a:ext cx="422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t>G</a:t>
            </a:r>
          </a:p>
        </p:txBody>
      </p:sp>
      <p:sp>
        <p:nvSpPr>
          <p:cNvPr id="26646" name="Rectangle 21"/>
          <p:cNvSpPr>
            <a:spLocks noChangeArrowheads="1"/>
          </p:cNvSpPr>
          <p:nvPr/>
        </p:nvSpPr>
        <p:spPr bwMode="auto">
          <a:xfrm>
            <a:off x="1506538" y="3641725"/>
            <a:ext cx="422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t>G</a:t>
            </a:r>
          </a:p>
        </p:txBody>
      </p:sp>
      <p:sp>
        <p:nvSpPr>
          <p:cNvPr id="26647" name="Rectangle 22"/>
          <p:cNvSpPr>
            <a:spLocks noChangeArrowheads="1"/>
          </p:cNvSpPr>
          <p:nvPr/>
        </p:nvSpPr>
        <p:spPr bwMode="auto">
          <a:xfrm>
            <a:off x="2743200" y="3600450"/>
            <a:ext cx="422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t>G</a:t>
            </a:r>
          </a:p>
        </p:txBody>
      </p:sp>
      <p:sp>
        <p:nvSpPr>
          <p:cNvPr id="26648" name="Rectangle 23"/>
          <p:cNvSpPr>
            <a:spLocks noChangeArrowheads="1"/>
          </p:cNvSpPr>
          <p:nvPr/>
        </p:nvSpPr>
        <p:spPr bwMode="auto">
          <a:xfrm>
            <a:off x="7458075" y="2559050"/>
            <a:ext cx="422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t>G</a:t>
            </a:r>
          </a:p>
        </p:txBody>
      </p:sp>
      <p:sp>
        <p:nvSpPr>
          <p:cNvPr id="26649" name="Rectangle 24"/>
          <p:cNvSpPr>
            <a:spLocks noChangeArrowheads="1"/>
          </p:cNvSpPr>
          <p:nvPr/>
        </p:nvSpPr>
        <p:spPr bwMode="auto">
          <a:xfrm>
            <a:off x="6278563" y="2578100"/>
            <a:ext cx="422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t>G</a:t>
            </a:r>
          </a:p>
        </p:txBody>
      </p:sp>
      <p:sp>
        <p:nvSpPr>
          <p:cNvPr id="26650" name="Rectangle 25"/>
          <p:cNvSpPr>
            <a:spLocks noChangeArrowheads="1"/>
          </p:cNvSpPr>
          <p:nvPr/>
        </p:nvSpPr>
        <p:spPr bwMode="auto">
          <a:xfrm>
            <a:off x="6335713" y="3467100"/>
            <a:ext cx="422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t>G</a:t>
            </a:r>
          </a:p>
        </p:txBody>
      </p:sp>
      <p:sp>
        <p:nvSpPr>
          <p:cNvPr id="26651" name="Oval 26"/>
          <p:cNvSpPr>
            <a:spLocks noChangeArrowheads="1"/>
          </p:cNvSpPr>
          <p:nvPr/>
        </p:nvSpPr>
        <p:spPr bwMode="auto">
          <a:xfrm>
            <a:off x="6261100" y="3429000"/>
            <a:ext cx="533400" cy="533400"/>
          </a:xfrm>
          <a:prstGeom prst="ellipse">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52" name="Rectangle 27"/>
          <p:cNvSpPr>
            <a:spLocks noChangeArrowheads="1"/>
          </p:cNvSpPr>
          <p:nvPr/>
        </p:nvSpPr>
        <p:spPr bwMode="auto">
          <a:xfrm>
            <a:off x="4292600" y="3657600"/>
            <a:ext cx="11684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rPr>
              <a:t>Cousins</a:t>
            </a:r>
          </a:p>
        </p:txBody>
      </p:sp>
      <p:sp>
        <p:nvSpPr>
          <p:cNvPr id="26653" name="Oval 28"/>
          <p:cNvSpPr>
            <a:spLocks noChangeArrowheads="1"/>
          </p:cNvSpPr>
          <p:nvPr/>
        </p:nvSpPr>
        <p:spPr bwMode="auto">
          <a:xfrm>
            <a:off x="3346450" y="5568950"/>
            <a:ext cx="520700" cy="520700"/>
          </a:xfrm>
          <a:prstGeom prst="ellipse">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54" name="Oval 29"/>
          <p:cNvSpPr>
            <a:spLocks noChangeArrowheads="1"/>
          </p:cNvSpPr>
          <p:nvPr/>
        </p:nvSpPr>
        <p:spPr bwMode="auto">
          <a:xfrm>
            <a:off x="3962400" y="4965700"/>
            <a:ext cx="508000" cy="5080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55" name="Rectangle 30"/>
          <p:cNvSpPr>
            <a:spLocks noChangeArrowheads="1"/>
          </p:cNvSpPr>
          <p:nvPr/>
        </p:nvSpPr>
        <p:spPr bwMode="auto">
          <a:xfrm>
            <a:off x="2819400" y="5029200"/>
            <a:ext cx="431800" cy="4318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56" name="Line 31"/>
          <p:cNvSpPr>
            <a:spLocks noChangeShapeType="1"/>
          </p:cNvSpPr>
          <p:nvPr/>
        </p:nvSpPr>
        <p:spPr bwMode="auto">
          <a:xfrm>
            <a:off x="3263900" y="5257800"/>
            <a:ext cx="685800" cy="1588"/>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57" name="Line 32"/>
          <p:cNvSpPr>
            <a:spLocks noChangeShapeType="1"/>
          </p:cNvSpPr>
          <p:nvPr/>
        </p:nvSpPr>
        <p:spPr bwMode="auto">
          <a:xfrm flipV="1">
            <a:off x="3644900" y="5251450"/>
            <a:ext cx="1588" cy="3175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58" name="Oval 33"/>
          <p:cNvSpPr>
            <a:spLocks noChangeArrowheads="1"/>
          </p:cNvSpPr>
          <p:nvPr/>
        </p:nvSpPr>
        <p:spPr bwMode="auto">
          <a:xfrm>
            <a:off x="6400800" y="4965700"/>
            <a:ext cx="508000" cy="5080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59" name="Rectangle 34"/>
          <p:cNvSpPr>
            <a:spLocks noChangeArrowheads="1"/>
          </p:cNvSpPr>
          <p:nvPr/>
        </p:nvSpPr>
        <p:spPr bwMode="auto">
          <a:xfrm>
            <a:off x="5257800" y="5041900"/>
            <a:ext cx="431800" cy="4318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60" name="Line 35"/>
          <p:cNvSpPr>
            <a:spLocks noChangeShapeType="1"/>
          </p:cNvSpPr>
          <p:nvPr/>
        </p:nvSpPr>
        <p:spPr bwMode="auto">
          <a:xfrm>
            <a:off x="5702300" y="5257800"/>
            <a:ext cx="685800" cy="1588"/>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61" name="Line 36"/>
          <p:cNvSpPr>
            <a:spLocks noChangeShapeType="1"/>
          </p:cNvSpPr>
          <p:nvPr/>
        </p:nvSpPr>
        <p:spPr bwMode="auto">
          <a:xfrm flipV="1">
            <a:off x="6083300" y="5251450"/>
            <a:ext cx="1588" cy="3175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62" name="Oval 37"/>
          <p:cNvSpPr>
            <a:spLocks noChangeArrowheads="1"/>
          </p:cNvSpPr>
          <p:nvPr/>
        </p:nvSpPr>
        <p:spPr bwMode="auto">
          <a:xfrm>
            <a:off x="3956050" y="4959350"/>
            <a:ext cx="520700" cy="520700"/>
          </a:xfrm>
          <a:prstGeom prst="ellipse">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63" name="Oval 38"/>
          <p:cNvSpPr>
            <a:spLocks noChangeArrowheads="1"/>
          </p:cNvSpPr>
          <p:nvPr/>
        </p:nvSpPr>
        <p:spPr bwMode="auto">
          <a:xfrm>
            <a:off x="5181600" y="4051300"/>
            <a:ext cx="508000" cy="508000"/>
          </a:xfrm>
          <a:prstGeom prst="ellipse">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64" name="Rectangle 39"/>
          <p:cNvSpPr>
            <a:spLocks noChangeArrowheads="1"/>
          </p:cNvSpPr>
          <p:nvPr/>
        </p:nvSpPr>
        <p:spPr bwMode="auto">
          <a:xfrm>
            <a:off x="4038600" y="4127500"/>
            <a:ext cx="431800" cy="431800"/>
          </a:xfrm>
          <a:prstGeom prst="rect">
            <a:avLst/>
          </a:prstGeom>
          <a:noFill/>
          <a:ln w="255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65" name="Line 40"/>
          <p:cNvSpPr>
            <a:spLocks noChangeShapeType="1"/>
          </p:cNvSpPr>
          <p:nvPr/>
        </p:nvSpPr>
        <p:spPr bwMode="auto">
          <a:xfrm>
            <a:off x="4483100" y="4343400"/>
            <a:ext cx="685800" cy="1588"/>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66" name="Line 41"/>
          <p:cNvSpPr>
            <a:spLocks noChangeShapeType="1"/>
          </p:cNvSpPr>
          <p:nvPr/>
        </p:nvSpPr>
        <p:spPr bwMode="auto">
          <a:xfrm>
            <a:off x="4178300" y="4724400"/>
            <a:ext cx="1295400" cy="1588"/>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67" name="Line 42"/>
          <p:cNvSpPr>
            <a:spLocks noChangeShapeType="1"/>
          </p:cNvSpPr>
          <p:nvPr/>
        </p:nvSpPr>
        <p:spPr bwMode="auto">
          <a:xfrm>
            <a:off x="4178300" y="4724400"/>
            <a:ext cx="1588" cy="2286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68" name="Line 43"/>
          <p:cNvSpPr>
            <a:spLocks noChangeShapeType="1"/>
          </p:cNvSpPr>
          <p:nvPr/>
        </p:nvSpPr>
        <p:spPr bwMode="auto">
          <a:xfrm>
            <a:off x="5473700" y="4724400"/>
            <a:ext cx="1588" cy="3048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69" name="Line 44"/>
          <p:cNvSpPr>
            <a:spLocks noChangeShapeType="1"/>
          </p:cNvSpPr>
          <p:nvPr/>
        </p:nvSpPr>
        <p:spPr bwMode="auto">
          <a:xfrm flipV="1">
            <a:off x="4864100" y="4337050"/>
            <a:ext cx="1588" cy="393700"/>
          </a:xfrm>
          <a:prstGeom prst="line">
            <a:avLst/>
          </a:prstGeom>
          <a:noFill/>
          <a:ln w="25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0" name="Rectangle 45"/>
          <p:cNvSpPr>
            <a:spLocks noChangeArrowheads="1"/>
          </p:cNvSpPr>
          <p:nvPr/>
        </p:nvSpPr>
        <p:spPr bwMode="auto">
          <a:xfrm>
            <a:off x="3413125" y="5600700"/>
            <a:ext cx="422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t>G</a:t>
            </a:r>
          </a:p>
        </p:txBody>
      </p:sp>
      <p:sp>
        <p:nvSpPr>
          <p:cNvPr id="26671" name="Rectangle 46"/>
          <p:cNvSpPr>
            <a:spLocks noChangeArrowheads="1"/>
          </p:cNvSpPr>
          <p:nvPr/>
        </p:nvSpPr>
        <p:spPr bwMode="auto">
          <a:xfrm>
            <a:off x="5865813" y="5600700"/>
            <a:ext cx="422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t>G</a:t>
            </a:r>
          </a:p>
        </p:txBody>
      </p:sp>
      <p:sp>
        <p:nvSpPr>
          <p:cNvPr id="26672" name="Line 47"/>
          <p:cNvSpPr>
            <a:spLocks noChangeShapeType="1"/>
          </p:cNvSpPr>
          <p:nvPr/>
        </p:nvSpPr>
        <p:spPr bwMode="auto">
          <a:xfrm flipH="1">
            <a:off x="1479550" y="3581400"/>
            <a:ext cx="469900" cy="533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3" name="Line 48"/>
          <p:cNvSpPr>
            <a:spLocks noChangeShapeType="1"/>
          </p:cNvSpPr>
          <p:nvPr/>
        </p:nvSpPr>
        <p:spPr bwMode="auto">
          <a:xfrm flipH="1">
            <a:off x="3365500" y="5543550"/>
            <a:ext cx="469900" cy="533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4" name="Line 49"/>
          <p:cNvSpPr>
            <a:spLocks noChangeShapeType="1"/>
          </p:cNvSpPr>
          <p:nvPr/>
        </p:nvSpPr>
        <p:spPr bwMode="auto">
          <a:xfrm flipH="1">
            <a:off x="6299200" y="3390900"/>
            <a:ext cx="469900" cy="533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5" name="Oval 50"/>
          <p:cNvSpPr>
            <a:spLocks noChangeArrowheads="1"/>
          </p:cNvSpPr>
          <p:nvPr/>
        </p:nvSpPr>
        <p:spPr bwMode="auto">
          <a:xfrm>
            <a:off x="2679700" y="3581400"/>
            <a:ext cx="520700" cy="520700"/>
          </a:xfrm>
          <a:prstGeom prst="ellipse">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76" name="Oval 51"/>
          <p:cNvSpPr>
            <a:spLocks noChangeArrowheads="1"/>
          </p:cNvSpPr>
          <p:nvPr/>
        </p:nvSpPr>
        <p:spPr bwMode="auto">
          <a:xfrm>
            <a:off x="5803900" y="5575300"/>
            <a:ext cx="520700" cy="520700"/>
          </a:xfrm>
          <a:prstGeom prst="ellipse">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77" name="Text Box 5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6678" name="Text Box 53"/>
          <p:cNvSpPr txBox="1">
            <a:spLocks noChangeArrowheads="1"/>
          </p:cNvSpPr>
          <p:nvPr/>
        </p:nvSpPr>
        <p:spPr bwMode="auto">
          <a:xfrm>
            <a:off x="2776538" y="1165225"/>
            <a:ext cx="401796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t>(Covered in last lecture)</a:t>
            </a:r>
          </a:p>
        </p:txBody>
      </p:sp>
      <p:sp>
        <p:nvSpPr>
          <p:cNvPr id="26679" name="Text Box 54"/>
          <p:cNvSpPr txBox="1">
            <a:spLocks noChangeArrowheads="1"/>
          </p:cNvSpPr>
          <p:nvPr/>
        </p:nvSpPr>
        <p:spPr bwMode="auto">
          <a:xfrm>
            <a:off x="179388" y="6257925"/>
            <a:ext cx="904875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000"/>
              <a:t>Termed “</a:t>
            </a:r>
            <a:r>
              <a:rPr lang="en-US" altLang="en-US" sz="2000" b="1"/>
              <a:t>pseudo</a:t>
            </a:r>
            <a:r>
              <a:rPr lang="en-US" altLang="en-US" sz="2000"/>
              <a:t>”-controls (the hypothetical other mendelian transmissions)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Line 1"/>
          <p:cNvSpPr>
            <a:spLocks noChangeShapeType="1"/>
          </p:cNvSpPr>
          <p:nvPr/>
        </p:nvSpPr>
        <p:spPr bwMode="auto">
          <a:xfrm>
            <a:off x="3124200" y="2466975"/>
            <a:ext cx="1588" cy="228600"/>
          </a:xfrm>
          <a:prstGeom prst="line">
            <a:avLst/>
          </a:prstGeom>
          <a:noFill/>
          <a:ln w="1908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75" name="Line 2"/>
          <p:cNvSpPr>
            <a:spLocks noChangeShapeType="1"/>
          </p:cNvSpPr>
          <p:nvPr/>
        </p:nvSpPr>
        <p:spPr bwMode="auto">
          <a:xfrm>
            <a:off x="3124200" y="2454275"/>
            <a:ext cx="1588" cy="228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7" name="Text Box 3"/>
          <p:cNvSpPr txBox="1">
            <a:spLocks noChangeArrowheads="1"/>
          </p:cNvSpPr>
          <p:nvPr/>
        </p:nvSpPr>
        <p:spPr bwMode="auto">
          <a:xfrm>
            <a:off x="628650" y="1514475"/>
            <a:ext cx="16764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rPr>
              <a:t>Population-based</a:t>
            </a:r>
          </a:p>
        </p:txBody>
      </p:sp>
      <p:sp>
        <p:nvSpPr>
          <p:cNvPr id="16388" name="Text Box 4"/>
          <p:cNvSpPr txBox="1">
            <a:spLocks noChangeArrowheads="1"/>
          </p:cNvSpPr>
          <p:nvPr/>
        </p:nvSpPr>
        <p:spPr bwMode="auto">
          <a:xfrm>
            <a:off x="2247900" y="1514475"/>
            <a:ext cx="17526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cs typeface="Times New Roman" panose="02020603050405020304" pitchFamily="18" charset="0"/>
              </a:rPr>
              <a:t>“Ethnicity” Matched</a:t>
            </a:r>
          </a:p>
          <a:p>
            <a:pPr eaLnBrk="1" hangingPunct="1">
              <a:spcBef>
                <a:spcPct val="0"/>
              </a:spcBef>
              <a:buClrTx/>
              <a:buFontTx/>
              <a:buNone/>
            </a:pPr>
            <a:endParaRPr lang="en-US" altLang="en-US" sz="2400">
              <a:latin typeface="Times New Roman" panose="02020603050405020304" pitchFamily="18" charset="0"/>
              <a:cs typeface="Times New Roman" panose="02020603050405020304" pitchFamily="18" charset="0"/>
            </a:endParaRPr>
          </a:p>
        </p:txBody>
      </p:sp>
      <p:sp>
        <p:nvSpPr>
          <p:cNvPr id="16389" name="Text Box 5"/>
          <p:cNvSpPr txBox="1">
            <a:spLocks noChangeArrowheads="1"/>
          </p:cNvSpPr>
          <p:nvPr/>
        </p:nvSpPr>
        <p:spPr bwMode="auto">
          <a:xfrm>
            <a:off x="4343400" y="1590675"/>
            <a:ext cx="1600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cs typeface="Times New Roman" panose="02020603050405020304" pitchFamily="18" charset="0"/>
              </a:rPr>
              <a:t>Structured Assoc</a:t>
            </a:r>
          </a:p>
          <a:p>
            <a:pPr eaLnBrk="1" hangingPunct="1">
              <a:spcBef>
                <a:spcPct val="0"/>
              </a:spcBef>
              <a:buClrTx/>
              <a:buFontTx/>
              <a:buNone/>
            </a:pPr>
            <a:endParaRPr lang="en-US" altLang="en-US" sz="2400">
              <a:latin typeface="Times New Roman" panose="02020603050405020304" pitchFamily="18" charset="0"/>
              <a:cs typeface="Times New Roman" panose="02020603050405020304" pitchFamily="18" charset="0"/>
            </a:endParaRPr>
          </a:p>
        </p:txBody>
      </p:sp>
      <p:sp>
        <p:nvSpPr>
          <p:cNvPr id="16390" name="Text Box 6"/>
          <p:cNvSpPr txBox="1">
            <a:spLocks noChangeArrowheads="1"/>
          </p:cNvSpPr>
          <p:nvPr/>
        </p:nvSpPr>
        <p:spPr bwMode="auto">
          <a:xfrm>
            <a:off x="6096000" y="1590675"/>
            <a:ext cx="1943100"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cs typeface="Times New Roman" panose="02020603050405020304" pitchFamily="18" charset="0"/>
              </a:rPr>
              <a:t>Family-based</a:t>
            </a:r>
          </a:p>
        </p:txBody>
      </p:sp>
      <p:sp>
        <p:nvSpPr>
          <p:cNvPr id="28680" name="Line 7"/>
          <p:cNvSpPr>
            <a:spLocks noChangeShapeType="1"/>
          </p:cNvSpPr>
          <p:nvPr/>
        </p:nvSpPr>
        <p:spPr bwMode="auto">
          <a:xfrm>
            <a:off x="914400" y="2581275"/>
            <a:ext cx="7086600" cy="1588"/>
          </a:xfrm>
          <a:prstGeom prst="line">
            <a:avLst/>
          </a:prstGeom>
          <a:noFill/>
          <a:ln w="38160" cap="sq">
            <a:solidFill>
              <a:srgbClr val="333399"/>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 name="Text Box 8"/>
          <p:cNvSpPr txBox="1">
            <a:spLocks noChangeArrowheads="1"/>
          </p:cNvSpPr>
          <p:nvPr/>
        </p:nvSpPr>
        <p:spPr bwMode="auto">
          <a:xfrm>
            <a:off x="685800" y="2962275"/>
            <a:ext cx="1981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latin typeface="Times New Roman" panose="02020603050405020304" pitchFamily="18" charset="0"/>
                <a:cs typeface="Times New Roman" panose="02020603050405020304" pitchFamily="18" charset="0"/>
              </a:rPr>
              <a:t>Population Stratification</a:t>
            </a:r>
          </a:p>
          <a:p>
            <a:pPr eaLnBrk="1" hangingPunct="1">
              <a:spcBef>
                <a:spcPct val="0"/>
              </a:spcBef>
              <a:buClrTx/>
              <a:buFontTx/>
              <a:buNone/>
            </a:pPr>
            <a:endParaRPr lang="en-US" altLang="en-US" sz="2400" b="1">
              <a:latin typeface="Times New Roman" panose="02020603050405020304" pitchFamily="18" charset="0"/>
              <a:cs typeface="Times New Roman" panose="02020603050405020304" pitchFamily="18" charset="0"/>
            </a:endParaRPr>
          </a:p>
        </p:txBody>
      </p:sp>
      <p:sp>
        <p:nvSpPr>
          <p:cNvPr id="16393" name="Text Box 9"/>
          <p:cNvSpPr txBox="1">
            <a:spLocks noChangeArrowheads="1"/>
          </p:cNvSpPr>
          <p:nvPr/>
        </p:nvSpPr>
        <p:spPr bwMode="auto">
          <a:xfrm>
            <a:off x="6248400" y="2962275"/>
            <a:ext cx="2209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latin typeface="Times New Roman" panose="02020603050405020304" pitchFamily="18" charset="0"/>
                <a:cs typeface="Times New Roman" panose="02020603050405020304" pitchFamily="18" charset="0"/>
              </a:rPr>
              <a:t>Overmatching</a:t>
            </a:r>
          </a:p>
          <a:p>
            <a:pPr eaLnBrk="1" hangingPunct="1">
              <a:spcBef>
                <a:spcPct val="0"/>
              </a:spcBef>
              <a:buClrTx/>
              <a:buFontTx/>
              <a:buNone/>
            </a:pPr>
            <a:endParaRPr lang="en-US" altLang="en-US" sz="2400" b="1">
              <a:latin typeface="Times New Roman" panose="02020603050405020304" pitchFamily="18" charset="0"/>
              <a:cs typeface="Times New Roman" panose="02020603050405020304" pitchFamily="18" charset="0"/>
            </a:endParaRPr>
          </a:p>
        </p:txBody>
      </p:sp>
      <p:sp>
        <p:nvSpPr>
          <p:cNvPr id="28683" name="Text Box 10"/>
          <p:cNvSpPr txBox="1">
            <a:spLocks noChangeArrowheads="1"/>
          </p:cNvSpPr>
          <p:nvPr/>
        </p:nvSpPr>
        <p:spPr bwMode="auto">
          <a:xfrm>
            <a:off x="0" y="220663"/>
            <a:ext cx="91440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cs typeface="Times New Roman" panose="02020603050405020304" pitchFamily="18" charset="0"/>
              </a:rPr>
              <a:t>Continuum of Assoc Study Designs</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28684" name="Line 11"/>
          <p:cNvSpPr>
            <a:spLocks noChangeShapeType="1"/>
          </p:cNvSpPr>
          <p:nvPr/>
        </p:nvSpPr>
        <p:spPr bwMode="auto">
          <a:xfrm>
            <a:off x="1447800" y="2466975"/>
            <a:ext cx="1588" cy="228600"/>
          </a:xfrm>
          <a:prstGeom prst="line">
            <a:avLst/>
          </a:prstGeom>
          <a:noFill/>
          <a:ln w="1908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5" name="Line 12"/>
          <p:cNvSpPr>
            <a:spLocks noChangeShapeType="1"/>
          </p:cNvSpPr>
          <p:nvPr/>
        </p:nvSpPr>
        <p:spPr bwMode="auto">
          <a:xfrm>
            <a:off x="5181600" y="2466975"/>
            <a:ext cx="1588" cy="228600"/>
          </a:xfrm>
          <a:prstGeom prst="line">
            <a:avLst/>
          </a:prstGeom>
          <a:noFill/>
          <a:ln w="1908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6" name="Line 13"/>
          <p:cNvSpPr>
            <a:spLocks noChangeShapeType="1"/>
          </p:cNvSpPr>
          <p:nvPr/>
        </p:nvSpPr>
        <p:spPr bwMode="auto">
          <a:xfrm>
            <a:off x="7162800" y="2454275"/>
            <a:ext cx="1588" cy="228600"/>
          </a:xfrm>
          <a:prstGeom prst="line">
            <a:avLst/>
          </a:prstGeom>
          <a:noFill/>
          <a:ln w="1908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398" name="Group 14"/>
          <p:cNvGrpSpPr>
            <a:grpSpLocks/>
          </p:cNvGrpSpPr>
          <p:nvPr/>
        </p:nvGrpSpPr>
        <p:grpSpPr bwMode="auto">
          <a:xfrm>
            <a:off x="312738" y="4257675"/>
            <a:ext cx="5241925" cy="1830388"/>
            <a:chOff x="197" y="2682"/>
            <a:chExt cx="3302" cy="1153"/>
          </a:xfrm>
        </p:grpSpPr>
        <p:sp>
          <p:nvSpPr>
            <p:cNvPr id="28690" name="Line 15"/>
            <p:cNvSpPr>
              <a:spLocks noChangeShapeType="1"/>
            </p:cNvSpPr>
            <p:nvPr/>
          </p:nvSpPr>
          <p:spPr bwMode="auto">
            <a:xfrm flipH="1">
              <a:off x="813" y="3007"/>
              <a:ext cx="628" cy="62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91" name="Line 16"/>
            <p:cNvSpPr>
              <a:spLocks noChangeShapeType="1"/>
            </p:cNvSpPr>
            <p:nvPr/>
          </p:nvSpPr>
          <p:spPr bwMode="auto">
            <a:xfrm>
              <a:off x="2050" y="3022"/>
              <a:ext cx="648" cy="591"/>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92" name="Text Box 17"/>
            <p:cNvSpPr txBox="1">
              <a:spLocks noChangeArrowheads="1"/>
            </p:cNvSpPr>
            <p:nvPr/>
          </p:nvSpPr>
          <p:spPr bwMode="auto">
            <a:xfrm>
              <a:off x="197" y="3546"/>
              <a:ext cx="518" cy="289"/>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latin typeface="Times New Roman" panose="02020603050405020304" pitchFamily="18" charset="0"/>
                </a:rPr>
                <a:t>Gene</a:t>
              </a:r>
            </a:p>
          </p:txBody>
        </p:sp>
        <p:sp>
          <p:nvSpPr>
            <p:cNvPr id="28693" name="Text Box 18"/>
            <p:cNvSpPr txBox="1">
              <a:spLocks noChangeArrowheads="1"/>
            </p:cNvSpPr>
            <p:nvPr/>
          </p:nvSpPr>
          <p:spPr bwMode="auto">
            <a:xfrm>
              <a:off x="1203" y="2682"/>
              <a:ext cx="1234" cy="289"/>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latin typeface="Times New Roman" panose="02020603050405020304" pitchFamily="18" charset="0"/>
                </a:rPr>
                <a:t>Subpopulation</a:t>
              </a:r>
            </a:p>
          </p:txBody>
        </p:sp>
        <p:sp>
          <p:nvSpPr>
            <p:cNvPr id="28694" name="Text Box 19"/>
            <p:cNvSpPr txBox="1">
              <a:spLocks noChangeArrowheads="1"/>
            </p:cNvSpPr>
            <p:nvPr/>
          </p:nvSpPr>
          <p:spPr bwMode="auto">
            <a:xfrm>
              <a:off x="2788" y="3546"/>
              <a:ext cx="711" cy="289"/>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latin typeface="Times New Roman" panose="02020603050405020304" pitchFamily="18" charset="0"/>
                </a:rPr>
                <a:t>Disease</a:t>
              </a:r>
            </a:p>
          </p:txBody>
        </p:sp>
        <p:sp>
          <p:nvSpPr>
            <p:cNvPr id="28695" name="Line 20"/>
            <p:cNvSpPr>
              <a:spLocks noChangeShapeType="1"/>
            </p:cNvSpPr>
            <p:nvPr/>
          </p:nvSpPr>
          <p:spPr bwMode="auto">
            <a:xfrm>
              <a:off x="1057" y="3685"/>
              <a:ext cx="1436" cy="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405" name="Text Box 21"/>
          <p:cNvSpPr txBox="1">
            <a:spLocks noChangeArrowheads="1"/>
          </p:cNvSpPr>
          <p:nvPr/>
        </p:nvSpPr>
        <p:spPr bwMode="auto">
          <a:xfrm>
            <a:off x="5408613" y="4267200"/>
            <a:ext cx="3482975"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a:solidFill>
                  <a:srgbClr val="FF0000"/>
                </a:solidFill>
                <a:latin typeface="Symbol" panose="05050102010706020507" pitchFamily="18" charset="2"/>
              </a:rPr>
              <a:t></a:t>
            </a:r>
            <a:r>
              <a:rPr lang="en-US" altLang="en-US" sz="2400">
                <a:solidFill>
                  <a:srgbClr val="FF0000"/>
                </a:solidFill>
                <a:latin typeface="Times New Roman" panose="02020603050405020304" pitchFamily="18" charset="0"/>
              </a:rPr>
              <a:t> Sharing of genes &amp; envt.</a:t>
            </a:r>
          </a:p>
          <a:p>
            <a:pPr eaLnBrk="1" hangingPunct="1">
              <a:spcBef>
                <a:spcPts val="1500"/>
              </a:spcBef>
              <a:buClr>
                <a:srgbClr val="FF0000"/>
              </a:buClr>
              <a:buFont typeface="Symbol" panose="05050102010706020507" pitchFamily="18" charset="2"/>
              <a:buChar char=""/>
            </a:pPr>
            <a:r>
              <a:rPr lang="en-US" altLang="en-US" sz="2400">
                <a:solidFill>
                  <a:srgbClr val="FF0000"/>
                </a:solidFill>
                <a:latin typeface="Times New Roman" panose="02020603050405020304" pitchFamily="18" charset="0"/>
              </a:rPr>
              <a:t> Efficiency</a:t>
            </a:r>
          </a:p>
          <a:p>
            <a:pPr eaLnBrk="1" hangingPunct="1">
              <a:spcBef>
                <a:spcPts val="1500"/>
              </a:spcBef>
              <a:buClrTx/>
              <a:buFontTx/>
              <a:buNone/>
            </a:pPr>
            <a:r>
              <a:rPr lang="en-US" altLang="en-US" sz="2400">
                <a:solidFill>
                  <a:srgbClr val="FF0000"/>
                </a:solidFill>
                <a:latin typeface="Times New Roman" panose="02020603050405020304" pitchFamily="18" charset="0"/>
              </a:rPr>
              <a:t>Also, recruitment issues</a:t>
            </a:r>
          </a:p>
        </p:txBody>
      </p:sp>
      <p:sp>
        <p:nvSpPr>
          <p:cNvPr id="16406" name="Text Box 22"/>
          <p:cNvSpPr txBox="1">
            <a:spLocks noChangeArrowheads="1"/>
          </p:cNvSpPr>
          <p:nvPr/>
        </p:nvSpPr>
        <p:spPr bwMode="auto">
          <a:xfrm>
            <a:off x="927100" y="3886200"/>
            <a:ext cx="7299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a:latin typeface="Times New Roman" panose="02020603050405020304" pitchFamily="18" charset="0"/>
              </a:rPr>
              <a:t>(Bias (</a:t>
            </a:r>
            <a:r>
              <a:rPr lang="en-US" altLang="en-US" sz="2400" b="1">
                <a:latin typeface="Times New Roman" panose="02020603050405020304" pitchFamily="18" charset="0"/>
              </a:rPr>
              <a:t>maybe</a:t>
            </a:r>
            <a:r>
              <a:rPr lang="en-US" altLang="en-US" sz="2400">
                <a:latin typeface="Times New Roman" panose="02020603050405020304" pitchFamily="18" charset="0"/>
              </a:rPr>
              <a:t>)……………versus…............. less efficient)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anim calcmode="lin" valueType="num">
                                      <p:cBhvr additive="repl">
                                        <p:cTn id="7" dur="500" fill="hold"/>
                                        <p:tgtEl>
                                          <p:spTgt spid="16387"/>
                                        </p:tgtEl>
                                        <p:attrNameLst>
                                          <p:attrName>ppt_x</p:attrName>
                                        </p:attrNameLst>
                                      </p:cBhvr>
                                      <p:tavLst>
                                        <p:tav tm="100000">
                                          <p:val>
                                            <p:strVal val="0-#ppt_w/2"/>
                                          </p:val>
                                        </p:tav>
                                        <p:tav>
                                          <p:val>
                                            <p:strVal val="#ppt_x"/>
                                          </p:val>
                                        </p:tav>
                                      </p:tavLst>
                                    </p:anim>
                                    <p:anim calcmode="lin" valueType="num">
                                      <p:cBhvr additive="repl">
                                        <p:cTn id="8" dur="500" fill="hold"/>
                                        <p:tgtEl>
                                          <p:spTgt spid="16387"/>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639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16398"/>
                                        </p:tgtEl>
                                        <p:attrNameLst>
                                          <p:attrName>style.visibility</p:attrName>
                                        </p:attrNameLst>
                                      </p:cBhvr>
                                      <p:to>
                                        <p:strVal val="hidden"/>
                                      </p:to>
                                    </p:set>
                                    <p:set>
                                      <p:cBhvr additive="repl">
                                        <p:cTn id="17" dur="1" fill="hold">
                                          <p:stCondLst>
                                            <p:cond delay="0"/>
                                          </p:stCondLst>
                                        </p:cTn>
                                        <p:tgtEl>
                                          <p:spTgt spid="1639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additive="repl">
                                        <p:cTn id="21" dur="1" fill="hold">
                                          <p:stCondLst>
                                            <p:cond delay="0"/>
                                          </p:stCondLst>
                                        </p:cTn>
                                        <p:tgtEl>
                                          <p:spTgt spid="16390"/>
                                        </p:tgtEl>
                                        <p:attrNameLst>
                                          <p:attrName>style.visibility</p:attrName>
                                        </p:attrNameLst>
                                      </p:cBhvr>
                                      <p:to>
                                        <p:strVal val="visible"/>
                                      </p:to>
                                    </p:set>
                                    <p:anim calcmode="lin" valueType="num">
                                      <p:cBhvr additive="repl">
                                        <p:cTn id="22" dur="500" fill="hold"/>
                                        <p:tgtEl>
                                          <p:spTgt spid="16390"/>
                                        </p:tgtEl>
                                        <p:attrNameLst>
                                          <p:attrName>ppt_x</p:attrName>
                                        </p:attrNameLst>
                                      </p:cBhvr>
                                      <p:tavLst>
                                        <p:tav tm="100000">
                                          <p:val>
                                            <p:strVal val="1+#ppt_w/2"/>
                                          </p:val>
                                        </p:tav>
                                        <p:tav>
                                          <p:val>
                                            <p:strVal val="#ppt_x"/>
                                          </p:val>
                                        </p:tav>
                                      </p:tavLst>
                                    </p:anim>
                                    <p:anim calcmode="lin" valueType="num">
                                      <p:cBhvr additive="repl">
                                        <p:cTn id="23" dur="500" fill="hold"/>
                                        <p:tgtEl>
                                          <p:spTgt spid="16390"/>
                                        </p:tgtEl>
                                        <p:attrNameLst>
                                          <p:attrName>ppt_y</p:attrName>
                                        </p:attrNameLst>
                                      </p:cBhvr>
                                      <p:tavLst>
                                        <p:tav tm="100000">
                                          <p:val>
                                            <p:strVal val="#ppt_y"/>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1639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16405"/>
                                        </p:tgtEl>
                                        <p:attrNameLst>
                                          <p:attrName>style.visibility</p:attrName>
                                        </p:attrNameLst>
                                      </p:cBhvr>
                                      <p:to>
                                        <p:strVal val="hidden"/>
                                      </p:to>
                                    </p:set>
                                    <p:set>
                                      <p:cBhvr additive="repl">
                                        <p:cTn id="32" dur="1" fill="hold">
                                          <p:stCondLst>
                                            <p:cond delay="0"/>
                                          </p:stCondLst>
                                        </p:cTn>
                                        <p:tgtEl>
                                          <p:spTgt spid="1640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1640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1638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GB" altLang="en-US" sz="4400"/>
              <a:t>Association Analysis</a:t>
            </a:r>
          </a:p>
        </p:txBody>
      </p:sp>
      <p:graphicFrame>
        <p:nvGraphicFramePr>
          <p:cNvPr id="17410" name="Group 2"/>
          <p:cNvGraphicFramePr>
            <a:graphicFrameLocks noGrp="1"/>
          </p:cNvGraphicFramePr>
          <p:nvPr/>
        </p:nvGraphicFramePr>
        <p:xfrm>
          <a:off x="1219200" y="1447800"/>
          <a:ext cx="7088188" cy="3668713"/>
        </p:xfrm>
        <a:graphic>
          <a:graphicData uri="http://schemas.openxmlformats.org/drawingml/2006/table">
            <a:tbl>
              <a:tblPr/>
              <a:tblGrid>
                <a:gridCol w="1579563"/>
                <a:gridCol w="1392237"/>
                <a:gridCol w="1677988"/>
                <a:gridCol w="2438400"/>
              </a:tblGrid>
              <a:tr h="1057275">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Genotype</a:t>
                      </a:r>
                    </a:p>
                  </a:txBody>
                  <a:tcPr marL="90000" marR="90000" marT="237456" marB="46800"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Cases</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Controls</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OR</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r>
              <a:tr h="896938">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TT</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r>
              <a:tr h="857250">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CT</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B</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BD/AE</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r>
              <a:tr h="857250">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CC</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C</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F</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7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CD/AF</a:t>
                      </a:r>
                    </a:p>
                  </a:txBody>
                  <a:tcPr marL="90000" marR="90000" marT="237456" marB="46800" anchor="ctr" horzOverflow="overflow">
                    <a:lnL w="720" cap="flat" cmpd="sng" algn="ctr">
                      <a:solidFill>
                        <a:srgbClr val="808080"/>
                      </a:solidFill>
                      <a:prstDash val="solid"/>
                      <a:round/>
                      <a:headEnd type="none" w="med" len="med"/>
                      <a:tailEnd type="none" w="med" len="med"/>
                    </a:lnL>
                    <a:lnR w="720" cap="flat" cmpd="sng" algn="ctr">
                      <a:solidFill>
                        <a:srgbClr val="808080"/>
                      </a:solidFill>
                      <a:prstDash val="solid"/>
                      <a:round/>
                      <a:headEnd type="none" w="med" len="med"/>
                      <a:tailEnd type="none" w="med" len="med"/>
                    </a:lnR>
                    <a:lnT w="720" cap="flat" cmpd="sng" algn="ctr">
                      <a:solidFill>
                        <a:srgbClr val="808080"/>
                      </a:solidFill>
                      <a:prstDash val="solid"/>
                      <a:round/>
                      <a:headEnd type="none" w="med" len="med"/>
                      <a:tailEnd type="none" w="med" len="med"/>
                    </a:lnT>
                    <a:lnB w="72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30750" name="Text Box 59"/>
          <p:cNvSpPr txBox="1">
            <a:spLocks noChangeArrowheads="1"/>
          </p:cNvSpPr>
          <p:nvPr/>
        </p:nvSpPr>
        <p:spPr bwMode="auto">
          <a:xfrm>
            <a:off x="350838" y="5502275"/>
            <a:ext cx="8669337"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GB" altLang="en-US" sz="2400"/>
              <a:t>Simple chi-square test comparing genotype frequencies (2 d.f.)</a:t>
            </a:r>
          </a:p>
          <a:p>
            <a:pPr eaLnBrk="1" hangingPunct="1">
              <a:spcBef>
                <a:spcPct val="0"/>
              </a:spcBef>
              <a:buClrTx/>
              <a:buFontTx/>
              <a:buNone/>
            </a:pPr>
            <a:r>
              <a:rPr lang="en-US" altLang="en-US" sz="2400"/>
              <a:t>Called a co-dominant analysis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457200" y="274638"/>
            <a:ext cx="8228013" cy="11414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t>Simple chi-squared test</a:t>
            </a:r>
          </a:p>
        </p:txBody>
      </p:sp>
      <p:sp>
        <p:nvSpPr>
          <p:cNvPr id="32771" name="Rectangle 2"/>
          <p:cNvSpPr>
            <a:spLocks noGrp="1" noChangeArrowheads="1"/>
          </p:cNvSpPr>
          <p:nvPr>
            <p:ph type="body" idx="4294967295"/>
          </p:nvPr>
        </p:nvSpPr>
        <p:spPr>
          <a:xfrm>
            <a:off x="457200" y="1600200"/>
            <a:ext cx="8228013" cy="4524375"/>
          </a:xfrm>
        </p:spPr>
        <p:txBody>
          <a:bodyPr/>
          <a:lstStyle/>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Observed:                           Expected</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Geno Case  Control  Total           Case         Control</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  TT    A        D  A+D=nCC         nTT*nCase/n  nTT*nCont/n</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  CT    B        E  B+E=nCT         nCT*nCase/n  nCT*nCont/n</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  CC    C        F  C+F=nTT         nCC*nCase/n  nCC*nCont/n</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Total A+B+C  D+E+F  A+B+C+D+E+F</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      =nCase =nCont  =n</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1600" smtClean="0">
              <a:latin typeface="Consolas" panose="020B0609020204030204" pitchFamily="49" charset="0"/>
            </a:endParaRP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Sum (Observed – Expected)^2/Expected as before. Chi squared with 2 degrees of freedom.</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1600" smtClean="0">
              <a:latin typeface="Consolas" panose="020B0609020204030204" pitchFamily="49" charset="0"/>
            </a:endParaRP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600" smtClean="0">
                <a:latin typeface="Consolas" panose="020B0609020204030204" pitchFamily="49" charset="0"/>
              </a:rPr>
              <a:t>Hint: Expected cell count = row_total * column_total / total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457200" y="274638"/>
            <a:ext cx="8228013" cy="11414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t>Simple chi-squared test example</a:t>
            </a:r>
          </a:p>
        </p:txBody>
      </p:sp>
      <p:sp>
        <p:nvSpPr>
          <p:cNvPr id="34819" name="Rectangle 2"/>
          <p:cNvSpPr>
            <a:spLocks noGrp="1" noChangeArrowheads="1"/>
          </p:cNvSpPr>
          <p:nvPr>
            <p:ph type="body" idx="4294967295"/>
          </p:nvPr>
        </p:nvSpPr>
        <p:spPr>
          <a:xfrm>
            <a:off x="457200" y="1600200"/>
            <a:ext cx="8228013" cy="4524375"/>
          </a:xfrm>
        </p:spPr>
        <p:txBody>
          <a:bodyPr/>
          <a:lstStyle/>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Observed:                    Expected</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err="1" smtClean="0">
                <a:latin typeface="Consolas" panose="020B0609020204030204" pitchFamily="49" charset="0"/>
              </a:rPr>
              <a:t>Geno</a:t>
            </a:r>
            <a:r>
              <a:rPr lang="en-US" altLang="en-US" sz="1400" dirty="0" smtClean="0">
                <a:latin typeface="Consolas" panose="020B0609020204030204" pitchFamily="49" charset="0"/>
              </a:rPr>
              <a:t> Case  Control  Total    Case           Control          OR (to TT genotype)</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  TT    5       15  20       20*35/65=10.8  20*30/65=9.2     1</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  CT   10       10  20       20*35/65=10.8  20*30/65=9.2     (10x15)/(5x10) = 3</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  CC   20        5  25       25*35/65=13.5  25*30/65=11.5    (20x15)/(5x5) = 12</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Total  35       30  65</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      =</a:t>
            </a:r>
            <a:r>
              <a:rPr lang="en-US" altLang="en-US" sz="1400" dirty="0" err="1" smtClean="0">
                <a:latin typeface="Consolas" panose="020B0609020204030204" pitchFamily="49" charset="0"/>
              </a:rPr>
              <a:t>nCase</a:t>
            </a:r>
            <a:r>
              <a:rPr lang="en-US" altLang="en-US" sz="1400" dirty="0" smtClean="0">
                <a:latin typeface="Consolas" panose="020B0609020204030204" pitchFamily="49" charset="0"/>
              </a:rPr>
              <a:t> =</a:t>
            </a:r>
            <a:r>
              <a:rPr lang="en-US" altLang="en-US" sz="1400" dirty="0" err="1" smtClean="0">
                <a:latin typeface="Consolas" panose="020B0609020204030204" pitchFamily="49" charset="0"/>
              </a:rPr>
              <a:t>nCont</a:t>
            </a:r>
            <a:r>
              <a:rPr lang="en-US" altLang="en-US" sz="1400" dirty="0" smtClean="0">
                <a:latin typeface="Consolas" panose="020B0609020204030204" pitchFamily="49" charset="0"/>
              </a:rPr>
              <a:t>  =n</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Sum (Observed – Expected)^2/Expected </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    = (5-10.8)^2/10.8 + (10-10.8)^2/10.8 + (20-13.5)^2/13.5</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       + (15-9.2)^2/9.2 + (10-9.2)^2/9.2 + (5-11.5)^2/11.5</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    = 13.7</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400" dirty="0" smtClean="0">
                <a:latin typeface="Consolas" panose="020B0609020204030204" pitchFamily="49" charset="0"/>
              </a:rPr>
              <a:t>P-value = 0.0011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685800" y="9144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GB" altLang="en-US" sz="4400"/>
              <a:t>Genetic Model</a:t>
            </a:r>
          </a:p>
        </p:txBody>
      </p:sp>
      <p:sp>
        <p:nvSpPr>
          <p:cNvPr id="36867" name="Rectangle 2"/>
          <p:cNvSpPr>
            <a:spLocks noChangeArrowheads="1"/>
          </p:cNvSpPr>
          <p:nvPr/>
        </p:nvSpPr>
        <p:spPr bwMode="auto">
          <a:xfrm>
            <a:off x="504825" y="2617788"/>
            <a:ext cx="3762375" cy="218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spcBef>
                <a:spcPts val="800"/>
              </a:spcBef>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053638" algn="l"/>
                <a:tab pos="10510838" algn="l"/>
                <a:tab pos="10512425" algn="l"/>
                <a:tab pos="1051401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600"/>
              </a:spcBef>
              <a:buClrTx/>
              <a:buFontTx/>
              <a:buNone/>
            </a:pPr>
            <a:r>
              <a:rPr lang="en-GB" altLang="en-US" sz="2400"/>
              <a:t>Genotype	OR</a:t>
            </a:r>
          </a:p>
          <a:p>
            <a:pPr eaLnBrk="1" hangingPunct="1">
              <a:lnSpc>
                <a:spcPct val="90000"/>
              </a:lnSpc>
              <a:spcBef>
                <a:spcPts val="600"/>
              </a:spcBef>
              <a:buClrTx/>
              <a:buFontTx/>
              <a:buNone/>
            </a:pPr>
            <a:r>
              <a:rPr lang="en-GB" altLang="en-US" sz="2400"/>
              <a:t>TT		1</a:t>
            </a:r>
          </a:p>
          <a:p>
            <a:pPr eaLnBrk="1" hangingPunct="1">
              <a:lnSpc>
                <a:spcPct val="90000"/>
              </a:lnSpc>
              <a:spcBef>
                <a:spcPts val="600"/>
              </a:spcBef>
              <a:buClrTx/>
              <a:buFontTx/>
              <a:buNone/>
            </a:pPr>
            <a:r>
              <a:rPr lang="en-GB" altLang="en-US" sz="2400"/>
              <a:t>CT		r</a:t>
            </a:r>
          </a:p>
          <a:p>
            <a:pPr eaLnBrk="1" hangingPunct="1">
              <a:lnSpc>
                <a:spcPct val="90000"/>
              </a:lnSpc>
              <a:spcBef>
                <a:spcPts val="600"/>
              </a:spcBef>
              <a:buClrTx/>
              <a:buFontTx/>
              <a:buNone/>
            </a:pPr>
            <a:r>
              <a:rPr lang="en-GB" altLang="en-US" sz="2400"/>
              <a:t>CC		R</a:t>
            </a:r>
          </a:p>
        </p:txBody>
      </p:sp>
      <p:sp>
        <p:nvSpPr>
          <p:cNvPr id="36868" name="Rectangle 3"/>
          <p:cNvSpPr>
            <a:spLocks noChangeArrowheads="1"/>
          </p:cNvSpPr>
          <p:nvPr/>
        </p:nvSpPr>
        <p:spPr bwMode="auto">
          <a:xfrm>
            <a:off x="4114800" y="2362200"/>
            <a:ext cx="5257800" cy="269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spcBef>
                <a:spcPts val="8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600"/>
              </a:spcBef>
              <a:buClrTx/>
              <a:buFontTx/>
              <a:buNone/>
            </a:pPr>
            <a:r>
              <a:rPr lang="en-GB" altLang="en-US" sz="2400"/>
              <a:t>ORs depend on genetic model</a:t>
            </a:r>
          </a:p>
          <a:p>
            <a:pPr eaLnBrk="1" hangingPunct="1">
              <a:spcBef>
                <a:spcPts val="600"/>
              </a:spcBef>
              <a:buClrTx/>
              <a:buFontTx/>
              <a:buNone/>
            </a:pPr>
            <a:r>
              <a:rPr lang="en-GB" altLang="en-US" sz="2400"/>
              <a:t>R = r = 1	not risk allele</a:t>
            </a:r>
          </a:p>
          <a:p>
            <a:pPr eaLnBrk="1" hangingPunct="1">
              <a:spcBef>
                <a:spcPts val="600"/>
              </a:spcBef>
              <a:buClrTx/>
              <a:buFontTx/>
              <a:buNone/>
            </a:pPr>
            <a:r>
              <a:rPr lang="en-GB" altLang="en-US" sz="2400"/>
              <a:t>R &gt; r = 1	recessive</a:t>
            </a:r>
          </a:p>
          <a:p>
            <a:pPr eaLnBrk="1" hangingPunct="1">
              <a:spcBef>
                <a:spcPts val="600"/>
              </a:spcBef>
              <a:buClrTx/>
              <a:buFontTx/>
              <a:buNone/>
            </a:pPr>
            <a:r>
              <a:rPr lang="en-GB" altLang="en-US" sz="2400"/>
              <a:t>R = r &gt; 1 	dominant</a:t>
            </a:r>
          </a:p>
          <a:p>
            <a:pPr eaLnBrk="1" hangingPunct="1">
              <a:spcBef>
                <a:spcPts val="600"/>
              </a:spcBef>
              <a:buClrTx/>
              <a:buFontTx/>
              <a:buNone/>
            </a:pPr>
            <a:r>
              <a:rPr lang="en-GB" altLang="en-US" sz="2400"/>
              <a:t>R = r</a:t>
            </a:r>
            <a:r>
              <a:rPr lang="en-GB" altLang="en-US" sz="2400" baseline="30000"/>
              <a:t>2</a:t>
            </a:r>
            <a:r>
              <a:rPr lang="en-GB" altLang="en-US" sz="2400"/>
              <a:t> &gt; 1	log additive</a:t>
            </a:r>
          </a:p>
          <a:p>
            <a:pPr eaLnBrk="1" hangingPunct="1">
              <a:spcBef>
                <a:spcPts val="600"/>
              </a:spcBef>
              <a:buClrTx/>
              <a:buFontTx/>
              <a:buNone/>
            </a:pPr>
            <a:endParaRPr lang="en-GB" altLang="en-US" sz="2400"/>
          </a:p>
          <a:p>
            <a:pPr eaLnBrk="1" hangingPunct="1">
              <a:spcBef>
                <a:spcPts val="600"/>
              </a:spcBef>
              <a:buClrTx/>
              <a:buFontTx/>
              <a:buNone/>
            </a:pPr>
            <a:r>
              <a:rPr lang="en-GB" altLang="en-US" sz="2400"/>
              <a:t>(Assuming positive association)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GB" altLang="en-US" sz="4000"/>
              <a:t>Tests of association</a:t>
            </a:r>
          </a:p>
        </p:txBody>
      </p:sp>
      <p:sp>
        <p:nvSpPr>
          <p:cNvPr id="21506" name="Text Box 2"/>
          <p:cNvSpPr txBox="1">
            <a:spLocks noChangeArrowheads="1"/>
          </p:cNvSpPr>
          <p:nvPr/>
        </p:nvSpPr>
        <p:spPr bwMode="auto">
          <a:xfrm>
            <a:off x="809625" y="1219200"/>
            <a:ext cx="7772400" cy="509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1pPr>
            <a:lvl2pPr marL="736600" indent="-27940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80000"/>
              </a:lnSpc>
              <a:spcBef>
                <a:spcPts val="600"/>
              </a:spcBef>
              <a:buSzPct val="100000"/>
              <a:defRPr/>
            </a:pPr>
            <a:r>
              <a:rPr lang="en-GB" altLang="en-US" sz="2400" dirty="0" smtClean="0"/>
              <a:t>If genetic model known: </a:t>
            </a:r>
          </a:p>
          <a:p>
            <a:pPr lvl="1" eaLnBrk="1" hangingPunct="1">
              <a:lnSpc>
                <a:spcPct val="80000"/>
              </a:lnSpc>
              <a:spcBef>
                <a:spcPts val="600"/>
              </a:spcBef>
              <a:buClr>
                <a:srgbClr val="000000"/>
              </a:buClr>
              <a:buSzPct val="100000"/>
              <a:buFont typeface="Arial" panose="020B0604020202020204" pitchFamily="34" charset="0"/>
              <a:buChar char="–"/>
              <a:defRPr/>
            </a:pPr>
            <a:r>
              <a:rPr lang="en-GB" altLang="en-US" sz="2400" dirty="0" smtClean="0"/>
              <a:t>Collapse genotypes into 2x2 table, 1 </a:t>
            </a:r>
            <a:r>
              <a:rPr lang="en-GB" altLang="en-US" sz="2400" dirty="0" err="1" smtClean="0"/>
              <a:t>d.f.</a:t>
            </a:r>
            <a:r>
              <a:rPr lang="en-GB" altLang="en-US" sz="2400" dirty="0" smtClean="0"/>
              <a:t> test </a:t>
            </a:r>
          </a:p>
          <a:p>
            <a:pPr lvl="1" eaLnBrk="1" hangingPunct="1">
              <a:lnSpc>
                <a:spcPct val="80000"/>
              </a:lnSpc>
              <a:spcBef>
                <a:spcPts val="600"/>
              </a:spcBef>
              <a:buClr>
                <a:srgbClr val="000000"/>
              </a:buClr>
              <a:buSzPct val="100000"/>
              <a:buFont typeface="Arial" panose="020B0604020202020204" pitchFamily="34" charset="0"/>
              <a:buChar char="–"/>
              <a:defRPr/>
            </a:pPr>
            <a:r>
              <a:rPr lang="en-GB" altLang="en-US" sz="2400" dirty="0" smtClean="0"/>
              <a:t>Trend test for log additive</a:t>
            </a:r>
          </a:p>
          <a:p>
            <a:pPr lvl="1" eaLnBrk="1" hangingPunct="1">
              <a:lnSpc>
                <a:spcPct val="80000"/>
              </a:lnSpc>
              <a:spcBef>
                <a:spcPts val="600"/>
              </a:spcBef>
              <a:buClr>
                <a:srgbClr val="000000"/>
              </a:buClr>
              <a:buSzPct val="100000"/>
              <a:buFont typeface="Arial" panose="020B0604020202020204" pitchFamily="34" charset="0"/>
              <a:buChar char="–"/>
              <a:defRPr/>
            </a:pPr>
            <a:r>
              <a:rPr lang="en-GB" altLang="en-US" sz="2400" dirty="0" smtClean="0"/>
              <a:t>Use logistic regression: coding; covariates</a:t>
            </a:r>
          </a:p>
          <a:p>
            <a:pPr eaLnBrk="1" hangingPunct="1">
              <a:lnSpc>
                <a:spcPct val="80000"/>
              </a:lnSpc>
              <a:spcBef>
                <a:spcPts val="600"/>
              </a:spcBef>
              <a:buSzPct val="100000"/>
              <a:defRPr/>
            </a:pPr>
            <a:endParaRPr lang="en-GB" altLang="en-US" sz="2400" dirty="0" smtClean="0"/>
          </a:p>
          <a:p>
            <a:pPr marL="339725" indent="-333375" eaLnBrk="1" hangingPunct="1">
              <a:lnSpc>
                <a:spcPct val="80000"/>
              </a:lnSpc>
              <a:spcBef>
                <a:spcPts val="600"/>
              </a:spcBef>
              <a:buClr>
                <a:srgbClr val="000000"/>
              </a:buClr>
              <a:buSzPct val="100000"/>
              <a:buFont typeface="Arial" panose="020B0604020202020204" pitchFamily="34" charset="0"/>
              <a:buChar char="•"/>
              <a:defRPr/>
            </a:pPr>
            <a:r>
              <a:rPr lang="en-GB" altLang="en-US" sz="2400" dirty="0" smtClean="0"/>
              <a:t>Rarely know genetic model</a:t>
            </a:r>
          </a:p>
          <a:p>
            <a:pPr marL="339725" indent="-333375" eaLnBrk="1" hangingPunct="1">
              <a:lnSpc>
                <a:spcPct val="80000"/>
              </a:lnSpc>
              <a:spcBef>
                <a:spcPts val="600"/>
              </a:spcBef>
              <a:buClr>
                <a:srgbClr val="000000"/>
              </a:buClr>
              <a:buSzPct val="100000"/>
              <a:buFont typeface="Arial" panose="020B0604020202020204" pitchFamily="34" charset="0"/>
              <a:buChar char="•"/>
              <a:defRPr/>
            </a:pPr>
            <a:r>
              <a:rPr lang="en-GB" altLang="en-US" sz="2400" dirty="0" smtClean="0"/>
              <a:t>Use all three models (</a:t>
            </a:r>
            <a:r>
              <a:rPr lang="en-GB" altLang="en-US" sz="2400" dirty="0" err="1" smtClean="0"/>
              <a:t>dom</a:t>
            </a:r>
            <a:r>
              <a:rPr lang="en-GB" altLang="en-US" sz="2400" dirty="0" smtClean="0"/>
              <a:t>, rec, log additive)</a:t>
            </a:r>
          </a:p>
          <a:p>
            <a:pPr marL="339725" indent="-333375" eaLnBrk="1" hangingPunct="1">
              <a:lnSpc>
                <a:spcPct val="80000"/>
              </a:lnSpc>
              <a:spcBef>
                <a:spcPts val="600"/>
              </a:spcBef>
              <a:buClr>
                <a:srgbClr val="000000"/>
              </a:buClr>
              <a:buSzPct val="100000"/>
              <a:buFont typeface="Arial" panose="020B0604020202020204" pitchFamily="34" charset="0"/>
              <a:buChar char="•"/>
              <a:defRPr/>
            </a:pPr>
            <a:r>
              <a:rPr lang="en-GB" altLang="en-US" sz="2400" b="1" dirty="0" smtClean="0"/>
              <a:t>Compare fit with the co-dominant (2d.f.) model (LR test)</a:t>
            </a:r>
            <a:r>
              <a:rPr lang="en-GB" altLang="en-US" sz="2400" dirty="0" smtClean="0"/>
              <a:t> / it’s two estimated coefficients</a:t>
            </a:r>
          </a:p>
          <a:p>
            <a:pPr marL="339725" indent="-333375" eaLnBrk="1" hangingPunct="1">
              <a:lnSpc>
                <a:spcPct val="80000"/>
              </a:lnSpc>
              <a:spcBef>
                <a:spcPts val="600"/>
              </a:spcBef>
              <a:buClr>
                <a:srgbClr val="000000"/>
              </a:buClr>
              <a:buSzPct val="100000"/>
              <a:buFont typeface="Arial" panose="020B0604020202020204" pitchFamily="34" charset="0"/>
              <a:buChar char="•"/>
              <a:defRPr/>
            </a:pPr>
            <a:r>
              <a:rPr lang="en-GB" altLang="en-US" sz="2400" dirty="0" smtClean="0"/>
              <a:t>Cannot use LR test to compare models with each other as not nested</a:t>
            </a:r>
          </a:p>
          <a:p>
            <a:pPr marL="339725" indent="-333375" eaLnBrk="1" hangingPunct="1">
              <a:lnSpc>
                <a:spcPct val="80000"/>
              </a:lnSpc>
              <a:spcBef>
                <a:spcPts val="600"/>
              </a:spcBef>
              <a:buClr>
                <a:srgbClr val="000000"/>
              </a:buClr>
              <a:buSzPct val="100000"/>
              <a:buFont typeface="Arial" panose="020B0604020202020204" pitchFamily="34" charset="0"/>
              <a:buChar char="•"/>
              <a:defRPr/>
            </a:pPr>
            <a:r>
              <a:rPr lang="en-GB" altLang="en-US" sz="2400" dirty="0" smtClean="0"/>
              <a:t>Model with best fit and smallest P is best?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1506">
                                            <p:txEl>
                                              <p:pRg st="7" end="7"/>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21506">
                                            <p:txEl>
                                              <p:pRg st="8" end="8"/>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215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400"/>
              <a:t>Overview</a:t>
            </a:r>
          </a:p>
        </p:txBody>
      </p:sp>
      <p:sp>
        <p:nvSpPr>
          <p:cNvPr id="6147" name="Text Box 2"/>
          <p:cNvSpPr txBox="1">
            <a:spLocks noChangeArrowheads="1"/>
          </p:cNvSpPr>
          <p:nvPr/>
        </p:nvSpPr>
        <p:spPr bwMode="auto">
          <a:xfrm>
            <a:off x="457200" y="1371600"/>
            <a:ext cx="8229600"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marL="427038" indent="-215900">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700"/>
              </a:spcBef>
              <a:buFont typeface="Times New Roman" panose="02020603050405020304" pitchFamily="18" charset="0"/>
              <a:buChar char="•"/>
            </a:pPr>
            <a:r>
              <a:rPr lang="en-US" altLang="en-US"/>
              <a:t>Association Studies</a:t>
            </a:r>
          </a:p>
          <a:p>
            <a:pPr lvl="1" eaLnBrk="1" hangingPunct="1">
              <a:buSzPct val="45000"/>
              <a:buFont typeface="Wingdings" panose="05000000000000000000" pitchFamily="2" charset="2"/>
              <a:buChar char=""/>
            </a:pPr>
            <a:r>
              <a:rPr lang="en-US" altLang="en-US"/>
              <a:t>Design</a:t>
            </a:r>
          </a:p>
          <a:p>
            <a:pPr lvl="1" eaLnBrk="1" hangingPunct="1">
              <a:buSzPct val="45000"/>
              <a:buFont typeface="Wingdings" panose="05000000000000000000" pitchFamily="2" charset="2"/>
              <a:buChar char=""/>
            </a:pPr>
            <a:r>
              <a:rPr lang="en-US" altLang="en-US"/>
              <a:t>Analysis</a:t>
            </a:r>
          </a:p>
          <a:p>
            <a:pPr eaLnBrk="1" hangingPunct="1">
              <a:buSzPct val="45000"/>
              <a:buFont typeface="Wingdings" panose="05000000000000000000" pitchFamily="2" charset="2"/>
              <a:buChar char=""/>
            </a:pPr>
            <a:r>
              <a:rPr lang="en-US" altLang="en-US"/>
              <a:t>Candidate Gene Studies</a:t>
            </a:r>
          </a:p>
          <a:p>
            <a:pPr lvl="1" eaLnBrk="1" hangingPunct="1">
              <a:buSzPct val="45000"/>
              <a:buFont typeface="Wingdings" panose="05000000000000000000" pitchFamily="2" charset="2"/>
              <a:buChar char=""/>
            </a:pPr>
            <a:r>
              <a:rPr lang="en-US" altLang="en-US"/>
              <a:t>Resources </a:t>
            </a:r>
          </a:p>
          <a:p>
            <a:pPr lvl="1" eaLnBrk="1" hangingPunct="1">
              <a:buSzPct val="45000"/>
              <a:buFont typeface="Wingdings" panose="05000000000000000000" pitchFamily="2" charset="2"/>
              <a:buChar char=""/>
            </a:pPr>
            <a:r>
              <a:rPr lang="en-US" altLang="en-US"/>
              <a:t>Selecting ‘tag’SNPs</a:t>
            </a:r>
          </a:p>
          <a:p>
            <a:pPr eaLnBrk="1" hangingPunct="1">
              <a:buSzPct val="45000"/>
              <a:buFont typeface="Wingdings" panose="05000000000000000000" pitchFamily="2" charset="2"/>
              <a:buChar char=""/>
            </a:pPr>
            <a:r>
              <a:rPr lang="en-US" altLang="en-US"/>
              <a:t>Pathways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ChangeArrowheads="1"/>
          </p:cNvSpPr>
          <p:nvPr>
            <p:ph type="title" idx="4294967295"/>
          </p:nvPr>
        </p:nvSpPr>
        <p:spPr>
          <a:xfrm>
            <a:off x="457200" y="274638"/>
            <a:ext cx="8228013" cy="11414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Tests of Association</a:t>
            </a:r>
          </a:p>
        </p:txBody>
      </p:sp>
      <p:sp>
        <p:nvSpPr>
          <p:cNvPr id="40963" name="Rectangle 2"/>
          <p:cNvSpPr>
            <a:spLocks noGrp="1" noChangeArrowheads="1"/>
          </p:cNvSpPr>
          <p:nvPr>
            <p:ph type="body" idx="4294967295"/>
          </p:nvPr>
        </p:nvSpPr>
        <p:spPr>
          <a:xfrm>
            <a:off x="457200" y="1600200"/>
            <a:ext cx="8382000" cy="4524375"/>
          </a:xfrm>
        </p:spPr>
        <p:txBody>
          <a:bodyPr/>
          <a:lstStyle/>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b="1" smtClean="0">
                <a:latin typeface="Consolas" panose="020B0609020204030204" pitchFamily="49" charset="0"/>
              </a:rPr>
              <a:t>2 df Genotype                   Recessive (G)           Dominant (G)</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Genotype Case Control           Case Control            Case Control</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GG       A    D              GG A    D         GG or GT A+B  D+E</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GT       B    E        GT or TT B+C  E+F             TT C    F</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TT       C    F</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 ~chi_sq(2df)                   ~chi_sq(1df)           ~chi_sq(1df)</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1300" smtClean="0">
              <a:latin typeface="Consolas" panose="020B0609020204030204" pitchFamily="49" charset="0"/>
            </a:endParaRP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Genotype Case Control           Case Control            Case Control</a:t>
            </a:r>
          </a:p>
          <a:p>
            <a:pPr indent="-338138">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TT        5    15             TT  5   15         TT or TG 15 25</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GG       20    5        GG or GT 30   15               GG 20  5</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GT       10    10</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1300" smtClean="0">
                <a:latin typeface="Consolas" panose="020B0609020204030204" pitchFamily="49" charset="0"/>
              </a:rPr>
              <a:t>         P=0.0011              P=0.0045                 P=0.0020</a:t>
            </a:r>
            <a:endParaRPr lang="en-US" altLang="en-US" sz="1200" smtClean="0">
              <a:latin typeface="Consolas" panose="020B0609020204030204" pitchFamily="49" charset="0"/>
            </a:endParaRP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1200" smtClean="0">
              <a:latin typeface="Consolas" panose="020B0609020204030204" pitchFamily="49"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Tests of Association – OR use logistic regression, covariates…</a:t>
            </a:r>
          </a:p>
        </p:txBody>
      </p:sp>
      <p:sp>
        <p:nvSpPr>
          <p:cNvPr id="43011" name="Content Placeholder 2"/>
          <p:cNvSpPr>
            <a:spLocks noGrp="1"/>
          </p:cNvSpPr>
          <p:nvPr>
            <p:ph idx="1"/>
          </p:nvPr>
        </p:nvSpPr>
        <p:spPr/>
        <p:txBody>
          <a:bodyPr/>
          <a:lstStyle/>
          <a:p>
            <a:pPr lvl="1"/>
            <a:r>
              <a:rPr lang="en-US" altLang="en-US" sz="1000" dirty="0" smtClean="0">
                <a:latin typeface="Consolas" panose="020B0609020204030204" pitchFamily="49" charset="0"/>
                <a:cs typeface="Consolas" panose="020B0609020204030204" pitchFamily="49" charset="0"/>
              </a:rPr>
              <a:t>. * Load in the dataset, and describe it</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cd c:\ttemp</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c:\ttemp</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a:t>
            </a:r>
            <a:r>
              <a:rPr lang="en-US" altLang="en-US" sz="1000" dirty="0" err="1" smtClean="0">
                <a:latin typeface="Consolas" panose="020B0609020204030204" pitchFamily="49" charset="0"/>
                <a:cs typeface="Consolas" panose="020B0609020204030204" pitchFamily="49" charset="0"/>
              </a:rPr>
              <a:t>insheet</a:t>
            </a:r>
            <a:r>
              <a:rPr lang="en-US" altLang="en-US" sz="1000" dirty="0" smtClean="0">
                <a:latin typeface="Consolas" panose="020B0609020204030204" pitchFamily="49" charset="0"/>
                <a:cs typeface="Consolas" panose="020B0609020204030204" pitchFamily="49" charset="0"/>
              </a:rPr>
              <a:t> using geno_ex.csv, clear</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(2 </a:t>
            </a:r>
            <a:r>
              <a:rPr lang="en-US" altLang="en-US" sz="1000" dirty="0" err="1" smtClean="0">
                <a:latin typeface="Consolas" panose="020B0609020204030204" pitchFamily="49" charset="0"/>
                <a:cs typeface="Consolas" panose="020B0609020204030204" pitchFamily="49" charset="0"/>
              </a:rPr>
              <a:t>vars</a:t>
            </a:r>
            <a:r>
              <a:rPr lang="en-US" altLang="en-US" sz="1000" dirty="0" smtClean="0">
                <a:latin typeface="Consolas" panose="020B0609020204030204" pitchFamily="49" charset="0"/>
                <a:cs typeface="Consolas" panose="020B0609020204030204" pitchFamily="49" charset="0"/>
              </a:rPr>
              <a:t>, 65 </a:t>
            </a:r>
            <a:r>
              <a:rPr lang="en-US" altLang="en-US" sz="1000" dirty="0" err="1" smtClean="0">
                <a:latin typeface="Consolas" panose="020B0609020204030204" pitchFamily="49" charset="0"/>
                <a:cs typeface="Consolas" panose="020B0609020204030204" pitchFamily="49" charset="0"/>
              </a:rPr>
              <a:t>obs</a:t>
            </a:r>
            <a:r>
              <a:rPr lang="en-US" altLang="en-US" sz="1000" dirty="0" smtClean="0">
                <a:latin typeface="Consolas" panose="020B0609020204030204" pitchFamily="49" charset="0"/>
                <a:cs typeface="Consolas" panose="020B0609020204030204" pitchFamily="49" charset="0"/>
              </a:rPr>
              <a:t>)</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table </a:t>
            </a:r>
            <a:r>
              <a:rPr lang="en-US" altLang="en-US" sz="1000" dirty="0" err="1" smtClean="0">
                <a:latin typeface="Consolas" panose="020B0609020204030204" pitchFamily="49" charset="0"/>
                <a:cs typeface="Consolas" panose="020B0609020204030204" pitchFamily="49" charset="0"/>
              </a:rPr>
              <a:t>geno_logadditive</a:t>
            </a:r>
            <a:r>
              <a:rPr lang="en-US" altLang="en-US" sz="1000" dirty="0" smtClean="0">
                <a:latin typeface="Consolas" panose="020B0609020204030204" pitchFamily="49" charset="0"/>
                <a:cs typeface="Consolas" panose="020B0609020204030204" pitchFamily="49" charset="0"/>
              </a:rPr>
              <a:t> case</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a:t>
            </a:r>
            <a:br>
              <a:rPr lang="en-US" altLang="en-US" sz="1000" dirty="0" smtClean="0">
                <a:latin typeface="Consolas" panose="020B0609020204030204" pitchFamily="49" charset="0"/>
                <a:cs typeface="Consolas" panose="020B0609020204030204" pitchFamily="49" charset="0"/>
              </a:rPr>
            </a:br>
            <a:r>
              <a:rPr lang="en-US" altLang="en-US" sz="1000" dirty="0" err="1" smtClean="0">
                <a:latin typeface="Consolas" panose="020B0609020204030204" pitchFamily="49" charset="0"/>
                <a:cs typeface="Consolas" panose="020B0609020204030204" pitchFamily="49" charset="0"/>
              </a:rPr>
              <a:t>geno_loga</a:t>
            </a:r>
            <a:r>
              <a:rPr lang="en-US" altLang="en-US" sz="1000" dirty="0" smtClean="0">
                <a:latin typeface="Consolas" panose="020B0609020204030204" pitchFamily="49" charset="0"/>
                <a:cs typeface="Consolas" panose="020B0609020204030204" pitchFamily="49" charset="0"/>
              </a:rPr>
              <a:t> |    case   </a:t>
            </a:r>
            <a:br>
              <a:rPr lang="en-US" altLang="en-US" sz="1000" dirty="0" smtClean="0">
                <a:latin typeface="Consolas" panose="020B0609020204030204" pitchFamily="49" charset="0"/>
                <a:cs typeface="Consolas" panose="020B0609020204030204" pitchFamily="49" charset="0"/>
              </a:rPr>
            </a:br>
            <a:r>
              <a:rPr lang="en-US" altLang="en-US" sz="1000" dirty="0" err="1" smtClean="0">
                <a:latin typeface="Consolas" panose="020B0609020204030204" pitchFamily="49" charset="0"/>
                <a:cs typeface="Consolas" panose="020B0609020204030204" pitchFamily="49" charset="0"/>
              </a:rPr>
              <a:t>dditive</a:t>
            </a:r>
            <a:r>
              <a:rPr lang="en-US" altLang="en-US" sz="1000" dirty="0" smtClean="0">
                <a:latin typeface="Consolas" panose="020B0609020204030204" pitchFamily="49" charset="0"/>
                <a:cs typeface="Consolas" panose="020B0609020204030204" pitchFamily="49" charset="0"/>
              </a:rPr>
              <a:t>   |    0     1</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0 |   15     5</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1 |   10    10</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        2 |    5    20</a:t>
            </a:r>
            <a:br>
              <a:rPr lang="en-US" altLang="en-US" sz="1000" dirty="0" smtClean="0">
                <a:latin typeface="Consolas" panose="020B0609020204030204" pitchFamily="49" charset="0"/>
                <a:cs typeface="Consolas" panose="020B0609020204030204" pitchFamily="49" charset="0"/>
              </a:rPr>
            </a:br>
            <a:r>
              <a:rPr lang="en-US" altLang="en-US" sz="1000" dirty="0" smtClean="0">
                <a:latin typeface="Consolas" panose="020B0609020204030204" pitchFamily="49" charset="0"/>
                <a:cs typeface="Consolas" panose="020B0609020204030204" pitchFamily="49"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Tests of Association – OR use logistic regression, covariates…</a:t>
            </a:r>
          </a:p>
        </p:txBody>
      </p:sp>
      <p:sp>
        <p:nvSpPr>
          <p:cNvPr id="44035" name="Content Placeholder 2"/>
          <p:cNvSpPr>
            <a:spLocks noGrp="1"/>
          </p:cNvSpPr>
          <p:nvPr>
            <p:ph idx="1"/>
          </p:nvPr>
        </p:nvSpPr>
        <p:spPr/>
        <p:txBody>
          <a:bodyPr/>
          <a:lstStyle/>
          <a:p>
            <a:pPr lvl="1"/>
            <a:r>
              <a:rPr lang="en-US" altLang="en-US" sz="1000" smtClean="0">
                <a:latin typeface="Consolas" panose="020B0609020204030204" pitchFamily="49" charset="0"/>
                <a:cs typeface="Consolas" panose="020B0609020204030204" pitchFamily="49" charset="0"/>
              </a:rPr>
              <a:t>. * handle a model fitting both coefficients</a:t>
            </a:r>
          </a:p>
          <a:p>
            <a:pPr lvl="1"/>
            <a:r>
              <a:rPr lang="en-US" altLang="en-US" sz="1000" smtClean="0">
                <a:latin typeface="Consolas" panose="020B0609020204030204" pitchFamily="49" charset="0"/>
                <a:cs typeface="Consolas" panose="020B0609020204030204" pitchFamily="49" charset="0"/>
              </a:rPr>
              <a:t>. generate geno1 = (geno_logadditive==1)</a:t>
            </a:r>
          </a:p>
          <a:p>
            <a:pPr lvl="1"/>
            <a:r>
              <a:rPr lang="en-US" altLang="en-US" sz="1000" smtClean="0">
                <a:latin typeface="Consolas" panose="020B0609020204030204" pitchFamily="49" charset="0"/>
                <a:cs typeface="Consolas" panose="020B0609020204030204" pitchFamily="49" charset="0"/>
              </a:rPr>
              <a:t>. generate geno2 = (geno_logadditive==2)</a:t>
            </a:r>
          </a:p>
          <a:p>
            <a:pPr lvl="1"/>
            <a:r>
              <a:rPr lang="en-US" altLang="en-US" sz="1000" smtClean="0">
                <a:latin typeface="Consolas" panose="020B0609020204030204" pitchFamily="49" charset="0"/>
                <a:cs typeface="Consolas" panose="020B0609020204030204" pitchFamily="49" charset="0"/>
              </a:rPr>
              <a:t>. logit case geno1 geno2</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Iteration 0:   log likelihood = -44.862069 </a:t>
            </a:r>
          </a:p>
          <a:p>
            <a:pPr lvl="1"/>
            <a:r>
              <a:rPr lang="en-US" altLang="en-US" sz="1000" smtClean="0">
                <a:latin typeface="Consolas" panose="020B0609020204030204" pitchFamily="49" charset="0"/>
                <a:cs typeface="Consolas" panose="020B0609020204030204" pitchFamily="49" charset="0"/>
              </a:rPr>
              <a:t>Iteration 1:   log likelihood = -37.630625 </a:t>
            </a:r>
          </a:p>
          <a:p>
            <a:pPr lvl="1"/>
            <a:r>
              <a:rPr lang="en-US" altLang="en-US" sz="1000" smtClean="0">
                <a:latin typeface="Consolas" panose="020B0609020204030204" pitchFamily="49" charset="0"/>
                <a:cs typeface="Consolas" panose="020B0609020204030204" pitchFamily="49" charset="0"/>
              </a:rPr>
              <a:t>Iteration 2:   log likelihood = -37.619709 </a:t>
            </a:r>
          </a:p>
          <a:p>
            <a:pPr lvl="1"/>
            <a:r>
              <a:rPr lang="en-US" altLang="en-US" sz="1000" smtClean="0">
                <a:latin typeface="Consolas" panose="020B0609020204030204" pitchFamily="49" charset="0"/>
                <a:cs typeface="Consolas" panose="020B0609020204030204" pitchFamily="49" charset="0"/>
              </a:rPr>
              <a:t>Iteration 3:   log likelihood = -37.619707 </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Logistic regression                               Number of obs   =         65</a:t>
            </a:r>
          </a:p>
          <a:p>
            <a:pPr lvl="1"/>
            <a:r>
              <a:rPr lang="en-US" altLang="en-US" sz="1000" smtClean="0">
                <a:latin typeface="Consolas" panose="020B0609020204030204" pitchFamily="49" charset="0"/>
                <a:cs typeface="Consolas" panose="020B0609020204030204" pitchFamily="49" charset="0"/>
              </a:rPr>
              <a:t>                                                  LR chi2(2)      =      14.48</a:t>
            </a:r>
          </a:p>
          <a:p>
            <a:pPr lvl="1"/>
            <a:r>
              <a:rPr lang="en-US" altLang="en-US" sz="1000" smtClean="0">
                <a:latin typeface="Consolas" panose="020B0609020204030204" pitchFamily="49" charset="0"/>
                <a:cs typeface="Consolas" panose="020B0609020204030204" pitchFamily="49" charset="0"/>
              </a:rPr>
              <a:t>                                                  Prob &gt; chi2     =     0.0007</a:t>
            </a:r>
          </a:p>
          <a:p>
            <a:pPr lvl="1"/>
            <a:r>
              <a:rPr lang="en-US" altLang="en-US" sz="1000" smtClean="0">
                <a:latin typeface="Consolas" panose="020B0609020204030204" pitchFamily="49" charset="0"/>
                <a:cs typeface="Consolas" panose="020B0609020204030204" pitchFamily="49" charset="0"/>
              </a:rPr>
              <a:t>Log likelihood = -37.619707                       Pseudo R2       =     0.1614</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case |      Coef.   Std. Err.      z    P&gt;|z|     [95% Conf. Interval]</a:t>
            </a: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geno1 |   1.098612     .68313     1.61   0.108    -.2402981    2.437522</a:t>
            </a:r>
          </a:p>
          <a:p>
            <a:pPr lvl="1"/>
            <a:r>
              <a:rPr lang="en-US" altLang="en-US" sz="1000" smtClean="0">
                <a:latin typeface="Consolas" panose="020B0609020204030204" pitchFamily="49" charset="0"/>
                <a:cs typeface="Consolas" panose="020B0609020204030204" pitchFamily="49" charset="0"/>
              </a:rPr>
              <a:t>       geno2 |   2.484906   .7187953     3.46   0.001     1.076094    3.893719</a:t>
            </a:r>
          </a:p>
          <a:p>
            <a:pPr lvl="1"/>
            <a:r>
              <a:rPr lang="en-US" altLang="en-US" sz="1000" smtClean="0">
                <a:latin typeface="Consolas" panose="020B0609020204030204" pitchFamily="49" charset="0"/>
                <a:cs typeface="Consolas" panose="020B0609020204030204" pitchFamily="49" charset="0"/>
              </a:rPr>
              <a:t>       _cons |  -1.098612   .5163978    -2.13   0.033    -2.110733   -.0864911</a:t>
            </a:r>
          </a:p>
          <a:p>
            <a:pPr lvl="1"/>
            <a:r>
              <a:rPr lang="en-US" altLang="en-US" sz="1000" smtClean="0">
                <a:latin typeface="Consolas" panose="020B0609020204030204" pitchFamily="49" charset="0"/>
                <a:cs typeface="Consolas" panose="020B0609020204030204" pitchFamily="49"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Tests of Association – OR use logistic regression, covariates…</a:t>
            </a:r>
          </a:p>
        </p:txBody>
      </p:sp>
      <p:sp>
        <p:nvSpPr>
          <p:cNvPr id="45059" name="Content Placeholder 2"/>
          <p:cNvSpPr>
            <a:spLocks noGrp="1"/>
          </p:cNvSpPr>
          <p:nvPr>
            <p:ph idx="1"/>
          </p:nvPr>
        </p:nvSpPr>
        <p:spPr/>
        <p:txBody>
          <a:bodyPr/>
          <a:lstStyle/>
          <a:p>
            <a:pPr lvl="1"/>
            <a:r>
              <a:rPr lang="en-US" altLang="en-US" sz="1000" smtClean="0">
                <a:latin typeface="Consolas" panose="020B0609020204030204" pitchFamily="49" charset="0"/>
                <a:cs typeface="Consolas" panose="020B0609020204030204" pitchFamily="49" charset="0"/>
              </a:rPr>
              <a:t>. * handle a model fitting both coefficients</a:t>
            </a:r>
          </a:p>
          <a:p>
            <a:pPr lvl="1"/>
            <a:r>
              <a:rPr lang="en-US" altLang="en-US" sz="1000" smtClean="0">
                <a:latin typeface="Consolas" panose="020B0609020204030204" pitchFamily="49" charset="0"/>
                <a:cs typeface="Consolas" panose="020B0609020204030204" pitchFamily="49" charset="0"/>
              </a:rPr>
              <a:t>. generate geno1 = (geno_logadditive==1)</a:t>
            </a:r>
          </a:p>
          <a:p>
            <a:pPr lvl="1"/>
            <a:r>
              <a:rPr lang="en-US" altLang="en-US" sz="1000" smtClean="0">
                <a:latin typeface="Consolas" panose="020B0609020204030204" pitchFamily="49" charset="0"/>
                <a:cs typeface="Consolas" panose="020B0609020204030204" pitchFamily="49" charset="0"/>
              </a:rPr>
              <a:t>. generate geno2 = (geno_logadditive==2)</a:t>
            </a:r>
          </a:p>
          <a:p>
            <a:pPr lvl="1"/>
            <a:r>
              <a:rPr lang="en-US" altLang="en-US" sz="1000" smtClean="0">
                <a:latin typeface="Consolas" panose="020B0609020204030204" pitchFamily="49" charset="0"/>
                <a:cs typeface="Consolas" panose="020B0609020204030204" pitchFamily="49" charset="0"/>
              </a:rPr>
              <a:t>. logit case geno1 geno2</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Iteration 0:   log likelihood = -44.862069 </a:t>
            </a:r>
          </a:p>
          <a:p>
            <a:pPr lvl="1"/>
            <a:r>
              <a:rPr lang="en-US" altLang="en-US" sz="1000" smtClean="0">
                <a:latin typeface="Consolas" panose="020B0609020204030204" pitchFamily="49" charset="0"/>
                <a:cs typeface="Consolas" panose="020B0609020204030204" pitchFamily="49" charset="0"/>
              </a:rPr>
              <a:t>Iteration 1:   log likelihood = -37.630625 </a:t>
            </a:r>
          </a:p>
          <a:p>
            <a:pPr lvl="1"/>
            <a:r>
              <a:rPr lang="en-US" altLang="en-US" sz="1000" smtClean="0">
                <a:latin typeface="Consolas" panose="020B0609020204030204" pitchFamily="49" charset="0"/>
                <a:cs typeface="Consolas" panose="020B0609020204030204" pitchFamily="49" charset="0"/>
              </a:rPr>
              <a:t>Iteration 2:   log likelihood = -37.619709 </a:t>
            </a:r>
          </a:p>
          <a:p>
            <a:pPr lvl="1"/>
            <a:r>
              <a:rPr lang="en-US" altLang="en-US" sz="1000" smtClean="0">
                <a:latin typeface="Consolas" panose="020B0609020204030204" pitchFamily="49" charset="0"/>
                <a:cs typeface="Consolas" panose="020B0609020204030204" pitchFamily="49" charset="0"/>
              </a:rPr>
              <a:t>Iteration 3:   log likelihood = -37.619707 </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Logistic regression                               Number of obs   =         65</a:t>
            </a:r>
          </a:p>
          <a:p>
            <a:pPr lvl="1"/>
            <a:r>
              <a:rPr lang="en-US" altLang="en-US" sz="1000" smtClean="0">
                <a:latin typeface="Consolas" panose="020B0609020204030204" pitchFamily="49" charset="0"/>
                <a:cs typeface="Consolas" panose="020B0609020204030204" pitchFamily="49" charset="0"/>
              </a:rPr>
              <a:t>                                                  LR chi2(2)      =      14.48</a:t>
            </a:r>
          </a:p>
          <a:p>
            <a:pPr lvl="1"/>
            <a:r>
              <a:rPr lang="en-US" altLang="en-US" sz="1000" smtClean="0">
                <a:latin typeface="Consolas" panose="020B0609020204030204" pitchFamily="49" charset="0"/>
                <a:cs typeface="Consolas" panose="020B0609020204030204" pitchFamily="49" charset="0"/>
              </a:rPr>
              <a:t>                                                  Prob &gt; chi2     =     0.0007</a:t>
            </a:r>
          </a:p>
          <a:p>
            <a:pPr lvl="1"/>
            <a:r>
              <a:rPr lang="en-US" altLang="en-US" sz="1000" smtClean="0">
                <a:latin typeface="Consolas" panose="020B0609020204030204" pitchFamily="49" charset="0"/>
                <a:cs typeface="Consolas" panose="020B0609020204030204" pitchFamily="49" charset="0"/>
              </a:rPr>
              <a:t>Log likelihood = -37.619707                       Pseudo R2       =     0.1614</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case |      Coef.   Std. Err.      z    P&gt;|z|     [95% Conf. Interval]</a:t>
            </a: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geno1 |   1.098612     .68313     1.61   0.108    -.2402981    2.437522</a:t>
            </a:r>
          </a:p>
          <a:p>
            <a:pPr lvl="1"/>
            <a:r>
              <a:rPr lang="en-US" altLang="en-US" sz="1000" smtClean="0">
                <a:latin typeface="Consolas" panose="020B0609020204030204" pitchFamily="49" charset="0"/>
                <a:cs typeface="Consolas" panose="020B0609020204030204" pitchFamily="49" charset="0"/>
              </a:rPr>
              <a:t>       geno2 |   2.484906   .7187953     3.46   0.001     1.076094    3.893719</a:t>
            </a:r>
          </a:p>
          <a:p>
            <a:pPr lvl="1"/>
            <a:r>
              <a:rPr lang="en-US" altLang="en-US" sz="1000" smtClean="0">
                <a:latin typeface="Consolas" panose="020B0609020204030204" pitchFamily="49" charset="0"/>
                <a:cs typeface="Consolas" panose="020B0609020204030204" pitchFamily="49" charset="0"/>
              </a:rPr>
              <a:t>       _cons |  -1.098612   .5163978    -2.13   0.033    -2.110733   -.0864911</a:t>
            </a:r>
          </a:p>
          <a:p>
            <a:pPr lvl="1"/>
            <a:r>
              <a:rPr lang="en-US" altLang="en-US" sz="1000" smtClean="0">
                <a:latin typeface="Consolas" panose="020B0609020204030204" pitchFamily="49" charset="0"/>
                <a:cs typeface="Consolas" panose="020B0609020204030204" pitchFamily="49" charset="0"/>
              </a:rPr>
              <a:t>------------------------------------------------------------------------------</a:t>
            </a:r>
          </a:p>
        </p:txBody>
      </p:sp>
      <p:cxnSp>
        <p:nvCxnSpPr>
          <p:cNvPr id="6" name="Straight Arrow Connector 5"/>
          <p:cNvCxnSpPr/>
          <p:nvPr/>
        </p:nvCxnSpPr>
        <p:spPr bwMode="auto">
          <a:xfrm flipH="1">
            <a:off x="2819400" y="4419600"/>
            <a:ext cx="4191000" cy="1600200"/>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45061" name="TextBox 8"/>
          <p:cNvSpPr txBox="1">
            <a:spLocks noChangeArrowheads="1"/>
          </p:cNvSpPr>
          <p:nvPr/>
        </p:nvSpPr>
        <p:spPr bwMode="auto">
          <a:xfrm>
            <a:off x="7010400" y="3581400"/>
            <a:ext cx="1981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n-US" b="1">
                <a:solidFill>
                  <a:srgbClr val="FF0000"/>
                </a:solidFill>
              </a:rPr>
              <a:t>OR=exp(1.0986)</a:t>
            </a:r>
          </a:p>
          <a:p>
            <a:pPr eaLnBrk="1" hangingPunct="1">
              <a:buClr>
                <a:srgbClr val="000000"/>
              </a:buClr>
              <a:buSzPct val="100000"/>
              <a:buFont typeface="Times New Roman" panose="02020603050405020304" pitchFamily="18" charset="0"/>
              <a:buNone/>
            </a:pPr>
            <a:r>
              <a:rPr lang="en-US" altLang="en-US" b="1">
                <a:solidFill>
                  <a:srgbClr val="FF0000"/>
                </a:solidFill>
              </a:rPr>
              <a:t>      =3</a:t>
            </a:r>
          </a:p>
          <a:p>
            <a:pPr eaLnBrk="1" hangingPunct="1">
              <a:buClr>
                <a:srgbClr val="000000"/>
              </a:buClr>
              <a:buSzPct val="100000"/>
              <a:buFont typeface="Times New Roman" panose="02020603050405020304" pitchFamily="18" charset="0"/>
              <a:buNone/>
            </a:pPr>
            <a:endParaRPr lang="en-US" altLang="en-US" b="1">
              <a:solidFill>
                <a:srgbClr val="FF0000"/>
              </a:solidFill>
            </a:endParaRPr>
          </a:p>
          <a:p>
            <a:pPr eaLnBrk="1" hangingPunct="1">
              <a:buClr>
                <a:srgbClr val="000000"/>
              </a:buClr>
              <a:buSzPct val="100000"/>
              <a:buFont typeface="Times New Roman" panose="02020603050405020304" pitchFamily="18" charset="0"/>
              <a:buNone/>
            </a:pPr>
            <a:r>
              <a:rPr lang="en-US" altLang="en-US" b="1">
                <a:solidFill>
                  <a:srgbClr val="FF0000"/>
                </a:solidFill>
              </a:rPr>
              <a:t>OR=exp(2.4849)</a:t>
            </a:r>
          </a:p>
          <a:p>
            <a:pPr eaLnBrk="1" hangingPunct="1">
              <a:buClr>
                <a:srgbClr val="000000"/>
              </a:buClr>
              <a:buSzPct val="100000"/>
              <a:buFont typeface="Times New Roman" panose="02020603050405020304" pitchFamily="18" charset="0"/>
              <a:buNone/>
            </a:pPr>
            <a:r>
              <a:rPr lang="en-US" altLang="en-US" b="1">
                <a:solidFill>
                  <a:srgbClr val="FF0000"/>
                </a:solidFill>
              </a:rPr>
              <a:t>      =12</a:t>
            </a:r>
          </a:p>
          <a:p>
            <a:pPr eaLnBrk="1" hangingPunct="1">
              <a:buClr>
                <a:srgbClr val="000000"/>
              </a:buClr>
              <a:buSzPct val="100000"/>
              <a:buFont typeface="Times New Roman" panose="02020603050405020304" pitchFamily="18" charset="0"/>
              <a:buNone/>
            </a:pPr>
            <a:endParaRPr lang="en-US" altLang="en-US" b="1">
              <a:solidFill>
                <a:srgbClr val="FF0000"/>
              </a:solidFill>
            </a:endParaRPr>
          </a:p>
          <a:p>
            <a:pPr eaLnBrk="1" hangingPunct="1">
              <a:buClr>
                <a:srgbClr val="000000"/>
              </a:buClr>
              <a:buSzPct val="100000"/>
              <a:buFont typeface="Times New Roman" panose="02020603050405020304" pitchFamily="18" charset="0"/>
              <a:buNone/>
            </a:pPr>
            <a:r>
              <a:rPr lang="en-US" altLang="en-US" b="1">
                <a:solidFill>
                  <a:srgbClr val="FF0000"/>
                </a:solidFill>
              </a:rPr>
              <a:t>What model does this resemble?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Tests of Association – OR use logistic regression, covariates…</a:t>
            </a:r>
          </a:p>
        </p:txBody>
      </p:sp>
      <p:sp>
        <p:nvSpPr>
          <p:cNvPr id="46083" name="Content Placeholder 2"/>
          <p:cNvSpPr>
            <a:spLocks noGrp="1"/>
          </p:cNvSpPr>
          <p:nvPr>
            <p:ph idx="1"/>
          </p:nvPr>
        </p:nvSpPr>
        <p:spPr/>
        <p:txBody>
          <a:bodyPr/>
          <a:lstStyle/>
          <a:p>
            <a:pPr lvl="1"/>
            <a:r>
              <a:rPr lang="en-US" altLang="en-US" sz="1000" smtClean="0">
                <a:latin typeface="Consolas" panose="020B0609020204030204" pitchFamily="49" charset="0"/>
                <a:cs typeface="Consolas" panose="020B0609020204030204" pitchFamily="49" charset="0"/>
              </a:rPr>
              <a:t>. * recessive test for T / dominant test for G</a:t>
            </a:r>
          </a:p>
          <a:p>
            <a:pPr lvl="1"/>
            <a:r>
              <a:rPr lang="en-US" altLang="en-US" sz="1000" smtClean="0">
                <a:latin typeface="Consolas" panose="020B0609020204030204" pitchFamily="49" charset="0"/>
                <a:cs typeface="Consolas" panose="020B0609020204030204" pitchFamily="49" charset="0"/>
              </a:rPr>
              <a:t>. generate geno0 = (geno_logadditive==0)</a:t>
            </a:r>
          </a:p>
          <a:p>
            <a:pPr lvl="1"/>
            <a:r>
              <a:rPr lang="en-US" altLang="en-US" sz="1000" smtClean="0">
                <a:latin typeface="Consolas" panose="020B0609020204030204" pitchFamily="49" charset="0"/>
                <a:cs typeface="Consolas" panose="020B0609020204030204" pitchFamily="49" charset="0"/>
              </a:rPr>
              <a:t>. logit case geno0</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Iteration 0:   log likelihood = -44.862069 </a:t>
            </a:r>
          </a:p>
          <a:p>
            <a:pPr lvl="1"/>
            <a:r>
              <a:rPr lang="en-US" altLang="en-US" sz="1000" smtClean="0">
                <a:latin typeface="Consolas" panose="020B0609020204030204" pitchFamily="49" charset="0"/>
                <a:cs typeface="Consolas" panose="020B0609020204030204" pitchFamily="49" charset="0"/>
              </a:rPr>
              <a:t>Iteration 1:   log likelihood = -39.903582 </a:t>
            </a:r>
          </a:p>
          <a:p>
            <a:pPr lvl="1"/>
            <a:r>
              <a:rPr lang="en-US" altLang="en-US" sz="1000" smtClean="0">
                <a:latin typeface="Consolas" panose="020B0609020204030204" pitchFamily="49" charset="0"/>
                <a:cs typeface="Consolas" panose="020B0609020204030204" pitchFamily="49" charset="0"/>
              </a:rPr>
              <a:t>Iteration 2:   log likelihood = -39.889842 </a:t>
            </a:r>
          </a:p>
          <a:p>
            <a:pPr lvl="1"/>
            <a:r>
              <a:rPr lang="en-US" altLang="en-US" sz="1000" smtClean="0">
                <a:latin typeface="Consolas" panose="020B0609020204030204" pitchFamily="49" charset="0"/>
                <a:cs typeface="Consolas" panose="020B0609020204030204" pitchFamily="49" charset="0"/>
              </a:rPr>
              <a:t>Iteration 3:   log likelihood =  -39.88984 </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Logistic regression                               Number of obs   =         65</a:t>
            </a:r>
          </a:p>
          <a:p>
            <a:pPr lvl="1"/>
            <a:r>
              <a:rPr lang="en-US" altLang="en-US" sz="1000" smtClean="0">
                <a:latin typeface="Consolas" panose="020B0609020204030204" pitchFamily="49" charset="0"/>
                <a:cs typeface="Consolas" panose="020B0609020204030204" pitchFamily="49" charset="0"/>
              </a:rPr>
              <a:t>                                                  LR chi2(1)      =       9.94</a:t>
            </a:r>
          </a:p>
          <a:p>
            <a:pPr lvl="1"/>
            <a:r>
              <a:rPr lang="en-US" altLang="en-US" sz="1000" smtClean="0">
                <a:latin typeface="Consolas" panose="020B0609020204030204" pitchFamily="49" charset="0"/>
                <a:cs typeface="Consolas" panose="020B0609020204030204" pitchFamily="49" charset="0"/>
              </a:rPr>
              <a:t>                                                  Prob &gt; chi2     =     0.0016</a:t>
            </a:r>
          </a:p>
          <a:p>
            <a:pPr lvl="1"/>
            <a:r>
              <a:rPr lang="en-US" altLang="en-US" sz="1000" smtClean="0">
                <a:latin typeface="Consolas" panose="020B0609020204030204" pitchFamily="49" charset="0"/>
                <a:cs typeface="Consolas" panose="020B0609020204030204" pitchFamily="49" charset="0"/>
              </a:rPr>
              <a:t>Log likelihood =  -39.88984                       Pseudo R2       =     0.1108</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case |      Coef.   Std. Err.      z    P&gt;|z|     [95% Conf. Interval]</a:t>
            </a: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geno0 |  -1.791759   .6055301    -2.96   0.003    -2.978576   -.6049422</a:t>
            </a:r>
          </a:p>
          <a:p>
            <a:pPr lvl="1"/>
            <a:r>
              <a:rPr lang="en-US" altLang="en-US" sz="1000" smtClean="0">
                <a:latin typeface="Consolas" panose="020B0609020204030204" pitchFamily="49" charset="0"/>
                <a:cs typeface="Consolas" panose="020B0609020204030204" pitchFamily="49" charset="0"/>
              </a:rPr>
              <a:t>       _cons |   .6931472   .3162278     2.19   0.028     .0733521    1.312942</a:t>
            </a:r>
          </a:p>
          <a:p>
            <a:pPr lvl="1"/>
            <a:r>
              <a:rPr lang="en-US" altLang="en-US" sz="1000" smtClean="0">
                <a:latin typeface="Consolas" panose="020B0609020204030204" pitchFamily="49" charset="0"/>
                <a:cs typeface="Consolas" panose="020B0609020204030204" pitchFamily="49"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Tests of Association – OR use logistic regression, covariates…</a:t>
            </a:r>
          </a:p>
        </p:txBody>
      </p:sp>
      <p:sp>
        <p:nvSpPr>
          <p:cNvPr id="47107" name="Content Placeholder 2"/>
          <p:cNvSpPr>
            <a:spLocks noGrp="1"/>
          </p:cNvSpPr>
          <p:nvPr>
            <p:ph idx="1"/>
          </p:nvPr>
        </p:nvSpPr>
        <p:spPr/>
        <p:txBody>
          <a:bodyPr/>
          <a:lstStyle/>
          <a:p>
            <a:pPr lvl="1"/>
            <a:r>
              <a:rPr lang="en-US" altLang="en-US" sz="1000" smtClean="0">
                <a:latin typeface="Consolas" panose="020B0609020204030204" pitchFamily="49" charset="0"/>
                <a:cs typeface="Consolas" panose="020B0609020204030204" pitchFamily="49" charset="0"/>
              </a:rPr>
              <a:t>. * dominant test for G / recessive test for T</a:t>
            </a:r>
          </a:p>
          <a:p>
            <a:pPr lvl="1"/>
            <a:r>
              <a:rPr lang="en-US" altLang="en-US" sz="1000" smtClean="0">
                <a:latin typeface="Consolas" panose="020B0609020204030204" pitchFamily="49" charset="0"/>
                <a:cs typeface="Consolas" panose="020B0609020204030204" pitchFamily="49" charset="0"/>
              </a:rPr>
              <a:t>. logit case geno2</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Iteration 0:   log likelihood = -44.862069 </a:t>
            </a:r>
          </a:p>
          <a:p>
            <a:pPr lvl="1"/>
            <a:r>
              <a:rPr lang="en-US" altLang="en-US" sz="1000" smtClean="0">
                <a:latin typeface="Consolas" panose="020B0609020204030204" pitchFamily="49" charset="0"/>
                <a:cs typeface="Consolas" panose="020B0609020204030204" pitchFamily="49" charset="0"/>
              </a:rPr>
              <a:t>Iteration 1:   log likelihood = -39.003467 </a:t>
            </a:r>
          </a:p>
          <a:p>
            <a:pPr lvl="1"/>
            <a:r>
              <a:rPr lang="en-US" altLang="en-US" sz="1000" smtClean="0">
                <a:latin typeface="Consolas" panose="020B0609020204030204" pitchFamily="49" charset="0"/>
                <a:cs typeface="Consolas" panose="020B0609020204030204" pitchFamily="49" charset="0"/>
              </a:rPr>
              <a:t>Iteration 2:   log likelihood = -38.972594 </a:t>
            </a:r>
          </a:p>
          <a:p>
            <a:pPr lvl="1"/>
            <a:r>
              <a:rPr lang="en-US" altLang="en-US" sz="1000" smtClean="0">
                <a:latin typeface="Consolas" panose="020B0609020204030204" pitchFamily="49" charset="0"/>
                <a:cs typeface="Consolas" panose="020B0609020204030204" pitchFamily="49" charset="0"/>
              </a:rPr>
              <a:t>Iteration 3:   log likelihood =  -38.97259 </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Logistic regression                               Number of obs   =         65</a:t>
            </a:r>
          </a:p>
          <a:p>
            <a:pPr lvl="1"/>
            <a:r>
              <a:rPr lang="en-US" altLang="en-US" sz="1000" smtClean="0">
                <a:latin typeface="Consolas" panose="020B0609020204030204" pitchFamily="49" charset="0"/>
                <a:cs typeface="Consolas" panose="020B0609020204030204" pitchFamily="49" charset="0"/>
              </a:rPr>
              <a:t>                                                  LR chi2(1)      =      11.78</a:t>
            </a:r>
          </a:p>
          <a:p>
            <a:pPr lvl="1"/>
            <a:r>
              <a:rPr lang="en-US" altLang="en-US" sz="1000" smtClean="0">
                <a:latin typeface="Consolas" panose="020B0609020204030204" pitchFamily="49" charset="0"/>
                <a:cs typeface="Consolas" panose="020B0609020204030204" pitchFamily="49" charset="0"/>
              </a:rPr>
              <a:t>                                                  Prob &gt; chi2     =     0.0006</a:t>
            </a:r>
          </a:p>
          <a:p>
            <a:pPr lvl="1"/>
            <a:r>
              <a:rPr lang="en-US" altLang="en-US" sz="1000" smtClean="0">
                <a:latin typeface="Consolas" panose="020B0609020204030204" pitchFamily="49" charset="0"/>
                <a:cs typeface="Consolas" panose="020B0609020204030204" pitchFamily="49" charset="0"/>
              </a:rPr>
              <a:t>Log likelihood =  -38.97259                       Pseudo R2       =     0.1313</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case |      Coef.   Std. Err.      z    P&gt;|z|     [95% Conf. Interval]</a:t>
            </a: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geno2 |    1.89712   .5972157     3.18   0.001     .7265984    3.067641</a:t>
            </a:r>
          </a:p>
          <a:p>
            <a:pPr lvl="1"/>
            <a:r>
              <a:rPr lang="en-US" altLang="en-US" sz="1000" smtClean="0">
                <a:latin typeface="Consolas" panose="020B0609020204030204" pitchFamily="49" charset="0"/>
                <a:cs typeface="Consolas" panose="020B0609020204030204" pitchFamily="49" charset="0"/>
              </a:rPr>
              <a:t>       _cons |  -.5108255   .3265986    -1.56   0.118    -1.150947     .129296</a:t>
            </a:r>
          </a:p>
          <a:p>
            <a:pPr lvl="1"/>
            <a:r>
              <a:rPr lang="en-US" altLang="en-US" sz="1000" smtClean="0">
                <a:latin typeface="Consolas" panose="020B0609020204030204" pitchFamily="49" charset="0"/>
                <a:cs typeface="Consolas" panose="020B0609020204030204" pitchFamily="49"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Tests of Association – OR use logistic regression, covariates…</a:t>
            </a:r>
          </a:p>
        </p:txBody>
      </p:sp>
      <p:sp>
        <p:nvSpPr>
          <p:cNvPr id="48131" name="Content Placeholder 2"/>
          <p:cNvSpPr>
            <a:spLocks noGrp="1"/>
          </p:cNvSpPr>
          <p:nvPr>
            <p:ph idx="1"/>
          </p:nvPr>
        </p:nvSpPr>
        <p:spPr/>
        <p:txBody>
          <a:bodyPr/>
          <a:lstStyle/>
          <a:p>
            <a:pPr lvl="1"/>
            <a:r>
              <a:rPr lang="en-US" altLang="en-US" sz="1000" smtClean="0">
                <a:latin typeface="Consolas" panose="020B0609020204030204" pitchFamily="49" charset="0"/>
                <a:cs typeface="Consolas" panose="020B0609020204030204" pitchFamily="49" charset="0"/>
              </a:rPr>
              <a:t>. * log additive</a:t>
            </a:r>
          </a:p>
          <a:p>
            <a:pPr lvl="1"/>
            <a:r>
              <a:rPr lang="en-US" altLang="en-US" sz="1000" smtClean="0">
                <a:latin typeface="Consolas" panose="020B0609020204030204" pitchFamily="49" charset="0"/>
                <a:cs typeface="Consolas" panose="020B0609020204030204" pitchFamily="49" charset="0"/>
              </a:rPr>
              <a:t>. logit case geno</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Logistic regression                               Number of obs   =         65</a:t>
            </a:r>
          </a:p>
          <a:p>
            <a:pPr lvl="1"/>
            <a:r>
              <a:rPr lang="en-US" altLang="en-US" sz="1000" smtClean="0">
                <a:latin typeface="Consolas" panose="020B0609020204030204" pitchFamily="49" charset="0"/>
                <a:cs typeface="Consolas" panose="020B0609020204030204" pitchFamily="49" charset="0"/>
              </a:rPr>
              <a:t>                                                  LR chi2(1)      =      14.42</a:t>
            </a:r>
          </a:p>
          <a:p>
            <a:pPr lvl="1"/>
            <a:r>
              <a:rPr lang="en-US" altLang="en-US" sz="1000" smtClean="0">
                <a:latin typeface="Consolas" panose="020B0609020204030204" pitchFamily="49" charset="0"/>
                <a:cs typeface="Consolas" panose="020B0609020204030204" pitchFamily="49" charset="0"/>
              </a:rPr>
              <a:t>                                                  Prob &gt; chi2     =    0.00014</a:t>
            </a:r>
          </a:p>
          <a:p>
            <a:pPr lvl="1"/>
            <a:endParaRPr lang="en-US" altLang="en-US" sz="1000" smtClean="0">
              <a:latin typeface="Consolas" panose="020B0609020204030204" pitchFamily="49" charset="0"/>
              <a:cs typeface="Consolas" panose="020B0609020204030204" pitchFamily="49" charset="0"/>
            </a:endParaRP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case |      Coef.   Std. Err.      z    P&gt;|z|     [95% Conf. Interval]</a:t>
            </a:r>
          </a:p>
          <a:p>
            <a:pPr lvl="1"/>
            <a:r>
              <a:rPr lang="en-US" altLang="en-US" sz="1000" smtClean="0">
                <a:latin typeface="Consolas" panose="020B0609020204030204" pitchFamily="49" charset="0"/>
                <a:cs typeface="Consolas" panose="020B0609020204030204" pitchFamily="49" charset="0"/>
              </a:rPr>
              <a:t>-------------+----------------------------------------------------------------</a:t>
            </a:r>
          </a:p>
          <a:p>
            <a:pPr lvl="1"/>
            <a:r>
              <a:rPr lang="en-US" altLang="en-US" sz="1000" smtClean="0">
                <a:latin typeface="Consolas" panose="020B0609020204030204" pitchFamily="49" charset="0"/>
                <a:cs typeface="Consolas" panose="020B0609020204030204" pitchFamily="49" charset="0"/>
              </a:rPr>
              <a:t>       geno  |    1.2451   .3592        3.47   0.0005        .5360    1.9440</a:t>
            </a:r>
          </a:p>
          <a:p>
            <a:pPr lvl="1"/>
            <a:r>
              <a:rPr lang="en-US" altLang="en-US" sz="1000" smtClean="0">
                <a:latin typeface="Consolas" panose="020B0609020204030204" pitchFamily="49" charset="0"/>
                <a:cs typeface="Consolas" panose="020B0609020204030204" pitchFamily="49" charset="0"/>
              </a:rPr>
              <a:t>       _cons |   -1.1577   .4664       -2.48   0.0131      -2.0461   -0.2359</a:t>
            </a:r>
          </a:p>
          <a:p>
            <a:pPr lvl="1"/>
            <a:r>
              <a:rPr lang="en-US" altLang="en-US" sz="1000" smtClean="0">
                <a:latin typeface="Consolas" panose="020B0609020204030204" pitchFamily="49" charset="0"/>
                <a:cs typeface="Consolas" panose="020B0609020204030204" pitchFamily="49"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ChangeArrowheads="1"/>
          </p:cNvSpPr>
          <p:nvPr>
            <p:ph type="title" idx="4294967295"/>
          </p:nvPr>
        </p:nvSpPr>
        <p:spPr>
          <a:xfrm>
            <a:off x="457200" y="274638"/>
            <a:ext cx="82296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Review: Population stratification</a:t>
            </a:r>
          </a:p>
        </p:txBody>
      </p:sp>
      <p:sp>
        <p:nvSpPr>
          <p:cNvPr id="49155" name="Rectangle 2"/>
          <p:cNvSpPr>
            <a:spLocks noGrp="1" noChangeArrowheads="1"/>
          </p:cNvSpPr>
          <p:nvPr>
            <p:ph type="body" idx="4294967295"/>
          </p:nvPr>
        </p:nvSpPr>
        <p:spPr>
          <a:xfrm>
            <a:off x="457200" y="1600200"/>
            <a:ext cx="8229600" cy="4525963"/>
          </a:xfrm>
        </p:spPr>
        <p:txBody>
          <a:bodyPr/>
          <a:lstStyle/>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b="1" smtClean="0">
                <a:latin typeface="Calibri" panose="020F0502020204030204" pitchFamily="34" charset="0"/>
              </a:rPr>
              <a:t>Population stratification</a:t>
            </a:r>
            <a:r>
              <a:rPr lang="en-US" altLang="en-US" sz="2800" smtClean="0">
                <a:latin typeface="Calibri" panose="020F0502020204030204" pitchFamily="34" charset="0"/>
              </a:rPr>
              <a:t> is a form of confounding in genetic studies where a gene under study shows marked variation in allele frequency across subgroups of a population and these subgroups differ in their baseline risk of disease</a:t>
            </a:r>
          </a:p>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2800" smtClean="0">
              <a:latin typeface="Calibri" panose="020F0502020204030204" pitchFamily="34" charset="0"/>
            </a:endParaRPr>
          </a:p>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smtClean="0">
                <a:latin typeface="Calibri" panose="020F0502020204030204" pitchFamily="34" charset="0"/>
              </a:rPr>
              <a:t>(Pima and Papago example, significance indicates what population from, not association with trait.)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0" y="228600"/>
            <a:ext cx="91440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Correcting for population stratification</a:t>
            </a:r>
          </a:p>
        </p:txBody>
      </p:sp>
      <p:sp>
        <p:nvSpPr>
          <p:cNvPr id="51203" name="Text Box 2"/>
          <p:cNvSpPr txBox="1">
            <a:spLocks noChangeArrowheads="1"/>
          </p:cNvSpPr>
          <p:nvPr/>
        </p:nvSpPr>
        <p:spPr bwMode="auto">
          <a:xfrm>
            <a:off x="609600" y="1333500"/>
            <a:ext cx="7772400" cy="459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marL="427038" indent="-215900">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marL="642938" indent="-212725">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70000"/>
              </a:lnSpc>
              <a:spcBef>
                <a:spcPts val="500"/>
              </a:spcBef>
              <a:buSzPct val="45000"/>
              <a:buFont typeface="Wingdings" panose="05000000000000000000" pitchFamily="2" charset="2"/>
              <a:buChar char=""/>
            </a:pPr>
            <a:r>
              <a:rPr lang="en-US" altLang="en-US" sz="2000">
                <a:cs typeface="Times New Roman" panose="02020603050405020304" pitchFamily="18" charset="0"/>
              </a:rPr>
              <a:t> “Homogeneous” group (and ignore) </a:t>
            </a:r>
          </a:p>
          <a:p>
            <a:pPr eaLnBrk="1" hangingPunct="1">
              <a:lnSpc>
                <a:spcPct val="70000"/>
              </a:lnSpc>
              <a:spcBef>
                <a:spcPts val="500"/>
              </a:spcBef>
              <a:buSzPct val="45000"/>
              <a:buFont typeface="Wingdings" panose="05000000000000000000" pitchFamily="2" charset="2"/>
              <a:buChar char=""/>
            </a:pPr>
            <a:r>
              <a:rPr lang="en-US" altLang="en-US" sz="2000">
                <a:cs typeface="Times New Roman" panose="02020603050405020304" pitchFamily="18" charset="0"/>
              </a:rPr>
              <a:t> Genomic control </a:t>
            </a:r>
            <a:r>
              <a:rPr lang="en-US" altLang="en-US" sz="1800">
                <a:cs typeface="Times New Roman" panose="02020603050405020304" pitchFamily="18" charset="0"/>
              </a:rPr>
              <a:t>(</a:t>
            </a:r>
            <a:r>
              <a:rPr lang="en-US" altLang="en-US" sz="1800"/>
              <a:t>PMID: 11315092) [see next slide]</a:t>
            </a:r>
          </a:p>
          <a:p>
            <a:pPr lvl="1" eaLnBrk="1" hangingPunct="1">
              <a:lnSpc>
                <a:spcPct val="70000"/>
              </a:lnSpc>
              <a:spcBef>
                <a:spcPts val="450"/>
              </a:spcBef>
              <a:buSzPct val="45000"/>
              <a:buFont typeface="Wingdings" panose="05000000000000000000" pitchFamily="2" charset="2"/>
              <a:buChar char=""/>
            </a:pPr>
            <a:r>
              <a:rPr lang="en-US" altLang="en-US" sz="1800"/>
              <a:t>Non-central chi-square </a:t>
            </a:r>
            <a:r>
              <a:rPr lang="en-US" altLang="en-US" sz="1800">
                <a:latin typeface="Symbol" panose="05050102010706020507" pitchFamily="18" charset="2"/>
              </a:rPr>
              <a:t></a:t>
            </a:r>
            <a:r>
              <a:rPr lang="en-US" altLang="en-US" sz="1800"/>
              <a:t> = median of all </a:t>
            </a:r>
            <a:r>
              <a:rPr lang="en-US" altLang="en-US" sz="1800">
                <a:latin typeface="Symbol" panose="05050102010706020507" pitchFamily="18" charset="2"/>
              </a:rPr>
              <a:t></a:t>
            </a:r>
            <a:r>
              <a:rPr lang="en-US" altLang="en-US" sz="1800" baseline="30000">
                <a:cs typeface="Times New Roman" panose="02020603050405020304" pitchFamily="18" charset="0"/>
              </a:rPr>
              <a:t>2</a:t>
            </a:r>
            <a:r>
              <a:rPr lang="en-US" altLang="en-US" sz="1800"/>
              <a:t> tests in the sample</a:t>
            </a:r>
          </a:p>
          <a:p>
            <a:pPr lvl="1" eaLnBrk="1" hangingPunct="1">
              <a:lnSpc>
                <a:spcPct val="70000"/>
              </a:lnSpc>
              <a:spcBef>
                <a:spcPts val="500"/>
              </a:spcBef>
              <a:buSzPct val="45000"/>
              <a:buFont typeface="Wingdings" panose="05000000000000000000" pitchFamily="2" charset="2"/>
              <a:buChar char=""/>
            </a:pPr>
            <a:r>
              <a:rPr lang="en-US" altLang="en-US" sz="1800">
                <a:cs typeface="Times New Roman" panose="02020603050405020304" pitchFamily="18" charset="0"/>
              </a:rPr>
              <a:t>Adjust all test statistics for inflation due to empirical chi-square distribution (</a:t>
            </a:r>
            <a:r>
              <a:rPr lang="en-US" altLang="en-US" sz="1800">
                <a:latin typeface="Symbol" panose="05050102010706020507" pitchFamily="18" charset="2"/>
              </a:rPr>
              <a:t></a:t>
            </a:r>
            <a:r>
              <a:rPr lang="en-US" altLang="en-US" sz="1800" baseline="30000">
                <a:cs typeface="Times New Roman" panose="02020603050405020304" pitchFamily="18" charset="0"/>
              </a:rPr>
              <a:t>2</a:t>
            </a:r>
            <a:r>
              <a:rPr lang="en-US" altLang="en-US" sz="1800" baseline="-25000">
                <a:cs typeface="Times New Roman" panose="02020603050405020304" pitchFamily="18" charset="0"/>
              </a:rPr>
              <a:t>new</a:t>
            </a:r>
            <a:r>
              <a:rPr lang="en-US" altLang="en-US" sz="1800">
                <a:cs typeface="Times New Roman" panose="02020603050405020304" pitchFamily="18" charset="0"/>
              </a:rPr>
              <a:t> = </a:t>
            </a:r>
            <a:r>
              <a:rPr lang="en-US" altLang="en-US" sz="1800">
                <a:latin typeface="Symbol" panose="05050102010706020507" pitchFamily="18" charset="2"/>
              </a:rPr>
              <a:t></a:t>
            </a:r>
            <a:r>
              <a:rPr lang="en-US" altLang="en-US" sz="1800" baseline="30000">
                <a:cs typeface="Times New Roman" panose="02020603050405020304" pitchFamily="18" charset="0"/>
              </a:rPr>
              <a:t>2</a:t>
            </a:r>
            <a:r>
              <a:rPr lang="en-US" altLang="en-US" sz="1800" baseline="-25000">
                <a:cs typeface="Times New Roman" panose="02020603050405020304" pitchFamily="18" charset="0"/>
              </a:rPr>
              <a:t>old</a:t>
            </a:r>
            <a:r>
              <a:rPr lang="en-US" altLang="en-US" sz="1800">
                <a:cs typeface="Times New Roman" panose="02020603050405020304" pitchFamily="18" charset="0"/>
              </a:rPr>
              <a:t>/</a:t>
            </a:r>
            <a:r>
              <a:rPr lang="en-US" altLang="en-US" sz="1600">
                <a:latin typeface="Symbol" panose="05050102010706020507" pitchFamily="18" charset="2"/>
              </a:rPr>
              <a:t></a:t>
            </a:r>
            <a:r>
              <a:rPr lang="en-US" altLang="en-US" sz="1800">
                <a:cs typeface="Times New Roman" panose="02020603050405020304" pitchFamily="18" charset="0"/>
              </a:rPr>
              <a:t>)</a:t>
            </a:r>
          </a:p>
          <a:p>
            <a:pPr lvl="1" eaLnBrk="1" hangingPunct="1">
              <a:lnSpc>
                <a:spcPct val="70000"/>
              </a:lnSpc>
              <a:spcBef>
                <a:spcPts val="500"/>
              </a:spcBef>
              <a:buSzPct val="45000"/>
              <a:buFont typeface="Wingdings" panose="05000000000000000000" pitchFamily="2" charset="2"/>
              <a:buChar char=""/>
            </a:pPr>
            <a:r>
              <a:rPr lang="en-US" altLang="en-US" sz="1800">
                <a:cs typeface="Times New Roman" panose="02020603050405020304" pitchFamily="18" charset="0"/>
              </a:rPr>
              <a:t>Critiques: An average across the genome, and may </a:t>
            </a:r>
            <a:r>
              <a:rPr lang="en-US" altLang="en-US" sz="1800" b="1">
                <a:cs typeface="Times New Roman" panose="02020603050405020304" pitchFamily="18" charset="0"/>
              </a:rPr>
              <a:t>over</a:t>
            </a:r>
            <a:r>
              <a:rPr lang="en-US" altLang="en-US" sz="1800">
                <a:cs typeface="Times New Roman" panose="02020603050405020304" pitchFamily="18" charset="0"/>
              </a:rPr>
              <a:t> or under correct for individual tests</a:t>
            </a:r>
          </a:p>
          <a:p>
            <a:pPr lvl="2" eaLnBrk="1" hangingPunct="1">
              <a:buSzPct val="45000"/>
              <a:buFont typeface="Wingdings" panose="05000000000000000000" pitchFamily="2" charset="2"/>
              <a:buChar char=""/>
            </a:pPr>
            <a:r>
              <a:rPr lang="en-US" altLang="en-US" sz="1800">
                <a:cs typeface="Times New Roman" panose="02020603050405020304" pitchFamily="18" charset="0"/>
              </a:rPr>
              <a:t>For large samples, e.g. 100,000, polygenetic traits, should </a:t>
            </a:r>
            <a:r>
              <a:rPr lang="en-US" altLang="en-US" sz="1800" b="1">
                <a:cs typeface="Times New Roman" panose="02020603050405020304" pitchFamily="18" charset="0"/>
              </a:rPr>
              <a:t>NOT</a:t>
            </a:r>
            <a:r>
              <a:rPr lang="en-US" altLang="en-US" sz="1800">
                <a:cs typeface="Times New Roman" panose="02020603050405020304" pitchFamily="18" charset="0"/>
              </a:rPr>
              <a:t> equal 1!</a:t>
            </a:r>
          </a:p>
          <a:p>
            <a:pPr eaLnBrk="1" hangingPunct="1">
              <a:buSzPct val="45000"/>
              <a:buFont typeface="Wingdings" panose="05000000000000000000" pitchFamily="2" charset="2"/>
              <a:buChar char=""/>
            </a:pPr>
            <a:r>
              <a:rPr lang="en-US" altLang="en-US" sz="2000">
                <a:cs typeface="Times New Roman" panose="02020603050405020304" pitchFamily="18" charset="0"/>
              </a:rPr>
              <a:t> Ancestry Principal Components (more in GWAS lecture)</a:t>
            </a:r>
          </a:p>
          <a:p>
            <a:pPr lvl="1" eaLnBrk="1" hangingPunct="1">
              <a:lnSpc>
                <a:spcPct val="70000"/>
              </a:lnSpc>
              <a:spcBef>
                <a:spcPts val="500"/>
              </a:spcBef>
              <a:buSzPct val="45000"/>
              <a:buFont typeface="Wingdings" panose="05000000000000000000" pitchFamily="2" charset="2"/>
              <a:buChar char=""/>
            </a:pPr>
            <a:r>
              <a:rPr lang="en-US" altLang="en-US" sz="1800">
                <a:cs typeface="Times New Roman" panose="02020603050405020304" pitchFamily="18" charset="0"/>
              </a:rPr>
              <a:t>Eigenstrat (</a:t>
            </a:r>
            <a:r>
              <a:rPr lang="en-US" altLang="en-US" sz="1800"/>
              <a:t>PMID: 16862161)</a:t>
            </a:r>
          </a:p>
          <a:p>
            <a:pPr lvl="1" eaLnBrk="1" hangingPunct="1">
              <a:lnSpc>
                <a:spcPct val="70000"/>
              </a:lnSpc>
              <a:spcBef>
                <a:spcPts val="500"/>
              </a:spcBef>
              <a:buSzPct val="45000"/>
              <a:buFont typeface="Wingdings" panose="05000000000000000000" pitchFamily="2" charset="2"/>
              <a:buChar char=""/>
            </a:pPr>
            <a:r>
              <a:rPr lang="en-US" altLang="en-US" sz="1800">
                <a:cs typeface="Times New Roman" panose="02020603050405020304" pitchFamily="18" charset="0"/>
              </a:rPr>
              <a:t>Adjust regression model for principal component values which serve as a proxy for ancestry</a:t>
            </a:r>
          </a:p>
          <a:p>
            <a:pPr eaLnBrk="1" hangingPunct="1">
              <a:buSzPct val="45000"/>
              <a:buFont typeface="Wingdings" panose="05000000000000000000" pitchFamily="2" charset="2"/>
              <a:buChar char=""/>
            </a:pPr>
            <a:r>
              <a:rPr lang="en-US" altLang="en-US" sz="2000">
                <a:cs typeface="Times New Roman" panose="02020603050405020304" pitchFamily="18" charset="0"/>
              </a:rPr>
              <a:t> Mixed model – more in GWAS lecture (PMID 20562875) [idea is to condition on the rest of the genome]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400"/>
              <a:t>Quantile-Quantile (QQ) Plots</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4572000" cy="502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Process of Genetic Epidemiology</a:t>
            </a:r>
          </a:p>
        </p:txBody>
      </p:sp>
      <p:sp>
        <p:nvSpPr>
          <p:cNvPr id="8195" name="Text Box 2"/>
          <p:cNvSpPr txBox="1">
            <a:spLocks noChangeArrowheads="1"/>
          </p:cNvSpPr>
          <p:nvPr/>
        </p:nvSpPr>
        <p:spPr bwMode="auto">
          <a:xfrm>
            <a:off x="307975" y="2343150"/>
            <a:ext cx="213995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Times New Roman" panose="02020603050405020304" pitchFamily="18" charset="0"/>
              </a:rPr>
              <a:t>Migrant Studies</a:t>
            </a:r>
          </a:p>
        </p:txBody>
      </p:sp>
      <p:sp>
        <p:nvSpPr>
          <p:cNvPr id="8196" name="Text Box 3"/>
          <p:cNvSpPr txBox="1">
            <a:spLocks noChangeArrowheads="1"/>
          </p:cNvSpPr>
          <p:nvPr/>
        </p:nvSpPr>
        <p:spPr bwMode="auto">
          <a:xfrm>
            <a:off x="3257550" y="2362200"/>
            <a:ext cx="2798763"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Times New Roman" panose="02020603050405020304" pitchFamily="18" charset="0"/>
              </a:rPr>
              <a:t>Familial Aggregation</a:t>
            </a:r>
          </a:p>
        </p:txBody>
      </p:sp>
      <p:sp>
        <p:nvSpPr>
          <p:cNvPr id="8197" name="Text Box 4"/>
          <p:cNvSpPr txBox="1">
            <a:spLocks noChangeArrowheads="1"/>
          </p:cNvSpPr>
          <p:nvPr/>
        </p:nvSpPr>
        <p:spPr bwMode="auto">
          <a:xfrm>
            <a:off x="7196138" y="2362200"/>
            <a:ext cx="163830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Times New Roman" panose="02020603050405020304" pitchFamily="18" charset="0"/>
              </a:rPr>
              <a:t>Segregation</a:t>
            </a:r>
          </a:p>
        </p:txBody>
      </p:sp>
      <p:sp>
        <p:nvSpPr>
          <p:cNvPr id="8198" name="Text Box 5"/>
          <p:cNvSpPr txBox="1">
            <a:spLocks noChangeArrowheads="1"/>
          </p:cNvSpPr>
          <p:nvPr/>
        </p:nvSpPr>
        <p:spPr bwMode="auto">
          <a:xfrm>
            <a:off x="5337175" y="3489325"/>
            <a:ext cx="267335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Times New Roman" panose="02020603050405020304" pitchFamily="18" charset="0"/>
              </a:rPr>
              <a:t> Association Studies</a:t>
            </a:r>
          </a:p>
        </p:txBody>
      </p:sp>
      <p:sp>
        <p:nvSpPr>
          <p:cNvPr id="8199" name="Text Box 6"/>
          <p:cNvSpPr txBox="1">
            <a:spLocks noChangeArrowheads="1"/>
          </p:cNvSpPr>
          <p:nvPr/>
        </p:nvSpPr>
        <p:spPr bwMode="auto">
          <a:xfrm>
            <a:off x="1633538" y="3489325"/>
            <a:ext cx="232410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Times New Roman" panose="02020603050405020304" pitchFamily="18" charset="0"/>
              </a:rPr>
              <a:t>Linkage Analysis</a:t>
            </a:r>
          </a:p>
        </p:txBody>
      </p:sp>
      <p:sp>
        <p:nvSpPr>
          <p:cNvPr id="8200" name="Text Box 7"/>
          <p:cNvSpPr txBox="1">
            <a:spLocks noChangeArrowheads="1"/>
          </p:cNvSpPr>
          <p:nvPr/>
        </p:nvSpPr>
        <p:spPr bwMode="auto">
          <a:xfrm>
            <a:off x="2171700" y="4765675"/>
            <a:ext cx="228600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rPr>
              <a:t>Fine Mapping</a:t>
            </a:r>
          </a:p>
        </p:txBody>
      </p:sp>
      <p:sp>
        <p:nvSpPr>
          <p:cNvPr id="8201" name="Text Box 8"/>
          <p:cNvSpPr txBox="1">
            <a:spLocks noChangeArrowheads="1"/>
          </p:cNvSpPr>
          <p:nvPr/>
        </p:nvSpPr>
        <p:spPr bwMode="auto">
          <a:xfrm>
            <a:off x="5224463" y="4756150"/>
            <a:ext cx="1239837"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Times New Roman" panose="02020603050405020304" pitchFamily="18" charset="0"/>
              </a:rPr>
              <a:t>Cloning </a:t>
            </a:r>
          </a:p>
        </p:txBody>
      </p:sp>
      <p:sp>
        <p:nvSpPr>
          <p:cNvPr id="8202" name="Text Box 9"/>
          <p:cNvSpPr txBox="1">
            <a:spLocks noChangeArrowheads="1"/>
          </p:cNvSpPr>
          <p:nvPr/>
        </p:nvSpPr>
        <p:spPr bwMode="auto">
          <a:xfrm>
            <a:off x="3135313" y="1466850"/>
            <a:ext cx="3078162" cy="460375"/>
          </a:xfrm>
          <a:prstGeom prst="rect">
            <a:avLst/>
          </a:prstGeom>
          <a:noFill/>
          <a:ln w="2232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Times New Roman" panose="02020603050405020304" pitchFamily="18" charset="0"/>
              </a:rPr>
              <a:t>Defining the Phenotype</a:t>
            </a:r>
          </a:p>
        </p:txBody>
      </p:sp>
      <p:sp>
        <p:nvSpPr>
          <p:cNvPr id="8203" name="Text Box 10"/>
          <p:cNvSpPr txBox="1">
            <a:spLocks noChangeArrowheads="1"/>
          </p:cNvSpPr>
          <p:nvPr/>
        </p:nvSpPr>
        <p:spPr bwMode="auto">
          <a:xfrm>
            <a:off x="3568700" y="5908675"/>
            <a:ext cx="2200275"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Times New Roman" panose="02020603050405020304" pitchFamily="18" charset="0"/>
              </a:rPr>
              <a:t>Characterization</a:t>
            </a:r>
          </a:p>
        </p:txBody>
      </p:sp>
      <p:sp>
        <p:nvSpPr>
          <p:cNvPr id="8204" name="Line 11"/>
          <p:cNvSpPr>
            <a:spLocks noChangeShapeType="1"/>
          </p:cNvSpPr>
          <p:nvPr/>
        </p:nvSpPr>
        <p:spPr bwMode="auto">
          <a:xfrm>
            <a:off x="2762250" y="2555875"/>
            <a:ext cx="457200"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5" name="Line 12"/>
          <p:cNvSpPr>
            <a:spLocks noChangeShapeType="1"/>
          </p:cNvSpPr>
          <p:nvPr/>
        </p:nvSpPr>
        <p:spPr bwMode="auto">
          <a:xfrm flipH="1">
            <a:off x="4070350" y="2860675"/>
            <a:ext cx="3136900" cy="6096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6" name="Line 13"/>
          <p:cNvSpPr>
            <a:spLocks noChangeShapeType="1"/>
          </p:cNvSpPr>
          <p:nvPr/>
        </p:nvSpPr>
        <p:spPr bwMode="auto">
          <a:xfrm flipH="1">
            <a:off x="3384550" y="2860675"/>
            <a:ext cx="1231900" cy="5334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7" name="Line 14"/>
          <p:cNvSpPr>
            <a:spLocks noChangeShapeType="1"/>
          </p:cNvSpPr>
          <p:nvPr/>
        </p:nvSpPr>
        <p:spPr bwMode="auto">
          <a:xfrm>
            <a:off x="4648200" y="2841625"/>
            <a:ext cx="1181100" cy="55245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8" name="Line 15"/>
          <p:cNvSpPr>
            <a:spLocks noChangeShapeType="1"/>
          </p:cNvSpPr>
          <p:nvPr/>
        </p:nvSpPr>
        <p:spPr bwMode="auto">
          <a:xfrm>
            <a:off x="6496050" y="2613025"/>
            <a:ext cx="533400"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9" name="Line 16"/>
          <p:cNvSpPr>
            <a:spLocks noChangeShapeType="1"/>
          </p:cNvSpPr>
          <p:nvPr/>
        </p:nvSpPr>
        <p:spPr bwMode="auto">
          <a:xfrm>
            <a:off x="2933700" y="4003675"/>
            <a:ext cx="228600" cy="762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0" name="Line 17"/>
          <p:cNvSpPr>
            <a:spLocks noChangeShapeType="1"/>
          </p:cNvSpPr>
          <p:nvPr/>
        </p:nvSpPr>
        <p:spPr bwMode="auto">
          <a:xfrm flipH="1">
            <a:off x="3917950" y="4003675"/>
            <a:ext cx="2451100" cy="6858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1" name="Line 18"/>
          <p:cNvSpPr>
            <a:spLocks noChangeShapeType="1"/>
          </p:cNvSpPr>
          <p:nvPr/>
        </p:nvSpPr>
        <p:spPr bwMode="auto">
          <a:xfrm flipH="1">
            <a:off x="5899150" y="4003675"/>
            <a:ext cx="546100" cy="6858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2" name="Line 19"/>
          <p:cNvSpPr>
            <a:spLocks noChangeShapeType="1"/>
          </p:cNvSpPr>
          <p:nvPr/>
        </p:nvSpPr>
        <p:spPr bwMode="auto">
          <a:xfrm>
            <a:off x="4457700" y="4994275"/>
            <a:ext cx="685800"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3" name="Line 20"/>
          <p:cNvSpPr>
            <a:spLocks noChangeShapeType="1"/>
          </p:cNvSpPr>
          <p:nvPr/>
        </p:nvSpPr>
        <p:spPr bwMode="auto">
          <a:xfrm flipH="1">
            <a:off x="4756150" y="5222875"/>
            <a:ext cx="1003300" cy="6096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4" name="Oval 21"/>
          <p:cNvSpPr>
            <a:spLocks noChangeArrowheads="1"/>
          </p:cNvSpPr>
          <p:nvPr/>
        </p:nvSpPr>
        <p:spPr bwMode="auto">
          <a:xfrm>
            <a:off x="4957763" y="3140075"/>
            <a:ext cx="3581400" cy="1219200"/>
          </a:xfrm>
          <a:prstGeom prst="ellipse">
            <a:avLst/>
          </a:prstGeom>
          <a:noFill/>
          <a:ln w="9360" cap="sq">
            <a:solidFill>
              <a:srgbClr val="FF0000"/>
            </a:solidFill>
            <a:miter lim="800000"/>
            <a:headEnd/>
            <a:tailEnd/>
          </a:ln>
          <a:effectLst>
            <a:outerShdw dist="23040" dir="5400000" algn="ctr" rotWithShape="0">
              <a:srgbClr val="808080">
                <a:alpha val="35036"/>
              </a:srgbClr>
            </a:outerShdw>
          </a:effectLst>
          <a:extLst>
            <a:ext uri="{909E8E84-426E-40DD-AFC4-6F175D3DCCD1}">
              <a14:hiddenFill xmlns:a14="http://schemas.microsoft.com/office/drawing/2010/main">
                <a:solidFill>
                  <a:srgbClr val="FFFFFF"/>
                </a:solidFill>
              </a14:hiddenFill>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215" name="TextBox 1"/>
          <p:cNvSpPr txBox="1">
            <a:spLocks noChangeArrowheads="1"/>
          </p:cNvSpPr>
          <p:nvPr/>
        </p:nvSpPr>
        <p:spPr bwMode="auto">
          <a:xfrm>
            <a:off x="6705600" y="4343400"/>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FF0000"/>
                </a:solidFill>
              </a:rPr>
              <a:t>Discussed some family-based ones last lecture; here, population-based</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381000" y="228600"/>
            <a:ext cx="8305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3. Candidate Gene Studies</a:t>
            </a:r>
          </a:p>
        </p:txBody>
      </p:sp>
      <p:sp>
        <p:nvSpPr>
          <p:cNvPr id="55299" name="Rectangle 2"/>
          <p:cNvSpPr>
            <a:spLocks noChangeArrowheads="1"/>
          </p:cNvSpPr>
          <p:nvPr/>
        </p:nvSpPr>
        <p:spPr bwMode="auto">
          <a:xfrm>
            <a:off x="381000" y="1447800"/>
            <a:ext cx="86106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Font typeface="Arial" panose="020B0604020202020204" pitchFamily="34" charset="0"/>
              <a:buChar char="•"/>
            </a:pPr>
            <a:r>
              <a:rPr lang="en-US" altLang="en-US" sz="2800"/>
              <a:t> Selection of candidates</a:t>
            </a:r>
            <a:br>
              <a:rPr lang="en-US" altLang="en-US" sz="2800"/>
            </a:br>
            <a:r>
              <a:rPr lang="en-US" altLang="en-US" sz="2800"/>
              <a:t>    Linkage regions?</a:t>
            </a:r>
            <a:br>
              <a:rPr lang="en-US" altLang="en-US" sz="2800"/>
            </a:br>
            <a:r>
              <a:rPr lang="en-US" altLang="en-US" sz="2800"/>
              <a:t>    Biological support?</a:t>
            </a:r>
            <a:br>
              <a:rPr lang="en-US" altLang="en-US" sz="2800"/>
            </a:br>
            <a:r>
              <a:rPr lang="en-US" altLang="en-US" sz="2800"/>
              <a:t/>
            </a:r>
            <a:br>
              <a:rPr lang="en-US" altLang="en-US" sz="2800"/>
            </a:br>
            <a:r>
              <a:rPr lang="en-US" altLang="en-US" sz="2800"/>
              <a:t>“I am interested in a candidate gene and have samples ready to study. What SNPs do I genotype?”</a:t>
            </a:r>
          </a:p>
        </p:txBody>
      </p:sp>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343400"/>
            <a:ext cx="5334000"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381000" y="228600"/>
            <a:ext cx="8763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t>Candidate Gene: Where do I Start?</a:t>
            </a:r>
          </a:p>
        </p:txBody>
      </p:sp>
      <p:sp>
        <p:nvSpPr>
          <p:cNvPr id="57347" name="Rectangle 2"/>
          <p:cNvSpPr>
            <a:spLocks noChangeArrowheads="1"/>
          </p:cNvSpPr>
          <p:nvPr/>
        </p:nvSpPr>
        <p:spPr bwMode="auto">
          <a:xfrm>
            <a:off x="381000" y="1763713"/>
            <a:ext cx="8458200" cy="564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Font typeface="Wingdings" panose="05000000000000000000" pitchFamily="2" charset="2"/>
              <a:buChar char=""/>
            </a:pPr>
            <a:r>
              <a:rPr lang="en-US" altLang="en-US" sz="2800"/>
              <a:t> Location: </a:t>
            </a:r>
          </a:p>
          <a:p>
            <a:pPr eaLnBrk="1" hangingPunct="1">
              <a:spcBef>
                <a:spcPct val="0"/>
              </a:spcBef>
              <a:buClrTx/>
              <a:buFontTx/>
              <a:buNone/>
            </a:pPr>
            <a:r>
              <a:rPr lang="en-US" altLang="en-US" sz="2800"/>
              <a:t>	What chromosome? What position on the chr?</a:t>
            </a:r>
          </a:p>
          <a:p>
            <a:pPr eaLnBrk="1" hangingPunct="1">
              <a:spcBef>
                <a:spcPct val="0"/>
              </a:spcBef>
              <a:buClrTx/>
              <a:buFontTx/>
              <a:buNone/>
            </a:pPr>
            <a:endParaRPr lang="en-US" altLang="en-US" sz="2800"/>
          </a:p>
          <a:p>
            <a:pPr eaLnBrk="1" hangingPunct="1">
              <a:spcBef>
                <a:spcPct val="0"/>
              </a:spcBef>
              <a:buFont typeface="Wingdings" panose="05000000000000000000" pitchFamily="2" charset="2"/>
              <a:buChar char=""/>
            </a:pPr>
            <a:r>
              <a:rPr lang="en-US" altLang="en-US" sz="2800"/>
              <a:t> Exons/UTR:</a:t>
            </a:r>
          </a:p>
          <a:p>
            <a:pPr eaLnBrk="1" hangingPunct="1">
              <a:spcBef>
                <a:spcPct val="0"/>
              </a:spcBef>
              <a:buClrTx/>
              <a:buFontTx/>
              <a:buNone/>
            </a:pPr>
            <a:r>
              <a:rPr lang="en-US" altLang="en-US" sz="2800"/>
              <a:t>	How many exons? UTR regions?</a:t>
            </a:r>
          </a:p>
          <a:p>
            <a:pPr eaLnBrk="1" hangingPunct="1">
              <a:spcBef>
                <a:spcPct val="0"/>
              </a:spcBef>
              <a:buClrTx/>
              <a:buFontTx/>
              <a:buNone/>
            </a:pPr>
            <a:endParaRPr lang="en-US" altLang="en-US" sz="2800"/>
          </a:p>
          <a:p>
            <a:pPr eaLnBrk="1" hangingPunct="1">
              <a:spcBef>
                <a:spcPct val="0"/>
              </a:spcBef>
              <a:buFont typeface="Wingdings" panose="05000000000000000000" pitchFamily="2" charset="2"/>
              <a:buChar char=""/>
            </a:pPr>
            <a:r>
              <a:rPr lang="en-US" altLang="en-US" sz="2800"/>
              <a:t>Size:</a:t>
            </a:r>
          </a:p>
          <a:p>
            <a:pPr eaLnBrk="1" hangingPunct="1">
              <a:spcBef>
                <a:spcPct val="0"/>
              </a:spcBef>
              <a:buClrTx/>
              <a:buFontTx/>
              <a:buNone/>
            </a:pPr>
            <a:r>
              <a:rPr lang="en-US" altLang="en-US" sz="2800"/>
              <a:t>	How large is the gene?</a:t>
            </a:r>
          </a:p>
          <a:p>
            <a:pPr eaLnBrk="1" hangingPunct="1">
              <a:spcBef>
                <a:spcPct val="0"/>
              </a:spcBef>
              <a:buClrTx/>
              <a:buFontTx/>
              <a:buNone/>
            </a:pPr>
            <a:endParaRPr lang="en-US" altLang="en-US" sz="2800"/>
          </a:p>
          <a:p>
            <a:pPr eaLnBrk="1" hangingPunct="1">
              <a:spcBef>
                <a:spcPct val="0"/>
              </a:spcBef>
              <a:buClrTx/>
              <a:buFontTx/>
              <a:buNone/>
            </a:pPr>
            <a:r>
              <a:rPr lang="en-US" altLang="en-US" sz="2800"/>
              <a:t>Use UCSC genome browser.</a:t>
            </a:r>
          </a:p>
          <a:p>
            <a:pPr eaLnBrk="1" hangingPunct="1">
              <a:spcBef>
                <a:spcPct val="0"/>
              </a:spcBef>
              <a:buClrTx/>
              <a:buFontTx/>
              <a:buNone/>
            </a:pPr>
            <a:endParaRPr lang="en-US" altLang="en-US" sz="2800"/>
          </a:p>
          <a:p>
            <a:pPr eaLnBrk="1" hangingPunct="1">
              <a:spcBef>
                <a:spcPct val="0"/>
              </a:spcBef>
              <a:buClrTx/>
              <a:buFontTx/>
              <a:buNone/>
            </a:pPr>
            <a:endParaRPr lang="en-US" altLang="en-US" sz="2800">
              <a:solidFill>
                <a:srgbClr val="FFFFFF"/>
              </a:solidFill>
            </a:endParaRPr>
          </a:p>
          <a:p>
            <a:pPr eaLnBrk="1" hangingPunct="1">
              <a:spcBef>
                <a:spcPct val="0"/>
              </a:spcBef>
              <a:buClrTx/>
              <a:buFontTx/>
              <a:buNone/>
            </a:pPr>
            <a:endParaRPr lang="en-US" altLang="en-US" sz="2800">
              <a:solidFill>
                <a:srgbClr val="FFFFFF"/>
              </a:solidFill>
            </a:endParaRPr>
          </a:p>
        </p:txBody>
      </p:sp>
      <p:sp>
        <p:nvSpPr>
          <p:cNvPr id="57348" name="Text Box 3"/>
          <p:cNvSpPr txBox="1">
            <a:spLocks noChangeArrowheads="1"/>
          </p:cNvSpPr>
          <p:nvPr/>
        </p:nvSpPr>
        <p:spPr bwMode="auto">
          <a:xfrm>
            <a:off x="762000" y="5486400"/>
            <a:ext cx="73152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124200"/>
            <a:ext cx="3276600" cy="129912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381000" y="1849438"/>
            <a:ext cx="8458200"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Font typeface="Wingdings" panose="05000000000000000000" pitchFamily="2" charset="2"/>
              <a:buChar char=""/>
            </a:pPr>
            <a:r>
              <a:rPr lang="en-US" altLang="en-US" sz="2800">
                <a:latin typeface="Franklin Gothic Medium" panose="020B0603020102020204" pitchFamily="34" charset="0"/>
              </a:rPr>
              <a:t> </a:t>
            </a:r>
            <a:r>
              <a:rPr lang="en-US" altLang="en-US" sz="2400"/>
              <a:t>Validation: What is the quality of the SNPs?</a:t>
            </a:r>
          </a:p>
          <a:p>
            <a:pPr eaLnBrk="1" hangingPunct="1">
              <a:spcBef>
                <a:spcPct val="0"/>
              </a:spcBef>
              <a:buClrTx/>
              <a:buFontTx/>
              <a:buNone/>
            </a:pPr>
            <a:endParaRPr lang="en-US" altLang="en-US" sz="2400"/>
          </a:p>
          <a:p>
            <a:pPr eaLnBrk="1" hangingPunct="1">
              <a:spcBef>
                <a:spcPct val="0"/>
              </a:spcBef>
              <a:buFont typeface="Wingdings" panose="05000000000000000000" pitchFamily="2" charset="2"/>
              <a:buChar char=""/>
            </a:pPr>
            <a:r>
              <a:rPr lang="en-US" altLang="en-US" sz="2400"/>
              <a:t> Informativity: Are these SNPs informative in my population? How common are they? Location?</a:t>
            </a:r>
          </a:p>
          <a:p>
            <a:pPr eaLnBrk="1" hangingPunct="1">
              <a:spcBef>
                <a:spcPct val="0"/>
              </a:spcBef>
              <a:buClrTx/>
              <a:buFontTx/>
              <a:buNone/>
            </a:pPr>
            <a:endParaRPr lang="en-US" altLang="en-US" sz="2400"/>
          </a:p>
          <a:p>
            <a:pPr eaLnBrk="1" hangingPunct="1">
              <a:spcBef>
                <a:spcPct val="0"/>
              </a:spcBef>
              <a:buFont typeface="Wingdings" panose="05000000000000000000" pitchFamily="2" charset="2"/>
              <a:buChar char=""/>
            </a:pPr>
            <a:r>
              <a:rPr lang="en-US" altLang="en-US" sz="2400"/>
              <a:t> Potentially Functional: Do these SNPs have a potential biological impact? Missense variants?</a:t>
            </a:r>
          </a:p>
          <a:p>
            <a:pPr eaLnBrk="1" hangingPunct="1">
              <a:spcBef>
                <a:spcPct val="0"/>
              </a:spcBef>
              <a:buClrTx/>
              <a:buFontTx/>
              <a:buNone/>
            </a:pPr>
            <a:endParaRPr lang="en-US" altLang="en-US" sz="2400"/>
          </a:p>
          <a:p>
            <a:pPr eaLnBrk="1" hangingPunct="1">
              <a:spcBef>
                <a:spcPct val="0"/>
              </a:spcBef>
              <a:buFont typeface="Wingdings" panose="05000000000000000000" pitchFamily="2" charset="2"/>
              <a:buChar char=""/>
            </a:pPr>
            <a:r>
              <a:rPr lang="en-US" altLang="en-US" sz="2400"/>
              <a:t> Previously Associated: Have previous studies found SNPs in the candidate gene associated with the outcome?</a:t>
            </a:r>
          </a:p>
          <a:p>
            <a:pPr eaLnBrk="1" hangingPunct="1">
              <a:spcBef>
                <a:spcPct val="0"/>
              </a:spcBef>
              <a:buClrTx/>
              <a:buFontTx/>
              <a:buNone/>
            </a:pPr>
            <a:endParaRPr lang="en-US" altLang="en-US" sz="2400"/>
          </a:p>
        </p:txBody>
      </p:sp>
      <p:sp>
        <p:nvSpPr>
          <p:cNvPr id="59395" name="Rectangle 2"/>
          <p:cNvSpPr>
            <a:spLocks noChangeArrowheads="1"/>
          </p:cNvSpPr>
          <p:nvPr/>
        </p:nvSpPr>
        <p:spPr bwMode="auto">
          <a:xfrm>
            <a:off x="304800" y="228600"/>
            <a:ext cx="8382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SNP Picking: Things to Consider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 Try these websites with these terms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Links:</a:t>
            </a:r>
          </a:p>
          <a:p>
            <a:pPr marL="857250" lvl="1" indent="-457200">
              <a:buFont typeface="Arial" panose="020B0604020202020204" pitchFamily="34" charset="0"/>
              <a:buChar char="•"/>
            </a:pPr>
            <a:r>
              <a:rPr lang="en-US" sz="2400" dirty="0" smtClean="0"/>
              <a:t>UCSC Genome browser / 1000 Genomes Browser</a:t>
            </a:r>
          </a:p>
          <a:p>
            <a:pPr marL="857250" lvl="1" indent="-457200">
              <a:buFont typeface="Arial" panose="020B0604020202020204" pitchFamily="34" charset="0"/>
              <a:buChar char="•"/>
            </a:pPr>
            <a:r>
              <a:rPr lang="en-US" sz="2400" dirty="0" err="1" smtClean="0"/>
              <a:t>dbSNP</a:t>
            </a:r>
            <a:endParaRPr lang="en-US" sz="2400" dirty="0" smtClean="0"/>
          </a:p>
          <a:p>
            <a:pPr marL="857250" lvl="1" indent="-457200">
              <a:buFont typeface="Arial" panose="020B0604020202020204" pitchFamily="34" charset="0"/>
              <a:buChar char="•"/>
            </a:pPr>
            <a:r>
              <a:rPr lang="en-US" sz="2400" dirty="0" err="1" smtClean="0"/>
              <a:t>Pubmed</a:t>
            </a:r>
            <a:endParaRPr lang="en-US" sz="2400" dirty="0" smtClean="0"/>
          </a:p>
          <a:p>
            <a:pPr marL="457200" indent="-457200">
              <a:buFont typeface="Arial" panose="020B0604020202020204" pitchFamily="34" charset="0"/>
              <a:buChar char="•"/>
            </a:pPr>
            <a:r>
              <a:rPr lang="en-US" sz="2800" dirty="0"/>
              <a:t>Example terms: </a:t>
            </a:r>
            <a:r>
              <a:rPr lang="en-US" sz="2800" dirty="0" err="1"/>
              <a:t>mthfr</a:t>
            </a:r>
            <a:r>
              <a:rPr lang="en-US" sz="2800" dirty="0"/>
              <a:t> (a gene), </a:t>
            </a:r>
            <a:r>
              <a:rPr lang="en-US" sz="2800" dirty="0" err="1"/>
              <a:t>mthfr</a:t>
            </a:r>
            <a:r>
              <a:rPr lang="en-US" sz="2800" dirty="0"/>
              <a:t> </a:t>
            </a:r>
            <a:r>
              <a:rPr lang="en-US" sz="2800" dirty="0" smtClean="0"/>
              <a:t>cancer</a:t>
            </a:r>
          </a:p>
          <a:p>
            <a:pPr marL="457200" indent="-457200">
              <a:buFont typeface="Arial" panose="020B0604020202020204" pitchFamily="34" charset="0"/>
              <a:buChar char="•"/>
            </a:pPr>
            <a:r>
              <a:rPr lang="en-US" sz="2800" dirty="0" smtClean="0"/>
              <a:t>Things to find out: Chromosome? # Exons? # Introns? Size of gene? Functional variants? Previously associated variants? SNP validation status?</a:t>
            </a:r>
            <a:endParaRPr lang="en-US" sz="2800" dirty="0"/>
          </a:p>
        </p:txBody>
      </p:sp>
    </p:spTree>
    <p:extLst>
      <p:ext uri="{BB962C8B-B14F-4D97-AF65-F5344CB8AC3E}">
        <p14:creationId xmlns:p14="http://schemas.microsoft.com/office/powerpoint/2010/main" val="1201076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UCSC Genome Browser</a:t>
            </a:r>
            <a:endParaRPr lang="en-US" dirty="0"/>
          </a:p>
        </p:txBody>
      </p:sp>
      <p:pic>
        <p:nvPicPr>
          <p:cNvPr id="4" name="Picture 3"/>
          <p:cNvPicPr>
            <a:picLocks noChangeAspect="1"/>
          </p:cNvPicPr>
          <p:nvPr/>
        </p:nvPicPr>
        <p:blipFill>
          <a:blip r:embed="rId2"/>
          <a:stretch>
            <a:fillRect/>
          </a:stretch>
        </p:blipFill>
        <p:spPr>
          <a:xfrm>
            <a:off x="609600" y="1447800"/>
            <a:ext cx="8007889" cy="4944760"/>
          </a:xfrm>
          <a:prstGeom prst="rect">
            <a:avLst/>
          </a:prstGeom>
        </p:spPr>
      </p:pic>
    </p:spTree>
    <p:extLst>
      <p:ext uri="{BB962C8B-B14F-4D97-AF65-F5344CB8AC3E}">
        <p14:creationId xmlns:p14="http://schemas.microsoft.com/office/powerpoint/2010/main" val="2820766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914400" y="-228600"/>
            <a:ext cx="7391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SNP Picking: Validation</a:t>
            </a:r>
          </a:p>
        </p:txBody>
      </p:sp>
      <p:grpSp>
        <p:nvGrpSpPr>
          <p:cNvPr id="61443" name="Group 2"/>
          <p:cNvGrpSpPr>
            <a:grpSpLocks/>
          </p:cNvGrpSpPr>
          <p:nvPr/>
        </p:nvGrpSpPr>
        <p:grpSpPr bwMode="auto">
          <a:xfrm>
            <a:off x="533400" y="838200"/>
            <a:ext cx="6243638" cy="5299075"/>
            <a:chOff x="336" y="528"/>
            <a:chExt cx="3933" cy="3338"/>
          </a:xfrm>
        </p:grpSpPr>
        <p:pic>
          <p:nvPicPr>
            <p:cNvPr id="614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528"/>
              <a:ext cx="3933" cy="3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54" name="Oval 4"/>
            <p:cNvSpPr>
              <a:spLocks noChangeArrowheads="1"/>
            </p:cNvSpPr>
            <p:nvPr/>
          </p:nvSpPr>
          <p:spPr bwMode="auto">
            <a:xfrm>
              <a:off x="1776" y="1824"/>
              <a:ext cx="956" cy="620"/>
            </a:xfrm>
            <a:prstGeom prst="ellipse">
              <a:avLst/>
            </a:prstGeom>
            <a:noFill/>
            <a:ln w="158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grpSp>
        <p:nvGrpSpPr>
          <p:cNvPr id="29701" name="Group 5"/>
          <p:cNvGrpSpPr>
            <a:grpSpLocks/>
          </p:cNvGrpSpPr>
          <p:nvPr/>
        </p:nvGrpSpPr>
        <p:grpSpPr bwMode="auto">
          <a:xfrm>
            <a:off x="609600" y="914400"/>
            <a:ext cx="6699250" cy="5403850"/>
            <a:chOff x="384" y="576"/>
            <a:chExt cx="4220" cy="3404"/>
          </a:xfrm>
        </p:grpSpPr>
        <p:pic>
          <p:nvPicPr>
            <p:cNvPr id="614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576"/>
              <a:ext cx="4220" cy="34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52" name="Oval 7"/>
            <p:cNvSpPr>
              <a:spLocks noChangeArrowheads="1"/>
            </p:cNvSpPr>
            <p:nvPr/>
          </p:nvSpPr>
          <p:spPr bwMode="auto">
            <a:xfrm>
              <a:off x="1440" y="2208"/>
              <a:ext cx="716" cy="536"/>
            </a:xfrm>
            <a:prstGeom prst="ellipse">
              <a:avLst/>
            </a:prstGeom>
            <a:noFill/>
            <a:ln w="158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grpSp>
        <p:nvGrpSpPr>
          <p:cNvPr id="29704" name="Group 8"/>
          <p:cNvGrpSpPr>
            <a:grpSpLocks/>
          </p:cNvGrpSpPr>
          <p:nvPr/>
        </p:nvGrpSpPr>
        <p:grpSpPr bwMode="auto">
          <a:xfrm>
            <a:off x="685800" y="904875"/>
            <a:ext cx="6557963" cy="5946775"/>
            <a:chOff x="432" y="570"/>
            <a:chExt cx="4131" cy="3746"/>
          </a:xfrm>
        </p:grpSpPr>
        <p:grpSp>
          <p:nvGrpSpPr>
            <p:cNvPr id="61447" name="Group 9"/>
            <p:cNvGrpSpPr>
              <a:grpSpLocks/>
            </p:cNvGrpSpPr>
            <p:nvPr/>
          </p:nvGrpSpPr>
          <p:grpSpPr bwMode="auto">
            <a:xfrm>
              <a:off x="432" y="570"/>
              <a:ext cx="4131" cy="3746"/>
              <a:chOff x="432" y="570"/>
              <a:chExt cx="4131" cy="3746"/>
            </a:xfrm>
          </p:grpSpPr>
          <p:pic>
            <p:nvPicPr>
              <p:cNvPr id="6144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570"/>
                <a:ext cx="4131" cy="37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50" name="Oval 11"/>
              <p:cNvSpPr>
                <a:spLocks noChangeArrowheads="1"/>
              </p:cNvSpPr>
              <p:nvPr/>
            </p:nvSpPr>
            <p:spPr bwMode="auto">
              <a:xfrm flipV="1">
                <a:off x="3360" y="3882"/>
                <a:ext cx="236" cy="236"/>
              </a:xfrm>
              <a:prstGeom prst="ellipse">
                <a:avLst/>
              </a:prstGeom>
              <a:noFill/>
              <a:ln w="158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
          <p:nvSpPr>
            <p:cNvPr id="61448" name="Oval 12"/>
            <p:cNvSpPr>
              <a:spLocks noChangeArrowheads="1"/>
            </p:cNvSpPr>
            <p:nvPr/>
          </p:nvSpPr>
          <p:spPr bwMode="auto">
            <a:xfrm>
              <a:off x="3360" y="3210"/>
              <a:ext cx="236" cy="188"/>
            </a:xfrm>
            <a:prstGeom prst="ellipse">
              <a:avLst/>
            </a:prstGeom>
            <a:noFill/>
            <a:ln w="158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
        <p:nvSpPr>
          <p:cNvPr id="29709" name="Line 13"/>
          <p:cNvSpPr>
            <a:spLocks noChangeShapeType="1"/>
          </p:cNvSpPr>
          <p:nvPr/>
        </p:nvSpPr>
        <p:spPr bwMode="auto">
          <a:xfrm flipH="1" flipV="1">
            <a:off x="2355850" y="4794250"/>
            <a:ext cx="469900" cy="393700"/>
          </a:xfrm>
          <a:prstGeom prst="line">
            <a:avLst/>
          </a:prstGeom>
          <a:noFill/>
          <a:ln w="2232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grpId="0" nodeType="clickEffect">
                                  <p:stCondLst>
                                    <p:cond delay="0"/>
                                  </p:stCondLst>
                                  <p:childTnLst>
                                    <p:set>
                                      <p:cBhvr additive="repl">
                                        <p:cTn id="14" dur="1" fill="hold">
                                          <p:stCondLst>
                                            <p:cond delay="0"/>
                                          </p:stCondLst>
                                        </p:cTn>
                                        <p:tgtEl>
                                          <p:spTgt spid="29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838200" y="-152400"/>
            <a:ext cx="7391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SNP Picking: Validation</a:t>
            </a:r>
          </a:p>
        </p:txBody>
      </p:sp>
      <p:grpSp>
        <p:nvGrpSpPr>
          <p:cNvPr id="63491" name="Group 2"/>
          <p:cNvGrpSpPr>
            <a:grpSpLocks/>
          </p:cNvGrpSpPr>
          <p:nvPr/>
        </p:nvGrpSpPr>
        <p:grpSpPr bwMode="auto">
          <a:xfrm>
            <a:off x="457200" y="914400"/>
            <a:ext cx="8018463" cy="5767388"/>
            <a:chOff x="288" y="576"/>
            <a:chExt cx="5051" cy="3633"/>
          </a:xfrm>
        </p:grpSpPr>
        <p:pic>
          <p:nvPicPr>
            <p:cNvPr id="634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76"/>
              <a:ext cx="3566" cy="31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4" name="Oval 4"/>
            <p:cNvSpPr>
              <a:spLocks noChangeArrowheads="1"/>
            </p:cNvSpPr>
            <p:nvPr/>
          </p:nvSpPr>
          <p:spPr bwMode="auto">
            <a:xfrm>
              <a:off x="1536" y="3120"/>
              <a:ext cx="572" cy="476"/>
            </a:xfrm>
            <a:prstGeom prst="ellipse">
              <a:avLst/>
            </a:prstGeom>
            <a:noFill/>
            <a:ln w="158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634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3648"/>
              <a:ext cx="3947" cy="5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3492" name="Oval 6"/>
          <p:cNvSpPr>
            <a:spLocks noChangeArrowheads="1"/>
          </p:cNvSpPr>
          <p:nvPr/>
        </p:nvSpPr>
        <p:spPr bwMode="auto">
          <a:xfrm>
            <a:off x="1905000" y="2133600"/>
            <a:ext cx="990600" cy="609600"/>
          </a:xfrm>
          <a:prstGeom prst="ellipse">
            <a:avLst/>
          </a:prstGeom>
          <a:noFill/>
          <a:ln w="158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066800" y="-76200"/>
            <a:ext cx="7391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latin typeface="Franklin Gothic Medium" panose="020B0603020102020204" pitchFamily="34" charset="0"/>
              </a:rPr>
              <a:t>SNP Picking: Validation</a:t>
            </a:r>
          </a:p>
        </p:txBody>
      </p:sp>
      <p:pic>
        <p:nvPicPr>
          <p:cNvPr id="655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7418388" cy="395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0" name="Oval 3"/>
          <p:cNvSpPr>
            <a:spLocks noChangeArrowheads="1"/>
          </p:cNvSpPr>
          <p:nvPr/>
        </p:nvSpPr>
        <p:spPr bwMode="auto">
          <a:xfrm>
            <a:off x="1828800" y="1295400"/>
            <a:ext cx="1600200" cy="685800"/>
          </a:xfrm>
          <a:prstGeom prst="ellipse">
            <a:avLst/>
          </a:prstGeom>
          <a:noFill/>
          <a:ln w="158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nvGrpSpPr>
          <p:cNvPr id="31748" name="Group 4"/>
          <p:cNvGrpSpPr>
            <a:grpSpLocks/>
          </p:cNvGrpSpPr>
          <p:nvPr/>
        </p:nvGrpSpPr>
        <p:grpSpPr bwMode="auto">
          <a:xfrm>
            <a:off x="2743200" y="4038600"/>
            <a:ext cx="5356225" cy="2212975"/>
            <a:chOff x="1728" y="2544"/>
            <a:chExt cx="3374" cy="1394"/>
          </a:xfrm>
        </p:grpSpPr>
        <p:pic>
          <p:nvPicPr>
            <p:cNvPr id="655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2544"/>
              <a:ext cx="2126" cy="13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3" name="Oval 6"/>
            <p:cNvSpPr>
              <a:spLocks noChangeArrowheads="1"/>
            </p:cNvSpPr>
            <p:nvPr/>
          </p:nvSpPr>
          <p:spPr bwMode="auto">
            <a:xfrm>
              <a:off x="1728" y="2784"/>
              <a:ext cx="332" cy="284"/>
            </a:xfrm>
            <a:prstGeom prst="ellipse">
              <a:avLst/>
            </a:prstGeom>
            <a:noFill/>
            <a:ln w="158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143000" y="76200"/>
            <a:ext cx="716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latin typeface="Franklin Gothic Medium" panose="020B0603020102020204" pitchFamily="34" charset="0"/>
              </a:rPr>
              <a:t>SNP Picking: Informative</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7540625" cy="3313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7712075" cy="3519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9" name="Text Box 4"/>
          <p:cNvSpPr txBox="1">
            <a:spLocks noChangeArrowheads="1"/>
          </p:cNvSpPr>
          <p:nvPr/>
        </p:nvSpPr>
        <p:spPr bwMode="auto">
          <a:xfrm>
            <a:off x="1584325" y="5915025"/>
            <a:ext cx="312261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pPr>
            <a:r>
              <a:rPr lang="en-US" altLang="en-US" sz="1800"/>
              <a:t>(rs17421511)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219200" y="152400"/>
            <a:ext cx="716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latin typeface="Franklin Gothic Medium" panose="020B0603020102020204" pitchFamily="34" charset="0"/>
              </a:rPr>
              <a:t>SNP Picking: Potentially Functional</a:t>
            </a:r>
          </a:p>
        </p:txBody>
      </p:sp>
      <p:pic>
        <p:nvPicPr>
          <p:cNvPr id="696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077200" cy="99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Oval 3"/>
          <p:cNvSpPr>
            <a:spLocks noChangeArrowheads="1"/>
          </p:cNvSpPr>
          <p:nvPr/>
        </p:nvSpPr>
        <p:spPr bwMode="auto">
          <a:xfrm>
            <a:off x="1447800" y="1828800"/>
            <a:ext cx="609600" cy="609600"/>
          </a:xfrm>
          <a:prstGeom prst="ellipse">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8382000" cy="675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Oval 5"/>
          <p:cNvSpPr>
            <a:spLocks noChangeArrowheads="1"/>
          </p:cNvSpPr>
          <p:nvPr/>
        </p:nvSpPr>
        <p:spPr bwMode="auto">
          <a:xfrm>
            <a:off x="0" y="5029200"/>
            <a:ext cx="8839200" cy="685800"/>
          </a:xfrm>
          <a:prstGeom prst="ellipse">
            <a:avLst/>
          </a:prstGeom>
          <a:noFill/>
          <a:ln w="2844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3798" name="Text Box 6"/>
          <p:cNvSpPr txBox="1">
            <a:spLocks noChangeArrowheads="1"/>
          </p:cNvSpPr>
          <p:nvPr/>
        </p:nvSpPr>
        <p:spPr bwMode="auto">
          <a:xfrm>
            <a:off x="228600" y="4724400"/>
            <a:ext cx="990600" cy="4286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1375"/>
              </a:spcBef>
              <a:buClrTx/>
              <a:buFontTx/>
              <a:buNone/>
            </a:pPr>
            <a:r>
              <a:rPr lang="en-US" altLang="en-US" sz="2200">
                <a:latin typeface="Franklin Gothic Medium" panose="020B0603020102020204" pitchFamily="34" charset="0"/>
              </a:rPr>
              <a:t>C677T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3798"/>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6013450" cy="558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 Box 2"/>
          <p:cNvSpPr txBox="1">
            <a:spLocks noChangeArrowheads="1"/>
          </p:cNvSpPr>
          <p:nvPr/>
        </p:nvSpPr>
        <p:spPr bwMode="auto">
          <a:xfrm>
            <a:off x="6272213" y="6553200"/>
            <a:ext cx="302418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625"/>
              </a:spcBef>
              <a:buClrTx/>
              <a:buFontTx/>
              <a:buNone/>
            </a:pPr>
            <a:r>
              <a:rPr lang="en-GB" altLang="en-US" sz="1400" b="1">
                <a:solidFill>
                  <a:srgbClr val="006666"/>
                </a:solidFill>
              </a:rPr>
              <a:t>ROCHE Genetic Education </a:t>
            </a:r>
            <a:r>
              <a:rPr lang="en-GB" altLang="en-US" sz="1000" b="1">
                <a:solidFill>
                  <a:srgbClr val="CCCCFF"/>
                </a:solidFill>
                <a:hlinkClick r:id="rId4"/>
              </a:rPr>
              <a:t>(www)</a:t>
            </a:r>
          </a:p>
        </p:txBody>
      </p:sp>
      <p:sp>
        <p:nvSpPr>
          <p:cNvPr id="10244" name="Text Box 3"/>
          <p:cNvSpPr txBox="1">
            <a:spLocks noChangeArrowheads="1"/>
          </p:cNvSpPr>
          <p:nvPr/>
        </p:nvSpPr>
        <p:spPr bwMode="auto">
          <a:xfrm>
            <a:off x="685800" y="-762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Association Studies</a:t>
            </a:r>
          </a:p>
        </p:txBody>
      </p:sp>
      <p:sp>
        <p:nvSpPr>
          <p:cNvPr id="10245" name="Text Box 4"/>
          <p:cNvSpPr txBox="1">
            <a:spLocks noChangeArrowheads="1"/>
          </p:cNvSpPr>
          <p:nvPr/>
        </p:nvSpPr>
        <p:spPr bwMode="auto">
          <a:xfrm>
            <a:off x="1219200" y="3429000"/>
            <a:ext cx="6400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066800" y="0"/>
            <a:ext cx="716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latin typeface="Franklin Gothic Medium" panose="020B0603020102020204" pitchFamily="34" charset="0"/>
              </a:rPr>
              <a:t>SNP Picking: Previously Associated</a:t>
            </a:r>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189038"/>
            <a:ext cx="7273925" cy="538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990600" y="228600"/>
            <a:ext cx="7086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latin typeface="Franklin Gothic Medium" panose="020B0603020102020204" pitchFamily="34" charset="0"/>
              </a:rPr>
              <a:t>MTHFR Summary</a:t>
            </a:r>
          </a:p>
        </p:txBody>
      </p:sp>
      <p:sp>
        <p:nvSpPr>
          <p:cNvPr id="73731" name="Rectangle 2"/>
          <p:cNvSpPr>
            <a:spLocks noChangeArrowheads="1"/>
          </p:cNvSpPr>
          <p:nvPr/>
        </p:nvSpPr>
        <p:spPr bwMode="auto">
          <a:xfrm>
            <a:off x="381000" y="1219200"/>
            <a:ext cx="8458200" cy="521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Font typeface="Wingdings" panose="05000000000000000000" pitchFamily="2" charset="2"/>
              <a:buChar char=""/>
            </a:pPr>
            <a:r>
              <a:rPr lang="en-US" altLang="en-US" sz="2800">
                <a:latin typeface="Franklin Gothic Medium" panose="020B0603020102020204" pitchFamily="34" charset="0"/>
              </a:rPr>
              <a:t> chr1</a:t>
            </a:r>
          </a:p>
          <a:p>
            <a:pPr eaLnBrk="1" hangingPunct="1">
              <a:spcBef>
                <a:spcPct val="0"/>
              </a:spcBef>
              <a:buClrTx/>
              <a:buFontTx/>
              <a:buNone/>
            </a:pPr>
            <a:endParaRPr lang="en-US" altLang="en-US" sz="2800">
              <a:latin typeface="Franklin Gothic Medium" panose="020B0603020102020204" pitchFamily="34" charset="0"/>
            </a:endParaRPr>
          </a:p>
          <a:p>
            <a:pPr eaLnBrk="1" hangingPunct="1">
              <a:spcBef>
                <a:spcPct val="0"/>
              </a:spcBef>
              <a:buFont typeface="Wingdings" panose="05000000000000000000" pitchFamily="2" charset="2"/>
              <a:buChar char=""/>
            </a:pPr>
            <a:r>
              <a:rPr lang="en-US" altLang="en-US" sz="2800">
                <a:latin typeface="Franklin Gothic Medium" panose="020B0603020102020204" pitchFamily="34" charset="0"/>
              </a:rPr>
              <a:t> Size: 20,329 bp</a:t>
            </a:r>
          </a:p>
          <a:p>
            <a:pPr eaLnBrk="1" hangingPunct="1">
              <a:spcBef>
                <a:spcPct val="0"/>
              </a:spcBef>
              <a:buClrTx/>
              <a:buFontTx/>
              <a:buNone/>
            </a:pPr>
            <a:endParaRPr lang="en-US" altLang="en-US" sz="2800">
              <a:latin typeface="Franklin Gothic Medium" panose="020B0603020102020204" pitchFamily="34" charset="0"/>
            </a:endParaRPr>
          </a:p>
          <a:p>
            <a:pPr eaLnBrk="1" hangingPunct="1">
              <a:spcBef>
                <a:spcPct val="0"/>
              </a:spcBef>
              <a:buFont typeface="Wingdings" panose="05000000000000000000" pitchFamily="2" charset="2"/>
              <a:buChar char=""/>
            </a:pPr>
            <a:r>
              <a:rPr lang="en-US" altLang="en-US" sz="2800">
                <a:latin typeface="Franklin Gothic Medium" panose="020B0603020102020204" pitchFamily="34" charset="0"/>
              </a:rPr>
              <a:t> Exons: 12</a:t>
            </a:r>
          </a:p>
          <a:p>
            <a:pPr eaLnBrk="1" hangingPunct="1">
              <a:spcBef>
                <a:spcPct val="0"/>
              </a:spcBef>
              <a:buClrTx/>
              <a:buFontTx/>
              <a:buNone/>
            </a:pPr>
            <a:endParaRPr lang="en-US" altLang="en-US" sz="2800">
              <a:latin typeface="Franklin Gothic Medium" panose="020B0603020102020204" pitchFamily="34" charset="0"/>
            </a:endParaRPr>
          </a:p>
          <a:p>
            <a:pPr eaLnBrk="1" hangingPunct="1">
              <a:spcBef>
                <a:spcPct val="0"/>
              </a:spcBef>
              <a:buFont typeface="Wingdings" panose="05000000000000000000" pitchFamily="2" charset="2"/>
              <a:buChar char=""/>
            </a:pPr>
            <a:r>
              <a:rPr lang="en-US" altLang="en-US" sz="2800">
                <a:latin typeface="Franklin Gothic Medium" panose="020B0603020102020204" pitchFamily="34" charset="0"/>
              </a:rPr>
              <a:t> Potentially Functional: </a:t>
            </a:r>
          </a:p>
          <a:p>
            <a:pPr eaLnBrk="1" hangingPunct="1">
              <a:spcBef>
                <a:spcPct val="0"/>
              </a:spcBef>
              <a:buClrTx/>
              <a:buFontTx/>
              <a:buNone/>
            </a:pPr>
            <a:r>
              <a:rPr lang="en-US" altLang="en-US" sz="2800">
                <a:latin typeface="Franklin Gothic Medium" panose="020B0603020102020204" pitchFamily="34" charset="0"/>
              </a:rPr>
              <a:t>	5 missense of which 3 MAF &gt;5%</a:t>
            </a:r>
          </a:p>
          <a:p>
            <a:pPr eaLnBrk="1" hangingPunct="1">
              <a:spcBef>
                <a:spcPct val="0"/>
              </a:spcBef>
              <a:buClrTx/>
              <a:buFontTx/>
              <a:buNone/>
            </a:pPr>
            <a:endParaRPr lang="en-US" altLang="en-US" sz="2800">
              <a:latin typeface="Franklin Gothic Medium" panose="020B0603020102020204" pitchFamily="34" charset="0"/>
            </a:endParaRPr>
          </a:p>
          <a:p>
            <a:pPr eaLnBrk="1" hangingPunct="1">
              <a:spcBef>
                <a:spcPct val="0"/>
              </a:spcBef>
              <a:buFont typeface="Wingdings" panose="05000000000000000000" pitchFamily="2" charset="2"/>
              <a:buChar char=""/>
            </a:pPr>
            <a:r>
              <a:rPr lang="en-US" altLang="en-US" sz="2800">
                <a:latin typeface="Franklin Gothic Medium" panose="020B0603020102020204" pitchFamily="34" charset="0"/>
              </a:rPr>
              <a:t>Previously Associated:</a:t>
            </a:r>
          </a:p>
          <a:p>
            <a:pPr eaLnBrk="1" hangingPunct="1">
              <a:spcBef>
                <a:spcPct val="0"/>
              </a:spcBef>
              <a:buClrTx/>
              <a:buFontTx/>
              <a:buNone/>
            </a:pPr>
            <a:r>
              <a:rPr lang="en-US" altLang="en-US" sz="2800">
                <a:latin typeface="Franklin Gothic Medium" panose="020B0603020102020204" pitchFamily="34" charset="0"/>
              </a:rPr>
              <a:t>	3 (C677T, A1298C, A2756G)</a:t>
            </a:r>
          </a:p>
          <a:p>
            <a:pPr eaLnBrk="1" hangingPunct="1">
              <a:spcBef>
                <a:spcPct val="0"/>
              </a:spcBef>
              <a:buClrTx/>
              <a:buFontTx/>
              <a:buNone/>
            </a:pPr>
            <a:endParaRPr lang="en-US" altLang="en-US" sz="2800">
              <a:latin typeface="Franklin Gothic Medium" panose="020B0603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ChangeArrowheads="1"/>
          </p:cNvSpPr>
          <p:nvPr>
            <p:ph type="title" idx="4294967295"/>
          </p:nvPr>
        </p:nvSpPr>
        <p:spPr>
          <a:xfrm>
            <a:off x="457200" y="274638"/>
            <a:ext cx="8224838" cy="1138237"/>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MTHFR Example</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517650"/>
            <a:ext cx="8839200" cy="4862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idx="4294967295"/>
          </p:nvPr>
        </p:nvSpPr>
        <p:spPr>
          <a:xfrm>
            <a:off x="457200" y="274638"/>
            <a:ext cx="8224838" cy="1138237"/>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MTHFR Example</a:t>
            </a:r>
          </a:p>
        </p:txBody>
      </p:sp>
      <p:pic>
        <p:nvPicPr>
          <p:cNvPr id="778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309688"/>
            <a:ext cx="7861300" cy="538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1143000" y="228600"/>
            <a:ext cx="7086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latin typeface="Franklin Gothic Medium" panose="020B0603020102020204" pitchFamily="34" charset="0"/>
              </a:rPr>
              <a:t>MTHFR SNPs</a:t>
            </a:r>
          </a:p>
        </p:txBody>
      </p:sp>
      <p:pic>
        <p:nvPicPr>
          <p:cNvPr id="798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7543800" cy="388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6" name="Rectangle 3"/>
          <p:cNvSpPr>
            <a:spLocks noChangeArrowheads="1"/>
          </p:cNvSpPr>
          <p:nvPr/>
        </p:nvSpPr>
        <p:spPr bwMode="auto">
          <a:xfrm>
            <a:off x="381000" y="1143000"/>
            <a:ext cx="84582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200">
                <a:solidFill>
                  <a:srgbClr val="FFFFFF"/>
                </a:solidFill>
                <a:latin typeface="Franklin Gothic Medium" panose="020B0603020102020204" pitchFamily="34" charset="0"/>
              </a:rPr>
              <a:t>http://genome.ucsc.edu/cgi-bin/hgGateway</a:t>
            </a:r>
          </a:p>
        </p:txBody>
      </p:sp>
      <p:grpSp>
        <p:nvGrpSpPr>
          <p:cNvPr id="38916" name="Group 4"/>
          <p:cNvGrpSpPr>
            <a:grpSpLocks/>
          </p:cNvGrpSpPr>
          <p:nvPr/>
        </p:nvGrpSpPr>
        <p:grpSpPr bwMode="auto">
          <a:xfrm>
            <a:off x="381000" y="5715000"/>
            <a:ext cx="8604250" cy="458788"/>
            <a:chOff x="240" y="3600"/>
            <a:chExt cx="5420" cy="289"/>
          </a:xfrm>
        </p:grpSpPr>
        <p:sp>
          <p:nvSpPr>
            <p:cNvPr id="79879" name="Rectangle 5"/>
            <p:cNvSpPr>
              <a:spLocks noChangeArrowheads="1"/>
            </p:cNvSpPr>
            <p:nvPr/>
          </p:nvSpPr>
          <p:spPr bwMode="auto">
            <a:xfrm>
              <a:off x="240" y="3600"/>
              <a:ext cx="2396"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Franklin Gothic Medium" panose="020B0603020102020204" pitchFamily="34" charset="0"/>
                </a:rPr>
                <a:t>102 SNPs across MTHFR</a:t>
              </a:r>
            </a:p>
          </p:txBody>
        </p:sp>
        <p:sp>
          <p:nvSpPr>
            <p:cNvPr id="79880" name="Rectangle 6"/>
            <p:cNvSpPr>
              <a:spLocks noChangeArrowheads="1"/>
            </p:cNvSpPr>
            <p:nvPr/>
          </p:nvSpPr>
          <p:spPr bwMode="auto">
            <a:xfrm>
              <a:off x="2928" y="3600"/>
              <a:ext cx="273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latin typeface="Franklin Gothic Medium" panose="020B0603020102020204" pitchFamily="34" charset="0"/>
                </a:rPr>
                <a:t>Too Many SNPs to Genotype!</a:t>
              </a:r>
            </a:p>
          </p:txBody>
        </p:sp>
        <p:sp>
          <p:nvSpPr>
            <p:cNvPr id="79881" name="Line 7"/>
            <p:cNvSpPr>
              <a:spLocks noChangeShapeType="1"/>
            </p:cNvSpPr>
            <p:nvPr/>
          </p:nvSpPr>
          <p:spPr bwMode="auto">
            <a:xfrm>
              <a:off x="2496" y="3744"/>
              <a:ext cx="332" cy="0"/>
            </a:xfrm>
            <a:prstGeom prst="line">
              <a:avLst/>
            </a:prstGeom>
            <a:noFill/>
            <a:ln w="63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798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143000"/>
            <a:ext cx="957263" cy="50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1219200" y="-60325"/>
            <a:ext cx="70866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latin typeface="Franklin Gothic Medium" panose="020B0603020102020204" pitchFamily="34" charset="0"/>
              </a:rPr>
              <a:t>Too many MTHFR SNPs</a:t>
            </a:r>
            <a:br>
              <a:rPr lang="en-US" altLang="en-US" sz="3600">
                <a:latin typeface="Franklin Gothic Medium" panose="020B0603020102020204" pitchFamily="34" charset="0"/>
              </a:rPr>
            </a:br>
            <a:r>
              <a:rPr lang="en-US" altLang="en-US" sz="3600">
                <a:latin typeface="Franklin Gothic Medium" panose="020B0603020102020204" pitchFamily="34" charset="0"/>
              </a:rPr>
              <a:t>Solution: Tag SNP Selection</a:t>
            </a:r>
          </a:p>
        </p:txBody>
      </p:sp>
      <p:sp>
        <p:nvSpPr>
          <p:cNvPr id="81923" name="Rectangle 2"/>
          <p:cNvSpPr>
            <a:spLocks noChangeArrowheads="1"/>
          </p:cNvSpPr>
          <p:nvPr/>
        </p:nvSpPr>
        <p:spPr bwMode="auto">
          <a:xfrm>
            <a:off x="381000" y="12192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1924" name="Rectangle 3"/>
          <p:cNvSpPr>
            <a:spLocks noChangeArrowheads="1"/>
          </p:cNvSpPr>
          <p:nvPr/>
        </p:nvSpPr>
        <p:spPr bwMode="auto">
          <a:xfrm>
            <a:off x="304800" y="990600"/>
            <a:ext cx="81534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Font typeface="Wingdings" panose="05000000000000000000" pitchFamily="2" charset="2"/>
              <a:buChar char=""/>
            </a:pPr>
            <a:r>
              <a:rPr lang="en-US" altLang="en-US" sz="2800">
                <a:latin typeface="Franklin Gothic Medium" panose="020B0603020102020204" pitchFamily="34" charset="0"/>
              </a:rPr>
              <a:t> SNPs are correlated (aka Linkage Disequilibrium)</a:t>
            </a:r>
          </a:p>
          <a:p>
            <a:pPr eaLnBrk="1" hangingPunct="1">
              <a:spcBef>
                <a:spcPct val="0"/>
              </a:spcBef>
              <a:buClrTx/>
              <a:buFontTx/>
              <a:buNone/>
            </a:pPr>
            <a:endParaRPr lang="en-US" altLang="en-US" sz="2800">
              <a:latin typeface="Franklin Gothic Medium" panose="020B0603020102020204" pitchFamily="34" charset="0"/>
            </a:endParaRPr>
          </a:p>
        </p:txBody>
      </p:sp>
      <p:sp>
        <p:nvSpPr>
          <p:cNvPr id="81925" name="Rectangle 4"/>
          <p:cNvSpPr>
            <a:spLocks noChangeArrowheads="1"/>
          </p:cNvSpPr>
          <p:nvPr/>
        </p:nvSpPr>
        <p:spPr bwMode="auto">
          <a:xfrm>
            <a:off x="5105400" y="6172200"/>
            <a:ext cx="4038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1800">
                <a:solidFill>
                  <a:srgbClr val="FFFFFF"/>
                </a:solidFill>
                <a:latin typeface="Gill Sans" charset="0"/>
                <a:ea typeface="ＭＳ Ｐゴシック" panose="020B0600070205080204" pitchFamily="34" charset="-128"/>
              </a:rPr>
              <a:t>Carlson </a:t>
            </a:r>
            <a:r>
              <a:rPr lang="en-US" altLang="en-US" sz="1800" i="1">
                <a:solidFill>
                  <a:srgbClr val="FFFFFF"/>
                </a:solidFill>
                <a:latin typeface="Gill Sans" charset="0"/>
                <a:ea typeface="ＭＳ Ｐゴシック" panose="020B0600070205080204" pitchFamily="34" charset="-128"/>
              </a:rPr>
              <a:t>et al. </a:t>
            </a:r>
            <a:r>
              <a:rPr lang="en-US" altLang="en-US" sz="1800">
                <a:solidFill>
                  <a:srgbClr val="FFFFFF"/>
                </a:solidFill>
                <a:latin typeface="Gill Sans" charset="0"/>
                <a:ea typeface="ＭＳ Ｐゴシック" panose="020B0600070205080204" pitchFamily="34" charset="-128"/>
              </a:rPr>
              <a:t>(2004) </a:t>
            </a:r>
            <a:r>
              <a:rPr lang="en-US" altLang="en-US" sz="1800" i="1">
                <a:solidFill>
                  <a:srgbClr val="FFFFFF"/>
                </a:solidFill>
                <a:latin typeface="Gill Sans" charset="0"/>
                <a:ea typeface="ＭＳ Ｐゴシック" panose="020B0600070205080204" pitchFamily="34" charset="-128"/>
              </a:rPr>
              <a:t>AJHG </a:t>
            </a:r>
            <a:r>
              <a:rPr lang="en-US" altLang="en-US" sz="1800" b="1">
                <a:solidFill>
                  <a:srgbClr val="FFFFFF"/>
                </a:solidFill>
                <a:latin typeface="Gill Sans" charset="0"/>
                <a:ea typeface="ＭＳ Ｐゴシック" panose="020B0600070205080204" pitchFamily="34" charset="-128"/>
              </a:rPr>
              <a:t>74</a:t>
            </a:r>
            <a:r>
              <a:rPr lang="en-US" altLang="en-US" sz="1800">
                <a:solidFill>
                  <a:srgbClr val="FFFFFF"/>
                </a:solidFill>
                <a:latin typeface="Gill Sans" charset="0"/>
                <a:ea typeface="ＭＳ Ｐゴシック" panose="020B0600070205080204" pitchFamily="34" charset="-128"/>
              </a:rPr>
              <a:t>:106</a:t>
            </a:r>
          </a:p>
        </p:txBody>
      </p:sp>
      <p:grpSp>
        <p:nvGrpSpPr>
          <p:cNvPr id="39941" name="Group 5"/>
          <p:cNvGrpSpPr>
            <a:grpSpLocks/>
          </p:cNvGrpSpPr>
          <p:nvPr/>
        </p:nvGrpSpPr>
        <p:grpSpPr bwMode="auto">
          <a:xfrm>
            <a:off x="1433513" y="4800600"/>
            <a:ext cx="814387" cy="552450"/>
            <a:chOff x="903" y="3024"/>
            <a:chExt cx="513" cy="348"/>
          </a:xfrm>
        </p:grpSpPr>
        <p:sp>
          <p:nvSpPr>
            <p:cNvPr id="81977" name="Text Box 6"/>
            <p:cNvSpPr txBox="1">
              <a:spLocks noChangeArrowheads="1"/>
            </p:cNvSpPr>
            <p:nvPr/>
          </p:nvSpPr>
          <p:spPr bwMode="auto">
            <a:xfrm>
              <a:off x="942" y="3123"/>
              <a:ext cx="474"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1600">
                  <a:solidFill>
                    <a:srgbClr val="0000FF"/>
                  </a:solidFill>
                  <a:latin typeface="Gill Sans" charset="0"/>
                  <a:ea typeface="ＭＳ Ｐゴシック" panose="020B0600070205080204" pitchFamily="34" charset="-128"/>
                </a:rPr>
                <a:t>high</a:t>
              </a:r>
              <a:r>
                <a:rPr lang="en-US" altLang="en-US" sz="1600" i="1">
                  <a:solidFill>
                    <a:srgbClr val="0000FF"/>
                  </a:solidFill>
                  <a:latin typeface="Gill Sans" charset="0"/>
                  <a:ea typeface="ＭＳ Ｐゴシック" panose="020B0600070205080204" pitchFamily="34" charset="-128"/>
                </a:rPr>
                <a:t> r</a:t>
              </a:r>
              <a:r>
                <a:rPr lang="en-US" altLang="en-US" sz="1600" baseline="30000">
                  <a:solidFill>
                    <a:srgbClr val="0000FF"/>
                  </a:solidFill>
                  <a:latin typeface="Gill Sans" charset="0"/>
                  <a:ea typeface="ＭＳ Ｐゴシック" panose="020B0600070205080204" pitchFamily="34" charset="-128"/>
                </a:rPr>
                <a:t>2</a:t>
              </a:r>
            </a:p>
          </p:txBody>
        </p:sp>
        <p:cxnSp>
          <p:nvCxnSpPr>
            <p:cNvPr id="81978" name="AutoShape 7"/>
            <p:cNvCxnSpPr>
              <a:cxnSpLocks noChangeShapeType="1"/>
            </p:cNvCxnSpPr>
            <p:nvPr/>
          </p:nvCxnSpPr>
          <p:spPr bwMode="auto">
            <a:xfrm flipH="1">
              <a:off x="903" y="3024"/>
              <a:ext cx="0" cy="348"/>
            </a:xfrm>
            <a:prstGeom prst="curvedConnector3">
              <a:avLst>
                <a:gd name="adj1" fmla="val 50000"/>
              </a:avLst>
            </a:prstGeom>
            <a:noFill/>
            <a:ln w="19080" cap="sq">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9944" name="Group 8"/>
          <p:cNvGrpSpPr>
            <a:grpSpLocks/>
          </p:cNvGrpSpPr>
          <p:nvPr/>
        </p:nvGrpSpPr>
        <p:grpSpPr bwMode="auto">
          <a:xfrm>
            <a:off x="2486025" y="4567238"/>
            <a:ext cx="1028700" cy="682625"/>
            <a:chOff x="1566" y="2877"/>
            <a:chExt cx="648" cy="430"/>
          </a:xfrm>
        </p:grpSpPr>
        <p:cxnSp>
          <p:nvCxnSpPr>
            <p:cNvPr id="81975" name="AutoShape 9"/>
            <p:cNvCxnSpPr>
              <a:cxnSpLocks noChangeShapeType="1"/>
              <a:endCxn id="81969" idx="2"/>
            </p:cNvCxnSpPr>
            <p:nvPr/>
          </p:nvCxnSpPr>
          <p:spPr bwMode="auto">
            <a:xfrm flipH="1" flipV="1">
              <a:off x="1566" y="2877"/>
              <a:ext cx="0" cy="145"/>
            </a:xfrm>
            <a:prstGeom prst="curvedConnector3">
              <a:avLst>
                <a:gd name="adj1" fmla="val 50000"/>
              </a:avLst>
            </a:prstGeom>
            <a:noFill/>
            <a:ln w="19080" cap="sq">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1976" name="Text Box 10"/>
            <p:cNvSpPr txBox="1">
              <a:spLocks noChangeArrowheads="1"/>
            </p:cNvSpPr>
            <p:nvPr/>
          </p:nvSpPr>
          <p:spPr bwMode="auto">
            <a:xfrm>
              <a:off x="1741" y="3095"/>
              <a:ext cx="474"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1600">
                  <a:latin typeface="Gill Sans" charset="0"/>
                  <a:ea typeface="ＭＳ Ｐゴシック" panose="020B0600070205080204" pitchFamily="34" charset="-128"/>
                </a:rPr>
                <a:t>high</a:t>
              </a:r>
              <a:r>
                <a:rPr lang="en-US" altLang="en-US" sz="1600" i="1">
                  <a:latin typeface="Gill Sans" charset="0"/>
                  <a:ea typeface="ＭＳ Ｐゴシック" panose="020B0600070205080204" pitchFamily="34" charset="-128"/>
                </a:rPr>
                <a:t> r</a:t>
              </a:r>
              <a:r>
                <a:rPr lang="en-US" altLang="en-US" sz="1600" baseline="30000">
                  <a:latin typeface="Gill Sans" charset="0"/>
                  <a:ea typeface="ＭＳ Ｐゴシック" panose="020B0600070205080204" pitchFamily="34" charset="-128"/>
                </a:rPr>
                <a:t>2</a:t>
              </a:r>
            </a:p>
          </p:txBody>
        </p:sp>
      </p:grpSp>
      <p:grpSp>
        <p:nvGrpSpPr>
          <p:cNvPr id="39947" name="Group 11"/>
          <p:cNvGrpSpPr>
            <a:grpSpLocks/>
          </p:cNvGrpSpPr>
          <p:nvPr/>
        </p:nvGrpSpPr>
        <p:grpSpPr bwMode="auto">
          <a:xfrm>
            <a:off x="3060700" y="4800600"/>
            <a:ext cx="1658938" cy="552450"/>
            <a:chOff x="1928" y="3024"/>
            <a:chExt cx="1045" cy="348"/>
          </a:xfrm>
        </p:grpSpPr>
        <p:sp>
          <p:nvSpPr>
            <p:cNvPr id="81973" name="Text Box 12"/>
            <p:cNvSpPr txBox="1">
              <a:spLocks noChangeArrowheads="1"/>
            </p:cNvSpPr>
            <p:nvPr/>
          </p:nvSpPr>
          <p:spPr bwMode="auto">
            <a:xfrm>
              <a:off x="2499" y="3068"/>
              <a:ext cx="474"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1600">
                  <a:solidFill>
                    <a:srgbClr val="FF0000"/>
                  </a:solidFill>
                  <a:latin typeface="Gill Sans" charset="0"/>
                  <a:ea typeface="ＭＳ Ｐゴシック" panose="020B0600070205080204" pitchFamily="34" charset="-128"/>
                </a:rPr>
                <a:t>high</a:t>
              </a:r>
              <a:r>
                <a:rPr lang="en-US" altLang="en-US" sz="1600" i="1">
                  <a:solidFill>
                    <a:srgbClr val="FF0000"/>
                  </a:solidFill>
                  <a:latin typeface="Gill Sans" charset="0"/>
                  <a:ea typeface="ＭＳ Ｐゴシック" panose="020B0600070205080204" pitchFamily="34" charset="-128"/>
                </a:rPr>
                <a:t> r</a:t>
              </a:r>
              <a:r>
                <a:rPr lang="en-US" altLang="en-US" sz="1600" baseline="30000">
                  <a:solidFill>
                    <a:srgbClr val="FF0000"/>
                  </a:solidFill>
                  <a:latin typeface="Gill Sans" charset="0"/>
                  <a:ea typeface="ＭＳ Ｐゴシック" panose="020B0600070205080204" pitchFamily="34" charset="-128"/>
                </a:rPr>
                <a:t>2</a:t>
              </a:r>
            </a:p>
          </p:txBody>
        </p:sp>
        <p:cxnSp>
          <p:nvCxnSpPr>
            <p:cNvPr id="81974" name="AutoShape 13"/>
            <p:cNvCxnSpPr>
              <a:cxnSpLocks noChangeShapeType="1"/>
            </p:cNvCxnSpPr>
            <p:nvPr/>
          </p:nvCxnSpPr>
          <p:spPr bwMode="auto">
            <a:xfrm flipH="1">
              <a:off x="1928" y="3024"/>
              <a:ext cx="0" cy="348"/>
            </a:xfrm>
            <a:prstGeom prst="curvedConnector3">
              <a:avLst>
                <a:gd name="adj1" fmla="val 50000"/>
              </a:avLst>
            </a:prstGeom>
            <a:noFill/>
            <a:ln w="19080" cap="sq">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81929" name="Group 14"/>
          <p:cNvGrpSpPr>
            <a:grpSpLocks/>
          </p:cNvGrpSpPr>
          <p:nvPr/>
        </p:nvGrpSpPr>
        <p:grpSpPr bwMode="auto">
          <a:xfrm>
            <a:off x="914400" y="1905000"/>
            <a:ext cx="4121150" cy="2660650"/>
            <a:chOff x="576" y="1200"/>
            <a:chExt cx="2596" cy="1676"/>
          </a:xfrm>
        </p:grpSpPr>
        <p:grpSp>
          <p:nvGrpSpPr>
            <p:cNvPr id="81937" name="Group 15"/>
            <p:cNvGrpSpPr>
              <a:grpSpLocks/>
            </p:cNvGrpSpPr>
            <p:nvPr/>
          </p:nvGrpSpPr>
          <p:grpSpPr bwMode="auto">
            <a:xfrm>
              <a:off x="624" y="1968"/>
              <a:ext cx="284" cy="908"/>
              <a:chOff x="624" y="1968"/>
              <a:chExt cx="284" cy="908"/>
            </a:xfrm>
          </p:grpSpPr>
          <p:sp>
            <p:nvSpPr>
              <p:cNvPr id="81971" name="AutoShape 16"/>
              <p:cNvSpPr>
                <a:spLocks noChangeArrowheads="1"/>
              </p:cNvSpPr>
              <p:nvPr/>
            </p:nvSpPr>
            <p:spPr bwMode="auto">
              <a:xfrm>
                <a:off x="624" y="1968"/>
                <a:ext cx="284" cy="456"/>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ea typeface="ＭＳ Ｐゴシック" panose="020B0600070205080204" pitchFamily="34" charset="-128"/>
                  </a:rPr>
                  <a:t>A</a:t>
                </a:r>
              </a:p>
              <a:p>
                <a:pPr algn="ctr" eaLnBrk="1" hangingPunct="1">
                  <a:spcBef>
                    <a:spcPct val="0"/>
                  </a:spcBef>
                  <a:buClrTx/>
                  <a:buFontTx/>
                  <a:buNone/>
                </a:pPr>
                <a:r>
                  <a:rPr lang="en-US" altLang="en-US" sz="2400">
                    <a:ea typeface="ＭＳ Ｐゴシック" panose="020B0600070205080204" pitchFamily="34" charset="-128"/>
                  </a:rPr>
                  <a:t>A</a:t>
                </a:r>
              </a:p>
            </p:txBody>
          </p:sp>
          <p:sp>
            <p:nvSpPr>
              <p:cNvPr id="81972" name="AutoShape 17"/>
              <p:cNvSpPr>
                <a:spLocks noChangeArrowheads="1"/>
              </p:cNvSpPr>
              <p:nvPr/>
            </p:nvSpPr>
            <p:spPr bwMode="auto">
              <a:xfrm>
                <a:off x="624" y="2420"/>
                <a:ext cx="284" cy="456"/>
              </a:xfrm>
              <a:prstGeom prst="roundRect">
                <a:avLst>
                  <a:gd name="adj" fmla="val 16667"/>
                </a:avLst>
              </a:prstGeom>
              <a:solidFill>
                <a:srgbClr val="CC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ea typeface="ＭＳ Ｐゴシック" panose="020B0600070205080204" pitchFamily="34" charset="-128"/>
                  </a:rPr>
                  <a:t>T</a:t>
                </a:r>
              </a:p>
              <a:p>
                <a:pPr algn="ctr" eaLnBrk="1" hangingPunct="1">
                  <a:spcBef>
                    <a:spcPct val="0"/>
                  </a:spcBef>
                  <a:buClrTx/>
                  <a:buFontTx/>
                  <a:buNone/>
                </a:pPr>
                <a:r>
                  <a:rPr lang="en-US" altLang="en-US" sz="2400">
                    <a:ea typeface="ＭＳ Ｐゴシック" panose="020B0600070205080204" pitchFamily="34" charset="-128"/>
                  </a:rPr>
                  <a:t>T</a:t>
                </a:r>
              </a:p>
            </p:txBody>
          </p:sp>
        </p:grpSp>
        <p:grpSp>
          <p:nvGrpSpPr>
            <p:cNvPr id="81938" name="Group 18"/>
            <p:cNvGrpSpPr>
              <a:grpSpLocks/>
            </p:cNvGrpSpPr>
            <p:nvPr/>
          </p:nvGrpSpPr>
          <p:grpSpPr bwMode="auto">
            <a:xfrm>
              <a:off x="1424" y="1968"/>
              <a:ext cx="284" cy="908"/>
              <a:chOff x="1424" y="1968"/>
              <a:chExt cx="284" cy="908"/>
            </a:xfrm>
          </p:grpSpPr>
          <p:sp>
            <p:nvSpPr>
              <p:cNvPr id="81967" name="AutoShape 19"/>
              <p:cNvSpPr>
                <a:spLocks noChangeArrowheads="1"/>
              </p:cNvSpPr>
              <p:nvPr/>
            </p:nvSpPr>
            <p:spPr bwMode="auto">
              <a:xfrm>
                <a:off x="1424" y="1968"/>
                <a:ext cx="284" cy="236"/>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ea typeface="ＭＳ Ｐゴシック" panose="020B0600070205080204" pitchFamily="34" charset="-128"/>
                  </a:rPr>
                  <a:t>G</a:t>
                </a:r>
              </a:p>
            </p:txBody>
          </p:sp>
          <p:sp>
            <p:nvSpPr>
              <p:cNvPr id="81968" name="AutoShape 20"/>
              <p:cNvSpPr>
                <a:spLocks noChangeArrowheads="1"/>
              </p:cNvSpPr>
              <p:nvPr/>
            </p:nvSpPr>
            <p:spPr bwMode="auto">
              <a:xfrm>
                <a:off x="1424" y="2208"/>
                <a:ext cx="284" cy="232"/>
              </a:xfrm>
              <a:prstGeom prst="roundRect">
                <a:avLst>
                  <a:gd name="adj" fmla="val 16667"/>
                </a:avLst>
              </a:prstGeom>
              <a:solidFill>
                <a:srgbClr val="CC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ea typeface="ＭＳ Ｐゴシック" panose="020B0600070205080204" pitchFamily="34" charset="-128"/>
                  </a:rPr>
                  <a:t>C</a:t>
                </a:r>
              </a:p>
            </p:txBody>
          </p:sp>
          <p:sp>
            <p:nvSpPr>
              <p:cNvPr id="81969" name="AutoShape 21"/>
              <p:cNvSpPr>
                <a:spLocks noChangeArrowheads="1"/>
              </p:cNvSpPr>
              <p:nvPr/>
            </p:nvSpPr>
            <p:spPr bwMode="auto">
              <a:xfrm>
                <a:off x="1424" y="2644"/>
                <a:ext cx="284" cy="232"/>
              </a:xfrm>
              <a:prstGeom prst="roundRect">
                <a:avLst>
                  <a:gd name="adj" fmla="val 16667"/>
                </a:avLst>
              </a:prstGeom>
              <a:solidFill>
                <a:srgbClr val="CC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ea typeface="ＭＳ Ｐゴシック" panose="020B0600070205080204" pitchFamily="34" charset="-128"/>
                  </a:rPr>
                  <a:t>C</a:t>
                </a:r>
              </a:p>
            </p:txBody>
          </p:sp>
          <p:sp>
            <p:nvSpPr>
              <p:cNvPr id="81970" name="AutoShape 22"/>
              <p:cNvSpPr>
                <a:spLocks noChangeArrowheads="1"/>
              </p:cNvSpPr>
              <p:nvPr/>
            </p:nvSpPr>
            <p:spPr bwMode="auto">
              <a:xfrm>
                <a:off x="1424" y="2424"/>
                <a:ext cx="284" cy="236"/>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ea typeface="ＭＳ Ｐゴシック" panose="020B0600070205080204" pitchFamily="34" charset="-128"/>
                  </a:rPr>
                  <a:t>G</a:t>
                </a:r>
              </a:p>
            </p:txBody>
          </p:sp>
        </p:grpSp>
        <p:grpSp>
          <p:nvGrpSpPr>
            <p:cNvPr id="81939" name="Group 23"/>
            <p:cNvGrpSpPr>
              <a:grpSpLocks/>
            </p:cNvGrpSpPr>
            <p:nvPr/>
          </p:nvGrpSpPr>
          <p:grpSpPr bwMode="auto">
            <a:xfrm>
              <a:off x="2888" y="1968"/>
              <a:ext cx="284" cy="908"/>
              <a:chOff x="2888" y="1968"/>
              <a:chExt cx="284" cy="908"/>
            </a:xfrm>
          </p:grpSpPr>
          <p:sp>
            <p:nvSpPr>
              <p:cNvPr id="81965" name="AutoShape 24"/>
              <p:cNvSpPr>
                <a:spLocks noChangeArrowheads="1"/>
              </p:cNvSpPr>
              <p:nvPr/>
            </p:nvSpPr>
            <p:spPr bwMode="auto">
              <a:xfrm>
                <a:off x="2888" y="1968"/>
                <a:ext cx="284" cy="228"/>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ea typeface="ＭＳ Ｐゴシック" panose="020B0600070205080204" pitchFamily="34" charset="-128"/>
                  </a:rPr>
                  <a:t>A</a:t>
                </a:r>
              </a:p>
            </p:txBody>
          </p:sp>
          <p:sp>
            <p:nvSpPr>
              <p:cNvPr id="81966" name="AutoShape 25"/>
              <p:cNvSpPr>
                <a:spLocks noChangeArrowheads="1"/>
              </p:cNvSpPr>
              <p:nvPr/>
            </p:nvSpPr>
            <p:spPr bwMode="auto">
              <a:xfrm>
                <a:off x="2888" y="2200"/>
                <a:ext cx="284" cy="676"/>
              </a:xfrm>
              <a:prstGeom prst="roundRect">
                <a:avLst>
                  <a:gd name="adj" fmla="val 16667"/>
                </a:avLst>
              </a:prstGeom>
              <a:solidFill>
                <a:srgbClr val="CC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ea typeface="ＭＳ Ｐゴシック" panose="020B0600070205080204" pitchFamily="34" charset="-128"/>
                  </a:rPr>
                  <a:t>C</a:t>
                </a:r>
              </a:p>
              <a:p>
                <a:pPr algn="ctr" eaLnBrk="1" hangingPunct="1">
                  <a:spcBef>
                    <a:spcPct val="0"/>
                  </a:spcBef>
                  <a:buClrTx/>
                  <a:buFontTx/>
                  <a:buNone/>
                </a:pPr>
                <a:r>
                  <a:rPr lang="en-US" altLang="en-US" sz="2400">
                    <a:ea typeface="ＭＳ Ｐゴシック" panose="020B0600070205080204" pitchFamily="34" charset="-128"/>
                  </a:rPr>
                  <a:t>C</a:t>
                </a:r>
              </a:p>
              <a:p>
                <a:pPr algn="ctr" eaLnBrk="1" hangingPunct="1">
                  <a:spcBef>
                    <a:spcPct val="0"/>
                  </a:spcBef>
                  <a:buClrTx/>
                  <a:buFontTx/>
                  <a:buNone/>
                </a:pPr>
                <a:r>
                  <a:rPr lang="en-US" altLang="en-US" sz="2400">
                    <a:ea typeface="ＭＳ Ｐゴシック" panose="020B0600070205080204" pitchFamily="34" charset="-128"/>
                  </a:rPr>
                  <a:t>C</a:t>
                </a:r>
              </a:p>
            </p:txBody>
          </p:sp>
        </p:grpSp>
        <p:grpSp>
          <p:nvGrpSpPr>
            <p:cNvPr id="81940" name="Group 26"/>
            <p:cNvGrpSpPr>
              <a:grpSpLocks/>
            </p:cNvGrpSpPr>
            <p:nvPr/>
          </p:nvGrpSpPr>
          <p:grpSpPr bwMode="auto">
            <a:xfrm>
              <a:off x="2112" y="1968"/>
              <a:ext cx="284" cy="908"/>
              <a:chOff x="2112" y="1968"/>
              <a:chExt cx="284" cy="908"/>
            </a:xfrm>
          </p:grpSpPr>
          <p:sp>
            <p:nvSpPr>
              <p:cNvPr id="81961" name="AutoShape 27"/>
              <p:cNvSpPr>
                <a:spLocks noChangeArrowheads="1"/>
              </p:cNvSpPr>
              <p:nvPr/>
            </p:nvSpPr>
            <p:spPr bwMode="auto">
              <a:xfrm>
                <a:off x="2112" y="1968"/>
                <a:ext cx="284" cy="236"/>
              </a:xfrm>
              <a:prstGeom prst="roundRect">
                <a:avLst>
                  <a:gd name="adj" fmla="val 16667"/>
                </a:avLst>
              </a:prstGeom>
              <a:solidFill>
                <a:srgbClr val="E6E6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solidFill>
                      <a:srgbClr val="808080"/>
                    </a:solidFill>
                    <a:ea typeface="ＭＳ Ｐゴシック" panose="020B0600070205080204" pitchFamily="34" charset="-128"/>
                  </a:rPr>
                  <a:t>G</a:t>
                </a:r>
              </a:p>
            </p:txBody>
          </p:sp>
          <p:sp>
            <p:nvSpPr>
              <p:cNvPr id="81962" name="AutoShape 28"/>
              <p:cNvSpPr>
                <a:spLocks noChangeArrowheads="1"/>
              </p:cNvSpPr>
              <p:nvPr/>
            </p:nvSpPr>
            <p:spPr bwMode="auto">
              <a:xfrm>
                <a:off x="2112" y="2208"/>
                <a:ext cx="284" cy="232"/>
              </a:xfrm>
              <a:prstGeom prst="roundRect">
                <a:avLst>
                  <a:gd name="adj" fmla="val 16667"/>
                </a:avLst>
              </a:prstGeom>
              <a:solidFill>
                <a:srgbClr val="E6E6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solidFill>
                      <a:srgbClr val="808080"/>
                    </a:solidFill>
                    <a:ea typeface="ＭＳ Ｐゴシック" panose="020B0600070205080204" pitchFamily="34" charset="-128"/>
                  </a:rPr>
                  <a:t>C</a:t>
                </a:r>
              </a:p>
            </p:txBody>
          </p:sp>
          <p:sp>
            <p:nvSpPr>
              <p:cNvPr id="81963" name="AutoShape 29"/>
              <p:cNvSpPr>
                <a:spLocks noChangeArrowheads="1"/>
              </p:cNvSpPr>
              <p:nvPr/>
            </p:nvSpPr>
            <p:spPr bwMode="auto">
              <a:xfrm>
                <a:off x="2112" y="2644"/>
                <a:ext cx="284" cy="232"/>
              </a:xfrm>
              <a:prstGeom prst="roundRect">
                <a:avLst>
                  <a:gd name="adj" fmla="val 16667"/>
                </a:avLst>
              </a:prstGeom>
              <a:solidFill>
                <a:srgbClr val="E6E6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solidFill>
                      <a:srgbClr val="808080"/>
                    </a:solidFill>
                    <a:ea typeface="ＭＳ Ｐゴシック" panose="020B0600070205080204" pitchFamily="34" charset="-128"/>
                  </a:rPr>
                  <a:t>C</a:t>
                </a:r>
              </a:p>
            </p:txBody>
          </p:sp>
          <p:sp>
            <p:nvSpPr>
              <p:cNvPr id="81964" name="AutoShape 30"/>
              <p:cNvSpPr>
                <a:spLocks noChangeArrowheads="1"/>
              </p:cNvSpPr>
              <p:nvPr/>
            </p:nvSpPr>
            <p:spPr bwMode="auto">
              <a:xfrm>
                <a:off x="2112" y="2424"/>
                <a:ext cx="284" cy="236"/>
              </a:xfrm>
              <a:prstGeom prst="roundRect">
                <a:avLst>
                  <a:gd name="adj" fmla="val 16667"/>
                </a:avLst>
              </a:prstGeom>
              <a:solidFill>
                <a:srgbClr val="E6E6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solidFill>
                      <a:srgbClr val="808080"/>
                    </a:solidFill>
                    <a:ea typeface="ＭＳ Ｐゴシック" panose="020B0600070205080204" pitchFamily="34" charset="-128"/>
                  </a:rPr>
                  <a:t>G</a:t>
                </a:r>
              </a:p>
            </p:txBody>
          </p:sp>
        </p:grpSp>
        <p:grpSp>
          <p:nvGrpSpPr>
            <p:cNvPr id="81941" name="Group 31"/>
            <p:cNvGrpSpPr>
              <a:grpSpLocks/>
            </p:cNvGrpSpPr>
            <p:nvPr/>
          </p:nvGrpSpPr>
          <p:grpSpPr bwMode="auto">
            <a:xfrm>
              <a:off x="1784" y="1968"/>
              <a:ext cx="284" cy="908"/>
              <a:chOff x="1784" y="1968"/>
              <a:chExt cx="284" cy="908"/>
            </a:xfrm>
          </p:grpSpPr>
          <p:sp>
            <p:nvSpPr>
              <p:cNvPr id="81959" name="AutoShape 32"/>
              <p:cNvSpPr>
                <a:spLocks noChangeArrowheads="1"/>
              </p:cNvSpPr>
              <p:nvPr/>
            </p:nvSpPr>
            <p:spPr bwMode="auto">
              <a:xfrm>
                <a:off x="1784" y="1968"/>
                <a:ext cx="284" cy="228"/>
              </a:xfrm>
              <a:prstGeom prst="roundRect">
                <a:avLst>
                  <a:gd name="adj" fmla="val 16667"/>
                </a:avLst>
              </a:prstGeom>
              <a:solidFill>
                <a:srgbClr val="E6E6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solidFill>
                      <a:srgbClr val="808080"/>
                    </a:solidFill>
                    <a:ea typeface="ＭＳ Ｐゴシック" panose="020B0600070205080204" pitchFamily="34" charset="-128"/>
                  </a:rPr>
                  <a:t>T</a:t>
                </a:r>
              </a:p>
            </p:txBody>
          </p:sp>
          <p:sp>
            <p:nvSpPr>
              <p:cNvPr id="81960" name="AutoShape 33"/>
              <p:cNvSpPr>
                <a:spLocks noChangeArrowheads="1"/>
              </p:cNvSpPr>
              <p:nvPr/>
            </p:nvSpPr>
            <p:spPr bwMode="auto">
              <a:xfrm>
                <a:off x="1784" y="2200"/>
                <a:ext cx="284" cy="676"/>
              </a:xfrm>
              <a:prstGeom prst="roundRect">
                <a:avLst>
                  <a:gd name="adj" fmla="val 16667"/>
                </a:avLst>
              </a:prstGeom>
              <a:solidFill>
                <a:srgbClr val="E6E6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solidFill>
                      <a:srgbClr val="808080"/>
                    </a:solidFill>
                    <a:ea typeface="ＭＳ Ｐゴシック" panose="020B0600070205080204" pitchFamily="34" charset="-128"/>
                  </a:rPr>
                  <a:t>C</a:t>
                </a:r>
              </a:p>
              <a:p>
                <a:pPr algn="ctr" eaLnBrk="1" hangingPunct="1">
                  <a:spcBef>
                    <a:spcPct val="0"/>
                  </a:spcBef>
                  <a:buClrTx/>
                  <a:buFontTx/>
                  <a:buNone/>
                </a:pPr>
                <a:r>
                  <a:rPr lang="en-US" altLang="en-US" sz="2400">
                    <a:solidFill>
                      <a:srgbClr val="808080"/>
                    </a:solidFill>
                    <a:ea typeface="ＭＳ Ｐゴシック" panose="020B0600070205080204" pitchFamily="34" charset="-128"/>
                  </a:rPr>
                  <a:t>C</a:t>
                </a:r>
              </a:p>
              <a:p>
                <a:pPr algn="ctr" eaLnBrk="1" hangingPunct="1">
                  <a:spcBef>
                    <a:spcPct val="0"/>
                  </a:spcBef>
                  <a:buClrTx/>
                  <a:buFontTx/>
                  <a:buNone/>
                </a:pPr>
                <a:r>
                  <a:rPr lang="en-US" altLang="en-US" sz="2400">
                    <a:solidFill>
                      <a:srgbClr val="808080"/>
                    </a:solidFill>
                    <a:ea typeface="ＭＳ Ｐゴシック" panose="020B0600070205080204" pitchFamily="34" charset="-128"/>
                  </a:rPr>
                  <a:t>C</a:t>
                </a:r>
              </a:p>
            </p:txBody>
          </p:sp>
        </p:grpSp>
        <p:grpSp>
          <p:nvGrpSpPr>
            <p:cNvPr id="81942" name="Group 34"/>
            <p:cNvGrpSpPr>
              <a:grpSpLocks/>
            </p:cNvGrpSpPr>
            <p:nvPr/>
          </p:nvGrpSpPr>
          <p:grpSpPr bwMode="auto">
            <a:xfrm>
              <a:off x="1112" y="1968"/>
              <a:ext cx="284" cy="908"/>
              <a:chOff x="1112" y="1968"/>
              <a:chExt cx="284" cy="908"/>
            </a:xfrm>
          </p:grpSpPr>
          <p:sp>
            <p:nvSpPr>
              <p:cNvPr id="81957" name="AutoShape 35"/>
              <p:cNvSpPr>
                <a:spLocks noChangeArrowheads="1"/>
              </p:cNvSpPr>
              <p:nvPr/>
            </p:nvSpPr>
            <p:spPr bwMode="auto">
              <a:xfrm>
                <a:off x="1112" y="1968"/>
                <a:ext cx="284" cy="456"/>
              </a:xfrm>
              <a:prstGeom prst="roundRect">
                <a:avLst>
                  <a:gd name="adj" fmla="val 16667"/>
                </a:avLst>
              </a:prstGeom>
              <a:solidFill>
                <a:srgbClr val="E6E6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solidFill>
                      <a:srgbClr val="808080"/>
                    </a:solidFill>
                    <a:ea typeface="ＭＳ Ｐゴシック" panose="020B0600070205080204" pitchFamily="34" charset="-128"/>
                  </a:rPr>
                  <a:t>G</a:t>
                </a:r>
              </a:p>
              <a:p>
                <a:pPr algn="ctr" eaLnBrk="1" hangingPunct="1">
                  <a:spcBef>
                    <a:spcPct val="0"/>
                  </a:spcBef>
                  <a:buClrTx/>
                  <a:buFontTx/>
                  <a:buNone/>
                </a:pPr>
                <a:r>
                  <a:rPr lang="en-US" altLang="en-US" sz="2400">
                    <a:solidFill>
                      <a:srgbClr val="808080"/>
                    </a:solidFill>
                    <a:ea typeface="ＭＳ Ｐゴシック" panose="020B0600070205080204" pitchFamily="34" charset="-128"/>
                  </a:rPr>
                  <a:t>G</a:t>
                </a:r>
              </a:p>
            </p:txBody>
          </p:sp>
          <p:sp>
            <p:nvSpPr>
              <p:cNvPr id="81958" name="AutoShape 36"/>
              <p:cNvSpPr>
                <a:spLocks noChangeArrowheads="1"/>
              </p:cNvSpPr>
              <p:nvPr/>
            </p:nvSpPr>
            <p:spPr bwMode="auto">
              <a:xfrm>
                <a:off x="1112" y="2420"/>
                <a:ext cx="284" cy="456"/>
              </a:xfrm>
              <a:prstGeom prst="roundRect">
                <a:avLst>
                  <a:gd name="adj" fmla="val 16667"/>
                </a:avLst>
              </a:prstGeom>
              <a:solidFill>
                <a:srgbClr val="E6E6E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solidFill>
                      <a:srgbClr val="808080"/>
                    </a:solidFill>
                    <a:ea typeface="ＭＳ Ｐゴシック" panose="020B0600070205080204" pitchFamily="34" charset="-128"/>
                  </a:rPr>
                  <a:t>A</a:t>
                </a:r>
              </a:p>
              <a:p>
                <a:pPr algn="ctr" eaLnBrk="1" hangingPunct="1">
                  <a:spcBef>
                    <a:spcPct val="0"/>
                  </a:spcBef>
                  <a:buClrTx/>
                  <a:buFontTx/>
                  <a:buNone/>
                </a:pPr>
                <a:r>
                  <a:rPr lang="en-US" altLang="en-US" sz="2400">
                    <a:solidFill>
                      <a:srgbClr val="808080"/>
                    </a:solidFill>
                    <a:ea typeface="ＭＳ Ｐゴシック" panose="020B0600070205080204" pitchFamily="34" charset="-128"/>
                  </a:rPr>
                  <a:t>A</a:t>
                </a:r>
              </a:p>
            </p:txBody>
          </p:sp>
        </p:grpSp>
        <p:grpSp>
          <p:nvGrpSpPr>
            <p:cNvPr id="81943" name="Group 37"/>
            <p:cNvGrpSpPr>
              <a:grpSpLocks/>
            </p:cNvGrpSpPr>
            <p:nvPr/>
          </p:nvGrpSpPr>
          <p:grpSpPr bwMode="auto">
            <a:xfrm>
              <a:off x="576" y="1200"/>
              <a:ext cx="2588" cy="496"/>
              <a:chOff x="576" y="1200"/>
              <a:chExt cx="2588" cy="496"/>
            </a:xfrm>
          </p:grpSpPr>
          <p:sp>
            <p:nvSpPr>
              <p:cNvPr id="81944" name="Line 38"/>
              <p:cNvSpPr>
                <a:spLocks noChangeShapeType="1"/>
              </p:cNvSpPr>
              <p:nvPr/>
            </p:nvSpPr>
            <p:spPr bwMode="auto">
              <a:xfrm>
                <a:off x="576" y="1596"/>
                <a:ext cx="2588" cy="0"/>
              </a:xfrm>
              <a:prstGeom prst="line">
                <a:avLst/>
              </a:prstGeom>
              <a:noFill/>
              <a:ln w="381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45" name="Freeform 39"/>
              <p:cNvSpPr>
                <a:spLocks noChangeArrowheads="1"/>
              </p:cNvSpPr>
              <p:nvPr/>
            </p:nvSpPr>
            <p:spPr bwMode="auto">
              <a:xfrm>
                <a:off x="2880" y="1492"/>
                <a:ext cx="228" cy="204"/>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solidFill>
                <a:srgbClr val="FFFF00"/>
              </a:solidFill>
              <a:ln w="25560" cap="sq">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6" name="Freeform 40"/>
              <p:cNvSpPr>
                <a:spLocks noChangeArrowheads="1"/>
              </p:cNvSpPr>
              <p:nvPr/>
            </p:nvSpPr>
            <p:spPr bwMode="auto">
              <a:xfrm>
                <a:off x="2104" y="1483"/>
                <a:ext cx="228" cy="204"/>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solidFill>
                <a:srgbClr val="FFFF00"/>
              </a:solidFill>
              <a:ln w="25560" cap="sq">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7" name="Freeform 41"/>
              <p:cNvSpPr>
                <a:spLocks noChangeArrowheads="1"/>
              </p:cNvSpPr>
              <p:nvPr/>
            </p:nvSpPr>
            <p:spPr bwMode="auto">
              <a:xfrm>
                <a:off x="1768" y="1483"/>
                <a:ext cx="228" cy="204"/>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solidFill>
                <a:srgbClr val="FFFF00"/>
              </a:solidFill>
              <a:ln w="25560" cap="sq">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8" name="Freeform 42"/>
              <p:cNvSpPr>
                <a:spLocks noChangeArrowheads="1"/>
              </p:cNvSpPr>
              <p:nvPr/>
            </p:nvSpPr>
            <p:spPr bwMode="auto">
              <a:xfrm>
                <a:off x="1112" y="1483"/>
                <a:ext cx="228" cy="204"/>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solidFill>
                <a:srgbClr val="FFFF00"/>
              </a:solidFill>
              <a:ln w="25560" cap="sq">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49" name="Freeform 43"/>
              <p:cNvSpPr>
                <a:spLocks noChangeArrowheads="1"/>
              </p:cNvSpPr>
              <p:nvPr/>
            </p:nvSpPr>
            <p:spPr bwMode="auto">
              <a:xfrm>
                <a:off x="1408" y="1483"/>
                <a:ext cx="228" cy="204"/>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solidFill>
                <a:srgbClr val="FFFF00"/>
              </a:solidFill>
              <a:ln w="25560" cap="sq">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50" name="Freeform 44"/>
              <p:cNvSpPr>
                <a:spLocks noChangeArrowheads="1"/>
              </p:cNvSpPr>
              <p:nvPr/>
            </p:nvSpPr>
            <p:spPr bwMode="auto">
              <a:xfrm>
                <a:off x="608" y="1483"/>
                <a:ext cx="228" cy="204"/>
              </a:xfrm>
              <a:custGeom>
                <a:avLst/>
                <a:gdLst>
                  <a:gd name="T0" fmla="*/ 0 w 9111"/>
                  <a:gd name="T1" fmla="*/ 0 h 9111"/>
                  <a:gd name="T2" fmla="*/ 0 w 9111"/>
                  <a:gd name="T3" fmla="*/ 0 h 9111"/>
                  <a:gd name="T4" fmla="*/ 0 w 9111"/>
                  <a:gd name="T5" fmla="*/ 0 h 9111"/>
                  <a:gd name="T6" fmla="*/ 0 w 9111"/>
                  <a:gd name="T7" fmla="*/ 0 h 9111"/>
                  <a:gd name="T8" fmla="*/ 0 w 9111"/>
                  <a:gd name="T9" fmla="*/ 0 h 9111"/>
                  <a:gd name="T10" fmla="*/ 0 w 9111"/>
                  <a:gd name="T11" fmla="*/ 0 h 9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solidFill>
                <a:srgbClr val="FFFF00"/>
              </a:solidFill>
              <a:ln w="25560" cap="sq">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51" name="Text Box 45"/>
              <p:cNvSpPr txBox="1">
                <a:spLocks noChangeArrowheads="1"/>
              </p:cNvSpPr>
              <p:nvPr/>
            </p:nvSpPr>
            <p:spPr bwMode="auto">
              <a:xfrm>
                <a:off x="615" y="1210"/>
                <a:ext cx="209"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1400" b="1">
                    <a:latin typeface="Gill Sans" charset="0"/>
                    <a:ea typeface="ＭＳ Ｐゴシック" panose="020B0600070205080204" pitchFamily="34" charset="-128"/>
                  </a:rPr>
                  <a:t>A/T</a:t>
                </a:r>
              </a:p>
              <a:p>
                <a:pPr algn="ctr" eaLnBrk="1" hangingPunct="1">
                  <a:spcBef>
                    <a:spcPct val="0"/>
                  </a:spcBef>
                  <a:buClrTx/>
                  <a:buFontTx/>
                  <a:buNone/>
                </a:pPr>
                <a:r>
                  <a:rPr lang="en-US" altLang="en-US" sz="1400" b="1">
                    <a:latin typeface="Gill Sans" charset="0"/>
                    <a:ea typeface="ＭＳ Ｐゴシック" panose="020B0600070205080204" pitchFamily="34" charset="-128"/>
                  </a:rPr>
                  <a:t>1</a:t>
                </a:r>
              </a:p>
            </p:txBody>
          </p:sp>
          <p:sp>
            <p:nvSpPr>
              <p:cNvPr id="81952" name="Text Box 46"/>
              <p:cNvSpPr txBox="1">
                <a:spLocks noChangeArrowheads="1"/>
              </p:cNvSpPr>
              <p:nvPr/>
            </p:nvSpPr>
            <p:spPr bwMode="auto">
              <a:xfrm>
                <a:off x="1099" y="1203"/>
                <a:ext cx="219"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1400" b="1">
                    <a:latin typeface="Gill Sans" charset="0"/>
                    <a:ea typeface="ＭＳ Ｐゴシック" panose="020B0600070205080204" pitchFamily="34" charset="-128"/>
                  </a:rPr>
                  <a:t>G/A</a:t>
                </a:r>
              </a:p>
              <a:p>
                <a:pPr algn="ctr" eaLnBrk="1" hangingPunct="1">
                  <a:spcBef>
                    <a:spcPct val="0"/>
                  </a:spcBef>
                  <a:buClrTx/>
                  <a:buFontTx/>
                  <a:buNone/>
                </a:pPr>
                <a:r>
                  <a:rPr lang="en-US" altLang="en-US" sz="1400" b="1">
                    <a:latin typeface="Gill Sans" charset="0"/>
                    <a:ea typeface="ＭＳ Ｐゴシック" panose="020B0600070205080204" pitchFamily="34" charset="-128"/>
                  </a:rPr>
                  <a:t>2</a:t>
                </a:r>
              </a:p>
            </p:txBody>
          </p:sp>
          <p:sp>
            <p:nvSpPr>
              <p:cNvPr id="81953" name="Text Box 47"/>
              <p:cNvSpPr txBox="1">
                <a:spLocks noChangeArrowheads="1"/>
              </p:cNvSpPr>
              <p:nvPr/>
            </p:nvSpPr>
            <p:spPr bwMode="auto">
              <a:xfrm>
                <a:off x="1423" y="1200"/>
                <a:ext cx="20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1400" b="1">
                    <a:latin typeface="Gill Sans" charset="0"/>
                    <a:ea typeface="ＭＳ Ｐゴシック" panose="020B0600070205080204" pitchFamily="34" charset="-128"/>
                  </a:rPr>
                  <a:t>G/C</a:t>
                </a:r>
              </a:p>
              <a:p>
                <a:pPr algn="ctr" eaLnBrk="1" hangingPunct="1">
                  <a:spcBef>
                    <a:spcPct val="0"/>
                  </a:spcBef>
                  <a:buClrTx/>
                  <a:buFontTx/>
                  <a:buNone/>
                </a:pPr>
                <a:r>
                  <a:rPr lang="en-US" altLang="en-US" sz="1400" b="1">
                    <a:latin typeface="Gill Sans" charset="0"/>
                    <a:ea typeface="ＭＳ Ｐゴシック" panose="020B0600070205080204" pitchFamily="34" charset="-128"/>
                  </a:rPr>
                  <a:t>3</a:t>
                </a:r>
              </a:p>
            </p:txBody>
          </p:sp>
          <p:sp>
            <p:nvSpPr>
              <p:cNvPr id="81954" name="Text Box 48"/>
              <p:cNvSpPr txBox="1">
                <a:spLocks noChangeArrowheads="1"/>
              </p:cNvSpPr>
              <p:nvPr/>
            </p:nvSpPr>
            <p:spPr bwMode="auto">
              <a:xfrm>
                <a:off x="1773" y="1205"/>
                <a:ext cx="195"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1400" b="1">
                    <a:latin typeface="Gill Sans" charset="0"/>
                    <a:ea typeface="ＭＳ Ｐゴシック" panose="020B0600070205080204" pitchFamily="34" charset="-128"/>
                  </a:rPr>
                  <a:t>T/C</a:t>
                </a:r>
              </a:p>
              <a:p>
                <a:pPr algn="ctr" eaLnBrk="1" hangingPunct="1">
                  <a:spcBef>
                    <a:spcPct val="0"/>
                  </a:spcBef>
                  <a:buClrTx/>
                  <a:buFontTx/>
                  <a:buNone/>
                </a:pPr>
                <a:r>
                  <a:rPr lang="en-US" altLang="en-US" sz="1400" b="1">
                    <a:latin typeface="Gill Sans" charset="0"/>
                    <a:ea typeface="ＭＳ Ｐゴシック" panose="020B0600070205080204" pitchFamily="34" charset="-128"/>
                  </a:rPr>
                  <a:t>4</a:t>
                </a:r>
              </a:p>
            </p:txBody>
          </p:sp>
          <p:sp>
            <p:nvSpPr>
              <p:cNvPr id="81955" name="Text Box 49"/>
              <p:cNvSpPr txBox="1">
                <a:spLocks noChangeArrowheads="1"/>
              </p:cNvSpPr>
              <p:nvPr/>
            </p:nvSpPr>
            <p:spPr bwMode="auto">
              <a:xfrm>
                <a:off x="2106" y="1205"/>
                <a:ext cx="20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1400" b="1">
                    <a:latin typeface="Gill Sans" charset="0"/>
                    <a:ea typeface="ＭＳ Ｐゴシック" panose="020B0600070205080204" pitchFamily="34" charset="-128"/>
                  </a:rPr>
                  <a:t>G/C</a:t>
                </a:r>
              </a:p>
              <a:p>
                <a:pPr algn="ctr" eaLnBrk="1" hangingPunct="1">
                  <a:spcBef>
                    <a:spcPct val="0"/>
                  </a:spcBef>
                  <a:buClrTx/>
                  <a:buFontTx/>
                  <a:buNone/>
                </a:pPr>
                <a:r>
                  <a:rPr lang="en-US" altLang="en-US" sz="1400" b="1">
                    <a:latin typeface="Gill Sans" charset="0"/>
                    <a:ea typeface="ＭＳ Ｐゴシック" panose="020B0600070205080204" pitchFamily="34" charset="-128"/>
                  </a:rPr>
                  <a:t>5</a:t>
                </a:r>
              </a:p>
            </p:txBody>
          </p:sp>
          <p:sp>
            <p:nvSpPr>
              <p:cNvPr id="81956" name="Text Box 50"/>
              <p:cNvSpPr txBox="1">
                <a:spLocks noChangeArrowheads="1"/>
              </p:cNvSpPr>
              <p:nvPr/>
            </p:nvSpPr>
            <p:spPr bwMode="auto">
              <a:xfrm>
                <a:off x="2881" y="1212"/>
                <a:ext cx="209"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1400" b="1">
                    <a:latin typeface="Gill Sans" charset="0"/>
                    <a:ea typeface="ＭＳ Ｐゴシック" panose="020B0600070205080204" pitchFamily="34" charset="-128"/>
                  </a:rPr>
                  <a:t>A/C</a:t>
                </a:r>
              </a:p>
              <a:p>
                <a:pPr algn="ctr" eaLnBrk="1" hangingPunct="1">
                  <a:spcBef>
                    <a:spcPct val="0"/>
                  </a:spcBef>
                  <a:buClrTx/>
                  <a:buFontTx/>
                  <a:buNone/>
                </a:pPr>
                <a:r>
                  <a:rPr lang="en-US" altLang="en-US" sz="1400" b="1">
                    <a:latin typeface="Gill Sans" charset="0"/>
                    <a:ea typeface="ＭＳ Ｐゴシック" panose="020B0600070205080204" pitchFamily="34" charset="-128"/>
                  </a:rPr>
                  <a:t>6</a:t>
                </a:r>
              </a:p>
            </p:txBody>
          </p:sp>
        </p:grpSp>
      </p:grpSp>
      <p:sp>
        <p:nvSpPr>
          <p:cNvPr id="39987" name="Rectangle 51"/>
          <p:cNvSpPr>
            <a:spLocks noChangeArrowheads="1"/>
          </p:cNvSpPr>
          <p:nvPr/>
        </p:nvSpPr>
        <p:spPr bwMode="auto">
          <a:xfrm>
            <a:off x="5486400" y="1905000"/>
            <a:ext cx="3429000" cy="40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000" b="1">
                <a:latin typeface="Gill Sans" charset="0"/>
                <a:ea typeface="ＭＳ Ｐゴシック" panose="020B0600070205080204" pitchFamily="34" charset="-128"/>
              </a:rPr>
              <a:t>Pairwise Tagging:</a:t>
            </a:r>
          </a:p>
          <a:p>
            <a:pPr algn="ctr" eaLnBrk="1" hangingPunct="1">
              <a:spcBef>
                <a:spcPct val="0"/>
              </a:spcBef>
              <a:buClrTx/>
              <a:buFontTx/>
              <a:buNone/>
            </a:pPr>
            <a:endParaRPr lang="en-US" altLang="en-US" sz="2000" b="1">
              <a:latin typeface="Gill Sans" charset="0"/>
              <a:ea typeface="ＭＳ Ｐゴシック" panose="020B0600070205080204" pitchFamily="34" charset="-128"/>
            </a:endParaRPr>
          </a:p>
          <a:p>
            <a:pPr algn="ctr" eaLnBrk="1" hangingPunct="1">
              <a:spcBef>
                <a:spcPct val="0"/>
              </a:spcBef>
              <a:buClrTx/>
              <a:buFontTx/>
              <a:buNone/>
            </a:pPr>
            <a:r>
              <a:rPr lang="en-US" altLang="en-US" sz="2000">
                <a:latin typeface="Gill Sans" charset="0"/>
                <a:ea typeface="ＭＳ Ｐゴシック" panose="020B0600070205080204" pitchFamily="34" charset="-128"/>
              </a:rPr>
              <a:t>SNP 1</a:t>
            </a:r>
          </a:p>
          <a:p>
            <a:pPr algn="ctr" eaLnBrk="1" hangingPunct="1">
              <a:spcBef>
                <a:spcPct val="0"/>
              </a:spcBef>
              <a:buClrTx/>
              <a:buFontTx/>
              <a:buNone/>
            </a:pPr>
            <a:r>
              <a:rPr lang="en-US" altLang="en-US" sz="2000">
                <a:latin typeface="Gill Sans" charset="0"/>
                <a:ea typeface="ＭＳ Ｐゴシック" panose="020B0600070205080204" pitchFamily="34" charset="-128"/>
              </a:rPr>
              <a:t>SNP 3</a:t>
            </a:r>
          </a:p>
          <a:p>
            <a:pPr algn="ctr" eaLnBrk="1" hangingPunct="1">
              <a:spcBef>
                <a:spcPct val="0"/>
              </a:spcBef>
              <a:buClrTx/>
              <a:buFontTx/>
              <a:buNone/>
            </a:pPr>
            <a:r>
              <a:rPr lang="en-US" altLang="en-US" sz="2000">
                <a:latin typeface="Gill Sans" charset="0"/>
                <a:ea typeface="ＭＳ Ｐゴシック" panose="020B0600070205080204" pitchFamily="34" charset="-128"/>
              </a:rPr>
              <a:t>SNP 6</a:t>
            </a:r>
          </a:p>
          <a:p>
            <a:pPr algn="ctr" eaLnBrk="1" hangingPunct="1">
              <a:spcBef>
                <a:spcPct val="0"/>
              </a:spcBef>
              <a:buClrTx/>
              <a:buFontTx/>
              <a:buNone/>
            </a:pPr>
            <a:endParaRPr lang="en-US" altLang="en-US" sz="2000">
              <a:latin typeface="Gill Sans" charset="0"/>
              <a:ea typeface="ＭＳ Ｐゴシック" panose="020B0600070205080204" pitchFamily="34" charset="-128"/>
            </a:endParaRPr>
          </a:p>
          <a:p>
            <a:pPr algn="ctr" eaLnBrk="1" hangingPunct="1">
              <a:spcBef>
                <a:spcPct val="0"/>
              </a:spcBef>
              <a:buClrTx/>
              <a:buFontTx/>
              <a:buNone/>
            </a:pPr>
            <a:r>
              <a:rPr lang="en-US" altLang="en-US" sz="2000" b="1">
                <a:latin typeface="Gill Sans" charset="0"/>
                <a:ea typeface="ＭＳ Ｐゴシック" panose="020B0600070205080204" pitchFamily="34" charset="-128"/>
              </a:rPr>
              <a:t>3 tags in total</a:t>
            </a:r>
          </a:p>
          <a:p>
            <a:pPr algn="ctr" eaLnBrk="1" hangingPunct="1">
              <a:spcBef>
                <a:spcPct val="0"/>
              </a:spcBef>
              <a:buClrTx/>
              <a:buFontTx/>
              <a:buNone/>
            </a:pPr>
            <a:endParaRPr lang="en-US" altLang="en-US" sz="2000" b="1">
              <a:latin typeface="Gill Sans" charset="0"/>
              <a:ea typeface="ＭＳ Ｐゴシック" panose="020B0600070205080204" pitchFamily="34" charset="-128"/>
            </a:endParaRPr>
          </a:p>
          <a:p>
            <a:pPr algn="ctr" eaLnBrk="1" hangingPunct="1">
              <a:spcBef>
                <a:spcPct val="0"/>
              </a:spcBef>
              <a:buClrTx/>
              <a:buFontTx/>
              <a:buNone/>
            </a:pPr>
            <a:r>
              <a:rPr lang="en-US" altLang="en-US" sz="2000" b="1">
                <a:latin typeface="Gill Sans" charset="0"/>
                <a:ea typeface="ＭＳ Ｐゴシック" panose="020B0600070205080204" pitchFamily="34" charset="-128"/>
              </a:rPr>
              <a:t>Test for association:</a:t>
            </a:r>
          </a:p>
          <a:p>
            <a:pPr algn="ctr" eaLnBrk="1" hangingPunct="1">
              <a:spcBef>
                <a:spcPct val="0"/>
              </a:spcBef>
              <a:buClrTx/>
              <a:buFontTx/>
              <a:buNone/>
            </a:pPr>
            <a:endParaRPr lang="en-US" altLang="en-US" sz="2000" b="1">
              <a:latin typeface="Gill Sans" charset="0"/>
              <a:ea typeface="ＭＳ Ｐゴシック" panose="020B0600070205080204" pitchFamily="34" charset="-128"/>
            </a:endParaRPr>
          </a:p>
          <a:p>
            <a:pPr algn="ctr" eaLnBrk="1" hangingPunct="1">
              <a:spcBef>
                <a:spcPct val="0"/>
              </a:spcBef>
              <a:buClrTx/>
              <a:buFontTx/>
              <a:buNone/>
            </a:pPr>
            <a:r>
              <a:rPr lang="en-US" altLang="en-US" sz="2000">
                <a:latin typeface="Gill Sans" charset="0"/>
                <a:ea typeface="ＭＳ Ｐゴシック" panose="020B0600070205080204" pitchFamily="34" charset="-128"/>
              </a:rPr>
              <a:t>SNP 1</a:t>
            </a:r>
          </a:p>
          <a:p>
            <a:pPr algn="ctr" eaLnBrk="1" hangingPunct="1">
              <a:spcBef>
                <a:spcPct val="0"/>
              </a:spcBef>
              <a:buClrTx/>
              <a:buFontTx/>
              <a:buNone/>
            </a:pPr>
            <a:r>
              <a:rPr lang="en-US" altLang="en-US" sz="2000">
                <a:latin typeface="Gill Sans" charset="0"/>
                <a:ea typeface="ＭＳ Ｐゴシック" panose="020B0600070205080204" pitchFamily="34" charset="-128"/>
              </a:rPr>
              <a:t>SNP 3</a:t>
            </a:r>
          </a:p>
          <a:p>
            <a:pPr algn="ctr" eaLnBrk="1" hangingPunct="1">
              <a:spcBef>
                <a:spcPct val="0"/>
              </a:spcBef>
              <a:buClrTx/>
              <a:buFontTx/>
              <a:buNone/>
            </a:pPr>
            <a:r>
              <a:rPr lang="en-US" altLang="en-US" sz="2000">
                <a:latin typeface="Gill Sans" charset="0"/>
                <a:ea typeface="ＭＳ Ｐゴシック" panose="020B0600070205080204" pitchFamily="34" charset="-128"/>
              </a:rPr>
              <a:t>SNP 6</a:t>
            </a:r>
          </a:p>
        </p:txBody>
      </p:sp>
      <p:sp>
        <p:nvSpPr>
          <p:cNvPr id="81931" name="Line 52"/>
          <p:cNvSpPr>
            <a:spLocks noChangeShapeType="1"/>
          </p:cNvSpPr>
          <p:nvPr/>
        </p:nvSpPr>
        <p:spPr bwMode="auto">
          <a:xfrm flipH="1">
            <a:off x="1822450" y="4800600"/>
            <a:ext cx="195263" cy="222250"/>
          </a:xfrm>
          <a:prstGeom prst="line">
            <a:avLst/>
          </a:prstGeom>
          <a:noFill/>
          <a:ln w="9360" cap="sq">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32" name="Line 53"/>
          <p:cNvSpPr>
            <a:spLocks noChangeShapeType="1"/>
          </p:cNvSpPr>
          <p:nvPr/>
        </p:nvSpPr>
        <p:spPr bwMode="auto">
          <a:xfrm flipH="1" flipV="1">
            <a:off x="1273175" y="4657725"/>
            <a:ext cx="230188" cy="371475"/>
          </a:xfrm>
          <a:prstGeom prst="line">
            <a:avLst/>
          </a:prstGeom>
          <a:noFill/>
          <a:ln w="9360" cap="sq">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33" name="Line 54"/>
          <p:cNvSpPr>
            <a:spLocks noChangeShapeType="1"/>
          </p:cNvSpPr>
          <p:nvPr/>
        </p:nvSpPr>
        <p:spPr bwMode="auto">
          <a:xfrm flipH="1">
            <a:off x="3194050" y="4572000"/>
            <a:ext cx="469900" cy="450850"/>
          </a:xfrm>
          <a:prstGeom prst="line">
            <a:avLst/>
          </a:prstGeom>
          <a:noFill/>
          <a:ln w="936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34" name="Line 55"/>
          <p:cNvSpPr>
            <a:spLocks noChangeShapeType="1"/>
          </p:cNvSpPr>
          <p:nvPr/>
        </p:nvSpPr>
        <p:spPr bwMode="auto">
          <a:xfrm flipH="1" flipV="1">
            <a:off x="2463800" y="4657725"/>
            <a:ext cx="377825" cy="371475"/>
          </a:xfrm>
          <a:prstGeom prst="line">
            <a:avLst/>
          </a:prstGeom>
          <a:noFill/>
          <a:ln w="936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35" name="Line 56"/>
          <p:cNvSpPr>
            <a:spLocks noChangeShapeType="1"/>
          </p:cNvSpPr>
          <p:nvPr/>
        </p:nvSpPr>
        <p:spPr bwMode="auto">
          <a:xfrm>
            <a:off x="3108325" y="4572000"/>
            <a:ext cx="914400" cy="450850"/>
          </a:xfrm>
          <a:prstGeom prst="line">
            <a:avLst/>
          </a:prstGeom>
          <a:noFill/>
          <a:ln w="9360" cap="sq">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36" name="Line 57"/>
          <p:cNvSpPr>
            <a:spLocks noChangeShapeType="1"/>
          </p:cNvSpPr>
          <p:nvPr/>
        </p:nvSpPr>
        <p:spPr bwMode="auto">
          <a:xfrm flipV="1">
            <a:off x="4114800" y="4657725"/>
            <a:ext cx="639763" cy="371475"/>
          </a:xfrm>
          <a:prstGeom prst="line">
            <a:avLst/>
          </a:prstGeom>
          <a:noFill/>
          <a:ln w="9360" cap="sq">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41"/>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9944"/>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399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9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0" y="274638"/>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t>Coverage: Measurement Error in TagSNPs</a:t>
            </a:r>
          </a:p>
        </p:txBody>
      </p:sp>
      <p:pic>
        <p:nvPicPr>
          <p:cNvPr id="839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0"/>
            <a:ext cx="6096000" cy="4986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2" name="Rectangle 3"/>
          <p:cNvSpPr>
            <a:spLocks noChangeArrowheads="1"/>
          </p:cNvSpPr>
          <p:nvPr/>
        </p:nvSpPr>
        <p:spPr bwMode="auto">
          <a:xfrm>
            <a:off x="2590800" y="5410200"/>
            <a:ext cx="4495800" cy="8382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cxnSp>
        <p:nvCxnSpPr>
          <p:cNvPr id="5" name="Straight Arrow Connector 4"/>
          <p:cNvCxnSpPr/>
          <p:nvPr/>
        </p:nvCxnSpPr>
        <p:spPr bwMode="auto">
          <a:xfrm flipH="1" flipV="1">
            <a:off x="3962400" y="5181600"/>
            <a:ext cx="1676400" cy="914400"/>
          </a:xfrm>
          <a:prstGeom prst="straightConnector1">
            <a:avLst/>
          </a:prstGeom>
          <a:ln>
            <a:solidFill>
              <a:srgbClr val="FFC000"/>
            </a:solidFill>
            <a:headEnd type="none" w="med" len="med"/>
            <a:tailEnd type="triangle"/>
          </a:ln>
          <a:extLst/>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bwMode="auto">
          <a:xfrm flipH="1" flipV="1">
            <a:off x="4800600" y="5181600"/>
            <a:ext cx="990600" cy="1066800"/>
          </a:xfrm>
          <a:prstGeom prst="straightConnector1">
            <a:avLst/>
          </a:prstGeom>
          <a:ln>
            <a:solidFill>
              <a:srgbClr val="FFC000"/>
            </a:solidFill>
            <a:headEnd type="none" w="med" len="med"/>
            <a:tailEnd type="triangle"/>
          </a:ln>
          <a:extLst/>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bwMode="auto">
          <a:xfrm flipV="1">
            <a:off x="5791200" y="5181600"/>
            <a:ext cx="838200" cy="1066800"/>
          </a:xfrm>
          <a:prstGeom prst="straightConnector1">
            <a:avLst/>
          </a:prstGeom>
          <a:ln>
            <a:solidFill>
              <a:srgbClr val="FFC000"/>
            </a:solidFill>
            <a:headEnd type="none" w="med" len="med"/>
            <a:tailEnd type="triangle"/>
          </a:ln>
          <a:extLst/>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bwMode="auto">
          <a:xfrm flipV="1">
            <a:off x="2362200" y="5181600"/>
            <a:ext cx="1219200" cy="381000"/>
          </a:xfrm>
          <a:prstGeom prst="straightConnector1">
            <a:avLst/>
          </a:prstGeom>
          <a:ln>
            <a:solidFill>
              <a:srgbClr val="FF0000"/>
            </a:solidFill>
            <a:headEnd type="none" w="med" len="med"/>
            <a:tailEnd type="triangle"/>
          </a:ln>
          <a:extLst/>
        </p:spPr>
        <p:style>
          <a:lnRef idx="3">
            <a:schemeClr val="accent2"/>
          </a:lnRef>
          <a:fillRef idx="0">
            <a:schemeClr val="accent2"/>
          </a:fillRef>
          <a:effectRef idx="2">
            <a:schemeClr val="accent2"/>
          </a:effectRef>
          <a:fontRef idx="minor">
            <a:schemeClr val="tx1"/>
          </a:fontRef>
        </p:style>
      </p:cxnSp>
      <p:sp>
        <p:nvSpPr>
          <p:cNvPr id="83977" name="TextBox 13"/>
          <p:cNvSpPr txBox="1">
            <a:spLocks noChangeArrowheads="1"/>
          </p:cNvSpPr>
          <p:nvPr/>
        </p:nvSpPr>
        <p:spPr bwMode="auto">
          <a:xfrm>
            <a:off x="4953000" y="6248400"/>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FFC000"/>
                </a:solidFill>
              </a:rPr>
              <a:t>Genotyped SNPs</a:t>
            </a:r>
          </a:p>
        </p:txBody>
      </p:sp>
      <p:sp>
        <p:nvSpPr>
          <p:cNvPr id="83978" name="TextBox 18"/>
          <p:cNvSpPr txBox="1">
            <a:spLocks noChangeArrowheads="1"/>
          </p:cNvSpPr>
          <p:nvPr/>
        </p:nvSpPr>
        <p:spPr bwMode="auto">
          <a:xfrm>
            <a:off x="457200" y="54864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rgbClr val="FF0000"/>
                </a:solidFill>
              </a:rPr>
              <a:t>Want to compute coverage of all SNPs in the area, we start with this one, and look at pairwise correlation with each of the genotyped SNPs.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t>Common Measures of Coverage</a:t>
            </a:r>
          </a:p>
        </p:txBody>
      </p:sp>
      <p:sp>
        <p:nvSpPr>
          <p:cNvPr id="4198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1pPr>
            <a:lvl2pPr marL="736600" indent="-27940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700"/>
              </a:spcBef>
              <a:buClr>
                <a:srgbClr val="000000"/>
              </a:buClr>
              <a:buSzPct val="100000"/>
              <a:buFont typeface="Arial" panose="020B0604020202020204" pitchFamily="34" charset="0"/>
              <a:buChar char="•"/>
              <a:defRPr/>
            </a:pPr>
            <a:r>
              <a:rPr lang="en-US" altLang="en-US" sz="2800" b="1" u="sng" smtClean="0"/>
              <a:t>Threshold Measures</a:t>
            </a:r>
          </a:p>
          <a:p>
            <a:pPr lvl="1" eaLnBrk="1" hangingPunct="1">
              <a:spcBef>
                <a:spcPts val="600"/>
              </a:spcBef>
              <a:buClr>
                <a:srgbClr val="000000"/>
              </a:buClr>
              <a:buSzPct val="100000"/>
              <a:buFont typeface="Arial" panose="020B0604020202020204" pitchFamily="34" charset="0"/>
              <a:buChar char="–"/>
              <a:defRPr/>
            </a:pPr>
            <a:r>
              <a:rPr lang="en-US" altLang="en-US" sz="2400" smtClean="0"/>
              <a:t>e.g., 73% of SNPs in the complete set are in LD with at least one SNP in the genotyping set at r</a:t>
            </a:r>
            <a:r>
              <a:rPr lang="en-US" altLang="en-US" sz="2400" baseline="30000" smtClean="0"/>
              <a:t>2</a:t>
            </a:r>
            <a:r>
              <a:rPr lang="en-US" altLang="en-US" sz="2400" smtClean="0"/>
              <a:t> </a:t>
            </a:r>
            <a:r>
              <a:rPr lang="en-US" altLang="en-US" sz="2400" smtClean="0">
                <a:cs typeface="Arial" panose="020B0604020202020204" pitchFamily="34" charset="0"/>
              </a:rPr>
              <a:t>&gt;</a:t>
            </a:r>
            <a:r>
              <a:rPr lang="en-US" altLang="en-US" sz="2400" smtClean="0"/>
              <a:t> 0.8</a:t>
            </a:r>
          </a:p>
          <a:p>
            <a:pPr marL="339725" eaLnBrk="1" hangingPunct="1">
              <a:spcBef>
                <a:spcPts val="700"/>
              </a:spcBef>
              <a:buSzPct val="100000"/>
              <a:defRPr/>
            </a:pPr>
            <a:endParaRPr lang="en-US" altLang="en-US" sz="2800" b="1" u="sng" smtClean="0"/>
          </a:p>
          <a:p>
            <a:pPr eaLnBrk="1" hangingPunct="1">
              <a:spcBef>
                <a:spcPts val="700"/>
              </a:spcBef>
              <a:buClr>
                <a:srgbClr val="000000"/>
              </a:buClr>
              <a:buSzPct val="100000"/>
              <a:buFont typeface="Arial" panose="020B0604020202020204" pitchFamily="34" charset="0"/>
              <a:buChar char="•"/>
              <a:defRPr/>
            </a:pPr>
            <a:r>
              <a:rPr lang="en-US" altLang="en-US" sz="2800" b="1" u="sng" smtClean="0"/>
              <a:t>Average Measures</a:t>
            </a:r>
          </a:p>
          <a:p>
            <a:pPr lvl="1" eaLnBrk="1" hangingPunct="1">
              <a:spcBef>
                <a:spcPts val="600"/>
              </a:spcBef>
              <a:buClr>
                <a:srgbClr val="000000"/>
              </a:buClr>
              <a:buSzPct val="100000"/>
              <a:buFont typeface="Arial" panose="020B0604020202020204" pitchFamily="34" charset="0"/>
              <a:buChar char="–"/>
              <a:defRPr/>
            </a:pPr>
            <a:r>
              <a:rPr lang="en-US" altLang="en-US" sz="2400" smtClean="0"/>
              <a:t>e.g., Average maximum r</a:t>
            </a:r>
            <a:r>
              <a:rPr lang="en-US" altLang="en-US" sz="2400" baseline="30000" smtClean="0"/>
              <a:t>2</a:t>
            </a:r>
            <a:r>
              <a:rPr lang="en-US" altLang="en-US" sz="2400" smtClean="0"/>
              <a:t> = 0.84</a:t>
            </a:r>
          </a:p>
          <a:p>
            <a:pPr marL="339725" eaLnBrk="1" hangingPunct="1">
              <a:spcBef>
                <a:spcPts val="700"/>
              </a:spcBef>
              <a:buSzPct val="100000"/>
              <a:defRPr/>
            </a:pPr>
            <a:endParaRPr lang="en-US" altLang="en-US" sz="2800" smtClean="0"/>
          </a:p>
          <a:p>
            <a:pPr marL="339725" eaLnBrk="1" hangingPunct="1">
              <a:spcBef>
                <a:spcPts val="700"/>
              </a:spcBef>
              <a:buSzPct val="100000"/>
              <a:defRPr/>
            </a:pPr>
            <a:endParaRPr lang="en-US" altLang="en-US" sz="28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3600"/>
              <a:t>Coverage and Sample Size</a:t>
            </a:r>
          </a:p>
        </p:txBody>
      </p:sp>
      <p:sp>
        <p:nvSpPr>
          <p:cNvPr id="43010" name="Text Box 2"/>
          <p:cNvSpPr txBox="1">
            <a:spLocks noChangeArrowheads="1"/>
          </p:cNvSpPr>
          <p:nvPr/>
        </p:nvSpPr>
        <p:spPr bwMode="auto">
          <a:xfrm>
            <a:off x="838200" y="1673225"/>
            <a:ext cx="784860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1pPr>
            <a:lvl2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700"/>
              </a:spcBef>
              <a:buClr>
                <a:srgbClr val="000000"/>
              </a:buClr>
              <a:buSzPct val="100000"/>
              <a:buFont typeface="Arial" panose="020B0604020202020204" pitchFamily="34" charset="0"/>
              <a:buChar char="•"/>
              <a:defRPr/>
            </a:pPr>
            <a:r>
              <a:rPr lang="en-US" altLang="en-US" sz="2800" smtClean="0"/>
              <a:t>Sample size required for Direct Association, n</a:t>
            </a:r>
          </a:p>
          <a:p>
            <a:pPr eaLnBrk="1" hangingPunct="1">
              <a:spcBef>
                <a:spcPts val="700"/>
              </a:spcBef>
              <a:buClr>
                <a:srgbClr val="000000"/>
              </a:buClr>
              <a:buSzPct val="100000"/>
              <a:buFont typeface="Arial" panose="020B0604020202020204" pitchFamily="34" charset="0"/>
              <a:buChar char="•"/>
              <a:defRPr/>
            </a:pPr>
            <a:r>
              <a:rPr lang="en-US" altLang="en-US" sz="2800" smtClean="0"/>
              <a:t>Sample size for Indirect Association</a:t>
            </a:r>
          </a:p>
          <a:p>
            <a:pPr marL="339725" eaLnBrk="1" hangingPunct="1">
              <a:spcBef>
                <a:spcPts val="700"/>
              </a:spcBef>
              <a:buSzPct val="100000"/>
              <a:defRPr/>
            </a:pPr>
            <a:r>
              <a:rPr lang="en-US" altLang="en-US" sz="2800" smtClean="0"/>
              <a:t>		n* =  n/ r</a:t>
            </a:r>
            <a:r>
              <a:rPr lang="en-US" altLang="en-US" sz="2800" baseline="30000" smtClean="0"/>
              <a:t>2</a:t>
            </a:r>
          </a:p>
          <a:p>
            <a:pPr marL="339725" eaLnBrk="1" hangingPunct="1">
              <a:spcBef>
                <a:spcPts val="700"/>
              </a:spcBef>
              <a:buSzPct val="100000"/>
              <a:defRPr/>
            </a:pPr>
            <a:endParaRPr lang="en-US" altLang="en-US" sz="2800" smtClean="0"/>
          </a:p>
          <a:p>
            <a:pPr eaLnBrk="1" hangingPunct="1">
              <a:spcBef>
                <a:spcPts val="700"/>
              </a:spcBef>
              <a:buClr>
                <a:srgbClr val="000000"/>
              </a:buClr>
              <a:buSzPct val="100000"/>
              <a:buFont typeface="Arial" panose="020B0604020202020204" pitchFamily="34" charset="0"/>
              <a:buChar char="•"/>
              <a:defRPr/>
            </a:pPr>
            <a:r>
              <a:rPr lang="en-US" altLang="en-US" sz="2800" smtClean="0"/>
              <a:t>For r</a:t>
            </a:r>
            <a:r>
              <a:rPr lang="en-US" altLang="en-US" sz="2800" baseline="30000" smtClean="0"/>
              <a:t>2</a:t>
            </a:r>
            <a:r>
              <a:rPr lang="en-US" altLang="en-US" sz="2800" smtClean="0"/>
              <a:t> = 0.8, increase is 25%</a:t>
            </a:r>
          </a:p>
          <a:p>
            <a:pPr eaLnBrk="1" hangingPunct="1">
              <a:spcBef>
                <a:spcPts val="700"/>
              </a:spcBef>
              <a:buClr>
                <a:srgbClr val="000000"/>
              </a:buClr>
              <a:buSzPct val="100000"/>
              <a:buFont typeface="Arial" panose="020B0604020202020204" pitchFamily="34" charset="0"/>
              <a:buChar char="•"/>
              <a:defRPr/>
            </a:pPr>
            <a:r>
              <a:rPr lang="en-US" altLang="en-US" sz="2800" smtClean="0"/>
              <a:t>For r</a:t>
            </a:r>
            <a:r>
              <a:rPr lang="en-US" altLang="en-US" sz="2800" baseline="30000" smtClean="0"/>
              <a:t>2</a:t>
            </a:r>
            <a:r>
              <a:rPr lang="en-US" altLang="en-US" sz="2800" smtClean="0"/>
              <a:t> = 0.5, increase is 100%</a:t>
            </a:r>
          </a:p>
          <a:p>
            <a:pPr marL="339725" eaLnBrk="1" hangingPunct="1">
              <a:spcBef>
                <a:spcPts val="700"/>
              </a:spcBef>
              <a:buSzPct val="100000"/>
              <a:defRPr/>
            </a:pPr>
            <a:endParaRPr lang="en-US" altLang="en-US" sz="28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609600" y="152400"/>
            <a:ext cx="8001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Tag SNPs Database Resources</a:t>
            </a:r>
            <a:r>
              <a:rPr lang="en-US" altLang="en-US" sz="3600">
                <a:solidFill>
                  <a:srgbClr val="FFFFFF"/>
                </a:solidFill>
                <a:latin typeface="Franklin Gothic Medium" panose="020B0603020102020204" pitchFamily="34" charset="0"/>
              </a:rPr>
              <a:t> </a:t>
            </a:r>
          </a:p>
        </p:txBody>
      </p:sp>
      <p:sp>
        <p:nvSpPr>
          <p:cNvPr id="90115" name="Rectangle 2"/>
          <p:cNvSpPr>
            <a:spLocks noChangeArrowheads="1"/>
          </p:cNvSpPr>
          <p:nvPr/>
        </p:nvSpPr>
        <p:spPr bwMode="auto">
          <a:xfrm>
            <a:off x="381000" y="12192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901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057400"/>
            <a:ext cx="9048750" cy="113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7" name="Rectangle 4"/>
          <p:cNvSpPr>
            <a:spLocks noChangeArrowheads="1"/>
          </p:cNvSpPr>
          <p:nvPr/>
        </p:nvSpPr>
        <p:spPr bwMode="auto">
          <a:xfrm>
            <a:off x="228600" y="1295400"/>
            <a:ext cx="84582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800">
                <a:latin typeface="Franklin Gothic Medium" panose="020B0603020102020204" pitchFamily="34" charset="0"/>
              </a:rPr>
              <a:t>http://www.hapmap.org</a:t>
            </a:r>
          </a:p>
          <a:p>
            <a:pPr eaLnBrk="1" hangingPunct="1">
              <a:spcBef>
                <a:spcPct val="0"/>
              </a:spcBef>
              <a:buClrTx/>
              <a:buFontTx/>
              <a:buNone/>
            </a:pPr>
            <a:endParaRPr lang="en-US" altLang="en-US" sz="2800">
              <a:latin typeface="Franklin Gothic Medium" panose="020B0603020102020204" pitchFamily="34" charset="0"/>
            </a:endParaRPr>
          </a:p>
        </p:txBody>
      </p:sp>
      <p:pic>
        <p:nvPicPr>
          <p:cNvPr id="901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 y="4194175"/>
            <a:ext cx="582930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9" name="Text Box 6"/>
          <p:cNvSpPr txBox="1">
            <a:spLocks noChangeArrowheads="1"/>
          </p:cNvSpPr>
          <p:nvPr/>
        </p:nvSpPr>
        <p:spPr bwMode="auto">
          <a:xfrm>
            <a:off x="914400" y="3808413"/>
            <a:ext cx="5468938"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000" b="1">
                <a:solidFill>
                  <a:srgbClr val="FFFFFF"/>
                </a:solidFill>
              </a:rPr>
              <a:t>1000 Genomes</a:t>
            </a:r>
          </a:p>
          <a:p>
            <a:pPr eaLnBrk="1" hangingPunct="1">
              <a:spcBef>
                <a:spcPct val="0"/>
              </a:spcBef>
              <a:buClrTx/>
              <a:buFontTx/>
              <a:buNone/>
            </a:pPr>
            <a:r>
              <a:rPr lang="en-US" altLang="en-US" sz="2000" b="1">
                <a:solidFill>
                  <a:srgbClr val="FFFFFF"/>
                </a:solidFill>
              </a:rPr>
              <a:t>A Deep Catalog of Human Genetic Variation</a:t>
            </a:r>
          </a:p>
        </p:txBody>
      </p:sp>
      <p:sp>
        <p:nvSpPr>
          <p:cNvPr id="90120" name="Rectangle 7"/>
          <p:cNvSpPr>
            <a:spLocks noChangeArrowheads="1"/>
          </p:cNvSpPr>
          <p:nvPr/>
        </p:nvSpPr>
        <p:spPr bwMode="auto">
          <a:xfrm>
            <a:off x="228600" y="3598863"/>
            <a:ext cx="84582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800">
                <a:latin typeface="Franklin Gothic Medium" panose="020B0603020102020204" pitchFamily="34" charset="0"/>
              </a:rPr>
              <a:t>http://browser.1000genomes.org/index.html</a:t>
            </a:r>
          </a:p>
          <a:p>
            <a:pPr eaLnBrk="1" hangingPunct="1">
              <a:spcBef>
                <a:spcPct val="0"/>
              </a:spcBef>
              <a:buClrTx/>
              <a:buFontTx/>
              <a:buNone/>
            </a:pPr>
            <a:endParaRPr lang="en-US" altLang="en-US" sz="2800">
              <a:latin typeface="Franklin Gothic Medium" panose="020B0603020102020204" pitchFamily="34" charset="0"/>
            </a:endParaRPr>
          </a:p>
        </p:txBody>
      </p:sp>
      <p:pic>
        <p:nvPicPr>
          <p:cNvPr id="9012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5737225"/>
            <a:ext cx="8529638"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457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Association Studies</a:t>
            </a:r>
          </a:p>
        </p:txBody>
      </p:sp>
      <p:sp>
        <p:nvSpPr>
          <p:cNvPr id="12291" name="Rectangle 2"/>
          <p:cNvSpPr>
            <a:spLocks noChangeArrowheads="1"/>
          </p:cNvSpPr>
          <p:nvPr/>
        </p:nvSpPr>
        <p:spPr bwMode="auto">
          <a:xfrm>
            <a:off x="822325" y="1692275"/>
            <a:ext cx="7138988" cy="4251325"/>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180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400"/>
              <a:t>HapMap</a:t>
            </a:r>
          </a:p>
        </p:txBody>
      </p:sp>
      <p:sp>
        <p:nvSpPr>
          <p:cNvPr id="45058" name="Text Box 2"/>
          <p:cNvSpPr txBox="1">
            <a:spLocks noChangeArrowheads="1"/>
          </p:cNvSpPr>
          <p:nvPr/>
        </p:nvSpPr>
        <p:spPr bwMode="auto">
          <a:xfrm>
            <a:off x="457200" y="1600200"/>
            <a:ext cx="8229600" cy="530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1pPr>
            <a:lvl2pPr marL="736600" indent="-27940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Re-sequencing to discover millions of additional SNPs; deposited to </a:t>
            </a:r>
            <a:r>
              <a:rPr lang="en-US" altLang="en-US" sz="2800" dirty="0" err="1" smtClean="0"/>
              <a:t>dbSNP</a:t>
            </a:r>
            <a:r>
              <a:rPr lang="en-US" altLang="en-US" sz="2800" dirty="0" smtClean="0"/>
              <a:t>. </a:t>
            </a:r>
          </a:p>
          <a:p>
            <a:pPr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SNPs from </a:t>
            </a:r>
            <a:r>
              <a:rPr lang="en-US" altLang="en-US" sz="2800" dirty="0" err="1" smtClean="0"/>
              <a:t>dbSNP</a:t>
            </a:r>
            <a:r>
              <a:rPr lang="en-US" altLang="en-US" sz="2800" dirty="0" smtClean="0"/>
              <a:t> were genotyped</a:t>
            </a:r>
          </a:p>
          <a:p>
            <a:pPr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Looked for 1 SNP every 5kb</a:t>
            </a:r>
          </a:p>
          <a:p>
            <a:pPr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SNP Validation</a:t>
            </a:r>
          </a:p>
          <a:p>
            <a:pPr lvl="1" eaLnBrk="1" hangingPunct="1">
              <a:lnSpc>
                <a:spcPct val="90000"/>
              </a:lnSpc>
              <a:spcBef>
                <a:spcPts val="600"/>
              </a:spcBef>
              <a:buClr>
                <a:srgbClr val="000000"/>
              </a:buClr>
              <a:buSzPct val="100000"/>
              <a:buFont typeface="Arial" panose="020B0604020202020204" pitchFamily="34" charset="0"/>
              <a:buChar char="–"/>
              <a:defRPr/>
            </a:pPr>
            <a:r>
              <a:rPr lang="en-US" altLang="en-US" sz="2400" dirty="0" smtClean="0"/>
              <a:t>Polymorphic</a:t>
            </a:r>
          </a:p>
          <a:p>
            <a:pPr lvl="1" eaLnBrk="1" hangingPunct="1">
              <a:lnSpc>
                <a:spcPct val="90000"/>
              </a:lnSpc>
              <a:spcBef>
                <a:spcPts val="600"/>
              </a:spcBef>
              <a:buClr>
                <a:srgbClr val="000000"/>
              </a:buClr>
              <a:buSzPct val="100000"/>
              <a:buFont typeface="Arial" panose="020B0604020202020204" pitchFamily="34" charset="0"/>
              <a:buChar char="–"/>
              <a:defRPr/>
            </a:pPr>
            <a:r>
              <a:rPr lang="en-US" altLang="en-US" sz="2400" dirty="0" smtClean="0"/>
              <a:t>Frequency</a:t>
            </a:r>
          </a:p>
          <a:p>
            <a:pPr eaLnBrk="1" hangingPunct="1">
              <a:lnSpc>
                <a:spcPct val="90000"/>
              </a:lnSpc>
              <a:spcBef>
                <a:spcPts val="700"/>
              </a:spcBef>
              <a:buClr>
                <a:srgbClr val="000000"/>
              </a:buClr>
              <a:buSzPct val="100000"/>
              <a:buFont typeface="Arial" panose="020B0604020202020204" pitchFamily="34" charset="0"/>
              <a:buChar char="•"/>
              <a:defRPr/>
            </a:pPr>
            <a:r>
              <a:rPr lang="en-US" altLang="en-US" sz="2800" dirty="0" smtClean="0"/>
              <a:t>Haplotype and Linkage Disequilibrium Estimation</a:t>
            </a:r>
          </a:p>
          <a:p>
            <a:pPr lvl="1" eaLnBrk="1" hangingPunct="1">
              <a:lnSpc>
                <a:spcPct val="90000"/>
              </a:lnSpc>
              <a:spcBef>
                <a:spcPts val="600"/>
              </a:spcBef>
              <a:buClr>
                <a:srgbClr val="000000"/>
              </a:buClr>
              <a:buSzPct val="100000"/>
              <a:buFont typeface="Arial" panose="020B0604020202020204" pitchFamily="34" charset="0"/>
              <a:buChar char="–"/>
              <a:defRPr/>
            </a:pPr>
            <a:r>
              <a:rPr lang="en-US" altLang="en-US" sz="2400" dirty="0" smtClean="0"/>
              <a:t>LD tagging </a:t>
            </a:r>
            <a:r>
              <a:rPr lang="en-US" altLang="en-US" sz="2400" dirty="0" smtClean="0"/>
              <a:t>SNPs</a:t>
            </a:r>
          </a:p>
          <a:p>
            <a:pPr eaLnBrk="1" hangingPunct="1">
              <a:lnSpc>
                <a:spcPct val="90000"/>
              </a:lnSpc>
              <a:spcBef>
                <a:spcPts val="600"/>
              </a:spcBef>
              <a:buClr>
                <a:srgbClr val="000000"/>
              </a:buClr>
              <a:buSzPct val="100000"/>
              <a:buFont typeface="Arial" panose="020B0604020202020204" pitchFamily="34" charset="0"/>
              <a:buChar char="–"/>
              <a:defRPr/>
            </a:pPr>
            <a:r>
              <a:rPr lang="en-US" altLang="en-US" sz="2400" dirty="0" err="1" smtClean="0">
                <a:solidFill>
                  <a:srgbClr val="FF0000"/>
                </a:solidFill>
              </a:rPr>
              <a:t>HapMap</a:t>
            </a:r>
            <a:r>
              <a:rPr lang="en-US" altLang="en-US" sz="2400" dirty="0" smtClean="0">
                <a:solidFill>
                  <a:srgbClr val="FF0000"/>
                </a:solidFill>
              </a:rPr>
              <a:t> was taken offline due to security issues &amp; laziness (newer database)</a:t>
            </a:r>
            <a:endParaRPr lang="en-US" altLang="en-US" sz="2400" dirty="0" smtClean="0">
              <a:solidFill>
                <a:srgbClr val="FF0000"/>
              </a:solidFill>
            </a:endParaRPr>
          </a:p>
          <a:p>
            <a:pPr marL="339725" eaLnBrk="1" hangingPunct="1">
              <a:lnSpc>
                <a:spcPct val="90000"/>
              </a:lnSpc>
              <a:spcBef>
                <a:spcPts val="700"/>
              </a:spcBef>
              <a:buSzPct val="100000"/>
              <a:defRPr/>
            </a:pPr>
            <a:endParaRPr lang="en-US" altLang="en-US" sz="2800" dirty="0" smtClean="0"/>
          </a:p>
          <a:p>
            <a:pPr marL="739775" lvl="1" eaLnBrk="1" hangingPunct="1">
              <a:lnSpc>
                <a:spcPct val="90000"/>
              </a:lnSpc>
              <a:spcBef>
                <a:spcPts val="700"/>
              </a:spcBef>
              <a:buSzPct val="100000"/>
              <a:defRPr/>
            </a:pPr>
            <a:endParaRPr lang="en-US" altLang="en-US" sz="2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400"/>
              <a:t>HapMap Phase III Populations</a:t>
            </a:r>
          </a:p>
        </p:txBody>
      </p:sp>
      <p:sp>
        <p:nvSpPr>
          <p:cNvPr id="94211" name="Text Box 2"/>
          <p:cNvSpPr txBox="1">
            <a:spLocks noChangeArrowheads="1"/>
          </p:cNvSpPr>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spcBef>
                <a:spcPts val="8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80000"/>
              </a:lnSpc>
              <a:spcBef>
                <a:spcPts val="600"/>
              </a:spcBef>
              <a:buFont typeface="Arial" panose="020B0604020202020204" pitchFamily="34" charset="0"/>
              <a:buChar char="•"/>
            </a:pPr>
            <a:r>
              <a:rPr lang="en-US" altLang="en-US" sz="2400"/>
              <a:t>ASW African ancestry in Southwest USA </a:t>
            </a:r>
          </a:p>
          <a:p>
            <a:pPr eaLnBrk="1" hangingPunct="1">
              <a:lnSpc>
                <a:spcPct val="80000"/>
              </a:lnSpc>
              <a:spcBef>
                <a:spcPts val="600"/>
              </a:spcBef>
              <a:buFont typeface="Arial" panose="020B0604020202020204" pitchFamily="34" charset="0"/>
              <a:buChar char="•"/>
            </a:pPr>
            <a:r>
              <a:rPr lang="en-US" altLang="en-US" sz="2400"/>
              <a:t>CEU Utah residents with Northern and Western European ancestry from the CEPH collection </a:t>
            </a:r>
          </a:p>
          <a:p>
            <a:pPr eaLnBrk="1" hangingPunct="1">
              <a:lnSpc>
                <a:spcPct val="80000"/>
              </a:lnSpc>
              <a:spcBef>
                <a:spcPts val="600"/>
              </a:spcBef>
              <a:buFont typeface="Arial" panose="020B0604020202020204" pitchFamily="34" charset="0"/>
              <a:buChar char="•"/>
            </a:pPr>
            <a:r>
              <a:rPr lang="en-US" altLang="en-US" sz="2400"/>
              <a:t>CHB Han Chinese in Beijing, China </a:t>
            </a:r>
          </a:p>
          <a:p>
            <a:pPr eaLnBrk="1" hangingPunct="1">
              <a:lnSpc>
                <a:spcPct val="80000"/>
              </a:lnSpc>
              <a:spcBef>
                <a:spcPts val="600"/>
              </a:spcBef>
              <a:buFont typeface="Arial" panose="020B0604020202020204" pitchFamily="34" charset="0"/>
              <a:buChar char="•"/>
            </a:pPr>
            <a:r>
              <a:rPr lang="en-US" altLang="en-US" sz="2400"/>
              <a:t>CHD Chinese in Metropolitan Denver, Colorado </a:t>
            </a:r>
          </a:p>
          <a:p>
            <a:pPr eaLnBrk="1" hangingPunct="1">
              <a:lnSpc>
                <a:spcPct val="80000"/>
              </a:lnSpc>
              <a:spcBef>
                <a:spcPts val="600"/>
              </a:spcBef>
              <a:buFont typeface="Arial" panose="020B0604020202020204" pitchFamily="34" charset="0"/>
              <a:buChar char="•"/>
            </a:pPr>
            <a:r>
              <a:rPr lang="en-US" altLang="en-US" sz="2400"/>
              <a:t>GIH Gujarati Indians in Houston, Texas </a:t>
            </a:r>
          </a:p>
          <a:p>
            <a:pPr eaLnBrk="1" hangingPunct="1">
              <a:lnSpc>
                <a:spcPct val="80000"/>
              </a:lnSpc>
              <a:spcBef>
                <a:spcPts val="600"/>
              </a:spcBef>
              <a:buFont typeface="Arial" panose="020B0604020202020204" pitchFamily="34" charset="0"/>
              <a:buChar char="•"/>
            </a:pPr>
            <a:r>
              <a:rPr lang="en-US" altLang="en-US" sz="2400"/>
              <a:t>JPT Japanese in Tokyo, Japan </a:t>
            </a:r>
          </a:p>
          <a:p>
            <a:pPr eaLnBrk="1" hangingPunct="1">
              <a:lnSpc>
                <a:spcPct val="80000"/>
              </a:lnSpc>
              <a:spcBef>
                <a:spcPts val="600"/>
              </a:spcBef>
              <a:buFont typeface="Arial" panose="020B0604020202020204" pitchFamily="34" charset="0"/>
              <a:buChar char="•"/>
            </a:pPr>
            <a:r>
              <a:rPr lang="en-US" altLang="en-US" sz="2400"/>
              <a:t>LWK Luhya in Webuye, Kenya </a:t>
            </a:r>
          </a:p>
          <a:p>
            <a:pPr eaLnBrk="1" hangingPunct="1">
              <a:lnSpc>
                <a:spcPct val="80000"/>
              </a:lnSpc>
              <a:spcBef>
                <a:spcPts val="600"/>
              </a:spcBef>
              <a:buFont typeface="Arial" panose="020B0604020202020204" pitchFamily="34" charset="0"/>
              <a:buChar char="•"/>
            </a:pPr>
            <a:r>
              <a:rPr lang="en-US" altLang="en-US" sz="2400"/>
              <a:t>MEX Mexican ancestry in Los Angeles, California </a:t>
            </a:r>
          </a:p>
          <a:p>
            <a:pPr eaLnBrk="1" hangingPunct="1">
              <a:lnSpc>
                <a:spcPct val="80000"/>
              </a:lnSpc>
              <a:spcBef>
                <a:spcPts val="600"/>
              </a:spcBef>
              <a:buFont typeface="Arial" panose="020B0604020202020204" pitchFamily="34" charset="0"/>
              <a:buChar char="•"/>
            </a:pPr>
            <a:r>
              <a:rPr lang="en-US" altLang="en-US" sz="2400"/>
              <a:t>MKK Maasai in Kinyawa, Kenya </a:t>
            </a:r>
          </a:p>
          <a:p>
            <a:pPr eaLnBrk="1" hangingPunct="1">
              <a:lnSpc>
                <a:spcPct val="80000"/>
              </a:lnSpc>
              <a:spcBef>
                <a:spcPts val="600"/>
              </a:spcBef>
              <a:buFont typeface="Arial" panose="020B0604020202020204" pitchFamily="34" charset="0"/>
              <a:buChar char="•"/>
            </a:pPr>
            <a:r>
              <a:rPr lang="en-US" altLang="en-US" sz="2400"/>
              <a:t>TSI Toscani in Italia </a:t>
            </a:r>
          </a:p>
          <a:p>
            <a:pPr eaLnBrk="1" hangingPunct="1">
              <a:lnSpc>
                <a:spcPct val="80000"/>
              </a:lnSpc>
              <a:spcBef>
                <a:spcPts val="600"/>
              </a:spcBef>
              <a:buFont typeface="Arial" panose="020B0604020202020204" pitchFamily="34" charset="0"/>
              <a:buChar char="•"/>
            </a:pPr>
            <a:r>
              <a:rPr lang="en-US" altLang="en-US" sz="2400"/>
              <a:t>YRI Yoruba in Ibadan, Nigeria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 Genomes Project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hlinkClick r:id="rId2"/>
              </a:rPr>
              <a:t>http://</a:t>
            </a:r>
            <a:r>
              <a:rPr lang="en-US" dirty="0" smtClean="0">
                <a:hlinkClick r:id="rId2"/>
              </a:rPr>
              <a:t>www.internationalgenome.org/about</a:t>
            </a:r>
            <a:endParaRPr lang="en-US" dirty="0" smtClean="0"/>
          </a:p>
          <a:p>
            <a:pPr marL="457200" indent="-457200">
              <a:buFont typeface="Arial" panose="020B0604020202020204" pitchFamily="34" charset="0"/>
              <a:buChar char="•"/>
            </a:pPr>
            <a:r>
              <a:rPr lang="en-US" dirty="0" smtClean="0"/>
              <a:t>~2-5x whole-genome sequencing coverage, some whole </a:t>
            </a:r>
            <a:r>
              <a:rPr lang="en-US" dirty="0" err="1" smtClean="0"/>
              <a:t>exome</a:t>
            </a:r>
            <a:endParaRPr lang="en-US" dirty="0" smtClean="0"/>
          </a:p>
          <a:p>
            <a:pPr marL="457200" indent="-457200">
              <a:buFont typeface="Arial" panose="020B0604020202020204" pitchFamily="34" charset="0"/>
              <a:buChar char="•"/>
            </a:pPr>
            <a:r>
              <a:rPr lang="en-US" dirty="0" smtClean="0"/>
              <a:t>2,504 individuals diverse genetic ancestries:</a:t>
            </a:r>
            <a:endParaRPr lang="en-US" dirty="0"/>
          </a:p>
        </p:txBody>
      </p:sp>
    </p:spTree>
    <p:extLst>
      <p:ext uri="{BB962C8B-B14F-4D97-AF65-F5344CB8AC3E}">
        <p14:creationId xmlns:p14="http://schemas.microsoft.com/office/powerpoint/2010/main" val="1632307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 Genomes Project Populations</a:t>
            </a:r>
            <a:endParaRPr lang="en-US" dirty="0"/>
          </a:p>
        </p:txBody>
      </p:sp>
      <p:sp>
        <p:nvSpPr>
          <p:cNvPr id="3" name="Content Placeholder 2"/>
          <p:cNvSpPr>
            <a:spLocks noGrp="1"/>
          </p:cNvSpPr>
          <p:nvPr>
            <p:ph idx="1"/>
          </p:nvPr>
        </p:nvSpPr>
        <p:spPr>
          <a:xfrm>
            <a:off x="457200" y="2010626"/>
            <a:ext cx="8223250" cy="4519613"/>
          </a:xfrm>
        </p:spPr>
        <p:txBody>
          <a:bodyPr numCol="2"/>
          <a:lstStyle/>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AFR </a:t>
            </a:r>
            <a:r>
              <a:rPr lang="en-US" sz="1400" dirty="0">
                <a:latin typeface="Courier New" panose="02070309020205020404" pitchFamily="49" charset="0"/>
                <a:cs typeface="Courier New" panose="02070309020205020404" pitchFamily="49" charset="0"/>
              </a:rPr>
              <a:t>AMR EAS EUR SAS</a:t>
            </a:r>
          </a:p>
          <a:p>
            <a:r>
              <a:rPr lang="en-US" sz="1400" dirty="0">
                <a:latin typeface="Courier New" panose="02070309020205020404" pitchFamily="49" charset="0"/>
                <a:cs typeface="Courier New" panose="02070309020205020404" pitchFamily="49" charset="0"/>
              </a:rPr>
              <a:t>  ACB  96   0   0   0   0</a:t>
            </a:r>
          </a:p>
          <a:p>
            <a:r>
              <a:rPr lang="en-US" sz="1400" dirty="0">
                <a:latin typeface="Courier New" panose="02070309020205020404" pitchFamily="49" charset="0"/>
                <a:cs typeface="Courier New" panose="02070309020205020404" pitchFamily="49" charset="0"/>
              </a:rPr>
              <a:t>  ASW  61   0   0   0   0</a:t>
            </a:r>
          </a:p>
          <a:p>
            <a:r>
              <a:rPr lang="en-US" sz="1400" dirty="0">
                <a:latin typeface="Courier New" panose="02070309020205020404" pitchFamily="49" charset="0"/>
                <a:cs typeface="Courier New" panose="02070309020205020404" pitchFamily="49" charset="0"/>
              </a:rPr>
              <a:t>  BEB   0   0   0   0  86</a:t>
            </a:r>
          </a:p>
          <a:p>
            <a:r>
              <a:rPr lang="en-US" sz="1400" dirty="0">
                <a:latin typeface="Courier New" panose="02070309020205020404" pitchFamily="49" charset="0"/>
                <a:cs typeface="Courier New" panose="02070309020205020404" pitchFamily="49" charset="0"/>
              </a:rPr>
              <a:t>  CDX   0   0  93   0   0</a:t>
            </a:r>
          </a:p>
          <a:p>
            <a:r>
              <a:rPr lang="en-US" sz="1400" dirty="0">
                <a:latin typeface="Courier New" panose="02070309020205020404" pitchFamily="49" charset="0"/>
                <a:cs typeface="Courier New" panose="02070309020205020404" pitchFamily="49" charset="0"/>
              </a:rPr>
              <a:t>  CEU   0   0   0  99   0</a:t>
            </a:r>
          </a:p>
          <a:p>
            <a:r>
              <a:rPr lang="en-US" sz="1400" dirty="0">
                <a:latin typeface="Courier New" panose="02070309020205020404" pitchFamily="49" charset="0"/>
                <a:cs typeface="Courier New" panose="02070309020205020404" pitchFamily="49" charset="0"/>
              </a:rPr>
              <a:t>  CHB   0   0 103   0   0</a:t>
            </a:r>
          </a:p>
          <a:p>
            <a:r>
              <a:rPr lang="en-US" sz="1400" dirty="0">
                <a:latin typeface="Courier New" panose="02070309020205020404" pitchFamily="49" charset="0"/>
                <a:cs typeface="Courier New" panose="02070309020205020404" pitchFamily="49" charset="0"/>
              </a:rPr>
              <a:t>  CHS   0   0 105   0   0</a:t>
            </a:r>
          </a:p>
          <a:p>
            <a:r>
              <a:rPr lang="en-US" sz="1400" dirty="0">
                <a:latin typeface="Courier New" panose="02070309020205020404" pitchFamily="49" charset="0"/>
                <a:cs typeface="Courier New" panose="02070309020205020404" pitchFamily="49" charset="0"/>
              </a:rPr>
              <a:t>  CLM   0  94   0   0   0</a:t>
            </a:r>
          </a:p>
          <a:p>
            <a:r>
              <a:rPr lang="en-US" sz="1400" dirty="0">
                <a:latin typeface="Courier New" panose="02070309020205020404" pitchFamily="49" charset="0"/>
                <a:cs typeface="Courier New" panose="02070309020205020404" pitchFamily="49" charset="0"/>
              </a:rPr>
              <a:t>  ESN  99   0   0   0   0</a:t>
            </a:r>
          </a:p>
          <a:p>
            <a:r>
              <a:rPr lang="en-US" sz="1400" dirty="0">
                <a:latin typeface="Courier New" panose="02070309020205020404" pitchFamily="49" charset="0"/>
                <a:cs typeface="Courier New" panose="02070309020205020404" pitchFamily="49" charset="0"/>
              </a:rPr>
              <a:t>  FIN   0   0   0  99   0</a:t>
            </a:r>
          </a:p>
          <a:p>
            <a:r>
              <a:rPr lang="en-US" sz="1400" dirty="0">
                <a:latin typeface="Courier New" panose="02070309020205020404" pitchFamily="49" charset="0"/>
                <a:cs typeface="Courier New" panose="02070309020205020404" pitchFamily="49" charset="0"/>
              </a:rPr>
              <a:t>  GBR   0   0   0  91   0</a:t>
            </a:r>
          </a:p>
          <a:p>
            <a:r>
              <a:rPr lang="en-US" sz="1400" dirty="0">
                <a:latin typeface="Courier New" panose="02070309020205020404" pitchFamily="49" charset="0"/>
                <a:cs typeface="Courier New" panose="02070309020205020404" pitchFamily="49" charset="0"/>
              </a:rPr>
              <a:t>  GIH   0   0   0   0 103</a:t>
            </a:r>
          </a:p>
          <a:p>
            <a:r>
              <a:rPr lang="en-US" sz="1400" dirty="0">
                <a:latin typeface="Courier New" panose="02070309020205020404" pitchFamily="49" charset="0"/>
                <a:cs typeface="Courier New" panose="02070309020205020404" pitchFamily="49" charset="0"/>
              </a:rPr>
              <a:t>  GWD 113   0   0   0   0</a:t>
            </a:r>
          </a:p>
          <a:p>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AFR AMR EAS EUR SAS</a:t>
            </a:r>
            <a:endParaRPr lang="en-US" sz="1400" dirty="0" smtClean="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IBS   0   0   0 107   0</a:t>
            </a:r>
          </a:p>
          <a:p>
            <a:r>
              <a:rPr lang="en-US" sz="1400" dirty="0">
                <a:latin typeface="Courier New" panose="02070309020205020404" pitchFamily="49" charset="0"/>
                <a:cs typeface="Courier New" panose="02070309020205020404" pitchFamily="49" charset="0"/>
              </a:rPr>
              <a:t>  ITU   0   0   0   0 102</a:t>
            </a:r>
          </a:p>
          <a:p>
            <a:r>
              <a:rPr lang="en-US" sz="1400" dirty="0">
                <a:latin typeface="Courier New" panose="02070309020205020404" pitchFamily="49" charset="0"/>
                <a:cs typeface="Courier New" panose="02070309020205020404" pitchFamily="49" charset="0"/>
              </a:rPr>
              <a:t>  JPT   0   0 104   0   0</a:t>
            </a:r>
          </a:p>
          <a:p>
            <a:r>
              <a:rPr lang="en-US" sz="1400" dirty="0">
                <a:latin typeface="Courier New" panose="02070309020205020404" pitchFamily="49" charset="0"/>
                <a:cs typeface="Courier New" panose="02070309020205020404" pitchFamily="49" charset="0"/>
              </a:rPr>
              <a:t>  KHV   0   0  99   0   0</a:t>
            </a:r>
          </a:p>
          <a:p>
            <a:r>
              <a:rPr lang="en-US" sz="1400" dirty="0">
                <a:latin typeface="Courier New" panose="02070309020205020404" pitchFamily="49" charset="0"/>
                <a:cs typeface="Courier New" panose="02070309020205020404" pitchFamily="49" charset="0"/>
              </a:rPr>
              <a:t>  LWK  99   0   0   0   0</a:t>
            </a:r>
          </a:p>
          <a:p>
            <a:r>
              <a:rPr lang="en-US" sz="1400" dirty="0">
                <a:latin typeface="Courier New" panose="02070309020205020404" pitchFamily="49" charset="0"/>
                <a:cs typeface="Courier New" panose="02070309020205020404" pitchFamily="49" charset="0"/>
              </a:rPr>
              <a:t>  MSL  85   0   0   0   0</a:t>
            </a:r>
          </a:p>
          <a:p>
            <a:r>
              <a:rPr lang="en-US" sz="1400" dirty="0">
                <a:latin typeface="Courier New" panose="02070309020205020404" pitchFamily="49" charset="0"/>
                <a:cs typeface="Courier New" panose="02070309020205020404" pitchFamily="49" charset="0"/>
              </a:rPr>
              <a:t>  MXL   0  64   0   0   0</a:t>
            </a:r>
          </a:p>
          <a:p>
            <a:r>
              <a:rPr lang="en-US" sz="1400" dirty="0">
                <a:latin typeface="Courier New" panose="02070309020205020404" pitchFamily="49" charset="0"/>
                <a:cs typeface="Courier New" panose="02070309020205020404" pitchFamily="49" charset="0"/>
              </a:rPr>
              <a:t>  PEL   0  85   0   0   0</a:t>
            </a:r>
          </a:p>
          <a:p>
            <a:r>
              <a:rPr lang="en-US" sz="1400" dirty="0">
                <a:latin typeface="Courier New" panose="02070309020205020404" pitchFamily="49" charset="0"/>
                <a:cs typeface="Courier New" panose="02070309020205020404" pitchFamily="49" charset="0"/>
              </a:rPr>
              <a:t>  PJL   0   0   0   0  96</a:t>
            </a:r>
          </a:p>
          <a:p>
            <a:r>
              <a:rPr lang="en-US" sz="1400" dirty="0">
                <a:latin typeface="Courier New" panose="02070309020205020404" pitchFamily="49" charset="0"/>
                <a:cs typeface="Courier New" panose="02070309020205020404" pitchFamily="49" charset="0"/>
              </a:rPr>
              <a:t>  PUR   0 104   0   0   0</a:t>
            </a:r>
          </a:p>
          <a:p>
            <a:r>
              <a:rPr lang="en-US" sz="1400" dirty="0">
                <a:latin typeface="Courier New" panose="02070309020205020404" pitchFamily="49" charset="0"/>
                <a:cs typeface="Courier New" panose="02070309020205020404" pitchFamily="49" charset="0"/>
              </a:rPr>
              <a:t>  STU   0   0   0   0 102</a:t>
            </a:r>
          </a:p>
          <a:p>
            <a:r>
              <a:rPr lang="en-US" sz="1400" dirty="0">
                <a:latin typeface="Courier New" panose="02070309020205020404" pitchFamily="49" charset="0"/>
                <a:cs typeface="Courier New" panose="02070309020205020404" pitchFamily="49" charset="0"/>
              </a:rPr>
              <a:t>  TSI   0   0   0 107   0</a:t>
            </a:r>
          </a:p>
          <a:p>
            <a:r>
              <a:rPr lang="en-US" sz="1400" dirty="0">
                <a:latin typeface="Courier New" panose="02070309020205020404" pitchFamily="49" charset="0"/>
                <a:cs typeface="Courier New" panose="02070309020205020404" pitchFamily="49" charset="0"/>
              </a:rPr>
              <a:t>  YRI 108   0   0   0   0</a:t>
            </a:r>
          </a:p>
        </p:txBody>
      </p:sp>
      <p:cxnSp>
        <p:nvCxnSpPr>
          <p:cNvPr id="5" name="Straight Connector 4"/>
          <p:cNvCxnSpPr/>
          <p:nvPr/>
        </p:nvCxnSpPr>
        <p:spPr bwMode="auto">
          <a:xfrm>
            <a:off x="4114800" y="2362200"/>
            <a:ext cx="0" cy="411480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447800" y="1676400"/>
            <a:ext cx="3048000" cy="369332"/>
          </a:xfrm>
          <a:prstGeom prst="rect">
            <a:avLst/>
          </a:prstGeom>
          <a:noFill/>
        </p:spPr>
        <p:txBody>
          <a:bodyPr wrap="square" rtlCol="0">
            <a:spAutoFit/>
          </a:bodyPr>
          <a:lstStyle/>
          <a:p>
            <a:r>
              <a:rPr lang="en-US" dirty="0" err="1" smtClean="0">
                <a:solidFill>
                  <a:srgbClr val="C00000"/>
                </a:solidFill>
              </a:rPr>
              <a:t>Supergroup</a:t>
            </a:r>
            <a:endParaRPr lang="en-US" dirty="0">
              <a:solidFill>
                <a:srgbClr val="C00000"/>
              </a:solidFill>
            </a:endParaRPr>
          </a:p>
        </p:txBody>
      </p:sp>
      <p:sp>
        <p:nvSpPr>
          <p:cNvPr id="8" name="TextBox 7"/>
          <p:cNvSpPr txBox="1"/>
          <p:nvPr/>
        </p:nvSpPr>
        <p:spPr>
          <a:xfrm rot="16200000">
            <a:off x="-152400" y="4158734"/>
            <a:ext cx="1219200" cy="369332"/>
          </a:xfrm>
          <a:prstGeom prst="rect">
            <a:avLst/>
          </a:prstGeom>
          <a:noFill/>
        </p:spPr>
        <p:txBody>
          <a:bodyPr wrap="square" rtlCol="0">
            <a:spAutoFit/>
          </a:bodyPr>
          <a:lstStyle/>
          <a:p>
            <a:r>
              <a:rPr lang="en-US" dirty="0" smtClean="0">
                <a:solidFill>
                  <a:srgbClr val="C00000"/>
                </a:solidFill>
              </a:rPr>
              <a:t>Subgroup</a:t>
            </a:r>
          </a:p>
        </p:txBody>
      </p:sp>
    </p:spTree>
    <p:extLst>
      <p:ext uri="{BB962C8B-B14F-4D97-AF65-F5344CB8AC3E}">
        <p14:creationId xmlns:p14="http://schemas.microsoft.com/office/powerpoint/2010/main" val="1532520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dirty="0" err="1" smtClean="0"/>
              <a:t>Haploview</a:t>
            </a:r>
            <a:r>
              <a:rPr lang="en-US" altLang="en-US" dirty="0" smtClean="0"/>
              <a:t> using 1000 Genomes Project data</a:t>
            </a:r>
          </a:p>
        </p:txBody>
      </p:sp>
      <p:sp>
        <p:nvSpPr>
          <p:cNvPr id="113667" name="Content Placeholder 2"/>
          <p:cNvSpPr>
            <a:spLocks noGrp="1"/>
          </p:cNvSpPr>
          <p:nvPr>
            <p:ph idx="1"/>
          </p:nvPr>
        </p:nvSpPr>
        <p:spPr>
          <a:xfrm>
            <a:off x="457200" y="1957387"/>
            <a:ext cx="8223250" cy="4519613"/>
          </a:xfrm>
        </p:spPr>
        <p:txBody>
          <a:bodyPr/>
          <a:lstStyle/>
          <a:p>
            <a:r>
              <a:rPr lang="en-US" altLang="en-US" sz="1400" dirty="0" smtClean="0"/>
              <a:t>Go to the 1000 Genomes project website, and go to the 1000 Genomes Project Browser.</a:t>
            </a:r>
          </a:p>
          <a:p>
            <a:r>
              <a:rPr lang="en-US" altLang="en-US" sz="1400" dirty="0" smtClean="0"/>
              <a:t>Enter gene name (e.g., MTHFR), to get the genomic coordinates (b37) of interest (e.g., 1:11845780-11866977) and view the region in the browser.</a:t>
            </a:r>
          </a:p>
          <a:p>
            <a:r>
              <a:rPr lang="en-US" altLang="en-US" sz="1400" dirty="0" smtClean="0"/>
              <a:t>Click “Get VCF data” on LHS. Since you already searched for the gene (MTHFR), it wil</a:t>
            </a:r>
            <a:r>
              <a:rPr lang="en-US" altLang="en-US" sz="1400" dirty="0" smtClean="0"/>
              <a:t>l have the relevant coordinates already filled in for you.</a:t>
            </a:r>
          </a:p>
          <a:p>
            <a:r>
              <a:rPr lang="en-US" altLang="en-US" sz="1400" dirty="0" smtClean="0"/>
              <a:t>We don’t want VCF format. Click the VCF to PED converter link on the window that pops up.</a:t>
            </a:r>
          </a:p>
          <a:p>
            <a:r>
              <a:rPr lang="en-US" altLang="en-US" sz="1400" dirty="0" smtClean="0"/>
              <a:t>Click Next (the “Region” should have </a:t>
            </a:r>
            <a:r>
              <a:rPr lang="en-US" altLang="en-US" sz="1400" dirty="0" err="1" smtClean="0"/>
              <a:t>gene:coordinatesBEGIN-coordinatesEND</a:t>
            </a:r>
            <a:r>
              <a:rPr lang="en-US" altLang="en-US" sz="1400" dirty="0" smtClean="0"/>
              <a:t>)</a:t>
            </a:r>
          </a:p>
          <a:p>
            <a:r>
              <a:rPr lang="en-US" altLang="en-US" sz="1400" dirty="0" smtClean="0"/>
              <a:t>Choose populations of interest – match what you are trying to target</a:t>
            </a:r>
            <a:r>
              <a:rPr lang="en-US" altLang="en-US" sz="1400" dirty="0"/>
              <a:t>. So, for European ancestry (EUR), select CEU + FIN + GBR + IBS + TSI</a:t>
            </a:r>
            <a:r>
              <a:rPr lang="en-US" altLang="en-US" sz="1400" dirty="0" smtClean="0"/>
              <a:t>.</a:t>
            </a:r>
          </a:p>
          <a:p>
            <a:r>
              <a:rPr lang="en-US" altLang="en-US" sz="1400" dirty="0" smtClean="0"/>
              <a:t>Click next, then right click on “Marker Information File” and “Linkage Pedigree File” to save the data set.</a:t>
            </a:r>
          </a:p>
          <a:p>
            <a:r>
              <a:rPr lang="en-US" altLang="en-US" sz="1400" dirty="0" smtClean="0"/>
              <a:t>Finally, open </a:t>
            </a:r>
            <a:r>
              <a:rPr lang="en-US" altLang="en-US" sz="1400" dirty="0" err="1" smtClean="0"/>
              <a:t>Haploview</a:t>
            </a:r>
            <a:r>
              <a:rPr lang="en-US" altLang="en-US" sz="1400" dirty="0" smtClean="0"/>
              <a:t>, choose linkage format, and navigate to the </a:t>
            </a:r>
            <a:r>
              <a:rPr lang="en-US" altLang="en-US" sz="1400" dirty="0"/>
              <a:t>pedigree information file (.</a:t>
            </a:r>
            <a:r>
              <a:rPr lang="en-US" altLang="en-US" sz="1400" dirty="0" err="1"/>
              <a:t>ped</a:t>
            </a:r>
            <a:r>
              <a:rPr lang="en-US" altLang="en-US" sz="1400" dirty="0" smtClean="0"/>
              <a:t>), and then the marker information file (.info) should be auto-filled in. Click OK, and you can use </a:t>
            </a:r>
            <a:r>
              <a:rPr lang="en-US" altLang="en-US" sz="1400" dirty="0" err="1" smtClean="0"/>
              <a:t>Haploview</a:t>
            </a:r>
            <a:r>
              <a:rPr lang="en-US" altLang="en-US" sz="1400" dirty="0" smtClean="0"/>
              <a:t>!!!</a:t>
            </a:r>
          </a:p>
          <a:p>
            <a:endParaRPr lang="en-US" altLang="en-US" sz="1400" dirty="0" smtClean="0"/>
          </a:p>
        </p:txBody>
      </p:sp>
      <p:sp>
        <p:nvSpPr>
          <p:cNvPr id="3" name="TextBox 2"/>
          <p:cNvSpPr txBox="1"/>
          <p:nvPr/>
        </p:nvSpPr>
        <p:spPr>
          <a:xfrm>
            <a:off x="4114800" y="1700567"/>
            <a:ext cx="4724400" cy="369332"/>
          </a:xfrm>
          <a:prstGeom prst="rect">
            <a:avLst/>
          </a:prstGeom>
          <a:noFill/>
        </p:spPr>
        <p:txBody>
          <a:bodyPr wrap="square" rtlCol="0">
            <a:spAutoFit/>
          </a:bodyPr>
          <a:lstStyle/>
          <a:p>
            <a:r>
              <a:rPr lang="en-US" dirty="0" smtClean="0">
                <a:solidFill>
                  <a:srgbClr val="FF0000"/>
                </a:solidFill>
              </a:rPr>
              <a:t>(or just type in the name of the gene)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381000" y="12192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024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048625" cy="100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5848350" cy="5262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5" name="Oval 4"/>
          <p:cNvSpPr>
            <a:spLocks noChangeArrowheads="1"/>
          </p:cNvSpPr>
          <p:nvPr/>
        </p:nvSpPr>
        <p:spPr bwMode="auto">
          <a:xfrm>
            <a:off x="4038600" y="5943600"/>
            <a:ext cx="1219200" cy="6858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2406" name="Oval 5"/>
          <p:cNvSpPr>
            <a:spLocks noChangeArrowheads="1"/>
          </p:cNvSpPr>
          <p:nvPr/>
        </p:nvSpPr>
        <p:spPr bwMode="auto">
          <a:xfrm>
            <a:off x="914400" y="914400"/>
            <a:ext cx="1219200" cy="6858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2407" name="Rectangle 6"/>
          <p:cNvSpPr>
            <a:spLocks noChangeArrowheads="1"/>
          </p:cNvSpPr>
          <p:nvPr/>
        </p:nvSpPr>
        <p:spPr bwMode="auto">
          <a:xfrm>
            <a:off x="152400" y="0"/>
            <a:ext cx="8839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Tag SNPs: HapMap &amp; Haploview</a:t>
            </a:r>
          </a:p>
        </p:txBody>
      </p:sp>
      <p:sp>
        <p:nvSpPr>
          <p:cNvPr id="2" name="TextBox 1"/>
          <p:cNvSpPr txBox="1"/>
          <p:nvPr/>
        </p:nvSpPr>
        <p:spPr>
          <a:xfrm>
            <a:off x="4267200" y="712113"/>
            <a:ext cx="4191000" cy="430887"/>
          </a:xfrm>
          <a:prstGeom prst="rect">
            <a:avLst/>
          </a:prstGeom>
          <a:noFill/>
        </p:spPr>
        <p:txBody>
          <a:bodyPr wrap="square" rtlCol="0">
            <a:spAutoFit/>
          </a:bodyPr>
          <a:lstStyle/>
          <a:p>
            <a:r>
              <a:rPr lang="en-US" sz="1100" dirty="0" smtClean="0">
                <a:solidFill>
                  <a:srgbClr val="C00000"/>
                </a:solidFill>
              </a:rPr>
              <a:t>This Column only happens because of old </a:t>
            </a:r>
            <a:r>
              <a:rPr lang="en-US" sz="1100" dirty="0" err="1" smtClean="0">
                <a:solidFill>
                  <a:srgbClr val="C00000"/>
                </a:solidFill>
              </a:rPr>
              <a:t>HapMap</a:t>
            </a:r>
            <a:r>
              <a:rPr lang="en-US" sz="1100" dirty="0" smtClean="0">
                <a:solidFill>
                  <a:srgbClr val="C00000"/>
                </a:solidFill>
              </a:rPr>
              <a:t> data (which is why I am leaving it in!) – also missing genotype rate</a:t>
            </a:r>
            <a:endParaRPr lang="en-US" dirty="0">
              <a:solidFill>
                <a:srgbClr val="C00000"/>
              </a:solidFill>
            </a:endParaRPr>
          </a:p>
        </p:txBody>
      </p:sp>
      <p:cxnSp>
        <p:nvCxnSpPr>
          <p:cNvPr id="4" name="Straight Arrow Connector 3"/>
          <p:cNvCxnSpPr/>
          <p:nvPr/>
        </p:nvCxnSpPr>
        <p:spPr bwMode="auto">
          <a:xfrm flipH="1">
            <a:off x="5029200" y="1143000"/>
            <a:ext cx="609600" cy="381000"/>
          </a:xfrm>
          <a:prstGeom prst="straightConnector1">
            <a:avLst/>
          </a:prstGeom>
          <a:ln>
            <a:solidFill>
              <a:srgbClr val="C0000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381000" y="12192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044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048625" cy="100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2" name="Oval 3"/>
          <p:cNvSpPr>
            <a:spLocks noChangeArrowheads="1"/>
          </p:cNvSpPr>
          <p:nvPr/>
        </p:nvSpPr>
        <p:spPr bwMode="auto">
          <a:xfrm>
            <a:off x="0" y="990600"/>
            <a:ext cx="609600" cy="5334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044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7021513" cy="5305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4" name="Rectangle 5"/>
          <p:cNvSpPr>
            <a:spLocks noChangeArrowheads="1"/>
          </p:cNvSpPr>
          <p:nvPr/>
        </p:nvSpPr>
        <p:spPr bwMode="auto">
          <a:xfrm>
            <a:off x="152400" y="0"/>
            <a:ext cx="8839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Tag SNPs: HapMap &amp; Haploview</a:t>
            </a:r>
          </a:p>
        </p:txBody>
      </p:sp>
      <p:sp>
        <p:nvSpPr>
          <p:cNvPr id="2" name="Right Brace 1"/>
          <p:cNvSpPr/>
          <p:nvPr/>
        </p:nvSpPr>
        <p:spPr bwMode="auto">
          <a:xfrm>
            <a:off x="8000999" y="1371600"/>
            <a:ext cx="239713" cy="1143000"/>
          </a:xfrm>
          <a:prstGeom prst="rightBrac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3" name="TextBox 2"/>
          <p:cNvSpPr txBox="1"/>
          <p:nvPr/>
        </p:nvSpPr>
        <p:spPr>
          <a:xfrm>
            <a:off x="8305800" y="1447800"/>
            <a:ext cx="838200" cy="646331"/>
          </a:xfrm>
          <a:prstGeom prst="rect">
            <a:avLst/>
          </a:prstGeom>
          <a:noFill/>
        </p:spPr>
        <p:txBody>
          <a:bodyPr wrap="square" rtlCol="0">
            <a:spAutoFit/>
          </a:bodyPr>
          <a:lstStyle/>
          <a:p>
            <a:r>
              <a:rPr lang="en-US" sz="1200" dirty="0" smtClean="0">
                <a:solidFill>
                  <a:srgbClr val="C00000"/>
                </a:solidFill>
              </a:rPr>
              <a:t>Can’t get anymore </a:t>
            </a:r>
            <a:r>
              <a:rPr lang="en-US" sz="1200" dirty="0" smtClean="0">
                <a:solidFill>
                  <a:srgbClr val="C00000"/>
                </a:solidFill>
                <a:sym typeface="Wingdings" panose="05000000000000000000" pitchFamily="2" charset="2"/>
              </a:rPr>
              <a:t></a:t>
            </a:r>
            <a:endParaRPr lang="en-US" sz="1200"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381000" y="12192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064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774113" cy="69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0" name="Oval 3"/>
          <p:cNvSpPr>
            <a:spLocks noChangeArrowheads="1"/>
          </p:cNvSpPr>
          <p:nvPr/>
        </p:nvSpPr>
        <p:spPr bwMode="auto">
          <a:xfrm>
            <a:off x="1676400" y="990600"/>
            <a:ext cx="609600" cy="4572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6501" name="Oval 4"/>
          <p:cNvSpPr>
            <a:spLocks noChangeArrowheads="1"/>
          </p:cNvSpPr>
          <p:nvPr/>
        </p:nvSpPr>
        <p:spPr bwMode="auto">
          <a:xfrm>
            <a:off x="152400" y="1295400"/>
            <a:ext cx="685800" cy="4572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065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4000"/>
            <a:ext cx="4908550" cy="4494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Line 6"/>
          <p:cNvSpPr>
            <a:spLocks noChangeShapeType="1"/>
          </p:cNvSpPr>
          <p:nvPr/>
        </p:nvSpPr>
        <p:spPr bwMode="auto">
          <a:xfrm flipH="1">
            <a:off x="4337050" y="2286000"/>
            <a:ext cx="317500" cy="304800"/>
          </a:xfrm>
          <a:prstGeom prst="line">
            <a:avLst/>
          </a:prstGeom>
          <a:noFill/>
          <a:ln w="255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31" name="Line 7"/>
          <p:cNvSpPr>
            <a:spLocks noChangeShapeType="1"/>
          </p:cNvSpPr>
          <p:nvPr/>
        </p:nvSpPr>
        <p:spPr bwMode="auto">
          <a:xfrm flipH="1">
            <a:off x="4337050" y="2895600"/>
            <a:ext cx="317500" cy="304800"/>
          </a:xfrm>
          <a:prstGeom prst="line">
            <a:avLst/>
          </a:prstGeom>
          <a:noFill/>
          <a:ln w="255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32" name="Line 8"/>
          <p:cNvSpPr>
            <a:spLocks noChangeShapeType="1"/>
          </p:cNvSpPr>
          <p:nvPr/>
        </p:nvSpPr>
        <p:spPr bwMode="auto">
          <a:xfrm flipH="1">
            <a:off x="4337050" y="3581400"/>
            <a:ext cx="317500" cy="304800"/>
          </a:xfrm>
          <a:prstGeom prst="line">
            <a:avLst/>
          </a:prstGeom>
          <a:noFill/>
          <a:ln w="255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33" name="Oval 9"/>
          <p:cNvSpPr>
            <a:spLocks noChangeArrowheads="1"/>
          </p:cNvSpPr>
          <p:nvPr/>
        </p:nvSpPr>
        <p:spPr bwMode="auto">
          <a:xfrm>
            <a:off x="1828800" y="5181600"/>
            <a:ext cx="609600" cy="4572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0650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6019800"/>
            <a:ext cx="1984375" cy="474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5" name="Oval 11"/>
          <p:cNvSpPr>
            <a:spLocks noChangeArrowheads="1"/>
          </p:cNvSpPr>
          <p:nvPr/>
        </p:nvSpPr>
        <p:spPr bwMode="auto">
          <a:xfrm>
            <a:off x="3429000" y="6019800"/>
            <a:ext cx="609600" cy="4572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6509" name="Rectangle 12"/>
          <p:cNvSpPr>
            <a:spLocks noChangeArrowheads="1"/>
          </p:cNvSpPr>
          <p:nvPr/>
        </p:nvSpPr>
        <p:spPr bwMode="auto">
          <a:xfrm>
            <a:off x="152400" y="0"/>
            <a:ext cx="8839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Tag SNPs: HapMap &amp; Haploview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52230"/>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52231"/>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522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grpId="0" nodeType="clickEffect">
                                  <p:stCondLst>
                                    <p:cond delay="0"/>
                                  </p:stCondLst>
                                  <p:childTnLst>
                                    <p:set>
                                      <p:cBhvr additive="repl">
                                        <p:cTn id="14" dur="1" fill="hold">
                                          <p:stCondLst>
                                            <p:cond delay="0"/>
                                          </p:stCondLst>
                                        </p:cTn>
                                        <p:tgtEl>
                                          <p:spTgt spid="522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grpId="0" nodeType="clickEffect">
                                  <p:stCondLst>
                                    <p:cond delay="0"/>
                                  </p:stCondLst>
                                  <p:childTnLst>
                                    <p:set>
                                      <p:cBhvr additive="repl">
                                        <p:cTn id="18" dur="1" fill="hold">
                                          <p:stCondLst>
                                            <p:cond delay="0"/>
                                          </p:stCondLst>
                                        </p:cTn>
                                        <p:tgtEl>
                                          <p:spTgt spid="52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1" grpId="0" animBg="1"/>
      <p:bldP spid="52232" grpId="0" animBg="1"/>
      <p:bldP spid="52233" grpId="0" animBg="1"/>
      <p:bldP spid="5223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a:spLocks noChangeArrowheads="1"/>
          </p:cNvSpPr>
          <p:nvPr/>
        </p:nvSpPr>
        <p:spPr bwMode="auto">
          <a:xfrm>
            <a:off x="381000" y="12192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085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6184900" cy="66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48" name="Oval 3"/>
          <p:cNvSpPr>
            <a:spLocks noChangeArrowheads="1"/>
          </p:cNvSpPr>
          <p:nvPr/>
        </p:nvSpPr>
        <p:spPr bwMode="auto">
          <a:xfrm>
            <a:off x="1752600" y="1066800"/>
            <a:ext cx="685800" cy="4572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1085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4926013" cy="4383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50" name="Oval 5"/>
          <p:cNvSpPr>
            <a:spLocks noChangeArrowheads="1"/>
          </p:cNvSpPr>
          <p:nvPr/>
        </p:nvSpPr>
        <p:spPr bwMode="auto">
          <a:xfrm>
            <a:off x="762000" y="1295400"/>
            <a:ext cx="685800" cy="457200"/>
          </a:xfrm>
          <a:prstGeom prst="ellipse">
            <a:avLst/>
          </a:prstGeom>
          <a:noFill/>
          <a:ln w="2232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nvGrpSpPr>
          <p:cNvPr id="53254" name="Group 6"/>
          <p:cNvGrpSpPr>
            <a:grpSpLocks/>
          </p:cNvGrpSpPr>
          <p:nvPr/>
        </p:nvGrpSpPr>
        <p:grpSpPr bwMode="auto">
          <a:xfrm>
            <a:off x="1752600" y="1447800"/>
            <a:ext cx="6588125" cy="5045075"/>
            <a:chOff x="1104" y="912"/>
            <a:chExt cx="4150" cy="3178"/>
          </a:xfrm>
        </p:grpSpPr>
        <p:pic>
          <p:nvPicPr>
            <p:cNvPr id="1085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912"/>
              <a:ext cx="3615" cy="31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855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3648"/>
              <a:ext cx="1414" cy="4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8552" name="Rectangle 9"/>
          <p:cNvSpPr>
            <a:spLocks noChangeArrowheads="1"/>
          </p:cNvSpPr>
          <p:nvPr/>
        </p:nvSpPr>
        <p:spPr bwMode="auto">
          <a:xfrm>
            <a:off x="152400" y="0"/>
            <a:ext cx="8839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Tag SNPs: HapMap &amp; Haploview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381000" y="1219200"/>
            <a:ext cx="845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0595" name="Rectangle 2"/>
          <p:cNvSpPr>
            <a:spLocks noChangeArrowheads="1"/>
          </p:cNvSpPr>
          <p:nvPr/>
        </p:nvSpPr>
        <p:spPr bwMode="auto">
          <a:xfrm>
            <a:off x="457200" y="1143000"/>
            <a:ext cx="8458200" cy="5696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Font typeface="Wingdings" panose="05000000000000000000" pitchFamily="2" charset="2"/>
              <a:buChar char=""/>
            </a:pPr>
            <a:r>
              <a:rPr lang="en-US" altLang="en-US" sz="2800" dirty="0">
                <a:latin typeface="Franklin Gothic Medium" panose="020B0603020102020204" pitchFamily="34" charset="0"/>
              </a:rPr>
              <a:t> </a:t>
            </a:r>
            <a:r>
              <a:rPr lang="en-US" altLang="en-US" sz="2800" dirty="0" smtClean="0"/>
              <a:t>How many tag SNPs did we need, to tag all SNPs with r</a:t>
            </a:r>
            <a:r>
              <a:rPr lang="en-US" altLang="en-US" sz="2800" baseline="30000" dirty="0" smtClean="0"/>
              <a:t>2</a:t>
            </a:r>
            <a:r>
              <a:rPr lang="en-US" altLang="en-US" sz="2800" dirty="0" smtClean="0"/>
              <a:t>&gt;0.8?</a:t>
            </a:r>
            <a:endParaRPr lang="en-US" altLang="en-US" sz="2800" dirty="0"/>
          </a:p>
          <a:p>
            <a:pPr eaLnBrk="1" hangingPunct="1">
              <a:spcBef>
                <a:spcPct val="0"/>
              </a:spcBef>
              <a:buClrTx/>
              <a:buFontTx/>
              <a:buNone/>
            </a:pPr>
            <a:endParaRPr lang="en-US" altLang="en-US" sz="2800" dirty="0"/>
          </a:p>
          <a:p>
            <a:pPr eaLnBrk="1" hangingPunct="1">
              <a:spcBef>
                <a:spcPct val="0"/>
              </a:spcBef>
              <a:buFont typeface="Wingdings" panose="05000000000000000000" pitchFamily="2" charset="2"/>
              <a:buChar char=""/>
            </a:pPr>
            <a:r>
              <a:rPr lang="en-US" altLang="en-US" sz="2800" dirty="0"/>
              <a:t> </a:t>
            </a:r>
            <a:r>
              <a:rPr lang="en-US" altLang="en-US" sz="2800" dirty="0" smtClean="0"/>
              <a:t>In practice forced </a:t>
            </a:r>
            <a:r>
              <a:rPr lang="en-US" altLang="en-US" sz="2800" dirty="0"/>
              <a:t>in </a:t>
            </a:r>
            <a:r>
              <a:rPr lang="en-US" altLang="en-US" sz="2800" dirty="0" smtClean="0"/>
              <a:t>potentially </a:t>
            </a:r>
            <a:r>
              <a:rPr lang="en-US" altLang="en-US" sz="2800" dirty="0"/>
              <a:t>functional/previously associated SNPs</a:t>
            </a:r>
          </a:p>
          <a:p>
            <a:pPr eaLnBrk="1" hangingPunct="1">
              <a:spcBef>
                <a:spcPct val="0"/>
              </a:spcBef>
              <a:buClrTx/>
              <a:buFontTx/>
              <a:buNone/>
            </a:pPr>
            <a:endParaRPr lang="en-US" altLang="en-US" sz="2800" dirty="0"/>
          </a:p>
          <a:p>
            <a:pPr eaLnBrk="1" hangingPunct="1">
              <a:spcBef>
                <a:spcPct val="0"/>
              </a:spcBef>
              <a:buFont typeface="Wingdings" panose="05000000000000000000" pitchFamily="2" charset="2"/>
              <a:buChar char=""/>
            </a:pPr>
            <a:r>
              <a:rPr lang="en-US" altLang="en-US" sz="2800" dirty="0"/>
              <a:t> Identified tag based on pairwise tagging</a:t>
            </a:r>
          </a:p>
          <a:p>
            <a:pPr eaLnBrk="1" hangingPunct="1">
              <a:spcBef>
                <a:spcPct val="0"/>
              </a:spcBef>
              <a:buClrTx/>
              <a:buFontTx/>
              <a:buNone/>
            </a:pPr>
            <a:endParaRPr lang="en-GB" altLang="en-US" sz="2800" dirty="0"/>
          </a:p>
          <a:p>
            <a:pPr eaLnBrk="1" hangingPunct="1">
              <a:spcBef>
                <a:spcPct val="0"/>
              </a:spcBef>
              <a:buFont typeface="Wingdings" panose="05000000000000000000" pitchFamily="2" charset="2"/>
              <a:buChar char=""/>
            </a:pPr>
            <a:r>
              <a:rPr lang="en-GB" altLang="en-US" sz="2800" dirty="0"/>
              <a:t> Note: number of SNPs required varies from gene to gene </a:t>
            </a:r>
            <a:r>
              <a:rPr lang="en-GB" altLang="en-US" sz="2800" u="sng" dirty="0"/>
              <a:t>and from population to </a:t>
            </a:r>
            <a:r>
              <a:rPr lang="en-GB" altLang="en-US" sz="2800" u="sng" dirty="0" smtClean="0"/>
              <a:t>population</a:t>
            </a:r>
          </a:p>
          <a:p>
            <a:pPr lvl="1" eaLnBrk="1" hangingPunct="1">
              <a:spcBef>
                <a:spcPct val="0"/>
              </a:spcBef>
              <a:buFont typeface="Wingdings" panose="05000000000000000000" pitchFamily="2" charset="2"/>
              <a:buChar char=""/>
            </a:pPr>
            <a:r>
              <a:rPr lang="en-GB" altLang="en-US" sz="2400" u="sng" dirty="0" smtClean="0"/>
              <a:t>Why?</a:t>
            </a:r>
            <a:endParaRPr lang="en-GB" altLang="en-US" sz="2400" u="sng" dirty="0"/>
          </a:p>
          <a:p>
            <a:pPr eaLnBrk="1" hangingPunct="1">
              <a:spcBef>
                <a:spcPct val="0"/>
              </a:spcBef>
              <a:buClrTx/>
              <a:buFontTx/>
              <a:buNone/>
            </a:pPr>
            <a:endParaRPr lang="en-US" altLang="en-US" sz="2800" dirty="0"/>
          </a:p>
          <a:p>
            <a:pPr eaLnBrk="1" hangingPunct="1">
              <a:spcBef>
                <a:spcPct val="0"/>
              </a:spcBef>
              <a:buClrTx/>
              <a:buFontTx/>
              <a:buNone/>
            </a:pPr>
            <a:endParaRPr lang="en-US" altLang="en-US" sz="2800" dirty="0"/>
          </a:p>
        </p:txBody>
      </p:sp>
      <p:sp>
        <p:nvSpPr>
          <p:cNvPr id="110596" name="Rectangle 3"/>
          <p:cNvSpPr>
            <a:spLocks noChangeArrowheads="1"/>
          </p:cNvSpPr>
          <p:nvPr/>
        </p:nvSpPr>
        <p:spPr bwMode="auto">
          <a:xfrm>
            <a:off x="152400" y="0"/>
            <a:ext cx="8839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Tag SNPs: HapMap Summary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457200" y="274638"/>
            <a:ext cx="8229600"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Association Studies </a:t>
            </a:r>
          </a:p>
        </p:txBody>
      </p:sp>
      <p:sp>
        <p:nvSpPr>
          <p:cNvPr id="14339" name="Text Box 2"/>
          <p:cNvSpPr txBox="1">
            <a:spLocks noChangeArrowheads="1"/>
          </p:cNvSpPr>
          <p:nvPr/>
        </p:nvSpPr>
        <p:spPr bwMode="auto">
          <a:xfrm>
            <a:off x="685800" y="1524000"/>
            <a:ext cx="7772400" cy="387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spcBef>
                <a:spcPts val="8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000000"/>
                </a:solidFill>
                <a:latin typeface="Arial" panose="020B0604020202020204" pitchFamily="34" charset="0"/>
                <a:ea typeface="Microsoft YaHei" panose="020B0503020204020204" pitchFamily="34" charset="-122"/>
              </a:defRPr>
            </a:lvl1pPr>
            <a:lvl2pPr marL="736600" indent="-279400">
              <a:spcBef>
                <a:spcPts val="7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buFont typeface="Arial" panose="020B0604020202020204" pitchFamily="34" charset="0"/>
              <a:buChar char="•"/>
            </a:pPr>
            <a:r>
              <a:rPr lang="en-US" altLang="en-US">
                <a:cs typeface="Times New Roman" panose="02020603050405020304" pitchFamily="18" charset="0"/>
              </a:rPr>
              <a:t>Use of (population-based) association studies is rapidly expanding, reflecting a number of good properties, including:</a:t>
            </a:r>
          </a:p>
          <a:p>
            <a:pPr lvl="1" eaLnBrk="1" hangingPunct="1">
              <a:buSzPct val="45000"/>
              <a:buFont typeface="Wingdings" panose="05000000000000000000" pitchFamily="2" charset="2"/>
              <a:buChar char=""/>
            </a:pPr>
            <a:r>
              <a:rPr lang="en-US" altLang="en-US">
                <a:cs typeface="Times New Roman" panose="02020603050405020304" pitchFamily="18" charset="0"/>
              </a:rPr>
              <a:t>Ease, since one need not collect large pedigrees</a:t>
            </a:r>
          </a:p>
          <a:p>
            <a:pPr lvl="1" eaLnBrk="1" hangingPunct="1">
              <a:buSzPct val="45000"/>
              <a:buFont typeface="Wingdings" panose="05000000000000000000" pitchFamily="2" charset="2"/>
              <a:buChar char=""/>
            </a:pPr>
            <a:r>
              <a:rPr lang="en-US" altLang="en-US">
                <a:cs typeface="Times New Roman" panose="02020603050405020304" pitchFamily="18" charset="0"/>
              </a:rPr>
              <a:t>Potential for being more powerful than conventional linkage-based approaches</a:t>
            </a:r>
          </a:p>
          <a:p>
            <a:pPr eaLnBrk="1" hangingPunct="1">
              <a:spcBef>
                <a:spcPts val="700"/>
              </a:spcBef>
              <a:buFont typeface="Times New Roman" panose="02020603050405020304" pitchFamily="18" charset="0"/>
              <a:buChar char="•"/>
            </a:pPr>
            <a:r>
              <a:rPr lang="en-US" altLang="en-US" sz="2800">
                <a:cs typeface="Times New Roman" panose="02020603050405020304" pitchFamily="18" charset="0"/>
              </a:rPr>
              <a:t> Common disease / common variant hypothesis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ctrTitle"/>
          </p:nvPr>
        </p:nvSpPr>
        <p:spPr/>
        <p:txBody>
          <a:bodyPr/>
          <a:lstStyle/>
          <a:p>
            <a:r>
              <a:rPr lang="en-US" altLang="en-US" smtClean="0"/>
              <a:t>Extra Slides</a:t>
            </a:r>
          </a:p>
        </p:txBody>
      </p:sp>
      <p:sp>
        <p:nvSpPr>
          <p:cNvPr id="112643" name="Subtitle 2"/>
          <p:cNvSpPr>
            <a:spLocks noGrp="1"/>
          </p:cNvSpPr>
          <p:nvPr>
            <p:ph type="subTitle" idx="1"/>
          </p:nvPr>
        </p:nvSpPr>
        <p:spPr/>
        <p:txBody>
          <a:bodyPr/>
          <a:lstStyle/>
          <a:p>
            <a:r>
              <a:rPr lang="en-US" altLang="en-US" dirty="0" smtClean="0"/>
              <a:t>(if time)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626" y="1219199"/>
            <a:ext cx="5794374" cy="5497797"/>
          </a:xfrm>
          <a:prstGeom prst="rect">
            <a:avLst/>
          </a:prstGeom>
        </p:spPr>
      </p:pic>
    </p:spTree>
    <p:extLst>
      <p:ext uri="{BB962C8B-B14F-4D97-AF65-F5344CB8AC3E}">
        <p14:creationId xmlns:p14="http://schemas.microsoft.com/office/powerpoint/2010/main" val="4277250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250825" y="122238"/>
            <a:ext cx="8664575" cy="561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endParaRPr lang="en-US" altLang="en-US" sz="4000"/>
          </a:p>
          <a:p>
            <a:pPr algn="ctr" eaLnBrk="1" hangingPunct="1">
              <a:spcBef>
                <a:spcPct val="0"/>
              </a:spcBef>
              <a:buClrTx/>
              <a:buFontTx/>
              <a:buNone/>
            </a:pPr>
            <a:r>
              <a:rPr lang="en-US" altLang="en-US" sz="4000"/>
              <a:t>Pathways</a:t>
            </a:r>
          </a:p>
          <a:p>
            <a:pPr algn="ctr" eaLnBrk="1" hangingPunct="1">
              <a:spcBef>
                <a:spcPct val="0"/>
              </a:spcBef>
              <a:buClrTx/>
              <a:buFontTx/>
              <a:buNone/>
            </a:pPr>
            <a:endParaRPr lang="en-US" altLang="en-US" sz="1800"/>
          </a:p>
          <a:p>
            <a:pPr algn="ctr" eaLnBrk="1" hangingPunct="1">
              <a:spcBef>
                <a:spcPct val="0"/>
              </a:spcBef>
              <a:buClrTx/>
              <a:buFontTx/>
              <a:buNone/>
            </a:pPr>
            <a:endParaRPr lang="en-US" altLang="en-US" sz="2400">
              <a:cs typeface="Arial" panose="020B0604020202020204" pitchFamily="34" charset="0"/>
            </a:endParaRPr>
          </a:p>
          <a:p>
            <a:pPr eaLnBrk="1" hangingPunct="1">
              <a:spcBef>
                <a:spcPct val="0"/>
              </a:spcBef>
              <a:buFont typeface="Arial" panose="020B0604020202020204" pitchFamily="34" charset="0"/>
              <a:buChar char="•"/>
            </a:pPr>
            <a:r>
              <a:rPr lang="en-US" altLang="en-US" sz="2400">
                <a:cs typeface="Arial" panose="020B0604020202020204" pitchFamily="34" charset="0"/>
              </a:rPr>
              <a:t> </a:t>
            </a:r>
            <a:r>
              <a:rPr lang="en-US" altLang="en-US" sz="2400"/>
              <a:t>May be interested in potential joint and/or interaction effects of multiple genes in one pathway</a:t>
            </a:r>
          </a:p>
          <a:p>
            <a:pPr eaLnBrk="1" hangingPunct="1">
              <a:spcBef>
                <a:spcPct val="0"/>
              </a:spcBef>
              <a:buClrTx/>
              <a:buFontTx/>
              <a:buNone/>
            </a:pPr>
            <a:endParaRPr lang="en-US" altLang="en-US" sz="2400">
              <a:cs typeface="Arial" panose="020B0604020202020204" pitchFamily="34" charset="0"/>
            </a:endParaRPr>
          </a:p>
          <a:p>
            <a:pPr eaLnBrk="1" hangingPunct="1">
              <a:spcBef>
                <a:spcPct val="0"/>
              </a:spcBef>
              <a:buFont typeface="Arial" panose="020B0604020202020204" pitchFamily="34" charset="0"/>
              <a:buChar char="•"/>
            </a:pPr>
            <a:r>
              <a:rPr lang="en-US" altLang="en-US" sz="2400">
                <a:cs typeface="Arial" panose="020B0604020202020204" pitchFamily="34" charset="0"/>
              </a:rPr>
              <a:t> Many sites provide models of molecular and biochemical pathways.</a:t>
            </a:r>
            <a:r>
              <a:rPr lang="en-US" altLang="en-US" sz="2400" baseline="30000">
                <a:cs typeface="Arial" panose="020B0604020202020204" pitchFamily="34" charset="0"/>
              </a:rPr>
              <a:t> </a:t>
            </a:r>
          </a:p>
          <a:p>
            <a:pPr eaLnBrk="1" hangingPunct="1">
              <a:spcBef>
                <a:spcPct val="0"/>
              </a:spcBef>
              <a:buClrTx/>
              <a:buFontTx/>
              <a:buNone/>
            </a:pPr>
            <a:endParaRPr lang="en-US" altLang="en-US" sz="2400" baseline="30000">
              <a:cs typeface="Arial" panose="020B0604020202020204" pitchFamily="34" charset="0"/>
            </a:endParaRPr>
          </a:p>
          <a:p>
            <a:pPr eaLnBrk="1" hangingPunct="1">
              <a:spcBef>
                <a:spcPct val="0"/>
              </a:spcBef>
              <a:buFont typeface="Arial" panose="020B0604020202020204" pitchFamily="34" charset="0"/>
              <a:buChar char="•"/>
            </a:pPr>
            <a:r>
              <a:rPr lang="en-US" altLang="en-US" sz="2400" baseline="30000">
                <a:cs typeface="Arial" panose="020B0604020202020204" pitchFamily="34" charset="0"/>
              </a:rPr>
              <a:t> </a:t>
            </a:r>
            <a:r>
              <a:rPr lang="en-US" altLang="en-US" sz="2400"/>
              <a:t>Example: BioCarta: </a:t>
            </a:r>
            <a:r>
              <a:rPr lang="en-US" altLang="en-US" sz="2400">
                <a:solidFill>
                  <a:srgbClr val="CCCCFF"/>
                </a:solidFill>
                <a:hlinkClick r:id="rId3"/>
              </a:rPr>
              <a:t>http://www.biocarta.com</a:t>
            </a:r>
            <a:r>
              <a:rPr lang="en-US" altLang="en-US" sz="2400" b="1">
                <a:solidFill>
                  <a:srgbClr val="CCCCFF"/>
                </a:solidFill>
                <a:hlinkClick r:id="rId3"/>
              </a:rPr>
              <a:t>/</a:t>
            </a:r>
          </a:p>
          <a:p>
            <a:pPr eaLnBrk="1" hangingPunct="1">
              <a:spcBef>
                <a:spcPct val="0"/>
              </a:spcBef>
              <a:buClrTx/>
              <a:buFontTx/>
              <a:buNone/>
            </a:pPr>
            <a:endParaRPr lang="en-US" altLang="en-US" sz="2400" b="1"/>
          </a:p>
          <a:p>
            <a:pPr eaLnBrk="1" hangingPunct="1">
              <a:spcBef>
                <a:spcPct val="0"/>
              </a:spcBef>
              <a:buClrTx/>
              <a:buFontTx/>
              <a:buNone/>
            </a:pPr>
            <a:endParaRPr lang="en-US" altLang="en-US" sz="2400"/>
          </a:p>
          <a:p>
            <a:pPr algn="ctr" eaLnBrk="1" hangingPunct="1">
              <a:spcBef>
                <a:spcPct val="0"/>
              </a:spcBef>
              <a:buClrTx/>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18786" name="Object 1"/>
          <p:cNvGraphicFramePr>
            <a:graphicFrameLocks noChangeAspect="1"/>
          </p:cNvGraphicFramePr>
          <p:nvPr/>
        </p:nvGraphicFramePr>
        <p:xfrm>
          <a:off x="2632075" y="2074863"/>
          <a:ext cx="3844925" cy="1549400"/>
        </p:xfrm>
        <a:graphic>
          <a:graphicData uri="http://schemas.openxmlformats.org/presentationml/2006/ole">
            <mc:AlternateContent xmlns:mc="http://schemas.openxmlformats.org/markup-compatibility/2006">
              <mc:Choice xmlns:v="urn:schemas-microsoft-com:vml" Requires="v">
                <p:oleObj spid="_x0000_s118800" r:id="rId4" imgW="1576483" imgH="636315" progId="">
                  <p:embed/>
                </p:oleObj>
              </mc:Choice>
              <mc:Fallback>
                <p:oleObj r:id="rId4" imgW="1576483" imgH="636315"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2075" y="2074863"/>
                        <a:ext cx="3844925" cy="154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46" name="Text Box 2"/>
          <p:cNvSpPr txBox="1">
            <a:spLocks noChangeArrowheads="1"/>
          </p:cNvSpPr>
          <p:nvPr/>
        </p:nvSpPr>
        <p:spPr bwMode="auto">
          <a:xfrm>
            <a:off x="228600" y="1066800"/>
            <a:ext cx="89154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1pPr>
            <a:lvl2pPr marL="736600" indent="-27940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80000"/>
              </a:lnSpc>
              <a:spcBef>
                <a:spcPts val="625"/>
              </a:spcBef>
              <a:buClr>
                <a:srgbClr val="000000"/>
              </a:buClr>
              <a:buSzPct val="100000"/>
              <a:buFont typeface="Arial" panose="020B0604020202020204" pitchFamily="34" charset="0"/>
              <a:buChar char="•"/>
              <a:defRPr/>
            </a:pPr>
            <a:r>
              <a:rPr lang="en-US" altLang="en-US" sz="2500" dirty="0" smtClean="0"/>
              <a:t>Many weak associations combine to   risk?</a:t>
            </a:r>
          </a:p>
          <a:p>
            <a:pPr eaLnBrk="1" hangingPunct="1">
              <a:lnSpc>
                <a:spcPct val="80000"/>
              </a:lnSpc>
              <a:spcBef>
                <a:spcPts val="625"/>
              </a:spcBef>
              <a:buClr>
                <a:srgbClr val="000000"/>
              </a:buClr>
              <a:buSzPct val="100000"/>
              <a:buFont typeface="Arial" panose="020B0604020202020204" pitchFamily="34" charset="0"/>
              <a:buChar char="•"/>
              <a:defRPr/>
            </a:pPr>
            <a:r>
              <a:rPr lang="en-US" altLang="en-US" sz="2500" dirty="0" smtClean="0"/>
              <a:t>Score model: </a:t>
            </a:r>
          </a:p>
          <a:p>
            <a:pPr marL="339725" eaLnBrk="1" hangingPunct="1">
              <a:lnSpc>
                <a:spcPct val="80000"/>
              </a:lnSpc>
              <a:spcBef>
                <a:spcPts val="625"/>
              </a:spcBef>
              <a:buSzPct val="100000"/>
              <a:defRPr/>
            </a:pPr>
            <a:endParaRPr lang="en-US" altLang="en-US" sz="2500" dirty="0" smtClean="0"/>
          </a:p>
          <a:p>
            <a:pPr marL="339725" eaLnBrk="1" hangingPunct="1">
              <a:lnSpc>
                <a:spcPct val="80000"/>
              </a:lnSpc>
              <a:spcBef>
                <a:spcPts val="625"/>
              </a:spcBef>
              <a:buSzPct val="100000"/>
              <a:defRPr/>
            </a:pPr>
            <a:endParaRPr lang="en-US" altLang="en-US" sz="2500" dirty="0" smtClean="0"/>
          </a:p>
          <a:p>
            <a:pPr marL="339725" eaLnBrk="1" hangingPunct="1">
              <a:lnSpc>
                <a:spcPct val="80000"/>
              </a:lnSpc>
              <a:spcBef>
                <a:spcPts val="625"/>
              </a:spcBef>
              <a:buSzPct val="100000"/>
              <a:defRPr/>
            </a:pPr>
            <a:endParaRPr lang="en-US" altLang="en-US" sz="2500" dirty="0" smtClean="0"/>
          </a:p>
          <a:p>
            <a:pPr marL="339725" eaLnBrk="1" hangingPunct="1">
              <a:lnSpc>
                <a:spcPct val="80000"/>
              </a:lnSpc>
              <a:spcBef>
                <a:spcPts val="625"/>
              </a:spcBef>
              <a:buSzPct val="100000"/>
              <a:defRPr/>
            </a:pPr>
            <a:endParaRPr lang="en-US" altLang="en-US" sz="2500" dirty="0" smtClean="0"/>
          </a:p>
          <a:p>
            <a:pPr marL="339725" eaLnBrk="1" hangingPunct="1">
              <a:lnSpc>
                <a:spcPct val="80000"/>
              </a:lnSpc>
              <a:spcBef>
                <a:spcPts val="625"/>
              </a:spcBef>
              <a:buSzPct val="100000"/>
              <a:defRPr/>
            </a:pPr>
            <a:r>
              <a:rPr lang="en-US" altLang="en-US" sz="2500" dirty="0" smtClean="0"/>
              <a:t>where </a:t>
            </a:r>
          </a:p>
          <a:p>
            <a:pPr lvl="1" eaLnBrk="1" hangingPunct="1">
              <a:lnSpc>
                <a:spcPct val="80000"/>
              </a:lnSpc>
              <a:spcBef>
                <a:spcPts val="550"/>
              </a:spcBef>
              <a:buClr>
                <a:srgbClr val="000000"/>
              </a:buClr>
              <a:buSzPct val="100000"/>
              <a:buFont typeface="Arial" panose="020B0604020202020204" pitchFamily="34" charset="0"/>
              <a:buChar char="–"/>
              <a:defRPr/>
            </a:pPr>
            <a:r>
              <a:rPr lang="en-US" altLang="en-US" sz="2200" dirty="0" err="1" smtClean="0"/>
              <a:t>ln</a:t>
            </a:r>
            <a:r>
              <a:rPr lang="en-US" altLang="en-US" sz="2200" dirty="0" smtClean="0"/>
              <a:t>(</a:t>
            </a:r>
            <a:r>
              <a:rPr lang="en-US" altLang="en-US" sz="2200" i="1" dirty="0" err="1" smtClean="0"/>
              <a:t>OR</a:t>
            </a:r>
            <a:r>
              <a:rPr lang="en-US" altLang="en-US" sz="1200" i="1" dirty="0" err="1" smtClean="0"/>
              <a:t>i</a:t>
            </a:r>
            <a:r>
              <a:rPr lang="en-US" altLang="en-US" sz="2200" dirty="0" smtClean="0"/>
              <a:t> ) = ‘score’ for </a:t>
            </a:r>
            <a:r>
              <a:rPr lang="en-US" altLang="en-US" sz="2200" dirty="0" err="1" smtClean="0"/>
              <a:t>SNP</a:t>
            </a:r>
            <a:r>
              <a:rPr lang="en-US" altLang="en-US" sz="1200" dirty="0" err="1" smtClean="0"/>
              <a:t>i</a:t>
            </a:r>
            <a:r>
              <a:rPr lang="en-US" altLang="en-US" sz="2200" dirty="0" smtClean="0"/>
              <a:t> from ‘discovery’ sample</a:t>
            </a:r>
          </a:p>
          <a:p>
            <a:pPr lvl="1" eaLnBrk="1" hangingPunct="1">
              <a:lnSpc>
                <a:spcPct val="80000"/>
              </a:lnSpc>
              <a:spcBef>
                <a:spcPts val="550"/>
              </a:spcBef>
              <a:buClr>
                <a:srgbClr val="000000"/>
              </a:buClr>
              <a:buSzPct val="100000"/>
              <a:buFont typeface="Arial" panose="020B0604020202020204" pitchFamily="34" charset="0"/>
              <a:buChar char="–"/>
              <a:defRPr/>
            </a:pPr>
            <a:r>
              <a:rPr lang="en-US" altLang="en-US" sz="2200" i="1" dirty="0" err="1" smtClean="0"/>
              <a:t>SNP</a:t>
            </a:r>
            <a:r>
              <a:rPr lang="en-US" altLang="en-US" sz="1200" i="1" dirty="0" err="1" smtClean="0"/>
              <a:t>ij</a:t>
            </a:r>
            <a:r>
              <a:rPr lang="en-US" altLang="en-US" sz="1200" i="1" dirty="0" smtClean="0"/>
              <a:t> </a:t>
            </a:r>
            <a:r>
              <a:rPr lang="en-US" altLang="en-US" sz="2200" dirty="0" smtClean="0"/>
              <a:t>= # of alleles (0,1,2) for </a:t>
            </a:r>
            <a:r>
              <a:rPr lang="en-US" altLang="en-US" sz="2200" dirty="0" err="1" smtClean="0"/>
              <a:t>SNP</a:t>
            </a:r>
            <a:r>
              <a:rPr lang="en-US" altLang="en-US" sz="1400" dirty="0" err="1" smtClean="0"/>
              <a:t>i</a:t>
            </a:r>
            <a:r>
              <a:rPr lang="en-US" altLang="en-US" sz="2200" dirty="0" smtClean="0"/>
              <a:t>, person j in ‘validation’ sample.</a:t>
            </a:r>
          </a:p>
          <a:p>
            <a:pPr lvl="1" eaLnBrk="1" hangingPunct="1">
              <a:lnSpc>
                <a:spcPct val="80000"/>
              </a:lnSpc>
              <a:spcBef>
                <a:spcPts val="550"/>
              </a:spcBef>
              <a:buClr>
                <a:srgbClr val="000000"/>
              </a:buClr>
              <a:buSzPct val="100000"/>
              <a:buFont typeface="Arial" panose="020B0604020202020204" pitchFamily="34" charset="0"/>
              <a:buChar char="–"/>
              <a:defRPr/>
            </a:pPr>
            <a:r>
              <a:rPr lang="en-US" altLang="en-US" sz="2200" dirty="0" smtClean="0"/>
              <a:t>Large number of SNPs (</a:t>
            </a:r>
            <a:r>
              <a:rPr lang="en-US" altLang="en-US" sz="2200" i="1" dirty="0" smtClean="0"/>
              <a:t>m</a:t>
            </a:r>
            <a:r>
              <a:rPr lang="en-US" altLang="en-US" sz="2200" dirty="0" smtClean="0"/>
              <a:t>)</a:t>
            </a:r>
          </a:p>
          <a:p>
            <a:pPr eaLnBrk="1" hangingPunct="1">
              <a:lnSpc>
                <a:spcPct val="80000"/>
              </a:lnSpc>
              <a:spcBef>
                <a:spcPts val="625"/>
              </a:spcBef>
              <a:buClr>
                <a:srgbClr val="000000"/>
              </a:buClr>
              <a:buSzPct val="100000"/>
              <a:buFont typeface="Arial" panose="020B0604020202020204" pitchFamily="34" charset="0"/>
              <a:buChar char="•"/>
              <a:defRPr/>
            </a:pPr>
            <a:r>
              <a:rPr lang="en-US" altLang="en-US" sz="2500" i="1" dirty="0" err="1" smtClean="0"/>
              <a:t>x</a:t>
            </a:r>
            <a:r>
              <a:rPr lang="en-US" altLang="en-US" sz="1600" i="1" dirty="0" err="1" smtClean="0"/>
              <a:t>j</a:t>
            </a:r>
            <a:r>
              <a:rPr lang="en-US" altLang="en-US" sz="2500" dirty="0" smtClean="0"/>
              <a:t> associated with disease?</a:t>
            </a:r>
          </a:p>
          <a:p>
            <a:pPr marL="339725" eaLnBrk="1" hangingPunct="1">
              <a:lnSpc>
                <a:spcPct val="80000"/>
              </a:lnSpc>
              <a:spcBef>
                <a:spcPts val="625"/>
              </a:spcBef>
              <a:buSzPct val="100000"/>
              <a:defRPr/>
            </a:pPr>
            <a:endParaRPr lang="en-US" altLang="en-US" sz="2500" dirty="0" smtClean="0"/>
          </a:p>
        </p:txBody>
      </p:sp>
      <p:sp>
        <p:nvSpPr>
          <p:cNvPr id="118788" name="Text Box 3"/>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400"/>
              <a:t>Polygenic Models</a:t>
            </a:r>
          </a:p>
        </p:txBody>
      </p:sp>
      <p:cxnSp>
        <p:nvCxnSpPr>
          <p:cNvPr id="118789" name="AutoShape 4"/>
          <p:cNvCxnSpPr>
            <a:cxnSpLocks noChangeShapeType="1"/>
          </p:cNvCxnSpPr>
          <p:nvPr/>
        </p:nvCxnSpPr>
        <p:spPr bwMode="auto">
          <a:xfrm flipV="1">
            <a:off x="5867400" y="1065214"/>
            <a:ext cx="0" cy="306386"/>
          </a:xfrm>
          <a:prstGeom prst="straightConnector1">
            <a:avLst/>
          </a:prstGeom>
          <a:noFill/>
          <a:ln w="38160" cap="sq">
            <a:solidFill>
              <a:srgbClr val="000000"/>
            </a:solidFill>
            <a:miter lim="800000"/>
            <a:headEnd/>
            <a:tailEnd type="triangle" w="med" len="med"/>
          </a:ln>
          <a:effectLst>
            <a:outerShdw dist="75597" dir="1064680" algn="ctr" rotWithShape="0">
              <a:srgbClr val="000000">
                <a:alpha val="35036"/>
              </a:srgbClr>
            </a:outerShdw>
          </a:effectLst>
          <a:extLst>
            <a:ext uri="{909E8E84-426E-40DD-AFC4-6F175D3DCCD1}">
              <a14:hiddenFill xmlns:a14="http://schemas.microsoft.com/office/drawing/2010/main">
                <a:noFill/>
              </a14:hiddenFill>
            </a:ext>
          </a:extLst>
        </p:spPr>
      </p:cxnSp>
      <p:sp>
        <p:nvSpPr>
          <p:cNvPr id="118790" name="Text Box 5"/>
          <p:cNvSpPr txBox="1">
            <a:spLocks noChangeArrowheads="1"/>
          </p:cNvSpPr>
          <p:nvPr/>
        </p:nvSpPr>
        <p:spPr bwMode="auto">
          <a:xfrm>
            <a:off x="5486400" y="6550025"/>
            <a:ext cx="3733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GB" altLang="en-US" sz="2000">
                <a:latin typeface="Calibri" panose="020F0502020204030204" pitchFamily="34" charset="0"/>
              </a:rPr>
              <a:t>ISC / Purcell et al. </a:t>
            </a:r>
            <a:r>
              <a:rPr lang="en-GB" altLang="en-US" sz="2000" i="1">
                <a:latin typeface="Calibri" panose="020F0502020204030204" pitchFamily="34" charset="0"/>
              </a:rPr>
              <a:t>Nature</a:t>
            </a:r>
            <a:r>
              <a:rPr lang="en-GB" altLang="en-US" sz="2000">
                <a:latin typeface="Calibri" panose="020F0502020204030204" pitchFamily="34" charset="0"/>
              </a:rPr>
              <a:t> 2009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5562600" y="6550025"/>
            <a:ext cx="3733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GB" altLang="en-US" sz="2000">
                <a:latin typeface="Calibri" panose="020F0502020204030204" pitchFamily="34" charset="0"/>
              </a:rPr>
              <a:t>Purcell / ISC et al. </a:t>
            </a:r>
            <a:r>
              <a:rPr lang="en-GB" altLang="en-US" sz="2000" i="1">
                <a:latin typeface="Calibri" panose="020F0502020204030204" pitchFamily="34" charset="0"/>
              </a:rPr>
              <a:t>Nature</a:t>
            </a:r>
            <a:r>
              <a:rPr lang="en-GB" altLang="en-US" sz="2000">
                <a:latin typeface="Calibri" panose="020F0502020204030204" pitchFamily="34" charset="0"/>
              </a:rPr>
              <a:t> 2009</a:t>
            </a:r>
          </a:p>
        </p:txBody>
      </p:sp>
      <p:sp>
        <p:nvSpPr>
          <p:cNvPr id="120835" name="Text Box 2"/>
          <p:cNvSpPr txBox="1">
            <a:spLocks noChangeArrowheads="1"/>
          </p:cNvSpPr>
          <p:nvPr/>
        </p:nvSpPr>
        <p:spPr bwMode="auto">
          <a:xfrm>
            <a:off x="381000" y="3175"/>
            <a:ext cx="83978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GB" altLang="en-US" sz="3600">
                <a:latin typeface="Calibri" panose="020F0502020204030204" pitchFamily="34" charset="0"/>
                <a:ea typeface="SimSun" panose="02010600030101010101" pitchFamily="2" charset="-122"/>
              </a:rPr>
              <a:t>Application of Model</a:t>
            </a:r>
          </a:p>
        </p:txBody>
      </p:sp>
      <p:pic>
        <p:nvPicPr>
          <p:cNvPr id="1208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4200"/>
            <a:ext cx="7315200" cy="589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t>Linkage vs. Association</a:t>
            </a:r>
          </a:p>
        </p:txBody>
      </p:sp>
      <p:pic>
        <p:nvPicPr>
          <p:cNvPr id="163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11213"/>
            <a:ext cx="8229600" cy="5741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Text Box 3"/>
          <p:cNvSpPr txBox="1">
            <a:spLocks noChangeArrowheads="1"/>
          </p:cNvSpPr>
          <p:nvPr/>
        </p:nvSpPr>
        <p:spPr bwMode="auto">
          <a:xfrm>
            <a:off x="5345113" y="6415088"/>
            <a:ext cx="37179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1800"/>
              <a:t>Risch &amp; Merikangas, Science 1996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Studies – Educational Group Exercise!</a:t>
            </a:r>
            <a:endParaRPr lang="en-US" dirty="0"/>
          </a:p>
        </p:txBody>
      </p:sp>
      <p:sp>
        <p:nvSpPr>
          <p:cNvPr id="3" name="Content Placeholder 2"/>
          <p:cNvSpPr>
            <a:spLocks noGrp="1"/>
          </p:cNvSpPr>
          <p:nvPr>
            <p:ph idx="1"/>
          </p:nvPr>
        </p:nvSpPr>
        <p:spPr>
          <a:xfrm>
            <a:off x="457200" y="1600200"/>
            <a:ext cx="5181600" cy="4519613"/>
          </a:xfrm>
        </p:spPr>
        <p:txBody>
          <a:bodyPr/>
          <a:lstStyle/>
          <a:p>
            <a:pPr marL="457200" indent="-457200">
              <a:buFont typeface="Arial" panose="020B0604020202020204" pitchFamily="34" charset="0"/>
              <a:buChar char="•"/>
            </a:pPr>
            <a:r>
              <a:rPr lang="en-US" sz="2400" dirty="0" smtClean="0"/>
              <a:t>Come up with important aspects and determine the design AND how to </a:t>
            </a:r>
            <a:r>
              <a:rPr lang="en-US" sz="2400" dirty="0" err="1" smtClean="0"/>
              <a:t>analyse</a:t>
            </a:r>
            <a:r>
              <a:rPr lang="en-US" sz="2400" dirty="0" smtClean="0"/>
              <a:t> your genotype association study…</a:t>
            </a:r>
          </a:p>
          <a:p>
            <a:pPr marL="857250" lvl="1" indent="-457200">
              <a:buFont typeface="Arial" panose="020B0604020202020204" pitchFamily="34" charset="0"/>
              <a:buChar char="•"/>
            </a:pPr>
            <a:r>
              <a:rPr lang="en-US" sz="2000" dirty="0" smtClean="0"/>
              <a:t>What aspects might influence where you draw your cases/controls?</a:t>
            </a:r>
          </a:p>
          <a:p>
            <a:pPr marL="857250" lvl="1" indent="-457200">
              <a:buFont typeface="Arial" panose="020B0604020202020204" pitchFamily="34" charset="0"/>
              <a:buChar char="•"/>
            </a:pPr>
            <a:r>
              <a:rPr lang="en-US" sz="2000" dirty="0" smtClean="0"/>
              <a:t>How would you choose where in the genome?</a:t>
            </a:r>
          </a:p>
          <a:p>
            <a:pPr marL="1257300" lvl="2" indent="-457200">
              <a:buFont typeface="Arial" panose="020B0604020202020204" pitchFamily="34" charset="0"/>
              <a:buChar char="•"/>
            </a:pPr>
            <a:r>
              <a:rPr lang="en-US" sz="1800" dirty="0" smtClean="0"/>
              <a:t>Do you need all of that? Is there a way you could genotype less?</a:t>
            </a:r>
          </a:p>
          <a:p>
            <a:pPr marL="857250" lvl="1" indent="-457200">
              <a:buFont typeface="Arial" panose="020B0604020202020204" pitchFamily="34" charset="0"/>
              <a:buChar char="•"/>
            </a:pPr>
            <a:r>
              <a:rPr lang="en-US" sz="2000" dirty="0" smtClean="0"/>
              <a:t>How might you conduct a test of if the allele frequencies differ in cases and controls at a specific SNP?</a:t>
            </a:r>
          </a:p>
          <a:p>
            <a:pPr marL="857250" lvl="1" indent="-457200">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564606"/>
            <a:ext cx="2828857" cy="2590800"/>
          </a:xfrm>
          <a:prstGeom prst="rect">
            <a:avLst/>
          </a:prstGeom>
        </p:spPr>
      </p:pic>
      <p:sp>
        <p:nvSpPr>
          <p:cNvPr id="5" name="TextBox 4"/>
          <p:cNvSpPr txBox="1"/>
          <p:nvPr/>
        </p:nvSpPr>
        <p:spPr>
          <a:xfrm>
            <a:off x="6248400" y="5231606"/>
            <a:ext cx="2828857" cy="461665"/>
          </a:xfrm>
          <a:prstGeom prst="rect">
            <a:avLst/>
          </a:prstGeom>
          <a:noFill/>
        </p:spPr>
        <p:txBody>
          <a:bodyPr wrap="square" rtlCol="0">
            <a:spAutoFit/>
          </a:bodyPr>
          <a:lstStyle/>
          <a:p>
            <a:r>
              <a:rPr lang="en-US" sz="800" dirty="0" smtClean="0">
                <a:solidFill>
                  <a:schemeClr val="tx1"/>
                </a:solidFill>
              </a:rPr>
              <a:t>Not about getting things perfectly right, the exercise is to get you to think about the problem, as studies show that you will remember things better that way.</a:t>
            </a:r>
            <a:endParaRPr lang="en-US" sz="800" dirty="0">
              <a:solidFill>
                <a:schemeClr val="tx1"/>
              </a:solidFill>
            </a:endParaRPr>
          </a:p>
        </p:txBody>
      </p:sp>
    </p:spTree>
    <p:extLst>
      <p:ext uri="{BB962C8B-B14F-4D97-AF65-F5344CB8AC3E}">
        <p14:creationId xmlns:p14="http://schemas.microsoft.com/office/powerpoint/2010/main" val="3339700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600">
                <a:latin typeface="Calibri" panose="020F0502020204030204" pitchFamily="34" charset="0"/>
              </a:rPr>
              <a:t>Association Studies</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2663"/>
            <a:ext cx="8534400" cy="1862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3"/>
          <p:cNvSpPr txBox="1">
            <a:spLocks noChangeArrowheads="1"/>
          </p:cNvSpPr>
          <p:nvPr/>
        </p:nvSpPr>
        <p:spPr bwMode="auto">
          <a:xfrm>
            <a:off x="365125" y="4684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8437" name="Text Box 4"/>
          <p:cNvSpPr txBox="1">
            <a:spLocks noChangeArrowheads="1"/>
          </p:cNvSpPr>
          <p:nvPr/>
        </p:nvSpPr>
        <p:spPr bwMode="auto">
          <a:xfrm>
            <a:off x="6264275" y="4144963"/>
            <a:ext cx="263048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200">
                <a:latin typeface="Calibri" panose="020F0502020204030204" pitchFamily="34" charset="0"/>
                <a:ea typeface="Microsoft YaHei" panose="020B0503020204020204" pitchFamily="34" charset="-122"/>
              </a:rPr>
              <a:t>Hirschhorn &amp; Daly, Nat Rev Genet 2005</a:t>
            </a:r>
          </a:p>
        </p:txBody>
      </p:sp>
      <p:grpSp>
        <p:nvGrpSpPr>
          <p:cNvPr id="11269" name="Group 5"/>
          <p:cNvGrpSpPr>
            <a:grpSpLocks/>
          </p:cNvGrpSpPr>
          <p:nvPr/>
        </p:nvGrpSpPr>
        <p:grpSpPr bwMode="auto">
          <a:xfrm>
            <a:off x="2209800" y="4267200"/>
            <a:ext cx="3654425" cy="1296988"/>
            <a:chOff x="1392" y="2688"/>
            <a:chExt cx="2302" cy="817"/>
          </a:xfrm>
        </p:grpSpPr>
        <p:sp>
          <p:nvSpPr>
            <p:cNvPr id="18441" name="Text Box 6"/>
            <p:cNvSpPr txBox="1">
              <a:spLocks noChangeArrowheads="1"/>
            </p:cNvSpPr>
            <p:nvPr/>
          </p:nvSpPr>
          <p:spPr bwMode="auto">
            <a:xfrm>
              <a:off x="1392" y="3274"/>
              <a:ext cx="167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latin typeface="Calibri" panose="020F0502020204030204" pitchFamily="34" charset="0"/>
                  <a:ea typeface="Microsoft YaHei" panose="020B0503020204020204" pitchFamily="34" charset="-122"/>
                </a:rPr>
                <a:t>Candidate Gene  or  GWAS</a:t>
              </a:r>
            </a:p>
          </p:txBody>
        </p:sp>
        <p:sp>
          <p:nvSpPr>
            <p:cNvPr id="18442" name="Line 7"/>
            <p:cNvSpPr>
              <a:spLocks noChangeShapeType="1"/>
            </p:cNvSpPr>
            <p:nvPr/>
          </p:nvSpPr>
          <p:spPr bwMode="auto">
            <a:xfrm>
              <a:off x="1440" y="2699"/>
              <a:ext cx="526" cy="525"/>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3" name="Line 8"/>
            <p:cNvSpPr>
              <a:spLocks noChangeShapeType="1"/>
            </p:cNvSpPr>
            <p:nvPr/>
          </p:nvSpPr>
          <p:spPr bwMode="auto">
            <a:xfrm>
              <a:off x="1488" y="2699"/>
              <a:ext cx="1965" cy="562"/>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4" name="Line 9"/>
            <p:cNvSpPr>
              <a:spLocks noChangeShapeType="1"/>
            </p:cNvSpPr>
            <p:nvPr/>
          </p:nvSpPr>
          <p:spPr bwMode="auto">
            <a:xfrm flipH="1">
              <a:off x="2014" y="2688"/>
              <a:ext cx="1681" cy="57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5" name="Line 10"/>
            <p:cNvSpPr>
              <a:spLocks noChangeShapeType="1"/>
            </p:cNvSpPr>
            <p:nvPr/>
          </p:nvSpPr>
          <p:spPr bwMode="auto">
            <a:xfrm flipH="1">
              <a:off x="3501" y="2688"/>
              <a:ext cx="194" cy="57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8439" name="TextBox 1"/>
          <p:cNvSpPr txBox="1">
            <a:spLocks noChangeArrowheads="1"/>
          </p:cNvSpPr>
          <p:nvPr/>
        </p:nvSpPr>
        <p:spPr bwMode="auto">
          <a:xfrm>
            <a:off x="609600" y="60198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i="1" u="sng">
                <a:solidFill>
                  <a:srgbClr val="FF0000"/>
                </a:solidFill>
              </a:rPr>
              <a:t>Key concept: Linkage Disequilibrium</a:t>
            </a:r>
          </a:p>
        </p:txBody>
      </p:sp>
      <p:sp>
        <p:nvSpPr>
          <p:cNvPr id="18440" name="TextBox 2"/>
          <p:cNvSpPr txBox="1">
            <a:spLocks noChangeArrowheads="1"/>
          </p:cNvSpPr>
          <p:nvPr/>
        </p:nvSpPr>
        <p:spPr bwMode="auto">
          <a:xfrm>
            <a:off x="5561013" y="5768975"/>
            <a:ext cx="350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b="1" i="1">
                <a:solidFill>
                  <a:schemeClr val="accent2"/>
                </a:solidFill>
              </a:rPr>
              <a:t>Implications on design?</a:t>
            </a:r>
          </a:p>
          <a:p>
            <a:r>
              <a:rPr lang="en-US" altLang="en-US" sz="2000" b="1" i="1">
                <a:solidFill>
                  <a:schemeClr val="accent2"/>
                </a:solidFill>
              </a:rPr>
              <a:t>Implications on analysis?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34976</TotalTime>
  <Words>3579</Words>
  <Application>Microsoft Office PowerPoint</Application>
  <PresentationFormat>On-screen Show (4:3)</PresentationFormat>
  <Paragraphs>640</Paragraphs>
  <Slides>64</Slides>
  <Notes>51</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0</vt:i4>
      </vt:variant>
      <vt:variant>
        <vt:lpstr>Slide Titles</vt:lpstr>
      </vt:variant>
      <vt:variant>
        <vt:i4>64</vt:i4>
      </vt:variant>
    </vt:vector>
  </HeadingPairs>
  <TitlesOfParts>
    <vt:vector size="79" baseType="lpstr">
      <vt:lpstr>Microsoft YaHei</vt:lpstr>
      <vt:lpstr>ＭＳ Ｐゴシック</vt:lpstr>
      <vt:lpstr>SimSun</vt:lpstr>
      <vt:lpstr>Arial</vt:lpstr>
      <vt:lpstr>Calibri</vt:lpstr>
      <vt:lpstr>Consolas</vt:lpstr>
      <vt:lpstr>Courier New</vt:lpstr>
      <vt:lpstr>Franklin Gothic Medium</vt:lpstr>
      <vt:lpstr>Gill Sans</vt:lpstr>
      <vt:lpstr>Segoe UI</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Association Studies – Educational Group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Simple chi-squared test</vt:lpstr>
      <vt:lpstr>Simple chi-squared test example</vt:lpstr>
      <vt:lpstr>PowerPoint Presentation</vt:lpstr>
      <vt:lpstr>PowerPoint Presentation</vt:lpstr>
      <vt:lpstr>Tests of Association</vt:lpstr>
      <vt:lpstr>Tests of Association – OR use logistic regression, covariates…</vt:lpstr>
      <vt:lpstr>Tests of Association – OR use logistic regression, covariates…</vt:lpstr>
      <vt:lpstr>Tests of Association – OR use logistic regression, covariates…</vt:lpstr>
      <vt:lpstr>Tests of Association – OR use logistic regression, covariates…</vt:lpstr>
      <vt:lpstr>Tests of Association – OR use logistic regression, covariates…</vt:lpstr>
      <vt:lpstr>Tests of Association – OR use logistic regression, covariates…</vt:lpstr>
      <vt:lpstr>Review: Population stratification</vt:lpstr>
      <vt:lpstr>PowerPoint Presentation</vt:lpstr>
      <vt:lpstr>PowerPoint Presentation</vt:lpstr>
      <vt:lpstr>PowerPoint Presentation</vt:lpstr>
      <vt:lpstr>PowerPoint Presentation</vt:lpstr>
      <vt:lpstr>PowerPoint Presentation</vt:lpstr>
      <vt:lpstr>Learning activity! Try these websites with these terms</vt:lpstr>
      <vt:lpstr>UCSC Genome Browser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MTHFR Example</vt:lpstr>
      <vt:lpstr>MTHFR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1000 Genomes Project</vt:lpstr>
      <vt:lpstr>1000 Genomes Project Populations</vt:lpstr>
      <vt:lpstr>Haploview using 1000 Genomes Project data</vt:lpstr>
      <vt:lpstr>PowerPoint Presentation</vt:lpstr>
      <vt:lpstr>PowerPoint Presentation</vt:lpstr>
      <vt:lpstr>PowerPoint Presentation</vt:lpstr>
      <vt:lpstr>PowerPoint Presentation</vt:lpstr>
      <vt:lpstr>PowerPoint Presentation</vt:lpstr>
      <vt:lpstr>Extra Slides</vt:lpstr>
      <vt:lpstr>Pathways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Thomas Hoffmann</dc:creator>
  <cp:keywords/>
  <dc:description/>
  <cp:lastModifiedBy>Thomas Hoffmann</cp:lastModifiedBy>
  <cp:revision>33</cp:revision>
  <cp:lastPrinted>2016-02-01T23:50:18Z</cp:lastPrinted>
  <dcterms:created xsi:type="dcterms:W3CDTF">2013-01-27T03:36:07Z</dcterms:created>
  <dcterms:modified xsi:type="dcterms:W3CDTF">2017-02-05T18:26:56Z</dcterms:modified>
</cp:coreProperties>
</file>