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  <p:sldMasterId id="2147483780" r:id="rId4"/>
  </p:sldMasterIdLst>
  <p:notesMasterIdLst>
    <p:notesMasterId r:id="rId51"/>
  </p:notesMasterIdLst>
  <p:sldIdLst>
    <p:sldId id="256" r:id="rId5"/>
    <p:sldId id="344" r:id="rId6"/>
    <p:sldId id="303" r:id="rId7"/>
    <p:sldId id="283" r:id="rId8"/>
    <p:sldId id="284" r:id="rId9"/>
    <p:sldId id="285" r:id="rId10"/>
    <p:sldId id="286" r:id="rId11"/>
    <p:sldId id="287" r:id="rId12"/>
    <p:sldId id="317" r:id="rId13"/>
    <p:sldId id="288" r:id="rId14"/>
    <p:sldId id="289" r:id="rId15"/>
    <p:sldId id="309" r:id="rId16"/>
    <p:sldId id="328" r:id="rId17"/>
    <p:sldId id="331" r:id="rId18"/>
    <p:sldId id="330" r:id="rId19"/>
    <p:sldId id="306" r:id="rId20"/>
    <p:sldId id="307" r:id="rId21"/>
    <p:sldId id="345" r:id="rId22"/>
    <p:sldId id="329" r:id="rId23"/>
    <p:sldId id="318" r:id="rId24"/>
    <p:sldId id="332" r:id="rId25"/>
    <p:sldId id="334" r:id="rId26"/>
    <p:sldId id="333" r:id="rId27"/>
    <p:sldId id="337" r:id="rId28"/>
    <p:sldId id="338" r:id="rId29"/>
    <p:sldId id="339" r:id="rId30"/>
    <p:sldId id="342" r:id="rId31"/>
    <p:sldId id="343" r:id="rId32"/>
    <p:sldId id="340" r:id="rId33"/>
    <p:sldId id="336" r:id="rId34"/>
    <p:sldId id="292" r:id="rId35"/>
    <p:sldId id="291" r:id="rId36"/>
    <p:sldId id="321" r:id="rId37"/>
    <p:sldId id="319" r:id="rId38"/>
    <p:sldId id="293" r:id="rId39"/>
    <p:sldId id="294" r:id="rId40"/>
    <p:sldId id="295" r:id="rId41"/>
    <p:sldId id="305" r:id="rId42"/>
    <p:sldId id="316" r:id="rId43"/>
    <p:sldId id="324" r:id="rId44"/>
    <p:sldId id="335" r:id="rId45"/>
    <p:sldId id="300" r:id="rId46"/>
    <p:sldId id="296" r:id="rId47"/>
    <p:sldId id="297" r:id="rId48"/>
    <p:sldId id="298" r:id="rId49"/>
    <p:sldId id="299" r:id="rId50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714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1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21EF224-D273-4B95-9106-C2C75BDE6A8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59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0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68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6F7DF-0616-47DC-8373-1EBB5B0D378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82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7C2BDF-4E43-41F9-84D3-7E3D95B034A7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4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1B91E-42CC-4C60-AECD-0A9AD31F3FC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8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8A8E5-84D9-4B6C-8ABC-B2E279486FC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4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3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4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0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21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66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7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225872" cy="54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9" y="1219200"/>
            <a:ext cx="7817629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QC – r</a:t>
            </a:r>
            <a:r>
              <a:rPr lang="en-US" baseline="-25000" dirty="0" smtClean="0"/>
              <a:t>info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Similar to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value, but multi-marker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 value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pairwise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, why it can beat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value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Rules of thumb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&gt;0.8: very good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0.5&lt;r</a:t>
            </a:r>
            <a:r>
              <a:rPr lang="en-US" baseline="30000" dirty="0"/>
              <a:t>2</a:t>
            </a:r>
            <a:r>
              <a:rPr lang="en-US" dirty="0" smtClean="0"/>
              <a:t>&lt;0.8: not as good,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0.3&lt;r</a:t>
            </a:r>
            <a:r>
              <a:rPr lang="en-US" baseline="30000" dirty="0"/>
              <a:t>2</a:t>
            </a:r>
            <a:r>
              <a:rPr lang="en-US" dirty="0" smtClean="0"/>
              <a:t>&lt;0.5: not great,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&lt;0.3: probably exclude from analysis</a:t>
            </a:r>
          </a:p>
        </p:txBody>
      </p:sp>
    </p:spTree>
    <p:extLst>
      <p:ext uri="{BB962C8B-B14F-4D97-AF65-F5344CB8AC3E}">
        <p14:creationId xmlns:p14="http://schemas.microsoft.com/office/powerpoint/2010/main" val="210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QC [last lecture]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Prostate cancer example [last lecture]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More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Locus characterization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/>
              <a:t>eQTLs</a:t>
            </a:r>
            <a:endParaRPr lang="en-US" altLang="en-US" dirty="0" smtClean="0"/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Limitations, heritability,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Polygenic models</a:t>
            </a:r>
          </a:p>
        </p:txBody>
      </p:sp>
    </p:spTree>
    <p:extLst>
      <p:ext uri="{BB962C8B-B14F-4D97-AF65-F5344CB8AC3E}">
        <p14:creationId xmlns:p14="http://schemas.microsoft.com/office/powerpoint/2010/main" val="663357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18288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after we’ve discovered (and replicated) a novel variant?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18488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Recall that we may not have the true causal locus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mapping vs. imputed genotypes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Discovery not enough these days, want a tie-in to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lot of work has been done to characterize SNPs and prioritize what should be followed up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QC [last lecture]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Prostate cancer example [last lecture]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More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Locus characterization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bg1">
                    <a:lumMod val="75000"/>
                  </a:schemeClr>
                </a:solidFill>
              </a:rPr>
              <a:t>eQTLs</a:t>
            </a: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Limitations, heritability,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Polygenic models</a:t>
            </a:r>
          </a:p>
        </p:txBody>
      </p:sp>
    </p:spTree>
    <p:extLst>
      <p:ext uri="{BB962C8B-B14F-4D97-AF65-F5344CB8AC3E}">
        <p14:creationId xmlns:p14="http://schemas.microsoft.com/office/powerpoint/2010/main" val="230958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GWAS SNPs: </a:t>
            </a:r>
            <a:r>
              <a:rPr lang="en-US" dirty="0" err="1" smtClean="0"/>
              <a:t>Haploreg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http://archive.broadinstitute.org/mammals/haploreg/haploreg.php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96" y="2743200"/>
            <a:ext cx="66432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Haploreg</a:t>
            </a:r>
            <a:r>
              <a:rPr lang="en-US" dirty="0" smtClean="0"/>
              <a:t> further options</a:t>
            </a:r>
            <a:br>
              <a:rPr lang="en-US" dirty="0" smtClean="0"/>
            </a:b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 smtClean="0"/>
              <a:t>, 1000 Genomes population)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2514600"/>
            <a:ext cx="8558212" cy="2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</a:t>
            </a:r>
            <a:r>
              <a:rPr lang="en-US" dirty="0" smtClean="0"/>
              <a:t>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</a:t>
            </a:r>
            <a:r>
              <a:rPr lang="en-US" dirty="0" smtClean="0"/>
              <a:t>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</a:t>
            </a:r>
            <a:r>
              <a:rPr lang="en-US" dirty="0" smtClean="0"/>
              <a:t>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2895600"/>
            <a:ext cx="8939212" cy="22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" y="2514600"/>
            <a:ext cx="8599092" cy="3657600"/>
          </a:xfrm>
        </p:spPr>
      </p:pic>
      <p:sp>
        <p:nvSpPr>
          <p:cNvPr id="6" name="TextBox 5"/>
          <p:cNvSpPr txBox="1"/>
          <p:nvPr/>
        </p:nvSpPr>
        <p:spPr>
          <a:xfrm>
            <a:off x="2506606" y="6488668"/>
            <a:ext cx="663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Tian</a:t>
            </a:r>
            <a:r>
              <a:rPr lang="en-US" dirty="0" smtClean="0">
                <a:solidFill>
                  <a:schemeClr val="tx1"/>
                </a:solidFill>
              </a:rPr>
              <a:t> Lu et al., Tsinghua Science and Technology, 2014, 19(6): 624-634.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1171"/>
            <a:ext cx="4226318" cy="490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" y="6477782"/>
            <a:ext cx="609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W. Robb </a:t>
            </a:r>
            <a:r>
              <a:rPr lang="en-US" dirty="0" err="1" smtClean="0">
                <a:solidFill>
                  <a:schemeClr val="tx1"/>
                </a:solidFill>
              </a:rPr>
              <a:t>MacLellan</a:t>
            </a:r>
            <a:r>
              <a:rPr lang="en-US" dirty="0" smtClean="0">
                <a:solidFill>
                  <a:schemeClr val="tx1"/>
                </a:solidFill>
              </a:rPr>
              <a:t> et al, Nature Reviews Cardiology, 9:172-184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E.g. of </a:t>
            </a:r>
            <a:r>
              <a:rPr lang="en-US" dirty="0" err="1" smtClean="0">
                <a:solidFill>
                  <a:srgbClr val="0070C0"/>
                </a:solidFill>
              </a:rPr>
              <a:t>cis-eQTL</a:t>
            </a:r>
            <a:r>
              <a:rPr lang="en-US" dirty="0" smtClean="0">
                <a:solidFill>
                  <a:srgbClr val="0070C0"/>
                </a:solidFill>
              </a:rPr>
              <a:t> – transcription factor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an </a:t>
            </a:r>
            <a:r>
              <a:rPr lang="en-US" dirty="0" err="1" smtClean="0">
                <a:solidFill>
                  <a:schemeClr val="tx1"/>
                </a:solidFill>
              </a:rPr>
              <a:t>eQTL</a:t>
            </a:r>
            <a:r>
              <a:rPr lang="en-US" dirty="0" smtClean="0">
                <a:solidFill>
                  <a:schemeClr val="tx1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that the expression of each gene has been quantified</a:t>
            </a:r>
            <a:r>
              <a:rPr lang="en-US" dirty="0" smtClean="0">
                <a:solidFill>
                  <a:schemeClr val="tx1"/>
                </a:solidFill>
              </a:rPr>
              <a:t>. Or sort of. This is expensive.)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Harm-Jan </a:t>
            </a:r>
            <a:r>
              <a:rPr lang="en-US" sz="1400" dirty="0" err="1" smtClean="0">
                <a:solidFill>
                  <a:srgbClr val="000000"/>
                </a:solidFill>
              </a:rPr>
              <a:t>Westra</a:t>
            </a:r>
            <a:r>
              <a:rPr lang="en-US" sz="1400" dirty="0" smtClean="0">
                <a:solidFill>
                  <a:srgbClr val="000000"/>
                </a:solidFill>
              </a:rPr>
              <a:t> &amp; </a:t>
            </a:r>
            <a:r>
              <a:rPr lang="en-US" sz="1400" dirty="0" err="1" smtClean="0">
                <a:solidFill>
                  <a:srgbClr val="000000"/>
                </a:solidFill>
              </a:rPr>
              <a:t>Lude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Franke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Bichimica</a:t>
            </a:r>
            <a:r>
              <a:rPr lang="en-US" sz="1400" dirty="0" smtClean="0">
                <a:solidFill>
                  <a:srgbClr val="000000"/>
                </a:solidFill>
              </a:rPr>
              <a:t> et </a:t>
            </a:r>
            <a:r>
              <a:rPr lang="en-US" sz="1400" dirty="0" err="1" smtClean="0">
                <a:solidFill>
                  <a:srgbClr val="000000"/>
                </a:solidFill>
              </a:rPr>
              <a:t>Biophysica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Acta</a:t>
            </a:r>
            <a:r>
              <a:rPr lang="en-US" sz="1400" dirty="0" smtClean="0">
                <a:solidFill>
                  <a:srgbClr val="000000"/>
                </a:solidFill>
              </a:rPr>
              <a:t> – Molecular Basis of Disease 1842(10):1892-1902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 an </a:t>
            </a:r>
            <a:r>
              <a:rPr lang="en-US" dirty="0" err="1" smtClean="0">
                <a:solidFill>
                  <a:srgbClr val="000000"/>
                </a:solidFill>
              </a:rPr>
              <a:t>eQTL</a:t>
            </a:r>
            <a:r>
              <a:rPr lang="en-US" dirty="0" smtClean="0">
                <a:solidFill>
                  <a:srgbClr val="000000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</a:t>
            </a:r>
            <a:r>
              <a:rPr lang="en-US" dirty="0">
                <a:solidFill>
                  <a:schemeClr val="tx1"/>
                </a:solidFill>
              </a:rPr>
              <a:t>that the expression of each gene has been quantified</a:t>
            </a:r>
            <a:r>
              <a:rPr lang="en-US" dirty="0" smtClean="0">
                <a:solidFill>
                  <a:schemeClr val="tx1"/>
                </a:solidFill>
              </a:rPr>
              <a:t>. Or sort of. This is expensive.)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What kind of genotyping method?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Advantages </a:t>
            </a:r>
            <a:r>
              <a:rPr lang="en-US" dirty="0" smtClean="0">
                <a:solidFill>
                  <a:srgbClr val="000000"/>
                </a:solidFill>
              </a:rPr>
              <a:t>/ Disadvantages to testing only </a:t>
            </a:r>
            <a:r>
              <a:rPr lang="en-US" dirty="0" err="1" smtClean="0">
                <a:solidFill>
                  <a:srgbClr val="000000"/>
                </a:solidFill>
              </a:rPr>
              <a:t>cis</a:t>
            </a:r>
            <a:r>
              <a:rPr lang="en-US" dirty="0" smtClean="0">
                <a:solidFill>
                  <a:srgbClr val="000000"/>
                </a:solidFill>
              </a:rPr>
              <a:t>, only trans, both</a:t>
            </a:r>
            <a:r>
              <a:rPr lang="en-US" dirty="0" smtClean="0">
                <a:solidFill>
                  <a:srgbClr val="000000"/>
                </a:solidFill>
              </a:rPr>
              <a:t>? How many tests?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How far up/downstream of each gene?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40386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expression of a gene can be viewed as a quantitative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the SNPs around the gene for association with the expression of the gene.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Does the SNP affect expression?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same problem still </a:t>
            </a:r>
            <a:r>
              <a:rPr lang="en-US" sz="2400" dirty="0" smtClean="0"/>
              <a:t>applies, don’t know causal locus!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Might differentiate between which gene expression is being altered, if between or amongst more than one.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76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Recap: Manhattan plot example:</a:t>
            </a:r>
            <a:br>
              <a:rPr lang="en-US" altLang="en-US" sz="4000" dirty="0" smtClean="0"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: </a:t>
            </a:r>
            <a:r>
              <a:rPr lang="en-US" dirty="0" err="1" smtClean="0"/>
              <a:t>GTeX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Database of SNP associations with gene expression in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6019800" cy="363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5029200"/>
            <a:ext cx="4924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variant tails </a:t>
            </a:r>
            <a:br>
              <a:rPr lang="en-US" dirty="0" smtClean="0"/>
            </a:br>
            <a:r>
              <a:rPr lang="en-US" dirty="0" smtClean="0"/>
              <a:t>-&gt; More predictive?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3" y="1600201"/>
            <a:ext cx="8541527" cy="502244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8" y="0"/>
            <a:ext cx="7665012" cy="68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More complicated modeling necessary, e.g. gene-gene </a:t>
            </a:r>
            <a:r>
              <a:rPr lang="en-US" altLang="en-US" dirty="0" smtClean="0">
                <a:solidFill>
                  <a:schemeClr val="tx1"/>
                </a:solidFill>
              </a:rPr>
              <a:t>interaction (epistasis), </a:t>
            </a:r>
            <a:r>
              <a:rPr lang="en-US" altLang="en-US" dirty="0">
                <a:solidFill>
                  <a:schemeClr val="tx1"/>
                </a:solidFill>
              </a:rPr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“Broad sense”: H</a:t>
            </a:r>
            <a:r>
              <a:rPr lang="en-US" baseline="33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G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D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“Narrow sense”: 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chemeClr val="bg2"/>
                </a:solidFill>
                <a:cs typeface="Arial" charset="0"/>
              </a:rPr>
              <a:t>P</a:t>
            </a:r>
            <a:endParaRPr lang="en-US" baseline="-33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dirty="0" smtClean="0"/>
              <a:t> for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https://nealelab.github.io/UKBB_ldsc/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362200"/>
            <a:ext cx="8691562" cy="3506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43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sources - Epistasis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Serum lipids: </a:t>
            </a:r>
            <a:r>
              <a:rPr lang="en-US" i="1" dirty="0" smtClean="0"/>
              <a:t>ABO</a:t>
            </a:r>
            <a:r>
              <a:rPr lang="en-US" dirty="0" smtClean="0"/>
              <a:t> x </a:t>
            </a:r>
            <a:r>
              <a:rPr lang="en-US" i="1" dirty="0" smtClean="0"/>
              <a:t>FUT2</a:t>
            </a:r>
            <a:r>
              <a:rPr lang="en-US" dirty="0" smtClean="0"/>
              <a:t>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Rs2519093 (</a:t>
            </a:r>
            <a:r>
              <a:rPr lang="en-US" i="1" dirty="0" smtClean="0"/>
              <a:t>ABO</a:t>
            </a:r>
            <a:r>
              <a:rPr lang="en-US" dirty="0" smtClean="0"/>
              <a:t>) x rs492602 (</a:t>
            </a:r>
            <a:r>
              <a:rPr lang="en-US" i="1" dirty="0" smtClean="0"/>
              <a:t>FUT2</a:t>
            </a:r>
            <a:r>
              <a:rPr lang="en-US" dirty="0" smtClean="0"/>
              <a:t>): Interaction </a:t>
            </a:r>
            <a:r>
              <a:rPr lang="en-US" i="1" dirty="0" smtClean="0"/>
              <a:t>P</a:t>
            </a:r>
            <a:r>
              <a:rPr lang="en-US" baseline="-25000" dirty="0" smtClean="0"/>
              <a:t>LDL</a:t>
            </a:r>
            <a:r>
              <a:rPr lang="en-US" dirty="0" smtClean="0"/>
              <a:t>=8.1x10</a:t>
            </a:r>
            <a:r>
              <a:rPr lang="en-US" baseline="30000" dirty="0" smtClean="0"/>
              <a:t>-10</a:t>
            </a:r>
          </a:p>
          <a:p>
            <a:r>
              <a:rPr lang="en-US" dirty="0" smtClean="0"/>
              <a:t>Rs492602 has r</a:t>
            </a:r>
            <a:r>
              <a:rPr lang="en-US" baseline="30000" dirty="0" smtClean="0"/>
              <a:t>2</a:t>
            </a:r>
            <a:r>
              <a:rPr lang="en-US" dirty="0" smtClean="0"/>
              <a:t>=0.992 with rs601338, a nonsense dominant variant determining </a:t>
            </a:r>
            <a:r>
              <a:rPr lang="en-US" i="1" dirty="0" smtClean="0"/>
              <a:t>FUT2</a:t>
            </a:r>
            <a:r>
              <a:rPr lang="en-US" dirty="0" smtClean="0"/>
              <a:t> non-secretor status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49" y="3638146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49" y="3571927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403" y="3547895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3121632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Gene expression (RNA levels)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mtClean="0"/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Ways to enrich weak signals?:</a:t>
            </a:r>
            <a:br>
              <a:rPr lang="en-US" altLang="en-US" dirty="0" smtClean="0"/>
            </a:br>
            <a:r>
              <a:rPr lang="en-US" altLang="en-US" dirty="0" smtClean="0"/>
              <a:t>Gene/pathway-based tests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6425" cy="5291137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Various ways of collapsing the genotype information in multiple genes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Less multiple comparison adjustment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err="1" smtClean="0">
                <a:latin typeface="Arial" panose="020B0604020202020204" pitchFamily="34" charset="0"/>
              </a:rPr>
              <a:t>logit</a:t>
            </a:r>
            <a:r>
              <a:rPr lang="en-US" altLang="en-US" sz="2400" dirty="0" smtClean="0">
                <a:latin typeface="Arial" panose="020B0604020202020204" pitchFamily="34" charset="0"/>
              </a:rPr>
              <a:t> (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Prob</a:t>
            </a:r>
            <a:r>
              <a:rPr lang="en-US" altLang="en-US" sz="2400" dirty="0" smtClean="0">
                <a:latin typeface="Arial" panose="020B0604020202020204" pitchFamily="34" charset="0"/>
              </a:rPr>
              <a:t>(y=1|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x, c</a:t>
            </a:r>
            <a:r>
              <a:rPr lang="en-US" altLang="en-US" sz="2400" dirty="0" smtClean="0">
                <a:latin typeface="Arial" panose="020B0604020202020204" pitchFamily="34" charset="0"/>
              </a:rPr>
              <a:t>)) = 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 + 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+ </a:t>
            </a:r>
            <a:r>
              <a:rPr lang="en-US" altLang="en-US" sz="2400" dirty="0" smtClean="0">
                <a:latin typeface="Symbol" panose="05050102010706020507" pitchFamily="18" charset="2"/>
              </a:rPr>
              <a:t>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    e.g.=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latin typeface="Arial" panose="020B0604020202020204" pitchFamily="34" charset="0"/>
              </a:rPr>
              <a:t>+…+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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12</a:t>
            </a:r>
            <a:r>
              <a:rPr lang="en-US" altLang="en-US" sz="2400" dirty="0" smtClean="0">
                <a:latin typeface="Arial" panose="020B0604020202020204" pitchFamily="34" charset="0"/>
              </a:rPr>
              <a:t>+{PC’s, other covariates}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y: disease status)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genotypes (e.g., a gene, or a pathway)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c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covariates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0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</a:t>
            </a:r>
            <a:r>
              <a:rPr lang="en-US" altLang="en-US" sz="2400" dirty="0" smtClean="0">
                <a:latin typeface="Arial" panose="020B0604020202020204" pitchFamily="34" charset="0"/>
              </a:rPr>
              <a:t>=</a:t>
            </a:r>
            <a:r>
              <a:rPr lang="en-US" altLang="en-US" sz="2400" b="1" dirty="0" smtClean="0">
                <a:latin typeface="Arial" panose="020B0604020202020204" pitchFamily="34" charset="0"/>
              </a:rPr>
              <a:t>0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Rare variant “burden” tests are along these lines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>
                <a:latin typeface="Arial" panose="020B0604020202020204" pitchFamily="34" charset="0"/>
              </a:rPr>
              <a:t>Make a lot of assumptions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50825" y="122238"/>
            <a:ext cx="8664575" cy="443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Pathways - how to define?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Many websites / companies provide ‘dynamic’ graphic models of molecular and biochemical pathways.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Examples: GO (Gene Ontology), KEGG, </a:t>
            </a:r>
            <a:r>
              <a:rPr lang="en-US" altLang="en-US" sz="2400" dirty="0" err="1">
                <a:latin typeface="Arial" panose="020B0604020202020204" pitchFamily="34" charset="0"/>
              </a:rPr>
              <a:t>BioCarta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Reactome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May be interested in potential joint and/or interaction effects of multiple genes in one pathway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2632075" y="2032000"/>
          <a:ext cx="3844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8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2000"/>
                        <a:ext cx="38449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Many weak associations combine to risk?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Score model (use all GWAS SNPs): 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000" dirty="0"/>
              <a:t>where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 err="1"/>
              <a:t>ln</a:t>
            </a:r>
            <a:r>
              <a:rPr lang="en-US" altLang="en-US" sz="2600" dirty="0"/>
              <a:t>(</a:t>
            </a:r>
            <a:r>
              <a:rPr lang="en-US" altLang="en-US" sz="2600" i="1" dirty="0" err="1"/>
              <a:t>OR</a:t>
            </a:r>
            <a:r>
              <a:rPr lang="en-US" altLang="en-US" sz="1500" i="1" dirty="0" err="1"/>
              <a:t>i</a:t>
            </a:r>
            <a:r>
              <a:rPr lang="en-US" altLang="en-US" sz="2600" dirty="0"/>
              <a:t> ) = ‘score’ for </a:t>
            </a:r>
            <a:r>
              <a:rPr lang="en-US" altLang="en-US" sz="2600" dirty="0" err="1"/>
              <a:t>SNP</a:t>
            </a:r>
            <a:r>
              <a:rPr lang="en-US" altLang="en-US" sz="1500" dirty="0" err="1"/>
              <a:t>i</a:t>
            </a:r>
            <a:r>
              <a:rPr lang="en-US" altLang="en-US" sz="2600" dirty="0"/>
              <a:t> from ‘discovery’ sample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i="1" dirty="0" err="1"/>
              <a:t>SNP</a:t>
            </a:r>
            <a:r>
              <a:rPr lang="en-US" altLang="en-US" sz="1500" i="1" dirty="0" err="1"/>
              <a:t>ij</a:t>
            </a:r>
            <a:r>
              <a:rPr lang="en-US" altLang="en-US" sz="1500" i="1" dirty="0"/>
              <a:t> </a:t>
            </a:r>
            <a:r>
              <a:rPr lang="en-US" altLang="en-US" sz="2600" dirty="0"/>
              <a:t>= # of alleles (0,1,2) for </a:t>
            </a:r>
            <a:r>
              <a:rPr lang="en-US" altLang="en-US" sz="2600" dirty="0" err="1"/>
              <a:t>SNP</a:t>
            </a:r>
            <a:r>
              <a:rPr lang="en-US" altLang="en-US" sz="1700" dirty="0" err="1"/>
              <a:t>i</a:t>
            </a:r>
            <a:r>
              <a:rPr lang="en-US" altLang="en-US" sz="2600" dirty="0"/>
              <a:t>, person j in ‘validation’ sample.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/>
              <a:t>Large number of SNPs (</a:t>
            </a:r>
            <a:r>
              <a:rPr lang="en-US" altLang="en-US" sz="2600" i="1" dirty="0"/>
              <a:t>m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i="1" dirty="0" err="1"/>
              <a:t>x</a:t>
            </a:r>
            <a:r>
              <a:rPr lang="en-US" altLang="en-US" sz="1900" i="1" dirty="0" err="1"/>
              <a:t>j</a:t>
            </a:r>
            <a:r>
              <a:rPr lang="en-US" altLang="en-US" sz="3000" dirty="0"/>
              <a:t> associated with disease?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00000"/>
                </a:solidFill>
              </a:rPr>
              <a:t>ASIDE: Genetic risk score this idea, but only on </a:t>
            </a:r>
            <a:r>
              <a:rPr lang="en-US" altLang="en-US" sz="3000" b="1" i="1" dirty="0">
                <a:solidFill>
                  <a:srgbClr val="C00000"/>
                </a:solidFill>
              </a:rPr>
              <a:t>known hits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Other Extreme: Polygenic Models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486400" y="6550025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ISC / Purcell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5562600" y="6550025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Purcell / ISC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81000" y="3175"/>
            <a:ext cx="839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SimSun" panose="02010600030101010101" pitchFamily="2" charset="-122"/>
              </a:rPr>
              <a:t>Application of Model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200"/>
            <a:ext cx="73152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or coefficient estimates + standard error (</a:t>
            </a:r>
            <a:r>
              <a:rPr lang="en-US" altLang="en-US" i="1" dirty="0" smtClean="0"/>
              <a:t>much</a:t>
            </a:r>
            <a:r>
              <a:rPr lang="en-US" altLang="en-US" dirty="0" smtClean="0"/>
              <a:t> 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1668</Words>
  <Application>Microsoft Office PowerPoint</Application>
  <PresentationFormat>On-screen Show (4:3)</PresentationFormat>
  <Paragraphs>264</Paragraphs>
  <Slides>46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SimSun</vt:lpstr>
      <vt:lpstr>Arial</vt:lpstr>
      <vt:lpstr>Arial Narrow</vt:lpstr>
      <vt:lpstr>Calibri</vt:lpstr>
      <vt:lpstr>Calibri Light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Outline for GWAS</vt:lpstr>
      <vt:lpstr>Recap: 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LocusZoom plot: LDL, rs6544713</vt:lpstr>
      <vt:lpstr>LocusZoom plot: LDL, rs6544713</vt:lpstr>
      <vt:lpstr>Imputation QC – rinfo2 value</vt:lpstr>
      <vt:lpstr>Imputation example: How rare can you go?</vt:lpstr>
      <vt:lpstr>HOXB13 G84E (continued)</vt:lpstr>
      <vt:lpstr>Outline for GWAS</vt:lpstr>
      <vt:lpstr>What after we’ve discovered (and replicated) a novel variant?</vt:lpstr>
      <vt:lpstr>Refining GWAS SNPs: Haploreg</vt:lpstr>
      <vt:lpstr>Haploreg further options (r2, 1000 Genomes population)</vt:lpstr>
      <vt:lpstr>Which one is causal / biological mechanism?</vt:lpstr>
      <vt:lpstr>Which one is causal / biological mechanism?</vt:lpstr>
      <vt:lpstr>What is an eQTL?</vt:lpstr>
      <vt:lpstr>What is an eQTL?</vt:lpstr>
      <vt:lpstr>What is an eQTL?</vt:lpstr>
      <vt:lpstr>What is an eQTL?</vt:lpstr>
      <vt:lpstr>What is an eQTL?</vt:lpstr>
      <vt:lpstr>What is an eQTL?</vt:lpstr>
      <vt:lpstr>cis eQTLs: GTeX</vt:lpstr>
      <vt:lpstr>PowerPoint Presentation</vt:lpstr>
      <vt:lpstr>PowerPoint Presentation</vt:lpstr>
      <vt:lpstr>Risk variant tails  -&gt; More predictive?</vt:lpstr>
      <vt:lpstr>PowerPoint Presentation</vt:lpstr>
      <vt:lpstr>What does it mean to explain little of the heritability, and where is it?</vt:lpstr>
      <vt:lpstr>PowerPoint Presentation</vt:lpstr>
      <vt:lpstr>PowerPoint Presentation</vt:lpstr>
      <vt:lpstr>PowerPoint Presentation</vt:lpstr>
      <vt:lpstr>PowerPoint Presentation</vt:lpstr>
      <vt:lpstr>UK Biobank h2 for height</vt:lpstr>
      <vt:lpstr>Other sources - Epistasis Serum lipids: ABO x FUT2 interaction</vt:lpstr>
      <vt:lpstr>Other things than SNPs</vt:lpstr>
      <vt:lpstr>Ways to enrich weak signals?: Gene/pathway-based tests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52</cp:revision>
  <cp:lastPrinted>1601-01-01T00:00:00Z</cp:lastPrinted>
  <dcterms:created xsi:type="dcterms:W3CDTF">2013-02-05T07:04:45Z</dcterms:created>
  <dcterms:modified xsi:type="dcterms:W3CDTF">2018-02-06T07:43:01Z</dcterms:modified>
</cp:coreProperties>
</file>