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1" r:id="rId3"/>
    <p:sldId id="283" r:id="rId4"/>
    <p:sldId id="273" r:id="rId5"/>
    <p:sldId id="274" r:id="rId6"/>
    <p:sldId id="257" r:id="rId7"/>
    <p:sldId id="269" r:id="rId8"/>
    <p:sldId id="282" r:id="rId9"/>
    <p:sldId id="286" r:id="rId10"/>
    <p:sldId id="276" r:id="rId11"/>
    <p:sldId id="275" r:id="rId12"/>
    <p:sldId id="277" r:id="rId13"/>
    <p:sldId id="287" r:id="rId14"/>
    <p:sldId id="278" r:id="rId15"/>
    <p:sldId id="279" r:id="rId16"/>
    <p:sldId id="280" r:id="rId17"/>
    <p:sldId id="281" r:id="rId18"/>
    <p:sldId id="271" r:id="rId19"/>
    <p:sldId id="288" r:id="rId20"/>
    <p:sldId id="284" r:id="rId21"/>
    <p:sldId id="262" r:id="rId22"/>
    <p:sldId id="289" r:id="rId23"/>
    <p:sldId id="290" r:id="rId24"/>
    <p:sldId id="291" r:id="rId25"/>
    <p:sldId id="26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559" autoAdjust="0"/>
  </p:normalViewPr>
  <p:slideViewPr>
    <p:cSldViewPr>
      <p:cViewPr varScale="1">
        <p:scale>
          <a:sx n="50" d="100"/>
          <a:sy n="50" d="100"/>
        </p:scale>
        <p:origin x="129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E41AEC-3EDB-4ECA-924D-593635BA510C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36307-E1C3-4056-82FC-C508F5128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2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Data structures that involve "nesting' are viewed as multilevel.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54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413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Groups or contexts are not treated as unrelated but are conceived as coming from a larger population of groups about which inferences want to be made.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56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Groups or contexts are not treated as unrelated but are conceived as coming from a larger population of groups about which inferences want to be made.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29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Fixed part of equation can</a:t>
            </a:r>
            <a:r>
              <a:rPr lang="en-US" baseline="0" dirty="0" smtClean="0"/>
              <a:t> have variables at both individual and clinic levels!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821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questions about the variability are in random part of model – regardless of whether it’s individual or clinic level question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38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Neighborhoods and workplaces not nested</a:t>
            </a:r>
            <a:r>
              <a:rPr lang="en-US" baseline="0" dirty="0" smtClean="0"/>
              <a:t> but crossed – individuals occupy more than one set of contexts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Question – what is the relative contribution of neighborhoods versus workplaces?</a:t>
            </a:r>
          </a:p>
          <a:p>
            <a:endParaRPr lang="en-US" baseline="0" dirty="0" smtClean="0"/>
          </a:p>
          <a:p>
            <a:r>
              <a:rPr lang="en-US" baseline="0" dirty="0" smtClean="0"/>
              <a:t>Just some examples – can also have multiple membership structure, for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01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236307-E1C3-4056-82FC-C508F512899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03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5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1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9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27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7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77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33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2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572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18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8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6576-04DF-48A4-AE43-48FE7AAA28F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D9E90-4FF9-4206-8436-51CCD5367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9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10.png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3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2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3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4.w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4.wmf"/><Relationship Id="rId3" Type="http://schemas.openxmlformats.org/officeDocument/2006/relationships/image" Target="../media/image3.jpeg"/><Relationship Id="rId21" Type="http://schemas.openxmlformats.org/officeDocument/2006/relationships/image" Target="../media/image19.png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9.bin"/><Relationship Id="rId1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3.bin"/><Relationship Id="rId20" Type="http://schemas.openxmlformats.org/officeDocument/2006/relationships/image" Target="../media/image18.png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image" Target="../media/image5.emf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17.png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6.bin"/><Relationship Id="rId14" Type="http://schemas.openxmlformats.org/officeDocument/2006/relationships/oleObject" Target="../embeddings/oleObject21.bin"/><Relationship Id="rId22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1.png"/><Relationship Id="rId5" Type="http://schemas.openxmlformats.org/officeDocument/2006/relationships/image" Target="../media/image181.png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3.jpeg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4.wmf"/><Relationship Id="rId5" Type="http://schemas.openxmlformats.org/officeDocument/2006/relationships/image" Target="../media/image5.e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3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.wmf"/><Relationship Id="rId3" Type="http://schemas.openxmlformats.org/officeDocument/2006/relationships/image" Target="../media/image3.jpeg"/><Relationship Id="rId21" Type="http://schemas.openxmlformats.org/officeDocument/2006/relationships/image" Target="../media/image22.png"/><Relationship Id="rId7" Type="http://schemas.openxmlformats.org/officeDocument/2006/relationships/oleObject" Target="../embeddings/oleObject34.bin"/><Relationship Id="rId12" Type="http://schemas.openxmlformats.org/officeDocument/2006/relationships/oleObject" Target="../embeddings/oleObject39.bin"/><Relationship Id="rId1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3.bin"/><Relationship Id="rId20" Type="http://schemas.openxmlformats.org/officeDocument/2006/relationships/image" Target="../media/image21.png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5.emf"/><Relationship Id="rId15" Type="http://schemas.openxmlformats.org/officeDocument/2006/relationships/oleObject" Target="../embeddings/oleObject42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201.png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6.bin"/><Relationship Id="rId14" Type="http://schemas.openxmlformats.org/officeDocument/2006/relationships/oleObject" Target="../embeddings/oleObject41.bin"/><Relationship Id="rId22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90600"/>
            <a:ext cx="7772400" cy="1470025"/>
          </a:xfrm>
        </p:spPr>
        <p:txBody>
          <a:bodyPr/>
          <a:lstStyle/>
          <a:p>
            <a:r>
              <a:rPr lang="en-US" b="1" dirty="0" smtClean="0"/>
              <a:t>Multi-level modeling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657600"/>
            <a:ext cx="7239000" cy="3048000"/>
          </a:xfrm>
        </p:spPr>
        <p:txBody>
          <a:bodyPr>
            <a:normAutofit fontScale="55000" lnSpcReduction="20000"/>
          </a:bodyPr>
          <a:lstStyle/>
          <a:p>
            <a:r>
              <a:rPr lang="en-US" sz="5900" b="1" dirty="0" smtClean="0"/>
              <a:t>Kelsey Holt, ScD</a:t>
            </a:r>
          </a:p>
          <a:p>
            <a:r>
              <a:rPr lang="en-US" sz="5100" dirty="0" smtClean="0"/>
              <a:t>Assistant Professor</a:t>
            </a:r>
          </a:p>
          <a:p>
            <a:r>
              <a:rPr lang="en-US" sz="5100" dirty="0" smtClean="0"/>
              <a:t>Department of Family and Community </a:t>
            </a:r>
            <a:r>
              <a:rPr lang="en-US" sz="5100" dirty="0" smtClean="0"/>
              <a:t>Medicine</a:t>
            </a:r>
          </a:p>
          <a:p>
            <a:r>
              <a:rPr lang="en-US" sz="5100" dirty="0" smtClean="0"/>
              <a:t>Kelsey.Holt@ucsf.edu</a:t>
            </a:r>
            <a:endParaRPr lang="en-US" sz="5100" dirty="0" smtClean="0"/>
          </a:p>
          <a:p>
            <a:endParaRPr lang="en-US" dirty="0" smtClean="0"/>
          </a:p>
          <a:p>
            <a:r>
              <a:rPr lang="en-US" sz="4400" dirty="0" smtClean="0"/>
              <a:t>Epi 223</a:t>
            </a:r>
          </a:p>
          <a:p>
            <a:r>
              <a:rPr lang="en-US" sz="4400" dirty="0" smtClean="0"/>
              <a:t>May 6, 2019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9044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1731963" y="1828800"/>
          <a:ext cx="5219700" cy="180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4" imgW="660240" imgH="228600" progId="Equation.3">
                  <p:embed/>
                </p:oleObj>
              </mc:Choice>
              <mc:Fallback>
                <p:oleObj name="Equation" r:id="rId4" imgW="660240" imgH="228600" progId="Equation.3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828800"/>
                        <a:ext cx="5219700" cy="180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952369" y="4343400"/>
            <a:ext cx="2055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00"/>
                </a:solidFill>
              </a:rPr>
              <a:t>Observed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86200" y="4343400"/>
            <a:ext cx="1243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00"/>
                </a:solidFill>
              </a:rPr>
              <a:t>Fixed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019800" y="4343400"/>
            <a:ext cx="1808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>
                <a:solidFill>
                  <a:srgbClr val="000000"/>
                </a:solidFill>
              </a:rPr>
              <a:t>Random</a:t>
            </a:r>
          </a:p>
        </p:txBody>
      </p:sp>
      <p:sp>
        <p:nvSpPr>
          <p:cNvPr id="10" name="AutoShape 7"/>
          <p:cNvSpPr>
            <a:spLocks/>
          </p:cNvSpPr>
          <p:nvPr/>
        </p:nvSpPr>
        <p:spPr bwMode="auto">
          <a:xfrm rot="5400000">
            <a:off x="2133600" y="3048000"/>
            <a:ext cx="304800" cy="1371600"/>
          </a:xfrm>
          <a:prstGeom prst="rightBrace">
            <a:avLst>
              <a:gd name="adj1" fmla="val 45833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 rot="5400000">
            <a:off x="4343400" y="3200400"/>
            <a:ext cx="304800" cy="1066800"/>
          </a:xfrm>
          <a:prstGeom prst="rightBrace">
            <a:avLst>
              <a:gd name="adj1" fmla="val 29167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2" name="AutoShape 9"/>
          <p:cNvSpPr>
            <a:spLocks/>
          </p:cNvSpPr>
          <p:nvPr/>
        </p:nvSpPr>
        <p:spPr bwMode="auto">
          <a:xfrm rot="5400000">
            <a:off x="6248400" y="3276600"/>
            <a:ext cx="304800" cy="914400"/>
          </a:xfrm>
          <a:prstGeom prst="rightBrace">
            <a:avLst>
              <a:gd name="adj1" fmla="val 33333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Single Level Models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10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pSp>
        <p:nvGrpSpPr>
          <p:cNvPr id="5" name="Group 3"/>
          <p:cNvGrpSpPr>
            <a:grpSpLocks noChangeAspect="1"/>
          </p:cNvGrpSpPr>
          <p:nvPr/>
        </p:nvGrpSpPr>
        <p:grpSpPr bwMode="auto">
          <a:xfrm>
            <a:off x="228600" y="4631823"/>
            <a:ext cx="8458200" cy="48623"/>
            <a:chOff x="912" y="2921"/>
            <a:chExt cx="4176" cy="24"/>
          </a:xfrm>
        </p:grpSpPr>
        <p:grpSp>
          <p:nvGrpSpPr>
            <p:cNvPr id="7" name="Group 4"/>
            <p:cNvGrpSpPr>
              <a:grpSpLocks noChangeAspect="1"/>
            </p:cNvGrpSpPr>
            <p:nvPr/>
          </p:nvGrpSpPr>
          <p:grpSpPr bwMode="auto">
            <a:xfrm>
              <a:off x="912" y="2922"/>
              <a:ext cx="1728" cy="23"/>
              <a:chOff x="912" y="2882"/>
              <a:chExt cx="4032" cy="54"/>
            </a:xfrm>
          </p:grpSpPr>
          <p:sp>
            <p:nvSpPr>
              <p:cNvPr id="76" name="Line 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EAEAEA"/>
                  </a:solidFill>
                </a:endParaRPr>
              </a:p>
            </p:txBody>
          </p:sp>
          <p:grpSp>
            <p:nvGrpSpPr>
              <p:cNvPr id="77" name="Group 9"/>
              <p:cNvGrpSpPr>
                <a:grpSpLocks noChangeAspect="1"/>
              </p:cNvGrpSpPr>
              <p:nvPr/>
            </p:nvGrpSpPr>
            <p:grpSpPr bwMode="auto">
              <a:xfrm>
                <a:off x="912" y="2882"/>
                <a:ext cx="1056" cy="53"/>
                <a:chOff x="960" y="2736"/>
                <a:chExt cx="3840" cy="192"/>
              </a:xfrm>
            </p:grpSpPr>
            <p:sp>
              <p:nvSpPr>
                <p:cNvPr id="102" name="Line 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78" name="Group 19"/>
              <p:cNvGrpSpPr>
                <a:grpSpLocks noChangeAspect="1"/>
              </p:cNvGrpSpPr>
              <p:nvPr/>
            </p:nvGrpSpPr>
            <p:grpSpPr bwMode="auto">
              <a:xfrm>
                <a:off x="1584" y="2882"/>
                <a:ext cx="1056" cy="53"/>
                <a:chOff x="960" y="2736"/>
                <a:chExt cx="3840" cy="192"/>
              </a:xfrm>
            </p:grpSpPr>
            <p:sp>
              <p:nvSpPr>
                <p:cNvPr id="95" name="Line 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0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79" name="Group 29"/>
              <p:cNvGrpSpPr>
                <a:grpSpLocks noChangeAspect="1"/>
              </p:cNvGrpSpPr>
              <p:nvPr/>
            </p:nvGrpSpPr>
            <p:grpSpPr bwMode="auto">
              <a:xfrm>
                <a:off x="2688" y="2882"/>
                <a:ext cx="1056" cy="53"/>
                <a:chOff x="960" y="2736"/>
                <a:chExt cx="3840" cy="192"/>
              </a:xfrm>
            </p:grpSpPr>
            <p:sp>
              <p:nvSpPr>
                <p:cNvPr id="88" name="Line 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9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80" name="Group 39"/>
              <p:cNvGrpSpPr>
                <a:grpSpLocks noChangeAspect="1"/>
              </p:cNvGrpSpPr>
              <p:nvPr/>
            </p:nvGrpSpPr>
            <p:grpSpPr bwMode="auto">
              <a:xfrm>
                <a:off x="3888" y="2883"/>
                <a:ext cx="1056" cy="53"/>
                <a:chOff x="960" y="2736"/>
                <a:chExt cx="3840" cy="192"/>
              </a:xfrm>
            </p:grpSpPr>
            <p:sp>
              <p:nvSpPr>
                <p:cNvPr id="81" name="Line 4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8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</p:grpSp>
        <p:grpSp>
          <p:nvGrpSpPr>
            <p:cNvPr id="8" name="Group 49"/>
            <p:cNvGrpSpPr>
              <a:grpSpLocks noChangeAspect="1"/>
            </p:cNvGrpSpPr>
            <p:nvPr/>
          </p:nvGrpSpPr>
          <p:grpSpPr bwMode="auto">
            <a:xfrm>
              <a:off x="2112" y="2921"/>
              <a:ext cx="1728" cy="23"/>
              <a:chOff x="912" y="2882"/>
              <a:chExt cx="4032" cy="54"/>
            </a:xfrm>
          </p:grpSpPr>
          <p:sp>
            <p:nvSpPr>
              <p:cNvPr id="43" name="Line 52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EAEAEA"/>
                  </a:solidFill>
                </a:endParaRPr>
              </a:p>
            </p:txBody>
          </p:sp>
          <p:grpSp>
            <p:nvGrpSpPr>
              <p:cNvPr id="44" name="Group 54"/>
              <p:cNvGrpSpPr>
                <a:grpSpLocks noChangeAspect="1"/>
              </p:cNvGrpSpPr>
              <p:nvPr/>
            </p:nvGrpSpPr>
            <p:grpSpPr bwMode="auto">
              <a:xfrm>
                <a:off x="912" y="2883"/>
                <a:ext cx="1056" cy="53"/>
                <a:chOff x="960" y="2736"/>
                <a:chExt cx="3840" cy="192"/>
              </a:xfrm>
            </p:grpSpPr>
            <p:sp>
              <p:nvSpPr>
                <p:cNvPr id="69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7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45" name="Group 64"/>
              <p:cNvGrpSpPr>
                <a:grpSpLocks noChangeAspect="1"/>
              </p:cNvGrpSpPr>
              <p:nvPr/>
            </p:nvGrpSpPr>
            <p:grpSpPr bwMode="auto">
              <a:xfrm>
                <a:off x="1584" y="2882"/>
                <a:ext cx="1056" cy="53"/>
                <a:chOff x="960" y="2736"/>
                <a:chExt cx="3840" cy="192"/>
              </a:xfrm>
            </p:grpSpPr>
            <p:sp>
              <p:nvSpPr>
                <p:cNvPr id="62" name="Line 6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46" name="Group 74"/>
              <p:cNvGrpSpPr>
                <a:grpSpLocks noChangeAspect="1"/>
              </p:cNvGrpSpPr>
              <p:nvPr/>
            </p:nvGrpSpPr>
            <p:grpSpPr bwMode="auto">
              <a:xfrm>
                <a:off x="2688" y="2882"/>
                <a:ext cx="1056" cy="53"/>
                <a:chOff x="960" y="2736"/>
                <a:chExt cx="3840" cy="192"/>
              </a:xfrm>
            </p:grpSpPr>
            <p:sp>
              <p:nvSpPr>
                <p:cNvPr id="55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6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47" name="Group 84"/>
              <p:cNvGrpSpPr>
                <a:grpSpLocks noChangeAspect="1"/>
              </p:cNvGrpSpPr>
              <p:nvPr/>
            </p:nvGrpSpPr>
            <p:grpSpPr bwMode="auto">
              <a:xfrm>
                <a:off x="3888" y="2883"/>
                <a:ext cx="1056" cy="53"/>
                <a:chOff x="960" y="2736"/>
                <a:chExt cx="3840" cy="192"/>
              </a:xfrm>
            </p:grpSpPr>
            <p:sp>
              <p:nvSpPr>
                <p:cNvPr id="48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4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5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</p:grpSp>
        <p:grpSp>
          <p:nvGrpSpPr>
            <p:cNvPr id="9" name="Group 94"/>
            <p:cNvGrpSpPr>
              <a:grpSpLocks noChangeAspect="1"/>
            </p:cNvGrpSpPr>
            <p:nvPr/>
          </p:nvGrpSpPr>
          <p:grpSpPr bwMode="auto">
            <a:xfrm>
              <a:off x="3360" y="2921"/>
              <a:ext cx="1728" cy="23"/>
              <a:chOff x="912" y="2882"/>
              <a:chExt cx="4032" cy="54"/>
            </a:xfrm>
          </p:grpSpPr>
          <p:sp>
            <p:nvSpPr>
              <p:cNvPr id="10" name="Line 9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EAEAEA"/>
                  </a:solidFill>
                </a:endParaRPr>
              </a:p>
            </p:txBody>
          </p:sp>
          <p:grpSp>
            <p:nvGrpSpPr>
              <p:cNvPr id="11" name="Group 99"/>
              <p:cNvGrpSpPr>
                <a:grpSpLocks noChangeAspect="1"/>
              </p:cNvGrpSpPr>
              <p:nvPr/>
            </p:nvGrpSpPr>
            <p:grpSpPr bwMode="auto">
              <a:xfrm>
                <a:off x="912" y="2883"/>
                <a:ext cx="1056" cy="53"/>
                <a:chOff x="960" y="2736"/>
                <a:chExt cx="3840" cy="192"/>
              </a:xfrm>
            </p:grpSpPr>
            <p:sp>
              <p:nvSpPr>
                <p:cNvPr id="36" name="Line 10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4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4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4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12" name="Group 109"/>
              <p:cNvGrpSpPr>
                <a:grpSpLocks noChangeAspect="1"/>
              </p:cNvGrpSpPr>
              <p:nvPr/>
            </p:nvGrpSpPr>
            <p:grpSpPr bwMode="auto">
              <a:xfrm>
                <a:off x="1584" y="2882"/>
                <a:ext cx="1056" cy="53"/>
                <a:chOff x="960" y="2736"/>
                <a:chExt cx="3840" cy="192"/>
              </a:xfrm>
            </p:grpSpPr>
            <p:sp>
              <p:nvSpPr>
                <p:cNvPr id="29" name="Line 1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3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13" name="Group 119"/>
              <p:cNvGrpSpPr>
                <a:grpSpLocks noChangeAspect="1"/>
              </p:cNvGrpSpPr>
              <p:nvPr/>
            </p:nvGrpSpPr>
            <p:grpSpPr bwMode="auto">
              <a:xfrm>
                <a:off x="2688" y="2882"/>
                <a:ext cx="1056" cy="53"/>
                <a:chOff x="960" y="2736"/>
                <a:chExt cx="3840" cy="192"/>
              </a:xfrm>
            </p:grpSpPr>
            <p:sp>
              <p:nvSpPr>
                <p:cNvPr id="22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  <p:grpSp>
            <p:nvGrpSpPr>
              <p:cNvPr id="14" name="Group 129"/>
              <p:cNvGrpSpPr>
                <a:grpSpLocks noChangeAspect="1"/>
              </p:cNvGrpSpPr>
              <p:nvPr/>
            </p:nvGrpSpPr>
            <p:grpSpPr bwMode="auto">
              <a:xfrm>
                <a:off x="3888" y="2883"/>
                <a:ext cx="1056" cy="53"/>
                <a:chOff x="960" y="2736"/>
                <a:chExt cx="3840" cy="192"/>
              </a:xfrm>
            </p:grpSpPr>
            <p:sp>
              <p:nvSpPr>
                <p:cNvPr id="15" name="Line 1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1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  <p:sp>
              <p:nvSpPr>
                <p:cNvPr id="2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>
                    <a:solidFill>
                      <a:srgbClr val="EAEAEA"/>
                    </a:solidFill>
                  </a:endParaRPr>
                </a:p>
              </p:txBody>
            </p:sp>
          </p:grpSp>
        </p:grpSp>
      </p:grpSp>
      <p:sp>
        <p:nvSpPr>
          <p:cNvPr id="109" name="Line 139"/>
          <p:cNvSpPr>
            <a:spLocks noChangeShapeType="1"/>
          </p:cNvSpPr>
          <p:nvPr/>
        </p:nvSpPr>
        <p:spPr bwMode="auto">
          <a:xfrm flipV="1">
            <a:off x="3962400" y="2209800"/>
            <a:ext cx="0" cy="2438400"/>
          </a:xfrm>
          <a:prstGeom prst="line">
            <a:avLst/>
          </a:prstGeom>
          <a:noFill/>
          <a:ln w="381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EAEAEA"/>
              </a:solidFill>
            </a:endParaRPr>
          </a:p>
        </p:txBody>
      </p:sp>
      <p:sp>
        <p:nvSpPr>
          <p:cNvPr id="111" name="Line 144"/>
          <p:cNvSpPr>
            <a:spLocks noChangeShapeType="1"/>
          </p:cNvSpPr>
          <p:nvPr/>
        </p:nvSpPr>
        <p:spPr bwMode="auto">
          <a:xfrm>
            <a:off x="3962400" y="4876800"/>
            <a:ext cx="2089784" cy="0"/>
          </a:xfrm>
          <a:prstGeom prst="line">
            <a:avLst/>
          </a:prstGeom>
          <a:noFill/>
          <a:ln w="57150" cap="sq">
            <a:solidFill>
              <a:srgbClr val="FF33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EAEAEA"/>
              </a:solidFill>
            </a:endParaRPr>
          </a:p>
        </p:txBody>
      </p:sp>
      <p:graphicFrame>
        <p:nvGraphicFramePr>
          <p:cNvPr id="112" name="Object 147"/>
          <p:cNvGraphicFramePr>
            <a:graphicFrameLocks noChangeAspect="1"/>
          </p:cNvGraphicFramePr>
          <p:nvPr>
            <p:extLst/>
          </p:nvPr>
        </p:nvGraphicFramePr>
        <p:xfrm>
          <a:off x="3733800" y="1676400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4" imgW="152268" imgH="164957" progId="Equation.3">
                  <p:embed/>
                </p:oleObj>
              </mc:Choice>
              <mc:Fallback>
                <p:oleObj name="Equation" r:id="rId4" imgW="152268" imgH="164957" progId="Equation.3">
                  <p:embed/>
                  <p:pic>
                    <p:nvPicPr>
                      <p:cNvPr id="112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76400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3" name="Straight Arrow Connector 148"/>
          <p:cNvCxnSpPr>
            <a:cxnSpLocks noChangeShapeType="1"/>
          </p:cNvCxnSpPr>
          <p:nvPr/>
        </p:nvCxnSpPr>
        <p:spPr bwMode="auto">
          <a:xfrm flipH="1">
            <a:off x="6088063" y="2743200"/>
            <a:ext cx="703262" cy="1828800"/>
          </a:xfrm>
          <a:prstGeom prst="straightConnector1">
            <a:avLst/>
          </a:prstGeom>
          <a:noFill/>
          <a:ln w="31750" cap="sq" algn="ctr">
            <a:solidFill>
              <a:srgbClr val="FF0000"/>
            </a:solidFill>
            <a:round/>
            <a:headEnd type="none" w="sm" len="sm"/>
            <a:tailEnd type="arrow" w="med" len="me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0" y="5773067"/>
                <a:ext cx="9144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4400" i="1" dirty="0">
                  <a:solidFill>
                    <a:srgbClr val="EAEAEA"/>
                  </a:solidFill>
                </a:endParaRPr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773067"/>
                <a:ext cx="9144000" cy="7694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Rectangle 114"/>
              <p:cNvSpPr/>
              <p:nvPr/>
            </p:nvSpPr>
            <p:spPr>
              <a:xfrm>
                <a:off x="6594875" y="1905502"/>
                <a:ext cx="64838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3200" dirty="0">
                  <a:solidFill>
                    <a:srgbClr val="EAEAEA"/>
                  </a:solidFill>
                </a:endParaRPr>
              </a:p>
            </p:txBody>
          </p:sp>
        </mc:Choice>
        <mc:Fallback xmlns="">
          <p:sp>
            <p:nvSpPr>
              <p:cNvPr id="115" name="Rectangle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875" y="1905502"/>
                <a:ext cx="648383" cy="5847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496277" y="4854744"/>
                <a:ext cx="67787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3600" dirty="0">
                  <a:solidFill>
                    <a:srgbClr val="EAEAEA"/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6277" y="4854744"/>
                <a:ext cx="677878" cy="64633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pPr algn="ctr"/>
            <a:r>
              <a:rPr lang="en-US" sz="4400" b="0" dirty="0"/>
              <a:t>Single Level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5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aphicFrame>
        <p:nvGraphicFramePr>
          <p:cNvPr id="5" name="Object 2"/>
          <p:cNvGraphicFramePr>
            <a:graphicFrameLocks noGrp="1" noChangeAspect="1"/>
          </p:cNvGraphicFramePr>
          <p:nvPr>
            <p:ph sz="quarter" idx="4294967295"/>
            <p:extLst/>
          </p:nvPr>
        </p:nvGraphicFramePr>
        <p:xfrm>
          <a:off x="1708763" y="2667000"/>
          <a:ext cx="5726113" cy="286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Chart" r:id="rId4" imgW="10149729" imgH="5692140" progId="Excel.Chart.8">
                  <p:embed/>
                </p:oleObj>
              </mc:Choice>
              <mc:Fallback>
                <p:oleObj name="Chart" r:id="rId4" imgW="10149729" imgH="5692140" progId="Excel.Chart.8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63" y="2667000"/>
                        <a:ext cx="5726113" cy="286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559538" y="5524500"/>
            <a:ext cx="6096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4607538" y="2628900"/>
            <a:ext cx="0" cy="2895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_s1040"/>
          <p:cNvSpPr>
            <a:spLocks noChangeArrowheads="1"/>
          </p:cNvSpPr>
          <p:nvPr/>
        </p:nvSpPr>
        <p:spPr bwMode="auto">
          <a:xfrm>
            <a:off x="17119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_s1040"/>
          <p:cNvSpPr>
            <a:spLocks noChangeArrowheads="1"/>
          </p:cNvSpPr>
          <p:nvPr/>
        </p:nvSpPr>
        <p:spPr bwMode="auto">
          <a:xfrm>
            <a:off x="23977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_s1040"/>
          <p:cNvSpPr>
            <a:spLocks noChangeArrowheads="1"/>
          </p:cNvSpPr>
          <p:nvPr/>
        </p:nvSpPr>
        <p:spPr bwMode="auto">
          <a:xfrm>
            <a:off x="32359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_s1040"/>
          <p:cNvSpPr>
            <a:spLocks noChangeArrowheads="1"/>
          </p:cNvSpPr>
          <p:nvPr/>
        </p:nvSpPr>
        <p:spPr bwMode="auto">
          <a:xfrm>
            <a:off x="70459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_s1040"/>
          <p:cNvSpPr>
            <a:spLocks noChangeArrowheads="1"/>
          </p:cNvSpPr>
          <p:nvPr/>
        </p:nvSpPr>
        <p:spPr bwMode="auto">
          <a:xfrm>
            <a:off x="60553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_s1040"/>
          <p:cNvSpPr>
            <a:spLocks noChangeArrowheads="1"/>
          </p:cNvSpPr>
          <p:nvPr/>
        </p:nvSpPr>
        <p:spPr bwMode="auto">
          <a:xfrm>
            <a:off x="4836138" y="52197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16" name="Object 147"/>
          <p:cNvGraphicFramePr>
            <a:graphicFrameLocks noChangeAspect="1"/>
          </p:cNvGraphicFramePr>
          <p:nvPr>
            <p:extLst/>
          </p:nvPr>
        </p:nvGraphicFramePr>
        <p:xfrm>
          <a:off x="4319406" y="2063750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6" imgW="152268" imgH="164957" progId="Equation.3">
                  <p:embed/>
                </p:oleObj>
              </mc:Choice>
              <mc:Fallback>
                <p:oleObj name="Equation" r:id="rId6" imgW="152268" imgH="164957" progId="Equation.3">
                  <p:embed/>
                  <p:pic>
                    <p:nvPicPr>
                      <p:cNvPr id="16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406" y="2063750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-360" y="797613"/>
                <a:ext cx="9144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44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US" sz="44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44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4400" i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0" y="797613"/>
                <a:ext cx="9144000" cy="76944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167432" y="6019800"/>
                <a:ext cx="288021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en-US" sz="360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~ </m:t>
                      </m:r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𝑁</m:t>
                      </m:r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(0,</m:t>
                      </m:r>
                      <m:sSup>
                        <m:sSupPr>
                          <m:ctrlP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i="1" smtClean="0">
                          <a:solidFill>
                            <a:srgbClr val="0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6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7432" y="6019800"/>
                <a:ext cx="2880211" cy="64633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54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can become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group (e.g., clinic, state) is in the fixed part of a regression equation, as a variable:</a:t>
            </a:r>
          </a:p>
          <a:p>
            <a:pPr lvl="1"/>
            <a:r>
              <a:rPr lang="en-US" dirty="0" smtClean="0"/>
              <a:t>Generalization to population of schools is not possible</a:t>
            </a:r>
          </a:p>
          <a:p>
            <a:r>
              <a:rPr lang="en-US" dirty="0" smtClean="0"/>
              <a:t>When group is treated as a level in the random part of a regression equation</a:t>
            </a:r>
          </a:p>
          <a:p>
            <a:pPr lvl="1"/>
            <a:r>
              <a:rPr lang="en-US" dirty="0" smtClean="0"/>
              <a:t>Generalization possible to population of schools, in addition to identifying specific school effects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63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aphicFrame>
        <p:nvGraphicFramePr>
          <p:cNvPr id="5" name="Object 2"/>
          <p:cNvGraphicFramePr>
            <a:graphicFrameLocks noGrp="1" noChangeAspect="1"/>
          </p:cNvGraphicFramePr>
          <p:nvPr>
            <p:ph sz="quarter" idx="4294967295"/>
            <p:extLst/>
          </p:nvPr>
        </p:nvGraphicFramePr>
        <p:xfrm>
          <a:off x="1676400" y="2209800"/>
          <a:ext cx="5726113" cy="286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Chart" r:id="rId4" imgW="10149729" imgH="5692140" progId="Excel.Chart.8">
                  <p:embed/>
                </p:oleObj>
              </mc:Choice>
              <mc:Fallback>
                <p:oleObj name="Chart" r:id="rId4" imgW="10149729" imgH="5692140" progId="Excel.Chart.8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09800"/>
                        <a:ext cx="5726113" cy="286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527175" y="5067300"/>
            <a:ext cx="6096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4575175" y="2171700"/>
            <a:ext cx="0" cy="2895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_s1040"/>
          <p:cNvSpPr>
            <a:spLocks noChangeArrowheads="1"/>
          </p:cNvSpPr>
          <p:nvPr/>
        </p:nvSpPr>
        <p:spPr bwMode="auto">
          <a:xfrm>
            <a:off x="1679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0" name="_s1040"/>
          <p:cNvSpPr>
            <a:spLocks noChangeArrowheads="1"/>
          </p:cNvSpPr>
          <p:nvPr/>
        </p:nvSpPr>
        <p:spPr bwMode="auto">
          <a:xfrm>
            <a:off x="23653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1" name="_s1040"/>
          <p:cNvSpPr>
            <a:spLocks noChangeArrowheads="1"/>
          </p:cNvSpPr>
          <p:nvPr/>
        </p:nvSpPr>
        <p:spPr bwMode="auto">
          <a:xfrm>
            <a:off x="3203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2" name="_s1040"/>
          <p:cNvSpPr>
            <a:spLocks noChangeArrowheads="1"/>
          </p:cNvSpPr>
          <p:nvPr/>
        </p:nvSpPr>
        <p:spPr bwMode="auto">
          <a:xfrm>
            <a:off x="7013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3" name="_s1040"/>
          <p:cNvSpPr>
            <a:spLocks noChangeArrowheads="1"/>
          </p:cNvSpPr>
          <p:nvPr/>
        </p:nvSpPr>
        <p:spPr bwMode="auto">
          <a:xfrm>
            <a:off x="60229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4" name="_s1040"/>
          <p:cNvSpPr>
            <a:spLocks noChangeArrowheads="1"/>
          </p:cNvSpPr>
          <p:nvPr/>
        </p:nvSpPr>
        <p:spPr bwMode="auto">
          <a:xfrm>
            <a:off x="48037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919956" y="5524500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kumimoji="1" lang="en-US" sz="2400" b="1" dirty="0"/>
              <a:t>Patient observations within physician practice will vary about each physician’s mean.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Two Level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74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524000" y="1828800"/>
            <a:ext cx="6096000" cy="2819400"/>
            <a:chOff x="960" y="1152"/>
            <a:chExt cx="3840" cy="1776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V="1">
              <a:off x="2880" y="1152"/>
              <a:ext cx="0" cy="177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839153" y="5343087"/>
            <a:ext cx="762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kumimoji="1" lang="en-US" sz="2400" b="1" dirty="0"/>
              <a:t>Physicians’ means will vary about the grand mean.</a:t>
            </a:r>
          </a:p>
        </p:txBody>
      </p: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524000" y="3962400"/>
            <a:ext cx="1447800" cy="692150"/>
            <a:chOff x="960" y="1104"/>
            <a:chExt cx="3840" cy="1828"/>
          </a:xfrm>
        </p:grpSpPr>
        <p:graphicFrame>
          <p:nvGraphicFramePr>
            <p:cNvPr id="13" name="Object 5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2" name="Chart" r:id="rId4" imgW="10149729" imgH="5692140" progId="Excel.Chart.8">
                    <p:embed/>
                  </p:oleObj>
                </mc:Choice>
                <mc:Fallback>
                  <p:oleObj name="Chart" r:id="rId4" imgW="10149729" imgH="5692140" progId="Excel.Chart.8">
                    <p:embed/>
                    <p:pic>
                      <p:nvPicPr>
                        <p:cNvPr id="13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5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22" name="Group 59"/>
          <p:cNvGrpSpPr>
            <a:grpSpLocks/>
          </p:cNvGrpSpPr>
          <p:nvPr/>
        </p:nvGrpSpPr>
        <p:grpSpPr bwMode="auto">
          <a:xfrm>
            <a:off x="2667000" y="3962400"/>
            <a:ext cx="1447800" cy="692150"/>
            <a:chOff x="960" y="1104"/>
            <a:chExt cx="3840" cy="1828"/>
          </a:xfrm>
        </p:grpSpPr>
        <p:graphicFrame>
          <p:nvGraphicFramePr>
            <p:cNvPr id="23" name="Object 6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3" name="Chart" r:id="rId6" imgW="10149729" imgH="5692140" progId="Excel.Chart.8">
                    <p:embed/>
                  </p:oleObj>
                </mc:Choice>
                <mc:Fallback>
                  <p:oleObj name="Chart" r:id="rId6" imgW="10149729" imgH="5692140" progId="Excel.Chart.8">
                    <p:embed/>
                    <p:pic>
                      <p:nvPicPr>
                        <p:cNvPr id="23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Line 6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6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32" name="Group 69"/>
          <p:cNvGrpSpPr>
            <a:grpSpLocks/>
          </p:cNvGrpSpPr>
          <p:nvPr/>
        </p:nvGrpSpPr>
        <p:grpSpPr bwMode="auto">
          <a:xfrm>
            <a:off x="3581400" y="3962400"/>
            <a:ext cx="1447800" cy="692150"/>
            <a:chOff x="960" y="1104"/>
            <a:chExt cx="3840" cy="1828"/>
          </a:xfrm>
        </p:grpSpPr>
        <p:graphicFrame>
          <p:nvGraphicFramePr>
            <p:cNvPr id="33" name="Object 7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4" name="Chart" r:id="rId7" imgW="10149729" imgH="5692140" progId="Excel.Chart.8">
                    <p:embed/>
                  </p:oleObj>
                </mc:Choice>
                <mc:Fallback>
                  <p:oleObj name="Chart" r:id="rId7" imgW="10149729" imgH="5692140" progId="Excel.Chart.8">
                    <p:embed/>
                    <p:pic>
                      <p:nvPicPr>
                        <p:cNvPr id="33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Line 7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7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42" name="Group 79"/>
          <p:cNvGrpSpPr>
            <a:grpSpLocks/>
          </p:cNvGrpSpPr>
          <p:nvPr/>
        </p:nvGrpSpPr>
        <p:grpSpPr bwMode="auto">
          <a:xfrm>
            <a:off x="5029200" y="3962400"/>
            <a:ext cx="1447800" cy="692150"/>
            <a:chOff x="960" y="1104"/>
            <a:chExt cx="3840" cy="1828"/>
          </a:xfrm>
        </p:grpSpPr>
        <p:graphicFrame>
          <p:nvGraphicFramePr>
            <p:cNvPr id="43" name="Object 8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5" name="Chart" r:id="rId8" imgW="10149729" imgH="5692140" progId="Excel.Chart.8">
                    <p:embed/>
                  </p:oleObj>
                </mc:Choice>
                <mc:Fallback>
                  <p:oleObj name="Chart" r:id="rId8" imgW="10149729" imgH="5692140" progId="Excel.Chart.8">
                    <p:embed/>
                    <p:pic>
                      <p:nvPicPr>
                        <p:cNvPr id="43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Line 8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8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52" name="Group 89"/>
          <p:cNvGrpSpPr>
            <a:grpSpLocks/>
          </p:cNvGrpSpPr>
          <p:nvPr/>
        </p:nvGrpSpPr>
        <p:grpSpPr bwMode="auto">
          <a:xfrm>
            <a:off x="6248400" y="3962400"/>
            <a:ext cx="1447800" cy="692150"/>
            <a:chOff x="960" y="1104"/>
            <a:chExt cx="3840" cy="1828"/>
          </a:xfrm>
        </p:grpSpPr>
        <p:graphicFrame>
          <p:nvGraphicFramePr>
            <p:cNvPr id="53" name="Object 9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86" name="Chart" r:id="rId9" imgW="10149729" imgH="5692140" progId="Excel.Chart.8">
                    <p:embed/>
                  </p:oleObj>
                </mc:Choice>
                <mc:Fallback>
                  <p:oleObj name="Chart" r:id="rId9" imgW="10149729" imgH="5692140" progId="Excel.Chart.8">
                    <p:embed/>
                    <p:pic>
                      <p:nvPicPr>
                        <p:cNvPr id="53" name="Object 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Line 9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9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6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6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sp>
        <p:nvSpPr>
          <p:cNvPr id="11" name="Line 48"/>
          <p:cNvSpPr>
            <a:spLocks noChangeShapeType="1"/>
          </p:cNvSpPr>
          <p:nvPr/>
        </p:nvSpPr>
        <p:spPr bwMode="auto">
          <a:xfrm>
            <a:off x="4489232" y="3276600"/>
            <a:ext cx="6568" cy="1371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/>
          </p:nvPr>
        </p:nvGraphicFramePr>
        <p:xfrm>
          <a:off x="4236819" y="2588350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10" imgW="152268" imgH="164957" progId="Equation.3">
                  <p:embed/>
                </p:oleObj>
              </mc:Choice>
              <mc:Fallback>
                <p:oleObj name="Equation" r:id="rId10" imgW="152268" imgH="164957" progId="Equation.3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819" y="2588350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Two Level Models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0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pSp>
        <p:nvGrpSpPr>
          <p:cNvPr id="5" name="Group 3"/>
          <p:cNvGrpSpPr>
            <a:grpSpLocks noChangeAspect="1"/>
          </p:cNvGrpSpPr>
          <p:nvPr/>
        </p:nvGrpSpPr>
        <p:grpSpPr bwMode="auto">
          <a:xfrm>
            <a:off x="344531" y="3647920"/>
            <a:ext cx="8458200" cy="514596"/>
            <a:chOff x="912" y="2701"/>
            <a:chExt cx="4176" cy="254"/>
          </a:xfrm>
        </p:grpSpPr>
        <p:grpSp>
          <p:nvGrpSpPr>
            <p:cNvPr id="7" name="Group 4"/>
            <p:cNvGrpSpPr>
              <a:grpSpLocks noChangeAspect="1"/>
            </p:cNvGrpSpPr>
            <p:nvPr/>
          </p:nvGrpSpPr>
          <p:grpSpPr bwMode="auto">
            <a:xfrm>
              <a:off x="912" y="2701"/>
              <a:ext cx="1728" cy="254"/>
              <a:chOff x="912" y="2352"/>
              <a:chExt cx="4032" cy="593"/>
            </a:xfrm>
          </p:grpSpPr>
          <p:sp>
            <p:nvSpPr>
              <p:cNvPr id="140" name="Line 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9" name="Group 9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30" name="Object 1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76" name="Chart" r:id="rId4" imgW="10149729" imgH="5692140" progId="Excel.Chart.8">
                        <p:embed/>
                      </p:oleObj>
                    </mc:Choice>
                    <mc:Fallback>
                      <p:oleObj name="Chart" r:id="rId4" imgW="10149729" imgH="5692140" progId="Excel.Chart.8">
                        <p:embed/>
                        <p:pic>
                          <p:nvPicPr>
                            <p:cNvPr id="130" name="Object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31" name="Line 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Line 1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0" name="Group 19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21" name="Object 2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77" name="Chart" r:id="rId6" imgW="10149729" imgH="5692140" progId="Excel.Chart.8">
                        <p:embed/>
                      </p:oleObj>
                    </mc:Choice>
                    <mc:Fallback>
                      <p:oleObj name="Chart" r:id="rId6" imgW="10149729" imgH="5692140" progId="Excel.Chart.8">
                        <p:embed/>
                        <p:pic>
                          <p:nvPicPr>
                            <p:cNvPr id="121" name="Object 2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22" name="Line 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Line 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1" name="Group 29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12" name="Object 3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78" name="Chart" r:id="rId7" imgW="10149729" imgH="5692140" progId="Excel.Chart.8">
                        <p:embed/>
                      </p:oleObj>
                    </mc:Choice>
                    <mc:Fallback>
                      <p:oleObj name="Chart" r:id="rId7" imgW="10149729" imgH="5692140" progId="Excel.Chart.8">
                        <p:embed/>
                        <p:pic>
                          <p:nvPicPr>
                            <p:cNvPr id="112" name="Object 3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13" name="Line 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Line 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2" name="Group 39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03" name="Object 4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79" name="Chart" r:id="rId8" imgW="10149729" imgH="5692140" progId="Excel.Chart.8">
                        <p:embed/>
                      </p:oleObj>
                    </mc:Choice>
                    <mc:Fallback>
                      <p:oleObj name="Chart" r:id="rId8" imgW="10149729" imgH="5692140" progId="Excel.Chart.8">
                        <p:embed/>
                        <p:pic>
                          <p:nvPicPr>
                            <p:cNvPr id="103" name="Object 4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04" name="Line 4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Line 4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  <p:grpSp>
          <p:nvGrpSpPr>
            <p:cNvPr id="8" name="Group 49"/>
            <p:cNvGrpSpPr>
              <a:grpSpLocks noChangeAspect="1"/>
            </p:cNvGrpSpPr>
            <p:nvPr/>
          </p:nvGrpSpPr>
          <p:grpSpPr bwMode="auto">
            <a:xfrm>
              <a:off x="2112" y="2701"/>
              <a:ext cx="1728" cy="254"/>
              <a:chOff x="912" y="2352"/>
              <a:chExt cx="4032" cy="593"/>
            </a:xfrm>
          </p:grpSpPr>
          <p:sp>
            <p:nvSpPr>
              <p:cNvPr id="96" name="Line 52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" name="Group 54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86" name="Object 5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0" name="Chart" r:id="rId9" imgW="10149729" imgH="5692140" progId="Excel.Chart.8">
                        <p:embed/>
                      </p:oleObj>
                    </mc:Choice>
                    <mc:Fallback>
                      <p:oleObj name="Chart" r:id="rId9" imgW="10149729" imgH="5692140" progId="Excel.Chart.8">
                        <p:embed/>
                        <p:pic>
                          <p:nvPicPr>
                            <p:cNvPr id="86" name="Object 5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87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Line 5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6" name="Group 64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77" name="Object 6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1" name="Chart" r:id="rId10" imgW="10149729" imgH="5692140" progId="Excel.Chart.8">
                        <p:embed/>
                      </p:oleObj>
                    </mc:Choice>
                    <mc:Fallback>
                      <p:oleObj name="Chart" r:id="rId10" imgW="10149729" imgH="5692140" progId="Excel.Chart.8">
                        <p:embed/>
                        <p:pic>
                          <p:nvPicPr>
                            <p:cNvPr id="77" name="Object 6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78" name="Line 6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Line 6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7" name="Group 74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68" name="Object 7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2" name="Chart" r:id="rId11" imgW="10149729" imgH="5692140" progId="Excel.Chart.8">
                        <p:embed/>
                      </p:oleObj>
                    </mc:Choice>
                    <mc:Fallback>
                      <p:oleObj name="Chart" r:id="rId11" imgW="10149729" imgH="5692140" progId="Excel.Chart.8">
                        <p:embed/>
                        <p:pic>
                          <p:nvPicPr>
                            <p:cNvPr id="68" name="Object 7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69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Line 7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8" name="Group 84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59" name="Object 8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3" name="Chart" r:id="rId12" imgW="10149729" imgH="5692140" progId="Excel.Chart.8">
                        <p:embed/>
                      </p:oleObj>
                    </mc:Choice>
                    <mc:Fallback>
                      <p:oleObj name="Chart" r:id="rId12" imgW="10149729" imgH="5692140" progId="Excel.Chart.8">
                        <p:embed/>
                        <p:pic>
                          <p:nvPicPr>
                            <p:cNvPr id="59" name="Object 8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60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Line 8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  <p:grpSp>
          <p:nvGrpSpPr>
            <p:cNvPr id="9" name="Group 94"/>
            <p:cNvGrpSpPr>
              <a:grpSpLocks noChangeAspect="1"/>
            </p:cNvGrpSpPr>
            <p:nvPr/>
          </p:nvGrpSpPr>
          <p:grpSpPr bwMode="auto">
            <a:xfrm>
              <a:off x="3360" y="2701"/>
              <a:ext cx="1728" cy="254"/>
              <a:chOff x="912" y="2352"/>
              <a:chExt cx="4032" cy="593"/>
            </a:xfrm>
          </p:grpSpPr>
          <p:sp>
            <p:nvSpPr>
              <p:cNvPr id="52" name="Line 9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99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42" name="Object 10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4" name="Chart" r:id="rId13" imgW="10149729" imgH="5692140" progId="Excel.Chart.8">
                        <p:embed/>
                      </p:oleObj>
                    </mc:Choice>
                    <mc:Fallback>
                      <p:oleObj name="Chart" r:id="rId13" imgW="10149729" imgH="5692140" progId="Excel.Chart.8">
                        <p:embed/>
                        <p:pic>
                          <p:nvPicPr>
                            <p:cNvPr id="42" name="Object 10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43" name="Line 10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Line 10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5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2" name="Group 109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33" name="Object 11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5" name="Chart" r:id="rId14" imgW="10149729" imgH="5692140" progId="Excel.Chart.8">
                        <p:embed/>
                      </p:oleObj>
                    </mc:Choice>
                    <mc:Fallback>
                      <p:oleObj name="Chart" r:id="rId14" imgW="10149729" imgH="5692140" progId="Excel.Chart.8">
                        <p:embed/>
                        <p:pic>
                          <p:nvPicPr>
                            <p:cNvPr id="33" name="Object 1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34" name="Line 1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Line 11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3" name="Group 119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24" name="Object 12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6" name="Chart" r:id="rId15" imgW="10149729" imgH="5692140" progId="Excel.Chart.8">
                        <p:embed/>
                      </p:oleObj>
                    </mc:Choice>
                    <mc:Fallback>
                      <p:oleObj name="Chart" r:id="rId15" imgW="10149729" imgH="5692140" progId="Excel.Chart.8">
                        <p:embed/>
                        <p:pic>
                          <p:nvPicPr>
                            <p:cNvPr id="24" name="Object 12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5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1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4" name="Group 129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5" name="Object 13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87" name="Chart" r:id="rId16" imgW="10149729" imgH="5692140" progId="Excel.Chart.8">
                        <p:embed/>
                      </p:oleObj>
                    </mc:Choice>
                    <mc:Fallback>
                      <p:oleObj name="Chart" r:id="rId16" imgW="10149729" imgH="5692140" progId="Excel.Chart.8">
                        <p:embed/>
                        <p:pic>
                          <p:nvPicPr>
                            <p:cNvPr id="15" name="Object 13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6" name="Line 1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1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</p:grpSp>
      <p:sp>
        <p:nvSpPr>
          <p:cNvPr id="142" name="Line 139"/>
          <p:cNvSpPr>
            <a:spLocks noChangeShapeType="1"/>
          </p:cNvSpPr>
          <p:nvPr/>
        </p:nvSpPr>
        <p:spPr bwMode="auto">
          <a:xfrm flipV="1">
            <a:off x="4078331" y="1671580"/>
            <a:ext cx="0" cy="2438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" name="Line 140"/>
          <p:cNvSpPr>
            <a:spLocks noChangeShapeType="1"/>
          </p:cNvSpPr>
          <p:nvPr/>
        </p:nvSpPr>
        <p:spPr bwMode="auto">
          <a:xfrm>
            <a:off x="5754731" y="4338580"/>
            <a:ext cx="381000" cy="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" name="Line 142"/>
          <p:cNvSpPr>
            <a:spLocks noChangeShapeType="1"/>
          </p:cNvSpPr>
          <p:nvPr/>
        </p:nvSpPr>
        <p:spPr bwMode="auto">
          <a:xfrm>
            <a:off x="4074745" y="4338580"/>
            <a:ext cx="1679986" cy="0"/>
          </a:xfrm>
          <a:prstGeom prst="line">
            <a:avLst/>
          </a:prstGeom>
          <a:noFill/>
          <a:ln w="57150" cap="sq">
            <a:solidFill>
              <a:srgbClr val="00FF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6" name="Object 147"/>
          <p:cNvGraphicFramePr>
            <a:graphicFrameLocks noChangeAspect="1"/>
          </p:cNvGraphicFramePr>
          <p:nvPr>
            <p:extLst/>
          </p:nvPr>
        </p:nvGraphicFramePr>
        <p:xfrm>
          <a:off x="3849731" y="1138180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88" name="Equation" r:id="rId17" imgW="152268" imgH="164957" progId="Equation.3">
                  <p:embed/>
                </p:oleObj>
              </mc:Choice>
              <mc:Fallback>
                <p:oleObj name="Equation" r:id="rId17" imgW="152268" imgH="164957" progId="Equation.3">
                  <p:embed/>
                  <p:pic>
                    <p:nvPicPr>
                      <p:cNvPr id="146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9731" y="1138180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7" name="Straight Arrow Connector 148"/>
          <p:cNvCxnSpPr>
            <a:cxnSpLocks noChangeShapeType="1"/>
          </p:cNvCxnSpPr>
          <p:nvPr/>
        </p:nvCxnSpPr>
        <p:spPr bwMode="auto">
          <a:xfrm flipH="1">
            <a:off x="6203994" y="2204980"/>
            <a:ext cx="703262" cy="1828800"/>
          </a:xfrm>
          <a:prstGeom prst="straightConnector1">
            <a:avLst/>
          </a:prstGeom>
          <a:noFill/>
          <a:ln w="31750" cap="sq" algn="ctr">
            <a:solidFill>
              <a:srgbClr val="FF0000"/>
            </a:solidFill>
            <a:round/>
            <a:headEnd type="none" w="sm" len="sm"/>
            <a:tailEnd type="arrow" w="med" len="med"/>
          </a:ln>
        </p:spPr>
      </p:cxnSp>
      <p:sp>
        <p:nvSpPr>
          <p:cNvPr id="150" name="TextBox 151"/>
          <p:cNvSpPr txBox="1">
            <a:spLocks noChangeArrowheads="1"/>
          </p:cNvSpPr>
          <p:nvPr/>
        </p:nvSpPr>
        <p:spPr bwMode="auto">
          <a:xfrm>
            <a:off x="5598883" y="1187393"/>
            <a:ext cx="10086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 b="1" dirty="0">
                <a:solidFill>
                  <a:srgbClr val="00B050"/>
                </a:solidFill>
              </a:rPr>
              <a:t>physician</a:t>
            </a:r>
          </a:p>
          <a:p>
            <a:pPr algn="ctr" eaLnBrk="1" hangingPunct="1"/>
            <a:r>
              <a:rPr lang="en-US" sz="1400" b="1" dirty="0">
                <a:solidFill>
                  <a:srgbClr val="00B050"/>
                </a:solidFill>
              </a:rPr>
              <a:t>mean</a:t>
            </a:r>
            <a:endParaRPr lang="en-US" sz="1400" b="1" baseline="-25000" dirty="0">
              <a:solidFill>
                <a:srgbClr val="00B050"/>
              </a:solidFill>
            </a:endParaRPr>
          </a:p>
        </p:txBody>
      </p:sp>
      <p:cxnSp>
        <p:nvCxnSpPr>
          <p:cNvPr id="151" name="Straight Arrow Connector 152"/>
          <p:cNvCxnSpPr>
            <a:cxnSpLocks noChangeShapeType="1"/>
          </p:cNvCxnSpPr>
          <p:nvPr/>
        </p:nvCxnSpPr>
        <p:spPr bwMode="auto">
          <a:xfrm flipH="1">
            <a:off x="5803944" y="1809693"/>
            <a:ext cx="320675" cy="1792287"/>
          </a:xfrm>
          <a:prstGeom prst="straightConnector1">
            <a:avLst/>
          </a:prstGeom>
          <a:noFill/>
          <a:ln w="31750" cap="sq" algn="ctr">
            <a:solidFill>
              <a:srgbClr val="29CD39"/>
            </a:solidFill>
            <a:round/>
            <a:headEnd type="none" w="sm" len="sm"/>
            <a:tailEnd type="arrow" w="med" len="me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-10067" y="5562600"/>
                <a:ext cx="9144000" cy="823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𝑖𝑗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.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4400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067" y="5562600"/>
                <a:ext cx="9144000" cy="823944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/>
              <p:cNvSpPr/>
              <p:nvPr/>
            </p:nvSpPr>
            <p:spPr>
              <a:xfrm>
                <a:off x="4741208" y="4470975"/>
                <a:ext cx="7281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4" name="Rectangle 1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208" y="4470975"/>
                <a:ext cx="728148" cy="584775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5563355" y="4431412"/>
                <a:ext cx="764247" cy="6243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3355" y="4431412"/>
                <a:ext cx="764247" cy="624338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6740646" y="1580642"/>
                <a:ext cx="789447" cy="6243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646" y="1580642"/>
                <a:ext cx="789447" cy="624338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TextBox 140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99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719578" y="4125399"/>
            <a:ext cx="2055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Observed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184171" y="4125399"/>
            <a:ext cx="12430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Fixed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596378" y="4125399"/>
            <a:ext cx="18081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b="1" dirty="0"/>
              <a:t>Random</a:t>
            </a:r>
          </a:p>
        </p:txBody>
      </p:sp>
      <p:sp>
        <p:nvSpPr>
          <p:cNvPr id="10" name="AutoShape 7"/>
          <p:cNvSpPr>
            <a:spLocks/>
          </p:cNvSpPr>
          <p:nvPr/>
        </p:nvSpPr>
        <p:spPr bwMode="auto">
          <a:xfrm rot="5400000">
            <a:off x="1748278" y="2950584"/>
            <a:ext cx="304800" cy="1143000"/>
          </a:xfrm>
          <a:prstGeom prst="rightBrace">
            <a:avLst>
              <a:gd name="adj1" fmla="val 45833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8"/>
          <p:cNvSpPr>
            <a:spLocks/>
          </p:cNvSpPr>
          <p:nvPr/>
        </p:nvSpPr>
        <p:spPr bwMode="auto">
          <a:xfrm rot="5400000">
            <a:off x="3653278" y="3102984"/>
            <a:ext cx="304800" cy="838200"/>
          </a:xfrm>
          <a:prstGeom prst="rightBrace">
            <a:avLst>
              <a:gd name="adj1" fmla="val 29167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9"/>
          <p:cNvSpPr>
            <a:spLocks/>
          </p:cNvSpPr>
          <p:nvPr/>
        </p:nvSpPr>
        <p:spPr bwMode="auto">
          <a:xfrm rot="5400000">
            <a:off x="6271859" y="2084603"/>
            <a:ext cx="304800" cy="2874963"/>
          </a:xfrm>
          <a:prstGeom prst="rightBrace">
            <a:avLst>
              <a:gd name="adj1" fmla="val 33333"/>
              <a:gd name="adj2" fmla="val 50000"/>
            </a:avLst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95399" y="2043796"/>
                <a:ext cx="6693434" cy="10972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6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66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6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6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sz="6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n-US" sz="6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US" sz="6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</m:oMath>
                  </m:oMathPara>
                </a14:m>
                <a:endParaRPr lang="en-US" sz="6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399" y="2043796"/>
                <a:ext cx="6693434" cy="109728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Two Level Models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184171" y="5365986"/>
                <a:ext cx="2938881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6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.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~ 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(0,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rgbClr val="29CD39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4171" y="5365986"/>
                <a:ext cx="2938881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3122662" y="6070210"/>
                <a:ext cx="3038909" cy="7020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3600" i="1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600" b="0" i="1" smtClean="0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𝑗</m:t>
                          </m:r>
                        </m:sub>
                      </m:sSub>
                      <m:r>
                        <a:rPr lang="en-US" sz="3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~ 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𝑁</m:t>
                      </m:r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(0,</m:t>
                      </m:r>
                      <m:sSup>
                        <m:sSupPr>
                          <m:ctrlPr>
                            <a:rPr lang="en-US" sz="3600" b="0" i="1" smtClean="0">
                              <a:solidFill>
                                <a:srgbClr val="FF33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solidFill>
                                <a:srgbClr val="FF3300"/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sz="3600" b="0" i="1" smtClean="0">
                              <a:solidFill>
                                <a:srgbClr val="FF33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662" y="6070210"/>
                <a:ext cx="3038909" cy="70205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81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versus random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Do female patients report better experience with providers than male patients? </a:t>
            </a:r>
          </a:p>
          <a:p>
            <a:pPr lvl="1"/>
            <a:r>
              <a:rPr lang="en-US" i="1" dirty="0"/>
              <a:t>Fixed part of model</a:t>
            </a:r>
          </a:p>
          <a:p>
            <a:r>
              <a:rPr lang="en-US" dirty="0" smtClean="0"/>
              <a:t>Do </a:t>
            </a:r>
            <a:r>
              <a:rPr lang="en-US" dirty="0"/>
              <a:t>patients in clinics with QI processes report better experiences? </a:t>
            </a:r>
            <a:endParaRPr lang="en-US" dirty="0" smtClean="0"/>
          </a:p>
          <a:p>
            <a:pPr lvl="1"/>
            <a:r>
              <a:rPr lang="en-US" i="1" dirty="0"/>
              <a:t>Fixed part of </a:t>
            </a:r>
            <a:r>
              <a:rPr lang="en-US" i="1" dirty="0" smtClean="0"/>
              <a:t>model</a:t>
            </a:r>
          </a:p>
          <a:p>
            <a:pPr lvl="1"/>
            <a:r>
              <a:rPr lang="en-US" dirty="0" smtClean="0"/>
              <a:t>If multi-level model, can draw inferences about the population of clinics </a:t>
            </a:r>
            <a:endParaRPr lang="en-US" dirty="0"/>
          </a:p>
          <a:p>
            <a:r>
              <a:rPr lang="en-US" dirty="0"/>
              <a:t>Do females in clinics without QI processes report worse experiences?</a:t>
            </a:r>
          </a:p>
          <a:p>
            <a:pPr lvl="1"/>
            <a:r>
              <a:rPr lang="en-US" dirty="0"/>
              <a:t>Cross-level interaction</a:t>
            </a:r>
          </a:p>
          <a:p>
            <a:pPr lvl="1"/>
            <a:r>
              <a:rPr lang="en-US" i="1" dirty="0"/>
              <a:t>Fixed part of model</a:t>
            </a:r>
          </a:p>
          <a:p>
            <a:r>
              <a:rPr lang="en-US" dirty="0" smtClean="0"/>
              <a:t>How much of the variability in patient experience scores is due to differences between clinics versus differences between individuals? </a:t>
            </a:r>
          </a:p>
          <a:p>
            <a:pPr lvl="1"/>
            <a:r>
              <a:rPr lang="en-US" i="1" dirty="0"/>
              <a:t>Random part of model</a:t>
            </a:r>
            <a:endParaRPr lang="en-US" dirty="0"/>
          </a:p>
          <a:p>
            <a:r>
              <a:rPr lang="en-US" dirty="0" smtClean="0"/>
              <a:t>Is </a:t>
            </a:r>
            <a:r>
              <a:rPr lang="en-US" dirty="0"/>
              <a:t>clinic X different from other clinics in the sample in its effect on patient experience scores? </a:t>
            </a:r>
            <a:endParaRPr lang="en-US" dirty="0" smtClean="0"/>
          </a:p>
          <a:p>
            <a:pPr lvl="1"/>
            <a:r>
              <a:rPr lang="en-US" i="1" dirty="0" smtClean="0"/>
              <a:t>Fixed part of model</a:t>
            </a:r>
          </a:p>
          <a:p>
            <a:r>
              <a:rPr lang="en-US" dirty="0" smtClean="0"/>
              <a:t>Are females more or less variable than males in their reported experience with providers? </a:t>
            </a:r>
          </a:p>
          <a:p>
            <a:pPr lvl="1"/>
            <a:r>
              <a:rPr lang="en-US" i="1" dirty="0" smtClean="0"/>
              <a:t>Random part of model</a:t>
            </a:r>
          </a:p>
          <a:p>
            <a:r>
              <a:rPr lang="en-US" dirty="0" smtClean="0"/>
              <a:t>Is the gender gap in patient experience different across clinics?</a:t>
            </a:r>
          </a:p>
          <a:p>
            <a:pPr lvl="1"/>
            <a:r>
              <a:rPr lang="en-US" i="1" dirty="0"/>
              <a:t>Random part of </a:t>
            </a:r>
            <a:r>
              <a:rPr lang="en-US" i="1" dirty="0" smtClean="0"/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38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cap="none" dirty="0" smtClean="0"/>
              <a:t>Other data structures…</a:t>
            </a:r>
            <a:endParaRPr lang="en-US" b="0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1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Multi-level structures: strict hierarchy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339" y="2057400"/>
            <a:ext cx="7839321" cy="291001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0" y="641246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credit: SV Subramanian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12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Multi-level structures: </a:t>
            </a:r>
            <a:r>
              <a:rPr lang="en-US" dirty="0" smtClean="0"/>
              <a:t>cross-classification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133600"/>
            <a:ext cx="7290564" cy="32654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0" y="6248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Image credit: SV Subramanian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7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Multi-level structures: repeated measures (longitudinal studies)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292" y="2362200"/>
            <a:ext cx="7377416" cy="330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3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aphicFrame>
        <p:nvGraphicFramePr>
          <p:cNvPr id="5" name="Object 2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676400" y="2209800"/>
          <a:ext cx="5726113" cy="286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hart" r:id="rId4" imgW="10149729" imgH="5692140" progId="Excel.Chart.8">
                  <p:embed/>
                </p:oleObj>
              </mc:Choice>
              <mc:Fallback>
                <p:oleObj name="Chart" r:id="rId4" imgW="10149729" imgH="5692140" progId="Excel.Chart.8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209800"/>
                        <a:ext cx="5726113" cy="286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1527175" y="5067300"/>
            <a:ext cx="6096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4575175" y="2171700"/>
            <a:ext cx="0" cy="2895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_s1040"/>
          <p:cNvSpPr>
            <a:spLocks noChangeArrowheads="1"/>
          </p:cNvSpPr>
          <p:nvPr/>
        </p:nvSpPr>
        <p:spPr bwMode="auto">
          <a:xfrm>
            <a:off x="1679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0" name="_s1040"/>
          <p:cNvSpPr>
            <a:spLocks noChangeArrowheads="1"/>
          </p:cNvSpPr>
          <p:nvPr/>
        </p:nvSpPr>
        <p:spPr bwMode="auto">
          <a:xfrm>
            <a:off x="23653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1" name="_s1040"/>
          <p:cNvSpPr>
            <a:spLocks noChangeArrowheads="1"/>
          </p:cNvSpPr>
          <p:nvPr/>
        </p:nvSpPr>
        <p:spPr bwMode="auto">
          <a:xfrm>
            <a:off x="3203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2" name="_s1040"/>
          <p:cNvSpPr>
            <a:spLocks noChangeArrowheads="1"/>
          </p:cNvSpPr>
          <p:nvPr/>
        </p:nvSpPr>
        <p:spPr bwMode="auto">
          <a:xfrm>
            <a:off x="70135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3" name="_s1040"/>
          <p:cNvSpPr>
            <a:spLocks noChangeArrowheads="1"/>
          </p:cNvSpPr>
          <p:nvPr/>
        </p:nvSpPr>
        <p:spPr bwMode="auto">
          <a:xfrm>
            <a:off x="60229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4" name="_s1040"/>
          <p:cNvSpPr>
            <a:spLocks noChangeArrowheads="1"/>
          </p:cNvSpPr>
          <p:nvPr/>
        </p:nvSpPr>
        <p:spPr bwMode="auto">
          <a:xfrm>
            <a:off x="4803775" y="4762500"/>
            <a:ext cx="268288" cy="277813"/>
          </a:xfrm>
          <a:prstGeom prst="roundRect">
            <a:avLst>
              <a:gd name="adj" fmla="val 16667"/>
            </a:avLst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eaLnBrk="0" hangingPunct="0"/>
            <a:endParaRPr kumimoji="1" lang="en-US" sz="2300">
              <a:latin typeface="Times New Roman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919956" y="5524500"/>
            <a:ext cx="7239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kumimoji="1" lang="en-US" sz="2400" b="1" dirty="0"/>
              <a:t>Repeated observations within patients will </a:t>
            </a:r>
          </a:p>
          <a:p>
            <a:pPr algn="ctr"/>
            <a:r>
              <a:rPr kumimoji="1" lang="en-US" sz="2400" b="1" dirty="0"/>
              <a:t>vary about each patient’s mean.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Longitudinal Models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2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524000" y="1828800"/>
            <a:ext cx="6096000" cy="2819400"/>
            <a:chOff x="960" y="1152"/>
            <a:chExt cx="3840" cy="1776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57150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 flipV="1">
              <a:off x="2880" y="1152"/>
              <a:ext cx="0" cy="1776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839153" y="5343087"/>
            <a:ext cx="7620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kumimoji="1" lang="en-US" sz="2400" b="1" dirty="0"/>
              <a:t>Patients’ means will vary about the grand mean.</a:t>
            </a:r>
          </a:p>
        </p:txBody>
      </p:sp>
      <p:grpSp>
        <p:nvGrpSpPr>
          <p:cNvPr id="12" name="Group 49"/>
          <p:cNvGrpSpPr>
            <a:grpSpLocks/>
          </p:cNvGrpSpPr>
          <p:nvPr/>
        </p:nvGrpSpPr>
        <p:grpSpPr bwMode="auto">
          <a:xfrm>
            <a:off x="1524000" y="3962400"/>
            <a:ext cx="1447800" cy="692150"/>
            <a:chOff x="960" y="1104"/>
            <a:chExt cx="3840" cy="1828"/>
          </a:xfrm>
        </p:grpSpPr>
        <p:graphicFrame>
          <p:nvGraphicFramePr>
            <p:cNvPr id="13" name="Object 5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8" name="Chart" r:id="rId4" imgW="10149729" imgH="5692140" progId="Excel.Chart.8">
                    <p:embed/>
                  </p:oleObj>
                </mc:Choice>
                <mc:Fallback>
                  <p:oleObj name="Chart" r:id="rId4" imgW="10149729" imgH="5692140" progId="Excel.Chart.8">
                    <p:embed/>
                    <p:pic>
                      <p:nvPicPr>
                        <p:cNvPr id="13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5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5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1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22" name="Group 59"/>
          <p:cNvGrpSpPr>
            <a:grpSpLocks/>
          </p:cNvGrpSpPr>
          <p:nvPr/>
        </p:nvGrpSpPr>
        <p:grpSpPr bwMode="auto">
          <a:xfrm>
            <a:off x="2667000" y="3962400"/>
            <a:ext cx="1447800" cy="692150"/>
            <a:chOff x="960" y="1104"/>
            <a:chExt cx="3840" cy="1828"/>
          </a:xfrm>
        </p:grpSpPr>
        <p:graphicFrame>
          <p:nvGraphicFramePr>
            <p:cNvPr id="23" name="Object 6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9" name="Chart" r:id="rId6" imgW="10149729" imgH="5692140" progId="Excel.Chart.8">
                    <p:embed/>
                  </p:oleObj>
                </mc:Choice>
                <mc:Fallback>
                  <p:oleObj name="Chart" r:id="rId6" imgW="10149729" imgH="5692140" progId="Excel.Chart.8">
                    <p:embed/>
                    <p:pic>
                      <p:nvPicPr>
                        <p:cNvPr id="23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Line 6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6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2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32" name="Group 69"/>
          <p:cNvGrpSpPr>
            <a:grpSpLocks/>
          </p:cNvGrpSpPr>
          <p:nvPr/>
        </p:nvGrpSpPr>
        <p:grpSpPr bwMode="auto">
          <a:xfrm>
            <a:off x="3581400" y="3962400"/>
            <a:ext cx="1447800" cy="692150"/>
            <a:chOff x="960" y="1104"/>
            <a:chExt cx="3840" cy="1828"/>
          </a:xfrm>
        </p:grpSpPr>
        <p:graphicFrame>
          <p:nvGraphicFramePr>
            <p:cNvPr id="33" name="Object 7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0" name="Chart" r:id="rId7" imgW="10149729" imgH="5692140" progId="Excel.Chart.8">
                    <p:embed/>
                  </p:oleObj>
                </mc:Choice>
                <mc:Fallback>
                  <p:oleObj name="Chart" r:id="rId7" imgW="10149729" imgH="5692140" progId="Excel.Chart.8">
                    <p:embed/>
                    <p:pic>
                      <p:nvPicPr>
                        <p:cNvPr id="33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4" name="Line 7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7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3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42" name="Group 79"/>
          <p:cNvGrpSpPr>
            <a:grpSpLocks/>
          </p:cNvGrpSpPr>
          <p:nvPr/>
        </p:nvGrpSpPr>
        <p:grpSpPr bwMode="auto">
          <a:xfrm>
            <a:off x="5029200" y="3962400"/>
            <a:ext cx="1447800" cy="692150"/>
            <a:chOff x="960" y="1104"/>
            <a:chExt cx="3840" cy="1828"/>
          </a:xfrm>
        </p:grpSpPr>
        <p:graphicFrame>
          <p:nvGraphicFramePr>
            <p:cNvPr id="43" name="Object 8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1" name="Chart" r:id="rId8" imgW="10149729" imgH="5692140" progId="Excel.Chart.8">
                    <p:embed/>
                  </p:oleObj>
                </mc:Choice>
                <mc:Fallback>
                  <p:oleObj name="Chart" r:id="rId8" imgW="10149729" imgH="5692140" progId="Excel.Chart.8">
                    <p:embed/>
                    <p:pic>
                      <p:nvPicPr>
                        <p:cNvPr id="43" name="Object 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Line 8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8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4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grpSp>
        <p:nvGrpSpPr>
          <p:cNvPr id="52" name="Group 89"/>
          <p:cNvGrpSpPr>
            <a:grpSpLocks/>
          </p:cNvGrpSpPr>
          <p:nvPr/>
        </p:nvGrpSpPr>
        <p:grpSpPr bwMode="auto">
          <a:xfrm>
            <a:off x="6248400" y="3962400"/>
            <a:ext cx="1447800" cy="692150"/>
            <a:chOff x="960" y="1104"/>
            <a:chExt cx="3840" cy="1828"/>
          </a:xfrm>
        </p:grpSpPr>
        <p:graphicFrame>
          <p:nvGraphicFramePr>
            <p:cNvPr id="53" name="Object 90"/>
            <p:cNvGraphicFramePr>
              <a:graphicFrameLocks noChangeAspect="1"/>
            </p:cNvGraphicFramePr>
            <p:nvPr/>
          </p:nvGraphicFramePr>
          <p:xfrm>
            <a:off x="1054" y="1128"/>
            <a:ext cx="3607" cy="1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22" name="Chart" r:id="rId9" imgW="10149729" imgH="5692140" progId="Excel.Chart.8">
                    <p:embed/>
                  </p:oleObj>
                </mc:Choice>
                <mc:Fallback>
                  <p:oleObj name="Chart" r:id="rId9" imgW="10149729" imgH="5692140" progId="Excel.Chart.8">
                    <p:embed/>
                    <p:pic>
                      <p:nvPicPr>
                        <p:cNvPr id="53" name="Object 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4" y="1128"/>
                          <a:ext cx="3607" cy="1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" name="Line 91"/>
            <p:cNvSpPr>
              <a:spLocks noChangeShapeType="1"/>
            </p:cNvSpPr>
            <p:nvPr/>
          </p:nvSpPr>
          <p:spPr bwMode="auto">
            <a:xfrm>
              <a:off x="960" y="2928"/>
              <a:ext cx="3840" cy="0"/>
            </a:xfrm>
            <a:prstGeom prst="line">
              <a:avLst/>
            </a:prstGeom>
            <a:noFill/>
            <a:ln w="5715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92"/>
            <p:cNvSpPr>
              <a:spLocks noChangeShapeType="1"/>
            </p:cNvSpPr>
            <p:nvPr/>
          </p:nvSpPr>
          <p:spPr bwMode="auto">
            <a:xfrm flipV="1">
              <a:off x="2880" y="1104"/>
              <a:ext cx="0" cy="1824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_s1040"/>
            <p:cNvSpPr>
              <a:spLocks noChangeArrowheads="1"/>
            </p:cNvSpPr>
            <p:nvPr/>
          </p:nvSpPr>
          <p:spPr bwMode="auto">
            <a:xfrm>
              <a:off x="105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7" name="_s1040"/>
            <p:cNvSpPr>
              <a:spLocks noChangeArrowheads="1"/>
            </p:cNvSpPr>
            <p:nvPr/>
          </p:nvSpPr>
          <p:spPr bwMode="auto">
            <a:xfrm>
              <a:off x="1488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8" name="_s1040"/>
            <p:cNvSpPr>
              <a:spLocks noChangeArrowheads="1"/>
            </p:cNvSpPr>
            <p:nvPr/>
          </p:nvSpPr>
          <p:spPr bwMode="auto">
            <a:xfrm>
              <a:off x="20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59" name="_s1040"/>
            <p:cNvSpPr>
              <a:spLocks noChangeArrowheads="1"/>
            </p:cNvSpPr>
            <p:nvPr/>
          </p:nvSpPr>
          <p:spPr bwMode="auto">
            <a:xfrm>
              <a:off x="4416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60" name="_s1040"/>
            <p:cNvSpPr>
              <a:spLocks noChangeArrowheads="1"/>
            </p:cNvSpPr>
            <p:nvPr/>
          </p:nvSpPr>
          <p:spPr bwMode="auto">
            <a:xfrm>
              <a:off x="3792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  <p:sp>
          <p:nvSpPr>
            <p:cNvPr id="61" name="_s1040"/>
            <p:cNvSpPr>
              <a:spLocks noChangeArrowheads="1"/>
            </p:cNvSpPr>
            <p:nvPr/>
          </p:nvSpPr>
          <p:spPr bwMode="auto">
            <a:xfrm>
              <a:off x="3024" y="2736"/>
              <a:ext cx="169" cy="175"/>
            </a:xfrm>
            <a:prstGeom prst="roundRect">
              <a:avLst>
                <a:gd name="adj" fmla="val 1666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0" tIns="0" rIns="0" bIns="0" anchor="ctr"/>
            <a:lstStyle/>
            <a:p>
              <a:pPr algn="ctr" eaLnBrk="0" hangingPunct="0"/>
              <a:endParaRPr kumimoji="1" lang="en-US" sz="2300">
                <a:latin typeface="Times New Roman" pitchFamily="18" charset="0"/>
              </a:endParaRPr>
            </a:p>
          </p:txBody>
        </p:sp>
      </p:grpSp>
      <p:sp>
        <p:nvSpPr>
          <p:cNvPr id="11" name="Line 48"/>
          <p:cNvSpPr>
            <a:spLocks noChangeShapeType="1"/>
          </p:cNvSpPr>
          <p:nvPr/>
        </p:nvSpPr>
        <p:spPr bwMode="auto">
          <a:xfrm>
            <a:off x="4489232" y="3276600"/>
            <a:ext cx="6568" cy="1371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/>
          </p:nvPr>
        </p:nvGraphicFramePr>
        <p:xfrm>
          <a:off x="4236819" y="2588350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0" imgW="152268" imgH="164957" progId="Equation.3">
                  <p:embed/>
                </p:oleObj>
              </mc:Choice>
              <mc:Fallback>
                <p:oleObj name="Equation" r:id="rId10" imgW="152268" imgH="164957" progId="Equation.3">
                  <p:embed/>
                  <p:pic>
                    <p:nvPicPr>
                      <p:cNvPr id="62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6819" y="2588350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Longitudinal Models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22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640" cy="617400"/>
          </a:xfrm>
          <a:prstGeom prst="rect">
            <a:avLst/>
          </a:prstGeom>
        </p:spPr>
      </p:pic>
      <p:grpSp>
        <p:nvGrpSpPr>
          <p:cNvPr id="5" name="Group 3"/>
          <p:cNvGrpSpPr>
            <a:grpSpLocks noChangeAspect="1"/>
          </p:cNvGrpSpPr>
          <p:nvPr/>
        </p:nvGrpSpPr>
        <p:grpSpPr bwMode="auto">
          <a:xfrm>
            <a:off x="339669" y="3860503"/>
            <a:ext cx="8458200" cy="514596"/>
            <a:chOff x="912" y="2701"/>
            <a:chExt cx="4176" cy="254"/>
          </a:xfrm>
        </p:grpSpPr>
        <p:grpSp>
          <p:nvGrpSpPr>
            <p:cNvPr id="7" name="Group 4"/>
            <p:cNvGrpSpPr>
              <a:grpSpLocks noChangeAspect="1"/>
            </p:cNvGrpSpPr>
            <p:nvPr/>
          </p:nvGrpSpPr>
          <p:grpSpPr bwMode="auto">
            <a:xfrm>
              <a:off x="912" y="2701"/>
              <a:ext cx="1728" cy="254"/>
              <a:chOff x="912" y="2352"/>
              <a:chExt cx="4032" cy="593"/>
            </a:xfrm>
          </p:grpSpPr>
          <p:sp>
            <p:nvSpPr>
              <p:cNvPr id="140" name="Line 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9" name="Group 9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30" name="Object 1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0" name="Chart" r:id="rId4" imgW="10149729" imgH="5692140" progId="Excel.Chart.8">
                        <p:embed/>
                      </p:oleObj>
                    </mc:Choice>
                    <mc:Fallback>
                      <p:oleObj name="Chart" r:id="rId4" imgW="10149729" imgH="5692140" progId="Excel.Chart.8">
                        <p:embed/>
                        <p:pic>
                          <p:nvPicPr>
                            <p:cNvPr id="130" name="Object 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31" name="Line 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2" name="Line 1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3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0" name="Group 19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21" name="Object 2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1" name="Chart" r:id="rId6" imgW="10149729" imgH="5692140" progId="Excel.Chart.8">
                        <p:embed/>
                      </p:oleObj>
                    </mc:Choice>
                    <mc:Fallback>
                      <p:oleObj name="Chart" r:id="rId6" imgW="10149729" imgH="5692140" progId="Excel.Chart.8">
                        <p:embed/>
                        <p:pic>
                          <p:nvPicPr>
                            <p:cNvPr id="121" name="Object 2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22" name="Line 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" name="Line 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1" name="Group 29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12" name="Object 3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2" name="Chart" r:id="rId7" imgW="10149729" imgH="5692140" progId="Excel.Chart.8">
                        <p:embed/>
                      </p:oleObj>
                    </mc:Choice>
                    <mc:Fallback>
                      <p:oleObj name="Chart" r:id="rId7" imgW="10149729" imgH="5692140" progId="Excel.Chart.8">
                        <p:embed/>
                        <p:pic>
                          <p:nvPicPr>
                            <p:cNvPr id="112" name="Object 3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13" name="Line 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Line 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2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02" name="Group 39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03" name="Object 4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3" name="Chart" r:id="rId8" imgW="10149729" imgH="5692140" progId="Excel.Chart.8">
                        <p:embed/>
                      </p:oleObj>
                    </mc:Choice>
                    <mc:Fallback>
                      <p:oleObj name="Chart" r:id="rId8" imgW="10149729" imgH="5692140" progId="Excel.Chart.8">
                        <p:embed/>
                        <p:pic>
                          <p:nvPicPr>
                            <p:cNvPr id="103" name="Object 4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04" name="Line 4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" name="Line 4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0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1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  <p:grpSp>
          <p:nvGrpSpPr>
            <p:cNvPr id="8" name="Group 49"/>
            <p:cNvGrpSpPr>
              <a:grpSpLocks noChangeAspect="1"/>
            </p:cNvGrpSpPr>
            <p:nvPr/>
          </p:nvGrpSpPr>
          <p:grpSpPr bwMode="auto">
            <a:xfrm>
              <a:off x="2112" y="2701"/>
              <a:ext cx="1728" cy="254"/>
              <a:chOff x="912" y="2352"/>
              <a:chExt cx="4032" cy="593"/>
            </a:xfrm>
          </p:grpSpPr>
          <p:sp>
            <p:nvSpPr>
              <p:cNvPr id="96" name="Line 52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bg2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5" name="Group 54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86" name="Object 5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4" name="Chart" r:id="rId9" imgW="10149729" imgH="5692140" progId="Excel.Chart.8">
                        <p:embed/>
                      </p:oleObj>
                    </mc:Choice>
                    <mc:Fallback>
                      <p:oleObj name="Chart" r:id="rId9" imgW="10149729" imgH="5692140" progId="Excel.Chart.8">
                        <p:embed/>
                        <p:pic>
                          <p:nvPicPr>
                            <p:cNvPr id="86" name="Object 5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87" name="Line 5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Line 5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9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6" name="Group 64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77" name="Object 6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5" name="Chart" r:id="rId10" imgW="10149729" imgH="5692140" progId="Excel.Chart.8">
                        <p:embed/>
                      </p:oleObj>
                    </mc:Choice>
                    <mc:Fallback>
                      <p:oleObj name="Chart" r:id="rId10" imgW="10149729" imgH="5692140" progId="Excel.Chart.8">
                        <p:embed/>
                        <p:pic>
                          <p:nvPicPr>
                            <p:cNvPr id="77" name="Object 6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78" name="Line 6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9" name="Line 6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8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7" name="Group 74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68" name="Object 7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6" name="Chart" r:id="rId11" imgW="10149729" imgH="5692140" progId="Excel.Chart.8">
                        <p:embed/>
                      </p:oleObj>
                    </mc:Choice>
                    <mc:Fallback>
                      <p:oleObj name="Chart" r:id="rId11" imgW="10149729" imgH="5692140" progId="Excel.Chart.8">
                        <p:embed/>
                        <p:pic>
                          <p:nvPicPr>
                            <p:cNvPr id="68" name="Object 7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69" name="Line 7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0" name="Line 7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7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58" name="Group 84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59" name="Object 85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7" name="Chart" r:id="rId12" imgW="10149729" imgH="5692140" progId="Excel.Chart.8">
                        <p:embed/>
                      </p:oleObj>
                    </mc:Choice>
                    <mc:Fallback>
                      <p:oleObj name="Chart" r:id="rId12" imgW="10149729" imgH="5692140" progId="Excel.Chart.8">
                        <p:embed/>
                        <p:pic>
                          <p:nvPicPr>
                            <p:cNvPr id="59" name="Object 8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60" name="Line 86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Line 8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bg2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4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6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  <p:grpSp>
          <p:nvGrpSpPr>
            <p:cNvPr id="9" name="Group 94"/>
            <p:cNvGrpSpPr>
              <a:grpSpLocks noChangeAspect="1"/>
            </p:cNvGrpSpPr>
            <p:nvPr/>
          </p:nvGrpSpPr>
          <p:grpSpPr bwMode="auto">
            <a:xfrm>
              <a:off x="3360" y="2701"/>
              <a:ext cx="1728" cy="254"/>
              <a:chOff x="912" y="2352"/>
              <a:chExt cx="4032" cy="593"/>
            </a:xfrm>
          </p:grpSpPr>
          <p:sp>
            <p:nvSpPr>
              <p:cNvPr id="52" name="Line 97"/>
              <p:cNvSpPr>
                <a:spLocks noChangeAspect="1" noChangeShapeType="1"/>
              </p:cNvSpPr>
              <p:nvPr/>
            </p:nvSpPr>
            <p:spPr bwMode="auto">
              <a:xfrm>
                <a:off x="960" y="2928"/>
                <a:ext cx="3840" cy="0"/>
              </a:xfrm>
              <a:prstGeom prst="line">
                <a:avLst/>
              </a:prstGeom>
              <a:noFill/>
              <a:ln w="5715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1" name="Group 99"/>
              <p:cNvGrpSpPr>
                <a:grpSpLocks noChangeAspect="1"/>
              </p:cNvGrpSpPr>
              <p:nvPr/>
            </p:nvGrpSpPr>
            <p:grpSpPr bwMode="auto">
              <a:xfrm>
                <a:off x="912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42" name="Object 10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8" name="Chart" r:id="rId13" imgW="10149729" imgH="5692140" progId="Excel.Chart.8">
                        <p:embed/>
                      </p:oleObj>
                    </mc:Choice>
                    <mc:Fallback>
                      <p:oleObj name="Chart" r:id="rId13" imgW="10149729" imgH="5692140" progId="Excel.Chart.8">
                        <p:embed/>
                        <p:pic>
                          <p:nvPicPr>
                            <p:cNvPr id="42" name="Object 10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43" name="Line 10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" name="Line 10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hlink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5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2" name="Group 109"/>
              <p:cNvGrpSpPr>
                <a:grpSpLocks noChangeAspect="1"/>
              </p:cNvGrpSpPr>
              <p:nvPr/>
            </p:nvGrpSpPr>
            <p:grpSpPr bwMode="auto">
              <a:xfrm>
                <a:off x="1584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33" name="Object 11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79" name="Chart" r:id="rId14" imgW="10149729" imgH="5692140" progId="Excel.Chart.8">
                        <p:embed/>
                      </p:oleObj>
                    </mc:Choice>
                    <mc:Fallback>
                      <p:oleObj name="Chart" r:id="rId14" imgW="10149729" imgH="5692140" progId="Excel.Chart.8">
                        <p:embed/>
                        <p:pic>
                          <p:nvPicPr>
                            <p:cNvPr id="33" name="Object 11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34" name="Line 11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Line 11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4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3" name="Group 119"/>
              <p:cNvGrpSpPr>
                <a:grpSpLocks noChangeAspect="1"/>
              </p:cNvGrpSpPr>
              <p:nvPr/>
            </p:nvGrpSpPr>
            <p:grpSpPr bwMode="auto">
              <a:xfrm>
                <a:off x="26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24" name="Object 12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80" name="Chart" r:id="rId15" imgW="10149729" imgH="5692140" progId="Excel.Chart.8">
                        <p:embed/>
                      </p:oleObj>
                    </mc:Choice>
                    <mc:Fallback>
                      <p:oleObj name="Chart" r:id="rId15" imgW="10149729" imgH="5692140" progId="Excel.Chart.8">
                        <p:embed/>
                        <p:pic>
                          <p:nvPicPr>
                            <p:cNvPr id="24" name="Object 12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25" name="Line 12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Line 1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3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  <p:grpSp>
            <p:nvGrpSpPr>
              <p:cNvPr id="14" name="Group 129"/>
              <p:cNvGrpSpPr>
                <a:grpSpLocks noChangeAspect="1"/>
              </p:cNvGrpSpPr>
              <p:nvPr/>
            </p:nvGrpSpPr>
            <p:grpSpPr bwMode="auto">
              <a:xfrm>
                <a:off x="3888" y="2352"/>
                <a:ext cx="1056" cy="593"/>
                <a:chOff x="960" y="816"/>
                <a:chExt cx="3840" cy="2156"/>
              </a:xfrm>
            </p:grpSpPr>
            <p:graphicFrame>
              <p:nvGraphicFramePr>
                <p:cNvPr id="15" name="Object 130"/>
                <p:cNvGraphicFramePr>
                  <a:graphicFrameLocks noChangeAspect="1"/>
                </p:cNvGraphicFramePr>
                <p:nvPr/>
              </p:nvGraphicFramePr>
              <p:xfrm>
                <a:off x="960" y="816"/>
                <a:ext cx="3840" cy="215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9281" name="Chart" r:id="rId16" imgW="10149729" imgH="5692140" progId="Excel.Chart.8">
                        <p:embed/>
                      </p:oleObj>
                    </mc:Choice>
                    <mc:Fallback>
                      <p:oleObj name="Chart" r:id="rId16" imgW="10149729" imgH="5692140" progId="Excel.Chart.8">
                        <p:embed/>
                        <p:pic>
                          <p:nvPicPr>
                            <p:cNvPr id="15" name="Object 130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960" y="816"/>
                              <a:ext cx="3840" cy="215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12700" cap="sq">
                                  <a:solidFill>
                                    <a:schemeClr val="tx1"/>
                                  </a:solidFill>
                                  <a:miter lim="800000"/>
                                  <a:headEnd type="none" w="sm" len="sm"/>
                                  <a:tailEnd type="none" w="sm" len="sm"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chemeClr val="bg2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6" name="Line 131"/>
                <p:cNvSpPr>
                  <a:spLocks noChangeAspect="1" noChangeShapeType="1"/>
                </p:cNvSpPr>
                <p:nvPr/>
              </p:nvSpPr>
              <p:spPr bwMode="auto">
                <a:xfrm>
                  <a:off x="960" y="2928"/>
                  <a:ext cx="3840" cy="0"/>
                </a:xfrm>
                <a:prstGeom prst="line">
                  <a:avLst/>
                </a:prstGeom>
                <a:noFill/>
                <a:ln w="5715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13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0" y="1104"/>
                  <a:ext cx="0" cy="1824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05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19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1488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0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20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1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4416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2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792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  <p:sp>
              <p:nvSpPr>
                <p:cNvPr id="23" name="_s1040"/>
                <p:cNvSpPr>
                  <a:spLocks noChangeAspect="1" noChangeArrowheads="1"/>
                </p:cNvSpPr>
                <p:nvPr/>
              </p:nvSpPr>
              <p:spPr bwMode="auto">
                <a:xfrm>
                  <a:off x="3024" y="2736"/>
                  <a:ext cx="169" cy="175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lIns="0" tIns="0" rIns="0" bIns="0" anchor="ctr"/>
                <a:lstStyle/>
                <a:p>
                  <a:pPr algn="ctr"/>
                  <a:endParaRPr lang="en-US" sz="2300"/>
                </a:p>
              </p:txBody>
            </p:sp>
          </p:grpSp>
        </p:grpSp>
      </p:grpSp>
      <p:sp>
        <p:nvSpPr>
          <p:cNvPr id="142" name="Line 139"/>
          <p:cNvSpPr>
            <a:spLocks noChangeShapeType="1"/>
          </p:cNvSpPr>
          <p:nvPr/>
        </p:nvSpPr>
        <p:spPr bwMode="auto">
          <a:xfrm flipH="1" flipV="1">
            <a:off x="4068147" y="2636483"/>
            <a:ext cx="5322" cy="1686079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" name="Line 140"/>
          <p:cNvSpPr>
            <a:spLocks noChangeShapeType="1"/>
          </p:cNvSpPr>
          <p:nvPr/>
        </p:nvSpPr>
        <p:spPr bwMode="auto">
          <a:xfrm>
            <a:off x="5749869" y="4551163"/>
            <a:ext cx="381000" cy="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" name="Line 142"/>
          <p:cNvSpPr>
            <a:spLocks noChangeShapeType="1"/>
          </p:cNvSpPr>
          <p:nvPr/>
        </p:nvSpPr>
        <p:spPr bwMode="auto">
          <a:xfrm>
            <a:off x="4069883" y="4551163"/>
            <a:ext cx="1679986" cy="0"/>
          </a:xfrm>
          <a:prstGeom prst="line">
            <a:avLst/>
          </a:prstGeom>
          <a:noFill/>
          <a:ln w="57150" cap="sq">
            <a:solidFill>
              <a:srgbClr val="00FF00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46" name="Object 147"/>
          <p:cNvGraphicFramePr>
            <a:graphicFrameLocks noChangeAspect="1"/>
          </p:cNvGraphicFramePr>
          <p:nvPr>
            <p:extLst/>
          </p:nvPr>
        </p:nvGraphicFramePr>
        <p:xfrm>
          <a:off x="3797299" y="2017563"/>
          <a:ext cx="504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name="Equation" r:id="rId17" imgW="152268" imgH="164957" progId="Equation.3">
                  <p:embed/>
                </p:oleObj>
              </mc:Choice>
              <mc:Fallback>
                <p:oleObj name="Equation" r:id="rId17" imgW="152268" imgH="164957" progId="Equation.3">
                  <p:embed/>
                  <p:pic>
                    <p:nvPicPr>
                      <p:cNvPr id="146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299" y="2017563"/>
                        <a:ext cx="504825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7" name="Straight Arrow Connector 148"/>
          <p:cNvCxnSpPr>
            <a:cxnSpLocks noChangeShapeType="1"/>
          </p:cNvCxnSpPr>
          <p:nvPr/>
        </p:nvCxnSpPr>
        <p:spPr bwMode="auto">
          <a:xfrm flipH="1">
            <a:off x="6199132" y="3022178"/>
            <a:ext cx="591065" cy="1224185"/>
          </a:xfrm>
          <a:prstGeom prst="straightConnector1">
            <a:avLst/>
          </a:prstGeom>
          <a:noFill/>
          <a:ln w="31750" cap="sq" algn="ctr">
            <a:solidFill>
              <a:srgbClr val="FF0000"/>
            </a:solidFill>
            <a:round/>
            <a:headEnd type="none" w="sm" len="sm"/>
            <a:tailEnd type="arrow" w="med" len="med"/>
          </a:ln>
        </p:spPr>
      </p:cxnSp>
      <p:sp>
        <p:nvSpPr>
          <p:cNvPr id="150" name="TextBox 151"/>
          <p:cNvSpPr txBox="1">
            <a:spLocks noChangeArrowheads="1"/>
          </p:cNvSpPr>
          <p:nvPr/>
        </p:nvSpPr>
        <p:spPr bwMode="auto">
          <a:xfrm>
            <a:off x="5523707" y="1983923"/>
            <a:ext cx="9412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B050"/>
                </a:solidFill>
              </a:rPr>
              <a:t>patient</a:t>
            </a:r>
          </a:p>
          <a:p>
            <a:pPr algn="ctr" eaLnBrk="1" hangingPunct="1"/>
            <a:r>
              <a:rPr lang="en-US" b="1" dirty="0">
                <a:solidFill>
                  <a:srgbClr val="00B050"/>
                </a:solidFill>
              </a:rPr>
              <a:t>mean</a:t>
            </a:r>
            <a:endParaRPr lang="en-US" b="1" baseline="-25000" dirty="0">
              <a:solidFill>
                <a:srgbClr val="00B050"/>
              </a:solidFill>
            </a:endParaRPr>
          </a:p>
        </p:txBody>
      </p:sp>
      <p:cxnSp>
        <p:nvCxnSpPr>
          <p:cNvPr id="151" name="Straight Arrow Connector 152"/>
          <p:cNvCxnSpPr>
            <a:cxnSpLocks noChangeShapeType="1"/>
          </p:cNvCxnSpPr>
          <p:nvPr/>
        </p:nvCxnSpPr>
        <p:spPr bwMode="auto">
          <a:xfrm flipH="1">
            <a:off x="5799083" y="2691153"/>
            <a:ext cx="171394" cy="1123410"/>
          </a:xfrm>
          <a:prstGeom prst="straightConnector1">
            <a:avLst/>
          </a:prstGeom>
          <a:noFill/>
          <a:ln w="31750" cap="sq" algn="ctr">
            <a:solidFill>
              <a:srgbClr val="29CD39"/>
            </a:solidFill>
            <a:round/>
            <a:headEnd type="none" w="sm" len="sm"/>
            <a:tailEnd type="arrow" w="med" len="med"/>
          </a:ln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/>
              <p:cNvSpPr txBox="1"/>
              <p:nvPr/>
            </p:nvSpPr>
            <p:spPr>
              <a:xfrm>
                <a:off x="-3231" y="5773034"/>
                <a:ext cx="91440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4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𝜇</m:t>
                      </m:r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4400" b="0" i="1" smtClean="0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.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4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4400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2" name="TextBox 1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231" y="5773034"/>
                <a:ext cx="9144000" cy="769441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4" name="Rectangle 153"/>
              <p:cNvSpPr/>
              <p:nvPr/>
            </p:nvSpPr>
            <p:spPr>
              <a:xfrm>
                <a:off x="4736346" y="4683558"/>
                <a:ext cx="7281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solidFill>
                                <a:srgbClr val="29CD3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29CD39"/>
                              </a:solidFill>
                              <a:latin typeface="Cambria Math"/>
                            </a:rPr>
                            <m:t>.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4" name="Rectangle 1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6346" y="4683558"/>
                <a:ext cx="728148" cy="584775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5558493" y="4643995"/>
                <a:ext cx="7523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8493" y="4643995"/>
                <a:ext cx="752385" cy="584775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6574852" y="2290613"/>
                <a:ext cx="77758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4852" y="2290613"/>
                <a:ext cx="777585" cy="584775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5" name="Title 1"/>
          <p:cNvSpPr>
            <a:spLocks noGrp="1"/>
          </p:cNvSpPr>
          <p:nvPr>
            <p:ph type="title"/>
          </p:nvPr>
        </p:nvSpPr>
        <p:spPr>
          <a:xfrm>
            <a:off x="0" y="610136"/>
            <a:ext cx="9143640" cy="837664"/>
          </a:xfrm>
        </p:spPr>
        <p:txBody>
          <a:bodyPr/>
          <a:lstStyle/>
          <a:p>
            <a:r>
              <a:rPr lang="en-US" dirty="0"/>
              <a:t>Longitudinal Models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446210" y="6488668"/>
            <a:ext cx="2697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credit: Chuck Huber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22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49053" t="31989" r="13066" b="14135"/>
          <a:stretch/>
        </p:blipFill>
        <p:spPr>
          <a:xfrm>
            <a:off x="533400" y="381000"/>
            <a:ext cx="7810498" cy="624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08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Technical reasons</a:t>
            </a:r>
          </a:p>
          <a:p>
            <a:pPr lvl="1"/>
            <a:r>
              <a:rPr lang="en-US" dirty="0" smtClean="0"/>
              <a:t>Individuals recruited from the same clinic will be more alike than a random sample</a:t>
            </a:r>
          </a:p>
          <a:p>
            <a:pPr lvl="1"/>
            <a:r>
              <a:rPr lang="en-US" dirty="0" smtClean="0"/>
              <a:t>Incorrect estimates of precision; increased risk of finding relationships and differences where none exist</a:t>
            </a:r>
          </a:p>
          <a:p>
            <a:pPr lvl="2"/>
            <a:r>
              <a:rPr lang="en-US" dirty="0" smtClean="0"/>
              <a:t>Robust standard errors also account for clustering but don’t allow for addressing substantive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Substantive reasons</a:t>
            </a:r>
          </a:p>
          <a:p>
            <a:pPr marL="857250" lvl="1" indent="-457200"/>
            <a:r>
              <a:rPr lang="en-US" dirty="0"/>
              <a:t>Are patients in a clinic influenced by structural/policy factors at that </a:t>
            </a:r>
            <a:r>
              <a:rPr lang="en-US" dirty="0" smtClean="0"/>
              <a:t>clinic?</a:t>
            </a:r>
          </a:p>
          <a:p>
            <a:pPr marL="857250" lvl="1" indent="-457200"/>
            <a:r>
              <a:rPr lang="en-US" dirty="0" smtClean="0"/>
              <a:t>Is the variance in patient outcomes more attributable to differences at the individual or clinic level?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8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Multilevel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Simultaneous examination of group- and individual-level effects</a:t>
            </a:r>
          </a:p>
          <a:p>
            <a:r>
              <a:rPr lang="en-US" dirty="0"/>
              <a:t>Both between group and within group variability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81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Multilevel models appropriate when…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Observations are correlated/clustered;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Causal processes are thought to operate at multiple levels; and/or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Intrinsic interest in modeling heterogeneity in the population (versus just controlling for higher level processes)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80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Understand when variation at a cluster level (e.g., school, clinic, neighborhood) is due to composition versus context</a:t>
            </a:r>
          </a:p>
          <a:p>
            <a:pPr marL="514350" indent="-514350">
              <a:buAutoNum type="arabicPeriod"/>
            </a:pPr>
            <a:r>
              <a:rPr lang="en-US" dirty="0" smtClean="0"/>
              <a:t>Model the association between cluster-level variables (i.e., attributes of schools, clinics, neighborhoods) and individual outcomes</a:t>
            </a:r>
          </a:p>
          <a:p>
            <a:pPr marL="514350" indent="-514350">
              <a:buAutoNum type="arabicPeriod"/>
            </a:pPr>
            <a:r>
              <a:rPr lang="en-US" dirty="0" smtClean="0"/>
              <a:t>Model the interaction between cluster-level attributes and individual-level attributes in relation to individual-level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17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Composition versus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Let’s say smoking rates are twice as high in San Francisco compared to Atlanta…</a:t>
            </a:r>
          </a:p>
          <a:p>
            <a:r>
              <a:rPr lang="en-US" dirty="0" smtClean="0"/>
              <a:t>Compositional effect: the difference people make to places</a:t>
            </a:r>
          </a:p>
          <a:p>
            <a:pPr lvl="1"/>
            <a:r>
              <a:rPr lang="en-US" dirty="0" smtClean="0"/>
              <a:t>Say being young doubles the probability of smoking and San Francisco has twice the young people</a:t>
            </a:r>
          </a:p>
          <a:p>
            <a:r>
              <a:rPr lang="en-US" dirty="0" smtClean="0"/>
              <a:t>Contextual effect: the difference places make to people</a:t>
            </a:r>
          </a:p>
          <a:p>
            <a:pPr lvl="1"/>
            <a:r>
              <a:rPr lang="en-US" dirty="0" smtClean="0"/>
              <a:t>Probability </a:t>
            </a:r>
            <a:r>
              <a:rPr lang="en-US" dirty="0"/>
              <a:t>of </a:t>
            </a:r>
            <a:r>
              <a:rPr lang="en-US" dirty="0" smtClean="0"/>
              <a:t>smoking doubles </a:t>
            </a:r>
            <a:r>
              <a:rPr lang="en-US" dirty="0" smtClean="0"/>
              <a:t>when you move to San Francisco</a:t>
            </a:r>
            <a:endParaRPr lang="en-US" dirty="0"/>
          </a:p>
          <a:p>
            <a:r>
              <a:rPr lang="en-US" dirty="0" smtClean="0"/>
              <a:t>Multi-level models parse the variance in the outcome by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922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cap="none" dirty="0"/>
              <a:t>I</a:t>
            </a:r>
            <a:r>
              <a:rPr lang="en-US" b="0" cap="none" dirty="0" smtClean="0"/>
              <a:t>n terms of equations…</a:t>
            </a:r>
            <a:endParaRPr lang="en-US" b="0" cap="non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4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versus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A </a:t>
            </a:r>
            <a:r>
              <a:rPr lang="en-US" sz="4000" i="1" dirty="0" smtClean="0"/>
              <a:t>level</a:t>
            </a:r>
            <a:r>
              <a:rPr lang="en-US" sz="4000" dirty="0" smtClean="0"/>
              <a:t> is a unit of analysis</a:t>
            </a:r>
          </a:p>
          <a:p>
            <a:pPr lvl="1"/>
            <a:r>
              <a:rPr lang="en-US" sz="3600" dirty="0" smtClean="0"/>
              <a:t>Clinics=population of units from which we have taken a random sample</a:t>
            </a:r>
          </a:p>
          <a:p>
            <a:r>
              <a:rPr lang="en-US" sz="4000" dirty="0" smtClean="0"/>
              <a:t>A </a:t>
            </a:r>
            <a:r>
              <a:rPr lang="en-US" sz="4000" i="1" dirty="0" smtClean="0"/>
              <a:t>variable</a:t>
            </a:r>
            <a:r>
              <a:rPr lang="en-US" sz="4000" dirty="0" smtClean="0"/>
              <a:t> is an attribute of a level</a:t>
            </a:r>
          </a:p>
          <a:p>
            <a:pPr lvl="1"/>
            <a:r>
              <a:rPr lang="en-US" sz="3600" dirty="0" smtClean="0"/>
              <a:t>Gender is an attribute of individuals</a:t>
            </a:r>
          </a:p>
          <a:p>
            <a:pPr lvl="1"/>
            <a:r>
              <a:rPr lang="en-US" sz="3600" dirty="0" smtClean="0"/>
              <a:t>Size is an attribute of clinics</a:t>
            </a:r>
          </a:p>
          <a:p>
            <a:pPr lvl="1"/>
            <a:r>
              <a:rPr lang="en-US" sz="3600" dirty="0" err="1" smtClean="0"/>
              <a:t>Gender</a:t>
            </a:r>
            <a:r>
              <a:rPr lang="en-US" sz="3600" dirty="0" err="1" smtClean="0">
                <a:sym typeface="Symbol" panose="05050102010706020507" pitchFamily="18" charset="2"/>
              </a:rPr>
              <a:t>sample</a:t>
            </a:r>
            <a:r>
              <a:rPr lang="en-US" sz="3600" dirty="0" smtClean="0">
                <a:sym typeface="Symbol" panose="05050102010706020507" pitchFamily="18" charset="2"/>
              </a:rPr>
              <a:t> of all possible gender categories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16492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2783</TotalTime>
  <Words>850</Words>
  <Application>Microsoft Office PowerPoint</Application>
  <PresentationFormat>On-screen Show (4:3)</PresentationFormat>
  <Paragraphs>137</Paragraphs>
  <Slides>25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 Math</vt:lpstr>
      <vt:lpstr>Symbol</vt:lpstr>
      <vt:lpstr>Times New Roman</vt:lpstr>
      <vt:lpstr>Office Theme</vt:lpstr>
      <vt:lpstr>Equation</vt:lpstr>
      <vt:lpstr>Chart</vt:lpstr>
      <vt:lpstr>Multi-level modeling</vt:lpstr>
      <vt:lpstr>Multi-level structures: strict hierarchy</vt:lpstr>
      <vt:lpstr>Implications</vt:lpstr>
      <vt:lpstr>Multilevel analysis</vt:lpstr>
      <vt:lpstr>Multilevel models appropriate when…</vt:lpstr>
      <vt:lpstr>Motivations</vt:lpstr>
      <vt:lpstr>Composition versus context</vt:lpstr>
      <vt:lpstr>In terms of equations…</vt:lpstr>
      <vt:lpstr>Levels versus variables</vt:lpstr>
      <vt:lpstr>Single Level Models</vt:lpstr>
      <vt:lpstr>Single Level Models</vt:lpstr>
      <vt:lpstr>PowerPoint Presentation</vt:lpstr>
      <vt:lpstr>Levels can become variables</vt:lpstr>
      <vt:lpstr>Two Level Models</vt:lpstr>
      <vt:lpstr>Two Level Models</vt:lpstr>
      <vt:lpstr>PowerPoint Presentation</vt:lpstr>
      <vt:lpstr>Two Level Models</vt:lpstr>
      <vt:lpstr>Fixed versus random effects</vt:lpstr>
      <vt:lpstr>Other data structures…</vt:lpstr>
      <vt:lpstr>Multi-level structures: cross-classification</vt:lpstr>
      <vt:lpstr>Multi-level structures: repeated measures (longitudinal studies)</vt:lpstr>
      <vt:lpstr>Longitudinal Models</vt:lpstr>
      <vt:lpstr>Longitudinal Models</vt:lpstr>
      <vt:lpstr>Longitudinal Models</vt:lpstr>
      <vt:lpstr>PowerPoint Presentation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Causal Inference 101</dc:title>
  <dc:creator>Holt, Kelsey</dc:creator>
  <cp:lastModifiedBy>Kelsey Holt</cp:lastModifiedBy>
  <cp:revision>45</cp:revision>
  <dcterms:created xsi:type="dcterms:W3CDTF">2018-04-08T23:03:26Z</dcterms:created>
  <dcterms:modified xsi:type="dcterms:W3CDTF">2019-05-06T23:54:15Z</dcterms:modified>
</cp:coreProperties>
</file>