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6" r:id="rId10"/>
    <p:sldId id="264" r:id="rId11"/>
    <p:sldId id="263" r:id="rId12"/>
    <p:sldId id="265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66001-13BC-4AFA-9D37-8E1D373FE322}" type="datetimeFigureOut">
              <a:rPr lang="en-US" smtClean="0"/>
              <a:t>1/3/2016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FC2D0-3E07-4F5B-955E-607666259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73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Post doc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FC2D0-3E07-4F5B-955E-607666259C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112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929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924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728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382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853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263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84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287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11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990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21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40FFB-3ED0-4331-928E-228DBCA5E18D}" type="datetimeFigureOut">
              <a:rPr lang="en-US" smtClean="0"/>
              <a:t>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458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rap.ucsf.edu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2305051"/>
          </a:xfrm>
        </p:spPr>
        <p:txBody>
          <a:bodyPr>
            <a:normAutofit/>
          </a:bodyPr>
          <a:lstStyle/>
          <a:p>
            <a:r>
              <a:rPr lang="en-US" dirty="0" smtClean="0"/>
              <a:t>What to expect from </a:t>
            </a:r>
            <a:r>
              <a:rPr lang="en-US" dirty="0" smtClean="0"/>
              <a:t>a academic medicine career and types of funding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Judy Hahn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03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R01 – any time, but need to be fairly well established</a:t>
            </a:r>
          </a:p>
          <a:p>
            <a:pPr lvl="1"/>
            <a:r>
              <a:rPr lang="en-US" dirty="0" smtClean="0"/>
              <a:t>Up to 5 years of funding</a:t>
            </a:r>
          </a:p>
          <a:p>
            <a:pPr lvl="1"/>
            <a:r>
              <a:rPr lang="en-US" dirty="0" smtClean="0"/>
              <a:t>Up to $500,000/year direct costs</a:t>
            </a:r>
          </a:p>
          <a:p>
            <a:pPr lvl="1"/>
            <a:r>
              <a:rPr lang="en-US" dirty="0" smtClean="0"/>
              <a:t>Preliminary data needed</a:t>
            </a:r>
          </a:p>
          <a:p>
            <a:r>
              <a:rPr lang="en-US" dirty="0" smtClean="0"/>
              <a:t>U01 – similar to R01</a:t>
            </a:r>
          </a:p>
          <a:p>
            <a:pPr lvl="1"/>
            <a:r>
              <a:rPr lang="en-US" dirty="0" smtClean="0"/>
              <a:t>More collaborative (with the NIH and possibly other institutions) than a R01</a:t>
            </a:r>
          </a:p>
          <a:p>
            <a:pPr lvl="1"/>
            <a:r>
              <a:rPr lang="en-US" dirty="0" smtClean="0"/>
              <a:t>Budgets may be smaller than R01 (often $250,000/year)</a:t>
            </a:r>
          </a:p>
          <a:p>
            <a:r>
              <a:rPr lang="en-US" dirty="0" smtClean="0"/>
              <a:t>K24 – mentoring grant – Associate professor</a:t>
            </a:r>
          </a:p>
          <a:p>
            <a:pPr lvl="1"/>
            <a:r>
              <a:rPr lang="en-US" dirty="0" smtClean="0"/>
              <a:t>Up to 5 years of funding</a:t>
            </a:r>
          </a:p>
          <a:p>
            <a:pPr lvl="1"/>
            <a:r>
              <a:rPr lang="en-US" dirty="0" smtClean="0"/>
              <a:t>Not all institutes</a:t>
            </a:r>
          </a:p>
          <a:p>
            <a:pPr lvl="1"/>
            <a:r>
              <a:rPr lang="en-US" dirty="0" smtClean="0"/>
              <a:t>Up to 50% salary support plus $50,000 funds for training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6292334"/>
            <a:ext cx="6588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http://grants.nih.gov/grants/funding/funding_program.htm#RSeries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125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and indirect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 costs – what you get to spend on salaries, travel, etc.</a:t>
            </a:r>
          </a:p>
          <a:p>
            <a:r>
              <a:rPr lang="en-US" dirty="0" smtClean="0"/>
              <a:t>Indirect costs – what the university gets to cover facilities and administrative costs</a:t>
            </a:r>
          </a:p>
          <a:p>
            <a:pPr lvl="1"/>
            <a:r>
              <a:rPr lang="en-US" dirty="0" smtClean="0"/>
              <a:t>Added on top of direct costs (with some adjustments), calculated as a % of direct costs</a:t>
            </a:r>
          </a:p>
          <a:p>
            <a:pPr lvl="1"/>
            <a:r>
              <a:rPr lang="en-US" dirty="0" smtClean="0"/>
              <a:t>Varies by grant type (training grants: 8%) and institution and funder (UCSF NIH rate is 56.5%)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3628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Hahn academic trajectory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UCSF Senior Statistician                    1992-2000</a:t>
            </a:r>
          </a:p>
          <a:p>
            <a:r>
              <a:rPr lang="en-US" dirty="0" smtClean="0"/>
              <a:t>UCSF Specialist                                   2000-2005</a:t>
            </a:r>
          </a:p>
          <a:p>
            <a:r>
              <a:rPr lang="en-US" dirty="0" smtClean="0"/>
              <a:t>PhD Epidemiology UC Berkeley      1997-2001</a:t>
            </a:r>
          </a:p>
          <a:p>
            <a:r>
              <a:rPr lang="en-US" dirty="0" smtClean="0"/>
              <a:t>Adjunct Assistant Professor             2005-2011</a:t>
            </a:r>
          </a:p>
          <a:p>
            <a:r>
              <a:rPr lang="en-US" dirty="0" smtClean="0"/>
              <a:t>Associate Professor in Residence   2011-now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718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Mentored career grants (K01s) are excellent ways to have time to write papers, start your research</a:t>
            </a:r>
          </a:p>
          <a:p>
            <a:pPr lvl="1"/>
            <a:r>
              <a:rPr lang="en-US" dirty="0" smtClean="0"/>
              <a:t>But there is a clause about no other federal funding that makes the remaining 25% of salary support challenging</a:t>
            </a:r>
          </a:p>
          <a:p>
            <a:r>
              <a:rPr lang="en-US" dirty="0" smtClean="0"/>
              <a:t>R grants supply a shrinking % effort</a:t>
            </a:r>
          </a:p>
          <a:p>
            <a:r>
              <a:rPr lang="en-US" dirty="0" smtClean="0"/>
              <a:t>UCSF has an excellent track record of obtaining NIH funding and many resources to help post-docs and junior faculty</a:t>
            </a:r>
          </a:p>
          <a:p>
            <a:r>
              <a:rPr lang="en-US" dirty="0" smtClean="0"/>
              <a:t>Get involved with a successful investigator that you can work well with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532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career trajectory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PhD             Post-doc            Assistant Professor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        Associate Professor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       (Full) Professor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1447800" y="1648968"/>
            <a:ext cx="7620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4038600" y="1676400"/>
            <a:ext cx="7620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181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Post-doctoral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Time to publish, pursue more specialized research area</a:t>
            </a:r>
          </a:p>
          <a:p>
            <a:r>
              <a:rPr lang="en-US" dirty="0" smtClean="0"/>
              <a:t>Train with mentors of your choosing</a:t>
            </a:r>
          </a:p>
          <a:p>
            <a:r>
              <a:rPr lang="en-US" dirty="0" smtClean="0"/>
              <a:t>Prestige</a:t>
            </a:r>
          </a:p>
          <a:p>
            <a:r>
              <a:rPr lang="en-US" dirty="0" smtClean="0"/>
              <a:t>Pay can be low, but above factors can help get you a faculty job </a:t>
            </a:r>
          </a:p>
          <a:p>
            <a:r>
              <a:rPr lang="en-US" dirty="0" smtClean="0"/>
              <a:t>Most programs are NIH-funded and offer structure </a:t>
            </a:r>
          </a:p>
          <a:p>
            <a:r>
              <a:rPr lang="en-US" dirty="0" smtClean="0"/>
              <a:t>Intramural programs exist also at the NIH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461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positions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Vary by institutions</a:t>
            </a:r>
          </a:p>
          <a:p>
            <a:pPr lvl="1"/>
            <a:r>
              <a:rPr lang="en-US" dirty="0" smtClean="0"/>
              <a:t>Several “tracks” involving various balances of </a:t>
            </a:r>
            <a:r>
              <a:rPr lang="en-US" u="sng" dirty="0" smtClean="0"/>
              <a:t>research, educational, clinical, and administrative </a:t>
            </a:r>
            <a:r>
              <a:rPr lang="en-US" dirty="0" smtClean="0"/>
              <a:t>work</a:t>
            </a:r>
          </a:p>
          <a:p>
            <a:pPr lvl="1"/>
            <a:r>
              <a:rPr lang="en-US" dirty="0" smtClean="0"/>
              <a:t>Some basic science positions offer start-up funds</a:t>
            </a:r>
          </a:p>
          <a:p>
            <a:pPr lvl="1"/>
            <a:r>
              <a:rPr lang="en-US" dirty="0" smtClean="0"/>
              <a:t>Some positions include “hard” money which is often linked </a:t>
            </a:r>
            <a:r>
              <a:rPr lang="en-US" smtClean="0"/>
              <a:t>to teaching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99101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Originally to protect academic freedom (job security even if engaged in controversial work)</a:t>
            </a:r>
          </a:p>
          <a:p>
            <a:r>
              <a:rPr lang="en-US" dirty="0" smtClean="0"/>
              <a:t>Tenure “track” means you are eligible for tenure</a:t>
            </a:r>
          </a:p>
          <a:p>
            <a:r>
              <a:rPr lang="en-US" dirty="0" smtClean="0"/>
              <a:t>Once tenure is obtained, guaranteed position and salary</a:t>
            </a:r>
          </a:p>
          <a:p>
            <a:r>
              <a:rPr lang="en-US" dirty="0" smtClean="0"/>
              <a:t>A certain number of accomplishments needed on an academic clock</a:t>
            </a:r>
          </a:p>
          <a:p>
            <a:r>
              <a:rPr lang="en-US" dirty="0" smtClean="0"/>
              <a:t>Usually more teaching than a “research track” position</a:t>
            </a:r>
          </a:p>
          <a:p>
            <a:r>
              <a:rPr lang="en-US" dirty="0" smtClean="0"/>
              <a:t>Less common at top medical institutions (virtually non-existent at UCSF)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933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research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Obtaining funding and leading research</a:t>
            </a:r>
          </a:p>
          <a:p>
            <a:pPr lvl="1"/>
            <a:r>
              <a:rPr lang="en-US" dirty="0" smtClean="0"/>
              <a:t>The extent of this will vary depending on your faculty track and your personal goals </a:t>
            </a:r>
          </a:p>
          <a:p>
            <a:r>
              <a:rPr lang="en-US" dirty="0"/>
              <a:t>B</a:t>
            </a:r>
            <a:r>
              <a:rPr lang="en-US" dirty="0" smtClean="0"/>
              <a:t>eing a co-investigator on others’ research</a:t>
            </a:r>
          </a:p>
          <a:p>
            <a:r>
              <a:rPr lang="en-US" dirty="0" smtClean="0"/>
              <a:t>Writing papers</a:t>
            </a:r>
          </a:p>
          <a:p>
            <a:r>
              <a:rPr lang="en-US" dirty="0" smtClean="0"/>
              <a:t>Mentoring more junior persons</a:t>
            </a:r>
          </a:p>
          <a:p>
            <a:r>
              <a:rPr lang="en-US" dirty="0" smtClean="0"/>
              <a:t>Reviewing grants (internal/external) and manuscripts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074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Grant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Time to do a comprehensive literature review</a:t>
            </a:r>
          </a:p>
          <a:p>
            <a:r>
              <a:rPr lang="en-US" dirty="0" smtClean="0"/>
              <a:t>Reach out to new collaborators</a:t>
            </a:r>
          </a:p>
          <a:p>
            <a:r>
              <a:rPr lang="en-US" dirty="0" smtClean="0"/>
              <a:t>Peer review really helps improve your work</a:t>
            </a:r>
          </a:p>
          <a:p>
            <a:r>
              <a:rPr lang="en-US" dirty="0" smtClean="0"/>
              <a:t>Success begets success – funders want to know you have a track record</a:t>
            </a:r>
          </a:p>
          <a:p>
            <a:r>
              <a:rPr lang="en-US" dirty="0" smtClean="0"/>
              <a:t>If you don’t enjoy it, rethink</a:t>
            </a:r>
          </a:p>
        </p:txBody>
      </p:sp>
    </p:spTree>
    <p:extLst>
      <p:ext uri="{BB962C8B-B14F-4D97-AF65-F5344CB8AC3E}">
        <p14:creationId xmlns:p14="http://schemas.microsoft.com/office/powerpoint/2010/main" val="3467249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early career grant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Intramural funding</a:t>
            </a:r>
          </a:p>
          <a:p>
            <a:pPr lvl="1"/>
            <a:r>
              <a:rPr lang="en-US" dirty="0" smtClean="0"/>
              <a:t>At UCSF this is called RAP funding  </a:t>
            </a:r>
            <a:r>
              <a:rPr lang="en-US" dirty="0" smtClean="0">
                <a:hlinkClick r:id="rId2"/>
              </a:rPr>
              <a:t>http://rap.ucsf.edu/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Available to all, but favors post-docs and junior faculty (assistant professors)</a:t>
            </a:r>
          </a:p>
          <a:p>
            <a:pPr lvl="1"/>
            <a:r>
              <a:rPr lang="en-US" dirty="0" smtClean="0"/>
              <a:t>Funding amounts are small ($25,000-$40,000 for most) and usually for 1 year</a:t>
            </a:r>
          </a:p>
          <a:p>
            <a:pPr lvl="1"/>
            <a:r>
              <a:rPr lang="en-US" dirty="0" smtClean="0"/>
              <a:t>Less competitive than extramural funding</a:t>
            </a:r>
          </a:p>
          <a:p>
            <a:r>
              <a:rPr lang="en-US" dirty="0" smtClean="0"/>
              <a:t>NIH K01 (or K08, K23) – Mentored award for Assistant professor 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ften written as a post-doc</a:t>
            </a:r>
          </a:p>
          <a:p>
            <a:pPr lvl="1"/>
            <a:r>
              <a:rPr lang="en-US" dirty="0" smtClean="0"/>
              <a:t>Combination of research and training</a:t>
            </a:r>
          </a:p>
          <a:p>
            <a:pPr lvl="1"/>
            <a:r>
              <a:rPr lang="en-US" dirty="0" smtClean="0"/>
              <a:t>5 years of ~75% salary support</a:t>
            </a:r>
          </a:p>
          <a:p>
            <a:pPr lvl="1"/>
            <a:r>
              <a:rPr lang="en-US" dirty="0" smtClean="0"/>
              <a:t>$25,000-$50,000/year for research /training expenses</a:t>
            </a:r>
          </a:p>
        </p:txBody>
      </p:sp>
    </p:spTree>
    <p:extLst>
      <p:ext uri="{BB962C8B-B14F-4D97-AF65-F5344CB8AC3E}">
        <p14:creationId xmlns:p14="http://schemas.microsoft.com/office/powerpoint/2010/main" val="3602495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grant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R03 – any time in career</a:t>
            </a:r>
          </a:p>
          <a:p>
            <a:pPr lvl="1"/>
            <a:r>
              <a:rPr lang="en-US" dirty="0" smtClean="0"/>
              <a:t>2 years of support,  $50,000 year direct costs </a:t>
            </a:r>
          </a:p>
          <a:p>
            <a:pPr lvl="1"/>
            <a:r>
              <a:rPr lang="en-US" dirty="0" smtClean="0"/>
              <a:t>Usually for secondary data analysis, pilot studies, less preliminary data needed</a:t>
            </a:r>
          </a:p>
          <a:p>
            <a:r>
              <a:rPr lang="en-US" dirty="0" smtClean="0"/>
              <a:t>R21 – any time in career</a:t>
            </a:r>
          </a:p>
          <a:p>
            <a:pPr lvl="1"/>
            <a:r>
              <a:rPr lang="en-US" dirty="0" smtClean="0"/>
              <a:t>2 years of support, $275,000 direct costs total</a:t>
            </a:r>
          </a:p>
          <a:p>
            <a:pPr lvl="1"/>
            <a:r>
              <a:rPr lang="en-US" dirty="0" smtClean="0"/>
              <a:t>For novel  or exploratory projects, less preliminary data is required</a:t>
            </a:r>
          </a:p>
          <a:p>
            <a:r>
              <a:rPr lang="en-US" dirty="0" smtClean="0"/>
              <a:t>R34 – any time in career</a:t>
            </a:r>
          </a:p>
          <a:p>
            <a:pPr lvl="1"/>
            <a:r>
              <a:rPr lang="en-US" dirty="0" smtClean="0"/>
              <a:t>Clinical trial planning</a:t>
            </a:r>
          </a:p>
          <a:p>
            <a:pPr lvl="1"/>
            <a:r>
              <a:rPr lang="en-US" dirty="0" smtClean="0"/>
              <a:t>Only at some institutes, rules and funding limits vary by institute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6292334"/>
            <a:ext cx="6588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http://grants.nih.gov/grants/funding/funding_program.htm#RSeries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469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2379</TotalTime>
  <Words>704</Words>
  <Application>Microsoft Office PowerPoint</Application>
  <PresentationFormat>On-screen Show (4:3)</PresentationFormat>
  <Paragraphs>92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What to expect from a academic medicine career and types of funding</vt:lpstr>
      <vt:lpstr>Academic career trajectory</vt:lpstr>
      <vt:lpstr>Post-doctoral program</vt:lpstr>
      <vt:lpstr>Faculty positions</vt:lpstr>
      <vt:lpstr>Tenure</vt:lpstr>
      <vt:lpstr>Faculty research responsibilities</vt:lpstr>
      <vt:lpstr>Grant writing</vt:lpstr>
      <vt:lpstr>Typical early career grant funding</vt:lpstr>
      <vt:lpstr>Other grant funding</vt:lpstr>
      <vt:lpstr>Other funding</vt:lpstr>
      <vt:lpstr>Direct and indirect costs</vt:lpstr>
      <vt:lpstr>Hahn academic trajectory</vt:lpstr>
      <vt:lpstr>Notes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to expect from an academic career</dc:title>
  <dc:creator>Hahn, Judy</dc:creator>
  <cp:lastModifiedBy>Hahn, Judy</cp:lastModifiedBy>
  <cp:revision>36</cp:revision>
  <dcterms:created xsi:type="dcterms:W3CDTF">2014-12-31T05:41:37Z</dcterms:created>
  <dcterms:modified xsi:type="dcterms:W3CDTF">2016-01-03T19:45:14Z</dcterms:modified>
</cp:coreProperties>
</file>