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2.xml" ContentType="application/vnd.openxmlformats-officedocument.presentationml.tags+xml"/>
  <Override PartName="/ppt/notesSlides/notesSlide8.xml" ContentType="application/vnd.openxmlformats-officedocument.presentationml.notesSlide+xml"/>
  <Override PartName="/ppt/tags/tag3.xml" ContentType="application/vnd.openxmlformats-officedocument.presentationml.tags+xml"/>
  <Override PartName="/ppt/notesSlides/notesSlide9.xml" ContentType="application/vnd.openxmlformats-officedocument.presentationml.notesSlide+xml"/>
  <Override PartName="/ppt/tags/tag4.xml" ContentType="application/vnd.openxmlformats-officedocument.presentationml.tags+xml"/>
  <Override PartName="/ppt/notesSlides/notesSlide10.xml" ContentType="application/vnd.openxmlformats-officedocument.presentationml.notesSlide+xml"/>
  <Override PartName="/ppt/tags/tag5.xml" ContentType="application/vnd.openxmlformats-officedocument.presentationml.tags+xml"/>
  <Override PartName="/ppt/notesSlides/notesSlide11.xml" ContentType="application/vnd.openxmlformats-officedocument.presentationml.notesSlide+xml"/>
  <Override PartName="/ppt/tags/tag6.xml" ContentType="application/vnd.openxmlformats-officedocument.presentationml.tags+xml"/>
  <Override PartName="/ppt/notesSlides/notesSlide12.xml" ContentType="application/vnd.openxmlformats-officedocument.presentationml.notesSlide+xml"/>
  <Override PartName="/ppt/tags/tag7.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4"/>
  </p:notesMasterIdLst>
  <p:handoutMasterIdLst>
    <p:handoutMasterId r:id="rId25"/>
  </p:handoutMasterIdLst>
  <p:sldIdLst>
    <p:sldId id="785" r:id="rId2"/>
    <p:sldId id="824" r:id="rId3"/>
    <p:sldId id="921" r:id="rId4"/>
    <p:sldId id="922" r:id="rId5"/>
    <p:sldId id="925" r:id="rId6"/>
    <p:sldId id="926" r:id="rId7"/>
    <p:sldId id="927" r:id="rId8"/>
    <p:sldId id="932" r:id="rId9"/>
    <p:sldId id="935" r:id="rId10"/>
    <p:sldId id="936" r:id="rId11"/>
    <p:sldId id="938" r:id="rId12"/>
    <p:sldId id="939" r:id="rId13"/>
    <p:sldId id="940" r:id="rId14"/>
    <p:sldId id="941" r:id="rId15"/>
    <p:sldId id="937" r:id="rId16"/>
    <p:sldId id="944" r:id="rId17"/>
    <p:sldId id="942" r:id="rId18"/>
    <p:sldId id="945" r:id="rId19"/>
    <p:sldId id="946" r:id="rId20"/>
    <p:sldId id="947" r:id="rId21"/>
    <p:sldId id="948" r:id="rId22"/>
    <p:sldId id="949" r:id="rId23"/>
  </p:sldIdLst>
  <p:sldSz cx="9144000" cy="6858000" type="screen4x3"/>
  <p:notesSz cx="6858000" cy="9296400"/>
  <p:defaultTex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12" userDrawn="1">
          <p15:clr>
            <a:srgbClr val="A4A3A4"/>
          </p15:clr>
        </p15:guide>
        <p15:guide id="2" pos="960">
          <p15:clr>
            <a:srgbClr val="A4A3A4"/>
          </p15:clr>
        </p15:guide>
      </p15:sldGuideLst>
    </p:ext>
    <p:ext uri="{2D200454-40CA-4A62-9FC3-DE9A4176ACB9}">
      <p15:notesGuideLst xmlns:p15="http://schemas.microsoft.com/office/powerpoint/2012/main">
        <p15:guide id="1" orient="horz" pos="2927">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ebecca Graff" initials="" lastIdx="3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00"/>
    <a:srgbClr val="FF9900"/>
    <a:srgbClr val="00CC00"/>
    <a:srgbClr val="FF3300"/>
    <a:srgbClr val="000068"/>
    <a:srgbClr val="000066"/>
    <a:srgbClr val="008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7429" autoAdjust="0"/>
    <p:restoredTop sz="61917" autoAdjust="0"/>
  </p:normalViewPr>
  <p:slideViewPr>
    <p:cSldViewPr snapToGrid="0">
      <p:cViewPr varScale="1">
        <p:scale>
          <a:sx n="78" d="100"/>
          <a:sy n="78" d="100"/>
        </p:scale>
        <p:origin x="3024" y="176"/>
      </p:cViewPr>
      <p:guideLst>
        <p:guide orient="horz" pos="2112"/>
        <p:guide pos="9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5" d="100"/>
          <a:sy n="55" d="100"/>
        </p:scale>
        <p:origin x="-1722" y="-90"/>
      </p:cViewPr>
      <p:guideLst>
        <p:guide orient="horz" pos="2927"/>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 y="0"/>
            <a:ext cx="2972421" cy="465138"/>
          </a:xfrm>
          <a:prstGeom prst="rect">
            <a:avLst/>
          </a:prstGeom>
          <a:noFill/>
          <a:ln w="9525">
            <a:noFill/>
            <a:miter lim="800000"/>
            <a:headEnd/>
            <a:tailEnd/>
          </a:ln>
          <a:effectLst/>
        </p:spPr>
        <p:txBody>
          <a:bodyPr vert="horz" wrap="square" lIns="92950" tIns="46476" rIns="92950" bIns="46476" numCol="1" anchor="t" anchorCtr="0" compatLnSpc="1">
            <a:prstTxWarp prst="textNoShape">
              <a:avLst/>
            </a:prstTxWarp>
          </a:bodyPr>
          <a:lstStyle>
            <a:lvl1pPr defTabSz="930081">
              <a:spcBef>
                <a:spcPct val="0"/>
              </a:spcBef>
              <a:buFontTx/>
              <a:buNone/>
              <a:defRPr sz="1200"/>
            </a:lvl1pPr>
          </a:lstStyle>
          <a:p>
            <a:pPr>
              <a:defRPr/>
            </a:pPr>
            <a:endParaRPr lang="en-US"/>
          </a:p>
        </p:txBody>
      </p:sp>
      <p:sp>
        <p:nvSpPr>
          <p:cNvPr id="5123" name="Rectangle 3"/>
          <p:cNvSpPr>
            <a:spLocks noGrp="1" noChangeArrowheads="1"/>
          </p:cNvSpPr>
          <p:nvPr>
            <p:ph type="dt" sz="quarter" idx="1"/>
          </p:nvPr>
        </p:nvSpPr>
        <p:spPr bwMode="auto">
          <a:xfrm>
            <a:off x="3885579" y="0"/>
            <a:ext cx="2972421" cy="465138"/>
          </a:xfrm>
          <a:prstGeom prst="rect">
            <a:avLst/>
          </a:prstGeom>
          <a:noFill/>
          <a:ln w="9525">
            <a:noFill/>
            <a:miter lim="800000"/>
            <a:headEnd/>
            <a:tailEnd/>
          </a:ln>
          <a:effectLst/>
        </p:spPr>
        <p:txBody>
          <a:bodyPr vert="horz" wrap="square" lIns="92950" tIns="46476" rIns="92950" bIns="46476" numCol="1" anchor="t" anchorCtr="0" compatLnSpc="1">
            <a:prstTxWarp prst="textNoShape">
              <a:avLst/>
            </a:prstTxWarp>
          </a:bodyPr>
          <a:lstStyle>
            <a:lvl1pPr algn="r" defTabSz="930081">
              <a:spcBef>
                <a:spcPct val="0"/>
              </a:spcBef>
              <a:buFontTx/>
              <a:buNone/>
              <a:defRPr sz="1200"/>
            </a:lvl1pPr>
          </a:lstStyle>
          <a:p>
            <a:pPr>
              <a:defRPr/>
            </a:pPr>
            <a:endParaRPr lang="en-US"/>
          </a:p>
        </p:txBody>
      </p:sp>
      <p:sp>
        <p:nvSpPr>
          <p:cNvPr id="5124" name="Rectangle 4"/>
          <p:cNvSpPr>
            <a:spLocks noGrp="1" noChangeArrowheads="1"/>
          </p:cNvSpPr>
          <p:nvPr>
            <p:ph type="ftr" sz="quarter" idx="2"/>
          </p:nvPr>
        </p:nvSpPr>
        <p:spPr bwMode="auto">
          <a:xfrm>
            <a:off x="1" y="8831264"/>
            <a:ext cx="2972421" cy="465137"/>
          </a:xfrm>
          <a:prstGeom prst="rect">
            <a:avLst/>
          </a:prstGeom>
          <a:noFill/>
          <a:ln w="9525">
            <a:noFill/>
            <a:miter lim="800000"/>
            <a:headEnd/>
            <a:tailEnd/>
          </a:ln>
          <a:effectLst/>
        </p:spPr>
        <p:txBody>
          <a:bodyPr vert="horz" wrap="square" lIns="92950" tIns="46476" rIns="92950" bIns="46476" numCol="1" anchor="b" anchorCtr="0" compatLnSpc="1">
            <a:prstTxWarp prst="textNoShape">
              <a:avLst/>
            </a:prstTxWarp>
          </a:bodyPr>
          <a:lstStyle>
            <a:lvl1pPr defTabSz="930081">
              <a:spcBef>
                <a:spcPct val="0"/>
              </a:spcBef>
              <a:buFontTx/>
              <a:buNone/>
              <a:defRPr sz="1200"/>
            </a:lvl1pPr>
          </a:lstStyle>
          <a:p>
            <a:pPr>
              <a:defRPr/>
            </a:pPr>
            <a:endParaRPr lang="en-US"/>
          </a:p>
        </p:txBody>
      </p:sp>
      <p:sp>
        <p:nvSpPr>
          <p:cNvPr id="5125" name="Rectangle 5"/>
          <p:cNvSpPr>
            <a:spLocks noGrp="1" noChangeArrowheads="1"/>
          </p:cNvSpPr>
          <p:nvPr>
            <p:ph type="sldNum" sz="quarter" idx="3"/>
          </p:nvPr>
        </p:nvSpPr>
        <p:spPr bwMode="auto">
          <a:xfrm>
            <a:off x="3885579" y="8831264"/>
            <a:ext cx="2972421" cy="465137"/>
          </a:xfrm>
          <a:prstGeom prst="rect">
            <a:avLst/>
          </a:prstGeom>
          <a:noFill/>
          <a:ln w="9525">
            <a:noFill/>
            <a:miter lim="800000"/>
            <a:headEnd/>
            <a:tailEnd/>
          </a:ln>
          <a:effectLst/>
        </p:spPr>
        <p:txBody>
          <a:bodyPr vert="horz" wrap="square" lIns="92950" tIns="46476" rIns="92950" bIns="46476" numCol="1" anchor="b" anchorCtr="0" compatLnSpc="1">
            <a:prstTxWarp prst="textNoShape">
              <a:avLst/>
            </a:prstTxWarp>
          </a:bodyPr>
          <a:lstStyle>
            <a:lvl1pPr algn="r" defTabSz="930081">
              <a:spcBef>
                <a:spcPct val="0"/>
              </a:spcBef>
              <a:buFontTx/>
              <a:buNone/>
              <a:defRPr sz="1200"/>
            </a:lvl1pPr>
          </a:lstStyle>
          <a:p>
            <a:pPr>
              <a:defRPr/>
            </a:pPr>
            <a:fld id="{411B3E41-D366-4F39-8F80-300A9B4185A2}" type="slidenum">
              <a:rPr lang="en-US"/>
              <a:pPr>
                <a:defRPr/>
              </a:pPr>
              <a:t>‹#›</a:t>
            </a:fld>
            <a:endParaRPr lang="en-US"/>
          </a:p>
        </p:txBody>
      </p:sp>
    </p:spTree>
    <p:extLst>
      <p:ext uri="{BB962C8B-B14F-4D97-AF65-F5344CB8AC3E}">
        <p14:creationId xmlns:p14="http://schemas.microsoft.com/office/powerpoint/2010/main" val="388370328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1" y="0"/>
            <a:ext cx="2972421" cy="465138"/>
          </a:xfrm>
          <a:prstGeom prst="rect">
            <a:avLst/>
          </a:prstGeom>
          <a:noFill/>
          <a:ln w="9525">
            <a:noFill/>
            <a:miter lim="800000"/>
            <a:headEnd/>
            <a:tailEnd/>
          </a:ln>
          <a:effectLst/>
        </p:spPr>
        <p:txBody>
          <a:bodyPr vert="horz" wrap="square" lIns="92950" tIns="46476" rIns="92950" bIns="46476" numCol="1" anchor="t" anchorCtr="0" compatLnSpc="1">
            <a:prstTxWarp prst="textNoShape">
              <a:avLst/>
            </a:prstTxWarp>
          </a:bodyPr>
          <a:lstStyle>
            <a:lvl1pPr defTabSz="930081">
              <a:spcBef>
                <a:spcPct val="0"/>
              </a:spcBef>
              <a:buFontTx/>
              <a:buNone/>
              <a:defRPr sz="1200"/>
            </a:lvl1pPr>
          </a:lstStyle>
          <a:p>
            <a:pPr>
              <a:defRPr/>
            </a:pPr>
            <a:endParaRPr lang="en-US"/>
          </a:p>
        </p:txBody>
      </p:sp>
      <p:sp>
        <p:nvSpPr>
          <p:cNvPr id="25603" name="Rectangle 3"/>
          <p:cNvSpPr>
            <a:spLocks noGrp="1" noChangeArrowheads="1"/>
          </p:cNvSpPr>
          <p:nvPr>
            <p:ph type="dt" idx="1"/>
          </p:nvPr>
        </p:nvSpPr>
        <p:spPr bwMode="auto">
          <a:xfrm>
            <a:off x="3885579" y="0"/>
            <a:ext cx="2972421" cy="465138"/>
          </a:xfrm>
          <a:prstGeom prst="rect">
            <a:avLst/>
          </a:prstGeom>
          <a:noFill/>
          <a:ln w="9525">
            <a:noFill/>
            <a:miter lim="800000"/>
            <a:headEnd/>
            <a:tailEnd/>
          </a:ln>
          <a:effectLst/>
        </p:spPr>
        <p:txBody>
          <a:bodyPr vert="horz" wrap="square" lIns="92950" tIns="46476" rIns="92950" bIns="46476" numCol="1" anchor="t" anchorCtr="0" compatLnSpc="1">
            <a:prstTxWarp prst="textNoShape">
              <a:avLst/>
            </a:prstTxWarp>
          </a:bodyPr>
          <a:lstStyle>
            <a:lvl1pPr algn="r" defTabSz="930081">
              <a:spcBef>
                <a:spcPct val="0"/>
              </a:spcBef>
              <a:buFontTx/>
              <a:buNone/>
              <a:defRPr sz="1200"/>
            </a:lvl1pPr>
          </a:lstStyle>
          <a:p>
            <a:pPr>
              <a:defRPr/>
            </a:pPr>
            <a:endParaRPr lang="en-US"/>
          </a:p>
        </p:txBody>
      </p:sp>
      <p:sp>
        <p:nvSpPr>
          <p:cNvPr id="60420"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5" name="Rectangle 5"/>
          <p:cNvSpPr>
            <a:spLocks noGrp="1" noChangeArrowheads="1"/>
          </p:cNvSpPr>
          <p:nvPr>
            <p:ph type="body" sz="quarter" idx="3"/>
          </p:nvPr>
        </p:nvSpPr>
        <p:spPr bwMode="auto">
          <a:xfrm>
            <a:off x="914711" y="4416426"/>
            <a:ext cx="5028579" cy="4183063"/>
          </a:xfrm>
          <a:prstGeom prst="rect">
            <a:avLst/>
          </a:prstGeom>
          <a:noFill/>
          <a:ln w="9525">
            <a:noFill/>
            <a:miter lim="800000"/>
            <a:headEnd/>
            <a:tailEnd/>
          </a:ln>
          <a:effectLst/>
        </p:spPr>
        <p:txBody>
          <a:bodyPr vert="horz" wrap="square" lIns="92950" tIns="46476" rIns="92950" bIns="4647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p:cNvSpPr>
            <a:spLocks noGrp="1" noChangeArrowheads="1"/>
          </p:cNvSpPr>
          <p:nvPr>
            <p:ph type="ftr" sz="quarter" idx="4"/>
          </p:nvPr>
        </p:nvSpPr>
        <p:spPr bwMode="auto">
          <a:xfrm>
            <a:off x="1" y="8831264"/>
            <a:ext cx="2972421" cy="465137"/>
          </a:xfrm>
          <a:prstGeom prst="rect">
            <a:avLst/>
          </a:prstGeom>
          <a:noFill/>
          <a:ln w="9525">
            <a:noFill/>
            <a:miter lim="800000"/>
            <a:headEnd/>
            <a:tailEnd/>
          </a:ln>
          <a:effectLst/>
        </p:spPr>
        <p:txBody>
          <a:bodyPr vert="horz" wrap="square" lIns="92950" tIns="46476" rIns="92950" bIns="46476" numCol="1" anchor="b" anchorCtr="0" compatLnSpc="1">
            <a:prstTxWarp prst="textNoShape">
              <a:avLst/>
            </a:prstTxWarp>
          </a:bodyPr>
          <a:lstStyle>
            <a:lvl1pPr defTabSz="930081">
              <a:spcBef>
                <a:spcPct val="0"/>
              </a:spcBef>
              <a:buFontTx/>
              <a:buNone/>
              <a:defRPr sz="1200"/>
            </a:lvl1pPr>
          </a:lstStyle>
          <a:p>
            <a:pPr>
              <a:defRPr/>
            </a:pPr>
            <a:endParaRPr lang="en-US"/>
          </a:p>
        </p:txBody>
      </p:sp>
      <p:sp>
        <p:nvSpPr>
          <p:cNvPr id="25607" name="Rectangle 7"/>
          <p:cNvSpPr>
            <a:spLocks noGrp="1" noChangeArrowheads="1"/>
          </p:cNvSpPr>
          <p:nvPr>
            <p:ph type="sldNum" sz="quarter" idx="5"/>
          </p:nvPr>
        </p:nvSpPr>
        <p:spPr bwMode="auto">
          <a:xfrm>
            <a:off x="3885579" y="8831264"/>
            <a:ext cx="2972421" cy="465137"/>
          </a:xfrm>
          <a:prstGeom prst="rect">
            <a:avLst/>
          </a:prstGeom>
          <a:noFill/>
          <a:ln w="9525">
            <a:noFill/>
            <a:miter lim="800000"/>
            <a:headEnd/>
            <a:tailEnd/>
          </a:ln>
          <a:effectLst/>
        </p:spPr>
        <p:txBody>
          <a:bodyPr vert="horz" wrap="square" lIns="92950" tIns="46476" rIns="92950" bIns="46476" numCol="1" anchor="b" anchorCtr="0" compatLnSpc="1">
            <a:prstTxWarp prst="textNoShape">
              <a:avLst/>
            </a:prstTxWarp>
          </a:bodyPr>
          <a:lstStyle>
            <a:lvl1pPr algn="r" defTabSz="930081">
              <a:spcBef>
                <a:spcPct val="0"/>
              </a:spcBef>
              <a:buFontTx/>
              <a:buNone/>
              <a:defRPr sz="1200"/>
            </a:lvl1pPr>
          </a:lstStyle>
          <a:p>
            <a:pPr>
              <a:defRPr/>
            </a:pPr>
            <a:fld id="{0804B553-72BD-4DD0-89C7-4B996FCF1228}" type="slidenum">
              <a:rPr lang="en-US"/>
              <a:pPr>
                <a:defRPr/>
              </a:pPr>
              <a:t>‹#›</a:t>
            </a:fld>
            <a:endParaRPr lang="en-US"/>
          </a:p>
        </p:txBody>
      </p:sp>
    </p:spTree>
    <p:extLst>
      <p:ext uri="{BB962C8B-B14F-4D97-AF65-F5344CB8AC3E}">
        <p14:creationId xmlns:p14="http://schemas.microsoft.com/office/powerpoint/2010/main" val="357852258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53D27D4-BC53-4761-9695-E64EA3648719}" type="slidenum">
              <a:rPr lang="en-US" smtClean="0">
                <a:latin typeface="Arial" charset="0"/>
              </a:rPr>
              <a:pPr fontAlgn="base">
                <a:spcBef>
                  <a:spcPct val="0"/>
                </a:spcBef>
                <a:spcAft>
                  <a:spcPct val="0"/>
                </a:spcAft>
              </a:pPr>
              <a:t>1</a:t>
            </a:fld>
            <a:endParaRPr lang="en-US">
              <a:latin typeface="Arial" charset="0"/>
            </a:endParaRPr>
          </a:p>
        </p:txBody>
      </p:sp>
      <p:sp>
        <p:nvSpPr>
          <p:cNvPr id="1638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638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z="800" dirty="0"/>
          </a:p>
        </p:txBody>
      </p:sp>
    </p:spTree>
    <p:extLst>
      <p:ext uri="{BB962C8B-B14F-4D97-AF65-F5344CB8AC3E}">
        <p14:creationId xmlns:p14="http://schemas.microsoft.com/office/powerpoint/2010/main" val="34596213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800" b="0" i="0" u="none" strike="noStrike" kern="1200" baseline="0" dirty="0">
                <a:solidFill>
                  <a:schemeClr val="tx1"/>
                </a:solidFill>
                <a:latin typeface="Times New Roman" pitchFamily="18" charset="0"/>
                <a:ea typeface="+mn-ea"/>
                <a:cs typeface="+mn-cs"/>
              </a:rPr>
              <a:t>Assume that a genetic and environmental risk factor for lung cancer have no bearing on each other.</a:t>
            </a:r>
          </a:p>
          <a:p>
            <a:pPr marL="171450" indent="-171450">
              <a:buFontTx/>
              <a:buChar char="-"/>
            </a:pPr>
            <a:r>
              <a:rPr lang="en-US" sz="800" b="0" i="0" u="none" strike="noStrike" kern="1200" baseline="0" dirty="0">
                <a:solidFill>
                  <a:schemeClr val="tx1"/>
                </a:solidFill>
                <a:latin typeface="Times New Roman" pitchFamily="18" charset="0"/>
                <a:ea typeface="+mn-ea"/>
                <a:cs typeface="+mn-cs"/>
              </a:rPr>
              <a:t>The common effect </a:t>
            </a:r>
            <a:r>
              <a:rPr lang="en-US" sz="800" b="0" i="1" u="none" strike="noStrike" kern="1200" baseline="0" dirty="0">
                <a:solidFill>
                  <a:schemeClr val="tx1"/>
                </a:solidFill>
                <a:latin typeface="Times New Roman" pitchFamily="18" charset="0"/>
                <a:ea typeface="+mn-ea"/>
                <a:cs typeface="+mn-cs"/>
              </a:rPr>
              <a:t>L</a:t>
            </a:r>
            <a:r>
              <a:rPr lang="en-US" sz="800" b="0" i="0" u="none" strike="noStrike" kern="1200" baseline="0" dirty="0">
                <a:solidFill>
                  <a:schemeClr val="tx1"/>
                </a:solidFill>
                <a:latin typeface="Times New Roman" pitchFamily="18" charset="0"/>
                <a:ea typeface="+mn-ea"/>
                <a:cs typeface="+mn-cs"/>
              </a:rPr>
              <a:t> is referred to as a collider on the path A </a:t>
            </a:r>
            <a:r>
              <a:rPr lang="en-US" sz="800" b="0" i="0" u="none" strike="noStrike" kern="1200" baseline="0" dirty="0">
                <a:solidFill>
                  <a:schemeClr val="tx1"/>
                </a:solidFill>
                <a:latin typeface="Times New Roman" pitchFamily="18" charset="0"/>
                <a:ea typeface="+mn-ea"/>
                <a:cs typeface="+mn-cs"/>
                <a:sym typeface="Wingdings"/>
              </a:rPr>
              <a:t> L  Y because the two arrowheads collide on this node</a:t>
            </a:r>
            <a:endParaRPr lang="en-US" sz="800" b="0" i="1" u="none" strike="noStrike" kern="1200" baseline="0" dirty="0">
              <a:solidFill>
                <a:schemeClr val="tx1"/>
              </a:solidFill>
              <a:latin typeface="Times New Roman" pitchFamily="18" charset="0"/>
              <a:ea typeface="+mn-ea"/>
              <a:cs typeface="+mn-cs"/>
              <a:sym typeface="Wingdings"/>
            </a:endParaRPr>
          </a:p>
          <a:p>
            <a:pPr marL="171450" indent="-171450">
              <a:buFontTx/>
              <a:buChar char="-"/>
            </a:pPr>
            <a:r>
              <a:rPr lang="en-US" sz="800" b="0" i="0" u="none" strike="noStrike" kern="1200" baseline="0" dirty="0">
                <a:solidFill>
                  <a:schemeClr val="tx1"/>
                </a:solidFill>
                <a:latin typeface="Times New Roman" pitchFamily="18" charset="0"/>
                <a:ea typeface="+mn-ea"/>
                <a:cs typeface="+mn-cs"/>
                <a:sym typeface="Wingdings"/>
              </a:rPr>
              <a:t>No causal relationship between A and Y</a:t>
            </a:r>
          </a:p>
          <a:p>
            <a:pPr marL="171450" indent="-171450">
              <a:buFontTx/>
              <a:buChar char="-"/>
            </a:pPr>
            <a:r>
              <a:rPr lang="en-US" sz="800" b="0" i="0" u="none" strike="noStrike" kern="1200" baseline="0" dirty="0">
                <a:solidFill>
                  <a:schemeClr val="tx1"/>
                </a:solidFill>
                <a:latin typeface="Times New Roman" pitchFamily="18" charset="0"/>
                <a:ea typeface="+mn-ea"/>
                <a:cs typeface="+mn-cs"/>
                <a:sym typeface="Wingdings"/>
              </a:rPr>
              <a:t>And what about the associational relationship?</a:t>
            </a:r>
            <a:endParaRPr lang="es-ES_tradnl" sz="800" b="0" i="0" u="none" strike="noStrike" kern="1200" baseline="0" dirty="0">
              <a:solidFill>
                <a:schemeClr val="tx1"/>
              </a:solidFill>
              <a:latin typeface="Times New Roman" pitchFamily="18" charset="0"/>
              <a:ea typeface="+mn-ea"/>
              <a:cs typeface="+mn-cs"/>
              <a:sym typeface="Wingdings"/>
            </a:endParaRPr>
          </a:p>
          <a:p>
            <a:pPr marL="628650" lvl="1" indent="-171450">
              <a:buFontTx/>
              <a:buChar char="-"/>
            </a:pPr>
            <a:r>
              <a:rPr lang="es-ES_tradnl" sz="800" b="0" i="0" u="none" strike="noStrike" kern="1200" baseline="0" dirty="0">
                <a:solidFill>
                  <a:schemeClr val="tx1"/>
                </a:solidFill>
                <a:latin typeface="Times New Roman" pitchFamily="18" charset="0"/>
                <a:ea typeface="+mn-ea"/>
                <a:cs typeface="+mn-cs"/>
                <a:sym typeface="Wingdings"/>
              </a:rPr>
              <a:t>I</a:t>
            </a:r>
            <a:r>
              <a:rPr lang="en-US" sz="800" b="0" i="0" u="none" strike="noStrike" kern="1200" baseline="0" dirty="0" err="1">
                <a:solidFill>
                  <a:schemeClr val="tx1"/>
                </a:solidFill>
                <a:latin typeface="Times New Roman" pitchFamily="18" charset="0"/>
                <a:ea typeface="+mn-ea"/>
                <a:cs typeface="+mn-cs"/>
              </a:rPr>
              <a:t>magine</a:t>
            </a:r>
            <a:r>
              <a:rPr lang="en-US" sz="800" b="0" i="0" u="none" strike="noStrike" kern="1200" baseline="0" dirty="0">
                <a:solidFill>
                  <a:schemeClr val="tx1"/>
                </a:solidFill>
                <a:latin typeface="Times New Roman" pitchFamily="18" charset="0"/>
                <a:ea typeface="+mn-ea"/>
                <a:cs typeface="+mn-cs"/>
              </a:rPr>
              <a:t> that another investigator decides to study the effect of the genetic risk factor on the risk of the environmental risk factor. She determine whether or not each individual has the genetic risk factor and records whether the same individual has the environmental risk factor. For a person without the genetic risk factor, is the environmental risk factor more or less likely to be present than for any other individual? Learning about the genetic risk factor not improve our ability to predict the outcome Y because the risk of the environmental factor in persons with or without the genetic risk factor is the same. In other words, we would intuitively conclude that A and Y are not associated. The knowledge that both A and Y cause lung cancer is irrelevant when considering the association between A and Y. </a:t>
            </a:r>
          </a:p>
          <a:p>
            <a:pPr marL="628650" lvl="1" indent="-171450">
              <a:buFontTx/>
              <a:buChar char="-"/>
            </a:pPr>
            <a:r>
              <a:rPr lang="en-US" sz="800" b="0" i="0" u="none" strike="noStrike" kern="1200" baseline="0" dirty="0">
                <a:solidFill>
                  <a:schemeClr val="tx1"/>
                </a:solidFill>
                <a:latin typeface="Times New Roman" pitchFamily="18" charset="0"/>
                <a:ea typeface="+mn-ea"/>
                <a:cs typeface="+mn-cs"/>
              </a:rPr>
              <a:t>Causal graphs theory again confirms our intuition because it says that colliders, unlike other variables, block the flow of association along the path on which they lie. </a:t>
            </a:r>
          </a:p>
          <a:p>
            <a:pPr marL="628650" lvl="1" indent="-171450">
              <a:buFontTx/>
              <a:buChar char="-"/>
            </a:pPr>
            <a:r>
              <a:rPr lang="en-US" sz="800" b="0" i="0" u="none" strike="noStrike" kern="1200" baseline="0" dirty="0">
                <a:solidFill>
                  <a:schemeClr val="tx1"/>
                </a:solidFill>
                <a:latin typeface="Times New Roman" pitchFamily="18" charset="0"/>
                <a:ea typeface="+mn-ea"/>
                <a:cs typeface="+mn-cs"/>
              </a:rPr>
              <a:t>Thus A and Y are independent because the only path between them is blocked by the L.</a:t>
            </a:r>
          </a:p>
        </p:txBody>
      </p:sp>
      <p:sp>
        <p:nvSpPr>
          <p:cNvPr id="4" name="Slide Number Placeholder 3"/>
          <p:cNvSpPr>
            <a:spLocks noGrp="1"/>
          </p:cNvSpPr>
          <p:nvPr>
            <p:ph type="sldNum" sz="quarter" idx="10"/>
          </p:nvPr>
        </p:nvSpPr>
        <p:spPr/>
        <p:txBody>
          <a:bodyPr/>
          <a:lstStyle/>
          <a:p>
            <a:pPr>
              <a:defRPr/>
            </a:pPr>
            <a:fld id="{0804B553-72BD-4DD0-89C7-4B996FCF1228}" type="slidenum">
              <a:rPr lang="en-US" smtClean="0"/>
              <a:pPr>
                <a:defRPr/>
              </a:pPr>
              <a:t>10</a:t>
            </a:fld>
            <a:endParaRPr lang="en-US"/>
          </a:p>
        </p:txBody>
      </p:sp>
    </p:spTree>
    <p:extLst>
      <p:ext uri="{BB962C8B-B14F-4D97-AF65-F5344CB8AC3E}">
        <p14:creationId xmlns:p14="http://schemas.microsoft.com/office/powerpoint/2010/main" val="21461479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en-US" sz="800" baseline="0" dirty="0"/>
              <a:t>Is there a causal effect of A on Y?</a:t>
            </a:r>
          </a:p>
          <a:p>
            <a:pPr marL="628650" lvl="1" indent="-171450">
              <a:buFontTx/>
              <a:buChar char="-"/>
            </a:pPr>
            <a:r>
              <a:rPr lang="en-US" sz="800" b="0" i="0" u="none" strike="noStrike" kern="1200" baseline="0" dirty="0">
                <a:solidFill>
                  <a:schemeClr val="tx1"/>
                </a:solidFill>
                <a:latin typeface="Times New Roman" pitchFamily="18" charset="0"/>
                <a:ea typeface="+mn-ea"/>
                <a:cs typeface="+mn-cs"/>
              </a:rPr>
              <a:t>All of the arrows on the path from A to Y are pointing in the same direction, so A still causes Y.</a:t>
            </a:r>
          </a:p>
          <a:p>
            <a:pPr marL="628650" marR="0" lvl="1" indent="-171450" algn="l" defTabSz="914400" rtl="0" eaLnBrk="0" fontAlgn="base" latinLnBrk="0" hangingPunct="0">
              <a:lnSpc>
                <a:spcPct val="100000"/>
              </a:lnSpc>
              <a:spcBef>
                <a:spcPct val="30000"/>
              </a:spcBef>
              <a:spcAft>
                <a:spcPct val="0"/>
              </a:spcAft>
              <a:buClrTx/>
              <a:buSzTx/>
              <a:buFontTx/>
              <a:buChar char="-"/>
              <a:tabLst/>
              <a:defRPr/>
            </a:pPr>
            <a:r>
              <a:rPr lang="en-US" sz="800" b="0" i="0" u="none" strike="noStrike" kern="1200" baseline="0" dirty="0">
                <a:solidFill>
                  <a:schemeClr val="tx1"/>
                </a:solidFill>
                <a:latin typeface="Times New Roman" pitchFamily="18" charset="0"/>
                <a:ea typeface="+mn-ea"/>
                <a:cs typeface="+mn-cs"/>
              </a:rPr>
              <a:t>Association, unlike causation, is a symmetric relationship between two variables; thus, when present, association flows between two variables regardless of the direction of the causal arrows. In this DAG, one could equivalently say that the association flows from A to Y or from Y to A. For causation, however, the arrows must all flow in the same direction. Both A and B cause Y according to this DAG, but Y does not cause either.</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en-US" sz="800" baseline="0" dirty="0"/>
              <a:t>Are A and Y unconditionally associated?</a:t>
            </a:r>
          </a:p>
          <a:p>
            <a:pPr marL="628650" marR="0" lvl="1" indent="-171450" algn="l" defTabSz="914400" rtl="0" eaLnBrk="0" fontAlgn="base" latinLnBrk="0" hangingPunct="0">
              <a:lnSpc>
                <a:spcPct val="100000"/>
              </a:lnSpc>
              <a:spcBef>
                <a:spcPct val="30000"/>
              </a:spcBef>
              <a:spcAft>
                <a:spcPct val="0"/>
              </a:spcAft>
              <a:buClrTx/>
              <a:buSzTx/>
              <a:buFontTx/>
              <a:buChar char="-"/>
              <a:tabLst/>
              <a:defRPr/>
            </a:pPr>
            <a:r>
              <a:rPr lang="en-US" sz="800" baseline="0" dirty="0"/>
              <a:t>We know that A has an effect on Y, so that should indicate to use that there is an association between A and Y</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en-US" sz="800" baseline="0" dirty="0"/>
              <a:t>But what if we only  look at individuals who do (or do not) have DNA damage?</a:t>
            </a:r>
          </a:p>
          <a:p>
            <a:pPr marL="628650" marR="0" lvl="1" indent="-171450" algn="l" defTabSz="914400" rtl="0" eaLnBrk="0" fontAlgn="base" latinLnBrk="0" hangingPunct="0">
              <a:lnSpc>
                <a:spcPct val="100000"/>
              </a:lnSpc>
              <a:spcBef>
                <a:spcPct val="30000"/>
              </a:spcBef>
              <a:spcAft>
                <a:spcPct val="0"/>
              </a:spcAft>
              <a:buClrTx/>
              <a:buSzTx/>
              <a:buFontTx/>
              <a:buChar char="-"/>
              <a:tabLst/>
              <a:defRPr/>
            </a:pPr>
            <a:r>
              <a:rPr lang="en-US" sz="800" b="0" i="0" u="none" strike="noStrike" kern="1200" baseline="0" dirty="0">
                <a:solidFill>
                  <a:schemeClr val="tx1"/>
                </a:solidFill>
                <a:latin typeface="Times New Roman" pitchFamily="18" charset="0"/>
                <a:ea typeface="+mn-ea"/>
                <a:cs typeface="+mn-cs"/>
              </a:rPr>
              <a:t>Suppose we restrict the analysis to the subset of individuals with no DNA damage (B=0), as indicated by the box placed around B.</a:t>
            </a:r>
          </a:p>
          <a:p>
            <a:pPr marL="628650" marR="0" lvl="1" indent="-171450" algn="l" defTabSz="914400" rtl="0" eaLnBrk="0" fontAlgn="base" latinLnBrk="0" hangingPunct="0">
              <a:lnSpc>
                <a:spcPct val="100000"/>
              </a:lnSpc>
              <a:spcBef>
                <a:spcPct val="30000"/>
              </a:spcBef>
              <a:spcAft>
                <a:spcPct val="0"/>
              </a:spcAft>
              <a:buClrTx/>
              <a:buSzTx/>
              <a:buFontTx/>
              <a:buChar char="-"/>
              <a:tabLst/>
              <a:defRPr/>
            </a:pPr>
            <a:r>
              <a:rPr lang="en-US" sz="800" b="0" i="0" u="none" strike="noStrike" kern="1200" baseline="0" dirty="0">
                <a:solidFill>
                  <a:schemeClr val="tx1"/>
                </a:solidFill>
                <a:latin typeface="Times New Roman" pitchFamily="18" charset="0"/>
                <a:ea typeface="+mn-ea"/>
                <a:cs typeface="+mn-cs"/>
              </a:rPr>
              <a:t>Individuals with no DNA damage (B = 0) have a lower than average risk of lung cancer. Regardless of whether an individual with no DNA damage was treated (A = 1) or untreated (A = 0), we already know that he has a lower than average risk because he doesn’t have DNA damage.</a:t>
            </a:r>
          </a:p>
          <a:p>
            <a:pPr marL="628650" marR="0" lvl="1" indent="-171450" algn="l" defTabSz="914400" rtl="0" eaLnBrk="0" fontAlgn="base" latinLnBrk="0" hangingPunct="0">
              <a:lnSpc>
                <a:spcPct val="100000"/>
              </a:lnSpc>
              <a:spcBef>
                <a:spcPct val="30000"/>
              </a:spcBef>
              <a:spcAft>
                <a:spcPct val="0"/>
              </a:spcAft>
              <a:buClrTx/>
              <a:buSzTx/>
              <a:buFontTx/>
              <a:buChar char="-"/>
              <a:tabLst/>
              <a:defRPr/>
            </a:pPr>
            <a:r>
              <a:rPr lang="en-US" sz="800" b="0" i="0" u="none" strike="noStrike" kern="1200" baseline="0" dirty="0">
                <a:solidFill>
                  <a:schemeClr val="tx1"/>
                </a:solidFill>
                <a:latin typeface="Times New Roman" pitchFamily="18" charset="0"/>
                <a:ea typeface="+mn-ea"/>
                <a:cs typeface="+mn-cs"/>
              </a:rPr>
              <a:t>Because smoking affects lung cancer risk only through DNA damage, learning smoking status doesn’t contribute any additional information about lung cancer risk</a:t>
            </a:r>
          </a:p>
          <a:p>
            <a:pPr marL="628650" marR="0" lvl="1" indent="-171450" algn="l" defTabSz="914400" rtl="0" eaLnBrk="0" fontAlgn="base" latinLnBrk="0" hangingPunct="0">
              <a:lnSpc>
                <a:spcPct val="100000"/>
              </a:lnSpc>
              <a:spcBef>
                <a:spcPct val="30000"/>
              </a:spcBef>
              <a:spcAft>
                <a:spcPct val="0"/>
              </a:spcAft>
              <a:buClrTx/>
              <a:buSzTx/>
              <a:buFontTx/>
              <a:buChar char="-"/>
              <a:tabLst/>
              <a:defRPr/>
            </a:pPr>
            <a:r>
              <a:rPr lang="en-US" sz="800" b="0" i="0" u="none" strike="noStrike" kern="1200" baseline="0" dirty="0">
                <a:solidFill>
                  <a:schemeClr val="tx1"/>
                </a:solidFill>
                <a:latin typeface="Times New Roman" pitchFamily="18" charset="0"/>
                <a:ea typeface="+mn-ea"/>
                <a:cs typeface="+mn-cs"/>
              </a:rPr>
              <a:t>In the subset of individuals with low DNA damage, smoking and lung cancer are not associated, and it’s the same argument for those DNA damage.</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en-US" sz="800" b="0" i="0" u="none" strike="noStrike" kern="1200" baseline="0" dirty="0">
                <a:solidFill>
                  <a:schemeClr val="tx1"/>
                </a:solidFill>
                <a:latin typeface="Times New Roman" pitchFamily="18" charset="0"/>
                <a:ea typeface="+mn-ea"/>
                <a:cs typeface="+mn-cs"/>
              </a:rPr>
              <a:t>Graphically, we say that a box placed around variable B blocks the flow of association through the path A → B → Y .</a:t>
            </a:r>
          </a:p>
        </p:txBody>
      </p:sp>
      <p:sp>
        <p:nvSpPr>
          <p:cNvPr id="4" name="Slide Number Placeholder 3"/>
          <p:cNvSpPr>
            <a:spLocks noGrp="1"/>
          </p:cNvSpPr>
          <p:nvPr>
            <p:ph type="sldNum" sz="quarter" idx="10"/>
          </p:nvPr>
        </p:nvSpPr>
        <p:spPr/>
        <p:txBody>
          <a:bodyPr/>
          <a:lstStyle/>
          <a:p>
            <a:pPr>
              <a:defRPr/>
            </a:pPr>
            <a:fld id="{0804B553-72BD-4DD0-89C7-4B996FCF1228}" type="slidenum">
              <a:rPr lang="en-US" smtClean="0"/>
              <a:pPr>
                <a:defRPr/>
              </a:pPr>
              <a:t>11</a:t>
            </a:fld>
            <a:endParaRPr lang="en-US"/>
          </a:p>
        </p:txBody>
      </p:sp>
    </p:spTree>
    <p:extLst>
      <p:ext uri="{BB962C8B-B14F-4D97-AF65-F5344CB8AC3E}">
        <p14:creationId xmlns:p14="http://schemas.microsoft.com/office/powerpoint/2010/main" val="21168881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800" b="0" i="0" u="none" strike="noStrike" kern="1200" baseline="0" dirty="0">
                <a:solidFill>
                  <a:schemeClr val="tx1"/>
                </a:solidFill>
                <a:latin typeface="Times New Roman" pitchFamily="18" charset="0"/>
                <a:ea typeface="+mn-ea"/>
                <a:cs typeface="+mn-cs"/>
              </a:rPr>
              <a:t>We concluded in the previous section that yellow fingers A do not have a causal effect on the risk of lung cancer Y, but the two variables are associated because the path A ← L → Y was open for the flow of association from A to Y.</a:t>
            </a:r>
          </a:p>
          <a:p>
            <a:pPr marL="171450" indent="-171450">
              <a:buFontTx/>
              <a:buChar char="-"/>
            </a:pPr>
            <a:r>
              <a:rPr lang="en-US" sz="800" b="0" i="0" u="none" strike="noStrike" kern="1200" baseline="0" dirty="0">
                <a:solidFill>
                  <a:schemeClr val="tx1"/>
                </a:solidFill>
                <a:latin typeface="Times New Roman" pitchFamily="18" charset="0"/>
                <a:ea typeface="+mn-ea"/>
                <a:cs typeface="+mn-cs"/>
              </a:rPr>
              <a:t>The question we ask now is whether A is associated with Y conditional on L.</a:t>
            </a:r>
          </a:p>
          <a:p>
            <a:pPr marL="171450" indent="-171450">
              <a:buFontTx/>
              <a:buChar char="-"/>
            </a:pPr>
            <a:r>
              <a:rPr lang="en-US" sz="800" b="0" i="0" u="none" strike="noStrike" kern="1200" baseline="0" dirty="0">
                <a:solidFill>
                  <a:schemeClr val="tx1"/>
                </a:solidFill>
                <a:latin typeface="Times New Roman" pitchFamily="18" charset="0"/>
                <a:ea typeface="+mn-ea"/>
                <a:cs typeface="+mn-cs"/>
              </a:rPr>
              <a:t>Suppose the investigator restricts the study to nonsmokers (L = 0).</a:t>
            </a:r>
          </a:p>
          <a:p>
            <a:pPr marL="628650" lvl="1" indent="-171450">
              <a:buFontTx/>
              <a:buChar char="-"/>
            </a:pPr>
            <a:r>
              <a:rPr lang="en-US" sz="800" b="0" i="0" u="none" strike="noStrike" kern="1200" baseline="0" dirty="0">
                <a:solidFill>
                  <a:schemeClr val="tx1"/>
                </a:solidFill>
                <a:latin typeface="Times New Roman" pitchFamily="18" charset="0"/>
                <a:ea typeface="+mn-ea"/>
                <a:cs typeface="+mn-cs"/>
              </a:rPr>
              <a:t>In that case, learning that an individual has yellow fingers (A = 1) does not help predict his risk of lung cancer (Y = 1) because the entire argument for better prediction relied on the fact that people with yellow fingers are more likely to be smokers.</a:t>
            </a:r>
          </a:p>
          <a:p>
            <a:pPr marL="628650" lvl="1" indent="-171450">
              <a:buFontTx/>
              <a:buChar char="-"/>
            </a:pPr>
            <a:r>
              <a:rPr lang="en-US" sz="800" b="0" i="0" u="none" strike="noStrike" kern="1200" baseline="0" dirty="0">
                <a:solidFill>
                  <a:schemeClr val="tx1"/>
                </a:solidFill>
                <a:latin typeface="Times New Roman" pitchFamily="18" charset="0"/>
                <a:ea typeface="+mn-ea"/>
                <a:cs typeface="+mn-cs"/>
              </a:rPr>
              <a:t>This argument is irrelevant when the study is restricted to nonsmokers or, more generally, to people who smoke with a particular intensity. </a:t>
            </a:r>
          </a:p>
          <a:p>
            <a:pPr marL="628650" lvl="1" indent="-171450">
              <a:buFontTx/>
              <a:buChar char="-"/>
            </a:pPr>
            <a:r>
              <a:rPr lang="en-US" sz="800" b="0" i="0" u="none" strike="noStrike" kern="1200" baseline="0" dirty="0">
                <a:solidFill>
                  <a:schemeClr val="tx1"/>
                </a:solidFill>
                <a:latin typeface="Times New Roman" pitchFamily="18" charset="0"/>
                <a:ea typeface="+mn-ea"/>
                <a:cs typeface="+mn-cs"/>
              </a:rPr>
              <a:t>Even though A and Y are marginally associated, A and Y are conditionally independent given L because the risk of lung cancer is the same in the treated and the untreated within levels of L</a:t>
            </a:r>
          </a:p>
          <a:p>
            <a:pPr marL="171450" indent="-171450">
              <a:buFontTx/>
              <a:buChar char="-"/>
            </a:pPr>
            <a:r>
              <a:rPr lang="en-US" sz="800" b="0" i="0" u="none" strike="noStrike" kern="1200" baseline="0" dirty="0">
                <a:solidFill>
                  <a:schemeClr val="tx1"/>
                </a:solidFill>
                <a:latin typeface="Times New Roman" pitchFamily="18" charset="0"/>
                <a:ea typeface="+mn-ea"/>
                <a:cs typeface="+mn-cs"/>
              </a:rPr>
              <a:t>The flow between A and Y is interrupted because the path A ← L → Y is blocked by the box around L.</a:t>
            </a:r>
          </a:p>
        </p:txBody>
      </p:sp>
      <p:sp>
        <p:nvSpPr>
          <p:cNvPr id="4" name="Slide Number Placeholder 3"/>
          <p:cNvSpPr>
            <a:spLocks noGrp="1"/>
          </p:cNvSpPr>
          <p:nvPr>
            <p:ph type="sldNum" sz="quarter" idx="10"/>
          </p:nvPr>
        </p:nvSpPr>
        <p:spPr/>
        <p:txBody>
          <a:bodyPr/>
          <a:lstStyle/>
          <a:p>
            <a:pPr>
              <a:defRPr/>
            </a:pPr>
            <a:fld id="{0804B553-72BD-4DD0-89C7-4B996FCF1228}" type="slidenum">
              <a:rPr lang="en-US" smtClean="0"/>
              <a:pPr>
                <a:defRPr/>
              </a:pPr>
              <a:t>12</a:t>
            </a:fld>
            <a:endParaRPr lang="en-US"/>
          </a:p>
        </p:txBody>
      </p:sp>
    </p:spTree>
    <p:extLst>
      <p:ext uri="{BB962C8B-B14F-4D97-AF65-F5344CB8AC3E}">
        <p14:creationId xmlns:p14="http://schemas.microsoft.com/office/powerpoint/2010/main" val="21168881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800" b="0" i="0" u="none" strike="noStrike" kern="1200" baseline="0" dirty="0">
                <a:solidFill>
                  <a:schemeClr val="tx1"/>
                </a:solidFill>
                <a:latin typeface="Times New Roman" pitchFamily="18" charset="0"/>
                <a:ea typeface="+mn-ea"/>
                <a:cs typeface="+mn-cs"/>
              </a:rPr>
              <a:t>What happens to the relationship between A and Y if we condition on their common effect L?</a:t>
            </a:r>
          </a:p>
          <a:p>
            <a:pPr marL="171450" indent="-171450">
              <a:buFontTx/>
              <a:buChar char="-"/>
            </a:pPr>
            <a:r>
              <a:rPr lang="en-US" sz="800" b="0" i="0" u="none" strike="noStrike" kern="1200" baseline="0" dirty="0">
                <a:solidFill>
                  <a:schemeClr val="tx1"/>
                </a:solidFill>
                <a:latin typeface="Times New Roman" pitchFamily="18" charset="0"/>
                <a:ea typeface="+mn-ea"/>
                <a:cs typeface="+mn-cs"/>
              </a:rPr>
              <a:t>Suppose that the investigators, who are interested in estimating the effect of genetics on environment, restricted the study population to individuals with lung cancer (L = 1).</a:t>
            </a:r>
          </a:p>
          <a:p>
            <a:pPr marL="628650" lvl="1" indent="-171450">
              <a:buFontTx/>
              <a:buChar char="-"/>
            </a:pPr>
            <a:r>
              <a:rPr lang="en-US" sz="800" b="0" i="0" u="none" strike="noStrike" kern="1200" baseline="0" dirty="0">
                <a:solidFill>
                  <a:schemeClr val="tx1"/>
                </a:solidFill>
                <a:latin typeface="Times New Roman" pitchFamily="18" charset="0"/>
                <a:ea typeface="+mn-ea"/>
                <a:cs typeface="+mn-cs"/>
              </a:rPr>
              <a:t>Knowing that an individual with lung cancer does not have the genetic risk factor provides some information about the environmental risk factor because, in the absence of the genetic risk factor, it is more likely that another cause of lung cancer is present.</a:t>
            </a:r>
          </a:p>
          <a:p>
            <a:pPr marL="628650" lvl="1" indent="-171450">
              <a:buFontTx/>
              <a:buChar char="-"/>
            </a:pPr>
            <a:r>
              <a:rPr lang="en-US" sz="800" b="0" i="0" u="none" strike="noStrike" kern="1200" baseline="0" dirty="0">
                <a:solidFill>
                  <a:schemeClr val="tx1"/>
                </a:solidFill>
                <a:latin typeface="Times New Roman" pitchFamily="18" charset="0"/>
                <a:ea typeface="+mn-ea"/>
                <a:cs typeface="+mn-cs"/>
              </a:rPr>
              <a:t>That is, among individuals with lung cancer, the proportion of individuals with the environmental risk factor is increased among individuals without the genetic risk factor.</a:t>
            </a:r>
          </a:p>
          <a:p>
            <a:pPr marL="628650" lvl="1" indent="-171450">
              <a:buFontTx/>
              <a:buChar char="-"/>
            </a:pPr>
            <a:r>
              <a:rPr lang="en-US" sz="800" b="0" i="0" u="none" strike="noStrike" kern="1200" baseline="0" dirty="0">
                <a:solidFill>
                  <a:schemeClr val="tx1"/>
                </a:solidFill>
                <a:latin typeface="Times New Roman" pitchFamily="18" charset="0"/>
                <a:ea typeface="+mn-ea"/>
                <a:cs typeface="+mn-cs"/>
              </a:rPr>
              <a:t>Therefore, A and Y are inversely associated conditional on L = 1.</a:t>
            </a:r>
          </a:p>
          <a:p>
            <a:pPr marL="628650" lvl="1" indent="-171450">
              <a:buFontTx/>
              <a:buChar char="-"/>
            </a:pPr>
            <a:r>
              <a:rPr lang="en-US" sz="800" b="0" i="0" u="none" strike="noStrike" kern="1200" baseline="0" dirty="0">
                <a:solidFill>
                  <a:schemeClr val="tx1"/>
                </a:solidFill>
                <a:latin typeface="Times New Roman" pitchFamily="18" charset="0"/>
                <a:ea typeface="+mn-ea"/>
                <a:cs typeface="+mn-cs"/>
              </a:rPr>
              <a:t>The investigator will make a mistake if he concludes that A has a causal effect on Y just because A and Y are associated within levels of L.</a:t>
            </a:r>
          </a:p>
          <a:p>
            <a:pPr marL="628650" lvl="1" indent="-171450">
              <a:buFontTx/>
              <a:buChar char="-"/>
            </a:pPr>
            <a:r>
              <a:rPr lang="en-US" sz="800" b="0" i="0" u="none" strike="noStrike" kern="1200" baseline="0" dirty="0">
                <a:solidFill>
                  <a:schemeClr val="tx1"/>
                </a:solidFill>
                <a:latin typeface="Times New Roman" pitchFamily="18" charset="0"/>
                <a:ea typeface="+mn-ea"/>
                <a:cs typeface="+mn-cs"/>
              </a:rPr>
              <a:t>In the extreme, if the genetic and environmental factors were the only causes of lung cancer, then among individuals with lung cancer, the absence of one risk factor would perfectly predict the presence of the other.</a:t>
            </a:r>
          </a:p>
          <a:p>
            <a:pPr marL="171450" indent="-171450">
              <a:buFontTx/>
              <a:buChar char="-"/>
            </a:pPr>
            <a:r>
              <a:rPr lang="en-US" sz="800" b="0" i="0" u="none" strike="noStrike" kern="1200" baseline="0" dirty="0">
                <a:solidFill>
                  <a:schemeClr val="tx1"/>
                </a:solidFill>
                <a:latin typeface="Times New Roman" pitchFamily="18" charset="0"/>
                <a:ea typeface="+mn-ea"/>
                <a:cs typeface="+mn-cs"/>
              </a:rPr>
              <a:t>Causal graphs theory shows that indeed conditioning on a collider like L opens the path A → L ← Y, which was blocked when the collider was not conditioned on.</a:t>
            </a:r>
          </a:p>
          <a:p>
            <a:pPr marL="171450" indent="-171450">
              <a:buFontTx/>
              <a:buChar char="-"/>
            </a:pPr>
            <a:r>
              <a:rPr lang="en-US" sz="800" b="0" i="0" u="none" strike="noStrike" kern="1200" baseline="0" dirty="0">
                <a:solidFill>
                  <a:schemeClr val="tx1"/>
                </a:solidFill>
                <a:latin typeface="Times New Roman" pitchFamily="18" charset="0"/>
                <a:ea typeface="+mn-ea"/>
                <a:cs typeface="+mn-cs"/>
              </a:rPr>
              <a:t>Intuitively, whether two variables (the causes) are associated cannot be influenced by an event in the future (their effect), but two causes of a given effect generally become associated once we stratify on the common effect.</a:t>
            </a:r>
          </a:p>
          <a:p>
            <a:pPr marL="171450" indent="-171450">
              <a:buFontTx/>
              <a:buChar char="-"/>
            </a:pPr>
            <a:r>
              <a:rPr lang="en-US" sz="800" b="0" i="0" u="none" strike="noStrike" kern="1200" baseline="0" dirty="0">
                <a:solidFill>
                  <a:schemeClr val="tx1"/>
                </a:solidFill>
                <a:latin typeface="Times New Roman" pitchFamily="18" charset="0"/>
                <a:ea typeface="+mn-ea"/>
                <a:cs typeface="+mn-cs"/>
              </a:rPr>
              <a:t>That’s the premise of selection bias under the null.</a:t>
            </a:r>
          </a:p>
        </p:txBody>
      </p:sp>
      <p:sp>
        <p:nvSpPr>
          <p:cNvPr id="4" name="Slide Number Placeholder 3"/>
          <p:cNvSpPr>
            <a:spLocks noGrp="1"/>
          </p:cNvSpPr>
          <p:nvPr>
            <p:ph type="sldNum" sz="quarter" idx="10"/>
          </p:nvPr>
        </p:nvSpPr>
        <p:spPr/>
        <p:txBody>
          <a:bodyPr/>
          <a:lstStyle/>
          <a:p>
            <a:pPr>
              <a:defRPr/>
            </a:pPr>
            <a:fld id="{0804B553-72BD-4DD0-89C7-4B996FCF1228}" type="slidenum">
              <a:rPr lang="en-US" smtClean="0"/>
              <a:pPr>
                <a:defRPr/>
              </a:pPr>
              <a:t>13</a:t>
            </a:fld>
            <a:endParaRPr lang="en-US"/>
          </a:p>
        </p:txBody>
      </p:sp>
    </p:spTree>
    <p:extLst>
      <p:ext uri="{BB962C8B-B14F-4D97-AF65-F5344CB8AC3E}">
        <p14:creationId xmlns:p14="http://schemas.microsoft.com/office/powerpoint/2010/main" val="21168881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s-ES_tradnl" sz="800" b="0" i="0" u="none" strike="noStrike" kern="1200" baseline="0" dirty="0">
                <a:solidFill>
                  <a:schemeClr val="tx1"/>
                </a:solidFill>
                <a:latin typeface="Times New Roman" pitchFamily="18" charset="0"/>
                <a:ea typeface="+mn-ea"/>
                <a:cs typeface="+mn-cs"/>
              </a:rPr>
              <a:t>A and Y are </a:t>
            </a:r>
            <a:r>
              <a:rPr lang="es-ES_tradnl" sz="800" b="0" i="0" u="none" strike="noStrike" kern="1200" baseline="0" dirty="0" err="1">
                <a:solidFill>
                  <a:schemeClr val="tx1"/>
                </a:solidFill>
                <a:latin typeface="Times New Roman" pitchFamily="18" charset="0"/>
                <a:ea typeface="+mn-ea"/>
                <a:cs typeface="+mn-cs"/>
              </a:rPr>
              <a:t>associated</a:t>
            </a:r>
            <a:r>
              <a:rPr lang="es-ES_tradnl" sz="800" b="0" i="0" u="none" strike="noStrike" kern="1200" baseline="0" dirty="0">
                <a:solidFill>
                  <a:schemeClr val="tx1"/>
                </a:solidFill>
                <a:latin typeface="Times New Roman" pitchFamily="18" charset="0"/>
                <a:ea typeface="+mn-ea"/>
                <a:cs typeface="+mn-cs"/>
              </a:rPr>
              <a:t> </a:t>
            </a:r>
            <a:r>
              <a:rPr lang="es-ES_tradnl" sz="800" b="0" i="0" u="none" strike="noStrike" kern="1200" baseline="0" dirty="0" err="1">
                <a:solidFill>
                  <a:schemeClr val="tx1"/>
                </a:solidFill>
                <a:latin typeface="Times New Roman" pitchFamily="18" charset="0"/>
                <a:ea typeface="+mn-ea"/>
                <a:cs typeface="+mn-cs"/>
              </a:rPr>
              <a:t>within</a:t>
            </a:r>
            <a:r>
              <a:rPr lang="es-ES_tradnl" sz="800" b="0" i="0" u="none" strike="noStrike" kern="1200" baseline="0" dirty="0">
                <a:solidFill>
                  <a:schemeClr val="tx1"/>
                </a:solidFill>
                <a:latin typeface="Times New Roman" pitchFamily="18" charset="0"/>
                <a:ea typeface="+mn-ea"/>
                <a:cs typeface="+mn-cs"/>
              </a:rPr>
              <a:t> </a:t>
            </a:r>
            <a:r>
              <a:rPr lang="es-ES_tradnl" sz="800" b="0" i="0" u="none" strike="noStrike" kern="1200" baseline="0" dirty="0" err="1">
                <a:solidFill>
                  <a:schemeClr val="tx1"/>
                </a:solidFill>
                <a:latin typeface="Times New Roman" pitchFamily="18" charset="0"/>
                <a:ea typeface="+mn-ea"/>
                <a:cs typeface="+mn-cs"/>
              </a:rPr>
              <a:t>levels</a:t>
            </a:r>
            <a:r>
              <a:rPr lang="es-ES_tradnl" sz="800" b="0" i="0" u="none" strike="noStrike" kern="1200" baseline="0" dirty="0">
                <a:solidFill>
                  <a:schemeClr val="tx1"/>
                </a:solidFill>
                <a:latin typeface="Times New Roman" pitchFamily="18" charset="0"/>
                <a:ea typeface="+mn-ea"/>
                <a:cs typeface="+mn-cs"/>
              </a:rPr>
              <a:t> of S </a:t>
            </a:r>
            <a:r>
              <a:rPr lang="es-ES_tradnl" sz="800" b="0" i="0" u="none" strike="noStrike" kern="1200" baseline="0" dirty="0" err="1">
                <a:solidFill>
                  <a:schemeClr val="tx1"/>
                </a:solidFill>
                <a:latin typeface="Times New Roman" pitchFamily="18" charset="0"/>
                <a:ea typeface="+mn-ea"/>
                <a:cs typeface="+mn-cs"/>
              </a:rPr>
              <a:t>because</a:t>
            </a:r>
            <a:r>
              <a:rPr lang="es-ES_tradnl" sz="800" b="0" i="0" u="none" strike="noStrike" kern="1200" baseline="0" dirty="0">
                <a:solidFill>
                  <a:schemeClr val="tx1"/>
                </a:solidFill>
                <a:latin typeface="Times New Roman" pitchFamily="18" charset="0"/>
                <a:ea typeface="+mn-ea"/>
                <a:cs typeface="+mn-cs"/>
              </a:rPr>
              <a:t> S </a:t>
            </a:r>
            <a:r>
              <a:rPr lang="es-ES_tradnl" sz="800" b="0" i="0" u="none" strike="noStrike" kern="1200" baseline="0" dirty="0" err="1">
                <a:solidFill>
                  <a:schemeClr val="tx1"/>
                </a:solidFill>
                <a:latin typeface="Times New Roman" pitchFamily="18" charset="0"/>
                <a:ea typeface="+mn-ea"/>
                <a:cs typeface="+mn-cs"/>
              </a:rPr>
              <a:t>is</a:t>
            </a:r>
            <a:r>
              <a:rPr lang="es-ES_tradnl" sz="800" b="0" i="0" u="none" strike="noStrike" kern="1200" baseline="0" dirty="0">
                <a:solidFill>
                  <a:schemeClr val="tx1"/>
                </a:solidFill>
                <a:latin typeface="Times New Roman" pitchFamily="18" charset="0"/>
                <a:ea typeface="+mn-ea"/>
                <a:cs typeface="+mn-cs"/>
              </a:rPr>
              <a:t> a </a:t>
            </a:r>
            <a:r>
              <a:rPr lang="es-ES_tradnl" sz="800" b="0" i="0" u="none" strike="noStrike" kern="1200" baseline="0" dirty="0" err="1">
                <a:solidFill>
                  <a:schemeClr val="tx1"/>
                </a:solidFill>
                <a:latin typeface="Times New Roman" pitchFamily="18" charset="0"/>
                <a:ea typeface="+mn-ea"/>
                <a:cs typeface="+mn-cs"/>
              </a:rPr>
              <a:t>common</a:t>
            </a:r>
            <a:r>
              <a:rPr lang="es-ES_tradnl" sz="800" b="0" i="0" u="none" strike="noStrike" kern="1200" baseline="0" dirty="0">
                <a:solidFill>
                  <a:schemeClr val="tx1"/>
                </a:solidFill>
                <a:latin typeface="Times New Roman" pitchFamily="18" charset="0"/>
                <a:ea typeface="+mn-ea"/>
                <a:cs typeface="+mn-cs"/>
              </a:rPr>
              <a:t> </a:t>
            </a:r>
            <a:r>
              <a:rPr lang="es-ES_tradnl" sz="800" b="0" i="0" u="none" strike="noStrike" kern="1200" baseline="0" dirty="0" err="1">
                <a:solidFill>
                  <a:schemeClr val="tx1"/>
                </a:solidFill>
                <a:latin typeface="Times New Roman" pitchFamily="18" charset="0"/>
                <a:ea typeface="+mn-ea"/>
                <a:cs typeface="+mn-cs"/>
              </a:rPr>
              <a:t>effect</a:t>
            </a:r>
            <a:r>
              <a:rPr lang="es-ES_tradnl" sz="800" b="0" i="0" u="none" strike="noStrike" kern="1200" baseline="0" dirty="0">
                <a:solidFill>
                  <a:schemeClr val="tx1"/>
                </a:solidFill>
                <a:latin typeface="Times New Roman" pitchFamily="18" charset="0"/>
                <a:ea typeface="+mn-ea"/>
                <a:cs typeface="+mn-cs"/>
              </a:rPr>
              <a:t> of A and Y.</a:t>
            </a:r>
          </a:p>
          <a:p>
            <a:pPr marL="171450" indent="-171450">
              <a:buFontTx/>
              <a:buChar char="-"/>
            </a:pPr>
            <a:r>
              <a:rPr lang="es-ES_tradnl" sz="800" b="0" i="0" u="none" strike="noStrike" kern="1200" baseline="0" dirty="0">
                <a:solidFill>
                  <a:schemeClr val="tx1"/>
                </a:solidFill>
                <a:latin typeface="Times New Roman" pitchFamily="18" charset="0"/>
                <a:ea typeface="+mn-ea"/>
                <a:cs typeface="+mn-cs"/>
              </a:rPr>
              <a:t>Causal </a:t>
            </a:r>
            <a:r>
              <a:rPr lang="es-ES_tradnl" sz="800" b="0" i="0" u="none" strike="noStrike" kern="1200" baseline="0" dirty="0" err="1">
                <a:solidFill>
                  <a:schemeClr val="tx1"/>
                </a:solidFill>
                <a:latin typeface="Times New Roman" pitchFamily="18" charset="0"/>
                <a:ea typeface="+mn-ea"/>
                <a:cs typeface="+mn-cs"/>
              </a:rPr>
              <a:t>graphs</a:t>
            </a:r>
            <a:r>
              <a:rPr lang="es-ES_tradnl" sz="800" b="0" i="0" u="none" strike="noStrike" kern="1200" baseline="0" dirty="0">
                <a:solidFill>
                  <a:schemeClr val="tx1"/>
                </a:solidFill>
                <a:latin typeface="Times New Roman" pitchFamily="18" charset="0"/>
                <a:ea typeface="+mn-ea"/>
                <a:cs typeface="+mn-cs"/>
              </a:rPr>
              <a:t> </a:t>
            </a:r>
            <a:r>
              <a:rPr lang="es-ES_tradnl" sz="800" b="0" i="0" u="none" strike="noStrike" kern="1200" baseline="0" dirty="0" err="1">
                <a:solidFill>
                  <a:schemeClr val="tx1"/>
                </a:solidFill>
                <a:latin typeface="Times New Roman" pitchFamily="18" charset="0"/>
                <a:ea typeface="+mn-ea"/>
                <a:cs typeface="+mn-cs"/>
              </a:rPr>
              <a:t>theory</a:t>
            </a:r>
            <a:r>
              <a:rPr lang="es-ES_tradnl" sz="800" b="0" i="0" u="none" strike="noStrike" kern="1200" baseline="0" dirty="0">
                <a:solidFill>
                  <a:schemeClr val="tx1"/>
                </a:solidFill>
                <a:latin typeface="Times New Roman" pitchFamily="18" charset="0"/>
                <a:ea typeface="+mn-ea"/>
                <a:cs typeface="+mn-cs"/>
              </a:rPr>
              <a:t> shows </a:t>
            </a:r>
            <a:r>
              <a:rPr lang="es-ES_tradnl" sz="800" b="0" i="0" u="none" strike="noStrike" kern="1200" baseline="0" dirty="0" err="1">
                <a:solidFill>
                  <a:schemeClr val="tx1"/>
                </a:solidFill>
                <a:latin typeface="Times New Roman" pitchFamily="18" charset="0"/>
                <a:ea typeface="+mn-ea"/>
                <a:cs typeface="+mn-cs"/>
              </a:rPr>
              <a:t>that</a:t>
            </a:r>
            <a:r>
              <a:rPr lang="es-ES_tradnl" sz="800" b="0" i="0" u="none" strike="noStrike" kern="1200" baseline="0" dirty="0">
                <a:solidFill>
                  <a:schemeClr val="tx1"/>
                </a:solidFill>
                <a:latin typeface="Times New Roman" pitchFamily="18" charset="0"/>
                <a:ea typeface="+mn-ea"/>
                <a:cs typeface="+mn-cs"/>
              </a:rPr>
              <a:t> </a:t>
            </a:r>
            <a:r>
              <a:rPr lang="es-ES_tradnl" sz="800" b="0" i="0" u="none" strike="noStrike" kern="1200" baseline="0" dirty="0" err="1">
                <a:solidFill>
                  <a:schemeClr val="tx1"/>
                </a:solidFill>
                <a:latin typeface="Times New Roman" pitchFamily="18" charset="0"/>
                <a:ea typeface="+mn-ea"/>
                <a:cs typeface="+mn-cs"/>
              </a:rPr>
              <a:t>conditioning</a:t>
            </a:r>
            <a:r>
              <a:rPr lang="es-ES_tradnl" sz="800" b="0" i="0" u="none" strike="noStrike" kern="1200" baseline="0" dirty="0">
                <a:solidFill>
                  <a:schemeClr val="tx1"/>
                </a:solidFill>
                <a:latin typeface="Times New Roman" pitchFamily="18" charset="0"/>
                <a:ea typeface="+mn-ea"/>
                <a:cs typeface="+mn-cs"/>
              </a:rPr>
              <a:t> </a:t>
            </a:r>
            <a:r>
              <a:rPr lang="es-ES_tradnl" sz="800" b="0" i="0" u="none" strike="noStrike" kern="1200" baseline="0" dirty="0" err="1">
                <a:solidFill>
                  <a:schemeClr val="tx1"/>
                </a:solidFill>
                <a:latin typeface="Times New Roman" pitchFamily="18" charset="0"/>
                <a:ea typeface="+mn-ea"/>
                <a:cs typeface="+mn-cs"/>
              </a:rPr>
              <a:t>on</a:t>
            </a:r>
            <a:r>
              <a:rPr lang="es-ES_tradnl" sz="800" b="0" i="0" u="none" strike="noStrike" kern="1200" baseline="0" dirty="0">
                <a:solidFill>
                  <a:schemeClr val="tx1"/>
                </a:solidFill>
                <a:latin typeface="Times New Roman" pitchFamily="18" charset="0"/>
                <a:ea typeface="+mn-ea"/>
                <a:cs typeface="+mn-cs"/>
              </a:rPr>
              <a:t> a variable S </a:t>
            </a:r>
            <a:r>
              <a:rPr lang="es-ES_tradnl" sz="800" b="0" i="0" u="none" strike="noStrike" kern="1200" baseline="0" dirty="0" err="1">
                <a:solidFill>
                  <a:schemeClr val="tx1"/>
                </a:solidFill>
                <a:latin typeface="Times New Roman" pitchFamily="18" charset="0"/>
                <a:ea typeface="+mn-ea"/>
                <a:cs typeface="+mn-cs"/>
              </a:rPr>
              <a:t>affected</a:t>
            </a:r>
            <a:r>
              <a:rPr lang="es-ES_tradnl" sz="800" b="0" i="0" u="none" strike="noStrike" kern="1200" baseline="0" dirty="0">
                <a:solidFill>
                  <a:schemeClr val="tx1"/>
                </a:solidFill>
                <a:latin typeface="Times New Roman" pitchFamily="18" charset="0"/>
                <a:ea typeface="+mn-ea"/>
                <a:cs typeface="+mn-cs"/>
              </a:rPr>
              <a:t> </a:t>
            </a:r>
            <a:r>
              <a:rPr lang="es-ES_tradnl" sz="800" b="0" i="0" u="none" strike="noStrike" kern="1200" baseline="0" dirty="0" err="1">
                <a:solidFill>
                  <a:schemeClr val="tx1"/>
                </a:solidFill>
                <a:latin typeface="Times New Roman" pitchFamily="18" charset="0"/>
                <a:ea typeface="+mn-ea"/>
                <a:cs typeface="+mn-cs"/>
              </a:rPr>
              <a:t>by</a:t>
            </a:r>
            <a:r>
              <a:rPr lang="es-ES_tradnl" sz="800" b="0" i="0" u="none" strike="noStrike" kern="1200" baseline="0" dirty="0">
                <a:solidFill>
                  <a:schemeClr val="tx1"/>
                </a:solidFill>
                <a:latin typeface="Times New Roman" pitchFamily="18" charset="0"/>
                <a:ea typeface="+mn-ea"/>
                <a:cs typeface="+mn-cs"/>
              </a:rPr>
              <a:t> a </a:t>
            </a:r>
            <a:r>
              <a:rPr lang="es-ES_tradnl" sz="800" b="0" i="0" u="none" strike="noStrike" kern="1200" baseline="0" dirty="0" err="1">
                <a:solidFill>
                  <a:schemeClr val="tx1"/>
                </a:solidFill>
                <a:latin typeface="Times New Roman" pitchFamily="18" charset="0"/>
                <a:ea typeface="+mn-ea"/>
                <a:cs typeface="+mn-cs"/>
              </a:rPr>
              <a:t>collider</a:t>
            </a:r>
            <a:r>
              <a:rPr lang="es-ES_tradnl" sz="800" b="0" i="0" u="none" strike="noStrike" kern="1200" baseline="0" dirty="0">
                <a:solidFill>
                  <a:schemeClr val="tx1"/>
                </a:solidFill>
                <a:latin typeface="Times New Roman" pitchFamily="18" charset="0"/>
                <a:ea typeface="+mn-ea"/>
                <a:cs typeface="+mn-cs"/>
              </a:rPr>
              <a:t> L </a:t>
            </a:r>
            <a:r>
              <a:rPr lang="es-ES_tradnl" sz="800" b="0" i="0" u="none" strike="noStrike" kern="1200" baseline="0" dirty="0" err="1">
                <a:solidFill>
                  <a:schemeClr val="tx1"/>
                </a:solidFill>
                <a:latin typeface="Times New Roman" pitchFamily="18" charset="0"/>
                <a:ea typeface="+mn-ea"/>
                <a:cs typeface="+mn-cs"/>
              </a:rPr>
              <a:t>also</a:t>
            </a:r>
            <a:r>
              <a:rPr lang="es-ES_tradnl" sz="800" b="0" i="0" u="none" strike="noStrike" kern="1200" baseline="0" dirty="0">
                <a:solidFill>
                  <a:schemeClr val="tx1"/>
                </a:solidFill>
                <a:latin typeface="Times New Roman" pitchFamily="18" charset="0"/>
                <a:ea typeface="+mn-ea"/>
                <a:cs typeface="+mn-cs"/>
              </a:rPr>
              <a:t> opens </a:t>
            </a:r>
            <a:r>
              <a:rPr lang="es-ES_tradnl" sz="800" b="0" i="0" u="none" strike="noStrike" kern="1200" baseline="0" dirty="0" err="1">
                <a:solidFill>
                  <a:schemeClr val="tx1"/>
                </a:solidFill>
                <a:latin typeface="Times New Roman" pitchFamily="18" charset="0"/>
                <a:ea typeface="+mn-ea"/>
                <a:cs typeface="+mn-cs"/>
              </a:rPr>
              <a:t>the</a:t>
            </a:r>
            <a:r>
              <a:rPr lang="es-ES_tradnl" sz="800" b="0" i="0" u="none" strike="noStrike" kern="1200" baseline="0" dirty="0">
                <a:solidFill>
                  <a:schemeClr val="tx1"/>
                </a:solidFill>
                <a:latin typeface="Times New Roman" pitchFamily="18" charset="0"/>
                <a:ea typeface="+mn-ea"/>
                <a:cs typeface="+mn-cs"/>
              </a:rPr>
              <a:t> </a:t>
            </a:r>
            <a:r>
              <a:rPr lang="es-ES_tradnl" sz="800" b="0" i="0" u="none" strike="noStrike" kern="1200" baseline="0" dirty="0" err="1">
                <a:solidFill>
                  <a:schemeClr val="tx1"/>
                </a:solidFill>
                <a:latin typeface="Times New Roman" pitchFamily="18" charset="0"/>
                <a:ea typeface="+mn-ea"/>
                <a:cs typeface="+mn-cs"/>
              </a:rPr>
              <a:t>path</a:t>
            </a:r>
            <a:r>
              <a:rPr lang="es-ES_tradnl" sz="800" b="0" i="0" u="none" strike="noStrike" kern="1200" baseline="0" dirty="0">
                <a:solidFill>
                  <a:schemeClr val="tx1"/>
                </a:solidFill>
                <a:latin typeface="Times New Roman" pitchFamily="18" charset="0"/>
                <a:ea typeface="+mn-ea"/>
                <a:cs typeface="+mn-cs"/>
              </a:rPr>
              <a:t> A → L ← Y</a:t>
            </a:r>
          </a:p>
          <a:p>
            <a:pPr marL="171450" indent="-171450">
              <a:buFontTx/>
              <a:buChar char="-"/>
            </a:pPr>
            <a:r>
              <a:rPr lang="es-ES_tradnl" sz="800" b="0" i="0" u="none" strike="noStrike" kern="1200" baseline="0" dirty="0" err="1">
                <a:solidFill>
                  <a:schemeClr val="tx1"/>
                </a:solidFill>
                <a:latin typeface="Times New Roman" pitchFamily="18" charset="0"/>
                <a:ea typeface="+mn-ea"/>
                <a:cs typeface="+mn-cs"/>
              </a:rPr>
              <a:t>This</a:t>
            </a:r>
            <a:r>
              <a:rPr lang="es-ES_tradnl" sz="800" b="0" i="0" u="none" strike="noStrike" kern="1200" baseline="0" dirty="0">
                <a:solidFill>
                  <a:schemeClr val="tx1"/>
                </a:solidFill>
                <a:latin typeface="Times New Roman" pitchFamily="18" charset="0"/>
                <a:ea typeface="+mn-ea"/>
                <a:cs typeface="+mn-cs"/>
              </a:rPr>
              <a:t> </a:t>
            </a:r>
            <a:r>
              <a:rPr lang="es-ES_tradnl" sz="800" b="0" i="0" u="none" strike="noStrike" kern="1200" baseline="0" dirty="0" err="1">
                <a:solidFill>
                  <a:schemeClr val="tx1"/>
                </a:solidFill>
                <a:latin typeface="Times New Roman" pitchFamily="18" charset="0"/>
                <a:ea typeface="+mn-ea"/>
                <a:cs typeface="+mn-cs"/>
              </a:rPr>
              <a:t>path</a:t>
            </a:r>
            <a:r>
              <a:rPr lang="es-ES_tradnl" sz="800" b="0" i="0" u="none" strike="noStrike" kern="1200" baseline="0" dirty="0">
                <a:solidFill>
                  <a:schemeClr val="tx1"/>
                </a:solidFill>
                <a:latin typeface="Times New Roman" pitchFamily="18" charset="0"/>
                <a:ea typeface="+mn-ea"/>
                <a:cs typeface="+mn-cs"/>
              </a:rPr>
              <a:t> </a:t>
            </a:r>
            <a:r>
              <a:rPr lang="es-ES_tradnl" sz="800" b="0" i="0" u="none" strike="noStrike" kern="1200" baseline="0" dirty="0" err="1">
                <a:solidFill>
                  <a:schemeClr val="tx1"/>
                </a:solidFill>
                <a:latin typeface="Times New Roman" pitchFamily="18" charset="0"/>
                <a:ea typeface="+mn-ea"/>
                <a:cs typeface="+mn-cs"/>
              </a:rPr>
              <a:t>is</a:t>
            </a:r>
            <a:r>
              <a:rPr lang="es-ES_tradnl" sz="800" b="0" i="0" u="none" strike="noStrike" kern="1200" baseline="0" dirty="0">
                <a:solidFill>
                  <a:schemeClr val="tx1"/>
                </a:solidFill>
                <a:latin typeface="Times New Roman" pitchFamily="18" charset="0"/>
                <a:ea typeface="+mn-ea"/>
                <a:cs typeface="+mn-cs"/>
              </a:rPr>
              <a:t> </a:t>
            </a:r>
            <a:r>
              <a:rPr lang="es-ES_tradnl" sz="800" b="0" i="0" u="none" strike="noStrike" kern="1200" baseline="0" dirty="0" err="1">
                <a:solidFill>
                  <a:schemeClr val="tx1"/>
                </a:solidFill>
                <a:latin typeface="Times New Roman" pitchFamily="18" charset="0"/>
                <a:ea typeface="+mn-ea"/>
                <a:cs typeface="+mn-cs"/>
              </a:rPr>
              <a:t>blocked</a:t>
            </a:r>
            <a:r>
              <a:rPr lang="es-ES_tradnl" sz="800" b="0" i="0" u="none" strike="noStrike" kern="1200" baseline="0" dirty="0">
                <a:solidFill>
                  <a:schemeClr val="tx1"/>
                </a:solidFill>
                <a:latin typeface="Times New Roman" pitchFamily="18" charset="0"/>
                <a:ea typeface="+mn-ea"/>
                <a:cs typeface="+mn-cs"/>
              </a:rPr>
              <a:t> in </a:t>
            </a:r>
            <a:r>
              <a:rPr lang="es-ES_tradnl" sz="800" b="0" i="0" u="none" strike="noStrike" kern="1200" baseline="0" dirty="0" err="1">
                <a:solidFill>
                  <a:schemeClr val="tx1"/>
                </a:solidFill>
                <a:latin typeface="Times New Roman" pitchFamily="18" charset="0"/>
                <a:ea typeface="+mn-ea"/>
                <a:cs typeface="+mn-cs"/>
              </a:rPr>
              <a:t>the</a:t>
            </a:r>
            <a:r>
              <a:rPr lang="es-ES_tradnl" sz="800" b="0" i="0" u="none" strike="noStrike" kern="1200" baseline="0" dirty="0">
                <a:solidFill>
                  <a:schemeClr val="tx1"/>
                </a:solidFill>
                <a:latin typeface="Times New Roman" pitchFamily="18" charset="0"/>
                <a:ea typeface="+mn-ea"/>
                <a:cs typeface="+mn-cs"/>
              </a:rPr>
              <a:t> </a:t>
            </a:r>
            <a:r>
              <a:rPr lang="es-ES_tradnl" sz="800" b="0" i="0" u="none" strike="noStrike" kern="1200" baseline="0" dirty="0" err="1">
                <a:solidFill>
                  <a:schemeClr val="tx1"/>
                </a:solidFill>
                <a:latin typeface="Times New Roman" pitchFamily="18" charset="0"/>
                <a:ea typeface="+mn-ea"/>
                <a:cs typeface="+mn-cs"/>
              </a:rPr>
              <a:t>absence</a:t>
            </a:r>
            <a:r>
              <a:rPr lang="es-ES_tradnl" sz="800" b="0" i="0" u="none" strike="noStrike" kern="1200" baseline="0" dirty="0">
                <a:solidFill>
                  <a:schemeClr val="tx1"/>
                </a:solidFill>
                <a:latin typeface="Times New Roman" pitchFamily="18" charset="0"/>
                <a:ea typeface="+mn-ea"/>
                <a:cs typeface="+mn-cs"/>
              </a:rPr>
              <a:t> of </a:t>
            </a:r>
            <a:r>
              <a:rPr lang="es-ES_tradnl" sz="800" b="0" i="0" u="none" strike="noStrike" kern="1200" baseline="0" dirty="0" err="1">
                <a:solidFill>
                  <a:schemeClr val="tx1"/>
                </a:solidFill>
                <a:latin typeface="Times New Roman" pitchFamily="18" charset="0"/>
                <a:ea typeface="+mn-ea"/>
                <a:cs typeface="+mn-cs"/>
              </a:rPr>
              <a:t>conditioning</a:t>
            </a:r>
            <a:r>
              <a:rPr lang="es-ES_tradnl" sz="800" b="0" i="0" u="none" strike="noStrike" kern="1200" baseline="0" dirty="0">
                <a:solidFill>
                  <a:schemeClr val="tx1"/>
                </a:solidFill>
                <a:latin typeface="Times New Roman" pitchFamily="18" charset="0"/>
                <a:ea typeface="+mn-ea"/>
                <a:cs typeface="+mn-cs"/>
              </a:rPr>
              <a:t> </a:t>
            </a:r>
            <a:r>
              <a:rPr lang="es-ES_tradnl" sz="800" b="0" i="0" u="none" strike="noStrike" kern="1200" baseline="0" dirty="0" err="1">
                <a:solidFill>
                  <a:schemeClr val="tx1"/>
                </a:solidFill>
                <a:latin typeface="Times New Roman" pitchFamily="18" charset="0"/>
                <a:ea typeface="+mn-ea"/>
                <a:cs typeface="+mn-cs"/>
              </a:rPr>
              <a:t>on</a:t>
            </a:r>
            <a:r>
              <a:rPr lang="es-ES_tradnl" sz="800" b="0" i="0" u="none" strike="noStrike" kern="1200" baseline="0" dirty="0">
                <a:solidFill>
                  <a:schemeClr val="tx1"/>
                </a:solidFill>
                <a:latin typeface="Times New Roman" pitchFamily="18" charset="0"/>
                <a:ea typeface="+mn-ea"/>
                <a:cs typeface="+mn-cs"/>
              </a:rPr>
              <a:t> </a:t>
            </a:r>
            <a:r>
              <a:rPr lang="es-ES_tradnl" sz="800" b="0" i="0" u="none" strike="noStrike" kern="1200" baseline="0" dirty="0" err="1">
                <a:solidFill>
                  <a:schemeClr val="tx1"/>
                </a:solidFill>
                <a:latin typeface="Times New Roman" pitchFamily="18" charset="0"/>
                <a:ea typeface="+mn-ea"/>
                <a:cs typeface="+mn-cs"/>
              </a:rPr>
              <a:t>either</a:t>
            </a:r>
            <a:r>
              <a:rPr lang="es-ES_tradnl" sz="800" b="0" i="0" u="none" strike="noStrike" kern="1200" baseline="0" dirty="0">
                <a:solidFill>
                  <a:schemeClr val="tx1"/>
                </a:solidFill>
                <a:latin typeface="Times New Roman" pitchFamily="18" charset="0"/>
                <a:ea typeface="+mn-ea"/>
                <a:cs typeface="+mn-cs"/>
              </a:rPr>
              <a:t> </a:t>
            </a:r>
            <a:r>
              <a:rPr lang="es-ES_tradnl" sz="800" b="0" i="0" u="none" strike="noStrike" kern="1200" baseline="0" dirty="0" err="1">
                <a:solidFill>
                  <a:schemeClr val="tx1"/>
                </a:solidFill>
                <a:latin typeface="Times New Roman" pitchFamily="18" charset="0"/>
                <a:ea typeface="+mn-ea"/>
                <a:cs typeface="+mn-cs"/>
              </a:rPr>
              <a:t>the</a:t>
            </a:r>
            <a:r>
              <a:rPr lang="es-ES_tradnl" sz="800" b="0" i="0" u="none" strike="noStrike" kern="1200" baseline="0" dirty="0">
                <a:solidFill>
                  <a:schemeClr val="tx1"/>
                </a:solidFill>
                <a:latin typeface="Times New Roman" pitchFamily="18" charset="0"/>
                <a:ea typeface="+mn-ea"/>
                <a:cs typeface="+mn-cs"/>
              </a:rPr>
              <a:t> </a:t>
            </a:r>
            <a:r>
              <a:rPr lang="es-ES_tradnl" sz="800" b="0" i="0" u="none" strike="noStrike" kern="1200" baseline="0" dirty="0" err="1">
                <a:solidFill>
                  <a:schemeClr val="tx1"/>
                </a:solidFill>
                <a:latin typeface="Times New Roman" pitchFamily="18" charset="0"/>
                <a:ea typeface="+mn-ea"/>
                <a:cs typeface="+mn-cs"/>
              </a:rPr>
              <a:t>collider</a:t>
            </a:r>
            <a:r>
              <a:rPr lang="es-ES_tradnl" sz="800" b="0" i="0" u="none" strike="noStrike" kern="1200" baseline="0" dirty="0">
                <a:solidFill>
                  <a:schemeClr val="tx1"/>
                </a:solidFill>
                <a:latin typeface="Times New Roman" pitchFamily="18" charset="0"/>
                <a:ea typeface="+mn-ea"/>
                <a:cs typeface="+mn-cs"/>
              </a:rPr>
              <a:t> L </a:t>
            </a:r>
            <a:r>
              <a:rPr lang="es-ES_tradnl" sz="800" b="0" i="0" u="none" strike="noStrike" kern="1200" baseline="0" dirty="0" err="1">
                <a:solidFill>
                  <a:schemeClr val="tx1"/>
                </a:solidFill>
                <a:latin typeface="Times New Roman" pitchFamily="18" charset="0"/>
                <a:ea typeface="+mn-ea"/>
                <a:cs typeface="+mn-cs"/>
              </a:rPr>
              <a:t>or</a:t>
            </a:r>
            <a:r>
              <a:rPr lang="es-ES_tradnl" sz="800" b="0" i="0" u="none" strike="noStrike" kern="1200" baseline="0" dirty="0">
                <a:solidFill>
                  <a:schemeClr val="tx1"/>
                </a:solidFill>
                <a:latin typeface="Times New Roman" pitchFamily="18" charset="0"/>
                <a:ea typeface="+mn-ea"/>
                <a:cs typeface="+mn-cs"/>
              </a:rPr>
              <a:t> </a:t>
            </a:r>
            <a:r>
              <a:rPr lang="es-ES_tradnl" sz="800" b="0" i="0" u="none" strike="noStrike" kern="1200" baseline="0" dirty="0" err="1">
                <a:solidFill>
                  <a:schemeClr val="tx1"/>
                </a:solidFill>
                <a:latin typeface="Times New Roman" pitchFamily="18" charset="0"/>
                <a:ea typeface="+mn-ea"/>
                <a:cs typeface="+mn-cs"/>
              </a:rPr>
              <a:t>its</a:t>
            </a:r>
            <a:r>
              <a:rPr lang="es-ES_tradnl" sz="800" b="0" i="0" u="none" strike="noStrike" kern="1200" baseline="0" dirty="0">
                <a:solidFill>
                  <a:schemeClr val="tx1"/>
                </a:solidFill>
                <a:latin typeface="Times New Roman" pitchFamily="18" charset="0"/>
                <a:ea typeface="+mn-ea"/>
                <a:cs typeface="+mn-cs"/>
              </a:rPr>
              <a:t> </a:t>
            </a:r>
            <a:r>
              <a:rPr lang="es-ES_tradnl" sz="800" b="0" i="0" u="none" strike="noStrike" kern="1200" baseline="0" dirty="0" err="1">
                <a:solidFill>
                  <a:schemeClr val="tx1"/>
                </a:solidFill>
                <a:latin typeface="Times New Roman" pitchFamily="18" charset="0"/>
                <a:ea typeface="+mn-ea"/>
                <a:cs typeface="+mn-cs"/>
              </a:rPr>
              <a:t>consequence</a:t>
            </a:r>
            <a:r>
              <a:rPr lang="es-ES_tradnl" sz="800" b="0" i="0" u="none" strike="noStrike" kern="1200" baseline="0" dirty="0">
                <a:solidFill>
                  <a:schemeClr val="tx1"/>
                </a:solidFill>
                <a:latin typeface="Times New Roman" pitchFamily="18" charset="0"/>
                <a:ea typeface="+mn-ea"/>
                <a:cs typeface="+mn-cs"/>
              </a:rPr>
              <a:t> S.</a:t>
            </a:r>
            <a:endParaRPr lang="en-US" sz="800" b="0" i="0" u="none" strike="noStrike" kern="1200" baseline="0" dirty="0">
              <a:solidFill>
                <a:schemeClr val="tx1"/>
              </a:solidFill>
              <a:latin typeface="Times New Roman" pitchFamily="18" charset="0"/>
              <a:ea typeface="+mn-ea"/>
              <a:cs typeface="+mn-cs"/>
            </a:endParaRPr>
          </a:p>
        </p:txBody>
      </p:sp>
      <p:sp>
        <p:nvSpPr>
          <p:cNvPr id="4" name="Slide Number Placeholder 3"/>
          <p:cNvSpPr>
            <a:spLocks noGrp="1"/>
          </p:cNvSpPr>
          <p:nvPr>
            <p:ph type="sldNum" sz="quarter" idx="10"/>
          </p:nvPr>
        </p:nvSpPr>
        <p:spPr/>
        <p:txBody>
          <a:bodyPr/>
          <a:lstStyle/>
          <a:p>
            <a:pPr>
              <a:defRPr/>
            </a:pPr>
            <a:fld id="{0804B553-72BD-4DD0-89C7-4B996FCF1228}" type="slidenum">
              <a:rPr lang="en-US" smtClean="0"/>
              <a:pPr>
                <a:defRPr/>
              </a:pPr>
              <a:t>14</a:t>
            </a:fld>
            <a:endParaRPr lang="en-US"/>
          </a:p>
        </p:txBody>
      </p:sp>
    </p:spTree>
    <p:extLst>
      <p:ext uri="{BB962C8B-B14F-4D97-AF65-F5344CB8AC3E}">
        <p14:creationId xmlns:p14="http://schemas.microsoft.com/office/powerpoint/2010/main" val="21168881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800" dirty="0"/>
              <a:t>Two variables may be associated by chance</a:t>
            </a:r>
            <a:r>
              <a:rPr lang="en-US" sz="800" baseline="0" dirty="0"/>
              <a:t>, but that’s not a structural source of association</a:t>
            </a:r>
          </a:p>
          <a:p>
            <a:pPr marL="628650" lvl="1" indent="-171450">
              <a:buFontTx/>
              <a:buChar char="-"/>
            </a:pPr>
            <a:r>
              <a:rPr lang="en-US" sz="800" baseline="0" dirty="0"/>
              <a:t>Increase the sample size and chance associations disappear, whereas structural associations will remain</a:t>
            </a:r>
          </a:p>
          <a:p>
            <a:pPr marL="628650" lvl="1" indent="-171450">
              <a:buFontTx/>
              <a:buChar char="-"/>
            </a:pPr>
            <a:r>
              <a:rPr lang="en-US" sz="800" baseline="0" dirty="0"/>
              <a:t>We don’t address chance since we’re focusing our discussion on bias. We’re essentially assuming a very large population.</a:t>
            </a:r>
          </a:p>
        </p:txBody>
      </p:sp>
      <p:sp>
        <p:nvSpPr>
          <p:cNvPr id="4" name="Slide Number Placeholder 3"/>
          <p:cNvSpPr>
            <a:spLocks noGrp="1"/>
          </p:cNvSpPr>
          <p:nvPr>
            <p:ph type="sldNum" sz="quarter" idx="10"/>
          </p:nvPr>
        </p:nvSpPr>
        <p:spPr/>
        <p:txBody>
          <a:bodyPr/>
          <a:lstStyle/>
          <a:p>
            <a:pPr>
              <a:defRPr/>
            </a:pPr>
            <a:fld id="{0804B553-72BD-4DD0-89C7-4B996FCF1228}" type="slidenum">
              <a:rPr lang="en-US" smtClean="0"/>
              <a:pPr>
                <a:defRPr/>
              </a:pPr>
              <a:t>15</a:t>
            </a:fld>
            <a:endParaRPr lang="en-US"/>
          </a:p>
        </p:txBody>
      </p:sp>
    </p:spTree>
    <p:extLst>
      <p:ext uri="{BB962C8B-B14F-4D97-AF65-F5344CB8AC3E}">
        <p14:creationId xmlns:p14="http://schemas.microsoft.com/office/powerpoint/2010/main" val="21168881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B052FD70-88AD-429F-8554-4F803C393B87}" type="slidenum">
              <a:rPr lang="en-US" altLang="en-US" smtClean="0"/>
              <a:pPr eaLnBrk="1" hangingPunct="1">
                <a:spcBef>
                  <a:spcPct val="0"/>
                </a:spcBef>
              </a:pPr>
              <a:t>16</a:t>
            </a:fld>
            <a:endParaRPr lang="en-US" alt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2501886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sz="800" dirty="0"/>
          </a:p>
        </p:txBody>
      </p:sp>
      <p:sp>
        <p:nvSpPr>
          <p:cNvPr id="4" name="Slide Number Placeholder 3"/>
          <p:cNvSpPr>
            <a:spLocks noGrp="1"/>
          </p:cNvSpPr>
          <p:nvPr>
            <p:ph type="sldNum" sz="quarter" idx="10"/>
          </p:nvPr>
        </p:nvSpPr>
        <p:spPr/>
        <p:txBody>
          <a:bodyPr/>
          <a:lstStyle/>
          <a:p>
            <a:pPr>
              <a:defRPr/>
            </a:pPr>
            <a:fld id="{0804B553-72BD-4DD0-89C7-4B996FCF1228}" type="slidenum">
              <a:rPr lang="en-US" smtClean="0"/>
              <a:pPr>
                <a:defRPr/>
              </a:pPr>
              <a:t>17</a:t>
            </a:fld>
            <a:endParaRPr lang="en-US"/>
          </a:p>
        </p:txBody>
      </p:sp>
    </p:spTree>
    <p:extLst>
      <p:ext uri="{BB962C8B-B14F-4D97-AF65-F5344CB8AC3E}">
        <p14:creationId xmlns:p14="http://schemas.microsoft.com/office/powerpoint/2010/main" val="21461479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800" b="0" i="0" u="none" strike="noStrike" kern="1200" baseline="0" dirty="0">
                <a:solidFill>
                  <a:schemeClr val="tx1"/>
                </a:solidFill>
                <a:latin typeface="Times New Roman" pitchFamily="18" charset="0"/>
                <a:ea typeface="+mn-ea"/>
                <a:cs typeface="+mn-cs"/>
              </a:rPr>
              <a:t>V2 is a descendant of V1 (and V1 is an ancestor of V2) if there is a sequence of nodes connected by edges between V1 and V2 such that following the direction indicated by the arrows, one can reach V2 by starting at V1.</a:t>
            </a:r>
          </a:p>
          <a:p>
            <a:pPr marL="171450" indent="-171450">
              <a:buFontTx/>
              <a:buChar char="-"/>
            </a:pPr>
            <a:r>
              <a:rPr lang="en-US" sz="800" dirty="0"/>
              <a:t>Parents:</a:t>
            </a:r>
            <a:r>
              <a:rPr lang="en-US" sz="800" baseline="0" dirty="0"/>
              <a:t> the set of nodes with direct arrow into the variable of interest</a:t>
            </a:r>
            <a:endParaRPr lang="en-US" sz="800" dirty="0"/>
          </a:p>
        </p:txBody>
      </p:sp>
      <p:sp>
        <p:nvSpPr>
          <p:cNvPr id="4" name="Slide Number Placeholder 3"/>
          <p:cNvSpPr>
            <a:spLocks noGrp="1"/>
          </p:cNvSpPr>
          <p:nvPr>
            <p:ph type="sldNum" sz="quarter" idx="10"/>
          </p:nvPr>
        </p:nvSpPr>
        <p:spPr/>
        <p:txBody>
          <a:bodyPr/>
          <a:lstStyle/>
          <a:p>
            <a:pPr>
              <a:defRPr/>
            </a:pPr>
            <a:fld id="{0804B553-72BD-4DD0-89C7-4B996FCF1228}" type="slidenum">
              <a:rPr lang="en-US" smtClean="0"/>
              <a:pPr>
                <a:defRPr/>
              </a:pPr>
              <a:t>18</a:t>
            </a:fld>
            <a:endParaRPr lang="en-US"/>
          </a:p>
        </p:txBody>
      </p:sp>
    </p:spTree>
    <p:extLst>
      <p:ext uri="{BB962C8B-B14F-4D97-AF65-F5344CB8AC3E}">
        <p14:creationId xmlns:p14="http://schemas.microsoft.com/office/powerpoint/2010/main" val="21461479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sz="800" dirty="0"/>
          </a:p>
        </p:txBody>
      </p:sp>
      <p:sp>
        <p:nvSpPr>
          <p:cNvPr id="4" name="Slide Number Placeholder 3"/>
          <p:cNvSpPr>
            <a:spLocks noGrp="1"/>
          </p:cNvSpPr>
          <p:nvPr>
            <p:ph type="sldNum" sz="quarter" idx="10"/>
          </p:nvPr>
        </p:nvSpPr>
        <p:spPr/>
        <p:txBody>
          <a:bodyPr/>
          <a:lstStyle/>
          <a:p>
            <a:pPr>
              <a:defRPr/>
            </a:pPr>
            <a:fld id="{0804B553-72BD-4DD0-89C7-4B996FCF1228}" type="slidenum">
              <a:rPr lang="en-US" smtClean="0"/>
              <a:pPr>
                <a:defRPr/>
              </a:pPr>
              <a:t>19</a:t>
            </a:fld>
            <a:endParaRPr lang="en-US"/>
          </a:p>
        </p:txBody>
      </p:sp>
    </p:spTree>
    <p:extLst>
      <p:ext uri="{BB962C8B-B14F-4D97-AF65-F5344CB8AC3E}">
        <p14:creationId xmlns:p14="http://schemas.microsoft.com/office/powerpoint/2010/main" val="283126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82709565-02B6-433C-8081-84B5311D3000}" type="slidenum">
              <a:rPr lang="en-US" altLang="en-US" smtClean="0"/>
              <a:pPr eaLnBrk="1" hangingPunct="1">
                <a:spcBef>
                  <a:spcPct val="0"/>
                </a:spcBef>
              </a:pPr>
              <a:t>2</a:t>
            </a:fld>
            <a:endParaRPr lang="en-US" alt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0" indent="0" eaLnBrk="1" hangingPunct="1">
              <a:buFont typeface="+mj-lt"/>
              <a:buNone/>
            </a:pPr>
            <a:endParaRPr lang="en-US" altLang="en-US" sz="800" dirty="0"/>
          </a:p>
        </p:txBody>
      </p:sp>
    </p:spTree>
    <p:extLst>
      <p:ext uri="{BB962C8B-B14F-4D97-AF65-F5344CB8AC3E}">
        <p14:creationId xmlns:p14="http://schemas.microsoft.com/office/powerpoint/2010/main" val="23947430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sz="800" dirty="0"/>
          </a:p>
        </p:txBody>
      </p:sp>
      <p:sp>
        <p:nvSpPr>
          <p:cNvPr id="4" name="Slide Number Placeholder 3"/>
          <p:cNvSpPr>
            <a:spLocks noGrp="1"/>
          </p:cNvSpPr>
          <p:nvPr>
            <p:ph type="sldNum" sz="quarter" idx="10"/>
          </p:nvPr>
        </p:nvSpPr>
        <p:spPr/>
        <p:txBody>
          <a:bodyPr/>
          <a:lstStyle/>
          <a:p>
            <a:pPr>
              <a:defRPr/>
            </a:pPr>
            <a:fld id="{0804B553-72BD-4DD0-89C7-4B996FCF1228}" type="slidenum">
              <a:rPr lang="en-US" smtClean="0"/>
              <a:pPr>
                <a:defRPr/>
              </a:pPr>
              <a:t>20</a:t>
            </a:fld>
            <a:endParaRPr lang="en-US"/>
          </a:p>
        </p:txBody>
      </p:sp>
    </p:spTree>
    <p:extLst>
      <p:ext uri="{BB962C8B-B14F-4D97-AF65-F5344CB8AC3E}">
        <p14:creationId xmlns:p14="http://schemas.microsoft.com/office/powerpoint/2010/main" val="2831262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sz="800" dirty="0"/>
          </a:p>
        </p:txBody>
      </p:sp>
      <p:sp>
        <p:nvSpPr>
          <p:cNvPr id="4" name="Slide Number Placeholder 3"/>
          <p:cNvSpPr>
            <a:spLocks noGrp="1"/>
          </p:cNvSpPr>
          <p:nvPr>
            <p:ph type="sldNum" sz="quarter" idx="10"/>
          </p:nvPr>
        </p:nvSpPr>
        <p:spPr/>
        <p:txBody>
          <a:bodyPr/>
          <a:lstStyle/>
          <a:p>
            <a:pPr>
              <a:defRPr/>
            </a:pPr>
            <a:fld id="{0804B553-72BD-4DD0-89C7-4B996FCF1228}" type="slidenum">
              <a:rPr lang="en-US" smtClean="0"/>
              <a:pPr>
                <a:defRPr/>
              </a:pPr>
              <a:t>21</a:t>
            </a:fld>
            <a:endParaRPr lang="en-US"/>
          </a:p>
        </p:txBody>
      </p:sp>
    </p:spTree>
    <p:extLst>
      <p:ext uri="{BB962C8B-B14F-4D97-AF65-F5344CB8AC3E}">
        <p14:creationId xmlns:p14="http://schemas.microsoft.com/office/powerpoint/2010/main" val="2831262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sz="800" dirty="0"/>
          </a:p>
        </p:txBody>
      </p:sp>
      <p:sp>
        <p:nvSpPr>
          <p:cNvPr id="4" name="Slide Number Placeholder 3"/>
          <p:cNvSpPr>
            <a:spLocks noGrp="1"/>
          </p:cNvSpPr>
          <p:nvPr>
            <p:ph type="sldNum" sz="quarter" idx="10"/>
          </p:nvPr>
        </p:nvSpPr>
        <p:spPr/>
        <p:txBody>
          <a:bodyPr/>
          <a:lstStyle/>
          <a:p>
            <a:pPr>
              <a:defRPr/>
            </a:pPr>
            <a:fld id="{0804B553-72BD-4DD0-89C7-4B996FCF1228}" type="slidenum">
              <a:rPr lang="en-US" smtClean="0"/>
              <a:pPr>
                <a:defRPr/>
              </a:pPr>
              <a:t>22</a:t>
            </a:fld>
            <a:endParaRPr lang="en-US"/>
          </a:p>
        </p:txBody>
      </p:sp>
    </p:spTree>
    <p:extLst>
      <p:ext uri="{BB962C8B-B14F-4D97-AF65-F5344CB8AC3E}">
        <p14:creationId xmlns:p14="http://schemas.microsoft.com/office/powerpoint/2010/main" val="283126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sz="1200" dirty="0"/>
          </a:p>
        </p:txBody>
      </p:sp>
      <p:sp>
        <p:nvSpPr>
          <p:cNvPr id="4" name="Slide Number Placeholder 3"/>
          <p:cNvSpPr>
            <a:spLocks noGrp="1"/>
          </p:cNvSpPr>
          <p:nvPr>
            <p:ph type="sldNum" sz="quarter" idx="10"/>
          </p:nvPr>
        </p:nvSpPr>
        <p:spPr/>
        <p:txBody>
          <a:bodyPr/>
          <a:lstStyle/>
          <a:p>
            <a:pPr>
              <a:defRPr/>
            </a:pPr>
            <a:fld id="{0804B553-72BD-4DD0-89C7-4B996FCF1228}" type="slidenum">
              <a:rPr lang="en-US" smtClean="0"/>
              <a:pPr>
                <a:defRPr/>
              </a:pPr>
              <a:t>3</a:t>
            </a:fld>
            <a:endParaRPr lang="en-US"/>
          </a:p>
        </p:txBody>
      </p:sp>
    </p:spTree>
    <p:extLst>
      <p:ext uri="{BB962C8B-B14F-4D97-AF65-F5344CB8AC3E}">
        <p14:creationId xmlns:p14="http://schemas.microsoft.com/office/powerpoint/2010/main" val="3178048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800" dirty="0"/>
              <a:t>DAGs help to conceptualize problems. They offer a framework for summarizing your knowledge and assumptions about a research question.</a:t>
            </a:r>
          </a:p>
          <a:p>
            <a:pPr marL="171450" indent="-171450">
              <a:buFontTx/>
              <a:buChar char="-"/>
            </a:pPr>
            <a:r>
              <a:rPr lang="en-US" sz="800" dirty="0"/>
              <a:t>Because causal inference generally requires expert knowledge and untestable assumptions about relationships among exposure, outcome, and other variables, DAGs are important for making choices explicit.</a:t>
            </a:r>
          </a:p>
          <a:p>
            <a:pPr marL="171450" indent="-171450">
              <a:buFontTx/>
              <a:buChar char="-"/>
            </a:pPr>
            <a:r>
              <a:rPr lang="en-US" sz="800" dirty="0"/>
              <a:t>They also help to classify and identify sources of bias that could affect your ability to validly answer your research question.</a:t>
            </a:r>
          </a:p>
        </p:txBody>
      </p:sp>
      <p:sp>
        <p:nvSpPr>
          <p:cNvPr id="4" name="Slide Number Placeholder 3"/>
          <p:cNvSpPr>
            <a:spLocks noGrp="1"/>
          </p:cNvSpPr>
          <p:nvPr>
            <p:ph type="sldNum" sz="quarter" idx="10"/>
          </p:nvPr>
        </p:nvSpPr>
        <p:spPr/>
        <p:txBody>
          <a:bodyPr/>
          <a:lstStyle/>
          <a:p>
            <a:pPr>
              <a:defRPr/>
            </a:pPr>
            <a:fld id="{0804B553-72BD-4DD0-89C7-4B996FCF1228}" type="slidenum">
              <a:rPr lang="en-US" smtClean="0"/>
              <a:pPr>
                <a:defRPr/>
              </a:pPr>
              <a:t>4</a:t>
            </a:fld>
            <a:endParaRPr lang="en-US"/>
          </a:p>
        </p:txBody>
      </p:sp>
    </p:spTree>
    <p:extLst>
      <p:ext uri="{BB962C8B-B14F-4D97-AF65-F5344CB8AC3E}">
        <p14:creationId xmlns:p14="http://schemas.microsoft.com/office/powerpoint/2010/main" val="4027650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Tx/>
              <a:buChar char="-"/>
            </a:pPr>
            <a:r>
              <a:rPr lang="en-US" sz="800" baseline="0" dirty="0"/>
              <a:t>Causal DAGs need not include variables that </a:t>
            </a:r>
            <a:r>
              <a:rPr lang="en-US" sz="1200" kern="1200" dirty="0">
                <a:solidFill>
                  <a:schemeClr val="tx1"/>
                </a:solidFill>
                <a:effectLst/>
                <a:latin typeface="Times New Roman" pitchFamily="18" charset="0"/>
                <a:ea typeface="+mn-ea"/>
                <a:cs typeface="+mn-cs"/>
              </a:rPr>
              <a:t>are not of interest for the analysis and that are not common causes of other variables in the DAG</a:t>
            </a:r>
          </a:p>
          <a:p>
            <a:pPr marL="628650" lvl="1" indent="-171450">
              <a:buFontTx/>
              <a:buChar char="-"/>
            </a:pPr>
            <a:endParaRPr lang="en-US" sz="800" dirty="0"/>
          </a:p>
        </p:txBody>
      </p:sp>
      <p:sp>
        <p:nvSpPr>
          <p:cNvPr id="4" name="Slide Number Placeholder 3"/>
          <p:cNvSpPr>
            <a:spLocks noGrp="1"/>
          </p:cNvSpPr>
          <p:nvPr>
            <p:ph type="sldNum" sz="quarter" idx="10"/>
          </p:nvPr>
        </p:nvSpPr>
        <p:spPr/>
        <p:txBody>
          <a:bodyPr/>
          <a:lstStyle/>
          <a:p>
            <a:pPr>
              <a:defRPr/>
            </a:pPr>
            <a:fld id="{0804B553-72BD-4DD0-89C7-4B996FCF1228}" type="slidenum">
              <a:rPr lang="en-US" smtClean="0"/>
              <a:pPr>
                <a:defRPr/>
              </a:pPr>
              <a:t>5</a:t>
            </a:fld>
            <a:endParaRPr lang="en-US"/>
          </a:p>
        </p:txBody>
      </p:sp>
    </p:spTree>
    <p:extLst>
      <p:ext uri="{BB962C8B-B14F-4D97-AF65-F5344CB8AC3E}">
        <p14:creationId xmlns:p14="http://schemas.microsoft.com/office/powerpoint/2010/main" val="22496607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800" baseline="0" dirty="0"/>
              <a:t>An </a:t>
            </a:r>
            <a:r>
              <a:rPr lang="en-US" sz="800" dirty="0"/>
              <a:t>ideal marginally randomized experiment is not affected by any sources of bias, so the only relevant variables are A and Y.</a:t>
            </a:r>
            <a:endParaRPr lang="en-US" sz="800" baseline="0" dirty="0"/>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en-US" sz="800" baseline="0" dirty="0"/>
              <a:t>In a </a:t>
            </a:r>
            <a:r>
              <a:rPr lang="en-US" sz="800" dirty="0"/>
              <a:t>conditionally randomized ideal experiment, we know that L affects the probability of randomization as well as the probability of outcome, so now we see edges from L into A and Y.</a:t>
            </a:r>
            <a:endParaRPr lang="en-US" sz="800" baseline="0" dirty="0"/>
          </a:p>
          <a:p>
            <a:pPr marL="171450" marR="0" indent="-171450" algn="l" defTabSz="914400" rtl="0" eaLnBrk="0" fontAlgn="base" latinLnBrk="0" hangingPunct="0">
              <a:lnSpc>
                <a:spcPct val="100000"/>
              </a:lnSpc>
              <a:spcBef>
                <a:spcPct val="30000"/>
              </a:spcBef>
              <a:spcAft>
                <a:spcPct val="0"/>
              </a:spcAft>
              <a:buClrTx/>
              <a:buSzTx/>
              <a:buFontTx/>
              <a:buChar char="-"/>
              <a:tabLst/>
              <a:defRPr/>
            </a:pPr>
            <a:endParaRPr lang="en-US" sz="800" dirty="0"/>
          </a:p>
        </p:txBody>
      </p:sp>
      <p:sp>
        <p:nvSpPr>
          <p:cNvPr id="4" name="Slide Number Placeholder 3"/>
          <p:cNvSpPr>
            <a:spLocks noGrp="1"/>
          </p:cNvSpPr>
          <p:nvPr>
            <p:ph type="sldNum" sz="quarter" idx="10"/>
          </p:nvPr>
        </p:nvSpPr>
        <p:spPr/>
        <p:txBody>
          <a:bodyPr/>
          <a:lstStyle/>
          <a:p>
            <a:pPr>
              <a:defRPr/>
            </a:pPr>
            <a:fld id="{0804B553-72BD-4DD0-89C7-4B996FCF1228}" type="slidenum">
              <a:rPr lang="en-US" smtClean="0"/>
              <a:pPr>
                <a:defRPr/>
              </a:pPr>
              <a:t>6</a:t>
            </a:fld>
            <a:endParaRPr lang="en-US"/>
          </a:p>
        </p:txBody>
      </p:sp>
    </p:spTree>
    <p:extLst>
      <p:ext uri="{BB962C8B-B14F-4D97-AF65-F5344CB8AC3E}">
        <p14:creationId xmlns:p14="http://schemas.microsoft.com/office/powerpoint/2010/main" val="2146147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800" dirty="0"/>
              <a:t>When incorporating expert knowledge into DAGs, the information is in the missing arrows.</a:t>
            </a:r>
          </a:p>
          <a:p>
            <a:pPr marL="171450" indent="-171450">
              <a:buFontTx/>
              <a:buChar char="-"/>
            </a:pPr>
            <a:r>
              <a:rPr lang="en-US" sz="800" dirty="0"/>
              <a:t>A complete DAG does not exclude any possible causal effect</a:t>
            </a:r>
          </a:p>
          <a:p>
            <a:pPr marL="171450" indent="-171450">
              <a:buFontTx/>
              <a:buChar char="-"/>
            </a:pPr>
            <a:r>
              <a:rPr lang="en-US" sz="800" dirty="0"/>
              <a:t>In contrast, incomplete DAGs, which is to say DAGs that don’t have all possible arrows, encode expert knowledge in the form of missing arrows.</a:t>
            </a:r>
          </a:p>
          <a:p>
            <a:pPr marL="628650" lvl="1" indent="-171450">
              <a:buFontTx/>
              <a:buChar char="-"/>
            </a:pPr>
            <a:r>
              <a:rPr lang="en-US" sz="800" dirty="0"/>
              <a:t>This second DAG, for example, encodes the knowledge that the variable L does not affect the variable Y</a:t>
            </a:r>
          </a:p>
        </p:txBody>
      </p:sp>
      <p:sp>
        <p:nvSpPr>
          <p:cNvPr id="4" name="Slide Number Placeholder 3"/>
          <p:cNvSpPr>
            <a:spLocks noGrp="1"/>
          </p:cNvSpPr>
          <p:nvPr>
            <p:ph type="sldNum" sz="quarter" idx="10"/>
          </p:nvPr>
        </p:nvSpPr>
        <p:spPr/>
        <p:txBody>
          <a:bodyPr/>
          <a:lstStyle/>
          <a:p>
            <a:pPr>
              <a:defRPr/>
            </a:pPr>
            <a:fld id="{0804B553-72BD-4DD0-89C7-4B996FCF1228}" type="slidenum">
              <a:rPr lang="en-US" smtClean="0"/>
              <a:pPr>
                <a:defRPr/>
              </a:pPr>
              <a:t>7</a:t>
            </a:fld>
            <a:endParaRPr lang="en-US"/>
          </a:p>
        </p:txBody>
      </p:sp>
    </p:spTree>
    <p:extLst>
      <p:ext uri="{BB962C8B-B14F-4D97-AF65-F5344CB8AC3E}">
        <p14:creationId xmlns:p14="http://schemas.microsoft.com/office/powerpoint/2010/main" val="21461479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800" dirty="0"/>
              <a:t>Suppose you know that smoking has a harmful causal effect on the risk</a:t>
            </a:r>
            <a:r>
              <a:rPr lang="en-US" sz="800" baseline="0" dirty="0"/>
              <a:t> of lung cancer</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en-US" sz="800" baseline="0" dirty="0"/>
              <a:t>Then what should the graph look like that represents an </a:t>
            </a:r>
            <a:r>
              <a:rPr lang="en-US" sz="800" baseline="0" dirty="0">
                <a:sym typeface="Wingdings"/>
              </a:rPr>
              <a:t>experiment in which cigarette smoking is randomly, and unconditionally, assigned?</a:t>
            </a:r>
          </a:p>
          <a:p>
            <a:pPr marL="628650" marR="0" lvl="1" indent="-171450" algn="l" defTabSz="914400" rtl="0" eaLnBrk="0" fontAlgn="base" latinLnBrk="0" hangingPunct="0">
              <a:lnSpc>
                <a:spcPct val="100000"/>
              </a:lnSpc>
              <a:spcBef>
                <a:spcPct val="30000"/>
              </a:spcBef>
              <a:spcAft>
                <a:spcPct val="0"/>
              </a:spcAft>
              <a:buClrTx/>
              <a:buSzTx/>
              <a:buFontTx/>
              <a:buChar char="-"/>
              <a:tabLst/>
              <a:defRPr/>
            </a:pPr>
            <a:r>
              <a:rPr lang="en-US" sz="800" baseline="0" dirty="0">
                <a:sym typeface="Wingdings"/>
              </a:rPr>
              <a:t>We’re essentially back to our marginally randomized ideal experiment.</a:t>
            </a:r>
            <a:endParaRPr lang="en-US" sz="800" baseline="0" dirty="0"/>
          </a:p>
          <a:p>
            <a:pPr marL="171450" indent="-171450">
              <a:buFontTx/>
              <a:buChar char="-"/>
            </a:pPr>
            <a:r>
              <a:rPr lang="en-US" sz="800" baseline="0" dirty="0">
                <a:sym typeface="Wingdings"/>
              </a:rPr>
              <a:t>In general, when one knows that A has a causal effect on Y, then one should also generally expect A and Y to be associated</a:t>
            </a:r>
          </a:p>
          <a:p>
            <a:pPr marL="171450" indent="-171450">
              <a:buFontTx/>
              <a:buChar char="-"/>
            </a:pPr>
            <a:r>
              <a:rPr lang="en-US" sz="800" b="0" i="0" u="none" strike="noStrike" kern="1200" baseline="0" dirty="0">
                <a:solidFill>
                  <a:schemeClr val="tx1"/>
                </a:solidFill>
                <a:latin typeface="Times New Roman" pitchFamily="18" charset="0"/>
                <a:ea typeface="+mn-ea"/>
                <a:cs typeface="+mn-cs"/>
                <a:sym typeface="Wingdings"/>
              </a:rPr>
              <a:t>Consistent with the fact that </a:t>
            </a:r>
            <a:r>
              <a:rPr lang="en-US" sz="800" b="0" i="0" u="none" strike="noStrike" kern="1200" baseline="0" dirty="0">
                <a:solidFill>
                  <a:schemeClr val="tx1"/>
                </a:solidFill>
                <a:latin typeface="Times New Roman" pitchFamily="18" charset="0"/>
                <a:ea typeface="+mn-ea"/>
                <a:cs typeface="+mn-cs"/>
              </a:rPr>
              <a:t>in an ideal randomized experiment with unconditional exchangeability, causation implies association and vice versa</a:t>
            </a:r>
          </a:p>
        </p:txBody>
      </p:sp>
      <p:sp>
        <p:nvSpPr>
          <p:cNvPr id="4" name="Slide Number Placeholder 3"/>
          <p:cNvSpPr>
            <a:spLocks noGrp="1"/>
          </p:cNvSpPr>
          <p:nvPr>
            <p:ph type="sldNum" sz="quarter" idx="10"/>
          </p:nvPr>
        </p:nvSpPr>
        <p:spPr/>
        <p:txBody>
          <a:bodyPr/>
          <a:lstStyle/>
          <a:p>
            <a:pPr>
              <a:defRPr/>
            </a:pPr>
            <a:fld id="{0804B553-72BD-4DD0-89C7-4B996FCF1228}" type="slidenum">
              <a:rPr lang="en-US" smtClean="0"/>
              <a:pPr>
                <a:defRPr/>
              </a:pPr>
              <a:t>8</a:t>
            </a:fld>
            <a:endParaRPr lang="en-US"/>
          </a:p>
        </p:txBody>
      </p:sp>
    </p:spTree>
    <p:extLst>
      <p:ext uri="{BB962C8B-B14F-4D97-AF65-F5344CB8AC3E}">
        <p14:creationId xmlns:p14="http://schemas.microsoft.com/office/powerpoint/2010/main" val="21461479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800" b="0" i="0" u="none" strike="noStrike" kern="1200" baseline="0" dirty="0">
                <a:solidFill>
                  <a:schemeClr val="tx1"/>
                </a:solidFill>
                <a:latin typeface="Times New Roman" pitchFamily="18" charset="0"/>
                <a:ea typeface="+mn-ea"/>
                <a:cs typeface="+mn-cs"/>
              </a:rPr>
              <a:t>Suppose you know that having yellow fingers has no causal effect on lung cancer, as reflected by the lacking arrow between A and Y</a:t>
            </a:r>
          </a:p>
          <a:p>
            <a:pPr marL="171450" indent="-171450">
              <a:buFontTx/>
              <a:buChar char="-"/>
            </a:pPr>
            <a:r>
              <a:rPr lang="en-US" sz="800" b="0" i="0" u="none" strike="noStrike" kern="1200" baseline="0" dirty="0">
                <a:solidFill>
                  <a:schemeClr val="tx1"/>
                </a:solidFill>
                <a:latin typeface="Times New Roman" pitchFamily="18" charset="0"/>
                <a:ea typeface="+mn-ea"/>
                <a:cs typeface="+mn-cs"/>
              </a:rPr>
              <a:t>You also know that cigarette smoking, as represented by L, has a causal effect on both having yellow fingers and the risk of lung cancer. It is a common cause of A and Y.</a:t>
            </a:r>
          </a:p>
          <a:p>
            <a:pPr marL="171450" indent="-171450">
              <a:buFontTx/>
              <a:buChar char="-"/>
            </a:pPr>
            <a:r>
              <a:rPr lang="en-US" sz="800" b="0" i="0" u="none" strike="noStrike" kern="1200" baseline="0" dirty="0">
                <a:solidFill>
                  <a:schemeClr val="tx1"/>
                </a:solidFill>
                <a:latin typeface="Times New Roman" pitchFamily="18" charset="0"/>
                <a:ea typeface="+mn-ea"/>
                <a:cs typeface="+mn-cs"/>
              </a:rPr>
              <a:t>So imagine that an investigator decides to study the effect of having yellow fingers on the risk of lung cancer in the observational setting. </a:t>
            </a:r>
          </a:p>
          <a:p>
            <a:pPr marL="628650" lvl="1" indent="-171450">
              <a:buFontTx/>
              <a:buChar char="-"/>
            </a:pPr>
            <a:r>
              <a:rPr lang="en-US" sz="800" b="0" i="0" u="none" strike="noStrike" kern="1200" baseline="0" dirty="0">
                <a:solidFill>
                  <a:schemeClr val="tx1"/>
                </a:solidFill>
                <a:latin typeface="Times New Roman" pitchFamily="18" charset="0"/>
                <a:ea typeface="+mn-ea"/>
                <a:cs typeface="+mn-cs"/>
              </a:rPr>
              <a:t>He asks to see the fingers of a large number of people and records if they are diagnosed with lung cancer during the next five years. </a:t>
            </a:r>
          </a:p>
          <a:p>
            <a:pPr marL="628650" lvl="1" indent="-171450">
              <a:buFontTx/>
              <a:buChar char="-"/>
            </a:pPr>
            <a:r>
              <a:rPr lang="en-US" sz="800" b="0" i="0" u="none" strike="noStrike" kern="1200" baseline="0" dirty="0">
                <a:solidFill>
                  <a:schemeClr val="tx1"/>
                </a:solidFill>
                <a:latin typeface="Times New Roman" pitchFamily="18" charset="0"/>
                <a:ea typeface="+mn-ea"/>
                <a:cs typeface="+mn-cs"/>
              </a:rPr>
              <a:t>Someone who has yellow fingers is more likely to be a smoker, and therefore is more likely to develop lung cancer. </a:t>
            </a:r>
          </a:p>
          <a:p>
            <a:pPr marL="628650" lvl="1" indent="-171450">
              <a:buFontTx/>
              <a:buChar char="-"/>
            </a:pPr>
            <a:r>
              <a:rPr lang="en-US" sz="800" b="0" i="0" u="none" strike="noStrike" kern="1200" baseline="0" dirty="0">
                <a:solidFill>
                  <a:schemeClr val="tx1"/>
                </a:solidFill>
                <a:latin typeface="Times New Roman" pitchFamily="18" charset="0"/>
                <a:ea typeface="+mn-ea"/>
                <a:cs typeface="+mn-cs"/>
              </a:rPr>
              <a:t>A and Y are thus expected to be associated because the cancer risk in those with yellow fingers is different from the cancer risk in those without yellow fingers.</a:t>
            </a:r>
          </a:p>
          <a:p>
            <a:pPr marL="171450" indent="-171450">
              <a:buFontTx/>
              <a:buChar char="-"/>
            </a:pPr>
            <a:r>
              <a:rPr lang="en-US" sz="800" b="0" i="0" u="none" strike="noStrike" kern="1200" baseline="0" dirty="0">
                <a:solidFill>
                  <a:schemeClr val="tx1"/>
                </a:solidFill>
                <a:latin typeface="Times New Roman" pitchFamily="18" charset="0"/>
                <a:ea typeface="+mn-ea"/>
                <a:cs typeface="+mn-cs"/>
              </a:rPr>
              <a:t>Having information about A improves our ability to predict Y, even though A does not cause Y</a:t>
            </a:r>
          </a:p>
          <a:p>
            <a:pPr marL="171450" indent="-171450">
              <a:buFontTx/>
              <a:buChar char="-"/>
            </a:pPr>
            <a:r>
              <a:rPr lang="en-US" sz="800" b="0" i="0" u="none" strike="noStrike" kern="1200" baseline="0" dirty="0">
                <a:solidFill>
                  <a:schemeClr val="tx1"/>
                </a:solidFill>
                <a:latin typeface="Times New Roman" pitchFamily="18" charset="0"/>
                <a:ea typeface="+mn-ea"/>
                <a:cs typeface="+mn-cs"/>
              </a:rPr>
              <a:t>If we ask ourselves whether the individuals with A = 1 are exchangeable with the individuals for whom A = 0, the answer would be no. There is a lack of exchangeability, and thus confounding of relationship between A and Y by L</a:t>
            </a:r>
          </a:p>
          <a:p>
            <a:pPr marL="171450" indent="-171450">
              <a:buFontTx/>
              <a:buChar char="-"/>
            </a:pPr>
            <a:r>
              <a:rPr lang="en-US" sz="800" b="0" i="0" u="none" strike="noStrike" kern="1200" baseline="0" dirty="0">
                <a:solidFill>
                  <a:schemeClr val="tx1"/>
                </a:solidFill>
                <a:latin typeface="Times New Roman" pitchFamily="18" charset="0"/>
                <a:ea typeface="+mn-ea"/>
                <a:cs typeface="+mn-cs"/>
              </a:rPr>
              <a:t>That’s reflected in the DAG by a pathway from A to L to Y</a:t>
            </a:r>
          </a:p>
        </p:txBody>
      </p:sp>
      <p:sp>
        <p:nvSpPr>
          <p:cNvPr id="4" name="Slide Number Placeholder 3"/>
          <p:cNvSpPr>
            <a:spLocks noGrp="1"/>
          </p:cNvSpPr>
          <p:nvPr>
            <p:ph type="sldNum" sz="quarter" idx="10"/>
          </p:nvPr>
        </p:nvSpPr>
        <p:spPr/>
        <p:txBody>
          <a:bodyPr/>
          <a:lstStyle/>
          <a:p>
            <a:pPr>
              <a:defRPr/>
            </a:pPr>
            <a:fld id="{0804B553-72BD-4DD0-89C7-4B996FCF1228}" type="slidenum">
              <a:rPr lang="en-US" smtClean="0"/>
              <a:pPr>
                <a:defRPr/>
              </a:pPr>
              <a:t>9</a:t>
            </a:fld>
            <a:endParaRPr lang="en-US"/>
          </a:p>
        </p:txBody>
      </p:sp>
    </p:spTree>
    <p:extLst>
      <p:ext uri="{BB962C8B-B14F-4D97-AF65-F5344CB8AC3E}">
        <p14:creationId xmlns:p14="http://schemas.microsoft.com/office/powerpoint/2010/main" val="21461479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8"/>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9"/>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dirty="0"/>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a:t>Click to edit Master subtitle style</a:t>
            </a:r>
          </a:p>
        </p:txBody>
      </p:sp>
      <p:sp>
        <p:nvSpPr>
          <p:cNvPr id="6" name="Date Placeholder 3"/>
          <p:cNvSpPr>
            <a:spLocks noGrp="1"/>
          </p:cNvSpPr>
          <p:nvPr>
            <p:ph type="dt" sz="half" idx="10"/>
          </p:nvPr>
        </p:nvSpPr>
        <p:spPr/>
        <p:txBody>
          <a:bodyPr/>
          <a:lstStyle>
            <a:lvl1pPr>
              <a:defRPr/>
            </a:lvl1pPr>
          </a:lstStyle>
          <a:p>
            <a:pPr>
              <a:defRPr/>
            </a:pPr>
            <a:fld id="{9AB97FA7-874E-D548-9FFE-DA6F63440D6D}" type="datetime1">
              <a:rPr lang="en-US" smtClean="0"/>
              <a:t>1/6/21</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899998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CC38339-0CBD-4B42-8B0C-5C132D2D6714}" type="datetime1">
              <a:rPr lang="en-US" smtClean="0"/>
              <a:t>1/6/21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895178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8"/>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a:lvl1pPr>
          </a:lstStyle>
          <a:p>
            <a:pPr>
              <a:defRPr/>
            </a:pPr>
            <a:fld id="{4D113479-5A60-C348-B9E9-DCE1950A81B0}" type="datetime1">
              <a:rPr lang="en-US" smtClean="0"/>
              <a:t>1/6/21</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Tree>
    <p:extLst>
      <p:ext uri="{BB962C8B-B14F-4D97-AF65-F5344CB8AC3E}">
        <p14:creationId xmlns:p14="http://schemas.microsoft.com/office/powerpoint/2010/main" val="11937233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1B33A0F-F8A8-F34E-8E6D-2B6FAB13776B}" type="datetime1">
              <a:rPr lang="en-US" smtClean="0"/>
              <a:t>1/6/21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473931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F738354-A79B-5E47-AA17-A97F359EDDDE}" type="datetime1">
              <a:rPr lang="en-US" smtClean="0"/>
              <a:t>1/6/21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620616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8"/>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11"/>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lstStyle>
          <a:p>
            <a:pPr>
              <a:defRPr/>
            </a:pPr>
            <a:fld id="{31C7B825-1CE1-5E4A-AB1C-EEF25DCC30BC}" type="datetime1">
              <a:rPr lang="en-US" smtClean="0"/>
              <a:t>1/6/21</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48095661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8F1062FF-5D0F-D046-8A37-E869D447302E}" type="datetime1">
              <a:rPr lang="en-US" smtClean="0"/>
              <a:t>1/6/21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662703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F4626B73-EC02-8544-B582-34B717058B75}" type="datetime1">
              <a:rPr lang="en-US" smtClean="0"/>
              <a:t>1/6/21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070018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06C5705D-330C-3C46-AF5B-9F8C2A716ADD}" type="datetime1">
              <a:rPr lang="en-US" smtClean="0"/>
              <a:t>1/6/21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68247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D1F2833C-67ED-DF43-A6D4-C066E1C767F5}" type="datetime1">
              <a:rPr lang="en-US" smtClean="0"/>
              <a:t>1/6/21</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81438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11"/>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p:txBody>
          <a:bodyPr/>
          <a:lstStyle>
            <a:lvl1pPr>
              <a:defRPr/>
            </a:lvl1pPr>
          </a:lstStyle>
          <a:p>
            <a:pPr>
              <a:defRPr/>
            </a:pPr>
            <a:fld id="{1575AA3E-1826-8C47-9C1E-8A3673D668AF}" type="datetime1">
              <a:rPr lang="en-US" smtClean="0"/>
              <a:t>1/6/21</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115692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10"/>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fld id="{5C1F3799-DEE1-B94A-A6E8-699BEF2CA94A}" type="datetime1">
              <a:rPr lang="en-US" smtClean="0"/>
              <a:t>1/6/21</a:t>
            </a:fld>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a:prstGeom prst="rect">
            <a:avLst/>
          </a:prstGeom>
        </p:spPr>
        <p:txBody>
          <a:bodyPr/>
          <a:lstStyle>
            <a:lvl1pPr>
              <a:defRPr/>
            </a:lvl1pPr>
          </a:lstStyle>
          <a:p>
            <a:pPr>
              <a:defRPr/>
            </a:pPr>
            <a:fld id="{BCC4FDC5-323E-4770-86DB-DB7061AC966B}" type="slidenum">
              <a:rPr lang="en-US"/>
              <a:pPr>
                <a:defRPr/>
              </a:pPr>
              <a:t>‹#›</a:t>
            </a:fld>
            <a:endParaRPr lang="en-US"/>
          </a:p>
        </p:txBody>
      </p:sp>
    </p:spTree>
    <p:extLst>
      <p:ext uri="{BB962C8B-B14F-4D97-AF65-F5344CB8AC3E}">
        <p14:creationId xmlns:p14="http://schemas.microsoft.com/office/powerpoint/2010/main" val="15556318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lang="en-US"/>
              <a:t>Click to edit Master title style</a:t>
            </a:r>
          </a:p>
        </p:txBody>
      </p:sp>
      <p:sp>
        <p:nvSpPr>
          <p:cNvPr id="1029" name="Text Placeholder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a:solidFill>
                  <a:schemeClr val="tx1">
                    <a:tint val="95000"/>
                  </a:schemeClr>
                </a:solidFill>
                <a:latin typeface="+mn-lt"/>
              </a:defRPr>
            </a:lvl1pPr>
            <a:extLst/>
          </a:lstStyle>
          <a:p>
            <a:pPr>
              <a:defRPr/>
            </a:pPr>
            <a:fld id="{BBF9353C-E390-9D43-A347-DBC56F5C3C83}" type="datetime1">
              <a:rPr lang="en-US" smtClean="0"/>
              <a:t>1/6/21</a:t>
            </a:fld>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schemeClr val="tx1">
                    <a:tint val="95000"/>
                  </a:schemeClr>
                </a:solidFill>
                <a:latin typeface="+mn-lt"/>
              </a:defRPr>
            </a:lvl1pPr>
            <a:extLst/>
          </a:lstStyle>
          <a:p>
            <a:pPr>
              <a:defRPr/>
            </a:pPr>
            <a:endParaRPr lang="en-US"/>
          </a:p>
        </p:txBody>
      </p:sp>
    </p:spTree>
    <p:extLst>
      <p:ext uri="{BB962C8B-B14F-4D97-AF65-F5344CB8AC3E}">
        <p14:creationId xmlns:p14="http://schemas.microsoft.com/office/powerpoint/2010/main" val="3060080008"/>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hf hdr="0" ftr="0" dt="0"/>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p:cNvSpPr>
            <a:spLocks noGrp="1" noChangeArrowheads="1"/>
          </p:cNvSpPr>
          <p:nvPr>
            <p:ph type="subTitle" idx="1"/>
          </p:nvPr>
        </p:nvSpPr>
        <p:spPr>
          <a:xfrm>
            <a:off x="76200" y="5116286"/>
            <a:ext cx="8839200" cy="1560285"/>
          </a:xfrm>
        </p:spPr>
        <p:txBody>
          <a:bodyPr/>
          <a:lstStyle/>
          <a:p>
            <a:pPr marL="457200" indent="-457200" eaLnBrk="1" hangingPunct="1"/>
            <a:r>
              <a:rPr lang="en-US" sz="3600" dirty="0"/>
              <a:t>Rebecca Graff</a:t>
            </a:r>
          </a:p>
          <a:p>
            <a:pPr marL="457200" indent="-457200" eaLnBrk="1" hangingPunct="1"/>
            <a:r>
              <a:rPr lang="en-US" sz="2400" dirty="0"/>
              <a:t>Assistant Professor, Department of Epidemiology &amp; Biostatistics</a:t>
            </a:r>
          </a:p>
          <a:p>
            <a:pPr marL="457200" indent="-457200" eaLnBrk="1" hangingPunct="1"/>
            <a:r>
              <a:rPr lang="en-US" sz="2400" dirty="0"/>
              <a:t>Based on Slides from Maria </a:t>
            </a:r>
            <a:r>
              <a:rPr lang="en-US" sz="2400" dirty="0" err="1"/>
              <a:t>Glymour</a:t>
            </a:r>
            <a:r>
              <a:rPr lang="en-US" sz="2400" dirty="0"/>
              <a:t> and Miguel </a:t>
            </a:r>
            <a:r>
              <a:rPr lang="en-US" sz="2400" dirty="0" err="1"/>
              <a:t>Hernán</a:t>
            </a:r>
            <a:endParaRPr lang="en-US" sz="2400" dirty="0"/>
          </a:p>
        </p:txBody>
      </p:sp>
      <p:sp>
        <p:nvSpPr>
          <p:cNvPr id="15363" name="Text Box 5"/>
          <p:cNvSpPr txBox="1">
            <a:spLocks noChangeArrowheads="1"/>
          </p:cNvSpPr>
          <p:nvPr/>
        </p:nvSpPr>
        <p:spPr bwMode="auto">
          <a:xfrm>
            <a:off x="841825" y="781731"/>
            <a:ext cx="7881257" cy="2308324"/>
          </a:xfrm>
          <a:prstGeom prst="rect">
            <a:avLst/>
          </a:prstGeom>
          <a:noFill/>
          <a:ln w="9525">
            <a:noFill/>
            <a:miter lim="800000"/>
            <a:headEnd/>
            <a:tailEnd/>
          </a:ln>
        </p:spPr>
        <p:txBody>
          <a:bodyPr wrap="square">
            <a:spAutoFit/>
          </a:bodyPr>
          <a:lstStyle/>
          <a:p>
            <a:pPr algn="ctr" eaLnBrk="1" hangingPunct="1">
              <a:spcBef>
                <a:spcPct val="0"/>
              </a:spcBef>
              <a:buFontTx/>
              <a:buNone/>
            </a:pPr>
            <a:endParaRPr lang="en-US" altLang="en-US" sz="4800" b="1" dirty="0">
              <a:solidFill>
                <a:srgbClr val="FFC000"/>
              </a:solidFill>
              <a:latin typeface="+mj-lt"/>
            </a:endParaRPr>
          </a:p>
          <a:p>
            <a:pPr algn="ctr" eaLnBrk="1" hangingPunct="1">
              <a:spcBef>
                <a:spcPct val="0"/>
              </a:spcBef>
              <a:buFontTx/>
              <a:buNone/>
            </a:pPr>
            <a:r>
              <a:rPr lang="en-US" altLang="en-US" sz="4800" b="1" dirty="0">
                <a:solidFill>
                  <a:srgbClr val="FFC000"/>
                </a:solidFill>
                <a:latin typeface="+mj-lt"/>
              </a:rPr>
              <a:t>Epi 207: Introduction to Directed Acyclic Graphs</a:t>
            </a:r>
          </a:p>
        </p:txBody>
      </p:sp>
    </p:spTree>
    <p:extLst>
      <p:ext uri="{BB962C8B-B14F-4D97-AF65-F5344CB8AC3E}">
        <p14:creationId xmlns:p14="http://schemas.microsoft.com/office/powerpoint/2010/main" val="5001376"/>
      </p:ext>
    </p:extLst>
  </p:cSld>
  <p:clrMapOvr>
    <a:masterClrMapping/>
  </p:clrMapOvr>
  <mc:AlternateContent xmlns:mc="http://schemas.openxmlformats.org/markup-compatibility/2006" xmlns:p14="http://schemas.microsoft.com/office/powerpoint/2010/main">
    <mc:Choice Requires="p14">
      <p:transition spd="slow" p14:dur="2000" advTm="8644"/>
    </mc:Choice>
    <mc:Fallback xmlns="">
      <p:transition spd="slow" advTm="8644"/>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523514" cy="1252728"/>
          </a:xfrm>
        </p:spPr>
        <p:txBody>
          <a:bodyPr>
            <a:normAutofit/>
          </a:bodyPr>
          <a:lstStyle/>
          <a:p>
            <a:r>
              <a:rPr lang="en-US" dirty="0"/>
              <a:t>Common Effects</a:t>
            </a:r>
          </a:p>
        </p:txBody>
      </p:sp>
      <p:sp>
        <p:nvSpPr>
          <p:cNvPr id="3" name="Content Placeholder 2"/>
          <p:cNvSpPr>
            <a:spLocks noGrp="1"/>
          </p:cNvSpPr>
          <p:nvPr>
            <p:ph idx="1"/>
          </p:nvPr>
        </p:nvSpPr>
        <p:spPr/>
        <p:txBody>
          <a:bodyPr/>
          <a:lstStyle/>
          <a:p>
            <a:pPr marL="566737" indent="-457200"/>
            <a:r>
              <a:rPr lang="en-US" dirty="0"/>
              <a:t>For example:</a:t>
            </a:r>
          </a:p>
          <a:p>
            <a:pPr marL="858837" lvl="1" indent="-457200"/>
            <a:r>
              <a:rPr lang="en-US" i="1" dirty="0"/>
              <a:t>A</a:t>
            </a:r>
            <a:r>
              <a:rPr lang="en-US" dirty="0"/>
              <a:t>: Genetic factor</a:t>
            </a:r>
          </a:p>
          <a:p>
            <a:pPr marL="858837" lvl="1" indent="-457200"/>
            <a:r>
              <a:rPr lang="en-US" i="1" dirty="0"/>
              <a:t>Y</a:t>
            </a:r>
            <a:r>
              <a:rPr lang="en-US" dirty="0"/>
              <a:t>: Environmental factor</a:t>
            </a:r>
          </a:p>
          <a:p>
            <a:pPr marL="858837" lvl="1" indent="-457200"/>
            <a:r>
              <a:rPr lang="en-US" i="1" dirty="0"/>
              <a:t>L</a:t>
            </a:r>
            <a:r>
              <a:rPr lang="en-US" dirty="0"/>
              <a:t>: Lung cancer</a:t>
            </a:r>
          </a:p>
          <a:p>
            <a:pPr marL="858837" lvl="1" indent="-457200"/>
            <a:endParaRPr lang="en-US" i="1" dirty="0"/>
          </a:p>
          <a:p>
            <a:pPr marL="401637" lvl="1" indent="0">
              <a:buNone/>
            </a:pPr>
            <a:endParaRPr lang="en-US" i="1" dirty="0"/>
          </a:p>
          <a:p>
            <a:pPr marL="1588" lvl="1" indent="0" algn="ctr">
              <a:buNone/>
            </a:pPr>
            <a:r>
              <a:rPr lang="en-US" dirty="0" err="1"/>
              <a:t>Pr</a:t>
            </a:r>
            <a:r>
              <a:rPr lang="en-US" dirty="0"/>
              <a:t>(</a:t>
            </a:r>
            <a:r>
              <a:rPr lang="en-US" i="1" dirty="0" err="1"/>
              <a:t>Y</a:t>
            </a:r>
            <a:r>
              <a:rPr lang="en-US" i="1" baseline="30000" dirty="0" err="1"/>
              <a:t>a</a:t>
            </a:r>
            <a:r>
              <a:rPr lang="en-US" i="1" baseline="30000" dirty="0"/>
              <a:t>=1 </a:t>
            </a:r>
            <a:r>
              <a:rPr lang="en-US" dirty="0"/>
              <a:t>= 1) = </a:t>
            </a:r>
            <a:r>
              <a:rPr lang="en-US" dirty="0" err="1"/>
              <a:t>Pr</a:t>
            </a:r>
            <a:r>
              <a:rPr lang="en-US" dirty="0"/>
              <a:t>(</a:t>
            </a:r>
            <a:r>
              <a:rPr lang="en-US" i="1" dirty="0" err="1"/>
              <a:t>Y</a:t>
            </a:r>
            <a:r>
              <a:rPr lang="en-US" i="1" baseline="30000" dirty="0" err="1"/>
              <a:t>a</a:t>
            </a:r>
            <a:r>
              <a:rPr lang="en-US" i="1" baseline="30000" dirty="0"/>
              <a:t>=0 </a:t>
            </a:r>
            <a:r>
              <a:rPr lang="en-US" dirty="0"/>
              <a:t>= 1)</a:t>
            </a:r>
            <a:endParaRPr lang="en-US" i="1" dirty="0"/>
          </a:p>
          <a:p>
            <a:pPr marL="1588" lvl="1" indent="0" algn="ctr">
              <a:buClr>
                <a:srgbClr val="60B5CC"/>
              </a:buClr>
              <a:buNone/>
            </a:pP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1) = </a:t>
            </a: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0)</a:t>
            </a:r>
          </a:p>
        </p:txBody>
      </p:sp>
      <p:sp>
        <p:nvSpPr>
          <p:cNvPr id="6"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10</a:t>
            </a:fld>
            <a:endParaRPr lang="en-US" sz="1200" dirty="0">
              <a:latin typeface="Corbel"/>
              <a:cs typeface="Corbel"/>
            </a:endParaRPr>
          </a:p>
        </p:txBody>
      </p:sp>
      <p:pic>
        <p:nvPicPr>
          <p:cNvPr id="5" name="Picture 4" descr="Screen Shot 2020-02-01 at 2.54.38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31143" y="4067629"/>
            <a:ext cx="4178300" cy="863600"/>
          </a:xfrm>
          <a:prstGeom prst="rect">
            <a:avLst/>
          </a:prstGeom>
        </p:spPr>
      </p:pic>
      <p:cxnSp>
        <p:nvCxnSpPr>
          <p:cNvPr id="8" name="Straight Arrow Connector 7"/>
          <p:cNvCxnSpPr/>
          <p:nvPr/>
        </p:nvCxnSpPr>
        <p:spPr>
          <a:xfrm flipH="1">
            <a:off x="6295571" y="3338286"/>
            <a:ext cx="889000" cy="925286"/>
          </a:xfrm>
          <a:prstGeom prst="straightConnector1">
            <a:avLst/>
          </a:prstGeom>
          <a:ln w="38100" cmpd="sng">
            <a:tailEnd type="arrow"/>
          </a:ln>
          <a:effectLst/>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7093857" y="2812143"/>
            <a:ext cx="1377300" cy="523220"/>
          </a:xfrm>
          <a:prstGeom prst="rect">
            <a:avLst/>
          </a:prstGeom>
          <a:noFill/>
        </p:spPr>
        <p:txBody>
          <a:bodyPr wrap="none" rtlCol="0">
            <a:spAutoFit/>
          </a:bodyPr>
          <a:lstStyle/>
          <a:p>
            <a:pPr>
              <a:buNone/>
            </a:pPr>
            <a:r>
              <a:rPr lang="en-US" b="1" dirty="0">
                <a:latin typeface="Corbel"/>
                <a:cs typeface="Corbel"/>
              </a:rPr>
              <a:t>Collider</a:t>
            </a:r>
          </a:p>
        </p:txBody>
      </p:sp>
    </p:spTree>
    <p:custDataLst>
      <p:tags r:id="rId1"/>
    </p:custDataLst>
    <p:extLst>
      <p:ext uri="{BB962C8B-B14F-4D97-AF65-F5344CB8AC3E}">
        <p14:creationId xmlns:p14="http://schemas.microsoft.com/office/powerpoint/2010/main" val="3437544671"/>
      </p:ext>
    </p:extLst>
  </p:cSld>
  <p:clrMapOvr>
    <a:masterClrMapping/>
  </p:clrMapOvr>
  <mc:AlternateContent xmlns:mc="http://schemas.openxmlformats.org/markup-compatibility/2006" xmlns:p14="http://schemas.microsoft.com/office/powerpoint/2010/main">
    <mc:Choice Requires="p14">
      <p:transition spd="slow" p14:dur="2000" advTm="128319"/>
    </mc:Choice>
    <mc:Fallback xmlns="">
      <p:transition spd="slow" advTm="12831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Conditioning on Mediators</a:t>
            </a:r>
          </a:p>
        </p:txBody>
      </p:sp>
      <p:sp>
        <p:nvSpPr>
          <p:cNvPr id="3" name="Content Placeholder 2"/>
          <p:cNvSpPr>
            <a:spLocks noGrp="1"/>
          </p:cNvSpPr>
          <p:nvPr>
            <p:ph idx="1"/>
          </p:nvPr>
        </p:nvSpPr>
        <p:spPr/>
        <p:txBody>
          <a:bodyPr/>
          <a:lstStyle/>
          <a:p>
            <a:pPr marL="566737" indent="-457200"/>
            <a:r>
              <a:rPr lang="en-US" dirty="0"/>
              <a:t>For example:</a:t>
            </a:r>
          </a:p>
          <a:p>
            <a:pPr marL="858837" lvl="1" indent="-457200"/>
            <a:r>
              <a:rPr lang="en-US" i="1" dirty="0"/>
              <a:t>A</a:t>
            </a:r>
            <a:r>
              <a:rPr lang="en-US" dirty="0"/>
              <a:t>: Cigarette smoking</a:t>
            </a:r>
          </a:p>
          <a:p>
            <a:pPr marL="858837" lvl="1" indent="-457200"/>
            <a:r>
              <a:rPr lang="en-US" i="1" dirty="0"/>
              <a:t>Y</a:t>
            </a:r>
            <a:r>
              <a:rPr lang="en-US" dirty="0"/>
              <a:t>: Lung cancer</a:t>
            </a:r>
          </a:p>
          <a:p>
            <a:pPr marL="858837" lvl="1" indent="-457200"/>
            <a:r>
              <a:rPr lang="en-US" i="1" dirty="0"/>
              <a:t>B</a:t>
            </a:r>
            <a:r>
              <a:rPr lang="en-US" dirty="0"/>
              <a:t>: DNA damage to lung cells</a:t>
            </a:r>
          </a:p>
          <a:p>
            <a:pPr marL="858837" lvl="1" indent="-457200"/>
            <a:endParaRPr lang="en-US" dirty="0"/>
          </a:p>
          <a:p>
            <a:pPr marL="858837" lvl="1" indent="-457200"/>
            <a:endParaRPr lang="en-US" dirty="0"/>
          </a:p>
          <a:p>
            <a:pPr marL="1588" lvl="1" indent="0" algn="ctr">
              <a:buNone/>
            </a:pPr>
            <a:r>
              <a:rPr lang="en-US" dirty="0" err="1"/>
              <a:t>Pr</a:t>
            </a:r>
            <a:r>
              <a:rPr lang="en-US" dirty="0"/>
              <a:t>(</a:t>
            </a:r>
            <a:r>
              <a:rPr lang="en-US" i="1" dirty="0" err="1"/>
              <a:t>Y</a:t>
            </a:r>
            <a:r>
              <a:rPr lang="en-US" i="1" baseline="30000" dirty="0" err="1"/>
              <a:t>a</a:t>
            </a:r>
            <a:r>
              <a:rPr lang="en-US" i="1" baseline="30000" dirty="0"/>
              <a:t>=1 </a:t>
            </a:r>
            <a:r>
              <a:rPr lang="en-US" dirty="0"/>
              <a:t>= 1) ≠ </a:t>
            </a:r>
            <a:r>
              <a:rPr lang="en-US" dirty="0" err="1"/>
              <a:t>Pr</a:t>
            </a:r>
            <a:r>
              <a:rPr lang="en-US" dirty="0"/>
              <a:t>(</a:t>
            </a:r>
            <a:r>
              <a:rPr lang="en-US" i="1" dirty="0" err="1"/>
              <a:t>Y</a:t>
            </a:r>
            <a:r>
              <a:rPr lang="en-US" i="1" baseline="30000" dirty="0" err="1"/>
              <a:t>a</a:t>
            </a:r>
            <a:r>
              <a:rPr lang="en-US" i="1" baseline="30000" dirty="0"/>
              <a:t>=0 </a:t>
            </a:r>
            <a:r>
              <a:rPr lang="en-US" dirty="0"/>
              <a:t>= 1)</a:t>
            </a:r>
            <a:endParaRPr lang="en-US" i="1" dirty="0"/>
          </a:p>
          <a:p>
            <a:pPr marL="1588" lvl="1" indent="0" algn="ctr">
              <a:buClr>
                <a:srgbClr val="60B5CC"/>
              </a:buClr>
              <a:buNone/>
            </a:pP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1) ≠ </a:t>
            </a: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0)</a:t>
            </a:r>
          </a:p>
          <a:p>
            <a:pPr marL="1588" lvl="1" indent="0" algn="ctr">
              <a:buClr>
                <a:srgbClr val="60B5CC"/>
              </a:buClr>
              <a:buNone/>
            </a:pP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1, </a:t>
            </a:r>
            <a:r>
              <a:rPr lang="en-US" i="1" dirty="0">
                <a:solidFill>
                  <a:prstClr val="black"/>
                </a:solidFill>
              </a:rPr>
              <a:t>B</a:t>
            </a:r>
            <a:r>
              <a:rPr lang="en-US" dirty="0">
                <a:solidFill>
                  <a:prstClr val="black"/>
                </a:solidFill>
              </a:rPr>
              <a:t> = </a:t>
            </a:r>
            <a:r>
              <a:rPr lang="en-US" i="1" dirty="0">
                <a:solidFill>
                  <a:prstClr val="black"/>
                </a:solidFill>
              </a:rPr>
              <a:t>b</a:t>
            </a:r>
            <a:r>
              <a:rPr lang="en-US" dirty="0">
                <a:solidFill>
                  <a:prstClr val="black"/>
                </a:solidFill>
              </a:rPr>
              <a:t>) = </a:t>
            </a: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0, </a:t>
            </a:r>
            <a:r>
              <a:rPr lang="en-US" i="1" dirty="0">
                <a:solidFill>
                  <a:prstClr val="black"/>
                </a:solidFill>
              </a:rPr>
              <a:t>B</a:t>
            </a:r>
            <a:r>
              <a:rPr lang="en-US" dirty="0">
                <a:solidFill>
                  <a:prstClr val="black"/>
                </a:solidFill>
              </a:rPr>
              <a:t> = </a:t>
            </a:r>
            <a:r>
              <a:rPr lang="en-US" i="1" dirty="0">
                <a:solidFill>
                  <a:prstClr val="black"/>
                </a:solidFill>
              </a:rPr>
              <a:t>b</a:t>
            </a:r>
            <a:r>
              <a:rPr lang="en-US" dirty="0">
                <a:solidFill>
                  <a:prstClr val="black"/>
                </a:solidFill>
              </a:rPr>
              <a:t>)</a:t>
            </a:r>
            <a:endParaRPr lang="en-US" dirty="0"/>
          </a:p>
          <a:p>
            <a:pPr marL="1588" lvl="1" indent="0" algn="ctr">
              <a:buClr>
                <a:srgbClr val="60B5CC"/>
              </a:buClr>
              <a:buNone/>
            </a:pPr>
            <a:endParaRPr lang="en-US" dirty="0"/>
          </a:p>
        </p:txBody>
      </p:sp>
      <p:sp>
        <p:nvSpPr>
          <p:cNvPr id="4"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11</a:t>
            </a:fld>
            <a:endParaRPr lang="en-US" sz="1200" dirty="0">
              <a:latin typeface="Corbel"/>
              <a:cs typeface="Corbel"/>
            </a:endParaRPr>
          </a:p>
        </p:txBody>
      </p:sp>
      <p:grpSp>
        <p:nvGrpSpPr>
          <p:cNvPr id="20" name="Group 19">
            <a:extLst>
              <a:ext uri="{FF2B5EF4-FFF2-40B4-BE49-F238E27FC236}">
                <a16:creationId xmlns:a16="http://schemas.microsoft.com/office/drawing/2014/main" id="{D821579E-9874-0549-AFCF-16824C533397}"/>
              </a:ext>
            </a:extLst>
          </p:cNvPr>
          <p:cNvGrpSpPr/>
          <p:nvPr/>
        </p:nvGrpSpPr>
        <p:grpSpPr>
          <a:xfrm>
            <a:off x="3244780" y="4177861"/>
            <a:ext cx="2654440" cy="523220"/>
            <a:chOff x="3244780" y="4177861"/>
            <a:chExt cx="2654440" cy="523220"/>
          </a:xfrm>
        </p:grpSpPr>
        <p:sp>
          <p:nvSpPr>
            <p:cNvPr id="9" name="TextBox 8">
              <a:extLst>
                <a:ext uri="{FF2B5EF4-FFF2-40B4-BE49-F238E27FC236}">
                  <a16:creationId xmlns:a16="http://schemas.microsoft.com/office/drawing/2014/main" id="{72EE868A-94E5-E245-BDC3-683BDAAA6B31}"/>
                </a:ext>
              </a:extLst>
            </p:cNvPr>
            <p:cNvSpPr txBox="1"/>
            <p:nvPr/>
          </p:nvSpPr>
          <p:spPr>
            <a:xfrm>
              <a:off x="3244780" y="4177861"/>
              <a:ext cx="444352" cy="523220"/>
            </a:xfrm>
            <a:prstGeom prst="rect">
              <a:avLst/>
            </a:prstGeom>
            <a:noFill/>
          </p:spPr>
          <p:txBody>
            <a:bodyPr wrap="none" rtlCol="0">
              <a:spAutoFit/>
            </a:bodyPr>
            <a:lstStyle/>
            <a:p>
              <a:pPr>
                <a:buNone/>
              </a:pPr>
              <a:r>
                <a:rPr lang="en-US" dirty="0"/>
                <a:t>A</a:t>
              </a:r>
            </a:p>
          </p:txBody>
        </p:sp>
        <p:sp>
          <p:nvSpPr>
            <p:cNvPr id="11" name="TextBox 10">
              <a:extLst>
                <a:ext uri="{FF2B5EF4-FFF2-40B4-BE49-F238E27FC236}">
                  <a16:creationId xmlns:a16="http://schemas.microsoft.com/office/drawing/2014/main" id="{8677B9F1-B558-9E45-88CB-C4AD168EA8F9}"/>
                </a:ext>
              </a:extLst>
            </p:cNvPr>
            <p:cNvSpPr txBox="1"/>
            <p:nvPr/>
          </p:nvSpPr>
          <p:spPr>
            <a:xfrm>
              <a:off x="4360243" y="4177861"/>
              <a:ext cx="423514" cy="523220"/>
            </a:xfrm>
            <a:prstGeom prst="rect">
              <a:avLst/>
            </a:prstGeom>
            <a:noFill/>
          </p:spPr>
          <p:txBody>
            <a:bodyPr wrap="none" rtlCol="0">
              <a:spAutoFit/>
            </a:bodyPr>
            <a:lstStyle/>
            <a:p>
              <a:pPr>
                <a:buNone/>
              </a:pPr>
              <a:r>
                <a:rPr lang="en-US" dirty="0"/>
                <a:t>B</a:t>
              </a:r>
            </a:p>
          </p:txBody>
        </p:sp>
        <p:sp>
          <p:nvSpPr>
            <p:cNvPr id="12" name="TextBox 11">
              <a:extLst>
                <a:ext uri="{FF2B5EF4-FFF2-40B4-BE49-F238E27FC236}">
                  <a16:creationId xmlns:a16="http://schemas.microsoft.com/office/drawing/2014/main" id="{16E83846-F6D4-7648-A3A2-2316064914E3}"/>
                </a:ext>
              </a:extLst>
            </p:cNvPr>
            <p:cNvSpPr txBox="1"/>
            <p:nvPr/>
          </p:nvSpPr>
          <p:spPr>
            <a:xfrm>
              <a:off x="5454868" y="4177861"/>
              <a:ext cx="444352" cy="523220"/>
            </a:xfrm>
            <a:prstGeom prst="rect">
              <a:avLst/>
            </a:prstGeom>
            <a:noFill/>
          </p:spPr>
          <p:txBody>
            <a:bodyPr wrap="none" rtlCol="0">
              <a:spAutoFit/>
            </a:bodyPr>
            <a:lstStyle/>
            <a:p>
              <a:pPr>
                <a:buNone/>
              </a:pPr>
              <a:r>
                <a:rPr lang="en-US" dirty="0"/>
                <a:t>Y</a:t>
              </a:r>
            </a:p>
          </p:txBody>
        </p:sp>
        <p:cxnSp>
          <p:nvCxnSpPr>
            <p:cNvPr id="14" name="Straight Connector 13">
              <a:extLst>
                <a:ext uri="{FF2B5EF4-FFF2-40B4-BE49-F238E27FC236}">
                  <a16:creationId xmlns:a16="http://schemas.microsoft.com/office/drawing/2014/main" id="{92537BC5-DB4E-204E-B139-49693EFDF228}"/>
                </a:ext>
              </a:extLst>
            </p:cNvPr>
            <p:cNvCxnSpPr>
              <a:stCxn id="9" idx="3"/>
              <a:endCxn id="11" idx="1"/>
            </p:cNvCxnSpPr>
            <p:nvPr/>
          </p:nvCxnSpPr>
          <p:spPr>
            <a:xfrm>
              <a:off x="3689132" y="4439471"/>
              <a:ext cx="671111" cy="0"/>
            </a:xfrm>
            <a:prstGeom prst="line">
              <a:avLst/>
            </a:prstGeom>
            <a:ln w="41275">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3E127C8-082F-1A41-9E5D-4FC179F89C4B}"/>
                </a:ext>
              </a:extLst>
            </p:cNvPr>
            <p:cNvCxnSpPr>
              <a:cxnSpLocks/>
              <a:stCxn id="11" idx="3"/>
              <a:endCxn id="12" idx="1"/>
            </p:cNvCxnSpPr>
            <p:nvPr/>
          </p:nvCxnSpPr>
          <p:spPr>
            <a:xfrm>
              <a:off x="4783757" y="4439471"/>
              <a:ext cx="671111" cy="0"/>
            </a:xfrm>
            <a:prstGeom prst="line">
              <a:avLst/>
            </a:prstGeom>
            <a:ln w="41275">
              <a:solidFill>
                <a:schemeClr val="tx1"/>
              </a:solidFill>
              <a:tailEnd type="stealth"/>
            </a:ln>
          </p:spPr>
          <p:style>
            <a:lnRef idx="1">
              <a:schemeClr val="accent1"/>
            </a:lnRef>
            <a:fillRef idx="0">
              <a:schemeClr val="accent1"/>
            </a:fillRef>
            <a:effectRef idx="0">
              <a:schemeClr val="accent1"/>
            </a:effectRef>
            <a:fontRef idx="minor">
              <a:schemeClr val="tx1"/>
            </a:fontRef>
          </p:style>
        </p:cxnSp>
      </p:grpSp>
      <p:sp>
        <p:nvSpPr>
          <p:cNvPr id="18" name="Rectangle 17">
            <a:extLst>
              <a:ext uri="{FF2B5EF4-FFF2-40B4-BE49-F238E27FC236}">
                <a16:creationId xmlns:a16="http://schemas.microsoft.com/office/drawing/2014/main" id="{F22981DB-D7EC-DD43-A662-A52CE41D36B4}"/>
              </a:ext>
            </a:extLst>
          </p:cNvPr>
          <p:cNvSpPr/>
          <p:nvPr/>
        </p:nvSpPr>
        <p:spPr>
          <a:xfrm>
            <a:off x="4352634" y="4177861"/>
            <a:ext cx="423514" cy="523220"/>
          </a:xfrm>
          <a:prstGeom prst="rect">
            <a:avLst/>
          </a:prstGeom>
          <a:noFill/>
          <a:ln w="317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586558837"/>
      </p:ext>
    </p:extLst>
  </p:cSld>
  <p:clrMapOvr>
    <a:masterClrMapping/>
  </p:clrMapOvr>
  <mc:AlternateContent xmlns:mc="http://schemas.openxmlformats.org/markup-compatibility/2006" xmlns:p14="http://schemas.microsoft.com/office/powerpoint/2010/main">
    <mc:Choice Requires="p14">
      <p:transition spd="slow" p14:dur="2000" advTm="177535"/>
    </mc:Choice>
    <mc:Fallback xmlns="">
      <p:transition spd="slow" advTm="17753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469086" cy="1252728"/>
          </a:xfrm>
        </p:spPr>
        <p:txBody>
          <a:bodyPr>
            <a:normAutofit/>
          </a:bodyPr>
          <a:lstStyle/>
          <a:p>
            <a:r>
              <a:rPr lang="en-US" dirty="0"/>
              <a:t>Conditioning on Common Causes</a:t>
            </a:r>
          </a:p>
        </p:txBody>
      </p:sp>
      <p:sp>
        <p:nvSpPr>
          <p:cNvPr id="3" name="Content Placeholder 2"/>
          <p:cNvSpPr>
            <a:spLocks noGrp="1"/>
          </p:cNvSpPr>
          <p:nvPr>
            <p:ph idx="1"/>
          </p:nvPr>
        </p:nvSpPr>
        <p:spPr/>
        <p:txBody>
          <a:bodyPr/>
          <a:lstStyle/>
          <a:p>
            <a:pPr marL="566737" indent="-457200"/>
            <a:r>
              <a:rPr lang="en-US" dirty="0"/>
              <a:t>For example:</a:t>
            </a:r>
          </a:p>
          <a:p>
            <a:pPr marL="858837" lvl="1" indent="-457200"/>
            <a:r>
              <a:rPr lang="en-US" i="1" dirty="0"/>
              <a:t>A</a:t>
            </a:r>
            <a:r>
              <a:rPr lang="en-US" dirty="0"/>
              <a:t>: Yellow fingers</a:t>
            </a:r>
          </a:p>
          <a:p>
            <a:pPr marL="858837" lvl="1" indent="-457200"/>
            <a:r>
              <a:rPr lang="en-US" i="1" dirty="0"/>
              <a:t>Y</a:t>
            </a:r>
            <a:r>
              <a:rPr lang="en-US" dirty="0"/>
              <a:t>: Lung cancer</a:t>
            </a:r>
          </a:p>
          <a:p>
            <a:pPr marL="858837" lvl="1" indent="-457200"/>
            <a:r>
              <a:rPr lang="en-US" i="1" dirty="0"/>
              <a:t>L</a:t>
            </a:r>
            <a:r>
              <a:rPr lang="en-US" dirty="0"/>
              <a:t>: Cigarette smoking</a:t>
            </a:r>
          </a:p>
          <a:p>
            <a:pPr marL="858837" lvl="1" indent="-457200"/>
            <a:endParaRPr lang="en-US" dirty="0"/>
          </a:p>
          <a:p>
            <a:pPr marL="858837" lvl="1" indent="-457200"/>
            <a:endParaRPr lang="en-US" dirty="0"/>
          </a:p>
          <a:p>
            <a:pPr marL="1588" lvl="1" indent="0" algn="ctr">
              <a:buNone/>
            </a:pPr>
            <a:r>
              <a:rPr lang="en-US" dirty="0" err="1"/>
              <a:t>Pr</a:t>
            </a:r>
            <a:r>
              <a:rPr lang="en-US" dirty="0"/>
              <a:t>(</a:t>
            </a:r>
            <a:r>
              <a:rPr lang="en-US" i="1" dirty="0" err="1"/>
              <a:t>Y</a:t>
            </a:r>
            <a:r>
              <a:rPr lang="en-US" i="1" baseline="30000" dirty="0" err="1"/>
              <a:t>a</a:t>
            </a:r>
            <a:r>
              <a:rPr lang="en-US" i="1" baseline="30000" dirty="0"/>
              <a:t>=1 </a:t>
            </a:r>
            <a:r>
              <a:rPr lang="en-US" dirty="0"/>
              <a:t>= 1) = </a:t>
            </a:r>
            <a:r>
              <a:rPr lang="en-US" dirty="0" err="1"/>
              <a:t>Pr</a:t>
            </a:r>
            <a:r>
              <a:rPr lang="en-US" dirty="0"/>
              <a:t>(</a:t>
            </a:r>
            <a:r>
              <a:rPr lang="en-US" i="1" dirty="0" err="1"/>
              <a:t>Y</a:t>
            </a:r>
            <a:r>
              <a:rPr lang="en-US" i="1" baseline="30000" dirty="0" err="1"/>
              <a:t>a</a:t>
            </a:r>
            <a:r>
              <a:rPr lang="en-US" i="1" baseline="30000" dirty="0"/>
              <a:t>=0 </a:t>
            </a:r>
            <a:r>
              <a:rPr lang="en-US" dirty="0"/>
              <a:t>= 1)</a:t>
            </a:r>
            <a:endParaRPr lang="en-US" i="1" dirty="0"/>
          </a:p>
          <a:p>
            <a:pPr marL="1588" lvl="1" indent="0" algn="ctr">
              <a:buClr>
                <a:srgbClr val="60B5CC"/>
              </a:buClr>
              <a:buNone/>
            </a:pP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1) ≠ </a:t>
            </a: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0)</a:t>
            </a:r>
          </a:p>
          <a:p>
            <a:pPr marL="1588" lvl="1" indent="0" algn="ctr">
              <a:buClr>
                <a:srgbClr val="60B5CC"/>
              </a:buClr>
              <a:buNone/>
            </a:pP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1, </a:t>
            </a:r>
            <a:r>
              <a:rPr lang="en-US" i="1" dirty="0">
                <a:solidFill>
                  <a:prstClr val="black"/>
                </a:solidFill>
              </a:rPr>
              <a:t>L</a:t>
            </a:r>
            <a:r>
              <a:rPr lang="en-US" dirty="0">
                <a:solidFill>
                  <a:prstClr val="black"/>
                </a:solidFill>
              </a:rPr>
              <a:t> = </a:t>
            </a:r>
            <a:r>
              <a:rPr lang="en-US" i="1" dirty="0">
                <a:solidFill>
                  <a:prstClr val="black"/>
                </a:solidFill>
              </a:rPr>
              <a:t>l</a:t>
            </a:r>
            <a:r>
              <a:rPr lang="en-US" dirty="0">
                <a:solidFill>
                  <a:prstClr val="black"/>
                </a:solidFill>
              </a:rPr>
              <a:t>) = </a:t>
            </a: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0, </a:t>
            </a:r>
            <a:r>
              <a:rPr lang="en-US" i="1" dirty="0">
                <a:solidFill>
                  <a:prstClr val="black"/>
                </a:solidFill>
              </a:rPr>
              <a:t>L</a:t>
            </a:r>
            <a:r>
              <a:rPr lang="en-US" dirty="0">
                <a:solidFill>
                  <a:prstClr val="black"/>
                </a:solidFill>
              </a:rPr>
              <a:t> = </a:t>
            </a:r>
            <a:r>
              <a:rPr lang="en-US" i="1" dirty="0">
                <a:solidFill>
                  <a:prstClr val="black"/>
                </a:solidFill>
              </a:rPr>
              <a:t>l</a:t>
            </a:r>
            <a:r>
              <a:rPr lang="en-US" dirty="0">
                <a:solidFill>
                  <a:prstClr val="black"/>
                </a:solidFill>
              </a:rPr>
              <a:t>)</a:t>
            </a:r>
            <a:endParaRPr lang="en-US" dirty="0"/>
          </a:p>
          <a:p>
            <a:pPr marL="1588" lvl="1" indent="0" algn="ctr">
              <a:buClr>
                <a:srgbClr val="60B5CC"/>
              </a:buClr>
              <a:buNone/>
            </a:pPr>
            <a:endParaRPr lang="en-US" dirty="0"/>
          </a:p>
        </p:txBody>
      </p:sp>
      <p:sp>
        <p:nvSpPr>
          <p:cNvPr id="4"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12</a:t>
            </a:fld>
            <a:endParaRPr lang="en-US" sz="1200" dirty="0">
              <a:latin typeface="Corbel"/>
              <a:cs typeface="Corbel"/>
            </a:endParaRPr>
          </a:p>
        </p:txBody>
      </p:sp>
      <p:pic>
        <p:nvPicPr>
          <p:cNvPr id="7" name="Picture 6" descr="Screen Shot 2020-02-01 at 3.13.15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8000" y="4092122"/>
            <a:ext cx="3048000" cy="850900"/>
          </a:xfrm>
          <a:prstGeom prst="rect">
            <a:avLst/>
          </a:prstGeom>
        </p:spPr>
      </p:pic>
    </p:spTree>
    <p:custDataLst>
      <p:tags r:id="rId1"/>
    </p:custDataLst>
    <p:extLst>
      <p:ext uri="{BB962C8B-B14F-4D97-AF65-F5344CB8AC3E}">
        <p14:creationId xmlns:p14="http://schemas.microsoft.com/office/powerpoint/2010/main" val="469072039"/>
      </p:ext>
    </p:extLst>
  </p:cSld>
  <p:clrMapOvr>
    <a:masterClrMapping/>
  </p:clrMapOvr>
  <mc:AlternateContent xmlns:mc="http://schemas.openxmlformats.org/markup-compatibility/2006" xmlns:p14="http://schemas.microsoft.com/office/powerpoint/2010/main">
    <mc:Choice Requires="p14">
      <p:transition spd="slow" p14:dur="2000" advTm="87680"/>
    </mc:Choice>
    <mc:Fallback xmlns="">
      <p:transition spd="slow" advTm="8768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469086" cy="1252728"/>
          </a:xfrm>
        </p:spPr>
        <p:txBody>
          <a:bodyPr>
            <a:normAutofit/>
          </a:bodyPr>
          <a:lstStyle/>
          <a:p>
            <a:r>
              <a:rPr lang="en-US" dirty="0"/>
              <a:t>Conditioning on Common Effects</a:t>
            </a:r>
          </a:p>
        </p:txBody>
      </p:sp>
      <p:sp>
        <p:nvSpPr>
          <p:cNvPr id="3" name="Content Placeholder 2"/>
          <p:cNvSpPr>
            <a:spLocks noGrp="1"/>
          </p:cNvSpPr>
          <p:nvPr>
            <p:ph idx="1"/>
          </p:nvPr>
        </p:nvSpPr>
        <p:spPr/>
        <p:txBody>
          <a:bodyPr/>
          <a:lstStyle/>
          <a:p>
            <a:pPr marL="566737" indent="-457200"/>
            <a:r>
              <a:rPr lang="en-US" dirty="0"/>
              <a:t>For example:</a:t>
            </a:r>
          </a:p>
          <a:p>
            <a:pPr marL="858837" lvl="1" indent="-457200"/>
            <a:r>
              <a:rPr lang="en-US" i="1" dirty="0"/>
              <a:t>A</a:t>
            </a:r>
            <a:r>
              <a:rPr lang="en-US" dirty="0"/>
              <a:t>: Genetic risk factor</a:t>
            </a:r>
          </a:p>
          <a:p>
            <a:pPr marL="858837" lvl="1" indent="-457200"/>
            <a:r>
              <a:rPr lang="en-US" i="1" dirty="0"/>
              <a:t>Y</a:t>
            </a:r>
            <a:r>
              <a:rPr lang="en-US" dirty="0"/>
              <a:t>: Environmental risk factor</a:t>
            </a:r>
          </a:p>
          <a:p>
            <a:pPr marL="858837" lvl="1" indent="-457200"/>
            <a:r>
              <a:rPr lang="en-US" i="1" dirty="0"/>
              <a:t>L</a:t>
            </a:r>
            <a:r>
              <a:rPr lang="en-US" dirty="0"/>
              <a:t>: Lung cancer</a:t>
            </a:r>
          </a:p>
          <a:p>
            <a:pPr marL="858837" lvl="1" indent="-457200"/>
            <a:endParaRPr lang="en-US" dirty="0"/>
          </a:p>
          <a:p>
            <a:pPr marL="858837" lvl="1" indent="-457200"/>
            <a:endParaRPr lang="en-US" dirty="0"/>
          </a:p>
          <a:p>
            <a:pPr marL="1588" lvl="1" indent="0" algn="ctr">
              <a:buNone/>
            </a:pPr>
            <a:r>
              <a:rPr lang="en-US" dirty="0" err="1"/>
              <a:t>Pr</a:t>
            </a:r>
            <a:r>
              <a:rPr lang="en-US" dirty="0"/>
              <a:t>(</a:t>
            </a:r>
            <a:r>
              <a:rPr lang="en-US" i="1" dirty="0" err="1"/>
              <a:t>Y</a:t>
            </a:r>
            <a:r>
              <a:rPr lang="en-US" i="1" baseline="30000" dirty="0" err="1"/>
              <a:t>a</a:t>
            </a:r>
            <a:r>
              <a:rPr lang="en-US" i="1" baseline="30000" dirty="0"/>
              <a:t>=1 </a:t>
            </a:r>
            <a:r>
              <a:rPr lang="en-US" dirty="0"/>
              <a:t>= 1) = </a:t>
            </a:r>
            <a:r>
              <a:rPr lang="en-US" dirty="0" err="1"/>
              <a:t>Pr</a:t>
            </a:r>
            <a:r>
              <a:rPr lang="en-US" dirty="0"/>
              <a:t>(</a:t>
            </a:r>
            <a:r>
              <a:rPr lang="en-US" i="1" dirty="0" err="1"/>
              <a:t>Y</a:t>
            </a:r>
            <a:r>
              <a:rPr lang="en-US" i="1" baseline="30000" dirty="0" err="1"/>
              <a:t>a</a:t>
            </a:r>
            <a:r>
              <a:rPr lang="en-US" i="1" baseline="30000" dirty="0"/>
              <a:t>=0 </a:t>
            </a:r>
            <a:r>
              <a:rPr lang="en-US" dirty="0"/>
              <a:t>= 1)</a:t>
            </a:r>
            <a:endParaRPr lang="en-US" i="1" dirty="0"/>
          </a:p>
          <a:p>
            <a:pPr marL="1588" lvl="1" indent="0" algn="ctr">
              <a:buClr>
                <a:srgbClr val="60B5CC"/>
              </a:buClr>
              <a:buNone/>
            </a:pP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1) = </a:t>
            </a: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0)</a:t>
            </a:r>
          </a:p>
          <a:p>
            <a:pPr marL="1588" lvl="1" indent="0" algn="ctr">
              <a:buClr>
                <a:srgbClr val="60B5CC"/>
              </a:buClr>
              <a:buNone/>
            </a:pP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1, </a:t>
            </a:r>
            <a:r>
              <a:rPr lang="en-US" i="1" dirty="0">
                <a:solidFill>
                  <a:prstClr val="black"/>
                </a:solidFill>
              </a:rPr>
              <a:t>L</a:t>
            </a:r>
            <a:r>
              <a:rPr lang="en-US" dirty="0">
                <a:solidFill>
                  <a:prstClr val="black"/>
                </a:solidFill>
              </a:rPr>
              <a:t> = </a:t>
            </a:r>
            <a:r>
              <a:rPr lang="en-US" i="1" dirty="0">
                <a:solidFill>
                  <a:prstClr val="black"/>
                </a:solidFill>
              </a:rPr>
              <a:t>l</a:t>
            </a:r>
            <a:r>
              <a:rPr lang="en-US" dirty="0">
                <a:solidFill>
                  <a:prstClr val="black"/>
                </a:solidFill>
              </a:rPr>
              <a:t>) ≠ </a:t>
            </a: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0, </a:t>
            </a:r>
            <a:r>
              <a:rPr lang="en-US" i="1" dirty="0">
                <a:solidFill>
                  <a:prstClr val="black"/>
                </a:solidFill>
              </a:rPr>
              <a:t>L</a:t>
            </a:r>
            <a:r>
              <a:rPr lang="en-US" dirty="0">
                <a:solidFill>
                  <a:prstClr val="black"/>
                </a:solidFill>
              </a:rPr>
              <a:t> = </a:t>
            </a:r>
            <a:r>
              <a:rPr lang="en-US" i="1" dirty="0">
                <a:solidFill>
                  <a:prstClr val="black"/>
                </a:solidFill>
              </a:rPr>
              <a:t>l</a:t>
            </a:r>
            <a:r>
              <a:rPr lang="en-US" dirty="0">
                <a:solidFill>
                  <a:prstClr val="black"/>
                </a:solidFill>
              </a:rPr>
              <a:t>)</a:t>
            </a:r>
            <a:endParaRPr lang="en-US" dirty="0"/>
          </a:p>
          <a:p>
            <a:pPr marL="1588" lvl="1" indent="0" algn="ctr">
              <a:buClr>
                <a:srgbClr val="60B5CC"/>
              </a:buClr>
              <a:buNone/>
            </a:pPr>
            <a:endParaRPr lang="en-US" dirty="0"/>
          </a:p>
        </p:txBody>
      </p:sp>
      <p:sp>
        <p:nvSpPr>
          <p:cNvPr id="4"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13</a:t>
            </a:fld>
            <a:endParaRPr lang="en-US" sz="1200" dirty="0">
              <a:latin typeface="Corbel"/>
              <a:cs typeface="Corbel"/>
            </a:endParaRPr>
          </a:p>
        </p:txBody>
      </p:sp>
      <p:pic>
        <p:nvPicPr>
          <p:cNvPr id="5" name="Picture 4" descr="Screen Shot 2020-02-01 at 3.13.24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13000" y="4073979"/>
            <a:ext cx="4318000" cy="850900"/>
          </a:xfrm>
          <a:prstGeom prst="rect">
            <a:avLst/>
          </a:prstGeom>
        </p:spPr>
      </p:pic>
      <p:sp>
        <p:nvSpPr>
          <p:cNvPr id="6" name="TextBox 5"/>
          <p:cNvSpPr txBox="1"/>
          <p:nvPr/>
        </p:nvSpPr>
        <p:spPr>
          <a:xfrm>
            <a:off x="5678713" y="2013858"/>
            <a:ext cx="3156858" cy="1902059"/>
          </a:xfrm>
          <a:prstGeom prst="rect">
            <a:avLst/>
          </a:prstGeom>
          <a:noFill/>
          <a:ln>
            <a:solidFill>
              <a:schemeClr val="tx1"/>
            </a:solidFill>
          </a:ln>
        </p:spPr>
        <p:txBody>
          <a:bodyPr wrap="square" rtlCol="0">
            <a:spAutoFit/>
          </a:bodyPr>
          <a:lstStyle/>
          <a:p>
            <a:pPr algn="ctr">
              <a:buNone/>
            </a:pPr>
            <a:r>
              <a:rPr lang="en-US" b="1" dirty="0">
                <a:solidFill>
                  <a:srgbClr val="FF0000"/>
                </a:solidFill>
                <a:latin typeface="Corbel"/>
                <a:cs typeface="Corbel"/>
              </a:rPr>
              <a:t>Selection Bias!</a:t>
            </a:r>
          </a:p>
          <a:p>
            <a:pPr algn="ctr">
              <a:buNone/>
            </a:pPr>
            <a:r>
              <a:rPr lang="en-US" dirty="0">
                <a:latin typeface="Corbel"/>
                <a:cs typeface="Corbel"/>
              </a:rPr>
              <a:t>Results in lack of conditional exchangeability</a:t>
            </a:r>
          </a:p>
        </p:txBody>
      </p:sp>
    </p:spTree>
    <p:custDataLst>
      <p:tags r:id="rId1"/>
    </p:custDataLst>
    <p:extLst>
      <p:ext uri="{BB962C8B-B14F-4D97-AF65-F5344CB8AC3E}">
        <p14:creationId xmlns:p14="http://schemas.microsoft.com/office/powerpoint/2010/main" val="2405271232"/>
      </p:ext>
    </p:extLst>
  </p:cSld>
  <p:clrMapOvr>
    <a:masterClrMapping/>
  </p:clrMapOvr>
  <mc:AlternateContent xmlns:mc="http://schemas.openxmlformats.org/markup-compatibility/2006" xmlns:p14="http://schemas.microsoft.com/office/powerpoint/2010/main">
    <mc:Choice Requires="p14">
      <p:transition spd="slow" p14:dur="2000" advTm="134723"/>
    </mc:Choice>
    <mc:Fallback xmlns="">
      <p:transition spd="slow" advTm="13472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469086" cy="1252728"/>
          </a:xfrm>
        </p:spPr>
        <p:txBody>
          <a:bodyPr>
            <a:normAutofit/>
          </a:bodyPr>
          <a:lstStyle/>
          <a:p>
            <a:r>
              <a:rPr lang="en-US" dirty="0"/>
              <a:t>Consequences of Colliders</a:t>
            </a:r>
          </a:p>
        </p:txBody>
      </p:sp>
      <p:sp>
        <p:nvSpPr>
          <p:cNvPr id="3" name="Content Placeholder 2"/>
          <p:cNvSpPr>
            <a:spLocks noGrp="1"/>
          </p:cNvSpPr>
          <p:nvPr>
            <p:ph idx="1"/>
          </p:nvPr>
        </p:nvSpPr>
        <p:spPr/>
        <p:txBody>
          <a:bodyPr/>
          <a:lstStyle/>
          <a:p>
            <a:pPr marL="566737" indent="-457200"/>
            <a:r>
              <a:rPr lang="en-US" dirty="0"/>
              <a:t>For example:</a:t>
            </a:r>
          </a:p>
          <a:p>
            <a:pPr marL="858837" lvl="1" indent="-457200"/>
            <a:r>
              <a:rPr lang="en-US" i="1" dirty="0"/>
              <a:t>A</a:t>
            </a:r>
            <a:r>
              <a:rPr lang="en-US" dirty="0"/>
              <a:t>: Genetic risk factor</a:t>
            </a:r>
          </a:p>
          <a:p>
            <a:pPr marL="858837" lvl="1" indent="-457200"/>
            <a:r>
              <a:rPr lang="en-US" i="1" dirty="0"/>
              <a:t>Y</a:t>
            </a:r>
            <a:r>
              <a:rPr lang="en-US" dirty="0"/>
              <a:t>: Environmental risk factor</a:t>
            </a:r>
          </a:p>
          <a:p>
            <a:pPr marL="858837" lvl="1" indent="-457200"/>
            <a:r>
              <a:rPr lang="en-US" i="1" dirty="0"/>
              <a:t>L</a:t>
            </a:r>
            <a:r>
              <a:rPr lang="en-US" dirty="0"/>
              <a:t>: Lung cancer</a:t>
            </a:r>
          </a:p>
          <a:p>
            <a:pPr marL="858837" lvl="1" indent="-457200"/>
            <a:r>
              <a:rPr lang="en-US" i="1" dirty="0"/>
              <a:t>S</a:t>
            </a:r>
            <a:r>
              <a:rPr lang="en-US" dirty="0"/>
              <a:t>: Death from lung cancer</a:t>
            </a:r>
          </a:p>
          <a:p>
            <a:pPr marL="858837" lvl="1" indent="-457200"/>
            <a:endParaRPr lang="en-US" dirty="0"/>
          </a:p>
          <a:p>
            <a:pPr marL="858837" lvl="1" indent="-457200"/>
            <a:endParaRPr lang="en-US" dirty="0"/>
          </a:p>
          <a:p>
            <a:pPr marL="0" lvl="1" indent="0" algn="ctr">
              <a:buNone/>
            </a:pP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1, </a:t>
            </a:r>
            <a:r>
              <a:rPr lang="en-US" i="1" dirty="0">
                <a:solidFill>
                  <a:prstClr val="black"/>
                </a:solidFill>
              </a:rPr>
              <a:t>S</a:t>
            </a:r>
            <a:r>
              <a:rPr lang="en-US" dirty="0">
                <a:solidFill>
                  <a:prstClr val="black"/>
                </a:solidFill>
              </a:rPr>
              <a:t> = </a:t>
            </a:r>
            <a:r>
              <a:rPr lang="en-US" i="1" dirty="0">
                <a:solidFill>
                  <a:prstClr val="black"/>
                </a:solidFill>
              </a:rPr>
              <a:t>s</a:t>
            </a:r>
            <a:r>
              <a:rPr lang="en-US" dirty="0">
                <a:solidFill>
                  <a:prstClr val="black"/>
                </a:solidFill>
              </a:rPr>
              <a:t>) ≠ </a:t>
            </a: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0, </a:t>
            </a:r>
            <a:r>
              <a:rPr lang="en-US" i="1" dirty="0">
                <a:solidFill>
                  <a:prstClr val="black"/>
                </a:solidFill>
              </a:rPr>
              <a:t>S</a:t>
            </a:r>
            <a:r>
              <a:rPr lang="en-US" dirty="0">
                <a:solidFill>
                  <a:prstClr val="black"/>
                </a:solidFill>
              </a:rPr>
              <a:t> = </a:t>
            </a:r>
            <a:r>
              <a:rPr lang="en-US" i="1" dirty="0">
                <a:solidFill>
                  <a:prstClr val="black"/>
                </a:solidFill>
              </a:rPr>
              <a:t>s</a:t>
            </a:r>
            <a:r>
              <a:rPr lang="en-US" dirty="0">
                <a:solidFill>
                  <a:prstClr val="black"/>
                </a:solidFill>
              </a:rPr>
              <a:t>)</a:t>
            </a:r>
            <a:endParaRPr lang="en-US" dirty="0"/>
          </a:p>
          <a:p>
            <a:pPr marL="858837" lvl="1" indent="-457200"/>
            <a:endParaRPr lang="en-US" dirty="0"/>
          </a:p>
        </p:txBody>
      </p:sp>
      <p:sp>
        <p:nvSpPr>
          <p:cNvPr id="4"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14</a:t>
            </a:fld>
            <a:endParaRPr lang="en-US" sz="1200" dirty="0">
              <a:latin typeface="Corbel"/>
              <a:cs typeface="Corbel"/>
            </a:endParaRPr>
          </a:p>
        </p:txBody>
      </p:sp>
      <p:pic>
        <p:nvPicPr>
          <p:cNvPr id="5" name="Picture 4" descr="Screen Shot 2020-02-01 at 3.13.34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10395" y="4524826"/>
            <a:ext cx="6159500" cy="965200"/>
          </a:xfrm>
          <a:prstGeom prst="rect">
            <a:avLst/>
          </a:prstGeom>
        </p:spPr>
      </p:pic>
    </p:spTree>
    <p:extLst>
      <p:ext uri="{BB962C8B-B14F-4D97-AF65-F5344CB8AC3E}">
        <p14:creationId xmlns:p14="http://schemas.microsoft.com/office/powerpoint/2010/main" val="2716763435"/>
      </p:ext>
    </p:extLst>
  </p:cSld>
  <p:clrMapOvr>
    <a:masterClrMapping/>
  </p:clrMapOvr>
  <mc:AlternateContent xmlns:mc="http://schemas.openxmlformats.org/markup-compatibility/2006" xmlns:p14="http://schemas.microsoft.com/office/powerpoint/2010/main">
    <mc:Choice Requires="p14">
      <p:transition spd="slow" p14:dur="2000" advTm="35196"/>
    </mc:Choice>
    <mc:Fallback xmlns="">
      <p:transition spd="slow" advTm="35196"/>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Association</a:t>
            </a:r>
          </a:p>
        </p:txBody>
      </p:sp>
      <p:sp>
        <p:nvSpPr>
          <p:cNvPr id="3" name="Content Placeholder 2"/>
          <p:cNvSpPr>
            <a:spLocks noGrp="1"/>
          </p:cNvSpPr>
          <p:nvPr>
            <p:ph idx="1"/>
          </p:nvPr>
        </p:nvSpPr>
        <p:spPr/>
        <p:txBody>
          <a:bodyPr/>
          <a:lstStyle/>
          <a:p>
            <a:pPr marL="119062" indent="0">
              <a:buNone/>
            </a:pPr>
            <a:r>
              <a:rPr lang="en-US" dirty="0"/>
              <a:t>Statistical association between two variables </a:t>
            </a:r>
            <a:r>
              <a:rPr lang="en-US" i="1" dirty="0"/>
              <a:t>A</a:t>
            </a:r>
            <a:r>
              <a:rPr lang="en-US" dirty="0"/>
              <a:t> and </a:t>
            </a:r>
            <a:r>
              <a:rPr lang="en-US" i="1" dirty="0"/>
              <a:t>Y</a:t>
            </a:r>
            <a:r>
              <a:rPr lang="en-US" dirty="0"/>
              <a:t> may be due to:</a:t>
            </a:r>
          </a:p>
          <a:p>
            <a:pPr marL="633412" indent="-514350">
              <a:buFont typeface="+mj-lt"/>
              <a:buAutoNum type="arabicPeriod"/>
            </a:pPr>
            <a:r>
              <a:rPr lang="en-US" i="1" dirty="0"/>
              <a:t>R</a:t>
            </a:r>
            <a:r>
              <a:rPr lang="en-US" dirty="0"/>
              <a:t>andom fluctuation</a:t>
            </a:r>
          </a:p>
          <a:p>
            <a:pPr marL="633412" indent="-514350">
              <a:buFont typeface="+mj-lt"/>
              <a:buAutoNum type="arabicPeriod"/>
            </a:pPr>
            <a:r>
              <a:rPr lang="en-US" b="1" i="1" dirty="0"/>
              <a:t> A</a:t>
            </a:r>
            <a:r>
              <a:rPr lang="en-US" b="1" dirty="0"/>
              <a:t> causing </a:t>
            </a:r>
            <a:r>
              <a:rPr lang="en-US" b="1" i="1" dirty="0"/>
              <a:t>Y</a:t>
            </a:r>
          </a:p>
          <a:p>
            <a:pPr marL="633412" indent="-514350">
              <a:buFont typeface="+mj-lt"/>
              <a:buAutoNum type="arabicPeriod"/>
            </a:pPr>
            <a:r>
              <a:rPr lang="en-US" i="1" dirty="0"/>
              <a:t>Y</a:t>
            </a:r>
            <a:r>
              <a:rPr lang="en-US" dirty="0"/>
              <a:t> causing </a:t>
            </a:r>
            <a:r>
              <a:rPr lang="en-US" i="1" dirty="0"/>
              <a:t>A</a:t>
            </a:r>
          </a:p>
          <a:p>
            <a:pPr marL="633412" indent="-514350">
              <a:buFont typeface="+mj-lt"/>
              <a:buAutoNum type="arabicPeriod"/>
            </a:pPr>
            <a:r>
              <a:rPr lang="en-US" i="1" dirty="0"/>
              <a:t>A</a:t>
            </a:r>
            <a:r>
              <a:rPr lang="en-US" dirty="0"/>
              <a:t> and </a:t>
            </a:r>
            <a:r>
              <a:rPr lang="en-US" i="1" dirty="0"/>
              <a:t>Y</a:t>
            </a:r>
            <a:r>
              <a:rPr lang="en-US" dirty="0"/>
              <a:t> sharing a common cause</a:t>
            </a:r>
          </a:p>
          <a:p>
            <a:pPr marL="633412" indent="-514350">
              <a:buFont typeface="+mj-lt"/>
              <a:buAutoNum type="arabicPeriod"/>
            </a:pPr>
            <a:r>
              <a:rPr lang="en-US" i="1" dirty="0"/>
              <a:t>C</a:t>
            </a:r>
            <a:r>
              <a:rPr lang="en-US" dirty="0"/>
              <a:t>onditioning on a common effect of </a:t>
            </a:r>
            <a:r>
              <a:rPr lang="en-US" i="1" dirty="0"/>
              <a:t>A</a:t>
            </a:r>
            <a:r>
              <a:rPr lang="en-US" dirty="0"/>
              <a:t> and </a:t>
            </a:r>
            <a:r>
              <a:rPr lang="en-US" i="1" dirty="0"/>
              <a:t>Y</a:t>
            </a:r>
            <a:endParaRPr lang="en-US" dirty="0"/>
          </a:p>
          <a:p>
            <a:pPr marL="119062" indent="0">
              <a:buNone/>
            </a:pPr>
            <a:endParaRPr lang="en-US" dirty="0"/>
          </a:p>
        </p:txBody>
      </p:sp>
      <p:sp>
        <p:nvSpPr>
          <p:cNvPr id="4"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15</a:t>
            </a:fld>
            <a:endParaRPr lang="en-US" sz="1200" dirty="0">
              <a:latin typeface="Corbel"/>
              <a:cs typeface="Corbel"/>
            </a:endParaRPr>
          </a:p>
        </p:txBody>
      </p:sp>
    </p:spTree>
    <p:extLst>
      <p:ext uri="{BB962C8B-B14F-4D97-AF65-F5344CB8AC3E}">
        <p14:creationId xmlns:p14="http://schemas.microsoft.com/office/powerpoint/2010/main" val="3838527983"/>
      </p:ext>
    </p:extLst>
  </p:cSld>
  <p:clrMapOvr>
    <a:masterClrMapping/>
  </p:clrMapOvr>
  <mc:AlternateContent xmlns:mc="http://schemas.openxmlformats.org/markup-compatibility/2006" xmlns:p14="http://schemas.microsoft.com/office/powerpoint/2010/main">
    <mc:Choice Requires="p14">
      <p:transition spd="slow" p14:dur="2000" advTm="44898"/>
    </mc:Choice>
    <mc:Fallback xmlns="">
      <p:transition spd="slow" advTm="44898"/>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a:t>How we can use this</a:t>
            </a:r>
          </a:p>
        </p:txBody>
      </p:sp>
      <p:sp>
        <p:nvSpPr>
          <p:cNvPr id="21507" name="Rectangle 3"/>
          <p:cNvSpPr>
            <a:spLocks noGrp="1" noChangeArrowheads="1"/>
          </p:cNvSpPr>
          <p:nvPr>
            <p:ph idx="1"/>
          </p:nvPr>
        </p:nvSpPr>
        <p:spPr/>
        <p:txBody>
          <a:bodyPr/>
          <a:lstStyle/>
          <a:p>
            <a:pPr eaLnBrk="1" hangingPunct="1"/>
            <a:r>
              <a:rPr lang="en-US" altLang="en-US" dirty="0"/>
              <a:t>Eliminating four of these explanations is usually the goal of an analysis</a:t>
            </a:r>
          </a:p>
          <a:p>
            <a:pPr eaLnBrk="1" hangingPunct="1"/>
            <a:r>
              <a:rPr lang="en-US" altLang="en-US" dirty="0"/>
              <a:t>Knowing these five sources of statistical association helps identify the (set of) causal structure(s) that could have generated the observed statistical associations</a:t>
            </a:r>
          </a:p>
        </p:txBody>
      </p:sp>
      <p:sp>
        <p:nvSpPr>
          <p:cNvPr id="5"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16</a:t>
            </a:fld>
            <a:endParaRPr lang="en-US" sz="1200" dirty="0">
              <a:latin typeface="Corbel"/>
              <a:cs typeface="Corbel"/>
            </a:endParaRPr>
          </a:p>
        </p:txBody>
      </p:sp>
    </p:spTree>
    <p:extLst>
      <p:ext uri="{BB962C8B-B14F-4D97-AF65-F5344CB8AC3E}">
        <p14:creationId xmlns:p14="http://schemas.microsoft.com/office/powerpoint/2010/main" val="1276991983"/>
      </p:ext>
    </p:extLst>
  </p:cSld>
  <p:clrMapOvr>
    <a:masterClrMapping/>
  </p:clrMapOvr>
  <mc:AlternateContent xmlns:mc="http://schemas.openxmlformats.org/markup-compatibility/2006" xmlns:p14="http://schemas.microsoft.com/office/powerpoint/2010/main">
    <mc:Choice Requires="p14">
      <p:transition spd="slow" p14:dur="2000" advTm="22960"/>
    </mc:Choice>
    <mc:Fallback xmlns="">
      <p:transition spd="slow" advTm="2296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D-separation</a:t>
            </a:r>
          </a:p>
        </p:txBody>
      </p:sp>
      <p:sp>
        <p:nvSpPr>
          <p:cNvPr id="3" name="Content Placeholder 2"/>
          <p:cNvSpPr>
            <a:spLocks noGrp="1"/>
          </p:cNvSpPr>
          <p:nvPr>
            <p:ph idx="1"/>
          </p:nvPr>
        </p:nvSpPr>
        <p:spPr/>
        <p:txBody>
          <a:bodyPr/>
          <a:lstStyle/>
          <a:p>
            <a:pPr marL="574675" indent="-457200"/>
            <a:r>
              <a:rPr lang="en-US" dirty="0"/>
              <a:t>Set of graphical rules to decide whether two variables are</a:t>
            </a:r>
          </a:p>
          <a:p>
            <a:pPr marL="866775" lvl="1" indent="-457200"/>
            <a:r>
              <a:rPr lang="en-US" dirty="0"/>
              <a:t>D-separated: independent</a:t>
            </a:r>
          </a:p>
          <a:p>
            <a:pPr marL="866775" lvl="1" indent="-457200"/>
            <a:r>
              <a:rPr lang="en-US" dirty="0"/>
              <a:t>D-connected: associated (in general)</a:t>
            </a:r>
          </a:p>
          <a:p>
            <a:pPr marL="574675" indent="-457200"/>
            <a:r>
              <a:rPr lang="en-US" dirty="0"/>
              <a:t>If two variables are d-separated</a:t>
            </a:r>
          </a:p>
          <a:p>
            <a:pPr marL="866775" lvl="1" indent="-457200"/>
            <a:r>
              <a:rPr lang="en-US" dirty="0"/>
              <a:t>Without conditioning on any other variables in the DAG, then they are marginally independent</a:t>
            </a:r>
          </a:p>
          <a:p>
            <a:pPr marL="866775" lvl="1" indent="-457200"/>
            <a:r>
              <a:rPr lang="en-US" dirty="0"/>
              <a:t>After conditioning on a set of other variables, then they are conditionally independent</a:t>
            </a:r>
          </a:p>
          <a:p>
            <a:pPr marL="866775" lvl="1" indent="-457200"/>
            <a:endParaRPr lang="en-US" dirty="0"/>
          </a:p>
        </p:txBody>
      </p:sp>
      <p:sp>
        <p:nvSpPr>
          <p:cNvPr id="6"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17</a:t>
            </a:fld>
            <a:endParaRPr lang="en-US" sz="1200" dirty="0">
              <a:latin typeface="Corbel"/>
              <a:cs typeface="Corbel"/>
            </a:endParaRPr>
          </a:p>
        </p:txBody>
      </p:sp>
    </p:spTree>
    <p:extLst>
      <p:ext uri="{BB962C8B-B14F-4D97-AF65-F5344CB8AC3E}">
        <p14:creationId xmlns:p14="http://schemas.microsoft.com/office/powerpoint/2010/main" val="2698272109"/>
      </p:ext>
    </p:extLst>
  </p:cSld>
  <p:clrMapOvr>
    <a:masterClrMapping/>
  </p:clrMapOvr>
  <mc:AlternateContent xmlns:mc="http://schemas.openxmlformats.org/markup-compatibility/2006" xmlns:p14="http://schemas.microsoft.com/office/powerpoint/2010/main">
    <mc:Choice Requires="p14">
      <p:transition spd="slow" p14:dur="2000" advTm="33176"/>
    </mc:Choice>
    <mc:Fallback xmlns="">
      <p:transition spd="slow" advTm="33176"/>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More Terminology</a:t>
            </a:r>
          </a:p>
        </p:txBody>
      </p:sp>
      <p:sp>
        <p:nvSpPr>
          <p:cNvPr id="3" name="Content Placeholder 2"/>
          <p:cNvSpPr>
            <a:spLocks noGrp="1"/>
          </p:cNvSpPr>
          <p:nvPr>
            <p:ph idx="1"/>
          </p:nvPr>
        </p:nvSpPr>
        <p:spPr/>
        <p:txBody>
          <a:bodyPr/>
          <a:lstStyle/>
          <a:p>
            <a:pPr marL="574675" indent="-457200"/>
            <a:r>
              <a:rPr lang="en-US" dirty="0"/>
              <a:t>Ancestors / Descendants</a:t>
            </a:r>
          </a:p>
          <a:p>
            <a:pPr marL="866775" lvl="1" indent="-457200"/>
            <a:r>
              <a:rPr lang="en-US" dirty="0"/>
              <a:t>Parents / Children</a:t>
            </a:r>
          </a:p>
          <a:p>
            <a:pPr marL="574675" indent="-457200"/>
            <a:r>
              <a:rPr lang="en-US" dirty="0"/>
              <a:t>Path: a route that connects two variables by following a sequence of edges such that the route visits no variable more than once</a:t>
            </a:r>
          </a:p>
          <a:p>
            <a:pPr marL="866775" lvl="1" indent="-457200"/>
            <a:r>
              <a:rPr lang="en-US" dirty="0"/>
              <a:t>A </a:t>
            </a:r>
            <a:r>
              <a:rPr lang="en-US" u="sng" dirty="0"/>
              <a:t>causal path</a:t>
            </a:r>
            <a:r>
              <a:rPr lang="en-US" dirty="0"/>
              <a:t> consists entirely of edges with their arrows pointing in the same direction</a:t>
            </a:r>
          </a:p>
          <a:p>
            <a:pPr marL="574675" indent="-457200"/>
            <a:r>
              <a:rPr lang="en-US" dirty="0"/>
              <a:t>Paths can be either blocked or open according to the following graphical rules</a:t>
            </a:r>
          </a:p>
        </p:txBody>
      </p:sp>
      <p:sp>
        <p:nvSpPr>
          <p:cNvPr id="6"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18</a:t>
            </a:fld>
            <a:endParaRPr lang="en-US" sz="1200" dirty="0">
              <a:latin typeface="Corbel"/>
              <a:cs typeface="Corbel"/>
            </a:endParaRPr>
          </a:p>
        </p:txBody>
      </p:sp>
    </p:spTree>
    <p:extLst>
      <p:ext uri="{BB962C8B-B14F-4D97-AF65-F5344CB8AC3E}">
        <p14:creationId xmlns:p14="http://schemas.microsoft.com/office/powerpoint/2010/main" val="4272410723"/>
      </p:ext>
    </p:extLst>
  </p:cSld>
  <p:clrMapOvr>
    <a:masterClrMapping/>
  </p:clrMapOvr>
  <mc:AlternateContent xmlns:mc="http://schemas.openxmlformats.org/markup-compatibility/2006" xmlns:p14="http://schemas.microsoft.com/office/powerpoint/2010/main">
    <mc:Choice Requires="p14">
      <p:transition spd="slow" p14:dur="2000" advTm="64504"/>
    </mc:Choice>
    <mc:Fallback xmlns="">
      <p:transition spd="slow" advTm="64504"/>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 1</a:t>
            </a:r>
          </a:p>
        </p:txBody>
      </p:sp>
      <p:sp>
        <p:nvSpPr>
          <p:cNvPr id="3" name="Content Placeholder 2"/>
          <p:cNvSpPr>
            <a:spLocks noGrp="1"/>
          </p:cNvSpPr>
          <p:nvPr>
            <p:ph idx="1"/>
          </p:nvPr>
        </p:nvSpPr>
        <p:spPr/>
        <p:txBody>
          <a:bodyPr/>
          <a:lstStyle/>
          <a:p>
            <a:r>
              <a:rPr lang="en-US" dirty="0"/>
              <a:t>If there are no variables being conditioned on, a path is blocked if and only if two arrowheads on the path collide at some variable on the path</a:t>
            </a:r>
          </a:p>
          <a:p>
            <a:r>
              <a:rPr lang="en-US" dirty="0"/>
              <a:t>E.g., </a:t>
            </a:r>
            <a:r>
              <a:rPr lang="en-US" i="1" dirty="0"/>
              <a:t>L</a:t>
            </a:r>
            <a:r>
              <a:rPr lang="en-US" dirty="0"/>
              <a:t> </a:t>
            </a:r>
            <a:r>
              <a:rPr lang="en-US" dirty="0">
                <a:sym typeface="Wingdings"/>
              </a:rPr>
              <a:t> </a:t>
            </a:r>
            <a:r>
              <a:rPr lang="en-US" i="1" dirty="0">
                <a:sym typeface="Wingdings"/>
              </a:rPr>
              <a:t>A</a:t>
            </a:r>
            <a:r>
              <a:rPr lang="en-US" dirty="0">
                <a:sym typeface="Wingdings"/>
              </a:rPr>
              <a:t>  </a:t>
            </a:r>
            <a:r>
              <a:rPr lang="en-US" i="1" dirty="0">
                <a:sym typeface="Wingdings"/>
              </a:rPr>
              <a:t>Y</a:t>
            </a:r>
            <a:r>
              <a:rPr lang="en-US" dirty="0">
                <a:sym typeface="Wingdings"/>
              </a:rPr>
              <a:t> is open, but </a:t>
            </a:r>
            <a:r>
              <a:rPr lang="en-US" i="1" dirty="0"/>
              <a:t>L</a:t>
            </a:r>
            <a:r>
              <a:rPr lang="en-US" dirty="0"/>
              <a:t> </a:t>
            </a:r>
            <a:r>
              <a:rPr lang="en-US" dirty="0">
                <a:sym typeface="Wingdings"/>
              </a:rPr>
              <a:t> </a:t>
            </a:r>
            <a:r>
              <a:rPr lang="en-US" i="1" dirty="0">
                <a:sym typeface="Wingdings"/>
              </a:rPr>
              <a:t>A</a:t>
            </a:r>
            <a:r>
              <a:rPr lang="en-US" dirty="0">
                <a:sym typeface="Wingdings"/>
              </a:rPr>
              <a:t>  </a:t>
            </a:r>
            <a:r>
              <a:rPr lang="en-US" i="1" dirty="0">
                <a:sym typeface="Wingdings"/>
              </a:rPr>
              <a:t>Y</a:t>
            </a:r>
            <a:r>
              <a:rPr lang="en-US" dirty="0">
                <a:sym typeface="Wingdings"/>
              </a:rPr>
              <a:t> is blocked</a:t>
            </a:r>
          </a:p>
          <a:p>
            <a:pPr marL="119062" indent="0" algn="ctr">
              <a:buNone/>
            </a:pPr>
            <a:endParaRPr lang="en-US" dirty="0">
              <a:sym typeface="Wingdings"/>
            </a:endParaRPr>
          </a:p>
        </p:txBody>
      </p:sp>
      <p:sp>
        <p:nvSpPr>
          <p:cNvPr id="4"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19</a:t>
            </a:fld>
            <a:endParaRPr lang="en-US" sz="1200" dirty="0">
              <a:latin typeface="Corbel"/>
              <a:cs typeface="Corbel"/>
            </a:endParaRPr>
          </a:p>
        </p:txBody>
      </p:sp>
    </p:spTree>
    <p:extLst>
      <p:ext uri="{BB962C8B-B14F-4D97-AF65-F5344CB8AC3E}">
        <p14:creationId xmlns:p14="http://schemas.microsoft.com/office/powerpoint/2010/main" val="2080033098"/>
      </p:ext>
    </p:extLst>
  </p:cSld>
  <p:clrMapOvr>
    <a:masterClrMapping/>
  </p:clrMapOvr>
  <mc:AlternateContent xmlns:mc="http://schemas.openxmlformats.org/markup-compatibility/2006" xmlns:p14="http://schemas.microsoft.com/office/powerpoint/2010/main">
    <mc:Choice Requires="p14">
      <p:transition spd="slow" p14:dur="2000" advTm="29119"/>
    </mc:Choice>
    <mc:Fallback xmlns="">
      <p:transition spd="slow" advTm="29119"/>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altLang="en-US" dirty="0"/>
              <a:t>Organization</a:t>
            </a:r>
          </a:p>
        </p:txBody>
      </p:sp>
      <p:sp>
        <p:nvSpPr>
          <p:cNvPr id="3075" name="Rectangle 3"/>
          <p:cNvSpPr>
            <a:spLocks noGrp="1" noChangeArrowheads="1"/>
          </p:cNvSpPr>
          <p:nvPr>
            <p:ph type="body" idx="4294967295"/>
          </p:nvPr>
        </p:nvSpPr>
        <p:spPr>
          <a:xfrm>
            <a:off x="324125" y="1584562"/>
            <a:ext cx="8511446" cy="4565867"/>
          </a:xfrm>
        </p:spPr>
        <p:txBody>
          <a:bodyPr/>
          <a:lstStyle/>
          <a:p>
            <a:pPr eaLnBrk="1" hangingPunct="1"/>
            <a:r>
              <a:rPr lang="en-US" altLang="en-US" dirty="0"/>
              <a:t>Overview of DAGs</a:t>
            </a:r>
          </a:p>
          <a:p>
            <a:pPr eaLnBrk="1" hangingPunct="1"/>
            <a:r>
              <a:rPr lang="en-US" altLang="en-US" dirty="0"/>
              <a:t>Research Design Interlude</a:t>
            </a:r>
          </a:p>
          <a:p>
            <a:pPr eaLnBrk="1" hangingPunct="1"/>
            <a:r>
              <a:rPr lang="en-US" altLang="en-US" dirty="0"/>
              <a:t>DAGs for Common Problems in Epidemiology</a:t>
            </a:r>
          </a:p>
          <a:p>
            <a:pPr lvl="1" eaLnBrk="1" hangingPunct="1"/>
            <a:r>
              <a:rPr lang="en-US" altLang="en-US" dirty="0"/>
              <a:t>Confounding</a:t>
            </a:r>
          </a:p>
          <a:p>
            <a:pPr lvl="1" eaLnBrk="1" hangingPunct="1"/>
            <a:r>
              <a:rPr lang="en-US" altLang="en-US" dirty="0"/>
              <a:t>Selection Bias</a:t>
            </a:r>
          </a:p>
          <a:p>
            <a:pPr lvl="1" eaLnBrk="1" hangingPunct="1"/>
            <a:r>
              <a:rPr lang="en-US" altLang="en-US" dirty="0"/>
              <a:t>Measurement Bias</a:t>
            </a:r>
          </a:p>
          <a:p>
            <a:pPr lvl="1" eaLnBrk="1" hangingPunct="1"/>
            <a:r>
              <a:rPr lang="en-US" altLang="en-US" dirty="0"/>
              <a:t>Bias in RCTs</a:t>
            </a:r>
          </a:p>
          <a:p>
            <a:pPr eaLnBrk="1" hangingPunct="1"/>
            <a:r>
              <a:rPr lang="en-US" altLang="en-US" dirty="0"/>
              <a:t>Limitations of DAGs</a:t>
            </a:r>
          </a:p>
          <a:p>
            <a:pPr marL="862012" indent="-742950" eaLnBrk="1" hangingPunct="1">
              <a:buFont typeface="+mj-lt"/>
              <a:buAutoNum type="arabicPeriod"/>
            </a:pPr>
            <a:endParaRPr lang="en-US" altLang="en-US" dirty="0"/>
          </a:p>
        </p:txBody>
      </p:sp>
      <p:sp>
        <p:nvSpPr>
          <p:cNvPr id="5"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2</a:t>
            </a:fld>
            <a:endParaRPr lang="en-US" sz="1200" dirty="0">
              <a:latin typeface="Corbel"/>
              <a:cs typeface="Corbel"/>
            </a:endParaRPr>
          </a:p>
        </p:txBody>
      </p:sp>
    </p:spTree>
    <p:extLst>
      <p:ext uri="{BB962C8B-B14F-4D97-AF65-F5344CB8AC3E}">
        <p14:creationId xmlns:p14="http://schemas.microsoft.com/office/powerpoint/2010/main" val="2712582541"/>
      </p:ext>
    </p:extLst>
  </p:cSld>
  <p:clrMapOvr>
    <a:masterClrMapping/>
  </p:clrMapOvr>
  <mc:AlternateContent xmlns:mc="http://schemas.openxmlformats.org/markup-compatibility/2006" xmlns:p14="http://schemas.microsoft.com/office/powerpoint/2010/main">
    <mc:Choice Requires="p14">
      <p:transition spd="slow" p14:dur="2000" advTm="17257"/>
    </mc:Choice>
    <mc:Fallback xmlns="">
      <p:transition spd="slow" advTm="17257"/>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 2</a:t>
            </a:r>
          </a:p>
        </p:txBody>
      </p:sp>
      <p:sp>
        <p:nvSpPr>
          <p:cNvPr id="3" name="Content Placeholder 2"/>
          <p:cNvSpPr>
            <a:spLocks noGrp="1"/>
          </p:cNvSpPr>
          <p:nvPr>
            <p:ph idx="1"/>
          </p:nvPr>
        </p:nvSpPr>
        <p:spPr/>
        <p:txBody>
          <a:bodyPr/>
          <a:lstStyle/>
          <a:p>
            <a:r>
              <a:rPr lang="en-US" dirty="0"/>
              <a:t>Any path that contains a </a:t>
            </a:r>
            <a:r>
              <a:rPr lang="en-US" dirty="0" err="1"/>
              <a:t>noncollider</a:t>
            </a:r>
            <a:r>
              <a:rPr lang="en-US" dirty="0"/>
              <a:t> that has been conditioned on is blocked</a:t>
            </a:r>
          </a:p>
          <a:p>
            <a:r>
              <a:rPr lang="en-US" dirty="0"/>
              <a:t>E.g., </a:t>
            </a:r>
            <a:r>
              <a:rPr lang="en-US" i="1" dirty="0"/>
              <a:t>L</a:t>
            </a:r>
            <a:r>
              <a:rPr lang="en-US" dirty="0"/>
              <a:t> </a:t>
            </a:r>
            <a:r>
              <a:rPr lang="en-US" dirty="0">
                <a:sym typeface="Wingdings"/>
              </a:rPr>
              <a:t> </a:t>
            </a:r>
            <a:r>
              <a:rPr lang="en-US" i="1" dirty="0">
                <a:sym typeface="Wingdings"/>
              </a:rPr>
              <a:t>A</a:t>
            </a:r>
            <a:r>
              <a:rPr lang="en-US" dirty="0">
                <a:sym typeface="Wingdings"/>
              </a:rPr>
              <a:t>  </a:t>
            </a:r>
            <a:r>
              <a:rPr lang="en-US" i="1" dirty="0">
                <a:sym typeface="Wingdings"/>
              </a:rPr>
              <a:t>Y</a:t>
            </a:r>
            <a:r>
              <a:rPr lang="en-US" dirty="0">
                <a:sym typeface="Wingdings"/>
              </a:rPr>
              <a:t>  is blocked after conditioning on </a:t>
            </a:r>
            <a:r>
              <a:rPr lang="en-US" i="1" dirty="0">
                <a:sym typeface="Wingdings"/>
              </a:rPr>
              <a:t>A</a:t>
            </a:r>
          </a:p>
          <a:p>
            <a:r>
              <a:rPr lang="en-US" dirty="0">
                <a:sym typeface="Wingdings"/>
              </a:rPr>
              <a:t>We use a box around a variable to indicate that we are conditioning on it</a:t>
            </a:r>
          </a:p>
        </p:txBody>
      </p:sp>
      <p:sp>
        <p:nvSpPr>
          <p:cNvPr id="4"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20</a:t>
            </a:fld>
            <a:endParaRPr lang="en-US" sz="1200" dirty="0">
              <a:latin typeface="Corbel"/>
              <a:cs typeface="Corbel"/>
            </a:endParaRPr>
          </a:p>
        </p:txBody>
      </p:sp>
    </p:spTree>
    <p:extLst>
      <p:ext uri="{BB962C8B-B14F-4D97-AF65-F5344CB8AC3E}">
        <p14:creationId xmlns:p14="http://schemas.microsoft.com/office/powerpoint/2010/main" val="1318646513"/>
      </p:ext>
    </p:extLst>
  </p:cSld>
  <p:clrMapOvr>
    <a:masterClrMapping/>
  </p:clrMapOvr>
  <mc:AlternateContent xmlns:mc="http://schemas.openxmlformats.org/markup-compatibility/2006" xmlns:p14="http://schemas.microsoft.com/office/powerpoint/2010/main">
    <mc:Choice Requires="p14">
      <p:transition spd="slow" p14:dur="2000" advTm="16493"/>
    </mc:Choice>
    <mc:Fallback xmlns="">
      <p:transition spd="slow" advTm="16493"/>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 3</a:t>
            </a:r>
          </a:p>
        </p:txBody>
      </p:sp>
      <p:sp>
        <p:nvSpPr>
          <p:cNvPr id="3" name="Content Placeholder 2"/>
          <p:cNvSpPr>
            <a:spLocks noGrp="1"/>
          </p:cNvSpPr>
          <p:nvPr>
            <p:ph idx="1"/>
          </p:nvPr>
        </p:nvSpPr>
        <p:spPr/>
        <p:txBody>
          <a:bodyPr/>
          <a:lstStyle/>
          <a:p>
            <a:r>
              <a:rPr lang="en-US" dirty="0"/>
              <a:t>A collider that has been conditioned on does not block a path</a:t>
            </a:r>
          </a:p>
          <a:p>
            <a:r>
              <a:rPr lang="en-US" dirty="0">
                <a:sym typeface="Wingdings"/>
              </a:rPr>
              <a:t>E.g., </a:t>
            </a:r>
            <a:r>
              <a:rPr lang="en-US" i="1" dirty="0"/>
              <a:t>L</a:t>
            </a:r>
            <a:r>
              <a:rPr lang="en-US" dirty="0"/>
              <a:t> </a:t>
            </a:r>
            <a:r>
              <a:rPr lang="en-US" dirty="0">
                <a:sym typeface="Wingdings"/>
              </a:rPr>
              <a:t> </a:t>
            </a:r>
            <a:r>
              <a:rPr lang="en-US" i="1" dirty="0">
                <a:sym typeface="Wingdings"/>
              </a:rPr>
              <a:t>A</a:t>
            </a:r>
            <a:r>
              <a:rPr lang="en-US" dirty="0">
                <a:sym typeface="Wingdings"/>
              </a:rPr>
              <a:t>  </a:t>
            </a:r>
            <a:r>
              <a:rPr lang="en-US" i="1" dirty="0">
                <a:sym typeface="Wingdings"/>
              </a:rPr>
              <a:t>Y</a:t>
            </a:r>
            <a:r>
              <a:rPr lang="en-US" dirty="0">
                <a:sym typeface="Wingdings"/>
              </a:rPr>
              <a:t> is open after conditioning on </a:t>
            </a:r>
            <a:r>
              <a:rPr lang="en-US" i="1" dirty="0">
                <a:sym typeface="Wingdings"/>
              </a:rPr>
              <a:t>A</a:t>
            </a:r>
            <a:endParaRPr lang="en-US" dirty="0">
              <a:sym typeface="Wingdings"/>
            </a:endParaRPr>
          </a:p>
          <a:p>
            <a:endParaRPr lang="en-US" dirty="0">
              <a:sym typeface="Wingdings"/>
            </a:endParaRPr>
          </a:p>
        </p:txBody>
      </p:sp>
      <p:sp>
        <p:nvSpPr>
          <p:cNvPr id="4"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21</a:t>
            </a:fld>
            <a:endParaRPr lang="en-US" sz="1200" dirty="0">
              <a:latin typeface="Corbel"/>
              <a:cs typeface="Corbel"/>
            </a:endParaRPr>
          </a:p>
        </p:txBody>
      </p:sp>
    </p:spTree>
    <p:extLst>
      <p:ext uri="{BB962C8B-B14F-4D97-AF65-F5344CB8AC3E}">
        <p14:creationId xmlns:p14="http://schemas.microsoft.com/office/powerpoint/2010/main" val="775334297"/>
      </p:ext>
    </p:extLst>
  </p:cSld>
  <p:clrMapOvr>
    <a:masterClrMapping/>
  </p:clrMapOvr>
  <mc:AlternateContent xmlns:mc="http://schemas.openxmlformats.org/markup-compatibility/2006" xmlns:p14="http://schemas.microsoft.com/office/powerpoint/2010/main">
    <mc:Choice Requires="p14">
      <p:transition spd="slow" p14:dur="2000" advTm="8673"/>
    </mc:Choice>
    <mc:Fallback xmlns="">
      <p:transition spd="slow" advTm="8673"/>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 4</a:t>
            </a:r>
          </a:p>
        </p:txBody>
      </p:sp>
      <p:sp>
        <p:nvSpPr>
          <p:cNvPr id="3" name="Content Placeholder 2"/>
          <p:cNvSpPr>
            <a:spLocks noGrp="1"/>
          </p:cNvSpPr>
          <p:nvPr>
            <p:ph idx="1"/>
          </p:nvPr>
        </p:nvSpPr>
        <p:spPr/>
        <p:txBody>
          <a:bodyPr/>
          <a:lstStyle/>
          <a:p>
            <a:r>
              <a:rPr lang="en-US" dirty="0"/>
              <a:t> A collider that has a descendant that has been conditioned on does not block a path</a:t>
            </a:r>
          </a:p>
          <a:p>
            <a:r>
              <a:rPr lang="en-US" dirty="0">
                <a:sym typeface="Wingdings"/>
              </a:rPr>
              <a:t>E.g., </a:t>
            </a:r>
            <a:r>
              <a:rPr lang="en-US" i="1" dirty="0"/>
              <a:t>L</a:t>
            </a:r>
            <a:r>
              <a:rPr lang="en-US" dirty="0"/>
              <a:t> </a:t>
            </a:r>
            <a:r>
              <a:rPr lang="en-US" dirty="0">
                <a:sym typeface="Wingdings"/>
              </a:rPr>
              <a:t> </a:t>
            </a:r>
            <a:r>
              <a:rPr lang="en-US" i="1" dirty="0">
                <a:sym typeface="Wingdings"/>
              </a:rPr>
              <a:t>A</a:t>
            </a:r>
            <a:r>
              <a:rPr lang="en-US" dirty="0">
                <a:sym typeface="Wingdings"/>
              </a:rPr>
              <a:t>  </a:t>
            </a:r>
            <a:r>
              <a:rPr lang="en-US" i="1" dirty="0">
                <a:sym typeface="Wingdings"/>
              </a:rPr>
              <a:t>Y</a:t>
            </a:r>
            <a:r>
              <a:rPr lang="en-US" dirty="0">
                <a:sym typeface="Wingdings"/>
              </a:rPr>
              <a:t> is open after conditioning on </a:t>
            </a:r>
            <a:r>
              <a:rPr lang="en-US" i="1" dirty="0">
                <a:sym typeface="Wingdings"/>
              </a:rPr>
              <a:t>S</a:t>
            </a:r>
            <a:r>
              <a:rPr lang="en-US" dirty="0">
                <a:sym typeface="Wingdings"/>
              </a:rPr>
              <a:t>, a descendent of the collider </a:t>
            </a:r>
            <a:r>
              <a:rPr lang="en-US" i="1" dirty="0">
                <a:sym typeface="Wingdings"/>
              </a:rPr>
              <a:t>A</a:t>
            </a:r>
            <a:endParaRPr lang="en-US" dirty="0">
              <a:sym typeface="Wingdings"/>
            </a:endParaRPr>
          </a:p>
          <a:p>
            <a:endParaRPr lang="en-US" dirty="0">
              <a:sym typeface="Wingdings"/>
            </a:endParaRPr>
          </a:p>
        </p:txBody>
      </p:sp>
      <p:sp>
        <p:nvSpPr>
          <p:cNvPr id="4"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22</a:t>
            </a:fld>
            <a:endParaRPr lang="en-US" sz="1200" dirty="0">
              <a:latin typeface="Corbel"/>
              <a:cs typeface="Corbel"/>
            </a:endParaRPr>
          </a:p>
        </p:txBody>
      </p:sp>
    </p:spTree>
    <p:extLst>
      <p:ext uri="{BB962C8B-B14F-4D97-AF65-F5344CB8AC3E}">
        <p14:creationId xmlns:p14="http://schemas.microsoft.com/office/powerpoint/2010/main" val="160538932"/>
      </p:ext>
    </p:extLst>
  </p:cSld>
  <p:clrMapOvr>
    <a:masterClrMapping/>
  </p:clrMapOvr>
  <mc:AlternateContent xmlns:mc="http://schemas.openxmlformats.org/markup-compatibility/2006" xmlns:p14="http://schemas.microsoft.com/office/powerpoint/2010/main">
    <mc:Choice Requires="p14">
      <p:transition spd="slow" p14:dur="2000" advTm="35193"/>
    </mc:Choice>
    <mc:Fallback xmlns="">
      <p:transition spd="slow" advTm="35193"/>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DAGs</a:t>
            </a:r>
          </a:p>
        </p:txBody>
      </p:sp>
    </p:spTree>
    <p:extLst>
      <p:ext uri="{BB962C8B-B14F-4D97-AF65-F5344CB8AC3E}">
        <p14:creationId xmlns:p14="http://schemas.microsoft.com/office/powerpoint/2010/main" val="1016280931"/>
      </p:ext>
    </p:extLst>
  </p:cSld>
  <p:clrMapOvr>
    <a:masterClrMapping/>
  </p:clrMapOvr>
  <mc:AlternateContent xmlns:mc="http://schemas.openxmlformats.org/markup-compatibility/2006" xmlns:p14="http://schemas.microsoft.com/office/powerpoint/2010/main">
    <mc:Choice Requires="p14">
      <p:transition spd="slow" p14:dur="2000" advTm="3889"/>
    </mc:Choice>
    <mc:Fallback xmlns="">
      <p:transition spd="slow" advTm="388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Causal Diagrams?</a:t>
            </a:r>
          </a:p>
        </p:txBody>
      </p:sp>
      <p:sp>
        <p:nvSpPr>
          <p:cNvPr id="4" name="Content Placeholder 3"/>
          <p:cNvSpPr>
            <a:spLocks noGrp="1"/>
          </p:cNvSpPr>
          <p:nvPr>
            <p:ph idx="1"/>
          </p:nvPr>
        </p:nvSpPr>
        <p:spPr/>
        <p:txBody>
          <a:bodyPr/>
          <a:lstStyle/>
          <a:p>
            <a:r>
              <a:rPr lang="en-US" dirty="0"/>
              <a:t>Conceptualize problems</a:t>
            </a:r>
          </a:p>
          <a:p>
            <a:r>
              <a:rPr lang="en-US" dirty="0"/>
              <a:t>Show your assumptions about relationships among variables</a:t>
            </a:r>
          </a:p>
          <a:p>
            <a:r>
              <a:rPr lang="en-US" dirty="0"/>
              <a:t>Classify sources of bias</a:t>
            </a:r>
          </a:p>
          <a:p>
            <a:r>
              <a:rPr lang="en-US" dirty="0"/>
              <a:t>Identify issues in study design and analysis</a:t>
            </a:r>
          </a:p>
        </p:txBody>
      </p:sp>
      <p:sp>
        <p:nvSpPr>
          <p:cNvPr id="5"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4</a:t>
            </a:fld>
            <a:endParaRPr lang="en-US" sz="1200" dirty="0">
              <a:latin typeface="Corbel"/>
              <a:cs typeface="Corbel"/>
            </a:endParaRPr>
          </a:p>
        </p:txBody>
      </p:sp>
    </p:spTree>
    <p:extLst>
      <p:ext uri="{BB962C8B-B14F-4D97-AF65-F5344CB8AC3E}">
        <p14:creationId xmlns:p14="http://schemas.microsoft.com/office/powerpoint/2010/main" val="1804122158"/>
      </p:ext>
    </p:extLst>
  </p:cSld>
  <p:clrMapOvr>
    <a:masterClrMapping/>
  </p:clrMapOvr>
  <mc:AlternateContent xmlns:mc="http://schemas.openxmlformats.org/markup-compatibility/2006" xmlns:p14="http://schemas.microsoft.com/office/powerpoint/2010/main">
    <mc:Choice Requires="p14">
      <p:transition spd="slow" p14:dur="2000" advTm="44901"/>
    </mc:Choice>
    <mc:Fallback xmlns="">
      <p:transition spd="slow" advTm="44901"/>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Terminology</a:t>
            </a:r>
          </a:p>
        </p:txBody>
      </p:sp>
      <p:sp>
        <p:nvSpPr>
          <p:cNvPr id="3" name="Content Placeholder 2"/>
          <p:cNvSpPr>
            <a:spLocks noGrp="1"/>
          </p:cNvSpPr>
          <p:nvPr>
            <p:ph idx="1"/>
          </p:nvPr>
        </p:nvSpPr>
        <p:spPr>
          <a:xfrm>
            <a:off x="457200" y="2594429"/>
            <a:ext cx="8229600" cy="3806371"/>
          </a:xfrm>
        </p:spPr>
        <p:txBody>
          <a:bodyPr/>
          <a:lstStyle/>
          <a:p>
            <a:r>
              <a:rPr lang="en-US" dirty="0"/>
              <a:t>Directed: Edges imply a direction</a:t>
            </a:r>
          </a:p>
          <a:p>
            <a:r>
              <a:rPr lang="en-US" dirty="0"/>
              <a:t>Acyclic: No cycles; a variable cannot cause itself</a:t>
            </a:r>
          </a:p>
          <a:p>
            <a:endParaRPr lang="en-US" sz="1600" dirty="0"/>
          </a:p>
          <a:p>
            <a:r>
              <a:rPr lang="en-US" dirty="0"/>
              <a:t>Edge: Arrow</a:t>
            </a:r>
          </a:p>
          <a:p>
            <a:r>
              <a:rPr lang="en-US" dirty="0"/>
              <a:t>Node: Random variable</a:t>
            </a:r>
          </a:p>
          <a:p>
            <a:r>
              <a:rPr lang="en-US" u="sng" dirty="0"/>
              <a:t>Causal</a:t>
            </a:r>
            <a:r>
              <a:rPr lang="en-US" dirty="0"/>
              <a:t> DAG: Common causes of any pair of variables in the graph are also in the graph </a:t>
            </a:r>
          </a:p>
        </p:txBody>
      </p:sp>
      <p:pic>
        <p:nvPicPr>
          <p:cNvPr id="4" name="Picture 3" descr="Screen Shot 2020-02-01 at 1.50.13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87600" y="1722664"/>
            <a:ext cx="4368800" cy="800100"/>
          </a:xfrm>
          <a:prstGeom prst="rect">
            <a:avLst/>
          </a:prstGeom>
        </p:spPr>
      </p:pic>
      <p:sp>
        <p:nvSpPr>
          <p:cNvPr id="5"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5</a:t>
            </a:fld>
            <a:endParaRPr lang="en-US" sz="1200" dirty="0">
              <a:latin typeface="Corbel"/>
              <a:cs typeface="Corbel"/>
            </a:endParaRPr>
          </a:p>
        </p:txBody>
      </p:sp>
    </p:spTree>
    <p:extLst>
      <p:ext uri="{BB962C8B-B14F-4D97-AF65-F5344CB8AC3E}">
        <p14:creationId xmlns:p14="http://schemas.microsoft.com/office/powerpoint/2010/main" val="4060686294"/>
      </p:ext>
    </p:extLst>
  </p:cSld>
  <p:clrMapOvr>
    <a:masterClrMapping/>
  </p:clrMapOvr>
  <mc:AlternateContent xmlns:mc="http://schemas.openxmlformats.org/markup-compatibility/2006" xmlns:p14="http://schemas.microsoft.com/office/powerpoint/2010/main">
    <mc:Choice Requires="p14">
      <p:transition spd="slow" p14:dur="2000" advTm="58018"/>
    </mc:Choice>
    <mc:Fallback xmlns="">
      <p:transition spd="slow" advTm="58018"/>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Ideal Randomized Experiments</a:t>
            </a:r>
          </a:p>
        </p:txBody>
      </p:sp>
      <p:sp>
        <p:nvSpPr>
          <p:cNvPr id="3" name="Content Placeholder 2"/>
          <p:cNvSpPr>
            <a:spLocks noGrp="1"/>
          </p:cNvSpPr>
          <p:nvPr>
            <p:ph idx="1"/>
          </p:nvPr>
        </p:nvSpPr>
        <p:spPr/>
        <p:txBody>
          <a:bodyPr/>
          <a:lstStyle/>
          <a:p>
            <a:r>
              <a:rPr lang="en-US" dirty="0"/>
              <a:t>What does the DAG look like for a marginally randomized experiment?</a:t>
            </a:r>
          </a:p>
          <a:p>
            <a:endParaRPr lang="en-US" dirty="0"/>
          </a:p>
          <a:p>
            <a:endParaRPr lang="en-US" sz="1600" dirty="0"/>
          </a:p>
          <a:p>
            <a:endParaRPr lang="en-US" dirty="0"/>
          </a:p>
          <a:p>
            <a:r>
              <a:rPr lang="en-US" dirty="0"/>
              <a:t>What does the DAG look like for a conditionally randomized experiment?</a:t>
            </a:r>
          </a:p>
        </p:txBody>
      </p:sp>
      <p:pic>
        <p:nvPicPr>
          <p:cNvPr id="4" name="Picture 3" descr="Screen Shot 2020-02-01 at 1.50.13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87600" y="5387521"/>
            <a:ext cx="4368800" cy="800100"/>
          </a:xfrm>
          <a:prstGeom prst="rect">
            <a:avLst/>
          </a:prstGeom>
        </p:spPr>
      </p:pic>
      <p:pic>
        <p:nvPicPr>
          <p:cNvPr id="5" name="Picture 4" descr="Screen Shot 2020-02-01 at 2.01.02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54401" y="3094263"/>
            <a:ext cx="2235200" cy="596900"/>
          </a:xfrm>
          <a:prstGeom prst="rect">
            <a:avLst/>
          </a:prstGeom>
        </p:spPr>
      </p:pic>
      <p:sp>
        <p:nvSpPr>
          <p:cNvPr id="6"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6</a:t>
            </a:fld>
            <a:endParaRPr lang="en-US" sz="1200" dirty="0">
              <a:latin typeface="Corbel"/>
              <a:cs typeface="Corbel"/>
            </a:endParaRPr>
          </a:p>
        </p:txBody>
      </p:sp>
    </p:spTree>
    <p:custDataLst>
      <p:tags r:id="rId1"/>
    </p:custDataLst>
    <p:extLst>
      <p:ext uri="{BB962C8B-B14F-4D97-AF65-F5344CB8AC3E}">
        <p14:creationId xmlns:p14="http://schemas.microsoft.com/office/powerpoint/2010/main" val="2266114939"/>
      </p:ext>
    </p:extLst>
  </p:cSld>
  <p:clrMapOvr>
    <a:masterClrMapping/>
  </p:clrMapOvr>
  <mc:AlternateContent xmlns:mc="http://schemas.openxmlformats.org/markup-compatibility/2006" xmlns:p14="http://schemas.microsoft.com/office/powerpoint/2010/main">
    <mc:Choice Requires="p14">
      <p:transition spd="slow" p14:dur="2000" advTm="69233"/>
    </mc:Choice>
    <mc:Fallback xmlns="">
      <p:transition spd="slow" advTm="6923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Incorporating Expert Knowledge</a:t>
            </a:r>
          </a:p>
        </p:txBody>
      </p:sp>
      <p:sp>
        <p:nvSpPr>
          <p:cNvPr id="3" name="Content Placeholder 2"/>
          <p:cNvSpPr>
            <a:spLocks noGrp="1"/>
          </p:cNvSpPr>
          <p:nvPr>
            <p:ph idx="1"/>
          </p:nvPr>
        </p:nvSpPr>
        <p:spPr>
          <a:xfrm>
            <a:off x="457200" y="1774825"/>
            <a:ext cx="4223657" cy="4625975"/>
          </a:xfrm>
        </p:spPr>
        <p:txBody>
          <a:bodyPr/>
          <a:lstStyle/>
          <a:p>
            <a:r>
              <a:rPr lang="en-US" dirty="0"/>
              <a:t>Complete DAGs do not exclude any possible causal effect</a:t>
            </a:r>
          </a:p>
          <a:p>
            <a:endParaRPr lang="en-US" sz="1600" dirty="0"/>
          </a:p>
          <a:p>
            <a:r>
              <a:rPr lang="en-US" dirty="0"/>
              <a:t>Incomplete DAGs encode expert knowledge in the form of missing arrows</a:t>
            </a:r>
          </a:p>
        </p:txBody>
      </p:sp>
      <p:pic>
        <p:nvPicPr>
          <p:cNvPr id="4" name="Picture 3" descr="Screen Shot 2020-02-01 at 1.50.13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93384" y="2194378"/>
            <a:ext cx="3967587" cy="726622"/>
          </a:xfrm>
          <a:prstGeom prst="rect">
            <a:avLst/>
          </a:prstGeom>
        </p:spPr>
      </p:pic>
      <p:sp>
        <p:nvSpPr>
          <p:cNvPr id="6"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7</a:t>
            </a:fld>
            <a:endParaRPr lang="en-US" sz="1200" dirty="0">
              <a:latin typeface="Corbel"/>
              <a:cs typeface="Corbel"/>
            </a:endParaRPr>
          </a:p>
        </p:txBody>
      </p:sp>
      <p:pic>
        <p:nvPicPr>
          <p:cNvPr id="7" name="Picture 6" descr="Screen Shot 2020-02-01 at 2.05.46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98573" y="4282620"/>
            <a:ext cx="3955141" cy="681097"/>
          </a:xfrm>
          <a:prstGeom prst="rect">
            <a:avLst/>
          </a:prstGeom>
        </p:spPr>
      </p:pic>
    </p:spTree>
    <p:extLst>
      <p:ext uri="{BB962C8B-B14F-4D97-AF65-F5344CB8AC3E}">
        <p14:creationId xmlns:p14="http://schemas.microsoft.com/office/powerpoint/2010/main" val="2214553326"/>
      </p:ext>
    </p:extLst>
  </p:cSld>
  <p:clrMapOvr>
    <a:masterClrMapping/>
  </p:clrMapOvr>
  <mc:AlternateContent xmlns:mc="http://schemas.openxmlformats.org/markup-compatibility/2006" xmlns:p14="http://schemas.microsoft.com/office/powerpoint/2010/main">
    <mc:Choice Requires="p14">
      <p:transition spd="slow" p14:dur="2000" advTm="32351"/>
    </mc:Choice>
    <mc:Fallback xmlns="">
      <p:transition spd="slow" advTm="32351"/>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523514" cy="1252728"/>
          </a:xfrm>
        </p:spPr>
        <p:txBody>
          <a:bodyPr>
            <a:normAutofit/>
          </a:bodyPr>
          <a:lstStyle/>
          <a:p>
            <a:r>
              <a:rPr lang="en-US" dirty="0"/>
              <a:t>Causal Effects and Association</a:t>
            </a:r>
          </a:p>
        </p:txBody>
      </p:sp>
      <p:sp>
        <p:nvSpPr>
          <p:cNvPr id="3" name="Content Placeholder 2"/>
          <p:cNvSpPr>
            <a:spLocks noGrp="1"/>
          </p:cNvSpPr>
          <p:nvPr>
            <p:ph idx="1"/>
          </p:nvPr>
        </p:nvSpPr>
        <p:spPr/>
        <p:txBody>
          <a:bodyPr/>
          <a:lstStyle/>
          <a:p>
            <a:pPr marL="566737" indent="-457200"/>
            <a:r>
              <a:rPr lang="en-US" dirty="0"/>
              <a:t>For example:</a:t>
            </a:r>
          </a:p>
          <a:p>
            <a:pPr marL="858837" lvl="1" indent="-457200"/>
            <a:r>
              <a:rPr lang="en-US" i="1" dirty="0"/>
              <a:t>A</a:t>
            </a:r>
            <a:r>
              <a:rPr lang="en-US" dirty="0"/>
              <a:t>: Cigarette smoking</a:t>
            </a:r>
          </a:p>
          <a:p>
            <a:pPr marL="858837" lvl="1" indent="-457200"/>
            <a:r>
              <a:rPr lang="en-US" i="1" dirty="0"/>
              <a:t>Y</a:t>
            </a:r>
            <a:r>
              <a:rPr lang="en-US" dirty="0"/>
              <a:t>: Lung cancer</a:t>
            </a:r>
          </a:p>
          <a:p>
            <a:pPr marL="858837" lvl="1" indent="-457200"/>
            <a:endParaRPr lang="en-US" i="1" dirty="0"/>
          </a:p>
          <a:p>
            <a:pPr marL="858837" lvl="1" indent="-457200"/>
            <a:endParaRPr lang="en-US" i="1" dirty="0"/>
          </a:p>
          <a:p>
            <a:pPr marL="401637" lvl="1" indent="0">
              <a:buNone/>
            </a:pPr>
            <a:endParaRPr lang="en-US" i="1" dirty="0"/>
          </a:p>
          <a:p>
            <a:pPr marL="1588" lvl="1" indent="0" algn="ctr">
              <a:buNone/>
            </a:pPr>
            <a:r>
              <a:rPr lang="en-US" dirty="0" err="1"/>
              <a:t>Pr</a:t>
            </a:r>
            <a:r>
              <a:rPr lang="en-US" dirty="0"/>
              <a:t>(</a:t>
            </a:r>
            <a:r>
              <a:rPr lang="en-US" i="1" dirty="0" err="1"/>
              <a:t>Y</a:t>
            </a:r>
            <a:r>
              <a:rPr lang="en-US" i="1" baseline="30000" dirty="0" err="1"/>
              <a:t>a</a:t>
            </a:r>
            <a:r>
              <a:rPr lang="en-US" i="1" baseline="30000" dirty="0"/>
              <a:t>=1 </a:t>
            </a:r>
            <a:r>
              <a:rPr lang="en-US" dirty="0"/>
              <a:t>= 1) ≠ </a:t>
            </a:r>
            <a:r>
              <a:rPr lang="en-US" dirty="0" err="1"/>
              <a:t>Pr</a:t>
            </a:r>
            <a:r>
              <a:rPr lang="en-US" dirty="0"/>
              <a:t>(</a:t>
            </a:r>
            <a:r>
              <a:rPr lang="en-US" i="1" dirty="0" err="1"/>
              <a:t>Y</a:t>
            </a:r>
            <a:r>
              <a:rPr lang="en-US" i="1" baseline="30000" dirty="0" err="1"/>
              <a:t>a</a:t>
            </a:r>
            <a:r>
              <a:rPr lang="en-US" i="1" baseline="30000" dirty="0"/>
              <a:t>=0 </a:t>
            </a:r>
            <a:r>
              <a:rPr lang="en-US" dirty="0"/>
              <a:t>= 1)</a:t>
            </a:r>
            <a:endParaRPr lang="en-US" i="1" dirty="0"/>
          </a:p>
          <a:p>
            <a:pPr marL="1588" lvl="1" indent="0" algn="ctr">
              <a:buClr>
                <a:srgbClr val="60B5CC"/>
              </a:buClr>
              <a:buNone/>
            </a:pP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1) ≠ </a:t>
            </a: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0)</a:t>
            </a:r>
          </a:p>
          <a:p>
            <a:pPr marL="858837" lvl="1" indent="-457200"/>
            <a:endParaRPr lang="en-US" i="1" dirty="0"/>
          </a:p>
        </p:txBody>
      </p:sp>
      <p:sp>
        <p:nvSpPr>
          <p:cNvPr id="6"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8</a:t>
            </a:fld>
            <a:endParaRPr lang="en-US" sz="1200" dirty="0">
              <a:latin typeface="Corbel"/>
              <a:cs typeface="Corbel"/>
            </a:endParaRPr>
          </a:p>
        </p:txBody>
      </p:sp>
      <p:pic>
        <p:nvPicPr>
          <p:cNvPr id="5" name="Picture 4" descr="Screen Shot 2020-02-01 at 2.01.02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54401" y="4037693"/>
            <a:ext cx="2235200" cy="596900"/>
          </a:xfrm>
          <a:prstGeom prst="rect">
            <a:avLst/>
          </a:prstGeom>
        </p:spPr>
      </p:pic>
    </p:spTree>
    <p:custDataLst>
      <p:tags r:id="rId1"/>
    </p:custDataLst>
    <p:extLst>
      <p:ext uri="{BB962C8B-B14F-4D97-AF65-F5344CB8AC3E}">
        <p14:creationId xmlns:p14="http://schemas.microsoft.com/office/powerpoint/2010/main" val="4067961793"/>
      </p:ext>
    </p:extLst>
  </p:cSld>
  <p:clrMapOvr>
    <a:masterClrMapping/>
  </p:clrMapOvr>
  <mc:AlternateContent xmlns:mc="http://schemas.openxmlformats.org/markup-compatibility/2006" xmlns:p14="http://schemas.microsoft.com/office/powerpoint/2010/main">
    <mc:Choice Requires="p14">
      <p:transition spd="slow" p14:dur="2000" advTm="88027"/>
    </mc:Choice>
    <mc:Fallback xmlns="">
      <p:transition spd="slow" advTm="8802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523514" cy="1252728"/>
          </a:xfrm>
        </p:spPr>
        <p:txBody>
          <a:bodyPr>
            <a:normAutofit/>
          </a:bodyPr>
          <a:lstStyle/>
          <a:p>
            <a:r>
              <a:rPr lang="en-US" dirty="0"/>
              <a:t>Common Causes and Association</a:t>
            </a:r>
          </a:p>
        </p:txBody>
      </p:sp>
      <p:sp>
        <p:nvSpPr>
          <p:cNvPr id="3" name="Content Placeholder 2"/>
          <p:cNvSpPr>
            <a:spLocks noGrp="1"/>
          </p:cNvSpPr>
          <p:nvPr>
            <p:ph idx="1"/>
          </p:nvPr>
        </p:nvSpPr>
        <p:spPr/>
        <p:txBody>
          <a:bodyPr/>
          <a:lstStyle/>
          <a:p>
            <a:pPr marL="566737" indent="-457200"/>
            <a:r>
              <a:rPr lang="en-US" dirty="0"/>
              <a:t>For example:</a:t>
            </a:r>
          </a:p>
          <a:p>
            <a:pPr marL="858837" lvl="1" indent="-457200"/>
            <a:r>
              <a:rPr lang="en-US" i="1" dirty="0"/>
              <a:t>A</a:t>
            </a:r>
            <a:r>
              <a:rPr lang="en-US" dirty="0"/>
              <a:t>: Yellow fingers</a:t>
            </a:r>
          </a:p>
          <a:p>
            <a:pPr marL="858837" lvl="1" indent="-457200"/>
            <a:r>
              <a:rPr lang="en-US" i="1" dirty="0"/>
              <a:t>Y</a:t>
            </a:r>
            <a:r>
              <a:rPr lang="en-US" dirty="0"/>
              <a:t>: Lung cancer</a:t>
            </a:r>
          </a:p>
          <a:p>
            <a:pPr marL="858837" lvl="1" indent="-457200"/>
            <a:r>
              <a:rPr lang="en-US" i="1" dirty="0"/>
              <a:t>L</a:t>
            </a:r>
            <a:r>
              <a:rPr lang="en-US" dirty="0"/>
              <a:t>: Cigarette smoking</a:t>
            </a:r>
          </a:p>
          <a:p>
            <a:pPr marL="858837" lvl="1" indent="-457200"/>
            <a:endParaRPr lang="en-US" i="1" dirty="0"/>
          </a:p>
          <a:p>
            <a:pPr marL="401637" lvl="1" indent="0">
              <a:buNone/>
            </a:pPr>
            <a:endParaRPr lang="en-US" i="1" dirty="0"/>
          </a:p>
          <a:p>
            <a:pPr marL="1588" lvl="1" indent="0" algn="ctr">
              <a:buNone/>
            </a:pPr>
            <a:r>
              <a:rPr lang="en-US" dirty="0" err="1"/>
              <a:t>Pr</a:t>
            </a:r>
            <a:r>
              <a:rPr lang="en-US" dirty="0"/>
              <a:t>(</a:t>
            </a:r>
            <a:r>
              <a:rPr lang="en-US" i="1" dirty="0" err="1"/>
              <a:t>Y</a:t>
            </a:r>
            <a:r>
              <a:rPr lang="en-US" i="1" baseline="30000" dirty="0" err="1"/>
              <a:t>a</a:t>
            </a:r>
            <a:r>
              <a:rPr lang="en-US" i="1" baseline="30000" dirty="0"/>
              <a:t>=1 </a:t>
            </a:r>
            <a:r>
              <a:rPr lang="en-US" dirty="0"/>
              <a:t>= 1) = </a:t>
            </a:r>
            <a:r>
              <a:rPr lang="en-US" dirty="0" err="1"/>
              <a:t>Pr</a:t>
            </a:r>
            <a:r>
              <a:rPr lang="en-US" dirty="0"/>
              <a:t>(</a:t>
            </a:r>
            <a:r>
              <a:rPr lang="en-US" i="1" dirty="0" err="1"/>
              <a:t>Y</a:t>
            </a:r>
            <a:r>
              <a:rPr lang="en-US" i="1" baseline="30000" dirty="0" err="1"/>
              <a:t>a</a:t>
            </a:r>
            <a:r>
              <a:rPr lang="en-US" i="1" baseline="30000" dirty="0"/>
              <a:t>=0 </a:t>
            </a:r>
            <a:r>
              <a:rPr lang="en-US" dirty="0"/>
              <a:t>= 1)</a:t>
            </a:r>
            <a:endParaRPr lang="en-US" i="1" dirty="0"/>
          </a:p>
          <a:p>
            <a:pPr marL="1588" lvl="1" indent="0" algn="ctr">
              <a:buClr>
                <a:srgbClr val="60B5CC"/>
              </a:buClr>
              <a:buNone/>
            </a:pP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1) ≠ </a:t>
            </a:r>
            <a:r>
              <a:rPr lang="en-US" dirty="0" err="1">
                <a:solidFill>
                  <a:prstClr val="black"/>
                </a:solidFill>
              </a:rPr>
              <a:t>Pr</a:t>
            </a:r>
            <a:r>
              <a:rPr lang="en-US" dirty="0">
                <a:solidFill>
                  <a:prstClr val="black"/>
                </a:solidFill>
              </a:rPr>
              <a:t>(</a:t>
            </a:r>
            <a:r>
              <a:rPr lang="en-US" i="1" dirty="0">
                <a:solidFill>
                  <a:prstClr val="black"/>
                </a:solidFill>
              </a:rPr>
              <a:t>Y</a:t>
            </a:r>
            <a:r>
              <a:rPr lang="en-US" i="1" baseline="30000" dirty="0">
                <a:solidFill>
                  <a:prstClr val="black"/>
                </a:solidFill>
              </a:rPr>
              <a:t> </a:t>
            </a:r>
            <a:r>
              <a:rPr lang="en-US" dirty="0">
                <a:solidFill>
                  <a:prstClr val="black"/>
                </a:solidFill>
              </a:rPr>
              <a:t>= 1 | </a:t>
            </a:r>
            <a:r>
              <a:rPr lang="en-US" i="1" dirty="0">
                <a:solidFill>
                  <a:prstClr val="black"/>
                </a:solidFill>
              </a:rPr>
              <a:t>A</a:t>
            </a:r>
            <a:r>
              <a:rPr lang="en-US" dirty="0">
                <a:solidFill>
                  <a:prstClr val="black"/>
                </a:solidFill>
              </a:rPr>
              <a:t> = 0)</a:t>
            </a:r>
          </a:p>
        </p:txBody>
      </p:sp>
      <p:sp>
        <p:nvSpPr>
          <p:cNvPr id="6" name="Slide Number Placeholder 1"/>
          <p:cNvSpPr txBox="1">
            <a:spLocks/>
          </p:cNvSpPr>
          <p:nvPr/>
        </p:nvSpPr>
        <p:spPr>
          <a:xfrm>
            <a:off x="8204200" y="6477000"/>
            <a:ext cx="733425" cy="274638"/>
          </a:xfrm>
          <a:prstGeom prst="rect">
            <a:avLst/>
          </a:prstGeom>
        </p:spPr>
        <p:txBody>
          <a:bodyPr/>
          <a:ls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a:lstStyle>
          <a:p>
            <a:pPr algn="r">
              <a:buNone/>
              <a:defRPr/>
            </a:pPr>
            <a:fld id="{115B76B1-0873-4B31-A30C-3952D810BB69}" type="slidenum">
              <a:rPr lang="en-US" sz="1200" smtClean="0">
                <a:latin typeface="Corbel"/>
                <a:cs typeface="Corbel"/>
              </a:rPr>
              <a:pPr algn="r">
                <a:buNone/>
                <a:defRPr/>
              </a:pPr>
              <a:t>9</a:t>
            </a:fld>
            <a:endParaRPr lang="en-US" sz="1200" dirty="0">
              <a:latin typeface="Corbel"/>
              <a:cs typeface="Corbel"/>
            </a:endParaRPr>
          </a:p>
        </p:txBody>
      </p:sp>
      <p:pic>
        <p:nvPicPr>
          <p:cNvPr id="4" name="Picture 3" descr="Screen Shot 2020-02-01 at 2.37.04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49286" y="4000499"/>
            <a:ext cx="4140200" cy="889000"/>
          </a:xfrm>
          <a:prstGeom prst="rect">
            <a:avLst/>
          </a:prstGeom>
        </p:spPr>
      </p:pic>
      <p:sp>
        <p:nvSpPr>
          <p:cNvPr id="7" name="TextBox 6"/>
          <p:cNvSpPr txBox="1"/>
          <p:nvPr/>
        </p:nvSpPr>
        <p:spPr>
          <a:xfrm>
            <a:off x="5678713" y="2013858"/>
            <a:ext cx="3156858" cy="1902059"/>
          </a:xfrm>
          <a:prstGeom prst="rect">
            <a:avLst/>
          </a:prstGeom>
          <a:noFill/>
          <a:ln>
            <a:solidFill>
              <a:schemeClr val="tx1"/>
            </a:solidFill>
          </a:ln>
        </p:spPr>
        <p:txBody>
          <a:bodyPr wrap="square" rtlCol="0">
            <a:spAutoFit/>
          </a:bodyPr>
          <a:lstStyle/>
          <a:p>
            <a:pPr algn="ctr">
              <a:buNone/>
            </a:pPr>
            <a:r>
              <a:rPr lang="en-US" b="1" dirty="0">
                <a:solidFill>
                  <a:srgbClr val="FF0000"/>
                </a:solidFill>
                <a:latin typeface="Corbel"/>
                <a:cs typeface="Corbel"/>
              </a:rPr>
              <a:t>Confounding!</a:t>
            </a:r>
          </a:p>
          <a:p>
            <a:pPr algn="ctr">
              <a:buNone/>
            </a:pPr>
            <a:r>
              <a:rPr lang="en-US" dirty="0">
                <a:latin typeface="Corbel"/>
                <a:cs typeface="Corbel"/>
              </a:rPr>
              <a:t>Results in lack of unconditional exchangeability</a:t>
            </a:r>
          </a:p>
        </p:txBody>
      </p:sp>
    </p:spTree>
    <p:custDataLst>
      <p:tags r:id="rId1"/>
    </p:custDataLst>
    <p:extLst>
      <p:ext uri="{BB962C8B-B14F-4D97-AF65-F5344CB8AC3E}">
        <p14:creationId xmlns:p14="http://schemas.microsoft.com/office/powerpoint/2010/main" val="3084271524"/>
      </p:ext>
    </p:extLst>
  </p:cSld>
  <p:clrMapOvr>
    <a:masterClrMapping/>
  </p:clrMapOvr>
  <mc:AlternateContent xmlns:mc="http://schemas.openxmlformats.org/markup-compatibility/2006" xmlns:p14="http://schemas.microsoft.com/office/powerpoint/2010/main">
    <mc:Choice Requires="p14">
      <p:transition spd="slow" p14:dur="2000" advTm="133988"/>
    </mc:Choice>
    <mc:Fallback xmlns="">
      <p:transition spd="slow" advTm="13398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5.3|8.5|13.4"/>
</p:tagLst>
</file>

<file path=ppt/tags/tag2.xml><?xml version="1.0" encoding="utf-8"?>
<p:tagLst xmlns:a="http://schemas.openxmlformats.org/drawingml/2006/main" xmlns:r="http://schemas.openxmlformats.org/officeDocument/2006/relationships" xmlns:p="http://schemas.openxmlformats.org/presentationml/2006/main">
  <p:tag name="TIMING" val="|28.3|13.2|25.5"/>
</p:tagLst>
</file>

<file path=ppt/tags/tag3.xml><?xml version="1.0" encoding="utf-8"?>
<p:tagLst xmlns:a="http://schemas.openxmlformats.org/drawingml/2006/main" xmlns:r="http://schemas.openxmlformats.org/officeDocument/2006/relationships" xmlns:p="http://schemas.openxmlformats.org/presentationml/2006/main">
  <p:tag name="TIMING" val="|29|61.6|27.5"/>
</p:tagLst>
</file>

<file path=ppt/tags/tag4.xml><?xml version="1.0" encoding="utf-8"?>
<p:tagLst xmlns:a="http://schemas.openxmlformats.org/drawingml/2006/main" xmlns:r="http://schemas.openxmlformats.org/officeDocument/2006/relationships" xmlns:p="http://schemas.openxmlformats.org/presentationml/2006/main">
  <p:tag name="TIMING" val="|24.6|18.9|54.5"/>
</p:tagLst>
</file>

<file path=ppt/tags/tag5.xml><?xml version="1.0" encoding="utf-8"?>
<p:tagLst xmlns:a="http://schemas.openxmlformats.org/drawingml/2006/main" xmlns:r="http://schemas.openxmlformats.org/officeDocument/2006/relationships" xmlns:p="http://schemas.openxmlformats.org/presentationml/2006/main">
  <p:tag name="TIMING" val="|20.4|14.8|34.8|17|71"/>
</p:tagLst>
</file>

<file path=ppt/tags/tag6.xml><?xml version="1.0" encoding="utf-8"?>
<p:tagLst xmlns:a="http://schemas.openxmlformats.org/drawingml/2006/main" xmlns:r="http://schemas.openxmlformats.org/officeDocument/2006/relationships" xmlns:p="http://schemas.openxmlformats.org/presentationml/2006/main">
  <p:tag name="TIMING" val="|22.9|44.8"/>
</p:tagLst>
</file>

<file path=ppt/tags/tag7.xml><?xml version="1.0" encoding="utf-8"?>
<p:tagLst xmlns:a="http://schemas.openxmlformats.org/drawingml/2006/main" xmlns:r="http://schemas.openxmlformats.org/officeDocument/2006/relationships" xmlns:p="http://schemas.openxmlformats.org/presentationml/2006/main">
  <p:tag name="TIMING" val="|19.3|53.2|57.6"/>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C:\Program Files\Microsoft Office\Templates\Presentation Designs\Straight Edge.pot</Template>
  <TotalTime>46671</TotalTime>
  <Words>2926</Words>
  <Application>Microsoft Macintosh PowerPoint</Application>
  <PresentationFormat>On-screen Show (4:3)</PresentationFormat>
  <Paragraphs>256</Paragraphs>
  <Slides>22</Slides>
  <Notes>22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Corbel</vt:lpstr>
      <vt:lpstr>Times New Roman</vt:lpstr>
      <vt:lpstr>Wingdings</vt:lpstr>
      <vt:lpstr>Wingdings 2</vt:lpstr>
      <vt:lpstr>Wingdings 3</vt:lpstr>
      <vt:lpstr>Module</vt:lpstr>
      <vt:lpstr>PowerPoint Presentation</vt:lpstr>
      <vt:lpstr>Organization</vt:lpstr>
      <vt:lpstr>Overview of DAGs</vt:lpstr>
      <vt:lpstr>Why Causal Diagrams?</vt:lpstr>
      <vt:lpstr>Terminology</vt:lpstr>
      <vt:lpstr>Ideal Randomized Experiments</vt:lpstr>
      <vt:lpstr>Incorporating Expert Knowledge</vt:lpstr>
      <vt:lpstr>Causal Effects and Association</vt:lpstr>
      <vt:lpstr>Common Causes and Association</vt:lpstr>
      <vt:lpstr>Common Effects</vt:lpstr>
      <vt:lpstr>Conditioning on Mediators</vt:lpstr>
      <vt:lpstr>Conditioning on Common Causes</vt:lpstr>
      <vt:lpstr>Conditioning on Common Effects</vt:lpstr>
      <vt:lpstr>Consequences of Colliders</vt:lpstr>
      <vt:lpstr>Sources of Association</vt:lpstr>
      <vt:lpstr>How we can use this</vt:lpstr>
      <vt:lpstr>D-separation</vt:lpstr>
      <vt:lpstr>More Terminology</vt:lpstr>
      <vt:lpstr>Rule 1</vt:lpstr>
      <vt:lpstr>Rule 2</vt:lpstr>
      <vt:lpstr>Rule 3</vt:lpstr>
      <vt:lpstr>Rule 4</vt:lpstr>
    </vt:vector>
  </TitlesOfParts>
  <Company>Harvard School of Public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Rebecca Graff</cp:lastModifiedBy>
  <cp:revision>1228</cp:revision>
  <cp:lastPrinted>2014-02-10T19:53:01Z</cp:lastPrinted>
  <dcterms:created xsi:type="dcterms:W3CDTF">2001-12-12T23:21:39Z</dcterms:created>
  <dcterms:modified xsi:type="dcterms:W3CDTF">2021-01-07T08:05:50Z</dcterms:modified>
</cp:coreProperties>
</file>