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notesMasterIdLst>
    <p:notesMasterId r:id="rId66"/>
  </p:notesMasterIdLst>
  <p:sldIdLst>
    <p:sldId id="256" r:id="rId6"/>
    <p:sldId id="446" r:id="rId7"/>
    <p:sldId id="481" r:id="rId8"/>
    <p:sldId id="482" r:id="rId9"/>
    <p:sldId id="430" r:id="rId10"/>
    <p:sldId id="431" r:id="rId11"/>
    <p:sldId id="426" r:id="rId12"/>
    <p:sldId id="428" r:id="rId13"/>
    <p:sldId id="429" r:id="rId14"/>
    <p:sldId id="457" r:id="rId15"/>
    <p:sldId id="432" r:id="rId16"/>
    <p:sldId id="458" r:id="rId17"/>
    <p:sldId id="483" r:id="rId18"/>
    <p:sldId id="501" r:id="rId19"/>
    <p:sldId id="502" r:id="rId20"/>
    <p:sldId id="412" r:id="rId21"/>
    <p:sldId id="539" r:id="rId22"/>
    <p:sldId id="419" r:id="rId23"/>
    <p:sldId id="542" r:id="rId24"/>
    <p:sldId id="543" r:id="rId25"/>
    <p:sldId id="484" r:id="rId26"/>
    <p:sldId id="496" r:id="rId27"/>
    <p:sldId id="504" r:id="rId28"/>
    <p:sldId id="503" r:id="rId29"/>
    <p:sldId id="497" r:id="rId30"/>
    <p:sldId id="506" r:id="rId31"/>
    <p:sldId id="507" r:id="rId32"/>
    <p:sldId id="505" r:id="rId33"/>
    <p:sldId id="498" r:id="rId34"/>
    <p:sldId id="508" r:id="rId35"/>
    <p:sldId id="509" r:id="rId36"/>
    <p:sldId id="511" r:id="rId37"/>
    <p:sldId id="521" r:id="rId38"/>
    <p:sldId id="522" r:id="rId39"/>
    <p:sldId id="523" r:id="rId40"/>
    <p:sldId id="524" r:id="rId41"/>
    <p:sldId id="525" r:id="rId42"/>
    <p:sldId id="527" r:id="rId43"/>
    <p:sldId id="528" r:id="rId44"/>
    <p:sldId id="534" r:id="rId45"/>
    <p:sldId id="529" r:id="rId46"/>
    <p:sldId id="540" r:id="rId47"/>
    <p:sldId id="499" r:id="rId48"/>
    <p:sldId id="421" r:id="rId49"/>
    <p:sldId id="460" r:id="rId50"/>
    <p:sldId id="461" r:id="rId51"/>
    <p:sldId id="464" r:id="rId52"/>
    <p:sldId id="462" r:id="rId53"/>
    <p:sldId id="463" r:id="rId54"/>
    <p:sldId id="500" r:id="rId55"/>
    <p:sldId id="402" r:id="rId56"/>
    <p:sldId id="403" r:id="rId57"/>
    <p:sldId id="404" r:id="rId58"/>
    <p:sldId id="398" r:id="rId59"/>
    <p:sldId id="465" r:id="rId60"/>
    <p:sldId id="541" r:id="rId61"/>
    <p:sldId id="535" r:id="rId62"/>
    <p:sldId id="299" r:id="rId63"/>
    <p:sldId id="297" r:id="rId64"/>
    <p:sldId id="300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6" autoAdjust="0"/>
    <p:restoredTop sz="93538" autoAdjust="0"/>
  </p:normalViewPr>
  <p:slideViewPr>
    <p:cSldViewPr snapToGrid="0" snapToObjects="1">
      <p:cViewPr>
        <p:scale>
          <a:sx n="100" d="100"/>
          <a:sy n="100" d="100"/>
        </p:scale>
        <p:origin x="-82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77EDD-C346-014B-A321-FE8CAD201BE5}" type="datetimeFigureOut">
              <a:rPr lang="en-US" smtClean="0"/>
              <a:t>2/17/14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1D57-5E1B-5F48-B1F0-C9D8C6F8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45ACE-F769-014D-8BED-2A55A5B35CE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prospects for ehealth and ePCRN</a:t>
            </a:r>
          </a:p>
          <a:p>
            <a:pPr>
              <a:defRPr/>
            </a:pPr>
            <a:r>
              <a:rPr lang="en-US" smtClean="0">
                <a:cs typeface="+mn-cs"/>
              </a:rPr>
              <a:t>if all data were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free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 could ad hoc construct performance metrics as post-processing, not wired into data acquisition phase</a:t>
            </a:r>
          </a:p>
          <a:p>
            <a:pPr>
              <a:defRPr/>
            </a:pPr>
            <a:r>
              <a:rPr lang="en-US" smtClean="0">
                <a:cs typeface="+mn-cs"/>
              </a:rPr>
              <a:t>http://content.nejm.org/cgi/content/full/NEJMsa0802005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smtClean="0">
                <a:cs typeface="+mn-cs"/>
              </a:rPr>
              <a:t>OpenMRS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smtClean="0">
                <a:cs typeface="+mn-cs"/>
              </a:rPr>
              <a:t>Medicine 2.0; n of 1? evidence farming</a:t>
            </a:r>
          </a:p>
          <a:p>
            <a:pPr>
              <a:defRPr/>
            </a:pPr>
            <a:r>
              <a:rPr lang="en-US" smtClean="0">
                <a:cs typeface="+mn-cs"/>
              </a:rPr>
              <a:t>Health commons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smtClean="0">
                <a:cs typeface="+mn-cs"/>
              </a:rPr>
              <a:t>20 percent of physician groups in Arizona  are uninstalling HIT software, according to a June survey by HealthLeaders-InterStudy. In Britain, a $20 billion program to digitalize medicine across the National Health Service is five years behind schedule and heavily over budget.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C6879-433B-E041-95F5-668F065BB3E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30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C6879-433B-E041-95F5-668F065BB3E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0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7A9B45-5F45-4301-8B59-F20B7A54C979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Statistically, this is asking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about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strength of association between being "exposed" to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oxycodone or </a:t>
            </a:r>
            <a:r>
              <a:rPr lang="en-US" dirty="0" err="1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percocet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,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say, an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d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some outcome we care about, like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pain relief.  </a:t>
            </a: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We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can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ask whether oxycodone works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at the population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level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or whether it works for an individual (does it work </a:t>
            </a:r>
            <a:r>
              <a:rPr lang="en-US" i="1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for me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).</a:t>
            </a:r>
          </a:p>
          <a:p>
            <a:pPr eaLnBrk="1" hangingPunct="1"/>
            <a:endParaRPr lang="en-US" dirty="0">
              <a:latin typeface="Candar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48447980-256C-4057-8DDD-A5E9D5C85671}" type="slidenum">
              <a:rPr lang="en-US" sz="12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pPr algn="r" eaLnBrk="0" hangingPunct="0"/>
              <a:t>27</a:t>
            </a:fld>
            <a:endParaRPr lang="en-US" sz="1200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0" cy="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standard thing to do would be to run an RCT,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and we will see </a:t>
            </a:r>
            <a:r>
              <a:rPr lang="en-US" i="1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on </a:t>
            </a:r>
            <a:r>
              <a:rPr lang="en-US" i="1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average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if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oxycodone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works better than say Percocet.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 </a:t>
            </a: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/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problem though is that none of us are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average. </a:t>
            </a: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>
              <a:spcAft>
                <a:spcPts val="1000"/>
              </a:spcAft>
            </a:pP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Candar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C6879-433B-E041-95F5-668F065BB3E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30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C6879-433B-E041-95F5-668F065BB3E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30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3E20D-6091-4ED6-B4F7-661E0C857CA3}" type="slidenum">
              <a:rPr lang="en-US" smtClean="0">
                <a:solidFill>
                  <a:prstClr val="black"/>
                </a:solidFill>
              </a:rPr>
              <a:pPr eaLnBrk="1" hangingPunct="1"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936"/>
            <a:ext cx="5486400" cy="41162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667" y="8685335"/>
            <a:ext cx="29707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136C4978-AA11-4F76-8870-EA6759DE25A5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936"/>
            <a:ext cx="5486400" cy="411626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As talk through say these were the results of SR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2146F-3251-134C-886D-89CB5834BFD4}" type="slidenum">
              <a:rPr lang="en-US">
                <a:solidFill>
                  <a:srgbClr val="000000"/>
                </a:solidFill>
                <a:latin typeface="Calibri"/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2742" algn="l"/>
                <a:tab pos="1447069" algn="l"/>
                <a:tab pos="2171395" algn="l"/>
                <a:tab pos="2894137" algn="l"/>
              </a:tabLst>
            </a:pPr>
            <a:fld id="{BC271884-509B-4C33-8BEC-E12ADC235012}" type="slidenum">
              <a:rPr lang="en-US" smtClean="0">
                <a:solidFill>
                  <a:prstClr val="black"/>
                </a:solidFill>
                <a:latin typeface="Times New Roman" pitchFamily="18" charset="0"/>
                <a:cs typeface="Lucida Sans Unicode" pitchFamily="34" charset="0"/>
              </a:rPr>
              <a:pPr>
                <a:tabLst>
                  <a:tab pos="722742" algn="l"/>
                  <a:tab pos="1447069" algn="l"/>
                  <a:tab pos="2171395" algn="l"/>
                  <a:tab pos="2894137" algn="l"/>
                </a:tabLst>
              </a:pPr>
              <a:t>37</a:t>
            </a:fld>
            <a:endParaRPr lang="en-US" smtClean="0">
              <a:solidFill>
                <a:prstClr val="black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Theoretical Domains</a:t>
            </a:r>
            <a:r>
              <a:rPr lang="en-US" baseline="0" dirty="0" smtClean="0"/>
              <a:t>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1D57-5E1B-5F48-B1F0-C9D8C6F80EA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9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3746E1-8AEE-473F-96E9-2B886901DE73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41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C6879-433B-E041-95F5-668F065BB3E0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C6879-433B-E041-95F5-668F065BB3E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30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7A9B45-5F45-4301-8B59-F20B7A54C979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Statistically, this is asking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about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strength of association between being "exposed" to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oxycodone or </a:t>
            </a:r>
            <a:r>
              <a:rPr lang="en-US" dirty="0" err="1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percocet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,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say, an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d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some outcome we care about, like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pain relief.  </a:t>
            </a: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We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can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ask whether oxycodone works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at the population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level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or whether it works for an individual (does it work </a:t>
            </a:r>
            <a:r>
              <a:rPr lang="en-US" i="1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for me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).</a:t>
            </a:r>
          </a:p>
          <a:p>
            <a:pPr eaLnBrk="1" hangingPunct="1"/>
            <a:endParaRPr lang="en-US" dirty="0">
              <a:latin typeface="Candar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48447980-256C-4057-8DDD-A5E9D5C85671}" type="slidenum">
              <a:rPr lang="en-US" sz="12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pPr algn="r" eaLnBrk="0" hangingPunct="0"/>
              <a:t>45</a:t>
            </a:fld>
            <a:endParaRPr lang="en-US" sz="1200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0" cy="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standard thing to do would be to run an RCT,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and we will see </a:t>
            </a:r>
            <a:r>
              <a:rPr lang="en-US" i="1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on </a:t>
            </a:r>
            <a:r>
              <a:rPr lang="en-US" i="1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average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if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oxycodone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works better than say Percocet.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 </a:t>
            </a: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/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problem though is that none of us are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average. </a:t>
            </a: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>
              <a:spcAft>
                <a:spcPts val="1000"/>
              </a:spcAft>
            </a:pP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Candar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48447980-256C-4057-8DDD-A5E9D5C85671}" type="slidenum">
              <a:rPr lang="en-US" sz="12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pPr algn="r" eaLnBrk="0" hangingPunct="0"/>
              <a:t>46</a:t>
            </a:fld>
            <a:endParaRPr lang="en-US" sz="1200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0" cy="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standard thing to do would be to run an RCT,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and we will see </a:t>
            </a:r>
            <a:r>
              <a:rPr lang="en-US" i="1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on </a:t>
            </a:r>
            <a:r>
              <a:rPr lang="en-US" i="1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average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if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oxycodone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works better than say Percocet.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 </a:t>
            </a: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/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problem though is that none of us are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average. </a:t>
            </a: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>
              <a:spcAft>
                <a:spcPts val="1000"/>
              </a:spcAft>
            </a:pP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Candar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A55EA-7653-E441-A241-83E67DC47021}" type="slidenum">
              <a:rPr lang="en-US">
                <a:solidFill>
                  <a:srgbClr val="000000"/>
                </a:solidFill>
                <a:latin typeface="Calibri"/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FE0E4-A32E-4B43-A83C-BEA524A8AD64}" type="slidenum">
              <a:rPr lang="en-US">
                <a:solidFill>
                  <a:srgbClr val="000000"/>
                </a:solidFill>
                <a:latin typeface="Calibri"/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530F943F-83C9-48FD-A513-7752EE831AE9}" type="slidenum">
              <a:rPr lang="en-US" sz="12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pPr algn="r" eaLnBrk="0" hangingPunct="0"/>
              <a:t>48</a:t>
            </a:fld>
            <a:endParaRPr lang="en-US" sz="1200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only formal method for answering "does it work </a:t>
            </a:r>
            <a:r>
              <a:rPr lang="en-US" i="1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for me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" is the N-of-1 study design. 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which there's only 1 person, 1 "n" in the study. So I would be randomized first to PTSD Coach, then usual care, and back and forth a few cycles, assessing my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depression symptoms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along the way.  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This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method is not widely known and is statistically complicated, but offers the kind of personal evidence we need to drive systematic but personalized learning across mHealth</a:t>
            </a:r>
          </a:p>
          <a:p>
            <a:pPr>
              <a:spcAft>
                <a:spcPts val="1000"/>
              </a:spcAft>
            </a:pP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ndar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48447980-256C-4057-8DDD-A5E9D5C85671}" type="slidenum">
              <a:rPr lang="en-US" sz="12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pPr algn="r" eaLnBrk="0" hangingPunct="0"/>
              <a:t>49</a:t>
            </a:fld>
            <a:endParaRPr lang="en-US" sz="1200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0" cy="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standard thing to do would be to run an RCT,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and we will see </a:t>
            </a:r>
            <a:r>
              <a:rPr lang="en-US" i="1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on </a:t>
            </a:r>
            <a:r>
              <a:rPr lang="en-US" i="1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average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if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oxycodone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works better than say Percocet.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 </a:t>
            </a: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/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problem though is that none of us are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average. </a:t>
            </a: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>
              <a:spcAft>
                <a:spcPts val="1000"/>
              </a:spcAft>
            </a:pP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Candar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2146F-3251-134C-886D-89CB5834BFD4}" type="slidenum">
              <a:rPr lang="en-US">
                <a:solidFill>
                  <a:srgbClr val="000000"/>
                </a:solidFill>
                <a:latin typeface="Calibri"/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Symbol" charset="2"/>
                <a:ea typeface="Arial Unicode MS" charset="0"/>
                <a:cs typeface="Arial Unicode MS" charset="0"/>
              </a:rPr>
              <a:t>In self-experimentation</a:t>
            </a:r>
            <a:r>
              <a:rPr lang="en-US" altLang="ja-JP" baseline="0" dirty="0" smtClean="0">
                <a:solidFill>
                  <a:srgbClr val="000000"/>
                </a:solidFill>
                <a:latin typeface="Symbol" charset="2"/>
                <a:ea typeface="Arial Unicode MS" charset="0"/>
                <a:cs typeface="Arial Unicode MS" charset="0"/>
              </a:rPr>
              <a:t>, n, the number of participants, is 1. The experiment may be quite casual, or lit may be more sophisticated in methodology like Ian and Michael have described, </a:t>
            </a:r>
            <a:endParaRPr lang="en-US" dirty="0" smtClean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endParaRPr lang="en-US" dirty="0">
              <a:latin typeface="Candar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BBAB39-B5CC-4FD1-8D00-B41542932984}" type="slidenum">
              <a:rPr lang="en-US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Candara" charset="0"/>
                <a:ea typeface="ＭＳ Ｐゴシック" charset="-128"/>
                <a:cs typeface="ＭＳ Ｐゴシック" charset="-128"/>
              </a:rPr>
              <a:t>Scaling self-experimentation</a:t>
            </a:r>
            <a:r>
              <a:rPr lang="en-US" baseline="0" dirty="0" smtClean="0">
                <a:latin typeface="Candara" charset="0"/>
                <a:ea typeface="ＭＳ Ｐゴシック" charset="-128"/>
                <a:cs typeface="ＭＳ Ｐゴシック" charset="-128"/>
              </a:rPr>
              <a:t> means having more people do it, to the power of a much much bigger n, still with strong </a:t>
            </a:r>
            <a:r>
              <a:rPr lang="en-US" baseline="0" dirty="0" err="1" smtClean="0">
                <a:latin typeface="Candara" charset="0"/>
                <a:ea typeface="ＭＳ Ｐゴシック" charset="-128"/>
                <a:cs typeface="ＭＳ Ｐゴシック" charset="-128"/>
              </a:rPr>
              <a:t>methoology</a:t>
            </a:r>
            <a:r>
              <a:rPr lang="en-US" baseline="0" dirty="0" smtClean="0">
                <a:latin typeface="Candara" charset="0"/>
                <a:ea typeface="ＭＳ Ｐゴシック" charset="-128"/>
                <a:cs typeface="ＭＳ Ｐゴシック" charset="-128"/>
              </a:rPr>
              <a:t> so we can learn more and advance health more broadly. 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BBAB39-B5CC-4FD1-8D00-B41542932984}" type="slidenum">
              <a:rPr lang="en-US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Candara" charset="0"/>
                <a:ea typeface="ＭＳ Ｐゴシック" charset="-128"/>
                <a:cs typeface="ＭＳ Ｐゴシック" charset="-128"/>
              </a:rPr>
              <a:t>But even better, we should sum the experiences of all of those experiments to achieve real scale. The question of course, is how. </a:t>
            </a:r>
            <a:endParaRPr lang="en-US" dirty="0">
              <a:latin typeface="Candar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BBAB39-B5CC-4FD1-8D00-B41542932984}" type="slidenum">
              <a:rPr lang="en-US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30F943F-83C9-48FD-A513-7752EE831AE9}" type="slidenum">
              <a:rPr lang="en-US" sz="12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Once we get individual evidence, can aggregate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to population level evidence – VA/</a:t>
            </a:r>
            <a:r>
              <a:rPr lang="en-US" baseline="0" dirty="0" err="1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DoD</a:t>
            </a:r>
            <a:r>
              <a:rPr lang="en-US" baseline="0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 should help build the evidence base for better care. </a:t>
            </a: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>
              <a:spcAft>
                <a:spcPts val="1000"/>
              </a:spcAft>
            </a:pPr>
            <a:endParaRPr lang="en-US" dirty="0">
              <a:solidFill>
                <a:srgbClr val="000000"/>
              </a:solidFill>
              <a:latin typeface="Lucida Sans" charset="0"/>
              <a:ea typeface="Arial Unicode MS" charset="0"/>
              <a:cs typeface="Arial Unicode MS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ndar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The </a:t>
            </a:r>
            <a:r>
              <a:rPr lang="en-US" b="1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real excitement is aggregating findings </a:t>
            </a:r>
            <a:r>
              <a:rPr lang="en-US" dirty="0" smtClean="0">
                <a:solidFill>
                  <a:srgbClr val="000000"/>
                </a:solidFill>
                <a:latin typeface="Lucida Sans" charset="0"/>
                <a:ea typeface="Arial Unicode MS" charset="0"/>
                <a:cs typeface="Arial Unicode MS" charset="0"/>
              </a:rPr>
              <a:t>from many self-experiments. For that, we must first make the findings comparable. We are building libraries of standard measures, and working on way to index variables and results to standard vocabularies. 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2146F-3251-134C-886D-89CB5834BFD4}" type="slidenum">
              <a:rPr lang="en-US">
                <a:solidFill>
                  <a:srgbClr val="000000"/>
                </a:solidFill>
                <a:latin typeface="Calibri"/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8C41B-E2B0-1B47-9131-F7A4E2D556A6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2146F-3251-134C-886D-89CB5834BFD4}" type="slidenum">
              <a:rPr lang="en-US">
                <a:solidFill>
                  <a:srgbClr val="000000"/>
                </a:solidFill>
                <a:latin typeface="Calibri"/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B4C484C-9153-CF41-A0E2-CD43F7776E5B}" type="slidenum">
              <a:rPr lang="en-US" sz="1200">
                <a:ea typeface="MS PGothic" charset="0"/>
                <a:cs typeface="MS PGothic" charset="0"/>
              </a:rPr>
              <a:pPr algn="r" eaLnBrk="1" hangingPunct="1"/>
              <a:t>16</a:t>
            </a:fld>
            <a:endParaRPr lang="en-US" sz="1200">
              <a:ea typeface="MS PGothic" charset="0"/>
              <a:cs typeface="MS PGothic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FFFFFF"/>
                </a:solidFill>
              </a:rPr>
              <a:t>QI research often focuses on getting doctors to change behavior to implement the intervention that was proven efficacious in RCT at patient level and to evaluate success using existing data- so often not called </a:t>
            </a:r>
            <a:r>
              <a:rPr lang="ja-JP" altLang="en-US" b="1">
                <a:solidFill>
                  <a:srgbClr val="FFFFFF"/>
                </a:solidFill>
              </a:rPr>
              <a:t>‘</a:t>
            </a:r>
            <a:r>
              <a:rPr lang="en-US" b="1">
                <a:solidFill>
                  <a:srgbClr val="FFFFFF"/>
                </a:solidFill>
              </a:rPr>
              <a:t>research</a:t>
            </a:r>
            <a:r>
              <a:rPr lang="ja-JP" altLang="en-US" b="1">
                <a:solidFill>
                  <a:srgbClr val="FFFFFF"/>
                </a:solidFill>
              </a:rPr>
              <a:t>’</a:t>
            </a:r>
            <a:r>
              <a:rPr lang="en-US" b="1">
                <a:solidFill>
                  <a:srgbClr val="FFFFFF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b="1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FFFFFF"/>
                </a:solidFill>
              </a:rPr>
              <a:t>While you can rank these for strength of design, context will also affect the choice- wrong design yet best ranked, may end up with wrong population or worse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randomly</a:t>
            </a:r>
            <a:r>
              <a:rPr lang="en-US" baseline="0" dirty="0" smtClean="0"/>
              <a:t> assigned to row</a:t>
            </a:r>
          </a:p>
          <a:p>
            <a:pPr marL="0" indent="0">
              <a:buFontTx/>
              <a:buNone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good for more good than harm (e.g., EHR) where everyone gets the intervention in the end (unethical not to let them use it)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2146F-3251-134C-886D-89CB5834BFD4}" type="slidenum">
              <a:rPr lang="en-US">
                <a:solidFill>
                  <a:srgbClr val="000000"/>
                </a:solidFill>
                <a:latin typeface="Calibri"/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C6879-433B-E041-95F5-668F065BB3E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30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Generalizing</a:t>
            </a:r>
            <a:r>
              <a:rPr lang="en-US" baseline="0" dirty="0" smtClean="0">
                <a:cs typeface="+mn-cs"/>
              </a:rPr>
              <a:t> beyond technology evaluation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4EFA83-02F6-E249-B8D1-3C16687A808A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2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8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5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49C92-DE74-4392-9BDF-C267346ABC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5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E8B32-31DB-4153-A6C9-F5B3429AF9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43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3CD8-0EDD-424C-97C4-53E0F703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3DB20-0E1D-4A7B-815A-71A71D49D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518E-9D5A-4EC0-B0C1-90C8348DA8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04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5F835-5869-4CBE-BFCC-9B8628F517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75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1370-49F4-469A-AE8F-244B6360B9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7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D6986-B151-4908-A3BE-DFAB31DED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9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99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B061-71E0-45A6-B04B-1C75C5A18E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1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14A4-C2F2-41F6-B4F3-5BD7B58F3F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32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191E3-82D7-4A22-9FB2-6E3DF0A267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32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0AF2-B523-4278-91C0-2C3ACEB519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04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14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dBlue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76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03D2-139E-4546-A453-F5E2064362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96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C428-3498-4912-8053-EEB78BFCB9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25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5FBFF-A650-4363-AF1C-BE3C04627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29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B2A61-95FA-4D23-BDCE-216724F4A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25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C203-7A79-4449-ADCA-EAC2548C9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81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A16D-ED1C-43C7-A2C4-2C1E94658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99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8F1C-D183-42C0-92AA-AB67DE54A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39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1DCB-82E3-4E3C-A935-FE91CECAC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18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BAA19-0F14-4B8F-9688-885962EE54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41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77B75-8F7E-4C17-8ACA-2CF261A5C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27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936B-2AB7-4FDB-9E1C-A87F8A0B93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03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B1E7B-7F7E-4564-A324-5308BDF5D9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08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d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42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BEE7-73DD-4955-8ED2-93E8B8D05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4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14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2DB5-5D28-4914-950E-B461F111EB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09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EED6E-4945-437F-BEEE-AF29B88484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98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CED4-5A3B-4E47-9516-81539B3ED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88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A074-DC1B-4CCF-911B-21019D09DB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86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A564-AD9D-46FF-93BC-31A6719E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17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17B5-5E1B-497C-8109-1FBCE1026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25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C17D-7906-49CD-9BB8-C28D2F3C9B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16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A7DF5-EFB1-42B1-B1FF-4449C216EF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07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696B2-9DAB-4012-B57E-FAC15AA34D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39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BE8A1-37C2-4E7B-ACC8-764064668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8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6AD4-F03C-42FB-ACEE-172E0C6D1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6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056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422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506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177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65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436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92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159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55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6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544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8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8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theme" Target="../theme/theme4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77648-414D-3B46-8C13-21A71B9CD342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6A91A-3650-6C41-9B78-9FCE9613A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andar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andar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andar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0C97256-09DD-41D9-B14A-548B0DAA2DD4}" type="slidenum"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99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ndar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ndar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ndar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ndar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ndara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ndara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ndara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FA03C65-9E3C-469C-A08F-AC8FA16CBA77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9" name="Picture 17" descr="MidBlue9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24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557CF6-0AB3-4206-8F93-9C7672B348ED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9" name="Picture 17" descr="MidBlue9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1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77648-414D-3B46-8C13-21A71B9CD3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2/17/14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6A91A-3650-6C41-9B78-9FCE9613A5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24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sciencedirect.com/science/article/pii/S138650561300148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ori.org/funding-opportunities/funding-announcements/pragmatic-clinical-studies-and-large-simple-trials-to-evaluate-patient-centered-outcomes/" TargetMode="External"/><Relationship Id="rId4" Type="http://schemas.openxmlformats.org/officeDocument/2006/relationships/hyperlink" Target="http://www.ncbi.nlm.nih.gov/pubmed/21478329" TargetMode="External"/><Relationship Id="rId5" Type="http://schemas.openxmlformats.org/officeDocument/2006/relationships/hyperlink" Target="http://www.nejm.org/doi/full/10.1056/NEJMp1310102" TargetMode="External"/><Relationship Id="rId6" Type="http://schemas.openxmlformats.org/officeDocument/2006/relationships/hyperlink" Target="http://www.stopsmoking.ucsf.edu/" TargetMode="External"/><Relationship Id="rId7" Type="http://schemas.openxmlformats.org/officeDocument/2006/relationships/hyperlink" Target="http://propellerhealth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ucl.ac.uk/health-psychology/people/michie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videocast.nih.gov/default.asp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unbound.org/content/evaluations-commons" TargetMode="External"/><Relationship Id="rId4" Type="http://schemas.openxmlformats.org/officeDocument/2006/relationships/hyperlink" Target="http://www.k4health.org/toolkits/mhealth" TargetMode="External"/><Relationship Id="rId5" Type="http://schemas.openxmlformats.org/officeDocument/2006/relationships/hyperlink" Target="http://mobileactive.org/areaofpractice/Health" TargetMode="External"/><Relationship Id="rId6" Type="http://schemas.openxmlformats.org/officeDocument/2006/relationships/hyperlink" Target="http://obssr.od.nih.gov/scientific_areas/methodology/mhealth/index.aspx" TargetMode="External"/><Relationship Id="rId7" Type="http://schemas.openxmlformats.org/officeDocument/2006/relationships/hyperlink" Target="http://www.thehealthcompass.org/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isrii.org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urses.ucsf.edu/mod/questionnaire/preview.php?id=6845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browsers/browsers_os.asp" TargetMode="External"/><Relationship Id="rId4" Type="http://schemas.openxmlformats.org/officeDocument/2006/relationships/hyperlink" Target="SawyerA@orthosurg.ucsf.edu" TargetMode="External"/><Relationship Id="rId5" Type="http://schemas.openxmlformats.org/officeDocument/2006/relationships/hyperlink" Target="http://drupal.ucsf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erreanB@MEDSCH.UCSF.EDU" TargetMode="External"/><Relationship Id="rId4" Type="http://schemas.openxmlformats.org/officeDocument/2006/relationships/hyperlink" Target="http://www-958.ibm.com/software/analytics/manyeyes/" TargetMode="External"/><Relationship Id="rId5" Type="http://schemas.openxmlformats.org/officeDocument/2006/relationships/hyperlink" Target="http://www.visualizing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roflot.com/people%23keyword=user%20interac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gleblog.blogspot.com/2008/08/search-experiments-large-and-smal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February 18, 2014: </a:t>
            </a:r>
            <a:r>
              <a:rPr lang="en-US" dirty="0"/>
              <a:t>I. Sim</a:t>
            </a:r>
            <a:endParaRPr lang="en-US" sz="1400" i="0" dirty="0">
              <a:latin typeface="Times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 Research Methods</a:t>
            </a:r>
            <a:endParaRPr lang="en-US" dirty="0"/>
          </a:p>
          <a:p>
            <a:pPr>
              <a:defRPr/>
            </a:pPr>
            <a:r>
              <a:rPr lang="en-US" dirty="0"/>
              <a:t>Epi – 206 Medical Informatics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8500" y="1465263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Selected Topics in Designs and </a:t>
            </a:r>
            <a:r>
              <a:rPr lang="en-US" sz="4000" dirty="0" smtClean="0"/>
              <a:t>Methods</a:t>
            </a:r>
            <a:endParaRPr lang="en-US" sz="2400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987425" y="2863850"/>
            <a:ext cx="70580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17" tIns="42908" rIns="85817" bIns="42908">
            <a:spAutoFit/>
          </a:bodyPr>
          <a:lstStyle/>
          <a:p>
            <a:pPr algn="ctr" defTabSz="852488">
              <a:defRPr/>
            </a:pPr>
            <a:r>
              <a:rPr lang="en-US" sz="2100" b="1" dirty="0">
                <a:solidFill>
                  <a:srgbClr val="009688"/>
                </a:solidFill>
                <a:latin typeface="Helvetica" charset="0"/>
                <a:cs typeface="+mn-cs"/>
              </a:rPr>
              <a:t>Ida Sim, MD, PhD</a:t>
            </a:r>
          </a:p>
          <a:p>
            <a:pPr algn="ctr" defTabSz="852488">
              <a:defRPr/>
            </a:pPr>
            <a:endParaRPr lang="en-US" sz="1700" b="1" dirty="0">
              <a:solidFill>
                <a:srgbClr val="009688"/>
              </a:solidFill>
              <a:latin typeface="Helvetica" charset="0"/>
              <a:cs typeface="+mn-cs"/>
            </a:endParaRPr>
          </a:p>
          <a:p>
            <a:pPr algn="ctr" defTabSz="852488">
              <a:defRPr/>
            </a:pPr>
            <a:r>
              <a:rPr lang="en-US" sz="2100" b="1" dirty="0" smtClean="0">
                <a:solidFill>
                  <a:srgbClr val="009688"/>
                </a:solidFill>
                <a:latin typeface="Helvetica" charset="0"/>
              </a:rPr>
              <a:t>February 18</a:t>
            </a:r>
            <a:r>
              <a:rPr lang="en-US" sz="2100" b="1" dirty="0" smtClean="0">
                <a:solidFill>
                  <a:srgbClr val="009688"/>
                </a:solidFill>
                <a:latin typeface="Helvetica" charset="0"/>
                <a:cs typeface="+mn-cs"/>
              </a:rPr>
              <a:t>, 2014</a:t>
            </a:r>
            <a:endParaRPr lang="en-US" sz="2100" b="1" dirty="0">
              <a:solidFill>
                <a:srgbClr val="009688"/>
              </a:solidFill>
              <a:latin typeface="Helvetica" charset="0"/>
              <a:cs typeface="+mn-cs"/>
            </a:endParaRPr>
          </a:p>
          <a:p>
            <a:pPr algn="ctr" defTabSz="852488">
              <a:defRPr/>
            </a:pPr>
            <a:endParaRPr lang="en-US" sz="1200" b="1" dirty="0">
              <a:solidFill>
                <a:srgbClr val="009688"/>
              </a:solidFill>
              <a:latin typeface="Helvetica" charset="0"/>
              <a:cs typeface="+mn-cs"/>
            </a:endParaRPr>
          </a:p>
          <a:p>
            <a:pPr algn="ctr" defTabSz="852488">
              <a:defRPr/>
            </a:pPr>
            <a:endParaRPr lang="en-US" sz="1200" b="1" dirty="0">
              <a:solidFill>
                <a:srgbClr val="009688"/>
              </a:solidFill>
              <a:latin typeface="Helvetica" charset="0"/>
              <a:cs typeface="+mn-cs"/>
            </a:endParaRPr>
          </a:p>
          <a:p>
            <a:pPr algn="ctr" defTabSz="852488">
              <a:defRPr/>
            </a:pPr>
            <a:r>
              <a:rPr lang="en-US" sz="2100" b="1" dirty="0">
                <a:solidFill>
                  <a:srgbClr val="009688"/>
                </a:solidFill>
                <a:latin typeface="Helvetica" charset="0"/>
                <a:cs typeface="+mn-cs"/>
              </a:rPr>
              <a:t>Division of General Internal Medicine, and </a:t>
            </a:r>
          </a:p>
          <a:p>
            <a:pPr algn="ctr" defTabSz="852488">
              <a:defRPr/>
            </a:pPr>
            <a:r>
              <a:rPr lang="en-US" sz="2100" b="1" dirty="0">
                <a:solidFill>
                  <a:srgbClr val="009688"/>
                </a:solidFill>
                <a:latin typeface="Helvetica" charset="0"/>
                <a:cs typeface="+mn-cs"/>
              </a:rPr>
              <a:t>Graduate Group in Biological and Medical Informatics</a:t>
            </a:r>
          </a:p>
          <a:p>
            <a:pPr algn="ctr" defTabSz="852488">
              <a:defRPr/>
            </a:pPr>
            <a:r>
              <a:rPr lang="en-US" sz="2100" b="1" dirty="0">
                <a:solidFill>
                  <a:srgbClr val="009688"/>
                </a:solidFill>
                <a:latin typeface="Helvetica" charset="0"/>
                <a:cs typeface="+mn-cs"/>
              </a:rPr>
              <a:t>UCSF</a:t>
            </a:r>
            <a:endParaRPr lang="en-US" sz="2100" b="1" dirty="0">
              <a:solidFill>
                <a:srgbClr val="009688"/>
              </a:solidFill>
              <a:latin typeface="Book Antiqua" charset="0"/>
              <a:cs typeface="+mn-cs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454150" y="5549900"/>
            <a:ext cx="6283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Arial" charset="0"/>
                <a:cs typeface="+mn-cs"/>
              </a:rPr>
              <a:t>Copyright Ida Sim, </a:t>
            </a:r>
            <a:r>
              <a:rPr lang="en-US" sz="1000" dirty="0" smtClean="0">
                <a:latin typeface="Arial" charset="0"/>
                <a:cs typeface="+mn-cs"/>
              </a:rPr>
              <a:t>2014. </a:t>
            </a:r>
            <a:r>
              <a:rPr lang="en-US" sz="1000" dirty="0">
                <a:latin typeface="Arial" charset="0"/>
                <a:cs typeface="+mn-cs"/>
              </a:rPr>
              <a:t>All federal and state rights reserved for all original material presented in this course through any medium, including lecture or print.</a:t>
            </a:r>
          </a:p>
        </p:txBody>
      </p:sp>
    </p:spTree>
    <p:extLst>
      <p:ext uri="{BB962C8B-B14F-4D97-AF65-F5344CB8AC3E}">
        <p14:creationId xmlns:p14="http://schemas.microsoft.com/office/powerpoint/2010/main" val="49708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A/B testing example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Identify part of the system for testing (e.g., </a:t>
            </a:r>
            <a:r>
              <a:rPr lang="en-US" sz="2400" dirty="0" smtClean="0"/>
              <a:t>video </a:t>
            </a:r>
            <a:r>
              <a:rPr lang="en-US" sz="2400" dirty="0"/>
              <a:t>vs. pictures </a:t>
            </a:r>
            <a:r>
              <a:rPr lang="en-US" sz="2400" dirty="0" smtClean="0"/>
              <a:t>of proper </a:t>
            </a:r>
            <a:r>
              <a:rPr lang="en-US" sz="2400" dirty="0"/>
              <a:t>inhaler use)</a:t>
            </a:r>
          </a:p>
          <a:p>
            <a:pPr>
              <a:defRPr/>
            </a:pPr>
            <a:r>
              <a:rPr lang="en-US" sz="2400" dirty="0"/>
              <a:t>Randomly assign each person landing on the screen to </a:t>
            </a:r>
            <a:r>
              <a:rPr lang="en-US" sz="2400" dirty="0" smtClean="0"/>
              <a:t>video </a:t>
            </a:r>
            <a:r>
              <a:rPr lang="en-US" sz="2400" dirty="0"/>
              <a:t>or </a:t>
            </a:r>
            <a:r>
              <a:rPr lang="en-US" sz="2400" dirty="0" smtClean="0"/>
              <a:t>pictures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Test for comprehension with </a:t>
            </a:r>
            <a:r>
              <a:rPr lang="en-US" sz="2400" dirty="0" smtClean="0"/>
              <a:t>a short </a:t>
            </a:r>
            <a:r>
              <a:rPr lang="en-US" sz="2400" dirty="0"/>
              <a:t>survey</a:t>
            </a:r>
          </a:p>
          <a:p>
            <a:pPr>
              <a:defRPr/>
            </a:pPr>
            <a:r>
              <a:rPr lang="en-US" sz="2400" dirty="0"/>
              <a:t>Compare % correct answers, set </a:t>
            </a:r>
            <a:r>
              <a:rPr lang="ja-JP" altLang="en-US" sz="2400" dirty="0"/>
              <a:t>“</a:t>
            </a:r>
            <a:r>
              <a:rPr lang="en-US" sz="2400" dirty="0"/>
              <a:t>stopping rule,</a:t>
            </a:r>
            <a:r>
              <a:rPr lang="ja-JP" altLang="en-US" sz="2400" dirty="0"/>
              <a:t>”</a:t>
            </a:r>
            <a:r>
              <a:rPr lang="en-US" sz="2400" dirty="0"/>
              <a:t> run study until answer clear or test is over</a:t>
            </a:r>
          </a:p>
          <a:p>
            <a:pPr>
              <a:defRPr/>
            </a:pPr>
            <a:r>
              <a:rPr lang="en-US" sz="2400" dirty="0"/>
              <a:t>Can run multiple embedded user interaction RCTs to optimize design features in </a:t>
            </a:r>
            <a:r>
              <a:rPr lang="en-US" sz="2400" dirty="0" smtClean="0"/>
              <a:t>parallel, e.g., </a:t>
            </a:r>
          </a:p>
          <a:p>
            <a:pPr lvl="1">
              <a:defRPr/>
            </a:pPr>
            <a:r>
              <a:rPr lang="en-US" sz="2000" dirty="0"/>
              <a:t>different motivational wording</a:t>
            </a:r>
          </a:p>
          <a:p>
            <a:pPr lvl="1">
              <a:defRPr/>
            </a:pPr>
            <a:r>
              <a:rPr lang="en-US" sz="2000" dirty="0" smtClean="0"/>
              <a:t>different reward levels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What Next?</a:t>
            </a: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Epi 206 – Medical Informatics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7253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Participatory Development and</a:t>
            </a:r>
            <a:br>
              <a:rPr lang="en-US" dirty="0" smtClean="0"/>
            </a:br>
            <a:r>
              <a:rPr lang="en-US" dirty="0" smtClean="0"/>
              <a:t>Evaluation Cycle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7636" y="308340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User Interaction Designer/Developer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7274" y="3260000"/>
            <a:ext cx="39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Developer/UX Designer/Ethnographer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87636" y="4083948"/>
            <a:ext cx="6506374" cy="1330790"/>
            <a:chOff x="2505075" y="3750152"/>
            <a:chExt cx="6506374" cy="1330790"/>
          </a:xfrm>
        </p:grpSpPr>
        <p:sp>
          <p:nvSpPr>
            <p:cNvPr id="5" name="TextBox 4"/>
            <p:cNvSpPr txBox="1"/>
            <p:nvPr/>
          </p:nvSpPr>
          <p:spPr>
            <a:xfrm>
              <a:off x="4168775" y="3750152"/>
              <a:ext cx="2044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Usability Testing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08463" y="4230881"/>
              <a:ext cx="2273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Talk Aloud Protocols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05075" y="4230881"/>
              <a:ext cx="166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Focus groups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68775" y="4711610"/>
              <a:ext cx="2273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Video observations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8258" y="4250829"/>
              <a:ext cx="1611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Field pilot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8149" y="4711610"/>
              <a:ext cx="2273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Interventional study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13475" y="3750152"/>
              <a:ext cx="1611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A/B testing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8451" y="2218318"/>
            <a:ext cx="8547098" cy="707886"/>
            <a:chOff x="139702" y="2049622"/>
            <a:chExt cx="8547098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2219327" y="2049622"/>
              <a:ext cx="1790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Storyboards &amp; Wireframes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65602" y="2049622"/>
              <a:ext cx="1466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Alpha Prototype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88028" y="2049622"/>
              <a:ext cx="14096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Beta Prototype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53301" y="2049622"/>
              <a:ext cx="13334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Released Version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702" y="2049622"/>
              <a:ext cx="1924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Requirements &amp; Specifications</a:t>
              </a:r>
              <a:endParaRPr lang="en-US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4300" y="3083406"/>
            <a:ext cx="257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Informaticist/Developer/Ethnographer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155827" y="2606171"/>
            <a:ext cx="350836" cy="3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129087" y="2618660"/>
            <a:ext cx="350836" cy="3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653092" y="2612701"/>
            <a:ext cx="350836" cy="3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251704" y="2609436"/>
            <a:ext cx="350836" cy="3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2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Trialist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8000" cy="47279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PREEMPT Study: app for chronic pain monitoring and testing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Developed with clinicians, statistician, designer, programmer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Clinician and patient focus groups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wording, navigation, functionality (e.g., reminders)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Redid over 3 cycles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Pilot to start 1 year in</a:t>
            </a:r>
            <a:endParaRPr lang="en-US" dirty="0"/>
          </a:p>
        </p:txBody>
      </p:sp>
      <p:pic>
        <p:nvPicPr>
          <p:cNvPr id="4" name="Picture 3" descr="011 pain intensity q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73" y="1417638"/>
            <a:ext cx="2762188" cy="49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1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What Next?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Epi 206 – Medical Informatics</a:t>
            </a:r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cs typeface="+mj-cs"/>
              </a:rPr>
              <a:t>Outline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Developing and evaluating technology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agile participatory development </a:t>
            </a:r>
          </a:p>
          <a:p>
            <a:pPr lvl="1">
              <a:defRPr/>
            </a:pPr>
            <a:r>
              <a:rPr lang="en-US" dirty="0" smtClean="0"/>
              <a:t>evaluation designs</a:t>
            </a:r>
          </a:p>
          <a:p>
            <a:pPr>
              <a:defRPr/>
            </a:pPr>
            <a:r>
              <a:rPr lang="en-US" dirty="0" smtClean="0">
                <a:solidFill>
                  <a:srgbClr val="BFBFBF"/>
                </a:solidFill>
              </a:rPr>
              <a:t>Using technology to ask new questions in new ways</a:t>
            </a:r>
          </a:p>
          <a:p>
            <a:pPr>
              <a:defRPr/>
            </a:pPr>
            <a:r>
              <a:rPr lang="en-US" dirty="0" smtClean="0">
                <a:solidFill>
                  <a:srgbClr val="BFBFBF"/>
                </a:solidFill>
                <a:cs typeface="+mn-cs"/>
              </a:rPr>
              <a:t>Flipping the direction of research inference</a:t>
            </a:r>
          </a:p>
          <a:p>
            <a:pPr>
              <a:defRPr/>
            </a:pPr>
            <a:r>
              <a:rPr lang="en-US" dirty="0" smtClean="0">
                <a:solidFill>
                  <a:srgbClr val="BFBFBF"/>
                </a:solidFill>
                <a:cs typeface="+mn-cs"/>
              </a:rPr>
              <a:t>Class summary</a:t>
            </a:r>
          </a:p>
        </p:txBody>
      </p:sp>
    </p:spTree>
    <p:extLst>
      <p:ext uri="{BB962C8B-B14F-4D97-AF65-F5344CB8AC3E}">
        <p14:creationId xmlns:p14="http://schemas.microsoft.com/office/powerpoint/2010/main" val="61325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is Dr. Watson?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5748" y="5914400"/>
            <a:ext cx="6129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www.sciencedirect.com</a:t>
            </a:r>
            <a:r>
              <a:rPr lang="en-US" sz="1600" dirty="0"/>
              <a:t>/science/article/</a:t>
            </a:r>
            <a:r>
              <a:rPr lang="en-US" sz="1600" dirty="0" err="1"/>
              <a:t>pii</a:t>
            </a:r>
            <a:r>
              <a:rPr lang="en-US" sz="1600" dirty="0"/>
              <a:t>/S0004370212000872</a:t>
            </a:r>
          </a:p>
        </p:txBody>
      </p:sp>
      <p:pic>
        <p:nvPicPr>
          <p:cNvPr id="5" name="Picture 4" descr="wats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2" y="1710549"/>
            <a:ext cx="5384800" cy="36179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846658" y="1535113"/>
            <a:ext cx="2928793" cy="39088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best, the correct answer appeared in the top 10 suggestions 77% of the time</a:t>
            </a:r>
          </a:p>
          <a:p>
            <a:r>
              <a:rPr lang="en-US" dirty="0" smtClean="0"/>
              <a:t>evaluate like a diagnostic test, or like information retrieval</a:t>
            </a:r>
          </a:p>
          <a:p>
            <a:pPr lvl="1"/>
            <a:r>
              <a:rPr lang="en-US" dirty="0" smtClean="0"/>
              <a:t>FP, FN, TP, TN</a:t>
            </a:r>
          </a:p>
          <a:p>
            <a:pPr lvl="1"/>
            <a:r>
              <a:rPr lang="en-US" dirty="0" smtClean="0"/>
              <a:t>precision/recall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2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results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Watson tested only on diagnosis, e.g.,  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syndrome characterized by joint pain, abdominal pain, palpable </a:t>
            </a:r>
            <a:r>
              <a:rPr lang="en-US" sz="2400" dirty="0" err="1"/>
              <a:t>purpura</a:t>
            </a:r>
            <a:r>
              <a:rPr lang="en-US" sz="2400" dirty="0"/>
              <a:t>, and a nephritic sediment. Answer: </a:t>
            </a:r>
            <a:r>
              <a:rPr lang="en-US" sz="2400" dirty="0" err="1"/>
              <a:t>Henoch</a:t>
            </a:r>
            <a:r>
              <a:rPr lang="en-US" sz="2400" dirty="0" smtClean="0"/>
              <a:t>–</a:t>
            </a:r>
            <a:r>
              <a:rPr lang="en-US" sz="2400" dirty="0" err="1" smtClean="0"/>
              <a:t>Schonlein</a:t>
            </a:r>
            <a:r>
              <a:rPr lang="en-US" sz="2400" dirty="0" smtClean="0"/>
              <a:t> </a:t>
            </a:r>
            <a:r>
              <a:rPr lang="en-US" sz="2400" dirty="0" err="1"/>
              <a:t>purpura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smtClean="0"/>
              <a:t>Familial </a:t>
            </a:r>
            <a:r>
              <a:rPr lang="en-US" sz="2400" dirty="0"/>
              <a:t>adenomatous polyposis is caused by mutations of this gene. Answer: APC gene.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syndrome characterized by narrowing of the extra-hepatic bile duct from mechanical compression by a gallstone impacted </a:t>
            </a:r>
            <a:r>
              <a:rPr lang="en-US" sz="2400" dirty="0" smtClean="0"/>
              <a:t>in the </a:t>
            </a:r>
            <a:r>
              <a:rPr lang="en-US" sz="2400" dirty="0"/>
              <a:t>cystic duct. Answer: </a:t>
            </a:r>
            <a:r>
              <a:rPr lang="en-US" sz="2400" dirty="0" err="1"/>
              <a:t>Mirizzi’s</a:t>
            </a:r>
            <a:r>
              <a:rPr lang="en-US" sz="2400" dirty="0"/>
              <a:t> syndrome.</a:t>
            </a:r>
            <a:endParaRPr lang="en-US" sz="2400" dirty="0" smtClean="0"/>
          </a:p>
          <a:p>
            <a:r>
              <a:rPr lang="en-US" dirty="0" smtClean="0"/>
              <a:t>How can Watson be evaluated/audited?</a:t>
            </a:r>
          </a:p>
          <a:p>
            <a:pPr lvl="1"/>
            <a:r>
              <a:rPr lang="en-US" sz="2600" dirty="0" smtClean="0"/>
              <a:t>"your request for surgery is denied based on 57,232 cases like yours" – but you have no access to training set, algorithm, or source code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0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874"/>
            <a:ext cx="8015287" cy="762000"/>
          </a:xfrm>
        </p:spPr>
        <p:txBody>
          <a:bodyPr anchor="ctr"/>
          <a:lstStyle/>
          <a:p>
            <a:pPr eaLnBrk="1" hangingPunct="1"/>
            <a:r>
              <a:rPr lang="ja-JP" altLang="en-US" sz="3200" b="1" dirty="0">
                <a:solidFill>
                  <a:srgbClr val="000000"/>
                </a:solidFill>
                <a:latin typeface="Calibri" charset="0"/>
                <a:cs typeface="Times New Roman" charset="0"/>
              </a:rPr>
              <a:t>‘</a:t>
            </a:r>
            <a:r>
              <a:rPr lang="en-US" sz="3200" b="1" dirty="0">
                <a:solidFill>
                  <a:srgbClr val="000000"/>
                </a:solidFill>
                <a:latin typeface="Calibri" charset="0"/>
                <a:cs typeface="Times New Roman" charset="0"/>
              </a:rPr>
              <a:t>Map</a:t>
            </a:r>
            <a:r>
              <a:rPr lang="ja-JP" altLang="en-US" sz="3200" b="1" dirty="0">
                <a:solidFill>
                  <a:srgbClr val="000000"/>
                </a:solidFill>
                <a:latin typeface="Calibri" charset="0"/>
                <a:cs typeface="Times New Roman" charset="0"/>
              </a:rPr>
              <a:t>’</a:t>
            </a:r>
            <a:r>
              <a:rPr lang="en-US" sz="3200" b="1" dirty="0">
                <a:solidFill>
                  <a:srgbClr val="000000"/>
                </a:solidFill>
                <a:latin typeface="Calibri" charset="0"/>
                <a:cs typeface="Times New Roman" charset="0"/>
              </a:rPr>
              <a:t> of (Quasi)-Experimental Designs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3650"/>
            <a:ext cx="8610600" cy="5257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2100" b="1">
              <a:solidFill>
                <a:schemeClr val="accent1"/>
              </a:solidFill>
              <a:latin typeface="Calibri" charset="0"/>
              <a:cs typeface="Times New Roman" charset="0"/>
            </a:endParaRPr>
          </a:p>
          <a:p>
            <a:pPr eaLnBrk="1" hangingPunct="1">
              <a:buFont typeface="Wingdings" charset="0"/>
              <a:buNone/>
            </a:pPr>
            <a:endParaRPr lang="en-US" sz="2100" b="1">
              <a:solidFill>
                <a:schemeClr val="accent1"/>
              </a:solidFill>
              <a:latin typeface="Calibri" charset="0"/>
              <a:cs typeface="Times New Roman" charset="0"/>
            </a:endParaRPr>
          </a:p>
        </p:txBody>
      </p:sp>
      <p:graphicFrame>
        <p:nvGraphicFramePr>
          <p:cNvPr id="5019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81762"/>
              </p:ext>
            </p:extLst>
          </p:nvPr>
        </p:nvGraphicFramePr>
        <p:xfrm>
          <a:off x="395288" y="762000"/>
          <a:ext cx="8215312" cy="5176838"/>
        </p:xfrm>
        <a:graphic>
          <a:graphicData uri="http://schemas.openxmlformats.org/drawingml/2006/table">
            <a:tbl>
              <a:tblPr/>
              <a:tblGrid>
                <a:gridCol w="8215312"/>
              </a:tblGrid>
              <a:tr h="16954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RANDOMIZED DESIGNS*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1. Individual-patient randomized controlled trials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2. Cluster randomized trials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8138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SEMI or NON-RANDOMIZED DESIGNS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1. Stepped Wedge Design (Wait-list design)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2. Time Series Design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3. Controlled/Uncontrolled Before and After Design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4. Other designs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* Presented in order of methodological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188" name="TextBox 7"/>
          <p:cNvSpPr txBox="1">
            <a:spLocks noChangeArrowheads="1"/>
          </p:cNvSpPr>
          <p:nvPr/>
        </p:nvSpPr>
        <p:spPr bwMode="auto">
          <a:xfrm>
            <a:off x="611188" y="6014954"/>
            <a:ext cx="7769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ea typeface="MS PGothic" charset="0"/>
                <a:cs typeface="MS PGothic" charset="0"/>
              </a:rPr>
              <a:t>From E Fan et al, How to use an article about quality improvement, JAMA 2010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5440" y="6351504"/>
            <a:ext cx="410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Slide courtesy of Margaret Handley, UCSF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517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Intervention can't be rolled out all at the same time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e.g., EHR roll out, limited $ for online chat staffing, one team of anti-smoking </a:t>
            </a:r>
            <a:r>
              <a:rPr lang="en-US" dirty="0" err="1" smtClean="0"/>
              <a:t>counsellors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"More good than harm" interventions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where unethical to randomize to no intervention, or to withdraw intervention in a crossover design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e.g., EHR?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Temporal trends may confound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e.g., change in reimbursement policies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6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1000" y="273844"/>
            <a:ext cx="876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charset="0"/>
                <a:ea typeface="MS PGothic" charset="0"/>
                <a:cs typeface="Times New Roman" charset="0"/>
              </a:rPr>
              <a:t>Stepped Wedge Design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46688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7884"/>
            <a:ext cx="8229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9093" y="6260417"/>
            <a:ext cx="48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www.biomedcentral.com</a:t>
            </a:r>
            <a:r>
              <a:rPr lang="en-US" dirty="0"/>
              <a:t>/1471-2288/6/54</a:t>
            </a:r>
          </a:p>
        </p:txBody>
      </p:sp>
    </p:spTree>
    <p:extLst>
      <p:ext uri="{BB962C8B-B14F-4D97-AF65-F5344CB8AC3E}">
        <p14:creationId xmlns:p14="http://schemas.microsoft.com/office/powerpoint/2010/main" val="85580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issues </a:t>
            </a:r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Randomization is powerful but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is expensive, logistically challenging to implement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requires yielding treatment decision to chance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assumes clinical equipoise</a:t>
            </a:r>
          </a:p>
          <a:p>
            <a:pPr>
              <a:lnSpc>
                <a:spcPct val="120000"/>
              </a:lnSpc>
            </a:pPr>
            <a:r>
              <a:rPr lang="en-US" dirty="0"/>
              <a:t>E</a:t>
            </a:r>
            <a:r>
              <a:rPr lang="en-US" dirty="0" smtClean="0"/>
              <a:t>.g., screening, enrolling, consenting, randomizing hundreds of patients to diabetes drug A vs. B may be too much hassle to do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What Next?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Epi 206 – Medical Informatics</a:t>
            </a:r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cs typeface="+mj-cs"/>
              </a:rPr>
              <a:t>Outline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Developing and evaluating technology</a:t>
            </a:r>
          </a:p>
          <a:p>
            <a:pPr lvl="1">
              <a:defRPr/>
            </a:pPr>
            <a:r>
              <a:rPr lang="en-US" dirty="0" smtClean="0"/>
              <a:t>agile participatory development </a:t>
            </a:r>
          </a:p>
          <a:p>
            <a:pPr lvl="1">
              <a:defRPr/>
            </a:pPr>
            <a:r>
              <a:rPr lang="en-US" dirty="0" smtClean="0"/>
              <a:t>evaluation designs</a:t>
            </a:r>
          </a:p>
          <a:p>
            <a:pPr>
              <a:defRPr/>
            </a:pPr>
            <a:r>
              <a:rPr lang="en-US" dirty="0" smtClean="0"/>
              <a:t>Using technology to ask new questions in new ways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Flipping the direction of research inference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Class summary</a:t>
            </a:r>
          </a:p>
        </p:txBody>
      </p:sp>
    </p:spTree>
    <p:extLst>
      <p:ext uri="{BB962C8B-B14F-4D97-AF65-F5344CB8AC3E}">
        <p14:creationId xmlns:p14="http://schemas.microsoft.com/office/powerpoint/2010/main" val="262651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Prompted Optional Randomized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03701"/>
            <a:ext cx="8229600" cy="24764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enough docs switch when prompted, known and unknown confounders are washed out</a:t>
            </a:r>
          </a:p>
          <a:p>
            <a:pPr lvl="1"/>
            <a:r>
              <a:rPr lang="en-US" sz="1800" dirty="0" smtClean="0"/>
              <a:t>i.e., lower precision can be overcome with larger sample size </a:t>
            </a:r>
          </a:p>
          <a:p>
            <a:r>
              <a:rPr lang="en-US" sz="2000" dirty="0" smtClean="0"/>
              <a:t>Prompt is an instrumental variable</a:t>
            </a:r>
          </a:p>
          <a:p>
            <a:pPr lvl="1"/>
            <a:r>
              <a:rPr lang="en-US" sz="1800" dirty="0" smtClean="0"/>
              <a:t>quite strongly associated with treatment assignment</a:t>
            </a:r>
          </a:p>
          <a:p>
            <a:pPr lvl="1"/>
            <a:r>
              <a:rPr lang="en-US" sz="1800" dirty="0" smtClean="0"/>
              <a:t>not directly associated with outcome of interest</a:t>
            </a:r>
          </a:p>
          <a:p>
            <a:pPr lvl="1"/>
            <a:r>
              <a:rPr lang="en-US" sz="1800" dirty="0" smtClean="0"/>
              <a:t>not associated with potential confounding variables</a:t>
            </a:r>
            <a:endParaRPr lang="en-US" dirty="0"/>
          </a:p>
        </p:txBody>
      </p:sp>
      <p:pic>
        <p:nvPicPr>
          <p:cNvPr id="4" name="Picture 3" descr="POR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417638"/>
            <a:ext cx="8801100" cy="2733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4800" y="603250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Flory, </a:t>
            </a:r>
            <a:r>
              <a:rPr lang="en-US" sz="1200" dirty="0" err="1" smtClean="0"/>
              <a:t>Karlawish</a:t>
            </a:r>
            <a:r>
              <a:rPr lang="en-US" sz="1200" dirty="0" smtClean="0"/>
              <a:t>. </a:t>
            </a:r>
            <a:r>
              <a:rPr lang="en-US" sz="1200" dirty="0"/>
              <a:t>Am J Public Health.</a:t>
            </a:r>
          </a:p>
          <a:p>
            <a:r>
              <a:rPr lang="fr-FR" sz="1200" dirty="0"/>
              <a:t>2012;102:e8–e10. doi:10.</a:t>
            </a:r>
          </a:p>
          <a:p>
            <a:r>
              <a:rPr lang="fr-FR" sz="1200" dirty="0"/>
              <a:t>2105/AJPH.2012.301036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6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What Next?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Epi 206 – Medical Informatics</a:t>
            </a:r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cs typeface="+mj-cs"/>
              </a:rPr>
              <a:t>Outline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Developing and evaluating technology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agile participatory development 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new study designs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Using technology to ask new questions in new ways</a:t>
            </a:r>
          </a:p>
          <a:p>
            <a:pPr>
              <a:defRPr/>
            </a:pPr>
            <a:r>
              <a:rPr lang="en-US" dirty="0" smtClean="0">
                <a:solidFill>
                  <a:srgbClr val="BFBFBF"/>
                </a:solidFill>
                <a:cs typeface="+mn-cs"/>
              </a:rPr>
              <a:t>Flipping the direction of research inference</a:t>
            </a:r>
          </a:p>
          <a:p>
            <a:pPr>
              <a:defRPr/>
            </a:pPr>
            <a:r>
              <a:rPr lang="en-US" dirty="0" smtClean="0">
                <a:solidFill>
                  <a:srgbClr val="BFBFBF"/>
                </a:solidFill>
                <a:cs typeface="+mn-cs"/>
              </a:rPr>
              <a:t>Class summary</a:t>
            </a:r>
          </a:p>
        </p:txBody>
      </p:sp>
    </p:spTree>
    <p:extLst>
      <p:ext uri="{BB962C8B-B14F-4D97-AF65-F5344CB8AC3E}">
        <p14:creationId xmlns:p14="http://schemas.microsoft.com/office/powerpoint/2010/main" val="238014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12, 2013: </a:t>
            </a:r>
            <a:r>
              <a:rPr lang="en-US"/>
              <a:t>I. Sim</a:t>
            </a:r>
            <a:endParaRPr lang="en-US" sz="1400" i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Next?</a:t>
            </a:r>
            <a:endParaRPr lang="en-US" dirty="0"/>
          </a:p>
          <a:p>
            <a:pPr>
              <a:defRPr/>
            </a:pPr>
            <a:r>
              <a:rPr lang="en-US" dirty="0"/>
              <a:t>Epi 206 – Medical Informatics</a:t>
            </a:r>
          </a:p>
        </p:txBody>
      </p:sp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4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New Questions/New Ways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435100"/>
            <a:ext cx="8280400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dirty="0"/>
              <a:t>What's the prevalence, natural </a:t>
            </a:r>
            <a:r>
              <a:rPr lang="en-US" sz="2400" dirty="0" err="1"/>
              <a:t>hx</a:t>
            </a:r>
            <a:r>
              <a:rPr lang="en-US" sz="2400" dirty="0"/>
              <a:t>, </a:t>
            </a:r>
            <a:r>
              <a:rPr lang="en-US" sz="2400" dirty="0" smtClean="0"/>
              <a:t>risk prediction etc</a:t>
            </a:r>
            <a:r>
              <a:rPr lang="en-US" sz="2400" dirty="0"/>
              <a:t>. even of rare diseases</a:t>
            </a:r>
            <a:r>
              <a:rPr lang="en-US" sz="2400" dirty="0" smtClean="0"/>
              <a:t>?</a:t>
            </a:r>
            <a:endParaRPr lang="en-US" sz="2000" dirty="0" smtClean="0"/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Population-level efficacy and effectiveness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for endpoints, not </a:t>
            </a:r>
            <a:r>
              <a:rPr lang="en-US" sz="2000" dirty="0"/>
              <a:t>only intermediate </a:t>
            </a:r>
            <a:r>
              <a:rPr lang="en-US" sz="2000" dirty="0" smtClean="0"/>
              <a:t>outcomes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for patient-centered outcomes (symptoms, side effects) 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How to promote and sustain behavior </a:t>
            </a:r>
            <a:r>
              <a:rPr lang="en-US" sz="2400" dirty="0" smtClean="0"/>
              <a:t>change</a:t>
            </a:r>
            <a:endParaRPr lang="en-US" sz="2400" dirty="0" smtClean="0"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Heterogeneity </a:t>
            </a:r>
            <a:r>
              <a:rPr lang="en-US" sz="2400" dirty="0"/>
              <a:t>of treatment </a:t>
            </a:r>
            <a:r>
              <a:rPr lang="en-US" sz="2400" dirty="0" smtClean="0"/>
              <a:t>effect/</a:t>
            </a:r>
            <a:r>
              <a:rPr lang="en-US" sz="2400" dirty="0" smtClean="0">
                <a:cs typeface="+mn-cs"/>
              </a:rPr>
              <a:t>Therapeutic precision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>
                <a:cs typeface="+mn-cs"/>
              </a:rPr>
              <a:t> best therapy for </a:t>
            </a:r>
            <a:r>
              <a:rPr lang="en-US" sz="2000" i="1" dirty="0" smtClean="0">
                <a:cs typeface="+mn-cs"/>
              </a:rPr>
              <a:t>this</a:t>
            </a:r>
            <a:r>
              <a:rPr lang="en-US" sz="2000" dirty="0" smtClean="0">
                <a:cs typeface="+mn-cs"/>
              </a:rPr>
              <a:t> patient</a:t>
            </a:r>
            <a:endParaRPr lang="en-US" sz="1600" dirty="0" smtClean="0"/>
          </a:p>
          <a:p>
            <a:pPr lvl="1">
              <a:lnSpc>
                <a:spcPct val="110000"/>
              </a:lnSpc>
              <a:defRPr/>
            </a:pPr>
            <a:r>
              <a:rPr lang="en-US" sz="2000" dirty="0"/>
              <a:t>learning from but not constrained by prior experience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endParaRPr lang="en-US" sz="2000" dirty="0" smtClean="0"/>
          </a:p>
          <a:p>
            <a:pPr>
              <a:lnSpc>
                <a:spcPct val="110000"/>
              </a:lnSpc>
              <a:defRPr/>
            </a:pPr>
            <a:endParaRPr lang="en-US" sz="2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73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Clinical Research 2.0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Epi – 206 Medical Informatics</a:t>
            </a:r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Note on Sample Size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Since </a:t>
            </a:r>
            <a:r>
              <a:rPr lang="en-US" dirty="0"/>
              <a:t>incremental cost of </a:t>
            </a:r>
            <a:r>
              <a:rPr lang="en-US" dirty="0" smtClean="0"/>
              <a:t>digital interventions </a:t>
            </a:r>
            <a:r>
              <a:rPr lang="en-US" dirty="0"/>
              <a:t>are often negligible, less pressure to minimize sample size</a:t>
            </a:r>
          </a:p>
          <a:p>
            <a:pPr lvl="1">
              <a:defRPr/>
            </a:pPr>
            <a:r>
              <a:rPr lang="en-US" dirty="0"/>
              <a:t>not </a:t>
            </a:r>
            <a:r>
              <a:rPr lang="en-US" dirty="0" smtClean="0"/>
              <a:t>unusual </a:t>
            </a:r>
            <a:r>
              <a:rPr lang="en-US" dirty="0"/>
              <a:t>to get large samples (&gt;10,000)</a:t>
            </a:r>
          </a:p>
          <a:p>
            <a:pPr>
              <a:defRPr/>
            </a:pPr>
            <a:r>
              <a:rPr lang="en-US" dirty="0" smtClean="0"/>
              <a:t>Large sample size can wash out random error</a:t>
            </a:r>
          </a:p>
          <a:p>
            <a:pPr>
              <a:defRPr/>
            </a:pPr>
            <a:r>
              <a:rPr lang="en-US" dirty="0" smtClean="0"/>
              <a:t>But </a:t>
            </a:r>
            <a:r>
              <a:rPr lang="en-US" dirty="0"/>
              <a:t>high sample size </a:t>
            </a:r>
            <a:r>
              <a:rPr lang="en-US" dirty="0" smtClean="0">
                <a:latin typeface="Symbol" charset="2"/>
                <a:cs typeface="Symbol" charset="2"/>
              </a:rPr>
              <a:t>≠</a:t>
            </a:r>
            <a:r>
              <a:rPr lang="en-US" dirty="0" smtClean="0"/>
              <a:t> </a:t>
            </a:r>
            <a:r>
              <a:rPr lang="en-US" dirty="0"/>
              <a:t>high accuracy!</a:t>
            </a:r>
          </a:p>
          <a:p>
            <a:pPr lvl="1">
              <a:defRPr/>
            </a:pPr>
            <a:r>
              <a:rPr lang="en-US" dirty="0"/>
              <a:t>may be precise (p &lt; 0.05) but inaccurate if sample is non-representative</a:t>
            </a:r>
          </a:p>
        </p:txBody>
      </p:sp>
    </p:spTree>
    <p:extLst>
      <p:ext uri="{BB962C8B-B14F-4D97-AF65-F5344CB8AC3E}">
        <p14:creationId xmlns:p14="http://schemas.microsoft.com/office/powerpoint/2010/main" val="223468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12, 2013: </a:t>
            </a:r>
            <a:r>
              <a:rPr lang="en-US"/>
              <a:t>I. Sim</a:t>
            </a:r>
            <a:endParaRPr lang="en-US" sz="1400" i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Next?</a:t>
            </a:r>
            <a:endParaRPr lang="en-US" dirty="0"/>
          </a:p>
          <a:p>
            <a:pPr>
              <a:defRPr/>
            </a:pPr>
            <a:r>
              <a:rPr lang="en-US" dirty="0"/>
              <a:t>Epi 206 – Medical Informatics</a:t>
            </a:r>
          </a:p>
        </p:txBody>
      </p:sp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4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Non-interventional Study Designs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35100"/>
            <a:ext cx="8115300" cy="449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Cross-sectional: e.g., to assess prevalence, e.g., 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city-wide text question for flu symptoms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community-wide depression using Twitter data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Prospective cohort (like disease registries), e.g., 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huge curated disease registries, e.g., 1 million Health </a:t>
            </a:r>
            <a:r>
              <a:rPr lang="en-US" sz="2000" dirty="0" err="1" smtClean="0"/>
              <a:t>eHeart</a:t>
            </a:r>
            <a:r>
              <a:rPr lang="en-US" sz="2000" dirty="0" smtClean="0"/>
              <a:t> 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err="1" smtClean="0"/>
              <a:t>crowdsourced</a:t>
            </a:r>
            <a:r>
              <a:rPr lang="en-US" sz="2000" dirty="0" smtClean="0"/>
              <a:t>, e.g., </a:t>
            </a:r>
            <a:r>
              <a:rPr lang="en-US" sz="2000" dirty="0" err="1" smtClean="0"/>
              <a:t>PatientsLikeMe</a:t>
            </a:r>
            <a:r>
              <a:rPr lang="en-US" sz="2000" dirty="0" smtClean="0"/>
              <a:t>, Health </a:t>
            </a:r>
            <a:r>
              <a:rPr lang="en-US" sz="2000" dirty="0" err="1" smtClean="0"/>
              <a:t>eHeart</a:t>
            </a:r>
            <a:endParaRPr lang="en-US" sz="2000" dirty="0" smtClean="0"/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Retrospective case control, e.g., 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EHR data, e.g., anti-coagulation for </a:t>
            </a:r>
            <a:r>
              <a:rPr lang="en-US" sz="2000" dirty="0" err="1" smtClean="0"/>
              <a:t>pedi</a:t>
            </a:r>
            <a:r>
              <a:rPr lang="en-US" sz="2000" dirty="0" smtClean="0"/>
              <a:t> lupus, </a:t>
            </a:r>
            <a:r>
              <a:rPr lang="en-US" sz="2000" dirty="0" err="1" smtClean="0"/>
              <a:t>nephrosis</a:t>
            </a:r>
            <a:r>
              <a:rPr lang="en-US" sz="2000" dirty="0" smtClean="0"/>
              <a:t> and anti-phospholipid </a:t>
            </a:r>
            <a:r>
              <a:rPr lang="en-US" sz="2000" dirty="0" err="1" smtClean="0"/>
              <a:t>antibiodies</a:t>
            </a:r>
            <a:endParaRPr lang="en-US" sz="2000" dirty="0" smtClean="0"/>
          </a:p>
          <a:p>
            <a:pPr>
              <a:lnSpc>
                <a:spcPct val="110000"/>
              </a:lnSpc>
              <a:defRPr/>
            </a:pPr>
            <a:r>
              <a:rPr lang="en-US" sz="2400" smtClean="0"/>
              <a:t>Simulation, multivariate </a:t>
            </a:r>
            <a:r>
              <a:rPr lang="en-US" sz="2400" dirty="0" smtClean="0"/>
              <a:t>modeling, causal modeling, data-driven machine learning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e.g., Bayesian model of pressure ulcer risk using EHR data (</a:t>
            </a:r>
            <a:r>
              <a:rPr lang="en-US" sz="2000" dirty="0" smtClean="0">
                <a:hlinkClick r:id="rId3"/>
              </a:rPr>
              <a:t>Cho, 2013</a:t>
            </a:r>
            <a:r>
              <a:rPr lang="en-US" sz="2000" dirty="0" smtClean="0"/>
              <a:t>)</a:t>
            </a:r>
          </a:p>
          <a:p>
            <a:pPr lvl="1">
              <a:lnSpc>
                <a:spcPct val="110000"/>
              </a:lnSpc>
              <a:defRPr/>
            </a:pPr>
            <a:endParaRPr lang="en-US" sz="2000" dirty="0" smtClean="0"/>
          </a:p>
          <a:p>
            <a:pPr>
              <a:lnSpc>
                <a:spcPct val="110000"/>
              </a:lnSpc>
              <a:defRPr/>
            </a:pPr>
            <a:endParaRPr lang="en-US" sz="2400" dirty="0" smtClean="0"/>
          </a:p>
          <a:p>
            <a:pPr>
              <a:lnSpc>
                <a:spcPct val="110000"/>
              </a:lnSpc>
              <a:defRPr/>
            </a:pPr>
            <a:endParaRPr lang="en-US" sz="2000" dirty="0"/>
          </a:p>
          <a:p>
            <a:pPr marL="457200" lvl="1" indent="0">
              <a:lnSpc>
                <a:spcPct val="110000"/>
              </a:lnSpc>
              <a:buNone/>
              <a:defRPr/>
            </a:pPr>
            <a:endParaRPr lang="en-US" sz="2000" dirty="0" smtClean="0"/>
          </a:p>
          <a:p>
            <a:pPr>
              <a:lnSpc>
                <a:spcPct val="110000"/>
              </a:lnSpc>
              <a:defRPr/>
            </a:pPr>
            <a:endParaRPr lang="en-US" sz="2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088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12, 2013: </a:t>
            </a:r>
            <a:r>
              <a:rPr lang="en-US"/>
              <a:t>I. Sim</a:t>
            </a:r>
            <a:endParaRPr lang="en-US" sz="1400" i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Next?</a:t>
            </a:r>
            <a:endParaRPr lang="en-US" dirty="0"/>
          </a:p>
          <a:p>
            <a:pPr>
              <a:defRPr/>
            </a:pPr>
            <a:r>
              <a:rPr lang="en-US" dirty="0"/>
              <a:t>Epi 206 – Medical Informatics</a:t>
            </a:r>
          </a:p>
        </p:txBody>
      </p:sp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4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New Questions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35100"/>
            <a:ext cx="8115300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solidFill>
                  <a:srgbClr val="BFBFBF"/>
                </a:solidFill>
              </a:rPr>
              <a:t>What's the prevalence, natural </a:t>
            </a:r>
            <a:r>
              <a:rPr lang="en-US" sz="2400" dirty="0" err="1">
                <a:solidFill>
                  <a:srgbClr val="BFBFBF"/>
                </a:solidFill>
              </a:rPr>
              <a:t>hx</a:t>
            </a:r>
            <a:r>
              <a:rPr lang="en-US" sz="2400" dirty="0">
                <a:solidFill>
                  <a:srgbClr val="BFBFBF"/>
                </a:solidFill>
              </a:rPr>
              <a:t>, </a:t>
            </a:r>
            <a:r>
              <a:rPr lang="en-US" sz="2400" dirty="0" smtClean="0">
                <a:solidFill>
                  <a:srgbClr val="BFBFBF"/>
                </a:solidFill>
              </a:rPr>
              <a:t>risk prediction, etc</a:t>
            </a:r>
            <a:r>
              <a:rPr lang="en-US" sz="2400" dirty="0">
                <a:solidFill>
                  <a:srgbClr val="BFBFBF"/>
                </a:solidFill>
              </a:rPr>
              <a:t>. even of rare diseases</a:t>
            </a:r>
            <a:r>
              <a:rPr lang="en-US" sz="2400" dirty="0" smtClean="0">
                <a:solidFill>
                  <a:srgbClr val="BFBFBF"/>
                </a:solidFill>
              </a:rPr>
              <a:t>?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Population-level efficacy and effectiveness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for endpoints, not </a:t>
            </a:r>
            <a:r>
              <a:rPr lang="en-US" sz="2000" dirty="0"/>
              <a:t>only intermediate </a:t>
            </a:r>
            <a:r>
              <a:rPr lang="en-US" sz="2000" dirty="0" smtClean="0"/>
              <a:t>outcomes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for patient-centered outcomes (symptoms, side effects) 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>
                <a:solidFill>
                  <a:srgbClr val="BFBFBF"/>
                </a:solidFill>
              </a:rPr>
              <a:t>How to promote and sustain behavior </a:t>
            </a:r>
            <a:r>
              <a:rPr lang="en-US" sz="2400" dirty="0" smtClean="0">
                <a:solidFill>
                  <a:srgbClr val="BFBFBF"/>
                </a:solidFill>
              </a:rPr>
              <a:t>change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BFBFBF"/>
                </a:solidFill>
                <a:cs typeface="+mn-cs"/>
              </a:rPr>
              <a:t>Therapeutic precision (best therapy for </a:t>
            </a:r>
            <a:r>
              <a:rPr lang="en-US" sz="2400" i="1" dirty="0" smtClean="0">
                <a:solidFill>
                  <a:srgbClr val="BFBFBF"/>
                </a:solidFill>
                <a:cs typeface="+mn-cs"/>
              </a:rPr>
              <a:t>this</a:t>
            </a:r>
            <a:r>
              <a:rPr lang="en-US" sz="2400" dirty="0" smtClean="0">
                <a:solidFill>
                  <a:srgbClr val="BFBFBF"/>
                </a:solidFill>
              </a:rPr>
              <a:t> patient)</a:t>
            </a:r>
            <a:endParaRPr lang="en-US" sz="2000" dirty="0" smtClean="0">
              <a:solidFill>
                <a:srgbClr val="BFBFBF"/>
              </a:solidFill>
            </a:endParaRPr>
          </a:p>
          <a:p>
            <a:pPr marL="742950" lvl="2" indent="-342900">
              <a:lnSpc>
                <a:spcPct val="110000"/>
              </a:lnSpc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learning from but not constrained by prior experience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sz="2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5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1193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ndara" charset="0"/>
              </a:rPr>
              <a:t>rephrasing </a:t>
            </a:r>
            <a:r>
              <a:rPr lang="en-US" altLang="ja-JP" sz="4800" dirty="0">
                <a:latin typeface="Candara" charset="0"/>
              </a:rPr>
              <a:t>‘does it work?’</a:t>
            </a:r>
            <a:endParaRPr lang="en-US" dirty="0">
              <a:latin typeface="Candara" charset="0"/>
            </a:endParaRPr>
          </a:p>
        </p:txBody>
      </p:sp>
      <p:sp>
        <p:nvSpPr>
          <p:cNvPr id="53293" name="Text Box 4"/>
          <p:cNvSpPr txBox="1">
            <a:spLocks noChangeArrowheads="1"/>
          </p:cNvSpPr>
          <p:nvPr/>
        </p:nvSpPr>
        <p:spPr bwMode="auto">
          <a:xfrm>
            <a:off x="492125" y="3178175"/>
            <a:ext cx="2759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t>(Complexes of) Exposures</a:t>
            </a:r>
          </a:p>
        </p:txBody>
      </p:sp>
      <p:sp>
        <p:nvSpPr>
          <p:cNvPr id="53294" name="Text Box 5"/>
          <p:cNvSpPr txBox="1">
            <a:spLocks noChangeArrowheads="1"/>
          </p:cNvSpPr>
          <p:nvPr/>
        </p:nvSpPr>
        <p:spPr bwMode="auto">
          <a:xfrm>
            <a:off x="5762625" y="3360738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t>Outcome</a:t>
            </a:r>
          </a:p>
        </p:txBody>
      </p:sp>
      <p:sp>
        <p:nvSpPr>
          <p:cNvPr id="53295" name="AutoShape 6"/>
          <p:cNvSpPr>
            <a:spLocks noChangeArrowheads="1"/>
          </p:cNvSpPr>
          <p:nvPr/>
        </p:nvSpPr>
        <p:spPr bwMode="auto">
          <a:xfrm>
            <a:off x="3222625" y="3525838"/>
            <a:ext cx="2921000" cy="127000"/>
          </a:xfrm>
          <a:prstGeom prst="rightArrow">
            <a:avLst>
              <a:gd name="adj1" fmla="val 62500"/>
              <a:gd name="adj2" fmla="val 205722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96" name="Text Box 7"/>
          <p:cNvSpPr txBox="1">
            <a:spLocks noChangeArrowheads="1"/>
          </p:cNvSpPr>
          <p:nvPr/>
        </p:nvSpPr>
        <p:spPr bwMode="auto">
          <a:xfrm>
            <a:off x="3203575" y="3705225"/>
            <a:ext cx="296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t>strength of association?</a:t>
            </a:r>
          </a:p>
        </p:txBody>
      </p:sp>
      <p:sp>
        <p:nvSpPr>
          <p:cNvPr id="53257" name="Text Box 45"/>
          <p:cNvSpPr txBox="1">
            <a:spLocks noChangeArrowheads="1"/>
          </p:cNvSpPr>
          <p:nvPr/>
        </p:nvSpPr>
        <p:spPr bwMode="auto">
          <a:xfrm>
            <a:off x="6080124" y="3971925"/>
            <a:ext cx="2333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FF"/>
                </a:solidFill>
                <a:latin typeface="Candara" charset="0"/>
                <a:ea typeface="ＭＳ Ｐゴシック" charset="0"/>
                <a:cs typeface="ＭＳ Ｐゴシック" charset="0"/>
              </a:rPr>
              <a:t>mood</a:t>
            </a:r>
            <a:endParaRPr lang="en-US" sz="2400" dirty="0">
              <a:solidFill>
                <a:srgbClr val="FF00FF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8" name="Text Box 46"/>
          <p:cNvSpPr txBox="1">
            <a:spLocks noChangeArrowheads="1"/>
          </p:cNvSpPr>
          <p:nvPr/>
        </p:nvSpPr>
        <p:spPr bwMode="auto">
          <a:xfrm>
            <a:off x="1025525" y="3971925"/>
            <a:ext cx="220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FF"/>
                </a:solidFill>
                <a:latin typeface="Candara" charset="0"/>
                <a:ea typeface="ＭＳ Ｐゴシック" charset="0"/>
                <a:cs typeface="ＭＳ Ｐゴシック" charset="0"/>
              </a:rPr>
              <a:t>anti-depressant</a:t>
            </a:r>
            <a:endParaRPr lang="en-US" sz="2400" dirty="0">
              <a:solidFill>
                <a:srgbClr val="FF00FF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2895600"/>
            <a:ext cx="8483600" cy="3314700"/>
            <a:chOff x="381000" y="2895600"/>
            <a:chExt cx="8483600" cy="3314700"/>
          </a:xfrm>
        </p:grpSpPr>
        <p:sp>
          <p:nvSpPr>
            <p:cNvPr id="53259" name="AutoShape 15"/>
            <p:cNvSpPr>
              <a:spLocks noChangeArrowheads="1"/>
            </p:cNvSpPr>
            <p:nvPr/>
          </p:nvSpPr>
          <p:spPr bwMode="auto">
            <a:xfrm>
              <a:off x="381000" y="2895600"/>
              <a:ext cx="8483600" cy="28067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0" name="Text Box 16"/>
            <p:cNvSpPr txBox="1">
              <a:spLocks noChangeArrowheads="1"/>
            </p:cNvSpPr>
            <p:nvPr/>
          </p:nvSpPr>
          <p:spPr bwMode="auto">
            <a:xfrm>
              <a:off x="6130925" y="5226050"/>
              <a:ext cx="1352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Candara" charset="0"/>
                  <a:ea typeface="ＭＳ Ｐゴシック" charset="0"/>
                  <a:cs typeface="ＭＳ Ｐゴシック" charset="0"/>
                </a:rPr>
                <a:t>population</a:t>
              </a:r>
            </a:p>
          </p:txBody>
        </p:sp>
        <p:grpSp>
          <p:nvGrpSpPr>
            <p:cNvPr id="53261" name="Group 17"/>
            <p:cNvGrpSpPr>
              <a:grpSpLocks/>
            </p:cNvGrpSpPr>
            <p:nvPr/>
          </p:nvGrpSpPr>
          <p:grpSpPr bwMode="auto">
            <a:xfrm>
              <a:off x="6356350" y="4749800"/>
              <a:ext cx="190500" cy="323850"/>
              <a:chOff x="1460" y="1232"/>
              <a:chExt cx="120" cy="204"/>
            </a:xfrm>
          </p:grpSpPr>
          <p:sp>
            <p:nvSpPr>
              <p:cNvPr id="53286" name="AutoShape 18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87" name="AutoShape 19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2" name="Group 20"/>
            <p:cNvGrpSpPr>
              <a:grpSpLocks/>
            </p:cNvGrpSpPr>
            <p:nvPr/>
          </p:nvGrpSpPr>
          <p:grpSpPr bwMode="auto">
            <a:xfrm>
              <a:off x="8235950" y="4826000"/>
              <a:ext cx="190500" cy="323850"/>
              <a:chOff x="1460" y="1232"/>
              <a:chExt cx="120" cy="204"/>
            </a:xfrm>
          </p:grpSpPr>
          <p:sp>
            <p:nvSpPr>
              <p:cNvPr id="53284" name="AutoShape 2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85" name="AutoShape 2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3" name="Group 23"/>
            <p:cNvGrpSpPr>
              <a:grpSpLocks/>
            </p:cNvGrpSpPr>
            <p:nvPr/>
          </p:nvGrpSpPr>
          <p:grpSpPr bwMode="auto">
            <a:xfrm>
              <a:off x="7461250" y="4902200"/>
              <a:ext cx="190500" cy="323850"/>
              <a:chOff x="1460" y="1232"/>
              <a:chExt cx="120" cy="204"/>
            </a:xfrm>
          </p:grpSpPr>
          <p:sp>
            <p:nvSpPr>
              <p:cNvPr id="53282" name="AutoShape 24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83" name="AutoShape 25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4" name="Group 26"/>
            <p:cNvGrpSpPr>
              <a:grpSpLocks/>
            </p:cNvGrpSpPr>
            <p:nvPr/>
          </p:nvGrpSpPr>
          <p:grpSpPr bwMode="auto">
            <a:xfrm>
              <a:off x="5416550" y="5080000"/>
              <a:ext cx="190500" cy="323850"/>
              <a:chOff x="1460" y="1232"/>
              <a:chExt cx="120" cy="204"/>
            </a:xfrm>
          </p:grpSpPr>
          <p:sp>
            <p:nvSpPr>
              <p:cNvPr id="53280" name="AutoShape 27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81" name="AutoShape 28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5" name="Group 29"/>
            <p:cNvGrpSpPr>
              <a:grpSpLocks/>
            </p:cNvGrpSpPr>
            <p:nvPr/>
          </p:nvGrpSpPr>
          <p:grpSpPr bwMode="auto">
            <a:xfrm>
              <a:off x="3054350" y="4838700"/>
              <a:ext cx="190500" cy="323850"/>
              <a:chOff x="1460" y="1232"/>
              <a:chExt cx="120" cy="204"/>
            </a:xfrm>
          </p:grpSpPr>
          <p:sp>
            <p:nvSpPr>
              <p:cNvPr id="53278" name="AutoShape 30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79" name="AutoShape 31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6" name="Group 32"/>
            <p:cNvGrpSpPr>
              <a:grpSpLocks/>
            </p:cNvGrpSpPr>
            <p:nvPr/>
          </p:nvGrpSpPr>
          <p:grpSpPr bwMode="auto">
            <a:xfrm>
              <a:off x="4146550" y="5143500"/>
              <a:ext cx="190500" cy="323850"/>
              <a:chOff x="1460" y="1232"/>
              <a:chExt cx="120" cy="204"/>
            </a:xfrm>
          </p:grpSpPr>
          <p:sp>
            <p:nvSpPr>
              <p:cNvPr id="53276" name="AutoShape 33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77" name="AutoShape 34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7" name="Group 35"/>
            <p:cNvGrpSpPr>
              <a:grpSpLocks/>
            </p:cNvGrpSpPr>
            <p:nvPr/>
          </p:nvGrpSpPr>
          <p:grpSpPr bwMode="auto">
            <a:xfrm>
              <a:off x="2051050" y="5143500"/>
              <a:ext cx="190500" cy="323850"/>
              <a:chOff x="1460" y="1232"/>
              <a:chExt cx="120" cy="204"/>
            </a:xfrm>
          </p:grpSpPr>
          <p:sp>
            <p:nvSpPr>
              <p:cNvPr id="53274" name="AutoShape 36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75" name="AutoShape 37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8" name="Group 38"/>
            <p:cNvGrpSpPr>
              <a:grpSpLocks/>
            </p:cNvGrpSpPr>
            <p:nvPr/>
          </p:nvGrpSpPr>
          <p:grpSpPr bwMode="auto">
            <a:xfrm>
              <a:off x="1136650" y="4864100"/>
              <a:ext cx="190500" cy="323850"/>
              <a:chOff x="1460" y="1232"/>
              <a:chExt cx="120" cy="204"/>
            </a:xfrm>
          </p:grpSpPr>
          <p:sp>
            <p:nvSpPr>
              <p:cNvPr id="53272" name="AutoShape 39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73" name="AutoShape 40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9" name="Group 41"/>
            <p:cNvGrpSpPr>
              <a:grpSpLocks/>
            </p:cNvGrpSpPr>
            <p:nvPr/>
          </p:nvGrpSpPr>
          <p:grpSpPr bwMode="auto">
            <a:xfrm>
              <a:off x="4603750" y="4711700"/>
              <a:ext cx="190500" cy="323850"/>
              <a:chOff x="1460" y="1232"/>
              <a:chExt cx="120" cy="204"/>
            </a:xfrm>
          </p:grpSpPr>
          <p:sp>
            <p:nvSpPr>
              <p:cNvPr id="53270" name="AutoShape 42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71" name="AutoShape 43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252" name="Rectangle 47"/>
            <p:cNvSpPr>
              <a:spLocks noChangeArrowheads="1"/>
            </p:cNvSpPr>
            <p:nvPr/>
          </p:nvSpPr>
          <p:spPr bwMode="auto">
            <a:xfrm>
              <a:off x="749300" y="5676900"/>
              <a:ext cx="78359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4200" y="3124200"/>
            <a:ext cx="8089900" cy="1473200"/>
            <a:chOff x="584200" y="3124200"/>
            <a:chExt cx="8089900" cy="1473200"/>
          </a:xfrm>
        </p:grpSpPr>
        <p:sp>
          <p:nvSpPr>
            <p:cNvPr id="48" name="AutoShape 18"/>
            <p:cNvSpPr>
              <a:spLocks noChangeArrowheads="1"/>
            </p:cNvSpPr>
            <p:nvPr/>
          </p:nvSpPr>
          <p:spPr bwMode="auto">
            <a:xfrm rot="16200000">
              <a:off x="5422900" y="4271433"/>
              <a:ext cx="228600" cy="190500"/>
            </a:xfrm>
            <a:prstGeom prst="flowChartDelay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84200" y="3124200"/>
              <a:ext cx="8089900" cy="1473200"/>
              <a:chOff x="584200" y="3124200"/>
              <a:chExt cx="8089900" cy="1473200"/>
            </a:xfrm>
          </p:grpSpPr>
          <p:sp>
            <p:nvSpPr>
              <p:cNvPr id="53288" name="AutoShape 9"/>
              <p:cNvSpPr>
                <a:spLocks noChangeArrowheads="1"/>
              </p:cNvSpPr>
              <p:nvPr/>
            </p:nvSpPr>
            <p:spPr bwMode="auto">
              <a:xfrm>
                <a:off x="584200" y="3124200"/>
                <a:ext cx="8089900" cy="147320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89" name="Text Box 10"/>
              <p:cNvSpPr txBox="1">
                <a:spLocks noChangeArrowheads="1"/>
              </p:cNvSpPr>
              <p:nvPr/>
            </p:nvSpPr>
            <p:spPr bwMode="auto">
              <a:xfrm>
                <a:off x="3971925" y="4146550"/>
                <a:ext cx="12234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Candara" charset="0"/>
                    <a:ea typeface="ＭＳ Ｐゴシック" charset="0"/>
                    <a:cs typeface="ＭＳ Ｐゴシック" charset="0"/>
                  </a:rPr>
                  <a:t>individual</a:t>
                </a:r>
              </a:p>
            </p:txBody>
          </p:sp>
          <p:sp>
            <p:nvSpPr>
              <p:cNvPr id="49" name="AutoShape 19"/>
              <p:cNvSpPr>
                <a:spLocks noChangeArrowheads="1"/>
              </p:cNvSpPr>
              <p:nvPr/>
            </p:nvSpPr>
            <p:spPr bwMode="auto">
              <a:xfrm>
                <a:off x="5454650" y="4157133"/>
                <a:ext cx="165100" cy="177800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78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4581" y="1016000"/>
            <a:ext cx="848360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4000" dirty="0" smtClean="0">
                <a:latin typeface="Candara"/>
                <a:cs typeface="Candara"/>
              </a:rPr>
              <a:t>which works better: Zoloft or Prozac?</a:t>
            </a:r>
            <a:endParaRPr lang="en-US" sz="4000" dirty="0">
              <a:latin typeface="Candara"/>
              <a:cs typeface="Candara"/>
            </a:endParaRPr>
          </a:p>
        </p:txBody>
      </p:sp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1735138" y="4919663"/>
            <a:ext cx="624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200">
              <a:solidFill>
                <a:srgbClr val="80808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733" y="2743200"/>
            <a:ext cx="8483605" cy="2032000"/>
            <a:chOff x="321733" y="2743200"/>
            <a:chExt cx="8483605" cy="2032000"/>
          </a:xfrm>
        </p:grpSpPr>
        <p:sp>
          <p:nvSpPr>
            <p:cNvPr id="55301" name="AutoShape 5"/>
            <p:cNvSpPr>
              <a:spLocks noChangeArrowheads="1"/>
            </p:cNvSpPr>
            <p:nvPr/>
          </p:nvSpPr>
          <p:spPr bwMode="auto">
            <a:xfrm>
              <a:off x="321733" y="2743200"/>
              <a:ext cx="8483600" cy="20320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00FFFF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02" name="Text Box 7"/>
            <p:cNvSpPr txBox="1">
              <a:spLocks noChangeArrowheads="1"/>
            </p:cNvSpPr>
            <p:nvPr/>
          </p:nvSpPr>
          <p:spPr bwMode="auto">
            <a:xfrm>
              <a:off x="3431646" y="4300538"/>
              <a:ext cx="12574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FFFFFF"/>
                </a:buClr>
                <a:buSzPct val="100000"/>
                <a:buFont typeface="Times New Roman" charset="0"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50 people</a:t>
              </a:r>
              <a:endParaRPr lang="en-US" sz="1800" dirty="0">
                <a:solidFill>
                  <a:prstClr val="black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304" name="Group 9"/>
            <p:cNvGrpSpPr>
              <a:grpSpLocks/>
            </p:cNvGrpSpPr>
            <p:nvPr/>
          </p:nvGrpSpPr>
          <p:grpSpPr bwMode="auto">
            <a:xfrm>
              <a:off x="3185583" y="4318000"/>
              <a:ext cx="190500" cy="323850"/>
              <a:chOff x="1460" y="1232"/>
              <a:chExt cx="120" cy="204"/>
            </a:xfrm>
          </p:grpSpPr>
          <p:sp>
            <p:nvSpPr>
              <p:cNvPr id="55353" name="AutoShape 10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54" name="AutoShape 11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05" name="Group 12"/>
            <p:cNvGrpSpPr>
              <a:grpSpLocks/>
            </p:cNvGrpSpPr>
            <p:nvPr/>
          </p:nvGrpSpPr>
          <p:grpSpPr bwMode="auto">
            <a:xfrm>
              <a:off x="2829983" y="4114800"/>
              <a:ext cx="190500" cy="323850"/>
              <a:chOff x="1460" y="1232"/>
              <a:chExt cx="120" cy="204"/>
            </a:xfrm>
          </p:grpSpPr>
          <p:sp>
            <p:nvSpPr>
              <p:cNvPr id="55351" name="AutoShape 13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52" name="AutoShape 14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06" name="Group 15"/>
            <p:cNvGrpSpPr>
              <a:grpSpLocks/>
            </p:cNvGrpSpPr>
            <p:nvPr/>
          </p:nvGrpSpPr>
          <p:grpSpPr bwMode="auto">
            <a:xfrm>
              <a:off x="4722283" y="3200400"/>
              <a:ext cx="190500" cy="323850"/>
              <a:chOff x="1460" y="1232"/>
              <a:chExt cx="120" cy="204"/>
            </a:xfrm>
          </p:grpSpPr>
          <p:sp>
            <p:nvSpPr>
              <p:cNvPr id="55349" name="AutoShape 16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50" name="AutoShape 17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07" name="Group 18"/>
            <p:cNvGrpSpPr>
              <a:grpSpLocks/>
            </p:cNvGrpSpPr>
            <p:nvPr/>
          </p:nvGrpSpPr>
          <p:grpSpPr bwMode="auto">
            <a:xfrm>
              <a:off x="1801283" y="4038600"/>
              <a:ext cx="190500" cy="323850"/>
              <a:chOff x="1460" y="1232"/>
              <a:chExt cx="120" cy="204"/>
            </a:xfrm>
          </p:grpSpPr>
          <p:sp>
            <p:nvSpPr>
              <p:cNvPr id="55347" name="AutoShape 19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48" name="AutoShape 20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08" name="Group 21"/>
            <p:cNvGrpSpPr>
              <a:grpSpLocks/>
            </p:cNvGrpSpPr>
            <p:nvPr/>
          </p:nvGrpSpPr>
          <p:grpSpPr bwMode="auto">
            <a:xfrm>
              <a:off x="1458383" y="3835400"/>
              <a:ext cx="190500" cy="323850"/>
              <a:chOff x="1460" y="1232"/>
              <a:chExt cx="120" cy="204"/>
            </a:xfrm>
          </p:grpSpPr>
          <p:sp>
            <p:nvSpPr>
              <p:cNvPr id="55345" name="AutoShape 22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46" name="AutoShape 23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09" name="Group 24"/>
            <p:cNvGrpSpPr>
              <a:grpSpLocks/>
            </p:cNvGrpSpPr>
            <p:nvPr/>
          </p:nvGrpSpPr>
          <p:grpSpPr bwMode="auto">
            <a:xfrm>
              <a:off x="1356783" y="3022600"/>
              <a:ext cx="190500" cy="323850"/>
              <a:chOff x="1460" y="1232"/>
              <a:chExt cx="120" cy="204"/>
            </a:xfrm>
          </p:grpSpPr>
          <p:sp>
            <p:nvSpPr>
              <p:cNvPr id="55343" name="AutoShape 25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44" name="AutoShape 26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10" name="Group 27"/>
            <p:cNvGrpSpPr>
              <a:grpSpLocks/>
            </p:cNvGrpSpPr>
            <p:nvPr/>
          </p:nvGrpSpPr>
          <p:grpSpPr bwMode="auto">
            <a:xfrm>
              <a:off x="1852083" y="3098800"/>
              <a:ext cx="190500" cy="323850"/>
              <a:chOff x="1460" y="1232"/>
              <a:chExt cx="120" cy="204"/>
            </a:xfrm>
          </p:grpSpPr>
          <p:sp>
            <p:nvSpPr>
              <p:cNvPr id="55341" name="AutoShape 28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42" name="AutoShape 29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11" name="Group 30"/>
            <p:cNvGrpSpPr>
              <a:grpSpLocks/>
            </p:cNvGrpSpPr>
            <p:nvPr/>
          </p:nvGrpSpPr>
          <p:grpSpPr bwMode="auto">
            <a:xfrm>
              <a:off x="1013883" y="3975100"/>
              <a:ext cx="190500" cy="323850"/>
              <a:chOff x="1460" y="1232"/>
              <a:chExt cx="120" cy="204"/>
            </a:xfrm>
          </p:grpSpPr>
          <p:sp>
            <p:nvSpPr>
              <p:cNvPr id="55339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40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12" name="Group 33"/>
            <p:cNvGrpSpPr>
              <a:grpSpLocks/>
            </p:cNvGrpSpPr>
            <p:nvPr/>
          </p:nvGrpSpPr>
          <p:grpSpPr bwMode="auto">
            <a:xfrm>
              <a:off x="4303183" y="3898900"/>
              <a:ext cx="190500" cy="323850"/>
              <a:chOff x="1460" y="1232"/>
              <a:chExt cx="120" cy="204"/>
            </a:xfrm>
          </p:grpSpPr>
          <p:sp>
            <p:nvSpPr>
              <p:cNvPr id="55337" name="AutoShape 34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38" name="AutoShape 35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313" name="Oval 36"/>
            <p:cNvSpPr>
              <a:spLocks noChangeArrowheads="1"/>
            </p:cNvSpPr>
            <p:nvPr/>
          </p:nvSpPr>
          <p:spPr bwMode="auto">
            <a:xfrm>
              <a:off x="2288646" y="3494088"/>
              <a:ext cx="296863" cy="2809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4" name="Line 37"/>
            <p:cNvSpPr>
              <a:spLocks noChangeShapeType="1"/>
            </p:cNvSpPr>
            <p:nvPr/>
          </p:nvSpPr>
          <p:spPr bwMode="auto">
            <a:xfrm flipV="1">
              <a:off x="2518833" y="3082925"/>
              <a:ext cx="868363" cy="411163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5" name="Line 38"/>
            <p:cNvSpPr>
              <a:spLocks noChangeShapeType="1"/>
            </p:cNvSpPr>
            <p:nvPr/>
          </p:nvSpPr>
          <p:spPr bwMode="auto">
            <a:xfrm>
              <a:off x="2555346" y="3775075"/>
              <a:ext cx="893763" cy="320675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6" name="Text Box 39"/>
            <p:cNvSpPr txBox="1">
              <a:spLocks noChangeArrowheads="1"/>
            </p:cNvSpPr>
            <p:nvPr/>
          </p:nvSpPr>
          <p:spPr bwMode="auto">
            <a:xfrm>
              <a:off x="891646" y="3413125"/>
              <a:ext cx="13493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FFFFFF"/>
                </a:buClr>
                <a:buSzPct val="100000"/>
                <a:buFont typeface="Times New Roman" charset="0"/>
                <a:buNone/>
              </a:pPr>
              <a:r>
                <a:rPr lang="en-US" sz="2000" dirty="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100 people</a:t>
              </a:r>
              <a:endPara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7" name="Rectangle 40"/>
            <p:cNvSpPr>
              <a:spLocks noChangeArrowheads="1"/>
            </p:cNvSpPr>
            <p:nvPr/>
          </p:nvSpPr>
          <p:spPr bwMode="auto">
            <a:xfrm>
              <a:off x="3418946" y="2887663"/>
              <a:ext cx="1217613" cy="398463"/>
            </a:xfrm>
            <a:prstGeom prst="rect">
              <a:avLst/>
            </a:prstGeom>
            <a:solidFill>
              <a:srgbClr val="8000FF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79727" tIns="39863" rIns="79727" bIns="39863" anchor="ctr">
              <a:prstTxWarp prst="textNoShape">
                <a:avLst/>
              </a:prstTxWarp>
            </a:bodyPr>
            <a:lstStyle/>
            <a:p>
              <a:pPr algn="ctr" defTabSz="398463" eaLnBrk="0" hangingPunct="0"/>
              <a:r>
                <a:rPr lang="en-US" sz="1900" dirty="0" smtClean="0">
                  <a:solidFill>
                    <a:srgbClr val="FFFFFF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Zoloft</a:t>
              </a:r>
              <a:endParaRPr lang="en-US" sz="1900" dirty="0">
                <a:solidFill>
                  <a:srgbClr val="FFFFFF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8" name="Line 41"/>
            <p:cNvSpPr>
              <a:spLocks noChangeShapeType="1"/>
            </p:cNvSpPr>
            <p:nvPr/>
          </p:nvSpPr>
          <p:spPr bwMode="auto">
            <a:xfrm flipV="1">
              <a:off x="4657197" y="3081867"/>
              <a:ext cx="1015470" cy="1058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35" name="Text Box 6"/>
            <p:cNvSpPr txBox="1">
              <a:spLocks noChangeArrowheads="1"/>
            </p:cNvSpPr>
            <p:nvPr/>
          </p:nvSpPr>
          <p:spPr bwMode="auto">
            <a:xfrm>
              <a:off x="5757331" y="3893942"/>
              <a:ext cx="3048002" cy="388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9727" tIns="39863" rIns="79727" bIns="39863">
              <a:prstTxWarp prst="textNoShape">
                <a:avLst/>
              </a:prstTxWarp>
              <a:spAutoFit/>
            </a:bodyPr>
            <a:lstStyle/>
            <a:p>
              <a:pPr defTabSz="398463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Mood, social activity</a:t>
              </a:r>
              <a:endParaRPr lang="en-US" dirty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20" name="Text Box 43"/>
            <p:cNvSpPr txBox="1">
              <a:spLocks noChangeArrowheads="1"/>
            </p:cNvSpPr>
            <p:nvPr/>
          </p:nvSpPr>
          <p:spPr bwMode="auto">
            <a:xfrm>
              <a:off x="3393546" y="3297238"/>
              <a:ext cx="12574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FFFFFF"/>
                </a:buClr>
                <a:buSzPct val="100000"/>
                <a:buFont typeface="Times New Roman" charset="0"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50 people</a:t>
              </a:r>
              <a:endParaRPr lang="en-US" sz="1800" dirty="0">
                <a:solidFill>
                  <a:prstClr val="black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21" name="Rectangle 44"/>
            <p:cNvSpPr>
              <a:spLocks noChangeArrowheads="1"/>
            </p:cNvSpPr>
            <p:nvPr/>
          </p:nvSpPr>
          <p:spPr bwMode="auto">
            <a:xfrm>
              <a:off x="3458633" y="3871913"/>
              <a:ext cx="1217613" cy="4000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79727" tIns="39863" rIns="79727" bIns="39863" anchor="ctr">
              <a:prstTxWarp prst="textNoShape">
                <a:avLst/>
              </a:prstTxWarp>
            </a:bodyPr>
            <a:lstStyle/>
            <a:p>
              <a:pPr algn="ctr" defTabSz="398463" eaLnBrk="0" hangingPunct="0"/>
              <a:r>
                <a:rPr lang="en-US" sz="1900" dirty="0" smtClean="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Prozac</a:t>
              </a:r>
              <a:endParaRPr lang="en-US" sz="19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323" name="Group 46"/>
            <p:cNvGrpSpPr>
              <a:grpSpLocks/>
            </p:cNvGrpSpPr>
            <p:nvPr/>
          </p:nvGrpSpPr>
          <p:grpSpPr bwMode="auto">
            <a:xfrm>
              <a:off x="3210983" y="3213100"/>
              <a:ext cx="190500" cy="323850"/>
              <a:chOff x="1460" y="1232"/>
              <a:chExt cx="120" cy="204"/>
            </a:xfrm>
          </p:grpSpPr>
          <p:sp>
            <p:nvSpPr>
              <p:cNvPr id="55333" name="AutoShape 47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34" name="AutoShape 48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24" name="Group 49"/>
            <p:cNvGrpSpPr>
              <a:grpSpLocks/>
            </p:cNvGrpSpPr>
            <p:nvPr/>
          </p:nvGrpSpPr>
          <p:grpSpPr bwMode="auto">
            <a:xfrm>
              <a:off x="759883" y="3162300"/>
              <a:ext cx="190500" cy="323850"/>
              <a:chOff x="1460" y="1232"/>
              <a:chExt cx="120" cy="204"/>
            </a:xfrm>
          </p:grpSpPr>
          <p:sp>
            <p:nvSpPr>
              <p:cNvPr id="55331" name="AutoShape 50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32" name="AutoShape 51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25" name="Group 52"/>
            <p:cNvGrpSpPr>
              <a:grpSpLocks/>
            </p:cNvGrpSpPr>
            <p:nvPr/>
          </p:nvGrpSpPr>
          <p:grpSpPr bwMode="auto">
            <a:xfrm>
              <a:off x="2868083" y="2870200"/>
              <a:ext cx="190500" cy="323850"/>
              <a:chOff x="1460" y="1232"/>
              <a:chExt cx="120" cy="204"/>
            </a:xfrm>
          </p:grpSpPr>
          <p:sp>
            <p:nvSpPr>
              <p:cNvPr id="55329" name="AutoShape 53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30" name="AutoShape 54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26" name="Group 55"/>
            <p:cNvGrpSpPr>
              <a:grpSpLocks/>
            </p:cNvGrpSpPr>
            <p:nvPr/>
          </p:nvGrpSpPr>
          <p:grpSpPr bwMode="auto">
            <a:xfrm>
              <a:off x="4747683" y="4140200"/>
              <a:ext cx="190500" cy="323850"/>
              <a:chOff x="1460" y="1232"/>
              <a:chExt cx="120" cy="204"/>
            </a:xfrm>
          </p:grpSpPr>
          <p:sp>
            <p:nvSpPr>
              <p:cNvPr id="55327" name="AutoShape 56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28" name="AutoShape 57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9" name="Text Box 16"/>
            <p:cNvSpPr txBox="1">
              <a:spLocks noChangeArrowheads="1"/>
            </p:cNvSpPr>
            <p:nvPr/>
          </p:nvSpPr>
          <p:spPr bwMode="auto">
            <a:xfrm>
              <a:off x="6875991" y="4311650"/>
              <a:ext cx="1352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prstClr val="black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population</a:t>
              </a:r>
            </a:p>
          </p:txBody>
        </p:sp>
        <p:sp>
          <p:nvSpPr>
            <p:cNvPr id="58" name="Line 41"/>
            <p:cNvSpPr>
              <a:spLocks noChangeShapeType="1"/>
            </p:cNvSpPr>
            <p:nvPr/>
          </p:nvSpPr>
          <p:spPr bwMode="auto">
            <a:xfrm flipV="1">
              <a:off x="4691064" y="4097867"/>
              <a:ext cx="1015470" cy="1058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>
              <a:off x="5757336" y="2887134"/>
              <a:ext cx="3048002" cy="403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9727" tIns="39863" rIns="79727" bIns="39863">
              <a:prstTxWarp prst="textNoShape">
                <a:avLst/>
              </a:prstTxWarp>
              <a:spAutoFit/>
            </a:bodyPr>
            <a:lstStyle/>
            <a:p>
              <a:pPr defTabSz="398463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2100" dirty="0" smtClean="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Mood, social activity</a:t>
              </a:r>
              <a:endParaRPr lang="en-US" sz="18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0927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12, 2013: </a:t>
            </a:r>
            <a:r>
              <a:rPr lang="en-US"/>
              <a:t>I. Sim</a:t>
            </a:r>
            <a:endParaRPr lang="en-US" sz="1400" i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Next?</a:t>
            </a:r>
            <a:endParaRPr lang="en-US" dirty="0"/>
          </a:p>
          <a:p>
            <a:pPr>
              <a:defRPr/>
            </a:pPr>
            <a:r>
              <a:rPr lang="en-US" dirty="0"/>
              <a:t>Epi 206 – Medical Informatics</a:t>
            </a:r>
          </a:p>
        </p:txBody>
      </p:sp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4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Interventional Designs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97000"/>
            <a:ext cx="81153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600" dirty="0" smtClean="0"/>
              <a:t>Recruited from within the health care system 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200" dirty="0"/>
              <a:t>p</a:t>
            </a:r>
            <a:r>
              <a:rPr lang="en-US" sz="2200" dirty="0" smtClean="0"/>
              <a:t>ragmatic studies with patient-centered outcomes, e.g., </a:t>
            </a:r>
            <a:r>
              <a:rPr lang="en-US" sz="2200" dirty="0" smtClean="0">
                <a:hlinkClick r:id="rId3"/>
              </a:rPr>
              <a:t>PCORI</a:t>
            </a:r>
            <a:endParaRPr lang="en-US" sz="2200" dirty="0" smtClean="0"/>
          </a:p>
          <a:p>
            <a:pPr lvl="1">
              <a:lnSpc>
                <a:spcPct val="110000"/>
              </a:lnSpc>
              <a:defRPr/>
            </a:pPr>
            <a:r>
              <a:rPr lang="en-US" sz="2200" dirty="0" smtClean="0"/>
              <a:t>point-of-care trials: e.g., </a:t>
            </a:r>
            <a:r>
              <a:rPr lang="en-US" sz="2200" dirty="0" smtClean="0">
                <a:hlinkClick r:id="rId4"/>
              </a:rPr>
              <a:t>Fiore</a:t>
            </a:r>
            <a:r>
              <a:rPr lang="en-US" sz="2200" dirty="0" smtClean="0"/>
              <a:t> on insulin per SS vs. weight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200" dirty="0" smtClean="0">
                <a:hlinkClick r:id="rId5"/>
              </a:rPr>
              <a:t>randomized registry trial</a:t>
            </a:r>
            <a:r>
              <a:rPr lang="en-US" sz="2200" dirty="0" smtClean="0"/>
              <a:t>: piggybacking the TASTE RCT on "an already existing high-quality observational registry"</a:t>
            </a:r>
          </a:p>
          <a:p>
            <a:pPr>
              <a:lnSpc>
                <a:spcPct val="110000"/>
              </a:lnSpc>
              <a:defRPr/>
            </a:pPr>
            <a:r>
              <a:rPr lang="en-US" sz="2600" dirty="0" smtClean="0"/>
              <a:t>Recruited from outside the health care system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200" dirty="0" smtClean="0"/>
              <a:t>large-scale Internet-based interventions: e.g., </a:t>
            </a:r>
            <a:r>
              <a:rPr lang="en-US" sz="2200" dirty="0" smtClean="0">
                <a:hlinkClick r:id="rId6"/>
              </a:rPr>
              <a:t>StopSmoking.ucsf.edu</a:t>
            </a:r>
            <a:r>
              <a:rPr lang="en-US" sz="2200" dirty="0" smtClean="0"/>
              <a:t> 131,157 visits from 121 countries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200" dirty="0" smtClean="0"/>
              <a:t>patient-driven: e.g., uncontrolled prospective cohort study on lithium for ALS, by </a:t>
            </a:r>
            <a:r>
              <a:rPr lang="en-US" sz="2200" dirty="0" err="1" smtClean="0"/>
              <a:t>PatientsLikeMe</a:t>
            </a:r>
            <a:r>
              <a:rPr lang="en-US" sz="2200" dirty="0" smtClean="0"/>
              <a:t> community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200" dirty="0" smtClean="0"/>
              <a:t>through research platforms, e.g., </a:t>
            </a:r>
            <a:r>
              <a:rPr lang="en-US" sz="2200" dirty="0" smtClean="0">
                <a:hlinkClick r:id="rId7"/>
              </a:rPr>
              <a:t>Propeller </a:t>
            </a:r>
            <a:r>
              <a:rPr lang="en-US" sz="2200" dirty="0" smtClean="0">
                <a:hlinkClick r:id="rId7"/>
              </a:rPr>
              <a:t>Health </a:t>
            </a:r>
            <a:r>
              <a:rPr lang="en-US" sz="2200" dirty="0" smtClean="0"/>
              <a:t>for asthma</a:t>
            </a:r>
            <a:endParaRPr lang="en-US" sz="2200" dirty="0" smtClean="0"/>
          </a:p>
          <a:p>
            <a:pPr lvl="1">
              <a:lnSpc>
                <a:spcPct val="110000"/>
              </a:lnSpc>
              <a:defRPr/>
            </a:pPr>
            <a:endParaRPr lang="en-US" sz="2000" dirty="0" smtClean="0"/>
          </a:p>
          <a:p>
            <a:pPr>
              <a:lnSpc>
                <a:spcPct val="110000"/>
              </a:lnSpc>
              <a:defRPr/>
            </a:pPr>
            <a:endParaRPr lang="en-US" sz="2000" dirty="0"/>
          </a:p>
          <a:p>
            <a:pPr marL="457200" lvl="1" indent="0">
              <a:lnSpc>
                <a:spcPct val="110000"/>
              </a:lnSpc>
              <a:buNone/>
              <a:defRPr/>
            </a:pPr>
            <a:endParaRPr lang="en-US" sz="2000" dirty="0" smtClean="0"/>
          </a:p>
          <a:p>
            <a:pPr>
              <a:lnSpc>
                <a:spcPct val="110000"/>
              </a:lnSpc>
              <a:defRPr/>
            </a:pPr>
            <a:endParaRPr lang="en-US" sz="2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781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12, 2013: </a:t>
            </a:r>
            <a:r>
              <a:rPr lang="en-US"/>
              <a:t>I. Sim</a:t>
            </a:r>
            <a:endParaRPr lang="en-US" sz="1400" i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Next?</a:t>
            </a:r>
            <a:endParaRPr lang="en-US" dirty="0"/>
          </a:p>
          <a:p>
            <a:pPr>
              <a:defRPr/>
            </a:pPr>
            <a:r>
              <a:rPr lang="en-US" dirty="0"/>
              <a:t>Epi 206 – Medical Informatics</a:t>
            </a:r>
          </a:p>
        </p:txBody>
      </p:sp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4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New Questions/New Ways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35100"/>
            <a:ext cx="8115300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What's the prevalence, natural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hx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risk prediction, etc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. even of rare diseases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Population-level efficacy and effectiveness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for endpoints, not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only intermediate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outcomes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for patient-centered outcomes (symptoms, side effects) 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How to promote and sustain behavior </a:t>
            </a:r>
            <a:r>
              <a:rPr lang="en-US" sz="2400" dirty="0" smtClean="0"/>
              <a:t>change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BFBFBF"/>
                </a:solidFill>
                <a:cs typeface="+mn-cs"/>
              </a:rPr>
              <a:t>Therapeutic precision (best therapy for </a:t>
            </a:r>
            <a:r>
              <a:rPr lang="en-US" sz="2400" i="1" dirty="0" smtClean="0">
                <a:solidFill>
                  <a:srgbClr val="BFBFBF"/>
                </a:solidFill>
                <a:cs typeface="+mn-cs"/>
              </a:rPr>
              <a:t>this</a:t>
            </a:r>
            <a:r>
              <a:rPr lang="en-US" sz="2400" dirty="0" smtClean="0">
                <a:solidFill>
                  <a:srgbClr val="BFBFBF"/>
                </a:solidFill>
              </a:rPr>
              <a:t> patient)</a:t>
            </a:r>
            <a:endParaRPr lang="en-US" sz="2000" dirty="0" smtClean="0">
              <a:solidFill>
                <a:srgbClr val="BFBFBF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>
                <a:solidFill>
                  <a:srgbClr val="BFBFBF"/>
                </a:solidFill>
              </a:rPr>
              <a:t>learning from but not constrained by prior experience</a:t>
            </a:r>
          </a:p>
          <a:p>
            <a:pPr>
              <a:lnSpc>
                <a:spcPct val="110000"/>
              </a:lnSpc>
              <a:defRPr/>
            </a:pPr>
            <a:endParaRPr lang="en-US" sz="2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5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Mismatched "Metabolic Rate" of Technology and Evaluation</a:t>
            </a:r>
            <a:endParaRPr lang="en-US" dirty="0"/>
          </a:p>
        </p:txBody>
      </p:sp>
      <p:pic>
        <p:nvPicPr>
          <p:cNvPr id="4" name="Picture 3" descr="timelin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6" b="9041"/>
          <a:stretch/>
        </p:blipFill>
        <p:spPr>
          <a:xfrm>
            <a:off x="838475" y="1943100"/>
            <a:ext cx="7467049" cy="3302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62282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Riley et al. Clinical and Translational Medicine 2013, 2:10</a:t>
            </a:r>
          </a:p>
        </p:txBody>
      </p:sp>
      <p:pic>
        <p:nvPicPr>
          <p:cNvPr id="7" name="Picture 6" descr="timelin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5" r="17622"/>
          <a:stretch/>
        </p:blipFill>
        <p:spPr>
          <a:xfrm>
            <a:off x="969177" y="5765800"/>
            <a:ext cx="7205646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 smtClean="0"/>
              <a:t>Behavior change frameworks …</a:t>
            </a:r>
            <a:endParaRPr lang="en-GB" sz="3400" dirty="0" smtClean="0"/>
          </a:p>
        </p:txBody>
      </p:sp>
      <p:sp>
        <p:nvSpPr>
          <p:cNvPr id="282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50864"/>
            <a:ext cx="8489950" cy="417688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dirty="0" smtClean="0"/>
              <a:t>Allow one to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dirty="0" smtClean="0"/>
              <a:t>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dirty="0" smtClean="0"/>
              <a:t>Identify and understand the </a:t>
            </a:r>
            <a:r>
              <a:rPr lang="en-GB" dirty="0" smtClean="0">
                <a:solidFill>
                  <a:srgbClr val="FF0000"/>
                </a:solidFill>
              </a:rPr>
              <a:t>target behaviour/s </a:t>
            </a:r>
            <a:r>
              <a:rPr lang="en-GB" dirty="0" smtClean="0"/>
              <a:t>in context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dirty="0" smtClean="0"/>
              <a:t>Apply a </a:t>
            </a:r>
            <a:r>
              <a:rPr lang="en-GB" dirty="0" smtClean="0">
                <a:solidFill>
                  <a:srgbClr val="FF0000"/>
                </a:solidFill>
              </a:rPr>
              <a:t>theoretical framework </a:t>
            </a:r>
            <a:r>
              <a:rPr lang="en-GB" dirty="0" smtClean="0"/>
              <a:t>to deepen understanding</a:t>
            </a: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Consider full range of possible </a:t>
            </a:r>
            <a:r>
              <a:rPr lang="en-GB" dirty="0" smtClean="0">
                <a:solidFill>
                  <a:srgbClr val="FF0000"/>
                </a:solidFill>
              </a:rPr>
              <a:t>intervention functions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dirty="0" smtClean="0"/>
              <a:t>Identify specific </a:t>
            </a:r>
            <a:r>
              <a:rPr lang="en-GB" dirty="0" smtClean="0">
                <a:solidFill>
                  <a:srgbClr val="FF0000"/>
                </a:solidFill>
              </a:rPr>
              <a:t>behaviour change techniques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5084" y="6256972"/>
            <a:ext cx="733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courtesy of </a:t>
            </a:r>
            <a:r>
              <a:rPr lang="en-US" dirty="0" smtClean="0">
                <a:hlinkClick r:id="rId3"/>
              </a:rPr>
              <a:t>Professor Susan Michie</a:t>
            </a:r>
            <a:r>
              <a:rPr lang="en-US" dirty="0" smtClean="0"/>
              <a:t>, University College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79512" y="908050"/>
            <a:ext cx="8856984" cy="1296988"/>
          </a:xfrm>
        </p:spPr>
        <p:txBody>
          <a:bodyPr/>
          <a:lstStyle/>
          <a:p>
            <a:r>
              <a:rPr lang="en-US" sz="3200" dirty="0" smtClean="0">
                <a:cs typeface="Lucida Sans Unicode" pitchFamily="34" charset="0"/>
              </a:rPr>
              <a:t>An approach to developing KT interventions</a:t>
            </a:r>
            <a:endParaRPr lang="en-GB" dirty="0" smtClean="0">
              <a:cs typeface="Lucida Sans Unicode" pitchFamily="34" charset="0"/>
            </a:endParaRPr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520950"/>
            <a:ext cx="8928100" cy="2779713"/>
          </a:xfrm>
          <a:noFill/>
        </p:spPr>
      </p:pic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2267744" y="3501008"/>
            <a:ext cx="4391942" cy="1440160"/>
          </a:xfrm>
          <a:prstGeom prst="ellips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4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ChangeArrowheads="1"/>
          </p:cNvSpPr>
          <p:nvPr/>
        </p:nvSpPr>
        <p:spPr bwMode="auto">
          <a:xfrm>
            <a:off x="179388" y="1844675"/>
            <a:ext cx="8785225" cy="4897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1" name="Title 1"/>
          <p:cNvSpPr txBox="1">
            <a:spLocks/>
          </p:cNvSpPr>
          <p:nvPr/>
        </p:nvSpPr>
        <p:spPr bwMode="auto">
          <a:xfrm>
            <a:off x="330200" y="746125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>
                <a:solidFill>
                  <a:srgbClr val="004359"/>
                </a:solidFill>
                <a:cs typeface="Arial" charset="0"/>
              </a:rPr>
              <a:t>The COM-B system: Behaviour occurs as an interaction between three necessary conditions</a:t>
            </a:r>
          </a:p>
        </p:txBody>
      </p:sp>
      <p:pic>
        <p:nvPicPr>
          <p:cNvPr id="3" name="Picture 3" descr="F:\My UCL Documents\publications\Behaviour change wheel\Images\COMB\capabi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063750"/>
            <a:ext cx="26368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:\My UCL Documents\publications\Behaviour change wheel\Images\COMB\motiv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3963988"/>
            <a:ext cx="2635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:\My UCL Documents\publications\Behaviour change wheel\Images\COMB\opportun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5859463"/>
            <a:ext cx="26352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 descr="F:\My UCL Documents\publications\Behaviour change wheel\Images\COMB\behaviou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21138"/>
            <a:ext cx="24495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F:\My UCL Documents\publications\Behaviour change wheel\Images\COMB\left-dia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78088"/>
            <a:ext cx="20748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 descr="F:\My UCL Documents\publications\Behaviour change wheel\Images\COMB\left-r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259263"/>
            <a:ext cx="23780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7" descr="F:\My UCL Documents\publications\Behaviour change wheel\Images\COMB\right-dia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79950"/>
            <a:ext cx="2074863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:\My UCL Documents\publications\Behaviour change wheel\Images\COMB\dow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2965450"/>
            <a:ext cx="3413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:\My UCL Documents\publications\Behaviour change wheel\Images\COMB\u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4762500"/>
            <a:ext cx="357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3995738" y="1846263"/>
            <a:ext cx="3455987" cy="649287"/>
          </a:xfrm>
          <a:prstGeom prst="wedgeRoundRectCallout">
            <a:avLst>
              <a:gd name="adj1" fmla="val -85593"/>
              <a:gd name="adj2" fmla="val 59037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Psychological or physical ability to enact the behaviour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3970338" y="3294063"/>
            <a:ext cx="4346575" cy="649287"/>
          </a:xfrm>
          <a:prstGeom prst="wedgeRoundRectCallout">
            <a:avLst>
              <a:gd name="adj1" fmla="val -76782"/>
              <a:gd name="adj2" fmla="val 69162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Reflective and automatic mechanisms that activate or inhibit behaviour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3968750" y="4959350"/>
            <a:ext cx="3771900" cy="642938"/>
          </a:xfrm>
          <a:prstGeom prst="wedgeRoundRectCallout">
            <a:avLst>
              <a:gd name="adj1" fmla="val -77486"/>
              <a:gd name="adj2" fmla="val 115463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Physical and social environment that enables the behaviour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427984" y="6253975"/>
            <a:ext cx="471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GB" dirty="0">
                <a:solidFill>
                  <a:srgbClr val="7030A0"/>
                </a:solidFill>
                <a:latin typeface="Arial" charset="0"/>
                <a:cs typeface="Arial" charset="0"/>
              </a:rPr>
              <a:t>Michie et al</a:t>
            </a:r>
            <a:r>
              <a:rPr lang="en-US" i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(2011)</a:t>
            </a:r>
            <a:r>
              <a:rPr lang="en-US" i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GB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Implementation Science</a:t>
            </a:r>
            <a:endParaRPr lang="en-GB" i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9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16238" y="188913"/>
            <a:ext cx="5980112" cy="86518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2800" smtClean="0"/>
              <a:t>  Behaviour at the hub …. COM-B</a:t>
            </a:r>
            <a:endParaRPr lang="en-GB" sz="2600" b="0" smtClean="0">
              <a:solidFill>
                <a:schemeClr val="tx1"/>
              </a:solidFill>
            </a:endParaRP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4932363" y="3211513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AutoShape 17"/>
          <p:cNvSpPr>
            <a:spLocks noChangeArrowheads="1"/>
          </p:cNvSpPr>
          <p:nvPr/>
        </p:nvSpPr>
        <p:spPr bwMode="auto">
          <a:xfrm>
            <a:off x="-252413" y="6858000"/>
            <a:ext cx="914401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37" name="Picture 26" descr="bcw-split-v2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88"/>
            <a:ext cx="9144000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27"/>
          <p:cNvSpPr>
            <a:spLocks noChangeArrowheads="1"/>
          </p:cNvSpPr>
          <p:nvPr/>
        </p:nvSpPr>
        <p:spPr bwMode="auto">
          <a:xfrm>
            <a:off x="2916238" y="0"/>
            <a:ext cx="5980112" cy="620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>
                <a:solidFill>
                  <a:srgbClr val="004359"/>
                </a:solidFill>
                <a:latin typeface="Arial" charset="0"/>
              </a:rPr>
              <a:t>  Behaviour at the hub …. COM-B</a:t>
            </a:r>
            <a:endParaRPr lang="en-GB" sz="2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266" y="3645024"/>
            <a:ext cx="286590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774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" descr="bcw-split-v2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6"/>
          <p:cNvSpPr>
            <a:spLocks noChangeArrowheads="1"/>
          </p:cNvSpPr>
          <p:nvPr/>
        </p:nvSpPr>
        <p:spPr bwMode="auto">
          <a:xfrm>
            <a:off x="684213" y="3068638"/>
            <a:ext cx="18002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Interventions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: activities    designed to change  behaviours</a:t>
            </a:r>
          </a:p>
        </p:txBody>
      </p:sp>
      <p:sp>
        <p:nvSpPr>
          <p:cNvPr id="40964" name="Rectangle 17"/>
          <p:cNvSpPr>
            <a:spLocks noChangeArrowheads="1"/>
          </p:cNvSpPr>
          <p:nvPr/>
        </p:nvSpPr>
        <p:spPr bwMode="auto">
          <a:xfrm>
            <a:off x="3492500" y="260350"/>
            <a:ext cx="2446338" cy="49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>
                <a:solidFill>
                  <a:srgbClr val="004359"/>
                </a:solidFill>
                <a:latin typeface="Arial" charset="0"/>
              </a:rPr>
              <a:t>Interventions</a:t>
            </a:r>
            <a:endParaRPr lang="en-GB" sz="26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1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7"/>
          <p:cNvSpPr>
            <a:spLocks noChangeArrowheads="1"/>
          </p:cNvSpPr>
          <p:nvPr/>
        </p:nvSpPr>
        <p:spPr bwMode="auto">
          <a:xfrm>
            <a:off x="107950" y="549275"/>
            <a:ext cx="8928100" cy="49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3200" b="1" dirty="0">
                <a:solidFill>
                  <a:srgbClr val="004359"/>
                </a:solidFill>
                <a:latin typeface="Calibri" pitchFamily="34" charset="0"/>
                <a:cs typeface="Calibri" pitchFamily="34" charset="0"/>
              </a:rPr>
              <a:t>Intervention functions</a:t>
            </a:r>
            <a:endParaRPr lang="en-GB" sz="2800" b="1" dirty="0">
              <a:solidFill>
                <a:srgbClr val="004359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5738" y="1166813"/>
          <a:ext cx="8778876" cy="565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79"/>
                <a:gridCol w="3621833"/>
                <a:gridCol w="3834564"/>
              </a:tblGrid>
              <a:tr h="51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Intervention function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Definition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i="1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/>
                          <a:cs typeface="Mangal"/>
                        </a:rPr>
                        <a:t>Example  </a:t>
                      </a:r>
                      <a:endParaRPr lang="en-GB" sz="1400" i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1" marR="68581" marT="0" marB="0"/>
                </a:tc>
              </a:tr>
              <a:tr h="429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Education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Increasing knowledge or understanding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Providing information to promote healthy eating</a:t>
                      </a:r>
                      <a:endParaRPr lang="en-GB" sz="1400" i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1" marR="68581" marT="0" marB="0"/>
                </a:tc>
              </a:tr>
              <a:tr h="63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Persuasion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Using communication to induce positive or negative feelings or stimulate action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Using imagery to motivate increases in physical activity</a:t>
                      </a:r>
                    </a:p>
                  </a:txBody>
                  <a:tcPr marL="68581" marR="68581" marT="0" marB="0"/>
                </a:tc>
              </a:tr>
              <a:tr h="51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Incentivisation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Creating expectation of reward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Using prize draws to induce attempts to stop smoking</a:t>
                      </a:r>
                    </a:p>
                  </a:txBody>
                  <a:tcPr marL="68581" marR="68581" marT="0" marB="0"/>
                </a:tc>
              </a:tr>
              <a:tr h="51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Coercion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Creating expectation of punishment or cost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Raising the financial cost to reduce excessive alcohol consumption</a:t>
                      </a:r>
                    </a:p>
                  </a:txBody>
                  <a:tcPr marL="68581" marR="68581" marT="0" marB="0"/>
                </a:tc>
              </a:tr>
              <a:tr h="3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Training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Imparting skills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Advanced driver training to increase safe driving</a:t>
                      </a:r>
                    </a:p>
                  </a:txBody>
                  <a:tcPr marL="68581" marR="68581" marT="0" marB="0"/>
                </a:tc>
              </a:tr>
              <a:tr h="731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Restriction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Using rules that limit engagement in the target behaviour or competing or supporting behaviour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Prohibiting sales of solvents to people under 18 to reduce use for intoxication</a:t>
                      </a:r>
                    </a:p>
                  </a:txBody>
                  <a:tcPr marL="68581" marR="68581" marT="0" marB="0"/>
                </a:tc>
              </a:tr>
              <a:tr h="63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Environmental restructuring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Changing the physical or social context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Providing on-screen prompts for GPs to ask about smoking behaviour</a:t>
                      </a:r>
                    </a:p>
                  </a:txBody>
                  <a:tcPr marL="68581" marR="68581" marT="0" marB="0"/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Modelling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Providing an example for people to aspire to or imitate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Using TV drama scenes involving safe-sex practices to increase condom use</a:t>
                      </a:r>
                    </a:p>
                  </a:txBody>
                  <a:tcPr marL="68581" marR="68581" marT="0" marB="0"/>
                </a:tc>
              </a:tr>
              <a:tr h="768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Enablement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Increasing means/reducing barriers to increase capability or opportunity</a:t>
                      </a:r>
                    </a:p>
                  </a:txBody>
                  <a:tcPr marL="91466" marR="91466" marT="45704" marB="45704" horzOverflow="overflow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Behavioural support for smoking cessation, medication for cognitive deficits, surgery to reduce obesity, prostheses to promote physical activity</a:t>
                      </a:r>
                    </a:p>
                  </a:txBody>
                  <a:tcPr marL="68581" marR="685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79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489950" cy="1296988"/>
          </a:xfrm>
        </p:spPr>
        <p:txBody>
          <a:bodyPr/>
          <a:lstStyle/>
          <a:p>
            <a:r>
              <a:rPr lang="en-GB" smtClean="0"/>
              <a:t>Intervention functions</a:t>
            </a:r>
            <a:endParaRPr lang="en-US" smtClean="0"/>
          </a:p>
        </p:txBody>
      </p:sp>
      <p:pic>
        <p:nvPicPr>
          <p:cNvPr id="43011" name="Picture 35" descr="bcw-split-v2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51625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36"/>
          <p:cNvSpPr>
            <a:spLocks noChangeArrowheads="1"/>
          </p:cNvSpPr>
          <p:nvPr/>
        </p:nvSpPr>
        <p:spPr bwMode="auto">
          <a:xfrm>
            <a:off x="611188" y="3429000"/>
            <a:ext cx="165576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Arial" charset="0"/>
              </a:rPr>
              <a:t>Policies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: decisions made by authorities concerning interventions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3" name="Rectangle 38"/>
          <p:cNvSpPr>
            <a:spLocks noChangeArrowheads="1"/>
          </p:cNvSpPr>
          <p:nvPr/>
        </p:nvSpPr>
        <p:spPr bwMode="auto">
          <a:xfrm>
            <a:off x="3132138" y="0"/>
            <a:ext cx="1801812" cy="404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>
                <a:solidFill>
                  <a:srgbClr val="004359"/>
                </a:solidFill>
                <a:latin typeface="Arial" charset="0"/>
              </a:rPr>
              <a:t>Policies</a:t>
            </a:r>
            <a:endParaRPr lang="en-GB" sz="2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4" name="Text Box 39"/>
          <p:cNvSpPr txBox="1">
            <a:spLocks noChangeArrowheads="1"/>
          </p:cNvSpPr>
          <p:nvPr/>
        </p:nvSpPr>
        <p:spPr bwMode="auto">
          <a:xfrm>
            <a:off x="611188" y="6165850"/>
            <a:ext cx="7561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9933FF"/>
                </a:solidFill>
                <a:cs typeface="Arial" charset="0"/>
              </a:rPr>
              <a:t>Michie et al (2011) </a:t>
            </a:r>
            <a:r>
              <a:rPr lang="en-GB" sz="1400">
                <a:solidFill>
                  <a:srgbClr val="9933FF"/>
                </a:solidFill>
                <a:cs typeface="Arial" charset="0"/>
              </a:rPr>
              <a:t>The Behaviour Change Wheel: a new method for characterising and designing behaviour change interventions</a:t>
            </a:r>
            <a:r>
              <a:rPr lang="en-GB" sz="1400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400" i="1">
                <a:solidFill>
                  <a:srgbClr val="9933FF"/>
                </a:solidFill>
                <a:cs typeface="Arial" charset="0"/>
              </a:rPr>
              <a:t> </a:t>
            </a:r>
            <a:r>
              <a:rPr lang="en-GB" sz="1400" i="1">
                <a:solidFill>
                  <a:srgbClr val="9933FF"/>
                </a:solidFill>
                <a:cs typeface="Arial" charset="0"/>
              </a:rPr>
              <a:t>Implementation Science</a:t>
            </a:r>
            <a:endParaRPr lang="en-US" sz="1400" i="1">
              <a:solidFill>
                <a:srgbClr val="9933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488363" cy="647700"/>
          </a:xfrm>
        </p:spPr>
        <p:txBody>
          <a:bodyPr/>
          <a:lstStyle/>
          <a:p>
            <a:pPr>
              <a:defRPr/>
            </a:pPr>
            <a:r>
              <a:rPr lang="en-GB" sz="3200" dirty="0" smtClean="0"/>
              <a:t>Policy categories</a:t>
            </a:r>
            <a:endParaRPr lang="en-GB" sz="3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0825" y="1431925"/>
          <a:ext cx="8497888" cy="5284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887"/>
                <a:gridCol w="4170170"/>
                <a:gridCol w="2958831"/>
              </a:tblGrid>
              <a:tr h="708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Policy category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Example</a:t>
                      </a: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/>
                          <a:cs typeface="Mangal"/>
                        </a:rPr>
                        <a:t>Example</a:t>
                      </a:r>
                    </a:p>
                  </a:txBody>
                  <a:tcPr marL="68582" marR="68582" marT="0" marB="0"/>
                </a:tc>
              </a:tr>
              <a:tr h="708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Communication/ marketing </a:t>
                      </a:r>
                      <a:endParaRPr lang="en-GB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80000"/>
                        </a:lnSpc>
                        <a:buFont typeface="Arial" charset="0"/>
                        <a:buNone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Using print, electronic, telephonic or broadcast media</a:t>
                      </a: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/>
                          <a:cs typeface="Mangal"/>
                        </a:rPr>
                        <a:t>Conducting mass media campaigns</a:t>
                      </a:r>
                      <a:endParaRPr lang="en-GB" sz="1400" i="1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Lucida Sans Unicode"/>
                        <a:cs typeface="Mangal"/>
                      </a:endParaRPr>
                    </a:p>
                  </a:txBody>
                  <a:tcPr marL="68582" marR="68582" marT="0" marB="0"/>
                </a:tc>
              </a:tr>
              <a:tr h="651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Guidelines  </a:t>
                      </a:r>
                      <a:endParaRPr lang="en-GB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Creating documents that recommend or mandate practice. This includes all changes to service provision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/>
                          <a:cs typeface="Mangal"/>
                        </a:rPr>
                        <a:t>Producing and disseminating treatment protocols</a:t>
                      </a:r>
                    </a:p>
                  </a:txBody>
                  <a:tcPr marL="68582" marR="68582" marT="0" marB="0"/>
                </a:tc>
              </a:tr>
              <a:tr h="708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Fiscal </a:t>
                      </a:r>
                      <a:endParaRPr lang="en-GB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Using the tax system to reduce or increase the financial cost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/>
                          <a:cs typeface="Mangal"/>
                        </a:rPr>
                        <a:t>Increasing duty or increasing anti-smuggling activities</a:t>
                      </a:r>
                    </a:p>
                  </a:txBody>
                  <a:tcPr marL="68582" marR="68582" marT="0" marB="0"/>
                </a:tc>
              </a:tr>
              <a:tr h="640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Regulation </a:t>
                      </a:r>
                    </a:p>
                    <a:p>
                      <a:endParaRPr lang="en-GB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Establishing rules or principles of behaviour or practice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/>
                          <a:cs typeface="Mangal"/>
                        </a:rPr>
                        <a:t>Establishing voluntary agreements on advertising</a:t>
                      </a:r>
                    </a:p>
                  </a:txBody>
                  <a:tcPr marL="68582" marR="68582" marT="0" marB="0"/>
                </a:tc>
              </a:tr>
              <a:tr h="640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Legislation </a:t>
                      </a:r>
                    </a:p>
                    <a:p>
                      <a:endParaRPr lang="en-GB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Making or changing laws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/>
                          <a:cs typeface="Mangal"/>
                        </a:rPr>
                        <a:t>Prohibiting sale or use</a:t>
                      </a:r>
                    </a:p>
                  </a:txBody>
                  <a:tcPr marL="68582" marR="68582" marT="0" marB="0"/>
                </a:tc>
              </a:tr>
              <a:tr h="708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Environmental/ social planning</a:t>
                      </a:r>
                      <a:endParaRPr lang="en-GB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Designing and/or controlling the physical or social environment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/>
                          <a:cs typeface="Mangal"/>
                        </a:rPr>
                        <a:t>Using town planning</a:t>
                      </a:r>
                    </a:p>
                  </a:txBody>
                  <a:tcPr marL="68582" marR="68582" marT="0" marB="0"/>
                </a:tc>
              </a:tr>
              <a:tr h="518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Service provision</a:t>
                      </a:r>
                      <a:endParaRPr lang="en-GB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Delivering a service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kern="5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/>
                          <a:cs typeface="Mangal"/>
                        </a:rPr>
                        <a:t>Establishing support services in workplaces, communities etc.</a:t>
                      </a:r>
                    </a:p>
                  </a:txBody>
                  <a:tcPr marL="68582" marR="685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4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G:\My UCL Documents\Current projects\BCW\Images\Domains\bcw2_v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6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79388" y="908720"/>
            <a:ext cx="8785100" cy="1296988"/>
          </a:xfrm>
        </p:spPr>
        <p:txBody>
          <a:bodyPr/>
          <a:lstStyle/>
          <a:p>
            <a:r>
              <a:rPr lang="en-US" sz="3200" dirty="0" smtClean="0">
                <a:cs typeface="Lucida Sans Unicode" pitchFamily="34" charset="0"/>
              </a:rPr>
              <a:t>An approach to developing KT interventions</a:t>
            </a:r>
            <a:endParaRPr lang="en-GB" dirty="0" smtClean="0">
              <a:cs typeface="Lucida Sans Unicode" pitchFamily="34" charset="0"/>
            </a:endParaRPr>
          </a:p>
        </p:txBody>
      </p:sp>
      <p:pic>
        <p:nvPicPr>
          <p:cNvPr id="614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325" y="2492375"/>
            <a:ext cx="8928100" cy="2779713"/>
          </a:xfrm>
          <a:noFill/>
        </p:spPr>
      </p:pic>
      <p:sp>
        <p:nvSpPr>
          <p:cNvPr id="5" name="Rounded Rectangular Callout 4"/>
          <p:cNvSpPr/>
          <p:nvPr/>
        </p:nvSpPr>
        <p:spPr bwMode="auto">
          <a:xfrm flipH="1">
            <a:off x="179387" y="4868863"/>
            <a:ext cx="3240087" cy="792385"/>
          </a:xfrm>
          <a:prstGeom prst="wedgeRoundRectCallout">
            <a:avLst>
              <a:gd name="adj1" fmla="val -81087"/>
              <a:gd name="adj2" fmla="val -8076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Use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 Behaviour Change Wheel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to select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intervention functions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 flipH="1">
            <a:off x="4572000" y="5429251"/>
            <a:ext cx="4392488" cy="1096094"/>
          </a:xfrm>
          <a:prstGeom prst="wedgeRoundRectCallout">
            <a:avLst>
              <a:gd name="adj1" fmla="val 28891"/>
              <a:gd name="adj2" fmla="val -10935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Use 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Taxonomy of Behaviour Change Techniques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to select active ingredients aimed at bringing about behaviour change 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 flipH="1">
            <a:off x="1619672" y="1544091"/>
            <a:ext cx="3960440" cy="792088"/>
          </a:xfrm>
          <a:prstGeom prst="wedgeRoundRectCallout">
            <a:avLst>
              <a:gd name="adj1" fmla="val 1250"/>
              <a:gd name="adj2" fmla="val 22027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Use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Theory Domains Framework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to understand current behaviour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4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Develop idea and prototype on your own</a:t>
            </a:r>
          </a:p>
          <a:p>
            <a:r>
              <a:rPr lang="en-US" dirty="0" smtClean="0"/>
              <a:t>Get it programmed</a:t>
            </a:r>
          </a:p>
          <a:p>
            <a:r>
              <a:rPr lang="en-US" dirty="0" smtClean="0"/>
              <a:t>Pilot test on a small group of patients</a:t>
            </a:r>
          </a:p>
          <a:p>
            <a:r>
              <a:rPr lang="en-US" dirty="0" smtClean="0"/>
              <a:t>Run an RCT</a:t>
            </a:r>
          </a:p>
          <a:p>
            <a:r>
              <a:rPr lang="en-US" dirty="0" smtClean="0"/>
              <a:t>Years later, results are negative, technology is far advanced, and/or "everything's changed"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Participatory design</a:t>
            </a:r>
          </a:p>
          <a:p>
            <a:pPr lvl="1"/>
            <a:r>
              <a:rPr lang="en-US" dirty="0" smtClean="0"/>
              <a:t>develop idea and prototype </a:t>
            </a:r>
            <a:r>
              <a:rPr lang="en-US" i="1" dirty="0" smtClean="0"/>
              <a:t>with users and programmers</a:t>
            </a:r>
          </a:p>
          <a:p>
            <a:r>
              <a:rPr lang="en-US" dirty="0" smtClean="0"/>
              <a:t>Mock up and test iteratively</a:t>
            </a:r>
          </a:p>
          <a:p>
            <a:r>
              <a:rPr lang="en-US" dirty="0" smtClean="0"/>
              <a:t>Evaluate with increasing rigor</a:t>
            </a:r>
          </a:p>
          <a:p>
            <a:pPr lvl="1"/>
            <a:r>
              <a:rPr lang="en-US" dirty="0" smtClean="0"/>
              <a:t>qualitative</a:t>
            </a:r>
          </a:p>
          <a:p>
            <a:pPr lvl="1"/>
            <a:r>
              <a:rPr lang="en-US" dirty="0" smtClean="0"/>
              <a:t>observational</a:t>
            </a:r>
          </a:p>
          <a:p>
            <a:pPr lvl="1"/>
            <a:r>
              <a:rPr lang="en-US" dirty="0" smtClean="0"/>
              <a:t>interventional</a:t>
            </a:r>
          </a:p>
          <a:p>
            <a:r>
              <a:rPr lang="en-US" dirty="0" smtClean="0"/>
              <a:t>Never stop developing, never stop testing, never stop evaluating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80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bcw-split-v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77888"/>
            <a:ext cx="8424862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6"/>
          <p:cNvSpPr txBox="1">
            <a:spLocks noChangeArrowheads="1"/>
          </p:cNvSpPr>
          <p:nvPr/>
        </p:nvSpPr>
        <p:spPr bwMode="auto">
          <a:xfrm>
            <a:off x="250825" y="476250"/>
            <a:ext cx="6265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  <a:latin typeface="Arial" charset="0"/>
              </a:rPr>
              <a:t>Smoking: evidence based </a:t>
            </a:r>
            <a:r>
              <a:rPr lang="en-GB" sz="2800">
                <a:solidFill>
                  <a:srgbClr val="FF0000"/>
                </a:solidFill>
                <a:latin typeface="Arial" charset="0"/>
              </a:rPr>
              <a:t>techniques</a:t>
            </a:r>
            <a:endParaRPr lang="en-US" sz="28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7891" name="Oval Callout 7"/>
          <p:cNvSpPr>
            <a:spLocks noChangeArrowheads="1"/>
          </p:cNvSpPr>
          <p:nvPr/>
        </p:nvSpPr>
        <p:spPr bwMode="auto">
          <a:xfrm>
            <a:off x="6659563" y="1700213"/>
            <a:ext cx="1008062" cy="36036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2" name="Flowchart: Stored Data 11"/>
          <p:cNvSpPr>
            <a:spLocks noChangeArrowheads="1"/>
          </p:cNvSpPr>
          <p:nvPr/>
        </p:nvSpPr>
        <p:spPr bwMode="auto">
          <a:xfrm>
            <a:off x="4284663" y="4986338"/>
            <a:ext cx="1943100" cy="1871662"/>
          </a:xfrm>
          <a:prstGeom prst="flowChartOnlineStorag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3" name="Flowchart: Stored Data 12"/>
          <p:cNvSpPr>
            <a:spLocks noChangeArrowheads="1"/>
          </p:cNvSpPr>
          <p:nvPr/>
        </p:nvSpPr>
        <p:spPr bwMode="auto">
          <a:xfrm>
            <a:off x="3708400" y="3716338"/>
            <a:ext cx="1439863" cy="1368425"/>
          </a:xfrm>
          <a:prstGeom prst="flowChartOnlineStorag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4" name="AutoShape 16"/>
          <p:cNvSpPr>
            <a:spLocks noChangeArrowheads="1"/>
          </p:cNvSpPr>
          <p:nvPr/>
        </p:nvSpPr>
        <p:spPr bwMode="auto">
          <a:xfrm>
            <a:off x="2771775" y="1700213"/>
            <a:ext cx="1871663" cy="792162"/>
          </a:xfrm>
          <a:prstGeom prst="wedgeRoundRectCallout">
            <a:avLst>
              <a:gd name="adj1" fmla="val 88593"/>
              <a:gd name="adj2" fmla="val 7024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Advise on stop-smoking medication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5" name="AutoShape 16"/>
          <p:cNvSpPr>
            <a:spLocks noChangeArrowheads="1"/>
          </p:cNvSpPr>
          <p:nvPr/>
        </p:nvSpPr>
        <p:spPr bwMode="auto">
          <a:xfrm>
            <a:off x="2987675" y="5300663"/>
            <a:ext cx="1871663" cy="649287"/>
          </a:xfrm>
          <a:prstGeom prst="wedgeRoundRectCallout">
            <a:avLst>
              <a:gd name="adj1" fmla="val 72560"/>
              <a:gd name="adj2" fmla="val -17299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Advise on changing routine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6" name="AutoShape 16"/>
          <p:cNvSpPr>
            <a:spLocks noChangeArrowheads="1"/>
          </p:cNvSpPr>
          <p:nvPr/>
        </p:nvSpPr>
        <p:spPr bwMode="auto">
          <a:xfrm>
            <a:off x="6732588" y="5013325"/>
            <a:ext cx="1871662" cy="431800"/>
          </a:xfrm>
          <a:prstGeom prst="wedgeRoundRectCallout">
            <a:avLst>
              <a:gd name="adj1" fmla="val -57208"/>
              <a:gd name="adj2" fmla="val -17005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Seek commitment</a:t>
            </a:r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7" name="AutoShape 16"/>
          <p:cNvSpPr>
            <a:spLocks noChangeArrowheads="1"/>
          </p:cNvSpPr>
          <p:nvPr/>
        </p:nvSpPr>
        <p:spPr bwMode="auto">
          <a:xfrm>
            <a:off x="1979613" y="3357563"/>
            <a:ext cx="1871662" cy="792162"/>
          </a:xfrm>
          <a:prstGeom prst="wedgeRoundRectCallout">
            <a:avLst>
              <a:gd name="adj1" fmla="val 108694"/>
              <a:gd name="adj2" fmla="val 135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Facilitate relapse prevention and coping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451725" y="3213100"/>
            <a:ext cx="1296988" cy="503238"/>
          </a:xfrm>
          <a:prstGeom prst="wedgeRoundRectCallout">
            <a:avLst>
              <a:gd name="adj1" fmla="val -78866"/>
              <a:gd name="adj2" fmla="val 7021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CC"/>
                </a:solidFill>
                <a:latin typeface="Arial" charset="0"/>
              </a:rPr>
              <a:t>Under the counter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948488" y="1773238"/>
            <a:ext cx="1584325" cy="431800"/>
          </a:xfrm>
          <a:prstGeom prst="wedgeRoundRectCallout">
            <a:avLst>
              <a:gd name="adj1" fmla="val -69440"/>
              <a:gd name="adj2" fmla="val 16948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0033CC"/>
                </a:solidFill>
                <a:latin typeface="Arial" charset="0"/>
              </a:rPr>
              <a:t>Smoking ban</a:t>
            </a:r>
            <a:endParaRPr lang="en-US" sz="1400">
              <a:solidFill>
                <a:srgbClr val="0033CC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227763" y="476250"/>
            <a:ext cx="2303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GB" sz="2800">
                <a:solidFill>
                  <a:srgbClr val="0033CC"/>
                </a:solidFill>
                <a:latin typeface="Arial" charset="0"/>
              </a:rPr>
              <a:t>policies</a:t>
            </a:r>
            <a:endParaRPr lang="en-US" sz="280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2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Interventions made up of Behaviour Change Techniques (BCTs)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489950" cy="4105275"/>
          </a:xfrm>
        </p:spPr>
        <p:txBody>
          <a:bodyPr/>
          <a:lstStyle/>
          <a:p>
            <a:pPr eaLnBrk="1" hangingPunct="1"/>
            <a:r>
              <a:rPr lang="en-GB" dirty="0" smtClean="0"/>
              <a:t>“Active ingredients” within the intervention designed to change behaviour </a:t>
            </a:r>
          </a:p>
          <a:p>
            <a:pPr eaLnBrk="1" hangingPunct="1"/>
            <a:r>
              <a:rPr lang="en-GB" dirty="0" smtClean="0"/>
              <a:t>They are</a:t>
            </a:r>
          </a:p>
          <a:p>
            <a:pPr lvl="1" eaLnBrk="1" hangingPunct="1"/>
            <a:r>
              <a:rPr lang="en-GB" dirty="0" smtClean="0"/>
              <a:t>observable, </a:t>
            </a:r>
          </a:p>
          <a:p>
            <a:pPr lvl="1" eaLnBrk="1" hangingPunct="1"/>
            <a:r>
              <a:rPr lang="en-GB" dirty="0" smtClean="0"/>
              <a:t>replicable and </a:t>
            </a:r>
          </a:p>
          <a:p>
            <a:pPr lvl="1" eaLnBrk="1" hangingPunct="1"/>
            <a:r>
              <a:rPr lang="en-GB" dirty="0" smtClean="0"/>
              <a:t>irreducible components of an intervention  </a:t>
            </a:r>
          </a:p>
          <a:p>
            <a:pPr eaLnBrk="1" hangingPunct="1"/>
            <a:r>
              <a:rPr lang="en-GB" dirty="0" smtClean="0"/>
              <a:t>Can be used alone or in combination with other BCTs  </a:t>
            </a:r>
          </a:p>
        </p:txBody>
      </p:sp>
    </p:spTree>
    <p:extLst>
      <p:ext uri="{BB962C8B-B14F-4D97-AF65-F5344CB8AC3E}">
        <p14:creationId xmlns:p14="http://schemas.microsoft.com/office/powerpoint/2010/main" val="66657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March 12, 2013: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I. Sim</a:t>
            </a:r>
            <a:endParaRPr lang="en-US" sz="1400">
              <a:solidFill>
                <a:prstClr val="black">
                  <a:tint val="75000"/>
                </a:prstClr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What Next?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Epi 206 – Medical Informatics</a:t>
            </a:r>
          </a:p>
        </p:txBody>
      </p:sp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4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Upcoming </a:t>
            </a:r>
            <a:r>
              <a:rPr lang="en-US" dirty="0" smtClean="0"/>
              <a:t>NIH </a:t>
            </a:r>
            <a:r>
              <a:rPr lang="en-US" dirty="0" smtClean="0">
                <a:cs typeface="+mj-cs"/>
              </a:rPr>
              <a:t>Lecture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35100"/>
            <a:ext cx="81153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i="1" dirty="0"/>
              <a:t>Office of Behavioral and Social Sciences Lecture Series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February 21, 2014 1:00-2:00 pm</a:t>
            </a:r>
          </a:p>
          <a:p>
            <a:pPr marL="0" indent="0" algn="ctr">
              <a:buNone/>
            </a:pPr>
            <a:r>
              <a:rPr lang="en-US" sz="2000" dirty="0"/>
              <a:t>National Institutes of Health </a:t>
            </a:r>
            <a:r>
              <a:rPr lang="en-US" sz="2000" dirty="0" err="1"/>
              <a:t>Natcher</a:t>
            </a:r>
            <a:r>
              <a:rPr lang="en-US" sz="2000" dirty="0"/>
              <a:t> Conference Center, Room F1/F2</a:t>
            </a:r>
          </a:p>
          <a:p>
            <a:pPr marL="0" indent="0" algn="ctr">
              <a:buNone/>
            </a:pPr>
            <a:r>
              <a:rPr lang="en-US" sz="2000" dirty="0" err="1"/>
              <a:t>Videocast</a:t>
            </a:r>
            <a:r>
              <a:rPr lang="en-US" sz="2000" dirty="0"/>
              <a:t> available at:</a:t>
            </a:r>
          </a:p>
          <a:p>
            <a:pPr marL="0" indent="0" algn="ctr">
              <a:buNone/>
            </a:pPr>
            <a:r>
              <a:rPr lang="en-US" sz="2000" u="sng" dirty="0">
                <a:hlinkClick r:id="rId3"/>
              </a:rPr>
              <a:t>http://videocast.nih.gov/default.asp</a:t>
            </a:r>
          </a:p>
          <a:p>
            <a:pPr marL="0" indent="0" algn="ctr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New Technologies and Behavior Change Interventions: What Can They Do for Each Other?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Bonnie Spring, Ph.D., ABPP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Professor of Preventive Medicine, Psychology, and Psychiatry</a:t>
            </a:r>
          </a:p>
          <a:p>
            <a:pPr marL="0" indent="0" algn="ctr">
              <a:buNone/>
            </a:pPr>
            <a:r>
              <a:rPr lang="en-US" sz="2000" dirty="0"/>
              <a:t>Director, Center for Behavior and Health</a:t>
            </a:r>
          </a:p>
          <a:p>
            <a:pPr marL="0" indent="0" algn="ctr">
              <a:buNone/>
            </a:pPr>
            <a:r>
              <a:rPr lang="en-US" sz="2000" dirty="0"/>
              <a:t>Northwestern University</a:t>
            </a:r>
            <a:endParaRPr lang="en-US" sz="2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6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12, 2013: </a:t>
            </a:r>
            <a:r>
              <a:rPr lang="en-US"/>
              <a:t>I. Sim</a:t>
            </a:r>
            <a:endParaRPr lang="en-US" sz="1400" i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Next?</a:t>
            </a:r>
            <a:endParaRPr lang="en-US" dirty="0"/>
          </a:p>
          <a:p>
            <a:pPr>
              <a:defRPr/>
            </a:pPr>
            <a:r>
              <a:rPr lang="en-US" dirty="0"/>
              <a:t>Epi 206 – Medical Informatics</a:t>
            </a:r>
          </a:p>
        </p:txBody>
      </p:sp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4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New Questions/New Ways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35100"/>
            <a:ext cx="8115300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What's the prevalence, natural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hx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, etc. even of rare diseases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Population-level efficacy and effectiveness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for endpoints, not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only intermediate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outcomes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for patient-centered outcomes (symptoms, side effects) 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>
                <a:solidFill>
                  <a:srgbClr val="BFBFBF"/>
                </a:solidFill>
              </a:rPr>
              <a:t>How to promote and sustain behavior </a:t>
            </a:r>
            <a:r>
              <a:rPr lang="en-US" sz="2400" dirty="0" smtClean="0">
                <a:solidFill>
                  <a:srgbClr val="BFBFBF"/>
                </a:solidFill>
              </a:rPr>
              <a:t>change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>
                <a:cs typeface="+mn-cs"/>
              </a:rPr>
              <a:t>Therapeutic precision (best therapy for </a:t>
            </a:r>
            <a:r>
              <a:rPr lang="en-US" sz="2400" i="1" dirty="0" smtClean="0">
                <a:cs typeface="+mn-cs"/>
              </a:rPr>
              <a:t>this</a:t>
            </a:r>
            <a:r>
              <a:rPr lang="en-US" sz="2400" dirty="0" smtClean="0"/>
              <a:t> patient)</a:t>
            </a:r>
            <a:endParaRPr lang="en-US" sz="2000" dirty="0" smtClean="0"/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learning </a:t>
            </a:r>
            <a:r>
              <a:rPr lang="en-US" sz="2000" dirty="0" smtClean="0"/>
              <a:t>from, </a:t>
            </a:r>
            <a:r>
              <a:rPr lang="en-US" sz="2000" dirty="0" smtClean="0"/>
              <a:t>but not constrained </a:t>
            </a:r>
            <a:r>
              <a:rPr lang="en-US" sz="2000" dirty="0" smtClean="0"/>
              <a:t>by, </a:t>
            </a:r>
            <a:r>
              <a:rPr lang="en-US" sz="2000" dirty="0" smtClean="0"/>
              <a:t>prior experience</a:t>
            </a:r>
            <a:endParaRPr lang="en-US" sz="2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54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1193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ndara" charset="0"/>
              </a:rPr>
              <a:t>rephrasing </a:t>
            </a:r>
            <a:r>
              <a:rPr lang="en-US" altLang="ja-JP" sz="4800" dirty="0">
                <a:latin typeface="Candara" charset="0"/>
              </a:rPr>
              <a:t>‘does it work?’</a:t>
            </a:r>
            <a:endParaRPr lang="en-US" dirty="0">
              <a:latin typeface="Candara" charset="0"/>
            </a:endParaRPr>
          </a:p>
        </p:txBody>
      </p:sp>
      <p:sp>
        <p:nvSpPr>
          <p:cNvPr id="53293" name="Text Box 4"/>
          <p:cNvSpPr txBox="1">
            <a:spLocks noChangeArrowheads="1"/>
          </p:cNvSpPr>
          <p:nvPr/>
        </p:nvSpPr>
        <p:spPr bwMode="auto">
          <a:xfrm>
            <a:off x="492125" y="3178175"/>
            <a:ext cx="2759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t>(Complexes of) Exposures</a:t>
            </a:r>
          </a:p>
        </p:txBody>
      </p:sp>
      <p:sp>
        <p:nvSpPr>
          <p:cNvPr id="53294" name="Text Box 5"/>
          <p:cNvSpPr txBox="1">
            <a:spLocks noChangeArrowheads="1"/>
          </p:cNvSpPr>
          <p:nvPr/>
        </p:nvSpPr>
        <p:spPr bwMode="auto">
          <a:xfrm>
            <a:off x="5762625" y="3360738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t>Outcome</a:t>
            </a:r>
          </a:p>
        </p:txBody>
      </p:sp>
      <p:sp>
        <p:nvSpPr>
          <p:cNvPr id="53295" name="AutoShape 6"/>
          <p:cNvSpPr>
            <a:spLocks noChangeArrowheads="1"/>
          </p:cNvSpPr>
          <p:nvPr/>
        </p:nvSpPr>
        <p:spPr bwMode="auto">
          <a:xfrm>
            <a:off x="3222625" y="3525838"/>
            <a:ext cx="2921000" cy="127000"/>
          </a:xfrm>
          <a:prstGeom prst="rightArrow">
            <a:avLst>
              <a:gd name="adj1" fmla="val 62500"/>
              <a:gd name="adj2" fmla="val 205722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96" name="Text Box 7"/>
          <p:cNvSpPr txBox="1">
            <a:spLocks noChangeArrowheads="1"/>
          </p:cNvSpPr>
          <p:nvPr/>
        </p:nvSpPr>
        <p:spPr bwMode="auto">
          <a:xfrm>
            <a:off x="3203575" y="3705225"/>
            <a:ext cx="296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t>strength of association?</a:t>
            </a:r>
          </a:p>
        </p:txBody>
      </p:sp>
      <p:sp>
        <p:nvSpPr>
          <p:cNvPr id="53257" name="Text Box 45"/>
          <p:cNvSpPr txBox="1">
            <a:spLocks noChangeArrowheads="1"/>
          </p:cNvSpPr>
          <p:nvPr/>
        </p:nvSpPr>
        <p:spPr bwMode="auto">
          <a:xfrm>
            <a:off x="6080124" y="3971925"/>
            <a:ext cx="2333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FF"/>
                </a:solidFill>
                <a:latin typeface="Candara" charset="0"/>
                <a:ea typeface="ＭＳ Ｐゴシック" charset="0"/>
                <a:cs typeface="ＭＳ Ｐゴシック" charset="0"/>
              </a:rPr>
              <a:t>mood</a:t>
            </a:r>
            <a:endParaRPr lang="en-US" sz="2400" dirty="0">
              <a:solidFill>
                <a:srgbClr val="FF00FF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8" name="Text Box 46"/>
          <p:cNvSpPr txBox="1">
            <a:spLocks noChangeArrowheads="1"/>
          </p:cNvSpPr>
          <p:nvPr/>
        </p:nvSpPr>
        <p:spPr bwMode="auto">
          <a:xfrm>
            <a:off x="1025525" y="3971925"/>
            <a:ext cx="220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FF"/>
                </a:solidFill>
                <a:latin typeface="Candara" charset="0"/>
                <a:ea typeface="ＭＳ Ｐゴシック" charset="0"/>
                <a:cs typeface="ＭＳ Ｐゴシック" charset="0"/>
              </a:rPr>
              <a:t>anti-depressant</a:t>
            </a:r>
            <a:endParaRPr lang="en-US" sz="2400" dirty="0">
              <a:solidFill>
                <a:srgbClr val="FF00FF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2895600"/>
            <a:ext cx="8483600" cy="3314700"/>
            <a:chOff x="381000" y="2895600"/>
            <a:chExt cx="8483600" cy="3314700"/>
          </a:xfrm>
        </p:grpSpPr>
        <p:sp>
          <p:nvSpPr>
            <p:cNvPr id="53259" name="AutoShape 15"/>
            <p:cNvSpPr>
              <a:spLocks noChangeArrowheads="1"/>
            </p:cNvSpPr>
            <p:nvPr/>
          </p:nvSpPr>
          <p:spPr bwMode="auto">
            <a:xfrm>
              <a:off x="381000" y="2895600"/>
              <a:ext cx="8483600" cy="28067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0" name="Text Box 16"/>
            <p:cNvSpPr txBox="1">
              <a:spLocks noChangeArrowheads="1"/>
            </p:cNvSpPr>
            <p:nvPr/>
          </p:nvSpPr>
          <p:spPr bwMode="auto">
            <a:xfrm>
              <a:off x="6130925" y="5226050"/>
              <a:ext cx="1352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Candara" charset="0"/>
                  <a:ea typeface="ＭＳ Ｐゴシック" charset="0"/>
                  <a:cs typeface="ＭＳ Ｐゴシック" charset="0"/>
                </a:rPr>
                <a:t>population</a:t>
              </a:r>
            </a:p>
          </p:txBody>
        </p:sp>
        <p:grpSp>
          <p:nvGrpSpPr>
            <p:cNvPr id="53261" name="Group 17"/>
            <p:cNvGrpSpPr>
              <a:grpSpLocks/>
            </p:cNvGrpSpPr>
            <p:nvPr/>
          </p:nvGrpSpPr>
          <p:grpSpPr bwMode="auto">
            <a:xfrm>
              <a:off x="6356350" y="4749800"/>
              <a:ext cx="190500" cy="323850"/>
              <a:chOff x="1460" y="1232"/>
              <a:chExt cx="120" cy="204"/>
            </a:xfrm>
          </p:grpSpPr>
          <p:sp>
            <p:nvSpPr>
              <p:cNvPr id="53286" name="AutoShape 18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87" name="AutoShape 19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2" name="Group 20"/>
            <p:cNvGrpSpPr>
              <a:grpSpLocks/>
            </p:cNvGrpSpPr>
            <p:nvPr/>
          </p:nvGrpSpPr>
          <p:grpSpPr bwMode="auto">
            <a:xfrm>
              <a:off x="8235950" y="4826000"/>
              <a:ext cx="190500" cy="323850"/>
              <a:chOff x="1460" y="1232"/>
              <a:chExt cx="120" cy="204"/>
            </a:xfrm>
          </p:grpSpPr>
          <p:sp>
            <p:nvSpPr>
              <p:cNvPr id="53284" name="AutoShape 2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85" name="AutoShape 2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3" name="Group 23"/>
            <p:cNvGrpSpPr>
              <a:grpSpLocks/>
            </p:cNvGrpSpPr>
            <p:nvPr/>
          </p:nvGrpSpPr>
          <p:grpSpPr bwMode="auto">
            <a:xfrm>
              <a:off x="7461250" y="4902200"/>
              <a:ext cx="190500" cy="323850"/>
              <a:chOff x="1460" y="1232"/>
              <a:chExt cx="120" cy="204"/>
            </a:xfrm>
          </p:grpSpPr>
          <p:sp>
            <p:nvSpPr>
              <p:cNvPr id="53282" name="AutoShape 24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83" name="AutoShape 25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4" name="Group 26"/>
            <p:cNvGrpSpPr>
              <a:grpSpLocks/>
            </p:cNvGrpSpPr>
            <p:nvPr/>
          </p:nvGrpSpPr>
          <p:grpSpPr bwMode="auto">
            <a:xfrm>
              <a:off x="5416550" y="5080000"/>
              <a:ext cx="190500" cy="323850"/>
              <a:chOff x="1460" y="1232"/>
              <a:chExt cx="120" cy="204"/>
            </a:xfrm>
          </p:grpSpPr>
          <p:sp>
            <p:nvSpPr>
              <p:cNvPr id="53280" name="AutoShape 27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81" name="AutoShape 28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5" name="Group 29"/>
            <p:cNvGrpSpPr>
              <a:grpSpLocks/>
            </p:cNvGrpSpPr>
            <p:nvPr/>
          </p:nvGrpSpPr>
          <p:grpSpPr bwMode="auto">
            <a:xfrm>
              <a:off x="3054350" y="4838700"/>
              <a:ext cx="190500" cy="323850"/>
              <a:chOff x="1460" y="1232"/>
              <a:chExt cx="120" cy="204"/>
            </a:xfrm>
          </p:grpSpPr>
          <p:sp>
            <p:nvSpPr>
              <p:cNvPr id="53278" name="AutoShape 30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79" name="AutoShape 31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6" name="Group 32"/>
            <p:cNvGrpSpPr>
              <a:grpSpLocks/>
            </p:cNvGrpSpPr>
            <p:nvPr/>
          </p:nvGrpSpPr>
          <p:grpSpPr bwMode="auto">
            <a:xfrm>
              <a:off x="4146550" y="5143500"/>
              <a:ext cx="190500" cy="323850"/>
              <a:chOff x="1460" y="1232"/>
              <a:chExt cx="120" cy="204"/>
            </a:xfrm>
          </p:grpSpPr>
          <p:sp>
            <p:nvSpPr>
              <p:cNvPr id="53276" name="AutoShape 33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77" name="AutoShape 34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7" name="Group 35"/>
            <p:cNvGrpSpPr>
              <a:grpSpLocks/>
            </p:cNvGrpSpPr>
            <p:nvPr/>
          </p:nvGrpSpPr>
          <p:grpSpPr bwMode="auto">
            <a:xfrm>
              <a:off x="2051050" y="5143500"/>
              <a:ext cx="190500" cy="323850"/>
              <a:chOff x="1460" y="1232"/>
              <a:chExt cx="120" cy="204"/>
            </a:xfrm>
          </p:grpSpPr>
          <p:sp>
            <p:nvSpPr>
              <p:cNvPr id="53274" name="AutoShape 36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75" name="AutoShape 37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8" name="Group 38"/>
            <p:cNvGrpSpPr>
              <a:grpSpLocks/>
            </p:cNvGrpSpPr>
            <p:nvPr/>
          </p:nvGrpSpPr>
          <p:grpSpPr bwMode="auto">
            <a:xfrm>
              <a:off x="1136650" y="4864100"/>
              <a:ext cx="190500" cy="323850"/>
              <a:chOff x="1460" y="1232"/>
              <a:chExt cx="120" cy="204"/>
            </a:xfrm>
          </p:grpSpPr>
          <p:sp>
            <p:nvSpPr>
              <p:cNvPr id="53272" name="AutoShape 39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73" name="AutoShape 40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3269" name="Group 41"/>
            <p:cNvGrpSpPr>
              <a:grpSpLocks/>
            </p:cNvGrpSpPr>
            <p:nvPr/>
          </p:nvGrpSpPr>
          <p:grpSpPr bwMode="auto">
            <a:xfrm>
              <a:off x="4603750" y="4711700"/>
              <a:ext cx="190500" cy="323850"/>
              <a:chOff x="1460" y="1232"/>
              <a:chExt cx="120" cy="204"/>
            </a:xfrm>
          </p:grpSpPr>
          <p:sp>
            <p:nvSpPr>
              <p:cNvPr id="53270" name="AutoShape 42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71" name="AutoShape 43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252" name="Rectangle 47"/>
            <p:cNvSpPr>
              <a:spLocks noChangeArrowheads="1"/>
            </p:cNvSpPr>
            <p:nvPr/>
          </p:nvSpPr>
          <p:spPr bwMode="auto">
            <a:xfrm>
              <a:off x="749300" y="5676900"/>
              <a:ext cx="78359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4200" y="3124200"/>
            <a:ext cx="8089900" cy="1473200"/>
            <a:chOff x="584200" y="3124200"/>
            <a:chExt cx="8089900" cy="1473200"/>
          </a:xfrm>
        </p:grpSpPr>
        <p:sp>
          <p:nvSpPr>
            <p:cNvPr id="48" name="AutoShape 18"/>
            <p:cNvSpPr>
              <a:spLocks noChangeArrowheads="1"/>
            </p:cNvSpPr>
            <p:nvPr/>
          </p:nvSpPr>
          <p:spPr bwMode="auto">
            <a:xfrm rot="16200000">
              <a:off x="5422900" y="4271433"/>
              <a:ext cx="228600" cy="190500"/>
            </a:xfrm>
            <a:prstGeom prst="flowChartDelay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84200" y="3124200"/>
              <a:ext cx="8089900" cy="1473200"/>
              <a:chOff x="584200" y="3124200"/>
              <a:chExt cx="8089900" cy="1473200"/>
            </a:xfrm>
          </p:grpSpPr>
          <p:sp>
            <p:nvSpPr>
              <p:cNvPr id="53288" name="AutoShape 9"/>
              <p:cNvSpPr>
                <a:spLocks noChangeArrowheads="1"/>
              </p:cNvSpPr>
              <p:nvPr/>
            </p:nvSpPr>
            <p:spPr bwMode="auto">
              <a:xfrm>
                <a:off x="584200" y="3124200"/>
                <a:ext cx="8089900" cy="147320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289" name="Text Box 10"/>
              <p:cNvSpPr txBox="1">
                <a:spLocks noChangeArrowheads="1"/>
              </p:cNvSpPr>
              <p:nvPr/>
            </p:nvSpPr>
            <p:spPr bwMode="auto">
              <a:xfrm>
                <a:off x="3971925" y="4146550"/>
                <a:ext cx="12234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Candara" charset="0"/>
                    <a:ea typeface="ＭＳ Ｐゴシック" charset="0"/>
                    <a:cs typeface="ＭＳ Ｐゴシック" charset="0"/>
                  </a:rPr>
                  <a:t>individual</a:t>
                </a:r>
              </a:p>
            </p:txBody>
          </p:sp>
          <p:sp>
            <p:nvSpPr>
              <p:cNvPr id="49" name="AutoShape 19"/>
              <p:cNvSpPr>
                <a:spLocks noChangeArrowheads="1"/>
              </p:cNvSpPr>
              <p:nvPr/>
            </p:nvSpPr>
            <p:spPr bwMode="auto">
              <a:xfrm>
                <a:off x="5454650" y="4157133"/>
                <a:ext cx="165100" cy="177800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66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4581" y="1016000"/>
            <a:ext cx="848360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4000" dirty="0" smtClean="0">
                <a:latin typeface="Candara"/>
                <a:cs typeface="Candara"/>
              </a:rPr>
              <a:t>which works better: Zoloft or Prozac?</a:t>
            </a:r>
            <a:endParaRPr lang="en-US" sz="4000" dirty="0">
              <a:latin typeface="Candara"/>
              <a:cs typeface="Candara"/>
            </a:endParaRPr>
          </a:p>
        </p:txBody>
      </p:sp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1735138" y="4919663"/>
            <a:ext cx="624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200">
              <a:solidFill>
                <a:srgbClr val="80808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733" y="2743200"/>
            <a:ext cx="8483605" cy="2032000"/>
            <a:chOff x="321733" y="2743200"/>
            <a:chExt cx="8483605" cy="2032000"/>
          </a:xfrm>
        </p:grpSpPr>
        <p:sp>
          <p:nvSpPr>
            <p:cNvPr id="55301" name="AutoShape 5"/>
            <p:cNvSpPr>
              <a:spLocks noChangeArrowheads="1"/>
            </p:cNvSpPr>
            <p:nvPr/>
          </p:nvSpPr>
          <p:spPr bwMode="auto">
            <a:xfrm>
              <a:off x="321733" y="2743200"/>
              <a:ext cx="8483600" cy="20320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00FFFF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02" name="Text Box 7"/>
            <p:cNvSpPr txBox="1">
              <a:spLocks noChangeArrowheads="1"/>
            </p:cNvSpPr>
            <p:nvPr/>
          </p:nvSpPr>
          <p:spPr bwMode="auto">
            <a:xfrm>
              <a:off x="3431646" y="4300538"/>
              <a:ext cx="12574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FFFFFF"/>
                </a:buClr>
                <a:buSzPct val="100000"/>
                <a:buFont typeface="Times New Roman" charset="0"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50 people</a:t>
              </a:r>
              <a:endParaRPr lang="en-US" sz="1800" dirty="0">
                <a:solidFill>
                  <a:prstClr val="black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304" name="Group 9"/>
            <p:cNvGrpSpPr>
              <a:grpSpLocks/>
            </p:cNvGrpSpPr>
            <p:nvPr/>
          </p:nvGrpSpPr>
          <p:grpSpPr bwMode="auto">
            <a:xfrm>
              <a:off x="3185583" y="4318000"/>
              <a:ext cx="190500" cy="323850"/>
              <a:chOff x="1460" y="1232"/>
              <a:chExt cx="120" cy="204"/>
            </a:xfrm>
          </p:grpSpPr>
          <p:sp>
            <p:nvSpPr>
              <p:cNvPr id="55353" name="AutoShape 10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54" name="AutoShape 11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05" name="Group 12"/>
            <p:cNvGrpSpPr>
              <a:grpSpLocks/>
            </p:cNvGrpSpPr>
            <p:nvPr/>
          </p:nvGrpSpPr>
          <p:grpSpPr bwMode="auto">
            <a:xfrm>
              <a:off x="2829983" y="4114800"/>
              <a:ext cx="190500" cy="323850"/>
              <a:chOff x="1460" y="1232"/>
              <a:chExt cx="120" cy="204"/>
            </a:xfrm>
          </p:grpSpPr>
          <p:sp>
            <p:nvSpPr>
              <p:cNvPr id="55351" name="AutoShape 13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52" name="AutoShape 14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06" name="Group 15"/>
            <p:cNvGrpSpPr>
              <a:grpSpLocks/>
            </p:cNvGrpSpPr>
            <p:nvPr/>
          </p:nvGrpSpPr>
          <p:grpSpPr bwMode="auto">
            <a:xfrm>
              <a:off x="4722283" y="3200400"/>
              <a:ext cx="190500" cy="323850"/>
              <a:chOff x="1460" y="1232"/>
              <a:chExt cx="120" cy="204"/>
            </a:xfrm>
          </p:grpSpPr>
          <p:sp>
            <p:nvSpPr>
              <p:cNvPr id="55349" name="AutoShape 16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50" name="AutoShape 17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07" name="Group 18"/>
            <p:cNvGrpSpPr>
              <a:grpSpLocks/>
            </p:cNvGrpSpPr>
            <p:nvPr/>
          </p:nvGrpSpPr>
          <p:grpSpPr bwMode="auto">
            <a:xfrm>
              <a:off x="1801283" y="4038600"/>
              <a:ext cx="190500" cy="323850"/>
              <a:chOff x="1460" y="1232"/>
              <a:chExt cx="120" cy="204"/>
            </a:xfrm>
          </p:grpSpPr>
          <p:sp>
            <p:nvSpPr>
              <p:cNvPr id="55347" name="AutoShape 19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48" name="AutoShape 20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08" name="Group 21"/>
            <p:cNvGrpSpPr>
              <a:grpSpLocks/>
            </p:cNvGrpSpPr>
            <p:nvPr/>
          </p:nvGrpSpPr>
          <p:grpSpPr bwMode="auto">
            <a:xfrm>
              <a:off x="1458383" y="3835400"/>
              <a:ext cx="190500" cy="323850"/>
              <a:chOff x="1460" y="1232"/>
              <a:chExt cx="120" cy="204"/>
            </a:xfrm>
          </p:grpSpPr>
          <p:sp>
            <p:nvSpPr>
              <p:cNvPr id="55345" name="AutoShape 22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46" name="AutoShape 23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09" name="Group 24"/>
            <p:cNvGrpSpPr>
              <a:grpSpLocks/>
            </p:cNvGrpSpPr>
            <p:nvPr/>
          </p:nvGrpSpPr>
          <p:grpSpPr bwMode="auto">
            <a:xfrm>
              <a:off x="1356783" y="3022600"/>
              <a:ext cx="190500" cy="323850"/>
              <a:chOff x="1460" y="1232"/>
              <a:chExt cx="120" cy="204"/>
            </a:xfrm>
          </p:grpSpPr>
          <p:sp>
            <p:nvSpPr>
              <p:cNvPr id="55343" name="AutoShape 25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44" name="AutoShape 26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10" name="Group 27"/>
            <p:cNvGrpSpPr>
              <a:grpSpLocks/>
            </p:cNvGrpSpPr>
            <p:nvPr/>
          </p:nvGrpSpPr>
          <p:grpSpPr bwMode="auto">
            <a:xfrm>
              <a:off x="1852083" y="3098800"/>
              <a:ext cx="190500" cy="323850"/>
              <a:chOff x="1460" y="1232"/>
              <a:chExt cx="120" cy="204"/>
            </a:xfrm>
          </p:grpSpPr>
          <p:sp>
            <p:nvSpPr>
              <p:cNvPr id="55341" name="AutoShape 28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42" name="AutoShape 29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11" name="Group 30"/>
            <p:cNvGrpSpPr>
              <a:grpSpLocks/>
            </p:cNvGrpSpPr>
            <p:nvPr/>
          </p:nvGrpSpPr>
          <p:grpSpPr bwMode="auto">
            <a:xfrm>
              <a:off x="1013883" y="3975100"/>
              <a:ext cx="190500" cy="323850"/>
              <a:chOff x="1460" y="1232"/>
              <a:chExt cx="120" cy="204"/>
            </a:xfrm>
          </p:grpSpPr>
          <p:sp>
            <p:nvSpPr>
              <p:cNvPr id="55339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40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12" name="Group 33"/>
            <p:cNvGrpSpPr>
              <a:grpSpLocks/>
            </p:cNvGrpSpPr>
            <p:nvPr/>
          </p:nvGrpSpPr>
          <p:grpSpPr bwMode="auto">
            <a:xfrm>
              <a:off x="4303183" y="3898900"/>
              <a:ext cx="190500" cy="323850"/>
              <a:chOff x="1460" y="1232"/>
              <a:chExt cx="120" cy="204"/>
            </a:xfrm>
          </p:grpSpPr>
          <p:sp>
            <p:nvSpPr>
              <p:cNvPr id="55337" name="AutoShape 34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38" name="AutoShape 35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313" name="Oval 36"/>
            <p:cNvSpPr>
              <a:spLocks noChangeArrowheads="1"/>
            </p:cNvSpPr>
            <p:nvPr/>
          </p:nvSpPr>
          <p:spPr bwMode="auto">
            <a:xfrm>
              <a:off x="2288646" y="3494088"/>
              <a:ext cx="296863" cy="2809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4" name="Line 37"/>
            <p:cNvSpPr>
              <a:spLocks noChangeShapeType="1"/>
            </p:cNvSpPr>
            <p:nvPr/>
          </p:nvSpPr>
          <p:spPr bwMode="auto">
            <a:xfrm flipV="1">
              <a:off x="2518833" y="3082925"/>
              <a:ext cx="868363" cy="411163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5" name="Line 38"/>
            <p:cNvSpPr>
              <a:spLocks noChangeShapeType="1"/>
            </p:cNvSpPr>
            <p:nvPr/>
          </p:nvSpPr>
          <p:spPr bwMode="auto">
            <a:xfrm>
              <a:off x="2555346" y="3775075"/>
              <a:ext cx="893763" cy="320675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6" name="Text Box 39"/>
            <p:cNvSpPr txBox="1">
              <a:spLocks noChangeArrowheads="1"/>
            </p:cNvSpPr>
            <p:nvPr/>
          </p:nvSpPr>
          <p:spPr bwMode="auto">
            <a:xfrm>
              <a:off x="891646" y="3413125"/>
              <a:ext cx="13493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FFFFFF"/>
                </a:buClr>
                <a:buSzPct val="100000"/>
                <a:buFont typeface="Times New Roman" charset="0"/>
                <a:buNone/>
              </a:pPr>
              <a:r>
                <a:rPr lang="en-US" sz="2000" dirty="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100 people</a:t>
              </a:r>
              <a:endPara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7" name="Rectangle 40"/>
            <p:cNvSpPr>
              <a:spLocks noChangeArrowheads="1"/>
            </p:cNvSpPr>
            <p:nvPr/>
          </p:nvSpPr>
          <p:spPr bwMode="auto">
            <a:xfrm>
              <a:off x="3418946" y="2887663"/>
              <a:ext cx="1217613" cy="398463"/>
            </a:xfrm>
            <a:prstGeom prst="rect">
              <a:avLst/>
            </a:prstGeom>
            <a:solidFill>
              <a:srgbClr val="8000FF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79727" tIns="39863" rIns="79727" bIns="39863" anchor="ctr">
              <a:prstTxWarp prst="textNoShape">
                <a:avLst/>
              </a:prstTxWarp>
            </a:bodyPr>
            <a:lstStyle/>
            <a:p>
              <a:pPr algn="ctr" defTabSz="398463" eaLnBrk="0" hangingPunct="0"/>
              <a:r>
                <a:rPr lang="en-US" sz="1900" dirty="0" smtClean="0">
                  <a:solidFill>
                    <a:srgbClr val="FFFFFF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Zoloft</a:t>
              </a:r>
              <a:endParaRPr lang="en-US" sz="1900" dirty="0">
                <a:solidFill>
                  <a:srgbClr val="FFFFFF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8" name="Line 41"/>
            <p:cNvSpPr>
              <a:spLocks noChangeShapeType="1"/>
            </p:cNvSpPr>
            <p:nvPr/>
          </p:nvSpPr>
          <p:spPr bwMode="auto">
            <a:xfrm flipV="1">
              <a:off x="4657197" y="3081867"/>
              <a:ext cx="1015470" cy="1058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35" name="Text Box 6"/>
            <p:cNvSpPr txBox="1">
              <a:spLocks noChangeArrowheads="1"/>
            </p:cNvSpPr>
            <p:nvPr/>
          </p:nvSpPr>
          <p:spPr bwMode="auto">
            <a:xfrm>
              <a:off x="5757331" y="3893942"/>
              <a:ext cx="3048002" cy="388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9727" tIns="39863" rIns="79727" bIns="39863">
              <a:prstTxWarp prst="textNoShape">
                <a:avLst/>
              </a:prstTxWarp>
              <a:spAutoFit/>
            </a:bodyPr>
            <a:lstStyle/>
            <a:p>
              <a:pPr defTabSz="398463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Mood, social activity</a:t>
              </a:r>
              <a:endParaRPr lang="en-US" dirty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20" name="Text Box 43"/>
            <p:cNvSpPr txBox="1">
              <a:spLocks noChangeArrowheads="1"/>
            </p:cNvSpPr>
            <p:nvPr/>
          </p:nvSpPr>
          <p:spPr bwMode="auto">
            <a:xfrm>
              <a:off x="3393546" y="3297238"/>
              <a:ext cx="12574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FFFFFF"/>
                </a:buClr>
                <a:buSzPct val="100000"/>
                <a:buFont typeface="Times New Roman" charset="0"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50 people</a:t>
              </a:r>
              <a:endParaRPr lang="en-US" sz="1800" dirty="0">
                <a:solidFill>
                  <a:prstClr val="black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21" name="Rectangle 44"/>
            <p:cNvSpPr>
              <a:spLocks noChangeArrowheads="1"/>
            </p:cNvSpPr>
            <p:nvPr/>
          </p:nvSpPr>
          <p:spPr bwMode="auto">
            <a:xfrm>
              <a:off x="3458633" y="3871913"/>
              <a:ext cx="1217613" cy="4000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79727" tIns="39863" rIns="79727" bIns="39863" anchor="ctr">
              <a:prstTxWarp prst="textNoShape">
                <a:avLst/>
              </a:prstTxWarp>
            </a:bodyPr>
            <a:lstStyle/>
            <a:p>
              <a:pPr algn="ctr" defTabSz="398463" eaLnBrk="0" hangingPunct="0"/>
              <a:r>
                <a:rPr lang="en-US" sz="1900" dirty="0" smtClean="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Effexor</a:t>
              </a:r>
              <a:endParaRPr lang="en-US" sz="19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323" name="Group 46"/>
            <p:cNvGrpSpPr>
              <a:grpSpLocks/>
            </p:cNvGrpSpPr>
            <p:nvPr/>
          </p:nvGrpSpPr>
          <p:grpSpPr bwMode="auto">
            <a:xfrm>
              <a:off x="3210983" y="3213100"/>
              <a:ext cx="190500" cy="323850"/>
              <a:chOff x="1460" y="1232"/>
              <a:chExt cx="120" cy="204"/>
            </a:xfrm>
          </p:grpSpPr>
          <p:sp>
            <p:nvSpPr>
              <p:cNvPr id="55333" name="AutoShape 47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34" name="AutoShape 48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24" name="Group 49"/>
            <p:cNvGrpSpPr>
              <a:grpSpLocks/>
            </p:cNvGrpSpPr>
            <p:nvPr/>
          </p:nvGrpSpPr>
          <p:grpSpPr bwMode="auto">
            <a:xfrm>
              <a:off x="759883" y="3162300"/>
              <a:ext cx="190500" cy="323850"/>
              <a:chOff x="1460" y="1232"/>
              <a:chExt cx="120" cy="204"/>
            </a:xfrm>
          </p:grpSpPr>
          <p:sp>
            <p:nvSpPr>
              <p:cNvPr id="55331" name="AutoShape 50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32" name="AutoShape 51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25" name="Group 52"/>
            <p:cNvGrpSpPr>
              <a:grpSpLocks/>
            </p:cNvGrpSpPr>
            <p:nvPr/>
          </p:nvGrpSpPr>
          <p:grpSpPr bwMode="auto">
            <a:xfrm>
              <a:off x="2868083" y="2870200"/>
              <a:ext cx="190500" cy="323850"/>
              <a:chOff x="1460" y="1232"/>
              <a:chExt cx="120" cy="204"/>
            </a:xfrm>
          </p:grpSpPr>
          <p:sp>
            <p:nvSpPr>
              <p:cNvPr id="55329" name="AutoShape 53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30" name="AutoShape 54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26" name="Group 55"/>
            <p:cNvGrpSpPr>
              <a:grpSpLocks/>
            </p:cNvGrpSpPr>
            <p:nvPr/>
          </p:nvGrpSpPr>
          <p:grpSpPr bwMode="auto">
            <a:xfrm>
              <a:off x="4747683" y="4140200"/>
              <a:ext cx="190500" cy="323850"/>
              <a:chOff x="1460" y="1232"/>
              <a:chExt cx="120" cy="204"/>
            </a:xfrm>
          </p:grpSpPr>
          <p:sp>
            <p:nvSpPr>
              <p:cNvPr id="55327" name="AutoShape 56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28" name="AutoShape 57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9" name="Text Box 16"/>
            <p:cNvSpPr txBox="1">
              <a:spLocks noChangeArrowheads="1"/>
            </p:cNvSpPr>
            <p:nvPr/>
          </p:nvSpPr>
          <p:spPr bwMode="auto">
            <a:xfrm>
              <a:off x="6875991" y="4311650"/>
              <a:ext cx="1352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prstClr val="black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population</a:t>
              </a:r>
            </a:p>
          </p:txBody>
        </p:sp>
        <p:sp>
          <p:nvSpPr>
            <p:cNvPr id="58" name="Line 41"/>
            <p:cNvSpPr>
              <a:spLocks noChangeShapeType="1"/>
            </p:cNvSpPr>
            <p:nvPr/>
          </p:nvSpPr>
          <p:spPr bwMode="auto">
            <a:xfrm flipV="1">
              <a:off x="4691064" y="4097867"/>
              <a:ext cx="1015470" cy="1058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>
              <a:off x="5757336" y="2887134"/>
              <a:ext cx="3048002" cy="403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9727" tIns="39863" rIns="79727" bIns="39863">
              <a:prstTxWarp prst="textNoShape">
                <a:avLst/>
              </a:prstTxWarp>
              <a:spAutoFit/>
            </a:bodyPr>
            <a:lstStyle/>
            <a:p>
              <a:pPr defTabSz="398463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2100" dirty="0" smtClean="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Mood, social activity</a:t>
              </a:r>
              <a:endParaRPr lang="en-US" sz="18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609600" y="50673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ndar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ndar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ndar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ndar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algn="l" eaLnBrk="1" hangingPunct="1">
              <a:buFont typeface="Arial"/>
              <a:buChar char="•"/>
            </a:pP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tells us </a:t>
            </a:r>
            <a:r>
              <a:rPr lang="en-US" altLang="ja-JP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on average 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whether Zoloft or Effexor is better at improving mood, depression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582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133" y="440267"/>
            <a:ext cx="6540500" cy="1143000"/>
          </a:xfrm>
        </p:spPr>
        <p:txBody>
          <a:bodyPr/>
          <a:lstStyle/>
          <a:p>
            <a:pPr eaLnBrk="1" hangingPunct="1"/>
            <a:r>
              <a:rPr lang="en-US" altLang="ja-JP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ndara"/>
              </a:rPr>
              <a:t>none of us are average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Candar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66800" y="2065867"/>
            <a:ext cx="7027334" cy="3882198"/>
            <a:chOff x="1066800" y="2336800"/>
            <a:chExt cx="7027334" cy="3882198"/>
          </a:xfrm>
        </p:grpSpPr>
        <p:grpSp>
          <p:nvGrpSpPr>
            <p:cNvPr id="55311" name="Group 30"/>
            <p:cNvGrpSpPr>
              <a:grpSpLocks/>
            </p:cNvGrpSpPr>
            <p:nvPr/>
          </p:nvGrpSpPr>
          <p:grpSpPr bwMode="auto">
            <a:xfrm>
              <a:off x="2504016" y="4770974"/>
              <a:ext cx="190500" cy="323850"/>
              <a:chOff x="1460" y="1232"/>
              <a:chExt cx="120" cy="204"/>
            </a:xfrm>
          </p:grpSpPr>
          <p:sp>
            <p:nvSpPr>
              <p:cNvPr id="55339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40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5324" name="Group 49"/>
            <p:cNvGrpSpPr>
              <a:grpSpLocks/>
            </p:cNvGrpSpPr>
            <p:nvPr/>
          </p:nvGrpSpPr>
          <p:grpSpPr bwMode="auto">
            <a:xfrm>
              <a:off x="1792816" y="4770974"/>
              <a:ext cx="190500" cy="323850"/>
              <a:chOff x="1460" y="1232"/>
              <a:chExt cx="120" cy="204"/>
            </a:xfrm>
          </p:grpSpPr>
          <p:sp>
            <p:nvSpPr>
              <p:cNvPr id="55331" name="AutoShape 50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332" name="AutoShape 51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 bwMode="auto">
            <a:xfrm>
              <a:off x="1066800" y="5283200"/>
              <a:ext cx="7027334" cy="169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4453467" y="2336800"/>
              <a:ext cx="50800" cy="2946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5113867" y="5757333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Effexor better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52134" y="5757333"/>
              <a:ext cx="1826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Zoloft better</a:t>
              </a:r>
              <a:endParaRPr lang="en-US" dirty="0"/>
            </a:p>
          </p:txBody>
        </p:sp>
        <p:grpSp>
          <p:nvGrpSpPr>
            <p:cNvPr id="66" name="Group 30"/>
            <p:cNvGrpSpPr>
              <a:grpSpLocks/>
            </p:cNvGrpSpPr>
            <p:nvPr/>
          </p:nvGrpSpPr>
          <p:grpSpPr bwMode="auto">
            <a:xfrm>
              <a:off x="3181350" y="4770974"/>
              <a:ext cx="190500" cy="323850"/>
              <a:chOff x="1460" y="1232"/>
              <a:chExt cx="120" cy="204"/>
            </a:xfrm>
          </p:grpSpPr>
          <p:sp>
            <p:nvSpPr>
              <p:cNvPr id="67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8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69" name="Group 30"/>
            <p:cNvGrpSpPr>
              <a:grpSpLocks/>
            </p:cNvGrpSpPr>
            <p:nvPr/>
          </p:nvGrpSpPr>
          <p:grpSpPr bwMode="auto">
            <a:xfrm>
              <a:off x="3130550" y="4330707"/>
              <a:ext cx="190500" cy="323851"/>
              <a:chOff x="1460" y="1232"/>
              <a:chExt cx="120" cy="204"/>
            </a:xfrm>
          </p:grpSpPr>
          <p:sp>
            <p:nvSpPr>
              <p:cNvPr id="70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1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2" name="Group 30"/>
            <p:cNvGrpSpPr>
              <a:grpSpLocks/>
            </p:cNvGrpSpPr>
            <p:nvPr/>
          </p:nvGrpSpPr>
          <p:grpSpPr bwMode="auto">
            <a:xfrm>
              <a:off x="3604683" y="4770973"/>
              <a:ext cx="190500" cy="323851"/>
              <a:chOff x="1460" y="1232"/>
              <a:chExt cx="120" cy="204"/>
            </a:xfrm>
          </p:grpSpPr>
          <p:sp>
            <p:nvSpPr>
              <p:cNvPr id="73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4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5" name="Group 30"/>
            <p:cNvGrpSpPr>
              <a:grpSpLocks/>
            </p:cNvGrpSpPr>
            <p:nvPr/>
          </p:nvGrpSpPr>
          <p:grpSpPr bwMode="auto">
            <a:xfrm>
              <a:off x="4773084" y="3348573"/>
              <a:ext cx="190500" cy="323851"/>
              <a:chOff x="1460" y="1232"/>
              <a:chExt cx="120" cy="204"/>
            </a:xfrm>
          </p:grpSpPr>
          <p:sp>
            <p:nvSpPr>
              <p:cNvPr id="76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7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8" name="Group 30"/>
            <p:cNvGrpSpPr>
              <a:grpSpLocks/>
            </p:cNvGrpSpPr>
            <p:nvPr/>
          </p:nvGrpSpPr>
          <p:grpSpPr bwMode="auto">
            <a:xfrm>
              <a:off x="4688418" y="4212173"/>
              <a:ext cx="190500" cy="323851"/>
              <a:chOff x="1460" y="1232"/>
              <a:chExt cx="120" cy="204"/>
            </a:xfrm>
          </p:grpSpPr>
          <p:sp>
            <p:nvSpPr>
              <p:cNvPr id="79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0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82" name="Group 30"/>
            <p:cNvGrpSpPr>
              <a:grpSpLocks/>
            </p:cNvGrpSpPr>
            <p:nvPr/>
          </p:nvGrpSpPr>
          <p:grpSpPr bwMode="auto">
            <a:xfrm>
              <a:off x="4773083" y="4770973"/>
              <a:ext cx="190500" cy="323851"/>
              <a:chOff x="1460" y="1232"/>
              <a:chExt cx="120" cy="204"/>
            </a:xfrm>
          </p:grpSpPr>
          <p:sp>
            <p:nvSpPr>
              <p:cNvPr id="83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4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85" name="Group 30"/>
            <p:cNvGrpSpPr>
              <a:grpSpLocks/>
            </p:cNvGrpSpPr>
            <p:nvPr/>
          </p:nvGrpSpPr>
          <p:grpSpPr bwMode="auto">
            <a:xfrm>
              <a:off x="4790018" y="3771906"/>
              <a:ext cx="190500" cy="323851"/>
              <a:chOff x="1460" y="1232"/>
              <a:chExt cx="120" cy="204"/>
            </a:xfrm>
          </p:grpSpPr>
          <p:sp>
            <p:nvSpPr>
              <p:cNvPr id="86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88" name="Group 30"/>
            <p:cNvGrpSpPr>
              <a:grpSpLocks/>
            </p:cNvGrpSpPr>
            <p:nvPr/>
          </p:nvGrpSpPr>
          <p:grpSpPr bwMode="auto">
            <a:xfrm>
              <a:off x="5077884" y="3653373"/>
              <a:ext cx="190500" cy="323851"/>
              <a:chOff x="1460" y="1232"/>
              <a:chExt cx="120" cy="204"/>
            </a:xfrm>
          </p:grpSpPr>
          <p:sp>
            <p:nvSpPr>
              <p:cNvPr id="89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91" name="Group 30"/>
            <p:cNvGrpSpPr>
              <a:grpSpLocks/>
            </p:cNvGrpSpPr>
            <p:nvPr/>
          </p:nvGrpSpPr>
          <p:grpSpPr bwMode="auto">
            <a:xfrm>
              <a:off x="5975351" y="4279907"/>
              <a:ext cx="190500" cy="323851"/>
              <a:chOff x="1460" y="1232"/>
              <a:chExt cx="120" cy="204"/>
            </a:xfrm>
          </p:grpSpPr>
          <p:sp>
            <p:nvSpPr>
              <p:cNvPr id="92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94" name="Group 30"/>
            <p:cNvGrpSpPr>
              <a:grpSpLocks/>
            </p:cNvGrpSpPr>
            <p:nvPr/>
          </p:nvGrpSpPr>
          <p:grpSpPr bwMode="auto">
            <a:xfrm>
              <a:off x="5314951" y="4279906"/>
              <a:ext cx="190500" cy="323851"/>
              <a:chOff x="1460" y="1232"/>
              <a:chExt cx="120" cy="204"/>
            </a:xfrm>
          </p:grpSpPr>
          <p:sp>
            <p:nvSpPr>
              <p:cNvPr id="95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97" name="Group 30"/>
            <p:cNvGrpSpPr>
              <a:grpSpLocks/>
            </p:cNvGrpSpPr>
            <p:nvPr/>
          </p:nvGrpSpPr>
          <p:grpSpPr bwMode="auto">
            <a:xfrm>
              <a:off x="6212417" y="4770973"/>
              <a:ext cx="190500" cy="323851"/>
              <a:chOff x="1460" y="1232"/>
              <a:chExt cx="120" cy="204"/>
            </a:xfrm>
          </p:grpSpPr>
          <p:sp>
            <p:nvSpPr>
              <p:cNvPr id="98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9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0" name="Group 30"/>
            <p:cNvGrpSpPr>
              <a:grpSpLocks/>
            </p:cNvGrpSpPr>
            <p:nvPr/>
          </p:nvGrpSpPr>
          <p:grpSpPr bwMode="auto">
            <a:xfrm>
              <a:off x="5365750" y="4770973"/>
              <a:ext cx="190500" cy="323851"/>
              <a:chOff x="1460" y="1232"/>
              <a:chExt cx="120" cy="204"/>
            </a:xfrm>
          </p:grpSpPr>
          <p:sp>
            <p:nvSpPr>
              <p:cNvPr id="101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3" name="Group 30"/>
            <p:cNvGrpSpPr>
              <a:grpSpLocks/>
            </p:cNvGrpSpPr>
            <p:nvPr/>
          </p:nvGrpSpPr>
          <p:grpSpPr bwMode="auto">
            <a:xfrm>
              <a:off x="5772151" y="4770973"/>
              <a:ext cx="190500" cy="323851"/>
              <a:chOff x="1460" y="1232"/>
              <a:chExt cx="120" cy="204"/>
            </a:xfrm>
          </p:grpSpPr>
          <p:sp>
            <p:nvSpPr>
              <p:cNvPr id="104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6" name="Group 30"/>
            <p:cNvGrpSpPr>
              <a:grpSpLocks/>
            </p:cNvGrpSpPr>
            <p:nvPr/>
          </p:nvGrpSpPr>
          <p:grpSpPr bwMode="auto">
            <a:xfrm>
              <a:off x="3570817" y="4279908"/>
              <a:ext cx="190500" cy="323851"/>
              <a:chOff x="1460" y="1232"/>
              <a:chExt cx="120" cy="204"/>
            </a:xfrm>
          </p:grpSpPr>
          <p:sp>
            <p:nvSpPr>
              <p:cNvPr id="107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9" name="Group 30"/>
            <p:cNvGrpSpPr>
              <a:grpSpLocks/>
            </p:cNvGrpSpPr>
            <p:nvPr/>
          </p:nvGrpSpPr>
          <p:grpSpPr bwMode="auto">
            <a:xfrm>
              <a:off x="4942417" y="4330706"/>
              <a:ext cx="190500" cy="323851"/>
              <a:chOff x="1460" y="1232"/>
              <a:chExt cx="120" cy="204"/>
            </a:xfrm>
          </p:grpSpPr>
          <p:sp>
            <p:nvSpPr>
              <p:cNvPr id="110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12" name="Group 30"/>
            <p:cNvGrpSpPr>
              <a:grpSpLocks/>
            </p:cNvGrpSpPr>
            <p:nvPr/>
          </p:nvGrpSpPr>
          <p:grpSpPr bwMode="auto">
            <a:xfrm>
              <a:off x="3418417" y="3822708"/>
              <a:ext cx="190500" cy="323851"/>
              <a:chOff x="1460" y="1232"/>
              <a:chExt cx="120" cy="204"/>
            </a:xfrm>
          </p:grpSpPr>
          <p:sp>
            <p:nvSpPr>
              <p:cNvPr id="113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15" name="Group 30"/>
            <p:cNvGrpSpPr>
              <a:grpSpLocks/>
            </p:cNvGrpSpPr>
            <p:nvPr/>
          </p:nvGrpSpPr>
          <p:grpSpPr bwMode="auto">
            <a:xfrm>
              <a:off x="4129616" y="3162308"/>
              <a:ext cx="190500" cy="323851"/>
              <a:chOff x="1460" y="1232"/>
              <a:chExt cx="120" cy="204"/>
            </a:xfrm>
          </p:grpSpPr>
          <p:sp>
            <p:nvSpPr>
              <p:cNvPr id="116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18" name="Group 30"/>
            <p:cNvGrpSpPr>
              <a:grpSpLocks/>
            </p:cNvGrpSpPr>
            <p:nvPr/>
          </p:nvGrpSpPr>
          <p:grpSpPr bwMode="auto">
            <a:xfrm>
              <a:off x="3638550" y="3348574"/>
              <a:ext cx="190500" cy="323851"/>
              <a:chOff x="1460" y="1232"/>
              <a:chExt cx="120" cy="204"/>
            </a:xfrm>
          </p:grpSpPr>
          <p:sp>
            <p:nvSpPr>
              <p:cNvPr id="119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0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1" name="Group 30"/>
            <p:cNvGrpSpPr>
              <a:grpSpLocks/>
            </p:cNvGrpSpPr>
            <p:nvPr/>
          </p:nvGrpSpPr>
          <p:grpSpPr bwMode="auto">
            <a:xfrm>
              <a:off x="4180417" y="3585641"/>
              <a:ext cx="190500" cy="323851"/>
              <a:chOff x="1460" y="1232"/>
              <a:chExt cx="120" cy="204"/>
            </a:xfrm>
          </p:grpSpPr>
          <p:sp>
            <p:nvSpPr>
              <p:cNvPr id="122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3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4" name="Group 30"/>
            <p:cNvGrpSpPr>
              <a:grpSpLocks/>
            </p:cNvGrpSpPr>
            <p:nvPr/>
          </p:nvGrpSpPr>
          <p:grpSpPr bwMode="auto">
            <a:xfrm>
              <a:off x="3892550" y="3873508"/>
              <a:ext cx="190500" cy="323851"/>
              <a:chOff x="1460" y="1232"/>
              <a:chExt cx="120" cy="204"/>
            </a:xfrm>
          </p:grpSpPr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6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27" name="Group 30"/>
            <p:cNvGrpSpPr>
              <a:grpSpLocks/>
            </p:cNvGrpSpPr>
            <p:nvPr/>
          </p:nvGrpSpPr>
          <p:grpSpPr bwMode="auto">
            <a:xfrm>
              <a:off x="4095750" y="4770973"/>
              <a:ext cx="190500" cy="323851"/>
              <a:chOff x="1460" y="1232"/>
              <a:chExt cx="120" cy="204"/>
            </a:xfrm>
          </p:grpSpPr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9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30" name="Group 30"/>
            <p:cNvGrpSpPr>
              <a:grpSpLocks/>
            </p:cNvGrpSpPr>
            <p:nvPr/>
          </p:nvGrpSpPr>
          <p:grpSpPr bwMode="auto">
            <a:xfrm>
              <a:off x="4011083" y="4212174"/>
              <a:ext cx="190500" cy="323851"/>
              <a:chOff x="1460" y="1232"/>
              <a:chExt cx="120" cy="204"/>
            </a:xfrm>
          </p:grpSpPr>
          <p:sp>
            <p:nvSpPr>
              <p:cNvPr id="131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2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33" name="Group 30"/>
            <p:cNvGrpSpPr>
              <a:grpSpLocks/>
            </p:cNvGrpSpPr>
            <p:nvPr/>
          </p:nvGrpSpPr>
          <p:grpSpPr bwMode="auto">
            <a:xfrm>
              <a:off x="4400550" y="4110574"/>
              <a:ext cx="190500" cy="323851"/>
              <a:chOff x="1460" y="1232"/>
              <a:chExt cx="120" cy="204"/>
            </a:xfrm>
          </p:grpSpPr>
          <p:sp>
            <p:nvSpPr>
              <p:cNvPr id="134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36" name="Group 30"/>
            <p:cNvGrpSpPr>
              <a:grpSpLocks/>
            </p:cNvGrpSpPr>
            <p:nvPr/>
          </p:nvGrpSpPr>
          <p:grpSpPr bwMode="auto">
            <a:xfrm>
              <a:off x="4552950" y="3026841"/>
              <a:ext cx="190500" cy="323851"/>
              <a:chOff x="1460" y="1232"/>
              <a:chExt cx="120" cy="204"/>
            </a:xfrm>
          </p:grpSpPr>
          <p:sp>
            <p:nvSpPr>
              <p:cNvPr id="137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8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42" name="Group 30"/>
            <p:cNvGrpSpPr>
              <a:grpSpLocks/>
            </p:cNvGrpSpPr>
            <p:nvPr/>
          </p:nvGrpSpPr>
          <p:grpSpPr bwMode="auto">
            <a:xfrm>
              <a:off x="4823884" y="2772840"/>
              <a:ext cx="190500" cy="323851"/>
              <a:chOff x="1460" y="1232"/>
              <a:chExt cx="120" cy="204"/>
            </a:xfrm>
          </p:grpSpPr>
          <p:sp>
            <p:nvSpPr>
              <p:cNvPr id="143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45" name="Group 30"/>
            <p:cNvGrpSpPr>
              <a:grpSpLocks/>
            </p:cNvGrpSpPr>
            <p:nvPr/>
          </p:nvGrpSpPr>
          <p:grpSpPr bwMode="auto">
            <a:xfrm>
              <a:off x="5077884" y="3653373"/>
              <a:ext cx="190500" cy="323851"/>
              <a:chOff x="1460" y="1232"/>
              <a:chExt cx="120" cy="204"/>
            </a:xfrm>
          </p:grpSpPr>
          <p:sp>
            <p:nvSpPr>
              <p:cNvPr id="146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7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48" name="Group 30"/>
            <p:cNvGrpSpPr>
              <a:grpSpLocks/>
            </p:cNvGrpSpPr>
            <p:nvPr/>
          </p:nvGrpSpPr>
          <p:grpSpPr bwMode="auto">
            <a:xfrm>
              <a:off x="5365750" y="3839639"/>
              <a:ext cx="190500" cy="323851"/>
              <a:chOff x="1460" y="1232"/>
              <a:chExt cx="120" cy="204"/>
            </a:xfrm>
          </p:grpSpPr>
          <p:sp>
            <p:nvSpPr>
              <p:cNvPr id="149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0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51" name="Group 30"/>
            <p:cNvGrpSpPr>
              <a:grpSpLocks/>
            </p:cNvGrpSpPr>
            <p:nvPr/>
          </p:nvGrpSpPr>
          <p:grpSpPr bwMode="auto">
            <a:xfrm>
              <a:off x="5602817" y="4042840"/>
              <a:ext cx="190500" cy="323851"/>
              <a:chOff x="1460" y="1232"/>
              <a:chExt cx="120" cy="204"/>
            </a:xfrm>
          </p:grpSpPr>
          <p:sp>
            <p:nvSpPr>
              <p:cNvPr id="152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3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54" name="Group 30"/>
            <p:cNvGrpSpPr>
              <a:grpSpLocks/>
            </p:cNvGrpSpPr>
            <p:nvPr/>
          </p:nvGrpSpPr>
          <p:grpSpPr bwMode="auto">
            <a:xfrm>
              <a:off x="6805084" y="4770973"/>
              <a:ext cx="190500" cy="323851"/>
              <a:chOff x="1460" y="1232"/>
              <a:chExt cx="120" cy="204"/>
            </a:xfrm>
          </p:grpSpPr>
          <p:sp>
            <p:nvSpPr>
              <p:cNvPr id="155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6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57" name="Group 30"/>
            <p:cNvGrpSpPr>
              <a:grpSpLocks/>
            </p:cNvGrpSpPr>
            <p:nvPr/>
          </p:nvGrpSpPr>
          <p:grpSpPr bwMode="auto">
            <a:xfrm>
              <a:off x="5077884" y="2992973"/>
              <a:ext cx="190500" cy="323851"/>
              <a:chOff x="1460" y="1232"/>
              <a:chExt cx="120" cy="204"/>
            </a:xfrm>
          </p:grpSpPr>
          <p:sp>
            <p:nvSpPr>
              <p:cNvPr id="158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9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0" name="Group 30"/>
            <p:cNvGrpSpPr>
              <a:grpSpLocks/>
            </p:cNvGrpSpPr>
            <p:nvPr/>
          </p:nvGrpSpPr>
          <p:grpSpPr bwMode="auto">
            <a:xfrm>
              <a:off x="5298017" y="3230040"/>
              <a:ext cx="190500" cy="323851"/>
              <a:chOff x="1460" y="1232"/>
              <a:chExt cx="120" cy="204"/>
            </a:xfrm>
          </p:grpSpPr>
          <p:sp>
            <p:nvSpPr>
              <p:cNvPr id="161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2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3" name="Group 30"/>
            <p:cNvGrpSpPr>
              <a:grpSpLocks/>
            </p:cNvGrpSpPr>
            <p:nvPr/>
          </p:nvGrpSpPr>
          <p:grpSpPr bwMode="auto">
            <a:xfrm>
              <a:off x="5568951" y="3484039"/>
              <a:ext cx="190500" cy="323851"/>
              <a:chOff x="1460" y="1232"/>
              <a:chExt cx="120" cy="204"/>
            </a:xfrm>
          </p:grpSpPr>
          <p:sp>
            <p:nvSpPr>
              <p:cNvPr id="164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5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6" name="Group 30"/>
            <p:cNvGrpSpPr>
              <a:grpSpLocks/>
            </p:cNvGrpSpPr>
            <p:nvPr/>
          </p:nvGrpSpPr>
          <p:grpSpPr bwMode="auto">
            <a:xfrm>
              <a:off x="4603750" y="2569639"/>
              <a:ext cx="190500" cy="323851"/>
              <a:chOff x="1460" y="1232"/>
              <a:chExt cx="120" cy="204"/>
            </a:xfrm>
          </p:grpSpPr>
          <p:sp>
            <p:nvSpPr>
              <p:cNvPr id="167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8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9" name="Group 30"/>
            <p:cNvGrpSpPr>
              <a:grpSpLocks/>
            </p:cNvGrpSpPr>
            <p:nvPr/>
          </p:nvGrpSpPr>
          <p:grpSpPr bwMode="auto">
            <a:xfrm>
              <a:off x="5890684" y="3805773"/>
              <a:ext cx="190500" cy="323851"/>
              <a:chOff x="1460" y="1232"/>
              <a:chExt cx="120" cy="204"/>
            </a:xfrm>
          </p:grpSpPr>
          <p:sp>
            <p:nvSpPr>
              <p:cNvPr id="170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1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72" name="Group 30"/>
            <p:cNvGrpSpPr>
              <a:grpSpLocks/>
            </p:cNvGrpSpPr>
            <p:nvPr/>
          </p:nvGrpSpPr>
          <p:grpSpPr bwMode="auto">
            <a:xfrm>
              <a:off x="6330951" y="4229106"/>
              <a:ext cx="190500" cy="323851"/>
              <a:chOff x="1460" y="1232"/>
              <a:chExt cx="120" cy="204"/>
            </a:xfrm>
          </p:grpSpPr>
          <p:sp>
            <p:nvSpPr>
              <p:cNvPr id="173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4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75" name="Group 30"/>
            <p:cNvGrpSpPr>
              <a:grpSpLocks/>
            </p:cNvGrpSpPr>
            <p:nvPr/>
          </p:nvGrpSpPr>
          <p:grpSpPr bwMode="auto">
            <a:xfrm>
              <a:off x="6720417" y="4313774"/>
              <a:ext cx="190500" cy="323850"/>
              <a:chOff x="1460" y="1232"/>
              <a:chExt cx="120" cy="204"/>
            </a:xfrm>
          </p:grpSpPr>
          <p:sp>
            <p:nvSpPr>
              <p:cNvPr id="176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7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78" name="Group 30"/>
            <p:cNvGrpSpPr>
              <a:grpSpLocks/>
            </p:cNvGrpSpPr>
            <p:nvPr/>
          </p:nvGrpSpPr>
          <p:grpSpPr bwMode="auto">
            <a:xfrm>
              <a:off x="3824816" y="2925241"/>
              <a:ext cx="190500" cy="323850"/>
              <a:chOff x="1460" y="1232"/>
              <a:chExt cx="120" cy="204"/>
            </a:xfrm>
          </p:grpSpPr>
          <p:sp>
            <p:nvSpPr>
              <p:cNvPr id="179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0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81" name="Group 30"/>
            <p:cNvGrpSpPr>
              <a:grpSpLocks/>
            </p:cNvGrpSpPr>
            <p:nvPr/>
          </p:nvGrpSpPr>
          <p:grpSpPr bwMode="auto">
            <a:xfrm>
              <a:off x="2774950" y="4466174"/>
              <a:ext cx="190500" cy="323850"/>
              <a:chOff x="1460" y="1232"/>
              <a:chExt cx="120" cy="204"/>
            </a:xfrm>
          </p:grpSpPr>
          <p:sp>
            <p:nvSpPr>
              <p:cNvPr id="182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3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84" name="Group 30"/>
            <p:cNvGrpSpPr>
              <a:grpSpLocks/>
            </p:cNvGrpSpPr>
            <p:nvPr/>
          </p:nvGrpSpPr>
          <p:grpSpPr bwMode="auto">
            <a:xfrm>
              <a:off x="2165349" y="4550840"/>
              <a:ext cx="190500" cy="323850"/>
              <a:chOff x="1460" y="1232"/>
              <a:chExt cx="120" cy="204"/>
            </a:xfrm>
          </p:grpSpPr>
          <p:sp>
            <p:nvSpPr>
              <p:cNvPr id="185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6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92" name="Group 30"/>
            <p:cNvGrpSpPr>
              <a:grpSpLocks/>
            </p:cNvGrpSpPr>
            <p:nvPr/>
          </p:nvGrpSpPr>
          <p:grpSpPr bwMode="auto">
            <a:xfrm>
              <a:off x="4163483" y="2671240"/>
              <a:ext cx="190500" cy="323851"/>
              <a:chOff x="1460" y="1232"/>
              <a:chExt cx="120" cy="204"/>
            </a:xfrm>
          </p:grpSpPr>
          <p:sp>
            <p:nvSpPr>
              <p:cNvPr id="193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4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95" name="Group 30"/>
            <p:cNvGrpSpPr>
              <a:grpSpLocks/>
            </p:cNvGrpSpPr>
            <p:nvPr/>
          </p:nvGrpSpPr>
          <p:grpSpPr bwMode="auto">
            <a:xfrm>
              <a:off x="7076017" y="4483107"/>
              <a:ext cx="190500" cy="323851"/>
              <a:chOff x="1460" y="1232"/>
              <a:chExt cx="120" cy="204"/>
            </a:xfrm>
          </p:grpSpPr>
          <p:sp>
            <p:nvSpPr>
              <p:cNvPr id="196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7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98" name="Group 30"/>
            <p:cNvGrpSpPr>
              <a:grpSpLocks/>
            </p:cNvGrpSpPr>
            <p:nvPr/>
          </p:nvGrpSpPr>
          <p:grpSpPr bwMode="auto">
            <a:xfrm>
              <a:off x="7279217" y="4754040"/>
              <a:ext cx="190500" cy="323851"/>
              <a:chOff x="1460" y="1232"/>
              <a:chExt cx="120" cy="204"/>
            </a:xfrm>
          </p:grpSpPr>
          <p:sp>
            <p:nvSpPr>
              <p:cNvPr id="199" name="AutoShape 31"/>
              <p:cNvSpPr>
                <a:spLocks noChangeArrowheads="1"/>
              </p:cNvSpPr>
              <p:nvPr/>
            </p:nvSpPr>
            <p:spPr bwMode="auto">
              <a:xfrm rot="-5400000">
                <a:off x="1448" y="1304"/>
                <a:ext cx="144" cy="12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0" name="AutoShape 32"/>
              <p:cNvSpPr>
                <a:spLocks noChangeArrowheads="1"/>
              </p:cNvSpPr>
              <p:nvPr/>
            </p:nvSpPr>
            <p:spPr bwMode="auto">
              <a:xfrm>
                <a:off x="1468" y="1232"/>
                <a:ext cx="104" cy="112"/>
              </a:xfrm>
              <a:prstGeom prst="smileyFace">
                <a:avLst>
                  <a:gd name="adj" fmla="val 4653"/>
                </a:avLst>
              </a:prstGeom>
              <a:solidFill>
                <a:srgbClr val="FBF8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58581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March 13, 2012: I. Sim</a:t>
            </a:r>
            <a:endParaRPr lang="en-US" sz="1400" i="0" dirty="0">
              <a:solidFill>
                <a:srgbClr val="000000"/>
              </a:solidFill>
              <a:latin typeface="Times" charset="0"/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</a:rPr>
              <a:t>What Next?</a:t>
            </a: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</a:rPr>
              <a:t>Epi – 206 Medical Informatics</a:t>
            </a:r>
          </a:p>
        </p:txBody>
      </p:sp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</a:rPr>
              <a:t>Consider…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1150"/>
            <a:ext cx="8229600" cy="4775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</a:rPr>
              <a:t>8-week remission rate</a:t>
            </a:r>
            <a:r>
              <a:rPr lang="en-US" baseline="30000" dirty="0" smtClean="0">
                <a:solidFill>
                  <a:srgbClr val="000000"/>
                </a:solidFill>
                <a:latin typeface="Candara"/>
                <a:cs typeface="Candara"/>
              </a:rPr>
              <a:t>1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0" indent="0">
              <a:buNone/>
              <a:defRPr/>
            </a:pPr>
            <a:r>
              <a:rPr lang="en-US" baseline="30000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endParaRPr lang="en-US" dirty="0" smtClean="0">
              <a:solidFill>
                <a:srgbClr val="FF0000"/>
              </a:solidFill>
              <a:latin typeface="Candara"/>
              <a:cs typeface="Candara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</a:rPr>
              <a:t>For the last 200 patients "like you" in APEX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</a:rPr>
              <a:t>60 Effexor patients, 30 remitted (50%)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</a:rPr>
              <a:t>140 Zoloft patients, 100 remitted (63%)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</a:rPr>
              <a:t>Which one will work for you? </a:t>
            </a:r>
          </a:p>
        </p:txBody>
      </p:sp>
      <p:sp>
        <p:nvSpPr>
          <p:cNvPr id="1317892" name="Text Box 4"/>
          <p:cNvSpPr txBox="1">
            <a:spLocks noChangeArrowheads="1"/>
          </p:cNvSpPr>
          <p:nvPr/>
        </p:nvSpPr>
        <p:spPr bwMode="auto">
          <a:xfrm>
            <a:off x="2019300" y="6048573"/>
            <a:ext cx="69977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http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://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www.effectivehealthcare.ahrq.gov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repFiles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Antidepressants_Final_Report.pdf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68304"/>
              </p:ext>
            </p:extLst>
          </p:nvPr>
        </p:nvGraphicFramePr>
        <p:xfrm>
          <a:off x="1168400" y="2284730"/>
          <a:ext cx="6680200" cy="138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0050"/>
                <a:gridCol w="1670050"/>
                <a:gridCol w="1670050"/>
                <a:gridCol w="16700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Effexor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Zoloft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 value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Mehtonen</a:t>
                      </a:r>
                      <a:r>
                        <a:rPr lang="en-US" b="1" dirty="0" smtClean="0"/>
                        <a:t>,</a:t>
                      </a:r>
                      <a:r>
                        <a:rPr lang="en-US" b="1" baseline="0" dirty="0" smtClean="0"/>
                        <a:t> et al. 2000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Sir, et al. 2005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12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3100" y="10414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 smtClean="0">
                <a:latin typeface="Candara"/>
                <a:cs typeface="Candara"/>
              </a:rPr>
              <a:t>which works better </a:t>
            </a:r>
            <a:r>
              <a:rPr lang="en-US" altLang="ja-JP" sz="4000" i="1" dirty="0" smtClean="0">
                <a:latin typeface="Candara"/>
                <a:cs typeface="Candara"/>
              </a:rPr>
              <a:t>for you</a:t>
            </a:r>
            <a:r>
              <a:rPr lang="en-US" altLang="ja-JP" sz="4000" dirty="0" smtClean="0">
                <a:latin typeface="Candara"/>
                <a:cs typeface="Candara"/>
              </a:rPr>
              <a:t>?</a:t>
            </a:r>
            <a:endParaRPr lang="en-US" sz="4000" dirty="0">
              <a:latin typeface="Candara"/>
              <a:cs typeface="Candara"/>
            </a:endParaRPr>
          </a:p>
        </p:txBody>
      </p:sp>
      <p:sp>
        <p:nvSpPr>
          <p:cNvPr id="57369" name="Text Box 35"/>
          <p:cNvSpPr txBox="1">
            <a:spLocks noChangeArrowheads="1"/>
          </p:cNvSpPr>
          <p:nvPr/>
        </p:nvSpPr>
        <p:spPr bwMode="auto">
          <a:xfrm>
            <a:off x="427361" y="2583969"/>
            <a:ext cx="8592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prstClr val="black"/>
                </a:solidFill>
                <a:latin typeface="Candara" charset="0"/>
                <a:ea typeface="ＭＳ Ｐゴシック" charset="0"/>
                <a:cs typeface="ＭＳ Ｐゴシック" charset="0"/>
              </a:rPr>
              <a:t>N-of-1 study </a:t>
            </a:r>
            <a:r>
              <a:rPr lang="en-US" sz="20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ＭＳ Ｐゴシック" charset="0"/>
              </a:rPr>
              <a:t>design: testing both in you for the outcomes that matter to you  </a:t>
            </a:r>
            <a:endParaRPr lang="en-US" sz="2000" dirty="0">
              <a:solidFill>
                <a:prstClr val="black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9" name="AutoShape 4"/>
          <p:cNvSpPr>
            <a:spLocks noChangeArrowheads="1"/>
          </p:cNvSpPr>
          <p:nvPr/>
        </p:nvSpPr>
        <p:spPr bwMode="auto">
          <a:xfrm>
            <a:off x="457200" y="3090863"/>
            <a:ext cx="8128000" cy="18923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>
            <a:off x="5806016" y="3586163"/>
            <a:ext cx="1155700" cy="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5806016" y="4348163"/>
            <a:ext cx="1155700" cy="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6352116" y="3586163"/>
            <a:ext cx="0" cy="762000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4" name="AutoShape 12"/>
          <p:cNvSpPr>
            <a:spLocks noChangeArrowheads="1"/>
          </p:cNvSpPr>
          <p:nvPr/>
        </p:nvSpPr>
        <p:spPr bwMode="auto">
          <a:xfrm rot="16200000">
            <a:off x="1043516" y="3878263"/>
            <a:ext cx="228600" cy="1905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5" name="AutoShape 13"/>
          <p:cNvSpPr>
            <a:spLocks noChangeArrowheads="1"/>
          </p:cNvSpPr>
          <p:nvPr/>
        </p:nvSpPr>
        <p:spPr bwMode="auto">
          <a:xfrm>
            <a:off x="1075266" y="3763963"/>
            <a:ext cx="165100" cy="177800"/>
          </a:xfrm>
          <a:prstGeom prst="smileyFace">
            <a:avLst>
              <a:gd name="adj" fmla="val 4653"/>
            </a:avLst>
          </a:prstGeom>
          <a:solidFill>
            <a:srgbClr val="FBF8E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6" name="Line 15"/>
          <p:cNvSpPr>
            <a:spLocks noChangeShapeType="1"/>
          </p:cNvSpPr>
          <p:nvPr/>
        </p:nvSpPr>
        <p:spPr bwMode="auto">
          <a:xfrm flipV="1">
            <a:off x="1653116" y="3621088"/>
            <a:ext cx="588963" cy="271463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7" name="Line 16"/>
          <p:cNvSpPr>
            <a:spLocks noChangeShapeType="1"/>
          </p:cNvSpPr>
          <p:nvPr/>
        </p:nvSpPr>
        <p:spPr bwMode="auto">
          <a:xfrm>
            <a:off x="1600729" y="4021138"/>
            <a:ext cx="830263" cy="358775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7358" name="Group 37"/>
          <p:cNvGrpSpPr>
            <a:grpSpLocks/>
          </p:cNvGrpSpPr>
          <p:nvPr/>
        </p:nvGrpSpPr>
        <p:grpSpPr bwMode="auto">
          <a:xfrm>
            <a:off x="2248429" y="3375026"/>
            <a:ext cx="1219200" cy="1155700"/>
            <a:chOff x="1343" y="1763"/>
            <a:chExt cx="768" cy="728"/>
          </a:xfrm>
        </p:grpSpPr>
        <p:sp>
          <p:nvSpPr>
            <p:cNvPr id="57370" name="Rectangle 18"/>
            <p:cNvSpPr>
              <a:spLocks noChangeArrowheads="1"/>
            </p:cNvSpPr>
            <p:nvPr/>
          </p:nvSpPr>
          <p:spPr bwMode="auto">
            <a:xfrm>
              <a:off x="1344" y="1763"/>
              <a:ext cx="767" cy="251"/>
            </a:xfrm>
            <a:prstGeom prst="rect">
              <a:avLst/>
            </a:prstGeom>
            <a:solidFill>
              <a:srgbClr val="8000FF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79727" tIns="39863" rIns="79727" bIns="39863" anchor="ctr">
              <a:prstTxWarp prst="textNoShape">
                <a:avLst/>
              </a:prstTxWarp>
            </a:bodyPr>
            <a:lstStyle/>
            <a:p>
              <a:pPr algn="ctr" defTabSz="398463" eaLnBrk="0" hangingPunct="0"/>
              <a:r>
                <a:rPr lang="en-US" sz="1900" dirty="0" smtClean="0">
                  <a:solidFill>
                    <a:srgbClr val="FFFFFF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Zoloft</a:t>
              </a:r>
              <a:endParaRPr lang="en-US" sz="1900" dirty="0">
                <a:solidFill>
                  <a:srgbClr val="FFFFFF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371" name="Rectangle 19"/>
            <p:cNvSpPr>
              <a:spLocks noChangeArrowheads="1"/>
            </p:cNvSpPr>
            <p:nvPr/>
          </p:nvSpPr>
          <p:spPr bwMode="auto">
            <a:xfrm>
              <a:off x="1343" y="2239"/>
              <a:ext cx="767" cy="2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79727" tIns="39863" rIns="79727" bIns="39863" anchor="ctr">
              <a:prstTxWarp prst="textNoShape">
                <a:avLst/>
              </a:prstTxWarp>
            </a:bodyPr>
            <a:lstStyle/>
            <a:p>
              <a:pPr algn="ctr" defTabSz="398463" eaLnBrk="0" hangingPunct="0"/>
              <a:r>
                <a:rPr lang="en-US" sz="1900" dirty="0" smtClean="0">
                  <a:solidFill>
                    <a:srgbClr val="000000"/>
                  </a:solidFill>
                  <a:latin typeface="Candara" charset="0"/>
                  <a:ea typeface="ＭＳ Ｐゴシック" charset="0"/>
                  <a:cs typeface="ＭＳ Ｐゴシック" charset="0"/>
                </a:rPr>
                <a:t>Effexor</a:t>
              </a:r>
              <a:endParaRPr lang="en-US" sz="19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7359" name="Oval 20"/>
          <p:cNvSpPr>
            <a:spLocks noChangeArrowheads="1"/>
          </p:cNvSpPr>
          <p:nvPr/>
        </p:nvSpPr>
        <p:spPr bwMode="auto">
          <a:xfrm>
            <a:off x="1461029" y="3811588"/>
            <a:ext cx="296863" cy="2809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0" name="Rectangle 22"/>
          <p:cNvSpPr>
            <a:spLocks noChangeArrowheads="1"/>
          </p:cNvSpPr>
          <p:nvPr/>
        </p:nvSpPr>
        <p:spPr bwMode="auto">
          <a:xfrm>
            <a:off x="4599516" y="3375026"/>
            <a:ext cx="1217613" cy="39846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lIns="79727" tIns="39863" rIns="79727" bIns="39863" anchor="ctr">
            <a:prstTxWarp prst="textNoShape">
              <a:avLst/>
            </a:prstTxWarp>
          </a:bodyPr>
          <a:lstStyle/>
          <a:p>
            <a:pPr algn="ctr" defTabSz="398463" eaLnBrk="0" hangingPunct="0"/>
            <a:r>
              <a:rPr lang="en-US" sz="19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t>Effexor</a:t>
            </a:r>
            <a:endParaRPr lang="en-US" sz="1900" dirty="0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1" name="Rectangle 23"/>
          <p:cNvSpPr>
            <a:spLocks noChangeArrowheads="1"/>
          </p:cNvSpPr>
          <p:nvPr/>
        </p:nvSpPr>
        <p:spPr bwMode="auto">
          <a:xfrm>
            <a:off x="4597929" y="4130676"/>
            <a:ext cx="1217613" cy="400050"/>
          </a:xfrm>
          <a:prstGeom prst="rect">
            <a:avLst/>
          </a:prstGeom>
          <a:solidFill>
            <a:srgbClr val="8000FF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lIns="79727" tIns="39863" rIns="79727" bIns="39863" anchor="ctr">
            <a:prstTxWarp prst="textNoShape">
              <a:avLst/>
            </a:prstTxWarp>
          </a:bodyPr>
          <a:lstStyle/>
          <a:p>
            <a:pPr algn="ctr" defTabSz="398463" eaLnBrk="0" hangingPunct="0"/>
            <a:r>
              <a:rPr lang="en-US" sz="1900" dirty="0" smtClean="0">
                <a:solidFill>
                  <a:srgbClr val="FFFFFF"/>
                </a:solidFill>
                <a:latin typeface="Candara" charset="0"/>
                <a:ea typeface="ＭＳ Ｐゴシック" charset="0"/>
                <a:cs typeface="ＭＳ Ｐゴシック" charset="0"/>
              </a:rPr>
              <a:t>Zoloft</a:t>
            </a:r>
            <a:endParaRPr lang="en-US" sz="1900" dirty="0">
              <a:solidFill>
                <a:srgbClr val="FFFFFF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2" name="Rectangle 25"/>
          <p:cNvSpPr>
            <a:spLocks noChangeArrowheads="1"/>
          </p:cNvSpPr>
          <p:nvPr/>
        </p:nvSpPr>
        <p:spPr bwMode="auto">
          <a:xfrm>
            <a:off x="6949016" y="3375026"/>
            <a:ext cx="1217613" cy="398463"/>
          </a:xfrm>
          <a:prstGeom prst="rect">
            <a:avLst/>
          </a:prstGeom>
          <a:solidFill>
            <a:srgbClr val="8000FF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lIns="79727" tIns="39863" rIns="79727" bIns="39863" anchor="ctr">
            <a:prstTxWarp prst="textNoShape">
              <a:avLst/>
            </a:prstTxWarp>
          </a:bodyPr>
          <a:lstStyle/>
          <a:p>
            <a:pPr algn="ctr" defTabSz="398463" eaLnBrk="0" hangingPunct="0"/>
            <a:r>
              <a:rPr lang="en-US" sz="1900" dirty="0" smtClean="0">
                <a:solidFill>
                  <a:srgbClr val="FFFFFF"/>
                </a:solidFill>
                <a:latin typeface="Candara" charset="0"/>
                <a:ea typeface="ＭＳ Ｐゴシック" charset="0"/>
                <a:cs typeface="ＭＳ Ｐゴシック" charset="0"/>
              </a:rPr>
              <a:t>Zoloft</a:t>
            </a:r>
            <a:endParaRPr lang="en-US" sz="1900" dirty="0">
              <a:solidFill>
                <a:srgbClr val="FFFFFF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3" name="Rectangle 26"/>
          <p:cNvSpPr>
            <a:spLocks noChangeArrowheads="1"/>
          </p:cNvSpPr>
          <p:nvPr/>
        </p:nvSpPr>
        <p:spPr bwMode="auto">
          <a:xfrm>
            <a:off x="6947429" y="4130676"/>
            <a:ext cx="1217613" cy="4000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lIns="79727" tIns="39863" rIns="79727" bIns="39863" anchor="ctr">
            <a:prstTxWarp prst="textNoShape">
              <a:avLst/>
            </a:prstTxWarp>
          </a:bodyPr>
          <a:lstStyle/>
          <a:p>
            <a:pPr algn="ctr" defTabSz="398463" eaLnBrk="0" hangingPunct="0"/>
            <a:r>
              <a:rPr lang="en-US" sz="19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t>Effexor</a:t>
            </a:r>
            <a:endParaRPr lang="en-US" sz="1900" dirty="0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Line 28"/>
          <p:cNvSpPr>
            <a:spLocks noChangeShapeType="1"/>
          </p:cNvSpPr>
          <p:nvPr/>
        </p:nvSpPr>
        <p:spPr bwMode="auto">
          <a:xfrm>
            <a:off x="3469216" y="3573463"/>
            <a:ext cx="1155700" cy="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5" name="Line 29"/>
          <p:cNvSpPr>
            <a:spLocks noChangeShapeType="1"/>
          </p:cNvSpPr>
          <p:nvPr/>
        </p:nvSpPr>
        <p:spPr bwMode="auto">
          <a:xfrm>
            <a:off x="3469216" y="4335463"/>
            <a:ext cx="1155700" cy="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6" name="Line 30"/>
          <p:cNvSpPr>
            <a:spLocks noChangeShapeType="1"/>
          </p:cNvSpPr>
          <p:nvPr/>
        </p:nvSpPr>
        <p:spPr bwMode="auto">
          <a:xfrm>
            <a:off x="4015316" y="3573463"/>
            <a:ext cx="0" cy="762000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7" name="Rectangle 32"/>
          <p:cNvSpPr>
            <a:spLocks noChangeArrowheads="1"/>
          </p:cNvSpPr>
          <p:nvPr/>
        </p:nvSpPr>
        <p:spPr bwMode="auto">
          <a:xfrm>
            <a:off x="7241116" y="4592638"/>
            <a:ext cx="1223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t>individual</a:t>
            </a: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853016" y="4059238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t>You</a:t>
            </a:r>
            <a:endParaRPr lang="en-US" sz="2000" dirty="0">
              <a:solidFill>
                <a:srgbClr val="000000"/>
              </a:solidFill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428990" y="6135688"/>
            <a:ext cx="4329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Kravitz, et al. </a:t>
            </a:r>
            <a:r>
              <a:rPr lang="en-US" sz="1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Contemp</a:t>
            </a: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Clin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 Trials 2009; 30:436-445</a:t>
            </a:r>
            <a:endParaRPr lang="en-US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79100" y="3616326"/>
            <a:ext cx="672431" cy="633768"/>
            <a:chOff x="3124200" y="5880100"/>
            <a:chExt cx="736600" cy="698500"/>
          </a:xfrm>
          <a:solidFill>
            <a:schemeClr val="bg1"/>
          </a:solidFill>
        </p:grpSpPr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3124200" y="5880100"/>
              <a:ext cx="736600" cy="6985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2" name="Picture 6" descr="mood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7" t="24911" r="18333" b="36299"/>
            <a:stretch>
              <a:fillRect/>
            </a:stretch>
          </p:blipFill>
          <p:spPr bwMode="auto">
            <a:xfrm>
              <a:off x="3263900" y="5905500"/>
              <a:ext cx="461963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7"/>
            <p:cNvSpPr txBox="1">
              <a:spLocks noChangeArrowheads="1"/>
            </p:cNvSpPr>
            <p:nvPr/>
          </p:nvSpPr>
          <p:spPr bwMode="auto">
            <a:xfrm>
              <a:off x="3187700" y="6299200"/>
              <a:ext cx="569913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Arial" charset="0"/>
                  <a:cs typeface="Arial" charset="0"/>
                </a:rPr>
                <a:t>Mood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16773" y="3639372"/>
            <a:ext cx="672431" cy="633768"/>
            <a:chOff x="3124200" y="5880100"/>
            <a:chExt cx="736600" cy="698500"/>
          </a:xfrm>
          <a:solidFill>
            <a:schemeClr val="bg1"/>
          </a:solidFill>
        </p:grpSpPr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3124200" y="5880100"/>
              <a:ext cx="736600" cy="6985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41" name="Picture 6" descr="mood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7" t="24911" r="18333" b="36299"/>
            <a:stretch>
              <a:fillRect/>
            </a:stretch>
          </p:blipFill>
          <p:spPr bwMode="auto">
            <a:xfrm>
              <a:off x="3263900" y="5905500"/>
              <a:ext cx="461963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7"/>
            <p:cNvSpPr txBox="1">
              <a:spLocks noChangeArrowheads="1"/>
            </p:cNvSpPr>
            <p:nvPr/>
          </p:nvSpPr>
          <p:spPr bwMode="auto">
            <a:xfrm>
              <a:off x="3187700" y="6299200"/>
              <a:ext cx="569913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Arial" charset="0"/>
                  <a:cs typeface="Arial" charset="0"/>
                </a:rPr>
                <a:t>Mood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59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133" y="440267"/>
            <a:ext cx="6540500" cy="1143000"/>
          </a:xfrm>
        </p:spPr>
        <p:txBody>
          <a:bodyPr/>
          <a:lstStyle/>
          <a:p>
            <a:pPr eaLnBrk="1" hangingPunct="1"/>
            <a:r>
              <a:rPr lang="en-US" altLang="ja-JP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ndara"/>
              </a:rPr>
              <a:t>there you are!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Candara"/>
            </a:endParaRPr>
          </a:p>
        </p:txBody>
      </p:sp>
      <p:grpSp>
        <p:nvGrpSpPr>
          <p:cNvPr id="55311" name="Group 30"/>
          <p:cNvGrpSpPr>
            <a:grpSpLocks/>
          </p:cNvGrpSpPr>
          <p:nvPr/>
        </p:nvGrpSpPr>
        <p:grpSpPr bwMode="auto">
          <a:xfrm>
            <a:off x="2504016" y="4500041"/>
            <a:ext cx="190500" cy="323850"/>
            <a:chOff x="1460" y="1232"/>
            <a:chExt cx="120" cy="204"/>
          </a:xfrm>
        </p:grpSpPr>
        <p:sp>
          <p:nvSpPr>
            <p:cNvPr id="55339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40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5324" name="Group 49"/>
          <p:cNvGrpSpPr>
            <a:grpSpLocks/>
          </p:cNvGrpSpPr>
          <p:nvPr/>
        </p:nvGrpSpPr>
        <p:grpSpPr bwMode="auto">
          <a:xfrm>
            <a:off x="1792816" y="4500041"/>
            <a:ext cx="190500" cy="323850"/>
            <a:chOff x="1460" y="1232"/>
            <a:chExt cx="120" cy="204"/>
          </a:xfrm>
        </p:grpSpPr>
        <p:sp>
          <p:nvSpPr>
            <p:cNvPr id="55331" name="AutoShape 50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32" name="AutoShape 51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066800" y="5012267"/>
            <a:ext cx="7027334" cy="16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453467" y="2065867"/>
            <a:ext cx="50800" cy="294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113867" y="548640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Prozac better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252134" y="5486400"/>
            <a:ext cx="1826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Zoloft better</a:t>
            </a:r>
            <a:endParaRPr lang="en-US" dirty="0"/>
          </a:p>
        </p:txBody>
      </p:sp>
      <p:grpSp>
        <p:nvGrpSpPr>
          <p:cNvPr id="66" name="Group 30"/>
          <p:cNvGrpSpPr>
            <a:grpSpLocks/>
          </p:cNvGrpSpPr>
          <p:nvPr/>
        </p:nvGrpSpPr>
        <p:grpSpPr bwMode="auto">
          <a:xfrm>
            <a:off x="3181350" y="4500041"/>
            <a:ext cx="190500" cy="323850"/>
            <a:chOff x="1460" y="1232"/>
            <a:chExt cx="120" cy="204"/>
          </a:xfrm>
        </p:grpSpPr>
        <p:sp>
          <p:nvSpPr>
            <p:cNvPr id="67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9" name="Group 30"/>
          <p:cNvGrpSpPr>
            <a:grpSpLocks/>
          </p:cNvGrpSpPr>
          <p:nvPr/>
        </p:nvGrpSpPr>
        <p:grpSpPr bwMode="auto">
          <a:xfrm>
            <a:off x="3130550" y="4059774"/>
            <a:ext cx="190500" cy="323851"/>
            <a:chOff x="1460" y="1232"/>
            <a:chExt cx="120" cy="204"/>
          </a:xfrm>
        </p:grpSpPr>
        <p:sp>
          <p:nvSpPr>
            <p:cNvPr id="70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2" name="Group 30"/>
          <p:cNvGrpSpPr>
            <a:grpSpLocks/>
          </p:cNvGrpSpPr>
          <p:nvPr/>
        </p:nvGrpSpPr>
        <p:grpSpPr bwMode="auto">
          <a:xfrm>
            <a:off x="3604683" y="4500040"/>
            <a:ext cx="190500" cy="323851"/>
            <a:chOff x="1460" y="1232"/>
            <a:chExt cx="120" cy="204"/>
          </a:xfrm>
        </p:grpSpPr>
        <p:sp>
          <p:nvSpPr>
            <p:cNvPr id="73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5" name="Group 30"/>
          <p:cNvGrpSpPr>
            <a:grpSpLocks/>
          </p:cNvGrpSpPr>
          <p:nvPr/>
        </p:nvGrpSpPr>
        <p:grpSpPr bwMode="auto">
          <a:xfrm>
            <a:off x="4773084" y="3077640"/>
            <a:ext cx="190500" cy="323851"/>
            <a:chOff x="1460" y="1232"/>
            <a:chExt cx="120" cy="204"/>
          </a:xfrm>
        </p:grpSpPr>
        <p:sp>
          <p:nvSpPr>
            <p:cNvPr id="76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8" name="Group 30"/>
          <p:cNvGrpSpPr>
            <a:grpSpLocks/>
          </p:cNvGrpSpPr>
          <p:nvPr/>
        </p:nvGrpSpPr>
        <p:grpSpPr bwMode="auto">
          <a:xfrm>
            <a:off x="4688418" y="3941240"/>
            <a:ext cx="190500" cy="323851"/>
            <a:chOff x="1460" y="1232"/>
            <a:chExt cx="120" cy="204"/>
          </a:xfrm>
        </p:grpSpPr>
        <p:sp>
          <p:nvSpPr>
            <p:cNvPr id="79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2" name="Group 30"/>
          <p:cNvGrpSpPr>
            <a:grpSpLocks/>
          </p:cNvGrpSpPr>
          <p:nvPr/>
        </p:nvGrpSpPr>
        <p:grpSpPr bwMode="auto">
          <a:xfrm>
            <a:off x="4773083" y="4500040"/>
            <a:ext cx="190500" cy="323851"/>
            <a:chOff x="1460" y="1232"/>
            <a:chExt cx="120" cy="204"/>
          </a:xfrm>
        </p:grpSpPr>
        <p:sp>
          <p:nvSpPr>
            <p:cNvPr id="83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5" name="Group 30"/>
          <p:cNvGrpSpPr>
            <a:grpSpLocks/>
          </p:cNvGrpSpPr>
          <p:nvPr/>
        </p:nvGrpSpPr>
        <p:grpSpPr bwMode="auto">
          <a:xfrm>
            <a:off x="4790018" y="3500973"/>
            <a:ext cx="190500" cy="323851"/>
            <a:chOff x="1460" y="1232"/>
            <a:chExt cx="120" cy="204"/>
          </a:xfrm>
        </p:grpSpPr>
        <p:sp>
          <p:nvSpPr>
            <p:cNvPr id="86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8" name="Group 30"/>
          <p:cNvGrpSpPr>
            <a:grpSpLocks/>
          </p:cNvGrpSpPr>
          <p:nvPr/>
        </p:nvGrpSpPr>
        <p:grpSpPr bwMode="auto">
          <a:xfrm>
            <a:off x="5077884" y="3382440"/>
            <a:ext cx="190500" cy="323851"/>
            <a:chOff x="1460" y="1232"/>
            <a:chExt cx="120" cy="204"/>
          </a:xfrm>
        </p:grpSpPr>
        <p:sp>
          <p:nvSpPr>
            <p:cNvPr id="89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0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1" name="Group 30"/>
          <p:cNvGrpSpPr>
            <a:grpSpLocks/>
          </p:cNvGrpSpPr>
          <p:nvPr/>
        </p:nvGrpSpPr>
        <p:grpSpPr bwMode="auto">
          <a:xfrm>
            <a:off x="5975351" y="4008974"/>
            <a:ext cx="190500" cy="323851"/>
            <a:chOff x="1460" y="1232"/>
            <a:chExt cx="120" cy="204"/>
          </a:xfrm>
        </p:grpSpPr>
        <p:sp>
          <p:nvSpPr>
            <p:cNvPr id="92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14952" y="4008973"/>
            <a:ext cx="190500" cy="323851"/>
            <a:chOff x="5314952" y="4008973"/>
            <a:chExt cx="190500" cy="323851"/>
          </a:xfrm>
        </p:grpSpPr>
        <p:sp>
          <p:nvSpPr>
            <p:cNvPr id="95" name="AutoShape 31"/>
            <p:cNvSpPr>
              <a:spLocks noChangeArrowheads="1"/>
            </p:cNvSpPr>
            <p:nvPr/>
          </p:nvSpPr>
          <p:spPr bwMode="auto">
            <a:xfrm rot="16200000">
              <a:off x="5295901" y="4123274"/>
              <a:ext cx="228601" cy="190500"/>
            </a:xfrm>
            <a:prstGeom prst="flowChartDelay">
              <a:avLst/>
            </a:prstGeom>
            <a:solidFill>
              <a:srgbClr val="C050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" name="AutoShape 32"/>
            <p:cNvSpPr>
              <a:spLocks noChangeArrowheads="1"/>
            </p:cNvSpPr>
            <p:nvPr/>
          </p:nvSpPr>
          <p:spPr bwMode="auto">
            <a:xfrm>
              <a:off x="5327651" y="4008973"/>
              <a:ext cx="165100" cy="177801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7" name="Group 30"/>
          <p:cNvGrpSpPr>
            <a:grpSpLocks/>
          </p:cNvGrpSpPr>
          <p:nvPr/>
        </p:nvGrpSpPr>
        <p:grpSpPr bwMode="auto">
          <a:xfrm>
            <a:off x="6212417" y="4500040"/>
            <a:ext cx="190500" cy="323851"/>
            <a:chOff x="1460" y="1232"/>
            <a:chExt cx="120" cy="204"/>
          </a:xfrm>
        </p:grpSpPr>
        <p:sp>
          <p:nvSpPr>
            <p:cNvPr id="98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0" name="Group 30"/>
          <p:cNvGrpSpPr>
            <a:grpSpLocks/>
          </p:cNvGrpSpPr>
          <p:nvPr/>
        </p:nvGrpSpPr>
        <p:grpSpPr bwMode="auto">
          <a:xfrm>
            <a:off x="5365750" y="4500040"/>
            <a:ext cx="190500" cy="323851"/>
            <a:chOff x="1460" y="1232"/>
            <a:chExt cx="120" cy="204"/>
          </a:xfrm>
        </p:grpSpPr>
        <p:sp>
          <p:nvSpPr>
            <p:cNvPr id="101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3" name="Group 30"/>
          <p:cNvGrpSpPr>
            <a:grpSpLocks/>
          </p:cNvGrpSpPr>
          <p:nvPr/>
        </p:nvGrpSpPr>
        <p:grpSpPr bwMode="auto">
          <a:xfrm>
            <a:off x="5772151" y="4500040"/>
            <a:ext cx="190500" cy="323851"/>
            <a:chOff x="1460" y="1232"/>
            <a:chExt cx="120" cy="204"/>
          </a:xfrm>
        </p:grpSpPr>
        <p:sp>
          <p:nvSpPr>
            <p:cNvPr id="104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6" name="Group 30"/>
          <p:cNvGrpSpPr>
            <a:grpSpLocks/>
          </p:cNvGrpSpPr>
          <p:nvPr/>
        </p:nvGrpSpPr>
        <p:grpSpPr bwMode="auto">
          <a:xfrm>
            <a:off x="3570817" y="4008975"/>
            <a:ext cx="190500" cy="323851"/>
            <a:chOff x="1460" y="1232"/>
            <a:chExt cx="120" cy="204"/>
          </a:xfrm>
        </p:grpSpPr>
        <p:sp>
          <p:nvSpPr>
            <p:cNvPr id="107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8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9" name="Group 30"/>
          <p:cNvGrpSpPr>
            <a:grpSpLocks/>
          </p:cNvGrpSpPr>
          <p:nvPr/>
        </p:nvGrpSpPr>
        <p:grpSpPr bwMode="auto">
          <a:xfrm>
            <a:off x="4942417" y="4059773"/>
            <a:ext cx="190500" cy="323851"/>
            <a:chOff x="1460" y="1232"/>
            <a:chExt cx="120" cy="204"/>
          </a:xfrm>
        </p:grpSpPr>
        <p:sp>
          <p:nvSpPr>
            <p:cNvPr id="110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2" name="Group 30"/>
          <p:cNvGrpSpPr>
            <a:grpSpLocks/>
          </p:cNvGrpSpPr>
          <p:nvPr/>
        </p:nvGrpSpPr>
        <p:grpSpPr bwMode="auto">
          <a:xfrm>
            <a:off x="3418417" y="3551775"/>
            <a:ext cx="190500" cy="323851"/>
            <a:chOff x="1460" y="1232"/>
            <a:chExt cx="120" cy="204"/>
          </a:xfrm>
        </p:grpSpPr>
        <p:sp>
          <p:nvSpPr>
            <p:cNvPr id="113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5" name="Group 30"/>
          <p:cNvGrpSpPr>
            <a:grpSpLocks/>
          </p:cNvGrpSpPr>
          <p:nvPr/>
        </p:nvGrpSpPr>
        <p:grpSpPr bwMode="auto">
          <a:xfrm>
            <a:off x="4129616" y="2891375"/>
            <a:ext cx="190500" cy="323851"/>
            <a:chOff x="1460" y="1232"/>
            <a:chExt cx="120" cy="204"/>
          </a:xfrm>
        </p:grpSpPr>
        <p:sp>
          <p:nvSpPr>
            <p:cNvPr id="116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8" name="Group 30"/>
          <p:cNvGrpSpPr>
            <a:grpSpLocks/>
          </p:cNvGrpSpPr>
          <p:nvPr/>
        </p:nvGrpSpPr>
        <p:grpSpPr bwMode="auto">
          <a:xfrm>
            <a:off x="3638550" y="3077641"/>
            <a:ext cx="190500" cy="323851"/>
            <a:chOff x="1460" y="1232"/>
            <a:chExt cx="120" cy="204"/>
          </a:xfrm>
        </p:grpSpPr>
        <p:sp>
          <p:nvSpPr>
            <p:cNvPr id="119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0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1" name="Group 30"/>
          <p:cNvGrpSpPr>
            <a:grpSpLocks/>
          </p:cNvGrpSpPr>
          <p:nvPr/>
        </p:nvGrpSpPr>
        <p:grpSpPr bwMode="auto">
          <a:xfrm>
            <a:off x="4180417" y="3314708"/>
            <a:ext cx="190500" cy="323851"/>
            <a:chOff x="1460" y="1232"/>
            <a:chExt cx="120" cy="204"/>
          </a:xfrm>
        </p:grpSpPr>
        <p:sp>
          <p:nvSpPr>
            <p:cNvPr id="122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4" name="Group 30"/>
          <p:cNvGrpSpPr>
            <a:grpSpLocks/>
          </p:cNvGrpSpPr>
          <p:nvPr/>
        </p:nvGrpSpPr>
        <p:grpSpPr bwMode="auto">
          <a:xfrm>
            <a:off x="3892550" y="3602575"/>
            <a:ext cx="190500" cy="323851"/>
            <a:chOff x="1460" y="1232"/>
            <a:chExt cx="120" cy="204"/>
          </a:xfrm>
        </p:grpSpPr>
        <p:sp>
          <p:nvSpPr>
            <p:cNvPr id="125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6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7" name="Group 30"/>
          <p:cNvGrpSpPr>
            <a:grpSpLocks/>
          </p:cNvGrpSpPr>
          <p:nvPr/>
        </p:nvGrpSpPr>
        <p:grpSpPr bwMode="auto">
          <a:xfrm>
            <a:off x="4095750" y="4500040"/>
            <a:ext cx="190500" cy="323851"/>
            <a:chOff x="1460" y="1232"/>
            <a:chExt cx="120" cy="204"/>
          </a:xfrm>
        </p:grpSpPr>
        <p:sp>
          <p:nvSpPr>
            <p:cNvPr id="128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9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0" name="Group 30"/>
          <p:cNvGrpSpPr>
            <a:grpSpLocks/>
          </p:cNvGrpSpPr>
          <p:nvPr/>
        </p:nvGrpSpPr>
        <p:grpSpPr bwMode="auto">
          <a:xfrm>
            <a:off x="4011083" y="3941241"/>
            <a:ext cx="190500" cy="323851"/>
            <a:chOff x="1460" y="1232"/>
            <a:chExt cx="120" cy="204"/>
          </a:xfrm>
        </p:grpSpPr>
        <p:sp>
          <p:nvSpPr>
            <p:cNvPr id="131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2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3" name="Group 30"/>
          <p:cNvGrpSpPr>
            <a:grpSpLocks/>
          </p:cNvGrpSpPr>
          <p:nvPr/>
        </p:nvGrpSpPr>
        <p:grpSpPr bwMode="auto">
          <a:xfrm>
            <a:off x="4400550" y="3839641"/>
            <a:ext cx="190500" cy="323851"/>
            <a:chOff x="1460" y="1232"/>
            <a:chExt cx="120" cy="204"/>
          </a:xfrm>
        </p:grpSpPr>
        <p:sp>
          <p:nvSpPr>
            <p:cNvPr id="134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6" name="Group 30"/>
          <p:cNvGrpSpPr>
            <a:grpSpLocks/>
          </p:cNvGrpSpPr>
          <p:nvPr/>
        </p:nvGrpSpPr>
        <p:grpSpPr bwMode="auto">
          <a:xfrm>
            <a:off x="4552950" y="2755908"/>
            <a:ext cx="190500" cy="323851"/>
            <a:chOff x="1460" y="1232"/>
            <a:chExt cx="120" cy="204"/>
          </a:xfrm>
        </p:grpSpPr>
        <p:sp>
          <p:nvSpPr>
            <p:cNvPr id="137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8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2" name="Group 30"/>
          <p:cNvGrpSpPr>
            <a:grpSpLocks/>
          </p:cNvGrpSpPr>
          <p:nvPr/>
        </p:nvGrpSpPr>
        <p:grpSpPr bwMode="auto">
          <a:xfrm>
            <a:off x="4823884" y="2501907"/>
            <a:ext cx="190500" cy="323851"/>
            <a:chOff x="1460" y="1232"/>
            <a:chExt cx="120" cy="204"/>
          </a:xfrm>
        </p:grpSpPr>
        <p:sp>
          <p:nvSpPr>
            <p:cNvPr id="143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4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5" name="Group 30"/>
          <p:cNvGrpSpPr>
            <a:grpSpLocks/>
          </p:cNvGrpSpPr>
          <p:nvPr/>
        </p:nvGrpSpPr>
        <p:grpSpPr bwMode="auto">
          <a:xfrm>
            <a:off x="5077884" y="3382440"/>
            <a:ext cx="190500" cy="323851"/>
            <a:chOff x="1460" y="1232"/>
            <a:chExt cx="120" cy="204"/>
          </a:xfrm>
        </p:grpSpPr>
        <p:sp>
          <p:nvSpPr>
            <p:cNvPr id="146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7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8" name="Group 30"/>
          <p:cNvGrpSpPr>
            <a:grpSpLocks/>
          </p:cNvGrpSpPr>
          <p:nvPr/>
        </p:nvGrpSpPr>
        <p:grpSpPr bwMode="auto">
          <a:xfrm>
            <a:off x="5365750" y="3568706"/>
            <a:ext cx="190500" cy="323851"/>
            <a:chOff x="1460" y="1232"/>
            <a:chExt cx="120" cy="204"/>
          </a:xfrm>
        </p:grpSpPr>
        <p:sp>
          <p:nvSpPr>
            <p:cNvPr id="149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0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1" name="Group 30"/>
          <p:cNvGrpSpPr>
            <a:grpSpLocks/>
          </p:cNvGrpSpPr>
          <p:nvPr/>
        </p:nvGrpSpPr>
        <p:grpSpPr bwMode="auto">
          <a:xfrm>
            <a:off x="5602817" y="3771907"/>
            <a:ext cx="190500" cy="323851"/>
            <a:chOff x="1460" y="1232"/>
            <a:chExt cx="120" cy="204"/>
          </a:xfrm>
        </p:grpSpPr>
        <p:sp>
          <p:nvSpPr>
            <p:cNvPr id="152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3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4" name="Group 30"/>
          <p:cNvGrpSpPr>
            <a:grpSpLocks/>
          </p:cNvGrpSpPr>
          <p:nvPr/>
        </p:nvGrpSpPr>
        <p:grpSpPr bwMode="auto">
          <a:xfrm>
            <a:off x="6805084" y="4500040"/>
            <a:ext cx="190500" cy="323851"/>
            <a:chOff x="1460" y="1232"/>
            <a:chExt cx="120" cy="204"/>
          </a:xfrm>
        </p:grpSpPr>
        <p:sp>
          <p:nvSpPr>
            <p:cNvPr id="155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6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7" name="Group 30"/>
          <p:cNvGrpSpPr>
            <a:grpSpLocks/>
          </p:cNvGrpSpPr>
          <p:nvPr/>
        </p:nvGrpSpPr>
        <p:grpSpPr bwMode="auto">
          <a:xfrm>
            <a:off x="5077884" y="2722040"/>
            <a:ext cx="190500" cy="323851"/>
            <a:chOff x="1460" y="1232"/>
            <a:chExt cx="120" cy="204"/>
          </a:xfrm>
        </p:grpSpPr>
        <p:sp>
          <p:nvSpPr>
            <p:cNvPr id="158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0" name="Group 30"/>
          <p:cNvGrpSpPr>
            <a:grpSpLocks/>
          </p:cNvGrpSpPr>
          <p:nvPr/>
        </p:nvGrpSpPr>
        <p:grpSpPr bwMode="auto">
          <a:xfrm>
            <a:off x="5298017" y="2959107"/>
            <a:ext cx="190500" cy="323851"/>
            <a:chOff x="1460" y="1232"/>
            <a:chExt cx="120" cy="204"/>
          </a:xfrm>
        </p:grpSpPr>
        <p:sp>
          <p:nvSpPr>
            <p:cNvPr id="161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3" name="Group 30"/>
          <p:cNvGrpSpPr>
            <a:grpSpLocks/>
          </p:cNvGrpSpPr>
          <p:nvPr/>
        </p:nvGrpSpPr>
        <p:grpSpPr bwMode="auto">
          <a:xfrm>
            <a:off x="5568951" y="3213106"/>
            <a:ext cx="190500" cy="323851"/>
            <a:chOff x="1460" y="1232"/>
            <a:chExt cx="120" cy="204"/>
          </a:xfrm>
        </p:grpSpPr>
        <p:sp>
          <p:nvSpPr>
            <p:cNvPr id="164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5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6" name="Group 30"/>
          <p:cNvGrpSpPr>
            <a:grpSpLocks/>
          </p:cNvGrpSpPr>
          <p:nvPr/>
        </p:nvGrpSpPr>
        <p:grpSpPr bwMode="auto">
          <a:xfrm>
            <a:off x="4603750" y="2298706"/>
            <a:ext cx="190500" cy="323851"/>
            <a:chOff x="1460" y="1232"/>
            <a:chExt cx="120" cy="204"/>
          </a:xfrm>
        </p:grpSpPr>
        <p:sp>
          <p:nvSpPr>
            <p:cNvPr id="167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8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9" name="Group 30"/>
          <p:cNvGrpSpPr>
            <a:grpSpLocks/>
          </p:cNvGrpSpPr>
          <p:nvPr/>
        </p:nvGrpSpPr>
        <p:grpSpPr bwMode="auto">
          <a:xfrm>
            <a:off x="5890684" y="3534840"/>
            <a:ext cx="190500" cy="323851"/>
            <a:chOff x="1460" y="1232"/>
            <a:chExt cx="120" cy="204"/>
          </a:xfrm>
        </p:grpSpPr>
        <p:sp>
          <p:nvSpPr>
            <p:cNvPr id="170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72" name="Group 30"/>
          <p:cNvGrpSpPr>
            <a:grpSpLocks/>
          </p:cNvGrpSpPr>
          <p:nvPr/>
        </p:nvGrpSpPr>
        <p:grpSpPr bwMode="auto">
          <a:xfrm>
            <a:off x="6330951" y="3958173"/>
            <a:ext cx="190500" cy="323851"/>
            <a:chOff x="1460" y="1232"/>
            <a:chExt cx="120" cy="204"/>
          </a:xfrm>
        </p:grpSpPr>
        <p:sp>
          <p:nvSpPr>
            <p:cNvPr id="173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75" name="Group 30"/>
          <p:cNvGrpSpPr>
            <a:grpSpLocks/>
          </p:cNvGrpSpPr>
          <p:nvPr/>
        </p:nvGrpSpPr>
        <p:grpSpPr bwMode="auto">
          <a:xfrm>
            <a:off x="6720417" y="4042841"/>
            <a:ext cx="190500" cy="323850"/>
            <a:chOff x="1460" y="1232"/>
            <a:chExt cx="120" cy="204"/>
          </a:xfrm>
        </p:grpSpPr>
        <p:sp>
          <p:nvSpPr>
            <p:cNvPr id="176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78" name="Group 30"/>
          <p:cNvGrpSpPr>
            <a:grpSpLocks/>
          </p:cNvGrpSpPr>
          <p:nvPr/>
        </p:nvGrpSpPr>
        <p:grpSpPr bwMode="auto">
          <a:xfrm>
            <a:off x="3824816" y="2654308"/>
            <a:ext cx="190500" cy="323850"/>
            <a:chOff x="1460" y="1232"/>
            <a:chExt cx="120" cy="204"/>
          </a:xfrm>
        </p:grpSpPr>
        <p:sp>
          <p:nvSpPr>
            <p:cNvPr id="179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81" name="Group 30"/>
          <p:cNvGrpSpPr>
            <a:grpSpLocks/>
          </p:cNvGrpSpPr>
          <p:nvPr/>
        </p:nvGrpSpPr>
        <p:grpSpPr bwMode="auto">
          <a:xfrm>
            <a:off x="2774950" y="4195241"/>
            <a:ext cx="190500" cy="323850"/>
            <a:chOff x="1460" y="1232"/>
            <a:chExt cx="120" cy="204"/>
          </a:xfrm>
        </p:grpSpPr>
        <p:sp>
          <p:nvSpPr>
            <p:cNvPr id="182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84" name="Group 30"/>
          <p:cNvGrpSpPr>
            <a:grpSpLocks/>
          </p:cNvGrpSpPr>
          <p:nvPr/>
        </p:nvGrpSpPr>
        <p:grpSpPr bwMode="auto">
          <a:xfrm>
            <a:off x="2165349" y="4279907"/>
            <a:ext cx="190500" cy="323850"/>
            <a:chOff x="1460" y="1232"/>
            <a:chExt cx="120" cy="204"/>
          </a:xfrm>
        </p:grpSpPr>
        <p:sp>
          <p:nvSpPr>
            <p:cNvPr id="185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6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92" name="Group 30"/>
          <p:cNvGrpSpPr>
            <a:grpSpLocks/>
          </p:cNvGrpSpPr>
          <p:nvPr/>
        </p:nvGrpSpPr>
        <p:grpSpPr bwMode="auto">
          <a:xfrm>
            <a:off x="4163483" y="2400307"/>
            <a:ext cx="190500" cy="323851"/>
            <a:chOff x="1460" y="1232"/>
            <a:chExt cx="120" cy="204"/>
          </a:xfrm>
        </p:grpSpPr>
        <p:sp>
          <p:nvSpPr>
            <p:cNvPr id="193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95" name="Group 30"/>
          <p:cNvGrpSpPr>
            <a:grpSpLocks/>
          </p:cNvGrpSpPr>
          <p:nvPr/>
        </p:nvGrpSpPr>
        <p:grpSpPr bwMode="auto">
          <a:xfrm>
            <a:off x="7076017" y="4212174"/>
            <a:ext cx="190500" cy="323851"/>
            <a:chOff x="1460" y="1232"/>
            <a:chExt cx="120" cy="204"/>
          </a:xfrm>
        </p:grpSpPr>
        <p:sp>
          <p:nvSpPr>
            <p:cNvPr id="196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7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98" name="Group 30"/>
          <p:cNvGrpSpPr>
            <a:grpSpLocks/>
          </p:cNvGrpSpPr>
          <p:nvPr/>
        </p:nvGrpSpPr>
        <p:grpSpPr bwMode="auto">
          <a:xfrm>
            <a:off x="7279217" y="4483107"/>
            <a:ext cx="190500" cy="323851"/>
            <a:chOff x="1460" y="1232"/>
            <a:chExt cx="120" cy="204"/>
          </a:xfrm>
        </p:grpSpPr>
        <p:sp>
          <p:nvSpPr>
            <p:cNvPr id="199" name="AutoShape 31"/>
            <p:cNvSpPr>
              <a:spLocks noChangeArrowheads="1"/>
            </p:cNvSpPr>
            <p:nvPr/>
          </p:nvSpPr>
          <p:spPr bwMode="auto">
            <a:xfrm rot="-5400000">
              <a:off x="1448" y="1304"/>
              <a:ext cx="144" cy="12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0" name="AutoShape 32"/>
            <p:cNvSpPr>
              <a:spLocks noChangeArrowheads="1"/>
            </p:cNvSpPr>
            <p:nvPr/>
          </p:nvSpPr>
          <p:spPr bwMode="auto">
            <a:xfrm>
              <a:off x="1468" y="1232"/>
              <a:ext cx="104" cy="112"/>
            </a:xfrm>
            <a:prstGeom prst="smileyFace">
              <a:avLst>
                <a:gd name="adj" fmla="val 4653"/>
              </a:avLst>
            </a:prstGeom>
            <a:solidFill>
              <a:srgbClr val="FBF8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6247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</a:t>
            </a:r>
            <a:r>
              <a:rPr lang="en-US" dirty="0" err="1" smtClean="0"/>
              <a:t>wanna</a:t>
            </a:r>
            <a:r>
              <a:rPr lang="en-US" dirty="0" smtClean="0"/>
              <a:t> build an app?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An app is not like a </a:t>
            </a:r>
            <a:r>
              <a:rPr lang="en-US" sz="2800" dirty="0" err="1" smtClean="0"/>
              <a:t>uni</a:t>
            </a:r>
            <a:r>
              <a:rPr lang="en-US" sz="2800" dirty="0" smtClean="0"/>
              <a:t>-dimensional therapeutic like a drug</a:t>
            </a:r>
          </a:p>
          <a:p>
            <a:pPr lvl="1"/>
            <a:r>
              <a:rPr lang="en-US" sz="2400" dirty="0" smtClean="0"/>
              <a:t>multi-modal (e.g., relaxation, education, information)</a:t>
            </a:r>
          </a:p>
          <a:p>
            <a:pPr lvl="1"/>
            <a:r>
              <a:rPr lang="en-US" sz="2400" dirty="0" smtClean="0"/>
              <a:t>reminders (e.g., text prompts, ringtones, calendar)</a:t>
            </a:r>
          </a:p>
          <a:p>
            <a:pPr lvl="1"/>
            <a:r>
              <a:rPr lang="en-US" sz="2400" dirty="0" smtClean="0"/>
              <a:t>rewards (</a:t>
            </a:r>
            <a:r>
              <a:rPr lang="en-US" sz="2400" dirty="0" err="1" smtClean="0"/>
              <a:t>e.g</a:t>
            </a:r>
            <a:r>
              <a:rPr lang="en-US" sz="2400" dirty="0" smtClean="0"/>
              <a:t>, leaderboard, badges, in-app purchases)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Different platforms yield different experiences 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Many digital health interventions are behavioral (diet, exercise, stress,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life context (social network, work, physical environment) is very important and very variable</a:t>
            </a:r>
          </a:p>
        </p:txBody>
      </p:sp>
    </p:spTree>
    <p:extLst>
      <p:ext uri="{BB962C8B-B14F-4D97-AF65-F5344CB8AC3E}">
        <p14:creationId xmlns:p14="http://schemas.microsoft.com/office/powerpoint/2010/main" val="120057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What Next?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Epi 206 – Medical Informatics</a:t>
            </a:r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cs typeface="+mj-cs"/>
              </a:rPr>
              <a:t>Outline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BFBFBF"/>
                </a:solidFill>
                <a:cs typeface="+mn-cs"/>
              </a:rPr>
              <a:t>Developing and evaluating technology</a:t>
            </a:r>
          </a:p>
          <a:p>
            <a:pPr lvl="1">
              <a:defRPr/>
            </a:pPr>
            <a:r>
              <a:rPr lang="en-US" dirty="0" smtClean="0">
                <a:solidFill>
                  <a:srgbClr val="BFBFBF"/>
                </a:solidFill>
              </a:rPr>
              <a:t>agile participatory development </a:t>
            </a:r>
          </a:p>
          <a:p>
            <a:pPr lvl="1">
              <a:defRPr/>
            </a:pPr>
            <a:r>
              <a:rPr lang="en-US" dirty="0" smtClean="0">
                <a:solidFill>
                  <a:srgbClr val="BFBFBF"/>
                </a:solidFill>
              </a:rPr>
              <a:t>new study designs</a:t>
            </a:r>
          </a:p>
          <a:p>
            <a:pPr>
              <a:defRPr/>
            </a:pPr>
            <a:r>
              <a:rPr lang="en-US" dirty="0" smtClean="0">
                <a:solidFill>
                  <a:srgbClr val="BFBFBF"/>
                </a:solidFill>
              </a:rPr>
              <a:t>Using technology to ask new questions in new ways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Flipping the direction of research inference</a:t>
            </a:r>
          </a:p>
          <a:p>
            <a:pPr>
              <a:defRPr/>
            </a:pPr>
            <a:r>
              <a:rPr lang="en-US" dirty="0" smtClean="0">
                <a:solidFill>
                  <a:srgbClr val="BFBFBF"/>
                </a:solidFill>
                <a:cs typeface="+mn-cs"/>
              </a:rPr>
              <a:t>Class summary</a:t>
            </a:r>
          </a:p>
        </p:txBody>
      </p:sp>
    </p:spTree>
    <p:extLst>
      <p:ext uri="{BB962C8B-B14F-4D97-AF65-F5344CB8AC3E}">
        <p14:creationId xmlns:p14="http://schemas.microsoft.com/office/powerpoint/2010/main" val="124090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4800" dirty="0" smtClean="0">
                <a:latin typeface="Candara" charset="0"/>
              </a:rPr>
              <a:t>n </a:t>
            </a:r>
            <a:r>
              <a:rPr lang="en-US" sz="4800" dirty="0">
                <a:latin typeface="Candara" charset="0"/>
              </a:rPr>
              <a:t>=</a:t>
            </a:r>
            <a:r>
              <a:rPr lang="en-US" sz="4800" dirty="0" smtClean="0">
                <a:latin typeface="Candara" charset="0"/>
              </a:rPr>
              <a:t> 1</a:t>
            </a:r>
            <a:endParaRPr lang="en-US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9300" y="2667000"/>
            <a:ext cx="7772400" cy="1143000"/>
          </a:xfrm>
        </p:spPr>
        <p:txBody>
          <a:bodyPr/>
          <a:lstStyle/>
          <a:p>
            <a:r>
              <a:rPr lang="en-US" sz="4800" dirty="0" smtClean="0">
                <a:latin typeface="Candara" charset="0"/>
              </a:rPr>
              <a:t>(n </a:t>
            </a:r>
            <a:r>
              <a:rPr lang="en-US" sz="4800" dirty="0">
                <a:latin typeface="Candara" charset="0"/>
              </a:rPr>
              <a:t>=</a:t>
            </a:r>
            <a:r>
              <a:rPr lang="en-US" sz="4800" dirty="0" smtClean="0">
                <a:latin typeface="Candara" charset="0"/>
              </a:rPr>
              <a:t> 1)</a:t>
            </a:r>
            <a:r>
              <a:rPr lang="en-US" sz="4800" dirty="0" smtClean="0">
                <a:solidFill>
                  <a:schemeClr val="bg1"/>
                </a:solidFill>
                <a:latin typeface="Candara" charset="0"/>
              </a:rPr>
              <a:t>.</a:t>
            </a:r>
            <a:r>
              <a:rPr lang="en-US" sz="6600" baseline="30000" dirty="0">
                <a:latin typeface="Candara" charset="0"/>
              </a:rPr>
              <a:t>N</a:t>
            </a:r>
            <a:endParaRPr lang="en-US" baseline="300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8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37166" y="2667000"/>
            <a:ext cx="7772400" cy="1143000"/>
          </a:xfrm>
        </p:spPr>
        <p:txBody>
          <a:bodyPr/>
          <a:lstStyle/>
          <a:p>
            <a:r>
              <a:rPr lang="en-US" sz="4800" dirty="0" smtClean="0">
                <a:latin typeface="Candara" charset="0"/>
              </a:rPr>
              <a:t>(n </a:t>
            </a:r>
            <a:r>
              <a:rPr lang="en-US" sz="4800" dirty="0">
                <a:latin typeface="Candara" charset="0"/>
              </a:rPr>
              <a:t>=</a:t>
            </a:r>
            <a:r>
              <a:rPr lang="en-US" sz="4800" dirty="0" smtClean="0">
                <a:latin typeface="Candara" charset="0"/>
              </a:rPr>
              <a:t> 1)</a:t>
            </a:r>
            <a:r>
              <a:rPr lang="en-US" sz="4800" dirty="0" smtClean="0">
                <a:solidFill>
                  <a:schemeClr val="bg1"/>
                </a:solidFill>
                <a:latin typeface="Candara" charset="0"/>
              </a:rPr>
              <a:t>.</a:t>
            </a:r>
            <a:r>
              <a:rPr lang="en-US" sz="6600" baseline="30000" dirty="0">
                <a:latin typeface="Candara" charset="0"/>
              </a:rPr>
              <a:t>N</a:t>
            </a:r>
            <a:endParaRPr lang="en-US" baseline="30000" dirty="0">
              <a:latin typeface="Candar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6670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/>
              <a:t>Σ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5686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43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800" dirty="0" smtClean="0">
                <a:solidFill>
                  <a:srgbClr val="000000"/>
                </a:solidFill>
                <a:latin typeface="Candara" charset="0"/>
              </a:rPr>
              <a:t>flip direction of research inference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9" y="4013118"/>
            <a:ext cx="2753554" cy="6519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391" y="3047917"/>
            <a:ext cx="2753554" cy="6519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25" y="3115651"/>
            <a:ext cx="2753554" cy="6519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58" y="3555917"/>
            <a:ext cx="2753554" cy="6519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192" y="3996185"/>
            <a:ext cx="2753554" cy="651932"/>
          </a:xfrm>
          <a:prstGeom prst="rect">
            <a:avLst/>
          </a:prstGeom>
        </p:spPr>
      </p:pic>
      <p:sp>
        <p:nvSpPr>
          <p:cNvPr id="34" name="Freeform 82"/>
          <p:cNvSpPr>
            <a:spLocks/>
          </p:cNvSpPr>
          <p:nvPr/>
        </p:nvSpPr>
        <p:spPr bwMode="auto">
          <a:xfrm>
            <a:off x="270933" y="2852739"/>
            <a:ext cx="8512175" cy="2060575"/>
          </a:xfrm>
          <a:custGeom>
            <a:avLst/>
            <a:gdLst>
              <a:gd name="T0" fmla="*/ 180 w 5362"/>
              <a:gd name="T1" fmla="*/ 5 h 1298"/>
              <a:gd name="T2" fmla="*/ 156 w 5362"/>
              <a:gd name="T3" fmla="*/ 10 h 1298"/>
              <a:gd name="T4" fmla="*/ 118 w 5362"/>
              <a:gd name="T5" fmla="*/ 27 h 1298"/>
              <a:gd name="T6" fmla="*/ 97 w 5362"/>
              <a:gd name="T7" fmla="*/ 39 h 1298"/>
              <a:gd name="T8" fmla="*/ 65 w 5362"/>
              <a:gd name="T9" fmla="*/ 65 h 1298"/>
              <a:gd name="T10" fmla="*/ 39 w 5362"/>
              <a:gd name="T11" fmla="*/ 97 h 1298"/>
              <a:gd name="T12" fmla="*/ 27 w 5362"/>
              <a:gd name="T13" fmla="*/ 118 h 1298"/>
              <a:gd name="T14" fmla="*/ 10 w 5362"/>
              <a:gd name="T15" fmla="*/ 156 h 1298"/>
              <a:gd name="T16" fmla="*/ 5 w 5362"/>
              <a:gd name="T17" fmla="*/ 180 h 1298"/>
              <a:gd name="T18" fmla="*/ 0 w 5362"/>
              <a:gd name="T19" fmla="*/ 222 h 1298"/>
              <a:gd name="T20" fmla="*/ 1 w 5362"/>
              <a:gd name="T21" fmla="*/ 1098 h 1298"/>
              <a:gd name="T22" fmla="*/ 5 w 5362"/>
              <a:gd name="T23" fmla="*/ 1123 h 1298"/>
              <a:gd name="T24" fmla="*/ 18 w 5362"/>
              <a:gd name="T25" fmla="*/ 1162 h 1298"/>
              <a:gd name="T26" fmla="*/ 37 w 5362"/>
              <a:gd name="T27" fmla="*/ 1199 h 1298"/>
              <a:gd name="T28" fmla="*/ 52 w 5362"/>
              <a:gd name="T29" fmla="*/ 1218 h 1298"/>
              <a:gd name="T30" fmla="*/ 81 w 5362"/>
              <a:gd name="T31" fmla="*/ 1247 h 1298"/>
              <a:gd name="T32" fmla="*/ 100 w 5362"/>
              <a:gd name="T33" fmla="*/ 1261 h 1298"/>
              <a:gd name="T34" fmla="*/ 136 w 5362"/>
              <a:gd name="T35" fmla="*/ 1281 h 1298"/>
              <a:gd name="T36" fmla="*/ 176 w 5362"/>
              <a:gd name="T37" fmla="*/ 1293 h 1298"/>
              <a:gd name="T38" fmla="*/ 201 w 5362"/>
              <a:gd name="T39" fmla="*/ 1297 h 1298"/>
              <a:gd name="T40" fmla="*/ 5140 w 5362"/>
              <a:gd name="T41" fmla="*/ 1298 h 1298"/>
              <a:gd name="T42" fmla="*/ 5183 w 5362"/>
              <a:gd name="T43" fmla="*/ 1294 h 1298"/>
              <a:gd name="T44" fmla="*/ 5207 w 5362"/>
              <a:gd name="T45" fmla="*/ 1288 h 1298"/>
              <a:gd name="T46" fmla="*/ 5245 w 5362"/>
              <a:gd name="T47" fmla="*/ 1272 h 1298"/>
              <a:gd name="T48" fmla="*/ 5266 w 5362"/>
              <a:gd name="T49" fmla="*/ 1259 h 1298"/>
              <a:gd name="T50" fmla="*/ 5297 w 5362"/>
              <a:gd name="T51" fmla="*/ 1233 h 1298"/>
              <a:gd name="T52" fmla="*/ 5323 w 5362"/>
              <a:gd name="T53" fmla="*/ 1202 h 1298"/>
              <a:gd name="T54" fmla="*/ 5336 w 5362"/>
              <a:gd name="T55" fmla="*/ 1181 h 1298"/>
              <a:gd name="T56" fmla="*/ 5352 w 5362"/>
              <a:gd name="T57" fmla="*/ 1143 h 1298"/>
              <a:gd name="T58" fmla="*/ 5358 w 5362"/>
              <a:gd name="T59" fmla="*/ 1119 h 1298"/>
              <a:gd name="T60" fmla="*/ 5362 w 5362"/>
              <a:gd name="T61" fmla="*/ 1076 h 1298"/>
              <a:gd name="T62" fmla="*/ 5361 w 5362"/>
              <a:gd name="T63" fmla="*/ 201 h 1298"/>
              <a:gd name="T64" fmla="*/ 5357 w 5362"/>
              <a:gd name="T65" fmla="*/ 176 h 1298"/>
              <a:gd name="T66" fmla="*/ 5345 w 5362"/>
              <a:gd name="T67" fmla="*/ 136 h 1298"/>
              <a:gd name="T68" fmla="*/ 5325 w 5362"/>
              <a:gd name="T69" fmla="*/ 100 h 1298"/>
              <a:gd name="T70" fmla="*/ 5311 w 5362"/>
              <a:gd name="T71" fmla="*/ 81 h 1298"/>
              <a:gd name="T72" fmla="*/ 5282 w 5362"/>
              <a:gd name="T73" fmla="*/ 52 h 1298"/>
              <a:gd name="T74" fmla="*/ 5263 w 5362"/>
              <a:gd name="T75" fmla="*/ 37 h 1298"/>
              <a:gd name="T76" fmla="*/ 5226 w 5362"/>
              <a:gd name="T77" fmla="*/ 18 h 1298"/>
              <a:gd name="T78" fmla="*/ 5187 w 5362"/>
              <a:gd name="T79" fmla="*/ 5 h 1298"/>
              <a:gd name="T80" fmla="*/ 5162 w 5362"/>
              <a:gd name="T81" fmla="*/ 1 h 1298"/>
              <a:gd name="T82" fmla="*/ 222 w 5362"/>
              <a:gd name="T83" fmla="*/ 0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362" h="1298">
                <a:moveTo>
                  <a:pt x="201" y="1"/>
                </a:moveTo>
                <a:lnTo>
                  <a:pt x="180" y="5"/>
                </a:lnTo>
                <a:lnTo>
                  <a:pt x="176" y="5"/>
                </a:lnTo>
                <a:lnTo>
                  <a:pt x="156" y="10"/>
                </a:lnTo>
                <a:lnTo>
                  <a:pt x="136" y="18"/>
                </a:lnTo>
                <a:lnTo>
                  <a:pt x="118" y="27"/>
                </a:lnTo>
                <a:lnTo>
                  <a:pt x="100" y="37"/>
                </a:lnTo>
                <a:lnTo>
                  <a:pt x="97" y="39"/>
                </a:lnTo>
                <a:lnTo>
                  <a:pt x="81" y="52"/>
                </a:lnTo>
                <a:lnTo>
                  <a:pt x="65" y="65"/>
                </a:lnTo>
                <a:lnTo>
                  <a:pt x="52" y="81"/>
                </a:lnTo>
                <a:lnTo>
                  <a:pt x="39" y="97"/>
                </a:lnTo>
                <a:lnTo>
                  <a:pt x="37" y="100"/>
                </a:lnTo>
                <a:lnTo>
                  <a:pt x="27" y="118"/>
                </a:lnTo>
                <a:lnTo>
                  <a:pt x="18" y="136"/>
                </a:lnTo>
                <a:lnTo>
                  <a:pt x="10" y="156"/>
                </a:lnTo>
                <a:lnTo>
                  <a:pt x="5" y="176"/>
                </a:lnTo>
                <a:lnTo>
                  <a:pt x="5" y="180"/>
                </a:lnTo>
                <a:lnTo>
                  <a:pt x="1" y="201"/>
                </a:lnTo>
                <a:lnTo>
                  <a:pt x="0" y="222"/>
                </a:lnTo>
                <a:lnTo>
                  <a:pt x="0" y="1076"/>
                </a:lnTo>
                <a:lnTo>
                  <a:pt x="1" y="1098"/>
                </a:lnTo>
                <a:lnTo>
                  <a:pt x="5" y="1119"/>
                </a:lnTo>
                <a:lnTo>
                  <a:pt x="5" y="1123"/>
                </a:lnTo>
                <a:lnTo>
                  <a:pt x="10" y="1143"/>
                </a:lnTo>
                <a:lnTo>
                  <a:pt x="18" y="1162"/>
                </a:lnTo>
                <a:lnTo>
                  <a:pt x="27" y="1181"/>
                </a:lnTo>
                <a:lnTo>
                  <a:pt x="37" y="1199"/>
                </a:lnTo>
                <a:lnTo>
                  <a:pt x="39" y="1202"/>
                </a:lnTo>
                <a:lnTo>
                  <a:pt x="52" y="1218"/>
                </a:lnTo>
                <a:lnTo>
                  <a:pt x="65" y="1233"/>
                </a:lnTo>
                <a:lnTo>
                  <a:pt x="81" y="1247"/>
                </a:lnTo>
                <a:lnTo>
                  <a:pt x="97" y="1259"/>
                </a:lnTo>
                <a:lnTo>
                  <a:pt x="100" y="1261"/>
                </a:lnTo>
                <a:lnTo>
                  <a:pt x="118" y="1272"/>
                </a:lnTo>
                <a:lnTo>
                  <a:pt x="136" y="1281"/>
                </a:lnTo>
                <a:lnTo>
                  <a:pt x="156" y="1288"/>
                </a:lnTo>
                <a:lnTo>
                  <a:pt x="176" y="1293"/>
                </a:lnTo>
                <a:lnTo>
                  <a:pt x="180" y="1294"/>
                </a:lnTo>
                <a:lnTo>
                  <a:pt x="201" y="1297"/>
                </a:lnTo>
                <a:lnTo>
                  <a:pt x="222" y="1298"/>
                </a:lnTo>
                <a:lnTo>
                  <a:pt x="5140" y="1298"/>
                </a:lnTo>
                <a:lnTo>
                  <a:pt x="5162" y="1297"/>
                </a:lnTo>
                <a:lnTo>
                  <a:pt x="5183" y="1294"/>
                </a:lnTo>
                <a:lnTo>
                  <a:pt x="5187" y="1293"/>
                </a:lnTo>
                <a:lnTo>
                  <a:pt x="5207" y="1288"/>
                </a:lnTo>
                <a:lnTo>
                  <a:pt x="5226" y="1281"/>
                </a:lnTo>
                <a:lnTo>
                  <a:pt x="5245" y="1272"/>
                </a:lnTo>
                <a:lnTo>
                  <a:pt x="5263" y="1261"/>
                </a:lnTo>
                <a:lnTo>
                  <a:pt x="5266" y="1259"/>
                </a:lnTo>
                <a:lnTo>
                  <a:pt x="5282" y="1247"/>
                </a:lnTo>
                <a:lnTo>
                  <a:pt x="5297" y="1233"/>
                </a:lnTo>
                <a:lnTo>
                  <a:pt x="5311" y="1218"/>
                </a:lnTo>
                <a:lnTo>
                  <a:pt x="5323" y="1202"/>
                </a:lnTo>
                <a:lnTo>
                  <a:pt x="5325" y="1199"/>
                </a:lnTo>
                <a:lnTo>
                  <a:pt x="5336" y="1181"/>
                </a:lnTo>
                <a:lnTo>
                  <a:pt x="5345" y="1162"/>
                </a:lnTo>
                <a:lnTo>
                  <a:pt x="5352" y="1143"/>
                </a:lnTo>
                <a:lnTo>
                  <a:pt x="5357" y="1123"/>
                </a:lnTo>
                <a:lnTo>
                  <a:pt x="5358" y="1119"/>
                </a:lnTo>
                <a:lnTo>
                  <a:pt x="5361" y="1098"/>
                </a:lnTo>
                <a:lnTo>
                  <a:pt x="5362" y="1076"/>
                </a:lnTo>
                <a:lnTo>
                  <a:pt x="5362" y="222"/>
                </a:lnTo>
                <a:lnTo>
                  <a:pt x="5361" y="201"/>
                </a:lnTo>
                <a:lnTo>
                  <a:pt x="5358" y="180"/>
                </a:lnTo>
                <a:lnTo>
                  <a:pt x="5357" y="176"/>
                </a:lnTo>
                <a:lnTo>
                  <a:pt x="5352" y="156"/>
                </a:lnTo>
                <a:lnTo>
                  <a:pt x="5345" y="136"/>
                </a:lnTo>
                <a:lnTo>
                  <a:pt x="5336" y="118"/>
                </a:lnTo>
                <a:lnTo>
                  <a:pt x="5325" y="100"/>
                </a:lnTo>
                <a:lnTo>
                  <a:pt x="5323" y="97"/>
                </a:lnTo>
                <a:lnTo>
                  <a:pt x="5311" y="81"/>
                </a:lnTo>
                <a:lnTo>
                  <a:pt x="5297" y="65"/>
                </a:lnTo>
                <a:lnTo>
                  <a:pt x="5282" y="52"/>
                </a:lnTo>
                <a:lnTo>
                  <a:pt x="5266" y="39"/>
                </a:lnTo>
                <a:lnTo>
                  <a:pt x="5263" y="37"/>
                </a:lnTo>
                <a:lnTo>
                  <a:pt x="5245" y="27"/>
                </a:lnTo>
                <a:lnTo>
                  <a:pt x="5226" y="18"/>
                </a:lnTo>
                <a:lnTo>
                  <a:pt x="5207" y="10"/>
                </a:lnTo>
                <a:lnTo>
                  <a:pt x="5187" y="5"/>
                </a:lnTo>
                <a:lnTo>
                  <a:pt x="5183" y="5"/>
                </a:lnTo>
                <a:lnTo>
                  <a:pt x="5162" y="1"/>
                </a:lnTo>
                <a:lnTo>
                  <a:pt x="5140" y="0"/>
                </a:lnTo>
                <a:lnTo>
                  <a:pt x="222" y="0"/>
                </a:lnTo>
                <a:lnTo>
                  <a:pt x="201" y="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83"/>
          <p:cNvSpPr>
            <a:spLocks noChangeArrowheads="1"/>
          </p:cNvSpPr>
          <p:nvPr/>
        </p:nvSpPr>
        <p:spPr bwMode="auto">
          <a:xfrm>
            <a:off x="6979708" y="4479927"/>
            <a:ext cx="1180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ＭＳ Ｐゴシック" charset="0"/>
              </a:rPr>
              <a:t>population</a:t>
            </a:r>
            <a:endParaRPr lang="en-US" sz="2400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2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600200"/>
            <a:ext cx="8178800" cy="1143000"/>
          </a:xfrm>
        </p:spPr>
        <p:txBody>
          <a:bodyPr/>
          <a:lstStyle/>
          <a:p>
            <a:r>
              <a:rPr lang="en-US" sz="4800" dirty="0" smtClean="0">
                <a:latin typeface="Candara" charset="0"/>
                <a:ea typeface="ＭＳ Ｐゴシック" charset="0"/>
                <a:cs typeface="ＭＳ Ｐゴシック" charset="0"/>
              </a:rPr>
              <a:t>a new science of digital health</a:t>
            </a:r>
            <a:endParaRPr lang="en-US" sz="4800" baseline="30000" dirty="0"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2889250"/>
            <a:ext cx="8169275" cy="36639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Candara" charset="0"/>
              </a:rPr>
              <a:t>Learning through big and small data</a:t>
            </a:r>
            <a:endParaRPr lang="en-US" sz="2600" dirty="0" smtClean="0">
              <a:solidFill>
                <a:srgbClr val="000000"/>
              </a:solidFill>
              <a:latin typeface="Candar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libraries of standard measures (e.g., </a:t>
            </a:r>
            <a:r>
              <a:rPr lang="en-US" sz="2000" dirty="0" err="1" smtClean="0">
                <a:solidFill>
                  <a:srgbClr val="000000"/>
                </a:solidFill>
                <a:latin typeface="Candara" charset="0"/>
              </a:rPr>
              <a:t>Prescribable</a:t>
            </a:r>
            <a:r>
              <a:rPr lang="en-US" sz="2000" dirty="0" smtClean="0">
                <a:solidFill>
                  <a:srgbClr val="000000"/>
                </a:solidFill>
                <a:latin typeface="Candara" charset="0"/>
              </a:rPr>
              <a:t> Data, </a:t>
            </a:r>
            <a:r>
              <a:rPr lang="en-US" sz="2000" dirty="0" err="1" smtClean="0">
                <a:solidFill>
                  <a:srgbClr val="000000"/>
                </a:solidFill>
                <a:latin typeface="Candara" charset="0"/>
              </a:rPr>
              <a:t>PatientsLikeMe</a:t>
            </a:r>
            <a:r>
              <a:rPr lang="en-US" sz="2000" dirty="0" smtClean="0">
                <a:solidFill>
                  <a:srgbClr val="000000"/>
                </a:solidFill>
                <a:latin typeface="Candara" charset="0"/>
              </a:rPr>
              <a:t>)</a:t>
            </a:r>
            <a:endParaRPr lang="en-US" sz="2000" dirty="0">
              <a:solidFill>
                <a:srgbClr val="000000"/>
              </a:solidFill>
              <a:latin typeface="Candara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Candara" charset="0"/>
              </a:rPr>
              <a:t>indexing of variables and results to standard vocabularies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latin typeface="Candara" charset="0"/>
              </a:rPr>
              <a:t>e.g., SNOMED, ICD-10, LOINC, etc.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Candara" charset="0"/>
              </a:rPr>
              <a:t>indexing of evaluations to techniques and theories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latin typeface="Candara" charset="0"/>
              </a:rPr>
              <a:t>behavior change model, ontology of intervention types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Candara" charset="0"/>
              </a:rPr>
              <a:t>capture context metadata 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latin typeface="Candara" charset="0"/>
              </a:rPr>
              <a:t>technical, activity, social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Candara" charset="0"/>
              </a:rPr>
              <a:t>data sharing and privacy/security architecture</a:t>
            </a:r>
          </a:p>
          <a:p>
            <a:pPr>
              <a:lnSpc>
                <a:spcPct val="90000"/>
              </a:lnSpc>
              <a:defRPr/>
            </a:pPr>
            <a:endParaRPr lang="en-US" sz="2200" dirty="0" smtClean="0">
              <a:solidFill>
                <a:srgbClr val="000000"/>
              </a:solidFill>
              <a:latin typeface="Candara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  <a:latin typeface="Candara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  <a:latin typeface="Candara" charset="0"/>
            </a:endParaRPr>
          </a:p>
          <a:p>
            <a:pPr>
              <a:lnSpc>
                <a:spcPct val="90000"/>
              </a:lnSpc>
              <a:defRPr/>
            </a:pPr>
            <a:endParaRPr lang="en-US" sz="2200" dirty="0" smtClean="0">
              <a:solidFill>
                <a:srgbClr val="000000"/>
              </a:solidFill>
              <a:latin typeface="Candara" charset="0"/>
            </a:endParaRPr>
          </a:p>
          <a:p>
            <a:pPr>
              <a:lnSpc>
                <a:spcPct val="90000"/>
              </a:lnSpc>
              <a:defRPr/>
            </a:pPr>
            <a:endParaRPr lang="en-US" sz="2200" dirty="0">
              <a:solidFill>
                <a:srgbClr val="000000"/>
              </a:solidFill>
              <a:latin typeface="Candara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Candara" charset="0"/>
              </a:rPr>
              <a:t> </a:t>
            </a:r>
            <a:endParaRPr lang="en-US" sz="2200" dirty="0">
              <a:latin typeface="Candara" charset="0"/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Candara" charset="0"/>
              </a:rPr>
              <a:t>	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Candara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99066" y="393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ndar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ndar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ndar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ndar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sz="4800" smtClean="0">
                <a:solidFill>
                  <a:srgbClr val="000000"/>
                </a:solidFill>
                <a:latin typeface="Candara" charset="0"/>
                <a:ea typeface="ＭＳ Ｐゴシック"/>
                <a:cs typeface="ＭＳ Ｐゴシック"/>
              </a:rPr>
              <a:t>(n </a:t>
            </a:r>
            <a:r>
              <a:rPr lang="en-US" sz="4800" smtClean="0">
                <a:solidFill>
                  <a:srgbClr val="000000"/>
                </a:solidFill>
                <a:latin typeface="Symbol" charset="2"/>
                <a:ea typeface="ＭＳ Ｐゴシック"/>
                <a:cs typeface="Symbol" charset="2"/>
              </a:rPr>
              <a:t>≥</a:t>
            </a:r>
            <a:r>
              <a:rPr lang="en-US" sz="4800" smtClean="0">
                <a:solidFill>
                  <a:srgbClr val="000000"/>
                </a:solidFill>
                <a:latin typeface="Candara" charset="0"/>
                <a:ea typeface="ＭＳ Ｐゴシック"/>
                <a:cs typeface="ＭＳ Ｐゴシック"/>
              </a:rPr>
              <a:t> 1)</a:t>
            </a:r>
            <a:r>
              <a:rPr lang="en-US" sz="4800" smtClean="0">
                <a:solidFill>
                  <a:srgbClr val="FFFFFF"/>
                </a:solidFill>
                <a:latin typeface="Candara" charset="0"/>
                <a:ea typeface="ＭＳ Ｐゴシック"/>
                <a:cs typeface="ＭＳ Ｐゴシック"/>
              </a:rPr>
              <a:t>.</a:t>
            </a:r>
            <a:r>
              <a:rPr lang="en-US" sz="6600" baseline="30000" smtClean="0">
                <a:solidFill>
                  <a:srgbClr val="000000"/>
                </a:solidFill>
                <a:latin typeface="Candara" charset="0"/>
                <a:ea typeface="ＭＳ Ｐゴシック"/>
                <a:cs typeface="ＭＳ Ｐゴシック"/>
              </a:rPr>
              <a:t>N</a:t>
            </a:r>
            <a:endParaRPr lang="en-US" baseline="30000" dirty="0">
              <a:solidFill>
                <a:srgbClr val="000000"/>
              </a:solidFill>
              <a:latin typeface="Candara" charset="0"/>
              <a:ea typeface="ＭＳ Ｐゴシック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900" y="3937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7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Σ</a:t>
            </a:r>
            <a:endParaRPr lang="en-US" sz="72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53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4000"/>
            <a:ext cx="812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Digital Health </a:t>
            </a:r>
            <a:r>
              <a:rPr lang="en-US" dirty="0"/>
              <a:t>Research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22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hlinkClick r:id="rId2"/>
              </a:rPr>
              <a:t>International Society for Research on Internet Interventions</a:t>
            </a:r>
            <a:endParaRPr lang="en-US" sz="2800" dirty="0"/>
          </a:p>
          <a:p>
            <a:pPr>
              <a:defRPr/>
            </a:pPr>
            <a:r>
              <a:rPr lang="en-US" sz="2800" dirty="0" smtClean="0">
                <a:hlinkClick r:id="rId3"/>
              </a:rPr>
              <a:t>Health </a:t>
            </a:r>
            <a:r>
              <a:rPr lang="en-US" sz="2800" dirty="0" err="1">
                <a:hlinkClick r:id="rId3"/>
              </a:rPr>
              <a:t>UnBound</a:t>
            </a:r>
            <a:r>
              <a:rPr lang="en-US" sz="2800" dirty="0">
                <a:hlinkClick r:id="rId3"/>
              </a:rPr>
              <a:t> Evaluation Commons</a:t>
            </a:r>
            <a:endParaRPr lang="en-US" sz="2800" dirty="0"/>
          </a:p>
          <a:p>
            <a:pPr>
              <a:defRPr/>
            </a:pPr>
            <a:r>
              <a:rPr lang="en-US" sz="2800" dirty="0" smtClean="0">
                <a:hlinkClick r:id="rId4"/>
              </a:rPr>
              <a:t>k4health </a:t>
            </a:r>
            <a:r>
              <a:rPr lang="en-US" sz="2800" dirty="0">
                <a:hlinkClick r:id="rId4"/>
              </a:rPr>
              <a:t>mHealth Toolkit</a:t>
            </a:r>
            <a:endParaRPr lang="en-US" sz="2800" dirty="0"/>
          </a:p>
          <a:p>
            <a:pPr>
              <a:defRPr/>
            </a:pPr>
            <a:r>
              <a:rPr lang="en-US" sz="2800" dirty="0" smtClean="0">
                <a:hlinkClick r:id="rId5"/>
              </a:rPr>
              <a:t>mHealth </a:t>
            </a:r>
            <a:r>
              <a:rPr lang="en-US" sz="2800" dirty="0">
                <a:hlinkClick r:id="rId5"/>
              </a:rPr>
              <a:t>data worldwide</a:t>
            </a:r>
            <a:endParaRPr lang="en-US" sz="2800" dirty="0"/>
          </a:p>
          <a:p>
            <a:pPr>
              <a:defRPr/>
            </a:pPr>
            <a:r>
              <a:rPr lang="en-US" sz="2800" dirty="0" smtClean="0">
                <a:hlinkClick r:id="rId6"/>
              </a:rPr>
              <a:t>NIH Office of Behavioral and Social Science Research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>
                <a:hlinkClick r:id="rId7"/>
              </a:rPr>
              <a:t>Internet and communications technology for social and behavioral change communication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AHRQ n-of-1 monograph (release date 2/15/14)</a:t>
            </a:r>
            <a:endParaRPr lang="en-US" dirty="0" smtClean="0"/>
          </a:p>
          <a:p>
            <a:pPr lvl="1"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Clinical Research 2.0</a:t>
            </a: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Epi – 206 Medical Informatics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206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What Next?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Epi 206 – Medical Informatics</a:t>
            </a:r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cs typeface="+mj-cs"/>
              </a:rPr>
              <a:t>Outline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BFBFBF"/>
                </a:solidFill>
                <a:cs typeface="+mn-cs"/>
              </a:rPr>
              <a:t>Developing and evaluating technology</a:t>
            </a:r>
          </a:p>
          <a:p>
            <a:pPr lvl="1">
              <a:defRPr/>
            </a:pPr>
            <a:r>
              <a:rPr lang="en-US" dirty="0" smtClean="0">
                <a:solidFill>
                  <a:srgbClr val="BFBFBF"/>
                </a:solidFill>
              </a:rPr>
              <a:t>agile participatory development </a:t>
            </a:r>
          </a:p>
          <a:p>
            <a:pPr lvl="1">
              <a:defRPr/>
            </a:pPr>
            <a:r>
              <a:rPr lang="en-US" dirty="0" smtClean="0">
                <a:solidFill>
                  <a:srgbClr val="BFBFBF"/>
                </a:solidFill>
              </a:rPr>
              <a:t>new study designs</a:t>
            </a:r>
          </a:p>
          <a:p>
            <a:pPr>
              <a:defRPr/>
            </a:pPr>
            <a:r>
              <a:rPr lang="en-US" dirty="0" smtClean="0">
                <a:solidFill>
                  <a:srgbClr val="BFBFBF"/>
                </a:solidFill>
              </a:rPr>
              <a:t>Using technology to ask new questions in new ways</a:t>
            </a:r>
          </a:p>
          <a:p>
            <a:pPr>
              <a:defRPr/>
            </a:pPr>
            <a:r>
              <a:rPr lang="en-US" dirty="0" smtClean="0">
                <a:solidFill>
                  <a:srgbClr val="BFBFBF"/>
                </a:solidFill>
                <a:cs typeface="+mn-cs"/>
              </a:rPr>
              <a:t>Flipping the direction of research inference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Class summary</a:t>
            </a:r>
          </a:p>
        </p:txBody>
      </p:sp>
    </p:spTree>
    <p:extLst>
      <p:ext uri="{BB962C8B-B14F-4D97-AF65-F5344CB8AC3E}">
        <p14:creationId xmlns:p14="http://schemas.microsoft.com/office/powerpoint/2010/main" val="61572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000"/>
            <a:ext cx="7975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7000"/>
            <a:ext cx="7899400" cy="460533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/>
              <a:t>Informatics helps make sense of data </a:t>
            </a:r>
            <a:r>
              <a:rPr lang="en-US" sz="2400" dirty="0" smtClean="0"/>
              <a:t>into information and </a:t>
            </a:r>
            <a:r>
              <a:rPr lang="en-US" sz="2400" dirty="0"/>
              <a:t>knowledge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/>
              <a:t>is necessary for better care and research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 smtClean="0"/>
              <a:t>Today</a:t>
            </a:r>
            <a:r>
              <a:rPr lang="en-US" sz="2400" dirty="0"/>
              <a:t>'</a:t>
            </a:r>
            <a:r>
              <a:rPr lang="en-US" sz="2400" dirty="0" smtClean="0"/>
              <a:t>s health IT focus almost exclusively on supporting doctor-driven transactions  </a:t>
            </a:r>
            <a:endParaRPr lang="en-US" sz="2400" dirty="0"/>
          </a:p>
          <a:p>
            <a:pPr>
              <a:lnSpc>
                <a:spcPct val="100000"/>
              </a:lnSpc>
              <a:defRPr/>
            </a:pPr>
            <a:r>
              <a:rPr lang="en-US" sz="2400" dirty="0" smtClean="0"/>
              <a:t>Need </a:t>
            </a:r>
            <a:r>
              <a:rPr lang="en-US" sz="2400" dirty="0"/>
              <a:t>brand new technologies for other 3/4 of Big </a:t>
            </a:r>
            <a:r>
              <a:rPr lang="en-US" sz="2400" dirty="0" smtClean="0"/>
              <a:t>Picture</a:t>
            </a:r>
          </a:p>
          <a:p>
            <a:pPr lvl="1">
              <a:defRPr/>
            </a:pPr>
            <a:r>
              <a:rPr lang="en-US" sz="2000" dirty="0" smtClean="0"/>
              <a:t>semantic interoperation, better decision support, adaptive systems modeling</a:t>
            </a:r>
            <a:endParaRPr lang="en-US" sz="2000" dirty="0"/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Disruptive change to </a:t>
            </a:r>
            <a:r>
              <a:rPr lang="en-US" sz="2400" dirty="0" smtClean="0"/>
              <a:t>care and research is coming (fast)</a:t>
            </a:r>
            <a:endParaRPr lang="en-US" sz="2000" dirty="0"/>
          </a:p>
          <a:p>
            <a:pPr lvl="1">
              <a:lnSpc>
                <a:spcPct val="100000"/>
              </a:lnSpc>
              <a:defRPr/>
            </a:pPr>
            <a:r>
              <a:rPr lang="en-US" sz="2000" dirty="0" smtClean="0"/>
              <a:t>as EHR adoption and data exchange take hold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 smtClean="0"/>
              <a:t>as </a:t>
            </a:r>
            <a:r>
              <a:rPr lang="en-US" sz="2000" dirty="0"/>
              <a:t>mobile technologies break down time and space barriers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/>
              <a:t>as social computing</a:t>
            </a:r>
            <a:r>
              <a:rPr lang="en-US" sz="1800" dirty="0"/>
              <a:t> </a:t>
            </a:r>
            <a:r>
              <a:rPr lang="en-US" sz="2000" dirty="0"/>
              <a:t>takes off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/>
              <a:t>as open data becomes more </a:t>
            </a:r>
            <a:r>
              <a:rPr lang="en-US" sz="2000" dirty="0" smtClean="0"/>
              <a:t>common</a:t>
            </a:r>
            <a:endParaRPr lang="en-US" sz="28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What Next?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Epi 206 – Medical Informatics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436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ChangeArrowheads="1"/>
          </p:cNvSpPr>
          <p:nvPr/>
        </p:nvSpPr>
        <p:spPr bwMode="auto">
          <a:xfrm>
            <a:off x="365125" y="152400"/>
            <a:ext cx="8480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Helvetica" charset="0"/>
                <a:cs typeface="+mn-cs"/>
              </a:rPr>
              <a:t>New Picture of Health(care)</a:t>
            </a:r>
          </a:p>
        </p:txBody>
      </p:sp>
      <p:sp>
        <p:nvSpPr>
          <p:cNvPr id="882691" name="Rectangle 3"/>
          <p:cNvSpPr>
            <a:spLocks noChangeArrowheads="1"/>
          </p:cNvSpPr>
          <p:nvPr/>
        </p:nvSpPr>
        <p:spPr bwMode="auto">
          <a:xfrm>
            <a:off x="3554413" y="1960563"/>
            <a:ext cx="863600" cy="313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2692" name="Rectangle 4"/>
          <p:cNvSpPr>
            <a:spLocks noChangeArrowheads="1"/>
          </p:cNvSpPr>
          <p:nvPr/>
        </p:nvSpPr>
        <p:spPr bwMode="auto">
          <a:xfrm>
            <a:off x="4816475" y="1960563"/>
            <a:ext cx="865188" cy="313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2693" name="Text Box 5"/>
          <p:cNvSpPr txBox="1">
            <a:spLocks noChangeArrowheads="1"/>
          </p:cNvSpPr>
          <p:nvPr/>
        </p:nvSpPr>
        <p:spPr bwMode="auto">
          <a:xfrm>
            <a:off x="1825625" y="1960563"/>
            <a:ext cx="1595438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cs typeface="+mn-cs"/>
              </a:rPr>
              <a:t>Virtual Patient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800" dirty="0">
              <a:latin typeface="Arial" charset="0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1800" dirty="0">
              <a:latin typeface="Arial" charset="0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cs typeface="+mn-cs"/>
              </a:rPr>
              <a:t>Transactions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800" dirty="0">
              <a:latin typeface="Arial" charset="0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1800" dirty="0">
              <a:latin typeface="Arial" charset="0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cs typeface="+mn-cs"/>
              </a:rPr>
              <a:t>Raw data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800" dirty="0">
              <a:latin typeface="Arial" charset="0"/>
              <a:cs typeface="+mn-cs"/>
            </a:endParaRPr>
          </a:p>
        </p:txBody>
      </p:sp>
      <p:sp>
        <p:nvSpPr>
          <p:cNvPr id="882694" name="Text Box 6"/>
          <p:cNvSpPr txBox="1">
            <a:spLocks noChangeArrowheads="1"/>
          </p:cNvSpPr>
          <p:nvPr/>
        </p:nvSpPr>
        <p:spPr bwMode="auto">
          <a:xfrm>
            <a:off x="5880100" y="1897063"/>
            <a:ext cx="1595438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cs typeface="+mn-cs"/>
              </a:rPr>
              <a:t>Medical knowledge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800" dirty="0">
              <a:latin typeface="Arial" charset="0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cs typeface="+mn-cs"/>
              </a:rPr>
              <a:t>Clinical research transactions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800" dirty="0">
              <a:latin typeface="Arial" charset="0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cs typeface="+mn-cs"/>
              </a:rPr>
              <a:t>Raw  research  data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800" dirty="0">
              <a:latin typeface="Arial" charset="0"/>
              <a:cs typeface="+mn-cs"/>
            </a:endParaRPr>
          </a:p>
        </p:txBody>
      </p:sp>
      <p:sp>
        <p:nvSpPr>
          <p:cNvPr id="882695" name="Line 7"/>
          <p:cNvSpPr>
            <a:spLocks noChangeShapeType="1"/>
          </p:cNvSpPr>
          <p:nvPr/>
        </p:nvSpPr>
        <p:spPr bwMode="auto">
          <a:xfrm flipV="1">
            <a:off x="4605338" y="1897063"/>
            <a:ext cx="12700" cy="3498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2696" name="Text Box 8"/>
          <p:cNvSpPr txBox="1">
            <a:spLocks noChangeArrowheads="1"/>
          </p:cNvSpPr>
          <p:nvPr/>
        </p:nvSpPr>
        <p:spPr bwMode="auto">
          <a:xfrm rot="16200000">
            <a:off x="3114675" y="3106738"/>
            <a:ext cx="1660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cs typeface="+mn-cs"/>
              </a:rPr>
              <a:t>Decision support</a:t>
            </a:r>
          </a:p>
        </p:txBody>
      </p:sp>
      <p:sp>
        <p:nvSpPr>
          <p:cNvPr id="882697" name="Text Box 9"/>
          <p:cNvSpPr txBox="1">
            <a:spLocks noChangeArrowheads="1"/>
          </p:cNvSpPr>
          <p:nvPr/>
        </p:nvSpPr>
        <p:spPr bwMode="auto">
          <a:xfrm rot="16200000">
            <a:off x="4436269" y="3244056"/>
            <a:ext cx="1660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>
                <a:latin typeface="Arial" charset="0"/>
                <a:cs typeface="+mn-cs"/>
              </a:rPr>
              <a:t>Medical logic</a:t>
            </a:r>
          </a:p>
        </p:txBody>
      </p:sp>
      <p:sp>
        <p:nvSpPr>
          <p:cNvPr id="882698" name="Text Box 10"/>
          <p:cNvSpPr txBox="1">
            <a:spLocks noChangeArrowheads="1"/>
          </p:cNvSpPr>
          <p:nvPr/>
        </p:nvSpPr>
        <p:spPr bwMode="auto">
          <a:xfrm>
            <a:off x="1692275" y="1358900"/>
            <a:ext cx="1862138" cy="3381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dirty="0">
                <a:latin typeface="Arial" charset="0"/>
                <a:cs typeface="+mn-cs"/>
              </a:rPr>
              <a:t>PATIENT CARE</a:t>
            </a:r>
            <a:endParaRPr lang="en-US" sz="1800" dirty="0">
              <a:latin typeface="Arial" charset="0"/>
              <a:cs typeface="+mn-cs"/>
            </a:endParaRPr>
          </a:p>
        </p:txBody>
      </p:sp>
      <p:sp>
        <p:nvSpPr>
          <p:cNvPr id="882699" name="Text Box 11"/>
          <p:cNvSpPr txBox="1">
            <a:spLocks noChangeArrowheads="1"/>
          </p:cNvSpPr>
          <p:nvPr/>
        </p:nvSpPr>
        <p:spPr bwMode="auto">
          <a:xfrm>
            <a:off x="5681663" y="1360488"/>
            <a:ext cx="1860550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>
                <a:latin typeface="Arial" charset="0"/>
                <a:cs typeface="+mn-cs"/>
              </a:rPr>
              <a:t>RESEARCH</a:t>
            </a:r>
            <a:endParaRPr lang="en-US" sz="1800">
              <a:latin typeface="Arial" charset="0"/>
              <a:cs typeface="+mn-cs"/>
            </a:endParaRPr>
          </a:p>
        </p:txBody>
      </p:sp>
      <p:grpSp>
        <p:nvGrpSpPr>
          <p:cNvPr id="189451" name="Group 12"/>
          <p:cNvGrpSpPr>
            <a:grpSpLocks/>
          </p:cNvGrpSpPr>
          <p:nvPr/>
        </p:nvGrpSpPr>
        <p:grpSpPr bwMode="auto">
          <a:xfrm>
            <a:off x="1971675" y="5799138"/>
            <a:ext cx="5583238" cy="776287"/>
            <a:chOff x="1330" y="3341"/>
            <a:chExt cx="3517" cy="489"/>
          </a:xfrm>
        </p:grpSpPr>
        <p:sp>
          <p:nvSpPr>
            <p:cNvPr id="882701" name="Text Box 13"/>
            <p:cNvSpPr txBox="1">
              <a:spLocks noChangeArrowheads="1"/>
            </p:cNvSpPr>
            <p:nvPr/>
          </p:nvSpPr>
          <p:spPr bwMode="auto">
            <a:xfrm>
              <a:off x="1330" y="3500"/>
              <a:ext cx="35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  <a:cs typeface="+mn-cs"/>
                </a:rPr>
                <a:t>Interaction design, workflow modeling and support, cognitive support, policies and </a:t>
              </a:r>
              <a:r>
                <a:rPr lang="en-US" sz="1400" dirty="0" smtClean="0">
                  <a:latin typeface="Arial" charset="0"/>
                  <a:cs typeface="+mn-cs"/>
                </a:rPr>
                <a:t>mechanisms </a:t>
              </a:r>
              <a:r>
                <a:rPr lang="en-US" sz="1400" dirty="0">
                  <a:latin typeface="Arial" charset="0"/>
                  <a:cs typeface="+mn-cs"/>
                </a:rPr>
                <a:t>for sharing, privacy</a:t>
              </a:r>
              <a:endParaRPr lang="en-US" sz="1800" dirty="0">
                <a:latin typeface="Arial" charset="0"/>
                <a:cs typeface="+mn-cs"/>
              </a:endParaRPr>
            </a:p>
          </p:txBody>
        </p:sp>
        <p:sp>
          <p:nvSpPr>
            <p:cNvPr id="882702" name="AutoShape 14"/>
            <p:cNvSpPr>
              <a:spLocks/>
            </p:cNvSpPr>
            <p:nvPr/>
          </p:nvSpPr>
          <p:spPr bwMode="auto">
            <a:xfrm rot="16157076">
              <a:off x="2909" y="2934"/>
              <a:ext cx="183" cy="997"/>
            </a:xfrm>
            <a:prstGeom prst="rightBrace">
              <a:avLst>
                <a:gd name="adj1" fmla="val 4540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9452" name="TextBox 3"/>
          <p:cNvSpPr txBox="1">
            <a:spLocks noChangeArrowheads="1"/>
          </p:cNvSpPr>
          <p:nvPr/>
        </p:nvSpPr>
        <p:spPr bwMode="auto">
          <a:xfrm rot="-5400000">
            <a:off x="582612" y="4014788"/>
            <a:ext cx="227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Patient Transactions</a:t>
            </a: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89453" name="Group 37"/>
          <p:cNvGrpSpPr>
            <a:grpSpLocks/>
          </p:cNvGrpSpPr>
          <p:nvPr/>
        </p:nvGrpSpPr>
        <p:grpSpPr bwMode="auto">
          <a:xfrm>
            <a:off x="290513" y="3289300"/>
            <a:ext cx="1246187" cy="1616075"/>
            <a:chOff x="290218" y="3288877"/>
            <a:chExt cx="1246482" cy="1616498"/>
          </a:xfrm>
        </p:grpSpPr>
        <p:grpSp>
          <p:nvGrpSpPr>
            <p:cNvPr id="189493" name="Group 31"/>
            <p:cNvGrpSpPr>
              <a:grpSpLocks/>
            </p:cNvGrpSpPr>
            <p:nvPr/>
          </p:nvGrpSpPr>
          <p:grpSpPr bwMode="auto">
            <a:xfrm>
              <a:off x="963781" y="4114801"/>
              <a:ext cx="289353" cy="480201"/>
              <a:chOff x="438" y="3374"/>
              <a:chExt cx="200" cy="328"/>
            </a:xfrm>
          </p:grpSpPr>
          <p:sp>
            <p:nvSpPr>
              <p:cNvPr id="21" name="AutoShape 27"/>
              <p:cNvSpPr>
                <a:spLocks noChangeArrowheads="1"/>
              </p:cNvSpPr>
              <p:nvPr/>
            </p:nvSpPr>
            <p:spPr bwMode="auto">
              <a:xfrm rot="-5400000">
                <a:off x="448" y="3519"/>
                <a:ext cx="183" cy="184"/>
              </a:xfrm>
              <a:prstGeom prst="flowChartDelay">
                <a:avLst/>
              </a:prstGeom>
              <a:solidFill>
                <a:srgbClr val="FF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Oval 28"/>
              <p:cNvSpPr>
                <a:spLocks noChangeArrowheads="1"/>
              </p:cNvSpPr>
              <p:nvPr/>
            </p:nvSpPr>
            <p:spPr bwMode="auto">
              <a:xfrm>
                <a:off x="464" y="3431"/>
                <a:ext cx="148" cy="15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438" y="3374"/>
                <a:ext cx="2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/>
                  <a:t>. .</a:t>
                </a:r>
                <a:endParaRPr lang="en-US"/>
              </a:p>
            </p:txBody>
          </p:sp>
        </p:grp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720532" y="4567149"/>
              <a:ext cx="816168" cy="338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charset="0"/>
                </a:rPr>
                <a:t>Patient</a:t>
              </a:r>
              <a:endParaRPr lang="en-US" dirty="0"/>
            </a:p>
          </p:txBody>
        </p:sp>
        <p:sp>
          <p:nvSpPr>
            <p:cNvPr id="189495" name="AutoShape 27"/>
            <p:cNvSpPr>
              <a:spLocks noChangeArrowheads="1"/>
            </p:cNvSpPr>
            <p:nvPr/>
          </p:nvSpPr>
          <p:spPr bwMode="auto">
            <a:xfrm rot="-5400000">
              <a:off x="588936" y="3704785"/>
              <a:ext cx="267917" cy="266205"/>
            </a:xfrm>
            <a:prstGeom prst="flowChartDelay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614145" y="3574702"/>
              <a:ext cx="215951" cy="2223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576036" y="3490543"/>
              <a:ext cx="288993" cy="281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/>
                <a:t>. .</a:t>
              </a:r>
              <a:endParaRPr lang="en-US"/>
            </a:p>
          </p:txBody>
        </p:sp>
        <p:sp>
          <p:nvSpPr>
            <p:cNvPr id="189498" name="AutoShape 27"/>
            <p:cNvSpPr>
              <a:spLocks noChangeArrowheads="1"/>
            </p:cNvSpPr>
            <p:nvPr/>
          </p:nvSpPr>
          <p:spPr bwMode="auto">
            <a:xfrm rot="-5400000">
              <a:off x="1121345" y="3502749"/>
              <a:ext cx="267917" cy="266205"/>
            </a:xfrm>
            <a:prstGeom prst="flowChartDelay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1146083" y="3373037"/>
              <a:ext cx="217539" cy="2223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1107974" y="3288877"/>
              <a:ext cx="290582" cy="281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/>
                <a:t>. .</a:t>
              </a:r>
              <a:endParaRPr lang="en-US" dirty="0"/>
            </a:p>
          </p:txBody>
        </p:sp>
        <p:sp>
          <p:nvSpPr>
            <p:cNvPr id="189501" name="AutoShape 27"/>
            <p:cNvSpPr>
              <a:spLocks noChangeArrowheads="1"/>
            </p:cNvSpPr>
            <p:nvPr/>
          </p:nvSpPr>
          <p:spPr bwMode="auto">
            <a:xfrm rot="-5400000">
              <a:off x="303106" y="4343390"/>
              <a:ext cx="267917" cy="266205"/>
            </a:xfrm>
            <a:prstGeom prst="flowChartDelay">
              <a:avLst/>
            </a:prstGeom>
            <a:solidFill>
              <a:srgbClr val="8585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328327" y="4213044"/>
              <a:ext cx="215951" cy="2223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290218" y="4128885"/>
              <a:ext cx="288993" cy="281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/>
                <a:t>. .</a:t>
              </a:r>
              <a:endParaRPr lang="en-US"/>
            </a:p>
          </p:txBody>
        </p:sp>
        <p:cxnSp>
          <p:nvCxnSpPr>
            <p:cNvPr id="4" name="Straight Connector 3"/>
            <p:cNvCxnSpPr>
              <a:stCxn id="189501" idx="2"/>
              <a:endCxn id="21" idx="0"/>
            </p:cNvCxnSpPr>
            <p:nvPr/>
          </p:nvCxnSpPr>
          <p:spPr bwMode="auto">
            <a:xfrm flipV="1">
              <a:off x="569684" y="4462347"/>
              <a:ext cx="408084" cy="142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>
              <a:stCxn id="189495" idx="1"/>
              <a:endCxn id="22" idx="2"/>
            </p:cNvCxnSpPr>
            <p:nvPr/>
          </p:nvCxnSpPr>
          <p:spPr bwMode="auto">
            <a:xfrm>
              <a:off x="722120" y="3971681"/>
              <a:ext cx="279466" cy="3382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>
              <a:stCxn id="189498" idx="1"/>
              <a:endCxn id="23" idx="0"/>
            </p:cNvCxnSpPr>
            <p:nvPr/>
          </p:nvCxnSpPr>
          <p:spPr bwMode="auto">
            <a:xfrm flipH="1">
              <a:off x="1107974" y="3770016"/>
              <a:ext cx="147673" cy="3445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189501" idx="2"/>
            </p:cNvCxnSpPr>
            <p:nvPr/>
          </p:nvCxnSpPr>
          <p:spPr bwMode="auto">
            <a:xfrm flipV="1">
              <a:off x="569684" y="3797010"/>
              <a:ext cx="538289" cy="6796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89454" name="TextBox 16"/>
          <p:cNvSpPr txBox="1">
            <a:spLocks noChangeArrowheads="1"/>
          </p:cNvSpPr>
          <p:nvPr/>
        </p:nvSpPr>
        <p:spPr bwMode="auto">
          <a:xfrm>
            <a:off x="3394075" y="5265738"/>
            <a:ext cx="258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/>
              <a:t>Big (Open) Data</a:t>
            </a:r>
            <a:endParaRPr lang="en-US"/>
          </a:p>
        </p:txBody>
      </p:sp>
      <p:grpSp>
        <p:nvGrpSpPr>
          <p:cNvPr id="189455" name="Group 57"/>
          <p:cNvGrpSpPr>
            <a:grpSpLocks/>
          </p:cNvGrpSpPr>
          <p:nvPr/>
        </p:nvGrpSpPr>
        <p:grpSpPr bwMode="auto">
          <a:xfrm>
            <a:off x="474663" y="1525588"/>
            <a:ext cx="1295400" cy="1647825"/>
            <a:chOff x="290218" y="3288877"/>
            <a:chExt cx="1295047" cy="1647693"/>
          </a:xfrm>
        </p:grpSpPr>
        <p:grpSp>
          <p:nvGrpSpPr>
            <p:cNvPr id="189475" name="Group 31"/>
            <p:cNvGrpSpPr>
              <a:grpSpLocks/>
            </p:cNvGrpSpPr>
            <p:nvPr/>
          </p:nvGrpSpPr>
          <p:grpSpPr bwMode="auto">
            <a:xfrm>
              <a:off x="963781" y="4114800"/>
              <a:ext cx="289353" cy="483129"/>
              <a:chOff x="438" y="3374"/>
              <a:chExt cx="200" cy="330"/>
            </a:xfrm>
          </p:grpSpPr>
          <p:sp>
            <p:nvSpPr>
              <p:cNvPr id="74" name="AutoShape 27"/>
              <p:cNvSpPr>
                <a:spLocks noChangeArrowheads="1"/>
              </p:cNvSpPr>
              <p:nvPr/>
            </p:nvSpPr>
            <p:spPr bwMode="auto">
              <a:xfrm rot="-5400000">
                <a:off x="449" y="3518"/>
                <a:ext cx="183" cy="185"/>
              </a:xfrm>
              <a:prstGeom prst="flowChartDelay">
                <a:avLst/>
              </a:prstGeom>
              <a:solidFill>
                <a:srgbClr val="FF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Oval 28"/>
              <p:cNvSpPr>
                <a:spLocks noChangeArrowheads="1"/>
              </p:cNvSpPr>
              <p:nvPr/>
            </p:nvSpPr>
            <p:spPr bwMode="auto">
              <a:xfrm>
                <a:off x="464" y="3431"/>
                <a:ext cx="150" cy="15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438" y="3374"/>
                <a:ext cx="20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/>
                  <a:t>. .</a:t>
                </a:r>
                <a:endParaRPr lang="en-US"/>
              </a:p>
            </p:txBody>
          </p:sp>
        </p:grp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720313" y="4566712"/>
              <a:ext cx="864952" cy="369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Arial" charset="0"/>
                </a:rPr>
                <a:t>Doctor</a:t>
              </a:r>
              <a:endParaRPr lang="en-US" dirty="0"/>
            </a:p>
          </p:txBody>
        </p:sp>
        <p:sp>
          <p:nvSpPr>
            <p:cNvPr id="189477" name="AutoShape 27"/>
            <p:cNvSpPr>
              <a:spLocks noChangeArrowheads="1"/>
            </p:cNvSpPr>
            <p:nvPr/>
          </p:nvSpPr>
          <p:spPr bwMode="auto">
            <a:xfrm rot="-5400000">
              <a:off x="588936" y="3704785"/>
              <a:ext cx="267917" cy="266205"/>
            </a:xfrm>
            <a:prstGeom prst="flowChartDelay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613980" y="3574604"/>
              <a:ext cx="217428" cy="22223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575890" y="3490473"/>
              <a:ext cx="288846" cy="280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/>
                <a:t>. .</a:t>
              </a:r>
              <a:endParaRPr lang="en-US"/>
            </a:p>
          </p:txBody>
        </p:sp>
        <p:sp>
          <p:nvSpPr>
            <p:cNvPr id="189480" name="AutoShape 27"/>
            <p:cNvSpPr>
              <a:spLocks noChangeArrowheads="1"/>
            </p:cNvSpPr>
            <p:nvPr/>
          </p:nvSpPr>
          <p:spPr bwMode="auto">
            <a:xfrm rot="-5400000">
              <a:off x="1121345" y="3502749"/>
              <a:ext cx="267917" cy="266205"/>
            </a:xfrm>
            <a:prstGeom prst="flowChartDelay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8"/>
            <p:cNvSpPr>
              <a:spLocks noChangeArrowheads="1"/>
            </p:cNvSpPr>
            <p:nvPr/>
          </p:nvSpPr>
          <p:spPr bwMode="auto">
            <a:xfrm>
              <a:off x="1145647" y="3373007"/>
              <a:ext cx="217429" cy="22223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Text Box 29"/>
            <p:cNvSpPr txBox="1">
              <a:spLocks noChangeArrowheads="1"/>
            </p:cNvSpPr>
            <p:nvPr/>
          </p:nvSpPr>
          <p:spPr bwMode="auto">
            <a:xfrm>
              <a:off x="1109145" y="3288877"/>
              <a:ext cx="288846" cy="28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/>
                <a:t>. .</a:t>
              </a:r>
              <a:endParaRPr lang="en-US" dirty="0"/>
            </a:p>
          </p:txBody>
        </p:sp>
        <p:sp>
          <p:nvSpPr>
            <p:cNvPr id="189483" name="AutoShape 27"/>
            <p:cNvSpPr>
              <a:spLocks noChangeArrowheads="1"/>
            </p:cNvSpPr>
            <p:nvPr/>
          </p:nvSpPr>
          <p:spPr bwMode="auto">
            <a:xfrm rot="-5400000">
              <a:off x="303106" y="4343390"/>
              <a:ext cx="267917" cy="266205"/>
            </a:xfrm>
            <a:prstGeom prst="flowChartDelay">
              <a:avLst/>
            </a:prstGeom>
            <a:solidFill>
              <a:srgbClr val="8585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8"/>
            <p:cNvSpPr>
              <a:spLocks noChangeArrowheads="1"/>
            </p:cNvSpPr>
            <p:nvPr/>
          </p:nvSpPr>
          <p:spPr bwMode="auto">
            <a:xfrm>
              <a:off x="328308" y="4212728"/>
              <a:ext cx="215841" cy="22223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Text Box 29"/>
            <p:cNvSpPr txBox="1">
              <a:spLocks noChangeArrowheads="1"/>
            </p:cNvSpPr>
            <p:nvPr/>
          </p:nvSpPr>
          <p:spPr bwMode="auto">
            <a:xfrm>
              <a:off x="290218" y="4130185"/>
              <a:ext cx="288846" cy="28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/>
                <a:t>. .</a:t>
              </a:r>
              <a:endParaRPr lang="en-US"/>
            </a:p>
          </p:txBody>
        </p:sp>
        <p:cxnSp>
          <p:nvCxnSpPr>
            <p:cNvPr id="70" name="Straight Connector 69"/>
            <p:cNvCxnSpPr>
              <a:stCxn id="189483" idx="2"/>
              <a:endCxn id="74" idx="0"/>
            </p:cNvCxnSpPr>
            <p:nvPr/>
          </p:nvCxnSpPr>
          <p:spPr bwMode="auto">
            <a:xfrm flipV="1">
              <a:off x="569542" y="4461945"/>
              <a:ext cx="407876" cy="142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>
              <a:stCxn id="189477" idx="1"/>
              <a:endCxn id="75" idx="2"/>
            </p:cNvCxnSpPr>
            <p:nvPr/>
          </p:nvCxnSpPr>
          <p:spPr bwMode="auto">
            <a:xfrm>
              <a:off x="723487" y="3971447"/>
              <a:ext cx="277737" cy="3381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>
              <a:stCxn id="189480" idx="1"/>
              <a:endCxn id="76" idx="0"/>
            </p:cNvCxnSpPr>
            <p:nvPr/>
          </p:nvCxnSpPr>
          <p:spPr bwMode="auto">
            <a:xfrm flipH="1">
              <a:off x="1109145" y="3769850"/>
              <a:ext cx="146010" cy="344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>
              <a:stCxn id="189483" idx="2"/>
            </p:cNvCxnSpPr>
            <p:nvPr/>
          </p:nvCxnSpPr>
          <p:spPr bwMode="auto">
            <a:xfrm flipV="1">
              <a:off x="569542" y="3796836"/>
              <a:ext cx="539603" cy="679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89456" name="Group 31"/>
          <p:cNvGrpSpPr>
            <a:grpSpLocks/>
          </p:cNvGrpSpPr>
          <p:nvPr/>
        </p:nvGrpSpPr>
        <p:grpSpPr bwMode="auto">
          <a:xfrm>
            <a:off x="8031163" y="3721100"/>
            <a:ext cx="290512" cy="481013"/>
            <a:chOff x="438" y="3374"/>
            <a:chExt cx="200" cy="328"/>
          </a:xfrm>
        </p:grpSpPr>
        <p:sp>
          <p:nvSpPr>
            <p:cNvPr id="95" name="AutoShape 27"/>
            <p:cNvSpPr>
              <a:spLocks noChangeArrowheads="1"/>
            </p:cNvSpPr>
            <p:nvPr/>
          </p:nvSpPr>
          <p:spPr bwMode="auto">
            <a:xfrm rot="-5400000">
              <a:off x="449" y="3518"/>
              <a:ext cx="183" cy="185"/>
            </a:xfrm>
            <a:prstGeom prst="flowChartDelay">
              <a:avLst/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28"/>
            <p:cNvSpPr>
              <a:spLocks noChangeArrowheads="1"/>
            </p:cNvSpPr>
            <p:nvPr/>
          </p:nvSpPr>
          <p:spPr bwMode="auto">
            <a:xfrm>
              <a:off x="464" y="3431"/>
              <a:ext cx="150" cy="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Text Box 29"/>
            <p:cNvSpPr txBox="1">
              <a:spLocks noChangeArrowheads="1"/>
            </p:cNvSpPr>
            <p:nvPr/>
          </p:nvSpPr>
          <p:spPr bwMode="auto">
            <a:xfrm>
              <a:off x="438" y="3374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/>
                <a:t>. .</a:t>
              </a:r>
              <a:endParaRPr lang="en-US"/>
            </a:p>
          </p:txBody>
        </p:sp>
      </p:grpSp>
      <p:sp>
        <p:nvSpPr>
          <p:cNvPr id="81" name="Text Box 32"/>
          <p:cNvSpPr txBox="1">
            <a:spLocks noChangeArrowheads="1"/>
          </p:cNvSpPr>
          <p:nvPr/>
        </p:nvSpPr>
        <p:spPr bwMode="auto">
          <a:xfrm>
            <a:off x="7613650" y="4173538"/>
            <a:ext cx="11715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charset="0"/>
              </a:rPr>
              <a:t>Citizen</a:t>
            </a:r>
          </a:p>
          <a:p>
            <a:pPr algn="ctr">
              <a:defRPr/>
            </a:pPr>
            <a:r>
              <a:rPr lang="en-US" dirty="0">
                <a:latin typeface="Arial" charset="0"/>
              </a:rPr>
              <a:t>Scientists</a:t>
            </a:r>
            <a:endParaRPr lang="en-US" dirty="0"/>
          </a:p>
        </p:txBody>
      </p:sp>
      <p:sp>
        <p:nvSpPr>
          <p:cNvPr id="189458" name="AutoShape 27"/>
          <p:cNvSpPr>
            <a:spLocks noChangeArrowheads="1"/>
          </p:cNvSpPr>
          <p:nvPr/>
        </p:nvSpPr>
        <p:spPr bwMode="auto">
          <a:xfrm rot="-5400000">
            <a:off x="7658100" y="3311525"/>
            <a:ext cx="266700" cy="266700"/>
          </a:xfrm>
          <a:prstGeom prst="flowChartDelay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28"/>
          <p:cNvSpPr>
            <a:spLocks noChangeArrowheads="1"/>
          </p:cNvSpPr>
          <p:nvPr/>
        </p:nvSpPr>
        <p:spPr bwMode="auto">
          <a:xfrm>
            <a:off x="7681913" y="3181350"/>
            <a:ext cx="217487" cy="222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7643813" y="3097213"/>
            <a:ext cx="2889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/>
              <a:t>. .</a:t>
            </a:r>
            <a:endParaRPr lang="en-US"/>
          </a:p>
        </p:txBody>
      </p:sp>
      <p:sp>
        <p:nvSpPr>
          <p:cNvPr id="189461" name="AutoShape 27"/>
          <p:cNvSpPr>
            <a:spLocks noChangeArrowheads="1"/>
          </p:cNvSpPr>
          <p:nvPr/>
        </p:nvSpPr>
        <p:spPr bwMode="auto">
          <a:xfrm rot="-5400000">
            <a:off x="8189119" y="3109119"/>
            <a:ext cx="268288" cy="266700"/>
          </a:xfrm>
          <a:prstGeom prst="flowChartDelay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8213725" y="2979738"/>
            <a:ext cx="217488" cy="222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" name="Text Box 29"/>
          <p:cNvSpPr txBox="1">
            <a:spLocks noChangeArrowheads="1"/>
          </p:cNvSpPr>
          <p:nvPr/>
        </p:nvSpPr>
        <p:spPr bwMode="auto">
          <a:xfrm>
            <a:off x="8177213" y="2895600"/>
            <a:ext cx="28892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/>
              <a:t>. .</a:t>
            </a:r>
            <a:endParaRPr lang="en-US" dirty="0"/>
          </a:p>
        </p:txBody>
      </p:sp>
      <p:sp>
        <p:nvSpPr>
          <p:cNvPr id="189464" name="AutoShape 27"/>
          <p:cNvSpPr>
            <a:spLocks noChangeArrowheads="1"/>
          </p:cNvSpPr>
          <p:nvPr/>
        </p:nvSpPr>
        <p:spPr bwMode="auto">
          <a:xfrm rot="-5400000">
            <a:off x="7371556" y="3950494"/>
            <a:ext cx="268288" cy="266700"/>
          </a:xfrm>
          <a:prstGeom prst="flowChartDelay">
            <a:avLst/>
          </a:prstGeom>
          <a:solidFill>
            <a:srgbClr val="8585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28"/>
          <p:cNvSpPr>
            <a:spLocks noChangeArrowheads="1"/>
          </p:cNvSpPr>
          <p:nvPr/>
        </p:nvSpPr>
        <p:spPr bwMode="auto">
          <a:xfrm>
            <a:off x="7396163" y="3819525"/>
            <a:ext cx="217487" cy="222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7358063" y="3736975"/>
            <a:ext cx="28892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/>
              <a:t>. .</a:t>
            </a:r>
            <a:endParaRPr lang="en-US"/>
          </a:p>
        </p:txBody>
      </p:sp>
      <p:cxnSp>
        <p:nvCxnSpPr>
          <p:cNvPr id="91" name="Straight Connector 90"/>
          <p:cNvCxnSpPr>
            <a:stCxn id="189464" idx="2"/>
            <a:endCxn id="95" idx="0"/>
          </p:cNvCxnSpPr>
          <p:nvPr/>
        </p:nvCxnSpPr>
        <p:spPr bwMode="auto">
          <a:xfrm flipV="1">
            <a:off x="7639050" y="4068763"/>
            <a:ext cx="406400" cy="142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>
            <a:stCxn id="189458" idx="1"/>
            <a:endCxn id="96" idx="2"/>
          </p:cNvCxnSpPr>
          <p:nvPr/>
        </p:nvCxnSpPr>
        <p:spPr bwMode="auto">
          <a:xfrm>
            <a:off x="7791450" y="3578225"/>
            <a:ext cx="277813" cy="3381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>
            <a:stCxn id="189461" idx="1"/>
            <a:endCxn id="97" idx="0"/>
          </p:cNvCxnSpPr>
          <p:nvPr/>
        </p:nvCxnSpPr>
        <p:spPr bwMode="auto">
          <a:xfrm flipH="1">
            <a:off x="8177213" y="3376613"/>
            <a:ext cx="146050" cy="3444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stCxn id="189464" idx="2"/>
          </p:cNvCxnSpPr>
          <p:nvPr/>
        </p:nvCxnSpPr>
        <p:spPr bwMode="auto">
          <a:xfrm flipV="1">
            <a:off x="7639050" y="3403600"/>
            <a:ext cx="538163" cy="679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3698875" y="1054100"/>
            <a:ext cx="1862138" cy="3381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dirty="0">
                <a:latin typeface="Arial" charset="0"/>
                <a:cs typeface="+mn-cs"/>
              </a:rPr>
              <a:t>WELLNESS</a:t>
            </a:r>
            <a:endParaRPr lang="en-US" sz="1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08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Consumer expectations of software are high (the Apple effect)</a:t>
            </a:r>
          </a:p>
          <a:p>
            <a:pPr lvl="1"/>
            <a:r>
              <a:rPr lang="en-US" sz="2000" dirty="0" smtClean="0"/>
              <a:t>clunky, ugly software will not be used or be effective </a:t>
            </a:r>
          </a:p>
          <a:p>
            <a:r>
              <a:rPr lang="en-US" sz="2800" dirty="0" smtClean="0"/>
              <a:t>Yet…scientific evaluation is needed to </a:t>
            </a:r>
          </a:p>
          <a:p>
            <a:pPr lvl="1"/>
            <a:r>
              <a:rPr lang="en-US" sz="2400" dirty="0"/>
              <a:t>improve health, advance </a:t>
            </a:r>
            <a:r>
              <a:rPr lang="en-US" sz="2400" dirty="0" smtClean="0"/>
              <a:t>science</a:t>
            </a:r>
          </a:p>
          <a:p>
            <a:pPr lvl="1"/>
            <a:r>
              <a:rPr lang="en-US" sz="2400" dirty="0" smtClean="0"/>
              <a:t>secure financing</a:t>
            </a:r>
          </a:p>
          <a:p>
            <a:pPr lvl="1"/>
            <a:r>
              <a:rPr lang="en-US" sz="2400" dirty="0" smtClean="0"/>
              <a:t>secure sales and ongoing impact</a:t>
            </a:r>
          </a:p>
        </p:txBody>
      </p:sp>
    </p:spTree>
    <p:extLst>
      <p:ext uri="{BB962C8B-B14F-4D97-AF65-F5344CB8AC3E}">
        <p14:creationId xmlns:p14="http://schemas.microsoft.com/office/powerpoint/2010/main" val="29048810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000"/>
            <a:ext cx="7975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1763"/>
            <a:ext cx="7772400" cy="449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 smtClean="0"/>
              <a:t>At the cusp of something transformative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be open to partnering with computer scientists, patients, companies, etc.</a:t>
            </a:r>
          </a:p>
          <a:p>
            <a:pPr>
              <a:defRPr/>
            </a:pPr>
            <a:r>
              <a:rPr lang="en-US" sz="2800" dirty="0"/>
              <a:t>To guard against </a:t>
            </a:r>
            <a:r>
              <a:rPr lang="en-US" sz="2800" dirty="0" smtClean="0"/>
              <a:t>hype and to maximize value</a:t>
            </a:r>
            <a:endParaRPr lang="en-US" sz="2800" dirty="0"/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stay grounded in what is clinically useful and important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know </a:t>
            </a:r>
            <a:r>
              <a:rPr lang="en-US" sz="2400" dirty="0"/>
              <a:t>as much as possible of the underlying </a:t>
            </a:r>
            <a:r>
              <a:rPr lang="en-US" sz="2400" dirty="0" smtClean="0"/>
              <a:t>informatics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 smtClean="0"/>
              <a:t>help develop new methods for evaluation, bring clinical research science to the Digital Age</a:t>
            </a:r>
          </a:p>
          <a:p>
            <a:pPr>
              <a:defRPr/>
            </a:pPr>
            <a:r>
              <a:rPr lang="en-US" sz="2800" dirty="0" smtClean="0"/>
              <a:t>Course </a:t>
            </a:r>
            <a:r>
              <a:rPr lang="en-US" sz="2800" dirty="0" smtClean="0"/>
              <a:t>evaluation</a:t>
            </a:r>
          </a:p>
          <a:p>
            <a:pPr lvl="1">
              <a:defRPr/>
            </a:pPr>
            <a:r>
              <a:rPr lang="en-US" sz="2400" u="sng" dirty="0">
                <a:hlinkClick r:id="rId2"/>
              </a:rPr>
              <a:t>https://courses.ucsf.edu/mod/questionnaire/preview.php?id=68451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What Next?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Epi 206 – Medical Informatics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90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</a:rPr>
              <a:t>What Next?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Epi 206 – Medical Informatics</a:t>
            </a:r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Development Decisions</a:t>
            </a:r>
            <a:endParaRPr lang="en-US" sz="4400" b="0" dirty="0" smtClean="0">
              <a:cs typeface="+mj-cs"/>
            </a:endParaRP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047038" cy="449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 smtClean="0"/>
              <a:t>The “specs” (specifications)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 smtClean="0"/>
              <a:t>what is your system supposed to do? for whom? who will pay for/sustain it in the long run?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 smtClean="0"/>
              <a:t>what specific functions will it have?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 smtClean="0"/>
              <a:t>do use case scenarios (step-by-step, storyboards,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 smtClean="0"/>
              <a:t>Basic technical choices</a:t>
            </a:r>
          </a:p>
          <a:p>
            <a:pPr lvl="1">
              <a:lnSpc>
                <a:spcPct val="100000"/>
              </a:lnSpc>
              <a:defRPr/>
            </a:pPr>
            <a:r>
              <a:rPr lang="ja-JP" altLang="en-US" sz="2000" dirty="0" smtClean="0"/>
              <a:t>“</a:t>
            </a:r>
            <a:r>
              <a:rPr lang="en-US" sz="2000" dirty="0"/>
              <a:t>form factor</a:t>
            </a:r>
            <a:r>
              <a:rPr lang="ja-JP" altLang="en-US" sz="2000" dirty="0"/>
              <a:t>”</a:t>
            </a:r>
            <a:r>
              <a:rPr lang="en-US" sz="2000" dirty="0"/>
              <a:t>: kiosk, desktop, laptop, notebook, tablet, phone…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 smtClean="0"/>
              <a:t>operating </a:t>
            </a:r>
            <a:r>
              <a:rPr lang="en-US" sz="2000" dirty="0"/>
              <a:t>system (e.g., </a:t>
            </a:r>
            <a:r>
              <a:rPr lang="en-US" sz="2000" dirty="0" smtClean="0"/>
              <a:t>Mac </a:t>
            </a:r>
            <a:r>
              <a:rPr lang="en-US" sz="2000" dirty="0" err="1" smtClean="0"/>
              <a:t>vs</a:t>
            </a:r>
            <a:r>
              <a:rPr lang="en-US" sz="2000" dirty="0" smtClean="0"/>
              <a:t> PC, or Android </a:t>
            </a:r>
            <a:r>
              <a:rPr lang="en-US" sz="2000" dirty="0" err="1" smtClean="0"/>
              <a:t>vs</a:t>
            </a:r>
            <a:r>
              <a:rPr lang="en-US" sz="2000" dirty="0" smtClean="0"/>
              <a:t> iPhone </a:t>
            </a:r>
            <a:r>
              <a:rPr lang="en-US" sz="2000" dirty="0" err="1" smtClean="0"/>
              <a:t>vs</a:t>
            </a:r>
            <a:r>
              <a:rPr lang="en-US" sz="2000" dirty="0" smtClean="0"/>
              <a:t> mobile web) 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1800" dirty="0" smtClean="0"/>
              <a:t>check browser </a:t>
            </a:r>
            <a:r>
              <a:rPr lang="en-US" sz="1800" dirty="0"/>
              <a:t>and platform </a:t>
            </a:r>
            <a:r>
              <a:rPr lang="en-US" sz="1800" dirty="0">
                <a:hlinkClick r:id="rId3"/>
              </a:rPr>
              <a:t>usage </a:t>
            </a:r>
            <a:r>
              <a:rPr lang="en-US" sz="1800" dirty="0" smtClean="0">
                <a:hlinkClick r:id="rId3"/>
              </a:rPr>
              <a:t>statistics</a:t>
            </a:r>
            <a:endParaRPr lang="en-US" sz="1800" dirty="0" smtClean="0"/>
          </a:p>
          <a:p>
            <a:pPr marL="457200">
              <a:lnSpc>
                <a:spcPct val="100000"/>
              </a:lnSpc>
              <a:defRPr/>
            </a:pPr>
            <a:r>
              <a:rPr lang="en-US" sz="2400" dirty="0" smtClean="0"/>
              <a:t>Find a developer</a:t>
            </a:r>
          </a:p>
          <a:p>
            <a:pPr marL="857250" lvl="1">
              <a:lnSpc>
                <a:spcPct val="100000"/>
              </a:lnSpc>
              <a:defRPr/>
            </a:pPr>
            <a:r>
              <a:rPr lang="en-US" sz="2000" dirty="0" smtClean="0"/>
              <a:t>external: contact </a:t>
            </a:r>
            <a:r>
              <a:rPr lang="en-US" sz="2000" dirty="0" smtClean="0">
                <a:hlinkClick r:id="rId4" action="ppaction://hlinkfile"/>
              </a:rPr>
              <a:t>Aenor Sawyer</a:t>
            </a:r>
            <a:r>
              <a:rPr lang="en-US" sz="2000" dirty="0" smtClean="0"/>
              <a:t> at Center for Digital Health Innovation for referrals and standard contracts</a:t>
            </a:r>
          </a:p>
          <a:p>
            <a:pPr marL="857250" lvl="1">
              <a:defRPr/>
            </a:pPr>
            <a:r>
              <a:rPr lang="en-US" sz="2000" dirty="0"/>
              <a:t>internal: UCSF Mobile Services </a:t>
            </a:r>
            <a:r>
              <a:rPr lang="en-US" sz="2000" dirty="0" smtClean="0"/>
              <a:t>(being revamped) or Telemedicine</a:t>
            </a:r>
          </a:p>
          <a:p>
            <a:pPr marL="857250" lvl="1">
              <a:defRPr/>
            </a:pPr>
            <a:r>
              <a:rPr lang="en-US" sz="2000" dirty="0" smtClean="0"/>
              <a:t>see </a:t>
            </a:r>
            <a:r>
              <a:rPr lang="en-US" sz="2100" dirty="0" smtClean="0">
                <a:hlinkClick r:id="rId5"/>
              </a:rPr>
              <a:t>http</a:t>
            </a:r>
            <a:r>
              <a:rPr lang="en-US" sz="2100" dirty="0">
                <a:hlinkClick r:id="rId5"/>
              </a:rPr>
              <a:t>://drupal.ucsf.edu</a:t>
            </a:r>
            <a:r>
              <a:rPr lang="en-US" sz="2100" dirty="0" smtClean="0">
                <a:hlinkClick r:id="rId5"/>
              </a:rPr>
              <a:t>/</a:t>
            </a:r>
            <a:r>
              <a:rPr lang="en-US" sz="2100" dirty="0" smtClean="0"/>
              <a:t> for website development</a:t>
            </a:r>
            <a:endParaRPr lang="en-US" sz="2100" dirty="0"/>
          </a:p>
          <a:p>
            <a:pPr marL="857250" lvl="1">
              <a:defRPr/>
            </a:pPr>
            <a:endParaRPr lang="en-US" sz="2000" dirty="0" smtClean="0"/>
          </a:p>
          <a:p>
            <a:pPr marL="857250" lvl="1">
              <a:lnSpc>
                <a:spcPct val="10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346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User Interaction Design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412875"/>
            <a:ext cx="8102600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The practice of designing interactive digital products</a:t>
            </a:r>
          </a:p>
          <a:p>
            <a:pPr lvl="1">
              <a:defRPr/>
            </a:pPr>
            <a:r>
              <a:rPr lang="en-US" sz="2000" dirty="0" smtClean="0"/>
              <a:t>more than user interface, is the whole user experience, i.e., how iPhone feels different than Android</a:t>
            </a:r>
          </a:p>
          <a:p>
            <a:pPr>
              <a:defRPr/>
            </a:pPr>
            <a:r>
              <a:rPr lang="en-US" sz="2400" dirty="0" smtClean="0"/>
              <a:t>User interaction design expertise</a:t>
            </a:r>
          </a:p>
          <a:p>
            <a:pPr lvl="1">
              <a:defRPr/>
            </a:pPr>
            <a:r>
              <a:rPr lang="en-US" sz="2000" dirty="0" smtClean="0"/>
              <a:t>e.g., </a:t>
            </a:r>
            <a:r>
              <a:rPr lang="en-US" sz="2000" u="sng" dirty="0" smtClean="0">
                <a:hlinkClick r:id="rId2"/>
              </a:rPr>
              <a:t>http://www.coroflot.com/people - keyword=user interaction</a:t>
            </a:r>
            <a:endParaRPr lang="en-US" sz="2000" u="sng" dirty="0" smtClean="0"/>
          </a:p>
          <a:p>
            <a:pPr lvl="1">
              <a:defRPr/>
            </a:pPr>
            <a:r>
              <a:rPr lang="en-US" sz="2000" dirty="0" smtClean="0"/>
              <a:t>contact Beth </a:t>
            </a:r>
            <a:r>
              <a:rPr lang="en-US" sz="2000" dirty="0" err="1" smtClean="0"/>
              <a:t>Berrean</a:t>
            </a:r>
            <a:r>
              <a:rPr lang="en-US" sz="2000" dirty="0"/>
              <a:t> </a:t>
            </a:r>
            <a:r>
              <a:rPr lang="en-US" sz="1600" dirty="0" smtClean="0">
                <a:hlinkClick r:id="rId3"/>
              </a:rPr>
              <a:t>BerreanB</a:t>
            </a:r>
            <a:r>
              <a:rPr lang="en-US" sz="1600" dirty="0">
                <a:hlinkClick r:id="rId3"/>
              </a:rPr>
              <a:t>@</a:t>
            </a:r>
            <a:r>
              <a:rPr lang="en-US" sz="1600" dirty="0" smtClean="0">
                <a:hlinkClick r:id="rId3"/>
              </a:rPr>
              <a:t>MEDSCH.UCSF.EDU</a:t>
            </a:r>
            <a:r>
              <a:rPr lang="en-US" sz="1600" dirty="0" smtClean="0"/>
              <a:t>, </a:t>
            </a:r>
            <a:r>
              <a:rPr lang="en-US" sz="2000" dirty="0" smtClean="0"/>
              <a:t>UCSF Mobile Services</a:t>
            </a:r>
          </a:p>
          <a:p>
            <a:pPr>
              <a:defRPr/>
            </a:pPr>
            <a:r>
              <a:rPr lang="en-US" sz="2400" dirty="0" smtClean="0"/>
              <a:t>Participatory design</a:t>
            </a:r>
          </a:p>
          <a:p>
            <a:pPr lvl="1">
              <a:defRPr/>
            </a:pPr>
            <a:r>
              <a:rPr lang="en-US" sz="2000" dirty="0" smtClean="0"/>
              <a:t>involve your users in design right from the beginning</a:t>
            </a:r>
          </a:p>
          <a:p>
            <a:pPr lvl="1">
              <a:defRPr/>
            </a:pPr>
            <a:r>
              <a:rPr lang="en-US" sz="2000" dirty="0" smtClean="0"/>
              <a:t>e.g., test out different data visualizations</a:t>
            </a:r>
            <a:r>
              <a:rPr lang="en-US" sz="2000" dirty="0"/>
              <a:t> </a:t>
            </a:r>
            <a:r>
              <a:rPr lang="en-US" sz="2000" dirty="0" smtClean="0"/>
              <a:t>at IBM's </a:t>
            </a:r>
            <a:r>
              <a:rPr lang="en-US" sz="2000" dirty="0" smtClean="0">
                <a:hlinkClick r:id="rId4"/>
              </a:rPr>
              <a:t>ManyEyes</a:t>
            </a:r>
            <a:r>
              <a:rPr lang="en-US" sz="2000" dirty="0" smtClean="0"/>
              <a:t> or  </a:t>
            </a:r>
            <a:r>
              <a:rPr lang="en-US" sz="2000" u="sng" dirty="0" smtClean="0">
                <a:hlinkClick r:id="rId5"/>
              </a:rPr>
              <a:t>Visualizing.org</a:t>
            </a:r>
            <a:endParaRPr lang="en-US" sz="2000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What Next?</a:t>
            </a: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Epi 206 – Medical Informatics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6931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Agile Rapid Cycle Field Testing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178"/>
            <a:ext cx="8229600" cy="419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 smtClean="0"/>
              <a:t>Qualitative tests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200" dirty="0" smtClean="0"/>
              <a:t>surveys, interviews, video recordings, “talk-aloud protocols”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 smtClean="0"/>
              <a:t>Quantitative tests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200" dirty="0" smtClean="0"/>
              <a:t>user analytics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000" dirty="0" smtClean="0"/>
              <a:t>track</a:t>
            </a:r>
            <a:r>
              <a:rPr lang="en-US" sz="2000" dirty="0"/>
              <a:t> app </a:t>
            </a:r>
            <a:r>
              <a:rPr lang="en-US" sz="2000" dirty="0" smtClean="0"/>
              <a:t>launches, clicks, dwells, scrolls, links to web and back…e.g., </a:t>
            </a:r>
            <a:r>
              <a:rPr lang="en-US" sz="2000" dirty="0" err="1" smtClean="0"/>
              <a:t>Flurry.com</a:t>
            </a:r>
            <a:endParaRPr lang="en-US" sz="2000" dirty="0"/>
          </a:p>
          <a:p>
            <a:pPr lvl="1">
              <a:defRPr/>
            </a:pPr>
            <a:r>
              <a:rPr lang="en-US" sz="2200" dirty="0" smtClean="0"/>
              <a:t>A/B testing</a:t>
            </a:r>
          </a:p>
          <a:p>
            <a:pPr lvl="2">
              <a:defRPr/>
            </a:pPr>
            <a:r>
              <a:rPr lang="en-US" sz="2000" dirty="0" smtClean="0"/>
              <a:t>Google launched 450 search engine improvements in 2007, </a:t>
            </a:r>
            <a:r>
              <a:rPr lang="en-US" sz="2000" dirty="0" smtClean="0">
                <a:hlinkClick r:id="rId2"/>
              </a:rPr>
              <a:t>each one tested rigorously</a:t>
            </a:r>
            <a:r>
              <a:rPr lang="en-US" sz="2000" dirty="0"/>
              <a:t> </a:t>
            </a:r>
            <a:r>
              <a:rPr lang="en-US" sz="2000" dirty="0" smtClean="0"/>
              <a:t>through real-time user analytics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March 12, 2013: I. Sim</a:t>
            </a:r>
            <a:endParaRPr lang="en-US" sz="1400" i="0">
              <a:solidFill>
                <a:srgbClr val="000000"/>
              </a:solidFill>
              <a:latin typeface="Times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What Next?</a:t>
            </a: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/>
              </a:rPr>
              <a:t>Epi 206 – Medical Informatics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1546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orbel"/>
        <a:ea typeface="ＭＳ Ｐゴシック"/>
        <a:cs typeface="ＭＳ Ｐゴシック"/>
      </a:majorFont>
      <a:minorFont>
        <a:latin typeface="Corbe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4403</Words>
  <Application>Microsoft Macintosh PowerPoint</Application>
  <PresentationFormat>On-screen Show (4:3)</PresentationFormat>
  <Paragraphs>673</Paragraphs>
  <Slides>60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Office Theme</vt:lpstr>
      <vt:lpstr>Blank Presentation</vt:lpstr>
      <vt:lpstr>Custom Design</vt:lpstr>
      <vt:lpstr>2_Custom Design</vt:lpstr>
      <vt:lpstr>1_Office Theme</vt:lpstr>
      <vt:lpstr>Selected Topics in Designs and Methods</vt:lpstr>
      <vt:lpstr>Outline</vt:lpstr>
      <vt:lpstr>Mismatched "Metabolic Rate" of Technology and Evaluation</vt:lpstr>
      <vt:lpstr>Compare and Contrast</vt:lpstr>
      <vt:lpstr>So you wanna build an app?</vt:lpstr>
      <vt:lpstr>Challenges</vt:lpstr>
      <vt:lpstr>Development Decisions</vt:lpstr>
      <vt:lpstr>User Interaction Design</vt:lpstr>
      <vt:lpstr>Agile Rapid Cycle Field Testing</vt:lpstr>
      <vt:lpstr>A/B testing example</vt:lpstr>
      <vt:lpstr>Participatory Development and Evaluation Cycle</vt:lpstr>
      <vt:lpstr>Example: Trialist App</vt:lpstr>
      <vt:lpstr>Outline</vt:lpstr>
      <vt:lpstr>How Good is Dr. Watson?</vt:lpstr>
      <vt:lpstr>What do the results mean?</vt:lpstr>
      <vt:lpstr>‘Map’ of (Quasi)-Experimental Designs</vt:lpstr>
      <vt:lpstr>Issues to Consider</vt:lpstr>
      <vt:lpstr>PowerPoint Presentation</vt:lpstr>
      <vt:lpstr>More issues to Consider</vt:lpstr>
      <vt:lpstr>Prompted Optional Randomized Trial</vt:lpstr>
      <vt:lpstr>Outline</vt:lpstr>
      <vt:lpstr>New Questions/New Ways</vt:lpstr>
      <vt:lpstr>Note on Sample Size</vt:lpstr>
      <vt:lpstr>Non-interventional Study Designs</vt:lpstr>
      <vt:lpstr>New Questions</vt:lpstr>
      <vt:lpstr>rephrasing ‘does it work?’</vt:lpstr>
      <vt:lpstr>which works better: Zoloft or Prozac?</vt:lpstr>
      <vt:lpstr>Interventional Designs</vt:lpstr>
      <vt:lpstr>New Questions/New Ways</vt:lpstr>
      <vt:lpstr>Behavior change frameworks …</vt:lpstr>
      <vt:lpstr>An approach to developing KT interventions</vt:lpstr>
      <vt:lpstr>PowerPoint Presentation</vt:lpstr>
      <vt:lpstr>  Behaviour at the hub …. COM-B</vt:lpstr>
      <vt:lpstr>PowerPoint Presentation</vt:lpstr>
      <vt:lpstr>PowerPoint Presentation</vt:lpstr>
      <vt:lpstr>Intervention functions</vt:lpstr>
      <vt:lpstr>Policy categories</vt:lpstr>
      <vt:lpstr>PowerPoint Presentation</vt:lpstr>
      <vt:lpstr>An approach to developing KT interventions</vt:lpstr>
      <vt:lpstr>PowerPoint Presentation</vt:lpstr>
      <vt:lpstr>Interventions made up of Behaviour Change Techniques (BCTs)</vt:lpstr>
      <vt:lpstr>Upcoming NIH Lecture</vt:lpstr>
      <vt:lpstr>New Questions/New Ways</vt:lpstr>
      <vt:lpstr>rephrasing ‘does it work?’</vt:lpstr>
      <vt:lpstr>which works better: Zoloft or Prozac?</vt:lpstr>
      <vt:lpstr>none of us are average</vt:lpstr>
      <vt:lpstr>Consider…</vt:lpstr>
      <vt:lpstr>which works better for you?</vt:lpstr>
      <vt:lpstr>there you are!</vt:lpstr>
      <vt:lpstr>Outline</vt:lpstr>
      <vt:lpstr>n = 1</vt:lpstr>
      <vt:lpstr>(n = 1).N</vt:lpstr>
      <vt:lpstr>(n = 1).N</vt:lpstr>
      <vt:lpstr>flip direction of research inference</vt:lpstr>
      <vt:lpstr>a new science of digital health</vt:lpstr>
      <vt:lpstr>Digital Health Research Methods</vt:lpstr>
      <vt:lpstr>Outline</vt:lpstr>
      <vt:lpstr>Summary</vt:lpstr>
      <vt:lpstr>PowerPoint Presentation</vt:lpstr>
      <vt:lpstr>Take Home Message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Designs and Methods in the Digital Age</dc:title>
  <dc:creator>Ida</dc:creator>
  <cp:lastModifiedBy>Ida Sim</cp:lastModifiedBy>
  <cp:revision>269</cp:revision>
  <dcterms:created xsi:type="dcterms:W3CDTF">2013-02-25T07:56:19Z</dcterms:created>
  <dcterms:modified xsi:type="dcterms:W3CDTF">2014-02-18T06:04:25Z</dcterms:modified>
</cp:coreProperties>
</file>