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Lst>
  <p:notesMasterIdLst>
    <p:notesMasterId r:id="rId13"/>
  </p:notesMasterIdLst>
  <p:handoutMasterIdLst>
    <p:handoutMasterId r:id="rId14"/>
  </p:handoutMasterIdLst>
  <p:sldIdLst>
    <p:sldId id="756" r:id="rId4"/>
    <p:sldId id="956" r:id="rId5"/>
    <p:sldId id="957" r:id="rId6"/>
    <p:sldId id="958" r:id="rId7"/>
    <p:sldId id="959" r:id="rId8"/>
    <p:sldId id="960" r:id="rId9"/>
    <p:sldId id="961" r:id="rId10"/>
    <p:sldId id="963" r:id="rId11"/>
    <p:sldId id="962" r:id="rId1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52049"/>
    <a:srgbClr val="CC99FF"/>
    <a:srgbClr val="178CCB"/>
    <a:srgbClr val="000000"/>
    <a:srgbClr val="F48024"/>
    <a:srgbClr val="90BD31"/>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8" autoAdjust="0"/>
    <p:restoredTop sz="64732" autoAdjust="0"/>
  </p:normalViewPr>
  <p:slideViewPr>
    <p:cSldViewPr snapToGrid="0">
      <p:cViewPr>
        <p:scale>
          <a:sx n="91" d="100"/>
          <a:sy n="91" d="100"/>
        </p:scale>
        <p:origin x="2088" y="-240"/>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25" d="100"/>
        <a:sy n="125" d="100"/>
      </p:scale>
      <p:origin x="0" y="-20968"/>
    </p:cViewPr>
  </p:sorterViewPr>
  <p:notesViewPr>
    <p:cSldViewPr snapToGrid="0">
      <p:cViewPr varScale="1">
        <p:scale>
          <a:sx n="80" d="100"/>
          <a:sy n="80" d="100"/>
        </p:scale>
        <p:origin x="3810" y="60"/>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NUL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2"/>
          </p:nvPr>
        </p:nvSpPr>
        <p:spPr>
          <a:xfrm>
            <a:off x="1350963" y="9226550"/>
            <a:ext cx="3170237" cy="276225"/>
          </a:xfrm>
          <a:prstGeom prst="rect">
            <a:avLst/>
          </a:prstGeom>
        </p:spPr>
        <p:txBody>
          <a:bodyPr vert="horz" lIns="91440" tIns="45720" rIns="91440" bIns="45720" rtlCol="0" anchor="b"/>
          <a:lstStyle>
            <a:lvl1pPr algn="l">
              <a:defRPr sz="1400">
                <a:latin typeface="+mj-lt"/>
              </a:defRPr>
            </a:lvl1pPr>
          </a:lstStyle>
          <a:p>
            <a:pPr>
              <a:defRPr/>
            </a:pPr>
            <a:r>
              <a:rPr lang="en-US"/>
              <a:t>Week 1 – Causal Inference</a:t>
            </a:r>
          </a:p>
        </p:txBody>
      </p:sp>
      <p:sp>
        <p:nvSpPr>
          <p:cNvPr id="6" name="Date Placeholder 5"/>
          <p:cNvSpPr>
            <a:spLocks noGrp="1"/>
          </p:cNvSpPr>
          <p:nvPr>
            <p:ph type="dt" sz="quarter" idx="1"/>
          </p:nvPr>
        </p:nvSpPr>
        <p:spPr>
          <a:xfrm>
            <a:off x="4144963" y="119063"/>
            <a:ext cx="3170237" cy="481012"/>
          </a:xfrm>
          <a:prstGeom prst="rect">
            <a:avLst/>
          </a:prstGeom>
        </p:spPr>
        <p:txBody>
          <a:bodyPr vert="horz" lIns="91440" tIns="45720" rIns="91440" bIns="45720" rtlCol="0"/>
          <a:lstStyle>
            <a:lvl1pPr algn="r">
              <a:defRPr sz="1200">
                <a:latin typeface="+mj-lt"/>
              </a:defRPr>
            </a:lvl1pPr>
          </a:lstStyle>
          <a:p>
            <a:pPr>
              <a:defRPr/>
            </a:pPr>
            <a:fld id="{BE1AF1F2-E55F-224F-B6E0-1FD5FC9495BD}" type="datetimeFigureOut">
              <a:rPr lang="en-US"/>
              <a:pPr>
                <a:defRPr/>
              </a:pPr>
              <a:t>1/18/18</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NUL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4613" y="412750"/>
            <a:ext cx="4802187" cy="3600450"/>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71488" y="4213225"/>
            <a:ext cx="6357937" cy="4629150"/>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1" name="Header Placeholder 1"/>
          <p:cNvSpPr>
            <a:spLocks noGrp="1"/>
          </p:cNvSpPr>
          <p:nvPr>
            <p:ph type="hdr" sz="quarter"/>
          </p:nvPr>
        </p:nvSpPr>
        <p:spPr>
          <a:xfrm>
            <a:off x="2376488" y="9153525"/>
            <a:ext cx="2841625" cy="142875"/>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endParaRPr lang="en-US"/>
          </a:p>
        </p:txBody>
      </p:sp>
      <p:sp>
        <p:nvSpPr>
          <p:cNvPr id="12" name="Date Placeholder 2"/>
          <p:cNvSpPr>
            <a:spLocks noGrp="1"/>
          </p:cNvSpPr>
          <p:nvPr>
            <p:ph type="dt" idx="1"/>
          </p:nvPr>
        </p:nvSpPr>
        <p:spPr>
          <a:xfrm>
            <a:off x="1287463" y="9147175"/>
            <a:ext cx="938212" cy="150813"/>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endParaRPr lang="en-US"/>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&amp; Thank you</a:t>
            </a:r>
            <a:r>
              <a:rPr lang="en-US" baseline="0" dirty="0" smtClean="0"/>
              <a:t> for being here!</a:t>
            </a:r>
          </a:p>
          <a:p>
            <a:endParaRPr lang="en-US" dirty="0"/>
          </a:p>
        </p:txBody>
      </p:sp>
    </p:spTree>
    <p:extLst>
      <p:ext uri="{BB962C8B-B14F-4D97-AF65-F5344CB8AC3E}">
        <p14:creationId xmlns:p14="http://schemas.microsoft.com/office/powerpoint/2010/main" val="374146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7596707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slideLayout" Target="../slideLayouts/slideLayout47.xml"/><Relationship Id="rId21" Type="http://schemas.openxmlformats.org/officeDocument/2006/relationships/slideLayout" Target="../slideLayouts/slideLayout48.xml"/><Relationship Id="rId22" Type="http://schemas.openxmlformats.org/officeDocument/2006/relationships/slideLayout" Target="../slideLayouts/slideLayout49.xml"/><Relationship Id="rId23" Type="http://schemas.openxmlformats.org/officeDocument/2006/relationships/slideLayout" Target="../slideLayouts/slideLayout50.xml"/><Relationship Id="rId24" Type="http://schemas.openxmlformats.org/officeDocument/2006/relationships/slideLayout" Target="../slideLayouts/slideLayout51.xml"/><Relationship Id="rId25" Type="http://schemas.openxmlformats.org/officeDocument/2006/relationships/slideLayout" Target="../slideLayouts/slideLayout52.xml"/><Relationship Id="rId26" Type="http://schemas.openxmlformats.org/officeDocument/2006/relationships/slideLayout" Target="../slideLayouts/slideLayout53.xml"/><Relationship Id="rId27"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275" r:id="rId27"/>
  </p:sldLayoutIdLst>
  <p:transition>
    <p:fade/>
  </p:transition>
  <p:timing>
    <p:tnLst>
      <p:par>
        <p:cTn id="1" dur="indefinite" restart="never" nodeType="tmRoot"/>
      </p:par>
    </p:tnLst>
  </p:timing>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1" r:id="rId27"/>
  </p:sldLayoutIdLst>
  <p:transition>
    <p:fade/>
  </p:transition>
  <p:timing>
    <p:tnLst>
      <p:par>
        <p:cTn id="1" dur="indefinite" restart="never" nodeType="tmRoot"/>
      </p:par>
    </p:tnLst>
  </p:timing>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smtClean="0"/>
              <a:t>June M. Chan, ScD</a:t>
            </a:r>
          </a:p>
          <a:p>
            <a:r>
              <a:rPr lang="en-US" dirty="0" smtClean="0"/>
              <a:t>Professor &amp; Vice Chair, Epidemiology &amp; Biostatistics</a:t>
            </a:r>
          </a:p>
          <a:p>
            <a:r>
              <a:rPr lang="en-US" dirty="0"/>
              <a:t>Steven &amp; Christine </a:t>
            </a:r>
            <a:r>
              <a:rPr lang="en-US" dirty="0" err="1" smtClean="0"/>
              <a:t>Burd</a:t>
            </a:r>
            <a:r>
              <a:rPr lang="en-US" dirty="0"/>
              <a:t>-</a:t>
            </a:r>
            <a:r>
              <a:rPr lang="en-US" smtClean="0"/>
              <a:t>Safeway </a:t>
            </a:r>
            <a:r>
              <a:rPr lang="en-US" dirty="0"/>
              <a:t>Distinguished </a:t>
            </a:r>
            <a:r>
              <a:rPr lang="en-US" dirty="0" smtClean="0"/>
              <a:t>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r>
              <a:rPr lang="en-US" dirty="0"/>
              <a:t/>
            </a:r>
            <a:br>
              <a:rPr lang="en-US" dirty="0"/>
            </a:br>
            <a:r>
              <a:rPr lang="en-US" i="1" dirty="0" smtClean="0"/>
              <a:t>Positivity &amp; Consistency Revisited</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smtClean="0"/>
              <a:t>Epidemiology 207 - Epidemiology Methods II</a:t>
            </a:r>
            <a:endParaRPr lang="en-US" sz="2000" dirty="0"/>
          </a:p>
        </p:txBody>
      </p:sp>
    </p:spTree>
    <p:extLst>
      <p:ext uri="{BB962C8B-B14F-4D97-AF65-F5344CB8AC3E}">
        <p14:creationId xmlns:p14="http://schemas.microsoft.com/office/powerpoint/2010/main" val="1732042808"/>
      </p:ext>
    </p:extLst>
  </p:cSld>
  <p:clrMapOvr>
    <a:masterClrMapping/>
  </p:clrMapOvr>
  <p:transition advTm="7638">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an observational study be conceptualized as a randomized experiment?</a:t>
            </a:r>
            <a:endParaRPr lang="en-US" dirty="0"/>
          </a:p>
        </p:txBody>
      </p:sp>
      <p:sp>
        <p:nvSpPr>
          <p:cNvPr id="3" name="Content Placeholder 2"/>
          <p:cNvSpPr>
            <a:spLocks noGrp="1"/>
          </p:cNvSpPr>
          <p:nvPr>
            <p:ph idx="1"/>
          </p:nvPr>
        </p:nvSpPr>
        <p:spPr>
          <a:xfrm>
            <a:off x="459686" y="1868557"/>
            <a:ext cx="8393369" cy="3909393"/>
          </a:xfrm>
        </p:spPr>
        <p:txBody>
          <a:bodyPr/>
          <a:lstStyle/>
          <a:p>
            <a:r>
              <a:rPr lang="en-US" dirty="0" smtClean="0"/>
              <a:t>Values </a:t>
            </a:r>
            <a:r>
              <a:rPr lang="en-US" dirty="0"/>
              <a:t>of treatment under comparison correspond to </a:t>
            </a:r>
            <a:r>
              <a:rPr lang="en-US" dirty="0" smtClean="0"/>
              <a:t>well-defined interventions that correspond </a:t>
            </a:r>
            <a:r>
              <a:rPr lang="en-US" dirty="0"/>
              <a:t>to </a:t>
            </a:r>
            <a:r>
              <a:rPr lang="en-US" dirty="0" smtClean="0"/>
              <a:t>versions </a:t>
            </a:r>
            <a:r>
              <a:rPr lang="en-US" dirty="0"/>
              <a:t>of treatment in </a:t>
            </a:r>
            <a:r>
              <a:rPr lang="en-US" dirty="0" smtClean="0"/>
              <a:t>the observed data</a:t>
            </a:r>
            <a:endParaRPr lang="en-US" dirty="0"/>
          </a:p>
          <a:p>
            <a:r>
              <a:rPr lang="en-US" dirty="0" smtClean="0"/>
              <a:t>Conditional </a:t>
            </a:r>
            <a:r>
              <a:rPr lang="en-US" dirty="0"/>
              <a:t>probability of receiving every value of treatment, </a:t>
            </a:r>
            <a:r>
              <a:rPr lang="en-US" dirty="0" smtClean="0"/>
              <a:t>(though not </a:t>
            </a:r>
            <a:r>
              <a:rPr lang="en-US" dirty="0"/>
              <a:t>decided by the </a:t>
            </a:r>
            <a:r>
              <a:rPr lang="en-US" dirty="0" smtClean="0"/>
              <a:t>investigators) </a:t>
            </a:r>
            <a:r>
              <a:rPr lang="en-US" dirty="0"/>
              <a:t>depends only on the measured covariates</a:t>
            </a:r>
          </a:p>
          <a:p>
            <a:r>
              <a:rPr lang="en-US" dirty="0" smtClean="0"/>
              <a:t>Conditional </a:t>
            </a:r>
            <a:r>
              <a:rPr lang="en-US" dirty="0"/>
              <a:t>probability of receiving every value of treatment </a:t>
            </a:r>
            <a:r>
              <a:rPr lang="en-US" dirty="0" smtClean="0"/>
              <a:t>&gt; 0</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2</a:t>
            </a:fld>
            <a:endParaRPr lang="en-US" altLang="en-US"/>
          </a:p>
        </p:txBody>
      </p:sp>
    </p:spTree>
    <p:extLst>
      <p:ext uri="{BB962C8B-B14F-4D97-AF65-F5344CB8AC3E}">
        <p14:creationId xmlns:p14="http://schemas.microsoft.com/office/powerpoint/2010/main" val="16711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86" y="681883"/>
            <a:ext cx="8173580" cy="611449"/>
          </a:xfrm>
        </p:spPr>
        <p:txBody>
          <a:bodyPr>
            <a:noAutofit/>
          </a:bodyPr>
          <a:lstStyle/>
          <a:p>
            <a:r>
              <a:rPr lang="en-US" dirty="0" smtClean="0"/>
              <a:t>When can an observational study be conceptualized as a randomized experiment?</a:t>
            </a:r>
            <a:endParaRPr lang="en-US" dirty="0"/>
          </a:p>
        </p:txBody>
      </p:sp>
      <p:sp>
        <p:nvSpPr>
          <p:cNvPr id="3" name="Content Placeholder 2"/>
          <p:cNvSpPr>
            <a:spLocks noGrp="1"/>
          </p:cNvSpPr>
          <p:nvPr>
            <p:ph idx="1"/>
          </p:nvPr>
        </p:nvSpPr>
        <p:spPr>
          <a:xfrm>
            <a:off x="459686" y="1868557"/>
            <a:ext cx="8393369" cy="3909393"/>
          </a:xfrm>
        </p:spPr>
        <p:txBody>
          <a:bodyPr/>
          <a:lstStyle/>
          <a:p>
            <a:r>
              <a:rPr lang="en-US" dirty="0" smtClean="0">
                <a:solidFill>
                  <a:schemeClr val="accent1"/>
                </a:solidFill>
              </a:rPr>
              <a:t>Consistency</a:t>
            </a:r>
            <a:r>
              <a:rPr lang="en-US" dirty="0" smtClean="0"/>
              <a:t>: Values </a:t>
            </a:r>
            <a:r>
              <a:rPr lang="en-US" dirty="0"/>
              <a:t>of treatment under comparison correspond to </a:t>
            </a:r>
            <a:r>
              <a:rPr lang="en-US" dirty="0" smtClean="0"/>
              <a:t>well-defined interventions that correspond </a:t>
            </a:r>
            <a:r>
              <a:rPr lang="en-US" dirty="0"/>
              <a:t>to </a:t>
            </a:r>
            <a:r>
              <a:rPr lang="en-US" dirty="0" smtClean="0"/>
              <a:t>versions </a:t>
            </a:r>
            <a:r>
              <a:rPr lang="en-US" dirty="0"/>
              <a:t>of treatment in </a:t>
            </a:r>
            <a:r>
              <a:rPr lang="en-US" dirty="0" smtClean="0"/>
              <a:t>the observed data</a:t>
            </a:r>
            <a:endParaRPr lang="en-US" dirty="0"/>
          </a:p>
          <a:p>
            <a:r>
              <a:rPr lang="en-US" dirty="0" smtClean="0">
                <a:solidFill>
                  <a:schemeClr val="accent1"/>
                </a:solidFill>
              </a:rPr>
              <a:t>Exchangeability</a:t>
            </a:r>
            <a:r>
              <a:rPr lang="en-US" dirty="0" smtClean="0"/>
              <a:t>: Conditional </a:t>
            </a:r>
            <a:r>
              <a:rPr lang="en-US" dirty="0"/>
              <a:t>probability of receiving every value of treatment, </a:t>
            </a:r>
            <a:r>
              <a:rPr lang="en-US" dirty="0" smtClean="0"/>
              <a:t>(though not </a:t>
            </a:r>
            <a:r>
              <a:rPr lang="en-US" dirty="0"/>
              <a:t>decided by the </a:t>
            </a:r>
            <a:r>
              <a:rPr lang="en-US" dirty="0" smtClean="0"/>
              <a:t>investigators) </a:t>
            </a:r>
            <a:r>
              <a:rPr lang="en-US" dirty="0"/>
              <a:t>depends only on the measured covariates</a:t>
            </a:r>
          </a:p>
          <a:p>
            <a:r>
              <a:rPr lang="en-US" dirty="0" smtClean="0">
                <a:solidFill>
                  <a:schemeClr val="accent1"/>
                </a:solidFill>
              </a:rPr>
              <a:t>Positivity</a:t>
            </a:r>
            <a:r>
              <a:rPr lang="en-US" dirty="0" smtClean="0"/>
              <a:t>: Conditional </a:t>
            </a:r>
            <a:r>
              <a:rPr lang="en-US" dirty="0"/>
              <a:t>probability of receiving every value of treatment </a:t>
            </a:r>
            <a:r>
              <a:rPr lang="en-US" dirty="0" smtClean="0"/>
              <a:t>&gt; 0</a:t>
            </a:r>
          </a:p>
          <a:p>
            <a:endParaRPr lang="en-US" dirty="0"/>
          </a:p>
          <a:p>
            <a:endParaRPr lang="en-US" dirty="0" smtClean="0"/>
          </a:p>
          <a:p>
            <a:r>
              <a:rPr lang="en-US" sz="1800" i="1" dirty="0" smtClean="0">
                <a:solidFill>
                  <a:schemeClr val="accent1"/>
                </a:solidFill>
              </a:rPr>
              <a:t>Hernan &amp; Robins, Causal Inference, Ch. 3, 2017</a:t>
            </a:r>
            <a:endParaRPr lang="en-US" sz="1800" i="1"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3</a:t>
            </a:fld>
            <a:endParaRPr lang="en-US" altLang="en-US"/>
          </a:p>
        </p:txBody>
      </p:sp>
    </p:spTree>
    <p:extLst>
      <p:ext uri="{BB962C8B-B14F-4D97-AF65-F5344CB8AC3E}">
        <p14:creationId xmlns:p14="http://schemas.microsoft.com/office/powerpoint/2010/main" val="94118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Positivity </a:t>
            </a:r>
            <a:r>
              <a:rPr lang="mr-IN" dirty="0" smtClean="0"/>
              <a:t>–</a:t>
            </a:r>
            <a:r>
              <a:rPr lang="en-US" dirty="0" smtClean="0"/>
              <a:t> Informal definition &amp; comments</a:t>
            </a:r>
            <a:endParaRPr lang="en-US" dirty="0"/>
          </a:p>
        </p:txBody>
      </p:sp>
      <p:sp>
        <p:nvSpPr>
          <p:cNvPr id="3" name="Content Placeholder 2"/>
          <p:cNvSpPr>
            <a:spLocks noGrp="1"/>
          </p:cNvSpPr>
          <p:nvPr>
            <p:ph idx="1"/>
          </p:nvPr>
        </p:nvSpPr>
        <p:spPr>
          <a:xfrm>
            <a:off x="369888" y="1143001"/>
            <a:ext cx="8137665" cy="4520650"/>
          </a:xfrm>
        </p:spPr>
        <p:txBody>
          <a:bodyPr/>
          <a:lstStyle/>
          <a:p>
            <a:r>
              <a:rPr lang="en-US" sz="2000" dirty="0" smtClean="0"/>
              <a:t>To me, positivity is about having sufficient data for each level of exposure, in each level of a covariate, so one knows if they are making inferences on “solid ground.”</a:t>
            </a:r>
          </a:p>
          <a:p>
            <a:r>
              <a:rPr lang="en-US" sz="2000" dirty="0" smtClean="0"/>
              <a:t>If </a:t>
            </a:r>
            <a:r>
              <a:rPr lang="en-US" sz="2000" dirty="0"/>
              <a:t>one assumes that positivity holds in </a:t>
            </a:r>
            <a:r>
              <a:rPr lang="en-US" sz="2000" dirty="0" smtClean="0"/>
              <a:t>a study</a:t>
            </a:r>
            <a:r>
              <a:rPr lang="en-US" sz="2000" dirty="0"/>
              <a:t>, this </a:t>
            </a:r>
            <a:r>
              <a:rPr lang="en-US" sz="2000" dirty="0" smtClean="0"/>
              <a:t>means that </a:t>
            </a:r>
            <a:r>
              <a:rPr lang="en-US" sz="2000" dirty="0"/>
              <a:t>within levels of all covariates measured (and all the mini-sub-strata generated by all the covariates cross-referenced with each other), </a:t>
            </a:r>
            <a:r>
              <a:rPr lang="en-US" sz="2000" dirty="0" smtClean="0"/>
              <a:t>there are data points in each category of the exposure of interest.</a:t>
            </a:r>
          </a:p>
          <a:p>
            <a:r>
              <a:rPr lang="en-US" sz="2000" dirty="0" smtClean="0"/>
              <a:t>We want data points in each of those categories so we can appropriately estimate outcomes for each of the exposure categories of interest.</a:t>
            </a:r>
          </a:p>
          <a:p>
            <a:r>
              <a:rPr lang="en-US" sz="2000" dirty="0" smtClean="0"/>
              <a:t>If there are not data in all cells or sub-strata, then one should realize that you are “modeling over” this with your statistics</a:t>
            </a:r>
            <a:r>
              <a:rPr lang="mr-IN" sz="2000" dirty="0" smtClean="0"/>
              <a:t>…</a:t>
            </a:r>
            <a:r>
              <a:rPr lang="en-US" sz="2000" dirty="0" smtClean="0"/>
              <a:t> and making assumptions about what happens to people in those cells, using other data in the population.</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4</a:t>
            </a:fld>
            <a:endParaRPr lang="en-US" altLang="en-US"/>
          </a:p>
        </p:txBody>
      </p:sp>
    </p:spTree>
    <p:extLst>
      <p:ext uri="{BB962C8B-B14F-4D97-AF65-F5344CB8AC3E}">
        <p14:creationId xmlns:p14="http://schemas.microsoft.com/office/powerpoint/2010/main" val="133946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Positivity </a:t>
            </a:r>
            <a:r>
              <a:rPr lang="mr-IN" dirty="0"/>
              <a:t>–</a:t>
            </a:r>
            <a:r>
              <a:rPr lang="en-US" dirty="0"/>
              <a:t> Informal definition &amp; comments </a:t>
            </a:r>
            <a:r>
              <a:rPr lang="en-US" dirty="0" err="1" smtClean="0"/>
              <a:t>con’t</a:t>
            </a:r>
            <a:endParaRPr lang="en-US" dirty="0"/>
          </a:p>
        </p:txBody>
      </p:sp>
      <p:sp>
        <p:nvSpPr>
          <p:cNvPr id="3" name="Content Placeholder 2"/>
          <p:cNvSpPr>
            <a:spLocks noGrp="1"/>
          </p:cNvSpPr>
          <p:nvPr>
            <p:ph idx="1"/>
          </p:nvPr>
        </p:nvSpPr>
        <p:spPr>
          <a:xfrm>
            <a:off x="459686" y="1071561"/>
            <a:ext cx="8360757" cy="4520650"/>
          </a:xfrm>
        </p:spPr>
        <p:txBody>
          <a:bodyPr/>
          <a:lstStyle/>
          <a:p>
            <a:r>
              <a:rPr lang="en-US" sz="2000" dirty="0" smtClean="0"/>
              <a:t>In a RCT, </a:t>
            </a:r>
            <a:r>
              <a:rPr lang="en-US" sz="2000" dirty="0" smtClean="0"/>
              <a:t>all </a:t>
            </a:r>
            <a:r>
              <a:rPr lang="en-US" sz="2000" dirty="0" smtClean="0"/>
              <a:t>treatment groups of interest have people in them to observe outcomes because you randomize people into those groups. </a:t>
            </a:r>
          </a:p>
          <a:p>
            <a:r>
              <a:rPr lang="en-US" sz="2000" dirty="0" smtClean="0"/>
              <a:t>In an obs. study, to control for confounding, you create sub-strata defined by your covariates in the multivariate model</a:t>
            </a:r>
            <a:r>
              <a:rPr lang="mr-IN" sz="2000" dirty="0" smtClean="0"/>
              <a:t>…</a:t>
            </a:r>
            <a:r>
              <a:rPr lang="en-US" sz="2000" dirty="0" smtClean="0"/>
              <a:t> and to the extent that one can observe individuals with the exposure in each of the substrata, then one can make inferences about outcomes in those groups.  If you don’t have data in those cells, then for your multivariate model to run, it is making certain assumptions about what happened in those groups, based on what happened in other groups </a:t>
            </a:r>
            <a:endParaRPr lang="en-US" sz="2000" dirty="0" smtClean="0"/>
          </a:p>
          <a:p>
            <a:pPr lvl="1"/>
            <a:r>
              <a:rPr lang="en-US" sz="1800" dirty="0" smtClean="0"/>
              <a:t>e.g., say you adjust for age and you don’t have a person with the exposure in every age. Say you don’t have a 59 </a:t>
            </a:r>
            <a:r>
              <a:rPr lang="en-US" sz="1800" dirty="0" err="1" smtClean="0"/>
              <a:t>yr</a:t>
            </a:r>
            <a:r>
              <a:rPr lang="en-US" sz="1800" dirty="0" smtClean="0"/>
              <a:t> old who was exposed - then you use a model to infer what happens to someone age 59 with exposure by looking at what happens to someone age 58 and 60, etc.</a:t>
            </a:r>
          </a:p>
          <a:p>
            <a:r>
              <a:rPr lang="en-US" sz="2000" dirty="0" smtClean="0"/>
              <a:t>The </a:t>
            </a:r>
            <a:r>
              <a:rPr lang="en-US" sz="2000" dirty="0" smtClean="0"/>
              <a:t>more data you have, the less one is “assuming” and the more hard data the model can use to estimate probabilities of outcome for each exposure category of </a:t>
            </a:r>
            <a:r>
              <a:rPr lang="en-US" sz="2000" dirty="0" smtClean="0"/>
              <a:t>interest, within each covariate sub-stratum.</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5</a:t>
            </a:fld>
            <a:endParaRPr lang="en-US" altLang="en-US"/>
          </a:p>
        </p:txBody>
      </p:sp>
    </p:spTree>
    <p:extLst>
      <p:ext uri="{BB962C8B-B14F-4D97-AF65-F5344CB8AC3E}">
        <p14:creationId xmlns:p14="http://schemas.microsoft.com/office/powerpoint/2010/main" val="205654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a:t>
            </a:r>
            <a:r>
              <a:rPr lang="mr-IN" dirty="0" smtClean="0"/>
              <a:t>–</a:t>
            </a:r>
            <a:r>
              <a:rPr lang="en-US" dirty="0" smtClean="0"/>
              <a:t> </a:t>
            </a:r>
            <a:r>
              <a:rPr lang="en-US" dirty="0"/>
              <a:t>Informal definition &amp; comments</a:t>
            </a:r>
          </a:p>
        </p:txBody>
      </p:sp>
      <p:sp>
        <p:nvSpPr>
          <p:cNvPr id="3" name="Content Placeholder 2"/>
          <p:cNvSpPr>
            <a:spLocks noGrp="1"/>
          </p:cNvSpPr>
          <p:nvPr>
            <p:ph idx="1"/>
          </p:nvPr>
        </p:nvSpPr>
        <p:spPr/>
        <p:txBody>
          <a:bodyPr/>
          <a:lstStyle/>
          <a:p>
            <a:r>
              <a:rPr lang="en-US" dirty="0" smtClean="0"/>
              <a:t>Per the HW 1 answer key: “</a:t>
            </a:r>
            <a:r>
              <a:rPr lang="en-US" dirty="0"/>
              <a:t>Consistency means that for any individual, the potential outcome that would occur if we set treatment at a specific value (in the counterfactual framework) is the same as the actual outcome that would be observed if the individual actually experienced that treatment (in the observed world). Per Hernan/Robins (p. 26), this is achieved when “the values of treatment under comparison correspond to well-defined interventions that, in turn, correspond to the versions of treatment in the [observed] data.”</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6</a:t>
            </a:fld>
            <a:endParaRPr lang="en-US" altLang="en-US"/>
          </a:p>
        </p:txBody>
      </p:sp>
    </p:spTree>
    <p:extLst>
      <p:ext uri="{BB962C8B-B14F-4D97-AF65-F5344CB8AC3E}">
        <p14:creationId xmlns:p14="http://schemas.microsoft.com/office/powerpoint/2010/main" val="26558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a:t>
            </a:r>
            <a:r>
              <a:rPr lang="mr-IN" dirty="0"/>
              <a:t>–</a:t>
            </a:r>
            <a:r>
              <a:rPr lang="en-US" dirty="0"/>
              <a:t> Informal definition &amp; comments </a:t>
            </a:r>
            <a:r>
              <a:rPr lang="en-US" dirty="0" err="1" smtClean="0"/>
              <a:t>con’t</a:t>
            </a:r>
            <a:endParaRPr lang="en-US" dirty="0"/>
          </a:p>
        </p:txBody>
      </p:sp>
      <p:sp>
        <p:nvSpPr>
          <p:cNvPr id="3" name="Content Placeholder 2"/>
          <p:cNvSpPr>
            <a:spLocks noGrp="1"/>
          </p:cNvSpPr>
          <p:nvPr>
            <p:ph idx="1"/>
          </p:nvPr>
        </p:nvSpPr>
        <p:spPr>
          <a:xfrm>
            <a:off x="1" y="1398769"/>
            <a:ext cx="8591250" cy="4592087"/>
          </a:xfrm>
        </p:spPr>
        <p:txBody>
          <a:bodyPr/>
          <a:lstStyle/>
          <a:p>
            <a:r>
              <a:rPr lang="en-US" sz="1800" dirty="0"/>
              <a:t>To me, consistency is about knowing if the exposure you are studying is really </a:t>
            </a:r>
            <a:r>
              <a:rPr lang="en-US" sz="1800" i="1" dirty="0"/>
              <a:t>the</a:t>
            </a:r>
            <a:r>
              <a:rPr lang="en-US" sz="1800" dirty="0"/>
              <a:t> “causal factor”</a:t>
            </a:r>
            <a:r>
              <a:rPr lang="mr-IN" sz="1800" dirty="0" smtClean="0"/>
              <a:t>…</a:t>
            </a:r>
            <a:r>
              <a:rPr lang="en-US" sz="1800" dirty="0" smtClean="0"/>
              <a:t>or does it at least correspond to predictable outcomes for your question of interest</a:t>
            </a:r>
          </a:p>
          <a:p>
            <a:r>
              <a:rPr lang="en-US" sz="1800" dirty="0" smtClean="0"/>
              <a:t>E.g. - Some challenge that BMI is not a good exposure for studying causal inference because a specific BMI level may be achieved through many different ways </a:t>
            </a:r>
            <a:r>
              <a:rPr lang="mr-IN" sz="1800" dirty="0" smtClean="0"/>
              <a:t>–</a:t>
            </a:r>
            <a:r>
              <a:rPr lang="en-US" sz="1800" dirty="0" smtClean="0"/>
              <a:t> diet, exercise, genetics, surgery, etc. It doesn’t correspond to a “well-defined” intervention, per the Hernan &amp; Robins definition, therefore a question involving BMI and an outcome, say death, may not meet the “consistency” assumption, and one is less sure what they are making inferences about when they study BMI as an exposure</a:t>
            </a:r>
            <a:r>
              <a:rPr lang="mr-IN" sz="1800" dirty="0" smtClean="0"/>
              <a:t>…</a:t>
            </a:r>
            <a:r>
              <a:rPr lang="en-US" sz="1800" dirty="0" smtClean="0"/>
              <a:t> is it really the BMI number that is relevant, or it is how one got to that number?</a:t>
            </a:r>
          </a:p>
          <a:p>
            <a:r>
              <a:rPr lang="en-US" sz="1800" dirty="0"/>
              <a:t>Nevertheless, some would argue that it doesn’t matter, and for specific diseases or outcomes, there may be data that </a:t>
            </a:r>
            <a:r>
              <a:rPr lang="en-US" sz="1800" dirty="0" smtClean="0"/>
              <a:t>indicate that BMI </a:t>
            </a:r>
            <a:r>
              <a:rPr lang="en-US" sz="1800" dirty="0"/>
              <a:t>is a well-defined entity with it own biologic importance, and that whether someone lost weight and attained a normal BMI via diet or exercise or both is not relevant</a:t>
            </a:r>
            <a:r>
              <a:rPr lang="mr-IN" sz="1800" dirty="0"/>
              <a:t>…</a:t>
            </a:r>
            <a:r>
              <a:rPr lang="en-US" sz="1800" dirty="0"/>
              <a:t> and </a:t>
            </a:r>
            <a:r>
              <a:rPr lang="en-US" sz="1800" dirty="0" smtClean="0"/>
              <a:t>that </a:t>
            </a:r>
            <a:r>
              <a:rPr lang="en-US" sz="1800" dirty="0" smtClean="0"/>
              <a:t>just “having a </a:t>
            </a:r>
            <a:r>
              <a:rPr lang="en-US" sz="1800" dirty="0"/>
              <a:t>normal BMI” is in fact the thing that is associated with reduced death</a:t>
            </a:r>
            <a:r>
              <a:rPr lang="en-US" sz="1800" dirty="0" smtClean="0"/>
              <a:t>.  .</a:t>
            </a:r>
          </a:p>
          <a:p>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7</a:t>
            </a:fld>
            <a:endParaRPr lang="en-US" altLang="en-US"/>
          </a:p>
        </p:txBody>
      </p:sp>
    </p:spTree>
    <p:extLst>
      <p:ext uri="{BB962C8B-B14F-4D97-AF65-F5344CB8AC3E}">
        <p14:creationId xmlns:p14="http://schemas.microsoft.com/office/powerpoint/2010/main" val="149560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a:t>
            </a:r>
            <a:r>
              <a:rPr lang="mr-IN" dirty="0"/>
              <a:t>–</a:t>
            </a:r>
            <a:r>
              <a:rPr lang="en-US" dirty="0"/>
              <a:t> Informal definition &amp; comments </a:t>
            </a:r>
            <a:r>
              <a:rPr lang="en-US" dirty="0" err="1" smtClean="0"/>
              <a:t>con’t</a:t>
            </a:r>
            <a:endParaRPr lang="en-US" dirty="0"/>
          </a:p>
        </p:txBody>
      </p:sp>
      <p:sp>
        <p:nvSpPr>
          <p:cNvPr id="3" name="Content Placeholder 2"/>
          <p:cNvSpPr>
            <a:spLocks noGrp="1"/>
          </p:cNvSpPr>
          <p:nvPr>
            <p:ph idx="1"/>
          </p:nvPr>
        </p:nvSpPr>
        <p:spPr>
          <a:xfrm>
            <a:off x="459686" y="1185863"/>
            <a:ext cx="8137665" cy="4592087"/>
          </a:xfrm>
        </p:spPr>
        <p:txBody>
          <a:bodyPr/>
          <a:lstStyle/>
          <a:p>
            <a:endParaRPr lang="en-US" sz="2000" dirty="0" smtClean="0"/>
          </a:p>
          <a:p>
            <a:r>
              <a:rPr lang="en-US" sz="2000" dirty="0" smtClean="0"/>
              <a:t>As discussed in class (small group 1/17/18) </a:t>
            </a:r>
            <a:r>
              <a:rPr lang="mr-IN" sz="2000" dirty="0" smtClean="0"/>
              <a:t>–</a:t>
            </a:r>
            <a:r>
              <a:rPr lang="en-US" sz="2000" dirty="0" smtClean="0"/>
              <a:t> there are different camps on this. The Hernan definition of having a well-defined intervention is one way to assess consistency. </a:t>
            </a:r>
          </a:p>
          <a:p>
            <a:r>
              <a:rPr lang="en-US" sz="2000" dirty="0" smtClean="0"/>
              <a:t>However, there are others who think that a study can have consistency w/o necessarily </a:t>
            </a:r>
            <a:r>
              <a:rPr lang="en-US" sz="2000" dirty="0" smtClean="0"/>
              <a:t>having a “well-defined intervention” (</a:t>
            </a:r>
            <a:r>
              <a:rPr lang="en-US" sz="2000" dirty="0" smtClean="0"/>
              <a:t>e.g. BMI).</a:t>
            </a:r>
          </a:p>
          <a:p>
            <a:r>
              <a:rPr lang="en-US" sz="2000" dirty="0" smtClean="0"/>
              <a:t>For both positivity and consistency, these are not all or nothing concepts </a:t>
            </a:r>
            <a:r>
              <a:rPr lang="mr-IN" sz="2000" dirty="0" smtClean="0"/>
              <a:t>–</a:t>
            </a:r>
            <a:r>
              <a:rPr lang="en-US" sz="2000" dirty="0" smtClean="0"/>
              <a:t> but more of a spectrum; and they reflect how well an </a:t>
            </a:r>
            <a:r>
              <a:rPr lang="en-US" sz="2000" dirty="0" err="1" smtClean="0"/>
              <a:t>obs</a:t>
            </a:r>
            <a:r>
              <a:rPr lang="en-US" sz="2000" dirty="0" smtClean="0"/>
              <a:t> study mimics an RCT, and thus how confident one might be about making causal inferences from those observational data. </a:t>
            </a:r>
            <a:endParaRPr lang="en-US" sz="2000" dirty="0" smtClean="0"/>
          </a:p>
          <a:p>
            <a:r>
              <a:rPr lang="en-US" sz="2000" dirty="0" smtClean="0"/>
              <a:t>Keep </a:t>
            </a:r>
            <a:r>
              <a:rPr lang="en-US" sz="2000" dirty="0" smtClean="0"/>
              <a:t>in mind </a:t>
            </a:r>
            <a:r>
              <a:rPr lang="en-US" sz="2000" dirty="0" smtClean="0"/>
              <a:t>though, </a:t>
            </a:r>
            <a:r>
              <a:rPr lang="en-US" sz="2000" dirty="0" smtClean="0"/>
              <a:t>that even if one is hesitant to claim </a:t>
            </a:r>
            <a:r>
              <a:rPr lang="en-US" sz="2000" dirty="0" err="1" smtClean="0"/>
              <a:t>‘cause</a:t>
            </a:r>
            <a:r>
              <a:rPr lang="en-US" sz="2000" dirty="0" smtClean="0"/>
              <a:t>’, observational data are very important to bring associations and risk factors to light, for further study.</a:t>
            </a:r>
          </a:p>
          <a:p>
            <a:endParaRPr lang="en-US" sz="20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8</a:t>
            </a:fld>
            <a:endParaRPr lang="en-US" altLang="en-US"/>
          </a:p>
        </p:txBody>
      </p:sp>
    </p:spTree>
    <p:extLst>
      <p:ext uri="{BB962C8B-B14F-4D97-AF65-F5344CB8AC3E}">
        <p14:creationId xmlns:p14="http://schemas.microsoft.com/office/powerpoint/2010/main" val="18401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a:t>
            </a:r>
            <a:r>
              <a:rPr lang="mr-IN" dirty="0"/>
              <a:t>–</a:t>
            </a:r>
            <a:r>
              <a:rPr lang="en-US" dirty="0"/>
              <a:t> Informal definition &amp; comments </a:t>
            </a:r>
            <a:r>
              <a:rPr lang="en-US" dirty="0" err="1" smtClean="0"/>
              <a:t>con’t</a:t>
            </a:r>
            <a:endParaRPr lang="en-US" dirty="0"/>
          </a:p>
        </p:txBody>
      </p:sp>
      <p:sp>
        <p:nvSpPr>
          <p:cNvPr id="3" name="Content Placeholder 2"/>
          <p:cNvSpPr>
            <a:spLocks noGrp="1"/>
          </p:cNvSpPr>
          <p:nvPr>
            <p:ph idx="1"/>
          </p:nvPr>
        </p:nvSpPr>
        <p:spPr>
          <a:xfrm>
            <a:off x="459686" y="1185863"/>
            <a:ext cx="8137665" cy="4592087"/>
          </a:xfrm>
        </p:spPr>
        <p:txBody>
          <a:bodyPr/>
          <a:lstStyle/>
          <a:p>
            <a:endParaRPr lang="en-US" sz="2000" dirty="0" smtClean="0"/>
          </a:p>
          <a:p>
            <a:r>
              <a:rPr lang="en-US" sz="2000" dirty="0" smtClean="0"/>
              <a:t>For the purposes of this class and our discussions </a:t>
            </a:r>
            <a:r>
              <a:rPr lang="mr-IN" sz="2000" dirty="0" smtClean="0"/>
              <a:t>–</a:t>
            </a:r>
            <a:r>
              <a:rPr lang="en-US" sz="2000" dirty="0" smtClean="0"/>
              <a:t> please know the Hernan &amp; Robins definition and understand how having a well-defined intervention helps meet the “consistency” criterion</a:t>
            </a:r>
            <a:r>
              <a:rPr lang="mr-IN" sz="2000" dirty="0" smtClean="0"/>
              <a:t>…</a:t>
            </a:r>
            <a:r>
              <a:rPr lang="en-US" sz="2000" dirty="0" smtClean="0"/>
              <a:t> but appreciate that there is not full agreement on this.</a:t>
            </a:r>
          </a:p>
          <a:p>
            <a:endParaRPr lang="en-US" sz="2000" dirty="0" smtClean="0"/>
          </a:p>
          <a:p>
            <a:r>
              <a:rPr lang="en-US" sz="3200" b="1" dirty="0" smtClean="0">
                <a:solidFill>
                  <a:srgbClr val="FF0000"/>
                </a:solidFill>
              </a:rPr>
              <a:t>⚐</a:t>
            </a:r>
            <a:r>
              <a:rPr lang="en-US" sz="2000" dirty="0" smtClean="0"/>
              <a:t> NOTE:  For HW2 </a:t>
            </a:r>
            <a:r>
              <a:rPr lang="mr-IN" sz="2000" dirty="0" smtClean="0"/>
              <a:t>–</a:t>
            </a:r>
            <a:r>
              <a:rPr lang="en-US" sz="2000" dirty="0" smtClean="0"/>
              <a:t> q3 </a:t>
            </a:r>
            <a:r>
              <a:rPr lang="mr-IN" sz="2000" dirty="0" smtClean="0"/>
              <a:t>–</a:t>
            </a:r>
            <a:r>
              <a:rPr lang="en-US" sz="2000" dirty="0" smtClean="0"/>
              <a:t> when we ask about whether the assumption of consistency holds </a:t>
            </a:r>
            <a:r>
              <a:rPr lang="mr-IN" sz="2000" dirty="0" smtClean="0"/>
              <a:t>–</a:t>
            </a:r>
            <a:r>
              <a:rPr lang="en-US" sz="2000" dirty="0" smtClean="0"/>
              <a:t> we are asking about the causal inference assumption of “consistency”, and NOT the Hill guidelines consistency definition on p.27 of RGL.</a:t>
            </a:r>
          </a:p>
          <a:p>
            <a:endParaRPr lang="en-US" sz="20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9</a:t>
            </a:fld>
            <a:endParaRPr lang="en-US" altLang="en-US"/>
          </a:p>
        </p:txBody>
      </p:sp>
    </p:spTree>
    <p:extLst>
      <p:ext uri="{BB962C8B-B14F-4D97-AF65-F5344CB8AC3E}">
        <p14:creationId xmlns:p14="http://schemas.microsoft.com/office/powerpoint/2010/main" val="1029348849"/>
      </p:ext>
    </p:extLst>
  </p:cSld>
  <p:clrMapOvr>
    <a:masterClrMapping/>
  </p:clrMapOvr>
</p:sld>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16306</TotalTime>
  <Words>1155</Words>
  <Application>Microsoft Macintosh PowerPoint</Application>
  <PresentationFormat>On-screen Show (4:3)</PresentationFormat>
  <Paragraphs>52</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.AppleSystemUIFont</vt:lpstr>
      <vt:lpstr>Garamond</vt:lpstr>
      <vt:lpstr>LucidaGrande</vt:lpstr>
      <vt:lpstr>Wingdings</vt:lpstr>
      <vt:lpstr>Arial</vt:lpstr>
      <vt:lpstr>UCSF Contemporary</vt:lpstr>
      <vt:lpstr>1_UCSF Contemporary</vt:lpstr>
      <vt:lpstr> Positivity &amp; Consistency Revisited</vt:lpstr>
      <vt:lpstr>When can an observational study be conceptualized as a randomized experiment?</vt:lpstr>
      <vt:lpstr>When can an observational study be conceptualized as a randomized experiment?</vt:lpstr>
      <vt:lpstr>Positivity – Informal definition &amp; comments</vt:lpstr>
      <vt:lpstr>Positivity – Informal definition &amp; comments con’t</vt:lpstr>
      <vt:lpstr>Consistency – Informal definition &amp; comments</vt:lpstr>
      <vt:lpstr>Consistency – Informal definition &amp; comments con’t</vt:lpstr>
      <vt:lpstr>Consistency – Informal definition &amp; comments con’t</vt:lpstr>
      <vt:lpstr>Consistency – Informal definition &amp; comments con’t</vt:lpstr>
    </vt:vector>
  </TitlesOfParts>
  <Company>UCSF</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June M. Chan</cp:lastModifiedBy>
  <cp:revision>1003</cp:revision>
  <cp:lastPrinted>2017-12-18T14:41:09Z</cp:lastPrinted>
  <dcterms:created xsi:type="dcterms:W3CDTF">2012-05-07T17:59:34Z</dcterms:created>
  <dcterms:modified xsi:type="dcterms:W3CDTF">2018-01-19T01:01:31Z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