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30"/>
  </p:notesMasterIdLst>
  <p:handoutMasterIdLst>
    <p:handoutMasterId r:id="rId31"/>
  </p:handoutMasterIdLst>
  <p:sldIdLst>
    <p:sldId id="256" r:id="rId6"/>
    <p:sldId id="285" r:id="rId7"/>
    <p:sldId id="259" r:id="rId8"/>
    <p:sldId id="282" r:id="rId9"/>
    <p:sldId id="283" r:id="rId10"/>
    <p:sldId id="275" r:id="rId11"/>
    <p:sldId id="276" r:id="rId12"/>
    <p:sldId id="277" r:id="rId13"/>
    <p:sldId id="272" r:id="rId14"/>
    <p:sldId id="273" r:id="rId15"/>
    <p:sldId id="278" r:id="rId16"/>
    <p:sldId id="274" r:id="rId17"/>
    <p:sldId id="280" r:id="rId18"/>
    <p:sldId id="266" r:id="rId19"/>
    <p:sldId id="267" r:id="rId20"/>
    <p:sldId id="268" r:id="rId21"/>
    <p:sldId id="281" r:id="rId22"/>
    <p:sldId id="270" r:id="rId23"/>
    <p:sldId id="271" r:id="rId24"/>
    <p:sldId id="261" r:id="rId25"/>
    <p:sldId id="284" r:id="rId26"/>
    <p:sldId id="264" r:id="rId27"/>
    <p:sldId id="265" r:id="rId28"/>
    <p:sldId id="26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62" autoAdjust="0"/>
  </p:normalViewPr>
  <p:slideViewPr>
    <p:cSldViewPr>
      <p:cViewPr varScale="1">
        <p:scale>
          <a:sx n="91" d="100"/>
          <a:sy n="91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torage.erasmusmc.nl\v\vcl13\MAGE\DATA\UserData\488767\DEFENSE\Smoking%20Prev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600"/>
            </a:pPr>
            <a:r>
              <a:rPr lang="en-US" sz="1600" baseline="0" dirty="0" smtClean="0"/>
              <a:t>Prevalence of current smokers, </a:t>
            </a:r>
            <a:r>
              <a:rPr lang="en-US" sz="1600" baseline="0" dirty="0"/>
              <a:t>women by education</a:t>
            </a:r>
            <a:endParaRPr lang="en-US" sz="1600" dirty="0"/>
          </a:p>
        </c:rich>
      </c:tx>
      <c:layout>
        <c:manualLayout>
          <c:xMode val="edge"/>
          <c:yMode val="edge"/>
          <c:x val="0.18608328958880199"/>
          <c:y val="4.30107648267899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335793963254704E-2"/>
          <c:y val="0.119499968095163"/>
          <c:w val="0.87466513560805004"/>
          <c:h val="0.591159959171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Sheet1!$L$4</c:f>
              <c:strCache>
                <c:ptCount val="1"/>
                <c:pt idx="0">
                  <c:v>Low</c:v>
                </c:pt>
              </c:strCache>
            </c:strRef>
          </c:tx>
          <c:invertIfNegative val="0"/>
          <c:cat>
            <c:strRef>
              <c:f>Sheet1!$K$5:$K$22</c:f>
              <c:strCache>
                <c:ptCount val="18"/>
                <c:pt idx="0">
                  <c:v>Finland</c:v>
                </c:pt>
                <c:pt idx="1">
                  <c:v>Sweden</c:v>
                </c:pt>
                <c:pt idx="2">
                  <c:v>Denmark</c:v>
                </c:pt>
                <c:pt idx="3">
                  <c:v>England/Wales</c:v>
                </c:pt>
                <c:pt idx="4">
                  <c:v>Scotland</c:v>
                </c:pt>
                <c:pt idx="5">
                  <c:v>Netherlands</c:v>
                </c:pt>
                <c:pt idx="6">
                  <c:v>Brussels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Country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Czech Rep</c:v>
                </c:pt>
                <c:pt idx="16">
                  <c:v>Lithuania</c:v>
                </c:pt>
                <c:pt idx="17">
                  <c:v>Estonia</c:v>
                </c:pt>
              </c:strCache>
            </c:strRef>
          </c:cat>
          <c:val>
            <c:numRef>
              <c:f>Sheet1!$L$5:$L$22</c:f>
              <c:numCache>
                <c:formatCode>0.00</c:formatCode>
                <c:ptCount val="18"/>
                <c:pt idx="0">
                  <c:v>0.27541140350877202</c:v>
                </c:pt>
                <c:pt idx="1">
                  <c:v>0.34155087719298399</c:v>
                </c:pt>
                <c:pt idx="2">
                  <c:v>0.46604210526315798</c:v>
                </c:pt>
                <c:pt idx="3">
                  <c:v>0.32418245614035102</c:v>
                </c:pt>
                <c:pt idx="4">
                  <c:v>0.45</c:v>
                </c:pt>
                <c:pt idx="5">
                  <c:v>0.32821578947368502</c:v>
                </c:pt>
                <c:pt idx="6">
                  <c:v>0.27918859649122801</c:v>
                </c:pt>
                <c:pt idx="7">
                  <c:v>0.235960877192983</c:v>
                </c:pt>
                <c:pt idx="8">
                  <c:v>0.27869122807017499</c:v>
                </c:pt>
                <c:pt idx="9">
                  <c:v>0.205687719298245</c:v>
                </c:pt>
                <c:pt idx="10">
                  <c:v>0.23461807017543901</c:v>
                </c:pt>
                <c:pt idx="11">
                  <c:v>0.24570929824561399</c:v>
                </c:pt>
                <c:pt idx="12">
                  <c:v>0.23461807017543901</c:v>
                </c:pt>
                <c:pt idx="13">
                  <c:v>0.18436754385964901</c:v>
                </c:pt>
                <c:pt idx="14">
                  <c:v>0.18436754385964901</c:v>
                </c:pt>
                <c:pt idx="15">
                  <c:v>0.32000000000000101</c:v>
                </c:pt>
                <c:pt idx="16">
                  <c:v>0.15</c:v>
                </c:pt>
                <c:pt idx="17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Sheet1!$M$4</c:f>
              <c:strCache>
                <c:ptCount val="1"/>
                <c:pt idx="0">
                  <c:v>Middle</c:v>
                </c:pt>
              </c:strCache>
            </c:strRef>
          </c:tx>
          <c:invertIfNegative val="0"/>
          <c:cat>
            <c:strRef>
              <c:f>Sheet1!$K$5:$K$22</c:f>
              <c:strCache>
                <c:ptCount val="18"/>
                <c:pt idx="0">
                  <c:v>Finland</c:v>
                </c:pt>
                <c:pt idx="1">
                  <c:v>Sweden</c:v>
                </c:pt>
                <c:pt idx="2">
                  <c:v>Denmark</c:v>
                </c:pt>
                <c:pt idx="3">
                  <c:v>England/Wales</c:v>
                </c:pt>
                <c:pt idx="4">
                  <c:v>Scotland</c:v>
                </c:pt>
                <c:pt idx="5">
                  <c:v>Netherlands</c:v>
                </c:pt>
                <c:pt idx="6">
                  <c:v>Brussels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Country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Czech Rep</c:v>
                </c:pt>
                <c:pt idx="16">
                  <c:v>Lithuania</c:v>
                </c:pt>
                <c:pt idx="17">
                  <c:v>Estonia</c:v>
                </c:pt>
              </c:strCache>
            </c:strRef>
          </c:cat>
          <c:val>
            <c:numRef>
              <c:f>Sheet1!$M$5:$M$22</c:f>
              <c:numCache>
                <c:formatCode>0.00</c:formatCode>
                <c:ptCount val="18"/>
                <c:pt idx="0">
                  <c:v>0.20670315789473701</c:v>
                </c:pt>
                <c:pt idx="1">
                  <c:v>0.24111578947368401</c:v>
                </c:pt>
                <c:pt idx="2">
                  <c:v>0.39551052631578998</c:v>
                </c:pt>
                <c:pt idx="3">
                  <c:v>0.22675877192982499</c:v>
                </c:pt>
                <c:pt idx="4">
                  <c:v>0.28000000000000003</c:v>
                </c:pt>
                <c:pt idx="5">
                  <c:v>0.25408596491228103</c:v>
                </c:pt>
                <c:pt idx="6">
                  <c:v>0.25259298245613998</c:v>
                </c:pt>
                <c:pt idx="7">
                  <c:v>0.24208157894736801</c:v>
                </c:pt>
                <c:pt idx="8">
                  <c:v>0.243680701754386</c:v>
                </c:pt>
                <c:pt idx="9">
                  <c:v>0.246111403508772</c:v>
                </c:pt>
                <c:pt idx="10">
                  <c:v>0.31637719298245698</c:v>
                </c:pt>
                <c:pt idx="11">
                  <c:v>0.26984473684210503</c:v>
                </c:pt>
                <c:pt idx="12">
                  <c:v>0.31637719298245698</c:v>
                </c:pt>
                <c:pt idx="13">
                  <c:v>0.22386842105263199</c:v>
                </c:pt>
                <c:pt idx="14">
                  <c:v>0.22386842105263199</c:v>
                </c:pt>
                <c:pt idx="15">
                  <c:v>0.25</c:v>
                </c:pt>
                <c:pt idx="16">
                  <c:v>0.12697570175438599</c:v>
                </c:pt>
                <c:pt idx="17">
                  <c:v>0.234848245614035</c:v>
                </c:pt>
              </c:numCache>
            </c:numRef>
          </c:val>
        </c:ser>
        <c:ser>
          <c:idx val="2"/>
          <c:order val="2"/>
          <c:tx>
            <c:strRef>
              <c:f>Sheet1!$N$4</c:f>
              <c:strCache>
                <c:ptCount val="1"/>
                <c:pt idx="0">
                  <c:v>High</c:v>
                </c:pt>
              </c:strCache>
            </c:strRef>
          </c:tx>
          <c:invertIfNegative val="0"/>
          <c:cat>
            <c:strRef>
              <c:f>Sheet1!$K$5:$K$22</c:f>
              <c:strCache>
                <c:ptCount val="18"/>
                <c:pt idx="0">
                  <c:v>Finland</c:v>
                </c:pt>
                <c:pt idx="1">
                  <c:v>Sweden</c:v>
                </c:pt>
                <c:pt idx="2">
                  <c:v>Denmark</c:v>
                </c:pt>
                <c:pt idx="3">
                  <c:v>England/Wales</c:v>
                </c:pt>
                <c:pt idx="4">
                  <c:v>Scotland</c:v>
                </c:pt>
                <c:pt idx="5">
                  <c:v>Netherlands</c:v>
                </c:pt>
                <c:pt idx="6">
                  <c:v>Brussels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Country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Czech Rep</c:v>
                </c:pt>
                <c:pt idx="16">
                  <c:v>Lithuania</c:v>
                </c:pt>
                <c:pt idx="17">
                  <c:v>Estonia</c:v>
                </c:pt>
              </c:strCache>
            </c:strRef>
          </c:cat>
          <c:val>
            <c:numRef>
              <c:f>Sheet1!$N$5:$N$22</c:f>
              <c:numCache>
                <c:formatCode>0.00</c:formatCode>
                <c:ptCount val="18"/>
                <c:pt idx="0">
                  <c:v>0.143792982456141</c:v>
                </c:pt>
                <c:pt idx="1">
                  <c:v>0.13473245614035101</c:v>
                </c:pt>
                <c:pt idx="2">
                  <c:v>0.302789473684211</c:v>
                </c:pt>
                <c:pt idx="3">
                  <c:v>0.155965789473684</c:v>
                </c:pt>
                <c:pt idx="4">
                  <c:v>0.17</c:v>
                </c:pt>
                <c:pt idx="5">
                  <c:v>0.20660526315789501</c:v>
                </c:pt>
                <c:pt idx="6">
                  <c:v>0.20100175438596499</c:v>
                </c:pt>
                <c:pt idx="7">
                  <c:v>0.19309035087719401</c:v>
                </c:pt>
                <c:pt idx="8">
                  <c:v>0.22493508771929899</c:v>
                </c:pt>
                <c:pt idx="9">
                  <c:v>0.16435578947368401</c:v>
                </c:pt>
                <c:pt idx="10">
                  <c:v>0.29642280701754498</c:v>
                </c:pt>
                <c:pt idx="11">
                  <c:v>0.239078947368421</c:v>
                </c:pt>
                <c:pt idx="12">
                  <c:v>0.29642280701754498</c:v>
                </c:pt>
                <c:pt idx="13">
                  <c:v>0.21766666666666701</c:v>
                </c:pt>
                <c:pt idx="14">
                  <c:v>0.21766666666666701</c:v>
                </c:pt>
                <c:pt idx="15">
                  <c:v>0.153732105263158</c:v>
                </c:pt>
                <c:pt idx="16">
                  <c:v>0.14000000000000001</c:v>
                </c:pt>
                <c:pt idx="17">
                  <c:v>0.15871403508772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47328"/>
        <c:axId val="105357312"/>
      </c:barChart>
      <c:catAx>
        <c:axId val="105347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357312"/>
        <c:crosses val="autoZero"/>
        <c:auto val="1"/>
        <c:lblAlgn val="ctr"/>
        <c:lblOffset val="100"/>
        <c:noMultiLvlLbl val="0"/>
      </c:catAx>
      <c:valAx>
        <c:axId val="105357312"/>
        <c:scaling>
          <c:orientation val="minMax"/>
          <c:max val="1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534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5806430446194196E-2"/>
          <c:y val="0.20008622349150401"/>
          <c:w val="0.40169356955380597"/>
          <c:h val="0.1215219451735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0.6875</cdr:x>
      <cdr:y>0.48925</cdr:y>
    </cdr:from>
    <cdr:to>
      <cdr:x>0.825</cdr:x>
      <cdr:y>0.73441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191000" y="1824842"/>
          <a:ext cx="8382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FB68F-0036-1740-80B8-7CA23FF87E9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88520-E558-9F4B-9120-401E64B8E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7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1BD29-62B1-4316-9DA9-107C7EB649B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95D3C-04FD-4CE1-8C8F-BFB2057D8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7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68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84470A-ABAC-D149-AE4D-DF80EB21ABEE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898486-7C0C-CC4C-A58D-7BFE97307173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2A783E-7753-9C47-B2C6-A31A80F5CFF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FEDD61-4244-FF44-AF14-F19B7CE5443A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1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9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2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webarchive.nationalarchives.gov.uk</a:t>
            </a:r>
            <a:r>
              <a:rPr lang="en-US" dirty="0" smtClean="0"/>
              <a:t>/20160105160709/http://</a:t>
            </a:r>
            <a:r>
              <a:rPr lang="en-US" dirty="0" err="1" smtClean="0"/>
              <a:t>www.ons.gov.uk</a:t>
            </a:r>
            <a:r>
              <a:rPr lang="en-US" dirty="0" smtClean="0"/>
              <a:t>/</a:t>
            </a:r>
            <a:r>
              <a:rPr lang="en-US" dirty="0" err="1" smtClean="0"/>
              <a:t>ons</a:t>
            </a:r>
            <a:r>
              <a:rPr lang="en-US" dirty="0" smtClean="0"/>
              <a:t>/guide-method/user-guidance/health-and-life-events/revised-european-standard-population-2013--2013-esp-/</a:t>
            </a:r>
            <a:r>
              <a:rPr lang="en-US" dirty="0" err="1" smtClean="0"/>
              <a:t>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31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9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7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68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47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9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46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49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3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0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26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9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95D3C-04FD-4CE1-8C8F-BFB2057D8E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CEFD-0AD9-8248-8E01-1F4A7696F17D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4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FB1A-02B8-F143-915A-FCF733CD03FD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5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9501-6374-B24D-9F43-45D15FC2ABC2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6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5E0464-E0B4-B943-BC9B-3ADCD36D3E80}" type="datetime1">
              <a:rPr lang="en-US" smtClean="0"/>
              <a:t>11/14/2016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7850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EFBF-D697-754B-BDD7-FD64B7182A35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5C313-DB4D-B14F-9BAF-D5FEF8C13FED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2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B67C6-1A00-2741-98CB-8C878D7D2884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BBCDA-6ECA-8F40-93D3-39A8FF72F1A7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8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59B2-44AB-7644-B0EA-C10321F4CA5B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C798D-8047-A743-ABFA-F04C24ED5A6E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8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415F8-4DE4-A349-BBA1-D2768EE8DD18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4142-5E26-0E4F-840B-D25F670559A3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9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6AFE5-9018-264F-A8F6-46939E45FC7A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C749A-5F24-2A41-AF8D-372D39B1B916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09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6F803-AB65-9642-8BC6-F3BB69335B87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6CF2D-3067-5B4A-9E03-C4B880E9235A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9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489BB-1723-A440-9E5E-15D81884E5A9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83232-87AA-CB43-9666-3E2EAAC67E0D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E98A-41CA-2A41-9E3E-2ABC2BAD7C99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82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1DB0-49A6-0940-A5C1-1A0A3AC7DBA9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C9D57-6E5A-CA44-92E0-55D1C6F3E3D0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4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2386E-7269-FE43-B938-3DB044165735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ADFD1-6490-3A4A-9414-7012203E216C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97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127A8-79A0-1F47-A99D-B5D48DE2AD3E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545F4-0179-9E42-B4F0-DB184853ACCC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67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A2D59-B8EB-9E4B-9452-F96C0CD3116D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9BD70-D5C7-C644-AA81-35F40F85DADC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77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51FB8-74D6-454E-B712-26BEA8188DA9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5C313-DB4D-B14F-9BAF-D5FEF8C13FED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03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5BD47-8265-6C44-BE62-0040DDB97F26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BBCDA-6ECA-8F40-93D3-39A8FF72F1A7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53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D088-9954-B341-B66C-1DA612446811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C798D-8047-A743-ABFA-F04C24ED5A6E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23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1ACD-3C94-FD4D-9D21-62283B074C57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4142-5E26-0E4F-840B-D25F670559A3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7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55BA7-76C4-2D4D-B602-E9785D8089A0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C749A-5F24-2A41-AF8D-372D39B1B916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60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D53C8-74B4-AE4C-A097-4B186901E21C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6CF2D-3067-5B4A-9E03-C4B880E9235A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7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7F1C-DDC7-FD46-9A17-E1E4B71DCD2E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6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8826-F3E1-BC4E-B86F-4558A1893A27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83232-87AA-CB43-9666-3E2EAAC67E0D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10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0382-8AD0-AF4F-8F18-9C3F92A0E172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C9D57-6E5A-CA44-92E0-55D1C6F3E3D0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7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C02DD-BD29-834A-91E7-E48173D90DE1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ADFD1-6490-3A4A-9414-7012203E216C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93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21C25-F7E7-F04A-BB74-D1EA847F91F3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545F4-0179-9E42-B4F0-DB184853ACCC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50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7367-6CB8-384A-91F5-CD22756C2A3A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9BD70-D5C7-C644-AA81-35F40F85DADC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51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26D6-E708-AA44-BAE5-C984A1ABE9B2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5C313-DB4D-B14F-9BAF-D5FEF8C13FED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26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A09E9-E42F-4A40-8F54-9F7B3790174F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BBCDA-6ECA-8F40-93D3-39A8FF72F1A7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12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2F6E-CC15-0849-A78D-7AFAF031266F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C798D-8047-A743-ABFA-F04C24ED5A6E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44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A858-E988-A048-B61A-D23F9B258706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4142-5E26-0E4F-840B-D25F670559A3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98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9D69-903B-B643-9974-456075CEF473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C749A-5F24-2A41-AF8D-372D39B1B916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5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1E20-5CC3-5D4F-8B44-086A50E0075F}" type="datetime1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89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B3F12-2A81-FE44-B17A-FE906C26DA0B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6CF2D-3067-5B4A-9E03-C4B880E9235A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45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D9C4-7E36-ED44-9E32-0C32C8BDD829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83232-87AA-CB43-9666-3E2EAAC67E0D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35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5D7FA-3353-BD45-A9EC-87E002A4EBC7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C9D57-6E5A-CA44-92E0-55D1C6F3E3D0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74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1DC83-5BDC-8C42-9BA5-3007700EE806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ADFD1-6490-3A4A-9414-7012203E216C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01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641C-BF11-5140-B3CA-1B2BE74BC8F7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545F4-0179-9E42-B4F0-DB184853ACCC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88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1FC8-5E8A-434C-BB51-7A5020EDC6A2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9BD70-D5C7-C644-AA81-35F40F85DADC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4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5FD00-5AA1-0A49-A3D6-5D1BE1A0E2F6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5C313-DB4D-B14F-9BAF-D5FEF8C13FED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74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2D721-B935-3940-91CC-17B49E5FF128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BBCDA-6ECA-8F40-93D3-39A8FF72F1A7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5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80F3-FD43-7C4E-B067-5B0A622F8DCB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C798D-8047-A743-ABFA-F04C24ED5A6E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32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C740-CBE2-0F4F-8FEF-4A7B898ABA0A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4142-5E26-0E4F-840B-D25F670559A3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0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FB88-3978-7147-88E5-D2EC5D1542A3}" type="datetime1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4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9FBCF-70BA-CB49-9DEA-B900002BD9E6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C749A-5F24-2A41-AF8D-372D39B1B916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83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E585-8C53-5048-965E-412213F76967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6CF2D-3067-5B4A-9E03-C4B880E9235A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0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840D6-DCAD-1B49-AACB-125871BAFCB7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83232-87AA-CB43-9666-3E2EAAC67E0D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03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561FF-7492-0E41-B790-7D725B91834C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C9D57-6E5A-CA44-92E0-55D1C6F3E3D0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4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AB04-EEA3-4D41-A369-F4B2D15A29D1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ADFD1-6490-3A4A-9414-7012203E216C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8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0AAE0-486D-EA41-B0F3-F1B6FF73B367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545F4-0179-9E42-B4F0-DB184853ACCC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026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F84DB-FE9D-584C-A317-58CCB49AFA48}" type="datetime1">
              <a:rPr lang="en-US" altLang="en-US" smtClean="0">
                <a:solidFill>
                  <a:srgbClr val="000000"/>
                </a:solidFill>
              </a:rPr>
              <a:t>11/14/2016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9BD70-D5C7-C644-AA81-35F40F85DADC}" type="slidenum">
              <a:rPr lang="nl-NL">
                <a:solidFill>
                  <a:srgbClr val="000000"/>
                </a:solidFill>
              </a:rPr>
              <a:pPr/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F2C-7A05-F54C-8AE8-521E39165849}" type="datetime1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8930-3B2E-3842-9E96-8DAEF3095EE5}" type="datetime1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4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93EB-01AC-5149-B25B-F64CCBC55685}" type="datetime1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4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7C2A-5C83-A243-B1B4-47310C7B6DF0}" type="datetime1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6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0F70D-6919-6E49-93E2-2F4CA868FAB9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A57BB-D054-41CE-BCCE-81A9A00C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0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89DB6-1D59-B545-92C8-1BBE3C4BAD4B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11/14/2016</a:t>
            </a:fld>
            <a:endParaRPr lang="nl-NL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FA92E-5112-3A42-8D5D-616D6C031610}" type="slidenum">
              <a:rPr lang="nl-NL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F86D3B-9780-BE44-9514-7328E90D749E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11/14/2016</a:t>
            </a:fld>
            <a:endParaRPr lang="nl-NL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FA92E-5112-3A42-8D5D-616D6C031610}" type="slidenum">
              <a:rPr lang="nl-NL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7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5C1F6-B0A4-9842-9ACC-A91155BF6952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11/14/2016</a:t>
            </a:fld>
            <a:endParaRPr lang="nl-NL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FA92E-5112-3A42-8D5D-616D6C031610}" type="slidenum">
              <a:rPr lang="nl-NL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6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E4BB9-7AA4-F847-9952-080E49314A21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11/14/2016</a:t>
            </a:fld>
            <a:endParaRPr lang="nl-NL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FA92E-5112-3A42-8D5D-616D6C031610}" type="slidenum">
              <a:rPr lang="nl-NL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1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Demographic Methods for Public Health: Mortality Disparities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Margarete C. Kulik </a:t>
            </a:r>
          </a:p>
          <a:p>
            <a:r>
              <a:rPr lang="en-US" dirty="0" smtClean="0"/>
              <a:t>Epidemiology 263, UCSF </a:t>
            </a:r>
          </a:p>
          <a:p>
            <a:r>
              <a:rPr lang="en-US" dirty="0" smtClean="0"/>
              <a:t>November 14,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</a:rPr>
              <a:t>Smoking </a:t>
            </a:r>
            <a:r>
              <a:rPr lang="en-US" sz="4000" dirty="0">
                <a:latin typeface="Arial" charset="0"/>
              </a:rPr>
              <a:t>and </a:t>
            </a:r>
            <a:r>
              <a:rPr lang="en-US" sz="4000" dirty="0" smtClean="0">
                <a:latin typeface="Arial" charset="0"/>
              </a:rPr>
              <a:t>Inequalities in Health Outcomes and Mortality  </a:t>
            </a:r>
            <a:endParaRPr lang="nl-NL" sz="4000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nl-NL" altLang="en-US" sz="24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nl-NL" altLang="en-US" sz="2400" dirty="0">
              <a:ea typeface="+mn-ea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nl-NL" altLang="en-US" sz="2400" dirty="0" smtClean="0">
                <a:ea typeface="+mn-ea"/>
              </a:rPr>
              <a:t>Smoking is the largest avoidable health risk in Europe </a:t>
            </a:r>
            <a:r>
              <a:rPr lang="nl-NL" altLang="en-US" sz="2400" dirty="0" err="1" smtClean="0">
                <a:ea typeface="+mn-ea"/>
              </a:rPr>
              <a:t>and</a:t>
            </a:r>
            <a:r>
              <a:rPr lang="nl-NL" altLang="en-US" sz="2400" dirty="0" smtClean="0">
                <a:ea typeface="+mn-ea"/>
              </a:rPr>
              <a:t> most of the </a:t>
            </a:r>
            <a:r>
              <a:rPr lang="nl-NL" altLang="en-US" sz="2400" dirty="0" err="1" smtClean="0">
                <a:ea typeface="+mn-ea"/>
              </a:rPr>
              <a:t>world</a:t>
            </a:r>
            <a:r>
              <a:rPr lang="nl-NL" altLang="en-US" sz="2400" dirty="0" smtClean="0">
                <a:ea typeface="+mn-ea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nl-NL" altLang="en-US" sz="24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nl-NL" altLang="en-US" sz="2400" dirty="0" smtClean="0">
                <a:ea typeface="+mn-ea"/>
              </a:rPr>
              <a:t>Smoking prevalence varies by country, between men and women and by socioeconomic position, e.g. </a:t>
            </a:r>
            <a:r>
              <a:rPr lang="nl-NL" altLang="en-US" sz="2400" i="1" dirty="0" smtClean="0">
                <a:ea typeface="+mn-ea"/>
              </a:rPr>
              <a:t>educational level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nl-NL" altLang="en-US" sz="24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nl-NL" altLang="en-US" sz="2400" dirty="0" err="1" smtClean="0">
                <a:ea typeface="+mn-ea"/>
              </a:rPr>
              <a:t>This</a:t>
            </a:r>
            <a:r>
              <a:rPr lang="nl-NL" altLang="en-US" sz="2400" dirty="0" smtClean="0">
                <a:ea typeface="+mn-ea"/>
              </a:rPr>
              <a:t> </a:t>
            </a:r>
            <a:r>
              <a:rPr lang="nl-NL" altLang="en-US" sz="2400" dirty="0" err="1" smtClean="0">
                <a:ea typeface="+mn-ea"/>
              </a:rPr>
              <a:t>ultimately</a:t>
            </a:r>
            <a:r>
              <a:rPr lang="nl-NL" altLang="en-US" sz="2400" dirty="0" smtClean="0">
                <a:ea typeface="+mn-ea"/>
              </a:rPr>
              <a:t> </a:t>
            </a:r>
            <a:r>
              <a:rPr lang="nl-NL" altLang="en-US" sz="2400" dirty="0" err="1" smtClean="0">
                <a:ea typeface="+mn-ea"/>
              </a:rPr>
              <a:t>translates</a:t>
            </a:r>
            <a:r>
              <a:rPr lang="nl-NL" altLang="en-US" sz="2400" dirty="0" smtClean="0">
                <a:ea typeface="+mn-ea"/>
              </a:rPr>
              <a:t> </a:t>
            </a:r>
            <a:r>
              <a:rPr lang="nl-NL" altLang="en-US" sz="2400" dirty="0" err="1" smtClean="0">
                <a:ea typeface="+mn-ea"/>
              </a:rPr>
              <a:t>into</a:t>
            </a:r>
            <a:r>
              <a:rPr lang="nl-NL" altLang="en-US" sz="2400" dirty="0" smtClean="0">
                <a:ea typeface="+mn-ea"/>
              </a:rPr>
              <a:t> a </a:t>
            </a:r>
            <a:r>
              <a:rPr lang="nl-NL" altLang="en-US" sz="2400" dirty="0" err="1" smtClean="0">
                <a:ea typeface="+mn-ea"/>
              </a:rPr>
              <a:t>higher</a:t>
            </a:r>
            <a:r>
              <a:rPr lang="nl-NL" altLang="en-US" sz="2400" dirty="0" smtClean="0">
                <a:ea typeface="+mn-ea"/>
              </a:rPr>
              <a:t> health </a:t>
            </a:r>
            <a:r>
              <a:rPr lang="nl-NL" altLang="en-US" sz="2400" dirty="0" err="1" smtClean="0">
                <a:ea typeface="+mn-ea"/>
              </a:rPr>
              <a:t>and</a:t>
            </a:r>
            <a:r>
              <a:rPr lang="nl-NL" altLang="en-US" sz="2400" dirty="0" smtClean="0">
                <a:ea typeface="+mn-ea"/>
              </a:rPr>
              <a:t> </a:t>
            </a:r>
            <a:r>
              <a:rPr lang="nl-NL" altLang="en-US" sz="2400" dirty="0" err="1" smtClean="0">
                <a:ea typeface="+mn-ea"/>
              </a:rPr>
              <a:t>death</a:t>
            </a:r>
            <a:r>
              <a:rPr lang="nl-NL" altLang="en-US" sz="2400" dirty="0" smtClean="0">
                <a:ea typeface="+mn-ea"/>
              </a:rPr>
              <a:t> </a:t>
            </a:r>
            <a:r>
              <a:rPr lang="nl-NL" altLang="en-US" sz="2400" dirty="0" err="1" smtClean="0">
                <a:ea typeface="+mn-ea"/>
              </a:rPr>
              <a:t>burden</a:t>
            </a:r>
            <a:r>
              <a:rPr lang="nl-NL" altLang="en-US" sz="2400" dirty="0" smtClean="0">
                <a:ea typeface="+mn-ea"/>
              </a:rPr>
              <a:t> </a:t>
            </a:r>
            <a:r>
              <a:rPr lang="nl-NL" altLang="en-US" sz="2400" dirty="0" err="1" smtClean="0">
                <a:ea typeface="+mn-ea"/>
              </a:rPr>
              <a:t>among</a:t>
            </a:r>
            <a:r>
              <a:rPr lang="nl-NL" altLang="en-US" sz="2400" dirty="0" smtClean="0">
                <a:ea typeface="+mn-ea"/>
              </a:rPr>
              <a:t> </a:t>
            </a:r>
            <a:r>
              <a:rPr lang="nl-NL" altLang="en-US" sz="2400" dirty="0" err="1" smtClean="0">
                <a:ea typeface="+mn-ea"/>
              </a:rPr>
              <a:t>those</a:t>
            </a:r>
            <a:r>
              <a:rPr lang="nl-NL" altLang="en-US" sz="2400" dirty="0" smtClean="0">
                <a:ea typeface="+mn-ea"/>
              </a:rPr>
              <a:t> </a:t>
            </a:r>
            <a:r>
              <a:rPr lang="nl-NL" altLang="en-US" sz="2400" dirty="0" err="1" smtClean="0">
                <a:ea typeface="+mn-ea"/>
              </a:rPr>
              <a:t>with</a:t>
            </a:r>
            <a:r>
              <a:rPr lang="nl-NL" altLang="en-US" sz="2400" dirty="0" smtClean="0">
                <a:ea typeface="+mn-ea"/>
              </a:rPr>
              <a:t> a </a:t>
            </a:r>
            <a:r>
              <a:rPr lang="nl-NL" altLang="en-US" sz="2400" dirty="0" err="1" smtClean="0">
                <a:ea typeface="+mn-ea"/>
              </a:rPr>
              <a:t>lower</a:t>
            </a:r>
            <a:r>
              <a:rPr lang="nl-NL" altLang="en-US" sz="2400" dirty="0" smtClean="0">
                <a:ea typeface="+mn-ea"/>
              </a:rPr>
              <a:t> </a:t>
            </a:r>
            <a:r>
              <a:rPr lang="nl-NL" altLang="en-US" sz="2400" dirty="0" err="1" smtClean="0">
                <a:ea typeface="+mn-ea"/>
              </a:rPr>
              <a:t>socioeconomic</a:t>
            </a:r>
            <a:r>
              <a:rPr lang="nl-NL" altLang="en-US" sz="2400" dirty="0" smtClean="0">
                <a:ea typeface="+mn-ea"/>
              </a:rPr>
              <a:t> </a:t>
            </a:r>
            <a:r>
              <a:rPr lang="nl-NL" altLang="en-US" sz="2400" dirty="0" err="1" smtClean="0">
                <a:ea typeface="+mn-ea"/>
              </a:rPr>
              <a:t>position</a:t>
            </a:r>
            <a:endParaRPr lang="nl-NL" altLang="en-US" sz="24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nl-NL" altLang="en-US" sz="2400" dirty="0" smtClean="0">
              <a:ea typeface="+mn-ea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nl-NL" altLang="en-US" sz="2400" dirty="0">
              <a:ea typeface="+mn-ea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nl-NL" altLang="en-US" sz="2400" dirty="0" smtClean="0">
                <a:ea typeface="+mn-ea"/>
              </a:rPr>
              <a:t> </a:t>
            </a:r>
            <a:endParaRPr lang="en-US" altLang="en-US" sz="2400" dirty="0" smtClean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BCDA-6ECA-8F40-93D3-39A8FF72F1A7}" type="slidenum">
              <a:rPr lang="nl-NL" smtClean="0">
                <a:solidFill>
                  <a:srgbClr val="000000"/>
                </a:solidFill>
              </a:rPr>
              <a:pPr/>
              <a:t>9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Chart 14"/>
          <p:cNvGraphicFramePr>
            <a:graphicFrameLocks/>
          </p:cNvGraphicFramePr>
          <p:nvPr/>
        </p:nvGraphicFramePr>
        <p:xfrm>
          <a:off x="101600" y="101600"/>
          <a:ext cx="66548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Chart" r:id="rId5" imgW="6651312" imgH="3755461" progId="Excel.Chart.8">
                  <p:embed/>
                </p:oleObj>
              </mc:Choice>
              <mc:Fallback>
                <p:oleObj name="Chart" r:id="rId5" imgW="6651312" imgH="375546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01600"/>
                        <a:ext cx="66548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2895600" y="3128158"/>
          <a:ext cx="6096000" cy="3729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3232-87AA-CB43-9666-3E2EAAC67E0D}" type="slidenum">
              <a:rPr lang="nl-NL" smtClean="0">
                <a:solidFill>
                  <a:srgbClr val="000000"/>
                </a:solidFill>
              </a:rPr>
              <a:pPr/>
              <a:t>10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Stages of the Smoking Epidemic </a:t>
            </a:r>
            <a:endParaRPr lang="nl-NL" sz="400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609600" y="6477000"/>
            <a:ext cx="389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800" smtClean="0">
                <a:solidFill>
                  <a:srgbClr val="000000"/>
                </a:solidFill>
              </a:rPr>
              <a:t>(Lopez et al, 1994; Thun et al, 2012)</a:t>
            </a: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18013" r="44894" b="14151"/>
          <a:stretch>
            <a:fillRect/>
          </a:stretch>
        </p:blipFill>
        <p:spPr bwMode="auto">
          <a:xfrm>
            <a:off x="152400" y="137795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BCDA-6ECA-8F40-93D3-39A8FF72F1A7}" type="slidenum">
              <a:rPr lang="nl-NL" smtClean="0">
                <a:solidFill>
                  <a:srgbClr val="000000"/>
                </a:solidFill>
              </a:rPr>
              <a:pPr/>
              <a:t>11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 smtClean="0">
                <a:latin typeface="Arial" charset="0"/>
              </a:rPr>
              <a:t>Magnitude </a:t>
            </a:r>
            <a:r>
              <a:rPr lang="en-US" sz="3400" dirty="0">
                <a:latin typeface="Arial" charset="0"/>
              </a:rPr>
              <a:t>of smoking-related inequalities in mortality in Europe</a:t>
            </a:r>
            <a:endParaRPr lang="en-US" sz="3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3" t="24828" r="5241" b="31033"/>
          <a:stretch>
            <a:fillRect/>
          </a:stretch>
        </p:blipFill>
        <p:spPr bwMode="auto">
          <a:xfrm>
            <a:off x="76200" y="1524000"/>
            <a:ext cx="89233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2862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508250"/>
            <a:ext cx="39878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BCDA-6ECA-8F40-93D3-39A8FF72F1A7}" type="slidenum">
              <a:rPr lang="nl-NL" smtClean="0">
                <a:solidFill>
                  <a:srgbClr val="000000"/>
                </a:solidFill>
              </a:rPr>
              <a:pPr/>
              <a:t>12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rates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distributions of populations differ (population pyramid) </a:t>
            </a:r>
          </a:p>
          <a:p>
            <a:r>
              <a:rPr lang="en-US" dirty="0" smtClean="0"/>
              <a:t>Hence: cannot compare crude numbers (death rates) </a:t>
            </a:r>
          </a:p>
          <a:p>
            <a:r>
              <a:rPr lang="en-US" dirty="0" smtClean="0"/>
              <a:t>For international comparisons: need to remove effects of different distributions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769441"/>
          </a:xfrm>
        </p:spPr>
        <p:txBody>
          <a:bodyPr/>
          <a:lstStyle/>
          <a:p>
            <a:r>
              <a:rPr lang="en-US" dirty="0" smtClean="0"/>
              <a:t>Ecuador vs. Sweden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888" y="1452691"/>
            <a:ext cx="5999004" cy="38837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58009" y="1493221"/>
            <a:ext cx="2492879" cy="36933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Crude death rate</a:t>
            </a:r>
          </a:p>
          <a:p>
            <a:endParaRPr lang="en-US" sz="2000" dirty="0"/>
          </a:p>
          <a:p>
            <a:r>
              <a:rPr lang="en-US" sz="2000" dirty="0" smtClean="0"/>
              <a:t>Ecuador: 5.6/1000</a:t>
            </a:r>
          </a:p>
          <a:p>
            <a:endParaRPr lang="en-US" sz="2000" dirty="0"/>
          </a:p>
          <a:p>
            <a:r>
              <a:rPr lang="en-US" sz="2000" dirty="0" smtClean="0"/>
              <a:t>Sweden 10.5/1000</a:t>
            </a:r>
          </a:p>
          <a:p>
            <a:endParaRPr lang="en-US" sz="2000" dirty="0"/>
          </a:p>
          <a:p>
            <a:r>
              <a:rPr lang="en-US" sz="2000" dirty="0" smtClean="0"/>
              <a:t>Why? 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Age Structure: </a:t>
            </a:r>
          </a:p>
          <a:p>
            <a:r>
              <a:rPr lang="en-US" sz="2000" dirty="0" smtClean="0"/>
              <a:t>More old people in Sweden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99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769441"/>
          </a:xfrm>
        </p:spPr>
        <p:txBody>
          <a:bodyPr/>
          <a:lstStyle/>
          <a:p>
            <a:r>
              <a:rPr lang="en-US" dirty="0" smtClean="0"/>
              <a:t>Direct </a:t>
            </a:r>
            <a:r>
              <a:rPr lang="en-US" smtClean="0"/>
              <a:t>Standardization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371600"/>
            <a:ext cx="8325548" cy="4661694"/>
          </a:xfrm>
        </p:spPr>
        <p:txBody>
          <a:bodyPr/>
          <a:lstStyle/>
          <a:p>
            <a:r>
              <a:rPr lang="en-US" dirty="0" smtClean="0"/>
              <a:t>Apply age specific death rates of both countries to a standard population age distribution</a:t>
            </a:r>
          </a:p>
          <a:p>
            <a:r>
              <a:rPr lang="en-US" dirty="0" smtClean="0"/>
              <a:t>Problem: what population to choose?</a:t>
            </a:r>
          </a:p>
          <a:p>
            <a:pPr lvl="1"/>
            <a:r>
              <a:rPr lang="en-US" dirty="0" smtClean="0"/>
              <a:t>Can get very different results depending on the population</a:t>
            </a:r>
          </a:p>
          <a:p>
            <a:pPr lvl="1"/>
            <a:r>
              <a:rPr lang="en-US" dirty="0" smtClean="0"/>
              <a:t>Some options</a:t>
            </a:r>
          </a:p>
          <a:p>
            <a:pPr lvl="2"/>
            <a:r>
              <a:rPr lang="en-US" dirty="0" smtClean="0"/>
              <a:t>Middle between the two populations</a:t>
            </a:r>
          </a:p>
          <a:p>
            <a:pPr lvl="2"/>
            <a:r>
              <a:rPr lang="en-US" dirty="0" smtClean="0"/>
              <a:t>Region specific fake populations (Africa, European, etc.)</a:t>
            </a:r>
          </a:p>
          <a:p>
            <a:pPr lvl="2"/>
            <a:r>
              <a:rPr lang="en-US" dirty="0" smtClean="0"/>
              <a:t>WHO in 2001 made a “world” population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15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12583" b="12583"/>
          <a:stretch>
            <a:fillRect/>
          </a:stretch>
        </p:blipFill>
        <p:spPr>
          <a:xfrm>
            <a:off x="102688" y="1676400"/>
            <a:ext cx="9042381" cy="4356894"/>
          </a:xfrm>
        </p:spPr>
      </p:pic>
    </p:spTree>
    <p:extLst>
      <p:ext uri="{BB962C8B-B14F-4D97-AF65-F5344CB8AC3E}">
        <p14:creationId xmlns:p14="http://schemas.microsoft.com/office/powerpoint/2010/main" val="1674595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769441"/>
          </a:xfrm>
        </p:spPr>
        <p:txBody>
          <a:bodyPr/>
          <a:lstStyle/>
          <a:p>
            <a:r>
              <a:rPr lang="en-US" dirty="0" smtClean="0"/>
              <a:t>Indirect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371600"/>
            <a:ext cx="8325548" cy="5029200"/>
          </a:xfrm>
        </p:spPr>
        <p:txBody>
          <a:bodyPr/>
          <a:lstStyle/>
          <a:p>
            <a:r>
              <a:rPr lang="en-US" dirty="0" smtClean="0"/>
              <a:t>Assume standard set of death rates, instead of a standard population </a:t>
            </a:r>
          </a:p>
          <a:p>
            <a:r>
              <a:rPr lang="en-US" dirty="0" smtClean="0"/>
              <a:t>Usually calculate a Standardized Mortality Ratio (SMR)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Can use one country's death rates and apply to the other country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506527"/>
              </p:ext>
            </p:extLst>
          </p:nvPr>
        </p:nvGraphicFramePr>
        <p:xfrm>
          <a:off x="3505200" y="3200400"/>
          <a:ext cx="3873394" cy="120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" imgW="2082800" imgH="647700" progId="Equation.3">
                  <p:embed/>
                </p:oleObj>
              </mc:Choice>
              <mc:Fallback>
                <p:oleObj name="Equation" r:id="rId4" imgW="20828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5200" y="3200400"/>
                        <a:ext cx="3873394" cy="1204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08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600200"/>
            <a:ext cx="6908800" cy="3657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6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…Mortality has been declining over time due to</a:t>
            </a:r>
          </a:p>
          <a:p>
            <a:endParaRPr lang="en-US" dirty="0"/>
          </a:p>
          <a:p>
            <a:r>
              <a:rPr lang="en-US" dirty="0"/>
              <a:t>Improved </a:t>
            </a:r>
            <a:r>
              <a:rPr lang="en-US" dirty="0" smtClean="0"/>
              <a:t>preventive and therapeutic </a:t>
            </a:r>
            <a:r>
              <a:rPr lang="en-US" dirty="0"/>
              <a:t>medical interventions </a:t>
            </a:r>
          </a:p>
          <a:p>
            <a:r>
              <a:rPr lang="en-US" dirty="0"/>
              <a:t>Increased living standards, nutrition, </a:t>
            </a:r>
            <a:r>
              <a:rPr lang="en-US" dirty="0" smtClean="0"/>
              <a:t>hygiene </a:t>
            </a:r>
          </a:p>
          <a:p>
            <a:r>
              <a:rPr lang="en-US" dirty="0"/>
              <a:t>Spread of knowledge to public concerning disease prevention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vs. Relative differences in health and mortality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Absolute: how many fewer cases </a:t>
            </a:r>
            <a:r>
              <a:rPr lang="en-US" dirty="0" smtClean="0"/>
              <a:t>in one group compared to another (subtract) </a:t>
            </a:r>
          </a:p>
          <a:p>
            <a:r>
              <a:rPr lang="en-US" dirty="0" smtClean="0"/>
              <a:t>Difference</a:t>
            </a:r>
          </a:p>
          <a:p>
            <a:endParaRPr lang="en-US" dirty="0"/>
          </a:p>
          <a:p>
            <a:r>
              <a:rPr lang="en-US" dirty="0"/>
              <a:t>Relative: ratio of </a:t>
            </a:r>
            <a:r>
              <a:rPr lang="en-US" dirty="0" smtClean="0"/>
              <a:t>cases in two groups (divide)</a:t>
            </a:r>
          </a:p>
          <a:p>
            <a:r>
              <a:rPr lang="en-US" dirty="0" smtClean="0"/>
              <a:t>Ratio, Relative Risk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31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Diabetes: </a:t>
            </a:r>
          </a:p>
          <a:p>
            <a:endParaRPr lang="en-US" dirty="0"/>
          </a:p>
          <a:p>
            <a:r>
              <a:rPr lang="en-US" dirty="0"/>
              <a:t>Relative effects approach: black men have 13.5/7.7=1.75 times the prevalence of diabetes as white </a:t>
            </a:r>
            <a:r>
              <a:rPr lang="en-US" dirty="0" smtClean="0"/>
              <a:t>men</a:t>
            </a:r>
          </a:p>
          <a:p>
            <a:endParaRPr lang="en-US" dirty="0"/>
          </a:p>
          <a:p>
            <a:r>
              <a:rPr lang="en-US" dirty="0"/>
              <a:t>Absolute effects approach: black men have 13.5-7.7=5.8 percentage point higher prevalence of diabetes than white </a:t>
            </a:r>
            <a:r>
              <a:rPr lang="en-US" dirty="0" smtClean="0"/>
              <a:t>men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4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health inequalities translate to: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Higher morbidity in some population groups than in others </a:t>
            </a:r>
          </a:p>
          <a:p>
            <a:r>
              <a:rPr lang="en-US" dirty="0" smtClean="0"/>
              <a:t>Lower life expectancy in some population groups compared to others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Can we do something about it?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36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and Phelan’s theory of Fundamental 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SES is a fundamental cause of inequalities in mortality </a:t>
            </a:r>
          </a:p>
          <a:p>
            <a:endParaRPr lang="en-US" dirty="0" smtClean="0"/>
          </a:p>
          <a:p>
            <a:r>
              <a:rPr lang="en-US" dirty="0" smtClean="0"/>
              <a:t>SES/inequality is more strongly associated with mortality from preventable causes</a:t>
            </a:r>
          </a:p>
          <a:p>
            <a:endParaRPr lang="en-US" dirty="0"/>
          </a:p>
          <a:p>
            <a:r>
              <a:rPr lang="en-US" dirty="0" smtClean="0"/>
              <a:t>Over time one preventable cause can be replaced by another, and so health/mortality disparities persist (e.g. tobacco -&gt; obesity)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5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to reduce/eliminate  disparities/inequalities</a:t>
            </a:r>
            <a:r>
              <a:rPr lang="en-US" dirty="0"/>
              <a:t>?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More equal distribution of resources in general?</a:t>
            </a:r>
            <a:endParaRPr lang="en-US" dirty="0"/>
          </a:p>
          <a:p>
            <a:r>
              <a:rPr lang="en-US" dirty="0" smtClean="0"/>
              <a:t>Universal health insurance? </a:t>
            </a:r>
            <a:endParaRPr lang="en-US" dirty="0"/>
          </a:p>
          <a:p>
            <a:r>
              <a:rPr lang="en-US" dirty="0" smtClean="0"/>
              <a:t>Individual prevention (elimination of risk factors)?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8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Regardless of how </a:t>
            </a:r>
            <a:r>
              <a:rPr lang="en-US" dirty="0" smtClean="0"/>
              <a:t>health (mortality) </a:t>
            </a:r>
            <a:r>
              <a:rPr lang="en-US" dirty="0"/>
              <a:t>and socioeconomic position are measured, the general </a:t>
            </a:r>
            <a:r>
              <a:rPr lang="en-US" dirty="0" smtClean="0"/>
              <a:t>pattern of </a:t>
            </a:r>
            <a:r>
              <a:rPr lang="en-US" b="1" dirty="0"/>
              <a:t>better health among individuals with higher socioeconomic position</a:t>
            </a:r>
            <a:r>
              <a:rPr lang="en-US" dirty="0"/>
              <a:t> is </a:t>
            </a:r>
            <a:r>
              <a:rPr lang="en-US" dirty="0" smtClean="0"/>
              <a:t>consistently found </a:t>
            </a:r>
            <a:r>
              <a:rPr lang="en-US" dirty="0"/>
              <a:t>in all populations and in all time-periods for which systematic data are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scientific evidence 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social </a:t>
            </a:r>
            <a:r>
              <a:rPr lang="en-US" dirty="0"/>
              <a:t>variations in morbidity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mortality dates </a:t>
            </a:r>
            <a:r>
              <a:rPr lang="en-US" dirty="0"/>
              <a:t>from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17th </a:t>
            </a:r>
            <a:r>
              <a:rPr lang="en-US" dirty="0"/>
              <a:t>century </a:t>
            </a:r>
          </a:p>
          <a:p>
            <a:r>
              <a:rPr lang="en-US" dirty="0" smtClean="0"/>
              <a:t>By John </a:t>
            </a:r>
            <a:r>
              <a:rPr lang="en-US" dirty="0" err="1"/>
              <a:t>Graunt</a:t>
            </a:r>
            <a:r>
              <a:rPr lang="en-US" dirty="0"/>
              <a:t>,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mortality </a:t>
            </a:r>
            <a:r>
              <a:rPr lang="en-US" dirty="0"/>
              <a:t>from plague </a:t>
            </a:r>
            <a:r>
              <a:rPr lang="en-US" dirty="0" smtClean="0"/>
              <a:t>in London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142" y="1219200"/>
            <a:ext cx="2947858" cy="47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Some history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/>
              <a:t>Due to the lack of data, </a:t>
            </a:r>
            <a:r>
              <a:rPr lang="en-US" sz="2400" dirty="0" smtClean="0"/>
              <a:t>socioeconomic inequalities </a:t>
            </a:r>
            <a:r>
              <a:rPr lang="en-US" sz="2400" dirty="0"/>
              <a:t>in health were not a public policy issue until the 19th </a:t>
            </a:r>
            <a:r>
              <a:rPr lang="en-US" sz="2400" dirty="0" smtClean="0"/>
              <a:t>century</a:t>
            </a:r>
          </a:p>
          <a:p>
            <a:endParaRPr lang="en-US" sz="1600" dirty="0" smtClean="0"/>
          </a:p>
          <a:p>
            <a:r>
              <a:rPr lang="en-US" sz="2400" dirty="0" err="1" smtClean="0"/>
              <a:t>Villermé</a:t>
            </a:r>
            <a:r>
              <a:rPr lang="en-US" sz="2400" dirty="0" smtClean="0"/>
              <a:t> and Virchow: death is </a:t>
            </a:r>
            <a:r>
              <a:rPr lang="en-US" sz="2400" dirty="0"/>
              <a:t>not only biologically determined </a:t>
            </a:r>
            <a:r>
              <a:rPr lang="en-US" sz="2400" dirty="0" smtClean="0"/>
              <a:t>but closely related </a:t>
            </a:r>
            <a:r>
              <a:rPr lang="en-US" sz="2400" dirty="0"/>
              <a:t>to social </a:t>
            </a:r>
            <a:r>
              <a:rPr lang="en-US" sz="2400" dirty="0" smtClean="0"/>
              <a:t>circumstances (social class, </a:t>
            </a:r>
            <a:r>
              <a:rPr lang="en-US" sz="2400" dirty="0"/>
              <a:t>work </a:t>
            </a:r>
            <a:r>
              <a:rPr lang="en-US" sz="2400" dirty="0" smtClean="0"/>
              <a:t>conditions crucial </a:t>
            </a:r>
            <a:r>
              <a:rPr lang="en-US" sz="2400" dirty="0"/>
              <a:t>determinants of health and </a:t>
            </a:r>
            <a:r>
              <a:rPr lang="en-US" sz="2400" dirty="0" smtClean="0"/>
              <a:t>disease) </a:t>
            </a:r>
          </a:p>
          <a:p>
            <a:endParaRPr lang="en-US" sz="1600" dirty="0" smtClean="0"/>
          </a:p>
          <a:p>
            <a:r>
              <a:rPr lang="en-US" sz="2400" dirty="0" smtClean="0"/>
              <a:t>Chadwick </a:t>
            </a:r>
            <a:r>
              <a:rPr lang="en-US" sz="2400" dirty="0"/>
              <a:t>contributed to the </a:t>
            </a:r>
            <a:r>
              <a:rPr lang="en-US" sz="2400" dirty="0" smtClean="0"/>
              <a:t>solution of </a:t>
            </a:r>
            <a:r>
              <a:rPr lang="en-US" sz="2400" dirty="0"/>
              <a:t>the high death rates in disadvantaged sections of the population by proposing </a:t>
            </a:r>
            <a:r>
              <a:rPr lang="en-US" sz="2400" dirty="0" smtClean="0"/>
              <a:t>a sanitary </a:t>
            </a:r>
            <a:r>
              <a:rPr lang="en-US" sz="2400" dirty="0"/>
              <a:t>reform in Great </a:t>
            </a:r>
            <a:r>
              <a:rPr lang="en-US" sz="2400" dirty="0" smtClean="0"/>
              <a:t>Britain</a:t>
            </a:r>
            <a:endParaRPr lang="en-US" sz="2400" dirty="0"/>
          </a:p>
          <a:p>
            <a:endParaRPr lang="en-US" sz="1600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ublic </a:t>
            </a:r>
            <a:r>
              <a:rPr lang="en-US" sz="2400" b="1" dirty="0"/>
              <a:t>awareness </a:t>
            </a:r>
            <a:r>
              <a:rPr lang="en-US" sz="2400" b="1" dirty="0" smtClean="0"/>
              <a:t>of socioeconomic </a:t>
            </a:r>
            <a:r>
              <a:rPr lang="en-US" sz="2400" b="1" dirty="0"/>
              <a:t>inequalities in </a:t>
            </a:r>
            <a:r>
              <a:rPr lang="en-US" sz="2400" b="1" dirty="0" smtClean="0"/>
              <a:t>health</a:t>
            </a:r>
            <a:r>
              <a:rPr lang="en-US" sz="2400" dirty="0" smtClean="0"/>
              <a:t> </a:t>
            </a:r>
            <a:r>
              <a:rPr lang="en-US" sz="2400" dirty="0"/>
              <a:t>led to improved housing, water supply, sanitation</a:t>
            </a:r>
            <a:r>
              <a:rPr lang="en-US" sz="2400" dirty="0" smtClean="0"/>
              <a:t>, nutrition</a:t>
            </a:r>
            <a:r>
              <a:rPr lang="en-US" sz="2400" dirty="0"/>
              <a:t>, access to immunization and work conditions in </a:t>
            </a:r>
            <a:r>
              <a:rPr lang="en-US" sz="2400" dirty="0" smtClean="0"/>
              <a:t>Europe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concepts and definitions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t="13385" b="13385"/>
          <a:stretch>
            <a:fillRect/>
          </a:stretch>
        </p:blipFill>
        <p:spPr>
          <a:xfrm>
            <a:off x="457200" y="1905000"/>
            <a:ext cx="8229600" cy="4525963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t="21860" b="21860"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04800"/>
            <a:ext cx="7518400" cy="10668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rcRect t="21891" b="21891"/>
          <a:stretch>
            <a:fillRect/>
          </a:stretch>
        </p:blipFill>
        <p:spPr/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1000"/>
            <a:ext cx="7543800" cy="9398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little on my work in tobacco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57BB-D054-41CE-BCCE-81A9A00C5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640</Words>
  <Application>Microsoft Office PowerPoint</Application>
  <PresentationFormat>On-screen Show (4:3)</PresentationFormat>
  <Paragraphs>155</Paragraphs>
  <Slides>24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Office Theme</vt:lpstr>
      <vt:lpstr>Default Design</vt:lpstr>
      <vt:lpstr>1_Default Design</vt:lpstr>
      <vt:lpstr>2_Default Design</vt:lpstr>
      <vt:lpstr>3_Default Design</vt:lpstr>
      <vt:lpstr>Chart</vt:lpstr>
      <vt:lpstr>Equation</vt:lpstr>
      <vt:lpstr>Demographic Methods for Public Health: Mortality Disparities </vt:lpstr>
      <vt:lpstr>In general…</vt:lpstr>
      <vt:lpstr>Some history I </vt:lpstr>
      <vt:lpstr>Some history II</vt:lpstr>
      <vt:lpstr>Some history III</vt:lpstr>
      <vt:lpstr>Some concepts and definitions</vt:lpstr>
      <vt:lpstr>PowerPoint Presentation</vt:lpstr>
      <vt:lpstr>PowerPoint Presentation</vt:lpstr>
      <vt:lpstr>PowerPoint Presentation</vt:lpstr>
      <vt:lpstr>Smoking and Inequalities in Health Outcomes and Mortality  </vt:lpstr>
      <vt:lpstr>PowerPoint Presentation</vt:lpstr>
      <vt:lpstr>Stages of the Smoking Epidemic </vt:lpstr>
      <vt:lpstr>Magnitude of smoking-related inequalities in mortality in Europe</vt:lpstr>
      <vt:lpstr>Death rates </vt:lpstr>
      <vt:lpstr>Ecuador vs. Sweden</vt:lpstr>
      <vt:lpstr>Direct Standardization </vt:lpstr>
      <vt:lpstr>PowerPoint Presentation</vt:lpstr>
      <vt:lpstr>Indirect Standardization</vt:lpstr>
      <vt:lpstr>Comparison</vt:lpstr>
      <vt:lpstr>Absolute vs. Relative differences in health and mortality  </vt:lpstr>
      <vt:lpstr>Calculation example</vt:lpstr>
      <vt:lpstr>What do health inequalities translate to: </vt:lpstr>
      <vt:lpstr>Link and Phelan’s theory of Fundamental Causes </vt:lpstr>
      <vt:lpstr>Topics for discussion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mckulik</dc:creator>
  <cp:lastModifiedBy>mckulik</cp:lastModifiedBy>
  <cp:revision>62</cp:revision>
  <dcterms:created xsi:type="dcterms:W3CDTF">2016-09-14T22:27:46Z</dcterms:created>
  <dcterms:modified xsi:type="dcterms:W3CDTF">2016-11-14T21:05:43Z</dcterms:modified>
</cp:coreProperties>
</file>