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3"/>
  </p:notesMasterIdLst>
  <p:handoutMasterIdLst>
    <p:handoutMasterId r:id="rId104"/>
  </p:handoutMasterIdLst>
  <p:sldIdLst>
    <p:sldId id="1524" r:id="rId2"/>
    <p:sldId id="1395" r:id="rId3"/>
    <p:sldId id="1396" r:id="rId4"/>
    <p:sldId id="1398" r:id="rId5"/>
    <p:sldId id="1587" r:id="rId6"/>
    <p:sldId id="1350" r:id="rId7"/>
    <p:sldId id="1482" r:id="rId8"/>
    <p:sldId id="1408" r:id="rId9"/>
    <p:sldId id="1573" r:id="rId10"/>
    <p:sldId id="1593" r:id="rId11"/>
    <p:sldId id="1412" r:id="rId12"/>
    <p:sldId id="1562" r:id="rId13"/>
    <p:sldId id="1410" r:id="rId14"/>
    <p:sldId id="1563" r:id="rId15"/>
    <p:sldId id="1564" r:id="rId16"/>
    <p:sldId id="1565" r:id="rId17"/>
    <p:sldId id="1526" r:id="rId18"/>
    <p:sldId id="1418" r:id="rId19"/>
    <p:sldId id="1588" r:id="rId20"/>
    <p:sldId id="1419" r:id="rId21"/>
    <p:sldId id="1589" r:id="rId22"/>
    <p:sldId id="1420" r:id="rId23"/>
    <p:sldId id="1567" r:id="rId24"/>
    <p:sldId id="1590" r:id="rId25"/>
    <p:sldId id="1568" r:id="rId26"/>
    <p:sldId id="1591" r:id="rId27"/>
    <p:sldId id="1425" r:id="rId28"/>
    <p:sldId id="1594" r:id="rId29"/>
    <p:sldId id="1595" r:id="rId30"/>
    <p:sldId id="1427" r:id="rId31"/>
    <p:sldId id="1596" r:id="rId32"/>
    <p:sldId id="1581" r:id="rId33"/>
    <p:sldId id="1529" r:id="rId34"/>
    <p:sldId id="1429" r:id="rId35"/>
    <p:sldId id="1597" r:id="rId36"/>
    <p:sldId id="1598" r:id="rId37"/>
    <p:sldId id="1431" r:id="rId38"/>
    <p:sldId id="1399" r:id="rId39"/>
    <p:sldId id="1498" r:id="rId40"/>
    <p:sldId id="1519" r:id="rId41"/>
    <p:sldId id="1433" r:id="rId42"/>
    <p:sldId id="1434" r:id="rId43"/>
    <p:sldId id="1435" r:id="rId44"/>
    <p:sldId id="1555" r:id="rId45"/>
    <p:sldId id="1556" r:id="rId46"/>
    <p:sldId id="1575" r:id="rId47"/>
    <p:sldId id="1501" r:id="rId48"/>
    <p:sldId id="1574" r:id="rId49"/>
    <p:sldId id="1572" r:id="rId50"/>
    <p:sldId id="1444" r:id="rId51"/>
    <p:sldId id="1441" r:id="rId52"/>
    <p:sldId id="1503" r:id="rId53"/>
    <p:sldId id="1402" r:id="rId54"/>
    <p:sldId id="1405" r:id="rId55"/>
    <p:sldId id="1360" r:id="rId56"/>
    <p:sldId id="1502" r:id="rId57"/>
    <p:sldId id="1551" r:id="rId58"/>
    <p:sldId id="1504" r:id="rId59"/>
    <p:sldId id="1505" r:id="rId60"/>
    <p:sldId id="1401" r:id="rId61"/>
    <p:sldId id="1403" r:id="rId62"/>
    <p:sldId id="1451" r:id="rId63"/>
    <p:sldId id="1599" r:id="rId64"/>
    <p:sldId id="1533" r:id="rId65"/>
    <p:sldId id="1534" r:id="rId66"/>
    <p:sldId id="1536" r:id="rId67"/>
    <p:sldId id="1454" r:id="rId68"/>
    <p:sldId id="1476" r:id="rId69"/>
    <p:sldId id="1506" r:id="rId70"/>
    <p:sldId id="1486" r:id="rId71"/>
    <p:sldId id="1487" r:id="rId72"/>
    <p:sldId id="1561" r:id="rId73"/>
    <p:sldId id="1456" r:id="rId74"/>
    <p:sldId id="1472" r:id="rId75"/>
    <p:sldId id="1481" r:id="rId76"/>
    <p:sldId id="1540" r:id="rId77"/>
    <p:sldId id="1544" r:id="rId78"/>
    <p:sldId id="1550" r:id="rId79"/>
    <p:sldId id="1469" r:id="rId80"/>
    <p:sldId id="1569" r:id="rId81"/>
    <p:sldId id="1510" r:id="rId82"/>
    <p:sldId id="1578" r:id="rId83"/>
    <p:sldId id="1541" r:id="rId84"/>
    <p:sldId id="1579" r:id="rId85"/>
    <p:sldId id="1583" r:id="rId86"/>
    <p:sldId id="1580" r:id="rId87"/>
    <p:sldId id="1509" r:id="rId88"/>
    <p:sldId id="1542" r:id="rId89"/>
    <p:sldId id="1543" r:id="rId90"/>
    <p:sldId id="1468" r:id="rId91"/>
    <p:sldId id="1570" r:id="rId92"/>
    <p:sldId id="1545" r:id="rId93"/>
    <p:sldId id="1470" r:id="rId94"/>
    <p:sldId id="1582" r:id="rId95"/>
    <p:sldId id="1602" r:id="rId96"/>
    <p:sldId id="1600" r:id="rId97"/>
    <p:sldId id="1601" r:id="rId98"/>
    <p:sldId id="1549" r:id="rId99"/>
    <p:sldId id="1584" r:id="rId100"/>
    <p:sldId id="1483" r:id="rId101"/>
    <p:sldId id="1585" r:id="rId10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i="1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72"/>
    <a:srgbClr val="0000FF"/>
    <a:srgbClr val="E4D8C8"/>
    <a:srgbClr val="EBE0DE"/>
    <a:srgbClr val="B39B84"/>
    <a:srgbClr val="ACA312"/>
    <a:srgbClr val="8D3800"/>
    <a:srgbClr val="8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8"/>
    <p:restoredTop sz="93632" autoAdjust="0"/>
  </p:normalViewPr>
  <p:slideViewPr>
    <p:cSldViewPr snapToGrid="0">
      <p:cViewPr>
        <p:scale>
          <a:sx n="85" d="100"/>
          <a:sy n="85" d="100"/>
        </p:scale>
        <p:origin x="376" y="752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handoutMaster" Target="handoutMasters/handoutMaster1.xml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/>
              <a:t>Page </a:t>
            </a:r>
            <a:fld id="{3FA6C971-1CF6-5B43-A4F3-44EFDB2A4620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/>
          </a:p>
        </p:txBody>
      </p:sp>
    </p:spTree>
    <p:extLst>
      <p:ext uri="{BB962C8B-B14F-4D97-AF65-F5344CB8AC3E}">
        <p14:creationId xmlns:p14="http://schemas.microsoft.com/office/powerpoint/2010/main" val="22125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 i="0"/>
              <a:t>Page </a:t>
            </a:r>
            <a:fld id="{8AC3541F-877A-CB4A-89BF-7AB037A9FF6C}" type="slidenum">
              <a:rPr lang="en-US" sz="1200" b="0" i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 i="0"/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455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56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2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2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2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9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3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7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2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10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16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0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47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78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73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07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67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1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89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74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23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21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2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8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1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00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9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45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69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47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8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1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81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78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18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223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4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235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68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106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331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7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28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0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44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34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38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79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605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88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02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637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057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675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72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934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0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35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81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598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131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307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813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507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16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6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32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419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575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436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9631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76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042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294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8045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821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1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298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991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464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590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3004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7468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964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9850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911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7646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5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156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176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7737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303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974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409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47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84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55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5351" y="222250"/>
            <a:ext cx="24638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3951" y="222250"/>
            <a:ext cx="71882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36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22250"/>
            <a:ext cx="9791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23951" y="1866900"/>
            <a:ext cx="9842500" cy="4292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082867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52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68732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3953" y="1866900"/>
            <a:ext cx="4819649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1" y="1866900"/>
            <a:ext cx="4819651" cy="429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869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028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54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881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3723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193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42" name="Rectangle 14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CEEE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1" y="222250"/>
            <a:ext cx="97917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3951" y="1866900"/>
            <a:ext cx="9842500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4933" name="Text Box 5"/>
          <p:cNvSpPr txBox="1">
            <a:spLocks noChangeArrowheads="1"/>
          </p:cNvSpPr>
          <p:nvPr userDrawn="1"/>
        </p:nvSpPr>
        <p:spPr bwMode="auto">
          <a:xfrm>
            <a:off x="2" y="6256341"/>
            <a:ext cx="5247217" cy="471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SF</a:t>
            </a:r>
            <a:r>
              <a:rPr lang="en-US" sz="2800" i="0" baseline="-41000" smtClean="0">
                <a:solidFill>
                  <a:srgbClr val="F9F9F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59595"/>
                    </a:outerShdw>
                  </a:cont>
                  <a:effect ref="fillLine"/>
                </a:effectDag>
                <a:latin typeface="Arial" charset="0"/>
              </a:rPr>
              <a:t>Coordinating Center</a:t>
            </a:r>
            <a:endParaRPr lang="en-US" sz="1800" i="0" baseline="-4100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en-US" sz="400" i="0" smtClean="0">
              <a:solidFill>
                <a:srgbClr val="F9F9F9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59595"/>
                  </a:outerShdw>
                </a:cont>
                <a:effect ref="fillLine"/>
              </a:effectDag>
            </a:endParaRPr>
          </a:p>
        </p:txBody>
      </p:sp>
      <p:sp>
        <p:nvSpPr>
          <p:cNvPr id="764940" name="Rectangle 12"/>
          <p:cNvSpPr>
            <a:spLocks noChangeArrowheads="1"/>
          </p:cNvSpPr>
          <p:nvPr userDrawn="1"/>
        </p:nvSpPr>
        <p:spPr bwMode="auto">
          <a:xfrm>
            <a:off x="11459635" y="2230440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FF0208"/>
        </a:buClr>
        <a:buSzPct val="100000"/>
        <a:buFont typeface="Times" charset="0"/>
        <a:buChar char="•"/>
        <a:defRPr sz="3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30000"/>
        </a:spcBef>
        <a:spcAft>
          <a:spcPct val="0"/>
        </a:spcAft>
        <a:buClr>
          <a:srgbClr val="424AFF"/>
        </a:buClr>
        <a:buSzPct val="50000"/>
        <a:buFont typeface="Zapf Dingbats" charset="0"/>
        <a:buChar char="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3CC7C"/>
        </a:buClr>
        <a:buSzPct val="50000"/>
        <a:buFont typeface="Monotype Sorts" charset="0"/>
        <a:buChar char="u"/>
        <a:defRPr sz="2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Font typeface="Wingdings" charset="0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Font typeface="Wingdings" charset="2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hyperlink" Target="http://biostat.mc.vanderbilt.edu/wiki/Main/PowerSampleSiz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hyperlink" Target="http://biostat.mc.vanderbilt.edu/wiki/Main/PowerSampleSize" TargetMode="Externa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sz="3200">
                <a:latin typeface="Helvetica" charset="0"/>
                <a:ea typeface="ＭＳ Ｐゴシック" charset="0"/>
                <a:cs typeface="ＭＳ Ｐゴシック" charset="0"/>
              </a:rPr>
              <a:t>Sample Size and Power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Steven R. Cummings, MD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Professor of Medicine, Epidemiology and Biostatistics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Director, S.F. Coordinating 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What’s wrong?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153275" cy="4292600"/>
          </a:xfrm>
        </p:spPr>
        <p:txBody>
          <a:bodyPr/>
          <a:lstStyle/>
          <a:p>
            <a:pPr algn="ctr">
              <a:buFont typeface="Times" charset="0"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Does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consuming resveratrol lead to a long and healthy life?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Not testable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Vague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Needs to be measureable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sz="5400" b="0">
                <a:latin typeface="Bradley Hand ITC TT-Bold" charset="0"/>
                <a:ea typeface="ＭＳ Ｐゴシック" charset="0"/>
                <a:cs typeface="ＭＳ Ｐゴシック" charset="0"/>
              </a:rPr>
              <a:t/>
            </a:r>
            <a:br>
              <a:rPr lang="en-US" sz="5400" b="0">
                <a:latin typeface="Bradley Hand ITC TT-Bold" charset="0"/>
                <a:ea typeface="ＭＳ Ｐゴシック" charset="0"/>
                <a:cs typeface="ＭＳ Ｐゴシック" charset="0"/>
              </a:rPr>
            </a:br>
            <a:r>
              <a:rPr lang="en-US" sz="5400" b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  <a:t>Thank you</a:t>
            </a:r>
            <a:br>
              <a:rPr lang="en-US" sz="5400" b="0">
                <a:solidFill>
                  <a:srgbClr val="0054D3"/>
                </a:solidFill>
                <a:latin typeface="Bradley Hand ITC TT-Bold" charset="0"/>
                <a:ea typeface="ＭＳ Ｐゴシック" charset="0"/>
                <a:cs typeface="ＭＳ Ｐゴシック" charset="0"/>
              </a:rPr>
            </a:b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c</a:t>
            </a:r>
            <a:r>
              <a:rPr lang="en-US" dirty="0" smtClean="0"/>
              <a:t>alculator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http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://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www.sample-size.net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/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err="1" smtClean="0">
                <a:effectLst/>
              </a:rPr>
              <a:t>pspower</a:t>
            </a:r>
            <a:r>
              <a:rPr lang="en-US" dirty="0" smtClean="0">
                <a:effectLst/>
              </a:rPr>
              <a:t> (Vanderbilt)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biostat.mc.vanderbilt.edu/wiki/Main/PowerSampleSize</a:t>
            </a:r>
            <a:endParaRPr lang="en-US" sz="2800" dirty="0">
              <a:effectLst/>
            </a:endParaRPr>
          </a:p>
          <a:p>
            <a:pPr marL="0" indent="0" algn="ctr">
              <a:buNone/>
            </a:pPr>
            <a:r>
              <a:rPr lang="en-US" sz="2800" dirty="0" smtClean="0">
                <a:effectLst/>
              </a:rPr>
              <a:t>Requires </a:t>
            </a:r>
            <a:r>
              <a:rPr lang="en-US" dirty="0" smtClean="0">
                <a:effectLst/>
              </a:rPr>
              <a:t>PC </a:t>
            </a:r>
            <a:r>
              <a:rPr lang="en-US" dirty="0">
                <a:effectLst/>
              </a:rPr>
              <a:t>or PC emulator on mac</a:t>
            </a:r>
          </a:p>
          <a:p>
            <a:pPr marL="0" indent="0" algn="ctr">
              <a:buNone/>
            </a:pPr>
            <a:r>
              <a:rPr lang="en-US" sz="2800" dirty="0">
                <a:effectLst/>
              </a:rPr>
              <a:t>Graphs </a:t>
            </a:r>
            <a:r>
              <a:rPr lang="en-US" sz="2800" dirty="0" smtClean="0">
                <a:effectLst/>
              </a:rPr>
              <a:t>&amp; text </a:t>
            </a:r>
            <a:r>
              <a:rPr lang="en-US" sz="2800" dirty="0">
                <a:effectLst/>
              </a:rPr>
              <a:t>describing the sample size and power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9897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379666" y="1663700"/>
            <a:ext cx="74374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Needs to be quantifiable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could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measure resveratrol intake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 a cohort, then follow-up for survival free of disease…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An alternative to </a:t>
            </a:r>
            <a:b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Consuming resveratrol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85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448708" y="1808061"/>
            <a:ext cx="618580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rigorous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design: randomized placebo-controlled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known quantity of resveratrol vs.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Comparing red wine to placebo would be difficult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But resveratrol supplements are widely available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8987973" y="1365250"/>
            <a:ext cx="1317625" cy="4814888"/>
            <a:chOff x="3798" y="643"/>
            <a:chExt cx="1048" cy="3366"/>
          </a:xfrm>
        </p:grpSpPr>
        <p:pic>
          <p:nvPicPr>
            <p:cNvPr id="22532" name="Picture 1029" descr="Purple Longev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" y="2453"/>
              <a:ext cx="865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1030" descr="Life-Extension-Resveratrol-60-capsules-B000M6Y6ZW-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643"/>
              <a:ext cx="104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9748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85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specific, measured,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redictor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A dose of resveratrol vs. placebo</a:t>
            </a:r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a measureable endpoint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Prolongs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healthy life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Not measurable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measureable endpoint: mortality rate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Over a specified period of time - 3 years 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506436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question is becoming a hypothesis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people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who get a placebo?</a:t>
            </a:r>
          </a:p>
        </p:txBody>
      </p:sp>
    </p:spTree>
    <p:extLst>
      <p:ext uri="{BB962C8B-B14F-4D97-AF65-F5344CB8AC3E}">
        <p14:creationId xmlns:p14="http://schemas.microsoft.com/office/powerpoint/2010/main" val="472904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pecify the population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Do </a:t>
            </a:r>
            <a:r>
              <a:rPr lang="en-US" u="sng" dirty="0" smtClean="0">
                <a:latin typeface="Helvetica" charset="0"/>
                <a:ea typeface="ＭＳ Ｐゴシック" charset="0"/>
                <a:cs typeface="ＭＳ Ｐゴシック" charset="0"/>
              </a:rPr>
              <a:t>people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randomized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get a resveratrol supplement have a lower mortality rate than those who get a placebo?</a:t>
            </a:r>
          </a:p>
        </p:txBody>
      </p:sp>
    </p:spTree>
    <p:extLst>
      <p:ext uri="{BB962C8B-B14F-4D97-AF65-F5344CB8AC3E}">
        <p14:creationId xmlns:p14="http://schemas.microsoft.com/office/powerpoint/2010/main" val="1185888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study subjects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4199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Elderly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men and women (≥70 years)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 question applies to both genders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Because they have a relatively high mortality rate: enough ‘events’ within a feasible period of study 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3" y="222250"/>
            <a:ext cx="7675563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research hypothesis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(AKA the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alternative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hypothesis)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get a resveratrol supplement have a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lower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mortality rate than those who get a placebo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3" y="222250"/>
            <a:ext cx="7675563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research hypothesis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(AKA the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alternative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hypothesis)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5850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get a resveratrol supplement have a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lower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mortality rate than those who get a placebo.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However, it cannot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be tested statistically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 tests only reject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null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hypothesis - that there is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no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3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Key to Long Life?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266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785941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Null Hypothesis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receive a resveratrol supplement do not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Null Hypothesis</a:t>
            </a: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Men and women &gt; age 70 years randomized to receive a resveratrol supplement do not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Can be rejected by statistical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testing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87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36708" name="Rectangle 4"/>
          <p:cNvSpPr>
            <a:spLocks noChangeArrowheads="1"/>
          </p:cNvSpPr>
          <p:nvPr/>
        </p:nvSpPr>
        <p:spPr bwMode="auto">
          <a:xfrm>
            <a:off x="1654629" y="1651000"/>
            <a:ext cx="953588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We have a testable hypothesis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We need 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tudy 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design and type of </a:t>
            </a: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variables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For the purposes sample size estimates, there are 2 types of study 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design:  descriptive and analytical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Wingdings" charset="2"/>
              <a:buChar char="Ø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8514" y="1701800"/>
            <a:ext cx="910045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is the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latin typeface="Helvetica" charset="0"/>
                <a:ea typeface="ＭＳ Ｐゴシック" charset="0"/>
              </a:rPr>
              <a:t>for the mean</a:t>
            </a:r>
          </a:p>
        </p:txBody>
      </p:sp>
    </p:spTree>
    <p:extLst>
      <p:ext uri="{BB962C8B-B14F-4D97-AF65-F5344CB8AC3E}">
        <p14:creationId xmlns:p14="http://schemas.microsoft.com/office/powerpoint/2010/main" val="251113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Descriptive studies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4266" y="1701800"/>
            <a:ext cx="7780337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  <a:latin typeface="Helvetica" charset="0"/>
                <a:ea typeface="ＭＳ Ｐゴシック" charset="0"/>
              </a:rPr>
              <a:t>Only </a:t>
            </a:r>
            <a:r>
              <a:rPr lang="en-US" dirty="0">
                <a:solidFill>
                  <a:srgbClr val="7F7F7F"/>
                </a:solidFill>
                <a:latin typeface="Helvetica" charset="0"/>
                <a:ea typeface="ＭＳ Ｐゴシック" charset="0"/>
              </a:rPr>
              <a:t>one </a:t>
            </a:r>
            <a:r>
              <a:rPr lang="en-US" dirty="0" smtClean="0">
                <a:solidFill>
                  <a:srgbClr val="7F7F7F"/>
                </a:solidFill>
                <a:latin typeface="Helvetica" charset="0"/>
                <a:ea typeface="ＭＳ Ｐゴシック" charset="0"/>
              </a:rPr>
              <a:t>variable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  <a:latin typeface="Helvetica" charset="0"/>
                <a:ea typeface="ＭＳ Ｐゴシック" charset="0"/>
              </a:rPr>
              <a:t>Sample size is based on the desired width of the confidence interval</a:t>
            </a:r>
            <a:endParaRPr lang="en-US" dirty="0">
              <a:solidFill>
                <a:srgbClr val="7F7F7F"/>
              </a:solidFill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solidFill>
                  <a:srgbClr val="7F7F7F"/>
                </a:solidFill>
                <a:latin typeface="Helvetica" charset="0"/>
                <a:ea typeface="ＭＳ Ｐゴシック" charset="0"/>
                <a:cs typeface="ＭＳ Ｐゴシック" charset="0"/>
              </a:rPr>
              <a:t>is the </a:t>
            </a:r>
            <a:r>
              <a:rPr lang="en-US" u="sng" dirty="0">
                <a:solidFill>
                  <a:srgbClr val="7F7F7F"/>
                </a:solidFill>
                <a:latin typeface="Helvetica" charset="0"/>
                <a:ea typeface="ＭＳ Ｐゴシック" charset="0"/>
                <a:cs typeface="ＭＳ Ｐゴシック" charset="0"/>
              </a:rPr>
              <a:t>mean</a:t>
            </a:r>
            <a:r>
              <a:rPr lang="en-US" dirty="0">
                <a:solidFill>
                  <a:srgbClr val="7F7F7F"/>
                </a:solidFill>
                <a:latin typeface="Helvetica" charset="0"/>
                <a:ea typeface="ＭＳ Ｐゴシック" charset="0"/>
                <a:cs typeface="ＭＳ Ｐゴシック" charset="0"/>
              </a:rPr>
              <a:t> red wine intake of centenarians?</a:t>
            </a:r>
          </a:p>
          <a:p>
            <a:pPr lvl="1">
              <a:defRPr/>
            </a:pPr>
            <a:r>
              <a:rPr lang="en-US" i="1" dirty="0">
                <a:solidFill>
                  <a:srgbClr val="7F7F7F"/>
                </a:solidFill>
                <a:latin typeface="Helvetica" charset="0"/>
                <a:ea typeface="ＭＳ Ｐゴシック" charset="0"/>
              </a:rPr>
              <a:t>Confidence interval </a:t>
            </a:r>
            <a:r>
              <a:rPr lang="en-US" dirty="0">
                <a:solidFill>
                  <a:srgbClr val="7F7F7F"/>
                </a:solidFill>
                <a:latin typeface="Helvetica" charset="0"/>
                <a:ea typeface="ＭＳ Ｐゴシック" charset="0"/>
              </a:rPr>
              <a:t>for the mean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1100" y="2438403"/>
            <a:ext cx="44069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820003"/>
              </a:buClr>
              <a:defRPr/>
            </a:pPr>
            <a:endParaRPr lang="en-US" sz="3200" i="0" dirty="0">
              <a:solidFill>
                <a:srgbClr val="8D3800"/>
              </a:solidFill>
            </a:endParaRPr>
          </a:p>
          <a:p>
            <a:pPr algn="ctr">
              <a:buClr>
                <a:srgbClr val="820003"/>
              </a:buClr>
              <a:defRPr/>
            </a:pPr>
            <a:r>
              <a:rPr lang="en-US" sz="3200" i="0" dirty="0">
                <a:solidFill>
                  <a:srgbClr val="8D3800"/>
                </a:solidFill>
              </a:rPr>
              <a:t>Covered in the textbook</a:t>
            </a:r>
          </a:p>
          <a:p>
            <a:pPr algn="ctr">
              <a:buClr>
                <a:srgbClr val="820003"/>
              </a:buClr>
              <a:defRPr/>
            </a:pPr>
            <a:endParaRPr lang="en-US" sz="3200" i="0" dirty="0">
              <a:solidFill>
                <a:srgbClr val="8D3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81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Analytical studies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7543" y="1625600"/>
            <a:ext cx="9114971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Predictor and outcome variable(s)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Comparisons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Examples: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Observational: 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compare</a:t>
            </a:r>
            <a:r>
              <a:rPr lang="en-US" dirty="0" smtClean="0">
                <a:latin typeface="Helvetica" charset="0"/>
                <a:ea typeface="ＭＳ Ｐゴシック" charset="0"/>
              </a:rPr>
              <a:t> the mean </a:t>
            </a:r>
            <a:r>
              <a:rPr lang="en-US" dirty="0">
                <a:latin typeface="Helvetica" charset="0"/>
                <a:ea typeface="ＭＳ Ｐゴシック" charset="0"/>
              </a:rPr>
              <a:t>red wine intake in centenarians </a:t>
            </a:r>
            <a:r>
              <a:rPr lang="en-US" b="1" i="1" dirty="0" smtClean="0">
                <a:latin typeface="Helvetica" charset="0"/>
                <a:ea typeface="ＭＳ Ｐゴシック" charset="0"/>
              </a:rPr>
              <a:t>vs</a:t>
            </a:r>
            <a:r>
              <a:rPr lang="en-US" b="1" dirty="0">
                <a:latin typeface="Helvetica" charset="0"/>
                <a:ea typeface="ＭＳ Ｐゴシック" charset="0"/>
              </a:rPr>
              <a:t>.</a:t>
            </a:r>
            <a:r>
              <a:rPr lang="en-US" dirty="0">
                <a:latin typeface="Helvetica" charset="0"/>
                <a:ea typeface="ＭＳ Ｐゴシック" charset="0"/>
              </a:rPr>
              <a:t> 60-80 year </a:t>
            </a:r>
            <a:r>
              <a:rPr lang="en-US" dirty="0" smtClean="0">
                <a:latin typeface="Helvetica" charset="0"/>
                <a:ea typeface="ＭＳ Ｐゴシック" charset="0"/>
              </a:rPr>
              <a:t>olds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Trial: People </a:t>
            </a:r>
            <a:r>
              <a:rPr lang="en-US" dirty="0">
                <a:latin typeface="Helvetica" charset="0"/>
                <a:ea typeface="ＭＳ Ｐゴシック" charset="0"/>
              </a:rPr>
              <a:t>who </a:t>
            </a:r>
            <a:r>
              <a:rPr lang="en-US" dirty="0" smtClean="0">
                <a:latin typeface="Helvetica" charset="0"/>
                <a:ea typeface="ＭＳ Ｐゴシック" charset="0"/>
              </a:rPr>
              <a:t>receive </a:t>
            </a:r>
            <a:r>
              <a:rPr lang="en-US" dirty="0">
                <a:latin typeface="Helvetica" charset="0"/>
                <a:ea typeface="ＭＳ Ｐゴシック" charset="0"/>
              </a:rPr>
              <a:t>resveratrol have lower mortality 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compared with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those who get </a:t>
            </a:r>
            <a:r>
              <a:rPr lang="en-US" dirty="0" smtClean="0">
                <a:latin typeface="Helvetica" charset="0"/>
                <a:ea typeface="ＭＳ Ｐゴシック" charset="0"/>
              </a:rPr>
              <a:t>placebo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Randomized trial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9486" y="1640114"/>
            <a:ext cx="9202057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We will use the example of a randomized trial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Compare an amount of resveratrol to placebo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It is the most rigorous way to answer the question</a:t>
            </a:r>
          </a:p>
          <a:p>
            <a:pPr lvl="1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 lvl="2"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45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1827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Study design: analytical  (RCT)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V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ariables and statistical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class of statistical test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depends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on the types of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8537" y="1765300"/>
            <a:ext cx="9842500" cy="429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Outcome</a:t>
            </a: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Predictor</a:t>
            </a:r>
            <a:r>
              <a:rPr lang="en-US" dirty="0" smtClean="0"/>
              <a:t>		Categorical	Continuous</a:t>
            </a:r>
          </a:p>
          <a:p>
            <a:pPr marL="0" indent="0">
              <a:buNone/>
            </a:pPr>
            <a:r>
              <a:rPr lang="en-US" dirty="0"/>
              <a:t>Categorical </a:t>
            </a:r>
            <a:r>
              <a:rPr lang="en-US" dirty="0" smtClean="0"/>
              <a:t>	</a:t>
            </a:r>
            <a:r>
              <a:rPr lang="en-US" b="1" dirty="0" smtClean="0"/>
              <a:t>Chi-square	t-test</a:t>
            </a:r>
          </a:p>
          <a:p>
            <a:pPr marL="0" indent="0">
              <a:buNone/>
            </a:pPr>
            <a:r>
              <a:rPr lang="en-US" dirty="0" smtClean="0"/>
              <a:t>Continuous	</a:t>
            </a:r>
            <a:r>
              <a:rPr lang="en-US" b="1" dirty="0" smtClean="0"/>
              <a:t>t-test		Correlation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28057" y="4844143"/>
            <a:ext cx="3263894" cy="1409700"/>
            <a:chOff x="2688" y="3184"/>
            <a:chExt cx="1736" cy="840"/>
          </a:xfrm>
        </p:grpSpPr>
        <p:sp>
          <p:nvSpPr>
            <p:cNvPr id="1680389" name="AutoShape 5"/>
            <p:cNvSpPr>
              <a:spLocks noChangeArrowheads="1"/>
            </p:cNvSpPr>
            <p:nvPr/>
          </p:nvSpPr>
          <p:spPr bwMode="auto">
            <a:xfrm>
              <a:off x="2688" y="3184"/>
              <a:ext cx="1736" cy="840"/>
            </a:xfrm>
            <a:prstGeom prst="cloudCallout">
              <a:avLst>
                <a:gd name="adj1" fmla="val -23792"/>
                <a:gd name="adj2" fmla="val -1067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680390" name="Text Box 6"/>
            <p:cNvSpPr txBox="1">
              <a:spLocks noChangeArrowheads="1"/>
            </p:cNvSpPr>
            <p:nvPr/>
          </p:nvSpPr>
          <p:spPr bwMode="auto">
            <a:xfrm>
              <a:off x="2836" y="3353"/>
              <a:ext cx="153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Simple but works for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most early study planning</a:t>
              </a: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7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class of statistical test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depends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on the types of 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8537" y="1765300"/>
            <a:ext cx="10263414" cy="4292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						    </a:t>
            </a:r>
            <a:r>
              <a:rPr lang="en-US" sz="2800" u="sng" dirty="0" smtClean="0"/>
              <a:t>Outcome</a:t>
            </a:r>
            <a:endParaRPr lang="en-US" sz="2800" u="sng" dirty="0"/>
          </a:p>
          <a:p>
            <a:pPr marL="0" indent="0">
              <a:buNone/>
            </a:pPr>
            <a:r>
              <a:rPr lang="en-US" sz="2800" u="sng" dirty="0" smtClean="0"/>
              <a:t>Predictor</a:t>
            </a:r>
            <a:r>
              <a:rPr lang="en-US" sz="2800" dirty="0" smtClean="0"/>
              <a:t>			Categorical (Sex)	Continuous (BP)</a:t>
            </a:r>
          </a:p>
          <a:p>
            <a:pPr marL="0" indent="0">
              <a:buNone/>
            </a:pPr>
            <a:r>
              <a:rPr lang="en-US" sz="2800" dirty="0" smtClean="0"/>
              <a:t>Categorical (Smoke)	</a:t>
            </a:r>
            <a:r>
              <a:rPr lang="en-US" sz="2800" b="1" dirty="0" smtClean="0"/>
              <a:t>Smoke * M/F </a:t>
            </a:r>
            <a:r>
              <a:rPr lang="en-US" sz="2800" dirty="0" smtClean="0"/>
              <a:t>		</a:t>
            </a:r>
            <a:r>
              <a:rPr lang="en-US" sz="2800" b="1" dirty="0" smtClean="0"/>
              <a:t>Smoke * BP</a:t>
            </a:r>
          </a:p>
          <a:p>
            <a:pPr marL="0" indent="0">
              <a:buNone/>
            </a:pPr>
            <a:r>
              <a:rPr lang="en-US" sz="2800" dirty="0" smtClean="0"/>
              <a:t>Continuous (Weight)	</a:t>
            </a:r>
            <a:r>
              <a:rPr lang="en-US" sz="2800" b="1" dirty="0" smtClean="0"/>
              <a:t>Weight * M/F</a:t>
            </a:r>
            <a:r>
              <a:rPr lang="en-US" sz="2800" dirty="0" smtClean="0"/>
              <a:t>	</a:t>
            </a:r>
            <a:r>
              <a:rPr lang="en-US" sz="2800" b="1" dirty="0" smtClean="0"/>
              <a:t>	Weight * BP</a:t>
            </a:r>
            <a:r>
              <a:rPr lang="en-US" sz="2800" dirty="0" smtClean="0"/>
              <a:t>			</a:t>
            </a:r>
            <a:endParaRPr lang="en-US" sz="2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28057" y="4844143"/>
            <a:ext cx="3263894" cy="1409700"/>
            <a:chOff x="2688" y="3184"/>
            <a:chExt cx="1736" cy="840"/>
          </a:xfrm>
        </p:grpSpPr>
        <p:sp>
          <p:nvSpPr>
            <p:cNvPr id="1680389" name="AutoShape 5"/>
            <p:cNvSpPr>
              <a:spLocks noChangeArrowheads="1"/>
            </p:cNvSpPr>
            <p:nvPr/>
          </p:nvSpPr>
          <p:spPr bwMode="auto">
            <a:xfrm>
              <a:off x="2688" y="3184"/>
              <a:ext cx="1736" cy="840"/>
            </a:xfrm>
            <a:prstGeom prst="cloudCallout">
              <a:avLst>
                <a:gd name="adj1" fmla="val -23792"/>
                <a:gd name="adj2" fmla="val -10678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680390" name="Text Box 6"/>
            <p:cNvSpPr txBox="1">
              <a:spLocks noChangeArrowheads="1"/>
            </p:cNvSpPr>
            <p:nvPr/>
          </p:nvSpPr>
          <p:spPr bwMode="auto">
            <a:xfrm>
              <a:off x="2836" y="3353"/>
              <a:ext cx="1535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Simple but works for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b="0" i="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most early study planning</a:t>
              </a:r>
              <a:r>
                <a:rPr lang="en-US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0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Key 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266" y="1866900"/>
            <a:ext cx="4651375" cy="4292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Resveratrol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the skin of red grapes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Makes mice </a:t>
            </a:r>
          </a:p>
          <a:p>
            <a:pPr lvl="1">
              <a:defRPr/>
            </a:pPr>
            <a:r>
              <a:rPr lang="en-US">
                <a:latin typeface="Helvetica" charset="0"/>
                <a:ea typeface="ＭＳ Ｐゴシック" charset="0"/>
              </a:rPr>
              <a:t>Run faster</a:t>
            </a:r>
          </a:p>
          <a:p>
            <a:pPr lvl="1">
              <a:defRPr/>
            </a:pPr>
            <a:r>
              <a:rPr lang="en-US">
                <a:latin typeface="Helvetica" charset="0"/>
                <a:ea typeface="ＭＳ Ｐゴシック" charset="0"/>
              </a:rPr>
              <a:t>Live longer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785941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1109" name="AutoShape 5"/>
          <p:cNvSpPr>
            <a:spLocks noChangeArrowheads="1"/>
          </p:cNvSpPr>
          <p:nvPr/>
        </p:nvSpPr>
        <p:spPr bwMode="auto">
          <a:xfrm flipH="1">
            <a:off x="4914900" y="4419600"/>
            <a:ext cx="2794000" cy="1905000"/>
          </a:xfrm>
          <a:prstGeom prst="cloudCallout">
            <a:avLst>
              <a:gd name="adj1" fmla="val 93750"/>
              <a:gd name="adj2" fmla="val -157588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76800" y="4641853"/>
            <a:ext cx="264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b="0" dirty="0"/>
              <a:t>Mimics </a:t>
            </a:r>
            <a:r>
              <a:rPr lang="ja-JP" altLang="en-US" sz="1600" b="0" dirty="0"/>
              <a:t>‘</a:t>
            </a:r>
            <a:r>
              <a:rPr lang="en-US" altLang="ja-JP" sz="1600" dirty="0"/>
              <a:t>sirtuin:</a:t>
            </a:r>
            <a:r>
              <a:rPr lang="ja-JP" altLang="en-US" sz="1600" b="0" dirty="0"/>
              <a:t>’</a:t>
            </a:r>
            <a:endParaRPr lang="en-US" altLang="ja-JP" sz="1600" b="0" dirty="0"/>
          </a:p>
          <a:p>
            <a:pPr algn="ctr"/>
            <a:r>
              <a:rPr lang="en-US" sz="1600" b="0" dirty="0"/>
              <a:t>senses energy; controls DNA transcription; produces  more</a:t>
            </a:r>
          </a:p>
          <a:p>
            <a:pPr algn="ctr"/>
            <a:r>
              <a:rPr lang="en-US" sz="1600" b="0" dirty="0"/>
              <a:t>mitochondria.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variables for a clinical trial?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297" y="1808843"/>
            <a:ext cx="9310007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Mortality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proportion that have died (e.g. 3%)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Dichotomous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types of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variables for a clinical trial?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297" y="1808843"/>
            <a:ext cx="9310007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Mortality: more complex: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Time to event   Dichotomous, % survival, works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More complex: consult a biostatistician or software</a:t>
            </a:r>
          </a:p>
        </p:txBody>
      </p:sp>
    </p:spTree>
    <p:extLst>
      <p:ext uri="{BB962C8B-B14F-4D97-AF65-F5344CB8AC3E}">
        <p14:creationId xmlns:p14="http://schemas.microsoft.com/office/powerpoint/2010/main" val="127370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Mortality “rate:”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Alternative: time to event (death)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More complex.  Consult a biostatistician.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51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Dichotomous: resveratrol or placebo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3876" name="Text Box 4"/>
          <p:cNvSpPr txBox="1">
            <a:spLocks noChangeArrowheads="1"/>
          </p:cNvSpPr>
          <p:nvPr/>
        </p:nvSpPr>
        <p:spPr bwMode="auto">
          <a:xfrm>
            <a:off x="4416425" y="5175250"/>
            <a:ext cx="274786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What</a:t>
            </a:r>
            <a:r>
              <a:rPr lang="ja-JP" altLang="en-US" sz="2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’</a:t>
            </a:r>
            <a:r>
              <a:rPr lang="en-US" sz="2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 wrong?</a:t>
            </a: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types of variables?</a:t>
            </a:r>
          </a:p>
        </p:txBody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placebo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Dichotomous: </a:t>
            </a:r>
            <a:r>
              <a:rPr lang="en-US" dirty="0" smtClean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or placebo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Continuous: mortality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It is a </a:t>
            </a:r>
            <a:r>
              <a:rPr lang="en-US" b="1" dirty="0">
                <a:latin typeface="Helvetica" charset="0"/>
                <a:ea typeface="ＭＳ Ｐゴシック" charset="0"/>
              </a:rPr>
              <a:t>proportion</a:t>
            </a:r>
            <a:r>
              <a:rPr lang="en-US" dirty="0">
                <a:latin typeface="Helvetica" charset="0"/>
                <a:ea typeface="ＭＳ Ｐゴシック" charset="0"/>
              </a:rPr>
              <a:t> at certain times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For example, 3% at 1 </a:t>
            </a:r>
            <a:r>
              <a:rPr lang="en-US" dirty="0" smtClean="0">
                <a:latin typeface="Helvetica" charset="0"/>
                <a:ea typeface="ＭＳ Ｐゴシック" charset="0"/>
              </a:rPr>
              <a:t>year</a:t>
            </a:r>
          </a:p>
        </p:txBody>
      </p:sp>
      <p:sp>
        <p:nvSpPr>
          <p:cNvPr id="1745924" name="Line 4"/>
          <p:cNvSpPr>
            <a:spLocks noChangeShapeType="1"/>
          </p:cNvSpPr>
          <p:nvPr/>
        </p:nvSpPr>
        <p:spPr bwMode="auto">
          <a:xfrm flipV="1">
            <a:off x="2692400" y="4660900"/>
            <a:ext cx="217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class of statistical test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appropriate for the trial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8537" y="1765300"/>
            <a:ext cx="9842500" cy="429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Outcome</a:t>
            </a: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Predictor</a:t>
            </a:r>
            <a:r>
              <a:rPr lang="en-US" dirty="0" smtClean="0"/>
              <a:t>		Categorical	Continuous</a:t>
            </a:r>
          </a:p>
          <a:p>
            <a:pPr marL="0" indent="0">
              <a:buNone/>
            </a:pPr>
            <a:r>
              <a:rPr lang="en-US" dirty="0"/>
              <a:t>Categorical </a:t>
            </a:r>
            <a:r>
              <a:rPr lang="en-US" dirty="0" smtClean="0"/>
              <a:t>	</a:t>
            </a:r>
            <a:r>
              <a:rPr lang="en-US" b="1" dirty="0" smtClean="0"/>
              <a:t>Chi-square	t-test</a:t>
            </a:r>
          </a:p>
          <a:p>
            <a:pPr marL="0" indent="0">
              <a:buNone/>
            </a:pPr>
            <a:r>
              <a:rPr lang="en-US" dirty="0" smtClean="0"/>
              <a:t>Continuous	</a:t>
            </a:r>
            <a:r>
              <a:rPr lang="en-US" b="1" dirty="0" smtClean="0"/>
              <a:t>t-test		Correlation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87451" y="2954215"/>
            <a:ext cx="2663635" cy="647114"/>
          </a:xfrm>
          <a:prstGeom prst="ellipse">
            <a:avLst/>
          </a:prstGeom>
          <a:noFill/>
          <a:ln w="12700" cap="flat" cmpd="sng" algn="ctr">
            <a:solidFill>
              <a:srgbClr val="0000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56441" y="2321168"/>
            <a:ext cx="2663635" cy="64711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56441" y="2954215"/>
            <a:ext cx="2663635" cy="647114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class of statistical test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appropriate for the trial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8537" y="1765300"/>
            <a:ext cx="9842500" cy="429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r>
              <a:rPr lang="en-US" u="sng" dirty="0" smtClean="0"/>
              <a:t>Outcome</a:t>
            </a: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Predictor</a:t>
            </a:r>
            <a:r>
              <a:rPr lang="en-US" dirty="0" smtClean="0"/>
              <a:t>		Categorical	Continuous</a:t>
            </a:r>
          </a:p>
          <a:p>
            <a:pPr marL="0" indent="0">
              <a:buNone/>
            </a:pPr>
            <a:r>
              <a:rPr lang="en-US" dirty="0"/>
              <a:t>Categorical </a:t>
            </a:r>
            <a:r>
              <a:rPr lang="en-US" dirty="0" smtClean="0"/>
              <a:t>	</a:t>
            </a:r>
            <a:r>
              <a:rPr lang="en-US" b="1" dirty="0" smtClean="0"/>
              <a:t>Chi-square	t-test</a:t>
            </a:r>
          </a:p>
          <a:p>
            <a:pPr marL="0" indent="0">
              <a:buNone/>
            </a:pPr>
            <a:r>
              <a:rPr lang="en-US" dirty="0" smtClean="0"/>
              <a:t>Continuous	</a:t>
            </a:r>
            <a:r>
              <a:rPr lang="en-US" b="1" dirty="0" smtClean="0"/>
              <a:t>t-test		Correlation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87451" y="2954215"/>
            <a:ext cx="2663635" cy="647114"/>
          </a:xfrm>
          <a:prstGeom prst="ellipse">
            <a:avLst/>
          </a:prstGeom>
          <a:noFill/>
          <a:ln w="12700" cap="flat" cmpd="sng" algn="ctr">
            <a:solidFill>
              <a:srgbClr val="0000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56441" y="2321168"/>
            <a:ext cx="2663635" cy="64711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>
            <a:off x="1561514" y="1651000"/>
            <a:ext cx="9200271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Study design: analytical  (RCT)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 of variables and statistical 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</a:t>
            </a:r>
            <a:endParaRPr lang="en-US" sz="3000" i="0" dirty="0">
              <a:solidFill>
                <a:schemeClr val="accent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Times" charset="0"/>
              <a:buChar char="•"/>
              <a:defRPr/>
            </a:pPr>
            <a:r>
              <a:rPr lang="en-US" sz="3000" b="0" i="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Estimating the effect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size</a:t>
            </a: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1" y="1880967"/>
            <a:ext cx="9628653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For randomized trials,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Start with the expected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rate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the placebo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Usually available from population or cohort studies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this case, we know the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proportion that dies by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age: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3-4% per year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*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3-year trial, cumulative proportion =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10%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5779" y="1866900"/>
            <a:ext cx="7492621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What should I assume for the effect of resveratrol on mortality?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What I want to show</a:t>
            </a:r>
          </a:p>
        </p:txBody>
      </p:sp>
      <p:sp>
        <p:nvSpPr>
          <p:cNvPr id="1713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27266" y="1866900"/>
            <a:ext cx="4651375" cy="42926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prolongs healthy life</a:t>
            </a:r>
          </a:p>
        </p:txBody>
      </p:sp>
      <p:pic>
        <p:nvPicPr>
          <p:cNvPr id="1024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785941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b="0" i="1">
                <a:latin typeface="Helvetica" charset="0"/>
                <a:ea typeface="ＭＳ Ｐゴシック" charset="0"/>
                <a:cs typeface="ＭＳ Ｐゴシック" charset="0"/>
              </a:rPr>
              <a:t>the hardest part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56346" y="1853252"/>
            <a:ext cx="8379725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Ways to choose an effect size: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on effect on biomarkers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ja-JP" altLang="en-US" dirty="0">
                <a:latin typeface="Helvetica" charset="0"/>
                <a:ea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</a:rPr>
              <a:t>We don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t want to miss a __</a:t>
            </a:r>
            <a:r>
              <a:rPr lang="en-US" u="sng" dirty="0">
                <a:latin typeface="Helvetica" charset="0"/>
                <a:ea typeface="ＭＳ Ｐゴシック" charset="0"/>
              </a:rPr>
              <a:t>%</a:t>
            </a:r>
            <a:r>
              <a:rPr lang="en-US" dirty="0">
                <a:latin typeface="Helvetica" charset="0"/>
                <a:ea typeface="ＭＳ Ｐゴシック" charset="0"/>
              </a:rPr>
              <a:t>_ difference</a:t>
            </a:r>
            <a:r>
              <a:rPr lang="ja-JP" altLang="en-US" dirty="0">
                <a:latin typeface="Helvetica" charset="0"/>
                <a:ea typeface="ＭＳ Ｐゴシック" charset="0"/>
              </a:rPr>
              <a:t>”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49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 lvl="1">
              <a:defRPr/>
            </a:pPr>
            <a:r>
              <a:rPr lang="en-US" sz="2600" dirty="0">
                <a:solidFill>
                  <a:srgbClr val="000072"/>
                </a:solidFill>
                <a:latin typeface="Helvetica" charset="0"/>
                <a:ea typeface="ＭＳ Ｐゴシック" charset="0"/>
                <a:cs typeface="ＭＳ Ｐゴシック" charset="0"/>
              </a:rPr>
              <a:t>No data in humans!</a:t>
            </a:r>
          </a:p>
          <a:p>
            <a:pPr>
              <a:defRPr/>
            </a:pPr>
            <a:endParaRPr lang="en-US" dirty="0">
              <a:solidFill>
                <a:schemeClr val="accent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Resveratrol pronged survival of mice fed high calorie diet</a:t>
            </a:r>
          </a:p>
        </p:txBody>
      </p:sp>
      <p:sp>
        <p:nvSpPr>
          <p:cNvPr id="1752067" name="Rectangle 3"/>
          <p:cNvSpPr>
            <a:spLocks noChangeArrowheads="1"/>
          </p:cNvSpPr>
          <p:nvPr/>
        </p:nvSpPr>
        <p:spPr bwMode="auto">
          <a:xfrm>
            <a:off x="4868863" y="12303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73731" name="Picture 4" descr="Sir2 survi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4" b="29817"/>
          <a:stretch>
            <a:fillRect/>
          </a:stretch>
        </p:blipFill>
        <p:spPr bwMode="auto">
          <a:xfrm>
            <a:off x="2474913" y="1355725"/>
            <a:ext cx="6532562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2069" name="Text Box 5"/>
          <p:cNvSpPr txBox="1">
            <a:spLocks noChangeArrowheads="1"/>
          </p:cNvSpPr>
          <p:nvPr/>
        </p:nvSpPr>
        <p:spPr bwMode="auto">
          <a:xfrm>
            <a:off x="7731125" y="6461128"/>
            <a:ext cx="226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Baur, Nature 2006</a:t>
            </a:r>
          </a:p>
        </p:txBody>
      </p:sp>
      <p:sp>
        <p:nvSpPr>
          <p:cNvPr id="1752070" name="Text Box 6"/>
          <p:cNvSpPr txBox="1">
            <a:spLocks noChangeArrowheads="1"/>
          </p:cNvSpPr>
          <p:nvPr/>
        </p:nvSpPr>
        <p:spPr bwMode="auto">
          <a:xfrm>
            <a:off x="4225925" y="3054350"/>
            <a:ext cx="121379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~ 25%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14500"/>
            <a:ext cx="8639033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Pilot study?? 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Small pilot studies generally produce unstable estimates of effects and variance </a:t>
            </a:r>
            <a:r>
              <a:rPr lang="mr-IN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</a:rPr>
              <a:t> because they are small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  <a:ea typeface="ＭＳ Ｐゴシック" charset="0"/>
                <a:cs typeface="ＭＳ Ｐゴシック" charset="0"/>
                <a:sym typeface="Wingdings"/>
              </a:rPr>
              <a:t></a:t>
            </a:r>
            <a:endParaRPr lang="en-US" dirty="0">
              <a:solidFill>
                <a:schemeClr val="tx2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66966" y="16383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Estimate based on effect on biomarkers</a:t>
            </a: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Biomarkers for mortality and effect of resveratrol</a:t>
            </a:r>
            <a:r>
              <a:rPr lang="en-US" sz="2600" dirty="0" smtClean="0">
                <a:latin typeface="Helvetica" charset="0"/>
                <a:ea typeface="ＭＳ Ｐゴシック" charset="0"/>
                <a:cs typeface="ＭＳ Ｐゴシック" charset="0"/>
              </a:rPr>
              <a:t>?  No. (We’ll return to this).</a:t>
            </a:r>
            <a:endParaRPr lang="en-US" sz="2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92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66966" y="16002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Estimate based on effect on biomarkers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Resveratrol is cheap. 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 don’t want to miss a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1%</a:t>
            </a:r>
            <a:r>
              <a:rPr lang="en-US" dirty="0" smtClean="0">
                <a:latin typeface="Helvetica" charset="0"/>
                <a:ea typeface="ＭＳ Ｐゴシック" charset="0"/>
              </a:rPr>
              <a:t> decrease!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Absolute decrease: 10% vs. 9%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88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effect of resveratrol on mortality rate?</a:t>
            </a:r>
          </a:p>
        </p:txBody>
      </p:sp>
      <p:sp>
        <p:nvSpPr>
          <p:cNvPr id="200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366966" y="1600200"/>
            <a:ext cx="7826375" cy="4292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What is likely, based on other data?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Do a pilot study</a:t>
            </a:r>
          </a:p>
          <a:p>
            <a:pPr>
              <a:defRPr/>
            </a:pPr>
            <a:r>
              <a:rPr lang="en-US" sz="2800" dirty="0">
                <a:solidFill>
                  <a:srgbClr val="808080"/>
                </a:solidFill>
                <a:latin typeface="Helvetica" charset="0"/>
                <a:ea typeface="ＭＳ Ｐゴシック" charset="0"/>
                <a:cs typeface="ＭＳ Ｐゴシック" charset="0"/>
              </a:rPr>
              <a:t>Estimate based on effect on biomarkers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difference is important to detect?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I don’t want to miss a </a:t>
            </a:r>
            <a:r>
              <a:rPr lang="en-US" u="sng" dirty="0" smtClean="0">
                <a:latin typeface="Helvetica" charset="0"/>
                <a:ea typeface="ＭＳ Ｐゴシック" charset="0"/>
              </a:rPr>
              <a:t>1%</a:t>
            </a:r>
            <a:r>
              <a:rPr lang="en-US" dirty="0" smtClean="0">
                <a:latin typeface="Helvetica" charset="0"/>
                <a:ea typeface="ＭＳ Ｐゴシック" charset="0"/>
              </a:rPr>
              <a:t> decrease</a:t>
            </a:r>
          </a:p>
          <a:p>
            <a:pPr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What can we afford?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1</a:t>
            </a:r>
            <a:r>
              <a:rPr lang="en-US" dirty="0" smtClean="0">
                <a:latin typeface="Helvetica" charset="0"/>
                <a:ea typeface="ＭＳ Ｐゴシック" charset="0"/>
              </a:rPr>
              <a:t>%</a:t>
            </a:r>
            <a:r>
              <a:rPr lang="en-US" dirty="0">
                <a:latin typeface="Helvetica" charset="0"/>
                <a:ea typeface="ＭＳ Ｐゴシック" charset="0"/>
              </a:rPr>
              <a:t>: the trial will be too big &amp; expensive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5%</a:t>
            </a:r>
            <a:r>
              <a:rPr lang="en-US" dirty="0">
                <a:latin typeface="Helvetica" charset="0"/>
                <a:ea typeface="ＭＳ Ｐゴシック" charset="0"/>
              </a:rPr>
              <a:t>: the </a:t>
            </a:r>
            <a:r>
              <a:rPr lang="en-US" dirty="0" smtClean="0">
                <a:latin typeface="Helvetica" charset="0"/>
                <a:ea typeface="ＭＳ Ｐゴシック" charset="0"/>
              </a:rPr>
              <a:t>trial will </a:t>
            </a:r>
            <a:r>
              <a:rPr lang="en-US" dirty="0">
                <a:latin typeface="Helvetica" charset="0"/>
                <a:ea typeface="ＭＳ Ｐゴシック" charset="0"/>
              </a:rPr>
              <a:t>be smaller and cheaper</a:t>
            </a:r>
          </a:p>
          <a:p>
            <a:pPr>
              <a:defRPr/>
            </a:pPr>
            <a:endParaRPr lang="en-US" sz="2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64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291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		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66966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3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/>
                <a:t>5%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291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366966" y="1854200"/>
            <a:ext cx="7877175" cy="429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13000" y="1549400"/>
            <a:ext cx="7315200" cy="4876800"/>
            <a:chOff x="889000" y="1549400"/>
            <a:chExt cx="7315200" cy="48768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/>
                <a:t>1%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/>
                <a:t>5%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7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291" y="222250"/>
            <a:ext cx="7724775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Science of Effect Sizes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Too large! Too small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! Just right!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542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Smaller effect is important to health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Larger effect is important for your 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3000" y="1549400"/>
            <a:ext cx="7315200" cy="4876800"/>
            <a:chOff x="889000" y="1549400"/>
            <a:chExt cx="7315200" cy="4876800"/>
          </a:xfrm>
        </p:grpSpPr>
        <p:pic>
          <p:nvPicPr>
            <p:cNvPr id="8806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0" y="1549400"/>
              <a:ext cx="73152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62400" y="40513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/>
                <a:t>1%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3810000"/>
              <a:ext cx="629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/>
                <a:t>5%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21400" y="3581400"/>
              <a:ext cx="642199" cy="46166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i="0" dirty="0"/>
                <a:t>2%</a:t>
              </a:r>
            </a:p>
          </p:txBody>
        </p:sp>
      </p:grpSp>
      <p:sp>
        <p:nvSpPr>
          <p:cNvPr id="1963013" name="AutoShape 5"/>
          <p:cNvSpPr>
            <a:spLocks noChangeArrowheads="1"/>
          </p:cNvSpPr>
          <p:nvPr/>
        </p:nvSpPr>
        <p:spPr bwMode="auto">
          <a:xfrm>
            <a:off x="4813300" y="1524000"/>
            <a:ext cx="2565400" cy="1206500"/>
          </a:xfrm>
          <a:prstGeom prst="wedgeEllipseCallout">
            <a:avLst>
              <a:gd name="adj1" fmla="val 74875"/>
              <a:gd name="adj2" fmla="val 3447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 requires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good judgment,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balancing science </a:t>
            </a:r>
          </a:p>
          <a:p>
            <a:pPr algn="ctr">
              <a:defRPr/>
            </a:pPr>
            <a:r>
              <a:rPr lang="en-US" sz="1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and feasibility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30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What I want to show</a:t>
            </a:r>
          </a:p>
        </p:txBody>
      </p:sp>
      <p:sp>
        <p:nvSpPr>
          <p:cNvPr id="1713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27266" y="1866900"/>
            <a:ext cx="4651375" cy="42926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resveratrol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prolongs healthy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life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many participants do I need to answer the question?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4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1785941"/>
            <a:ext cx="292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70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Effect size</a:t>
            </a:r>
          </a:p>
        </p:txBody>
      </p:sp>
      <p:sp>
        <p:nvSpPr>
          <p:cNvPr id="176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7606" y="1676400"/>
            <a:ext cx="9225887" cy="4292600"/>
          </a:xfrm>
        </p:spPr>
        <p:txBody>
          <a:bodyPr/>
          <a:lstStyle/>
          <a:p>
            <a:pPr>
              <a:buFont typeface="Times" charset="0"/>
              <a:buNone/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	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Men and women &gt; age 70 years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randomized to receive a resveratrol supplement do not have lower mortality rate than those who receive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Placebo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rate: 10%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Resveratrol rate: 8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%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would be important to find (I don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 want to miss) 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2% difference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smtClean="0">
                <a:latin typeface="Helvetica" charset="0"/>
                <a:ea typeface="ＭＳ Ｐゴシック" charset="0"/>
                <a:cs typeface="ＭＳ Ｐゴシック" charset="0"/>
              </a:rPr>
              <a:t>20% decreased relative risk)</a:t>
            </a:r>
            <a:endParaRPr lang="en-US" i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5558240" y="3232624"/>
            <a:ext cx="330200" cy="800100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5143" y="3385027"/>
            <a:ext cx="2061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/>
              <a:t>2% difference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Ingredients for Sample Size</a:t>
            </a:r>
          </a:p>
        </p:txBody>
      </p:sp>
      <p:sp>
        <p:nvSpPr>
          <p:cNvPr id="1761283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Study design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variables and statistical test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Wingdings"/>
              </a:rPr>
              <a:t>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Power and alpha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𝝰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(alpha)</a:t>
            </a:r>
          </a:p>
        </p:txBody>
      </p:sp>
      <p:sp>
        <p:nvSpPr>
          <p:cNvPr id="196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3873500"/>
            <a:ext cx="61722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finding a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significant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result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there is no association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“Type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error”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P-value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222250"/>
            <a:ext cx="77978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convince people that an effect is not due to chance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Customarily, a result is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statistically significant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if P&lt;0.05</a:t>
            </a:r>
          </a:p>
          <a:p>
            <a:pPr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words,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 error = 5%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𝝰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alpha) = 0.05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If I need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convince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skeptics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reduce the chance of a false +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559675" cy="42926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Very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small chance that a positive result is an error</a:t>
            </a:r>
          </a:p>
          <a:p>
            <a:pPr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𝝰 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alpha) = 0.01 </a:t>
            </a:r>
          </a:p>
          <a:p>
            <a:pPr algn="ctr"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P&lt;0.01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smaller 𝝰 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means larger sample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Two-sided vs. one-sided </a:t>
            </a:r>
            <a:r>
              <a:rPr lang="en-US" sz="4400" dirty="0">
                <a:latin typeface="Helvetica" charset="0"/>
                <a:ea typeface="ＭＳ Ｐゴシック" charset="0"/>
                <a:cs typeface="ＭＳ Ｐゴシック" charset="0"/>
              </a:rPr>
              <a:t>𝝰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8000" y="1540491"/>
            <a:ext cx="9450601" cy="4292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 2-sided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𝝰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 assumes that the result could go either way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Recognizes that you have two chances of finding something that </a:t>
            </a:r>
            <a:r>
              <a:rPr lang="en-US" dirty="0" smtClean="0">
                <a:latin typeface="Helvetica" charset="0"/>
                <a:ea typeface="ＭＳ Ｐゴシック" charset="0"/>
              </a:rPr>
              <a:t>isn’t </a:t>
            </a:r>
            <a:r>
              <a:rPr lang="en-US" dirty="0">
                <a:latin typeface="Helvetica" charset="0"/>
                <a:ea typeface="ＭＳ Ｐゴシック" charset="0"/>
              </a:rPr>
              <a:t>really there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decreases mortality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Resveratrol increases mortality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A 1-sided hypothesis assumes that the result could, plausibly, go only one 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One-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sided </a:t>
            </a:r>
            <a:r>
              <a:rPr lang="en-US" sz="4400" dirty="0">
                <a:latin typeface="Helvetica" charset="0"/>
                <a:ea typeface="ＭＳ Ｐゴシック" charset="0"/>
                <a:cs typeface="ＭＳ Ｐゴシック" charset="0"/>
              </a:rPr>
              <a:t>𝝰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5295" y="1499547"/>
            <a:ext cx="9376011" cy="4584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You may believe that your effect could only go one way!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Resveratrol </a:t>
            </a:r>
            <a:r>
              <a:rPr lang="en-US" dirty="0" smtClean="0">
                <a:latin typeface="Helvetica" charset="0"/>
                <a:ea typeface="ＭＳ Ｐゴシック" charset="0"/>
              </a:rPr>
              <a:t>is</a:t>
            </a:r>
            <a:r>
              <a:rPr lang="ja-JP" altLang="en-US" dirty="0" smtClean="0">
                <a:latin typeface="Helvetica" charset="0"/>
                <a:ea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</a:rPr>
              <a:t>natural.</a:t>
            </a:r>
            <a:r>
              <a:rPr lang="ja-JP" altLang="en-US" dirty="0">
                <a:latin typeface="Helvetica" charset="0"/>
                <a:ea typeface="ＭＳ Ｐゴシック" charset="0"/>
              </a:rPr>
              <a:t>’</a:t>
            </a:r>
            <a:r>
              <a:rPr lang="en-US" dirty="0">
                <a:latin typeface="Helvetica" charset="0"/>
                <a:ea typeface="ＭＳ Ｐゴシック" charset="0"/>
              </a:rPr>
              <a:t> It could not increase mortality!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Be humble.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The history of research is filled with results that contradicted </a:t>
            </a:r>
            <a:r>
              <a:rPr lang="en-US" dirty="0" smtClean="0">
                <a:latin typeface="Helvetica" charset="0"/>
                <a:ea typeface="ＭＳ Ｐゴシック" charset="0"/>
              </a:rPr>
              <a:t>expectations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  <a:r>
              <a:rPr lang="en-US" sz="4400" dirty="0">
                <a:latin typeface="Helvetica" charset="0"/>
                <a:ea typeface="ＭＳ Ｐゴシック" charset="0"/>
                <a:cs typeface="ＭＳ Ｐゴシック" charset="0"/>
              </a:rPr>
              <a:t>𝝰</a:t>
            </a:r>
            <a:r>
              <a:rPr lang="en-US" sz="44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?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104" y="1485900"/>
            <a:ext cx="10617959" cy="45847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There is a </a:t>
            </a:r>
            <a:r>
              <a:rPr lang="en-US" sz="2600" dirty="0" smtClean="0">
                <a:latin typeface="Helvetica" charset="0"/>
                <a:ea typeface="ＭＳ Ｐゴシック" charset="0"/>
              </a:rPr>
              <a:t>consensus</a:t>
            </a:r>
            <a:r>
              <a:rPr lang="en-US" sz="2600" dirty="0">
                <a:latin typeface="Helvetica" charset="0"/>
                <a:ea typeface="ＭＳ Ｐゴシック" charset="0"/>
              </a:rPr>
              <a:t>: vitamin D is good for muscle and bone!</a:t>
            </a:r>
          </a:p>
          <a:p>
            <a:pPr>
              <a:defRPr/>
            </a:pPr>
            <a:r>
              <a:rPr lang="en-US" sz="2600" dirty="0">
                <a:latin typeface="Helvetica" charset="0"/>
                <a:ea typeface="ＭＳ Ｐゴシック" charset="0"/>
              </a:rPr>
              <a:t>Vitamin D trial (Sanders et al, JAMA 2010):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~1500 IU of vitamin D/d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latin typeface="Helvetica" charset="0"/>
                <a:ea typeface="ＭＳ Ｐゴシック" charset="0"/>
              </a:rPr>
              <a:t> Significantly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increased</a:t>
            </a:r>
            <a:r>
              <a:rPr lang="en-US" sz="2400" dirty="0">
                <a:latin typeface="Helvetica" charset="0"/>
                <a:ea typeface="ＭＳ Ｐゴシック" charset="0"/>
              </a:rPr>
              <a:t> the risk of falls and fractures in elderly women and men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A 1-sided test is almost never the best choice</a:t>
            </a:r>
          </a:p>
          <a:p>
            <a:pPr>
              <a:defRPr/>
            </a:pPr>
            <a:endParaRPr lang="en-US" sz="2600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60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sz="4000" dirty="0" err="1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 (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beta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22700"/>
            <a:ext cx="7924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missing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if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it is really true </a:t>
            </a: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AKA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Type 2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error</a:t>
            </a:r>
          </a:p>
          <a:p>
            <a:pPr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Power (1-</a:t>
            </a:r>
            <a:r>
              <a:rPr lang="en-US" sz="3600" b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3600" dirty="0" err="1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) </a:t>
            </a:r>
            <a:endParaRPr lang="en-US" b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(1-</a:t>
            </a:r>
            <a:r>
              <a:rPr lang="en-US" sz="4000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4000" dirty="0" err="1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3500" y="3733800"/>
            <a:ext cx="677545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probability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finding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this effect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size is statistically significant if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it is really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true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5300" y="222250"/>
            <a:ext cx="8686800" cy="11430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Ingredients for Estimating Sample Size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5066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Study design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latin typeface="Helvetica" charset="0"/>
                <a:ea typeface="ＭＳ Ｐゴシック" charset="0"/>
              </a:rPr>
              <a:t>ype </a:t>
            </a:r>
            <a:r>
              <a:rPr lang="en-US" dirty="0">
                <a:latin typeface="Helvetica" charset="0"/>
                <a:ea typeface="ＭＳ Ｐゴシック" charset="0"/>
              </a:rPr>
              <a:t>of </a:t>
            </a:r>
            <a:r>
              <a:rPr lang="en-US" dirty="0" smtClean="0">
                <a:latin typeface="Helvetica" charset="0"/>
                <a:ea typeface="ＭＳ Ｐゴシック" charset="0"/>
              </a:rPr>
              <a:t>variables and statistical test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</a:t>
            </a: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Power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and alpha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091" y="222250"/>
            <a:ext cx="8283575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it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true, I don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chance of missing the effect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ctr"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	is 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customarily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20%</a:t>
            </a: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 other words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Probability of a type II error = 0.20</a:t>
            </a:r>
          </a:p>
          <a:p>
            <a:pPr>
              <a:lnSpc>
                <a:spcPct val="80000"/>
              </a:lnSpc>
              <a:defRPr/>
            </a:pP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(beta) =  0.20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Power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= 1-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0.80 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“80% power”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really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t want to miss it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101" y="1866900"/>
            <a:ext cx="8102600" cy="4292600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=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.10</a:t>
            </a:r>
          </a:p>
          <a:p>
            <a:pPr algn="ctr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Power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(1-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ß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= 0.90</a:t>
            </a:r>
          </a:p>
          <a:p>
            <a:pPr algn="ctr">
              <a:buFont typeface="Times" charset="0"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Greater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requires a larger sample size</a:t>
            </a:r>
          </a:p>
          <a:p>
            <a:pPr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We have all of the ingredients</a:t>
            </a:r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Study design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Chi-squared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10% vs. 8%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0.90; alpha: 2-sided 0.05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to get the numbers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71523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Tables in the DCR book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Courier New" charset="0"/>
              <a:buChar char="o"/>
              <a:defRPr/>
            </a:pPr>
            <a:r>
              <a:rPr lang="en-US" sz="28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Quick estimates and effects of varying assumptions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Online sample size calculators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Courier New" charset="0"/>
              <a:buChar char="o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Also fast and you don’t have to carry around DCR!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 software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Courier New" charset="0"/>
              <a:buChar char="o"/>
              <a:defRPr/>
            </a:pPr>
            <a:r>
              <a:rPr lang="en-US" sz="3000" b="0" i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Many valuable features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Arial" charset="0"/>
              <a:buChar char="•"/>
              <a:defRPr/>
            </a:pPr>
            <a:endParaRPr lang="en-US" sz="3000" b="0" i="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endParaRPr lang="en-US" sz="3000" b="0" i="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16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6" y="234950"/>
            <a:ext cx="7343775" cy="11430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Comparing two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proportions</a:t>
            </a:r>
            <a:endParaRPr lang="en-US" sz="2800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98148" name="Rectangle 4"/>
          <p:cNvSpPr>
            <a:spLocks noChangeArrowheads="1"/>
          </p:cNvSpPr>
          <p:nvPr/>
        </p:nvSpPr>
        <p:spPr bwMode="auto">
          <a:xfrm>
            <a:off x="1978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2393950" y="1409700"/>
            <a:ext cx="7404100" cy="4546600"/>
            <a:chOff x="556" y="640"/>
            <a:chExt cx="4664" cy="2864"/>
          </a:xfrm>
        </p:grpSpPr>
        <p:pic>
          <p:nvPicPr>
            <p:cNvPr id="120843" name="Picture 6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44" name="Picture 7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98154" name="AutoShape 10"/>
          <p:cNvSpPr>
            <a:spLocks noChangeArrowheads="1"/>
          </p:cNvSpPr>
          <p:nvPr/>
        </p:nvSpPr>
        <p:spPr bwMode="auto">
          <a:xfrm>
            <a:off x="2997200" y="19050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5" name="AutoShape 11"/>
          <p:cNvSpPr>
            <a:spLocks noChangeArrowheads="1"/>
          </p:cNvSpPr>
          <p:nvPr/>
        </p:nvSpPr>
        <p:spPr bwMode="auto">
          <a:xfrm>
            <a:off x="4394200" y="2489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6" name="AutoShape 12"/>
          <p:cNvSpPr>
            <a:spLocks noChangeArrowheads="1"/>
          </p:cNvSpPr>
          <p:nvPr/>
        </p:nvSpPr>
        <p:spPr bwMode="auto">
          <a:xfrm>
            <a:off x="2806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7" name="AutoShape 13"/>
          <p:cNvSpPr>
            <a:spLocks noChangeArrowheads="1"/>
          </p:cNvSpPr>
          <p:nvPr/>
        </p:nvSpPr>
        <p:spPr bwMode="auto">
          <a:xfrm>
            <a:off x="4368800" y="44831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98158" name="AutoShape 14"/>
          <p:cNvSpPr>
            <a:spLocks noChangeArrowheads="1"/>
          </p:cNvSpPr>
          <p:nvPr/>
        </p:nvSpPr>
        <p:spPr bwMode="auto">
          <a:xfrm>
            <a:off x="7010400" y="18542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3" y="660400"/>
            <a:ext cx="2045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latin typeface="Arial" charset="0"/>
                <a:ea typeface="Arial" charset="0"/>
                <a:cs typeface="Arial" charset="0"/>
              </a:rPr>
              <a:t>2-sided </a:t>
            </a:r>
            <a:r>
              <a:rPr lang="en-US" sz="2000" b="0" i="0" dirty="0">
                <a:latin typeface="Arial" charset="0"/>
                <a:ea typeface="Arial" charset="0"/>
                <a:cs typeface="Arial" charset="0"/>
                <a:sym typeface="Symbol" charset="0"/>
              </a:rPr>
              <a:t>𝝰 </a:t>
            </a:r>
            <a:r>
              <a:rPr lang="en-US" sz="2000" i="0" dirty="0">
                <a:latin typeface="Arial" charset="0"/>
                <a:ea typeface="Arial" charset="0"/>
                <a:cs typeface="Arial" charset="0"/>
                <a:sym typeface="Symbol" charset="0"/>
              </a:rPr>
              <a:t>= 0.05</a:t>
            </a:r>
          </a:p>
          <a:p>
            <a:r>
              <a:rPr lang="en-US" sz="2000" b="0" i="0" dirty="0">
                <a:latin typeface="Arial" charset="0"/>
                <a:ea typeface="Arial" charset="0"/>
                <a:cs typeface="Arial" charset="0"/>
              </a:rPr>
              <a:t>Power = 0.90</a:t>
            </a:r>
            <a:endParaRPr lang="en-US" sz="200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622" y="3848100"/>
            <a:ext cx="134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i="0" dirty="0"/>
              <a:t>Treatment</a:t>
            </a:r>
          </a:p>
          <a:p>
            <a:pPr algn="ctr"/>
            <a:r>
              <a:rPr lang="en-US" sz="2000" b="0" i="0" dirty="0"/>
              <a:t>proportion</a:t>
            </a:r>
            <a:endParaRPr lang="en-US" sz="2000" i="0" dirty="0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311400" y="2209800"/>
            <a:ext cx="1333500" cy="6096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864100" y="2171700"/>
            <a:ext cx="3619500" cy="3175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9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8154" grpId="0" animBg="1"/>
      <p:bldP spid="1798155" grpId="0" animBg="1"/>
      <p:bldP spid="1798156" grpId="0" animBg="1"/>
      <p:bldP spid="1798157" grpId="0" animBg="1"/>
      <p:bldP spid="1798158" grpId="0" animBg="1"/>
      <p:bldP spid="2" grpId="0"/>
      <p:bldP spid="15" grpId="1"/>
      <p:bldP spid="16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Sample size: 4,401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Per group!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Total: 8,802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Does not include drop-outs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20% drop-out: 11,002 total sample size!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Appropriate responses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8771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Shock </a:t>
            </a: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Depression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Consider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 approaches</a:t>
            </a:r>
          </a:p>
          <a:p>
            <a:pPr marL="0" indent="0"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</a:t>
            </a:r>
            <a:r>
              <a:rPr lang="en-US" dirty="0" smtClean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𝝰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: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one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-sided 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2424116" y="234950"/>
            <a:ext cx="7343775" cy="1143000"/>
          </a:xfrm>
        </p:spPr>
        <p:txBody>
          <a:bodyPr/>
          <a:lstStyle/>
          <a:p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0197" name="Rectangle 5"/>
          <p:cNvSpPr>
            <a:spLocks noChangeArrowheads="1"/>
          </p:cNvSpPr>
          <p:nvPr/>
        </p:nvSpPr>
        <p:spPr bwMode="auto">
          <a:xfrm>
            <a:off x="1978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2393950" y="1397000"/>
            <a:ext cx="7404100" cy="4546600"/>
            <a:chOff x="556" y="640"/>
            <a:chExt cx="4664" cy="2864"/>
          </a:xfrm>
        </p:grpSpPr>
        <p:pic>
          <p:nvPicPr>
            <p:cNvPr id="137228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29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0201" name="AutoShape 9"/>
          <p:cNvSpPr>
            <a:spLocks noChangeArrowheads="1"/>
          </p:cNvSpPr>
          <p:nvPr/>
        </p:nvSpPr>
        <p:spPr bwMode="auto">
          <a:xfrm>
            <a:off x="2959100" y="16891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2" name="AutoShape 10"/>
          <p:cNvSpPr>
            <a:spLocks noChangeArrowheads="1"/>
          </p:cNvSpPr>
          <p:nvPr/>
        </p:nvSpPr>
        <p:spPr bwMode="auto">
          <a:xfrm>
            <a:off x="4394200" y="2501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3" name="AutoShape 11"/>
          <p:cNvSpPr>
            <a:spLocks noChangeArrowheads="1"/>
          </p:cNvSpPr>
          <p:nvPr/>
        </p:nvSpPr>
        <p:spPr bwMode="auto">
          <a:xfrm>
            <a:off x="2806700" y="40513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5" name="AutoShape 13"/>
          <p:cNvSpPr>
            <a:spLocks noChangeArrowheads="1"/>
          </p:cNvSpPr>
          <p:nvPr/>
        </p:nvSpPr>
        <p:spPr bwMode="auto">
          <a:xfrm>
            <a:off x="4419600" y="4521200"/>
            <a:ext cx="508000" cy="190500"/>
          </a:xfrm>
          <a:prstGeom prst="octagon">
            <a:avLst>
              <a:gd name="adj" fmla="val 29287"/>
            </a:avLst>
          </a:prstGeom>
          <a:noFill/>
          <a:ln w="38100" cmpd="sng">
            <a:solidFill>
              <a:srgbClr val="FFBA1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0206" name="AutoShape 14"/>
          <p:cNvSpPr>
            <a:spLocks noChangeArrowheads="1"/>
          </p:cNvSpPr>
          <p:nvPr/>
        </p:nvSpPr>
        <p:spPr bwMode="auto">
          <a:xfrm>
            <a:off x="7048500" y="16637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8003" y="660400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/>
              <a:t>2-sided </a:t>
            </a:r>
            <a:r>
              <a:rPr lang="en-US" sz="2000" dirty="0"/>
              <a:t>𝝰</a:t>
            </a:r>
            <a:r>
              <a:rPr lang="en-US" sz="2000" b="0" i="0" dirty="0">
                <a:latin typeface="Symbol" charset="0"/>
                <a:sym typeface="Symbol" charset="0"/>
              </a:rPr>
              <a:t> </a:t>
            </a:r>
            <a:r>
              <a:rPr lang="en-US" sz="2000" i="0" dirty="0">
                <a:latin typeface="Symbol" charset="0"/>
                <a:sym typeface="Symbol" charset="0"/>
              </a:rPr>
              <a:t>= 0.05</a:t>
            </a:r>
          </a:p>
          <a:p>
            <a:r>
              <a:rPr lang="en-US" sz="2000" i="0" dirty="0"/>
              <a:t>Power = 0.80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394200" y="42799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4593" y="3848103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/>
              <a:t>Treatment</a:t>
            </a:r>
          </a:p>
          <a:p>
            <a:pPr algn="ctr"/>
            <a:r>
              <a:rPr lang="en-US" sz="1800" b="0" i="0" dirty="0"/>
              <a:t>rate</a:t>
            </a:r>
            <a:endParaRPr lang="en-US" sz="18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Tweak 𝝰</a:t>
            </a:r>
            <a:r>
              <a:rPr lang="en-US" dirty="0" smtClean="0">
                <a:solidFill>
                  <a:schemeClr val="bg2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:</a:t>
            </a:r>
            <a:r>
              <a:rPr lang="en-US" dirty="0">
                <a:solidFill>
                  <a:schemeClr val="bg2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 </a:t>
            </a: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  <a:cs typeface="ＭＳ Ｐゴシック" charset="0"/>
              </a:rPr>
              <a:t>one-sided </a:t>
            </a:r>
          </a:p>
          <a:p>
            <a:pPr lvl="1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  <a:ea typeface="ＭＳ Ｐゴシック" charset="0"/>
              </a:rPr>
              <a:t>Almost never appropriate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Tweak the power: 0.80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Modest effect: 3,308 (6,616 total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(not including loss to follow-up)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Sample Size Ingredients</a:t>
            </a:r>
          </a:p>
        </p:txBody>
      </p:sp>
      <p:sp>
        <p:nvSpPr>
          <p:cNvPr id="180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05066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Testable hypothesis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</a:rPr>
              <a:t>Study design</a:t>
            </a:r>
          </a:p>
          <a:p>
            <a:pPr lvl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ＭＳ Ｐゴシック" charset="0"/>
              </a:rPr>
              <a:t>ype of variables and statistical test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</a:rPr>
              <a:t>Effect size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charset="0"/>
                <a:ea typeface="ＭＳ Ｐゴシック" charset="0"/>
                <a:cs typeface="ＭＳ Ｐゴシック" charset="0"/>
              </a:rPr>
              <a:t>Power and alpha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Alternatives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Increase the effect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10% vs. 6% </a:t>
            </a:r>
            <a:r>
              <a:rPr lang="en-US" dirty="0" smtClean="0">
                <a:latin typeface="Helvetica" charset="0"/>
                <a:ea typeface="ＭＳ Ｐゴシック" charset="0"/>
              </a:rPr>
              <a:t>(4% difference)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Resveratrol reduces mortality by 40%!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title"/>
          </p:nvPr>
        </p:nvSpPr>
        <p:spPr>
          <a:xfrm>
            <a:off x="2424116" y="234950"/>
            <a:ext cx="7343775" cy="1143000"/>
          </a:xfrm>
        </p:spPr>
        <p:txBody>
          <a:bodyPr/>
          <a:lstStyle/>
          <a:p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From Table 6B.2</a:t>
            </a:r>
            <a:b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Comparing two proportions</a:t>
            </a:r>
            <a:endParaRPr lang="en-US" sz="2800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11461" name="Rectangle 5"/>
          <p:cNvSpPr>
            <a:spLocks noChangeArrowheads="1"/>
          </p:cNvSpPr>
          <p:nvPr/>
        </p:nvSpPr>
        <p:spPr bwMode="auto">
          <a:xfrm>
            <a:off x="1978025" y="4638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43365" name="Group 6"/>
          <p:cNvGrpSpPr>
            <a:grpSpLocks/>
          </p:cNvGrpSpPr>
          <p:nvPr/>
        </p:nvGrpSpPr>
        <p:grpSpPr bwMode="auto">
          <a:xfrm>
            <a:off x="2393950" y="1333500"/>
            <a:ext cx="7404100" cy="4546600"/>
            <a:chOff x="556" y="640"/>
            <a:chExt cx="4664" cy="2864"/>
          </a:xfrm>
        </p:grpSpPr>
        <p:pic>
          <p:nvPicPr>
            <p:cNvPr id="143372" name="Picture 7" descr="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640"/>
              <a:ext cx="46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73" name="Picture 8" descr="Table 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584"/>
              <a:ext cx="427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1465" name="AutoShape 9"/>
          <p:cNvSpPr>
            <a:spLocks noChangeArrowheads="1"/>
          </p:cNvSpPr>
          <p:nvPr/>
        </p:nvSpPr>
        <p:spPr bwMode="auto">
          <a:xfrm>
            <a:off x="2959100" y="1638300"/>
            <a:ext cx="723900" cy="165100"/>
          </a:xfrm>
          <a:prstGeom prst="rightArrow">
            <a:avLst>
              <a:gd name="adj1" fmla="val 50000"/>
              <a:gd name="adj2" fmla="val 109615"/>
            </a:avLst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6" name="AutoShape 10"/>
          <p:cNvSpPr>
            <a:spLocks noChangeArrowheads="1"/>
          </p:cNvSpPr>
          <p:nvPr/>
        </p:nvSpPr>
        <p:spPr bwMode="auto">
          <a:xfrm>
            <a:off x="5727700" y="2425700"/>
            <a:ext cx="5969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7" name="AutoShape 11"/>
          <p:cNvSpPr>
            <a:spLocks noChangeArrowheads="1"/>
          </p:cNvSpPr>
          <p:nvPr/>
        </p:nvSpPr>
        <p:spPr bwMode="auto">
          <a:xfrm>
            <a:off x="2832100" y="28194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8" name="AutoShape 12"/>
          <p:cNvSpPr>
            <a:spLocks noChangeArrowheads="1"/>
          </p:cNvSpPr>
          <p:nvPr/>
        </p:nvSpPr>
        <p:spPr bwMode="auto">
          <a:xfrm>
            <a:off x="5803900" y="29972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69" name="AutoShape 13"/>
          <p:cNvSpPr>
            <a:spLocks noChangeArrowheads="1"/>
          </p:cNvSpPr>
          <p:nvPr/>
        </p:nvSpPr>
        <p:spPr bwMode="auto">
          <a:xfrm>
            <a:off x="4419600" y="4241800"/>
            <a:ext cx="584200" cy="2540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ACA31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11470" name="AutoShape 14"/>
          <p:cNvSpPr>
            <a:spLocks noChangeArrowheads="1"/>
          </p:cNvSpPr>
          <p:nvPr/>
        </p:nvSpPr>
        <p:spPr bwMode="auto">
          <a:xfrm>
            <a:off x="7010400" y="1574800"/>
            <a:ext cx="2565400" cy="2032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flipV="1">
            <a:off x="4940300" y="2095500"/>
            <a:ext cx="3378200" cy="2667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971" y="2641603"/>
            <a:ext cx="122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/>
              <a:t>Treatment</a:t>
            </a:r>
          </a:p>
          <a:p>
            <a:pPr algn="ctr"/>
            <a:r>
              <a:rPr lang="en-US" sz="1800" b="0" i="0" dirty="0"/>
              <a:t>rate</a:t>
            </a:r>
            <a:endParaRPr lang="en-US" sz="18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66" grpId="0" animBg="1"/>
      <p:bldP spid="1811468" grpId="0" animBg="1"/>
      <p:bldP spid="15" grpId="0" animBg="1"/>
      <p:bldP spid="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Increasing the effect size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599" y="1866900"/>
            <a:ext cx="9594851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10% vs. 6%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Makes a 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big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difference! 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769 / group; 1,538 total </a:t>
            </a:r>
            <a:r>
              <a:rPr lang="en-US" sz="2600" dirty="0">
                <a:latin typeface="Helvetica" charset="0"/>
                <a:ea typeface="ＭＳ Ｐゴシック" charset="0"/>
                <a:cs typeface="ＭＳ Ｐゴシック" charset="0"/>
              </a:rPr>
              <a:t>(no dropouts)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still large (and not affordable)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 believable</a:t>
            </a:r>
          </a:p>
        </p:txBody>
      </p:sp>
    </p:spTree>
    <p:extLst>
      <p:ext uri="{BB962C8B-B14F-4D97-AF65-F5344CB8AC3E}">
        <p14:creationId xmlns:p14="http://schemas.microsoft.com/office/powerpoint/2010/main" val="308186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Alternatives: a new hypothesis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Change the outcome measure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Continuous measurement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A precise measurement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‘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surrogate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mortality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rate: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Strongly associated with mortality </a:t>
            </a:r>
            <a:r>
              <a:rPr lang="en-US" dirty="0" smtClean="0">
                <a:latin typeface="Helvetica" charset="0"/>
                <a:ea typeface="ＭＳ Ｐゴシック" charset="0"/>
              </a:rPr>
              <a:t>rate</a:t>
            </a:r>
          </a:p>
          <a:p>
            <a:pPr marL="914400" lvl="2" indent="0">
              <a:buNone/>
              <a:defRPr/>
            </a:pPr>
            <a:r>
              <a:rPr lang="en-US" i="1" dirty="0">
                <a:latin typeface="Helvetica" charset="0"/>
                <a:ea typeface="ＭＳ Ｐゴシック" charset="0"/>
              </a:rPr>
              <a:t>a</a:t>
            </a:r>
            <a:r>
              <a:rPr lang="en-US" i="1" dirty="0" smtClean="0">
                <a:latin typeface="Helvetica" charset="0"/>
                <a:ea typeface="ＭＳ Ｐゴシック" charset="0"/>
              </a:rPr>
              <a:t>nd</a:t>
            </a:r>
            <a:endParaRPr lang="en-US" i="1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Influenced by resveratrol</a:t>
            </a:r>
          </a:p>
          <a:p>
            <a:pPr>
              <a:defRPr/>
            </a:pP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66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Mice on resveratrol</a:t>
            </a:r>
          </a:p>
        </p:txBody>
      </p:sp>
      <p:sp>
        <p:nvSpPr>
          <p:cNvPr id="179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4016375" cy="429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Mice fed resveratrol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Live 25% longer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Run faster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Have greater </a:t>
            </a:r>
            <a:r>
              <a:rPr lang="en-US" dirty="0" smtClean="0">
                <a:latin typeface="Helvetica" charset="0"/>
                <a:ea typeface="ＭＳ Ｐゴシック" charset="0"/>
              </a:rPr>
              <a:t>endurance</a:t>
            </a:r>
          </a:p>
        </p:txBody>
      </p:sp>
      <p:pic>
        <p:nvPicPr>
          <p:cNvPr id="153603" name="Picture 5" descr="pgc1a-ko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3" y="1774828"/>
            <a:ext cx="34639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People who walk faster live longer</a:t>
            </a:r>
          </a:p>
        </p:txBody>
      </p:sp>
      <p:pic>
        <p:nvPicPr>
          <p:cNvPr id="155651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8" y="1646241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7407278" y="1984375"/>
            <a:ext cx="2790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7432678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8785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6804038" y="4295778"/>
            <a:ext cx="259077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~20% decreased </a:t>
            </a:r>
          </a:p>
          <a:p>
            <a:pPr algn="ctr">
              <a:defRPr/>
            </a:pPr>
            <a:r>
              <a:rPr lang="en-US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3"/>
          <p:cNvSpPr>
            <a:spLocks noGrp="1"/>
          </p:cNvSpPr>
          <p:nvPr>
            <p:ph type="title"/>
          </p:nvPr>
        </p:nvSpPr>
        <p:spPr>
          <a:xfrm>
            <a:off x="2235200" y="222250"/>
            <a:ext cx="777240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Fast walkers have lower mortality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 evolutionary perspective</a:t>
            </a:r>
          </a:p>
        </p:txBody>
      </p:sp>
      <p:pic>
        <p:nvPicPr>
          <p:cNvPr id="157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989138"/>
            <a:ext cx="4965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Walking speed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Easy and cheap!</a:t>
            </a:r>
          </a:p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Measure time over a 6 meter course</a:t>
            </a: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3" y="3492500"/>
            <a:ext cx="30972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New endpoint needs a new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Among 70 year old men and women, those randomized to resveratrol will not have a greater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change in walking speed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than those assigned to placebo.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Study design: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test?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means</a:t>
            </a:r>
            <a:endParaRPr lang="en-US" sz="30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My research question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153275" cy="4292600"/>
          </a:xfrm>
        </p:spPr>
        <p:txBody>
          <a:bodyPr/>
          <a:lstStyle/>
          <a:p>
            <a:pPr algn="ctr">
              <a:buFont typeface="Times" charset="0"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Does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consuming resveratrol lead to a long and healthy life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591" y="222250"/>
            <a:ext cx="7750175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Type of statistical tests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Depends on the types of variables</a:t>
            </a:r>
          </a:p>
        </p:txBody>
      </p:sp>
      <p:graphicFrame>
        <p:nvGraphicFramePr>
          <p:cNvPr id="51202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2386016" y="1898650"/>
          <a:ext cx="7235825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ocument" r:id="rId4" imgW="7315200" imgH="3784600" progId="Word.Document.8">
                  <p:embed/>
                </p:oleObj>
              </mc:Choice>
              <mc:Fallback>
                <p:oleObj name="Document" r:id="rId4" imgW="7315200" imgH="378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6" y="1898650"/>
                        <a:ext cx="7235825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7073900" y="2959100"/>
            <a:ext cx="15748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226300" y="1714500"/>
            <a:ext cx="1879600" cy="8763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45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2405066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Study design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 ??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0.90; alpha: 2-sided 0.05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2405066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b="0" i="0" dirty="0">
                <a:solidFill>
                  <a:srgbClr val="7F7F7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b="0" i="0" dirty="0">
                <a:solidFill>
                  <a:srgbClr val="7F7F7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Study design (RCT)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T-test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sym typeface="Wingdings"/>
              </a:rPr>
              <a:t>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?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477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What effect size for an effect of resveratrol on walking speed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8785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60600" y="2800350"/>
            <a:ext cx="80391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charset="0"/>
              </a:defRPr>
            </a:lvl9pPr>
          </a:lstStyle>
          <a:p>
            <a:r>
              <a:rPr lang="en-US" sz="3200" b="0" i="0" dirty="0">
                <a:latin typeface="Helvetica" charset="0"/>
                <a:ea typeface="ＭＳ Ｐゴシック" charset="0"/>
                <a:cs typeface="ＭＳ Ｐゴシック" charset="0"/>
              </a:rPr>
              <a:t>A continuous measurement that might indicate that resveratrol may influence</a:t>
            </a:r>
          </a:p>
          <a:p>
            <a:r>
              <a:rPr lang="en-US" sz="3200" b="0" i="0" dirty="0">
                <a:latin typeface="Helvetica" charset="0"/>
                <a:ea typeface="ＭＳ Ｐゴシック" charset="0"/>
                <a:cs typeface="ＭＳ Ｐゴシック" charset="0"/>
              </a:rPr>
              <a:t>mortality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What we know about walking speed and mortality rate</a:t>
            </a: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8" y="1646241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7407275" y="1984378"/>
            <a:ext cx="10569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Faster</a:t>
            </a:r>
            <a:endParaRPr lang="en-US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7432678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8785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46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22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100" y="222250"/>
            <a:ext cx="8039100" cy="1143000"/>
          </a:xfrm>
        </p:spPr>
        <p:txBody>
          <a:bodyPr/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What we know about walking speed and mortality rate</a:t>
            </a:r>
          </a:p>
        </p:txBody>
      </p:sp>
      <p:pic>
        <p:nvPicPr>
          <p:cNvPr id="164867" name="Picture 4" descr="Improved gait speed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8" y="1646241"/>
            <a:ext cx="5389563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5317" name="Text Box 5"/>
          <p:cNvSpPr txBox="1">
            <a:spLocks noChangeArrowheads="1"/>
          </p:cNvSpPr>
          <p:nvPr/>
        </p:nvSpPr>
        <p:spPr bwMode="auto">
          <a:xfrm>
            <a:off x="7407278" y="1984378"/>
            <a:ext cx="28488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Faster by </a:t>
            </a:r>
            <a:r>
              <a:rPr lang="en-US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≥0.1 m/s </a:t>
            </a:r>
          </a:p>
        </p:txBody>
      </p:sp>
      <p:sp>
        <p:nvSpPr>
          <p:cNvPr id="1805318" name="Text Box 6"/>
          <p:cNvSpPr txBox="1">
            <a:spLocks noChangeArrowheads="1"/>
          </p:cNvSpPr>
          <p:nvPr/>
        </p:nvSpPr>
        <p:spPr bwMode="auto">
          <a:xfrm>
            <a:off x="7432678" y="3429000"/>
            <a:ext cx="1285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Slower  </a:t>
            </a:r>
          </a:p>
        </p:txBody>
      </p:sp>
      <p:sp>
        <p:nvSpPr>
          <p:cNvPr id="1805320" name="Rectangle 8"/>
          <p:cNvSpPr>
            <a:spLocks noChangeArrowheads="1"/>
          </p:cNvSpPr>
          <p:nvPr/>
        </p:nvSpPr>
        <p:spPr bwMode="auto">
          <a:xfrm>
            <a:off x="8785225" y="3200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+mn-ea"/>
              <a:cs typeface="+mn-cs"/>
            </a:endParaRPr>
          </a:p>
        </p:txBody>
      </p:sp>
      <p:sp>
        <p:nvSpPr>
          <p:cNvPr id="1805321" name="Text Box 9"/>
          <p:cNvSpPr txBox="1">
            <a:spLocks noChangeArrowheads="1"/>
          </p:cNvSpPr>
          <p:nvPr/>
        </p:nvSpPr>
        <p:spPr bwMode="auto">
          <a:xfrm>
            <a:off x="6761559" y="4295778"/>
            <a:ext cx="267573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~</a:t>
            </a:r>
            <a:r>
              <a:rPr lang="en-US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20% decreased </a:t>
            </a:r>
          </a:p>
          <a:p>
            <a:pPr algn="ctr">
              <a:defRPr/>
            </a:pPr>
            <a:r>
              <a:rPr lang="en-US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mortality rate</a:t>
            </a:r>
          </a:p>
        </p:txBody>
      </p:sp>
    </p:spTree>
    <p:extLst>
      <p:ext uri="{BB962C8B-B14F-4D97-AF65-F5344CB8AC3E}">
        <p14:creationId xmlns:p14="http://schemas.microsoft.com/office/powerpoint/2010/main" val="3781911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2405066" y="1651000"/>
            <a:ext cx="76406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b="0" i="0" dirty="0">
                <a:solidFill>
                  <a:srgbClr val="7F7F7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Testable hypothesis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b="0" i="0" dirty="0">
                <a:solidFill>
                  <a:srgbClr val="7F7F7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Study design (RCT)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: T-test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0.1 m/s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HOWEVER, Continuous variables, like gait speed, also need to consider variance (variability) in the measurement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Noisy measurements will need more subjects to find an effect</a:t>
            </a:r>
          </a:p>
        </p:txBody>
      </p:sp>
    </p:spTree>
    <p:extLst>
      <p:ext uri="{BB962C8B-B14F-4D97-AF65-F5344CB8AC3E}">
        <p14:creationId xmlns:p14="http://schemas.microsoft.com/office/powerpoint/2010/main" val="55243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Standardized effect size: 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/S</a:t>
            </a:r>
          </a:p>
        </p:txBody>
      </p:sp>
      <p:sp>
        <p:nvSpPr>
          <p:cNvPr id="197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5066" y="1638300"/>
            <a:ext cx="7381875" cy="429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Sample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depends on the ratio of E/S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E: Effect size (difference in means)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S: Standard deviation for measurement</a:t>
            </a:r>
          </a:p>
          <a:p>
            <a:pPr>
              <a:defRPr/>
            </a:pP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You need smaller sample size if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There is a greater </a:t>
            </a:r>
            <a:r>
              <a:rPr lang="en-US" dirty="0">
                <a:latin typeface="Helvetica" charset="0"/>
                <a:ea typeface="ＭＳ Ｐゴシック" charset="0"/>
              </a:rPr>
              <a:t>effect (E)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More precise </a:t>
            </a:r>
            <a:r>
              <a:rPr lang="en-US" dirty="0" smtClean="0">
                <a:latin typeface="Helvetica" charset="0"/>
                <a:ea typeface="ＭＳ Ｐゴシック" charset="0"/>
              </a:rPr>
              <a:t>measurement: lower Standard Deviation (SD)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591" y="222250"/>
            <a:ext cx="7661275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What we need to determine E/S for our trial</a:t>
            </a:r>
          </a:p>
        </p:txBody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737475" cy="4292600"/>
          </a:xfrm>
        </p:spPr>
        <p:txBody>
          <a:bodyPr/>
          <a:lstStyle/>
          <a:p>
            <a:pPr>
              <a:buFont typeface="Zapf Dingbats" charset="0"/>
              <a:buChar char="4"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 (E) for change in walking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speed</a:t>
            </a:r>
          </a:p>
          <a:p>
            <a:pPr marL="0" indent="0" algn="ctr"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+</a:t>
            </a:r>
            <a:r>
              <a:rPr lang="en-US" dirty="0">
                <a:latin typeface="Helvetica" charset="0"/>
                <a:ea typeface="ＭＳ Ｐゴシック" charset="0"/>
              </a:rPr>
              <a:t>0.1 m/</a:t>
            </a:r>
            <a:r>
              <a:rPr lang="en-US" dirty="0" smtClean="0">
                <a:latin typeface="Helvetica" charset="0"/>
                <a:ea typeface="ＭＳ Ｐゴシック" charset="0"/>
              </a:rPr>
              <a:t>s</a:t>
            </a:r>
          </a:p>
          <a:p>
            <a:pPr marL="0" indent="0" algn="ctr">
              <a:buNone/>
              <a:defRPr/>
            </a:pPr>
            <a:endParaRPr lang="en-US" dirty="0">
              <a:latin typeface="Helvetic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 need </a:t>
            </a: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: Standard deviation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</a:rPr>
              <a:t>deviation of the </a:t>
            </a:r>
            <a:r>
              <a:rPr lang="en-US" i="1" dirty="0">
                <a:latin typeface="Helvetica" charset="0"/>
                <a:ea typeface="ＭＳ Ｐゴシック" charset="0"/>
              </a:rPr>
              <a:t>change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 (Standard Deviation)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for the measurement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Cross-sectional data: 0.25 m / sec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However, we are interested in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Standard deviation of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change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in speed?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From longitudinal studies: 0.2 m / sec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What’s wrong?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966" y="1866900"/>
            <a:ext cx="7153275" cy="4292600"/>
          </a:xfrm>
        </p:spPr>
        <p:txBody>
          <a:bodyPr/>
          <a:lstStyle/>
          <a:p>
            <a:pPr algn="ctr">
              <a:buFont typeface="Times" charset="0"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Does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consuming resveratrol lead to a long and healthy life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57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E/S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E: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Effect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size: 0.1 m/sec difference in change </a:t>
            </a:r>
          </a:p>
          <a:p>
            <a:pPr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S: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deviation: 0.2 m/sec</a:t>
            </a:r>
          </a:p>
          <a:p>
            <a:pPr>
              <a:defRPr/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E/S = 0.5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3027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Statistical test: t-test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Continuous variable </a:t>
            </a:r>
          </a:p>
          <a:p>
            <a:pPr marL="685800" lvl="1" indent="-228600">
              <a:spcBef>
                <a:spcPct val="30000"/>
              </a:spcBef>
              <a:buClr>
                <a:srgbClr val="424AFF"/>
              </a:buClr>
              <a:buSzPct val="50000"/>
              <a:buFont typeface="Zapf Dingbats" charset="0"/>
              <a:buChar char="4"/>
              <a:defRPr/>
            </a:pPr>
            <a:r>
              <a:rPr lang="en-US" sz="28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between means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Effect size: 0 vs. 0.1 m/sec change</a:t>
            </a:r>
          </a:p>
          <a:p>
            <a:pPr marL="685800" lvl="1" indent="-22860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2-sided alpha: 0.05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18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89443" name="Picture 4" descr="Table 6A t-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8" y="509588"/>
            <a:ext cx="82073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4294" name="AutoShape 6"/>
          <p:cNvSpPr>
            <a:spLocks noChangeArrowheads="1"/>
          </p:cNvSpPr>
          <p:nvPr/>
        </p:nvSpPr>
        <p:spPr bwMode="auto">
          <a:xfrm>
            <a:off x="6464300" y="22860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804296" name="AutoShape 8"/>
          <p:cNvSpPr>
            <a:spLocks noChangeArrowheads="1"/>
          </p:cNvSpPr>
          <p:nvPr/>
        </p:nvSpPr>
        <p:spPr bwMode="auto">
          <a:xfrm>
            <a:off x="7124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968500" y="1587500"/>
            <a:ext cx="1536700" cy="5334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917700" y="2286000"/>
            <a:ext cx="1536700" cy="2921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933700" y="2628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4257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226300" y="4279900"/>
            <a:ext cx="584200" cy="304800"/>
          </a:xfrm>
          <a:prstGeom prst="octagon">
            <a:avLst>
              <a:gd name="adj" fmla="val 29287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4" grpId="0" animBg="1"/>
      <p:bldP spid="180429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2405066" y="1651000"/>
            <a:ext cx="7381875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size: 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; alpha: 0.20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i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size: 64 per group</a:t>
            </a:r>
            <a:r>
              <a:rPr lang="en-US" sz="3000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i="0">
                <a:effectLst>
                  <a:outerShdw blurRad="38100" dist="38100" dir="2700000" algn="tl">
                    <a:srgbClr val="DDDDDD"/>
                  </a:outerShdw>
                </a:effectLst>
              </a:rPr>
              <a:t>128 total</a:t>
            </a:r>
            <a:endParaRPr lang="en-US" sz="3000" b="0" i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>
                <a:effectLst>
                  <a:outerShdw blurRad="38100" dist="38100" dir="2700000" algn="tl">
                    <a:srgbClr val="DDDDDD"/>
                  </a:outerShdw>
                </a:effectLst>
              </a:rPr>
              <a:t>	With 20% drop out: </a:t>
            </a:r>
            <a:r>
              <a:rPr lang="en-US" sz="3000" i="0">
                <a:effectLst>
                  <a:outerShdw blurRad="38100" dist="38100" dir="2700000" algn="tl">
                    <a:srgbClr val="DDDDDD"/>
                  </a:outerShdw>
                </a:effectLst>
              </a:rPr>
              <a:t>160 total</a:t>
            </a:r>
            <a:endParaRPr lang="en-US" sz="3000" b="0" i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new ingredients</a:t>
            </a:r>
          </a:p>
        </p:txBody>
      </p:sp>
      <p:sp>
        <p:nvSpPr>
          <p:cNvPr id="1794051" name="Rectangle 3"/>
          <p:cNvSpPr>
            <a:spLocks noChangeArrowheads="1"/>
          </p:cNvSpPr>
          <p:nvPr/>
        </p:nvSpPr>
        <p:spPr bwMode="auto">
          <a:xfrm>
            <a:off x="2405066" y="1651000"/>
            <a:ext cx="7653337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New testable hypothesis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Type of study: analytical  (RCT)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T-test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Effect size: E/S = 0.5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 Dingbats" charset="0"/>
                <a:sym typeface="Zapf Dingbats" charset="0"/>
              </a:rPr>
              <a:t>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Power: </a:t>
            </a:r>
            <a:r>
              <a:rPr lang="en-US" sz="3000" b="0" i="0" u="sng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0.80</a:t>
            </a:r>
            <a:r>
              <a:rPr lang="en-US" sz="3000" b="0" i="0" dirty="0">
                <a:solidFill>
                  <a:srgbClr val="606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; alpha: 0.20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Sample size: 64 per group</a:t>
            </a: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;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128 total</a:t>
            </a: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	With 20% drop out: </a:t>
            </a:r>
            <a:r>
              <a:rPr lang="en-US" sz="300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160 total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defRPr/>
            </a:pPr>
            <a:r>
              <a:rPr lang="en-US" sz="3000" b="0" i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trade-off: feasibility vs. clinical importance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rgbClr val="FF0208"/>
              </a:buClr>
              <a:buSzPct val="100000"/>
              <a:buFont typeface="Zapf Dingbats" charset="0"/>
              <a:buChar char="4"/>
              <a:defRPr/>
            </a:pPr>
            <a:endParaRPr lang="en-US" sz="3000" b="0" i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86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c</a:t>
            </a:r>
            <a:r>
              <a:rPr lang="en-US" dirty="0" smtClean="0"/>
              <a:t>alculator and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effectLst/>
              </a:rPr>
              <a:t>http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://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www.sample-size.net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/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err="1" smtClean="0">
                <a:effectLst/>
              </a:rPr>
              <a:t>pspower</a:t>
            </a:r>
            <a:r>
              <a:rPr lang="en-US" dirty="0" smtClean="0">
                <a:effectLst/>
              </a:rPr>
              <a:t> (Vanderbilt)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biostat.mc.vanderbilt.edu/wiki/Main/PowerSampleSize</a:t>
            </a:r>
            <a:endParaRPr lang="en-US" sz="2800" dirty="0">
              <a:effectLst/>
            </a:endParaRPr>
          </a:p>
          <a:p>
            <a:pPr marL="0" indent="0" algn="ctr">
              <a:buNone/>
            </a:pPr>
            <a:r>
              <a:rPr lang="en-US" sz="2800" dirty="0" smtClean="0">
                <a:effectLst/>
              </a:rPr>
              <a:t>Requires </a:t>
            </a:r>
            <a:r>
              <a:rPr lang="en-US" dirty="0" smtClean="0">
                <a:effectLst/>
              </a:rPr>
              <a:t>PC </a:t>
            </a:r>
            <a:r>
              <a:rPr lang="en-US" dirty="0">
                <a:effectLst/>
              </a:rPr>
              <a:t>or PC emulator on mac</a:t>
            </a:r>
          </a:p>
          <a:p>
            <a:pPr marL="0" indent="0" algn="ctr">
              <a:buNone/>
            </a:pPr>
            <a:r>
              <a:rPr lang="en-US" sz="2800" dirty="0">
                <a:effectLst/>
              </a:rPr>
              <a:t>Graphs </a:t>
            </a:r>
            <a:r>
              <a:rPr lang="en-US" sz="2800" dirty="0" smtClean="0">
                <a:effectLst/>
              </a:rPr>
              <a:t>&amp; text </a:t>
            </a:r>
            <a:r>
              <a:rPr lang="en-US" sz="2800" dirty="0">
                <a:effectLst/>
              </a:rPr>
              <a:t>describing the sample size and power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80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4"/>
          <p:cNvSpPr txBox="1">
            <a:spLocks/>
          </p:cNvSpPr>
          <p:nvPr/>
        </p:nvSpPr>
        <p:spPr bwMode="auto">
          <a:xfrm>
            <a:off x="414866" y="459320"/>
            <a:ext cx="4089401" cy="5853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b="0" i="0" kern="0"/>
          </a:p>
        </p:txBody>
      </p:sp>
      <p:sp>
        <p:nvSpPr>
          <p:cNvPr id="18" name="Content Placeholder 14"/>
          <p:cNvSpPr txBox="1">
            <a:spLocks/>
          </p:cNvSpPr>
          <p:nvPr/>
        </p:nvSpPr>
        <p:spPr bwMode="auto">
          <a:xfrm>
            <a:off x="1337734" y="340785"/>
            <a:ext cx="3776133" cy="5971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b="0" i="0" ker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4" y="149290"/>
            <a:ext cx="2208574" cy="6690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76" y="340785"/>
            <a:ext cx="6124170" cy="64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29799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4"/>
          <p:cNvSpPr txBox="1">
            <a:spLocks/>
          </p:cNvSpPr>
          <p:nvPr/>
        </p:nvSpPr>
        <p:spPr bwMode="auto">
          <a:xfrm>
            <a:off x="414866" y="459320"/>
            <a:ext cx="4089401" cy="5853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b="0" i="0" kern="0"/>
          </a:p>
        </p:txBody>
      </p:sp>
      <p:sp>
        <p:nvSpPr>
          <p:cNvPr id="18" name="Content Placeholder 14"/>
          <p:cNvSpPr txBox="1">
            <a:spLocks/>
          </p:cNvSpPr>
          <p:nvPr/>
        </p:nvSpPr>
        <p:spPr bwMode="auto">
          <a:xfrm>
            <a:off x="1337734" y="340785"/>
            <a:ext cx="3776133" cy="5971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208"/>
              </a:buClr>
              <a:buSzPct val="100000"/>
              <a:buFont typeface="Times" charset="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424AFF"/>
              </a:buClr>
              <a:buSzPct val="50000"/>
              <a:buFont typeface="Zapf Dingbats" charset="0"/>
              <a:buChar char="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3CC7C"/>
              </a:buClr>
              <a:buSzPct val="50000"/>
              <a:buFont typeface="Monotype Sorts" charset="0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b="0" i="0" ker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4" y="149290"/>
            <a:ext cx="2208574" cy="6690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36526"/>
          <a:stretch/>
        </p:blipFill>
        <p:spPr>
          <a:xfrm>
            <a:off x="4763179" y="874923"/>
            <a:ext cx="6124170" cy="4077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177" y="5047820"/>
            <a:ext cx="5981172" cy="15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7954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5066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Estimate sample size early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Systematically collect the ingredients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is the most difficult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important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judgment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 that reduce sample size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Compromise power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Increase effect size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Use continuous </a:t>
            </a:r>
            <a:r>
              <a:rPr lang="en-US" dirty="0">
                <a:latin typeface="Helvetica" charset="0"/>
                <a:ea typeface="ＭＳ Ｐゴシック" charset="0"/>
              </a:rPr>
              <a:t>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01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5066" y="1651000"/>
            <a:ext cx="7381875" cy="4749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Estimate sample size early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Systematically collect the ingredients</a:t>
            </a: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Effect size is the most difficult - and important -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judgment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Alternatives that reduce sample size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Compromise power</a:t>
            </a:r>
          </a:p>
          <a:p>
            <a:pPr lvl="1">
              <a:defRPr/>
            </a:pPr>
            <a:r>
              <a:rPr lang="en-US" dirty="0">
                <a:latin typeface="Helvetica" charset="0"/>
                <a:ea typeface="ＭＳ Ｐゴシック" charset="0"/>
              </a:rPr>
              <a:t>Increase effect size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Use continuous </a:t>
            </a:r>
            <a:r>
              <a:rPr lang="en-US" dirty="0">
                <a:latin typeface="Helvetica" charset="0"/>
                <a:ea typeface="ＭＳ Ｐゴシック" charset="0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71642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R Tx 11/01">
  <a:themeElements>
    <a:clrScheme name="ACR Tx 11/0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CR Tx 11/0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lnDef>
  </a:objectDefaults>
  <a:extraClrSchemeLst>
    <a:extraClrScheme>
      <a:clrScheme name="ACR Tx 11/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R Tx 11/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R Tx 11/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Steve's G4 PB:Desktop Folder:1/21/02:ACR Tx 11/01</Template>
  <TotalTime>1381431</TotalTime>
  <Pages>38</Pages>
  <Words>2284</Words>
  <Application>Microsoft Macintosh PowerPoint</Application>
  <PresentationFormat>Widescreen</PresentationFormat>
  <Paragraphs>510</Paragraphs>
  <Slides>101</Slides>
  <Notes>96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3" baseType="lpstr">
      <vt:lpstr>Bradley Hand ITC TT-Bold</vt:lpstr>
      <vt:lpstr>Courier New</vt:lpstr>
      <vt:lpstr>Helvetica</vt:lpstr>
      <vt:lpstr>Monotype Sorts</vt:lpstr>
      <vt:lpstr>ＭＳ Ｐゴシック</vt:lpstr>
      <vt:lpstr>Symbol</vt:lpstr>
      <vt:lpstr>Times</vt:lpstr>
      <vt:lpstr>Wingdings</vt:lpstr>
      <vt:lpstr>Zapf Dingbats</vt:lpstr>
      <vt:lpstr>Arial</vt:lpstr>
      <vt:lpstr>ACR Tx 11/01</vt:lpstr>
      <vt:lpstr>Document</vt:lpstr>
      <vt:lpstr>Sample Size and Power</vt:lpstr>
      <vt:lpstr>The Key to Long Life?</vt:lpstr>
      <vt:lpstr>The Key to Long Life?</vt:lpstr>
      <vt:lpstr>What I want to show</vt:lpstr>
      <vt:lpstr>What I want to show</vt:lpstr>
      <vt:lpstr>Ingredients for Estimating Sample Size</vt:lpstr>
      <vt:lpstr> Sample Size Ingredients</vt:lpstr>
      <vt:lpstr>My research question</vt:lpstr>
      <vt:lpstr>What’s wrong?</vt:lpstr>
      <vt:lpstr>What’s wrong?</vt:lpstr>
      <vt:lpstr>“Consuming resveratrol”</vt:lpstr>
      <vt:lpstr>An alternative to  “Consuming resveratrol”</vt:lpstr>
      <vt:lpstr>A specific, measured, predictor</vt:lpstr>
      <vt:lpstr>I need a measureable endpoint</vt:lpstr>
      <vt:lpstr>The question is becoming a hypothesis</vt:lpstr>
      <vt:lpstr>Specify the population</vt:lpstr>
      <vt:lpstr>The study subjects</vt:lpstr>
      <vt:lpstr>The research hypothesis (AKA the‘alternative’ hypothesis)</vt:lpstr>
      <vt:lpstr>The research hypothesis (AKA the‘alternative’ hypothesis)</vt:lpstr>
      <vt:lpstr>The Null Hypothesis</vt:lpstr>
      <vt:lpstr>The Null Hypothesis</vt:lpstr>
      <vt:lpstr>Ingredients for Sample Size</vt:lpstr>
      <vt:lpstr>Descriptive studies</vt:lpstr>
      <vt:lpstr>Descriptive studies</vt:lpstr>
      <vt:lpstr>Analytical studies</vt:lpstr>
      <vt:lpstr>Randomized trial</vt:lpstr>
      <vt:lpstr>Ingredients for Sample Size</vt:lpstr>
      <vt:lpstr>The class of statistical test depends on the types of variables</vt:lpstr>
      <vt:lpstr>The class of statistical test depends on the types of variables</vt:lpstr>
      <vt:lpstr>The types of variables for a clinical trial?</vt:lpstr>
      <vt:lpstr>The types of variables for a clinical trial?</vt:lpstr>
      <vt:lpstr>The types of variables?</vt:lpstr>
      <vt:lpstr>The types of variables?</vt:lpstr>
      <vt:lpstr>The types of variables?</vt:lpstr>
      <vt:lpstr>The class of statistical test appropriate for the trial</vt:lpstr>
      <vt:lpstr>The class of statistical test appropriate for the trial</vt:lpstr>
      <vt:lpstr>Ingredients for Sample Size</vt:lpstr>
      <vt:lpstr>Estimating the effect size</vt:lpstr>
      <vt:lpstr>Effect size the hardest part</vt:lpstr>
      <vt:lpstr>Effect size the hardest part</vt:lpstr>
      <vt:lpstr>The effect of resveratrol on mortality rate?</vt:lpstr>
      <vt:lpstr>Resveratrol pronged survival of mice fed high calorie diet</vt:lpstr>
      <vt:lpstr>The effect of resveratrol on mortality rate?</vt:lpstr>
      <vt:lpstr>The effect of resveratrol on mortality rate?</vt:lpstr>
      <vt:lpstr>The effect of resveratrol on mortality rate?</vt:lpstr>
      <vt:lpstr>The effect of resveratrol on mortality rate?</vt:lpstr>
      <vt:lpstr>The Science of Effect Sizes Too large!    </vt:lpstr>
      <vt:lpstr>The Science of Effect Sizes Too large! Too small!</vt:lpstr>
      <vt:lpstr>The Science of Effect Sizes Too large! Too small! Just right!</vt:lpstr>
      <vt:lpstr>Effect size</vt:lpstr>
      <vt:lpstr>Ingredients for Sample Size</vt:lpstr>
      <vt:lpstr>𝝰(alpha)</vt:lpstr>
      <vt:lpstr>To convince people that an effect is not due to chance</vt:lpstr>
      <vt:lpstr>If I need to convince skeptics reduce the chance of a false +</vt:lpstr>
      <vt:lpstr>Two-sided vs. one-sided 𝝰</vt:lpstr>
      <vt:lpstr>One-sided 𝝰 </vt:lpstr>
      <vt:lpstr>One-sided 𝝰? </vt:lpstr>
      <vt:lpstr>ß (beta)</vt:lpstr>
      <vt:lpstr>Power (1- ß)</vt:lpstr>
      <vt:lpstr>If it’s true, I don’t want to miss it</vt:lpstr>
      <vt:lpstr>I really don’t want to miss it</vt:lpstr>
      <vt:lpstr>We have all of the ingredients</vt:lpstr>
      <vt:lpstr>How to get the numbers</vt:lpstr>
      <vt:lpstr>From Table 6B.2 Comparing two proportions</vt:lpstr>
      <vt:lpstr>From Table 6B.2</vt:lpstr>
      <vt:lpstr>Appropriate responses</vt:lpstr>
      <vt:lpstr>Alternatives</vt:lpstr>
      <vt:lpstr>From Table 6B.2 Comparing two proportions</vt:lpstr>
      <vt:lpstr>Alternatives</vt:lpstr>
      <vt:lpstr>Alternatives</vt:lpstr>
      <vt:lpstr>From Table 6B.2 Comparing two proportions</vt:lpstr>
      <vt:lpstr>Increasing the effect size</vt:lpstr>
      <vt:lpstr>Alternatives: a new hypothesis</vt:lpstr>
      <vt:lpstr>Mice on resveratrol</vt:lpstr>
      <vt:lpstr>People who walk faster live longer</vt:lpstr>
      <vt:lpstr>Fast walkers have lower mortality An evolutionary perspective</vt:lpstr>
      <vt:lpstr>Walking speed</vt:lpstr>
      <vt:lpstr>New endpoint needs a new hypothesis</vt:lpstr>
      <vt:lpstr>The new ingredients</vt:lpstr>
      <vt:lpstr>Type of statistical tests Depends on the types of variables</vt:lpstr>
      <vt:lpstr>The new ingredients</vt:lpstr>
      <vt:lpstr>The new ingredients</vt:lpstr>
      <vt:lpstr>What effect size for an effect of resveratrol on walking speed</vt:lpstr>
      <vt:lpstr>What we know about walking speed and mortality rate</vt:lpstr>
      <vt:lpstr>What we know about walking speed and mortality rate</vt:lpstr>
      <vt:lpstr>The new ingredients</vt:lpstr>
      <vt:lpstr>Standardized effect size: E/S</vt:lpstr>
      <vt:lpstr>What we need to determine E/S for our trial</vt:lpstr>
      <vt:lpstr>S (Standard Deviation)</vt:lpstr>
      <vt:lpstr>E/S</vt:lpstr>
      <vt:lpstr>The new ingredients</vt:lpstr>
      <vt:lpstr>PowerPoint Presentation</vt:lpstr>
      <vt:lpstr>The new ingredients</vt:lpstr>
      <vt:lpstr>The new ingredients</vt:lpstr>
      <vt:lpstr>On-line calculator and software</vt:lpstr>
      <vt:lpstr>PowerPoint Presentation</vt:lpstr>
      <vt:lpstr>PowerPoint Presentation</vt:lpstr>
      <vt:lpstr>Summary</vt:lpstr>
      <vt:lpstr>Summary</vt:lpstr>
      <vt:lpstr> Thank you </vt:lpstr>
      <vt:lpstr>On-line calculator and software</vt:lpstr>
    </vt:vector>
  </TitlesOfParts>
  <Company>UCSF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Fractures Evidence and Issues </dc:title>
  <dc:subject/>
  <dc:creator>Steve Cummings</dc:creator>
  <cp:keywords/>
  <dc:description/>
  <cp:lastModifiedBy>Steven Cummings</cp:lastModifiedBy>
  <cp:revision>501</cp:revision>
  <cp:lastPrinted>2011-08-10T22:49:14Z</cp:lastPrinted>
  <dcterms:created xsi:type="dcterms:W3CDTF">2011-08-16T05:04:54Z</dcterms:created>
  <dcterms:modified xsi:type="dcterms:W3CDTF">2019-08-09T20:37:10Z</dcterms:modified>
</cp:coreProperties>
</file>