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0" r:id="rId3"/>
    <p:sldId id="261" r:id="rId4"/>
    <p:sldId id="265" r:id="rId5"/>
    <p:sldId id="266" r:id="rId6"/>
    <p:sldId id="262" r:id="rId7"/>
    <p:sldId id="263" r:id="rId8"/>
    <p:sldId id="267" r:id="rId9"/>
    <p:sldId id="264" r:id="rId10"/>
    <p:sldId id="257" r:id="rId11"/>
    <p:sldId id="268" r:id="rId12"/>
    <p:sldId id="269" r:id="rId13"/>
    <p:sldId id="258" r:id="rId14"/>
    <p:sldId id="25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87" d="100"/>
          <a:sy n="87" d="100"/>
        </p:scale>
        <p:origin x="-148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694C9-DF52-734E-88C8-140E54407C2E}" type="datetimeFigureOut">
              <a:rPr lang="en-US" smtClean="0"/>
              <a:t>4/18/16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641E0-DE35-FD49-9C4C-D64A27E11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883493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694C9-DF52-734E-88C8-140E54407C2E}" type="datetimeFigureOut">
              <a:rPr lang="en-US" smtClean="0"/>
              <a:t>4/18/16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641E0-DE35-FD49-9C4C-D64A27E11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01490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694C9-DF52-734E-88C8-140E54407C2E}" type="datetimeFigureOut">
              <a:rPr lang="en-US" smtClean="0"/>
              <a:t>4/18/16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641E0-DE35-FD49-9C4C-D64A27E11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7356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694C9-DF52-734E-88C8-140E54407C2E}" type="datetimeFigureOut">
              <a:rPr lang="en-US" smtClean="0"/>
              <a:t>4/18/16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641E0-DE35-FD49-9C4C-D64A27E11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41444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694C9-DF52-734E-88C8-140E54407C2E}" type="datetimeFigureOut">
              <a:rPr lang="en-US" smtClean="0"/>
              <a:t>4/18/16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641E0-DE35-FD49-9C4C-D64A27E11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73258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694C9-DF52-734E-88C8-140E54407C2E}" type="datetimeFigureOut">
              <a:rPr lang="en-US" smtClean="0"/>
              <a:t>4/18/16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641E0-DE35-FD49-9C4C-D64A27E11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00405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694C9-DF52-734E-88C8-140E54407C2E}" type="datetimeFigureOut">
              <a:rPr lang="en-US" smtClean="0"/>
              <a:t>4/18/16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641E0-DE35-FD49-9C4C-D64A27E11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0112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694C9-DF52-734E-88C8-140E54407C2E}" type="datetimeFigureOut">
              <a:rPr lang="en-US" smtClean="0"/>
              <a:t>4/18/16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641E0-DE35-FD49-9C4C-D64A27E11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968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694C9-DF52-734E-88C8-140E54407C2E}" type="datetimeFigureOut">
              <a:rPr lang="en-US" smtClean="0"/>
              <a:t>4/18/16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641E0-DE35-FD49-9C4C-D64A27E11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46178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694C9-DF52-734E-88C8-140E54407C2E}" type="datetimeFigureOut">
              <a:rPr lang="en-US" smtClean="0"/>
              <a:t>4/18/16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641E0-DE35-FD49-9C4C-D64A27E11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9956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3694C9-DF52-734E-88C8-140E54407C2E}" type="datetimeFigureOut">
              <a:rPr lang="en-US" smtClean="0"/>
              <a:t>4/18/16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8641E0-DE35-FD49-9C4C-D64A27E11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862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3694C9-DF52-734E-88C8-140E54407C2E}" type="datetimeFigureOut">
              <a:rPr lang="en-US" smtClean="0"/>
              <a:t>4/18/16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8641E0-DE35-FD49-9C4C-D64A27E11B4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44539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Research Strategy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Significance</a:t>
            </a:r>
          </a:p>
          <a:p>
            <a:r>
              <a:rPr lang="en-US" dirty="0" smtClean="0"/>
              <a:t>Innovation</a:t>
            </a:r>
          </a:p>
          <a:p>
            <a:r>
              <a:rPr lang="en-US" dirty="0" smtClean="0"/>
              <a:t>Approach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79427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3589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Describe </a:t>
            </a:r>
            <a:r>
              <a:rPr lang="en-US" dirty="0"/>
              <a:t>the overall </a:t>
            </a:r>
            <a:r>
              <a:rPr lang="en-US" dirty="0" smtClean="0"/>
              <a:t>strategy</a:t>
            </a:r>
            <a:r>
              <a:rPr lang="en-US" dirty="0"/>
              <a:t>, methodology, and analyses to be used to accomplish the specific aims of the project. </a:t>
            </a:r>
            <a:endParaRPr lang="en-US" dirty="0" smtClean="0"/>
          </a:p>
          <a:p>
            <a:r>
              <a:rPr lang="en-US" dirty="0" smtClean="0"/>
              <a:t>Include </a:t>
            </a:r>
            <a:r>
              <a:rPr lang="en-US" dirty="0"/>
              <a:t>how the data will be collected, analyzed, and </a:t>
            </a:r>
            <a:r>
              <a:rPr lang="en-US" dirty="0" smtClean="0"/>
              <a:t>interpreted. </a:t>
            </a:r>
          </a:p>
          <a:p>
            <a:r>
              <a:rPr lang="en-US" dirty="0" smtClean="0"/>
              <a:t>Discuss </a:t>
            </a:r>
            <a:r>
              <a:rPr lang="en-US" dirty="0"/>
              <a:t>potential problems, alternative </a:t>
            </a:r>
            <a:r>
              <a:rPr lang="en-US" dirty="0" smtClean="0"/>
              <a:t>strategies</a:t>
            </a:r>
            <a:r>
              <a:rPr lang="en-US" dirty="0"/>
              <a:t>, and benchmarks for success anticipated to achieve the aims. </a:t>
            </a:r>
            <a:endParaRPr lang="en-US" dirty="0" smtClean="0"/>
          </a:p>
          <a:p>
            <a:r>
              <a:rPr lang="en-US" dirty="0" smtClean="0"/>
              <a:t>If </a:t>
            </a:r>
            <a:r>
              <a:rPr lang="en-US" dirty="0"/>
              <a:t>the project is in the early stages of development, described any strategy to establish feasibility, and address the management of any high risk aspects of the proposed work. </a:t>
            </a:r>
            <a:endParaRPr lang="en-US" dirty="0" smtClean="0"/>
          </a:p>
          <a:p>
            <a:r>
              <a:rPr lang="en-US" dirty="0" smtClean="0"/>
              <a:t>Point </a:t>
            </a:r>
            <a:r>
              <a:rPr lang="en-US" dirty="0"/>
              <a:t>out any procedures, situations, or materials that may be hazardous to personnel and precautions to be exercised. 	</a:t>
            </a:r>
            <a:r>
              <a:rPr lang="en-US" i="1" dirty="0" smtClean="0"/>
              <a:t>Although most of this detail should go in the Human Subjects’ section.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39770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b="1" dirty="0">
                <a:latin typeface="Arial" charset="0"/>
              </a:rPr>
              <a:t>Approach </a:t>
            </a:r>
            <a:r>
              <a:rPr lang="en-US" dirty="0" smtClean="0">
                <a:latin typeface="Arial" charset="0"/>
              </a:rPr>
              <a:t>(Mitchell)</a:t>
            </a:r>
            <a:endParaRPr lang="en-US" dirty="0">
              <a:latin typeface="Arial" charset="0"/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sz="2800">
                <a:latin typeface="Arial" charset="0"/>
              </a:rPr>
              <a:t>Organization of this section: 2 approaches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sz="2400" b="1">
                <a:latin typeface="Arial" charset="0"/>
              </a:rPr>
              <a:t>“Modular” approach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>
                <a:latin typeface="Arial" charset="0"/>
              </a:rPr>
              <a:t>For each specific aim, include the following subsections:</a:t>
            </a:r>
          </a:p>
          <a:p>
            <a:pPr lvl="3" eaLnBrk="1" hangingPunct="1">
              <a:lnSpc>
                <a:spcPct val="90000"/>
              </a:lnSpc>
            </a:pPr>
            <a:r>
              <a:rPr lang="en-US">
                <a:latin typeface="Arial" charset="0"/>
              </a:rPr>
              <a:t>Introduction</a:t>
            </a:r>
            <a:endParaRPr lang="en-US" sz="1800">
              <a:latin typeface="Arial" charset="0"/>
            </a:endParaRPr>
          </a:p>
          <a:p>
            <a:pPr lvl="3" eaLnBrk="1" hangingPunct="1">
              <a:lnSpc>
                <a:spcPct val="90000"/>
              </a:lnSpc>
            </a:pPr>
            <a:r>
              <a:rPr lang="en-US">
                <a:latin typeface="Arial" charset="0"/>
              </a:rPr>
              <a:t>Background</a:t>
            </a:r>
          </a:p>
          <a:p>
            <a:pPr lvl="3" eaLnBrk="1" hangingPunct="1">
              <a:lnSpc>
                <a:spcPct val="90000"/>
              </a:lnSpc>
            </a:pPr>
            <a:r>
              <a:rPr lang="en-US">
                <a:latin typeface="Arial" charset="0"/>
              </a:rPr>
              <a:t>Preliminary Studies</a:t>
            </a:r>
          </a:p>
          <a:p>
            <a:pPr lvl="3" eaLnBrk="1" hangingPunct="1">
              <a:lnSpc>
                <a:spcPct val="90000"/>
              </a:lnSpc>
            </a:pPr>
            <a:r>
              <a:rPr lang="en-US">
                <a:latin typeface="Arial" charset="0"/>
              </a:rPr>
              <a:t>Research Design</a:t>
            </a:r>
          </a:p>
          <a:p>
            <a:pPr lvl="3" eaLnBrk="1" hangingPunct="1">
              <a:lnSpc>
                <a:spcPct val="90000"/>
              </a:lnSpc>
            </a:pPr>
            <a:r>
              <a:rPr lang="en-US">
                <a:latin typeface="Arial" charset="0"/>
              </a:rPr>
              <a:t>Expected Outcomes</a:t>
            </a:r>
          </a:p>
          <a:p>
            <a:pPr lvl="3" eaLnBrk="1" hangingPunct="1">
              <a:lnSpc>
                <a:spcPct val="90000"/>
              </a:lnSpc>
            </a:pPr>
            <a:r>
              <a:rPr lang="en-US">
                <a:latin typeface="Arial" charset="0"/>
              </a:rPr>
              <a:t>Potential Problems &amp; Alternative Approaches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>
                <a:latin typeface="Arial" charset="0"/>
              </a:rPr>
              <a:t>Timeline</a:t>
            </a:r>
          </a:p>
          <a:p>
            <a:pPr lvl="2" eaLnBrk="1" hangingPunct="1">
              <a:lnSpc>
                <a:spcPct val="90000"/>
              </a:lnSpc>
            </a:pPr>
            <a:r>
              <a:rPr lang="en-US" sz="2000">
                <a:latin typeface="Arial" charset="0"/>
              </a:rPr>
              <a:t>Future Directions</a:t>
            </a:r>
          </a:p>
        </p:txBody>
      </p:sp>
    </p:spTree>
    <p:extLst>
      <p:ext uri="{BB962C8B-B14F-4D97-AF65-F5344CB8AC3E}">
        <p14:creationId xmlns:p14="http://schemas.microsoft.com/office/powerpoint/2010/main" val="92207016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b="1" dirty="0">
                <a:latin typeface="Arial" charset="0"/>
              </a:rPr>
              <a:t>Approach </a:t>
            </a:r>
            <a:r>
              <a:rPr lang="en-US" dirty="0" smtClean="0">
                <a:latin typeface="Arial" charset="0"/>
              </a:rPr>
              <a:t>(Mitchell)</a:t>
            </a:r>
            <a:endParaRPr lang="en-US" dirty="0">
              <a:latin typeface="Arial" charset="0"/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28613" y="1941513"/>
            <a:ext cx="8205787" cy="46878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sz="2400" b="1">
                <a:latin typeface="Arial" charset="0"/>
              </a:rPr>
              <a:t>“Unitary” approach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>
                <a:latin typeface="Arial" charset="0"/>
              </a:rPr>
              <a:t>Introduction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>
                <a:latin typeface="Arial" charset="0"/>
              </a:rPr>
              <a:t>Background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>
                <a:latin typeface="Arial" charset="0"/>
              </a:rPr>
              <a:t>Preliminary Studies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>
                <a:latin typeface="Arial" charset="0"/>
              </a:rPr>
              <a:t>Research Design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>
                <a:latin typeface="Arial" charset="0"/>
              </a:rPr>
              <a:t>Overview of study design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>
                <a:latin typeface="Arial" charset="0"/>
              </a:rPr>
              <a:t>Study population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>
                <a:latin typeface="Arial" charset="0"/>
              </a:rPr>
              <a:t>Study procedures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>
                <a:latin typeface="Arial" charset="0"/>
              </a:rPr>
              <a:t>Study measurements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>
                <a:latin typeface="Arial" charset="0"/>
              </a:rPr>
              <a:t>Data quality and management</a:t>
            </a:r>
          </a:p>
          <a:p>
            <a:pPr lvl="2" eaLnBrk="1" hangingPunct="1">
              <a:lnSpc>
                <a:spcPct val="80000"/>
              </a:lnSpc>
            </a:pPr>
            <a:r>
              <a:rPr lang="en-US" sz="1800">
                <a:latin typeface="Arial" charset="0"/>
              </a:rPr>
              <a:t>Data analysis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>
                <a:latin typeface="Arial" charset="0"/>
              </a:rPr>
              <a:t>Expected Outcomes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>
                <a:latin typeface="Arial" charset="0"/>
              </a:rPr>
              <a:t>Potential Problems &amp; Alternative Approaches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>
                <a:latin typeface="Arial" charset="0"/>
              </a:rPr>
              <a:t>Timeline</a:t>
            </a:r>
          </a:p>
          <a:p>
            <a:pPr lvl="1" eaLnBrk="1" hangingPunct="1">
              <a:lnSpc>
                <a:spcPct val="80000"/>
              </a:lnSpc>
            </a:pPr>
            <a:r>
              <a:rPr lang="en-US" sz="2000">
                <a:latin typeface="Arial" charset="0"/>
              </a:rPr>
              <a:t>Future Directions</a:t>
            </a:r>
          </a:p>
          <a:p>
            <a:pPr lvl="1" eaLnBrk="1" hangingPunct="1">
              <a:lnSpc>
                <a:spcPct val="80000"/>
              </a:lnSpc>
            </a:pPr>
            <a:endParaRPr lang="en-US" sz="2000">
              <a:latin typeface="Arial" charset="0"/>
            </a:endParaRPr>
          </a:p>
          <a:p>
            <a:pPr eaLnBrk="1" hangingPunct="1">
              <a:lnSpc>
                <a:spcPct val="80000"/>
              </a:lnSpc>
            </a:pPr>
            <a:endParaRPr lang="en-US" sz="200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0387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Approach is probably the most common section in which reviewers find problems. </a:t>
            </a:r>
          </a:p>
          <a:p>
            <a:pPr lvl="1"/>
            <a:r>
              <a:rPr lang="en-US" dirty="0" smtClean="0"/>
              <a:t>It is their job to find problems.</a:t>
            </a:r>
          </a:p>
          <a:p>
            <a:r>
              <a:rPr lang="en-US" dirty="0" smtClean="0"/>
              <a:t>Try to be as clear and detailed as possible. Include diagrams, flow charts, and tables and divide up </a:t>
            </a:r>
            <a:r>
              <a:rPr lang="en-US" dirty="0" smtClean="0"/>
              <a:t>sections (sub-headers). </a:t>
            </a:r>
            <a:endParaRPr lang="en-US" dirty="0" smtClean="0"/>
          </a:p>
          <a:p>
            <a:r>
              <a:rPr lang="en-US" dirty="0" smtClean="0"/>
              <a:t>Be sure that the details in this section are consistent with other areas of the grant (e.g. human subjects).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619452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approach tips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Repeat </a:t>
            </a:r>
            <a:r>
              <a:rPr lang="en-US" dirty="0" smtClean="0"/>
              <a:t>the aims so the reviewer doesn’t have to flip back.</a:t>
            </a:r>
          </a:p>
          <a:p>
            <a:r>
              <a:rPr lang="en-US" dirty="0" smtClean="0"/>
              <a:t>For any methodology that is new, or was not straightforward, include discussion of why you chose that methodology and potential alternatives if it does not pan out.</a:t>
            </a:r>
          </a:p>
          <a:p>
            <a:r>
              <a:rPr lang="en-US" dirty="0" smtClean="0"/>
              <a:t>Include a timeline.</a:t>
            </a:r>
          </a:p>
          <a:p>
            <a:r>
              <a:rPr lang="en-US" dirty="0" smtClean="0"/>
              <a:t>If an R-grant, consider a short section describing the team (probably not necessary for a training grant that has lots of sections about the team).</a:t>
            </a:r>
          </a:p>
          <a:p>
            <a:r>
              <a:rPr lang="en-US" dirty="0" smtClean="0"/>
              <a:t>Consider having a future directions and a summary statement. This may be where you put the expected positive outcomes of conducting the study. This can be for overall or for each aim.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0800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Research Strategy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6</a:t>
            </a:r>
            <a:r>
              <a:rPr lang="en-US" dirty="0" smtClean="0"/>
              <a:t> </a:t>
            </a:r>
            <a:r>
              <a:rPr lang="en-US" dirty="0" smtClean="0"/>
              <a:t>pages (12 for R grants) </a:t>
            </a:r>
            <a:endParaRPr lang="en-US" dirty="0" smtClean="0"/>
          </a:p>
          <a:p>
            <a:r>
              <a:rPr lang="en-US" dirty="0" smtClean="0"/>
              <a:t>3 major sections</a:t>
            </a:r>
          </a:p>
          <a:p>
            <a:pPr lvl="1"/>
            <a:r>
              <a:rPr lang="en-US" dirty="0" smtClean="0"/>
              <a:t>Significance – Chapter 9 R&amp;M</a:t>
            </a:r>
          </a:p>
          <a:p>
            <a:pPr lvl="1"/>
            <a:r>
              <a:rPr lang="en-US" dirty="0" smtClean="0"/>
              <a:t>Innovation – Chapter 9 R&amp;M</a:t>
            </a:r>
          </a:p>
          <a:p>
            <a:pPr lvl="1"/>
            <a:r>
              <a:rPr lang="en-US" dirty="0" smtClean="0"/>
              <a:t>Approach – Chapter 10-11 R&amp;M</a:t>
            </a:r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7186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Significance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Used to be “Background and significance” and was the place for a literature review</a:t>
            </a:r>
          </a:p>
          <a:p>
            <a:r>
              <a:rPr lang="en-US" dirty="0" smtClean="0"/>
              <a:t>Page limits have been severely shortened since that time</a:t>
            </a:r>
          </a:p>
          <a:p>
            <a:r>
              <a:rPr lang="en-US" dirty="0" smtClean="0"/>
              <a:t>Should accomplish 3 things</a:t>
            </a:r>
          </a:p>
          <a:p>
            <a:pPr lvl="1"/>
            <a:r>
              <a:rPr lang="en-US" dirty="0" smtClean="0"/>
              <a:t>1. Review the literature that describes the public health problem </a:t>
            </a:r>
          </a:p>
          <a:p>
            <a:pPr lvl="1"/>
            <a:r>
              <a:rPr lang="en-US" dirty="0" smtClean="0"/>
              <a:t>2. Establish the gap in the </a:t>
            </a:r>
            <a:r>
              <a:rPr lang="en-US" dirty="0" smtClean="0"/>
              <a:t>literature – JUSTIFY the NEED</a:t>
            </a:r>
            <a:endParaRPr lang="en-US" dirty="0" smtClean="0"/>
          </a:p>
          <a:p>
            <a:pPr lvl="1"/>
            <a:r>
              <a:rPr lang="en-US" dirty="0" smtClean="0"/>
              <a:t>3. Discuss how the results of the proposed study (or the long-term goals) will change practice, health, etc.</a:t>
            </a:r>
          </a:p>
        </p:txBody>
      </p:sp>
    </p:spTree>
    <p:extLst>
      <p:ext uri="{BB962C8B-B14F-4D97-AF65-F5344CB8AC3E}">
        <p14:creationId xmlns:p14="http://schemas.microsoft.com/office/powerpoint/2010/main" val="27527897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Significance (some from Tom Mitchell)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10000"/>
              </a:lnSpc>
            </a:pPr>
            <a:r>
              <a:rPr lang="en-US" sz="3600" dirty="0" smtClean="0">
                <a:latin typeface="Calibri body"/>
                <a:cs typeface="Calibri body"/>
              </a:rPr>
              <a:t>B</a:t>
            </a:r>
            <a:r>
              <a:rPr lang="en-US" sz="3600" dirty="0" smtClean="0">
                <a:latin typeface="Calibri body"/>
                <a:cs typeface="Calibri body"/>
              </a:rPr>
              <a:t>egin to increase the level of detail that will extend and validate what was written in the Specific Aims section (</a:t>
            </a:r>
            <a:r>
              <a:rPr lang="en-US" sz="3600" i="1" dirty="0" smtClean="0">
                <a:latin typeface="Calibri body"/>
                <a:cs typeface="Calibri body"/>
              </a:rPr>
              <a:t>however, </a:t>
            </a:r>
            <a:r>
              <a:rPr lang="en-US" sz="3600" i="1" u="sng" dirty="0" smtClean="0">
                <a:latin typeface="Calibri body"/>
                <a:cs typeface="Calibri body"/>
              </a:rPr>
              <a:t>do not repeat text verbatim</a:t>
            </a:r>
            <a:r>
              <a:rPr lang="en-US" sz="3600" i="1" dirty="0" smtClean="0">
                <a:latin typeface="Calibri body"/>
                <a:cs typeface="Calibri body"/>
              </a:rPr>
              <a:t> from the Specific Aims section</a:t>
            </a:r>
            <a:r>
              <a:rPr lang="en-US" sz="3600" dirty="0" smtClean="0">
                <a:latin typeface="Calibri body"/>
                <a:cs typeface="Calibri body"/>
              </a:rPr>
              <a:t>). </a:t>
            </a:r>
          </a:p>
          <a:p>
            <a:pPr>
              <a:lnSpc>
                <a:spcPct val="110000"/>
              </a:lnSpc>
            </a:pPr>
            <a:r>
              <a:rPr lang="en-US" sz="3600" dirty="0" smtClean="0">
                <a:latin typeface="Calibri body"/>
                <a:cs typeface="Calibri body"/>
              </a:rPr>
              <a:t>Provide a critical analysis of the primary literature that describes the existence of a critical gap in knowledge.</a:t>
            </a:r>
          </a:p>
          <a:p>
            <a:pPr lvl="1">
              <a:lnSpc>
                <a:spcPct val="110000"/>
              </a:lnSpc>
            </a:pPr>
            <a:r>
              <a:rPr lang="en-US" sz="3100" dirty="0" smtClean="0">
                <a:latin typeface="Calibri body"/>
                <a:cs typeface="Calibri body"/>
              </a:rPr>
              <a:t>This is where you include some of the material that used to be in the “Background” section, which substantiates and validates that there is an important problem.</a:t>
            </a:r>
          </a:p>
          <a:p>
            <a:pPr>
              <a:lnSpc>
                <a:spcPct val="110000"/>
              </a:lnSpc>
            </a:pPr>
            <a:r>
              <a:rPr lang="en-US" sz="4000" dirty="0" smtClean="0">
                <a:latin typeface="Calibri body"/>
                <a:cs typeface="Calibri body"/>
              </a:rPr>
              <a:t>Each paragraph begin with a sentence that summarizes the main point of the paragraph. It can end with a sentence of how this ties in with the proposal</a:t>
            </a:r>
          </a:p>
          <a:p>
            <a:pPr marL="0" indent="0">
              <a:buNone/>
            </a:pPr>
            <a:endParaRPr lang="en-US" sz="3600" b="1" dirty="0">
              <a:latin typeface="Calibri"/>
              <a:cs typeface="Calibri"/>
            </a:endParaRP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99069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Significance (some from Tom Mitchell)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pPr>
              <a:lnSpc>
                <a:spcPct val="110000"/>
              </a:lnSpc>
            </a:pPr>
            <a:r>
              <a:rPr lang="en-US" sz="3600" dirty="0" smtClean="0">
                <a:latin typeface="Calibri body"/>
                <a:cs typeface="Calibri body"/>
              </a:rPr>
              <a:t>At end: Describe the contribution you expect to make and how that contribution will change health, health care practice, etc. </a:t>
            </a:r>
            <a:endParaRPr lang="en-US" sz="4000" dirty="0" smtClean="0">
              <a:latin typeface="Calibri body"/>
              <a:cs typeface="Calibri body"/>
            </a:endParaRPr>
          </a:p>
          <a:p>
            <a:pPr marL="0" indent="0">
              <a:buNone/>
            </a:pPr>
            <a:endParaRPr lang="en-US" sz="3600" b="1" dirty="0">
              <a:latin typeface="Calibri"/>
              <a:cs typeface="Calibri"/>
            </a:endParaRP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346074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Significance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</p:spPr>
        <p:txBody>
          <a:bodyPr>
            <a:normAutofit/>
          </a:bodyPr>
          <a:lstStyle/>
          <a:p>
            <a:r>
              <a:rPr lang="en-US" dirty="0" smtClean="0"/>
              <a:t>What </a:t>
            </a:r>
            <a:r>
              <a:rPr lang="en-US" dirty="0" smtClean="0"/>
              <a:t>about background literature?</a:t>
            </a:r>
          </a:p>
          <a:p>
            <a:pPr lvl="1"/>
            <a:r>
              <a:rPr lang="en-US" dirty="0" smtClean="0"/>
              <a:t>Russell and Morrison recommend describing the literature relevant to the methods in the “Approach” section under the “Justification and Feasibility” for each individual aim</a:t>
            </a:r>
          </a:p>
          <a:p>
            <a:pPr lvl="1"/>
            <a:r>
              <a:rPr lang="en-US" dirty="0"/>
              <a:t>C</a:t>
            </a:r>
            <a:r>
              <a:rPr lang="en-US" dirty="0" smtClean="0"/>
              <a:t>umbersome for literature that is overarching (e.g. theoretical model) or relevant to all the aims</a:t>
            </a:r>
          </a:p>
        </p:txBody>
      </p:sp>
    </p:spTree>
    <p:extLst>
      <p:ext uri="{BB962C8B-B14F-4D97-AF65-F5344CB8AC3E}">
        <p14:creationId xmlns:p14="http://schemas.microsoft.com/office/powerpoint/2010/main" val="5814172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Innovation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Not required for the F31 but may not hurt to include</a:t>
            </a:r>
          </a:p>
          <a:p>
            <a:r>
              <a:rPr lang="en-US" dirty="0" smtClean="0"/>
              <a:t>3 components</a:t>
            </a:r>
          </a:p>
          <a:p>
            <a:pPr lvl="1"/>
            <a:r>
              <a:rPr lang="en-US" dirty="0" smtClean="0"/>
              <a:t>1. Convey the status quo </a:t>
            </a:r>
            <a:endParaRPr lang="en-US" dirty="0"/>
          </a:p>
          <a:p>
            <a:pPr lvl="1"/>
            <a:r>
              <a:rPr lang="en-US" dirty="0" smtClean="0"/>
              <a:t>2. Describe how your work differs from the status quo</a:t>
            </a:r>
          </a:p>
          <a:p>
            <a:pPr lvl="1"/>
            <a:r>
              <a:rPr lang="en-US" dirty="0" smtClean="0"/>
              <a:t>3. Describe the tangible benefits from changing the status quo </a:t>
            </a:r>
          </a:p>
          <a:p>
            <a:r>
              <a:rPr lang="en-US" dirty="0" smtClean="0">
                <a:latin typeface="Arial" charset="0"/>
              </a:rPr>
              <a:t>Significanc</a:t>
            </a:r>
            <a:r>
              <a:rPr lang="en-US" dirty="0" smtClean="0">
                <a:latin typeface="Arial" charset="0"/>
              </a:rPr>
              <a:t>e and innovation: you </a:t>
            </a:r>
            <a:r>
              <a:rPr lang="en-US" dirty="0" smtClean="0">
                <a:latin typeface="Arial" charset="0"/>
              </a:rPr>
              <a:t>are writing for a general audience that is “uninformed (about your topic) but intelligent,” so you should write this section in </a:t>
            </a:r>
            <a:r>
              <a:rPr lang="en-US" u="sng" dirty="0" smtClean="0">
                <a:latin typeface="Arial" charset="0"/>
              </a:rPr>
              <a:t>non-technical language</a:t>
            </a:r>
            <a:r>
              <a:rPr lang="en-US" dirty="0" smtClean="0">
                <a:latin typeface="Arial" charset="0"/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764985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Innovation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Innovation is what sets your study apart. Often it is new measurement tools. Modifying a previous approach for another population is not innovative.</a:t>
            </a:r>
          </a:p>
          <a:p>
            <a:pPr lvl="1"/>
            <a:r>
              <a:rPr lang="en-US" dirty="0" smtClean="0">
                <a:latin typeface="Arial" charset="0"/>
              </a:rPr>
              <a:t>Be sure to describe the s</a:t>
            </a:r>
            <a:r>
              <a:rPr lang="en-US" dirty="0" smtClean="0"/>
              <a:t>tatus quo and why it is inferior (tactfully).</a:t>
            </a:r>
          </a:p>
          <a:p>
            <a:r>
              <a:rPr lang="en-US" dirty="0" smtClean="0">
                <a:latin typeface="Arial" charset="0"/>
              </a:rPr>
              <a:t>Study strengths may not be innovation.</a:t>
            </a:r>
          </a:p>
        </p:txBody>
      </p:sp>
    </p:spTree>
    <p:extLst>
      <p:ext uri="{BB962C8B-B14F-4D97-AF65-F5344CB8AC3E}">
        <p14:creationId xmlns:p14="http://schemas.microsoft.com/office/powerpoint/2010/main" val="13091293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Approach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nuts and bolts of what you are going to do</a:t>
            </a:r>
          </a:p>
          <a:p>
            <a:r>
              <a:rPr lang="en-US" dirty="0" smtClean="0"/>
              <a:t>Needs to have enough detail to convince reviewers of feasibility in your hands</a:t>
            </a:r>
          </a:p>
          <a:p>
            <a:r>
              <a:rPr lang="en-US" dirty="0" smtClean="0"/>
              <a:t>Includes data collection, statistical power, statistical analyses, potential pitfalls, timeline, and future directions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32136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870</Words>
  <Application>Microsoft Macintosh PowerPoint</Application>
  <PresentationFormat>On-screen Show (4:3)</PresentationFormat>
  <Paragraphs>88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Research Strategy </vt:lpstr>
      <vt:lpstr>Research Strategy</vt:lpstr>
      <vt:lpstr>Significance</vt:lpstr>
      <vt:lpstr>Significance (some from Tom Mitchell)</vt:lpstr>
      <vt:lpstr>Significance (some from Tom Mitchell)</vt:lpstr>
      <vt:lpstr>Significance</vt:lpstr>
      <vt:lpstr>Innovation</vt:lpstr>
      <vt:lpstr>Innovation</vt:lpstr>
      <vt:lpstr>Approach</vt:lpstr>
      <vt:lpstr>Approach</vt:lpstr>
      <vt:lpstr>Approach (Mitchell)</vt:lpstr>
      <vt:lpstr>Approach (Mitchell)</vt:lpstr>
      <vt:lpstr>General tips</vt:lpstr>
      <vt:lpstr>Other approach tips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Research Strategy 6 pages for training grants 12 pages for R grants</dc:title>
  <dc:creator>Judith Hahn</dc:creator>
  <cp:lastModifiedBy>Judith Hahn</cp:lastModifiedBy>
  <cp:revision>8</cp:revision>
  <dcterms:created xsi:type="dcterms:W3CDTF">2016-04-18T15:57:13Z</dcterms:created>
  <dcterms:modified xsi:type="dcterms:W3CDTF">2016-04-18T17:00:11Z</dcterms:modified>
</cp:coreProperties>
</file>