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30" r:id="rId5"/>
  </p:sldMasterIdLst>
  <p:notesMasterIdLst>
    <p:notesMasterId r:id="rId45"/>
  </p:notesMasterIdLst>
  <p:sldIdLst>
    <p:sldId id="683" r:id="rId6"/>
    <p:sldId id="720" r:id="rId7"/>
    <p:sldId id="746" r:id="rId8"/>
    <p:sldId id="748" r:id="rId9"/>
    <p:sldId id="658" r:id="rId10"/>
    <p:sldId id="450" r:id="rId11"/>
    <p:sldId id="692" r:id="rId12"/>
    <p:sldId id="459" r:id="rId13"/>
    <p:sldId id="462" r:id="rId14"/>
    <p:sldId id="729" r:id="rId15"/>
    <p:sldId id="830" r:id="rId16"/>
    <p:sldId id="527" r:id="rId17"/>
    <p:sldId id="831" r:id="rId18"/>
    <p:sldId id="660" r:id="rId19"/>
    <p:sldId id="670" r:id="rId20"/>
    <p:sldId id="674" r:id="rId21"/>
    <p:sldId id="735" r:id="rId22"/>
    <p:sldId id="756" r:id="rId23"/>
    <p:sldId id="423" r:id="rId24"/>
    <p:sldId id="433" r:id="rId25"/>
    <p:sldId id="833" r:id="rId26"/>
    <p:sldId id="834" r:id="rId27"/>
    <p:sldId id="444" r:id="rId28"/>
    <p:sldId id="445" r:id="rId29"/>
    <p:sldId id="446" r:id="rId30"/>
    <p:sldId id="447" r:id="rId31"/>
    <p:sldId id="757" r:id="rId32"/>
    <p:sldId id="832" r:id="rId33"/>
    <p:sldId id="324" r:id="rId34"/>
    <p:sldId id="333" r:id="rId35"/>
    <p:sldId id="345" r:id="rId36"/>
    <p:sldId id="354" r:id="rId37"/>
    <p:sldId id="346" r:id="rId38"/>
    <p:sldId id="686" r:id="rId39"/>
    <p:sldId id="826" r:id="rId40"/>
    <p:sldId id="827" r:id="rId41"/>
    <p:sldId id="721" r:id="rId42"/>
    <p:sldId id="828" r:id="rId43"/>
    <p:sldId id="82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1752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04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7072E-4829-4273-BC9D-8E75C66A222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E4B2B-B76A-4906-BB8E-38C00B5FB23E}">
      <dgm:prSet phldrT="[Text]"/>
      <dgm:spPr/>
      <dgm:t>
        <a:bodyPr/>
        <a:lstStyle/>
        <a:p>
          <a:r>
            <a:rPr lang="en-US" dirty="0"/>
            <a:t>Diabetes</a:t>
          </a:r>
        </a:p>
      </dgm:t>
    </dgm:pt>
    <dgm:pt modelId="{7864AD30-93D9-465F-8A99-B0BF06A4A03C}" type="parTrans" cxnId="{A80BCF9A-AB7A-44AD-86A6-666596F469EE}">
      <dgm:prSet/>
      <dgm:spPr/>
      <dgm:t>
        <a:bodyPr/>
        <a:lstStyle/>
        <a:p>
          <a:endParaRPr lang="en-US"/>
        </a:p>
      </dgm:t>
    </dgm:pt>
    <dgm:pt modelId="{FF29AD7C-8D11-481A-8EFE-93F60EB5208D}" type="sibTrans" cxnId="{A80BCF9A-AB7A-44AD-86A6-666596F469EE}">
      <dgm:prSet/>
      <dgm:spPr/>
      <dgm:t>
        <a:bodyPr/>
        <a:lstStyle/>
        <a:p>
          <a:endParaRPr lang="en-US"/>
        </a:p>
      </dgm:t>
    </dgm:pt>
    <dgm:pt modelId="{131865C5-B0AC-4F89-9BE8-147CE5399286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Behavioral/</a:t>
          </a:r>
        </a:p>
        <a:p>
          <a:pPr>
            <a:spcAft>
              <a:spcPct val="35000"/>
            </a:spcAft>
          </a:pPr>
          <a:r>
            <a:rPr lang="en-US" dirty="0"/>
            <a:t>Clinical Factors</a:t>
          </a:r>
        </a:p>
      </dgm:t>
    </dgm:pt>
    <dgm:pt modelId="{0BBF945B-309E-4B68-B1B0-078DC6986E68}" type="parTrans" cxnId="{E7FBC6BC-21D3-4A80-9174-AA69CB3188E7}">
      <dgm:prSet/>
      <dgm:spPr/>
      <dgm:t>
        <a:bodyPr/>
        <a:lstStyle/>
        <a:p>
          <a:endParaRPr lang="en-US"/>
        </a:p>
      </dgm:t>
    </dgm:pt>
    <dgm:pt modelId="{A6BD91E7-1050-4500-8F2E-4DA8F5EBEAA5}" type="sibTrans" cxnId="{E7FBC6BC-21D3-4A80-9174-AA69CB3188E7}">
      <dgm:prSet/>
      <dgm:spPr/>
      <dgm:t>
        <a:bodyPr/>
        <a:lstStyle/>
        <a:p>
          <a:endParaRPr lang="en-US"/>
        </a:p>
      </dgm:t>
    </dgm:pt>
    <dgm:pt modelId="{CECB3D1E-206F-4078-B96C-BF8D84B8E197}">
      <dgm:prSet phldrT="[Text]"/>
      <dgm:spPr/>
      <dgm:t>
        <a:bodyPr/>
        <a:lstStyle/>
        <a:p>
          <a:r>
            <a:rPr lang="en-US" dirty="0"/>
            <a:t>Environmental Factors</a:t>
          </a:r>
        </a:p>
      </dgm:t>
    </dgm:pt>
    <dgm:pt modelId="{50B150F7-5A8A-47A5-B852-A8F16D2A9862}" type="parTrans" cxnId="{D4C5EDED-D6B8-45EC-B856-63B7AA9E7C8A}">
      <dgm:prSet/>
      <dgm:spPr/>
      <dgm:t>
        <a:bodyPr/>
        <a:lstStyle/>
        <a:p>
          <a:endParaRPr lang="en-US"/>
        </a:p>
      </dgm:t>
    </dgm:pt>
    <dgm:pt modelId="{B3804AA9-DE35-45F4-BEA8-A9AD17ECFC54}" type="sibTrans" cxnId="{D4C5EDED-D6B8-45EC-B856-63B7AA9E7C8A}">
      <dgm:prSet/>
      <dgm:spPr/>
      <dgm:t>
        <a:bodyPr/>
        <a:lstStyle/>
        <a:p>
          <a:endParaRPr lang="en-US"/>
        </a:p>
      </dgm:t>
    </dgm:pt>
    <dgm:pt modelId="{70A41719-A52F-4B0C-B409-F41EF7C8AF6D}">
      <dgm:prSet phldrT="[Text]"/>
      <dgm:spPr/>
      <dgm:t>
        <a:bodyPr/>
        <a:lstStyle/>
        <a:p>
          <a:r>
            <a:rPr lang="en-US" dirty="0"/>
            <a:t>Genetic Factors</a:t>
          </a:r>
        </a:p>
      </dgm:t>
    </dgm:pt>
    <dgm:pt modelId="{C4B49965-B80D-443A-831E-E108BBDF31F4}" type="parTrans" cxnId="{D82A3F0C-B65E-49DB-9D22-6C2A3A938339}">
      <dgm:prSet/>
      <dgm:spPr/>
      <dgm:t>
        <a:bodyPr/>
        <a:lstStyle/>
        <a:p>
          <a:endParaRPr lang="en-US"/>
        </a:p>
      </dgm:t>
    </dgm:pt>
    <dgm:pt modelId="{EA7D6932-E5A5-4321-A90C-D79B46FD1930}" type="sibTrans" cxnId="{D82A3F0C-B65E-49DB-9D22-6C2A3A938339}">
      <dgm:prSet/>
      <dgm:spPr/>
      <dgm:t>
        <a:bodyPr/>
        <a:lstStyle/>
        <a:p>
          <a:endParaRPr lang="en-US"/>
        </a:p>
      </dgm:t>
    </dgm:pt>
    <dgm:pt modelId="{D5B53D5B-EEBC-4388-9BDB-E677AC9B7AF9}" type="pres">
      <dgm:prSet presAssocID="{BD17072E-4829-4273-BC9D-8E75C66A222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43849F-C861-4A0B-B2A8-F050301AC242}" type="pres">
      <dgm:prSet presAssocID="{F62E4B2B-B76A-4906-BB8E-38C00B5FB23E}" presName="centerShape" presStyleLbl="node0" presStyleIdx="0" presStyleCnt="1"/>
      <dgm:spPr/>
    </dgm:pt>
    <dgm:pt modelId="{5A792FE9-F49C-4AA6-8375-0DDD28ABB889}" type="pres">
      <dgm:prSet presAssocID="{0BBF945B-309E-4B68-B1B0-078DC6986E68}" presName="parTrans" presStyleLbl="bgSibTrans2D1" presStyleIdx="0" presStyleCnt="3"/>
      <dgm:spPr/>
    </dgm:pt>
    <dgm:pt modelId="{52532621-CE10-4575-B1C3-06D04BCCCFA2}" type="pres">
      <dgm:prSet presAssocID="{131865C5-B0AC-4F89-9BE8-147CE5399286}" presName="node" presStyleLbl="node1" presStyleIdx="0" presStyleCnt="3">
        <dgm:presLayoutVars>
          <dgm:bulletEnabled val="1"/>
        </dgm:presLayoutVars>
      </dgm:prSet>
      <dgm:spPr/>
    </dgm:pt>
    <dgm:pt modelId="{377FF48C-0C73-48FD-865D-2F40989065B4}" type="pres">
      <dgm:prSet presAssocID="{50B150F7-5A8A-47A5-B852-A8F16D2A9862}" presName="parTrans" presStyleLbl="bgSibTrans2D1" presStyleIdx="1" presStyleCnt="3"/>
      <dgm:spPr/>
    </dgm:pt>
    <dgm:pt modelId="{BB93B4D7-BBB9-47E0-9B9E-E9A4246B3E3A}" type="pres">
      <dgm:prSet presAssocID="{CECB3D1E-206F-4078-B96C-BF8D84B8E197}" presName="node" presStyleLbl="node1" presStyleIdx="1" presStyleCnt="3">
        <dgm:presLayoutVars>
          <dgm:bulletEnabled val="1"/>
        </dgm:presLayoutVars>
      </dgm:prSet>
      <dgm:spPr/>
    </dgm:pt>
    <dgm:pt modelId="{888247DE-BC3D-40B9-B49F-BED77FFF0938}" type="pres">
      <dgm:prSet presAssocID="{C4B49965-B80D-443A-831E-E108BBDF31F4}" presName="parTrans" presStyleLbl="bgSibTrans2D1" presStyleIdx="2" presStyleCnt="3"/>
      <dgm:spPr/>
    </dgm:pt>
    <dgm:pt modelId="{63E95A15-3587-41D0-A72A-14DB5B9739C7}" type="pres">
      <dgm:prSet presAssocID="{70A41719-A52F-4B0C-B409-F41EF7C8AF6D}" presName="node" presStyleLbl="node1" presStyleIdx="2" presStyleCnt="3">
        <dgm:presLayoutVars>
          <dgm:bulletEnabled val="1"/>
        </dgm:presLayoutVars>
      </dgm:prSet>
      <dgm:spPr/>
    </dgm:pt>
  </dgm:ptLst>
  <dgm:cxnLst>
    <dgm:cxn modelId="{D82A3F0C-B65E-49DB-9D22-6C2A3A938339}" srcId="{F62E4B2B-B76A-4906-BB8E-38C00B5FB23E}" destId="{70A41719-A52F-4B0C-B409-F41EF7C8AF6D}" srcOrd="2" destOrd="0" parTransId="{C4B49965-B80D-443A-831E-E108BBDF31F4}" sibTransId="{EA7D6932-E5A5-4321-A90C-D79B46FD1930}"/>
    <dgm:cxn modelId="{E9406512-AFD5-43D6-AEBE-D6368C298420}" type="presOf" srcId="{131865C5-B0AC-4F89-9BE8-147CE5399286}" destId="{52532621-CE10-4575-B1C3-06D04BCCCFA2}" srcOrd="0" destOrd="0" presId="urn:microsoft.com/office/officeart/2005/8/layout/radial4"/>
    <dgm:cxn modelId="{0953325A-1609-41FF-AF8A-B1DA71E9F6AE}" type="presOf" srcId="{0BBF945B-309E-4B68-B1B0-078DC6986E68}" destId="{5A792FE9-F49C-4AA6-8375-0DDD28ABB889}" srcOrd="0" destOrd="0" presId="urn:microsoft.com/office/officeart/2005/8/layout/radial4"/>
    <dgm:cxn modelId="{12858A82-AEA3-48D6-9A80-274F74C9FA7C}" type="presOf" srcId="{50B150F7-5A8A-47A5-B852-A8F16D2A9862}" destId="{377FF48C-0C73-48FD-865D-2F40989065B4}" srcOrd="0" destOrd="0" presId="urn:microsoft.com/office/officeart/2005/8/layout/radial4"/>
    <dgm:cxn modelId="{A80BCF9A-AB7A-44AD-86A6-666596F469EE}" srcId="{BD17072E-4829-4273-BC9D-8E75C66A2227}" destId="{F62E4B2B-B76A-4906-BB8E-38C00B5FB23E}" srcOrd="0" destOrd="0" parTransId="{7864AD30-93D9-465F-8A99-B0BF06A4A03C}" sibTransId="{FF29AD7C-8D11-481A-8EFE-93F60EB5208D}"/>
    <dgm:cxn modelId="{D96D4FB0-8967-4F17-B4F1-50B7AC4DD486}" type="presOf" srcId="{F62E4B2B-B76A-4906-BB8E-38C00B5FB23E}" destId="{1943849F-C861-4A0B-B2A8-F050301AC242}" srcOrd="0" destOrd="0" presId="urn:microsoft.com/office/officeart/2005/8/layout/radial4"/>
    <dgm:cxn modelId="{E7FBC6BC-21D3-4A80-9174-AA69CB3188E7}" srcId="{F62E4B2B-B76A-4906-BB8E-38C00B5FB23E}" destId="{131865C5-B0AC-4F89-9BE8-147CE5399286}" srcOrd="0" destOrd="0" parTransId="{0BBF945B-309E-4B68-B1B0-078DC6986E68}" sibTransId="{A6BD91E7-1050-4500-8F2E-4DA8F5EBEAA5}"/>
    <dgm:cxn modelId="{4B238ECA-E901-455A-A089-9185F0E17C08}" type="presOf" srcId="{C4B49965-B80D-443A-831E-E108BBDF31F4}" destId="{888247DE-BC3D-40B9-B49F-BED77FFF0938}" srcOrd="0" destOrd="0" presId="urn:microsoft.com/office/officeart/2005/8/layout/radial4"/>
    <dgm:cxn modelId="{A81C09D9-9899-4805-9FD2-9C54B312B98E}" type="presOf" srcId="{CECB3D1E-206F-4078-B96C-BF8D84B8E197}" destId="{BB93B4D7-BBB9-47E0-9B9E-E9A4246B3E3A}" srcOrd="0" destOrd="0" presId="urn:microsoft.com/office/officeart/2005/8/layout/radial4"/>
    <dgm:cxn modelId="{D4C5EDED-D6B8-45EC-B856-63B7AA9E7C8A}" srcId="{F62E4B2B-B76A-4906-BB8E-38C00B5FB23E}" destId="{CECB3D1E-206F-4078-B96C-BF8D84B8E197}" srcOrd="1" destOrd="0" parTransId="{50B150F7-5A8A-47A5-B852-A8F16D2A9862}" sibTransId="{B3804AA9-DE35-45F4-BEA8-A9AD17ECFC54}"/>
    <dgm:cxn modelId="{F8797EF9-8990-46E4-87B7-C917D3E4206D}" type="presOf" srcId="{BD17072E-4829-4273-BC9D-8E75C66A2227}" destId="{D5B53D5B-EEBC-4388-9BDB-E677AC9B7AF9}" srcOrd="0" destOrd="0" presId="urn:microsoft.com/office/officeart/2005/8/layout/radial4"/>
    <dgm:cxn modelId="{37A4BCF9-9931-4799-9A73-C6E3229383D6}" type="presOf" srcId="{70A41719-A52F-4B0C-B409-F41EF7C8AF6D}" destId="{63E95A15-3587-41D0-A72A-14DB5B9739C7}" srcOrd="0" destOrd="0" presId="urn:microsoft.com/office/officeart/2005/8/layout/radial4"/>
    <dgm:cxn modelId="{0AE2A52B-57E5-48E3-A979-ECD4BFCBBF18}" type="presParOf" srcId="{D5B53D5B-EEBC-4388-9BDB-E677AC9B7AF9}" destId="{1943849F-C861-4A0B-B2A8-F050301AC242}" srcOrd="0" destOrd="0" presId="urn:microsoft.com/office/officeart/2005/8/layout/radial4"/>
    <dgm:cxn modelId="{703B0493-B307-469E-8949-A3EDAB0C65A8}" type="presParOf" srcId="{D5B53D5B-EEBC-4388-9BDB-E677AC9B7AF9}" destId="{5A792FE9-F49C-4AA6-8375-0DDD28ABB889}" srcOrd="1" destOrd="0" presId="urn:microsoft.com/office/officeart/2005/8/layout/radial4"/>
    <dgm:cxn modelId="{13CDC815-EDCE-48BD-917F-7CA48B5D9700}" type="presParOf" srcId="{D5B53D5B-EEBC-4388-9BDB-E677AC9B7AF9}" destId="{52532621-CE10-4575-B1C3-06D04BCCCFA2}" srcOrd="2" destOrd="0" presId="urn:microsoft.com/office/officeart/2005/8/layout/radial4"/>
    <dgm:cxn modelId="{9AE2C0CF-B1AB-43D1-87C3-DE5534931BA7}" type="presParOf" srcId="{D5B53D5B-EEBC-4388-9BDB-E677AC9B7AF9}" destId="{377FF48C-0C73-48FD-865D-2F40989065B4}" srcOrd="3" destOrd="0" presId="urn:microsoft.com/office/officeart/2005/8/layout/radial4"/>
    <dgm:cxn modelId="{9D9955A9-C709-4F0C-B4C0-BE90B6A930D1}" type="presParOf" srcId="{D5B53D5B-EEBC-4388-9BDB-E677AC9B7AF9}" destId="{BB93B4D7-BBB9-47E0-9B9E-E9A4246B3E3A}" srcOrd="4" destOrd="0" presId="urn:microsoft.com/office/officeart/2005/8/layout/radial4"/>
    <dgm:cxn modelId="{6400F3BF-D1F0-42FD-96DC-157C3DE69ACA}" type="presParOf" srcId="{D5B53D5B-EEBC-4388-9BDB-E677AC9B7AF9}" destId="{888247DE-BC3D-40B9-B49F-BED77FFF0938}" srcOrd="5" destOrd="0" presId="urn:microsoft.com/office/officeart/2005/8/layout/radial4"/>
    <dgm:cxn modelId="{AFF7C4B1-6D6A-4350-BF6E-6927B58A5B90}" type="presParOf" srcId="{D5B53D5B-EEBC-4388-9BDB-E677AC9B7AF9}" destId="{63E95A15-3587-41D0-A72A-14DB5B9739C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3849F-C861-4A0B-B2A8-F050301AC242}">
      <dsp:nvSpPr>
        <dsp:cNvPr id="0" name=""/>
        <dsp:cNvSpPr/>
      </dsp:nvSpPr>
      <dsp:spPr>
        <a:xfrm>
          <a:off x="2317170" y="2348188"/>
          <a:ext cx="1918858" cy="191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Diabetes</a:t>
          </a:r>
        </a:p>
      </dsp:txBody>
      <dsp:txXfrm>
        <a:off x="2598180" y="2629198"/>
        <a:ext cx="1356838" cy="1356838"/>
      </dsp:txXfrm>
    </dsp:sp>
    <dsp:sp modelId="{5A792FE9-F49C-4AA6-8375-0DDD28ABB889}">
      <dsp:nvSpPr>
        <dsp:cNvPr id="0" name=""/>
        <dsp:cNvSpPr/>
      </dsp:nvSpPr>
      <dsp:spPr>
        <a:xfrm rot="12900000">
          <a:off x="1026248" y="1994066"/>
          <a:ext cx="1529831" cy="546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32621-CE10-4575-B1C3-06D04BCCCFA2}">
      <dsp:nvSpPr>
        <dsp:cNvPr id="0" name=""/>
        <dsp:cNvSpPr/>
      </dsp:nvSpPr>
      <dsp:spPr>
        <a:xfrm>
          <a:off x="253123" y="1099600"/>
          <a:ext cx="1822915" cy="1458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/>
            <a:t>Behavioral/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Clinical Factors</a:t>
          </a:r>
        </a:p>
      </dsp:txBody>
      <dsp:txXfrm>
        <a:off x="295836" y="1142313"/>
        <a:ext cx="1737489" cy="1372906"/>
      </dsp:txXfrm>
    </dsp:sp>
    <dsp:sp modelId="{377FF48C-0C73-48FD-865D-2F40989065B4}">
      <dsp:nvSpPr>
        <dsp:cNvPr id="0" name=""/>
        <dsp:cNvSpPr/>
      </dsp:nvSpPr>
      <dsp:spPr>
        <a:xfrm rot="16200000">
          <a:off x="2511684" y="1220797"/>
          <a:ext cx="1529831" cy="546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B4D7-BBB9-47E0-9B9E-E9A4246B3E3A}">
      <dsp:nvSpPr>
        <dsp:cNvPr id="0" name=""/>
        <dsp:cNvSpPr/>
      </dsp:nvSpPr>
      <dsp:spPr>
        <a:xfrm>
          <a:off x="2365142" y="152"/>
          <a:ext cx="1822915" cy="1458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Environmental Factors</a:t>
          </a:r>
        </a:p>
      </dsp:txBody>
      <dsp:txXfrm>
        <a:off x="2407855" y="42865"/>
        <a:ext cx="1737489" cy="1372906"/>
      </dsp:txXfrm>
    </dsp:sp>
    <dsp:sp modelId="{888247DE-BC3D-40B9-B49F-BED77FFF0938}">
      <dsp:nvSpPr>
        <dsp:cNvPr id="0" name=""/>
        <dsp:cNvSpPr/>
      </dsp:nvSpPr>
      <dsp:spPr>
        <a:xfrm rot="19500000">
          <a:off x="3997120" y="1994066"/>
          <a:ext cx="1529831" cy="546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95A15-3587-41D0-A72A-14DB5B9739C7}">
      <dsp:nvSpPr>
        <dsp:cNvPr id="0" name=""/>
        <dsp:cNvSpPr/>
      </dsp:nvSpPr>
      <dsp:spPr>
        <a:xfrm>
          <a:off x="4477160" y="1099600"/>
          <a:ext cx="1822915" cy="1458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Genetic Factors</a:t>
          </a:r>
        </a:p>
      </dsp:txBody>
      <dsp:txXfrm>
        <a:off x="4519873" y="1142313"/>
        <a:ext cx="1737489" cy="1372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4EBEE-6E9C-4DD5-9167-D89DD0FB0032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3D569-8A03-486B-8C8B-B83E28773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3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0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83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4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3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0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97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21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5896-917A-4035-A860-408E1EC3CD5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[footer text here]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25" y="1144588"/>
            <a:ext cx="4121150" cy="3090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6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6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27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research</a:t>
            </a:r>
            <a:r>
              <a:rPr lang="en-US" baseline="0" dirty="0"/>
              <a:t> using cross-sectional measures, cumulative measures and then measures across the life course (more specific to research questions/outcomes)</a:t>
            </a:r>
          </a:p>
          <a:p>
            <a:pPr eaLnBrk="1" hangingPunct="1"/>
            <a:r>
              <a:rPr lang="en-US" altLang="en-US" sz="1200" b="1" dirty="0">
                <a:latin typeface="Times New Roman" pitchFamily="18" charset="0"/>
                <a:cs typeface="Times New Roman" pitchFamily="18" charset="0"/>
              </a:rPr>
              <a:t>Latency/critical period model: 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Exposure during sensitive window puts one at risk for development of disease later in life.  Exposures encountered  </a:t>
            </a: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 the critical window closes do not influence risk.  Focus on early life experiences that do not have a cumulative effect.</a:t>
            </a:r>
            <a:r>
              <a:rPr lang="en-US" altLang="en-US" sz="1200" dirty="0">
                <a:latin typeface="Times New Roman" pitchFamily="18" charset="0"/>
              </a:rPr>
              <a:t> </a:t>
            </a:r>
          </a:p>
          <a:p>
            <a:pPr marL="285750" marR="0" lvl="1" indent="-11271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Example is cognitive and socioemotional development</a:t>
            </a:r>
          </a:p>
          <a:p>
            <a:pPr eaLnBrk="1" hangingPunct="1"/>
            <a:r>
              <a:rPr lang="en-US" altLang="en-US" sz="1200" b="1" dirty="0">
                <a:latin typeface="Times New Roman" pitchFamily="18" charset="0"/>
              </a:rPr>
              <a:t>Social trajectory model:</a:t>
            </a:r>
            <a:r>
              <a:rPr lang="en-US" altLang="en-US" sz="1200" b="1" baseline="0" dirty="0">
                <a:latin typeface="Times New Roman" pitchFamily="18" charset="0"/>
              </a:rPr>
              <a:t> </a:t>
            </a:r>
            <a:r>
              <a:rPr lang="en-US" altLang="en-US" sz="1200" dirty="0">
                <a:latin typeface="Times New Roman" pitchFamily="18" charset="0"/>
              </a:rPr>
              <a:t>Social disadvantage increases risk of future disadvantage later in life.  The initial insult does not necessarily have a harmful effect on the outcome – but the first exposure leads to subsequent exposures that then directly cause the outcome.</a:t>
            </a:r>
          </a:p>
          <a:p>
            <a:pPr lvl="1"/>
            <a:r>
              <a:rPr lang="en-US" dirty="0"/>
              <a:t>Cumulative effects</a:t>
            </a:r>
          </a:p>
          <a:p>
            <a:pPr lvl="1"/>
            <a:r>
              <a:rPr lang="en-US" baseline="0" dirty="0"/>
              <a:t>Accumulation of risk model</a:t>
            </a:r>
          </a:p>
          <a:p>
            <a:pPr lv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68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97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586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and forth between these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82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384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855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64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27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1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5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9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0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30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5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CE332-6E9C-4D11-9F5B-65AA288B1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8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435F9-B677-4B98-B4A6-3AD6F5EC45ED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1607E3-41CB-41AB-B08E-9EB0DE89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3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8227B6-C509-497A-AC84-B0F3CBE53D54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E7E255-44D2-42BE-8875-86371A889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2AE409-CB20-48A4-8589-2C79FEB5CEBB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01A1EC-0EE3-4574-B487-055EE801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4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435F9-B677-4B98-B4A6-3AD6F5EC45E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1607E3-41CB-41AB-B08E-9EB0DE896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3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57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16BE37-4F53-4141-B4D6-4CB5B3FEBF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D67C37-78D5-49F8-B732-6711843F40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6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BE9D4-892E-4947-9756-9E23C45B234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15B0D-7298-4BCC-8B45-0671093FD4A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58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5B2B90-086F-4897-80BB-99673807FFA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E42EC6-405B-41EC-889D-F5E407DC42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3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80CF31-6BD4-487C-B7E9-D3879F39F5E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5C76C8-D4A4-4778-A9D9-5ABC1F11DDD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85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DD06D6-CEDA-4B4B-A85D-9F768C2F9AA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2597BA-2897-492F-8DEB-13A27BBBCB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8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A4BA01-4336-48EA-AB6E-742DD6B6DF1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A8938B-A0A9-494F-9E66-FCD6D2F613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6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97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EF1FF4-54A5-4372-B3B2-5CF6F8C3499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CB1D3-B870-4CE5-93B8-A3D7E06A65E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06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8227B6-C509-497A-AC84-B0F3CBE53D5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E7E255-44D2-42BE-8875-86371A8892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15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2AE409-CB20-48A4-8589-2C79FEB5CEB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01A1EC-0EE3-4574-B487-055EE8018F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21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CF96FF-54AC-49F0-B852-DF60216D1F7D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CB8D03-5C0C-487F-BA85-07DC9B619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39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659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03AD98-76C2-4BD3-A985-C1B75387A344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1B64A9-F098-4C12-9C9B-46F39AD6C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B518F-7FBA-422C-8063-A2C5B869830E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7173AE-3740-4B70-B37C-0C55B9809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0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94C5D3-4737-4475-83F1-641622E971D3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6B86CF-E1B0-420A-82EC-B1D583A41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1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BA1BCC-385F-4216-AF3D-3A6E08537891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61E2D5-40FD-4217-ACA2-676B3D46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8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A0DB09-792B-42A0-98CB-08A0AE1E832A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E2F210-B69C-42F0-8107-AF0EF6D13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6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16BE37-4F53-4141-B4D6-4CB5B3FEBF81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D67C37-78D5-49F8-B732-6711843F4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3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CAAEA-B400-4B80-B3AA-8A64595C7866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A7A143-194B-4D67-97FA-461294EF0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53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AF87C-3182-43EE-B42D-C171909753B6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454BC-A325-46E9-ADEC-F8755F4B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DFDAAE-5D16-45FA-8BAF-33EB96389C87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D6789A-DD83-48A8-8A3F-624B93E7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0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19FCD-2FFD-477E-A6C6-C0DB735DDB66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EFCF0A-2C38-4EC8-BE75-4066A35B0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9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3991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22"/>
          <a:stretch/>
        </p:blipFill>
        <p:spPr>
          <a:xfrm>
            <a:off x="247948" y="327860"/>
            <a:ext cx="8896052" cy="65233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7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4" y="1503862"/>
            <a:ext cx="497644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3368000"/>
            <a:ext cx="497283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5" y="4473718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396091"/>
            <a:ext cx="1041010" cy="9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1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4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5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5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839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1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4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4" y="1868556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141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8" y="469927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4375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1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4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5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5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29978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BE9D4-892E-4947-9756-9E23C45B2341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15B0D-7298-4BCC-8B45-0671093F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0" y="1908314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5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8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7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3685535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0" y="1908314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8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5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7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15039769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0" y="1908314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8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5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7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421210129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2363625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2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09354988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2363625"/>
            <a:ext cx="7051729" cy="1881809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2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55853196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2363625"/>
            <a:ext cx="7051729" cy="1881809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2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15881544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687339"/>
            <a:ext cx="1615440" cy="2153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1932"/>
            <a:ext cx="6149580" cy="5006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"/>
          <a:stretch/>
        </p:blipFill>
        <p:spPr>
          <a:xfrm>
            <a:off x="6149580" y="0"/>
            <a:ext cx="2994421" cy="2687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28" y="785856"/>
            <a:ext cx="1559210" cy="4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25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687339"/>
            <a:ext cx="1615440" cy="21539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676401"/>
            <a:ext cx="6387246" cy="5181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/>
          <a:stretch/>
        </p:blipFill>
        <p:spPr>
          <a:xfrm>
            <a:off x="6824" y="0"/>
            <a:ext cx="2749930" cy="2687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02" y="797692"/>
            <a:ext cx="1559210" cy="4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9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687339"/>
            <a:ext cx="1615440" cy="2153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676401"/>
            <a:ext cx="6387246" cy="5181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/>
          <a:stretch/>
        </p:blipFill>
        <p:spPr>
          <a:xfrm>
            <a:off x="2756848" y="1676400"/>
            <a:ext cx="6387152" cy="5412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/>
          <a:stretch/>
        </p:blipFill>
        <p:spPr>
          <a:xfrm>
            <a:off x="-6825" y="0"/>
            <a:ext cx="2763531" cy="2687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80" y="797693"/>
            <a:ext cx="1559210" cy="4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0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3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5B2B90-086F-4897-80BB-99673807FFA9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E42EC6-405B-41EC-889D-F5E407DC4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3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DD06D6-CEDA-4B4B-A85D-9F768C2F9AA7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2597BA-2897-492F-8DEB-13A27BBBC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12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3" y="2057402"/>
            <a:ext cx="2739019" cy="3811588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D67C37-78D5-49F8-B732-6711843F4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9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ile with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719B-3744-1F48-8E68-99A7C723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49660"/>
            <a:ext cx="6704410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6506519"/>
            <a:ext cx="8449866" cy="230832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None/>
              <a:tabLst/>
              <a:defRPr sz="900"/>
            </a:lvl1pPr>
            <a:lvl2pPr marL="0" indent="0">
              <a:spcBef>
                <a:spcPts val="0"/>
              </a:spcBef>
              <a:buNone/>
              <a:tabLst/>
              <a:defRPr sz="900"/>
            </a:lvl2pPr>
            <a:lvl3pPr marL="0" indent="0">
              <a:spcBef>
                <a:spcPts val="0"/>
              </a:spcBef>
              <a:buNone/>
              <a:tabLst/>
              <a:defRPr sz="900"/>
            </a:lvl3pPr>
            <a:lvl4pPr marL="0" indent="0">
              <a:spcBef>
                <a:spcPts val="0"/>
              </a:spcBef>
              <a:buNone/>
              <a:tabLst/>
              <a:defRPr sz="900"/>
            </a:lvl4pPr>
            <a:lvl5pPr marL="0" indent="0">
              <a:spcBef>
                <a:spcPts val="0"/>
              </a:spcBef>
              <a:buNone/>
              <a:tabLst/>
              <a:defRPr sz="900"/>
            </a:lvl5pPr>
          </a:lstStyle>
          <a:p>
            <a:pPr lvl="0"/>
            <a:r>
              <a:rPr lang="en-US"/>
              <a:t>References, footnotes.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4300" y="1240582"/>
            <a:ext cx="6704410" cy="415498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100" b="1"/>
            </a:lvl1pPr>
            <a:lvl2pPr marL="0" indent="0">
              <a:spcBef>
                <a:spcPts val="0"/>
              </a:spcBef>
              <a:buNone/>
              <a:defRPr sz="1950" b="1"/>
            </a:lvl2pPr>
            <a:lvl3pPr marL="0" indent="0">
              <a:spcBef>
                <a:spcPts val="0"/>
              </a:spcBef>
              <a:buNone/>
              <a:defRPr sz="1950" b="1"/>
            </a:lvl3pPr>
            <a:lvl4pPr marL="0" indent="0">
              <a:spcBef>
                <a:spcPts val="0"/>
              </a:spcBef>
              <a:buNone/>
              <a:defRPr sz="1950" b="1"/>
            </a:lvl4pPr>
            <a:lvl5pPr marL="0" indent="0">
              <a:spcBef>
                <a:spcPts val="0"/>
              </a:spcBef>
              <a:buNone/>
              <a:defRPr sz="195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Media Placeholder 28"/>
          <p:cNvSpPr>
            <a:spLocks noGrp="1"/>
          </p:cNvSpPr>
          <p:nvPr>
            <p:ph type="media" sz="quarter" idx="12"/>
          </p:nvPr>
        </p:nvSpPr>
        <p:spPr>
          <a:xfrm>
            <a:off x="7021286" y="1257481"/>
            <a:ext cx="2122715" cy="176892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buFontTx/>
              <a:buNone/>
              <a:defRPr sz="135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86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BE9D4-892E-4947-9756-9E23C45B2341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15B0D-7298-4BCC-8B45-0671093F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0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BA1AF-CC48-441F-8DDC-3AD50916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9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D8DE9-303A-4ABA-A733-D6FD568B7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0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C55B-2585-4DB3-9C5B-94287E5F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83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D4CF-628E-497E-87DB-B2E98C36C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00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6573-1FEA-4CF9-8BEC-F023FD216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80CF31-6BD4-487C-B7E9-D3879F39F5EA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5C76C8-D4A4-4778-A9D9-5ABC1F11D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452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BB42-D475-407F-A521-CC09FAB05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8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FD3C-1ED2-4B40-BFF9-732E57468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50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05696-A8B8-4CD2-8622-8AC28DEFF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0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6F10-7CF0-4E56-B9BE-37EF0D64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7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356B-89C1-4F21-9FED-422A879AB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7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A6FD-8894-4A50-AC26-D6BEB527B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6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9ED6-3823-4DFC-9942-538D08F50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5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DD06D6-CEDA-4B4B-A85D-9F768C2F9AA7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2597BA-2897-492F-8DEB-13A27BBBC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4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A4BA01-4336-48EA-AB6E-742DD6B6DF11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A8938B-A0A9-494F-9E66-FCD6D2F61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EF1FF4-54A5-4372-B3B2-5CF6F8C34999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CB1D3-B870-4CE5-93B8-A3D7E06A6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1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8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68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1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6400800"/>
            <a:ext cx="481012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4" y="1868556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2" y="6341035"/>
            <a:ext cx="1559210" cy="42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4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99">
              <a:alpha val="9411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BA95A2-251B-440C-A27A-417550741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447675" y="215900"/>
            <a:ext cx="5876925" cy="77788"/>
          </a:xfrm>
          <a:prstGeom prst="rect">
            <a:avLst/>
          </a:prstGeom>
          <a:solidFill>
            <a:srgbClr val="0000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3200400" y="6324600"/>
            <a:ext cx="2819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2809875" y="1420813"/>
            <a:ext cx="5876925" cy="77787"/>
          </a:xfrm>
          <a:prstGeom prst="rect">
            <a:avLst/>
          </a:prstGeom>
          <a:solidFill>
            <a:srgbClr val="0000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npc.umich.edu/publications/policy_briefs/brief9/policy_brief9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 bwMode="auto">
          <a:xfrm>
            <a:off x="762000" y="20574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Social Determinants of Health and Health Disparities: </a:t>
            </a:r>
            <a:br>
              <a:rPr lang="en-US" sz="4000" dirty="0"/>
            </a:br>
            <a:r>
              <a:rPr lang="en-US" sz="4000" dirty="0"/>
              <a:t>What Every Researcher Needs to Know</a:t>
            </a:r>
            <a:endParaRPr lang="en-US" altLang="en-US" sz="4000" dirty="0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 bwMode="auto">
          <a:xfrm>
            <a:off x="1447800" y="46482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400" dirty="0"/>
              <a:t>Intro to Session 5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/>
              <a:t>Christine Dehlendorf, MD MAS</a:t>
            </a:r>
          </a:p>
        </p:txBody>
      </p:sp>
    </p:spTree>
    <p:extLst>
      <p:ext uri="{BB962C8B-B14F-4D97-AF65-F5344CB8AC3E}">
        <p14:creationId xmlns:p14="http://schemas.microsoft.com/office/powerpoint/2010/main" val="410685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0A3EF0-6171-45B9-B15B-408E1369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Theory of Fundamental Causes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DDB33-ACC7-4870-A369-41C7E740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/>
              <a:t>Importance of intervening on “upstream” forces that produce and maintain inequities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Interventions done without attention to equity will invariably worsen inequity, as those with “flexible resources” will disproportionately benefit</a:t>
            </a:r>
          </a:p>
          <a:p>
            <a:pPr lvl="1"/>
            <a:r>
              <a:rPr lang="en-US" dirty="0"/>
              <a:t>e.g. Statins, new cancer therapies, CRISPR</a:t>
            </a:r>
          </a:p>
        </p:txBody>
      </p:sp>
    </p:spTree>
    <p:extLst>
      <p:ext uri="{BB962C8B-B14F-4D97-AF65-F5344CB8AC3E}">
        <p14:creationId xmlns:p14="http://schemas.microsoft.com/office/powerpoint/2010/main" val="229616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FA8B-9BA5-4EF3-AB57-2A567D534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E017E-DADA-412C-9679-8D1BBB4F6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576963-AE4C-4693-B6B8-2BD974E1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10418"/>
            <a:ext cx="7245247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6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/>
          <p:cNvSpPr>
            <a:spLocks noChangeArrowheads="1"/>
          </p:cNvSpPr>
          <p:nvPr/>
        </p:nvSpPr>
        <p:spPr bwMode="ltGray">
          <a:xfrm>
            <a:off x="671511" y="381000"/>
            <a:ext cx="7585075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The Socio-Ecological Model</a:t>
            </a:r>
          </a:p>
        </p:txBody>
      </p:sp>
      <p:sp>
        <p:nvSpPr>
          <p:cNvPr id="27" name="Block Arc 26"/>
          <p:cNvSpPr/>
          <p:nvPr/>
        </p:nvSpPr>
        <p:spPr>
          <a:xfrm>
            <a:off x="1125538" y="1722438"/>
            <a:ext cx="6742112" cy="6675437"/>
          </a:xfrm>
          <a:prstGeom prst="blockArc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2028825" y="2632075"/>
            <a:ext cx="4911725" cy="5151438"/>
          </a:xfrm>
          <a:prstGeom prst="blockArc">
            <a:avLst/>
          </a:prstGeom>
          <a:solidFill>
            <a:srgbClr val="3399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2941638" y="3546475"/>
            <a:ext cx="3144837" cy="3305175"/>
            <a:chOff x="3017367" y="3759796"/>
            <a:chExt cx="3144656" cy="3304620"/>
          </a:xfrm>
        </p:grpSpPr>
        <p:sp>
          <p:nvSpPr>
            <p:cNvPr id="30" name="Chord 29"/>
            <p:cNvSpPr/>
            <p:nvPr/>
          </p:nvSpPr>
          <p:spPr>
            <a:xfrm rot="6741582">
              <a:off x="2937385" y="3839778"/>
              <a:ext cx="3304620" cy="3144656"/>
            </a:xfrm>
            <a:prstGeom prst="chord">
              <a:avLst>
                <a:gd name="adj1" fmla="val 3303767"/>
                <a:gd name="adj2" fmla="val 15611572"/>
              </a:avLst>
            </a:prstGeom>
            <a:solidFill>
              <a:srgbClr val="0000CC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853216" y="4524049"/>
              <a:ext cx="1431685" cy="476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6"/>
          <p:cNvGrpSpPr>
            <a:grpSpLocks/>
          </p:cNvGrpSpPr>
          <p:nvPr/>
        </p:nvGrpSpPr>
        <p:grpSpPr bwMode="auto">
          <a:xfrm>
            <a:off x="1135063" y="5075238"/>
            <a:ext cx="6753225" cy="1327150"/>
            <a:chOff x="800100" y="2562225"/>
            <a:chExt cx="5486400" cy="707021"/>
          </a:xfrm>
        </p:grpSpPr>
        <p:sp>
          <p:nvSpPr>
            <p:cNvPr id="33" name="Rectangle 32"/>
            <p:cNvSpPr/>
            <p:nvPr/>
          </p:nvSpPr>
          <p:spPr>
            <a:xfrm>
              <a:off x="800100" y="2562225"/>
              <a:ext cx="5486400" cy="514197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00100" y="2562225"/>
              <a:ext cx="547737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/>
            <p:cNvSpPr txBox="1"/>
            <p:nvPr/>
          </p:nvSpPr>
          <p:spPr>
            <a:xfrm>
              <a:off x="2747553" y="2764352"/>
              <a:ext cx="1590204" cy="5048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</a:t>
              </a: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3341688" y="4119563"/>
            <a:ext cx="1122362" cy="8112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Behaviors</a:t>
            </a:r>
          </a:p>
        </p:txBody>
      </p:sp>
      <p:sp>
        <p:nvSpPr>
          <p:cNvPr id="37" name="TextBox 25"/>
          <p:cNvSpPr txBox="1"/>
          <p:nvPr/>
        </p:nvSpPr>
        <p:spPr>
          <a:xfrm>
            <a:off x="4527550" y="4127500"/>
            <a:ext cx="1230313" cy="8112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Care</a:t>
            </a:r>
          </a:p>
        </p:txBody>
      </p:sp>
      <p:sp>
        <p:nvSpPr>
          <p:cNvPr id="38" name="TextBox 26"/>
          <p:cNvSpPr txBox="1"/>
          <p:nvPr/>
        </p:nvSpPr>
        <p:spPr>
          <a:xfrm>
            <a:off x="3268663" y="2927350"/>
            <a:ext cx="2536825" cy="612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Living &amp; Working Conditions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Homes and Communities</a:t>
            </a:r>
          </a:p>
        </p:txBody>
      </p:sp>
      <p:sp>
        <p:nvSpPr>
          <p:cNvPr id="39" name="TextBox 27"/>
          <p:cNvSpPr txBox="1"/>
          <p:nvPr/>
        </p:nvSpPr>
        <p:spPr>
          <a:xfrm>
            <a:off x="3200400" y="1919288"/>
            <a:ext cx="2573338" cy="650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 &amp; Social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 and Resources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ltGray">
          <a:xfrm>
            <a:off x="4561227" y="6242704"/>
            <a:ext cx="46108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Adapted from Braveman et al., for RWJ Foundation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Commission to Build a Healthier America | www.commissiononhealth.org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17600" y="5075238"/>
            <a:ext cx="678656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Interaction with genetic/other biological factors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61E42F-A239-4DDF-A62F-31598C6BB707}"/>
              </a:ext>
            </a:extLst>
          </p:cNvPr>
          <p:cNvSpPr/>
          <p:nvPr/>
        </p:nvSpPr>
        <p:spPr>
          <a:xfrm>
            <a:off x="5234152" y="854444"/>
            <a:ext cx="3905250" cy="12200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Structural factors: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Racism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inequality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shape this model of health &amp; disease </a:t>
            </a:r>
          </a:p>
        </p:txBody>
      </p:sp>
    </p:spTree>
    <p:extLst>
      <p:ext uri="{BB962C8B-B14F-4D97-AF65-F5344CB8AC3E}">
        <p14:creationId xmlns:p14="http://schemas.microsoft.com/office/powerpoint/2010/main" val="21214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in Clinical and Translational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64586"/>
            <a:ext cx="8229600" cy="4525963"/>
          </a:xfrm>
        </p:spPr>
        <p:txBody>
          <a:bodyPr/>
          <a:lstStyle/>
          <a:p>
            <a:r>
              <a:rPr lang="en-US" dirty="0"/>
              <a:t>Social construct?</a:t>
            </a:r>
          </a:p>
          <a:p>
            <a:r>
              <a:rPr lang="en-US" dirty="0"/>
              <a:t>Biological construct?</a:t>
            </a:r>
          </a:p>
        </p:txBody>
      </p:sp>
    </p:spTree>
    <p:extLst>
      <p:ext uri="{BB962C8B-B14F-4D97-AF65-F5344CB8AC3E}">
        <p14:creationId xmlns:p14="http://schemas.microsoft.com/office/powerpoint/2010/main" val="144847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Race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Social construct</a:t>
            </a:r>
          </a:p>
          <a:p>
            <a:r>
              <a:rPr lang="en-US" strike="sngStrike" dirty="0"/>
              <a:t>Biological construct</a:t>
            </a:r>
          </a:p>
        </p:txBody>
      </p:sp>
    </p:spTree>
    <p:extLst>
      <p:ext uri="{BB962C8B-B14F-4D97-AF65-F5344CB8AC3E}">
        <p14:creationId xmlns:p14="http://schemas.microsoft.com/office/powerpoint/2010/main" val="282508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44642"/>
            <a:ext cx="6172200" cy="8572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EFDFA"/>
                </a:solidFill>
                <a:ea typeface="+mj-ea"/>
                <a:cs typeface="+mj-cs"/>
              </a:rPr>
              <a:t>But Aren’t There Genetic Differences?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8288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Genetic mapping studies have suggested that genetic variation, although minimal, can be used as marker of “ancestry”</a:t>
            </a:r>
          </a:p>
          <a:p>
            <a:pPr>
              <a:lnSpc>
                <a:spcPct val="90000"/>
              </a:lnSpc>
            </a:pPr>
            <a:endParaRPr lang="en-US" altLang="en-US" sz="7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However, ancestry does not consistently correlate with self-identified race/ethnicity</a:t>
            </a:r>
          </a:p>
          <a:p>
            <a:pPr>
              <a:lnSpc>
                <a:spcPct val="90000"/>
              </a:lnSpc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1" indent="0">
              <a:lnSpc>
                <a:spcPct val="90000"/>
              </a:lnSpc>
              <a:buNone/>
            </a:pPr>
            <a:endParaRPr lang="en-US" alt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 dirty="0"/>
              <a:t>	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324467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4966" y="304800"/>
            <a:ext cx="6172200" cy="857250"/>
          </a:xfrm>
        </p:spPr>
        <p:txBody>
          <a:bodyPr/>
          <a:lstStyle/>
          <a:p>
            <a:r>
              <a:rPr lang="en-US" dirty="0"/>
              <a:t>How is Ancestry Useful?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223022"/>
          </a:xfrm>
        </p:spPr>
        <p:txBody>
          <a:bodyPr/>
          <a:lstStyle/>
          <a:p>
            <a:r>
              <a:rPr lang="en-US" dirty="0"/>
              <a:t>Variations in outcomes by ancestry can contribute to discovery science </a:t>
            </a:r>
            <a:endParaRPr lang="en-US" sz="1200" dirty="0"/>
          </a:p>
          <a:p>
            <a:endParaRPr lang="en-US" sz="750" dirty="0"/>
          </a:p>
          <a:p>
            <a:r>
              <a:rPr lang="en-US" dirty="0"/>
              <a:t>Some polymorphisms related to ancestry may have relevance to health disparities (e.g. asthma)</a:t>
            </a:r>
          </a:p>
          <a:p>
            <a:pPr marL="0" indent="0">
              <a:buNone/>
            </a:pPr>
            <a:endParaRPr lang="en-US" altLang="en-US" sz="7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Much work to be done to make use of ancestry more precise and informative</a:t>
            </a:r>
          </a:p>
          <a:p>
            <a:endParaRPr lang="en-US" altLang="en-US" sz="75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Need to recognize that study of ancestry is complicated by confounding by social factors</a:t>
            </a:r>
          </a:p>
          <a:p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2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693E-D231-46E1-81F6-A01D17B8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in America: </a:t>
            </a:r>
            <a:br>
              <a:rPr lang="en-US" dirty="0"/>
            </a:br>
            <a:r>
              <a:rPr lang="en-US" dirty="0"/>
              <a:t>A Historical Perspective</a:t>
            </a:r>
          </a:p>
        </p:txBody>
      </p:sp>
      <p:pic>
        <p:nvPicPr>
          <p:cNvPr id="81924" name="Picture 4" descr="Amazon.com: But Slavery Was So Long Ago (Full Color on White Line Poster):  Handmade">
            <a:extLst>
              <a:ext uri="{FF2B5EF4-FFF2-40B4-BE49-F238E27FC236}">
                <a16:creationId xmlns:a16="http://schemas.microsoft.com/office/drawing/2014/main" id="{714A1075-5C91-4F18-909E-AD2AEA6D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56105"/>
            <a:ext cx="5314950" cy="44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5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A568-0542-44FB-98C3-F5190A5B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≠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55412-05A5-4209-AC3C-36C0FD194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161" y="1427033"/>
            <a:ext cx="4419600" cy="4038599"/>
          </a:xfrm>
        </p:spPr>
        <p:txBody>
          <a:bodyPr/>
          <a:lstStyle/>
          <a:p>
            <a:r>
              <a:rPr lang="en-US" sz="2400" dirty="0"/>
              <a:t>Racial disparities persist at every level of SES. According to social stress theory, racism is adversely related to a broad range of physical and mental health outcomes.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Racial disparities, and often the diseases themselves, stem in part from the stress of being silenced, ignored, oppressed, and targeted for violence.</a:t>
            </a: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66BA7-6175-4BA2-96D8-F2B404D25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52600"/>
            <a:ext cx="4202439" cy="27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BCC8D0D-EAEC-449D-9161-023DFF90F2E2}" type="slidenum">
              <a:rPr lang="en-US">
                <a:solidFill>
                  <a:srgbClr val="052049"/>
                </a:solidFill>
              </a:rPr>
              <a:pPr defTabSz="914400"/>
              <a:t>19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Social Determinants of Health?</a:t>
            </a:r>
          </a:p>
        </p:txBody>
      </p:sp>
    </p:spTree>
    <p:extLst>
      <p:ext uri="{BB962C8B-B14F-4D97-AF65-F5344CB8AC3E}">
        <p14:creationId xmlns:p14="http://schemas.microsoft.com/office/powerpoint/2010/main" val="37543630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BCC8D0D-EAEC-449D-9161-023DFF90F2E2}" type="slidenum">
              <a:rPr lang="en-US">
                <a:solidFill>
                  <a:srgbClr val="052049"/>
                </a:solidFill>
              </a:rPr>
              <a:pPr defTabSz="914400"/>
              <a:t>20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causes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271252" y="4288709"/>
            <a:ext cx="3868291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2049"/>
                </a:solidFill>
                <a:latin typeface="Arial"/>
              </a:rPr>
              <a:t>racism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2049"/>
                </a:solidFill>
                <a:latin typeface="Arial"/>
              </a:rPr>
              <a:t>socioeconomic status (SES)</a:t>
            </a:r>
          </a:p>
        </p:txBody>
      </p:sp>
    </p:spTree>
    <p:extLst>
      <p:ext uri="{BB962C8B-B14F-4D97-AF65-F5344CB8AC3E}">
        <p14:creationId xmlns:p14="http://schemas.microsoft.com/office/powerpoint/2010/main" val="287630370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60BEC-78EF-4811-8C37-F573E59D58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13C621-E764-46F0-87DC-1C307B5D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1D5C90-34A3-48A9-9464-1F49BC788D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085C19-E268-456B-8595-6567B6D3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elsey Priest (she/her), PhD, MPH в Твиттере: «9/Next story, that you may  be familiar with: &quot;Levels of Racism: A Gardener's Tale.&quot; Gardener w/2  flower boxes, rich and poor soil, and red &amp;">
            <a:extLst>
              <a:ext uri="{FF2B5EF4-FFF2-40B4-BE49-F238E27FC236}">
                <a16:creationId xmlns:a16="http://schemas.microsoft.com/office/drawing/2014/main" id="{8BDE6A5F-C8BB-4AC7-B069-2C627B3B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44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8880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786B-0EF2-41A6-86C0-4A5F61B33D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FA4CC-88A8-411E-BFBD-E0DB94FF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as a Fundamental Cause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B9D8ED-EC28-4862-8055-E6AF75B4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241833"/>
            <a:ext cx="8137665" cy="3909393"/>
          </a:xfrm>
        </p:spPr>
        <p:txBody>
          <a:bodyPr/>
          <a:lstStyle/>
          <a:p>
            <a:r>
              <a:rPr lang="en-US" sz="2400" dirty="0"/>
              <a:t>Dimensions of Racism</a:t>
            </a:r>
          </a:p>
          <a:p>
            <a:pPr lvl="1"/>
            <a:r>
              <a:rPr lang="en-US" sz="2400" dirty="0"/>
              <a:t>Structural/institutional</a:t>
            </a:r>
          </a:p>
          <a:p>
            <a:pPr lvl="2"/>
            <a:r>
              <a:rPr lang="en-US" sz="2000" dirty="0"/>
              <a:t>E.g. redlining, segregation, mass incarceration, police violence</a:t>
            </a:r>
          </a:p>
          <a:p>
            <a:pPr lvl="1"/>
            <a:r>
              <a:rPr lang="en-US" sz="2400" dirty="0"/>
              <a:t>Personally mediated</a:t>
            </a:r>
          </a:p>
          <a:p>
            <a:pPr lvl="1"/>
            <a:r>
              <a:rPr lang="en-US" sz="2400" dirty="0"/>
              <a:t>Internalized</a:t>
            </a:r>
          </a:p>
          <a:p>
            <a:pPr marL="295275" lvl="1" indent="0">
              <a:buNone/>
            </a:pPr>
            <a:endParaRPr lang="en-US" sz="2400" dirty="0"/>
          </a:p>
          <a:p>
            <a:r>
              <a:rPr lang="en-US" sz="2400" dirty="0"/>
              <a:t>Dimensions are interrelated and reinforcing</a:t>
            </a:r>
          </a:p>
          <a:p>
            <a:endParaRPr lang="en-US" sz="2400" dirty="0"/>
          </a:p>
          <a:p>
            <a:r>
              <a:rPr lang="en-US" sz="2400" dirty="0"/>
              <a:t>Operate intergenerationally</a:t>
            </a:r>
          </a:p>
        </p:txBody>
      </p:sp>
    </p:spTree>
    <p:extLst>
      <p:ext uri="{BB962C8B-B14F-4D97-AF65-F5344CB8AC3E}">
        <p14:creationId xmlns:p14="http://schemas.microsoft.com/office/powerpoint/2010/main" val="23942746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081781"/>
            <a:ext cx="58801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300" dirty="0">
                <a:solidFill>
                  <a:srgbClr val="FFFFFF"/>
                </a:solidFill>
                <a:latin typeface="Arial"/>
              </a:rPr>
              <a:t>Socioeconomic position/status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1893503"/>
            <a:ext cx="57721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100" dirty="0">
                <a:solidFill>
                  <a:srgbClr val="FFFFFF"/>
                </a:solidFill>
                <a:latin typeface="Arial"/>
              </a:rPr>
              <a:t>“… the social and economic factors that influence what positions individuals or groups hold within the structure of a society”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Socioeconomic position/status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“… the social and economic factors that influence what positions individuals or groups hold within the structure of a society”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14950" y="2840948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2000" dirty="0" err="1">
                <a:solidFill>
                  <a:srgbClr val="0093D0"/>
                </a:solidFill>
                <a:latin typeface="Calibri" pitchFamily="34" charset="0"/>
              </a:rPr>
              <a:t>Galobardes</a:t>
            </a:r>
            <a:r>
              <a:rPr lang="en-US" sz="2000" dirty="0">
                <a:solidFill>
                  <a:srgbClr val="0093D0"/>
                </a:solidFill>
                <a:latin typeface="Calibri" pitchFamily="34" charset="0"/>
              </a:rPr>
              <a:t> et al 2006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825" y="3320495"/>
            <a:ext cx="796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srgbClr val="052049"/>
                </a:solidFill>
                <a:latin typeface="Arial"/>
              </a:rPr>
              <a:t>SES and health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2049"/>
                </a:solidFill>
                <a:latin typeface="Arial"/>
              </a:rPr>
              <a:t>Multidimensional, multilevel construct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2049"/>
                </a:solidFill>
                <a:latin typeface="Arial"/>
              </a:rPr>
              <a:t>Life course perspective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52049"/>
                </a:solidFill>
                <a:latin typeface="Arial"/>
              </a:rPr>
              <a:t>Multiple causal pathways</a:t>
            </a:r>
          </a:p>
          <a:p>
            <a:pPr marL="914400" lvl="1" indent="-457200" defTabSz="914400"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52049"/>
                </a:solidFill>
                <a:latin typeface="Arial"/>
              </a:rPr>
              <a:t>Independent and joint associations across levels</a:t>
            </a:r>
          </a:p>
          <a:p>
            <a:pPr marL="914400" lvl="1" indent="-457200" defTabSz="914400">
              <a:buFont typeface="Calibri" panose="020F0502020204030204" pitchFamily="34" charset="0"/>
              <a:buChar char="–"/>
            </a:pPr>
            <a:r>
              <a:rPr lang="en-US" dirty="0">
                <a:solidFill>
                  <a:srgbClr val="052049"/>
                </a:solidFill>
                <a:latin typeface="Arial"/>
              </a:rPr>
              <a:t>Interacts with other social status measures (race/ethnicity)</a:t>
            </a:r>
            <a:endParaRPr lang="en-US" sz="2000" dirty="0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8931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Measures of SES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585" y="1297094"/>
            <a:ext cx="8137665" cy="2932045"/>
          </a:xfrm>
        </p:spPr>
        <p:txBody>
          <a:bodyPr/>
          <a:lstStyle/>
          <a:p>
            <a:r>
              <a:rPr lang="en-US" altLang="en-US" sz="2400" dirty="0"/>
              <a:t>Education</a:t>
            </a:r>
          </a:p>
          <a:p>
            <a:pPr lvl="1"/>
            <a:r>
              <a:rPr lang="en-US" altLang="en-US" dirty="0"/>
              <a:t>years of formal education completed</a:t>
            </a:r>
          </a:p>
          <a:p>
            <a:pPr lvl="1"/>
            <a:r>
              <a:rPr lang="en-US" altLang="en-US" dirty="0"/>
              <a:t>ordinal categories</a:t>
            </a:r>
          </a:p>
          <a:p>
            <a:r>
              <a:rPr lang="en-US" altLang="en-US" sz="2400" dirty="0"/>
              <a:t>Income </a:t>
            </a:r>
          </a:p>
          <a:p>
            <a:pPr lvl="1"/>
            <a:r>
              <a:rPr lang="en-US" altLang="en-US" dirty="0"/>
              <a:t>annual household and factor number of dependents</a:t>
            </a:r>
          </a:p>
          <a:p>
            <a:r>
              <a:rPr lang="en-US" altLang="en-US" sz="2400" dirty="0"/>
              <a:t>Occupation</a:t>
            </a:r>
          </a:p>
          <a:p>
            <a:pPr lvl="1"/>
            <a:r>
              <a:rPr lang="en-US" altLang="en-US" dirty="0"/>
              <a:t>laborer, technical, professional, business</a:t>
            </a:r>
          </a:p>
          <a:p>
            <a:pPr lvl="1"/>
            <a:r>
              <a:rPr lang="en-US" altLang="en-US" dirty="0"/>
              <a:t>manual/non-manual</a:t>
            </a:r>
          </a:p>
          <a:p>
            <a:r>
              <a:rPr lang="en-US" altLang="en-US" sz="2400" dirty="0"/>
              <a:t>Neighborhood SES</a:t>
            </a:r>
          </a:p>
          <a:p>
            <a:pPr lvl="1"/>
            <a:r>
              <a:rPr lang="en-US" altLang="en-US" dirty="0"/>
              <a:t>% poverty, composite indices</a:t>
            </a:r>
          </a:p>
        </p:txBody>
      </p:sp>
    </p:spTree>
    <p:extLst>
      <p:ext uri="{BB962C8B-B14F-4D97-AF65-F5344CB8AC3E}">
        <p14:creationId xmlns:p14="http://schemas.microsoft.com/office/powerpoint/2010/main" val="259637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Additional SES Measures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585" y="1408453"/>
            <a:ext cx="8137665" cy="2932045"/>
          </a:xfrm>
        </p:spPr>
        <p:txBody>
          <a:bodyPr/>
          <a:lstStyle/>
          <a:p>
            <a:r>
              <a:rPr lang="en-US" altLang="en-US" sz="2400" dirty="0"/>
              <a:t>Wealth</a:t>
            </a:r>
          </a:p>
          <a:p>
            <a:pPr lvl="1"/>
            <a:r>
              <a:rPr lang="en-US" altLang="en-US" sz="2400" dirty="0"/>
              <a:t>Assets</a:t>
            </a:r>
          </a:p>
          <a:p>
            <a:pPr lvl="1"/>
            <a:r>
              <a:rPr lang="en-US" altLang="en-US" sz="2400" dirty="0"/>
              <a:t>Debt</a:t>
            </a:r>
          </a:p>
          <a:p>
            <a:pPr lvl="1"/>
            <a:r>
              <a:rPr lang="en-US" altLang="en-US" sz="2400" dirty="0"/>
              <a:t>Ownership (home, car)</a:t>
            </a:r>
          </a:p>
          <a:p>
            <a:r>
              <a:rPr lang="en-US" altLang="en-US" sz="2400" dirty="0"/>
              <a:t>Childhood SES</a:t>
            </a:r>
          </a:p>
          <a:p>
            <a:pPr lvl="1"/>
            <a:r>
              <a:rPr lang="en-US" altLang="en-US" sz="2400" dirty="0"/>
              <a:t>Parental occupation and education</a:t>
            </a:r>
          </a:p>
          <a:p>
            <a:pPr lvl="1"/>
            <a:r>
              <a:rPr lang="en-US" altLang="en-US" sz="2400" dirty="0"/>
              <a:t>Household income, wealth</a:t>
            </a:r>
          </a:p>
          <a:p>
            <a:r>
              <a:rPr lang="en-US" altLang="en-US" sz="2400" dirty="0"/>
              <a:t>Self-perceived </a:t>
            </a:r>
            <a:r>
              <a:rPr lang="ja-JP" altLang="en-US" sz="2400" dirty="0"/>
              <a:t>‘</a:t>
            </a:r>
            <a:r>
              <a:rPr lang="en-US" altLang="ja-JP" sz="2400" dirty="0"/>
              <a:t>standing</a:t>
            </a:r>
            <a:r>
              <a:rPr lang="ja-JP" altLang="en-US" sz="2400" dirty="0"/>
              <a:t>’</a:t>
            </a:r>
            <a:r>
              <a:rPr lang="en-US" altLang="ja-JP" sz="2400" dirty="0"/>
              <a:t> on a ladder ranging from 1 to 10</a:t>
            </a:r>
          </a:p>
        </p:txBody>
      </p:sp>
    </p:spTree>
    <p:extLst>
      <p:ext uri="{BB962C8B-B14F-4D97-AF65-F5344CB8AC3E}">
        <p14:creationId xmlns:p14="http://schemas.microsoft.com/office/powerpoint/2010/main" val="35199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P graphic ch23531.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107" y="1574388"/>
            <a:ext cx="7454506" cy="3577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107" y="5138066"/>
            <a:ext cx="3086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400" dirty="0" err="1">
                <a:solidFill>
                  <a:srgbClr val="178CCB"/>
                </a:solidFill>
                <a:latin typeface="Calibri" pitchFamily="34" charset="0"/>
              </a:rPr>
              <a:t>Galobardes</a:t>
            </a:r>
            <a:r>
              <a:rPr lang="en-US" sz="1400" dirty="0">
                <a:solidFill>
                  <a:srgbClr val="178CCB"/>
                </a:solidFill>
                <a:latin typeface="Calibri" pitchFamily="34" charset="0"/>
              </a:rPr>
              <a:t> et al 2006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00725" y="971550"/>
            <a:ext cx="6172200" cy="53697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dirty="0">
                <a:solidFill>
                  <a:srgbClr val="052049"/>
                </a:solidFill>
                <a:latin typeface="Garamond"/>
              </a:rPr>
              <a:t>SES across the Life Course </a:t>
            </a:r>
          </a:p>
        </p:txBody>
      </p:sp>
    </p:spTree>
    <p:extLst>
      <p:ext uri="{BB962C8B-B14F-4D97-AF65-F5344CB8AC3E}">
        <p14:creationId xmlns:p14="http://schemas.microsoft.com/office/powerpoint/2010/main" val="814680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210" y="1372646"/>
            <a:ext cx="8173580" cy="458587"/>
          </a:xfrm>
        </p:spPr>
        <p:txBody>
          <a:bodyPr>
            <a:noAutofit/>
          </a:bodyPr>
          <a:lstStyle/>
          <a:p>
            <a:r>
              <a:rPr lang="en-US" dirty="0"/>
              <a:t>Race/Ethnicity + SES as Fundamental Causes: Framework for social inequities in health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635" y="2088516"/>
            <a:ext cx="7584331" cy="3242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494" y="5571357"/>
            <a:ext cx="3964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50" dirty="0" err="1">
                <a:solidFill>
                  <a:srgbClr val="052049"/>
                </a:solidFill>
                <a:latin typeface="Arial"/>
              </a:rPr>
              <a:t>Diez</a:t>
            </a:r>
            <a:r>
              <a:rPr lang="en-US" sz="1350" dirty="0">
                <a:solidFill>
                  <a:srgbClr val="052049"/>
                </a:solidFill>
                <a:latin typeface="Arial"/>
              </a:rPr>
              <a:t>  Roux, Annual Review of Public Health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773" y="2706330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178CCB"/>
                </a:solidFill>
                <a:latin typeface="Arial"/>
              </a:rPr>
              <a:t>Social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3193" y="2170472"/>
            <a:ext cx="182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178CCB"/>
                </a:solidFill>
                <a:latin typeface="Arial"/>
              </a:rPr>
              <a:t>SDOH-Intermediate</a:t>
            </a:r>
          </a:p>
        </p:txBody>
      </p:sp>
    </p:spTree>
    <p:extLst>
      <p:ext uri="{BB962C8B-B14F-4D97-AF65-F5344CB8AC3E}">
        <p14:creationId xmlns:p14="http://schemas.microsoft.com/office/powerpoint/2010/main" val="1468800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/>
          <p:cNvSpPr>
            <a:spLocks noChangeArrowheads="1"/>
          </p:cNvSpPr>
          <p:nvPr/>
        </p:nvSpPr>
        <p:spPr bwMode="ltGray">
          <a:xfrm>
            <a:off x="671511" y="381000"/>
            <a:ext cx="7585075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The Socio-Ecological Model</a:t>
            </a:r>
          </a:p>
        </p:txBody>
      </p:sp>
      <p:sp>
        <p:nvSpPr>
          <p:cNvPr id="27" name="Block Arc 26"/>
          <p:cNvSpPr/>
          <p:nvPr/>
        </p:nvSpPr>
        <p:spPr>
          <a:xfrm>
            <a:off x="1125538" y="1722438"/>
            <a:ext cx="6742112" cy="6675437"/>
          </a:xfrm>
          <a:prstGeom prst="blockArc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2028825" y="2632075"/>
            <a:ext cx="4911725" cy="5151438"/>
          </a:xfrm>
          <a:prstGeom prst="blockArc">
            <a:avLst/>
          </a:prstGeom>
          <a:solidFill>
            <a:srgbClr val="3399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2941638" y="3546475"/>
            <a:ext cx="3144837" cy="3305175"/>
            <a:chOff x="3017367" y="3759796"/>
            <a:chExt cx="3144656" cy="3304620"/>
          </a:xfrm>
        </p:grpSpPr>
        <p:sp>
          <p:nvSpPr>
            <p:cNvPr id="30" name="Chord 29"/>
            <p:cNvSpPr/>
            <p:nvPr/>
          </p:nvSpPr>
          <p:spPr>
            <a:xfrm rot="6741582">
              <a:off x="2937385" y="3839778"/>
              <a:ext cx="3304620" cy="3144656"/>
            </a:xfrm>
            <a:prstGeom prst="chord">
              <a:avLst>
                <a:gd name="adj1" fmla="val 3303767"/>
                <a:gd name="adj2" fmla="val 15611572"/>
              </a:avLst>
            </a:prstGeom>
            <a:solidFill>
              <a:srgbClr val="0000CC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853216" y="4524049"/>
              <a:ext cx="1431685" cy="476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6"/>
          <p:cNvGrpSpPr>
            <a:grpSpLocks/>
          </p:cNvGrpSpPr>
          <p:nvPr/>
        </p:nvGrpSpPr>
        <p:grpSpPr bwMode="auto">
          <a:xfrm>
            <a:off x="1135063" y="5075238"/>
            <a:ext cx="6753225" cy="1327150"/>
            <a:chOff x="800100" y="2562225"/>
            <a:chExt cx="5486400" cy="707021"/>
          </a:xfrm>
        </p:grpSpPr>
        <p:sp>
          <p:nvSpPr>
            <p:cNvPr id="33" name="Rectangle 32"/>
            <p:cNvSpPr/>
            <p:nvPr/>
          </p:nvSpPr>
          <p:spPr>
            <a:xfrm>
              <a:off x="800100" y="2562225"/>
              <a:ext cx="5486400" cy="514197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00100" y="2562225"/>
              <a:ext cx="547737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/>
            <p:cNvSpPr txBox="1"/>
            <p:nvPr/>
          </p:nvSpPr>
          <p:spPr>
            <a:xfrm>
              <a:off x="2747553" y="2764352"/>
              <a:ext cx="1590204" cy="5048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</a:t>
              </a: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3341688" y="4119563"/>
            <a:ext cx="1122362" cy="8112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Behaviors</a:t>
            </a:r>
          </a:p>
        </p:txBody>
      </p:sp>
      <p:sp>
        <p:nvSpPr>
          <p:cNvPr id="37" name="TextBox 25"/>
          <p:cNvSpPr txBox="1"/>
          <p:nvPr/>
        </p:nvSpPr>
        <p:spPr>
          <a:xfrm>
            <a:off x="4527550" y="4127500"/>
            <a:ext cx="1230313" cy="8112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Care</a:t>
            </a:r>
          </a:p>
        </p:txBody>
      </p:sp>
      <p:sp>
        <p:nvSpPr>
          <p:cNvPr id="38" name="TextBox 26"/>
          <p:cNvSpPr txBox="1"/>
          <p:nvPr/>
        </p:nvSpPr>
        <p:spPr>
          <a:xfrm>
            <a:off x="3268663" y="2927350"/>
            <a:ext cx="2536825" cy="612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Living &amp; Working Conditions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Homes and Communities</a:t>
            </a:r>
          </a:p>
        </p:txBody>
      </p:sp>
      <p:sp>
        <p:nvSpPr>
          <p:cNvPr id="39" name="TextBox 27"/>
          <p:cNvSpPr txBox="1"/>
          <p:nvPr/>
        </p:nvSpPr>
        <p:spPr>
          <a:xfrm>
            <a:off x="3200400" y="1919288"/>
            <a:ext cx="2573338" cy="650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 &amp; Social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 and Resources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ltGray">
          <a:xfrm>
            <a:off x="4561227" y="6242704"/>
            <a:ext cx="46108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Adapted from Braveman et al., for RWJ Foundation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Commission to Build a Healthier America | www.commissiononhealth.org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17600" y="5075238"/>
            <a:ext cx="678656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Interaction with genetic/other biological factors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61E42F-A239-4DDF-A62F-31598C6BB707}"/>
              </a:ext>
            </a:extLst>
          </p:cNvPr>
          <p:cNvSpPr/>
          <p:nvPr/>
        </p:nvSpPr>
        <p:spPr>
          <a:xfrm>
            <a:off x="5234152" y="854444"/>
            <a:ext cx="3905250" cy="12200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Structural factors: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Racism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inequality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shape this model of health &amp; disease </a:t>
            </a:r>
          </a:p>
        </p:txBody>
      </p:sp>
    </p:spTree>
    <p:extLst>
      <p:ext uri="{BB962C8B-B14F-4D97-AF65-F5344CB8AC3E}">
        <p14:creationId xmlns:p14="http://schemas.microsoft.com/office/powerpoint/2010/main" val="5837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Health behaviors vary by 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20773"/>
            <a:ext cx="634365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representative US sample (Lantz, JAMA 1998)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8386" y="2527425"/>
          <a:ext cx="6421164" cy="205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549">
                <a:tc>
                  <a:txBody>
                    <a:bodyPr/>
                    <a:lstStyle/>
                    <a:p>
                      <a:r>
                        <a:rPr lang="en-US" sz="1800" dirty="0"/>
                        <a:t>Health Behavior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&lt; High school education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College education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Smoking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144">
                <a:tc>
                  <a:txBody>
                    <a:bodyPr/>
                    <a:lstStyle/>
                    <a:p>
                      <a:r>
                        <a:rPr lang="en-US" sz="1800" dirty="0"/>
                        <a:t>Excessive alcohol intake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4.4%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Physical inactivity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Obesity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32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9C92-1DA4-4E32-9157-A2E20D8AB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B45F2-B04E-4A9D-B8D8-535AB3B6AE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Infographic: The Pandemic's Racial Disparity | Statista">
            <a:extLst>
              <a:ext uri="{FF2B5EF4-FFF2-40B4-BE49-F238E27FC236}">
                <a16:creationId xmlns:a16="http://schemas.microsoft.com/office/drawing/2014/main" id="{EA95172D-4A14-4215-A77C-C53561BB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25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250" t="32411" r="26250" b="11852"/>
          <a:stretch/>
        </p:blipFill>
        <p:spPr bwMode="auto">
          <a:xfrm>
            <a:off x="967611" y="1573794"/>
            <a:ext cx="7167366" cy="390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14450" y="1085850"/>
            <a:ext cx="77764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Psychological models of motivation and behavioral change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2610437" y="1098990"/>
            <a:ext cx="4138570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000" b="1" dirty="0">
                <a:latin typeface="+mj-lt"/>
              </a:rPr>
              <a:t>The Health Belief Model</a:t>
            </a:r>
          </a:p>
        </p:txBody>
      </p:sp>
    </p:spTree>
    <p:extLst>
      <p:ext uri="{BB962C8B-B14F-4D97-AF65-F5344CB8AC3E}">
        <p14:creationId xmlns:p14="http://schemas.microsoft.com/office/powerpoint/2010/main" val="793596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Potential pathways</a:t>
            </a:r>
            <a:br>
              <a:rPr lang="en-US" sz="3200" b="1" dirty="0"/>
            </a:br>
            <a:r>
              <a:rPr lang="en-US" b="1" dirty="0"/>
              <a:t>Sociological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74" y="1729517"/>
            <a:ext cx="7296602" cy="2822972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sz="2400" dirty="0"/>
              <a:t>Fewer benefits of health behaviors for longevity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Class distinctions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Knowledge and access to information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Efficacy and agency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3551" y="5037951"/>
            <a:ext cx="2637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50" dirty="0">
                <a:solidFill>
                  <a:srgbClr val="052049"/>
                </a:solidFill>
                <a:latin typeface="Arial"/>
              </a:rPr>
              <a:t>(</a:t>
            </a:r>
            <a:r>
              <a:rPr lang="en-US" sz="1350" dirty="0" err="1">
                <a:solidFill>
                  <a:srgbClr val="052049"/>
                </a:solidFill>
                <a:latin typeface="Arial"/>
              </a:rPr>
              <a:t>Pampel</a:t>
            </a:r>
            <a:r>
              <a:rPr lang="en-US" sz="1350" dirty="0">
                <a:solidFill>
                  <a:srgbClr val="052049"/>
                </a:solidFill>
                <a:latin typeface="Arial"/>
              </a:rPr>
              <a:t> </a:t>
            </a:r>
            <a:r>
              <a:rPr lang="en-US" sz="1350" dirty="0" err="1">
                <a:solidFill>
                  <a:srgbClr val="052049"/>
                </a:solidFill>
                <a:latin typeface="Arial"/>
              </a:rPr>
              <a:t>Annu</a:t>
            </a:r>
            <a:r>
              <a:rPr lang="en-US" sz="1350" dirty="0">
                <a:solidFill>
                  <a:srgbClr val="052049"/>
                </a:solidFill>
                <a:latin typeface="Arial"/>
              </a:rPr>
              <a:t> Rev </a:t>
            </a:r>
            <a:r>
              <a:rPr lang="en-US" sz="1350" dirty="0" err="1">
                <a:solidFill>
                  <a:srgbClr val="052049"/>
                </a:solidFill>
                <a:latin typeface="Arial"/>
              </a:rPr>
              <a:t>Sociol</a:t>
            </a:r>
            <a:r>
              <a:rPr lang="en-US" sz="1350" dirty="0">
                <a:solidFill>
                  <a:srgbClr val="052049"/>
                </a:solidFill>
                <a:latin typeface="Arial"/>
              </a:rPr>
              <a:t> 2010)</a:t>
            </a:r>
          </a:p>
        </p:txBody>
      </p:sp>
    </p:spTree>
    <p:extLst>
      <p:ext uri="{BB962C8B-B14F-4D97-AF65-F5344CB8AC3E}">
        <p14:creationId xmlns:p14="http://schemas.microsoft.com/office/powerpoint/2010/main" val="222797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450"/>
              </a:spcBef>
            </a:pPr>
            <a:r>
              <a:rPr lang="en-US" b="1" dirty="0"/>
              <a:t>Knowledge and access to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124" y="1362075"/>
            <a:ext cx="6694976" cy="3975498"/>
          </a:xfrm>
        </p:spPr>
        <p:txBody>
          <a:bodyPr/>
          <a:lstStyle/>
          <a:p>
            <a:r>
              <a:rPr lang="en-US" sz="1950" dirty="0"/>
              <a:t>Lower SES groups have less access to and opportunities for learning about harms of unhealthy behaviors</a:t>
            </a:r>
          </a:p>
          <a:p>
            <a:pPr marL="0" indent="0">
              <a:buNone/>
            </a:pPr>
            <a:endParaRPr lang="en-US" sz="1950" dirty="0"/>
          </a:p>
          <a:p>
            <a:r>
              <a:rPr lang="en-US" sz="1950" dirty="0"/>
              <a:t>Some groups may also be exposed to more advertising</a:t>
            </a:r>
          </a:p>
          <a:p>
            <a:pPr marL="0" indent="0">
              <a:buNone/>
            </a:pPr>
            <a:endParaRPr lang="en-US" sz="1950" dirty="0"/>
          </a:p>
          <a:p>
            <a:r>
              <a:rPr lang="en-US" sz="1950" dirty="0"/>
              <a:t>Persons with college degree 3.6 x more likely to report that they pay attention to nutritional information from scientific experts, compared to those with less than high school degree</a:t>
            </a:r>
          </a:p>
          <a:p>
            <a:pPr lvl="1"/>
            <a:endParaRPr lang="en-US" sz="1950" dirty="0"/>
          </a:p>
        </p:txBody>
      </p:sp>
      <p:sp>
        <p:nvSpPr>
          <p:cNvPr id="6" name="TextBox 5"/>
          <p:cNvSpPr txBox="1"/>
          <p:nvPr/>
        </p:nvSpPr>
        <p:spPr>
          <a:xfrm>
            <a:off x="5543551" y="5037951"/>
            <a:ext cx="26373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50" dirty="0">
                <a:solidFill>
                  <a:srgbClr val="052049"/>
                </a:solidFill>
                <a:latin typeface="Arial"/>
              </a:rPr>
              <a:t>(</a:t>
            </a:r>
            <a:r>
              <a:rPr lang="en-US" sz="1350" dirty="0" err="1">
                <a:solidFill>
                  <a:srgbClr val="052049"/>
                </a:solidFill>
                <a:latin typeface="Arial"/>
              </a:rPr>
              <a:t>Pampel</a:t>
            </a:r>
            <a:r>
              <a:rPr lang="en-US" sz="1350" dirty="0">
                <a:solidFill>
                  <a:srgbClr val="052049"/>
                </a:solidFill>
                <a:latin typeface="Arial"/>
              </a:rPr>
              <a:t> </a:t>
            </a:r>
            <a:r>
              <a:rPr lang="en-US" sz="1350" dirty="0" err="1">
                <a:solidFill>
                  <a:srgbClr val="052049"/>
                </a:solidFill>
                <a:latin typeface="Arial"/>
              </a:rPr>
              <a:t>Annu</a:t>
            </a:r>
            <a:r>
              <a:rPr lang="en-US" sz="1350" dirty="0">
                <a:solidFill>
                  <a:srgbClr val="052049"/>
                </a:solidFill>
                <a:latin typeface="Arial"/>
              </a:rPr>
              <a:t> Rev </a:t>
            </a:r>
            <a:r>
              <a:rPr lang="en-US" sz="1350" dirty="0" err="1">
                <a:solidFill>
                  <a:srgbClr val="052049"/>
                </a:solidFill>
                <a:latin typeface="Arial"/>
              </a:rPr>
              <a:t>Sociol</a:t>
            </a:r>
            <a:r>
              <a:rPr lang="en-US" sz="1350" dirty="0">
                <a:solidFill>
                  <a:srgbClr val="052049"/>
                </a:solidFill>
                <a:latin typeface="Arial"/>
              </a:rPr>
              <a:t> 2010)</a:t>
            </a:r>
          </a:p>
        </p:txBody>
      </p:sp>
    </p:spTree>
    <p:extLst>
      <p:ext uri="{BB962C8B-B14F-4D97-AF65-F5344CB8AC3E}">
        <p14:creationId xmlns:p14="http://schemas.microsoft.com/office/powerpoint/2010/main" val="1193325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Potential pathways</a:t>
            </a:r>
            <a:br>
              <a:rPr lang="en-US" sz="3200" b="1" dirty="0"/>
            </a:br>
            <a:r>
              <a:rPr lang="en-US" b="1" u="sng" dirty="0"/>
              <a:t>Contextual</a:t>
            </a:r>
            <a:r>
              <a:rPr lang="en-US" b="1" dirty="0"/>
              <a:t>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299" y="1552575"/>
            <a:ext cx="7003925" cy="3143250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sz="2400" dirty="0"/>
              <a:t>Access to resources: neighborhood/environmental context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Economic deprivation, financial constraints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Social and cultural norms, culturally-driven health beliefs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Stress &amp; social support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Medical mistrust &amp; healthcare utilization</a:t>
            </a:r>
          </a:p>
          <a:p>
            <a:pPr>
              <a:spcBef>
                <a:spcPts val="45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13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309563"/>
            <a:ext cx="91440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Differences, Disparities, and Discrimination:  Populations with Equal Access to Health Care</a:t>
            </a:r>
          </a:p>
        </p:txBody>
      </p:sp>
      <p:pic>
        <p:nvPicPr>
          <p:cNvPr id="163842" name="Picture 2" descr="https://static-content.springer.com/image/art%3A10.1007%2Fs11886-014-0530-3/MediaObjects/11886_2014_530_Fig2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8" y="1676400"/>
            <a:ext cx="7846704" cy="41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4546600" y="2967905"/>
            <a:ext cx="3387725" cy="28495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355" y="2445976"/>
            <a:ext cx="2590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97454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Racism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5381" y="2541587"/>
            <a:ext cx="2590800" cy="173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Outcomes</a:t>
            </a:r>
          </a:p>
        </p:txBody>
      </p:sp>
      <p:cxnSp>
        <p:nvCxnSpPr>
          <p:cNvPr id="12" name="Straight Arrow Connector 11"/>
          <p:cNvCxnSpPr>
            <a:cxnSpLocks/>
            <a:endCxn id="21" idx="1"/>
          </p:cNvCxnSpPr>
          <p:nvPr/>
        </p:nvCxnSpPr>
        <p:spPr>
          <a:xfrm>
            <a:off x="914400" y="4301351"/>
            <a:ext cx="2667000" cy="820772"/>
          </a:xfrm>
          <a:prstGeom prst="straightConnector1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9C6A8B-E84F-4B9D-BEB8-4A6465613C5D}"/>
              </a:ext>
            </a:extLst>
          </p:cNvPr>
          <p:cNvCxnSpPr>
            <a:cxnSpLocks/>
          </p:cNvCxnSpPr>
          <p:nvPr/>
        </p:nvCxnSpPr>
        <p:spPr>
          <a:xfrm>
            <a:off x="4132985" y="1413902"/>
            <a:ext cx="2212396" cy="1127685"/>
          </a:xfrm>
          <a:prstGeom prst="straightConnector1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8372B-78A3-4196-814C-8D20981BF1EE}"/>
              </a:ext>
            </a:extLst>
          </p:cNvPr>
          <p:cNvCxnSpPr>
            <a:cxnSpLocks/>
          </p:cNvCxnSpPr>
          <p:nvPr/>
        </p:nvCxnSpPr>
        <p:spPr>
          <a:xfrm flipV="1">
            <a:off x="914400" y="1321539"/>
            <a:ext cx="1100943" cy="1101241"/>
          </a:xfrm>
          <a:prstGeom prst="straightConnector1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5">
            <a:extLst>
              <a:ext uri="{FF2B5EF4-FFF2-40B4-BE49-F238E27FC236}">
                <a16:creationId xmlns:a16="http://schemas.microsoft.com/office/drawing/2014/main" id="{E883F61B-9875-4D75-A8A8-700F4335BFF5}"/>
              </a:ext>
            </a:extLst>
          </p:cNvPr>
          <p:cNvSpPr txBox="1">
            <a:spLocks/>
          </p:cNvSpPr>
          <p:nvPr/>
        </p:nvSpPr>
        <p:spPr>
          <a:xfrm>
            <a:off x="2015343" y="355457"/>
            <a:ext cx="2109355" cy="977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factors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2BBD4E-2C2E-4E4C-9D5B-385314E13EBE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690755" y="4301351"/>
            <a:ext cx="2081645" cy="820772"/>
          </a:xfrm>
          <a:prstGeom prst="straightConnector1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DA4B45-CB12-4168-B273-972A4A09F500}"/>
              </a:ext>
            </a:extLst>
          </p:cNvPr>
          <p:cNvCxnSpPr>
            <a:cxnSpLocks/>
          </p:cNvCxnSpPr>
          <p:nvPr/>
        </p:nvCxnSpPr>
        <p:spPr>
          <a:xfrm>
            <a:off x="7623463" y="1268412"/>
            <a:ext cx="834737" cy="1273175"/>
          </a:xfrm>
          <a:prstGeom prst="straightConnector1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5">
            <a:extLst>
              <a:ext uri="{FF2B5EF4-FFF2-40B4-BE49-F238E27FC236}">
                <a16:creationId xmlns:a16="http://schemas.microsoft.com/office/drawing/2014/main" id="{0F36D2FC-0769-4495-93D5-EE974C99173E}"/>
              </a:ext>
            </a:extLst>
          </p:cNvPr>
          <p:cNvSpPr txBox="1">
            <a:spLocks/>
          </p:cNvSpPr>
          <p:nvPr/>
        </p:nvSpPr>
        <p:spPr>
          <a:xfrm>
            <a:off x="5514108" y="291217"/>
            <a:ext cx="2109355" cy="977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Care</a:t>
            </a:r>
          </a:p>
        </p:txBody>
      </p:sp>
      <p:sp>
        <p:nvSpPr>
          <p:cNvPr id="21" name="Subtitle 5">
            <a:extLst>
              <a:ext uri="{FF2B5EF4-FFF2-40B4-BE49-F238E27FC236}">
                <a16:creationId xmlns:a16="http://schemas.microsoft.com/office/drawing/2014/main" id="{14A485DD-C685-4F6A-A22A-FBFF45C6CCAE}"/>
              </a:ext>
            </a:extLst>
          </p:cNvPr>
          <p:cNvSpPr txBox="1">
            <a:spLocks/>
          </p:cNvSpPr>
          <p:nvPr/>
        </p:nvSpPr>
        <p:spPr>
          <a:xfrm>
            <a:off x="3581400" y="4633525"/>
            <a:ext cx="2109355" cy="977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Care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C584EE-B858-46B9-86E5-F96123F4E130}"/>
              </a:ext>
            </a:extLst>
          </p:cNvPr>
          <p:cNvCxnSpPr>
            <a:cxnSpLocks/>
          </p:cNvCxnSpPr>
          <p:nvPr/>
        </p:nvCxnSpPr>
        <p:spPr>
          <a:xfrm flipV="1">
            <a:off x="4140779" y="832653"/>
            <a:ext cx="1373329" cy="14177"/>
          </a:xfrm>
          <a:prstGeom prst="straightConnector1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7FC15D-8C13-44AA-832B-E12EC2D80AA8}"/>
              </a:ext>
            </a:extLst>
          </p:cNvPr>
          <p:cNvCxnSpPr>
            <a:cxnSpLocks/>
          </p:cNvCxnSpPr>
          <p:nvPr/>
        </p:nvCxnSpPr>
        <p:spPr>
          <a:xfrm flipV="1">
            <a:off x="2795155" y="3297707"/>
            <a:ext cx="3550226" cy="2776"/>
          </a:xfrm>
          <a:prstGeom prst="straightConnector1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Summary of Causes of HCD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53400" cy="5562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Health Care system: 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Segregated and inferior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Fragmented and challenging for all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Language barriers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“Literacy” and “Numeracy”</a:t>
            </a:r>
            <a:endParaRPr lang="en-US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Provider: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Unconscious bias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Statistical discrimination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i="1" dirty="0"/>
              <a:t>		So what can we do about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67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Interventions to Eliminate Disparities in Healthcare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pPr marL="609600" indent="-609600" eaLnBrk="1" hangingPunct="1"/>
            <a:r>
              <a:rPr lang="en-US" altLang="en-US" dirty="0"/>
              <a:t>Systems:</a:t>
            </a:r>
          </a:p>
          <a:p>
            <a:pPr marL="1009650" lvl="1" indent="-609600" eaLnBrk="1" hangingPunct="1"/>
            <a:r>
              <a:rPr lang="en-US" altLang="en-US" dirty="0"/>
              <a:t>Better systems </a:t>
            </a:r>
          </a:p>
          <a:p>
            <a:pPr marL="1009650" lvl="1" indent="-609600" eaLnBrk="1" hangingPunct="1"/>
            <a:r>
              <a:rPr lang="en-US" altLang="en-US" dirty="0"/>
              <a:t>Tailored support </a:t>
            </a:r>
          </a:p>
          <a:p>
            <a:pPr marL="609600" indent="-609600" eaLnBrk="1" hangingPunct="1"/>
            <a:r>
              <a:rPr lang="en-US" altLang="en-US" dirty="0"/>
              <a:t>Providers:</a:t>
            </a:r>
          </a:p>
          <a:p>
            <a:pPr marL="1009650" lvl="1" indent="-609600" eaLnBrk="1" hangingPunct="1"/>
            <a:r>
              <a:rPr lang="en-US" altLang="en-US" dirty="0"/>
              <a:t>Address unconscious bias</a:t>
            </a:r>
          </a:p>
          <a:p>
            <a:pPr marL="1009650" lvl="1" indent="-609600" eaLnBrk="1" hangingPunct="1"/>
            <a:r>
              <a:rPr lang="en-US" altLang="en-US" dirty="0"/>
              <a:t>Change the provider workforce</a:t>
            </a:r>
          </a:p>
          <a:p>
            <a:pPr marL="609600" indent="-609600" eaLnBrk="1" hangingPunct="1"/>
            <a:r>
              <a:rPr lang="en-US" altLang="en-US" dirty="0"/>
              <a:t>Bring together clinical care and public health</a:t>
            </a:r>
          </a:p>
        </p:txBody>
      </p:sp>
    </p:spTree>
    <p:extLst>
      <p:ext uri="{BB962C8B-B14F-4D97-AF65-F5344CB8AC3E}">
        <p14:creationId xmlns:p14="http://schemas.microsoft.com/office/powerpoint/2010/main" val="505139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1143000" y="838200"/>
            <a:ext cx="6742112" cy="6675437"/>
          </a:xfrm>
          <a:prstGeom prst="blockArc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2046287" y="1747837"/>
            <a:ext cx="4911725" cy="5151438"/>
          </a:xfrm>
          <a:prstGeom prst="blockArc">
            <a:avLst/>
          </a:prstGeom>
          <a:solidFill>
            <a:srgbClr val="3399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959100" y="2662237"/>
            <a:ext cx="3144837" cy="3305175"/>
            <a:chOff x="3017367" y="3759796"/>
            <a:chExt cx="3144656" cy="3304620"/>
          </a:xfrm>
        </p:grpSpPr>
        <p:sp>
          <p:nvSpPr>
            <p:cNvPr id="5" name="Chord 4"/>
            <p:cNvSpPr/>
            <p:nvPr/>
          </p:nvSpPr>
          <p:spPr>
            <a:xfrm rot="6741582">
              <a:off x="2937385" y="3839778"/>
              <a:ext cx="3304620" cy="3144656"/>
            </a:xfrm>
            <a:prstGeom prst="chord">
              <a:avLst>
                <a:gd name="adj1" fmla="val 3303767"/>
                <a:gd name="adj2" fmla="val 15611572"/>
              </a:avLst>
            </a:prstGeom>
            <a:solidFill>
              <a:srgbClr val="0000CC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3853216" y="4524049"/>
              <a:ext cx="1431685" cy="476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152525" y="4191000"/>
            <a:ext cx="6753225" cy="1327150"/>
            <a:chOff x="800100" y="2562225"/>
            <a:chExt cx="5486400" cy="707021"/>
          </a:xfrm>
        </p:grpSpPr>
        <p:sp>
          <p:nvSpPr>
            <p:cNvPr id="8" name="Rectangle 7"/>
            <p:cNvSpPr/>
            <p:nvPr/>
          </p:nvSpPr>
          <p:spPr>
            <a:xfrm>
              <a:off x="800100" y="2562225"/>
              <a:ext cx="5486400" cy="514197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00100" y="2562225"/>
              <a:ext cx="547737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3"/>
            <p:cNvSpPr txBox="1"/>
            <p:nvPr/>
          </p:nvSpPr>
          <p:spPr>
            <a:xfrm>
              <a:off x="2747553" y="2764352"/>
              <a:ext cx="1590204" cy="5048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HEALTH</a:t>
              </a:r>
            </a:p>
          </p:txBody>
        </p:sp>
      </p:grpSp>
      <p:sp>
        <p:nvSpPr>
          <p:cNvPr id="11" name="TextBox 24"/>
          <p:cNvSpPr txBox="1"/>
          <p:nvPr/>
        </p:nvSpPr>
        <p:spPr>
          <a:xfrm>
            <a:off x="3359150" y="3235325"/>
            <a:ext cx="1122362" cy="8112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Behaviors</a:t>
            </a:r>
          </a:p>
        </p:txBody>
      </p:sp>
      <p:sp>
        <p:nvSpPr>
          <p:cNvPr id="12" name="TextBox 25"/>
          <p:cNvSpPr txBox="1"/>
          <p:nvPr/>
        </p:nvSpPr>
        <p:spPr>
          <a:xfrm>
            <a:off x="4545012" y="3243262"/>
            <a:ext cx="1230313" cy="8112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Care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3286125" y="2043112"/>
            <a:ext cx="2536825" cy="612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Living &amp; Working Conditions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Homes and Communities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3217862" y="1035050"/>
            <a:ext cx="2573338" cy="650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 &amp; Social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 and Resources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ltGray">
          <a:xfrm>
            <a:off x="1219200" y="5486400"/>
            <a:ext cx="46108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1" lang="en-US" altLang="en-US" sz="1100" dirty="0">
                <a:solidFill>
                  <a:schemeClr val="bg2"/>
                </a:solidFill>
                <a:cs typeface="Arial" charset="0"/>
              </a:rPr>
              <a:t>Adapted from Braveman et al., for Robert Wood Johnson Foundation Commission to Build a Healthier America | www.commissiononhealth.org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35062" y="4191000"/>
            <a:ext cx="678656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prstClr val="white"/>
                </a:solidFill>
                <a:cs typeface="Arial" charset="0"/>
              </a:rPr>
              <a:t>Interaction with genetic/other biological factors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879" y="898822"/>
            <a:ext cx="20716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Epigenetic modification/</a:t>
            </a:r>
          </a:p>
          <a:p>
            <a:pPr algn="ctr"/>
            <a:r>
              <a:rPr lang="en-US" dirty="0"/>
              <a:t>neurocognitive, etc.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45568" y="1685925"/>
            <a:ext cx="904082" cy="1239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20617" y="494170"/>
            <a:ext cx="20716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Toxic exposures, developmental, stress, etc.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42063" y="1429295"/>
            <a:ext cx="272328" cy="2715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256462" y="1429295"/>
            <a:ext cx="228600" cy="2746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641D-5329-4224-A173-F59D5276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Takeaway Points about Embodiment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35DF-4C5E-4D7D-9932-B2AE3066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7"/>
            <a:ext cx="8524875" cy="4525963"/>
          </a:xfrm>
        </p:spPr>
        <p:txBody>
          <a:bodyPr/>
          <a:lstStyle/>
          <a:p>
            <a:r>
              <a:rPr lang="en-US" sz="2400" dirty="0"/>
              <a:t>Different mechanisms, including:</a:t>
            </a:r>
          </a:p>
          <a:p>
            <a:pPr lvl="1"/>
            <a:r>
              <a:rPr lang="en-US" sz="2000" dirty="0"/>
              <a:t>Epigenetics</a:t>
            </a:r>
          </a:p>
          <a:p>
            <a:pPr lvl="1"/>
            <a:r>
              <a:rPr lang="en-US" sz="2000" dirty="0"/>
              <a:t>Allostatic load</a:t>
            </a:r>
          </a:p>
          <a:p>
            <a:pPr lvl="1"/>
            <a:r>
              <a:rPr lang="en-US" sz="2000" dirty="0"/>
              <a:t>Cognitive development</a:t>
            </a:r>
          </a:p>
          <a:p>
            <a:pPr lvl="1"/>
            <a:r>
              <a:rPr lang="en-US" sz="2000" dirty="0"/>
              <a:t>Toxic exposures</a:t>
            </a:r>
          </a:p>
          <a:p>
            <a:pPr lvl="1"/>
            <a:endParaRPr lang="en-US" sz="800" dirty="0"/>
          </a:p>
          <a:p>
            <a:r>
              <a:rPr lang="en-US" sz="2400" dirty="0"/>
              <a:t>Existence of critical periods</a:t>
            </a:r>
          </a:p>
          <a:p>
            <a:endParaRPr lang="en-US" sz="800" dirty="0"/>
          </a:p>
          <a:p>
            <a:r>
              <a:rPr lang="en-US" sz="2400" dirty="0"/>
              <a:t>Can be multigenerational</a:t>
            </a:r>
          </a:p>
          <a:p>
            <a:pPr lvl="1"/>
            <a:r>
              <a:rPr lang="en-US" sz="2000" dirty="0"/>
              <a:t>Need to avoid assumptions about immutability</a:t>
            </a:r>
          </a:p>
          <a:p>
            <a:pPr lvl="1"/>
            <a:endParaRPr lang="en-US" sz="800" dirty="0"/>
          </a:p>
          <a:p>
            <a:r>
              <a:rPr lang="en-US" sz="2400" dirty="0"/>
              <a:t>Even in cases where genetic differences are identified, social factors still underlie most disparities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6F82-96C6-4E13-9778-FE5D93E1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D8DE9-303A-4ABA-A733-D6FD568B702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9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468D-12E6-460C-85CD-BB17CEFD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>
            <a:extLst>
              <a:ext uri="{FF2B5EF4-FFF2-40B4-BE49-F238E27FC236}">
                <a16:creationId xmlns:a16="http://schemas.microsoft.com/office/drawing/2014/main" id="{7D45DC83-E177-4D4A-A0D1-F78270ED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3" y="310733"/>
            <a:ext cx="7175098" cy="570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BF3A8-3B5C-4E47-8939-7ADB2F68F7B8}"/>
              </a:ext>
            </a:extLst>
          </p:cNvPr>
          <p:cNvSpPr txBox="1"/>
          <p:nvPr/>
        </p:nvSpPr>
        <p:spPr>
          <a:xfrm>
            <a:off x="3124200" y="622410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Source: National Poverty Center.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Education and Health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. Policy Brief. March 2007</a:t>
            </a:r>
          </a:p>
        </p:txBody>
      </p:sp>
    </p:spTree>
    <p:extLst>
      <p:ext uri="{BB962C8B-B14F-4D97-AF65-F5344CB8AC3E}">
        <p14:creationId xmlns:p14="http://schemas.microsoft.com/office/powerpoint/2010/main" val="103599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32" y="228600"/>
            <a:ext cx="9220200" cy="1143000"/>
          </a:xfrm>
        </p:spPr>
        <p:txBody>
          <a:bodyPr/>
          <a:lstStyle/>
          <a:p>
            <a:r>
              <a:rPr lang="en-US" sz="4000" dirty="0"/>
              <a:t>Why is it important to think about race/ethnicity and SES in research?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3535363"/>
          </a:xfrm>
        </p:spPr>
        <p:txBody>
          <a:bodyPr/>
          <a:lstStyle/>
          <a:p>
            <a:r>
              <a:rPr lang="en-US" sz="3000" dirty="0"/>
              <a:t>Health inequities are omnipresent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3000" dirty="0"/>
              <a:t>Patterning of health along sociodemographic characteristics has implications for all research</a:t>
            </a:r>
          </a:p>
          <a:p>
            <a:pPr lvl="1"/>
            <a:r>
              <a:rPr lang="en-US" dirty="0"/>
              <a:t>Implications for methods and interpretation</a:t>
            </a:r>
          </a:p>
          <a:p>
            <a:pPr lvl="1"/>
            <a:r>
              <a:rPr lang="en-US" dirty="0"/>
              <a:t>Potential for research to exacerbate inequality</a:t>
            </a:r>
          </a:p>
          <a:p>
            <a:endParaRPr lang="en-US" sz="1000" dirty="0"/>
          </a:p>
          <a:p>
            <a:r>
              <a:rPr lang="en-US" sz="3000" dirty="0"/>
              <a:t>Research designed to describe, understand, and ameliorate differences in health outcomes can advance health equity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8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Chronic Disease Epidemiology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Kurian,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Ethn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Dis, 2007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1143000" y="1219200"/>
          <a:ext cx="6553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70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Epi Applied To HIV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We know HIV causes AIDs</a:t>
            </a:r>
          </a:p>
          <a:p>
            <a:r>
              <a:rPr lang="en-US" dirty="0"/>
              <a:t>“Simple” behavioral solution </a:t>
            </a:r>
          </a:p>
          <a:p>
            <a:r>
              <a:rPr lang="en-US" dirty="0"/>
              <a:t>Why does safe sex messaging not solve the problem?</a:t>
            </a:r>
          </a:p>
          <a:p>
            <a:pPr lvl="1"/>
            <a:r>
              <a:rPr lang="en-US" dirty="0"/>
              <a:t>HIV/sexual risk occurs in a social and cultural context</a:t>
            </a:r>
          </a:p>
          <a:p>
            <a:pPr lvl="1"/>
            <a:r>
              <a:rPr lang="en-US" dirty="0"/>
              <a:t>Need to understand and address context to move the needle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6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Fundamental Causes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525963"/>
          </a:xfrm>
        </p:spPr>
        <p:txBody>
          <a:bodyPr/>
          <a:lstStyle/>
          <a:p>
            <a:r>
              <a:rPr lang="en-US" dirty="0"/>
              <a:t>SES is a fundamental cause of poor health:</a:t>
            </a:r>
          </a:p>
          <a:p>
            <a:pPr lvl="1"/>
            <a:r>
              <a:rPr lang="en-US" dirty="0"/>
              <a:t>Regardless of disease or context, high SES individuals and groups can flexibly deploy resources to avoid risks and mitigate effects of poor health</a:t>
            </a:r>
          </a:p>
          <a:p>
            <a:r>
              <a:rPr lang="en-US" dirty="0"/>
              <a:t>Resources include:</a:t>
            </a:r>
          </a:p>
          <a:p>
            <a:pPr lvl="1"/>
            <a:r>
              <a:rPr lang="en-US" dirty="0"/>
              <a:t>Money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Knowledge</a:t>
            </a:r>
          </a:p>
          <a:p>
            <a:pPr lvl="1"/>
            <a:r>
              <a:rPr lang="en-US" dirty="0"/>
              <a:t>Prestige</a:t>
            </a:r>
          </a:p>
          <a:p>
            <a:pPr lvl="1"/>
            <a:r>
              <a:rPr lang="en-US" dirty="0"/>
              <a:t>Social connections</a:t>
            </a:r>
          </a:p>
        </p:txBody>
      </p:sp>
    </p:spTree>
    <p:extLst>
      <p:ext uri="{BB962C8B-B14F-4D97-AF65-F5344CB8AC3E}">
        <p14:creationId xmlns:p14="http://schemas.microsoft.com/office/powerpoint/2010/main" val="352132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as a Fundamental Cause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Initially, theory of fundamental causes focused only on SES</a:t>
            </a:r>
          </a:p>
          <a:p>
            <a:r>
              <a:rPr lang="en-US" dirty="0"/>
              <a:t>Racial/ethnic disparities considered as collinear with SES</a:t>
            </a:r>
          </a:p>
          <a:p>
            <a:r>
              <a:rPr lang="en-US" dirty="0"/>
              <a:t>Paper by Link and Phelan in 2015 argued for race/ethnicity as a fundamental cause:</a:t>
            </a:r>
          </a:p>
          <a:p>
            <a:pPr lvl="1"/>
            <a:r>
              <a:rPr lang="en-US" dirty="0"/>
              <a:t>Predictive of SES</a:t>
            </a:r>
          </a:p>
          <a:p>
            <a:pPr lvl="1"/>
            <a:r>
              <a:rPr lang="en-US" dirty="0"/>
              <a:t>Independently through racism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83239"/>
      </p:ext>
    </p:extLst>
  </p:cSld>
  <p:clrMapOvr>
    <a:masterClrMapping/>
  </p:clrMapOvr>
</p:sld>
</file>

<file path=ppt/theme/theme1.xml><?xml version="1.0" encoding="utf-8"?>
<a:theme xmlns:a="http://schemas.openxmlformats.org/drawingml/2006/main" name="1_FCM Template 10 border with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CM Template 10 border with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CM Template border no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</TotalTime>
  <Words>1423</Words>
  <Application>Microsoft Office PowerPoint</Application>
  <PresentationFormat>On-screen Show (4:3)</PresentationFormat>
  <Paragraphs>280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.AppleSystemUIFont</vt:lpstr>
      <vt:lpstr>Arial</vt:lpstr>
      <vt:lpstr>Arial Unicode MS</vt:lpstr>
      <vt:lpstr>Calibri</vt:lpstr>
      <vt:lpstr>Garamond</vt:lpstr>
      <vt:lpstr>Times New Roman</vt:lpstr>
      <vt:lpstr>Wingdings</vt:lpstr>
      <vt:lpstr>1_FCM Template 10 border with shading</vt:lpstr>
      <vt:lpstr>2_FCM Template 10 border with shading</vt:lpstr>
      <vt:lpstr>2_FCM Template border no shading</vt:lpstr>
      <vt:lpstr>UCSF Contemporary</vt:lpstr>
      <vt:lpstr>Default Design</vt:lpstr>
      <vt:lpstr>Social Determinants of Health and Health Disparities:  What Every Researcher Needs to Know</vt:lpstr>
      <vt:lpstr>PowerPoint Presentation</vt:lpstr>
      <vt:lpstr>PowerPoint Presentation</vt:lpstr>
      <vt:lpstr>PowerPoint Presentation</vt:lpstr>
      <vt:lpstr>Why is it important to think about race/ethnicity and SES in research?</vt:lpstr>
      <vt:lpstr>Chronic Disease Epidemiology</vt:lpstr>
      <vt:lpstr>Black Box Epi Applied To HIV</vt:lpstr>
      <vt:lpstr>Theory of Fundamental Causes</vt:lpstr>
      <vt:lpstr>Race as a Fundamental Cause</vt:lpstr>
      <vt:lpstr>Implications of Theory of Fundamental Causes</vt:lpstr>
      <vt:lpstr>PowerPoint Presentation</vt:lpstr>
      <vt:lpstr>PowerPoint Presentation</vt:lpstr>
      <vt:lpstr>Race in Clinical and Translational Research</vt:lpstr>
      <vt:lpstr>Measurement of Race</vt:lpstr>
      <vt:lpstr>But Aren’t There Genetic Differences?</vt:lpstr>
      <vt:lpstr>How is Ancestry Useful? </vt:lpstr>
      <vt:lpstr>Racism in America:  A Historical Perspective</vt:lpstr>
      <vt:lpstr>Racism ≠ Race</vt:lpstr>
      <vt:lpstr>WHAT are the Social Determinants of Health?</vt:lpstr>
      <vt:lpstr>Fundamental causes</vt:lpstr>
      <vt:lpstr>PowerPoint Presentation</vt:lpstr>
      <vt:lpstr>Racism as a Fundamental Cause</vt:lpstr>
      <vt:lpstr>Socioeconomic position/status</vt:lpstr>
      <vt:lpstr>Measures of SES</vt:lpstr>
      <vt:lpstr>Additional SES Measures</vt:lpstr>
      <vt:lpstr>PowerPoint Presentation</vt:lpstr>
      <vt:lpstr>Race/Ethnicity + SES as Fundamental Causes: Framework for social inequities in health</vt:lpstr>
      <vt:lpstr>PowerPoint Presentation</vt:lpstr>
      <vt:lpstr>Health behaviors vary by SES</vt:lpstr>
      <vt:lpstr>PowerPoint Presentation</vt:lpstr>
      <vt:lpstr>Potential pathways Sociological perspectives</vt:lpstr>
      <vt:lpstr>Knowledge and access to information</vt:lpstr>
      <vt:lpstr>Potential pathways Contextual considerations</vt:lpstr>
      <vt:lpstr>PowerPoint Presentation</vt:lpstr>
      <vt:lpstr>PowerPoint Presentation</vt:lpstr>
      <vt:lpstr>Summary of Causes of HCD</vt:lpstr>
      <vt:lpstr>Interventions to Eliminate Disparities in Healthcare</vt:lpstr>
      <vt:lpstr>PowerPoint Presentation</vt:lpstr>
      <vt:lpstr>Takeaway Points about Embodiment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Determinants of Health and Health Disparities:  What Every Researcher Needs to Know</dc:title>
  <dc:creator>Christine</dc:creator>
  <cp:lastModifiedBy>Dehlendorf, Christine</cp:lastModifiedBy>
  <cp:revision>10</cp:revision>
  <dcterms:created xsi:type="dcterms:W3CDTF">2021-01-24T23:45:44Z</dcterms:created>
  <dcterms:modified xsi:type="dcterms:W3CDTF">2021-01-26T01:04:35Z</dcterms:modified>
</cp:coreProperties>
</file>