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62" r:id="rId5"/>
    <p:sldId id="264" r:id="rId6"/>
    <p:sldId id="261" r:id="rId7"/>
    <p:sldId id="260" r:id="rId8"/>
    <p:sldId id="265" r:id="rId9"/>
    <p:sldId id="266" r:id="rId10"/>
    <p:sldId id="267" r:id="rId11"/>
    <p:sldId id="270" r:id="rId12"/>
    <p:sldId id="269" r:id="rId13"/>
    <p:sldId id="268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156" y="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B4B1A-5B85-8A43-B0BD-F199676192C5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9219F-7521-B549-89AB-14E6255DD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 investigators</a:t>
            </a:r>
            <a:r>
              <a:rPr lang="en-US" baseline="0" dirty="0" smtClean="0"/>
              <a:t> have 1 primary institutes they submit to, and possibly 1 or 2 secondary institutes. Example: NIAAA, NIMH and NIDA.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3/27/2015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training/F_files_nrsa.htm" TargetMode="External"/><Relationship Id="rId2" Type="http://schemas.openxmlformats.org/officeDocument/2006/relationships/hyperlink" Target="http://grants.nih.gov/podcasts/All_About_Grants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ants.nih.gov/training/careerdevelopmentawards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ic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ih.gov/icd/icdirectors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guide/description.htm" TargetMode="External"/><Relationship Id="rId2" Type="http://schemas.openxmlformats.org/officeDocument/2006/relationships/hyperlink" Target="http://grants.nih.gov/grants/guid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aa.nih.gov/about-niaaa/our-staff/directors-page" TargetMode="External"/><Relationship Id="rId2" Type="http://schemas.openxmlformats.org/officeDocument/2006/relationships/hyperlink" Target="http://www.niaaa.nih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iaaa.nih.gov/grant-funding/application-process/niaaa-contacts-training-and-career-awards" TargetMode="External"/><Relationship Id="rId5" Type="http://schemas.openxmlformats.org/officeDocument/2006/relationships/hyperlink" Target="http://www.niaaa.nih.gov/grant-funding/funding-opportunities" TargetMode="External"/><Relationship Id="rId4" Type="http://schemas.openxmlformats.org/officeDocument/2006/relationships/hyperlink" Target="http://www.niaaa.nih.gov/research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rojectreporter.nih.gov/reporter.cf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grants.nih.gov/grants/funding/submissionschedule.htm#AID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grants.nih.gov/grants/funding/submissionschedule.htm#AI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NIH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E. Woolf-King, Ph.D. M.P.H.</a:t>
            </a:r>
          </a:p>
          <a:p>
            <a:r>
              <a:rPr lang="en-US" dirty="0" err="1" smtClean="0"/>
              <a:t>Epi</a:t>
            </a:r>
            <a:r>
              <a:rPr lang="en-US" dirty="0" smtClean="0"/>
              <a:t> 258</a:t>
            </a:r>
          </a:p>
          <a:p>
            <a:r>
              <a:rPr lang="en-US" dirty="0" smtClean="0"/>
              <a:t>January 12,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0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31" y="2119257"/>
            <a:ext cx="7268707" cy="3603812"/>
          </a:xfrm>
        </p:spPr>
        <p:txBody>
          <a:bodyPr/>
          <a:lstStyle/>
          <a:p>
            <a:r>
              <a:rPr lang="en-US" dirty="0" smtClean="0"/>
              <a:t>All about </a:t>
            </a:r>
            <a:r>
              <a:rPr lang="en-US" dirty="0"/>
              <a:t>grants podcast: </a:t>
            </a:r>
            <a:endParaRPr lang="en-US" dirty="0" smtClean="0"/>
          </a:p>
          <a:p>
            <a:pPr lvl="1"/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://grants.nih.gov/podcasts/All_About_Grants/</a:t>
            </a:r>
            <a:r>
              <a:rPr lang="en-US" sz="2000" dirty="0" smtClean="0">
                <a:hlinkClick r:id="rId2"/>
              </a:rPr>
              <a:t>index.htm</a:t>
            </a:r>
            <a:endParaRPr lang="en-US" sz="2000" dirty="0" smtClean="0"/>
          </a:p>
          <a:p>
            <a:r>
              <a:rPr lang="en-US" dirty="0" smtClean="0"/>
              <a:t>F kiosk</a:t>
            </a:r>
          </a:p>
          <a:p>
            <a:pPr lvl="1"/>
            <a:r>
              <a:rPr lang="en-US" sz="2000" dirty="0">
                <a:hlinkClick r:id="rId3"/>
              </a:rPr>
              <a:t>http://grants.nih.gov/training/</a:t>
            </a:r>
            <a:r>
              <a:rPr lang="en-US" sz="2000" dirty="0" smtClean="0">
                <a:hlinkClick r:id="rId3"/>
              </a:rPr>
              <a:t>F_files_nrsa.htm</a:t>
            </a:r>
            <a:endParaRPr lang="en-US" sz="2000" dirty="0"/>
          </a:p>
          <a:p>
            <a:r>
              <a:rPr lang="en-US" dirty="0" smtClean="0"/>
              <a:t>K kiosk</a:t>
            </a:r>
          </a:p>
          <a:p>
            <a:pPr lvl="1"/>
            <a:r>
              <a:rPr lang="en-US" sz="2000" dirty="0">
                <a:hlinkClick r:id="rId4"/>
              </a:rPr>
              <a:t>http://grants.nih.gov/</a:t>
            </a:r>
            <a:r>
              <a:rPr lang="en-US" sz="2000" dirty="0" smtClean="0">
                <a:hlinkClick r:id="rId4"/>
              </a:rPr>
              <a:t>training/careerdevelopmentawards.htm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1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Isn’t there $$ beyond the NIH?!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Yes! Can you find some?</a:t>
            </a:r>
          </a:p>
          <a:p>
            <a:r>
              <a:rPr lang="en-US" dirty="0" smtClean="0"/>
              <a:t>Check out foundations and private institutes in your area of research interest</a:t>
            </a:r>
          </a:p>
          <a:p>
            <a:r>
              <a:rPr lang="en-US" dirty="0" smtClean="0"/>
              <a:t>Examples: RWJF, Gates, Foundation for Alcohol Research</a:t>
            </a:r>
          </a:p>
        </p:txBody>
      </p:sp>
    </p:spTree>
    <p:extLst>
      <p:ext uri="{BB962C8B-B14F-4D97-AF65-F5344CB8AC3E}">
        <p14:creationId xmlns:p14="http://schemas.microsoft.com/office/powerpoint/2010/main" val="416392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note about training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603812"/>
          </a:xfrm>
        </p:spPr>
        <p:txBody>
          <a:bodyPr/>
          <a:lstStyle/>
          <a:p>
            <a:r>
              <a:rPr lang="en-US" dirty="0" smtClean="0"/>
              <a:t>Important to “tell a story” about:</a:t>
            </a:r>
          </a:p>
          <a:p>
            <a:pPr lvl="1"/>
            <a:r>
              <a:rPr lang="en-US" dirty="0" smtClean="0"/>
              <a:t>Where you’ve been </a:t>
            </a:r>
          </a:p>
          <a:p>
            <a:pPr lvl="1"/>
            <a:r>
              <a:rPr lang="en-US" dirty="0" smtClean="0"/>
              <a:t>Where you’d like to go</a:t>
            </a:r>
          </a:p>
          <a:p>
            <a:pPr lvl="1"/>
            <a:r>
              <a:rPr lang="en-US" dirty="0" smtClean="0"/>
              <a:t>And how you </a:t>
            </a:r>
            <a:r>
              <a:rPr lang="en-US" i="1" dirty="0" smtClean="0"/>
              <a:t>cannot</a:t>
            </a:r>
            <a:r>
              <a:rPr lang="en-US" dirty="0" smtClean="0"/>
              <a:t> get where you want to go without this grant</a:t>
            </a:r>
          </a:p>
          <a:p>
            <a:r>
              <a:rPr lang="en-US" dirty="0" smtClean="0"/>
              <a:t>You have to be thinking 5 years ahead </a:t>
            </a:r>
          </a:p>
          <a:p>
            <a:pPr lvl="1"/>
            <a:r>
              <a:rPr lang="en-US" dirty="0" smtClean="0"/>
              <a:t>at least in your grant application </a:t>
            </a:r>
          </a:p>
          <a:p>
            <a:pPr lvl="1"/>
            <a:r>
              <a:rPr lang="en-US" dirty="0" smtClean="0"/>
              <a:t>and probably in real life too…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659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are you as a professional/researcher?</a:t>
            </a:r>
          </a:p>
          <a:p>
            <a:r>
              <a:rPr lang="en-US" dirty="0" smtClean="0"/>
              <a:t>Where would you like to be in 5 years?</a:t>
            </a:r>
          </a:p>
          <a:p>
            <a:r>
              <a:rPr lang="en-US" dirty="0" smtClean="0"/>
              <a:t>How will your grant help you get there?</a:t>
            </a:r>
          </a:p>
        </p:txBody>
      </p:sp>
    </p:spTree>
    <p:extLst>
      <p:ext uri="{BB962C8B-B14F-4D97-AF65-F5344CB8AC3E}">
        <p14:creationId xmlns:p14="http://schemas.microsoft.com/office/powerpoint/2010/main" val="1880228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020068"/>
            <a:ext cx="7381341" cy="4184710"/>
          </a:xfrm>
        </p:spPr>
        <p:txBody>
          <a:bodyPr>
            <a:normAutofit/>
          </a:bodyPr>
          <a:lstStyle/>
          <a:p>
            <a:r>
              <a:rPr lang="en-US" dirty="0" smtClean="0"/>
              <a:t>Read a sample grant proposal</a:t>
            </a:r>
          </a:p>
          <a:p>
            <a:r>
              <a:rPr lang="en-US" dirty="0" smtClean="0"/>
              <a:t>Read Chapter 2 of Russell &amp; Morrison</a:t>
            </a:r>
          </a:p>
          <a:p>
            <a:r>
              <a:rPr lang="en-US" dirty="0" smtClean="0"/>
              <a:t>Begin writing “irresistible research idea”</a:t>
            </a:r>
          </a:p>
          <a:p>
            <a:pPr lvl="1"/>
            <a:r>
              <a:rPr lang="en-US" dirty="0" smtClean="0"/>
              <a:t>1-2 paragraphs summarizing literature, identifying knowledge gap, summarizing main goal of study</a:t>
            </a:r>
          </a:p>
          <a:p>
            <a:pPr lvl="1"/>
            <a:r>
              <a:rPr lang="en-US" dirty="0" smtClean="0"/>
              <a:t>Due 1/26</a:t>
            </a:r>
          </a:p>
          <a:p>
            <a:r>
              <a:rPr lang="en-US" dirty="0" smtClean="0"/>
              <a:t>Summarize priorities of institute you want to apply to and call or email PO to determine if topic is of interest</a:t>
            </a:r>
          </a:p>
          <a:p>
            <a:pPr lvl="1"/>
            <a:r>
              <a:rPr lang="en-US" dirty="0" smtClean="0"/>
              <a:t>Submit URL of institute; submit copy of email.</a:t>
            </a:r>
          </a:p>
          <a:p>
            <a:pPr lvl="1"/>
            <a:r>
              <a:rPr lang="en-US" dirty="0" smtClean="0"/>
              <a:t>Due 1/26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102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99942"/>
            <a:ext cx="6965245" cy="120248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1865403"/>
            <a:ext cx="6965244" cy="402851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NIH Institutes</a:t>
            </a:r>
          </a:p>
          <a:p>
            <a:pPr lvl="1"/>
            <a:r>
              <a:rPr lang="en-US" dirty="0" smtClean="0"/>
              <a:t>Types, Funding Priorities</a:t>
            </a:r>
          </a:p>
          <a:p>
            <a:r>
              <a:rPr lang="en-US" sz="2200" dirty="0" smtClean="0"/>
              <a:t>NIH Funding</a:t>
            </a:r>
          </a:p>
          <a:p>
            <a:pPr lvl="1"/>
            <a:r>
              <a:rPr lang="en-US" dirty="0" smtClean="0"/>
              <a:t>Funding Opportunity Announcements (FOAs)</a:t>
            </a:r>
          </a:p>
          <a:p>
            <a:pPr lvl="1"/>
            <a:r>
              <a:rPr lang="en-US" dirty="0" smtClean="0"/>
              <a:t>Types of Grants, </a:t>
            </a:r>
          </a:p>
          <a:p>
            <a:pPr lvl="1"/>
            <a:r>
              <a:rPr lang="en-US" dirty="0" smtClean="0"/>
              <a:t>Due and Review dates</a:t>
            </a:r>
          </a:p>
          <a:p>
            <a:r>
              <a:rPr lang="en-US" sz="2200" dirty="0" smtClean="0"/>
              <a:t>Class Discussion</a:t>
            </a:r>
          </a:p>
          <a:p>
            <a:pPr lvl="1"/>
            <a:r>
              <a:rPr lang="en-US" dirty="0" smtClean="0"/>
              <a:t>Who am I, where am I going, and how will this grant get me there? </a:t>
            </a:r>
          </a:p>
          <a:p>
            <a:r>
              <a:rPr lang="en-US" sz="2200" dirty="0" smtClean="0"/>
              <a:t>Assignments</a:t>
            </a:r>
          </a:p>
        </p:txBody>
      </p:sp>
    </p:spTree>
    <p:extLst>
      <p:ext uri="{BB962C8B-B14F-4D97-AF65-F5344CB8AC3E}">
        <p14:creationId xmlns:p14="http://schemas.microsoft.com/office/powerpoint/2010/main" val="305068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NIH Institutes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119257"/>
            <a:ext cx="7275516" cy="3603812"/>
          </a:xfrm>
        </p:spPr>
        <p:txBody>
          <a:bodyPr>
            <a:normAutofit/>
          </a:bodyPr>
          <a:lstStyle/>
          <a:p>
            <a:r>
              <a:rPr lang="en-US" dirty="0"/>
              <a:t>27 Institutes and centers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://www.nih.gov/icd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Each institute has </a:t>
            </a:r>
            <a:r>
              <a:rPr lang="en-US" dirty="0"/>
              <a:t>a </a:t>
            </a:r>
            <a:r>
              <a:rPr lang="en-US" dirty="0" smtClean="0"/>
              <a:t>director:</a:t>
            </a:r>
          </a:p>
          <a:p>
            <a:pPr lvl="1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://www.nih.gov/icd/</a:t>
            </a:r>
            <a:r>
              <a:rPr lang="en-US" dirty="0" smtClean="0">
                <a:hlinkClick r:id="rId4"/>
              </a:rPr>
              <a:t>icdirectors.htm</a:t>
            </a:r>
            <a:endParaRPr lang="en-US" dirty="0" smtClean="0"/>
          </a:p>
          <a:p>
            <a:r>
              <a:rPr lang="en-US" dirty="0" smtClean="0"/>
              <a:t>And different funding priorities &amp; centers within the institute</a:t>
            </a:r>
          </a:p>
          <a:p>
            <a:pPr lvl="1"/>
            <a:r>
              <a:rPr lang="en-US" dirty="0" smtClean="0"/>
              <a:t>Read the “overview” for your center</a:t>
            </a:r>
          </a:p>
        </p:txBody>
      </p:sp>
    </p:spTree>
    <p:extLst>
      <p:ext uri="{BB962C8B-B14F-4D97-AF65-F5344CB8AC3E}">
        <p14:creationId xmlns:p14="http://schemas.microsoft.com/office/powerpoint/2010/main" val="285190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Institutes: </a:t>
            </a:r>
            <a:br>
              <a:rPr lang="en-US" dirty="0" smtClean="0"/>
            </a:br>
            <a:r>
              <a:rPr lang="en-US" dirty="0" smtClean="0"/>
              <a:t>Funding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900304"/>
          </a:xfrm>
        </p:spPr>
        <p:txBody>
          <a:bodyPr>
            <a:normAutofit/>
          </a:bodyPr>
          <a:lstStyle/>
          <a:p>
            <a:r>
              <a:rPr lang="en-US" dirty="0" smtClean="0"/>
              <a:t>Funding </a:t>
            </a:r>
            <a:r>
              <a:rPr lang="en-US" dirty="0"/>
              <a:t>Opportunities</a:t>
            </a:r>
          </a:p>
          <a:p>
            <a:pPr lvl="1"/>
            <a:r>
              <a:rPr lang="en-US" sz="1800" dirty="0">
                <a:hlinkClick r:id="rId2"/>
              </a:rPr>
              <a:t>http://grants.nih.gov/grants/guide</a:t>
            </a:r>
            <a:endParaRPr lang="en-US" sz="1800" dirty="0"/>
          </a:p>
          <a:p>
            <a:r>
              <a:rPr lang="en-US" dirty="0" smtClean="0"/>
              <a:t>FOA</a:t>
            </a:r>
            <a:r>
              <a:rPr lang="en-US" dirty="0"/>
              <a:t>: Funding Opportunity </a:t>
            </a:r>
            <a:r>
              <a:rPr lang="en-US" dirty="0" smtClean="0"/>
              <a:t>Announcements</a:t>
            </a:r>
          </a:p>
          <a:p>
            <a:pPr lvl="1"/>
            <a:r>
              <a:rPr lang="en-US" sz="1800" dirty="0">
                <a:hlinkClick r:id="rId3"/>
              </a:rPr>
              <a:t>http://grants.nih.gov/grants/guide/</a:t>
            </a:r>
            <a:r>
              <a:rPr lang="en-US" sz="1800" dirty="0" smtClean="0">
                <a:hlinkClick r:id="rId3"/>
              </a:rPr>
              <a:t>description.htm</a:t>
            </a:r>
            <a:endParaRPr lang="en-US" sz="1800" dirty="0"/>
          </a:p>
          <a:p>
            <a:pPr lvl="1"/>
            <a:r>
              <a:rPr lang="en-US" dirty="0" smtClean="0"/>
              <a:t>PA</a:t>
            </a:r>
            <a:r>
              <a:rPr lang="en-US" dirty="0"/>
              <a:t>: Program </a:t>
            </a:r>
            <a:r>
              <a:rPr lang="en-US" dirty="0" smtClean="0"/>
              <a:t>Announcement</a:t>
            </a:r>
          </a:p>
          <a:p>
            <a:pPr lvl="2"/>
            <a:r>
              <a:rPr lang="en-US" dirty="0" smtClean="0"/>
              <a:t>PAR </a:t>
            </a:r>
            <a:r>
              <a:rPr lang="en-US" dirty="0" err="1" smtClean="0"/>
              <a:t>vs</a:t>
            </a:r>
            <a:r>
              <a:rPr lang="en-US" dirty="0" smtClean="0"/>
              <a:t> PAS</a:t>
            </a:r>
            <a:endParaRPr lang="en-US" dirty="0"/>
          </a:p>
          <a:p>
            <a:pPr lvl="1"/>
            <a:r>
              <a:rPr lang="en-US" dirty="0"/>
              <a:t>RFA: Request for </a:t>
            </a:r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RFP: Request for Proposals</a:t>
            </a:r>
          </a:p>
          <a:p>
            <a:pPr lvl="1"/>
            <a:r>
              <a:rPr lang="en-US" dirty="0" smtClean="0"/>
              <a:t>NOT: Notice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878065"/>
              </p:ext>
            </p:extLst>
          </p:nvPr>
        </p:nvGraphicFramePr>
        <p:xfrm>
          <a:off x="1095023" y="865122"/>
          <a:ext cx="6965246" cy="518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259"/>
                <a:gridCol w="4739987"/>
              </a:tblGrid>
              <a:tr h="74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u="none" dirty="0" smtClean="0">
                          <a:solidFill>
                            <a:schemeClr val="tx1"/>
                          </a:solidFill>
                        </a:rPr>
                        <a:t>Example:</a:t>
                      </a:r>
                      <a:r>
                        <a:rPr lang="en-US" sz="3000" u="none" baseline="0" dirty="0" smtClean="0">
                          <a:solidFill>
                            <a:schemeClr val="tx1"/>
                          </a:solidFill>
                        </a:rPr>
                        <a:t> NIAAA</a:t>
                      </a:r>
                      <a:endParaRPr lang="en-US" sz="3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Institute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2"/>
                        </a:rPr>
                        <a:t>http://www.niaaa.nih.gov/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Director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3"/>
                        </a:rPr>
                        <a:t>http://www.niaaa.nih.gov/about-niaaa/our-staff/directors-page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Funding Priorities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dirty="0" smtClean="0">
                          <a:hlinkClick r:id="rId4"/>
                        </a:rPr>
                        <a:t>http://www.niaaa.nih.gov/about-niaaa</a:t>
                      </a:r>
                    </a:p>
                    <a:p>
                      <a:pPr marL="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hlinkClick r:id="rId4"/>
                        </a:rPr>
                        <a:t>http://www.niaaa.nih.gov/research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5"/>
                        </a:rPr>
                        <a:t>http://www.niaaa.nih.gov/grant-funding/funding-opportunities</a:t>
                      </a:r>
                      <a:endParaRPr lang="en-US" sz="1600" dirty="0" smtClean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Who to contact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/>
                      <a:r>
                        <a:rPr lang="en-US" sz="1600" dirty="0" smtClean="0"/>
                        <a:t>Check the “resources for applicants” and the FOA for contact info</a:t>
                      </a:r>
                    </a:p>
                    <a:p>
                      <a:pPr marL="0" lvl="2" indent="0"/>
                      <a:r>
                        <a:rPr lang="en-US" sz="1600" dirty="0" smtClean="0">
                          <a:hlinkClick r:id="rId6"/>
                        </a:rPr>
                        <a:t>http://www.niaaa.nih.gov/grant-funding/application-process/niaaa-contacts-training-and-career-awards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29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Institute:</a:t>
            </a:r>
            <a:br>
              <a:rPr lang="en-US" dirty="0" smtClean="0"/>
            </a:br>
            <a:r>
              <a:rPr lang="en-US" dirty="0" smtClean="0"/>
              <a:t>What is the best fit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83" y="2227247"/>
            <a:ext cx="7284499" cy="3955593"/>
          </a:xfrm>
        </p:spPr>
        <p:txBody>
          <a:bodyPr>
            <a:normAutofit/>
          </a:bodyPr>
          <a:lstStyle/>
          <a:p>
            <a:r>
              <a:rPr lang="en-US" sz="2100" dirty="0" smtClean="0"/>
              <a:t>Where is your Mentor’s/Sponsor’s funding from?</a:t>
            </a:r>
          </a:p>
          <a:p>
            <a:r>
              <a:rPr lang="en-US" sz="2100" dirty="0" smtClean="0"/>
              <a:t>Where would you like to build a research career?</a:t>
            </a:r>
          </a:p>
          <a:p>
            <a:r>
              <a:rPr lang="en-US" sz="2100" dirty="0" smtClean="0"/>
              <a:t>Might </a:t>
            </a:r>
            <a:r>
              <a:rPr lang="en-US" sz="2100" dirty="0"/>
              <a:t>your grant fit in 1 or more institutes</a:t>
            </a:r>
            <a:r>
              <a:rPr lang="en-US" sz="2100" dirty="0" smtClean="0"/>
              <a:t>?</a:t>
            </a:r>
          </a:p>
          <a:p>
            <a:r>
              <a:rPr lang="en-US" sz="2100" dirty="0" smtClean="0"/>
              <a:t>If yes to above question, is one institute more/less competitive? Has more/less money?</a:t>
            </a:r>
          </a:p>
          <a:p>
            <a:r>
              <a:rPr lang="en-US" sz="2100" dirty="0" smtClean="0"/>
              <a:t>Check out currently funded projects in the research area/institute you are interested in:</a:t>
            </a:r>
          </a:p>
          <a:p>
            <a:pPr lvl="2"/>
            <a:r>
              <a:rPr lang="en-US" sz="2100" dirty="0">
                <a:hlinkClick r:id="rId2"/>
              </a:rPr>
              <a:t>http://projectreporter.nih.gov/</a:t>
            </a:r>
            <a:r>
              <a:rPr lang="en-US" sz="2100" dirty="0" smtClean="0">
                <a:hlinkClick r:id="rId2"/>
              </a:rPr>
              <a:t>reporter.cfm</a:t>
            </a:r>
            <a:endParaRPr lang="en-US" sz="2100" dirty="0" smtClean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33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Types of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Predoctoral</a:t>
            </a:r>
            <a:endParaRPr lang="en-US" dirty="0" smtClean="0"/>
          </a:p>
          <a:p>
            <a:pPr lvl="1"/>
            <a:r>
              <a:rPr lang="en-US" dirty="0" smtClean="0"/>
              <a:t>F31; R36</a:t>
            </a:r>
          </a:p>
          <a:p>
            <a:pPr lvl="1"/>
            <a:r>
              <a:rPr lang="en-US" dirty="0" smtClean="0"/>
              <a:t>Administrative Supplement</a:t>
            </a:r>
          </a:p>
          <a:p>
            <a:r>
              <a:rPr lang="en-US" dirty="0" smtClean="0"/>
              <a:t>Postdoctoral</a:t>
            </a:r>
          </a:p>
          <a:p>
            <a:pPr lvl="1"/>
            <a:r>
              <a:rPr lang="en-US" dirty="0" smtClean="0"/>
              <a:t>F32; T32</a:t>
            </a:r>
          </a:p>
          <a:p>
            <a:r>
              <a:rPr lang="en-US" dirty="0" smtClean="0"/>
              <a:t>Early Career</a:t>
            </a:r>
          </a:p>
          <a:p>
            <a:pPr lvl="1"/>
            <a:r>
              <a:rPr lang="en-US" dirty="0" smtClean="0"/>
              <a:t>Ks (K01, K23, K99/R00)</a:t>
            </a:r>
          </a:p>
          <a:p>
            <a:r>
              <a:rPr lang="en-US" dirty="0" smtClean="0"/>
              <a:t>Mid-late career</a:t>
            </a:r>
          </a:p>
          <a:p>
            <a:pPr lvl="1"/>
            <a:r>
              <a:rPr lang="en-US" dirty="0" smtClean="0"/>
              <a:t>R-grants (R21, R34, R01, U01)</a:t>
            </a:r>
          </a:p>
          <a:p>
            <a:pPr lvl="1"/>
            <a:r>
              <a:rPr lang="en-US" dirty="0" smtClean="0"/>
              <a:t>K-grants (K05, K24)</a:t>
            </a:r>
          </a:p>
        </p:txBody>
      </p:sp>
    </p:spTree>
    <p:extLst>
      <p:ext uri="{BB962C8B-B14F-4D97-AF65-F5344CB8AC3E}">
        <p14:creationId xmlns:p14="http://schemas.microsoft.com/office/powerpoint/2010/main" val="62826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Due Dates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630504"/>
              </p:ext>
            </p:extLst>
          </p:nvPr>
        </p:nvGraphicFramePr>
        <p:xfrm>
          <a:off x="1095021" y="2680202"/>
          <a:ext cx="7091264" cy="30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632"/>
                <a:gridCol w="3545632"/>
              </a:tblGrid>
              <a:tr h="498638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 for 2015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F-series,</a:t>
                      </a:r>
                      <a:r>
                        <a:rPr lang="en-US" baseline="0" dirty="0" smtClean="0"/>
                        <a:t> n</a:t>
                      </a:r>
                      <a:r>
                        <a:rPr lang="en-US" dirty="0" smtClean="0"/>
                        <a:t>on-AIDS applications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8th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F31</a:t>
                      </a:r>
                      <a:r>
                        <a:rPr lang="en-US" baseline="0" dirty="0" smtClean="0"/>
                        <a:t> Diversity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April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13th</a:t>
                      </a:r>
                      <a:endParaRPr lang="en-US" dirty="0" smtClean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AIDS applications (all activity</a:t>
                      </a:r>
                      <a:r>
                        <a:rPr lang="en-US" baseline="0" dirty="0" smtClean="0"/>
                        <a:t> codes)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7th, September 7th, January 7th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0145" y="2033873"/>
            <a:ext cx="720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http://grants.nih.gov/grants/funding/submissionschedule.htm#</a:t>
            </a:r>
            <a:r>
              <a:rPr lang="en-US" dirty="0" smtClean="0">
                <a:hlinkClick r:id="rId2"/>
              </a:rPr>
              <a:t>AIDS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36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Review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36" y="2119257"/>
            <a:ext cx="7107732" cy="3603812"/>
          </a:xfrm>
        </p:spPr>
        <p:txBody>
          <a:bodyPr>
            <a:normAutofit/>
          </a:bodyPr>
          <a:lstStyle/>
          <a:p>
            <a:r>
              <a:rPr lang="en-US" sz="1800" dirty="0">
                <a:hlinkClick r:id="rId2"/>
              </a:rPr>
              <a:t>http://grants.nih.gov/grants/funding/submissionschedule.htm#</a:t>
            </a:r>
            <a:r>
              <a:rPr lang="en-US" sz="1800" dirty="0" smtClean="0">
                <a:hlinkClick r:id="rId2"/>
              </a:rPr>
              <a:t>AIDS</a:t>
            </a:r>
            <a:endParaRPr lang="en-US" sz="1800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581193"/>
              </p:ext>
            </p:extLst>
          </p:nvPr>
        </p:nvGraphicFramePr>
        <p:xfrm>
          <a:off x="1095023" y="2845871"/>
          <a:ext cx="6965244" cy="25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11"/>
                <a:gridCol w="1741311"/>
                <a:gridCol w="1741311"/>
                <a:gridCol w="1741311"/>
              </a:tblGrid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3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Scientific Merit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Oct-</a:t>
                      </a:r>
                      <a:r>
                        <a:rPr lang="en-US" baseline="0" dirty="0" smtClean="0"/>
                        <a:t>Nov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Feb-March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June-July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Advisory Council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Earliest Start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or December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548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1182</TotalTime>
  <Words>598</Words>
  <Application>Microsoft Office PowerPoint</Application>
  <PresentationFormat>On-screen Show (4:3)</PresentationFormat>
  <Paragraphs>124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Pushpin</vt:lpstr>
      <vt:lpstr>Overview of NIH Funding</vt:lpstr>
      <vt:lpstr>Agenda</vt:lpstr>
      <vt:lpstr>NIH Institutes</vt:lpstr>
      <vt:lpstr>NIH Institutes:  Funding Opportunities</vt:lpstr>
      <vt:lpstr>PowerPoint Presentation</vt:lpstr>
      <vt:lpstr>NIH Institute: What is the best fit for you?</vt:lpstr>
      <vt:lpstr>NIH Funding: Types of Grants</vt:lpstr>
      <vt:lpstr>NIH Funding: Due Dates</vt:lpstr>
      <vt:lpstr>NIH Funding: Review Dates</vt:lpstr>
      <vt:lpstr>Some resources</vt:lpstr>
      <vt:lpstr>Isn’t there $$ beyond the NIH?!</vt:lpstr>
      <vt:lpstr>A note about training grants</vt:lpstr>
      <vt:lpstr>Class Discussion</vt:lpstr>
      <vt:lpstr>Assignments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NIH Funding</dc:title>
  <dc:creator>Sarah Woolf-King</dc:creator>
  <cp:lastModifiedBy>Hahn, Judy</cp:lastModifiedBy>
  <cp:revision>14</cp:revision>
  <dcterms:created xsi:type="dcterms:W3CDTF">2015-01-08T17:11:33Z</dcterms:created>
  <dcterms:modified xsi:type="dcterms:W3CDTF">2015-03-27T19:55:42Z</dcterms:modified>
</cp:coreProperties>
</file>