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18"/>
  </p:notesMasterIdLst>
  <p:sldIdLst>
    <p:sldId id="354" r:id="rId3"/>
    <p:sldId id="308" r:id="rId4"/>
    <p:sldId id="356" r:id="rId5"/>
    <p:sldId id="1352" r:id="rId6"/>
    <p:sldId id="1353" r:id="rId7"/>
    <p:sldId id="1003" r:id="rId8"/>
    <p:sldId id="355" r:id="rId9"/>
    <p:sldId id="1381" r:id="rId10"/>
    <p:sldId id="358" r:id="rId11"/>
    <p:sldId id="359" r:id="rId12"/>
    <p:sldId id="360" r:id="rId13"/>
    <p:sldId id="363" r:id="rId14"/>
    <p:sldId id="364" r:id="rId15"/>
    <p:sldId id="365" r:id="rId16"/>
    <p:sldId id="30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124" d="100"/>
          <a:sy n="124" d="100"/>
        </p:scale>
        <p:origin x="1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F0AC2-96DA-9940-9C13-032E37270681}" type="datetimeFigureOut">
              <a:rPr lang="en-US" smtClean="0"/>
              <a:t>1/19/22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2D60D-F1E3-E549-A888-8050236FA5B9}" type="slidenum">
              <a:rPr lang="en-US" smtClean="0"/>
              <a:t>‹#›</a:t>
            </a:fld>
            <a:endParaRPr lang="en-US"/>
          </a:p>
        </p:txBody>
      </p:sp>
    </p:spTree>
    <p:extLst>
      <p:ext uri="{BB962C8B-B14F-4D97-AF65-F5344CB8AC3E}">
        <p14:creationId xmlns:p14="http://schemas.microsoft.com/office/powerpoint/2010/main" val="353691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manetwork.com/journals/jama/fullarticle/2320315?utm_source=silverchair&amp;utm_campaign=marketing&amp;utm_content=article-decade&amp;cmp=1&amp;utm_medium=emai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next set of slides is NOT RECORDED and is considered a review of aspects of RCT design. Please review on your own, as needed. </a:t>
            </a:r>
          </a:p>
          <a:p>
            <a:endParaRPr lang="en-US" dirty="0"/>
          </a:p>
          <a:p>
            <a:r>
              <a:rPr lang="en-US" dirty="0"/>
              <a:t>We thank Dr. Deb Grady for developing and sharing these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91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9C0BD79-9721-0A41-BEBF-C76FD2E5C8C6}"/>
              </a:ext>
            </a:extLst>
          </p:cNvPr>
          <p:cNvSpPr>
            <a:spLocks noGrp="1" noRot="1" noChangeAspect="1" noChangeArrowheads="1" noTextEdit="1"/>
          </p:cNvSpPr>
          <p:nvPr>
            <p:ph type="sldImg"/>
          </p:nvPr>
        </p:nvSpPr>
        <p:spPr>
          <a:xfrm>
            <a:off x="1371600" y="1143000"/>
            <a:ext cx="4114800" cy="3086100"/>
          </a:xfrm>
          <a:ln/>
        </p:spPr>
      </p:sp>
      <p:sp>
        <p:nvSpPr>
          <p:cNvPr id="629763" name="Rectangle 3">
            <a:extLst>
              <a:ext uri="{FF2B5EF4-FFF2-40B4-BE49-F238E27FC236}">
                <a16:creationId xmlns:a16="http://schemas.microsoft.com/office/drawing/2014/main" id="{D36885F3-35E1-2043-8B14-74D2A80B56BA}"/>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30369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54E1980D-9052-0249-8FB3-2FDE496B49E9}"/>
              </a:ext>
            </a:extLst>
          </p:cNvPr>
          <p:cNvSpPr>
            <a:spLocks noGrp="1" noRot="1" noChangeAspect="1" noChangeArrowheads="1" noTextEdit="1"/>
          </p:cNvSpPr>
          <p:nvPr>
            <p:ph type="sldImg"/>
          </p:nvPr>
        </p:nvSpPr>
        <p:spPr>
          <a:xfrm>
            <a:off x="1371600" y="1143000"/>
            <a:ext cx="4114800" cy="3086100"/>
          </a:xfrm>
          <a:ln/>
        </p:spPr>
      </p:sp>
      <p:sp>
        <p:nvSpPr>
          <p:cNvPr id="33794" name="Rectangle 3">
            <a:extLst>
              <a:ext uri="{FF2B5EF4-FFF2-40B4-BE49-F238E27FC236}">
                <a16:creationId xmlns:a16="http://schemas.microsoft.com/office/drawing/2014/main" id="{8C483926-ED54-F94A-9524-4FA7795AD2E9}"/>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Best control is inactive placebo</a:t>
            </a:r>
          </a:p>
          <a:p>
            <a:pPr lvl="1"/>
            <a:r>
              <a:rPr lang="en-US" altLang="en-US" dirty="0">
                <a:latin typeface="Helvetica" pitchFamily="2" charset="0"/>
                <a:ea typeface="ＭＳ Ｐゴシック" panose="020B0600070205080204" pitchFamily="34" charset="-128"/>
              </a:rPr>
              <a:t>easy to determine benefit or harm</a:t>
            </a:r>
          </a:p>
          <a:p>
            <a:pPr lvl="1"/>
            <a:r>
              <a:rPr lang="en-US" altLang="en-US" dirty="0">
                <a:latin typeface="Helvetica" pitchFamily="2" charset="0"/>
                <a:ea typeface="ＭＳ Ｐゴシック" panose="020B0600070205080204" pitchFamily="34" charset="-128"/>
              </a:rPr>
              <a:t>Usually (not always) easy to blind</a:t>
            </a:r>
          </a:p>
          <a:p>
            <a:r>
              <a:rPr lang="en-US" altLang="en-US" dirty="0">
                <a:latin typeface="Helvetica" pitchFamily="2" charset="0"/>
                <a:ea typeface="ＭＳ Ｐゴシック" panose="020B0600070205080204" pitchFamily="34" charset="-128"/>
              </a:rPr>
              <a:t>Some trials use an active treatment of </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standard of care</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 as the comparator. Here, the goal might be to show that the new intervention is better than the standard. The design and statistical analysis here is exactly the same as if the standard of care were a placebo. </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But often, the goal is to determine if the new treatment is AS GOOD as the standard of care. Sometimes, we do just want a second line therapy, but generally don</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t really care if a new treatment is as good as the standard of care unless it has some advantages, for example better side effect profile, more convenient, or less expensive. </a:t>
            </a:r>
          </a:p>
          <a:p>
            <a:r>
              <a:rPr lang="en-US" altLang="ja-JP" dirty="0">
                <a:latin typeface="Helvetica" pitchFamily="2" charset="0"/>
                <a:ea typeface="ＭＳ Ｐゴシック" panose="020B0600070205080204" pitchFamily="34" charset="-128"/>
              </a:rPr>
              <a:t>Decision about what is considered “good enough” for non-inferiority trial is based on lit. example:  </a:t>
            </a:r>
            <a:r>
              <a:rPr lang="en-US" dirty="0">
                <a:hlinkClick r:id="rId3"/>
              </a:rPr>
              <a:t>https://jamanetwork.com/journals/jama/fullarticle/2320315?utm_source=silverchair&amp;utm_campaign=marketing&amp;utm_content=article-decade&amp;cmp=1&amp;utm_medium=email</a:t>
            </a:r>
            <a:endParaRPr lang="en-US" dirty="0"/>
          </a:p>
          <a:p>
            <a:r>
              <a:rPr lang="en-US" altLang="ja-JP" dirty="0">
                <a:latin typeface="Helvetica" pitchFamily="2" charset="0"/>
                <a:ea typeface="ＭＳ Ｐゴシック" panose="020B0600070205080204" pitchFamily="34" charset="-128"/>
              </a:rPr>
              <a:t>In this example, X was set at 24% for power calculations.</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Consider, for example, the problem of conducting a clinical trial with a new drug for prevention of osteoporotic fractures. There are already proven effective drugs for this, namely estrogens, bisphosphonates and PTH. Is it ethical and/or clinically useful to study this new drug compared to placebo? There are many such examples - HTN, depression, lipid lowering, etc.</a:t>
            </a:r>
          </a:p>
        </p:txBody>
      </p:sp>
    </p:spTree>
    <p:extLst>
      <p:ext uri="{BB962C8B-B14F-4D97-AF65-F5344CB8AC3E}">
        <p14:creationId xmlns:p14="http://schemas.microsoft.com/office/powerpoint/2010/main" val="348907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02DA509-6A51-AC4C-BB03-D080658CAC6B}"/>
              </a:ext>
            </a:extLst>
          </p:cNvPr>
          <p:cNvSpPr>
            <a:spLocks noGrp="1" noRot="1" noChangeAspect="1" noChangeArrowheads="1" noTextEdit="1"/>
          </p:cNvSpPr>
          <p:nvPr>
            <p:ph type="sldImg"/>
          </p:nvPr>
        </p:nvSpPr>
        <p:spPr>
          <a:xfrm>
            <a:off x="1371600" y="1143000"/>
            <a:ext cx="4114800" cy="3086100"/>
          </a:xfrm>
          <a:ln/>
        </p:spPr>
      </p:sp>
      <p:sp>
        <p:nvSpPr>
          <p:cNvPr id="631811" name="Rectangle 3">
            <a:extLst>
              <a:ext uri="{FF2B5EF4-FFF2-40B4-BE49-F238E27FC236}">
                <a16:creationId xmlns:a16="http://schemas.microsoft.com/office/drawing/2014/main" id="{A794CE97-791C-A143-BCE4-FEA16BA9A8E1}"/>
              </a:ext>
            </a:extLst>
          </p:cNvPr>
          <p:cNvSpPr>
            <a:spLocks noGrp="1" noChangeArrowheads="1"/>
          </p:cNvSpPr>
          <p:nvPr>
            <p:ph type="body" idx="1"/>
          </p:nvPr>
        </p:nvSpPr>
        <p:spPr/>
        <p:txBody>
          <a:bodyPr/>
          <a:lstStyle/>
          <a:p>
            <a:pPr>
              <a:defRPr/>
            </a:pPr>
            <a:r>
              <a:rPr lang="en-US" altLang="ja-JP" sz="1200" dirty="0"/>
              <a:t>i.e., Cannot accurately measure the effect of an intervention if there are major problems with adherence.  </a:t>
            </a:r>
            <a:endParaRPr lang="en-US" dirty="0">
              <a:cs typeface="+mn-cs"/>
            </a:endParaRPr>
          </a:p>
        </p:txBody>
      </p:sp>
    </p:spTree>
    <p:extLst>
      <p:ext uri="{BB962C8B-B14F-4D97-AF65-F5344CB8AC3E}">
        <p14:creationId xmlns:p14="http://schemas.microsoft.com/office/powerpoint/2010/main" val="405769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00DDD8F6-21FA-9B49-AFD4-4F358C3FD4CD}"/>
              </a:ext>
            </a:extLst>
          </p:cNvPr>
          <p:cNvSpPr>
            <a:spLocks noGrp="1" noRot="1" noChangeAspect="1" noChangeArrowheads="1" noTextEdit="1"/>
          </p:cNvSpPr>
          <p:nvPr>
            <p:ph type="sldImg"/>
          </p:nvPr>
        </p:nvSpPr>
        <p:spPr>
          <a:xfrm>
            <a:off x="1371600" y="1143000"/>
            <a:ext cx="4114800" cy="3086100"/>
          </a:xfrm>
          <a:ln/>
        </p:spPr>
      </p:sp>
      <p:sp>
        <p:nvSpPr>
          <p:cNvPr id="635907" name="Rectangle 3">
            <a:extLst>
              <a:ext uri="{FF2B5EF4-FFF2-40B4-BE49-F238E27FC236}">
                <a16:creationId xmlns:a16="http://schemas.microsoft.com/office/drawing/2014/main" id="{E9017232-F643-AA4F-95C3-B7B32AC7BB96}"/>
              </a:ext>
            </a:extLst>
          </p:cNvPr>
          <p:cNvSpPr>
            <a:spLocks noGrp="1" noChangeArrowheads="1"/>
          </p:cNvSpPr>
          <p:nvPr>
            <p:ph type="body" idx="1"/>
          </p:nvPr>
        </p:nvSpPr>
        <p:spPr/>
        <p:txBody>
          <a:bodyPr/>
          <a:lstStyle/>
          <a:p>
            <a:pPr>
              <a:defRPr/>
            </a:pPr>
            <a:r>
              <a:rPr lang="en-US" dirty="0">
                <a:cs typeface="+mn-cs"/>
              </a:rPr>
              <a:t>Run-in period is:</a:t>
            </a:r>
          </a:p>
          <a:p>
            <a:pPr>
              <a:defRPr/>
            </a:pPr>
            <a:r>
              <a:rPr lang="en-US" dirty="0">
                <a:cs typeface="+mn-cs"/>
              </a:rPr>
              <a:t>“</a:t>
            </a:r>
            <a:r>
              <a:rPr lang="en-US" dirty="0">
                <a:effectLst/>
              </a:rPr>
              <a:t>• What is a run-in period? ◦ A run-in period is a time period after inclusion, but before randomization, used to exclude certain patients. Other pre-randomization periods exist, for example, extended screening periods and washout periods. These different pre-randomization periods may overlap in purpose, design and terminology</a:t>
            </a:r>
          </a:p>
          <a:p>
            <a:pPr>
              <a:defRPr/>
            </a:pPr>
            <a:r>
              <a:rPr lang="en-US" dirty="0">
                <a:effectLst/>
              </a:rPr>
              <a:t>• What types of run-in periods exist and which patients are excluded? ◦ During the run-in period, all patients receive the same intervention, for example, active treatment, placebo treatment or no intervention. Patients are excluded due to, for example, noncompliance to treatment or data collection, non-response to treatment or response to placebo</a:t>
            </a:r>
          </a:p>
          <a:p>
            <a:pPr>
              <a:defRPr/>
            </a:pPr>
            <a:r>
              <a:rPr lang="en-US" dirty="0">
                <a:effectLst/>
              </a:rPr>
              <a:t>• What are the reasons for using a run-in period? ◦ By excluding certain patients, for example, noncompliers or placebo responders, run-in period may increase a study’s power, that is, chance of detecting a potential treatment effect” </a:t>
            </a:r>
            <a:endParaRPr lang="en-US" dirty="0">
              <a:cs typeface="+mn-cs"/>
            </a:endParaRPr>
          </a:p>
          <a:p>
            <a:pPr>
              <a:defRPr/>
            </a:pPr>
            <a:endParaRPr lang="en-US" dirty="0">
              <a:cs typeface="+mn-cs"/>
            </a:endParaRPr>
          </a:p>
          <a:p>
            <a:pPr>
              <a:defRPr/>
            </a:pPr>
            <a:r>
              <a:rPr lang="en-US" dirty="0">
                <a:cs typeface="+mn-cs"/>
              </a:rPr>
              <a:t>Reference, Box 1 from: </a:t>
            </a:r>
            <a:r>
              <a:rPr lang="en-US" dirty="0" err="1">
                <a:cs typeface="+mn-cs"/>
              </a:rPr>
              <a:t>Teindl</a:t>
            </a:r>
            <a:r>
              <a:rPr lang="en-US" dirty="0">
                <a:cs typeface="+mn-cs"/>
              </a:rPr>
              <a:t> </a:t>
            </a:r>
            <a:r>
              <a:rPr lang="en-US" dirty="0" err="1">
                <a:cs typeface="+mn-cs"/>
              </a:rPr>
              <a:t>Laursen</a:t>
            </a:r>
            <a:r>
              <a:rPr lang="en-US" dirty="0">
                <a:cs typeface="+mn-cs"/>
              </a:rPr>
              <a:t> DR et al, Clin </a:t>
            </a:r>
            <a:r>
              <a:rPr lang="en-US" dirty="0" err="1">
                <a:cs typeface="+mn-cs"/>
              </a:rPr>
              <a:t>Epid</a:t>
            </a:r>
            <a:r>
              <a:rPr lang="en-US" dirty="0">
                <a:cs typeface="+mn-cs"/>
              </a:rPr>
              <a:t>, 2019: https://</a:t>
            </a:r>
            <a:r>
              <a:rPr lang="en-US" dirty="0" err="1">
                <a:cs typeface="+mn-cs"/>
              </a:rPr>
              <a:t>www.ncbi.nlm.nih.gov</a:t>
            </a:r>
            <a:r>
              <a:rPr lang="en-US" dirty="0">
                <a:cs typeface="+mn-cs"/>
              </a:rPr>
              <a:t>/</a:t>
            </a:r>
            <a:r>
              <a:rPr lang="en-US" dirty="0" err="1">
                <a:cs typeface="+mn-cs"/>
              </a:rPr>
              <a:t>pmc</a:t>
            </a:r>
            <a:r>
              <a:rPr lang="en-US" dirty="0">
                <a:cs typeface="+mn-cs"/>
              </a:rPr>
              <a:t>/articles/PMC6377048/</a:t>
            </a:r>
          </a:p>
          <a:p>
            <a:pPr>
              <a:defRPr/>
            </a:pPr>
            <a:endParaRPr lang="en-US" dirty="0">
              <a:cs typeface="+mn-cs"/>
            </a:endParaRPr>
          </a:p>
          <a:p>
            <a:pPr>
              <a:defRPr/>
            </a:pPr>
            <a:r>
              <a:rPr lang="en-US" dirty="0">
                <a:cs typeface="+mn-cs"/>
              </a:rPr>
              <a:t>As noted in this article, the downside of choosing subjects likely to adhere is that sometimes this comes at the tradeoff of generalizability.</a:t>
            </a:r>
          </a:p>
        </p:txBody>
      </p:sp>
    </p:spTree>
    <p:extLst>
      <p:ext uri="{BB962C8B-B14F-4D97-AF65-F5344CB8AC3E}">
        <p14:creationId xmlns:p14="http://schemas.microsoft.com/office/powerpoint/2010/main" val="374608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17003082-6FE9-B145-9DD1-44BEC750A6C3}"/>
              </a:ext>
            </a:extLst>
          </p:cNvPr>
          <p:cNvSpPr>
            <a:spLocks noGrp="1" noRot="1" noChangeAspect="1" noChangeArrowheads="1" noTextEdit="1"/>
          </p:cNvSpPr>
          <p:nvPr>
            <p:ph type="sldImg"/>
          </p:nvPr>
        </p:nvSpPr>
        <p:spPr>
          <a:xfrm>
            <a:off x="1371600" y="1143000"/>
            <a:ext cx="4114800" cy="3086100"/>
          </a:xfrm>
          <a:ln/>
        </p:spPr>
      </p:sp>
      <p:sp>
        <p:nvSpPr>
          <p:cNvPr id="636931" name="Rectangle 3">
            <a:extLst>
              <a:ext uri="{FF2B5EF4-FFF2-40B4-BE49-F238E27FC236}">
                <a16:creationId xmlns:a16="http://schemas.microsoft.com/office/drawing/2014/main" id="{074DC186-8682-974E-9062-9352B043792A}"/>
              </a:ext>
            </a:extLst>
          </p:cNvPr>
          <p:cNvSpPr>
            <a:spLocks noGrp="1" noChangeArrowheads="1"/>
          </p:cNvSpPr>
          <p:nvPr>
            <p:ph type="body" idx="1"/>
          </p:nvPr>
        </p:nvSpPr>
        <p:spPr/>
        <p:txBody>
          <a:bodyPr/>
          <a:lstStyle/>
          <a:p>
            <a:pPr>
              <a:defRPr/>
            </a:pPr>
            <a:r>
              <a:rPr lang="en-US" dirty="0">
                <a:cs typeface="+mn-cs"/>
              </a:rPr>
              <a:t>NOTE:</a:t>
            </a:r>
          </a:p>
          <a:p>
            <a:pPr>
              <a:defRPr/>
            </a:pPr>
            <a:endParaRPr lang="en-US" dirty="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the logistical challenges of implementing and participating in a well-designed RCT, sometimes opting for higher adherence and completeness of follow-up comes at the tradeoff of not enrolling (and therefore not studying) certain populations. Sometimes, those not enrolled in RCT’s have lower access to care (e.g., large tertiary cancer centers may have more clinical trials in their portfolio because of all the affiliated academic faculty than a community clinic) or poorer health status (e.g., patients who are sicker may not wish to be randomized to something), etc.  It is important to try to ensure that the population being studied is representative of where the needs and burden exist.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endParaRPr lang="en-US" dirty="0">
              <a:cs typeface="+mn-cs"/>
            </a:endParaRPr>
          </a:p>
        </p:txBody>
      </p:sp>
    </p:spTree>
    <p:extLst>
      <p:ext uri="{BB962C8B-B14F-4D97-AF65-F5344CB8AC3E}">
        <p14:creationId xmlns:p14="http://schemas.microsoft.com/office/powerpoint/2010/main" val="251624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Remember - Equipoise </a:t>
            </a:r>
            <a:r>
              <a:rPr lang="mr-IN" dirty="0"/>
              <a:t>–</a:t>
            </a:r>
            <a:r>
              <a:rPr lang="en-US" dirty="0"/>
              <a:t> the group</a:t>
            </a:r>
            <a:r>
              <a:rPr lang="en-US" baseline="0" dirty="0"/>
              <a:t> or </a:t>
            </a:r>
            <a:r>
              <a:rPr lang="en-US" baseline="0" dirty="0" err="1"/>
              <a:t>tx</a:t>
            </a:r>
            <a:r>
              <a:rPr lang="en-US" baseline="0" dirty="0"/>
              <a:t> allocations in the trial must be equally acceptable based on current state of knowledge</a:t>
            </a:r>
          </a:p>
          <a:p>
            <a:r>
              <a:rPr lang="en-US" baseline="0" dirty="0"/>
              <a:t>There are certain questions that will NEVER be addressed in a trial</a:t>
            </a:r>
            <a:endParaRPr lang="en-US" dirty="0"/>
          </a:p>
        </p:txBody>
      </p:sp>
    </p:spTree>
    <p:extLst>
      <p:ext uri="{BB962C8B-B14F-4D97-AF65-F5344CB8AC3E}">
        <p14:creationId xmlns:p14="http://schemas.microsoft.com/office/powerpoint/2010/main" val="36253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EPI 205 focuses on clinical trial design/conduct</a:t>
            </a:r>
          </a:p>
          <a:p>
            <a:endParaRPr lang="en-US" dirty="0"/>
          </a:p>
          <a:p>
            <a:r>
              <a:rPr lang="en-US" dirty="0"/>
              <a:t>Be deliberate when you use the word “trial”;</a:t>
            </a:r>
            <a:r>
              <a:rPr lang="en-US" baseline="0" dirty="0"/>
              <a:t> this means a study with an intervention.</a:t>
            </a:r>
          </a:p>
          <a:p>
            <a:endParaRPr lang="en-US" baseline="0" dirty="0"/>
          </a:p>
          <a:p>
            <a:r>
              <a:rPr lang="en-US" baseline="0" dirty="0"/>
              <a:t>Previously, we introduced the idea of counterfactuals – i.e., what if we could observe the outcomes for everyone under assignment to an exposure/intervention, as well as under assignment to no exposure/intervention (e.g., the Greek god example where we could observe what happened if assigned to heart transplant and not assigned to heart transplant). If we knew the counterfactual outcomes, then one can compute causal effects.</a:t>
            </a:r>
          </a:p>
          <a:p>
            <a:endParaRPr lang="en-US" baseline="0" dirty="0"/>
          </a:p>
          <a:p>
            <a:r>
              <a:rPr lang="en-US" baseline="0" dirty="0"/>
              <a:t>However, we never know all the counterfactuals for a given research question and population in real life. However, the “ideal randomized experiment” is the next best thing we can conceptualize, which allows us to compute average causal effects or contrast average counterfactual outcomes under different treatment conditions.</a:t>
            </a:r>
          </a:p>
          <a:p>
            <a:endParaRPr lang="en-US" baseline="0" dirty="0"/>
          </a:p>
          <a:p>
            <a:r>
              <a:rPr lang="en-US" baseline="0" dirty="0"/>
              <a:t>For each causal effect we are trying to estimate, there’s a hypothetical randomized experiment one can imagine to quantify it.</a:t>
            </a:r>
          </a:p>
          <a:p>
            <a:endParaRPr lang="en-US" baseline="0" dirty="0"/>
          </a:p>
          <a:p>
            <a:r>
              <a:rPr lang="en-US" baseline="0" dirty="0"/>
              <a:t>This hypothetical randomized experiment is the “target trial” for a given causal question. When we cannot actually carry out the target trial due to reasons of ethics, practicality, </a:t>
            </a:r>
            <a:r>
              <a:rPr lang="en-US" baseline="0" dirty="0" err="1"/>
              <a:t>etc</a:t>
            </a:r>
            <a:r>
              <a:rPr lang="en-US" baseline="0" dirty="0"/>
              <a:t>… then we use observational data, and try to design/analyze observational studies that </a:t>
            </a:r>
            <a:r>
              <a:rPr lang="en-US" i="1" baseline="0" dirty="0"/>
              <a:t>emulate</a:t>
            </a:r>
            <a:r>
              <a:rPr lang="en-US" baseline="0" dirty="0"/>
              <a:t> the target trial.</a:t>
            </a:r>
          </a:p>
          <a:p>
            <a:endParaRPr lang="en-US" baseline="0" dirty="0"/>
          </a:p>
          <a:p>
            <a:r>
              <a:rPr lang="en-US" baseline="0" dirty="0"/>
              <a:t>(ref: section 3.6 What If, Hernan &amp; Robins)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64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822661C-19CF-0841-986E-8A3F83CD700F}"/>
              </a:ext>
            </a:extLst>
          </p:cNvPr>
          <p:cNvSpPr>
            <a:spLocks noGrp="1" noRot="1" noChangeAspect="1" noChangeArrowheads="1" noTextEdit="1"/>
          </p:cNvSpPr>
          <p:nvPr>
            <p:ph type="sldImg"/>
          </p:nvPr>
        </p:nvSpPr>
        <p:spPr>
          <a:xfrm>
            <a:off x="1038225" y="652463"/>
            <a:ext cx="4338638" cy="3254375"/>
          </a:xfrm>
          <a:ln/>
        </p:spPr>
      </p:sp>
      <p:sp>
        <p:nvSpPr>
          <p:cNvPr id="11266" name="Rectangle 3">
            <a:extLst>
              <a:ext uri="{FF2B5EF4-FFF2-40B4-BE49-F238E27FC236}">
                <a16:creationId xmlns:a16="http://schemas.microsoft.com/office/drawing/2014/main" id="{9979C5A3-A340-3C46-9C81-4B10CA39105F}"/>
              </a:ext>
            </a:extLst>
          </p:cNvPr>
          <p:cNvSpPr>
            <a:spLocks noGrp="1" noChangeArrowheads="1"/>
          </p:cNvSpPr>
          <p:nvPr>
            <p:ph type="body" idx="1"/>
          </p:nvPr>
        </p:nvSpPr>
        <p:spPr>
          <a:xfrm>
            <a:off x="857250" y="4136571"/>
            <a:ext cx="4643438"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altLang="en-US" sz="900" dirty="0">
                <a:latin typeface="Helvetica" pitchFamily="2" charset="0"/>
                <a:ea typeface="ＭＳ Ｐゴシック" panose="020B0600070205080204" pitchFamily="34" charset="-128"/>
              </a:rPr>
              <a:t>An example of a basic trial -  select persons with memory loss, treat with daily mathematics and memory exercises and see if this improves score on MMSE (mini-mental state exam) and reduces risk of developing dementia.</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Note – there is such thing as an uncontrolled trial or time series design. These have no concurrent control group and can produce the wrong answer due to learning, regression to the mean, secular trends and the placebo effect. Note, for example, that it is common to have a 30-50% improvement in depression scores, pain scores, hot flash scores, over time or based on receipt of placebo.</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There can also be a controlled trial without randomization. This addresses problems noted above but may make the treatment look good simply because the groups are different to begin with. For example, if you put all the older people in the control group because it</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s too hard to teach them mathematics, the rate of developing dementia may be higher in this group simply because they are older. This design is really no different from a double cohort study. Randomization fixes this - for both known (measured) and unknown (unmeasured) potential confounders - I.e., age will be balanced in both groups, as will education, etc. And potential confounders we don</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t know about.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There can also be a randomized controlled trial without blinding (e.g., no placebo pill). This could bias outcome ascertainment.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Also note that these three elements - treatment, randomization, and blinding result in the major ethical concerns regarding randomized trials. </a:t>
            </a:r>
          </a:p>
        </p:txBody>
      </p:sp>
    </p:spTree>
    <p:extLst>
      <p:ext uri="{BB962C8B-B14F-4D97-AF65-F5344CB8AC3E}">
        <p14:creationId xmlns:p14="http://schemas.microsoft.com/office/powerpoint/2010/main" val="92873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DFE89-0347-48D1-83BC-5ABA8AB4BD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75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Variable A is</a:t>
            </a:r>
            <a:r>
              <a:rPr lang="en-US" altLang="en-US" baseline="0" dirty="0"/>
              <a:t> referred to as an instrumental variable or “instrument”.  An instrument is defined to as a factor related to exposure but to nothing else.</a:t>
            </a: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4DFE89-0347-48D1-83BC-5ABA8AB4BD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536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Randomized Clinical Trial attributes:</a:t>
            </a:r>
          </a:p>
          <a:p>
            <a:pPr lvl="1"/>
            <a:r>
              <a:rPr lang="en-US" dirty="0"/>
              <a:t>Randomization to Exposure (e.g., drug) or a Control (e.g., placebo) addresses known/unknown confounding factors</a:t>
            </a:r>
          </a:p>
          <a:p>
            <a:pPr lvl="1"/>
            <a:r>
              <a:rPr lang="en-US" dirty="0"/>
              <a:t>Intention to Treat (ITT): “once randomized, always analyzed”, maintains randomization </a:t>
            </a:r>
          </a:p>
          <a:p>
            <a:pPr lvl="1"/>
            <a:r>
              <a:rPr lang="en-US" dirty="0"/>
              <a:t>Blinding minimizes bias in assessments</a:t>
            </a:r>
            <a:endParaRPr lang="en-US" dirty="0">
              <a:latin typeface="Helvetica" pitchFamily="2" charset="0"/>
              <a:ea typeface="ＭＳ Ｐゴシック" panose="020B0600070205080204" pitchFamily="34" charset="-128"/>
            </a:endParaRPr>
          </a:p>
          <a:p>
            <a:pPr lvl="1"/>
            <a:endParaRPr lang="en-US" dirty="0">
              <a:latin typeface="Helvetica" pitchFamily="2" charset="0"/>
              <a:ea typeface="ＭＳ Ｐゴシック" panose="020B0600070205080204" pitchFamily="34" charset="-128"/>
            </a:endParaRPr>
          </a:p>
          <a:p>
            <a:pPr lvl="1"/>
            <a:r>
              <a:rPr lang="en-US" dirty="0">
                <a:latin typeface="Helvetica" pitchFamily="2" charset="0"/>
                <a:ea typeface="ＭＳ Ｐゴシック" panose="020B0600070205080204" pitchFamily="34" charset="-128"/>
              </a:rPr>
              <a:t>Co-Intervention – additional diagnostic or therapeutic tests or procedures applied to either the intervention or control group in a RCT. Such additions that are not pre-specified by the protocol could introduce confounding and threaten validity of the trial.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28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CFF0B04-0E1F-AE4A-9235-8869830F4B8B}"/>
              </a:ext>
            </a:extLst>
          </p:cNvPr>
          <p:cNvSpPr>
            <a:spLocks noGrp="1" noRot="1" noChangeAspect="1" noChangeArrowheads="1" noTextEdit="1"/>
          </p:cNvSpPr>
          <p:nvPr>
            <p:ph type="sldImg"/>
          </p:nvPr>
        </p:nvSpPr>
        <p:spPr>
          <a:xfrm>
            <a:off x="1371600" y="1143000"/>
            <a:ext cx="4114800" cy="3086100"/>
          </a:xfrm>
          <a:ln/>
        </p:spPr>
      </p:sp>
      <p:sp>
        <p:nvSpPr>
          <p:cNvPr id="9218" name="Rectangle 3">
            <a:extLst>
              <a:ext uri="{FF2B5EF4-FFF2-40B4-BE49-F238E27FC236}">
                <a16:creationId xmlns:a16="http://schemas.microsoft.com/office/drawing/2014/main" id="{7EC0BA8E-6FCD-3E43-B909-8748292A39C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People are familiar with reasons to do a RCT, which is often looked towards as a “gold standard” for clinical research. However, also important to emphasize that there are some good reasons NOT to do a trial.</a:t>
            </a:r>
          </a:p>
          <a:p>
            <a:endParaRPr lang="en-US" sz="1200" kern="1200" dirty="0">
              <a:solidFill>
                <a:schemeClr val="tx1"/>
              </a:solidFill>
              <a:effectLst/>
              <a:latin typeface="Helvetica" pitchFamily="2" charset="0"/>
              <a:ea typeface="ＭＳ Ｐゴシック" panose="020B0600070205080204" pitchFamily="34" charset="-128"/>
              <a:cs typeface="+mn-cs"/>
            </a:endParaRPr>
          </a:p>
          <a:p>
            <a:endParaRPr lang="en-US" sz="1200" kern="1200" dirty="0">
              <a:solidFill>
                <a:schemeClr val="tx1"/>
              </a:solidFill>
              <a:effectLst/>
              <a:latin typeface="Helvetica" pitchFamily="2" charset="0"/>
              <a:ea typeface="ＭＳ Ｐゴシック" panose="020B0600070205080204" pitchFamily="34" charset="-128"/>
              <a:cs typeface="+mn-cs"/>
            </a:endParaRPr>
          </a:p>
          <a:p>
            <a:r>
              <a:rPr lang="en-US" sz="1200" kern="1200" dirty="0">
                <a:solidFill>
                  <a:schemeClr val="tx1"/>
                </a:solidFill>
                <a:effectLst/>
                <a:latin typeface="Helvetica" pitchFamily="2" charset="0"/>
                <a:ea typeface="ＭＳ Ｐゴシック" panose="020B0600070205080204" pitchFamily="34" charset="-128"/>
                <a:cs typeface="+mn-cs"/>
              </a:rPr>
              <a:t>Narrow, expensive, long time – In general, these things mean that RCT’s are not very efficient – a lot of time and money are expended to answer narrowly defined questions. While well-designed and implemented RCT’s can be critically important to advance evidenced based medicine, it’s also important to recognize the tradeoffs in terms of time/money. This is why RCT’s are reserved for “mature questions”.</a:t>
            </a:r>
          </a:p>
          <a:p>
            <a:endParaRPr lang="en-US" sz="1200" kern="1200" dirty="0">
              <a:solidFill>
                <a:schemeClr val="tx1"/>
              </a:solidFill>
              <a:effectLst/>
              <a:latin typeface="Helvetica" pitchFamily="2" charset="0"/>
              <a:ea typeface="ＭＳ Ｐゴシック" panose="020B0600070205080204" pitchFamily="34" charset="-128"/>
              <a:cs typeface="+mn-cs"/>
            </a:endParaRPr>
          </a:p>
          <a:p>
            <a:r>
              <a:rPr lang="en-US" sz="1200" kern="1200" dirty="0">
                <a:solidFill>
                  <a:schemeClr val="tx1"/>
                </a:solidFill>
                <a:effectLst/>
                <a:latin typeface="Helvetica" pitchFamily="2" charset="0"/>
                <a:ea typeface="ＭＳ Ｐゴシック" panose="020B0600070205080204" pitchFamily="34" charset="-128"/>
                <a:cs typeface="+mn-cs"/>
              </a:rPr>
              <a:t>Re: Generalizability – e.g., RCT’s</a:t>
            </a:r>
            <a:r>
              <a:rPr lang="en-US" sz="1200" kern="1200" dirty="0">
                <a:solidFill>
                  <a:schemeClr val="tx1"/>
                </a:solidFill>
                <a:effectLst/>
                <a:latin typeface="+mn-lt"/>
                <a:ea typeface="+mn-ea"/>
                <a:cs typeface="+mn-cs"/>
              </a:rPr>
              <a:t> often have incentives and mechanisms in place that maximize adherence that don’t exist in the real world. So, while you can more accurately measure the effect of the exposure on the outcome, it may not give an appropriate sense of how the exposure/treatment will perform outside of a trial setting.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0069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Before opting to do a randomized controlled trial, it’s critical to reflect on whether the research question is in the state of equipoise – this means that random allocation to either of the treatment arms or groups is equally acceptable.  If one is testing a new drug vs. placebo, this means that, to the best of one’s knowledge, the two options are equally likely to do harm or good. If there is not equipoise (e.g., data convincingly suggest that the new drug is better), then one could argue that it is unethical to randomize people to the drug or placebo.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99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C4A13E8-24B3-2143-A578-50168844283F}"/>
              </a:ext>
            </a:extLst>
          </p:cNvPr>
          <p:cNvSpPr>
            <a:spLocks noGrp="1" noRot="1" noChangeAspect="1" noChangeArrowheads="1" noTextEdit="1"/>
          </p:cNvSpPr>
          <p:nvPr>
            <p:ph type="sldImg"/>
          </p:nvPr>
        </p:nvSpPr>
        <p:spPr>
          <a:xfrm>
            <a:off x="1371600" y="1143000"/>
            <a:ext cx="4114800" cy="3086100"/>
          </a:xfrm>
          <a:ln/>
        </p:spPr>
      </p:sp>
      <p:sp>
        <p:nvSpPr>
          <p:cNvPr id="638979" name="Rectangle 3">
            <a:extLst>
              <a:ext uri="{FF2B5EF4-FFF2-40B4-BE49-F238E27FC236}">
                <a16:creationId xmlns:a16="http://schemas.microsoft.com/office/drawing/2014/main" id="{0293018E-8CDA-CC42-8D8D-0A098751C560}"/>
              </a:ext>
            </a:extLst>
          </p:cNvPr>
          <p:cNvSpPr>
            <a:spLocks noGrp="1" noChangeArrowheads="1"/>
          </p:cNvSpPr>
          <p:nvPr>
            <p:ph type="body" idx="1"/>
          </p:nvPr>
        </p:nvSpPr>
        <p:spPr/>
        <p:txBody>
          <a:bodyPr/>
          <a:lstStyle/>
          <a:p>
            <a:pPr>
              <a:defRPr/>
            </a:pPr>
            <a:r>
              <a:rPr lang="en-US" dirty="0">
                <a:cs typeface="+mn-cs"/>
              </a:rPr>
              <a:t>If your intervention is not blinded to the dr. or participant, self-awareness of the intervention after randomization can lead to the introduction of differences </a:t>
            </a:r>
            <a:r>
              <a:rPr lang="en-US" dirty="0" err="1">
                <a:cs typeface="+mn-cs"/>
              </a:rPr>
              <a:t>bt</a:t>
            </a:r>
            <a:r>
              <a:rPr lang="en-US" dirty="0">
                <a:cs typeface="+mn-cs"/>
              </a:rPr>
              <a:t> groups.</a:t>
            </a:r>
          </a:p>
          <a:p>
            <a:pPr>
              <a:defRPr/>
            </a:pPr>
            <a:endParaRPr lang="en-US" dirty="0">
              <a:cs typeface="+mn-cs"/>
            </a:endParaRPr>
          </a:p>
          <a:p>
            <a:pPr>
              <a:defRPr/>
            </a:pPr>
            <a:r>
              <a:rPr lang="en-US" dirty="0">
                <a:cs typeface="+mn-cs"/>
              </a:rPr>
              <a:t>How is randomization done?</a:t>
            </a:r>
          </a:p>
          <a:p>
            <a:pPr>
              <a:defRPr/>
            </a:pPr>
            <a:endParaRPr lang="en-US" dirty="0">
              <a:cs typeface="+mn-cs"/>
            </a:endParaRPr>
          </a:p>
          <a:p>
            <a:pPr>
              <a:defRPr/>
            </a:pPr>
            <a:r>
              <a:rPr lang="en-US" sz="2400" dirty="0">
                <a:cs typeface="+mn-cs"/>
              </a:rPr>
              <a:t>Participants are assigned to treatment groups by chance with a known probability</a:t>
            </a:r>
          </a:p>
          <a:p>
            <a:pPr>
              <a:defRPr/>
            </a:pPr>
            <a:r>
              <a:rPr lang="en-US" sz="2400" dirty="0">
                <a:cs typeface="+mn-cs"/>
              </a:rPr>
              <a:t>Random number </a:t>
            </a:r>
            <a:r>
              <a:rPr lang="en-US" sz="2400" dirty="0"/>
              <a:t>sequence, generated by computer</a:t>
            </a:r>
            <a:endParaRPr lang="en-US" sz="2400" dirty="0">
              <a:cs typeface="+mn-cs"/>
            </a:endParaRPr>
          </a:p>
          <a:p>
            <a:pPr>
              <a:defRPr/>
            </a:pPr>
            <a:r>
              <a:rPr lang="en-US" sz="2400" dirty="0">
                <a:cs typeface="+mn-cs"/>
              </a:rPr>
              <a:t>Tamper-proof system</a:t>
            </a:r>
          </a:p>
          <a:p>
            <a:pPr lvl="1">
              <a:defRPr/>
            </a:pPr>
            <a:r>
              <a:rPr lang="en-US" sz="2400" dirty="0"/>
              <a:t>ordered, sealed envelopes </a:t>
            </a:r>
          </a:p>
          <a:p>
            <a:pPr lvl="1">
              <a:defRPr/>
            </a:pPr>
            <a:r>
              <a:rPr lang="en-US" sz="2400" dirty="0"/>
              <a:t>centralized system (phone, computer, web)</a:t>
            </a:r>
            <a:endParaRPr lang="en-US" dirty="0">
              <a:cs typeface="+mn-cs"/>
            </a:endParaRPr>
          </a:p>
          <a:p>
            <a:pPr>
              <a:defRPr/>
            </a:pPr>
            <a:endParaRPr lang="en-US" dirty="0">
              <a:cs typeface="+mn-cs"/>
            </a:endParaRPr>
          </a:p>
        </p:txBody>
      </p:sp>
    </p:spTree>
    <p:extLst>
      <p:ext uri="{BB962C8B-B14F-4D97-AF65-F5344CB8AC3E}">
        <p14:creationId xmlns:p14="http://schemas.microsoft.com/office/powerpoint/2010/main" val="1772049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3" cy="656093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
        <p:nvSpPr>
          <p:cNvPr id="10"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4111305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6740793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99065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440050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4047504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8390291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168285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5"/>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6996864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7413972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9595113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4" y="2363628"/>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466898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2" cy="6560932"/>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029629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26359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388797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5"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4041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3315716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1" y="2415133"/>
            <a:ext cx="6664304" cy="4442869"/>
          </a:xfrm>
          <a:prstGeom prst="rect">
            <a:avLst/>
          </a:prstGeom>
        </p:spPr>
      </p:pic>
    </p:spTree>
    <p:extLst>
      <p:ext uri="{BB962C8B-B14F-4D97-AF65-F5344CB8AC3E}">
        <p14:creationId xmlns:p14="http://schemas.microsoft.com/office/powerpoint/2010/main" val="38473023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34024805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1"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1610349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9"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2168854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3193431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7877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8" y="282638"/>
            <a:ext cx="8834029" cy="657536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8839495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1425744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1" y="1946675"/>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2" y="1946675"/>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2853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8407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3" cy="656093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
        <p:nvSpPr>
          <p:cNvPr id="10"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1/19/22</a:t>
            </a:fld>
            <a:endParaRPr lang="en-US" dirty="0">
              <a:solidFill>
                <a:srgbClr val="FFFFFF"/>
              </a:solidFill>
            </a:endParaRPr>
          </a:p>
        </p:txBody>
      </p:sp>
      <p:sp>
        <p:nvSpPr>
          <p:cNvPr id="12"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42520906"/>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2" cy="6560932"/>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3211308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8" y="282638"/>
            <a:ext cx="8834029" cy="657536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1/19/22</a:t>
            </a:fld>
            <a:endParaRPr lang="en-US" dirty="0">
              <a:solidFill>
                <a:srgbClr val="FFFFFF"/>
              </a:solidFill>
            </a:endParaRPr>
          </a:p>
        </p:txBody>
      </p:sp>
      <p:sp>
        <p:nvSpPr>
          <p:cNvPr id="10"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6985013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4" y="297068"/>
            <a:ext cx="8828067" cy="6560934"/>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srgbClr val="FFFFFF"/>
                </a:solidFill>
              </a:rPr>
              <a:pPr/>
              <a:t>1/19/22</a:t>
            </a:fld>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9698079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8"/>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solidFill>
                  <a:srgbClr val="FFFFFF"/>
                </a:solidFill>
              </a:rPr>
              <a:pPr/>
              <a:t>1/19/22</a:t>
            </a:fld>
            <a:endParaRPr lang="en-US" dirty="0">
              <a:solidFill>
                <a:srgbClr val="FFFFFF"/>
              </a:solidFill>
            </a:endParaRPr>
          </a:p>
        </p:txBody>
      </p:sp>
      <p:sp>
        <p:nvSpPr>
          <p:cNvPr id="17" name="Text Placeholder 3"/>
          <p:cNvSpPr>
            <a:spLocks noGrp="1"/>
          </p:cNvSpPr>
          <p:nvPr>
            <p:ph type="body" sz="quarter" idx="15" hasCustomPrompt="1"/>
          </p:nvPr>
        </p:nvSpPr>
        <p:spPr>
          <a:xfrm>
            <a:off x="302817" y="4246883"/>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7" y="546967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29006297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FFFFFF"/>
                </a:solidFill>
                <a:latin typeface="Garamond" charset="0"/>
              </a:rPr>
              <a:t>Presentation Title</a:t>
            </a: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184991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FFFFFF"/>
                </a:solidFill>
                <a:latin typeface="Garamond" charset="0"/>
              </a:rPr>
              <a:t>Presentation Title</a:t>
            </a: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68016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4" y="297068"/>
            <a:ext cx="8828067" cy="6560934"/>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0037829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FFFFFF"/>
                </a:solidFill>
                <a:latin typeface="Garamond" charset="0"/>
              </a:rPr>
              <a:t>Presentation Title</a:t>
            </a: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6723751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FFFFFF"/>
                </a:solidFill>
                <a:latin typeface="Garamond" charset="0"/>
              </a:rPr>
              <a:t>Presentation Title</a:t>
            </a: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684022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FFFFFF"/>
                </a:solidFill>
                <a:latin typeface="Garamond" charset="0"/>
              </a:rPr>
              <a:t>Presentation Title</a:t>
            </a: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0913123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FFFFFF"/>
                </a:solidFill>
                <a:latin typeface="Garamond" charset="0"/>
              </a:rPr>
              <a:t>Presentation Title</a:t>
            </a: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97453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170696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5344689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10860227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2813258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5"/>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9151985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972017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8"/>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302817" y="4246883"/>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7" y="546967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217217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52778318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4" y="2363628"/>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64117634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99764327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r>
              <a:rPr lang="en-US">
                <a:solidFill>
                  <a:srgbClr val="052049"/>
                </a:solidFill>
                <a:latin typeface="Garamond" charset="0"/>
              </a:rPr>
              <a:t>Presentation Title</a:t>
            </a: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9896487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5"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516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0943166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1" y="2415133"/>
            <a:ext cx="6664304" cy="4442869"/>
          </a:xfrm>
          <a:prstGeom prst="rect">
            <a:avLst/>
          </a:prstGeom>
        </p:spPr>
      </p:pic>
    </p:spTree>
    <p:extLst>
      <p:ext uri="{BB962C8B-B14F-4D97-AF65-F5344CB8AC3E}">
        <p14:creationId xmlns:p14="http://schemas.microsoft.com/office/powerpoint/2010/main" val="32276901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29958754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7465677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9"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50114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021948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795050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92127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00500440"/>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425004"/>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solidFill>
                <a:srgbClr val="052049"/>
              </a:solidFill>
            </a:endParaRPr>
          </a:p>
        </p:txBody>
      </p:sp>
      <p:sp>
        <p:nvSpPr>
          <p:cNvPr id="12" name="Slide Number Placeholder 6"/>
          <p:cNvSpPr>
            <a:spLocks noGrp="1"/>
          </p:cNvSpPr>
          <p:nvPr>
            <p:ph type="sldNum" sz="quarter" idx="4"/>
          </p:nvPr>
        </p:nvSpPr>
        <p:spPr>
          <a:xfrm>
            <a:off x="272109" y="6453508"/>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6"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sz="1800">
              <a:solidFill>
                <a:srgbClr val="052049"/>
              </a:solidFill>
              <a:latin typeface="Arial"/>
            </a:endParaRPr>
          </a:p>
        </p:txBody>
      </p:sp>
    </p:spTree>
    <p:extLst>
      <p:ext uri="{BB962C8B-B14F-4D97-AF65-F5344CB8AC3E}">
        <p14:creationId xmlns:p14="http://schemas.microsoft.com/office/powerpoint/2010/main" val="3187609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425004"/>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9" y="6453508"/>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6"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sz="1800">
              <a:solidFill>
                <a:srgbClr val="052049"/>
              </a:solidFill>
              <a:latin typeface="Arial"/>
            </a:endParaRPr>
          </a:p>
        </p:txBody>
      </p:sp>
    </p:spTree>
    <p:extLst>
      <p:ext uri="{BB962C8B-B14F-4D97-AF65-F5344CB8AC3E}">
        <p14:creationId xmlns:p14="http://schemas.microsoft.com/office/powerpoint/2010/main" val="15145959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695B1-9128-6149-B3FF-AB68F7B72521}"/>
              </a:ext>
            </a:extLst>
          </p:cNvPr>
          <p:cNvSpPr>
            <a:spLocks noGrp="1"/>
          </p:cNvSpPr>
          <p:nvPr>
            <p:ph type="sldNum" sz="quarter" idx="12"/>
          </p:nvPr>
        </p:nvSpPr>
        <p:spPr/>
        <p:txBody>
          <a:bodyPr/>
          <a:lstStyle/>
          <a:p>
            <a:pPr defTabSz="457200"/>
            <a:fld id="{7BCC8D0D-EAEC-449D-9161-023DFF90F2E2}" type="slidenum">
              <a:rPr lang="en-US">
                <a:solidFill>
                  <a:srgbClr val="052049"/>
                </a:solidFill>
              </a:rPr>
              <a:pPr defTabSz="457200"/>
              <a:t>1</a:t>
            </a:fld>
            <a:endParaRPr lang="en-US" dirty="0">
              <a:solidFill>
                <a:srgbClr val="052049"/>
              </a:solidFill>
            </a:endParaRPr>
          </a:p>
        </p:txBody>
      </p:sp>
      <p:sp>
        <p:nvSpPr>
          <p:cNvPr id="3" name="Title 2">
            <a:extLst>
              <a:ext uri="{FF2B5EF4-FFF2-40B4-BE49-F238E27FC236}">
                <a16:creationId xmlns:a16="http://schemas.microsoft.com/office/drawing/2014/main" id="{1F2AF91A-6781-AB47-ADA4-350EB3E3752E}"/>
              </a:ext>
            </a:extLst>
          </p:cNvPr>
          <p:cNvSpPr>
            <a:spLocks noGrp="1"/>
          </p:cNvSpPr>
          <p:nvPr>
            <p:ph type="title"/>
          </p:nvPr>
        </p:nvSpPr>
        <p:spPr/>
        <p:txBody>
          <a:bodyPr/>
          <a:lstStyle/>
          <a:p>
            <a:r>
              <a:rPr lang="en-US" dirty="0"/>
              <a:t>RCT – Brief Summary</a:t>
            </a:r>
            <a:br>
              <a:rPr lang="en-US" sz="2800" dirty="0"/>
            </a:br>
            <a:r>
              <a:rPr lang="en-US" sz="2800" dirty="0"/>
              <a:t>Acknowledgement: Deb Grady, MD MPH</a:t>
            </a:r>
          </a:p>
        </p:txBody>
      </p:sp>
      <p:sp>
        <p:nvSpPr>
          <p:cNvPr id="4" name="Rectangle 3">
            <a:extLst>
              <a:ext uri="{FF2B5EF4-FFF2-40B4-BE49-F238E27FC236}">
                <a16:creationId xmlns:a16="http://schemas.microsoft.com/office/drawing/2014/main" id="{381B217E-A59C-8542-9F71-97DE16C39991}"/>
              </a:ext>
            </a:extLst>
          </p:cNvPr>
          <p:cNvSpPr>
            <a:spLocks noChangeArrowheads="1"/>
          </p:cNvSpPr>
          <p:nvPr/>
        </p:nvSpPr>
        <p:spPr bwMode="auto">
          <a:xfrm>
            <a:off x="272109" y="5248312"/>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3"/>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Creative Commons License">
            <a:hlinkClick r:id="rId3"/>
            <a:extLst>
              <a:ext uri="{FF2B5EF4-FFF2-40B4-BE49-F238E27FC236}">
                <a16:creationId xmlns:a16="http://schemas.microsoft.com/office/drawing/2014/main" id="{B8169620-5DFA-314C-B441-256B22904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92" y="5248312"/>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208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A4565465-F220-3442-8937-5503E5BC917E}"/>
              </a:ext>
            </a:extLst>
          </p:cNvPr>
          <p:cNvSpPr>
            <a:spLocks noGrp="1" noChangeArrowheads="1"/>
          </p:cNvSpPr>
          <p:nvPr>
            <p:ph type="title"/>
          </p:nvPr>
        </p:nvSpPr>
        <p:spPr/>
        <p:txBody>
          <a:bodyPr>
            <a:normAutofit/>
          </a:bodyPr>
          <a:lstStyle/>
          <a:p>
            <a:r>
              <a:rPr lang="en-US" altLang="en-US" sz="3600" dirty="0"/>
              <a:t>Choice of Intervention</a:t>
            </a:r>
          </a:p>
        </p:txBody>
      </p:sp>
      <p:sp>
        <p:nvSpPr>
          <p:cNvPr id="527363" name="Rectangle 3">
            <a:extLst>
              <a:ext uri="{FF2B5EF4-FFF2-40B4-BE49-F238E27FC236}">
                <a16:creationId xmlns:a16="http://schemas.microsoft.com/office/drawing/2014/main" id="{B1BF1FD3-BA0E-5B40-AFB7-61A4BFA001CA}"/>
              </a:ext>
            </a:extLst>
          </p:cNvPr>
          <p:cNvSpPr>
            <a:spLocks noGrp="1" noChangeArrowheads="1"/>
          </p:cNvSpPr>
          <p:nvPr>
            <p:ph type="body" idx="1"/>
          </p:nvPr>
        </p:nvSpPr>
        <p:spPr/>
        <p:txBody>
          <a:bodyPr/>
          <a:lstStyle/>
          <a:p>
            <a:r>
              <a:rPr lang="en-US" altLang="en-US" sz="2800" dirty="0"/>
              <a:t>Maximize</a:t>
            </a:r>
          </a:p>
          <a:p>
            <a:pPr lvl="1"/>
            <a:r>
              <a:rPr lang="en-US" altLang="en-US" sz="2800" dirty="0"/>
              <a:t>effectiveness (highest tolerable dose)</a:t>
            </a:r>
          </a:p>
          <a:p>
            <a:pPr lvl="1"/>
            <a:r>
              <a:rPr lang="en-US" altLang="en-US" sz="2800" dirty="0"/>
              <a:t>safety (lowest effective dose)</a:t>
            </a:r>
          </a:p>
          <a:p>
            <a:pPr lvl="1"/>
            <a:r>
              <a:rPr lang="en-US" altLang="en-US" sz="2800" dirty="0"/>
              <a:t>generalizability</a:t>
            </a:r>
          </a:p>
          <a:p>
            <a:pPr lvl="1"/>
            <a:r>
              <a:rPr lang="en-US" altLang="en-US" sz="2800" dirty="0"/>
              <a:t>trial design/conduct</a:t>
            </a:r>
          </a:p>
          <a:p>
            <a:pPr lvl="2"/>
            <a:r>
              <a:rPr lang="en-US" altLang="en-US" sz="2400" dirty="0"/>
              <a:t>recruitment</a:t>
            </a:r>
          </a:p>
          <a:p>
            <a:pPr lvl="2"/>
            <a:r>
              <a:rPr lang="en-US" altLang="en-US" sz="2400" dirty="0"/>
              <a:t>adherence</a:t>
            </a:r>
          </a:p>
          <a:p>
            <a:pPr lvl="2"/>
            <a:r>
              <a:rPr lang="en-US" altLang="en-US" sz="2400" dirty="0"/>
              <a:t>blinding</a:t>
            </a:r>
          </a:p>
        </p:txBody>
      </p:sp>
      <p:sp>
        <p:nvSpPr>
          <p:cNvPr id="2" name="Slide Number Placeholder 1">
            <a:extLst>
              <a:ext uri="{FF2B5EF4-FFF2-40B4-BE49-F238E27FC236}">
                <a16:creationId xmlns:a16="http://schemas.microsoft.com/office/drawing/2014/main" id="{37ADA9C3-DBC3-44E1-8E6D-E1626198847F}"/>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10</a:t>
            </a:fld>
            <a:endParaRPr lang="en-US">
              <a:solidFill>
                <a:srgbClr val="052049"/>
              </a:solidFill>
            </a:endParaRPr>
          </a:p>
        </p:txBody>
      </p:sp>
    </p:spTree>
    <p:extLst>
      <p:ext uri="{BB962C8B-B14F-4D97-AF65-F5344CB8AC3E}">
        <p14:creationId xmlns:p14="http://schemas.microsoft.com/office/powerpoint/2010/main" val="51921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E900770A-19CF-B946-9791-A764BC0ADB73}"/>
              </a:ext>
            </a:extLst>
          </p:cNvPr>
          <p:cNvSpPr>
            <a:spLocks noGrp="1" noChangeArrowheads="1"/>
          </p:cNvSpPr>
          <p:nvPr>
            <p:ph type="title"/>
          </p:nvPr>
        </p:nvSpPr>
        <p:spPr>
          <a:xfrm>
            <a:off x="453585" y="171004"/>
            <a:ext cx="8173580" cy="980465"/>
          </a:xfrm>
        </p:spPr>
        <p:txBody>
          <a:bodyPr>
            <a:normAutofit/>
          </a:bodyPr>
          <a:lstStyle/>
          <a:p>
            <a:r>
              <a:rPr lang="en-US" altLang="en-US" sz="4000" dirty="0"/>
              <a:t>Choice of Control</a:t>
            </a:r>
          </a:p>
        </p:txBody>
      </p:sp>
      <p:sp>
        <p:nvSpPr>
          <p:cNvPr id="542723" name="Rectangle 3">
            <a:extLst>
              <a:ext uri="{FF2B5EF4-FFF2-40B4-BE49-F238E27FC236}">
                <a16:creationId xmlns:a16="http://schemas.microsoft.com/office/drawing/2014/main" id="{EFC98B9D-918E-0642-9F65-0A1CC2F391B4}"/>
              </a:ext>
            </a:extLst>
          </p:cNvPr>
          <p:cNvSpPr>
            <a:spLocks noGrp="1" noChangeArrowheads="1"/>
          </p:cNvSpPr>
          <p:nvPr>
            <p:ph type="body" idx="1"/>
          </p:nvPr>
        </p:nvSpPr>
        <p:spPr>
          <a:xfrm>
            <a:off x="453587" y="1151469"/>
            <a:ext cx="8167479" cy="4282861"/>
          </a:xfrm>
        </p:spPr>
        <p:txBody>
          <a:bodyPr/>
          <a:lstStyle/>
          <a:p>
            <a:r>
              <a:rPr lang="en-US" altLang="en-US" sz="2800" dirty="0"/>
              <a:t>Inert placebo usually “best” for estimating effect of a treatment on outcome, but not always realistic or feasible</a:t>
            </a:r>
          </a:p>
          <a:p>
            <a:r>
              <a:rPr lang="en-US" altLang="en-US" sz="2800" dirty="0"/>
              <a:t>Active therapy or </a:t>
            </a:r>
            <a:r>
              <a:rPr lang="ja-JP" altLang="en-US" sz="2800"/>
              <a:t>“</a:t>
            </a:r>
            <a:r>
              <a:rPr lang="en-US" altLang="ja-JP" sz="2800" dirty="0"/>
              <a:t>standard of care</a:t>
            </a:r>
            <a:r>
              <a:rPr lang="ja-JP" altLang="en-US" sz="2800"/>
              <a:t>”</a:t>
            </a:r>
            <a:endParaRPr lang="en-US" altLang="ja-JP" sz="2800" dirty="0"/>
          </a:p>
          <a:p>
            <a:pPr lvl="1"/>
            <a:r>
              <a:rPr lang="en-US" altLang="en-US" sz="2800" dirty="0"/>
              <a:t>Active Comparator Trial - new therapy more effective than standard</a:t>
            </a:r>
          </a:p>
          <a:p>
            <a:pPr lvl="2"/>
            <a:r>
              <a:rPr lang="en-US" altLang="en-US" sz="2400" dirty="0"/>
              <a:t>Ho: two treatments equally effective</a:t>
            </a:r>
          </a:p>
          <a:p>
            <a:pPr lvl="2"/>
            <a:r>
              <a:rPr lang="en-US" altLang="en-US" sz="2400" dirty="0"/>
              <a:t>Ha: one treatment more effective</a:t>
            </a:r>
          </a:p>
          <a:p>
            <a:pPr lvl="1"/>
            <a:r>
              <a:rPr lang="en-US" altLang="en-US" sz="2800" dirty="0"/>
              <a:t>Equivalence Trial - new therapy equivalent</a:t>
            </a:r>
          </a:p>
          <a:p>
            <a:pPr lvl="2"/>
            <a:r>
              <a:rPr lang="en-US" altLang="en-US" sz="2400" dirty="0"/>
              <a:t>Ho: two treatments differ by at least X</a:t>
            </a:r>
          </a:p>
          <a:p>
            <a:pPr lvl="2"/>
            <a:r>
              <a:rPr lang="en-US" altLang="en-US" sz="2400" dirty="0"/>
              <a:t>Ha: two treatments differ by less than X</a:t>
            </a:r>
          </a:p>
        </p:txBody>
      </p:sp>
      <p:sp>
        <p:nvSpPr>
          <p:cNvPr id="2" name="Slide Number Placeholder 1">
            <a:extLst>
              <a:ext uri="{FF2B5EF4-FFF2-40B4-BE49-F238E27FC236}">
                <a16:creationId xmlns:a16="http://schemas.microsoft.com/office/drawing/2014/main" id="{EF61436E-1141-49DD-A7C5-C16DF11F0782}"/>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11</a:t>
            </a:fld>
            <a:endParaRPr lang="en-US">
              <a:solidFill>
                <a:srgbClr val="052049"/>
              </a:solidFill>
            </a:endParaRPr>
          </a:p>
        </p:txBody>
      </p:sp>
    </p:spTree>
    <p:extLst>
      <p:ext uri="{BB962C8B-B14F-4D97-AF65-F5344CB8AC3E}">
        <p14:creationId xmlns:p14="http://schemas.microsoft.com/office/powerpoint/2010/main" val="180950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CC3CB29B-0AB1-7F40-9F04-D0E59AAC2ECB}"/>
              </a:ext>
            </a:extLst>
          </p:cNvPr>
          <p:cNvSpPr>
            <a:spLocks noGrp="1" noChangeArrowheads="1"/>
          </p:cNvSpPr>
          <p:nvPr>
            <p:ph type="title"/>
          </p:nvPr>
        </p:nvSpPr>
        <p:spPr>
          <a:xfrm>
            <a:off x="453585" y="425004"/>
            <a:ext cx="8173580" cy="878865"/>
          </a:xfrm>
        </p:spPr>
        <p:txBody>
          <a:bodyPr>
            <a:normAutofit/>
          </a:bodyPr>
          <a:lstStyle/>
          <a:p>
            <a:r>
              <a:rPr lang="en-US" altLang="en-US" sz="4000" dirty="0"/>
              <a:t>Adherence</a:t>
            </a:r>
          </a:p>
        </p:txBody>
      </p:sp>
      <p:sp>
        <p:nvSpPr>
          <p:cNvPr id="616451" name="Rectangle 3">
            <a:extLst>
              <a:ext uri="{FF2B5EF4-FFF2-40B4-BE49-F238E27FC236}">
                <a16:creationId xmlns:a16="http://schemas.microsoft.com/office/drawing/2014/main" id="{AF783BBF-8BB1-694C-8D31-DAE7B6ED6CD6}"/>
              </a:ext>
            </a:extLst>
          </p:cNvPr>
          <p:cNvSpPr>
            <a:spLocks noGrp="1" noChangeArrowheads="1"/>
          </p:cNvSpPr>
          <p:nvPr>
            <p:ph type="body" idx="1"/>
          </p:nvPr>
        </p:nvSpPr>
        <p:spPr/>
        <p:txBody>
          <a:bodyPr/>
          <a:lstStyle/>
          <a:p>
            <a:r>
              <a:rPr lang="en-US" altLang="en-US" sz="3200" dirty="0"/>
              <a:t>Intervention cannot work if it is not</a:t>
            </a:r>
            <a:r>
              <a:rPr lang="en-US" altLang="ja-JP" sz="3200" dirty="0"/>
              <a:t> used</a:t>
            </a:r>
            <a:endParaRPr lang="en-US" altLang="ja-JP" sz="2800" dirty="0"/>
          </a:p>
          <a:p>
            <a:r>
              <a:rPr lang="en-US" altLang="en-US" sz="3200" dirty="0"/>
              <a:t>Ways to assess adherence</a:t>
            </a:r>
          </a:p>
          <a:p>
            <a:pPr lvl="1"/>
            <a:r>
              <a:rPr lang="en-US" altLang="en-US" sz="3200" dirty="0"/>
              <a:t>intervention</a:t>
            </a:r>
          </a:p>
          <a:p>
            <a:pPr lvl="2"/>
            <a:r>
              <a:rPr lang="en-US" altLang="en-US" sz="2800" dirty="0"/>
              <a:t>pill count, diaries, biologic measure, measuring device in dispenser</a:t>
            </a:r>
          </a:p>
          <a:p>
            <a:pPr lvl="1"/>
            <a:r>
              <a:rPr lang="en-US" altLang="en-US" sz="3200" dirty="0"/>
              <a:t>visits</a:t>
            </a:r>
          </a:p>
          <a:p>
            <a:pPr lvl="1"/>
            <a:r>
              <a:rPr lang="en-US" altLang="en-US" sz="3200" dirty="0"/>
              <a:t>study measurements</a:t>
            </a:r>
          </a:p>
          <a:p>
            <a:endParaRPr lang="en-US" altLang="en-US" sz="3200" dirty="0"/>
          </a:p>
          <a:p>
            <a:pPr lvl="1"/>
            <a:endParaRPr lang="en-US" altLang="en-US" sz="3200" dirty="0"/>
          </a:p>
        </p:txBody>
      </p:sp>
      <p:sp>
        <p:nvSpPr>
          <p:cNvPr id="2" name="Slide Number Placeholder 1">
            <a:extLst>
              <a:ext uri="{FF2B5EF4-FFF2-40B4-BE49-F238E27FC236}">
                <a16:creationId xmlns:a16="http://schemas.microsoft.com/office/drawing/2014/main" id="{8B5F787F-635B-43B5-99F5-A531B1A73C63}"/>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12</a:t>
            </a:fld>
            <a:endParaRPr lang="en-US">
              <a:solidFill>
                <a:srgbClr val="052049"/>
              </a:solidFill>
            </a:endParaRPr>
          </a:p>
        </p:txBody>
      </p:sp>
    </p:spTree>
    <p:extLst>
      <p:ext uri="{BB962C8B-B14F-4D97-AF65-F5344CB8AC3E}">
        <p14:creationId xmlns:p14="http://schemas.microsoft.com/office/powerpoint/2010/main" val="120804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C9FFC278-AFA2-6F4C-A953-538A80811E37}"/>
              </a:ext>
            </a:extLst>
          </p:cNvPr>
          <p:cNvSpPr>
            <a:spLocks noGrp="1" noChangeArrowheads="1"/>
          </p:cNvSpPr>
          <p:nvPr>
            <p:ph type="title"/>
          </p:nvPr>
        </p:nvSpPr>
        <p:spPr>
          <a:xfrm>
            <a:off x="453585" y="171004"/>
            <a:ext cx="8173580" cy="611449"/>
          </a:xfrm>
        </p:spPr>
        <p:txBody>
          <a:bodyPr>
            <a:normAutofit/>
          </a:bodyPr>
          <a:lstStyle/>
          <a:p>
            <a:r>
              <a:rPr lang="en-US" altLang="en-US" sz="3200" dirty="0"/>
              <a:t>Maximizing Adherence and Follow-up</a:t>
            </a:r>
          </a:p>
        </p:txBody>
      </p:sp>
      <p:sp>
        <p:nvSpPr>
          <p:cNvPr id="624643" name="Rectangle 3">
            <a:extLst>
              <a:ext uri="{FF2B5EF4-FFF2-40B4-BE49-F238E27FC236}">
                <a16:creationId xmlns:a16="http://schemas.microsoft.com/office/drawing/2014/main" id="{5983BA12-CA90-3C43-9146-3049E4895950}"/>
              </a:ext>
            </a:extLst>
          </p:cNvPr>
          <p:cNvSpPr>
            <a:spLocks noGrp="1" noChangeArrowheads="1"/>
          </p:cNvSpPr>
          <p:nvPr>
            <p:ph type="body" idx="1"/>
          </p:nvPr>
        </p:nvSpPr>
        <p:spPr>
          <a:xfrm>
            <a:off x="459688" y="982135"/>
            <a:ext cx="8137665" cy="4541817"/>
          </a:xfrm>
        </p:spPr>
        <p:txBody>
          <a:bodyPr/>
          <a:lstStyle/>
          <a:p>
            <a:r>
              <a:rPr lang="en-US" altLang="en-US" sz="2400" dirty="0"/>
              <a:t>Choose subjects likely to adhere</a:t>
            </a:r>
          </a:p>
          <a:p>
            <a:pPr lvl="1"/>
            <a:r>
              <a:rPr lang="en-US" altLang="en-US" sz="2400" dirty="0"/>
              <a:t>exclude if likely nonadherent</a:t>
            </a:r>
          </a:p>
          <a:p>
            <a:pPr lvl="1"/>
            <a:r>
              <a:rPr lang="en-US" altLang="en-US" sz="2400" dirty="0"/>
              <a:t>complete several visits before randomization</a:t>
            </a:r>
          </a:p>
          <a:p>
            <a:pPr lvl="1"/>
            <a:r>
              <a:rPr lang="en-US" altLang="en-US" sz="2400" dirty="0"/>
              <a:t>complete a run-in</a:t>
            </a:r>
          </a:p>
          <a:p>
            <a:pPr lvl="1"/>
            <a:r>
              <a:rPr lang="en-US" altLang="en-US" sz="2400" dirty="0"/>
              <a:t>(NOTE: items above may reduce generalizability)</a:t>
            </a:r>
          </a:p>
          <a:p>
            <a:r>
              <a:rPr lang="en-US" altLang="en-US" sz="2400" dirty="0"/>
              <a:t>Intervention easy and safe</a:t>
            </a:r>
          </a:p>
          <a:p>
            <a:r>
              <a:rPr lang="en-US" altLang="en-US" sz="2400" dirty="0"/>
              <a:t>Visits easy and enjoyable</a:t>
            </a:r>
          </a:p>
          <a:p>
            <a:pPr lvl="1"/>
            <a:r>
              <a:rPr lang="en-US" altLang="en-US" sz="2400" dirty="0"/>
              <a:t>frequent enough to be engaging</a:t>
            </a:r>
          </a:p>
          <a:p>
            <a:pPr lvl="1"/>
            <a:r>
              <a:rPr lang="en-US" altLang="en-US" sz="2400" dirty="0"/>
              <a:t>evening visits, travel and parking reimbursement</a:t>
            </a:r>
          </a:p>
          <a:p>
            <a:pPr lvl="1"/>
            <a:r>
              <a:rPr lang="en-US" altLang="en-US" sz="2400" dirty="0"/>
              <a:t>personal relationships with participants</a:t>
            </a:r>
          </a:p>
          <a:p>
            <a:r>
              <a:rPr lang="en-US" altLang="en-US" sz="2400" dirty="0"/>
              <a:t>Measurements easy, safe and painless</a:t>
            </a:r>
          </a:p>
          <a:p>
            <a:r>
              <a:rPr lang="en-US" altLang="en-US" sz="2400" dirty="0"/>
              <a:t>Never discontinue participants </a:t>
            </a:r>
          </a:p>
        </p:txBody>
      </p:sp>
      <p:sp>
        <p:nvSpPr>
          <p:cNvPr id="2" name="Slide Number Placeholder 1">
            <a:extLst>
              <a:ext uri="{FF2B5EF4-FFF2-40B4-BE49-F238E27FC236}">
                <a16:creationId xmlns:a16="http://schemas.microsoft.com/office/drawing/2014/main" id="{C3337561-79FA-471D-B815-0915FDACF74A}"/>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13</a:t>
            </a:fld>
            <a:endParaRPr lang="en-US">
              <a:solidFill>
                <a:srgbClr val="052049"/>
              </a:solidFill>
            </a:endParaRPr>
          </a:p>
        </p:txBody>
      </p:sp>
    </p:spTree>
    <p:extLst>
      <p:ext uri="{BB962C8B-B14F-4D97-AF65-F5344CB8AC3E}">
        <p14:creationId xmlns:p14="http://schemas.microsoft.com/office/powerpoint/2010/main" val="18851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6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46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46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46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464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4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A4324B5C-8379-BA4E-A1DF-0B5F3BAB022B}"/>
              </a:ext>
            </a:extLst>
          </p:cNvPr>
          <p:cNvSpPr>
            <a:spLocks noGrp="1" noChangeArrowheads="1"/>
          </p:cNvSpPr>
          <p:nvPr>
            <p:ph type="title"/>
          </p:nvPr>
        </p:nvSpPr>
        <p:spPr/>
        <p:txBody>
          <a:bodyPr>
            <a:normAutofit/>
          </a:bodyPr>
          <a:lstStyle/>
          <a:p>
            <a:r>
              <a:rPr lang="en-US" altLang="en-US" sz="3600" dirty="0"/>
              <a:t>Aspects of High Quality RCTs – Summary</a:t>
            </a:r>
          </a:p>
        </p:txBody>
      </p:sp>
      <p:sp>
        <p:nvSpPr>
          <p:cNvPr id="617475" name="Rectangle 3">
            <a:extLst>
              <a:ext uri="{FF2B5EF4-FFF2-40B4-BE49-F238E27FC236}">
                <a16:creationId xmlns:a16="http://schemas.microsoft.com/office/drawing/2014/main" id="{FDC57551-B4BA-7641-8156-F5042148F0F5}"/>
              </a:ext>
            </a:extLst>
          </p:cNvPr>
          <p:cNvSpPr>
            <a:spLocks noGrp="1" noChangeArrowheads="1"/>
          </p:cNvSpPr>
          <p:nvPr>
            <p:ph type="body" idx="1"/>
          </p:nvPr>
        </p:nvSpPr>
        <p:spPr/>
        <p:txBody>
          <a:bodyPr/>
          <a:lstStyle/>
          <a:p>
            <a:r>
              <a:rPr lang="en-US" sz="2800" dirty="0"/>
              <a:t>Tamper-proof randomization</a:t>
            </a:r>
          </a:p>
          <a:p>
            <a:r>
              <a:rPr lang="en-US" sz="2800" dirty="0"/>
              <a:t>Blinding of participants, study staff, lab staff, outcome ascertainment and adjudication</a:t>
            </a:r>
          </a:p>
          <a:p>
            <a:r>
              <a:rPr lang="en-US" sz="2800" dirty="0"/>
              <a:t>Adherence to study intervention</a:t>
            </a:r>
          </a:p>
          <a:p>
            <a:r>
              <a:rPr lang="en-US" sz="2800" dirty="0"/>
              <a:t>Complete follow-up</a:t>
            </a:r>
          </a:p>
          <a:p>
            <a:r>
              <a:rPr lang="en-US" sz="2800" dirty="0"/>
              <a:t>Adequate sample size</a:t>
            </a:r>
          </a:p>
        </p:txBody>
      </p:sp>
      <p:sp>
        <p:nvSpPr>
          <p:cNvPr id="2" name="Slide Number Placeholder 1">
            <a:extLst>
              <a:ext uri="{FF2B5EF4-FFF2-40B4-BE49-F238E27FC236}">
                <a16:creationId xmlns:a16="http://schemas.microsoft.com/office/drawing/2014/main" id="{EA0014F6-7D93-4ACD-AF94-B8064AE086A9}"/>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14</a:t>
            </a:fld>
            <a:endParaRPr lang="en-US">
              <a:solidFill>
                <a:srgbClr val="052049"/>
              </a:solidFill>
            </a:endParaRPr>
          </a:p>
        </p:txBody>
      </p:sp>
    </p:spTree>
    <p:extLst>
      <p:ext uri="{BB962C8B-B14F-4D97-AF65-F5344CB8AC3E}">
        <p14:creationId xmlns:p14="http://schemas.microsoft.com/office/powerpoint/2010/main" val="242765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RCT Limitations - Summary</a:t>
            </a:r>
          </a:p>
        </p:txBody>
      </p:sp>
      <p:sp>
        <p:nvSpPr>
          <p:cNvPr id="3" name="Content Placeholder 2"/>
          <p:cNvSpPr>
            <a:spLocks noGrp="1"/>
          </p:cNvSpPr>
          <p:nvPr>
            <p:ph idx="1"/>
          </p:nvPr>
        </p:nvSpPr>
        <p:spPr/>
        <p:txBody>
          <a:bodyPr/>
          <a:lstStyle/>
          <a:p>
            <a:r>
              <a:rPr lang="en-US" sz="2400" dirty="0"/>
              <a:t>While RCT’s are often considered ”gold standard” &amp; helpful for guiding other study designs, there are also limitations in practice</a:t>
            </a:r>
          </a:p>
          <a:p>
            <a:pPr lvl="1"/>
            <a:r>
              <a:rPr lang="en-US" sz="2400" dirty="0"/>
              <a:t>Time</a:t>
            </a:r>
          </a:p>
          <a:p>
            <a:pPr lvl="1"/>
            <a:r>
              <a:rPr lang="en-US" sz="2400" dirty="0"/>
              <a:t>Cost</a:t>
            </a:r>
          </a:p>
          <a:p>
            <a:pPr lvl="1"/>
            <a:r>
              <a:rPr lang="en-US" sz="2400" dirty="0"/>
              <a:t>Generalizability</a:t>
            </a:r>
          </a:p>
          <a:p>
            <a:pPr lvl="1"/>
            <a:r>
              <a:rPr lang="en-US" sz="2400" dirty="0"/>
              <a:t>Ethical Issues &amp; need for Equipoise</a:t>
            </a:r>
          </a:p>
          <a:p>
            <a:pPr lvl="1"/>
            <a:r>
              <a:rPr lang="en-US" sz="2400" dirty="0"/>
              <a:t>Issues related to Dose, Duration, &amp; Timing of Intervention</a:t>
            </a:r>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15</a:t>
            </a:fld>
            <a:endParaRPr lang="en-US" altLang="en-US" dirty="0">
              <a:solidFill>
                <a:srgbClr val="052049"/>
              </a:solidFill>
            </a:endParaRPr>
          </a:p>
        </p:txBody>
      </p:sp>
    </p:spTree>
    <p:extLst>
      <p:ext uri="{BB962C8B-B14F-4D97-AF65-F5344CB8AC3E}">
        <p14:creationId xmlns:p14="http://schemas.microsoft.com/office/powerpoint/2010/main" val="4187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25004"/>
            <a:ext cx="8173580" cy="1093555"/>
          </a:xfrm>
        </p:spPr>
        <p:txBody>
          <a:bodyPr>
            <a:noAutofit/>
          </a:bodyPr>
          <a:lstStyle/>
          <a:p>
            <a:r>
              <a:rPr lang="en-US" sz="3200" dirty="0"/>
              <a:t>Concept of RCT’s or experimental studies guide other study designs</a:t>
            </a:r>
          </a:p>
        </p:txBody>
      </p:sp>
      <p:sp>
        <p:nvSpPr>
          <p:cNvPr id="3" name="Content Placeholder 2"/>
          <p:cNvSpPr>
            <a:spLocks noGrp="1"/>
          </p:cNvSpPr>
          <p:nvPr>
            <p:ph idx="1"/>
          </p:nvPr>
        </p:nvSpPr>
        <p:spPr>
          <a:xfrm>
            <a:off x="459688" y="1603866"/>
            <a:ext cx="8448787" cy="3909393"/>
          </a:xfrm>
        </p:spPr>
        <p:txBody>
          <a:bodyPr/>
          <a:lstStyle/>
          <a:p>
            <a:r>
              <a:rPr lang="en-US" sz="3600" b="1" dirty="0">
                <a:solidFill>
                  <a:srgbClr val="C00000"/>
                </a:solidFill>
              </a:rPr>
              <a:t>⚐</a:t>
            </a:r>
            <a:r>
              <a:rPr lang="en-US" sz="2800" b="1" dirty="0">
                <a:solidFill>
                  <a:srgbClr val="C00000"/>
                </a:solidFill>
              </a:rPr>
              <a:t> </a:t>
            </a:r>
            <a:r>
              <a:rPr lang="en-US" sz="2800" dirty="0"/>
              <a:t>“Trial” </a:t>
            </a:r>
            <a:r>
              <a:rPr lang="en-US" sz="2800" dirty="0">
                <a:sym typeface="Wingdings"/>
              </a:rPr>
              <a:t> there is an intervention, distinct from “Observational” studies</a:t>
            </a:r>
            <a:endParaRPr lang="en-US" sz="2800" dirty="0"/>
          </a:p>
          <a:p>
            <a:r>
              <a:rPr lang="en-US" sz="2800" dirty="0"/>
              <a:t>Randomized experiments </a:t>
            </a:r>
            <a:r>
              <a:rPr lang="en-US" sz="2800" dirty="0">
                <a:sym typeface="Wingdings"/>
              </a:rPr>
              <a:t></a:t>
            </a:r>
            <a:r>
              <a:rPr lang="en-US" sz="2800" dirty="0"/>
              <a:t> paradigm for causal inference</a:t>
            </a:r>
          </a:p>
          <a:p>
            <a:r>
              <a:rPr lang="en-US" sz="2800" dirty="0"/>
              <a:t>Randomized trials provide helpful idealized framework in which to think about other types of study designs</a:t>
            </a:r>
          </a:p>
          <a:p>
            <a:r>
              <a:rPr lang="en-US" sz="2800" dirty="0"/>
              <a:t>Counterfactual framework </a:t>
            </a:r>
            <a:r>
              <a:rPr lang="en-US" sz="2800" dirty="0">
                <a:sym typeface="Wingdings" pitchFamily="2" charset="2"/>
              </a:rPr>
              <a:t> Randomized Experiments  Target Trial  Observational Study Designs</a:t>
            </a:r>
            <a:endParaRPr lang="en-US" sz="2800" dirty="0"/>
          </a:p>
          <a:p>
            <a:pPr marL="0" indent="0">
              <a:buNone/>
            </a:pPr>
            <a:endParaRPr lang="en-US" sz="2800" dirty="0"/>
          </a:p>
          <a:p>
            <a:pPr lvl="1"/>
            <a:endParaRPr lang="en-US" sz="2800" dirty="0"/>
          </a:p>
          <a:p>
            <a:pPr lvl="1"/>
            <a:endParaRPr lang="en-US" sz="2800" dirty="0"/>
          </a:p>
          <a:p>
            <a:endParaRPr lang="en-US" sz="2800" dirty="0"/>
          </a:p>
        </p:txBody>
      </p:sp>
      <p:sp>
        <p:nvSpPr>
          <p:cNvPr id="5" name="Slide Number Placeholder 4"/>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2</a:t>
            </a:fld>
            <a:endParaRPr lang="en-US" altLang="en-US">
              <a:solidFill>
                <a:srgbClr val="052049"/>
              </a:solidFill>
            </a:endParaRPr>
          </a:p>
        </p:txBody>
      </p:sp>
    </p:spTree>
    <p:extLst>
      <p:ext uri="{BB962C8B-B14F-4D97-AF65-F5344CB8AC3E}">
        <p14:creationId xmlns:p14="http://schemas.microsoft.com/office/powerpoint/2010/main" val="6781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63963A8E-F09E-5C4F-B5F7-66C19FA604D3}"/>
              </a:ext>
            </a:extLst>
          </p:cNvPr>
          <p:cNvSpPr>
            <a:spLocks noGrp="1" noChangeArrowheads="1"/>
          </p:cNvSpPr>
          <p:nvPr>
            <p:ph type="title"/>
          </p:nvPr>
        </p:nvSpPr>
        <p:spPr/>
        <p:txBody>
          <a:bodyPr>
            <a:normAutofit/>
          </a:bodyPr>
          <a:lstStyle/>
          <a:p>
            <a:pPr>
              <a:defRPr/>
            </a:pPr>
            <a:r>
              <a:rPr lang="en-US" altLang="en-US" sz="3600" dirty="0">
                <a:effectLst>
                  <a:outerShdw blurRad="38100" dist="38100" dir="2700000" algn="tl">
                    <a:srgbClr val="FFFFFF"/>
                  </a:outerShdw>
                </a:effectLst>
              </a:rPr>
              <a:t>Basic Trial Design</a:t>
            </a:r>
          </a:p>
        </p:txBody>
      </p:sp>
      <p:sp>
        <p:nvSpPr>
          <p:cNvPr id="548867" name="Oval 3">
            <a:extLst>
              <a:ext uri="{FF2B5EF4-FFF2-40B4-BE49-F238E27FC236}">
                <a16:creationId xmlns:a16="http://schemas.microsoft.com/office/drawing/2014/main" id="{294E5EF0-8C04-0048-BFB6-92E81B1413FF}"/>
              </a:ext>
            </a:extLst>
          </p:cNvPr>
          <p:cNvSpPr>
            <a:spLocks noChangeArrowheads="1"/>
          </p:cNvSpPr>
          <p:nvPr/>
        </p:nvSpPr>
        <p:spPr bwMode="auto">
          <a:xfrm>
            <a:off x="609600" y="2963865"/>
            <a:ext cx="1879600" cy="1557337"/>
          </a:xfrm>
          <a:prstGeom prst="ellipse">
            <a:avLst/>
          </a:prstGeom>
          <a:solidFill>
            <a:schemeClr val="accent1"/>
          </a:solidFill>
          <a:ln w="12700">
            <a:solidFill>
              <a:schemeClr val="tx1"/>
            </a:solidFill>
            <a:round/>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0"/>
              </a:spcBef>
              <a:spcAft>
                <a:spcPct val="0"/>
              </a:spcAft>
              <a:defRPr/>
            </a:pPr>
            <a:endParaRPr lang="en-US" altLang="en-US">
              <a:solidFill>
                <a:srgbClr val="052049"/>
              </a:solidFill>
            </a:endParaRPr>
          </a:p>
        </p:txBody>
      </p:sp>
      <p:sp>
        <p:nvSpPr>
          <p:cNvPr id="548868" name="Rectangle 4">
            <a:extLst>
              <a:ext uri="{FF2B5EF4-FFF2-40B4-BE49-F238E27FC236}">
                <a16:creationId xmlns:a16="http://schemas.microsoft.com/office/drawing/2014/main" id="{61C4296F-C5BE-BB41-B635-211A67450FA8}"/>
              </a:ext>
            </a:extLst>
          </p:cNvPr>
          <p:cNvSpPr>
            <a:spLocks noChangeArrowheads="1"/>
          </p:cNvSpPr>
          <p:nvPr/>
        </p:nvSpPr>
        <p:spPr bwMode="auto">
          <a:xfrm>
            <a:off x="947740" y="3436940"/>
            <a:ext cx="1184275" cy="592137"/>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0"/>
              </a:spcBef>
              <a:spcAft>
                <a:spcPct val="0"/>
              </a:spcAft>
              <a:defRPr/>
            </a:pPr>
            <a:endParaRPr lang="en-US" altLang="en-US">
              <a:solidFill>
                <a:srgbClr val="052049"/>
              </a:solidFill>
            </a:endParaRPr>
          </a:p>
        </p:txBody>
      </p:sp>
      <p:sp>
        <p:nvSpPr>
          <p:cNvPr id="548869" name="Text Box 5">
            <a:extLst>
              <a:ext uri="{FF2B5EF4-FFF2-40B4-BE49-F238E27FC236}">
                <a16:creationId xmlns:a16="http://schemas.microsoft.com/office/drawing/2014/main" id="{133CE8FC-607E-5245-A2A0-90F5B06C93A9}"/>
              </a:ext>
            </a:extLst>
          </p:cNvPr>
          <p:cNvSpPr txBox="1">
            <a:spLocks noChangeArrowheads="1"/>
          </p:cNvSpPr>
          <p:nvPr/>
        </p:nvSpPr>
        <p:spPr bwMode="auto">
          <a:xfrm>
            <a:off x="2" y="2446340"/>
            <a:ext cx="1497013"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0"/>
              </a:spcBef>
              <a:spcAft>
                <a:spcPct val="0"/>
              </a:spcAft>
              <a:defRPr/>
            </a:pPr>
            <a:r>
              <a:rPr lang="en-US" altLang="en-US" sz="2000" b="1">
                <a:solidFill>
                  <a:srgbClr val="052049"/>
                </a:solidFill>
              </a:rPr>
              <a:t>Population</a:t>
            </a:r>
            <a:endParaRPr lang="en-US" altLang="en-US">
              <a:solidFill>
                <a:srgbClr val="052049"/>
              </a:solidFill>
            </a:endParaRPr>
          </a:p>
        </p:txBody>
      </p:sp>
      <p:sp>
        <p:nvSpPr>
          <p:cNvPr id="548870" name="Text Box 6">
            <a:extLst>
              <a:ext uri="{FF2B5EF4-FFF2-40B4-BE49-F238E27FC236}">
                <a16:creationId xmlns:a16="http://schemas.microsoft.com/office/drawing/2014/main" id="{292EB549-AD0B-E043-87EE-09C6317D90E1}"/>
              </a:ext>
            </a:extLst>
          </p:cNvPr>
          <p:cNvSpPr txBox="1">
            <a:spLocks noChangeArrowheads="1"/>
          </p:cNvSpPr>
          <p:nvPr/>
        </p:nvSpPr>
        <p:spPr bwMode="auto">
          <a:xfrm>
            <a:off x="1003300" y="3529015"/>
            <a:ext cx="1087438"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0"/>
              </a:spcBef>
              <a:spcAft>
                <a:spcPct val="0"/>
              </a:spcAft>
              <a:defRPr/>
            </a:pPr>
            <a:r>
              <a:rPr lang="en-US" altLang="en-US" sz="2000" b="1">
                <a:solidFill>
                  <a:srgbClr val="052049"/>
                </a:solidFill>
              </a:rPr>
              <a:t>Sample</a:t>
            </a:r>
            <a:endParaRPr lang="en-US" altLang="en-US">
              <a:solidFill>
                <a:srgbClr val="052049"/>
              </a:solidFill>
            </a:endParaRPr>
          </a:p>
        </p:txBody>
      </p:sp>
      <p:sp>
        <p:nvSpPr>
          <p:cNvPr id="548872" name="Line 8">
            <a:extLst>
              <a:ext uri="{FF2B5EF4-FFF2-40B4-BE49-F238E27FC236}">
                <a16:creationId xmlns:a16="http://schemas.microsoft.com/office/drawing/2014/main" id="{12F6CAD2-729B-0840-80D3-F14229016BC6}"/>
              </a:ext>
            </a:extLst>
          </p:cNvPr>
          <p:cNvSpPr>
            <a:spLocks noChangeShapeType="1"/>
          </p:cNvSpPr>
          <p:nvPr/>
        </p:nvSpPr>
        <p:spPr bwMode="auto">
          <a:xfrm>
            <a:off x="1404938" y="2743200"/>
            <a:ext cx="203200" cy="203200"/>
          </a:xfrm>
          <a:prstGeom prst="line">
            <a:avLst/>
          </a:prstGeom>
          <a:noFill/>
          <a:ln w="12700">
            <a:solidFill>
              <a:schemeClr val="tx1"/>
            </a:solidFill>
            <a:round/>
            <a:headEnd/>
            <a:tailEnd type="triangle" w="med" len="med"/>
          </a:ln>
          <a:effectLst>
            <a:outerShdw blurRad="63500" dist="107763"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3" name="Line 9">
            <a:extLst>
              <a:ext uri="{FF2B5EF4-FFF2-40B4-BE49-F238E27FC236}">
                <a16:creationId xmlns:a16="http://schemas.microsoft.com/office/drawing/2014/main" id="{01DA9FDC-ADEC-7F43-9221-493541BAACBA}"/>
              </a:ext>
            </a:extLst>
          </p:cNvPr>
          <p:cNvSpPr>
            <a:spLocks noChangeShapeType="1"/>
          </p:cNvSpPr>
          <p:nvPr/>
        </p:nvSpPr>
        <p:spPr bwMode="auto">
          <a:xfrm flipV="1">
            <a:off x="2489200" y="2659063"/>
            <a:ext cx="508000" cy="914400"/>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5" name="Text Box 11">
            <a:extLst>
              <a:ext uri="{FF2B5EF4-FFF2-40B4-BE49-F238E27FC236}">
                <a16:creationId xmlns:a16="http://schemas.microsoft.com/office/drawing/2014/main" id="{93C0F92D-DD5C-854E-A23E-8981BE7DF549}"/>
              </a:ext>
            </a:extLst>
          </p:cNvPr>
          <p:cNvSpPr txBox="1">
            <a:spLocks noChangeArrowheads="1"/>
          </p:cNvSpPr>
          <p:nvPr/>
        </p:nvSpPr>
        <p:spPr bwMode="auto">
          <a:xfrm>
            <a:off x="3165477" y="2493963"/>
            <a:ext cx="1998663" cy="469900"/>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eaLnBrk="0" fontAlgn="base" hangingPunct="0">
              <a:spcBef>
                <a:spcPct val="50000"/>
              </a:spcBef>
              <a:spcAft>
                <a:spcPct val="0"/>
              </a:spcAft>
              <a:defRPr/>
            </a:pPr>
            <a:r>
              <a:rPr lang="en-US" altLang="en-US" sz="2400" b="1">
                <a:solidFill>
                  <a:srgbClr val="052049"/>
                </a:solidFill>
              </a:rPr>
              <a:t>Intervention</a:t>
            </a:r>
            <a:endParaRPr lang="en-US" altLang="en-US" sz="2000" b="1">
              <a:solidFill>
                <a:srgbClr val="052049"/>
              </a:solidFill>
            </a:endParaRPr>
          </a:p>
        </p:txBody>
      </p:sp>
      <p:sp>
        <p:nvSpPr>
          <p:cNvPr id="10249" name="Line 14">
            <a:extLst>
              <a:ext uri="{FF2B5EF4-FFF2-40B4-BE49-F238E27FC236}">
                <a16:creationId xmlns:a16="http://schemas.microsoft.com/office/drawing/2014/main" id="{4F23E9BD-D991-5240-A680-6DB442A5C9AA}"/>
              </a:ext>
            </a:extLst>
          </p:cNvPr>
          <p:cNvSpPr>
            <a:spLocks noChangeShapeType="1"/>
          </p:cNvSpPr>
          <p:nvPr/>
        </p:nvSpPr>
        <p:spPr bwMode="auto">
          <a:xfrm flipV="1">
            <a:off x="5164140" y="2743200"/>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548892" name="Text Box 28">
            <a:extLst>
              <a:ext uri="{FF2B5EF4-FFF2-40B4-BE49-F238E27FC236}">
                <a16:creationId xmlns:a16="http://schemas.microsoft.com/office/drawing/2014/main" id="{FEA08C98-1EDC-2448-8F3B-FDE92BF6D641}"/>
              </a:ext>
            </a:extLst>
          </p:cNvPr>
          <p:cNvSpPr txBox="1">
            <a:spLocks noChangeArrowheads="1"/>
          </p:cNvSpPr>
          <p:nvPr/>
        </p:nvSpPr>
        <p:spPr bwMode="auto">
          <a:xfrm>
            <a:off x="2538413" y="3470277"/>
            <a:ext cx="2286000"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eaLnBrk="0" fontAlgn="base" hangingPunct="0">
              <a:spcBef>
                <a:spcPct val="50000"/>
              </a:spcBef>
              <a:spcAft>
                <a:spcPct val="0"/>
              </a:spcAft>
              <a:defRPr/>
            </a:pPr>
            <a:r>
              <a:rPr lang="en-US" sz="2000" b="1">
                <a:solidFill>
                  <a:srgbClr val="052049"/>
                </a:solidFill>
                <a:latin typeface="Helvetica" charset="0"/>
                <a:ea typeface="ＭＳ Ｐゴシック" charset="0"/>
              </a:rPr>
              <a:t>Randomization</a:t>
            </a:r>
          </a:p>
        </p:txBody>
      </p:sp>
      <p:grpSp>
        <p:nvGrpSpPr>
          <p:cNvPr id="10251" name="Group 30">
            <a:extLst>
              <a:ext uri="{FF2B5EF4-FFF2-40B4-BE49-F238E27FC236}">
                <a16:creationId xmlns:a16="http://schemas.microsoft.com/office/drawing/2014/main" id="{2885C15A-A7F7-2143-BAF6-576425FAD2F3}"/>
              </a:ext>
            </a:extLst>
          </p:cNvPr>
          <p:cNvGrpSpPr>
            <a:grpSpLocks/>
          </p:cNvGrpSpPr>
          <p:nvPr/>
        </p:nvGrpSpPr>
        <p:grpSpPr bwMode="auto">
          <a:xfrm>
            <a:off x="5942013" y="2489200"/>
            <a:ext cx="1744662" cy="457200"/>
            <a:chOff x="3711" y="1533"/>
            <a:chExt cx="1099" cy="288"/>
          </a:xfrm>
        </p:grpSpPr>
        <p:sp>
          <p:nvSpPr>
            <p:cNvPr id="10263" name="Text Box 16">
              <a:extLst>
                <a:ext uri="{FF2B5EF4-FFF2-40B4-BE49-F238E27FC236}">
                  <a16:creationId xmlns:a16="http://schemas.microsoft.com/office/drawing/2014/main" id="{500307DE-4C33-F64E-8952-81EEFBCCC5B0}"/>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eaLnBrk="0" fontAlgn="base" hangingPunct="0">
                <a:spcBef>
                  <a:spcPct val="50000"/>
                </a:spcBef>
                <a:spcAft>
                  <a:spcPct val="0"/>
                </a:spcAft>
              </a:pPr>
              <a:endParaRPr lang="en-US" altLang="en-US" sz="2000" b="1">
                <a:solidFill>
                  <a:srgbClr val="052049"/>
                </a:solidFill>
              </a:endParaRPr>
            </a:p>
          </p:txBody>
        </p:sp>
        <p:sp>
          <p:nvSpPr>
            <p:cNvPr id="548893" name="Text Box 29">
              <a:extLst>
                <a:ext uri="{FF2B5EF4-FFF2-40B4-BE49-F238E27FC236}">
                  <a16:creationId xmlns:a16="http://schemas.microsoft.com/office/drawing/2014/main" id="{3224FE70-5AF9-DD48-A4BC-FCDF8E611139}"/>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nvGrpSpPr>
          <p:cNvPr id="548899" name="Group 35">
            <a:extLst>
              <a:ext uri="{FF2B5EF4-FFF2-40B4-BE49-F238E27FC236}">
                <a16:creationId xmlns:a16="http://schemas.microsoft.com/office/drawing/2014/main" id="{5F624C92-ED80-3147-A9A1-51BB89F17EA4}"/>
              </a:ext>
            </a:extLst>
          </p:cNvPr>
          <p:cNvGrpSpPr>
            <a:grpSpLocks/>
          </p:cNvGrpSpPr>
          <p:nvPr/>
        </p:nvGrpSpPr>
        <p:grpSpPr bwMode="auto">
          <a:xfrm>
            <a:off x="2506663" y="3659190"/>
            <a:ext cx="5180012" cy="1114425"/>
            <a:chOff x="1579" y="2305"/>
            <a:chExt cx="3263" cy="702"/>
          </a:xfrm>
        </p:grpSpPr>
        <p:sp>
          <p:nvSpPr>
            <p:cNvPr id="548877" name="Line 13">
              <a:extLst>
                <a:ext uri="{FF2B5EF4-FFF2-40B4-BE49-F238E27FC236}">
                  <a16:creationId xmlns:a16="http://schemas.microsoft.com/office/drawing/2014/main" id="{A5A45B17-E38A-3240-94B5-A1C7D130C250}"/>
                </a:ext>
              </a:extLst>
            </p:cNvPr>
            <p:cNvSpPr>
              <a:spLocks noChangeShapeType="1"/>
            </p:cNvSpPr>
            <p:nvPr/>
          </p:nvSpPr>
          <p:spPr bwMode="auto">
            <a:xfrm>
              <a:off x="1579" y="2305"/>
              <a:ext cx="341" cy="501"/>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eaLnBrk="0" fontAlgn="base" hangingPunct="0">
                <a:spcBef>
                  <a:spcPct val="0"/>
                </a:spcBef>
                <a:spcAft>
                  <a:spcPct val="0"/>
                </a:spcAft>
                <a:defRPr/>
              </a:pPr>
              <a:endParaRPr lang="en-US">
                <a:solidFill>
                  <a:srgbClr val="052049"/>
                </a:solidFill>
                <a:latin typeface="Helvetica" charset="0"/>
                <a:ea typeface="ＭＳ Ｐゴシック" charset="-128"/>
              </a:endParaRPr>
            </a:p>
          </p:txBody>
        </p:sp>
        <p:grpSp>
          <p:nvGrpSpPr>
            <p:cNvPr id="10257" name="Group 34">
              <a:extLst>
                <a:ext uri="{FF2B5EF4-FFF2-40B4-BE49-F238E27FC236}">
                  <a16:creationId xmlns:a16="http://schemas.microsoft.com/office/drawing/2014/main" id="{A3F1B990-38C0-DF45-A45A-BBAE4B9C47A1}"/>
                </a:ext>
              </a:extLst>
            </p:cNvPr>
            <p:cNvGrpSpPr>
              <a:grpSpLocks/>
            </p:cNvGrpSpPr>
            <p:nvPr/>
          </p:nvGrpSpPr>
          <p:grpSpPr bwMode="auto">
            <a:xfrm>
              <a:off x="1994" y="2689"/>
              <a:ext cx="2848" cy="318"/>
              <a:chOff x="1994" y="2666"/>
              <a:chExt cx="2848" cy="318"/>
            </a:xfrm>
          </p:grpSpPr>
          <p:sp>
            <p:nvSpPr>
              <p:cNvPr id="10258" name="Line 22">
                <a:extLst>
                  <a:ext uri="{FF2B5EF4-FFF2-40B4-BE49-F238E27FC236}">
                    <a16:creationId xmlns:a16="http://schemas.microsoft.com/office/drawing/2014/main" id="{B3825BE6-5C9C-7D46-858C-92335C26CFEA}"/>
                  </a:ext>
                </a:extLst>
              </p:cNvPr>
              <p:cNvSpPr>
                <a:spLocks noChangeShapeType="1"/>
              </p:cNvSpPr>
              <p:nvPr/>
            </p:nvSpPr>
            <p:spPr bwMode="auto">
              <a:xfrm>
                <a:off x="3200" y="2805"/>
                <a:ext cx="501"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548889" name="Text Box 25">
                <a:extLst>
                  <a:ext uri="{FF2B5EF4-FFF2-40B4-BE49-F238E27FC236}">
                    <a16:creationId xmlns:a16="http://schemas.microsoft.com/office/drawing/2014/main" id="{F1E05DFB-17CD-1543-8643-D44977004514}"/>
                  </a:ext>
                </a:extLst>
              </p:cNvPr>
              <p:cNvSpPr txBox="1">
                <a:spLocks noChangeArrowheads="1"/>
              </p:cNvSpPr>
              <p:nvPr/>
            </p:nvSpPr>
            <p:spPr bwMode="auto">
              <a:xfrm>
                <a:off x="1994" y="2666"/>
                <a:ext cx="1141" cy="296"/>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folHlink"/>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eaLnBrk="0" fontAlgn="base" hangingPunct="0">
                  <a:spcBef>
                    <a:spcPct val="50000"/>
                  </a:spcBef>
                  <a:spcAft>
                    <a:spcPct val="0"/>
                  </a:spcAft>
                  <a:defRPr/>
                </a:pPr>
                <a:r>
                  <a:rPr lang="en-US" altLang="en-US" sz="2400" b="1">
                    <a:solidFill>
                      <a:srgbClr val="052049"/>
                    </a:solidFill>
                    <a:effectLst>
                      <a:outerShdw blurRad="38100" dist="38100" dir="2700000" algn="tl">
                        <a:srgbClr val="081D58"/>
                      </a:outerShdw>
                    </a:effectLst>
                  </a:rPr>
                  <a:t>Control</a:t>
                </a:r>
                <a:endParaRPr lang="en-US" altLang="en-US" sz="2000" b="1">
                  <a:solidFill>
                    <a:srgbClr val="052049"/>
                  </a:solidFill>
                </a:endParaRPr>
              </a:p>
            </p:txBody>
          </p:sp>
          <p:grpSp>
            <p:nvGrpSpPr>
              <p:cNvPr id="10260" name="Group 31">
                <a:extLst>
                  <a:ext uri="{FF2B5EF4-FFF2-40B4-BE49-F238E27FC236}">
                    <a16:creationId xmlns:a16="http://schemas.microsoft.com/office/drawing/2014/main" id="{3B7C5D80-6417-E54B-A3BF-F8CA8388878D}"/>
                  </a:ext>
                </a:extLst>
              </p:cNvPr>
              <p:cNvGrpSpPr>
                <a:grpSpLocks/>
              </p:cNvGrpSpPr>
              <p:nvPr/>
            </p:nvGrpSpPr>
            <p:grpSpPr bwMode="auto">
              <a:xfrm>
                <a:off x="3743" y="2696"/>
                <a:ext cx="1099" cy="288"/>
                <a:chOff x="3711" y="1533"/>
                <a:chExt cx="1099" cy="288"/>
              </a:xfrm>
            </p:grpSpPr>
            <p:sp>
              <p:nvSpPr>
                <p:cNvPr id="10261" name="Text Box 32">
                  <a:extLst>
                    <a:ext uri="{FF2B5EF4-FFF2-40B4-BE49-F238E27FC236}">
                      <a16:creationId xmlns:a16="http://schemas.microsoft.com/office/drawing/2014/main" id="{0592D4CD-E000-A545-A9F4-41BF5B206876}"/>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eaLnBrk="0" fontAlgn="base" hangingPunct="0">
                    <a:spcBef>
                      <a:spcPct val="50000"/>
                    </a:spcBef>
                    <a:spcAft>
                      <a:spcPct val="0"/>
                    </a:spcAft>
                  </a:pPr>
                  <a:endParaRPr lang="en-US" altLang="en-US" sz="2000" b="1">
                    <a:solidFill>
                      <a:srgbClr val="052049"/>
                    </a:solidFill>
                  </a:endParaRPr>
                </a:p>
              </p:txBody>
            </p:sp>
            <p:sp>
              <p:nvSpPr>
                <p:cNvPr id="548897" name="Text Box 33">
                  <a:extLst>
                    <a:ext uri="{FF2B5EF4-FFF2-40B4-BE49-F238E27FC236}">
                      <a16:creationId xmlns:a16="http://schemas.microsoft.com/office/drawing/2014/main" id="{73F5B5E3-F932-8F4E-BCFB-9556433DB054}"/>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grpSp>
      <p:grpSp>
        <p:nvGrpSpPr>
          <p:cNvPr id="548902" name="Group 38">
            <a:extLst>
              <a:ext uri="{FF2B5EF4-FFF2-40B4-BE49-F238E27FC236}">
                <a16:creationId xmlns:a16="http://schemas.microsoft.com/office/drawing/2014/main" id="{FBD82846-E0F6-6C4C-ABE7-D9F4CF770770}"/>
              </a:ext>
            </a:extLst>
          </p:cNvPr>
          <p:cNvGrpSpPr>
            <a:grpSpLocks/>
          </p:cNvGrpSpPr>
          <p:nvPr/>
        </p:nvGrpSpPr>
        <p:grpSpPr bwMode="auto">
          <a:xfrm>
            <a:off x="3141664" y="3470275"/>
            <a:ext cx="3876676" cy="1303338"/>
            <a:chOff x="1979" y="2186"/>
            <a:chExt cx="2442" cy="821"/>
          </a:xfrm>
        </p:grpSpPr>
        <p:sp>
          <p:nvSpPr>
            <p:cNvPr id="548900" name="Text Box 36">
              <a:extLst>
                <a:ext uri="{FF2B5EF4-FFF2-40B4-BE49-F238E27FC236}">
                  <a16:creationId xmlns:a16="http://schemas.microsoft.com/office/drawing/2014/main" id="{32B4D144-B832-5745-BB57-90D60A2EE399}"/>
                </a:ext>
              </a:extLst>
            </p:cNvPr>
            <p:cNvSpPr txBox="1">
              <a:spLocks noChangeArrowheads="1"/>
            </p:cNvSpPr>
            <p:nvPr/>
          </p:nvSpPr>
          <p:spPr bwMode="auto">
            <a:xfrm>
              <a:off x="2981" y="2186"/>
              <a:ext cx="1440" cy="2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eaLnBrk="0" fontAlgn="base" hangingPunct="0">
                <a:spcBef>
                  <a:spcPct val="50000"/>
                </a:spcBef>
                <a:spcAft>
                  <a:spcPct val="0"/>
                </a:spcAft>
                <a:defRPr/>
              </a:pPr>
              <a:r>
                <a:rPr lang="en-US" altLang="en-US" sz="2000" b="1">
                  <a:solidFill>
                    <a:srgbClr val="052049"/>
                  </a:solidFill>
                  <a:effectLst>
                    <a:outerShdw blurRad="38100" dist="38100" dir="2700000" algn="tl">
                      <a:srgbClr val="081D58"/>
                    </a:outerShdw>
                  </a:effectLst>
                </a:rPr>
                <a:t>+    Blinding</a:t>
              </a:r>
              <a:endParaRPr lang="en-US" altLang="en-US" sz="2000" b="1">
                <a:solidFill>
                  <a:srgbClr val="052049"/>
                </a:solidFill>
              </a:endParaRPr>
            </a:p>
          </p:txBody>
        </p:sp>
        <p:sp>
          <p:nvSpPr>
            <p:cNvPr id="548901" name="Text Box 37">
              <a:extLst>
                <a:ext uri="{FF2B5EF4-FFF2-40B4-BE49-F238E27FC236}">
                  <a16:creationId xmlns:a16="http://schemas.microsoft.com/office/drawing/2014/main" id="{BC0CCFDF-DC93-2E47-BA4C-302BE3F1D52D}"/>
                </a:ext>
              </a:extLst>
            </p:cNvPr>
            <p:cNvSpPr txBox="1">
              <a:spLocks noChangeArrowheads="1"/>
            </p:cNvSpPr>
            <p:nvPr/>
          </p:nvSpPr>
          <p:spPr bwMode="auto">
            <a:xfrm>
              <a:off x="1979" y="2672"/>
              <a:ext cx="1156" cy="335"/>
            </a:xfrm>
            <a:prstGeom prst="rect">
              <a:avLst/>
            </a:prstGeom>
            <a:solidFill>
              <a:srgbClr val="050895"/>
            </a:solidFill>
            <a:ln w="12700">
              <a:solidFill>
                <a:srgbClr val="0000FF"/>
              </a:solidFill>
              <a:miter lim="800000"/>
              <a:headEnd/>
              <a:tailEnd/>
            </a:ln>
            <a:effectLst>
              <a:outerShdw blurRad="63500" dist="38099" dir="2700000" algn="ctr" rotWithShape="0">
                <a:schemeClr val="bg2">
                  <a:alpha val="74997"/>
                </a:schemeClr>
              </a:outerShdw>
            </a:effec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eaLnBrk="0" fontAlgn="base" hangingPunct="0">
                <a:spcBef>
                  <a:spcPct val="50000"/>
                </a:spcBef>
                <a:spcAft>
                  <a:spcPct val="0"/>
                </a:spcAft>
                <a:defRPr/>
              </a:pPr>
              <a:r>
                <a:rPr lang="en-US" altLang="en-US" b="1" dirty="0">
                  <a:solidFill>
                    <a:srgbClr val="FFFF00"/>
                  </a:solidFill>
                </a:rPr>
                <a:t>Placebo</a:t>
              </a:r>
              <a:endParaRPr lang="en-US" altLang="en-US" dirty="0">
                <a:solidFill>
                  <a:srgbClr val="FFFF00"/>
                </a:solidFill>
              </a:endParaRPr>
            </a:p>
          </p:txBody>
        </p:sp>
      </p:grpSp>
      <p:sp>
        <p:nvSpPr>
          <p:cNvPr id="2" name="Slide Number Placeholder 1">
            <a:extLst>
              <a:ext uri="{FF2B5EF4-FFF2-40B4-BE49-F238E27FC236}">
                <a16:creationId xmlns:a16="http://schemas.microsoft.com/office/drawing/2014/main" id="{86BAA214-CE63-4F3B-8649-E47E9AC24BAD}"/>
              </a:ext>
            </a:extLst>
          </p:cNvPr>
          <p:cNvSpPr>
            <a:spLocks noGrp="1"/>
          </p:cNvSpPr>
          <p:nvPr>
            <p:ph type="sldNum" sz="quarter" idx="12"/>
          </p:nvPr>
        </p:nvSpPr>
        <p:spPr/>
        <p:txBody>
          <a:bodyPr/>
          <a:lstStyle/>
          <a:p>
            <a:pPr defTabSz="457200">
              <a:defRPr/>
            </a:pPr>
            <a:fld id="{55DB70E2-3929-4620-B6BA-4AC054379E69}" type="slidenum">
              <a:rPr lang="en-US">
                <a:solidFill>
                  <a:srgbClr val="052049"/>
                </a:solidFill>
              </a:rPr>
              <a:pPr defTabSz="457200">
                <a:defRPr/>
              </a:pPr>
              <a:t>3</a:t>
            </a:fld>
            <a:endParaRPr lang="en-US">
              <a:solidFill>
                <a:srgbClr val="052049"/>
              </a:solidFill>
            </a:endParaRPr>
          </a:p>
        </p:txBody>
      </p:sp>
    </p:spTree>
    <p:extLst>
      <p:ext uri="{BB962C8B-B14F-4D97-AF65-F5344CB8AC3E}">
        <p14:creationId xmlns:p14="http://schemas.microsoft.com/office/powerpoint/2010/main" val="392141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8899"/>
                                        </p:tgtEl>
                                        <p:attrNameLst>
                                          <p:attrName>style.visibility</p:attrName>
                                        </p:attrNameLst>
                                      </p:cBhvr>
                                      <p:to>
                                        <p:strVal val="visible"/>
                                      </p:to>
                                    </p:set>
                                    <p:animEffect transition="in" filter="fade">
                                      <p:cBhvr>
                                        <p:cTn id="7" dur="500"/>
                                        <p:tgtEl>
                                          <p:spTgt spid="54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889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48902"/>
                                        </p:tgtEl>
                                        <p:attrNameLst>
                                          <p:attrName>style.visibility</p:attrName>
                                        </p:attrNameLst>
                                      </p:cBhvr>
                                      <p:to>
                                        <p:strVal val="visible"/>
                                      </p:to>
                                    </p:set>
                                    <p:animEffect transition="in" filter="fade">
                                      <p:cBhvr>
                                        <p:cTn id="16" dur="500"/>
                                        <p:tgtEl>
                                          <p:spTgt spid="5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9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14488" y="1157289"/>
            <a:ext cx="4678296" cy="3128963"/>
          </a:xfrm>
          <a:prstGeom prst="rect">
            <a:avLst/>
          </a:prstGeom>
        </p:spPr>
      </p:pic>
      <p:sp>
        <p:nvSpPr>
          <p:cNvPr id="5" name="Rectangle 4"/>
          <p:cNvSpPr/>
          <p:nvPr/>
        </p:nvSpPr>
        <p:spPr>
          <a:xfrm>
            <a:off x="874715" y="4639358"/>
            <a:ext cx="7629525" cy="1304203"/>
          </a:xfrm>
          <a:prstGeom prst="rect">
            <a:avLst/>
          </a:prstGeom>
        </p:spPr>
        <p:txBody>
          <a:bodyPr wrap="square">
            <a:spAutoFit/>
          </a:bodyPr>
          <a:lstStyle/>
          <a:p>
            <a:pPr marL="342900" indent="-342900" defTabSz="457200" eaLnBrk="0" hangingPunct="0">
              <a:spcBef>
                <a:spcPct val="50000"/>
              </a:spcBef>
              <a:buFont typeface="Arial" panose="020B0604020202020204" pitchFamily="34" charset="0"/>
              <a:buChar char="•"/>
              <a:defRPr/>
            </a:pPr>
            <a:r>
              <a:rPr lang="en-US" altLang="en-US" sz="2250" dirty="0">
                <a:solidFill>
                  <a:srgbClr val="052049"/>
                </a:solidFill>
                <a:latin typeface="Arial"/>
              </a:rPr>
              <a:t>Variable A is referred to as an instrumental variable (IV) or “instrument”</a:t>
            </a:r>
          </a:p>
          <a:p>
            <a:pPr marL="342900" indent="-342900" defTabSz="457200" eaLnBrk="0" hangingPunct="0">
              <a:spcBef>
                <a:spcPct val="50000"/>
              </a:spcBef>
              <a:buFont typeface="Arial" panose="020B0604020202020204" pitchFamily="34" charset="0"/>
              <a:buChar char="•"/>
              <a:defRPr/>
            </a:pPr>
            <a:r>
              <a:rPr lang="en-US" altLang="en-US" sz="2250" dirty="0">
                <a:solidFill>
                  <a:srgbClr val="052049"/>
                </a:solidFill>
                <a:latin typeface="Arial"/>
              </a:rPr>
              <a:t>IV: a factor related to exposure but nothing else</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3"/>
            <a:ext cx="5502166" cy="307777"/>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EPI203, Confounding &amp; Interaction</a:t>
            </a:r>
          </a:p>
        </p:txBody>
      </p:sp>
      <p:sp>
        <p:nvSpPr>
          <p:cNvPr id="3" name="Slide Number Placeholder 2">
            <a:extLst>
              <a:ext uri="{FF2B5EF4-FFF2-40B4-BE49-F238E27FC236}">
                <a16:creationId xmlns:a16="http://schemas.microsoft.com/office/drawing/2014/main" id="{E40BF5D9-6F97-439A-B8D5-257F3B658F46}"/>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4</a:t>
            </a:fld>
            <a:endParaRPr lang="en-US">
              <a:solidFill>
                <a:srgbClr val="052049"/>
              </a:solidFill>
            </a:endParaRPr>
          </a:p>
        </p:txBody>
      </p:sp>
    </p:spTree>
    <p:extLst>
      <p:ext uri="{BB962C8B-B14F-4D97-AF65-F5344CB8AC3E}">
        <p14:creationId xmlns:p14="http://schemas.microsoft.com/office/powerpoint/2010/main" val="225974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3129" y="573961"/>
            <a:ext cx="4678296" cy="3128963"/>
          </a:xfrm>
          <a:prstGeom prst="rect">
            <a:avLst/>
          </a:prstGeom>
        </p:spPr>
      </p:pic>
      <p:sp>
        <p:nvSpPr>
          <p:cNvPr id="5" name="Rectangle 4"/>
          <p:cNvSpPr/>
          <p:nvPr/>
        </p:nvSpPr>
        <p:spPr>
          <a:xfrm>
            <a:off x="252250" y="3994089"/>
            <a:ext cx="8639503" cy="1823576"/>
          </a:xfrm>
          <a:prstGeom prst="rect">
            <a:avLst/>
          </a:prstGeom>
        </p:spPr>
        <p:txBody>
          <a:bodyPr wrap="square">
            <a:spAutoFit/>
          </a:bodyPr>
          <a:lstStyle/>
          <a:p>
            <a:pPr marL="342900" indent="-342900" defTabSz="457200" eaLnBrk="0" hangingPunct="0">
              <a:spcBef>
                <a:spcPct val="50000"/>
              </a:spcBef>
              <a:buFont typeface="Arial" panose="020B0604020202020204" pitchFamily="34" charset="0"/>
              <a:buChar char="•"/>
              <a:defRPr/>
            </a:pPr>
            <a:r>
              <a:rPr lang="en-US" altLang="en-US" sz="2250" dirty="0">
                <a:solidFill>
                  <a:srgbClr val="052049"/>
                </a:solidFill>
                <a:latin typeface="Arial"/>
              </a:rPr>
              <a:t>Here, let A (the IV) be randomization in a RCT.</a:t>
            </a:r>
          </a:p>
          <a:p>
            <a:pPr marL="342900" indent="-342900" defTabSz="457200" eaLnBrk="0" hangingPunct="0">
              <a:spcBef>
                <a:spcPct val="50000"/>
              </a:spcBef>
              <a:buFont typeface="Arial" panose="020B0604020202020204" pitchFamily="34" charset="0"/>
              <a:buChar char="•"/>
              <a:defRPr/>
            </a:pPr>
            <a:r>
              <a:rPr lang="en-US" altLang="en-US" sz="2250" dirty="0">
                <a:solidFill>
                  <a:srgbClr val="052049"/>
                </a:solidFill>
                <a:latin typeface="Arial"/>
              </a:rPr>
              <a:t>Randomization is related to the Exposure and nothing else. </a:t>
            </a:r>
          </a:p>
          <a:p>
            <a:pPr marL="342900" indent="-342900" defTabSz="457200" eaLnBrk="0" hangingPunct="0">
              <a:spcBef>
                <a:spcPct val="50000"/>
              </a:spcBef>
              <a:buFont typeface="Arial" panose="020B0604020202020204" pitchFamily="34" charset="0"/>
              <a:buChar char="•"/>
              <a:defRPr/>
            </a:pPr>
            <a:r>
              <a:rPr lang="en-US" altLang="en-US" sz="2250" dirty="0">
                <a:solidFill>
                  <a:srgbClr val="052049"/>
                </a:solidFill>
                <a:latin typeface="Arial"/>
              </a:rPr>
              <a:t>In a RCT, we focus on the IV</a:t>
            </a:r>
            <a:r>
              <a:rPr lang="en-US" altLang="en-US" sz="2250" dirty="0">
                <a:solidFill>
                  <a:srgbClr val="052049"/>
                </a:solidFill>
                <a:latin typeface="Arial"/>
                <a:sym typeface="Wingdings" pitchFamily="2" charset="2"/>
              </a:rPr>
              <a:t></a:t>
            </a:r>
            <a:r>
              <a:rPr lang="en-US" altLang="en-US" sz="2250" dirty="0">
                <a:solidFill>
                  <a:srgbClr val="052049"/>
                </a:solidFill>
                <a:latin typeface="Arial"/>
              </a:rPr>
              <a:t>D relationship (randomized assignment and disease outcomes) in Intent-to-Treat analyses</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3"/>
            <a:ext cx="5502166" cy="307777"/>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EPI203, Confounding &amp; Interaction</a:t>
            </a:r>
          </a:p>
        </p:txBody>
      </p:sp>
      <p:sp>
        <p:nvSpPr>
          <p:cNvPr id="6" name="TextBox 5">
            <a:extLst>
              <a:ext uri="{FF2B5EF4-FFF2-40B4-BE49-F238E27FC236}">
                <a16:creationId xmlns:a16="http://schemas.microsoft.com/office/drawing/2014/main" id="{6D229058-8A0E-B943-AEBA-4AEE3A328A95}"/>
              </a:ext>
            </a:extLst>
          </p:cNvPr>
          <p:cNvSpPr txBox="1"/>
          <p:nvPr/>
        </p:nvSpPr>
        <p:spPr bwMode="auto">
          <a:xfrm>
            <a:off x="1072064" y="3121572"/>
            <a:ext cx="2459421" cy="430887"/>
          </a:xfrm>
          <a:prstGeom prst="rect">
            <a:avLst/>
          </a:prstGeom>
          <a:solidFill>
            <a:schemeClr val="bg2"/>
          </a:solidFill>
          <a:ln w="19050" algn="ctr">
            <a:noFill/>
            <a:miter lim="800000"/>
            <a:headEnd/>
            <a:tailEnd/>
          </a:ln>
        </p:spPr>
        <p:txBody>
          <a:bodyPr wrap="square" lIns="0" tIns="0" rIns="0" bIns="0" rtlCol="0">
            <a:spAutoFit/>
          </a:bodyPr>
          <a:lstStyle/>
          <a:p>
            <a:pPr defTabSz="457200"/>
            <a:r>
              <a:rPr lang="en-US" sz="2800" dirty="0">
                <a:solidFill>
                  <a:srgbClr val="052049"/>
                </a:solidFill>
                <a:latin typeface="Arial"/>
              </a:rPr>
              <a:t>Randomization</a:t>
            </a:r>
          </a:p>
        </p:txBody>
      </p:sp>
      <p:sp>
        <p:nvSpPr>
          <p:cNvPr id="3" name="Slide Number Placeholder 2">
            <a:extLst>
              <a:ext uri="{FF2B5EF4-FFF2-40B4-BE49-F238E27FC236}">
                <a16:creationId xmlns:a16="http://schemas.microsoft.com/office/drawing/2014/main" id="{962F74EC-B884-46E1-A9BE-2C4A3F267924}"/>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5</a:t>
            </a:fld>
            <a:endParaRPr lang="en-US">
              <a:solidFill>
                <a:srgbClr val="052049"/>
              </a:solidFill>
            </a:endParaRPr>
          </a:p>
        </p:txBody>
      </p:sp>
      <p:cxnSp>
        <p:nvCxnSpPr>
          <p:cNvPr id="8" name="Straight Arrow Connector 7">
            <a:extLst>
              <a:ext uri="{FF2B5EF4-FFF2-40B4-BE49-F238E27FC236}">
                <a16:creationId xmlns:a16="http://schemas.microsoft.com/office/drawing/2014/main" id="{6ACD10CC-6B6F-9D49-A0A6-07D9BB2DAFD6}"/>
              </a:ext>
            </a:extLst>
          </p:cNvPr>
          <p:cNvCxnSpPr>
            <a:cxnSpLocks/>
          </p:cNvCxnSpPr>
          <p:nvPr/>
        </p:nvCxnSpPr>
        <p:spPr>
          <a:xfrm>
            <a:off x="3531485" y="3345629"/>
            <a:ext cx="3021717"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p:tgtEl>
                                          <p:spTgt spid="8"/>
                                        </p:tgtEl>
                                        <p:attrNameLst>
                                          <p:attrName>ppt_x</p:attrName>
                                        </p:attrNameLst>
                                      </p:cBhvr>
                                      <p:tavLst>
                                        <p:tav tm="0">
                                          <p:val>
                                            <p:strVal val="#ppt_x-#ppt_w*1.125000"/>
                                          </p:val>
                                        </p:tav>
                                        <p:tav tm="100000">
                                          <p:val>
                                            <p:strVal val="#ppt_x"/>
                                          </p:val>
                                        </p:tav>
                                      </p:tavLst>
                                    </p:anim>
                                    <p:animEffect transition="in" filter="wipe(righ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6B6B9-29C5-D84D-A25A-5A6B83836CC8}"/>
              </a:ext>
            </a:extLst>
          </p:cNvPr>
          <p:cNvSpPr>
            <a:spLocks noGrp="1"/>
          </p:cNvSpPr>
          <p:nvPr>
            <p:ph type="sldNum" sz="quarter" idx="13"/>
          </p:nvPr>
        </p:nvSpPr>
        <p:spPr/>
        <p:txBody>
          <a:bodyPr/>
          <a:lstStyle/>
          <a:p>
            <a:pPr defTabSz="457200">
              <a:defRPr/>
            </a:pPr>
            <a:fld id="{55DB70E2-3929-4620-B6BA-4AC054379E69}" type="slidenum">
              <a:rPr lang="en-US">
                <a:solidFill>
                  <a:srgbClr val="052049"/>
                </a:solidFill>
              </a:rPr>
              <a:pPr defTabSz="457200">
                <a:defRPr/>
              </a:pPr>
              <a:t>6</a:t>
            </a:fld>
            <a:endParaRPr lang="en-US">
              <a:solidFill>
                <a:srgbClr val="052049"/>
              </a:solidFill>
            </a:endParaRPr>
          </a:p>
        </p:txBody>
      </p:sp>
      <p:sp>
        <p:nvSpPr>
          <p:cNvPr id="4" name="Title 3">
            <a:extLst>
              <a:ext uri="{FF2B5EF4-FFF2-40B4-BE49-F238E27FC236}">
                <a16:creationId xmlns:a16="http://schemas.microsoft.com/office/drawing/2014/main" id="{EEF79204-E892-9F4A-B446-38BAE93FD370}"/>
              </a:ext>
            </a:extLst>
          </p:cNvPr>
          <p:cNvSpPr>
            <a:spLocks noGrp="1"/>
          </p:cNvSpPr>
          <p:nvPr>
            <p:ph type="title"/>
          </p:nvPr>
        </p:nvSpPr>
        <p:spPr/>
        <p:txBody>
          <a:bodyPr/>
          <a:lstStyle/>
          <a:p>
            <a:r>
              <a:rPr lang="en-US" dirty="0"/>
              <a:t>Randomized Controlled Trial attributes:</a:t>
            </a:r>
          </a:p>
        </p:txBody>
      </p:sp>
      <p:sp>
        <p:nvSpPr>
          <p:cNvPr id="5" name="Text Placeholder 4">
            <a:extLst>
              <a:ext uri="{FF2B5EF4-FFF2-40B4-BE49-F238E27FC236}">
                <a16:creationId xmlns:a16="http://schemas.microsoft.com/office/drawing/2014/main" id="{2E2D21AB-F80D-B845-95D2-5FA3335F5EB5}"/>
              </a:ext>
            </a:extLst>
          </p:cNvPr>
          <p:cNvSpPr>
            <a:spLocks noGrp="1"/>
          </p:cNvSpPr>
          <p:nvPr>
            <p:ph type="body" sz="quarter" idx="14"/>
          </p:nvPr>
        </p:nvSpPr>
        <p:spPr>
          <a:xfrm>
            <a:off x="453587" y="1326179"/>
            <a:ext cx="8414657" cy="4258193"/>
          </a:xfrm>
        </p:spPr>
        <p:txBody>
          <a:bodyPr>
            <a:normAutofit/>
          </a:bodyPr>
          <a:lstStyle/>
          <a:p>
            <a:pPr lvl="1"/>
            <a:r>
              <a:rPr lang="en-US" sz="2800" dirty="0"/>
              <a:t>Randomization to Exposure (e.g., drug) or a Control (e.g., placebo) </a:t>
            </a:r>
          </a:p>
          <a:p>
            <a:pPr lvl="2"/>
            <a:r>
              <a:rPr lang="en-US" sz="2600" dirty="0"/>
              <a:t>Addresses known &amp; unknown confounding factors</a:t>
            </a:r>
          </a:p>
          <a:p>
            <a:pPr lvl="1"/>
            <a:r>
              <a:rPr lang="en-US" sz="2800" dirty="0"/>
              <a:t>Intention to Treat (ITT): “once randomized, always analyzed”</a:t>
            </a:r>
          </a:p>
          <a:p>
            <a:pPr lvl="2"/>
            <a:r>
              <a:rPr lang="en-US" sz="2600" dirty="0"/>
              <a:t>Maintains randomization </a:t>
            </a:r>
          </a:p>
          <a:p>
            <a:pPr lvl="1"/>
            <a:r>
              <a:rPr lang="en-US" sz="2800" dirty="0"/>
              <a:t>Blinding minimizes bias in assessments/self-report</a:t>
            </a:r>
          </a:p>
        </p:txBody>
      </p:sp>
    </p:spTree>
    <p:extLst>
      <p:ext uri="{BB962C8B-B14F-4D97-AF65-F5344CB8AC3E}">
        <p14:creationId xmlns:p14="http://schemas.microsoft.com/office/powerpoint/2010/main" val="37140855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EE9F0D1D-3B6D-884F-926B-1A41EACE6A02}"/>
              </a:ext>
            </a:extLst>
          </p:cNvPr>
          <p:cNvSpPr>
            <a:spLocks noGrp="1" noChangeArrowheads="1"/>
          </p:cNvSpPr>
          <p:nvPr>
            <p:ph type="title"/>
          </p:nvPr>
        </p:nvSpPr>
        <p:spPr/>
        <p:txBody>
          <a:bodyPr/>
          <a:lstStyle/>
          <a:p>
            <a:r>
              <a:rPr lang="en-US" altLang="en-US" dirty="0"/>
              <a:t>RCT Rationale</a:t>
            </a:r>
          </a:p>
        </p:txBody>
      </p:sp>
      <p:sp>
        <p:nvSpPr>
          <p:cNvPr id="547843" name="Rectangle 3">
            <a:extLst>
              <a:ext uri="{FF2B5EF4-FFF2-40B4-BE49-F238E27FC236}">
                <a16:creationId xmlns:a16="http://schemas.microsoft.com/office/drawing/2014/main" id="{61868211-8349-9F46-9CA7-5E88360AD926}"/>
              </a:ext>
            </a:extLst>
          </p:cNvPr>
          <p:cNvSpPr>
            <a:spLocks noGrp="1" noChangeArrowheads="1"/>
          </p:cNvSpPr>
          <p:nvPr>
            <p:ph type="body" idx="1"/>
          </p:nvPr>
        </p:nvSpPr>
        <p:spPr>
          <a:xfrm>
            <a:off x="489502" y="1118703"/>
            <a:ext cx="8137665" cy="4878872"/>
          </a:xfrm>
        </p:spPr>
        <p:txBody>
          <a:bodyPr/>
          <a:lstStyle/>
          <a:p>
            <a:r>
              <a:rPr lang="en-US" altLang="en-US" sz="2400" dirty="0"/>
              <a:t>Why do a randomized blinded trial?</a:t>
            </a:r>
          </a:p>
          <a:p>
            <a:pPr lvl="1"/>
            <a:r>
              <a:rPr lang="en-US" altLang="en-US" sz="2400" dirty="0"/>
              <a:t>minimize confounding </a:t>
            </a:r>
          </a:p>
          <a:p>
            <a:pPr lvl="1"/>
            <a:r>
              <a:rPr lang="en-US" altLang="en-US" sz="2400" dirty="0"/>
              <a:t>minimize co-interventions</a:t>
            </a:r>
          </a:p>
          <a:p>
            <a:pPr lvl="1"/>
            <a:r>
              <a:rPr lang="en-US" altLang="en-US" sz="2400" dirty="0"/>
              <a:t>minimize biased outcome ascertainment</a:t>
            </a:r>
          </a:p>
          <a:p>
            <a:r>
              <a:rPr lang="en-US" altLang="en-US" sz="2400" dirty="0"/>
              <a:t>Why </a:t>
            </a:r>
            <a:r>
              <a:rPr lang="en-US" altLang="en-US" sz="2400" b="1" i="1" dirty="0"/>
              <a:t>not</a:t>
            </a:r>
            <a:r>
              <a:rPr lang="en-US" altLang="en-US" sz="2400" dirty="0"/>
              <a:t> do a randomized trial?</a:t>
            </a:r>
          </a:p>
          <a:p>
            <a:pPr lvl="1"/>
            <a:r>
              <a:rPr lang="en-US" altLang="en-US" sz="2400" dirty="0"/>
              <a:t>major ethical issues</a:t>
            </a:r>
          </a:p>
          <a:p>
            <a:pPr lvl="1"/>
            <a:r>
              <a:rPr lang="en-US" altLang="en-US" sz="2400" dirty="0"/>
              <a:t>narrow research question</a:t>
            </a:r>
          </a:p>
          <a:p>
            <a:pPr lvl="1"/>
            <a:r>
              <a:rPr lang="en-US" altLang="en-US" sz="2400" dirty="0"/>
              <a:t>expensive</a:t>
            </a:r>
          </a:p>
          <a:p>
            <a:pPr lvl="1"/>
            <a:r>
              <a:rPr lang="en-US" altLang="en-US" sz="2400" dirty="0"/>
              <a:t>long time from idea to publication</a:t>
            </a:r>
          </a:p>
          <a:p>
            <a:pPr lvl="1"/>
            <a:r>
              <a:rPr lang="en-US" altLang="en-US" sz="2400" dirty="0"/>
              <a:t>may not be generalizable</a:t>
            </a:r>
          </a:p>
          <a:p>
            <a:r>
              <a:rPr lang="en-US" altLang="en-US" sz="2400" dirty="0"/>
              <a:t>Generally reserved for mature questions</a:t>
            </a:r>
          </a:p>
        </p:txBody>
      </p:sp>
      <p:sp>
        <p:nvSpPr>
          <p:cNvPr id="2" name="Slide Number Placeholder 1">
            <a:extLst>
              <a:ext uri="{FF2B5EF4-FFF2-40B4-BE49-F238E27FC236}">
                <a16:creationId xmlns:a16="http://schemas.microsoft.com/office/drawing/2014/main" id="{65D183CC-A445-461F-B6D7-7B35C2F23957}"/>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7</a:t>
            </a:fld>
            <a:endParaRPr lang="en-US">
              <a:solidFill>
                <a:srgbClr val="052049"/>
              </a:solidFill>
            </a:endParaRPr>
          </a:p>
        </p:txBody>
      </p:sp>
    </p:spTree>
    <p:extLst>
      <p:ext uri="{BB962C8B-B14F-4D97-AF65-F5344CB8AC3E}">
        <p14:creationId xmlns:p14="http://schemas.microsoft.com/office/powerpoint/2010/main" val="40339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7843">
                                            <p:txEl>
                                              <p:pRg st="4" end="4"/>
                                            </p:txEl>
                                          </p:spTgt>
                                        </p:tgtEl>
                                        <p:attrNameLst>
                                          <p:attrName>style.visibility</p:attrName>
                                        </p:attrNameLst>
                                      </p:cBhvr>
                                      <p:to>
                                        <p:strVal val="visible"/>
                                      </p:to>
                                    </p:set>
                                    <p:animEffect transition="in" filter="dissolve">
                                      <p:cBhvr>
                                        <p:cTn id="7" dur="500"/>
                                        <p:tgtEl>
                                          <p:spTgt spid="54784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47843">
                                            <p:txEl>
                                              <p:pRg st="5" end="5"/>
                                            </p:txEl>
                                          </p:spTgt>
                                        </p:tgtEl>
                                        <p:attrNameLst>
                                          <p:attrName>style.visibility</p:attrName>
                                        </p:attrNameLst>
                                      </p:cBhvr>
                                      <p:to>
                                        <p:strVal val="visible"/>
                                      </p:to>
                                    </p:set>
                                    <p:animEffect transition="in" filter="dissolve">
                                      <p:cBhvr>
                                        <p:cTn id="10" dur="500"/>
                                        <p:tgtEl>
                                          <p:spTgt spid="54784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47843">
                                            <p:txEl>
                                              <p:pRg st="6" end="6"/>
                                            </p:txEl>
                                          </p:spTgt>
                                        </p:tgtEl>
                                        <p:attrNameLst>
                                          <p:attrName>style.visibility</p:attrName>
                                        </p:attrNameLst>
                                      </p:cBhvr>
                                      <p:to>
                                        <p:strVal val="visible"/>
                                      </p:to>
                                    </p:set>
                                    <p:animEffect transition="in" filter="dissolve">
                                      <p:cBhvr>
                                        <p:cTn id="13" dur="500"/>
                                        <p:tgtEl>
                                          <p:spTgt spid="54784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47843">
                                            <p:txEl>
                                              <p:pRg st="7" end="7"/>
                                            </p:txEl>
                                          </p:spTgt>
                                        </p:tgtEl>
                                        <p:attrNameLst>
                                          <p:attrName>style.visibility</p:attrName>
                                        </p:attrNameLst>
                                      </p:cBhvr>
                                      <p:to>
                                        <p:strVal val="visible"/>
                                      </p:to>
                                    </p:set>
                                    <p:animEffect transition="in" filter="dissolve">
                                      <p:cBhvr>
                                        <p:cTn id="16" dur="500"/>
                                        <p:tgtEl>
                                          <p:spTgt spid="54784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47843">
                                            <p:txEl>
                                              <p:pRg st="8" end="8"/>
                                            </p:txEl>
                                          </p:spTgt>
                                        </p:tgtEl>
                                        <p:attrNameLst>
                                          <p:attrName>style.visibility</p:attrName>
                                        </p:attrNameLst>
                                      </p:cBhvr>
                                      <p:to>
                                        <p:strVal val="visible"/>
                                      </p:to>
                                    </p:set>
                                    <p:animEffect transition="in" filter="dissolve">
                                      <p:cBhvr>
                                        <p:cTn id="19" dur="500"/>
                                        <p:tgtEl>
                                          <p:spTgt spid="547843">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47843">
                                            <p:txEl>
                                              <p:pRg st="9" end="9"/>
                                            </p:txEl>
                                          </p:spTgt>
                                        </p:tgtEl>
                                        <p:attrNameLst>
                                          <p:attrName>style.visibility</p:attrName>
                                        </p:attrNameLst>
                                      </p:cBhvr>
                                      <p:to>
                                        <p:strVal val="visible"/>
                                      </p:to>
                                    </p:set>
                                    <p:animEffect transition="in" filter="dissolve">
                                      <p:cBhvr>
                                        <p:cTn id="22" dur="500"/>
                                        <p:tgtEl>
                                          <p:spTgt spid="547843">
                                            <p:txEl>
                                              <p:pRg st="9" end="9"/>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47843">
                                            <p:txEl>
                                              <p:pRg st="10" end="10"/>
                                            </p:txEl>
                                          </p:spTgt>
                                        </p:tgtEl>
                                        <p:attrNameLst>
                                          <p:attrName>style.visibility</p:attrName>
                                        </p:attrNameLst>
                                      </p:cBhvr>
                                      <p:to>
                                        <p:strVal val="visible"/>
                                      </p:to>
                                    </p:set>
                                    <p:animEffect transition="in" filter="dissolve">
                                      <p:cBhvr>
                                        <p:cTn id="25" dur="500"/>
                                        <p:tgtEl>
                                          <p:spTgt spid="5478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92AEC0-E5D0-E746-AC6F-5AC1E5A9C6C7}"/>
              </a:ext>
            </a:extLst>
          </p:cNvPr>
          <p:cNvSpPr>
            <a:spLocks noGrp="1"/>
          </p:cNvSpPr>
          <p:nvPr>
            <p:ph type="sldNum" sz="quarter" idx="13"/>
          </p:nvPr>
        </p:nvSpPr>
        <p:spPr/>
        <p:txBody>
          <a:bodyPr/>
          <a:lstStyle/>
          <a:p>
            <a:pPr defTabSz="457200"/>
            <a:fld id="{7BCC8D0D-EAEC-449D-9161-023DFF90F2E2}" type="slidenum">
              <a:rPr lang="en-US">
                <a:solidFill>
                  <a:srgbClr val="052049"/>
                </a:solidFill>
              </a:rPr>
              <a:pPr defTabSz="457200"/>
              <a:t>8</a:t>
            </a:fld>
            <a:endParaRPr lang="en-US" dirty="0">
              <a:solidFill>
                <a:srgbClr val="052049"/>
              </a:solidFill>
            </a:endParaRPr>
          </a:p>
        </p:txBody>
      </p:sp>
      <p:sp>
        <p:nvSpPr>
          <p:cNvPr id="4" name="Title 3">
            <a:extLst>
              <a:ext uri="{FF2B5EF4-FFF2-40B4-BE49-F238E27FC236}">
                <a16:creationId xmlns:a16="http://schemas.microsoft.com/office/drawing/2014/main" id="{DB3861EA-CFD3-1D4F-877F-8D25E525F212}"/>
              </a:ext>
            </a:extLst>
          </p:cNvPr>
          <p:cNvSpPr>
            <a:spLocks noGrp="1"/>
          </p:cNvSpPr>
          <p:nvPr>
            <p:ph type="title"/>
          </p:nvPr>
        </p:nvSpPr>
        <p:spPr/>
        <p:txBody>
          <a:bodyPr/>
          <a:lstStyle/>
          <a:p>
            <a:r>
              <a:rPr lang="en-US" dirty="0"/>
              <a:t>Equipoise</a:t>
            </a:r>
          </a:p>
        </p:txBody>
      </p:sp>
      <p:sp>
        <p:nvSpPr>
          <p:cNvPr id="5" name="Text Placeholder 4">
            <a:extLst>
              <a:ext uri="{FF2B5EF4-FFF2-40B4-BE49-F238E27FC236}">
                <a16:creationId xmlns:a16="http://schemas.microsoft.com/office/drawing/2014/main" id="{6DB95EB1-7AB7-2E4D-956E-0684A96390FA}"/>
              </a:ext>
            </a:extLst>
          </p:cNvPr>
          <p:cNvSpPr>
            <a:spLocks noGrp="1"/>
          </p:cNvSpPr>
          <p:nvPr>
            <p:ph type="body" sz="quarter" idx="14"/>
          </p:nvPr>
        </p:nvSpPr>
        <p:spPr/>
        <p:txBody>
          <a:bodyPr>
            <a:normAutofit/>
          </a:bodyPr>
          <a:lstStyle/>
          <a:p>
            <a:pPr marL="285750" indent="-285750">
              <a:buClr>
                <a:schemeClr val="tx1"/>
              </a:buClr>
              <a:buFont typeface="Arial" panose="020B0604020202020204" pitchFamily="34" charset="0"/>
              <a:buChar char="•"/>
            </a:pPr>
            <a:r>
              <a:rPr lang="en-US" sz="2800" dirty="0"/>
              <a:t>RCT’s are appropriate to address questions that are in a state of ”equipoise”</a:t>
            </a:r>
          </a:p>
          <a:p>
            <a:pPr marL="285750" indent="-285750">
              <a:buClr>
                <a:schemeClr val="tx1"/>
              </a:buClr>
              <a:buFont typeface="Arial" panose="020B0604020202020204" pitchFamily="34" charset="0"/>
              <a:buChar char="•"/>
            </a:pPr>
            <a:r>
              <a:rPr lang="en-US" sz="2800" dirty="0"/>
              <a:t>Equipoise means that the group or treatment  allocations in the trial must be equally acceptable based on the current state of knowledge</a:t>
            </a:r>
          </a:p>
          <a:p>
            <a:pPr>
              <a:buClr>
                <a:schemeClr val="tx1"/>
              </a:buClr>
            </a:pPr>
            <a:endParaRPr lang="en-US" sz="2800" dirty="0"/>
          </a:p>
        </p:txBody>
      </p:sp>
    </p:spTree>
    <p:extLst>
      <p:ext uri="{BB962C8B-B14F-4D97-AF65-F5344CB8AC3E}">
        <p14:creationId xmlns:p14="http://schemas.microsoft.com/office/powerpoint/2010/main" val="23003019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99F476E5-5AD1-A045-AA7C-A66ABB751C88}"/>
              </a:ext>
            </a:extLst>
          </p:cNvPr>
          <p:cNvSpPr>
            <a:spLocks noGrp="1" noChangeArrowheads="1"/>
          </p:cNvSpPr>
          <p:nvPr>
            <p:ph type="title"/>
          </p:nvPr>
        </p:nvSpPr>
        <p:spPr>
          <a:xfrm>
            <a:off x="453585" y="425002"/>
            <a:ext cx="8173580" cy="895798"/>
          </a:xfrm>
        </p:spPr>
        <p:txBody>
          <a:bodyPr>
            <a:normAutofit/>
          </a:bodyPr>
          <a:lstStyle/>
          <a:p>
            <a:r>
              <a:rPr lang="en-US" altLang="en-US" sz="3200" dirty="0"/>
              <a:t>Value of Randomization</a:t>
            </a:r>
          </a:p>
        </p:txBody>
      </p:sp>
      <p:sp>
        <p:nvSpPr>
          <p:cNvPr id="526339" name="Rectangle 3">
            <a:extLst>
              <a:ext uri="{FF2B5EF4-FFF2-40B4-BE49-F238E27FC236}">
                <a16:creationId xmlns:a16="http://schemas.microsoft.com/office/drawing/2014/main" id="{9F358994-69C3-D74F-946D-19A8CEC12F44}"/>
              </a:ext>
            </a:extLst>
          </p:cNvPr>
          <p:cNvSpPr>
            <a:spLocks noGrp="1" noChangeArrowheads="1"/>
          </p:cNvSpPr>
          <p:nvPr>
            <p:ph type="body" idx="1"/>
          </p:nvPr>
        </p:nvSpPr>
        <p:spPr>
          <a:xfrm>
            <a:off x="459688" y="1868559"/>
            <a:ext cx="8498047" cy="3909393"/>
          </a:xfrm>
        </p:spPr>
        <p:txBody>
          <a:bodyPr/>
          <a:lstStyle/>
          <a:p>
            <a:r>
              <a:rPr lang="en-US" altLang="en-US" sz="2400" dirty="0"/>
              <a:t>Balances baseline characteristics of the treatment groups</a:t>
            </a:r>
          </a:p>
          <a:p>
            <a:pPr lvl="1"/>
            <a:r>
              <a:rPr lang="en-US" altLang="en-US" sz="2400" dirty="0"/>
              <a:t>eliminates confounding due to measured and unmeasured factors</a:t>
            </a:r>
          </a:p>
          <a:p>
            <a:pPr lvl="1"/>
            <a:r>
              <a:rPr lang="en-US" altLang="en-US" sz="2400" dirty="0"/>
              <a:t>provides an unbiased comparison between groups</a:t>
            </a:r>
          </a:p>
          <a:p>
            <a:r>
              <a:rPr lang="en-US" altLang="en-US" sz="2400" dirty="0"/>
              <a:t>Does NOT maintain balance after randomization</a:t>
            </a:r>
          </a:p>
          <a:p>
            <a:pPr lvl="1"/>
            <a:r>
              <a:rPr lang="en-US" altLang="en-US" sz="2200" dirty="0"/>
              <a:t>What does that mean? </a:t>
            </a:r>
          </a:p>
          <a:p>
            <a:pPr lvl="1"/>
            <a:r>
              <a:rPr lang="en-US" altLang="en-US" sz="2200" dirty="0"/>
              <a:t>Consider an intervention that is not blinded or cannot be blinded</a:t>
            </a:r>
          </a:p>
          <a:p>
            <a:pPr lvl="2"/>
            <a:r>
              <a:rPr lang="en-US" altLang="en-US" sz="2000" dirty="0"/>
              <a:t>E.g., an RCT of exercise vs. usual care is hard to blind</a:t>
            </a:r>
          </a:p>
        </p:txBody>
      </p:sp>
      <p:sp>
        <p:nvSpPr>
          <p:cNvPr id="2" name="Slide Number Placeholder 1">
            <a:extLst>
              <a:ext uri="{FF2B5EF4-FFF2-40B4-BE49-F238E27FC236}">
                <a16:creationId xmlns:a16="http://schemas.microsoft.com/office/drawing/2014/main" id="{E93E95EF-C0D6-42A7-B1FE-4EDA99353C19}"/>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9</a:t>
            </a:fld>
            <a:endParaRPr lang="en-US">
              <a:solidFill>
                <a:srgbClr val="052049"/>
              </a:solidFill>
            </a:endParaRPr>
          </a:p>
        </p:txBody>
      </p:sp>
    </p:spTree>
    <p:extLst>
      <p:ext uri="{BB962C8B-B14F-4D97-AF65-F5344CB8AC3E}">
        <p14:creationId xmlns:p14="http://schemas.microsoft.com/office/powerpoint/2010/main" val="16315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26339">
                                            <p:txEl>
                                              <p:pRg st="4" end="4"/>
                                            </p:txEl>
                                          </p:spTgt>
                                        </p:tgtEl>
                                        <p:attrNameLst>
                                          <p:attrName>style.visibility</p:attrName>
                                        </p:attrNameLst>
                                      </p:cBhvr>
                                      <p:to>
                                        <p:strVal val="visible"/>
                                      </p:to>
                                    </p:set>
                                    <p:animEffect transition="in" filter="dissolve">
                                      <p:cBhvr>
                                        <p:cTn id="11" dur="500"/>
                                        <p:tgtEl>
                                          <p:spTgt spid="52633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26339">
                                            <p:txEl>
                                              <p:pRg st="5" end="5"/>
                                            </p:txEl>
                                          </p:spTgt>
                                        </p:tgtEl>
                                        <p:attrNameLst>
                                          <p:attrName>style.visibility</p:attrName>
                                        </p:attrNameLst>
                                      </p:cBhvr>
                                      <p:to>
                                        <p:strVal val="visible"/>
                                      </p:to>
                                    </p:set>
                                    <p:animEffect transition="in" filter="dissolve">
                                      <p:cBhvr>
                                        <p:cTn id="16" dur="500"/>
                                        <p:tgtEl>
                                          <p:spTgt spid="52633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26339">
                                            <p:txEl>
                                              <p:pRg st="6" end="6"/>
                                            </p:txEl>
                                          </p:spTgt>
                                        </p:tgtEl>
                                        <p:attrNameLst>
                                          <p:attrName>style.visibility</p:attrName>
                                        </p:attrNameLst>
                                      </p:cBhvr>
                                      <p:to>
                                        <p:strVal val="visible"/>
                                      </p:to>
                                    </p:set>
                                    <p:animEffect transition="in" filter="dissolve">
                                      <p:cBhvr>
                                        <p:cTn id="21" dur="500"/>
                                        <p:tgtEl>
                                          <p:spTgt spid="526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2443</Words>
  <Application>Microsoft Macintosh PowerPoint</Application>
  <PresentationFormat>On-screen Show (4:3)</PresentationFormat>
  <Paragraphs>200</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.AppleSystemUIFont</vt:lpstr>
      <vt:lpstr>Arial</vt:lpstr>
      <vt:lpstr>Calibri</vt:lpstr>
      <vt:lpstr>Garamond</vt:lpstr>
      <vt:lpstr>Helvetica</vt:lpstr>
      <vt:lpstr>LucidaGrande</vt:lpstr>
      <vt:lpstr>source sans pro</vt:lpstr>
      <vt:lpstr>Wingdings</vt:lpstr>
      <vt:lpstr>2_UCSF Contemporary</vt:lpstr>
      <vt:lpstr>UCSF Contemporary</vt:lpstr>
      <vt:lpstr>RCT – Brief Summary Acknowledgement: Deb Grady, MD MPH</vt:lpstr>
      <vt:lpstr>Concept of RCT’s or experimental studies guide other study designs</vt:lpstr>
      <vt:lpstr>Basic Trial Design</vt:lpstr>
      <vt:lpstr>PowerPoint Presentation</vt:lpstr>
      <vt:lpstr>PowerPoint Presentation</vt:lpstr>
      <vt:lpstr>Randomized Controlled Trial attributes:</vt:lpstr>
      <vt:lpstr>RCT Rationale</vt:lpstr>
      <vt:lpstr>Equipoise</vt:lpstr>
      <vt:lpstr>Value of Randomization</vt:lpstr>
      <vt:lpstr>Choice of Intervention</vt:lpstr>
      <vt:lpstr>Choice of Control</vt:lpstr>
      <vt:lpstr>Adherence</vt:lpstr>
      <vt:lpstr>Maximizing Adherence and Follow-up</vt:lpstr>
      <vt:lpstr>Aspects of High Quality RCTs – Summary</vt:lpstr>
      <vt:lpstr>RCT Limitations -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RCT – Brief Summary Acknowledgement: Deb Grady, MD MPH</dc:title>
  <dc:creator>Chan, June Maylin</dc:creator>
  <cp:lastModifiedBy>Chan, June Maylin</cp:lastModifiedBy>
  <cp:revision>1</cp:revision>
  <dcterms:created xsi:type="dcterms:W3CDTF">2022-01-19T18:23:44Z</dcterms:created>
  <dcterms:modified xsi:type="dcterms:W3CDTF">2022-01-19T18:25:17Z</dcterms:modified>
</cp:coreProperties>
</file>