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30"/>
  </p:notesMasterIdLst>
  <p:handoutMasterIdLst>
    <p:handoutMasterId r:id="rId31"/>
  </p:handoutMasterIdLst>
  <p:sldIdLst>
    <p:sldId id="406" r:id="rId2"/>
    <p:sldId id="407" r:id="rId3"/>
    <p:sldId id="468" r:id="rId4"/>
    <p:sldId id="469" r:id="rId5"/>
    <p:sldId id="470" r:id="rId6"/>
    <p:sldId id="471" r:id="rId7"/>
    <p:sldId id="472" r:id="rId8"/>
    <p:sldId id="473" r:id="rId9"/>
    <p:sldId id="454" r:id="rId10"/>
    <p:sldId id="475" r:id="rId11"/>
    <p:sldId id="476" r:id="rId12"/>
    <p:sldId id="477" r:id="rId13"/>
    <p:sldId id="478" r:id="rId14"/>
    <p:sldId id="479" r:id="rId15"/>
    <p:sldId id="480" r:id="rId16"/>
    <p:sldId id="521" r:id="rId17"/>
    <p:sldId id="481" r:id="rId18"/>
    <p:sldId id="485" r:id="rId19"/>
    <p:sldId id="522" r:id="rId20"/>
    <p:sldId id="486" r:id="rId21"/>
    <p:sldId id="411" r:id="rId22"/>
    <p:sldId id="487" r:id="rId23"/>
    <p:sldId id="488" r:id="rId24"/>
    <p:sldId id="510" r:id="rId25"/>
    <p:sldId id="512" r:id="rId26"/>
    <p:sldId id="513" r:id="rId27"/>
    <p:sldId id="514" r:id="rId28"/>
    <p:sldId id="440" r:id="rId29"/>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CCECFF"/>
    <a:srgbClr val="FFFF00"/>
    <a:srgbClr val="339933"/>
    <a:srgbClr val="00CC00"/>
    <a:srgbClr val="0000FF"/>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80509" autoAdjust="0"/>
  </p:normalViewPr>
  <p:slideViewPr>
    <p:cSldViewPr>
      <p:cViewPr varScale="1">
        <p:scale>
          <a:sx n="44" d="100"/>
          <a:sy n="44" d="100"/>
        </p:scale>
        <p:origin x="1087"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A99C9CF5-3C6D-4F1D-894F-E389A24576F5}" type="slidenum">
              <a:rPr lang="en-US"/>
              <a:pPr/>
              <a:t>‹#›</a:t>
            </a:fld>
            <a:endParaRPr lang="en-US"/>
          </a:p>
        </p:txBody>
      </p:sp>
    </p:spTree>
    <p:extLst>
      <p:ext uri="{BB962C8B-B14F-4D97-AF65-F5344CB8AC3E}">
        <p14:creationId xmlns:p14="http://schemas.microsoft.com/office/powerpoint/2010/main" val="4116333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97593C12-EDA5-45F6-8641-478A1E2951CA}" type="slidenum">
              <a:rPr lang="en-US"/>
              <a:pPr/>
              <a:t>‹#›</a:t>
            </a:fld>
            <a:endParaRPr lang="en-US"/>
          </a:p>
        </p:txBody>
      </p:sp>
    </p:spTree>
    <p:extLst>
      <p:ext uri="{BB962C8B-B14F-4D97-AF65-F5344CB8AC3E}">
        <p14:creationId xmlns:p14="http://schemas.microsoft.com/office/powerpoint/2010/main" val="38285657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8B66DA-B8C3-4F57-8A1F-7ED750F2ECF9}"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C169EB-EF6F-431E-BB48-260CAC952289}" type="slidenum">
              <a:rPr lang="en-US"/>
              <a:pPr/>
              <a:t>10</a:t>
            </a:fld>
            <a:endParaRPr lang="en-US"/>
          </a:p>
        </p:txBody>
      </p:sp>
      <p:sp>
        <p:nvSpPr>
          <p:cNvPr id="908290" name="Rectangle 2"/>
          <p:cNvSpPr>
            <a:spLocks noGrp="1" noRot="1" noChangeAspect="1" noChangeArrowheads="1" noTextEdit="1"/>
          </p:cNvSpPr>
          <p:nvPr>
            <p:ph type="sldImg"/>
          </p:nvPr>
        </p:nvSpPr>
        <p:spPr>
          <a:ln/>
        </p:spPr>
      </p:sp>
      <p:sp>
        <p:nvSpPr>
          <p:cNvPr id="908291" name="Rectangle 3"/>
          <p:cNvSpPr>
            <a:spLocks noGrp="1" noChangeArrowheads="1"/>
          </p:cNvSpPr>
          <p:nvPr>
            <p:ph type="body" idx="1"/>
          </p:nvPr>
        </p:nvSpPr>
        <p:spPr/>
        <p:txBody>
          <a:bodyPr/>
          <a:lstStyle/>
          <a:p>
            <a:r>
              <a:rPr lang="en-US" dirty="0"/>
              <a:t>Any of the questions could be elaborated upon by adjusting for other factors, e.g., age, ethnicity.  </a:t>
            </a:r>
            <a:r>
              <a:rPr lang="en-US" dirty="0" smtClean="0"/>
              <a:t>Question</a:t>
            </a:r>
            <a:r>
              <a:rPr lang="en-US" baseline="0" dirty="0" smtClean="0"/>
              <a:t> 4 cannot be answered by the regression methods studied so far (linear, logistic, survival) because it concerns variability, not mean values.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EEDC0F-605A-4B1E-833D-D7C9711CD3CC}" type="slidenum">
              <a:rPr lang="en-US"/>
              <a:pPr/>
              <a:t>11</a:t>
            </a:fld>
            <a:endParaRPr lang="en-US"/>
          </a:p>
        </p:txBody>
      </p:sp>
      <p:sp>
        <p:nvSpPr>
          <p:cNvPr id="910338" name="Rectangle 2"/>
          <p:cNvSpPr>
            <a:spLocks noGrp="1" noRot="1" noChangeAspect="1" noChangeArrowheads="1" noTextEdit="1"/>
          </p:cNvSpPr>
          <p:nvPr>
            <p:ph type="sldImg"/>
          </p:nvPr>
        </p:nvSpPr>
        <p:spPr>
          <a:ln/>
        </p:spPr>
      </p:sp>
      <p:sp>
        <p:nvSpPr>
          <p:cNvPr id="910339" name="Rectangle 3"/>
          <p:cNvSpPr>
            <a:spLocks noGrp="1" noChangeArrowheads="1"/>
          </p:cNvSpPr>
          <p:nvPr>
            <p:ph type="body" idx="1"/>
          </p:nvPr>
        </p:nvSpPr>
        <p:spPr/>
        <p:txBody>
          <a:bodyPr/>
          <a:lstStyle/>
          <a:p>
            <a:r>
              <a:rPr lang="en-US" dirty="0" smtClean="0"/>
              <a:t>Question</a:t>
            </a:r>
            <a:r>
              <a:rPr lang="en-US" baseline="0" dirty="0" smtClean="0"/>
              <a:t> 3 cannot be answered by the regression methods studied so far (linear, logistic, survival) because it concerns person-specific effects that have not been a feature of those models. </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398107-614D-4C06-A3AA-EFEE96AF29BA}" type="slidenum">
              <a:rPr lang="en-US"/>
              <a:pPr/>
              <a:t>12</a:t>
            </a:fld>
            <a:endParaRPr lang="en-US"/>
          </a:p>
        </p:txBody>
      </p:sp>
      <p:sp>
        <p:nvSpPr>
          <p:cNvPr id="912386" name="Rectangle 2"/>
          <p:cNvSpPr>
            <a:spLocks noGrp="1" noRot="1" noChangeAspect="1" noChangeArrowheads="1" noTextEdit="1"/>
          </p:cNvSpPr>
          <p:nvPr>
            <p:ph type="sldImg"/>
          </p:nvPr>
        </p:nvSpPr>
        <p:spPr>
          <a:ln/>
        </p:spPr>
      </p:sp>
      <p:sp>
        <p:nvSpPr>
          <p:cNvPr id="912387" name="Rectangle 3"/>
          <p:cNvSpPr>
            <a:spLocks noGrp="1" noChangeArrowheads="1"/>
          </p:cNvSpPr>
          <p:nvPr>
            <p:ph type="body" idx="1"/>
          </p:nvPr>
        </p:nvSpPr>
        <p:spPr/>
        <p:txBody>
          <a:bodyPr/>
          <a:lstStyle/>
          <a:p>
            <a:r>
              <a:rPr lang="en-US" dirty="0"/>
              <a:t>As usual, type of analysis depends on the nature of the outcome variable.  But not on the nature or distribution of the predictor.   Example of time to event:  time to fracture.  Example of count outcome:  number of days of work missed.</a:t>
            </a:r>
          </a:p>
          <a:p>
            <a:endParaRPr lang="en-US" dirty="0"/>
          </a:p>
          <a:p>
            <a:r>
              <a:rPr lang="en-US" dirty="0"/>
              <a:t>Overlaid on these considerations are the need to accommodate repeated measures (multiple visits) data.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4185A6-D539-4A9D-B9C8-6D8DC9554CB9}" type="slidenum">
              <a:rPr lang="en-US"/>
              <a:pPr/>
              <a:t>13</a:t>
            </a:fld>
            <a:endParaRPr lang="en-US"/>
          </a:p>
        </p:txBody>
      </p:sp>
      <p:sp>
        <p:nvSpPr>
          <p:cNvPr id="914434" name="Rectangle 2"/>
          <p:cNvSpPr>
            <a:spLocks noGrp="1" noRot="1" noChangeAspect="1" noChangeArrowheads="1" noTextEdit="1"/>
          </p:cNvSpPr>
          <p:nvPr>
            <p:ph type="sldImg"/>
          </p:nvPr>
        </p:nvSpPr>
        <p:spPr>
          <a:ln/>
        </p:spPr>
      </p:sp>
      <p:sp>
        <p:nvSpPr>
          <p:cNvPr id="914435" name="Rectangle 3"/>
          <p:cNvSpPr>
            <a:spLocks noGrp="1" noChangeArrowheads="1"/>
          </p:cNvSpPr>
          <p:nvPr>
            <p:ph type="body" idx="1"/>
          </p:nvPr>
        </p:nvSpPr>
        <p:spPr/>
        <p:txBody>
          <a:bodyPr/>
          <a:lstStyle/>
          <a:p>
            <a:r>
              <a:rPr lang="en-US" dirty="0"/>
              <a:t>If we have repeated measures or clustering in the predictor but not the outcome we can deal with this using previously studied methods. </a:t>
            </a:r>
          </a:p>
          <a:p>
            <a:r>
              <a:rPr lang="en-US" dirty="0"/>
              <a:t> </a:t>
            </a:r>
          </a:p>
          <a:p>
            <a:r>
              <a:rPr lang="en-US" dirty="0"/>
              <a:t>Can include multiple predictors, e.g., </a:t>
            </a:r>
            <a:r>
              <a:rPr lang="en-US" dirty="0" err="1"/>
              <a:t>phy</a:t>
            </a:r>
            <a:r>
              <a:rPr lang="en-US" dirty="0"/>
              <a:t> activity last time and time before.   Or can decompose a different way, e.g., average and change over time. </a:t>
            </a:r>
          </a:p>
          <a:p>
            <a:r>
              <a:rPr lang="en-US" dirty="0"/>
              <a:t>If there </a:t>
            </a:r>
            <a:r>
              <a:rPr lang="en-US" i="1" dirty="0"/>
              <a:t>are </a:t>
            </a:r>
            <a:r>
              <a:rPr lang="en-US" dirty="0"/>
              <a:t>clustered data or repeated measures on </a:t>
            </a:r>
            <a:r>
              <a:rPr lang="en-US" i="1" dirty="0"/>
              <a:t>outcome</a:t>
            </a:r>
            <a:r>
              <a:rPr lang="en-US" dirty="0"/>
              <a:t>, how should we accommodate</a:t>
            </a:r>
            <a:r>
              <a:rPr lang="en-US" dirty="0" smtClean="0"/>
              <a:t>?</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4C7D58-AAF3-434E-9DC9-8711227D772F}" type="slidenum">
              <a:rPr lang="en-US"/>
              <a:pPr/>
              <a:t>14</a:t>
            </a:fld>
            <a:endParaRPr lang="en-US"/>
          </a:p>
        </p:txBody>
      </p:sp>
      <p:sp>
        <p:nvSpPr>
          <p:cNvPr id="916482" name="Rectangle 2"/>
          <p:cNvSpPr>
            <a:spLocks noGrp="1" noRot="1" noChangeAspect="1" noChangeArrowheads="1" noTextEdit="1"/>
          </p:cNvSpPr>
          <p:nvPr>
            <p:ph type="sldImg"/>
          </p:nvPr>
        </p:nvSpPr>
        <p:spPr>
          <a:ln/>
        </p:spPr>
      </p:sp>
      <p:sp>
        <p:nvSpPr>
          <p:cNvPr id="916483" name="Rectangle 3"/>
          <p:cNvSpPr>
            <a:spLocks noGrp="1" noChangeArrowheads="1"/>
          </p:cNvSpPr>
          <p:nvPr>
            <p:ph type="body" idx="1"/>
          </p:nvPr>
        </p:nvSpPr>
        <p:spPr/>
        <p:txBody>
          <a:bodyPr/>
          <a:lstStyle/>
          <a:p>
            <a:r>
              <a:rPr lang="en-US" dirty="0" smtClean="0"/>
              <a:t>Here is simple,</a:t>
            </a:r>
            <a:r>
              <a:rPr lang="en-US" baseline="0" dirty="0" smtClean="0"/>
              <a:t> tabular, descriptive statistics for the fecal fat data. </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15</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some patients are systematically higher, but all seem to dip in the middle (for tablet and capsule).  If you have lots of patients draw a few of these or do them side by side (later). </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6CAE3B-50A5-419F-9305-CEB024BE5AC1}" type="slidenum">
              <a:rPr lang="en-US"/>
              <a:pPr/>
              <a:t>16</a:t>
            </a:fld>
            <a:endParaRPr lang="en-US"/>
          </a:p>
        </p:txBody>
      </p:sp>
      <p:sp>
        <p:nvSpPr>
          <p:cNvPr id="918530" name="Rectangle 2"/>
          <p:cNvSpPr>
            <a:spLocks noGrp="1" noRot="1" noChangeAspect="1" noChangeArrowheads="1" noTextEdit="1"/>
          </p:cNvSpPr>
          <p:nvPr>
            <p:ph type="sldImg"/>
          </p:nvPr>
        </p:nvSpPr>
        <p:spPr>
          <a:ln/>
        </p:spPr>
      </p:sp>
      <p:sp>
        <p:nvSpPr>
          <p:cNvPr id="918531" name="Rectangle 3"/>
          <p:cNvSpPr>
            <a:spLocks noGrp="1" noChangeArrowheads="1"/>
          </p:cNvSpPr>
          <p:nvPr>
            <p:ph type="body" idx="1"/>
          </p:nvPr>
        </p:nvSpPr>
        <p:spPr/>
        <p:txBody>
          <a:bodyPr/>
          <a:lstStyle/>
          <a:p>
            <a:r>
              <a:rPr lang="en-US" dirty="0" smtClean="0"/>
              <a:t>Graphical</a:t>
            </a:r>
            <a:r>
              <a:rPr lang="en-US" baseline="0" dirty="0" smtClean="0"/>
              <a:t> </a:t>
            </a:r>
            <a:r>
              <a:rPr lang="en-US" baseline="0" dirty="0" err="1" smtClean="0"/>
              <a:t>descriptives</a:t>
            </a:r>
            <a:r>
              <a:rPr lang="en-US" baseline="0" dirty="0" smtClean="0"/>
              <a:t> for the fecal fat data.  Note:  Differences in center, similar IQR, perhaps slightly skewed.</a:t>
            </a:r>
            <a:endParaRPr lang="en-US" dirty="0"/>
          </a:p>
        </p:txBody>
      </p:sp>
    </p:spTree>
    <p:extLst>
      <p:ext uri="{BB962C8B-B14F-4D97-AF65-F5344CB8AC3E}">
        <p14:creationId xmlns:p14="http://schemas.microsoft.com/office/powerpoint/2010/main" val="15002600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C0B160-9D66-4469-8598-3721B5E42849}" type="slidenum">
              <a:rPr lang="en-US"/>
              <a:pPr/>
              <a:t>17</a:t>
            </a:fld>
            <a:endParaRPr lang="en-US"/>
          </a:p>
        </p:txBody>
      </p:sp>
      <p:sp>
        <p:nvSpPr>
          <p:cNvPr id="920578" name="Rectangle 2"/>
          <p:cNvSpPr>
            <a:spLocks noGrp="1" noRot="1" noChangeAspect="1" noChangeArrowheads="1" noTextEdit="1"/>
          </p:cNvSpPr>
          <p:nvPr>
            <p:ph type="sldImg"/>
          </p:nvPr>
        </p:nvSpPr>
        <p:spPr>
          <a:ln/>
        </p:spPr>
      </p:sp>
      <p:sp>
        <p:nvSpPr>
          <p:cNvPr id="920579" name="Rectangle 3"/>
          <p:cNvSpPr>
            <a:spLocks noGrp="1" noChangeArrowheads="1"/>
          </p:cNvSpPr>
          <p:nvPr>
            <p:ph type="body" idx="1"/>
          </p:nvPr>
        </p:nvSpPr>
        <p:spPr/>
        <p:txBody>
          <a:bodyPr/>
          <a:lstStyle/>
          <a:p>
            <a:r>
              <a:rPr lang="en-US" dirty="0" smtClean="0"/>
              <a:t>Let’s first</a:t>
            </a:r>
            <a:r>
              <a:rPr lang="en-US" baseline="0" dirty="0" smtClean="0"/>
              <a:t> focus in on the </a:t>
            </a:r>
            <a:r>
              <a:rPr lang="en-US" baseline="0" dirty="0" err="1" smtClean="0"/>
              <a:t>pilltype</a:t>
            </a:r>
            <a:r>
              <a:rPr lang="en-US" baseline="0" dirty="0" smtClean="0"/>
              <a:t> 2 effect.  What does that represent?  (Not statistically significant).</a:t>
            </a:r>
            <a:endParaRPr lang="en-US" dirty="0" smtClean="0"/>
          </a:p>
          <a:p>
            <a:endParaRPr lang="en-US" dirty="0" smtClean="0"/>
          </a:p>
          <a:p>
            <a:r>
              <a:rPr lang="en-US" dirty="0" smtClean="0"/>
              <a:t>But should</a:t>
            </a:r>
            <a:r>
              <a:rPr lang="en-US" baseline="0" dirty="0" smtClean="0"/>
              <a:t> always look at the overall test (why?).</a:t>
            </a:r>
            <a:endParaRPr lang="en-US" dirty="0" smtClean="0"/>
          </a:p>
          <a:p>
            <a:endParaRPr lang="en-US" dirty="0" smtClean="0"/>
          </a:p>
          <a:p>
            <a:r>
              <a:rPr lang="en-US" dirty="0" err="1" smtClean="0"/>
              <a:t>Testparm</a:t>
            </a:r>
            <a:r>
              <a:rPr lang="en-US" dirty="0" smtClean="0"/>
              <a:t>:</a:t>
            </a:r>
            <a:r>
              <a:rPr lang="en-US" baseline="0" dirty="0" smtClean="0"/>
              <a:t>  </a:t>
            </a:r>
            <a:r>
              <a:rPr lang="en-US" dirty="0" smtClean="0"/>
              <a:t> bottom line is that there is</a:t>
            </a:r>
            <a:r>
              <a:rPr lang="en-US" baseline="0" dirty="0" smtClean="0"/>
              <a:t> not a statistically significant difference among the </a:t>
            </a:r>
            <a:r>
              <a:rPr lang="en-US" baseline="0" dirty="0" err="1" smtClean="0"/>
              <a:t>pilltypes</a:t>
            </a:r>
            <a:r>
              <a:rPr lang="en-US" baseline="0" dirty="0" smtClean="0"/>
              <a:t> with regard average value of fecal fat. </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18</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smtClean="0"/>
              <a:t>Now an analysis that</a:t>
            </a:r>
            <a:r>
              <a:rPr lang="en-US" baseline="0" dirty="0" smtClean="0"/>
              <a:t> recognizes the hierarchical nature of the design.  Estimates are the same, but the statistical significance is quite different.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E9E99C-19B5-4290-ACEA-A096DC3EFE7F}" type="slidenum">
              <a:rPr lang="en-US"/>
              <a:pPr/>
              <a:t>19</a:t>
            </a:fld>
            <a:endParaRPr lang="en-US"/>
          </a:p>
        </p:txBody>
      </p:sp>
      <p:sp>
        <p:nvSpPr>
          <p:cNvPr id="929794" name="Rectangle 2"/>
          <p:cNvSpPr>
            <a:spLocks noGrp="1" noRot="1" noChangeAspect="1" noChangeArrowheads="1" noTextEdit="1"/>
          </p:cNvSpPr>
          <p:nvPr>
            <p:ph type="sldImg"/>
          </p:nvPr>
        </p:nvSpPr>
        <p:spPr>
          <a:ln/>
        </p:spPr>
      </p:sp>
      <p:sp>
        <p:nvSpPr>
          <p:cNvPr id="929795" name="Rectangle 3"/>
          <p:cNvSpPr>
            <a:spLocks noGrp="1" noChangeArrowheads="1"/>
          </p:cNvSpPr>
          <p:nvPr>
            <p:ph type="body" idx="1"/>
          </p:nvPr>
        </p:nvSpPr>
        <p:spPr/>
        <p:txBody>
          <a:bodyPr/>
          <a:lstStyle/>
          <a:p>
            <a:r>
              <a:rPr lang="en-US" dirty="0" err="1" smtClean="0"/>
              <a:t>Xtcorr</a:t>
            </a:r>
            <a:r>
              <a:rPr lang="en-US" dirty="0" smtClean="0"/>
              <a:t> gives the estimated</a:t>
            </a:r>
            <a:r>
              <a:rPr lang="en-US" baseline="0" dirty="0" smtClean="0"/>
              <a:t> correlation after running </a:t>
            </a:r>
            <a:r>
              <a:rPr lang="en-US" baseline="0" dirty="0" err="1" smtClean="0"/>
              <a:t>xtgee</a:t>
            </a:r>
            <a:r>
              <a:rPr lang="en-US" baseline="0" dirty="0" smtClean="0"/>
              <a:t>.  Within person correlation is positive and moderately strong at 0.7.  Why exactly </a:t>
            </a:r>
            <a:r>
              <a:rPr lang="en-US" baseline="0" smtClean="0"/>
              <a:t>all equal?</a:t>
            </a:r>
            <a:endParaRPr lang="en-US" dirty="0"/>
          </a:p>
        </p:txBody>
      </p:sp>
    </p:spTree>
    <p:extLst>
      <p:ext uri="{BB962C8B-B14F-4D97-AF65-F5344CB8AC3E}">
        <p14:creationId xmlns:p14="http://schemas.microsoft.com/office/powerpoint/2010/main" val="33367602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C12F8F-AB2E-49CD-92D5-3270F3DABD71}"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B1021-4678-46BA-9FFC-5809DC57979E}" type="slidenum">
              <a:rPr lang="en-US"/>
              <a:pPr/>
              <a:t>20</a:t>
            </a:fld>
            <a:endParaRPr lang="en-US"/>
          </a:p>
        </p:txBody>
      </p:sp>
      <p:sp>
        <p:nvSpPr>
          <p:cNvPr id="931842" name="Rectangle 2"/>
          <p:cNvSpPr>
            <a:spLocks noGrp="1" noRot="1" noChangeAspect="1" noChangeArrowheads="1" noTextEdit="1"/>
          </p:cNvSpPr>
          <p:nvPr>
            <p:ph type="sldImg"/>
          </p:nvPr>
        </p:nvSpPr>
        <p:spPr>
          <a:ln/>
        </p:spPr>
      </p:sp>
      <p:sp>
        <p:nvSpPr>
          <p:cNvPr id="931843" name="Rectangle 3"/>
          <p:cNvSpPr>
            <a:spLocks noGrp="1" noChangeArrowheads="1"/>
          </p:cNvSpPr>
          <p:nvPr>
            <p:ph type="body" idx="1"/>
          </p:nvPr>
        </p:nvSpPr>
        <p:spPr/>
        <p:txBody>
          <a:bodyPr/>
          <a:lstStyle/>
          <a:p>
            <a:r>
              <a:rPr lang="en-US" dirty="0" smtClean="0"/>
              <a:t>Now with the robust option that</a:t>
            </a:r>
            <a:r>
              <a:rPr lang="en-US" baseline="0" dirty="0" smtClean="0"/>
              <a:t> we will explore in more detail later in lecture and lab. </a:t>
            </a:r>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9DF27C-1119-4ED5-B861-164E0EB857A7}" type="slidenum">
              <a:rPr lang="en-US"/>
              <a:pPr/>
              <a:t>21</a:t>
            </a:fld>
            <a:endParaRPr lang="en-US"/>
          </a:p>
        </p:txBody>
      </p:sp>
      <p:sp>
        <p:nvSpPr>
          <p:cNvPr id="786434" name="Rectangle 2"/>
          <p:cNvSpPr>
            <a:spLocks noGrp="1" noRot="1" noChangeAspect="1" noChangeArrowheads="1" noTextEdit="1"/>
          </p:cNvSpPr>
          <p:nvPr>
            <p:ph type="sldImg"/>
          </p:nvPr>
        </p:nvSpPr>
        <p:spPr>
          <a:ln/>
        </p:spPr>
      </p:sp>
      <p:sp>
        <p:nvSpPr>
          <p:cNvPr id="786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B8C07-132B-442C-917D-1C9140027DA6}" type="slidenum">
              <a:rPr lang="en-US"/>
              <a:pPr/>
              <a:t>22</a:t>
            </a:fld>
            <a:endParaRPr lang="en-US"/>
          </a:p>
        </p:txBody>
      </p:sp>
      <p:sp>
        <p:nvSpPr>
          <p:cNvPr id="933890" name="Rectangle 2"/>
          <p:cNvSpPr>
            <a:spLocks noGrp="1" noRot="1" noChangeAspect="1" noChangeArrowheads="1" noTextEdit="1"/>
          </p:cNvSpPr>
          <p:nvPr>
            <p:ph type="sldImg"/>
          </p:nvPr>
        </p:nvSpPr>
        <p:spPr>
          <a:ln/>
        </p:spPr>
      </p:sp>
      <p:sp>
        <p:nvSpPr>
          <p:cNvPr id="933891" name="Rectangle 3"/>
          <p:cNvSpPr>
            <a:spLocks noGrp="1" noChangeArrowheads="1"/>
          </p:cNvSpPr>
          <p:nvPr>
            <p:ph type="body" idx="1"/>
          </p:nvPr>
        </p:nvSpPr>
        <p:spPr/>
        <p:txBody>
          <a:bodyPr/>
          <a:lstStyle/>
          <a:p>
            <a:r>
              <a:rPr lang="en-US" dirty="0" smtClean="0"/>
              <a:t>Now</a:t>
            </a:r>
            <a:r>
              <a:rPr lang="en-US" baseline="0" dirty="0" smtClean="0"/>
              <a:t> include sex as an additional predictor and compare hierarchical and naïve analyses. </a:t>
            </a:r>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6BFBCD-4F07-4DBB-A2C2-0A49D128AC2E}" type="slidenum">
              <a:rPr lang="en-US"/>
              <a:pPr/>
              <a:t>23</a:t>
            </a:fld>
            <a:endParaRPr lang="en-US"/>
          </a:p>
        </p:txBody>
      </p:sp>
      <p:sp>
        <p:nvSpPr>
          <p:cNvPr id="935938" name="Rectangle 2"/>
          <p:cNvSpPr>
            <a:spLocks noGrp="1" noRot="1" noChangeAspect="1" noChangeArrowheads="1" noTextEdit="1"/>
          </p:cNvSpPr>
          <p:nvPr>
            <p:ph type="sldImg"/>
          </p:nvPr>
        </p:nvSpPr>
        <p:spPr>
          <a:ln/>
        </p:spPr>
      </p:sp>
      <p:sp>
        <p:nvSpPr>
          <p:cNvPr id="935939" name="Rectangle 3"/>
          <p:cNvSpPr>
            <a:spLocks noGrp="1" noChangeArrowheads="1"/>
          </p:cNvSpPr>
          <p:nvPr>
            <p:ph type="body" idx="1"/>
          </p:nvPr>
        </p:nvSpPr>
        <p:spPr/>
        <p:txBody>
          <a:bodyPr/>
          <a:lstStyle/>
          <a:p>
            <a:r>
              <a:rPr lang="en-US" dirty="0" smtClean="0"/>
              <a:t>Modest</a:t>
            </a:r>
            <a:r>
              <a:rPr lang="en-US" baseline="0" dirty="0" smtClean="0"/>
              <a:t> difference in p-values for the sex effect comparing this with previous analysis. </a:t>
            </a:r>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7C9D8F-01CA-477C-807A-87BF5FFA8E21}" type="slidenum">
              <a:rPr lang="en-US"/>
              <a:pPr/>
              <a:t>25</a:t>
            </a:fld>
            <a:endParaRPr lang="en-US"/>
          </a:p>
        </p:txBody>
      </p:sp>
      <p:sp>
        <p:nvSpPr>
          <p:cNvPr id="983042" name="Rectangle 2"/>
          <p:cNvSpPr>
            <a:spLocks noGrp="1" noRot="1" noChangeAspect="1" noChangeArrowheads="1" noTextEdit="1"/>
          </p:cNvSpPr>
          <p:nvPr>
            <p:ph type="sldImg"/>
          </p:nvPr>
        </p:nvSpPr>
        <p:spPr>
          <a:ln/>
        </p:spPr>
      </p:sp>
      <p:sp>
        <p:nvSpPr>
          <p:cNvPr id="983043" name="Rectangle 3"/>
          <p:cNvSpPr>
            <a:spLocks noGrp="1" noChangeArrowheads="1"/>
          </p:cNvSpPr>
          <p:nvPr>
            <p:ph type="body" idx="1"/>
          </p:nvPr>
        </p:nvSpPr>
        <p:spPr/>
        <p:txBody>
          <a:bodyPr/>
          <a:lstStyle/>
          <a:p>
            <a:r>
              <a:rPr lang="en-US" dirty="0"/>
              <a:t>Study of affect of culturing media on </a:t>
            </a:r>
            <a:r>
              <a:rPr lang="en-US" dirty="0" smtClean="0"/>
              <a:t>in</a:t>
            </a:r>
            <a:r>
              <a:rPr lang="en-US" baseline="0" dirty="0" smtClean="0"/>
              <a:t> vitro fertilization</a:t>
            </a:r>
            <a:r>
              <a:rPr lang="en-US" dirty="0" smtClean="0"/>
              <a:t>.  </a:t>
            </a:r>
            <a:r>
              <a:rPr lang="en-US" dirty="0"/>
              <a:t>Study by using several oocytes per woman.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4D305-17AD-42D6-81EC-58164A679855}" type="slidenum">
              <a:rPr lang="en-US"/>
              <a:pPr/>
              <a:t>26</a:t>
            </a:fld>
            <a:endParaRPr lang="en-US"/>
          </a:p>
        </p:txBody>
      </p:sp>
      <p:sp>
        <p:nvSpPr>
          <p:cNvPr id="984066" name="Rectangle 2"/>
          <p:cNvSpPr>
            <a:spLocks noGrp="1" noRot="1" noChangeAspect="1" noChangeArrowheads="1" noTextEdit="1"/>
          </p:cNvSpPr>
          <p:nvPr>
            <p:ph type="sldImg"/>
          </p:nvPr>
        </p:nvSpPr>
        <p:spPr>
          <a:ln/>
        </p:spPr>
      </p:sp>
      <p:sp>
        <p:nvSpPr>
          <p:cNvPr id="984067" name="Rectangle 3"/>
          <p:cNvSpPr>
            <a:spLocks noGrp="1" noChangeArrowheads="1"/>
          </p:cNvSpPr>
          <p:nvPr>
            <p:ph type="body" idx="1"/>
          </p:nvPr>
        </p:nvSpPr>
        <p:spPr/>
        <p:txBody>
          <a:bodyPr/>
          <a:lstStyle/>
          <a:p>
            <a:r>
              <a:rPr lang="en-US"/>
              <a:t>An average of 11 per woman.</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DAFAA5-79C3-4015-97F6-7AC000750590}" type="slidenum">
              <a:rPr lang="en-US"/>
              <a:pPr/>
              <a:t>27</a:t>
            </a:fld>
            <a:endParaRPr lang="en-US"/>
          </a:p>
        </p:txBody>
      </p:sp>
      <p:sp>
        <p:nvSpPr>
          <p:cNvPr id="985090" name="Rectangle 2"/>
          <p:cNvSpPr>
            <a:spLocks noGrp="1" noRot="1" noChangeAspect="1" noChangeArrowheads="1" noTextEdit="1"/>
          </p:cNvSpPr>
          <p:nvPr>
            <p:ph type="sldImg"/>
          </p:nvPr>
        </p:nvSpPr>
        <p:spPr>
          <a:ln/>
        </p:spPr>
      </p:sp>
      <p:sp>
        <p:nvSpPr>
          <p:cNvPr id="985091" name="Rectangle 3"/>
          <p:cNvSpPr>
            <a:spLocks noGrp="1" noChangeArrowheads="1"/>
          </p:cNvSpPr>
          <p:nvPr>
            <p:ph type="body" idx="1"/>
          </p:nvPr>
        </p:nvSpPr>
        <p:spPr/>
        <p:txBody>
          <a:bodyPr/>
          <a:lstStyle/>
          <a:p>
            <a:r>
              <a:rPr lang="en-US" dirty="0"/>
              <a:t>But uses </a:t>
            </a:r>
            <a:r>
              <a:rPr lang="en-US" dirty="0" smtClean="0"/>
              <a:t>independent </a:t>
            </a:r>
            <a:r>
              <a:rPr lang="en-US" dirty="0"/>
              <a:t>data </a:t>
            </a:r>
            <a:r>
              <a:rPr lang="en-US" dirty="0" smtClean="0"/>
              <a:t>methods (usual</a:t>
            </a:r>
            <a:r>
              <a:rPr lang="en-US" baseline="0" dirty="0" smtClean="0"/>
              <a:t> chi-square test requires independent observations)</a:t>
            </a:r>
            <a:r>
              <a:rPr lang="en-US" dirty="0" smtClean="0"/>
              <a:t>!  A potentially</a:t>
            </a:r>
            <a:r>
              <a:rPr lang="en-US" baseline="0" dirty="0" smtClean="0"/>
              <a:t> serious mistake. </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79CD30-5A71-42B3-974B-C1CB4657A815}" type="slidenum">
              <a:rPr lang="en-US"/>
              <a:pPr/>
              <a:t>3</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34A25-A279-4682-AAF4-4F2DB68A6D00}" type="slidenum">
              <a:rPr lang="en-US"/>
              <a:pPr/>
              <a:t>4</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r>
              <a:rPr lang="en-US" dirty="0" smtClean="0"/>
              <a:t>Note</a:t>
            </a:r>
            <a:r>
              <a:rPr lang="en-US" baseline="0" dirty="0" smtClean="0"/>
              <a:t> considerable person to person variability that needs to be accommodated in the analysis.  Repeated measures design with multiple observations within a person (hierarchy).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F8072F-7784-41E8-81C6-D9C3848658AE}" type="slidenum">
              <a:rPr lang="en-US"/>
              <a:pPr/>
              <a:t>5</a:t>
            </a:fld>
            <a:endParaRPr lang="en-US"/>
          </a:p>
        </p:txBody>
      </p:sp>
      <p:sp>
        <p:nvSpPr>
          <p:cNvPr id="896002" name="Rectangle 2"/>
          <p:cNvSpPr>
            <a:spLocks noGrp="1" noRot="1" noChangeAspect="1" noChangeArrowheads="1" noTextEdit="1"/>
          </p:cNvSpPr>
          <p:nvPr>
            <p:ph type="sldImg"/>
          </p:nvPr>
        </p:nvSpPr>
        <p:spPr>
          <a:ln/>
        </p:spPr>
      </p:sp>
      <p:sp>
        <p:nvSpPr>
          <p:cNvPr id="896003" name="Rectangle 3"/>
          <p:cNvSpPr>
            <a:spLocks noGrp="1" noChangeArrowheads="1"/>
          </p:cNvSpPr>
          <p:nvPr>
            <p:ph type="body" idx="1"/>
          </p:nvPr>
        </p:nvSpPr>
        <p:spPr/>
        <p:txBody>
          <a:bodyPr/>
          <a:lstStyle/>
          <a:p>
            <a:r>
              <a:rPr lang="en-US" dirty="0" smtClean="0"/>
              <a:t>Note hierarchy:  times within patients within doctors.  Note outcome types:  numeric, binary, skewed</a:t>
            </a:r>
            <a:r>
              <a:rPr lang="en-US" baseline="0" dirty="0" smtClean="0"/>
              <a:t> (cost). Hallmark of hierarchical data:  predictors measured a different level.  Doctor level – practice style, patient level – sex, visit level – time. </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CC90F4-9BD9-44EF-9996-F8F183BF6166}" type="slidenum">
              <a:rPr lang="en-US"/>
              <a:pPr/>
              <a:t>6</a:t>
            </a:fld>
            <a:endParaRPr lang="en-US"/>
          </a:p>
        </p:txBody>
      </p:sp>
      <p:sp>
        <p:nvSpPr>
          <p:cNvPr id="898050" name="Rectangle 2"/>
          <p:cNvSpPr>
            <a:spLocks noGrp="1" noRot="1" noChangeAspect="1" noChangeArrowheads="1" noTextEdit="1"/>
          </p:cNvSpPr>
          <p:nvPr>
            <p:ph type="sldImg"/>
          </p:nvPr>
        </p:nvSpPr>
        <p:spPr>
          <a:ln/>
        </p:spPr>
      </p:sp>
      <p:sp>
        <p:nvSpPr>
          <p:cNvPr id="898051" name="Rectangle 3"/>
          <p:cNvSpPr>
            <a:spLocks noGrp="1" noChangeArrowheads="1"/>
          </p:cNvSpPr>
          <p:nvPr>
            <p:ph type="body" idx="1"/>
          </p:nvPr>
        </p:nvSpPr>
        <p:spPr/>
        <p:txBody>
          <a:bodyPr/>
          <a:lstStyle/>
          <a:p>
            <a:r>
              <a:rPr lang="en-US" dirty="0" smtClean="0"/>
              <a:t>Note hierarchy:</a:t>
            </a:r>
            <a:r>
              <a:rPr lang="en-US" baseline="0" dirty="0" smtClean="0"/>
              <a:t>  knees within visits within people within centers.  Note predictors measured at different levels of the hierarchy.   Sex/age (participant), BMI (time), injury (time/knee)</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C5BCEA-7460-44D9-89DF-BB0E857026C0}" type="slidenum">
              <a:rPr lang="en-US"/>
              <a:pPr/>
              <a:t>7</a:t>
            </a:fld>
            <a:endParaRPr lang="en-US"/>
          </a:p>
        </p:txBody>
      </p:sp>
      <p:sp>
        <p:nvSpPr>
          <p:cNvPr id="900098" name="Rectangle 2"/>
          <p:cNvSpPr>
            <a:spLocks noGrp="1" noRot="1" noChangeAspect="1" noChangeArrowheads="1" noTextEdit="1"/>
          </p:cNvSpPr>
          <p:nvPr>
            <p:ph type="sldImg"/>
          </p:nvPr>
        </p:nvSpPr>
        <p:spPr>
          <a:ln/>
        </p:spPr>
      </p:sp>
      <p:sp>
        <p:nvSpPr>
          <p:cNvPr id="90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86DD76-B2AE-445D-B0A0-17664FF69B08}" type="slidenum">
              <a:rPr lang="en-US"/>
              <a:pPr/>
              <a:t>8</a:t>
            </a:fld>
            <a:endParaRPr lang="en-US"/>
          </a:p>
        </p:txBody>
      </p:sp>
      <p:sp>
        <p:nvSpPr>
          <p:cNvPr id="902146" name="Rectangle 2"/>
          <p:cNvSpPr>
            <a:spLocks noGrp="1" noRot="1" noChangeAspect="1" noChangeArrowheads="1" noTextEdit="1"/>
          </p:cNvSpPr>
          <p:nvPr>
            <p:ph type="sldImg"/>
          </p:nvPr>
        </p:nvSpPr>
        <p:spPr>
          <a:ln/>
        </p:spPr>
      </p:sp>
      <p:sp>
        <p:nvSpPr>
          <p:cNvPr id="902147" name="Rectangle 3"/>
          <p:cNvSpPr>
            <a:spLocks noGrp="1" noChangeArrowheads="1"/>
          </p:cNvSpPr>
          <p:nvPr>
            <p:ph type="body" idx="1"/>
          </p:nvPr>
        </p:nvSpPr>
        <p:spPr/>
        <p:txBody>
          <a:bodyPr/>
          <a:lstStyle/>
          <a:p>
            <a:r>
              <a:rPr lang="en-US" dirty="0"/>
              <a:t>Historically these types of analyses were studied in educational statistics with students within classes within teachers within schools within districts.  </a:t>
            </a:r>
            <a:r>
              <a:rPr lang="en-US" dirty="0" smtClean="0"/>
              <a:t> Policies</a:t>
            </a:r>
            <a:r>
              <a:rPr lang="en-US" baseline="0" dirty="0" smtClean="0"/>
              <a:t> (district), schools (per student $), class (size), student (standardized test score).</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23A16D-E22D-4BFA-8EE9-E97B76EC444C}" type="slidenum">
              <a:rPr lang="en-US"/>
              <a:pPr/>
              <a:t>9</a:t>
            </a:fld>
            <a:endParaRPr lang="en-US"/>
          </a:p>
        </p:txBody>
      </p:sp>
      <p:sp>
        <p:nvSpPr>
          <p:cNvPr id="854018" name="Rectangle 2"/>
          <p:cNvSpPr>
            <a:spLocks noGrp="1" noRot="1" noChangeAspect="1" noChangeArrowheads="1" noTextEdit="1"/>
          </p:cNvSpPr>
          <p:nvPr>
            <p:ph type="sldImg"/>
          </p:nvPr>
        </p:nvSpPr>
        <p:spPr>
          <a:ln/>
        </p:spPr>
      </p:sp>
      <p:sp>
        <p:nvSpPr>
          <p:cNvPr id="854019" name="Rectangle 3"/>
          <p:cNvSpPr>
            <a:spLocks noGrp="1" noChangeArrowheads="1"/>
          </p:cNvSpPr>
          <p:nvPr>
            <p:ph type="body" idx="1"/>
          </p:nvPr>
        </p:nvSpPr>
        <p:spPr/>
        <p:txBody>
          <a:bodyPr/>
          <a:lstStyle/>
          <a:p>
            <a:r>
              <a:rPr lang="en-US" dirty="0"/>
              <a:t>Some predictors change with the repeated </a:t>
            </a:r>
            <a:r>
              <a:rPr lang="en-US" dirty="0" smtClean="0"/>
              <a:t>measures others are invariant.</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2CED9B94-0E29-4A5A-9371-235979F0138B}"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A525FB1-D1D7-4706-BE0D-5D69B75A6F56}"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1CFCF33-E357-4D6E-A729-0AFA2E9B5883}"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EE0C28CC-4AD2-4C91-80D0-6B643FA01249}"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CAEE493-7772-4198-9BC7-A313A1FFF0C0}"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A537465-7FD4-408B-9087-FF4204186DC1}"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71D3185-AE63-493F-8E56-616A7DDDD86D}"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C1E4FB3-EF47-4EF4-8595-242E763209BD}"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E29A8CD-7883-4720-8F41-01CD3021E944}"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4CE1C46C-F818-4762-9E7F-69F15A4B35C6}"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B8F42D05-8B92-45B0-BAFA-D02E96814A61}"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2D860DF2-F39E-48F6-B761-9DA7A981EA33}"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981827D2-37AF-4B41-98B1-EC875EFB6980}"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2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dirty="0"/>
              <a:t>Repeated </a:t>
            </a:r>
            <a:r>
              <a:rPr lang="en-US" sz="3800" dirty="0" smtClean="0"/>
              <a:t>Measures</a:t>
            </a:r>
            <a:br>
              <a:rPr lang="en-US" sz="3800" dirty="0" smtClean="0"/>
            </a:br>
            <a:r>
              <a:rPr lang="en-US" sz="3800" dirty="0" smtClean="0"/>
              <a:t>Lecture 1, </a:t>
            </a:r>
            <a:r>
              <a:rPr lang="en-US" sz="3800"/>
              <a:t>Part </a:t>
            </a:r>
            <a:r>
              <a:rPr lang="en-US" sz="3800" smtClean="0"/>
              <a:t>1</a:t>
            </a:r>
            <a:r>
              <a:rPr lang="en-US" sz="3800" dirty="0"/>
              <a:t/>
            </a:r>
            <a:br>
              <a:rPr lang="en-US" sz="3800" dirty="0"/>
            </a:br>
            <a:endParaRPr lang="en-US" sz="3800" dirty="0"/>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4A0997-3BCB-4664-BDB3-56F128A8F7BB}" type="slidenum">
              <a:rPr lang="en-US" altLang="en-US"/>
              <a:pPr/>
              <a:t>10</a:t>
            </a:fld>
            <a:endParaRPr lang="en-US" altLang="en-US"/>
          </a:p>
        </p:txBody>
      </p:sp>
      <p:sp>
        <p:nvSpPr>
          <p:cNvPr id="907266" name="Rectangle 2"/>
          <p:cNvSpPr>
            <a:spLocks noGrp="1" noChangeArrowheads="1"/>
          </p:cNvSpPr>
          <p:nvPr>
            <p:ph type="title"/>
          </p:nvPr>
        </p:nvSpPr>
        <p:spPr/>
        <p:txBody>
          <a:bodyPr/>
          <a:lstStyle/>
          <a:p>
            <a:r>
              <a:rPr lang="en-US"/>
              <a:t>Some prototypical questions: </a:t>
            </a:r>
            <a:br>
              <a:rPr lang="en-US"/>
            </a:br>
            <a:r>
              <a:rPr lang="en-US"/>
              <a:t>Back pain example</a:t>
            </a:r>
          </a:p>
        </p:txBody>
      </p:sp>
      <p:sp>
        <p:nvSpPr>
          <p:cNvPr id="907267" name="Rectangle 3"/>
          <p:cNvSpPr>
            <a:spLocks noGrp="1" noChangeArrowheads="1"/>
          </p:cNvSpPr>
          <p:nvPr>
            <p:ph type="body" idx="1"/>
          </p:nvPr>
        </p:nvSpPr>
        <p:spPr/>
        <p:txBody>
          <a:bodyPr/>
          <a:lstStyle/>
          <a:p>
            <a:pPr>
              <a:lnSpc>
                <a:spcPct val="90000"/>
              </a:lnSpc>
              <a:buSzTx/>
              <a:buFont typeface="Monotype Sorts" pitchFamily="2" charset="2"/>
              <a:buNone/>
            </a:pPr>
            <a:r>
              <a:rPr lang="en-US" u="sng" dirty="0"/>
              <a:t>Question 1</a:t>
            </a:r>
            <a:r>
              <a:rPr lang="en-US" dirty="0"/>
              <a:t>: Does log cost depend on the between physician factor, practice style?</a:t>
            </a:r>
          </a:p>
          <a:p>
            <a:pPr>
              <a:lnSpc>
                <a:spcPct val="90000"/>
              </a:lnSpc>
              <a:buSzTx/>
              <a:buFont typeface="Monotype Sorts" pitchFamily="2" charset="2"/>
              <a:buNone/>
            </a:pPr>
            <a:r>
              <a:rPr lang="en-US" u="sng" dirty="0"/>
              <a:t>Question 2</a:t>
            </a:r>
            <a:r>
              <a:rPr lang="en-US" dirty="0"/>
              <a:t>: Does understanding of physician recommendation depend on practice style?</a:t>
            </a:r>
          </a:p>
          <a:p>
            <a:pPr>
              <a:lnSpc>
                <a:spcPct val="90000"/>
              </a:lnSpc>
              <a:buSzTx/>
              <a:buFont typeface="Monotype Sorts" pitchFamily="2" charset="2"/>
              <a:buNone/>
            </a:pPr>
            <a:r>
              <a:rPr lang="en-US" u="sng" dirty="0"/>
              <a:t>Question 3</a:t>
            </a:r>
            <a:r>
              <a:rPr lang="en-US" dirty="0"/>
              <a:t>: Does log cost depend on the within physician, between patient factor, sex of the patient?</a:t>
            </a:r>
          </a:p>
          <a:p>
            <a:pPr>
              <a:lnSpc>
                <a:spcPct val="90000"/>
              </a:lnSpc>
              <a:buSzTx/>
              <a:buFont typeface="Monotype Sorts" pitchFamily="2" charset="2"/>
              <a:buNone/>
            </a:pPr>
            <a:r>
              <a:rPr lang="en-US" u="sng" dirty="0">
                <a:solidFill>
                  <a:srgbClr val="C00000"/>
                </a:solidFill>
              </a:rPr>
              <a:t>Question 4</a:t>
            </a:r>
            <a:r>
              <a:rPr lang="en-US" dirty="0">
                <a:solidFill>
                  <a:srgbClr val="C00000"/>
                </a:solidFill>
              </a:rPr>
              <a:t>: Is there between physician variability in treatment of similar patients? </a:t>
            </a:r>
          </a:p>
          <a:p>
            <a:pPr>
              <a:lnSpc>
                <a:spcPct val="90000"/>
              </a:lnSpc>
              <a:buSzTx/>
              <a:buFont typeface="Monotype Sorts" pitchFamily="2" charset="2"/>
              <a:buNone/>
            </a:pPr>
            <a:endParaRPr lang="en-US" dirty="0"/>
          </a:p>
          <a:p>
            <a:pPr>
              <a:lnSpc>
                <a:spcPct val="90000"/>
              </a:lnSpc>
              <a:buSzTx/>
              <a:buFont typeface="Monotype Sort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7267">
                                            <p:txEl>
                                              <p:pRg st="1" end="1"/>
                                            </p:txEl>
                                          </p:spTgt>
                                        </p:tgtEl>
                                        <p:attrNameLst>
                                          <p:attrName>style.visibility</p:attrName>
                                        </p:attrNameLst>
                                      </p:cBhvr>
                                      <p:to>
                                        <p:strVal val="visible"/>
                                      </p:to>
                                    </p:set>
                                    <p:anim calcmode="lin" valueType="num">
                                      <p:cBhvr additive="base">
                                        <p:cTn id="7" dur="500" fill="hold"/>
                                        <p:tgtEl>
                                          <p:spTgt spid="90726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72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7267">
                                            <p:txEl>
                                              <p:pRg st="2" end="2"/>
                                            </p:txEl>
                                          </p:spTgt>
                                        </p:tgtEl>
                                        <p:attrNameLst>
                                          <p:attrName>style.visibility</p:attrName>
                                        </p:attrNameLst>
                                      </p:cBhvr>
                                      <p:to>
                                        <p:strVal val="visible"/>
                                      </p:to>
                                    </p:set>
                                    <p:anim calcmode="lin" valueType="num">
                                      <p:cBhvr additive="base">
                                        <p:cTn id="13" dur="500" fill="hold"/>
                                        <p:tgtEl>
                                          <p:spTgt spid="90726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7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07267">
                                            <p:txEl>
                                              <p:pRg st="3" end="3"/>
                                            </p:txEl>
                                          </p:spTgt>
                                        </p:tgtEl>
                                        <p:attrNameLst>
                                          <p:attrName>style.visibility</p:attrName>
                                        </p:attrNameLst>
                                      </p:cBhvr>
                                      <p:to>
                                        <p:strVal val="visible"/>
                                      </p:to>
                                    </p:set>
                                    <p:anim calcmode="lin" valueType="num">
                                      <p:cBhvr additive="base">
                                        <p:cTn id="19" dur="500" fill="hold"/>
                                        <p:tgtEl>
                                          <p:spTgt spid="907267">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0726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D9ED8C47-2BDF-4B3B-9021-644CFFE0AE5F}" type="slidenum">
              <a:rPr lang="en-US" altLang="en-US"/>
              <a:pPr/>
              <a:t>11</a:t>
            </a:fld>
            <a:endParaRPr lang="en-US" altLang="en-US"/>
          </a:p>
        </p:txBody>
      </p:sp>
      <p:sp>
        <p:nvSpPr>
          <p:cNvPr id="909314" name="Rectangle 2"/>
          <p:cNvSpPr>
            <a:spLocks noGrp="1" noChangeArrowheads="1"/>
          </p:cNvSpPr>
          <p:nvPr>
            <p:ph type="title"/>
          </p:nvPr>
        </p:nvSpPr>
        <p:spPr/>
        <p:txBody>
          <a:bodyPr/>
          <a:lstStyle/>
          <a:p>
            <a:r>
              <a:rPr lang="en-US"/>
              <a:t>Some prototypical questions: </a:t>
            </a:r>
            <a:br>
              <a:rPr lang="en-US"/>
            </a:br>
            <a:r>
              <a:rPr lang="en-US"/>
              <a:t>SOF</a:t>
            </a:r>
          </a:p>
        </p:txBody>
      </p:sp>
      <p:sp>
        <p:nvSpPr>
          <p:cNvPr id="909315" name="Rectangle 3"/>
          <p:cNvSpPr>
            <a:spLocks noGrp="1" noChangeArrowheads="1"/>
          </p:cNvSpPr>
          <p:nvPr>
            <p:ph type="body" idx="1"/>
          </p:nvPr>
        </p:nvSpPr>
        <p:spPr/>
        <p:txBody>
          <a:bodyPr/>
          <a:lstStyle/>
          <a:p>
            <a:pPr>
              <a:buSzTx/>
              <a:buFont typeface="Monotype Sorts" pitchFamily="2" charset="2"/>
              <a:buNone/>
            </a:pPr>
            <a:r>
              <a:rPr lang="en-US" u="sng" dirty="0"/>
              <a:t>Question 1</a:t>
            </a:r>
            <a:r>
              <a:rPr lang="en-US" dirty="0"/>
              <a:t>:  Is change in BMD related to age at menopause?  (time invariant predictor of change)</a:t>
            </a:r>
          </a:p>
          <a:p>
            <a:pPr>
              <a:buSzTx/>
              <a:buFont typeface="Monotype Sorts" pitchFamily="2" charset="2"/>
              <a:buNone/>
            </a:pPr>
            <a:r>
              <a:rPr lang="en-US" u="sng" dirty="0"/>
              <a:t>Question 2</a:t>
            </a:r>
            <a:r>
              <a:rPr lang="en-US" dirty="0"/>
              <a:t>: Is change in BMD related to change in BMI? (time varying predictor of change)</a:t>
            </a:r>
          </a:p>
          <a:p>
            <a:pPr>
              <a:buSzTx/>
              <a:buFont typeface="Monotype Sorts" pitchFamily="2" charset="2"/>
              <a:buNone/>
            </a:pPr>
            <a:r>
              <a:rPr lang="en-US" u="sng" dirty="0">
                <a:solidFill>
                  <a:srgbClr val="C00000"/>
                </a:solidFill>
              </a:rPr>
              <a:t>Question 3</a:t>
            </a:r>
            <a:r>
              <a:rPr lang="en-US" dirty="0">
                <a:solidFill>
                  <a:srgbClr val="C00000"/>
                </a:solidFill>
              </a:rPr>
              <a:t>: Which participants are maintaining cognitive function into their 9</a:t>
            </a:r>
            <a:r>
              <a:rPr lang="en-US" baseline="30000" dirty="0">
                <a:solidFill>
                  <a:srgbClr val="C00000"/>
                </a:solidFill>
              </a:rPr>
              <a:t>th</a:t>
            </a:r>
            <a:r>
              <a:rPr lang="en-US" dirty="0">
                <a:solidFill>
                  <a:srgbClr val="C00000"/>
                </a:solidFill>
              </a:rPr>
              <a:t> and 10</a:t>
            </a:r>
            <a:r>
              <a:rPr lang="en-US" baseline="30000" dirty="0">
                <a:solidFill>
                  <a:srgbClr val="C00000"/>
                </a:solidFill>
              </a:rPr>
              <a:t>th</a:t>
            </a:r>
            <a:r>
              <a:rPr lang="en-US" dirty="0">
                <a:solidFill>
                  <a:srgbClr val="C00000"/>
                </a:solidFill>
              </a:rPr>
              <a:t> decades of life? (subject specific prediction)</a:t>
            </a:r>
          </a:p>
          <a:p>
            <a:pPr>
              <a:buSzTx/>
              <a:buFont typeface="Monotype Sort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09315">
                                            <p:txEl>
                                              <p:pRg st="1" end="1"/>
                                            </p:txEl>
                                          </p:spTgt>
                                        </p:tgtEl>
                                        <p:attrNameLst>
                                          <p:attrName>style.visibility</p:attrName>
                                        </p:attrNameLst>
                                      </p:cBhvr>
                                      <p:to>
                                        <p:strVal val="visible"/>
                                      </p:to>
                                    </p:set>
                                    <p:anim calcmode="lin" valueType="num">
                                      <p:cBhvr additive="base">
                                        <p:cTn id="7" dur="500" fill="hold"/>
                                        <p:tgtEl>
                                          <p:spTgt spid="90931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093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09315">
                                            <p:txEl>
                                              <p:pRg st="2" end="2"/>
                                            </p:txEl>
                                          </p:spTgt>
                                        </p:tgtEl>
                                        <p:attrNameLst>
                                          <p:attrName>style.visibility</p:attrName>
                                        </p:attrNameLst>
                                      </p:cBhvr>
                                      <p:to>
                                        <p:strVal val="visible"/>
                                      </p:to>
                                    </p:set>
                                    <p:anim calcmode="lin" valueType="num">
                                      <p:cBhvr additive="base">
                                        <p:cTn id="13" dur="500" fill="hold"/>
                                        <p:tgtEl>
                                          <p:spTgt spid="90931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0931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CD63CB6-D814-46E4-A6AF-12FF5FAFCFDE}" type="slidenum">
              <a:rPr lang="en-US" altLang="en-US"/>
              <a:pPr/>
              <a:t>12</a:t>
            </a:fld>
            <a:endParaRPr lang="en-US" altLang="en-US"/>
          </a:p>
        </p:txBody>
      </p:sp>
      <p:sp>
        <p:nvSpPr>
          <p:cNvPr id="911362" name="Rectangle 2"/>
          <p:cNvSpPr>
            <a:spLocks noGrp="1" noChangeArrowheads="1"/>
          </p:cNvSpPr>
          <p:nvPr>
            <p:ph type="title"/>
          </p:nvPr>
        </p:nvSpPr>
        <p:spPr/>
        <p:txBody>
          <a:bodyPr/>
          <a:lstStyle/>
          <a:p>
            <a:r>
              <a:rPr lang="en-US"/>
              <a:t>Introduction</a:t>
            </a:r>
          </a:p>
        </p:txBody>
      </p:sp>
      <p:sp>
        <p:nvSpPr>
          <p:cNvPr id="911363" name="Rectangle 3"/>
          <p:cNvSpPr>
            <a:spLocks noGrp="1" noChangeArrowheads="1"/>
          </p:cNvSpPr>
          <p:nvPr>
            <p:ph type="body" idx="1"/>
          </p:nvPr>
        </p:nvSpPr>
        <p:spPr/>
        <p:txBody>
          <a:bodyPr/>
          <a:lstStyle/>
          <a:p>
            <a:r>
              <a:rPr lang="en-US"/>
              <a:t>Analysis technique depends on nature of the </a:t>
            </a:r>
            <a:r>
              <a:rPr lang="en-US" i="1"/>
              <a:t>outcome</a:t>
            </a:r>
            <a:r>
              <a:rPr lang="en-US"/>
              <a:t> variable and research question.</a:t>
            </a:r>
          </a:p>
          <a:p>
            <a:pPr lvl="1"/>
            <a:r>
              <a:rPr lang="en-US"/>
              <a:t>Binary:  logistic regression (e.g., BMI&gt;30)</a:t>
            </a:r>
          </a:p>
          <a:p>
            <a:pPr lvl="2"/>
            <a:r>
              <a:rPr lang="en-US"/>
              <a:t>Odds ratios, area under ROC curve</a:t>
            </a:r>
          </a:p>
          <a:p>
            <a:pPr lvl="1"/>
            <a:r>
              <a:rPr lang="en-US"/>
              <a:t>Numeric:  linear regression (e.g., BMI, BMD)</a:t>
            </a:r>
          </a:p>
          <a:p>
            <a:pPr lvl="1"/>
            <a:r>
              <a:rPr lang="en-US"/>
              <a:t>Also – time to event (Cox model or pooled logistic regression), count outcomes (Poisson regression)</a:t>
            </a:r>
          </a:p>
          <a:p>
            <a:r>
              <a:rPr lang="en-US"/>
              <a:t>Methods need to be modified for hierarchical data.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1363">
                                            <p:txEl>
                                              <p:pRg st="5" end="5"/>
                                            </p:txEl>
                                          </p:spTgt>
                                        </p:tgtEl>
                                        <p:attrNameLst>
                                          <p:attrName>style.visibility</p:attrName>
                                        </p:attrNameLst>
                                      </p:cBhvr>
                                      <p:to>
                                        <p:strVal val="visible"/>
                                      </p:to>
                                    </p:set>
                                    <p:anim calcmode="lin" valueType="num">
                                      <p:cBhvr additive="base">
                                        <p:cTn id="7" dur="500" fill="hold"/>
                                        <p:tgtEl>
                                          <p:spTgt spid="911363">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13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159C47-7195-4693-82B5-672F8E3A05C9}" type="slidenum">
              <a:rPr lang="en-US" altLang="en-US"/>
              <a:pPr/>
              <a:t>13</a:t>
            </a:fld>
            <a:endParaRPr lang="en-US" altLang="en-US"/>
          </a:p>
        </p:txBody>
      </p:sp>
      <p:sp>
        <p:nvSpPr>
          <p:cNvPr id="913410" name="Rectangle 2"/>
          <p:cNvSpPr>
            <a:spLocks noGrp="1" noChangeArrowheads="1"/>
          </p:cNvSpPr>
          <p:nvPr>
            <p:ph type="title"/>
          </p:nvPr>
        </p:nvSpPr>
        <p:spPr>
          <a:xfrm>
            <a:off x="457200" y="304800"/>
            <a:ext cx="7543800" cy="808038"/>
          </a:xfrm>
        </p:spPr>
        <p:txBody>
          <a:bodyPr/>
          <a:lstStyle/>
          <a:p>
            <a:r>
              <a:rPr lang="en-US" sz="2800"/>
              <a:t>Accommodating hierarchical data</a:t>
            </a:r>
          </a:p>
        </p:txBody>
      </p:sp>
      <p:sp>
        <p:nvSpPr>
          <p:cNvPr id="913411" name="Rectangle 3"/>
          <p:cNvSpPr>
            <a:spLocks noGrp="1" noChangeArrowheads="1"/>
          </p:cNvSpPr>
          <p:nvPr>
            <p:ph type="body" idx="1"/>
          </p:nvPr>
        </p:nvSpPr>
        <p:spPr>
          <a:xfrm>
            <a:off x="381000" y="1295400"/>
            <a:ext cx="8229600" cy="4411663"/>
          </a:xfrm>
        </p:spPr>
        <p:txBody>
          <a:bodyPr/>
          <a:lstStyle/>
          <a:p>
            <a:r>
              <a:rPr lang="en-US" dirty="0"/>
              <a:t>Repeated measures/clustering in the </a:t>
            </a:r>
            <a:r>
              <a:rPr lang="en-US" i="1" dirty="0"/>
              <a:t>outcome</a:t>
            </a:r>
            <a:r>
              <a:rPr lang="en-US" dirty="0"/>
              <a:t> requires new methods of analysis.  But </a:t>
            </a:r>
            <a:r>
              <a:rPr lang="en-US" dirty="0" smtClean="0"/>
              <a:t>not in </a:t>
            </a:r>
            <a:r>
              <a:rPr lang="en-US" dirty="0"/>
              <a:t>the predictor.  </a:t>
            </a:r>
          </a:p>
          <a:p>
            <a:r>
              <a:rPr lang="en-US" dirty="0"/>
              <a:t>SOF:  Is visit 8 cognitive status (outcome) related to previous (repeatedly measured across multiple visits) physical activity? Does not have repeated measures on the outcome.</a:t>
            </a:r>
          </a:p>
          <a:p>
            <a:r>
              <a:rPr lang="en-US" dirty="0"/>
              <a:t>This situation can be accommodated by including multiple values of physical activity as predictors or by calculating summary measure(s) (e.g., average physical activity). </a:t>
            </a:r>
          </a:p>
          <a:p>
            <a:pPr lvl="1">
              <a:buFont typeface="Wingdings" pitchFamily="2" charset="2"/>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13411">
                                            <p:txEl>
                                              <p:pRg st="2" end="2"/>
                                            </p:txEl>
                                          </p:spTgt>
                                        </p:tgtEl>
                                        <p:attrNameLst>
                                          <p:attrName>style.visibility</p:attrName>
                                        </p:attrNameLst>
                                      </p:cBhvr>
                                      <p:to>
                                        <p:strVal val="visible"/>
                                      </p:to>
                                    </p:set>
                                    <p:anim calcmode="lin" valueType="num">
                                      <p:cBhvr additive="base">
                                        <p:cTn id="7" dur="500" fill="hold"/>
                                        <p:tgtEl>
                                          <p:spTgt spid="913411">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1341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B2A42-4CC4-432C-B487-1D73517FB35C}" type="slidenum">
              <a:rPr lang="en-US" altLang="en-US"/>
              <a:pPr/>
              <a:t>14</a:t>
            </a:fld>
            <a:endParaRPr lang="en-US" altLang="en-US"/>
          </a:p>
        </p:txBody>
      </p:sp>
      <p:sp>
        <p:nvSpPr>
          <p:cNvPr id="915458" name="Rectangle 2"/>
          <p:cNvSpPr>
            <a:spLocks noGrp="1" noChangeArrowheads="1"/>
          </p:cNvSpPr>
          <p:nvPr>
            <p:ph type="title"/>
          </p:nvPr>
        </p:nvSpPr>
        <p:spPr>
          <a:xfrm>
            <a:off x="228600" y="228600"/>
            <a:ext cx="7543800" cy="731838"/>
          </a:xfrm>
        </p:spPr>
        <p:txBody>
          <a:bodyPr/>
          <a:lstStyle/>
          <a:p>
            <a:r>
              <a:rPr lang="en-US"/>
              <a:t>Fecal fat data analysis</a:t>
            </a:r>
          </a:p>
        </p:txBody>
      </p:sp>
      <p:sp>
        <p:nvSpPr>
          <p:cNvPr id="915459" name="Rectangle 3"/>
          <p:cNvSpPr>
            <a:spLocks noGrp="1" noChangeArrowheads="1"/>
          </p:cNvSpPr>
          <p:nvPr>
            <p:ph type="body" idx="1"/>
          </p:nvPr>
        </p:nvSpPr>
        <p:spPr>
          <a:xfrm>
            <a:off x="304800" y="1828800"/>
            <a:ext cx="8686800" cy="3886200"/>
          </a:xfrm>
        </p:spPr>
        <p:txBody>
          <a:bodyPr/>
          <a:lstStyle/>
          <a:p>
            <a:pPr marL="0" indent="0">
              <a:lnSpc>
                <a:spcPct val="80000"/>
              </a:lnSpc>
              <a:buNone/>
            </a:pPr>
            <a:r>
              <a:rPr lang="en-US" sz="1800" dirty="0">
                <a:latin typeface="Courier New" pitchFamily="49" charset="0"/>
              </a:rPr>
              <a:t>. </a:t>
            </a:r>
            <a:r>
              <a:rPr lang="en-US" sz="1800" dirty="0" err="1">
                <a:latin typeface="Courier New" pitchFamily="49" charset="0"/>
              </a:rPr>
              <a:t>tabstat</a:t>
            </a:r>
            <a:r>
              <a:rPr lang="en-US" sz="1800" dirty="0">
                <a:latin typeface="Courier New" pitchFamily="49" charset="0"/>
              </a:rPr>
              <a:t> </a:t>
            </a:r>
            <a:r>
              <a:rPr lang="en-US" sz="1800" dirty="0" err="1">
                <a:latin typeface="Courier New" pitchFamily="49" charset="0"/>
              </a:rPr>
              <a:t>fecfat</a:t>
            </a:r>
            <a:r>
              <a:rPr lang="en-US" sz="1800" dirty="0">
                <a:latin typeface="Courier New" pitchFamily="49" charset="0"/>
              </a:rPr>
              <a:t>, by(</a:t>
            </a:r>
            <a:r>
              <a:rPr lang="en-US" sz="1800" dirty="0" err="1">
                <a:latin typeface="Courier New" pitchFamily="49" charset="0"/>
              </a:rPr>
              <a:t>pilltype</a:t>
            </a:r>
            <a:r>
              <a:rPr lang="en-US" sz="1800" dirty="0">
                <a:latin typeface="Courier New" pitchFamily="49" charset="0"/>
              </a:rPr>
              <a:t>) stats(n mean </a:t>
            </a:r>
            <a:r>
              <a:rPr lang="en-US" sz="1800" dirty="0" err="1">
                <a:latin typeface="Courier New" pitchFamily="49" charset="0"/>
              </a:rPr>
              <a:t>sd</a:t>
            </a:r>
            <a:r>
              <a:rPr lang="en-US" sz="1800" dirty="0">
                <a:latin typeface="Courier New" pitchFamily="49" charset="0"/>
              </a:rPr>
              <a:t> min max)</a:t>
            </a:r>
          </a:p>
          <a:p>
            <a:pPr marL="0" indent="0">
              <a:lnSpc>
                <a:spcPct val="80000"/>
              </a:lnSpc>
              <a:buNone/>
            </a:pPr>
            <a:endParaRPr lang="en-US" sz="1800" dirty="0">
              <a:latin typeface="Courier New" pitchFamily="49" charset="0"/>
            </a:endParaRPr>
          </a:p>
          <a:p>
            <a:pPr marL="0" indent="0">
              <a:lnSpc>
                <a:spcPct val="80000"/>
              </a:lnSpc>
              <a:buNone/>
            </a:pPr>
            <a:r>
              <a:rPr lang="en-US" sz="1800" dirty="0">
                <a:latin typeface="Courier New" pitchFamily="49" charset="0"/>
              </a:rPr>
              <a:t>Summary for variables: </a:t>
            </a:r>
            <a:r>
              <a:rPr lang="en-US" sz="1800" dirty="0" err="1">
                <a:latin typeface="Courier New" pitchFamily="49" charset="0"/>
              </a:rPr>
              <a:t>fecfat</a:t>
            </a:r>
            <a:endParaRPr lang="en-US" sz="1800" dirty="0">
              <a:latin typeface="Courier New" pitchFamily="49" charset="0"/>
            </a:endParaRPr>
          </a:p>
          <a:p>
            <a:pPr marL="0" indent="0">
              <a:lnSpc>
                <a:spcPct val="80000"/>
              </a:lnSpc>
              <a:buNone/>
            </a:pPr>
            <a:r>
              <a:rPr lang="en-US" sz="1800" dirty="0">
                <a:latin typeface="Courier New" pitchFamily="49" charset="0"/>
              </a:rPr>
              <a:t>     by categories of: </a:t>
            </a:r>
            <a:r>
              <a:rPr lang="en-US" sz="1800" dirty="0" err="1">
                <a:latin typeface="Courier New" pitchFamily="49" charset="0"/>
              </a:rPr>
              <a:t>pilltype</a:t>
            </a:r>
            <a:r>
              <a:rPr lang="en-US" sz="1800" dirty="0">
                <a:latin typeface="Courier New" pitchFamily="49" charset="0"/>
              </a:rPr>
              <a:t> (Type of pill)</a:t>
            </a:r>
          </a:p>
          <a:p>
            <a:pPr marL="0" indent="0">
              <a:lnSpc>
                <a:spcPct val="80000"/>
              </a:lnSpc>
              <a:buNone/>
            </a:pPr>
            <a:endParaRPr lang="en-US" sz="1800" dirty="0">
              <a:latin typeface="Courier New" pitchFamily="49" charset="0"/>
            </a:endParaRPr>
          </a:p>
          <a:p>
            <a:pPr marL="0" indent="0">
              <a:lnSpc>
                <a:spcPct val="80000"/>
              </a:lnSpc>
              <a:buNone/>
            </a:pPr>
            <a:r>
              <a:rPr lang="en-US" sz="1800" dirty="0" err="1">
                <a:latin typeface="Courier New" pitchFamily="49" charset="0"/>
              </a:rPr>
              <a:t>pilltype</a:t>
            </a:r>
            <a:r>
              <a:rPr lang="en-US" sz="1800" dirty="0">
                <a:latin typeface="Courier New" pitchFamily="49" charset="0"/>
              </a:rPr>
              <a:t> |         N      mean        </a:t>
            </a:r>
            <a:r>
              <a:rPr lang="en-US" sz="1800" dirty="0" err="1">
                <a:latin typeface="Courier New" pitchFamily="49" charset="0"/>
              </a:rPr>
              <a:t>sd</a:t>
            </a:r>
            <a:r>
              <a:rPr lang="en-US" sz="1800" dirty="0">
                <a:latin typeface="Courier New" pitchFamily="49" charset="0"/>
              </a:rPr>
              <a:t>       min       max</a:t>
            </a:r>
          </a:p>
          <a:p>
            <a:pPr marL="0" indent="0">
              <a:lnSpc>
                <a:spcPct val="80000"/>
              </a:lnSpc>
              <a:buNone/>
            </a:pPr>
            <a:r>
              <a:rPr lang="en-US" sz="1800" dirty="0">
                <a:latin typeface="Courier New" pitchFamily="49" charset="0"/>
              </a:rPr>
              <a:t>---------+--------------------------------------------------</a:t>
            </a:r>
          </a:p>
          <a:p>
            <a:pPr marL="0" indent="0">
              <a:lnSpc>
                <a:spcPct val="80000"/>
              </a:lnSpc>
              <a:buNone/>
            </a:pPr>
            <a:r>
              <a:rPr lang="en-US" sz="1800" dirty="0">
                <a:latin typeface="Courier New" pitchFamily="49" charset="0"/>
              </a:rPr>
              <a:t>    none |         6  38.08333  22.47447       9.4      71.3</a:t>
            </a:r>
          </a:p>
          <a:p>
            <a:pPr marL="0" indent="0">
              <a:lnSpc>
                <a:spcPct val="80000"/>
              </a:lnSpc>
              <a:buNone/>
            </a:pPr>
            <a:r>
              <a:rPr lang="en-US" sz="1800" dirty="0">
                <a:latin typeface="Courier New" pitchFamily="49" charset="0"/>
              </a:rPr>
              <a:t>  tablet |         6  16.53333  13.32091       4.6        38</a:t>
            </a:r>
          </a:p>
          <a:p>
            <a:pPr marL="0" indent="0">
              <a:lnSpc>
                <a:spcPct val="80000"/>
              </a:lnSpc>
              <a:buNone/>
            </a:pPr>
            <a:r>
              <a:rPr lang="en-US" sz="1800" dirty="0">
                <a:latin typeface="Courier New" pitchFamily="49" charset="0"/>
              </a:rPr>
              <a:t> capsule |         6  17.41667  12.93745       3.4        36</a:t>
            </a:r>
          </a:p>
          <a:p>
            <a:pPr marL="0" indent="0">
              <a:lnSpc>
                <a:spcPct val="80000"/>
              </a:lnSpc>
              <a:buNone/>
            </a:pPr>
            <a:r>
              <a:rPr lang="en-US" sz="1800" dirty="0">
                <a:latin typeface="Courier New" pitchFamily="49" charset="0"/>
              </a:rPr>
              <a:t>  coated |         6  31.06667   24.2641       5.8      68.2</a:t>
            </a:r>
          </a:p>
          <a:p>
            <a:pPr marL="0" indent="0">
              <a:lnSpc>
                <a:spcPct val="80000"/>
              </a:lnSpc>
              <a:buNone/>
            </a:pPr>
            <a:r>
              <a:rPr lang="en-US" sz="1800" dirty="0">
                <a:latin typeface="Courier New" pitchFamily="49" charset="0"/>
              </a:rPr>
              <a:t>---------+--------------------------------------------------</a:t>
            </a:r>
          </a:p>
          <a:p>
            <a:pPr marL="0" indent="0">
              <a:lnSpc>
                <a:spcPct val="80000"/>
              </a:lnSpc>
              <a:buNone/>
            </a:pPr>
            <a:r>
              <a:rPr lang="en-US" sz="1800" dirty="0">
                <a:latin typeface="Courier New" pitchFamily="49" charset="0"/>
              </a:rPr>
              <a:t>   Total |        24    25.775  20.00214       3.4      71.3</a:t>
            </a:r>
          </a:p>
          <a:p>
            <a:pPr marL="0" indent="0">
              <a:lnSpc>
                <a:spcPct val="80000"/>
              </a:lnSpc>
              <a:buNone/>
            </a:pPr>
            <a:r>
              <a:rPr lang="en-US" sz="1800" dirty="0">
                <a:latin typeface="Courier New" pitchFamily="49" charset="0"/>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15</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0634" y="1036639"/>
            <a:ext cx="7861496" cy="5717452"/>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BDE0F87-8BD8-4CA0-9B97-FA1773BFB23D}" type="slidenum">
              <a:rPr lang="en-US" altLang="en-US"/>
              <a:pPr/>
              <a:t>16</a:t>
            </a:fld>
            <a:endParaRPr lang="en-US" altLang="en-US"/>
          </a:p>
        </p:txBody>
      </p:sp>
      <p:sp>
        <p:nvSpPr>
          <p:cNvPr id="917506" name="Rectangle 2"/>
          <p:cNvSpPr>
            <a:spLocks noGrp="1" noChangeArrowheads="1"/>
          </p:cNvSpPr>
          <p:nvPr>
            <p:ph type="title"/>
          </p:nvPr>
        </p:nvSpPr>
        <p:spPr>
          <a:xfrm>
            <a:off x="381000" y="228600"/>
            <a:ext cx="7543800" cy="808038"/>
          </a:xfrm>
        </p:spPr>
        <p:txBody>
          <a:bodyPr/>
          <a:lstStyle/>
          <a:p>
            <a:r>
              <a:rPr lang="en-US"/>
              <a:t>Fecal fat data analysis</a:t>
            </a:r>
          </a:p>
        </p:txBody>
      </p:sp>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838200" y="1066800"/>
            <a:ext cx="7620000" cy="5541818"/>
          </a:xfrm>
        </p:spPr>
      </p:pic>
    </p:spTree>
    <p:extLst>
      <p:ext uri="{BB962C8B-B14F-4D97-AF65-F5344CB8AC3E}">
        <p14:creationId xmlns:p14="http://schemas.microsoft.com/office/powerpoint/2010/main" val="38508862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A176D6B1-4C0C-4426-AE38-C2E8B31C78EC}" type="slidenum">
              <a:rPr lang="en-US" altLang="en-US"/>
              <a:pPr/>
              <a:t>17</a:t>
            </a:fld>
            <a:endParaRPr lang="en-US" altLang="en-US"/>
          </a:p>
        </p:txBody>
      </p:sp>
      <p:sp>
        <p:nvSpPr>
          <p:cNvPr id="919555" name="Rectangle 3"/>
          <p:cNvSpPr>
            <a:spLocks noGrp="1" noChangeArrowheads="1"/>
          </p:cNvSpPr>
          <p:nvPr>
            <p:ph type="body" idx="1"/>
          </p:nvPr>
        </p:nvSpPr>
        <p:spPr>
          <a:xfrm>
            <a:off x="0" y="824350"/>
            <a:ext cx="9144000" cy="5334000"/>
          </a:xfrm>
          <a:solidFill>
            <a:schemeClr val="bg1"/>
          </a:solidFill>
        </p:spPr>
        <p:txBody>
          <a:bodyPr/>
          <a:lstStyle/>
          <a:p>
            <a:pPr marL="0" indent="0">
              <a:lnSpc>
                <a:spcPct val="80000"/>
              </a:lnSpc>
              <a:buFont typeface="Wingdings" pitchFamily="2" charset="2"/>
              <a:buNone/>
            </a:pPr>
            <a:endParaRPr lang="en-US" sz="1400" dirty="0">
              <a:latin typeface="Courier New" pitchFamily="49" charset="0"/>
            </a:endParaRPr>
          </a:p>
          <a:p>
            <a:pPr marL="0" indent="0">
              <a:lnSpc>
                <a:spcPct val="80000"/>
              </a:lnSpc>
              <a:buNone/>
            </a:pPr>
            <a:r>
              <a:rPr lang="en-US" sz="1500" dirty="0">
                <a:latin typeface="Courier New" pitchFamily="49" charset="0"/>
              </a:rPr>
              <a:t>. regress </a:t>
            </a:r>
            <a:r>
              <a:rPr lang="en-US" sz="1500" dirty="0" err="1">
                <a:latin typeface="Courier New" pitchFamily="49" charset="0"/>
              </a:rPr>
              <a:t>fecfat</a:t>
            </a:r>
            <a:r>
              <a:rPr lang="en-US" sz="1500" dirty="0">
                <a:latin typeface="Courier New" pitchFamily="49" charset="0"/>
              </a:rPr>
              <a:t> </a:t>
            </a:r>
            <a:r>
              <a:rPr lang="en-US" sz="1500" dirty="0" err="1">
                <a:latin typeface="Courier New" pitchFamily="49" charset="0"/>
              </a:rPr>
              <a:t>i.pilltype</a:t>
            </a:r>
            <a:endParaRPr lang="en-US" sz="1500" dirty="0">
              <a:latin typeface="Courier New" pitchFamily="49" charset="0"/>
            </a:endParaRPr>
          </a:p>
          <a:p>
            <a:pPr marL="0" indent="0">
              <a:lnSpc>
                <a:spcPct val="80000"/>
              </a:lnSpc>
              <a:buNone/>
            </a:pPr>
            <a:endParaRPr lang="en-US" sz="1500" dirty="0">
              <a:latin typeface="Courier New" pitchFamily="49" charset="0"/>
            </a:endParaRPr>
          </a:p>
          <a:p>
            <a:pPr marL="0" indent="0">
              <a:lnSpc>
                <a:spcPct val="80000"/>
              </a:lnSpc>
              <a:buNone/>
            </a:pPr>
            <a:r>
              <a:rPr lang="en-US" sz="1500" dirty="0">
                <a:latin typeface="Courier New" pitchFamily="49" charset="0"/>
              </a:rPr>
              <a:t>      Source |       SS           </a:t>
            </a:r>
            <a:r>
              <a:rPr lang="en-US" sz="1500" dirty="0" err="1">
                <a:latin typeface="Courier New" pitchFamily="49" charset="0"/>
              </a:rPr>
              <a:t>df</a:t>
            </a:r>
            <a:r>
              <a:rPr lang="en-US" sz="1500" dirty="0">
                <a:latin typeface="Courier New" pitchFamily="49" charset="0"/>
              </a:rPr>
              <a:t>       MS      Number of </a:t>
            </a:r>
            <a:r>
              <a:rPr lang="en-US" sz="1500" dirty="0" err="1">
                <a:latin typeface="Courier New" pitchFamily="49" charset="0"/>
              </a:rPr>
              <a:t>obs</a:t>
            </a:r>
            <a:r>
              <a:rPr lang="en-US" sz="1500" dirty="0">
                <a:latin typeface="Courier New" pitchFamily="49" charset="0"/>
              </a:rPr>
              <a:t>   =        24</a:t>
            </a:r>
          </a:p>
          <a:p>
            <a:pPr marL="0" indent="0">
              <a:lnSpc>
                <a:spcPct val="80000"/>
              </a:lnSpc>
              <a:buNone/>
            </a:pPr>
            <a:r>
              <a:rPr lang="en-US" sz="1500" dirty="0">
                <a:latin typeface="Courier New" pitchFamily="49" charset="0"/>
              </a:rPr>
              <a:t>-------------+----------------------------------   F(3, 20)        =      1.86</a:t>
            </a:r>
          </a:p>
          <a:p>
            <a:pPr marL="0" indent="0">
              <a:lnSpc>
                <a:spcPct val="80000"/>
              </a:lnSpc>
              <a:buNone/>
            </a:pPr>
            <a:r>
              <a:rPr lang="en-US" sz="1500" dirty="0">
                <a:latin typeface="Courier New" pitchFamily="49" charset="0"/>
              </a:rPr>
              <a:t>       Model |   2008.6017         3  669.533901   </a:t>
            </a:r>
            <a:r>
              <a:rPr lang="en-US" sz="1500" dirty="0" err="1">
                <a:latin typeface="Courier New" pitchFamily="49" charset="0"/>
              </a:rPr>
              <a:t>Prob</a:t>
            </a:r>
            <a:r>
              <a:rPr lang="en-US" sz="1500" dirty="0">
                <a:latin typeface="Courier New" pitchFamily="49" charset="0"/>
              </a:rPr>
              <a:t> &gt; F        =    0.1687</a:t>
            </a:r>
          </a:p>
          <a:p>
            <a:pPr marL="0" indent="0">
              <a:lnSpc>
                <a:spcPct val="80000"/>
              </a:lnSpc>
              <a:buNone/>
            </a:pPr>
            <a:r>
              <a:rPr lang="en-US" sz="1500" dirty="0">
                <a:latin typeface="Courier New" pitchFamily="49" charset="0"/>
              </a:rPr>
              <a:t>    Residual |  7193.36328        20  359.668164   R-squared       =    0.2183</a:t>
            </a:r>
          </a:p>
          <a:p>
            <a:pPr marL="0" indent="0">
              <a:lnSpc>
                <a:spcPct val="80000"/>
              </a:lnSpc>
              <a:buNone/>
            </a:pPr>
            <a:r>
              <a:rPr lang="en-US" sz="1500" dirty="0">
                <a:latin typeface="Courier New" pitchFamily="49" charset="0"/>
              </a:rPr>
              <a:t>-------------+----------------------------------   </a:t>
            </a:r>
            <a:r>
              <a:rPr lang="en-US" sz="1500" dirty="0" err="1">
                <a:latin typeface="Courier New" pitchFamily="49" charset="0"/>
              </a:rPr>
              <a:t>Adj</a:t>
            </a:r>
            <a:r>
              <a:rPr lang="en-US" sz="1500" dirty="0">
                <a:latin typeface="Courier New" pitchFamily="49" charset="0"/>
              </a:rPr>
              <a:t> R-squared   =    0.1010</a:t>
            </a:r>
          </a:p>
          <a:p>
            <a:pPr marL="0" indent="0">
              <a:lnSpc>
                <a:spcPct val="80000"/>
              </a:lnSpc>
              <a:buNone/>
            </a:pPr>
            <a:r>
              <a:rPr lang="en-US" sz="1500" dirty="0">
                <a:latin typeface="Courier New" pitchFamily="49" charset="0"/>
              </a:rPr>
              <a:t>       Total |  9201.96498        23  400.085434   Root MSE        =    18.965</a:t>
            </a:r>
          </a:p>
          <a:p>
            <a:pPr marL="0" indent="0">
              <a:lnSpc>
                <a:spcPct val="80000"/>
              </a:lnSpc>
              <a:buNone/>
            </a:pPr>
            <a:endParaRPr lang="en-US" sz="1500" dirty="0">
              <a:latin typeface="Courier New" pitchFamily="49" charset="0"/>
            </a:endParaRPr>
          </a:p>
          <a:p>
            <a:pPr marL="0" indent="0">
              <a:lnSpc>
                <a:spcPct val="80000"/>
              </a:lnSpc>
              <a:buNone/>
            </a:pPr>
            <a:r>
              <a:rPr lang="en-US" sz="1500" dirty="0">
                <a:latin typeface="Courier New" pitchFamily="49" charset="0"/>
              </a:rPr>
              <a:t>------------------------------------------------------------------------------</a:t>
            </a:r>
          </a:p>
          <a:p>
            <a:pPr marL="0" indent="0">
              <a:lnSpc>
                <a:spcPct val="80000"/>
              </a:lnSpc>
              <a:buNone/>
            </a:pPr>
            <a:r>
              <a:rPr lang="en-US" sz="1500" dirty="0">
                <a:latin typeface="Courier New" pitchFamily="49" charset="0"/>
              </a:rPr>
              <a:t>      </a:t>
            </a:r>
            <a:r>
              <a:rPr lang="en-US" sz="1500" dirty="0" err="1">
                <a:latin typeface="Courier New" pitchFamily="49" charset="0"/>
              </a:rPr>
              <a:t>fecfat</a:t>
            </a:r>
            <a:r>
              <a:rPr lang="en-US" sz="1500" dirty="0">
                <a:latin typeface="Courier New" pitchFamily="49" charset="0"/>
              </a:rPr>
              <a:t> |      </a:t>
            </a:r>
            <a:r>
              <a:rPr lang="en-US" sz="1500" dirty="0" err="1">
                <a:latin typeface="Courier New" pitchFamily="49" charset="0"/>
              </a:rPr>
              <a:t>Coef</a:t>
            </a:r>
            <a:r>
              <a:rPr lang="en-US" sz="1500" dirty="0">
                <a:latin typeface="Courier New" pitchFamily="49" charset="0"/>
              </a:rPr>
              <a:t>.   Std. Err.      t    P&gt;|t|     [95% Conf. Interval]</a:t>
            </a:r>
          </a:p>
          <a:p>
            <a:pPr marL="0" indent="0">
              <a:lnSpc>
                <a:spcPct val="80000"/>
              </a:lnSpc>
              <a:buNone/>
            </a:pPr>
            <a:r>
              <a:rPr lang="en-US" sz="1500" dirty="0">
                <a:latin typeface="Courier New" pitchFamily="49" charset="0"/>
              </a:rPr>
              <a:t>-------------+----------------------------------------------------------------</a:t>
            </a:r>
          </a:p>
          <a:p>
            <a:pPr marL="0" indent="0">
              <a:lnSpc>
                <a:spcPct val="80000"/>
              </a:lnSpc>
              <a:buNone/>
            </a:pPr>
            <a:r>
              <a:rPr lang="en-US" sz="1500" dirty="0">
                <a:latin typeface="Courier New" pitchFamily="49" charset="0"/>
              </a:rPr>
              <a:t>    </a:t>
            </a:r>
            <a:r>
              <a:rPr lang="en-US" sz="1500" dirty="0" err="1">
                <a:latin typeface="Courier New" pitchFamily="49" charset="0"/>
              </a:rPr>
              <a:t>pilltype</a:t>
            </a:r>
            <a:r>
              <a:rPr lang="en-US" sz="1500" dirty="0">
                <a:latin typeface="Courier New" pitchFamily="49" charset="0"/>
              </a:rPr>
              <a:t> |</a:t>
            </a:r>
          </a:p>
          <a:p>
            <a:pPr marL="0" indent="0">
              <a:lnSpc>
                <a:spcPct val="80000"/>
              </a:lnSpc>
              <a:buNone/>
            </a:pPr>
            <a:r>
              <a:rPr lang="en-US" sz="1500" dirty="0">
                <a:latin typeface="Courier New" pitchFamily="49" charset="0"/>
              </a:rPr>
              <a:t>     tablet  |     -21.55    10.9494    -1.97   0.063    -44.39005     1.29005</a:t>
            </a:r>
          </a:p>
          <a:p>
            <a:pPr marL="0" indent="0">
              <a:lnSpc>
                <a:spcPct val="80000"/>
              </a:lnSpc>
              <a:buNone/>
            </a:pPr>
            <a:r>
              <a:rPr lang="en-US" sz="1500" dirty="0">
                <a:latin typeface="Courier New" pitchFamily="49" charset="0"/>
              </a:rPr>
              <a:t>    capsule  |  -20.66667    10.9494    -1.89   0.074    -43.50672    2.173384</a:t>
            </a:r>
          </a:p>
          <a:p>
            <a:pPr marL="0" indent="0">
              <a:lnSpc>
                <a:spcPct val="80000"/>
              </a:lnSpc>
              <a:buNone/>
            </a:pPr>
            <a:r>
              <a:rPr lang="en-US" sz="1500" dirty="0">
                <a:latin typeface="Courier New" pitchFamily="49" charset="0"/>
              </a:rPr>
              <a:t>     coated  |  -7.016668    10.9494    -0.64   0.529    -29.85672    15.82338</a:t>
            </a:r>
          </a:p>
          <a:p>
            <a:pPr marL="0" indent="0">
              <a:lnSpc>
                <a:spcPct val="80000"/>
              </a:lnSpc>
              <a:buNone/>
            </a:pPr>
            <a:r>
              <a:rPr lang="en-US" sz="1500" dirty="0">
                <a:latin typeface="Courier New" pitchFamily="49" charset="0"/>
              </a:rPr>
              <a:t>             |</a:t>
            </a:r>
          </a:p>
          <a:p>
            <a:pPr marL="0" indent="0">
              <a:lnSpc>
                <a:spcPct val="80000"/>
              </a:lnSpc>
              <a:buNone/>
            </a:pPr>
            <a:r>
              <a:rPr lang="en-US" sz="1500" dirty="0">
                <a:latin typeface="Courier New" pitchFamily="49" charset="0"/>
              </a:rPr>
              <a:t>       _cons |   38.08333   7.742396     4.92   0.000     21.93298    54.23369</a:t>
            </a:r>
          </a:p>
          <a:p>
            <a:pPr marL="0" indent="0">
              <a:lnSpc>
                <a:spcPct val="80000"/>
              </a:lnSpc>
              <a:buNone/>
            </a:pPr>
            <a:r>
              <a:rPr lang="en-US" sz="1500" dirty="0">
                <a:latin typeface="Courier New" pitchFamily="49" charset="0"/>
              </a:rPr>
              <a:t>------------------------------------------------------------------------------</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testparm</a:t>
            </a:r>
            <a:r>
              <a:rPr lang="en-US" sz="1500" dirty="0" smtClean="0">
                <a:latin typeface="Courier New" pitchFamily="49" charset="0"/>
              </a:rPr>
              <a:t> </a:t>
            </a:r>
            <a:r>
              <a:rPr lang="en-US" sz="1500" dirty="0" err="1" smtClean="0">
                <a:latin typeface="Courier New" pitchFamily="49" charset="0"/>
              </a:rPr>
              <a:t>i.pilltype</a:t>
            </a:r>
            <a:endParaRPr lang="en-US" sz="1500" dirty="0" smtClean="0">
              <a:latin typeface="Courier New" pitchFamily="49" charset="0"/>
            </a:endParaRPr>
          </a:p>
          <a:p>
            <a:pPr marL="0" indent="0">
              <a:lnSpc>
                <a:spcPct val="80000"/>
              </a:lnSpc>
              <a:buNone/>
            </a:pPr>
            <a:r>
              <a:rPr lang="en-US" sz="1500" dirty="0" smtClean="0">
                <a:latin typeface="Courier New" pitchFamily="49" charset="0"/>
              </a:rPr>
              <a:t> ( 1)  2.pilltype = 0</a:t>
            </a:r>
          </a:p>
          <a:p>
            <a:pPr marL="0" indent="0">
              <a:lnSpc>
                <a:spcPct val="80000"/>
              </a:lnSpc>
              <a:buNone/>
            </a:pPr>
            <a:r>
              <a:rPr lang="en-US" sz="1500" dirty="0" smtClean="0">
                <a:latin typeface="Courier New" pitchFamily="49" charset="0"/>
              </a:rPr>
              <a:t> ( 2)  3.pilltype = 0</a:t>
            </a:r>
          </a:p>
          <a:p>
            <a:pPr marL="0" indent="0">
              <a:lnSpc>
                <a:spcPct val="80000"/>
              </a:lnSpc>
              <a:buNone/>
            </a:pPr>
            <a:r>
              <a:rPr lang="en-US" sz="1500" dirty="0" smtClean="0">
                <a:latin typeface="Courier New" pitchFamily="49" charset="0"/>
              </a:rPr>
              <a:t> ( 3)  4.pilltype = 0</a:t>
            </a:r>
          </a:p>
          <a:p>
            <a:pPr marL="0" indent="0">
              <a:lnSpc>
                <a:spcPct val="80000"/>
              </a:lnSpc>
              <a:buNone/>
            </a:pPr>
            <a:r>
              <a:rPr lang="en-US" sz="1500" dirty="0" smtClean="0">
                <a:latin typeface="Courier New" pitchFamily="49" charset="0"/>
              </a:rPr>
              <a:t>       F(  3,    20) =    1.86</a:t>
            </a:r>
          </a:p>
          <a:p>
            <a:pPr marL="0" indent="0">
              <a:lnSpc>
                <a:spcPct val="80000"/>
              </a:lnSpc>
              <a:buNone/>
            </a:pPr>
            <a:r>
              <a:rPr lang="en-US" sz="1500" dirty="0" smtClean="0">
                <a:latin typeface="Courier New" pitchFamily="49" charset="0"/>
              </a:rPr>
              <a:t>            </a:t>
            </a:r>
            <a:r>
              <a:rPr lang="en-US" sz="1500" dirty="0" err="1" smtClean="0">
                <a:latin typeface="Courier New" pitchFamily="49" charset="0"/>
              </a:rPr>
              <a:t>Prob</a:t>
            </a:r>
            <a:r>
              <a:rPr lang="en-US" sz="1500" dirty="0" smtClean="0">
                <a:latin typeface="Courier New" pitchFamily="49" charset="0"/>
              </a:rPr>
              <a:t> &gt; F =    0.1687</a:t>
            </a:r>
            <a:endParaRPr lang="en-US" sz="1500" dirty="0">
              <a:latin typeface="Courier New" pitchFamily="49" charset="0"/>
            </a:endParaRPr>
          </a:p>
        </p:txBody>
      </p:sp>
      <p:sp>
        <p:nvSpPr>
          <p:cNvPr id="919554" name="Rectangle 2"/>
          <p:cNvSpPr>
            <a:spLocks noGrp="1" noChangeArrowheads="1"/>
          </p:cNvSpPr>
          <p:nvPr>
            <p:ph type="title"/>
          </p:nvPr>
        </p:nvSpPr>
        <p:spPr>
          <a:xfrm>
            <a:off x="0" y="914400"/>
            <a:ext cx="7543800" cy="731838"/>
          </a:xfrm>
        </p:spPr>
        <p:txBody>
          <a:bodyPr/>
          <a:lstStyle/>
          <a:p>
            <a:r>
              <a:rPr lang="en-US" dirty="0">
                <a:latin typeface="Arial Unicode MS" pitchFamily="34" charset="-128"/>
              </a:rPr>
              <a:t>Regression/ANOVA ignoring sex effects (a wrong analysis)</a:t>
            </a:r>
            <a:r>
              <a:rPr lang="en-US" dirty="0">
                <a:latin typeface="Courier New" pitchFamily="49" charset="0"/>
              </a:rPr>
              <a:t/>
            </a:r>
            <a:br>
              <a:rPr lang="en-US" dirty="0">
                <a:latin typeface="Courier New" pitchFamily="49" charset="0"/>
              </a:rPr>
            </a:br>
            <a:endParaRPr lang="en-US" dirty="0">
              <a:latin typeface="Courier New" pitchFamily="49" charset="0"/>
            </a:endParaRPr>
          </a:p>
        </p:txBody>
      </p:sp>
      <p:sp>
        <p:nvSpPr>
          <p:cNvPr id="919557" name="Text Box 5"/>
          <p:cNvSpPr txBox="1">
            <a:spLocks noChangeArrowheads="1"/>
          </p:cNvSpPr>
          <p:nvPr/>
        </p:nvSpPr>
        <p:spPr bwMode="auto">
          <a:xfrm>
            <a:off x="4419600" y="4800600"/>
            <a:ext cx="3124200" cy="366713"/>
          </a:xfrm>
          <a:prstGeom prst="rect">
            <a:avLst/>
          </a:prstGeom>
          <a:noFill/>
          <a:ln w="9525" algn="ctr">
            <a:noFill/>
            <a:miter lim="800000"/>
            <a:headEnd/>
            <a:tailEnd/>
          </a:ln>
          <a:effectLst/>
        </p:spPr>
        <p:txBody>
          <a:bodyPr>
            <a:spAutoFit/>
          </a:bodyPr>
          <a:lstStyle/>
          <a:p>
            <a:endParaRPr lang="en-US"/>
          </a:p>
        </p:txBody>
      </p:sp>
      <p:grpSp>
        <p:nvGrpSpPr>
          <p:cNvPr id="919561" name="Group 9"/>
          <p:cNvGrpSpPr>
            <a:grpSpLocks/>
          </p:cNvGrpSpPr>
          <p:nvPr/>
        </p:nvGrpSpPr>
        <p:grpSpPr bwMode="auto">
          <a:xfrm>
            <a:off x="2971800" y="4114800"/>
            <a:ext cx="5791200" cy="1922463"/>
            <a:chOff x="1584" y="2688"/>
            <a:chExt cx="3648" cy="1211"/>
          </a:xfrm>
        </p:grpSpPr>
        <p:sp>
          <p:nvSpPr>
            <p:cNvPr id="919558" name="Text Box 6"/>
            <p:cNvSpPr txBox="1">
              <a:spLocks noChangeArrowheads="1"/>
            </p:cNvSpPr>
            <p:nvPr/>
          </p:nvSpPr>
          <p:spPr bwMode="auto">
            <a:xfrm>
              <a:off x="2016" y="3408"/>
              <a:ext cx="3216" cy="491"/>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Difference between average for Tablet – None</a:t>
              </a:r>
            </a:p>
            <a:p>
              <a:pPr algn="l">
                <a:spcBef>
                  <a:spcPct val="50000"/>
                </a:spcBef>
              </a:pPr>
              <a:r>
                <a:rPr lang="en-US" dirty="0">
                  <a:solidFill>
                    <a:srgbClr val="CC0000"/>
                  </a:solidFill>
                </a:rPr>
                <a:t>(16.53 – 38.08 = -21.55)</a:t>
              </a:r>
            </a:p>
          </p:txBody>
        </p:sp>
        <p:sp>
          <p:nvSpPr>
            <p:cNvPr id="919560" name="Line 8"/>
            <p:cNvSpPr>
              <a:spLocks noChangeShapeType="1"/>
            </p:cNvSpPr>
            <p:nvPr/>
          </p:nvSpPr>
          <p:spPr bwMode="auto">
            <a:xfrm flipH="1" flipV="1">
              <a:off x="1584" y="2688"/>
              <a:ext cx="384" cy="67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 name="TextBox 8"/>
          <p:cNvSpPr txBox="1"/>
          <p:nvPr/>
        </p:nvSpPr>
        <p:spPr>
          <a:xfrm>
            <a:off x="3923414" y="6096000"/>
            <a:ext cx="2191626" cy="369332"/>
          </a:xfrm>
          <a:prstGeom prst="rect">
            <a:avLst/>
          </a:prstGeom>
          <a:noFill/>
        </p:spPr>
        <p:txBody>
          <a:bodyPr wrap="none" rtlCol="0">
            <a:spAutoFit/>
          </a:bodyPr>
          <a:lstStyle/>
          <a:p>
            <a:r>
              <a:rPr lang="en-US" dirty="0" smtClean="0">
                <a:solidFill>
                  <a:srgbClr val="FF0000"/>
                </a:solidFill>
              </a:rPr>
              <a:t>Overall test, p=0.17</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95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19561"/>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18</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990600"/>
            <a:ext cx="9144000" cy="5334000"/>
          </a:xfrm>
        </p:spPr>
        <p:txBody>
          <a:bodyPr/>
          <a:lstStyle/>
          <a:p>
            <a:pPr marL="0" indent="0">
              <a:lnSpc>
                <a:spcPct val="80000"/>
              </a:lnSpc>
              <a:buNone/>
            </a:pPr>
            <a:r>
              <a:rPr lang="en-US" sz="1400" dirty="0" smtClean="0">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marL="0" indent="0">
              <a:lnSpc>
                <a:spcPct val="80000"/>
              </a:lnSpc>
              <a:buNone/>
            </a:pPr>
            <a:r>
              <a:rPr lang="en-US" sz="1400" dirty="0">
                <a:latin typeface="Courier New" pitchFamily="49" charset="0"/>
              </a:rPr>
              <a:t>Link:                             identity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4</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4.0</a:t>
            </a:r>
          </a:p>
          <a:p>
            <a:pPr marL="0" indent="0">
              <a:lnSpc>
                <a:spcPct val="80000"/>
              </a:lnSpc>
              <a:buNone/>
            </a:pPr>
            <a:r>
              <a:rPr lang="en-US" sz="1400" dirty="0">
                <a:latin typeface="Courier New" pitchFamily="49" charset="0"/>
              </a:rPr>
              <a:t>                                                              max =          4</a:t>
            </a:r>
          </a:p>
          <a:p>
            <a:pPr marL="0" indent="0">
              <a:lnSpc>
                <a:spcPct val="80000"/>
              </a:lnSpc>
              <a:buNone/>
            </a:pPr>
            <a:r>
              <a:rPr lang="en-US" sz="1400" dirty="0">
                <a:latin typeface="Courier New" pitchFamily="49" charset="0"/>
              </a:rPr>
              <a:t>                                                Wald chi2(3)      =      22.53</a:t>
            </a:r>
          </a:p>
          <a:p>
            <a:pPr marL="0" indent="0">
              <a:lnSpc>
                <a:spcPct val="80000"/>
              </a:lnSpc>
              <a:buNone/>
            </a:pPr>
            <a:r>
              <a:rPr lang="en-US" sz="1400" dirty="0">
                <a:latin typeface="Courier New" pitchFamily="49" charset="0"/>
              </a:rPr>
              <a:t>Scale parameter:                  299.7235      </a:t>
            </a:r>
            <a:r>
              <a:rPr lang="en-US" sz="1400" dirty="0" err="1">
                <a:latin typeface="Courier New" pitchFamily="49" charset="0"/>
              </a:rPr>
              <a:t>Prob</a:t>
            </a:r>
            <a:r>
              <a:rPr lang="en-US" sz="1400" dirty="0">
                <a:latin typeface="Courier New" pitchFamily="49" charset="0"/>
              </a:rPr>
              <a:t> &gt; chi2       =     0.0001</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5.451781    -3.95   0.000    -32.23529   -10.86471</a:t>
            </a:r>
          </a:p>
          <a:p>
            <a:pPr marL="0" indent="0">
              <a:lnSpc>
                <a:spcPct val="80000"/>
              </a:lnSpc>
              <a:buNone/>
            </a:pPr>
            <a:r>
              <a:rPr lang="en-US" sz="1400" dirty="0">
                <a:latin typeface="Courier New" pitchFamily="49" charset="0"/>
              </a:rPr>
              <a:t>    capsule  |  -20.66667   5.451781    -3.79   0.000    -31.35196   -9.981373</a:t>
            </a:r>
          </a:p>
          <a:p>
            <a:pPr marL="0" indent="0">
              <a:lnSpc>
                <a:spcPct val="80000"/>
              </a:lnSpc>
              <a:buNone/>
            </a:pPr>
            <a:r>
              <a:rPr lang="en-US" sz="1400" dirty="0">
                <a:latin typeface="Courier New" pitchFamily="49" charset="0"/>
              </a:rPr>
              <a:t>     coated  |  -7.016668   5.451781    -1.29   0.198    -17.70196    3.668626</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7.067808     5.39   0.000     24.23068    51.93598</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22.53</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0.0001</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5002ABA-F76A-4669-B818-2AD683B12C7E}" type="slidenum">
              <a:rPr lang="en-US" altLang="en-US"/>
              <a:pPr/>
              <a:t>19</a:t>
            </a:fld>
            <a:endParaRPr lang="en-US" altLang="en-US"/>
          </a:p>
        </p:txBody>
      </p:sp>
      <p:sp>
        <p:nvSpPr>
          <p:cNvPr id="928770"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28771" name="Rectangle 3"/>
          <p:cNvSpPr>
            <a:spLocks noGrp="1" noChangeArrowheads="1"/>
          </p:cNvSpPr>
          <p:nvPr>
            <p:ph type="body" idx="1"/>
          </p:nvPr>
        </p:nvSpPr>
        <p:spPr>
          <a:xfrm>
            <a:off x="304800" y="823119"/>
            <a:ext cx="9144000" cy="5334000"/>
          </a:xfrm>
          <a:solidFill>
            <a:schemeClr val="bg1"/>
          </a:solidFill>
        </p:spPr>
        <p:txBody>
          <a:bodyPr/>
          <a:lstStyle/>
          <a:p>
            <a:pPr marL="0" indent="0">
              <a:lnSpc>
                <a:spcPct val="80000"/>
              </a:lnSpc>
              <a:buNone/>
            </a:pPr>
            <a:r>
              <a:rPr lang="en-US" sz="1400" dirty="0" smtClean="0">
                <a:latin typeface="Courier New" pitchFamily="49" charset="0"/>
              </a:rPr>
              <a:t>. </a:t>
            </a:r>
            <a:r>
              <a:rPr lang="en-US" sz="1400" dirty="0" err="1" smtClean="0">
                <a:latin typeface="Courier New" pitchFamily="49" charset="0"/>
              </a:rPr>
              <a:t>xtgee</a:t>
            </a: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a:t>
            </a:r>
            <a:r>
              <a:rPr lang="en-US" sz="1400" dirty="0" err="1" smtClean="0">
                <a:latin typeface="Courier New" pitchFamily="49" charset="0"/>
              </a:rPr>
              <a:t>i</a:t>
            </a:r>
            <a:r>
              <a:rPr lang="en-US" sz="1400" dirty="0" smtClean="0">
                <a:latin typeface="Courier New" pitchFamily="49" charset="0"/>
              </a:rPr>
              <a:t>(</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smtClean="0">
                <a:latin typeface="Courier New" pitchFamily="49" charset="0"/>
              </a:rPr>
              <a:t>GEE </a:t>
            </a:r>
            <a:r>
              <a:rPr lang="en-US" sz="1400" dirty="0">
                <a:latin typeface="Courier New" pitchFamily="49" charset="0"/>
              </a:rPr>
              <a:t>population-averaged model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marL="0" indent="0">
              <a:lnSpc>
                <a:spcPct val="80000"/>
              </a:lnSpc>
              <a:buNone/>
            </a:pPr>
            <a:r>
              <a:rPr lang="en-US" sz="1400" dirty="0">
                <a:latin typeface="Courier New" pitchFamily="49" charset="0"/>
              </a:rPr>
              <a:t>Link:                             identity      </a:t>
            </a:r>
            <a:r>
              <a:rPr lang="en-US" sz="1400" dirty="0" err="1">
                <a:latin typeface="Courier New" pitchFamily="49" charset="0"/>
              </a:rPr>
              <a:t>Obs</a:t>
            </a:r>
            <a:r>
              <a:rPr lang="en-US" sz="1400" dirty="0">
                <a:latin typeface="Courier New" pitchFamily="49" charset="0"/>
              </a:rPr>
              <a:t> per group:</a:t>
            </a:r>
          </a:p>
          <a:p>
            <a:pPr marL="0" indent="0">
              <a:lnSpc>
                <a:spcPct val="80000"/>
              </a:lnSpc>
              <a:buNone/>
            </a:pPr>
            <a:r>
              <a:rPr lang="en-US" sz="1400" dirty="0">
                <a:latin typeface="Courier New" pitchFamily="49" charset="0"/>
              </a:rPr>
              <a:t>Family:                           Gaussian                    min =          4</a:t>
            </a:r>
          </a:p>
          <a:p>
            <a:pPr marL="0" indent="0">
              <a:lnSpc>
                <a:spcPct val="80000"/>
              </a:lnSpc>
              <a:buNone/>
            </a:pPr>
            <a:r>
              <a:rPr lang="en-US" sz="1400" dirty="0">
                <a:latin typeface="Courier New" pitchFamily="49" charset="0"/>
              </a:rPr>
              <a:t>Correlation:                  exchangeable                    </a:t>
            </a:r>
            <a:r>
              <a:rPr lang="en-US" sz="1400" dirty="0" err="1">
                <a:latin typeface="Courier New" pitchFamily="49" charset="0"/>
              </a:rPr>
              <a:t>avg</a:t>
            </a:r>
            <a:r>
              <a:rPr lang="en-US" sz="1400" dirty="0">
                <a:latin typeface="Courier New" pitchFamily="49" charset="0"/>
              </a:rPr>
              <a:t> =        4.0</a:t>
            </a:r>
          </a:p>
          <a:p>
            <a:pPr marL="0" indent="0">
              <a:lnSpc>
                <a:spcPct val="80000"/>
              </a:lnSpc>
              <a:buNone/>
            </a:pPr>
            <a:r>
              <a:rPr lang="en-US" sz="1400" dirty="0">
                <a:latin typeface="Courier New" pitchFamily="49" charset="0"/>
              </a:rPr>
              <a:t>                                                              max =          4</a:t>
            </a:r>
          </a:p>
          <a:p>
            <a:pPr marL="0" indent="0">
              <a:lnSpc>
                <a:spcPct val="80000"/>
              </a:lnSpc>
              <a:buNone/>
            </a:pPr>
            <a:r>
              <a:rPr lang="en-US" sz="1400" dirty="0">
                <a:latin typeface="Courier New" pitchFamily="49" charset="0"/>
              </a:rPr>
              <a:t>                                                Wald chi2(3)      =      22.53</a:t>
            </a:r>
          </a:p>
          <a:p>
            <a:pPr marL="0" indent="0">
              <a:lnSpc>
                <a:spcPct val="80000"/>
              </a:lnSpc>
              <a:buNone/>
            </a:pPr>
            <a:r>
              <a:rPr lang="en-US" sz="1400" dirty="0">
                <a:latin typeface="Courier New" pitchFamily="49" charset="0"/>
              </a:rPr>
              <a:t>Scale parameter:                  299.7235      </a:t>
            </a:r>
            <a:r>
              <a:rPr lang="en-US" sz="1400" dirty="0" err="1">
                <a:latin typeface="Courier New" pitchFamily="49" charset="0"/>
              </a:rPr>
              <a:t>Prob</a:t>
            </a:r>
            <a:r>
              <a:rPr lang="en-US" sz="1400" dirty="0">
                <a:latin typeface="Courier New" pitchFamily="49" charset="0"/>
              </a:rPr>
              <a:t> &gt; chi2       =     0.0001</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5.451781    -3.95   0.000    -32.23529   -10.86471</a:t>
            </a:r>
          </a:p>
          <a:p>
            <a:pPr marL="0" indent="0">
              <a:lnSpc>
                <a:spcPct val="80000"/>
              </a:lnSpc>
              <a:buNone/>
            </a:pPr>
            <a:r>
              <a:rPr lang="en-US" sz="1400" dirty="0">
                <a:latin typeface="Courier New" pitchFamily="49" charset="0"/>
              </a:rPr>
              <a:t>    capsule  |  -20.66667   5.451781    -3.79   0.000    -31.35196   -9.981373</a:t>
            </a:r>
          </a:p>
          <a:p>
            <a:pPr marL="0" indent="0">
              <a:lnSpc>
                <a:spcPct val="80000"/>
              </a:lnSpc>
              <a:buNone/>
            </a:pPr>
            <a:r>
              <a:rPr lang="en-US" sz="1400" dirty="0">
                <a:latin typeface="Courier New" pitchFamily="49" charset="0"/>
              </a:rPr>
              <a:t>     coated  |  -7.016668   5.451781    -1.29   0.198    -17.70196    3.668626</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7.067808     5.39   0.000     24.23068    51.93598</a:t>
            </a:r>
          </a:p>
          <a:p>
            <a:pPr marL="0" indent="0">
              <a:lnSpc>
                <a:spcPct val="80000"/>
              </a:lnSpc>
              <a:buNone/>
            </a:pPr>
            <a:r>
              <a:rPr lang="en-US" sz="1400" dirty="0">
                <a:latin typeface="Courier New" pitchFamily="49" charset="0"/>
              </a:rPr>
              <a:t>------------------------------------------------------------------------------</a:t>
            </a:r>
          </a:p>
          <a:p>
            <a:pPr marL="0" indent="0">
              <a:lnSpc>
                <a:spcPct val="80000"/>
              </a:lnSpc>
              <a:buNone/>
            </a:pPr>
            <a:r>
              <a:rPr lang="pt-BR" sz="1400" dirty="0">
                <a:solidFill>
                  <a:srgbClr val="FF0000"/>
                </a:solidFill>
                <a:latin typeface="Courier New" pitchFamily="49" charset="0"/>
              </a:rPr>
              <a:t>. xtcorr</a:t>
            </a:r>
          </a:p>
          <a:p>
            <a:pPr marL="0" indent="0">
              <a:lnSpc>
                <a:spcPct val="80000"/>
              </a:lnSpc>
              <a:buNone/>
            </a:pPr>
            <a:r>
              <a:rPr lang="pt-BR" sz="1400" dirty="0" smtClean="0">
                <a:solidFill>
                  <a:srgbClr val="FF0000"/>
                </a:solidFill>
                <a:latin typeface="Courier New" pitchFamily="49" charset="0"/>
              </a:rPr>
              <a:t>Estimated </a:t>
            </a:r>
            <a:r>
              <a:rPr lang="pt-BR" sz="1400" dirty="0">
                <a:solidFill>
                  <a:srgbClr val="FF0000"/>
                </a:solidFill>
                <a:latin typeface="Courier New" pitchFamily="49" charset="0"/>
              </a:rPr>
              <a:t>within-patid correlation matrix R:</a:t>
            </a:r>
          </a:p>
          <a:p>
            <a:pPr marL="0" indent="0">
              <a:lnSpc>
                <a:spcPct val="80000"/>
              </a:lnSpc>
              <a:buNone/>
            </a:pPr>
            <a:r>
              <a:rPr lang="pt-BR" sz="1400" dirty="0" smtClean="0">
                <a:solidFill>
                  <a:srgbClr val="FF0000"/>
                </a:solidFill>
                <a:latin typeface="Courier New" pitchFamily="49" charset="0"/>
              </a:rPr>
              <a:t>        </a:t>
            </a:r>
            <a:r>
              <a:rPr lang="pt-BR" sz="1400" dirty="0">
                <a:solidFill>
                  <a:srgbClr val="FF0000"/>
                </a:solidFill>
                <a:latin typeface="Courier New" pitchFamily="49" charset="0"/>
              </a:rPr>
              <a:t>c1      c2      c3      c4</a:t>
            </a:r>
          </a:p>
          <a:p>
            <a:pPr marL="0" indent="0">
              <a:lnSpc>
                <a:spcPct val="80000"/>
              </a:lnSpc>
              <a:buNone/>
            </a:pPr>
            <a:r>
              <a:rPr lang="pt-BR" sz="1400" dirty="0">
                <a:solidFill>
                  <a:srgbClr val="FF0000"/>
                </a:solidFill>
                <a:latin typeface="Courier New" pitchFamily="49" charset="0"/>
              </a:rPr>
              <a:t>r1  1.0000</a:t>
            </a:r>
          </a:p>
          <a:p>
            <a:pPr marL="0" indent="0">
              <a:lnSpc>
                <a:spcPct val="80000"/>
              </a:lnSpc>
              <a:buNone/>
            </a:pPr>
            <a:r>
              <a:rPr lang="pt-BR" sz="1400" dirty="0">
                <a:solidFill>
                  <a:srgbClr val="FF0000"/>
                </a:solidFill>
                <a:latin typeface="Courier New" pitchFamily="49" charset="0"/>
              </a:rPr>
              <a:t>r2  0.7025  1.0000</a:t>
            </a:r>
          </a:p>
          <a:p>
            <a:pPr marL="0" indent="0">
              <a:lnSpc>
                <a:spcPct val="80000"/>
              </a:lnSpc>
              <a:buNone/>
            </a:pPr>
            <a:r>
              <a:rPr lang="pt-BR" sz="1400" dirty="0">
                <a:solidFill>
                  <a:srgbClr val="FF0000"/>
                </a:solidFill>
                <a:latin typeface="Courier New" pitchFamily="49" charset="0"/>
              </a:rPr>
              <a:t>r3  0.7025  0.7025  1.0000</a:t>
            </a:r>
          </a:p>
          <a:p>
            <a:pPr marL="0" indent="0">
              <a:lnSpc>
                <a:spcPct val="80000"/>
              </a:lnSpc>
              <a:buNone/>
            </a:pPr>
            <a:r>
              <a:rPr lang="pt-BR" sz="1400" dirty="0">
                <a:solidFill>
                  <a:srgbClr val="FF0000"/>
                </a:solidFill>
                <a:latin typeface="Courier New" pitchFamily="49" charset="0"/>
              </a:rPr>
              <a:t>r4  0.7025  0.7025  0.7025  1.0000</a:t>
            </a:r>
          </a:p>
        </p:txBody>
      </p:sp>
    </p:spTree>
    <p:extLst>
      <p:ext uri="{BB962C8B-B14F-4D97-AF65-F5344CB8AC3E}">
        <p14:creationId xmlns:p14="http://schemas.microsoft.com/office/powerpoint/2010/main" val="936242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6EF0BC0-ABB7-4695-9984-A02270674DC4}"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33400" indent="-533400">
              <a:lnSpc>
                <a:spcPct val="90000"/>
              </a:lnSpc>
              <a:buSzTx/>
              <a:buFont typeface="Monotype Sorts" pitchFamily="2" charset="2"/>
              <a:buAutoNum type="arabicPeriod"/>
            </a:pPr>
            <a:r>
              <a:rPr lang="en-US" dirty="0"/>
              <a:t>Motivating examples and introduction</a:t>
            </a:r>
          </a:p>
          <a:p>
            <a:pPr marL="533400" indent="-533400">
              <a:lnSpc>
                <a:spcPct val="90000"/>
              </a:lnSpc>
              <a:buSzTx/>
              <a:buFont typeface="Monotype Sorts" pitchFamily="2" charset="2"/>
              <a:buAutoNum type="arabicPeriod"/>
            </a:pPr>
            <a:r>
              <a:rPr lang="en-US" dirty="0"/>
              <a:t>Analysis of the fecal fat data</a:t>
            </a:r>
          </a:p>
          <a:p>
            <a:pPr marL="533400" indent="-533400">
              <a:lnSpc>
                <a:spcPct val="90000"/>
              </a:lnSpc>
              <a:buSzTx/>
              <a:buFont typeface="Monotype Sorts" pitchFamily="2" charset="2"/>
              <a:buAutoNum type="arabicPeriod"/>
            </a:pPr>
            <a:r>
              <a:rPr lang="en-US" dirty="0"/>
              <a:t>Accommodating correlated data</a:t>
            </a:r>
          </a:p>
          <a:p>
            <a:pPr marL="533400" indent="-533400">
              <a:lnSpc>
                <a:spcPct val="90000"/>
              </a:lnSpc>
              <a:buSzTx/>
              <a:buFont typeface="Monotype Sorts" pitchFamily="2" charset="2"/>
              <a:buAutoNum type="arabicPeriod"/>
            </a:pPr>
            <a:r>
              <a:rPr lang="en-US" dirty="0" smtClean="0"/>
              <a:t>Summary</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363ED09A-418B-409D-844E-9BB9677BCB52}" type="slidenum">
              <a:rPr lang="en-US" altLang="en-US"/>
              <a:pPr/>
              <a:t>20</a:t>
            </a:fld>
            <a:endParaRPr lang="en-US" altLang="en-US"/>
          </a:p>
        </p:txBody>
      </p:sp>
      <p:sp>
        <p:nvSpPr>
          <p:cNvPr id="930819" name="Rectangle 3"/>
          <p:cNvSpPr>
            <a:spLocks noGrp="1" noChangeArrowheads="1"/>
          </p:cNvSpPr>
          <p:nvPr>
            <p:ph type="body" idx="1"/>
          </p:nvPr>
        </p:nvSpPr>
        <p:spPr>
          <a:xfrm>
            <a:off x="228600" y="838200"/>
            <a:ext cx="9144000" cy="5334000"/>
          </a:xfrm>
        </p:spPr>
        <p:txBody>
          <a:bodyPr/>
          <a:lstStyle/>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 robust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chi2(3)       =     11.71</a:t>
            </a:r>
          </a:p>
          <a:p>
            <a:pPr marL="0" indent="0">
              <a:lnSpc>
                <a:spcPct val="80000"/>
              </a:lnSpc>
              <a:buNone/>
            </a:pPr>
            <a:r>
              <a:rPr lang="en-US" sz="1400" dirty="0" smtClean="0">
                <a:latin typeface="Courier New" pitchFamily="49" charset="0"/>
              </a:rPr>
              <a:t>Scale parameter:                  299.7235      </a:t>
            </a:r>
            <a:r>
              <a:rPr lang="en-US" sz="1400" dirty="0" err="1" smtClean="0">
                <a:latin typeface="Courier New" pitchFamily="49" charset="0"/>
              </a:rPr>
              <a:t>Prob</a:t>
            </a:r>
            <a:r>
              <a:rPr lang="en-US" sz="1400" dirty="0" smtClean="0">
                <a:latin typeface="Courier New" pitchFamily="49" charset="0"/>
              </a:rPr>
              <a:t> &gt; chi2        =    0.0084</a:t>
            </a:r>
          </a:p>
          <a:p>
            <a:pPr marL="0" indent="0">
              <a:lnSpc>
                <a:spcPct val="80000"/>
              </a:lnSpc>
              <a:buNone/>
            </a:pPr>
            <a:r>
              <a:rPr lang="en-US" sz="1400" dirty="0" smtClean="0">
                <a:latin typeface="Courier New" pitchFamily="49" charset="0"/>
              </a:rPr>
              <a:t>                                  (Std. Err. adjusted for clustering on </a:t>
            </a:r>
            <a:r>
              <a:rPr lang="en-US" sz="1400" dirty="0" err="1" smtClean="0">
                <a:latin typeface="Courier New" pitchFamily="49" charset="0"/>
              </a:rPr>
              <a:t>patid</a:t>
            </a:r>
            <a:r>
              <a:rPr lang="en-US" sz="1400" dirty="0" smtClean="0">
                <a:latin typeface="Courier New" pitchFamily="49" charset="0"/>
              </a:rPr>
              <a:t>)</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               Robust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6.931847    -3.11   0.002    -35.13617    -7.96383</a:t>
            </a:r>
          </a:p>
          <a:p>
            <a:pPr marL="0" indent="0">
              <a:lnSpc>
                <a:spcPct val="80000"/>
              </a:lnSpc>
              <a:buNone/>
            </a:pPr>
            <a:r>
              <a:rPr lang="en-US" sz="1400" dirty="0">
                <a:latin typeface="Courier New" pitchFamily="49" charset="0"/>
              </a:rPr>
              <a:t>    capsule  |  -20.66667   7.349407    -2.81   0.005    -35.07124   -6.262094</a:t>
            </a:r>
          </a:p>
          <a:p>
            <a:pPr marL="0" indent="0">
              <a:lnSpc>
                <a:spcPct val="80000"/>
              </a:lnSpc>
              <a:buNone/>
            </a:pPr>
            <a:r>
              <a:rPr lang="en-US" sz="1400" dirty="0">
                <a:latin typeface="Courier New" pitchFamily="49" charset="0"/>
              </a:rPr>
              <a:t>     coated  |  -7.016668   5.246295    -1.34   0.181    -17.29922    3.265881</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_cons |   38.08333   9.175163     4.15   0.000     20.10034    56.06632</a:t>
            </a:r>
          </a:p>
          <a:p>
            <a:pPr marL="0" indent="0">
              <a:lnSpc>
                <a:spcPct val="80000"/>
              </a:lnSpc>
              <a:buNone/>
            </a:pPr>
            <a:r>
              <a:rPr lang="en-US" sz="1400" dirty="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testparm</a:t>
            </a:r>
            <a:r>
              <a:rPr lang="en-US" sz="1400" dirty="0" smtClean="0">
                <a:latin typeface="Courier New" pitchFamily="49" charset="0"/>
              </a:rPr>
              <a:t> </a:t>
            </a:r>
            <a:r>
              <a:rPr lang="en-US" sz="1400" dirty="0" err="1" smtClean="0">
                <a:latin typeface="Courier New" pitchFamily="49" charset="0"/>
              </a:rPr>
              <a:t>i.pilltype</a:t>
            </a:r>
            <a:endParaRPr lang="en-US" sz="1400" dirty="0" smtClean="0">
              <a:latin typeface="Courier New" pitchFamily="49" charset="0"/>
            </a:endParaRPr>
          </a:p>
          <a:p>
            <a:pPr marL="0" indent="0">
              <a:lnSpc>
                <a:spcPct val="80000"/>
              </a:lnSpc>
              <a:buNone/>
            </a:pPr>
            <a:r>
              <a:rPr lang="en-US" sz="1400" dirty="0" smtClean="0">
                <a:latin typeface="Courier New" pitchFamily="49" charset="0"/>
              </a:rPr>
              <a:t> ( 1)  2.pilltype = 0</a:t>
            </a:r>
          </a:p>
          <a:p>
            <a:pPr marL="0" indent="0">
              <a:lnSpc>
                <a:spcPct val="80000"/>
              </a:lnSpc>
              <a:buNone/>
            </a:pPr>
            <a:r>
              <a:rPr lang="en-US" sz="1400" dirty="0" smtClean="0">
                <a:latin typeface="Courier New" pitchFamily="49" charset="0"/>
              </a:rPr>
              <a:t> ( 2)  3.pilltype = 0</a:t>
            </a:r>
          </a:p>
          <a:p>
            <a:pPr marL="0" indent="0">
              <a:lnSpc>
                <a:spcPct val="80000"/>
              </a:lnSpc>
              <a:buNone/>
            </a:pPr>
            <a:r>
              <a:rPr lang="en-US" sz="1400" dirty="0" smtClean="0">
                <a:latin typeface="Courier New" pitchFamily="49" charset="0"/>
              </a:rPr>
              <a:t> ( 3)  4.pilltype = 0</a:t>
            </a:r>
          </a:p>
          <a:p>
            <a:pPr marL="0" indent="0">
              <a:lnSpc>
                <a:spcPct val="80000"/>
              </a:lnSpc>
              <a:buNone/>
            </a:pPr>
            <a:r>
              <a:rPr lang="en-US" sz="1400" dirty="0" smtClean="0">
                <a:latin typeface="Courier New" pitchFamily="49" charset="0"/>
              </a:rPr>
              <a:t>           chi2(  3) =   11.71</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Prob</a:t>
            </a:r>
            <a:r>
              <a:rPr lang="en-US" sz="1400" dirty="0" smtClean="0">
                <a:latin typeface="Courier New" pitchFamily="49" charset="0"/>
              </a:rPr>
              <a:t> &gt; chi2 =    0.0084</a:t>
            </a:r>
            <a:endParaRPr lang="en-US" sz="1400" dirty="0">
              <a:latin typeface="Courier New" pitchFamily="49" charset="0"/>
            </a:endParaRPr>
          </a:p>
        </p:txBody>
      </p:sp>
      <p:sp>
        <p:nvSpPr>
          <p:cNvPr id="930818" name="Rectangle 2"/>
          <p:cNvSpPr>
            <a:spLocks noGrp="1" noChangeArrowheads="1"/>
          </p:cNvSpPr>
          <p:nvPr>
            <p:ph type="title"/>
          </p:nvPr>
        </p:nvSpPr>
        <p:spPr>
          <a:xfrm>
            <a:off x="0" y="0"/>
            <a:ext cx="7543800" cy="731838"/>
          </a:xfrm>
        </p:spPr>
        <p:txBody>
          <a:bodyPr/>
          <a:lstStyle/>
          <a:p>
            <a:r>
              <a:rPr lang="en-US" sz="3600">
                <a:latin typeface="Arial Unicode MS" pitchFamily="34" charset="-128"/>
              </a:rPr>
              <a:t>A hierarchical analysis (variation)</a:t>
            </a:r>
            <a:endParaRPr lang="en-US" sz="3600">
              <a:latin typeface="Courier New" pitchFamily="49" charset="0"/>
            </a:endParaRPr>
          </a:p>
        </p:txBody>
      </p:sp>
      <p:grpSp>
        <p:nvGrpSpPr>
          <p:cNvPr id="930823" name="Group 7"/>
          <p:cNvGrpSpPr>
            <a:grpSpLocks/>
          </p:cNvGrpSpPr>
          <p:nvPr/>
        </p:nvGrpSpPr>
        <p:grpSpPr bwMode="auto">
          <a:xfrm>
            <a:off x="3048000" y="4191000"/>
            <a:ext cx="4648200" cy="1784350"/>
            <a:chOff x="2400" y="2880"/>
            <a:chExt cx="2928" cy="1124"/>
          </a:xfrm>
        </p:grpSpPr>
        <p:sp>
          <p:nvSpPr>
            <p:cNvPr id="930820" name="Text Box 4"/>
            <p:cNvSpPr txBox="1">
              <a:spLocks noChangeArrowheads="1"/>
            </p:cNvSpPr>
            <p:nvPr/>
          </p:nvSpPr>
          <p:spPr bwMode="auto">
            <a:xfrm>
              <a:off x="2544" y="3600"/>
              <a:ext cx="2784" cy="404"/>
            </a:xfrm>
            <a:prstGeom prst="rect">
              <a:avLst/>
            </a:prstGeom>
            <a:noFill/>
            <a:ln w="9525" algn="ctr">
              <a:noFill/>
              <a:miter lim="800000"/>
              <a:headEnd/>
              <a:tailEnd/>
            </a:ln>
            <a:effectLst/>
          </p:spPr>
          <p:txBody>
            <a:bodyPr>
              <a:spAutoFit/>
            </a:bodyPr>
            <a:lstStyle/>
            <a:p>
              <a:pPr algn="l"/>
              <a:r>
                <a:rPr lang="en-US" dirty="0">
                  <a:solidFill>
                    <a:srgbClr val="CC0000"/>
                  </a:solidFill>
                </a:rPr>
                <a:t>Coefficient unchanged, but SE is slightly different (6.93 versus 5.45 without robust)</a:t>
              </a:r>
            </a:p>
          </p:txBody>
        </p:sp>
        <p:sp>
          <p:nvSpPr>
            <p:cNvPr id="930822" name="Line 6"/>
            <p:cNvSpPr>
              <a:spLocks noChangeShapeType="1"/>
            </p:cNvSpPr>
            <p:nvPr/>
          </p:nvSpPr>
          <p:spPr bwMode="auto">
            <a:xfrm flipH="1" flipV="1">
              <a:off x="2400" y="2880"/>
              <a:ext cx="96" cy="672"/>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08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C4292CE-F139-44E1-82C4-C080BCF1EAA2}" type="slidenum">
              <a:rPr lang="en-US" altLang="en-US"/>
              <a:pPr/>
              <a:t>21</a:t>
            </a:fld>
            <a:endParaRPr lang="en-US" altLang="en-US"/>
          </a:p>
        </p:txBody>
      </p:sp>
      <p:sp>
        <p:nvSpPr>
          <p:cNvPr id="743426" name="Rectangle 2"/>
          <p:cNvSpPr>
            <a:spLocks noGrp="1" noChangeArrowheads="1"/>
          </p:cNvSpPr>
          <p:nvPr>
            <p:ph type="title"/>
          </p:nvPr>
        </p:nvSpPr>
        <p:spPr>
          <a:xfrm>
            <a:off x="304800" y="762000"/>
            <a:ext cx="7543800" cy="655638"/>
          </a:xfrm>
        </p:spPr>
        <p:txBody>
          <a:bodyPr/>
          <a:lstStyle/>
          <a:p>
            <a:r>
              <a:rPr lang="en-US" sz="2800"/>
              <a:t>Accommodating hierarchical data</a:t>
            </a:r>
          </a:p>
        </p:txBody>
      </p:sp>
      <p:sp>
        <p:nvSpPr>
          <p:cNvPr id="743427" name="Rectangle 3"/>
          <p:cNvSpPr>
            <a:spLocks noGrp="1" noChangeArrowheads="1"/>
          </p:cNvSpPr>
          <p:nvPr>
            <p:ph type="body" idx="1"/>
          </p:nvPr>
        </p:nvSpPr>
        <p:spPr>
          <a:xfrm>
            <a:off x="228600" y="1676400"/>
            <a:ext cx="8915400" cy="4411663"/>
          </a:xfrm>
        </p:spPr>
        <p:txBody>
          <a:bodyPr/>
          <a:lstStyle/>
          <a:p>
            <a:r>
              <a:rPr lang="en-US" sz="2800"/>
              <a:t>The usual statistical methods (multiple regression, basic ANOVA, logistic regression, and many others) assume observations are independent. </a:t>
            </a:r>
          </a:p>
          <a:p>
            <a:r>
              <a:rPr lang="en-US" sz="2800" i="1"/>
              <a:t>Important idea</a:t>
            </a:r>
            <a:r>
              <a:rPr lang="en-US" sz="2800"/>
              <a:t>:  observations taken within the same subgroup in a hierarchy are often more similar to one another than to observations in different subgroups, other things being equal.  [correlated]</a:t>
            </a:r>
          </a:p>
          <a:p>
            <a:r>
              <a:rPr lang="en-US" sz="2800"/>
              <a:t>Failure to accommodate the hierarchical nature of the data can lead to incorrect SEs, p-values and confidence intervals, sometimes grossly incorrect.</a:t>
            </a:r>
          </a:p>
          <a:p>
            <a:pPr lvl="1">
              <a:buFont typeface="Wingdings" pitchFamily="2" charset="2"/>
              <a:buNone/>
            </a:pP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743427">
                                            <p:txEl>
                                              <p:pRg st="2" end="2"/>
                                            </p:txEl>
                                          </p:spTgt>
                                        </p:tgtEl>
                                        <p:attrNameLst>
                                          <p:attrName>style.visibility</p:attrName>
                                        </p:attrNameLst>
                                      </p:cBhvr>
                                      <p:to>
                                        <p:strVal val="visible"/>
                                      </p:to>
                                    </p:set>
                                    <p:anim calcmode="lin" valueType="num">
                                      <p:cBhvr additive="base">
                                        <p:cTn id="7" dur="500" fill="hold"/>
                                        <p:tgtEl>
                                          <p:spTgt spid="743427">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7434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56BD91F7-3069-41E0-A1E3-46A89C74AD1D}" type="slidenum">
              <a:rPr lang="en-US" altLang="en-US"/>
              <a:pPr/>
              <a:t>22</a:t>
            </a:fld>
            <a:endParaRPr lang="en-US" altLang="en-US"/>
          </a:p>
        </p:txBody>
      </p:sp>
      <p:sp>
        <p:nvSpPr>
          <p:cNvPr id="932866" name="Rectangle 2"/>
          <p:cNvSpPr>
            <a:spLocks noGrp="1" noChangeArrowheads="1"/>
          </p:cNvSpPr>
          <p:nvPr>
            <p:ph type="title"/>
          </p:nvPr>
        </p:nvSpPr>
        <p:spPr>
          <a:xfrm>
            <a:off x="0" y="381000"/>
            <a:ext cx="7543800" cy="731838"/>
          </a:xfrm>
        </p:spPr>
        <p:txBody>
          <a:bodyPr/>
          <a:lstStyle/>
          <a:p>
            <a:r>
              <a:rPr lang="en-US">
                <a:latin typeface="Arial Unicode MS" pitchFamily="34" charset="-128"/>
              </a:rPr>
              <a:t>Regr/ANOVA with sex effects</a:t>
            </a:r>
            <a:br>
              <a:rPr lang="en-US">
                <a:latin typeface="Arial Unicode MS" pitchFamily="34" charset="-128"/>
              </a:rPr>
            </a:br>
            <a:r>
              <a:rPr lang="en-US">
                <a:latin typeface="Arial Unicode MS" pitchFamily="34" charset="-128"/>
              </a:rPr>
              <a:t>(incorrect analysis)</a:t>
            </a:r>
            <a:endParaRPr lang="en-US">
              <a:latin typeface="Courier New" pitchFamily="49" charset="0"/>
            </a:endParaRPr>
          </a:p>
        </p:txBody>
      </p:sp>
      <p:sp>
        <p:nvSpPr>
          <p:cNvPr id="932867" name="Rectangle 3"/>
          <p:cNvSpPr>
            <a:spLocks noGrp="1" noChangeArrowheads="1"/>
          </p:cNvSpPr>
          <p:nvPr>
            <p:ph type="body" idx="1"/>
          </p:nvPr>
        </p:nvSpPr>
        <p:spPr>
          <a:xfrm>
            <a:off x="228600" y="1524000"/>
            <a:ext cx="9144000" cy="5334000"/>
          </a:xfrm>
        </p:spPr>
        <p:txBody>
          <a:bodyPr/>
          <a:lstStyle/>
          <a:p>
            <a:pPr marL="0" indent="0">
              <a:lnSpc>
                <a:spcPct val="80000"/>
              </a:lnSpc>
              <a:buNone/>
            </a:pPr>
            <a:r>
              <a:rPr lang="en-US" sz="1400" dirty="0" smtClean="0">
                <a:latin typeface="Courier New" pitchFamily="49" charset="0"/>
              </a:rPr>
              <a:t>. regress </a:t>
            </a:r>
            <a:r>
              <a:rPr lang="en-US" sz="1400" dirty="0" err="1" smtClean="0">
                <a:latin typeface="Courier New" pitchFamily="49" charset="0"/>
              </a:rPr>
              <a:t>fecfat</a:t>
            </a:r>
            <a:r>
              <a:rPr lang="en-US" sz="1400" dirty="0" smtClean="0">
                <a:latin typeface="Courier New" pitchFamily="49" charset="0"/>
              </a:rPr>
              <a:t> </a:t>
            </a:r>
            <a:r>
              <a:rPr lang="en-US" sz="1400" dirty="0" err="1" smtClean="0">
                <a:latin typeface="Courier New" pitchFamily="49" charset="0"/>
              </a:rPr>
              <a:t>i.pilltype</a:t>
            </a:r>
            <a:r>
              <a:rPr lang="en-US" sz="1400" dirty="0" smtClean="0">
                <a:latin typeface="Courier New" pitchFamily="49" charset="0"/>
              </a:rPr>
              <a:t> i.sex</a:t>
            </a:r>
          </a:p>
          <a:p>
            <a:pPr marL="0" indent="0">
              <a:lnSpc>
                <a:spcPct val="80000"/>
              </a:lnSpc>
              <a:buNone/>
            </a:pPr>
            <a:endParaRPr lang="en-US" sz="1400" dirty="0" smtClean="0">
              <a:latin typeface="Courier New" pitchFamily="49" charset="0"/>
            </a:endParaRP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      Source |       SS           </a:t>
            </a:r>
            <a:r>
              <a:rPr lang="en-US" sz="1400" dirty="0" err="1">
                <a:latin typeface="Courier New" pitchFamily="49" charset="0"/>
              </a:rPr>
              <a:t>df</a:t>
            </a:r>
            <a:r>
              <a:rPr lang="en-US" sz="1400" dirty="0">
                <a:latin typeface="Courier New" pitchFamily="49" charset="0"/>
              </a:rPr>
              <a:t>       MS      Number of </a:t>
            </a:r>
            <a:r>
              <a:rPr lang="en-US" sz="1400" dirty="0" err="1">
                <a:latin typeface="Courier New" pitchFamily="49" charset="0"/>
              </a:rPr>
              <a:t>obs</a:t>
            </a:r>
            <a:r>
              <a:rPr lang="en-US" sz="1400" dirty="0">
                <a:latin typeface="Courier New" pitchFamily="49" charset="0"/>
              </a:rPr>
              <a:t>   =        24</a:t>
            </a:r>
          </a:p>
          <a:p>
            <a:pPr marL="0" indent="0">
              <a:lnSpc>
                <a:spcPct val="80000"/>
              </a:lnSpc>
              <a:buNone/>
            </a:pPr>
            <a:r>
              <a:rPr lang="en-US" sz="1400" dirty="0">
                <a:latin typeface="Courier New" pitchFamily="49" charset="0"/>
              </a:rPr>
              <a:t>-------------+----------------------------------   F(4, 19)        =      2.43</a:t>
            </a:r>
          </a:p>
          <a:p>
            <a:pPr marL="0" indent="0">
              <a:lnSpc>
                <a:spcPct val="80000"/>
              </a:lnSpc>
              <a:buNone/>
            </a:pPr>
            <a:r>
              <a:rPr lang="en-US" sz="1400" dirty="0">
                <a:latin typeface="Courier New" pitchFamily="49" charset="0"/>
              </a:rPr>
              <a:t>       Model |  3110.21668         4  777.554169   </a:t>
            </a:r>
            <a:r>
              <a:rPr lang="en-US" sz="1400" dirty="0" err="1">
                <a:latin typeface="Courier New" pitchFamily="49" charset="0"/>
              </a:rPr>
              <a:t>Prob</a:t>
            </a:r>
            <a:r>
              <a:rPr lang="en-US" sz="1400" dirty="0">
                <a:latin typeface="Courier New" pitchFamily="49" charset="0"/>
              </a:rPr>
              <a:t> &gt; F        =    0.0837</a:t>
            </a:r>
          </a:p>
          <a:p>
            <a:pPr marL="0" indent="0">
              <a:lnSpc>
                <a:spcPct val="80000"/>
              </a:lnSpc>
              <a:buNone/>
            </a:pPr>
            <a:r>
              <a:rPr lang="en-US" sz="1400" dirty="0">
                <a:latin typeface="Courier New" pitchFamily="49" charset="0"/>
              </a:rPr>
              <a:t>    Residual |   6091.7483        19  320.618332   R-squared       =    0.3380</a:t>
            </a:r>
          </a:p>
          <a:p>
            <a:pPr marL="0" indent="0">
              <a:lnSpc>
                <a:spcPct val="80000"/>
              </a:lnSpc>
              <a:buNone/>
            </a:pPr>
            <a:r>
              <a:rPr lang="en-US" sz="1400" dirty="0">
                <a:latin typeface="Courier New" pitchFamily="49" charset="0"/>
              </a:rPr>
              <a:t>-------------+----------------------------------   </a:t>
            </a:r>
            <a:r>
              <a:rPr lang="en-US" sz="1400" dirty="0" err="1">
                <a:latin typeface="Courier New" pitchFamily="49" charset="0"/>
              </a:rPr>
              <a:t>Adj</a:t>
            </a:r>
            <a:r>
              <a:rPr lang="en-US" sz="1400" dirty="0">
                <a:latin typeface="Courier New" pitchFamily="49" charset="0"/>
              </a:rPr>
              <a:t> R-squared   =    0.1986</a:t>
            </a:r>
          </a:p>
          <a:p>
            <a:pPr marL="0" indent="0">
              <a:lnSpc>
                <a:spcPct val="80000"/>
              </a:lnSpc>
              <a:buNone/>
            </a:pPr>
            <a:r>
              <a:rPr lang="en-US" sz="1400" dirty="0">
                <a:latin typeface="Courier New" pitchFamily="49" charset="0"/>
              </a:rPr>
              <a:t>       Total |  9201.96498        23  400.085434   Root MSE        =    17.906</a:t>
            </a:r>
          </a:p>
          <a:p>
            <a:pPr marL="0" indent="0">
              <a:lnSpc>
                <a:spcPct val="80000"/>
              </a:lnSpc>
              <a:buNone/>
            </a:pPr>
            <a:endParaRPr lang="en-US" sz="1400" dirty="0">
              <a:latin typeface="Courier New" pitchFamily="49" charset="0"/>
            </a:endParaRP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t    P&gt;|t|     [95% Conf. Interval]</a:t>
            </a:r>
          </a:p>
          <a:p>
            <a:pPr marL="0" indent="0">
              <a:lnSpc>
                <a:spcPct val="80000"/>
              </a:lnSpc>
              <a:buNone/>
            </a:pPr>
            <a:r>
              <a:rPr lang="en-US" sz="1400" dirty="0">
                <a:latin typeface="Courier New" pitchFamily="49" charset="0"/>
              </a:rPr>
              <a:t>-------------+----------------------------------------------------------------</a:t>
            </a:r>
          </a:p>
          <a:p>
            <a:pPr marL="0" indent="0">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marL="0" indent="0">
              <a:lnSpc>
                <a:spcPct val="80000"/>
              </a:lnSpc>
              <a:buNone/>
            </a:pPr>
            <a:r>
              <a:rPr lang="en-US" sz="1400" dirty="0">
                <a:latin typeface="Courier New" pitchFamily="49" charset="0"/>
              </a:rPr>
              <a:t>     tablet  |     -21.55   10.33793    -2.08   0.051    -43.18753    .0875334</a:t>
            </a:r>
          </a:p>
          <a:p>
            <a:pPr marL="0" indent="0">
              <a:lnSpc>
                <a:spcPct val="80000"/>
              </a:lnSpc>
              <a:buNone/>
            </a:pPr>
            <a:r>
              <a:rPr lang="en-US" sz="1400" dirty="0">
                <a:latin typeface="Courier New" pitchFamily="49" charset="0"/>
              </a:rPr>
              <a:t>    capsule  |  -20.66667   10.33793    -2.00   0.060     -42.3042    .9708671</a:t>
            </a:r>
          </a:p>
          <a:p>
            <a:pPr marL="0" indent="0">
              <a:lnSpc>
                <a:spcPct val="80000"/>
              </a:lnSpc>
              <a:buNone/>
            </a:pPr>
            <a:r>
              <a:rPr lang="en-US" sz="1400" dirty="0">
                <a:latin typeface="Courier New" pitchFamily="49" charset="0"/>
              </a:rPr>
              <a:t>     coated  |  -7.016668   10.33793    -0.68   0.505     -28.6542    14.62087</a:t>
            </a:r>
          </a:p>
          <a:p>
            <a:pPr marL="0" indent="0">
              <a:lnSpc>
                <a:spcPct val="80000"/>
              </a:lnSpc>
              <a:buNone/>
            </a:pPr>
            <a:r>
              <a:rPr lang="en-US" sz="1400" dirty="0">
                <a:latin typeface="Courier New" pitchFamily="49" charset="0"/>
              </a:rPr>
              <a:t>             |</a:t>
            </a:r>
          </a:p>
          <a:p>
            <a:pPr marL="0" indent="0">
              <a:lnSpc>
                <a:spcPct val="80000"/>
              </a:lnSpc>
              <a:buNone/>
            </a:pPr>
            <a:r>
              <a:rPr lang="en-US" sz="1400" dirty="0">
                <a:latin typeface="Courier New" pitchFamily="49" charset="0"/>
              </a:rPr>
              <a:t>       1.sex |      13.55    7.31002     1.85   0.079    -1.750047    28.85005</a:t>
            </a:r>
          </a:p>
          <a:p>
            <a:pPr marL="0" indent="0">
              <a:lnSpc>
                <a:spcPct val="80000"/>
              </a:lnSpc>
              <a:buNone/>
            </a:pPr>
            <a:r>
              <a:rPr lang="en-US" sz="1400" dirty="0">
                <a:latin typeface="Courier New" pitchFamily="49" charset="0"/>
              </a:rPr>
              <a:t>       _cons |   31.30833   8.172851     3.83   0.001     14.20236    48.41431</a:t>
            </a:r>
          </a:p>
          <a:p>
            <a:pPr marL="0" indent="0">
              <a:lnSpc>
                <a:spcPct val="80000"/>
              </a:lnSpc>
              <a:buNone/>
            </a:pPr>
            <a:r>
              <a:rPr lang="en-US" sz="1400" dirty="0">
                <a:latin typeface="Courier New" pitchFamily="49" charset="0"/>
              </a:rPr>
              <a:t>------------------------------------------------------------------------------</a:t>
            </a:r>
          </a:p>
        </p:txBody>
      </p:sp>
      <p:grpSp>
        <p:nvGrpSpPr>
          <p:cNvPr id="932870" name="Group 6"/>
          <p:cNvGrpSpPr>
            <a:grpSpLocks/>
          </p:cNvGrpSpPr>
          <p:nvPr/>
        </p:nvGrpSpPr>
        <p:grpSpPr bwMode="auto">
          <a:xfrm>
            <a:off x="1322119" y="5454650"/>
            <a:ext cx="4038600" cy="1250950"/>
            <a:chOff x="864" y="3360"/>
            <a:chExt cx="2544" cy="788"/>
          </a:xfrm>
        </p:grpSpPr>
        <p:sp>
          <p:nvSpPr>
            <p:cNvPr id="932868" name="Text Box 4"/>
            <p:cNvSpPr txBox="1">
              <a:spLocks noChangeArrowheads="1"/>
            </p:cNvSpPr>
            <p:nvPr/>
          </p:nvSpPr>
          <p:spPr bwMode="auto">
            <a:xfrm>
              <a:off x="864" y="3744"/>
              <a:ext cx="2064" cy="404"/>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Sex effects are borderline statistically significant</a:t>
              </a:r>
            </a:p>
          </p:txBody>
        </p:sp>
        <p:sp>
          <p:nvSpPr>
            <p:cNvPr id="932869" name="Line 5"/>
            <p:cNvSpPr>
              <a:spLocks noChangeShapeType="1"/>
            </p:cNvSpPr>
            <p:nvPr/>
          </p:nvSpPr>
          <p:spPr bwMode="auto">
            <a:xfrm flipV="1">
              <a:off x="2719" y="3360"/>
              <a:ext cx="689" cy="384"/>
            </a:xfrm>
            <a:prstGeom prst="line">
              <a:avLst/>
            </a:prstGeom>
            <a:noFill/>
            <a:ln w="9525">
              <a:solidFill>
                <a:srgbClr val="FF0000"/>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2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14526BB-2449-43A3-A75A-9350B61D7D9C}" type="slidenum">
              <a:rPr lang="en-US" altLang="en-US"/>
              <a:pPr/>
              <a:t>23</a:t>
            </a:fld>
            <a:endParaRPr lang="en-US" altLang="en-US"/>
          </a:p>
        </p:txBody>
      </p:sp>
      <p:sp>
        <p:nvSpPr>
          <p:cNvPr id="934914" name="Rectangle 2"/>
          <p:cNvSpPr>
            <a:spLocks noGrp="1" noChangeArrowheads="1"/>
          </p:cNvSpPr>
          <p:nvPr>
            <p:ph type="title"/>
          </p:nvPr>
        </p:nvSpPr>
        <p:spPr>
          <a:xfrm>
            <a:off x="0" y="228600"/>
            <a:ext cx="7543800" cy="731838"/>
          </a:xfrm>
        </p:spPr>
        <p:txBody>
          <a:bodyPr/>
          <a:lstStyle/>
          <a:p>
            <a:r>
              <a:rPr lang="en-US" sz="3600">
                <a:latin typeface="Arial Unicode MS" pitchFamily="34" charset="-128"/>
              </a:rPr>
              <a:t>A hierarchical analysis</a:t>
            </a:r>
            <a:endParaRPr lang="en-US" sz="3600">
              <a:latin typeface="Courier New" pitchFamily="49" charset="0"/>
            </a:endParaRPr>
          </a:p>
        </p:txBody>
      </p:sp>
      <p:sp>
        <p:nvSpPr>
          <p:cNvPr id="934915" name="Rectangle 3"/>
          <p:cNvSpPr>
            <a:spLocks noGrp="1" noChangeArrowheads="1"/>
          </p:cNvSpPr>
          <p:nvPr>
            <p:ph type="body" idx="1"/>
          </p:nvPr>
        </p:nvSpPr>
        <p:spPr>
          <a:xfrm>
            <a:off x="0" y="1295400"/>
            <a:ext cx="9144000" cy="5334000"/>
          </a:xfrm>
        </p:spPr>
        <p:txBody>
          <a:bodyPr/>
          <a:lstStyle/>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xtgee</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fecfat</a:t>
            </a:r>
            <a:r>
              <a:rPr lang="en-US" sz="1400" dirty="0" smtClean="0">
                <a:solidFill>
                  <a:srgbClr val="FF0000"/>
                </a:solidFill>
                <a:latin typeface="Courier New" pitchFamily="49" charset="0"/>
              </a:rPr>
              <a:t> </a:t>
            </a:r>
            <a:r>
              <a:rPr lang="en-US" sz="1400" dirty="0" err="1" smtClean="0">
                <a:solidFill>
                  <a:srgbClr val="FF0000"/>
                </a:solidFill>
                <a:latin typeface="Courier New" pitchFamily="49" charset="0"/>
              </a:rPr>
              <a:t>i.pilltype</a:t>
            </a:r>
            <a:r>
              <a:rPr lang="en-US" sz="1400" dirty="0" smtClean="0">
                <a:solidFill>
                  <a:srgbClr val="FF0000"/>
                </a:solidFill>
                <a:latin typeface="Courier New" pitchFamily="49" charset="0"/>
              </a:rPr>
              <a:t> i.sex, </a:t>
            </a:r>
            <a:r>
              <a:rPr lang="en-US" sz="1400" dirty="0" err="1" smtClean="0">
                <a:solidFill>
                  <a:srgbClr val="FF0000"/>
                </a:solidFill>
                <a:latin typeface="Courier New" pitchFamily="49" charset="0"/>
              </a:rPr>
              <a:t>i</a:t>
            </a:r>
            <a:r>
              <a:rPr lang="en-US" sz="1400" dirty="0" smtClean="0">
                <a:solidFill>
                  <a:srgbClr val="FF0000"/>
                </a:solidFill>
                <a:latin typeface="Courier New" pitchFamily="49" charset="0"/>
              </a:rPr>
              <a:t>(</a:t>
            </a:r>
            <a:r>
              <a:rPr lang="en-US" sz="1400" dirty="0" err="1" smtClean="0">
                <a:solidFill>
                  <a:srgbClr val="FF0000"/>
                </a:solidFill>
                <a:latin typeface="Courier New" pitchFamily="49" charset="0"/>
              </a:rPr>
              <a:t>patid</a:t>
            </a:r>
            <a:r>
              <a:rPr lang="en-US" sz="1400" dirty="0" smtClean="0">
                <a:solidFill>
                  <a:srgbClr val="FF0000"/>
                </a:solidFill>
                <a:latin typeface="Courier New" pitchFamily="49" charset="0"/>
              </a:rPr>
              <a:t>)</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Iteration 1: tolerance = 9.971e-16</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GEE population-averaged model                   Number of </a:t>
            </a:r>
            <a:r>
              <a:rPr lang="en-US" sz="1400" dirty="0" err="1" smtClean="0">
                <a:latin typeface="Courier New" pitchFamily="49" charset="0"/>
              </a:rPr>
              <a:t>obs</a:t>
            </a:r>
            <a:r>
              <a:rPr lang="en-US" sz="1400" dirty="0" smtClean="0">
                <a:latin typeface="Courier New" pitchFamily="49" charset="0"/>
              </a:rPr>
              <a:t>      =        24</a:t>
            </a:r>
          </a:p>
          <a:p>
            <a:pPr marL="0" indent="0">
              <a:lnSpc>
                <a:spcPct val="80000"/>
              </a:lnSpc>
              <a:buNone/>
            </a:pPr>
            <a:r>
              <a:rPr lang="en-US" sz="1400" dirty="0" smtClean="0">
                <a:latin typeface="Courier New" pitchFamily="49" charset="0"/>
              </a:rPr>
              <a:t>Group variable:                      </a:t>
            </a:r>
            <a:r>
              <a:rPr lang="en-US" sz="1400" dirty="0" err="1" smtClean="0">
                <a:latin typeface="Courier New" pitchFamily="49" charset="0"/>
              </a:rPr>
              <a:t>patid</a:t>
            </a:r>
            <a:r>
              <a:rPr lang="en-US" sz="1400" dirty="0" smtClean="0">
                <a:latin typeface="Courier New" pitchFamily="49" charset="0"/>
              </a:rPr>
              <a:t>      Number of groups   =         6</a:t>
            </a:r>
          </a:p>
          <a:p>
            <a:pPr marL="0" indent="0">
              <a:lnSpc>
                <a:spcPct val="80000"/>
              </a:lnSpc>
              <a:buNone/>
            </a:pPr>
            <a:r>
              <a:rPr lang="en-US" sz="1400" dirty="0" smtClean="0">
                <a:latin typeface="Courier New" pitchFamily="49" charset="0"/>
              </a:rPr>
              <a:t>Link:                             identity      </a:t>
            </a:r>
            <a:r>
              <a:rPr lang="en-US" sz="1400" dirty="0" err="1" smtClean="0">
                <a:latin typeface="Courier New" pitchFamily="49" charset="0"/>
              </a:rPr>
              <a:t>Obs</a:t>
            </a:r>
            <a:r>
              <a:rPr lang="en-US" sz="1400" dirty="0" smtClean="0">
                <a:latin typeface="Courier New" pitchFamily="49" charset="0"/>
              </a:rPr>
              <a:t> per group: min =         4</a:t>
            </a:r>
          </a:p>
          <a:p>
            <a:pPr marL="0" indent="0">
              <a:lnSpc>
                <a:spcPct val="80000"/>
              </a:lnSpc>
              <a:buNone/>
            </a:pPr>
            <a:r>
              <a:rPr lang="en-US" sz="1400" dirty="0" smtClean="0">
                <a:latin typeface="Courier New" pitchFamily="49" charset="0"/>
              </a:rPr>
              <a:t>Family:                           Gaussian                     </a:t>
            </a:r>
            <a:r>
              <a:rPr lang="en-US" sz="1400" dirty="0" err="1" smtClean="0">
                <a:latin typeface="Courier New" pitchFamily="49" charset="0"/>
              </a:rPr>
              <a:t>avg</a:t>
            </a:r>
            <a:r>
              <a:rPr lang="en-US" sz="1400" dirty="0" smtClean="0">
                <a:latin typeface="Courier New" pitchFamily="49" charset="0"/>
              </a:rPr>
              <a:t> =       4.0</a:t>
            </a:r>
          </a:p>
          <a:p>
            <a:pPr marL="0" indent="0">
              <a:lnSpc>
                <a:spcPct val="80000"/>
              </a:lnSpc>
              <a:buNone/>
            </a:pPr>
            <a:r>
              <a:rPr lang="en-US" sz="1400" dirty="0" smtClean="0">
                <a:latin typeface="Courier New" pitchFamily="49" charset="0"/>
              </a:rPr>
              <a:t>Correlation:                  exchangeable                     max =         4</a:t>
            </a:r>
          </a:p>
          <a:p>
            <a:pPr marL="0" indent="0">
              <a:lnSpc>
                <a:spcPct val="80000"/>
              </a:lnSpc>
              <a:buNone/>
            </a:pPr>
            <a:r>
              <a:rPr lang="en-US" sz="1400" dirty="0" smtClean="0">
                <a:latin typeface="Courier New" pitchFamily="49" charset="0"/>
              </a:rPr>
              <a:t>                                                Wald chi2(4)       =     24.00</a:t>
            </a:r>
          </a:p>
          <a:p>
            <a:pPr marL="0" indent="0">
              <a:lnSpc>
                <a:spcPct val="80000"/>
              </a:lnSpc>
              <a:buNone/>
            </a:pPr>
            <a:r>
              <a:rPr lang="en-US" sz="1400" dirty="0" smtClean="0">
                <a:latin typeface="Courier New" pitchFamily="49" charset="0"/>
              </a:rPr>
              <a:t>Scale parameter:                  253.8228      </a:t>
            </a:r>
            <a:r>
              <a:rPr lang="en-US" sz="1400" dirty="0" err="1" smtClean="0">
                <a:latin typeface="Courier New" pitchFamily="49" charset="0"/>
              </a:rPr>
              <a:t>Prob</a:t>
            </a:r>
            <a:r>
              <a:rPr lang="en-US" sz="1400" dirty="0" smtClean="0">
                <a:latin typeface="Courier New" pitchFamily="49" charset="0"/>
              </a:rPr>
              <a:t> &gt; chi2        =    0.0001</a:t>
            </a:r>
          </a:p>
          <a:p>
            <a:pPr marL="0" indent="0">
              <a:lnSpc>
                <a:spcPct val="80000"/>
              </a:lnSpc>
              <a:buNone/>
            </a:pPr>
            <a:endParaRPr lang="en-US" sz="1400" dirty="0" smtClean="0">
              <a:latin typeface="Courier New" pitchFamily="49" charset="0"/>
            </a:endParaRP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fecfat</a:t>
            </a:r>
            <a:r>
              <a:rPr lang="en-US" sz="1400" dirty="0" smtClean="0">
                <a:latin typeface="Courier New" pitchFamily="49" charset="0"/>
              </a:rPr>
              <a:t> |      </a:t>
            </a:r>
            <a:r>
              <a:rPr lang="en-US" sz="1400" dirty="0" err="1" smtClean="0">
                <a:latin typeface="Courier New" pitchFamily="49" charset="0"/>
              </a:rPr>
              <a:t>Coef</a:t>
            </a:r>
            <a:r>
              <a:rPr lang="en-US" sz="1400" dirty="0" smtClean="0">
                <a:latin typeface="Courier New" pitchFamily="49" charset="0"/>
              </a:rPr>
              <a:t>.   Std. Err.      z    P&gt;|z|     [95% Conf. Interval]</a:t>
            </a:r>
          </a:p>
          <a:p>
            <a:pPr marL="0" indent="0">
              <a:lnSpc>
                <a:spcPct val="80000"/>
              </a:lnSpc>
              <a:buNone/>
            </a:pPr>
            <a:r>
              <a:rPr lang="en-US" sz="1400" dirty="0" smtClean="0">
                <a:latin typeface="Courier New" pitchFamily="49" charset="0"/>
              </a:rPr>
              <a:t>-------------+----------------------------------------------------------------</a:t>
            </a:r>
          </a:p>
          <a:p>
            <a:pPr marL="0" indent="0">
              <a:lnSpc>
                <a:spcPct val="80000"/>
              </a:lnSpc>
              <a:buNone/>
            </a:pPr>
            <a:r>
              <a:rPr lang="en-US" sz="1400" dirty="0" smtClean="0">
                <a:latin typeface="Courier New" pitchFamily="49" charset="0"/>
              </a:rPr>
              <a:t>    </a:t>
            </a:r>
            <a:r>
              <a:rPr lang="en-US" sz="1400" dirty="0" err="1" smtClean="0">
                <a:latin typeface="Courier New" pitchFamily="49" charset="0"/>
              </a:rPr>
              <a:t>pilltype</a:t>
            </a:r>
            <a:r>
              <a:rPr lang="en-US" sz="1400" dirty="0" smtClean="0">
                <a:latin typeface="Courier New" pitchFamily="49" charset="0"/>
              </a:rPr>
              <a:t> |</a:t>
            </a:r>
          </a:p>
          <a:p>
            <a:pPr marL="0" indent="0">
              <a:lnSpc>
                <a:spcPct val="80000"/>
              </a:lnSpc>
              <a:buNone/>
            </a:pPr>
            <a:r>
              <a:rPr lang="en-US" sz="1400" dirty="0" smtClean="0">
                <a:latin typeface="Courier New" pitchFamily="49" charset="0"/>
              </a:rPr>
              <a:t>          2  |     -21.55   5.451781    -3.95   0.000    -32.23529   -10.86471</a:t>
            </a:r>
          </a:p>
          <a:p>
            <a:pPr marL="0" indent="0">
              <a:lnSpc>
                <a:spcPct val="80000"/>
              </a:lnSpc>
              <a:buNone/>
            </a:pPr>
            <a:r>
              <a:rPr lang="en-US" sz="1400" dirty="0" smtClean="0">
                <a:latin typeface="Courier New" pitchFamily="49" charset="0"/>
              </a:rPr>
              <a:t>          3  |  -20.66667   5.451781    -3.79   0.000    -31.35196   -9.981373</a:t>
            </a:r>
          </a:p>
          <a:p>
            <a:pPr marL="0" indent="0">
              <a:lnSpc>
                <a:spcPct val="80000"/>
              </a:lnSpc>
              <a:buNone/>
            </a:pPr>
            <a:r>
              <a:rPr lang="en-US" sz="1400" dirty="0" smtClean="0">
                <a:latin typeface="Courier New" pitchFamily="49" charset="0"/>
              </a:rPr>
              <a:t>          4  |  -7.016668   5.451781    -1.29   0.198    -17.70196    3.668626</a:t>
            </a:r>
          </a:p>
          <a:p>
            <a:pPr marL="0" indent="0">
              <a:lnSpc>
                <a:spcPct val="80000"/>
              </a:lnSpc>
              <a:buNone/>
            </a:pPr>
            <a:r>
              <a:rPr lang="en-US" sz="1400" dirty="0" smtClean="0">
                <a:latin typeface="Courier New" pitchFamily="49" charset="0"/>
              </a:rPr>
              <a:t>             |</a:t>
            </a:r>
          </a:p>
          <a:p>
            <a:pPr marL="0" indent="0">
              <a:lnSpc>
                <a:spcPct val="80000"/>
              </a:lnSpc>
              <a:buNone/>
            </a:pPr>
            <a:r>
              <a:rPr lang="en-US" sz="1400" dirty="0" smtClean="0">
                <a:solidFill>
                  <a:srgbClr val="FF0000"/>
                </a:solidFill>
                <a:latin typeface="Courier New" pitchFamily="49" charset="0"/>
              </a:rPr>
              <a:t>       1.sex |      13.55   11.16389     1.21   0.225    -8.330816    35.43082</a:t>
            </a:r>
          </a:p>
          <a:p>
            <a:pPr marL="0" indent="0">
              <a:lnSpc>
                <a:spcPct val="80000"/>
              </a:lnSpc>
              <a:buNone/>
            </a:pPr>
            <a:r>
              <a:rPr lang="en-US" sz="1400" dirty="0" smtClean="0">
                <a:latin typeface="Courier New" pitchFamily="49" charset="0"/>
              </a:rPr>
              <a:t>       _cons |   31.30833   8.570992     3.65   0.000      14.5095    48.10717</a:t>
            </a:r>
          </a:p>
          <a:p>
            <a:pPr marL="0" indent="0">
              <a:lnSpc>
                <a:spcPct val="80000"/>
              </a:lnSpc>
              <a:buNone/>
            </a:pPr>
            <a:r>
              <a:rPr lang="en-US" sz="1400" dirty="0" smtClean="0">
                <a:latin typeface="Courier New" pitchFamily="49" charset="0"/>
              </a:rPr>
              <a:t>------------------------------------------------------------------------------</a:t>
            </a:r>
            <a:endParaRPr lang="en-US" sz="1400" dirty="0">
              <a:latin typeface="Courier New" pitchFamily="49"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17815B-3D18-472D-B5F1-C3CFBA20C231}" type="slidenum">
              <a:rPr lang="en-US" altLang="en-US"/>
              <a:pPr/>
              <a:t>24</a:t>
            </a:fld>
            <a:endParaRPr lang="en-US" altLang="en-US"/>
          </a:p>
        </p:txBody>
      </p:sp>
      <p:sp>
        <p:nvSpPr>
          <p:cNvPr id="971778" name="Rectangle 2"/>
          <p:cNvSpPr>
            <a:spLocks noGrp="1" noChangeArrowheads="1"/>
          </p:cNvSpPr>
          <p:nvPr>
            <p:ph type="title"/>
          </p:nvPr>
        </p:nvSpPr>
        <p:spPr/>
        <p:txBody>
          <a:bodyPr/>
          <a:lstStyle/>
          <a:p>
            <a:r>
              <a:rPr lang="en-US"/>
              <a:t>Fecal fat data analysis - summary</a:t>
            </a:r>
          </a:p>
        </p:txBody>
      </p:sp>
      <p:sp>
        <p:nvSpPr>
          <p:cNvPr id="971779" name="Rectangle 3"/>
          <p:cNvSpPr>
            <a:spLocks noGrp="1" noChangeArrowheads="1"/>
          </p:cNvSpPr>
          <p:nvPr>
            <p:ph type="body" idx="1"/>
          </p:nvPr>
        </p:nvSpPr>
        <p:spPr/>
        <p:txBody>
          <a:bodyPr/>
          <a:lstStyle/>
          <a:p>
            <a:r>
              <a:rPr lang="en-US"/>
              <a:t>Failing to accommodate the hierarchical nature of the data led to grossly incorrect statistical inferences. </a:t>
            </a:r>
          </a:p>
          <a:p>
            <a:r>
              <a:rPr lang="en-US"/>
              <a:t>Estimates were unchanged, but SEs were affected.  (In general estimates tend to be little affected, but do change slightly).</a:t>
            </a:r>
          </a:p>
          <a:p>
            <a:r>
              <a:rPr lang="en-US"/>
              <a:t>The proper hierarchical analysis can lead to smaller or larger SEs compared to a naïve analysis.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76E3DD8-2BC0-4BEF-A1E9-DCE3EB96EF94}" type="slidenum">
              <a:rPr lang="en-US" altLang="en-US"/>
              <a:pPr/>
              <a:t>25</a:t>
            </a:fld>
            <a:endParaRPr lang="en-US" altLang="en-US"/>
          </a:p>
        </p:txBody>
      </p:sp>
      <p:sp>
        <p:nvSpPr>
          <p:cNvPr id="979970" name="Rectangle 2"/>
          <p:cNvSpPr>
            <a:spLocks noGrp="1" noChangeArrowheads="1"/>
          </p:cNvSpPr>
          <p:nvPr>
            <p:ph type="title"/>
          </p:nvPr>
        </p:nvSpPr>
        <p:spPr/>
        <p:txBody>
          <a:bodyPr/>
          <a:lstStyle/>
          <a:p>
            <a:r>
              <a:rPr lang="en-US"/>
              <a:t>Not just an academic concern …</a:t>
            </a:r>
          </a:p>
        </p:txBody>
      </p:sp>
      <p:pic>
        <p:nvPicPr>
          <p:cNvPr id="979971" name="Picture 3"/>
          <p:cNvPicPr>
            <a:picLocks noGrp="1" noChangeAspect="1" noChangeArrowheads="1"/>
          </p:cNvPicPr>
          <p:nvPr>
            <p:ph type="body" idx="1"/>
          </p:nvPr>
        </p:nvPicPr>
        <p:blipFill>
          <a:blip r:embed="rId3" cstate="print"/>
          <a:srcRect/>
          <a:stretch>
            <a:fillRect/>
          </a:stretch>
        </p:blipFill>
        <p:spPr>
          <a:xfrm>
            <a:off x="0" y="1600200"/>
            <a:ext cx="9144000" cy="2449513"/>
          </a:xfrm>
          <a:noFill/>
          <a:ln/>
        </p:spPr>
      </p:pic>
      <p:pic>
        <p:nvPicPr>
          <p:cNvPr id="979972" name="Picture 4"/>
          <p:cNvPicPr>
            <a:picLocks noChangeAspect="1" noChangeArrowheads="1"/>
          </p:cNvPicPr>
          <p:nvPr/>
        </p:nvPicPr>
        <p:blipFill>
          <a:blip r:embed="rId4" cstate="print"/>
          <a:srcRect/>
          <a:stretch>
            <a:fillRect/>
          </a:stretch>
        </p:blipFill>
        <p:spPr bwMode="auto">
          <a:xfrm>
            <a:off x="381000" y="4114800"/>
            <a:ext cx="5943600" cy="619125"/>
          </a:xfrm>
          <a:prstGeom prst="rect">
            <a:avLst/>
          </a:prstGeom>
          <a:noFill/>
          <a:ln w="9525" algn="ctr">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3EC055-975A-41A8-B475-F4D2DEBD6618}" type="slidenum">
              <a:rPr lang="en-US" altLang="en-US"/>
              <a:pPr/>
              <a:t>26</a:t>
            </a:fld>
            <a:endParaRPr lang="en-US" altLang="en-US"/>
          </a:p>
        </p:txBody>
      </p:sp>
      <p:sp>
        <p:nvSpPr>
          <p:cNvPr id="980994" name="Rectangle 2"/>
          <p:cNvSpPr>
            <a:spLocks noGrp="1" noChangeArrowheads="1"/>
          </p:cNvSpPr>
          <p:nvPr>
            <p:ph type="title"/>
          </p:nvPr>
        </p:nvSpPr>
        <p:spPr/>
        <p:txBody>
          <a:bodyPr/>
          <a:lstStyle/>
          <a:p>
            <a:r>
              <a:rPr lang="en-US" dirty="0"/>
              <a:t>Not just an academic concern …</a:t>
            </a:r>
          </a:p>
        </p:txBody>
      </p:sp>
      <p:pic>
        <p:nvPicPr>
          <p:cNvPr id="2" name="Picture 1"/>
          <p:cNvPicPr>
            <a:picLocks noChangeAspect="1"/>
          </p:cNvPicPr>
          <p:nvPr/>
        </p:nvPicPr>
        <p:blipFill>
          <a:blip r:embed="rId3"/>
          <a:stretch>
            <a:fillRect/>
          </a:stretch>
        </p:blipFill>
        <p:spPr>
          <a:xfrm>
            <a:off x="438615" y="1375470"/>
            <a:ext cx="7745457" cy="5482530"/>
          </a:xfrm>
          <a:prstGeom prst="rect">
            <a:avLst/>
          </a:prstGeom>
        </p:spPr>
      </p:pic>
      <p:sp>
        <p:nvSpPr>
          <p:cNvPr id="3" name="Oval 2"/>
          <p:cNvSpPr/>
          <p:nvPr/>
        </p:nvSpPr>
        <p:spPr bwMode="auto">
          <a:xfrm>
            <a:off x="6477000" y="2133600"/>
            <a:ext cx="1371600" cy="685800"/>
          </a:xfrm>
          <a:prstGeom prst="ellipse">
            <a:avLst/>
          </a:prstGeom>
          <a:noFill/>
          <a:ln w="25400" cap="flat" cmpd="sng" algn="ctr">
            <a:solidFill>
              <a:srgbClr val="CC0000"/>
            </a:solidFill>
            <a:prstDash val="solid"/>
            <a:round/>
            <a:headEnd type="none" w="med" len="med"/>
            <a:tailEnd type="triangl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7" name="Oval 6"/>
          <p:cNvSpPr/>
          <p:nvPr/>
        </p:nvSpPr>
        <p:spPr bwMode="auto">
          <a:xfrm>
            <a:off x="6652160" y="5947668"/>
            <a:ext cx="1653639" cy="757932"/>
          </a:xfrm>
          <a:prstGeom prst="ellipse">
            <a:avLst/>
          </a:prstGeom>
          <a:noFill/>
          <a:ln w="25400" cap="flat" cmpd="sng" algn="ctr">
            <a:solidFill>
              <a:srgbClr val="CC0000"/>
            </a:solidFill>
            <a:prstDash val="solid"/>
            <a:round/>
            <a:headEnd type="none" w="med" len="med"/>
            <a:tailEnd type="triangl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005E349-D93E-4B4A-A032-38EF83847B16}" type="slidenum">
              <a:rPr lang="en-US" altLang="en-US"/>
              <a:pPr/>
              <a:t>27</a:t>
            </a:fld>
            <a:endParaRPr lang="en-US" altLang="en-US"/>
          </a:p>
        </p:txBody>
      </p:sp>
      <p:sp>
        <p:nvSpPr>
          <p:cNvPr id="982018" name="Rectangle 2"/>
          <p:cNvSpPr>
            <a:spLocks noGrp="1" noChangeArrowheads="1"/>
          </p:cNvSpPr>
          <p:nvPr>
            <p:ph type="title"/>
          </p:nvPr>
        </p:nvSpPr>
        <p:spPr/>
        <p:txBody>
          <a:bodyPr/>
          <a:lstStyle/>
          <a:p>
            <a:r>
              <a:rPr lang="en-US"/>
              <a:t>Not just an academic concern …</a:t>
            </a:r>
          </a:p>
        </p:txBody>
      </p:sp>
      <p:pic>
        <p:nvPicPr>
          <p:cNvPr id="7" name="Picture 6"/>
          <p:cNvPicPr>
            <a:picLocks noChangeAspect="1"/>
          </p:cNvPicPr>
          <p:nvPr/>
        </p:nvPicPr>
        <p:blipFill rotWithShape="1">
          <a:blip r:embed="rId3"/>
          <a:srcRect r="63605" b="90899"/>
          <a:stretch/>
        </p:blipFill>
        <p:spPr>
          <a:xfrm>
            <a:off x="838199" y="1752600"/>
            <a:ext cx="4096937" cy="685800"/>
          </a:xfrm>
          <a:prstGeom prst="rect">
            <a:avLst/>
          </a:prstGeom>
        </p:spPr>
      </p:pic>
      <p:pic>
        <p:nvPicPr>
          <p:cNvPr id="3" name="Picture 2"/>
          <p:cNvPicPr>
            <a:picLocks noChangeAspect="1"/>
          </p:cNvPicPr>
          <p:nvPr/>
        </p:nvPicPr>
        <p:blipFill>
          <a:blip r:embed="rId4"/>
          <a:stretch>
            <a:fillRect/>
          </a:stretch>
        </p:blipFill>
        <p:spPr>
          <a:xfrm>
            <a:off x="152400" y="2471195"/>
            <a:ext cx="8810663" cy="3310016"/>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212734B-E62C-4A20-A979-B3F3A9EA8489}" type="slidenum">
              <a:rPr lang="en-US" altLang="en-US"/>
              <a:pPr/>
              <a:t>28</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dirty="0" smtClean="0"/>
              <a:t>Summary – Part 1</a:t>
            </a:r>
            <a:endParaRPr lang="en-US" dirty="0"/>
          </a:p>
        </p:txBody>
      </p:sp>
      <p:sp>
        <p:nvSpPr>
          <p:cNvPr id="813059" name="Rectangle 3"/>
          <p:cNvSpPr>
            <a:spLocks noGrp="1" noChangeArrowheads="1"/>
          </p:cNvSpPr>
          <p:nvPr>
            <p:ph type="body" idx="1"/>
          </p:nvPr>
        </p:nvSpPr>
        <p:spPr>
          <a:xfrm>
            <a:off x="381000" y="1295400"/>
            <a:ext cx="7924800" cy="5029200"/>
          </a:xfrm>
        </p:spPr>
        <p:txBody>
          <a:bodyPr/>
          <a:lstStyle/>
          <a:p>
            <a:pPr>
              <a:lnSpc>
                <a:spcPct val="90000"/>
              </a:lnSpc>
            </a:pPr>
            <a:r>
              <a:rPr lang="en-US" sz="2800" dirty="0"/>
              <a:t>Hierarchical data structures are common.</a:t>
            </a:r>
          </a:p>
          <a:p>
            <a:pPr>
              <a:lnSpc>
                <a:spcPct val="90000"/>
              </a:lnSpc>
            </a:pPr>
            <a:r>
              <a:rPr lang="en-US" sz="2800" dirty="0"/>
              <a:t>They lead to correlated data.</a:t>
            </a:r>
          </a:p>
          <a:p>
            <a:pPr>
              <a:lnSpc>
                <a:spcPct val="90000"/>
              </a:lnSpc>
            </a:pPr>
            <a:r>
              <a:rPr lang="en-US" sz="2800" dirty="0"/>
              <a:t>Ignoring the correlation can be a serious error.</a:t>
            </a:r>
          </a:p>
          <a:p>
            <a:pPr>
              <a:lnSpc>
                <a:spcPct val="90000"/>
              </a:lnSpc>
            </a:pPr>
            <a:r>
              <a:rPr lang="en-US" sz="2800" dirty="0"/>
              <a:t>Not easy to predict whether a proper, correlated data analysis will yield larger or smaller standard errors compared to an incorrect analysis that assumes all the data are independent</a:t>
            </a:r>
            <a:r>
              <a:rPr lang="en-US" sz="2800" dirty="0" smtClean="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7DEFF13-7A58-4E9C-8BD7-09D4917E21D6}" type="slidenum">
              <a:rPr lang="en-US" altLang="en-US"/>
              <a:pPr/>
              <a:t>3</a:t>
            </a:fld>
            <a:endParaRPr lang="en-US" altLang="en-US"/>
          </a:p>
        </p:txBody>
      </p:sp>
      <p:sp>
        <p:nvSpPr>
          <p:cNvPr id="887810" name="Rectangle 2"/>
          <p:cNvSpPr>
            <a:spLocks noGrp="1" noChangeArrowheads="1"/>
          </p:cNvSpPr>
          <p:nvPr>
            <p:ph type="title"/>
          </p:nvPr>
        </p:nvSpPr>
        <p:spPr/>
        <p:txBody>
          <a:bodyPr/>
          <a:lstStyle/>
          <a:p>
            <a:r>
              <a:rPr lang="en-US"/>
              <a:t>Example:  Fecal fat</a:t>
            </a:r>
          </a:p>
        </p:txBody>
      </p:sp>
      <p:sp>
        <p:nvSpPr>
          <p:cNvPr id="887811" name="Rectangle 3"/>
          <p:cNvSpPr>
            <a:spLocks noGrp="1" noChangeArrowheads="1"/>
          </p:cNvSpPr>
          <p:nvPr>
            <p:ph type="body" idx="1"/>
          </p:nvPr>
        </p:nvSpPr>
        <p:spPr/>
        <p:txBody>
          <a:bodyPr/>
          <a:lstStyle/>
          <a:p>
            <a:pPr marL="0" indent="0" algn="just">
              <a:lnSpc>
                <a:spcPct val="90000"/>
              </a:lnSpc>
              <a:buFont typeface="Wingdings" pitchFamily="2" charset="2"/>
              <a:buNone/>
            </a:pPr>
            <a:r>
              <a:rPr lang="en-US"/>
              <a:t>Lack of digestive enzymes in the intestine can cause bowel absorption problems.  This will be indicated by excess fat in the feces.  Pancreatic enzyme supplements can be given to ameliorate the problem.  Does the supplement form make a difference?  (Graham, Enzyme replacement therapy of exocrine pancreatic insufficiency in man.  </a:t>
            </a:r>
            <a:r>
              <a:rPr lang="en-US" i="1"/>
              <a:t>NEJM</a:t>
            </a:r>
            <a:r>
              <a:rPr lang="en-US"/>
              <a:t>, </a:t>
            </a:r>
            <a:r>
              <a:rPr lang="en-US" b="1"/>
              <a:t>296</a:t>
            </a:r>
            <a:r>
              <a:rPr lang="en-US"/>
              <a:t>: 1314-17, 1977 – But note: sex information made up for illustration.)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6"/>
          <p:cNvSpPr>
            <a:spLocks noGrp="1"/>
          </p:cNvSpPr>
          <p:nvPr>
            <p:ph type="sldNum" sz="quarter" idx="12"/>
          </p:nvPr>
        </p:nvSpPr>
        <p:spPr/>
        <p:txBody>
          <a:bodyPr/>
          <a:lstStyle/>
          <a:p>
            <a:fld id="{C52E04FC-0279-4EBA-BCB9-011E54F0401C}" type="slidenum">
              <a:rPr lang="en-US" altLang="en-US"/>
              <a:pPr/>
              <a:t>4</a:t>
            </a:fld>
            <a:endParaRPr lang="en-US" altLang="en-US"/>
          </a:p>
        </p:txBody>
      </p:sp>
      <p:sp>
        <p:nvSpPr>
          <p:cNvPr id="891906" name="Rectangle 2"/>
          <p:cNvSpPr>
            <a:spLocks noGrp="1" noChangeArrowheads="1"/>
          </p:cNvSpPr>
          <p:nvPr>
            <p:ph type="title"/>
          </p:nvPr>
        </p:nvSpPr>
        <p:spPr/>
        <p:txBody>
          <a:bodyPr/>
          <a:lstStyle/>
          <a:p>
            <a:r>
              <a:rPr lang="en-US"/>
              <a:t>Example:  Fecal fat</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43" name="Document" r:id="rId4" imgW="8372938" imgH="4723199" progId="Word.Document.8">
                  <p:embed/>
                </p:oleObj>
              </mc:Choice>
              <mc:Fallback>
                <p:oleObj name="Document" r:id="rId4" imgW="8372938" imgH="4723199" progId="Word.Document.8">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891914" name="Group 10"/>
          <p:cNvGrpSpPr>
            <a:grpSpLocks/>
          </p:cNvGrpSpPr>
          <p:nvPr/>
        </p:nvGrpSpPr>
        <p:grpSpPr bwMode="auto">
          <a:xfrm>
            <a:off x="5257800" y="1143000"/>
            <a:ext cx="3657600" cy="5181600"/>
            <a:chOff x="3312" y="720"/>
            <a:chExt cx="2304" cy="3264"/>
          </a:xfrm>
        </p:grpSpPr>
        <p:sp>
          <p:nvSpPr>
            <p:cNvPr id="891911" name="Oval 7"/>
            <p:cNvSpPr>
              <a:spLocks noChangeArrowheads="1"/>
            </p:cNvSpPr>
            <p:nvPr/>
          </p:nvSpPr>
          <p:spPr bwMode="auto">
            <a:xfrm>
              <a:off x="4416" y="1392"/>
              <a:ext cx="1200" cy="2592"/>
            </a:xfrm>
            <a:prstGeom prst="ellipse">
              <a:avLst/>
            </a:prstGeom>
            <a:solidFill>
              <a:srgbClr val="FFFFFF">
                <a:alpha val="0"/>
              </a:srgbClr>
            </a:solidFill>
            <a:ln w="9525" algn="ctr">
              <a:solidFill>
                <a:srgbClr val="FF0000"/>
              </a:solidFill>
              <a:round/>
              <a:headEnd/>
              <a:tailEnd/>
            </a:ln>
            <a:effectLst/>
          </p:spPr>
          <p:txBody>
            <a:bodyPr wrap="none" anchor="ctr"/>
            <a:lstStyle/>
            <a:p>
              <a:endParaRPr lang="en-US"/>
            </a:p>
          </p:txBody>
        </p:sp>
        <p:sp>
          <p:nvSpPr>
            <p:cNvPr id="891912" name="Text Box 8"/>
            <p:cNvSpPr txBox="1">
              <a:spLocks noChangeArrowheads="1"/>
            </p:cNvSpPr>
            <p:nvPr/>
          </p:nvSpPr>
          <p:spPr bwMode="auto">
            <a:xfrm>
              <a:off x="3312" y="720"/>
              <a:ext cx="1728"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Considerable person to person variability</a:t>
              </a:r>
            </a:p>
          </p:txBody>
        </p:sp>
        <p:sp>
          <p:nvSpPr>
            <p:cNvPr id="891913" name="Line 9"/>
            <p:cNvSpPr>
              <a:spLocks noChangeShapeType="1"/>
            </p:cNvSpPr>
            <p:nvPr/>
          </p:nvSpPr>
          <p:spPr bwMode="auto">
            <a:xfrm>
              <a:off x="4608" y="1104"/>
              <a:ext cx="240" cy="288"/>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1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FA6216E3-7AFF-4CEC-B374-5B0249755DC6}" type="slidenum">
              <a:rPr lang="en-US" altLang="en-US"/>
              <a:pPr/>
              <a:t>5</a:t>
            </a:fld>
            <a:endParaRPr lang="en-US" altLang="en-US"/>
          </a:p>
        </p:txBody>
      </p:sp>
      <p:sp>
        <p:nvSpPr>
          <p:cNvPr id="894978" name="Rectangle 2"/>
          <p:cNvSpPr>
            <a:spLocks noGrp="1" noChangeArrowheads="1"/>
          </p:cNvSpPr>
          <p:nvPr>
            <p:ph type="title"/>
          </p:nvPr>
        </p:nvSpPr>
        <p:spPr>
          <a:xfrm>
            <a:off x="381000" y="304800"/>
            <a:ext cx="7543800" cy="1295400"/>
          </a:xfrm>
        </p:spPr>
        <p:txBody>
          <a:bodyPr/>
          <a:lstStyle/>
          <a:p>
            <a:r>
              <a:rPr lang="en-US" sz="2800"/>
              <a:t>Example:  Practice style and back pain (Korff, Barlow, Cherkin, and Deyo, 1994)</a:t>
            </a:r>
          </a:p>
        </p:txBody>
      </p:sp>
      <p:sp>
        <p:nvSpPr>
          <p:cNvPr id="894979" name="Rectangle 3"/>
          <p:cNvSpPr>
            <a:spLocks noGrp="1" noChangeArrowheads="1"/>
          </p:cNvSpPr>
          <p:nvPr>
            <p:ph type="body" idx="1"/>
          </p:nvPr>
        </p:nvSpPr>
        <p:spPr>
          <a:xfrm>
            <a:off x="457200" y="1719263"/>
            <a:ext cx="8686800" cy="4910137"/>
          </a:xfrm>
        </p:spPr>
        <p:txBody>
          <a:bodyPr/>
          <a:lstStyle/>
          <a:p>
            <a:pPr marL="0" indent="0">
              <a:lnSpc>
                <a:spcPct val="90000"/>
              </a:lnSpc>
              <a:buFont typeface="Wingdings" pitchFamily="2" charset="2"/>
              <a:buNone/>
            </a:pPr>
            <a:r>
              <a:rPr lang="en-US" sz="2900"/>
              <a:t>Forty-four primary care physicians in a large HMO were classified according to their practice style in treating back pain management (low, moderate or high frequency of prescription of pain medication and bed rest).  An average of 24 patients per physician was followed for 2 years (1 month, 1 year and 2 year followups) after the indexed visit.  Outcome measures included functional measures (pain intensity, activity limitation days, etc.), patient satisfaction (e.g., “After your visit with the doctor, you fully understood how to take care of your back problem”), and cost.</a:t>
            </a:r>
            <a:endParaRPr lang="en-US" sz="2900" b="1" i="1"/>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230C2BF8-C2E1-4134-B72D-C9B3FF1C3D33}" type="slidenum">
              <a:rPr lang="en-US" altLang="en-US"/>
              <a:pPr/>
              <a:t>6</a:t>
            </a:fld>
            <a:endParaRPr lang="en-US" altLang="en-US"/>
          </a:p>
        </p:txBody>
      </p:sp>
      <p:sp>
        <p:nvSpPr>
          <p:cNvPr id="897026" name="Rectangle 2"/>
          <p:cNvSpPr>
            <a:spLocks noGrp="1" noChangeArrowheads="1"/>
          </p:cNvSpPr>
          <p:nvPr>
            <p:ph type="title"/>
          </p:nvPr>
        </p:nvSpPr>
        <p:spPr>
          <a:xfrm>
            <a:off x="381000" y="304800"/>
            <a:ext cx="7543800" cy="1295400"/>
          </a:xfrm>
        </p:spPr>
        <p:txBody>
          <a:bodyPr/>
          <a:lstStyle/>
          <a:p>
            <a:r>
              <a:rPr lang="en-US"/>
              <a:t>Example:  Osteoarthritis Initiative (OAI): www.oai.ucsf.edu</a:t>
            </a:r>
          </a:p>
        </p:txBody>
      </p:sp>
      <p:sp>
        <p:nvSpPr>
          <p:cNvPr id="897027" name="Rectangle 3"/>
          <p:cNvSpPr>
            <a:spLocks noGrp="1" noChangeArrowheads="1"/>
          </p:cNvSpPr>
          <p:nvPr>
            <p:ph type="body" idx="1"/>
          </p:nvPr>
        </p:nvSpPr>
        <p:spPr>
          <a:xfrm>
            <a:off x="457200" y="1719263"/>
            <a:ext cx="8686800" cy="4910137"/>
          </a:xfrm>
        </p:spPr>
        <p:txBody>
          <a:bodyPr/>
          <a:lstStyle/>
          <a:p>
            <a:pPr marL="0" indent="0">
              <a:buFont typeface="Wingdings" pitchFamily="2" charset="2"/>
              <a:buNone/>
            </a:pPr>
            <a:r>
              <a:rPr lang="en-US"/>
              <a:t>The OAI is a multi-center, longitudinal, prospective observational study of knee osteoarthritis (OA). 4,796 men and women ages 45-79 were enrolled between 2004 and 2006. Image (X-ray and MRI), demographic, and clinical data are being collected yearly.  Some of the variables measured over time  are:  pain scores (one for each knee), presence of OA as judged from X-ray (one for each knee), functional limitation scores (one per person).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CEE7897-F4D2-4BFE-9D55-46A8549D8962}" type="slidenum">
              <a:rPr lang="en-US" altLang="en-US"/>
              <a:pPr/>
              <a:t>7</a:t>
            </a:fld>
            <a:endParaRPr lang="en-US" altLang="en-US"/>
          </a:p>
        </p:txBody>
      </p:sp>
      <p:sp>
        <p:nvSpPr>
          <p:cNvPr id="899074" name="Rectangle 2"/>
          <p:cNvSpPr>
            <a:spLocks noGrp="1" noChangeArrowheads="1"/>
          </p:cNvSpPr>
          <p:nvPr>
            <p:ph type="title"/>
          </p:nvPr>
        </p:nvSpPr>
        <p:spPr>
          <a:xfrm>
            <a:off x="381000" y="304800"/>
            <a:ext cx="7543800" cy="1295400"/>
          </a:xfrm>
        </p:spPr>
        <p:txBody>
          <a:bodyPr/>
          <a:lstStyle/>
          <a:p>
            <a:r>
              <a:rPr lang="en-US"/>
              <a:t>Example:  Study of Osteoporotic Fractures (SOF): sof.ucsf.edu</a:t>
            </a:r>
          </a:p>
        </p:txBody>
      </p:sp>
      <p:sp>
        <p:nvSpPr>
          <p:cNvPr id="899075" name="Rectangle 3"/>
          <p:cNvSpPr>
            <a:spLocks noGrp="1" noChangeArrowheads="1"/>
          </p:cNvSpPr>
          <p:nvPr>
            <p:ph type="body" idx="1"/>
          </p:nvPr>
        </p:nvSpPr>
        <p:spPr>
          <a:xfrm>
            <a:off x="457200" y="1719263"/>
            <a:ext cx="8305800" cy="4910137"/>
          </a:xfrm>
        </p:spPr>
        <p:txBody>
          <a:bodyPr/>
          <a:lstStyle/>
          <a:p>
            <a:pPr marL="0" indent="0">
              <a:buFont typeface="Wingdings" pitchFamily="2" charset="2"/>
              <a:buNone/>
            </a:pPr>
            <a:r>
              <a:rPr lang="en-US" sz="2800"/>
              <a:t>The Study of Osteoporotic Fractures (SOF) is a longitudinal, prospective study of osteoporosis, breast cancer, stroke, and total and cause-specific mortality. In 1986, SOF enrolled 9,704 women and continues to track these women with clinical visits every 2 years. Data from the first seven visits are now available to the public.</a:t>
            </a:r>
            <a:r>
              <a:rPr lang="en-US" sz="2600"/>
              <a:t> </a:t>
            </a:r>
            <a:r>
              <a:rPr lang="en-US" sz="2800"/>
              <a:t>The data include measures of bone mineral density (BMD), sex and calcitropic hormones, tests of strength and function, cognitive exams, use of medication, health habits and much more.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E480E9F-9C85-4B75-95BC-7B8111BC5339}" type="slidenum">
              <a:rPr lang="en-US" altLang="en-US"/>
              <a:pPr/>
              <a:t>8</a:t>
            </a:fld>
            <a:endParaRPr lang="en-US" altLang="en-US"/>
          </a:p>
        </p:txBody>
      </p:sp>
      <p:sp>
        <p:nvSpPr>
          <p:cNvPr id="901122" name="Rectangle 2"/>
          <p:cNvSpPr>
            <a:spLocks noGrp="1" noChangeArrowheads="1"/>
          </p:cNvSpPr>
          <p:nvPr>
            <p:ph type="title"/>
          </p:nvPr>
        </p:nvSpPr>
        <p:spPr/>
        <p:txBody>
          <a:bodyPr/>
          <a:lstStyle/>
          <a:p>
            <a:r>
              <a:rPr lang="en-US"/>
              <a:t>Introduction: </a:t>
            </a:r>
            <a:r>
              <a:rPr lang="en-US" b="0"/>
              <a:t>Hierarchical data</a:t>
            </a:r>
            <a:endParaRPr lang="en-US"/>
          </a:p>
        </p:txBody>
      </p:sp>
      <p:sp>
        <p:nvSpPr>
          <p:cNvPr id="901123" name="Rectangle 3"/>
          <p:cNvSpPr>
            <a:spLocks noGrp="1" noChangeArrowheads="1"/>
          </p:cNvSpPr>
          <p:nvPr>
            <p:ph type="body" idx="1"/>
          </p:nvPr>
        </p:nvSpPr>
        <p:spPr/>
        <p:txBody>
          <a:bodyPr/>
          <a:lstStyle/>
          <a:p>
            <a:pPr marL="0" indent="0">
              <a:lnSpc>
                <a:spcPct val="90000"/>
              </a:lnSpc>
              <a:buFont typeface="Wingdings" pitchFamily="2" charset="2"/>
              <a:buNone/>
            </a:pPr>
            <a:r>
              <a:rPr lang="en-US"/>
              <a:t>Hierarchical data (responses and/or predictors) are data collected from different levels within a study.  </a:t>
            </a:r>
          </a:p>
          <a:p>
            <a:pPr marL="0" indent="0">
              <a:lnSpc>
                <a:spcPct val="90000"/>
              </a:lnSpc>
              <a:buFont typeface="Wingdings" pitchFamily="2" charset="2"/>
              <a:buNone/>
            </a:pPr>
            <a:r>
              <a:rPr lang="en-US"/>
              <a:t>May be  repeated measures data (e.g., fecal fat), clustered or multilevel data (e.g., back pain) or longitudinal data (over time, e.g., OAI or SOF).  </a:t>
            </a:r>
          </a:p>
          <a:p>
            <a:pPr marL="0" indent="0">
              <a:lnSpc>
                <a:spcPct val="90000"/>
              </a:lnSpc>
              <a:buFont typeface="Wingdings" pitchFamily="2" charset="2"/>
              <a:buNone/>
            </a:pPr>
            <a:r>
              <a:rPr lang="en-US"/>
              <a:t>A characteristic of hierarchical data is that predictors can be measured at any level in the hierarchy.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80311BFC-DFC9-4B54-A2B9-D06A2EAA6876}" type="slidenum">
              <a:rPr lang="en-US" altLang="en-US"/>
              <a:pPr/>
              <a:t>9</a:t>
            </a:fld>
            <a:endParaRPr lang="en-US" altLang="en-US"/>
          </a:p>
        </p:txBody>
      </p:sp>
      <p:sp>
        <p:nvSpPr>
          <p:cNvPr id="852994" name="Rectangle 2"/>
          <p:cNvSpPr>
            <a:spLocks noGrp="1" noChangeArrowheads="1"/>
          </p:cNvSpPr>
          <p:nvPr>
            <p:ph type="title"/>
          </p:nvPr>
        </p:nvSpPr>
        <p:spPr/>
        <p:txBody>
          <a:bodyPr/>
          <a:lstStyle/>
          <a:p>
            <a:r>
              <a:rPr lang="en-US"/>
              <a:t>Some prototypical questions: </a:t>
            </a:r>
            <a:br>
              <a:rPr lang="en-US"/>
            </a:br>
            <a:r>
              <a:rPr lang="en-US"/>
              <a:t>Fecal fat example</a:t>
            </a:r>
          </a:p>
        </p:txBody>
      </p:sp>
      <p:sp>
        <p:nvSpPr>
          <p:cNvPr id="852995" name="Rectangle 3"/>
          <p:cNvSpPr>
            <a:spLocks noGrp="1" noChangeArrowheads="1"/>
          </p:cNvSpPr>
          <p:nvPr>
            <p:ph type="body" idx="1"/>
          </p:nvPr>
        </p:nvSpPr>
        <p:spPr/>
        <p:txBody>
          <a:bodyPr/>
          <a:lstStyle/>
          <a:p>
            <a:pPr>
              <a:buSzTx/>
              <a:buFont typeface="Monotype Sorts" pitchFamily="2" charset="2"/>
              <a:buNone/>
            </a:pPr>
            <a:r>
              <a:rPr lang="en-US" u="sng"/>
              <a:t>Question 1</a:t>
            </a:r>
            <a:r>
              <a:rPr lang="en-US"/>
              <a:t>: Does fecal fat depend on the repeated measures factor, pill type?</a:t>
            </a:r>
          </a:p>
          <a:p>
            <a:pPr>
              <a:buSzTx/>
              <a:buFont typeface="Monotype Sorts" pitchFamily="2" charset="2"/>
              <a:buNone/>
            </a:pPr>
            <a:r>
              <a:rPr lang="en-US" u="sng"/>
              <a:t>Question 2</a:t>
            </a:r>
            <a:r>
              <a:rPr lang="en-US"/>
              <a:t>: Does fecal fat depend on the non-repeated measures factor, sex?</a:t>
            </a:r>
          </a:p>
          <a:p>
            <a:pPr>
              <a:buSzTx/>
              <a:buFont typeface="Monotype Sorts" pitchFamily="2" charset="2"/>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52995">
                                            <p:txEl>
                                              <p:pRg st="1" end="1"/>
                                            </p:txEl>
                                          </p:spTgt>
                                        </p:tgtEl>
                                        <p:attrNameLst>
                                          <p:attrName>style.visibility</p:attrName>
                                        </p:attrNameLst>
                                      </p:cBhvr>
                                      <p:to>
                                        <p:strVal val="visible"/>
                                      </p:to>
                                    </p:set>
                                    <p:anim calcmode="lin" valueType="num">
                                      <p:cBhvr additive="base">
                                        <p:cTn id="7" dur="500" fill="hold"/>
                                        <p:tgtEl>
                                          <p:spTgt spid="85299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529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1859</TotalTime>
  <Words>2927</Words>
  <Application>Microsoft Office PowerPoint</Application>
  <PresentationFormat>On-screen Show (4:3)</PresentationFormat>
  <Paragraphs>326</Paragraphs>
  <Slides>28</Slides>
  <Notes>26</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7" baseType="lpstr">
      <vt:lpstr>Arial Unicode MS</vt:lpstr>
      <vt:lpstr>Arial</vt:lpstr>
      <vt:lpstr>Book Antiqua</vt:lpstr>
      <vt:lpstr>Courier New</vt:lpstr>
      <vt:lpstr>Monotype Sorts</vt:lpstr>
      <vt:lpstr>Times New Roman</vt:lpstr>
      <vt:lpstr>Wingdings</vt:lpstr>
      <vt:lpstr>cem chi2</vt:lpstr>
      <vt:lpstr>Document</vt:lpstr>
      <vt:lpstr>Repeated Measures Lecture 1, Part 1 </vt:lpstr>
      <vt:lpstr>Outline</vt:lpstr>
      <vt:lpstr>Example:  Fecal fat</vt:lpstr>
      <vt:lpstr>Example:  Fecal fat</vt:lpstr>
      <vt:lpstr>Example:  Practice style and back pain (Korff, Barlow, Cherkin, and Deyo, 1994)</vt:lpstr>
      <vt:lpstr>Example:  Osteoarthritis Initiative (OAI): www.oai.ucsf.edu</vt:lpstr>
      <vt:lpstr>Example:  Study of Osteoporotic Fractures (SOF): sof.ucsf.edu</vt:lpstr>
      <vt:lpstr>Introduction: Hierarchical data</vt:lpstr>
      <vt:lpstr>Some prototypical questions:  Fecal fat example</vt:lpstr>
      <vt:lpstr>Some prototypical questions:  Back pain example</vt:lpstr>
      <vt:lpstr>Some prototypical questions:  SOF</vt:lpstr>
      <vt:lpstr>Introduction</vt:lpstr>
      <vt:lpstr>Accommodating hierarchical data</vt:lpstr>
      <vt:lpstr>Fecal fat data analysis</vt:lpstr>
      <vt:lpstr>Fecal fat data analysis</vt:lpstr>
      <vt:lpstr>Fecal fat data analysis</vt:lpstr>
      <vt:lpstr>Regression/ANOVA ignoring sex effects (a wrong analysis) </vt:lpstr>
      <vt:lpstr>A hierarchical analysis</vt:lpstr>
      <vt:lpstr>A hierarchical analysis</vt:lpstr>
      <vt:lpstr>A hierarchical analysis (variation)</vt:lpstr>
      <vt:lpstr>Accommodating hierarchical data</vt:lpstr>
      <vt:lpstr>Regr/ANOVA with sex effects (incorrect analysis)</vt:lpstr>
      <vt:lpstr>A hierarchical analysis</vt:lpstr>
      <vt:lpstr>Fecal fat data analysis - summary</vt:lpstr>
      <vt:lpstr>Not just an academic concern …</vt:lpstr>
      <vt:lpstr>Not just an academic concern …</vt:lpstr>
      <vt:lpstr>Not just an academic concern …</vt:lpstr>
      <vt:lpstr>Summary – Part 1</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McCulloch, Charles</cp:lastModifiedBy>
  <cp:revision>180</cp:revision>
  <dcterms:created xsi:type="dcterms:W3CDTF">2007-11-26T22:52:26Z</dcterms:created>
  <dcterms:modified xsi:type="dcterms:W3CDTF">2020-04-27T20:54:09Z</dcterms:modified>
</cp:coreProperties>
</file>