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3" r:id="rId1"/>
  </p:sldMasterIdLst>
  <p:notesMasterIdLst>
    <p:notesMasterId r:id="rId60"/>
  </p:notes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612" r:id="rId13"/>
    <p:sldId id="613" r:id="rId14"/>
    <p:sldId id="617" r:id="rId15"/>
    <p:sldId id="614" r:id="rId16"/>
    <p:sldId id="262" r:id="rId17"/>
    <p:sldId id="618" r:id="rId18"/>
    <p:sldId id="619" r:id="rId19"/>
    <p:sldId id="620" r:id="rId20"/>
    <p:sldId id="621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38" r:id="rId29"/>
    <p:sldId id="633" r:id="rId30"/>
    <p:sldId id="636" r:id="rId31"/>
    <p:sldId id="641" r:id="rId32"/>
    <p:sldId id="642" r:id="rId33"/>
    <p:sldId id="634" r:id="rId34"/>
    <p:sldId id="640" r:id="rId35"/>
    <p:sldId id="639" r:id="rId36"/>
    <p:sldId id="643" r:id="rId37"/>
    <p:sldId id="635" r:id="rId38"/>
    <p:sldId id="637" r:id="rId39"/>
    <p:sldId id="622" r:id="rId40"/>
    <p:sldId id="623" r:id="rId41"/>
    <p:sldId id="624" r:id="rId42"/>
    <p:sldId id="625" r:id="rId43"/>
    <p:sldId id="644" r:id="rId44"/>
    <p:sldId id="645" r:id="rId45"/>
    <p:sldId id="646" r:id="rId46"/>
    <p:sldId id="648" r:id="rId47"/>
    <p:sldId id="647" r:id="rId48"/>
    <p:sldId id="651" r:id="rId49"/>
    <p:sldId id="652" r:id="rId50"/>
    <p:sldId id="650" r:id="rId51"/>
    <p:sldId id="649" r:id="rId52"/>
    <p:sldId id="653" r:id="rId53"/>
    <p:sldId id="654" r:id="rId54"/>
    <p:sldId id="655" r:id="rId55"/>
    <p:sldId id="656" r:id="rId56"/>
    <p:sldId id="657" r:id="rId57"/>
    <p:sldId id="658" r:id="rId58"/>
    <p:sldId id="65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88903"/>
  </p:normalViewPr>
  <p:slideViewPr>
    <p:cSldViewPr snapToGrid="0" snapToObjects="1">
      <p:cViewPr varScale="1">
        <p:scale>
          <a:sx n="124" d="100"/>
          <a:sy n="124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518C-DD5E-2049-9D6E-653D93773664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143A1-31C5-5942-A78F-23EEED9D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0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0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9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4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2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5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1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382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3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143A1-31C5-5942-A78F-23EEED9D94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B067704-2DCE-E445-AEDD-6F97B31F32C5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30B-3982-FF42-8A71-A56222F48C97}" type="datetime1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69BE-9F50-7945-8001-859AEE5FE415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6E3F-3611-4940-AC9B-CA4E5C907628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24B-8D16-7D41-AA2F-C9DEA8B0AF3B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E561-D3AD-F847-ACE3-B24A072D4AE5}" type="datetime1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9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1FCC-CE97-2D43-8B69-605013C19911}" type="datetime1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E242-B3BB-E141-BCAA-25D44F2C2747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2F8-F661-544F-93DC-311F05A58485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88B1-B305-0D4B-95D3-03DAE1145AA0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E8C-EC8E-1F47-A04B-D04F29E736E8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088-61CE-834D-A94B-EE6EA7BF5653}" type="datetime1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AC64-0F0E-C743-8E42-DB4C2E2A9CE7}" type="datetime1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71D6-AB0B-CA45-BC83-37821E561FE6}" type="datetime1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3799-6ACB-D64E-9439-FED1FEA86175}" type="datetime1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BF96-E6F8-4C49-A0F7-1F2B6C25EA9F}" type="datetime1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3CB0-0BE6-7243-951A-A05DADC0F5C3}" type="datetime1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5E009BF-ED87-0144-8F7C-8BF22D9B4365}" type="datetime1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0071AC-4A2D-774A-88D8-01495B94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844-84BE-7148-A5B5-8EF62AA4D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16" y="1452562"/>
            <a:ext cx="10107168" cy="2387600"/>
          </a:xfrm>
        </p:spPr>
        <p:txBody>
          <a:bodyPr>
            <a:noAutofit/>
          </a:bodyPr>
          <a:lstStyle/>
          <a:p>
            <a:r>
              <a:rPr lang="en-US" sz="4800" dirty="0"/>
              <a:t>Clustered Data Arising from Cluster Randomized Trials and Geographically Clustered Observational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898E1-F311-C948-8665-A9D165455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en-US" dirty="0" err="1"/>
              <a:t>Catie</a:t>
            </a:r>
            <a:r>
              <a:rPr lang="en-US" dirty="0"/>
              <a:t> Oldenburg, ScD MPH</a:t>
            </a:r>
          </a:p>
          <a:p>
            <a:r>
              <a:rPr lang="en-US" dirty="0"/>
              <a:t>April 12,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9C9B5-D47D-5644-84B2-C7100105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89E0-6B23-0C4F-BCA0-3E370A7B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Three-level hierarchy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61141-6671-E84E-BAA8-20E31889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4" y="2813229"/>
            <a:ext cx="8205365" cy="1996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4498F-4206-C248-8B49-8F9AE91EE5B0}"/>
              </a:ext>
            </a:extLst>
          </p:cNvPr>
          <p:cNvSpPr txBox="1"/>
          <p:nvPr/>
        </p:nvSpPr>
        <p:spPr>
          <a:xfrm>
            <a:off x="1154953" y="5699666"/>
            <a:ext cx="748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ijk</a:t>
            </a:r>
            <a:r>
              <a:rPr lang="en-US" dirty="0"/>
              <a:t>= Value of the variable “Y” for person </a:t>
            </a:r>
            <a:r>
              <a:rPr lang="en-US" i="1" dirty="0" err="1"/>
              <a:t>i</a:t>
            </a:r>
            <a:r>
              <a:rPr lang="en-US" dirty="0"/>
              <a:t> in household </a:t>
            </a:r>
            <a:r>
              <a:rPr lang="en-US" i="1" dirty="0"/>
              <a:t>j </a:t>
            </a:r>
            <a:r>
              <a:rPr lang="en-US" dirty="0"/>
              <a:t>in place </a:t>
            </a:r>
            <a:r>
              <a:rPr lang="en-US" i="1" dirty="0"/>
              <a:t>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9716B-4A49-D04F-B1DF-8608F6AC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6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72CA-7858-0A4E-B2C3-FC721856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cross-sectional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334E-8AB9-3443-BB17-263BEB12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85" y="2468032"/>
            <a:ext cx="10451829" cy="9609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Repeated cross-sectional design is drawing a random sample of a target population repeatedly, with the selection probability of each individual at one wave unrelated to his/her selection in the previous wave, </a:t>
            </a:r>
            <a:r>
              <a:rPr lang="en-US" dirty="0" err="1"/>
              <a:t>e.g</a:t>
            </a:r>
            <a:r>
              <a:rPr lang="en-US" dirty="0"/>
              <a:t>, NHANES, BRFSS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0C19B-E23F-0146-A869-833817B8F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85" y="3558963"/>
            <a:ext cx="7854958" cy="2179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E2B997-A5FF-534A-94DA-0F52B91F0898}"/>
              </a:ext>
            </a:extLst>
          </p:cNvPr>
          <p:cNvSpPr/>
          <p:nvPr/>
        </p:nvSpPr>
        <p:spPr>
          <a:xfrm>
            <a:off x="870085" y="5812435"/>
            <a:ext cx="10734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Time is level 2 because People are sampled within Waves in each Place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A5594-6BBF-1141-9120-8712F6789548}"/>
              </a:ext>
            </a:extLst>
          </p:cNvPr>
          <p:cNvSpPr txBox="1"/>
          <p:nvPr/>
        </p:nvSpPr>
        <p:spPr>
          <a:xfrm>
            <a:off x="876443" y="631173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itk</a:t>
            </a:r>
            <a:r>
              <a:rPr lang="en-US" dirty="0"/>
              <a:t>= Value of the variable “Y” for person </a:t>
            </a:r>
            <a:r>
              <a:rPr lang="en-US" i="1" dirty="0" err="1"/>
              <a:t>i</a:t>
            </a:r>
            <a:r>
              <a:rPr lang="en-US" dirty="0"/>
              <a:t> at time t in place </a:t>
            </a:r>
            <a:r>
              <a:rPr lang="en-US" i="1" dirty="0"/>
              <a:t>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A2204-3FE1-2442-AA07-E7DD1BD6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287" y="563173"/>
            <a:ext cx="91440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With a repeated measures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287" y="5686889"/>
            <a:ext cx="10156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 is level 1 because annual observations are sampled within People in each Place</a:t>
            </a:r>
          </a:p>
          <a:p>
            <a:r>
              <a:rPr lang="en-US" sz="2000" dirty="0" err="1"/>
              <a:t>Y</a:t>
            </a:r>
            <a:r>
              <a:rPr lang="en-US" sz="2000" baseline="-25000" dirty="0" err="1"/>
              <a:t>tik</a:t>
            </a:r>
            <a:r>
              <a:rPr lang="en-US" sz="2000" dirty="0"/>
              <a:t>= Value of the variable “Y” for at time </a:t>
            </a:r>
            <a:r>
              <a:rPr lang="en-US" sz="2000" i="1" dirty="0"/>
              <a:t>t</a:t>
            </a:r>
            <a:r>
              <a:rPr lang="en-US" sz="2000" dirty="0"/>
              <a:t> for person </a:t>
            </a:r>
            <a:r>
              <a:rPr lang="en-US" sz="2000" i="1" dirty="0" err="1"/>
              <a:t>i</a:t>
            </a:r>
            <a:r>
              <a:rPr lang="en-US" sz="2000" dirty="0"/>
              <a:t> in place </a:t>
            </a:r>
            <a:r>
              <a:rPr lang="en-US" sz="2000" i="1" dirty="0"/>
              <a:t>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6" y="3297961"/>
            <a:ext cx="8409769" cy="222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286" y="2301037"/>
            <a:ext cx="1015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Repeated measures design: select a representative sample of individuals and measure them repeatedly.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58F067-3D24-7B44-A6B5-C5848832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1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36678" y="563154"/>
            <a:ext cx="91440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Multivariate responses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2597702"/>
            <a:ext cx="7854958" cy="201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636" y="5042118"/>
            <a:ext cx="10374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e.g., Y1=walking speed, Y2=balance measure, Y3=grip strength and Y4=lung function </a:t>
            </a:r>
          </a:p>
          <a:p>
            <a:r>
              <a:rPr lang="en-US" sz="2800" dirty="0" err="1"/>
              <a:t>Y</a:t>
            </a:r>
            <a:r>
              <a:rPr lang="en-US" sz="2800" baseline="-25000" dirty="0" err="1"/>
              <a:t>ijk</a:t>
            </a:r>
            <a:r>
              <a:rPr lang="en-US" sz="2800" dirty="0"/>
              <a:t>= Value of the measurement </a:t>
            </a:r>
            <a:r>
              <a:rPr lang="en-US" sz="2800" i="1" dirty="0" err="1"/>
              <a:t>i</a:t>
            </a:r>
            <a:r>
              <a:rPr lang="en-US" sz="2800" dirty="0"/>
              <a:t> for person </a:t>
            </a:r>
            <a:r>
              <a:rPr lang="en-US" sz="2800" i="1" dirty="0"/>
              <a:t>j</a:t>
            </a:r>
            <a:r>
              <a:rPr lang="en-US" sz="2800" dirty="0"/>
              <a:t> in place </a:t>
            </a:r>
            <a:r>
              <a:rPr lang="en-US" sz="2800" i="1" dirty="0"/>
              <a:t>k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F1A8A-97C4-224D-9F55-316B711B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7684" y="640140"/>
            <a:ext cx="91440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Cross-classified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2688772"/>
            <a:ext cx="8526571" cy="209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543" y="5312229"/>
            <a:ext cx="1045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are nested within neighborhoods and also within worksites.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people who live in the same neighborhood work at the same place, others do not.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BE892-FA3D-0444-9A3F-F5DC779B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9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28057" y="514676"/>
            <a:ext cx="91440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Sampling design creates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21" y="2492829"/>
            <a:ext cx="7884158" cy="3963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455B7-26DC-8140-8DB0-CFF914CC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FDD-B6AC-724B-9B6C-E6AE31DA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D1C3-424A-2546-B82A-A15BA1E5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2" y="2761996"/>
            <a:ext cx="8761412" cy="36388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Sources of clustering: place, time, people, sampling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Methods for cluster randomized trials</a:t>
            </a:r>
          </a:p>
          <a:p>
            <a:endParaRPr lang="en-US" sz="2400" dirty="0"/>
          </a:p>
          <a:p>
            <a:r>
              <a:rPr lang="en-US" sz="2400" dirty="0"/>
              <a:t>Sample size calculations for cluster randomized trials</a:t>
            </a:r>
          </a:p>
          <a:p>
            <a:endParaRPr lang="en-US" sz="2400" dirty="0"/>
          </a:p>
          <a:p>
            <a:r>
              <a:rPr lang="en-US" sz="2400" dirty="0"/>
              <a:t>Analytic considerations for cluster randomized trials</a:t>
            </a:r>
          </a:p>
          <a:p>
            <a:endParaRPr lang="en-US" sz="2400" dirty="0"/>
          </a:p>
          <a:p>
            <a:r>
              <a:rPr lang="en-US" sz="2400" dirty="0"/>
              <a:t>Spatial clustering in observational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60268-3E3B-254E-A443-5848C6D5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1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97E-ECE5-C448-97C1-E69A5A45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cluster randomize?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DF24-1873-5A43-B04E-223547AB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418736" cy="3416300"/>
          </a:xfrm>
        </p:spPr>
        <p:txBody>
          <a:bodyPr>
            <a:normAutofit/>
          </a:bodyPr>
          <a:lstStyle/>
          <a:p>
            <a:r>
              <a:rPr lang="en-US" sz="2400" dirty="0"/>
              <a:t>Intervention by nature applies to an entire community</a:t>
            </a:r>
          </a:p>
          <a:p>
            <a:endParaRPr lang="en-US" sz="2400" dirty="0"/>
          </a:p>
          <a:p>
            <a:r>
              <a:rPr lang="en-US" sz="2400" dirty="0"/>
              <a:t>Avoid contamination that would arise from randomizing individuals</a:t>
            </a:r>
          </a:p>
          <a:p>
            <a:endParaRPr lang="en-US" sz="2400" dirty="0"/>
          </a:p>
          <a:p>
            <a:r>
              <a:rPr lang="en-US" sz="2400" dirty="0"/>
              <a:t>Evaluate population-level effects of an intervention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A9F65-6859-7C4F-A178-0FC12758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F556-839A-D646-8C46-A8DB4EE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B968-5B42-9046-92C9-C37B2E3B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F556-839A-D646-8C46-A8DB4EE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8306-4AF8-6844-A34B-6EB901FB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601617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Azithromycin versus placebo for child mortality</a:t>
            </a:r>
          </a:p>
          <a:p>
            <a:endParaRPr lang="en-US" sz="2400" dirty="0"/>
          </a:p>
          <a:p>
            <a:r>
              <a:rPr lang="en-US" sz="2400" dirty="0"/>
              <a:t>WASH intervention for trachoma control</a:t>
            </a:r>
          </a:p>
          <a:p>
            <a:endParaRPr lang="en-US" sz="2400" dirty="0"/>
          </a:p>
          <a:p>
            <a:r>
              <a:rPr lang="en-US" sz="2400" dirty="0"/>
              <a:t>Immediate versus delayed ART initiation for preventing HIV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B968-5B42-9046-92C9-C37B2E3B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FDD-B6AC-724B-9B6C-E6AE31DA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D1C3-424A-2546-B82A-A15BA1E5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2" y="2761996"/>
            <a:ext cx="8761412" cy="36388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Sources of clustering: place, time, people, sampling</a:t>
            </a:r>
          </a:p>
          <a:p>
            <a:endParaRPr lang="en-US" sz="2400" dirty="0"/>
          </a:p>
          <a:p>
            <a:r>
              <a:rPr lang="en-US" sz="2400" dirty="0"/>
              <a:t>Methods for cluster randomized trials</a:t>
            </a:r>
          </a:p>
          <a:p>
            <a:endParaRPr lang="en-US" sz="2400" dirty="0"/>
          </a:p>
          <a:p>
            <a:r>
              <a:rPr lang="en-US" sz="2400" dirty="0"/>
              <a:t>Sample size calculations for cluster randomized trials</a:t>
            </a:r>
          </a:p>
          <a:p>
            <a:endParaRPr lang="en-US" sz="2400" dirty="0"/>
          </a:p>
          <a:p>
            <a:r>
              <a:rPr lang="en-US" sz="2400" dirty="0"/>
              <a:t>Analytic considerations for cluster randomized trials</a:t>
            </a:r>
          </a:p>
          <a:p>
            <a:endParaRPr lang="en-US" sz="2400" dirty="0"/>
          </a:p>
          <a:p>
            <a:r>
              <a:rPr lang="en-US" sz="2400" dirty="0"/>
              <a:t>Spatial clustering in observational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447E4-FF6C-6A45-A6F7-29053B29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0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5E51-580E-844E-918A-9D514EA2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8116-7C2D-E84E-9001-4540D0B5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01739" cy="3416300"/>
          </a:xfrm>
        </p:spPr>
        <p:txBody>
          <a:bodyPr>
            <a:normAutofit/>
          </a:bodyPr>
          <a:lstStyle/>
          <a:p>
            <a:r>
              <a:rPr lang="en-US" sz="2400" dirty="0"/>
              <a:t>Observations within a cluster are correlated</a:t>
            </a:r>
          </a:p>
          <a:p>
            <a:endParaRPr lang="en-US" sz="2400" dirty="0"/>
          </a:p>
          <a:p>
            <a:r>
              <a:rPr lang="en-US" sz="2400" dirty="0"/>
              <a:t>Can’t use standard methods for design and analysis that assume observations are statistically independent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A7ACC-02F8-6145-B8D2-DDA70427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5E8A-EBF0-CF43-918E-51773D51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4334-C342-0B44-81C4-D68331753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Coefficient of variation (</a:t>
            </a:r>
            <a:r>
              <a:rPr lang="en-US" sz="2400" i="1" dirty="0"/>
              <a:t>k</a:t>
            </a:r>
            <a:r>
              <a:rPr lang="en-US" sz="2400" dirty="0"/>
              <a:t>) – between cluster</a:t>
            </a:r>
          </a:p>
          <a:p>
            <a:endParaRPr lang="en-US" sz="2400" dirty="0"/>
          </a:p>
          <a:p>
            <a:r>
              <a:rPr lang="en-US" sz="2400" dirty="0" err="1"/>
              <a:t>Intracluster</a:t>
            </a:r>
            <a:r>
              <a:rPr lang="en-US" sz="2400" dirty="0"/>
              <a:t> correlation coefficient (</a:t>
            </a:r>
            <a:r>
              <a:rPr lang="en-US" sz="2400" dirty="0">
                <a:sym typeface="Symbol" pitchFamily="2" charset="2"/>
              </a:rPr>
              <a:t>) – within cluster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7EBAD-0C04-E545-B8F9-B9ACA47A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EC9F-8588-6540-B1F2-B9D3EA80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0BAC-2417-5747-9347-19B2ADED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035784" cy="34163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/>
              <a:t>k = </a:t>
            </a:r>
            <a:r>
              <a:rPr lang="en-US" sz="2400" dirty="0">
                <a:sym typeface="Symbol" pitchFamily="2" charset="2"/>
              </a:rPr>
              <a:t></a:t>
            </a:r>
            <a:r>
              <a:rPr lang="en-US" sz="2400" baseline="-25000" dirty="0"/>
              <a:t>B</a:t>
            </a:r>
            <a:r>
              <a:rPr lang="en-US" sz="2400" dirty="0"/>
              <a:t>/</a:t>
            </a:r>
            <a:r>
              <a:rPr lang="en-US" sz="2400" dirty="0">
                <a:sym typeface="Symbol" pitchFamily="2" charset="2"/>
              </a:rPr>
              <a:t>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where </a:t>
            </a:r>
            <a:r>
              <a:rPr lang="en-US" sz="2000" dirty="0">
                <a:sym typeface="Symbol" pitchFamily="2" charset="2"/>
              </a:rPr>
              <a:t></a:t>
            </a:r>
            <a:r>
              <a:rPr lang="en-US" sz="2000" baseline="-25000" dirty="0"/>
              <a:t>B </a:t>
            </a:r>
            <a:r>
              <a:rPr lang="en-US" sz="2000" dirty="0"/>
              <a:t>is the between-cluster standard deviation and </a:t>
            </a:r>
            <a:r>
              <a:rPr lang="en-US" sz="2000" dirty="0">
                <a:sym typeface="Symbol" pitchFamily="2" charset="2"/>
              </a:rPr>
              <a:t> is the mean</a:t>
            </a:r>
          </a:p>
          <a:p>
            <a:pPr marL="0" indent="0">
              <a:buNone/>
            </a:pPr>
            <a:endParaRPr lang="en-US" sz="2000" i="1" dirty="0">
              <a:sym typeface="Symbol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Symbol" pitchFamily="2" charset="2"/>
              </a:rPr>
              <a:t>A standardized measure of dispersion of a probability distribution</a:t>
            </a:r>
            <a:r>
              <a:rPr lang="en-US" sz="2000" i="1" dirty="0">
                <a:sym typeface="Symbol" pitchFamily="2" charset="2"/>
              </a:rPr>
              <a:t> 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EB0E1-5BB9-8A4D-8277-F24ABD6A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D152-9CA1-C94F-A615-7246746C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Intracluster</a:t>
            </a:r>
            <a:r>
              <a:rPr lang="en-US" dirty="0"/>
              <a:t> correlation coefficient (ICC)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A368-374B-584E-95DC-F0F11912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18564"/>
            <a:ext cx="10467840" cy="414370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How much more similar measures of individuals from the same cluster are than those from different clusters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Ratio of between-cluster variance to the total variance (between + within)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dirty="0">
                <a:sym typeface="Symbol" pitchFamily="2" charset="2"/>
              </a:rPr>
              <a:t></a:t>
            </a:r>
            <a:r>
              <a:rPr lang="en-US" sz="2000" dirty="0">
                <a:sym typeface="Symbol" pitchFamily="2" charset="2"/>
              </a:rPr>
              <a:t> = </a:t>
            </a:r>
            <a:r>
              <a:rPr lang="en-US" dirty="0">
                <a:sym typeface="Symbol" pitchFamily="2" charset="2"/>
              </a:rPr>
              <a:t></a:t>
            </a:r>
            <a:r>
              <a:rPr lang="en-US" baseline="30000" dirty="0">
                <a:sym typeface="Symbol" pitchFamily="2" charset="2"/>
              </a:rPr>
              <a:t>2</a:t>
            </a:r>
            <a:r>
              <a:rPr lang="en-US" baseline="-25000" dirty="0"/>
              <a:t>B</a:t>
            </a:r>
            <a:r>
              <a:rPr lang="en-US" dirty="0"/>
              <a:t>/</a:t>
            </a:r>
            <a:r>
              <a:rPr lang="en-US" dirty="0">
                <a:sym typeface="Symbol" pitchFamily="2" charset="2"/>
              </a:rPr>
              <a:t>(</a:t>
            </a:r>
            <a:r>
              <a:rPr lang="en-US" baseline="30000" dirty="0">
                <a:sym typeface="Symbol" pitchFamily="2" charset="2"/>
              </a:rPr>
              <a:t>2</a:t>
            </a:r>
            <a:r>
              <a:rPr lang="en-US" baseline="-25000" dirty="0">
                <a:sym typeface="Symbol" pitchFamily="2" charset="2"/>
              </a:rPr>
              <a:t>B </a:t>
            </a:r>
            <a:r>
              <a:rPr lang="en-US" dirty="0">
                <a:sym typeface="Symbol" pitchFamily="2" charset="2"/>
              </a:rPr>
              <a:t>+</a:t>
            </a:r>
            <a:r>
              <a:rPr lang="en-US" baseline="-25000" dirty="0">
                <a:sym typeface="Symbol" pitchFamily="2" charset="2"/>
              </a:rPr>
              <a:t> </a:t>
            </a:r>
            <a:r>
              <a:rPr lang="en-US" dirty="0">
                <a:sym typeface="Symbol" pitchFamily="2" charset="2"/>
              </a:rPr>
              <a:t></a:t>
            </a:r>
            <a:r>
              <a:rPr lang="en-US" baseline="30000" dirty="0">
                <a:sym typeface="Symbol" pitchFamily="2" charset="2"/>
              </a:rPr>
              <a:t>2</a:t>
            </a:r>
            <a:r>
              <a:rPr lang="en-US" baseline="-25000" dirty="0">
                <a:sym typeface="Symbol" pitchFamily="2" charset="2"/>
              </a:rPr>
              <a:t>W</a:t>
            </a:r>
            <a:r>
              <a:rPr lang="en-US" dirty="0">
                <a:sym typeface="Symbol" pitchFamily="2" charset="2"/>
              </a:rPr>
              <a:t>)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Basically, the proportion of the variance that is explained by what group you’re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ICC=0: individuals within clusters are no more similar to each other than those in different clusters (no between-cluster variability)</a:t>
            </a:r>
          </a:p>
          <a:p>
            <a:pPr marL="0" indent="0">
              <a:buNone/>
            </a:pPr>
            <a:r>
              <a:rPr lang="en-US" dirty="0"/>
              <a:t>ICC=1: individuals in the same cluster have identical outcomes (no within-cluster variability)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8E21D-8C81-C240-B195-904A9B6E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8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9E19-56B9-3744-A2DC-DB7F820F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4F95-E457-CD47-A693-68740C8F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48733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cluster randomized trial is analogous to collected data from a cluster sample rather than a simple random sample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 effect = Variance for cluster sampling/Variance for simple random sampling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Effective sample size = Actual sample size/Design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implications does a design effect of 2 have for effective sample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723DC-6463-2F43-ADA6-1D413055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5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F23D-DE20-004A-9D49-BD09DD78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6DD0-8C05-A44F-BE4A-90D5D205F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estimate the effective sample size and the standard error accounting for clustering using the design effect: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DEff</a:t>
            </a:r>
            <a:r>
              <a:rPr lang="en-US" dirty="0"/>
              <a:t> = 1 + ICC*(m-1)</a:t>
            </a:r>
          </a:p>
          <a:p>
            <a:pPr marL="0" indent="0" algn="ctr">
              <a:buNone/>
            </a:pPr>
            <a:r>
              <a:rPr lang="en-US" dirty="0"/>
              <a:t>where m=number of individuals per cluster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Effective sample size = actual sample size/</a:t>
            </a:r>
            <a:r>
              <a:rPr lang="en-US" dirty="0" err="1"/>
              <a:t>DEff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Variance correcting for clustering = variance*</a:t>
            </a:r>
            <a:r>
              <a:rPr lang="en-US" dirty="0" err="1"/>
              <a:t>DEff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661FD-7861-ED45-91E4-479822E6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411F-3C49-4944-9C79-8E4B9B67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within-cluster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85C0-7770-8A45-937C-0B59241ED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37399"/>
            <a:ext cx="8761412" cy="4127806"/>
          </a:xfrm>
        </p:spPr>
        <p:txBody>
          <a:bodyPr>
            <a:normAutofit/>
          </a:bodyPr>
          <a:lstStyle/>
          <a:p>
            <a:r>
              <a:rPr lang="en-US" sz="2000" dirty="0"/>
              <a:t>Clustering of population characteristics</a:t>
            </a:r>
          </a:p>
          <a:p>
            <a:pPr lvl="1"/>
            <a:r>
              <a:rPr lang="en-US" sz="1800" dirty="0"/>
              <a:t>Urban versus rural</a:t>
            </a:r>
          </a:p>
          <a:p>
            <a:pPr lvl="1"/>
            <a:r>
              <a:rPr lang="en-US" sz="1800" dirty="0"/>
              <a:t>Socioeconomic status</a:t>
            </a:r>
          </a:p>
          <a:p>
            <a:pPr lvl="1"/>
            <a:r>
              <a:rPr lang="en-US" sz="1800" dirty="0"/>
              <a:t>Environment</a:t>
            </a:r>
          </a:p>
          <a:p>
            <a:r>
              <a:rPr lang="en-US" sz="2000" dirty="0"/>
              <a:t>Variations in response to treatment</a:t>
            </a:r>
          </a:p>
          <a:p>
            <a:pPr lvl="1"/>
            <a:r>
              <a:rPr lang="en-US" sz="1800" dirty="0"/>
              <a:t>More effective peer educators in a social network cluster</a:t>
            </a:r>
          </a:p>
          <a:p>
            <a:pPr lvl="1"/>
            <a:r>
              <a:rPr lang="en-US" sz="1800" dirty="0"/>
              <a:t>Interaction between the intervention and a population characteristic</a:t>
            </a:r>
          </a:p>
          <a:p>
            <a:r>
              <a:rPr lang="en-US" sz="2000" dirty="0"/>
              <a:t>Interaction between individuals</a:t>
            </a:r>
          </a:p>
          <a:p>
            <a:pPr lvl="1"/>
            <a:r>
              <a:rPr lang="en-US" sz="1800" dirty="0"/>
              <a:t>Infectious disease transmission</a:t>
            </a:r>
          </a:p>
          <a:p>
            <a:pPr lvl="1"/>
            <a:r>
              <a:rPr lang="en-US" sz="1800" dirty="0"/>
              <a:t>Shared behavioral characteristics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310B7-936A-324C-8570-866C54A3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2832-46B1-7140-AB23-1162D483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in cluster randomized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09DA-F632-064A-89C4-3F0389BA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17845" cy="3416300"/>
          </a:xfrm>
        </p:spPr>
        <p:txBody>
          <a:bodyPr>
            <a:normAutofit/>
          </a:bodyPr>
          <a:lstStyle/>
          <a:p>
            <a:r>
              <a:rPr lang="en-US" sz="2400" dirty="0"/>
              <a:t>Direct effects</a:t>
            </a:r>
          </a:p>
          <a:p>
            <a:r>
              <a:rPr lang="en-US" sz="2400" dirty="0"/>
              <a:t>Indirect effect</a:t>
            </a:r>
          </a:p>
          <a:p>
            <a:r>
              <a:rPr lang="en-US" sz="2400" dirty="0"/>
              <a:t>Population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38693-6C29-BE46-8F96-54D37355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F4C8-89B8-F346-84A9-AF72631B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A389-FC36-B141-9614-F9935A4B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75805" cy="3416300"/>
          </a:xfrm>
        </p:spPr>
        <p:txBody>
          <a:bodyPr>
            <a:normAutofit/>
          </a:bodyPr>
          <a:lstStyle/>
          <a:p>
            <a:r>
              <a:rPr lang="en-US" sz="2400" dirty="0"/>
              <a:t>Individually randomized trials designed to estimate direct effect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7EBE2-2081-F04C-BF55-85847D7F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5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6995-7654-404D-B38A-397AC57A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FB4F3-1457-DF47-99C5-0A228191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42" y="2988782"/>
            <a:ext cx="5994994" cy="2607786"/>
          </a:xfrm>
        </p:spPr>
        <p:txBody>
          <a:bodyPr>
            <a:normAutofit/>
          </a:bodyPr>
          <a:lstStyle/>
          <a:p>
            <a:r>
              <a:rPr lang="en-US" sz="2000" dirty="0"/>
              <a:t>An intervention may have an effect on transmission of an infection</a:t>
            </a:r>
          </a:p>
          <a:p>
            <a:endParaRPr lang="en-US" sz="2000" dirty="0"/>
          </a:p>
          <a:p>
            <a:r>
              <a:rPr lang="en-US" sz="2000" dirty="0"/>
              <a:t>Interventions may have mass effects when a large proportion of the population is treated that leads to effects in untreated individuals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295A9-5C7B-FD43-A957-5D5B8C46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5346D-9693-6643-876F-775F8E57C663}"/>
              </a:ext>
            </a:extLst>
          </p:cNvPr>
          <p:cNvSpPr txBox="1"/>
          <p:nvPr/>
        </p:nvSpPr>
        <p:spPr>
          <a:xfrm>
            <a:off x="4009439" y="6334939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House et al, Lancet, 2009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D8CF1-36C3-2142-9E2D-DD23A703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914" y="1288973"/>
            <a:ext cx="4042042" cy="54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8CC6-E37F-1A4A-9A87-800676F7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sources of clustering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A985A-4566-B54A-8EDA-6E5CD40F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1DEE-3426-7F40-8188-DA143070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505E-9A4A-204D-84BE-84348110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39" y="2468032"/>
            <a:ext cx="4534385" cy="3416300"/>
          </a:xfrm>
        </p:spPr>
        <p:txBody>
          <a:bodyPr>
            <a:normAutofit/>
          </a:bodyPr>
          <a:lstStyle/>
          <a:p>
            <a:r>
              <a:rPr lang="en-US" sz="2000" dirty="0"/>
              <a:t>Estimate overall effect in the entire population</a:t>
            </a:r>
          </a:p>
          <a:p>
            <a:endParaRPr lang="en-US" sz="2000" dirty="0"/>
          </a:p>
          <a:p>
            <a:r>
              <a:rPr lang="en-US" sz="2000" dirty="0"/>
              <a:t>With 80% coverage (target for trachoma studies), effect includes both people who received and did not receive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C9D28-A7E7-2E4A-AD5F-29C82860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FAB0C-22D9-5B43-8CF3-21480ED5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37" y="1604578"/>
            <a:ext cx="6186084" cy="4748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01116-4012-394A-B67C-B1AF0238F43D}"/>
              </a:ext>
            </a:extLst>
          </p:cNvPr>
          <p:cNvSpPr txBox="1"/>
          <p:nvPr/>
        </p:nvSpPr>
        <p:spPr>
          <a:xfrm>
            <a:off x="1671145" y="640239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Keenan et al, PLOS Medicine, 2018</a:t>
            </a:r>
          </a:p>
        </p:txBody>
      </p:sp>
    </p:spTree>
    <p:extLst>
      <p:ext uri="{BB962C8B-B14F-4D97-AF65-F5344CB8AC3E}">
        <p14:creationId xmlns:p14="http://schemas.microsoft.com/office/powerpoint/2010/main" val="3442946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4B65-1C81-A644-998E-FD3DA9DC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validity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EF9C7-A76D-E24B-B195-2F6748A4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Imbalance in clusters (small sample size)</a:t>
            </a:r>
          </a:p>
          <a:p>
            <a:endParaRPr lang="en-US" sz="2400" dirty="0"/>
          </a:p>
          <a:p>
            <a:r>
              <a:rPr lang="en-US" sz="2400" dirty="0"/>
              <a:t>Lack of masking</a:t>
            </a:r>
          </a:p>
          <a:p>
            <a:endParaRPr lang="en-US" sz="2400" dirty="0"/>
          </a:p>
          <a:p>
            <a:r>
              <a:rPr lang="en-US" sz="2400" dirty="0"/>
              <a:t>Lack of allocation concealment</a:t>
            </a:r>
          </a:p>
          <a:p>
            <a:endParaRPr lang="en-US" sz="2400" dirty="0"/>
          </a:p>
          <a:p>
            <a:r>
              <a:rPr lang="en-US" sz="2400" dirty="0"/>
              <a:t>Non-random sample monitored or loss to 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945F9-7FCB-DE4D-8FAF-5475C01A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4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CA28-888E-2844-A845-954D0E79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3948-AF36-D346-8400-D4F56C15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643956"/>
            <a:ext cx="6685764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Occurs when individuals receive the opposite intervention to which they were randomized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Leads to an underestimate of treatment effects</a:t>
            </a:r>
          </a:p>
          <a:p>
            <a:endParaRPr lang="en-US" sz="2000" dirty="0"/>
          </a:p>
          <a:p>
            <a:r>
              <a:rPr lang="en-US" sz="2000" dirty="0"/>
              <a:t>Leads to underpowered studies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F6FA1-E586-9C47-AF04-2A496A0B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32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455708F-55BC-C749-889B-E476467C3640}"/>
              </a:ext>
            </a:extLst>
          </p:cNvPr>
          <p:cNvSpPr/>
          <p:nvPr/>
        </p:nvSpPr>
        <p:spPr>
          <a:xfrm>
            <a:off x="7642688" y="2819880"/>
            <a:ext cx="3548051" cy="3064452"/>
          </a:xfrm>
          <a:custGeom>
            <a:avLst/>
            <a:gdLst>
              <a:gd name="connsiteX0" fmla="*/ 2132613 w 3548051"/>
              <a:gd name="connsiteY0" fmla="*/ 435720 h 3064452"/>
              <a:gd name="connsiteX1" fmla="*/ 776779 w 3548051"/>
              <a:gd name="connsiteY1" fmla="*/ 57347 h 3064452"/>
              <a:gd name="connsiteX2" fmla="*/ 419427 w 3548051"/>
              <a:gd name="connsiteY2" fmla="*/ 1633899 h 3064452"/>
              <a:gd name="connsiteX3" fmla="*/ 9523 w 3548051"/>
              <a:gd name="connsiteY3" fmla="*/ 2348603 h 3064452"/>
              <a:gd name="connsiteX4" fmla="*/ 850351 w 3548051"/>
              <a:gd name="connsiteY4" fmla="*/ 3010754 h 3064452"/>
              <a:gd name="connsiteX5" fmla="*/ 2069551 w 3548051"/>
              <a:gd name="connsiteY5" fmla="*/ 2411665 h 3064452"/>
              <a:gd name="connsiteX6" fmla="*/ 3078544 w 3548051"/>
              <a:gd name="connsiteY6" fmla="*/ 3042285 h 3064452"/>
              <a:gd name="connsiteX7" fmla="*/ 3519979 w 3548051"/>
              <a:gd name="connsiteY7" fmla="*/ 1434203 h 3064452"/>
              <a:gd name="connsiteX8" fmla="*/ 2321799 w 3548051"/>
              <a:gd name="connsiteY8" fmla="*/ 1308078 h 3064452"/>
              <a:gd name="connsiteX9" fmla="*/ 2132613 w 3548051"/>
              <a:gd name="connsiteY9" fmla="*/ 435720 h 306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051" h="3064452">
                <a:moveTo>
                  <a:pt x="2132613" y="435720"/>
                </a:moveTo>
                <a:cubicBezTo>
                  <a:pt x="1875110" y="227265"/>
                  <a:pt x="1062310" y="-142350"/>
                  <a:pt x="776779" y="57347"/>
                </a:cubicBezTo>
                <a:cubicBezTo>
                  <a:pt x="491248" y="257043"/>
                  <a:pt x="547303" y="1252023"/>
                  <a:pt x="419427" y="1633899"/>
                </a:cubicBezTo>
                <a:cubicBezTo>
                  <a:pt x="291551" y="2015775"/>
                  <a:pt x="-62298" y="2119127"/>
                  <a:pt x="9523" y="2348603"/>
                </a:cubicBezTo>
                <a:cubicBezTo>
                  <a:pt x="81344" y="2578079"/>
                  <a:pt x="507013" y="3000244"/>
                  <a:pt x="850351" y="3010754"/>
                </a:cubicBezTo>
                <a:cubicBezTo>
                  <a:pt x="1193689" y="3021264"/>
                  <a:pt x="1698186" y="2406410"/>
                  <a:pt x="2069551" y="2411665"/>
                </a:cubicBezTo>
                <a:cubicBezTo>
                  <a:pt x="2440916" y="2416920"/>
                  <a:pt x="2836806" y="3205195"/>
                  <a:pt x="3078544" y="3042285"/>
                </a:cubicBezTo>
                <a:cubicBezTo>
                  <a:pt x="3320282" y="2879375"/>
                  <a:pt x="3646103" y="1723237"/>
                  <a:pt x="3519979" y="1434203"/>
                </a:cubicBezTo>
                <a:cubicBezTo>
                  <a:pt x="3393855" y="1145169"/>
                  <a:pt x="2551275" y="1479747"/>
                  <a:pt x="2321799" y="1308078"/>
                </a:cubicBezTo>
                <a:cubicBezTo>
                  <a:pt x="2092323" y="1136409"/>
                  <a:pt x="2390116" y="644175"/>
                  <a:pt x="2132613" y="43572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349CC7-8853-8249-9093-B9EDE15F0657}"/>
              </a:ext>
            </a:extLst>
          </p:cNvPr>
          <p:cNvSpPr/>
          <p:nvPr/>
        </p:nvSpPr>
        <p:spPr>
          <a:xfrm>
            <a:off x="8891753" y="4088525"/>
            <a:ext cx="546538" cy="557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DED9C-C18A-AF41-BCD7-E6F9E86D9C34}"/>
              </a:ext>
            </a:extLst>
          </p:cNvPr>
          <p:cNvSpPr txBox="1"/>
          <p:nvPr/>
        </p:nvSpPr>
        <p:spPr>
          <a:xfrm>
            <a:off x="8199736" y="6192939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“Fried egg design”</a:t>
            </a:r>
          </a:p>
        </p:txBody>
      </p:sp>
    </p:spTree>
    <p:extLst>
      <p:ext uri="{BB962C8B-B14F-4D97-AF65-F5344CB8AC3E}">
        <p14:creationId xmlns:p14="http://schemas.microsoft.com/office/powerpoint/2010/main" val="4038782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FDD-B6AC-724B-9B6C-E6AE31DA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D1C3-424A-2546-B82A-A15BA1E5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2" y="2761996"/>
            <a:ext cx="8761412" cy="36388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Sources of clustering: place, time, people, sampling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Methods for cluster randomized trials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Sample size calculations for cluster randomized trials</a:t>
            </a:r>
          </a:p>
          <a:p>
            <a:endParaRPr lang="en-US" sz="2400" dirty="0"/>
          </a:p>
          <a:p>
            <a:r>
              <a:rPr lang="en-US" sz="2400" dirty="0"/>
              <a:t>Analytic considerations for cluster randomized trials</a:t>
            </a:r>
          </a:p>
          <a:p>
            <a:endParaRPr lang="en-US" sz="2400" dirty="0"/>
          </a:p>
          <a:p>
            <a:r>
              <a:rPr lang="en-US" sz="2400" dirty="0"/>
              <a:t>Spatial clustering in observational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60268-3E3B-254E-A443-5848C6D5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4FA8-C139-6647-A745-3419979B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D2E9-5D69-9D4B-A4F1-70C8C719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43060" cy="3416300"/>
          </a:xfrm>
        </p:spPr>
        <p:txBody>
          <a:bodyPr>
            <a:normAutofit/>
          </a:bodyPr>
          <a:lstStyle/>
          <a:p>
            <a:r>
              <a:rPr lang="en-US" sz="2400" dirty="0"/>
              <a:t>Individual?</a:t>
            </a:r>
          </a:p>
          <a:p>
            <a:r>
              <a:rPr lang="en-US" sz="2400" dirty="0"/>
              <a:t>A defined cluster of individuals (e.g., a geographic unit)?</a:t>
            </a:r>
          </a:p>
          <a:p>
            <a:endParaRPr lang="en-US" sz="2400" dirty="0"/>
          </a:p>
          <a:p>
            <a:r>
              <a:rPr lang="en-US" sz="2400" dirty="0"/>
              <a:t>If the unit of inference is the cluster, no consideration is needed for the ICC </a:t>
            </a:r>
          </a:p>
          <a:p>
            <a:r>
              <a:rPr lang="en-US" sz="2400" dirty="0"/>
              <a:t>Sample size estimation, analysis are similar to those used in an individually randomized trial (the cluster = the individual)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2A090-8008-EB46-B792-73D76D01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9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DF48-B2EC-7F4C-B8E0-FB9AC43E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effect and effective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B55A-7E71-974B-A469-7DE52CA8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271307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Standard sample size approaches leads to an underpowered study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Effective Sample Size = km/</a:t>
            </a:r>
            <a:r>
              <a:rPr lang="en-US" sz="2000" dirty="0" err="1"/>
              <a:t>DEff</a:t>
            </a:r>
            <a:r>
              <a:rPr lang="en-US" sz="2000" dirty="0"/>
              <a:t>,</a:t>
            </a:r>
          </a:p>
          <a:p>
            <a:pPr marL="0" indent="0" algn="ctr">
              <a:buNone/>
            </a:pPr>
            <a:r>
              <a:rPr lang="en-US" sz="2000" dirty="0"/>
              <a:t>Where </a:t>
            </a:r>
            <a:r>
              <a:rPr lang="en-US" sz="2000" dirty="0" err="1"/>
              <a:t>DEff</a:t>
            </a:r>
            <a:r>
              <a:rPr lang="en-US" sz="2000" dirty="0"/>
              <a:t> = 1+ICC*(m-1)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k=number of clusters</a:t>
            </a:r>
          </a:p>
          <a:p>
            <a:pPr marL="0" indent="0" algn="ctr">
              <a:buNone/>
            </a:pPr>
            <a:r>
              <a:rPr lang="en-US" sz="2000" dirty="0"/>
              <a:t>m=population per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EF87-C720-7042-8899-7FD077C3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1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8F2C-EB0E-0C47-903A-16407A21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15E6-1699-E747-864C-BEB570A42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9912438" cy="34163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Can use </a:t>
                </a:r>
                <a:r>
                  <a:rPr lang="en-US" sz="2000" i="1" dirty="0"/>
                  <a:t>k </a:t>
                </a:r>
                <a:r>
                  <a:rPr lang="en-US" sz="2000" dirty="0"/>
                  <a:t>(coefficient of variation) or </a:t>
                </a:r>
                <a:r>
                  <a:rPr lang="en-US" sz="2000" dirty="0">
                    <a:sym typeface="Symbol" pitchFamily="2" charset="2"/>
                  </a:rPr>
                  <a:t> (ICC)</a:t>
                </a:r>
              </a:p>
              <a:p>
                <a:r>
                  <a:rPr lang="en-US" sz="2000" dirty="0">
                    <a:sym typeface="Symbol" pitchFamily="2" charset="2"/>
                  </a:rPr>
                  <a:t>Power primarily driven by number of randomization units (clusters)</a:t>
                </a:r>
              </a:p>
              <a:p>
                <a:r>
                  <a:rPr lang="en-US" sz="2000" dirty="0">
                    <a:sym typeface="Symbol" pitchFamily="2" charset="2"/>
                  </a:rPr>
                  <a:t>Increasing cluster size provides diminishing returns in power if m </a:t>
                </a:r>
                <a:r>
                  <a:rPr lang="en-US" dirty="0">
                    <a:sym typeface="Symbol" pitchFamily="2" charset="2"/>
                  </a:rPr>
                  <a:t> 1/</a:t>
                </a:r>
              </a:p>
              <a:p>
                <a:endParaRPr lang="en-US" dirty="0">
                  <a:sym typeface="Symbol" pitchFamily="2" charset="2"/>
                </a:endParaRPr>
              </a:p>
              <a:p>
                <a:pPr marL="0" indent="0" algn="ctr">
                  <a:buNone/>
                </a:pPr>
                <a:r>
                  <a:rPr lang="en-US" sz="2000" i="1" dirty="0"/>
                  <a:t>c</a:t>
                </a:r>
                <a:r>
                  <a:rPr lang="en-US" sz="2000" dirty="0"/>
                  <a:t> = 1+(</a:t>
                </a:r>
                <a:r>
                  <a:rPr lang="en-US" sz="2000" i="1" dirty="0"/>
                  <a:t>z</a:t>
                </a:r>
                <a:r>
                  <a:rPr lang="en-US" baseline="-25000" dirty="0">
                    <a:sym typeface="Symbol" pitchFamily="2" charset="2"/>
                  </a:rPr>
                  <a:t></a:t>
                </a:r>
                <a:r>
                  <a:rPr lang="en-US" sz="2000" baseline="-25000" dirty="0"/>
                  <a:t>/2  </a:t>
                </a:r>
                <a:r>
                  <a:rPr lang="en-US" sz="2000" dirty="0"/>
                  <a:t>+ </a:t>
                </a:r>
                <a:r>
                  <a:rPr lang="en-US" sz="2000" i="1" dirty="0"/>
                  <a:t>z</a:t>
                </a:r>
                <a:r>
                  <a:rPr lang="en-US" baseline="-25000" dirty="0">
                    <a:sym typeface="Symbol" pitchFamily="2" charset="2"/>
                  </a:rPr>
                  <a:t></a:t>
                </a:r>
                <a:r>
                  <a:rPr lang="en-US" dirty="0">
                    <a:sym typeface="Symbol" pitchFamily="2" charset="2"/>
                  </a:rPr>
                  <a:t>)</a:t>
                </a:r>
                <a:r>
                  <a:rPr lang="en-US" baseline="30000" dirty="0">
                    <a:sym typeface="Symbol" pitchFamily="2" charset="2"/>
                  </a:rPr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𝜎</m:t>
                                </m:r>
                              </m:e>
                              <m:sub>
                                <m:r>
                                  <a:rPr lang="en-US" i="1"/>
                                  <m:t>0</m:t>
                                </m:r>
                              </m:sub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bSup>
                            <m:r>
                              <a:rPr lang="en-US" i="1"/>
                              <m:t>+</m:t>
                            </m:r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𝜎</m:t>
                                </m:r>
                              </m:e>
                              <m:sub>
                                <m:r>
                                  <a:rPr lang="en-US" i="1"/>
                                  <m:t>1</m:t>
                                </m:r>
                              </m:sub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i="1"/>
                          <m:t>𝑥</m:t>
                        </m:r>
                        <m:r>
                          <a:rPr lang="en-US" i="1"/>
                          <m:t>[1+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  <m:r>
                          <a:rPr lang="en-US" i="1"/>
                          <m:t>𝜌</m:t>
                        </m:r>
                        <m:r>
                          <a:rPr lang="en-US" i="1"/>
                          <m:t>]</m:t>
                        </m:r>
                      </m:num>
                      <m:den>
                        <m:r>
                          <a:rPr lang="en-US" i="1"/>
                          <m:t>𝑚</m:t>
                        </m:r>
                        <m:r>
                          <a:rPr lang="en-US" i="1"/>
                          <m:t>(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𝜇</m:t>
                                </m:r>
                              </m:e>
                              <m:sub>
                                <m:r>
                                  <a:rPr lang="en-US" i="1"/>
                                  <m:t>0</m:t>
                                </m:r>
                              </m:sub>
                            </m:sSub>
                            <m:r>
                              <a:rPr lang="en-US" i="1"/>
                              <m:t>−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𝜇</m:t>
                                </m:r>
                              </m:e>
                              <m:sub>
                                <m:r>
                                  <a:rPr lang="en-US" i="1"/>
                                  <m:t>1</m:t>
                                </m:r>
                              </m:sub>
                            </m:sSub>
                            <m:r>
                              <a:rPr lang="en-US" i="1"/>
                              <m:t>)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See e.g., Hayes &amp; Moulton for extensions to this formula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15E6-1699-E747-864C-BEB570A42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9912438" cy="3416300"/>
              </a:xfrm>
              <a:blipFill>
                <a:blip r:embed="rId2"/>
                <a:stretch>
                  <a:fillRect l="-640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B3684-D990-664D-8684-8CFE029F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6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FDD-B6AC-724B-9B6C-E6AE31DA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D1C3-424A-2546-B82A-A15BA1E5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2" y="2761996"/>
            <a:ext cx="8761412" cy="36388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Sources of clustering: place, time, people, sampling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Methods for cluster randomized trials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Sample size calculations for cluster randomized trials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Analytic considerations for cluster randomized trials</a:t>
            </a:r>
          </a:p>
          <a:p>
            <a:endParaRPr lang="en-US" sz="2400" dirty="0"/>
          </a:p>
          <a:p>
            <a:r>
              <a:rPr lang="en-US" sz="2400" dirty="0"/>
              <a:t>Spatial clustering in observational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60268-3E3B-254E-A443-5848C6D5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43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563E-33CB-8747-A30A-0D26D748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 vs unit of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A0D5-BE9E-3E4E-8D7B-9C597878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>
            <a:normAutofit/>
          </a:bodyPr>
          <a:lstStyle/>
          <a:p>
            <a:r>
              <a:rPr lang="en-US" sz="2000" dirty="0"/>
              <a:t>May randomize at the community level but be interested in individual-level inference</a:t>
            </a:r>
          </a:p>
          <a:p>
            <a:endParaRPr lang="en-US" sz="2000" dirty="0"/>
          </a:p>
          <a:p>
            <a:r>
              <a:rPr lang="en-US" sz="2000" dirty="0"/>
              <a:t>Must take lack of independence within clusters into account in the analysis</a:t>
            </a:r>
          </a:p>
          <a:p>
            <a:endParaRPr lang="en-US" sz="2000" dirty="0"/>
          </a:p>
          <a:p>
            <a:r>
              <a:rPr lang="en-US" sz="2000" dirty="0"/>
              <a:t>Failure to account for clustering generally leads to underestimated variances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5AAEB-A36A-B443-A13A-8BC2E62F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8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05AA-138A-6242-A29F-D6F36CDA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you ignore clustering?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12465-012A-8945-9880-26EFB7DC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51444-C88A-3641-A7CB-7878790E3480}"/>
              </a:ext>
            </a:extLst>
          </p:cNvPr>
          <p:cNvSpPr txBox="1"/>
          <p:nvPr/>
        </p:nvSpPr>
        <p:spPr>
          <a:xfrm>
            <a:off x="0" y="6488668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Hayes and Moulton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02AC37-CD91-984C-8B55-51C382E2A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83706"/>
              </p:ext>
            </p:extLst>
          </p:nvPr>
        </p:nvGraphicFramePr>
        <p:xfrm>
          <a:off x="2032000" y="2400881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20578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77202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4542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78638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43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0/100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8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5/100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3/100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3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9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11/100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13/100 (13%)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5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16/100 (16%)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8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265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4D3AEC-25CE-1245-8337-CC2E2DD9309D}"/>
              </a:ext>
            </a:extLst>
          </p:cNvPr>
          <p:cNvSpPr txBox="1"/>
          <p:nvPr/>
        </p:nvSpPr>
        <p:spPr>
          <a:xfrm>
            <a:off x="649996" y="5697302"/>
            <a:ext cx="715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analysis: </a:t>
            </a:r>
            <a:r>
              <a:rPr lang="en-US" sz="2400" dirty="0">
                <a:sym typeface="Symbol" pitchFamily="2" charset="2"/>
              </a:rPr>
              <a:t></a:t>
            </a:r>
            <a:r>
              <a:rPr lang="en-US" sz="2400" baseline="30000" dirty="0">
                <a:sym typeface="Symbol" pitchFamily="2" charset="2"/>
              </a:rPr>
              <a:t>2</a:t>
            </a:r>
            <a:r>
              <a:rPr lang="en-US" sz="2400" dirty="0">
                <a:sym typeface="Symbol" pitchFamily="2" charset="2"/>
              </a:rPr>
              <a:t>=5.43, </a:t>
            </a:r>
            <a:r>
              <a:rPr lang="en-US" sz="2400" i="1" dirty="0">
                <a:sym typeface="Symbol" pitchFamily="2" charset="2"/>
              </a:rPr>
              <a:t>P</a:t>
            </a:r>
            <a:r>
              <a:rPr lang="en-US" sz="2400" dirty="0">
                <a:sym typeface="Symbol" pitchFamily="2" charset="2"/>
              </a:rPr>
              <a:t>=0.02 for both trials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48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8CC6-E37F-1A4A-9A87-800676F7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sources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2F39-AAD4-E647-8194-64321C9F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3772"/>
            <a:ext cx="10342101" cy="3858260"/>
          </a:xfrm>
        </p:spPr>
        <p:txBody>
          <a:bodyPr>
            <a:noAutofit/>
          </a:bodyPr>
          <a:lstStyle/>
          <a:p>
            <a:r>
              <a:rPr lang="en-US" sz="2400" dirty="0"/>
              <a:t>Sampling in places: neighborhoods, schools, hospitals, clinics, families, siblings</a:t>
            </a:r>
          </a:p>
          <a:p>
            <a:endParaRPr lang="en-US" sz="2400" dirty="0"/>
          </a:p>
          <a:p>
            <a:r>
              <a:rPr lang="en-US" sz="2400" dirty="0"/>
              <a:t>Repeated measures over time</a:t>
            </a:r>
          </a:p>
          <a:p>
            <a:endParaRPr lang="en-US" sz="2400" dirty="0"/>
          </a:p>
          <a:p>
            <a:r>
              <a:rPr lang="en-US" sz="2400" dirty="0"/>
              <a:t>Two eyes in the same person</a:t>
            </a:r>
          </a:p>
          <a:p>
            <a:endParaRPr lang="en-US" sz="2400" dirty="0"/>
          </a:p>
          <a:p>
            <a:r>
              <a:rPr lang="en-US" sz="2400" dirty="0"/>
              <a:t>Multiple measures of related constructs in the same person (math, verbal scores)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7F434-F5AC-E348-8F53-F7213AB0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4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05AA-138A-6242-A29F-D6F36CDA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you ignore clustering?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12465-012A-8945-9880-26EFB7DC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51444-C88A-3641-A7CB-7878790E3480}"/>
              </a:ext>
            </a:extLst>
          </p:cNvPr>
          <p:cNvSpPr txBox="1"/>
          <p:nvPr/>
        </p:nvSpPr>
        <p:spPr>
          <a:xfrm>
            <a:off x="0" y="6488668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Hayes and Moulton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02AC37-CD91-984C-8B55-51C382E2A52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400881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20578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77202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4542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78638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43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0/100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8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5/100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3/100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3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9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11/100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13/100 (13%)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5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16/100 (16%)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8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265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4D3AEC-25CE-1245-8337-CC2E2DD9309D}"/>
              </a:ext>
            </a:extLst>
          </p:cNvPr>
          <p:cNvSpPr txBox="1"/>
          <p:nvPr/>
        </p:nvSpPr>
        <p:spPr>
          <a:xfrm>
            <a:off x="649996" y="5697302"/>
            <a:ext cx="715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analysis: </a:t>
            </a:r>
            <a:r>
              <a:rPr lang="en-US" sz="2400" dirty="0">
                <a:sym typeface="Symbol" pitchFamily="2" charset="2"/>
              </a:rPr>
              <a:t></a:t>
            </a:r>
            <a:r>
              <a:rPr lang="en-US" sz="2400" baseline="30000" dirty="0">
                <a:sym typeface="Symbol" pitchFamily="2" charset="2"/>
              </a:rPr>
              <a:t>2</a:t>
            </a:r>
            <a:r>
              <a:rPr lang="en-US" sz="2400" dirty="0">
                <a:sym typeface="Symbol" pitchFamily="2" charset="2"/>
              </a:rPr>
              <a:t>=5.43, </a:t>
            </a:r>
            <a:r>
              <a:rPr lang="en-US" sz="2400" i="1" dirty="0">
                <a:sym typeface="Symbol" pitchFamily="2" charset="2"/>
              </a:rPr>
              <a:t>P</a:t>
            </a:r>
            <a:r>
              <a:rPr lang="en-US" sz="2400" dirty="0">
                <a:sym typeface="Symbol" pitchFamily="2" charset="2"/>
              </a:rPr>
              <a:t>=0.02 for both trials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654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05AA-138A-6242-A29F-D6F36CDA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you ignore clustering?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12465-012A-8945-9880-26EFB7DC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51444-C88A-3641-A7CB-7878790E3480}"/>
              </a:ext>
            </a:extLst>
          </p:cNvPr>
          <p:cNvSpPr txBox="1"/>
          <p:nvPr/>
        </p:nvSpPr>
        <p:spPr>
          <a:xfrm>
            <a:off x="0" y="6488668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Hayes and Moulton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02AC37-CD91-984C-8B55-51C382E2A52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400881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20578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77202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4542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78638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43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0/100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8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5/100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3/100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3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9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11/100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13/100 (13%)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5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16/100 (16%)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8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2650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C45EDCE-4B42-3748-AB3A-7C4C9409D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49" y="3988655"/>
            <a:ext cx="5076309" cy="1944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AC6C7-FA81-5B45-A03D-760B42B8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31" y="3980862"/>
            <a:ext cx="5275922" cy="19034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723923A-9A78-1D4C-937F-2B8FCB9950C3}"/>
              </a:ext>
            </a:extLst>
          </p:cNvPr>
          <p:cNvSpPr/>
          <p:nvPr/>
        </p:nvSpPr>
        <p:spPr>
          <a:xfrm>
            <a:off x="1839817" y="4494882"/>
            <a:ext cx="1641513" cy="437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117D08-64E5-E947-9AD4-6CF08CAA0553}"/>
              </a:ext>
            </a:extLst>
          </p:cNvPr>
          <p:cNvSpPr/>
          <p:nvPr/>
        </p:nvSpPr>
        <p:spPr>
          <a:xfrm>
            <a:off x="7610819" y="4387013"/>
            <a:ext cx="1641513" cy="437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5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05AA-138A-6242-A29F-D6F36CDA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you ignore clustering?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12465-012A-8945-9880-26EFB7DC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51444-C88A-3641-A7CB-7878790E3480}"/>
              </a:ext>
            </a:extLst>
          </p:cNvPr>
          <p:cNvSpPr txBox="1"/>
          <p:nvPr/>
        </p:nvSpPr>
        <p:spPr>
          <a:xfrm>
            <a:off x="0" y="6488668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Hayes and Moulton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02AC37-CD91-984C-8B55-51C382E2A52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400881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20578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77202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4542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78638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43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4/100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0/100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8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5/100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3/100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3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6/100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9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11/100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7/100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13/100 (13%)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9/100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5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8/100 (8%)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16/100 (16%)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12/100 (12%)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8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50/500 (10%)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30/500 (6%)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265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37F9C7-CB50-C246-83BE-DA56732A0D34}"/>
              </a:ext>
            </a:extLst>
          </p:cNvPr>
          <p:cNvSpPr txBox="1"/>
          <p:nvPr/>
        </p:nvSpPr>
        <p:spPr>
          <a:xfrm>
            <a:off x="382646" y="5697302"/>
            <a:ext cx="1030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amount of between-cluster variability greatly affects inferences </a:t>
            </a:r>
          </a:p>
        </p:txBody>
      </p:sp>
    </p:spTree>
    <p:extLst>
      <p:ext uri="{BB962C8B-B14F-4D97-AF65-F5344CB8AC3E}">
        <p14:creationId xmlns:p14="http://schemas.microsoft.com/office/powerpoint/2010/main" val="3822082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7DE-7B68-9449-9678-641E4626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options for handling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8A236-239C-AD46-94EC-F46D6C20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30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7DE-7B68-9449-9678-641E4626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options for handling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E6B7-0BCB-5540-A840-6936D3C0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Analyze at the cluster level</a:t>
            </a:r>
          </a:p>
          <a:p>
            <a:r>
              <a:rPr lang="en-US" sz="2400" dirty="0"/>
              <a:t>GEE</a:t>
            </a:r>
          </a:p>
          <a:p>
            <a:r>
              <a:rPr lang="en-US" sz="2400" dirty="0"/>
              <a:t>Random effects model</a:t>
            </a:r>
          </a:p>
          <a:p>
            <a:r>
              <a:rPr lang="en-US" sz="2400" dirty="0"/>
              <a:t>Clustered bootstrap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8A236-239C-AD46-94EC-F46D6C20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6887-70F8-3540-A6B8-A01EABEB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Cluster-level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373A6-26BA-D14C-9C60-5AA06D33F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665145"/>
            <a:ext cx="9334960" cy="3416300"/>
          </a:xfrm>
        </p:spPr>
        <p:txBody>
          <a:bodyPr>
            <a:normAutofit/>
          </a:bodyPr>
          <a:lstStyle/>
          <a:p>
            <a:r>
              <a:rPr lang="en-US" sz="2000" dirty="0"/>
              <a:t>Obtain a summary measure for each cluster (e.g., prevalence in each community from a simple random sample from within the community)</a:t>
            </a:r>
          </a:p>
          <a:p>
            <a:endParaRPr lang="en-US" sz="2000" dirty="0"/>
          </a:p>
          <a:p>
            <a:r>
              <a:rPr lang="en-US" sz="2000" dirty="0"/>
              <a:t>Compare the cluster-specific measures using an appropriate statistic (e.g., a t-test comparing </a:t>
            </a:r>
            <a:r>
              <a:rPr lang="en-US" sz="2000" dirty="0" err="1"/>
              <a:t>prevalences</a:t>
            </a:r>
            <a:r>
              <a:rPr lang="en-US" sz="2000" dirty="0"/>
              <a:t> in communities randomized to intervention or control)</a:t>
            </a:r>
          </a:p>
          <a:p>
            <a:endParaRPr lang="en-US" sz="2000" dirty="0"/>
          </a:p>
          <a:p>
            <a:r>
              <a:rPr lang="en-US" sz="2000" dirty="0"/>
              <a:t>Generally assuming the clusters are the same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4B7BF-3F98-BB40-83DE-F492EEA3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23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18C8-7BD9-874A-AD6A-2430442B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Individual-level analysis (random intercept)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9D00-0B7B-BF49-8BF7-1D996876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39113"/>
            <a:ext cx="8761412" cy="4208267"/>
          </a:xfrm>
        </p:spPr>
        <p:txBody>
          <a:bodyPr>
            <a:normAutofit/>
          </a:bodyPr>
          <a:lstStyle/>
          <a:p>
            <a:r>
              <a:rPr lang="en-US" sz="2000" dirty="0"/>
              <a:t>Linear regression model with no allowance for clustering:</a:t>
            </a:r>
          </a:p>
          <a:p>
            <a:pPr marL="0" indent="0" algn="ctr">
              <a:buNone/>
            </a:pPr>
            <a:r>
              <a:rPr lang="en-US" dirty="0">
                <a:sym typeface="Symbol" pitchFamily="2" charset="2"/>
              </a:rPr>
              <a:t></a:t>
            </a:r>
            <a:r>
              <a:rPr lang="en-US" baseline="-25000" dirty="0" err="1">
                <a:sym typeface="Symbol" pitchFamily="2" charset="2"/>
              </a:rPr>
              <a:t>ijk</a:t>
            </a:r>
            <a:r>
              <a:rPr lang="en-US" dirty="0">
                <a:sym typeface="Symbol" pitchFamily="2" charset="2"/>
              </a:rPr>
              <a:t> =  + </a:t>
            </a:r>
            <a:r>
              <a:rPr lang="en-US" baseline="-25000" dirty="0" err="1">
                <a:sym typeface="Symbol" pitchFamily="2" charset="2"/>
              </a:rPr>
              <a:t>i</a:t>
            </a:r>
            <a:r>
              <a:rPr lang="en-US" dirty="0">
                <a:sym typeface="Symbol" pitchFamily="2" charset="2"/>
              </a:rPr>
              <a:t> + </a:t>
            </a:r>
            <a:r>
              <a:rPr lang="en-US" baseline="-25000" dirty="0" err="1">
                <a:sym typeface="Symbol" pitchFamily="2" charset="2"/>
              </a:rPr>
              <a:t>l</a:t>
            </a:r>
            <a:r>
              <a:rPr lang="en-US" i="1" dirty="0" err="1">
                <a:sym typeface="Symbol" pitchFamily="2" charset="2"/>
              </a:rPr>
              <a:t>z</a:t>
            </a:r>
            <a:r>
              <a:rPr lang="en-US" baseline="-25000" dirty="0" err="1">
                <a:sym typeface="Symbol" pitchFamily="2" charset="2"/>
              </a:rPr>
              <a:t>ijkl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Linear regression model allowing for clustering</a:t>
            </a:r>
          </a:p>
          <a:p>
            <a:pPr marL="0" indent="0" algn="ctr">
              <a:buNone/>
            </a:pPr>
            <a:r>
              <a:rPr lang="en-US" sz="2000" dirty="0">
                <a:sym typeface="Symbol" pitchFamily="2" charset="2"/>
              </a:rPr>
              <a:t></a:t>
            </a:r>
            <a:r>
              <a:rPr lang="en-US" sz="2000" baseline="-25000" dirty="0" err="1">
                <a:sym typeface="Symbol" pitchFamily="2" charset="2"/>
              </a:rPr>
              <a:t>ijk</a:t>
            </a:r>
            <a:r>
              <a:rPr lang="en-US" sz="2000" dirty="0">
                <a:sym typeface="Symbol" pitchFamily="2" charset="2"/>
              </a:rPr>
              <a:t> =  + </a:t>
            </a:r>
            <a:r>
              <a:rPr lang="en-US" sz="2000" baseline="-25000" dirty="0" err="1">
                <a:sym typeface="Symbol" pitchFamily="2" charset="2"/>
              </a:rPr>
              <a:t>i</a:t>
            </a:r>
            <a:r>
              <a:rPr lang="en-US" sz="2000" dirty="0">
                <a:sym typeface="Symbol" pitchFamily="2" charset="2"/>
              </a:rPr>
              <a:t> + </a:t>
            </a:r>
            <a:r>
              <a:rPr lang="en-US" sz="2000" baseline="-25000" dirty="0" err="1">
                <a:sym typeface="Symbol" pitchFamily="2" charset="2"/>
              </a:rPr>
              <a:t>l</a:t>
            </a:r>
            <a:r>
              <a:rPr lang="en-US" sz="2000" i="1" dirty="0" err="1">
                <a:sym typeface="Symbol" pitchFamily="2" charset="2"/>
              </a:rPr>
              <a:t>z</a:t>
            </a:r>
            <a:r>
              <a:rPr lang="en-US" sz="2000" baseline="-25000" dirty="0" err="1">
                <a:sym typeface="Symbol" pitchFamily="2" charset="2"/>
              </a:rPr>
              <a:t>ijkl</a:t>
            </a:r>
            <a:r>
              <a:rPr lang="en-US" sz="2000" baseline="-25000" dirty="0">
                <a:sym typeface="Symbol" pitchFamily="2" charset="2"/>
              </a:rPr>
              <a:t> </a:t>
            </a:r>
            <a:r>
              <a:rPr lang="en-US" sz="2000" dirty="0">
                <a:sym typeface="Symbol" pitchFamily="2" charset="2"/>
              </a:rPr>
              <a:t>+ </a:t>
            </a:r>
            <a:r>
              <a:rPr lang="en-US" sz="2000" i="1" dirty="0" err="1">
                <a:solidFill>
                  <a:schemeClr val="tx1"/>
                </a:solidFill>
                <a:sym typeface="Symbol" pitchFamily="2" charset="2"/>
              </a:rPr>
              <a:t>u</a:t>
            </a:r>
            <a:r>
              <a:rPr lang="en-US" sz="2000" i="1" baseline="-25000" dirty="0" err="1">
                <a:solidFill>
                  <a:schemeClr val="tx1"/>
                </a:solidFill>
                <a:sym typeface="Symbol" pitchFamily="2" charset="2"/>
              </a:rPr>
              <a:t>ij</a:t>
            </a:r>
            <a:r>
              <a:rPr lang="en-US" sz="2000" i="1" baseline="-25000" dirty="0">
                <a:solidFill>
                  <a:srgbClr val="FF0000"/>
                </a:solidFill>
                <a:sym typeface="Symbol" pitchFamily="2" charset="2"/>
              </a:rPr>
              <a:t> </a:t>
            </a:r>
            <a:endParaRPr lang="en-US" sz="2000" i="1" baseline="-25000" dirty="0">
              <a:sym typeface="Symbol" pitchFamily="2" charset="2"/>
            </a:endParaRPr>
          </a:p>
          <a:p>
            <a:pPr marL="0" indent="0"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buNone/>
            </a:pPr>
            <a:r>
              <a:rPr lang="en-US" dirty="0">
                <a:sym typeface="Symbol" pitchFamily="2" charset="2"/>
              </a:rPr>
              <a:t></a:t>
            </a:r>
            <a:r>
              <a:rPr lang="en-US" baseline="-25000" dirty="0" err="1">
                <a:sym typeface="Symbol" pitchFamily="2" charset="2"/>
              </a:rPr>
              <a:t>ijk</a:t>
            </a:r>
            <a:r>
              <a:rPr lang="en-US" baseline="-25000" dirty="0">
                <a:sym typeface="Symbol" pitchFamily="2" charset="2"/>
              </a:rPr>
              <a:t> </a:t>
            </a:r>
            <a:r>
              <a:rPr lang="en-US" dirty="0">
                <a:sym typeface="Symbol" pitchFamily="2" charset="2"/>
              </a:rPr>
              <a:t>= mean for </a:t>
            </a:r>
            <a:r>
              <a:rPr lang="en-US" i="1" dirty="0">
                <a:sym typeface="Symbol" pitchFamily="2" charset="2"/>
              </a:rPr>
              <a:t>k</a:t>
            </a:r>
            <a:r>
              <a:rPr lang="en-US" dirty="0">
                <a:sym typeface="Symbol" pitchFamily="2" charset="2"/>
              </a:rPr>
              <a:t>th individual in </a:t>
            </a:r>
            <a:r>
              <a:rPr lang="en-US" i="1" dirty="0" err="1">
                <a:sym typeface="Symbol" pitchFamily="2" charset="2"/>
              </a:rPr>
              <a:t>j</a:t>
            </a:r>
            <a:r>
              <a:rPr lang="en-US" dirty="0" err="1">
                <a:sym typeface="Symbol" pitchFamily="2" charset="2"/>
              </a:rPr>
              <a:t>th</a:t>
            </a:r>
            <a:r>
              <a:rPr lang="en-US" dirty="0">
                <a:sym typeface="Symbol" pitchFamily="2" charset="2"/>
              </a:rPr>
              <a:t> cluster in </a:t>
            </a:r>
            <a:r>
              <a:rPr lang="en-US" i="1" dirty="0" err="1">
                <a:sym typeface="Symbol" pitchFamily="2" charset="2"/>
              </a:rPr>
              <a:t>i</a:t>
            </a:r>
            <a:r>
              <a:rPr lang="en-US" dirty="0" err="1">
                <a:sym typeface="Symbol" pitchFamily="2" charset="2"/>
              </a:rPr>
              <a:t>th</a:t>
            </a:r>
            <a:r>
              <a:rPr lang="en-US" dirty="0">
                <a:sym typeface="Symbol" pitchFamily="2" charset="2"/>
              </a:rPr>
              <a:t> treatment arm</a:t>
            </a:r>
          </a:p>
          <a:p>
            <a:pPr marL="0" indent="0">
              <a:buNone/>
            </a:pPr>
            <a:r>
              <a:rPr lang="en-US" dirty="0">
                <a:sym typeface="Symbol" pitchFamily="2" charset="2"/>
              </a:rPr>
              <a:t></a:t>
            </a:r>
            <a:r>
              <a:rPr lang="en-US" baseline="-25000" dirty="0" err="1">
                <a:sym typeface="Symbol" pitchFamily="2" charset="2"/>
              </a:rPr>
              <a:t>i</a:t>
            </a:r>
            <a:r>
              <a:rPr lang="en-US" baseline="-25000" dirty="0">
                <a:sym typeface="Symbol" pitchFamily="2" charset="2"/>
              </a:rPr>
              <a:t> </a:t>
            </a:r>
            <a:r>
              <a:rPr lang="en-US" dirty="0">
                <a:sym typeface="Symbol" pitchFamily="2" charset="2"/>
              </a:rPr>
              <a:t>= intervention effect</a:t>
            </a:r>
          </a:p>
          <a:p>
            <a:pPr marL="0" indent="0">
              <a:buNone/>
            </a:pPr>
            <a:r>
              <a:rPr lang="en-US" dirty="0">
                <a:sym typeface="Symbol" pitchFamily="2" charset="2"/>
              </a:rPr>
              <a:t></a:t>
            </a:r>
            <a:r>
              <a:rPr lang="en-US" baseline="-25000" dirty="0" err="1">
                <a:sym typeface="Symbol" pitchFamily="2" charset="2"/>
              </a:rPr>
              <a:t>l</a:t>
            </a:r>
            <a:r>
              <a:rPr lang="en-US" i="1" dirty="0" err="1">
                <a:sym typeface="Symbol" pitchFamily="2" charset="2"/>
              </a:rPr>
              <a:t>z</a:t>
            </a:r>
            <a:r>
              <a:rPr lang="en-US" baseline="-25000" dirty="0" err="1">
                <a:sym typeface="Symbol" pitchFamily="2" charset="2"/>
              </a:rPr>
              <a:t>ijkl</a:t>
            </a:r>
            <a:r>
              <a:rPr lang="en-US" dirty="0">
                <a:sym typeface="Symbol" pitchFamily="2" charset="2"/>
              </a:rPr>
              <a:t> = covariates</a:t>
            </a:r>
          </a:p>
          <a:p>
            <a:pPr marL="0" indent="0">
              <a:buNone/>
            </a:pPr>
            <a:r>
              <a:rPr lang="en-US" i="1" dirty="0" err="1">
                <a:sym typeface="Symbol" pitchFamily="2" charset="2"/>
              </a:rPr>
              <a:t>u</a:t>
            </a:r>
            <a:r>
              <a:rPr lang="en-US" i="1" baseline="-25000" dirty="0" err="1">
                <a:sym typeface="Symbol" pitchFamily="2" charset="2"/>
              </a:rPr>
              <a:t>ij</a:t>
            </a:r>
            <a:r>
              <a:rPr lang="en-US" i="1" baseline="-25000" dirty="0">
                <a:sym typeface="Symbol" pitchFamily="2" charset="2"/>
              </a:rPr>
              <a:t> </a:t>
            </a:r>
            <a:r>
              <a:rPr lang="en-US" i="1" dirty="0">
                <a:sym typeface="Symbol" pitchFamily="2" charset="2"/>
              </a:rPr>
              <a:t>= </a:t>
            </a:r>
            <a:r>
              <a:rPr lang="en-US" dirty="0">
                <a:sym typeface="Symbol" pitchFamily="2" charset="2"/>
              </a:rPr>
              <a:t>random effect corresponding to </a:t>
            </a:r>
            <a:r>
              <a:rPr lang="en-US" i="1" dirty="0" err="1">
                <a:sym typeface="Symbol" pitchFamily="2" charset="2"/>
              </a:rPr>
              <a:t>j</a:t>
            </a:r>
            <a:r>
              <a:rPr lang="en-US" dirty="0" err="1">
                <a:sym typeface="Symbol" pitchFamily="2" charset="2"/>
              </a:rPr>
              <a:t>th</a:t>
            </a:r>
            <a:r>
              <a:rPr lang="en-US" dirty="0">
                <a:sym typeface="Symbol" pitchFamily="2" charset="2"/>
              </a:rPr>
              <a:t> cluster in </a:t>
            </a:r>
            <a:r>
              <a:rPr lang="en-US" i="1" dirty="0" err="1">
                <a:sym typeface="Symbol" pitchFamily="2" charset="2"/>
              </a:rPr>
              <a:t>i</a:t>
            </a:r>
            <a:r>
              <a:rPr lang="en-US" dirty="0" err="1">
                <a:sym typeface="Symbol" pitchFamily="2" charset="2"/>
              </a:rPr>
              <a:t>th</a:t>
            </a:r>
            <a:r>
              <a:rPr lang="en-US" dirty="0">
                <a:sym typeface="Symbol" pitchFamily="2" charset="2"/>
              </a:rPr>
              <a:t> treatment arm</a:t>
            </a:r>
          </a:p>
          <a:p>
            <a:pPr marL="0" indent="0">
              <a:buNone/>
            </a:pPr>
            <a:endParaRPr lang="en-US" dirty="0">
              <a:sym typeface="Symbol" pitchFamily="2" charset="2"/>
            </a:endParaRPr>
          </a:p>
          <a:p>
            <a:pPr marL="0" indent="0">
              <a:buNone/>
            </a:pPr>
            <a:endParaRPr lang="en-US" baseline="-25000" dirty="0">
              <a:sym typeface="Symbol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0659C-1269-8444-B835-60D7CA24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487F5-2BF6-4C4D-90F4-127BF459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625" y="2741696"/>
            <a:ext cx="2656660" cy="36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61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18C8-7BD9-874A-AD6A-2430442B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Individual-level analysis (random intercept)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9D00-0B7B-BF49-8BF7-1D996876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39113"/>
            <a:ext cx="8761412" cy="4208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ym typeface="Symbol" pitchFamily="2" charset="2"/>
            </a:endParaRPr>
          </a:p>
          <a:p>
            <a:pPr marL="0" indent="0" algn="ctr">
              <a:buNone/>
            </a:pPr>
            <a:r>
              <a:rPr lang="en-US" sz="2000" dirty="0">
                <a:sym typeface="Symbol" pitchFamily="2" charset="2"/>
              </a:rPr>
              <a:t></a:t>
            </a:r>
            <a:r>
              <a:rPr lang="en-US" sz="2000" baseline="-25000" dirty="0" err="1">
                <a:sym typeface="Symbol" pitchFamily="2" charset="2"/>
              </a:rPr>
              <a:t>ijk</a:t>
            </a:r>
            <a:r>
              <a:rPr lang="en-US" sz="2000" dirty="0">
                <a:sym typeface="Symbol" pitchFamily="2" charset="2"/>
              </a:rPr>
              <a:t> =  + </a:t>
            </a:r>
            <a:r>
              <a:rPr lang="en-US" sz="2000" baseline="-25000" dirty="0" err="1">
                <a:sym typeface="Symbol" pitchFamily="2" charset="2"/>
              </a:rPr>
              <a:t>i</a:t>
            </a:r>
            <a:r>
              <a:rPr lang="en-US" sz="2000" dirty="0">
                <a:sym typeface="Symbol" pitchFamily="2" charset="2"/>
              </a:rPr>
              <a:t> + </a:t>
            </a:r>
            <a:r>
              <a:rPr lang="en-US" sz="2000" baseline="-25000" dirty="0" err="1">
                <a:sym typeface="Symbol" pitchFamily="2" charset="2"/>
              </a:rPr>
              <a:t>l</a:t>
            </a:r>
            <a:r>
              <a:rPr lang="en-US" sz="2000" i="1" dirty="0" err="1">
                <a:sym typeface="Symbol" pitchFamily="2" charset="2"/>
              </a:rPr>
              <a:t>z</a:t>
            </a:r>
            <a:r>
              <a:rPr lang="en-US" sz="2000" baseline="-25000" dirty="0" err="1">
                <a:sym typeface="Symbol" pitchFamily="2" charset="2"/>
              </a:rPr>
              <a:t>ijkl</a:t>
            </a:r>
            <a:r>
              <a:rPr lang="en-US" sz="2000" baseline="-25000" dirty="0">
                <a:sym typeface="Symbol" pitchFamily="2" charset="2"/>
              </a:rPr>
              <a:t> </a:t>
            </a:r>
            <a:r>
              <a:rPr lang="en-US" sz="2000" dirty="0">
                <a:sym typeface="Symbol" pitchFamily="2" charset="2"/>
              </a:rPr>
              <a:t>+ </a:t>
            </a:r>
            <a:r>
              <a:rPr lang="en-US" sz="2000" i="1" dirty="0" err="1">
                <a:solidFill>
                  <a:schemeClr val="tx1"/>
                </a:solidFill>
                <a:sym typeface="Symbol" pitchFamily="2" charset="2"/>
              </a:rPr>
              <a:t>u</a:t>
            </a:r>
            <a:r>
              <a:rPr lang="en-US" sz="2000" i="1" baseline="-25000" dirty="0" err="1">
                <a:solidFill>
                  <a:schemeClr val="tx1"/>
                </a:solidFill>
                <a:sym typeface="Symbol" pitchFamily="2" charset="2"/>
              </a:rPr>
              <a:t>ij</a:t>
            </a:r>
            <a:r>
              <a:rPr lang="en-US" sz="2000" i="1" baseline="-25000" dirty="0">
                <a:solidFill>
                  <a:srgbClr val="FF0000"/>
                </a:solidFill>
                <a:sym typeface="Symbol" pitchFamily="2" charset="2"/>
              </a:rPr>
              <a:t> </a:t>
            </a:r>
            <a:endParaRPr lang="en-US" sz="2000" i="1" baseline="-25000" dirty="0">
              <a:sym typeface="Symbol" pitchFamily="2" charset="2"/>
            </a:endParaRPr>
          </a:p>
          <a:p>
            <a:pPr marL="0" indent="0">
              <a:buNone/>
            </a:pPr>
            <a:endParaRPr lang="en-US" sz="2000" dirty="0">
              <a:sym typeface="Symbol" pitchFamily="2" charset="2"/>
            </a:endParaRPr>
          </a:p>
          <a:p>
            <a:pPr marL="0" indent="0">
              <a:buNone/>
            </a:pPr>
            <a:r>
              <a:rPr lang="en-US" dirty="0">
                <a:sym typeface="Symbol" pitchFamily="2" charset="2"/>
              </a:rPr>
              <a:t>Assume </a:t>
            </a:r>
            <a:r>
              <a:rPr lang="en-US" i="1" dirty="0" err="1">
                <a:solidFill>
                  <a:schemeClr val="tx1"/>
                </a:solidFill>
                <a:sym typeface="Symbol" pitchFamily="2" charset="2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sym typeface="Symbol" pitchFamily="2" charset="2"/>
              </a:rPr>
              <a:t>ij</a:t>
            </a:r>
            <a:r>
              <a:rPr lang="en-US" i="1" baseline="-25000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2" charset="2"/>
              </a:rPr>
              <a:t>is normally distributed with </a:t>
            </a:r>
            <a:r>
              <a:rPr lang="en-US" i="1" dirty="0" err="1">
                <a:solidFill>
                  <a:schemeClr val="tx1"/>
                </a:solidFill>
                <a:sym typeface="Symbol" pitchFamily="2" charset="2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sym typeface="Symbol" pitchFamily="2" charset="2"/>
              </a:rPr>
              <a:t>ij</a:t>
            </a:r>
            <a:r>
              <a:rPr lang="en-US" i="1" baseline="-25000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2" charset="2"/>
              </a:rPr>
              <a:t>~ N(0,</a:t>
            </a:r>
            <a:r>
              <a:rPr lang="en-US" dirty="0">
                <a:sym typeface="Symbol" pitchFamily="2" charset="2"/>
              </a:rPr>
              <a:t> </a:t>
            </a:r>
            <a:r>
              <a:rPr lang="en-US" baseline="30000" dirty="0">
                <a:sym typeface="Symbol" pitchFamily="2" charset="2"/>
              </a:rPr>
              <a:t>2</a:t>
            </a:r>
            <a:r>
              <a:rPr lang="en-US" baseline="-25000" dirty="0">
                <a:sym typeface="Symbol" pitchFamily="2" charset="2"/>
              </a:rPr>
              <a:t>Bi</a:t>
            </a:r>
            <a:r>
              <a:rPr lang="en-US" dirty="0">
                <a:sym typeface="Symbol" pitchFamily="2" charset="2"/>
              </a:rPr>
              <a:t>)</a:t>
            </a:r>
          </a:p>
          <a:p>
            <a:pPr marL="0" indent="0">
              <a:buNone/>
            </a:pPr>
            <a:endParaRPr lang="en-US" dirty="0">
              <a:sym typeface="Symbol" pitchFamily="2" charset="2"/>
            </a:endParaRPr>
          </a:p>
          <a:p>
            <a:pPr marL="0" indent="0">
              <a:buNone/>
            </a:pPr>
            <a:r>
              <a:rPr lang="en-US" dirty="0">
                <a:sym typeface="Symbol" pitchFamily="2" charset="2"/>
              </a:rPr>
              <a:t>Random intercept coefficient is given by:</a:t>
            </a:r>
          </a:p>
          <a:p>
            <a:pPr marL="0" indent="0">
              <a:buNone/>
            </a:pPr>
            <a:endParaRPr lang="en-US" dirty="0">
              <a:sym typeface="Symbol" pitchFamily="2" charset="2"/>
            </a:endParaRPr>
          </a:p>
          <a:p>
            <a:pPr marL="0" indent="0" algn="ctr">
              <a:buNone/>
            </a:pPr>
            <a:r>
              <a:rPr lang="en-US" dirty="0">
                <a:sym typeface="Symbol" pitchFamily="2" charset="2"/>
              </a:rPr>
              <a:t> =  + </a:t>
            </a:r>
            <a:r>
              <a:rPr lang="en-US" i="1" dirty="0" err="1">
                <a:sym typeface="Symbol" pitchFamily="2" charset="2"/>
              </a:rPr>
              <a:t>v</a:t>
            </a:r>
            <a:r>
              <a:rPr lang="en-US" baseline="-25000" dirty="0" err="1">
                <a:sym typeface="Symbol" pitchFamily="2" charset="2"/>
              </a:rPr>
              <a:t>ijk</a:t>
            </a:r>
            <a:r>
              <a:rPr lang="en-US" dirty="0"/>
              <a:t> </a:t>
            </a:r>
            <a:endParaRPr lang="en-US" dirty="0">
              <a:sym typeface="Symbol" pitchFamily="2" charset="2"/>
            </a:endParaRPr>
          </a:p>
          <a:p>
            <a:pPr marL="0" indent="0">
              <a:buNone/>
            </a:pPr>
            <a:endParaRPr lang="en-US" dirty="0">
              <a:sym typeface="Symbol" pitchFamily="2" charset="2"/>
            </a:endParaRPr>
          </a:p>
          <a:p>
            <a:pPr marL="0" indent="0">
              <a:buNone/>
            </a:pPr>
            <a:endParaRPr lang="en-US" baseline="-25000" dirty="0">
              <a:sym typeface="Symbol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0659C-1269-8444-B835-60D7CA24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3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798A-1C60-2342-AE57-C1E97C1F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3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A4B5-222B-9D4A-BE8A-30B9D5DC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44" y="2529432"/>
            <a:ext cx="11363311" cy="564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Effect of biannual azithromycin vs placebo distribution on weight in kg in children under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A183-B1EC-3141-898C-7366B573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7526D0-2257-FB42-9A5B-46623F4D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7575"/>
              </p:ext>
            </p:extLst>
          </p:nvPr>
        </p:nvGraphicFramePr>
        <p:xfrm>
          <a:off x="1220750" y="3429000"/>
          <a:ext cx="9750499" cy="254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469">
                  <a:extLst>
                    <a:ext uri="{9D8B030D-6E8A-4147-A177-3AD203B41FA5}">
                      <a16:colId xmlns:a16="http://schemas.microsoft.com/office/drawing/2014/main" val="3102559077"/>
                    </a:ext>
                  </a:extLst>
                </a:gridCol>
                <a:gridCol w="3659442">
                  <a:extLst>
                    <a:ext uri="{9D8B030D-6E8A-4147-A177-3AD203B41FA5}">
                      <a16:colId xmlns:a16="http://schemas.microsoft.com/office/drawing/2014/main" val="614075929"/>
                    </a:ext>
                  </a:extLst>
                </a:gridCol>
                <a:gridCol w="2516588">
                  <a:extLst>
                    <a:ext uri="{9D8B030D-6E8A-4147-A177-3AD203B41FA5}">
                      <a16:colId xmlns:a16="http://schemas.microsoft.com/office/drawing/2014/main" val="1787207771"/>
                    </a:ext>
                  </a:extLst>
                </a:gridCol>
              </a:tblGrid>
              <a:tr h="408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Mean Difference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</a:t>
                      </a:r>
                      <a:r>
                        <a:rPr lang="en-US" sz="2000" dirty="0"/>
                        <a:t>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99082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regression, ignoring 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0.38 (0.15 to 0.63)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861824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mixed effects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277947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regression at level of 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6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244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798A-1C60-2342-AE57-C1E97C1F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3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A4B5-222B-9D4A-BE8A-30B9D5DC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44" y="2529432"/>
            <a:ext cx="11363311" cy="564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Effect of biannual azithromycin vs placebo distribution on weight in kg in children under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A183-B1EC-3141-898C-7366B573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7526D0-2257-FB42-9A5B-46623F4D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0724"/>
              </p:ext>
            </p:extLst>
          </p:nvPr>
        </p:nvGraphicFramePr>
        <p:xfrm>
          <a:off x="1220750" y="3429000"/>
          <a:ext cx="9750499" cy="254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469">
                  <a:extLst>
                    <a:ext uri="{9D8B030D-6E8A-4147-A177-3AD203B41FA5}">
                      <a16:colId xmlns:a16="http://schemas.microsoft.com/office/drawing/2014/main" val="3102559077"/>
                    </a:ext>
                  </a:extLst>
                </a:gridCol>
                <a:gridCol w="3659442">
                  <a:extLst>
                    <a:ext uri="{9D8B030D-6E8A-4147-A177-3AD203B41FA5}">
                      <a16:colId xmlns:a16="http://schemas.microsoft.com/office/drawing/2014/main" val="614075929"/>
                    </a:ext>
                  </a:extLst>
                </a:gridCol>
                <a:gridCol w="2516588">
                  <a:extLst>
                    <a:ext uri="{9D8B030D-6E8A-4147-A177-3AD203B41FA5}">
                      <a16:colId xmlns:a16="http://schemas.microsoft.com/office/drawing/2014/main" val="1787207771"/>
                    </a:ext>
                  </a:extLst>
                </a:gridCol>
              </a:tblGrid>
              <a:tr h="408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Mean Difference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</a:t>
                      </a:r>
                      <a:r>
                        <a:rPr lang="en-US" sz="2000" dirty="0"/>
                        <a:t>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99082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regression, ignoring 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0.38 (0.15 to 0.63)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861824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mixed effects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0.38 (-0.11 to 0.88)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277947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regression at level of 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6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85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2F08-CCC5-0742-A108-F10F5041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32CB1-FDF8-A946-8D9B-51B6DF5C6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Arial" pitchFamily="34" charset="0"/>
              </a:rPr>
              <a:t>Clusters may have equal numbers of observations (balanced) or unequal</a:t>
            </a:r>
          </a:p>
          <a:p>
            <a:endParaRPr lang="en-US" sz="2400" dirty="0"/>
          </a:p>
          <a:p>
            <a:r>
              <a:rPr lang="en-US" sz="2400" dirty="0">
                <a:cs typeface="Arial" pitchFamily="34" charset="0"/>
              </a:rPr>
              <a:t>Items within a cluster may be ordered with respect to one another (e.g., time creates an ordering)</a:t>
            </a:r>
          </a:p>
          <a:p>
            <a:endParaRPr lang="en-US" sz="2400" dirty="0"/>
          </a:p>
          <a:p>
            <a:r>
              <a:rPr lang="en-US" sz="2400" dirty="0">
                <a:cs typeface="Arial" pitchFamily="34" charset="0"/>
              </a:rPr>
              <a:t>Assume that conditional on cluster, observations are independent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F7A68-1D7A-4F43-8439-D19D303F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08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798A-1C60-2342-AE57-C1E97C1F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3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A4B5-222B-9D4A-BE8A-30B9D5DC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44" y="2529432"/>
            <a:ext cx="11363311" cy="564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Effect of biannual azithromycin vs placebo distribution on weight in kg in children under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A183-B1EC-3141-898C-7366B573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7526D0-2257-FB42-9A5B-46623F4D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89136"/>
              </p:ext>
            </p:extLst>
          </p:nvPr>
        </p:nvGraphicFramePr>
        <p:xfrm>
          <a:off x="1220750" y="3429000"/>
          <a:ext cx="9750499" cy="254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469">
                  <a:extLst>
                    <a:ext uri="{9D8B030D-6E8A-4147-A177-3AD203B41FA5}">
                      <a16:colId xmlns:a16="http://schemas.microsoft.com/office/drawing/2014/main" val="3102559077"/>
                    </a:ext>
                  </a:extLst>
                </a:gridCol>
                <a:gridCol w="3659442">
                  <a:extLst>
                    <a:ext uri="{9D8B030D-6E8A-4147-A177-3AD203B41FA5}">
                      <a16:colId xmlns:a16="http://schemas.microsoft.com/office/drawing/2014/main" val="614075929"/>
                    </a:ext>
                  </a:extLst>
                </a:gridCol>
                <a:gridCol w="2516588">
                  <a:extLst>
                    <a:ext uri="{9D8B030D-6E8A-4147-A177-3AD203B41FA5}">
                      <a16:colId xmlns:a16="http://schemas.microsoft.com/office/drawing/2014/main" val="1787207771"/>
                    </a:ext>
                  </a:extLst>
                </a:gridCol>
              </a:tblGrid>
              <a:tr h="408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Mean Difference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</a:t>
                      </a:r>
                      <a:r>
                        <a:rPr lang="en-US" sz="2000" dirty="0"/>
                        <a:t>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99082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regression, ignoring 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0.38 (0.15 to 0.63)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861824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mixed effects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0.38 (-0.11 to 0.88)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277947"/>
                  </a:ext>
                </a:extLst>
              </a:tr>
              <a:tr h="712756">
                <a:tc>
                  <a:txBody>
                    <a:bodyPr/>
                    <a:lstStyle/>
                    <a:p>
                      <a:r>
                        <a:rPr lang="en-US" sz="2000" dirty="0"/>
                        <a:t>Linear regression at level of 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0.38 (-0.14 to 0.89)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6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009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FDD-B6AC-724B-9B6C-E6AE31DA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D1C3-424A-2546-B82A-A15BA1E5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2" y="2761996"/>
            <a:ext cx="8761412" cy="36388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Sources of clustering: place, time, people, sampling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Methods for cluster randomized trials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Sample size calculations for cluster randomized trials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Analytic considerations for cluster randomized trials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Spatial clustering in observational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60268-3E3B-254E-A443-5848C6D5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0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35B4-BC88-F948-AC30-25FBE3D4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574620" cy="706964"/>
          </a:xfrm>
        </p:spPr>
        <p:txBody>
          <a:bodyPr/>
          <a:lstStyle/>
          <a:p>
            <a:r>
              <a:rPr lang="en-US" dirty="0"/>
              <a:t>Clustering in observational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C85A-0B75-2B4E-A0A5-144F9D4AE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060910" cy="3416300"/>
          </a:xfrm>
        </p:spPr>
        <p:txBody>
          <a:bodyPr>
            <a:normAutofit/>
          </a:bodyPr>
          <a:lstStyle/>
          <a:p>
            <a:r>
              <a:rPr lang="en-US" sz="2400" dirty="0"/>
              <a:t>Communities</a:t>
            </a:r>
          </a:p>
          <a:p>
            <a:r>
              <a:rPr lang="en-US" sz="2400" dirty="0"/>
              <a:t>Neighborhoods</a:t>
            </a:r>
          </a:p>
          <a:p>
            <a:r>
              <a:rPr lang="en-US" sz="2400" dirty="0"/>
              <a:t>Streets</a:t>
            </a:r>
          </a:p>
          <a:p>
            <a:r>
              <a:rPr lang="en-US" sz="2400" dirty="0"/>
              <a:t>Households</a:t>
            </a:r>
          </a:p>
          <a:p>
            <a:r>
              <a:rPr lang="en-US" sz="2400" dirty="0" err="1"/>
              <a:t>Etc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F76A0-3B33-1448-899D-8A033301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E5139-99FB-9C49-9D0F-9C919BEB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346" y="85986"/>
            <a:ext cx="2965421" cy="6593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8FD8D-78BB-1D43-B830-D4AA391F74C5}"/>
              </a:ext>
            </a:extLst>
          </p:cNvPr>
          <p:cNvSpPr txBox="1"/>
          <p:nvPr/>
        </p:nvSpPr>
        <p:spPr>
          <a:xfrm>
            <a:off x="9287839" y="637760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Nunn et al, AJPH, 2014</a:t>
            </a:r>
          </a:p>
        </p:txBody>
      </p:sp>
    </p:spTree>
    <p:extLst>
      <p:ext uri="{BB962C8B-B14F-4D97-AF65-F5344CB8AC3E}">
        <p14:creationId xmlns:p14="http://schemas.microsoft.com/office/powerpoint/2010/main" val="1300369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A24A-E6B3-FE44-8EF4-66065F59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5574620" cy="706964"/>
          </a:xfrm>
        </p:spPr>
        <p:txBody>
          <a:bodyPr/>
          <a:lstStyle/>
          <a:p>
            <a:r>
              <a:rPr lang="en-US" dirty="0"/>
              <a:t>Clustering in observational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6C5E-28AF-604E-99B9-85C6C5A9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44" y="2640458"/>
            <a:ext cx="6082302" cy="3512906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Many overlapping issues with cluster randomized trials</a:t>
            </a:r>
          </a:p>
          <a:p>
            <a:endParaRPr lang="en-US" sz="2000" dirty="0"/>
          </a:p>
          <a:p>
            <a:r>
              <a:rPr lang="en-US" sz="2000" dirty="0"/>
              <a:t>Standard statistical methods will lead to incorrect standard errors</a:t>
            </a:r>
          </a:p>
          <a:p>
            <a:endParaRPr lang="en-US" sz="2000" dirty="0"/>
          </a:p>
          <a:p>
            <a:r>
              <a:rPr lang="en-US" sz="2000" dirty="0"/>
              <a:t>Loss of efficiency in estimators</a:t>
            </a:r>
          </a:p>
          <a:p>
            <a:endParaRPr lang="en-US" sz="2000" dirty="0"/>
          </a:p>
          <a:p>
            <a:r>
              <a:rPr lang="en-US" sz="2000" dirty="0"/>
              <a:t>Can miss scientific questions</a:t>
            </a:r>
          </a:p>
          <a:p>
            <a:pPr lvl="1"/>
            <a:r>
              <a:rPr lang="en-US" sz="1800" dirty="0"/>
              <a:t>Individualistic fallacy: assuming that individual-level outcomes can be explained exclusively in terms of individual-level characteristics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5E264-B5D6-844D-B8BC-397AE839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FB5E6-809A-B844-8FB1-738A2446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346" y="85986"/>
            <a:ext cx="2965421" cy="6593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180C6-5B52-AA45-8F29-CDADB65307B4}"/>
              </a:ext>
            </a:extLst>
          </p:cNvPr>
          <p:cNvSpPr txBox="1"/>
          <p:nvPr/>
        </p:nvSpPr>
        <p:spPr>
          <a:xfrm>
            <a:off x="9287839" y="637760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Nunn et al, AJPH, 2014</a:t>
            </a:r>
          </a:p>
        </p:txBody>
      </p:sp>
    </p:spTree>
    <p:extLst>
      <p:ext uri="{BB962C8B-B14F-4D97-AF65-F5344CB8AC3E}">
        <p14:creationId xmlns:p14="http://schemas.microsoft.com/office/powerpoint/2010/main" val="2478796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2B4E-C87A-4A46-9361-94962C72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SEs and Loss of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A06-EB26-6842-BC8B-9851C60A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10660326" cy="3958771"/>
          </a:xfrm>
        </p:spPr>
        <p:txBody>
          <a:bodyPr>
            <a:normAutofit/>
          </a:bodyPr>
          <a:lstStyle/>
          <a:p>
            <a:r>
              <a:rPr lang="en-US" dirty="0"/>
              <a:t>Ignoring clustered data generally leads to SEs for individual-level exposures that are too small</a:t>
            </a:r>
          </a:p>
          <a:p>
            <a:pPr lvl="1"/>
            <a:r>
              <a:rPr lang="en-US" dirty="0"/>
              <a:t>Variance of estimate of mean value Y = variance of Y/N</a:t>
            </a:r>
          </a:p>
          <a:p>
            <a:pPr lvl="1"/>
            <a:r>
              <a:rPr lang="en-US" dirty="0"/>
              <a:t>Clustered data: effect N is &lt; actual N</a:t>
            </a:r>
          </a:p>
          <a:p>
            <a:r>
              <a:rPr lang="en-US" dirty="0"/>
              <a:t>Same problem if you draw a clustered sample, people within the cluster are not independent, and you do not learn as much new information from each person</a:t>
            </a:r>
          </a:p>
          <a:p>
            <a:pPr lvl="1"/>
            <a:r>
              <a:rPr lang="en-US" dirty="0"/>
              <a:t>Must correct standard errors</a:t>
            </a:r>
          </a:p>
          <a:p>
            <a:pPr lvl="1"/>
            <a:r>
              <a:rPr lang="en-US" dirty="0"/>
              <a:t>Must anticipate this in the study design and inflate the sample size</a:t>
            </a:r>
          </a:p>
          <a:p>
            <a:pPr lvl="1"/>
            <a:r>
              <a:rPr lang="en-US" dirty="0"/>
              <a:t>The ratio of the clustered sample size needed to the simple random sample is the design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D790D-0983-3E46-882C-0D387AD5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5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CE7-88C2-3448-BDA4-1B50D585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Intracluster</a:t>
            </a:r>
            <a:r>
              <a:rPr lang="en-US" dirty="0"/>
              <a:t> correlation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D7926-B9C9-484B-BEF1-85967F7E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41135" cy="3416300"/>
          </a:xfrm>
        </p:spPr>
        <p:txBody>
          <a:bodyPr/>
          <a:lstStyle/>
          <a:p>
            <a:r>
              <a:rPr lang="en-US" dirty="0"/>
              <a:t>Measure of homogeneity, same as in a cluster randomized trial</a:t>
            </a:r>
          </a:p>
          <a:p>
            <a:r>
              <a:rPr lang="en-US" dirty="0"/>
              <a:t>Rho of 1: extreme homogeneity (e.g., household income of all 6 children in one household)</a:t>
            </a:r>
          </a:p>
          <a:p>
            <a:r>
              <a:rPr lang="en-US" dirty="0"/>
              <a:t>Rho of -1: extreme heterogeneity (e.g., gender w/in a two person heterosexual cluster)</a:t>
            </a:r>
          </a:p>
          <a:p>
            <a:r>
              <a:rPr lang="en-US" dirty="0"/>
              <a:t>Small Rho of 0.05 or less common for many characteristics in neighborhoods and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47EF3-2C33-7045-97E6-CCC916EA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2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49A6-BC9C-774F-A8C8-2AF79304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A0F5D-8A30-444D-B6D0-05DBC0F9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437701" cy="357126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Spatial heterogeneity</a:t>
            </a:r>
          </a:p>
          <a:p>
            <a:pPr lvl="1"/>
            <a:r>
              <a:rPr lang="en-US" sz="1800" dirty="0"/>
              <a:t>A spatial process that varies from point to point</a:t>
            </a:r>
          </a:p>
          <a:p>
            <a:endParaRPr lang="en-US" sz="2000" dirty="0"/>
          </a:p>
          <a:p>
            <a:r>
              <a:rPr lang="en-US" sz="2000" dirty="0"/>
              <a:t>Spatial dependence</a:t>
            </a:r>
          </a:p>
          <a:p>
            <a:pPr lvl="1"/>
            <a:r>
              <a:rPr lang="en-US" sz="1800" dirty="0"/>
              <a:t>A functional relationship between what happens at one point in space and what happens elsewhere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Spatial patterns can be either or both</a:t>
            </a:r>
          </a:p>
          <a:p>
            <a:endParaRPr lang="en-US" sz="2000" dirty="0"/>
          </a:p>
          <a:p>
            <a:r>
              <a:rPr lang="en-US" sz="2000" dirty="0"/>
              <a:t>Results in autocorrelation and requires accounting for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A2EE4-22B0-6C48-8F14-62A260F5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9C7C-DD35-414B-BA78-04E312D2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methods for clustering in observational studies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E7DF6-5EF6-DE45-84EB-322BBEB3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8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9C7C-DD35-414B-BA78-04E312D2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methods for clustering in observational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2C30-189E-2B47-8DA4-E59808C3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Mixed models</a:t>
            </a:r>
          </a:p>
          <a:p>
            <a:r>
              <a:rPr lang="en-US" sz="2000" dirty="0"/>
              <a:t>GEE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E7DF6-5EF6-DE45-84EB-322BBEB3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CE58-05F5-6748-9028-482C0960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2E52-EAA6-414B-BAC1-5D2340F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5291328"/>
            <a:ext cx="8761411" cy="14508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Convenient to represent the measurements with an index to distinguish when you are referring to characteristics of the place versus the person. </a:t>
            </a:r>
            <a:r>
              <a:rPr lang="en-US" sz="2900" dirty="0" err="1"/>
              <a:t>Y</a:t>
            </a:r>
            <a:r>
              <a:rPr lang="en-US" sz="2900" baseline="-25000" dirty="0" err="1"/>
              <a:t>ij</a:t>
            </a:r>
            <a:r>
              <a:rPr lang="en-US" sz="2900" dirty="0"/>
              <a:t>= Value of the variable “Y” for person </a:t>
            </a:r>
            <a:r>
              <a:rPr lang="en-US" sz="2900" i="1" dirty="0" err="1"/>
              <a:t>i</a:t>
            </a:r>
            <a:r>
              <a:rPr lang="en-US" sz="2900" dirty="0"/>
              <a:t> in place </a:t>
            </a:r>
            <a:r>
              <a:rPr lang="en-US" sz="2900" i="1" dirty="0"/>
              <a:t>j</a:t>
            </a:r>
          </a:p>
          <a:p>
            <a:pPr marL="0" indent="0">
              <a:buNone/>
            </a:pPr>
            <a:r>
              <a:rPr lang="en-US" sz="2900" dirty="0"/>
              <a:t>Could also talk about </a:t>
            </a:r>
            <a:r>
              <a:rPr lang="en-US" sz="2900" dirty="0" err="1"/>
              <a:t>X</a:t>
            </a:r>
            <a:r>
              <a:rPr lang="en-US" sz="2900" baseline="-25000" dirty="0" err="1"/>
              <a:t>ij</a:t>
            </a:r>
            <a:r>
              <a:rPr lang="en-US" sz="2900" dirty="0"/>
              <a:t> or </a:t>
            </a:r>
            <a:r>
              <a:rPr lang="en-US" sz="2900" dirty="0" err="1"/>
              <a:t>X</a:t>
            </a:r>
            <a:r>
              <a:rPr lang="en-US" sz="2900" baseline="-25000" dirty="0" err="1"/>
              <a:t>j</a:t>
            </a:r>
            <a:r>
              <a:rPr lang="en-US" sz="2900" baseline="-25000" dirty="0"/>
              <a:t>, </a:t>
            </a:r>
            <a:r>
              <a:rPr lang="en-US" sz="2900" dirty="0"/>
              <a:t>a feature of place </a:t>
            </a:r>
            <a:r>
              <a:rPr lang="en-US" sz="2900" i="1" dirty="0"/>
              <a:t>j</a:t>
            </a:r>
            <a:r>
              <a:rPr lang="en-US" sz="2900" dirty="0"/>
              <a:t> that has the same value for every person </a:t>
            </a:r>
            <a:r>
              <a:rPr lang="en-US" sz="2900" i="1" dirty="0" err="1"/>
              <a:t>i</a:t>
            </a:r>
            <a:r>
              <a:rPr lang="en-US" sz="2900" dirty="0"/>
              <a:t> in place </a:t>
            </a:r>
            <a:r>
              <a:rPr lang="en-US" sz="2900" i="1" dirty="0"/>
              <a:t>j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F81F8-C20C-0441-ACDE-E038C755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3" y="2400161"/>
            <a:ext cx="6511731" cy="25374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A4B4B-4232-B246-9516-3194FB2A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CE58-05F5-6748-9028-482C0960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2E52-EAA6-414B-BAC1-5D2340F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5291328"/>
            <a:ext cx="8761411" cy="14508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Convenient to represent the measurements with an index to distinguish when you are referring to characteristics of the place versus the person. </a:t>
            </a:r>
            <a:r>
              <a:rPr lang="en-US" sz="2900" dirty="0" err="1"/>
              <a:t>Y</a:t>
            </a:r>
            <a:r>
              <a:rPr lang="en-US" sz="2900" baseline="-25000" dirty="0" err="1"/>
              <a:t>ij</a:t>
            </a:r>
            <a:r>
              <a:rPr lang="en-US" sz="2900" dirty="0"/>
              <a:t>= Value of the variable “Y” for person </a:t>
            </a:r>
            <a:r>
              <a:rPr lang="en-US" sz="2900" i="1" dirty="0" err="1"/>
              <a:t>i</a:t>
            </a:r>
            <a:r>
              <a:rPr lang="en-US" sz="2900" dirty="0"/>
              <a:t> in place </a:t>
            </a:r>
            <a:r>
              <a:rPr lang="en-US" sz="2900" i="1" dirty="0"/>
              <a:t>j</a:t>
            </a:r>
          </a:p>
          <a:p>
            <a:pPr marL="0" indent="0">
              <a:buNone/>
            </a:pPr>
            <a:r>
              <a:rPr lang="en-US" sz="2900" dirty="0"/>
              <a:t>Could also talk about </a:t>
            </a:r>
            <a:r>
              <a:rPr lang="en-US" sz="2900" dirty="0" err="1"/>
              <a:t>X</a:t>
            </a:r>
            <a:r>
              <a:rPr lang="en-US" sz="2900" baseline="-25000" dirty="0" err="1"/>
              <a:t>ij</a:t>
            </a:r>
            <a:r>
              <a:rPr lang="en-US" sz="2900" dirty="0"/>
              <a:t> or </a:t>
            </a:r>
            <a:r>
              <a:rPr lang="en-US" sz="2900" dirty="0" err="1"/>
              <a:t>X</a:t>
            </a:r>
            <a:r>
              <a:rPr lang="en-US" sz="2900" baseline="-25000" dirty="0" err="1"/>
              <a:t>j</a:t>
            </a:r>
            <a:r>
              <a:rPr lang="en-US" sz="2900" baseline="-25000" dirty="0"/>
              <a:t>, </a:t>
            </a:r>
            <a:r>
              <a:rPr lang="en-US" sz="2900" dirty="0"/>
              <a:t>a feature of place </a:t>
            </a:r>
            <a:r>
              <a:rPr lang="en-US" sz="2900" i="1" dirty="0"/>
              <a:t>j</a:t>
            </a:r>
            <a:r>
              <a:rPr lang="en-US" sz="2900" dirty="0"/>
              <a:t> that has the same value for every person </a:t>
            </a:r>
            <a:r>
              <a:rPr lang="en-US" sz="2900" i="1" dirty="0" err="1"/>
              <a:t>i</a:t>
            </a:r>
            <a:r>
              <a:rPr lang="en-US" sz="2900" dirty="0"/>
              <a:t> in place </a:t>
            </a:r>
            <a:r>
              <a:rPr lang="en-US" sz="2900" i="1" dirty="0"/>
              <a:t>j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F81F8-C20C-0441-ACDE-E038C755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3" y="2400161"/>
            <a:ext cx="6511731" cy="2537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4085DD-3F88-6B4A-BB04-2A289545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47" y="2714599"/>
            <a:ext cx="1868838" cy="222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3674-7137-D848-828C-9E184F64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CE58-05F5-6748-9028-482C0960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2E52-EAA6-414B-BAC1-5D2340F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5291328"/>
            <a:ext cx="8761411" cy="14508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Convenient to represent the measurements with an index to distinguish when you are referring to characteristics of the place versus the person. </a:t>
            </a:r>
            <a:r>
              <a:rPr lang="en-US" sz="2900" dirty="0" err="1"/>
              <a:t>Y</a:t>
            </a:r>
            <a:r>
              <a:rPr lang="en-US" sz="2900" baseline="-25000" dirty="0" err="1"/>
              <a:t>ij</a:t>
            </a:r>
            <a:r>
              <a:rPr lang="en-US" sz="2900" dirty="0"/>
              <a:t>= Value of the variable “Y” for person </a:t>
            </a:r>
            <a:r>
              <a:rPr lang="en-US" sz="2900" i="1" dirty="0" err="1"/>
              <a:t>i</a:t>
            </a:r>
            <a:r>
              <a:rPr lang="en-US" sz="2900" dirty="0"/>
              <a:t> in place </a:t>
            </a:r>
            <a:r>
              <a:rPr lang="en-US" sz="2900" i="1" dirty="0"/>
              <a:t>j</a:t>
            </a:r>
          </a:p>
          <a:p>
            <a:pPr marL="0" indent="0">
              <a:buNone/>
            </a:pPr>
            <a:r>
              <a:rPr lang="en-US" sz="2900" dirty="0"/>
              <a:t>Could also talk about </a:t>
            </a:r>
            <a:r>
              <a:rPr lang="en-US" sz="2900" dirty="0" err="1"/>
              <a:t>X</a:t>
            </a:r>
            <a:r>
              <a:rPr lang="en-US" sz="2900" baseline="-25000" dirty="0" err="1"/>
              <a:t>ij</a:t>
            </a:r>
            <a:r>
              <a:rPr lang="en-US" sz="2900" dirty="0"/>
              <a:t> or </a:t>
            </a:r>
            <a:r>
              <a:rPr lang="en-US" sz="2900" dirty="0" err="1"/>
              <a:t>X</a:t>
            </a:r>
            <a:r>
              <a:rPr lang="en-US" sz="2900" baseline="-25000" dirty="0" err="1"/>
              <a:t>j</a:t>
            </a:r>
            <a:r>
              <a:rPr lang="en-US" sz="2900" baseline="-25000" dirty="0"/>
              <a:t>, </a:t>
            </a:r>
            <a:r>
              <a:rPr lang="en-US" sz="2900" dirty="0"/>
              <a:t>a feature of place </a:t>
            </a:r>
            <a:r>
              <a:rPr lang="en-US" sz="2900" i="1" dirty="0"/>
              <a:t>j</a:t>
            </a:r>
            <a:r>
              <a:rPr lang="en-US" sz="2900" dirty="0"/>
              <a:t> that has the same value for every person </a:t>
            </a:r>
            <a:r>
              <a:rPr lang="en-US" sz="2900" i="1" dirty="0" err="1"/>
              <a:t>i</a:t>
            </a:r>
            <a:r>
              <a:rPr lang="en-US" sz="2900" dirty="0"/>
              <a:t> in place </a:t>
            </a:r>
            <a:r>
              <a:rPr lang="en-US" sz="2900" i="1" dirty="0"/>
              <a:t>j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F81F8-C20C-0441-ACDE-E038C755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3" y="2400161"/>
            <a:ext cx="6511731" cy="2537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4085DD-3F88-6B4A-BB04-2A289545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47" y="2714599"/>
            <a:ext cx="1868838" cy="222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52614-E018-5442-86A9-886944E7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143" y="2786656"/>
            <a:ext cx="2248445" cy="21864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11BFE-4E3F-0142-9931-7E8D7EEC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D9C6-5A62-3648-99CB-145C3C20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69E8F-C105-3D4A-8214-8B9A5D6D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level hierarchy:</a:t>
            </a:r>
          </a:p>
          <a:p>
            <a:pPr lvl="1"/>
            <a:r>
              <a:rPr lang="en-US" dirty="0"/>
              <a:t>Diabetic people nested in clinics</a:t>
            </a:r>
          </a:p>
          <a:p>
            <a:pPr lvl="1"/>
            <a:r>
              <a:rPr lang="en-US" dirty="0"/>
              <a:t>Each patient measured repeatedly</a:t>
            </a:r>
          </a:p>
          <a:p>
            <a:r>
              <a:rPr lang="en-US" dirty="0"/>
              <a:t>Cross-classified hierarchy:</a:t>
            </a:r>
          </a:p>
          <a:p>
            <a:pPr lvl="1"/>
            <a:r>
              <a:rPr lang="en-US" dirty="0"/>
              <a:t>Diabetics within a clinic</a:t>
            </a:r>
          </a:p>
          <a:p>
            <a:pPr lvl="1"/>
            <a:r>
              <a:rPr lang="en-US" dirty="0"/>
              <a:t>Some live in the same neighborhoods</a:t>
            </a:r>
          </a:p>
          <a:p>
            <a:r>
              <a:rPr lang="en-US" dirty="0"/>
              <a:t>Multivariate response</a:t>
            </a:r>
          </a:p>
          <a:p>
            <a:pPr lvl="1"/>
            <a:r>
              <a:rPr lang="en-US" dirty="0"/>
              <a:t>Two outcome measures of the same latent variable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10A3C-0C15-B940-8283-8A54328E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71AC-4A2D-774A-88D8-01495B9445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9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{CA2ED32F-DBB0-6640-B8A5-19BB10BC2284}tf10001076</Template>
  <TotalTime>4455</TotalTime>
  <Words>2716</Words>
  <Application>Microsoft Macintosh PowerPoint</Application>
  <PresentationFormat>Widescreen</PresentationFormat>
  <Paragraphs>544</Paragraphs>
  <Slides>58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Century Gothic</vt:lpstr>
      <vt:lpstr>Wingdings</vt:lpstr>
      <vt:lpstr>Wingdings 3</vt:lpstr>
      <vt:lpstr>Ion Boardroom</vt:lpstr>
      <vt:lpstr>Clustered Data Arising from Cluster Randomized Trials and Geographically Clustered Observational Data</vt:lpstr>
      <vt:lpstr>Outline</vt:lpstr>
      <vt:lpstr>Examples of sources of clustering</vt:lpstr>
      <vt:lpstr>Examples of sources of clustering</vt:lpstr>
      <vt:lpstr>Features of clustering</vt:lpstr>
      <vt:lpstr>Hierarchy</vt:lpstr>
      <vt:lpstr>Hierarchy</vt:lpstr>
      <vt:lpstr>Hierarchy</vt:lpstr>
      <vt:lpstr>Sources of clustering</vt:lpstr>
      <vt:lpstr>Three-level hierarchy</vt:lpstr>
      <vt:lpstr>Repeated cross-sectional design</vt:lpstr>
      <vt:lpstr>With a repeated measures design</vt:lpstr>
      <vt:lpstr>Multivariate responses</vt:lpstr>
      <vt:lpstr>Cross-classified models</vt:lpstr>
      <vt:lpstr>Sampling design creates clustering</vt:lpstr>
      <vt:lpstr>Outline</vt:lpstr>
      <vt:lpstr>Why cluster randomize?</vt:lpstr>
      <vt:lpstr>Examples?</vt:lpstr>
      <vt:lpstr>Examples?</vt:lpstr>
      <vt:lpstr>Key issue</vt:lpstr>
      <vt:lpstr>Measures of Variability</vt:lpstr>
      <vt:lpstr>Coefficient of variation</vt:lpstr>
      <vt:lpstr>Intracluster correlation coefficient (ICC)</vt:lpstr>
      <vt:lpstr>Design Effect</vt:lpstr>
      <vt:lpstr>Design Effect</vt:lpstr>
      <vt:lpstr>Sources of within-cluster correlation</vt:lpstr>
      <vt:lpstr>Effects in cluster randomized trials</vt:lpstr>
      <vt:lpstr>Direct effects</vt:lpstr>
      <vt:lpstr>Indirect effects</vt:lpstr>
      <vt:lpstr>Population effects</vt:lpstr>
      <vt:lpstr>Threats to validity </vt:lpstr>
      <vt:lpstr>Contamination </vt:lpstr>
      <vt:lpstr>Outline</vt:lpstr>
      <vt:lpstr>Unit of inference</vt:lpstr>
      <vt:lpstr>Design effect and effective sample size</vt:lpstr>
      <vt:lpstr>Sample size estimation</vt:lpstr>
      <vt:lpstr>Outline</vt:lpstr>
      <vt:lpstr>Unit of randomization vs unit of analysis</vt:lpstr>
      <vt:lpstr>What happens if you ignore clustering?</vt:lpstr>
      <vt:lpstr>What happens if you ignore clustering?</vt:lpstr>
      <vt:lpstr>What happens if you ignore clustering?</vt:lpstr>
      <vt:lpstr>What happens if you ignore clustering?</vt:lpstr>
      <vt:lpstr>Analytic options for handling clustering</vt:lpstr>
      <vt:lpstr>Analytic options for handling clustering</vt:lpstr>
      <vt:lpstr>Cluster-level analysis</vt:lpstr>
      <vt:lpstr>Individual-level analysis (random intercept)</vt:lpstr>
      <vt:lpstr>Individual-level analysis (random intercept)</vt:lpstr>
      <vt:lpstr>Comparison of 3 methods</vt:lpstr>
      <vt:lpstr>Comparison of 3 methods</vt:lpstr>
      <vt:lpstr>Comparison of 3 methods</vt:lpstr>
      <vt:lpstr>Outline</vt:lpstr>
      <vt:lpstr>Clustering in observational studies</vt:lpstr>
      <vt:lpstr>Clustering in observational studies</vt:lpstr>
      <vt:lpstr>Incorrect SEs and Loss of Efficiency</vt:lpstr>
      <vt:lpstr>Intracluster correlation coefficient</vt:lpstr>
      <vt:lpstr>Spatial clustering</vt:lpstr>
      <vt:lpstr>Statistical methods for clustering in observational studies </vt:lpstr>
      <vt:lpstr>Statistical methods for clustering in observational studies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Clustered Data Arising from Cluster Randomized Trials and Geographically Clustered Observational Data</dc:title>
  <dc:creator>Oldenburg, Catherine E</dc:creator>
  <cp:lastModifiedBy>Oldenburg, Catherine E</cp:lastModifiedBy>
  <cp:revision>98</cp:revision>
  <dcterms:created xsi:type="dcterms:W3CDTF">2019-04-08T17:51:39Z</dcterms:created>
  <dcterms:modified xsi:type="dcterms:W3CDTF">2019-04-11T20:50:28Z</dcterms:modified>
</cp:coreProperties>
</file>