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6"/>
  </p:notesMasterIdLst>
  <p:handoutMasterIdLst>
    <p:handoutMasterId r:id="rId27"/>
  </p:handoutMasterIdLst>
  <p:sldIdLst>
    <p:sldId id="297" r:id="rId2"/>
    <p:sldId id="298" r:id="rId3"/>
    <p:sldId id="358" r:id="rId4"/>
    <p:sldId id="299" r:id="rId5"/>
    <p:sldId id="329" r:id="rId6"/>
    <p:sldId id="300" r:id="rId7"/>
    <p:sldId id="351" r:id="rId8"/>
    <p:sldId id="301" r:id="rId9"/>
    <p:sldId id="389" r:id="rId10"/>
    <p:sldId id="330" r:id="rId11"/>
    <p:sldId id="347" r:id="rId12"/>
    <p:sldId id="373" r:id="rId13"/>
    <p:sldId id="376" r:id="rId14"/>
    <p:sldId id="388" r:id="rId15"/>
    <p:sldId id="348" r:id="rId16"/>
    <p:sldId id="303" r:id="rId17"/>
    <p:sldId id="324" r:id="rId18"/>
    <p:sldId id="363" r:id="rId19"/>
    <p:sldId id="325" r:id="rId20"/>
    <p:sldId id="372" r:id="rId21"/>
    <p:sldId id="320" r:id="rId22"/>
    <p:sldId id="352" r:id="rId23"/>
    <p:sldId id="366" r:id="rId24"/>
    <p:sldId id="356" r:id="rId25"/>
  </p:sldIdLst>
  <p:sldSz cx="9144000" cy="6858000" type="letter"/>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80884" autoAdjust="0"/>
  </p:normalViewPr>
  <p:slideViewPr>
    <p:cSldViewPr>
      <p:cViewPr varScale="1">
        <p:scale>
          <a:sx n="102" d="100"/>
          <a:sy n="102" d="100"/>
        </p:scale>
        <p:origin x="2560" y="184"/>
      </p:cViewPr>
      <p:guideLst>
        <p:guide orient="horz" pos="2160"/>
        <p:guide pos="2880"/>
      </p:guideLst>
    </p:cSldViewPr>
  </p:slideViewPr>
  <p:outlineViewPr>
    <p:cViewPr>
      <p:scale>
        <a:sx n="33" d="100"/>
        <a:sy n="33" d="100"/>
      </p:scale>
      <p:origin x="0" y="44952"/>
    </p:cViewPr>
  </p:outlin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90DFBE4-844D-434F-8168-6B3338A5947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id="{4F12FA05-0AAB-4946-B417-1BBDD51BDB3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38916" name="Rectangle 4">
            <a:extLst>
              <a:ext uri="{FF2B5EF4-FFF2-40B4-BE49-F238E27FC236}">
                <a16:creationId xmlns:a16="http://schemas.microsoft.com/office/drawing/2014/main" id="{6377E454-2324-4FD7-94F4-07AFC18626A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38917" name="Rectangle 5">
            <a:extLst>
              <a:ext uri="{FF2B5EF4-FFF2-40B4-BE49-F238E27FC236}">
                <a16:creationId xmlns:a16="http://schemas.microsoft.com/office/drawing/2014/main" id="{544BAEA9-061B-4909-AD59-0BA610EEBE6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F0454B-8F66-4811-82F5-25E7A35E96FD}" type="slidenum">
              <a:rPr lang="en-US" altLang="en-US"/>
              <a:pPr/>
              <a:t>‹#›</a:t>
            </a:fld>
            <a:endParaRPr lang="en-US" altLang="en-US"/>
          </a:p>
        </p:txBody>
      </p:sp>
    </p:spTree>
    <p:extLst>
      <p:ext uri="{BB962C8B-B14F-4D97-AF65-F5344CB8AC3E}">
        <p14:creationId xmlns:p14="http://schemas.microsoft.com/office/powerpoint/2010/main" val="1496864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186DA1-D11B-44F3-BEBD-BFB62047C17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427F13FE-4615-4F60-AF54-04DE1A6E02C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5DDA3711-7101-4C7D-B0EB-67EACCED892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854FF8BF-EFEB-439D-83AA-9485D30FFF6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3C86E150-0B00-44AA-897A-C3D8B0F52E9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98AA6AFC-E048-4EC0-B8B8-2C042852987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A886501-BDEB-4767-A501-69751EF3A061}" type="slidenum">
              <a:rPr lang="en-US" altLang="en-US"/>
              <a:pPr/>
              <a:t>‹#›</a:t>
            </a:fld>
            <a:endParaRPr lang="en-US" altLang="en-US"/>
          </a:p>
        </p:txBody>
      </p:sp>
    </p:spTree>
    <p:extLst>
      <p:ext uri="{BB962C8B-B14F-4D97-AF65-F5344CB8AC3E}">
        <p14:creationId xmlns:p14="http://schemas.microsoft.com/office/powerpoint/2010/main" val="325880751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DB5E5DB4-39A4-42A5-A0BE-DDE06E4A8FA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D145744-D4E8-4BB8-ABF1-A00E1E9A428C}" type="slidenum">
              <a:rPr lang="en-US" altLang="en-US" sz="1200"/>
              <a:pPr/>
              <a:t>1</a:t>
            </a:fld>
            <a:endParaRPr lang="en-US" altLang="en-US" sz="1200"/>
          </a:p>
        </p:txBody>
      </p:sp>
      <p:sp>
        <p:nvSpPr>
          <p:cNvPr id="17410" name="Rectangle 2">
            <a:extLst>
              <a:ext uri="{FF2B5EF4-FFF2-40B4-BE49-F238E27FC236}">
                <a16:creationId xmlns:a16="http://schemas.microsoft.com/office/drawing/2014/main" id="{6613771F-0918-41CC-9838-4C5A0BEA377A}"/>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8C58F8B5-DEBA-4278-9E68-CC21534DC982}"/>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F987A530-1D8E-47F5-BE32-539246AA5094}"/>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72BDB46-6D20-4A68-A4A2-462525C19A9D}" type="slidenum">
              <a:rPr lang="en-US" altLang="en-US" sz="1200"/>
              <a:pPr/>
              <a:t>11</a:t>
            </a:fld>
            <a:endParaRPr lang="en-US" altLang="en-US" sz="1200"/>
          </a:p>
        </p:txBody>
      </p:sp>
      <p:sp>
        <p:nvSpPr>
          <p:cNvPr id="38914" name="Rectangle 2">
            <a:extLst>
              <a:ext uri="{FF2B5EF4-FFF2-40B4-BE49-F238E27FC236}">
                <a16:creationId xmlns:a16="http://schemas.microsoft.com/office/drawing/2014/main" id="{B5BB0C90-31AB-410E-8561-6569C1F5AD7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D6FF41-9DED-4914-AEDD-EB9C05CC6016}"/>
              </a:ext>
            </a:extLst>
          </p:cNvPr>
          <p:cNvSpPr>
            <a:spLocks noGrp="1" noChangeArrowheads="1"/>
          </p:cNvSpPr>
          <p:nvPr>
            <p:ph type="body" idx="1"/>
          </p:nvPr>
        </p:nvSpPr>
        <p:spPr>
          <a:xfrm>
            <a:off x="685800" y="4343400"/>
            <a:ext cx="54864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12</a:t>
            </a:fld>
            <a:endParaRPr lang="en-US" altLang="en-US"/>
          </a:p>
        </p:txBody>
      </p:sp>
    </p:spTree>
    <p:extLst>
      <p:ext uri="{BB962C8B-B14F-4D97-AF65-F5344CB8AC3E}">
        <p14:creationId xmlns:p14="http://schemas.microsoft.com/office/powerpoint/2010/main" val="4220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TN created this course and started teaching it in 1989.  I was an ED attending at SFGH when I took it in 1999.  It was a revelation to someone frustrated with the lack of rigorous, quantitative thinking in clinical medicine.</a:t>
            </a:r>
          </a:p>
        </p:txBody>
      </p:sp>
      <p:sp>
        <p:nvSpPr>
          <p:cNvPr id="4" name="Slide Number Placeholder 3"/>
          <p:cNvSpPr>
            <a:spLocks noGrp="1"/>
          </p:cNvSpPr>
          <p:nvPr>
            <p:ph type="sldNum" sz="quarter" idx="10"/>
          </p:nvPr>
        </p:nvSpPr>
        <p:spPr/>
        <p:txBody>
          <a:bodyPr/>
          <a:lstStyle/>
          <a:p>
            <a:fld id="{7A886501-BDEB-4767-A501-69751EF3A061}" type="slidenum">
              <a:rPr lang="en-US" altLang="en-US" smtClean="0"/>
              <a:pPr/>
              <a:t>13</a:t>
            </a:fld>
            <a:endParaRPr lang="en-US" altLang="en-US"/>
          </a:p>
        </p:txBody>
      </p:sp>
    </p:spTree>
    <p:extLst>
      <p:ext uri="{BB962C8B-B14F-4D97-AF65-F5344CB8AC3E}">
        <p14:creationId xmlns:p14="http://schemas.microsoft.com/office/powerpoint/2010/main" val="3940429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charset="0"/>
                <a:ea typeface="MS PGothic" panose="020B0600070205080204" pitchFamily="34" charset="-128"/>
                <a:cs typeface="ＭＳ Ｐゴシック" charset="-128"/>
              </a:rPr>
              <a:t> In common speech, prediction involves using information that is available now to evaluate the likelihood of an uncertain event in the future. In epidemiology and biostatistics, “prediction” includes using available information not only to predict the future but also to estimate the probability of a state or condition that already exists but is difficult or expensive to measure by other means. In public health and clinical practice, diagnostic tests are used to estimate the probability of prevalent disease and risk prediction models (or “rules”) are used to evaluate the likelihood of some future event. In the first part of this course, we will cover how to interpret the metrics used to describe the performance of diagnostic tests and risk prediction models.</a:t>
            </a:r>
            <a:endParaRPr lang="en-US" altLang="en-US"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14</a:t>
            </a:fld>
            <a:endParaRPr lang="en-US" altLang="en-US"/>
          </a:p>
        </p:txBody>
      </p:sp>
    </p:spTree>
    <p:extLst>
      <p:ext uri="{BB962C8B-B14F-4D97-AF65-F5344CB8AC3E}">
        <p14:creationId xmlns:p14="http://schemas.microsoft.com/office/powerpoint/2010/main" val="1223193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4A4E7378-1100-465E-A4D1-CCC0722AE84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189AABE-35B6-4965-B5A2-1E971568355C}" type="slidenum">
              <a:rPr lang="en-US" altLang="en-US" sz="1200"/>
              <a:pPr/>
              <a:t>15</a:t>
            </a:fld>
            <a:endParaRPr lang="en-US" altLang="en-US" sz="1200"/>
          </a:p>
        </p:txBody>
      </p:sp>
      <p:sp>
        <p:nvSpPr>
          <p:cNvPr id="41986" name="Rectangle 2">
            <a:extLst>
              <a:ext uri="{FF2B5EF4-FFF2-40B4-BE49-F238E27FC236}">
                <a16:creationId xmlns:a16="http://schemas.microsoft.com/office/drawing/2014/main" id="{88151A75-98C7-4FC6-818F-51382F5AD046}"/>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3599B800-F2FF-4BAE-A55E-2A946F2DA77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Times New Roman" charset="0"/>
                <a:ea typeface="MS PGothic" panose="020B0600070205080204" pitchFamily="34" charset="-128"/>
                <a:cs typeface="ＭＳ Ｐゴシック" charset="-128"/>
              </a:rPr>
              <a:t> In common speech, prediction involves using information that is available now to evaluate the likelihood of an uncertain event in the future. In epidemiology and biostatistics, “prediction” includes using available information not only to predict the future but also to estimate the probability of a state or condition that already exists but is difficult or expensive to measure by other means. In public health and clinical practice, diagnostic tests are used to estimate the probability of prevalent disease and risk prediction models (or “rules”) are used to evaluate the likelihood of some future event. In the first part of this course, we will cover how to interpret the metrics used to describe the performance of diagnostic tests and risk prediction models.</a:t>
            </a:r>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04856EF2-5239-4233-98DF-6706F9CE678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76FD3E-4CCB-4AFE-8B26-B429953B15E0}" type="slidenum">
              <a:rPr lang="en-US" altLang="en-US" sz="1200"/>
              <a:pPr/>
              <a:t>16</a:t>
            </a:fld>
            <a:endParaRPr lang="en-US" altLang="en-US" sz="1200"/>
          </a:p>
        </p:txBody>
      </p:sp>
      <p:sp>
        <p:nvSpPr>
          <p:cNvPr id="44034" name="Rectangle 2">
            <a:extLst>
              <a:ext uri="{FF2B5EF4-FFF2-40B4-BE49-F238E27FC236}">
                <a16:creationId xmlns:a16="http://schemas.microsoft.com/office/drawing/2014/main" id="{23CD35F3-91BE-4411-94BC-976F1C5F47F9}"/>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9FC24427-F795-4FD8-A87C-2C96EF6C5B5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Diagnosis is naming a patient’s illness.  We assign names to distinct illnesses, just as we name distinct animals, vegetables, minerals, cloud formations, personality types, ….  So we can talk about them and maybe study them.   Two distinct diseases can have the same treatment;  other distinct diseases have no treatment; and yes, some distinct diseases have distinct treatments.   But, assigning a disease name to a patient’s illness doesn’t necessarily imply a treatment decision.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E141CBA3-E8DD-42E7-93C7-F9E36FE72BB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F86527C-04D0-4A97-B0E7-5A9E0171F599}" type="slidenum">
              <a:rPr lang="en-US" altLang="en-US" sz="1200"/>
              <a:pPr/>
              <a:t>17</a:t>
            </a:fld>
            <a:endParaRPr lang="en-US" altLang="en-US" sz="1200"/>
          </a:p>
        </p:txBody>
      </p:sp>
      <p:sp>
        <p:nvSpPr>
          <p:cNvPr id="46082" name="Rectangle 2">
            <a:extLst>
              <a:ext uri="{FF2B5EF4-FFF2-40B4-BE49-F238E27FC236}">
                <a16:creationId xmlns:a16="http://schemas.microsoft.com/office/drawing/2014/main" id="{4054890E-BB93-43B5-A120-39A5FE15CFB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0B27B097-4998-4B23-9952-AA5288A5DB9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a:p>
            <a:r>
              <a:rPr lang="en-US" sz="1200" kern="1200" dirty="0">
                <a:solidFill>
                  <a:schemeClr val="tx1"/>
                </a:solidFill>
                <a:effectLst/>
                <a:latin typeface="Times New Roman" charset="0"/>
                <a:ea typeface="MS PGothic" panose="020B0600070205080204" pitchFamily="34" charset="-128"/>
                <a:cs typeface="ＭＳ Ｐゴシック" charset="-128"/>
              </a:rPr>
              <a:t>The cognitive process of diagnosis involves integrating information from history, observation, exam, and testing using an ill-defined combination of knowledge, experience, pattern recognition, and intuition to name a patient’s illness.   We won’t be talking about this cognitive process and the errors to which it is prone until the last lecture.</a:t>
            </a:r>
            <a:endParaRPr lang="en-US" altLang="en-US" dirty="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D2A18BB5-4051-4A5D-81F5-D70772C9236E}"/>
              </a:ext>
            </a:extLst>
          </p:cNvPr>
          <p:cNvSpPr>
            <a:spLocks noGrp="1" noRot="1" noChangeAspect="1"/>
          </p:cNvSpPr>
          <p:nvPr>
            <p:ph type="sldImg"/>
          </p:nvPr>
        </p:nvSpPr>
        <p:spPr>
          <a:ln/>
        </p:spPr>
      </p:sp>
      <p:sp>
        <p:nvSpPr>
          <p:cNvPr id="48130" name="Notes Placeholder 2">
            <a:extLst>
              <a:ext uri="{FF2B5EF4-FFF2-40B4-BE49-F238E27FC236}">
                <a16:creationId xmlns:a16="http://schemas.microsoft.com/office/drawing/2014/main" id="{E2732EA8-C1EB-4FA5-BBB5-4821DEDFC21B}"/>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Nothing special about clinical medicine.  Need to make a decision, uncertainty about a current state or future outcome, can get additional information (at a cost) and refine probabilities.  Should you test or just make the best decision you can without testing?  Should an oil wildcatter pay for seismic soundings to help decide whether to drill before his option runs out?  (</a:t>
            </a:r>
            <a:r>
              <a:rPr lang="en-US" altLang="en-US" dirty="0" err="1">
                <a:latin typeface="Times New Roman" panose="02020603050405020304" pitchFamily="18" charset="0"/>
              </a:rPr>
              <a:t>Raiffa</a:t>
            </a:r>
            <a:r>
              <a:rPr lang="en-US" altLang="en-US" dirty="0">
                <a:latin typeface="Times New Roman" panose="02020603050405020304" pitchFamily="18" charset="0"/>
              </a:rPr>
              <a:t> 1968)</a:t>
            </a:r>
          </a:p>
        </p:txBody>
      </p:sp>
      <p:sp>
        <p:nvSpPr>
          <p:cNvPr id="48131" name="Slide Number Placeholder 3">
            <a:extLst>
              <a:ext uri="{FF2B5EF4-FFF2-40B4-BE49-F238E27FC236}">
                <a16:creationId xmlns:a16="http://schemas.microsoft.com/office/drawing/2014/main" id="{8DF3EAF6-7448-405C-BA88-1301524B4FCA}"/>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605A1F6-766A-433F-98EF-C2C7E748039C}" type="slidenum">
              <a:rPr lang="en-US" altLang="en-US" sz="1200"/>
              <a:pPr/>
              <a:t>18</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F8C3F8C1-08E7-43E4-ABB2-1E8B2F8A1A2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39D2B7B1-1338-4293-B27F-A45035FC9D3B}" type="slidenum">
              <a:rPr lang="en-US" altLang="en-US" sz="1200"/>
              <a:pPr/>
              <a:t>19</a:t>
            </a:fld>
            <a:endParaRPr lang="en-US" altLang="en-US" sz="1200"/>
          </a:p>
        </p:txBody>
      </p:sp>
      <p:sp>
        <p:nvSpPr>
          <p:cNvPr id="56322" name="Rectangle 2">
            <a:extLst>
              <a:ext uri="{FF2B5EF4-FFF2-40B4-BE49-F238E27FC236}">
                <a16:creationId xmlns:a16="http://schemas.microsoft.com/office/drawing/2014/main" id="{9B22FABD-FD21-457C-9913-0E4665F3A3F5}"/>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64B78E04-C5FD-4B4D-B5F5-6320B8F41FFB}"/>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A07A72D6-6260-40BD-87FB-98B477574E18}"/>
              </a:ext>
            </a:extLst>
          </p:cNvPr>
          <p:cNvSpPr>
            <a:spLocks noGrp="1" noRot="1" noChangeAspect="1"/>
          </p:cNvSpPr>
          <p:nvPr>
            <p:ph type="sldImg"/>
          </p:nvPr>
        </p:nvSpPr>
        <p:spPr>
          <a:ln/>
        </p:spPr>
      </p:sp>
      <p:sp>
        <p:nvSpPr>
          <p:cNvPr id="112642" name="Notes Placeholder 2">
            <a:extLst>
              <a:ext uri="{FF2B5EF4-FFF2-40B4-BE49-F238E27FC236}">
                <a16:creationId xmlns:a16="http://schemas.microsoft.com/office/drawing/2014/main" id="{D4E7F3D8-2F0E-4627-B078-E991B6E9E2C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Next week, we will learn that the difference between 3 &amp; 1 is “B”, and the difference between 2 &amp; 4 is “C”.</a:t>
            </a:r>
          </a:p>
        </p:txBody>
      </p:sp>
      <p:sp>
        <p:nvSpPr>
          <p:cNvPr id="112643" name="Slide Number Placeholder 3">
            <a:extLst>
              <a:ext uri="{FF2B5EF4-FFF2-40B4-BE49-F238E27FC236}">
                <a16:creationId xmlns:a16="http://schemas.microsoft.com/office/drawing/2014/main" id="{40C7E57C-45DF-4D70-8273-3268F7609F77}"/>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6062260-262B-448F-8271-DA0F51C566C5}" type="slidenum">
              <a:rPr lang="en-US" altLang="en-US" sz="1200"/>
              <a:pPr/>
              <a:t>20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99418F2-F5D6-4456-BD67-9334DB929180}"/>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F23D10FF-A297-493B-ACB5-E0A7EC11813C}" type="slidenum">
              <a:rPr lang="en-US" altLang="en-US" sz="1200"/>
              <a:pPr/>
              <a:t>2</a:t>
            </a:fld>
            <a:endParaRPr lang="en-US" altLang="en-US" sz="1200"/>
          </a:p>
        </p:txBody>
      </p:sp>
      <p:sp>
        <p:nvSpPr>
          <p:cNvPr id="19458" name="Rectangle 2">
            <a:extLst>
              <a:ext uri="{FF2B5EF4-FFF2-40B4-BE49-F238E27FC236}">
                <a16:creationId xmlns:a16="http://schemas.microsoft.com/office/drawing/2014/main" id="{3A3FE5C2-78FD-4182-B0BE-A6006A7667A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942BF0A-CFCE-4D14-829E-8AE050DC7EAD}"/>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C645BBBE-7ABE-4426-B417-03322F84666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B50EC9A-863F-4F42-B29D-1BA1A92B6F7E}" type="slidenum">
              <a:rPr lang="en-US" altLang="en-US" sz="1200"/>
              <a:pPr/>
              <a:t>21</a:t>
            </a:fld>
            <a:endParaRPr lang="en-US" altLang="en-US" sz="1200"/>
          </a:p>
        </p:txBody>
      </p:sp>
      <p:sp>
        <p:nvSpPr>
          <p:cNvPr id="58370" name="Rectangle 2">
            <a:extLst>
              <a:ext uri="{FF2B5EF4-FFF2-40B4-BE49-F238E27FC236}">
                <a16:creationId xmlns:a16="http://schemas.microsoft.com/office/drawing/2014/main" id="{EFF8B18B-1BE9-48B3-A7B0-56746B608826}"/>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2FED79EC-5FA7-4E92-96C5-55079325777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9D3A853-0CED-408E-A545-61C2DBF7E53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C8C528B-8DD4-4413-A8B0-5631949FE289}" type="slidenum">
              <a:rPr lang="en-US" altLang="en-US" sz="1200"/>
              <a:pPr/>
              <a:t>23</a:t>
            </a:fld>
            <a:endParaRPr lang="en-US" altLang="en-US" sz="1200"/>
          </a:p>
        </p:txBody>
      </p:sp>
      <p:sp>
        <p:nvSpPr>
          <p:cNvPr id="61442" name="Rectangle 2">
            <a:extLst>
              <a:ext uri="{FF2B5EF4-FFF2-40B4-BE49-F238E27FC236}">
                <a16:creationId xmlns:a16="http://schemas.microsoft.com/office/drawing/2014/main" id="{252E9EC9-35FF-427F-B272-5138715986C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C767EC25-6D7A-40AC-B2F0-324FFB77E10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122AC0F2-2770-409F-B3E0-29DAC95C567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9353A2D-B0B4-40AB-A563-65DCCD80B0D0}" type="slidenum">
              <a:rPr lang="en-US" altLang="en-US" sz="1200"/>
              <a:pPr/>
              <a:t>3</a:t>
            </a:fld>
            <a:endParaRPr lang="en-US" altLang="en-US" sz="1200"/>
          </a:p>
        </p:txBody>
      </p:sp>
      <p:sp>
        <p:nvSpPr>
          <p:cNvPr id="21506" name="Rectangle 2">
            <a:extLst>
              <a:ext uri="{FF2B5EF4-FFF2-40B4-BE49-F238E27FC236}">
                <a16:creationId xmlns:a16="http://schemas.microsoft.com/office/drawing/2014/main" id="{7EA2CB8F-7CFC-4E94-9AF4-A87E40FF2CC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D96D0BC2-77CF-4237-8909-65823A80809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br>
              <a:rPr lang="en-US" dirty="0"/>
            </a:br>
            <a:br>
              <a:rPr lang="en-US" sz="1200" b="0" i="0" kern="1200" dirty="0">
                <a:solidFill>
                  <a:schemeClr val="tx1"/>
                </a:solidFill>
                <a:effectLst/>
                <a:latin typeface="Times New Roman" charset="0"/>
                <a:ea typeface="MS PGothic" panose="020B0600070205080204" pitchFamily="34" charset="-128"/>
                <a:cs typeface="ＭＳ Ｐゴシック" charset="-128"/>
              </a:rPr>
            </a:br>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1818BC4-1E2D-4241-8A9B-06AE188E60B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A27E28-7BBE-4627-ACEA-CB0265B9EDFB}" type="slidenum">
              <a:rPr lang="en-US" altLang="en-US" sz="1200"/>
              <a:pPr/>
              <a:t>4</a:t>
            </a:fld>
            <a:endParaRPr lang="en-US" altLang="en-US" sz="1200"/>
          </a:p>
        </p:txBody>
      </p:sp>
      <p:sp>
        <p:nvSpPr>
          <p:cNvPr id="23554" name="Rectangle 2">
            <a:extLst>
              <a:ext uri="{FF2B5EF4-FFF2-40B4-BE49-F238E27FC236}">
                <a16:creationId xmlns:a16="http://schemas.microsoft.com/office/drawing/2014/main" id="{E90FF1ED-1882-4B23-B0E7-968B8996C193}"/>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325E03FA-F300-41CA-9D9D-79504C7F2045}"/>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7FE2A4F-3EDB-43E6-8D71-8EF382D78631}"/>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6B0243A-2A25-4090-B822-08CBBA167836}" type="slidenum">
              <a:rPr lang="en-US" altLang="en-US" sz="1200"/>
              <a:pPr/>
              <a:t>5</a:t>
            </a:fld>
            <a:endParaRPr lang="en-US" altLang="en-US" sz="1200"/>
          </a:p>
        </p:txBody>
      </p:sp>
      <p:sp>
        <p:nvSpPr>
          <p:cNvPr id="25602" name="Rectangle 2">
            <a:extLst>
              <a:ext uri="{FF2B5EF4-FFF2-40B4-BE49-F238E27FC236}">
                <a16:creationId xmlns:a16="http://schemas.microsoft.com/office/drawing/2014/main" id="{B6B290C1-3D79-4F5E-8274-AC62EFA9B07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4AF63ABE-8365-49B2-A5BD-82DAA515EA5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FAFC48AA-3AB4-4B94-9197-B931374455A9}"/>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FF191E-9F80-4E93-A6AF-7EB435CEAFB7}" type="slidenum">
              <a:rPr lang="en-US" altLang="en-US" sz="1200"/>
              <a:pPr/>
              <a:t>6</a:t>
            </a:fld>
            <a:endParaRPr lang="en-US" altLang="en-US" sz="1200"/>
          </a:p>
        </p:txBody>
      </p:sp>
      <p:sp>
        <p:nvSpPr>
          <p:cNvPr id="27650" name="Rectangle 2">
            <a:extLst>
              <a:ext uri="{FF2B5EF4-FFF2-40B4-BE49-F238E27FC236}">
                <a16:creationId xmlns:a16="http://schemas.microsoft.com/office/drawing/2014/main" id="{3430D828-DA05-4BDA-BBC5-E1F673A5B30B}"/>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E0F16982-9969-409B-A4BE-9789A66C14C0}"/>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34E74C61-712A-4CA6-A0BE-AF2C667E074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4FCB46F-ABC7-4BDB-BC47-3F2AFB0C5749}" type="slidenum">
              <a:rPr lang="en-US" altLang="en-US" sz="1200"/>
              <a:pPr/>
              <a:t>8</a:t>
            </a:fld>
            <a:endParaRPr lang="en-US" altLang="en-US" sz="1200"/>
          </a:p>
        </p:txBody>
      </p:sp>
      <p:sp>
        <p:nvSpPr>
          <p:cNvPr id="32770" name="Rectangle 2">
            <a:extLst>
              <a:ext uri="{FF2B5EF4-FFF2-40B4-BE49-F238E27FC236}">
                <a16:creationId xmlns:a16="http://schemas.microsoft.com/office/drawing/2014/main" id="{A4133E0B-13A7-4583-9221-74DD7BCFD653}"/>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9B0C51F-C903-4483-83FA-AE37D149D5DC}"/>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6501-BDEB-4767-A501-69751EF3A061}" type="slidenum">
              <a:rPr lang="en-US" altLang="en-US" smtClean="0"/>
              <a:pPr/>
              <a:t>9</a:t>
            </a:fld>
            <a:endParaRPr lang="en-US" altLang="en-US"/>
          </a:p>
        </p:txBody>
      </p:sp>
    </p:spTree>
    <p:extLst>
      <p:ext uri="{BB962C8B-B14F-4D97-AF65-F5344CB8AC3E}">
        <p14:creationId xmlns:p14="http://schemas.microsoft.com/office/powerpoint/2010/main" val="332151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EA249E10-EFAF-4F02-A8DD-12E0215E2DF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BDB1DEF-D1F3-4F2D-8889-303DD222D2D1}" type="slidenum">
              <a:rPr lang="en-US" altLang="en-US" sz="1200"/>
              <a:pPr/>
              <a:t>10</a:t>
            </a:fld>
            <a:endParaRPr lang="en-US" altLang="en-US" sz="1200"/>
          </a:p>
        </p:txBody>
      </p:sp>
      <p:sp>
        <p:nvSpPr>
          <p:cNvPr id="36866" name="Rectangle 2">
            <a:extLst>
              <a:ext uri="{FF2B5EF4-FFF2-40B4-BE49-F238E27FC236}">
                <a16:creationId xmlns:a16="http://schemas.microsoft.com/office/drawing/2014/main" id="{9A3F8118-CCBC-425E-B204-78E744BC7F1D}"/>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6E722247-4985-41ED-9179-82AA23D1651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619C8E6-995A-41A6-BEFD-648DFBD5B095}"/>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E7B9C93D-8CB5-4A5E-8002-C0B97A8829CF}"/>
                </a:ext>
              </a:extLst>
            </p:cNvPr>
            <p:cNvGrpSpPr>
              <a:grpSpLocks/>
            </p:cNvGrpSpPr>
            <p:nvPr/>
          </p:nvGrpSpPr>
          <p:grpSpPr bwMode="auto">
            <a:xfrm flipH="1">
              <a:off x="-2" y="1562"/>
              <a:ext cx="5763" cy="645"/>
              <a:chOff x="-3" y="1562"/>
              <a:chExt cx="5763" cy="645"/>
            </a:xfrm>
          </p:grpSpPr>
          <p:sp>
            <p:nvSpPr>
              <p:cNvPr id="8" name="Freeform 4">
                <a:extLst>
                  <a:ext uri="{FF2B5EF4-FFF2-40B4-BE49-F238E27FC236}">
                    <a16:creationId xmlns:a16="http://schemas.microsoft.com/office/drawing/2014/main" id="{BEA524FF-93F6-4493-81A1-31A5BCCC331C}"/>
                  </a:ext>
                </a:extLst>
              </p:cNvPr>
              <p:cNvSpPr>
                <a:spLocks/>
              </p:cNvSpPr>
              <p:nvPr/>
            </p:nvSpPr>
            <p:spPr bwMode="ltGray">
              <a:xfrm rot="-5400000">
                <a:off x="2558" y="-993"/>
                <a:ext cx="624" cy="5745"/>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B91AC9F8-9537-43C4-93C4-94E3BB3B37F2}"/>
                  </a:ext>
                </a:extLst>
              </p:cNvPr>
              <p:cNvSpPr>
                <a:spLocks/>
              </p:cNvSpPr>
              <p:nvPr/>
            </p:nvSpPr>
            <p:spPr bwMode="ltGray">
              <a:xfrm rot="-5400000">
                <a:off x="1322"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73866113-6941-4816-AAE7-C6691E3881B5}"/>
                  </a:ext>
                </a:extLst>
              </p:cNvPr>
              <p:cNvSpPr>
                <a:spLocks/>
              </p:cNvSpPr>
              <p:nvPr/>
            </p:nvSpPr>
            <p:spPr bwMode="ltGray">
              <a:xfrm rot="-5400000">
                <a:off x="982"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85E09050-0EF7-45FF-A827-2CD51EAC53AF}"/>
                  </a:ext>
                </a:extLst>
              </p:cNvPr>
              <p:cNvSpPr>
                <a:spLocks/>
              </p:cNvSpPr>
              <p:nvPr/>
            </p:nvSpPr>
            <p:spPr bwMode="ltGray">
              <a:xfrm rot="-5400000">
                <a:off x="-58" y="1760"/>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624857BB-5987-4756-840D-195E865CD074}"/>
                  </a:ext>
                </a:extLst>
              </p:cNvPr>
              <p:cNvSpPr>
                <a:spLocks/>
              </p:cNvSpPr>
              <p:nvPr/>
            </p:nvSpPr>
            <p:spPr bwMode="ltGray">
              <a:xfrm rot="-5400000">
                <a:off x="664" y="1733"/>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64BBB453-A34D-44F1-9709-838D0204E4A8}"/>
                  </a:ext>
                </a:extLst>
              </p:cNvPr>
              <p:cNvSpPr>
                <a:spLocks/>
              </p:cNvSpPr>
              <p:nvPr/>
            </p:nvSpPr>
            <p:spPr bwMode="ltGray">
              <a:xfrm rot="-5400000">
                <a:off x="442" y="1699"/>
                <a:ext cx="624" cy="362"/>
              </a:xfrm>
              <a:custGeom>
                <a:avLst/>
                <a:gdLst>
                  <a:gd name="T0" fmla="*/ 0 w 624"/>
                  <a:gd name="T1" fmla="*/ 0 h 272"/>
                  <a:gd name="T2" fmla="*/ 0 w 624"/>
                  <a:gd name="T3" fmla="*/ 6307 h 272"/>
                  <a:gd name="T4" fmla="*/ 240 w 624"/>
                  <a:gd name="T5" fmla="*/ 5568 h 272"/>
                  <a:gd name="T6" fmla="*/ 624 w 624"/>
                  <a:gd name="T7" fmla="*/ 630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BBF4362F-1C04-457F-88D5-39ADFC096260}"/>
                  </a:ext>
                </a:extLst>
              </p:cNvPr>
              <p:cNvSpPr>
                <a:spLocks/>
              </p:cNvSpPr>
              <p:nvPr/>
            </p:nvSpPr>
            <p:spPr bwMode="ltGray">
              <a:xfrm rot="-5400000">
                <a:off x="154" y="1734"/>
                <a:ext cx="632" cy="315"/>
              </a:xfrm>
              <a:custGeom>
                <a:avLst/>
                <a:gdLst>
                  <a:gd name="T0" fmla="*/ 8 w 632"/>
                  <a:gd name="T1" fmla="*/ 10 h 362"/>
                  <a:gd name="T2" fmla="*/ 8 w 632"/>
                  <a:gd name="T3" fmla="*/ 68 h 362"/>
                  <a:gd name="T4" fmla="*/ 248 w 632"/>
                  <a:gd name="T5" fmla="*/ 68 h 362"/>
                  <a:gd name="T6" fmla="*/ 632 w 632"/>
                  <a:gd name="T7" fmla="*/ 68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EA2BFEF5-DE19-49CB-A63E-8F2FADEC2E83}"/>
                  </a:ext>
                </a:extLst>
              </p:cNvPr>
              <p:cNvSpPr>
                <a:spLocks/>
              </p:cNvSpPr>
              <p:nvPr/>
            </p:nvSpPr>
            <p:spPr bwMode="ltGray">
              <a:xfrm rot="-5400000">
                <a:off x="3204" y="166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625A6BBD-E51B-449E-BD08-75B8C0E87613}"/>
                  </a:ext>
                </a:extLst>
              </p:cNvPr>
              <p:cNvSpPr>
                <a:spLocks/>
              </p:cNvSpPr>
              <p:nvPr/>
            </p:nvSpPr>
            <p:spPr bwMode="ltGray">
              <a:xfrm rot="-5400000">
                <a:off x="2870" y="1664"/>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1E00294A-F373-4CF1-BB62-134E7E7FCAAD}"/>
                  </a:ext>
                </a:extLst>
              </p:cNvPr>
              <p:cNvSpPr>
                <a:spLocks/>
              </p:cNvSpPr>
              <p:nvPr/>
            </p:nvSpPr>
            <p:spPr bwMode="ltGray">
              <a:xfrm rot="-5400000">
                <a:off x="1828" y="1755"/>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0E19F462-127E-493A-92FD-79AD0E79A3EE}"/>
                  </a:ext>
                </a:extLst>
              </p:cNvPr>
              <p:cNvSpPr>
                <a:spLocks/>
              </p:cNvSpPr>
              <p:nvPr/>
            </p:nvSpPr>
            <p:spPr bwMode="ltGray">
              <a:xfrm rot="-5400000">
                <a:off x="2551" y="1728"/>
                <a:ext cx="624" cy="294"/>
              </a:xfrm>
              <a:custGeom>
                <a:avLst/>
                <a:gdLst>
                  <a:gd name="T0" fmla="*/ 0 w 624"/>
                  <a:gd name="T1" fmla="*/ 0 h 317"/>
                  <a:gd name="T2" fmla="*/ 0 w 624"/>
                  <a:gd name="T3" fmla="*/ 118 h 317"/>
                  <a:gd name="T4" fmla="*/ 624 w 624"/>
                  <a:gd name="T5" fmla="*/ 11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894A858D-0D8A-4BCF-A64E-32EC670A9CCB}"/>
                  </a:ext>
                </a:extLst>
              </p:cNvPr>
              <p:cNvSpPr>
                <a:spLocks/>
              </p:cNvSpPr>
              <p:nvPr/>
            </p:nvSpPr>
            <p:spPr bwMode="ltGray">
              <a:xfrm rot="-5400000">
                <a:off x="2328"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FC605E30-94FA-48CB-A02B-4B4838BAC6CB}"/>
                  </a:ext>
                </a:extLst>
              </p:cNvPr>
              <p:cNvSpPr>
                <a:spLocks/>
              </p:cNvSpPr>
              <p:nvPr/>
            </p:nvSpPr>
            <p:spPr bwMode="ltGray">
              <a:xfrm rot="-5400000">
                <a:off x="2043"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633F28CF-C952-4A81-AC87-06770E016C8F}"/>
                  </a:ext>
                </a:extLst>
              </p:cNvPr>
              <p:cNvSpPr>
                <a:spLocks/>
              </p:cNvSpPr>
              <p:nvPr/>
            </p:nvSpPr>
            <p:spPr bwMode="ltGray">
              <a:xfrm rot="-5400000">
                <a:off x="4070" y="1669"/>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B6B2CF9A-71A5-4F16-B515-E351D3DAAD5B}"/>
                  </a:ext>
                </a:extLst>
              </p:cNvPr>
              <p:cNvSpPr>
                <a:spLocks/>
              </p:cNvSpPr>
              <p:nvPr/>
            </p:nvSpPr>
            <p:spPr bwMode="ltGray">
              <a:xfrm rot="-5400000">
                <a:off x="3736" y="1669"/>
                <a:ext cx="624" cy="422"/>
              </a:xfrm>
              <a:custGeom>
                <a:avLst/>
                <a:gdLst>
                  <a:gd name="T0" fmla="*/ 0 w 624"/>
                  <a:gd name="T1" fmla="*/ 0 h 317"/>
                  <a:gd name="T2" fmla="*/ 0 w 624"/>
                  <a:gd name="T3" fmla="*/ 6334 h 317"/>
                  <a:gd name="T4" fmla="*/ 624 w 624"/>
                  <a:gd name="T5" fmla="*/ 63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2D10959B-6A39-472B-A830-856ADB265E98}"/>
                  </a:ext>
                </a:extLst>
              </p:cNvPr>
              <p:cNvSpPr>
                <a:spLocks/>
              </p:cNvSpPr>
              <p:nvPr/>
            </p:nvSpPr>
            <p:spPr bwMode="ltGray">
              <a:xfrm rot="-5400000">
                <a:off x="4576" y="1752"/>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F14694A8-196B-4812-B14F-5280B600207C}"/>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5EAFDB3B-D6C6-41D7-AABC-F8F11162C728}"/>
                  </a:ext>
                </a:extLst>
              </p:cNvPr>
              <p:cNvSpPr>
                <a:spLocks/>
              </p:cNvSpPr>
              <p:nvPr/>
            </p:nvSpPr>
            <p:spPr bwMode="ltGray">
              <a:xfrm rot="-5400000">
                <a:off x="5076" y="1695"/>
                <a:ext cx="624" cy="361"/>
              </a:xfrm>
              <a:custGeom>
                <a:avLst/>
                <a:gdLst>
                  <a:gd name="T0" fmla="*/ 0 w 624"/>
                  <a:gd name="T1" fmla="*/ 0 h 272"/>
                  <a:gd name="T2" fmla="*/ 0 w 624"/>
                  <a:gd name="T3" fmla="*/ 6117 h 272"/>
                  <a:gd name="T4" fmla="*/ 240 w 624"/>
                  <a:gd name="T5" fmla="*/ 5408 h 272"/>
                  <a:gd name="T6" fmla="*/ 624 w 624"/>
                  <a:gd name="T7" fmla="*/ 61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EAF6F343-F21D-4491-8043-A5E0DD72CE25}"/>
                  </a:ext>
                </a:extLst>
              </p:cNvPr>
              <p:cNvSpPr>
                <a:spLocks/>
              </p:cNvSpPr>
              <p:nvPr/>
            </p:nvSpPr>
            <p:spPr bwMode="ltGray">
              <a:xfrm rot="-5400000">
                <a:off x="4797"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1C78DA0C-A44E-44E2-92CC-626C343BD753}"/>
                </a:ext>
              </a:extLst>
            </p:cNvPr>
            <p:cNvSpPr>
              <a:spLocks/>
            </p:cNvSpPr>
            <p:nvPr/>
          </p:nvSpPr>
          <p:spPr bwMode="ltGray">
            <a:xfrm flipH="1">
              <a:off x="-2" y="1536"/>
              <a:ext cx="5762" cy="412"/>
            </a:xfrm>
            <a:custGeom>
              <a:avLst/>
              <a:gdLst>
                <a:gd name="T0" fmla="*/ 0 w 5762"/>
                <a:gd name="T1" fmla="*/ 414 h 385"/>
                <a:gd name="T2" fmla="*/ 5762 w 5762"/>
                <a:gd name="T3" fmla="*/ 395 h 385"/>
                <a:gd name="T4" fmla="*/ 576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BEB2F161-CB62-4263-92CA-C71D7659551B}"/>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66585"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66586" name="Rectangle 26"/>
          <p:cNvSpPr>
            <a:spLocks noGrp="1" noChangeArrowheads="1"/>
          </p:cNvSpPr>
          <p:nvPr>
            <p:ph type="subTitle" idx="1"/>
          </p:nvPr>
        </p:nvSpPr>
        <p:spPr>
          <a:xfrm>
            <a:off x="1166813" y="3886200"/>
            <a:ext cx="6400800" cy="1752600"/>
          </a:xfrm>
        </p:spPr>
        <p:txBody>
          <a:bodyPr/>
          <a:lstStyle>
            <a:lvl1pPr marL="0" indent="0">
              <a:buFont typeface="Monotype Sorts" charset="2"/>
              <a:buNone/>
              <a:defRPr/>
            </a:lvl1pPr>
          </a:lstStyle>
          <a:p>
            <a:r>
              <a:rPr lang="en-US"/>
              <a:t>Click to edit Master subtitle style</a:t>
            </a:r>
          </a:p>
        </p:txBody>
      </p:sp>
      <p:sp>
        <p:nvSpPr>
          <p:cNvPr id="27" name="Rectangle 27">
            <a:extLst>
              <a:ext uri="{FF2B5EF4-FFF2-40B4-BE49-F238E27FC236}">
                <a16:creationId xmlns:a16="http://schemas.microsoft.com/office/drawing/2014/main" id="{8E3C3E7D-D6E0-4E4B-9CCD-28C038973B20}"/>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04D0253F-E23F-4CEC-923D-BA9255B7F61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75CB4AF5-93E0-4CC2-B56F-EEA7D723F7A5}"/>
              </a:ext>
            </a:extLst>
          </p:cNvPr>
          <p:cNvSpPr>
            <a:spLocks noGrp="1" noChangeArrowheads="1"/>
          </p:cNvSpPr>
          <p:nvPr>
            <p:ph type="sldNum" sz="quarter" idx="12"/>
          </p:nvPr>
        </p:nvSpPr>
        <p:spPr/>
        <p:txBody>
          <a:bodyPr/>
          <a:lstStyle>
            <a:lvl1pPr>
              <a:defRPr>
                <a:solidFill>
                  <a:srgbClr val="000000"/>
                </a:solidFill>
              </a:defRPr>
            </a:lvl1pPr>
          </a:lstStyle>
          <a:p>
            <a:fld id="{43B8FC20-4443-4352-9F34-993F9572059E}" type="slidenum">
              <a:rPr lang="en-US" altLang="en-US"/>
              <a:pPr/>
              <a:t>‹#›</a:t>
            </a:fld>
            <a:endParaRPr lang="en-US" altLang="en-US"/>
          </a:p>
        </p:txBody>
      </p:sp>
    </p:spTree>
    <p:extLst>
      <p:ext uri="{BB962C8B-B14F-4D97-AF65-F5344CB8AC3E}">
        <p14:creationId xmlns:p14="http://schemas.microsoft.com/office/powerpoint/2010/main" val="108758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AB4B02CC-7360-4E04-9CD6-1377C610A9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CE664B53-EA11-41D2-BF23-7580F73CD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35EBB213-939E-4E19-8DFD-666FA35E3746}"/>
              </a:ext>
            </a:extLst>
          </p:cNvPr>
          <p:cNvSpPr>
            <a:spLocks noGrp="1" noChangeArrowheads="1"/>
          </p:cNvSpPr>
          <p:nvPr>
            <p:ph type="sldNum" sz="quarter" idx="12"/>
          </p:nvPr>
        </p:nvSpPr>
        <p:spPr>
          <a:ln/>
        </p:spPr>
        <p:txBody>
          <a:bodyPr/>
          <a:lstStyle>
            <a:lvl1pPr>
              <a:defRPr/>
            </a:lvl1pPr>
          </a:lstStyle>
          <a:p>
            <a:fld id="{077C3145-FFBB-46EA-A781-C0E44342E9E9}" type="slidenum">
              <a:rPr lang="en-US" altLang="en-US"/>
              <a:pPr/>
              <a:t>‹#›</a:t>
            </a:fld>
            <a:endParaRPr lang="en-US" altLang="en-US"/>
          </a:p>
        </p:txBody>
      </p:sp>
    </p:spTree>
    <p:extLst>
      <p:ext uri="{BB962C8B-B14F-4D97-AF65-F5344CB8AC3E}">
        <p14:creationId xmlns:p14="http://schemas.microsoft.com/office/powerpoint/2010/main" val="270044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8BFC07D1-1261-4464-970F-2D33B53EDE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235D9144-F6CB-4455-A182-445DDC848B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A704EC63-327A-4558-AE58-73DD21DCD5F5}"/>
              </a:ext>
            </a:extLst>
          </p:cNvPr>
          <p:cNvSpPr>
            <a:spLocks noGrp="1" noChangeArrowheads="1"/>
          </p:cNvSpPr>
          <p:nvPr>
            <p:ph type="sldNum" sz="quarter" idx="12"/>
          </p:nvPr>
        </p:nvSpPr>
        <p:spPr>
          <a:ln/>
        </p:spPr>
        <p:txBody>
          <a:bodyPr/>
          <a:lstStyle>
            <a:lvl1pPr>
              <a:defRPr/>
            </a:lvl1pPr>
          </a:lstStyle>
          <a:p>
            <a:fld id="{8BE9B6F0-6304-47F4-A83C-432B525ECC52}" type="slidenum">
              <a:rPr lang="en-US" altLang="en-US"/>
              <a:pPr/>
              <a:t>‹#›</a:t>
            </a:fld>
            <a:endParaRPr lang="en-US" altLang="en-US"/>
          </a:p>
        </p:txBody>
      </p:sp>
    </p:spTree>
    <p:extLst>
      <p:ext uri="{BB962C8B-B14F-4D97-AF65-F5344CB8AC3E}">
        <p14:creationId xmlns:p14="http://schemas.microsoft.com/office/powerpoint/2010/main" val="18374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2BC3B08A-24CD-481B-9872-9895D0504F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35BB2EDF-4DAA-42BF-A492-EA95933399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D13E7140-68DB-48D9-8365-98879728BDD5}"/>
              </a:ext>
            </a:extLst>
          </p:cNvPr>
          <p:cNvSpPr>
            <a:spLocks noGrp="1" noChangeArrowheads="1"/>
          </p:cNvSpPr>
          <p:nvPr>
            <p:ph type="sldNum" sz="quarter" idx="12"/>
          </p:nvPr>
        </p:nvSpPr>
        <p:spPr>
          <a:ln/>
        </p:spPr>
        <p:txBody>
          <a:bodyPr/>
          <a:lstStyle>
            <a:lvl1pPr>
              <a:defRPr/>
            </a:lvl1pPr>
          </a:lstStyle>
          <a:p>
            <a:fld id="{F6EEA103-E299-48FE-A3B1-9FD9C17C4752}" type="slidenum">
              <a:rPr lang="en-US" altLang="en-US"/>
              <a:pPr/>
              <a:t>‹#›</a:t>
            </a:fld>
            <a:endParaRPr lang="en-US" altLang="en-US"/>
          </a:p>
        </p:txBody>
      </p:sp>
    </p:spTree>
    <p:extLst>
      <p:ext uri="{BB962C8B-B14F-4D97-AF65-F5344CB8AC3E}">
        <p14:creationId xmlns:p14="http://schemas.microsoft.com/office/powerpoint/2010/main" val="411910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B5E1EAFB-E025-460E-9027-E862C63A6C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944D3315-1C4B-470A-A221-7AB1B1DFF8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A918811-D3A1-4731-926F-F2440AEC47BA}"/>
              </a:ext>
            </a:extLst>
          </p:cNvPr>
          <p:cNvSpPr>
            <a:spLocks noGrp="1" noChangeArrowheads="1"/>
          </p:cNvSpPr>
          <p:nvPr>
            <p:ph type="sldNum" sz="quarter" idx="12"/>
          </p:nvPr>
        </p:nvSpPr>
        <p:spPr>
          <a:ln/>
        </p:spPr>
        <p:txBody>
          <a:bodyPr/>
          <a:lstStyle>
            <a:lvl1pPr>
              <a:defRPr/>
            </a:lvl1pPr>
          </a:lstStyle>
          <a:p>
            <a:fld id="{616E4FA0-5BB6-493E-95A6-EA89D2B23493}" type="slidenum">
              <a:rPr lang="en-US" altLang="en-US"/>
              <a:pPr/>
              <a:t>‹#›</a:t>
            </a:fld>
            <a:endParaRPr lang="en-US" altLang="en-US"/>
          </a:p>
        </p:txBody>
      </p:sp>
    </p:spTree>
    <p:extLst>
      <p:ext uri="{BB962C8B-B14F-4D97-AF65-F5344CB8AC3E}">
        <p14:creationId xmlns:p14="http://schemas.microsoft.com/office/powerpoint/2010/main" val="4928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B45DC2EB-96D9-4AF7-A2FF-16C769F3F6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E80826A3-D6C5-420A-A78E-A52E796183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7D5FA40B-0BF7-4FAA-BAB1-5C9FF3CFD311}"/>
              </a:ext>
            </a:extLst>
          </p:cNvPr>
          <p:cNvSpPr>
            <a:spLocks noGrp="1" noChangeArrowheads="1"/>
          </p:cNvSpPr>
          <p:nvPr>
            <p:ph type="sldNum" sz="quarter" idx="12"/>
          </p:nvPr>
        </p:nvSpPr>
        <p:spPr>
          <a:ln/>
        </p:spPr>
        <p:txBody>
          <a:bodyPr/>
          <a:lstStyle>
            <a:lvl1pPr>
              <a:defRPr/>
            </a:lvl1pPr>
          </a:lstStyle>
          <a:p>
            <a:fld id="{CB60867F-694B-4E23-9D65-4CA227638DDD}" type="slidenum">
              <a:rPr lang="en-US" altLang="en-US"/>
              <a:pPr/>
              <a:t>‹#›</a:t>
            </a:fld>
            <a:endParaRPr lang="en-US" altLang="en-US"/>
          </a:p>
        </p:txBody>
      </p:sp>
    </p:spTree>
    <p:extLst>
      <p:ext uri="{BB962C8B-B14F-4D97-AF65-F5344CB8AC3E}">
        <p14:creationId xmlns:p14="http://schemas.microsoft.com/office/powerpoint/2010/main" val="147222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EED6497E-620F-4B0C-BC4C-2321838309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636388D7-E6B9-4B22-A9FF-99813E433D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F284E79A-7818-49A3-B0A7-24EB14B62536}"/>
              </a:ext>
            </a:extLst>
          </p:cNvPr>
          <p:cNvSpPr>
            <a:spLocks noGrp="1" noChangeArrowheads="1"/>
          </p:cNvSpPr>
          <p:nvPr>
            <p:ph type="sldNum" sz="quarter" idx="12"/>
          </p:nvPr>
        </p:nvSpPr>
        <p:spPr>
          <a:ln/>
        </p:spPr>
        <p:txBody>
          <a:bodyPr/>
          <a:lstStyle>
            <a:lvl1pPr>
              <a:defRPr/>
            </a:lvl1pPr>
          </a:lstStyle>
          <a:p>
            <a:fld id="{54B8F5E8-E223-4058-AF78-1B296A9B60B5}" type="slidenum">
              <a:rPr lang="en-US" altLang="en-US"/>
              <a:pPr/>
              <a:t>‹#›</a:t>
            </a:fld>
            <a:endParaRPr lang="en-US" altLang="en-US"/>
          </a:p>
        </p:txBody>
      </p:sp>
    </p:spTree>
    <p:extLst>
      <p:ext uri="{BB962C8B-B14F-4D97-AF65-F5344CB8AC3E}">
        <p14:creationId xmlns:p14="http://schemas.microsoft.com/office/powerpoint/2010/main" val="263892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A4D9D210-DAA7-4E65-BC1A-96AAF274BC0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1AC58FF-252E-44CB-BE51-C40160E401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E87B8180-DADA-48CC-B3B1-4843A4044CB8}"/>
              </a:ext>
            </a:extLst>
          </p:cNvPr>
          <p:cNvSpPr>
            <a:spLocks noGrp="1" noChangeArrowheads="1"/>
          </p:cNvSpPr>
          <p:nvPr>
            <p:ph type="sldNum" sz="quarter" idx="12"/>
          </p:nvPr>
        </p:nvSpPr>
        <p:spPr>
          <a:ln/>
        </p:spPr>
        <p:txBody>
          <a:bodyPr/>
          <a:lstStyle>
            <a:lvl1pPr>
              <a:defRPr/>
            </a:lvl1pPr>
          </a:lstStyle>
          <a:p>
            <a:fld id="{82FB36BC-0604-49FE-9D2E-F3C70CCC801F}" type="slidenum">
              <a:rPr lang="en-US" altLang="en-US"/>
              <a:pPr/>
              <a:t>‹#›</a:t>
            </a:fld>
            <a:endParaRPr lang="en-US" altLang="en-US"/>
          </a:p>
        </p:txBody>
      </p:sp>
    </p:spTree>
    <p:extLst>
      <p:ext uri="{BB962C8B-B14F-4D97-AF65-F5344CB8AC3E}">
        <p14:creationId xmlns:p14="http://schemas.microsoft.com/office/powerpoint/2010/main" val="400840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70C34DF4-DDBB-424A-85EF-8CCA3438088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2E4B5FB4-719B-4803-9A02-D853C938E3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9B5A7B58-8799-45B6-AD78-2D2D5F23B774}"/>
              </a:ext>
            </a:extLst>
          </p:cNvPr>
          <p:cNvSpPr>
            <a:spLocks noGrp="1" noChangeArrowheads="1"/>
          </p:cNvSpPr>
          <p:nvPr>
            <p:ph type="sldNum" sz="quarter" idx="12"/>
          </p:nvPr>
        </p:nvSpPr>
        <p:spPr>
          <a:ln/>
        </p:spPr>
        <p:txBody>
          <a:bodyPr/>
          <a:lstStyle>
            <a:lvl1pPr>
              <a:defRPr/>
            </a:lvl1pPr>
          </a:lstStyle>
          <a:p>
            <a:fld id="{96991EC9-84F1-428E-A75E-2654270152B4}" type="slidenum">
              <a:rPr lang="en-US" altLang="en-US"/>
              <a:pPr/>
              <a:t>‹#›</a:t>
            </a:fld>
            <a:endParaRPr lang="en-US" altLang="en-US"/>
          </a:p>
        </p:txBody>
      </p:sp>
    </p:spTree>
    <p:extLst>
      <p:ext uri="{BB962C8B-B14F-4D97-AF65-F5344CB8AC3E}">
        <p14:creationId xmlns:p14="http://schemas.microsoft.com/office/powerpoint/2010/main" val="415872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00D0237B-49C8-4071-8BFF-944C8F1F00D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4B193174-22AC-4E0E-91BF-88E710A78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3DF0CD9C-105C-443A-B11E-9DD070B973BB}"/>
              </a:ext>
            </a:extLst>
          </p:cNvPr>
          <p:cNvSpPr>
            <a:spLocks noGrp="1" noChangeArrowheads="1"/>
          </p:cNvSpPr>
          <p:nvPr>
            <p:ph type="sldNum" sz="quarter" idx="12"/>
          </p:nvPr>
        </p:nvSpPr>
        <p:spPr>
          <a:ln/>
        </p:spPr>
        <p:txBody>
          <a:bodyPr/>
          <a:lstStyle>
            <a:lvl1pPr>
              <a:defRPr/>
            </a:lvl1pPr>
          </a:lstStyle>
          <a:p>
            <a:fld id="{79B59CBC-788C-471B-A8D7-BDE509A49095}" type="slidenum">
              <a:rPr lang="en-US" altLang="en-US"/>
              <a:pPr/>
              <a:t>‹#›</a:t>
            </a:fld>
            <a:endParaRPr lang="en-US" altLang="en-US"/>
          </a:p>
        </p:txBody>
      </p:sp>
    </p:spTree>
    <p:extLst>
      <p:ext uri="{BB962C8B-B14F-4D97-AF65-F5344CB8AC3E}">
        <p14:creationId xmlns:p14="http://schemas.microsoft.com/office/powerpoint/2010/main" val="328365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37B2DE06-6105-47CE-83AB-6322BC3BE4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A02208C-F732-4292-A6BA-D63530ED0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C78BB50B-3CFC-434D-BF86-F8E4A55C9340}"/>
              </a:ext>
            </a:extLst>
          </p:cNvPr>
          <p:cNvSpPr>
            <a:spLocks noGrp="1" noChangeArrowheads="1"/>
          </p:cNvSpPr>
          <p:nvPr>
            <p:ph type="sldNum" sz="quarter" idx="12"/>
          </p:nvPr>
        </p:nvSpPr>
        <p:spPr>
          <a:ln/>
        </p:spPr>
        <p:txBody>
          <a:bodyPr/>
          <a:lstStyle>
            <a:lvl1pPr>
              <a:defRPr/>
            </a:lvl1pPr>
          </a:lstStyle>
          <a:p>
            <a:fld id="{4EC3B0B2-C40C-4600-A84F-5F3DC639AC5E}" type="slidenum">
              <a:rPr lang="en-US" altLang="en-US"/>
              <a:pPr/>
              <a:t>‹#›</a:t>
            </a:fld>
            <a:endParaRPr lang="en-US" altLang="en-US"/>
          </a:p>
        </p:txBody>
      </p:sp>
    </p:spTree>
    <p:extLst>
      <p:ext uri="{BB962C8B-B14F-4D97-AF65-F5344CB8AC3E}">
        <p14:creationId xmlns:p14="http://schemas.microsoft.com/office/powerpoint/2010/main" val="12713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E714C8B9-FA0F-4467-B458-30B0B3A5AC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B9C188E0-9798-423E-AB11-AE2937EEA0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06456421-F914-4553-BC3E-EAD320581C0F}"/>
              </a:ext>
            </a:extLst>
          </p:cNvPr>
          <p:cNvSpPr>
            <a:spLocks noGrp="1" noChangeArrowheads="1"/>
          </p:cNvSpPr>
          <p:nvPr>
            <p:ph type="sldNum" sz="quarter" idx="12"/>
          </p:nvPr>
        </p:nvSpPr>
        <p:spPr>
          <a:ln/>
        </p:spPr>
        <p:txBody>
          <a:bodyPr/>
          <a:lstStyle>
            <a:lvl1pPr>
              <a:defRPr/>
            </a:lvl1pPr>
          </a:lstStyle>
          <a:p>
            <a:fld id="{F29766C6-A214-47A6-8A5C-96CE273338BE}" type="slidenum">
              <a:rPr lang="en-US" altLang="en-US"/>
              <a:pPr/>
              <a:t>‹#›</a:t>
            </a:fld>
            <a:endParaRPr lang="en-US" altLang="en-US"/>
          </a:p>
        </p:txBody>
      </p:sp>
    </p:spTree>
    <p:extLst>
      <p:ext uri="{BB962C8B-B14F-4D97-AF65-F5344CB8AC3E}">
        <p14:creationId xmlns:p14="http://schemas.microsoft.com/office/powerpoint/2010/main" val="17061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06FFF74-36C0-48B8-AD5B-D86EE523F56F}"/>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8A709E6D-FEA4-4BE1-808B-B557956A4A6F}"/>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1BA17BE3-DB79-426E-8CF1-5C41CEDD2275}"/>
                  </a:ext>
                </a:extLst>
              </p:cNvPr>
              <p:cNvSpPr>
                <a:spLocks/>
              </p:cNvSpPr>
              <p:nvPr/>
            </p:nvSpPr>
            <p:spPr bwMode="ltGray">
              <a:xfrm rot="-5400000">
                <a:off x="2542" y="-993"/>
                <a:ext cx="624" cy="5746"/>
              </a:xfrm>
              <a:custGeom>
                <a:avLst/>
                <a:gdLst>
                  <a:gd name="T0" fmla="*/ 0 w 1000"/>
                  <a:gd name="T1" fmla="*/ 0 h 720"/>
                  <a:gd name="T2" fmla="*/ 0 w 1000"/>
                  <a:gd name="T3" fmla="*/ 2147483647 h 720"/>
                  <a:gd name="T4" fmla="*/ 6 w 1000"/>
                  <a:gd name="T5" fmla="*/ 2147483647 h 720"/>
                  <a:gd name="T6" fmla="*/ 6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3004B259-2571-4480-8EAA-64D6C6E64476}"/>
                  </a:ext>
                </a:extLst>
              </p:cNvPr>
              <p:cNvSpPr>
                <a:spLocks/>
              </p:cNvSpPr>
              <p:nvPr/>
            </p:nvSpPr>
            <p:spPr bwMode="ltGray">
              <a:xfrm rot="-5400000">
                <a:off x="1299" y="1670"/>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871B1027-68FD-452D-A3B7-B5E038EB923B}"/>
                  </a:ext>
                </a:extLst>
              </p:cNvPr>
              <p:cNvSpPr>
                <a:spLocks/>
              </p:cNvSpPr>
              <p:nvPr/>
            </p:nvSpPr>
            <p:spPr bwMode="ltGray">
              <a:xfrm rot="-5400000">
                <a:off x="968" y="1669"/>
                <a:ext cx="624" cy="424"/>
              </a:xfrm>
              <a:custGeom>
                <a:avLst/>
                <a:gdLst>
                  <a:gd name="T0" fmla="*/ 0 w 624"/>
                  <a:gd name="T1" fmla="*/ 0 h 317"/>
                  <a:gd name="T2" fmla="*/ 0 w 624"/>
                  <a:gd name="T3" fmla="*/ 6669 h 317"/>
                  <a:gd name="T4" fmla="*/ 624 w 624"/>
                  <a:gd name="T5" fmla="*/ 666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7908576A-1C63-42B5-8020-0CD58E6BD773}"/>
                  </a:ext>
                </a:extLst>
              </p:cNvPr>
              <p:cNvSpPr>
                <a:spLocks/>
              </p:cNvSpPr>
              <p:nvPr/>
            </p:nvSpPr>
            <p:spPr bwMode="ltGray">
              <a:xfrm rot="-5400000">
                <a:off x="-71" y="1753"/>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B1404802-D50A-41D9-885B-C5C1FFC3AF81}"/>
                  </a:ext>
                </a:extLst>
              </p:cNvPr>
              <p:cNvSpPr>
                <a:spLocks/>
              </p:cNvSpPr>
              <p:nvPr/>
            </p:nvSpPr>
            <p:spPr bwMode="ltGray">
              <a:xfrm rot="-5400000">
                <a:off x="640" y="1734"/>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F6E39C1F-11EA-42AA-9107-B57260B3A1F6}"/>
                  </a:ext>
                </a:extLst>
              </p:cNvPr>
              <p:cNvSpPr>
                <a:spLocks/>
              </p:cNvSpPr>
              <p:nvPr/>
            </p:nvSpPr>
            <p:spPr bwMode="ltGray">
              <a:xfrm rot="-5400000">
                <a:off x="422" y="1701"/>
                <a:ext cx="624" cy="364"/>
              </a:xfrm>
              <a:custGeom>
                <a:avLst/>
                <a:gdLst>
                  <a:gd name="T0" fmla="*/ 0 w 624"/>
                  <a:gd name="T1" fmla="*/ 0 h 272"/>
                  <a:gd name="T2" fmla="*/ 0 w 624"/>
                  <a:gd name="T3" fmla="*/ 6710 h 272"/>
                  <a:gd name="T4" fmla="*/ 240 w 624"/>
                  <a:gd name="T5" fmla="*/ 5910 h 272"/>
                  <a:gd name="T6" fmla="*/ 624 w 624"/>
                  <a:gd name="T7" fmla="*/ 671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9991A2B0-2EFD-4927-836A-946D9EEFFCEC}"/>
                  </a:ext>
                </a:extLst>
              </p:cNvPr>
              <p:cNvSpPr>
                <a:spLocks/>
              </p:cNvSpPr>
              <p:nvPr/>
            </p:nvSpPr>
            <p:spPr bwMode="ltGray">
              <a:xfrm rot="-5400000">
                <a:off x="132" y="1727"/>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E1E2F64E-B6C0-4700-A5B0-0BE68F17502C}"/>
                  </a:ext>
                </a:extLst>
              </p:cNvPr>
              <p:cNvSpPr>
                <a:spLocks/>
              </p:cNvSpPr>
              <p:nvPr/>
            </p:nvSpPr>
            <p:spPr bwMode="ltGray">
              <a:xfrm rot="-5400000">
                <a:off x="3187" y="1647"/>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B470B097-7AFC-475B-BE92-99FCD76B2B21}"/>
                  </a:ext>
                </a:extLst>
              </p:cNvPr>
              <p:cNvSpPr>
                <a:spLocks/>
              </p:cNvSpPr>
              <p:nvPr/>
            </p:nvSpPr>
            <p:spPr bwMode="ltGray">
              <a:xfrm rot="-5400000">
                <a:off x="2870" y="1655"/>
                <a:ext cx="624" cy="421"/>
              </a:xfrm>
              <a:custGeom>
                <a:avLst/>
                <a:gdLst>
                  <a:gd name="T0" fmla="*/ 0 w 624"/>
                  <a:gd name="T1" fmla="*/ 0 h 317"/>
                  <a:gd name="T2" fmla="*/ 0 w 624"/>
                  <a:gd name="T3" fmla="*/ 6156 h 317"/>
                  <a:gd name="T4" fmla="*/ 624 w 624"/>
                  <a:gd name="T5" fmla="*/ 615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2D79908B-440A-4F1B-A821-B415E7F56F3F}"/>
                  </a:ext>
                </a:extLst>
              </p:cNvPr>
              <p:cNvSpPr>
                <a:spLocks/>
              </p:cNvSpPr>
              <p:nvPr/>
            </p:nvSpPr>
            <p:spPr bwMode="ltGray">
              <a:xfrm rot="-5400000">
                <a:off x="1817" y="1747"/>
                <a:ext cx="624" cy="256"/>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03BDD743-3A07-41F1-A2F8-969C382872BF}"/>
                  </a:ext>
                </a:extLst>
              </p:cNvPr>
              <p:cNvSpPr>
                <a:spLocks/>
              </p:cNvSpPr>
              <p:nvPr/>
            </p:nvSpPr>
            <p:spPr bwMode="ltGray">
              <a:xfrm rot="-5400000">
                <a:off x="2529" y="1720"/>
                <a:ext cx="624" cy="292"/>
              </a:xfrm>
              <a:custGeom>
                <a:avLst/>
                <a:gdLst>
                  <a:gd name="T0" fmla="*/ 0 w 624"/>
                  <a:gd name="T1" fmla="*/ 0 h 317"/>
                  <a:gd name="T2" fmla="*/ 0 w 624"/>
                  <a:gd name="T3" fmla="*/ 111 h 317"/>
                  <a:gd name="T4" fmla="*/ 624 w 624"/>
                  <a:gd name="T5" fmla="*/ 11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2D2FDD05-BAA0-4E91-B370-C4D567232A15}"/>
                  </a:ext>
                </a:extLst>
              </p:cNvPr>
              <p:cNvSpPr>
                <a:spLocks/>
              </p:cNvSpPr>
              <p:nvPr/>
            </p:nvSpPr>
            <p:spPr bwMode="ltGray">
              <a:xfrm rot="-5400000">
                <a:off x="2318" y="1695"/>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AAFBCFB5-C3E1-4FF7-B026-739DD6CF6067}"/>
                  </a:ext>
                </a:extLst>
              </p:cNvPr>
              <p:cNvSpPr>
                <a:spLocks/>
              </p:cNvSpPr>
              <p:nvPr/>
            </p:nvSpPr>
            <p:spPr bwMode="ltGray">
              <a:xfrm rot="-5400000">
                <a:off x="2019" y="1721"/>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37264AB7-638D-44F3-AEAF-3C2BECA58C16}"/>
                  </a:ext>
                </a:extLst>
              </p:cNvPr>
              <p:cNvSpPr>
                <a:spLocks/>
              </p:cNvSpPr>
              <p:nvPr/>
            </p:nvSpPr>
            <p:spPr bwMode="ltGray">
              <a:xfrm rot="-5400000">
                <a:off x="4055" y="1652"/>
                <a:ext cx="624" cy="420"/>
              </a:xfrm>
              <a:custGeom>
                <a:avLst/>
                <a:gdLst>
                  <a:gd name="T0" fmla="*/ 0 w 624"/>
                  <a:gd name="T1" fmla="*/ 0 h 317"/>
                  <a:gd name="T2" fmla="*/ 0 w 624"/>
                  <a:gd name="T3" fmla="*/ 5997 h 317"/>
                  <a:gd name="T4" fmla="*/ 624 w 624"/>
                  <a:gd name="T5" fmla="*/ 599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D4C4CD15-3121-4513-9F64-C018D01871C5}"/>
                  </a:ext>
                </a:extLst>
              </p:cNvPr>
              <p:cNvSpPr>
                <a:spLocks/>
              </p:cNvSpPr>
              <p:nvPr/>
            </p:nvSpPr>
            <p:spPr bwMode="ltGray">
              <a:xfrm rot="-5400000">
                <a:off x="3701" y="1659"/>
                <a:ext cx="624" cy="423"/>
              </a:xfrm>
              <a:custGeom>
                <a:avLst/>
                <a:gdLst>
                  <a:gd name="T0" fmla="*/ 0 w 624"/>
                  <a:gd name="T1" fmla="*/ 0 h 317"/>
                  <a:gd name="T2" fmla="*/ 0 w 624"/>
                  <a:gd name="T3" fmla="*/ 6494 h 317"/>
                  <a:gd name="T4" fmla="*/ 624 w 624"/>
                  <a:gd name="T5" fmla="*/ 64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4EE667AD-9034-4613-8719-FDE7C02E17D1}"/>
                  </a:ext>
                </a:extLst>
              </p:cNvPr>
              <p:cNvSpPr>
                <a:spLocks/>
              </p:cNvSpPr>
              <p:nvPr/>
            </p:nvSpPr>
            <p:spPr bwMode="ltGray">
              <a:xfrm rot="-5400000">
                <a:off x="4548" y="1738"/>
                <a:ext cx="624" cy="255"/>
              </a:xfrm>
              <a:custGeom>
                <a:avLst/>
                <a:gdLst>
                  <a:gd name="T0" fmla="*/ 0 w 624"/>
                  <a:gd name="T1" fmla="*/ 1 h 370"/>
                  <a:gd name="T2" fmla="*/ 0 w 624"/>
                  <a:gd name="T3" fmla="*/ 6 h 370"/>
                  <a:gd name="T4" fmla="*/ 624 w 624"/>
                  <a:gd name="T5" fmla="*/ 6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3D429A78-C6EE-49AB-9C9D-9993C541E001}"/>
                  </a:ext>
                </a:extLst>
              </p:cNvPr>
              <p:cNvSpPr>
                <a:spLocks/>
              </p:cNvSpPr>
              <p:nvPr/>
            </p:nvSpPr>
            <p:spPr bwMode="ltGray">
              <a:xfrm>
                <a:off x="5469" y="1553"/>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04612D6D-F761-45EB-8A3E-C02FA8A5F052}"/>
                  </a:ext>
                </a:extLst>
              </p:cNvPr>
              <p:cNvSpPr>
                <a:spLocks/>
              </p:cNvSpPr>
              <p:nvPr/>
            </p:nvSpPr>
            <p:spPr bwMode="ltGray">
              <a:xfrm rot="-5400000">
                <a:off x="5067" y="1677"/>
                <a:ext cx="624" cy="360"/>
              </a:xfrm>
              <a:custGeom>
                <a:avLst/>
                <a:gdLst>
                  <a:gd name="T0" fmla="*/ 0 w 624"/>
                  <a:gd name="T1" fmla="*/ 0 h 272"/>
                  <a:gd name="T2" fmla="*/ 0 w 624"/>
                  <a:gd name="T3" fmla="*/ 5935 h 272"/>
                  <a:gd name="T4" fmla="*/ 240 w 624"/>
                  <a:gd name="T5" fmla="*/ 5237 h 272"/>
                  <a:gd name="T6" fmla="*/ 624 w 624"/>
                  <a:gd name="T7" fmla="*/ 59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019185CF-B2D1-45EF-9FD2-26F039E76590}"/>
                  </a:ext>
                </a:extLst>
              </p:cNvPr>
              <p:cNvSpPr>
                <a:spLocks/>
              </p:cNvSpPr>
              <p:nvPr/>
            </p:nvSpPr>
            <p:spPr bwMode="ltGray">
              <a:xfrm rot="-5400000">
                <a:off x="4772" y="1703"/>
                <a:ext cx="632" cy="316"/>
              </a:xfrm>
              <a:custGeom>
                <a:avLst/>
                <a:gdLst>
                  <a:gd name="T0" fmla="*/ 8 w 632"/>
                  <a:gd name="T1" fmla="*/ 10 h 362"/>
                  <a:gd name="T2" fmla="*/ 8 w 632"/>
                  <a:gd name="T3" fmla="*/ 71 h 362"/>
                  <a:gd name="T4" fmla="*/ 248 w 632"/>
                  <a:gd name="T5" fmla="*/ 71 h 362"/>
                  <a:gd name="T6" fmla="*/ 632 w 632"/>
                  <a:gd name="T7" fmla="*/ 71 h 362"/>
                  <a:gd name="T8" fmla="*/ 632 w 632"/>
                  <a:gd name="T9" fmla="*/ 10 h 362"/>
                  <a:gd name="T10" fmla="*/ 104 w 632"/>
                  <a:gd name="T11" fmla="*/ 10 h 362"/>
                  <a:gd name="T12" fmla="*/ 8 w 632"/>
                  <a:gd name="T13" fmla="*/ 10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5BDFC75B-95B8-4D09-BA6E-470725E0D281}"/>
                </a:ext>
              </a:extLst>
            </p:cNvPr>
            <p:cNvSpPr>
              <a:spLocks/>
            </p:cNvSpPr>
            <p:nvPr/>
          </p:nvSpPr>
          <p:spPr bwMode="ltGray">
            <a:xfrm rot="16200000" flipH="1">
              <a:off x="-1954" y="1951"/>
              <a:ext cx="4320" cy="412"/>
            </a:xfrm>
            <a:custGeom>
              <a:avLst/>
              <a:gdLst>
                <a:gd name="T0" fmla="*/ 0 w 5762"/>
                <a:gd name="T1" fmla="*/ 414 h 385"/>
                <a:gd name="T2" fmla="*/ 242 w 5762"/>
                <a:gd name="T3" fmla="*/ 395 h 385"/>
                <a:gd name="T4" fmla="*/ 242 w 5762"/>
                <a:gd name="T5" fmla="*/ 4 h 385"/>
                <a:gd name="T6" fmla="*/ 0 w 5762"/>
                <a:gd name="T7" fmla="*/ 0 h 385"/>
                <a:gd name="T8" fmla="*/ 0 w 5762"/>
                <a:gd name="T9" fmla="*/ 41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a:extLst>
                <a:ext uri="{FF2B5EF4-FFF2-40B4-BE49-F238E27FC236}">
                  <a16:creationId xmlns:a16="http://schemas.microsoft.com/office/drawing/2014/main" id="{9B4F421B-13EF-43A6-992B-3B7309ED15EC}"/>
                </a:ext>
              </a:extLst>
            </p:cNvPr>
            <p:cNvSpPr>
              <a:spLocks/>
            </p:cNvSpPr>
            <p:nvPr/>
          </p:nvSpPr>
          <p:spPr bwMode="ltGray">
            <a:xfrm rot="16200000" flipH="1">
              <a:off x="-1584" y="2062"/>
              <a:ext cx="4319" cy="189"/>
            </a:xfrm>
            <a:custGeom>
              <a:avLst/>
              <a:gdLst>
                <a:gd name="T0" fmla="*/ 0 w 5761"/>
                <a:gd name="T1" fmla="*/ 28 h 189"/>
                <a:gd name="T2" fmla="*/ 242 w 5761"/>
                <a:gd name="T3" fmla="*/ 0 h 189"/>
                <a:gd name="T4" fmla="*/ 242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a:extLst>
              <a:ext uri="{FF2B5EF4-FFF2-40B4-BE49-F238E27FC236}">
                <a16:creationId xmlns:a16="http://schemas.microsoft.com/office/drawing/2014/main" id="{D71A7BB4-E481-41CB-BEEA-4408A065F13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064FB908-C8FB-4EBF-8F87-7C14AF38B261}"/>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63" name="Rectangle 27">
            <a:extLst>
              <a:ext uri="{FF2B5EF4-FFF2-40B4-BE49-F238E27FC236}">
                <a16:creationId xmlns:a16="http://schemas.microsoft.com/office/drawing/2014/main" id="{70B543C7-827E-49B2-872F-AFE71C7111FA}"/>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ea typeface="+mn-ea"/>
                <a:cs typeface="+mn-cs"/>
              </a:defRPr>
            </a:lvl1pPr>
          </a:lstStyle>
          <a:p>
            <a:pPr>
              <a:defRPr/>
            </a:pPr>
            <a:endParaRPr lang="en-US"/>
          </a:p>
        </p:txBody>
      </p:sp>
      <p:sp>
        <p:nvSpPr>
          <p:cNvPr id="65564" name="Rectangle 28">
            <a:extLst>
              <a:ext uri="{FF2B5EF4-FFF2-40B4-BE49-F238E27FC236}">
                <a16:creationId xmlns:a16="http://schemas.microsoft.com/office/drawing/2014/main" id="{D2E156E2-D6CD-4D53-B10A-D8049B72AA96}"/>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ea typeface="+mn-ea"/>
                <a:cs typeface="+mn-cs"/>
              </a:defRPr>
            </a:lvl1pPr>
          </a:lstStyle>
          <a:p>
            <a:pPr>
              <a:defRPr/>
            </a:pPr>
            <a:endParaRPr lang="en-US"/>
          </a:p>
        </p:txBody>
      </p:sp>
      <p:sp>
        <p:nvSpPr>
          <p:cNvPr id="65565" name="Rectangle 29">
            <a:extLst>
              <a:ext uri="{FF2B5EF4-FFF2-40B4-BE49-F238E27FC236}">
                <a16:creationId xmlns:a16="http://schemas.microsoft.com/office/drawing/2014/main" id="{4E3B5AF7-75E7-411B-BF70-7D0A7FBDA9D0}"/>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anose="020B0604020202020204" pitchFamily="34" charset="0"/>
              </a:defRPr>
            </a:lvl1pPr>
          </a:lstStyle>
          <a:p>
            <a:fld id="{35E71EEE-7BCC-41E0-AE2C-6FC84182FC0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l" rtl="0" eaLnBrk="0" fontAlgn="base" hangingPunct="0">
        <a:spcBef>
          <a:spcPct val="0"/>
        </a:spcBef>
        <a:spcAft>
          <a:spcPct val="0"/>
        </a:spcAft>
        <a:defRPr kumimoji="1" sz="4400">
          <a:solidFill>
            <a:schemeClr val="tx2"/>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MS PGothic" panose="020B0600070205080204" pitchFamily="34"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2"/>
        <a:buChar char="n"/>
        <a:defRPr kumimoji="1"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ucsfcat.library.ucsf.edu/record=b27927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0E576F24-2D3D-4586-9A11-13D825C4F074}"/>
              </a:ext>
            </a:extLst>
          </p:cNvPr>
          <p:cNvSpPr>
            <a:spLocks noGrp="1" noChangeArrowheads="1"/>
          </p:cNvSpPr>
          <p:nvPr>
            <p:ph type="ctrTitle"/>
          </p:nvPr>
        </p:nvSpPr>
        <p:spPr>
          <a:xfrm>
            <a:off x="304801" y="762000"/>
            <a:ext cx="8534400" cy="1981200"/>
          </a:xfrm>
        </p:spPr>
        <p:txBody>
          <a:bodyPr/>
          <a:lstStyle/>
          <a:p>
            <a:pPr algn="ctr"/>
            <a:r>
              <a:rPr lang="en-US" altLang="en-US" sz="3600" dirty="0">
                <a:latin typeface="Arial" panose="020B0604020202020204" pitchFamily="34" charset="0"/>
              </a:rPr>
              <a:t>Epi 204, Lecture #1</a:t>
            </a:r>
            <a:br>
              <a:rPr lang="en-US" altLang="en-US" sz="3600" dirty="0">
                <a:latin typeface="Arial" panose="020B0604020202020204" pitchFamily="34" charset="0"/>
              </a:rPr>
            </a:br>
            <a:r>
              <a:rPr lang="en-US" altLang="en-US" sz="3200" dirty="0">
                <a:latin typeface="Arial" panose="020B0604020202020204" pitchFamily="34" charset="0"/>
              </a:rPr>
              <a:t>Part 1: Course overview, the diagnostic process</a:t>
            </a:r>
            <a:br>
              <a:rPr lang="en-US" altLang="en-US" sz="3200" dirty="0">
                <a:latin typeface="Arial" panose="020B0604020202020204" pitchFamily="34" charset="0"/>
              </a:rPr>
            </a:br>
            <a:r>
              <a:rPr lang="en-US" altLang="en-US" sz="3200" dirty="0">
                <a:latin typeface="Arial" panose="020B0604020202020204" pitchFamily="34" charset="0"/>
              </a:rPr>
              <a:t>Part 2: Measures of interobserver agreement</a:t>
            </a:r>
            <a:br>
              <a:rPr lang="en-US" altLang="en-US" sz="3600" dirty="0">
                <a:latin typeface="Arial" panose="020B0604020202020204" pitchFamily="34" charset="0"/>
              </a:rPr>
            </a:br>
            <a:endParaRPr lang="en-US" altLang="en-US" sz="3600" dirty="0">
              <a:latin typeface="Arial" panose="020B0604020202020204" pitchFamily="34" charset="0"/>
            </a:endParaRPr>
          </a:p>
        </p:txBody>
      </p:sp>
      <p:sp>
        <p:nvSpPr>
          <p:cNvPr id="16386" name="Rectangle 3">
            <a:extLst>
              <a:ext uri="{FF2B5EF4-FFF2-40B4-BE49-F238E27FC236}">
                <a16:creationId xmlns:a16="http://schemas.microsoft.com/office/drawing/2014/main" id="{12D0DE4D-1098-4FD6-96AB-2894ACD1A32A}"/>
              </a:ext>
            </a:extLst>
          </p:cNvPr>
          <p:cNvSpPr>
            <a:spLocks noGrp="1" noChangeArrowheads="1"/>
          </p:cNvSpPr>
          <p:nvPr>
            <p:ph type="subTitle" idx="1"/>
          </p:nvPr>
        </p:nvSpPr>
        <p:spPr/>
        <p:txBody>
          <a:bodyPr/>
          <a:lstStyle/>
          <a:p>
            <a:pPr algn="ctr"/>
            <a:r>
              <a:rPr lang="en-US" altLang="en-US" dirty="0"/>
              <a:t>Michael Kohn</a:t>
            </a:r>
          </a:p>
          <a:p>
            <a:pPr algn="ctr"/>
            <a:r>
              <a:rPr lang="en-US" altLang="en-US" dirty="0"/>
              <a:t>Updated 7/25/2021</a:t>
            </a:r>
          </a:p>
        </p:txBody>
      </p:sp>
      <p:sp>
        <p:nvSpPr>
          <p:cNvPr id="16387" name="Slide Number Placeholder 3">
            <a:extLst>
              <a:ext uri="{FF2B5EF4-FFF2-40B4-BE49-F238E27FC236}">
                <a16:creationId xmlns:a16="http://schemas.microsoft.com/office/drawing/2014/main" id="{1261BB88-282F-4CFA-9DDF-8EE63A15ADD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4C2E352F-3166-42E1-8CF9-79DE695E52AD}" type="slidenum">
              <a:rPr lang="en-US" altLang="en-US" sz="1400">
                <a:solidFill>
                  <a:srgbClr val="000000"/>
                </a:solidFill>
                <a:latin typeface="Arial" panose="020B0604020202020204" pitchFamily="34" charset="0"/>
              </a:rPr>
              <a:pPr/>
              <a:t>1</a:t>
            </a:fld>
            <a:endParaRPr lang="en-US" altLang="en-US" sz="1400">
              <a:solidFill>
                <a:srgbClr val="000000"/>
              </a:solidFill>
              <a:latin typeface="Arial" panose="020B0604020202020204" pitchFamily="34" charset="0"/>
            </a:endParaRPr>
          </a:p>
        </p:txBody>
      </p:sp>
      <p:sp>
        <p:nvSpPr>
          <p:cNvPr id="5" name="Rounded Rectangle 4">
            <a:extLst>
              <a:ext uri="{FF2B5EF4-FFF2-40B4-BE49-F238E27FC236}">
                <a16:creationId xmlns:a16="http://schemas.microsoft.com/office/drawing/2014/main" id="{45CBEC38-57A2-624F-9048-A9057A60A2FA}"/>
              </a:ext>
            </a:extLst>
          </p:cNvPr>
          <p:cNvSpPr/>
          <p:nvPr/>
        </p:nvSpPr>
        <p:spPr bwMode="auto">
          <a:xfrm>
            <a:off x="338203" y="914400"/>
            <a:ext cx="8577198" cy="1066800"/>
          </a:xfrm>
          <a:prstGeom prst="roundRect">
            <a:avLst/>
          </a:prstGeom>
          <a:noFill/>
          <a:ln w="539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AB394C6-B218-4BD6-BE23-0571B156DA07}"/>
              </a:ext>
            </a:extLst>
          </p:cNvPr>
          <p:cNvSpPr>
            <a:spLocks noGrp="1" noChangeArrowheads="1"/>
          </p:cNvSpPr>
          <p:nvPr>
            <p:ph type="title"/>
          </p:nvPr>
        </p:nvSpPr>
        <p:spPr>
          <a:xfrm>
            <a:off x="1143000" y="228600"/>
            <a:ext cx="7772400" cy="533400"/>
          </a:xfrm>
        </p:spPr>
        <p:txBody>
          <a:bodyPr/>
          <a:lstStyle/>
          <a:p>
            <a:r>
              <a:rPr lang="en-US" altLang="en-US" sz="4000"/>
              <a:t>Grading, honor code, etc.</a:t>
            </a:r>
          </a:p>
        </p:txBody>
      </p:sp>
      <p:sp>
        <p:nvSpPr>
          <p:cNvPr id="35842" name="Rectangle 3">
            <a:extLst>
              <a:ext uri="{FF2B5EF4-FFF2-40B4-BE49-F238E27FC236}">
                <a16:creationId xmlns:a16="http://schemas.microsoft.com/office/drawing/2014/main" id="{2028281C-6559-41A1-8D2F-6A8C10AD3255}"/>
              </a:ext>
            </a:extLst>
          </p:cNvPr>
          <p:cNvSpPr>
            <a:spLocks noGrp="1" noChangeArrowheads="1"/>
          </p:cNvSpPr>
          <p:nvPr>
            <p:ph type="body" idx="1"/>
          </p:nvPr>
        </p:nvSpPr>
        <p:spPr>
          <a:xfrm>
            <a:off x="990600" y="990600"/>
            <a:ext cx="7772400" cy="5105400"/>
          </a:xfrm>
        </p:spPr>
        <p:txBody>
          <a:bodyPr/>
          <a:lstStyle/>
          <a:p>
            <a:r>
              <a:rPr lang="en-US" altLang="en-US" sz="2800" dirty="0"/>
              <a:t>Worst HW score dropped; all other HW count equally</a:t>
            </a:r>
          </a:p>
          <a:p>
            <a:r>
              <a:rPr lang="en-US" altLang="en-US" sz="2800" dirty="0"/>
              <a:t>Problem-writing assignment counts as one homework</a:t>
            </a:r>
          </a:p>
          <a:p>
            <a:r>
              <a:rPr lang="en-US" altLang="en-US" sz="2800" dirty="0"/>
              <a:t>Grade based on HW (60%) and take-home final (40%)</a:t>
            </a:r>
          </a:p>
          <a:p>
            <a:r>
              <a:rPr lang="en-US" altLang="en-US" sz="2800" dirty="0"/>
              <a:t>Write out answers to problems </a:t>
            </a:r>
            <a:r>
              <a:rPr lang="en-US" altLang="en-US" sz="2800" b="1" dirty="0">
                <a:solidFill>
                  <a:srgbClr val="FF0000"/>
                </a:solidFill>
              </a:rPr>
              <a:t>in your own words.</a:t>
            </a:r>
            <a:endParaRPr lang="en-US" altLang="en-US" sz="2800" dirty="0"/>
          </a:p>
          <a:p>
            <a:r>
              <a:rPr lang="en-US" altLang="en-US" sz="2800" dirty="0"/>
              <a:t>Acknowledge help from others.</a:t>
            </a:r>
          </a:p>
          <a:p>
            <a:r>
              <a:rPr lang="en-US" altLang="en-US" sz="2800" b="1" dirty="0">
                <a:solidFill>
                  <a:srgbClr val="FF0000"/>
                </a:solidFill>
              </a:rPr>
              <a:t>Do NOT collaborate on the final exam</a:t>
            </a:r>
          </a:p>
          <a:p>
            <a:r>
              <a:rPr lang="en-US" altLang="en-US" sz="2800" b="1" dirty="0">
                <a:solidFill>
                  <a:srgbClr val="FF0000"/>
                </a:solidFill>
              </a:rPr>
              <a:t>Honor code taken seriously</a:t>
            </a:r>
          </a:p>
        </p:txBody>
      </p:sp>
      <p:sp>
        <p:nvSpPr>
          <p:cNvPr id="35843" name="Slide Number Placeholder 3">
            <a:extLst>
              <a:ext uri="{FF2B5EF4-FFF2-40B4-BE49-F238E27FC236}">
                <a16:creationId xmlns:a16="http://schemas.microsoft.com/office/drawing/2014/main" id="{567742DC-68DA-4869-A72C-1CBF1403F11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507F874-1EFD-469E-9366-9FB7AA4B9BBD}" type="slidenum">
              <a:rPr lang="en-US" altLang="en-US" sz="1400">
                <a:latin typeface="Arial" panose="020B0604020202020204" pitchFamily="34" charset="0"/>
              </a:rPr>
              <a:pPr/>
              <a:t>10</a:t>
            </a:fld>
            <a:endParaRPr lang="en-US" altLang="en-US" sz="1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5D54E2D0-E74A-40C9-B1DC-130329C6849C}"/>
              </a:ext>
            </a:extLst>
          </p:cNvPr>
          <p:cNvSpPr>
            <a:spLocks noGrp="1" noChangeArrowheads="1"/>
          </p:cNvSpPr>
          <p:nvPr>
            <p:ph type="title"/>
          </p:nvPr>
        </p:nvSpPr>
        <p:spPr>
          <a:xfrm>
            <a:off x="1173163" y="457200"/>
            <a:ext cx="7772400" cy="685800"/>
          </a:xfrm>
        </p:spPr>
        <p:txBody>
          <a:bodyPr/>
          <a:lstStyle/>
          <a:p>
            <a:r>
              <a:rPr lang="en-US" altLang="en-US" sz="3600"/>
              <a:t>TICR Professional Conduct Statement</a:t>
            </a:r>
            <a:br>
              <a:rPr lang="en-US" altLang="en-US" sz="4000"/>
            </a:br>
            <a:endParaRPr lang="en-US" altLang="en-US" sz="1600"/>
          </a:p>
        </p:txBody>
      </p:sp>
      <p:sp>
        <p:nvSpPr>
          <p:cNvPr id="37890" name="Rectangle 3">
            <a:extLst>
              <a:ext uri="{FF2B5EF4-FFF2-40B4-BE49-F238E27FC236}">
                <a16:creationId xmlns:a16="http://schemas.microsoft.com/office/drawing/2014/main" id="{7AE909C3-9F5B-4391-981B-3B08CF0058F3}"/>
              </a:ext>
            </a:extLst>
          </p:cNvPr>
          <p:cNvSpPr>
            <a:spLocks noGrp="1" noChangeArrowheads="1"/>
          </p:cNvSpPr>
          <p:nvPr>
            <p:ph type="body" idx="1"/>
          </p:nvPr>
        </p:nvSpPr>
        <p:spPr>
          <a:xfrm>
            <a:off x="1066800" y="1371600"/>
            <a:ext cx="7772400" cy="4800600"/>
          </a:xfrm>
        </p:spPr>
        <p:txBody>
          <a:bodyPr/>
          <a:lstStyle/>
          <a:p>
            <a:pPr>
              <a:lnSpc>
                <a:spcPct val="90000"/>
              </a:lnSpc>
            </a:pPr>
            <a:r>
              <a:rPr lang="en-US" altLang="en-US" sz="2400"/>
              <a:t>I will maintain the highest standards of academic honesty</a:t>
            </a:r>
          </a:p>
          <a:p>
            <a:pPr>
              <a:lnSpc>
                <a:spcPct val="90000"/>
              </a:lnSpc>
            </a:pPr>
            <a:r>
              <a:rPr lang="en-US" altLang="en-US" sz="2400"/>
              <a:t>I will neither give nor receive aid in examinations or assignments unless such cooperation is expressly permitted by the instructor  </a:t>
            </a:r>
            <a:r>
              <a:rPr lang="en-US" altLang="en-US" sz="2400">
                <a:solidFill>
                  <a:srgbClr val="FF0000"/>
                </a:solidFill>
              </a:rPr>
              <a:t>(HW—Yes, with attribution, Exam – No!)</a:t>
            </a:r>
          </a:p>
          <a:p>
            <a:pPr>
              <a:lnSpc>
                <a:spcPct val="90000"/>
              </a:lnSpc>
            </a:pPr>
            <a:r>
              <a:rPr lang="en-US" altLang="en-US" sz="2400"/>
              <a:t>I will conduct research in an unbiased manner, reports results truthfully, and credit ideas developed and work done by others</a:t>
            </a:r>
          </a:p>
          <a:p>
            <a:pPr>
              <a:lnSpc>
                <a:spcPct val="90000"/>
              </a:lnSpc>
            </a:pPr>
            <a:r>
              <a:rPr lang="en-US" altLang="en-US" sz="2400"/>
              <a:t>I will not use answer keys from prior years</a:t>
            </a:r>
          </a:p>
          <a:p>
            <a:pPr>
              <a:lnSpc>
                <a:spcPct val="90000"/>
              </a:lnSpc>
            </a:pPr>
            <a:r>
              <a:rPr lang="en-US" altLang="en-US" sz="2400" b="1">
                <a:solidFill>
                  <a:srgbClr val="FF0000"/>
                </a:solidFill>
              </a:rPr>
              <a:t>I will write answers in my own words</a:t>
            </a:r>
            <a:r>
              <a:rPr lang="en-US" altLang="en-US" sz="2400"/>
              <a:t>, and, when collaboration is permitted, </a:t>
            </a:r>
            <a:r>
              <a:rPr lang="en-US" altLang="en-US" sz="2400">
                <a:solidFill>
                  <a:srgbClr val="FF0000"/>
                </a:solidFill>
              </a:rPr>
              <a:t>acknowledge collaborators when answers are jointly formulated (HW)</a:t>
            </a:r>
          </a:p>
        </p:txBody>
      </p:sp>
      <p:sp>
        <p:nvSpPr>
          <p:cNvPr id="37891" name="Slide Number Placeholder 3">
            <a:extLst>
              <a:ext uri="{FF2B5EF4-FFF2-40B4-BE49-F238E27FC236}">
                <a16:creationId xmlns:a16="http://schemas.microsoft.com/office/drawing/2014/main" id="{3B211C99-D48B-4B2B-82A9-0A99974A18A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A3EEA83-CE25-484C-ADEE-DEB0AE29EDA0}"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B03F-4201-49AF-B9C7-7ABD3FCD5ED8}"/>
              </a:ext>
            </a:extLst>
          </p:cNvPr>
          <p:cNvSpPr>
            <a:spLocks noGrp="1"/>
          </p:cNvSpPr>
          <p:nvPr>
            <p:ph type="title"/>
          </p:nvPr>
        </p:nvSpPr>
        <p:spPr/>
        <p:txBody>
          <a:bodyPr/>
          <a:lstStyle/>
          <a:p>
            <a:r>
              <a:rPr lang="en-US" dirty="0"/>
              <a:t>Clinical Epidemiology</a:t>
            </a:r>
          </a:p>
        </p:txBody>
      </p:sp>
      <p:sp>
        <p:nvSpPr>
          <p:cNvPr id="3" name="Content Placeholder 2">
            <a:extLst>
              <a:ext uri="{FF2B5EF4-FFF2-40B4-BE49-F238E27FC236}">
                <a16:creationId xmlns:a16="http://schemas.microsoft.com/office/drawing/2014/main" id="{4400F55D-E15F-4B2F-9258-EBFF9AADCDBC}"/>
              </a:ext>
            </a:extLst>
          </p:cNvPr>
          <p:cNvSpPr>
            <a:spLocks noGrp="1"/>
          </p:cNvSpPr>
          <p:nvPr>
            <p:ph idx="1"/>
          </p:nvPr>
        </p:nvSpPr>
        <p:spPr>
          <a:xfrm>
            <a:off x="1173163" y="1981200"/>
            <a:ext cx="7772400" cy="2133600"/>
          </a:xfrm>
        </p:spPr>
        <p:txBody>
          <a:bodyPr/>
          <a:lstStyle/>
          <a:p>
            <a:pPr marL="0" indent="0">
              <a:buNone/>
            </a:pPr>
            <a:r>
              <a:rPr lang="en-US" dirty="0"/>
              <a:t>“I hope that I may be excused for entering on these personal details, as I give them to show that I have not been hasty in coming to a decision.”</a:t>
            </a:r>
          </a:p>
        </p:txBody>
      </p:sp>
      <p:sp>
        <p:nvSpPr>
          <p:cNvPr id="4" name="Slide Number Placeholder 3">
            <a:extLst>
              <a:ext uri="{FF2B5EF4-FFF2-40B4-BE49-F238E27FC236}">
                <a16:creationId xmlns:a16="http://schemas.microsoft.com/office/drawing/2014/main" id="{5A4A9906-82D3-401A-970B-D3E3A8A5C402}"/>
              </a:ext>
            </a:extLst>
          </p:cNvPr>
          <p:cNvSpPr>
            <a:spLocks noGrp="1"/>
          </p:cNvSpPr>
          <p:nvPr>
            <p:ph type="sldNum" sz="quarter" idx="12"/>
          </p:nvPr>
        </p:nvSpPr>
        <p:spPr/>
        <p:txBody>
          <a:bodyPr/>
          <a:lstStyle/>
          <a:p>
            <a:fld id="{616E4FA0-5BB6-493E-95A6-EA89D2B23493}" type="slidenum">
              <a:rPr lang="en-US" altLang="en-US" smtClean="0"/>
              <a:pPr/>
              <a:t>12</a:t>
            </a:fld>
            <a:endParaRPr lang="en-US" altLang="en-US"/>
          </a:p>
        </p:txBody>
      </p:sp>
      <p:sp>
        <p:nvSpPr>
          <p:cNvPr id="5" name="TextBox 4">
            <a:extLst>
              <a:ext uri="{FF2B5EF4-FFF2-40B4-BE49-F238E27FC236}">
                <a16:creationId xmlns:a16="http://schemas.microsoft.com/office/drawing/2014/main" id="{43DB5338-FD41-49BC-A546-46AEEE05CCF5}"/>
              </a:ext>
            </a:extLst>
          </p:cNvPr>
          <p:cNvSpPr txBox="1"/>
          <p:nvPr/>
        </p:nvSpPr>
        <p:spPr>
          <a:xfrm>
            <a:off x="2514600" y="4648200"/>
            <a:ext cx="5715000" cy="830997"/>
          </a:xfrm>
          <a:prstGeom prst="rect">
            <a:avLst/>
          </a:prstGeom>
          <a:noFill/>
        </p:spPr>
        <p:txBody>
          <a:bodyPr wrap="square" rtlCol="0">
            <a:spAutoFit/>
          </a:bodyPr>
          <a:lstStyle/>
          <a:p>
            <a:r>
              <a:rPr lang="en-US" dirty="0"/>
              <a:t>Charles Darwin, Introduction to “The Origin of Species” 1859</a:t>
            </a:r>
          </a:p>
        </p:txBody>
      </p:sp>
    </p:spTree>
    <p:extLst>
      <p:ext uri="{BB962C8B-B14F-4D97-AF65-F5344CB8AC3E}">
        <p14:creationId xmlns:p14="http://schemas.microsoft.com/office/powerpoint/2010/main" val="20860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BN with 3 kinds of lie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753" t="2871" r="2197"/>
          <a:stretch/>
        </p:blipFill>
        <p:spPr>
          <a:xfrm>
            <a:off x="2667000" y="287867"/>
            <a:ext cx="4639733" cy="6553200"/>
          </a:xfrm>
        </p:spPr>
      </p:pic>
      <p:sp>
        <p:nvSpPr>
          <p:cNvPr id="4" name="Slide Number Placeholder 3"/>
          <p:cNvSpPr>
            <a:spLocks noGrp="1"/>
          </p:cNvSpPr>
          <p:nvPr>
            <p:ph type="sldNum" sz="quarter" idx="12"/>
          </p:nvPr>
        </p:nvSpPr>
        <p:spPr/>
        <p:txBody>
          <a:bodyPr/>
          <a:lstStyle/>
          <a:p>
            <a:fld id="{616E4FA0-5BB6-493E-95A6-EA89D2B23493}" type="slidenum">
              <a:rPr lang="en-US" altLang="en-US" smtClean="0"/>
              <a:pPr/>
              <a:t>13</a:t>
            </a:fld>
            <a:endParaRPr lang="en-US" altLang="en-US"/>
          </a:p>
        </p:txBody>
      </p:sp>
    </p:spTree>
    <p:extLst>
      <p:ext uri="{BB962C8B-B14F-4D97-AF65-F5344CB8AC3E}">
        <p14:creationId xmlns:p14="http://schemas.microsoft.com/office/powerpoint/2010/main" val="340255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7240-74BA-413A-B99F-E47053CDE964}"/>
              </a:ext>
            </a:extLst>
          </p:cNvPr>
          <p:cNvSpPr>
            <a:spLocks noGrp="1"/>
          </p:cNvSpPr>
          <p:nvPr>
            <p:ph type="title"/>
          </p:nvPr>
        </p:nvSpPr>
        <p:spPr/>
        <p:txBody>
          <a:bodyPr/>
          <a:lstStyle/>
          <a:p>
            <a:r>
              <a:rPr lang="en-US" dirty="0"/>
              <a:t>Course: “Prediction 0”</a:t>
            </a:r>
          </a:p>
        </p:txBody>
      </p:sp>
      <p:sp>
        <p:nvSpPr>
          <p:cNvPr id="3" name="Content Placeholder 2">
            <a:extLst>
              <a:ext uri="{FF2B5EF4-FFF2-40B4-BE49-F238E27FC236}">
                <a16:creationId xmlns:a16="http://schemas.microsoft.com/office/drawing/2014/main" id="{F625AC57-9047-4AB0-9E5B-DCC7FD8ECEC4}"/>
              </a:ext>
            </a:extLst>
          </p:cNvPr>
          <p:cNvSpPr>
            <a:spLocks noGrp="1"/>
          </p:cNvSpPr>
          <p:nvPr>
            <p:ph idx="1"/>
          </p:nvPr>
        </p:nvSpPr>
        <p:spPr>
          <a:xfrm>
            <a:off x="1143000" y="1714500"/>
            <a:ext cx="7772400" cy="3429000"/>
          </a:xfrm>
        </p:spPr>
        <p:txBody>
          <a:bodyPr/>
          <a:lstStyle/>
          <a:p>
            <a:r>
              <a:rPr lang="en-US" dirty="0"/>
              <a:t>Common speech</a:t>
            </a:r>
          </a:p>
          <a:p>
            <a:pPr lvl="1"/>
            <a:r>
              <a:rPr lang="en-US" dirty="0"/>
              <a:t>Prediction: Using current information to estimate risk of future event.</a:t>
            </a:r>
          </a:p>
          <a:p>
            <a:r>
              <a:rPr lang="en-US" dirty="0"/>
              <a:t>Epidemiology</a:t>
            </a:r>
          </a:p>
          <a:p>
            <a:pPr lvl="1"/>
            <a:r>
              <a:rPr lang="en-US" dirty="0"/>
              <a:t>Prediction: Using current information (e.g. test results) to estimate probability of a state that already exists*.</a:t>
            </a:r>
          </a:p>
        </p:txBody>
      </p:sp>
      <p:sp>
        <p:nvSpPr>
          <p:cNvPr id="4" name="Slide Number Placeholder 3">
            <a:extLst>
              <a:ext uri="{FF2B5EF4-FFF2-40B4-BE49-F238E27FC236}">
                <a16:creationId xmlns:a16="http://schemas.microsoft.com/office/drawing/2014/main" id="{5F1F8F8C-BA7A-453F-93FC-4AC04667B568}"/>
              </a:ext>
            </a:extLst>
          </p:cNvPr>
          <p:cNvSpPr>
            <a:spLocks noGrp="1"/>
          </p:cNvSpPr>
          <p:nvPr>
            <p:ph type="sldNum" sz="quarter" idx="12"/>
          </p:nvPr>
        </p:nvSpPr>
        <p:spPr/>
        <p:txBody>
          <a:bodyPr/>
          <a:lstStyle/>
          <a:p>
            <a:fld id="{616E4FA0-5BB6-493E-95A6-EA89D2B23493}" type="slidenum">
              <a:rPr lang="en-US" altLang="en-US" smtClean="0"/>
              <a:pPr/>
              <a:t>14</a:t>
            </a:fld>
            <a:endParaRPr lang="en-US" altLang="en-US"/>
          </a:p>
        </p:txBody>
      </p:sp>
      <p:sp>
        <p:nvSpPr>
          <p:cNvPr id="5" name="TextBox 4">
            <a:extLst>
              <a:ext uri="{FF2B5EF4-FFF2-40B4-BE49-F238E27FC236}">
                <a16:creationId xmlns:a16="http://schemas.microsoft.com/office/drawing/2014/main" id="{6A626DEF-4764-413A-8033-3A63F7E5EC76}"/>
              </a:ext>
            </a:extLst>
          </p:cNvPr>
          <p:cNvSpPr txBox="1"/>
          <p:nvPr/>
        </p:nvSpPr>
        <p:spPr>
          <a:xfrm>
            <a:off x="1752600" y="5486400"/>
            <a:ext cx="6172200" cy="830997"/>
          </a:xfrm>
          <a:prstGeom prst="rect">
            <a:avLst/>
          </a:prstGeom>
          <a:noFill/>
        </p:spPr>
        <p:txBody>
          <a:bodyPr wrap="square" rtlCol="0">
            <a:spAutoFit/>
          </a:bodyPr>
          <a:lstStyle/>
          <a:p>
            <a:r>
              <a:rPr lang="en-US" dirty="0"/>
              <a:t>*</a:t>
            </a:r>
            <a:r>
              <a:rPr lang="en-US" dirty="0">
                <a:latin typeface="Times New Roman" charset="0"/>
                <a:cs typeface="ＭＳ Ｐゴシック" charset="-128"/>
              </a:rPr>
              <a:t>but is too difficult or expensive to ascertain directly.</a:t>
            </a:r>
            <a:endParaRPr lang="en-US" dirty="0"/>
          </a:p>
        </p:txBody>
      </p:sp>
    </p:spTree>
    <p:extLst>
      <p:ext uri="{BB962C8B-B14F-4D97-AF65-F5344CB8AC3E}">
        <p14:creationId xmlns:p14="http://schemas.microsoft.com/office/powerpoint/2010/main" val="339178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a:extLst>
              <a:ext uri="{FF2B5EF4-FFF2-40B4-BE49-F238E27FC236}">
                <a16:creationId xmlns:a16="http://schemas.microsoft.com/office/drawing/2014/main" id="{91798A22-DE57-49D7-9EFE-0CB3AA425818}"/>
              </a:ext>
            </a:extLst>
          </p:cNvPr>
          <p:cNvSpPr>
            <a:spLocks noGrp="1" noChangeArrowheads="1"/>
          </p:cNvSpPr>
          <p:nvPr>
            <p:ph type="title"/>
          </p:nvPr>
        </p:nvSpPr>
        <p:spPr>
          <a:xfrm>
            <a:off x="1066800" y="0"/>
            <a:ext cx="7772400" cy="609600"/>
          </a:xfrm>
        </p:spPr>
        <p:txBody>
          <a:bodyPr/>
          <a:lstStyle/>
          <a:p>
            <a:r>
              <a:rPr lang="en-US" altLang="en-US" sz="4000"/>
              <a:t>Course overview</a:t>
            </a:r>
          </a:p>
        </p:txBody>
      </p:sp>
      <p:sp>
        <p:nvSpPr>
          <p:cNvPr id="40962" name="Rectangle 1027">
            <a:extLst>
              <a:ext uri="{FF2B5EF4-FFF2-40B4-BE49-F238E27FC236}">
                <a16:creationId xmlns:a16="http://schemas.microsoft.com/office/drawing/2014/main" id="{DEAA4952-A699-4CAC-AA2E-CFDA18157EA1}"/>
              </a:ext>
            </a:extLst>
          </p:cNvPr>
          <p:cNvSpPr>
            <a:spLocks noGrp="1" noChangeArrowheads="1"/>
          </p:cNvSpPr>
          <p:nvPr>
            <p:ph type="body" idx="1"/>
          </p:nvPr>
        </p:nvSpPr>
        <p:spPr>
          <a:xfrm>
            <a:off x="1066800" y="609600"/>
            <a:ext cx="7772400" cy="4114800"/>
          </a:xfrm>
        </p:spPr>
        <p:txBody>
          <a:bodyPr/>
          <a:lstStyle/>
          <a:p>
            <a:pPr>
              <a:lnSpc>
                <a:spcPct val="90000"/>
              </a:lnSpc>
            </a:pPr>
            <a:r>
              <a:rPr lang="en-US" altLang="en-US" sz="2800" dirty="0"/>
              <a:t>Tests</a:t>
            </a:r>
          </a:p>
          <a:p>
            <a:pPr lvl="1">
              <a:lnSpc>
                <a:spcPct val="90000"/>
              </a:lnSpc>
            </a:pPr>
            <a:r>
              <a:rPr lang="en-US" altLang="en-US" sz="2400" dirty="0"/>
              <a:t>Theory (Using tests to guide decisions)</a:t>
            </a:r>
          </a:p>
          <a:p>
            <a:pPr lvl="1">
              <a:lnSpc>
                <a:spcPct val="90000"/>
              </a:lnSpc>
            </a:pPr>
            <a:r>
              <a:rPr lang="en-US" altLang="en-US" sz="2400" dirty="0"/>
              <a:t>Inter-rater reliability (Kappa)</a:t>
            </a:r>
          </a:p>
          <a:p>
            <a:pPr lvl="1">
              <a:lnSpc>
                <a:spcPct val="90000"/>
              </a:lnSpc>
            </a:pPr>
            <a:r>
              <a:rPr lang="en-US" altLang="en-US" sz="2400" dirty="0"/>
              <a:t>Dichotomous tests (Sensitivity, Specificity, PVs)</a:t>
            </a:r>
          </a:p>
          <a:p>
            <a:pPr lvl="1">
              <a:lnSpc>
                <a:spcPct val="90000"/>
              </a:lnSpc>
            </a:pPr>
            <a:r>
              <a:rPr lang="en-US" altLang="en-US" sz="2400" dirty="0"/>
              <a:t>Multilevel tests (ROC Curves, </a:t>
            </a:r>
            <a:r>
              <a:rPr lang="en-US" altLang="en-US" sz="2400" dirty="0" err="1"/>
              <a:t>iLRs</a:t>
            </a:r>
            <a:r>
              <a:rPr lang="en-US" altLang="en-US" sz="2400" dirty="0"/>
              <a:t>)</a:t>
            </a:r>
          </a:p>
          <a:p>
            <a:pPr lvl="1">
              <a:lnSpc>
                <a:spcPct val="90000"/>
              </a:lnSpc>
            </a:pPr>
            <a:r>
              <a:rPr lang="en-US" altLang="en-US" sz="2400" dirty="0"/>
              <a:t>Studies of tests (biases in test accuracy studies)</a:t>
            </a:r>
          </a:p>
          <a:p>
            <a:pPr lvl="1">
              <a:lnSpc>
                <a:spcPct val="90000"/>
              </a:lnSpc>
            </a:pPr>
            <a:r>
              <a:rPr lang="en-US" altLang="en-US" sz="2400" dirty="0"/>
              <a:t>Risk prediction (calibration, discrimination, NB)</a:t>
            </a:r>
          </a:p>
          <a:p>
            <a:pPr lvl="1">
              <a:lnSpc>
                <a:spcPct val="90000"/>
              </a:lnSpc>
            </a:pPr>
            <a:r>
              <a:rPr lang="en-US" altLang="en-US" sz="2400" dirty="0"/>
              <a:t>Combining tests (logistic regression, CART, …)</a:t>
            </a:r>
          </a:p>
          <a:p>
            <a:pPr>
              <a:lnSpc>
                <a:spcPct val="90000"/>
              </a:lnSpc>
            </a:pPr>
            <a:r>
              <a:rPr lang="en-US" altLang="en-US" sz="2800" dirty="0"/>
              <a:t>Treatments</a:t>
            </a:r>
          </a:p>
          <a:p>
            <a:pPr lvl="1">
              <a:lnSpc>
                <a:spcPct val="90000"/>
              </a:lnSpc>
            </a:pPr>
            <a:r>
              <a:rPr lang="en-US" altLang="en-US" sz="2400" dirty="0"/>
              <a:t>Randomized trials (ARR, NNT)</a:t>
            </a:r>
          </a:p>
          <a:p>
            <a:pPr lvl="1">
              <a:lnSpc>
                <a:spcPct val="90000"/>
              </a:lnSpc>
            </a:pPr>
            <a:r>
              <a:rPr lang="en-US" altLang="en-US" sz="2400" dirty="0"/>
              <a:t>Alternatives to randomized trials</a:t>
            </a:r>
          </a:p>
          <a:p>
            <a:pPr>
              <a:lnSpc>
                <a:spcPct val="90000"/>
              </a:lnSpc>
            </a:pPr>
            <a:r>
              <a:rPr lang="en-US" altLang="en-US" sz="2800" dirty="0"/>
              <a:t>Screening programs</a:t>
            </a:r>
          </a:p>
          <a:p>
            <a:pPr>
              <a:lnSpc>
                <a:spcPct val="90000"/>
              </a:lnSpc>
            </a:pPr>
            <a:r>
              <a:rPr lang="en-US" altLang="en-US" sz="2800" dirty="0"/>
              <a:t>P-values and confidence intervals</a:t>
            </a:r>
          </a:p>
          <a:p>
            <a:pPr>
              <a:lnSpc>
                <a:spcPct val="90000"/>
              </a:lnSpc>
            </a:pPr>
            <a:r>
              <a:rPr lang="en-US" altLang="en-US" sz="2800" dirty="0"/>
              <a:t>Cognitive process of diagnosis</a:t>
            </a:r>
          </a:p>
        </p:txBody>
      </p:sp>
      <p:sp>
        <p:nvSpPr>
          <p:cNvPr id="40963" name="Slide Number Placeholder 3">
            <a:extLst>
              <a:ext uri="{FF2B5EF4-FFF2-40B4-BE49-F238E27FC236}">
                <a16:creationId xmlns:a16="http://schemas.microsoft.com/office/drawing/2014/main" id="{80571778-65BB-4994-8A13-9C01C32F70F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351F7F-A908-41C9-9921-AC07A20EA7AE}" type="slidenum">
              <a:rPr lang="en-US" altLang="en-US" sz="1400">
                <a:latin typeface="Arial" panose="020B0604020202020204" pitchFamily="34" charset="0"/>
              </a:rPr>
              <a:pPr/>
              <a:t>15</a:t>
            </a:fld>
            <a:endParaRPr lang="en-US" altLang="en-US" sz="1400" dirty="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545F436-F22D-45A0-9E3E-B8B186CC317C}"/>
              </a:ext>
            </a:extLst>
          </p:cNvPr>
          <p:cNvSpPr>
            <a:spLocks noGrp="1" noChangeArrowheads="1"/>
          </p:cNvSpPr>
          <p:nvPr>
            <p:ph type="title"/>
          </p:nvPr>
        </p:nvSpPr>
        <p:spPr/>
        <p:txBody>
          <a:bodyPr/>
          <a:lstStyle/>
          <a:p>
            <a:r>
              <a:rPr lang="en-US" altLang="en-US" dirty="0"/>
              <a:t>Diagnosis</a:t>
            </a:r>
          </a:p>
        </p:txBody>
      </p:sp>
      <p:sp>
        <p:nvSpPr>
          <p:cNvPr id="43010" name="Rectangle 3">
            <a:extLst>
              <a:ext uri="{FF2B5EF4-FFF2-40B4-BE49-F238E27FC236}">
                <a16:creationId xmlns:a16="http://schemas.microsoft.com/office/drawing/2014/main" id="{98E600E2-6CFA-4AA2-90FC-1558FBD0DD1B}"/>
              </a:ext>
            </a:extLst>
          </p:cNvPr>
          <p:cNvSpPr>
            <a:spLocks noGrp="1" noChangeArrowheads="1"/>
          </p:cNvSpPr>
          <p:nvPr>
            <p:ph type="body" idx="1"/>
          </p:nvPr>
        </p:nvSpPr>
        <p:spPr>
          <a:xfrm>
            <a:off x="1143000" y="2844894"/>
            <a:ext cx="7772400" cy="1524000"/>
          </a:xfrm>
        </p:spPr>
        <p:txBody>
          <a:bodyPr/>
          <a:lstStyle/>
          <a:p>
            <a:pPr marL="0" indent="0">
              <a:buNone/>
            </a:pPr>
            <a:r>
              <a:rPr lang="en-US" dirty="0"/>
              <a:t>Identification of a disease by careful investigation of its symptoms and history. </a:t>
            </a:r>
          </a:p>
        </p:txBody>
      </p:sp>
      <p:sp>
        <p:nvSpPr>
          <p:cNvPr id="43011" name="Slide Number Placeholder 3">
            <a:extLst>
              <a:ext uri="{FF2B5EF4-FFF2-40B4-BE49-F238E27FC236}">
                <a16:creationId xmlns:a16="http://schemas.microsoft.com/office/drawing/2014/main" id="{1B7AFFAD-D6F3-4440-B090-EE4D5BB1D17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022B12B-14FE-4827-9049-4839F6115A83}" type="slidenum">
              <a:rPr lang="en-US" altLang="en-US" sz="1400">
                <a:latin typeface="Arial" panose="020B0604020202020204" pitchFamily="34" charset="0"/>
              </a:rPr>
              <a:pPr/>
              <a:t>16</a:t>
            </a:fld>
            <a:endParaRPr lang="en-US" altLang="en-US" sz="1400">
              <a:latin typeface="Arial" panose="020B0604020202020204" pitchFamily="34" charset="0"/>
            </a:endParaRPr>
          </a:p>
        </p:txBody>
      </p:sp>
      <p:sp>
        <p:nvSpPr>
          <p:cNvPr id="2" name="Rectangle 1">
            <a:extLst>
              <a:ext uri="{FF2B5EF4-FFF2-40B4-BE49-F238E27FC236}">
                <a16:creationId xmlns:a16="http://schemas.microsoft.com/office/drawing/2014/main" id="{AF5B703E-B2B5-4FE5-BC14-24A1AF9DD648}"/>
              </a:ext>
            </a:extLst>
          </p:cNvPr>
          <p:cNvSpPr/>
          <p:nvPr/>
        </p:nvSpPr>
        <p:spPr>
          <a:xfrm>
            <a:off x="3962400" y="4477649"/>
            <a:ext cx="4572000" cy="830997"/>
          </a:xfrm>
          <a:prstGeom prst="rect">
            <a:avLst/>
          </a:prstGeom>
        </p:spPr>
        <p:txBody>
          <a:bodyPr>
            <a:spAutoFit/>
          </a:bodyPr>
          <a:lstStyle/>
          <a:p>
            <a:r>
              <a:rPr lang="en-US" dirty="0">
                <a:ea typeface="Times New Roman" panose="02020603050405020304" pitchFamily="18" charset="0"/>
              </a:rPr>
              <a:t>The Oxford English Dictionary (2</a:t>
            </a:r>
            <a:r>
              <a:rPr lang="en-US" baseline="30000" dirty="0">
                <a:ea typeface="Times New Roman" panose="02020603050405020304" pitchFamily="18" charset="0"/>
              </a:rPr>
              <a:t>nd</a:t>
            </a:r>
            <a:r>
              <a:rPr lang="en-US" dirty="0">
                <a:ea typeface="Times New Roman" panose="02020603050405020304" pitchFamily="18" charset="0"/>
              </a:rPr>
              <a:t> Edition 1989, accessed online)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FA191DB9-7460-4B5C-85F5-8CC137FD27AB}"/>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C25CFAAB-0671-410E-AAC2-83184AE5CAD2}" type="slidenum">
              <a:rPr lang="en-US" altLang="en-US" sz="1400">
                <a:latin typeface="Arial" panose="020B0604020202020204" pitchFamily="34" charset="0"/>
              </a:rPr>
              <a:pPr/>
              <a:t>17</a:t>
            </a:fld>
            <a:endParaRPr lang="en-US" altLang="en-US" sz="1400">
              <a:latin typeface="Arial" panose="020B0604020202020204" pitchFamily="34" charset="0"/>
            </a:endParaRPr>
          </a:p>
        </p:txBody>
      </p:sp>
      <p:sp>
        <p:nvSpPr>
          <p:cNvPr id="5" name="Title 4">
            <a:extLst>
              <a:ext uri="{FF2B5EF4-FFF2-40B4-BE49-F238E27FC236}">
                <a16:creationId xmlns:a16="http://schemas.microsoft.com/office/drawing/2014/main" id="{14B2CCC0-1C47-4978-98EF-A576BF2E12EF}"/>
              </a:ext>
            </a:extLst>
          </p:cNvPr>
          <p:cNvSpPr>
            <a:spLocks noGrp="1"/>
          </p:cNvSpPr>
          <p:nvPr>
            <p:ph type="title"/>
          </p:nvPr>
        </p:nvSpPr>
        <p:spPr>
          <a:xfrm>
            <a:off x="1173163" y="457200"/>
            <a:ext cx="7772400" cy="1524000"/>
          </a:xfrm>
        </p:spPr>
        <p:txBody>
          <a:bodyPr/>
          <a:lstStyle/>
          <a:p>
            <a:r>
              <a:rPr lang="en-US" dirty="0"/>
              <a:t>Diagnosis: Complex cognitive process</a:t>
            </a:r>
          </a:p>
        </p:txBody>
      </p:sp>
      <p:pic>
        <p:nvPicPr>
          <p:cNvPr id="7" name="Picture 6">
            <a:extLst>
              <a:ext uri="{FF2B5EF4-FFF2-40B4-BE49-F238E27FC236}">
                <a16:creationId xmlns:a16="http://schemas.microsoft.com/office/drawing/2014/main" id="{7B273D29-6F8B-40E2-A372-A7542AA4702A}"/>
              </a:ext>
            </a:extLst>
          </p:cNvPr>
          <p:cNvPicPr>
            <a:picLocks noChangeAspect="1"/>
          </p:cNvPicPr>
          <p:nvPr/>
        </p:nvPicPr>
        <p:blipFill>
          <a:blip r:embed="rId3"/>
          <a:stretch>
            <a:fillRect/>
          </a:stretch>
        </p:blipFill>
        <p:spPr>
          <a:xfrm>
            <a:off x="2209800" y="1981200"/>
            <a:ext cx="4267200" cy="426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F1308C24-1CFC-41E3-B71F-6B69A8371488}"/>
              </a:ext>
            </a:extLst>
          </p:cNvPr>
          <p:cNvSpPr>
            <a:spLocks noGrp="1"/>
          </p:cNvSpPr>
          <p:nvPr>
            <p:ph type="title"/>
          </p:nvPr>
        </p:nvSpPr>
        <p:spPr>
          <a:xfrm>
            <a:off x="1143000" y="304800"/>
            <a:ext cx="7772400" cy="1143000"/>
          </a:xfrm>
        </p:spPr>
        <p:txBody>
          <a:bodyPr/>
          <a:lstStyle/>
          <a:p>
            <a:r>
              <a:rPr lang="en-US" altLang="en-US" dirty="0"/>
              <a:t>Testing to refine probabilities and guide decisions (Ch 1 examples)</a:t>
            </a:r>
          </a:p>
        </p:txBody>
      </p:sp>
      <p:sp>
        <p:nvSpPr>
          <p:cNvPr id="3" name="Content Placeholder 2">
            <a:extLst>
              <a:ext uri="{FF2B5EF4-FFF2-40B4-BE49-F238E27FC236}">
                <a16:creationId xmlns:a16="http://schemas.microsoft.com/office/drawing/2014/main" id="{1772E9F1-1E9A-4387-A4F8-94FC75AC29D2}"/>
              </a:ext>
            </a:extLst>
          </p:cNvPr>
          <p:cNvSpPr>
            <a:spLocks noGrp="1"/>
          </p:cNvSpPr>
          <p:nvPr>
            <p:ph idx="1"/>
          </p:nvPr>
        </p:nvSpPr>
        <p:spPr>
          <a:xfrm>
            <a:off x="1143000" y="2059940"/>
            <a:ext cx="7772400" cy="3505200"/>
          </a:xfrm>
        </p:spPr>
        <p:txBody>
          <a:bodyPr/>
          <a:lstStyle/>
          <a:p>
            <a:r>
              <a:rPr lang="en-US" altLang="en-US" dirty="0"/>
              <a:t>Rapid strep test to guide PCN treatment</a:t>
            </a:r>
          </a:p>
          <a:p>
            <a:r>
              <a:rPr lang="en-US" altLang="en-US" dirty="0"/>
              <a:t>WBC count and differential to determine NICU transfer and antibiotics</a:t>
            </a:r>
          </a:p>
          <a:p>
            <a:r>
              <a:rPr lang="en-US" altLang="en-US" dirty="0"/>
              <a:t>Screening mammography</a:t>
            </a:r>
          </a:p>
          <a:p>
            <a:r>
              <a:rPr lang="en-US" altLang="en-US" dirty="0"/>
              <a:t>Fetal 13-wk ultrasound to decide on chorionic villus sampling.</a:t>
            </a:r>
          </a:p>
        </p:txBody>
      </p:sp>
      <p:sp>
        <p:nvSpPr>
          <p:cNvPr id="47107" name="Slide Number Placeholder 3">
            <a:extLst>
              <a:ext uri="{FF2B5EF4-FFF2-40B4-BE49-F238E27FC236}">
                <a16:creationId xmlns:a16="http://schemas.microsoft.com/office/drawing/2014/main" id="{40B570B3-BB3C-48CF-B43F-EF79ACAD0A6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63F8D37-1136-4D0B-93B4-5C82646CBFA6}"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86E9FB15-39AA-4229-AF70-CD1BC1C9EBDB}"/>
              </a:ext>
            </a:extLst>
          </p:cNvPr>
          <p:cNvSpPr>
            <a:spLocks noGrp="1" noChangeArrowheads="1"/>
          </p:cNvSpPr>
          <p:nvPr>
            <p:ph type="title"/>
          </p:nvPr>
        </p:nvSpPr>
        <p:spPr>
          <a:xfrm>
            <a:off x="1219200" y="304800"/>
            <a:ext cx="7772400" cy="1143000"/>
          </a:xfrm>
        </p:spPr>
        <p:txBody>
          <a:bodyPr/>
          <a:lstStyle/>
          <a:p>
            <a:r>
              <a:rPr lang="en-US" altLang="en-US" sz="4000"/>
              <a:t>Simplified Generic Decision Problem</a:t>
            </a:r>
            <a:endParaRPr lang="en-US" altLang="en-US" sz="3600"/>
          </a:p>
        </p:txBody>
      </p:sp>
      <p:sp>
        <p:nvSpPr>
          <p:cNvPr id="55298" name="Rectangle 3">
            <a:extLst>
              <a:ext uri="{FF2B5EF4-FFF2-40B4-BE49-F238E27FC236}">
                <a16:creationId xmlns:a16="http://schemas.microsoft.com/office/drawing/2014/main" id="{5C072AB3-58AB-42EC-A7B7-86BE57BE88E4}"/>
              </a:ext>
            </a:extLst>
          </p:cNvPr>
          <p:cNvSpPr>
            <a:spLocks noGrp="1" noChangeArrowheads="1"/>
          </p:cNvSpPr>
          <p:nvPr>
            <p:ph type="body" idx="1"/>
          </p:nvPr>
        </p:nvSpPr>
        <p:spPr>
          <a:xfrm>
            <a:off x="1143000" y="1828800"/>
            <a:ext cx="7772400" cy="4114800"/>
          </a:xfrm>
        </p:spPr>
        <p:txBody>
          <a:bodyPr/>
          <a:lstStyle/>
          <a:p>
            <a:r>
              <a:rPr lang="en-US" altLang="en-US"/>
              <a:t>Patient either has the disease or not</a:t>
            </a:r>
          </a:p>
          <a:p>
            <a:r>
              <a:rPr lang="en-US" altLang="en-US"/>
              <a:t>However, there is uncertainty, which we express as P(D+)</a:t>
            </a:r>
          </a:p>
          <a:p>
            <a:r>
              <a:rPr lang="en-US" altLang="en-US"/>
              <a:t>If D+, net benefit of treatment</a:t>
            </a:r>
          </a:p>
          <a:p>
            <a:r>
              <a:rPr lang="en-US" altLang="en-US"/>
              <a:t>If D−, better not to treat</a:t>
            </a:r>
          </a:p>
          <a:p>
            <a:pPr lvl="1"/>
            <a:r>
              <a:rPr lang="en-US" altLang="en-US"/>
              <a:t>(</a:t>
            </a:r>
            <a:r>
              <a:rPr lang="ja-JP" altLang="en-US"/>
              <a:t>“</a:t>
            </a:r>
            <a:r>
              <a:rPr lang="en-US" altLang="ja-JP"/>
              <a:t>Treat</a:t>
            </a:r>
            <a:r>
              <a:rPr lang="ja-JP" altLang="en-US"/>
              <a:t>”</a:t>
            </a:r>
            <a:r>
              <a:rPr lang="en-US" altLang="ja-JP"/>
              <a:t> could just mean doing more tests)</a:t>
            </a:r>
          </a:p>
        </p:txBody>
      </p:sp>
      <p:sp>
        <p:nvSpPr>
          <p:cNvPr id="55299" name="Slide Number Placeholder 3">
            <a:extLst>
              <a:ext uri="{FF2B5EF4-FFF2-40B4-BE49-F238E27FC236}">
                <a16:creationId xmlns:a16="http://schemas.microsoft.com/office/drawing/2014/main" id="{25AE43F8-C6F7-4FDB-A91B-2652FBE22EC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EA59186-C8D9-4043-893E-5D03A521D7B8}"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E31D17C6-48AE-4917-8D84-00828A337250}"/>
              </a:ext>
            </a:extLst>
          </p:cNvPr>
          <p:cNvSpPr>
            <a:spLocks noGrp="1" noChangeArrowheads="1"/>
          </p:cNvSpPr>
          <p:nvPr>
            <p:ph type="title"/>
          </p:nvPr>
        </p:nvSpPr>
        <p:spPr>
          <a:xfrm>
            <a:off x="1143000" y="25400"/>
            <a:ext cx="7772400" cy="685800"/>
          </a:xfrm>
        </p:spPr>
        <p:txBody>
          <a:bodyPr/>
          <a:lstStyle/>
          <a:p>
            <a:r>
              <a:rPr lang="en-US" altLang="en-US" sz="4000"/>
              <a:t>Overview of lecture</a:t>
            </a:r>
          </a:p>
        </p:txBody>
      </p:sp>
      <p:sp>
        <p:nvSpPr>
          <p:cNvPr id="18434" name="Rectangle 3">
            <a:extLst>
              <a:ext uri="{FF2B5EF4-FFF2-40B4-BE49-F238E27FC236}">
                <a16:creationId xmlns:a16="http://schemas.microsoft.com/office/drawing/2014/main" id="{947CB741-4669-4135-926C-C7CDE5B0805C}"/>
              </a:ext>
            </a:extLst>
          </p:cNvPr>
          <p:cNvSpPr>
            <a:spLocks noGrp="1" noChangeArrowheads="1"/>
          </p:cNvSpPr>
          <p:nvPr>
            <p:ph type="body" idx="1"/>
          </p:nvPr>
        </p:nvSpPr>
        <p:spPr>
          <a:xfrm>
            <a:off x="1143000" y="685800"/>
            <a:ext cx="7772400" cy="5410200"/>
          </a:xfrm>
        </p:spPr>
        <p:txBody>
          <a:bodyPr/>
          <a:lstStyle/>
          <a:p>
            <a:r>
              <a:rPr lang="en-US" altLang="en-US" dirty="0"/>
              <a:t>Administrative stuff</a:t>
            </a:r>
          </a:p>
          <a:p>
            <a:r>
              <a:rPr lang="en-US" altLang="en-US" dirty="0"/>
              <a:t>Chapter 1: Introduction</a:t>
            </a:r>
          </a:p>
          <a:p>
            <a:pPr lvl="1"/>
            <a:r>
              <a:rPr lang="en-US" altLang="en-US" dirty="0"/>
              <a:t>Diagnosis: Naming the illness vs. testing to guide decisions</a:t>
            </a:r>
          </a:p>
          <a:p>
            <a:pPr lvl="1"/>
            <a:r>
              <a:rPr lang="en-US" altLang="en-US" dirty="0"/>
              <a:t>Simplifying assumptions</a:t>
            </a:r>
          </a:p>
          <a:p>
            <a:r>
              <a:rPr lang="en-US" altLang="en-US" dirty="0"/>
              <a:t>Chapter 2: Reliability for categorical variables</a:t>
            </a:r>
          </a:p>
          <a:p>
            <a:pPr lvl="1"/>
            <a:r>
              <a:rPr lang="en-US" altLang="en-US" dirty="0"/>
              <a:t> Concordance vs. Kappa </a:t>
            </a:r>
          </a:p>
          <a:p>
            <a:pPr lvl="1"/>
            <a:r>
              <a:rPr lang="ja-JP" altLang="en-US" dirty="0"/>
              <a:t>“</a:t>
            </a:r>
            <a:r>
              <a:rPr lang="en-US" altLang="ja-JP" dirty="0"/>
              <a:t>Expected</a:t>
            </a:r>
            <a:r>
              <a:rPr lang="ja-JP" altLang="en-US" dirty="0"/>
              <a:t>”</a:t>
            </a:r>
            <a:r>
              <a:rPr lang="en-US" altLang="ja-JP" dirty="0"/>
              <a:t> agreement</a:t>
            </a:r>
          </a:p>
          <a:p>
            <a:pPr lvl="1"/>
            <a:r>
              <a:rPr lang="en-US" altLang="en-US" dirty="0"/>
              <a:t>Balanced and unbalanced disagreement</a:t>
            </a:r>
          </a:p>
          <a:p>
            <a:pPr lvl="1"/>
            <a:r>
              <a:rPr lang="en-US" altLang="en-US" dirty="0"/>
              <a:t>Weighted Kappa</a:t>
            </a:r>
          </a:p>
        </p:txBody>
      </p:sp>
      <p:sp>
        <p:nvSpPr>
          <p:cNvPr id="18435" name="Slide Number Placeholder 3">
            <a:extLst>
              <a:ext uri="{FF2B5EF4-FFF2-40B4-BE49-F238E27FC236}">
                <a16:creationId xmlns:a16="http://schemas.microsoft.com/office/drawing/2014/main" id="{E6FACF7E-BBA0-4E3D-8029-A91A33AD938A}"/>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8FE6024-F585-49AD-9D33-C68913466391}"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a:extLst>
              <a:ext uri="{FF2B5EF4-FFF2-40B4-BE49-F238E27FC236}">
                <a16:creationId xmlns:a16="http://schemas.microsoft.com/office/drawing/2014/main" id="{B3ABDCFC-4800-4940-8C21-F4CCD473EDBF}"/>
              </a:ext>
            </a:extLst>
          </p:cNvPr>
          <p:cNvSpPr>
            <a:spLocks noGrp="1"/>
          </p:cNvSpPr>
          <p:nvPr>
            <p:ph type="title"/>
          </p:nvPr>
        </p:nvSpPr>
        <p:spPr>
          <a:xfrm>
            <a:off x="1143000" y="0"/>
            <a:ext cx="7772400" cy="685800"/>
          </a:xfrm>
        </p:spPr>
        <p:txBody>
          <a:bodyPr/>
          <a:lstStyle/>
          <a:p>
            <a:r>
              <a:rPr lang="en-US" altLang="en-US"/>
              <a:t>Decision Analytic Framework</a:t>
            </a:r>
          </a:p>
        </p:txBody>
      </p:sp>
      <p:sp>
        <p:nvSpPr>
          <p:cNvPr id="5" name="Rectangle 4">
            <a:extLst>
              <a:ext uri="{FF2B5EF4-FFF2-40B4-BE49-F238E27FC236}">
                <a16:creationId xmlns:a16="http://schemas.microsoft.com/office/drawing/2014/main" id="{5BE40D3C-301C-47A7-9E0A-58D4FF4B5653}"/>
              </a:ext>
            </a:extLst>
          </p:cNvPr>
          <p:cNvSpPr>
            <a:spLocks noChangeArrowheads="1"/>
          </p:cNvSpPr>
          <p:nvPr/>
        </p:nvSpPr>
        <p:spPr bwMode="auto">
          <a:xfrm>
            <a:off x="1447800" y="3657600"/>
            <a:ext cx="381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6" name="Rectangle 5">
            <a:extLst>
              <a:ext uri="{FF2B5EF4-FFF2-40B4-BE49-F238E27FC236}">
                <a16:creationId xmlns:a16="http://schemas.microsoft.com/office/drawing/2014/main" id="{BDDF7965-BC12-46E4-8A74-C0C88FF5A5B9}"/>
              </a:ext>
            </a:extLst>
          </p:cNvPr>
          <p:cNvSpPr>
            <a:spLocks noChangeArrowheads="1"/>
          </p:cNvSpPr>
          <p:nvPr/>
        </p:nvSpPr>
        <p:spPr bwMode="auto">
          <a:xfrm>
            <a:off x="1600200" y="3657600"/>
            <a:ext cx="152400" cy="152400"/>
          </a:xfrm>
          <a:prstGeom prst="rect">
            <a:avLst/>
          </a:prstGeom>
          <a:solidFill>
            <a:srgbClr val="FF0000"/>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7" name="Oval 6">
            <a:extLst>
              <a:ext uri="{FF2B5EF4-FFF2-40B4-BE49-F238E27FC236}">
                <a16:creationId xmlns:a16="http://schemas.microsoft.com/office/drawing/2014/main" id="{E7394EE4-D2C9-44D3-8D7B-625FF498C263}"/>
              </a:ext>
            </a:extLst>
          </p:cNvPr>
          <p:cNvSpPr>
            <a:spLocks noChangeArrowheads="1"/>
          </p:cNvSpPr>
          <p:nvPr/>
        </p:nvSpPr>
        <p:spPr bwMode="auto">
          <a:xfrm>
            <a:off x="3276600" y="2438400"/>
            <a:ext cx="152400" cy="152400"/>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9" name="TextBox 8">
            <a:extLst>
              <a:ext uri="{FF2B5EF4-FFF2-40B4-BE49-F238E27FC236}">
                <a16:creationId xmlns:a16="http://schemas.microsoft.com/office/drawing/2014/main" id="{26CEC6AE-C215-4CC5-BD41-0D86022EAD80}"/>
              </a:ext>
            </a:extLst>
          </p:cNvPr>
          <p:cNvSpPr txBox="1">
            <a:spLocks noChangeArrowheads="1"/>
          </p:cNvSpPr>
          <p:nvPr/>
        </p:nvSpPr>
        <p:spPr bwMode="auto">
          <a:xfrm>
            <a:off x="1295400" y="4038600"/>
            <a:ext cx="16002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Treat?</a:t>
            </a:r>
          </a:p>
        </p:txBody>
      </p:sp>
      <p:sp>
        <p:nvSpPr>
          <p:cNvPr id="10" name="TextBox 9">
            <a:extLst>
              <a:ext uri="{FF2B5EF4-FFF2-40B4-BE49-F238E27FC236}">
                <a16:creationId xmlns:a16="http://schemas.microsoft.com/office/drawing/2014/main" id="{EEC0A9AD-C7F0-407D-9B6D-63A244B3BA57}"/>
              </a:ext>
            </a:extLst>
          </p:cNvPr>
          <p:cNvSpPr txBox="1">
            <a:spLocks noChangeArrowheads="1"/>
          </p:cNvSpPr>
          <p:nvPr/>
        </p:nvSpPr>
        <p:spPr bwMode="auto">
          <a:xfrm>
            <a:off x="4876800" y="1828800"/>
            <a:ext cx="2057400" cy="4616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a:t>
            </a:r>
          </a:p>
        </p:txBody>
      </p:sp>
      <p:sp>
        <p:nvSpPr>
          <p:cNvPr id="11" name="TextBox 10">
            <a:extLst>
              <a:ext uri="{FF2B5EF4-FFF2-40B4-BE49-F238E27FC236}">
                <a16:creationId xmlns:a16="http://schemas.microsoft.com/office/drawing/2014/main" id="{5FD6C728-A7A2-415B-A0E3-4FFA2B52FF6B}"/>
              </a:ext>
            </a:extLst>
          </p:cNvPr>
          <p:cNvSpPr txBox="1">
            <a:spLocks noChangeArrowheads="1"/>
          </p:cNvSpPr>
          <p:nvPr/>
        </p:nvSpPr>
        <p:spPr bwMode="auto">
          <a:xfrm>
            <a:off x="3048000" y="49530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sp>
        <p:nvSpPr>
          <p:cNvPr id="12" name="TextBox 11">
            <a:extLst>
              <a:ext uri="{FF2B5EF4-FFF2-40B4-BE49-F238E27FC236}">
                <a16:creationId xmlns:a16="http://schemas.microsoft.com/office/drawing/2014/main" id="{06CE3298-F188-42CD-A984-503DB6668567}"/>
              </a:ext>
            </a:extLst>
          </p:cNvPr>
          <p:cNvSpPr txBox="1">
            <a:spLocks noChangeArrowheads="1"/>
          </p:cNvSpPr>
          <p:nvPr/>
        </p:nvSpPr>
        <p:spPr bwMode="auto">
          <a:xfrm>
            <a:off x="2819400" y="2895600"/>
            <a:ext cx="838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a:t>
            </a:r>
          </a:p>
        </p:txBody>
      </p:sp>
      <p:cxnSp>
        <p:nvCxnSpPr>
          <p:cNvPr id="15" name="Straight Arrow Connector 14">
            <a:extLst>
              <a:ext uri="{FF2B5EF4-FFF2-40B4-BE49-F238E27FC236}">
                <a16:creationId xmlns:a16="http://schemas.microsoft.com/office/drawing/2014/main" id="{673A79E5-7851-4C9A-829F-152D85748BEB}"/>
              </a:ext>
            </a:extLst>
          </p:cNvPr>
          <p:cNvCxnSpPr>
            <a:cxnSpLocks noChangeShapeType="1"/>
          </p:cNvCxnSpPr>
          <p:nvPr/>
        </p:nvCxnSpPr>
        <p:spPr bwMode="auto">
          <a:xfrm rot="5400000" flipH="1" flipV="1">
            <a:off x="1981200" y="2286000"/>
            <a:ext cx="1143000" cy="16002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72D13613-4544-407A-B2FB-6F77D5A6F58F}"/>
              </a:ext>
            </a:extLst>
          </p:cNvPr>
          <p:cNvCxnSpPr>
            <a:cxnSpLocks noChangeShapeType="1"/>
            <a:stCxn id="6" idx="3"/>
            <a:endCxn id="34" idx="1"/>
          </p:cNvCxnSpPr>
          <p:nvPr/>
        </p:nvCxnSpPr>
        <p:spPr bwMode="auto">
          <a:xfrm>
            <a:off x="1752600" y="3733800"/>
            <a:ext cx="1698625" cy="1012825"/>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0155A2B8-904A-43DC-89B6-06C0C8CE556F}"/>
              </a:ext>
            </a:extLst>
          </p:cNvPr>
          <p:cNvCxnSpPr>
            <a:cxnSpLocks noChangeShapeType="1"/>
          </p:cNvCxnSpPr>
          <p:nvPr/>
        </p:nvCxnSpPr>
        <p:spPr bwMode="auto">
          <a:xfrm>
            <a:off x="3429000" y="2514600"/>
            <a:ext cx="1447800" cy="7493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4A6B67B6-D8D9-400D-86C1-C47EA620E853}"/>
              </a:ext>
            </a:extLst>
          </p:cNvPr>
          <p:cNvCxnSpPr>
            <a:cxnSpLocks noChangeShapeType="1"/>
            <a:stCxn id="7" idx="7"/>
            <a:endCxn id="10" idx="1"/>
          </p:cNvCxnSpPr>
          <p:nvPr/>
        </p:nvCxnSpPr>
        <p:spPr bwMode="auto">
          <a:xfrm flipV="1">
            <a:off x="3406682" y="2059633"/>
            <a:ext cx="1470118" cy="401085"/>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24" name="TextBox 23">
            <a:extLst>
              <a:ext uri="{FF2B5EF4-FFF2-40B4-BE49-F238E27FC236}">
                <a16:creationId xmlns:a16="http://schemas.microsoft.com/office/drawing/2014/main" id="{5D4B7888-33C4-44B8-9C3C-4EED3B043553}"/>
              </a:ext>
            </a:extLst>
          </p:cNvPr>
          <p:cNvSpPr txBox="1">
            <a:spLocks noChangeArrowheads="1"/>
          </p:cNvSpPr>
          <p:nvPr/>
        </p:nvSpPr>
        <p:spPr bwMode="auto">
          <a:xfrm>
            <a:off x="4876800" y="3124200"/>
            <a:ext cx="1981200" cy="46166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Treated </a:t>
            </a:r>
          </a:p>
        </p:txBody>
      </p:sp>
      <p:sp>
        <p:nvSpPr>
          <p:cNvPr id="25" name="TextBox 24">
            <a:extLst>
              <a:ext uri="{FF2B5EF4-FFF2-40B4-BE49-F238E27FC236}">
                <a16:creationId xmlns:a16="http://schemas.microsoft.com/office/drawing/2014/main" id="{6AFEF6AE-7EAF-4D49-A21A-748C7B585D58}"/>
              </a:ext>
            </a:extLst>
          </p:cNvPr>
          <p:cNvSpPr txBox="1">
            <a:spLocks noChangeArrowheads="1"/>
          </p:cNvSpPr>
          <p:nvPr/>
        </p:nvSpPr>
        <p:spPr bwMode="auto">
          <a:xfrm>
            <a:off x="1905000" y="27432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6" name="TextBox 25">
            <a:extLst>
              <a:ext uri="{FF2B5EF4-FFF2-40B4-BE49-F238E27FC236}">
                <a16:creationId xmlns:a16="http://schemas.microsoft.com/office/drawing/2014/main" id="{1B97250A-5406-45C2-AD06-D42D63450CF5}"/>
              </a:ext>
            </a:extLst>
          </p:cNvPr>
          <p:cNvSpPr txBox="1">
            <a:spLocks noChangeArrowheads="1"/>
          </p:cNvSpPr>
          <p:nvPr/>
        </p:nvSpPr>
        <p:spPr bwMode="auto">
          <a:xfrm>
            <a:off x="2362200" y="3657600"/>
            <a:ext cx="609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27" name="TextBox 26">
            <a:extLst>
              <a:ext uri="{FF2B5EF4-FFF2-40B4-BE49-F238E27FC236}">
                <a16:creationId xmlns:a16="http://schemas.microsoft.com/office/drawing/2014/main" id="{F096DF3D-089F-4BAF-A65D-AE2746F4C426}"/>
              </a:ext>
            </a:extLst>
          </p:cNvPr>
          <p:cNvSpPr txBox="1">
            <a:spLocks noChangeArrowheads="1"/>
          </p:cNvSpPr>
          <p:nvPr/>
        </p:nvSpPr>
        <p:spPr bwMode="auto">
          <a:xfrm>
            <a:off x="3505200" y="182880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28" name="TextBox 27">
            <a:extLst>
              <a:ext uri="{FF2B5EF4-FFF2-40B4-BE49-F238E27FC236}">
                <a16:creationId xmlns:a16="http://schemas.microsoft.com/office/drawing/2014/main" id="{380BEAA0-4022-43E2-A4D6-5FA69B4B98B1}"/>
              </a:ext>
            </a:extLst>
          </p:cNvPr>
          <p:cNvSpPr txBox="1">
            <a:spLocks noChangeArrowheads="1"/>
          </p:cNvSpPr>
          <p:nvPr/>
        </p:nvSpPr>
        <p:spPr bwMode="auto">
          <a:xfrm>
            <a:off x="4038600" y="2514600"/>
            <a:ext cx="609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34" name="Oval 33">
            <a:extLst>
              <a:ext uri="{FF2B5EF4-FFF2-40B4-BE49-F238E27FC236}">
                <a16:creationId xmlns:a16="http://schemas.microsoft.com/office/drawing/2014/main" id="{7595C243-0CF2-43F9-86AB-2AECD8C16156}"/>
              </a:ext>
            </a:extLst>
          </p:cNvPr>
          <p:cNvSpPr>
            <a:spLocks noChangeArrowheads="1"/>
          </p:cNvSpPr>
          <p:nvPr/>
        </p:nvSpPr>
        <p:spPr bwMode="auto">
          <a:xfrm>
            <a:off x="3429000" y="4724400"/>
            <a:ext cx="152400" cy="152400"/>
          </a:xfrm>
          <a:prstGeom prst="ellipse">
            <a:avLst/>
          </a:prstGeom>
          <a:solidFill>
            <a:srgbClr val="0000FF"/>
          </a:solidFill>
          <a:ln>
            <a:noFill/>
          </a:ln>
          <a:extLst>
            <a:ext uri="{91240B29-F687-4f45-9708-019B960494DF}">
              <a14:hiddenLine xmlns="" xmlns:a14="http://schemas.microsoft.com/office/drawing/2010/main" w="12700">
                <a:solidFill>
                  <a:srgbClr val="000000"/>
                </a:solidFill>
                <a:round/>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endParaRPr lang="en-US" altLang="en-US"/>
          </a:p>
        </p:txBody>
      </p:sp>
      <p:sp>
        <p:nvSpPr>
          <p:cNvPr id="36" name="TextBox 35">
            <a:extLst>
              <a:ext uri="{FF2B5EF4-FFF2-40B4-BE49-F238E27FC236}">
                <a16:creationId xmlns:a16="http://schemas.microsoft.com/office/drawing/2014/main" id="{662F67F8-2679-45C9-97D6-067D26974807}"/>
              </a:ext>
            </a:extLst>
          </p:cNvPr>
          <p:cNvSpPr txBox="1">
            <a:spLocks noChangeArrowheads="1"/>
          </p:cNvSpPr>
          <p:nvPr/>
        </p:nvSpPr>
        <p:spPr bwMode="auto">
          <a:xfrm>
            <a:off x="5029200" y="4114800"/>
            <a:ext cx="1981200" cy="83099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cxnSp>
        <p:nvCxnSpPr>
          <p:cNvPr id="37" name="Straight Arrow Connector 36">
            <a:extLst>
              <a:ext uri="{FF2B5EF4-FFF2-40B4-BE49-F238E27FC236}">
                <a16:creationId xmlns:a16="http://schemas.microsoft.com/office/drawing/2014/main" id="{0F9C1588-39F2-4545-A812-A8C9F9F4CEC4}"/>
              </a:ext>
            </a:extLst>
          </p:cNvPr>
          <p:cNvCxnSpPr>
            <a:cxnSpLocks noChangeShapeType="1"/>
          </p:cNvCxnSpPr>
          <p:nvPr/>
        </p:nvCxnSpPr>
        <p:spPr bwMode="auto">
          <a:xfrm>
            <a:off x="3581400" y="4800600"/>
            <a:ext cx="1447800" cy="749300"/>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2DBEAA51-EF70-4780-9A24-E4AE85383CE1}"/>
              </a:ext>
            </a:extLst>
          </p:cNvPr>
          <p:cNvCxnSpPr>
            <a:cxnSpLocks noChangeShapeType="1"/>
            <a:stCxn id="34" idx="7"/>
            <a:endCxn id="36" idx="1"/>
          </p:cNvCxnSpPr>
          <p:nvPr/>
        </p:nvCxnSpPr>
        <p:spPr bwMode="auto">
          <a:xfrm flipV="1">
            <a:off x="3559082" y="4530299"/>
            <a:ext cx="1470118" cy="216419"/>
          </a:xfrm>
          <a:prstGeom prst="straightConnector1">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39" name="TextBox 38">
            <a:extLst>
              <a:ext uri="{FF2B5EF4-FFF2-40B4-BE49-F238E27FC236}">
                <a16:creationId xmlns:a16="http://schemas.microsoft.com/office/drawing/2014/main" id="{CEAD9D4C-3ADA-496F-BD88-0A70B471F8F4}"/>
              </a:ext>
            </a:extLst>
          </p:cNvPr>
          <p:cNvSpPr txBox="1">
            <a:spLocks noChangeArrowheads="1"/>
          </p:cNvSpPr>
          <p:nvPr/>
        </p:nvSpPr>
        <p:spPr bwMode="auto">
          <a:xfrm>
            <a:off x="5029200" y="5410200"/>
            <a:ext cx="1981200" cy="83099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D- &amp; Untreated</a:t>
            </a:r>
          </a:p>
        </p:txBody>
      </p:sp>
      <p:sp>
        <p:nvSpPr>
          <p:cNvPr id="40" name="TextBox 39">
            <a:extLst>
              <a:ext uri="{FF2B5EF4-FFF2-40B4-BE49-F238E27FC236}">
                <a16:creationId xmlns:a16="http://schemas.microsoft.com/office/drawing/2014/main" id="{82BA3FA1-8F67-46F5-9E20-C43BDB1BD4D1}"/>
              </a:ext>
            </a:extLst>
          </p:cNvPr>
          <p:cNvSpPr txBox="1">
            <a:spLocks noChangeArrowheads="1"/>
          </p:cNvSpPr>
          <p:nvPr/>
        </p:nvSpPr>
        <p:spPr bwMode="auto">
          <a:xfrm>
            <a:off x="4038600" y="41148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Yes</a:t>
            </a:r>
          </a:p>
        </p:txBody>
      </p:sp>
      <p:sp>
        <p:nvSpPr>
          <p:cNvPr id="41" name="TextBox 40">
            <a:extLst>
              <a:ext uri="{FF2B5EF4-FFF2-40B4-BE49-F238E27FC236}">
                <a16:creationId xmlns:a16="http://schemas.microsoft.com/office/drawing/2014/main" id="{5A53ACC3-7FF8-4A3A-89CF-68DA9255ECA4}"/>
              </a:ext>
            </a:extLst>
          </p:cNvPr>
          <p:cNvSpPr txBox="1">
            <a:spLocks noChangeArrowheads="1"/>
          </p:cNvSpPr>
          <p:nvPr/>
        </p:nvSpPr>
        <p:spPr bwMode="auto">
          <a:xfrm>
            <a:off x="4191000" y="4800600"/>
            <a:ext cx="685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a:t>No</a:t>
            </a:r>
          </a:p>
        </p:txBody>
      </p:sp>
      <p:sp>
        <p:nvSpPr>
          <p:cNvPr id="43" name="Rectangle 42">
            <a:extLst>
              <a:ext uri="{FF2B5EF4-FFF2-40B4-BE49-F238E27FC236}">
                <a16:creationId xmlns:a16="http://schemas.microsoft.com/office/drawing/2014/main" id="{07A44805-B14B-4351-848C-4A97A5BAD1CF}"/>
              </a:ext>
            </a:extLst>
          </p:cNvPr>
          <p:cNvSpPr>
            <a:spLocks noChangeArrowheads="1"/>
          </p:cNvSpPr>
          <p:nvPr/>
        </p:nvSpPr>
        <p:spPr bwMode="auto">
          <a:xfrm>
            <a:off x="7239000" y="16764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dirty="0">
                <a:sym typeface="Wingdings" panose="05000000000000000000" pitchFamily="2" charset="2"/>
              </a:rPr>
              <a:t></a:t>
            </a:r>
          </a:p>
        </p:txBody>
      </p:sp>
      <p:sp>
        <p:nvSpPr>
          <p:cNvPr id="44" name="Rectangle 43">
            <a:extLst>
              <a:ext uri="{FF2B5EF4-FFF2-40B4-BE49-F238E27FC236}">
                <a16:creationId xmlns:a16="http://schemas.microsoft.com/office/drawing/2014/main" id="{9E15D2DA-553B-461F-9905-2568528D1B7C}"/>
              </a:ext>
            </a:extLst>
          </p:cNvPr>
          <p:cNvSpPr>
            <a:spLocks noChangeArrowheads="1"/>
          </p:cNvSpPr>
          <p:nvPr/>
        </p:nvSpPr>
        <p:spPr bwMode="auto">
          <a:xfrm>
            <a:off x="7315200" y="5402262"/>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dirty="0">
                <a:sym typeface="Wingdings" panose="05000000000000000000" pitchFamily="2" charset="2"/>
              </a:rPr>
              <a:t></a:t>
            </a:r>
          </a:p>
        </p:txBody>
      </p:sp>
      <p:sp>
        <p:nvSpPr>
          <p:cNvPr id="45" name="Rectangle 44">
            <a:extLst>
              <a:ext uri="{FF2B5EF4-FFF2-40B4-BE49-F238E27FC236}">
                <a16:creationId xmlns:a16="http://schemas.microsoft.com/office/drawing/2014/main" id="{182F12CC-FDB0-4F51-A468-83CF2C7A3DF2}"/>
              </a:ext>
            </a:extLst>
          </p:cNvPr>
          <p:cNvSpPr>
            <a:spLocks noChangeArrowheads="1"/>
          </p:cNvSpPr>
          <p:nvPr/>
        </p:nvSpPr>
        <p:spPr bwMode="auto">
          <a:xfrm>
            <a:off x="7315200" y="29718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endParaRPr lang="en-US" altLang="en-US" sz="4400"/>
          </a:p>
        </p:txBody>
      </p:sp>
      <p:sp>
        <p:nvSpPr>
          <p:cNvPr id="46" name="Rectangle 45">
            <a:extLst>
              <a:ext uri="{FF2B5EF4-FFF2-40B4-BE49-F238E27FC236}">
                <a16:creationId xmlns:a16="http://schemas.microsoft.com/office/drawing/2014/main" id="{95019C0B-A66D-4970-88D7-1B7A40BDF3C5}"/>
              </a:ext>
            </a:extLst>
          </p:cNvPr>
          <p:cNvSpPr>
            <a:spLocks noChangeArrowheads="1"/>
          </p:cNvSpPr>
          <p:nvPr/>
        </p:nvSpPr>
        <p:spPr bwMode="auto">
          <a:xfrm>
            <a:off x="7315200" y="4038600"/>
            <a:ext cx="660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400">
                <a:sym typeface="Wingdings" panose="05000000000000000000" pitchFamily="2" charset="2"/>
              </a:rPr>
              <a:t></a:t>
            </a:r>
            <a:r>
              <a:rPr lang="en-US" altLang="en-US"/>
              <a:t> </a:t>
            </a:r>
          </a:p>
        </p:txBody>
      </p:sp>
      <p:sp>
        <p:nvSpPr>
          <p:cNvPr id="111645" name="Slide Number Placeholder 30">
            <a:extLst>
              <a:ext uri="{FF2B5EF4-FFF2-40B4-BE49-F238E27FC236}">
                <a16:creationId xmlns:a16="http://schemas.microsoft.com/office/drawing/2014/main" id="{422A230E-B878-4548-A974-F13AC41E8CF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818A80-87DA-4206-940B-53EAC43C906F}" type="slidenum">
              <a:rPr lang="en-US" altLang="en-US" sz="1400">
                <a:latin typeface="Arial" panose="020B0604020202020204" pitchFamily="34" charset="0"/>
              </a:rPr>
              <a:pPr/>
              <a:t>20</a:t>
            </a:fld>
            <a:endParaRPr lang="en-US" altLang="en-US" sz="1400">
              <a:latin typeface="Arial" panose="020B0604020202020204" pitchFamily="34" charset="0"/>
            </a:endParaRPr>
          </a:p>
        </p:txBody>
      </p:sp>
      <p:sp>
        <p:nvSpPr>
          <p:cNvPr id="4" name="TextBox 3">
            <a:extLst>
              <a:ext uri="{FF2B5EF4-FFF2-40B4-BE49-F238E27FC236}">
                <a16:creationId xmlns:a16="http://schemas.microsoft.com/office/drawing/2014/main" id="{05F941E3-1416-4606-A98E-9586A569D042}"/>
              </a:ext>
            </a:extLst>
          </p:cNvPr>
          <p:cNvSpPr txBox="1">
            <a:spLocks noChangeArrowheads="1"/>
          </p:cNvSpPr>
          <p:nvPr/>
        </p:nvSpPr>
        <p:spPr bwMode="auto">
          <a:xfrm>
            <a:off x="3886200" y="914400"/>
            <a:ext cx="990600" cy="4619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dirty="0"/>
              <a:t>P(D+)</a:t>
            </a:r>
          </a:p>
        </p:txBody>
      </p:sp>
      <p:cxnSp>
        <p:nvCxnSpPr>
          <p:cNvPr id="13" name="Straight Arrow Connector 12">
            <a:extLst>
              <a:ext uri="{FF2B5EF4-FFF2-40B4-BE49-F238E27FC236}">
                <a16:creationId xmlns:a16="http://schemas.microsoft.com/office/drawing/2014/main" id="{7D3DD019-91D8-486A-B46C-BD73BEBFDFC5}"/>
              </a:ext>
            </a:extLst>
          </p:cNvPr>
          <p:cNvCxnSpPr>
            <a:cxnSpLocks noChangeShapeType="1"/>
          </p:cNvCxnSpPr>
          <p:nvPr/>
        </p:nvCxnSpPr>
        <p:spPr bwMode="auto">
          <a:xfrm flipH="1">
            <a:off x="3962400" y="1371600"/>
            <a:ext cx="304800" cy="609600"/>
          </a:xfrm>
          <a:prstGeom prst="straightConnector1">
            <a:avLst/>
          </a:prstGeom>
          <a:noFill/>
          <a:ln w="9525">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animBg="1"/>
      <p:bldP spid="11" grpId="0"/>
      <p:bldP spid="12" grpId="0"/>
      <p:bldP spid="24" grpId="0" animBg="1"/>
      <p:bldP spid="25" grpId="0"/>
      <p:bldP spid="26" grpId="0"/>
      <p:bldP spid="27" grpId="0"/>
      <p:bldP spid="28" grpId="0"/>
      <p:bldP spid="34" grpId="0" animBg="1"/>
      <p:bldP spid="36" grpId="0" animBg="1"/>
      <p:bldP spid="39" grpId="0" animBg="1"/>
      <p:bldP spid="40" grpId="0"/>
      <p:bldP spid="41" grpId="0"/>
      <p:bldP spid="43" grpId="0"/>
      <p:bldP spid="44" grpId="0"/>
      <p:bldP spid="45" grpId="0"/>
      <p:bldP spid="46"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9ED3A591-C0D3-494D-BF53-6CE17FF453C9}"/>
              </a:ext>
            </a:extLst>
          </p:cNvPr>
          <p:cNvSpPr>
            <a:spLocks noGrp="1" noChangeArrowheads="1"/>
          </p:cNvSpPr>
          <p:nvPr>
            <p:ph type="title"/>
          </p:nvPr>
        </p:nvSpPr>
        <p:spPr>
          <a:xfrm>
            <a:off x="914400" y="0"/>
            <a:ext cx="7772400" cy="1143000"/>
          </a:xfrm>
        </p:spPr>
        <p:txBody>
          <a:bodyPr/>
          <a:lstStyle/>
          <a:p>
            <a:r>
              <a:rPr lang="en-US" altLang="en-US"/>
              <a:t>Initial simplifying assumptions</a:t>
            </a:r>
          </a:p>
        </p:txBody>
      </p:sp>
      <p:sp>
        <p:nvSpPr>
          <p:cNvPr id="57346" name="Rectangle 3">
            <a:extLst>
              <a:ext uri="{FF2B5EF4-FFF2-40B4-BE49-F238E27FC236}">
                <a16:creationId xmlns:a16="http://schemas.microsoft.com/office/drawing/2014/main" id="{B292ABE4-6D9A-4E02-AB5C-98267E230943}"/>
              </a:ext>
            </a:extLst>
          </p:cNvPr>
          <p:cNvSpPr>
            <a:spLocks noGrp="1" noChangeArrowheads="1"/>
          </p:cNvSpPr>
          <p:nvPr>
            <p:ph type="body" idx="1"/>
          </p:nvPr>
        </p:nvSpPr>
        <p:spPr>
          <a:xfrm>
            <a:off x="1066800" y="1371600"/>
            <a:ext cx="7772400" cy="41148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57347" name="Slide Number Placeholder 3">
            <a:extLst>
              <a:ext uri="{FF2B5EF4-FFF2-40B4-BE49-F238E27FC236}">
                <a16:creationId xmlns:a16="http://schemas.microsoft.com/office/drawing/2014/main" id="{6D3B1E86-4D7A-44CF-B939-FFE4A91E8B4D}"/>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67B48658-A581-430A-AA91-39614A7DF2B9}" type="slidenum">
              <a:rPr lang="en-US" altLang="en-US" sz="1400">
                <a:latin typeface="Arial" panose="020B0604020202020204" pitchFamily="34" charset="0"/>
              </a:rPr>
              <a:pPr/>
              <a:t>21</a:t>
            </a:fld>
            <a:endParaRPr lang="en-US" altLang="en-US"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BB0EEFE1-57D7-49B0-AAC6-EC534FBDF57F}"/>
              </a:ext>
            </a:extLst>
          </p:cNvPr>
          <p:cNvSpPr>
            <a:spLocks noGrp="1"/>
          </p:cNvSpPr>
          <p:nvPr>
            <p:ph type="title"/>
          </p:nvPr>
        </p:nvSpPr>
        <p:spPr>
          <a:xfrm>
            <a:off x="1066800" y="152400"/>
            <a:ext cx="7772400" cy="1143000"/>
          </a:xfrm>
        </p:spPr>
        <p:txBody>
          <a:bodyPr/>
          <a:lstStyle/>
          <a:p>
            <a:r>
              <a:rPr lang="en-US" altLang="en-US"/>
              <a:t>Simplifying assumptions are often wrong because </a:t>
            </a:r>
          </a:p>
        </p:txBody>
      </p:sp>
      <p:sp>
        <p:nvSpPr>
          <p:cNvPr id="59394" name="Content Placeholder 2">
            <a:extLst>
              <a:ext uri="{FF2B5EF4-FFF2-40B4-BE49-F238E27FC236}">
                <a16:creationId xmlns:a16="http://schemas.microsoft.com/office/drawing/2014/main" id="{B213D150-FE2D-4951-83EC-B6CDBE2B1C9D}"/>
              </a:ext>
            </a:extLst>
          </p:cNvPr>
          <p:cNvSpPr>
            <a:spLocks noGrp="1"/>
          </p:cNvSpPr>
          <p:nvPr>
            <p:ph idx="1"/>
          </p:nvPr>
        </p:nvSpPr>
        <p:spPr>
          <a:xfrm>
            <a:off x="1066800" y="1600200"/>
            <a:ext cx="7772400" cy="4572000"/>
          </a:xfrm>
        </p:spPr>
        <p:txBody>
          <a:bodyPr/>
          <a:lstStyle/>
          <a:p>
            <a:r>
              <a:rPr lang="en-US" altLang="en-US" sz="2800" dirty="0"/>
              <a:t>Many tests have more than two possible results</a:t>
            </a:r>
          </a:p>
          <a:p>
            <a:r>
              <a:rPr lang="en-US" altLang="en-US" sz="2800" dirty="0"/>
              <a:t>Disease states are not really dichotomous</a:t>
            </a:r>
          </a:p>
          <a:p>
            <a:pPr lvl="1"/>
            <a:r>
              <a:rPr lang="en-US" altLang="en-US" sz="2400" dirty="0"/>
              <a:t>Many diseases present along a spectrum of severity</a:t>
            </a:r>
          </a:p>
          <a:p>
            <a:pPr lvl="1"/>
            <a:r>
              <a:rPr lang="en-US" altLang="en-US" sz="2400" dirty="0"/>
              <a:t>People who do not have the disease you are testing for may have one or more </a:t>
            </a:r>
            <a:r>
              <a:rPr lang="en-US" altLang="en-US" sz="2400" i="1" dirty="0"/>
              <a:t>other</a:t>
            </a:r>
            <a:r>
              <a:rPr lang="en-US" altLang="en-US" sz="2400" dirty="0"/>
              <a:t> diseases</a:t>
            </a:r>
          </a:p>
          <a:p>
            <a:r>
              <a:rPr lang="en-US" altLang="en-US" sz="2800" dirty="0"/>
              <a:t>History, physical findings, and laboratory data used to estimate the </a:t>
            </a:r>
            <a:r>
              <a:rPr lang="en-US" altLang="en-US" sz="2800" i="1" dirty="0"/>
              <a:t>prior probability</a:t>
            </a:r>
            <a:r>
              <a:rPr lang="en-US" altLang="en-US" sz="2800" dirty="0"/>
              <a:t> may also affect test characteristics </a:t>
            </a:r>
          </a:p>
        </p:txBody>
      </p:sp>
      <p:sp>
        <p:nvSpPr>
          <p:cNvPr id="59395" name="Slide Number Placeholder 3">
            <a:extLst>
              <a:ext uri="{FF2B5EF4-FFF2-40B4-BE49-F238E27FC236}">
                <a16:creationId xmlns:a16="http://schemas.microsoft.com/office/drawing/2014/main" id="{28F7FF5C-FF22-4F6A-A3F9-CEEFE5ED3149}"/>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1283EDC-E4A1-45A4-BE61-E168F957BF46}" type="slidenum">
              <a:rPr lang="en-US" altLang="en-US" sz="1400">
                <a:latin typeface="Arial" panose="020B0604020202020204" pitchFamily="34" charset="0"/>
              </a:rPr>
              <a:pPr/>
              <a:t>22</a:t>
            </a:fld>
            <a:endParaRPr lang="en-US" altLang="en-US" sz="1400">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0E1F3E33-144E-4556-98AA-5BDC3F0BF127}"/>
              </a:ext>
            </a:extLst>
          </p:cNvPr>
          <p:cNvSpPr>
            <a:spLocks noGrp="1" noChangeArrowheads="1"/>
          </p:cNvSpPr>
          <p:nvPr>
            <p:ph type="title"/>
          </p:nvPr>
        </p:nvSpPr>
        <p:spPr>
          <a:xfrm>
            <a:off x="914400" y="457200"/>
            <a:ext cx="7772400" cy="1143000"/>
          </a:xfrm>
        </p:spPr>
        <p:txBody>
          <a:bodyPr/>
          <a:lstStyle/>
          <a:p>
            <a:r>
              <a:rPr lang="en-US" altLang="en-US"/>
              <a:t>Nonetheless, these simplifying assumptions are often useful and can help clarify our thinking!</a:t>
            </a:r>
          </a:p>
        </p:txBody>
      </p:sp>
      <p:sp>
        <p:nvSpPr>
          <p:cNvPr id="60418" name="Rectangle 3">
            <a:extLst>
              <a:ext uri="{FF2B5EF4-FFF2-40B4-BE49-F238E27FC236}">
                <a16:creationId xmlns:a16="http://schemas.microsoft.com/office/drawing/2014/main" id="{AA442A5F-98EA-4EF7-A0FD-D5361BA8D4EA}"/>
              </a:ext>
            </a:extLst>
          </p:cNvPr>
          <p:cNvSpPr>
            <a:spLocks noGrp="1" noChangeArrowheads="1"/>
          </p:cNvSpPr>
          <p:nvPr>
            <p:ph type="body" idx="1"/>
          </p:nvPr>
        </p:nvSpPr>
        <p:spPr>
          <a:xfrm>
            <a:off x="1219200" y="2362200"/>
            <a:ext cx="7772400" cy="2667000"/>
          </a:xfrm>
        </p:spPr>
        <p:txBody>
          <a:bodyPr/>
          <a:lstStyle/>
          <a:p>
            <a:r>
              <a:rPr lang="en-US" altLang="en-US"/>
              <a:t>1. Test results are dichotomous</a:t>
            </a:r>
          </a:p>
          <a:p>
            <a:r>
              <a:rPr lang="en-US" altLang="en-US"/>
              <a:t>2.  Disease states are dichotomous</a:t>
            </a:r>
          </a:p>
          <a:p>
            <a:r>
              <a:rPr lang="en-US" altLang="en-US"/>
              <a:t>3.  Test characteristics don’</a:t>
            </a:r>
            <a:r>
              <a:rPr lang="en-US" altLang="ja-JP"/>
              <a:t>t depend on prior probability</a:t>
            </a:r>
            <a:endParaRPr lang="en-US" altLang="en-US"/>
          </a:p>
        </p:txBody>
      </p:sp>
      <p:sp>
        <p:nvSpPr>
          <p:cNvPr id="60419" name="Slide Number Placeholder 3">
            <a:extLst>
              <a:ext uri="{FF2B5EF4-FFF2-40B4-BE49-F238E27FC236}">
                <a16:creationId xmlns:a16="http://schemas.microsoft.com/office/drawing/2014/main" id="{905FC876-8B5F-4309-B86F-FE63FC811BF7}"/>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13C78AD-12D0-4D91-A0FD-72ABAA07E380}" type="slidenum">
              <a:rPr lang="en-US" altLang="en-US" sz="1400">
                <a:latin typeface="Arial" panose="020B0604020202020204" pitchFamily="34" charset="0"/>
              </a:rPr>
              <a:pPr/>
              <a:t>23</a:t>
            </a:fld>
            <a:endParaRPr lang="en-US" altLang="en-US" sz="14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63ED9B84-E4AB-414C-BA3B-2A46C082E852}"/>
              </a:ext>
            </a:extLst>
          </p:cNvPr>
          <p:cNvSpPr>
            <a:spLocks noGrp="1"/>
          </p:cNvSpPr>
          <p:nvPr>
            <p:ph type="title"/>
          </p:nvPr>
        </p:nvSpPr>
        <p:spPr/>
        <p:txBody>
          <a:bodyPr/>
          <a:lstStyle/>
          <a:p>
            <a:r>
              <a:rPr lang="en-US" altLang="en-US"/>
              <a:t>Questions about Chapter 1?</a:t>
            </a:r>
          </a:p>
        </p:txBody>
      </p:sp>
      <p:sp>
        <p:nvSpPr>
          <p:cNvPr id="62466" name="Slide Number Placeholder 3">
            <a:extLst>
              <a:ext uri="{FF2B5EF4-FFF2-40B4-BE49-F238E27FC236}">
                <a16:creationId xmlns:a16="http://schemas.microsoft.com/office/drawing/2014/main" id="{DD7CF3ED-F844-4A4E-888D-C80F3C109C13}"/>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ABF4B800-F092-43A4-8F71-D2C9EAD9E116}"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AE43B719-2EBD-4E77-A334-39D99CBB9EED}"/>
              </a:ext>
            </a:extLst>
          </p:cNvPr>
          <p:cNvSpPr>
            <a:spLocks noGrp="1" noChangeArrowheads="1"/>
          </p:cNvSpPr>
          <p:nvPr>
            <p:ph type="title"/>
          </p:nvPr>
        </p:nvSpPr>
        <p:spPr>
          <a:xfrm>
            <a:off x="1143000" y="0"/>
            <a:ext cx="7772400" cy="838200"/>
          </a:xfrm>
        </p:spPr>
        <p:txBody>
          <a:bodyPr/>
          <a:lstStyle/>
          <a:p>
            <a:r>
              <a:rPr lang="en-US" altLang="en-US" dirty="0"/>
              <a:t>Administrative stuff -1</a:t>
            </a:r>
          </a:p>
        </p:txBody>
      </p:sp>
      <p:sp>
        <p:nvSpPr>
          <p:cNvPr id="20482" name="Rectangle 3">
            <a:extLst>
              <a:ext uri="{FF2B5EF4-FFF2-40B4-BE49-F238E27FC236}">
                <a16:creationId xmlns:a16="http://schemas.microsoft.com/office/drawing/2014/main" id="{1A594E8A-871E-4FBA-AF2B-F54D2B65A80C}"/>
              </a:ext>
            </a:extLst>
          </p:cNvPr>
          <p:cNvSpPr>
            <a:spLocks noGrp="1" noChangeArrowheads="1"/>
          </p:cNvSpPr>
          <p:nvPr>
            <p:ph type="body" idx="1"/>
          </p:nvPr>
        </p:nvSpPr>
        <p:spPr>
          <a:xfrm>
            <a:off x="1066800" y="723900"/>
            <a:ext cx="7772400" cy="5410200"/>
          </a:xfrm>
        </p:spPr>
        <p:txBody>
          <a:bodyPr/>
          <a:lstStyle/>
          <a:p>
            <a:pPr>
              <a:lnSpc>
                <a:spcPct val="80000"/>
              </a:lnSpc>
            </a:pPr>
            <a:r>
              <a:rPr lang="en-US" altLang="en-US" sz="2800" dirty="0"/>
              <a:t>Introductions</a:t>
            </a:r>
          </a:p>
          <a:p>
            <a:pPr lvl="1">
              <a:lnSpc>
                <a:spcPct val="80000"/>
              </a:lnSpc>
            </a:pPr>
            <a:r>
              <a:rPr lang="en-US" altLang="en-US" dirty="0"/>
              <a:t>Faculty (Interest)</a:t>
            </a:r>
          </a:p>
          <a:p>
            <a:pPr lvl="2">
              <a:lnSpc>
                <a:spcPct val="80000"/>
              </a:lnSpc>
            </a:pPr>
            <a:r>
              <a:rPr lang="en-US" altLang="en-US" dirty="0"/>
              <a:t>Michael Kohn MD/MPP (Epi/EM)</a:t>
            </a:r>
          </a:p>
          <a:p>
            <a:pPr lvl="2">
              <a:lnSpc>
                <a:spcPct val="80000"/>
              </a:lnSpc>
            </a:pPr>
            <a:r>
              <a:rPr lang="en-US" altLang="en-US" dirty="0"/>
              <a:t>Tom Newman, MD, MPH (Epi/</a:t>
            </a:r>
            <a:r>
              <a:rPr lang="en-US" altLang="en-US" dirty="0" err="1"/>
              <a:t>Peds</a:t>
            </a:r>
            <a:r>
              <a:rPr lang="en-US" altLang="en-US" dirty="0"/>
              <a:t>)</a:t>
            </a:r>
          </a:p>
          <a:p>
            <a:pPr lvl="2">
              <a:lnSpc>
                <a:spcPct val="80000"/>
              </a:lnSpc>
            </a:pPr>
            <a:r>
              <a:rPr lang="en-US" altLang="en-US" dirty="0"/>
              <a:t>Martina </a:t>
            </a:r>
            <a:r>
              <a:rPr lang="en-US" altLang="en-US" dirty="0" err="1"/>
              <a:t>Steurer</a:t>
            </a:r>
            <a:r>
              <a:rPr lang="en-US" altLang="en-US" dirty="0"/>
              <a:t>-Mueller, MD, MAS (Epi/Neonatology and Pediatric Critical Care)</a:t>
            </a:r>
          </a:p>
          <a:p>
            <a:pPr lvl="2">
              <a:lnSpc>
                <a:spcPct val="80000"/>
              </a:lnSpc>
            </a:pPr>
            <a:r>
              <a:rPr lang="en-US" altLang="en-US" dirty="0"/>
              <a:t>Alexis Beatty, MD, MAS (Epi/Cardiology)</a:t>
            </a:r>
          </a:p>
          <a:p>
            <a:pPr lvl="2">
              <a:lnSpc>
                <a:spcPct val="80000"/>
              </a:lnSpc>
            </a:pPr>
            <a:r>
              <a:rPr lang="en-US" altLang="en-US" dirty="0"/>
              <a:t>Miriam Laker MD, MAS (Epi/HIV Medicine</a:t>
            </a:r>
            <a:r>
              <a:rPr lang="en-US" altLang="en-US" sz="2800" dirty="0"/>
              <a:t>)</a:t>
            </a:r>
          </a:p>
          <a:p>
            <a:pPr lvl="1">
              <a:lnSpc>
                <a:spcPct val="80000"/>
              </a:lnSpc>
            </a:pPr>
            <a:r>
              <a:rPr lang="en-US" altLang="en-US" dirty="0"/>
              <a:t>Section leaders</a:t>
            </a:r>
          </a:p>
          <a:p>
            <a:pPr lvl="2">
              <a:lnSpc>
                <a:spcPct val="80000"/>
              </a:lnSpc>
            </a:pPr>
            <a:r>
              <a:rPr lang="en-US" altLang="en-US" dirty="0"/>
              <a:t>Nicole Rodriguez, MSIV</a:t>
            </a:r>
          </a:p>
          <a:p>
            <a:pPr lvl="2">
              <a:lnSpc>
                <a:spcPct val="80000"/>
              </a:lnSpc>
            </a:pPr>
            <a:r>
              <a:rPr lang="en-US" altLang="en-US" dirty="0"/>
              <a:t>Vidya Eswaran, MD (Emergency Medicine)</a:t>
            </a:r>
          </a:p>
          <a:p>
            <a:pPr lvl="2">
              <a:lnSpc>
                <a:spcPct val="80000"/>
              </a:lnSpc>
            </a:pPr>
            <a:r>
              <a:rPr lang="en-US" altLang="en-US" dirty="0"/>
              <a:t>Anita Hargrave, MD (R3 Medicine)</a:t>
            </a:r>
          </a:p>
          <a:p>
            <a:pPr lvl="2">
              <a:lnSpc>
                <a:spcPct val="80000"/>
              </a:lnSpc>
            </a:pPr>
            <a:r>
              <a:rPr lang="en-US" altLang="en-US" dirty="0"/>
              <a:t>Nasim </a:t>
            </a:r>
            <a:r>
              <a:rPr lang="en-US" altLang="en-US" dirty="0" err="1"/>
              <a:t>Sohani</a:t>
            </a:r>
            <a:r>
              <a:rPr lang="en-US" altLang="en-US" dirty="0"/>
              <a:t>, MD (MFM)</a:t>
            </a:r>
          </a:p>
          <a:p>
            <a:pPr lvl="2">
              <a:lnSpc>
                <a:spcPct val="80000"/>
              </a:lnSpc>
            </a:pPr>
            <a:r>
              <a:rPr lang="en-US" altLang="en-US" dirty="0"/>
              <a:t>Adam Zakaria, MSIV</a:t>
            </a:r>
          </a:p>
          <a:p>
            <a:pPr lvl="2">
              <a:lnSpc>
                <a:spcPct val="80000"/>
              </a:lnSpc>
            </a:pPr>
            <a:endParaRPr lang="en-US" altLang="en-US" dirty="0"/>
          </a:p>
        </p:txBody>
      </p:sp>
      <p:sp>
        <p:nvSpPr>
          <p:cNvPr id="20483" name="Slide Number Placeholder 3">
            <a:extLst>
              <a:ext uri="{FF2B5EF4-FFF2-40B4-BE49-F238E27FC236}">
                <a16:creationId xmlns:a16="http://schemas.microsoft.com/office/drawing/2014/main" id="{84FAB88B-A921-481F-AF00-E25E30FAB8DE}"/>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9C3702-2F71-4589-811F-139539E24DF7}" type="slidenum">
              <a:rPr lang="en-US" altLang="en-US" sz="1400">
                <a:latin typeface="Arial" panose="020B0604020202020204" pitchFamily="34" charset="0"/>
              </a:rPr>
              <a:pPr/>
              <a:t>3</a:t>
            </a:fld>
            <a:endParaRPr lang="en-US" altLang="en-US" sz="14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EB844D65-A10B-4E1E-9397-419F668CC89F}"/>
              </a:ext>
            </a:extLst>
          </p:cNvPr>
          <p:cNvSpPr>
            <a:spLocks noGrp="1" noChangeArrowheads="1"/>
          </p:cNvSpPr>
          <p:nvPr>
            <p:ph type="title"/>
          </p:nvPr>
        </p:nvSpPr>
        <p:spPr>
          <a:xfrm>
            <a:off x="1143000" y="0"/>
            <a:ext cx="7772400" cy="685800"/>
          </a:xfrm>
        </p:spPr>
        <p:txBody>
          <a:bodyPr/>
          <a:lstStyle/>
          <a:p>
            <a:r>
              <a:rPr lang="en-US" altLang="en-US"/>
              <a:t>Administrative stuff -2</a:t>
            </a:r>
          </a:p>
        </p:txBody>
      </p:sp>
      <p:sp>
        <p:nvSpPr>
          <p:cNvPr id="22530" name="Rectangle 3">
            <a:extLst>
              <a:ext uri="{FF2B5EF4-FFF2-40B4-BE49-F238E27FC236}">
                <a16:creationId xmlns:a16="http://schemas.microsoft.com/office/drawing/2014/main" id="{4E72B3BE-4D62-45D5-B2DE-E36472AA80A8}"/>
              </a:ext>
            </a:extLst>
          </p:cNvPr>
          <p:cNvSpPr>
            <a:spLocks noGrp="1" noChangeArrowheads="1"/>
          </p:cNvSpPr>
          <p:nvPr>
            <p:ph type="body" idx="1"/>
          </p:nvPr>
        </p:nvSpPr>
        <p:spPr>
          <a:xfrm>
            <a:off x="990600" y="838200"/>
            <a:ext cx="7772400" cy="5410200"/>
          </a:xfrm>
        </p:spPr>
        <p:txBody>
          <a:bodyPr/>
          <a:lstStyle/>
          <a:p>
            <a:pPr>
              <a:lnSpc>
                <a:spcPct val="80000"/>
              </a:lnSpc>
            </a:pPr>
            <a:r>
              <a:rPr lang="en-US" altLang="en-US" sz="2800" dirty="0"/>
              <a:t>Basic structure of course</a:t>
            </a:r>
          </a:p>
          <a:p>
            <a:pPr lvl="1">
              <a:lnSpc>
                <a:spcPct val="80000"/>
              </a:lnSpc>
            </a:pPr>
            <a:r>
              <a:rPr lang="en-US" altLang="en-US" sz="2400" dirty="0"/>
              <a:t>Thursday 1:15-2:45 Small Group</a:t>
            </a:r>
          </a:p>
          <a:p>
            <a:pPr lvl="2">
              <a:lnSpc>
                <a:spcPct val="80000"/>
              </a:lnSpc>
            </a:pPr>
            <a:r>
              <a:rPr lang="en-US" altLang="en-US" sz="2000" dirty="0"/>
              <a:t>Problem set due at 1:15 pm (</a:t>
            </a:r>
            <a:r>
              <a:rPr lang="en-US" altLang="en-US" sz="2000" b="1" dirty="0"/>
              <a:t>prior</a:t>
            </a:r>
            <a:r>
              <a:rPr lang="en-US" altLang="en-US" sz="2000" dirty="0"/>
              <a:t> to start of small group)</a:t>
            </a:r>
          </a:p>
          <a:p>
            <a:pPr lvl="2">
              <a:lnSpc>
                <a:spcPct val="80000"/>
              </a:lnSpc>
            </a:pPr>
            <a:r>
              <a:rPr lang="en-US" altLang="en-US" sz="2000" dirty="0"/>
              <a:t>We will discuss the problem set that you just turned in</a:t>
            </a:r>
          </a:p>
          <a:p>
            <a:pPr lvl="2">
              <a:lnSpc>
                <a:spcPct val="80000"/>
              </a:lnSpc>
            </a:pPr>
            <a:r>
              <a:rPr lang="en-US" altLang="en-US" sz="2000" dirty="0"/>
              <a:t>1 remote evening small group </a:t>
            </a:r>
          </a:p>
          <a:p>
            <a:pPr lvl="1">
              <a:lnSpc>
                <a:spcPct val="80000"/>
              </a:lnSpc>
            </a:pPr>
            <a:r>
              <a:rPr lang="en-US" altLang="en-US" sz="2400" dirty="0"/>
              <a:t>Thursday Evening (by 9 pm) Next week’s video lecture and problem set posted</a:t>
            </a:r>
          </a:p>
          <a:p>
            <a:pPr lvl="1">
              <a:lnSpc>
                <a:spcPct val="80000"/>
              </a:lnSpc>
            </a:pPr>
            <a:r>
              <a:rPr lang="en-US" altLang="en-US" sz="2400" dirty="0"/>
              <a:t>Tuesday 8:45–10:15 am Zoom Large Group</a:t>
            </a:r>
          </a:p>
          <a:p>
            <a:pPr lvl="2">
              <a:lnSpc>
                <a:spcPct val="80000"/>
              </a:lnSpc>
            </a:pPr>
            <a:r>
              <a:rPr lang="en-US" altLang="en-US" sz="2000" dirty="0"/>
              <a:t>Discussion of material in assigned reading and video lecture (that was posted by 9 pm on the prior Thursday)</a:t>
            </a:r>
          </a:p>
          <a:p>
            <a:pPr lvl="2">
              <a:lnSpc>
                <a:spcPct val="80000"/>
              </a:lnSpc>
            </a:pPr>
            <a:r>
              <a:rPr lang="en-US" altLang="en-US" sz="2000" dirty="0"/>
              <a:t>Please view video lecture and do assigned reading </a:t>
            </a:r>
            <a:r>
              <a:rPr lang="en-US" altLang="en-US" sz="2000" b="1" dirty="0"/>
              <a:t>prior</a:t>
            </a:r>
            <a:r>
              <a:rPr lang="en-US" altLang="en-US" sz="2000" dirty="0"/>
              <a:t> to large group</a:t>
            </a:r>
          </a:p>
          <a:p>
            <a:pPr lvl="1">
              <a:lnSpc>
                <a:spcPct val="80000"/>
              </a:lnSpc>
            </a:pPr>
            <a:r>
              <a:rPr lang="en-US" altLang="en-US" sz="2400" dirty="0"/>
              <a:t>Other:</a:t>
            </a:r>
          </a:p>
          <a:p>
            <a:pPr lvl="2">
              <a:lnSpc>
                <a:spcPct val="80000"/>
              </a:lnSpc>
            </a:pPr>
            <a:r>
              <a:rPr lang="en-US" altLang="en-US" dirty="0"/>
              <a:t>We will post the final no later than </a:t>
            </a:r>
          </a:p>
          <a:p>
            <a:pPr lvl="2">
              <a:lnSpc>
                <a:spcPct val="80000"/>
              </a:lnSpc>
            </a:pPr>
            <a:r>
              <a:rPr lang="en-US" altLang="en-US" dirty="0"/>
              <a:t>Last large group meeting 12/?: review of take-home exam</a:t>
            </a:r>
            <a:endParaRPr lang="en-US" altLang="en-US" sz="2800" dirty="0"/>
          </a:p>
        </p:txBody>
      </p:sp>
      <p:sp>
        <p:nvSpPr>
          <p:cNvPr id="22531" name="Slide Number Placeholder 3">
            <a:extLst>
              <a:ext uri="{FF2B5EF4-FFF2-40B4-BE49-F238E27FC236}">
                <a16:creationId xmlns:a16="http://schemas.microsoft.com/office/drawing/2014/main" id="{86F06BC6-CF24-4A2E-A2D9-A233F50D722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5C80939B-0BDC-4B6C-B67E-CBAD39637F5C}" type="slidenum">
              <a:rPr lang="en-US" altLang="en-US" sz="1400">
                <a:latin typeface="Arial" panose="020B0604020202020204" pitchFamily="34" charset="0"/>
              </a:rPr>
              <a:pPr/>
              <a:t>4</a:t>
            </a:fld>
            <a:endParaRPr lang="en-US" altLang="en-US" sz="14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918B3549-7D64-43BD-9CB5-F67C20C2A5A7}"/>
              </a:ext>
            </a:extLst>
          </p:cNvPr>
          <p:cNvSpPr>
            <a:spLocks noGrp="1" noChangeArrowheads="1"/>
          </p:cNvSpPr>
          <p:nvPr>
            <p:ph type="title"/>
          </p:nvPr>
        </p:nvSpPr>
        <p:spPr>
          <a:xfrm>
            <a:off x="1143000" y="304800"/>
            <a:ext cx="7772400" cy="609600"/>
          </a:xfrm>
        </p:spPr>
        <p:txBody>
          <a:bodyPr/>
          <a:lstStyle/>
          <a:p>
            <a:r>
              <a:rPr lang="en-US" altLang="en-US" dirty="0"/>
              <a:t>Zoom Small Groups</a:t>
            </a:r>
          </a:p>
        </p:txBody>
      </p:sp>
      <p:sp>
        <p:nvSpPr>
          <p:cNvPr id="24578" name="Rectangle 3">
            <a:extLst>
              <a:ext uri="{FF2B5EF4-FFF2-40B4-BE49-F238E27FC236}">
                <a16:creationId xmlns:a16="http://schemas.microsoft.com/office/drawing/2014/main" id="{D0520F98-5413-4DDE-A9FE-1AF61489EEFE}"/>
              </a:ext>
            </a:extLst>
          </p:cNvPr>
          <p:cNvSpPr>
            <a:spLocks noGrp="1" noChangeArrowheads="1"/>
          </p:cNvSpPr>
          <p:nvPr>
            <p:ph type="body" idx="1"/>
          </p:nvPr>
        </p:nvSpPr>
        <p:spPr>
          <a:xfrm>
            <a:off x="1143000" y="1143000"/>
            <a:ext cx="7772400" cy="4114800"/>
          </a:xfrm>
        </p:spPr>
        <p:txBody>
          <a:bodyPr/>
          <a:lstStyle/>
          <a:p>
            <a:r>
              <a:rPr lang="en-US" altLang="en-US" dirty="0"/>
              <a:t>Section assignments:  See CLE</a:t>
            </a:r>
          </a:p>
          <a:p>
            <a:r>
              <a:rPr lang="en-US" altLang="en-US" dirty="0"/>
              <a:t>Faculty will rotate; Section leaders (TA’s) will be constant for the quarter</a:t>
            </a:r>
          </a:p>
          <a:p>
            <a:r>
              <a:rPr lang="en-US" altLang="en-US" dirty="0"/>
              <a:t>Small group attendance is highly recommended but not required </a:t>
            </a:r>
          </a:p>
        </p:txBody>
      </p:sp>
      <p:sp>
        <p:nvSpPr>
          <p:cNvPr id="24579" name="Slide Number Placeholder 3">
            <a:extLst>
              <a:ext uri="{FF2B5EF4-FFF2-40B4-BE49-F238E27FC236}">
                <a16:creationId xmlns:a16="http://schemas.microsoft.com/office/drawing/2014/main" id="{DA0786C3-30B0-4E78-84A5-EE7B6DDE7118}"/>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1812AA22-7C6E-4B55-974A-D8635AB8F929}" type="slidenum">
              <a:rPr lang="en-US" altLang="en-US" sz="1400">
                <a:latin typeface="Arial" panose="020B0604020202020204" pitchFamily="34" charset="0"/>
              </a:rPr>
              <a:pPr/>
              <a:t>5</a:t>
            </a:fld>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FA44537-6ED6-4853-AFE7-3BA7D8E95C3F}"/>
              </a:ext>
            </a:extLst>
          </p:cNvPr>
          <p:cNvSpPr>
            <a:spLocks noGrp="1" noChangeArrowheads="1"/>
          </p:cNvSpPr>
          <p:nvPr>
            <p:ph type="title"/>
          </p:nvPr>
        </p:nvSpPr>
        <p:spPr>
          <a:xfrm>
            <a:off x="1143000" y="228600"/>
            <a:ext cx="7772400" cy="685800"/>
          </a:xfrm>
        </p:spPr>
        <p:txBody>
          <a:bodyPr/>
          <a:lstStyle/>
          <a:p>
            <a:r>
              <a:rPr lang="en-US" altLang="en-US" sz="4000" dirty="0"/>
              <a:t>Homework: 9 Problem Sets and Problem-Writing Assignment</a:t>
            </a:r>
          </a:p>
        </p:txBody>
      </p:sp>
      <p:sp>
        <p:nvSpPr>
          <p:cNvPr id="26626" name="Rectangle 3">
            <a:extLst>
              <a:ext uri="{FF2B5EF4-FFF2-40B4-BE49-F238E27FC236}">
                <a16:creationId xmlns:a16="http://schemas.microsoft.com/office/drawing/2014/main" id="{AD1BCA67-E2F3-4752-94E6-6A401D938286}"/>
              </a:ext>
            </a:extLst>
          </p:cNvPr>
          <p:cNvSpPr>
            <a:spLocks noGrp="1" noChangeArrowheads="1"/>
          </p:cNvSpPr>
          <p:nvPr>
            <p:ph type="body" idx="1"/>
          </p:nvPr>
        </p:nvSpPr>
        <p:spPr>
          <a:xfrm>
            <a:off x="1143000" y="1143000"/>
            <a:ext cx="7772400" cy="5334000"/>
          </a:xfrm>
        </p:spPr>
        <p:txBody>
          <a:bodyPr/>
          <a:lstStyle/>
          <a:p>
            <a:pPr>
              <a:lnSpc>
                <a:spcPct val="90000"/>
              </a:lnSpc>
            </a:pPr>
            <a:r>
              <a:rPr lang="en-US" altLang="en-US" dirty="0"/>
              <a:t>Required – key way of learning material</a:t>
            </a:r>
          </a:p>
          <a:p>
            <a:pPr>
              <a:lnSpc>
                <a:spcPct val="90000"/>
              </a:lnSpc>
            </a:pPr>
            <a:r>
              <a:rPr lang="en-US" altLang="en-US" dirty="0" err="1"/>
              <a:t>PSet</a:t>
            </a:r>
            <a:r>
              <a:rPr lang="en-US" altLang="en-US" dirty="0"/>
              <a:t> due </a:t>
            </a:r>
            <a:r>
              <a:rPr lang="en-US" altLang="en-US" b="1" u="sng" dirty="0"/>
              <a:t>prior to </a:t>
            </a:r>
            <a:r>
              <a:rPr lang="en-US" altLang="en-US" dirty="0"/>
              <a:t>next Thursday’s section, posted by 9 pm today.</a:t>
            </a:r>
          </a:p>
          <a:p>
            <a:pPr>
              <a:lnSpc>
                <a:spcPct val="90000"/>
              </a:lnSpc>
            </a:pPr>
            <a:r>
              <a:rPr lang="en-US" altLang="en-US" dirty="0"/>
              <a:t>Upload HW to CLE by 1:15 pm next Thursday</a:t>
            </a:r>
          </a:p>
          <a:p>
            <a:pPr>
              <a:lnSpc>
                <a:spcPct val="90000"/>
              </a:lnSpc>
            </a:pPr>
            <a:r>
              <a:rPr lang="en-US" altLang="en-US" dirty="0"/>
              <a:t>Not graded if late, but can still be turned in; answers on CLE</a:t>
            </a:r>
          </a:p>
          <a:p>
            <a:pPr>
              <a:lnSpc>
                <a:spcPct val="90000"/>
              </a:lnSpc>
            </a:pPr>
            <a:r>
              <a:rPr lang="en-US" altLang="en-US" dirty="0"/>
              <a:t>Will be graded by section leaders before small group on the following Thursday</a:t>
            </a:r>
          </a:p>
        </p:txBody>
      </p:sp>
      <p:sp>
        <p:nvSpPr>
          <p:cNvPr id="26627" name="Slide Number Placeholder 3">
            <a:extLst>
              <a:ext uri="{FF2B5EF4-FFF2-40B4-BE49-F238E27FC236}">
                <a16:creationId xmlns:a16="http://schemas.microsoft.com/office/drawing/2014/main" id="{98028FF2-EDA8-415C-9880-698E1A8B6693}"/>
              </a:ext>
            </a:extLst>
          </p:cNvPr>
          <p:cNvSpPr>
            <a:spLocks noGrp="1"/>
          </p:cNvSpPr>
          <p:nvPr>
            <p:ph type="sldNum" sz="quarter" idx="12"/>
          </p:nvPr>
        </p:nvSpPr>
        <p:spPr>
          <a:xfrm>
            <a:off x="8534400" y="6248400"/>
            <a:ext cx="3810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B8A5804-8A10-42CC-891B-B4E3189E44E4}" type="slidenum">
              <a:rPr lang="en-US" altLang="en-US" sz="1400">
                <a:latin typeface="Arial" panose="020B0604020202020204" pitchFamily="34" charset="0"/>
              </a:rPr>
              <a:pPr/>
              <a:t>6</a:t>
            </a:fld>
            <a:endParaRPr lang="en-US" altLang="en-US" sz="14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244493C4-42EF-4F2D-A47C-0651CB7B4E3E}"/>
              </a:ext>
            </a:extLst>
          </p:cNvPr>
          <p:cNvSpPr>
            <a:spLocks noGrp="1"/>
          </p:cNvSpPr>
          <p:nvPr>
            <p:ph type="title"/>
          </p:nvPr>
        </p:nvSpPr>
        <p:spPr>
          <a:xfrm>
            <a:off x="1219200" y="152400"/>
            <a:ext cx="7772400" cy="609600"/>
          </a:xfrm>
        </p:spPr>
        <p:txBody>
          <a:bodyPr/>
          <a:lstStyle/>
          <a:p>
            <a:r>
              <a:rPr lang="en-US" altLang="en-US" dirty="0"/>
              <a:t>Problem-writing Assignment</a:t>
            </a:r>
          </a:p>
        </p:txBody>
      </p:sp>
      <p:sp>
        <p:nvSpPr>
          <p:cNvPr id="30722" name="Content Placeholder 2">
            <a:extLst>
              <a:ext uri="{FF2B5EF4-FFF2-40B4-BE49-F238E27FC236}">
                <a16:creationId xmlns:a16="http://schemas.microsoft.com/office/drawing/2014/main" id="{0B91614D-7BAC-4DC3-A693-49BCDE345360}"/>
              </a:ext>
            </a:extLst>
          </p:cNvPr>
          <p:cNvSpPr>
            <a:spLocks noGrp="1"/>
          </p:cNvSpPr>
          <p:nvPr>
            <p:ph idx="1"/>
          </p:nvPr>
        </p:nvSpPr>
        <p:spPr>
          <a:xfrm>
            <a:off x="1143000" y="1143000"/>
            <a:ext cx="7772400" cy="4495800"/>
          </a:xfrm>
        </p:spPr>
        <p:txBody>
          <a:bodyPr/>
          <a:lstStyle/>
          <a:p>
            <a:r>
              <a:rPr lang="en-US" altLang="en-US" sz="2800" dirty="0"/>
              <a:t>Write a homework or final exam problem</a:t>
            </a:r>
          </a:p>
          <a:p>
            <a:r>
              <a:rPr lang="en-US" altLang="en-US" sz="2800" dirty="0"/>
              <a:t>Ideally, based on a recent study (provide citation) from your field or of general interest</a:t>
            </a:r>
          </a:p>
          <a:p>
            <a:r>
              <a:rPr lang="en-US" altLang="en-US" sz="2800" dirty="0"/>
              <a:t>Problem should require understanding of material covered in this class </a:t>
            </a:r>
          </a:p>
          <a:p>
            <a:r>
              <a:rPr lang="en-US" altLang="en-US" sz="2800" dirty="0"/>
              <a:t>Due </a:t>
            </a:r>
            <a:r>
              <a:rPr lang="en-US" altLang="en-US" sz="2800" b="1" dirty="0"/>
              <a:t>Tuesday, Nov ?? </a:t>
            </a:r>
            <a:r>
              <a:rPr lang="en-US" altLang="en-US" sz="2800" dirty="0"/>
              <a:t>by 8:30 am.  Upload to CLE.</a:t>
            </a:r>
          </a:p>
          <a:p>
            <a:r>
              <a:rPr lang="en-US" altLang="en-US" sz="2800" dirty="0"/>
              <a:t>May appear (probably altered) on final exam and/or in future </a:t>
            </a:r>
            <a:r>
              <a:rPr lang="en-US" altLang="ja-JP" sz="2800" dirty="0"/>
              <a:t>homework sets!</a:t>
            </a:r>
          </a:p>
          <a:p>
            <a:r>
              <a:rPr lang="en-US" altLang="en-US" sz="2800" dirty="0"/>
              <a:t>Counts as one HW assignment</a:t>
            </a:r>
          </a:p>
          <a:p>
            <a:r>
              <a:rPr lang="en-US" altLang="en-US" sz="2800" dirty="0"/>
              <a:t>Details posted in a document </a:t>
            </a:r>
            <a:r>
              <a:rPr lang="en-US" altLang="en-US" sz="2800" b="1" u="sng" dirty="0"/>
              <a:t>at top</a:t>
            </a:r>
            <a:r>
              <a:rPr lang="en-US" altLang="en-US" sz="2800" dirty="0"/>
              <a:t> of syllabus site.</a:t>
            </a:r>
          </a:p>
        </p:txBody>
      </p:sp>
      <p:sp>
        <p:nvSpPr>
          <p:cNvPr id="30723" name="Slide Number Placeholder 3">
            <a:extLst>
              <a:ext uri="{FF2B5EF4-FFF2-40B4-BE49-F238E27FC236}">
                <a16:creationId xmlns:a16="http://schemas.microsoft.com/office/drawing/2014/main" id="{0C94644B-7962-4991-884B-837CEB694616}"/>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336173D-8C90-4A1C-96F5-5E98A3AD39EE}" type="slidenum">
              <a:rPr lang="en-US" altLang="en-US" sz="1400">
                <a:latin typeface="Arial" panose="020B0604020202020204" pitchFamily="34" charset="0"/>
              </a:rPr>
              <a:pPr/>
              <a:t>7</a:t>
            </a:fld>
            <a:endParaRPr lang="en-US" altLang="en-US"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B0E9140A-078D-4DAB-B20D-CE16CEA747B7}"/>
              </a:ext>
            </a:extLst>
          </p:cNvPr>
          <p:cNvSpPr>
            <a:spLocks noGrp="1" noChangeArrowheads="1"/>
          </p:cNvSpPr>
          <p:nvPr>
            <p:ph type="title"/>
          </p:nvPr>
        </p:nvSpPr>
        <p:spPr>
          <a:xfrm>
            <a:off x="1143000" y="228600"/>
            <a:ext cx="7772400" cy="762000"/>
          </a:xfrm>
        </p:spPr>
        <p:txBody>
          <a:bodyPr/>
          <a:lstStyle/>
          <a:p>
            <a:r>
              <a:rPr lang="en-US" altLang="en-US"/>
              <a:t>Getting help</a:t>
            </a:r>
          </a:p>
        </p:txBody>
      </p:sp>
      <p:sp>
        <p:nvSpPr>
          <p:cNvPr id="31746" name="Rectangle 3">
            <a:extLst>
              <a:ext uri="{FF2B5EF4-FFF2-40B4-BE49-F238E27FC236}">
                <a16:creationId xmlns:a16="http://schemas.microsoft.com/office/drawing/2014/main" id="{2E4A5A9F-6901-4137-A19D-4A48BF0CBEAE}"/>
              </a:ext>
            </a:extLst>
          </p:cNvPr>
          <p:cNvSpPr>
            <a:spLocks noGrp="1" noChangeArrowheads="1"/>
          </p:cNvSpPr>
          <p:nvPr>
            <p:ph type="body" idx="1"/>
          </p:nvPr>
        </p:nvSpPr>
        <p:spPr>
          <a:xfrm>
            <a:off x="1143000" y="1295400"/>
            <a:ext cx="7772400" cy="4114800"/>
          </a:xfrm>
        </p:spPr>
        <p:txBody>
          <a:bodyPr/>
          <a:lstStyle/>
          <a:p>
            <a:pPr>
              <a:lnSpc>
                <a:spcPct val="90000"/>
              </a:lnSpc>
            </a:pPr>
            <a:r>
              <a:rPr lang="en-US" altLang="en-US"/>
              <a:t>Classmates, then section leaders, then faculty</a:t>
            </a:r>
          </a:p>
          <a:p>
            <a:pPr>
              <a:lnSpc>
                <a:spcPct val="90000"/>
              </a:lnSpc>
            </a:pPr>
            <a:r>
              <a:rPr lang="en-US" altLang="en-US"/>
              <a:t>Post questions and answers on course Forum</a:t>
            </a:r>
          </a:p>
          <a:p>
            <a:pPr>
              <a:lnSpc>
                <a:spcPct val="90000"/>
              </a:lnSpc>
            </a:pPr>
            <a:r>
              <a:rPr lang="en-US" altLang="en-US"/>
              <a:t>Questions, ambiguous/confusing problems – post to the forum</a:t>
            </a:r>
          </a:p>
        </p:txBody>
      </p:sp>
      <p:sp>
        <p:nvSpPr>
          <p:cNvPr id="31747" name="Slide Number Placeholder 3">
            <a:extLst>
              <a:ext uri="{FF2B5EF4-FFF2-40B4-BE49-F238E27FC236}">
                <a16:creationId xmlns:a16="http://schemas.microsoft.com/office/drawing/2014/main" id="{5160FECB-2700-4C46-8490-43D6B550F69F}"/>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2492950-DF4D-41C1-AADF-96A7BBB963F7}" type="slidenum">
              <a:rPr lang="en-US" altLang="en-US" sz="1400">
                <a:latin typeface="Arial" panose="020B0604020202020204" pitchFamily="34" charset="0"/>
              </a:rPr>
              <a:pPr/>
              <a:t>8</a:t>
            </a:fld>
            <a:endParaRPr lang="en-US" altLang="en-US" sz="1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166E73-198D-4B2F-BB4A-A8F47C250903}"/>
              </a:ext>
            </a:extLst>
          </p:cNvPr>
          <p:cNvSpPr>
            <a:spLocks noGrp="1"/>
          </p:cNvSpPr>
          <p:nvPr>
            <p:ph type="sldNum" sz="quarter" idx="12"/>
          </p:nvPr>
        </p:nvSpPr>
        <p:spPr/>
        <p:txBody>
          <a:bodyPr/>
          <a:lstStyle/>
          <a:p>
            <a:fld id="{F6EEA103-E299-48FE-A3B1-9FD9C17C4752}" type="slidenum">
              <a:rPr lang="en-US" altLang="en-US" smtClean="0"/>
              <a:pPr/>
              <a:t>9</a:t>
            </a:fld>
            <a:endParaRPr lang="en-US" altLang="en-US"/>
          </a:p>
        </p:txBody>
      </p:sp>
      <p:pic>
        <p:nvPicPr>
          <p:cNvPr id="3" name="Picture 2" descr="A close up of a map&#10;&#10;Description automatically generated">
            <a:extLst>
              <a:ext uri="{FF2B5EF4-FFF2-40B4-BE49-F238E27FC236}">
                <a16:creationId xmlns:a16="http://schemas.microsoft.com/office/drawing/2014/main" id="{3F3098FE-5565-4541-A373-057804F7AE8A}"/>
              </a:ext>
            </a:extLst>
          </p:cNvPr>
          <p:cNvPicPr>
            <a:picLocks noChangeAspect="1"/>
          </p:cNvPicPr>
          <p:nvPr/>
        </p:nvPicPr>
        <p:blipFill>
          <a:blip r:embed="rId3"/>
          <a:stretch>
            <a:fillRect/>
          </a:stretch>
        </p:blipFill>
        <p:spPr>
          <a:xfrm>
            <a:off x="1731204" y="75382"/>
            <a:ext cx="5681592" cy="6630218"/>
          </a:xfrm>
          <a:prstGeom prst="rect">
            <a:avLst/>
          </a:prstGeom>
        </p:spPr>
      </p:pic>
      <p:sp>
        <p:nvSpPr>
          <p:cNvPr id="4" name="Rectangle 3">
            <a:extLst>
              <a:ext uri="{FF2B5EF4-FFF2-40B4-BE49-F238E27FC236}">
                <a16:creationId xmlns:a16="http://schemas.microsoft.com/office/drawing/2014/main" id="{E5B601C1-6351-E24F-A89A-EE462B42C0B4}"/>
              </a:ext>
            </a:extLst>
          </p:cNvPr>
          <p:cNvSpPr txBox="1">
            <a:spLocks noChangeArrowheads="1"/>
          </p:cNvSpPr>
          <p:nvPr/>
        </p:nvSpPr>
        <p:spPr>
          <a:xfrm>
            <a:off x="1066800" y="2819400"/>
            <a:ext cx="7534441" cy="2514600"/>
          </a:xfrm>
          <a:prstGeom prst="rect">
            <a:avLst/>
          </a:prstGeom>
          <a:solidFill>
            <a:schemeClr val="bg1">
              <a:alpha val="85000"/>
            </a:schemeClr>
          </a:solidFill>
        </p:spPr>
        <p:txBody>
          <a:bodyPr/>
          <a:lstStyle>
            <a:lvl1pPr marL="342900" indent="-342900" algn="l" rtl="0" eaLnBrk="0" fontAlgn="base" hangingPunct="0">
              <a:spcBef>
                <a:spcPct val="20000"/>
              </a:spcBef>
              <a:spcAft>
                <a:spcPct val="0"/>
              </a:spcAft>
              <a:buClr>
                <a:schemeClr val="accent1"/>
              </a:buClr>
              <a:buSzPct val="70000"/>
              <a:buFont typeface="Monotype Sorts" charset="2"/>
              <a:buChar char="n"/>
              <a:defRPr kumimoji="1"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9pPr>
          </a:lstStyle>
          <a:p>
            <a:r>
              <a:rPr lang="ja-JP" altLang="en-US" sz="2400" kern="0"/>
              <a:t>“</a:t>
            </a:r>
            <a:r>
              <a:rPr lang="en-US" altLang="ja-JP" sz="2400" kern="0" dirty="0"/>
              <a:t>Evidence-Based Diagnosis, 2</a:t>
            </a:r>
            <a:r>
              <a:rPr lang="en-US" altLang="ja-JP" sz="2400" kern="0" baseline="30000" dirty="0"/>
              <a:t>nd</a:t>
            </a:r>
            <a:r>
              <a:rPr lang="en-US" altLang="ja-JP" sz="2400" kern="0" dirty="0"/>
              <a:t> Edition</a:t>
            </a:r>
            <a:r>
              <a:rPr lang="ja-JP" altLang="en-US" sz="2400" kern="0"/>
              <a:t>” </a:t>
            </a:r>
            <a:r>
              <a:rPr lang="en-US" altLang="ja-JP" sz="2400" kern="0" dirty="0"/>
              <a:t>(EBD-2)</a:t>
            </a:r>
          </a:p>
          <a:p>
            <a:r>
              <a:rPr lang="en-US" altLang="ja-JP" sz="2400" kern="0" dirty="0"/>
              <a:t>UCSF Library link: </a:t>
            </a:r>
            <a:r>
              <a:rPr lang="en-US" altLang="ja-JP" sz="2400" kern="0" dirty="0">
                <a:hlinkClick r:id="rId4"/>
              </a:rPr>
              <a:t>http://ucsfcat.library.ucsf.edu/record=b2792723</a:t>
            </a:r>
            <a:endParaRPr lang="en-US" altLang="ja-JP" sz="2400" kern="0" dirty="0"/>
          </a:p>
          <a:p>
            <a:r>
              <a:rPr lang="en-US" altLang="en-US" sz="2400" kern="0" dirty="0"/>
              <a:t>TBN’s royalties go to PSR.  MAK’s royalties go to a cup of coffee at Starbuck’s.  Martina doesn’t receive royalties.</a:t>
            </a:r>
          </a:p>
        </p:txBody>
      </p:sp>
    </p:spTree>
    <p:extLst>
      <p:ext uri="{BB962C8B-B14F-4D97-AF65-F5344CB8AC3E}">
        <p14:creationId xmlns:p14="http://schemas.microsoft.com/office/powerpoint/2010/main" val="1100435604"/>
      </p:ext>
    </p:extLst>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30702</TotalTime>
  <Words>1836</Words>
  <Application>Microsoft Macintosh PowerPoint</Application>
  <PresentationFormat>Letter Paper (8.5x11 in)</PresentationFormat>
  <Paragraphs>207</Paragraphs>
  <Slides>24</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Monotype Sorts</vt:lpstr>
      <vt:lpstr>Times New Roman</vt:lpstr>
      <vt:lpstr>Dads Tie</vt:lpstr>
      <vt:lpstr>Epi 204, Lecture #1 Part 1: Course overview, the diagnostic process Part 2: Measures of interobserver agreement </vt:lpstr>
      <vt:lpstr>Overview of lecture</vt:lpstr>
      <vt:lpstr>Administrative stuff -1</vt:lpstr>
      <vt:lpstr>Administrative stuff -2</vt:lpstr>
      <vt:lpstr>Zoom Small Groups</vt:lpstr>
      <vt:lpstr>Homework: 9 Problem Sets and Problem-Writing Assignment</vt:lpstr>
      <vt:lpstr>Problem-writing Assignment</vt:lpstr>
      <vt:lpstr>Getting help</vt:lpstr>
      <vt:lpstr>PowerPoint Presentation</vt:lpstr>
      <vt:lpstr>Grading, honor code, etc.</vt:lpstr>
      <vt:lpstr>TICR Professional Conduct Statement </vt:lpstr>
      <vt:lpstr>Clinical Epidemiology</vt:lpstr>
      <vt:lpstr>PowerPoint Presentation</vt:lpstr>
      <vt:lpstr>Course: “Prediction 0”</vt:lpstr>
      <vt:lpstr>Course overview</vt:lpstr>
      <vt:lpstr>Diagnosis</vt:lpstr>
      <vt:lpstr>Diagnosis: Complex cognitive process</vt:lpstr>
      <vt:lpstr>Testing to refine probabilities and guide decisions (Ch 1 examples)</vt:lpstr>
      <vt:lpstr>Simplified Generic Decision Problem</vt:lpstr>
      <vt:lpstr>Decision Analytic Framework</vt:lpstr>
      <vt:lpstr>Initial simplifying assumptions</vt:lpstr>
      <vt:lpstr>Simplifying assumptions are often wrong because </vt:lpstr>
      <vt:lpstr>Nonetheless, these simplifying assumptions are often useful and can help clarify our thinking!</vt:lpstr>
      <vt:lpstr>Questions about Chapter 1?</vt:lpstr>
    </vt:vector>
  </TitlesOfParts>
  <Company>UCSF - Epidemiology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Testing and Urinary Tract Infections in Febrile Infants: The PROS Febrile Infant Study</dc:title>
  <dc:creator>Thomas B. Newman</dc:creator>
  <cp:lastModifiedBy>Michael A. Kohn</cp:lastModifiedBy>
  <cp:revision>417</cp:revision>
  <cp:lastPrinted>2000-02-24T16:41:32Z</cp:lastPrinted>
  <dcterms:created xsi:type="dcterms:W3CDTF">2013-09-19T06:50:49Z</dcterms:created>
  <dcterms:modified xsi:type="dcterms:W3CDTF">2021-07-25T22:18:21Z</dcterms:modified>
</cp:coreProperties>
</file>