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embeddings/oleObject1.bin" ContentType="application/vnd.openxmlformats-officedocument.oleObject"/>
  <Override PartName="/ppt/notesSlides/notesSlide8.xml" ContentType="application/vnd.openxmlformats-officedocument.presentationml.notesSlide+xml"/>
  <Override PartName="/ppt/embeddings/oleObject2.bin" ContentType="application/vnd.openxmlformats-officedocument.oleObject"/>
  <Override PartName="/ppt/notesSlides/notesSlide9.xml" ContentType="application/vnd.openxmlformats-officedocument.presentationml.notesSlide+xml"/>
  <Override PartName="/ppt/notesSlides/notesSlide10.xml" ContentType="application/vnd.openxmlformats-officedocument.presentationml.notesSlide+xml"/>
  <Override PartName="/ppt/embeddings/oleObject3.bin" ContentType="application/vnd.openxmlformats-officedocument.oleObject"/>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37"/>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86" r:id="rId28"/>
    <p:sldId id="272" r:id="rId29"/>
    <p:sldId id="273" r:id="rId30"/>
    <p:sldId id="274" r:id="rId31"/>
    <p:sldId id="275" r:id="rId32"/>
    <p:sldId id="276" r:id="rId33"/>
    <p:sldId id="277" r:id="rId34"/>
    <p:sldId id="278" r:id="rId35"/>
    <p:sldId id="27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254" autoAdjust="0"/>
  </p:normalViewPr>
  <p:slideViewPr>
    <p:cSldViewPr>
      <p:cViewPr varScale="1">
        <p:scale>
          <a:sx n="60" d="100"/>
          <a:sy n="60" d="100"/>
        </p:scale>
        <p:origin x="-220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2/11/16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smtClean="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Threshold analysis: Explain what it is.</a:t>
            </a:r>
          </a:p>
          <a:p>
            <a:pPr eaLnBrk="1" hangingPunct="1"/>
            <a:r>
              <a:rPr lang="en-US" dirty="0" smtClean="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That completes overview of deterministic SAs.</a:t>
            </a:r>
          </a:p>
          <a:p>
            <a:pPr eaLnBrk="1" hangingPunct="1"/>
            <a:endParaRPr lang="en-US" dirty="0" smtClean="0"/>
          </a:p>
          <a:p>
            <a:pPr eaLnBrk="1" hangingPunct="1"/>
            <a:r>
              <a:rPr lang="en-US" dirty="0" smtClean="0"/>
              <a:t>We turn now to probabilistic SA.</a:t>
            </a:r>
          </a:p>
          <a:p>
            <a:pPr eaLnBrk="1" hangingPunct="1"/>
            <a:r>
              <a:rPr lang="en-US" dirty="0" smtClean="0"/>
              <a:t>My goal in the next few minutes is to give you a good understanding of what it is; and to convince you that it can be useful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Problem with deterministic SA: While you can create any possible combination of inputs and corresponding outputs, it doesn’t tell you how probable it is that this outcome will actually occur</a:t>
            </a:r>
          </a:p>
          <a:p>
            <a:pPr eaLnBrk="1" hangingPunct="1"/>
            <a:endParaRPr lang="en-US" dirty="0" smtClean="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24</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25</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Managing uncertainty is most widely understood use of SAs – yet there are other purposes that don’t directly have to do with managing uncertainty which are just as important.</a:t>
            </a: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27</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Identify errors in the formulas that link inputs to outcomes.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smtClean="0"/>
          </a:p>
          <a:p>
            <a:pPr eaLnBrk="1" hangingPunct="1"/>
            <a:r>
              <a:rPr lang="en-US" dirty="0" smtClean="0"/>
              <a:t>SHOW NEXT SLIDE AS EXAMPLE OF EFFECT OF INCREASED PREVALENCE.</a:t>
            </a:r>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smtClean="0"/>
              <a:t>In HIV prevention research it is intuitively obvious that the higher the population prevalence the greater the benefit that will be conferred by behavioral intervention.</a:t>
            </a:r>
          </a:p>
          <a:p>
            <a:pPr eaLnBrk="1" hangingPunct="1"/>
            <a:r>
              <a:rPr lang="en-US" dirty="0" smtClean="0"/>
              <a:t>But our model behaved strangely. As we entered extreme values for prevalence we noticed that there a point beyond which, not only did we encounter decreasing marginal benefits, but an absolute decline as well</a:t>
            </a:r>
          </a:p>
          <a:p>
            <a:pPr eaLnBrk="1" hangingPunct="1"/>
            <a:r>
              <a:rPr lang="en-US" dirty="0" smtClean="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smtClean="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smtClean="0">
              <a:latin typeface="Times" charset="0"/>
              <a:cs typeface="Times New Roman" pitchFamily="18" charset="0"/>
            </a:endParaRPr>
          </a:p>
          <a:p>
            <a:pPr eaLnBrk="1" hangingPunct="1"/>
            <a:r>
              <a:rPr lang="en-US" dirty="0" smtClean="0"/>
              <a:t>.</a:t>
            </a:r>
          </a:p>
          <a:p>
            <a:pPr eaLnBrk="1" hangingPunct="1"/>
            <a:endParaRPr lang="en-US" dirty="0" smtClean="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smtClean="0"/>
              <a:t>Hope we’ve answered the what is it and the why bother questions.</a:t>
            </a:r>
          </a:p>
          <a:p>
            <a:pPr eaLnBrk="1" hangingPunct="1"/>
            <a:r>
              <a:rPr lang="en-US" dirty="0" smtClean="0"/>
              <a:t>Yet other uses of SAs</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smtClean="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smtClean="0">
                <a:cs typeface="Times New Roman" pitchFamily="18" charset="0"/>
              </a:rPr>
              <a:t>not</a:t>
            </a:r>
            <a:r>
              <a:rPr lang="en-US" altLang="en-US" dirty="0" smtClean="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altLang="en-US" dirty="0" smtClean="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cs typeface="Times New Roman" pitchFamily="18" charset="0"/>
              </a:rPr>
              <a:t>In this lecture, we explore sensitivity analyses in detail, with the following topics:</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1. Types of uncertainty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2. Deterministic sensitivity analyses (one-way, multi-way, scenario)</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3. Probabilistic sensitivity analysis (Monte Carlo)	</a:t>
            </a:r>
            <a:endParaRPr lang="en-US" altLang="en-US" dirty="0" smtClean="0">
              <a:latin typeface="Times" charset="0"/>
              <a:cs typeface="Times New Roman" pitchFamily="18" charset="0"/>
            </a:endParaRPr>
          </a:p>
          <a:p>
            <a:pPr eaLnBrk="1" hangingPunct="1"/>
            <a:r>
              <a:rPr lang="en-US" altLang="en-US" dirty="0" smtClean="0">
                <a:cs typeface="Times New Roman" pitchFamily="18" charset="0"/>
              </a:rPr>
              <a:t>4. Uses of sensitivity analysis</a:t>
            </a:r>
            <a:endParaRPr lang="en-US" altLang="en-US" i="1" dirty="0" smtClean="0">
              <a:latin typeface="Book Antiqua" pitchFamily="18" charset="0"/>
            </a:endParaRP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smtClean="0">
                <a:effectLst>
                  <a:outerShdw blurRad="38100" dist="38100" dir="2700000" algn="tl">
                    <a:srgbClr val="C0C0C0"/>
                  </a:outerShdw>
                </a:effectLst>
              </a:rPr>
              <a:t>Truth uncertainty</a:t>
            </a:r>
            <a:r>
              <a:rPr lang="en-US" altLang="en-US" sz="1000" dirty="0" smtClean="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Trait uncertainty</a:t>
            </a:r>
            <a:r>
              <a:rPr lang="en-US" altLang="en-US" sz="1000" dirty="0" smtClean="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smtClean="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smtClean="0">
                <a:effectLst>
                  <a:outerShdw blurRad="38100" dist="38100" dir="2700000" algn="tl">
                    <a:srgbClr val="C0C0C0"/>
                  </a:outerShdw>
                </a:effectLst>
              </a:rPr>
              <a:t> </a:t>
            </a:r>
            <a:r>
              <a:rPr lang="en-US" altLang="en-US" sz="1000" b="1" i="1" dirty="0" smtClean="0">
                <a:effectLst>
                  <a:outerShdw blurRad="38100" dist="38100" dir="2700000" algn="tl">
                    <a:srgbClr val="C0C0C0"/>
                  </a:outerShdw>
                </a:effectLst>
              </a:rPr>
              <a:t>Methodological uncertainty</a:t>
            </a:r>
            <a:r>
              <a:rPr lang="en-US" altLang="en-US" sz="1000" dirty="0" smtClean="0">
                <a:effectLst>
                  <a:outerShdw blurRad="38100" dist="38100" dir="2700000" algn="tl">
                    <a:srgbClr val="C0C0C0"/>
                  </a:outerShdw>
                </a:effectLst>
              </a:rPr>
              <a:t>– What if you use a Markov model instead of a static decision tree? PPP-adjusted</a:t>
            </a:r>
            <a:r>
              <a:rPr lang="en-US" altLang="en-US" sz="1000" baseline="0" dirty="0" smtClean="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smtClean="0">
              <a:effectLst>
                <a:outerShdw blurRad="38100" dist="38100" dir="2700000" algn="tl">
                  <a:srgbClr val="C0C0C0"/>
                </a:outerShdw>
              </a:effectLst>
            </a:endParaRPr>
          </a:p>
          <a:p>
            <a:pPr eaLnBrk="1" hangingPunct="1">
              <a:defRPr/>
            </a:pPr>
            <a:endParaRPr lang="en-US" dirty="0" smtClean="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smtClean="0">
                <a:solidFill>
                  <a:schemeClr val="tx1"/>
                </a:solidFill>
                <a:effectLst/>
                <a:latin typeface="+mn-lt"/>
                <a:ea typeface="+mn-ea"/>
                <a:cs typeface="+mn-cs"/>
              </a:rPr>
              <a:t>prepartum</a:t>
            </a:r>
            <a:r>
              <a:rPr lang="en-US" sz="1200" kern="1200" dirty="0" smtClean="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2/11/16</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2/11/16</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2/11/16</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2/11/16</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2/11/16</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2/11/16</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2/11/16</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2/11/16</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2/11/16</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2/11/16</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smtClean="0"/>
              <a:t>Click to edit Master title style</a:t>
            </a:r>
            <a:endParaRPr lang="en-GB" noProof="0" smtClean="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a:solidFill>
                  <a:schemeClr val="accent1"/>
                </a:solidFill>
              </a14:hiddenFill>
            </a:ext>
          </a:extLst>
        </p:spPr>
        <p:txBody>
          <a:bodyPr/>
          <a:lstStyle>
            <a:lvl1pPr marL="0" indent="0" algn="r">
              <a:buFontTx/>
              <a:buNone/>
              <a:defRPr sz="1500"/>
            </a:lvl1pPr>
          </a:lstStyle>
          <a:p>
            <a:pPr lvl="0"/>
            <a:r>
              <a:rPr lang="en-US" noProof="0" smtClean="0"/>
              <a:t>Click to edit Master subtitle style</a:t>
            </a:r>
            <a:endParaRPr lang="en-GB" noProof="0" smtClean="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slideLayout" Target="../slideLayouts/slideLayout36.xml"/><Relationship Id="rId13" Type="http://schemas.openxmlformats.org/officeDocument/2006/relationships/theme" Target="../theme/theme3.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7.xml"/><Relationship Id="rId12" Type="http://schemas.openxmlformats.org/officeDocument/2006/relationships/theme" Target="../theme/theme4.xml"/><Relationship Id="rId13" Type="http://schemas.openxmlformats.org/officeDocument/2006/relationships/image" Target="../media/image1.jpeg"/><Relationship Id="rId14" Type="http://schemas.openxmlformats.org/officeDocument/2006/relationships/image" Target="../media/image2.png"/><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slideLayout" Target="../slideLayouts/slideLayout39.xml"/><Relationship Id="rId4" Type="http://schemas.openxmlformats.org/officeDocument/2006/relationships/slideLayout" Target="../slideLayouts/slideLayout40.xml"/><Relationship Id="rId5" Type="http://schemas.openxmlformats.org/officeDocument/2006/relationships/slideLayout" Target="../slideLayouts/slideLayout41.xml"/><Relationship Id="rId6" Type="http://schemas.openxmlformats.org/officeDocument/2006/relationships/slideLayout" Target="../slideLayouts/slideLayout42.xml"/><Relationship Id="rId7" Type="http://schemas.openxmlformats.org/officeDocument/2006/relationships/slideLayout" Target="../slideLayouts/slideLayout43.xml"/><Relationship Id="rId8" Type="http://schemas.openxmlformats.org/officeDocument/2006/relationships/slideLayout" Target="../slideLayouts/slideLayout44.xml"/><Relationship Id="rId9" Type="http://schemas.openxmlformats.org/officeDocument/2006/relationships/slideLayout" Target="../slideLayouts/slideLayout45.xml"/><Relationship Id="rId10"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2/11/16</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2/11/16</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smtClean="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smtClean="0"/>
              <a:t>Click to edit Master title style</a:t>
            </a:r>
            <a:endParaRPr lang="en-GB" smtClean="0"/>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a:solidFill>
                  <a:srgbClr val="E8E6E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xmlns:p14="http://schemas.microsoft.com/office/powerpoint/2010/main" id="1" dur="indefinite" restart="never" nodeType="tmRoot"/>
      </p:par>
    </p:tnLst>
  </p:timing>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3.bin"/><Relationship Id="rId5" Type="http://schemas.openxmlformats.org/officeDocument/2006/relationships/image" Target="../media/image7.emf"/><Relationship Id="rId1" Type="http://schemas.openxmlformats.org/officeDocument/2006/relationships/vmlDrawing" Target="../drawings/vmlDrawing3.vml"/><Relationship Id="rId2"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image" Target="../media/image8.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image" Target="../media/image12.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image" Target="../media/image13.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image" Target="../media/image14.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1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 Id="rId3" Type="http://schemas.openxmlformats.org/officeDocument/2006/relationships/image" Target="../media/image17.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1.bin"/><Relationship Id="rId5" Type="http://schemas.openxmlformats.org/officeDocument/2006/relationships/image" Target="../media/image4.wm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4" Type="http://schemas.openxmlformats.org/officeDocument/2006/relationships/oleObject" Target="../embeddings/oleObject2.bin"/><Relationship Id="rId5" Type="http://schemas.openxmlformats.org/officeDocument/2006/relationships/image" Target="../media/image5.wmf"/><Relationship Id="rId1" Type="http://schemas.openxmlformats.org/officeDocument/2006/relationships/vmlDrawing" Target="../drawings/vmlDrawing2.vml"/><Relationship Id="rId2"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smtClean="0">
                <a:solidFill>
                  <a:srgbClr val="92D050"/>
                </a:solidFill>
              </a:rPr>
              <a:t>Decision and cost-effectiveness analysis </a:t>
            </a:r>
            <a:br>
              <a:rPr lang="en-US" altLang="en-US" sz="4000" b="1" dirty="0" smtClean="0">
                <a:solidFill>
                  <a:srgbClr val="92D050"/>
                </a:solidFill>
              </a:rPr>
            </a:br>
            <a:r>
              <a:rPr lang="en-US" altLang="en-US" b="1" i="1" dirty="0" smtClean="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smtClean="0"/>
              <a:t>Advanced Training in Clinical Research</a:t>
            </a:r>
          </a:p>
          <a:p>
            <a:r>
              <a:rPr lang="en-US" altLang="en-US" b="1" dirty="0" smtClean="0"/>
              <a:t>Lecture 5</a:t>
            </a:r>
          </a:p>
          <a:p>
            <a:pPr marL="457200" lvl="1" indent="0" algn="ctr">
              <a:buFontTx/>
              <a:buNone/>
            </a:pPr>
            <a:r>
              <a:rPr lang="en-US" altLang="en-US" b="1" dirty="0" smtClean="0">
                <a:latin typeface="Times" charset="0"/>
              </a:rPr>
              <a:t>UCSF Department of Epidemiology and Biostatistics</a:t>
            </a:r>
          </a:p>
          <a:p>
            <a:pPr marL="457200" lvl="1" indent="0" algn="ctr">
              <a:buFontTx/>
              <a:buNone/>
            </a:pPr>
            <a:r>
              <a:rPr lang="en-US" altLang="en-US" b="1" dirty="0" smtClean="0">
                <a:latin typeface="Times" charset="0"/>
              </a:rPr>
              <a:t>February </a:t>
            </a:r>
            <a:r>
              <a:rPr lang="en-US" altLang="en-US" b="1" dirty="0" smtClean="0">
                <a:latin typeface="Times" charset="0"/>
              </a:rPr>
              <a:t>18</a:t>
            </a:r>
            <a:r>
              <a:rPr lang="en-US" altLang="en-US" b="1" dirty="0" smtClean="0">
                <a:latin typeface="Times" charset="0"/>
              </a:rPr>
              <a:t>, 201</a:t>
            </a:r>
            <a:r>
              <a:rPr lang="en-US" altLang="en-US" b="1" dirty="0" smtClean="0"/>
              <a:t>6</a:t>
            </a:r>
            <a:endParaRPr lang="en-US" altLang="en-US" b="1" dirty="0" smtClean="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a:t>
            </a:r>
            <a:r>
              <a:rPr lang="en-US" altLang="en-US" sz="2600" b="1" dirty="0" smtClean="0">
                <a:solidFill>
                  <a:schemeClr val="tx2"/>
                </a:solidFill>
                <a:latin typeface="Arial" charset="0"/>
              </a:rPr>
              <a:t>SAs </a:t>
            </a:r>
            <a:r>
              <a:rPr lang="en-US" altLang="en-US" sz="2600" b="1" dirty="0">
                <a:solidFill>
                  <a:schemeClr val="tx2"/>
                </a:solidFill>
                <a:latin typeface="Arial" charset="0"/>
              </a:rPr>
              <a:t>- </a:t>
            </a:r>
            <a:r>
              <a:rPr lang="en-US" altLang="en-US" sz="2600" b="1" dirty="0" smtClean="0">
                <a:solidFill>
                  <a:schemeClr val="tx2"/>
                </a:solidFill>
                <a:latin typeface="Arial" charset="0"/>
              </a:rPr>
              <a:t>Spider Graph: </a:t>
            </a:r>
            <a:endParaRPr lang="en-US" altLang="en-US" sz="2600" b="1" dirty="0">
              <a:solidFill>
                <a:schemeClr val="tx2"/>
              </a:solidFill>
              <a:latin typeface="Arial" charset="0"/>
            </a:endParaRPr>
          </a:p>
          <a:p>
            <a:pPr lvl="1" algn="ctr" eaLnBrk="0" fontAlgn="base" hangingPunct="0">
              <a:spcBef>
                <a:spcPct val="0"/>
              </a:spcBef>
              <a:spcAft>
                <a:spcPct val="0"/>
              </a:spcAft>
              <a:defRPr/>
            </a:pPr>
            <a:r>
              <a:rPr lang="en-US" altLang="en-US" sz="2600" b="1" dirty="0" smtClean="0">
                <a:solidFill>
                  <a:schemeClr val="tx2"/>
                </a:solidFill>
                <a:latin typeface="Arial" charset="0"/>
              </a:rPr>
              <a:t>Male </a:t>
            </a:r>
            <a:r>
              <a:rPr lang="en-US" altLang="en-US" sz="2600" b="1" dirty="0">
                <a:solidFill>
                  <a:schemeClr val="tx2"/>
                </a:solidFill>
                <a:latin typeface="Arial" charset="0"/>
              </a:rPr>
              <a:t>circumcision for HIV prevention in South </a:t>
            </a:r>
            <a:r>
              <a:rPr lang="en-US" altLang="en-US" sz="2600" b="1" dirty="0" smtClean="0">
                <a:solidFill>
                  <a:schemeClr val="tx2"/>
                </a:solidFill>
                <a:latin typeface="Arial" charset="0"/>
              </a:rPr>
              <a:t>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200"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a:t>
            </a:r>
            <a:r>
              <a:rPr lang="en-US" altLang="en-US" sz="2600" b="1" dirty="0" smtClean="0">
                <a:latin typeface="Arial" charset="0"/>
              </a:rPr>
              <a:t>SAs </a:t>
            </a:r>
            <a:r>
              <a:rPr lang="en-US" altLang="en-US" sz="2600" b="1" dirty="0">
                <a:latin typeface="Arial" charset="0"/>
              </a:rPr>
              <a:t>- </a:t>
            </a:r>
            <a:r>
              <a:rPr lang="en-US" altLang="en-US" sz="2600" b="1" dirty="0" smtClean="0">
                <a:latin typeface="Arial" charset="0"/>
              </a:rPr>
              <a:t>Tornado </a:t>
            </a:r>
            <a:r>
              <a:rPr lang="en-US" altLang="en-US" sz="2600" b="1" dirty="0">
                <a:latin typeface="Arial" charset="0"/>
              </a:rPr>
              <a:t>Graph: </a:t>
            </a:r>
            <a:br>
              <a:rPr lang="en-US" altLang="en-US" sz="2600" b="1" dirty="0">
                <a:latin typeface="Arial" charset="0"/>
              </a:rPr>
            </a:br>
            <a:r>
              <a:rPr lang="en-US" altLang="en-US" sz="2600" b="1" dirty="0" smtClean="0">
                <a:latin typeface="Arial" charset="0"/>
              </a:rPr>
              <a:t>Gestational Diabetes Screening – India</a:t>
            </a:r>
            <a:br>
              <a:rPr lang="en-US" altLang="en-US" sz="2600" b="1" dirty="0" smtClean="0">
                <a:latin typeface="Arial" charset="0"/>
              </a:rPr>
            </a:br>
            <a:r>
              <a:rPr lang="en-US" sz="2400" dirty="0" smtClean="0">
                <a:solidFill>
                  <a:srgbClr val="FFFF00"/>
                </a:solidFill>
                <a:cs typeface="Times New Roman" pitchFamily="18" charset="0"/>
              </a:rPr>
              <a:t>(Marseille at </a:t>
            </a:r>
            <a:r>
              <a:rPr lang="en-US" sz="2400" dirty="0">
                <a:solidFill>
                  <a:srgbClr val="FFFF00"/>
                </a:solidFill>
                <a:cs typeface="Times New Roman" pitchFamily="18" charset="0"/>
              </a:rPr>
              <a:t>al, </a:t>
            </a:r>
            <a:r>
              <a:rPr lang="en-US" sz="2400" dirty="0"/>
              <a:t>J </a:t>
            </a:r>
            <a:r>
              <a:rPr lang="en-US" sz="2400" dirty="0" err="1"/>
              <a:t>Matern</a:t>
            </a:r>
            <a:r>
              <a:rPr lang="en-US" sz="2400" dirty="0"/>
              <a:t> Fetal Neonatal </a:t>
            </a:r>
            <a:r>
              <a:rPr lang="en-US" sz="2400" dirty="0" smtClean="0"/>
              <a:t>Med,</a:t>
            </a:r>
            <a:r>
              <a:rPr lang="en-US" sz="2400" dirty="0" smtClean="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2/11/16</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smtClean="0">
                <a:solidFill>
                  <a:srgbClr val="FFFF00"/>
                </a:solidFill>
                <a:cs typeface="Times New Roman" pitchFamily="18" charset="0"/>
              </a:rPr>
              <a:t>Two-way Sensitivity Analysis</a:t>
            </a:r>
            <a:br>
              <a:rPr lang="en-US" dirty="0" smtClean="0">
                <a:solidFill>
                  <a:srgbClr val="FFFF00"/>
                </a:solidFill>
                <a:cs typeface="Times New Roman" pitchFamily="18" charset="0"/>
              </a:rPr>
            </a:br>
            <a:r>
              <a:rPr lang="en-US" sz="1800" dirty="0" smtClean="0">
                <a:solidFill>
                  <a:srgbClr val="FFFF00"/>
                </a:solidFill>
                <a:cs typeface="Times New Roman" pitchFamily="18" charset="0"/>
              </a:rPr>
              <a:t>Kahn, JAIDS, 2001</a:t>
            </a:r>
            <a:endParaRPr lang="en-US" dirty="0" smtClean="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smtClean="0">
                <a:solidFill>
                  <a:srgbClr val="FFFF00"/>
                </a:solidFill>
                <a:cs typeface="Times New Roman" pitchFamily="18" charset="0"/>
              </a:rPr>
              <a:t>Three-way Sensitivity Analysis Adult male circumcision </a:t>
            </a:r>
            <a:br>
              <a:rPr lang="en-US" sz="3600" dirty="0" smtClean="0">
                <a:solidFill>
                  <a:srgbClr val="FFFF00"/>
                </a:solidFill>
                <a:cs typeface="Times New Roman" pitchFamily="18" charset="0"/>
              </a:rPr>
            </a:br>
            <a:r>
              <a:rPr lang="en-US" sz="2000" dirty="0" smtClean="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a:t>
            </a:r>
            <a:r>
              <a:rPr lang="en-US" sz="2800" b="0" dirty="0" smtClean="0">
                <a:solidFill>
                  <a:srgbClr val="FFFF00"/>
                </a:solidFill>
              </a:rPr>
              <a:t>Trial</a:t>
            </a:r>
            <a:r>
              <a:rPr lang="en-US" sz="2000" b="0" dirty="0" smtClean="0">
                <a:solidFill>
                  <a:srgbClr val="FFFF00"/>
                </a:solidFill>
              </a:rPr>
              <a:t> - </a:t>
            </a:r>
            <a:r>
              <a:rPr lang="en-US" sz="2800" b="0" dirty="0" smtClean="0">
                <a:solidFill>
                  <a:srgbClr val="FFFF00"/>
                </a:solidFill>
              </a:rPr>
              <a:t>Threshold Analysis: NVP for Prevention of Vertical Transmission of HIV in Uganda</a:t>
            </a:r>
            <a:br>
              <a:rPr lang="en-US" sz="2800" b="0" dirty="0" smtClean="0">
                <a:solidFill>
                  <a:srgbClr val="FFFF00"/>
                </a:solidFill>
              </a:rPr>
            </a:br>
            <a:r>
              <a:rPr lang="en-US" sz="2800" b="0" dirty="0" smtClean="0">
                <a:solidFill>
                  <a:srgbClr val="FFFF00"/>
                </a:solidFill>
              </a:rPr>
              <a:t>Input values needed for $50/DALY</a:t>
            </a:r>
            <a:br>
              <a:rPr lang="en-US" sz="2800" b="0" dirty="0" smtClean="0">
                <a:solidFill>
                  <a:srgbClr val="FFFF00"/>
                </a:solidFill>
              </a:rPr>
            </a:br>
            <a:r>
              <a:rPr lang="en-US" sz="2000" b="0" dirty="0" smtClean="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gridCol w="1828800"/>
                <a:gridCol w="2166938"/>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smtClean="0">
                <a:effectLst/>
              </a:rPr>
              <a:t>Using scenario analysis to quantify effect of unknown parameter</a:t>
            </a:r>
            <a:br>
              <a:rPr lang="en-US" dirty="0" smtClean="0">
                <a:effectLst/>
              </a:rPr>
            </a:br>
            <a:r>
              <a:rPr lang="en-US" sz="1800" dirty="0" smtClean="0">
                <a:effectLst/>
              </a:rPr>
              <a:t>(</a:t>
            </a:r>
            <a:r>
              <a:rPr lang="en-US" sz="1800" dirty="0" smtClean="0"/>
              <a:t>Marseille, at al BMGF White Paper, 2009)</a:t>
            </a:r>
            <a:endParaRPr lang="en-US" sz="1800"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smtClean="0">
                <a:solidFill>
                  <a:srgbClr val="FFFF00"/>
                </a:solidFill>
              </a:rPr>
              <a:t>Strengths of each type of deterministic SA</a:t>
            </a:r>
            <a:endParaRPr lang="en-US" dirty="0">
              <a:solidFill>
                <a:srgbClr val="FFFF00"/>
              </a:solidFill>
            </a:endParaRPr>
          </a:p>
        </p:txBody>
      </p:sp>
      <p:sp>
        <p:nvSpPr>
          <p:cNvPr id="5" name="Content Placeholder 4"/>
          <p:cNvSpPr>
            <a:spLocks noGrp="1"/>
          </p:cNvSpPr>
          <p:nvPr>
            <p:ph idx="1"/>
          </p:nvPr>
        </p:nvSpPr>
        <p:spPr>
          <a:xfrm>
            <a:off x="685800" y="1676400"/>
            <a:ext cx="7772400" cy="4114800"/>
          </a:xfrm>
        </p:spPr>
        <p:txBody>
          <a:bodyPr/>
          <a:lstStyle/>
          <a:p>
            <a:r>
              <a:rPr lang="en-US" dirty="0" smtClean="0"/>
              <a:t>1 ways: Simplicity; draws attention to key parameters</a:t>
            </a:r>
          </a:p>
          <a:p>
            <a:r>
              <a:rPr lang="en-US" dirty="0" smtClean="0"/>
              <a:t>2 and 3-ways: Information dense; portrays many possibilities.</a:t>
            </a:r>
          </a:p>
          <a:p>
            <a:r>
              <a:rPr lang="en-US" dirty="0" smtClean="0"/>
              <a:t>Scenario analysis: Ensures that real-world combinations are considered.</a:t>
            </a:r>
          </a:p>
          <a:p>
            <a:r>
              <a:rPr lang="en-US" dirty="0" smtClean="0"/>
              <a:t>Break-even: Provides insight even when definitive data are unavailable.</a:t>
            </a:r>
            <a:endParaRPr lang="en-US" dirty="0"/>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smtClean="0">
                <a:solidFill>
                  <a:srgbClr val="FFFF00"/>
                </a:solidFill>
                <a:cs typeface="Times New Roman" pitchFamily="18" charset="0"/>
              </a:rPr>
              <a:t>Probabilistic Sensitivity Analysis</a:t>
            </a:r>
            <a:r>
              <a:rPr lang="en-US" sz="4800" dirty="0" smtClean="0">
                <a:solidFill>
                  <a:srgbClr val="FFFF00"/>
                </a:solidFill>
                <a:cs typeface="Times New Roman" pitchFamily="18" charset="0"/>
              </a:rPr>
              <a:t> </a:t>
            </a:r>
            <a:r>
              <a:rPr lang="en-US" sz="4800" dirty="0" smtClean="0">
                <a:solidFill>
                  <a:srgbClr val="FFFF00"/>
                </a:solidFill>
                <a:latin typeface="Times" charset="0"/>
                <a:cs typeface="Times New Roman" pitchFamily="18" charset="0"/>
              </a:rPr>
              <a:t/>
            </a:r>
            <a:br>
              <a:rPr lang="en-US" sz="4800" dirty="0" smtClean="0">
                <a:solidFill>
                  <a:srgbClr val="FFFF00"/>
                </a:solidFill>
                <a:latin typeface="Times" charset="0"/>
                <a:cs typeface="Times New Roman" pitchFamily="18" charset="0"/>
              </a:rPr>
            </a:br>
            <a:endParaRPr lang="en-US" sz="4800" dirty="0" smtClean="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smtClean="0">
                <a:solidFill>
                  <a:srgbClr val="FFFF00"/>
                </a:solidFill>
                <a:cs typeface="Times New Roman" pitchFamily="18" charset="0"/>
              </a:rPr>
              <a:t>The Problem with Deterministic SAs </a:t>
            </a:r>
            <a:r>
              <a:rPr lang="en-US" sz="4000" dirty="0" smtClean="0">
                <a:solidFill>
                  <a:srgbClr val="FFFF00"/>
                </a:solidFill>
                <a:latin typeface="Times" charset="0"/>
                <a:cs typeface="Times New Roman" pitchFamily="18" charset="0"/>
              </a:rPr>
              <a:t/>
            </a:r>
            <a:br>
              <a:rPr lang="en-US" sz="4000" dirty="0" smtClean="0">
                <a:solidFill>
                  <a:srgbClr val="FFFF00"/>
                </a:solidFill>
                <a:latin typeface="Times" charset="0"/>
                <a:cs typeface="Times New Roman" pitchFamily="18" charset="0"/>
              </a:rPr>
            </a:br>
            <a:endParaRPr lang="en-US" sz="4000" dirty="0" smtClean="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a:t>
            </a:r>
            <a:r>
              <a:rPr lang="en-US" dirty="0" smtClean="0">
                <a:solidFill>
                  <a:srgbClr val="FFFF00"/>
                </a:solidFill>
              </a:rPr>
              <a:t>Strategies </a:t>
            </a:r>
            <a:r>
              <a:rPr lang="en-US" dirty="0">
                <a:solidFill>
                  <a:srgbClr val="FFFF00"/>
                </a:solidFill>
              </a:rPr>
              <a:t>International, </a:t>
            </a:r>
            <a:r>
              <a:rPr lang="en-US" dirty="0" smtClean="0">
                <a:solidFill>
                  <a:srgbClr val="FFFF00"/>
                </a:solidFill>
              </a:rPr>
              <a:t>Super Models for Global Health </a:t>
            </a:r>
            <a:endParaRPr lang="en-US" dirty="0">
              <a:solidFill>
                <a:srgbClr val="FFFF00"/>
              </a:solidFill>
            </a:endParaRPr>
          </a:p>
        </p:txBody>
      </p:sp>
      <p:sp>
        <p:nvSpPr>
          <p:cNvPr id="104450" name="Rectangle 2"/>
          <p:cNvSpPr>
            <a:spLocks noGrp="1" noChangeArrowheads="1"/>
          </p:cNvSpPr>
          <p:nvPr>
            <p:ph type="title"/>
          </p:nvPr>
        </p:nvSpPr>
        <p:spPr/>
        <p:txBody>
          <a:bodyPr/>
          <a:lstStyle/>
          <a:p>
            <a:pPr eaLnBrk="1" hangingPunct="1">
              <a:defRPr/>
            </a:pPr>
            <a:r>
              <a:rPr lang="en-US" dirty="0" smtClean="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smtClean="0"/>
              <a:t>Operational definition:</a:t>
            </a:r>
          </a:p>
          <a:p>
            <a:pPr lvl="1" eaLnBrk="1" hangingPunct="1">
              <a:defRPr/>
            </a:pPr>
            <a:r>
              <a:rPr lang="en-US" dirty="0" smtClean="0"/>
              <a:t>Outputs are calculated based on random assignment of values to inputs drawn from user-selected probability distribution.</a:t>
            </a:r>
          </a:p>
          <a:p>
            <a:pPr lvl="1" eaLnBrk="1" hangingPunct="1">
              <a:buFontTx/>
              <a:buNone/>
              <a:defRPr/>
            </a:pPr>
            <a:endParaRPr lang="en-US" dirty="0" smtClean="0"/>
          </a:p>
          <a:p>
            <a:pPr eaLnBrk="1" hangingPunct="1">
              <a:defRPr/>
            </a:pPr>
            <a:r>
              <a:rPr lang="en-US" dirty="0" smtClean="0"/>
              <a:t>Examples:</a:t>
            </a:r>
          </a:p>
          <a:p>
            <a:pPr lvl="1" eaLnBrk="1" hangingPunct="1">
              <a:defRPr/>
            </a:pPr>
            <a:r>
              <a:rPr lang="en-US" dirty="0" smtClean="0"/>
              <a:t>Monte Carlo, Latin Hypercube </a:t>
            </a:r>
          </a:p>
          <a:p>
            <a:pPr lvl="1" eaLnBrk="1" hangingPunct="1">
              <a:defRPr/>
            </a:pPr>
            <a:r>
              <a:rPr kumimoji="1" lang="en-US" dirty="0" smtClean="0">
                <a:solidFill>
                  <a:srgbClr val="FFFF00"/>
                </a:solidFill>
                <a:cs typeface="Times New Roman" pitchFamily="18" charset="0"/>
              </a:rPr>
              <a:t>Software: @Risk</a:t>
            </a:r>
            <a:r>
              <a:rPr kumimoji="1" lang="en-US" baseline="30000" dirty="0" smtClean="0">
                <a:solidFill>
                  <a:srgbClr val="FFFF00"/>
                </a:solidFill>
                <a:cs typeface="Times New Roman" pitchFamily="18" charset="0"/>
              </a:rPr>
              <a:t>®</a:t>
            </a:r>
            <a:r>
              <a:rPr kumimoji="1" lang="en-US" dirty="0" smtClean="0">
                <a:solidFill>
                  <a:srgbClr val="FFFF00"/>
                </a:solidFill>
                <a:cs typeface="Times New Roman" pitchFamily="18" charset="0"/>
              </a:rPr>
              <a:t>; Crystal Ball</a:t>
            </a:r>
            <a:r>
              <a:rPr kumimoji="1" lang="en-US" baseline="30000" dirty="0" smtClean="0">
                <a:solidFill>
                  <a:srgbClr val="FFFF00"/>
                </a:solidFill>
                <a:cs typeface="Times New Roman" pitchFamily="18" charset="0"/>
              </a:rPr>
              <a:t>® </a:t>
            </a:r>
            <a:r>
              <a:rPr kumimoji="1" lang="en-US" dirty="0" smtClean="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smtClean="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smtClean="0"/>
              <a:t>To understand the purpose of sensitivity analyses.</a:t>
            </a:r>
          </a:p>
          <a:p>
            <a:pPr eaLnBrk="1" hangingPunct="1">
              <a:defRPr/>
            </a:pPr>
            <a:endParaRPr lang="en-US" dirty="0" smtClean="0"/>
          </a:p>
          <a:p>
            <a:pPr eaLnBrk="1" hangingPunct="1">
              <a:defRPr/>
            </a:pPr>
            <a:r>
              <a:rPr lang="en-US" dirty="0" smtClean="0"/>
              <a:t>To become familiar with several types of sensitivity analyses</a:t>
            </a:r>
          </a:p>
          <a:p>
            <a:pPr lvl="1" eaLnBrk="1" hangingPunct="1">
              <a:defRPr/>
            </a:pPr>
            <a:r>
              <a:rPr lang="en-US" dirty="0" smtClean="0"/>
              <a:t>Strengths and weaknesses of each.</a:t>
            </a:r>
          </a:p>
          <a:p>
            <a:pPr lvl="1" eaLnBrk="1" hangingPunct="1">
              <a:defRPr/>
            </a:pPr>
            <a:r>
              <a:rPr lang="en-US" dirty="0" smtClean="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smtClean="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smtClean="0">
                <a:effectLst/>
              </a:rPr>
              <a:t>Value:</a:t>
            </a:r>
          </a:p>
          <a:p>
            <a:pPr lvl="1" eaLnBrk="1" hangingPunct="1">
              <a:buFont typeface="Wingdings" pitchFamily="2" charset="2"/>
              <a:buChar char="Ø"/>
              <a:defRPr/>
            </a:pPr>
            <a:r>
              <a:rPr lang="en-US" b="0" dirty="0" smtClean="0">
                <a:effectLst/>
              </a:rPr>
              <a:t>Return the likelihood of attaining a particular outcome or outcome range.</a:t>
            </a:r>
          </a:p>
          <a:p>
            <a:pPr lvl="1" eaLnBrk="1" hangingPunct="1">
              <a:buFont typeface="Wingdings" pitchFamily="2" charset="2"/>
              <a:buChar char="Ø"/>
              <a:defRPr/>
            </a:pPr>
            <a:r>
              <a:rPr lang="en-US" b="0" dirty="0" smtClean="0">
                <a:effectLst/>
              </a:rPr>
              <a:t>Everything known about each input is expressed at once.</a:t>
            </a:r>
          </a:p>
          <a:p>
            <a:pPr lvl="1" eaLnBrk="1" hangingPunct="1">
              <a:buFont typeface="Wingdings" pitchFamily="2" charset="2"/>
              <a:buChar char="Ø"/>
              <a:defRPr/>
            </a:pPr>
            <a:r>
              <a:rPr lang="en-US" b="0" dirty="0" smtClean="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smtClean="0"/>
          </a:p>
          <a:p>
            <a:pPr lvl="1" eaLnBrk="1" hangingPunct="1">
              <a:defRPr/>
            </a:pPr>
            <a:endParaRPr lang="en-US" dirty="0" smtClean="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smtClean="0"/>
              <a:t>Running the GDModel:</a:t>
            </a:r>
            <a:br>
              <a:rPr lang="da-DK" smtClean="0"/>
            </a:br>
            <a:r>
              <a:rPr lang="da-DK" smtClean="0"/>
              <a:t>– general inputs</a:t>
            </a:r>
            <a:endParaRPr lang="en-GB" dirty="0" smtClean="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1F1A8BAD-E618-46C1-B28A-FF6B0B5EF6A5}" type="slidenum">
              <a:rPr lang="en-GB" b="0" smtClean="0">
                <a:solidFill>
                  <a:srgbClr val="E64A0E"/>
                </a:solidFill>
              </a:rPr>
              <a:pPr eaLnBrk="1" hangingPunct="1"/>
              <a:t>21</a:t>
            </a:fld>
            <a:endParaRPr lang="en-GB" b="0" dirty="0" smtClean="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smtClean="0"/>
              <a:t>Running the GDModel:</a:t>
            </a:r>
            <a:br>
              <a:rPr lang="da-DK" smtClean="0"/>
            </a:br>
            <a:r>
              <a:rPr lang="da-DK" smtClean="0"/>
              <a:t>– country specific inputs</a:t>
            </a:r>
            <a:endParaRPr lang="en-GB" dirty="0" smtClean="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BF61419C-25AF-461C-A217-BE8CE73B733F}" type="slidenum">
              <a:rPr lang="en-GB" b="0" smtClean="0">
                <a:solidFill>
                  <a:srgbClr val="E64A0E"/>
                </a:solidFill>
              </a:rPr>
              <a:pPr eaLnBrk="1" hangingPunct="1"/>
              <a:t>22</a:t>
            </a:fld>
            <a:endParaRPr lang="en-GB" b="0" dirty="0" smtClean="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smtClean="0"/>
              <a:t>Running the GDModel:</a:t>
            </a:r>
            <a:br>
              <a:rPr lang="da-DK" smtClean="0"/>
            </a:br>
            <a:r>
              <a:rPr lang="da-DK" smtClean="0"/>
              <a:t>– site specific inputs</a:t>
            </a:r>
            <a:endParaRPr lang="en-GB" dirty="0" smtClean="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E64A0E"/>
                </a:solidFill>
              </a:rPr>
              <a:t>Slide no </a:t>
            </a:r>
            <a:fld id="{3F25122B-94A1-44EF-A3B3-E4AFEE4FDC86}" type="slidenum">
              <a:rPr lang="en-GB" b="0" smtClean="0">
                <a:solidFill>
                  <a:srgbClr val="E64A0E"/>
                </a:solidFill>
              </a:rPr>
              <a:pPr eaLnBrk="1" hangingPunct="1"/>
              <a:t>23</a:t>
            </a:fld>
            <a:endParaRPr lang="en-GB" b="0" dirty="0" smtClean="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smtClean="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smtClean="0"/>
              <a:t>CE of screening and treatment of gestational diabetes, India</a:t>
            </a:r>
            <a:br>
              <a:rPr lang="en-US" dirty="0" smtClean="0"/>
            </a:br>
            <a:r>
              <a:rPr lang="en-US" sz="2000" dirty="0" smtClean="0"/>
              <a:t>(Marseille, Kahn et al 2012)</a:t>
            </a:r>
            <a:endParaRPr lang="en-US" sz="2000" dirty="0"/>
          </a:p>
        </p:txBody>
      </p:sp>
      <p:sp>
        <p:nvSpPr>
          <p:cNvPr id="4" name="Footer Placeholder 3"/>
          <p:cNvSpPr>
            <a:spLocks noGrp="1"/>
          </p:cNvSpPr>
          <p:nvPr>
            <p:ph type="ftr" sz="quarter" idx="11"/>
          </p:nvPr>
        </p:nvSpPr>
        <p:spPr/>
        <p:txBody>
          <a:bodyPr/>
          <a:lstStyle/>
          <a:p>
            <a:pPr>
              <a:defRPr/>
            </a:pPr>
            <a:r>
              <a:rPr lang="en-US" dirty="0" smtClean="0">
                <a:solidFill>
                  <a:srgbClr val="FFFF00"/>
                </a:solidFill>
              </a:rPr>
              <a:t>Health Strategies International, Super Models for Global Health </a:t>
            </a:r>
            <a:endParaRPr lang="en-US" dirty="0">
              <a:solidFill>
                <a:srgbClr val="FFFF00"/>
              </a:solidFill>
            </a:endParaRP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smtClean="0"/>
              <a:t>Other Uses of SA:</a:t>
            </a:r>
            <a:br>
              <a:rPr lang="en-US" dirty="0" smtClean="0"/>
            </a:br>
            <a:r>
              <a:rPr lang="en-US" dirty="0" smtClean="0"/>
              <a:t>(</a:t>
            </a:r>
            <a:r>
              <a:rPr lang="en-US" i="1" dirty="0" smtClean="0"/>
              <a:t>The Inner Teachings</a:t>
            </a:r>
            <a:r>
              <a:rPr lang="en-US" dirty="0" smtClean="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smtClean="0"/>
              <a:t>Planning the analysis.</a:t>
            </a:r>
          </a:p>
          <a:p>
            <a:pPr eaLnBrk="1" hangingPunct="1">
              <a:lnSpc>
                <a:spcPct val="90000"/>
              </a:lnSpc>
              <a:defRPr/>
            </a:pPr>
            <a:r>
              <a:rPr lang="en-US" dirty="0" smtClean="0"/>
              <a:t>Debugging the model.</a:t>
            </a:r>
          </a:p>
          <a:p>
            <a:pPr eaLnBrk="1" hangingPunct="1">
              <a:lnSpc>
                <a:spcPct val="90000"/>
              </a:lnSpc>
              <a:defRPr/>
            </a:pPr>
            <a:r>
              <a:rPr lang="en-US" dirty="0" smtClean="0"/>
              <a:t>Documenting relationships between inputs and outputs.</a:t>
            </a:r>
          </a:p>
          <a:p>
            <a:pPr eaLnBrk="1" hangingPunct="1">
              <a:lnSpc>
                <a:spcPct val="90000"/>
              </a:lnSpc>
              <a:defRPr/>
            </a:pPr>
            <a:r>
              <a:rPr lang="en-US" dirty="0" smtClean="0"/>
              <a:t>Identifying thresholds.</a:t>
            </a:r>
          </a:p>
          <a:p>
            <a:pPr eaLnBrk="1" hangingPunct="1">
              <a:lnSpc>
                <a:spcPct val="90000"/>
              </a:lnSpc>
              <a:buFontTx/>
              <a:buNone/>
              <a:defRPr/>
            </a:pPr>
            <a:endParaRPr lang="en-US" dirty="0" smtClean="0"/>
          </a:p>
          <a:p>
            <a:pPr marL="0" indent="0" algn="ctr" eaLnBrk="1" hangingPunct="1">
              <a:lnSpc>
                <a:spcPct val="90000"/>
              </a:lnSpc>
              <a:buNone/>
              <a:defRPr/>
            </a:pPr>
            <a:r>
              <a:rPr lang="en-US" sz="4000" i="1" dirty="0" smtClean="0"/>
              <a:t>Influencing policy.</a:t>
            </a:r>
          </a:p>
          <a:p>
            <a:pPr eaLnBrk="1" hangingPunct="1">
              <a:lnSpc>
                <a:spcPct val="90000"/>
              </a:lnSpc>
              <a:defRPr/>
            </a:pPr>
            <a:endParaRPr lang="en-US" sz="4000" i="1" dirty="0" smtClean="0"/>
          </a:p>
        </p:txBody>
      </p:sp>
    </p:spTree>
    <p:extLst>
      <p:ext uri="{BB962C8B-B14F-4D97-AF65-F5344CB8AC3E}">
        <p14:creationId xmlns:p14="http://schemas.microsoft.com/office/powerpoint/2010/main" val="8545168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smtClean="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smtClean="0"/>
          </a:p>
          <a:p>
            <a:pPr marL="0" indent="0" algn="ctr" eaLnBrk="1" hangingPunct="1">
              <a:lnSpc>
                <a:spcPct val="90000"/>
              </a:lnSpc>
              <a:buNone/>
              <a:defRPr/>
            </a:pPr>
            <a:r>
              <a:rPr lang="en-US" dirty="0" smtClean="0"/>
              <a:t>Identify candidates for more data </a:t>
            </a:r>
          </a:p>
          <a:p>
            <a:pPr marL="0" indent="0" algn="ctr" eaLnBrk="1" hangingPunct="1">
              <a:lnSpc>
                <a:spcPct val="90000"/>
              </a:lnSpc>
              <a:buNone/>
              <a:defRPr/>
            </a:pPr>
            <a:r>
              <a:rPr lang="en-US" dirty="0" smtClean="0"/>
              <a:t>collection early.</a:t>
            </a:r>
          </a:p>
          <a:p>
            <a:pPr marL="0" indent="0" eaLnBrk="1" hangingPunct="1">
              <a:lnSpc>
                <a:spcPct val="90000"/>
              </a:lnSpc>
              <a:buNone/>
              <a:defRPr/>
            </a:pPr>
            <a:endParaRPr lang="en-US" dirty="0" smtClean="0"/>
          </a:p>
          <a:p>
            <a:pPr marL="0" indent="0" eaLnBrk="1" hangingPunct="1">
              <a:lnSpc>
                <a:spcPct val="90000"/>
              </a:lnSpc>
              <a:buNone/>
              <a:defRPr/>
            </a:pPr>
            <a:endParaRPr lang="en-US" dirty="0" smtClean="0"/>
          </a:p>
        </p:txBody>
      </p:sp>
    </p:spTree>
    <p:extLst>
      <p:ext uri="{BB962C8B-B14F-4D97-AF65-F5344CB8AC3E}">
        <p14:creationId xmlns:p14="http://schemas.microsoft.com/office/powerpoint/2010/main" val="3399391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Debugging the Model</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 </a:t>
            </a:r>
            <a:br>
              <a:rPr lang="en-US" sz="4000" dirty="0" smtClean="0">
                <a:solidFill>
                  <a:srgbClr val="FFFF00"/>
                </a:solidFill>
                <a:cs typeface="Times New Roman" pitchFamily="18" charset="0"/>
              </a:rPr>
            </a:br>
            <a:r>
              <a:rPr lang="en-US" sz="3600" i="1" dirty="0" smtClean="0">
                <a:solidFill>
                  <a:srgbClr val="FFFF00"/>
                </a:solidFill>
                <a:cs typeface="Times New Roman" pitchFamily="18" charset="0"/>
              </a:rPr>
              <a:t>Tricks of the Trade</a:t>
            </a:r>
            <a:r>
              <a:rPr lang="en-US" sz="3600" i="1" dirty="0" smtClean="0">
                <a:solidFill>
                  <a:srgbClr val="FFFF00"/>
                </a:solidFill>
                <a:latin typeface="Times" charset="0"/>
                <a:cs typeface="Times New Roman" pitchFamily="18" charset="0"/>
              </a:rPr>
              <a:t/>
            </a:r>
            <a:br>
              <a:rPr lang="en-US" sz="3600" i="1" dirty="0" smtClean="0">
                <a:solidFill>
                  <a:srgbClr val="FFFF00"/>
                </a:solidFill>
                <a:latin typeface="Times" charset="0"/>
                <a:cs typeface="Times New Roman" pitchFamily="18" charset="0"/>
              </a:rPr>
            </a:br>
            <a:endParaRPr lang="en-US" sz="3600" i="1" dirty="0" smtClean="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3600" dirty="0" smtClean="0">
                <a:solidFill>
                  <a:srgbClr val="FFFF00"/>
                </a:solidFill>
                <a:cs typeface="Times New Roman" pitchFamily="18" charset="0"/>
              </a:rPr>
              <a:t>Documenting Relationships Between Inputs and Outputs </a:t>
            </a:r>
            <a:r>
              <a:rPr lang="en-US" sz="3600" dirty="0" smtClean="0">
                <a:solidFill>
                  <a:srgbClr val="FFFF00"/>
                </a:solidFill>
                <a:latin typeface="Times" charset="0"/>
                <a:cs typeface="Times New Roman" pitchFamily="18" charset="0"/>
              </a:rPr>
              <a:t/>
            </a:r>
            <a:br>
              <a:rPr lang="en-US" sz="3600" dirty="0" smtClean="0">
                <a:solidFill>
                  <a:srgbClr val="FFFF00"/>
                </a:solidFill>
                <a:latin typeface="Times" charset="0"/>
                <a:cs typeface="Times New Roman" pitchFamily="18" charset="0"/>
              </a:rPr>
            </a:br>
            <a:endParaRPr lang="en-US" sz="3600" dirty="0" smtClean="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r>
              <a:rPr kumimoji="1" lang="en-US" sz="3200" b="1" dirty="0">
                <a:solidFill>
                  <a:srgbClr val="FFFF00"/>
                </a:solidFill>
                <a:latin typeface="Times" charset="0"/>
                <a:cs typeface="Times New Roman" pitchFamily="18" charset="0"/>
              </a:rPr>
              <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r>
              <a:rPr kumimoji="1" lang="en-US" sz="2800" b="1" dirty="0" smtClean="0">
                <a:solidFill>
                  <a:srgbClr val="FFFF00"/>
                </a:solidFill>
                <a:cs typeface="Times New Roman" pitchFamily="18" charset="0"/>
              </a:rPr>
              <a:t>.</a:t>
            </a:r>
          </a:p>
          <a:p>
            <a:pPr eaLnBrk="0" fontAlgn="base" hangingPunct="0">
              <a:lnSpc>
                <a:spcPct val="90000"/>
              </a:lnSpc>
              <a:spcBef>
                <a:spcPct val="0"/>
              </a:spcBef>
              <a:spcAft>
                <a:spcPct val="0"/>
              </a:spcAft>
              <a:buFontTx/>
              <a:buChar char="•"/>
            </a:pPr>
            <a:endParaRPr kumimoji="1" lang="en-US" sz="2800" b="1" dirty="0" smtClean="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smtClean="0">
                <a:solidFill>
                  <a:srgbClr val="FFFF00"/>
                </a:solidFill>
                <a:cs typeface="Times New Roman" pitchFamily="18" charset="0"/>
              </a:rPr>
              <a:t> Higher </a:t>
            </a:r>
            <a:r>
              <a:rPr kumimoji="1" lang="en-US" sz="2800" b="1" dirty="0">
                <a:solidFill>
                  <a:srgbClr val="FFFF00"/>
                </a:solidFill>
                <a:cs typeface="Times New Roman" pitchFamily="18" charset="0"/>
              </a:rPr>
              <a:t>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smtClean="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endParaRPr lang="en-US" altLang="en-US" sz="2800" b="1" dirty="0" smtClean="0">
              <a:solidFill>
                <a:srgbClr val="FFFF00"/>
              </a:solidFill>
              <a:latin typeface="Arial" pitchFamily="34" charset="0"/>
            </a:endParaRPr>
          </a:p>
          <a:p>
            <a:pPr marL="1090613" lvl="2" indent="-176213" eaLnBrk="0" fontAlgn="base" hangingPunct="0">
              <a:lnSpc>
                <a:spcPct val="110000"/>
              </a:lnSpc>
              <a:spcBef>
                <a:spcPct val="100000"/>
              </a:spcBef>
              <a:spcAft>
                <a:spcPct val="0"/>
              </a:spcAft>
              <a:buFontTx/>
              <a:buChar char="•"/>
              <a:defRPr/>
            </a:pPr>
            <a:r>
              <a:rPr lang="en-US" altLang="en-US" sz="2800" b="1" dirty="0" smtClean="0">
                <a:solidFill>
                  <a:srgbClr val="FFFF00"/>
                </a:solidFill>
                <a:latin typeface="Arial" pitchFamily="34" charset="0"/>
              </a:rPr>
              <a:t> </a:t>
            </a:r>
            <a:r>
              <a:rPr lang="en-US" altLang="en-US" sz="2800" b="1" i="1" dirty="0" smtClean="0">
                <a:solidFill>
                  <a:srgbClr val="FFFF00"/>
                </a:solidFill>
                <a:latin typeface="Arial" pitchFamily="34" charset="0"/>
              </a:rPr>
              <a:t>Bonus: Good for de-bugging your model </a:t>
            </a:r>
            <a:endParaRPr lang="en-US" altLang="en-US" sz="2800" b="1" i="1" dirty="0">
              <a:solidFill>
                <a:srgbClr val="FFFF00"/>
              </a:solidFill>
              <a:latin typeface="Arial" pitchFamily="34" charset="0"/>
            </a:endParaRP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solidFill>
                  <a:srgbClr val="FFFF00"/>
                </a:solidFill>
                <a:cs typeface="Times New Roman" pitchFamily="18" charset="0"/>
              </a:rPr>
              <a:t/>
            </a:r>
            <a:br>
              <a:rPr lang="en-US" dirty="0" smtClean="0">
                <a:solidFill>
                  <a:srgbClr val="FFFF00"/>
                </a:solidFill>
                <a:cs typeface="Times New Roman" pitchFamily="18" charset="0"/>
              </a:rPr>
            </a:br>
            <a:r>
              <a:rPr lang="en-US" sz="4000" dirty="0" smtClean="0">
                <a:solidFill>
                  <a:srgbClr val="FFFF00"/>
                </a:solidFill>
                <a:cs typeface="Times New Roman" pitchFamily="18" charset="0"/>
              </a:rPr>
              <a:t>Identify Thresholds – </a:t>
            </a:r>
            <a:br>
              <a:rPr lang="en-US" sz="4000" dirty="0" smtClean="0">
                <a:solidFill>
                  <a:srgbClr val="FFFF00"/>
                </a:solidFill>
                <a:cs typeface="Times New Roman" pitchFamily="18" charset="0"/>
              </a:rPr>
            </a:br>
            <a:r>
              <a:rPr lang="en-US" sz="4000" dirty="0" smtClean="0">
                <a:solidFill>
                  <a:srgbClr val="FFFF00"/>
                </a:solidFill>
                <a:cs typeface="Times New Roman" pitchFamily="18" charset="0"/>
              </a:rPr>
              <a:t>Influence Policy</a:t>
            </a:r>
            <a:r>
              <a:rPr lang="en-US" dirty="0" smtClean="0">
                <a:solidFill>
                  <a:srgbClr val="FFFF00"/>
                </a:solidFill>
                <a:latin typeface="Times" charset="0"/>
                <a:cs typeface="Times New Roman" pitchFamily="18" charset="0"/>
              </a:rPr>
              <a:t/>
            </a:r>
            <a:br>
              <a:rPr lang="en-US" dirty="0" smtClean="0">
                <a:solidFill>
                  <a:srgbClr val="FFFF00"/>
                </a:solidFill>
                <a:latin typeface="Times" charset="0"/>
                <a:cs typeface="Times New Roman" pitchFamily="18" charset="0"/>
              </a:rPr>
            </a:br>
            <a:endParaRPr lang="en-US" sz="3600" i="1" dirty="0" smtClean="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smtClean="0"/>
          </a:p>
          <a:p>
            <a:pPr eaLnBrk="1" hangingPunct="1">
              <a:buFontTx/>
              <a:buNone/>
              <a:defRPr/>
            </a:pPr>
            <a:r>
              <a:rPr lang="en-US" dirty="0" smtClean="0"/>
              <a:t>Preventing HIV vertical transmission in </a:t>
            </a:r>
          </a:p>
          <a:p>
            <a:pPr eaLnBrk="1" hangingPunct="1">
              <a:buFontTx/>
              <a:buNone/>
              <a:defRPr/>
            </a:pPr>
            <a:r>
              <a:rPr lang="en-US" dirty="0" smtClean="0"/>
              <a:t>sub-Saharan Africa</a:t>
            </a:r>
          </a:p>
          <a:p>
            <a:pPr algn="ctr" eaLnBrk="1" hangingPunct="1">
              <a:lnSpc>
                <a:spcPct val="70000"/>
              </a:lnSpc>
              <a:buFontTx/>
              <a:buNone/>
              <a:defRPr/>
            </a:pPr>
            <a:endParaRPr lang="en-US" dirty="0" smtClean="0"/>
          </a:p>
          <a:p>
            <a:pPr lvl="1" eaLnBrk="1" hangingPunct="1">
              <a:defRPr/>
            </a:pPr>
            <a:r>
              <a:rPr lang="en-US" sz="2400" dirty="0" smtClean="0"/>
              <a:t>Cost of ARVs to prevent vertical transmission.</a:t>
            </a:r>
          </a:p>
          <a:p>
            <a:pPr eaLnBrk="1" hangingPunct="1">
              <a:lnSpc>
                <a:spcPct val="80000"/>
              </a:lnSpc>
              <a:defRPr/>
            </a:pPr>
            <a:endParaRPr lang="en-US" sz="2800" dirty="0" smtClean="0"/>
          </a:p>
          <a:p>
            <a:pPr lvl="1" eaLnBrk="1" hangingPunct="1">
              <a:defRPr/>
            </a:pPr>
            <a:r>
              <a:rPr lang="en-US" sz="2400" dirty="0" smtClean="0"/>
              <a:t>Universal versus targeted provision of NVP.</a:t>
            </a:r>
          </a:p>
          <a:p>
            <a:pPr eaLnBrk="1" hangingPunct="1">
              <a:defRPr/>
            </a:pPr>
            <a:endParaRPr lang="en-US" sz="2800" dirty="0"/>
          </a:p>
          <a:p>
            <a:pPr eaLnBrk="1" hangingPunct="1">
              <a:defRPr/>
            </a:pPr>
            <a:endParaRPr lang="en-US" sz="2800" dirty="0" smtClean="0"/>
          </a:p>
        </p:txBody>
      </p:sp>
    </p:spTree>
    <p:extLst>
      <p:ext uri="{BB962C8B-B14F-4D97-AF65-F5344CB8AC3E}">
        <p14:creationId xmlns:p14="http://schemas.microsoft.com/office/powerpoint/2010/main" val="337912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smtClean="0">
                <a:solidFill>
                  <a:srgbClr val="FFFF00"/>
                </a:solidFill>
              </a:rPr>
              <a:t> </a:t>
            </a:r>
            <a:br>
              <a:rPr lang="en-US" sz="3200" b="0" dirty="0" smtClean="0">
                <a:solidFill>
                  <a:srgbClr val="FFFF00"/>
                </a:solidFill>
              </a:rPr>
            </a:br>
            <a:r>
              <a:rPr lang="en-US" sz="3200" b="0" dirty="0" smtClean="0">
                <a:solidFill>
                  <a:srgbClr val="FFFF00"/>
                </a:solidFill>
              </a:rPr>
              <a:t>NVP regimen as function of HIV seroprevalence and type of counseling/testing regimen </a:t>
            </a:r>
            <a:br>
              <a:rPr lang="en-US" sz="3200" b="0" dirty="0" smtClean="0">
                <a:solidFill>
                  <a:srgbClr val="FFFF00"/>
                </a:solidFill>
              </a:rPr>
            </a:br>
            <a:r>
              <a:rPr lang="en-US" sz="2400" b="0" dirty="0" smtClean="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smtClean="0">
                <a:cs typeface="Times New Roman" pitchFamily="18" charset="0"/>
              </a:rPr>
              <a:t>Summary</a:t>
            </a:r>
            <a:endParaRPr lang="en-US" dirty="0" smtClean="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smtClean="0"/>
              <a:t>SA is a set of techniques for the explicit management of uncertainty.</a:t>
            </a:r>
          </a:p>
          <a:p>
            <a:pPr eaLnBrk="1" hangingPunct="1">
              <a:lnSpc>
                <a:spcPct val="90000"/>
              </a:lnSpc>
              <a:buFontTx/>
              <a:buNone/>
              <a:defRPr/>
            </a:pPr>
            <a:endParaRPr lang="en-US" dirty="0" smtClean="0"/>
          </a:p>
          <a:p>
            <a:pPr eaLnBrk="1" hangingPunct="1">
              <a:lnSpc>
                <a:spcPct val="90000"/>
              </a:lnSpc>
              <a:defRPr/>
            </a:pPr>
            <a:r>
              <a:rPr lang="en-US" dirty="0" smtClean="0"/>
              <a:t>Essential part of establishing key findings.</a:t>
            </a:r>
          </a:p>
          <a:p>
            <a:pPr eaLnBrk="1" hangingPunct="1">
              <a:lnSpc>
                <a:spcPct val="90000"/>
              </a:lnSpc>
              <a:buFontTx/>
              <a:buNone/>
              <a:defRPr/>
            </a:pPr>
            <a:endParaRPr lang="en-US" dirty="0" smtClean="0"/>
          </a:p>
          <a:p>
            <a:pPr eaLnBrk="1" hangingPunct="1">
              <a:lnSpc>
                <a:spcPct val="90000"/>
              </a:lnSpc>
              <a:defRPr/>
            </a:pPr>
            <a:r>
              <a:rPr lang="en-US" dirty="0" smtClean="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smtClean="0">
                <a:solidFill>
                  <a:srgbClr val="FFFF00"/>
                </a:solidFill>
              </a:rPr>
              <a:t>Health Strategies International </a:t>
            </a:r>
          </a:p>
          <a:p>
            <a:pPr>
              <a:defRPr/>
            </a:pPr>
            <a:r>
              <a:rPr lang="en-US" dirty="0" smtClean="0">
                <a:solidFill>
                  <a:srgbClr val="FFFF00"/>
                </a:solidFill>
              </a:rPr>
              <a:t>Super Models for Global Health </a:t>
            </a:r>
            <a:endParaRPr lang="en-US" dirty="0">
              <a:solidFill>
                <a:srgbClr val="FFFF00"/>
              </a:solidFill>
            </a:endParaRP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smtClean="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smtClean="0"/>
              <a:t>Types of uncertainty.</a:t>
            </a:r>
          </a:p>
          <a:p>
            <a:pPr eaLnBrk="1" hangingPunct="1">
              <a:lnSpc>
                <a:spcPct val="90000"/>
              </a:lnSpc>
              <a:buFontTx/>
              <a:buNone/>
              <a:defRPr/>
            </a:pPr>
            <a:endParaRPr lang="en-US" sz="2800" dirty="0" smtClean="0"/>
          </a:p>
          <a:p>
            <a:pPr eaLnBrk="1" hangingPunct="1">
              <a:lnSpc>
                <a:spcPct val="90000"/>
              </a:lnSpc>
              <a:defRPr/>
            </a:pPr>
            <a:r>
              <a:rPr lang="en-US" sz="2800" dirty="0" smtClean="0"/>
              <a:t>Deterministic sensitivity analyses.</a:t>
            </a:r>
          </a:p>
          <a:p>
            <a:pPr lvl="1" eaLnBrk="1" hangingPunct="1">
              <a:lnSpc>
                <a:spcPct val="90000"/>
              </a:lnSpc>
              <a:defRPr/>
            </a:pPr>
            <a:r>
              <a:rPr lang="en-US" sz="2400" dirty="0" smtClean="0"/>
              <a:t>One-way, multi-way, scenario.</a:t>
            </a:r>
          </a:p>
          <a:p>
            <a:pPr lvl="1" eaLnBrk="1" hangingPunct="1">
              <a:lnSpc>
                <a:spcPct val="90000"/>
              </a:lnSpc>
              <a:buFontTx/>
              <a:buNone/>
              <a:defRPr/>
            </a:pPr>
            <a:endParaRPr lang="en-US" sz="2400" dirty="0" smtClean="0"/>
          </a:p>
          <a:p>
            <a:pPr eaLnBrk="1" hangingPunct="1">
              <a:lnSpc>
                <a:spcPct val="90000"/>
              </a:lnSpc>
              <a:defRPr/>
            </a:pPr>
            <a:r>
              <a:rPr lang="en-US" sz="2800" dirty="0" smtClean="0"/>
              <a:t>Probabilistic sensitivity analyses.</a:t>
            </a:r>
          </a:p>
          <a:p>
            <a:pPr lvl="1" eaLnBrk="1" hangingPunct="1">
              <a:lnSpc>
                <a:spcPct val="90000"/>
              </a:lnSpc>
              <a:defRPr/>
            </a:pPr>
            <a:r>
              <a:rPr lang="en-US" sz="2400" dirty="0" smtClean="0"/>
              <a:t>Monte Carlo simulations.</a:t>
            </a:r>
          </a:p>
          <a:p>
            <a:pPr lvl="1" eaLnBrk="1" hangingPunct="1">
              <a:lnSpc>
                <a:spcPct val="90000"/>
              </a:lnSpc>
              <a:buFontTx/>
              <a:buNone/>
              <a:defRPr/>
            </a:pPr>
            <a:endParaRPr lang="en-US" sz="2400" dirty="0" smtClean="0"/>
          </a:p>
          <a:p>
            <a:pPr eaLnBrk="1" hangingPunct="1">
              <a:lnSpc>
                <a:spcPct val="90000"/>
              </a:lnSpc>
              <a:defRPr/>
            </a:pPr>
            <a:r>
              <a:rPr lang="en-US" sz="2800" dirty="0" smtClean="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smtClean="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smtClean="0">
                <a:effectLst/>
              </a:rPr>
              <a:t>Truth uncertainty:</a:t>
            </a:r>
          </a:p>
          <a:p>
            <a:pPr lvl="1" eaLnBrk="1" hangingPunct="1">
              <a:lnSpc>
                <a:spcPct val="90000"/>
              </a:lnSpc>
              <a:defRPr/>
            </a:pPr>
            <a:r>
              <a:rPr lang="en-US" sz="2400" dirty="0" smtClean="0">
                <a:effectLst/>
              </a:rPr>
              <a:t>What are the correct input values?</a:t>
            </a:r>
          </a:p>
          <a:p>
            <a:pPr eaLnBrk="1" hangingPunct="1">
              <a:lnSpc>
                <a:spcPct val="90000"/>
              </a:lnSpc>
              <a:buFontTx/>
              <a:buNone/>
              <a:defRPr/>
            </a:pPr>
            <a:endParaRPr lang="en-US" sz="2800" dirty="0" smtClean="0">
              <a:effectLst/>
            </a:endParaRPr>
          </a:p>
          <a:p>
            <a:pPr eaLnBrk="1" hangingPunct="1">
              <a:lnSpc>
                <a:spcPct val="90000"/>
              </a:lnSpc>
              <a:defRPr/>
            </a:pPr>
            <a:r>
              <a:rPr lang="en-US" sz="2800" dirty="0" smtClean="0">
                <a:effectLst/>
              </a:rPr>
              <a:t>Trait uncertainty:</a:t>
            </a:r>
          </a:p>
          <a:p>
            <a:pPr lvl="1" eaLnBrk="1" hangingPunct="1">
              <a:lnSpc>
                <a:spcPct val="90000"/>
              </a:lnSpc>
              <a:defRPr/>
            </a:pPr>
            <a:r>
              <a:rPr lang="en-US" sz="2400" dirty="0" smtClean="0">
                <a:effectLst/>
              </a:rPr>
              <a:t>What if population characteristics or other circumstances change?</a:t>
            </a:r>
          </a:p>
          <a:p>
            <a:pPr lvl="1" eaLnBrk="1" hangingPunct="1">
              <a:lnSpc>
                <a:spcPct val="90000"/>
              </a:lnSpc>
              <a:buFontTx/>
              <a:buNone/>
              <a:defRPr/>
            </a:pPr>
            <a:r>
              <a:rPr lang="en-US" sz="2400" dirty="0" smtClean="0">
                <a:effectLst/>
              </a:rPr>
              <a:t> </a:t>
            </a:r>
          </a:p>
          <a:p>
            <a:pPr eaLnBrk="1" hangingPunct="1">
              <a:lnSpc>
                <a:spcPct val="90000"/>
              </a:lnSpc>
              <a:defRPr/>
            </a:pPr>
            <a:r>
              <a:rPr lang="en-US" sz="2800" dirty="0" smtClean="0">
                <a:effectLst/>
              </a:rPr>
              <a:t>Methodological uncertainty:</a:t>
            </a:r>
          </a:p>
          <a:p>
            <a:pPr lvl="1" eaLnBrk="1" hangingPunct="1">
              <a:lnSpc>
                <a:spcPct val="90000"/>
              </a:lnSpc>
              <a:defRPr/>
            </a:pPr>
            <a:r>
              <a:rPr lang="en-US" sz="2400" dirty="0" smtClean="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smtClean="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smtClean="0"/>
              <a:t>One-way (univariate): </a:t>
            </a:r>
            <a:r>
              <a:rPr lang="en-US" i="1" dirty="0" smtClean="0"/>
              <a:t>Vary one input at a time.</a:t>
            </a:r>
          </a:p>
          <a:p>
            <a:pPr eaLnBrk="1" hangingPunct="1">
              <a:defRPr/>
            </a:pPr>
            <a:r>
              <a:rPr lang="en-US" dirty="0" smtClean="0"/>
              <a:t>Multi-way (multivariate): </a:t>
            </a:r>
            <a:r>
              <a:rPr lang="en-US" i="1" dirty="0" smtClean="0"/>
              <a:t>Vary 2+ inputs at a time.</a:t>
            </a:r>
          </a:p>
          <a:p>
            <a:pPr eaLnBrk="1" hangingPunct="1">
              <a:defRPr/>
            </a:pPr>
            <a:r>
              <a:rPr lang="en-US" dirty="0" smtClean="0"/>
              <a:t>Scenario analysis: </a:t>
            </a:r>
            <a:r>
              <a:rPr lang="en-US" i="1" dirty="0" smtClean="0"/>
              <a:t>Tests </a:t>
            </a:r>
            <a:r>
              <a:rPr lang="en-US" i="1" dirty="0"/>
              <a:t>set of relevant conditions.</a:t>
            </a:r>
          </a:p>
          <a:p>
            <a:pPr eaLnBrk="1" hangingPunct="1">
              <a:defRPr/>
            </a:pPr>
            <a:r>
              <a:rPr lang="en-US" dirty="0" smtClean="0"/>
              <a:t>Threshold </a:t>
            </a:r>
            <a:r>
              <a:rPr lang="en-US" dirty="0"/>
              <a:t>analysis (one-way or multi-way</a:t>
            </a:r>
            <a:r>
              <a:rPr lang="en-US" dirty="0" smtClean="0"/>
              <a:t>): </a:t>
            </a:r>
            <a:r>
              <a:rPr lang="en-US" i="1" dirty="0" smtClean="0"/>
              <a:t>Input </a:t>
            </a:r>
            <a:r>
              <a:rPr lang="en-US" i="1" dirty="0"/>
              <a:t>values beyond which cost-effectiveness is achieved (or lost).</a:t>
            </a:r>
          </a:p>
          <a:p>
            <a:pPr lvl="1" eaLnBrk="1" hangingPunct="1">
              <a:defRPr/>
            </a:pPr>
            <a:endParaRPr lang="en-US" dirty="0" smtClean="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07"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smtClean="0">
                <a:solidFill>
                  <a:schemeClr val="bg2"/>
                </a:solidFill>
              </a:rPr>
              <a:t>Base case est. of annual rupture risk = 0.0005</a:t>
            </a:r>
            <a:endParaRPr lang="en-US" dirty="0">
              <a:solidFill>
                <a:schemeClr val="bg2"/>
              </a:solidFill>
            </a:endParaRP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76"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smtClean="0"/>
              <a:t>CE of ARVs for prevention of mother-to-child HIV transmission: PETRA Trials in Tanzania, Uganda, S. Africa </a:t>
            </a:r>
          </a:p>
          <a:p>
            <a:pPr algn="ctr"/>
            <a:r>
              <a:rPr lang="en-US" b="1" dirty="0" smtClean="0"/>
              <a:t>(Marseille et al, AIDS, 1998)</a:t>
            </a:r>
            <a:endParaRPr lang="en-US" b="1" dirty="0"/>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4599</TotalTime>
  <Words>1600</Words>
  <Application>Microsoft Macintosh PowerPoint</Application>
  <PresentationFormat>On-screen Show (4:3)</PresentationFormat>
  <Paragraphs>247</Paragraphs>
  <Slides>32</Slides>
  <Notes>26</Notes>
  <HiddenSlides>1</HiddenSlides>
  <MMClips>0</MMClips>
  <ScaleCrop>false</ScaleCrop>
  <HeadingPairs>
    <vt:vector size="6" baseType="variant">
      <vt:variant>
        <vt:lpstr>Theme</vt:lpstr>
      </vt:variant>
      <vt:variant>
        <vt:i4>4</vt:i4>
      </vt:variant>
      <vt:variant>
        <vt:lpstr>Embedded OLE Servers</vt:lpstr>
      </vt:variant>
      <vt:variant>
        <vt:i4>2</vt:i4>
      </vt:variant>
      <vt:variant>
        <vt:lpstr>Slide Titles</vt:lpstr>
      </vt:variant>
      <vt:variant>
        <vt:i4>32</vt:i4>
      </vt:variant>
    </vt:vector>
  </HeadingPairs>
  <TitlesOfParts>
    <vt:vector size="38" baseType="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Sara Moassesfar</cp:lastModifiedBy>
  <cp:revision>66</cp:revision>
  <dcterms:created xsi:type="dcterms:W3CDTF">2011-02-17T17:19:31Z</dcterms:created>
  <dcterms:modified xsi:type="dcterms:W3CDTF">2016-02-11T21:28:48Z</dcterms:modified>
</cp:coreProperties>
</file>