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7" r:id="rId2"/>
  </p:sldMasterIdLst>
  <p:notesMasterIdLst>
    <p:notesMasterId r:id="rId18"/>
  </p:notesMasterIdLst>
  <p:sldIdLst>
    <p:sldId id="1132" r:id="rId3"/>
    <p:sldId id="1115" r:id="rId4"/>
    <p:sldId id="1113" r:id="rId5"/>
    <p:sldId id="1116" r:id="rId6"/>
    <p:sldId id="777" r:id="rId7"/>
    <p:sldId id="758" r:id="rId8"/>
    <p:sldId id="787" r:id="rId9"/>
    <p:sldId id="771" r:id="rId10"/>
    <p:sldId id="760" r:id="rId11"/>
    <p:sldId id="757" r:id="rId12"/>
    <p:sldId id="773" r:id="rId13"/>
    <p:sldId id="774" r:id="rId14"/>
    <p:sldId id="775" r:id="rId15"/>
    <p:sldId id="776" r:id="rId16"/>
    <p:sldId id="112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e M. Chan" initials="JMC" lastIdx="1" clrIdx="0">
    <p:extLst>
      <p:ext uri="{19B8F6BF-5375-455C-9EA6-DF929625EA0E}">
        <p15:presenceInfo xmlns:p15="http://schemas.microsoft.com/office/powerpoint/2012/main" userId="June M. Chan" providerId="None"/>
      </p:ext>
    </p:extLst>
  </p:cmAuthor>
  <p:cmAuthor id="2" name="Chan, June Maylin" initials="CJM" lastIdx="28" clrIdx="1">
    <p:extLst>
      <p:ext uri="{19B8F6BF-5375-455C-9EA6-DF929625EA0E}">
        <p15:presenceInfo xmlns:p15="http://schemas.microsoft.com/office/powerpoint/2012/main" userId="S::june.chan@ucsf.edu::6b220169-97ed-4553-95ea-2b3c298a9f19" providerId="AD"/>
      </p:ext>
    </p:extLst>
  </p:cmAuthor>
  <p:cmAuthor id="3" name="Medellena Glymour" initials="MG" lastIdx="17" clrIdx="2">
    <p:extLst>
      <p:ext uri="{19B8F6BF-5375-455C-9EA6-DF929625EA0E}">
        <p15:presenceInfo xmlns:p15="http://schemas.microsoft.com/office/powerpoint/2012/main" userId="7e3b5371ad9426c4" providerId="Windows Live"/>
      </p:ext>
    </p:extLst>
  </p:cmAuthor>
  <p:cmAuthor id="4" name="Monica Ospina" initials="MO" lastIdx="7" clrIdx="3">
    <p:extLst>
      <p:ext uri="{19B8F6BF-5375-455C-9EA6-DF929625EA0E}">
        <p15:presenceInfo xmlns:p15="http://schemas.microsoft.com/office/powerpoint/2012/main" userId="f884defe8d1a653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61"/>
    <p:restoredTop sz="81399" autoAdjust="0"/>
  </p:normalViewPr>
  <p:slideViewPr>
    <p:cSldViewPr snapToGrid="0" snapToObjects="1">
      <p:cViewPr varScale="1">
        <p:scale>
          <a:sx n="87" d="100"/>
          <a:sy n="87" d="100"/>
        </p:scale>
        <p:origin x="2120" y="192"/>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F4BEE-B0F4-0C4F-B0C5-4EE3331FDE51}" type="datetimeFigureOut">
              <a:rPr lang="en-US" smtClean="0"/>
              <a:t>2/2/22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B49FA-9145-6F48-B012-786C70DCB5A1}" type="slidenum">
              <a:rPr lang="en-US" smtClean="0"/>
              <a:t>‹#›</a:t>
            </a:fld>
            <a:endParaRPr lang="en-US"/>
          </a:p>
        </p:txBody>
      </p:sp>
    </p:spTree>
    <p:extLst>
      <p:ext uri="{BB962C8B-B14F-4D97-AF65-F5344CB8AC3E}">
        <p14:creationId xmlns:p14="http://schemas.microsoft.com/office/powerpoint/2010/main" val="2126014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 you test or keep the interaction term in your regression model?</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From JM Chan:</a:t>
            </a:r>
          </a:p>
          <a:p>
            <a:r>
              <a:rPr lang="en-US" sz="1200" b="0" i="0" u="none" strike="noStrike" kern="1200" dirty="0">
                <a:solidFill>
                  <a:schemeClr val="tx1"/>
                </a:solidFill>
                <a:effectLst/>
                <a:latin typeface="+mn-lt"/>
                <a:ea typeface="+mn-ea"/>
                <a:cs typeface="+mn-cs"/>
              </a:rPr>
              <a:t>pre-specify a hypothesis based on biology or other type of theory, test that hypothesis, present the results.  To test for a statistical interaction, you can compare a model that contains the interaction term vs a model that doesn’t have that term using a Likelihood Ratio Test. If the interaction differs statistically, it is also still important to examine if the difference in clinically meaningful. If so, then you consider presenting the results showing this interaction (generally recommended to use a common reference group for cross-classified exposure variables).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From M </a:t>
            </a:r>
            <a:r>
              <a:rPr lang="en-US" sz="1200" b="0" i="0" u="none" strike="noStrike" kern="1200" dirty="0" err="1">
                <a:solidFill>
                  <a:schemeClr val="tx1"/>
                </a:solidFill>
                <a:effectLst/>
                <a:latin typeface="+mn-lt"/>
                <a:ea typeface="+mn-ea"/>
                <a:cs typeface="+mn-cs"/>
              </a:rPr>
              <a:t>Glymour</a:t>
            </a:r>
            <a:r>
              <a:rPr lang="en-US" sz="1200" b="0" i="0" u="none" strike="noStrike" kern="1200" dirty="0">
                <a:solidFill>
                  <a:schemeClr val="tx1"/>
                </a:solidFill>
                <a:effectLst/>
                <a:latin typeface="+mn-lt"/>
                <a:ea typeface="+mn-ea"/>
                <a:cs typeface="+mn-cs"/>
              </a:rPr>
              <a:t>:</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Be aware of emerging approaches - Machine learning: split your data, test every possible interaction, validate that what you found in one split of the data also holds in the other split in order to avoid over-fitting (or use some variation on this, like 10-fold cross-validation).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What if there’s only interaction with one level of a variable?</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Ex: you have 5 levels of education (&lt;</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ged</a:t>
            </a:r>
            <a:r>
              <a:rPr lang="en-US" sz="1200" b="0" i="0" u="none" strike="noStrike" kern="1200" dirty="0">
                <a:solidFill>
                  <a:schemeClr val="tx1"/>
                </a:solidFill>
                <a:effectLst/>
                <a:latin typeface="+mn-lt"/>
                <a:ea typeface="+mn-ea"/>
                <a:cs typeface="+mn-cs"/>
              </a:rPr>
              <a:t>, associates degree, bachelor's degree) and you are looking for interaction w/ race, e.g., does education have different benefits for blacks than whites.  You find a significant black*associates degree interaction but not black*&lt;</a:t>
            </a:r>
            <a:r>
              <a:rPr lang="en-US" sz="1200" b="0" i="0" u="none" strike="noStrike" kern="1200" dirty="0" err="1">
                <a:solidFill>
                  <a:schemeClr val="tx1"/>
                </a:solidFill>
                <a:effectLst/>
                <a:latin typeface="+mn-lt"/>
                <a:ea typeface="+mn-ea"/>
                <a:cs typeface="+mn-cs"/>
              </a:rPr>
              <a:t>hs</a:t>
            </a:r>
            <a:r>
              <a:rPr lang="en-US" sz="1200" b="0" i="0" u="none" strike="noStrike" kern="1200" dirty="0">
                <a:solidFill>
                  <a:schemeClr val="tx1"/>
                </a:solidFill>
                <a:effectLst/>
                <a:latin typeface="+mn-lt"/>
                <a:ea typeface="+mn-ea"/>
                <a:cs typeface="+mn-cs"/>
              </a:rPr>
              <a:t> or black*</a:t>
            </a:r>
            <a:r>
              <a:rPr lang="en-US" sz="1200" b="0" i="0" u="none" strike="noStrike" kern="1200" dirty="0" err="1">
                <a:solidFill>
                  <a:schemeClr val="tx1"/>
                </a:solidFill>
                <a:effectLst/>
                <a:latin typeface="+mn-lt"/>
                <a:ea typeface="+mn-ea"/>
                <a:cs typeface="+mn-cs"/>
              </a:rPr>
              <a:t>ged</a:t>
            </a:r>
            <a:r>
              <a:rPr lang="en-US" sz="1200" b="0" i="0" u="none" strike="noStrike" kern="1200" dirty="0">
                <a:solidFill>
                  <a:schemeClr val="tx1"/>
                </a:solidFill>
                <a:effectLst/>
                <a:latin typeface="+mn-lt"/>
                <a:ea typeface="+mn-ea"/>
                <a:cs typeface="+mn-cs"/>
              </a:rPr>
              <a:t> etc.   General rule is to use a joint test for whether there are any interactions and then drill down to say okay, if there's evidence effects differ, which education level(s) is it relevant for?  This may require putting multiple interaction effects in the model.</a:t>
            </a:r>
            <a:endParaRPr lang="en-US" dirty="0"/>
          </a:p>
        </p:txBody>
      </p:sp>
      <p:sp>
        <p:nvSpPr>
          <p:cNvPr id="4" name="Slide Number Placeholder 3"/>
          <p:cNvSpPr>
            <a:spLocks noGrp="1"/>
          </p:cNvSpPr>
          <p:nvPr>
            <p:ph type="sldNum" sz="quarter" idx="5"/>
          </p:nvPr>
        </p:nvSpPr>
        <p:spPr/>
        <p:txBody>
          <a:bodyPr/>
          <a:lstStyle/>
          <a:p>
            <a:fld id="{A65B49FA-9145-6F48-B012-786C70DCB5A1}" type="slidenum">
              <a:rPr lang="en-US" smtClean="0"/>
              <a:t>4</a:t>
            </a:fld>
            <a:endParaRPr lang="en-US"/>
          </a:p>
        </p:txBody>
      </p:sp>
    </p:spTree>
    <p:extLst>
      <p:ext uri="{BB962C8B-B14F-4D97-AF65-F5344CB8AC3E}">
        <p14:creationId xmlns:p14="http://schemas.microsoft.com/office/powerpoint/2010/main" val="201574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05474"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333" tIns="46666" rIns="93333" bIns="46666"/>
          <a:lstStyle/>
          <a:p>
            <a:r>
              <a:rPr lang="en-US"/>
              <a:t>After making a new variable, check that you created it correctly. For ex:</a:t>
            </a:r>
          </a:p>
          <a:p>
            <a:r>
              <a:rPr lang="en-US"/>
              <a:t>Proc freq;</a:t>
            </a:r>
          </a:p>
          <a:p>
            <a:r>
              <a:rPr lang="en-US"/>
              <a:t> tables femsped female*femsped femsped*spouse_ed;</a:t>
            </a:r>
          </a:p>
        </p:txBody>
      </p:sp>
    </p:spTree>
    <p:extLst>
      <p:ext uri="{BB962C8B-B14F-4D97-AF65-F5344CB8AC3E}">
        <p14:creationId xmlns:p14="http://schemas.microsoft.com/office/powerpoint/2010/main" val="1797746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5214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19826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337955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06182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794855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271238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01378"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333" tIns="46666" rIns="93333" bIns="46666"/>
          <a:lstStyle/>
          <a:p>
            <a:r>
              <a:rPr lang="en-US" dirty="0"/>
              <a:t>What’s the reference group?</a:t>
            </a:r>
          </a:p>
          <a:p>
            <a:r>
              <a:rPr lang="en-US" dirty="0"/>
              <a:t>Men with spouse w/ 12 years of education. </a:t>
            </a:r>
          </a:p>
          <a:p>
            <a:r>
              <a:rPr lang="en-US" dirty="0"/>
              <a:t>What’s alpha? LF of ref group</a:t>
            </a:r>
          </a:p>
          <a:p>
            <a:r>
              <a:rPr lang="en-US" dirty="0"/>
              <a:t>What’s b1? </a:t>
            </a:r>
            <a:r>
              <a:rPr lang="en-US" dirty="0" err="1"/>
              <a:t>Avg</a:t>
            </a:r>
            <a:r>
              <a:rPr lang="en-US" dirty="0"/>
              <a:t> change in LF in men with each additional year of spouse-education</a:t>
            </a:r>
          </a:p>
          <a:p>
            <a:r>
              <a:rPr lang="en-US" dirty="0"/>
              <a:t>B2? </a:t>
            </a:r>
            <a:r>
              <a:rPr lang="en-US" dirty="0" err="1"/>
              <a:t>Avg</a:t>
            </a:r>
            <a:r>
              <a:rPr lang="en-US" dirty="0"/>
              <a:t> difference in LF for women versus men with spouses with 12 years of education</a:t>
            </a:r>
          </a:p>
          <a:p>
            <a:r>
              <a:rPr lang="en-US" dirty="0"/>
              <a:t>B3? </a:t>
            </a:r>
            <a:r>
              <a:rPr lang="en-US" dirty="0" err="1"/>
              <a:t>Avg</a:t>
            </a:r>
            <a:r>
              <a:rPr lang="en-US" dirty="0"/>
              <a:t> difference in slope of LF for women for each additional year of spouse </a:t>
            </a:r>
            <a:r>
              <a:rPr lang="en-US" dirty="0" err="1"/>
              <a:t>ed</a:t>
            </a:r>
            <a:r>
              <a:rPr lang="en-US" dirty="0"/>
              <a:t> (compared to slope for men)</a:t>
            </a:r>
          </a:p>
          <a:p>
            <a:r>
              <a:rPr lang="en-US" dirty="0"/>
              <a:t>Slope of line for men? B1</a:t>
            </a:r>
          </a:p>
          <a:p>
            <a:r>
              <a:rPr lang="en-US" dirty="0"/>
              <a:t>Slope of line for women? B1+b3</a:t>
            </a:r>
          </a:p>
          <a:p>
            <a:r>
              <a:rPr lang="en-US" dirty="0"/>
              <a:t>Difference in intercepts?=b2, but note not all that meaningful, since difference between men and women is different for different values of spouse-ed.</a:t>
            </a:r>
          </a:p>
        </p:txBody>
      </p:sp>
    </p:spTree>
    <p:extLst>
      <p:ext uri="{BB962C8B-B14F-4D97-AF65-F5344CB8AC3E}">
        <p14:creationId xmlns:p14="http://schemas.microsoft.com/office/powerpoint/2010/main" val="182071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a:xfrm>
            <a:off x="1182688" y="696913"/>
            <a:ext cx="4648200" cy="3486150"/>
          </a:xfrm>
          <a:solidFill>
            <a:srgbClr val="FFFFFF"/>
          </a:solidFill>
          <a:ln/>
        </p:spPr>
      </p:sp>
      <p:sp>
        <p:nvSpPr>
          <p:cNvPr id="103426" name="Rectangle 3"/>
          <p:cNvSpPr>
            <a:spLocks noGrp="1" noChangeArrowheads="1"/>
          </p:cNvSpPr>
          <p:nvPr>
            <p:ph type="body" idx="1"/>
          </p:nvPr>
        </p:nvSpPr>
        <p:spPr>
          <a:xfrm>
            <a:off x="935038" y="4416425"/>
            <a:ext cx="5140325" cy="4183063"/>
          </a:xfrm>
          <a:solidFill>
            <a:srgbClr val="FFFFFF"/>
          </a:solidFill>
          <a:ln>
            <a:solidFill>
              <a:srgbClr val="000000"/>
            </a:solidFill>
          </a:ln>
        </p:spPr>
        <p:txBody>
          <a:bodyPr lIns="93333" tIns="46666" rIns="93333" bIns="46666"/>
          <a:lstStyle/>
          <a:p>
            <a:r>
              <a:rPr lang="en-US" dirty="0"/>
              <a:t>So, what is the life expectancy for a woman whose spouse has 16 years of education?</a:t>
            </a:r>
          </a:p>
          <a:p>
            <a:r>
              <a:rPr lang="en-US" dirty="0"/>
              <a:t>What is the le for a man whose spouse has 16 years of education?</a:t>
            </a:r>
          </a:p>
          <a:p>
            <a:r>
              <a:rPr lang="en-US" dirty="0"/>
              <a:t>Remember, </a:t>
            </a:r>
            <a:r>
              <a:rPr lang="en-US" dirty="0" err="1"/>
              <a:t>edn</a:t>
            </a:r>
            <a:r>
              <a:rPr lang="en-US" dirty="0"/>
              <a:t> is centered as 12.</a:t>
            </a:r>
          </a:p>
          <a:p>
            <a:endParaRPr lang="en-US" dirty="0"/>
          </a:p>
          <a:p>
            <a:r>
              <a:rPr lang="en-US" dirty="0"/>
              <a:t>What is LF for a woman whose spouse has 5 years of education?</a:t>
            </a:r>
          </a:p>
          <a:p>
            <a:r>
              <a:rPr lang="en-US" dirty="0"/>
              <a:t>What is the LF for a man whose spouse has 5 years of education?</a:t>
            </a:r>
          </a:p>
          <a:p>
            <a:r>
              <a:rPr lang="en-US" dirty="0"/>
              <a:t>What is the effect of spouse education for men? For women?</a:t>
            </a:r>
          </a:p>
        </p:txBody>
      </p:sp>
    </p:spTree>
    <p:extLst>
      <p:ext uri="{BB962C8B-B14F-4D97-AF65-F5344CB8AC3E}">
        <p14:creationId xmlns:p14="http://schemas.microsoft.com/office/powerpoint/2010/main" val="1059522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Blue1">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3" cy="656093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
        <p:nvSpPr>
          <p:cNvPr id="10"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2"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969433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5"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473772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lvl2pPr>
              <a:buClr>
                <a:schemeClr val="accent5"/>
              </a:buClr>
              <a:defRPr/>
            </a:lvl2pPr>
            <a:lvl4pPr>
              <a:buClr>
                <a:schemeClr val="accent5"/>
              </a:buClr>
              <a:defRPr/>
            </a:lvl4p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802097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54225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White">
    <p:bg>
      <p:bgRef idx="1001">
        <a:schemeClr val="bg1"/>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Tree>
    <p:extLst>
      <p:ext uri="{BB962C8B-B14F-4D97-AF65-F5344CB8AC3E}">
        <p14:creationId xmlns:p14="http://schemas.microsoft.com/office/powerpoint/2010/main" val="3348446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Chart Placeholder 2"/>
          <p:cNvSpPr>
            <a:spLocks noGrp="1"/>
          </p:cNvSpPr>
          <p:nvPr>
            <p:ph type="chart" sz="quarter" idx="14"/>
          </p:nvPr>
        </p:nvSpPr>
        <p:spPr>
          <a:xfrm>
            <a:off x="268360" y="469928"/>
            <a:ext cx="8587407" cy="5297083"/>
          </a:xfrm>
          <a:prstGeom prst="rect">
            <a:avLst/>
          </a:prstGeom>
        </p:spPr>
        <p:txBody>
          <a:bodyPr>
            <a:normAutofit/>
          </a:bodyPr>
          <a:lstStyle>
            <a:lvl1pPr marL="0" indent="0">
              <a:buNone/>
              <a:defRPr/>
            </a:lvl1pPr>
          </a:lstStyle>
          <a:p>
            <a:r>
              <a:rPr lang="en-US"/>
              <a:t>Click icon to add chart</a:t>
            </a:r>
            <a:endParaRPr lang="en-US" dirty="0"/>
          </a:p>
        </p:txBody>
      </p:sp>
    </p:spTree>
    <p:extLst>
      <p:ext uri="{BB962C8B-B14F-4D97-AF65-F5344CB8AC3E}">
        <p14:creationId xmlns:p14="http://schemas.microsoft.com/office/powerpoint/2010/main" val="188580095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052049"/>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6"/>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456925"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4790386" y="1894326"/>
            <a:ext cx="3826840"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93541553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1"/>
                </a:solidFill>
                <a:latin typeface="+mn-lt"/>
              </a:defRPr>
            </a:lvl1pPr>
          </a:lstStyle>
          <a:p>
            <a:pPr lvl="0"/>
            <a:r>
              <a:rPr lang="en-US" dirty="0"/>
              <a:t>Author’s Name</a:t>
            </a:r>
          </a:p>
        </p:txBody>
      </p:sp>
      <p:sp>
        <p:nvSpPr>
          <p:cNvPr id="13" name="Rectangle 12"/>
          <p:cNvSpPr/>
          <p:nvPr userDrawn="1"/>
        </p:nvSpPr>
        <p:spPr bwMode="auto">
          <a:xfrm>
            <a:off x="496956" y="3"/>
            <a:ext cx="1073426" cy="1577005"/>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1"/>
                </a:solidFill>
                <a:latin typeface="+mn-lt"/>
              </a:defRPr>
            </a:lvl1pPr>
          </a:lstStyle>
          <a:p>
            <a:pPr lvl="0"/>
            <a:r>
              <a:rPr lang="en-US" dirty="0"/>
              <a:t>Position Title</a:t>
            </a:r>
          </a:p>
        </p:txBody>
      </p:sp>
    </p:spTree>
    <p:extLst>
      <p:ext uri="{BB962C8B-B14F-4D97-AF65-F5344CB8AC3E}">
        <p14:creationId xmlns:p14="http://schemas.microsoft.com/office/powerpoint/2010/main" val="102353503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Slide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295126327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9" name="Text Placeholder 8"/>
          <p:cNvSpPr>
            <a:spLocks noGrp="1"/>
          </p:cNvSpPr>
          <p:nvPr>
            <p:ph type="body" sz="quarter" idx="13" hasCustomPrompt="1"/>
          </p:nvPr>
        </p:nvSpPr>
        <p:spPr>
          <a:xfrm>
            <a:off x="437602" y="1908315"/>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1" indent="0">
              <a:buNone/>
              <a:defRPr>
                <a:latin typeface="+mn-lt"/>
              </a:defRPr>
            </a:lvl2pPr>
            <a:lvl3pPr marL="515924" indent="0">
              <a:buNone/>
              <a:defRPr>
                <a:latin typeface="+mn-lt"/>
              </a:defRPr>
            </a:lvl3pPr>
            <a:lvl4pPr marL="800080" indent="0">
              <a:buNone/>
              <a:defRPr>
                <a:latin typeface="+mn-lt"/>
              </a:defRPr>
            </a:lvl4pPr>
            <a:lvl5pPr marL="1085823"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3"/>
            <a:ext cx="1073426" cy="1577005"/>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90BD31"/>
              </a:solidFill>
              <a:latin typeface="Garamond"/>
            </a:endParaRPr>
          </a:p>
        </p:txBody>
      </p:sp>
      <p:sp>
        <p:nvSpPr>
          <p:cNvPr id="12" name="TextBox 11"/>
          <p:cNvSpPr txBox="1"/>
          <p:nvPr userDrawn="1"/>
        </p:nvSpPr>
        <p:spPr bwMode="auto">
          <a:xfrm>
            <a:off x="434630" y="353943"/>
            <a:ext cx="1192695" cy="2123658"/>
          </a:xfrm>
          <a:prstGeom prst="rect">
            <a:avLst/>
          </a:prstGeom>
          <a:noFill/>
          <a:ln w="19050" algn="ctr">
            <a:noFill/>
            <a:miter lim="800000"/>
            <a:headEnd/>
            <a:tailEnd/>
          </a:ln>
        </p:spPr>
        <p:txBody>
          <a:bodyPr wrap="square" lIns="0" tIns="0" rIns="0" bIns="0" rtlCol="0" anchor="ctr">
            <a:spAutoFit/>
          </a:bodyPr>
          <a:lstStyle/>
          <a:p>
            <a:pPr algn="ctr" eaLnBrk="1" fontAlgn="auto" hangingPunct="1">
              <a:spcBef>
                <a:spcPts val="0"/>
              </a:spcBef>
              <a:spcAft>
                <a:spcPts val="0"/>
              </a:spcAft>
            </a:pPr>
            <a:r>
              <a:rPr lang="en-US" sz="13800" b="1" dirty="0">
                <a:solidFill>
                  <a:srgbClr val="FFFFFF"/>
                </a:solidFill>
                <a:latin typeface="Arial"/>
              </a:rPr>
              <a:t>“</a:t>
            </a:r>
          </a:p>
        </p:txBody>
      </p:sp>
      <p:sp>
        <p:nvSpPr>
          <p:cNvPr id="10" name="Text Placeholder 13"/>
          <p:cNvSpPr>
            <a:spLocks noGrp="1"/>
          </p:cNvSpPr>
          <p:nvPr>
            <p:ph type="body" sz="quarter" idx="14" hasCustomPrompt="1"/>
          </p:nvPr>
        </p:nvSpPr>
        <p:spPr>
          <a:xfrm>
            <a:off x="447674" y="4929106"/>
            <a:ext cx="6513958" cy="573905"/>
          </a:xfrm>
          <a:prstGeom prst="rect">
            <a:avLst/>
          </a:prstGeom>
        </p:spPr>
        <p:txBody>
          <a:bodyPr>
            <a:normAutofit/>
          </a:bodyPr>
          <a:lstStyle>
            <a:lvl1pPr marL="0" indent="0">
              <a:lnSpc>
                <a:spcPct val="100000"/>
              </a:lnSpc>
              <a:buNone/>
              <a:defRPr sz="1800" b="1">
                <a:solidFill>
                  <a:schemeClr val="accent3"/>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8"/>
            <a:ext cx="6513958" cy="587916"/>
          </a:xfrm>
          <a:prstGeom prst="rect">
            <a:avLst/>
          </a:prstGeom>
        </p:spPr>
        <p:txBody>
          <a:bodyPr>
            <a:normAutofit/>
          </a:bodyPr>
          <a:lstStyle>
            <a:lvl1pPr marL="0" indent="0">
              <a:lnSpc>
                <a:spcPts val="2000"/>
              </a:lnSpc>
              <a:buNone/>
              <a:defRPr sz="1800" b="0" baseline="0">
                <a:solidFill>
                  <a:schemeClr val="accent3"/>
                </a:solidFill>
                <a:latin typeface="+mn-lt"/>
              </a:defRPr>
            </a:lvl1pPr>
          </a:lstStyle>
          <a:p>
            <a:pPr lvl="0"/>
            <a:r>
              <a:rPr lang="en-US" dirty="0"/>
              <a:t>Position Title</a:t>
            </a:r>
          </a:p>
        </p:txBody>
      </p:sp>
    </p:spTree>
    <p:extLst>
      <p:ext uri="{BB962C8B-B14F-4D97-AF65-F5344CB8AC3E}">
        <p14:creationId xmlns:p14="http://schemas.microsoft.com/office/powerpoint/2010/main" val="221074309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 Blu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14" name="Rectangle 13"/>
          <p:cNvSpPr/>
          <p:nvPr userDrawn="1"/>
        </p:nvSpPr>
        <p:spPr bwMode="auto">
          <a:xfrm>
            <a:off x="3" y="2363626"/>
            <a:ext cx="7051729" cy="188180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15"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17403729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Teal1">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7" y="297068"/>
            <a:ext cx="8828062" cy="6560932"/>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4"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5"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9929475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 Teal">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8"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28151425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 Green">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548153" y="6470130"/>
            <a:ext cx="4310907" cy="137980"/>
          </a:xfrm>
          <a:prstGeom prst="rect">
            <a:avLst/>
          </a:prstGeom>
        </p:spPr>
        <p:txBody>
          <a:bodyPr/>
          <a:lstStyle/>
          <a:p>
            <a:endParaRPr lang="en-US" dirty="0">
              <a:solidFill>
                <a:srgbClr val="052049"/>
              </a:solidFill>
            </a:endParaRPr>
          </a:p>
        </p:txBody>
      </p:sp>
      <p:sp>
        <p:nvSpPr>
          <p:cNvPr id="5" name="Slide Number Placeholder 4"/>
          <p:cNvSpPr>
            <a:spLocks noGrp="1"/>
          </p:cNvSpPr>
          <p:nvPr>
            <p:ph type="sldNum" sz="quarter" idx="12"/>
          </p:nvPr>
        </p:nvSpPr>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6" name="Rectangle 5"/>
          <p:cNvSpPr/>
          <p:nvPr userDrawn="1"/>
        </p:nvSpPr>
        <p:spPr bwMode="auto">
          <a:xfrm>
            <a:off x="3" y="2363626"/>
            <a:ext cx="7051729" cy="1881809"/>
          </a:xfrm>
          <a:prstGeom prst="rect">
            <a:avLst/>
          </a:prstGeom>
          <a:solidFill>
            <a:schemeClr val="accent3"/>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FFFFFF"/>
              </a:solidFill>
              <a:latin typeface="Garamond"/>
            </a:endParaRPr>
          </a:p>
        </p:txBody>
      </p:sp>
      <p:sp>
        <p:nvSpPr>
          <p:cNvPr id="7" name="Title 15"/>
          <p:cNvSpPr>
            <a:spLocks noGrp="1"/>
          </p:cNvSpPr>
          <p:nvPr>
            <p:ph type="title" hasCustomPrompt="1"/>
          </p:nvPr>
        </p:nvSpPr>
        <p:spPr>
          <a:xfrm>
            <a:off x="453585" y="2559253"/>
            <a:ext cx="6435412" cy="1477195"/>
          </a:xfrm>
        </p:spPr>
        <p:txBody>
          <a:bodyPr anchor="ctr">
            <a:noAutofit/>
          </a:bodyPr>
          <a:lstStyle>
            <a:lvl1pPr>
              <a:defRPr sz="3600" baseline="0">
                <a:solidFill>
                  <a:schemeClr val="bg1"/>
                </a:solidFill>
                <a:latin typeface="+mj-lt"/>
              </a:defRPr>
            </a:lvl1pPr>
          </a:lstStyle>
          <a:p>
            <a:r>
              <a:rPr lang="en-US" dirty="0"/>
              <a:t>Section Header Here</a:t>
            </a:r>
          </a:p>
        </p:txBody>
      </p:sp>
    </p:spTree>
    <p:extLst>
      <p:ext uri="{BB962C8B-B14F-4D97-AF65-F5344CB8AC3E}">
        <p14:creationId xmlns:p14="http://schemas.microsoft.com/office/powerpoint/2010/main" val="394084515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logo_1">
    <p:bg>
      <p:bgRef idx="1001">
        <a:schemeClr val="bg2"/>
      </p:bgRef>
    </p:bg>
    <p:spTree>
      <p:nvGrpSpPr>
        <p:cNvPr id="1" name=""/>
        <p:cNvGrpSpPr/>
        <p:nvPr/>
      </p:nvGrpSpPr>
      <p:grpSpPr>
        <a:xfrm>
          <a:off x="0" y="0"/>
          <a:ext cx="0" cy="0"/>
          <a:chOff x="0" y="0"/>
          <a:chExt cx="0" cy="0"/>
        </a:xfrm>
      </p:grpSpPr>
      <p:pic>
        <p:nvPicPr>
          <p:cNvPr id="3" name="Picture 41"/>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invGray">
          <a:xfrm>
            <a:off x="3865184" y="2906722"/>
            <a:ext cx="1571041" cy="10257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5342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logo_2">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657600" y="2514849"/>
            <a:ext cx="1828800" cy="1828302"/>
          </a:xfrm>
          <a:prstGeom prst="rect">
            <a:avLst/>
          </a:prstGeom>
        </p:spPr>
      </p:pic>
    </p:spTree>
    <p:extLst>
      <p:ext uri="{BB962C8B-B14F-4D97-AF65-F5344CB8AC3E}">
        <p14:creationId xmlns:p14="http://schemas.microsoft.com/office/powerpoint/2010/main" val="189662416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 Research">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64304" y="2415131"/>
            <a:ext cx="1615440" cy="1615440"/>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55208" y="-437"/>
            <a:ext cx="3588792" cy="241556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l="8419"/>
          <a:stretch/>
        </p:blipFill>
        <p:spPr>
          <a:xfrm>
            <a:off x="0" y="2415131"/>
            <a:ext cx="6664304" cy="4442869"/>
          </a:xfrm>
          <a:prstGeom prst="rect">
            <a:avLst/>
          </a:prstGeom>
        </p:spPr>
      </p:pic>
    </p:spTree>
    <p:extLst>
      <p:ext uri="{BB962C8B-B14F-4D97-AF65-F5344CB8AC3E}">
        <p14:creationId xmlns:p14="http://schemas.microsoft.com/office/powerpoint/2010/main" val="600640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losing - Education">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3101828" cy="2267794"/>
          </a:xfrm>
          <a:prstGeom prst="rect">
            <a:avLst/>
          </a:prstGeom>
        </p:spPr>
      </p:pic>
      <p:pic>
        <p:nvPicPr>
          <p:cNvPr id="6" name="Picture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7510091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losing - Patient Care">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840" y="2267794"/>
            <a:ext cx="1615440" cy="1615440"/>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3106167" cy="2267794"/>
          </a:xfrm>
          <a:prstGeom prst="rect">
            <a:avLst/>
          </a:prstGeom>
        </p:spPr>
      </p:pic>
      <p:pic>
        <p:nvPicPr>
          <p:cNvPr id="8" name="Picture 7"/>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367280" y="2267794"/>
            <a:ext cx="6776720" cy="4590207"/>
          </a:xfrm>
          <a:prstGeom prst="rect">
            <a:avLst/>
          </a:prstGeom>
        </p:spPr>
      </p:pic>
    </p:spTree>
    <p:extLst>
      <p:ext uri="{BB962C8B-B14F-4D97-AF65-F5344CB8AC3E}">
        <p14:creationId xmlns:p14="http://schemas.microsoft.com/office/powerpoint/2010/main" val="3938424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0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Tree>
    <p:extLst>
      <p:ext uri="{BB962C8B-B14F-4D97-AF65-F5344CB8AC3E}">
        <p14:creationId xmlns:p14="http://schemas.microsoft.com/office/powerpoint/2010/main" val="4269428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3" y="438914"/>
            <a:ext cx="8089901" cy="467820"/>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6334638" y="6452362"/>
            <a:ext cx="927193" cy="155235"/>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F0D4BF0B-1178-884D-B739-E14E62F4ADD0}" type="datetime1">
              <a:rPr lang="en-US" smtClean="0">
                <a:solidFill>
                  <a:srgbClr val="052049"/>
                </a:solidFill>
              </a:rPr>
              <a:t>2/2/22</a:t>
            </a:fld>
            <a:endParaRPr lang="en-US" dirty="0">
              <a:solidFill>
                <a:srgbClr val="052049"/>
              </a:solidFill>
            </a:endParaRPr>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endParaRPr lang="en-US" dirty="0">
              <a:solidFill>
                <a:srgbClr val="052049"/>
              </a:solidFill>
            </a:endParaRPr>
          </a:p>
        </p:txBody>
      </p:sp>
      <p:sp>
        <p:nvSpPr>
          <p:cNvPr id="10" name="Slide Number Placeholder 6"/>
          <p:cNvSpPr>
            <a:spLocks noGrp="1"/>
          </p:cNvSpPr>
          <p:nvPr>
            <p:ph type="sldNum" sz="quarter" idx="4"/>
          </p:nvPr>
        </p:nvSpPr>
        <p:spPr>
          <a:xfrm>
            <a:off x="358010" y="6453505"/>
            <a:ext cx="246061" cy="155233"/>
          </a:xfrm>
          <a:prstGeom prst="rect">
            <a:avLst/>
          </a:prstGeom>
        </p:spPr>
        <p:txBody>
          <a:bodyPr vert="horz" wrap="square" lIns="0" tIns="0" rIns="0" bIns="0" rtlCol="0" anchor="b" anchorCtr="0"/>
          <a:lstStyle>
            <a:lvl1pPr algn="l">
              <a:defRPr sz="675" i="0">
                <a:solidFill>
                  <a:schemeClr val="tx1"/>
                </a:solidFill>
                <a:latin typeface="Arial" pitchFamily="34" charset="0"/>
                <a:cs typeface="Arial" pitchFamily="34" charset="0"/>
              </a:defRPr>
            </a:lvl1pPr>
          </a:lstStyle>
          <a:p>
            <a:fld id="{7BCC8D0D-EAEC-449D-9161-023DFF90F2E2}" type="slidenum">
              <a:rPr lang="en-US" smtClean="0">
                <a:solidFill>
                  <a:srgbClr val="052049"/>
                </a:solidFill>
              </a:rPr>
              <a:pPr/>
              <a:t>‹#›</a:t>
            </a:fld>
            <a:endParaRPr lang="en-US" dirty="0">
              <a:solidFill>
                <a:srgbClr val="052049"/>
              </a:solidFill>
            </a:endParaRPr>
          </a:p>
        </p:txBody>
      </p:sp>
    </p:spTree>
    <p:extLst>
      <p:ext uri="{BB962C8B-B14F-4D97-AF65-F5344CB8AC3E}">
        <p14:creationId xmlns:p14="http://schemas.microsoft.com/office/powerpoint/2010/main" val="92929119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BFDEC4D-82E7-4E59-AB7F-BA00AE1A256C}" type="slidenum">
              <a:rPr lang="en-US"/>
              <a:pPr>
                <a:defRPr/>
              </a:pPr>
              <a:t>‹#›</a:t>
            </a:fld>
            <a:endParaRPr lang="en-US"/>
          </a:p>
        </p:txBody>
      </p:sp>
    </p:spTree>
    <p:extLst>
      <p:ext uri="{BB962C8B-B14F-4D97-AF65-F5344CB8AC3E}">
        <p14:creationId xmlns:p14="http://schemas.microsoft.com/office/powerpoint/2010/main" val="1326874790"/>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 Blue2">
    <p:bg>
      <p:bgRef idx="1001">
        <a:schemeClr val="bg1"/>
      </p:bgRef>
    </p:bg>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extLst>
              <a:ext uri="{28A0092B-C50C-407E-A947-70E740481C1C}">
                <a14:useLocalDpi xmlns:a14="http://schemas.microsoft.com/office/drawing/2010/main"/>
              </a:ext>
            </a:extLst>
          </a:blip>
          <a:srcRect t="-1" b="-1"/>
          <a:stretch/>
        </p:blipFill>
        <p:spPr>
          <a:xfrm>
            <a:off x="315937" y="282638"/>
            <a:ext cx="8834029" cy="6575362"/>
          </a:xfrm>
          <a:prstGeom prst="rect">
            <a:avLst/>
          </a:prstGeom>
        </p:spPr>
      </p:pic>
      <p:sp>
        <p:nvSpPr>
          <p:cNvPr id="2" name="Rectangle 1"/>
          <p:cNvSpPr/>
          <p:nvPr userDrawn="1"/>
        </p:nvSpPr>
        <p:spPr bwMode="auto">
          <a:xfrm>
            <a:off x="502920" y="1"/>
            <a:ext cx="5666935" cy="5739619"/>
          </a:xfrm>
          <a:prstGeom prst="rect">
            <a:avLst/>
          </a:prstGeom>
          <a:solidFill>
            <a:schemeClr val="accent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0"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5"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6"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30057175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9444B-C978-47A6-9044-3A9890089F7D}" type="slidenum">
              <a:rPr lang="en-US"/>
              <a:pPr>
                <a:defRPr/>
              </a:pPr>
              <a:t>‹#›</a:t>
            </a:fld>
            <a:endParaRPr lang="en-US"/>
          </a:p>
        </p:txBody>
      </p:sp>
    </p:spTree>
    <p:extLst>
      <p:ext uri="{BB962C8B-B14F-4D97-AF65-F5344CB8AC3E}">
        <p14:creationId xmlns:p14="http://schemas.microsoft.com/office/powerpoint/2010/main" val="836816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6B7897F3-2DFF-4006-BC9E-419DAAC4F29A}" type="slidenum">
              <a:rPr lang="en-US"/>
              <a:pPr>
                <a:defRPr/>
              </a:pPr>
              <a:t>‹#›</a:t>
            </a:fld>
            <a:endParaRPr lang="en-US"/>
          </a:p>
        </p:txBody>
      </p:sp>
    </p:spTree>
    <p:extLst>
      <p:ext uri="{BB962C8B-B14F-4D97-AF65-F5344CB8AC3E}">
        <p14:creationId xmlns:p14="http://schemas.microsoft.com/office/powerpoint/2010/main" val="899349456"/>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C468968-B4F0-44A9-941F-A6CE45A2C619}" type="slidenum">
              <a:rPr lang="en-US"/>
              <a:pPr>
                <a:defRPr/>
              </a:pPr>
              <a:t>‹#›</a:t>
            </a:fld>
            <a:endParaRPr lang="en-US"/>
          </a:p>
        </p:txBody>
      </p:sp>
    </p:spTree>
    <p:extLst>
      <p:ext uri="{BB962C8B-B14F-4D97-AF65-F5344CB8AC3E}">
        <p14:creationId xmlns:p14="http://schemas.microsoft.com/office/powerpoint/2010/main" val="35720830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8DEFDB-E37E-41AD-8571-BC5F5A62ABED}" type="slidenum">
              <a:rPr lang="en-US"/>
              <a:pPr>
                <a:defRPr/>
              </a:pPr>
              <a:t>‹#›</a:t>
            </a:fld>
            <a:endParaRPr lang="en-US"/>
          </a:p>
        </p:txBody>
      </p:sp>
    </p:spTree>
    <p:extLst>
      <p:ext uri="{BB962C8B-B14F-4D97-AF65-F5344CB8AC3E}">
        <p14:creationId xmlns:p14="http://schemas.microsoft.com/office/powerpoint/2010/main" val="13961497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006A474-19AD-4B26-96D3-41C3F7EE6CD4}" type="slidenum">
              <a:rPr lang="en-US"/>
              <a:pPr>
                <a:defRPr/>
              </a:pPr>
              <a:t>‹#›</a:t>
            </a:fld>
            <a:endParaRPr lang="en-US"/>
          </a:p>
        </p:txBody>
      </p:sp>
    </p:spTree>
    <p:extLst>
      <p:ext uri="{BB962C8B-B14F-4D97-AF65-F5344CB8AC3E}">
        <p14:creationId xmlns:p14="http://schemas.microsoft.com/office/powerpoint/2010/main" val="4257723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F543F0E8-110D-4B45-82FD-2F135B26C4C3}" type="slidenum">
              <a:rPr lang="en-US"/>
              <a:pPr>
                <a:defRPr/>
              </a:pPr>
              <a:t>‹#›</a:t>
            </a:fld>
            <a:endParaRPr lang="en-US"/>
          </a:p>
        </p:txBody>
      </p:sp>
    </p:spTree>
    <p:extLst>
      <p:ext uri="{BB962C8B-B14F-4D97-AF65-F5344CB8AC3E}">
        <p14:creationId xmlns:p14="http://schemas.microsoft.com/office/powerpoint/2010/main" val="3136493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1B5AA02D-A8BB-44B7-A596-1503A480476C}" type="slidenum">
              <a:rPr lang="en-US"/>
              <a:pPr>
                <a:defRPr/>
              </a:pPr>
              <a:t>‹#›</a:t>
            </a:fld>
            <a:endParaRPr lang="en-US"/>
          </a:p>
        </p:txBody>
      </p:sp>
    </p:spTree>
    <p:extLst>
      <p:ext uri="{BB962C8B-B14F-4D97-AF65-F5344CB8AC3E}">
        <p14:creationId xmlns:p14="http://schemas.microsoft.com/office/powerpoint/2010/main" val="73100480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1E4EB38-8F6B-47A9-BE84-EF526403682B}" type="slidenum">
              <a:rPr lang="en-US"/>
              <a:pPr>
                <a:defRPr/>
              </a:pPr>
              <a:t>‹#›</a:t>
            </a:fld>
            <a:endParaRPr lang="en-US"/>
          </a:p>
        </p:txBody>
      </p:sp>
    </p:spTree>
    <p:extLst>
      <p:ext uri="{BB962C8B-B14F-4D97-AF65-F5344CB8AC3E}">
        <p14:creationId xmlns:p14="http://schemas.microsoft.com/office/powerpoint/2010/main" val="15003563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57A4E790-2BAC-45E4-A274-08A50A905367}" type="slidenum">
              <a:rPr lang="en-US"/>
              <a:pPr>
                <a:defRPr/>
              </a:pPr>
              <a:t>‹#›</a:t>
            </a:fld>
            <a:endParaRPr lang="en-US"/>
          </a:p>
        </p:txBody>
      </p:sp>
    </p:spTree>
    <p:extLst>
      <p:ext uri="{BB962C8B-B14F-4D97-AF65-F5344CB8AC3E}">
        <p14:creationId xmlns:p14="http://schemas.microsoft.com/office/powerpoint/2010/main" val="33901951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154FCC2-AFDB-443F-B4A5-D7BDF95F2ABA}" type="slidenum">
              <a:rPr lang="en-US"/>
              <a:pPr>
                <a:defRPr/>
              </a:pPr>
              <a:t>‹#›</a:t>
            </a:fld>
            <a:endParaRPr lang="en-US"/>
          </a:p>
        </p:txBody>
      </p:sp>
    </p:spTree>
    <p:extLst>
      <p:ext uri="{BB962C8B-B14F-4D97-AF65-F5344CB8AC3E}">
        <p14:creationId xmlns:p14="http://schemas.microsoft.com/office/powerpoint/2010/main" val="1402848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 Teal2">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15933" y="297068"/>
            <a:ext cx="8828067" cy="6560934"/>
          </a:xfrm>
          <a:prstGeom prst="rect">
            <a:avLst/>
          </a:prstGeom>
        </p:spPr>
      </p:pic>
      <p:sp>
        <p:nvSpPr>
          <p:cNvPr id="2" name="Rectangle 1"/>
          <p:cNvSpPr/>
          <p:nvPr userDrawn="1"/>
        </p:nvSpPr>
        <p:spPr bwMode="auto">
          <a:xfrm>
            <a:off x="502920" y="1"/>
            <a:ext cx="5666935" cy="5739619"/>
          </a:xfrm>
          <a:prstGeom prst="rect">
            <a:avLst/>
          </a:prstGeom>
          <a:solidFill>
            <a:schemeClr val="accent2"/>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3" name="Date Placeholder 4"/>
          <p:cNvSpPr>
            <a:spLocks noGrp="1"/>
          </p:cNvSpPr>
          <p:nvPr>
            <p:ph type="dt" sz="half" idx="2"/>
          </p:nvPr>
        </p:nvSpPr>
        <p:spPr>
          <a:xfrm>
            <a:off x="785881" y="5159269"/>
            <a:ext cx="1925338" cy="238607"/>
          </a:xfrm>
          <a:prstGeom prst="rect">
            <a:avLst/>
          </a:prstGeom>
        </p:spPr>
        <p:txBody>
          <a:bodyPr vert="horz" wrap="square" lIns="91440" tIns="0" rIns="91440" bIns="0" rtlCol="0" anchor="b" anchorCtr="0">
            <a:noAutofit/>
          </a:bodyPr>
          <a:lstStyle>
            <a:lvl1pPr algn="l">
              <a:defRPr sz="1200" i="0">
                <a:solidFill>
                  <a:schemeClr val="bg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9" name="Text Placeholder 2"/>
          <p:cNvSpPr>
            <a:spLocks noGrp="1"/>
          </p:cNvSpPr>
          <p:nvPr>
            <p:ph type="body" sz="quarter" idx="10" hasCustomPrompt="1"/>
          </p:nvPr>
        </p:nvSpPr>
        <p:spPr>
          <a:xfrm>
            <a:off x="784277" y="4473719"/>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a:t>Presenter’s </a:t>
            </a:r>
            <a:r>
              <a:rPr lang="en-US" dirty="0"/>
              <a:t>Name</a:t>
            </a:r>
          </a:p>
        </p:txBody>
      </p:sp>
      <p:sp>
        <p:nvSpPr>
          <p:cNvPr id="16" name="Title 15"/>
          <p:cNvSpPr>
            <a:spLocks noGrp="1"/>
          </p:cNvSpPr>
          <p:nvPr>
            <p:ph type="title" hasCustomPrompt="1"/>
          </p:nvPr>
        </p:nvSpPr>
        <p:spPr>
          <a:xfrm>
            <a:off x="784276" y="1503863"/>
            <a:ext cx="5205707" cy="1749284"/>
          </a:xfrm>
        </p:spPr>
        <p:txBody>
          <a:bodyPr anchor="b">
            <a:noAutofit/>
          </a:bodyPr>
          <a:lstStyle>
            <a:lvl1pPr>
              <a:defRPr sz="3600" baseline="0">
                <a:solidFill>
                  <a:schemeClr val="bg1"/>
                </a:solidFill>
                <a:latin typeface="+mj-lt"/>
              </a:defRPr>
            </a:lvl1pPr>
          </a:lstStyle>
          <a:p>
            <a:r>
              <a:rPr lang="en-US" dirty="0"/>
              <a:t>Title Here</a:t>
            </a:r>
          </a:p>
        </p:txBody>
      </p:sp>
      <p:sp>
        <p:nvSpPr>
          <p:cNvPr id="17" name="Text Placeholder 3"/>
          <p:cNvSpPr>
            <a:spLocks noGrp="1"/>
          </p:cNvSpPr>
          <p:nvPr>
            <p:ph type="body" sz="quarter" idx="15" hasCustomPrompt="1"/>
          </p:nvPr>
        </p:nvSpPr>
        <p:spPr>
          <a:xfrm>
            <a:off x="787889" y="3368001"/>
            <a:ext cx="5201923" cy="677627"/>
          </a:xfrm>
          <a:prstGeom prst="rect">
            <a:avLst/>
          </a:prstGeom>
        </p:spPr>
        <p:txBody>
          <a:bodyPr>
            <a:noAutofit/>
          </a:bodyPr>
          <a:lstStyle>
            <a:lvl1pPr marL="0" indent="0" algn="l">
              <a:lnSpc>
                <a:spcPct val="100000"/>
              </a:lnSpc>
              <a:buNone/>
              <a:defRPr sz="1600" i="0">
                <a:solidFill>
                  <a:schemeClr val="bg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5297" y="297068"/>
            <a:ext cx="1273127" cy="827818"/>
          </a:xfrm>
          <a:prstGeom prst="rect">
            <a:avLst/>
          </a:prstGeom>
        </p:spPr>
      </p:pic>
    </p:spTree>
    <p:extLst>
      <p:ext uri="{BB962C8B-B14F-4D97-AF65-F5344CB8AC3E}">
        <p14:creationId xmlns:p14="http://schemas.microsoft.com/office/powerpoint/2010/main" val="15051624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 Navy">
    <p:bg>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159026" y="5764696"/>
            <a:ext cx="8984974" cy="1093304"/>
          </a:xfrm>
          <a:prstGeom prst="rect">
            <a:avLst/>
          </a:prstGeom>
          <a:solidFill>
            <a:schemeClr val="bg1"/>
          </a:solidFill>
          <a:ln w="19050" algn="ctr">
            <a:noFill/>
            <a:miter lim="800000"/>
            <a:headEnd/>
            <a:tailEnd/>
          </a:ln>
        </p:spPr>
        <p:txBody>
          <a:bodyPr wrap="none" rtlCol="0" anchor="ctr"/>
          <a:lstStyle/>
          <a:p>
            <a:pPr algn="ctr" eaLnBrk="1" fontAlgn="auto" hangingPunct="1">
              <a:lnSpc>
                <a:spcPct val="90000"/>
              </a:lnSpc>
              <a:spcBef>
                <a:spcPts val="0"/>
              </a:spcBef>
              <a:spcAft>
                <a:spcPts val="0"/>
              </a:spcAft>
            </a:pPr>
            <a:endParaRPr lang="en-US" sz="1600" b="1" dirty="0" err="1">
              <a:solidFill>
                <a:srgbClr val="052049"/>
              </a:solidFill>
              <a:latin typeface="Garamond"/>
            </a:endParaRPr>
          </a:p>
        </p:txBody>
      </p:sp>
      <p:sp>
        <p:nvSpPr>
          <p:cNvPr id="14" name="Title 15"/>
          <p:cNvSpPr>
            <a:spLocks noGrp="1"/>
          </p:cNvSpPr>
          <p:nvPr>
            <p:ph type="title" hasCustomPrompt="1"/>
          </p:nvPr>
        </p:nvSpPr>
        <p:spPr>
          <a:xfrm>
            <a:off x="299202" y="2504663"/>
            <a:ext cx="8407476" cy="1749284"/>
          </a:xfrm>
        </p:spPr>
        <p:txBody>
          <a:bodyPr anchor="b">
            <a:noAutofit/>
          </a:bodyPr>
          <a:lstStyle>
            <a:lvl1pPr>
              <a:defRPr sz="3600" baseline="0">
                <a:solidFill>
                  <a:schemeClr val="tx1"/>
                </a:solidFill>
                <a:latin typeface="+mj-lt"/>
              </a:defRPr>
            </a:lvl1pPr>
          </a:lstStyle>
          <a:p>
            <a:r>
              <a:rPr lang="en-US" dirty="0"/>
              <a:t>Title Here</a:t>
            </a:r>
          </a:p>
        </p:txBody>
      </p:sp>
      <p:sp>
        <p:nvSpPr>
          <p:cNvPr id="15" name="Date Placeholder 4"/>
          <p:cNvSpPr>
            <a:spLocks noGrp="1"/>
          </p:cNvSpPr>
          <p:nvPr>
            <p:ph type="dt" sz="half" idx="2"/>
          </p:nvPr>
        </p:nvSpPr>
        <p:spPr>
          <a:xfrm>
            <a:off x="319200" y="6155226"/>
            <a:ext cx="1925338" cy="238607"/>
          </a:xfrm>
          <a:prstGeom prst="rect">
            <a:avLst/>
          </a:prstGeom>
        </p:spPr>
        <p:txBody>
          <a:bodyPr vert="horz" wrap="square" lIns="91440" tIns="0" rIns="91440" bIns="0" rtlCol="0" anchor="b" anchorCtr="0">
            <a:noAutofit/>
          </a:bodyPr>
          <a:lstStyle>
            <a:lvl1pPr algn="l">
              <a:defRPr sz="1200" i="0">
                <a:solidFill>
                  <a:schemeClr val="tx1"/>
                </a:solidFill>
                <a:latin typeface="Arial" pitchFamily="34" charset="0"/>
                <a:cs typeface="Arial" pitchFamily="34" charset="0"/>
              </a:defRPr>
            </a:lvl1pPr>
          </a:lstStyle>
          <a:p>
            <a:pPr eaLnBrk="1" fontAlgn="auto" hangingPunct="1">
              <a:spcBef>
                <a:spcPts val="0"/>
              </a:spcBef>
              <a:spcAft>
                <a:spcPts val="0"/>
              </a:spcAft>
            </a:pPr>
            <a:endParaRPr lang="en-US" dirty="0">
              <a:solidFill>
                <a:srgbClr val="FFFFFF"/>
              </a:solidFill>
            </a:endParaRPr>
          </a:p>
        </p:txBody>
      </p:sp>
      <p:sp>
        <p:nvSpPr>
          <p:cNvPr id="17" name="Text Placeholder 3"/>
          <p:cNvSpPr>
            <a:spLocks noGrp="1"/>
          </p:cNvSpPr>
          <p:nvPr>
            <p:ph type="body" sz="quarter" idx="15" hasCustomPrompt="1"/>
          </p:nvPr>
        </p:nvSpPr>
        <p:spPr>
          <a:xfrm>
            <a:off x="302816" y="4246881"/>
            <a:ext cx="8416132" cy="677627"/>
          </a:xfrm>
          <a:prstGeom prst="rect">
            <a:avLst/>
          </a:prstGeom>
        </p:spPr>
        <p:txBody>
          <a:bodyPr>
            <a:noAutofit/>
          </a:bodyPr>
          <a:lstStyle>
            <a:lvl1pPr marL="0" indent="0" algn="l">
              <a:lnSpc>
                <a:spcPct val="100000"/>
              </a:lnSpc>
              <a:buNone/>
              <a:defRPr sz="1600" i="0">
                <a:solidFill>
                  <a:schemeClr val="tx1"/>
                </a:solidFill>
                <a:latin typeface="+mj-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Text Placeholder 2"/>
          <p:cNvSpPr>
            <a:spLocks noGrp="1"/>
          </p:cNvSpPr>
          <p:nvPr>
            <p:ph type="body" sz="quarter" idx="10" hasCustomPrompt="1"/>
          </p:nvPr>
        </p:nvSpPr>
        <p:spPr>
          <a:xfrm>
            <a:off x="317596" y="5469677"/>
            <a:ext cx="4191461" cy="568959"/>
          </a:xfrm>
          <a:prstGeom prst="rect">
            <a:avLst/>
          </a:prstGeom>
        </p:spPr>
        <p:txBody>
          <a:bodyPr vert="horz" wrap="square" lIns="91440" tIns="0" rIns="91440" bIns="0" rtlCol="0" anchor="b" anchorCtr="0">
            <a:noAutofit/>
          </a:bodyPr>
          <a:lstStyle>
            <a:lvl1pPr marL="0" indent="0">
              <a:lnSpc>
                <a:spcPct val="100000"/>
              </a:lnSpc>
              <a:spcBef>
                <a:spcPts val="0"/>
              </a:spcBef>
              <a:spcAft>
                <a:spcPts val="0"/>
              </a:spcAft>
              <a:buNone/>
              <a:defRPr lang="en-US" sz="1600" i="0" baseline="0" dirty="0" smtClean="0">
                <a:solidFill>
                  <a:schemeClr val="tx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Presenter’s Name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8220" y="477076"/>
            <a:ext cx="1297452" cy="843635"/>
          </a:xfrm>
          <a:prstGeom prst="rect">
            <a:avLst/>
          </a:prstGeom>
        </p:spPr>
      </p:pic>
    </p:spTree>
    <p:extLst>
      <p:ext uri="{BB962C8B-B14F-4D97-AF65-F5344CB8AC3E}">
        <p14:creationId xmlns:p14="http://schemas.microsoft.com/office/powerpoint/2010/main" val="19561609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16" name="Title 15"/>
          <p:cNvSpPr>
            <a:spLocks noGrp="1"/>
          </p:cNvSpPr>
          <p:nvPr>
            <p:ph type="title" hasCustomPrompt="1"/>
          </p:nvPr>
        </p:nvSpPr>
        <p:spPr/>
        <p:txBody>
          <a:bodyPr anchor="b">
            <a:noAutofit/>
          </a:bodyPr>
          <a:lstStyle>
            <a:lvl1pPr>
              <a:defRPr sz="3600">
                <a:latin typeface="+mj-lt"/>
              </a:defRPr>
            </a:lvl1pPr>
          </a:lstStyle>
          <a:p>
            <a:r>
              <a:rPr lang="en-US" dirty="0"/>
              <a:t>Slide Title Here</a:t>
            </a:r>
          </a:p>
        </p:txBody>
      </p:sp>
      <p:sp>
        <p:nvSpPr>
          <p:cNvPr id="4"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7" name="Text Placeholder 3"/>
          <p:cNvSpPr>
            <a:spLocks noGrp="1"/>
          </p:cNvSpPr>
          <p:nvPr>
            <p:ph idx="1"/>
          </p:nvPr>
        </p:nvSpPr>
        <p:spPr>
          <a:xfrm>
            <a:off x="459686" y="1868557"/>
            <a:ext cx="8137665" cy="3909393"/>
          </a:xfrm>
          <a:prstGeom prst="rect">
            <a:avLst/>
          </a:prstGeom>
        </p:spPr>
        <p:txBody>
          <a:bodyPr vert="horz" lIns="91440" tIns="45720" rIns="91440" bIns="45720" rtlCol="0">
            <a:noAutofit/>
          </a:bodyPr>
          <a:lstStyle>
            <a:lvl2pPr>
              <a:buClr>
                <a:schemeClr val="accent5"/>
              </a:buClr>
              <a:defRPr/>
            </a:lvl2pPr>
            <a:lvl4pPr>
              <a:buClr>
                <a:schemeClr val="accent5"/>
              </a:buCl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1483189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8" name="Text Placeholder 2"/>
          <p:cNvSpPr>
            <a:spLocks noGrp="1"/>
          </p:cNvSpPr>
          <p:nvPr>
            <p:ph type="body" sz="quarter" idx="14"/>
          </p:nvPr>
        </p:nvSpPr>
        <p:spPr>
          <a:xfrm>
            <a:off x="457200" y="1881349"/>
            <a:ext cx="8179904" cy="3937000"/>
          </a:xfrm>
          <a:prstGeom prst="rect">
            <a:avLst/>
          </a:prstGeom>
        </p:spPr>
        <p:txBody>
          <a:bodyPr>
            <a:normAutofit/>
          </a:bodyPr>
          <a:lstStyle>
            <a:lvl1pPr marL="0" indent="0" defTabSz="274313">
              <a:lnSpc>
                <a:spcPct val="100000"/>
              </a:lnSpc>
              <a:spcBef>
                <a:spcPts val="0"/>
              </a:spcBef>
              <a:spcAft>
                <a:spcPts val="800"/>
              </a:spcAft>
              <a:buClr>
                <a:schemeClr val="bg2"/>
              </a:buClr>
              <a:buNone/>
              <a:tabLst/>
              <a:defRPr sz="1800" baseline="0">
                <a:latin typeface="+mn-lt"/>
              </a:defRPr>
            </a:lvl1pPr>
            <a:lvl2pPr marL="457189" indent="-231770">
              <a:lnSpc>
                <a:spcPct val="100000"/>
              </a:lnSpc>
              <a:spcBef>
                <a:spcPts val="0"/>
              </a:spcBef>
              <a:spcAft>
                <a:spcPts val="800"/>
              </a:spcAft>
              <a:buClr>
                <a:schemeClr val="accent6">
                  <a:lumMod val="60000"/>
                  <a:lumOff val="40000"/>
                </a:schemeClr>
              </a:buClr>
              <a:buFont typeface="LucidaGrande" charset="0"/>
              <a:buChar char="-"/>
              <a:tabLst/>
              <a:defRPr sz="1600" baseline="0">
                <a:latin typeface="+mn-lt"/>
              </a:defRPr>
            </a:lvl2pPr>
            <a:lvl3pPr marL="688958" indent="-231770">
              <a:lnSpc>
                <a:spcPct val="100000"/>
              </a:lnSpc>
              <a:spcBef>
                <a:spcPts val="0"/>
              </a:spcBef>
              <a:spcAft>
                <a:spcPts val="800"/>
              </a:spcAft>
              <a:buClr>
                <a:srgbClr val="178CCB"/>
              </a:buClr>
              <a:buSzPct val="70000"/>
              <a:buFont typeface="LucidaGrande" charset="0"/>
              <a:buChar char="■"/>
              <a:tabLst/>
              <a:defRPr sz="1400" baseline="0">
                <a:latin typeface="+mn-lt"/>
              </a:defRPr>
            </a:lvl3pPr>
            <a:lvl4pPr marL="914378" indent="-231770">
              <a:lnSpc>
                <a:spcPct val="100000"/>
              </a:lnSpc>
              <a:spcAft>
                <a:spcPts val="800"/>
              </a:spcAft>
              <a:buClr>
                <a:schemeClr val="accent6">
                  <a:lumMod val="60000"/>
                  <a:lumOff val="40000"/>
                </a:schemeClr>
              </a:buClr>
              <a:buFont typeface="LucidaGrande" charset="0"/>
              <a:buChar char="-"/>
              <a:tabLst/>
              <a:defRPr sz="1200">
                <a:latin typeface="+mn-lt"/>
              </a:defRPr>
            </a:lvl4pPr>
          </a:lstStyle>
          <a:p>
            <a:pPr lvl="0"/>
            <a:r>
              <a:rPr lang="en-US"/>
              <a:t>Click to edit Master text styles</a:t>
            </a:r>
          </a:p>
        </p:txBody>
      </p:sp>
      <p:sp>
        <p:nvSpPr>
          <p:cNvPr id="11"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226441361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
        <p:nvSpPr>
          <p:cNvPr id="7" name="Title 15"/>
          <p:cNvSpPr>
            <a:spLocks noGrp="1"/>
          </p:cNvSpPr>
          <p:nvPr>
            <p:ph type="title" hasCustomPrompt="1"/>
          </p:nvPr>
        </p:nvSpPr>
        <p:spPr>
          <a:xfrm>
            <a:off x="453585" y="425002"/>
            <a:ext cx="8173580" cy="611449"/>
          </a:xfrm>
        </p:spPr>
        <p:txBody>
          <a:bodyPr anchor="b">
            <a:noAutofit/>
          </a:bodyPr>
          <a:lstStyle>
            <a:lvl1pPr>
              <a:defRPr sz="3600">
                <a:latin typeface="+mj-lt"/>
              </a:defRPr>
            </a:lvl1pPr>
          </a:lstStyle>
          <a:p>
            <a:r>
              <a:rPr lang="en-US" dirty="0"/>
              <a:t>Slide Title Here</a:t>
            </a:r>
          </a:p>
        </p:txBody>
      </p:sp>
      <p:sp>
        <p:nvSpPr>
          <p:cNvPr id="8" name="Text Placeholder 3"/>
          <p:cNvSpPr>
            <a:spLocks noGrp="1"/>
          </p:cNvSpPr>
          <p:nvPr>
            <p:ph type="body" sz="quarter" idx="15" hasCustomPrompt="1"/>
          </p:nvPr>
        </p:nvSpPr>
        <p:spPr>
          <a:xfrm>
            <a:off x="457202" y="927655"/>
            <a:ext cx="8169964" cy="47707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Tree>
    <p:extLst>
      <p:ext uri="{BB962C8B-B14F-4D97-AF65-F5344CB8AC3E}">
        <p14:creationId xmlns:p14="http://schemas.microsoft.com/office/powerpoint/2010/main" val="106810051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 Navy">
    <p:bg>
      <p:bgRef idx="1001">
        <a:schemeClr val="bg2"/>
      </p:bgRef>
    </p:bg>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a:xfrm>
            <a:off x="548153" y="6470130"/>
            <a:ext cx="4310907" cy="137980"/>
          </a:xfrm>
          <a:prstGeom prst="rect">
            <a:avLst/>
          </a:prstGeom>
        </p:spPr>
        <p:txBody>
          <a:bodyPr/>
          <a:lstStyle/>
          <a:p>
            <a:endParaRPr lang="en-US" dirty="0">
              <a:solidFill>
                <a:srgbClr val="FFFFFF"/>
              </a:solidFill>
            </a:endParaRPr>
          </a:p>
        </p:txBody>
      </p:sp>
      <p:sp>
        <p:nvSpPr>
          <p:cNvPr id="14" name="Slide Number Placeholder 13"/>
          <p:cNvSpPr>
            <a:spLocks noGrp="1"/>
          </p:cNvSpPr>
          <p:nvPr>
            <p:ph type="sldNum" sz="quarter" idx="13"/>
          </p:nvPr>
        </p:nvSpPr>
        <p:spPr/>
        <p:txBody>
          <a:bodyPr/>
          <a:lstStyle/>
          <a:p>
            <a:fld id="{7BCC8D0D-EAEC-449D-9161-023DFF90F2E2}"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634971859"/>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3585" y="425002"/>
            <a:ext cx="8173580" cy="611449"/>
          </a:xfrm>
          <a:prstGeom prst="rect">
            <a:avLst/>
          </a:prstGeom>
        </p:spPr>
        <p:txBody>
          <a:bodyPr vert="horz" wrap="square" lIns="91440" tIns="45720" rIns="91440" bIns="45720" rtlCol="0" anchor="b" anchorCtr="0">
            <a:normAutofit/>
          </a:bodyPr>
          <a:lstStyle/>
          <a:p>
            <a:r>
              <a:rPr lang="en-US" dirty="0"/>
              <a:t>Slide Title Here</a:t>
            </a:r>
          </a:p>
        </p:txBody>
      </p:sp>
      <p:sp>
        <p:nvSpPr>
          <p:cNvPr id="12" name="Slide Number Placeholder 6"/>
          <p:cNvSpPr>
            <a:spLocks noGrp="1"/>
          </p:cNvSpPr>
          <p:nvPr>
            <p:ph type="sldNum" sz="quarter" idx="4"/>
          </p:nvPr>
        </p:nvSpPr>
        <p:spPr>
          <a:xfrm>
            <a:off x="272108" y="6453506"/>
            <a:ext cx="246061" cy="155233"/>
          </a:xfrm>
          <a:prstGeom prst="rect">
            <a:avLst/>
          </a:prstGeom>
        </p:spPr>
        <p:txBody>
          <a:bodyPr vert="horz" wrap="square" lIns="0" tIns="0" rIns="0" bIns="0" rtlCol="0" anchor="b" anchorCtr="0"/>
          <a:lstStyle>
            <a:lvl1pPr algn="l">
              <a:defRPr sz="700" i="0">
                <a:solidFill>
                  <a:schemeClr val="tx1"/>
                </a:solidFill>
                <a:latin typeface="Arial" pitchFamily="34" charset="0"/>
                <a:cs typeface="Arial" pitchFamily="34" charset="0"/>
              </a:defRPr>
            </a:lvl1pPr>
          </a:lstStyle>
          <a:p>
            <a:pPr eaLnBrk="1" fontAlgn="auto" hangingPunct="1">
              <a:spcBef>
                <a:spcPts val="0"/>
              </a:spcBef>
              <a:spcAft>
                <a:spcPts val="0"/>
              </a:spcAft>
            </a:pPr>
            <a:fld id="{7BCC8D0D-EAEC-449D-9161-023DFF90F2E2}" type="slidenum">
              <a:rPr lang="en-US" smtClean="0">
                <a:solidFill>
                  <a:srgbClr val="052049"/>
                </a:solidFill>
              </a:rPr>
              <a:pPr eaLnBrk="1" fontAlgn="auto" hangingPunct="1">
                <a:spcBef>
                  <a:spcPts val="0"/>
                </a:spcBef>
                <a:spcAft>
                  <a:spcPts val="0"/>
                </a:spcAft>
              </a:pPr>
              <a:t>‹#›</a:t>
            </a:fld>
            <a:endParaRPr lang="en-US" dirty="0">
              <a:solidFill>
                <a:srgbClr val="052049"/>
              </a:solidFill>
            </a:endParaRPr>
          </a:p>
        </p:txBody>
      </p:sp>
      <p:cxnSp>
        <p:nvCxnSpPr>
          <p:cNvPr id="36" name="Straight Connector 35"/>
          <p:cNvCxnSpPr/>
          <p:nvPr/>
        </p:nvCxnSpPr>
        <p:spPr>
          <a:xfrm>
            <a:off x="365125" y="6250080"/>
            <a:ext cx="8413750"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a:noFill/>
              </a14:hiddenFill>
            </a:ext>
          </a:extLst>
        </p:spPr>
      </p:cxnSp>
      <p:cxnSp>
        <p:nvCxnSpPr>
          <p:cNvPr id="9" name="Straight Connector 8"/>
          <p:cNvCxnSpPr/>
          <p:nvPr userDrawn="1"/>
        </p:nvCxnSpPr>
        <p:spPr>
          <a:xfrm>
            <a:off x="277813" y="6250080"/>
            <a:ext cx="8595360" cy="0"/>
          </a:xfrm>
          <a:prstGeom prst="line">
            <a:avLst/>
          </a:prstGeom>
          <a:noFill/>
          <a:ln w="3175" cap="flat">
            <a:solidFill>
              <a:schemeClr val="tx1"/>
            </a:solidFill>
            <a:prstDash val="solid"/>
            <a:miter lim="800000"/>
            <a:headEnd/>
            <a:tailEnd/>
          </a:ln>
          <a:extLst>
            <a:ext uri="{909E8E84-426E-40DD-AFC4-6F175D3DCCD1}">
              <a14:hiddenFill xmlns:a14="http://schemas.microsoft.com/office/drawing/2010/main">
                <a:noFill/>
              </a14:hiddenFill>
            </a:ext>
          </a:extLst>
        </p:spPr>
      </p:cxnSp>
      <p:sp>
        <p:nvSpPr>
          <p:cNvPr id="18" name="Text Placeholder 3"/>
          <p:cNvSpPr>
            <a:spLocks noGrp="1"/>
          </p:cNvSpPr>
          <p:nvPr>
            <p:ph type="body" idx="1"/>
          </p:nvPr>
        </p:nvSpPr>
        <p:spPr>
          <a:xfrm>
            <a:off x="459686"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Freeform 77"/>
          <p:cNvSpPr>
            <a:spLocks/>
          </p:cNvSpPr>
          <p:nvPr userDrawn="1"/>
        </p:nvSpPr>
        <p:spPr bwMode="auto">
          <a:xfrm>
            <a:off x="8379861" y="6443869"/>
            <a:ext cx="481012" cy="231074"/>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eaLnBrk="1" fontAlgn="auto" hangingPunct="1">
              <a:spcBef>
                <a:spcPts val="0"/>
              </a:spcBef>
              <a:spcAft>
                <a:spcPts val="0"/>
              </a:spcAft>
            </a:pPr>
            <a:endParaRPr lang="en-US">
              <a:solidFill>
                <a:srgbClr val="052049"/>
              </a:solidFill>
              <a:latin typeface="Arial"/>
            </a:endParaRPr>
          </a:p>
        </p:txBody>
      </p:sp>
    </p:spTree>
    <p:extLst>
      <p:ext uri="{BB962C8B-B14F-4D97-AF65-F5344CB8AC3E}">
        <p14:creationId xmlns:p14="http://schemas.microsoft.com/office/powerpoint/2010/main" val="5565669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5" r:id="rId28"/>
  </p:sldLayoutIdLst>
  <p:transition>
    <p:fade/>
  </p:transition>
  <p:hf hdr="0" ftr="0" dt="0"/>
  <p:txStyles>
    <p:titleStyle>
      <a:lvl1pPr algn="l" defTabSz="914378" rtl="0" eaLnBrk="1" latinLnBrk="0" hangingPunct="1">
        <a:lnSpc>
          <a:spcPct val="85000"/>
        </a:lnSpc>
        <a:spcBef>
          <a:spcPct val="0"/>
        </a:spcBef>
        <a:buNone/>
        <a:defRPr lang="en-US" sz="2800" b="0" kern="1200" cap="none" spc="0" baseline="0" dirty="0" smtClean="0">
          <a:solidFill>
            <a:schemeClr val="tx1"/>
          </a:solidFill>
          <a:latin typeface="+mj-lt"/>
          <a:ea typeface="+mj-ea"/>
          <a:cs typeface="Arial" pitchFamily="34" charset="0"/>
        </a:defRPr>
      </a:lvl1pPr>
    </p:titleStyle>
    <p:bodyStyle>
      <a:lvl1pPr marL="295268" indent="-295268"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2200" b="0" kern="1200" dirty="0" smtClean="0">
          <a:solidFill>
            <a:schemeClr val="tx1"/>
          </a:solidFill>
          <a:latin typeface="+mn-lt"/>
          <a:ea typeface="+mn-ea"/>
          <a:cs typeface="+mn-cs"/>
        </a:defRPr>
      </a:lvl1pPr>
      <a:lvl2pPr marL="579424" indent="-284156"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2000" b="0" kern="1200" dirty="0" smtClean="0">
          <a:solidFill>
            <a:schemeClr val="tx1"/>
          </a:solidFill>
          <a:latin typeface="+mn-lt"/>
          <a:ea typeface="+mn-ea"/>
          <a:cs typeface="+mn-cs"/>
        </a:defRPr>
      </a:lvl2pPr>
      <a:lvl3pPr marL="806430" indent="-227007" algn="l" defTabSz="640064" rtl="0" eaLnBrk="1" latinLnBrk="0" hangingPunct="1">
        <a:lnSpc>
          <a:spcPct val="100000"/>
        </a:lnSpc>
        <a:spcBef>
          <a:spcPts val="0"/>
        </a:spcBef>
        <a:spcAft>
          <a:spcPts val="600"/>
        </a:spcAft>
        <a:buClr>
          <a:schemeClr val="accent1"/>
        </a:buClr>
        <a:buSzPct val="80000"/>
        <a:buFont typeface="Wingdings" charset="2"/>
        <a:buChar char="§"/>
        <a:tabLst/>
        <a:defRPr lang="en-US" sz="1800" b="0" kern="1200" dirty="0" smtClean="0">
          <a:solidFill>
            <a:schemeClr val="tx1"/>
          </a:solidFill>
          <a:latin typeface="+mn-lt"/>
          <a:ea typeface="+mn-ea"/>
          <a:cs typeface="+mn-cs"/>
        </a:defRPr>
      </a:lvl3pPr>
      <a:lvl4pPr marL="1028675" indent="-222245" algn="l" defTabSz="640064" rtl="0" eaLnBrk="1" latinLnBrk="0" hangingPunct="1">
        <a:lnSpc>
          <a:spcPct val="100000"/>
        </a:lnSpc>
        <a:spcBef>
          <a:spcPts val="0"/>
        </a:spcBef>
        <a:spcAft>
          <a:spcPts val="600"/>
        </a:spcAft>
        <a:buClr>
          <a:schemeClr val="accent5">
            <a:lumMod val="50000"/>
          </a:schemeClr>
        </a:buClr>
        <a:buSzPct val="100000"/>
        <a:buFont typeface=".AppleSystemUIFont" charset="0"/>
        <a:buChar char="-"/>
        <a:tabLst/>
        <a:defRPr lang="en-US" sz="1600" b="0" kern="1200" dirty="0" smtClean="0">
          <a:solidFill>
            <a:schemeClr val="tx1"/>
          </a:solidFill>
          <a:latin typeface="+mn-lt"/>
          <a:ea typeface="+mn-ea"/>
          <a:cs typeface="+mn-cs"/>
        </a:defRPr>
      </a:lvl4pPr>
      <a:lvl5pPr marL="1312830" indent="-227007" algn="l" defTabSz="640064" rtl="0" eaLnBrk="1" latinLnBrk="0" hangingPunct="1">
        <a:lnSpc>
          <a:spcPct val="200000"/>
        </a:lnSpc>
        <a:spcBef>
          <a:spcPts val="0"/>
        </a:spcBef>
        <a:buClr>
          <a:srgbClr val="18A3AC"/>
        </a:buClr>
        <a:buSzPct val="80000"/>
        <a:buFont typeface="Wingdings" charset="2"/>
        <a:buChar char="§"/>
        <a:defRPr lang="en-US" sz="2000" b="0" kern="1200" dirty="0">
          <a:solidFill>
            <a:schemeClr val="tx1"/>
          </a:solidFill>
          <a:latin typeface="+mj-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4E1BCC89-10EB-4DD9-86F0-3CFC2539AA61}" type="slidenum">
              <a:rPr lang="en-US"/>
              <a:pPr>
                <a:defRPr/>
              </a:pPr>
              <a:t>‹#›</a:t>
            </a:fld>
            <a:endParaRPr lang="en-US"/>
          </a:p>
        </p:txBody>
      </p:sp>
    </p:spTree>
    <p:extLst>
      <p:ext uri="{BB962C8B-B14F-4D97-AF65-F5344CB8AC3E}">
        <p14:creationId xmlns:p14="http://schemas.microsoft.com/office/powerpoint/2010/main" val="116493826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0" fontAlgn="base" hangingPunct="0">
        <a:spcBef>
          <a:spcPct val="0"/>
        </a:spcBef>
        <a:spcAft>
          <a:spcPct val="0"/>
        </a:spcAft>
        <a:defRPr sz="4500" b="1" kern="1200">
          <a:solidFill>
            <a:srgbClr val="FFC800"/>
          </a:solidFill>
          <a:latin typeface="+mj-lt"/>
          <a:ea typeface="+mj-ea"/>
          <a:cs typeface="+mj-cs"/>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E66C7D"/>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6BB76D"/>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E88651"/>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creativecommons.org/licenses/by-nc-nd/4.0/" TargetMode="Externa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360576-81C0-0544-BC42-F57C380FDA85}"/>
              </a:ext>
            </a:extLst>
          </p:cNvPr>
          <p:cNvSpPr>
            <a:spLocks noGrp="1"/>
          </p:cNvSpPr>
          <p:nvPr>
            <p:ph type="sldNum" sz="quarter" idx="12"/>
          </p:nvPr>
        </p:nvSpPr>
        <p:spPr/>
        <p:txBody>
          <a:bodyPr/>
          <a:lstStyle/>
          <a:p>
            <a:fld id="{7BCC8D0D-EAEC-449D-9161-023DFF90F2E2}" type="slidenum">
              <a:rPr lang="en-US" smtClean="0">
                <a:solidFill>
                  <a:srgbClr val="052049"/>
                </a:solidFill>
              </a:rPr>
              <a:pPr/>
              <a:t>1</a:t>
            </a:fld>
            <a:endParaRPr lang="en-US" dirty="0">
              <a:solidFill>
                <a:srgbClr val="052049"/>
              </a:solidFill>
            </a:endParaRPr>
          </a:p>
        </p:txBody>
      </p:sp>
      <p:sp>
        <p:nvSpPr>
          <p:cNvPr id="3" name="Title 2">
            <a:extLst>
              <a:ext uri="{FF2B5EF4-FFF2-40B4-BE49-F238E27FC236}">
                <a16:creationId xmlns:a16="http://schemas.microsoft.com/office/drawing/2014/main" id="{EAE35565-E685-A14D-AFBF-028EE75AD3E9}"/>
              </a:ext>
            </a:extLst>
          </p:cNvPr>
          <p:cNvSpPr>
            <a:spLocks noGrp="1"/>
          </p:cNvSpPr>
          <p:nvPr>
            <p:ph type="title"/>
          </p:nvPr>
        </p:nvSpPr>
        <p:spPr/>
        <p:txBody>
          <a:bodyPr/>
          <a:lstStyle/>
          <a:p>
            <a:r>
              <a:rPr lang="en-US" dirty="0"/>
              <a:t>Additional Thoughts…&amp; an Appendix </a:t>
            </a:r>
            <a:r>
              <a:rPr lang="en-US" sz="2400" dirty="0"/>
              <a:t>(another linear regression example)</a:t>
            </a:r>
            <a:endParaRPr lang="en-US" dirty="0"/>
          </a:p>
        </p:txBody>
      </p:sp>
      <p:sp>
        <p:nvSpPr>
          <p:cNvPr id="4" name="TextBox 3">
            <a:extLst>
              <a:ext uri="{FF2B5EF4-FFF2-40B4-BE49-F238E27FC236}">
                <a16:creationId xmlns:a16="http://schemas.microsoft.com/office/drawing/2014/main" id="{D1F8E7D1-8213-1940-9453-2CF9E0E9D7B6}"/>
              </a:ext>
            </a:extLst>
          </p:cNvPr>
          <p:cNvSpPr txBox="1"/>
          <p:nvPr/>
        </p:nvSpPr>
        <p:spPr bwMode="auto">
          <a:xfrm>
            <a:off x="518169" y="4682836"/>
            <a:ext cx="7157249" cy="307777"/>
          </a:xfrm>
          <a:prstGeom prst="rect">
            <a:avLst/>
          </a:prstGeom>
          <a:noFill/>
          <a:ln w="19050" algn="ctr">
            <a:noFill/>
            <a:miter lim="800000"/>
            <a:headEnd/>
            <a:tailEnd/>
          </a:ln>
        </p:spPr>
        <p:txBody>
          <a:bodyPr wrap="square" lIns="0" tIns="0" rIns="0" bIns="0" rtlCol="0">
            <a:spAutoFit/>
          </a:bodyPr>
          <a:lstStyle/>
          <a:p>
            <a:r>
              <a:rPr lang="en-US" sz="2000" dirty="0"/>
              <a:t>Slides inspired, donated, or requested by M. </a:t>
            </a:r>
            <a:r>
              <a:rPr lang="en-US" sz="2000" dirty="0" err="1"/>
              <a:t>Glymour</a:t>
            </a:r>
            <a:endParaRPr lang="en-US" sz="2000" dirty="0"/>
          </a:p>
        </p:txBody>
      </p:sp>
      <p:grpSp>
        <p:nvGrpSpPr>
          <p:cNvPr id="5" name="Group 4">
            <a:extLst>
              <a:ext uri="{FF2B5EF4-FFF2-40B4-BE49-F238E27FC236}">
                <a16:creationId xmlns:a16="http://schemas.microsoft.com/office/drawing/2014/main" id="{CC619D86-6D99-5947-9DF2-309A9B1C44AD}"/>
              </a:ext>
            </a:extLst>
          </p:cNvPr>
          <p:cNvGrpSpPr/>
          <p:nvPr/>
        </p:nvGrpSpPr>
        <p:grpSpPr>
          <a:xfrm>
            <a:off x="345848" y="5341493"/>
            <a:ext cx="6005050" cy="892552"/>
            <a:chOff x="730756" y="5782568"/>
            <a:chExt cx="6005050" cy="892552"/>
          </a:xfrm>
        </p:grpSpPr>
        <p:sp>
          <p:nvSpPr>
            <p:cNvPr id="6" name="Rectangle 3">
              <a:extLst>
                <a:ext uri="{FF2B5EF4-FFF2-40B4-BE49-F238E27FC236}">
                  <a16:creationId xmlns:a16="http://schemas.microsoft.com/office/drawing/2014/main" id="{63732249-9115-774E-A200-5419773EC5D4}"/>
                </a:ext>
              </a:extLst>
            </p:cNvPr>
            <p:cNvSpPr>
              <a:spLocks noChangeArrowheads="1"/>
            </p:cNvSpPr>
            <p:nvPr/>
          </p:nvSpPr>
          <p:spPr bwMode="auto">
            <a:xfrm>
              <a:off x="730756" y="5782568"/>
              <a:ext cx="6005050" cy="89255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49CCF"/>
                  </a:solidFill>
                  <a:effectLst/>
                  <a:latin typeface="source sans pro" panose="020B0503030403020204" pitchFamily="34" charset="0"/>
                </a:rPr>
                <a:t>  </a:t>
              </a:r>
              <a:r>
                <a:rPr kumimoji="0" lang="en-US" altLang="en-US" sz="2400" b="0" i="0" u="none" strike="noStrike" cap="none" normalizeH="0" baseline="0" dirty="0">
                  <a:ln>
                    <a:noFill/>
                  </a:ln>
                  <a:solidFill>
                    <a:srgbClr val="049CCF"/>
                  </a:solidFill>
                  <a:effectLst/>
                  <a:latin typeface="source sans pro" panose="020B0503030403020204" pitchFamily="34" charset="0"/>
                </a:rPr>
                <a:t>                   </a:t>
              </a:r>
              <a:br>
                <a:rPr kumimoji="0" lang="en-US" altLang="en-US" sz="600" b="0" i="0" u="none" strike="noStrike" cap="none" normalizeH="0" baseline="0" dirty="0">
                  <a:ln>
                    <a:noFill/>
                  </a:ln>
                  <a:solidFill>
                    <a:schemeClr val="tx1"/>
                  </a:solidFill>
                  <a:effectLst/>
                </a:rPr>
              </a:br>
              <a:r>
                <a:rPr kumimoji="0" lang="en-US" altLang="en-US" sz="1400" b="0" i="0" u="none" strike="noStrike" cap="none" normalizeH="0" baseline="0" dirty="0">
                  <a:ln>
                    <a:noFill/>
                  </a:ln>
                  <a:solidFill>
                    <a:srgbClr val="464646"/>
                  </a:solidFill>
                  <a:effectLst/>
                  <a:latin typeface="source sans pro" panose="020B0503030403020204" pitchFamily="34" charset="0"/>
                </a:rPr>
                <a:t>This work is licensed under a </a:t>
              </a:r>
              <a:r>
                <a:rPr kumimoji="0" lang="en-US" altLang="en-US" sz="1400" b="0" i="0" u="none" strike="noStrike" cap="none" normalizeH="0" baseline="0" dirty="0">
                  <a:ln>
                    <a:noFill/>
                  </a:ln>
                  <a:solidFill>
                    <a:srgbClr val="049CCF"/>
                  </a:solidFill>
                  <a:effectLst/>
                  <a:latin typeface="source sans pro" panose="020B0503030403020204" pitchFamily="34" charset="0"/>
                  <a:hlinkClick r:id="rId2"/>
                </a:rPr>
                <a:t>Creative Commons Attribution-NonCommercial-NoDerivatives 4.0 International License</a:t>
              </a:r>
              <a:r>
                <a:rPr kumimoji="0" lang="en-US" altLang="en-US" sz="1400" b="0" i="0" u="none" strike="noStrike" cap="none" normalizeH="0" baseline="0" dirty="0">
                  <a:ln>
                    <a:noFill/>
                  </a:ln>
                  <a:solidFill>
                    <a:srgbClr val="464646"/>
                  </a:solidFill>
                  <a:effectLst/>
                  <a:latin typeface="source sans pro" panose="020B0503030403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7" name="Picture 4" descr="Creative Commons License">
              <a:hlinkClick r:id="rId2"/>
              <a:extLst>
                <a:ext uri="{FF2B5EF4-FFF2-40B4-BE49-F238E27FC236}">
                  <a16:creationId xmlns:a16="http://schemas.microsoft.com/office/drawing/2014/main" id="{04A211AB-851C-CB4C-80CC-AE34DDFF7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39" y="5782568"/>
              <a:ext cx="1071403" cy="3937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6385448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lstStyle/>
          <a:p>
            <a:pPr>
              <a:defRPr/>
            </a:pPr>
            <a:r>
              <a:rPr lang="en-US"/>
              <a:t>Articulate a Testable Hypothesis</a:t>
            </a:r>
          </a:p>
        </p:txBody>
      </p:sp>
      <p:sp>
        <p:nvSpPr>
          <p:cNvPr id="98306" name="Rectangle 3"/>
          <p:cNvSpPr>
            <a:spLocks noGrp="1" noChangeArrowheads="1"/>
          </p:cNvSpPr>
          <p:nvPr>
            <p:ph type="body" idx="1"/>
          </p:nvPr>
        </p:nvSpPr>
        <p:spPr/>
        <p:txBody>
          <a:bodyPr/>
          <a:lstStyle/>
          <a:p>
            <a:pPr>
              <a:buFontTx/>
              <a:buNone/>
            </a:pPr>
            <a:r>
              <a:rPr lang="en-US" sz="2400" dirty="0"/>
              <a:t>	H</a:t>
            </a:r>
            <a:r>
              <a:rPr lang="en-US" sz="2400" baseline="-25000" dirty="0"/>
              <a:t>0</a:t>
            </a:r>
            <a:r>
              <a:rPr lang="en-US" sz="2400" dirty="0"/>
              <a:t>: the association between spouse’s education and lung function is the same for men and women</a:t>
            </a:r>
          </a:p>
          <a:p>
            <a:endParaRPr lang="en-US" sz="2400" dirty="0"/>
          </a:p>
          <a:p>
            <a:pPr>
              <a:buFontTx/>
              <a:buNone/>
            </a:pPr>
            <a:r>
              <a:rPr lang="en-US" sz="2400" dirty="0"/>
              <a:t>	H</a:t>
            </a:r>
            <a:r>
              <a:rPr lang="en-US" sz="2400" baseline="-25000" dirty="0"/>
              <a:t>a</a:t>
            </a:r>
            <a:r>
              <a:rPr lang="en-US" sz="2400" dirty="0"/>
              <a:t>: the association between spouse’s education and lung function differs for men and women</a:t>
            </a:r>
          </a:p>
          <a:p>
            <a:pPr>
              <a:buFontTx/>
              <a:buNone/>
            </a:pPr>
            <a:endParaRPr lang="en-US" sz="2400" dirty="0"/>
          </a:p>
          <a:p>
            <a:pPr>
              <a:buFontTx/>
              <a:buNone/>
            </a:pPr>
            <a:r>
              <a:rPr lang="en-US" sz="2400" dirty="0"/>
              <a:t>		</a:t>
            </a:r>
          </a:p>
        </p:txBody>
      </p:sp>
    </p:spTree>
    <p:extLst>
      <p:ext uri="{BB962C8B-B14F-4D97-AF65-F5344CB8AC3E}">
        <p14:creationId xmlns:p14="http://schemas.microsoft.com/office/powerpoint/2010/main" val="2168505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p:txBody>
          <a:bodyPr/>
          <a:lstStyle/>
          <a:p>
            <a:pPr>
              <a:defRPr/>
            </a:pPr>
            <a:r>
              <a:rPr lang="en-US" sz="4000"/>
              <a:t>Specify the Model</a:t>
            </a:r>
          </a:p>
        </p:txBody>
      </p:sp>
      <p:sp>
        <p:nvSpPr>
          <p:cNvPr id="99330" name="Rectangle 3"/>
          <p:cNvSpPr>
            <a:spLocks noGrp="1" noChangeArrowheads="1"/>
          </p:cNvSpPr>
          <p:nvPr>
            <p:ph type="body" idx="1"/>
          </p:nvPr>
        </p:nvSpPr>
        <p:spPr/>
        <p:txBody>
          <a:bodyPr/>
          <a:lstStyle/>
          <a:p>
            <a:r>
              <a:rPr lang="en-US" sz="2800">
                <a:latin typeface="Times New Roman" pitchFamily="18" charset="0"/>
                <a:cs typeface="Times New Roman" pitchFamily="18" charset="0"/>
              </a:rPr>
              <a:t>For simplicity, </a:t>
            </a:r>
            <a:r>
              <a:rPr lang="en-US" sz="2800">
                <a:solidFill>
                  <a:schemeClr val="tx2"/>
                </a:solidFill>
                <a:latin typeface="Times New Roman" pitchFamily="18" charset="0"/>
                <a:cs typeface="Times New Roman" pitchFamily="18" charset="0"/>
              </a:rPr>
              <a:t>center</a:t>
            </a:r>
            <a:r>
              <a:rPr lang="en-US" sz="2800">
                <a:latin typeface="Times New Roman" pitchFamily="18" charset="0"/>
                <a:cs typeface="Times New Roman" pitchFamily="18" charset="0"/>
              </a:rPr>
              <a:t> spouse’s education, say at 12 years.  </a:t>
            </a:r>
          </a:p>
          <a:p>
            <a:r>
              <a:rPr lang="en-US" sz="2800">
                <a:latin typeface="Times New Roman" pitchFamily="18" charset="0"/>
                <a:cs typeface="Times New Roman" pitchFamily="18" charset="0"/>
              </a:rPr>
              <a:t>That is, if the mean value of spouse’s education is 12, subtract 12 from each observation to get a mean of 0.</a:t>
            </a:r>
          </a:p>
          <a:p>
            <a:r>
              <a:rPr lang="en-US" sz="2800">
                <a:latin typeface="Times New Roman" pitchFamily="18" charset="0"/>
                <a:cs typeface="Times New Roman" pitchFamily="18" charset="0"/>
              </a:rPr>
              <a:t>If you do not center variables, it can be very confusing with interaction terms. </a:t>
            </a:r>
          </a:p>
          <a:p>
            <a:r>
              <a:rPr lang="en-US" sz="2800">
                <a:latin typeface="Times New Roman" pitchFamily="18" charset="0"/>
                <a:cs typeface="Times New Roman" pitchFamily="18" charset="0"/>
              </a:rPr>
              <a:t>Not necessary to center at the mean, could re-center to any meaningful value (the youngest age in the sample, the modal value, the date of diagnosis)</a:t>
            </a:r>
          </a:p>
          <a:p>
            <a:pPr>
              <a:buFontTx/>
              <a:buNone/>
            </a:pPr>
            <a:endParaRPr lang="en-US"/>
          </a:p>
        </p:txBody>
      </p:sp>
    </p:spTree>
    <p:extLst>
      <p:ext uri="{BB962C8B-B14F-4D97-AF65-F5344CB8AC3E}">
        <p14:creationId xmlns:p14="http://schemas.microsoft.com/office/powerpoint/2010/main" val="1910049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a:defRPr/>
            </a:pPr>
            <a:r>
              <a:rPr lang="en-US" sz="4000"/>
              <a:t>The linear regression equation</a:t>
            </a:r>
          </a:p>
        </p:txBody>
      </p:sp>
      <p:sp>
        <p:nvSpPr>
          <p:cNvPr id="100354" name="Rectangle 3"/>
          <p:cNvSpPr>
            <a:spLocks noGrp="1" noChangeArrowheads="1"/>
          </p:cNvSpPr>
          <p:nvPr>
            <p:ph type="body" idx="1"/>
          </p:nvPr>
        </p:nvSpPr>
        <p:spPr>
          <a:xfrm>
            <a:off x="152400" y="1981200"/>
            <a:ext cx="8712200" cy="4114800"/>
          </a:xfrm>
        </p:spPr>
        <p:txBody>
          <a:bodyPr/>
          <a:lstStyle/>
          <a:p>
            <a:pPr>
              <a:buFontTx/>
              <a:buNone/>
            </a:pPr>
            <a:r>
              <a:rPr lang="en-US" dirty="0"/>
              <a:t>LF = </a:t>
            </a:r>
            <a:r>
              <a:rPr lang="en-US" dirty="0">
                <a:latin typeface="Symbol" pitchFamily="18" charset="2"/>
              </a:rPr>
              <a:t>a</a:t>
            </a:r>
            <a:r>
              <a:rPr lang="en-US" dirty="0"/>
              <a:t> + </a:t>
            </a:r>
            <a:r>
              <a:rPr lang="en-US" dirty="0">
                <a:latin typeface="Symbol" pitchFamily="18" charset="2"/>
              </a:rPr>
              <a:t>b</a:t>
            </a:r>
            <a:r>
              <a:rPr lang="en-US" baseline="-25000" dirty="0"/>
              <a:t>1</a:t>
            </a:r>
            <a:r>
              <a:rPr lang="en-US" dirty="0"/>
              <a:t>X</a:t>
            </a:r>
            <a:r>
              <a:rPr lang="en-US" baseline="-25000" dirty="0"/>
              <a:t>spouseEd</a:t>
            </a:r>
            <a:r>
              <a:rPr lang="en-US" dirty="0"/>
              <a:t> + </a:t>
            </a:r>
            <a:r>
              <a:rPr lang="en-US" dirty="0">
                <a:latin typeface="Symbol" pitchFamily="18" charset="2"/>
              </a:rPr>
              <a:t>b</a:t>
            </a:r>
            <a:r>
              <a:rPr lang="en-US" baseline="-25000" dirty="0"/>
              <a:t>2</a:t>
            </a:r>
            <a:r>
              <a:rPr lang="en-US" dirty="0"/>
              <a:t>X</a:t>
            </a:r>
            <a:r>
              <a:rPr lang="en-US" baseline="-25000" dirty="0"/>
              <a:t>female</a:t>
            </a:r>
            <a:r>
              <a:rPr lang="en-US" dirty="0"/>
              <a:t> + </a:t>
            </a:r>
            <a:r>
              <a:rPr lang="en-US" dirty="0">
                <a:latin typeface="Symbol" pitchFamily="18" charset="2"/>
              </a:rPr>
              <a:t>b</a:t>
            </a:r>
            <a:r>
              <a:rPr lang="en-US" baseline="-25000" dirty="0"/>
              <a:t>3</a:t>
            </a:r>
            <a:r>
              <a:rPr lang="en-US" dirty="0"/>
              <a:t>X</a:t>
            </a:r>
            <a:r>
              <a:rPr lang="en-US" baseline="-25000" dirty="0"/>
              <a:t>spouseEd</a:t>
            </a:r>
            <a:r>
              <a:rPr lang="en-US" dirty="0"/>
              <a:t>*</a:t>
            </a:r>
            <a:r>
              <a:rPr lang="en-US" baseline="-25000" dirty="0"/>
              <a:t>female</a:t>
            </a:r>
            <a:r>
              <a:rPr lang="en-US" dirty="0"/>
              <a:t> + </a:t>
            </a:r>
            <a:r>
              <a:rPr lang="en-US" dirty="0">
                <a:latin typeface="Symbol" pitchFamily="18" charset="2"/>
              </a:rPr>
              <a:t>e</a:t>
            </a:r>
          </a:p>
          <a:p>
            <a:pPr>
              <a:buFontTx/>
              <a:buNone/>
            </a:pPr>
            <a:endParaRPr lang="en-US" dirty="0"/>
          </a:p>
          <a:p>
            <a:pPr>
              <a:buFontTx/>
              <a:buNone/>
            </a:pPr>
            <a:r>
              <a:rPr lang="en-US" dirty="0" err="1">
                <a:solidFill>
                  <a:schemeClr val="tx2"/>
                </a:solidFill>
              </a:rPr>
              <a:t>LF</a:t>
            </a:r>
            <a:r>
              <a:rPr lang="en-US" baseline="-25000" dirty="0" err="1">
                <a:solidFill>
                  <a:schemeClr val="tx2"/>
                </a:solidFill>
              </a:rPr>
              <a:t>male</a:t>
            </a:r>
            <a:r>
              <a:rPr lang="en-US" dirty="0">
                <a:solidFill>
                  <a:schemeClr val="tx2"/>
                </a:solidFill>
              </a:rPr>
              <a:t> = </a:t>
            </a:r>
            <a:r>
              <a:rPr lang="en-US" dirty="0">
                <a:solidFill>
                  <a:schemeClr val="tx2"/>
                </a:solidFill>
                <a:latin typeface="Symbol" pitchFamily="18" charset="2"/>
              </a:rPr>
              <a:t>a</a:t>
            </a:r>
            <a:r>
              <a:rPr lang="en-US" dirty="0">
                <a:solidFill>
                  <a:schemeClr val="tx2"/>
                </a:solidFill>
              </a:rPr>
              <a:t> + </a:t>
            </a:r>
            <a:r>
              <a:rPr lang="en-US" dirty="0">
                <a:solidFill>
                  <a:schemeClr val="tx2"/>
                </a:solidFill>
                <a:latin typeface="Symbol" pitchFamily="18" charset="2"/>
              </a:rPr>
              <a:t>b</a:t>
            </a:r>
            <a:r>
              <a:rPr lang="en-US" baseline="-25000" dirty="0">
                <a:solidFill>
                  <a:schemeClr val="tx2"/>
                </a:solidFill>
              </a:rPr>
              <a:t>1</a:t>
            </a:r>
            <a:r>
              <a:rPr lang="en-US" dirty="0">
                <a:solidFill>
                  <a:schemeClr val="tx2"/>
                </a:solidFill>
              </a:rPr>
              <a:t>X</a:t>
            </a:r>
            <a:r>
              <a:rPr lang="en-US" baseline="-25000" dirty="0">
                <a:solidFill>
                  <a:schemeClr val="tx2"/>
                </a:solidFill>
              </a:rPr>
              <a:t>spouseEd</a:t>
            </a:r>
            <a:r>
              <a:rPr lang="en-US" dirty="0">
                <a:solidFill>
                  <a:schemeClr val="tx2"/>
                </a:solidFill>
              </a:rPr>
              <a:t> + </a:t>
            </a:r>
            <a:r>
              <a:rPr lang="en-US" dirty="0">
                <a:solidFill>
                  <a:schemeClr val="tx2"/>
                </a:solidFill>
                <a:latin typeface="Symbol" pitchFamily="18" charset="2"/>
              </a:rPr>
              <a:t>b</a:t>
            </a:r>
            <a:r>
              <a:rPr lang="en-US" baseline="-25000" dirty="0">
                <a:solidFill>
                  <a:schemeClr val="tx2"/>
                </a:solidFill>
              </a:rPr>
              <a:t>2</a:t>
            </a:r>
            <a:r>
              <a:rPr lang="en-US" dirty="0">
                <a:solidFill>
                  <a:schemeClr val="tx2"/>
                </a:solidFill>
              </a:rPr>
              <a:t>(0) + </a:t>
            </a:r>
            <a:r>
              <a:rPr lang="en-US" dirty="0">
                <a:solidFill>
                  <a:schemeClr val="tx2"/>
                </a:solidFill>
                <a:latin typeface="Symbol" pitchFamily="18" charset="2"/>
              </a:rPr>
              <a:t>b</a:t>
            </a:r>
            <a:r>
              <a:rPr lang="en-US" baseline="-25000" dirty="0">
                <a:solidFill>
                  <a:schemeClr val="tx2"/>
                </a:solidFill>
              </a:rPr>
              <a:t>3</a:t>
            </a:r>
            <a:r>
              <a:rPr lang="en-US" dirty="0">
                <a:solidFill>
                  <a:schemeClr val="tx2"/>
                </a:solidFill>
              </a:rPr>
              <a:t>X</a:t>
            </a:r>
            <a:r>
              <a:rPr lang="en-US" baseline="-25000" dirty="0">
                <a:solidFill>
                  <a:schemeClr val="tx2"/>
                </a:solidFill>
              </a:rPr>
              <a:t>spouseEd</a:t>
            </a:r>
            <a:r>
              <a:rPr lang="en-US" dirty="0">
                <a:solidFill>
                  <a:schemeClr val="tx2"/>
                </a:solidFill>
              </a:rPr>
              <a:t>*(0) + </a:t>
            </a:r>
            <a:r>
              <a:rPr lang="en-US" dirty="0">
                <a:solidFill>
                  <a:schemeClr val="tx2"/>
                </a:solidFill>
                <a:latin typeface="Symbol" pitchFamily="18" charset="2"/>
              </a:rPr>
              <a:t>e</a:t>
            </a:r>
          </a:p>
          <a:p>
            <a:pPr>
              <a:buFontTx/>
              <a:buNone/>
            </a:pPr>
            <a:endParaRPr lang="en-US" dirty="0">
              <a:solidFill>
                <a:schemeClr val="tx2"/>
              </a:solidFill>
            </a:endParaRPr>
          </a:p>
          <a:p>
            <a:pPr>
              <a:buFontTx/>
              <a:buNone/>
            </a:pPr>
            <a:r>
              <a:rPr lang="en-US" dirty="0" err="1">
                <a:solidFill>
                  <a:schemeClr val="accent2"/>
                </a:solidFill>
              </a:rPr>
              <a:t>LF</a:t>
            </a:r>
            <a:r>
              <a:rPr lang="en-US" baseline="-25000" dirty="0" err="1">
                <a:solidFill>
                  <a:schemeClr val="accent2"/>
                </a:solidFill>
              </a:rPr>
              <a:t>fem</a:t>
            </a:r>
            <a:r>
              <a:rPr lang="en-US" dirty="0">
                <a:solidFill>
                  <a:schemeClr val="accent2"/>
                </a:solidFill>
              </a:rPr>
              <a:t>= </a:t>
            </a:r>
            <a:r>
              <a:rPr lang="en-US" dirty="0">
                <a:solidFill>
                  <a:schemeClr val="accent2"/>
                </a:solidFill>
                <a:latin typeface="Symbol" pitchFamily="18" charset="2"/>
              </a:rPr>
              <a:t>a</a:t>
            </a:r>
            <a:r>
              <a:rPr lang="en-US" dirty="0">
                <a:solidFill>
                  <a:schemeClr val="accent2"/>
                </a:solidFill>
              </a:rPr>
              <a:t> + </a:t>
            </a:r>
            <a:r>
              <a:rPr lang="en-US" dirty="0">
                <a:solidFill>
                  <a:schemeClr val="accent2"/>
                </a:solidFill>
                <a:latin typeface="Symbol" pitchFamily="18" charset="2"/>
              </a:rPr>
              <a:t>b</a:t>
            </a:r>
            <a:r>
              <a:rPr lang="en-US" baseline="-25000" dirty="0">
                <a:solidFill>
                  <a:schemeClr val="accent2"/>
                </a:solidFill>
              </a:rPr>
              <a:t>1</a:t>
            </a:r>
            <a:r>
              <a:rPr lang="en-US" dirty="0">
                <a:solidFill>
                  <a:schemeClr val="accent2"/>
                </a:solidFill>
              </a:rPr>
              <a:t>X</a:t>
            </a:r>
            <a:r>
              <a:rPr lang="en-US" baseline="-25000" dirty="0">
                <a:solidFill>
                  <a:schemeClr val="accent2"/>
                </a:solidFill>
              </a:rPr>
              <a:t>spouseEd</a:t>
            </a:r>
            <a:r>
              <a:rPr lang="en-US" dirty="0">
                <a:solidFill>
                  <a:schemeClr val="accent2"/>
                </a:solidFill>
              </a:rPr>
              <a:t>+ </a:t>
            </a:r>
            <a:r>
              <a:rPr lang="en-US" dirty="0">
                <a:solidFill>
                  <a:schemeClr val="accent2"/>
                </a:solidFill>
                <a:latin typeface="Symbol" pitchFamily="18" charset="2"/>
              </a:rPr>
              <a:t>b</a:t>
            </a:r>
            <a:r>
              <a:rPr lang="en-US" baseline="-25000" dirty="0">
                <a:solidFill>
                  <a:schemeClr val="accent2"/>
                </a:solidFill>
              </a:rPr>
              <a:t>2</a:t>
            </a:r>
            <a:r>
              <a:rPr lang="en-US" dirty="0">
                <a:solidFill>
                  <a:schemeClr val="accent2"/>
                </a:solidFill>
              </a:rPr>
              <a:t>(1) + </a:t>
            </a:r>
            <a:r>
              <a:rPr lang="en-US" dirty="0">
                <a:solidFill>
                  <a:schemeClr val="accent2"/>
                </a:solidFill>
                <a:latin typeface="Symbol" pitchFamily="18" charset="2"/>
              </a:rPr>
              <a:t>b</a:t>
            </a:r>
            <a:r>
              <a:rPr lang="en-US" baseline="-25000" dirty="0">
                <a:solidFill>
                  <a:schemeClr val="accent2"/>
                </a:solidFill>
              </a:rPr>
              <a:t>3</a:t>
            </a:r>
            <a:r>
              <a:rPr lang="en-US" dirty="0">
                <a:solidFill>
                  <a:schemeClr val="accent2"/>
                </a:solidFill>
              </a:rPr>
              <a:t>X</a:t>
            </a:r>
            <a:r>
              <a:rPr lang="en-US" baseline="-25000" dirty="0">
                <a:solidFill>
                  <a:schemeClr val="accent2"/>
                </a:solidFill>
              </a:rPr>
              <a:t>spouseEd</a:t>
            </a:r>
            <a:r>
              <a:rPr lang="en-US" dirty="0">
                <a:solidFill>
                  <a:schemeClr val="accent2"/>
                </a:solidFill>
              </a:rPr>
              <a:t>*(1) + </a:t>
            </a:r>
            <a:r>
              <a:rPr lang="en-US" dirty="0">
                <a:solidFill>
                  <a:schemeClr val="accent2"/>
                </a:solidFill>
                <a:latin typeface="Symbol" pitchFamily="18" charset="2"/>
              </a:rPr>
              <a:t>e</a:t>
            </a:r>
          </a:p>
        </p:txBody>
      </p:sp>
    </p:spTree>
    <p:extLst>
      <p:ext uri="{BB962C8B-B14F-4D97-AF65-F5344CB8AC3E}">
        <p14:creationId xmlns:p14="http://schemas.microsoft.com/office/powerpoint/2010/main" val="741443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a:xfrm>
            <a:off x="685800" y="304800"/>
            <a:ext cx="7772400" cy="1143000"/>
          </a:xfrm>
        </p:spPr>
        <p:txBody>
          <a:bodyPr/>
          <a:lstStyle/>
          <a:p>
            <a:pPr>
              <a:defRPr/>
            </a:pPr>
            <a:r>
              <a:rPr lang="en-US" sz="4000"/>
              <a:t>How to interpret the equation?</a:t>
            </a:r>
          </a:p>
        </p:txBody>
      </p:sp>
      <p:sp>
        <p:nvSpPr>
          <p:cNvPr id="102402" name="Rectangle 3"/>
          <p:cNvSpPr>
            <a:spLocks noGrp="1" noChangeArrowheads="1"/>
          </p:cNvSpPr>
          <p:nvPr>
            <p:ph type="body" idx="1"/>
          </p:nvPr>
        </p:nvSpPr>
        <p:spPr>
          <a:xfrm>
            <a:off x="620713" y="1484313"/>
            <a:ext cx="7896225" cy="4495800"/>
          </a:xfrm>
        </p:spPr>
        <p:txBody>
          <a:bodyPr/>
          <a:lstStyle/>
          <a:p>
            <a:pPr>
              <a:lnSpc>
                <a:spcPct val="90000"/>
              </a:lnSpc>
              <a:buFontTx/>
              <a:buNone/>
            </a:pPr>
            <a:r>
              <a:rPr lang="en-US" sz="2400" dirty="0"/>
              <a:t>Suppose we estimate the model, </a:t>
            </a:r>
          </a:p>
          <a:p>
            <a:pPr>
              <a:lnSpc>
                <a:spcPct val="90000"/>
              </a:lnSpc>
              <a:buNone/>
            </a:pPr>
            <a:r>
              <a:rPr lang="en-US" sz="2400" dirty="0"/>
              <a:t>LF = </a:t>
            </a:r>
            <a:r>
              <a:rPr lang="en-US" sz="2400" dirty="0">
                <a:latin typeface="Symbol" pitchFamily="18" charset="2"/>
              </a:rPr>
              <a:t>a</a:t>
            </a:r>
            <a:r>
              <a:rPr lang="en-US" sz="2400" dirty="0"/>
              <a:t> + </a:t>
            </a:r>
            <a:r>
              <a:rPr lang="en-US" sz="2400" dirty="0">
                <a:latin typeface="Symbol" pitchFamily="18" charset="2"/>
              </a:rPr>
              <a:t>b</a:t>
            </a:r>
            <a:r>
              <a:rPr lang="en-US" sz="2400" baseline="-25000" dirty="0"/>
              <a:t>1</a:t>
            </a:r>
            <a:r>
              <a:rPr lang="en-US" sz="2400" dirty="0"/>
              <a:t>X</a:t>
            </a:r>
            <a:r>
              <a:rPr lang="en-US" sz="2400" baseline="-25000" dirty="0"/>
              <a:t>spouseEd</a:t>
            </a:r>
            <a:r>
              <a:rPr lang="en-US" sz="2400" dirty="0"/>
              <a:t> + </a:t>
            </a:r>
            <a:r>
              <a:rPr lang="en-US" sz="2400" dirty="0">
                <a:latin typeface="Symbol" pitchFamily="18" charset="2"/>
              </a:rPr>
              <a:t>b</a:t>
            </a:r>
            <a:r>
              <a:rPr lang="en-US" sz="2400" baseline="-25000" dirty="0"/>
              <a:t>2</a:t>
            </a:r>
            <a:r>
              <a:rPr lang="en-US" sz="2400" dirty="0"/>
              <a:t>X</a:t>
            </a:r>
            <a:r>
              <a:rPr lang="en-US" sz="2400" baseline="-25000" dirty="0"/>
              <a:t>female</a:t>
            </a:r>
            <a:r>
              <a:rPr lang="en-US" sz="2400" dirty="0"/>
              <a:t> + </a:t>
            </a:r>
            <a:r>
              <a:rPr lang="en-US" sz="2400" dirty="0">
                <a:latin typeface="Symbol" pitchFamily="18" charset="2"/>
              </a:rPr>
              <a:t>b</a:t>
            </a:r>
            <a:r>
              <a:rPr lang="en-US" sz="2400" baseline="-25000" dirty="0"/>
              <a:t>3</a:t>
            </a:r>
            <a:r>
              <a:rPr lang="en-US" sz="2400" dirty="0"/>
              <a:t>X</a:t>
            </a:r>
            <a:r>
              <a:rPr lang="en-US" sz="2400" baseline="-25000" dirty="0"/>
              <a:t>spouseEd</a:t>
            </a:r>
            <a:r>
              <a:rPr lang="en-US" sz="2400" dirty="0"/>
              <a:t>*</a:t>
            </a:r>
            <a:r>
              <a:rPr lang="en-US" sz="2400" baseline="-25000" dirty="0"/>
              <a:t>female</a:t>
            </a:r>
            <a:r>
              <a:rPr lang="en-US" sz="2400" dirty="0"/>
              <a:t> + </a:t>
            </a:r>
            <a:r>
              <a:rPr lang="en-US" sz="2400" dirty="0">
                <a:latin typeface="Symbol" pitchFamily="18" charset="2"/>
              </a:rPr>
              <a:t>e</a:t>
            </a:r>
          </a:p>
          <a:p>
            <a:pPr>
              <a:lnSpc>
                <a:spcPct val="90000"/>
              </a:lnSpc>
              <a:buFontTx/>
              <a:buNone/>
            </a:pPr>
            <a:endParaRPr lang="en-US" sz="2400" dirty="0"/>
          </a:p>
          <a:p>
            <a:pPr>
              <a:lnSpc>
                <a:spcPct val="90000"/>
              </a:lnSpc>
              <a:buFontTx/>
              <a:buNone/>
            </a:pPr>
            <a:r>
              <a:rPr lang="en-US" sz="2400" dirty="0"/>
              <a:t>and we get the following estimates (I made these up!! – but</a:t>
            </a:r>
          </a:p>
          <a:p>
            <a:pPr>
              <a:lnSpc>
                <a:spcPct val="90000"/>
              </a:lnSpc>
              <a:buFontTx/>
              <a:buNone/>
            </a:pPr>
            <a:r>
              <a:rPr lang="en-US" sz="2400" dirty="0"/>
              <a:t>some justification in McDonough et al)</a:t>
            </a:r>
          </a:p>
          <a:p>
            <a:pPr algn="ctr">
              <a:lnSpc>
                <a:spcPct val="90000"/>
              </a:lnSpc>
              <a:buFontTx/>
              <a:buNone/>
            </a:pPr>
            <a:r>
              <a:rPr lang="en-US" sz="2400" dirty="0">
                <a:latin typeface="Symbol" pitchFamily="18" charset="2"/>
              </a:rPr>
              <a:t>a = 75</a:t>
            </a:r>
            <a:r>
              <a:rPr lang="en-US" sz="2400" dirty="0"/>
              <a:t> ,  </a:t>
            </a:r>
            <a:r>
              <a:rPr lang="en-US" sz="2400" dirty="0">
                <a:latin typeface="Symbol" pitchFamily="18" charset="2"/>
              </a:rPr>
              <a:t>b</a:t>
            </a:r>
            <a:r>
              <a:rPr lang="en-US" sz="2400" baseline="-25000" dirty="0"/>
              <a:t>1</a:t>
            </a:r>
            <a:r>
              <a:rPr lang="en-US" sz="2400" dirty="0"/>
              <a:t>= -0.1 ,  </a:t>
            </a:r>
            <a:r>
              <a:rPr lang="en-US" sz="2400" dirty="0">
                <a:latin typeface="Symbol" pitchFamily="18" charset="2"/>
              </a:rPr>
              <a:t>b</a:t>
            </a:r>
            <a:r>
              <a:rPr lang="en-US" sz="2400" baseline="-25000" dirty="0"/>
              <a:t>2</a:t>
            </a:r>
            <a:r>
              <a:rPr lang="en-US" sz="2400" dirty="0"/>
              <a:t> = 4.0 ,  </a:t>
            </a:r>
            <a:r>
              <a:rPr lang="en-US" sz="2400" dirty="0">
                <a:latin typeface="Symbol" pitchFamily="18" charset="2"/>
              </a:rPr>
              <a:t>b</a:t>
            </a:r>
            <a:r>
              <a:rPr lang="en-US" sz="2400" baseline="-25000" dirty="0"/>
              <a:t>3</a:t>
            </a:r>
            <a:r>
              <a:rPr lang="en-US" sz="2400" dirty="0"/>
              <a:t> = 0.6</a:t>
            </a:r>
          </a:p>
          <a:p>
            <a:pPr algn="ctr">
              <a:lnSpc>
                <a:spcPct val="90000"/>
              </a:lnSpc>
              <a:buFontTx/>
              <a:buNone/>
            </a:pPr>
            <a:endParaRPr lang="en-US" sz="2400" dirty="0"/>
          </a:p>
          <a:p>
            <a:pPr>
              <a:lnSpc>
                <a:spcPct val="90000"/>
              </a:lnSpc>
              <a:buFontTx/>
              <a:buNone/>
            </a:pPr>
            <a:r>
              <a:rPr lang="en-US" sz="2000" dirty="0"/>
              <a:t>LF = </a:t>
            </a:r>
            <a:r>
              <a:rPr lang="en-US" sz="2000" dirty="0">
                <a:latin typeface="Symbol" pitchFamily="18" charset="2"/>
              </a:rPr>
              <a:t>75</a:t>
            </a:r>
            <a:r>
              <a:rPr lang="en-US" sz="2000" dirty="0"/>
              <a:t> - </a:t>
            </a:r>
            <a:r>
              <a:rPr lang="en-US" sz="2000" dirty="0">
                <a:latin typeface="Symbol" pitchFamily="18" charset="2"/>
              </a:rPr>
              <a:t>0.1</a:t>
            </a:r>
            <a:r>
              <a:rPr lang="en-US" sz="2000" dirty="0"/>
              <a:t>*</a:t>
            </a:r>
            <a:r>
              <a:rPr lang="en-US" sz="2000" dirty="0" err="1"/>
              <a:t>spouseEd</a:t>
            </a:r>
            <a:r>
              <a:rPr lang="en-US" sz="2000" dirty="0"/>
              <a:t> + </a:t>
            </a:r>
            <a:r>
              <a:rPr lang="en-US" sz="2000" dirty="0">
                <a:latin typeface="Symbol" pitchFamily="18" charset="2"/>
              </a:rPr>
              <a:t>4</a:t>
            </a:r>
            <a:r>
              <a:rPr lang="en-US" sz="2000" dirty="0"/>
              <a:t>*female + </a:t>
            </a:r>
            <a:r>
              <a:rPr lang="en-US" sz="2000" dirty="0">
                <a:latin typeface="Symbol" pitchFamily="18" charset="2"/>
              </a:rPr>
              <a:t>0.6</a:t>
            </a:r>
            <a:r>
              <a:rPr lang="en-US" sz="2000" dirty="0"/>
              <a:t>*</a:t>
            </a:r>
            <a:r>
              <a:rPr lang="en-US" sz="2000" dirty="0" err="1"/>
              <a:t>spouseEd</a:t>
            </a:r>
            <a:r>
              <a:rPr lang="en-US" sz="2000" dirty="0"/>
              <a:t>*female + </a:t>
            </a:r>
            <a:r>
              <a:rPr lang="en-US" sz="2000" dirty="0">
                <a:latin typeface="Symbol" pitchFamily="18" charset="2"/>
              </a:rPr>
              <a:t>e</a:t>
            </a:r>
          </a:p>
          <a:p>
            <a:pPr>
              <a:lnSpc>
                <a:spcPct val="90000"/>
              </a:lnSpc>
              <a:buFontTx/>
              <a:buNone/>
            </a:pPr>
            <a:endParaRPr lang="en-US" sz="2400" dirty="0">
              <a:solidFill>
                <a:schemeClr val="tx2"/>
              </a:solidFill>
            </a:endParaRPr>
          </a:p>
          <a:p>
            <a:pPr algn="ctr">
              <a:lnSpc>
                <a:spcPct val="90000"/>
              </a:lnSpc>
              <a:buFontTx/>
              <a:buNone/>
            </a:pPr>
            <a:r>
              <a:rPr lang="en-US" sz="2400" dirty="0" err="1">
                <a:solidFill>
                  <a:schemeClr val="tx2"/>
                </a:solidFill>
              </a:rPr>
              <a:t>LF</a:t>
            </a:r>
            <a:r>
              <a:rPr lang="en-US" sz="2400" baseline="-25000" dirty="0" err="1">
                <a:solidFill>
                  <a:schemeClr val="tx2"/>
                </a:solidFill>
              </a:rPr>
              <a:t>male</a:t>
            </a:r>
            <a:r>
              <a:rPr lang="en-US" sz="2400" dirty="0">
                <a:solidFill>
                  <a:schemeClr val="tx2"/>
                </a:solidFill>
              </a:rPr>
              <a:t> = </a:t>
            </a:r>
            <a:r>
              <a:rPr lang="en-US" sz="2400" dirty="0">
                <a:solidFill>
                  <a:schemeClr val="tx2"/>
                </a:solidFill>
                <a:latin typeface="Symbol" pitchFamily="18" charset="2"/>
              </a:rPr>
              <a:t>75</a:t>
            </a:r>
            <a:r>
              <a:rPr lang="en-US" sz="2400" dirty="0">
                <a:solidFill>
                  <a:schemeClr val="tx2"/>
                </a:solidFill>
              </a:rPr>
              <a:t> - </a:t>
            </a:r>
            <a:r>
              <a:rPr lang="en-US" sz="2400" dirty="0">
                <a:solidFill>
                  <a:schemeClr val="tx2"/>
                </a:solidFill>
                <a:latin typeface="Symbol" pitchFamily="18" charset="2"/>
              </a:rPr>
              <a:t>0.1</a:t>
            </a:r>
            <a:r>
              <a:rPr lang="en-US" sz="2400" dirty="0">
                <a:solidFill>
                  <a:schemeClr val="tx2"/>
                </a:solidFill>
              </a:rPr>
              <a:t>*</a:t>
            </a:r>
            <a:r>
              <a:rPr lang="en-US" sz="2400" dirty="0" err="1">
                <a:solidFill>
                  <a:schemeClr val="tx2"/>
                </a:solidFill>
              </a:rPr>
              <a:t>spouseEd</a:t>
            </a:r>
            <a:r>
              <a:rPr lang="en-US" sz="2400" dirty="0">
                <a:solidFill>
                  <a:schemeClr val="tx2"/>
                </a:solidFill>
              </a:rPr>
              <a:t> + </a:t>
            </a:r>
            <a:r>
              <a:rPr lang="en-US" sz="2400" dirty="0">
                <a:solidFill>
                  <a:schemeClr val="tx2"/>
                </a:solidFill>
                <a:latin typeface="Symbol" pitchFamily="18" charset="2"/>
              </a:rPr>
              <a:t>e</a:t>
            </a:r>
          </a:p>
          <a:p>
            <a:pPr algn="ctr">
              <a:lnSpc>
                <a:spcPct val="90000"/>
              </a:lnSpc>
              <a:buFontTx/>
              <a:buNone/>
            </a:pPr>
            <a:endParaRPr lang="en-US" sz="2400" dirty="0">
              <a:solidFill>
                <a:schemeClr val="tx2"/>
              </a:solidFill>
              <a:latin typeface="Symbol" pitchFamily="18" charset="2"/>
            </a:endParaRPr>
          </a:p>
          <a:p>
            <a:pPr algn="ctr">
              <a:lnSpc>
                <a:spcPct val="90000"/>
              </a:lnSpc>
              <a:buFontTx/>
              <a:buNone/>
            </a:pPr>
            <a:r>
              <a:rPr lang="en-US" sz="2400" dirty="0" err="1">
                <a:solidFill>
                  <a:schemeClr val="accent2"/>
                </a:solidFill>
              </a:rPr>
              <a:t>LF</a:t>
            </a:r>
            <a:r>
              <a:rPr lang="en-US" sz="2400" baseline="-25000" dirty="0" err="1">
                <a:solidFill>
                  <a:schemeClr val="accent2"/>
                </a:solidFill>
              </a:rPr>
              <a:t>fem</a:t>
            </a:r>
            <a:r>
              <a:rPr lang="en-US" sz="2400" dirty="0">
                <a:solidFill>
                  <a:schemeClr val="accent2"/>
                </a:solidFill>
              </a:rPr>
              <a:t> = </a:t>
            </a:r>
            <a:r>
              <a:rPr lang="en-US" sz="2400" dirty="0">
                <a:solidFill>
                  <a:schemeClr val="accent2"/>
                </a:solidFill>
                <a:latin typeface="Symbol" pitchFamily="18" charset="2"/>
              </a:rPr>
              <a:t>79</a:t>
            </a:r>
            <a:r>
              <a:rPr lang="en-US" sz="2400" dirty="0">
                <a:solidFill>
                  <a:schemeClr val="accent2"/>
                </a:solidFill>
              </a:rPr>
              <a:t> + </a:t>
            </a:r>
            <a:r>
              <a:rPr lang="en-US" sz="2400" dirty="0">
                <a:solidFill>
                  <a:schemeClr val="accent2"/>
                </a:solidFill>
                <a:latin typeface="Symbol" pitchFamily="18" charset="2"/>
              </a:rPr>
              <a:t>0.5</a:t>
            </a:r>
            <a:r>
              <a:rPr lang="en-US" sz="2400" dirty="0">
                <a:solidFill>
                  <a:schemeClr val="accent2"/>
                </a:solidFill>
              </a:rPr>
              <a:t>*</a:t>
            </a:r>
            <a:r>
              <a:rPr lang="en-US" sz="2400" dirty="0" err="1">
                <a:solidFill>
                  <a:schemeClr val="accent2"/>
                </a:solidFill>
              </a:rPr>
              <a:t>spouseEd</a:t>
            </a:r>
            <a:r>
              <a:rPr lang="en-US" sz="2400" dirty="0">
                <a:solidFill>
                  <a:schemeClr val="accent2"/>
                </a:solidFill>
              </a:rPr>
              <a:t> + </a:t>
            </a:r>
            <a:r>
              <a:rPr lang="en-US" sz="2400" dirty="0">
                <a:solidFill>
                  <a:schemeClr val="accent2"/>
                </a:solidFill>
                <a:latin typeface="Symbol" pitchFamily="18" charset="2"/>
              </a:rPr>
              <a:t>e</a:t>
            </a:r>
          </a:p>
        </p:txBody>
      </p:sp>
      <p:sp>
        <p:nvSpPr>
          <p:cNvPr id="595972" name="Text Box 4"/>
          <p:cNvSpPr txBox="1">
            <a:spLocks noChangeArrowheads="1"/>
          </p:cNvSpPr>
          <p:nvPr/>
        </p:nvSpPr>
        <p:spPr bwMode="auto">
          <a:xfrm>
            <a:off x="399446" y="5906869"/>
            <a:ext cx="8338757" cy="646331"/>
          </a:xfrm>
          <a:prstGeom prst="rect">
            <a:avLst/>
          </a:prstGeom>
          <a:noFill/>
          <a:ln w="12700">
            <a:noFill/>
            <a:miter lim="800000"/>
            <a:headEnd/>
            <a:tailEnd/>
          </a:ln>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srgbClr val="F0AD00"/>
                </a:solidFill>
                <a:effectLst/>
                <a:uLnTx/>
                <a:uFillTx/>
                <a:latin typeface="Arial" charset="0"/>
                <a:ea typeface="+mn-ea"/>
                <a:cs typeface="+mn-cs"/>
              </a:rPr>
              <a:t>Is the regression coefficient for the interaction term significantly different from the null (0)?</a:t>
            </a:r>
          </a:p>
        </p:txBody>
      </p:sp>
    </p:spTree>
    <p:extLst>
      <p:ext uri="{BB962C8B-B14F-4D97-AF65-F5344CB8AC3E}">
        <p14:creationId xmlns:p14="http://schemas.microsoft.com/office/powerpoint/2010/main" val="12063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95972"/>
                                        </p:tgtEl>
                                        <p:attrNameLst>
                                          <p:attrName>style.visibility</p:attrName>
                                        </p:attrNameLst>
                                      </p:cBhvr>
                                      <p:to>
                                        <p:strVal val="visible"/>
                                      </p:to>
                                    </p:set>
                                    <p:anim calcmode="lin" valueType="num">
                                      <p:cBhvr additive="base">
                                        <p:cTn id="7" dur="500" fill="hold"/>
                                        <p:tgtEl>
                                          <p:spTgt spid="595972"/>
                                        </p:tgtEl>
                                        <p:attrNameLst>
                                          <p:attrName>ppt_x</p:attrName>
                                        </p:attrNameLst>
                                      </p:cBhvr>
                                      <p:tavLst>
                                        <p:tav tm="0">
                                          <p:val>
                                            <p:strVal val="0-#ppt_w/2"/>
                                          </p:val>
                                        </p:tav>
                                        <p:tav tm="100000">
                                          <p:val>
                                            <p:strVal val="#ppt_x"/>
                                          </p:val>
                                        </p:tav>
                                      </p:tavLst>
                                    </p:anim>
                                    <p:anim calcmode="lin" valueType="num">
                                      <p:cBhvr additive="base">
                                        <p:cTn id="8" dur="500" fill="hold"/>
                                        <p:tgtEl>
                                          <p:spTgt spid="5959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97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p:txBody>
          <a:bodyPr/>
          <a:lstStyle/>
          <a:p>
            <a:pPr>
              <a:defRPr/>
            </a:pPr>
            <a:r>
              <a:rPr lang="en-US" dirty="0"/>
              <a:t>How do you code this?</a:t>
            </a:r>
          </a:p>
        </p:txBody>
      </p:sp>
      <p:sp>
        <p:nvSpPr>
          <p:cNvPr id="104450" name="Rectangle 3"/>
          <p:cNvSpPr>
            <a:spLocks noGrp="1" noChangeArrowheads="1"/>
          </p:cNvSpPr>
          <p:nvPr>
            <p:ph type="body" idx="1"/>
          </p:nvPr>
        </p:nvSpPr>
        <p:spPr>
          <a:xfrm>
            <a:off x="381000" y="1524000"/>
            <a:ext cx="8153400" cy="4343400"/>
          </a:xfrm>
        </p:spPr>
        <p:txBody>
          <a:bodyPr/>
          <a:lstStyle/>
          <a:p>
            <a:pPr>
              <a:lnSpc>
                <a:spcPct val="90000"/>
              </a:lnSpc>
            </a:pPr>
            <a:r>
              <a:rPr lang="en-US" sz="2400" dirty="0">
                <a:latin typeface="Times New Roman" pitchFamily="18" charset="0"/>
                <a:cs typeface="Times New Roman" pitchFamily="18" charset="0"/>
              </a:rPr>
              <a:t>Make an interaction term in your data step:</a:t>
            </a:r>
          </a:p>
          <a:p>
            <a:pPr>
              <a:lnSpc>
                <a:spcPct val="90000"/>
              </a:lnSpc>
            </a:pPr>
            <a:r>
              <a:rPr lang="en-US" sz="2400" dirty="0" err="1">
                <a:latin typeface="Times New Roman" pitchFamily="18" charset="0"/>
                <a:cs typeface="Times New Roman" pitchFamily="18" charset="0"/>
              </a:rPr>
              <a:t>Fem_sp_ed</a:t>
            </a:r>
            <a:r>
              <a:rPr lang="en-US" sz="2400" dirty="0">
                <a:latin typeface="Times New Roman" pitchFamily="18" charset="0"/>
                <a:cs typeface="Times New Roman" pitchFamily="18" charset="0"/>
              </a:rPr>
              <a:t>=female*</a:t>
            </a:r>
            <a:r>
              <a:rPr lang="en-US" sz="2400" dirty="0" err="1">
                <a:latin typeface="Times New Roman" pitchFamily="18" charset="0"/>
                <a:cs typeface="Times New Roman" pitchFamily="18" charset="0"/>
              </a:rPr>
              <a:t>spouseEd</a:t>
            </a:r>
            <a:r>
              <a:rPr lang="en-US" sz="2400" dirty="0">
                <a:latin typeface="Times New Roman" pitchFamily="18" charset="0"/>
                <a:cs typeface="Times New Roman" pitchFamily="18" charset="0"/>
              </a:rPr>
              <a:t>;</a:t>
            </a:r>
          </a:p>
          <a:p>
            <a:pPr>
              <a:lnSpc>
                <a:spcPct val="90000"/>
              </a:lnSpc>
            </a:pPr>
            <a:r>
              <a:rPr lang="en-US" sz="2400" dirty="0">
                <a:latin typeface="Times New Roman" pitchFamily="18" charset="0"/>
                <a:cs typeface="Times New Roman" pitchFamily="18" charset="0"/>
              </a:rPr>
              <a:t>It’s hard to think up good variable names.  </a:t>
            </a:r>
          </a:p>
          <a:p>
            <a:pPr>
              <a:lnSpc>
                <a:spcPct val="90000"/>
              </a:lnSpc>
            </a:pPr>
            <a:r>
              <a:rPr lang="en-US" sz="2400" dirty="0">
                <a:latin typeface="Times New Roman" pitchFamily="18" charset="0"/>
                <a:cs typeface="Times New Roman" pitchFamily="18" charset="0"/>
              </a:rPr>
              <a:t>It is much </a:t>
            </a:r>
            <a:r>
              <a:rPr lang="en-US" sz="2400" dirty="0" err="1">
                <a:latin typeface="Times New Roman" pitchFamily="18" charset="0"/>
                <a:cs typeface="Times New Roman" pitchFamily="18" charset="0"/>
              </a:rPr>
              <a:t>much</a:t>
            </a:r>
            <a:r>
              <a:rPr lang="en-US" sz="2400" dirty="0">
                <a:latin typeface="Times New Roman" pitchFamily="18" charset="0"/>
                <a:cs typeface="Times New Roman" pitchFamily="18" charset="0"/>
              </a:rPr>
              <a:t> easier if female is a 0/1 variable instead of taking values 1 or 2 (or worse 1 or 5) </a:t>
            </a:r>
          </a:p>
          <a:p>
            <a:pPr lvl="1">
              <a:lnSpc>
                <a:spcPct val="90000"/>
              </a:lnSpc>
            </a:pPr>
            <a:r>
              <a:rPr lang="en-US" sz="2000" dirty="0">
                <a:latin typeface="Times New Roman" pitchFamily="18" charset="0"/>
                <a:cs typeface="Times New Roman" pitchFamily="18" charset="0"/>
              </a:rPr>
              <a:t>Always recode dichotomous variables to be 0/1 and give them a meaningful name (like “male”, not “sex”; or “white”, not “race”)</a:t>
            </a:r>
          </a:p>
          <a:p>
            <a:pPr lvl="1">
              <a:lnSpc>
                <a:spcPct val="90000"/>
              </a:lnSpc>
            </a:pPr>
            <a:r>
              <a:rPr lang="en-US" sz="2000" dirty="0">
                <a:latin typeface="Times New Roman" pitchFamily="18" charset="0"/>
                <a:cs typeface="Times New Roman" pitchFamily="18" charset="0"/>
              </a:rPr>
              <a:t>Some disciplines re-center dichotomous variables to the mean value, so the intercept is the population mean.  I find it confusing.</a:t>
            </a:r>
          </a:p>
          <a:p>
            <a:pPr>
              <a:lnSpc>
                <a:spcPct val="90000"/>
              </a:lnSpc>
            </a:pPr>
            <a:r>
              <a:rPr lang="en-US" sz="2400" dirty="0">
                <a:latin typeface="Times New Roman" pitchFamily="18" charset="0"/>
                <a:cs typeface="Times New Roman" pitchFamily="18" charset="0"/>
              </a:rPr>
              <a:t>You can also use the * in </a:t>
            </a:r>
            <a:r>
              <a:rPr lang="en-US" sz="2400" i="1" dirty="0" err="1">
                <a:latin typeface="Times New Roman" pitchFamily="18" charset="0"/>
                <a:cs typeface="Times New Roman" pitchFamily="18" charset="0"/>
              </a:rPr>
              <a:t>proc</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glm</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i.sex</a:t>
            </a:r>
            <a:r>
              <a:rPr lang="en-US" sz="2400" dirty="0">
                <a:latin typeface="Times New Roman" pitchFamily="18" charset="0"/>
                <a:cs typeface="Times New Roman" pitchFamily="18" charset="0"/>
              </a:rPr>
              <a:t> in </a:t>
            </a:r>
            <a:r>
              <a:rPr lang="en-US" sz="2400" dirty="0" err="1">
                <a:latin typeface="Times New Roman" pitchFamily="18" charset="0"/>
                <a:cs typeface="Times New Roman" pitchFamily="18" charset="0"/>
              </a:rPr>
              <a:t>stata</a:t>
            </a:r>
            <a:r>
              <a:rPr lang="en-US" sz="2400" dirty="0">
                <a:latin typeface="Times New Roman" pitchFamily="18" charset="0"/>
                <a:cs typeface="Times New Roman" pitchFamily="18" charset="0"/>
              </a:rPr>
              <a:t>.</a:t>
            </a:r>
          </a:p>
          <a:p>
            <a:pPr lvl="1">
              <a:lnSpc>
                <a:spcPct val="90000"/>
              </a:lnSpc>
            </a:pPr>
            <a:r>
              <a:rPr lang="en-US" sz="2000" dirty="0">
                <a:latin typeface="Times New Roman" pitchFamily="18" charset="0"/>
                <a:cs typeface="Times New Roman" pitchFamily="18" charset="0"/>
              </a:rPr>
              <a:t>I discourage this: make the dummies.  You are less likely to mess up the interpretation.  </a:t>
            </a:r>
          </a:p>
          <a:p>
            <a:pPr>
              <a:lnSpc>
                <a:spcPct val="90000"/>
              </a:lnSpc>
            </a:pPr>
            <a:endParaRPr lang="en-US" sz="2400" dirty="0"/>
          </a:p>
        </p:txBody>
      </p:sp>
    </p:spTree>
    <p:extLst>
      <p:ext uri="{BB962C8B-B14F-4D97-AF65-F5344CB8AC3E}">
        <p14:creationId xmlns:p14="http://schemas.microsoft.com/office/powerpoint/2010/main" val="357579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82195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E079-58A3-43A2-BE1E-335A714B509E}"/>
              </a:ext>
            </a:extLst>
          </p:cNvPr>
          <p:cNvSpPr>
            <a:spLocks noGrp="1"/>
          </p:cNvSpPr>
          <p:nvPr>
            <p:ph type="title"/>
          </p:nvPr>
        </p:nvSpPr>
        <p:spPr>
          <a:xfrm>
            <a:off x="653733" y="438914"/>
            <a:ext cx="8089901" cy="467820"/>
          </a:xfrm>
        </p:spPr>
        <p:txBody>
          <a:bodyPr/>
          <a:lstStyle/>
          <a:p>
            <a:r>
              <a:rPr lang="en-US" dirty="0"/>
              <a:t>Examples of showing interaction in a DAG</a:t>
            </a:r>
          </a:p>
        </p:txBody>
      </p:sp>
      <p:sp>
        <p:nvSpPr>
          <p:cNvPr id="4" name="Slide Number Placeholder 3">
            <a:extLst>
              <a:ext uri="{FF2B5EF4-FFF2-40B4-BE49-F238E27FC236}">
                <a16:creationId xmlns:a16="http://schemas.microsoft.com/office/drawing/2014/main" id="{501F3D67-467D-4FC8-A868-110B3A3016DC}"/>
              </a:ext>
            </a:extLst>
          </p:cNvPr>
          <p:cNvSpPr>
            <a:spLocks noGrp="1"/>
          </p:cNvSpPr>
          <p:nvPr>
            <p:ph type="sldNum" sz="quarter" idx="4"/>
          </p:nvPr>
        </p:nvSpPr>
        <p:spPr/>
        <p:txBody>
          <a:bodyPr/>
          <a:lstStyle/>
          <a:p>
            <a:fld id="{7BCC8D0D-EAEC-449D-9161-023DFF90F2E2}" type="slidenum">
              <a:rPr lang="en-US" smtClean="0">
                <a:solidFill>
                  <a:srgbClr val="052049"/>
                </a:solidFill>
              </a:rPr>
              <a:pPr/>
              <a:t>2</a:t>
            </a:fld>
            <a:endParaRPr lang="en-US" dirty="0">
              <a:solidFill>
                <a:srgbClr val="052049"/>
              </a:solidFill>
            </a:endParaRPr>
          </a:p>
        </p:txBody>
      </p:sp>
      <p:grpSp>
        <p:nvGrpSpPr>
          <p:cNvPr id="5" name="Group 35">
            <a:extLst>
              <a:ext uri="{FF2B5EF4-FFF2-40B4-BE49-F238E27FC236}">
                <a16:creationId xmlns:a16="http://schemas.microsoft.com/office/drawing/2014/main" id="{38CD8596-913F-0C48-99CA-B36962A08C85}"/>
              </a:ext>
            </a:extLst>
          </p:cNvPr>
          <p:cNvGrpSpPr>
            <a:grpSpLocks/>
          </p:cNvGrpSpPr>
          <p:nvPr/>
        </p:nvGrpSpPr>
        <p:grpSpPr bwMode="auto">
          <a:xfrm>
            <a:off x="369511" y="3243738"/>
            <a:ext cx="4111484" cy="1882722"/>
            <a:chOff x="2118" y="1716"/>
            <a:chExt cx="1499" cy="582"/>
          </a:xfrm>
        </p:grpSpPr>
        <p:sp>
          <p:nvSpPr>
            <p:cNvPr id="6" name="Text Box 36">
              <a:extLst>
                <a:ext uri="{FF2B5EF4-FFF2-40B4-BE49-F238E27FC236}">
                  <a16:creationId xmlns:a16="http://schemas.microsoft.com/office/drawing/2014/main" id="{4CB57B99-2818-3C40-A4C2-BD4A2100C246}"/>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7" name="Text Box 37">
              <a:extLst>
                <a:ext uri="{FF2B5EF4-FFF2-40B4-BE49-F238E27FC236}">
                  <a16:creationId xmlns:a16="http://schemas.microsoft.com/office/drawing/2014/main" id="{21B58F6A-DB86-D543-8A8E-94400D4AC020}"/>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8" name="Text Box 38">
              <a:extLst>
                <a:ext uri="{FF2B5EF4-FFF2-40B4-BE49-F238E27FC236}">
                  <a16:creationId xmlns:a16="http://schemas.microsoft.com/office/drawing/2014/main" id="{39459CF7-BEFE-4B4A-8795-36C1F9272953}"/>
                </a:ext>
              </a:extLst>
            </p:cNvPr>
            <p:cNvSpPr txBox="1">
              <a:spLocks noChangeArrowheads="1"/>
            </p:cNvSpPr>
            <p:nvPr/>
          </p:nvSpPr>
          <p:spPr bwMode="auto">
            <a:xfrm>
              <a:off x="2804" y="1859"/>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a:t>
              </a:r>
            </a:p>
          </p:txBody>
        </p:sp>
        <p:cxnSp>
          <p:nvCxnSpPr>
            <p:cNvPr id="9" name="AutoShape 39">
              <a:extLst>
                <a:ext uri="{FF2B5EF4-FFF2-40B4-BE49-F238E27FC236}">
                  <a16:creationId xmlns:a16="http://schemas.microsoft.com/office/drawing/2014/main" id="{FFBF09D9-0EE0-834C-A1A8-D7672047A13A}"/>
                </a:ext>
              </a:extLst>
            </p:cNvPr>
            <p:cNvCxnSpPr>
              <a:cxnSpLocks noChangeShapeType="1"/>
              <a:stCxn id="8" idx="3"/>
              <a:endCxn id="7" idx="1"/>
            </p:cNvCxnSpPr>
            <p:nvPr/>
          </p:nvCxnSpPr>
          <p:spPr bwMode="auto">
            <a:xfrm>
              <a:off x="3174" y="1985"/>
              <a:ext cx="240" cy="0"/>
            </a:xfrm>
            <a:prstGeom prst="straightConnector1">
              <a:avLst/>
            </a:prstGeom>
            <a:noFill/>
            <a:ln w="9525">
              <a:solidFill>
                <a:schemeClr val="tx1"/>
              </a:solidFill>
              <a:round/>
              <a:headEnd/>
              <a:tailEnd type="triangle" w="med" len="med"/>
            </a:ln>
          </p:spPr>
        </p:cxnSp>
        <p:sp>
          <p:nvSpPr>
            <p:cNvPr id="10" name="Text Box 40">
              <a:extLst>
                <a:ext uri="{FF2B5EF4-FFF2-40B4-BE49-F238E27FC236}">
                  <a16:creationId xmlns:a16="http://schemas.microsoft.com/office/drawing/2014/main" id="{49533139-75E0-844D-929E-72CA3DC3DA9B}"/>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11" name="AutoShape 41">
              <a:extLst>
                <a:ext uri="{FF2B5EF4-FFF2-40B4-BE49-F238E27FC236}">
                  <a16:creationId xmlns:a16="http://schemas.microsoft.com/office/drawing/2014/main" id="{E9B53FFA-AAE9-A04F-9773-CD2F6194D8E8}"/>
                </a:ext>
              </a:extLst>
            </p:cNvPr>
            <p:cNvCxnSpPr>
              <a:cxnSpLocks noChangeShapeType="1"/>
              <a:endCxn id="8" idx="1"/>
            </p:cNvCxnSpPr>
            <p:nvPr/>
          </p:nvCxnSpPr>
          <p:spPr bwMode="auto">
            <a:xfrm flipV="1">
              <a:off x="2307" y="1985"/>
              <a:ext cx="497" cy="190"/>
            </a:xfrm>
            <a:prstGeom prst="straightConnector1">
              <a:avLst/>
            </a:prstGeom>
            <a:noFill/>
            <a:ln w="9525">
              <a:solidFill>
                <a:schemeClr val="tx1"/>
              </a:solidFill>
              <a:round/>
              <a:headEnd/>
              <a:tailEnd type="triangle" w="med" len="med"/>
            </a:ln>
          </p:spPr>
        </p:cxnSp>
        <p:cxnSp>
          <p:nvCxnSpPr>
            <p:cNvPr id="12" name="AutoShape 42">
              <a:extLst>
                <a:ext uri="{FF2B5EF4-FFF2-40B4-BE49-F238E27FC236}">
                  <a16:creationId xmlns:a16="http://schemas.microsoft.com/office/drawing/2014/main" id="{C108A06E-2327-F04F-A46B-51DE70D12B58}"/>
                </a:ext>
              </a:extLst>
            </p:cNvPr>
            <p:cNvCxnSpPr>
              <a:cxnSpLocks noChangeShapeType="1"/>
              <a:stCxn id="8" idx="1"/>
              <a:endCxn id="6" idx="3"/>
            </p:cNvCxnSpPr>
            <p:nvPr/>
          </p:nvCxnSpPr>
          <p:spPr bwMode="auto">
            <a:xfrm rot="10800000">
              <a:off x="2307" y="1841"/>
              <a:ext cx="497" cy="144"/>
            </a:xfrm>
            <a:prstGeom prst="straightConnector1">
              <a:avLst/>
            </a:prstGeom>
            <a:noFill/>
            <a:ln w="9525">
              <a:solidFill>
                <a:schemeClr val="tx1"/>
              </a:solidFill>
              <a:round/>
              <a:headEnd type="triangle" w="med" len="med"/>
              <a:tailEnd/>
            </a:ln>
          </p:spPr>
        </p:cxnSp>
      </p:grpSp>
      <p:grpSp>
        <p:nvGrpSpPr>
          <p:cNvPr id="13" name="Group 35">
            <a:extLst>
              <a:ext uri="{FF2B5EF4-FFF2-40B4-BE49-F238E27FC236}">
                <a16:creationId xmlns:a16="http://schemas.microsoft.com/office/drawing/2014/main" id="{5AC35961-39D3-854D-B768-57E707EC231C}"/>
              </a:ext>
            </a:extLst>
          </p:cNvPr>
          <p:cNvGrpSpPr>
            <a:grpSpLocks/>
          </p:cNvGrpSpPr>
          <p:nvPr/>
        </p:nvGrpSpPr>
        <p:grpSpPr bwMode="auto">
          <a:xfrm>
            <a:off x="4465865" y="4559096"/>
            <a:ext cx="4277769" cy="1702565"/>
            <a:chOff x="2118" y="1716"/>
            <a:chExt cx="1488" cy="582"/>
          </a:xfrm>
        </p:grpSpPr>
        <p:sp>
          <p:nvSpPr>
            <p:cNvPr id="14" name="Text Box 36">
              <a:extLst>
                <a:ext uri="{FF2B5EF4-FFF2-40B4-BE49-F238E27FC236}">
                  <a16:creationId xmlns:a16="http://schemas.microsoft.com/office/drawing/2014/main" id="{28653B8C-BF6F-7640-86D6-F36E922912B2}"/>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15" name="Text Box 37">
              <a:extLst>
                <a:ext uri="{FF2B5EF4-FFF2-40B4-BE49-F238E27FC236}">
                  <a16:creationId xmlns:a16="http://schemas.microsoft.com/office/drawing/2014/main" id="{7FDEEC8A-103C-454D-9BD6-5E0C7A994E56}"/>
                </a:ext>
              </a:extLst>
            </p:cNvPr>
            <p:cNvSpPr txBox="1">
              <a:spLocks noChangeArrowheads="1"/>
            </p:cNvSpPr>
            <p:nvPr/>
          </p:nvSpPr>
          <p:spPr bwMode="auto">
            <a:xfrm>
              <a:off x="3403" y="1716"/>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Y</a:t>
              </a:r>
            </a:p>
          </p:txBody>
        </p:sp>
        <p:sp>
          <p:nvSpPr>
            <p:cNvPr id="16" name="Text Box 38">
              <a:extLst>
                <a:ext uri="{FF2B5EF4-FFF2-40B4-BE49-F238E27FC236}">
                  <a16:creationId xmlns:a16="http://schemas.microsoft.com/office/drawing/2014/main" id="{51AAD67E-11E1-BF4F-86A4-AD95FA352653}"/>
                </a:ext>
              </a:extLst>
            </p:cNvPr>
            <p:cNvSpPr txBox="1">
              <a:spLocks noChangeArrowheads="1"/>
            </p:cNvSpPr>
            <p:nvPr/>
          </p:nvSpPr>
          <p:spPr bwMode="auto">
            <a:xfrm>
              <a:off x="2598" y="1716"/>
              <a:ext cx="555"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X(A=1)</a:t>
              </a:r>
            </a:p>
          </p:txBody>
        </p:sp>
        <p:cxnSp>
          <p:nvCxnSpPr>
            <p:cNvPr id="17" name="AutoShape 39">
              <a:extLst>
                <a:ext uri="{FF2B5EF4-FFF2-40B4-BE49-F238E27FC236}">
                  <a16:creationId xmlns:a16="http://schemas.microsoft.com/office/drawing/2014/main" id="{FDC03A15-6BE0-1B49-AFFB-7DB017ED5AF2}"/>
                </a:ext>
              </a:extLst>
            </p:cNvPr>
            <p:cNvCxnSpPr>
              <a:cxnSpLocks noChangeShapeType="1"/>
              <a:stCxn id="16" idx="3"/>
              <a:endCxn id="15" idx="1"/>
            </p:cNvCxnSpPr>
            <p:nvPr/>
          </p:nvCxnSpPr>
          <p:spPr bwMode="auto">
            <a:xfrm flipV="1">
              <a:off x="3153" y="1841"/>
              <a:ext cx="250" cy="1"/>
            </a:xfrm>
            <a:prstGeom prst="straightConnector1">
              <a:avLst/>
            </a:prstGeom>
            <a:noFill/>
            <a:ln w="9525">
              <a:solidFill>
                <a:schemeClr val="tx1"/>
              </a:solidFill>
              <a:round/>
              <a:headEnd/>
              <a:tailEnd type="triangle" w="med" len="med"/>
            </a:ln>
          </p:spPr>
        </p:cxnSp>
        <p:sp>
          <p:nvSpPr>
            <p:cNvPr id="18" name="Text Box 40">
              <a:extLst>
                <a:ext uri="{FF2B5EF4-FFF2-40B4-BE49-F238E27FC236}">
                  <a16:creationId xmlns:a16="http://schemas.microsoft.com/office/drawing/2014/main" id="{429B5549-7ADA-BC4F-A760-EAE6DE4F66E7}"/>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19" name="AutoShape 41">
              <a:extLst>
                <a:ext uri="{FF2B5EF4-FFF2-40B4-BE49-F238E27FC236}">
                  <a16:creationId xmlns:a16="http://schemas.microsoft.com/office/drawing/2014/main" id="{1DB063BA-6F74-B14D-BC84-5C9D9B62165C}"/>
                </a:ext>
              </a:extLst>
            </p:cNvPr>
            <p:cNvCxnSpPr>
              <a:cxnSpLocks noChangeShapeType="1"/>
              <a:stCxn id="18" idx="3"/>
              <a:endCxn id="16" idx="1"/>
            </p:cNvCxnSpPr>
            <p:nvPr/>
          </p:nvCxnSpPr>
          <p:spPr bwMode="auto">
            <a:xfrm flipV="1">
              <a:off x="2307" y="1842"/>
              <a:ext cx="291" cy="330"/>
            </a:xfrm>
            <a:prstGeom prst="straightConnector1">
              <a:avLst/>
            </a:prstGeom>
            <a:noFill/>
            <a:ln w="9525">
              <a:solidFill>
                <a:schemeClr val="tx1"/>
              </a:solidFill>
              <a:round/>
              <a:headEnd/>
              <a:tailEnd type="triangle" w="med" len="med"/>
            </a:ln>
          </p:spPr>
        </p:cxnSp>
        <p:cxnSp>
          <p:nvCxnSpPr>
            <p:cNvPr id="20" name="AutoShape 42">
              <a:extLst>
                <a:ext uri="{FF2B5EF4-FFF2-40B4-BE49-F238E27FC236}">
                  <a16:creationId xmlns:a16="http://schemas.microsoft.com/office/drawing/2014/main" id="{40088367-8542-4C41-9041-A83B7C6AECF9}"/>
                </a:ext>
              </a:extLst>
            </p:cNvPr>
            <p:cNvCxnSpPr>
              <a:cxnSpLocks noChangeShapeType="1"/>
              <a:stCxn id="16" idx="1"/>
              <a:endCxn id="14" idx="3"/>
            </p:cNvCxnSpPr>
            <p:nvPr/>
          </p:nvCxnSpPr>
          <p:spPr bwMode="auto">
            <a:xfrm rot="10800000">
              <a:off x="2307" y="1841"/>
              <a:ext cx="291" cy="1"/>
            </a:xfrm>
            <a:prstGeom prst="straightConnector1">
              <a:avLst/>
            </a:prstGeom>
            <a:noFill/>
            <a:ln w="9525">
              <a:solidFill>
                <a:schemeClr val="tx1"/>
              </a:solidFill>
              <a:round/>
              <a:headEnd type="triangle" w="med" len="med"/>
              <a:tailEnd/>
            </a:ln>
          </p:spPr>
        </p:cxnSp>
        <p:sp>
          <p:nvSpPr>
            <p:cNvPr id="21" name="Text Box 38">
              <a:extLst>
                <a:ext uri="{FF2B5EF4-FFF2-40B4-BE49-F238E27FC236}">
                  <a16:creationId xmlns:a16="http://schemas.microsoft.com/office/drawing/2014/main" id="{CAFBC9E9-839D-7F44-8D63-9D3434701CCC}"/>
                </a:ext>
              </a:extLst>
            </p:cNvPr>
            <p:cNvSpPr txBox="1">
              <a:spLocks noChangeArrowheads="1"/>
            </p:cNvSpPr>
            <p:nvPr/>
          </p:nvSpPr>
          <p:spPr bwMode="auto">
            <a:xfrm>
              <a:off x="2618" y="2004"/>
              <a:ext cx="72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X(A=0)</a:t>
              </a:r>
            </a:p>
          </p:txBody>
        </p:sp>
        <p:cxnSp>
          <p:nvCxnSpPr>
            <p:cNvPr id="22" name="AutoShape 41">
              <a:extLst>
                <a:ext uri="{FF2B5EF4-FFF2-40B4-BE49-F238E27FC236}">
                  <a16:creationId xmlns:a16="http://schemas.microsoft.com/office/drawing/2014/main" id="{AB7DAA29-0857-B447-BF29-D20EA3FE8F2B}"/>
                </a:ext>
              </a:extLst>
            </p:cNvPr>
            <p:cNvCxnSpPr>
              <a:cxnSpLocks noChangeShapeType="1"/>
              <a:stCxn id="18" idx="3"/>
              <a:endCxn id="21" idx="1"/>
            </p:cNvCxnSpPr>
            <p:nvPr/>
          </p:nvCxnSpPr>
          <p:spPr bwMode="auto">
            <a:xfrm flipV="1">
              <a:off x="2307" y="2130"/>
              <a:ext cx="311" cy="42"/>
            </a:xfrm>
            <a:prstGeom prst="straightConnector1">
              <a:avLst/>
            </a:prstGeom>
            <a:noFill/>
            <a:ln w="9525">
              <a:solidFill>
                <a:schemeClr val="tx1"/>
              </a:solidFill>
              <a:round/>
              <a:headEnd/>
              <a:tailEnd type="triangle" w="med" len="med"/>
            </a:ln>
          </p:spPr>
        </p:cxnSp>
        <p:cxnSp>
          <p:nvCxnSpPr>
            <p:cNvPr id="23" name="AutoShape 42">
              <a:extLst>
                <a:ext uri="{FF2B5EF4-FFF2-40B4-BE49-F238E27FC236}">
                  <a16:creationId xmlns:a16="http://schemas.microsoft.com/office/drawing/2014/main" id="{04FAF8BC-68AA-0A47-BFEB-7ADB61630804}"/>
                </a:ext>
              </a:extLst>
            </p:cNvPr>
            <p:cNvCxnSpPr>
              <a:cxnSpLocks noChangeShapeType="1"/>
              <a:stCxn id="21" idx="1"/>
              <a:endCxn id="14" idx="3"/>
            </p:cNvCxnSpPr>
            <p:nvPr/>
          </p:nvCxnSpPr>
          <p:spPr bwMode="auto">
            <a:xfrm rot="10800000">
              <a:off x="2307" y="1841"/>
              <a:ext cx="311" cy="289"/>
            </a:xfrm>
            <a:prstGeom prst="straightConnector1">
              <a:avLst/>
            </a:prstGeom>
            <a:noFill/>
            <a:ln w="9525">
              <a:solidFill>
                <a:schemeClr val="tx1"/>
              </a:solidFill>
              <a:round/>
              <a:headEnd type="triangle" w="med" len="med"/>
              <a:tailEnd/>
            </a:ln>
          </p:spPr>
        </p:cxnSp>
      </p:grpSp>
      <p:sp>
        <p:nvSpPr>
          <p:cNvPr id="3" name="TextBox 2">
            <a:extLst>
              <a:ext uri="{FF2B5EF4-FFF2-40B4-BE49-F238E27FC236}">
                <a16:creationId xmlns:a16="http://schemas.microsoft.com/office/drawing/2014/main" id="{69ACAB5C-4CAA-8F4F-8919-B153B058AA1E}"/>
              </a:ext>
            </a:extLst>
          </p:cNvPr>
          <p:cNvSpPr txBox="1"/>
          <p:nvPr/>
        </p:nvSpPr>
        <p:spPr bwMode="auto">
          <a:xfrm>
            <a:off x="1350437" y="2941000"/>
            <a:ext cx="4277769" cy="553998"/>
          </a:xfrm>
          <a:prstGeom prst="rect">
            <a:avLst/>
          </a:prstGeom>
          <a:noFill/>
          <a:ln w="19050" algn="ctr">
            <a:noFill/>
            <a:miter lim="800000"/>
            <a:headEnd/>
            <a:tailEnd/>
          </a:ln>
        </p:spPr>
        <p:txBody>
          <a:bodyPr wrap="square" lIns="0" tIns="0" rIns="0" bIns="0" rtlCol="0">
            <a:spAutoFit/>
          </a:bodyPr>
          <a:lstStyle/>
          <a:p>
            <a:r>
              <a:rPr lang="en-US" i="1" dirty="0"/>
              <a:t>(Note: this usage of “XA” is an “informal” way to represent interaction in a DAG)</a:t>
            </a:r>
          </a:p>
        </p:txBody>
      </p:sp>
      <p:sp>
        <p:nvSpPr>
          <p:cNvPr id="24" name="TextBox 23">
            <a:extLst>
              <a:ext uri="{FF2B5EF4-FFF2-40B4-BE49-F238E27FC236}">
                <a16:creationId xmlns:a16="http://schemas.microsoft.com/office/drawing/2014/main" id="{113790AC-C388-9740-83CA-2763B6549D40}"/>
              </a:ext>
            </a:extLst>
          </p:cNvPr>
          <p:cNvSpPr txBox="1"/>
          <p:nvPr/>
        </p:nvSpPr>
        <p:spPr bwMode="auto">
          <a:xfrm>
            <a:off x="4572000" y="6256457"/>
            <a:ext cx="3705511" cy="307777"/>
          </a:xfrm>
          <a:prstGeom prst="rect">
            <a:avLst/>
          </a:prstGeom>
          <a:noFill/>
          <a:ln w="19050" algn="ctr">
            <a:noFill/>
            <a:miter lim="800000"/>
            <a:headEnd/>
            <a:tailEnd/>
          </a:ln>
        </p:spPr>
        <p:txBody>
          <a:bodyPr wrap="square" lIns="0" tIns="0" rIns="0" bIns="0" rtlCol="0">
            <a:spAutoFit/>
          </a:bodyPr>
          <a:lstStyle/>
          <a:p>
            <a:r>
              <a:rPr lang="en-US" sz="2000" dirty="0"/>
              <a:t>Acknowledgement: M. </a:t>
            </a:r>
            <a:r>
              <a:rPr lang="en-US" sz="2000" dirty="0" err="1"/>
              <a:t>Glymour</a:t>
            </a:r>
            <a:endParaRPr lang="en-US" sz="2000" dirty="0"/>
          </a:p>
        </p:txBody>
      </p:sp>
      <p:grpSp>
        <p:nvGrpSpPr>
          <p:cNvPr id="25" name="Group 35">
            <a:extLst>
              <a:ext uri="{FF2B5EF4-FFF2-40B4-BE49-F238E27FC236}">
                <a16:creationId xmlns:a16="http://schemas.microsoft.com/office/drawing/2014/main" id="{89C1A339-B43E-D74C-97CC-74F452ED6004}"/>
              </a:ext>
            </a:extLst>
          </p:cNvPr>
          <p:cNvGrpSpPr>
            <a:grpSpLocks/>
          </p:cNvGrpSpPr>
          <p:nvPr/>
        </p:nvGrpSpPr>
        <p:grpSpPr bwMode="auto">
          <a:xfrm>
            <a:off x="2916687" y="955111"/>
            <a:ext cx="2427394" cy="1649532"/>
            <a:chOff x="2118" y="1716"/>
            <a:chExt cx="885" cy="582"/>
          </a:xfrm>
        </p:grpSpPr>
        <p:sp>
          <p:nvSpPr>
            <p:cNvPr id="26" name="Text Box 36">
              <a:extLst>
                <a:ext uri="{FF2B5EF4-FFF2-40B4-BE49-F238E27FC236}">
                  <a16:creationId xmlns:a16="http://schemas.microsoft.com/office/drawing/2014/main" id="{5CA6ED53-8A22-F84F-8763-DD544D8EFA48}"/>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27" name="Text Box 37">
              <a:extLst>
                <a:ext uri="{FF2B5EF4-FFF2-40B4-BE49-F238E27FC236}">
                  <a16:creationId xmlns:a16="http://schemas.microsoft.com/office/drawing/2014/main" id="{85043C3B-9E5E-8A41-80F9-DF6C95CD6FD5}"/>
                </a:ext>
              </a:extLst>
            </p:cNvPr>
            <p:cNvSpPr txBox="1">
              <a:spLocks noChangeArrowheads="1"/>
            </p:cNvSpPr>
            <p:nvPr/>
          </p:nvSpPr>
          <p:spPr bwMode="auto">
            <a:xfrm>
              <a:off x="2800" y="1911"/>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30" name="Text Box 40">
              <a:extLst>
                <a:ext uri="{FF2B5EF4-FFF2-40B4-BE49-F238E27FC236}">
                  <a16:creationId xmlns:a16="http://schemas.microsoft.com/office/drawing/2014/main" id="{5BFC5DC2-94C4-3F4C-9DE5-8E6AEF388BC2}"/>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31" name="AutoShape 41">
              <a:extLst>
                <a:ext uri="{FF2B5EF4-FFF2-40B4-BE49-F238E27FC236}">
                  <a16:creationId xmlns:a16="http://schemas.microsoft.com/office/drawing/2014/main" id="{323E8194-331D-5943-9EAC-6BA697B5B62E}"/>
                </a:ext>
              </a:extLst>
            </p:cNvPr>
            <p:cNvCxnSpPr>
              <a:cxnSpLocks noChangeShapeType="1"/>
            </p:cNvCxnSpPr>
            <p:nvPr/>
          </p:nvCxnSpPr>
          <p:spPr bwMode="auto">
            <a:xfrm flipV="1">
              <a:off x="2307" y="1985"/>
              <a:ext cx="497" cy="190"/>
            </a:xfrm>
            <a:prstGeom prst="straightConnector1">
              <a:avLst/>
            </a:prstGeom>
            <a:noFill/>
            <a:ln w="9525">
              <a:solidFill>
                <a:schemeClr val="tx1"/>
              </a:solidFill>
              <a:round/>
              <a:headEnd/>
              <a:tailEnd type="triangle" w="med" len="med"/>
            </a:ln>
          </p:spPr>
        </p:cxnSp>
        <p:cxnSp>
          <p:nvCxnSpPr>
            <p:cNvPr id="32" name="AutoShape 42">
              <a:extLst>
                <a:ext uri="{FF2B5EF4-FFF2-40B4-BE49-F238E27FC236}">
                  <a16:creationId xmlns:a16="http://schemas.microsoft.com/office/drawing/2014/main" id="{E519915A-B1F1-444B-B05F-926669CE1A8F}"/>
                </a:ext>
              </a:extLst>
            </p:cNvPr>
            <p:cNvCxnSpPr>
              <a:cxnSpLocks noChangeShapeType="1"/>
              <a:endCxn id="26" idx="3"/>
            </p:cNvCxnSpPr>
            <p:nvPr/>
          </p:nvCxnSpPr>
          <p:spPr bwMode="auto">
            <a:xfrm rot="10800000">
              <a:off x="2307" y="1841"/>
              <a:ext cx="497" cy="144"/>
            </a:xfrm>
            <a:prstGeom prst="straightConnector1">
              <a:avLst/>
            </a:prstGeom>
            <a:noFill/>
            <a:ln w="9525">
              <a:solidFill>
                <a:schemeClr val="tx1"/>
              </a:solidFill>
              <a:round/>
              <a:headEnd type="triangle" w="med" len="med"/>
              <a:tailEnd/>
            </a:ln>
          </p:spPr>
        </p:cxnSp>
      </p:grpSp>
    </p:spTree>
    <p:extLst>
      <p:ext uri="{BB962C8B-B14F-4D97-AF65-F5344CB8AC3E}">
        <p14:creationId xmlns:p14="http://schemas.microsoft.com/office/powerpoint/2010/main" val="41048939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E079-58A3-43A2-BE1E-335A714B509E}"/>
              </a:ext>
            </a:extLst>
          </p:cNvPr>
          <p:cNvSpPr>
            <a:spLocks noGrp="1"/>
          </p:cNvSpPr>
          <p:nvPr>
            <p:ph type="title"/>
          </p:nvPr>
        </p:nvSpPr>
        <p:spPr>
          <a:xfrm>
            <a:off x="653733" y="438914"/>
            <a:ext cx="8089901" cy="834074"/>
          </a:xfrm>
        </p:spPr>
        <p:txBody>
          <a:bodyPr/>
          <a:lstStyle/>
          <a:p>
            <a:r>
              <a:rPr lang="en-US" dirty="0"/>
              <a:t>What’s the difference between interaction and confounding?  Mediation?</a:t>
            </a:r>
          </a:p>
        </p:txBody>
      </p:sp>
      <p:sp>
        <p:nvSpPr>
          <p:cNvPr id="3" name="Content Placeholder 2">
            <a:extLst>
              <a:ext uri="{FF2B5EF4-FFF2-40B4-BE49-F238E27FC236}">
                <a16:creationId xmlns:a16="http://schemas.microsoft.com/office/drawing/2014/main" id="{CFBC2D82-BEEF-4D70-9DF6-F16A36ED168A}"/>
              </a:ext>
            </a:extLst>
          </p:cNvPr>
          <p:cNvSpPr>
            <a:spLocks noGrp="1"/>
          </p:cNvSpPr>
          <p:nvPr>
            <p:ph idx="1"/>
          </p:nvPr>
        </p:nvSpPr>
        <p:spPr>
          <a:xfrm>
            <a:off x="425402" y="1653742"/>
            <a:ext cx="8325548" cy="3921512"/>
          </a:xfrm>
        </p:spPr>
        <p:txBody>
          <a:bodyPr/>
          <a:lstStyle/>
          <a:p>
            <a:r>
              <a:rPr lang="en-US" sz="1800" dirty="0"/>
              <a:t>Imagine you have exposure X, outcome Y, and 3</a:t>
            </a:r>
            <a:r>
              <a:rPr lang="en-US" sz="1800" baseline="30000" dirty="0"/>
              <a:t>rd</a:t>
            </a:r>
            <a:r>
              <a:rPr lang="en-US" sz="1800" dirty="0"/>
              <a:t> variable A</a:t>
            </a:r>
          </a:p>
          <a:p>
            <a:r>
              <a:rPr lang="en-US" sz="1800" dirty="0"/>
              <a:t>To be a confounder, A and X must be associated</a:t>
            </a:r>
          </a:p>
          <a:p>
            <a:r>
              <a:rPr lang="en-US" sz="1800" dirty="0"/>
              <a:t>For there to be an interaction between A and X with regards to Y, A and X </a:t>
            </a:r>
            <a:r>
              <a:rPr lang="en-US" sz="1800" i="1" dirty="0"/>
              <a:t>do not need to be associated </a:t>
            </a:r>
          </a:p>
          <a:p>
            <a:r>
              <a:rPr lang="en-US" sz="1800" dirty="0"/>
              <a:t>A factor can be treated both as a confounding factor, a mediator, and potential effect modifier in same study – depends on hypotheses &amp; questions</a:t>
            </a:r>
          </a:p>
          <a:p>
            <a:r>
              <a:rPr lang="en-US" sz="1800" dirty="0"/>
              <a:t>Important to have analysis plan &amp; distinguish </a:t>
            </a:r>
            <a:r>
              <a:rPr lang="en-US" sz="1800" i="1" dirty="0"/>
              <a:t>post-hoc</a:t>
            </a:r>
            <a:r>
              <a:rPr lang="en-US" sz="1800" dirty="0"/>
              <a:t> vs </a:t>
            </a:r>
            <a:r>
              <a:rPr lang="en-US" sz="1800" i="1" dirty="0"/>
              <a:t>a priori</a:t>
            </a:r>
            <a:r>
              <a:rPr lang="en-US" sz="1800" dirty="0"/>
              <a:t> analyses</a:t>
            </a:r>
          </a:p>
          <a:p>
            <a:endParaRPr lang="en-US" sz="1800" dirty="0"/>
          </a:p>
        </p:txBody>
      </p:sp>
      <p:sp>
        <p:nvSpPr>
          <p:cNvPr id="4" name="Slide Number Placeholder 3">
            <a:extLst>
              <a:ext uri="{FF2B5EF4-FFF2-40B4-BE49-F238E27FC236}">
                <a16:creationId xmlns:a16="http://schemas.microsoft.com/office/drawing/2014/main" id="{501F3D67-467D-4FC8-A868-110B3A3016DC}"/>
              </a:ext>
            </a:extLst>
          </p:cNvPr>
          <p:cNvSpPr>
            <a:spLocks noGrp="1"/>
          </p:cNvSpPr>
          <p:nvPr>
            <p:ph type="sldNum" sz="quarter" idx="4"/>
          </p:nvPr>
        </p:nvSpPr>
        <p:spPr/>
        <p:txBody>
          <a:bodyPr/>
          <a:lstStyle/>
          <a:p>
            <a:fld id="{7BCC8D0D-EAEC-449D-9161-023DFF90F2E2}" type="slidenum">
              <a:rPr lang="en-US" smtClean="0">
                <a:solidFill>
                  <a:srgbClr val="052049"/>
                </a:solidFill>
              </a:rPr>
              <a:pPr/>
              <a:t>3</a:t>
            </a:fld>
            <a:endParaRPr lang="en-US" dirty="0">
              <a:solidFill>
                <a:srgbClr val="052049"/>
              </a:solidFill>
            </a:endParaRPr>
          </a:p>
        </p:txBody>
      </p:sp>
      <p:grpSp>
        <p:nvGrpSpPr>
          <p:cNvPr id="11" name="Group 35">
            <a:extLst>
              <a:ext uri="{FF2B5EF4-FFF2-40B4-BE49-F238E27FC236}">
                <a16:creationId xmlns:a16="http://schemas.microsoft.com/office/drawing/2014/main" id="{17BBAE67-AFB2-A243-B3E8-73CD798F2965}"/>
              </a:ext>
            </a:extLst>
          </p:cNvPr>
          <p:cNvGrpSpPr>
            <a:grpSpLocks/>
          </p:cNvGrpSpPr>
          <p:nvPr/>
        </p:nvGrpSpPr>
        <p:grpSpPr bwMode="auto">
          <a:xfrm>
            <a:off x="338609" y="4414073"/>
            <a:ext cx="2857665" cy="1724792"/>
            <a:chOff x="2118" y="1716"/>
            <a:chExt cx="1499" cy="582"/>
          </a:xfrm>
        </p:grpSpPr>
        <p:sp>
          <p:nvSpPr>
            <p:cNvPr id="12" name="Text Box 36">
              <a:extLst>
                <a:ext uri="{FF2B5EF4-FFF2-40B4-BE49-F238E27FC236}">
                  <a16:creationId xmlns:a16="http://schemas.microsoft.com/office/drawing/2014/main" id="{3F0F18C6-4E29-0249-9D52-7DD5C1576EC6}"/>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13" name="Text Box 37">
              <a:extLst>
                <a:ext uri="{FF2B5EF4-FFF2-40B4-BE49-F238E27FC236}">
                  <a16:creationId xmlns:a16="http://schemas.microsoft.com/office/drawing/2014/main" id="{3BBD4E44-C06A-F045-A4B9-2D010C5CDCBE}"/>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Y</a:t>
              </a:r>
            </a:p>
          </p:txBody>
        </p:sp>
        <p:sp>
          <p:nvSpPr>
            <p:cNvPr id="14" name="Text Box 38">
              <a:extLst>
                <a:ext uri="{FF2B5EF4-FFF2-40B4-BE49-F238E27FC236}">
                  <a16:creationId xmlns:a16="http://schemas.microsoft.com/office/drawing/2014/main" id="{1F0AC3BB-F302-2446-8226-8F245767C412}"/>
                </a:ext>
              </a:extLst>
            </p:cNvPr>
            <p:cNvSpPr txBox="1">
              <a:spLocks noChangeArrowheads="1"/>
            </p:cNvSpPr>
            <p:nvPr/>
          </p:nvSpPr>
          <p:spPr bwMode="auto">
            <a:xfrm>
              <a:off x="2804" y="1859"/>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a:t>
              </a:r>
            </a:p>
          </p:txBody>
        </p:sp>
        <p:cxnSp>
          <p:nvCxnSpPr>
            <p:cNvPr id="15" name="AutoShape 39">
              <a:extLst>
                <a:ext uri="{FF2B5EF4-FFF2-40B4-BE49-F238E27FC236}">
                  <a16:creationId xmlns:a16="http://schemas.microsoft.com/office/drawing/2014/main" id="{B603A28A-6E95-7949-BACC-F442E54D73E9}"/>
                </a:ext>
              </a:extLst>
            </p:cNvPr>
            <p:cNvCxnSpPr>
              <a:cxnSpLocks noChangeShapeType="1"/>
              <a:stCxn id="14" idx="3"/>
              <a:endCxn id="13" idx="1"/>
            </p:cNvCxnSpPr>
            <p:nvPr/>
          </p:nvCxnSpPr>
          <p:spPr bwMode="auto">
            <a:xfrm>
              <a:off x="3174" y="1985"/>
              <a:ext cx="240" cy="0"/>
            </a:xfrm>
            <a:prstGeom prst="straightConnector1">
              <a:avLst/>
            </a:prstGeom>
            <a:noFill/>
            <a:ln w="9525">
              <a:solidFill>
                <a:schemeClr val="tx1"/>
              </a:solidFill>
              <a:round/>
              <a:headEnd/>
              <a:tailEnd type="triangle" w="med" len="med"/>
            </a:ln>
          </p:spPr>
        </p:cxnSp>
        <p:sp>
          <p:nvSpPr>
            <p:cNvPr id="16" name="Text Box 40">
              <a:extLst>
                <a:ext uri="{FF2B5EF4-FFF2-40B4-BE49-F238E27FC236}">
                  <a16:creationId xmlns:a16="http://schemas.microsoft.com/office/drawing/2014/main" id="{F316FF74-B6E6-C64E-AFBA-1445FED6AB5B}"/>
                </a:ext>
              </a:extLst>
            </p:cNvPr>
            <p:cNvSpPr txBox="1">
              <a:spLocks noChangeArrowheads="1"/>
            </p:cNvSpPr>
            <p:nvPr/>
          </p:nvSpPr>
          <p:spPr bwMode="auto">
            <a:xfrm>
              <a:off x="2118" y="2046"/>
              <a:ext cx="189"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X</a:t>
              </a:r>
            </a:p>
          </p:txBody>
        </p:sp>
        <p:cxnSp>
          <p:nvCxnSpPr>
            <p:cNvPr id="17" name="AutoShape 41">
              <a:extLst>
                <a:ext uri="{FF2B5EF4-FFF2-40B4-BE49-F238E27FC236}">
                  <a16:creationId xmlns:a16="http://schemas.microsoft.com/office/drawing/2014/main" id="{98EBF7FD-A933-8E4B-82D6-05854C4B12BC}"/>
                </a:ext>
              </a:extLst>
            </p:cNvPr>
            <p:cNvCxnSpPr>
              <a:cxnSpLocks noChangeShapeType="1"/>
              <a:endCxn id="14" idx="1"/>
            </p:cNvCxnSpPr>
            <p:nvPr/>
          </p:nvCxnSpPr>
          <p:spPr bwMode="auto">
            <a:xfrm flipV="1">
              <a:off x="2307" y="1985"/>
              <a:ext cx="497" cy="190"/>
            </a:xfrm>
            <a:prstGeom prst="straightConnector1">
              <a:avLst/>
            </a:prstGeom>
            <a:noFill/>
            <a:ln w="9525">
              <a:solidFill>
                <a:schemeClr val="tx1"/>
              </a:solidFill>
              <a:round/>
              <a:headEnd/>
              <a:tailEnd type="triangle" w="med" len="med"/>
            </a:ln>
          </p:spPr>
        </p:cxnSp>
        <p:cxnSp>
          <p:nvCxnSpPr>
            <p:cNvPr id="18" name="AutoShape 42">
              <a:extLst>
                <a:ext uri="{FF2B5EF4-FFF2-40B4-BE49-F238E27FC236}">
                  <a16:creationId xmlns:a16="http://schemas.microsoft.com/office/drawing/2014/main" id="{53FB612F-CB0D-934A-B456-68BCA1C4E0A7}"/>
                </a:ext>
              </a:extLst>
            </p:cNvPr>
            <p:cNvCxnSpPr>
              <a:cxnSpLocks noChangeShapeType="1"/>
              <a:stCxn id="14" idx="1"/>
              <a:endCxn id="12" idx="3"/>
            </p:cNvCxnSpPr>
            <p:nvPr/>
          </p:nvCxnSpPr>
          <p:spPr bwMode="auto">
            <a:xfrm rot="10800000">
              <a:off x="2307" y="1841"/>
              <a:ext cx="497" cy="144"/>
            </a:xfrm>
            <a:prstGeom prst="straightConnector1">
              <a:avLst/>
            </a:prstGeom>
            <a:noFill/>
            <a:ln w="9525">
              <a:solidFill>
                <a:schemeClr val="tx1"/>
              </a:solidFill>
              <a:round/>
              <a:headEnd type="triangle" w="med" len="med"/>
              <a:tailEnd/>
            </a:ln>
          </p:spPr>
        </p:cxnSp>
      </p:grpSp>
      <p:grpSp>
        <p:nvGrpSpPr>
          <p:cNvPr id="23" name="Group 22">
            <a:extLst>
              <a:ext uri="{FF2B5EF4-FFF2-40B4-BE49-F238E27FC236}">
                <a16:creationId xmlns:a16="http://schemas.microsoft.com/office/drawing/2014/main" id="{EAC52F90-877E-5D4F-8B79-3E283822FBB2}"/>
              </a:ext>
            </a:extLst>
          </p:cNvPr>
          <p:cNvGrpSpPr/>
          <p:nvPr/>
        </p:nvGrpSpPr>
        <p:grpSpPr>
          <a:xfrm>
            <a:off x="3483463" y="4642570"/>
            <a:ext cx="2379662" cy="1304925"/>
            <a:chOff x="6102963" y="4951169"/>
            <a:chExt cx="2379662" cy="1304925"/>
          </a:xfrm>
        </p:grpSpPr>
        <p:grpSp>
          <p:nvGrpSpPr>
            <p:cNvPr id="5" name="Group 35">
              <a:extLst>
                <a:ext uri="{FF2B5EF4-FFF2-40B4-BE49-F238E27FC236}">
                  <a16:creationId xmlns:a16="http://schemas.microsoft.com/office/drawing/2014/main" id="{78EF9CA4-70B8-9542-A525-303CB0DC413F}"/>
                </a:ext>
              </a:extLst>
            </p:cNvPr>
            <p:cNvGrpSpPr>
              <a:grpSpLocks/>
            </p:cNvGrpSpPr>
            <p:nvPr/>
          </p:nvGrpSpPr>
          <p:grpSpPr bwMode="auto">
            <a:xfrm>
              <a:off x="6102963" y="4951169"/>
              <a:ext cx="2379662" cy="1304925"/>
              <a:chOff x="2118" y="1716"/>
              <a:chExt cx="1499" cy="659"/>
            </a:xfrm>
          </p:grpSpPr>
          <p:sp>
            <p:nvSpPr>
              <p:cNvPr id="6" name="Text Box 36">
                <a:extLst>
                  <a:ext uri="{FF2B5EF4-FFF2-40B4-BE49-F238E27FC236}">
                    <a16:creationId xmlns:a16="http://schemas.microsoft.com/office/drawing/2014/main" id="{BF66D91D-E43C-2447-BF30-8F0DCC1D38C2}"/>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7" name="Text Box 37">
                <a:extLst>
                  <a:ext uri="{FF2B5EF4-FFF2-40B4-BE49-F238E27FC236}">
                    <a16:creationId xmlns:a16="http://schemas.microsoft.com/office/drawing/2014/main" id="{7F3EAF7E-3E3F-A747-A689-507162A2046E}"/>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Y</a:t>
                </a:r>
              </a:p>
            </p:txBody>
          </p:sp>
          <p:sp>
            <p:nvSpPr>
              <p:cNvPr id="8" name="Text Box 38">
                <a:extLst>
                  <a:ext uri="{FF2B5EF4-FFF2-40B4-BE49-F238E27FC236}">
                    <a16:creationId xmlns:a16="http://schemas.microsoft.com/office/drawing/2014/main" id="{9CEEC016-00D1-7D4A-9B36-186CD2DB5058}"/>
                  </a:ext>
                </a:extLst>
              </p:cNvPr>
              <p:cNvSpPr txBox="1">
                <a:spLocks noChangeArrowheads="1"/>
              </p:cNvSpPr>
              <p:nvPr/>
            </p:nvSpPr>
            <p:spPr bwMode="auto">
              <a:xfrm>
                <a:off x="2236" y="2123"/>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t>
                </a:r>
              </a:p>
            </p:txBody>
          </p:sp>
          <p:cxnSp>
            <p:nvCxnSpPr>
              <p:cNvPr id="9" name="AutoShape 42">
                <a:extLst>
                  <a:ext uri="{FF2B5EF4-FFF2-40B4-BE49-F238E27FC236}">
                    <a16:creationId xmlns:a16="http://schemas.microsoft.com/office/drawing/2014/main" id="{8B39A9DA-C226-A34C-8F21-50AED07ED80B}"/>
                  </a:ext>
                </a:extLst>
              </p:cNvPr>
              <p:cNvCxnSpPr>
                <a:cxnSpLocks noChangeShapeType="1"/>
                <a:stCxn id="8" idx="0"/>
                <a:endCxn id="6" idx="3"/>
              </p:cNvCxnSpPr>
              <p:nvPr/>
            </p:nvCxnSpPr>
            <p:spPr bwMode="auto">
              <a:xfrm flipH="1" flipV="1">
                <a:off x="2307" y="1841"/>
                <a:ext cx="114" cy="282"/>
              </a:xfrm>
              <a:prstGeom prst="straightConnector1">
                <a:avLst/>
              </a:prstGeom>
              <a:noFill/>
              <a:ln w="9525">
                <a:solidFill>
                  <a:schemeClr val="tx1"/>
                </a:solidFill>
                <a:round/>
                <a:headEnd type="triangle" w="med" len="med"/>
                <a:tailEnd/>
              </a:ln>
            </p:spPr>
          </p:cxnSp>
          <p:cxnSp>
            <p:nvCxnSpPr>
              <p:cNvPr id="10" name="AutoShape 42">
                <a:extLst>
                  <a:ext uri="{FF2B5EF4-FFF2-40B4-BE49-F238E27FC236}">
                    <a16:creationId xmlns:a16="http://schemas.microsoft.com/office/drawing/2014/main" id="{07355011-D6F8-9C46-A8F1-20BC5BCC1499}"/>
                  </a:ext>
                </a:extLst>
              </p:cNvPr>
              <p:cNvCxnSpPr>
                <a:cxnSpLocks noChangeShapeType="1"/>
                <a:stCxn id="7" idx="1"/>
                <a:endCxn id="6" idx="3"/>
              </p:cNvCxnSpPr>
              <p:nvPr/>
            </p:nvCxnSpPr>
            <p:spPr bwMode="auto">
              <a:xfrm flipH="1" flipV="1">
                <a:off x="2307" y="1841"/>
                <a:ext cx="1107" cy="117"/>
              </a:xfrm>
              <a:prstGeom prst="straightConnector1">
                <a:avLst/>
              </a:prstGeom>
              <a:noFill/>
              <a:ln w="9525">
                <a:solidFill>
                  <a:schemeClr val="tx1"/>
                </a:solidFill>
                <a:round/>
                <a:headEnd type="triangle" w="med" len="med"/>
                <a:tailEnd/>
              </a:ln>
            </p:spPr>
          </p:cxnSp>
        </p:grpSp>
        <p:cxnSp>
          <p:nvCxnSpPr>
            <p:cNvPr id="19" name="AutoShape 42">
              <a:extLst>
                <a:ext uri="{FF2B5EF4-FFF2-40B4-BE49-F238E27FC236}">
                  <a16:creationId xmlns:a16="http://schemas.microsoft.com/office/drawing/2014/main" id="{26220954-51D6-A84D-9203-01A940D1263E}"/>
                </a:ext>
              </a:extLst>
            </p:cNvPr>
            <p:cNvCxnSpPr>
              <a:cxnSpLocks noChangeShapeType="1"/>
              <a:stCxn id="7" idx="1"/>
              <a:endCxn id="8" idx="0"/>
            </p:cNvCxnSpPr>
            <p:nvPr/>
          </p:nvCxnSpPr>
          <p:spPr bwMode="auto">
            <a:xfrm flipH="1">
              <a:off x="6583976" y="5483832"/>
              <a:ext cx="1576387" cy="273262"/>
            </a:xfrm>
            <a:prstGeom prst="straightConnector1">
              <a:avLst/>
            </a:prstGeom>
            <a:noFill/>
            <a:ln w="9525">
              <a:solidFill>
                <a:schemeClr val="tx1"/>
              </a:solidFill>
              <a:prstDash val="sysDash"/>
              <a:round/>
              <a:headEnd type="triangle" w="med" len="med"/>
              <a:tailEnd/>
            </a:ln>
          </p:spPr>
        </p:cxnSp>
      </p:grpSp>
      <p:grpSp>
        <p:nvGrpSpPr>
          <p:cNvPr id="25" name="Group 35">
            <a:extLst>
              <a:ext uri="{FF2B5EF4-FFF2-40B4-BE49-F238E27FC236}">
                <a16:creationId xmlns:a16="http://schemas.microsoft.com/office/drawing/2014/main" id="{839D305B-CB4B-CD4B-8751-73FF84B02484}"/>
              </a:ext>
            </a:extLst>
          </p:cNvPr>
          <p:cNvGrpSpPr>
            <a:grpSpLocks/>
          </p:cNvGrpSpPr>
          <p:nvPr/>
        </p:nvGrpSpPr>
        <p:grpSpPr bwMode="auto">
          <a:xfrm>
            <a:off x="6373616" y="4642570"/>
            <a:ext cx="2379662" cy="1304925"/>
            <a:chOff x="2118" y="1716"/>
            <a:chExt cx="1499" cy="659"/>
          </a:xfrm>
        </p:grpSpPr>
        <p:sp>
          <p:nvSpPr>
            <p:cNvPr id="27" name="Text Box 36">
              <a:extLst>
                <a:ext uri="{FF2B5EF4-FFF2-40B4-BE49-F238E27FC236}">
                  <a16:creationId xmlns:a16="http://schemas.microsoft.com/office/drawing/2014/main" id="{B544ED33-0432-DE44-9388-4BDCB10EC8AA}"/>
                </a:ext>
              </a:extLst>
            </p:cNvPr>
            <p:cNvSpPr txBox="1">
              <a:spLocks noChangeArrowheads="1"/>
            </p:cNvSpPr>
            <p:nvPr/>
          </p:nvSpPr>
          <p:spPr bwMode="auto">
            <a:xfrm>
              <a:off x="2118" y="1716"/>
              <a:ext cx="189"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A</a:t>
              </a:r>
            </a:p>
          </p:txBody>
        </p:sp>
        <p:sp>
          <p:nvSpPr>
            <p:cNvPr id="28" name="Text Box 37">
              <a:extLst>
                <a:ext uri="{FF2B5EF4-FFF2-40B4-BE49-F238E27FC236}">
                  <a16:creationId xmlns:a16="http://schemas.microsoft.com/office/drawing/2014/main" id="{26468868-5E14-9944-A8F1-CC5B6367AC32}"/>
                </a:ext>
              </a:extLst>
            </p:cNvPr>
            <p:cNvSpPr txBox="1">
              <a:spLocks noChangeArrowheads="1"/>
            </p:cNvSpPr>
            <p:nvPr/>
          </p:nvSpPr>
          <p:spPr bwMode="auto">
            <a:xfrm>
              <a:off x="3414" y="1860"/>
              <a:ext cx="203" cy="250"/>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itchFamily="18" charset="0"/>
                  <a:ea typeface="+mn-ea"/>
                  <a:cs typeface="+mn-cs"/>
                </a:rPr>
                <a:t>Y</a:t>
              </a:r>
            </a:p>
          </p:txBody>
        </p:sp>
        <p:sp>
          <p:nvSpPr>
            <p:cNvPr id="29" name="Text Box 38">
              <a:extLst>
                <a:ext uri="{FF2B5EF4-FFF2-40B4-BE49-F238E27FC236}">
                  <a16:creationId xmlns:a16="http://schemas.microsoft.com/office/drawing/2014/main" id="{987C307A-C2E4-004F-853E-57070227A509}"/>
                </a:ext>
              </a:extLst>
            </p:cNvPr>
            <p:cNvSpPr txBox="1">
              <a:spLocks noChangeArrowheads="1"/>
            </p:cNvSpPr>
            <p:nvPr/>
          </p:nvSpPr>
          <p:spPr bwMode="auto">
            <a:xfrm>
              <a:off x="2236" y="2123"/>
              <a:ext cx="370" cy="252"/>
            </a:xfrm>
            <a:prstGeom prst="rect">
              <a:avLst/>
            </a:prstGeom>
            <a:noFill/>
            <a:ln w="1587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itchFamily="18" charset="0"/>
                  <a:ea typeface="+mn-ea"/>
                  <a:cs typeface="+mn-cs"/>
                </a:rPr>
                <a:t>X</a:t>
              </a:r>
            </a:p>
          </p:txBody>
        </p:sp>
        <p:cxnSp>
          <p:nvCxnSpPr>
            <p:cNvPr id="30" name="AutoShape 42">
              <a:extLst>
                <a:ext uri="{FF2B5EF4-FFF2-40B4-BE49-F238E27FC236}">
                  <a16:creationId xmlns:a16="http://schemas.microsoft.com/office/drawing/2014/main" id="{3E1AC56B-C121-C54B-A409-22185FDF6B55}"/>
                </a:ext>
              </a:extLst>
            </p:cNvPr>
            <p:cNvCxnSpPr>
              <a:cxnSpLocks noChangeShapeType="1"/>
              <a:stCxn id="29" idx="0"/>
              <a:endCxn id="27" idx="3"/>
            </p:cNvCxnSpPr>
            <p:nvPr/>
          </p:nvCxnSpPr>
          <p:spPr bwMode="auto">
            <a:xfrm flipH="1" flipV="1">
              <a:off x="2307" y="1841"/>
              <a:ext cx="114" cy="282"/>
            </a:xfrm>
            <a:prstGeom prst="straightConnector1">
              <a:avLst/>
            </a:prstGeom>
            <a:noFill/>
            <a:ln w="9525">
              <a:solidFill>
                <a:schemeClr val="tx1"/>
              </a:solidFill>
              <a:round/>
              <a:headEnd type="none" w="med" len="med"/>
              <a:tailEnd type="triangle"/>
            </a:ln>
          </p:spPr>
        </p:cxnSp>
        <p:cxnSp>
          <p:nvCxnSpPr>
            <p:cNvPr id="31" name="AutoShape 42">
              <a:extLst>
                <a:ext uri="{FF2B5EF4-FFF2-40B4-BE49-F238E27FC236}">
                  <a16:creationId xmlns:a16="http://schemas.microsoft.com/office/drawing/2014/main" id="{5ECFF2ED-650A-074A-9AD7-FBAE9F9F229A}"/>
                </a:ext>
              </a:extLst>
            </p:cNvPr>
            <p:cNvCxnSpPr>
              <a:cxnSpLocks noChangeShapeType="1"/>
              <a:stCxn id="28" idx="1"/>
              <a:endCxn id="27" idx="3"/>
            </p:cNvCxnSpPr>
            <p:nvPr/>
          </p:nvCxnSpPr>
          <p:spPr bwMode="auto">
            <a:xfrm flipH="1" flipV="1">
              <a:off x="2307" y="1841"/>
              <a:ext cx="1107" cy="117"/>
            </a:xfrm>
            <a:prstGeom prst="straightConnector1">
              <a:avLst/>
            </a:prstGeom>
            <a:noFill/>
            <a:ln w="9525">
              <a:solidFill>
                <a:schemeClr val="tx1"/>
              </a:solidFill>
              <a:round/>
              <a:headEnd type="triangle" w="med" len="med"/>
              <a:tailEnd/>
            </a:ln>
          </p:spPr>
        </p:cxnSp>
      </p:grpSp>
      <p:sp>
        <p:nvSpPr>
          <p:cNvPr id="32" name="TextBox 31">
            <a:extLst>
              <a:ext uri="{FF2B5EF4-FFF2-40B4-BE49-F238E27FC236}">
                <a16:creationId xmlns:a16="http://schemas.microsoft.com/office/drawing/2014/main" id="{8E85456E-6273-0747-B7B1-141D5B290507}"/>
              </a:ext>
            </a:extLst>
          </p:cNvPr>
          <p:cNvSpPr txBox="1"/>
          <p:nvPr/>
        </p:nvSpPr>
        <p:spPr bwMode="auto">
          <a:xfrm>
            <a:off x="1401108" y="5581716"/>
            <a:ext cx="1843549" cy="615553"/>
          </a:xfrm>
          <a:prstGeom prst="rect">
            <a:avLst/>
          </a:prstGeom>
          <a:noFill/>
          <a:ln w="19050" algn="ctr">
            <a:noFill/>
            <a:miter lim="800000"/>
            <a:headEnd/>
            <a:tailEnd/>
          </a:ln>
        </p:spPr>
        <p:txBody>
          <a:bodyPr wrap="square" lIns="0" tIns="0" rIns="0" bIns="0" rtlCol="0">
            <a:spAutoFit/>
          </a:bodyPr>
          <a:lstStyle/>
          <a:p>
            <a:r>
              <a:rPr lang="en-US" sz="2000" dirty="0"/>
              <a:t>A &amp; X interact to affect Y</a:t>
            </a:r>
          </a:p>
        </p:txBody>
      </p:sp>
      <p:sp>
        <p:nvSpPr>
          <p:cNvPr id="33" name="TextBox 32">
            <a:extLst>
              <a:ext uri="{FF2B5EF4-FFF2-40B4-BE49-F238E27FC236}">
                <a16:creationId xmlns:a16="http://schemas.microsoft.com/office/drawing/2014/main" id="{A72E829D-08B7-3A47-AE92-ECF2E5514B79}"/>
              </a:ext>
            </a:extLst>
          </p:cNvPr>
          <p:cNvSpPr txBox="1"/>
          <p:nvPr/>
        </p:nvSpPr>
        <p:spPr bwMode="auto">
          <a:xfrm>
            <a:off x="4339962" y="5518364"/>
            <a:ext cx="2033654" cy="615553"/>
          </a:xfrm>
          <a:prstGeom prst="rect">
            <a:avLst/>
          </a:prstGeom>
          <a:noFill/>
          <a:ln w="19050" algn="ctr">
            <a:noFill/>
            <a:miter lim="800000"/>
            <a:headEnd/>
            <a:tailEnd/>
          </a:ln>
        </p:spPr>
        <p:txBody>
          <a:bodyPr wrap="square" lIns="0" tIns="0" rIns="0" bIns="0" rtlCol="0">
            <a:spAutoFit/>
          </a:bodyPr>
          <a:lstStyle/>
          <a:p>
            <a:r>
              <a:rPr lang="en-US" sz="2000" dirty="0"/>
              <a:t>A confounds relation of X on Y</a:t>
            </a:r>
          </a:p>
        </p:txBody>
      </p:sp>
      <p:sp>
        <p:nvSpPr>
          <p:cNvPr id="34" name="TextBox 33">
            <a:extLst>
              <a:ext uri="{FF2B5EF4-FFF2-40B4-BE49-F238E27FC236}">
                <a16:creationId xmlns:a16="http://schemas.microsoft.com/office/drawing/2014/main" id="{F301D747-7B8A-C340-A0EE-DA6771B20AB1}"/>
              </a:ext>
            </a:extLst>
          </p:cNvPr>
          <p:cNvSpPr txBox="1"/>
          <p:nvPr/>
        </p:nvSpPr>
        <p:spPr bwMode="auto">
          <a:xfrm>
            <a:off x="7394121" y="5250789"/>
            <a:ext cx="1457222" cy="923330"/>
          </a:xfrm>
          <a:prstGeom prst="rect">
            <a:avLst/>
          </a:prstGeom>
          <a:noFill/>
          <a:ln w="19050" algn="ctr">
            <a:noFill/>
            <a:miter lim="800000"/>
            <a:headEnd/>
            <a:tailEnd/>
          </a:ln>
        </p:spPr>
        <p:txBody>
          <a:bodyPr wrap="square" lIns="0" tIns="0" rIns="0" bIns="0" rtlCol="0">
            <a:spAutoFit/>
          </a:bodyPr>
          <a:lstStyle/>
          <a:p>
            <a:r>
              <a:rPr lang="en-US" sz="2000" dirty="0"/>
              <a:t>A mediates effect of X on Y</a:t>
            </a:r>
          </a:p>
        </p:txBody>
      </p:sp>
    </p:spTree>
    <p:extLst>
      <p:ext uri="{BB962C8B-B14F-4D97-AF65-F5344CB8AC3E}">
        <p14:creationId xmlns:p14="http://schemas.microsoft.com/office/powerpoint/2010/main" val="96503019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1649-52FE-4C16-95F1-35F52CF1D55D}"/>
              </a:ext>
            </a:extLst>
          </p:cNvPr>
          <p:cNvSpPr>
            <a:spLocks noGrp="1"/>
          </p:cNvSpPr>
          <p:nvPr>
            <p:ph type="title"/>
          </p:nvPr>
        </p:nvSpPr>
        <p:spPr/>
        <p:txBody>
          <a:bodyPr/>
          <a:lstStyle/>
          <a:p>
            <a:r>
              <a:rPr lang="en-US" dirty="0"/>
              <a:t>Evaluating Interaction in Real Life: Common Challenges</a:t>
            </a:r>
          </a:p>
        </p:txBody>
      </p:sp>
      <p:sp>
        <p:nvSpPr>
          <p:cNvPr id="3" name="Content Placeholder 2">
            <a:extLst>
              <a:ext uri="{FF2B5EF4-FFF2-40B4-BE49-F238E27FC236}">
                <a16:creationId xmlns:a16="http://schemas.microsoft.com/office/drawing/2014/main" id="{EB09E7F7-1E83-4A6C-A57B-B8925391E192}"/>
              </a:ext>
            </a:extLst>
          </p:cNvPr>
          <p:cNvSpPr>
            <a:spLocks noGrp="1"/>
          </p:cNvSpPr>
          <p:nvPr>
            <p:ph idx="1"/>
          </p:nvPr>
        </p:nvSpPr>
        <p:spPr>
          <a:xfrm>
            <a:off x="661375" y="1357745"/>
            <a:ext cx="8325548" cy="4217509"/>
          </a:xfrm>
        </p:spPr>
        <p:txBody>
          <a:bodyPr/>
          <a:lstStyle/>
          <a:p>
            <a:r>
              <a:rPr lang="en-US" dirty="0"/>
              <a:t>When do you test or keep the interaction term in your regression model?</a:t>
            </a:r>
          </a:p>
          <a:p>
            <a:pPr lvl="1"/>
            <a:r>
              <a:rPr lang="en-US" dirty="0"/>
              <a:t>Guided by </a:t>
            </a:r>
            <a:r>
              <a:rPr lang="en-US" i="1" dirty="0"/>
              <a:t>a priori</a:t>
            </a:r>
            <a:r>
              <a:rPr lang="en-US" dirty="0"/>
              <a:t> hypothesis and </a:t>
            </a:r>
            <a:r>
              <a:rPr lang="en-US" i="1" dirty="0"/>
              <a:t>a priori </a:t>
            </a:r>
            <a:r>
              <a:rPr lang="en-US" dirty="0"/>
              <a:t>analysis plan</a:t>
            </a:r>
          </a:p>
          <a:p>
            <a:pPr lvl="1"/>
            <a:r>
              <a:rPr lang="en-US" dirty="0"/>
              <a:t>Differs statistically and meaningfully</a:t>
            </a:r>
          </a:p>
          <a:p>
            <a:r>
              <a:rPr lang="en-US" dirty="0"/>
              <a:t>What if you have a categorical exposure and there is significant interaction with one level but not others?  </a:t>
            </a:r>
          </a:p>
          <a:p>
            <a:pPr lvl="1"/>
            <a:r>
              <a:rPr lang="en-US" dirty="0"/>
              <a:t>May need to consider multiple interaction terms</a:t>
            </a:r>
          </a:p>
          <a:p>
            <a:r>
              <a:rPr lang="en-US" dirty="0"/>
              <a:t>Which do I test for first, confounding or interactions?</a:t>
            </a:r>
          </a:p>
          <a:p>
            <a:pPr lvl="1"/>
            <a:r>
              <a:rPr lang="en-US" dirty="0"/>
              <a:t>Confounding first, then look at interactions.  </a:t>
            </a:r>
          </a:p>
          <a:p>
            <a:pPr lvl="1"/>
            <a:r>
              <a:rPr lang="en-US" dirty="0"/>
              <a:t>If you have very firm theory that effects differ between groups, then do the first step (examine confounding) in the two separate (stratified) models; and present results within strata</a:t>
            </a:r>
          </a:p>
          <a:p>
            <a:endParaRPr lang="en-US" dirty="0"/>
          </a:p>
        </p:txBody>
      </p:sp>
      <p:sp>
        <p:nvSpPr>
          <p:cNvPr id="4" name="Slide Number Placeholder 3">
            <a:extLst>
              <a:ext uri="{FF2B5EF4-FFF2-40B4-BE49-F238E27FC236}">
                <a16:creationId xmlns:a16="http://schemas.microsoft.com/office/drawing/2014/main" id="{7353CC3C-02D4-4810-9F78-07A1252DD6DC}"/>
              </a:ext>
            </a:extLst>
          </p:cNvPr>
          <p:cNvSpPr>
            <a:spLocks noGrp="1"/>
          </p:cNvSpPr>
          <p:nvPr>
            <p:ph type="sldNum" sz="quarter" idx="4"/>
          </p:nvPr>
        </p:nvSpPr>
        <p:spPr/>
        <p:txBody>
          <a:bodyPr/>
          <a:lstStyle/>
          <a:p>
            <a:fld id="{7BCC8D0D-EAEC-449D-9161-023DFF90F2E2}" type="slidenum">
              <a:rPr lang="en-US" smtClean="0">
                <a:solidFill>
                  <a:srgbClr val="052049"/>
                </a:solidFill>
              </a:rPr>
              <a:pPr/>
              <a:t>4</a:t>
            </a:fld>
            <a:endParaRPr lang="en-US" dirty="0">
              <a:solidFill>
                <a:srgbClr val="052049"/>
              </a:solidFill>
            </a:endParaRPr>
          </a:p>
        </p:txBody>
      </p:sp>
    </p:spTree>
    <p:extLst>
      <p:ext uri="{BB962C8B-B14F-4D97-AF65-F5344CB8AC3E}">
        <p14:creationId xmlns:p14="http://schemas.microsoft.com/office/powerpoint/2010/main" val="1840300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a:defRPr/>
            </a:pPr>
            <a:r>
              <a:rPr lang="en-US" dirty="0"/>
              <a:t>Some Traditional Rules</a:t>
            </a:r>
          </a:p>
        </p:txBody>
      </p:sp>
      <p:sp>
        <p:nvSpPr>
          <p:cNvPr id="106498" name="Rectangle 3"/>
          <p:cNvSpPr>
            <a:spLocks noGrp="1" noChangeArrowheads="1"/>
          </p:cNvSpPr>
          <p:nvPr>
            <p:ph type="body" sz="quarter" idx="14"/>
          </p:nvPr>
        </p:nvSpPr>
        <p:spPr/>
        <p:txBody>
          <a:bodyPr>
            <a:normAutofit fontScale="85000" lnSpcReduction="20000"/>
          </a:bodyPr>
          <a:lstStyle/>
          <a:p>
            <a:pPr marL="342900" indent="-342900">
              <a:buClr>
                <a:schemeClr val="tx1"/>
              </a:buClr>
              <a:buFont typeface="Arial" panose="020B0604020202020204" pitchFamily="34" charset="0"/>
              <a:buChar char="•"/>
            </a:pPr>
            <a:r>
              <a:rPr lang="en-US" sz="2400" dirty="0"/>
              <a:t>Don’t drop the lower order variables (the variables used to create the interaction tern) when you have an interaction term in the model.</a:t>
            </a:r>
          </a:p>
          <a:p>
            <a:pPr marL="342900" indent="-342900">
              <a:buClr>
                <a:schemeClr val="tx1"/>
              </a:buClr>
              <a:buFont typeface="Arial" panose="020B0604020202020204" pitchFamily="34" charset="0"/>
              <a:buChar char="•"/>
            </a:pPr>
            <a:r>
              <a:rPr lang="en-US" sz="2400" dirty="0"/>
              <a:t>Don’t test all possible interactions in your data set: use theory guiding what you’ll test.</a:t>
            </a:r>
          </a:p>
          <a:p>
            <a:pPr lvl="1">
              <a:buClr>
                <a:schemeClr val="tx1"/>
              </a:buClr>
            </a:pPr>
            <a:r>
              <a:rPr lang="en-US" sz="2000" dirty="0"/>
              <a:t>You’ll get tired</a:t>
            </a:r>
          </a:p>
          <a:p>
            <a:pPr lvl="1">
              <a:buClr>
                <a:schemeClr val="tx1"/>
              </a:buClr>
            </a:pPr>
            <a:r>
              <a:rPr lang="en-US" sz="2000" dirty="0"/>
              <a:t>You’ll definitely find something (unless it’s your dissertation, in which case you will defy the laws of probability and never find a p&lt;.05 even after examining 5 million possible interactions).</a:t>
            </a:r>
          </a:p>
          <a:p>
            <a:pPr marL="342900" indent="-342900">
              <a:buClr>
                <a:schemeClr val="tx1"/>
              </a:buClr>
              <a:buFont typeface="Arial" panose="020B0604020202020204" pitchFamily="34" charset="0"/>
              <a:buChar char="•"/>
            </a:pPr>
            <a:r>
              <a:rPr lang="en-US" sz="2400" dirty="0"/>
              <a:t>But remember: theory is only as good as … well, it’s often not very good.  Science is about learning how your past beliefs were false or at least incomplete.</a:t>
            </a:r>
          </a:p>
          <a:p>
            <a:pPr marL="342900" indent="-342900">
              <a:buClr>
                <a:schemeClr val="tx1"/>
              </a:buClr>
              <a:buFont typeface="Arial" panose="020B0604020202020204" pitchFamily="34" charset="0"/>
              <a:buChar char="•"/>
            </a:pPr>
            <a:r>
              <a:rPr lang="en-US" sz="2400" dirty="0"/>
              <a:t>Machine Learning tools focus on agnostic predictive  search</a:t>
            </a:r>
            <a:endParaRPr lang="en-US" sz="2000" dirty="0"/>
          </a:p>
        </p:txBody>
      </p:sp>
    </p:spTree>
    <p:extLst>
      <p:ext uri="{BB962C8B-B14F-4D97-AF65-F5344CB8AC3E}">
        <p14:creationId xmlns:p14="http://schemas.microsoft.com/office/powerpoint/2010/main" val="39833919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lstStyle/>
          <a:p>
            <a:pPr>
              <a:defRPr/>
            </a:pPr>
            <a:r>
              <a:rPr lang="en-US"/>
              <a:t>Some Rules</a:t>
            </a:r>
          </a:p>
        </p:txBody>
      </p:sp>
      <p:sp>
        <p:nvSpPr>
          <p:cNvPr id="107522" name="Rectangle 3"/>
          <p:cNvSpPr>
            <a:spLocks noGrp="1" noChangeArrowheads="1"/>
          </p:cNvSpPr>
          <p:nvPr>
            <p:ph type="body" sz="quarter" idx="14"/>
          </p:nvPr>
        </p:nvSpPr>
        <p:spPr/>
        <p:txBody>
          <a:bodyPr>
            <a:normAutofit lnSpcReduction="10000"/>
          </a:bodyPr>
          <a:lstStyle/>
          <a:p>
            <a:pPr marL="342900" indent="-342900">
              <a:buClr>
                <a:schemeClr val="tx1"/>
              </a:buClr>
              <a:buFont typeface="Arial" panose="020B0604020202020204" pitchFamily="34" charset="0"/>
              <a:buChar char="•"/>
            </a:pPr>
            <a:r>
              <a:rPr lang="en-US" sz="2400" dirty="0"/>
              <a:t>It’s easy to mess up the interpretation</a:t>
            </a:r>
          </a:p>
          <a:p>
            <a:pPr marL="342900" indent="-342900">
              <a:buClr>
                <a:schemeClr val="tx1"/>
              </a:buClr>
              <a:buFont typeface="Arial" panose="020B0604020202020204" pitchFamily="34" charset="0"/>
              <a:buChar char="•"/>
            </a:pPr>
            <a:r>
              <a:rPr lang="en-US" sz="2400" dirty="0"/>
              <a:t>Categorizing variables simplifies.  </a:t>
            </a:r>
          </a:p>
          <a:p>
            <a:pPr lvl="1">
              <a:buClr>
                <a:schemeClr val="tx1"/>
              </a:buClr>
            </a:pPr>
            <a:r>
              <a:rPr lang="en-US" sz="2000" dirty="0"/>
              <a:t>Start with stratification</a:t>
            </a:r>
          </a:p>
          <a:p>
            <a:pPr lvl="1">
              <a:buClr>
                <a:schemeClr val="tx1"/>
              </a:buClr>
            </a:pPr>
            <a:r>
              <a:rPr lang="en-US" sz="2000" dirty="0"/>
              <a:t>Pool and examine dichotomized versions for one or both of your variables unless you really have a strong reason not too.  </a:t>
            </a:r>
          </a:p>
          <a:p>
            <a:pPr lvl="1">
              <a:buClr>
                <a:schemeClr val="tx1"/>
              </a:buClr>
            </a:pPr>
            <a:r>
              <a:rPr lang="en-US" sz="2000" dirty="0"/>
              <a:t>Often helpful to start by looking at categorized versions, and then consider which story is most revealing.</a:t>
            </a:r>
          </a:p>
          <a:p>
            <a:pPr marL="342900" indent="-342900">
              <a:buClr>
                <a:schemeClr val="tx1"/>
              </a:buClr>
              <a:buFont typeface="Arial" panose="020B0604020202020204" pitchFamily="34" charset="0"/>
              <a:buChar char="•"/>
            </a:pPr>
            <a:r>
              <a:rPr lang="en-US" sz="2400" dirty="0"/>
              <a:t>A plot can go a very long way to understanding what is happening for yourself and readers. </a:t>
            </a:r>
          </a:p>
          <a:p>
            <a:pPr marL="342900" indent="-342900">
              <a:buClr>
                <a:schemeClr val="tx1"/>
              </a:buClr>
              <a:buFont typeface="Arial" panose="020B0604020202020204" pitchFamily="34" charset="0"/>
              <a:buChar char="•"/>
            </a:pPr>
            <a:r>
              <a:rPr lang="en-US" sz="2400" dirty="0"/>
              <a:t>Remember - interactions go both ways</a:t>
            </a:r>
          </a:p>
        </p:txBody>
      </p:sp>
    </p:spTree>
    <p:extLst>
      <p:ext uri="{BB962C8B-B14F-4D97-AF65-F5344CB8AC3E}">
        <p14:creationId xmlns:p14="http://schemas.microsoft.com/office/powerpoint/2010/main" val="396746528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7EFE-0047-46DD-B224-AF072C0E9209}"/>
              </a:ext>
            </a:extLst>
          </p:cNvPr>
          <p:cNvSpPr>
            <a:spLocks noGrp="1"/>
          </p:cNvSpPr>
          <p:nvPr>
            <p:ph type="ctrTitle"/>
          </p:nvPr>
        </p:nvSpPr>
        <p:spPr>
          <a:xfrm>
            <a:off x="685800" y="4114800"/>
            <a:ext cx="8077200" cy="914400"/>
          </a:xfrm>
        </p:spPr>
        <p:txBody>
          <a:bodyPr/>
          <a:lstStyle/>
          <a:p>
            <a:r>
              <a:rPr lang="en-US" dirty="0"/>
              <a:t>Maria M. </a:t>
            </a:r>
            <a:r>
              <a:rPr lang="en-US" dirty="0" err="1"/>
              <a:t>Glymour</a:t>
            </a:r>
            <a:endParaRPr lang="en-US" dirty="0"/>
          </a:p>
        </p:txBody>
      </p:sp>
      <p:sp>
        <p:nvSpPr>
          <p:cNvPr id="3" name="Subtitle 2">
            <a:extLst>
              <a:ext uri="{FF2B5EF4-FFF2-40B4-BE49-F238E27FC236}">
                <a16:creationId xmlns:a16="http://schemas.microsoft.com/office/drawing/2014/main" id="{EBEF159E-E1D1-4295-BE6C-23B57A8E06C3}"/>
              </a:ext>
            </a:extLst>
          </p:cNvPr>
          <p:cNvSpPr>
            <a:spLocks noGrp="1"/>
          </p:cNvSpPr>
          <p:nvPr>
            <p:ph type="subTitle" idx="1"/>
          </p:nvPr>
        </p:nvSpPr>
        <p:spPr/>
        <p:txBody>
          <a:bodyPr/>
          <a:lstStyle/>
          <a:p>
            <a:r>
              <a:rPr lang="en-US" sz="5400" dirty="0"/>
              <a:t>Appendix:</a:t>
            </a:r>
          </a:p>
          <a:p>
            <a:r>
              <a:rPr lang="en-US" sz="5400" dirty="0"/>
              <a:t>Effect Modification</a:t>
            </a:r>
          </a:p>
        </p:txBody>
      </p:sp>
    </p:spTree>
    <p:extLst>
      <p:ext uri="{BB962C8B-B14F-4D97-AF65-F5344CB8AC3E}">
        <p14:creationId xmlns:p14="http://schemas.microsoft.com/office/powerpoint/2010/main" val="2497043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a:xfrm>
            <a:off x="685800" y="609600"/>
            <a:ext cx="7772400" cy="868363"/>
          </a:xfrm>
        </p:spPr>
        <p:txBody>
          <a:bodyPr>
            <a:normAutofit fontScale="90000"/>
          </a:bodyPr>
          <a:lstStyle/>
          <a:p>
            <a:pPr>
              <a:defRPr/>
            </a:pPr>
            <a:r>
              <a:rPr lang="en-US" sz="3800" dirty="0"/>
              <a:t>Effect modification in linear models with a continuous variable</a:t>
            </a:r>
            <a:br>
              <a:rPr lang="en-US" sz="3400" dirty="0"/>
            </a:br>
            <a:endParaRPr lang="en-US" sz="3400" dirty="0"/>
          </a:p>
        </p:txBody>
      </p:sp>
      <p:sp>
        <p:nvSpPr>
          <p:cNvPr id="10254" name="Rectangle 3"/>
          <p:cNvSpPr>
            <a:spLocks noGrp="1" noChangeArrowheads="1"/>
          </p:cNvSpPr>
          <p:nvPr>
            <p:ph type="body" idx="1"/>
          </p:nvPr>
        </p:nvSpPr>
        <p:spPr>
          <a:xfrm>
            <a:off x="228600" y="1447800"/>
            <a:ext cx="8686800" cy="1828800"/>
          </a:xfrm>
        </p:spPr>
        <p:txBody>
          <a:bodyPr/>
          <a:lstStyle/>
          <a:p>
            <a:pPr>
              <a:buFontTx/>
              <a:buNone/>
            </a:pPr>
            <a:r>
              <a:rPr lang="en-US" sz="2000" dirty="0"/>
              <a:t>In linear models, an interaction occurs if the slope of the line</a:t>
            </a:r>
          </a:p>
          <a:p>
            <a:pPr>
              <a:buFontTx/>
              <a:buNone/>
            </a:pPr>
            <a:r>
              <a:rPr lang="en-US" sz="2000" dirty="0"/>
              <a:t>relating a variable x to a variable y is different depending on the</a:t>
            </a:r>
          </a:p>
          <a:p>
            <a:pPr>
              <a:buFontTx/>
              <a:buNone/>
            </a:pPr>
            <a:r>
              <a:rPr lang="en-US" sz="2000" dirty="0"/>
              <a:t>value of a 3</a:t>
            </a:r>
            <a:r>
              <a:rPr lang="en-US" sz="2000" baseline="30000" dirty="0"/>
              <a:t>rd</a:t>
            </a:r>
            <a:r>
              <a:rPr lang="en-US" sz="2000" dirty="0"/>
              <a:t> variable like education </a:t>
            </a:r>
          </a:p>
          <a:p>
            <a:pPr algn="ctr">
              <a:buFontTx/>
              <a:buNone/>
            </a:pPr>
            <a:r>
              <a:rPr lang="en-US" sz="2000" b="1" dirty="0">
                <a:solidFill>
                  <a:srgbClr val="0070C0"/>
                </a:solidFill>
              </a:rPr>
              <a:t>“different slopes for different folks” </a:t>
            </a:r>
            <a:r>
              <a:rPr lang="en-US" dirty="0"/>
              <a:t>E(SBP)=b</a:t>
            </a:r>
            <a:r>
              <a:rPr lang="en-US" baseline="-25000" dirty="0"/>
              <a:t>0</a:t>
            </a:r>
            <a:r>
              <a:rPr lang="en-US" dirty="0"/>
              <a:t>+b</a:t>
            </a:r>
            <a:r>
              <a:rPr lang="en-US" baseline="-25000" dirty="0"/>
              <a:t>1</a:t>
            </a:r>
            <a:r>
              <a:rPr lang="en-US" dirty="0"/>
              <a:t>*HighEd+b</a:t>
            </a:r>
            <a:r>
              <a:rPr lang="en-US" baseline="-25000" dirty="0"/>
              <a:t>2</a:t>
            </a:r>
            <a:r>
              <a:rPr lang="en-US" dirty="0"/>
              <a:t>*Age+b</a:t>
            </a:r>
            <a:r>
              <a:rPr lang="en-US" baseline="-25000" dirty="0"/>
              <a:t>3</a:t>
            </a:r>
            <a:r>
              <a:rPr lang="en-US" dirty="0"/>
              <a:t>*</a:t>
            </a:r>
            <a:r>
              <a:rPr lang="en-US" dirty="0" err="1"/>
              <a:t>HighEd</a:t>
            </a:r>
            <a:r>
              <a:rPr lang="en-US" dirty="0"/>
              <a:t>*Age </a:t>
            </a:r>
          </a:p>
          <a:p>
            <a:pPr>
              <a:buFontTx/>
              <a:buNone/>
            </a:pPr>
            <a:endParaRPr lang="en-US" sz="2800" dirty="0"/>
          </a:p>
        </p:txBody>
      </p:sp>
      <p:graphicFrame>
        <p:nvGraphicFramePr>
          <p:cNvPr id="10252" name="Object 12"/>
          <p:cNvGraphicFramePr>
            <a:graphicFrameLocks noChangeAspect="1"/>
          </p:cNvGraphicFramePr>
          <p:nvPr/>
        </p:nvGraphicFramePr>
        <p:xfrm>
          <a:off x="1563688" y="3275013"/>
          <a:ext cx="5961062" cy="3255962"/>
        </p:xfrm>
        <a:graphic>
          <a:graphicData uri="http://schemas.openxmlformats.org/presentationml/2006/ole">
            <mc:AlternateContent xmlns:mc="http://schemas.openxmlformats.org/markup-compatibility/2006">
              <mc:Choice xmlns:v="urn:schemas-microsoft-com:vml" Requires="v">
                <p:oleObj spid="_x0000_s2696" name="Chart" r:id="rId4" imgW="5591251" imgH="2714549" progId="Excel.Sheet.8">
                  <p:embed/>
                </p:oleObj>
              </mc:Choice>
              <mc:Fallback>
                <p:oleObj name="Chart" r:id="rId4" imgW="5591251" imgH="2714549" progId="Excel.Sheet.8">
                  <p:embed/>
                  <p:pic>
                    <p:nvPicPr>
                      <p:cNvPr id="10252"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3688" y="3275013"/>
                        <a:ext cx="5961062" cy="3255962"/>
                      </a:xfrm>
                      <a:prstGeom prst="rect">
                        <a:avLst/>
                      </a:prstGeom>
                      <a:solidFill>
                        <a:schemeClr val="accent1">
                          <a:lumMod val="60000"/>
                          <a:lumOff val="40000"/>
                        </a:schemeClr>
                      </a:solidFill>
                      <a:ln>
                        <a:noFill/>
                      </a:ln>
                      <a:effectLst/>
                    </p:spPr>
                  </p:pic>
                </p:oleObj>
              </mc:Fallback>
            </mc:AlternateContent>
          </a:graphicData>
        </a:graphic>
      </p:graphicFrame>
    </p:spTree>
    <p:extLst>
      <p:ext uri="{BB962C8B-B14F-4D97-AF65-F5344CB8AC3E}">
        <p14:creationId xmlns:p14="http://schemas.microsoft.com/office/powerpoint/2010/main" val="54288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850" name="Rectangle 2"/>
          <p:cNvSpPr>
            <a:spLocks noGrp="1" noChangeArrowheads="1"/>
          </p:cNvSpPr>
          <p:nvPr>
            <p:ph type="title"/>
          </p:nvPr>
        </p:nvSpPr>
        <p:spPr>
          <a:xfrm>
            <a:off x="685800" y="228600"/>
            <a:ext cx="7772400" cy="1143000"/>
          </a:xfrm>
        </p:spPr>
        <p:txBody>
          <a:bodyPr/>
          <a:lstStyle/>
          <a:p>
            <a:pPr>
              <a:defRPr/>
            </a:pPr>
            <a:r>
              <a:rPr lang="en-US"/>
              <a:t>An Example</a:t>
            </a:r>
          </a:p>
        </p:txBody>
      </p:sp>
      <p:sp>
        <p:nvSpPr>
          <p:cNvPr id="97282" name="Rectangle 3"/>
          <p:cNvSpPr>
            <a:spLocks noGrp="1" noChangeArrowheads="1"/>
          </p:cNvSpPr>
          <p:nvPr>
            <p:ph type="body" idx="1"/>
          </p:nvPr>
        </p:nvSpPr>
        <p:spPr>
          <a:xfrm>
            <a:off x="685800" y="1371600"/>
            <a:ext cx="7772400" cy="2286000"/>
          </a:xfrm>
        </p:spPr>
        <p:txBody>
          <a:bodyPr/>
          <a:lstStyle/>
          <a:p>
            <a:r>
              <a:rPr lang="en-US" dirty="0"/>
              <a:t>Suppose we suspect that having a highly educated spouse increases lung function for women, but the opposite for men </a:t>
            </a:r>
            <a:r>
              <a:rPr lang="en-US" sz="2400" dirty="0"/>
              <a:t>(see Peggy McDonough’s work)</a:t>
            </a:r>
            <a:endParaRPr lang="en-US" dirty="0"/>
          </a:p>
        </p:txBody>
      </p:sp>
      <p:sp>
        <p:nvSpPr>
          <p:cNvPr id="97283" name="Rectangle 4"/>
          <p:cNvSpPr>
            <a:spLocks noChangeArrowheads="1"/>
          </p:cNvSpPr>
          <p:nvPr/>
        </p:nvSpPr>
        <p:spPr bwMode="auto">
          <a:xfrm>
            <a:off x="1447800" y="3657600"/>
            <a:ext cx="6019800" cy="2209800"/>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7284" name="Line 5"/>
          <p:cNvSpPr>
            <a:spLocks noChangeShapeType="1"/>
          </p:cNvSpPr>
          <p:nvPr/>
        </p:nvSpPr>
        <p:spPr bwMode="auto">
          <a:xfrm flipV="1">
            <a:off x="1447800" y="3810000"/>
            <a:ext cx="5867400" cy="11430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7285" name="Line 6"/>
          <p:cNvSpPr>
            <a:spLocks noChangeShapeType="1"/>
          </p:cNvSpPr>
          <p:nvPr/>
        </p:nvSpPr>
        <p:spPr bwMode="auto">
          <a:xfrm>
            <a:off x="1447800" y="4724400"/>
            <a:ext cx="5943600" cy="152400"/>
          </a:xfrm>
          <a:prstGeom prst="line">
            <a:avLst/>
          </a:prstGeom>
          <a:noFill/>
          <a:ln w="9525">
            <a:solidFill>
              <a:schemeClr val="tx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charset="0"/>
              <a:ea typeface="+mn-ea"/>
              <a:cs typeface="+mn-cs"/>
            </a:endParaRPr>
          </a:p>
        </p:txBody>
      </p:sp>
      <p:sp>
        <p:nvSpPr>
          <p:cNvPr id="97286" name="Text Box 7"/>
          <p:cNvSpPr txBox="1">
            <a:spLocks noChangeArrowheads="1"/>
          </p:cNvSpPr>
          <p:nvPr/>
        </p:nvSpPr>
        <p:spPr bwMode="auto">
          <a:xfrm>
            <a:off x="2574925" y="5908675"/>
            <a:ext cx="1960563" cy="3698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imes New Roman" pitchFamily="18" charset="0"/>
                <a:ea typeface="+mn-ea"/>
                <a:cs typeface="+mn-cs"/>
              </a:rPr>
              <a:t>Spouse’s education</a:t>
            </a:r>
          </a:p>
        </p:txBody>
      </p:sp>
      <p:sp>
        <p:nvSpPr>
          <p:cNvPr id="97287" name="Text Box 8"/>
          <p:cNvSpPr txBox="1">
            <a:spLocks noChangeArrowheads="1"/>
          </p:cNvSpPr>
          <p:nvPr/>
        </p:nvSpPr>
        <p:spPr bwMode="auto">
          <a:xfrm rot="-5400000">
            <a:off x="-275431" y="4572794"/>
            <a:ext cx="2460625" cy="36988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itchFamily="18" charset="0"/>
                <a:ea typeface="+mn-ea"/>
                <a:cs typeface="+mn-cs"/>
              </a:rPr>
              <a:t>Lung Function (FEV)</a:t>
            </a:r>
          </a:p>
        </p:txBody>
      </p:sp>
      <p:sp>
        <p:nvSpPr>
          <p:cNvPr id="97288" name="Text Box 9"/>
          <p:cNvSpPr txBox="1">
            <a:spLocks noChangeArrowheads="1"/>
          </p:cNvSpPr>
          <p:nvPr/>
        </p:nvSpPr>
        <p:spPr bwMode="auto">
          <a:xfrm>
            <a:off x="2362200" y="3886200"/>
            <a:ext cx="466725" cy="76993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FF66CC"/>
                </a:solidFill>
                <a:effectLst/>
                <a:uLnTx/>
                <a:uFillTx/>
                <a:latin typeface="Times New Roman" pitchFamily="18" charset="0"/>
                <a:ea typeface="+mn-ea"/>
                <a:cs typeface="+mn-cs"/>
              </a:rPr>
              <a:t>?</a:t>
            </a:r>
          </a:p>
        </p:txBody>
      </p:sp>
      <p:sp>
        <p:nvSpPr>
          <p:cNvPr id="97289" name="Text Box 10"/>
          <p:cNvSpPr txBox="1">
            <a:spLocks noChangeArrowheads="1"/>
          </p:cNvSpPr>
          <p:nvPr/>
        </p:nvSpPr>
        <p:spPr bwMode="auto">
          <a:xfrm>
            <a:off x="4438650" y="4022725"/>
            <a:ext cx="1397000" cy="369888"/>
          </a:xfrm>
          <a:prstGeom prst="rect">
            <a:avLst/>
          </a:prstGeom>
          <a:solidFill>
            <a:srgbClr val="000080"/>
          </a:solid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60B5CC"/>
                </a:solidFill>
                <a:effectLst/>
                <a:uLnTx/>
                <a:uFillTx/>
                <a:latin typeface="Arial" charset="0"/>
                <a:ea typeface="+mn-ea"/>
                <a:cs typeface="+mn-cs"/>
              </a:rPr>
              <a:t>women</a:t>
            </a:r>
          </a:p>
        </p:txBody>
      </p:sp>
      <p:sp>
        <p:nvSpPr>
          <p:cNvPr id="97290" name="Text Box 11"/>
          <p:cNvSpPr txBox="1">
            <a:spLocks noChangeArrowheads="1"/>
          </p:cNvSpPr>
          <p:nvPr/>
        </p:nvSpPr>
        <p:spPr bwMode="auto">
          <a:xfrm>
            <a:off x="6086475" y="4613275"/>
            <a:ext cx="893763" cy="369888"/>
          </a:xfrm>
          <a:prstGeom prst="rect">
            <a:avLst/>
          </a:prstGeom>
          <a:solidFill>
            <a:srgbClr val="000080"/>
          </a:solidFill>
          <a:ln w="12700">
            <a:noFill/>
            <a:miter lim="800000"/>
            <a:headEnd/>
            <a:tailEnd/>
          </a:ln>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5A6378"/>
                </a:solidFill>
                <a:effectLst/>
                <a:uLnTx/>
                <a:uFillTx/>
                <a:latin typeface="Arial" charset="0"/>
                <a:ea typeface="+mn-ea"/>
                <a:cs typeface="+mn-cs"/>
              </a:rPr>
              <a:t>men</a:t>
            </a:r>
          </a:p>
        </p:txBody>
      </p:sp>
    </p:spTree>
    <p:extLst>
      <p:ext uri="{BB962C8B-B14F-4D97-AF65-F5344CB8AC3E}">
        <p14:creationId xmlns:p14="http://schemas.microsoft.com/office/powerpoint/2010/main" val="984902975"/>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1_UCSF Contemporary">
  <a:themeElements>
    <a:clrScheme name="UCSF Colors">
      <a:dk1>
        <a:srgbClr val="052049"/>
      </a:dk1>
      <a:lt1>
        <a:srgbClr val="FFFFFF"/>
      </a:lt1>
      <a:dk2>
        <a:srgbClr val="052049"/>
      </a:dk2>
      <a:lt2>
        <a:srgbClr val="FFFFFF"/>
      </a:lt2>
      <a:accent1>
        <a:srgbClr val="0093D0"/>
      </a:accent1>
      <a:accent2>
        <a:srgbClr val="18A3AC"/>
      </a:accent2>
      <a:accent3>
        <a:srgbClr val="9DC23B"/>
      </a:accent3>
      <a:accent4>
        <a:srgbClr val="F58024"/>
      </a:accent4>
      <a:accent5>
        <a:srgbClr val="C7CED1"/>
      </a:accent5>
      <a:accent6>
        <a:srgbClr val="716FB3"/>
      </a:accent6>
      <a:hlink>
        <a:srgbClr val="178CCB"/>
      </a:hlink>
      <a:folHlink>
        <a:srgbClr val="5F5F5F"/>
      </a:folHlink>
    </a:clrScheme>
    <a:fontScheme name="UCSF">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Week 1 - Intro_Causal Inference_2018_Epid_II" id="{6773D6FE-AD69-2B41-A242-620BC64832FF}" vid="{0C6652C7-D0C3-B543-A998-E8F5228FF5A1}"/>
    </a:ext>
  </a:ext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14152</TotalTime>
  <Words>1631</Words>
  <Application>Microsoft Macintosh PowerPoint</Application>
  <PresentationFormat>On-screen Show (4:3)</PresentationFormat>
  <Paragraphs>152</Paragraphs>
  <Slides>15</Slides>
  <Notes>10</Notes>
  <HiddenSlides>0</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30" baseType="lpstr">
      <vt:lpstr>.AppleSystemUIFont</vt:lpstr>
      <vt:lpstr>Arial</vt:lpstr>
      <vt:lpstr>Calibri</vt:lpstr>
      <vt:lpstr>Corbel</vt:lpstr>
      <vt:lpstr>Garamond</vt:lpstr>
      <vt:lpstr>LucidaGrande</vt:lpstr>
      <vt:lpstr>source sans pro</vt:lpstr>
      <vt:lpstr>Symbol</vt:lpstr>
      <vt:lpstr>Times New Roman</vt:lpstr>
      <vt:lpstr>Wingdings</vt:lpstr>
      <vt:lpstr>Wingdings 2</vt:lpstr>
      <vt:lpstr>Wingdings 3</vt:lpstr>
      <vt:lpstr>1_UCSF Contemporary</vt:lpstr>
      <vt:lpstr>Module</vt:lpstr>
      <vt:lpstr>Chart</vt:lpstr>
      <vt:lpstr>Additional Thoughts…&amp; an Appendix (another linear regression example)</vt:lpstr>
      <vt:lpstr>Examples of showing interaction in a DAG</vt:lpstr>
      <vt:lpstr>What’s the difference between interaction and confounding?  Mediation?</vt:lpstr>
      <vt:lpstr>Evaluating Interaction in Real Life: Common Challenges</vt:lpstr>
      <vt:lpstr>Some Traditional Rules</vt:lpstr>
      <vt:lpstr>Some Rules</vt:lpstr>
      <vt:lpstr>Maria M. Glymour</vt:lpstr>
      <vt:lpstr>Effect modification in linear models with a continuous variable </vt:lpstr>
      <vt:lpstr>An Example</vt:lpstr>
      <vt:lpstr>Articulate a Testable Hypothesis</vt:lpstr>
      <vt:lpstr>Specify the Model</vt:lpstr>
      <vt:lpstr>The linear regression equation</vt:lpstr>
      <vt:lpstr>How to interpret the equation?</vt:lpstr>
      <vt:lpstr>How do you code this?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Interaction</dc:title>
  <dc:creator>Chan, June Maylin</dc:creator>
  <cp:lastModifiedBy>Chan, June Maylin</cp:lastModifiedBy>
  <cp:revision>578</cp:revision>
  <dcterms:created xsi:type="dcterms:W3CDTF">2018-11-30T00:04:19Z</dcterms:created>
  <dcterms:modified xsi:type="dcterms:W3CDTF">2022-02-03T05:26:59Z</dcterms:modified>
</cp:coreProperties>
</file>