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550" r:id="rId3"/>
    <p:sldId id="257" r:id="rId4"/>
    <p:sldId id="364" r:id="rId5"/>
    <p:sldId id="402" r:id="rId6"/>
    <p:sldId id="406" r:id="rId7"/>
    <p:sldId id="514" r:id="rId8"/>
    <p:sldId id="414" r:id="rId9"/>
    <p:sldId id="524" r:id="rId10"/>
    <p:sldId id="419" r:id="rId11"/>
    <p:sldId id="333" r:id="rId12"/>
    <p:sldId id="381" r:id="rId13"/>
    <p:sldId id="484" r:id="rId14"/>
    <p:sldId id="334" r:id="rId15"/>
    <p:sldId id="306" r:id="rId16"/>
    <p:sldId id="300" r:id="rId17"/>
    <p:sldId id="504" r:id="rId18"/>
    <p:sldId id="377" r:id="rId19"/>
    <p:sldId id="536" r:id="rId20"/>
    <p:sldId id="533" r:id="rId21"/>
    <p:sldId id="531" r:id="rId22"/>
    <p:sldId id="376"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Mcculloch" initials="CM" lastIdx="23" clrIdx="0"/>
  <p:cmAuthor id="2" name="Scheffler, Aaron" initials="SA" lastIdx="1" clrIdx="1">
    <p:extLst>
      <p:ext uri="{19B8F6BF-5375-455C-9EA6-DF929625EA0E}">
        <p15:presenceInfo xmlns:p15="http://schemas.microsoft.com/office/powerpoint/2012/main" userId="S::aaron.scheffler@ucsf.edu::114472da-e95c-43a4-b2af-f9f66b076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1AE"/>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03"/>
    <p:restoredTop sz="54820"/>
  </p:normalViewPr>
  <p:slideViewPr>
    <p:cSldViewPr snapToGrid="0" snapToObjects="1">
      <p:cViewPr varScale="1">
        <p:scale>
          <a:sx n="54" d="100"/>
          <a:sy n="54" d="100"/>
        </p:scale>
        <p:origin x="1032" y="200"/>
      </p:cViewPr>
      <p:guideLst/>
    </p:cSldViewPr>
  </p:slid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4E3BC-2433-40EF-890C-9D866B5FC57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49282EF-A40E-4F0D-871C-EB8D7A2AFBC9}">
      <dgm:prSet/>
      <dgm:spPr/>
      <dgm:t>
        <a:bodyPr/>
        <a:lstStyle/>
        <a:p>
          <a:r>
            <a:rPr lang="en-US"/>
            <a:t>Assignment 3 due Thursday</a:t>
          </a:r>
        </a:p>
      </dgm:t>
    </dgm:pt>
    <dgm:pt modelId="{EB166AD9-5306-4AE3-AA08-F0F59D91E55A}" type="parTrans" cxnId="{79DD1066-DE76-4A83-A3E4-94F3FA56954E}">
      <dgm:prSet/>
      <dgm:spPr/>
      <dgm:t>
        <a:bodyPr/>
        <a:lstStyle/>
        <a:p>
          <a:endParaRPr lang="en-US"/>
        </a:p>
      </dgm:t>
    </dgm:pt>
    <dgm:pt modelId="{16163CFE-4A04-466A-A781-F88ABC5ACA81}" type="sibTrans" cxnId="{79DD1066-DE76-4A83-A3E4-94F3FA56954E}">
      <dgm:prSet/>
      <dgm:spPr/>
      <dgm:t>
        <a:bodyPr/>
        <a:lstStyle/>
        <a:p>
          <a:endParaRPr lang="en-US"/>
        </a:p>
      </dgm:t>
    </dgm:pt>
    <dgm:pt modelId="{1CC090AD-7E6F-43A8-B823-9ACFB10C21B3}">
      <dgm:prSet/>
      <dgm:spPr/>
      <dgm:t>
        <a:bodyPr/>
        <a:lstStyle/>
        <a:p>
          <a:r>
            <a:rPr lang="en-US" dirty="0"/>
            <a:t>Project Component 2 due 8/15 @ midnight</a:t>
          </a:r>
        </a:p>
      </dgm:t>
    </dgm:pt>
    <dgm:pt modelId="{D4797557-98DE-461C-A121-6679F7BC71FE}" type="parTrans" cxnId="{1DC6A894-A15A-4CC6-8211-45F1431A4F2D}">
      <dgm:prSet/>
      <dgm:spPr/>
      <dgm:t>
        <a:bodyPr/>
        <a:lstStyle/>
        <a:p>
          <a:endParaRPr lang="en-US"/>
        </a:p>
      </dgm:t>
    </dgm:pt>
    <dgm:pt modelId="{666AD2F6-8244-422B-B15B-5131E2354AE5}" type="sibTrans" cxnId="{1DC6A894-A15A-4CC6-8211-45F1431A4F2D}">
      <dgm:prSet/>
      <dgm:spPr/>
      <dgm:t>
        <a:bodyPr/>
        <a:lstStyle/>
        <a:p>
          <a:endParaRPr lang="en-US"/>
        </a:p>
      </dgm:t>
    </dgm:pt>
    <dgm:pt modelId="{D5E3BD41-258C-48E9-A33A-03FFFE5E9BFB}" type="pres">
      <dgm:prSet presAssocID="{6784E3BC-2433-40EF-890C-9D866B5FC570}" presName="root" presStyleCnt="0">
        <dgm:presLayoutVars>
          <dgm:dir/>
          <dgm:resizeHandles val="exact"/>
        </dgm:presLayoutVars>
      </dgm:prSet>
      <dgm:spPr/>
    </dgm:pt>
    <dgm:pt modelId="{45BE3083-CF70-435A-B962-D6DE1FAD757B}" type="pres">
      <dgm:prSet presAssocID="{F49282EF-A40E-4F0D-871C-EB8D7A2AFBC9}" presName="compNode" presStyleCnt="0"/>
      <dgm:spPr/>
    </dgm:pt>
    <dgm:pt modelId="{192A6DA1-DDA5-4800-AF4E-C4066B7BCC2F}" type="pres">
      <dgm:prSet presAssocID="{F49282EF-A40E-4F0D-871C-EB8D7A2AFBC9}" presName="bgRect" presStyleLbl="bgShp" presStyleIdx="0" presStyleCnt="2"/>
      <dgm:spPr/>
    </dgm:pt>
    <dgm:pt modelId="{7F127B88-B9F2-4D33-BF40-526419F94022}" type="pres">
      <dgm:prSet presAssocID="{F49282EF-A40E-4F0D-871C-EB8D7A2AFB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EBF0805-2A95-44D6-867A-8BCE2A0E4227}" type="pres">
      <dgm:prSet presAssocID="{F49282EF-A40E-4F0D-871C-EB8D7A2AFBC9}" presName="spaceRect" presStyleCnt="0"/>
      <dgm:spPr/>
    </dgm:pt>
    <dgm:pt modelId="{87638048-B7C5-4C5B-AF9F-2AAEDC19E93E}" type="pres">
      <dgm:prSet presAssocID="{F49282EF-A40E-4F0D-871C-EB8D7A2AFBC9}" presName="parTx" presStyleLbl="revTx" presStyleIdx="0" presStyleCnt="2">
        <dgm:presLayoutVars>
          <dgm:chMax val="0"/>
          <dgm:chPref val="0"/>
        </dgm:presLayoutVars>
      </dgm:prSet>
      <dgm:spPr/>
    </dgm:pt>
    <dgm:pt modelId="{EDA608B4-0AAA-4AAB-96CC-F878EADE40D7}" type="pres">
      <dgm:prSet presAssocID="{16163CFE-4A04-466A-A781-F88ABC5ACA81}" presName="sibTrans" presStyleCnt="0"/>
      <dgm:spPr/>
    </dgm:pt>
    <dgm:pt modelId="{93F1AB78-B9E6-444C-99CB-BA1FEE5EB6AC}" type="pres">
      <dgm:prSet presAssocID="{1CC090AD-7E6F-43A8-B823-9ACFB10C21B3}" presName="compNode" presStyleCnt="0"/>
      <dgm:spPr/>
    </dgm:pt>
    <dgm:pt modelId="{468071CB-3A26-46D4-B0DA-DA4D3619A157}" type="pres">
      <dgm:prSet presAssocID="{1CC090AD-7E6F-43A8-B823-9ACFB10C21B3}" presName="bgRect" presStyleLbl="bgShp" presStyleIdx="1" presStyleCnt="2"/>
      <dgm:spPr/>
    </dgm:pt>
    <dgm:pt modelId="{FD4EBD59-F36C-4E30-A153-AB895A695061}" type="pres">
      <dgm:prSet presAssocID="{1CC090AD-7E6F-43A8-B823-9ACFB10C21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226BB670-54EC-4AAD-A6D3-8C2598E5A7E6}" type="pres">
      <dgm:prSet presAssocID="{1CC090AD-7E6F-43A8-B823-9ACFB10C21B3}" presName="spaceRect" presStyleCnt="0"/>
      <dgm:spPr/>
    </dgm:pt>
    <dgm:pt modelId="{2666D573-B015-4CCE-9BB1-4FF50FE14DB7}" type="pres">
      <dgm:prSet presAssocID="{1CC090AD-7E6F-43A8-B823-9ACFB10C21B3}" presName="parTx" presStyleLbl="revTx" presStyleIdx="1" presStyleCnt="2">
        <dgm:presLayoutVars>
          <dgm:chMax val="0"/>
          <dgm:chPref val="0"/>
        </dgm:presLayoutVars>
      </dgm:prSet>
      <dgm:spPr/>
    </dgm:pt>
  </dgm:ptLst>
  <dgm:cxnLst>
    <dgm:cxn modelId="{B4382F11-EA17-49F9-8F05-4089B8813952}" type="presOf" srcId="{1CC090AD-7E6F-43A8-B823-9ACFB10C21B3}" destId="{2666D573-B015-4CCE-9BB1-4FF50FE14DB7}" srcOrd="0" destOrd="0" presId="urn:microsoft.com/office/officeart/2018/2/layout/IconVerticalSolidList"/>
    <dgm:cxn modelId="{4F4DDA48-B812-43B3-8BDC-47204B458BA2}" type="presOf" srcId="{F49282EF-A40E-4F0D-871C-EB8D7A2AFBC9}" destId="{87638048-B7C5-4C5B-AF9F-2AAEDC19E93E}" srcOrd="0" destOrd="0" presId="urn:microsoft.com/office/officeart/2018/2/layout/IconVerticalSolidList"/>
    <dgm:cxn modelId="{79DD1066-DE76-4A83-A3E4-94F3FA56954E}" srcId="{6784E3BC-2433-40EF-890C-9D866B5FC570}" destId="{F49282EF-A40E-4F0D-871C-EB8D7A2AFBC9}" srcOrd="0" destOrd="0" parTransId="{EB166AD9-5306-4AE3-AA08-F0F59D91E55A}" sibTransId="{16163CFE-4A04-466A-A781-F88ABC5ACA81}"/>
    <dgm:cxn modelId="{1DC6A894-A15A-4CC6-8211-45F1431A4F2D}" srcId="{6784E3BC-2433-40EF-890C-9D866B5FC570}" destId="{1CC090AD-7E6F-43A8-B823-9ACFB10C21B3}" srcOrd="1" destOrd="0" parTransId="{D4797557-98DE-461C-A121-6679F7BC71FE}" sibTransId="{666AD2F6-8244-422B-B15B-5131E2354AE5}"/>
    <dgm:cxn modelId="{B29CE7F7-B617-4597-A8AF-39C1D87193F9}" type="presOf" srcId="{6784E3BC-2433-40EF-890C-9D866B5FC570}" destId="{D5E3BD41-258C-48E9-A33A-03FFFE5E9BFB}" srcOrd="0" destOrd="0" presId="urn:microsoft.com/office/officeart/2018/2/layout/IconVerticalSolidList"/>
    <dgm:cxn modelId="{D66009B6-57AA-4E06-8091-0E954D5CD41F}" type="presParOf" srcId="{D5E3BD41-258C-48E9-A33A-03FFFE5E9BFB}" destId="{45BE3083-CF70-435A-B962-D6DE1FAD757B}" srcOrd="0" destOrd="0" presId="urn:microsoft.com/office/officeart/2018/2/layout/IconVerticalSolidList"/>
    <dgm:cxn modelId="{B433776C-8F06-45DB-A4E9-DAB3E6F27F65}" type="presParOf" srcId="{45BE3083-CF70-435A-B962-D6DE1FAD757B}" destId="{192A6DA1-DDA5-4800-AF4E-C4066B7BCC2F}" srcOrd="0" destOrd="0" presId="urn:microsoft.com/office/officeart/2018/2/layout/IconVerticalSolidList"/>
    <dgm:cxn modelId="{1E7E3863-5554-4CB7-B69F-031272532F7D}" type="presParOf" srcId="{45BE3083-CF70-435A-B962-D6DE1FAD757B}" destId="{7F127B88-B9F2-4D33-BF40-526419F94022}" srcOrd="1" destOrd="0" presId="urn:microsoft.com/office/officeart/2018/2/layout/IconVerticalSolidList"/>
    <dgm:cxn modelId="{EF769D8F-329B-47F3-B7BB-566AF3B9C867}" type="presParOf" srcId="{45BE3083-CF70-435A-B962-D6DE1FAD757B}" destId="{0EBF0805-2A95-44D6-867A-8BCE2A0E4227}" srcOrd="2" destOrd="0" presId="urn:microsoft.com/office/officeart/2018/2/layout/IconVerticalSolidList"/>
    <dgm:cxn modelId="{3E65F562-A81F-49F5-A786-659034C6CA7C}" type="presParOf" srcId="{45BE3083-CF70-435A-B962-D6DE1FAD757B}" destId="{87638048-B7C5-4C5B-AF9F-2AAEDC19E93E}" srcOrd="3" destOrd="0" presId="urn:microsoft.com/office/officeart/2018/2/layout/IconVerticalSolidList"/>
    <dgm:cxn modelId="{F448D197-1271-4389-AB0F-176C942794FA}" type="presParOf" srcId="{D5E3BD41-258C-48E9-A33A-03FFFE5E9BFB}" destId="{EDA608B4-0AAA-4AAB-96CC-F878EADE40D7}" srcOrd="1" destOrd="0" presId="urn:microsoft.com/office/officeart/2018/2/layout/IconVerticalSolidList"/>
    <dgm:cxn modelId="{0B5F30FD-0EAB-43AE-9AF1-27CD800524F0}" type="presParOf" srcId="{D5E3BD41-258C-48E9-A33A-03FFFE5E9BFB}" destId="{93F1AB78-B9E6-444C-99CB-BA1FEE5EB6AC}" srcOrd="2" destOrd="0" presId="urn:microsoft.com/office/officeart/2018/2/layout/IconVerticalSolidList"/>
    <dgm:cxn modelId="{FE0D9755-910A-4EFF-8CED-E542EFFC26F5}" type="presParOf" srcId="{93F1AB78-B9E6-444C-99CB-BA1FEE5EB6AC}" destId="{468071CB-3A26-46D4-B0DA-DA4D3619A157}" srcOrd="0" destOrd="0" presId="urn:microsoft.com/office/officeart/2018/2/layout/IconVerticalSolidList"/>
    <dgm:cxn modelId="{4A1EA11B-BD27-4F1A-B6B1-7DA2851F26C4}" type="presParOf" srcId="{93F1AB78-B9E6-444C-99CB-BA1FEE5EB6AC}" destId="{FD4EBD59-F36C-4E30-A153-AB895A695061}" srcOrd="1" destOrd="0" presId="urn:microsoft.com/office/officeart/2018/2/layout/IconVerticalSolidList"/>
    <dgm:cxn modelId="{C2108631-2E66-472F-827F-0F544DC97BE3}" type="presParOf" srcId="{93F1AB78-B9E6-444C-99CB-BA1FEE5EB6AC}" destId="{226BB670-54EC-4AAD-A6D3-8C2598E5A7E6}" srcOrd="2" destOrd="0" presId="urn:microsoft.com/office/officeart/2018/2/layout/IconVerticalSolidList"/>
    <dgm:cxn modelId="{E0CE621F-4DD7-44CE-BB33-6AA40F98C7A8}" type="presParOf" srcId="{93F1AB78-B9E6-444C-99CB-BA1FEE5EB6AC}" destId="{2666D573-B015-4CCE-9BB1-4FF50FE14D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A6DA1-DDA5-4800-AF4E-C4066B7BCC2F}">
      <dsp:nvSpPr>
        <dsp:cNvPr id="0" name=""/>
        <dsp:cNvSpPr/>
      </dsp:nvSpPr>
      <dsp:spPr>
        <a:xfrm>
          <a:off x="0" y="956381"/>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27B88-B9F2-4D33-BF40-526419F94022}">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38048-B7C5-4C5B-AF9F-2AAEDC19E93E}">
      <dsp:nvSpPr>
        <dsp:cNvPr id="0" name=""/>
        <dsp:cNvSpPr/>
      </dsp:nvSpPr>
      <dsp:spPr>
        <a:xfrm>
          <a:off x="2039300" y="956381"/>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Assignment 3 due Thursday</a:t>
          </a:r>
        </a:p>
      </dsp:txBody>
      <dsp:txXfrm>
        <a:off x="2039300" y="956381"/>
        <a:ext cx="2845902" cy="1765627"/>
      </dsp:txXfrm>
    </dsp:sp>
    <dsp:sp modelId="{468071CB-3A26-46D4-B0DA-DA4D3619A157}">
      <dsp:nvSpPr>
        <dsp:cNvPr id="0" name=""/>
        <dsp:cNvSpPr/>
      </dsp:nvSpPr>
      <dsp:spPr>
        <a:xfrm>
          <a:off x="0" y="3163416"/>
          <a:ext cx="48852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EBD59-F36C-4E30-A153-AB895A695061}">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6D573-B015-4CCE-9BB1-4FF50FE14DB7}">
      <dsp:nvSpPr>
        <dsp:cNvPr id="0" name=""/>
        <dsp:cNvSpPr/>
      </dsp:nvSpPr>
      <dsp:spPr>
        <a:xfrm>
          <a:off x="2039300" y="3163416"/>
          <a:ext cx="2845902"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Project Component 2 due 8/15 @ midnight</a:t>
          </a:r>
        </a:p>
      </dsp:txBody>
      <dsp:txXfrm>
        <a:off x="2039300" y="3163416"/>
        <a:ext cx="2845902"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4C6226F-F6D1-B445-A338-267713684F86}" type="datetimeFigureOut">
              <a:rPr lang="en-US" smtClean="0"/>
              <a:t>8/8/21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7FC0D58-8378-B641-AAD1-A8A65AE4B0BD}" type="slidenum">
              <a:rPr lang="en-US" smtClean="0"/>
              <a:t>‹#›</a:t>
            </a:fld>
            <a:endParaRPr lang="en-US"/>
          </a:p>
        </p:txBody>
      </p:sp>
    </p:spTree>
    <p:extLst>
      <p:ext uri="{BB962C8B-B14F-4D97-AF65-F5344CB8AC3E}">
        <p14:creationId xmlns:p14="http://schemas.microsoft.com/office/powerpoint/2010/main" val="159885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BF1AB55-C745-5844-A3FF-A8CC5F29D863}" type="datetimeFigureOut">
              <a:rPr lang="en-US" smtClean="0"/>
              <a:t>8/8/21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F623B1-1C86-914A-8D33-A626BF6F6D0E}" type="slidenum">
              <a:rPr lang="en-US" smtClean="0"/>
              <a:t>‹#›</a:t>
            </a:fld>
            <a:endParaRPr lang="en-US"/>
          </a:p>
        </p:txBody>
      </p:sp>
    </p:spTree>
    <p:extLst>
      <p:ext uri="{BB962C8B-B14F-4D97-AF65-F5344CB8AC3E}">
        <p14:creationId xmlns:p14="http://schemas.microsoft.com/office/powerpoint/2010/main" val="160061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uitarworld.com/lessons/how-to-tune-your-guitar-by-e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Project component 2 due</a:t>
            </a:r>
          </a:p>
          <a:p>
            <a:pPr marL="171450" indent="-171450">
              <a:buFont typeface="Arial" panose="020B0604020202020204" pitchFamily="34" charset="0"/>
              <a:buChar char="•"/>
            </a:pPr>
            <a:r>
              <a:rPr lang="en-US" dirty="0"/>
              <a:t>I will read through component 1 – if you do not hear from me, all is good. Otherwise I will reach out</a:t>
            </a:r>
          </a:p>
          <a:p>
            <a:pPr marL="171450" indent="-171450">
              <a:buFont typeface="Arial" panose="020B0604020202020204" pitchFamily="34" charset="0"/>
              <a:buChar char="•"/>
            </a:pPr>
            <a:r>
              <a:rPr lang="en-US" dirty="0"/>
              <a:t>We discussed four new classifiers and contrasted them </a:t>
            </a:r>
          </a:p>
        </p:txBody>
      </p:sp>
      <p:sp>
        <p:nvSpPr>
          <p:cNvPr id="4" name="Slide Number Placeholder 3"/>
          <p:cNvSpPr>
            <a:spLocks noGrp="1"/>
          </p:cNvSpPr>
          <p:nvPr>
            <p:ph type="sldNum" sz="quarter" idx="5"/>
          </p:nvPr>
        </p:nvSpPr>
        <p:spPr/>
        <p:txBody>
          <a:bodyPr/>
          <a:lstStyle/>
          <a:p>
            <a:fld id="{56F623B1-1C86-914A-8D33-A626BF6F6D0E}" type="slidenum">
              <a:rPr lang="en-US" smtClean="0"/>
              <a:t>2</a:t>
            </a:fld>
            <a:endParaRPr lang="en-US"/>
          </a:p>
        </p:txBody>
      </p:sp>
    </p:spTree>
    <p:extLst>
      <p:ext uri="{BB962C8B-B14F-4D97-AF65-F5344CB8AC3E}">
        <p14:creationId xmlns:p14="http://schemas.microsoft.com/office/powerpoint/2010/main" val="267433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decision tree in Orange is called “Tree”</a:t>
            </a:r>
          </a:p>
          <a:p>
            <a:pPr marL="171450" indent="-171450">
              <a:buFont typeface="Arial" panose="020B0604020202020204" pitchFamily="34" charset="0"/>
              <a:buChar char="•"/>
            </a:pPr>
            <a:r>
              <a:rPr lang="en-US" dirty="0"/>
              <a:t>Decision trees have a number of toggles, go through options and discuss impact on complexity</a:t>
            </a:r>
          </a:p>
          <a:p>
            <a:pPr marL="171450" indent="-171450">
              <a:buFont typeface="Arial" panose="020B0604020202020204" pitchFamily="34" charset="0"/>
              <a:buChar char="•"/>
            </a:pPr>
            <a:r>
              <a:rPr lang="en-US" dirty="0"/>
              <a:t>We will focus on tuning the number of instances (or subjects) in each terminal node</a:t>
            </a:r>
          </a:p>
          <a:p>
            <a:pPr marL="171450" indent="-171450">
              <a:buFont typeface="Arial" panose="020B0604020202020204" pitchFamily="34" charset="0"/>
              <a:buChar char="•"/>
            </a:pPr>
            <a:r>
              <a:rPr lang="en-US" dirty="0"/>
              <a:t>Discuss winning model</a:t>
            </a:r>
          </a:p>
          <a:p>
            <a:pPr marL="171450" indent="-171450">
              <a:buFont typeface="Arial" panose="020B0604020202020204" pitchFamily="34" charset="0"/>
              <a:buChar char="•"/>
            </a:pPr>
            <a:r>
              <a:rPr lang="en-US" dirty="0"/>
              <a:t>Discuss instability of performance metrics due to small sample size (solution next lecture using cross validation)</a:t>
            </a:r>
          </a:p>
          <a:p>
            <a:pPr marL="171450" indent="-171450">
              <a:buFont typeface="Arial" panose="020B0604020202020204" pitchFamily="34" charset="0"/>
              <a:buChar char="•"/>
            </a:pPr>
            <a:r>
              <a:rPr lang="en-US" dirty="0"/>
              <a:t>Discuss tree and splits</a:t>
            </a:r>
          </a:p>
        </p:txBody>
      </p:sp>
      <p:sp>
        <p:nvSpPr>
          <p:cNvPr id="4" name="Slide Number Placeholder 3"/>
          <p:cNvSpPr>
            <a:spLocks noGrp="1"/>
          </p:cNvSpPr>
          <p:nvPr>
            <p:ph type="sldNum" sz="quarter" idx="5"/>
          </p:nvPr>
        </p:nvSpPr>
        <p:spPr/>
        <p:txBody>
          <a:bodyPr/>
          <a:lstStyle/>
          <a:p>
            <a:fld id="{56F623B1-1C86-914A-8D33-A626BF6F6D0E}" type="slidenum">
              <a:rPr lang="en-US" smtClean="0"/>
              <a:t>13</a:t>
            </a:fld>
            <a:endParaRPr lang="en-US"/>
          </a:p>
        </p:txBody>
      </p:sp>
    </p:spTree>
    <p:extLst>
      <p:ext uri="{BB962C8B-B14F-4D97-AF65-F5344CB8AC3E}">
        <p14:creationId xmlns:p14="http://schemas.microsoft.com/office/powerpoint/2010/main" val="313108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important classifier in the history of machine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Introduce example</a:t>
            </a:r>
          </a:p>
          <a:p>
            <a:pPr marL="171450" indent="-171450">
              <a:buFont typeface="Arial" panose="020B0604020202020204" pitchFamily="34" charset="0"/>
              <a:buChar char="•"/>
            </a:pPr>
            <a:r>
              <a:rPr lang="en-US" dirty="0"/>
              <a:t>Essentially tries to find a classification rule or linear boundary between two classes in the feature space by maximizing the margins between two groups</a:t>
            </a:r>
          </a:p>
          <a:p>
            <a:pPr marL="171450" indent="-171450">
              <a:buFont typeface="Arial" panose="020B0604020202020204" pitchFamily="34" charset="0"/>
              <a:buChar char="•"/>
            </a:pPr>
            <a:r>
              <a:rPr lang="en-US" dirty="0"/>
              <a:t>The “margin” between these two classes is defined by the distance between the classification rule and the closest points to this rule in each class (these are called the supports, hence SVM), discuss example of first and sixth grader</a:t>
            </a:r>
          </a:p>
          <a:p>
            <a:pPr marL="171450" indent="-171450">
              <a:buFont typeface="Arial" panose="020B0604020202020204" pitchFamily="34" charset="0"/>
              <a:buChar char="•"/>
            </a:pPr>
            <a:r>
              <a:rPr lang="en-US" dirty="0"/>
              <a:t>In most cases, we cannot perfectly divide two groups by a line and instead we maximize the so called soft-margin</a:t>
            </a:r>
          </a:p>
        </p:txBody>
      </p:sp>
      <p:sp>
        <p:nvSpPr>
          <p:cNvPr id="4" name="Slide Number Placeholder 3"/>
          <p:cNvSpPr>
            <a:spLocks noGrp="1"/>
          </p:cNvSpPr>
          <p:nvPr>
            <p:ph type="sldNum" sz="quarter" idx="5"/>
          </p:nvPr>
        </p:nvSpPr>
        <p:spPr/>
        <p:txBody>
          <a:bodyPr/>
          <a:lstStyle/>
          <a:p>
            <a:fld id="{56F623B1-1C86-914A-8D33-A626BF6F6D0E}" type="slidenum">
              <a:rPr lang="en-US" smtClean="0"/>
              <a:t>15</a:t>
            </a:fld>
            <a:endParaRPr lang="en-US"/>
          </a:p>
        </p:txBody>
      </p:sp>
    </p:spTree>
    <p:extLst>
      <p:ext uri="{BB962C8B-B14F-4D97-AF65-F5344CB8AC3E}">
        <p14:creationId xmlns:p14="http://schemas.microsoft.com/office/powerpoint/2010/main" val="374726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Often hard to find a line or plane to divide two groups, so we transform the data into a new mathematical space and find the linear in this new space, then transform this rule back to our original space to form classifications</a:t>
            </a:r>
          </a:p>
          <a:p>
            <a:pPr marL="171450" indent="-171450">
              <a:buFont typeface="Arial" panose="020B0604020202020204" pitchFamily="34" charset="0"/>
              <a:buChar char="•"/>
            </a:pPr>
            <a:r>
              <a:rPr lang="en-US" dirty="0"/>
              <a:t>Mathematically, very interesting and allows us to find non-linear decision boundaries in our data via this so called Kernel trick</a:t>
            </a:r>
          </a:p>
          <a:p>
            <a:pPr marL="171450" indent="-171450">
              <a:buFont typeface="Arial" panose="020B0604020202020204" pitchFamily="34" charset="0"/>
              <a:buChar char="•"/>
            </a:pPr>
            <a:r>
              <a:rPr lang="en-US" dirty="0"/>
              <a:t>Sounds fancy, isn’t that bad. I want you to know what they are saying when you read a paper</a:t>
            </a:r>
          </a:p>
        </p:txBody>
      </p:sp>
      <p:sp>
        <p:nvSpPr>
          <p:cNvPr id="4" name="Slide Number Placeholder 3"/>
          <p:cNvSpPr>
            <a:spLocks noGrp="1"/>
          </p:cNvSpPr>
          <p:nvPr>
            <p:ph type="sldNum" sz="quarter" idx="5"/>
          </p:nvPr>
        </p:nvSpPr>
        <p:spPr/>
        <p:txBody>
          <a:bodyPr/>
          <a:lstStyle/>
          <a:p>
            <a:fld id="{56F623B1-1C86-914A-8D33-A626BF6F6D0E}" type="slidenum">
              <a:rPr lang="en-US" smtClean="0"/>
              <a:t>16</a:t>
            </a:fld>
            <a:endParaRPr lang="en-US"/>
          </a:p>
        </p:txBody>
      </p:sp>
    </p:spTree>
    <p:extLst>
      <p:ext uri="{BB962C8B-B14F-4D97-AF65-F5344CB8AC3E}">
        <p14:creationId xmlns:p14="http://schemas.microsoft.com/office/powerpoint/2010/main" val="420367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Tuning parameters for SVM: choice of kernel to transform the data</a:t>
            </a:r>
          </a:p>
          <a:p>
            <a:pPr marL="171450" indent="-171450">
              <a:buFont typeface="Arial" panose="020B0604020202020204" pitchFamily="34" charset="0"/>
              <a:buChar char="•"/>
            </a:pPr>
            <a:r>
              <a:rPr lang="en-US" dirty="0"/>
              <a:t>Again, we may not know this kernel ahead of time and we can tune it, </a:t>
            </a:r>
            <a:r>
              <a:rPr lang="en-US" dirty="0" err="1"/>
              <a:t>ie</a:t>
            </a:r>
            <a:r>
              <a:rPr lang="en-US" dirty="0"/>
              <a:t> fit a SVM with each kernel and assess which fits best</a:t>
            </a:r>
          </a:p>
        </p:txBody>
      </p:sp>
      <p:sp>
        <p:nvSpPr>
          <p:cNvPr id="4" name="Slide Number Placeholder 3"/>
          <p:cNvSpPr>
            <a:spLocks noGrp="1"/>
          </p:cNvSpPr>
          <p:nvPr>
            <p:ph type="sldNum" sz="quarter" idx="5"/>
          </p:nvPr>
        </p:nvSpPr>
        <p:spPr/>
        <p:txBody>
          <a:bodyPr/>
          <a:lstStyle/>
          <a:p>
            <a:fld id="{56F623B1-1C86-914A-8D33-A626BF6F6D0E}" type="slidenum">
              <a:rPr lang="en-US" smtClean="0"/>
              <a:t>17</a:t>
            </a:fld>
            <a:endParaRPr lang="en-US"/>
          </a:p>
        </p:txBody>
      </p:sp>
    </p:spTree>
    <p:extLst>
      <p:ext uri="{BB962C8B-B14F-4D97-AF65-F5344CB8AC3E}">
        <p14:creationId xmlns:p14="http://schemas.microsoft.com/office/powerpoint/2010/main" val="398023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Complex algorithms that are like a crude understanding of the nervous system</a:t>
            </a:r>
          </a:p>
          <a:p>
            <a:pPr marL="171450" indent="-171450">
              <a:buFont typeface="Arial" panose="020B0604020202020204" pitchFamily="34" charset="0"/>
              <a:buChar char="•"/>
            </a:pPr>
            <a:r>
              <a:rPr lang="en-US" dirty="0"/>
              <a:t>Data goes in in the form of our features in a so called input layer, and is transformed via channels, after which it is further transformed until eventually a prediction is made to determine which class the corresponding subject </a:t>
            </a:r>
            <a:r>
              <a:rPr lang="en-US" dirty="0" err="1"/>
              <a:t>belonds</a:t>
            </a:r>
            <a:r>
              <a:rPr lang="en-US" dirty="0"/>
              <a:t> to</a:t>
            </a:r>
          </a:p>
          <a:p>
            <a:pPr marL="171450" indent="-171450">
              <a:buFont typeface="Arial" panose="020B0604020202020204" pitchFamily="34" charset="0"/>
              <a:buChar char="•"/>
            </a:pPr>
            <a:r>
              <a:rPr lang="en-US" dirty="0"/>
              <a:t>This flow of information and the highly interconnected nature these interconnected nodes is what drives the term neural networks</a:t>
            </a:r>
          </a:p>
          <a:p>
            <a:pPr marL="171450" indent="-171450">
              <a:buFont typeface="Arial" panose="020B0604020202020204" pitchFamily="34" charset="0"/>
              <a:buChar char="•"/>
            </a:pPr>
            <a:r>
              <a:rPr lang="en-US" dirty="0"/>
              <a:t>Essentially, data flows in and a prediction flows out.</a:t>
            </a:r>
          </a:p>
          <a:p>
            <a:pPr marL="171450" indent="-171450">
              <a:buFont typeface="Arial" panose="020B0604020202020204" pitchFamily="34" charset="0"/>
              <a:buChar char="•"/>
            </a:pPr>
            <a:r>
              <a:rPr lang="en-US" dirty="0"/>
              <a:t>Very good for unstructured data like images, noise, and text due to the complexity. But you need a lot of data to train them. </a:t>
            </a:r>
          </a:p>
        </p:txBody>
      </p:sp>
      <p:sp>
        <p:nvSpPr>
          <p:cNvPr id="4" name="Slide Number Placeholder 3"/>
          <p:cNvSpPr>
            <a:spLocks noGrp="1"/>
          </p:cNvSpPr>
          <p:nvPr>
            <p:ph type="sldNum" sz="quarter" idx="5"/>
          </p:nvPr>
        </p:nvSpPr>
        <p:spPr/>
        <p:txBody>
          <a:bodyPr/>
          <a:lstStyle/>
          <a:p>
            <a:fld id="{56F623B1-1C86-914A-8D33-A626BF6F6D0E}" type="slidenum">
              <a:rPr lang="en-US" smtClean="0"/>
              <a:t>18</a:t>
            </a:fld>
            <a:endParaRPr lang="en-US"/>
          </a:p>
        </p:txBody>
      </p:sp>
    </p:spTree>
    <p:extLst>
      <p:ext uri="{BB962C8B-B14F-4D97-AF65-F5344CB8AC3E}">
        <p14:creationId xmlns:p14="http://schemas.microsoft.com/office/powerpoint/2010/main" val="274702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Billions of parameters!</a:t>
            </a:r>
          </a:p>
        </p:txBody>
      </p:sp>
      <p:sp>
        <p:nvSpPr>
          <p:cNvPr id="4" name="Slide Number Placeholder 3"/>
          <p:cNvSpPr>
            <a:spLocks noGrp="1"/>
          </p:cNvSpPr>
          <p:nvPr>
            <p:ph type="sldNum" sz="quarter" idx="5"/>
          </p:nvPr>
        </p:nvSpPr>
        <p:spPr/>
        <p:txBody>
          <a:bodyPr/>
          <a:lstStyle/>
          <a:p>
            <a:fld id="{56F623B1-1C86-914A-8D33-A626BF6F6D0E}" type="slidenum">
              <a:rPr lang="en-US" smtClean="0"/>
              <a:t>19</a:t>
            </a:fld>
            <a:endParaRPr lang="en-US"/>
          </a:p>
        </p:txBody>
      </p:sp>
    </p:spTree>
    <p:extLst>
      <p:ext uri="{BB962C8B-B14F-4D97-AF65-F5344CB8AC3E}">
        <p14:creationId xmlns:p14="http://schemas.microsoft.com/office/powerpoint/2010/main" val="115853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tuning parameters (# of neurons)</a:t>
            </a:r>
          </a:p>
          <a:p>
            <a:pPr marL="171450" indent="-171450">
              <a:buFont typeface="Arial" panose="020B0604020202020204" pitchFamily="34" charset="0"/>
              <a:buChar char="•"/>
            </a:pPr>
            <a:r>
              <a:rPr lang="en-US" dirty="0"/>
              <a:t>In reality people often take so called pre trained networks and transfer them into new datasets, a whole cottage industry</a:t>
            </a:r>
          </a:p>
          <a:p>
            <a:pPr marL="171450" indent="-171450">
              <a:buFont typeface="Arial" panose="020B0604020202020204" pitchFamily="34" charset="0"/>
              <a:buChar char="•"/>
            </a:pPr>
            <a:r>
              <a:rPr lang="en-US" dirty="0"/>
              <a:t>Right now we know that artificial neural networks are really good at certain tasks, now just trying to determine what is the added value and can we rely on them?</a:t>
            </a:r>
          </a:p>
          <a:p>
            <a:endParaRPr lang="en-US" dirty="0"/>
          </a:p>
          <a:p>
            <a:endParaRPr lang="en-US" dirty="0"/>
          </a:p>
        </p:txBody>
      </p:sp>
      <p:sp>
        <p:nvSpPr>
          <p:cNvPr id="4" name="Slide Number Placeholder 3"/>
          <p:cNvSpPr>
            <a:spLocks noGrp="1"/>
          </p:cNvSpPr>
          <p:nvPr>
            <p:ph type="sldNum" sz="quarter" idx="5"/>
          </p:nvPr>
        </p:nvSpPr>
        <p:spPr/>
        <p:txBody>
          <a:bodyPr/>
          <a:lstStyle/>
          <a:p>
            <a:fld id="{56F623B1-1C86-914A-8D33-A626BF6F6D0E}" type="slidenum">
              <a:rPr lang="en-US" smtClean="0"/>
              <a:t>20</a:t>
            </a:fld>
            <a:endParaRPr lang="en-US"/>
          </a:p>
        </p:txBody>
      </p:sp>
    </p:spTree>
    <p:extLst>
      <p:ext uri="{BB962C8B-B14F-4D97-AF65-F5344CB8AC3E}">
        <p14:creationId xmlns:p14="http://schemas.microsoft.com/office/powerpoint/2010/main" val="247217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623B1-1C86-914A-8D33-A626BF6F6D0E}" type="slidenum">
              <a:rPr lang="en-US" smtClean="0"/>
              <a:t>22</a:t>
            </a:fld>
            <a:endParaRPr lang="en-US"/>
          </a:p>
        </p:txBody>
      </p:sp>
    </p:spTree>
    <p:extLst>
      <p:ext uri="{BB962C8B-B14F-4D97-AF65-F5344CB8AC3E}">
        <p14:creationId xmlns:p14="http://schemas.microsoft.com/office/powerpoint/2010/main" val="52721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Run through case study</a:t>
            </a:r>
          </a:p>
          <a:p>
            <a:pPr marL="171450" indent="-171450">
              <a:buFont typeface="Arial" panose="020B0604020202020204" pitchFamily="34" charset="0"/>
              <a:buChar char="•"/>
            </a:pPr>
            <a:r>
              <a:rPr lang="en-US" dirty="0"/>
              <a:t>Use for exposition of the new techniques and widgets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F623B1-1C86-914A-8D33-A626BF6F6D0E}" type="slidenum">
              <a:rPr lang="en-US" smtClean="0"/>
              <a:t>4</a:t>
            </a:fld>
            <a:endParaRPr lang="en-US"/>
          </a:p>
        </p:txBody>
      </p:sp>
    </p:spTree>
    <p:extLst>
      <p:ext uri="{BB962C8B-B14F-4D97-AF65-F5344CB8AC3E}">
        <p14:creationId xmlns:p14="http://schemas.microsoft.com/office/powerpoint/2010/main" val="385203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 nearest neighbors classifies a point based on the majority class of its nearest neighbors</a:t>
            </a:r>
          </a:p>
          <a:p>
            <a:pPr marL="171450" indent="-171450">
              <a:buFont typeface="Arial" panose="020B0604020202020204" pitchFamily="34" charset="0"/>
              <a:buChar char="•"/>
            </a:pPr>
            <a:r>
              <a:rPr lang="en-US" dirty="0"/>
              <a:t>E.g. training data consists of height and weight for boys and girls (red and blue, respectively)</a:t>
            </a:r>
          </a:p>
          <a:p>
            <a:pPr marL="171450" indent="-171450">
              <a:buFont typeface="Arial" panose="020B0604020202020204" pitchFamily="34" charset="0"/>
              <a:buChar char="•"/>
            </a:pPr>
            <a:r>
              <a:rPr lang="en-US" dirty="0"/>
              <a:t>Then for any new data point, such as the green square, we assign a predicted gender based on the closest neighboring points. </a:t>
            </a:r>
          </a:p>
          <a:p>
            <a:pPr marL="171450" indent="-171450">
              <a:buFont typeface="Arial" panose="020B0604020202020204" pitchFamily="34" charset="0"/>
              <a:buChar char="•"/>
            </a:pPr>
            <a:r>
              <a:rPr lang="en-US" dirty="0"/>
              <a:t>Consider k = 3, 2/3 of neighboring points are male so red wins and we predict the green square is male</a:t>
            </a:r>
          </a:p>
          <a:p>
            <a:pPr marL="171450" indent="-171450">
              <a:buFont typeface="Arial" panose="020B0604020202020204" pitchFamily="34" charset="0"/>
              <a:buChar char="•"/>
            </a:pPr>
            <a:r>
              <a:rPr lang="en-US" dirty="0"/>
              <a:t>Operates based on the local neighborhood in the predictor or feature space, e.g. height and weight</a:t>
            </a:r>
          </a:p>
          <a:p>
            <a:pPr marL="171450" indent="-171450">
              <a:buFont typeface="Arial" panose="020B0604020202020204" pitchFamily="34" charset="0"/>
              <a:buChar char="•"/>
            </a:pPr>
            <a:r>
              <a:rPr lang="en-US" dirty="0"/>
              <a:t>Very flexible and does not have a “model” but you do have to always inspect the training data</a:t>
            </a:r>
          </a:p>
        </p:txBody>
      </p:sp>
      <p:sp>
        <p:nvSpPr>
          <p:cNvPr id="4" name="Slide Number Placeholder 3"/>
          <p:cNvSpPr>
            <a:spLocks noGrp="1"/>
          </p:cNvSpPr>
          <p:nvPr>
            <p:ph type="sldNum" sz="quarter" idx="5"/>
          </p:nvPr>
        </p:nvSpPr>
        <p:spPr/>
        <p:txBody>
          <a:bodyPr/>
          <a:lstStyle/>
          <a:p>
            <a:fld id="{56F623B1-1C86-914A-8D33-A626BF6F6D0E}" type="slidenum">
              <a:rPr lang="en-US" smtClean="0"/>
              <a:t>6</a:t>
            </a:fld>
            <a:endParaRPr lang="en-US"/>
          </a:p>
        </p:txBody>
      </p:sp>
    </p:spTree>
    <p:extLst>
      <p:ext uri="{BB962C8B-B14F-4D97-AF65-F5344CB8AC3E}">
        <p14:creationId xmlns:p14="http://schemas.microsoft.com/office/powerpoint/2010/main" val="124694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now we need to chose the optimal number of neighbors to consider when performing classification, this is the </a:t>
            </a:r>
            <a:r>
              <a:rPr lang="en-US" dirty="0" err="1"/>
              <a:t>paremeter</a:t>
            </a:r>
            <a:r>
              <a:rPr lang="en-US" dirty="0"/>
              <a:t> we need to tune</a:t>
            </a:r>
          </a:p>
          <a:p>
            <a:pPr marL="171450" indent="-171450">
              <a:buFont typeface="Arial" panose="020B0604020202020204" pitchFamily="34" charset="0"/>
              <a:buChar char="•"/>
            </a:pPr>
            <a:r>
              <a:rPr lang="en-US" dirty="0"/>
              <a:t>What is our solution? Model selection via validation. What do I mean by this?</a:t>
            </a:r>
          </a:p>
          <a:p>
            <a:pPr marL="171450" indent="-171450">
              <a:buFont typeface="Arial" panose="020B0604020202020204" pitchFamily="34" charset="0"/>
              <a:buChar char="•"/>
            </a:pPr>
            <a:r>
              <a:rPr lang="en-US" dirty="0"/>
              <a:t>We fit several different KNN with different numbers of neighbors, e.g. k = 2, 3, 4 </a:t>
            </a:r>
            <a:r>
              <a:rPr lang="en-US" dirty="0" err="1"/>
              <a:t>etc</a:t>
            </a:r>
            <a:r>
              <a:rPr lang="en-US" dirty="0"/>
              <a:t>… then chose the KNN that has best performance in our testing data</a:t>
            </a:r>
          </a:p>
          <a:p>
            <a:pPr marL="171450" indent="-171450">
              <a:buFont typeface="Arial" panose="020B0604020202020204" pitchFamily="34" charset="0"/>
              <a:buChar char="•"/>
            </a:pPr>
            <a:r>
              <a:rPr lang="en-US" dirty="0"/>
              <a:t>A huge and important concept in ML – allows you to rigorously select the right number of neighbors, or any other parameter</a:t>
            </a:r>
          </a:p>
          <a:p>
            <a:pPr marL="171450" indent="-171450">
              <a:buFont typeface="Arial" panose="020B0604020202020204" pitchFamily="34" charset="0"/>
              <a:buChar char="•"/>
            </a:pPr>
            <a:r>
              <a:rPr lang="en-US" dirty="0"/>
              <a:t>And this act is called parameter tuning</a:t>
            </a:r>
          </a:p>
          <a:p>
            <a:endParaRPr lang="en-US" dirty="0"/>
          </a:p>
          <a:p>
            <a:r>
              <a:rPr lang="en-US" dirty="0"/>
              <a:t>Image source: </a:t>
            </a:r>
            <a:r>
              <a:rPr lang="en-US" dirty="0">
                <a:hlinkClick r:id="rId3"/>
              </a:rPr>
              <a:t>https://www.guitarworld.com/lessons/how-to-tune-your-guitar-by-ear</a:t>
            </a:r>
            <a:endParaRPr lang="en-US" dirty="0"/>
          </a:p>
        </p:txBody>
      </p:sp>
      <p:sp>
        <p:nvSpPr>
          <p:cNvPr id="4" name="Slide Number Placeholder 3"/>
          <p:cNvSpPr>
            <a:spLocks noGrp="1"/>
          </p:cNvSpPr>
          <p:nvPr>
            <p:ph type="sldNum" sz="quarter" idx="5"/>
          </p:nvPr>
        </p:nvSpPr>
        <p:spPr/>
        <p:txBody>
          <a:bodyPr/>
          <a:lstStyle/>
          <a:p>
            <a:fld id="{56F623B1-1C86-914A-8D33-A626BF6F6D0E}" type="slidenum">
              <a:rPr lang="en-US" smtClean="0"/>
              <a:t>7</a:t>
            </a:fld>
            <a:endParaRPr lang="en-US"/>
          </a:p>
        </p:txBody>
      </p:sp>
    </p:spTree>
    <p:extLst>
      <p:ext uri="{BB962C8B-B14F-4D97-AF65-F5344CB8AC3E}">
        <p14:creationId xmlns:p14="http://schemas.microsoft.com/office/powerpoint/2010/main" val="282492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Parameter tuning: find the value of K that minimizes the predictive error in our testing data</a:t>
            </a:r>
          </a:p>
          <a:p>
            <a:pPr marL="171450" indent="-171450">
              <a:buFont typeface="Arial" panose="020B0604020202020204" pitchFamily="34" charset="0"/>
              <a:buChar char="•"/>
            </a:pPr>
            <a:r>
              <a:rPr lang="en-US" dirty="0"/>
              <a:t>Describe U shape trend that relates model flexibility and overfitting for our test or validation data. </a:t>
            </a:r>
          </a:p>
          <a:p>
            <a:pPr marL="171450" indent="-171450">
              <a:buFont typeface="Arial" panose="020B0604020202020204" pitchFamily="34" charset="0"/>
              <a:buChar char="•"/>
            </a:pPr>
            <a:r>
              <a:rPr lang="en-US" dirty="0"/>
              <a:t>The sweet spot is the balance between a flexible model and overfitting</a:t>
            </a:r>
          </a:p>
          <a:p>
            <a:pPr marL="171450" indent="-171450">
              <a:buFont typeface="Arial" panose="020B0604020202020204" pitchFamily="34" charset="0"/>
              <a:buChar char="•"/>
            </a:pPr>
            <a:r>
              <a:rPr lang="en-US" dirty="0"/>
              <a:t>Performance on the training data will tend to get better as the model gets more complex (overfitting)</a:t>
            </a:r>
          </a:p>
        </p:txBody>
      </p:sp>
      <p:sp>
        <p:nvSpPr>
          <p:cNvPr id="4" name="Slide Number Placeholder 3"/>
          <p:cNvSpPr>
            <a:spLocks noGrp="1"/>
          </p:cNvSpPr>
          <p:nvPr>
            <p:ph type="sldNum" sz="quarter" idx="5"/>
          </p:nvPr>
        </p:nvSpPr>
        <p:spPr/>
        <p:txBody>
          <a:bodyPr/>
          <a:lstStyle/>
          <a:p>
            <a:fld id="{56F623B1-1C86-914A-8D33-A626BF6F6D0E}" type="slidenum">
              <a:rPr lang="en-US" smtClean="0"/>
              <a:t>8</a:t>
            </a:fld>
            <a:endParaRPr lang="en-US"/>
          </a:p>
        </p:txBody>
      </p:sp>
    </p:spTree>
    <p:extLst>
      <p:ext uri="{BB962C8B-B14F-4D97-AF65-F5344CB8AC3E}">
        <p14:creationId xmlns:p14="http://schemas.microsoft.com/office/powerpoint/2010/main" val="51741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perform hyperparameter tuning, we need to employ train/validate/test.</a:t>
            </a:r>
          </a:p>
          <a:p>
            <a:pPr marL="171450" indent="-171450">
              <a:buFont typeface="Arial" panose="020B0604020202020204" pitchFamily="34" charset="0"/>
              <a:buChar char="•"/>
            </a:pPr>
            <a:r>
              <a:rPr lang="en-US" dirty="0"/>
              <a:t>What do we need an additional step? Because we are effectively fitting multiple models, each with a separate hyperparameter value (e.g. # of neighbors)</a:t>
            </a:r>
          </a:p>
          <a:p>
            <a:pPr marL="171450" indent="-171450">
              <a:buFont typeface="Arial" panose="020B0604020202020204" pitchFamily="34" charset="0"/>
              <a:buChar char="•"/>
            </a:pPr>
            <a:r>
              <a:rPr lang="en-US" dirty="0"/>
              <a:t>Our training data is used to fit our model, e.g. tell us what the local neighborhood looks like for KNN with a set number of neighbors e.g. k = 3, 4, 5, 6</a:t>
            </a:r>
          </a:p>
          <a:p>
            <a:pPr marL="171450" indent="-171450">
              <a:buFont typeface="Arial" panose="020B0604020202020204" pitchFamily="34" charset="0"/>
              <a:buChar char="•"/>
            </a:pPr>
            <a:r>
              <a:rPr lang="en-US" dirty="0"/>
              <a:t>We then evaluate these models on our validation data set and chose the one that does best according to some evaluation metric, for instance k = 5 in this example is the best in validation and we crown it the winner</a:t>
            </a:r>
          </a:p>
          <a:p>
            <a:pPr marL="171450" indent="-171450">
              <a:buFont typeface="Arial" panose="020B0604020202020204" pitchFamily="34" charset="0"/>
              <a:buChar char="•"/>
            </a:pPr>
            <a:r>
              <a:rPr lang="en-US" dirty="0"/>
              <a:t>Then in the testing data set, we evaluate our final model (k=5) to get an unbiased estimate of its performance. </a:t>
            </a:r>
          </a:p>
          <a:p>
            <a:pPr marL="171450" indent="-171450">
              <a:buFont typeface="Arial" panose="020B0604020202020204" pitchFamily="34" charset="0"/>
              <a:buChar char="•"/>
            </a:pPr>
            <a:r>
              <a:rPr lang="en-US" dirty="0"/>
              <a:t>Breaking it down, training data is used to fit our models, validation data is used to identify the best model based on our training data, and the test data confirms the performance of this best model. </a:t>
            </a:r>
          </a:p>
        </p:txBody>
      </p:sp>
      <p:sp>
        <p:nvSpPr>
          <p:cNvPr id="4" name="Slide Number Placeholder 3"/>
          <p:cNvSpPr>
            <a:spLocks noGrp="1"/>
          </p:cNvSpPr>
          <p:nvPr>
            <p:ph type="sldNum" sz="quarter" idx="5"/>
          </p:nvPr>
        </p:nvSpPr>
        <p:spPr/>
        <p:txBody>
          <a:bodyPr/>
          <a:lstStyle/>
          <a:p>
            <a:fld id="{56F623B1-1C86-914A-8D33-A626BF6F6D0E}" type="slidenum">
              <a:rPr lang="en-US" smtClean="0"/>
              <a:t>9</a:t>
            </a:fld>
            <a:endParaRPr lang="en-US"/>
          </a:p>
        </p:txBody>
      </p:sp>
    </p:spTree>
    <p:extLst>
      <p:ext uri="{BB962C8B-B14F-4D97-AF65-F5344CB8AC3E}">
        <p14:creationId xmlns:p14="http://schemas.microsoft.com/office/powerpoint/2010/main" val="328217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over data</a:t>
            </a:r>
          </a:p>
          <a:p>
            <a:pPr marL="171450" indent="-171450">
              <a:buFont typeface="Arial" panose="020B0604020202020204" pitchFamily="34" charset="0"/>
              <a:buChar char="•"/>
            </a:pPr>
            <a:r>
              <a:rPr lang="en-US" dirty="0"/>
              <a:t>Standardize variables via preprocessing widget (distance metric)</a:t>
            </a:r>
          </a:p>
          <a:p>
            <a:pPr marL="171450" indent="-171450">
              <a:buFont typeface="Arial" panose="020B0604020202020204" pitchFamily="34" charset="0"/>
              <a:buChar char="•"/>
            </a:pPr>
            <a:r>
              <a:rPr lang="en-US" dirty="0"/>
              <a:t>Orange hack for training-validation-testing</a:t>
            </a:r>
          </a:p>
          <a:p>
            <a:pPr marL="171450" indent="-171450">
              <a:buFont typeface="Arial" panose="020B0604020202020204" pitchFamily="34" charset="0"/>
              <a:buChar char="•"/>
            </a:pPr>
            <a:r>
              <a:rPr lang="en-US" dirty="0"/>
              <a:t>Setup data channels and describe flow</a:t>
            </a:r>
          </a:p>
          <a:p>
            <a:pPr marL="171450" indent="-171450">
              <a:buFont typeface="Arial" panose="020B0604020202020204" pitchFamily="34" charset="0"/>
              <a:buChar char="•"/>
            </a:pPr>
            <a:r>
              <a:rPr lang="en-US" dirty="0"/>
              <a:t>Introduce KNN widget, remind what neighbors mean for flexibility and why you chose this number</a:t>
            </a:r>
          </a:p>
          <a:p>
            <a:pPr marL="171450" indent="-171450">
              <a:buFont typeface="Arial" panose="020B0604020202020204" pitchFamily="34" charset="0"/>
              <a:buChar char="•"/>
            </a:pPr>
            <a:r>
              <a:rPr lang="en-US" dirty="0"/>
              <a:t>Conduct validation, select winner (note the U shape)</a:t>
            </a:r>
          </a:p>
          <a:p>
            <a:pPr marL="171450" indent="-171450">
              <a:buFont typeface="Arial" panose="020B0604020202020204" pitchFamily="34" charset="0"/>
              <a:buChar char="•"/>
            </a:pPr>
            <a:r>
              <a:rPr lang="en-US" dirty="0"/>
              <a:t>Conduct testing and compare to our validation performance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F623B1-1C86-914A-8D33-A626BF6F6D0E}" type="slidenum">
              <a:rPr lang="en-US" smtClean="0"/>
              <a:t>10</a:t>
            </a:fld>
            <a:endParaRPr lang="en-US"/>
          </a:p>
        </p:txBody>
      </p:sp>
    </p:spTree>
    <p:extLst>
      <p:ext uri="{BB962C8B-B14F-4D97-AF65-F5344CB8AC3E}">
        <p14:creationId xmlns:p14="http://schemas.microsoft.com/office/powerpoint/2010/main" val="419651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F623B1-1C86-914A-8D33-A626BF6F6D0E}" type="slidenum">
              <a:rPr lang="en-US" smtClean="0"/>
              <a:t>11</a:t>
            </a:fld>
            <a:endParaRPr lang="en-US"/>
          </a:p>
        </p:txBody>
      </p:sp>
    </p:spTree>
    <p:extLst>
      <p:ext uri="{BB962C8B-B14F-4D97-AF65-F5344CB8AC3E}">
        <p14:creationId xmlns:p14="http://schemas.microsoft.com/office/powerpoint/2010/main" val="165744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Tree splits one feature or predictor at a time to induce purity in subsequent ”nodes” or ”leaves”. Splits are determined based on this purity, e.g. SysBP split on 140 is the “optimal split”</a:t>
            </a:r>
          </a:p>
          <a:p>
            <a:pPr marL="171450" indent="-171450">
              <a:buFont typeface="Arial" panose="020B0604020202020204" pitchFamily="34" charset="0"/>
              <a:buChar char="•"/>
            </a:pPr>
            <a:r>
              <a:rPr lang="en-US" dirty="0"/>
              <a:t>Recursively partition our data into smaller and smaller groups, try to produce homogenous groups in each node after splitting</a:t>
            </a:r>
          </a:p>
          <a:p>
            <a:pPr marL="171450" indent="-171450">
              <a:buFont typeface="Arial" panose="020B0604020202020204" pitchFamily="34" charset="0"/>
              <a:buChar char="•"/>
            </a:pPr>
            <a:r>
              <a:rPr lang="en-US" dirty="0"/>
              <a:t>One we stop splitting, assign class based on the majority of other members </a:t>
            </a:r>
          </a:p>
          <a:p>
            <a:pPr marL="171450" indent="-171450">
              <a:buFont typeface="Arial" panose="020B0604020202020204" pitchFamily="34" charset="0"/>
              <a:buChar char="•"/>
            </a:pPr>
            <a:r>
              <a:rPr lang="en-US" dirty="0"/>
              <a:t>Very interpretable based on the tree structure, many in clinical research love them</a:t>
            </a:r>
          </a:p>
          <a:p>
            <a:pPr marL="171450" indent="-171450">
              <a:buFont typeface="Arial" panose="020B0604020202020204" pitchFamily="34" charset="0"/>
              <a:buChar char="•"/>
            </a:pPr>
            <a:r>
              <a:rPr lang="en-US" dirty="0"/>
              <a:t>Trees have downsides, very sensitive to the “root node” or first split – for instance noise in the data can determine the first split and the whole tree is affected by this</a:t>
            </a:r>
          </a:p>
        </p:txBody>
      </p:sp>
      <p:sp>
        <p:nvSpPr>
          <p:cNvPr id="4" name="Slide Number Placeholder 3"/>
          <p:cNvSpPr>
            <a:spLocks noGrp="1"/>
          </p:cNvSpPr>
          <p:nvPr>
            <p:ph type="sldNum" sz="quarter" idx="5"/>
          </p:nvPr>
        </p:nvSpPr>
        <p:spPr/>
        <p:txBody>
          <a:bodyPr/>
          <a:lstStyle/>
          <a:p>
            <a:fld id="{56F623B1-1C86-914A-8D33-A626BF6F6D0E}" type="slidenum">
              <a:rPr lang="en-US" smtClean="0"/>
              <a:t>12</a:t>
            </a:fld>
            <a:endParaRPr lang="en-US"/>
          </a:p>
        </p:txBody>
      </p:sp>
    </p:spTree>
    <p:extLst>
      <p:ext uri="{BB962C8B-B14F-4D97-AF65-F5344CB8AC3E}">
        <p14:creationId xmlns:p14="http://schemas.microsoft.com/office/powerpoint/2010/main" val="85709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73934F1-7236-CF4F-B0F4-CBD8C544232B}"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71170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59147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7901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3934F1-7236-CF4F-B0F4-CBD8C544232B}"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8209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934F1-7236-CF4F-B0F4-CBD8C544232B}" type="datetimeFigureOut">
              <a:rPr lang="en-US" smtClean="0"/>
              <a:t>8/8/21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777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934F1-7236-CF4F-B0F4-CBD8C544232B}"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50242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934F1-7236-CF4F-B0F4-CBD8C544232B}" type="datetimeFigureOut">
              <a:rPr lang="en-US" smtClean="0"/>
              <a:t>8/8/21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331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934F1-7236-CF4F-B0F4-CBD8C544232B}" type="datetimeFigureOut">
              <a:rPr lang="en-US" smtClean="0"/>
              <a:t>8/8/21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9937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34F1-7236-CF4F-B0F4-CBD8C544232B}" type="datetimeFigureOut">
              <a:rPr lang="en-US" smtClean="0"/>
              <a:t>8/8/21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1969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32377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786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34F1-7236-CF4F-B0F4-CBD8C544232B}" type="datetimeFigureOut">
              <a:rPr lang="en-US" smtClean="0"/>
              <a:t>8/8/21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B790-9DF7-524C-BAA8-08F4EA147746}" type="slidenum">
              <a:rPr lang="en-US" smtClean="0"/>
              <a:t>‹#›</a:t>
            </a:fld>
            <a:endParaRPr lang="en-US"/>
          </a:p>
        </p:txBody>
      </p:sp>
    </p:spTree>
    <p:extLst>
      <p:ext uri="{BB962C8B-B14F-4D97-AF65-F5344CB8AC3E}">
        <p14:creationId xmlns:p14="http://schemas.microsoft.com/office/powerpoint/2010/main" val="91866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3JQ3hYko51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94" y="2104914"/>
            <a:ext cx="8633012" cy="1862884"/>
          </a:xfrm>
        </p:spPr>
        <p:txBody>
          <a:bodyPr>
            <a:noAutofit/>
          </a:bodyPr>
          <a:lstStyle/>
          <a:p>
            <a:r>
              <a:rPr lang="en-US" sz="5200" b="1" dirty="0" err="1"/>
              <a:t>Biostat</a:t>
            </a:r>
            <a:r>
              <a:rPr lang="en-US" sz="5200" b="1" dirty="0"/>
              <a:t> 202: Opportunities and Challenges of “Big Data”.</a:t>
            </a:r>
            <a:br>
              <a:rPr lang="en-US" sz="5200" b="1" dirty="0"/>
            </a:br>
            <a:r>
              <a:rPr lang="en-US" sz="5200" dirty="0">
                <a:solidFill>
                  <a:schemeClr val="accent5"/>
                </a:solidFill>
              </a:rPr>
              <a:t>Machine Learning</a:t>
            </a:r>
            <a:r>
              <a:rPr lang="en-US" sz="5200" b="1" dirty="0">
                <a:solidFill>
                  <a:schemeClr val="accent5"/>
                </a:solidFill>
              </a:rPr>
              <a:t> 3:</a:t>
            </a:r>
            <a:r>
              <a:rPr lang="en-US" sz="5200" dirty="0">
                <a:solidFill>
                  <a:schemeClr val="accent5"/>
                </a:solidFill>
              </a:rPr>
              <a:t> </a:t>
            </a:r>
            <a:br>
              <a:rPr lang="en-US" sz="5200" dirty="0">
                <a:solidFill>
                  <a:schemeClr val="accent5"/>
                </a:solidFill>
              </a:rPr>
            </a:br>
            <a:r>
              <a:rPr lang="en-US" sz="5200" dirty="0">
                <a:solidFill>
                  <a:srgbClr val="00B050"/>
                </a:solidFill>
              </a:rPr>
              <a:t>Supervised learning, contd. [classification]</a:t>
            </a:r>
            <a:endParaRPr lang="en-US" sz="5200" b="1" dirty="0">
              <a:solidFill>
                <a:srgbClr val="00B050"/>
              </a:solidFill>
            </a:endParaRPr>
          </a:p>
        </p:txBody>
      </p:sp>
      <p:sp>
        <p:nvSpPr>
          <p:cNvPr id="3" name="Subtitle 2"/>
          <p:cNvSpPr>
            <a:spLocks noGrp="1"/>
          </p:cNvSpPr>
          <p:nvPr>
            <p:ph type="subTitle" idx="1"/>
          </p:nvPr>
        </p:nvSpPr>
        <p:spPr>
          <a:xfrm>
            <a:off x="1075764" y="4193708"/>
            <a:ext cx="6858000" cy="1655762"/>
          </a:xfrm>
        </p:spPr>
        <p:txBody>
          <a:bodyPr>
            <a:normAutofit/>
          </a:bodyPr>
          <a:lstStyle/>
          <a:p>
            <a:r>
              <a:rPr lang="en-US" b="1" dirty="0"/>
              <a:t>Aaron Wolfe Scheffler</a:t>
            </a:r>
          </a:p>
          <a:p>
            <a:r>
              <a:rPr lang="en-US" b="1" dirty="0"/>
              <a:t>Division of Biostatistics</a:t>
            </a:r>
          </a:p>
          <a:p>
            <a:r>
              <a:rPr lang="en-US" b="1" dirty="0"/>
              <a:t>Department of Epidemiology and Biostatistics</a:t>
            </a:r>
          </a:p>
        </p:txBody>
      </p:sp>
    </p:spTree>
    <p:extLst>
      <p:ext uri="{BB962C8B-B14F-4D97-AF65-F5344CB8AC3E}">
        <p14:creationId xmlns:p14="http://schemas.microsoft.com/office/powerpoint/2010/main" val="5172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6"/>
            <a:ext cx="7886700" cy="1325563"/>
          </a:xfrm>
        </p:spPr>
        <p:txBody>
          <a:bodyPr>
            <a:normAutofit/>
          </a:bodyPr>
          <a:lstStyle/>
          <a:p>
            <a:r>
              <a:rPr lang="en-US" sz="4000" dirty="0"/>
              <a:t>K-Nearest Neighbors workflow –</a:t>
            </a:r>
            <a:br>
              <a:rPr lang="en-US" sz="4000" dirty="0"/>
            </a:br>
            <a:r>
              <a:rPr lang="en-US" sz="4000" dirty="0"/>
              <a:t>available on CLE</a:t>
            </a:r>
          </a:p>
        </p:txBody>
      </p:sp>
      <p:pic>
        <p:nvPicPr>
          <p:cNvPr id="9" name="Picture 8" descr="A picture containing text, map&#10;&#10;Description automatically generated">
            <a:extLst>
              <a:ext uri="{FF2B5EF4-FFF2-40B4-BE49-F238E27FC236}">
                <a16:creationId xmlns:a16="http://schemas.microsoft.com/office/drawing/2014/main" id="{D6964800-1E01-504B-A2D8-71B0D1F48C08}"/>
              </a:ext>
            </a:extLst>
          </p:cNvPr>
          <p:cNvPicPr>
            <a:picLocks noChangeAspect="1"/>
          </p:cNvPicPr>
          <p:nvPr/>
        </p:nvPicPr>
        <p:blipFill rotWithShape="1">
          <a:blip r:embed="rId3"/>
          <a:srcRect b="5324"/>
          <a:stretch/>
        </p:blipFill>
        <p:spPr>
          <a:xfrm>
            <a:off x="928687" y="1404939"/>
            <a:ext cx="7286625" cy="5298735"/>
          </a:xfrm>
          <a:prstGeom prst="rect">
            <a:avLst/>
          </a:prstGeom>
        </p:spPr>
      </p:pic>
    </p:spTree>
    <p:extLst>
      <p:ext uri="{BB962C8B-B14F-4D97-AF65-F5344CB8AC3E}">
        <p14:creationId xmlns:p14="http://schemas.microsoft.com/office/powerpoint/2010/main" val="184857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56" y="2518390"/>
            <a:ext cx="7886700" cy="1325563"/>
          </a:xfrm>
        </p:spPr>
        <p:txBody>
          <a:bodyPr/>
          <a:lstStyle/>
          <a:p>
            <a:r>
              <a:rPr lang="en-US" dirty="0"/>
              <a:t>Decision Trees</a:t>
            </a:r>
            <a:br>
              <a:rPr lang="en-US" dirty="0"/>
            </a:br>
            <a:r>
              <a:rPr lang="en-US" dirty="0"/>
              <a:t>(Recursive Partitioning)</a:t>
            </a:r>
          </a:p>
        </p:txBody>
      </p:sp>
    </p:spTree>
    <p:extLst>
      <p:ext uri="{BB962C8B-B14F-4D97-AF65-F5344CB8AC3E}">
        <p14:creationId xmlns:p14="http://schemas.microsoft.com/office/powerpoint/2010/main" val="208110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0" name="Group 20"/>
          <p:cNvGrpSpPr>
            <a:grpSpLocks/>
          </p:cNvGrpSpPr>
          <p:nvPr/>
        </p:nvGrpSpPr>
        <p:grpSpPr bwMode="auto">
          <a:xfrm>
            <a:off x="1804116" y="1881397"/>
            <a:ext cx="6172200" cy="3962400"/>
            <a:chOff x="1104" y="960"/>
            <a:chExt cx="3888" cy="2496"/>
          </a:xfrm>
        </p:grpSpPr>
        <p:sp>
          <p:nvSpPr>
            <p:cNvPr id="51202" name="Line 2"/>
            <p:cNvSpPr>
              <a:spLocks noChangeShapeType="1"/>
            </p:cNvSpPr>
            <p:nvPr/>
          </p:nvSpPr>
          <p:spPr bwMode="auto">
            <a:xfrm>
              <a:off x="1728" y="960"/>
              <a:ext cx="20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7" name="Line 7"/>
            <p:cNvSpPr>
              <a:spLocks noChangeShapeType="1"/>
            </p:cNvSpPr>
            <p:nvPr/>
          </p:nvSpPr>
          <p:spPr bwMode="auto">
            <a:xfrm>
              <a:off x="1728"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8" name="Line 8"/>
            <p:cNvSpPr>
              <a:spLocks noChangeShapeType="1"/>
            </p:cNvSpPr>
            <p:nvPr/>
          </p:nvSpPr>
          <p:spPr bwMode="auto">
            <a:xfrm>
              <a:off x="3744" y="960"/>
              <a:ext cx="0" cy="9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09" name="Line 9"/>
            <p:cNvSpPr>
              <a:spLocks noChangeShapeType="1"/>
            </p:cNvSpPr>
            <p:nvPr/>
          </p:nvSpPr>
          <p:spPr bwMode="auto">
            <a:xfrm>
              <a:off x="1104" y="1920"/>
              <a:ext cx="1344"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0" name="Line 10"/>
            <p:cNvSpPr>
              <a:spLocks noChangeShapeType="1"/>
            </p:cNvSpPr>
            <p:nvPr/>
          </p:nvSpPr>
          <p:spPr bwMode="auto">
            <a:xfrm>
              <a:off x="2976" y="1920"/>
              <a:ext cx="148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1" name="Line 11"/>
            <p:cNvSpPr>
              <a:spLocks noChangeShapeType="1"/>
            </p:cNvSpPr>
            <p:nvPr/>
          </p:nvSpPr>
          <p:spPr bwMode="auto">
            <a:xfrm>
              <a:off x="1104"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2" name="Line 12"/>
            <p:cNvSpPr>
              <a:spLocks noChangeShapeType="1"/>
            </p:cNvSpPr>
            <p:nvPr/>
          </p:nvSpPr>
          <p:spPr bwMode="auto">
            <a:xfrm>
              <a:off x="2448" y="192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3" name="Line 13"/>
            <p:cNvSpPr>
              <a:spLocks noChangeShapeType="1"/>
            </p:cNvSpPr>
            <p:nvPr/>
          </p:nvSpPr>
          <p:spPr bwMode="auto">
            <a:xfrm>
              <a:off x="2976" y="1920"/>
              <a:ext cx="0" cy="76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4" name="Line 14"/>
            <p:cNvSpPr>
              <a:spLocks noChangeShapeType="1"/>
            </p:cNvSpPr>
            <p:nvPr/>
          </p:nvSpPr>
          <p:spPr bwMode="auto">
            <a:xfrm>
              <a:off x="4464" y="1920"/>
              <a:ext cx="0" cy="7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5" name="Line 15"/>
            <p:cNvSpPr>
              <a:spLocks noChangeShapeType="1"/>
            </p:cNvSpPr>
            <p:nvPr/>
          </p:nvSpPr>
          <p:spPr bwMode="auto">
            <a:xfrm>
              <a:off x="4272" y="2640"/>
              <a:ext cx="72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6" name="Line 16"/>
            <p:cNvSpPr>
              <a:spLocks noChangeShapeType="1"/>
            </p:cNvSpPr>
            <p:nvPr/>
          </p:nvSpPr>
          <p:spPr bwMode="auto">
            <a:xfrm>
              <a:off x="427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17" name="Line 17"/>
            <p:cNvSpPr>
              <a:spLocks noChangeShapeType="1"/>
            </p:cNvSpPr>
            <p:nvPr/>
          </p:nvSpPr>
          <p:spPr bwMode="auto">
            <a:xfrm>
              <a:off x="4992" y="264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1221" name="Text Box 21"/>
          <p:cNvSpPr txBox="1">
            <a:spLocks noChangeArrowheads="1"/>
          </p:cNvSpPr>
          <p:nvPr/>
        </p:nvSpPr>
        <p:spPr bwMode="auto">
          <a:xfrm>
            <a:off x="1332897" y="4744731"/>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RISK</a:t>
            </a:r>
          </a:p>
        </p:txBody>
      </p:sp>
      <p:sp>
        <p:nvSpPr>
          <p:cNvPr id="51222" name="Text Box 22"/>
          <p:cNvSpPr txBox="1">
            <a:spLocks noChangeArrowheads="1"/>
          </p:cNvSpPr>
          <p:nvPr/>
        </p:nvSpPr>
        <p:spPr bwMode="auto">
          <a:xfrm>
            <a:off x="3408806" y="4687079"/>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NO RISK</a:t>
            </a:r>
          </a:p>
        </p:txBody>
      </p:sp>
      <p:sp>
        <p:nvSpPr>
          <p:cNvPr id="51224" name="Text Box 24"/>
          <p:cNvSpPr txBox="1">
            <a:spLocks noChangeArrowheads="1"/>
          </p:cNvSpPr>
          <p:nvPr/>
        </p:nvSpPr>
        <p:spPr bwMode="auto">
          <a:xfrm>
            <a:off x="6544684" y="5935872"/>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RISK</a:t>
            </a:r>
          </a:p>
        </p:txBody>
      </p:sp>
      <p:sp>
        <p:nvSpPr>
          <p:cNvPr id="51225" name="Text Box 25"/>
          <p:cNvSpPr txBox="1">
            <a:spLocks noChangeArrowheads="1"/>
          </p:cNvSpPr>
          <p:nvPr/>
        </p:nvSpPr>
        <p:spPr bwMode="auto">
          <a:xfrm>
            <a:off x="7655641" y="5935872"/>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NO RISK</a:t>
            </a:r>
          </a:p>
        </p:txBody>
      </p:sp>
      <p:sp>
        <p:nvSpPr>
          <p:cNvPr id="51226" name="Text Box 26"/>
          <p:cNvSpPr txBox="1">
            <a:spLocks noChangeArrowheads="1"/>
          </p:cNvSpPr>
          <p:nvPr/>
        </p:nvSpPr>
        <p:spPr bwMode="auto">
          <a:xfrm>
            <a:off x="3328116" y="1347997"/>
            <a:ext cx="1906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 Systolic BP &lt; 140?</a:t>
            </a:r>
          </a:p>
        </p:txBody>
      </p:sp>
      <p:sp>
        <p:nvSpPr>
          <p:cNvPr id="51227" name="Text Box 27"/>
          <p:cNvSpPr txBox="1">
            <a:spLocks noChangeArrowheads="1"/>
          </p:cNvSpPr>
          <p:nvPr/>
        </p:nvSpPr>
        <p:spPr bwMode="auto">
          <a:xfrm>
            <a:off x="6071316" y="2795797"/>
            <a:ext cx="12025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LDL &gt; 190?</a:t>
            </a:r>
          </a:p>
        </p:txBody>
      </p:sp>
      <p:sp>
        <p:nvSpPr>
          <p:cNvPr id="51229" name="Text Box 29"/>
          <p:cNvSpPr txBox="1">
            <a:spLocks noChangeArrowheads="1"/>
          </p:cNvSpPr>
          <p:nvPr/>
        </p:nvSpPr>
        <p:spPr bwMode="auto">
          <a:xfrm>
            <a:off x="3752772" y="1922778"/>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No       Yes</a:t>
            </a:r>
          </a:p>
        </p:txBody>
      </p:sp>
      <p:sp>
        <p:nvSpPr>
          <p:cNvPr id="51232" name="Text Box 32"/>
          <p:cNvSpPr txBox="1">
            <a:spLocks noChangeArrowheads="1"/>
          </p:cNvSpPr>
          <p:nvPr/>
        </p:nvSpPr>
        <p:spPr bwMode="auto">
          <a:xfrm>
            <a:off x="1438025" y="2504034"/>
            <a:ext cx="1470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Exercise &lt; 2 times per week</a:t>
            </a:r>
          </a:p>
        </p:txBody>
      </p:sp>
      <p:sp>
        <p:nvSpPr>
          <p:cNvPr id="51233" name="Text Box 33"/>
          <p:cNvSpPr txBox="1">
            <a:spLocks noChangeArrowheads="1"/>
          </p:cNvSpPr>
          <p:nvPr/>
        </p:nvSpPr>
        <p:spPr bwMode="auto">
          <a:xfrm>
            <a:off x="7165105" y="3902066"/>
            <a:ext cx="162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Alcohol &lt; 2 units/day?</a:t>
            </a:r>
          </a:p>
        </p:txBody>
      </p:sp>
      <p:cxnSp>
        <p:nvCxnSpPr>
          <p:cNvPr id="3" name="Straight Connector 2"/>
          <p:cNvCxnSpPr/>
          <p:nvPr/>
        </p:nvCxnSpPr>
        <p:spPr>
          <a:xfrm>
            <a:off x="4514186" y="4624597"/>
            <a:ext cx="993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99231" y="4624597"/>
            <a:ext cx="12814" cy="16647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35242" y="4624597"/>
            <a:ext cx="12814" cy="16647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24"/>
          <p:cNvSpPr txBox="1">
            <a:spLocks noChangeArrowheads="1"/>
          </p:cNvSpPr>
          <p:nvPr/>
        </p:nvSpPr>
        <p:spPr bwMode="auto">
          <a:xfrm>
            <a:off x="4174400" y="6338092"/>
            <a:ext cx="593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RISK</a:t>
            </a:r>
          </a:p>
        </p:txBody>
      </p:sp>
      <p:sp>
        <p:nvSpPr>
          <p:cNvPr id="47" name="Text Box 25"/>
          <p:cNvSpPr txBox="1">
            <a:spLocks noChangeArrowheads="1"/>
          </p:cNvSpPr>
          <p:nvPr/>
        </p:nvSpPr>
        <p:spPr bwMode="auto">
          <a:xfrm>
            <a:off x="5168028" y="6332863"/>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NO RISK</a:t>
            </a:r>
          </a:p>
        </p:txBody>
      </p:sp>
      <p:sp>
        <p:nvSpPr>
          <p:cNvPr id="48" name="Text Box 32"/>
          <p:cNvSpPr txBox="1">
            <a:spLocks noChangeArrowheads="1"/>
          </p:cNvSpPr>
          <p:nvPr/>
        </p:nvSpPr>
        <p:spPr bwMode="auto">
          <a:xfrm>
            <a:off x="4820159" y="3747650"/>
            <a:ext cx="1470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Exercise &lt; 3 times per week</a:t>
            </a:r>
          </a:p>
        </p:txBody>
      </p:sp>
      <p:sp>
        <p:nvSpPr>
          <p:cNvPr id="49" name="Title 1"/>
          <p:cNvSpPr txBox="1">
            <a:spLocks/>
          </p:cNvSpPr>
          <p:nvPr/>
        </p:nvSpPr>
        <p:spPr>
          <a:xfrm>
            <a:off x="0" y="-61824"/>
            <a:ext cx="9620518" cy="850730"/>
          </a:xfrm>
          <a:prstGeom prst="rect">
            <a:avLst/>
          </a:prstGeom>
        </p:spPr>
        <p:txBody>
          <a:bodyPr>
            <a:normAutofit fontScale="97500"/>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600" dirty="0"/>
              <a:t>At risk for heart disease? </a:t>
            </a:r>
            <a:r>
              <a:rPr lang="en-US" sz="3600" dirty="0">
                <a:solidFill>
                  <a:srgbClr val="FF0000"/>
                </a:solidFill>
              </a:rPr>
              <a:t>RISK </a:t>
            </a:r>
            <a:r>
              <a:rPr lang="en-US" sz="3600" dirty="0"/>
              <a:t>vs NO RISK </a:t>
            </a:r>
          </a:p>
        </p:txBody>
      </p:sp>
      <p:cxnSp>
        <p:nvCxnSpPr>
          <p:cNvPr id="8" name="Straight Arrow Connector 7">
            <a:extLst>
              <a:ext uri="{FF2B5EF4-FFF2-40B4-BE49-F238E27FC236}">
                <a16:creationId xmlns:a16="http://schemas.microsoft.com/office/drawing/2014/main" id="{48D1A7B6-CDA9-9C4A-B7D1-A633CB75BD34}"/>
              </a:ext>
            </a:extLst>
          </p:cNvPr>
          <p:cNvCxnSpPr/>
          <p:nvPr/>
        </p:nvCxnSpPr>
        <p:spPr>
          <a:xfrm flipH="1">
            <a:off x="1096545" y="1532663"/>
            <a:ext cx="7075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58AF91A-CCCD-D54C-AE45-F3BD3598C8EB}"/>
              </a:ext>
            </a:extLst>
          </p:cNvPr>
          <p:cNvCxnSpPr>
            <a:cxnSpLocks/>
          </p:cNvCxnSpPr>
          <p:nvPr/>
        </p:nvCxnSpPr>
        <p:spPr>
          <a:xfrm>
            <a:off x="6771134" y="1532663"/>
            <a:ext cx="69501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FCB0403-1675-A042-91A6-295C646FDF6E}"/>
              </a:ext>
            </a:extLst>
          </p:cNvPr>
          <p:cNvCxnSpPr>
            <a:cxnSpLocks/>
          </p:cNvCxnSpPr>
          <p:nvPr/>
        </p:nvCxnSpPr>
        <p:spPr>
          <a:xfrm>
            <a:off x="3189904" y="3298412"/>
            <a:ext cx="707570" cy="9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0078C7-3191-A940-B04E-F02BA03534C4}"/>
              </a:ext>
            </a:extLst>
          </p:cNvPr>
          <p:cNvCxnSpPr/>
          <p:nvPr/>
        </p:nvCxnSpPr>
        <p:spPr>
          <a:xfrm flipH="1">
            <a:off x="433513" y="3296770"/>
            <a:ext cx="7075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Graphic 4" descr="Two women">
            <a:extLst>
              <a:ext uri="{FF2B5EF4-FFF2-40B4-BE49-F238E27FC236}">
                <a16:creationId xmlns:a16="http://schemas.microsoft.com/office/drawing/2014/main" id="{61C92B3B-BDE3-1441-9218-6DA1DC0BD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3077" y="481335"/>
            <a:ext cx="471639" cy="471639"/>
          </a:xfrm>
          <a:prstGeom prst="rect">
            <a:avLst/>
          </a:prstGeom>
        </p:spPr>
      </p:pic>
      <p:pic>
        <p:nvPicPr>
          <p:cNvPr id="60" name="Graphic 59" descr="Two women">
            <a:extLst>
              <a:ext uri="{FF2B5EF4-FFF2-40B4-BE49-F238E27FC236}">
                <a16:creationId xmlns:a16="http://schemas.microsoft.com/office/drawing/2014/main" id="{E9316507-9EA0-C443-8955-EBD16AB9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8265" y="491854"/>
            <a:ext cx="471639" cy="471639"/>
          </a:xfrm>
          <a:prstGeom prst="rect">
            <a:avLst/>
          </a:prstGeom>
        </p:spPr>
      </p:pic>
      <p:pic>
        <p:nvPicPr>
          <p:cNvPr id="62" name="Graphic 61" descr="Two women">
            <a:extLst>
              <a:ext uri="{FF2B5EF4-FFF2-40B4-BE49-F238E27FC236}">
                <a16:creationId xmlns:a16="http://schemas.microsoft.com/office/drawing/2014/main" id="{CDDCA71B-6286-7340-A37B-78A5B8C52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4850" y="506670"/>
            <a:ext cx="471639" cy="471639"/>
          </a:xfrm>
          <a:prstGeom prst="rect">
            <a:avLst/>
          </a:prstGeom>
        </p:spPr>
      </p:pic>
      <p:pic>
        <p:nvPicPr>
          <p:cNvPr id="64" name="Graphic 63" descr="Two women">
            <a:extLst>
              <a:ext uri="{FF2B5EF4-FFF2-40B4-BE49-F238E27FC236}">
                <a16:creationId xmlns:a16="http://schemas.microsoft.com/office/drawing/2014/main" id="{FD44D0FF-4326-1A46-ACDC-EFD7CCF45C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9677" y="1080162"/>
            <a:ext cx="471639" cy="471639"/>
          </a:xfrm>
          <a:prstGeom prst="rect">
            <a:avLst/>
          </a:prstGeom>
        </p:spPr>
      </p:pic>
      <p:pic>
        <p:nvPicPr>
          <p:cNvPr id="65" name="Graphic 64" descr="Two women">
            <a:extLst>
              <a:ext uri="{FF2B5EF4-FFF2-40B4-BE49-F238E27FC236}">
                <a16:creationId xmlns:a16="http://schemas.microsoft.com/office/drawing/2014/main" id="{90D0D733-F299-0643-98D6-FA0B826D26E8}"/>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5994866" y="1058196"/>
            <a:ext cx="471639" cy="471639"/>
          </a:xfrm>
          <a:prstGeom prst="rect">
            <a:avLst/>
          </a:prstGeom>
        </p:spPr>
      </p:pic>
      <p:pic>
        <p:nvPicPr>
          <p:cNvPr id="66" name="Graphic 65" descr="Two women">
            <a:extLst>
              <a:ext uri="{FF2B5EF4-FFF2-40B4-BE49-F238E27FC236}">
                <a16:creationId xmlns:a16="http://schemas.microsoft.com/office/drawing/2014/main" id="{22187C03-D4E1-7D46-B951-087A673C2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5645" y="1081681"/>
            <a:ext cx="471639" cy="471639"/>
          </a:xfrm>
          <a:prstGeom prst="rect">
            <a:avLst/>
          </a:prstGeom>
        </p:spPr>
      </p:pic>
      <p:pic>
        <p:nvPicPr>
          <p:cNvPr id="67" name="Graphic 66" descr="Two women">
            <a:extLst>
              <a:ext uri="{FF2B5EF4-FFF2-40B4-BE49-F238E27FC236}">
                <a16:creationId xmlns:a16="http://schemas.microsoft.com/office/drawing/2014/main" id="{B98A5EBF-D1A8-734B-A478-25F165570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2947" y="581144"/>
            <a:ext cx="471639" cy="471639"/>
          </a:xfrm>
          <a:prstGeom prst="rect">
            <a:avLst/>
          </a:prstGeom>
        </p:spPr>
      </p:pic>
      <p:pic>
        <p:nvPicPr>
          <p:cNvPr id="68" name="Graphic 67" descr="Two women">
            <a:extLst>
              <a:ext uri="{FF2B5EF4-FFF2-40B4-BE49-F238E27FC236}">
                <a16:creationId xmlns:a16="http://schemas.microsoft.com/office/drawing/2014/main" id="{496E94CD-4E00-DF48-9F0D-B6179D73B4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8136" y="559178"/>
            <a:ext cx="471639" cy="471639"/>
          </a:xfrm>
          <a:prstGeom prst="rect">
            <a:avLst/>
          </a:prstGeom>
        </p:spPr>
      </p:pic>
      <p:pic>
        <p:nvPicPr>
          <p:cNvPr id="69" name="Graphic 68" descr="Two women">
            <a:extLst>
              <a:ext uri="{FF2B5EF4-FFF2-40B4-BE49-F238E27FC236}">
                <a16:creationId xmlns:a16="http://schemas.microsoft.com/office/drawing/2014/main" id="{AEA182EE-35D4-0E48-865C-AB240AAA4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8915" y="582663"/>
            <a:ext cx="471639" cy="471639"/>
          </a:xfrm>
          <a:prstGeom prst="rect">
            <a:avLst/>
          </a:prstGeom>
        </p:spPr>
      </p:pic>
      <p:sp>
        <p:nvSpPr>
          <p:cNvPr id="75" name="Line 28">
            <a:extLst>
              <a:ext uri="{FF2B5EF4-FFF2-40B4-BE49-F238E27FC236}">
                <a16:creationId xmlns:a16="http://schemas.microsoft.com/office/drawing/2014/main" id="{96AFCAB8-D69F-8D49-99C7-3D82592C39B9}"/>
              </a:ext>
            </a:extLst>
          </p:cNvPr>
          <p:cNvSpPr>
            <a:spLocks noChangeShapeType="1"/>
          </p:cNvSpPr>
          <p:nvPr/>
        </p:nvSpPr>
        <p:spPr bwMode="auto">
          <a:xfrm>
            <a:off x="4318716" y="1805197"/>
            <a:ext cx="0" cy="228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76" name="Graphic 75" descr="Two women">
            <a:extLst>
              <a:ext uri="{FF2B5EF4-FFF2-40B4-BE49-F238E27FC236}">
                <a16:creationId xmlns:a16="http://schemas.microsoft.com/office/drawing/2014/main" id="{30D67B35-2CC5-5642-84AF-9E1949908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3076" y="954022"/>
            <a:ext cx="471639" cy="471639"/>
          </a:xfrm>
          <a:prstGeom prst="rect">
            <a:avLst/>
          </a:prstGeom>
        </p:spPr>
      </p:pic>
      <p:pic>
        <p:nvPicPr>
          <p:cNvPr id="77" name="Graphic 76" descr="Two women">
            <a:extLst>
              <a:ext uri="{FF2B5EF4-FFF2-40B4-BE49-F238E27FC236}">
                <a16:creationId xmlns:a16="http://schemas.microsoft.com/office/drawing/2014/main" id="{2138483C-E19F-994A-BC2C-BEEE75A69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8265" y="932056"/>
            <a:ext cx="471639" cy="471639"/>
          </a:xfrm>
          <a:prstGeom prst="rect">
            <a:avLst/>
          </a:prstGeom>
        </p:spPr>
      </p:pic>
      <p:pic>
        <p:nvPicPr>
          <p:cNvPr id="78" name="Graphic 77" descr="Two women">
            <a:extLst>
              <a:ext uri="{FF2B5EF4-FFF2-40B4-BE49-F238E27FC236}">
                <a16:creationId xmlns:a16="http://schemas.microsoft.com/office/drawing/2014/main" id="{0807AD2D-70B4-5D45-B666-0871849FB5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9044" y="955541"/>
            <a:ext cx="471639" cy="471639"/>
          </a:xfrm>
          <a:prstGeom prst="rect">
            <a:avLst/>
          </a:prstGeom>
        </p:spPr>
      </p:pic>
      <p:sp>
        <p:nvSpPr>
          <p:cNvPr id="79" name="TextBox 78">
            <a:extLst>
              <a:ext uri="{FF2B5EF4-FFF2-40B4-BE49-F238E27FC236}">
                <a16:creationId xmlns:a16="http://schemas.microsoft.com/office/drawing/2014/main" id="{DE4B4928-AEA1-A649-AB45-07653CE6FFEB}"/>
              </a:ext>
            </a:extLst>
          </p:cNvPr>
          <p:cNvSpPr txBox="1"/>
          <p:nvPr/>
        </p:nvSpPr>
        <p:spPr>
          <a:xfrm>
            <a:off x="1481070" y="669701"/>
            <a:ext cx="184731" cy="369332"/>
          </a:xfrm>
          <a:prstGeom prst="rect">
            <a:avLst/>
          </a:prstGeom>
          <a:noFill/>
        </p:spPr>
        <p:txBody>
          <a:bodyPr wrap="none" rtlCol="0">
            <a:spAutoFit/>
          </a:bodyPr>
          <a:lstStyle/>
          <a:p>
            <a:endParaRPr lang="en-US" dirty="0"/>
          </a:p>
        </p:txBody>
      </p:sp>
      <p:pic>
        <p:nvPicPr>
          <p:cNvPr id="81" name="Graphic 80" descr="Two women">
            <a:extLst>
              <a:ext uri="{FF2B5EF4-FFF2-40B4-BE49-F238E27FC236}">
                <a16:creationId xmlns:a16="http://schemas.microsoft.com/office/drawing/2014/main" id="{00BF3884-84B1-B843-9262-6DEAA0E298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5621" y="5054892"/>
            <a:ext cx="471639" cy="471639"/>
          </a:xfrm>
          <a:prstGeom prst="rect">
            <a:avLst/>
          </a:prstGeom>
        </p:spPr>
      </p:pic>
      <p:pic>
        <p:nvPicPr>
          <p:cNvPr id="82" name="Graphic 81" descr="Two women">
            <a:extLst>
              <a:ext uri="{FF2B5EF4-FFF2-40B4-BE49-F238E27FC236}">
                <a16:creationId xmlns:a16="http://schemas.microsoft.com/office/drawing/2014/main" id="{D89EFDF7-3C4E-E14C-AC27-2744485FA0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5297" y="5054892"/>
            <a:ext cx="471639" cy="471639"/>
          </a:xfrm>
          <a:prstGeom prst="rect">
            <a:avLst/>
          </a:prstGeom>
        </p:spPr>
      </p:pic>
      <p:pic>
        <p:nvPicPr>
          <p:cNvPr id="83" name="Graphic 82" descr="Two women">
            <a:extLst>
              <a:ext uri="{FF2B5EF4-FFF2-40B4-BE49-F238E27FC236}">
                <a16:creationId xmlns:a16="http://schemas.microsoft.com/office/drawing/2014/main" id="{11BC7C1C-1324-0D45-84FF-2127CFA5E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1589" y="5056411"/>
            <a:ext cx="471639" cy="471639"/>
          </a:xfrm>
          <a:prstGeom prst="rect">
            <a:avLst/>
          </a:prstGeom>
        </p:spPr>
      </p:pic>
      <p:sp>
        <p:nvSpPr>
          <p:cNvPr id="84" name="TextBox 83">
            <a:extLst>
              <a:ext uri="{FF2B5EF4-FFF2-40B4-BE49-F238E27FC236}">
                <a16:creationId xmlns:a16="http://schemas.microsoft.com/office/drawing/2014/main" id="{3627A33D-F24C-8042-8157-939619C27F31}"/>
              </a:ext>
            </a:extLst>
          </p:cNvPr>
          <p:cNvSpPr txBox="1"/>
          <p:nvPr/>
        </p:nvSpPr>
        <p:spPr>
          <a:xfrm>
            <a:off x="2743615" y="4770571"/>
            <a:ext cx="184731" cy="369332"/>
          </a:xfrm>
          <a:prstGeom prst="rect">
            <a:avLst/>
          </a:prstGeom>
          <a:noFill/>
        </p:spPr>
        <p:txBody>
          <a:bodyPr wrap="none" rtlCol="0">
            <a:spAutoFit/>
          </a:bodyPr>
          <a:lstStyle/>
          <a:p>
            <a:endParaRPr lang="en-US" dirty="0"/>
          </a:p>
        </p:txBody>
      </p:sp>
      <p:pic>
        <p:nvPicPr>
          <p:cNvPr id="85" name="Graphic 84" descr="Two women">
            <a:extLst>
              <a:ext uri="{FF2B5EF4-FFF2-40B4-BE49-F238E27FC236}">
                <a16:creationId xmlns:a16="http://schemas.microsoft.com/office/drawing/2014/main" id="{E69C5A3E-D828-A048-AA82-4C561CC63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483" y="5089517"/>
            <a:ext cx="471639" cy="471639"/>
          </a:xfrm>
          <a:prstGeom prst="rect">
            <a:avLst/>
          </a:prstGeom>
        </p:spPr>
      </p:pic>
      <p:pic>
        <p:nvPicPr>
          <p:cNvPr id="86" name="Graphic 85" descr="Two women">
            <a:extLst>
              <a:ext uri="{FF2B5EF4-FFF2-40B4-BE49-F238E27FC236}">
                <a16:creationId xmlns:a16="http://schemas.microsoft.com/office/drawing/2014/main" id="{DDAA29D1-95A9-DE4C-98CC-3E9E2BD3C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2319" y="5089516"/>
            <a:ext cx="471639" cy="471639"/>
          </a:xfrm>
          <a:prstGeom prst="rect">
            <a:avLst/>
          </a:prstGeom>
        </p:spPr>
      </p:pic>
      <p:pic>
        <p:nvPicPr>
          <p:cNvPr id="87" name="Graphic 86" descr="Two women">
            <a:extLst>
              <a:ext uri="{FF2B5EF4-FFF2-40B4-BE49-F238E27FC236}">
                <a16:creationId xmlns:a16="http://schemas.microsoft.com/office/drawing/2014/main" id="{470F4C50-2524-2648-9FE0-0E186E7A60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5541" y="5089515"/>
            <a:ext cx="471639" cy="471639"/>
          </a:xfrm>
          <a:prstGeom prst="rect">
            <a:avLst/>
          </a:prstGeom>
        </p:spPr>
      </p:pic>
    </p:spTree>
    <p:extLst>
      <p:ext uri="{BB962C8B-B14F-4D97-AF65-F5344CB8AC3E}">
        <p14:creationId xmlns:p14="http://schemas.microsoft.com/office/powerpoint/2010/main" val="13401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rmAutofit/>
          </a:bodyPr>
          <a:lstStyle/>
          <a:p>
            <a:r>
              <a:rPr lang="en-US" sz="4000" dirty="0"/>
              <a:t>Tree workflow – available on CLE</a:t>
            </a:r>
          </a:p>
        </p:txBody>
      </p:sp>
      <p:pic>
        <p:nvPicPr>
          <p:cNvPr id="5" name="Picture 4" descr="A picture containing text, map&#10;&#10;Description automatically generated">
            <a:extLst>
              <a:ext uri="{FF2B5EF4-FFF2-40B4-BE49-F238E27FC236}">
                <a16:creationId xmlns:a16="http://schemas.microsoft.com/office/drawing/2014/main" id="{5E59907B-60C8-CF4C-B500-3618AF46CD2A}"/>
              </a:ext>
            </a:extLst>
          </p:cNvPr>
          <p:cNvPicPr>
            <a:picLocks noChangeAspect="1"/>
          </p:cNvPicPr>
          <p:nvPr/>
        </p:nvPicPr>
        <p:blipFill>
          <a:blip r:embed="rId3"/>
          <a:stretch>
            <a:fillRect/>
          </a:stretch>
        </p:blipFill>
        <p:spPr>
          <a:xfrm>
            <a:off x="675409" y="1016351"/>
            <a:ext cx="7793182" cy="5635939"/>
          </a:xfrm>
          <a:prstGeom prst="rect">
            <a:avLst/>
          </a:prstGeom>
        </p:spPr>
      </p:pic>
    </p:spTree>
    <p:extLst>
      <p:ext uri="{BB962C8B-B14F-4D97-AF65-F5344CB8AC3E}">
        <p14:creationId xmlns:p14="http://schemas.microsoft.com/office/powerpoint/2010/main" val="146668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92" y="2857603"/>
            <a:ext cx="7886700" cy="1325563"/>
          </a:xfrm>
        </p:spPr>
        <p:txBody>
          <a:bodyPr/>
          <a:lstStyle/>
          <a:p>
            <a:r>
              <a:rPr lang="en-US" dirty="0"/>
              <a:t>Support Vector Machines</a:t>
            </a:r>
            <a:br>
              <a:rPr lang="en-US" dirty="0"/>
            </a:br>
            <a:r>
              <a:rPr lang="en-US" dirty="0"/>
              <a:t>(SVM)</a:t>
            </a:r>
          </a:p>
        </p:txBody>
      </p:sp>
    </p:spTree>
    <p:extLst>
      <p:ext uri="{BB962C8B-B14F-4D97-AF65-F5344CB8AC3E}">
        <p14:creationId xmlns:p14="http://schemas.microsoft.com/office/powerpoint/2010/main" val="129058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3122" y="-552"/>
            <a:ext cx="5937755" cy="1188720"/>
          </a:xfrm>
        </p:spPr>
        <p:txBody>
          <a:bodyPr/>
          <a:lstStyle/>
          <a:p>
            <a:r>
              <a:rPr lang="en-US" dirty="0"/>
              <a:t>Maximizing margins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436" y="1017578"/>
            <a:ext cx="6879125" cy="5067300"/>
          </a:xfrm>
          <a:prstGeom prst="rect">
            <a:avLst/>
          </a:prstGeom>
        </p:spPr>
      </p:pic>
      <p:cxnSp>
        <p:nvCxnSpPr>
          <p:cNvPr id="7" name="Straight Connector 6"/>
          <p:cNvCxnSpPr/>
          <p:nvPr/>
        </p:nvCxnSpPr>
        <p:spPr>
          <a:xfrm>
            <a:off x="2299689" y="3362421"/>
            <a:ext cx="2757055" cy="22444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731325" y="2458037"/>
            <a:ext cx="3492672" cy="2814607"/>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396839" y="3054889"/>
            <a:ext cx="519546" cy="615064"/>
          </a:xfrm>
          <a:prstGeom prst="straightConnector1">
            <a:avLst/>
          </a:prstGeom>
          <a:ln w="508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3752605" y="3764478"/>
            <a:ext cx="549231" cy="720161"/>
          </a:xfrm>
          <a:prstGeom prst="straightConnector1">
            <a:avLst/>
          </a:prstGeom>
          <a:ln w="508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F00C5C-995A-D248-9E5A-765FC51D4949}"/>
              </a:ext>
            </a:extLst>
          </p:cNvPr>
          <p:cNvCxnSpPr/>
          <p:nvPr/>
        </p:nvCxnSpPr>
        <p:spPr>
          <a:xfrm>
            <a:off x="3782292" y="2092552"/>
            <a:ext cx="2757055" cy="22444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FC2274-9BEA-9547-B00A-CA7BC6A8F94B}"/>
              </a:ext>
            </a:extLst>
          </p:cNvPr>
          <p:cNvSpPr txBox="1"/>
          <p:nvPr/>
        </p:nvSpPr>
        <p:spPr>
          <a:xfrm rot="2266903">
            <a:off x="2620123" y="2753556"/>
            <a:ext cx="2196790" cy="369332"/>
          </a:xfrm>
          <a:prstGeom prst="rect">
            <a:avLst/>
          </a:prstGeom>
          <a:noFill/>
        </p:spPr>
        <p:txBody>
          <a:bodyPr wrap="square" rtlCol="0">
            <a:spAutoFit/>
          </a:bodyPr>
          <a:lstStyle/>
          <a:p>
            <a:r>
              <a:rPr lang="en-US" dirty="0"/>
              <a:t>Classification Rule</a:t>
            </a:r>
          </a:p>
        </p:txBody>
      </p:sp>
    </p:spTree>
    <p:extLst>
      <p:ext uri="{BB962C8B-B14F-4D97-AF65-F5344CB8AC3E}">
        <p14:creationId xmlns:p14="http://schemas.microsoft.com/office/powerpoint/2010/main" val="129725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Linearity can be limited, may need </a:t>
            </a:r>
            <a:br>
              <a:rPr lang="en-US" dirty="0"/>
            </a:br>
            <a:r>
              <a:rPr lang="en-US" dirty="0"/>
              <a:t>“non-linear” decision boundary</a:t>
            </a:r>
          </a:p>
        </p:txBody>
      </p:sp>
      <p:pic>
        <p:nvPicPr>
          <p:cNvPr id="5" name="Picture 4">
            <a:extLst>
              <a:ext uri="{FF2B5EF4-FFF2-40B4-BE49-F238E27FC236}">
                <a16:creationId xmlns:a16="http://schemas.microsoft.com/office/drawing/2014/main" id="{6C408918-1CCE-224C-8983-B896F126664A}"/>
              </a:ext>
            </a:extLst>
          </p:cNvPr>
          <p:cNvPicPr>
            <a:picLocks noChangeAspect="1"/>
          </p:cNvPicPr>
          <p:nvPr/>
        </p:nvPicPr>
        <p:blipFill>
          <a:blip r:embed="rId3"/>
          <a:stretch>
            <a:fillRect/>
          </a:stretch>
        </p:blipFill>
        <p:spPr>
          <a:xfrm>
            <a:off x="168517" y="1808023"/>
            <a:ext cx="8701686" cy="3455813"/>
          </a:xfrm>
          <a:prstGeom prst="rect">
            <a:avLst/>
          </a:prstGeom>
        </p:spPr>
      </p:pic>
      <p:sp>
        <p:nvSpPr>
          <p:cNvPr id="6" name="Rectangle 5">
            <a:extLst>
              <a:ext uri="{FF2B5EF4-FFF2-40B4-BE49-F238E27FC236}">
                <a16:creationId xmlns:a16="http://schemas.microsoft.com/office/drawing/2014/main" id="{15A82616-B01D-0346-8E56-8CF38378D55E}"/>
              </a:ext>
            </a:extLst>
          </p:cNvPr>
          <p:cNvSpPr/>
          <p:nvPr/>
        </p:nvSpPr>
        <p:spPr>
          <a:xfrm>
            <a:off x="733927" y="5381170"/>
            <a:ext cx="7781423" cy="1323439"/>
          </a:xfrm>
          <a:prstGeom prst="rect">
            <a:avLst/>
          </a:prstGeom>
        </p:spPr>
        <p:txBody>
          <a:bodyPr wrap="square">
            <a:spAutoFit/>
          </a:bodyPr>
          <a:lstStyle/>
          <a:p>
            <a:r>
              <a:rPr lang="en-US" sz="2000" dirty="0"/>
              <a:t>The trick of SVM is not to have non-linear models for the separation boundaries directly, but rather to </a:t>
            </a:r>
            <a:r>
              <a:rPr lang="en-US" sz="2000" b="1" dirty="0">
                <a:solidFill>
                  <a:schemeClr val="bg1">
                    <a:lumMod val="25000"/>
                  </a:schemeClr>
                </a:solidFill>
              </a:rPr>
              <a:t>warp the space </a:t>
            </a:r>
            <a:r>
              <a:rPr lang="en-US" sz="2000" dirty="0"/>
              <a:t>that the data is in. That way, linear boundaries in the warped space become </a:t>
            </a:r>
            <a:r>
              <a:rPr lang="en-US" sz="2000" b="1" dirty="0">
                <a:solidFill>
                  <a:srgbClr val="7030A0"/>
                </a:solidFill>
              </a:rPr>
              <a:t>non-linear</a:t>
            </a:r>
            <a:r>
              <a:rPr lang="en-US" sz="2000" dirty="0"/>
              <a:t> back in the original space.</a:t>
            </a:r>
          </a:p>
        </p:txBody>
      </p:sp>
      <p:sp>
        <p:nvSpPr>
          <p:cNvPr id="7" name="Rectangle 6">
            <a:extLst>
              <a:ext uri="{FF2B5EF4-FFF2-40B4-BE49-F238E27FC236}">
                <a16:creationId xmlns:a16="http://schemas.microsoft.com/office/drawing/2014/main" id="{10994E06-5C0F-644A-987F-E07E5E6BC180}"/>
              </a:ext>
            </a:extLst>
          </p:cNvPr>
          <p:cNvSpPr/>
          <p:nvPr/>
        </p:nvSpPr>
        <p:spPr>
          <a:xfrm>
            <a:off x="2814451" y="4126470"/>
            <a:ext cx="826280" cy="1015663"/>
          </a:xfrm>
          <a:prstGeom prst="rect">
            <a:avLst/>
          </a:prstGeom>
        </p:spPr>
        <p:txBody>
          <a:bodyPr wrap="square">
            <a:spAutoFit/>
          </a:bodyPr>
          <a:lstStyle/>
          <a:p>
            <a:r>
              <a:rPr lang="en-US" sz="6000" b="1" dirty="0"/>
              <a:t>?</a:t>
            </a:r>
          </a:p>
        </p:txBody>
      </p:sp>
      <p:cxnSp>
        <p:nvCxnSpPr>
          <p:cNvPr id="9" name="Straight Arrow Connector 8">
            <a:extLst>
              <a:ext uri="{FF2B5EF4-FFF2-40B4-BE49-F238E27FC236}">
                <a16:creationId xmlns:a16="http://schemas.microsoft.com/office/drawing/2014/main" id="{68D714DA-E937-3044-AE05-6C46C8036FDB}"/>
              </a:ext>
            </a:extLst>
          </p:cNvPr>
          <p:cNvCxnSpPr>
            <a:cxnSpLocks/>
          </p:cNvCxnSpPr>
          <p:nvPr/>
        </p:nvCxnSpPr>
        <p:spPr>
          <a:xfrm flipH="1">
            <a:off x="3696377" y="4363135"/>
            <a:ext cx="1089379" cy="0"/>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4428D24-834C-B948-B7CD-254E24B110AE}"/>
              </a:ext>
            </a:extLst>
          </p:cNvPr>
          <p:cNvSpPr/>
          <p:nvPr/>
        </p:nvSpPr>
        <p:spPr>
          <a:xfrm rot="19491973">
            <a:off x="1204684" y="2702712"/>
            <a:ext cx="2113807" cy="1064888"/>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DC45B24-FE4A-7744-8AB3-CA5C02F439D7}"/>
              </a:ext>
            </a:extLst>
          </p:cNvPr>
          <p:cNvCxnSpPr>
            <a:cxnSpLocks/>
          </p:cNvCxnSpPr>
          <p:nvPr/>
        </p:nvCxnSpPr>
        <p:spPr>
          <a:xfrm flipV="1">
            <a:off x="3828776" y="3402281"/>
            <a:ext cx="1051764" cy="11876"/>
          </a:xfrm>
          <a:prstGeom prst="straightConnector1">
            <a:avLst/>
          </a:prstGeom>
          <a:ln w="66675">
            <a:solidFill>
              <a:schemeClr val="bg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 y="304166"/>
            <a:ext cx="8195310" cy="1325563"/>
          </a:xfrm>
        </p:spPr>
        <p:txBody>
          <a:bodyPr>
            <a:normAutofit/>
          </a:bodyPr>
          <a:lstStyle/>
          <a:p>
            <a:r>
              <a:rPr lang="en-US" sz="4000" dirty="0"/>
              <a:t>SVM stream – available on CLE</a:t>
            </a:r>
          </a:p>
        </p:txBody>
      </p:sp>
      <p:pic>
        <p:nvPicPr>
          <p:cNvPr id="3" name="Picture 2" descr="A picture containing text, map&#10;&#10;Description automatically generated">
            <a:extLst>
              <a:ext uri="{FF2B5EF4-FFF2-40B4-BE49-F238E27FC236}">
                <a16:creationId xmlns:a16="http://schemas.microsoft.com/office/drawing/2014/main" id="{37D6BA16-3AB2-6C4A-A745-E084A70E6054}"/>
              </a:ext>
            </a:extLst>
          </p:cNvPr>
          <p:cNvPicPr>
            <a:picLocks noChangeAspect="1"/>
          </p:cNvPicPr>
          <p:nvPr/>
        </p:nvPicPr>
        <p:blipFill>
          <a:blip r:embed="rId3"/>
          <a:stretch>
            <a:fillRect/>
          </a:stretch>
        </p:blipFill>
        <p:spPr>
          <a:xfrm>
            <a:off x="631075" y="1348695"/>
            <a:ext cx="7878040" cy="5509305"/>
          </a:xfrm>
          <a:prstGeom prst="rect">
            <a:avLst/>
          </a:prstGeom>
        </p:spPr>
      </p:pic>
    </p:spTree>
    <p:extLst>
      <p:ext uri="{BB962C8B-B14F-4D97-AF65-F5344CB8AC3E}">
        <p14:creationId xmlns:p14="http://schemas.microsoft.com/office/powerpoint/2010/main" val="207669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968" y="-22642"/>
            <a:ext cx="7886700" cy="766714"/>
          </a:xfrm>
        </p:spPr>
        <p:txBody>
          <a:bodyPr/>
          <a:lstStyle/>
          <a:p>
            <a:r>
              <a:rPr lang="en-US" dirty="0"/>
              <a:t>Artificial neural networks</a:t>
            </a:r>
          </a:p>
        </p:txBody>
      </p:sp>
      <p:pic>
        <p:nvPicPr>
          <p:cNvPr id="2" name="Picture 1"/>
          <p:cNvPicPr>
            <a:picLocks noChangeAspect="1"/>
          </p:cNvPicPr>
          <p:nvPr/>
        </p:nvPicPr>
        <p:blipFill>
          <a:blip r:embed="rId3"/>
          <a:stretch>
            <a:fillRect/>
          </a:stretch>
        </p:blipFill>
        <p:spPr>
          <a:xfrm>
            <a:off x="1128242" y="744072"/>
            <a:ext cx="6489700" cy="4445000"/>
          </a:xfrm>
          <a:prstGeom prst="rect">
            <a:avLst/>
          </a:prstGeom>
        </p:spPr>
      </p:pic>
      <p:cxnSp>
        <p:nvCxnSpPr>
          <p:cNvPr id="5" name="Straight Arrow Connector 4"/>
          <p:cNvCxnSpPr/>
          <p:nvPr/>
        </p:nvCxnSpPr>
        <p:spPr>
          <a:xfrm>
            <a:off x="2522650" y="1205737"/>
            <a:ext cx="401216" cy="49754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84226" y="744072"/>
            <a:ext cx="1763624" cy="461665"/>
          </a:xfrm>
          <a:prstGeom prst="rect">
            <a:avLst/>
          </a:prstGeom>
          <a:noFill/>
        </p:spPr>
        <p:txBody>
          <a:bodyPr wrap="none" rtlCol="0">
            <a:spAutoFit/>
          </a:bodyPr>
          <a:lstStyle/>
          <a:p>
            <a:r>
              <a:rPr lang="en-US" sz="2400" b="1" dirty="0">
                <a:solidFill>
                  <a:srgbClr val="7030A0"/>
                </a:solidFill>
              </a:rPr>
              <a:t>Connections</a:t>
            </a:r>
          </a:p>
        </p:txBody>
      </p:sp>
      <p:cxnSp>
        <p:nvCxnSpPr>
          <p:cNvPr id="8" name="Straight Arrow Connector 7"/>
          <p:cNvCxnSpPr/>
          <p:nvPr/>
        </p:nvCxnSpPr>
        <p:spPr>
          <a:xfrm>
            <a:off x="3740302" y="1050699"/>
            <a:ext cx="686318" cy="14306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0561" y="720134"/>
            <a:ext cx="995785" cy="461665"/>
          </a:xfrm>
          <a:prstGeom prst="rect">
            <a:avLst/>
          </a:prstGeom>
          <a:noFill/>
        </p:spPr>
        <p:txBody>
          <a:bodyPr wrap="none" rtlCol="0">
            <a:spAutoFit/>
          </a:bodyPr>
          <a:lstStyle/>
          <a:p>
            <a:r>
              <a:rPr lang="en-US" sz="2400" b="1" dirty="0">
                <a:solidFill>
                  <a:srgbClr val="7030A0"/>
                </a:solidFill>
              </a:rPr>
              <a:t>Nodes</a:t>
            </a:r>
          </a:p>
        </p:txBody>
      </p:sp>
      <p:sp>
        <p:nvSpPr>
          <p:cNvPr id="11" name="TextBox 10"/>
          <p:cNvSpPr txBox="1"/>
          <p:nvPr/>
        </p:nvSpPr>
        <p:spPr>
          <a:xfrm>
            <a:off x="0" y="5300048"/>
            <a:ext cx="9179858" cy="1569660"/>
          </a:xfrm>
          <a:prstGeom prst="rect">
            <a:avLst/>
          </a:prstGeom>
          <a:noFill/>
        </p:spPr>
        <p:txBody>
          <a:bodyPr wrap="square" rtlCol="0">
            <a:spAutoFit/>
          </a:bodyPr>
          <a:lstStyle/>
          <a:p>
            <a:r>
              <a:rPr lang="en-US" sz="2400" dirty="0"/>
              <a:t>Underlying math is complex, but every node is a complex function of it’s inputs, and the parameters/weights (connections) of the function are learned from the training data. To expand model complexity, add more hidden layers. </a:t>
            </a:r>
          </a:p>
        </p:txBody>
      </p:sp>
      <p:sp>
        <p:nvSpPr>
          <p:cNvPr id="4" name="TextBox 3">
            <a:extLst>
              <a:ext uri="{FF2B5EF4-FFF2-40B4-BE49-F238E27FC236}">
                <a16:creationId xmlns:a16="http://schemas.microsoft.com/office/drawing/2014/main" id="{FE5AF114-D19B-4342-A4EF-78E679E31228}"/>
              </a:ext>
            </a:extLst>
          </p:cNvPr>
          <p:cNvSpPr txBox="1"/>
          <p:nvPr/>
        </p:nvSpPr>
        <p:spPr>
          <a:xfrm>
            <a:off x="1526058" y="1739152"/>
            <a:ext cx="1511300" cy="369332"/>
          </a:xfrm>
          <a:prstGeom prst="rect">
            <a:avLst/>
          </a:prstGeom>
          <a:noFill/>
        </p:spPr>
        <p:txBody>
          <a:bodyPr wrap="square" rtlCol="0">
            <a:spAutoFit/>
          </a:bodyPr>
          <a:lstStyle/>
          <a:p>
            <a:r>
              <a:rPr lang="en-US" dirty="0" err="1"/>
              <a:t>SysBP</a:t>
            </a:r>
            <a:endParaRPr lang="en-US" dirty="0"/>
          </a:p>
        </p:txBody>
      </p:sp>
      <p:sp>
        <p:nvSpPr>
          <p:cNvPr id="13" name="TextBox 12">
            <a:extLst>
              <a:ext uri="{FF2B5EF4-FFF2-40B4-BE49-F238E27FC236}">
                <a16:creationId xmlns:a16="http://schemas.microsoft.com/office/drawing/2014/main" id="{D25627CC-6056-DD49-A9C1-DE3748F9FDEA}"/>
              </a:ext>
            </a:extLst>
          </p:cNvPr>
          <p:cNvSpPr txBox="1"/>
          <p:nvPr/>
        </p:nvSpPr>
        <p:spPr>
          <a:xfrm>
            <a:off x="1669158" y="2551073"/>
            <a:ext cx="1511300" cy="369332"/>
          </a:xfrm>
          <a:prstGeom prst="rect">
            <a:avLst/>
          </a:prstGeom>
          <a:noFill/>
        </p:spPr>
        <p:txBody>
          <a:bodyPr wrap="square" rtlCol="0">
            <a:spAutoFit/>
          </a:bodyPr>
          <a:lstStyle/>
          <a:p>
            <a:r>
              <a:rPr lang="en-US" dirty="0"/>
              <a:t>sex</a:t>
            </a:r>
          </a:p>
        </p:txBody>
      </p:sp>
      <p:sp>
        <p:nvSpPr>
          <p:cNvPr id="14" name="TextBox 13">
            <a:extLst>
              <a:ext uri="{FF2B5EF4-FFF2-40B4-BE49-F238E27FC236}">
                <a16:creationId xmlns:a16="http://schemas.microsoft.com/office/drawing/2014/main" id="{89FB6648-9D4D-4340-AB90-7A94A3EA518A}"/>
              </a:ext>
            </a:extLst>
          </p:cNvPr>
          <p:cNvSpPr txBox="1"/>
          <p:nvPr/>
        </p:nvSpPr>
        <p:spPr>
          <a:xfrm>
            <a:off x="1669158" y="3381568"/>
            <a:ext cx="1511300" cy="369332"/>
          </a:xfrm>
          <a:prstGeom prst="rect">
            <a:avLst/>
          </a:prstGeom>
          <a:noFill/>
        </p:spPr>
        <p:txBody>
          <a:bodyPr wrap="square" rtlCol="0">
            <a:spAutoFit/>
          </a:bodyPr>
          <a:lstStyle/>
          <a:p>
            <a:r>
              <a:rPr lang="en-US" dirty="0"/>
              <a:t>age</a:t>
            </a:r>
          </a:p>
        </p:txBody>
      </p:sp>
      <p:sp>
        <p:nvSpPr>
          <p:cNvPr id="16" name="TextBox 15">
            <a:extLst>
              <a:ext uri="{FF2B5EF4-FFF2-40B4-BE49-F238E27FC236}">
                <a16:creationId xmlns:a16="http://schemas.microsoft.com/office/drawing/2014/main" id="{34C2DF2A-DC65-7B45-A01C-D16F1A3418C9}"/>
              </a:ext>
            </a:extLst>
          </p:cNvPr>
          <p:cNvSpPr txBox="1"/>
          <p:nvPr/>
        </p:nvSpPr>
        <p:spPr>
          <a:xfrm>
            <a:off x="6387452" y="2055377"/>
            <a:ext cx="1511300" cy="369332"/>
          </a:xfrm>
          <a:prstGeom prst="rect">
            <a:avLst/>
          </a:prstGeom>
          <a:noFill/>
        </p:spPr>
        <p:txBody>
          <a:bodyPr wrap="square" rtlCol="0">
            <a:spAutoFit/>
          </a:bodyPr>
          <a:lstStyle/>
          <a:p>
            <a:r>
              <a:rPr lang="en-US" dirty="0"/>
              <a:t>HD</a:t>
            </a:r>
          </a:p>
        </p:txBody>
      </p:sp>
      <p:sp>
        <p:nvSpPr>
          <p:cNvPr id="17" name="TextBox 16">
            <a:extLst>
              <a:ext uri="{FF2B5EF4-FFF2-40B4-BE49-F238E27FC236}">
                <a16:creationId xmlns:a16="http://schemas.microsoft.com/office/drawing/2014/main" id="{47714B2C-50EE-BB41-9A27-637E91F62A1E}"/>
              </a:ext>
            </a:extLst>
          </p:cNvPr>
          <p:cNvSpPr txBox="1"/>
          <p:nvPr/>
        </p:nvSpPr>
        <p:spPr>
          <a:xfrm>
            <a:off x="6187839" y="2883952"/>
            <a:ext cx="1511300" cy="369332"/>
          </a:xfrm>
          <a:prstGeom prst="rect">
            <a:avLst/>
          </a:prstGeom>
          <a:noFill/>
        </p:spPr>
        <p:txBody>
          <a:bodyPr wrap="square" rtlCol="0">
            <a:spAutoFit/>
          </a:bodyPr>
          <a:lstStyle/>
          <a:p>
            <a:r>
              <a:rPr lang="en-US" dirty="0"/>
              <a:t>NO HD</a:t>
            </a:r>
          </a:p>
        </p:txBody>
      </p:sp>
    </p:spTree>
    <p:extLst>
      <p:ext uri="{BB962C8B-B14F-4D97-AF65-F5344CB8AC3E}">
        <p14:creationId xmlns:p14="http://schemas.microsoft.com/office/powerpoint/2010/main" val="3161087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4955-F6AA-1D45-89B4-F998EB997D0B}"/>
              </a:ext>
            </a:extLst>
          </p:cNvPr>
          <p:cNvSpPr>
            <a:spLocks noGrp="1"/>
          </p:cNvSpPr>
          <p:nvPr>
            <p:ph type="title"/>
          </p:nvPr>
        </p:nvSpPr>
        <p:spPr>
          <a:xfrm>
            <a:off x="428625" y="314326"/>
            <a:ext cx="8286750" cy="1325563"/>
          </a:xfrm>
        </p:spPr>
        <p:txBody>
          <a:bodyPr/>
          <a:lstStyle/>
          <a:p>
            <a:r>
              <a:rPr lang="en-US" dirty="0"/>
              <a:t>Artificial neural network - visualization</a:t>
            </a:r>
          </a:p>
        </p:txBody>
      </p:sp>
      <p:sp>
        <p:nvSpPr>
          <p:cNvPr id="3" name="Rectangle 2">
            <a:extLst>
              <a:ext uri="{FF2B5EF4-FFF2-40B4-BE49-F238E27FC236}">
                <a16:creationId xmlns:a16="http://schemas.microsoft.com/office/drawing/2014/main" id="{17EBD051-01D3-3C45-B962-B6F3C288C744}"/>
              </a:ext>
            </a:extLst>
          </p:cNvPr>
          <p:cNvSpPr/>
          <p:nvPr/>
        </p:nvSpPr>
        <p:spPr>
          <a:xfrm>
            <a:off x="782354" y="3136612"/>
            <a:ext cx="8610600" cy="584775"/>
          </a:xfrm>
          <a:prstGeom prst="rect">
            <a:avLst/>
          </a:prstGeom>
        </p:spPr>
        <p:txBody>
          <a:bodyPr wrap="square">
            <a:spAutoFit/>
          </a:bodyPr>
          <a:lstStyle/>
          <a:p>
            <a:r>
              <a:rPr lang="en-US" sz="3200" dirty="0">
                <a:hlinkClick r:id="rId3"/>
              </a:rPr>
              <a:t>https://www.youtube.com/watch?v=3JQ3hYko51Y</a:t>
            </a:r>
            <a:endParaRPr lang="en-US" sz="3200" dirty="0"/>
          </a:p>
        </p:txBody>
      </p:sp>
    </p:spTree>
    <p:extLst>
      <p:ext uri="{BB962C8B-B14F-4D97-AF65-F5344CB8AC3E}">
        <p14:creationId xmlns:p14="http://schemas.microsoft.com/office/powerpoint/2010/main" val="387283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A4E8BC-1C42-9647-A721-AE262FA37660}"/>
              </a:ext>
            </a:extLst>
          </p:cNvPr>
          <p:cNvSpPr>
            <a:spLocks noGrp="1"/>
          </p:cNvSpPr>
          <p:nvPr>
            <p:ph type="title"/>
          </p:nvPr>
        </p:nvSpPr>
        <p:spPr>
          <a:xfrm>
            <a:off x="647271" y="1012004"/>
            <a:ext cx="2562119" cy="4795408"/>
          </a:xfrm>
        </p:spPr>
        <p:txBody>
          <a:bodyPr>
            <a:normAutofit/>
          </a:bodyPr>
          <a:lstStyle/>
          <a:p>
            <a:r>
              <a:rPr lang="en-US" sz="2400">
                <a:solidFill>
                  <a:srgbClr val="FFFFFF"/>
                </a:solidFill>
              </a:rPr>
              <a:t>Announcements</a:t>
            </a:r>
          </a:p>
        </p:txBody>
      </p:sp>
      <p:graphicFrame>
        <p:nvGraphicFramePr>
          <p:cNvPr id="5" name="Content Placeholder 2">
            <a:extLst>
              <a:ext uri="{FF2B5EF4-FFF2-40B4-BE49-F238E27FC236}">
                <a16:creationId xmlns:a16="http://schemas.microsoft.com/office/drawing/2014/main" id="{D3922369-7001-4A86-95F0-D75E19EFA5C9}"/>
              </a:ext>
            </a:extLst>
          </p:cNvPr>
          <p:cNvGraphicFramePr>
            <a:graphicFrameLocks noGrp="1"/>
          </p:cNvGraphicFramePr>
          <p:nvPr>
            <p:ph idx="1"/>
            <p:extLst>
              <p:ext uri="{D42A27DB-BD31-4B8C-83A1-F6EECF244321}">
                <p14:modId xmlns:p14="http://schemas.microsoft.com/office/powerpoint/2010/main" val="337014396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8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B296-E1E7-F64B-B8C4-22ABE1E6BA86}"/>
              </a:ext>
            </a:extLst>
          </p:cNvPr>
          <p:cNvSpPr>
            <a:spLocks noGrp="1"/>
          </p:cNvSpPr>
          <p:nvPr>
            <p:ph type="title"/>
          </p:nvPr>
        </p:nvSpPr>
        <p:spPr/>
        <p:txBody>
          <a:bodyPr>
            <a:normAutofit/>
          </a:bodyPr>
          <a:lstStyle/>
          <a:p>
            <a:r>
              <a:rPr lang="en-US" sz="4000" dirty="0"/>
              <a:t>Artificial Neural Network stream –</a:t>
            </a:r>
            <a:br>
              <a:rPr lang="en-US" sz="4000" dirty="0"/>
            </a:br>
            <a:r>
              <a:rPr lang="en-US" sz="4000" dirty="0"/>
              <a:t>available on CLE</a:t>
            </a:r>
          </a:p>
        </p:txBody>
      </p:sp>
      <p:pic>
        <p:nvPicPr>
          <p:cNvPr id="7" name="Picture 6" descr="A picture containing text, map&#10;&#10;Description automatically generated">
            <a:extLst>
              <a:ext uri="{FF2B5EF4-FFF2-40B4-BE49-F238E27FC236}">
                <a16:creationId xmlns:a16="http://schemas.microsoft.com/office/drawing/2014/main" id="{E16C145F-CE34-5649-A894-B569D48B8FDB}"/>
              </a:ext>
            </a:extLst>
          </p:cNvPr>
          <p:cNvPicPr>
            <a:picLocks noChangeAspect="1"/>
          </p:cNvPicPr>
          <p:nvPr/>
        </p:nvPicPr>
        <p:blipFill>
          <a:blip r:embed="rId3"/>
          <a:stretch>
            <a:fillRect/>
          </a:stretch>
        </p:blipFill>
        <p:spPr>
          <a:xfrm>
            <a:off x="1002479" y="1690689"/>
            <a:ext cx="7139041" cy="4834311"/>
          </a:xfrm>
          <a:prstGeom prst="rect">
            <a:avLst/>
          </a:prstGeom>
        </p:spPr>
      </p:pic>
    </p:spTree>
    <p:extLst>
      <p:ext uri="{BB962C8B-B14F-4D97-AF65-F5344CB8AC3E}">
        <p14:creationId xmlns:p14="http://schemas.microsoft.com/office/powerpoint/2010/main" val="305117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8713" y="273132"/>
            <a:ext cx="7886700" cy="679903"/>
          </a:xfrm>
        </p:spPr>
        <p:txBody>
          <a:bodyPr>
            <a:normAutofit fontScale="90000"/>
          </a:bodyPr>
          <a:lstStyle/>
          <a:p>
            <a:r>
              <a:rPr lang="en-US" dirty="0"/>
              <a:t>Many of the models discussed today can be used for regression!</a:t>
            </a:r>
          </a:p>
        </p:txBody>
      </p:sp>
      <p:sp>
        <p:nvSpPr>
          <p:cNvPr id="4" name="Content Placeholder 3"/>
          <p:cNvSpPr>
            <a:spLocks noGrp="1"/>
          </p:cNvSpPr>
          <p:nvPr>
            <p:ph idx="1"/>
          </p:nvPr>
        </p:nvSpPr>
        <p:spPr>
          <a:xfrm>
            <a:off x="107302" y="1634362"/>
            <a:ext cx="8929395" cy="6553956"/>
          </a:xfrm>
        </p:spPr>
        <p:txBody>
          <a:bodyPr>
            <a:normAutofit/>
          </a:bodyPr>
          <a:lstStyle/>
          <a:p>
            <a:r>
              <a:rPr lang="en-US" dirty="0"/>
              <a:t>With some adaptation, the techniques we have discussed today can be applied to target continuous outcomes, i.e. regression problems</a:t>
            </a:r>
          </a:p>
          <a:p>
            <a:r>
              <a:rPr lang="en-US" dirty="0"/>
              <a:t>We will not discuss but Orange offers regression versions of the following algorithms:</a:t>
            </a:r>
          </a:p>
          <a:p>
            <a:pPr lvl="1"/>
            <a:r>
              <a:rPr lang="en-US" dirty="0"/>
              <a:t>K-nearest neighbors</a:t>
            </a:r>
          </a:p>
          <a:p>
            <a:pPr lvl="1"/>
            <a:r>
              <a:rPr lang="en-US" dirty="0"/>
              <a:t>Regression trees (recursive partitioning)</a:t>
            </a:r>
          </a:p>
          <a:p>
            <a:pPr lvl="1"/>
            <a:r>
              <a:rPr lang="en-US" dirty="0"/>
              <a:t>Support vector machines</a:t>
            </a:r>
          </a:p>
          <a:p>
            <a:pPr lvl="1"/>
            <a:r>
              <a:rPr lang="en-US" dirty="0"/>
              <a:t>Artificial neural networks</a:t>
            </a:r>
          </a:p>
          <a:p>
            <a:pPr lvl="1"/>
            <a:endParaRPr lang="en-US" b="1" dirty="0">
              <a:solidFill>
                <a:schemeClr val="accent5">
                  <a:lumMod val="75000"/>
                </a:schemeClr>
              </a:solidFill>
            </a:endParaRPr>
          </a:p>
        </p:txBody>
      </p:sp>
    </p:spTree>
    <p:extLst>
      <p:ext uri="{BB962C8B-B14F-4D97-AF65-F5344CB8AC3E}">
        <p14:creationId xmlns:p14="http://schemas.microsoft.com/office/powerpoint/2010/main" val="3633406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Next Thursday—</a:t>
            </a:r>
            <a:br>
              <a:rPr lang="en-US" dirty="0"/>
            </a:br>
            <a:r>
              <a:rPr lang="en-US" dirty="0"/>
              <a:t>supervised learning fin</a:t>
            </a:r>
          </a:p>
        </p:txBody>
      </p:sp>
      <p:sp>
        <p:nvSpPr>
          <p:cNvPr id="4" name="Content Placeholder 3"/>
          <p:cNvSpPr>
            <a:spLocks noGrp="1"/>
          </p:cNvSpPr>
          <p:nvPr>
            <p:ph idx="1"/>
          </p:nvPr>
        </p:nvSpPr>
        <p:spPr/>
        <p:txBody>
          <a:bodyPr>
            <a:normAutofit/>
          </a:bodyPr>
          <a:lstStyle/>
          <a:p>
            <a:r>
              <a:rPr lang="en-US" sz="3200" dirty="0"/>
              <a:t>Cross validation</a:t>
            </a:r>
          </a:p>
          <a:p>
            <a:r>
              <a:rPr lang="en-US" sz="3200" dirty="0"/>
              <a:t>Ensemble methods</a:t>
            </a:r>
          </a:p>
          <a:p>
            <a:pPr lvl="1"/>
            <a:r>
              <a:rPr lang="en-US" sz="2800" dirty="0"/>
              <a:t>Bagging</a:t>
            </a:r>
          </a:p>
          <a:p>
            <a:pPr lvl="1"/>
            <a:r>
              <a:rPr lang="en-US" sz="2800" dirty="0"/>
              <a:t>Boosting</a:t>
            </a:r>
          </a:p>
          <a:p>
            <a:pPr lvl="1"/>
            <a:r>
              <a:rPr lang="en-US" sz="2800" dirty="0"/>
              <a:t>Stacking</a:t>
            </a:r>
          </a:p>
          <a:p>
            <a:r>
              <a:rPr lang="en-US" sz="3200" dirty="0"/>
              <a:t>Parameter tuning</a:t>
            </a:r>
          </a:p>
          <a:p>
            <a:r>
              <a:rPr lang="en-US" sz="3200" dirty="0"/>
              <a:t>Feature importance</a:t>
            </a:r>
          </a:p>
        </p:txBody>
      </p:sp>
    </p:spTree>
    <p:extLst>
      <p:ext uri="{BB962C8B-B14F-4D97-AF65-F5344CB8AC3E}">
        <p14:creationId xmlns:p14="http://schemas.microsoft.com/office/powerpoint/2010/main" val="329944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this lecture</a:t>
            </a:r>
            <a:br>
              <a:rPr lang="en-US" dirty="0"/>
            </a:br>
            <a:r>
              <a:rPr lang="en-US" dirty="0"/>
              <a:t>- more classification!</a:t>
            </a:r>
          </a:p>
        </p:txBody>
      </p:sp>
      <p:sp>
        <p:nvSpPr>
          <p:cNvPr id="3" name="Content Placeholder 2"/>
          <p:cNvSpPr>
            <a:spLocks noGrp="1"/>
          </p:cNvSpPr>
          <p:nvPr>
            <p:ph idx="1"/>
          </p:nvPr>
        </p:nvSpPr>
        <p:spPr>
          <a:xfrm>
            <a:off x="628650" y="1690689"/>
            <a:ext cx="7886700" cy="4683794"/>
          </a:xfrm>
        </p:spPr>
        <p:txBody>
          <a:bodyPr>
            <a:normAutofit/>
          </a:bodyPr>
          <a:lstStyle/>
          <a:p>
            <a:endParaRPr lang="en-US" dirty="0"/>
          </a:p>
          <a:p>
            <a:r>
              <a:rPr lang="en-US" dirty="0"/>
              <a:t>K-nearest neighbors</a:t>
            </a:r>
          </a:p>
          <a:p>
            <a:pPr lvl="1"/>
            <a:r>
              <a:rPr lang="en-US" dirty="0"/>
              <a:t>Parameter tuning</a:t>
            </a:r>
          </a:p>
          <a:p>
            <a:pPr lvl="1"/>
            <a:r>
              <a:rPr lang="en-US" dirty="0"/>
              <a:t>Training-validation-test</a:t>
            </a:r>
          </a:p>
          <a:p>
            <a:r>
              <a:rPr lang="en-US" dirty="0"/>
              <a:t>Classification trees (recursive partitioning)</a:t>
            </a:r>
          </a:p>
          <a:p>
            <a:r>
              <a:rPr lang="en-US" dirty="0"/>
              <a:t>Support vector machines</a:t>
            </a:r>
          </a:p>
          <a:p>
            <a:r>
              <a:rPr lang="en-US" dirty="0"/>
              <a:t>Artificial neural networks</a:t>
            </a:r>
          </a:p>
          <a:p>
            <a:r>
              <a:rPr lang="en-US" dirty="0"/>
              <a:t>Comparison of classifiers</a:t>
            </a:r>
          </a:p>
        </p:txBody>
      </p:sp>
    </p:spTree>
    <p:extLst>
      <p:ext uri="{BB962C8B-B14F-4D97-AF65-F5344CB8AC3E}">
        <p14:creationId xmlns:p14="http://schemas.microsoft.com/office/powerpoint/2010/main" val="127445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61A3F-E2D7-0C4C-B987-96357203D851}"/>
              </a:ext>
            </a:extLst>
          </p:cNvPr>
          <p:cNvSpPr txBox="1"/>
          <p:nvPr/>
        </p:nvSpPr>
        <p:spPr>
          <a:xfrm>
            <a:off x="0" y="1081770"/>
            <a:ext cx="8933793" cy="4708981"/>
          </a:xfrm>
          <a:prstGeom prst="rect">
            <a:avLst/>
          </a:prstGeom>
          <a:noFill/>
        </p:spPr>
        <p:txBody>
          <a:bodyPr wrap="square" numCol="2" rtlCol="0">
            <a:spAutoFit/>
          </a:bodyPr>
          <a:lstStyle/>
          <a:p>
            <a:pPr marL="742950" lvl="1" indent="-285750">
              <a:buFont typeface="Arial" panose="020B0604020202020204" pitchFamily="34" charset="0"/>
              <a:buChar char="•"/>
            </a:pPr>
            <a:r>
              <a:rPr lang="en-US" sz="2000" dirty="0"/>
              <a:t>Data:</a:t>
            </a:r>
          </a:p>
          <a:p>
            <a:pPr marL="1200150" lvl="2" indent="-285750">
              <a:buFont typeface="Arial" panose="020B0604020202020204" pitchFamily="34" charset="0"/>
              <a:buChar char="•"/>
            </a:pPr>
            <a:r>
              <a:rPr lang="en-US" sz="2000" dirty="0"/>
              <a:t>n = 303</a:t>
            </a:r>
          </a:p>
          <a:p>
            <a:pPr marL="1200150" lvl="2" indent="-285750">
              <a:buFont typeface="Arial" panose="020B0604020202020204" pitchFamily="34" charset="0"/>
              <a:buChar char="•"/>
            </a:pPr>
            <a:r>
              <a:rPr lang="en-US" sz="2000" dirty="0"/>
              <a:t>14 attributes</a:t>
            </a:r>
          </a:p>
          <a:p>
            <a:pPr marL="742950" lvl="1" indent="-285750">
              <a:buFont typeface="Arial" panose="020B0604020202020204" pitchFamily="34" charset="0"/>
              <a:buChar char="•"/>
            </a:pPr>
            <a:r>
              <a:rPr lang="en-US" sz="2000" b="1" dirty="0"/>
              <a:t>Target:</a:t>
            </a:r>
          </a:p>
          <a:p>
            <a:pPr marL="1200150" lvl="2" indent="-285750">
              <a:buFont typeface="Arial" panose="020B0604020202020204" pitchFamily="34" charset="0"/>
              <a:buChar char="•"/>
            </a:pPr>
            <a:r>
              <a:rPr lang="en-US" sz="2000" b="1" dirty="0"/>
              <a:t>AHD: diagnosis of heart disease (1 = yes, 0 = no)</a:t>
            </a:r>
          </a:p>
          <a:p>
            <a:pPr lvl="1"/>
            <a:r>
              <a:rPr lang="en-US" sz="2000" dirty="0"/>
              <a:t>Predictors:</a:t>
            </a:r>
          </a:p>
          <a:p>
            <a:pPr marL="1200150" lvl="2" indent="-285750">
              <a:buFont typeface="Arial" panose="020B0604020202020204" pitchFamily="34" charset="0"/>
              <a:buChar char="•"/>
            </a:pPr>
            <a:r>
              <a:rPr lang="en-US" sz="2000" dirty="0"/>
              <a:t>Age: age (years)</a:t>
            </a:r>
          </a:p>
          <a:p>
            <a:pPr marL="1200150" lvl="2" indent="-285750">
              <a:buFont typeface="Arial" panose="020B0604020202020204" pitchFamily="34" charset="0"/>
              <a:buChar char="•"/>
            </a:pPr>
            <a:r>
              <a:rPr lang="en-US" sz="2000" dirty="0"/>
              <a:t>Sex: gender</a:t>
            </a:r>
          </a:p>
          <a:p>
            <a:pPr marL="1200150" lvl="2" indent="-285750">
              <a:buFont typeface="Arial" panose="020B0604020202020204" pitchFamily="34" charset="0"/>
              <a:buChar char="•"/>
            </a:pPr>
            <a:r>
              <a:rPr lang="en-US" sz="2000" dirty="0" err="1"/>
              <a:t>ChestPain</a:t>
            </a:r>
            <a:r>
              <a:rPr lang="en-US" sz="2000" dirty="0"/>
              <a:t>: chest pain type</a:t>
            </a:r>
          </a:p>
          <a:p>
            <a:pPr marL="1200150" lvl="2" indent="-285750">
              <a:buFont typeface="Arial" panose="020B0604020202020204" pitchFamily="34" charset="0"/>
              <a:buChar char="•"/>
            </a:pPr>
            <a:r>
              <a:rPr lang="en-US" sz="2000" dirty="0"/>
              <a:t>Chol: cholesterol</a:t>
            </a:r>
          </a:p>
          <a:p>
            <a:pPr marL="1200150" lvl="2" indent="-285750">
              <a:buFont typeface="Arial" panose="020B0604020202020204" pitchFamily="34" charset="0"/>
              <a:buChar char="•"/>
            </a:pPr>
            <a:r>
              <a:rPr lang="en-US" sz="2000" dirty="0" err="1"/>
              <a:t>Fbs</a:t>
            </a:r>
            <a:r>
              <a:rPr lang="en-US" sz="2000" dirty="0"/>
              <a:t>: fasting blood sugar &gt;120 mg/dL</a:t>
            </a:r>
          </a:p>
          <a:p>
            <a:pPr marL="1200150" lvl="2" indent="-285750">
              <a:buFont typeface="Arial" panose="020B0604020202020204" pitchFamily="34" charset="0"/>
              <a:buChar char="•"/>
            </a:pPr>
            <a:r>
              <a:rPr lang="en-US" sz="2000" dirty="0" err="1"/>
              <a:t>restecg</a:t>
            </a:r>
            <a:r>
              <a:rPr lang="en-US" sz="2000" dirty="0"/>
              <a:t>: resting electrocardiographic results</a:t>
            </a:r>
          </a:p>
          <a:p>
            <a:pPr marL="1200150" lvl="2" indent="-285750">
              <a:buFont typeface="Arial" panose="020B0604020202020204" pitchFamily="34" charset="0"/>
              <a:buChar char="•"/>
            </a:pPr>
            <a:r>
              <a:rPr lang="en-US" sz="2000" dirty="0" err="1"/>
              <a:t>MaxHR</a:t>
            </a:r>
            <a:r>
              <a:rPr lang="en-US" sz="2000" dirty="0"/>
              <a:t>: maximum heart rate achieved</a:t>
            </a:r>
          </a:p>
          <a:p>
            <a:pPr marL="1200150" lvl="2" indent="-285750">
              <a:buFont typeface="Arial" panose="020B0604020202020204" pitchFamily="34" charset="0"/>
              <a:buChar char="•"/>
            </a:pPr>
            <a:r>
              <a:rPr lang="en-US" sz="2000" dirty="0" err="1"/>
              <a:t>ExAng</a:t>
            </a:r>
            <a:r>
              <a:rPr lang="en-US" sz="2000" dirty="0"/>
              <a:t>: exercise induced angina</a:t>
            </a:r>
          </a:p>
          <a:p>
            <a:pPr marL="1200150" lvl="2" indent="-285750">
              <a:buFont typeface="Arial" panose="020B0604020202020204" pitchFamily="34" charset="0"/>
              <a:buChar char="•"/>
            </a:pPr>
            <a:r>
              <a:rPr lang="en-US" sz="2000" dirty="0" err="1"/>
              <a:t>Oldpeak</a:t>
            </a:r>
            <a:r>
              <a:rPr lang="en-US" sz="2000" dirty="0"/>
              <a:t>: ST depression induced by exercise</a:t>
            </a:r>
          </a:p>
          <a:p>
            <a:pPr marL="1200150" lvl="2" indent="-285750">
              <a:buFont typeface="Arial" panose="020B0604020202020204" pitchFamily="34" charset="0"/>
              <a:buChar char="•"/>
            </a:pPr>
            <a:r>
              <a:rPr lang="en-US" sz="2000" dirty="0"/>
              <a:t>Slope: slope of peak exercise ST segment</a:t>
            </a:r>
          </a:p>
          <a:p>
            <a:pPr marL="1200150" lvl="2" indent="-285750">
              <a:buFont typeface="Arial" panose="020B0604020202020204" pitchFamily="34" charset="0"/>
              <a:buChar char="•"/>
            </a:pPr>
            <a:r>
              <a:rPr lang="en-US" sz="2000" dirty="0"/>
              <a:t>Ca: # of major vessels colored by </a:t>
            </a:r>
            <a:r>
              <a:rPr lang="en-US" sz="2000" dirty="0" err="1"/>
              <a:t>flouroscopy</a:t>
            </a:r>
            <a:r>
              <a:rPr lang="en-US" sz="2000" dirty="0"/>
              <a:t> </a:t>
            </a:r>
          </a:p>
          <a:p>
            <a:pPr marL="1200150" lvl="2" indent="-285750">
              <a:buFont typeface="Arial" panose="020B0604020202020204" pitchFamily="34" charset="0"/>
              <a:buChar char="•"/>
            </a:pPr>
            <a:r>
              <a:rPr lang="en-US" sz="2000" dirty="0" err="1"/>
              <a:t>Thal</a:t>
            </a:r>
            <a:r>
              <a:rPr lang="en-US" sz="2000" dirty="0"/>
              <a:t>: Thallium stress test</a:t>
            </a:r>
          </a:p>
          <a:p>
            <a:pPr marL="1200150" lvl="2" indent="-285750">
              <a:buFont typeface="Arial" panose="020B0604020202020204" pitchFamily="34" charset="0"/>
              <a:buChar char="•"/>
            </a:pPr>
            <a:r>
              <a:rPr lang="en-US" sz="2000" dirty="0" err="1"/>
              <a:t>SysBp</a:t>
            </a:r>
            <a:r>
              <a:rPr lang="en-US" sz="2000" dirty="0"/>
              <a:t>: systolic blood pressure</a:t>
            </a:r>
          </a:p>
          <a:p>
            <a:pPr marL="1200150" lvl="2" indent="-285750">
              <a:buFont typeface="Arial" panose="020B0604020202020204" pitchFamily="34" charset="0"/>
              <a:buChar char="•"/>
            </a:pPr>
            <a:endParaRPr lang="en-US" sz="2000" b="1" dirty="0"/>
          </a:p>
          <a:p>
            <a:pPr marL="742950" lvl="1" indent="-285750">
              <a:buFont typeface="Arial" panose="020B0604020202020204" pitchFamily="34" charset="0"/>
              <a:buChar char="•"/>
            </a:pPr>
            <a:endParaRPr lang="en-US" sz="2000" dirty="0"/>
          </a:p>
        </p:txBody>
      </p:sp>
      <p:sp>
        <p:nvSpPr>
          <p:cNvPr id="6" name="Title 1">
            <a:extLst>
              <a:ext uri="{FF2B5EF4-FFF2-40B4-BE49-F238E27FC236}">
                <a16:creationId xmlns:a16="http://schemas.microsoft.com/office/drawing/2014/main" id="{E8223352-5BE2-9F46-847A-AF87A1AA09A2}"/>
              </a:ext>
            </a:extLst>
          </p:cNvPr>
          <p:cNvSpPr txBox="1">
            <a:spLocks/>
          </p:cNvSpPr>
          <p:nvPr/>
        </p:nvSpPr>
        <p:spPr>
          <a:xfrm>
            <a:off x="391962" y="-243793"/>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Ongoing </a:t>
            </a:r>
            <a:r>
              <a:rPr lang="en-US" dirty="0"/>
              <a:t>case study – Heart data</a:t>
            </a:r>
          </a:p>
        </p:txBody>
      </p:sp>
      <p:sp>
        <p:nvSpPr>
          <p:cNvPr id="2" name="TextBox 1">
            <a:extLst>
              <a:ext uri="{FF2B5EF4-FFF2-40B4-BE49-F238E27FC236}">
                <a16:creationId xmlns:a16="http://schemas.microsoft.com/office/drawing/2014/main" id="{FCCD7B2B-9677-6045-B6E8-0BFB970ADD0F}"/>
              </a:ext>
            </a:extLst>
          </p:cNvPr>
          <p:cNvSpPr txBox="1"/>
          <p:nvPr/>
        </p:nvSpPr>
        <p:spPr>
          <a:xfrm>
            <a:off x="391962" y="5979243"/>
            <a:ext cx="9276692" cy="461665"/>
          </a:xfrm>
          <a:prstGeom prst="rect">
            <a:avLst/>
          </a:prstGeom>
          <a:noFill/>
        </p:spPr>
        <p:txBody>
          <a:bodyPr wrap="square" rtlCol="0">
            <a:spAutoFit/>
          </a:bodyPr>
          <a:lstStyle/>
          <a:p>
            <a:r>
              <a:rPr lang="en-US" sz="2400" u="sng" dirty="0"/>
              <a:t>Goal: Predict (probability) of heart disease using different classifiers.</a:t>
            </a:r>
          </a:p>
        </p:txBody>
      </p:sp>
    </p:spTree>
    <p:extLst>
      <p:ext uri="{BB962C8B-B14F-4D97-AF65-F5344CB8AC3E}">
        <p14:creationId xmlns:p14="http://schemas.microsoft.com/office/powerpoint/2010/main" val="376534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44" y="2518390"/>
            <a:ext cx="7886700" cy="1325563"/>
          </a:xfrm>
        </p:spPr>
        <p:txBody>
          <a:bodyPr/>
          <a:lstStyle/>
          <a:p>
            <a:r>
              <a:rPr lang="en-US" dirty="0"/>
              <a:t>K-nearest neighbors classification</a:t>
            </a:r>
          </a:p>
        </p:txBody>
      </p:sp>
    </p:spTree>
    <p:extLst>
      <p:ext uri="{BB962C8B-B14F-4D97-AF65-F5344CB8AC3E}">
        <p14:creationId xmlns:p14="http://schemas.microsoft.com/office/powerpoint/2010/main" val="180700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365126"/>
            <a:ext cx="8028653" cy="1325563"/>
          </a:xfrm>
        </p:spPr>
        <p:txBody>
          <a:bodyPr/>
          <a:lstStyle/>
          <a:p>
            <a:r>
              <a:rPr lang="en-US"/>
              <a:t>K-nearest neighbors classification</a:t>
            </a:r>
          </a:p>
        </p:txBody>
      </p:sp>
      <p:grpSp>
        <p:nvGrpSpPr>
          <p:cNvPr id="28" name="Group 27"/>
          <p:cNvGrpSpPr/>
          <p:nvPr/>
        </p:nvGrpSpPr>
        <p:grpSpPr>
          <a:xfrm>
            <a:off x="1101212" y="1690689"/>
            <a:ext cx="6521553" cy="4675699"/>
            <a:chOff x="1115960" y="1690689"/>
            <a:chExt cx="6521553" cy="4675699"/>
          </a:xfrm>
        </p:grpSpPr>
        <p:sp>
          <p:nvSpPr>
            <p:cNvPr id="5" name="Oval 4"/>
            <p:cNvSpPr/>
            <p:nvPr/>
          </p:nvSpPr>
          <p:spPr>
            <a:xfrm>
              <a:off x="1115960" y="4226527"/>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p:cNvSpPr/>
            <p:nvPr/>
          </p:nvSpPr>
          <p:spPr>
            <a:xfrm>
              <a:off x="4178708" y="4310103"/>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p:cNvSpPr/>
            <p:nvPr/>
          </p:nvSpPr>
          <p:spPr>
            <a:xfrm>
              <a:off x="5164699" y="3878826"/>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p:cNvSpPr/>
            <p:nvPr/>
          </p:nvSpPr>
          <p:spPr>
            <a:xfrm>
              <a:off x="3962399" y="2411132"/>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p:cNvSpPr/>
            <p:nvPr/>
          </p:nvSpPr>
          <p:spPr>
            <a:xfrm>
              <a:off x="6464709" y="2841523"/>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p:cNvSpPr/>
            <p:nvPr/>
          </p:nvSpPr>
          <p:spPr>
            <a:xfrm>
              <a:off x="6685935" y="4370440"/>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p:cNvSpPr/>
            <p:nvPr/>
          </p:nvSpPr>
          <p:spPr>
            <a:xfrm>
              <a:off x="5002467" y="5098486"/>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p:nvSpPr>
          <p:spPr>
            <a:xfrm>
              <a:off x="3480619" y="5137815"/>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p:cNvSpPr/>
            <p:nvPr/>
          </p:nvSpPr>
          <p:spPr>
            <a:xfrm>
              <a:off x="5889522" y="2386552"/>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18386" y="1690689"/>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67894" y="5717458"/>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25443" y="2184990"/>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16360" y="5462279"/>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69573" y="3706761"/>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93921" y="2583196"/>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01495" y="3040397"/>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8167" y="2184990"/>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398" y="3131573"/>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25960" y="2116164"/>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694038" y="4552337"/>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80619" y="6041923"/>
              <a:ext cx="324465" cy="324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p:cNvSpPr/>
            <p:nvPr/>
          </p:nvSpPr>
          <p:spPr>
            <a:xfrm>
              <a:off x="6978750" y="5260718"/>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p:cNvSpPr/>
            <p:nvPr/>
          </p:nvSpPr>
          <p:spPr>
            <a:xfrm>
              <a:off x="7313048" y="3716594"/>
              <a:ext cx="324465" cy="3244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270394" y="3131574"/>
            <a:ext cx="304801" cy="3244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438281" y="2298423"/>
            <a:ext cx="2011680" cy="2011680"/>
          </a:xfrm>
          <a:prstGeom prst="ellipse">
            <a:avLst/>
          </a:prstGeom>
          <a:solidFill>
            <a:srgbClr val="92D050">
              <a:alpha val="25000"/>
            </a:srgb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22794" y="1453845"/>
            <a:ext cx="2681568" cy="584775"/>
          </a:xfrm>
          <a:prstGeom prst="rect">
            <a:avLst/>
          </a:prstGeom>
          <a:noFill/>
        </p:spPr>
        <p:txBody>
          <a:bodyPr wrap="none" rtlCol="0">
            <a:spAutoFit/>
          </a:bodyPr>
          <a:lstStyle/>
          <a:p>
            <a:r>
              <a:rPr lang="en-US" sz="3200" dirty="0"/>
              <a:t>k = 3 : </a:t>
            </a:r>
            <a:r>
              <a:rPr lang="en-US" sz="3200" dirty="0">
                <a:solidFill>
                  <a:srgbClr val="C00000"/>
                </a:solidFill>
              </a:rPr>
              <a:t>red wins</a:t>
            </a:r>
          </a:p>
        </p:txBody>
      </p:sp>
      <p:grpSp>
        <p:nvGrpSpPr>
          <p:cNvPr id="30" name="Group 29"/>
          <p:cNvGrpSpPr/>
          <p:nvPr/>
        </p:nvGrpSpPr>
        <p:grpSpPr>
          <a:xfrm>
            <a:off x="154369" y="2404017"/>
            <a:ext cx="7373708" cy="4384913"/>
            <a:chOff x="154369" y="2404017"/>
            <a:chExt cx="7373708" cy="4384913"/>
          </a:xfrm>
        </p:grpSpPr>
        <p:grpSp>
          <p:nvGrpSpPr>
            <p:cNvPr id="31" name="Group 30"/>
            <p:cNvGrpSpPr/>
            <p:nvPr/>
          </p:nvGrpSpPr>
          <p:grpSpPr>
            <a:xfrm>
              <a:off x="154369" y="2404017"/>
              <a:ext cx="1243738" cy="2694469"/>
              <a:chOff x="154369" y="2404017"/>
              <a:chExt cx="1243738" cy="2694469"/>
            </a:xfrm>
          </p:grpSpPr>
          <p:cxnSp>
            <p:nvCxnSpPr>
              <p:cNvPr id="35" name="Straight Arrow Connector 34"/>
              <p:cNvCxnSpPr/>
              <p:nvPr/>
            </p:nvCxnSpPr>
            <p:spPr>
              <a:xfrm flipH="1" flipV="1">
                <a:off x="586854" y="3024727"/>
                <a:ext cx="27295" cy="2073759"/>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4369" y="2404017"/>
                <a:ext cx="1243738" cy="584775"/>
              </a:xfrm>
              <a:prstGeom prst="rect">
                <a:avLst/>
              </a:prstGeom>
              <a:noFill/>
            </p:spPr>
            <p:txBody>
              <a:bodyPr wrap="none" rtlCol="0">
                <a:spAutoFit/>
              </a:bodyPr>
              <a:lstStyle/>
              <a:p>
                <a:r>
                  <a:rPr lang="en-US" sz="3200" dirty="0"/>
                  <a:t>height</a:t>
                </a:r>
              </a:p>
            </p:txBody>
          </p:sp>
        </p:grpSp>
        <p:grpSp>
          <p:nvGrpSpPr>
            <p:cNvPr id="32" name="Group 31"/>
            <p:cNvGrpSpPr/>
            <p:nvPr/>
          </p:nvGrpSpPr>
          <p:grpSpPr>
            <a:xfrm>
              <a:off x="3114184" y="6204155"/>
              <a:ext cx="4413893" cy="584775"/>
              <a:chOff x="3114184" y="6204155"/>
              <a:chExt cx="4413893" cy="584775"/>
            </a:xfrm>
          </p:grpSpPr>
          <p:cxnSp>
            <p:nvCxnSpPr>
              <p:cNvPr id="33" name="Straight Arrow Connector 32"/>
              <p:cNvCxnSpPr/>
              <p:nvPr/>
            </p:nvCxnSpPr>
            <p:spPr>
              <a:xfrm flipV="1">
                <a:off x="3114184" y="6564573"/>
                <a:ext cx="3025009" cy="12834"/>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10665" y="6204155"/>
                <a:ext cx="1317412" cy="584775"/>
              </a:xfrm>
              <a:prstGeom prst="rect">
                <a:avLst/>
              </a:prstGeom>
              <a:noFill/>
            </p:spPr>
            <p:txBody>
              <a:bodyPr wrap="none" rtlCol="0">
                <a:spAutoFit/>
              </a:bodyPr>
              <a:lstStyle/>
              <a:p>
                <a:r>
                  <a:rPr lang="en-US" sz="3200" dirty="0"/>
                  <a:t>weight</a:t>
                </a:r>
              </a:p>
            </p:txBody>
          </p:sp>
        </p:grpSp>
      </p:grpSp>
    </p:spTree>
    <p:extLst>
      <p:ext uri="{BB962C8B-B14F-4D97-AF65-F5344CB8AC3E}">
        <p14:creationId xmlns:p14="http://schemas.microsoft.com/office/powerpoint/2010/main" val="166416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D7AB-BAE7-A741-A7F5-50727C0311AA}"/>
              </a:ext>
            </a:extLst>
          </p:cNvPr>
          <p:cNvSpPr>
            <a:spLocks noGrp="1"/>
          </p:cNvSpPr>
          <p:nvPr>
            <p:ph type="title"/>
          </p:nvPr>
        </p:nvSpPr>
        <p:spPr>
          <a:xfrm>
            <a:off x="0" y="3881638"/>
            <a:ext cx="2468166" cy="2452687"/>
          </a:xfrm>
        </p:spPr>
        <p:txBody>
          <a:bodyPr anchor="ctr">
            <a:normAutofit/>
          </a:bodyPr>
          <a:lstStyle/>
          <a:p>
            <a:r>
              <a:rPr lang="en-US" sz="3100" dirty="0"/>
              <a:t>Parameter tuning</a:t>
            </a:r>
          </a:p>
        </p:txBody>
      </p:sp>
      <p:pic>
        <p:nvPicPr>
          <p:cNvPr id="4" name="Picture 3" descr="A person holding a guitar&#10;&#10;Description automatically generated">
            <a:extLst>
              <a:ext uri="{FF2B5EF4-FFF2-40B4-BE49-F238E27FC236}">
                <a16:creationId xmlns:a16="http://schemas.microsoft.com/office/drawing/2014/main" id="{C409F860-06E4-2247-8E2A-3375199D0896}"/>
              </a:ext>
            </a:extLst>
          </p:cNvPr>
          <p:cNvPicPr>
            <a:picLocks noChangeAspect="1"/>
          </p:cNvPicPr>
          <p:nvPr/>
        </p:nvPicPr>
        <p:blipFill rotWithShape="1">
          <a:blip r:embed="rId3"/>
          <a:srcRect t="13299" b="145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13D2395-4AB6-7045-98E9-18A2C0134A04}"/>
              </a:ext>
            </a:extLst>
          </p:cNvPr>
          <p:cNvSpPr>
            <a:spLocks noGrp="1"/>
          </p:cNvSpPr>
          <p:nvPr>
            <p:ph idx="1"/>
          </p:nvPr>
        </p:nvSpPr>
        <p:spPr>
          <a:xfrm>
            <a:off x="2138044" y="4113459"/>
            <a:ext cx="7005956" cy="2452687"/>
          </a:xfrm>
        </p:spPr>
        <p:txBody>
          <a:bodyPr anchor="ctr">
            <a:noAutofit/>
          </a:bodyPr>
          <a:lstStyle/>
          <a:p>
            <a:r>
              <a:rPr lang="en-US" sz="2400" dirty="0"/>
              <a:t>Parameter tuning is the process of adjusting model parameters in order to find the “best” model</a:t>
            </a:r>
          </a:p>
          <a:p>
            <a:r>
              <a:rPr lang="en-US" sz="2400" dirty="0"/>
              <a:t>For example, we tune the K-nearest neighbors by adjusting the parameter k, the number of neighbors</a:t>
            </a:r>
          </a:p>
          <a:p>
            <a:r>
              <a:rPr lang="en-US" sz="2400" dirty="0"/>
              <a:t>Analogy: tuning the strings of a guitar to play the proper note is like parameter tuning to get the best prediction</a:t>
            </a:r>
          </a:p>
        </p:txBody>
      </p:sp>
    </p:spTree>
    <p:extLst>
      <p:ext uri="{BB962C8B-B14F-4D97-AF65-F5344CB8AC3E}">
        <p14:creationId xmlns:p14="http://schemas.microsoft.com/office/powerpoint/2010/main" val="419953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977" y="1364631"/>
            <a:ext cx="5883401" cy="5272139"/>
          </a:xfrm>
          <a:prstGeom prst="rect">
            <a:avLst/>
          </a:prstGeom>
        </p:spPr>
      </p:pic>
      <p:cxnSp>
        <p:nvCxnSpPr>
          <p:cNvPr id="5" name="Straight Arrow Connector 4"/>
          <p:cNvCxnSpPr/>
          <p:nvPr/>
        </p:nvCxnSpPr>
        <p:spPr>
          <a:xfrm flipV="1">
            <a:off x="3817088" y="4114799"/>
            <a:ext cx="304091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44410" y="4153577"/>
            <a:ext cx="2690038" cy="923330"/>
          </a:xfrm>
          <a:prstGeom prst="rect">
            <a:avLst/>
          </a:prstGeom>
          <a:noFill/>
        </p:spPr>
        <p:txBody>
          <a:bodyPr wrap="square" rtlCol="0">
            <a:spAutoFit/>
          </a:bodyPr>
          <a:lstStyle/>
          <a:p>
            <a:r>
              <a:rPr lang="en-US" b="1" dirty="0">
                <a:solidFill>
                  <a:schemeClr val="bg1">
                    <a:lumMod val="50000"/>
                  </a:schemeClr>
                </a:solidFill>
              </a:rPr>
              <a:t>Test error </a:t>
            </a:r>
            <a:r>
              <a:rPr lang="en-US" b="1">
                <a:solidFill>
                  <a:schemeClr val="bg1">
                    <a:lumMod val="50000"/>
                  </a:schemeClr>
                </a:solidFill>
              </a:rPr>
              <a:t>goes down </a:t>
            </a:r>
            <a:r>
              <a:rPr lang="en-US" b="1" dirty="0">
                <a:solidFill>
                  <a:schemeClr val="bg1">
                    <a:lumMod val="50000"/>
                  </a:schemeClr>
                </a:solidFill>
              </a:rPr>
              <a:t>then up again when overfitting </a:t>
            </a:r>
          </a:p>
          <a:p>
            <a:r>
              <a:rPr lang="en-US" b="1" dirty="0">
                <a:solidFill>
                  <a:schemeClr val="bg1">
                    <a:lumMod val="50000"/>
                  </a:schemeClr>
                </a:solidFill>
              </a:rPr>
              <a:t>                   to training data</a:t>
            </a:r>
          </a:p>
        </p:txBody>
      </p:sp>
      <p:cxnSp>
        <p:nvCxnSpPr>
          <p:cNvPr id="6" name="Straight Arrow Connector 5"/>
          <p:cNvCxnSpPr/>
          <p:nvPr/>
        </p:nvCxnSpPr>
        <p:spPr>
          <a:xfrm>
            <a:off x="2555358" y="4000705"/>
            <a:ext cx="2603860" cy="18365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48666">
            <a:off x="2006957" y="5191079"/>
            <a:ext cx="4277696" cy="646331"/>
          </a:xfrm>
          <a:prstGeom prst="rect">
            <a:avLst/>
          </a:prstGeom>
          <a:noFill/>
        </p:spPr>
        <p:txBody>
          <a:bodyPr wrap="square" rtlCol="0">
            <a:spAutoFit/>
          </a:bodyPr>
          <a:lstStyle/>
          <a:p>
            <a:r>
              <a:rPr lang="en-US" b="1" dirty="0">
                <a:solidFill>
                  <a:srgbClr val="00B0F0"/>
                </a:solidFill>
              </a:rPr>
              <a:t>Training set error gets better with more complexity – fitting to noise helps</a:t>
            </a:r>
          </a:p>
        </p:txBody>
      </p:sp>
      <p:cxnSp>
        <p:nvCxnSpPr>
          <p:cNvPr id="9" name="Straight Arrow Connector 8"/>
          <p:cNvCxnSpPr/>
          <p:nvPr/>
        </p:nvCxnSpPr>
        <p:spPr>
          <a:xfrm flipV="1">
            <a:off x="3370521" y="2466753"/>
            <a:ext cx="304091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97842" y="2505531"/>
            <a:ext cx="2398157" cy="646331"/>
          </a:xfrm>
          <a:prstGeom prst="rect">
            <a:avLst/>
          </a:prstGeom>
          <a:noFill/>
        </p:spPr>
        <p:txBody>
          <a:bodyPr wrap="none" rtlCol="0">
            <a:spAutoFit/>
          </a:bodyPr>
          <a:lstStyle/>
          <a:p>
            <a:r>
              <a:rPr lang="en-US" b="1" dirty="0">
                <a:solidFill>
                  <a:schemeClr val="accent1"/>
                </a:solidFill>
              </a:rPr>
              <a:t>Fitting increased noise</a:t>
            </a:r>
          </a:p>
          <a:p>
            <a:r>
              <a:rPr lang="en-US" b="1" dirty="0">
                <a:solidFill>
                  <a:schemeClr val="accent1"/>
                </a:solidFill>
              </a:rPr>
              <a:t>Low to high complexity</a:t>
            </a:r>
          </a:p>
        </p:txBody>
      </p:sp>
      <p:sp>
        <p:nvSpPr>
          <p:cNvPr id="3" name="Oval 2"/>
          <p:cNvSpPr/>
          <p:nvPr/>
        </p:nvSpPr>
        <p:spPr>
          <a:xfrm>
            <a:off x="4758070" y="3731136"/>
            <a:ext cx="1031359" cy="28707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507665" y="2466753"/>
            <a:ext cx="2434856" cy="1264383"/>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78396" y="1859646"/>
            <a:ext cx="1604157" cy="646331"/>
          </a:xfrm>
          <a:prstGeom prst="rect">
            <a:avLst/>
          </a:prstGeom>
          <a:noFill/>
        </p:spPr>
        <p:txBody>
          <a:bodyPr wrap="none" rtlCol="0">
            <a:spAutoFit/>
          </a:bodyPr>
          <a:lstStyle/>
          <a:p>
            <a:r>
              <a:rPr lang="en-US" b="1" dirty="0">
                <a:solidFill>
                  <a:srgbClr val="C00000"/>
                </a:solidFill>
              </a:rPr>
              <a:t>Best predictive</a:t>
            </a:r>
          </a:p>
          <a:p>
            <a:r>
              <a:rPr lang="en-US" b="1" dirty="0">
                <a:solidFill>
                  <a:srgbClr val="C00000"/>
                </a:solidFill>
              </a:rPr>
              <a:t>models (k = 7)</a:t>
            </a:r>
          </a:p>
        </p:txBody>
      </p:sp>
    </p:spTree>
    <p:extLst>
      <p:ext uri="{BB962C8B-B14F-4D97-AF65-F5344CB8AC3E}">
        <p14:creationId xmlns:p14="http://schemas.microsoft.com/office/powerpoint/2010/main" val="210041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1F1096-B51B-5648-BDEA-DD375852E8AD}"/>
              </a:ext>
            </a:extLst>
          </p:cNvPr>
          <p:cNvPicPr>
            <a:picLocks noChangeAspect="1"/>
          </p:cNvPicPr>
          <p:nvPr/>
        </p:nvPicPr>
        <p:blipFill rotWithShape="1">
          <a:blip r:embed="rId3"/>
          <a:srcRect t="-1" b="1115"/>
          <a:stretch/>
        </p:blipFill>
        <p:spPr>
          <a:xfrm>
            <a:off x="3279070" y="1079268"/>
            <a:ext cx="5181600" cy="3202395"/>
          </a:xfrm>
          <a:prstGeom prst="rect">
            <a:avLst/>
          </a:prstGeom>
        </p:spPr>
      </p:pic>
      <p:sp>
        <p:nvSpPr>
          <p:cNvPr id="6" name="Rounded Rectangle 5">
            <a:extLst>
              <a:ext uri="{FF2B5EF4-FFF2-40B4-BE49-F238E27FC236}">
                <a16:creationId xmlns:a16="http://schemas.microsoft.com/office/drawing/2014/main" id="{FF9CF163-41AA-FF40-95F0-C22421CBABEE}"/>
              </a:ext>
            </a:extLst>
          </p:cNvPr>
          <p:cNvSpPr/>
          <p:nvPr/>
        </p:nvSpPr>
        <p:spPr>
          <a:xfrm>
            <a:off x="2955851" y="1126312"/>
            <a:ext cx="5504819" cy="3381153"/>
          </a:xfrm>
          <a:prstGeom prst="roundRect">
            <a:avLst/>
          </a:prstGeom>
          <a:solidFill>
            <a:srgbClr val="7030A0">
              <a:alpha val="2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28650" y="48126"/>
            <a:ext cx="7886700" cy="1325563"/>
          </a:xfrm>
        </p:spPr>
        <p:txBody>
          <a:bodyPr/>
          <a:lstStyle/>
          <a:p>
            <a:r>
              <a:rPr lang="en-US" u="sng" dirty="0"/>
              <a:t>Train/Validate/Test</a:t>
            </a:r>
          </a:p>
        </p:txBody>
      </p:sp>
      <p:pic>
        <p:nvPicPr>
          <p:cNvPr id="36" name="Graphic 35" descr="Refresh">
            <a:extLst>
              <a:ext uri="{FF2B5EF4-FFF2-40B4-BE49-F238E27FC236}">
                <a16:creationId xmlns:a16="http://schemas.microsoft.com/office/drawing/2014/main" id="{88524F39-9E92-B64E-AE8A-230BBC8C3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27698">
            <a:off x="8071507" y="566443"/>
            <a:ext cx="914400" cy="914400"/>
          </a:xfrm>
          <a:prstGeom prst="rect">
            <a:avLst/>
          </a:prstGeom>
        </p:spPr>
      </p:pic>
      <p:sp>
        <p:nvSpPr>
          <p:cNvPr id="5" name="Rectangle 4">
            <a:extLst>
              <a:ext uri="{FF2B5EF4-FFF2-40B4-BE49-F238E27FC236}">
                <a16:creationId xmlns:a16="http://schemas.microsoft.com/office/drawing/2014/main" id="{77A4CEFD-335D-8A4F-AD1D-095A77FC0109}"/>
              </a:ext>
            </a:extLst>
          </p:cNvPr>
          <p:cNvSpPr/>
          <p:nvPr/>
        </p:nvSpPr>
        <p:spPr>
          <a:xfrm>
            <a:off x="7812391" y="281813"/>
            <a:ext cx="1362874" cy="369332"/>
          </a:xfrm>
          <a:prstGeom prst="rect">
            <a:avLst/>
          </a:prstGeom>
        </p:spPr>
        <p:txBody>
          <a:bodyPr wrap="none">
            <a:spAutoFit/>
          </a:bodyPr>
          <a:lstStyle/>
          <a:p>
            <a:r>
              <a:rPr lang="en-US" dirty="0">
                <a:solidFill>
                  <a:srgbClr val="7030A0"/>
                </a:solidFill>
              </a:rPr>
              <a:t>k = 3, 4, 5, 6 </a:t>
            </a:r>
            <a:endParaRPr lang="en-US" dirty="0"/>
          </a:p>
        </p:txBody>
      </p:sp>
      <p:sp>
        <p:nvSpPr>
          <p:cNvPr id="9" name="Rectangle 8">
            <a:extLst>
              <a:ext uri="{FF2B5EF4-FFF2-40B4-BE49-F238E27FC236}">
                <a16:creationId xmlns:a16="http://schemas.microsoft.com/office/drawing/2014/main" id="{B66DD463-B98F-DF40-B9EF-9DFC886D690D}"/>
              </a:ext>
            </a:extLst>
          </p:cNvPr>
          <p:cNvSpPr/>
          <p:nvPr/>
        </p:nvSpPr>
        <p:spPr>
          <a:xfrm>
            <a:off x="0" y="1263511"/>
            <a:ext cx="2955851" cy="5632311"/>
          </a:xfrm>
          <a:prstGeom prst="rect">
            <a:avLst/>
          </a:prstGeom>
        </p:spPr>
        <p:txBody>
          <a:bodyPr wrap="square">
            <a:spAutoFit/>
          </a:bodyPr>
          <a:lstStyle/>
          <a:p>
            <a:r>
              <a:rPr lang="en-US" b="1" dirty="0">
                <a:solidFill>
                  <a:srgbClr val="00B050"/>
                </a:solidFill>
              </a:rPr>
              <a:t>1. </a:t>
            </a:r>
            <a:r>
              <a:rPr lang="en-US" b="1" u="sng" dirty="0">
                <a:solidFill>
                  <a:srgbClr val="00B050"/>
                </a:solidFill>
              </a:rPr>
              <a:t>Train</a:t>
            </a:r>
            <a:r>
              <a:rPr lang="en-US" dirty="0">
                <a:solidFill>
                  <a:srgbClr val="00B050"/>
                </a:solidFill>
              </a:rPr>
              <a:t>: </a:t>
            </a:r>
            <a:r>
              <a:rPr lang="en-US" dirty="0">
                <a:solidFill>
                  <a:srgbClr val="7030A0"/>
                </a:solidFill>
              </a:rPr>
              <a:t>repeatedly </a:t>
            </a:r>
            <a:r>
              <a:rPr lang="en-US" dirty="0">
                <a:solidFill>
                  <a:srgbClr val="00B050"/>
                </a:solidFill>
              </a:rPr>
              <a:t>fit model to training data for multiple values of the procedures parameter(s), e.g. k = 3, 4, 5, 6 for K-nearest neighbors</a:t>
            </a:r>
          </a:p>
          <a:p>
            <a:endParaRPr lang="en-US" dirty="0">
              <a:solidFill>
                <a:srgbClr val="7030A0"/>
              </a:solidFill>
            </a:endParaRPr>
          </a:p>
          <a:p>
            <a:r>
              <a:rPr lang="en-US" b="1" dirty="0">
                <a:solidFill>
                  <a:srgbClr val="FF0000"/>
                </a:solidFill>
              </a:rPr>
              <a:t>2. </a:t>
            </a:r>
            <a:r>
              <a:rPr lang="en-US" b="1" u="sng" dirty="0">
                <a:solidFill>
                  <a:srgbClr val="FF0000"/>
                </a:solidFill>
              </a:rPr>
              <a:t>Validate</a:t>
            </a:r>
            <a:r>
              <a:rPr lang="en-US" b="1" dirty="0">
                <a:solidFill>
                  <a:srgbClr val="FF0000"/>
                </a:solidFill>
              </a:rPr>
              <a:t>: </a:t>
            </a:r>
            <a:r>
              <a:rPr lang="en-US" dirty="0">
                <a:solidFill>
                  <a:srgbClr val="FF0000"/>
                </a:solidFill>
              </a:rPr>
              <a:t>each model based on training set has potentially been overfit</a:t>
            </a:r>
            <a:r>
              <a:rPr lang="mr-IN" dirty="0">
                <a:solidFill>
                  <a:srgbClr val="FF0000"/>
                </a:solidFill>
              </a:rPr>
              <a:t>…</a:t>
            </a:r>
            <a:r>
              <a:rPr lang="en-US" dirty="0">
                <a:solidFill>
                  <a:srgbClr val="FF0000"/>
                </a:solidFill>
              </a:rPr>
              <a:t> so utilize a validation set to determine best fitting model</a:t>
            </a:r>
          </a:p>
          <a:p>
            <a:endParaRPr lang="en-US" dirty="0">
              <a:solidFill>
                <a:srgbClr val="FF0000"/>
              </a:solidFill>
            </a:endParaRPr>
          </a:p>
          <a:p>
            <a:r>
              <a:rPr lang="en-US" b="1" dirty="0">
                <a:solidFill>
                  <a:schemeClr val="accent1"/>
                </a:solidFill>
              </a:rPr>
              <a:t>3. </a:t>
            </a:r>
            <a:r>
              <a:rPr lang="en-US" b="1" u="sng" dirty="0">
                <a:solidFill>
                  <a:schemeClr val="accent1"/>
                </a:solidFill>
              </a:rPr>
              <a:t>Test</a:t>
            </a:r>
            <a:r>
              <a:rPr lang="en-US" b="1" dirty="0">
                <a:solidFill>
                  <a:schemeClr val="accent1"/>
                </a:solidFill>
              </a:rPr>
              <a:t>: </a:t>
            </a:r>
            <a:r>
              <a:rPr lang="en-US" dirty="0">
                <a:solidFill>
                  <a:schemeClr val="accent1"/>
                </a:solidFill>
              </a:rPr>
              <a:t>we are choosing from many models so we may have over-fit</a:t>
            </a:r>
            <a:r>
              <a:rPr lang="mr-IN" dirty="0">
                <a:solidFill>
                  <a:schemeClr val="accent1"/>
                </a:solidFill>
              </a:rPr>
              <a:t>…</a:t>
            </a:r>
            <a:r>
              <a:rPr lang="en-US" dirty="0">
                <a:solidFill>
                  <a:schemeClr val="accent1"/>
                </a:solidFill>
              </a:rPr>
              <a:t>utilize a test set to determine predictive performance of the</a:t>
            </a:r>
            <a:r>
              <a:rPr lang="en-US" dirty="0">
                <a:solidFill>
                  <a:srgbClr val="7030A0"/>
                </a:solidFill>
              </a:rPr>
              <a:t> best fitting model </a:t>
            </a:r>
            <a:r>
              <a:rPr lang="en-US" dirty="0">
                <a:solidFill>
                  <a:schemeClr val="accent1"/>
                </a:solidFill>
              </a:rPr>
              <a:t>from the </a:t>
            </a:r>
            <a:r>
              <a:rPr lang="en-US" dirty="0">
                <a:solidFill>
                  <a:srgbClr val="7030A0"/>
                </a:solidFill>
              </a:rPr>
              <a:t>purple box</a:t>
            </a:r>
          </a:p>
          <a:p>
            <a:endParaRPr lang="en-US" dirty="0">
              <a:solidFill>
                <a:srgbClr val="7030A0"/>
              </a:solidFill>
            </a:endParaRPr>
          </a:p>
        </p:txBody>
      </p:sp>
      <p:grpSp>
        <p:nvGrpSpPr>
          <p:cNvPr id="41" name="Group 13">
            <a:extLst>
              <a:ext uri="{FF2B5EF4-FFF2-40B4-BE49-F238E27FC236}">
                <a16:creationId xmlns:a16="http://schemas.microsoft.com/office/drawing/2014/main" id="{0582F665-1656-CC40-9F9A-1A36E8F09F5F}"/>
              </a:ext>
            </a:extLst>
          </p:cNvPr>
          <p:cNvGrpSpPr>
            <a:grpSpLocks/>
          </p:cNvGrpSpPr>
          <p:nvPr/>
        </p:nvGrpSpPr>
        <p:grpSpPr bwMode="auto">
          <a:xfrm>
            <a:off x="4954468" y="5331416"/>
            <a:ext cx="1054100" cy="565150"/>
            <a:chOff x="2136" y="2818"/>
            <a:chExt cx="664" cy="356"/>
          </a:xfrm>
        </p:grpSpPr>
        <p:sp>
          <p:nvSpPr>
            <p:cNvPr id="42" name="AutoShape 14">
              <a:extLst>
                <a:ext uri="{FF2B5EF4-FFF2-40B4-BE49-F238E27FC236}">
                  <a16:creationId xmlns:a16="http://schemas.microsoft.com/office/drawing/2014/main" id="{4112C6D0-2EC0-F04A-9ABD-2C42819D1B43}"/>
                </a:ext>
              </a:extLst>
            </p:cNvPr>
            <p:cNvSpPr>
              <a:spLocks noChangeArrowheads="1"/>
            </p:cNvSpPr>
            <p:nvPr/>
          </p:nvSpPr>
          <p:spPr bwMode="auto">
            <a:xfrm flipV="1">
              <a:off x="2136" y="2818"/>
              <a:ext cx="664" cy="35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7030A0">
                <a:alpha val="69000"/>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3" name="Rectangle 15">
              <a:extLst>
                <a:ext uri="{FF2B5EF4-FFF2-40B4-BE49-F238E27FC236}">
                  <a16:creationId xmlns:a16="http://schemas.microsoft.com/office/drawing/2014/main" id="{E3D53A43-F5F6-9B4D-BF6A-DCD75B94E6C0}"/>
                </a:ext>
              </a:extLst>
            </p:cNvPr>
            <p:cNvSpPr>
              <a:spLocks noChangeArrowheads="1"/>
            </p:cNvSpPr>
            <p:nvPr/>
          </p:nvSpPr>
          <p:spPr bwMode="auto">
            <a:xfrm>
              <a:off x="2499" y="2916"/>
              <a:ext cx="80" cy="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Rectangle 16">
              <a:extLst>
                <a:ext uri="{FF2B5EF4-FFF2-40B4-BE49-F238E27FC236}">
                  <a16:creationId xmlns:a16="http://schemas.microsoft.com/office/drawing/2014/main" id="{0B7ACF97-BF0F-E249-8AA1-8144F4D2B44B}"/>
                </a:ext>
              </a:extLst>
            </p:cNvPr>
            <p:cNvSpPr>
              <a:spLocks noChangeArrowheads="1"/>
            </p:cNvSpPr>
            <p:nvPr/>
          </p:nvSpPr>
          <p:spPr bwMode="auto">
            <a:xfrm>
              <a:off x="2219" y="3103"/>
              <a:ext cx="80" cy="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Rectangle 17">
              <a:extLst>
                <a:ext uri="{FF2B5EF4-FFF2-40B4-BE49-F238E27FC236}">
                  <a16:creationId xmlns:a16="http://schemas.microsoft.com/office/drawing/2014/main" id="{2E0AE85E-274B-E34B-83C7-F10DBD8EB1CE}"/>
                </a:ext>
              </a:extLst>
            </p:cNvPr>
            <p:cNvSpPr>
              <a:spLocks noChangeArrowheads="1"/>
            </p:cNvSpPr>
            <p:nvPr/>
          </p:nvSpPr>
          <p:spPr bwMode="auto">
            <a:xfrm>
              <a:off x="2639" y="2998"/>
              <a:ext cx="79" cy="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Rectangle 18">
              <a:extLst>
                <a:ext uri="{FF2B5EF4-FFF2-40B4-BE49-F238E27FC236}">
                  <a16:creationId xmlns:a16="http://schemas.microsoft.com/office/drawing/2014/main" id="{B6F868A6-E9BC-F640-9A1B-D245B5A0CBC8}"/>
                </a:ext>
              </a:extLst>
            </p:cNvPr>
            <p:cNvSpPr>
              <a:spLocks noChangeArrowheads="1"/>
            </p:cNvSpPr>
            <p:nvPr/>
          </p:nvSpPr>
          <p:spPr bwMode="auto">
            <a:xfrm>
              <a:off x="2534" y="3103"/>
              <a:ext cx="80" cy="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Line 19">
              <a:extLst>
                <a:ext uri="{FF2B5EF4-FFF2-40B4-BE49-F238E27FC236}">
                  <a16:creationId xmlns:a16="http://schemas.microsoft.com/office/drawing/2014/main" id="{11815CEE-1E71-9E49-A9FF-D70DD077B33E}"/>
                </a:ext>
              </a:extLst>
            </p:cNvPr>
            <p:cNvSpPr>
              <a:spLocks noChangeShapeType="1"/>
            </p:cNvSpPr>
            <p:nvPr/>
          </p:nvSpPr>
          <p:spPr bwMode="auto">
            <a:xfrm flipH="1">
              <a:off x="2426" y="2953"/>
              <a:ext cx="65" cy="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Line 20">
              <a:extLst>
                <a:ext uri="{FF2B5EF4-FFF2-40B4-BE49-F238E27FC236}">
                  <a16:creationId xmlns:a16="http://schemas.microsoft.com/office/drawing/2014/main" id="{2B8ED084-1733-9348-B1CB-FB57F5B5CA1F}"/>
                </a:ext>
              </a:extLst>
            </p:cNvPr>
            <p:cNvSpPr>
              <a:spLocks noChangeShapeType="1"/>
            </p:cNvSpPr>
            <p:nvPr/>
          </p:nvSpPr>
          <p:spPr bwMode="auto">
            <a:xfrm>
              <a:off x="2583" y="2958"/>
              <a:ext cx="52" cy="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Line 21">
              <a:extLst>
                <a:ext uri="{FF2B5EF4-FFF2-40B4-BE49-F238E27FC236}">
                  <a16:creationId xmlns:a16="http://schemas.microsoft.com/office/drawing/2014/main" id="{93BAA35D-1102-4D40-9677-C290EEAB4749}"/>
                </a:ext>
              </a:extLst>
            </p:cNvPr>
            <p:cNvSpPr>
              <a:spLocks noChangeShapeType="1"/>
            </p:cNvSpPr>
            <p:nvPr/>
          </p:nvSpPr>
          <p:spPr bwMode="auto">
            <a:xfrm flipH="1">
              <a:off x="2303" y="3031"/>
              <a:ext cx="76"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Line 22">
              <a:extLst>
                <a:ext uri="{FF2B5EF4-FFF2-40B4-BE49-F238E27FC236}">
                  <a16:creationId xmlns:a16="http://schemas.microsoft.com/office/drawing/2014/main" id="{0566B166-8136-9B4C-8884-E549249B43A4}"/>
                </a:ext>
              </a:extLst>
            </p:cNvPr>
            <p:cNvSpPr>
              <a:spLocks noChangeShapeType="1"/>
            </p:cNvSpPr>
            <p:nvPr/>
          </p:nvSpPr>
          <p:spPr bwMode="auto">
            <a:xfrm>
              <a:off x="2457" y="3039"/>
              <a:ext cx="91" cy="6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Rectangle 23">
              <a:extLst>
                <a:ext uri="{FF2B5EF4-FFF2-40B4-BE49-F238E27FC236}">
                  <a16:creationId xmlns:a16="http://schemas.microsoft.com/office/drawing/2014/main" id="{A1495D6F-4274-0947-B1AC-AE67670F9A40}"/>
                </a:ext>
              </a:extLst>
            </p:cNvPr>
            <p:cNvSpPr>
              <a:spLocks noChangeArrowheads="1"/>
            </p:cNvSpPr>
            <p:nvPr/>
          </p:nvSpPr>
          <p:spPr bwMode="auto">
            <a:xfrm>
              <a:off x="2350" y="2864"/>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1200"/>
                <a:t>Y</a:t>
              </a:r>
            </a:p>
          </p:txBody>
        </p:sp>
        <p:sp>
          <p:nvSpPr>
            <p:cNvPr id="52" name="Rectangle 24">
              <a:extLst>
                <a:ext uri="{FF2B5EF4-FFF2-40B4-BE49-F238E27FC236}">
                  <a16:creationId xmlns:a16="http://schemas.microsoft.com/office/drawing/2014/main" id="{3B66F2C5-67A5-504E-BB72-4E82B7E61B02}"/>
                </a:ext>
              </a:extLst>
            </p:cNvPr>
            <p:cNvSpPr>
              <a:spLocks noChangeArrowheads="1"/>
            </p:cNvSpPr>
            <p:nvPr/>
          </p:nvSpPr>
          <p:spPr bwMode="auto">
            <a:xfrm>
              <a:off x="2559" y="2884"/>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1200"/>
                <a:t>N</a:t>
              </a:r>
            </a:p>
          </p:txBody>
        </p:sp>
        <p:sp>
          <p:nvSpPr>
            <p:cNvPr id="53" name="Rectangle 25">
              <a:extLst>
                <a:ext uri="{FF2B5EF4-FFF2-40B4-BE49-F238E27FC236}">
                  <a16:creationId xmlns:a16="http://schemas.microsoft.com/office/drawing/2014/main" id="{058BC747-3FEA-C34D-9AEC-A2F7AAE604EB}"/>
                </a:ext>
              </a:extLst>
            </p:cNvPr>
            <p:cNvSpPr>
              <a:spLocks noChangeArrowheads="1"/>
            </p:cNvSpPr>
            <p:nvPr/>
          </p:nvSpPr>
          <p:spPr bwMode="auto">
            <a:xfrm>
              <a:off x="2394" y="3103"/>
              <a:ext cx="80" cy="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Line 26">
              <a:extLst>
                <a:ext uri="{FF2B5EF4-FFF2-40B4-BE49-F238E27FC236}">
                  <a16:creationId xmlns:a16="http://schemas.microsoft.com/office/drawing/2014/main" id="{206C699B-3DF2-884C-BD32-12729DA7F13E}"/>
                </a:ext>
              </a:extLst>
            </p:cNvPr>
            <p:cNvSpPr>
              <a:spLocks noChangeShapeType="1"/>
            </p:cNvSpPr>
            <p:nvPr/>
          </p:nvSpPr>
          <p:spPr bwMode="auto">
            <a:xfrm>
              <a:off x="2408" y="3052"/>
              <a:ext cx="18" cy="4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AutoShape 27">
              <a:extLst>
                <a:ext uri="{FF2B5EF4-FFF2-40B4-BE49-F238E27FC236}">
                  <a16:creationId xmlns:a16="http://schemas.microsoft.com/office/drawing/2014/main" id="{5DBA4DE6-DAC1-BE49-BC61-D26B47BC45BF}"/>
                </a:ext>
              </a:extLst>
            </p:cNvPr>
            <p:cNvSpPr>
              <a:spLocks noChangeArrowheads="1"/>
            </p:cNvSpPr>
            <p:nvPr/>
          </p:nvSpPr>
          <p:spPr bwMode="auto">
            <a:xfrm>
              <a:off x="2370" y="2991"/>
              <a:ext cx="85" cy="66"/>
            </a:xfrm>
            <a:prstGeom prst="diamond">
              <a:avLst/>
            </a:prstGeom>
            <a:solidFill>
              <a:srgbClr val="FF99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61" name="Straight Connector 60">
            <a:extLst>
              <a:ext uri="{FF2B5EF4-FFF2-40B4-BE49-F238E27FC236}">
                <a16:creationId xmlns:a16="http://schemas.microsoft.com/office/drawing/2014/main" id="{E49907A9-4CF7-7647-848E-FC2BE19E04D6}"/>
              </a:ext>
            </a:extLst>
          </p:cNvPr>
          <p:cNvCxnSpPr>
            <a:cxnSpLocks/>
          </p:cNvCxnSpPr>
          <p:nvPr/>
        </p:nvCxnSpPr>
        <p:spPr>
          <a:xfrm flipV="1">
            <a:off x="7286930" y="6476998"/>
            <a:ext cx="0" cy="184747"/>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67" name="Graphic 66" descr="Trophy">
            <a:extLst>
              <a:ext uri="{FF2B5EF4-FFF2-40B4-BE49-F238E27FC236}">
                <a16:creationId xmlns:a16="http://schemas.microsoft.com/office/drawing/2014/main" id="{BF97A5D5-56DA-4B43-B8E8-939053827A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2242" y="4602912"/>
            <a:ext cx="654978" cy="654978"/>
          </a:xfrm>
          <a:prstGeom prst="rect">
            <a:avLst/>
          </a:prstGeom>
        </p:spPr>
      </p:pic>
      <p:sp>
        <p:nvSpPr>
          <p:cNvPr id="68" name="TextBox 67">
            <a:extLst>
              <a:ext uri="{FF2B5EF4-FFF2-40B4-BE49-F238E27FC236}">
                <a16:creationId xmlns:a16="http://schemas.microsoft.com/office/drawing/2014/main" id="{4696540F-0302-5444-BAD0-DDCE591D35D9}"/>
              </a:ext>
            </a:extLst>
          </p:cNvPr>
          <p:cNvSpPr txBox="1"/>
          <p:nvPr/>
        </p:nvSpPr>
        <p:spPr>
          <a:xfrm>
            <a:off x="5294194" y="4639048"/>
            <a:ext cx="941480" cy="646331"/>
          </a:xfrm>
          <a:prstGeom prst="rect">
            <a:avLst/>
          </a:prstGeom>
          <a:noFill/>
        </p:spPr>
        <p:txBody>
          <a:bodyPr wrap="square" rtlCol="0">
            <a:spAutoFit/>
          </a:bodyPr>
          <a:lstStyle/>
          <a:p>
            <a:pPr algn="ctr"/>
            <a:r>
              <a:rPr lang="en-US" dirty="0">
                <a:solidFill>
                  <a:srgbClr val="7030A0"/>
                </a:solidFill>
              </a:rPr>
              <a:t>BEST</a:t>
            </a:r>
          </a:p>
          <a:p>
            <a:pPr algn="ctr"/>
            <a:r>
              <a:rPr lang="en-US" dirty="0">
                <a:solidFill>
                  <a:srgbClr val="7030A0"/>
                </a:solidFill>
              </a:rPr>
              <a:t>MODEL</a:t>
            </a:r>
          </a:p>
        </p:txBody>
      </p:sp>
      <p:cxnSp>
        <p:nvCxnSpPr>
          <p:cNvPr id="70" name="Curved Connector 69">
            <a:extLst>
              <a:ext uri="{FF2B5EF4-FFF2-40B4-BE49-F238E27FC236}">
                <a16:creationId xmlns:a16="http://schemas.microsoft.com/office/drawing/2014/main" id="{946CA310-D57D-7040-AA09-4561BB647024}"/>
              </a:ext>
            </a:extLst>
          </p:cNvPr>
          <p:cNvCxnSpPr>
            <a:cxnSpLocks/>
            <a:endCxn id="67" idx="1"/>
          </p:cNvCxnSpPr>
          <p:nvPr/>
        </p:nvCxnSpPr>
        <p:spPr>
          <a:xfrm rot="16200000" flipH="1">
            <a:off x="4471209" y="4579368"/>
            <a:ext cx="371564" cy="330501"/>
          </a:xfrm>
          <a:prstGeom prst="curvedConnector2">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AE1EC09-3789-1045-B7C9-BB453D294074}"/>
              </a:ext>
            </a:extLst>
          </p:cNvPr>
          <p:cNvSpPr txBox="1"/>
          <p:nvPr/>
        </p:nvSpPr>
        <p:spPr>
          <a:xfrm>
            <a:off x="5020303" y="5861233"/>
            <a:ext cx="941480" cy="369332"/>
          </a:xfrm>
          <a:prstGeom prst="rect">
            <a:avLst/>
          </a:prstGeom>
          <a:noFill/>
        </p:spPr>
        <p:txBody>
          <a:bodyPr wrap="square" rtlCol="0">
            <a:spAutoFit/>
          </a:bodyPr>
          <a:lstStyle/>
          <a:p>
            <a:pPr algn="ctr"/>
            <a:r>
              <a:rPr lang="en-US" dirty="0">
                <a:solidFill>
                  <a:srgbClr val="7030A0"/>
                </a:solidFill>
              </a:rPr>
              <a:t>(k = 5)</a:t>
            </a:r>
          </a:p>
        </p:txBody>
      </p:sp>
      <p:cxnSp>
        <p:nvCxnSpPr>
          <p:cNvPr id="58" name="Straight Arrow Connector 57">
            <a:extLst>
              <a:ext uri="{FF2B5EF4-FFF2-40B4-BE49-F238E27FC236}">
                <a16:creationId xmlns:a16="http://schemas.microsoft.com/office/drawing/2014/main" id="{B9A64B3C-B7C1-9C4F-A88A-E77F1A743771}"/>
              </a:ext>
            </a:extLst>
          </p:cNvPr>
          <p:cNvCxnSpPr>
            <a:cxnSpLocks/>
          </p:cNvCxnSpPr>
          <p:nvPr/>
        </p:nvCxnSpPr>
        <p:spPr>
          <a:xfrm flipH="1">
            <a:off x="3641404" y="2276341"/>
            <a:ext cx="727878" cy="280658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45">
            <a:extLst>
              <a:ext uri="{FF2B5EF4-FFF2-40B4-BE49-F238E27FC236}">
                <a16:creationId xmlns:a16="http://schemas.microsoft.com/office/drawing/2014/main" id="{E8EE367A-07E5-1241-A060-E966EED80F8C}"/>
              </a:ext>
            </a:extLst>
          </p:cNvPr>
          <p:cNvGrpSpPr>
            <a:grpSpLocks/>
          </p:cNvGrpSpPr>
          <p:nvPr/>
        </p:nvGrpSpPr>
        <p:grpSpPr bwMode="auto">
          <a:xfrm>
            <a:off x="3396260" y="5525091"/>
            <a:ext cx="533400" cy="266700"/>
            <a:chOff x="1812" y="2352"/>
            <a:chExt cx="336" cy="168"/>
          </a:xfrm>
        </p:grpSpPr>
        <p:sp>
          <p:nvSpPr>
            <p:cNvPr id="60" name="Rectangle 46">
              <a:extLst>
                <a:ext uri="{FF2B5EF4-FFF2-40B4-BE49-F238E27FC236}">
                  <a16:creationId xmlns:a16="http://schemas.microsoft.com/office/drawing/2014/main" id="{0551E703-659F-D64F-9BA7-C9673D725E1D}"/>
                </a:ext>
              </a:extLst>
            </p:cNvPr>
            <p:cNvSpPr>
              <a:spLocks noChangeArrowheads="1"/>
            </p:cNvSpPr>
            <p:nvPr/>
          </p:nvSpPr>
          <p:spPr bwMode="auto">
            <a:xfrm>
              <a:off x="1812" y="2352"/>
              <a:ext cx="336" cy="16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Line 47">
              <a:extLst>
                <a:ext uri="{FF2B5EF4-FFF2-40B4-BE49-F238E27FC236}">
                  <a16:creationId xmlns:a16="http://schemas.microsoft.com/office/drawing/2014/main" id="{B70F1515-C82F-8B42-8900-40BD22753A05}"/>
                </a:ext>
              </a:extLst>
            </p:cNvPr>
            <p:cNvSpPr>
              <a:spLocks noChangeShapeType="1"/>
            </p:cNvSpPr>
            <p:nvPr/>
          </p:nvSpPr>
          <p:spPr bwMode="auto">
            <a:xfrm>
              <a:off x="1872" y="2416"/>
              <a:ext cx="2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3" name="Line 48">
              <a:extLst>
                <a:ext uri="{FF2B5EF4-FFF2-40B4-BE49-F238E27FC236}">
                  <a16:creationId xmlns:a16="http://schemas.microsoft.com/office/drawing/2014/main" id="{1B975523-E612-4942-8FA8-883A818B1024}"/>
                </a:ext>
              </a:extLst>
            </p:cNvPr>
            <p:cNvSpPr>
              <a:spLocks noChangeShapeType="1"/>
            </p:cNvSpPr>
            <p:nvPr/>
          </p:nvSpPr>
          <p:spPr bwMode="auto">
            <a:xfrm>
              <a:off x="1872" y="2448"/>
              <a:ext cx="2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Line 49">
              <a:extLst>
                <a:ext uri="{FF2B5EF4-FFF2-40B4-BE49-F238E27FC236}">
                  <a16:creationId xmlns:a16="http://schemas.microsoft.com/office/drawing/2014/main" id="{5ACBA414-CFAA-8D4D-A211-A77D9DB77DC5}"/>
                </a:ext>
              </a:extLst>
            </p:cNvPr>
            <p:cNvSpPr>
              <a:spLocks noChangeShapeType="1"/>
            </p:cNvSpPr>
            <p:nvPr/>
          </p:nvSpPr>
          <p:spPr bwMode="auto">
            <a:xfrm>
              <a:off x="1872" y="2480"/>
              <a:ext cx="2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Rectangle 30">
            <a:extLst>
              <a:ext uri="{FF2B5EF4-FFF2-40B4-BE49-F238E27FC236}">
                <a16:creationId xmlns:a16="http://schemas.microsoft.com/office/drawing/2014/main" id="{0B518106-065C-5C4E-A12E-A06AF6FB334A}"/>
              </a:ext>
            </a:extLst>
          </p:cNvPr>
          <p:cNvSpPr>
            <a:spLocks noChangeArrowheads="1"/>
          </p:cNvSpPr>
          <p:nvPr/>
        </p:nvSpPr>
        <p:spPr bwMode="auto">
          <a:xfrm>
            <a:off x="2858886" y="5134302"/>
            <a:ext cx="192572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1800" b="1" dirty="0">
                <a:solidFill>
                  <a:schemeClr val="accent1"/>
                </a:solidFill>
                <a:latin typeface="Arial" charset="0"/>
              </a:rPr>
              <a:t>Testing set (1/4)</a:t>
            </a:r>
          </a:p>
        </p:txBody>
      </p:sp>
      <p:cxnSp>
        <p:nvCxnSpPr>
          <p:cNvPr id="71" name="Straight Connector 70">
            <a:extLst>
              <a:ext uri="{FF2B5EF4-FFF2-40B4-BE49-F238E27FC236}">
                <a16:creationId xmlns:a16="http://schemas.microsoft.com/office/drawing/2014/main" id="{8EE39506-0D65-4E43-AB6F-FC52F0C9475A}"/>
              </a:ext>
            </a:extLst>
          </p:cNvPr>
          <p:cNvCxnSpPr>
            <a:cxnSpLocks/>
          </p:cNvCxnSpPr>
          <p:nvPr/>
        </p:nvCxnSpPr>
        <p:spPr>
          <a:xfrm flipV="1">
            <a:off x="3661888" y="6649863"/>
            <a:ext cx="3637538" cy="23765"/>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4E08CC9B-6DEB-3348-BB0C-410D232FF808}"/>
              </a:ext>
            </a:extLst>
          </p:cNvPr>
          <p:cNvSpPr/>
          <p:nvPr/>
        </p:nvSpPr>
        <p:spPr>
          <a:xfrm>
            <a:off x="7085220" y="4882540"/>
            <a:ext cx="403421" cy="1594458"/>
          </a:xfrm>
          <a:prstGeom prst="rect">
            <a:avLst/>
          </a:prstGeom>
          <a:solidFill>
            <a:schemeClr val="accent1">
              <a:alpha val="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C52F5225-8B39-744B-AFD9-9462FD0EE078}"/>
              </a:ext>
            </a:extLst>
          </p:cNvPr>
          <p:cNvSpPr txBox="1"/>
          <p:nvPr/>
        </p:nvSpPr>
        <p:spPr>
          <a:xfrm>
            <a:off x="7144519" y="4803892"/>
            <a:ext cx="469900" cy="2031325"/>
          </a:xfrm>
          <a:prstGeom prst="rect">
            <a:avLst/>
          </a:prstGeom>
          <a:noFill/>
        </p:spPr>
        <p:txBody>
          <a:bodyPr wrap="square" rtlCol="0">
            <a:spAutoFit/>
          </a:bodyPr>
          <a:lstStyle/>
          <a:p>
            <a:r>
              <a:rPr lang="en-US" b="1" dirty="0">
                <a:solidFill>
                  <a:schemeClr val="accent1"/>
                </a:solidFill>
              </a:rPr>
              <a:t>+</a:t>
            </a:r>
          </a:p>
          <a:p>
            <a:r>
              <a:rPr lang="en-US" b="1" dirty="0">
                <a:solidFill>
                  <a:schemeClr val="accent1"/>
                </a:solidFill>
              </a:rPr>
              <a:t>-</a:t>
            </a:r>
          </a:p>
          <a:p>
            <a:r>
              <a:rPr lang="en-US" b="1" dirty="0">
                <a:solidFill>
                  <a:schemeClr val="accent1"/>
                </a:solidFill>
              </a:rPr>
              <a:t>-</a:t>
            </a:r>
          </a:p>
          <a:p>
            <a:r>
              <a:rPr lang="en-US" b="1" dirty="0">
                <a:solidFill>
                  <a:schemeClr val="accent1"/>
                </a:solidFill>
              </a:rPr>
              <a:t>+</a:t>
            </a:r>
          </a:p>
          <a:p>
            <a:r>
              <a:rPr lang="en-US" b="1" dirty="0">
                <a:solidFill>
                  <a:schemeClr val="accent1"/>
                </a:solidFill>
              </a:rPr>
              <a:t>-</a:t>
            </a:r>
          </a:p>
          <a:p>
            <a:r>
              <a:rPr lang="en-US" b="1" dirty="0">
                <a:solidFill>
                  <a:schemeClr val="accent1"/>
                </a:solidFill>
              </a:rPr>
              <a:t>+</a:t>
            </a:r>
          </a:p>
          <a:p>
            <a:endParaRPr lang="en-US" dirty="0">
              <a:solidFill>
                <a:schemeClr val="accent1"/>
              </a:solidFill>
            </a:endParaRPr>
          </a:p>
        </p:txBody>
      </p:sp>
      <p:cxnSp>
        <p:nvCxnSpPr>
          <p:cNvPr id="74" name="Straight Arrow Connector 73">
            <a:extLst>
              <a:ext uri="{FF2B5EF4-FFF2-40B4-BE49-F238E27FC236}">
                <a16:creationId xmlns:a16="http://schemas.microsoft.com/office/drawing/2014/main" id="{924BA4D8-BC29-0844-9AC7-AE0FCFEAF8B7}"/>
              </a:ext>
            </a:extLst>
          </p:cNvPr>
          <p:cNvCxnSpPr>
            <a:cxnSpLocks/>
          </p:cNvCxnSpPr>
          <p:nvPr/>
        </p:nvCxnSpPr>
        <p:spPr>
          <a:xfrm>
            <a:off x="6176845" y="5633777"/>
            <a:ext cx="571821"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68690F1-346A-094C-A65E-AE5AA154CF83}"/>
              </a:ext>
            </a:extLst>
          </p:cNvPr>
          <p:cNvCxnSpPr>
            <a:cxnSpLocks/>
          </p:cNvCxnSpPr>
          <p:nvPr/>
        </p:nvCxnSpPr>
        <p:spPr>
          <a:xfrm flipV="1">
            <a:off x="3669311" y="5861854"/>
            <a:ext cx="0" cy="788009"/>
          </a:xfrm>
          <a:prstGeom prst="straightConnector1">
            <a:avLst/>
          </a:prstGeom>
          <a:ln w="317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6F8584C-4A2B-4C41-AAF5-EDCE6CD8137F}"/>
              </a:ext>
            </a:extLst>
          </p:cNvPr>
          <p:cNvCxnSpPr>
            <a:cxnSpLocks/>
          </p:cNvCxnSpPr>
          <p:nvPr/>
        </p:nvCxnSpPr>
        <p:spPr>
          <a:xfrm>
            <a:off x="4162921" y="5617710"/>
            <a:ext cx="571821"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30">
            <a:extLst>
              <a:ext uri="{FF2B5EF4-FFF2-40B4-BE49-F238E27FC236}">
                <a16:creationId xmlns:a16="http://schemas.microsoft.com/office/drawing/2014/main" id="{CEC1B6FA-4185-6C4A-87E0-7C00C7DFFA62}"/>
              </a:ext>
            </a:extLst>
          </p:cNvPr>
          <p:cNvSpPr>
            <a:spLocks noChangeArrowheads="1"/>
          </p:cNvSpPr>
          <p:nvPr/>
        </p:nvSpPr>
        <p:spPr bwMode="auto">
          <a:xfrm>
            <a:off x="3852760" y="6209242"/>
            <a:ext cx="324385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a:r>
              <a:rPr lang="en-US" altLang="en-US" sz="1800" dirty="0">
                <a:solidFill>
                  <a:schemeClr val="accent1"/>
                </a:solidFill>
                <a:latin typeface="Arial" charset="0"/>
              </a:rPr>
              <a:t>Evaluate predictions</a:t>
            </a:r>
          </a:p>
        </p:txBody>
      </p:sp>
    </p:spTree>
    <p:extLst>
      <p:ext uri="{BB962C8B-B14F-4D97-AF65-F5344CB8AC3E}">
        <p14:creationId xmlns:p14="http://schemas.microsoft.com/office/powerpoint/2010/main" val="30206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P spid="73" grpId="0"/>
      <p:bldP spid="77" grpId="0"/>
    </p:bldLst>
  </p:timing>
</p:sld>
</file>

<file path=ppt/theme/theme1.xml><?xml version="1.0" encoding="utf-8"?>
<a:theme xmlns:a="http://schemas.openxmlformats.org/drawingml/2006/main" name="Office Theme">
  <a:themeElements>
    <a:clrScheme name="Biostat202">
      <a:dk1>
        <a:srgbClr val="000000"/>
      </a:dk1>
      <a:lt1>
        <a:srgbClr val="FFE1AD"/>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96F264-0114-7B4F-B46D-B8A4265656A2}" vid="{B90AB17B-02C1-A046-9BFA-5EFDF31620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1987</Words>
  <Application>Microsoft Macintosh PowerPoint</Application>
  <PresentationFormat>On-screen Show (4:3)</PresentationFormat>
  <Paragraphs>207</Paragraphs>
  <Slides>22</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Biostat 202: Opportunities and Challenges of “Big Data”. Machine Learning 3:  Supervised learning, contd. [classification]</vt:lpstr>
      <vt:lpstr>Announcements</vt:lpstr>
      <vt:lpstr>Overview of this lecture - more classification!</vt:lpstr>
      <vt:lpstr>PowerPoint Presentation</vt:lpstr>
      <vt:lpstr>K-nearest neighbors classification</vt:lpstr>
      <vt:lpstr>K-nearest neighbors classification</vt:lpstr>
      <vt:lpstr>Parameter tuning</vt:lpstr>
      <vt:lpstr>Choice of k</vt:lpstr>
      <vt:lpstr>Train/Validate/Test</vt:lpstr>
      <vt:lpstr>K-Nearest Neighbors workflow – available on CLE</vt:lpstr>
      <vt:lpstr>Decision Trees (Recursive Partitioning)</vt:lpstr>
      <vt:lpstr>PowerPoint Presentation</vt:lpstr>
      <vt:lpstr>Tree workflow – available on CLE</vt:lpstr>
      <vt:lpstr>Support Vector Machines (SVM)</vt:lpstr>
      <vt:lpstr>Maximizing margins</vt:lpstr>
      <vt:lpstr>Linearity can be limited, may need  “non-linear” decision boundary</vt:lpstr>
      <vt:lpstr>SVM stream – available on CLE</vt:lpstr>
      <vt:lpstr>Artificial neural networks</vt:lpstr>
      <vt:lpstr>Artificial neural network - visualization</vt:lpstr>
      <vt:lpstr>Artificial Neural Network stream – available on CLE</vt:lpstr>
      <vt:lpstr>Many of the models discussed today can be used for regression!</vt:lpstr>
      <vt:lpstr>Next Thursday— supervised learning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 202: Opportunities and Challenges of “Big Data”. Machine Learning 3:  Supervised learning, contd. [classification]</dc:title>
  <dc:creator>Scheffler, Aaron</dc:creator>
  <cp:lastModifiedBy>Scheffler, Aaron</cp:lastModifiedBy>
  <cp:revision>30</cp:revision>
  <dcterms:created xsi:type="dcterms:W3CDTF">2020-08-17T13:30:37Z</dcterms:created>
  <dcterms:modified xsi:type="dcterms:W3CDTF">2021-08-08T18:34:14Z</dcterms:modified>
</cp:coreProperties>
</file>