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68"/>
  </p:notesMasterIdLst>
  <p:handoutMasterIdLst>
    <p:handoutMasterId r:id="rId69"/>
  </p:handoutMasterIdLst>
  <p:sldIdLst>
    <p:sldId id="273" r:id="rId2"/>
    <p:sldId id="275" r:id="rId3"/>
    <p:sldId id="334" r:id="rId4"/>
    <p:sldId id="344" r:id="rId5"/>
    <p:sldId id="380" r:id="rId6"/>
    <p:sldId id="347" r:id="rId7"/>
    <p:sldId id="335" r:id="rId8"/>
    <p:sldId id="336" r:id="rId9"/>
    <p:sldId id="345" r:id="rId10"/>
    <p:sldId id="346" r:id="rId11"/>
    <p:sldId id="366" r:id="rId12"/>
    <p:sldId id="285" r:id="rId13"/>
    <p:sldId id="384" r:id="rId14"/>
    <p:sldId id="385" r:id="rId15"/>
    <p:sldId id="381" r:id="rId16"/>
    <p:sldId id="337" r:id="rId17"/>
    <p:sldId id="339" r:id="rId18"/>
    <p:sldId id="386" r:id="rId19"/>
    <p:sldId id="371" r:id="rId20"/>
    <p:sldId id="341" r:id="rId21"/>
    <p:sldId id="387" r:id="rId22"/>
    <p:sldId id="372" r:id="rId23"/>
    <p:sldId id="342" r:id="rId24"/>
    <p:sldId id="343" r:id="rId25"/>
    <p:sldId id="376" r:id="rId26"/>
    <p:sldId id="375" r:id="rId27"/>
    <p:sldId id="378" r:id="rId28"/>
    <p:sldId id="388" r:id="rId29"/>
    <p:sldId id="389" r:id="rId30"/>
    <p:sldId id="390" r:id="rId31"/>
    <p:sldId id="277" r:id="rId32"/>
    <p:sldId id="278" r:id="rId33"/>
    <p:sldId id="279" r:id="rId34"/>
    <p:sldId id="281" r:id="rId35"/>
    <p:sldId id="282" r:id="rId36"/>
    <p:sldId id="283" r:id="rId37"/>
    <p:sldId id="284" r:id="rId38"/>
    <p:sldId id="280" r:id="rId39"/>
    <p:sldId id="391" r:id="rId40"/>
    <p:sldId id="373" r:id="rId41"/>
    <p:sldId id="294" r:id="rId42"/>
    <p:sldId id="392" r:id="rId43"/>
    <p:sldId id="393" r:id="rId44"/>
    <p:sldId id="394" r:id="rId45"/>
    <p:sldId id="395" r:id="rId46"/>
    <p:sldId id="396" r:id="rId47"/>
    <p:sldId id="295" r:id="rId48"/>
    <p:sldId id="296" r:id="rId49"/>
    <p:sldId id="328" r:id="rId50"/>
    <p:sldId id="293" r:id="rId51"/>
    <p:sldId id="322" r:id="rId52"/>
    <p:sldId id="361" r:id="rId53"/>
    <p:sldId id="359" r:id="rId54"/>
    <p:sldId id="297" r:id="rId55"/>
    <p:sldId id="298" r:id="rId56"/>
    <p:sldId id="323" r:id="rId57"/>
    <p:sldId id="324" r:id="rId58"/>
    <p:sldId id="304" r:id="rId59"/>
    <p:sldId id="383" r:id="rId60"/>
    <p:sldId id="313" r:id="rId61"/>
    <p:sldId id="354" r:id="rId62"/>
    <p:sldId id="353" r:id="rId63"/>
    <p:sldId id="355" r:id="rId64"/>
    <p:sldId id="356" r:id="rId65"/>
    <p:sldId id="368" r:id="rId66"/>
    <p:sldId id="369" r:id="rId67"/>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26" autoAdjust="0"/>
    <p:restoredTop sz="84936" autoAdjust="0"/>
  </p:normalViewPr>
  <p:slideViewPr>
    <p:cSldViewPr>
      <p:cViewPr varScale="1">
        <p:scale>
          <a:sx n="62" d="100"/>
          <a:sy n="62" d="100"/>
        </p:scale>
        <p:origin x="-16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28"/>
    </p:cViewPr>
  </p:sorterViewPr>
  <p:notesViewPr>
    <p:cSldViewPr>
      <p:cViewPr varScale="1">
        <p:scale>
          <a:sx n="56" d="100"/>
          <a:sy n="56" d="100"/>
        </p:scale>
        <p:origin x="-1830"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60FE3-E6D3-49EE-9D36-906F221EA1C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5250979B-DF43-4053-93E2-3D7CA01D1AB7}">
      <dgm:prSet phldrT="[Text]" custT="1"/>
      <dgm:spPr/>
      <dgm:t>
        <a:bodyPr/>
        <a:lstStyle/>
        <a:p>
          <a:r>
            <a:rPr lang="en-US" sz="2000" b="1" dirty="0" smtClean="0"/>
            <a:t>Study Population in RCT</a:t>
          </a:r>
          <a:endParaRPr lang="en-US" sz="2000" b="1" dirty="0"/>
        </a:p>
      </dgm:t>
    </dgm:pt>
    <dgm:pt modelId="{BCB1A005-DC03-4CCC-A46A-2D71B37D029F}" type="parTrans" cxnId="{F11BEB98-83E0-4353-AC22-6D121CFFDF0F}">
      <dgm:prSet/>
      <dgm:spPr/>
      <dgm:t>
        <a:bodyPr/>
        <a:lstStyle/>
        <a:p>
          <a:endParaRPr lang="en-US"/>
        </a:p>
      </dgm:t>
    </dgm:pt>
    <dgm:pt modelId="{3FF90856-37F4-4A14-BF6A-76CB1B195070}" type="sibTrans" cxnId="{F11BEB98-83E0-4353-AC22-6D121CFFDF0F}">
      <dgm:prSet/>
      <dgm:spPr/>
      <dgm:t>
        <a:bodyPr/>
        <a:lstStyle/>
        <a:p>
          <a:endParaRPr lang="en-US"/>
        </a:p>
      </dgm:t>
    </dgm:pt>
    <dgm:pt modelId="{2FE096BC-F031-410D-B72E-6AA228BDCE5F}">
      <dgm:prSet phldrT="[Text]" custT="1"/>
      <dgm:spPr/>
      <dgm:t>
        <a:bodyPr/>
        <a:lstStyle/>
        <a:p>
          <a:r>
            <a:rPr lang="en-US" sz="1800" dirty="0" smtClean="0"/>
            <a:t>Smaller sample size</a:t>
          </a:r>
          <a:endParaRPr lang="en-US" sz="1800" dirty="0"/>
        </a:p>
      </dgm:t>
    </dgm:pt>
    <dgm:pt modelId="{0098C61F-D1A5-4387-A8E2-2A9FBFCD4B0F}" type="parTrans" cxnId="{7EF441AF-49CE-4146-8FA2-4690B6BB0098}">
      <dgm:prSet/>
      <dgm:spPr/>
      <dgm:t>
        <a:bodyPr/>
        <a:lstStyle/>
        <a:p>
          <a:endParaRPr lang="en-US"/>
        </a:p>
      </dgm:t>
    </dgm:pt>
    <dgm:pt modelId="{F41231FD-8DDB-4AC3-8BBB-E0379F4FA229}" type="sibTrans" cxnId="{7EF441AF-49CE-4146-8FA2-4690B6BB0098}">
      <dgm:prSet/>
      <dgm:spPr/>
      <dgm:t>
        <a:bodyPr/>
        <a:lstStyle/>
        <a:p>
          <a:endParaRPr lang="en-US"/>
        </a:p>
      </dgm:t>
    </dgm:pt>
    <dgm:pt modelId="{1A4BD36A-4D74-4C96-82CD-3AC15395667F}">
      <dgm:prSet phldrT="[Text]" custT="1"/>
      <dgm:spPr/>
      <dgm:t>
        <a:bodyPr/>
        <a:lstStyle/>
        <a:p>
          <a:r>
            <a:rPr lang="en-US" sz="1800" dirty="0" smtClean="0"/>
            <a:t>Strict selection criteria</a:t>
          </a:r>
          <a:endParaRPr lang="en-US" sz="1800" dirty="0"/>
        </a:p>
      </dgm:t>
    </dgm:pt>
    <dgm:pt modelId="{F8F7A268-CBC5-4967-88BD-0C00B9AD9144}" type="parTrans" cxnId="{E94E7D31-0A62-4EC5-8029-1A033F64586E}">
      <dgm:prSet/>
      <dgm:spPr/>
      <dgm:t>
        <a:bodyPr/>
        <a:lstStyle/>
        <a:p>
          <a:endParaRPr lang="en-US"/>
        </a:p>
      </dgm:t>
    </dgm:pt>
    <dgm:pt modelId="{6F8BBE4F-DBBE-45B3-BA54-46E131DAC984}" type="sibTrans" cxnId="{E94E7D31-0A62-4EC5-8029-1A033F64586E}">
      <dgm:prSet/>
      <dgm:spPr/>
      <dgm:t>
        <a:bodyPr/>
        <a:lstStyle/>
        <a:p>
          <a:endParaRPr lang="en-US"/>
        </a:p>
      </dgm:t>
    </dgm:pt>
    <dgm:pt modelId="{E0A4745D-7E38-46A5-87CE-B6305755ABD4}">
      <dgm:prSet phldrT="[Text]" custT="1"/>
      <dgm:spPr/>
      <dgm:t>
        <a:bodyPr/>
        <a:lstStyle/>
        <a:p>
          <a:r>
            <a:rPr lang="en-US" sz="2000" b="1" dirty="0" smtClean="0"/>
            <a:t>Patient Population in Clinical Practice</a:t>
          </a:r>
          <a:endParaRPr lang="en-US" sz="2000" b="1" dirty="0"/>
        </a:p>
      </dgm:t>
    </dgm:pt>
    <dgm:pt modelId="{568DD025-0873-4DCD-9032-3A4E3BEBDC08}" type="parTrans" cxnId="{9A08946A-7814-440C-B892-DA7C84C5B6BB}">
      <dgm:prSet/>
      <dgm:spPr/>
      <dgm:t>
        <a:bodyPr/>
        <a:lstStyle/>
        <a:p>
          <a:endParaRPr lang="en-US"/>
        </a:p>
      </dgm:t>
    </dgm:pt>
    <dgm:pt modelId="{32889D3A-7C31-4F01-9062-12C0172F3BFB}" type="sibTrans" cxnId="{9A08946A-7814-440C-B892-DA7C84C5B6BB}">
      <dgm:prSet/>
      <dgm:spPr/>
      <dgm:t>
        <a:bodyPr/>
        <a:lstStyle/>
        <a:p>
          <a:endParaRPr lang="en-US"/>
        </a:p>
      </dgm:t>
    </dgm:pt>
    <dgm:pt modelId="{B95592E7-DA08-4947-82C8-C1A8A647648F}">
      <dgm:prSet phldrT="[Text]" custT="1"/>
      <dgm:spPr/>
      <dgm:t>
        <a:bodyPr/>
        <a:lstStyle/>
        <a:p>
          <a:r>
            <a:rPr lang="en-US" sz="1800" dirty="0" smtClean="0"/>
            <a:t>Variety of patients</a:t>
          </a:r>
          <a:endParaRPr lang="en-US" sz="1800" dirty="0"/>
        </a:p>
      </dgm:t>
    </dgm:pt>
    <dgm:pt modelId="{82E05C0E-2E01-476E-B9D4-470CDC10F179}" type="parTrans" cxnId="{CBC58F7B-F25A-41B5-9F5F-C5D3B514B853}">
      <dgm:prSet/>
      <dgm:spPr/>
      <dgm:t>
        <a:bodyPr/>
        <a:lstStyle/>
        <a:p>
          <a:endParaRPr lang="en-US"/>
        </a:p>
      </dgm:t>
    </dgm:pt>
    <dgm:pt modelId="{5314C940-FF44-457C-BD4A-AC1841AD428B}" type="sibTrans" cxnId="{CBC58F7B-F25A-41B5-9F5F-C5D3B514B853}">
      <dgm:prSet/>
      <dgm:spPr/>
      <dgm:t>
        <a:bodyPr/>
        <a:lstStyle/>
        <a:p>
          <a:endParaRPr lang="en-US"/>
        </a:p>
      </dgm:t>
    </dgm:pt>
    <dgm:pt modelId="{F7C080B8-8B8E-426C-BBC4-F2AA15F87F71}">
      <dgm:prSet phldrT="[Text]" custT="1"/>
      <dgm:spPr/>
      <dgm:t>
        <a:bodyPr/>
        <a:lstStyle/>
        <a:p>
          <a:r>
            <a:rPr lang="en-US" sz="1800" dirty="0" smtClean="0"/>
            <a:t>High medication adherence</a:t>
          </a:r>
          <a:endParaRPr lang="en-US" sz="1800" dirty="0"/>
        </a:p>
      </dgm:t>
    </dgm:pt>
    <dgm:pt modelId="{B68BEFB0-FAD1-43BD-B7AD-D7E4C56F5625}" type="parTrans" cxnId="{47384B4F-08F1-4B61-9ED2-028FE2C19071}">
      <dgm:prSet/>
      <dgm:spPr/>
      <dgm:t>
        <a:bodyPr/>
        <a:lstStyle/>
        <a:p>
          <a:endParaRPr lang="en-US"/>
        </a:p>
      </dgm:t>
    </dgm:pt>
    <dgm:pt modelId="{F9082A2E-597B-4BF3-98AE-34A714C0D7CF}" type="sibTrans" cxnId="{47384B4F-08F1-4B61-9ED2-028FE2C19071}">
      <dgm:prSet/>
      <dgm:spPr/>
      <dgm:t>
        <a:bodyPr/>
        <a:lstStyle/>
        <a:p>
          <a:endParaRPr lang="en-US"/>
        </a:p>
      </dgm:t>
    </dgm:pt>
    <dgm:pt modelId="{BB7F85DB-6ECF-4426-B96B-102C943E687F}">
      <dgm:prSet phldrT="[Text]" custT="1"/>
      <dgm:spPr/>
      <dgm:t>
        <a:bodyPr/>
        <a:lstStyle/>
        <a:p>
          <a:r>
            <a:rPr lang="en-US" sz="1800" dirty="0" smtClean="0"/>
            <a:t>Close monitoring of patients</a:t>
          </a:r>
          <a:endParaRPr lang="en-US" sz="1800" dirty="0"/>
        </a:p>
      </dgm:t>
    </dgm:pt>
    <dgm:pt modelId="{D36173DA-22C3-4748-BA10-01BBE5DFBF57}" type="parTrans" cxnId="{93C0A360-883A-4723-9B23-AA9DE5690D5A}">
      <dgm:prSet/>
      <dgm:spPr/>
      <dgm:t>
        <a:bodyPr/>
        <a:lstStyle/>
        <a:p>
          <a:endParaRPr lang="en-US"/>
        </a:p>
      </dgm:t>
    </dgm:pt>
    <dgm:pt modelId="{C5C2C3BA-0780-47D4-9B7B-1C83E88B0D64}" type="sibTrans" cxnId="{93C0A360-883A-4723-9B23-AA9DE5690D5A}">
      <dgm:prSet/>
      <dgm:spPr/>
      <dgm:t>
        <a:bodyPr/>
        <a:lstStyle/>
        <a:p>
          <a:endParaRPr lang="en-US"/>
        </a:p>
      </dgm:t>
    </dgm:pt>
    <dgm:pt modelId="{0DE10A23-DF96-4490-AA7A-151DECD1B0D4}">
      <dgm:prSet phldrT="[Text]" custT="1"/>
      <dgm:spPr/>
      <dgm:t>
        <a:bodyPr/>
        <a:lstStyle/>
        <a:p>
          <a:r>
            <a:rPr lang="en-US" sz="1800" dirty="0" smtClean="0"/>
            <a:t>Highly experienced practitioners</a:t>
          </a:r>
          <a:endParaRPr lang="en-US" sz="1800" dirty="0"/>
        </a:p>
      </dgm:t>
    </dgm:pt>
    <dgm:pt modelId="{1018B030-000A-49A7-8F77-88EC3613F297}" type="parTrans" cxnId="{550A86BA-8C8A-455C-91C7-3A2A84884C30}">
      <dgm:prSet/>
      <dgm:spPr/>
      <dgm:t>
        <a:bodyPr/>
        <a:lstStyle/>
        <a:p>
          <a:endParaRPr lang="en-US"/>
        </a:p>
      </dgm:t>
    </dgm:pt>
    <dgm:pt modelId="{724C937D-813C-4E6C-8C84-A353BF45A076}" type="sibTrans" cxnId="{550A86BA-8C8A-455C-91C7-3A2A84884C30}">
      <dgm:prSet/>
      <dgm:spPr/>
      <dgm:t>
        <a:bodyPr/>
        <a:lstStyle/>
        <a:p>
          <a:endParaRPr lang="en-US"/>
        </a:p>
      </dgm:t>
    </dgm:pt>
    <dgm:pt modelId="{146C825B-D3CF-45AF-B12D-B9E14C1A340E}">
      <dgm:prSet phldrT="[Text]" custT="1"/>
      <dgm:spPr/>
      <dgm:t>
        <a:bodyPr/>
        <a:lstStyle/>
        <a:p>
          <a:r>
            <a:rPr lang="en-US" sz="1800" dirty="0" smtClean="0"/>
            <a:t>Limited outcomes, shorter duration</a:t>
          </a:r>
          <a:endParaRPr lang="en-US" sz="1800" dirty="0"/>
        </a:p>
      </dgm:t>
    </dgm:pt>
    <dgm:pt modelId="{32966B54-299A-4B26-97E8-2623479676BB}" type="parTrans" cxnId="{671CD7BE-32BC-42E1-87F3-B2C1F9A453FE}">
      <dgm:prSet/>
      <dgm:spPr/>
      <dgm:t>
        <a:bodyPr/>
        <a:lstStyle/>
        <a:p>
          <a:endParaRPr lang="en-US"/>
        </a:p>
      </dgm:t>
    </dgm:pt>
    <dgm:pt modelId="{FBF196BA-3980-4091-B197-42F74DE48803}" type="sibTrans" cxnId="{671CD7BE-32BC-42E1-87F3-B2C1F9A453FE}">
      <dgm:prSet/>
      <dgm:spPr/>
      <dgm:t>
        <a:bodyPr/>
        <a:lstStyle/>
        <a:p>
          <a:endParaRPr lang="en-US"/>
        </a:p>
      </dgm:t>
    </dgm:pt>
    <dgm:pt modelId="{34AA9599-CAB5-4FC2-9544-3514FFB33292}">
      <dgm:prSet phldrT="[Text]" custT="1"/>
      <dgm:spPr/>
      <dgm:t>
        <a:bodyPr/>
        <a:lstStyle/>
        <a:p>
          <a:r>
            <a:rPr lang="en-US" sz="1800" dirty="0" smtClean="0"/>
            <a:t>Often used after a series of treatment failures, or in combination with other treatments</a:t>
          </a:r>
          <a:endParaRPr lang="en-US" sz="1800" dirty="0"/>
        </a:p>
      </dgm:t>
    </dgm:pt>
    <dgm:pt modelId="{60C9A96C-E000-4B56-A274-155F31F7913A}" type="parTrans" cxnId="{7538EBC0-4781-445E-A3A3-986B095EA634}">
      <dgm:prSet/>
      <dgm:spPr/>
      <dgm:t>
        <a:bodyPr/>
        <a:lstStyle/>
        <a:p>
          <a:endParaRPr lang="en-US"/>
        </a:p>
      </dgm:t>
    </dgm:pt>
    <dgm:pt modelId="{8FFF8718-1070-454A-B49C-A5C2CAF7FCD1}" type="sibTrans" cxnId="{7538EBC0-4781-445E-A3A3-986B095EA634}">
      <dgm:prSet/>
      <dgm:spPr/>
      <dgm:t>
        <a:bodyPr/>
        <a:lstStyle/>
        <a:p>
          <a:endParaRPr lang="en-US"/>
        </a:p>
      </dgm:t>
    </dgm:pt>
    <dgm:pt modelId="{38C84845-6047-4AFD-A940-05FF03DE4016}">
      <dgm:prSet phldrT="[Text]" custT="1"/>
      <dgm:spPr/>
      <dgm:t>
        <a:bodyPr/>
        <a:lstStyle/>
        <a:p>
          <a:r>
            <a:rPr lang="en-US" sz="1800" dirty="0" smtClean="0"/>
            <a:t>Sub-optimal adherence</a:t>
          </a:r>
          <a:endParaRPr lang="en-US" sz="1800" dirty="0"/>
        </a:p>
      </dgm:t>
    </dgm:pt>
    <dgm:pt modelId="{26E21863-07BE-4221-AC26-400CF2AA9B19}" type="parTrans" cxnId="{C5A3FB46-7EBB-4B84-9CF8-4FC8F4958684}">
      <dgm:prSet/>
      <dgm:spPr/>
      <dgm:t>
        <a:bodyPr/>
        <a:lstStyle/>
        <a:p>
          <a:endParaRPr lang="en-US"/>
        </a:p>
      </dgm:t>
    </dgm:pt>
    <dgm:pt modelId="{1A25715E-760F-4A30-A42C-CC3EBBB425CA}" type="sibTrans" cxnId="{C5A3FB46-7EBB-4B84-9CF8-4FC8F4958684}">
      <dgm:prSet/>
      <dgm:spPr/>
      <dgm:t>
        <a:bodyPr/>
        <a:lstStyle/>
        <a:p>
          <a:endParaRPr lang="en-US"/>
        </a:p>
      </dgm:t>
    </dgm:pt>
    <dgm:pt modelId="{CED9F992-3F2B-4020-ADB3-A7BFF454C78D}">
      <dgm:prSet phldrT="[Text]" custT="1"/>
      <dgm:spPr/>
      <dgm:t>
        <a:bodyPr/>
        <a:lstStyle/>
        <a:p>
          <a:r>
            <a:rPr lang="en-US" sz="1800" dirty="0" smtClean="0"/>
            <a:t>Patients seen infrequently</a:t>
          </a:r>
          <a:endParaRPr lang="en-US" sz="1800" dirty="0"/>
        </a:p>
      </dgm:t>
    </dgm:pt>
    <dgm:pt modelId="{70AB942D-FD73-447E-8B16-8E66A299DCFA}" type="parTrans" cxnId="{C3163CB3-484C-41DE-9D77-2DF4AFBE7A66}">
      <dgm:prSet/>
      <dgm:spPr/>
      <dgm:t>
        <a:bodyPr/>
        <a:lstStyle/>
        <a:p>
          <a:endParaRPr lang="en-US"/>
        </a:p>
      </dgm:t>
    </dgm:pt>
    <dgm:pt modelId="{1D99E295-356C-4EA7-9F6F-4D695CBE013F}" type="sibTrans" cxnId="{C3163CB3-484C-41DE-9D77-2DF4AFBE7A66}">
      <dgm:prSet/>
      <dgm:spPr/>
      <dgm:t>
        <a:bodyPr/>
        <a:lstStyle/>
        <a:p>
          <a:endParaRPr lang="en-US"/>
        </a:p>
      </dgm:t>
    </dgm:pt>
    <dgm:pt modelId="{0AA4CC67-531C-402A-BBC6-981FBBF37AE0}" type="pres">
      <dgm:prSet presAssocID="{53D60FE3-E6D3-49EE-9D36-906F221EA1C0}" presName="linear" presStyleCnt="0">
        <dgm:presLayoutVars>
          <dgm:dir/>
          <dgm:resizeHandles val="exact"/>
        </dgm:presLayoutVars>
      </dgm:prSet>
      <dgm:spPr/>
      <dgm:t>
        <a:bodyPr/>
        <a:lstStyle/>
        <a:p>
          <a:endParaRPr lang="en-US"/>
        </a:p>
      </dgm:t>
    </dgm:pt>
    <dgm:pt modelId="{EDE56274-4A51-4542-AEAC-434107B76A30}" type="pres">
      <dgm:prSet presAssocID="{5250979B-DF43-4053-93E2-3D7CA01D1AB7}" presName="comp" presStyleCnt="0"/>
      <dgm:spPr/>
    </dgm:pt>
    <dgm:pt modelId="{0E3D12AA-3E6C-46BF-9513-CADAB83076BF}" type="pres">
      <dgm:prSet presAssocID="{5250979B-DF43-4053-93E2-3D7CA01D1AB7}" presName="box" presStyleLbl="node1" presStyleIdx="0" presStyleCnt="2" custScaleY="110201"/>
      <dgm:spPr/>
      <dgm:t>
        <a:bodyPr/>
        <a:lstStyle/>
        <a:p>
          <a:endParaRPr lang="en-US"/>
        </a:p>
      </dgm:t>
    </dgm:pt>
    <dgm:pt modelId="{D0C30BFF-84B9-419A-9ED6-9F205D76B576}" type="pres">
      <dgm:prSet presAssocID="{5250979B-DF43-4053-93E2-3D7CA01D1AB7}" presName="img" presStyleLbl="fgImgPlace1" presStyleIdx="0" presStyleCnt="2" custScaleX="94981" custScaleY="92683"/>
      <dgm:spPr>
        <a:blipFill rotWithShape="0">
          <a:blip xmlns:r="http://schemas.openxmlformats.org/officeDocument/2006/relationships" r:embed="rId1"/>
          <a:stretch>
            <a:fillRect/>
          </a:stretch>
        </a:blipFill>
      </dgm:spPr>
    </dgm:pt>
    <dgm:pt modelId="{72608934-F03B-4E6F-98B5-D7D13BFCF385}" type="pres">
      <dgm:prSet presAssocID="{5250979B-DF43-4053-93E2-3D7CA01D1AB7}" presName="text" presStyleLbl="node1" presStyleIdx="0" presStyleCnt="2">
        <dgm:presLayoutVars>
          <dgm:bulletEnabled val="1"/>
        </dgm:presLayoutVars>
      </dgm:prSet>
      <dgm:spPr/>
      <dgm:t>
        <a:bodyPr/>
        <a:lstStyle/>
        <a:p>
          <a:endParaRPr lang="en-US"/>
        </a:p>
      </dgm:t>
    </dgm:pt>
    <dgm:pt modelId="{324A4866-358D-4853-889D-C7813E76AABD}" type="pres">
      <dgm:prSet presAssocID="{3FF90856-37F4-4A14-BF6A-76CB1B195070}" presName="spacer" presStyleCnt="0"/>
      <dgm:spPr/>
    </dgm:pt>
    <dgm:pt modelId="{91680CC8-6050-47CA-B794-DBAB580943C1}" type="pres">
      <dgm:prSet presAssocID="{E0A4745D-7E38-46A5-87CE-B6305755ABD4}" presName="comp" presStyleCnt="0"/>
      <dgm:spPr/>
    </dgm:pt>
    <dgm:pt modelId="{2D30D44B-BE59-4649-87AC-BFBC44FDEAEB}" type="pres">
      <dgm:prSet presAssocID="{E0A4745D-7E38-46A5-87CE-B6305755ABD4}" presName="box" presStyleLbl="node1" presStyleIdx="1" presStyleCnt="2"/>
      <dgm:spPr/>
      <dgm:t>
        <a:bodyPr/>
        <a:lstStyle/>
        <a:p>
          <a:endParaRPr lang="en-US"/>
        </a:p>
      </dgm:t>
    </dgm:pt>
    <dgm:pt modelId="{C0F15153-1B5F-4F33-8B21-ADDE3574AB77}" type="pres">
      <dgm:prSet presAssocID="{E0A4745D-7E38-46A5-87CE-B6305755ABD4}" presName="img" presStyleLbl="fgImgPlace1" presStyleIdx="1" presStyleCnt="2"/>
      <dgm:spPr>
        <a:blipFill rotWithShape="0">
          <a:blip xmlns:r="http://schemas.openxmlformats.org/officeDocument/2006/relationships" r:embed="rId2"/>
          <a:stretch>
            <a:fillRect/>
          </a:stretch>
        </a:blipFill>
      </dgm:spPr>
    </dgm:pt>
    <dgm:pt modelId="{AAAE572D-B968-49FC-B675-034A9C485D2A}" type="pres">
      <dgm:prSet presAssocID="{E0A4745D-7E38-46A5-87CE-B6305755ABD4}" presName="text" presStyleLbl="node1" presStyleIdx="1" presStyleCnt="2">
        <dgm:presLayoutVars>
          <dgm:bulletEnabled val="1"/>
        </dgm:presLayoutVars>
      </dgm:prSet>
      <dgm:spPr/>
      <dgm:t>
        <a:bodyPr/>
        <a:lstStyle/>
        <a:p>
          <a:endParaRPr lang="en-US"/>
        </a:p>
      </dgm:t>
    </dgm:pt>
  </dgm:ptLst>
  <dgm:cxnLst>
    <dgm:cxn modelId="{6A7A9FCD-F7A9-4CBA-A5F6-D08B9FE62BC6}" type="presOf" srcId="{34AA9599-CAB5-4FC2-9544-3514FFB33292}" destId="{2D30D44B-BE59-4649-87AC-BFBC44FDEAEB}" srcOrd="0" destOrd="2" presId="urn:microsoft.com/office/officeart/2005/8/layout/vList4#1"/>
    <dgm:cxn modelId="{C2205A39-C106-4965-9DD2-4B77A315D6D2}" type="presOf" srcId="{BB7F85DB-6ECF-4426-B96B-102C943E687F}" destId="{0E3D12AA-3E6C-46BF-9513-CADAB83076BF}" srcOrd="0" destOrd="4" presId="urn:microsoft.com/office/officeart/2005/8/layout/vList4#1"/>
    <dgm:cxn modelId="{1F68D023-9CE2-442C-84C3-C70AC0271A2F}" type="presOf" srcId="{B95592E7-DA08-4947-82C8-C1A8A647648F}" destId="{2D30D44B-BE59-4649-87AC-BFBC44FDEAEB}" srcOrd="0" destOrd="1" presId="urn:microsoft.com/office/officeart/2005/8/layout/vList4#1"/>
    <dgm:cxn modelId="{229CB6E6-CDE9-4319-9CEE-D4A3D97A50FF}" type="presOf" srcId="{CED9F992-3F2B-4020-ADB3-A7BFF454C78D}" destId="{AAAE572D-B968-49FC-B675-034A9C485D2A}" srcOrd="1" destOrd="4" presId="urn:microsoft.com/office/officeart/2005/8/layout/vList4#1"/>
    <dgm:cxn modelId="{53A8042F-2A36-483F-9347-37238A3623A0}" type="presOf" srcId="{1A4BD36A-4D74-4C96-82CD-3AC15395667F}" destId="{72608934-F03B-4E6F-98B5-D7D13BFCF385}" srcOrd="1" destOrd="2" presId="urn:microsoft.com/office/officeart/2005/8/layout/vList4#1"/>
    <dgm:cxn modelId="{4930BFDB-5057-4DBD-8057-779D8A4CCD28}" type="presOf" srcId="{E0A4745D-7E38-46A5-87CE-B6305755ABD4}" destId="{AAAE572D-B968-49FC-B675-034A9C485D2A}" srcOrd="1" destOrd="0" presId="urn:microsoft.com/office/officeart/2005/8/layout/vList4#1"/>
    <dgm:cxn modelId="{1A925EF7-26FD-4412-B74A-F9B8C1EA2C1D}" type="presOf" srcId="{5250979B-DF43-4053-93E2-3D7CA01D1AB7}" destId="{72608934-F03B-4E6F-98B5-D7D13BFCF385}" srcOrd="1" destOrd="0" presId="urn:microsoft.com/office/officeart/2005/8/layout/vList4#1"/>
    <dgm:cxn modelId="{C3163CB3-484C-41DE-9D77-2DF4AFBE7A66}" srcId="{E0A4745D-7E38-46A5-87CE-B6305755ABD4}" destId="{CED9F992-3F2B-4020-ADB3-A7BFF454C78D}" srcOrd="3" destOrd="0" parTransId="{70AB942D-FD73-447E-8B16-8E66A299DCFA}" sibTransId="{1D99E295-356C-4EA7-9F6F-4D695CBE013F}"/>
    <dgm:cxn modelId="{9057C328-DE5B-4E02-B16F-2D86888D737B}" type="presOf" srcId="{F7C080B8-8B8E-426C-BBC4-F2AA15F87F71}" destId="{72608934-F03B-4E6F-98B5-D7D13BFCF385}" srcOrd="1" destOrd="3" presId="urn:microsoft.com/office/officeart/2005/8/layout/vList4#1"/>
    <dgm:cxn modelId="{3F43DB24-A774-4111-B149-40308FD93B66}" type="presOf" srcId="{B95592E7-DA08-4947-82C8-C1A8A647648F}" destId="{AAAE572D-B968-49FC-B675-034A9C485D2A}" srcOrd="1" destOrd="1" presId="urn:microsoft.com/office/officeart/2005/8/layout/vList4#1"/>
    <dgm:cxn modelId="{82FB14A9-C0D3-4604-82F4-D509A224AA81}" type="presOf" srcId="{2FE096BC-F031-410D-B72E-6AA228BDCE5F}" destId="{72608934-F03B-4E6F-98B5-D7D13BFCF385}" srcOrd="1" destOrd="1" presId="urn:microsoft.com/office/officeart/2005/8/layout/vList4#1"/>
    <dgm:cxn modelId="{93C0A360-883A-4723-9B23-AA9DE5690D5A}" srcId="{5250979B-DF43-4053-93E2-3D7CA01D1AB7}" destId="{BB7F85DB-6ECF-4426-B96B-102C943E687F}" srcOrd="3" destOrd="0" parTransId="{D36173DA-22C3-4748-BA10-01BBE5DFBF57}" sibTransId="{C5C2C3BA-0780-47D4-9B7B-1C83E88B0D64}"/>
    <dgm:cxn modelId="{550A86BA-8C8A-455C-91C7-3A2A84884C30}" srcId="{5250979B-DF43-4053-93E2-3D7CA01D1AB7}" destId="{0DE10A23-DF96-4490-AA7A-151DECD1B0D4}" srcOrd="4" destOrd="0" parTransId="{1018B030-000A-49A7-8F77-88EC3613F297}" sibTransId="{724C937D-813C-4E6C-8C84-A353BF45A076}"/>
    <dgm:cxn modelId="{E94E7D31-0A62-4EC5-8029-1A033F64586E}" srcId="{5250979B-DF43-4053-93E2-3D7CA01D1AB7}" destId="{1A4BD36A-4D74-4C96-82CD-3AC15395667F}" srcOrd="1" destOrd="0" parTransId="{F8F7A268-CBC5-4967-88BD-0C00B9AD9144}" sibTransId="{6F8BBE4F-DBBE-45B3-BA54-46E131DAC984}"/>
    <dgm:cxn modelId="{F11BEB98-83E0-4353-AC22-6D121CFFDF0F}" srcId="{53D60FE3-E6D3-49EE-9D36-906F221EA1C0}" destId="{5250979B-DF43-4053-93E2-3D7CA01D1AB7}" srcOrd="0" destOrd="0" parTransId="{BCB1A005-DC03-4CCC-A46A-2D71B37D029F}" sibTransId="{3FF90856-37F4-4A14-BF6A-76CB1B195070}"/>
    <dgm:cxn modelId="{E30F7C26-2D3A-4611-BD2B-A5F78F2735D1}" type="presOf" srcId="{5250979B-DF43-4053-93E2-3D7CA01D1AB7}" destId="{0E3D12AA-3E6C-46BF-9513-CADAB83076BF}" srcOrd="0" destOrd="0" presId="urn:microsoft.com/office/officeart/2005/8/layout/vList4#1"/>
    <dgm:cxn modelId="{7EF441AF-49CE-4146-8FA2-4690B6BB0098}" srcId="{5250979B-DF43-4053-93E2-3D7CA01D1AB7}" destId="{2FE096BC-F031-410D-B72E-6AA228BDCE5F}" srcOrd="0" destOrd="0" parTransId="{0098C61F-D1A5-4387-A8E2-2A9FBFCD4B0F}" sibTransId="{F41231FD-8DDB-4AC3-8BBB-E0379F4FA229}"/>
    <dgm:cxn modelId="{20AF8028-5F50-4274-90A9-00D2C6138AAF}" type="presOf" srcId="{38C84845-6047-4AFD-A940-05FF03DE4016}" destId="{2D30D44B-BE59-4649-87AC-BFBC44FDEAEB}" srcOrd="0" destOrd="3" presId="urn:microsoft.com/office/officeart/2005/8/layout/vList4#1"/>
    <dgm:cxn modelId="{EC44E08F-7BE1-4F91-96CC-4483322F9363}" type="presOf" srcId="{146C825B-D3CF-45AF-B12D-B9E14C1A340E}" destId="{72608934-F03B-4E6F-98B5-D7D13BFCF385}" srcOrd="1" destOrd="6" presId="urn:microsoft.com/office/officeart/2005/8/layout/vList4#1"/>
    <dgm:cxn modelId="{47384B4F-08F1-4B61-9ED2-028FE2C19071}" srcId="{5250979B-DF43-4053-93E2-3D7CA01D1AB7}" destId="{F7C080B8-8B8E-426C-BBC4-F2AA15F87F71}" srcOrd="2" destOrd="0" parTransId="{B68BEFB0-FAD1-43BD-B7AD-D7E4C56F5625}" sibTransId="{F9082A2E-597B-4BF3-98AE-34A714C0D7CF}"/>
    <dgm:cxn modelId="{0D60090C-9D3E-4EA9-BAAB-20CE8FAC4AF9}" type="presOf" srcId="{1A4BD36A-4D74-4C96-82CD-3AC15395667F}" destId="{0E3D12AA-3E6C-46BF-9513-CADAB83076BF}" srcOrd="0" destOrd="2" presId="urn:microsoft.com/office/officeart/2005/8/layout/vList4#1"/>
    <dgm:cxn modelId="{C5A3FB46-7EBB-4B84-9CF8-4FC8F4958684}" srcId="{E0A4745D-7E38-46A5-87CE-B6305755ABD4}" destId="{38C84845-6047-4AFD-A940-05FF03DE4016}" srcOrd="2" destOrd="0" parTransId="{26E21863-07BE-4221-AC26-400CF2AA9B19}" sibTransId="{1A25715E-760F-4A30-A42C-CC3EBBB425CA}"/>
    <dgm:cxn modelId="{61F712BC-7D6A-40B2-9875-0560A94C0250}" type="presOf" srcId="{0DE10A23-DF96-4490-AA7A-151DECD1B0D4}" destId="{72608934-F03B-4E6F-98B5-D7D13BFCF385}" srcOrd="1" destOrd="5" presId="urn:microsoft.com/office/officeart/2005/8/layout/vList4#1"/>
    <dgm:cxn modelId="{2015CC7F-9341-4AB4-A85B-9A419D610FD5}" type="presOf" srcId="{34AA9599-CAB5-4FC2-9544-3514FFB33292}" destId="{AAAE572D-B968-49FC-B675-034A9C485D2A}" srcOrd="1" destOrd="2" presId="urn:microsoft.com/office/officeart/2005/8/layout/vList4#1"/>
    <dgm:cxn modelId="{75119AFB-BCE1-4921-89F0-BA4090899F03}" type="presOf" srcId="{E0A4745D-7E38-46A5-87CE-B6305755ABD4}" destId="{2D30D44B-BE59-4649-87AC-BFBC44FDEAEB}" srcOrd="0" destOrd="0" presId="urn:microsoft.com/office/officeart/2005/8/layout/vList4#1"/>
    <dgm:cxn modelId="{64AB6B62-B2EC-420D-9D6F-D706798AA664}" type="presOf" srcId="{BB7F85DB-6ECF-4426-B96B-102C943E687F}" destId="{72608934-F03B-4E6F-98B5-D7D13BFCF385}" srcOrd="1" destOrd="4" presId="urn:microsoft.com/office/officeart/2005/8/layout/vList4#1"/>
    <dgm:cxn modelId="{C5C7D3C5-9312-46B2-84FB-FB7F2B860EAE}" type="presOf" srcId="{38C84845-6047-4AFD-A940-05FF03DE4016}" destId="{AAAE572D-B968-49FC-B675-034A9C485D2A}" srcOrd="1" destOrd="3" presId="urn:microsoft.com/office/officeart/2005/8/layout/vList4#1"/>
    <dgm:cxn modelId="{FD5B2E92-8F15-491D-AEB0-23931D31F976}" type="presOf" srcId="{CED9F992-3F2B-4020-ADB3-A7BFF454C78D}" destId="{2D30D44B-BE59-4649-87AC-BFBC44FDEAEB}" srcOrd="0" destOrd="4" presId="urn:microsoft.com/office/officeart/2005/8/layout/vList4#1"/>
    <dgm:cxn modelId="{9A08946A-7814-440C-B892-DA7C84C5B6BB}" srcId="{53D60FE3-E6D3-49EE-9D36-906F221EA1C0}" destId="{E0A4745D-7E38-46A5-87CE-B6305755ABD4}" srcOrd="1" destOrd="0" parTransId="{568DD025-0873-4DCD-9032-3A4E3BEBDC08}" sibTransId="{32889D3A-7C31-4F01-9062-12C0172F3BFB}"/>
    <dgm:cxn modelId="{9C86797B-F343-482A-A451-54788B770F10}" type="presOf" srcId="{2FE096BC-F031-410D-B72E-6AA228BDCE5F}" destId="{0E3D12AA-3E6C-46BF-9513-CADAB83076BF}" srcOrd="0" destOrd="1" presId="urn:microsoft.com/office/officeart/2005/8/layout/vList4#1"/>
    <dgm:cxn modelId="{54B4D56A-9325-4CD9-B568-753AADA47960}" type="presOf" srcId="{146C825B-D3CF-45AF-B12D-B9E14C1A340E}" destId="{0E3D12AA-3E6C-46BF-9513-CADAB83076BF}" srcOrd="0" destOrd="6" presId="urn:microsoft.com/office/officeart/2005/8/layout/vList4#1"/>
    <dgm:cxn modelId="{CBC58F7B-F25A-41B5-9F5F-C5D3B514B853}" srcId="{E0A4745D-7E38-46A5-87CE-B6305755ABD4}" destId="{B95592E7-DA08-4947-82C8-C1A8A647648F}" srcOrd="0" destOrd="0" parTransId="{82E05C0E-2E01-476E-B9D4-470CDC10F179}" sibTransId="{5314C940-FF44-457C-BD4A-AC1841AD428B}"/>
    <dgm:cxn modelId="{8CD6EED8-C7DB-4F50-B1A0-F7E1452E162C}" type="presOf" srcId="{53D60FE3-E6D3-49EE-9D36-906F221EA1C0}" destId="{0AA4CC67-531C-402A-BBC6-981FBBF37AE0}" srcOrd="0" destOrd="0" presId="urn:microsoft.com/office/officeart/2005/8/layout/vList4#1"/>
    <dgm:cxn modelId="{671CD7BE-32BC-42E1-87F3-B2C1F9A453FE}" srcId="{5250979B-DF43-4053-93E2-3D7CA01D1AB7}" destId="{146C825B-D3CF-45AF-B12D-B9E14C1A340E}" srcOrd="5" destOrd="0" parTransId="{32966B54-299A-4B26-97E8-2623479676BB}" sibTransId="{FBF196BA-3980-4091-B197-42F74DE48803}"/>
    <dgm:cxn modelId="{3F4EAF6A-FBA6-400E-ABA7-3B2B2A8BE51B}" type="presOf" srcId="{0DE10A23-DF96-4490-AA7A-151DECD1B0D4}" destId="{0E3D12AA-3E6C-46BF-9513-CADAB83076BF}" srcOrd="0" destOrd="5" presId="urn:microsoft.com/office/officeart/2005/8/layout/vList4#1"/>
    <dgm:cxn modelId="{1B1F239D-6C0C-4D12-9BE9-3BFD5834D8B7}" type="presOf" srcId="{F7C080B8-8B8E-426C-BBC4-F2AA15F87F71}" destId="{0E3D12AA-3E6C-46BF-9513-CADAB83076BF}" srcOrd="0" destOrd="3" presId="urn:microsoft.com/office/officeart/2005/8/layout/vList4#1"/>
    <dgm:cxn modelId="{7538EBC0-4781-445E-A3A3-986B095EA634}" srcId="{E0A4745D-7E38-46A5-87CE-B6305755ABD4}" destId="{34AA9599-CAB5-4FC2-9544-3514FFB33292}" srcOrd="1" destOrd="0" parTransId="{60C9A96C-E000-4B56-A274-155F31F7913A}" sibTransId="{8FFF8718-1070-454A-B49C-A5C2CAF7FCD1}"/>
    <dgm:cxn modelId="{F5539B6A-E0C1-45D5-92B4-CABAD2AD48AD}" type="presParOf" srcId="{0AA4CC67-531C-402A-BBC6-981FBBF37AE0}" destId="{EDE56274-4A51-4542-AEAC-434107B76A30}" srcOrd="0" destOrd="0" presId="urn:microsoft.com/office/officeart/2005/8/layout/vList4#1"/>
    <dgm:cxn modelId="{71EE2F3D-6BDD-4D16-8BDE-3F1224F440D7}" type="presParOf" srcId="{EDE56274-4A51-4542-AEAC-434107B76A30}" destId="{0E3D12AA-3E6C-46BF-9513-CADAB83076BF}" srcOrd="0" destOrd="0" presId="urn:microsoft.com/office/officeart/2005/8/layout/vList4#1"/>
    <dgm:cxn modelId="{5CB8072E-3EDD-4402-B29C-FFE8F6113A9D}" type="presParOf" srcId="{EDE56274-4A51-4542-AEAC-434107B76A30}" destId="{D0C30BFF-84B9-419A-9ED6-9F205D76B576}" srcOrd="1" destOrd="0" presId="urn:microsoft.com/office/officeart/2005/8/layout/vList4#1"/>
    <dgm:cxn modelId="{70D7ADED-094A-4190-89D1-9EB95D4BB71E}" type="presParOf" srcId="{EDE56274-4A51-4542-AEAC-434107B76A30}" destId="{72608934-F03B-4E6F-98B5-D7D13BFCF385}" srcOrd="2" destOrd="0" presId="urn:microsoft.com/office/officeart/2005/8/layout/vList4#1"/>
    <dgm:cxn modelId="{28B6603B-DF7F-459B-8949-CF98A4F7EC08}" type="presParOf" srcId="{0AA4CC67-531C-402A-BBC6-981FBBF37AE0}" destId="{324A4866-358D-4853-889D-C7813E76AABD}" srcOrd="1" destOrd="0" presId="urn:microsoft.com/office/officeart/2005/8/layout/vList4#1"/>
    <dgm:cxn modelId="{4385D651-73AB-4AFA-B22F-1843CB2E54A2}" type="presParOf" srcId="{0AA4CC67-531C-402A-BBC6-981FBBF37AE0}" destId="{91680CC8-6050-47CA-B794-DBAB580943C1}" srcOrd="2" destOrd="0" presId="urn:microsoft.com/office/officeart/2005/8/layout/vList4#1"/>
    <dgm:cxn modelId="{726CE438-03F6-4236-861A-92C9DE8752A2}" type="presParOf" srcId="{91680CC8-6050-47CA-B794-DBAB580943C1}" destId="{2D30D44B-BE59-4649-87AC-BFBC44FDEAEB}" srcOrd="0" destOrd="0" presId="urn:microsoft.com/office/officeart/2005/8/layout/vList4#1"/>
    <dgm:cxn modelId="{2127B7A9-A17A-4208-92A7-5E399D12A60A}" type="presParOf" srcId="{91680CC8-6050-47CA-B794-DBAB580943C1}" destId="{C0F15153-1B5F-4F33-8B21-ADDE3574AB77}" srcOrd="1" destOrd="0" presId="urn:microsoft.com/office/officeart/2005/8/layout/vList4#1"/>
    <dgm:cxn modelId="{D0D94977-F544-4767-84AC-252F782BD8F9}" type="presParOf" srcId="{91680CC8-6050-47CA-B794-DBAB580943C1}" destId="{AAAE572D-B968-49FC-B675-034A9C485D2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60AFC-089B-4413-8B19-4B678BA81972}" type="doc">
      <dgm:prSet loTypeId="urn:microsoft.com/office/officeart/2005/8/layout/hChevron3" loCatId="process" qsTypeId="urn:microsoft.com/office/officeart/2005/8/quickstyle/simple5" qsCatId="simple" csTypeId="urn:microsoft.com/office/officeart/2005/8/colors/accent0_3" csCatId="mainScheme" phldr="1"/>
      <dgm:spPr/>
    </dgm:pt>
    <dgm:pt modelId="{CC945015-9C24-4AAD-B079-7E24DD152910}">
      <dgm:prSet phldrT="[Text]" custT="1"/>
      <dgm:spPr>
        <a:solidFill>
          <a:srgbClr val="003F7E"/>
        </a:solidFill>
      </dgm:spPr>
      <dgm:t>
        <a:bodyPr/>
        <a:lstStyle/>
        <a:p>
          <a:r>
            <a:rPr lang="en-US" sz="1600" b="1" dirty="0" smtClean="0"/>
            <a:t>Phase 1</a:t>
          </a:r>
          <a:endParaRPr lang="en-US" sz="1600" b="1" dirty="0"/>
        </a:p>
      </dgm:t>
    </dgm:pt>
    <dgm:pt modelId="{E0C5D24D-35C7-44DF-B5A6-9308ACDB3C76}" type="parTrans" cxnId="{5F05D088-E2EA-4278-B595-CA4C1533C2B9}">
      <dgm:prSet/>
      <dgm:spPr/>
      <dgm:t>
        <a:bodyPr/>
        <a:lstStyle/>
        <a:p>
          <a:endParaRPr lang="en-US" sz="2800" b="1"/>
        </a:p>
      </dgm:t>
    </dgm:pt>
    <dgm:pt modelId="{52C9F1E5-BB8C-4812-9655-6B43468CC90C}" type="sibTrans" cxnId="{5F05D088-E2EA-4278-B595-CA4C1533C2B9}">
      <dgm:prSet/>
      <dgm:spPr/>
      <dgm:t>
        <a:bodyPr/>
        <a:lstStyle/>
        <a:p>
          <a:endParaRPr lang="en-US" sz="2800" b="1"/>
        </a:p>
      </dgm:t>
    </dgm:pt>
    <dgm:pt modelId="{554D3AE6-D061-4AEC-8DB0-FCFF3B7F9B2D}">
      <dgm:prSet phldrT="[Text]" custT="1"/>
      <dgm:spPr>
        <a:solidFill>
          <a:srgbClr val="003F7E"/>
        </a:solidFill>
      </dgm:spPr>
      <dgm:t>
        <a:bodyPr/>
        <a:lstStyle/>
        <a:p>
          <a:r>
            <a:rPr lang="en-US" sz="1600" b="1" dirty="0" smtClean="0"/>
            <a:t>Phase 2</a:t>
          </a:r>
          <a:endParaRPr lang="en-US" sz="1600" b="1" dirty="0"/>
        </a:p>
      </dgm:t>
    </dgm:pt>
    <dgm:pt modelId="{B1F2C7D1-DA52-4F7E-8D11-1198EC9AA4AE}" type="parTrans" cxnId="{A3AB9D09-3067-47BF-B400-1C37EC2DCBAD}">
      <dgm:prSet/>
      <dgm:spPr/>
      <dgm:t>
        <a:bodyPr/>
        <a:lstStyle/>
        <a:p>
          <a:endParaRPr lang="en-US" sz="2800" b="1"/>
        </a:p>
      </dgm:t>
    </dgm:pt>
    <dgm:pt modelId="{E5AD6492-EEC1-4A5F-8914-88D918EA156F}" type="sibTrans" cxnId="{A3AB9D09-3067-47BF-B400-1C37EC2DCBAD}">
      <dgm:prSet/>
      <dgm:spPr/>
      <dgm:t>
        <a:bodyPr/>
        <a:lstStyle/>
        <a:p>
          <a:endParaRPr lang="en-US" sz="2800" b="1"/>
        </a:p>
      </dgm:t>
    </dgm:pt>
    <dgm:pt modelId="{EEC4D55D-9097-4BE5-909B-3F539E80BCC8}">
      <dgm:prSet phldrT="[Text]" custT="1"/>
      <dgm:spPr>
        <a:solidFill>
          <a:srgbClr val="003F7E"/>
        </a:solidFill>
      </dgm:spPr>
      <dgm:t>
        <a:bodyPr/>
        <a:lstStyle/>
        <a:p>
          <a:r>
            <a:rPr lang="en-US" sz="1600" b="1" dirty="0" smtClean="0"/>
            <a:t>Phase 3</a:t>
          </a:r>
          <a:endParaRPr lang="en-US" sz="1600" b="1" dirty="0"/>
        </a:p>
      </dgm:t>
    </dgm:pt>
    <dgm:pt modelId="{934C0F22-252C-4D4D-B329-8F8DCA3FD583}" type="parTrans" cxnId="{D71B4396-0E6E-42F3-BAA8-94373A5E1A6B}">
      <dgm:prSet/>
      <dgm:spPr/>
      <dgm:t>
        <a:bodyPr/>
        <a:lstStyle/>
        <a:p>
          <a:endParaRPr lang="en-US" sz="2800" b="1"/>
        </a:p>
      </dgm:t>
    </dgm:pt>
    <dgm:pt modelId="{0DEAEFD8-BBAC-4E44-9752-DE937CFF258B}" type="sibTrans" cxnId="{D71B4396-0E6E-42F3-BAA8-94373A5E1A6B}">
      <dgm:prSet/>
      <dgm:spPr/>
      <dgm:t>
        <a:bodyPr/>
        <a:lstStyle/>
        <a:p>
          <a:endParaRPr lang="en-US" sz="2800" b="1"/>
        </a:p>
      </dgm:t>
    </dgm:pt>
    <dgm:pt modelId="{33479F17-E242-412D-BA9A-9F8CD527D07D}">
      <dgm:prSet phldrT="[Text]" custT="1"/>
      <dgm:spPr>
        <a:solidFill>
          <a:srgbClr val="003F7E"/>
        </a:solidFill>
      </dgm:spPr>
      <dgm:t>
        <a:bodyPr/>
        <a:lstStyle/>
        <a:p>
          <a:r>
            <a:rPr lang="en-US" sz="1600" b="1" dirty="0" smtClean="0"/>
            <a:t>Discovery to Pre-clinical</a:t>
          </a:r>
          <a:endParaRPr lang="en-US" sz="1600" b="1" dirty="0"/>
        </a:p>
      </dgm:t>
    </dgm:pt>
    <dgm:pt modelId="{134BC82C-523C-4F24-B67E-72577316DA8A}" type="parTrans" cxnId="{D2C1C43F-8DA3-44A1-8768-5DB0DDDA1F7E}">
      <dgm:prSet/>
      <dgm:spPr/>
      <dgm:t>
        <a:bodyPr/>
        <a:lstStyle/>
        <a:p>
          <a:endParaRPr lang="en-US" sz="2800" b="1"/>
        </a:p>
      </dgm:t>
    </dgm:pt>
    <dgm:pt modelId="{98B8CFF7-83AD-4AD6-8F3C-0CD6CCC87253}" type="sibTrans" cxnId="{D2C1C43F-8DA3-44A1-8768-5DB0DDDA1F7E}">
      <dgm:prSet/>
      <dgm:spPr/>
      <dgm:t>
        <a:bodyPr/>
        <a:lstStyle/>
        <a:p>
          <a:endParaRPr lang="en-US" sz="2800" b="1"/>
        </a:p>
      </dgm:t>
    </dgm:pt>
    <dgm:pt modelId="{F6AA2E45-7BAD-40F4-BCE8-3FFE79D69912}">
      <dgm:prSet phldrT="[Text]" custT="1"/>
      <dgm:spPr>
        <a:solidFill>
          <a:srgbClr val="003F7E"/>
        </a:solidFill>
      </dgm:spPr>
      <dgm:t>
        <a:bodyPr/>
        <a:lstStyle/>
        <a:p>
          <a:r>
            <a:rPr lang="en-US" sz="1600" b="1" dirty="0" smtClean="0"/>
            <a:t>Filing</a:t>
          </a:r>
          <a:endParaRPr lang="en-US" sz="1600" b="1" dirty="0"/>
        </a:p>
      </dgm:t>
    </dgm:pt>
    <dgm:pt modelId="{ED18502E-15B8-4DA9-A042-6FE804E2BBBC}" type="parTrans" cxnId="{7C426BBA-8987-4ED6-BC8C-AB670636F968}">
      <dgm:prSet/>
      <dgm:spPr/>
      <dgm:t>
        <a:bodyPr/>
        <a:lstStyle/>
        <a:p>
          <a:endParaRPr lang="en-US" sz="2800" b="1"/>
        </a:p>
      </dgm:t>
    </dgm:pt>
    <dgm:pt modelId="{DC6B27FB-8E15-4511-97DC-C9D7287D2060}" type="sibTrans" cxnId="{7C426BBA-8987-4ED6-BC8C-AB670636F968}">
      <dgm:prSet/>
      <dgm:spPr/>
      <dgm:t>
        <a:bodyPr/>
        <a:lstStyle/>
        <a:p>
          <a:endParaRPr lang="en-US" sz="2800" b="1"/>
        </a:p>
      </dgm:t>
    </dgm:pt>
    <dgm:pt modelId="{61032762-4A19-466D-A382-D241CFEA995B}">
      <dgm:prSet phldrT="[Text]" custT="1"/>
      <dgm:spPr>
        <a:solidFill>
          <a:srgbClr val="003F7E"/>
        </a:solidFill>
      </dgm:spPr>
      <dgm:t>
        <a:bodyPr/>
        <a:lstStyle/>
        <a:p>
          <a:r>
            <a:rPr lang="en-US" sz="1600" b="1" dirty="0" smtClean="0"/>
            <a:t>Launch</a:t>
          </a:r>
          <a:endParaRPr lang="en-US" sz="1600" b="1" dirty="0"/>
        </a:p>
      </dgm:t>
    </dgm:pt>
    <dgm:pt modelId="{770C06F1-BA5E-4F68-B73B-39BE312F4417}" type="parTrans" cxnId="{90EB422E-7965-4707-BB42-4F05F9AD7B34}">
      <dgm:prSet/>
      <dgm:spPr/>
      <dgm:t>
        <a:bodyPr/>
        <a:lstStyle/>
        <a:p>
          <a:endParaRPr lang="en-US" sz="2800" b="1"/>
        </a:p>
      </dgm:t>
    </dgm:pt>
    <dgm:pt modelId="{BD4C2556-C57F-430C-876F-FF636F79AB0A}" type="sibTrans" cxnId="{90EB422E-7965-4707-BB42-4F05F9AD7B34}">
      <dgm:prSet/>
      <dgm:spPr/>
      <dgm:t>
        <a:bodyPr/>
        <a:lstStyle/>
        <a:p>
          <a:endParaRPr lang="en-US" sz="2800" b="1"/>
        </a:p>
      </dgm:t>
    </dgm:pt>
    <dgm:pt modelId="{DEF6E731-D527-431A-B3D2-26F3ABC10D7E}">
      <dgm:prSet phldrT="[Text]" custT="1"/>
      <dgm:spPr>
        <a:solidFill>
          <a:srgbClr val="003F7E"/>
        </a:solidFill>
      </dgm:spPr>
      <dgm:t>
        <a:bodyPr/>
        <a:lstStyle/>
        <a:p>
          <a:r>
            <a:rPr lang="en-US" sz="1600" b="1" dirty="0" smtClean="0"/>
            <a:t>Post-Launch</a:t>
          </a:r>
          <a:endParaRPr lang="en-US" sz="1600" b="1" dirty="0"/>
        </a:p>
      </dgm:t>
    </dgm:pt>
    <dgm:pt modelId="{D40A33EC-04F2-4F38-B999-3D86CB1DB46A}" type="parTrans" cxnId="{58337695-DD48-48ED-B597-5407B2DD03F4}">
      <dgm:prSet/>
      <dgm:spPr/>
      <dgm:t>
        <a:bodyPr/>
        <a:lstStyle/>
        <a:p>
          <a:endParaRPr lang="en-US" sz="2800" b="1"/>
        </a:p>
      </dgm:t>
    </dgm:pt>
    <dgm:pt modelId="{073C0B06-BAF1-443E-80B6-F038AE411410}" type="sibTrans" cxnId="{58337695-DD48-48ED-B597-5407B2DD03F4}">
      <dgm:prSet/>
      <dgm:spPr/>
      <dgm:t>
        <a:bodyPr/>
        <a:lstStyle/>
        <a:p>
          <a:endParaRPr lang="en-US" sz="2800" b="1"/>
        </a:p>
      </dgm:t>
    </dgm:pt>
    <dgm:pt modelId="{B8B0607D-9AF9-47AD-8779-FC6313B0637D}" type="pres">
      <dgm:prSet presAssocID="{04B60AFC-089B-4413-8B19-4B678BA81972}" presName="Name0" presStyleCnt="0">
        <dgm:presLayoutVars>
          <dgm:dir/>
          <dgm:resizeHandles val="exact"/>
        </dgm:presLayoutVars>
      </dgm:prSet>
      <dgm:spPr/>
    </dgm:pt>
    <dgm:pt modelId="{7EEA59F7-701E-4248-893A-BD000BC075F3}" type="pres">
      <dgm:prSet presAssocID="{33479F17-E242-412D-BA9A-9F8CD527D07D}" presName="parTxOnly" presStyleLbl="node1" presStyleIdx="0" presStyleCnt="7" custScaleX="149915">
        <dgm:presLayoutVars>
          <dgm:bulletEnabled val="1"/>
        </dgm:presLayoutVars>
      </dgm:prSet>
      <dgm:spPr/>
      <dgm:t>
        <a:bodyPr/>
        <a:lstStyle/>
        <a:p>
          <a:endParaRPr lang="en-US"/>
        </a:p>
      </dgm:t>
    </dgm:pt>
    <dgm:pt modelId="{6781C9F6-109E-4366-8EBF-20A093A19F74}" type="pres">
      <dgm:prSet presAssocID="{98B8CFF7-83AD-4AD6-8F3C-0CD6CCC87253}" presName="parSpace" presStyleCnt="0"/>
      <dgm:spPr/>
    </dgm:pt>
    <dgm:pt modelId="{67A8478B-AB1E-47E2-9E40-73647B7D09D4}" type="pres">
      <dgm:prSet presAssocID="{CC945015-9C24-4AAD-B079-7E24DD152910}" presName="parTxOnly" presStyleLbl="node1" presStyleIdx="1" presStyleCnt="7">
        <dgm:presLayoutVars>
          <dgm:bulletEnabled val="1"/>
        </dgm:presLayoutVars>
      </dgm:prSet>
      <dgm:spPr/>
      <dgm:t>
        <a:bodyPr/>
        <a:lstStyle/>
        <a:p>
          <a:endParaRPr lang="en-US"/>
        </a:p>
      </dgm:t>
    </dgm:pt>
    <dgm:pt modelId="{563C1BB0-2048-4D1C-A7CA-5A2E40F1B1D9}" type="pres">
      <dgm:prSet presAssocID="{52C9F1E5-BB8C-4812-9655-6B43468CC90C}" presName="parSpace" presStyleCnt="0"/>
      <dgm:spPr/>
    </dgm:pt>
    <dgm:pt modelId="{2C632A98-E883-4044-A2DD-B6581942092B}" type="pres">
      <dgm:prSet presAssocID="{554D3AE6-D061-4AEC-8DB0-FCFF3B7F9B2D}" presName="parTxOnly" presStyleLbl="node1" presStyleIdx="2" presStyleCnt="7">
        <dgm:presLayoutVars>
          <dgm:bulletEnabled val="1"/>
        </dgm:presLayoutVars>
      </dgm:prSet>
      <dgm:spPr/>
      <dgm:t>
        <a:bodyPr/>
        <a:lstStyle/>
        <a:p>
          <a:endParaRPr lang="en-US"/>
        </a:p>
      </dgm:t>
    </dgm:pt>
    <dgm:pt modelId="{FE0C2171-CEAC-454B-B36E-4532FD6E6E6B}" type="pres">
      <dgm:prSet presAssocID="{E5AD6492-EEC1-4A5F-8914-88D918EA156F}" presName="parSpace" presStyleCnt="0"/>
      <dgm:spPr/>
    </dgm:pt>
    <dgm:pt modelId="{556A8DCA-2C81-47FD-AAF2-F3E62D2AD3F1}" type="pres">
      <dgm:prSet presAssocID="{EEC4D55D-9097-4BE5-909B-3F539E80BCC8}" presName="parTxOnly" presStyleLbl="node1" presStyleIdx="3" presStyleCnt="7">
        <dgm:presLayoutVars>
          <dgm:bulletEnabled val="1"/>
        </dgm:presLayoutVars>
      </dgm:prSet>
      <dgm:spPr/>
      <dgm:t>
        <a:bodyPr/>
        <a:lstStyle/>
        <a:p>
          <a:endParaRPr lang="en-US"/>
        </a:p>
      </dgm:t>
    </dgm:pt>
    <dgm:pt modelId="{32770CD6-1F05-4768-BA75-0AB788372869}" type="pres">
      <dgm:prSet presAssocID="{0DEAEFD8-BBAC-4E44-9752-DE937CFF258B}" presName="parSpace" presStyleCnt="0"/>
      <dgm:spPr/>
    </dgm:pt>
    <dgm:pt modelId="{06375C09-F8DF-443D-B685-6B18314C3BA1}" type="pres">
      <dgm:prSet presAssocID="{F6AA2E45-7BAD-40F4-BCE8-3FFE79D69912}" presName="parTxOnly" presStyleLbl="node1" presStyleIdx="4" presStyleCnt="7">
        <dgm:presLayoutVars>
          <dgm:bulletEnabled val="1"/>
        </dgm:presLayoutVars>
      </dgm:prSet>
      <dgm:spPr/>
      <dgm:t>
        <a:bodyPr/>
        <a:lstStyle/>
        <a:p>
          <a:endParaRPr lang="en-US"/>
        </a:p>
      </dgm:t>
    </dgm:pt>
    <dgm:pt modelId="{BEA8F3F9-DBC6-49A7-9763-82596D78902F}" type="pres">
      <dgm:prSet presAssocID="{DC6B27FB-8E15-4511-97DC-C9D7287D2060}" presName="parSpace" presStyleCnt="0"/>
      <dgm:spPr/>
    </dgm:pt>
    <dgm:pt modelId="{D5D6CBB8-27BF-40F5-A02D-E24F13D0699D}" type="pres">
      <dgm:prSet presAssocID="{61032762-4A19-466D-A382-D241CFEA995B}" presName="parTxOnly" presStyleLbl="node1" presStyleIdx="5" presStyleCnt="7">
        <dgm:presLayoutVars>
          <dgm:bulletEnabled val="1"/>
        </dgm:presLayoutVars>
      </dgm:prSet>
      <dgm:spPr/>
      <dgm:t>
        <a:bodyPr/>
        <a:lstStyle/>
        <a:p>
          <a:endParaRPr lang="en-US"/>
        </a:p>
      </dgm:t>
    </dgm:pt>
    <dgm:pt modelId="{944657DD-3411-4170-B92E-799645DA5C2D}" type="pres">
      <dgm:prSet presAssocID="{BD4C2556-C57F-430C-876F-FF636F79AB0A}" presName="parSpace" presStyleCnt="0"/>
      <dgm:spPr/>
    </dgm:pt>
    <dgm:pt modelId="{A1ADA0A7-9F4F-40B3-919B-BECCBFD5E185}" type="pres">
      <dgm:prSet presAssocID="{DEF6E731-D527-431A-B3D2-26F3ABC10D7E}" presName="parTxOnly" presStyleLbl="node1" presStyleIdx="6" presStyleCnt="7">
        <dgm:presLayoutVars>
          <dgm:bulletEnabled val="1"/>
        </dgm:presLayoutVars>
      </dgm:prSet>
      <dgm:spPr/>
      <dgm:t>
        <a:bodyPr/>
        <a:lstStyle/>
        <a:p>
          <a:endParaRPr lang="en-US"/>
        </a:p>
      </dgm:t>
    </dgm:pt>
  </dgm:ptLst>
  <dgm:cxnLst>
    <dgm:cxn modelId="{90EB422E-7965-4707-BB42-4F05F9AD7B34}" srcId="{04B60AFC-089B-4413-8B19-4B678BA81972}" destId="{61032762-4A19-466D-A382-D241CFEA995B}" srcOrd="5" destOrd="0" parTransId="{770C06F1-BA5E-4F68-B73B-39BE312F4417}" sibTransId="{BD4C2556-C57F-430C-876F-FF636F79AB0A}"/>
    <dgm:cxn modelId="{097D0F29-85B6-4D27-A61F-248C36C82C11}" type="presOf" srcId="{EEC4D55D-9097-4BE5-909B-3F539E80BCC8}" destId="{556A8DCA-2C81-47FD-AAF2-F3E62D2AD3F1}" srcOrd="0" destOrd="0" presId="urn:microsoft.com/office/officeart/2005/8/layout/hChevron3"/>
    <dgm:cxn modelId="{D2C1C43F-8DA3-44A1-8768-5DB0DDDA1F7E}" srcId="{04B60AFC-089B-4413-8B19-4B678BA81972}" destId="{33479F17-E242-412D-BA9A-9F8CD527D07D}" srcOrd="0" destOrd="0" parTransId="{134BC82C-523C-4F24-B67E-72577316DA8A}" sibTransId="{98B8CFF7-83AD-4AD6-8F3C-0CD6CCC87253}"/>
    <dgm:cxn modelId="{5F05D088-E2EA-4278-B595-CA4C1533C2B9}" srcId="{04B60AFC-089B-4413-8B19-4B678BA81972}" destId="{CC945015-9C24-4AAD-B079-7E24DD152910}" srcOrd="1" destOrd="0" parTransId="{E0C5D24D-35C7-44DF-B5A6-9308ACDB3C76}" sibTransId="{52C9F1E5-BB8C-4812-9655-6B43468CC90C}"/>
    <dgm:cxn modelId="{9C12B8E0-354D-4675-B27E-D568565FB43F}" type="presOf" srcId="{CC945015-9C24-4AAD-B079-7E24DD152910}" destId="{67A8478B-AB1E-47E2-9E40-73647B7D09D4}" srcOrd="0" destOrd="0" presId="urn:microsoft.com/office/officeart/2005/8/layout/hChevron3"/>
    <dgm:cxn modelId="{58337695-DD48-48ED-B597-5407B2DD03F4}" srcId="{04B60AFC-089B-4413-8B19-4B678BA81972}" destId="{DEF6E731-D527-431A-B3D2-26F3ABC10D7E}" srcOrd="6" destOrd="0" parTransId="{D40A33EC-04F2-4F38-B999-3D86CB1DB46A}" sibTransId="{073C0B06-BAF1-443E-80B6-F038AE411410}"/>
    <dgm:cxn modelId="{164AA2B2-6BDE-40D9-850F-D45F85CB076F}" type="presOf" srcId="{DEF6E731-D527-431A-B3D2-26F3ABC10D7E}" destId="{A1ADA0A7-9F4F-40B3-919B-BECCBFD5E185}" srcOrd="0" destOrd="0" presId="urn:microsoft.com/office/officeart/2005/8/layout/hChevron3"/>
    <dgm:cxn modelId="{7C426BBA-8987-4ED6-BC8C-AB670636F968}" srcId="{04B60AFC-089B-4413-8B19-4B678BA81972}" destId="{F6AA2E45-7BAD-40F4-BCE8-3FFE79D69912}" srcOrd="4" destOrd="0" parTransId="{ED18502E-15B8-4DA9-A042-6FE804E2BBBC}" sibTransId="{DC6B27FB-8E15-4511-97DC-C9D7287D2060}"/>
    <dgm:cxn modelId="{A3AB9D09-3067-47BF-B400-1C37EC2DCBAD}" srcId="{04B60AFC-089B-4413-8B19-4B678BA81972}" destId="{554D3AE6-D061-4AEC-8DB0-FCFF3B7F9B2D}" srcOrd="2" destOrd="0" parTransId="{B1F2C7D1-DA52-4F7E-8D11-1198EC9AA4AE}" sibTransId="{E5AD6492-EEC1-4A5F-8914-88D918EA156F}"/>
    <dgm:cxn modelId="{5387EBE6-39BC-4E23-85EF-58E46A1EC64D}" type="presOf" srcId="{61032762-4A19-466D-A382-D241CFEA995B}" destId="{D5D6CBB8-27BF-40F5-A02D-E24F13D0699D}" srcOrd="0" destOrd="0" presId="urn:microsoft.com/office/officeart/2005/8/layout/hChevron3"/>
    <dgm:cxn modelId="{ADDCB119-310D-4D78-9516-0344DE615902}" type="presOf" srcId="{554D3AE6-D061-4AEC-8DB0-FCFF3B7F9B2D}" destId="{2C632A98-E883-4044-A2DD-B6581942092B}" srcOrd="0" destOrd="0" presId="urn:microsoft.com/office/officeart/2005/8/layout/hChevron3"/>
    <dgm:cxn modelId="{E9418404-6B3E-47FD-B1A8-74B8707501C9}" type="presOf" srcId="{F6AA2E45-7BAD-40F4-BCE8-3FFE79D69912}" destId="{06375C09-F8DF-443D-B685-6B18314C3BA1}" srcOrd="0" destOrd="0" presId="urn:microsoft.com/office/officeart/2005/8/layout/hChevron3"/>
    <dgm:cxn modelId="{EBC34975-A2D9-4AF9-95BA-5EB00D86DD4B}" type="presOf" srcId="{33479F17-E242-412D-BA9A-9F8CD527D07D}" destId="{7EEA59F7-701E-4248-893A-BD000BC075F3}" srcOrd="0" destOrd="0" presId="urn:microsoft.com/office/officeart/2005/8/layout/hChevron3"/>
    <dgm:cxn modelId="{CFA225D5-4093-462B-A0B8-ED96A0F4CD68}" type="presOf" srcId="{04B60AFC-089B-4413-8B19-4B678BA81972}" destId="{B8B0607D-9AF9-47AD-8779-FC6313B0637D}" srcOrd="0" destOrd="0" presId="urn:microsoft.com/office/officeart/2005/8/layout/hChevron3"/>
    <dgm:cxn modelId="{D71B4396-0E6E-42F3-BAA8-94373A5E1A6B}" srcId="{04B60AFC-089B-4413-8B19-4B678BA81972}" destId="{EEC4D55D-9097-4BE5-909B-3F539E80BCC8}" srcOrd="3" destOrd="0" parTransId="{934C0F22-252C-4D4D-B329-8F8DCA3FD583}" sibTransId="{0DEAEFD8-BBAC-4E44-9752-DE937CFF258B}"/>
    <dgm:cxn modelId="{DEB0C8AE-01B8-4EBD-9AC2-AF461D0AF8DA}" type="presParOf" srcId="{B8B0607D-9AF9-47AD-8779-FC6313B0637D}" destId="{7EEA59F7-701E-4248-893A-BD000BC075F3}" srcOrd="0" destOrd="0" presId="urn:microsoft.com/office/officeart/2005/8/layout/hChevron3"/>
    <dgm:cxn modelId="{3CA3D05E-D6B5-4EDC-9553-7D7DAE9444FE}" type="presParOf" srcId="{B8B0607D-9AF9-47AD-8779-FC6313B0637D}" destId="{6781C9F6-109E-4366-8EBF-20A093A19F74}" srcOrd="1" destOrd="0" presId="urn:microsoft.com/office/officeart/2005/8/layout/hChevron3"/>
    <dgm:cxn modelId="{F1722CA1-BBC7-4E9A-AAFB-BC102E001E97}" type="presParOf" srcId="{B8B0607D-9AF9-47AD-8779-FC6313B0637D}" destId="{67A8478B-AB1E-47E2-9E40-73647B7D09D4}" srcOrd="2" destOrd="0" presId="urn:microsoft.com/office/officeart/2005/8/layout/hChevron3"/>
    <dgm:cxn modelId="{4EC7421C-8D15-4FE3-8F8D-C630C0805CAC}" type="presParOf" srcId="{B8B0607D-9AF9-47AD-8779-FC6313B0637D}" destId="{563C1BB0-2048-4D1C-A7CA-5A2E40F1B1D9}" srcOrd="3" destOrd="0" presId="urn:microsoft.com/office/officeart/2005/8/layout/hChevron3"/>
    <dgm:cxn modelId="{0AE06975-E9B7-419E-9325-D95D73AB0E29}" type="presParOf" srcId="{B8B0607D-9AF9-47AD-8779-FC6313B0637D}" destId="{2C632A98-E883-4044-A2DD-B6581942092B}" srcOrd="4" destOrd="0" presId="urn:microsoft.com/office/officeart/2005/8/layout/hChevron3"/>
    <dgm:cxn modelId="{AB0F7336-7405-431F-9D0B-36BBFEAC605E}" type="presParOf" srcId="{B8B0607D-9AF9-47AD-8779-FC6313B0637D}" destId="{FE0C2171-CEAC-454B-B36E-4532FD6E6E6B}" srcOrd="5" destOrd="0" presId="urn:microsoft.com/office/officeart/2005/8/layout/hChevron3"/>
    <dgm:cxn modelId="{9E944568-0229-4199-BACB-F7E8109B3676}" type="presParOf" srcId="{B8B0607D-9AF9-47AD-8779-FC6313B0637D}" destId="{556A8DCA-2C81-47FD-AAF2-F3E62D2AD3F1}" srcOrd="6" destOrd="0" presId="urn:microsoft.com/office/officeart/2005/8/layout/hChevron3"/>
    <dgm:cxn modelId="{2FEE7F66-2A3E-41C8-A831-486A1A3DC391}" type="presParOf" srcId="{B8B0607D-9AF9-47AD-8779-FC6313B0637D}" destId="{32770CD6-1F05-4768-BA75-0AB788372869}" srcOrd="7" destOrd="0" presId="urn:microsoft.com/office/officeart/2005/8/layout/hChevron3"/>
    <dgm:cxn modelId="{AC27EF2D-B053-4229-960C-8BBF86A0BDD6}" type="presParOf" srcId="{B8B0607D-9AF9-47AD-8779-FC6313B0637D}" destId="{06375C09-F8DF-443D-B685-6B18314C3BA1}" srcOrd="8" destOrd="0" presId="urn:microsoft.com/office/officeart/2005/8/layout/hChevron3"/>
    <dgm:cxn modelId="{73F5B017-9E37-4DEC-96EF-61ADBA2046C9}" type="presParOf" srcId="{B8B0607D-9AF9-47AD-8779-FC6313B0637D}" destId="{BEA8F3F9-DBC6-49A7-9763-82596D78902F}" srcOrd="9" destOrd="0" presId="urn:microsoft.com/office/officeart/2005/8/layout/hChevron3"/>
    <dgm:cxn modelId="{A5758CC1-7B10-4983-8BD1-1FE638C036EF}" type="presParOf" srcId="{B8B0607D-9AF9-47AD-8779-FC6313B0637D}" destId="{D5D6CBB8-27BF-40F5-A02D-E24F13D0699D}" srcOrd="10" destOrd="0" presId="urn:microsoft.com/office/officeart/2005/8/layout/hChevron3"/>
    <dgm:cxn modelId="{DEA644E3-E5A6-4C8A-8646-5D2CDD3D1B04}" type="presParOf" srcId="{B8B0607D-9AF9-47AD-8779-FC6313B0637D}" destId="{944657DD-3411-4170-B92E-799645DA5C2D}" srcOrd="11" destOrd="0" presId="urn:microsoft.com/office/officeart/2005/8/layout/hChevron3"/>
    <dgm:cxn modelId="{CFB26C5E-FE5D-46A5-A293-97F0940B6AD9}" type="presParOf" srcId="{B8B0607D-9AF9-47AD-8779-FC6313B0637D}" destId="{A1ADA0A7-9F4F-40B3-919B-BECCBFD5E185}"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D12AA-3E6C-46BF-9513-CADAB83076BF}">
      <dsp:nvSpPr>
        <dsp:cNvPr id="0" name=""/>
        <dsp:cNvSpPr/>
      </dsp:nvSpPr>
      <dsp:spPr>
        <a:xfrm>
          <a:off x="0" y="0"/>
          <a:ext cx="8229600" cy="2264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Study Population in RCT</a:t>
          </a:r>
          <a:endParaRPr lang="en-US" sz="2000" b="1" kern="1200" dirty="0"/>
        </a:p>
        <a:p>
          <a:pPr marL="171450" lvl="1" indent="-171450" algn="l" defTabSz="800100">
            <a:lnSpc>
              <a:spcPct val="90000"/>
            </a:lnSpc>
            <a:spcBef>
              <a:spcPct val="0"/>
            </a:spcBef>
            <a:spcAft>
              <a:spcPct val="15000"/>
            </a:spcAft>
            <a:buChar char="••"/>
          </a:pPr>
          <a:r>
            <a:rPr lang="en-US" sz="1800" kern="1200" dirty="0" smtClean="0"/>
            <a:t>Smaller sample size</a:t>
          </a:r>
          <a:endParaRPr lang="en-US" sz="1800" kern="1200" dirty="0"/>
        </a:p>
        <a:p>
          <a:pPr marL="171450" lvl="1" indent="-171450" algn="l" defTabSz="800100">
            <a:lnSpc>
              <a:spcPct val="90000"/>
            </a:lnSpc>
            <a:spcBef>
              <a:spcPct val="0"/>
            </a:spcBef>
            <a:spcAft>
              <a:spcPct val="15000"/>
            </a:spcAft>
            <a:buChar char="••"/>
          </a:pPr>
          <a:r>
            <a:rPr lang="en-US" sz="1800" kern="1200" dirty="0" smtClean="0"/>
            <a:t>Strict selection criteria</a:t>
          </a:r>
          <a:endParaRPr lang="en-US" sz="1800" kern="1200" dirty="0"/>
        </a:p>
        <a:p>
          <a:pPr marL="171450" lvl="1" indent="-171450" algn="l" defTabSz="800100">
            <a:lnSpc>
              <a:spcPct val="90000"/>
            </a:lnSpc>
            <a:spcBef>
              <a:spcPct val="0"/>
            </a:spcBef>
            <a:spcAft>
              <a:spcPct val="15000"/>
            </a:spcAft>
            <a:buChar char="••"/>
          </a:pPr>
          <a:r>
            <a:rPr lang="en-US" sz="1800" kern="1200" dirty="0" smtClean="0"/>
            <a:t>High medication adherence</a:t>
          </a:r>
          <a:endParaRPr lang="en-US" sz="1800" kern="1200" dirty="0"/>
        </a:p>
        <a:p>
          <a:pPr marL="171450" lvl="1" indent="-171450" algn="l" defTabSz="800100">
            <a:lnSpc>
              <a:spcPct val="90000"/>
            </a:lnSpc>
            <a:spcBef>
              <a:spcPct val="0"/>
            </a:spcBef>
            <a:spcAft>
              <a:spcPct val="15000"/>
            </a:spcAft>
            <a:buChar char="••"/>
          </a:pPr>
          <a:r>
            <a:rPr lang="en-US" sz="1800" kern="1200" dirty="0" smtClean="0"/>
            <a:t>Close monitoring of patients</a:t>
          </a:r>
          <a:endParaRPr lang="en-US" sz="1800" kern="1200" dirty="0"/>
        </a:p>
        <a:p>
          <a:pPr marL="171450" lvl="1" indent="-171450" algn="l" defTabSz="800100">
            <a:lnSpc>
              <a:spcPct val="90000"/>
            </a:lnSpc>
            <a:spcBef>
              <a:spcPct val="0"/>
            </a:spcBef>
            <a:spcAft>
              <a:spcPct val="15000"/>
            </a:spcAft>
            <a:buChar char="••"/>
          </a:pPr>
          <a:r>
            <a:rPr lang="en-US" sz="1800" kern="1200" dirty="0" smtClean="0"/>
            <a:t>Highly experienced practitioners</a:t>
          </a:r>
          <a:endParaRPr lang="en-US" sz="1800" kern="1200" dirty="0"/>
        </a:p>
        <a:p>
          <a:pPr marL="171450" lvl="1" indent="-171450" algn="l" defTabSz="800100">
            <a:lnSpc>
              <a:spcPct val="90000"/>
            </a:lnSpc>
            <a:spcBef>
              <a:spcPct val="0"/>
            </a:spcBef>
            <a:spcAft>
              <a:spcPct val="15000"/>
            </a:spcAft>
            <a:buChar char="••"/>
          </a:pPr>
          <a:r>
            <a:rPr lang="en-US" sz="1800" kern="1200" dirty="0" smtClean="0"/>
            <a:t>Limited outcomes, shorter duration</a:t>
          </a:r>
          <a:endParaRPr lang="en-US" sz="1800" kern="1200" dirty="0"/>
        </a:p>
      </dsp:txBody>
      <dsp:txXfrm>
        <a:off x="1851444" y="0"/>
        <a:ext cx="6378155" cy="2264902"/>
      </dsp:txXfrm>
    </dsp:sp>
    <dsp:sp modelId="{D0C30BFF-84B9-419A-9ED6-9F205D76B576}">
      <dsp:nvSpPr>
        <dsp:cNvPr id="0" name=""/>
        <dsp:cNvSpPr/>
      </dsp:nvSpPr>
      <dsp:spPr>
        <a:xfrm>
          <a:off x="246829" y="370505"/>
          <a:ext cx="1563311" cy="152389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0D44B-BE59-4649-87AC-BFBC44FDEAEB}">
      <dsp:nvSpPr>
        <dsp:cNvPr id="0" name=""/>
        <dsp:cNvSpPr/>
      </dsp:nvSpPr>
      <dsp:spPr>
        <a:xfrm>
          <a:off x="0" y="2470427"/>
          <a:ext cx="8229600" cy="205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Patient Population in Clinical Practice</a:t>
          </a:r>
          <a:endParaRPr lang="en-US" sz="2000" b="1" kern="1200" dirty="0"/>
        </a:p>
        <a:p>
          <a:pPr marL="171450" lvl="1" indent="-171450" algn="l" defTabSz="800100">
            <a:lnSpc>
              <a:spcPct val="90000"/>
            </a:lnSpc>
            <a:spcBef>
              <a:spcPct val="0"/>
            </a:spcBef>
            <a:spcAft>
              <a:spcPct val="15000"/>
            </a:spcAft>
            <a:buChar char="••"/>
          </a:pPr>
          <a:r>
            <a:rPr lang="en-US" sz="1800" kern="1200" dirty="0" smtClean="0"/>
            <a:t>Variety of patients</a:t>
          </a:r>
          <a:endParaRPr lang="en-US" sz="1800" kern="1200" dirty="0"/>
        </a:p>
        <a:p>
          <a:pPr marL="171450" lvl="1" indent="-171450" algn="l" defTabSz="800100">
            <a:lnSpc>
              <a:spcPct val="90000"/>
            </a:lnSpc>
            <a:spcBef>
              <a:spcPct val="0"/>
            </a:spcBef>
            <a:spcAft>
              <a:spcPct val="15000"/>
            </a:spcAft>
            <a:buChar char="••"/>
          </a:pPr>
          <a:r>
            <a:rPr lang="en-US" sz="1800" kern="1200" dirty="0" smtClean="0"/>
            <a:t>Often used after a series of treatment failures, or in combination with other treatments</a:t>
          </a:r>
          <a:endParaRPr lang="en-US" sz="1800" kern="1200" dirty="0"/>
        </a:p>
        <a:p>
          <a:pPr marL="171450" lvl="1" indent="-171450" algn="l" defTabSz="800100">
            <a:lnSpc>
              <a:spcPct val="90000"/>
            </a:lnSpc>
            <a:spcBef>
              <a:spcPct val="0"/>
            </a:spcBef>
            <a:spcAft>
              <a:spcPct val="15000"/>
            </a:spcAft>
            <a:buChar char="••"/>
          </a:pPr>
          <a:r>
            <a:rPr lang="en-US" sz="1800" kern="1200" dirty="0" smtClean="0"/>
            <a:t>Sub-optimal adherence</a:t>
          </a:r>
          <a:endParaRPr lang="en-US" sz="1800" kern="1200" dirty="0"/>
        </a:p>
        <a:p>
          <a:pPr marL="171450" lvl="1" indent="-171450" algn="l" defTabSz="800100">
            <a:lnSpc>
              <a:spcPct val="90000"/>
            </a:lnSpc>
            <a:spcBef>
              <a:spcPct val="0"/>
            </a:spcBef>
            <a:spcAft>
              <a:spcPct val="15000"/>
            </a:spcAft>
            <a:buChar char="••"/>
          </a:pPr>
          <a:r>
            <a:rPr lang="en-US" sz="1800" kern="1200" dirty="0" smtClean="0"/>
            <a:t>Patients seen infrequently</a:t>
          </a:r>
          <a:endParaRPr lang="en-US" sz="1800" kern="1200" dirty="0"/>
        </a:p>
      </dsp:txBody>
      <dsp:txXfrm>
        <a:off x="1851444" y="2470427"/>
        <a:ext cx="6378155" cy="2055246"/>
      </dsp:txXfrm>
    </dsp:sp>
    <dsp:sp modelId="{C0F15153-1B5F-4F33-8B21-ADDE3574AB77}">
      <dsp:nvSpPr>
        <dsp:cNvPr id="0" name=""/>
        <dsp:cNvSpPr/>
      </dsp:nvSpPr>
      <dsp:spPr>
        <a:xfrm>
          <a:off x="205524" y="2675951"/>
          <a:ext cx="1645920" cy="164419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59F7-701E-4248-893A-BD000BC075F3}">
      <dsp:nvSpPr>
        <dsp:cNvPr id="0" name=""/>
        <dsp:cNvSpPr/>
      </dsp:nvSpPr>
      <dsp:spPr>
        <a:xfrm>
          <a:off x="1684" y="0"/>
          <a:ext cx="2114950" cy="514350"/>
        </a:xfrm>
        <a:prstGeom prst="homePlate">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Discovery to Pre-clinical</a:t>
          </a:r>
          <a:endParaRPr lang="en-US" sz="1600" b="1" kern="1200" dirty="0"/>
        </a:p>
      </dsp:txBody>
      <dsp:txXfrm>
        <a:off x="1684" y="0"/>
        <a:ext cx="1986363" cy="514350"/>
      </dsp:txXfrm>
    </dsp:sp>
    <dsp:sp modelId="{67A8478B-AB1E-47E2-9E40-73647B7D09D4}">
      <dsp:nvSpPr>
        <dsp:cNvPr id="0" name=""/>
        <dsp:cNvSpPr/>
      </dsp:nvSpPr>
      <dsp:spPr>
        <a:xfrm>
          <a:off x="1834482"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1</a:t>
          </a:r>
          <a:endParaRPr lang="en-US" sz="1600" b="1" kern="1200" dirty="0"/>
        </a:p>
      </dsp:txBody>
      <dsp:txXfrm>
        <a:off x="2091657" y="0"/>
        <a:ext cx="896416" cy="514350"/>
      </dsp:txXfrm>
    </dsp:sp>
    <dsp:sp modelId="{2C632A98-E883-4044-A2DD-B6581942092B}">
      <dsp:nvSpPr>
        <dsp:cNvPr id="0" name=""/>
        <dsp:cNvSpPr/>
      </dsp:nvSpPr>
      <dsp:spPr>
        <a:xfrm>
          <a:off x="2963095"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2</a:t>
          </a:r>
          <a:endParaRPr lang="en-US" sz="1600" b="1" kern="1200" dirty="0"/>
        </a:p>
      </dsp:txBody>
      <dsp:txXfrm>
        <a:off x="3220270" y="0"/>
        <a:ext cx="896416" cy="514350"/>
      </dsp:txXfrm>
    </dsp:sp>
    <dsp:sp modelId="{556A8DCA-2C81-47FD-AAF2-F3E62D2AD3F1}">
      <dsp:nvSpPr>
        <dsp:cNvPr id="0" name=""/>
        <dsp:cNvSpPr/>
      </dsp:nvSpPr>
      <dsp:spPr>
        <a:xfrm>
          <a:off x="4091708"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3</a:t>
          </a:r>
          <a:endParaRPr lang="en-US" sz="1600" b="1" kern="1200" dirty="0"/>
        </a:p>
      </dsp:txBody>
      <dsp:txXfrm>
        <a:off x="4348883" y="0"/>
        <a:ext cx="896416" cy="514350"/>
      </dsp:txXfrm>
    </dsp:sp>
    <dsp:sp modelId="{06375C09-F8DF-443D-B685-6B18314C3BA1}">
      <dsp:nvSpPr>
        <dsp:cNvPr id="0" name=""/>
        <dsp:cNvSpPr/>
      </dsp:nvSpPr>
      <dsp:spPr>
        <a:xfrm>
          <a:off x="5220322"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Filing</a:t>
          </a:r>
          <a:endParaRPr lang="en-US" sz="1600" b="1" kern="1200" dirty="0"/>
        </a:p>
      </dsp:txBody>
      <dsp:txXfrm>
        <a:off x="5477497" y="0"/>
        <a:ext cx="896416" cy="514350"/>
      </dsp:txXfrm>
    </dsp:sp>
    <dsp:sp modelId="{D5D6CBB8-27BF-40F5-A02D-E24F13D0699D}">
      <dsp:nvSpPr>
        <dsp:cNvPr id="0" name=""/>
        <dsp:cNvSpPr/>
      </dsp:nvSpPr>
      <dsp:spPr>
        <a:xfrm>
          <a:off x="6348935"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Launch</a:t>
          </a:r>
          <a:endParaRPr lang="en-US" sz="1600" b="1" kern="1200" dirty="0"/>
        </a:p>
      </dsp:txBody>
      <dsp:txXfrm>
        <a:off x="6606110" y="0"/>
        <a:ext cx="896416" cy="514350"/>
      </dsp:txXfrm>
    </dsp:sp>
    <dsp:sp modelId="{A1ADA0A7-9F4F-40B3-919B-BECCBFD5E185}">
      <dsp:nvSpPr>
        <dsp:cNvPr id="0" name=""/>
        <dsp:cNvSpPr/>
      </dsp:nvSpPr>
      <dsp:spPr>
        <a:xfrm>
          <a:off x="7477548"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Post-Launch</a:t>
          </a:r>
          <a:endParaRPr lang="en-US" sz="1600" b="1" kern="1200" dirty="0"/>
        </a:p>
      </dsp:txBody>
      <dsp:txXfrm>
        <a:off x="7734723" y="0"/>
        <a:ext cx="896416" cy="51435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2" y="1"/>
            <a:ext cx="3011489" cy="461804"/>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defTabSz="923952">
              <a:defRPr sz="1200"/>
            </a:lvl1pPr>
          </a:lstStyle>
          <a:p>
            <a:endParaRPr lang="en-US"/>
          </a:p>
        </p:txBody>
      </p:sp>
      <p:sp>
        <p:nvSpPr>
          <p:cNvPr id="71683" name="Rectangle 3"/>
          <p:cNvSpPr>
            <a:spLocks noGrp="1" noChangeArrowheads="1"/>
          </p:cNvSpPr>
          <p:nvPr>
            <p:ph type="dt" sz="quarter" idx="1"/>
          </p:nvPr>
        </p:nvSpPr>
        <p:spPr bwMode="auto">
          <a:xfrm>
            <a:off x="3938587" y="1"/>
            <a:ext cx="3011489" cy="461804"/>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algn="r" defTabSz="923952">
              <a:defRPr sz="1200"/>
            </a:lvl1pPr>
          </a:lstStyle>
          <a:p>
            <a:endParaRPr lang="en-US"/>
          </a:p>
        </p:txBody>
      </p:sp>
      <p:sp>
        <p:nvSpPr>
          <p:cNvPr id="71684" name="Rectangle 4"/>
          <p:cNvSpPr>
            <a:spLocks noGrp="1" noChangeArrowheads="1"/>
          </p:cNvSpPr>
          <p:nvPr>
            <p:ph type="ftr" sz="quarter" idx="2"/>
          </p:nvPr>
        </p:nvSpPr>
        <p:spPr bwMode="auto">
          <a:xfrm>
            <a:off x="2" y="8774273"/>
            <a:ext cx="3011489" cy="461804"/>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defTabSz="923952">
              <a:defRPr sz="1200"/>
            </a:lvl1pPr>
          </a:lstStyle>
          <a:p>
            <a:endParaRPr lang="en-US"/>
          </a:p>
        </p:txBody>
      </p:sp>
      <p:sp>
        <p:nvSpPr>
          <p:cNvPr id="71685" name="Rectangle 5"/>
          <p:cNvSpPr>
            <a:spLocks noGrp="1" noChangeArrowheads="1"/>
          </p:cNvSpPr>
          <p:nvPr>
            <p:ph type="sldNum" sz="quarter" idx="3"/>
          </p:nvPr>
        </p:nvSpPr>
        <p:spPr bwMode="auto">
          <a:xfrm>
            <a:off x="3938587" y="8774273"/>
            <a:ext cx="3011489" cy="461804"/>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algn="r" defTabSz="923952">
              <a:defRPr sz="1200"/>
            </a:lvl1pPr>
          </a:lstStyle>
          <a:p>
            <a:fld id="{686B5FDE-BAFF-40F6-AF95-9C075D9F7E89}" type="slidenum">
              <a:rPr lang="en-US"/>
              <a:pPr/>
              <a:t>‹#›</a:t>
            </a:fld>
            <a:endParaRPr lang="en-US"/>
          </a:p>
        </p:txBody>
      </p:sp>
    </p:spTree>
    <p:extLst>
      <p:ext uri="{BB962C8B-B14F-4D97-AF65-F5344CB8AC3E}">
        <p14:creationId xmlns:p14="http://schemas.microsoft.com/office/powerpoint/2010/main" val="5836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2" y="1"/>
            <a:ext cx="3011489" cy="46180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defRPr sz="1200">
                <a:latin typeface="Arial" charset="0"/>
              </a:defRPr>
            </a:lvl1pPr>
          </a:lstStyle>
          <a:p>
            <a:endParaRPr lang="en-US"/>
          </a:p>
        </p:txBody>
      </p:sp>
      <p:sp>
        <p:nvSpPr>
          <p:cNvPr id="122883" name="Rectangle 3"/>
          <p:cNvSpPr>
            <a:spLocks noGrp="1" noChangeArrowheads="1"/>
          </p:cNvSpPr>
          <p:nvPr>
            <p:ph type="dt" idx="1"/>
          </p:nvPr>
        </p:nvSpPr>
        <p:spPr bwMode="auto">
          <a:xfrm>
            <a:off x="3937011" y="1"/>
            <a:ext cx="3011489" cy="46180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lgn="r">
              <a:defRPr sz="1200">
                <a:latin typeface="Arial" charset="0"/>
              </a:defRPr>
            </a:lvl1pPr>
          </a:lstStyle>
          <a:p>
            <a:endParaRPr lang="en-US"/>
          </a:p>
        </p:txBody>
      </p:sp>
      <p:sp>
        <p:nvSpPr>
          <p:cNvPr id="122884"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p:spPr>
      </p:sp>
      <p:sp>
        <p:nvSpPr>
          <p:cNvPr id="122885" name="Rectangle 5"/>
          <p:cNvSpPr>
            <a:spLocks noGrp="1" noChangeArrowheads="1"/>
          </p:cNvSpPr>
          <p:nvPr>
            <p:ph type="body" sz="quarter" idx="3"/>
          </p:nvPr>
        </p:nvSpPr>
        <p:spPr bwMode="auto">
          <a:xfrm>
            <a:off x="695325" y="4387137"/>
            <a:ext cx="5559429" cy="415623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6" name="Rectangle 6"/>
          <p:cNvSpPr>
            <a:spLocks noGrp="1" noChangeArrowheads="1"/>
          </p:cNvSpPr>
          <p:nvPr>
            <p:ph type="ftr" sz="quarter" idx="4"/>
          </p:nvPr>
        </p:nvSpPr>
        <p:spPr bwMode="auto">
          <a:xfrm>
            <a:off x="2" y="8772692"/>
            <a:ext cx="3011489" cy="461804"/>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defRPr sz="1200">
                <a:latin typeface="Arial" charset="0"/>
              </a:defRPr>
            </a:lvl1pPr>
          </a:lstStyle>
          <a:p>
            <a:endParaRPr lang="en-US"/>
          </a:p>
        </p:txBody>
      </p:sp>
      <p:sp>
        <p:nvSpPr>
          <p:cNvPr id="122887" name="Rectangle 7"/>
          <p:cNvSpPr>
            <a:spLocks noGrp="1" noChangeArrowheads="1"/>
          </p:cNvSpPr>
          <p:nvPr>
            <p:ph type="sldNum" sz="quarter" idx="5"/>
          </p:nvPr>
        </p:nvSpPr>
        <p:spPr bwMode="auto">
          <a:xfrm>
            <a:off x="3937011" y="8772692"/>
            <a:ext cx="3011489" cy="461804"/>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lgn="r">
              <a:defRPr sz="1200">
                <a:latin typeface="Arial" charset="0"/>
              </a:defRPr>
            </a:lvl1pPr>
          </a:lstStyle>
          <a:p>
            <a:fld id="{498DC337-269A-4BB5-AAA9-186AF1BE57E4}" type="slidenum">
              <a:rPr lang="en-US"/>
              <a:pPr/>
              <a:t>‹#›</a:t>
            </a:fld>
            <a:endParaRPr lang="en-US"/>
          </a:p>
        </p:txBody>
      </p:sp>
    </p:spTree>
    <p:extLst>
      <p:ext uri="{BB962C8B-B14F-4D97-AF65-F5344CB8AC3E}">
        <p14:creationId xmlns:p14="http://schemas.microsoft.com/office/powerpoint/2010/main" val="2466834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Sulfanilamide" TargetMode="External"/><Relationship Id="rId13" Type="http://schemas.openxmlformats.org/officeDocument/2006/relationships/hyperlink" Target="http://en.wikipedia.org/wiki/World_War_II" TargetMode="External"/><Relationship Id="rId3" Type="http://schemas.openxmlformats.org/officeDocument/2006/relationships/hyperlink" Target="http://en.wikipedia.org/wiki/Prontosil" TargetMode="External"/><Relationship Id="rId7" Type="http://schemas.openxmlformats.org/officeDocument/2006/relationships/hyperlink" Target="http://en.wikipedia.org/wiki/Pasteur_Institute" TargetMode="External"/><Relationship Id="rId12" Type="http://schemas.openxmlformats.org/officeDocument/2006/relationships/hyperlink" Target="http://en.wikipedia.org/wiki/Penicillin"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fr.wikipedia.org/wiki/Ernest_Fourneau" TargetMode="External"/><Relationship Id="rId11" Type="http://schemas.openxmlformats.org/officeDocument/2006/relationships/hyperlink" Target="http://en.wikipedia.org/wiki/Federal_Food,_Drug,_and_Cosmetic_Act" TargetMode="External"/><Relationship Id="rId5" Type="http://schemas.openxmlformats.org/officeDocument/2006/relationships/hyperlink" Target="http://en.wikipedia.org/wiki/Erysipelas" TargetMode="External"/><Relationship Id="rId10" Type="http://schemas.openxmlformats.org/officeDocument/2006/relationships/hyperlink" Target="http://en.wikipedia.org/wiki/Diethylene_glycol" TargetMode="External"/><Relationship Id="rId4" Type="http://schemas.openxmlformats.org/officeDocument/2006/relationships/hyperlink" Target="http://en.wikipedia.org/wiki/Streptococcus" TargetMode="External"/><Relationship Id="rId9" Type="http://schemas.openxmlformats.org/officeDocument/2006/relationships/hyperlink" Target="http://en.wikipedia.org/wiki/Elixir_Sulfanilamide_disaster"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r>
              <a:rPr lang="en-US" sz="2400" dirty="0" err="1"/>
              <a:t>Pharmacovigilance</a:t>
            </a:r>
            <a:endParaRPr lang="en-US" sz="2400" dirty="0"/>
          </a:p>
          <a:p>
            <a:pPr lvl="2"/>
            <a:r>
              <a:rPr lang="en-US" sz="2000" dirty="0"/>
              <a:t>Example: definition of adverse events </a:t>
            </a:r>
            <a:r>
              <a:rPr lang="en-US" sz="2000" dirty="0" err="1"/>
              <a:t>vs</a:t>
            </a:r>
            <a:r>
              <a:rPr lang="en-US" sz="2000" dirty="0"/>
              <a:t> adverse drug reactions</a:t>
            </a:r>
          </a:p>
          <a:p>
            <a:pPr lvl="1"/>
            <a:r>
              <a:rPr lang="en-US" sz="2400" dirty="0"/>
              <a:t>Analysis of exposure data</a:t>
            </a:r>
          </a:p>
          <a:p>
            <a:pPr lvl="2"/>
            <a:r>
              <a:rPr lang="en-US" sz="2000" dirty="0"/>
              <a:t>Example: knowledge of types of data on drug use</a:t>
            </a:r>
          </a:p>
          <a:p>
            <a:pPr lvl="1"/>
            <a:r>
              <a:rPr lang="en-US" sz="2400" dirty="0"/>
              <a:t>Epidemiologic methods</a:t>
            </a:r>
          </a:p>
          <a:p>
            <a:pPr lvl="2"/>
            <a:r>
              <a:rPr lang="en-US" sz="2000" dirty="0"/>
              <a:t>Example: basic study designs and their usual hierarchy</a:t>
            </a:r>
          </a:p>
          <a:p>
            <a:pPr lvl="1"/>
            <a:r>
              <a:rPr lang="en-US" sz="2400" dirty="0"/>
              <a:t>Communication skills</a:t>
            </a:r>
          </a:p>
          <a:p>
            <a:pPr lvl="2"/>
            <a:r>
              <a:rPr lang="en-US" sz="2000" dirty="0"/>
              <a:t>Example: conveying results to non-epidemiology scientists</a:t>
            </a:r>
          </a:p>
          <a:p>
            <a:endParaRPr lang="en-US" dirty="0"/>
          </a:p>
        </p:txBody>
      </p:sp>
      <p:sp>
        <p:nvSpPr>
          <p:cNvPr id="4" name="Slide Number Placeholder 3"/>
          <p:cNvSpPr>
            <a:spLocks noGrp="1"/>
          </p:cNvSpPr>
          <p:nvPr>
            <p:ph type="sldNum" sz="quarter" idx="10"/>
          </p:nvPr>
        </p:nvSpPr>
        <p:spPr/>
        <p:txBody>
          <a:bodyPr/>
          <a:lstStyle/>
          <a:p>
            <a:fld id="{40C65DAE-7AB5-49DA-B5B4-30630588F2E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1747, while serving as surgeon on HMS Salisbury, he carried out experiments to discover the cause of scurvy, the symptoms of which included loose teeth, bleeding gums and haemorrhages.</a:t>
            </a:r>
          </a:p>
          <a:p>
            <a:endParaRPr lang="en-GB" dirty="0"/>
          </a:p>
          <a:p>
            <a:r>
              <a:rPr lang="en-GB" u="sng" dirty="0"/>
              <a:t>Lind selected 12 men from the ship, all suffering from scurvy, and divided them into six pairs, giving each group different additions to their basic diet. </a:t>
            </a:r>
            <a:r>
              <a:rPr lang="en-GB" dirty="0"/>
              <a:t>Some were given cider, others seawater, others a mixture of garlic, mustard and horseradish. Another group of two were given spoonfuls of vinegar, and the last two oranges and lemons. Those fed citrus fruits experienced a remarkable recovery. While there was nothing new about his discovery - the benefits of lime juice had been known for centuries - Lind had definitively established the superiority of citrus fruits above all other 'remedies'.</a:t>
            </a:r>
            <a:endParaRPr lang="en-US" u="none"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Edward Jenner's careful investigations into the usefulness of cowpox vaccination for the prevention of smallpox during the late 1790s, and his enthusiastic and continued </a:t>
            </a:r>
            <a:r>
              <a:rPr lang="en-US" dirty="0" err="1" smtClean="0"/>
              <a:t>advocation</a:t>
            </a:r>
            <a:r>
              <a:rPr lang="en-US" dirty="0" smtClean="0"/>
              <a:t> of vaccination despite the </a:t>
            </a:r>
            <a:r>
              <a:rPr lang="en-US" dirty="0" err="1" smtClean="0"/>
              <a:t>scepticism</a:t>
            </a:r>
            <a:r>
              <a:rPr lang="en-US" dirty="0" smtClean="0"/>
              <a:t> of critics, laid the foundations for the growth of understanding about the nature of infectious disease and the development of immunity during the 19th century. He began the long process which resulted in the successful eradication of the smallpox virus in 1980. His life story remains an inspiration to physicians facing an uncertain future as viruses and bacteria not yet eradicated adapt to the antibiotic age.</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Sulfonamide drugs were the first antimicrobial drugs, and paved the way for the antibiotic revolution in medicine. The first sulfonamide was trade named </a:t>
            </a:r>
            <a:r>
              <a:rPr lang="en-US" dirty="0" err="1" smtClean="0">
                <a:hlinkClick r:id="rId3" action="ppaction://hlinkfile" tooltip="Prontosil"/>
              </a:rPr>
              <a:t>Prontosil</a:t>
            </a:r>
            <a:r>
              <a:rPr lang="en-US" baseline="0" dirty="0" smtClean="0"/>
              <a:t> and </a:t>
            </a:r>
            <a:r>
              <a:rPr lang="en-US" dirty="0" smtClean="0"/>
              <a:t>was the first medicine ever discovered that could effectively treat a range of bacterial infections inside the body. It had a strong protective action against infections caused by </a:t>
            </a:r>
            <a:r>
              <a:rPr lang="en-US" dirty="0" smtClean="0">
                <a:hlinkClick r:id="rId4" action="ppaction://hlinkfile" tooltip="Streptococcus"/>
              </a:rPr>
              <a:t>streptococci</a:t>
            </a:r>
            <a:r>
              <a:rPr lang="en-US" dirty="0" smtClean="0"/>
              <a:t>, including blood infections, childbed fever, and </a:t>
            </a:r>
            <a:r>
              <a:rPr lang="en-US" dirty="0" smtClean="0">
                <a:hlinkClick r:id="rId5" action="ppaction://hlinkfile" tooltip="Erysipelas"/>
              </a:rPr>
              <a:t>erysipelas</a:t>
            </a:r>
            <a:r>
              <a:rPr lang="en-US" dirty="0" smtClean="0"/>
              <a:t>, and a lesser effect on infections caused by other </a:t>
            </a:r>
            <a:r>
              <a:rPr lang="en-US" dirty="0" err="1" smtClean="0"/>
              <a:t>cocci</a:t>
            </a:r>
            <a:r>
              <a:rPr lang="en-US" dirty="0" smtClean="0"/>
              <a:t>. However, it had no effect at all in the test tube, exerting its antibacterial action only in live animals. Later it was discovered by a French research team, led by </a:t>
            </a:r>
            <a:r>
              <a:rPr lang="en-US" dirty="0" smtClean="0">
                <a:hlinkClick r:id="rId6" tooltip="fr:Ernest Fourneau"/>
              </a:rPr>
              <a:t>Ernest </a:t>
            </a:r>
            <a:r>
              <a:rPr lang="en-US" dirty="0" err="1" smtClean="0">
                <a:hlinkClick r:id="rId6" tooltip="fr:Ernest Fourneau"/>
              </a:rPr>
              <a:t>Fourneau</a:t>
            </a:r>
            <a:r>
              <a:rPr lang="en-US" dirty="0" smtClean="0"/>
              <a:t> (French), at the </a:t>
            </a:r>
            <a:r>
              <a:rPr lang="en-US" dirty="0" smtClean="0">
                <a:hlinkClick r:id="rId7" action="ppaction://hlinkfile" tooltip="Pasteur Institute"/>
              </a:rPr>
              <a:t>Pasteur Institute</a:t>
            </a:r>
            <a:r>
              <a:rPr lang="en-US" dirty="0" smtClean="0"/>
              <a:t> that the drug was metabolized into two pieces inside the body, releasing from the inactive dye portion a smaller, colorless, active compound called </a:t>
            </a:r>
            <a:r>
              <a:rPr lang="en-US" dirty="0" smtClean="0">
                <a:hlinkClick r:id="rId8" action="ppaction://hlinkfile" tooltip="Sulfanilamide"/>
              </a:rPr>
              <a:t>sulfanilamide</a:t>
            </a:r>
            <a:r>
              <a:rPr lang="en-US" dirty="0" smtClean="0"/>
              <a:t>. The discovery helped establish the concept of "</a:t>
            </a:r>
            <a:r>
              <a:rPr lang="en-US" dirty="0" err="1" smtClean="0"/>
              <a:t>bioactivation</a:t>
            </a:r>
            <a:r>
              <a:rPr lang="en-US" dirty="0" smtClean="0"/>
              <a:t>" and dashed the German corporation's dreams of enormous profit; the active molecule sulfanilamide (or sulfa) had first been synthesized in 1906 and was widely used in the dye-making industry; its patent had since expired and the drug was available to anyone.</a:t>
            </a:r>
            <a:r>
              <a:rPr lang="en-US" baseline="30000" dirty="0" smtClean="0">
                <a:hlinkClick r:id="" action="ppaction://hlinkfile"/>
              </a:rPr>
              <a:t>[3]</a:t>
            </a:r>
            <a:endParaRPr lang="en-US" dirty="0" smtClean="0"/>
          </a:p>
          <a:p>
            <a:r>
              <a:rPr lang="en-US" dirty="0" smtClean="0"/>
              <a:t>The result was a sulfa craze.</a:t>
            </a:r>
            <a:r>
              <a:rPr lang="en-US" baseline="30000" dirty="0" smtClean="0">
                <a:hlinkClick r:id="" action="ppaction://hlinkfile"/>
              </a:rPr>
              <a:t>[4]</a:t>
            </a:r>
            <a:r>
              <a:rPr lang="en-US" dirty="0" smtClean="0"/>
              <a:t> For several years in the late 1930s, hundreds of manufacturers produced tens of thousands of tons of myriad forms of sulfa. This and nonexistent testing requirements led to the </a:t>
            </a:r>
            <a:r>
              <a:rPr lang="en-US" dirty="0" smtClean="0">
                <a:hlinkClick r:id="rId9" action="ppaction://hlinkfile" tooltip="Elixir Sulfanilamide disaster"/>
              </a:rPr>
              <a:t>Elixir Sulfanilamide disaster</a:t>
            </a:r>
            <a:r>
              <a:rPr lang="en-US" dirty="0" smtClean="0"/>
              <a:t> in the fall of 1937, during which at least 100 people were poisoned with </a:t>
            </a:r>
            <a:r>
              <a:rPr lang="en-US" dirty="0" err="1" smtClean="0">
                <a:hlinkClick r:id="rId10" action="ppaction://hlinkfile" tooltip="Diethylene glycol"/>
              </a:rPr>
              <a:t>diethylene</a:t>
            </a:r>
            <a:r>
              <a:rPr lang="en-US" dirty="0" smtClean="0">
                <a:hlinkClick r:id="rId10" action="ppaction://hlinkfile" tooltip="Diethylene glycol"/>
              </a:rPr>
              <a:t> glycol</a:t>
            </a:r>
            <a:r>
              <a:rPr lang="en-US" dirty="0" smtClean="0"/>
              <a:t>. This led to the passage of the </a:t>
            </a:r>
            <a:r>
              <a:rPr lang="en-US" dirty="0" smtClean="0">
                <a:hlinkClick r:id="rId11" action="ppaction://hlinkfile" tooltip="Federal Food, Drug, and Cosmetic Act"/>
              </a:rPr>
              <a:t>Federal Food, Drug, and Cosmetic Act</a:t>
            </a:r>
            <a:r>
              <a:rPr lang="en-US" dirty="0" smtClean="0"/>
              <a:t> in 1938. As the first and only effective antibiotic available in the years before </a:t>
            </a:r>
            <a:r>
              <a:rPr lang="en-US" dirty="0" smtClean="0">
                <a:hlinkClick r:id="rId12" action="ppaction://hlinkfile" tooltip="Penicillin"/>
              </a:rPr>
              <a:t>penicillin</a:t>
            </a:r>
            <a:r>
              <a:rPr lang="en-US" dirty="0" smtClean="0"/>
              <a:t>, sulfa drugs continued to thrive through the early years of </a:t>
            </a:r>
            <a:r>
              <a:rPr lang="en-US" dirty="0" smtClean="0">
                <a:hlinkClick r:id="rId13" action="ppaction://hlinkfile" tooltip="World War II"/>
              </a:rPr>
              <a:t>World War II</a:t>
            </a:r>
            <a:r>
              <a:rPr lang="en-US" dirty="0" smtClean="0"/>
              <a:t>.</a:t>
            </a:r>
            <a:r>
              <a:rPr lang="en-US" baseline="30000" dirty="0" smtClean="0">
                <a:hlinkClick r:id="" action="ppaction://hlinkfile"/>
              </a:rPr>
              <a:t>[5]</a:t>
            </a:r>
            <a:r>
              <a:rPr lang="en-US" dirty="0" smtClean="0"/>
              <a:t> They are credited with saving the lives of tens of thousands of patients.</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counter</a:t>
            </a:r>
            <a:r>
              <a:rPr lang="en-US" baseline="0" dirty="0" smtClean="0"/>
              <a:t> medicine used to treat morning sickness in pregnant women.</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PDUFA/MDUFMA</a:t>
            </a:r>
            <a:r>
              <a:rPr lang="en-US" baseline="0" dirty="0" smtClean="0"/>
              <a:t> </a:t>
            </a:r>
            <a:r>
              <a:rPr lang="en-US" dirty="0"/>
              <a:t>have been reauthorized and expanded.</a:t>
            </a:r>
          </a:p>
          <a:p>
            <a:pPr>
              <a:buFont typeface="Arial" pitchFamily="34" charset="0"/>
              <a:buChar char="•"/>
            </a:pPr>
            <a:r>
              <a:rPr lang="en-US" dirty="0"/>
              <a:t>These programs will ensure that FDA staff have the additional resources needed to conduct the complex and comprehensive reviews necessary to new drugs and devices.</a:t>
            </a:r>
          </a:p>
          <a:p>
            <a:pPr>
              <a:buFont typeface="Arial" pitchFamily="34" charset="0"/>
              <a:buChar char="•"/>
            </a:pPr>
            <a:endParaRPr lang="en-US" dirty="0"/>
          </a:p>
          <a:p>
            <a:pPr>
              <a:buFont typeface="Arial" pitchFamily="34" charset="0"/>
              <a:buNone/>
            </a:pPr>
            <a:r>
              <a:rPr lang="en-US" dirty="0"/>
              <a:t>BPCA / PREA</a:t>
            </a:r>
          </a:p>
          <a:p>
            <a:pPr>
              <a:buFont typeface="Arial" pitchFamily="34" charset="0"/>
              <a:buNone/>
            </a:pPr>
            <a:r>
              <a:rPr lang="en-US" dirty="0"/>
              <a:t>Both of these are designed to encourage more research into, and more development of, treatments for children.</a:t>
            </a:r>
          </a:p>
        </p:txBody>
      </p:sp>
      <p:sp>
        <p:nvSpPr>
          <p:cNvPr id="4" name="Slide Number Placeholder 3"/>
          <p:cNvSpPr>
            <a:spLocks noGrp="1"/>
          </p:cNvSpPr>
          <p:nvPr>
            <p:ph type="sldNum" sz="quarter" idx="10"/>
          </p:nvPr>
        </p:nvSpPr>
        <p:spPr/>
        <p:txBody>
          <a:bodyPr/>
          <a:lstStyle/>
          <a:p>
            <a:fld id="{498DC337-269A-4BB5-AAA9-186AF1BE57E4}"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Medication Guide</a:t>
            </a:r>
          </a:p>
          <a:p>
            <a:r>
              <a:rPr lang="en-US" dirty="0" smtClean="0"/>
              <a:t>Medication Guides are paper handouts that come with many prescription medicines. The guides address issues that are specific to particular drugs and drug classes, and they contain FDA-approved information that can help patients avoid serious adverse events. </a:t>
            </a:r>
          </a:p>
          <a:p>
            <a:r>
              <a:rPr lang="en-US" dirty="0" smtClean="0"/>
              <a:t>FDA requires that Medication Guides be issued with certain prescribed drugs and biological products when the Agency determines that:</a:t>
            </a:r>
          </a:p>
          <a:p>
            <a:r>
              <a:rPr lang="en-US" dirty="0" smtClean="0"/>
              <a:t>certain information is necessary to prevent serious adverse effects </a:t>
            </a:r>
          </a:p>
          <a:p>
            <a:r>
              <a:rPr lang="en-US" dirty="0" smtClean="0"/>
              <a:t>patient decision-making should be informed by information about a known serious side effect with a product, or </a:t>
            </a:r>
          </a:p>
          <a:p>
            <a:r>
              <a:rPr lang="en-US" dirty="0" smtClean="0"/>
              <a:t>patient adherence to directions for the use of a product are essential to its effectiveness</a:t>
            </a:r>
          </a:p>
          <a:p>
            <a:endParaRPr lang="en-US" dirty="0" smtClean="0"/>
          </a:p>
          <a:p>
            <a:r>
              <a:rPr lang="en-US" u="sng" dirty="0" smtClean="0"/>
              <a:t>Phase 4 studies</a:t>
            </a:r>
          </a:p>
          <a:p>
            <a:pPr defTabSz="909737">
              <a:defRPr/>
            </a:pPr>
            <a:r>
              <a:rPr lang="en-US" dirty="0" smtClean="0"/>
              <a:t>The intent of Phase 4, or post-marketing studies, is to learn more about the drug after it has been approved by government authorities. In Phase 4 studies, researchers gather information about an approved drug's risks, benefits, and best uses in ‘real-life’ conditions. These studies can also include trials of different doses or schedules of administration, other stages of disease or other disease and age groups, cost studies, quality-of-life studies, or use of the drug over a longer period of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1FCAC-178E-431F-9E8C-5F340014D826}" type="slidenum">
              <a:rPr lang="en-US"/>
              <a:pPr/>
              <a:t>42</a:t>
            </a:fld>
            <a:endParaRPr lang="en-US"/>
          </a:p>
        </p:txBody>
      </p:sp>
      <p:sp>
        <p:nvSpPr>
          <p:cNvPr id="142338" name="Rectangle 2"/>
          <p:cNvSpPr>
            <a:spLocks noGrp="1" noRot="1" noChangeAspect="1" noChangeArrowheads="1" noTextEdit="1"/>
          </p:cNvSpPr>
          <p:nvPr>
            <p:ph type="sldImg"/>
          </p:nvPr>
        </p:nvSpPr>
        <p:spPr>
          <a:xfrm>
            <a:off x="1168400" y="693738"/>
            <a:ext cx="4613275" cy="3460750"/>
          </a:xfrm>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098EB-E5FD-49F3-9353-B43E2C4A897A}" type="slidenum">
              <a:rPr lang="en-US"/>
              <a:pPr/>
              <a:t>46</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Medication Guide</a:t>
            </a:r>
          </a:p>
          <a:p>
            <a:r>
              <a:rPr lang="en-US" dirty="0" smtClean="0"/>
              <a:t>Medication Guides are paper handouts that come with many prescription medicines. The guides address issues that are specific to particular drugs and drug classes, and they contain FDA-approved information that can help patients avoid serious adverse events. </a:t>
            </a:r>
          </a:p>
          <a:p>
            <a:r>
              <a:rPr lang="en-US" dirty="0" smtClean="0"/>
              <a:t>FDA requires that Medication Guides be issued with certain prescribed drugs and biological products when the Agency determines that:</a:t>
            </a:r>
          </a:p>
          <a:p>
            <a:r>
              <a:rPr lang="en-US" dirty="0" smtClean="0"/>
              <a:t>certain information is necessary to prevent serious adverse effects </a:t>
            </a:r>
          </a:p>
          <a:p>
            <a:r>
              <a:rPr lang="en-US" dirty="0" smtClean="0"/>
              <a:t>patient decision-making should be informed by information about a known serious side effect with a product, or </a:t>
            </a:r>
          </a:p>
          <a:p>
            <a:r>
              <a:rPr lang="en-US" dirty="0" smtClean="0"/>
              <a:t>patient adherence to directions for the use of a product are essential to its effectiveness</a:t>
            </a:r>
          </a:p>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Panitumumab</a:t>
            </a:r>
            <a:r>
              <a:rPr lang="en-US" dirty="0"/>
              <a:t> - fully human antibody against epidermal growth factor receptor</a:t>
            </a:r>
          </a:p>
        </p:txBody>
      </p:sp>
      <p:sp>
        <p:nvSpPr>
          <p:cNvPr id="4" name="Slide Number Placeholder 3"/>
          <p:cNvSpPr>
            <a:spLocks noGrp="1"/>
          </p:cNvSpPr>
          <p:nvPr>
            <p:ph type="sldNum" sz="quarter" idx="10"/>
          </p:nvPr>
        </p:nvSpPr>
        <p:spPr/>
        <p:txBody>
          <a:bodyPr/>
          <a:lstStyle/>
          <a:p>
            <a:fld id="{498DC337-269A-4BB5-AAA9-186AF1BE57E4}"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Panitumumab</a:t>
            </a:r>
            <a:r>
              <a:rPr lang="en-US" dirty="0"/>
              <a:t> - fully human antibody against epidermal growth factor receptor</a:t>
            </a:r>
          </a:p>
        </p:txBody>
      </p:sp>
      <p:sp>
        <p:nvSpPr>
          <p:cNvPr id="4" name="Slide Number Placeholder 3"/>
          <p:cNvSpPr>
            <a:spLocks noGrp="1"/>
          </p:cNvSpPr>
          <p:nvPr>
            <p:ph type="sldNum" sz="quarter" idx="10"/>
          </p:nvPr>
        </p:nvSpPr>
        <p:spPr/>
        <p:txBody>
          <a:bodyPr/>
          <a:lstStyle/>
          <a:p>
            <a:fld id="{498DC337-269A-4BB5-AAA9-186AF1BE57E4}" type="slidenum">
              <a:rPr lang="en-US" smtClean="0"/>
              <a:pPr/>
              <a:t>56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CDER</a:t>
            </a:r>
            <a:r>
              <a:rPr lang="en-US" baseline="0" dirty="0" smtClean="0"/>
              <a:t> evaluates the safety profiles of drugs available to </a:t>
            </a:r>
            <a:r>
              <a:rPr lang="en-US" baseline="0" dirty="0" err="1" smtClean="0"/>
              <a:t>consusmers</a:t>
            </a:r>
            <a:r>
              <a:rPr lang="en-US" baseline="0" dirty="0" smtClean="0"/>
              <a:t> throughout the lifecycle of drugs.</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60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FEFD3-C4E3-4BF6-BD92-7347A842CC0C}" type="slidenum">
              <a:rPr lang="en-US"/>
              <a:pPr/>
              <a:t>61</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8DA4C-32B0-4D11-93BE-8CF0F13BA9B1}" type="slidenum">
              <a:rPr lang="en-US"/>
              <a:pPr/>
              <a:t>63</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FB9BC-0BC5-4FAF-A05C-B3B042B9CC5B}" type="slidenum">
              <a:rPr lang="en-US"/>
              <a:pPr/>
              <a:t>64</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40" name="Rectangle 4"/>
          <p:cNvSpPr>
            <a:spLocks noGrp="1" noChangeArrowheads="1"/>
          </p:cNvSpPr>
          <p:nvPr>
            <p:ph type="subTitle" idx="1"/>
          </p:nvPr>
        </p:nvSpPr>
        <p:spPr>
          <a:xfrm>
            <a:off x="2590800" y="297180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5547" name="Rectangle 11"/>
          <p:cNvSpPr>
            <a:spLocks noGrp="1" noChangeArrowheads="1"/>
          </p:cNvSpPr>
          <p:nvPr>
            <p:ph type="ctrTitle" sz="quarter"/>
          </p:nvPr>
        </p:nvSpPr>
        <p:spPr>
          <a:xfrm>
            <a:off x="936625" y="1425575"/>
            <a:ext cx="7772400" cy="1143000"/>
          </a:xfrm>
          <a:noFill/>
          <a:ln>
            <a:noFill/>
          </a:ln>
        </p:spPr>
        <p:txBody>
          <a:bodyPr anchor="ctr"/>
          <a:lstStyle>
            <a:lvl1pPr>
              <a:defRPr>
                <a:solidFill>
                  <a:schemeClr val="tx1"/>
                </a:solidFill>
              </a:defRPr>
            </a:lvl1pPr>
          </a:lstStyle>
          <a:p>
            <a:r>
              <a:rPr lang="en-US"/>
              <a:t>Click to edit Master title style</a:t>
            </a:r>
          </a:p>
        </p:txBody>
      </p:sp>
      <p:sp>
        <p:nvSpPr>
          <p:cNvPr id="65548" name="Text Box 12"/>
          <p:cNvSpPr txBox="1">
            <a:spLocks noChangeArrowheads="1"/>
          </p:cNvSpPr>
          <p:nvPr userDrawn="1"/>
        </p:nvSpPr>
        <p:spPr bwMode="auto">
          <a:xfrm>
            <a:off x="0" y="6400800"/>
            <a:ext cx="9144000" cy="457200"/>
          </a:xfrm>
          <a:prstGeom prst="rect">
            <a:avLst/>
          </a:prstGeom>
          <a:solidFill>
            <a:schemeClr val="tx1"/>
          </a:solidFill>
          <a:ln w="9525">
            <a:noFill/>
            <a:miter lim="800000"/>
            <a:headEnd/>
            <a:tailEnd/>
          </a:ln>
          <a:effectLst/>
        </p:spPr>
        <p:txBody>
          <a:bodyPr>
            <a:spAutoFit/>
          </a:bodyPr>
          <a:lstStyle/>
          <a:p>
            <a:pPr>
              <a:spcBef>
                <a:spcPct val="50000"/>
              </a:spcBef>
            </a:pPr>
            <a:endParaRPr lang="en-US"/>
          </a:p>
        </p:txBody>
      </p:sp>
      <p:sp>
        <p:nvSpPr>
          <p:cNvPr id="65550" name="Text Box 14"/>
          <p:cNvSpPr txBox="1">
            <a:spLocks noChangeArrowheads="1"/>
          </p:cNvSpPr>
          <p:nvPr userDrawn="1"/>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5551" name="Text Box 15"/>
          <p:cNvSpPr txBox="1">
            <a:spLocks noChangeArrowheads="1"/>
          </p:cNvSpPr>
          <p:nvPr userDrawn="1"/>
        </p:nvSpPr>
        <p:spPr bwMode="auto">
          <a:xfrm>
            <a:off x="0" y="0"/>
            <a:ext cx="9144000" cy="457200"/>
          </a:xfrm>
          <a:prstGeom prst="rect">
            <a:avLst/>
          </a:prstGeom>
          <a:solidFill>
            <a:schemeClr val="accent1"/>
          </a:solidFill>
          <a:ln w="9525">
            <a:noFill/>
            <a:miter lim="800000"/>
            <a:headEnd/>
            <a:tailEnd/>
          </a:ln>
          <a:effectLst/>
        </p:spPr>
        <p:txBody>
          <a:bodyPr>
            <a:spAutoFit/>
          </a:bodyPr>
          <a:lstStyle/>
          <a:p>
            <a:pPr>
              <a:spcBef>
                <a:spcPct val="50000"/>
              </a:spcBef>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5"/>
            <a:ext cx="9144000" cy="314325"/>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5"/>
            <a:ext cx="9144000" cy="314325"/>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p:cNvSpPr/>
          <p:nvPr userDrawn="1"/>
        </p:nvSpPr>
        <p:spPr>
          <a:xfrm>
            <a:off x="0" y="1343609"/>
            <a:ext cx="9144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045" rtl="0" eaLnBrk="1" fontAlgn="auto" latinLnBrk="0" hangingPunct="1">
              <a:lnSpc>
                <a:spcPct val="100000"/>
              </a:lnSpc>
              <a:spcBef>
                <a:spcPts val="0"/>
              </a:spcBef>
              <a:spcAft>
                <a:spcPts val="0"/>
              </a:spcAft>
              <a:buClrTx/>
              <a:buSzTx/>
              <a:buFontTx/>
              <a:buNone/>
              <a:tabLst/>
              <a:defRPr/>
            </a:pPr>
            <a:endParaRPr kumimoji="0" lang="en-US" sz="521"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763490"/>
            <a:ext cx="8416782" cy="480131"/>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5930813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bwMode="auto">
          <a:xfrm>
            <a:off x="0" y="0"/>
            <a:ext cx="9144000" cy="76200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609600" y="1219200"/>
            <a:ext cx="8001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1" name="Rectangle 9"/>
          <p:cNvSpPr>
            <a:spLocks noGrp="1" noChangeArrowheads="1"/>
          </p:cNvSpPr>
          <p:nvPr>
            <p:ph type="ftr" sz="quarter" idx="3"/>
          </p:nvPr>
        </p:nvSpPr>
        <p:spPr bwMode="auto">
          <a:xfrm>
            <a:off x="0" y="6543675"/>
            <a:ext cx="9144000" cy="314325"/>
          </a:xfrm>
          <a:prstGeom prst="rect">
            <a:avLst/>
          </a:prstGeom>
          <a:solidFill>
            <a:schemeClr val="tx1"/>
          </a:solidFill>
          <a:ln w="9525">
            <a:solidFill>
              <a:schemeClr val="tx1"/>
            </a:solid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en-US"/>
          </a:p>
        </p:txBody>
      </p:sp>
      <p:sp>
        <p:nvSpPr>
          <p:cNvPr id="64526" name="Text Box 14"/>
          <p:cNvSpPr txBox="1">
            <a:spLocks noChangeArrowheads="1"/>
          </p:cNvSpPr>
          <p:nvPr userDrawn="1"/>
        </p:nvSpPr>
        <p:spPr bwMode="auto">
          <a:xfrm>
            <a:off x="-92075" y="762000"/>
            <a:ext cx="9236075" cy="457200"/>
          </a:xfrm>
          <a:prstGeom prst="rect">
            <a:avLst/>
          </a:prstGeom>
          <a:noFill/>
          <a:ln w="9525">
            <a:noFill/>
            <a:miter lim="800000"/>
            <a:headEnd/>
            <a:tailEnd/>
          </a:ln>
          <a:effectLst/>
        </p:spPr>
        <p:txBody>
          <a:bodyPr>
            <a:spAutoFit/>
          </a:bodyPr>
          <a:lstStyle/>
          <a:p>
            <a:endParaRPr lang="en-US"/>
          </a:p>
        </p:txBody>
      </p:sp>
      <p:sp>
        <p:nvSpPr>
          <p:cNvPr id="64527" name="Text Box 15"/>
          <p:cNvSpPr txBox="1">
            <a:spLocks noChangeArrowheads="1"/>
          </p:cNvSpPr>
          <p:nvPr userDrawn="1"/>
        </p:nvSpPr>
        <p:spPr bwMode="auto">
          <a:xfrm>
            <a:off x="8651875" y="6613525"/>
            <a:ext cx="339725" cy="244475"/>
          </a:xfrm>
          <a:prstGeom prst="rect">
            <a:avLst/>
          </a:prstGeom>
          <a:noFill/>
          <a:ln w="9525">
            <a:noFill/>
            <a:miter lim="800000"/>
            <a:headEnd/>
            <a:tailEnd/>
          </a:ln>
          <a:effectLst/>
        </p:spPr>
        <p:txBody>
          <a:bodyPr wrap="none">
            <a:spAutoFit/>
          </a:bodyPr>
          <a:lstStyle/>
          <a:p>
            <a:pPr algn="ctr"/>
            <a:fld id="{1FB1867C-3260-4668-AFDA-11FD68CB92BC}" type="slidenum">
              <a:rPr lang="en-US" sz="1000">
                <a:latin typeface="Arial" charset="0"/>
              </a:rPr>
              <a:pPr algn="ctr"/>
              <a:t>‹#›</a:t>
            </a:fld>
            <a:endParaRPr lang="en-US" sz="1000">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fontAlgn="base">
        <a:lnSpc>
          <a:spcPct val="90000"/>
        </a:lnSpc>
        <a:spcBef>
          <a:spcPct val="0"/>
        </a:spcBef>
        <a:spcAft>
          <a:spcPct val="0"/>
        </a:spcAft>
        <a:defRPr sz="2800" b="1">
          <a:solidFill>
            <a:schemeClr val="tx2"/>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kelsh@amgen.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michaelakelsh@gmail.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icr.ucsf.edu/courses/schedule/pharmacoep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0" y="838200"/>
            <a:ext cx="9144000" cy="1828800"/>
          </a:xfrm>
        </p:spPr>
        <p:txBody>
          <a:bodyPr/>
          <a:lstStyle/>
          <a:p>
            <a:pPr>
              <a:lnSpc>
                <a:spcPct val="110000"/>
              </a:lnSpc>
            </a:pPr>
            <a:r>
              <a:rPr lang="en-US" sz="3200" dirty="0" smtClean="0">
                <a:cs typeface="Times New Roman" pitchFamily="18" charset="0"/>
              </a:rPr>
              <a:t>EPI 262:</a:t>
            </a:r>
            <a:br>
              <a:rPr lang="en-US" sz="3200" dirty="0" smtClean="0">
                <a:cs typeface="Times New Roman" pitchFamily="18" charset="0"/>
              </a:rPr>
            </a:br>
            <a:r>
              <a:rPr lang="en-US" sz="3200" dirty="0" smtClean="0">
                <a:cs typeface="Times New Roman" pitchFamily="18" charset="0"/>
              </a:rPr>
              <a:t>Introduction to </a:t>
            </a:r>
            <a:r>
              <a:rPr lang="en-US" sz="3200" dirty="0" err="1" smtClean="0">
                <a:cs typeface="Times New Roman" pitchFamily="18" charset="0"/>
              </a:rPr>
              <a:t>Pharmacoepidemiology</a:t>
            </a:r>
            <a:r>
              <a:rPr lang="en-US" sz="3200" dirty="0">
                <a:cs typeface="Times New Roman" pitchFamily="18" charset="0"/>
              </a:rPr>
              <a:t/>
            </a:r>
            <a:br>
              <a:rPr lang="en-US" sz="3200" dirty="0">
                <a:cs typeface="Times New Roman" pitchFamily="18" charset="0"/>
              </a:rPr>
            </a:br>
            <a:r>
              <a:rPr lang="en-US" sz="2400" dirty="0">
                <a:cs typeface="Times New Roman" pitchFamily="18" charset="0"/>
              </a:rPr>
              <a:t>Course Director:  </a:t>
            </a:r>
            <a:r>
              <a:rPr lang="en-US" sz="2400" b="0" dirty="0">
                <a:cs typeface="Times New Roman" pitchFamily="18" charset="0"/>
              </a:rPr>
              <a:t>Michael A. Kelsh, MPH, PhD</a:t>
            </a:r>
            <a:br>
              <a:rPr lang="en-US" sz="2400" b="0" dirty="0">
                <a:cs typeface="Times New Roman" pitchFamily="18" charset="0"/>
              </a:rPr>
            </a:br>
            <a:r>
              <a:rPr lang="en-US" sz="2000" b="0" dirty="0">
                <a:cs typeface="Times New Roman" pitchFamily="18" charset="0"/>
              </a:rPr>
              <a:t>Center for Observational Research, Amgen, Inc.</a:t>
            </a:r>
            <a:br>
              <a:rPr lang="en-US" sz="2000" b="0" dirty="0">
                <a:cs typeface="Times New Roman" pitchFamily="18" charset="0"/>
              </a:rPr>
            </a:br>
            <a:r>
              <a:rPr lang="en-US" sz="2000" b="0" dirty="0">
                <a:cs typeface="Times New Roman" pitchFamily="18" charset="0"/>
              </a:rPr>
              <a:t>Department of Epidemiology and Biostatistics, UCSF</a:t>
            </a:r>
            <a:r>
              <a:rPr lang="en-US" sz="3200" dirty="0">
                <a:cs typeface="Times New Roman" pitchFamily="18" charset="0"/>
              </a:rPr>
              <a:t/>
            </a:r>
            <a:br>
              <a:rPr lang="en-US" sz="3200" dirty="0">
                <a:cs typeface="Times New Roman" pitchFamily="18" charset="0"/>
              </a:rPr>
            </a:br>
            <a:endParaRPr lang="en-US" dirty="0"/>
          </a:p>
        </p:txBody>
      </p:sp>
      <p:sp>
        <p:nvSpPr>
          <p:cNvPr id="73731" name="Rectangle 3"/>
          <p:cNvSpPr>
            <a:spLocks noGrp="1" noChangeArrowheads="1"/>
          </p:cNvSpPr>
          <p:nvPr>
            <p:ph type="subTitle" idx="1"/>
          </p:nvPr>
        </p:nvSpPr>
        <p:spPr>
          <a:xfrm>
            <a:off x="304800" y="3048000"/>
            <a:ext cx="8229600" cy="3352800"/>
          </a:xfrm>
        </p:spPr>
        <p:txBody>
          <a:bodyPr/>
          <a:lstStyle/>
          <a:p>
            <a:pPr algn="ctr">
              <a:lnSpc>
                <a:spcPct val="110000"/>
              </a:lnSpc>
            </a:pPr>
            <a:r>
              <a:rPr lang="en-US" sz="2400" dirty="0" smtClean="0">
                <a:cs typeface="Times New Roman" pitchFamily="18" charset="0"/>
              </a:rPr>
              <a:t/>
            </a:r>
            <a:br>
              <a:rPr lang="en-US" sz="2400" dirty="0" smtClean="0">
                <a:cs typeface="Times New Roman" pitchFamily="18" charset="0"/>
              </a:rPr>
            </a:br>
            <a:r>
              <a:rPr lang="en-US" sz="2400" b="1" dirty="0" smtClean="0">
                <a:cs typeface="Times New Roman" pitchFamily="18" charset="0"/>
              </a:rPr>
              <a:t>Guest Lecturers:</a:t>
            </a:r>
            <a:r>
              <a:rPr lang="en-US" sz="2400" dirty="0" smtClean="0">
                <a:cs typeface="Times New Roman" pitchFamily="18" charset="0"/>
              </a:rPr>
              <a:t/>
            </a:r>
            <a:br>
              <a:rPr lang="en-US" sz="2400" dirty="0" smtClean="0">
                <a:cs typeface="Times New Roman" pitchFamily="18" charset="0"/>
              </a:rPr>
            </a:br>
            <a:r>
              <a:rPr lang="en-US" sz="2000" dirty="0" smtClean="0">
                <a:cs typeface="Times New Roman" pitchFamily="18" charset="0"/>
              </a:rPr>
              <a:t>Michael Sprafka, PhD</a:t>
            </a:r>
          </a:p>
          <a:p>
            <a:pPr algn="ctr">
              <a:lnSpc>
                <a:spcPct val="110000"/>
              </a:lnSpc>
            </a:pPr>
            <a:r>
              <a:rPr lang="en-US" sz="2000" dirty="0" smtClean="0">
                <a:cs typeface="Times New Roman" pitchFamily="18" charset="0"/>
              </a:rPr>
              <a:t>Vicky Chia, PhD</a:t>
            </a:r>
          </a:p>
          <a:p>
            <a:pPr algn="ctr">
              <a:lnSpc>
                <a:spcPct val="110000"/>
              </a:lnSpc>
            </a:pPr>
            <a:r>
              <a:rPr lang="en-US" sz="2000" dirty="0">
                <a:cs typeface="Times New Roman" pitchFamily="18" charset="0"/>
              </a:rPr>
              <a:t>Fiona Callaghan, PhD</a:t>
            </a:r>
          </a:p>
          <a:p>
            <a:pPr algn="ctr">
              <a:lnSpc>
                <a:spcPct val="110000"/>
              </a:lnSpc>
            </a:pPr>
            <a:r>
              <a:rPr lang="en-US" sz="2000" dirty="0" smtClean="0">
                <a:cs typeface="Times New Roman" pitchFamily="18" charset="0"/>
              </a:rPr>
              <a:t>Fei Xue, PhD</a:t>
            </a:r>
          </a:p>
          <a:p>
            <a:pPr algn="ctr">
              <a:lnSpc>
                <a:spcPct val="110000"/>
              </a:lnSpc>
            </a:pPr>
            <a:r>
              <a:rPr lang="en-US" sz="2000" dirty="0" smtClean="0">
                <a:cs typeface="Times New Roman" pitchFamily="18" charset="0"/>
              </a:rPr>
              <a:t>Daniel Cher, MD </a:t>
            </a:r>
          </a:p>
          <a:p>
            <a:pPr algn="ctr">
              <a:lnSpc>
                <a:spcPct val="110000"/>
              </a:lnSpc>
            </a:pPr>
            <a:r>
              <a:rPr lang="en-US" sz="2000" dirty="0" smtClean="0">
                <a:cs typeface="Times New Roman" pitchFamily="18" charset="0"/>
              </a:rPr>
              <a:t>Michael Wooley, PhD </a:t>
            </a:r>
          </a:p>
          <a:p>
            <a:pPr algn="ctr">
              <a:lnSpc>
                <a:spcPct val="110000"/>
              </a:lnSpc>
            </a:pPr>
            <a:r>
              <a:rPr lang="en-US" sz="2000" dirty="0" smtClean="0">
                <a:cs typeface="Times New Roman" pitchFamily="18" charset="0"/>
              </a:rPr>
              <a:t>Alex Liede, PhD</a:t>
            </a:r>
          </a:p>
          <a:p>
            <a:pPr algn="ctr">
              <a:lnSpc>
                <a:spcPct val="110000"/>
              </a:lnSpc>
            </a:pPr>
            <a:r>
              <a:rPr lang="en-US" sz="2000" dirty="0" smtClean="0">
                <a:cs typeface="Times New Roman" pitchFamily="18" charset="0"/>
              </a:rPr>
              <a:t>Anne </a:t>
            </a:r>
            <a:r>
              <a:rPr lang="en-US" sz="2000" dirty="0" err="1" smtClean="0">
                <a:cs typeface="Times New Roman" pitchFamily="18" charset="0"/>
              </a:rPr>
              <a:t>Breaubaun</a:t>
            </a:r>
            <a:r>
              <a:rPr lang="en-US" sz="2000" dirty="0" smtClean="0">
                <a:cs typeface="Times New Roman" pitchFamily="18" charset="0"/>
              </a:rPr>
              <a:t>,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dirty="0" smtClean="0"/>
              <a:t>Useful General Epidemiology Textbooks: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81175"/>
            <a:ext cx="3505199" cy="455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1781175"/>
            <a:ext cx="3429001" cy="455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587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200" dirty="0" smtClean="0"/>
              <a:t>The field of </a:t>
            </a:r>
            <a:r>
              <a:rPr lang="en-US" sz="3200" dirty="0" err="1" smtClean="0"/>
              <a:t>pharmacoepidemiology</a:t>
            </a:r>
            <a:r>
              <a:rPr lang="en-US" sz="3200" dirty="0" smtClean="0"/>
              <a:t> continues to mature</a:t>
            </a:r>
            <a:endParaRPr lang="en-US" sz="3200" dirty="0"/>
          </a:p>
        </p:txBody>
      </p:sp>
      <p:sp>
        <p:nvSpPr>
          <p:cNvPr id="3" name="Content Placeholder 2"/>
          <p:cNvSpPr>
            <a:spLocks noGrp="1"/>
          </p:cNvSpPr>
          <p:nvPr>
            <p:ph idx="1"/>
          </p:nvPr>
        </p:nvSpPr>
        <p:spPr>
          <a:xfrm>
            <a:off x="304800" y="1714500"/>
            <a:ext cx="8534400" cy="4533900"/>
          </a:xfrm>
        </p:spPr>
        <p:txBody>
          <a:bodyPr/>
          <a:lstStyle/>
          <a:p>
            <a:r>
              <a:rPr lang="en-US" sz="2800" dirty="0" smtClean="0"/>
              <a:t>ISPE’s Education Committee recently sought to define the core content of the field and identified the following competencies as essential:</a:t>
            </a:r>
          </a:p>
          <a:p>
            <a:pPr lvl="1"/>
            <a:r>
              <a:rPr lang="en-US" sz="2400" dirty="0" err="1" smtClean="0"/>
              <a:t>Pharmacovigilance</a:t>
            </a:r>
            <a:endParaRPr lang="en-US" sz="2400" dirty="0" smtClean="0"/>
          </a:p>
          <a:p>
            <a:pPr lvl="1"/>
            <a:r>
              <a:rPr lang="en-US" sz="2400" dirty="0" smtClean="0"/>
              <a:t>Analysis of exposure data</a:t>
            </a:r>
          </a:p>
          <a:p>
            <a:pPr lvl="1"/>
            <a:r>
              <a:rPr lang="en-US" sz="2400" dirty="0" smtClean="0"/>
              <a:t>Epidemiologic methods</a:t>
            </a:r>
          </a:p>
          <a:p>
            <a:pPr lvl="1"/>
            <a:r>
              <a:rPr lang="en-US" sz="2400" dirty="0" smtClean="0"/>
              <a:t>Communication skills</a:t>
            </a:r>
          </a:p>
          <a:p>
            <a:r>
              <a:rPr lang="en-US" sz="2800" dirty="0" smtClean="0"/>
              <a:t>The discipline will continue to respond to rapidly evolving challenges and opportunities</a:t>
            </a:r>
          </a:p>
        </p:txBody>
      </p:sp>
      <p:sp>
        <p:nvSpPr>
          <p:cNvPr id="4" name="TextBox 3"/>
          <p:cNvSpPr txBox="1"/>
          <p:nvPr/>
        </p:nvSpPr>
        <p:spPr>
          <a:xfrm>
            <a:off x="381000" y="6397823"/>
            <a:ext cx="7620000" cy="307777"/>
          </a:xfrm>
          <a:prstGeom prst="rect">
            <a:avLst/>
          </a:prstGeom>
          <a:noFill/>
        </p:spPr>
        <p:txBody>
          <a:bodyPr wrap="square" rtlCol="0">
            <a:spAutoFit/>
          </a:bodyPr>
          <a:lstStyle/>
          <a:p>
            <a:r>
              <a:rPr lang="en-US" sz="1400" dirty="0" smtClean="0"/>
              <a:t>Jones JK, et al. </a:t>
            </a:r>
            <a:r>
              <a:rPr lang="en-US" sz="1400" i="1" dirty="0" err="1" smtClean="0"/>
              <a:t>Pharmacoepidemiol</a:t>
            </a:r>
            <a:r>
              <a:rPr lang="en-US" sz="1400" i="1" dirty="0" smtClean="0"/>
              <a:t> Drug </a:t>
            </a:r>
            <a:r>
              <a:rPr lang="en-US" sz="1400" i="1" dirty="0" err="1" smtClean="0"/>
              <a:t>Saf</a:t>
            </a:r>
            <a:r>
              <a:rPr lang="en-US" sz="1400" i="1" dirty="0" smtClean="0"/>
              <a:t> </a:t>
            </a:r>
            <a:r>
              <a:rPr lang="en-US" sz="1400" dirty="0" smtClean="0"/>
              <a:t>2012;21:677-689.</a:t>
            </a:r>
            <a:endParaRPr lang="en-US" sz="1400" dirty="0"/>
          </a:p>
        </p:txBody>
      </p:sp>
      <p:pic>
        <p:nvPicPr>
          <p:cNvPr id="91138" name="Picture 2" descr="https://encrypted-tbn2.gstatic.com/images?q=tbn:ANd9GcTS5FvvIUnqYBLGluIPhHXzrruNGbAzUawZ3rJiQWNDRBK3wwU"/>
          <p:cNvPicPr>
            <a:picLocks noChangeAspect="1" noChangeArrowheads="1"/>
          </p:cNvPicPr>
          <p:nvPr/>
        </p:nvPicPr>
        <p:blipFill>
          <a:blip r:embed="rId3" cstate="print"/>
          <a:srcRect/>
          <a:stretch>
            <a:fillRect/>
          </a:stretch>
        </p:blipFill>
        <p:spPr bwMode="auto">
          <a:xfrm>
            <a:off x="5142661" y="3200400"/>
            <a:ext cx="2020139" cy="1493819"/>
          </a:xfrm>
          <a:prstGeom prst="rect">
            <a:avLst/>
          </a:prstGeom>
          <a:noFill/>
        </p:spPr>
      </p:pic>
    </p:spTree>
    <p:extLst>
      <p:ext uri="{BB962C8B-B14F-4D97-AF65-F5344CB8AC3E}">
        <p14:creationId xmlns:p14="http://schemas.microsoft.com/office/powerpoint/2010/main" val="3041240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Course Objectives</a:t>
            </a:r>
            <a:endParaRPr lang="en-US" sz="3600" dirty="0"/>
          </a:p>
        </p:txBody>
      </p:sp>
      <p:sp>
        <p:nvSpPr>
          <p:cNvPr id="3" name="Content Placeholder 2"/>
          <p:cNvSpPr>
            <a:spLocks noGrp="1"/>
          </p:cNvSpPr>
          <p:nvPr>
            <p:ph idx="1"/>
          </p:nvPr>
        </p:nvSpPr>
        <p:spPr>
          <a:xfrm>
            <a:off x="457200" y="990600"/>
            <a:ext cx="8305800" cy="5105400"/>
          </a:xfrm>
        </p:spPr>
        <p:txBody>
          <a:bodyPr/>
          <a:lstStyle/>
          <a:p>
            <a:r>
              <a:rPr lang="en-US" dirty="0" smtClean="0"/>
              <a:t>To provide students with an introduction to:</a:t>
            </a:r>
          </a:p>
          <a:p>
            <a:pPr lvl="1"/>
            <a:r>
              <a:rPr lang="en-US" dirty="0" smtClean="0"/>
              <a:t>The field of </a:t>
            </a:r>
            <a:r>
              <a:rPr lang="en-US" dirty="0" err="1" smtClean="0"/>
              <a:t>pharmacoepidemiology</a:t>
            </a:r>
            <a:r>
              <a:rPr lang="en-US" dirty="0" smtClean="0"/>
              <a:t>, role in drug development and drug safety </a:t>
            </a:r>
          </a:p>
          <a:p>
            <a:pPr lvl="1"/>
            <a:r>
              <a:rPr lang="en-US" dirty="0" smtClean="0"/>
              <a:t>Basic study design principles and analysis in </a:t>
            </a:r>
            <a:r>
              <a:rPr lang="en-US" dirty="0" err="1" smtClean="0"/>
              <a:t>pharmacoepidemiology</a:t>
            </a:r>
            <a:r>
              <a:rPr lang="en-US" dirty="0" smtClean="0"/>
              <a:t> research</a:t>
            </a:r>
          </a:p>
          <a:p>
            <a:pPr lvl="1"/>
            <a:r>
              <a:rPr lang="en-US" dirty="0" smtClean="0"/>
              <a:t>Advanced methods specific to </a:t>
            </a:r>
            <a:r>
              <a:rPr lang="en-US" dirty="0" err="1" smtClean="0"/>
              <a:t>pharmacoepidemiology</a:t>
            </a:r>
            <a:r>
              <a:rPr lang="en-US" dirty="0" smtClean="0"/>
              <a:t> </a:t>
            </a:r>
          </a:p>
          <a:p>
            <a:pPr lvl="1"/>
            <a:r>
              <a:rPr lang="en-US" dirty="0" smtClean="0"/>
              <a:t>Awareness of available data sources, strengths/ limitations for </a:t>
            </a:r>
            <a:r>
              <a:rPr lang="en-US" dirty="0" err="1" smtClean="0"/>
              <a:t>pharmacoepidemiologic</a:t>
            </a:r>
            <a:r>
              <a:rPr lang="en-US" dirty="0" smtClean="0"/>
              <a:t> research</a:t>
            </a:r>
          </a:p>
          <a:p>
            <a:pPr lvl="1"/>
            <a:r>
              <a:rPr lang="en-US" dirty="0" smtClean="0"/>
              <a:t>Post-marketing </a:t>
            </a:r>
            <a:r>
              <a:rPr lang="en-US" dirty="0" err="1" smtClean="0"/>
              <a:t>pharmacovigilance</a:t>
            </a:r>
            <a:r>
              <a:rPr lang="en-US" dirty="0" smtClean="0"/>
              <a:t>/drug safety research  </a:t>
            </a:r>
          </a:p>
          <a:p>
            <a:pPr lvl="1"/>
            <a:r>
              <a:rPr lang="en-US" dirty="0" smtClean="0"/>
              <a:t>Health economics and pharmacoepidemiology </a:t>
            </a:r>
          </a:p>
          <a:p>
            <a:pPr lvl="1"/>
            <a:r>
              <a:rPr lang="en-US" dirty="0" smtClean="0"/>
              <a:t>Issues of bias and conflict of interest </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sz="3600" dirty="0" smtClean="0"/>
              <a:t>EPI 262 Course Schedule - 2017</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3510298"/>
              </p:ext>
            </p:extLst>
          </p:nvPr>
        </p:nvGraphicFramePr>
        <p:xfrm>
          <a:off x="76200" y="960120"/>
          <a:ext cx="9067800" cy="5326494"/>
        </p:xfrm>
        <a:graphic>
          <a:graphicData uri="http://schemas.openxmlformats.org/drawingml/2006/table">
            <a:tbl>
              <a:tblPr firstRow="1" bandRow="1">
                <a:tableStyleId>{5C22544A-7EE6-4342-B048-85BDC9FD1C3A}</a:tableStyleId>
              </a:tblPr>
              <a:tblGrid>
                <a:gridCol w="998290"/>
                <a:gridCol w="1821110"/>
                <a:gridCol w="6248400"/>
              </a:tblGrid>
              <a:tr h="140990">
                <a:tc>
                  <a:txBody>
                    <a:bodyPr/>
                    <a:lstStyle/>
                    <a:p>
                      <a:r>
                        <a:rPr lang="en-US" dirty="0" smtClean="0"/>
                        <a:t>Date</a:t>
                      </a:r>
                      <a:endParaRPr lang="en-US" dirty="0"/>
                    </a:p>
                  </a:txBody>
                  <a:tcPr/>
                </a:tc>
                <a:tc>
                  <a:txBody>
                    <a:bodyPr/>
                    <a:lstStyle/>
                    <a:p>
                      <a:r>
                        <a:rPr lang="en-US" dirty="0" smtClean="0"/>
                        <a:t>Instructor</a:t>
                      </a:r>
                      <a:endParaRPr lang="en-US" dirty="0"/>
                    </a:p>
                  </a:txBody>
                  <a:tcPr/>
                </a:tc>
                <a:tc>
                  <a:txBody>
                    <a:bodyPr/>
                    <a:lstStyle/>
                    <a:p>
                      <a:r>
                        <a:rPr lang="en-US" dirty="0" smtClean="0"/>
                        <a:t>Topic</a:t>
                      </a:r>
                      <a:endParaRPr lang="en-US" dirty="0"/>
                    </a:p>
                  </a:txBody>
                  <a:tcPr/>
                </a:tc>
              </a:tr>
              <a:tr h="400069">
                <a:tc>
                  <a:txBody>
                    <a:bodyPr/>
                    <a:lstStyle/>
                    <a:p>
                      <a:r>
                        <a:rPr lang="en-US" dirty="0" smtClean="0"/>
                        <a:t>01/12</a:t>
                      </a:r>
                      <a:endParaRPr lang="en-US" dirty="0"/>
                    </a:p>
                  </a:txBody>
                  <a:tcPr/>
                </a:tc>
                <a:tc>
                  <a:txBody>
                    <a:bodyPr/>
                    <a:lstStyle/>
                    <a:p>
                      <a:r>
                        <a:rPr lang="en-US" dirty="0" smtClean="0"/>
                        <a:t>M. Kelsh</a:t>
                      </a:r>
                    </a:p>
                  </a:txBody>
                  <a:tcPr/>
                </a:tc>
                <a:tc>
                  <a:txBody>
                    <a:bodyPr/>
                    <a:lstStyle/>
                    <a:p>
                      <a:r>
                        <a:rPr lang="en-US" dirty="0" smtClean="0"/>
                        <a:t>Class logistics, Intro, History of </a:t>
                      </a:r>
                      <a:r>
                        <a:rPr lang="en-US" baseline="0" dirty="0" err="1" smtClean="0"/>
                        <a:t>Pharmacoepidemiology</a:t>
                      </a:r>
                      <a:r>
                        <a:rPr lang="en-US" baseline="0" dirty="0" smtClean="0"/>
                        <a:t>, </a:t>
                      </a:r>
                      <a:endParaRPr lang="en-US" dirty="0"/>
                    </a:p>
                  </a:txBody>
                  <a:tcPr/>
                </a:tc>
              </a:tr>
              <a:tr h="400069">
                <a:tc>
                  <a:txBody>
                    <a:bodyPr/>
                    <a:lstStyle/>
                    <a:p>
                      <a:r>
                        <a:rPr lang="en-US" dirty="0" smtClean="0"/>
                        <a:t>01/19</a:t>
                      </a:r>
                      <a:endParaRPr lang="en-US" dirty="0"/>
                    </a:p>
                  </a:txBody>
                  <a:tcPr/>
                </a:tc>
                <a:tc>
                  <a:txBody>
                    <a:bodyPr/>
                    <a:lstStyle/>
                    <a:p>
                      <a:r>
                        <a:rPr lang="en-US" baseline="0" dirty="0" smtClean="0"/>
                        <a:t>M. Kelsh </a:t>
                      </a:r>
                      <a:endParaRPr lang="en-US" dirty="0"/>
                    </a:p>
                  </a:txBody>
                  <a:tcPr/>
                </a:tc>
                <a:tc>
                  <a:txBody>
                    <a:bodyPr/>
                    <a:lstStyle/>
                    <a:p>
                      <a:r>
                        <a:rPr lang="en-US" dirty="0" smtClean="0"/>
                        <a:t>Study Design in Pharmacoepidemiology </a:t>
                      </a:r>
                      <a:endParaRPr lang="en-US" dirty="0"/>
                    </a:p>
                  </a:txBody>
                  <a:tcPr/>
                </a:tc>
              </a:tr>
              <a:tr h="400069">
                <a:tc>
                  <a:txBody>
                    <a:bodyPr/>
                    <a:lstStyle/>
                    <a:p>
                      <a:r>
                        <a:rPr lang="en-US" dirty="0" smtClean="0"/>
                        <a:t>01/26</a:t>
                      </a:r>
                      <a:endParaRPr lang="en-US" dirty="0"/>
                    </a:p>
                  </a:txBody>
                  <a:tcPr/>
                </a:tc>
                <a:tc>
                  <a:txBody>
                    <a:bodyPr/>
                    <a:lstStyle/>
                    <a:p>
                      <a:r>
                        <a:rPr lang="en-US" dirty="0" smtClean="0"/>
                        <a:t>M. Sprafka </a:t>
                      </a:r>
                      <a:endParaRPr lang="en-US" dirty="0"/>
                    </a:p>
                  </a:txBody>
                  <a:tcPr/>
                </a:tc>
                <a:tc>
                  <a:txBody>
                    <a:bodyPr/>
                    <a:lstStyle/>
                    <a:p>
                      <a:r>
                        <a:rPr lang="en-US" dirty="0" smtClean="0"/>
                        <a:t>Pharmacoepidemiology and Drug Safety </a:t>
                      </a:r>
                      <a:endParaRPr lang="en-US" dirty="0"/>
                    </a:p>
                  </a:txBody>
                  <a:tcPr/>
                </a:tc>
              </a:tr>
              <a:tr h="400069">
                <a:tc>
                  <a:txBody>
                    <a:bodyPr/>
                    <a:lstStyle/>
                    <a:p>
                      <a:r>
                        <a:rPr lang="en-US" dirty="0" smtClean="0"/>
                        <a:t>02/02</a:t>
                      </a:r>
                      <a:endParaRPr lang="en-US" dirty="0"/>
                    </a:p>
                  </a:txBody>
                  <a:tcPr/>
                </a:tc>
                <a:tc>
                  <a:txBody>
                    <a:bodyPr/>
                    <a:lstStyle/>
                    <a:p>
                      <a:r>
                        <a:rPr lang="en-US" dirty="0" smtClean="0"/>
                        <a:t>V. Chia  </a:t>
                      </a:r>
                      <a:endParaRPr lang="en-US" dirty="0"/>
                    </a:p>
                  </a:txBody>
                  <a:tcPr/>
                </a:tc>
                <a:tc>
                  <a:txBody>
                    <a:bodyPr/>
                    <a:lstStyle/>
                    <a:p>
                      <a:r>
                        <a:rPr lang="en-US" dirty="0" smtClean="0"/>
                        <a:t>Pharmacoepidemiology: Data sources </a:t>
                      </a:r>
                      <a:endParaRPr lang="en-US" dirty="0"/>
                    </a:p>
                  </a:txBody>
                  <a:tcPr/>
                </a:tc>
              </a:tr>
              <a:tr h="400069">
                <a:tc>
                  <a:txBody>
                    <a:bodyPr/>
                    <a:lstStyle/>
                    <a:p>
                      <a:r>
                        <a:rPr lang="en-US" dirty="0" smtClean="0"/>
                        <a:t>02/09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0" dirty="0" smtClean="0"/>
                        <a:t> Callaghan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Advanced Methods: Quantitative Bias Analyses, </a:t>
                      </a:r>
                      <a:r>
                        <a:rPr lang="en-US" dirty="0" err="1" smtClean="0"/>
                        <a:t>MetaAnalysis</a:t>
                      </a:r>
                      <a:r>
                        <a:rPr lang="en-US" dirty="0" smtClean="0"/>
                        <a:t>, FDA – a Brief</a:t>
                      </a:r>
                      <a:r>
                        <a:rPr lang="en-US" baseline="0" dirty="0" smtClean="0"/>
                        <a:t> Overview</a:t>
                      </a:r>
                      <a:r>
                        <a:rPr lang="en-US" dirty="0" smtClean="0"/>
                        <a:t> </a:t>
                      </a:r>
                    </a:p>
                  </a:txBody>
                  <a:tcPr/>
                </a:tc>
              </a:tr>
              <a:tr h="400069">
                <a:tc>
                  <a:txBody>
                    <a:bodyPr/>
                    <a:lstStyle/>
                    <a:p>
                      <a:r>
                        <a:rPr lang="en-US" dirty="0" smtClean="0"/>
                        <a:t>02/16</a:t>
                      </a:r>
                      <a:endParaRPr lang="en-US" dirty="0"/>
                    </a:p>
                  </a:txBody>
                  <a:tcPr/>
                </a:tc>
                <a:tc>
                  <a:txBody>
                    <a:bodyPr/>
                    <a:lstStyle/>
                    <a:p>
                      <a:r>
                        <a:rPr lang="en-US" dirty="0" smtClean="0"/>
                        <a:t>F. Xue </a:t>
                      </a:r>
                      <a:endParaRPr lang="en-US" dirty="0"/>
                    </a:p>
                  </a:txBody>
                  <a:tcPr/>
                </a:tc>
                <a:tc>
                  <a:txBody>
                    <a:bodyPr/>
                    <a:lstStyle/>
                    <a:p>
                      <a:r>
                        <a:rPr lang="en-US" dirty="0" smtClean="0"/>
                        <a:t>Advanced Methods/Analytical Approaches </a:t>
                      </a:r>
                      <a:endParaRPr lang="en-US" dirty="0"/>
                    </a:p>
                  </a:txBody>
                  <a:tcPr/>
                </a:tc>
              </a:tr>
              <a:tr h="433401">
                <a:tc>
                  <a:txBody>
                    <a:bodyPr/>
                    <a:lstStyle/>
                    <a:p>
                      <a:r>
                        <a:rPr lang="en-US" dirty="0" smtClean="0"/>
                        <a:t>02/23</a:t>
                      </a:r>
                      <a:endParaRPr lang="en-US" dirty="0"/>
                    </a:p>
                  </a:txBody>
                  <a:tcPr/>
                </a:tc>
                <a:tc>
                  <a:txBody>
                    <a:bodyPr/>
                    <a:lstStyle/>
                    <a:p>
                      <a:r>
                        <a:rPr lang="en-US" dirty="0" smtClean="0">
                          <a:solidFill>
                            <a:schemeClr val="bg2">
                              <a:lumMod val="75000"/>
                            </a:schemeClr>
                          </a:solidFill>
                        </a:rPr>
                        <a:t>D. Cher </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Medical Devices, Study Design and Regulatory Considerations </a:t>
                      </a:r>
                    </a:p>
                  </a:txBody>
                  <a:tcPr/>
                </a:tc>
              </a:tr>
              <a:tr h="400069">
                <a:tc>
                  <a:txBody>
                    <a:bodyPr/>
                    <a:lstStyle/>
                    <a:p>
                      <a:r>
                        <a:rPr lang="en-US" dirty="0" smtClean="0">
                          <a:solidFill>
                            <a:schemeClr val="bg2">
                              <a:lumMod val="75000"/>
                            </a:schemeClr>
                          </a:solidFill>
                        </a:rPr>
                        <a:t>03/02</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M. Woolley</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Health Economics I – Basic Principles </a:t>
                      </a:r>
                      <a:endParaRPr lang="en-US" dirty="0">
                        <a:solidFill>
                          <a:schemeClr val="bg2">
                            <a:lumMod val="75000"/>
                          </a:schemeClr>
                        </a:solidFill>
                      </a:endParaRPr>
                    </a:p>
                  </a:txBody>
                  <a:tcPr/>
                </a:tc>
              </a:tr>
              <a:tr h="400069">
                <a:tc>
                  <a:txBody>
                    <a:bodyPr/>
                    <a:lstStyle/>
                    <a:p>
                      <a:r>
                        <a:rPr lang="en-US" dirty="0" smtClean="0">
                          <a:solidFill>
                            <a:schemeClr val="bg2">
                              <a:lumMod val="75000"/>
                            </a:schemeClr>
                          </a:solidFill>
                        </a:rPr>
                        <a:t>03/09</a:t>
                      </a:r>
                      <a:endParaRPr lang="en-US" dirty="0">
                        <a:solidFill>
                          <a:schemeClr val="bg2">
                            <a:lumMod val="75000"/>
                          </a:schemeClr>
                        </a:solidFill>
                      </a:endParaRPr>
                    </a:p>
                  </a:txBody>
                  <a:tcPr/>
                </a:tc>
                <a:tc>
                  <a:txBody>
                    <a:bodyPr/>
                    <a:lstStyle/>
                    <a:p>
                      <a:pPr marL="342900" indent="-342900">
                        <a:buAutoNum type="alphaUcPeriod"/>
                      </a:pPr>
                      <a:r>
                        <a:rPr lang="en-US" dirty="0" err="1" smtClean="0"/>
                        <a:t>Beaubrum</a:t>
                      </a:r>
                      <a:endParaRPr lang="en-US" dirty="0"/>
                    </a:p>
                    <a:p>
                      <a:pPr marL="0" indent="0">
                        <a:buFontTx/>
                        <a:buNone/>
                      </a:pPr>
                      <a:r>
                        <a:rPr lang="en-US" dirty="0" smtClean="0"/>
                        <a:t>A   Liede</a:t>
                      </a:r>
                    </a:p>
                  </a:txBody>
                  <a:tcPr/>
                </a:tc>
                <a:tc>
                  <a:txBody>
                    <a:bodyPr/>
                    <a:lstStyle/>
                    <a:p>
                      <a:r>
                        <a:rPr lang="en-US" baseline="0" dirty="0" smtClean="0"/>
                        <a:t>Ethics in </a:t>
                      </a:r>
                      <a:r>
                        <a:rPr lang="en-US" baseline="0" dirty="0" err="1" smtClean="0"/>
                        <a:t>Pharmacoepidemiologic</a:t>
                      </a:r>
                      <a:r>
                        <a:rPr lang="en-US" baseline="0" dirty="0" smtClean="0"/>
                        <a:t> Research</a:t>
                      </a:r>
                    </a:p>
                    <a:p>
                      <a:r>
                        <a:rPr lang="en-US" baseline="0" dirty="0" smtClean="0"/>
                        <a:t>Case Studies </a:t>
                      </a:r>
                      <a:endParaRPr lang="en-US" dirty="0"/>
                    </a:p>
                  </a:txBody>
                  <a:tcPr/>
                </a:tc>
              </a:tr>
              <a:tr h="609600">
                <a:tc>
                  <a:txBody>
                    <a:bodyPr/>
                    <a:lstStyle/>
                    <a:p>
                      <a:r>
                        <a:rPr lang="en-US" smtClean="0"/>
                        <a:t>03/16</a:t>
                      </a:r>
                      <a:endParaRPr lang="en-US" dirty="0"/>
                    </a:p>
                  </a:txBody>
                  <a:tcPr/>
                </a:tc>
                <a:tc>
                  <a:txBody>
                    <a:bodyPr/>
                    <a:lstStyle/>
                    <a:p>
                      <a:r>
                        <a:rPr lang="en-US" dirty="0" smtClean="0"/>
                        <a:t>A. Liede</a:t>
                      </a:r>
                    </a:p>
                    <a:p>
                      <a:r>
                        <a:rPr lang="en-US" dirty="0" smtClean="0"/>
                        <a:t>M. Kelsh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Ethics/Genetic Research in pharma </a:t>
                      </a:r>
                    </a:p>
                    <a:p>
                      <a:r>
                        <a:rPr lang="en-US" baseline="0" smtClean="0"/>
                        <a:t>Class Summary</a:t>
                      </a:r>
                      <a:endParaRPr lang="en-US" baseline="0" dirty="0" smtClean="0"/>
                    </a:p>
                  </a:txBody>
                  <a:tcPr/>
                </a:tc>
              </a:tr>
            </a:tbl>
          </a:graphicData>
        </a:graphic>
      </p:graphicFrame>
    </p:spTree>
    <p:extLst>
      <p:ext uri="{BB962C8B-B14F-4D97-AF65-F5344CB8AC3E}">
        <p14:creationId xmlns:p14="http://schemas.microsoft.com/office/powerpoint/2010/main" val="292882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 Home Midterm/Final  </a:t>
            </a:r>
            <a:r>
              <a:rPr lang="en-US" dirty="0"/>
              <a:t>Schedule </a:t>
            </a:r>
          </a:p>
        </p:txBody>
      </p:sp>
      <p:sp>
        <p:nvSpPr>
          <p:cNvPr id="5" name="Text Placeholder 4"/>
          <p:cNvSpPr>
            <a:spLocks noGrp="1"/>
          </p:cNvSpPr>
          <p:nvPr>
            <p:ph type="body" idx="1"/>
          </p:nvPr>
        </p:nvSpPr>
        <p:spPr/>
        <p:txBody>
          <a:bodyPr/>
          <a:lstStyle/>
          <a:p>
            <a:r>
              <a:rPr lang="en-US" dirty="0" smtClean="0"/>
              <a:t>Date		</a:t>
            </a:r>
            <a:endParaRPr lang="en-US" dirty="0"/>
          </a:p>
        </p:txBody>
      </p:sp>
      <p:sp>
        <p:nvSpPr>
          <p:cNvPr id="6" name="Content Placeholder 5"/>
          <p:cNvSpPr>
            <a:spLocks noGrp="1"/>
          </p:cNvSpPr>
          <p:nvPr>
            <p:ph sz="half" idx="2"/>
          </p:nvPr>
        </p:nvSpPr>
        <p:spPr/>
        <p:txBody>
          <a:bodyPr/>
          <a:lstStyle/>
          <a:p>
            <a:r>
              <a:rPr lang="en-US" dirty="0"/>
              <a:t>Thursday February </a:t>
            </a:r>
            <a:r>
              <a:rPr lang="en-US" dirty="0" smtClean="0"/>
              <a:t>16</a:t>
            </a:r>
          </a:p>
          <a:p>
            <a:r>
              <a:rPr lang="en-US" dirty="0" smtClean="0"/>
              <a:t>Monday February 20 </a:t>
            </a:r>
          </a:p>
          <a:p>
            <a:r>
              <a:rPr lang="en-US" dirty="0" smtClean="0"/>
              <a:t>Thursday </a:t>
            </a:r>
            <a:r>
              <a:rPr lang="en-US" dirty="0"/>
              <a:t>March </a:t>
            </a:r>
            <a:r>
              <a:rPr lang="en-US" dirty="0" smtClean="0"/>
              <a:t>16</a:t>
            </a:r>
          </a:p>
          <a:p>
            <a:r>
              <a:rPr lang="en-US" smtClean="0"/>
              <a:t>Tuesday March 21</a:t>
            </a:r>
            <a:endParaRPr lang="en-US" dirty="0" smtClean="0"/>
          </a:p>
          <a:p>
            <a:endParaRPr lang="en-US" dirty="0" smtClean="0"/>
          </a:p>
          <a:p>
            <a:endParaRPr lang="en-US" dirty="0"/>
          </a:p>
        </p:txBody>
      </p:sp>
      <p:sp>
        <p:nvSpPr>
          <p:cNvPr id="7" name="Text Placeholder 6"/>
          <p:cNvSpPr>
            <a:spLocks noGrp="1"/>
          </p:cNvSpPr>
          <p:nvPr>
            <p:ph type="body" sz="quarter" idx="3"/>
          </p:nvPr>
        </p:nvSpPr>
        <p:spPr/>
        <p:txBody>
          <a:bodyPr/>
          <a:lstStyle/>
          <a:p>
            <a:r>
              <a:rPr lang="en-US" dirty="0" smtClean="0"/>
              <a:t>Topic </a:t>
            </a:r>
            <a:endParaRPr lang="en-US" dirty="0"/>
          </a:p>
        </p:txBody>
      </p:sp>
      <p:sp>
        <p:nvSpPr>
          <p:cNvPr id="8" name="Content Placeholder 7"/>
          <p:cNvSpPr>
            <a:spLocks noGrp="1"/>
          </p:cNvSpPr>
          <p:nvPr>
            <p:ph sz="quarter" idx="4"/>
          </p:nvPr>
        </p:nvSpPr>
        <p:spPr/>
        <p:txBody>
          <a:bodyPr/>
          <a:lstStyle/>
          <a:p>
            <a:r>
              <a:rPr lang="en-US" dirty="0" smtClean="0"/>
              <a:t>Midterm take-home </a:t>
            </a:r>
          </a:p>
          <a:p>
            <a:r>
              <a:rPr lang="en-US" dirty="0" smtClean="0"/>
              <a:t>Turn in Midterm</a:t>
            </a:r>
          </a:p>
          <a:p>
            <a:r>
              <a:rPr lang="en-US" dirty="0" smtClean="0"/>
              <a:t>Final take-home</a:t>
            </a:r>
          </a:p>
          <a:p>
            <a:r>
              <a:rPr lang="en-US" dirty="0" smtClean="0"/>
              <a:t>Turn in Final</a:t>
            </a:r>
          </a:p>
        </p:txBody>
      </p:sp>
    </p:spTree>
    <p:extLst>
      <p:ext uri="{BB962C8B-B14F-4D97-AF65-F5344CB8AC3E}">
        <p14:creationId xmlns:p14="http://schemas.microsoft.com/office/powerpoint/2010/main" val="1817240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Grading</a:t>
            </a:r>
            <a:endParaRPr lang="en-US" dirty="0"/>
          </a:p>
        </p:txBody>
      </p:sp>
      <p:sp>
        <p:nvSpPr>
          <p:cNvPr id="3" name="Content Placeholder 2"/>
          <p:cNvSpPr>
            <a:spLocks noGrp="1"/>
          </p:cNvSpPr>
          <p:nvPr>
            <p:ph idx="1"/>
          </p:nvPr>
        </p:nvSpPr>
        <p:spPr>
          <a:xfrm>
            <a:off x="609600" y="990600"/>
            <a:ext cx="8001000" cy="5334000"/>
          </a:xfrm>
        </p:spPr>
        <p:txBody>
          <a:bodyPr/>
          <a:lstStyle/>
          <a:p>
            <a:r>
              <a:rPr lang="en-US" dirty="0" smtClean="0"/>
              <a:t>Each lecture has pre-read materials</a:t>
            </a:r>
          </a:p>
          <a:p>
            <a:r>
              <a:rPr lang="en-US" dirty="0" smtClean="0"/>
              <a:t>Classes are intended to be interactive</a:t>
            </a:r>
          </a:p>
          <a:p>
            <a:pPr lvl="1"/>
            <a:r>
              <a:rPr lang="en-US" dirty="0" smtClean="0"/>
              <a:t>Students should feel free to ask questions and engage in class discussion</a:t>
            </a:r>
          </a:p>
          <a:p>
            <a:r>
              <a:rPr lang="en-US" dirty="0" smtClean="0"/>
              <a:t>Student assessments will be made based on:</a:t>
            </a:r>
          </a:p>
          <a:p>
            <a:pPr lvl="1"/>
            <a:r>
              <a:rPr lang="en-US" dirty="0" smtClean="0"/>
              <a:t>Mid-Term </a:t>
            </a:r>
            <a:r>
              <a:rPr lang="en-US" dirty="0" err="1" smtClean="0"/>
              <a:t>Quizes</a:t>
            </a:r>
            <a:r>
              <a:rPr lang="en-US" dirty="0" smtClean="0"/>
              <a:t> (50%)</a:t>
            </a:r>
          </a:p>
          <a:p>
            <a:pPr lvl="2"/>
            <a:r>
              <a:rPr lang="en-US" dirty="0" smtClean="0"/>
              <a:t>Take-home short answer </a:t>
            </a:r>
            <a:r>
              <a:rPr lang="en-US" dirty="0" err="1" smtClean="0"/>
              <a:t>quizes</a:t>
            </a:r>
            <a:r>
              <a:rPr lang="en-US" dirty="0" smtClean="0"/>
              <a:t> based on reading and lectures  </a:t>
            </a:r>
          </a:p>
          <a:p>
            <a:pPr lvl="1"/>
            <a:r>
              <a:rPr lang="en-US" dirty="0" smtClean="0"/>
              <a:t>Final Assessment (50%)</a:t>
            </a:r>
          </a:p>
          <a:p>
            <a:pPr lvl="2"/>
            <a:r>
              <a:rPr lang="en-US" dirty="0" smtClean="0"/>
              <a:t>Similar to Take-Home </a:t>
            </a:r>
            <a:r>
              <a:rPr lang="en-US" dirty="0" err="1" smtClean="0"/>
              <a:t>quizes</a:t>
            </a:r>
            <a:r>
              <a:rPr lang="en-US" dirty="0" smtClean="0"/>
              <a:t> – short answer questions based on reading and lectures</a:t>
            </a:r>
          </a:p>
          <a:p>
            <a:r>
              <a:rPr lang="en-US" dirty="0" smtClean="0"/>
              <a:t>Class can be P/NP or Grade   </a:t>
            </a:r>
          </a:p>
          <a:p>
            <a:pPr>
              <a:buNone/>
            </a:pPr>
            <a:endParaRPr lang="en-US" dirty="0"/>
          </a:p>
        </p:txBody>
      </p:sp>
    </p:spTree>
    <p:extLst>
      <p:ext uri="{BB962C8B-B14F-4D97-AF65-F5344CB8AC3E}">
        <p14:creationId xmlns:p14="http://schemas.microsoft.com/office/powerpoint/2010/main" val="1122487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Study Design and Analysis Seminar</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Basic epidemiologic study designs used in pharmacoepidemiology</a:t>
            </a:r>
          </a:p>
          <a:p>
            <a:pPr lvl="1"/>
            <a:r>
              <a:rPr lang="en-US" dirty="0" smtClean="0"/>
              <a:t>Comparative advantages/disadvantages  </a:t>
            </a:r>
          </a:p>
          <a:p>
            <a:r>
              <a:rPr lang="en-US" dirty="0" smtClean="0"/>
              <a:t>Epidemiology measures of effect </a:t>
            </a:r>
          </a:p>
          <a:p>
            <a:r>
              <a:rPr lang="en-US" dirty="0" smtClean="0"/>
              <a:t>Study Bias and methods to address bias </a:t>
            </a:r>
          </a:p>
          <a:p>
            <a:r>
              <a:rPr lang="en-US" dirty="0" smtClean="0"/>
              <a:t>Case Studies </a:t>
            </a:r>
          </a:p>
          <a:p>
            <a:endParaRPr lang="en-US" dirty="0" smtClean="0"/>
          </a:p>
          <a:p>
            <a:pPr lvl="1"/>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Pharmacology and Drug Safety</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Drug safety monitoring (</a:t>
            </a:r>
            <a:r>
              <a:rPr lang="en-US" dirty="0" err="1" smtClean="0"/>
              <a:t>pharamacovigilance</a:t>
            </a:r>
            <a:r>
              <a:rPr lang="en-US" dirty="0" smtClean="0"/>
              <a:t>) – review of regulatory data systems: </a:t>
            </a:r>
          </a:p>
          <a:p>
            <a:pPr lvl="1"/>
            <a:r>
              <a:rPr lang="en-US" dirty="0" smtClean="0"/>
              <a:t>FAERS/Spontaneous Reports </a:t>
            </a:r>
          </a:p>
          <a:p>
            <a:pPr lvl="1"/>
            <a:r>
              <a:rPr lang="en-US" dirty="0" smtClean="0"/>
              <a:t>FDA Sentinel </a:t>
            </a:r>
          </a:p>
          <a:p>
            <a:pPr lvl="1"/>
            <a:r>
              <a:rPr lang="en-US" dirty="0" smtClean="0"/>
              <a:t>Clinical trial safety data </a:t>
            </a:r>
          </a:p>
          <a:p>
            <a:r>
              <a:rPr lang="en-US" dirty="0" smtClean="0"/>
              <a:t>Safety signals – evaluation across pre-</a:t>
            </a:r>
            <a:r>
              <a:rPr lang="en-US" dirty="0" err="1" smtClean="0"/>
              <a:t>clincial</a:t>
            </a:r>
            <a:r>
              <a:rPr lang="en-US" dirty="0" smtClean="0"/>
              <a:t> to post-market settings </a:t>
            </a:r>
          </a:p>
          <a:p>
            <a:r>
              <a:rPr lang="en-US" dirty="0" smtClean="0"/>
              <a:t>Definitions</a:t>
            </a:r>
          </a:p>
          <a:p>
            <a:r>
              <a:rPr lang="en-US" dirty="0" smtClean="0"/>
              <a:t>International Perspective (EMA – PASS studies) </a:t>
            </a:r>
          </a:p>
          <a:p>
            <a:r>
              <a:rPr lang="en-US" dirty="0" smtClean="0"/>
              <a:t>Case Study – </a:t>
            </a:r>
            <a:r>
              <a:rPr lang="en-US" dirty="0" err="1" smtClean="0"/>
              <a:t>Vioxx</a:t>
            </a:r>
            <a:r>
              <a:rPr lang="en-US" dirty="0" smtClean="0"/>
              <a:t> and cardiovascular disease </a:t>
            </a:r>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Data Sources for Pharmacoepidemiology</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Data needs in pharmacoepidemiology</a:t>
            </a:r>
          </a:p>
          <a:p>
            <a:r>
              <a:rPr lang="en-US" dirty="0" smtClean="0"/>
              <a:t>“Real World Data” – what is the hype? </a:t>
            </a:r>
          </a:p>
          <a:p>
            <a:r>
              <a:rPr lang="en-US" dirty="0" smtClean="0"/>
              <a:t>Data sources: </a:t>
            </a:r>
          </a:p>
          <a:p>
            <a:pPr lvl="1"/>
            <a:r>
              <a:rPr lang="en-US" dirty="0" smtClean="0"/>
              <a:t>Administrative claims data</a:t>
            </a:r>
          </a:p>
          <a:p>
            <a:pPr lvl="1"/>
            <a:r>
              <a:rPr lang="en-US" dirty="0" smtClean="0"/>
              <a:t>EMRs</a:t>
            </a:r>
          </a:p>
          <a:p>
            <a:pPr lvl="1"/>
            <a:r>
              <a:rPr lang="en-US" dirty="0" smtClean="0"/>
              <a:t>Other (e.g. registries, existing cohorts, surveys) </a:t>
            </a:r>
          </a:p>
          <a:p>
            <a:r>
              <a:rPr lang="en-US" dirty="0" smtClean="0"/>
              <a:t>Practical aspects in working with databases</a:t>
            </a:r>
          </a:p>
          <a:p>
            <a:r>
              <a:rPr lang="en-US" dirty="0" smtClean="0"/>
              <a:t>Limitations/strengths of each type of database </a:t>
            </a:r>
          </a:p>
          <a:p>
            <a:r>
              <a:rPr lang="en-US" dirty="0" smtClean="0"/>
              <a:t>Examples</a:t>
            </a:r>
            <a:endParaRPr lang="en-US" dirty="0"/>
          </a:p>
        </p:txBody>
      </p:sp>
    </p:spTree>
    <p:extLst>
      <p:ext uri="{BB962C8B-B14F-4D97-AF65-F5344CB8AC3E}">
        <p14:creationId xmlns:p14="http://schemas.microsoft.com/office/powerpoint/2010/main" val="3478769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Quantitative Bias Assessment</a:t>
            </a:r>
            <a:endParaRPr lang="en-US" sz="3600" dirty="0"/>
          </a:p>
        </p:txBody>
      </p:sp>
      <p:sp>
        <p:nvSpPr>
          <p:cNvPr id="3" name="Content Placeholder 2"/>
          <p:cNvSpPr>
            <a:spLocks noGrp="1"/>
          </p:cNvSpPr>
          <p:nvPr>
            <p:ph idx="1"/>
          </p:nvPr>
        </p:nvSpPr>
        <p:spPr>
          <a:xfrm>
            <a:off x="609600" y="990600"/>
            <a:ext cx="8153400" cy="5105400"/>
          </a:xfrm>
        </p:spPr>
        <p:txBody>
          <a:bodyPr/>
          <a:lstStyle/>
          <a:p>
            <a:r>
              <a:rPr lang="en-US" dirty="0" smtClean="0"/>
              <a:t>When quantitative bias assessment is appropriate/useful</a:t>
            </a:r>
          </a:p>
          <a:p>
            <a:r>
              <a:rPr lang="en-US" dirty="0" smtClean="0"/>
              <a:t>Why important?  Why don’t we see more often?</a:t>
            </a:r>
          </a:p>
          <a:p>
            <a:r>
              <a:rPr lang="en-US" dirty="0" smtClean="0"/>
              <a:t>Tools/approaches used </a:t>
            </a:r>
          </a:p>
          <a:p>
            <a:r>
              <a:rPr lang="en-US" dirty="0" smtClean="0"/>
              <a:t>Which biases to address? Defining bias models</a:t>
            </a:r>
          </a:p>
          <a:p>
            <a:r>
              <a:rPr lang="en-US" dirty="0" smtClean="0"/>
              <a:t>Case Studies</a:t>
            </a:r>
            <a:endParaRPr lang="en-US" dirty="0"/>
          </a:p>
        </p:txBody>
      </p:sp>
    </p:spTree>
    <p:extLst>
      <p:ext uri="{BB962C8B-B14F-4D97-AF65-F5344CB8AC3E}">
        <p14:creationId xmlns:p14="http://schemas.microsoft.com/office/powerpoint/2010/main" val="3592078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a:t>Outline</a:t>
            </a:r>
          </a:p>
        </p:txBody>
      </p:sp>
      <p:sp>
        <p:nvSpPr>
          <p:cNvPr id="15363" name="Rectangle 3"/>
          <p:cNvSpPr>
            <a:spLocks noGrp="1" noChangeArrowheads="1"/>
          </p:cNvSpPr>
          <p:nvPr>
            <p:ph type="body" idx="1"/>
          </p:nvPr>
        </p:nvSpPr>
        <p:spPr/>
        <p:txBody>
          <a:bodyPr/>
          <a:lstStyle/>
          <a:p>
            <a:pPr>
              <a:lnSpc>
                <a:spcPct val="80000"/>
              </a:lnSpc>
            </a:pPr>
            <a:r>
              <a:rPr lang="en-US" dirty="0" smtClean="0"/>
              <a:t>Introductions</a:t>
            </a:r>
            <a:br>
              <a:rPr lang="en-US" dirty="0" smtClean="0"/>
            </a:br>
            <a:r>
              <a:rPr lang="en-US" dirty="0" smtClean="0"/>
              <a:t> </a:t>
            </a:r>
          </a:p>
          <a:p>
            <a:pPr>
              <a:lnSpc>
                <a:spcPct val="80000"/>
              </a:lnSpc>
            </a:pPr>
            <a:r>
              <a:rPr lang="en-US" dirty="0" smtClean="0"/>
              <a:t>Course overview &amp; logistics</a:t>
            </a:r>
          </a:p>
          <a:p>
            <a:pPr lvl="1">
              <a:lnSpc>
                <a:spcPct val="80000"/>
              </a:lnSpc>
            </a:pPr>
            <a:r>
              <a:rPr lang="en-US" dirty="0" smtClean="0"/>
              <a:t>Texts and readings</a:t>
            </a:r>
          </a:p>
          <a:p>
            <a:pPr lvl="1">
              <a:lnSpc>
                <a:spcPct val="80000"/>
              </a:lnSpc>
            </a:pPr>
            <a:r>
              <a:rPr lang="en-US" dirty="0"/>
              <a:t>Course requirements</a:t>
            </a:r>
          </a:p>
          <a:p>
            <a:pPr lvl="1">
              <a:lnSpc>
                <a:spcPct val="80000"/>
              </a:lnSpc>
            </a:pPr>
            <a:r>
              <a:rPr lang="en-US" dirty="0" smtClean="0"/>
              <a:t>Seminar Review </a:t>
            </a:r>
          </a:p>
          <a:p>
            <a:pPr marL="457200" lvl="1" indent="0">
              <a:lnSpc>
                <a:spcPct val="80000"/>
              </a:lnSpc>
              <a:buNone/>
            </a:pPr>
            <a:endParaRPr lang="en-US" sz="2800" dirty="0" smtClean="0"/>
          </a:p>
          <a:p>
            <a:pPr>
              <a:lnSpc>
                <a:spcPct val="80000"/>
              </a:lnSpc>
            </a:pPr>
            <a:r>
              <a:rPr lang="en-US" sz="2800" dirty="0" smtClean="0"/>
              <a:t>Pharmacoepidemiology: Definition and selected history, role in drug safety</a:t>
            </a:r>
            <a:endParaRPr lang="en-US" dirty="0" smtClean="0"/>
          </a:p>
          <a:p>
            <a:pPr>
              <a:lnSpc>
                <a:spcPct val="80000"/>
              </a:lnSpc>
            </a:pPr>
            <a:endParaRPr lang="en-US" sz="2800" dirty="0" smtClean="0"/>
          </a:p>
          <a:p>
            <a:pPr>
              <a:lnSpc>
                <a:spcPct val="80000"/>
              </a:lnSpc>
            </a:pPr>
            <a:r>
              <a:rPr lang="en-US" dirty="0" smtClean="0"/>
              <a:t>The expanding role of </a:t>
            </a:r>
            <a:r>
              <a:rPr lang="en-US" dirty="0" err="1" smtClean="0"/>
              <a:t>pharmacoepidemiology</a:t>
            </a:r>
            <a:endParaRPr lang="en-US" dirty="0" smtClean="0"/>
          </a:p>
          <a:p>
            <a:pPr>
              <a:lnSpc>
                <a:spcPct val="80000"/>
              </a:lnSpc>
            </a:pPr>
            <a:endParaRPr lang="en-US" dirty="0" smtClean="0"/>
          </a:p>
          <a:p>
            <a:pPr marL="0" indent="0">
              <a:lnSpc>
                <a:spcPct val="80000"/>
              </a:lnSpc>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Meta-Analysis and Systematic Review</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Review of evidence-based medicine: Mission and methods </a:t>
            </a:r>
          </a:p>
          <a:p>
            <a:r>
              <a:rPr lang="en-US" dirty="0" smtClean="0"/>
              <a:t>Meta-Analysis</a:t>
            </a:r>
          </a:p>
          <a:p>
            <a:pPr lvl="1"/>
            <a:r>
              <a:rPr lang="en-US" dirty="0" smtClean="0"/>
              <a:t>How to conduct, when is it appropriate to combine results across studies? </a:t>
            </a:r>
          </a:p>
          <a:p>
            <a:pPr lvl="1"/>
            <a:r>
              <a:rPr lang="en-US" dirty="0" smtClean="0"/>
              <a:t>Analytical approaches – e.g. “fixed effects”, “random effects”</a:t>
            </a:r>
          </a:p>
          <a:p>
            <a:pPr lvl="1"/>
            <a:r>
              <a:rPr lang="en-US" dirty="0" smtClean="0"/>
              <a:t>Strengths and limitations</a:t>
            </a:r>
          </a:p>
          <a:p>
            <a:r>
              <a:rPr lang="en-US" dirty="0" smtClean="0"/>
              <a:t>Case Studies </a:t>
            </a:r>
            <a:endParaRPr lang="en-US" dirty="0"/>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Advanced Methods in </a:t>
            </a:r>
            <a:r>
              <a:rPr lang="en-US" sz="3600" dirty="0" err="1" smtClean="0"/>
              <a:t>Pharmacoepi</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Goal - to provide “exposure” and familiarity with more complex analytical tools</a:t>
            </a:r>
          </a:p>
          <a:p>
            <a:r>
              <a:rPr lang="en-US" dirty="0" smtClean="0"/>
              <a:t>Review of confounding by indication</a:t>
            </a:r>
          </a:p>
          <a:p>
            <a:r>
              <a:rPr lang="en-US" dirty="0" smtClean="0"/>
              <a:t>Methods to address confounding by indication:  </a:t>
            </a:r>
          </a:p>
          <a:p>
            <a:pPr lvl="1"/>
            <a:r>
              <a:rPr lang="en-US" dirty="0" smtClean="0"/>
              <a:t>Propensity Score analyses </a:t>
            </a:r>
          </a:p>
          <a:p>
            <a:pPr lvl="1"/>
            <a:r>
              <a:rPr lang="en-US" dirty="0" smtClean="0"/>
              <a:t>Instrumental variables</a:t>
            </a:r>
          </a:p>
          <a:p>
            <a:pPr lvl="1"/>
            <a:r>
              <a:rPr lang="en-US" dirty="0"/>
              <a:t>Marginal Structural </a:t>
            </a:r>
            <a:r>
              <a:rPr lang="en-US" dirty="0" smtClean="0"/>
              <a:t>models </a:t>
            </a:r>
          </a:p>
          <a:p>
            <a:r>
              <a:rPr lang="en-US" dirty="0" smtClean="0"/>
              <a:t>Changing exposure over time</a:t>
            </a:r>
          </a:p>
          <a:p>
            <a:r>
              <a:rPr lang="en-US" dirty="0" smtClean="0"/>
              <a:t>Directed acyclic graphs (DAGs) </a:t>
            </a:r>
          </a:p>
          <a:p>
            <a:r>
              <a:rPr lang="en-US" dirty="0" smtClean="0"/>
              <a:t>Validity studies</a:t>
            </a:r>
          </a:p>
          <a:p>
            <a:pPr lvl="1"/>
            <a:endParaRPr lang="en-US" dirty="0"/>
          </a:p>
        </p:txBody>
      </p:sp>
    </p:spTree>
    <p:extLst>
      <p:ext uri="{BB962C8B-B14F-4D97-AF65-F5344CB8AC3E}">
        <p14:creationId xmlns:p14="http://schemas.microsoft.com/office/powerpoint/2010/main" val="3807865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Medical Devices</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Unique aspects of medical device safety research, impacts on </a:t>
            </a:r>
            <a:r>
              <a:rPr lang="en-US" dirty="0" err="1" smtClean="0"/>
              <a:t>pharmacoepidemiologic</a:t>
            </a:r>
            <a:r>
              <a:rPr lang="en-US" dirty="0" smtClean="0"/>
              <a:t> studies </a:t>
            </a:r>
          </a:p>
          <a:p>
            <a:r>
              <a:rPr lang="en-US" dirty="0" smtClean="0"/>
              <a:t>Expanding use and complexity of medical devices in health care </a:t>
            </a:r>
          </a:p>
          <a:p>
            <a:r>
              <a:rPr lang="en-US" dirty="0" smtClean="0"/>
              <a:t>Regulatory considerations</a:t>
            </a:r>
          </a:p>
          <a:p>
            <a:r>
              <a:rPr lang="en-US" dirty="0" smtClean="0"/>
              <a:t>Case Studies </a:t>
            </a:r>
          </a:p>
          <a:p>
            <a:endParaRPr lang="en-US" dirty="0"/>
          </a:p>
        </p:txBody>
      </p:sp>
    </p:spTree>
    <p:extLst>
      <p:ext uri="{BB962C8B-B14F-4D97-AF65-F5344CB8AC3E}">
        <p14:creationId xmlns:p14="http://schemas.microsoft.com/office/powerpoint/2010/main" val="1953100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Health Economics, Health Outcomes</a:t>
            </a:r>
            <a:endParaRPr lang="en-US" sz="3600" dirty="0"/>
          </a:p>
        </p:txBody>
      </p:sp>
      <p:sp>
        <p:nvSpPr>
          <p:cNvPr id="3" name="Content Placeholder 2"/>
          <p:cNvSpPr>
            <a:spLocks noGrp="1"/>
          </p:cNvSpPr>
          <p:nvPr>
            <p:ph idx="1"/>
          </p:nvPr>
        </p:nvSpPr>
        <p:spPr>
          <a:xfrm>
            <a:off x="609600" y="990600"/>
            <a:ext cx="8001000" cy="5105400"/>
          </a:xfrm>
        </p:spPr>
        <p:txBody>
          <a:bodyPr/>
          <a:lstStyle/>
          <a:p>
            <a:pPr marL="0" indent="0">
              <a:buNone/>
            </a:pPr>
            <a:endParaRPr lang="en-US" dirty="0" smtClean="0"/>
          </a:p>
          <a:p>
            <a:r>
              <a:rPr lang="en-US" dirty="0" smtClean="0"/>
              <a:t>Economic evaluation in Health Care: overview of basic definitions and concepts </a:t>
            </a:r>
          </a:p>
          <a:p>
            <a:r>
              <a:rPr lang="en-US" dirty="0" smtClean="0"/>
              <a:t>Uniqueness of health care in the context of economic evaluation </a:t>
            </a:r>
          </a:p>
          <a:p>
            <a:r>
              <a:rPr lang="en-US" dirty="0" smtClean="0"/>
              <a:t>Cost Benefits/Cost Effectiveness Analyses</a:t>
            </a:r>
          </a:p>
          <a:p>
            <a:r>
              <a:rPr lang="en-US" dirty="0" smtClean="0"/>
              <a:t>Health Technology Assessment</a:t>
            </a:r>
            <a:endParaRPr lang="en-US" dirty="0"/>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600" dirty="0" smtClean="0"/>
              <a:t>Ethics in </a:t>
            </a:r>
            <a:r>
              <a:rPr lang="en-US" sz="3600" dirty="0" err="1" smtClean="0"/>
              <a:t>Pharmacoepi</a:t>
            </a:r>
            <a:r>
              <a:rPr lang="en-US" sz="3600" dirty="0" smtClean="0"/>
              <a:t> Research</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Ethical Issues: </a:t>
            </a:r>
          </a:p>
          <a:p>
            <a:pPr lvl="1"/>
            <a:r>
              <a:rPr lang="en-US" dirty="0" smtClean="0"/>
              <a:t>Equipoise </a:t>
            </a:r>
          </a:p>
          <a:p>
            <a:pPr lvl="1"/>
            <a:r>
              <a:rPr lang="en-US" dirty="0" smtClean="0"/>
              <a:t>Authorship </a:t>
            </a:r>
          </a:p>
          <a:p>
            <a:pPr lvl="1"/>
            <a:r>
              <a:rPr lang="en-US" dirty="0" smtClean="0"/>
              <a:t>Conflicts of Interest </a:t>
            </a:r>
          </a:p>
          <a:p>
            <a:r>
              <a:rPr lang="en-US" dirty="0" smtClean="0"/>
              <a:t>Conflicts of interest </a:t>
            </a:r>
          </a:p>
          <a:p>
            <a:pPr lvl="1"/>
            <a:r>
              <a:rPr lang="en-US" dirty="0" smtClean="0"/>
              <a:t>Is financial/funding the only source? – discussion of financial, social political/</a:t>
            </a:r>
            <a:r>
              <a:rPr lang="en-US" dirty="0" err="1" smtClean="0"/>
              <a:t>idealogical</a:t>
            </a:r>
            <a:r>
              <a:rPr lang="en-US" dirty="0" smtClean="0"/>
              <a:t>, and professional conflicts </a:t>
            </a:r>
          </a:p>
          <a:p>
            <a:pPr lvl="1"/>
            <a:r>
              <a:rPr lang="en-US" dirty="0" smtClean="0"/>
              <a:t>Approaches on how to deal with conflicts of interest </a:t>
            </a:r>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685800" y="1235075"/>
            <a:ext cx="7772400" cy="1736725"/>
          </a:xfrm>
        </p:spPr>
        <p:txBody>
          <a:bodyPr/>
          <a:lstStyle/>
          <a:p>
            <a:r>
              <a:rPr lang="en-US" sz="4000" dirty="0" smtClean="0"/>
              <a:t>Definition and Need for </a:t>
            </a:r>
            <a:r>
              <a:rPr lang="en-US" sz="4000" dirty="0" err="1" smtClean="0"/>
              <a:t>Pharmacepidemiology</a:t>
            </a:r>
            <a:endParaRPr lang="en-US" sz="4000" dirty="0"/>
          </a:p>
        </p:txBody>
      </p:sp>
    </p:spTree>
    <p:extLst>
      <p:ext uri="{BB962C8B-B14F-4D97-AF65-F5344CB8AC3E}">
        <p14:creationId xmlns:p14="http://schemas.microsoft.com/office/powerpoint/2010/main" val="2218259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What is Pharmacoepidemiology?</a:t>
            </a:r>
          </a:p>
        </p:txBody>
      </p:sp>
      <p:sp>
        <p:nvSpPr>
          <p:cNvPr id="19459" name="Rectangle 3"/>
          <p:cNvSpPr>
            <a:spLocks noGrp="1" noChangeArrowheads="1"/>
          </p:cNvSpPr>
          <p:nvPr>
            <p:ph type="body" idx="1"/>
          </p:nvPr>
        </p:nvSpPr>
        <p:spPr/>
        <p:txBody>
          <a:bodyPr/>
          <a:lstStyle/>
          <a:p>
            <a:r>
              <a:rPr lang="en-US" dirty="0"/>
              <a:t>“Pharmacoepidemiology is the study of the use of and the effects of drugs in large numbers of people.”</a:t>
            </a:r>
          </a:p>
          <a:p>
            <a:r>
              <a:rPr lang="en-US" dirty="0"/>
              <a:t>The application of epidemiologic methods to clinical </a:t>
            </a:r>
            <a:r>
              <a:rPr lang="en-US" dirty="0" smtClean="0"/>
              <a:t>pharmacology</a:t>
            </a:r>
          </a:p>
          <a:p>
            <a:r>
              <a:rPr lang="en-US" dirty="0" smtClean="0"/>
              <a:t>A branch of general epidemiology </a:t>
            </a:r>
            <a:endParaRPr lang="en-US" dirty="0"/>
          </a:p>
        </p:txBody>
      </p:sp>
      <p:sp>
        <p:nvSpPr>
          <p:cNvPr id="19460" name="Text Box 4"/>
          <p:cNvSpPr txBox="1">
            <a:spLocks noChangeArrowheads="1"/>
          </p:cNvSpPr>
          <p:nvPr/>
        </p:nvSpPr>
        <p:spPr bwMode="auto">
          <a:xfrm>
            <a:off x="1431925" y="6132513"/>
            <a:ext cx="6603474" cy="461665"/>
          </a:xfrm>
          <a:prstGeom prst="rect">
            <a:avLst/>
          </a:prstGeom>
          <a:noFill/>
          <a:ln w="9525">
            <a:noFill/>
            <a:miter lim="800000"/>
            <a:headEnd/>
            <a:tailEnd/>
          </a:ln>
          <a:effectLst/>
        </p:spPr>
        <p:txBody>
          <a:bodyPr wrap="none">
            <a:spAutoFit/>
          </a:bodyPr>
          <a:lstStyle/>
          <a:p>
            <a:r>
              <a:rPr lang="en-US" dirty="0"/>
              <a:t>Strom BL. </a:t>
            </a:r>
            <a:r>
              <a:rPr lang="en-US" i="1" dirty="0"/>
              <a:t>Pharmacoepidemiology 3</a:t>
            </a:r>
            <a:r>
              <a:rPr lang="en-US" i="1" baseline="30000" dirty="0"/>
              <a:t>rd</a:t>
            </a:r>
            <a:r>
              <a:rPr lang="en-US" i="1" dirty="0"/>
              <a:t> edition.</a:t>
            </a:r>
            <a:r>
              <a:rPr lang="en-US" dirty="0"/>
              <a:t> 2000</a:t>
            </a:r>
            <a:endParaRPr lang="en-US" i="1" dirty="0"/>
          </a:p>
        </p:txBody>
      </p:sp>
    </p:spTree>
    <p:extLst>
      <p:ext uri="{BB962C8B-B14F-4D97-AF65-F5344CB8AC3E}">
        <p14:creationId xmlns:p14="http://schemas.microsoft.com/office/powerpoint/2010/main" val="2480563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r>
              <a:rPr lang="en-US" sz="3200" dirty="0" smtClean="0"/>
              <a:t>Epidemiology’s role across </a:t>
            </a:r>
            <a:r>
              <a:rPr lang="en-US" sz="3200" dirty="0"/>
              <a:t>all stages of drug development </a:t>
            </a:r>
          </a:p>
        </p:txBody>
      </p:sp>
      <p:sp>
        <p:nvSpPr>
          <p:cNvPr id="19459" name="Rectangle 3"/>
          <p:cNvSpPr>
            <a:spLocks noGrp="1" noChangeArrowheads="1"/>
          </p:cNvSpPr>
          <p:nvPr>
            <p:ph type="body" idx="1"/>
          </p:nvPr>
        </p:nvSpPr>
        <p:spPr>
          <a:xfrm>
            <a:off x="533400" y="1295400"/>
            <a:ext cx="8077200" cy="5029200"/>
          </a:xfrm>
        </p:spPr>
        <p:txBody>
          <a:bodyPr/>
          <a:lstStyle/>
          <a:p>
            <a:r>
              <a:rPr lang="en-US" dirty="0" smtClean="0"/>
              <a:t>Basic descriptive epidemiology – magnitude of disease</a:t>
            </a:r>
          </a:p>
          <a:p>
            <a:r>
              <a:rPr lang="en-US" dirty="0" smtClean="0"/>
              <a:t>Natural history and burden of target disease</a:t>
            </a:r>
          </a:p>
          <a:p>
            <a:r>
              <a:rPr lang="en-US" dirty="0" smtClean="0"/>
              <a:t>Evaluation of Co-morbidities, Other Events </a:t>
            </a:r>
          </a:p>
          <a:p>
            <a:r>
              <a:rPr lang="en-US" dirty="0" smtClean="0"/>
              <a:t>Pharmacovigilance </a:t>
            </a:r>
          </a:p>
          <a:p>
            <a:r>
              <a:rPr lang="en-US" dirty="0" smtClean="0"/>
              <a:t>Post-Market safety evaluation    </a:t>
            </a:r>
          </a:p>
          <a:p>
            <a:r>
              <a:rPr lang="en-US" dirty="0" smtClean="0"/>
              <a:t>Post-Market effectiveness assessment </a:t>
            </a:r>
          </a:p>
          <a:p>
            <a:r>
              <a:rPr lang="en-US" dirty="0" smtClean="0"/>
              <a:t>“Real-World” data evaluation</a:t>
            </a:r>
          </a:p>
          <a:p>
            <a:r>
              <a:rPr lang="en-US" dirty="0" smtClean="0"/>
              <a:t>Regulatory interactions</a:t>
            </a:r>
          </a:p>
          <a:p>
            <a:r>
              <a:rPr lang="en-US" dirty="0" smtClean="0"/>
              <a:t>Value Assessment (OCM example)  </a:t>
            </a:r>
            <a:endParaRPr lang="en-US" dirty="0"/>
          </a:p>
        </p:txBody>
      </p:sp>
    </p:spTree>
    <p:extLst>
      <p:ext uri="{BB962C8B-B14F-4D97-AF65-F5344CB8AC3E}">
        <p14:creationId xmlns:p14="http://schemas.microsoft.com/office/powerpoint/2010/main" val="797289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366003" y="1581748"/>
            <a:ext cx="3122264" cy="1602256"/>
          </a:xfrm>
          <a:custGeom>
            <a:avLst/>
            <a:gdLst>
              <a:gd name="connsiteX0" fmla="*/ 0 w 3004232"/>
              <a:gd name="connsiteY0" fmla="*/ 0 h 1201692"/>
              <a:gd name="connsiteX1" fmla="*/ 2403386 w 3004232"/>
              <a:gd name="connsiteY1" fmla="*/ 0 h 1201692"/>
              <a:gd name="connsiteX2" fmla="*/ 3004232 w 3004232"/>
              <a:gd name="connsiteY2" fmla="*/ 600846 h 1201692"/>
              <a:gd name="connsiteX3" fmla="*/ 2403386 w 3004232"/>
              <a:gd name="connsiteY3" fmla="*/ 1201692 h 1201692"/>
              <a:gd name="connsiteX4" fmla="*/ 0 w 3004232"/>
              <a:gd name="connsiteY4" fmla="*/ 1201692 h 1201692"/>
              <a:gd name="connsiteX5" fmla="*/ 600846 w 3004232"/>
              <a:gd name="connsiteY5" fmla="*/ 600846 h 1201692"/>
              <a:gd name="connsiteX6" fmla="*/ 0 w 3004232"/>
              <a:gd name="connsiteY6" fmla="*/ 0 h 120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4232" h="1201692">
                <a:moveTo>
                  <a:pt x="0" y="0"/>
                </a:moveTo>
                <a:lnTo>
                  <a:pt x="2403386" y="0"/>
                </a:lnTo>
                <a:lnTo>
                  <a:pt x="3004232" y="600846"/>
                </a:lnTo>
                <a:lnTo>
                  <a:pt x="2403386" y="1201692"/>
                </a:lnTo>
                <a:lnTo>
                  <a:pt x="0" y="1201692"/>
                </a:lnTo>
                <a:lnTo>
                  <a:pt x="600846" y="60084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4857" tIns="28004" rIns="628850" bIns="28004" numCol="1" spcCol="1270" anchor="ctr" anchorCtr="0">
            <a:noAutofit/>
          </a:bodyPr>
          <a:lstStyle/>
          <a:p>
            <a:pPr algn="ctr" defTabSz="933450">
              <a:lnSpc>
                <a:spcPct val="90000"/>
              </a:lnSpc>
              <a:spcBef>
                <a:spcPct val="0"/>
              </a:spcBef>
              <a:spcAft>
                <a:spcPct val="35000"/>
              </a:spcAft>
            </a:pPr>
            <a:r>
              <a:rPr lang="en-US" sz="1600" dirty="0"/>
              <a:t>Target Amount</a:t>
            </a:r>
          </a:p>
          <a:p>
            <a:pPr marL="0" lvl="0" indent="0" algn="ctr" defTabSz="933450">
              <a:lnSpc>
                <a:spcPct val="90000"/>
              </a:lnSpc>
              <a:spcBef>
                <a:spcPct val="0"/>
              </a:spcBef>
              <a:spcAft>
                <a:spcPct val="35000"/>
              </a:spcAft>
              <a:buNone/>
            </a:pPr>
            <a:r>
              <a:rPr lang="en-US" sz="1600" dirty="0"/>
              <a:t>vs.</a:t>
            </a:r>
          </a:p>
          <a:p>
            <a:pPr marL="0" lvl="0" indent="0" algn="ctr" defTabSz="933450">
              <a:lnSpc>
                <a:spcPct val="90000"/>
              </a:lnSpc>
              <a:spcBef>
                <a:spcPct val="0"/>
              </a:spcBef>
              <a:spcAft>
                <a:spcPct val="35000"/>
              </a:spcAft>
              <a:buNone/>
            </a:pPr>
            <a:r>
              <a:rPr lang="en-US" sz="1600" kern="1200" dirty="0"/>
              <a:t>Actual </a:t>
            </a:r>
            <a:r>
              <a:rPr lang="en-US" sz="1600" dirty="0"/>
              <a:t>6-month</a:t>
            </a:r>
            <a:r>
              <a:rPr lang="en-US" sz="1600" kern="1200" dirty="0"/>
              <a:t> Expenditure</a:t>
            </a:r>
          </a:p>
        </p:txBody>
      </p:sp>
      <p:sp>
        <p:nvSpPr>
          <p:cNvPr id="22" name="Freeform 21"/>
          <p:cNvSpPr/>
          <p:nvPr/>
        </p:nvSpPr>
        <p:spPr>
          <a:xfrm>
            <a:off x="3069812" y="1581748"/>
            <a:ext cx="3004232" cy="1602256"/>
          </a:xfrm>
          <a:custGeom>
            <a:avLst/>
            <a:gdLst>
              <a:gd name="connsiteX0" fmla="*/ 0 w 3004232"/>
              <a:gd name="connsiteY0" fmla="*/ 0 h 1201692"/>
              <a:gd name="connsiteX1" fmla="*/ 2403386 w 3004232"/>
              <a:gd name="connsiteY1" fmla="*/ 0 h 1201692"/>
              <a:gd name="connsiteX2" fmla="*/ 3004232 w 3004232"/>
              <a:gd name="connsiteY2" fmla="*/ 600846 h 1201692"/>
              <a:gd name="connsiteX3" fmla="*/ 2403386 w 3004232"/>
              <a:gd name="connsiteY3" fmla="*/ 1201692 h 1201692"/>
              <a:gd name="connsiteX4" fmla="*/ 0 w 3004232"/>
              <a:gd name="connsiteY4" fmla="*/ 1201692 h 1201692"/>
              <a:gd name="connsiteX5" fmla="*/ 600846 w 3004232"/>
              <a:gd name="connsiteY5" fmla="*/ 600846 h 1201692"/>
              <a:gd name="connsiteX6" fmla="*/ 0 w 3004232"/>
              <a:gd name="connsiteY6" fmla="*/ 0 h 120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4232" h="1201692">
                <a:moveTo>
                  <a:pt x="0" y="0"/>
                </a:moveTo>
                <a:lnTo>
                  <a:pt x="2403386" y="0"/>
                </a:lnTo>
                <a:lnTo>
                  <a:pt x="3004232" y="600846"/>
                </a:lnTo>
                <a:lnTo>
                  <a:pt x="2403386" y="1201692"/>
                </a:lnTo>
                <a:lnTo>
                  <a:pt x="0" y="1201692"/>
                </a:lnTo>
                <a:lnTo>
                  <a:pt x="600846" y="60084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4857" tIns="28004" rIns="628850" bIns="28004" numCol="1" spcCol="1270" anchor="ctr" anchorCtr="0">
            <a:noAutofit/>
          </a:bodyPr>
          <a:lstStyle/>
          <a:p>
            <a:pPr marL="0" lvl="0" indent="0" algn="ctr" defTabSz="933450">
              <a:lnSpc>
                <a:spcPct val="90000"/>
              </a:lnSpc>
              <a:spcBef>
                <a:spcPct val="0"/>
              </a:spcBef>
              <a:spcAft>
                <a:spcPct val="35000"/>
              </a:spcAft>
              <a:buNone/>
            </a:pPr>
            <a:r>
              <a:rPr lang="en-US" sz="1600" kern="1200" dirty="0"/>
              <a:t>Determine Performance Multiplier</a:t>
            </a:r>
          </a:p>
        </p:txBody>
      </p:sp>
      <p:sp>
        <p:nvSpPr>
          <p:cNvPr id="23" name="Freeform 22"/>
          <p:cNvSpPr/>
          <p:nvPr/>
        </p:nvSpPr>
        <p:spPr>
          <a:xfrm>
            <a:off x="5773621" y="1581748"/>
            <a:ext cx="3004232" cy="1602256"/>
          </a:xfrm>
          <a:custGeom>
            <a:avLst/>
            <a:gdLst>
              <a:gd name="connsiteX0" fmla="*/ 0 w 3004232"/>
              <a:gd name="connsiteY0" fmla="*/ 0 h 1201692"/>
              <a:gd name="connsiteX1" fmla="*/ 2403386 w 3004232"/>
              <a:gd name="connsiteY1" fmla="*/ 0 h 1201692"/>
              <a:gd name="connsiteX2" fmla="*/ 3004232 w 3004232"/>
              <a:gd name="connsiteY2" fmla="*/ 600846 h 1201692"/>
              <a:gd name="connsiteX3" fmla="*/ 2403386 w 3004232"/>
              <a:gd name="connsiteY3" fmla="*/ 1201692 h 1201692"/>
              <a:gd name="connsiteX4" fmla="*/ 0 w 3004232"/>
              <a:gd name="connsiteY4" fmla="*/ 1201692 h 1201692"/>
              <a:gd name="connsiteX5" fmla="*/ 600846 w 3004232"/>
              <a:gd name="connsiteY5" fmla="*/ 600846 h 1201692"/>
              <a:gd name="connsiteX6" fmla="*/ 0 w 3004232"/>
              <a:gd name="connsiteY6" fmla="*/ 0 h 120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4232" h="1201692">
                <a:moveTo>
                  <a:pt x="0" y="0"/>
                </a:moveTo>
                <a:lnTo>
                  <a:pt x="2403386" y="0"/>
                </a:lnTo>
                <a:lnTo>
                  <a:pt x="3004232" y="600846"/>
                </a:lnTo>
                <a:lnTo>
                  <a:pt x="2403386" y="1201692"/>
                </a:lnTo>
                <a:lnTo>
                  <a:pt x="0" y="1201692"/>
                </a:lnTo>
                <a:lnTo>
                  <a:pt x="600846" y="60084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4857" tIns="28004" rIns="628850" bIns="28004" numCol="1" spcCol="1270" anchor="ctr" anchorCtr="0">
            <a:noAutofit/>
          </a:bodyPr>
          <a:lstStyle/>
          <a:p>
            <a:pPr marL="0" lvl="0" indent="0" algn="ctr" defTabSz="933450">
              <a:lnSpc>
                <a:spcPct val="90000"/>
              </a:lnSpc>
              <a:spcBef>
                <a:spcPct val="0"/>
              </a:spcBef>
              <a:spcAft>
                <a:spcPct val="35000"/>
              </a:spcAft>
              <a:buNone/>
            </a:pPr>
            <a:r>
              <a:rPr lang="en-US" sz="1600" kern="1200" dirty="0"/>
              <a:t>Apply Performance Multiplier &amp; Calculate Final PBP</a:t>
            </a:r>
          </a:p>
        </p:txBody>
      </p:sp>
      <p:sp>
        <p:nvSpPr>
          <p:cNvPr id="16" name="Title 1"/>
          <p:cNvSpPr>
            <a:spLocks noGrp="1"/>
          </p:cNvSpPr>
          <p:nvPr>
            <p:ph type="title"/>
          </p:nvPr>
        </p:nvSpPr>
        <p:spPr>
          <a:xfrm>
            <a:off x="250613" y="484564"/>
            <a:ext cx="8642774" cy="840230"/>
          </a:xfrm>
        </p:spPr>
        <p:txBody>
          <a:bodyPr/>
          <a:lstStyle/>
          <a:p>
            <a:r>
              <a:rPr lang="en-US" sz="2700" dirty="0"/>
              <a:t>Example of Performance-Based Payments (PBP) Calculation</a:t>
            </a:r>
            <a:endParaRPr lang="en-US" dirty="0"/>
          </a:p>
        </p:txBody>
      </p:sp>
    </p:spTree>
    <p:extLst>
      <p:ext uri="{BB962C8B-B14F-4D97-AF65-F5344CB8AC3E}">
        <p14:creationId xmlns:p14="http://schemas.microsoft.com/office/powerpoint/2010/main" val="18631915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3538" y="375690"/>
            <a:ext cx="8416782" cy="867930"/>
          </a:xfrm>
        </p:spPr>
        <p:txBody>
          <a:bodyPr/>
          <a:lstStyle/>
          <a:p>
            <a:r>
              <a:rPr lang="en-US" dirty="0"/>
              <a:t>List of Quality Measures to Determine Performance Payment (1 of 3)</a:t>
            </a:r>
          </a:p>
        </p:txBody>
      </p:sp>
      <p:graphicFrame>
        <p:nvGraphicFramePr>
          <p:cNvPr id="4" name="Table 3"/>
          <p:cNvGraphicFramePr>
            <a:graphicFrameLocks noGrp="1"/>
          </p:cNvGraphicFramePr>
          <p:nvPr>
            <p:extLst>
              <p:ext uri="{D42A27DB-BD31-4B8C-83A1-F6EECF244321}">
                <p14:modId xmlns:p14="http://schemas.microsoft.com/office/powerpoint/2010/main" val="215322076"/>
              </p:ext>
            </p:extLst>
          </p:nvPr>
        </p:nvGraphicFramePr>
        <p:xfrm>
          <a:off x="511994" y="1490392"/>
          <a:ext cx="8119870" cy="4797528"/>
        </p:xfrm>
        <a:graphic>
          <a:graphicData uri="http://schemas.openxmlformats.org/drawingml/2006/table">
            <a:tbl>
              <a:tblPr firstRow="1" bandRow="1">
                <a:tableStyleId>{5C22544A-7EE6-4342-B048-85BDC9FD1C3A}</a:tableStyleId>
              </a:tblPr>
              <a:tblGrid>
                <a:gridCol w="1221485">
                  <a:extLst>
                    <a:ext uri="{9D8B030D-6E8A-4147-A177-3AD203B41FA5}">
                      <a16:colId xmlns="" xmlns:a16="http://schemas.microsoft.com/office/drawing/2014/main" val="20000"/>
                    </a:ext>
                  </a:extLst>
                </a:gridCol>
                <a:gridCol w="1466921">
                  <a:extLst>
                    <a:ext uri="{9D8B030D-6E8A-4147-A177-3AD203B41FA5}">
                      <a16:colId xmlns="" xmlns:a16="http://schemas.microsoft.com/office/drawing/2014/main" val="20001"/>
                    </a:ext>
                  </a:extLst>
                </a:gridCol>
                <a:gridCol w="3171754">
                  <a:extLst>
                    <a:ext uri="{9D8B030D-6E8A-4147-A177-3AD203B41FA5}">
                      <a16:colId xmlns="" xmlns:a16="http://schemas.microsoft.com/office/drawing/2014/main" val="20002"/>
                    </a:ext>
                  </a:extLst>
                </a:gridCol>
                <a:gridCol w="1038225">
                  <a:extLst>
                    <a:ext uri="{9D8B030D-6E8A-4147-A177-3AD203B41FA5}">
                      <a16:colId xmlns="" xmlns:a16="http://schemas.microsoft.com/office/drawing/2014/main" val="20003"/>
                    </a:ext>
                  </a:extLst>
                </a:gridCol>
                <a:gridCol w="1221485">
                  <a:extLst>
                    <a:ext uri="{9D8B030D-6E8A-4147-A177-3AD203B41FA5}">
                      <a16:colId xmlns="" xmlns:a16="http://schemas.microsoft.com/office/drawing/2014/main" val="20004"/>
                    </a:ext>
                  </a:extLst>
                </a:gridCol>
              </a:tblGrid>
              <a:tr h="594353">
                <a:tc>
                  <a:txBody>
                    <a:bodyPr/>
                    <a:lstStyle/>
                    <a:p>
                      <a:pPr algn="ctr"/>
                      <a:r>
                        <a:rPr lang="en-US" sz="1400" dirty="0"/>
                        <a:t>Purpose</a:t>
                      </a:r>
                    </a:p>
                  </a:txBody>
                  <a:tcPr marT="60960" marB="60960" anchor="ctr"/>
                </a:tc>
                <a:tc>
                  <a:txBody>
                    <a:bodyPr/>
                    <a:lstStyle/>
                    <a:p>
                      <a:pPr algn="ctr"/>
                      <a:r>
                        <a:rPr lang="en-US" sz="1400" dirty="0"/>
                        <a:t>Quality Domain</a:t>
                      </a:r>
                    </a:p>
                  </a:txBody>
                  <a:tcPr marT="60960" marB="60960" anchor="ctr"/>
                </a:tc>
                <a:tc>
                  <a:txBody>
                    <a:bodyPr/>
                    <a:lstStyle/>
                    <a:p>
                      <a:pPr algn="ctr"/>
                      <a:r>
                        <a:rPr lang="en-US" sz="1400" dirty="0"/>
                        <a:t>Quality Measure</a:t>
                      </a:r>
                    </a:p>
                  </a:txBody>
                  <a:tcPr marT="60960" marB="60960" anchor="ctr"/>
                </a:tc>
                <a:tc>
                  <a:txBody>
                    <a:bodyPr/>
                    <a:lstStyle/>
                    <a:p>
                      <a:pPr algn="ctr"/>
                      <a:r>
                        <a:rPr lang="en-US" sz="1400" dirty="0"/>
                        <a:t>OCM Measure #</a:t>
                      </a:r>
                    </a:p>
                  </a:txBody>
                  <a:tcPr marT="60960" marB="60960" anchor="ctr"/>
                </a:tc>
                <a:tc>
                  <a:txBody>
                    <a:bodyPr/>
                    <a:lstStyle/>
                    <a:p>
                      <a:pPr algn="ctr"/>
                      <a:r>
                        <a:rPr lang="en-US" sz="1400" dirty="0"/>
                        <a:t>Source</a:t>
                      </a:r>
                    </a:p>
                  </a:txBody>
                  <a:tcPr marT="60960" marB="60960" anchor="ctr"/>
                </a:tc>
                <a:extLst>
                  <a:ext uri="{0D108BD9-81ED-4DB2-BD59-A6C34878D82A}">
                    <a16:rowId xmlns="" xmlns:a16="http://schemas.microsoft.com/office/drawing/2014/main" val="10000"/>
                  </a:ext>
                </a:extLst>
              </a:tr>
              <a:tr h="1042404">
                <a:tc>
                  <a:txBody>
                    <a:bodyPr/>
                    <a:lstStyle/>
                    <a:p>
                      <a:pPr algn="ctr"/>
                      <a:r>
                        <a:rPr lang="en-US" sz="1400" dirty="0"/>
                        <a:t>Performance-based payment</a:t>
                      </a:r>
                    </a:p>
                  </a:txBody>
                  <a:tcPr marT="60960" marB="60960" anchor="ctr"/>
                </a:tc>
                <a:tc>
                  <a:txBody>
                    <a:bodyPr/>
                    <a:lstStyle/>
                    <a:p>
                      <a:pPr algn="ctr"/>
                      <a:r>
                        <a:rPr lang="en-US" sz="1400" dirty="0"/>
                        <a:t>Communication and Care Coordination</a:t>
                      </a:r>
                    </a:p>
                  </a:txBody>
                  <a:tcPr marT="60960" marB="60960" anchor="ctr"/>
                </a:tc>
                <a:tc>
                  <a:txBody>
                    <a:bodyPr/>
                    <a:lstStyle/>
                    <a:p>
                      <a:pPr algn="ctr"/>
                      <a:r>
                        <a:rPr lang="en-US" sz="1400" dirty="0"/>
                        <a:t>Risk-adjusted proportion of patients with all-cause hospital admissions within the 6-month episode</a:t>
                      </a:r>
                    </a:p>
                  </a:txBody>
                  <a:tcPr marT="60960" marB="60960" anchor="ctr"/>
                </a:tc>
                <a:tc>
                  <a:txBody>
                    <a:bodyPr/>
                    <a:lstStyle/>
                    <a:p>
                      <a:pPr algn="ctr"/>
                      <a:r>
                        <a:rPr lang="en-US" sz="1400" dirty="0"/>
                        <a:t>OCM-1</a:t>
                      </a:r>
                    </a:p>
                  </a:txBody>
                  <a:tcPr marT="60960" marB="60960" anchor="ctr"/>
                </a:tc>
                <a:tc>
                  <a:txBody>
                    <a:bodyPr/>
                    <a:lstStyle/>
                    <a:p>
                      <a:pPr algn="ctr"/>
                      <a:r>
                        <a:rPr lang="en-US" sz="1400" dirty="0"/>
                        <a:t>Claims</a:t>
                      </a:r>
                    </a:p>
                  </a:txBody>
                  <a:tcPr marT="60960" marB="60960" anchor="ctr"/>
                </a:tc>
                <a:extLst>
                  <a:ext uri="{0D108BD9-81ED-4DB2-BD59-A6C34878D82A}">
                    <a16:rowId xmlns="" xmlns:a16="http://schemas.microsoft.com/office/drawing/2014/main" val="10001"/>
                  </a:ext>
                </a:extLst>
              </a:tr>
              <a:tr h="1042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Performance-based payment</a:t>
                      </a:r>
                    </a:p>
                  </a:txBody>
                  <a:tcPr marT="60960" marB="60960" anchor="ctr"/>
                </a:tc>
                <a:tc>
                  <a:txBody>
                    <a:bodyPr/>
                    <a:lstStyle/>
                    <a:p>
                      <a:pPr algn="ctr"/>
                      <a:r>
                        <a:rPr lang="en-US" sz="1400" dirty="0"/>
                        <a:t>Communication and Care Coordination</a:t>
                      </a:r>
                    </a:p>
                  </a:txBody>
                  <a:tcPr marT="60960" marB="60960" anchor="ctr"/>
                </a:tc>
                <a:tc>
                  <a:txBody>
                    <a:bodyPr/>
                    <a:lstStyle/>
                    <a:p>
                      <a:pPr algn="ctr"/>
                      <a:r>
                        <a:rPr lang="en-US" sz="1400" dirty="0"/>
                        <a:t>Risk-adjusted proportion of patients with all-cause ED visits that did not result in a hospital admission within the 6-month episode</a:t>
                      </a:r>
                    </a:p>
                  </a:txBody>
                  <a:tcPr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OCM-2</a:t>
                      </a:r>
                    </a:p>
                  </a:txBody>
                  <a:tcPr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Claims</a:t>
                      </a:r>
                    </a:p>
                    <a:p>
                      <a:pPr algn="ctr"/>
                      <a:endParaRPr lang="en-US" sz="1400" dirty="0"/>
                    </a:p>
                  </a:txBody>
                  <a:tcPr marT="60960" marB="60960" anchor="ctr"/>
                </a:tc>
                <a:extLst>
                  <a:ext uri="{0D108BD9-81ED-4DB2-BD59-A6C34878D82A}">
                    <a16:rowId xmlns="" xmlns:a16="http://schemas.microsoft.com/office/drawing/2014/main" val="10002"/>
                  </a:ext>
                </a:extLst>
              </a:tr>
              <a:tr h="697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Performance-based payment</a:t>
                      </a:r>
                    </a:p>
                  </a:txBody>
                  <a:tcPr marT="60960" marB="60960" anchor="ctr"/>
                </a:tc>
                <a:tc>
                  <a:txBody>
                    <a:bodyPr/>
                    <a:lstStyle/>
                    <a:p>
                      <a:pPr algn="ctr"/>
                      <a:r>
                        <a:rPr lang="en-US" sz="1400" dirty="0"/>
                        <a:t>Communication and Care Coordination</a:t>
                      </a:r>
                    </a:p>
                  </a:txBody>
                  <a:tcPr marT="60960" marB="60960" anchor="ctr"/>
                </a:tc>
                <a:tc>
                  <a:txBody>
                    <a:bodyPr/>
                    <a:lstStyle/>
                    <a:p>
                      <a:pPr algn="ctr"/>
                      <a:r>
                        <a:rPr lang="en-US" sz="1400" dirty="0"/>
                        <a:t>Proportion of patients who died who were admitted to hospice for 3 days or more</a:t>
                      </a:r>
                    </a:p>
                  </a:txBody>
                  <a:tcPr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OCM-3</a:t>
                      </a:r>
                    </a:p>
                  </a:txBody>
                  <a:tcPr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Claims</a:t>
                      </a:r>
                    </a:p>
                    <a:p>
                      <a:pPr algn="ctr"/>
                      <a:endParaRPr lang="en-US" sz="1400" dirty="0"/>
                    </a:p>
                  </a:txBody>
                  <a:tcPr marT="60960" marB="60960" anchor="ctr"/>
                </a:tc>
                <a:extLst>
                  <a:ext uri="{0D108BD9-81ED-4DB2-BD59-A6C34878D82A}">
                    <a16:rowId xmlns="" xmlns:a16="http://schemas.microsoft.com/office/drawing/2014/main" val="10003"/>
                  </a:ext>
                </a:extLst>
              </a:tr>
              <a:tr h="1042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Performance-based payment</a:t>
                      </a:r>
                    </a:p>
                  </a:txBody>
                  <a:tcPr marT="60960" marB="60960" anchor="ctr"/>
                </a:tc>
                <a:tc>
                  <a:txBody>
                    <a:bodyPr/>
                    <a:lstStyle/>
                    <a:p>
                      <a:pPr algn="ctr"/>
                      <a:r>
                        <a:rPr lang="en-US" sz="1400" dirty="0"/>
                        <a:t>Person- and Caregiver-Centered Experience and Outcomes</a:t>
                      </a:r>
                    </a:p>
                  </a:txBody>
                  <a:tcPr marT="60960" marB="60960" anchor="ctr"/>
                </a:tc>
                <a:tc>
                  <a:txBody>
                    <a:bodyPr/>
                    <a:lstStyle/>
                    <a:p>
                      <a:pPr algn="ctr"/>
                      <a:r>
                        <a:rPr lang="en-US" sz="1400" dirty="0"/>
                        <a:t>Pain assessment and management (NQF 0383 and 0384, PQRS 143 and 144)</a:t>
                      </a:r>
                    </a:p>
                  </a:txBody>
                  <a:tcPr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OCM-4</a:t>
                      </a:r>
                    </a:p>
                  </a:txBody>
                  <a:tcPr marT="60960" marB="60960" anchor="ctr"/>
                </a:tc>
                <a:tc>
                  <a:txBody>
                    <a:bodyPr/>
                    <a:lstStyle/>
                    <a:p>
                      <a:pPr algn="ctr"/>
                      <a:r>
                        <a:rPr lang="en-US" sz="1400" dirty="0"/>
                        <a:t>Registry</a:t>
                      </a:r>
                    </a:p>
                    <a:p>
                      <a:pPr algn="ctr"/>
                      <a:r>
                        <a:rPr lang="en-US" sz="1400" dirty="0"/>
                        <a:t>(practice-reported)</a:t>
                      </a:r>
                    </a:p>
                  </a:txBody>
                  <a:tcPr marT="60960" marB="6096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5276114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Introduction – Kelsh	</a:t>
            </a:r>
            <a:endParaRPr lang="en-US" sz="3600" dirty="0"/>
          </a:p>
        </p:txBody>
      </p:sp>
      <p:sp>
        <p:nvSpPr>
          <p:cNvPr id="15363" name="Rectangle 3"/>
          <p:cNvSpPr>
            <a:spLocks noGrp="1" noChangeArrowheads="1"/>
          </p:cNvSpPr>
          <p:nvPr>
            <p:ph type="body" idx="1"/>
          </p:nvPr>
        </p:nvSpPr>
        <p:spPr>
          <a:xfrm>
            <a:off x="381000" y="1066800"/>
            <a:ext cx="8458200" cy="5257800"/>
          </a:xfrm>
        </p:spPr>
        <p:txBody>
          <a:bodyPr/>
          <a:lstStyle/>
          <a:p>
            <a:pPr>
              <a:lnSpc>
                <a:spcPct val="80000"/>
              </a:lnSpc>
            </a:pPr>
            <a:r>
              <a:rPr lang="en-US" dirty="0" smtClean="0"/>
              <a:t>Current Position: Director, Center for Observational Research – Therapeutic Oncology at Amgen</a:t>
            </a:r>
            <a:br>
              <a:rPr lang="en-US" dirty="0" smtClean="0"/>
            </a:br>
            <a:r>
              <a:rPr lang="en-US" dirty="0" smtClean="0"/>
              <a:t> </a:t>
            </a:r>
          </a:p>
          <a:p>
            <a:pPr>
              <a:lnSpc>
                <a:spcPct val="80000"/>
              </a:lnSpc>
            </a:pPr>
            <a:r>
              <a:rPr lang="en-US" dirty="0" smtClean="0"/>
              <a:t>Former Adjunct Professor:  UCLA Department of Epidemiology:	 </a:t>
            </a:r>
          </a:p>
          <a:p>
            <a:pPr lvl="1">
              <a:lnSpc>
                <a:spcPct val="80000"/>
              </a:lnSpc>
            </a:pPr>
            <a:r>
              <a:rPr lang="en-US" dirty="0" smtClean="0"/>
              <a:t>Environment Exposure Assessment</a:t>
            </a:r>
          </a:p>
          <a:p>
            <a:pPr lvl="1">
              <a:lnSpc>
                <a:spcPct val="80000"/>
              </a:lnSpc>
            </a:pPr>
            <a:r>
              <a:rPr lang="en-US" dirty="0" smtClean="0"/>
              <a:t>Occupational Health</a:t>
            </a:r>
          </a:p>
          <a:p>
            <a:pPr lvl="1">
              <a:lnSpc>
                <a:spcPct val="80000"/>
              </a:lnSpc>
            </a:pPr>
            <a:endParaRPr lang="en-US" sz="2800" dirty="0" smtClean="0"/>
          </a:p>
          <a:p>
            <a:pPr>
              <a:lnSpc>
                <a:spcPct val="80000"/>
              </a:lnSpc>
            </a:pPr>
            <a:r>
              <a:rPr lang="en-US" sz="2800" dirty="0" smtClean="0"/>
              <a:t>Previous Position: Consultant – Occupational, Environmental Health, Pharmacoepidemiology</a:t>
            </a:r>
            <a:endParaRPr lang="en-US" dirty="0" smtClean="0"/>
          </a:p>
          <a:p>
            <a:pPr marL="0" indent="0">
              <a:lnSpc>
                <a:spcPct val="80000"/>
              </a:lnSpc>
              <a:buNone/>
            </a:pPr>
            <a:endParaRPr lang="en-US" sz="2800" dirty="0" smtClean="0"/>
          </a:p>
          <a:p>
            <a:pPr marL="0" indent="0">
              <a:lnSpc>
                <a:spcPct val="80000"/>
              </a:lnSpc>
              <a:buNone/>
            </a:pPr>
            <a:r>
              <a:rPr lang="en-US" sz="2400" b="1" dirty="0" smtClean="0"/>
              <a:t>Disclosure:</a:t>
            </a:r>
            <a:r>
              <a:rPr lang="en-US" sz="2400" dirty="0" smtClean="0"/>
              <a:t> Opinions/statements in this course reflect my personal opinions, not policy or opinions of Amgen, Inc.  </a:t>
            </a:r>
          </a:p>
        </p:txBody>
      </p:sp>
    </p:spTree>
    <p:extLst>
      <p:ext uri="{BB962C8B-B14F-4D97-AF65-F5344CB8AC3E}">
        <p14:creationId xmlns:p14="http://schemas.microsoft.com/office/powerpoint/2010/main" val="2801843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r>
              <a:rPr lang="en-US" sz="3200" dirty="0" smtClean="0"/>
              <a:t>Magnitude of Drug-Induced Diseases, Drug Related Adverse Events</a:t>
            </a:r>
            <a:endParaRPr lang="en-US" sz="3200" dirty="0"/>
          </a:p>
        </p:txBody>
      </p:sp>
      <p:sp>
        <p:nvSpPr>
          <p:cNvPr id="19459" name="Rectangle 3"/>
          <p:cNvSpPr>
            <a:spLocks noGrp="1" noChangeArrowheads="1"/>
          </p:cNvSpPr>
          <p:nvPr>
            <p:ph type="body" idx="1"/>
          </p:nvPr>
        </p:nvSpPr>
        <p:spPr>
          <a:xfrm>
            <a:off x="609600" y="1447800"/>
            <a:ext cx="8001000" cy="4876800"/>
          </a:xfrm>
        </p:spPr>
        <p:txBody>
          <a:bodyPr/>
          <a:lstStyle/>
          <a:p>
            <a:r>
              <a:rPr lang="en-US" dirty="0" smtClean="0"/>
              <a:t>Significant public health impact</a:t>
            </a:r>
          </a:p>
          <a:p>
            <a:pPr lvl="1"/>
            <a:r>
              <a:rPr lang="en-US" dirty="0" smtClean="0"/>
              <a:t>2.3 million AE reports on 6000 drugs (1969-2002)</a:t>
            </a:r>
          </a:p>
          <a:p>
            <a:pPr lvl="1"/>
            <a:r>
              <a:rPr lang="en-US" dirty="0" smtClean="0"/>
              <a:t>19,000+ reports of Vaccine AEs  in US Vaccine reporting system </a:t>
            </a:r>
          </a:p>
          <a:p>
            <a:r>
              <a:rPr lang="en-US" dirty="0" smtClean="0"/>
              <a:t>Adverse events significantly under-reported </a:t>
            </a:r>
          </a:p>
          <a:p>
            <a:r>
              <a:rPr lang="en-US" dirty="0" smtClean="0"/>
              <a:t>75 Drugs removed from market due to safety – represents less than 1% of drugs on market </a:t>
            </a:r>
          </a:p>
          <a:p>
            <a:r>
              <a:rPr lang="en-US" dirty="0" smtClean="0"/>
              <a:t>Label changes – much more common</a:t>
            </a:r>
          </a:p>
          <a:p>
            <a:pPr lvl="1"/>
            <a:r>
              <a:rPr lang="en-US" dirty="0" smtClean="0"/>
              <a:t>New side effects</a:t>
            </a:r>
          </a:p>
          <a:p>
            <a:pPr lvl="1"/>
            <a:r>
              <a:rPr lang="en-US" dirty="0" smtClean="0"/>
              <a:t>Contraindications in certain patient groups</a:t>
            </a:r>
          </a:p>
          <a:p>
            <a:pPr lvl="1"/>
            <a:r>
              <a:rPr lang="en-US" dirty="0" smtClean="0"/>
              <a:t>Drug-drug interactions     </a:t>
            </a:r>
            <a:endParaRPr lang="en-US" dirty="0"/>
          </a:p>
        </p:txBody>
      </p:sp>
    </p:spTree>
    <p:extLst>
      <p:ext uri="{BB962C8B-B14F-4D97-AF65-F5344CB8AC3E}">
        <p14:creationId xmlns:p14="http://schemas.microsoft.com/office/powerpoint/2010/main" val="272793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685800" y="1235075"/>
            <a:ext cx="7772400" cy="1736725"/>
          </a:xfrm>
        </p:spPr>
        <p:txBody>
          <a:bodyPr/>
          <a:lstStyle/>
          <a:p>
            <a:r>
              <a:rPr lang="en-US" sz="4000" dirty="0"/>
              <a:t>Historical Perspective</a:t>
            </a:r>
          </a:p>
        </p:txBody>
      </p:sp>
      <p:sp>
        <p:nvSpPr>
          <p:cNvPr id="29702" name="Text Box 6"/>
          <p:cNvSpPr txBox="1">
            <a:spLocks noChangeArrowheads="1"/>
          </p:cNvSpPr>
          <p:nvPr/>
        </p:nvSpPr>
        <p:spPr bwMode="auto">
          <a:xfrm>
            <a:off x="762000" y="4267200"/>
            <a:ext cx="7696200" cy="830997"/>
          </a:xfrm>
          <a:prstGeom prst="rect">
            <a:avLst/>
          </a:prstGeom>
          <a:noFill/>
          <a:ln w="9525">
            <a:noFill/>
            <a:miter lim="800000"/>
            <a:headEnd/>
            <a:tailEnd/>
          </a:ln>
          <a:effectLst/>
        </p:spPr>
        <p:txBody>
          <a:bodyPr>
            <a:spAutoFit/>
          </a:bodyPr>
          <a:lstStyle/>
          <a:p>
            <a:r>
              <a:rPr lang="en-US" sz="2400" dirty="0"/>
              <a:t>Thanks to Sean Hennessy, University of Pennsylvania, for Select History graphics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curvycover"/>
          <p:cNvPicPr>
            <a:picLocks noChangeAspect="1" noChangeArrowheads="1"/>
          </p:cNvPicPr>
          <p:nvPr/>
        </p:nvPicPr>
        <p:blipFill>
          <a:blip r:embed="rId3" cstate="print"/>
          <a:srcRect/>
          <a:stretch>
            <a:fillRect/>
          </a:stretch>
        </p:blipFill>
        <p:spPr bwMode="auto">
          <a:xfrm>
            <a:off x="4953000" y="1370012"/>
            <a:ext cx="3810000" cy="4649788"/>
          </a:xfrm>
          <a:prstGeom prst="rect">
            <a:avLst/>
          </a:prstGeom>
          <a:noFill/>
        </p:spPr>
      </p:pic>
      <p:sp>
        <p:nvSpPr>
          <p:cNvPr id="4" name="Title 3"/>
          <p:cNvSpPr>
            <a:spLocks noGrp="1"/>
          </p:cNvSpPr>
          <p:nvPr>
            <p:ph type="title"/>
          </p:nvPr>
        </p:nvSpPr>
        <p:spPr>
          <a:xfrm>
            <a:off x="0" y="0"/>
            <a:ext cx="9144000" cy="990600"/>
          </a:xfrm>
        </p:spPr>
        <p:txBody>
          <a:bodyPr/>
          <a:lstStyle/>
          <a:p>
            <a:r>
              <a:rPr lang="en-US" dirty="0" smtClean="0"/>
              <a:t>Early Examples of Interventional Studies</a:t>
            </a:r>
            <a:endParaRPr lang="en-US" dirty="0"/>
          </a:p>
        </p:txBody>
      </p:sp>
      <p:sp>
        <p:nvSpPr>
          <p:cNvPr id="5" name="Content Placeholder 4"/>
          <p:cNvSpPr>
            <a:spLocks noGrp="1"/>
          </p:cNvSpPr>
          <p:nvPr>
            <p:ph idx="1"/>
          </p:nvPr>
        </p:nvSpPr>
        <p:spPr>
          <a:xfrm>
            <a:off x="304800" y="1371600"/>
            <a:ext cx="4495800" cy="4953000"/>
          </a:xfrm>
        </p:spPr>
        <p:txBody>
          <a:bodyPr/>
          <a:lstStyle/>
          <a:p>
            <a:r>
              <a:rPr lang="en-US" dirty="0" smtClean="0"/>
              <a:t>1742: James Lind conducted a controlled trial examining different interventions for treating scurvy</a:t>
            </a:r>
          </a:p>
          <a:p>
            <a:r>
              <a:rPr lang="en-US" dirty="0" smtClean="0"/>
              <a:t>Observed that those given oranges and lemons experienced remarkable recovery</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mallpx"/>
          <p:cNvPicPr>
            <a:picLocks noChangeAspect="1" noChangeArrowheads="1"/>
          </p:cNvPicPr>
          <p:nvPr/>
        </p:nvPicPr>
        <p:blipFill>
          <a:blip r:embed="rId3" cstate="print"/>
          <a:srcRect/>
          <a:stretch>
            <a:fillRect/>
          </a:stretch>
        </p:blipFill>
        <p:spPr bwMode="auto">
          <a:xfrm>
            <a:off x="4419600" y="1252537"/>
            <a:ext cx="4648200" cy="4462463"/>
          </a:xfrm>
          <a:prstGeom prst="rect">
            <a:avLst/>
          </a:prstGeom>
          <a:noFill/>
        </p:spPr>
      </p:pic>
      <p:sp>
        <p:nvSpPr>
          <p:cNvPr id="4" name="TextBox 3"/>
          <p:cNvSpPr txBox="1"/>
          <p:nvPr/>
        </p:nvSpPr>
        <p:spPr>
          <a:xfrm>
            <a:off x="533400" y="6553200"/>
            <a:ext cx="5687839" cy="276999"/>
          </a:xfrm>
          <a:prstGeom prst="rect">
            <a:avLst/>
          </a:prstGeom>
          <a:noFill/>
        </p:spPr>
        <p:txBody>
          <a:bodyPr wrap="none" rtlCol="0">
            <a:spAutoFit/>
          </a:bodyPr>
          <a:lstStyle/>
          <a:p>
            <a:r>
              <a:rPr lang="en-US" sz="1200" dirty="0" smtClean="0"/>
              <a:t>Willis NJ. Edward Jenner and the eradication of smallpox. Scott Med J 1997;42:118-211.</a:t>
            </a:r>
            <a:endParaRPr lang="en-US" sz="1200" dirty="0"/>
          </a:p>
        </p:txBody>
      </p:sp>
      <p:sp>
        <p:nvSpPr>
          <p:cNvPr id="5" name="Title 4"/>
          <p:cNvSpPr>
            <a:spLocks noGrp="1"/>
          </p:cNvSpPr>
          <p:nvPr>
            <p:ph type="title"/>
          </p:nvPr>
        </p:nvSpPr>
        <p:spPr>
          <a:xfrm>
            <a:off x="0" y="0"/>
            <a:ext cx="9144000" cy="914400"/>
          </a:xfrm>
        </p:spPr>
        <p:txBody>
          <a:bodyPr/>
          <a:lstStyle/>
          <a:p>
            <a:r>
              <a:rPr lang="en-US" dirty="0" smtClean="0"/>
              <a:t>Early Examples of Interventional Studies (2)</a:t>
            </a:r>
            <a:endParaRPr lang="en-US" dirty="0"/>
          </a:p>
        </p:txBody>
      </p:sp>
      <p:sp>
        <p:nvSpPr>
          <p:cNvPr id="6" name="Content Placeholder 5"/>
          <p:cNvSpPr>
            <a:spLocks noGrp="1"/>
          </p:cNvSpPr>
          <p:nvPr>
            <p:ph idx="1"/>
          </p:nvPr>
        </p:nvSpPr>
        <p:spPr>
          <a:xfrm>
            <a:off x="76200" y="1066800"/>
            <a:ext cx="4191000" cy="4114800"/>
          </a:xfrm>
        </p:spPr>
        <p:txBody>
          <a:bodyPr/>
          <a:lstStyle/>
          <a:p>
            <a:r>
              <a:rPr lang="en-US" dirty="0" smtClean="0"/>
              <a:t>1796: Edward Jenner investigated the usefulness of vaccinations</a:t>
            </a:r>
          </a:p>
          <a:p>
            <a:r>
              <a:rPr lang="en-US" dirty="0" smtClean="0"/>
              <a:t>Inoculated a child with cowpox material and challenged him with smallpox</a:t>
            </a:r>
          </a:p>
          <a:p>
            <a:r>
              <a:rPr lang="en-US" dirty="0" smtClean="0"/>
              <a:t>This paved the way for successful eradication of smallpox in 1980</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tamp"/>
          <p:cNvPicPr>
            <a:picLocks noChangeAspect="1" noChangeArrowheads="1"/>
          </p:cNvPicPr>
          <p:nvPr/>
        </p:nvPicPr>
        <p:blipFill>
          <a:blip r:embed="rId3" cstate="print"/>
          <a:srcRect/>
          <a:stretch>
            <a:fillRect/>
          </a:stretch>
        </p:blipFill>
        <p:spPr bwMode="auto">
          <a:xfrm>
            <a:off x="5572125" y="1066800"/>
            <a:ext cx="3419475" cy="4419600"/>
          </a:xfrm>
          <a:prstGeom prst="rect">
            <a:avLst/>
          </a:prstGeom>
          <a:noFill/>
        </p:spPr>
      </p:pic>
      <p:sp>
        <p:nvSpPr>
          <p:cNvPr id="4" name="Title 3"/>
          <p:cNvSpPr>
            <a:spLocks noGrp="1"/>
          </p:cNvSpPr>
          <p:nvPr>
            <p:ph type="title"/>
          </p:nvPr>
        </p:nvSpPr>
        <p:spPr/>
        <p:txBody>
          <a:bodyPr/>
          <a:lstStyle/>
          <a:p>
            <a:r>
              <a:rPr lang="en-US" dirty="0" smtClean="0"/>
              <a:t>US Pure Food and Drug Act was passed in 1906</a:t>
            </a:r>
            <a:endParaRPr lang="en-US" dirty="0"/>
          </a:p>
        </p:txBody>
      </p:sp>
      <p:sp>
        <p:nvSpPr>
          <p:cNvPr id="5" name="Content Placeholder 4"/>
          <p:cNvSpPr>
            <a:spLocks noGrp="1"/>
          </p:cNvSpPr>
          <p:nvPr>
            <p:ph idx="1"/>
          </p:nvPr>
        </p:nvSpPr>
        <p:spPr>
          <a:xfrm>
            <a:off x="228600" y="1371600"/>
            <a:ext cx="5029200" cy="4572000"/>
          </a:xfrm>
        </p:spPr>
        <p:txBody>
          <a:bodyPr/>
          <a:lstStyle/>
          <a:p>
            <a:pPr>
              <a:buFont typeface="Arial" pitchFamily="34" charset="0"/>
              <a:buChar char="•"/>
            </a:pPr>
            <a:r>
              <a:rPr lang="en-US" dirty="0" smtClean="0"/>
              <a:t>In response to adulterated and misbranded products</a:t>
            </a:r>
          </a:p>
          <a:p>
            <a:pPr>
              <a:buFont typeface="Arial" pitchFamily="34" charset="0"/>
              <a:buChar char="•"/>
            </a:pPr>
            <a:r>
              <a:rPr lang="en-US" dirty="0" smtClean="0"/>
              <a:t>Government given power to remove products that were adulterated or misbranded </a:t>
            </a:r>
          </a:p>
          <a:p>
            <a:pPr>
              <a:buFont typeface="Arial" pitchFamily="34" charset="0"/>
              <a:buChar char="•"/>
            </a:pPr>
            <a:r>
              <a:rPr lang="en-US" dirty="0" smtClean="0"/>
              <a:t>No requirements for efficacy or safety </a:t>
            </a:r>
          </a:p>
          <a:p>
            <a:pPr>
              <a:buFont typeface="Arial" pitchFamily="34" charset="0"/>
              <a:buChar char="•"/>
            </a:pPr>
            <a:r>
              <a:rPr lang="en-US" dirty="0" smtClean="0"/>
              <a:t>FDA created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ulfanilamide"/>
          <p:cNvPicPr>
            <a:picLocks noChangeAspect="1" noChangeArrowheads="1"/>
          </p:cNvPicPr>
          <p:nvPr/>
        </p:nvPicPr>
        <p:blipFill>
          <a:blip r:embed="rId3" cstate="print"/>
          <a:srcRect/>
          <a:stretch>
            <a:fillRect/>
          </a:stretch>
        </p:blipFill>
        <p:spPr bwMode="auto">
          <a:xfrm>
            <a:off x="5562600" y="1295400"/>
            <a:ext cx="3314700" cy="4800600"/>
          </a:xfrm>
          <a:prstGeom prst="rect">
            <a:avLst/>
          </a:prstGeom>
          <a:noFill/>
        </p:spPr>
      </p:pic>
      <p:sp>
        <p:nvSpPr>
          <p:cNvPr id="4" name="Title 3"/>
          <p:cNvSpPr>
            <a:spLocks noGrp="1"/>
          </p:cNvSpPr>
          <p:nvPr>
            <p:ph type="title"/>
          </p:nvPr>
        </p:nvSpPr>
        <p:spPr/>
        <p:txBody>
          <a:bodyPr/>
          <a:lstStyle/>
          <a:p>
            <a:r>
              <a:rPr lang="en-US" dirty="0" smtClean="0"/>
              <a:t>Food, Drug and Cosmetic Act was passed in 1938 </a:t>
            </a:r>
            <a:endParaRPr lang="en-US" dirty="0"/>
          </a:p>
        </p:txBody>
      </p:sp>
      <p:sp>
        <p:nvSpPr>
          <p:cNvPr id="5" name="Content Placeholder 4"/>
          <p:cNvSpPr>
            <a:spLocks noGrp="1"/>
          </p:cNvSpPr>
          <p:nvPr>
            <p:ph idx="1"/>
          </p:nvPr>
        </p:nvSpPr>
        <p:spPr>
          <a:xfrm>
            <a:off x="304800" y="1371600"/>
            <a:ext cx="5029200" cy="5105400"/>
          </a:xfrm>
        </p:spPr>
        <p:txBody>
          <a:bodyPr/>
          <a:lstStyle/>
          <a:p>
            <a:pPr>
              <a:spcBef>
                <a:spcPct val="50000"/>
              </a:spcBef>
              <a:buFontTx/>
              <a:buChar char="•"/>
            </a:pPr>
            <a:r>
              <a:rPr lang="en-US" sz="2400" dirty="0" smtClean="0"/>
              <a:t>1937: over 100 people died from renal failure after taking </a:t>
            </a:r>
            <a:r>
              <a:rPr lang="en-US" sz="2400" dirty="0" err="1" smtClean="0"/>
              <a:t>elixer</a:t>
            </a:r>
            <a:r>
              <a:rPr lang="en-US" sz="2400" dirty="0" smtClean="0"/>
              <a:t> of </a:t>
            </a:r>
            <a:r>
              <a:rPr lang="en-US" sz="2400" dirty="0" err="1" smtClean="0"/>
              <a:t>sulfanilimide</a:t>
            </a:r>
            <a:r>
              <a:rPr lang="en-US" sz="2400" dirty="0" smtClean="0"/>
              <a:t> dissolved in </a:t>
            </a:r>
            <a:r>
              <a:rPr lang="en-US" sz="2400" dirty="0" err="1" smtClean="0"/>
              <a:t>diethylene</a:t>
            </a:r>
            <a:r>
              <a:rPr lang="en-US" sz="2400" dirty="0" smtClean="0"/>
              <a:t> glycol</a:t>
            </a:r>
          </a:p>
          <a:p>
            <a:pPr>
              <a:spcBef>
                <a:spcPct val="50000"/>
              </a:spcBef>
              <a:buFontTx/>
              <a:buChar char="•"/>
            </a:pPr>
            <a:r>
              <a:rPr lang="en-US" sz="2400" dirty="0" smtClean="0"/>
              <a:t>Preclinical toxicity testing was required for the first time </a:t>
            </a:r>
          </a:p>
          <a:p>
            <a:pPr>
              <a:spcBef>
                <a:spcPct val="50000"/>
              </a:spcBef>
              <a:buFontTx/>
              <a:buChar char="•"/>
            </a:pPr>
            <a:r>
              <a:rPr lang="en-US" sz="2400" dirty="0" smtClean="0"/>
              <a:t>Manufacturers required to gather drug safety data and submit to FDA before drug marketing</a:t>
            </a:r>
          </a:p>
          <a:p>
            <a:pPr>
              <a:spcBef>
                <a:spcPct val="50000"/>
              </a:spcBef>
              <a:buFontTx/>
              <a:buChar char="•"/>
            </a:pPr>
            <a:r>
              <a:rPr lang="en-US" sz="2400" dirty="0" smtClean="0"/>
              <a:t>No requirement for efficacy data</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cbride_letter"/>
          <p:cNvPicPr>
            <a:picLocks noChangeAspect="1" noChangeArrowheads="1"/>
          </p:cNvPicPr>
          <p:nvPr/>
        </p:nvPicPr>
        <p:blipFill>
          <a:blip r:embed="rId3" cstate="print"/>
          <a:srcRect/>
          <a:stretch>
            <a:fillRect/>
          </a:stretch>
        </p:blipFill>
        <p:spPr bwMode="auto">
          <a:xfrm>
            <a:off x="1" y="1219200"/>
            <a:ext cx="4648200" cy="4953000"/>
          </a:xfrm>
          <a:prstGeom prst="rect">
            <a:avLst/>
          </a:prstGeom>
          <a:noFill/>
        </p:spPr>
      </p:pic>
      <p:sp>
        <p:nvSpPr>
          <p:cNvPr id="44035" name="Text Box 3"/>
          <p:cNvSpPr txBox="1">
            <a:spLocks noChangeArrowheads="1"/>
          </p:cNvSpPr>
          <p:nvPr/>
        </p:nvSpPr>
        <p:spPr bwMode="auto">
          <a:xfrm>
            <a:off x="3886200" y="6400800"/>
            <a:ext cx="5257800" cy="457200"/>
          </a:xfrm>
          <a:prstGeom prst="rect">
            <a:avLst/>
          </a:prstGeom>
          <a:noFill/>
          <a:ln w="9525">
            <a:noFill/>
            <a:miter lim="800000"/>
            <a:headEnd/>
            <a:tailEnd/>
          </a:ln>
          <a:effectLst/>
        </p:spPr>
        <p:txBody>
          <a:bodyPr>
            <a:spAutoFit/>
          </a:bodyPr>
          <a:lstStyle/>
          <a:p>
            <a:pPr algn="r">
              <a:spcBef>
                <a:spcPct val="50000"/>
              </a:spcBef>
            </a:pPr>
            <a:r>
              <a:rPr lang="en-US" sz="2400"/>
              <a:t>McBride WG. Lancet 1961;2:1358</a:t>
            </a:r>
          </a:p>
        </p:txBody>
      </p:sp>
      <p:sp>
        <p:nvSpPr>
          <p:cNvPr id="4" name="Title 3"/>
          <p:cNvSpPr>
            <a:spLocks noGrp="1"/>
          </p:cNvSpPr>
          <p:nvPr>
            <p:ph type="title"/>
          </p:nvPr>
        </p:nvSpPr>
        <p:spPr/>
        <p:txBody>
          <a:bodyPr/>
          <a:lstStyle/>
          <a:p>
            <a:r>
              <a:rPr lang="en-US" dirty="0" smtClean="0"/>
              <a:t>Thalidomide Disaster</a:t>
            </a:r>
            <a:endParaRPr lang="en-US" dirty="0"/>
          </a:p>
        </p:txBody>
      </p:sp>
      <p:pic>
        <p:nvPicPr>
          <p:cNvPr id="5" name="Picture 2" descr="thalidomide"/>
          <p:cNvPicPr>
            <a:picLocks noChangeAspect="1" noChangeArrowheads="1"/>
          </p:cNvPicPr>
          <p:nvPr/>
        </p:nvPicPr>
        <p:blipFill>
          <a:blip r:embed="rId4" cstate="print"/>
          <a:srcRect/>
          <a:stretch>
            <a:fillRect/>
          </a:stretch>
        </p:blipFill>
        <p:spPr bwMode="auto">
          <a:xfrm>
            <a:off x="4876800" y="1284287"/>
            <a:ext cx="4267200" cy="4659313"/>
          </a:xfrm>
          <a:prstGeom prst="rect">
            <a:avLst/>
          </a:prstGeom>
          <a:noFill/>
        </p:spPr>
      </p:pic>
      <p:sp>
        <p:nvSpPr>
          <p:cNvPr id="6" name="Rectangle 5"/>
          <p:cNvSpPr/>
          <p:nvPr/>
        </p:nvSpPr>
        <p:spPr bwMode="auto">
          <a:xfrm>
            <a:off x="76200" y="1752600"/>
            <a:ext cx="4572000" cy="11430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Kefauver-Harris Amendments Passed in 1962</a:t>
            </a:r>
            <a:endParaRPr lang="en-US" dirty="0"/>
          </a:p>
        </p:txBody>
      </p:sp>
      <p:sp>
        <p:nvSpPr>
          <p:cNvPr id="5" name="Content Placeholder 4"/>
          <p:cNvSpPr>
            <a:spLocks noGrp="1"/>
          </p:cNvSpPr>
          <p:nvPr>
            <p:ph idx="1"/>
          </p:nvPr>
        </p:nvSpPr>
        <p:spPr>
          <a:xfrm>
            <a:off x="609600" y="1143000"/>
            <a:ext cx="8001000" cy="4267200"/>
          </a:xfrm>
        </p:spPr>
        <p:txBody>
          <a:bodyPr/>
          <a:lstStyle/>
          <a:p>
            <a:r>
              <a:rPr lang="en-US" dirty="0" smtClean="0"/>
              <a:t>Required extensive preclinical pharmacological and toxicological testing</a:t>
            </a:r>
          </a:p>
          <a:p>
            <a:r>
              <a:rPr lang="en-US" dirty="0" smtClean="0"/>
              <a:t>Submission of Investigational New Drug Application (IND) prior to use in humans</a:t>
            </a:r>
          </a:p>
          <a:p>
            <a:r>
              <a:rPr lang="en-US" dirty="0" smtClean="0"/>
              <a:t>Defined three phases of clinical trials</a:t>
            </a:r>
          </a:p>
          <a:p>
            <a:r>
              <a:rPr lang="en-US" dirty="0" smtClean="0"/>
              <a:t>Required evidence of efficacy</a:t>
            </a:r>
          </a:p>
          <a:p>
            <a:r>
              <a:rPr lang="en-US" dirty="0" smtClean="0"/>
              <a:t>Dr. Francis Kelsey – key to preventing thalidomide use in the US </a:t>
            </a:r>
            <a:endParaRPr lang="en-US" dirty="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Drug Development is Now Highly Regulated</a:t>
            </a:r>
            <a:endParaRPr lang="en-US" dirty="0"/>
          </a:p>
        </p:txBody>
      </p:sp>
      <p:sp>
        <p:nvSpPr>
          <p:cNvPr id="31747" name="Rectangle 3"/>
          <p:cNvSpPr>
            <a:spLocks noGrp="1" noChangeArrowheads="1"/>
          </p:cNvSpPr>
          <p:nvPr>
            <p:ph type="body" idx="1"/>
          </p:nvPr>
        </p:nvSpPr>
        <p:spPr>
          <a:xfrm>
            <a:off x="609600" y="1066800"/>
            <a:ext cx="8001000" cy="5105400"/>
          </a:xfrm>
        </p:spPr>
        <p:txBody>
          <a:bodyPr/>
          <a:lstStyle/>
          <a:p>
            <a:r>
              <a:rPr lang="en-US" dirty="0"/>
              <a:t>Drug regulation </a:t>
            </a:r>
            <a:r>
              <a:rPr lang="en-US" dirty="0" smtClean="0"/>
              <a:t>has evolved </a:t>
            </a:r>
            <a:r>
              <a:rPr lang="en-US" dirty="0"/>
              <a:t>as governments </a:t>
            </a:r>
            <a:r>
              <a:rPr lang="en-US" dirty="0" smtClean="0"/>
              <a:t>have become </a:t>
            </a:r>
            <a:r>
              <a:rPr lang="en-US" dirty="0"/>
              <a:t>more involved </a:t>
            </a:r>
            <a:r>
              <a:rPr lang="en-US" dirty="0" smtClean="0"/>
              <a:t>in the drug development process</a:t>
            </a:r>
          </a:p>
          <a:p>
            <a:r>
              <a:rPr lang="en-US" dirty="0" smtClean="0"/>
              <a:t>Successful drug development now requires substantial evidence demonstrating:</a:t>
            </a:r>
          </a:p>
          <a:p>
            <a:pPr lvl="1"/>
            <a:r>
              <a:rPr lang="en-US" dirty="0" smtClean="0"/>
              <a:t>Safety</a:t>
            </a:r>
          </a:p>
          <a:p>
            <a:pPr lvl="1"/>
            <a:r>
              <a:rPr lang="en-US" dirty="0" smtClean="0"/>
              <a:t>Efficacy</a:t>
            </a:r>
          </a:p>
          <a:p>
            <a:pPr lvl="1"/>
            <a:r>
              <a:rPr lang="en-US" dirty="0" smtClean="0"/>
              <a:t>Quality (manufacturing)</a:t>
            </a:r>
          </a:p>
          <a:p>
            <a:r>
              <a:rPr lang="en-US" dirty="0" smtClean="0"/>
              <a:t>There is also greater attention focused on appropriate marketing practices</a:t>
            </a:r>
          </a:p>
          <a:p>
            <a:pPr lvl="1"/>
            <a:r>
              <a:rPr lang="en-US" dirty="0" smtClean="0"/>
              <a:t>Fair balance when discussing benefits and risks</a:t>
            </a:r>
          </a:p>
          <a:p>
            <a:pPr lvl="2"/>
            <a:r>
              <a:rPr lang="en-US" dirty="0" smtClean="0"/>
              <a:t>Direct-to-consumer advertising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FDAAA </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609600" y="1271587"/>
            <a:ext cx="8001000" cy="5000625"/>
          </a:xfrm>
          <a:prstGeom prst="rect">
            <a:avLst/>
          </a:prstGeom>
          <a:noFill/>
          <a:ln w="9525">
            <a:noFill/>
            <a:miter lim="800000"/>
            <a:headEnd/>
            <a:tailEnd/>
          </a:ln>
        </p:spPr>
      </p:pic>
    </p:spTree>
    <p:extLst>
      <p:ext uri="{BB962C8B-B14F-4D97-AF65-F5344CB8AC3E}">
        <p14:creationId xmlns:p14="http://schemas.microsoft.com/office/powerpoint/2010/main" val="4172860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Kelsh – Contact Information	</a:t>
            </a:r>
            <a:endParaRPr lang="en-US" sz="3600" dirty="0"/>
          </a:p>
        </p:txBody>
      </p:sp>
      <p:sp>
        <p:nvSpPr>
          <p:cNvPr id="15363" name="Rectangle 3"/>
          <p:cNvSpPr>
            <a:spLocks noGrp="1" noChangeArrowheads="1"/>
          </p:cNvSpPr>
          <p:nvPr>
            <p:ph type="body" idx="1"/>
          </p:nvPr>
        </p:nvSpPr>
        <p:spPr>
          <a:xfrm>
            <a:off x="381000" y="1066800"/>
            <a:ext cx="8458200" cy="5257800"/>
          </a:xfrm>
        </p:spPr>
        <p:txBody>
          <a:bodyPr/>
          <a:lstStyle/>
          <a:p>
            <a:pPr marL="0" indent="0">
              <a:lnSpc>
                <a:spcPct val="80000"/>
              </a:lnSpc>
              <a:buNone/>
            </a:pPr>
            <a:endParaRPr lang="en-US" dirty="0" smtClean="0"/>
          </a:p>
          <a:p>
            <a:pPr marL="0" indent="0">
              <a:lnSpc>
                <a:spcPct val="80000"/>
              </a:lnSpc>
              <a:buNone/>
            </a:pPr>
            <a:r>
              <a:rPr lang="en-US" b="1" dirty="0" smtClean="0"/>
              <a:t>Email:</a:t>
            </a:r>
            <a:r>
              <a:rPr lang="en-US" dirty="0" smtClean="0"/>
              <a:t> 	</a:t>
            </a:r>
            <a:r>
              <a:rPr lang="en-US" dirty="0" smtClean="0">
                <a:hlinkClick r:id="rId3"/>
              </a:rPr>
              <a:t>mkelsh@amgen.com</a:t>
            </a:r>
            <a:endParaRPr lang="en-US" dirty="0" smtClean="0"/>
          </a:p>
          <a:p>
            <a:pPr marL="0" indent="0">
              <a:lnSpc>
                <a:spcPct val="80000"/>
              </a:lnSpc>
              <a:buNone/>
            </a:pPr>
            <a:r>
              <a:rPr lang="en-US" dirty="0"/>
              <a:t>	</a:t>
            </a:r>
            <a:r>
              <a:rPr lang="en-US" dirty="0" smtClean="0"/>
              <a:t>	</a:t>
            </a:r>
            <a:r>
              <a:rPr lang="en-US" dirty="0" smtClean="0">
                <a:hlinkClick r:id="rId4"/>
              </a:rPr>
              <a:t>michaelakelsh@gmail.com</a:t>
            </a:r>
            <a:endParaRPr lang="en-US" dirty="0" smtClean="0"/>
          </a:p>
          <a:p>
            <a:pPr marL="0" indent="0">
              <a:lnSpc>
                <a:spcPct val="80000"/>
              </a:lnSpc>
              <a:buNone/>
            </a:pPr>
            <a:endParaRPr lang="en-US" dirty="0"/>
          </a:p>
          <a:p>
            <a:pPr marL="0" indent="0">
              <a:lnSpc>
                <a:spcPct val="80000"/>
              </a:lnSpc>
              <a:buNone/>
            </a:pPr>
            <a:r>
              <a:rPr lang="en-US" b="1" dirty="0" smtClean="0"/>
              <a:t>Phone: </a:t>
            </a:r>
            <a:r>
              <a:rPr lang="en-US" dirty="0" smtClean="0"/>
              <a:t>	Office - (805) 447-7891</a:t>
            </a:r>
          </a:p>
          <a:p>
            <a:pPr marL="0" indent="0">
              <a:lnSpc>
                <a:spcPct val="80000"/>
              </a:lnSpc>
              <a:buNone/>
            </a:pPr>
            <a:r>
              <a:rPr lang="en-US" dirty="0"/>
              <a:t>	</a:t>
            </a:r>
            <a:r>
              <a:rPr lang="en-US" dirty="0" smtClean="0"/>
              <a:t>	Mobile – (805) 625-4529</a:t>
            </a:r>
          </a:p>
          <a:p>
            <a:pPr marL="0" indent="0">
              <a:lnSpc>
                <a:spcPct val="80000"/>
              </a:lnSpc>
              <a:buNone/>
            </a:pPr>
            <a:endParaRPr lang="en-US" dirty="0"/>
          </a:p>
          <a:p>
            <a:pPr marL="0" indent="0">
              <a:lnSpc>
                <a:spcPct val="80000"/>
              </a:lnSpc>
              <a:buNone/>
            </a:pPr>
            <a:r>
              <a:rPr lang="en-US" b="1" dirty="0" smtClean="0"/>
              <a:t>Office Hours:  </a:t>
            </a:r>
            <a:r>
              <a:rPr lang="en-US" dirty="0" smtClean="0"/>
              <a:t>	Immediately after class or by</a:t>
            </a:r>
          </a:p>
          <a:p>
            <a:pPr marL="0" indent="0">
              <a:lnSpc>
                <a:spcPct val="80000"/>
              </a:lnSpc>
              <a:buNone/>
            </a:pPr>
            <a:r>
              <a:rPr lang="en-US" dirty="0"/>
              <a:t>	</a:t>
            </a:r>
            <a:r>
              <a:rPr lang="en-US" dirty="0" smtClean="0"/>
              <a:t>		appointment  </a:t>
            </a:r>
            <a:endParaRPr lang="en-US" sz="2800" dirty="0" smtClean="0"/>
          </a:p>
        </p:txBody>
      </p:sp>
    </p:spTree>
    <p:extLst>
      <p:ext uri="{BB962C8B-B14F-4D97-AF65-F5344CB8AC3E}">
        <p14:creationId xmlns:p14="http://schemas.microsoft.com/office/powerpoint/2010/main" val="1975903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Food &amp; Drug Administration </a:t>
            </a:r>
            <a:br>
              <a:rPr lang="en-US" dirty="0" smtClean="0"/>
            </a:br>
            <a:r>
              <a:rPr lang="en-US" dirty="0" smtClean="0"/>
              <a:t>Amendment Act (FDAAA)</a:t>
            </a:r>
            <a:endParaRPr lang="en-US" dirty="0"/>
          </a:p>
        </p:txBody>
      </p:sp>
      <p:sp>
        <p:nvSpPr>
          <p:cNvPr id="3" name="Content Placeholder 2"/>
          <p:cNvSpPr>
            <a:spLocks noGrp="1"/>
          </p:cNvSpPr>
          <p:nvPr>
            <p:ph idx="1"/>
          </p:nvPr>
        </p:nvSpPr>
        <p:spPr>
          <a:xfrm>
            <a:off x="457200" y="990600"/>
            <a:ext cx="8305800" cy="5334000"/>
          </a:xfrm>
        </p:spPr>
        <p:txBody>
          <a:bodyPr/>
          <a:lstStyle/>
          <a:p>
            <a:r>
              <a:rPr lang="en-US" sz="2400" dirty="0" smtClean="0"/>
              <a:t>In 2007, President Bush signed into law H.R. 3580, the Food and Drug Administration Amendments Act of 2007.  This new law represents a </a:t>
            </a:r>
            <a:r>
              <a:rPr lang="en-US" sz="2400" u="sng" dirty="0" smtClean="0"/>
              <a:t>very significant addition to FDA authority</a:t>
            </a:r>
            <a:r>
              <a:rPr lang="en-US" sz="2400" dirty="0" smtClean="0"/>
              <a:t>. </a:t>
            </a:r>
          </a:p>
          <a:p>
            <a:pPr lvl="1"/>
            <a:r>
              <a:rPr lang="en-US" sz="2000" dirty="0" smtClean="0"/>
              <a:t>Prescription Drug User Fee Act (PDUFA) , Medical Device User Fee and Modernization Act (MDUFMA)</a:t>
            </a:r>
          </a:p>
          <a:p>
            <a:pPr lvl="1"/>
            <a:r>
              <a:rPr lang="en-US" sz="2000" dirty="0" smtClean="0"/>
              <a:t>Best Pharmaceuticals for Children Act (BPCA) , Pediatric Research Equity Act (PREA) </a:t>
            </a:r>
          </a:p>
          <a:p>
            <a:r>
              <a:rPr lang="en-US" sz="2400" dirty="0" smtClean="0"/>
              <a:t>The FDA was granted enhanced authority regarding post-marketing safety of drugs</a:t>
            </a:r>
          </a:p>
          <a:p>
            <a:pPr lvl="1"/>
            <a:r>
              <a:rPr lang="en-US" sz="2000" dirty="0" smtClean="0"/>
              <a:t>FDA can mandate a drug manufacturer conduct a </a:t>
            </a:r>
            <a:r>
              <a:rPr lang="en-US" sz="2000" dirty="0" smtClean="0"/>
              <a:t>post market study </a:t>
            </a:r>
            <a:endParaRPr lang="en-US" sz="2000" dirty="0" smtClean="0"/>
          </a:p>
          <a:p>
            <a:pPr lvl="1"/>
            <a:r>
              <a:rPr lang="en-US" sz="2000" dirty="0" smtClean="0"/>
              <a:t>Granted authority to require a Risk Evaluation and Mitigation Strategy (REMS)</a:t>
            </a:r>
          </a:p>
          <a:p>
            <a:pPr lvl="1"/>
            <a:r>
              <a:rPr lang="en-US" sz="2000" dirty="0" smtClean="0"/>
              <a:t>Mandated to develop an active surveillance system for monitoring drugs, </a:t>
            </a:r>
            <a:endParaRPr lang="en-US" sz="1600" dirty="0"/>
          </a:p>
        </p:txBody>
      </p:sp>
    </p:spTree>
    <p:extLst>
      <p:ext uri="{BB962C8B-B14F-4D97-AF65-F5344CB8AC3E}">
        <p14:creationId xmlns:p14="http://schemas.microsoft.com/office/powerpoint/2010/main" val="646615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The Regulatory Process for Drug Development</a:t>
            </a:r>
            <a:endParaRPr lang="en-US" dirty="0"/>
          </a:p>
        </p:txBody>
      </p:sp>
      <p:sp>
        <p:nvSpPr>
          <p:cNvPr id="3" name="Content Placeholder 2"/>
          <p:cNvSpPr>
            <a:spLocks noGrp="1"/>
          </p:cNvSpPr>
          <p:nvPr>
            <p:ph idx="1"/>
          </p:nvPr>
        </p:nvSpPr>
        <p:spPr>
          <a:xfrm>
            <a:off x="609600" y="990600"/>
            <a:ext cx="8001000" cy="4876800"/>
          </a:xfrm>
        </p:spPr>
        <p:txBody>
          <a:bodyPr/>
          <a:lstStyle/>
          <a:p>
            <a:r>
              <a:rPr lang="en-US" dirty="0" smtClean="0"/>
              <a:t>Pre-marketing phase (</a:t>
            </a:r>
            <a:r>
              <a:rPr lang="en-US" u="sng" dirty="0" smtClean="0"/>
              <a:t>Required</a:t>
            </a:r>
            <a:r>
              <a:rPr lang="en-US" dirty="0" smtClean="0"/>
              <a:t>)</a:t>
            </a:r>
          </a:p>
          <a:p>
            <a:pPr lvl="1"/>
            <a:r>
              <a:rPr lang="en-US" dirty="0" smtClean="0"/>
              <a:t>Preclinical studies </a:t>
            </a:r>
          </a:p>
          <a:p>
            <a:pPr lvl="2"/>
            <a:r>
              <a:rPr lang="en-US" dirty="0" smtClean="0"/>
              <a:t>Dose ranging</a:t>
            </a:r>
          </a:p>
          <a:p>
            <a:pPr lvl="2"/>
            <a:r>
              <a:rPr lang="en-US" dirty="0" smtClean="0"/>
              <a:t>Pharmacokinetics (PK) / </a:t>
            </a:r>
            <a:r>
              <a:rPr lang="en-US" dirty="0" err="1" smtClean="0"/>
              <a:t>pharmacodynamics</a:t>
            </a:r>
            <a:r>
              <a:rPr lang="en-US" dirty="0" smtClean="0"/>
              <a:t> (PD))</a:t>
            </a:r>
          </a:p>
          <a:p>
            <a:pPr lvl="1"/>
            <a:r>
              <a:rPr lang="en-US" dirty="0" smtClean="0"/>
              <a:t>Phase I-III </a:t>
            </a:r>
          </a:p>
          <a:p>
            <a:pPr lvl="2"/>
            <a:r>
              <a:rPr lang="en-US" dirty="0" smtClean="0"/>
              <a:t>Identifying optimal doses</a:t>
            </a:r>
          </a:p>
          <a:p>
            <a:pPr lvl="2"/>
            <a:r>
              <a:rPr lang="en-US" dirty="0" smtClean="0"/>
              <a:t>Identifying potential toxicities</a:t>
            </a:r>
          </a:p>
          <a:p>
            <a:pPr lvl="2"/>
            <a:r>
              <a:rPr lang="en-US" dirty="0" smtClean="0"/>
              <a:t>Establishing efficacy; ensuring safety</a:t>
            </a:r>
          </a:p>
          <a:p>
            <a:r>
              <a:rPr lang="en-US" dirty="0" smtClean="0"/>
              <a:t>Post-marketing phase (</a:t>
            </a:r>
            <a:r>
              <a:rPr lang="en-US" u="sng" dirty="0" smtClean="0"/>
              <a:t>Required?)</a:t>
            </a:r>
          </a:p>
          <a:p>
            <a:pPr lvl="1"/>
            <a:r>
              <a:rPr lang="en-US" dirty="0" smtClean="0"/>
              <a:t>Adverse event reporting</a:t>
            </a:r>
          </a:p>
          <a:p>
            <a:pPr lvl="1"/>
            <a:r>
              <a:rPr lang="en-US" dirty="0" smtClean="0"/>
              <a:t>Post-marketing studies, Phase IV </a:t>
            </a:r>
          </a:p>
          <a:p>
            <a:r>
              <a:rPr lang="en-US" dirty="0" smtClean="0"/>
              <a:t>This is referred to as “drug development </a:t>
            </a:r>
            <a:r>
              <a:rPr lang="en-US" dirty="0" err="1" smtClean="0"/>
              <a:t>lifecyle</a:t>
            </a:r>
            <a:r>
              <a:rPr lang="en-US" dirty="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260632" y="260351"/>
            <a:ext cx="3355664" cy="582211"/>
          </a:xfrm>
          <a:prstGeom prst="rect">
            <a:avLst/>
          </a:prstGeom>
          <a:noFill/>
          <a:ln w="12700">
            <a:noFill/>
            <a:miter lim="800000"/>
            <a:headEnd/>
            <a:tailEnd/>
          </a:ln>
          <a:effectLst/>
        </p:spPr>
        <p:txBody>
          <a:bodyPr wrap="none" lIns="90488" tIns="44450" rIns="90488" bIns="44450">
            <a:spAutoFit/>
          </a:bodyPr>
          <a:lstStyle/>
          <a:p>
            <a:pPr algn="ctr"/>
            <a:r>
              <a:rPr lang="en-US" sz="3200" b="1"/>
              <a:t>Preclinical studies</a:t>
            </a:r>
          </a:p>
        </p:txBody>
      </p:sp>
      <p:sp>
        <p:nvSpPr>
          <p:cNvPr id="115715" name="Rectangle 3"/>
          <p:cNvSpPr>
            <a:spLocks noChangeArrowheads="1"/>
          </p:cNvSpPr>
          <p:nvPr/>
        </p:nvSpPr>
        <p:spPr bwMode="auto">
          <a:xfrm>
            <a:off x="2200879" y="1306513"/>
            <a:ext cx="1516443" cy="582211"/>
          </a:xfrm>
          <a:prstGeom prst="rect">
            <a:avLst/>
          </a:prstGeom>
          <a:noFill/>
          <a:ln w="12700">
            <a:noFill/>
            <a:miter lim="800000"/>
            <a:headEnd/>
            <a:tailEnd/>
          </a:ln>
          <a:effectLst/>
        </p:spPr>
        <p:txBody>
          <a:bodyPr wrap="none" lIns="90488" tIns="44450" rIns="90488" bIns="44450">
            <a:spAutoFit/>
          </a:bodyPr>
          <a:lstStyle/>
          <a:p>
            <a:pPr algn="ctr"/>
            <a:r>
              <a:rPr lang="en-US" sz="3200" b="1"/>
              <a:t>Phase 1</a:t>
            </a:r>
          </a:p>
        </p:txBody>
      </p:sp>
      <p:sp>
        <p:nvSpPr>
          <p:cNvPr id="115716" name="Rectangle 4"/>
          <p:cNvSpPr>
            <a:spLocks noChangeArrowheads="1"/>
          </p:cNvSpPr>
          <p:nvPr/>
        </p:nvSpPr>
        <p:spPr bwMode="auto">
          <a:xfrm>
            <a:off x="2200879" y="2433639"/>
            <a:ext cx="1516443" cy="582211"/>
          </a:xfrm>
          <a:prstGeom prst="rect">
            <a:avLst/>
          </a:prstGeom>
          <a:noFill/>
          <a:ln w="12700">
            <a:noFill/>
            <a:miter lim="800000"/>
            <a:headEnd/>
            <a:tailEnd/>
          </a:ln>
          <a:effectLst/>
        </p:spPr>
        <p:txBody>
          <a:bodyPr wrap="none" lIns="90488" tIns="44450" rIns="90488" bIns="44450">
            <a:spAutoFit/>
          </a:bodyPr>
          <a:lstStyle/>
          <a:p>
            <a:pPr algn="ctr"/>
            <a:r>
              <a:rPr lang="en-US" sz="3200" b="1"/>
              <a:t>Phase 2</a:t>
            </a:r>
          </a:p>
        </p:txBody>
      </p:sp>
      <p:sp>
        <p:nvSpPr>
          <p:cNvPr id="115717" name="Rectangle 5"/>
          <p:cNvSpPr>
            <a:spLocks noChangeArrowheads="1"/>
          </p:cNvSpPr>
          <p:nvPr/>
        </p:nvSpPr>
        <p:spPr bwMode="auto">
          <a:xfrm>
            <a:off x="2270729" y="3559177"/>
            <a:ext cx="1516443" cy="582211"/>
          </a:xfrm>
          <a:prstGeom prst="rect">
            <a:avLst/>
          </a:prstGeom>
          <a:noFill/>
          <a:ln w="12700">
            <a:noFill/>
            <a:miter lim="800000"/>
            <a:headEnd/>
            <a:tailEnd/>
          </a:ln>
          <a:effectLst/>
        </p:spPr>
        <p:txBody>
          <a:bodyPr wrap="none" lIns="90488" tIns="44450" rIns="90488" bIns="44450">
            <a:spAutoFit/>
          </a:bodyPr>
          <a:lstStyle/>
          <a:p>
            <a:pPr algn="ctr"/>
            <a:r>
              <a:rPr lang="en-US" sz="3200" b="1" dirty="0"/>
              <a:t>Phase 3</a:t>
            </a:r>
          </a:p>
        </p:txBody>
      </p:sp>
      <p:sp>
        <p:nvSpPr>
          <p:cNvPr id="115718" name="Rectangle 6"/>
          <p:cNvSpPr>
            <a:spLocks noChangeArrowheads="1"/>
          </p:cNvSpPr>
          <p:nvPr/>
        </p:nvSpPr>
        <p:spPr bwMode="auto">
          <a:xfrm>
            <a:off x="1572268" y="4686301"/>
            <a:ext cx="2762552" cy="582211"/>
          </a:xfrm>
          <a:prstGeom prst="rect">
            <a:avLst/>
          </a:prstGeom>
          <a:noFill/>
          <a:ln w="12700">
            <a:noFill/>
            <a:miter lim="800000"/>
            <a:headEnd/>
            <a:tailEnd/>
          </a:ln>
          <a:effectLst/>
        </p:spPr>
        <p:txBody>
          <a:bodyPr wrap="none" lIns="90488" tIns="44450" rIns="90488" bIns="44450">
            <a:spAutoFit/>
          </a:bodyPr>
          <a:lstStyle/>
          <a:p>
            <a:pPr algn="ctr"/>
            <a:r>
              <a:rPr lang="en-US" sz="3200" b="1" dirty="0"/>
              <a:t>Drug approval</a:t>
            </a:r>
          </a:p>
        </p:txBody>
      </p:sp>
      <p:sp>
        <p:nvSpPr>
          <p:cNvPr id="115719" name="Rectangle 7"/>
          <p:cNvSpPr>
            <a:spLocks noChangeArrowheads="1"/>
          </p:cNvSpPr>
          <p:nvPr/>
        </p:nvSpPr>
        <p:spPr bwMode="auto">
          <a:xfrm>
            <a:off x="1524000" y="5819777"/>
            <a:ext cx="2819400" cy="582211"/>
          </a:xfrm>
          <a:prstGeom prst="rect">
            <a:avLst/>
          </a:prstGeom>
          <a:noFill/>
          <a:ln w="12700">
            <a:noFill/>
            <a:miter lim="800000"/>
            <a:headEnd/>
            <a:tailEnd/>
          </a:ln>
          <a:effectLst/>
        </p:spPr>
        <p:txBody>
          <a:bodyPr lIns="90488" tIns="44450" rIns="90488" bIns="44450">
            <a:spAutoFit/>
          </a:bodyPr>
          <a:lstStyle/>
          <a:p>
            <a:pPr algn="ctr"/>
            <a:r>
              <a:rPr lang="en-US" sz="3200" b="1"/>
              <a:t>Phase 4</a:t>
            </a:r>
          </a:p>
        </p:txBody>
      </p:sp>
      <p:sp>
        <p:nvSpPr>
          <p:cNvPr id="115721" name="Rectangle 9"/>
          <p:cNvSpPr>
            <a:spLocks noChangeArrowheads="1"/>
          </p:cNvSpPr>
          <p:nvPr/>
        </p:nvSpPr>
        <p:spPr bwMode="auto">
          <a:xfrm>
            <a:off x="1008064" y="5770564"/>
            <a:ext cx="3944937" cy="630237"/>
          </a:xfrm>
          <a:prstGeom prst="rect">
            <a:avLst/>
          </a:prstGeom>
          <a:noFill/>
          <a:ln w="12700">
            <a:solidFill>
              <a:schemeClr val="tx1"/>
            </a:solidFill>
            <a:prstDash val="dash"/>
            <a:miter lim="800000"/>
            <a:headEnd/>
            <a:tailEnd/>
          </a:ln>
          <a:effectLst/>
        </p:spPr>
        <p:txBody>
          <a:bodyPr wrap="none" anchor="ctr"/>
          <a:lstStyle/>
          <a:p>
            <a:endParaRPr lang="en-US"/>
          </a:p>
        </p:txBody>
      </p:sp>
      <p:sp>
        <p:nvSpPr>
          <p:cNvPr id="115722" name="Rectangle 10"/>
          <p:cNvSpPr>
            <a:spLocks noChangeArrowheads="1"/>
          </p:cNvSpPr>
          <p:nvPr/>
        </p:nvSpPr>
        <p:spPr bwMode="auto">
          <a:xfrm>
            <a:off x="939800" y="215900"/>
            <a:ext cx="4044950" cy="630238"/>
          </a:xfrm>
          <a:prstGeom prst="rect">
            <a:avLst/>
          </a:prstGeom>
          <a:noFill/>
          <a:ln w="12700">
            <a:solidFill>
              <a:schemeClr val="tx1"/>
            </a:solidFill>
            <a:miter lim="800000"/>
            <a:headEnd/>
            <a:tailEnd/>
          </a:ln>
          <a:effectLst/>
        </p:spPr>
        <p:txBody>
          <a:bodyPr wrap="none" anchor="ctr"/>
          <a:lstStyle/>
          <a:p>
            <a:endParaRPr lang="en-US"/>
          </a:p>
        </p:txBody>
      </p:sp>
      <p:sp>
        <p:nvSpPr>
          <p:cNvPr id="115723" name="Rectangle 11"/>
          <p:cNvSpPr>
            <a:spLocks noChangeArrowheads="1"/>
          </p:cNvSpPr>
          <p:nvPr/>
        </p:nvSpPr>
        <p:spPr bwMode="auto">
          <a:xfrm>
            <a:off x="1008064" y="1262064"/>
            <a:ext cx="3944937" cy="630237"/>
          </a:xfrm>
          <a:prstGeom prst="rect">
            <a:avLst/>
          </a:prstGeom>
          <a:noFill/>
          <a:ln w="12700">
            <a:solidFill>
              <a:schemeClr val="tx1"/>
            </a:solidFill>
            <a:miter lim="800000"/>
            <a:headEnd/>
            <a:tailEnd/>
          </a:ln>
          <a:effectLst/>
        </p:spPr>
        <p:txBody>
          <a:bodyPr wrap="none" anchor="ctr"/>
          <a:lstStyle/>
          <a:p>
            <a:endParaRPr lang="en-US"/>
          </a:p>
        </p:txBody>
      </p:sp>
      <p:sp>
        <p:nvSpPr>
          <p:cNvPr id="115724" name="Rectangle 12"/>
          <p:cNvSpPr>
            <a:spLocks noChangeArrowheads="1"/>
          </p:cNvSpPr>
          <p:nvPr/>
        </p:nvSpPr>
        <p:spPr bwMode="auto">
          <a:xfrm>
            <a:off x="1008064" y="2389189"/>
            <a:ext cx="3944937" cy="630237"/>
          </a:xfrm>
          <a:prstGeom prst="rect">
            <a:avLst/>
          </a:prstGeom>
          <a:noFill/>
          <a:ln w="12700">
            <a:solidFill>
              <a:schemeClr val="tx1"/>
            </a:solidFill>
            <a:miter lim="800000"/>
            <a:headEnd/>
            <a:tailEnd/>
          </a:ln>
          <a:effectLst/>
        </p:spPr>
        <p:txBody>
          <a:bodyPr wrap="none" anchor="ctr"/>
          <a:lstStyle/>
          <a:p>
            <a:endParaRPr lang="en-US"/>
          </a:p>
        </p:txBody>
      </p:sp>
      <p:sp>
        <p:nvSpPr>
          <p:cNvPr id="115725" name="Rectangle 13"/>
          <p:cNvSpPr>
            <a:spLocks noChangeArrowheads="1"/>
          </p:cNvSpPr>
          <p:nvPr/>
        </p:nvSpPr>
        <p:spPr bwMode="auto">
          <a:xfrm>
            <a:off x="1008064" y="3516314"/>
            <a:ext cx="3944937" cy="630237"/>
          </a:xfrm>
          <a:prstGeom prst="rect">
            <a:avLst/>
          </a:prstGeom>
          <a:noFill/>
          <a:ln w="12700">
            <a:solidFill>
              <a:schemeClr val="tx1"/>
            </a:solidFill>
            <a:miter lim="800000"/>
            <a:headEnd/>
            <a:tailEnd/>
          </a:ln>
          <a:effectLst/>
        </p:spPr>
        <p:txBody>
          <a:bodyPr wrap="none" anchor="ctr"/>
          <a:lstStyle/>
          <a:p>
            <a:endParaRPr lang="en-US"/>
          </a:p>
        </p:txBody>
      </p:sp>
      <p:sp>
        <p:nvSpPr>
          <p:cNvPr id="115726" name="Line 14"/>
          <p:cNvSpPr>
            <a:spLocks noChangeShapeType="1"/>
          </p:cNvSpPr>
          <p:nvPr/>
        </p:nvSpPr>
        <p:spPr bwMode="auto">
          <a:xfrm>
            <a:off x="3048000" y="860425"/>
            <a:ext cx="0" cy="38893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5727" name="Line 15"/>
          <p:cNvSpPr>
            <a:spLocks noChangeShapeType="1"/>
          </p:cNvSpPr>
          <p:nvPr/>
        </p:nvSpPr>
        <p:spPr bwMode="auto">
          <a:xfrm>
            <a:off x="3048000" y="1906588"/>
            <a:ext cx="0" cy="469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5728" name="Line 16"/>
          <p:cNvSpPr>
            <a:spLocks noChangeShapeType="1"/>
          </p:cNvSpPr>
          <p:nvPr/>
        </p:nvSpPr>
        <p:spPr bwMode="auto">
          <a:xfrm>
            <a:off x="3048000" y="3033714"/>
            <a:ext cx="0" cy="468312"/>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5729" name="Line 17"/>
          <p:cNvSpPr>
            <a:spLocks noChangeShapeType="1"/>
          </p:cNvSpPr>
          <p:nvPr/>
        </p:nvSpPr>
        <p:spPr bwMode="auto">
          <a:xfrm>
            <a:off x="3048000" y="4160839"/>
            <a:ext cx="0" cy="468312"/>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5730" name="Line 18"/>
          <p:cNvSpPr>
            <a:spLocks noChangeShapeType="1"/>
          </p:cNvSpPr>
          <p:nvPr/>
        </p:nvSpPr>
        <p:spPr bwMode="auto">
          <a:xfrm>
            <a:off x="3048000" y="5286375"/>
            <a:ext cx="0" cy="469900"/>
          </a:xfrm>
          <a:prstGeom prst="line">
            <a:avLst/>
          </a:prstGeom>
          <a:noFill/>
          <a:ln w="12700">
            <a:solidFill>
              <a:schemeClr val="tx1"/>
            </a:solidFill>
            <a:prstDash val="sysDot"/>
            <a:round/>
            <a:headEnd/>
            <a:tailEnd type="triangle" w="med" len="med"/>
          </a:ln>
          <a:effectLst/>
        </p:spPr>
        <p:txBody>
          <a:bodyPr wrap="none" anchor="ctr"/>
          <a:lstStyle/>
          <a:p>
            <a:endParaRPr lang="en-US"/>
          </a:p>
        </p:txBody>
      </p:sp>
      <p:sp>
        <p:nvSpPr>
          <p:cNvPr id="115731" name="Arc 19"/>
          <p:cNvSpPr>
            <a:spLocks/>
          </p:cNvSpPr>
          <p:nvPr/>
        </p:nvSpPr>
        <p:spPr bwMode="auto">
          <a:xfrm rot="2760000">
            <a:off x="4142581" y="1821657"/>
            <a:ext cx="2105025" cy="1817688"/>
          </a:xfrm>
          <a:custGeom>
            <a:avLst/>
            <a:gdLst>
              <a:gd name="G0" fmla="+- 17 0 0"/>
              <a:gd name="G1" fmla="+- 21600 0 0"/>
              <a:gd name="G2" fmla="+- 21600 0 0"/>
              <a:gd name="T0" fmla="*/ 0 w 21617"/>
              <a:gd name="T1" fmla="*/ 0 h 21600"/>
              <a:gd name="T2" fmla="*/ 21617 w 21617"/>
              <a:gd name="T3" fmla="*/ 21583 h 21600"/>
              <a:gd name="T4" fmla="*/ 17 w 21617"/>
              <a:gd name="T5" fmla="*/ 21600 h 21600"/>
            </a:gdLst>
            <a:ahLst/>
            <a:cxnLst>
              <a:cxn ang="0">
                <a:pos x="T0" y="T1"/>
              </a:cxn>
              <a:cxn ang="0">
                <a:pos x="T2" y="T3"/>
              </a:cxn>
              <a:cxn ang="0">
                <a:pos x="T4" y="T5"/>
              </a:cxn>
            </a:cxnLst>
            <a:rect l="0" t="0" r="r" b="b"/>
            <a:pathLst>
              <a:path w="21617" h="21600" fill="none" extrusionOk="0">
                <a:moveTo>
                  <a:pt x="0" y="0"/>
                </a:moveTo>
                <a:cubicBezTo>
                  <a:pt x="5" y="0"/>
                  <a:pt x="11" y="-1"/>
                  <a:pt x="17" y="0"/>
                </a:cubicBezTo>
                <a:cubicBezTo>
                  <a:pt x="11939" y="0"/>
                  <a:pt x="21607" y="9660"/>
                  <a:pt x="21616" y="21583"/>
                </a:cubicBezTo>
              </a:path>
              <a:path w="21617" h="21600" stroke="0" extrusionOk="0">
                <a:moveTo>
                  <a:pt x="0" y="0"/>
                </a:moveTo>
                <a:cubicBezTo>
                  <a:pt x="5" y="0"/>
                  <a:pt x="11" y="-1"/>
                  <a:pt x="17" y="0"/>
                </a:cubicBezTo>
                <a:cubicBezTo>
                  <a:pt x="11939" y="0"/>
                  <a:pt x="21607" y="9660"/>
                  <a:pt x="21616" y="21583"/>
                </a:cubicBezTo>
                <a:lnTo>
                  <a:pt x="17" y="21600"/>
                </a:lnTo>
                <a:close/>
              </a:path>
            </a:pathLst>
          </a:custGeom>
          <a:noFill/>
          <a:ln w="12700" cap="rnd">
            <a:solidFill>
              <a:schemeClr val="tx1"/>
            </a:solidFill>
            <a:round/>
            <a:headEnd/>
            <a:tailEnd/>
          </a:ln>
          <a:effectLst/>
        </p:spPr>
        <p:txBody>
          <a:bodyPr wrap="none" anchor="ctr"/>
          <a:lstStyle/>
          <a:p>
            <a:endParaRPr lang="en-US"/>
          </a:p>
        </p:txBody>
      </p:sp>
      <p:sp>
        <p:nvSpPr>
          <p:cNvPr id="115733" name="Arc 21"/>
          <p:cNvSpPr>
            <a:spLocks/>
          </p:cNvSpPr>
          <p:nvPr/>
        </p:nvSpPr>
        <p:spPr bwMode="auto">
          <a:xfrm rot="3000000">
            <a:off x="5111751" y="5908675"/>
            <a:ext cx="500062" cy="344487"/>
          </a:xfrm>
          <a:custGeom>
            <a:avLst/>
            <a:gdLst>
              <a:gd name="G0" fmla="+- 73 0 0"/>
              <a:gd name="G1" fmla="+- 21600 0 0"/>
              <a:gd name="G2" fmla="+- 21600 0 0"/>
              <a:gd name="T0" fmla="*/ 0 w 21673"/>
              <a:gd name="T1" fmla="*/ 0 h 21600"/>
              <a:gd name="T2" fmla="*/ 21673 w 21673"/>
              <a:gd name="T3" fmla="*/ 21600 h 21600"/>
              <a:gd name="T4" fmla="*/ 73 w 21673"/>
              <a:gd name="T5" fmla="*/ 21600 h 21600"/>
            </a:gdLst>
            <a:ahLst/>
            <a:cxnLst>
              <a:cxn ang="0">
                <a:pos x="T0" y="T1"/>
              </a:cxn>
              <a:cxn ang="0">
                <a:pos x="T2" y="T3"/>
              </a:cxn>
              <a:cxn ang="0">
                <a:pos x="T4" y="T5"/>
              </a:cxn>
            </a:cxnLst>
            <a:rect l="0" t="0" r="r" b="b"/>
            <a:pathLst>
              <a:path w="21673" h="21600" fill="none" extrusionOk="0">
                <a:moveTo>
                  <a:pt x="0" y="0"/>
                </a:moveTo>
                <a:cubicBezTo>
                  <a:pt x="24" y="0"/>
                  <a:pt x="48" y="-1"/>
                  <a:pt x="73" y="0"/>
                </a:cubicBezTo>
                <a:cubicBezTo>
                  <a:pt x="12002" y="0"/>
                  <a:pt x="21673" y="9670"/>
                  <a:pt x="21673" y="21600"/>
                </a:cubicBezTo>
              </a:path>
              <a:path w="21673" h="21600" stroke="0" extrusionOk="0">
                <a:moveTo>
                  <a:pt x="0" y="0"/>
                </a:moveTo>
                <a:cubicBezTo>
                  <a:pt x="24" y="0"/>
                  <a:pt x="48" y="-1"/>
                  <a:pt x="73" y="0"/>
                </a:cubicBezTo>
                <a:cubicBezTo>
                  <a:pt x="12002" y="0"/>
                  <a:pt x="21673" y="9670"/>
                  <a:pt x="21673" y="21600"/>
                </a:cubicBezTo>
                <a:lnTo>
                  <a:pt x="73" y="21600"/>
                </a:lnTo>
                <a:close/>
              </a:path>
            </a:pathLst>
          </a:custGeom>
          <a:noFill/>
          <a:ln w="12700" cap="rnd">
            <a:solidFill>
              <a:schemeClr val="tx1"/>
            </a:solidFill>
            <a:round/>
            <a:headEnd/>
            <a:tailEnd/>
          </a:ln>
          <a:effectLst/>
        </p:spPr>
        <p:txBody>
          <a:bodyPr wrap="none" anchor="ctr"/>
          <a:lstStyle/>
          <a:p>
            <a:endParaRPr lang="en-US"/>
          </a:p>
        </p:txBody>
      </p:sp>
      <p:sp>
        <p:nvSpPr>
          <p:cNvPr id="115735" name="Text Box 23"/>
          <p:cNvSpPr txBox="1">
            <a:spLocks noChangeArrowheads="1"/>
          </p:cNvSpPr>
          <p:nvPr/>
        </p:nvSpPr>
        <p:spPr bwMode="auto">
          <a:xfrm>
            <a:off x="5943601" y="5857876"/>
            <a:ext cx="2116285" cy="461665"/>
          </a:xfrm>
          <a:prstGeom prst="rect">
            <a:avLst/>
          </a:prstGeom>
          <a:solidFill>
            <a:srgbClr val="FFFF99"/>
          </a:solidFill>
          <a:ln w="9525">
            <a:solidFill>
              <a:srgbClr val="000000"/>
            </a:solidFill>
            <a:miter lim="800000"/>
            <a:headEnd/>
            <a:tailEnd/>
          </a:ln>
          <a:effectLst/>
        </p:spPr>
        <p:txBody>
          <a:bodyPr wrap="none">
            <a:spAutoFit/>
          </a:bodyPr>
          <a:lstStyle/>
          <a:p>
            <a:r>
              <a:rPr lang="en-US" sz="2400" b="1" dirty="0" err="1">
                <a:solidFill>
                  <a:srgbClr val="000000"/>
                </a:solidFill>
              </a:rPr>
              <a:t>Postmarketing</a:t>
            </a:r>
            <a:endParaRPr lang="en-US" sz="2400" b="1" dirty="0">
              <a:solidFill>
                <a:srgbClr val="000000"/>
              </a:solidFill>
            </a:endParaRPr>
          </a:p>
        </p:txBody>
      </p:sp>
      <p:sp>
        <p:nvSpPr>
          <p:cNvPr id="24" name="Text Box 24"/>
          <p:cNvSpPr txBox="1">
            <a:spLocks noChangeArrowheads="1"/>
          </p:cNvSpPr>
          <p:nvPr/>
        </p:nvSpPr>
        <p:spPr bwMode="auto">
          <a:xfrm>
            <a:off x="5943601" y="2438401"/>
            <a:ext cx="2006511" cy="461665"/>
          </a:xfrm>
          <a:prstGeom prst="rect">
            <a:avLst/>
          </a:prstGeom>
          <a:solidFill>
            <a:srgbClr val="FFFF99"/>
          </a:solidFill>
          <a:ln w="9525">
            <a:solidFill>
              <a:srgbClr val="000000"/>
            </a:solidFill>
            <a:miter lim="800000"/>
            <a:headEnd/>
            <a:tailEnd/>
          </a:ln>
          <a:effectLst/>
        </p:spPr>
        <p:txBody>
          <a:bodyPr wrap="none">
            <a:spAutoFit/>
          </a:bodyPr>
          <a:lstStyle/>
          <a:p>
            <a:r>
              <a:rPr lang="en-US" sz="2400" b="1" dirty="0">
                <a:solidFill>
                  <a:srgbClr val="000000"/>
                </a:solidFill>
              </a:rPr>
              <a:t>Premarketing</a:t>
            </a:r>
          </a:p>
        </p:txBody>
      </p:sp>
    </p:spTree>
    <p:extLst>
      <p:ext uri="{BB962C8B-B14F-4D97-AF65-F5344CB8AC3E}">
        <p14:creationId xmlns:p14="http://schemas.microsoft.com/office/powerpoint/2010/main" val="131206109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p:spPr>
        <p:txBody>
          <a:bodyPr/>
          <a:lstStyle/>
          <a:p>
            <a:r>
              <a:rPr lang="en-US" sz="3600" dirty="0"/>
              <a:t>Phase 1 clinical studies</a:t>
            </a:r>
          </a:p>
        </p:txBody>
      </p:sp>
      <p:sp>
        <p:nvSpPr>
          <p:cNvPr id="81923" name="Rectangle 3"/>
          <p:cNvSpPr>
            <a:spLocks noGrp="1" noChangeArrowheads="1"/>
          </p:cNvSpPr>
          <p:nvPr>
            <p:ph type="body" idx="1"/>
          </p:nvPr>
        </p:nvSpPr>
        <p:spPr>
          <a:noFill/>
          <a:ln/>
        </p:spPr>
        <p:txBody>
          <a:bodyPr/>
          <a:lstStyle/>
          <a:p>
            <a:r>
              <a:rPr lang="en-US" sz="3200" dirty="0"/>
              <a:t>Subjects: </a:t>
            </a:r>
            <a:endParaRPr lang="en-US" sz="3200" dirty="0" smtClean="0"/>
          </a:p>
          <a:p>
            <a:pPr lvl="1"/>
            <a:r>
              <a:rPr lang="en-US" sz="2800" dirty="0" smtClean="0"/>
              <a:t>small numbers</a:t>
            </a:r>
          </a:p>
          <a:p>
            <a:pPr lvl="1"/>
            <a:r>
              <a:rPr lang="en-US" sz="2800" dirty="0" smtClean="0"/>
              <a:t>generally </a:t>
            </a:r>
            <a:r>
              <a:rPr lang="en-US" sz="2800" dirty="0"/>
              <a:t>healthy volunteers </a:t>
            </a:r>
          </a:p>
          <a:p>
            <a:r>
              <a:rPr lang="en-US" sz="3200" dirty="0"/>
              <a:t>Purpose: </a:t>
            </a:r>
          </a:p>
          <a:p>
            <a:pPr lvl="1"/>
            <a:r>
              <a:rPr lang="en-US" sz="2800" dirty="0" smtClean="0"/>
              <a:t>Pharmacokinetic parameters</a:t>
            </a:r>
            <a:endParaRPr lang="en-US" sz="2800" dirty="0"/>
          </a:p>
          <a:p>
            <a:pPr lvl="1"/>
            <a:r>
              <a:rPr lang="en-US" sz="2800" dirty="0" smtClean="0"/>
              <a:t>Common </a:t>
            </a:r>
            <a:r>
              <a:rPr lang="en-US" sz="2800" dirty="0"/>
              <a:t>toxic reactions</a:t>
            </a:r>
          </a:p>
          <a:p>
            <a:pPr lvl="1"/>
            <a:r>
              <a:rPr lang="en-US" sz="2800" dirty="0" smtClean="0"/>
              <a:t>Safe </a:t>
            </a:r>
            <a:r>
              <a:rPr lang="en-US" sz="2800" dirty="0"/>
              <a:t>dosage </a:t>
            </a:r>
            <a:r>
              <a:rPr lang="en-US" sz="2800" dirty="0" smtClean="0"/>
              <a:t>range</a:t>
            </a:r>
            <a:endParaRPr lang="en-US" sz="2800" dirty="0"/>
          </a:p>
        </p:txBody>
      </p:sp>
    </p:spTree>
    <p:extLst>
      <p:ext uri="{BB962C8B-B14F-4D97-AF65-F5344CB8AC3E}">
        <p14:creationId xmlns:p14="http://schemas.microsoft.com/office/powerpoint/2010/main" val="29369190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868362"/>
          </a:xfrm>
          <a:noFill/>
          <a:ln/>
        </p:spPr>
        <p:txBody>
          <a:bodyPr/>
          <a:lstStyle/>
          <a:p>
            <a:r>
              <a:rPr lang="en-US" sz="3600" dirty="0"/>
              <a:t>Phase 2 clinical studies</a:t>
            </a:r>
          </a:p>
        </p:txBody>
      </p:sp>
      <p:sp>
        <p:nvSpPr>
          <p:cNvPr id="82947" name="Rectangle 3"/>
          <p:cNvSpPr>
            <a:spLocks noGrp="1" noChangeArrowheads="1"/>
          </p:cNvSpPr>
          <p:nvPr>
            <p:ph type="body" idx="1"/>
          </p:nvPr>
        </p:nvSpPr>
        <p:spPr>
          <a:xfrm>
            <a:off x="457200" y="1143000"/>
            <a:ext cx="8229600" cy="4991100"/>
          </a:xfrm>
          <a:noFill/>
          <a:ln/>
        </p:spPr>
        <p:txBody>
          <a:bodyPr/>
          <a:lstStyle/>
          <a:p>
            <a:r>
              <a:rPr lang="en-US" dirty="0"/>
              <a:t>Subjects: </a:t>
            </a:r>
            <a:endParaRPr lang="en-US" dirty="0" smtClean="0"/>
          </a:p>
          <a:p>
            <a:pPr lvl="1"/>
            <a:r>
              <a:rPr lang="en-US" sz="2400" dirty="0" smtClean="0"/>
              <a:t>Relatively small numbers</a:t>
            </a:r>
          </a:p>
          <a:p>
            <a:pPr lvl="1"/>
            <a:r>
              <a:rPr lang="en-US" sz="2400" dirty="0" smtClean="0"/>
              <a:t>Patients </a:t>
            </a:r>
            <a:r>
              <a:rPr lang="en-US" sz="2400" dirty="0"/>
              <a:t>with target </a:t>
            </a:r>
            <a:r>
              <a:rPr lang="en-US" sz="2400" dirty="0" smtClean="0"/>
              <a:t>disease</a:t>
            </a:r>
          </a:p>
          <a:p>
            <a:pPr lvl="1"/>
            <a:r>
              <a:rPr lang="en-US" sz="2400" dirty="0" smtClean="0"/>
              <a:t>Narrow eligibility criteria</a:t>
            </a:r>
          </a:p>
          <a:p>
            <a:pPr lvl="1"/>
            <a:r>
              <a:rPr lang="en-US" dirty="0" smtClean="0"/>
              <a:t>Can have “single” arm or comparator arm as well </a:t>
            </a:r>
            <a:endParaRPr lang="en-US" sz="2400" dirty="0"/>
          </a:p>
          <a:p>
            <a:r>
              <a:rPr lang="en-US" dirty="0"/>
              <a:t>Purpose:</a:t>
            </a:r>
          </a:p>
          <a:p>
            <a:pPr lvl="1"/>
            <a:r>
              <a:rPr lang="en-US" sz="2400" dirty="0" smtClean="0"/>
              <a:t>Dose ranging studies, optimal dose</a:t>
            </a:r>
            <a:endParaRPr lang="en-US" sz="2400" dirty="0"/>
          </a:p>
          <a:p>
            <a:pPr lvl="1"/>
            <a:r>
              <a:rPr lang="en-US" sz="2400" dirty="0" smtClean="0"/>
              <a:t>Pharmacokinetic </a:t>
            </a:r>
            <a:r>
              <a:rPr lang="en-US" sz="2400" dirty="0"/>
              <a:t>parameters in </a:t>
            </a:r>
            <a:r>
              <a:rPr lang="en-US" sz="2400" dirty="0" smtClean="0"/>
              <a:t>patients with target disease</a:t>
            </a:r>
            <a:endParaRPr lang="en-US" sz="2400" dirty="0"/>
          </a:p>
          <a:p>
            <a:pPr lvl="1"/>
            <a:r>
              <a:rPr lang="en-US" sz="2400" dirty="0" smtClean="0"/>
              <a:t>Common </a:t>
            </a:r>
            <a:r>
              <a:rPr lang="en-US" sz="2400" dirty="0"/>
              <a:t>adverse events in </a:t>
            </a:r>
            <a:r>
              <a:rPr lang="en-US" sz="2400" dirty="0" smtClean="0"/>
              <a:t>patients with disease</a:t>
            </a:r>
          </a:p>
          <a:p>
            <a:pPr lvl="1"/>
            <a:r>
              <a:rPr lang="en-US" sz="2400" dirty="0" smtClean="0"/>
              <a:t>Preliminary </a:t>
            </a:r>
            <a:r>
              <a:rPr lang="en-US" sz="2400" dirty="0"/>
              <a:t>evidence of efficacy</a:t>
            </a:r>
          </a:p>
        </p:txBody>
      </p:sp>
    </p:spTree>
    <p:extLst>
      <p:ext uri="{BB962C8B-B14F-4D97-AF65-F5344CB8AC3E}">
        <p14:creationId xmlns:p14="http://schemas.microsoft.com/office/powerpoint/2010/main" val="95765376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16933"/>
            <a:ext cx="8229600" cy="944562"/>
          </a:xfrm>
          <a:noFill/>
          <a:ln/>
        </p:spPr>
        <p:txBody>
          <a:bodyPr/>
          <a:lstStyle/>
          <a:p>
            <a:r>
              <a:rPr lang="en-US" sz="3600" dirty="0"/>
              <a:t>Phase 3 clinical studies</a:t>
            </a:r>
          </a:p>
        </p:txBody>
      </p:sp>
      <p:sp>
        <p:nvSpPr>
          <p:cNvPr id="83971" name="Rectangle 3"/>
          <p:cNvSpPr>
            <a:spLocks noGrp="1" noChangeArrowheads="1"/>
          </p:cNvSpPr>
          <p:nvPr>
            <p:ph type="body" idx="1"/>
          </p:nvPr>
        </p:nvSpPr>
        <p:spPr>
          <a:xfrm>
            <a:off x="304800" y="1219200"/>
            <a:ext cx="8382000" cy="4953000"/>
          </a:xfrm>
          <a:noFill/>
          <a:ln/>
        </p:spPr>
        <p:txBody>
          <a:bodyPr/>
          <a:lstStyle/>
          <a:p>
            <a:r>
              <a:rPr lang="en-US" dirty="0"/>
              <a:t>Subjects: </a:t>
            </a:r>
            <a:endParaRPr lang="en-US" dirty="0" smtClean="0"/>
          </a:p>
          <a:p>
            <a:pPr lvl="1"/>
            <a:r>
              <a:rPr lang="en-US" dirty="0" smtClean="0"/>
              <a:t>Usually large studies (n=500-8,000)</a:t>
            </a:r>
          </a:p>
          <a:p>
            <a:pPr lvl="1"/>
            <a:r>
              <a:rPr lang="en-US" dirty="0" smtClean="0"/>
              <a:t>Patients </a:t>
            </a:r>
            <a:r>
              <a:rPr lang="en-US" dirty="0"/>
              <a:t>with target </a:t>
            </a:r>
            <a:r>
              <a:rPr lang="en-US" dirty="0" smtClean="0"/>
              <a:t>disease</a:t>
            </a:r>
          </a:p>
          <a:p>
            <a:pPr lvl="1"/>
            <a:r>
              <a:rPr lang="en-US" dirty="0" smtClean="0"/>
              <a:t>Random allocation, may involve multiple study groups </a:t>
            </a:r>
            <a:endParaRPr lang="en-US" dirty="0"/>
          </a:p>
          <a:p>
            <a:r>
              <a:rPr lang="en-US" dirty="0"/>
              <a:t>Purpose:</a:t>
            </a:r>
          </a:p>
          <a:p>
            <a:pPr lvl="1"/>
            <a:r>
              <a:rPr lang="en-US" dirty="0" smtClean="0"/>
              <a:t>Efficacy</a:t>
            </a:r>
            <a:endParaRPr lang="en-US" dirty="0"/>
          </a:p>
          <a:p>
            <a:pPr lvl="1"/>
            <a:r>
              <a:rPr lang="en-US" dirty="0" smtClean="0"/>
              <a:t>Safety </a:t>
            </a:r>
          </a:p>
          <a:p>
            <a:r>
              <a:rPr lang="en-US" dirty="0" smtClean="0"/>
              <a:t>Pivotal studies</a:t>
            </a:r>
          </a:p>
          <a:p>
            <a:pPr lvl="1"/>
            <a:r>
              <a:rPr lang="en-US" dirty="0" smtClean="0"/>
              <a:t>Used for getting new drugs approved, expand label</a:t>
            </a:r>
          </a:p>
          <a:p>
            <a:pPr lvl="1"/>
            <a:r>
              <a:rPr lang="en-US" dirty="0" smtClean="0"/>
              <a:t>Extensive data collection</a:t>
            </a:r>
          </a:p>
          <a:p>
            <a:r>
              <a:rPr lang="en-US" dirty="0" smtClean="0"/>
              <a:t>Include control or comparator groups </a:t>
            </a:r>
          </a:p>
        </p:txBody>
      </p:sp>
    </p:spTree>
    <p:extLst>
      <p:ext uri="{BB962C8B-B14F-4D97-AF65-F5344CB8AC3E}">
        <p14:creationId xmlns:p14="http://schemas.microsoft.com/office/powerpoint/2010/main" val="380433605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Phase 4 Studies</a:t>
            </a:r>
          </a:p>
        </p:txBody>
      </p:sp>
      <p:sp>
        <p:nvSpPr>
          <p:cNvPr id="119811" name="Rectangle 3"/>
          <p:cNvSpPr>
            <a:spLocks noGrp="1" noChangeArrowheads="1"/>
          </p:cNvSpPr>
          <p:nvPr>
            <p:ph type="body" idx="1"/>
          </p:nvPr>
        </p:nvSpPr>
        <p:spPr>
          <a:xfrm>
            <a:off x="457200" y="914400"/>
            <a:ext cx="8229600" cy="5486400"/>
          </a:xfrm>
        </p:spPr>
        <p:txBody>
          <a:bodyPr/>
          <a:lstStyle/>
          <a:p>
            <a:r>
              <a:rPr lang="en-US" sz="2800" dirty="0" smtClean="0"/>
              <a:t>Post-Market setting </a:t>
            </a:r>
          </a:p>
          <a:p>
            <a:r>
              <a:rPr lang="en-US" sz="2800" dirty="0" smtClean="0"/>
              <a:t>Subjects</a:t>
            </a:r>
            <a:r>
              <a:rPr lang="en-US" sz="2800" dirty="0"/>
              <a:t>: </a:t>
            </a:r>
            <a:endParaRPr lang="en-US" sz="2800" dirty="0" smtClean="0"/>
          </a:p>
          <a:p>
            <a:pPr lvl="1"/>
            <a:r>
              <a:rPr lang="en-US" dirty="0"/>
              <a:t>generally large study population</a:t>
            </a:r>
          </a:p>
          <a:p>
            <a:pPr lvl="1"/>
            <a:r>
              <a:rPr lang="en-US" sz="2400" dirty="0" smtClean="0"/>
              <a:t>those </a:t>
            </a:r>
            <a:r>
              <a:rPr lang="en-US" sz="2400" dirty="0"/>
              <a:t>taking the </a:t>
            </a:r>
            <a:r>
              <a:rPr lang="en-US" sz="2400" dirty="0" smtClean="0"/>
              <a:t>medication vs other/no medication</a:t>
            </a:r>
          </a:p>
          <a:p>
            <a:r>
              <a:rPr lang="en-US" dirty="0" smtClean="0"/>
              <a:t>Purpose</a:t>
            </a:r>
            <a:r>
              <a:rPr lang="en-US" dirty="0"/>
              <a:t>:</a:t>
            </a:r>
          </a:p>
          <a:p>
            <a:pPr lvl="1"/>
            <a:r>
              <a:rPr lang="en-US" sz="2400" dirty="0"/>
              <a:t>Effectiveness of the drug in “real world”, as prescribed</a:t>
            </a:r>
          </a:p>
          <a:p>
            <a:pPr lvl="1"/>
            <a:r>
              <a:rPr lang="en-US" sz="2400" dirty="0"/>
              <a:t>Additional safety information (e.g. rare events, drug interactions, specific subgroups)</a:t>
            </a:r>
          </a:p>
          <a:p>
            <a:pPr lvl="1"/>
            <a:r>
              <a:rPr lang="en-US" sz="2400" dirty="0"/>
              <a:t>Long-term safety/efficacy</a:t>
            </a:r>
          </a:p>
          <a:p>
            <a:r>
              <a:rPr lang="en-US" sz="2800" dirty="0"/>
              <a:t>Sometimes required by FDA</a:t>
            </a:r>
          </a:p>
          <a:p>
            <a:r>
              <a:rPr lang="en-US" sz="2800" dirty="0"/>
              <a:t>Often </a:t>
            </a:r>
            <a:r>
              <a:rPr lang="en-US" sz="2800" dirty="0" smtClean="0"/>
              <a:t>observational, although can include allocation component – making it interventional</a:t>
            </a:r>
            <a:endParaRPr lang="en-US" sz="2800" dirty="0"/>
          </a:p>
        </p:txBody>
      </p:sp>
    </p:spTree>
    <p:extLst>
      <p:ext uri="{BB962C8B-B14F-4D97-AF65-F5344CB8AC3E}">
        <p14:creationId xmlns:p14="http://schemas.microsoft.com/office/powerpoint/2010/main" val="1678888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Post-marketing </a:t>
            </a:r>
            <a:r>
              <a:rPr lang="en-US" dirty="0" err="1" smtClean="0"/>
              <a:t>Pharmacovigilance</a:t>
            </a:r>
            <a:r>
              <a:rPr lang="en-US" dirty="0" smtClean="0"/>
              <a:t> is Intensifying</a:t>
            </a:r>
            <a:endParaRPr lang="en-US" dirty="0"/>
          </a:p>
        </p:txBody>
      </p:sp>
      <p:sp>
        <p:nvSpPr>
          <p:cNvPr id="3" name="Content Placeholder 2"/>
          <p:cNvSpPr>
            <a:spLocks noGrp="1"/>
          </p:cNvSpPr>
          <p:nvPr>
            <p:ph idx="1"/>
          </p:nvPr>
        </p:nvSpPr>
        <p:spPr>
          <a:xfrm>
            <a:off x="609600" y="990600"/>
            <a:ext cx="8001000" cy="5105400"/>
          </a:xfrm>
        </p:spPr>
        <p:txBody>
          <a:bodyPr/>
          <a:lstStyle/>
          <a:p>
            <a:r>
              <a:rPr lang="en-US" sz="2400" dirty="0" smtClean="0"/>
              <a:t>Companies are being required to establish REMS for their products</a:t>
            </a:r>
          </a:p>
          <a:p>
            <a:pPr lvl="1"/>
            <a:r>
              <a:rPr lang="en-US" sz="2000" dirty="0" smtClean="0"/>
              <a:t>Medication guide: contain FDA-approved information that can help avoid serious adverse events</a:t>
            </a:r>
          </a:p>
          <a:p>
            <a:pPr lvl="1"/>
            <a:r>
              <a:rPr lang="en-US" sz="2000" dirty="0" smtClean="0"/>
              <a:t>Ensure that the benefits of the drug outweigh the risks</a:t>
            </a:r>
          </a:p>
          <a:p>
            <a:r>
              <a:rPr lang="en-US" sz="2400" dirty="0" smtClean="0"/>
              <a:t>Companies may be required to establish a registry for all patients receiving a new drug</a:t>
            </a:r>
          </a:p>
          <a:p>
            <a:pPr lvl="1"/>
            <a:r>
              <a:rPr lang="en-US" sz="2000" dirty="0" smtClean="0"/>
              <a:t>Minimize off-label use</a:t>
            </a:r>
          </a:p>
          <a:p>
            <a:pPr lvl="1"/>
            <a:r>
              <a:rPr lang="en-US" sz="2000" dirty="0" smtClean="0"/>
              <a:t>Help to monitor the clinical outcomes, side-effects, etc.</a:t>
            </a:r>
          </a:p>
          <a:p>
            <a:pPr lvl="1">
              <a:buNone/>
            </a:pPr>
            <a:endParaRPr lang="en-US" sz="2000" dirty="0" smtClean="0"/>
          </a:p>
          <a:p>
            <a:pPr lvl="1"/>
            <a:endParaRPr lang="en-US" sz="2000" dirty="0" smtClean="0"/>
          </a:p>
          <a:p>
            <a:pPr lvl="1"/>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Sentinel System</a:t>
            </a:r>
            <a:endParaRPr lang="en-US" dirty="0"/>
          </a:p>
        </p:txBody>
      </p:sp>
      <p:sp>
        <p:nvSpPr>
          <p:cNvPr id="4" name="Content Placeholder 3"/>
          <p:cNvSpPr>
            <a:spLocks noGrp="1"/>
          </p:cNvSpPr>
          <p:nvPr>
            <p:ph idx="1"/>
          </p:nvPr>
        </p:nvSpPr>
        <p:spPr/>
        <p:txBody>
          <a:bodyPr/>
          <a:lstStyle/>
          <a:p>
            <a:r>
              <a:rPr lang="en-US" sz="2400" dirty="0" smtClean="0"/>
              <a:t>A new active surveillance system that will eventually be used to monitor all FDA-regulated products</a:t>
            </a:r>
          </a:p>
          <a:p>
            <a:pPr lvl="1"/>
            <a:r>
              <a:rPr lang="en-US" sz="1800" dirty="0" smtClean="0"/>
              <a:t>Linked, automated and sustainable system</a:t>
            </a:r>
          </a:p>
          <a:p>
            <a:pPr lvl="1"/>
            <a:r>
              <a:rPr lang="en-US" sz="1800" dirty="0" smtClean="0"/>
              <a:t>Leverages existing electronic data records (e.g., automated healthcare data from multiple sources)</a:t>
            </a:r>
          </a:p>
          <a:p>
            <a:pPr lvl="2"/>
            <a:r>
              <a:rPr lang="en-US" sz="1600" dirty="0" smtClean="0"/>
              <a:t>Claims database (e.g., Blue Cross, Medicare)</a:t>
            </a:r>
          </a:p>
          <a:p>
            <a:pPr lvl="2"/>
            <a:r>
              <a:rPr lang="en-US" sz="1600" dirty="0" smtClean="0"/>
              <a:t>Electronic medical records (e.g., Kaiser, Veteran’s Administration)</a:t>
            </a:r>
          </a:p>
          <a:p>
            <a:pPr lvl="1"/>
            <a:r>
              <a:rPr lang="en-US" sz="1800" dirty="0" smtClean="0"/>
              <a:t>Designed to enable rapid signal detection and verification across multiple data sources</a:t>
            </a:r>
          </a:p>
          <a:p>
            <a:r>
              <a:rPr lang="en-US" sz="2200" dirty="0" smtClean="0"/>
              <a:t>It will change the field of post-marketing drug surveillance significantly</a:t>
            </a:r>
          </a:p>
          <a:p>
            <a:pPr lvl="1"/>
            <a:r>
              <a:rPr lang="en-US" sz="1800" dirty="0" smtClean="0"/>
              <a:t>Reliance on core </a:t>
            </a:r>
            <a:r>
              <a:rPr lang="en-US" sz="1800" dirty="0" err="1" smtClean="0"/>
              <a:t>pharmacoepidemiologic</a:t>
            </a:r>
            <a:r>
              <a:rPr lang="en-US" sz="1800" dirty="0" smtClean="0"/>
              <a:t> methods</a:t>
            </a:r>
          </a:p>
          <a:p>
            <a:pPr lvl="1"/>
            <a:r>
              <a:rPr lang="en-US" sz="1800" dirty="0" smtClean="0"/>
              <a:t>Development of new surveillance methods for signal detection and validation</a:t>
            </a:r>
          </a:p>
          <a:p>
            <a:pPr lvl="1"/>
            <a:r>
              <a:rPr lang="en-US" sz="1800" dirty="0" smtClean="0"/>
              <a:t>Increase the demand for well-trained </a:t>
            </a:r>
            <a:r>
              <a:rPr lang="en-US" sz="1800" dirty="0" err="1" smtClean="0"/>
              <a:t>pharmacoepidemiologists</a:t>
            </a:r>
            <a:endParaRPr lang="en-US" sz="1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The Field of Pharmacoepidemiology </a:t>
            </a:r>
            <a:br>
              <a:rPr lang="en-US" dirty="0" smtClean="0"/>
            </a:br>
            <a:r>
              <a:rPr lang="en-US" dirty="0" smtClean="0"/>
              <a:t>Continues to Evolve</a:t>
            </a:r>
            <a:endParaRPr lang="en-US" dirty="0"/>
          </a:p>
        </p:txBody>
      </p:sp>
      <p:sp>
        <p:nvSpPr>
          <p:cNvPr id="3" name="Content Placeholder 2"/>
          <p:cNvSpPr>
            <a:spLocks noGrp="1"/>
          </p:cNvSpPr>
          <p:nvPr>
            <p:ph idx="1"/>
          </p:nvPr>
        </p:nvSpPr>
        <p:spPr/>
        <p:txBody>
          <a:bodyPr/>
          <a:lstStyle/>
          <a:p>
            <a:r>
              <a:rPr lang="en-US" dirty="0" smtClean="0"/>
              <a:t>Increased need to understand the safety profile of drugs prior to their approval</a:t>
            </a:r>
          </a:p>
          <a:p>
            <a:r>
              <a:rPr lang="en-US" dirty="0" smtClean="0"/>
              <a:t>Increased need to understand the safety of drugs once they have been approved (post-marketing drug surveillance research)</a:t>
            </a:r>
          </a:p>
          <a:p>
            <a:r>
              <a:rPr lang="en-US" dirty="0" smtClean="0"/>
              <a:t>Desire to identify sub-populations in whom therapies should be targeted </a:t>
            </a:r>
          </a:p>
          <a:p>
            <a:r>
              <a:rPr lang="en-US" dirty="0" smtClean="0"/>
              <a:t>Identification of potential beneficial effects        beyond labeled </a:t>
            </a:r>
            <a:r>
              <a:rPr lang="en-US" dirty="0" smtClean="0"/>
              <a:t>indication</a:t>
            </a:r>
          </a:p>
          <a:p>
            <a:r>
              <a:rPr lang="en-US" dirty="0" smtClean="0"/>
              <a:t>Label changes – provide data on new safety issues, subpopulations, drug interactions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Course Website 	</a:t>
            </a:r>
            <a:endParaRPr lang="en-US" sz="3600" dirty="0"/>
          </a:p>
        </p:txBody>
      </p:sp>
      <p:sp>
        <p:nvSpPr>
          <p:cNvPr id="15363" name="Rectangle 3"/>
          <p:cNvSpPr>
            <a:spLocks noGrp="1" noChangeArrowheads="1"/>
          </p:cNvSpPr>
          <p:nvPr>
            <p:ph type="body" idx="1"/>
          </p:nvPr>
        </p:nvSpPr>
        <p:spPr>
          <a:xfrm>
            <a:off x="381000" y="1066800"/>
            <a:ext cx="8458200" cy="5257800"/>
          </a:xfrm>
        </p:spPr>
        <p:txBody>
          <a:bodyPr/>
          <a:lstStyle/>
          <a:p>
            <a:pPr marL="0" indent="0">
              <a:lnSpc>
                <a:spcPct val="80000"/>
              </a:lnSpc>
              <a:buNone/>
            </a:pPr>
            <a:endParaRPr lang="en-US" dirty="0" smtClean="0"/>
          </a:p>
          <a:p>
            <a:pPr marL="0" indent="0">
              <a:lnSpc>
                <a:spcPct val="80000"/>
              </a:lnSpc>
              <a:buNone/>
            </a:pPr>
            <a:r>
              <a:rPr lang="en-US" b="1" dirty="0" smtClean="0"/>
              <a:t>Website:</a:t>
            </a:r>
            <a:r>
              <a:rPr lang="en-US" dirty="0" smtClean="0"/>
              <a:t> </a:t>
            </a:r>
          </a:p>
          <a:p>
            <a:pPr marL="0" indent="0">
              <a:lnSpc>
                <a:spcPct val="80000"/>
              </a:lnSpc>
              <a:buNone/>
            </a:pPr>
            <a:endParaRPr lang="en-US" u="sng" dirty="0" smtClean="0">
              <a:hlinkClick r:id="rId3"/>
            </a:endParaRPr>
          </a:p>
          <a:p>
            <a:pPr marL="0" indent="0">
              <a:lnSpc>
                <a:spcPct val="80000"/>
              </a:lnSpc>
              <a:buNone/>
            </a:pPr>
            <a:r>
              <a:rPr lang="en-US" sz="2400" u="sng" dirty="0" smtClean="0">
                <a:hlinkClick r:id="rId3"/>
              </a:rPr>
              <a:t>http</a:t>
            </a:r>
            <a:r>
              <a:rPr lang="en-US" sz="2400" u="sng" dirty="0">
                <a:hlinkClick r:id="rId3"/>
              </a:rPr>
              <a:t>://ticr.ucsf.edu/courses/schedule/pharmacoepi.html</a:t>
            </a:r>
            <a:r>
              <a:rPr lang="en-US" sz="2400" dirty="0" smtClean="0"/>
              <a:t>.</a:t>
            </a:r>
          </a:p>
          <a:p>
            <a:pPr marL="0" indent="0">
              <a:lnSpc>
                <a:spcPct val="80000"/>
              </a:lnSpc>
              <a:buNone/>
            </a:pPr>
            <a:endParaRPr lang="en-US" dirty="0"/>
          </a:p>
          <a:p>
            <a:pPr marL="0" indent="0">
              <a:lnSpc>
                <a:spcPct val="80000"/>
              </a:lnSpc>
              <a:buNone/>
            </a:pPr>
            <a:r>
              <a:rPr lang="en-US" dirty="0" smtClean="0"/>
              <a:t> Will post lecture slides, readings on website</a:t>
            </a:r>
            <a:endParaRPr lang="en-US" dirty="0"/>
          </a:p>
        </p:txBody>
      </p:sp>
    </p:spTree>
    <p:extLst>
      <p:ext uri="{BB962C8B-B14F-4D97-AF65-F5344CB8AC3E}">
        <p14:creationId xmlns:p14="http://schemas.microsoft.com/office/powerpoint/2010/main" val="15426724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solidFill>
                  <a:schemeClr val="tx1"/>
                </a:solidFill>
                <a:latin typeface="+mn-lt"/>
                <a:ea typeface="+mn-ea"/>
                <a:cs typeface="+mn-cs"/>
              </a:rPr>
              <a:t/>
            </a:r>
            <a:br>
              <a:rPr lang="en-US" sz="3200" dirty="0" smtClean="0">
                <a:solidFill>
                  <a:schemeClr val="tx1"/>
                </a:solidFill>
                <a:latin typeface="+mn-lt"/>
                <a:ea typeface="+mn-ea"/>
                <a:cs typeface="+mn-cs"/>
              </a:rPr>
            </a:br>
            <a:r>
              <a:rPr lang="en-US" sz="3200" dirty="0" smtClean="0"/>
              <a:t> Understanding the Safety Profile of Drugs Prior to their Approval</a:t>
            </a:r>
            <a:endParaRPr lang="en-US" dirty="0">
              <a:solidFill>
                <a:schemeClr val="tx1"/>
              </a:solidFill>
              <a:latin typeface="+mn-lt"/>
              <a:ea typeface="+mn-ea"/>
              <a:cs typeface="+mn-cs"/>
            </a:endParaRPr>
          </a:p>
        </p:txBody>
      </p:sp>
      <p:sp>
        <p:nvSpPr>
          <p:cNvPr id="3" name="Content Placeholder 2"/>
          <p:cNvSpPr>
            <a:spLocks noGrp="1"/>
          </p:cNvSpPr>
          <p:nvPr>
            <p:ph idx="1"/>
          </p:nvPr>
        </p:nvSpPr>
        <p:spPr>
          <a:xfrm>
            <a:off x="609600" y="1143000"/>
            <a:ext cx="8001000" cy="5181600"/>
          </a:xfrm>
        </p:spPr>
        <p:txBody>
          <a:bodyPr/>
          <a:lstStyle/>
          <a:p>
            <a:r>
              <a:rPr lang="en-US" dirty="0" smtClean="0"/>
              <a:t>Ideally, safety information is obtained prior to drug approval (Phase I-III)</a:t>
            </a:r>
          </a:p>
          <a:p>
            <a:r>
              <a:rPr lang="en-US" dirty="0" smtClean="0"/>
              <a:t>Pre-marketing studies have limitations:</a:t>
            </a:r>
          </a:p>
          <a:p>
            <a:pPr lvl="2"/>
            <a:r>
              <a:rPr lang="en-US" dirty="0" smtClean="0"/>
              <a:t>Sample size</a:t>
            </a:r>
          </a:p>
          <a:p>
            <a:pPr lvl="3"/>
            <a:r>
              <a:rPr lang="en-US" dirty="0" smtClean="0"/>
              <a:t>Study size often limits the ability to detect rare events (e.g., an event has a background rate of 1 in 5,000 - this is not generally detectable in study of 2,000 patients)</a:t>
            </a:r>
          </a:p>
          <a:p>
            <a:pPr lvl="3"/>
            <a:r>
              <a:rPr lang="en-US" dirty="0" smtClean="0"/>
              <a:t>Study size also limits ability to make inference about less frequent events (e.g., 3 in one arm and 5 in another)</a:t>
            </a:r>
          </a:p>
          <a:p>
            <a:pPr lvl="2"/>
            <a:r>
              <a:rPr lang="en-US" dirty="0" smtClean="0"/>
              <a:t>Strict inclusion/exclusion criteria</a:t>
            </a:r>
          </a:p>
          <a:p>
            <a:pPr lvl="3"/>
            <a:r>
              <a:rPr lang="en-US" dirty="0" smtClean="0"/>
              <a:t>Select healthier patients to maximize efficacy</a:t>
            </a:r>
          </a:p>
          <a:p>
            <a:pPr lvl="2"/>
            <a:r>
              <a:rPr lang="en-US" dirty="0" smtClean="0"/>
              <a:t>Study duration</a:t>
            </a:r>
          </a:p>
          <a:p>
            <a:pPr lvl="3"/>
            <a:r>
              <a:rPr lang="en-US" dirty="0" smtClean="0"/>
              <a:t>Studies are often not long enough to observe events</a:t>
            </a:r>
          </a:p>
          <a:p>
            <a:pPr lvl="1"/>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 Understanding the Safety Profile of Drugs Prior to their Approval (2)</a:t>
            </a:r>
            <a:endParaRPr lang="en-US" sz="3200" dirty="0"/>
          </a:p>
        </p:txBody>
      </p:sp>
      <p:sp>
        <p:nvSpPr>
          <p:cNvPr id="3" name="Content Placeholder 2"/>
          <p:cNvSpPr>
            <a:spLocks noGrp="1"/>
          </p:cNvSpPr>
          <p:nvPr>
            <p:ph idx="1"/>
          </p:nvPr>
        </p:nvSpPr>
        <p:spPr>
          <a:xfrm>
            <a:off x="533400" y="1143000"/>
            <a:ext cx="8001000" cy="5029200"/>
          </a:xfrm>
        </p:spPr>
        <p:txBody>
          <a:bodyPr/>
          <a:lstStyle/>
          <a:p>
            <a:r>
              <a:rPr lang="en-US" dirty="0" smtClean="0"/>
              <a:t>Understanding the safety profile of drugs also requires in-depth understanding of the disease</a:t>
            </a:r>
          </a:p>
          <a:p>
            <a:pPr lvl="1"/>
            <a:r>
              <a:rPr lang="en-US" dirty="0" smtClean="0"/>
              <a:t>Clinical profile of patients with the disease </a:t>
            </a:r>
          </a:p>
          <a:p>
            <a:pPr lvl="1"/>
            <a:r>
              <a:rPr lang="en-US" dirty="0" smtClean="0"/>
              <a:t>Natural history of the disease</a:t>
            </a:r>
          </a:p>
          <a:p>
            <a:pPr lvl="1"/>
            <a:r>
              <a:rPr lang="en-US" dirty="0" smtClean="0"/>
              <a:t>Common/uncommon clinical outcomes in patients with the disease (i.e., background rates)</a:t>
            </a:r>
          </a:p>
          <a:p>
            <a:pPr lvl="1"/>
            <a:r>
              <a:rPr lang="en-US" dirty="0" smtClean="0"/>
              <a:t>Understanding the risks associated with other, similar therapies used to treat the same condition</a:t>
            </a:r>
          </a:p>
          <a:p>
            <a:pPr lvl="1"/>
            <a:r>
              <a:rPr lang="en-US" dirty="0" smtClean="0"/>
              <a:t>Helps to define the right population for study and treatment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0" y="277813"/>
            <a:ext cx="9144000" cy="1139825"/>
          </a:xfrm>
        </p:spPr>
        <p:txBody>
          <a:bodyPr/>
          <a:lstStyle/>
          <a:p>
            <a:r>
              <a:rPr lang="en-US" sz="3200"/>
              <a:t>Weight of the available evidence suggests…</a:t>
            </a:r>
          </a:p>
        </p:txBody>
      </p:sp>
      <p:sp>
        <p:nvSpPr>
          <p:cNvPr id="397315" name="Rectangle 3"/>
          <p:cNvSpPr>
            <a:spLocks noGrp="1" noChangeArrowheads="1"/>
          </p:cNvSpPr>
          <p:nvPr>
            <p:ph type="body" idx="1"/>
          </p:nvPr>
        </p:nvSpPr>
        <p:spPr/>
        <p:txBody>
          <a:bodyPr/>
          <a:lstStyle/>
          <a:p>
            <a:r>
              <a:rPr lang="en-US"/>
              <a:t>Elevated MI risk associated with rofecoxib</a:t>
            </a:r>
          </a:p>
          <a:p>
            <a:pPr lvl="1"/>
            <a:r>
              <a:rPr lang="en-US"/>
              <a:t>RR from RCTs: 2.24 (95% CI: 1.24-4.02)</a:t>
            </a:r>
          </a:p>
          <a:p>
            <a:r>
              <a:rPr lang="en-US"/>
              <a:t>The small cardioprotective effect of naproxen in observational studies (RR: 0.86 (95% CI: 0.75-0.99) does not explain the VIGOR findings</a:t>
            </a:r>
          </a:p>
        </p:txBody>
      </p:sp>
      <p:sp>
        <p:nvSpPr>
          <p:cNvPr id="397316" name="Text Box 4"/>
          <p:cNvSpPr txBox="1">
            <a:spLocks noChangeArrowheads="1"/>
          </p:cNvSpPr>
          <p:nvPr/>
        </p:nvSpPr>
        <p:spPr bwMode="auto">
          <a:xfrm>
            <a:off x="2792413" y="6288088"/>
            <a:ext cx="3760787" cy="457200"/>
          </a:xfrm>
          <a:prstGeom prst="rect">
            <a:avLst/>
          </a:prstGeom>
          <a:noFill/>
          <a:ln w="9525">
            <a:noFill/>
            <a:miter lim="800000"/>
            <a:headEnd/>
            <a:tailEnd/>
          </a:ln>
          <a:effectLst/>
        </p:spPr>
        <p:txBody>
          <a:bodyPr wrap="none">
            <a:spAutoFit/>
          </a:bodyPr>
          <a:lstStyle/>
          <a:p>
            <a:r>
              <a:rPr lang="en-US" sz="2400">
                <a:solidFill>
                  <a:srgbClr val="FFFFCC"/>
                </a:solidFill>
              </a:rPr>
              <a:t>J</a:t>
            </a:r>
            <a:r>
              <a:rPr lang="en-US" sz="2400">
                <a:solidFill>
                  <a:srgbClr val="FFFFCC"/>
                </a:solidFill>
                <a:cs typeface="Arial" charset="0"/>
              </a:rPr>
              <a:t>ü</a:t>
            </a:r>
            <a:r>
              <a:rPr lang="en-US" sz="2400">
                <a:solidFill>
                  <a:srgbClr val="FFFFCC"/>
                </a:solidFill>
              </a:rPr>
              <a:t>ni et al, the Lancet 2004</a:t>
            </a:r>
          </a:p>
        </p:txBody>
      </p:sp>
      <p:pic>
        <p:nvPicPr>
          <p:cNvPr id="5" name="Picture 2" descr="fs4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 Placeholder 2"/>
          <p:cNvSpPr txBox="1">
            <a:spLocks/>
          </p:cNvSpPr>
          <p:nvPr/>
        </p:nvSpPr>
        <p:spPr bwMode="auto">
          <a:xfrm>
            <a:off x="381000" y="252413"/>
            <a:ext cx="7772400" cy="1500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hlink"/>
              </a:buClr>
              <a:buSzTx/>
              <a:tabLst/>
              <a:defRPr/>
            </a:pPr>
            <a:r>
              <a:rPr kumimoji="0" lang="en-US" sz="44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So what went wrong???</a:t>
            </a:r>
            <a:endParaRPr kumimoji="0" lang="en-US" sz="4400" b="0" i="0" u="none" strike="noStrike" kern="0" cap="none" spc="0" normalizeH="0" baseline="0" noProof="0" dirty="0">
              <a:ln>
                <a:noFill/>
              </a:ln>
              <a:solidFill>
                <a:schemeClr val="accent6"/>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43230116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smtClean="0">
                <a:solidFill>
                  <a:schemeClr val="tx2"/>
                </a:solidFill>
              </a:rPr>
              <a:t>Why do we need post-marketing safety assessment?</a:t>
            </a:r>
            <a:endParaRPr lang="en-US" sz="3200" b="1" dirty="0">
              <a:solidFill>
                <a:schemeClr val="tx2"/>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7312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Post-marketing Drug Surveillance Research</a:t>
            </a:r>
            <a:endParaRPr lang="en-US" sz="3200" dirty="0"/>
          </a:p>
        </p:txBody>
      </p:sp>
      <p:sp>
        <p:nvSpPr>
          <p:cNvPr id="3" name="Content Placeholder 2"/>
          <p:cNvSpPr>
            <a:spLocks noGrp="1"/>
          </p:cNvSpPr>
          <p:nvPr>
            <p:ph idx="1"/>
          </p:nvPr>
        </p:nvSpPr>
        <p:spPr>
          <a:xfrm>
            <a:off x="533400" y="1219200"/>
            <a:ext cx="8001000" cy="5105400"/>
          </a:xfrm>
        </p:spPr>
        <p:txBody>
          <a:bodyPr/>
          <a:lstStyle/>
          <a:p>
            <a:pPr marL="457200" indent="-457200"/>
            <a:r>
              <a:rPr lang="en-US" dirty="0" smtClean="0"/>
              <a:t>There is a critical need to understand the safety of drugs once they have been approved</a:t>
            </a:r>
          </a:p>
          <a:p>
            <a:pPr lvl="1"/>
            <a:r>
              <a:rPr lang="en-US" dirty="0" smtClean="0"/>
              <a:t>Identification of safety signals</a:t>
            </a:r>
          </a:p>
          <a:p>
            <a:pPr lvl="2"/>
            <a:r>
              <a:rPr lang="en-US" dirty="0" smtClean="0"/>
              <a:t>Phase IV studies or non-experimental research</a:t>
            </a:r>
          </a:p>
          <a:p>
            <a:pPr lvl="1"/>
            <a:r>
              <a:rPr lang="en-US" dirty="0" smtClean="0"/>
              <a:t>Characterization of treatment patterns</a:t>
            </a:r>
          </a:p>
          <a:p>
            <a:pPr lvl="2"/>
            <a:r>
              <a:rPr lang="en-US" sz="1800" dirty="0" smtClean="0"/>
              <a:t>Who is receiving the therapy? </a:t>
            </a:r>
          </a:p>
          <a:p>
            <a:pPr lvl="2"/>
            <a:r>
              <a:rPr lang="en-US" sz="1800" dirty="0" smtClean="0"/>
              <a:t>Are there regional differences in practices? </a:t>
            </a:r>
          </a:p>
          <a:p>
            <a:pPr lvl="2"/>
            <a:r>
              <a:rPr lang="en-US" sz="1800" dirty="0" smtClean="0"/>
              <a:t>Are sicker patients being referred to newer therapies (confounding)?</a:t>
            </a:r>
          </a:p>
          <a:p>
            <a:pPr lvl="1"/>
            <a:r>
              <a:rPr lang="en-US" dirty="0" smtClean="0"/>
              <a:t>Identification of uncommon side effects of therapy</a:t>
            </a:r>
          </a:p>
          <a:p>
            <a:pPr lvl="1"/>
            <a:r>
              <a:rPr lang="en-US" dirty="0" smtClean="0"/>
              <a:t>Evaluation of potential drug-drug interactions</a:t>
            </a:r>
          </a:p>
          <a:p>
            <a:pPr lvl="2"/>
            <a:r>
              <a:rPr lang="en-US" sz="1800" dirty="0" smtClean="0"/>
              <a:t>Typically, RCTs enroll healthier patients so interactions with other medications may not have been studied previously</a:t>
            </a:r>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Identification of Sub-populations in Whom Therapies should be Targeted</a:t>
            </a:r>
            <a:endParaRPr lang="en-US" sz="3200" dirty="0"/>
          </a:p>
        </p:txBody>
      </p:sp>
      <p:sp>
        <p:nvSpPr>
          <p:cNvPr id="3" name="Content Placeholder 2"/>
          <p:cNvSpPr>
            <a:spLocks noGrp="1"/>
          </p:cNvSpPr>
          <p:nvPr>
            <p:ph idx="1"/>
          </p:nvPr>
        </p:nvSpPr>
        <p:spPr>
          <a:xfrm>
            <a:off x="609600" y="1295400"/>
            <a:ext cx="8001000" cy="5105400"/>
          </a:xfrm>
        </p:spPr>
        <p:txBody>
          <a:bodyPr/>
          <a:lstStyle/>
          <a:p>
            <a:r>
              <a:rPr lang="en-US" dirty="0" smtClean="0"/>
              <a:t>Identify patients for whom there is substantial efficacy </a:t>
            </a:r>
          </a:p>
          <a:p>
            <a:pPr lvl="1"/>
            <a:r>
              <a:rPr lang="en-US" dirty="0" smtClean="0"/>
              <a:t>Not all patients will respond to a given therapy </a:t>
            </a:r>
          </a:p>
          <a:p>
            <a:pPr lvl="2"/>
            <a:r>
              <a:rPr lang="en-US" sz="1800" dirty="0" smtClean="0"/>
              <a:t>Some may have minimal or blunted response, others none at all</a:t>
            </a:r>
          </a:p>
          <a:p>
            <a:pPr lvl="1"/>
            <a:r>
              <a:rPr lang="en-US" dirty="0" smtClean="0"/>
              <a:t>For those who do respond, the benefit may be even greater</a:t>
            </a:r>
          </a:p>
          <a:p>
            <a:r>
              <a:rPr lang="en-US" dirty="0" smtClean="0"/>
              <a:t>In those patients in whom the drug is not efficacious, does treatment increase the risk of adverse events</a:t>
            </a:r>
          </a:p>
          <a:p>
            <a:pPr lvl="1"/>
            <a:r>
              <a:rPr lang="en-US" dirty="0" smtClean="0"/>
              <a:t>May provide valuable information about disease pathways</a:t>
            </a:r>
          </a:p>
          <a:p>
            <a:pPr lvl="1"/>
            <a:r>
              <a:rPr lang="en-US" dirty="0" smtClean="0"/>
              <a:t>Off-target drug effects</a:t>
            </a:r>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Identification of Sub-populations in Whom Therapies should be Targeted (2)</a:t>
            </a:r>
            <a:endParaRPr lang="en-US" sz="3200" dirty="0"/>
          </a:p>
        </p:txBody>
      </p:sp>
      <p:sp>
        <p:nvSpPr>
          <p:cNvPr id="3" name="Content Placeholder 2"/>
          <p:cNvSpPr>
            <a:spLocks noGrp="1"/>
          </p:cNvSpPr>
          <p:nvPr>
            <p:ph idx="1"/>
          </p:nvPr>
        </p:nvSpPr>
        <p:spPr>
          <a:xfrm>
            <a:off x="457200" y="1295400"/>
            <a:ext cx="8001000" cy="5105400"/>
          </a:xfrm>
        </p:spPr>
        <p:txBody>
          <a:bodyPr/>
          <a:lstStyle/>
          <a:p>
            <a:r>
              <a:rPr lang="en-US" dirty="0" smtClean="0"/>
              <a:t>One path to identifying these sub-populations is genetics (</a:t>
            </a:r>
            <a:r>
              <a:rPr lang="en-US" dirty="0" err="1" smtClean="0"/>
              <a:t>pharmacogenetics</a:t>
            </a:r>
            <a:r>
              <a:rPr lang="en-US" dirty="0" smtClean="0"/>
              <a:t> research)</a:t>
            </a:r>
          </a:p>
          <a:p>
            <a:r>
              <a:rPr lang="en-US" dirty="0" smtClean="0"/>
              <a:t>Do different genotypes modify the effects of drugs?</a:t>
            </a:r>
          </a:p>
          <a:p>
            <a:pPr lvl="1"/>
            <a:r>
              <a:rPr lang="en-US" sz="2200" dirty="0" smtClean="0"/>
              <a:t>The wild-type KRAS gene (on tumors) is required for anti-EGFR therapies efficacy in patients with metastatic colorectal cancer.</a:t>
            </a:r>
          </a:p>
          <a:p>
            <a:pPr lvl="1"/>
            <a:r>
              <a:rPr lang="en-US" sz="2200" dirty="0" smtClean="0"/>
              <a:t>Differential effects on progression free survival</a:t>
            </a:r>
          </a:p>
          <a:p>
            <a:pPr lvl="2"/>
            <a:r>
              <a:rPr lang="en-US" dirty="0" smtClean="0"/>
              <a:t>Wild type: HR=0.45, 95% CI:0.34-0.59</a:t>
            </a:r>
          </a:p>
          <a:p>
            <a:pPr lvl="2"/>
            <a:r>
              <a:rPr lang="en-US" dirty="0" smtClean="0"/>
              <a:t>Mutant: HR=0.99, 95% CI:0.73-1.36</a:t>
            </a:r>
          </a:p>
          <a:p>
            <a:pPr>
              <a:buNone/>
            </a:pPr>
            <a:endParaRPr lang="en-US" dirty="0"/>
          </a:p>
        </p:txBody>
      </p:sp>
      <p:sp>
        <p:nvSpPr>
          <p:cNvPr id="4" name="TextBox 3"/>
          <p:cNvSpPr txBox="1"/>
          <p:nvPr/>
        </p:nvSpPr>
        <p:spPr>
          <a:xfrm>
            <a:off x="152400" y="6581001"/>
            <a:ext cx="3010761" cy="276999"/>
          </a:xfrm>
          <a:prstGeom prst="rect">
            <a:avLst/>
          </a:prstGeom>
          <a:noFill/>
        </p:spPr>
        <p:txBody>
          <a:bodyPr wrap="none" rtlCol="0">
            <a:spAutoFit/>
          </a:bodyPr>
          <a:lstStyle/>
          <a:p>
            <a:r>
              <a:rPr lang="en-US" sz="1200" dirty="0" smtClean="0"/>
              <a:t>Amado et al., J </a:t>
            </a:r>
            <a:r>
              <a:rPr lang="en-US" sz="1200" dirty="0" err="1" smtClean="0"/>
              <a:t>Clin</a:t>
            </a:r>
            <a:r>
              <a:rPr lang="en-US" sz="1200" dirty="0" smtClean="0"/>
              <a:t> </a:t>
            </a:r>
            <a:r>
              <a:rPr lang="en-US" sz="1200" dirty="0" err="1" smtClean="0"/>
              <a:t>Oncol</a:t>
            </a:r>
            <a:r>
              <a:rPr lang="en-US" sz="1200" dirty="0" smtClean="0"/>
              <a:t> 2008:26:1626-34. </a:t>
            </a:r>
            <a:endParaRPr lang="en-US"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3200" dirty="0" smtClean="0"/>
              <a:t>Identification of Potential Off-Label Uses</a:t>
            </a:r>
            <a:endParaRPr lang="en-US" sz="3200" dirty="0"/>
          </a:p>
        </p:txBody>
      </p:sp>
      <p:sp>
        <p:nvSpPr>
          <p:cNvPr id="3" name="Content Placeholder 2"/>
          <p:cNvSpPr>
            <a:spLocks noGrp="1"/>
          </p:cNvSpPr>
          <p:nvPr>
            <p:ph idx="1"/>
          </p:nvPr>
        </p:nvSpPr>
        <p:spPr>
          <a:xfrm>
            <a:off x="609600" y="1219200"/>
            <a:ext cx="8001000" cy="5105400"/>
          </a:xfrm>
        </p:spPr>
        <p:txBody>
          <a:bodyPr/>
          <a:lstStyle/>
          <a:p>
            <a:r>
              <a:rPr lang="en-US" dirty="0" smtClean="0"/>
              <a:t>Identification of potential beneficial effects beyond labeled indication</a:t>
            </a:r>
          </a:p>
          <a:p>
            <a:pPr lvl="1"/>
            <a:r>
              <a:rPr lang="en-US" dirty="0" err="1" smtClean="0"/>
              <a:t>Statins</a:t>
            </a:r>
            <a:r>
              <a:rPr lang="en-US" dirty="0" smtClean="0"/>
              <a:t> (HMG-</a:t>
            </a:r>
            <a:r>
              <a:rPr lang="en-US" dirty="0" err="1" smtClean="0"/>
              <a:t>CoA</a:t>
            </a:r>
            <a:r>
              <a:rPr lang="en-US" dirty="0" smtClean="0"/>
              <a:t> </a:t>
            </a:r>
            <a:r>
              <a:rPr lang="en-US" dirty="0" err="1" smtClean="0"/>
              <a:t>reductase</a:t>
            </a:r>
            <a:r>
              <a:rPr lang="en-US" dirty="0" smtClean="0"/>
              <a:t> inhibitors) are labeled to lower cholesterol levels </a:t>
            </a:r>
          </a:p>
          <a:p>
            <a:pPr lvl="1"/>
            <a:r>
              <a:rPr lang="en-US" dirty="0" err="1" smtClean="0"/>
              <a:t>Statins</a:t>
            </a:r>
            <a:r>
              <a:rPr lang="en-US" dirty="0" smtClean="0"/>
              <a:t> are used to treat or prevent atherosclerosis and subsequent clinical </a:t>
            </a:r>
            <a:r>
              <a:rPr lang="en-US" dirty="0" err="1" smtClean="0"/>
              <a:t>sequelae</a:t>
            </a:r>
            <a:r>
              <a:rPr lang="en-US" dirty="0" smtClean="0"/>
              <a:t> (e.g. heart attacks)</a:t>
            </a:r>
          </a:p>
          <a:p>
            <a:pPr lvl="1"/>
            <a:r>
              <a:rPr lang="en-US" dirty="0" smtClean="0"/>
              <a:t>Can </a:t>
            </a:r>
            <a:r>
              <a:rPr lang="en-US" dirty="0" err="1" smtClean="0"/>
              <a:t>statins</a:t>
            </a:r>
            <a:r>
              <a:rPr lang="en-US" dirty="0" smtClean="0"/>
              <a:t> reduce the risk of incident diabetes mellitus?</a:t>
            </a:r>
          </a:p>
          <a:p>
            <a:pPr lvl="2"/>
            <a:r>
              <a:rPr lang="en-US" dirty="0" err="1" smtClean="0"/>
              <a:t>Statins</a:t>
            </a:r>
            <a:r>
              <a:rPr lang="en-US" dirty="0" smtClean="0"/>
              <a:t> do not appear to lower the risk of incident Diabetes Mellitus (results from meta-analyses)</a:t>
            </a:r>
            <a:r>
              <a:rPr lang="en-US" baseline="30000" dirty="0" smtClean="0"/>
              <a:t>1,2</a:t>
            </a:r>
            <a:endParaRPr lang="en-US" dirty="0" smtClean="0"/>
          </a:p>
        </p:txBody>
      </p:sp>
      <p:sp>
        <p:nvSpPr>
          <p:cNvPr id="4" name="TextBox 3"/>
          <p:cNvSpPr txBox="1"/>
          <p:nvPr/>
        </p:nvSpPr>
        <p:spPr>
          <a:xfrm>
            <a:off x="457200" y="6396335"/>
            <a:ext cx="6147837" cy="369332"/>
          </a:xfrm>
          <a:prstGeom prst="rect">
            <a:avLst/>
          </a:prstGeom>
          <a:noFill/>
        </p:spPr>
        <p:txBody>
          <a:bodyPr wrap="none" rtlCol="0">
            <a:spAutoFit/>
          </a:bodyPr>
          <a:lstStyle/>
          <a:p>
            <a:r>
              <a:rPr lang="en-US" sz="1800" baseline="30000" dirty="0" smtClean="0"/>
              <a:t>1</a:t>
            </a:r>
            <a:r>
              <a:rPr lang="en-US" sz="1800" dirty="0" smtClean="0"/>
              <a:t>Sattar et al., Lancet 2010; </a:t>
            </a:r>
            <a:r>
              <a:rPr lang="en-US" sz="1800" baseline="30000" dirty="0" smtClean="0"/>
              <a:t>2</a:t>
            </a:r>
            <a:r>
              <a:rPr lang="en-US" sz="1800" dirty="0" smtClean="0"/>
              <a:t>Rajpathak et al., Diabetes Care 2009</a:t>
            </a:r>
            <a:endParaRPr lang="en-US"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Focus Areas in Pharmacoepidemiology</a:t>
            </a:r>
            <a:endParaRPr lang="en-US" dirty="0"/>
          </a:p>
        </p:txBody>
      </p:sp>
      <p:sp>
        <p:nvSpPr>
          <p:cNvPr id="3" name="Content Placeholder 2"/>
          <p:cNvSpPr>
            <a:spLocks noGrp="1"/>
          </p:cNvSpPr>
          <p:nvPr>
            <p:ph idx="1"/>
          </p:nvPr>
        </p:nvSpPr>
        <p:spPr>
          <a:xfrm>
            <a:off x="609600" y="1066800"/>
            <a:ext cx="8001000" cy="5257800"/>
          </a:xfrm>
        </p:spPr>
        <p:txBody>
          <a:bodyPr/>
          <a:lstStyle/>
          <a:p>
            <a:r>
              <a:rPr lang="en-US" dirty="0" smtClean="0"/>
              <a:t>Randomized controlled trials </a:t>
            </a:r>
          </a:p>
          <a:p>
            <a:pPr lvl="1"/>
            <a:r>
              <a:rPr lang="en-US" dirty="0" smtClean="0"/>
              <a:t>Design and conduct</a:t>
            </a:r>
          </a:p>
          <a:p>
            <a:pPr lvl="1"/>
            <a:r>
              <a:rPr lang="en-US" dirty="0" smtClean="0"/>
              <a:t>Identifying/describing target population</a:t>
            </a:r>
          </a:p>
          <a:p>
            <a:r>
              <a:rPr lang="en-US" dirty="0" smtClean="0"/>
              <a:t>Comparative effectiveness research</a:t>
            </a:r>
          </a:p>
          <a:p>
            <a:pPr lvl="1"/>
            <a:r>
              <a:rPr lang="en-US" dirty="0" smtClean="0"/>
              <a:t>Which drug is the better (best) alternative? Effectiveness? Safety? Cost?</a:t>
            </a:r>
          </a:p>
          <a:p>
            <a:r>
              <a:rPr lang="en-US" dirty="0" smtClean="0"/>
              <a:t>Cost-effectiveness research</a:t>
            </a:r>
          </a:p>
          <a:p>
            <a:pPr lvl="1"/>
            <a:r>
              <a:rPr lang="en-US" dirty="0" smtClean="0"/>
              <a:t>How much are we willing to spend to gain benefit?</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Many different entities are now conducting </a:t>
            </a:r>
            <a:br>
              <a:rPr lang="en-US" dirty="0" smtClean="0"/>
            </a:br>
            <a:r>
              <a:rPr lang="en-US" dirty="0" err="1" smtClean="0"/>
              <a:t>pharmacoepidemiologic</a:t>
            </a:r>
            <a:r>
              <a:rPr lang="en-US" dirty="0" smtClean="0"/>
              <a:t> research</a:t>
            </a:r>
            <a:endParaRPr lang="en-US" dirty="0"/>
          </a:p>
        </p:txBody>
      </p:sp>
      <p:sp>
        <p:nvSpPr>
          <p:cNvPr id="3" name="Content Placeholder 2"/>
          <p:cNvSpPr>
            <a:spLocks noGrp="1"/>
          </p:cNvSpPr>
          <p:nvPr>
            <p:ph idx="1"/>
          </p:nvPr>
        </p:nvSpPr>
        <p:spPr>
          <a:xfrm>
            <a:off x="609600" y="990600"/>
            <a:ext cx="8001000" cy="5105400"/>
          </a:xfrm>
        </p:spPr>
        <p:txBody>
          <a:bodyPr/>
          <a:lstStyle/>
          <a:p>
            <a:r>
              <a:rPr lang="en-US" sz="2400" dirty="0" smtClean="0"/>
              <a:t>Academic research centers </a:t>
            </a:r>
          </a:p>
          <a:p>
            <a:r>
              <a:rPr lang="en-US" sz="2400" dirty="0" smtClean="0"/>
              <a:t>FDA, EMA regulatory agencies </a:t>
            </a:r>
          </a:p>
          <a:p>
            <a:r>
              <a:rPr lang="en-US" sz="2400" dirty="0" smtClean="0"/>
              <a:t>Industry (Major biotechnology &amp; pharmaceutical companies)</a:t>
            </a:r>
          </a:p>
          <a:p>
            <a:pPr lvl="1"/>
            <a:r>
              <a:rPr lang="en-US" sz="2000" dirty="0" smtClean="0"/>
              <a:t>Departments of Pharmacoepidemiology or Epidemiology</a:t>
            </a:r>
          </a:p>
          <a:p>
            <a:r>
              <a:rPr lang="en-US" sz="2400" dirty="0" smtClean="0"/>
              <a:t>Contract Research Organizations (CRO’s)</a:t>
            </a:r>
          </a:p>
          <a:p>
            <a:pPr marL="0" indent="0">
              <a:buNone/>
            </a:pPr>
            <a:endParaRPr lang="en-US" sz="2000" dirty="0" smtClean="0"/>
          </a:p>
          <a:p>
            <a:pPr lvl="1">
              <a:buNone/>
            </a:pPr>
            <a:endParaRPr lang="en-US" sz="2000" dirty="0"/>
          </a:p>
        </p:txBody>
      </p:sp>
    </p:spTree>
    <p:extLst>
      <p:ext uri="{BB962C8B-B14F-4D97-AF65-F5344CB8AC3E}">
        <p14:creationId xmlns:p14="http://schemas.microsoft.com/office/powerpoint/2010/main" val="1000584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Acknowledgements 	</a:t>
            </a:r>
            <a:endParaRPr lang="en-US" sz="3600" dirty="0"/>
          </a:p>
        </p:txBody>
      </p:sp>
      <p:sp>
        <p:nvSpPr>
          <p:cNvPr id="15363" name="Rectangle 3"/>
          <p:cNvSpPr>
            <a:spLocks noGrp="1" noChangeArrowheads="1"/>
          </p:cNvSpPr>
          <p:nvPr>
            <p:ph type="body" idx="1"/>
          </p:nvPr>
        </p:nvSpPr>
        <p:spPr>
          <a:xfrm>
            <a:off x="228600" y="914400"/>
            <a:ext cx="8763000" cy="5410200"/>
          </a:xfrm>
        </p:spPr>
        <p:txBody>
          <a:bodyPr/>
          <a:lstStyle/>
          <a:p>
            <a:pPr>
              <a:lnSpc>
                <a:spcPct val="80000"/>
              </a:lnSpc>
            </a:pPr>
            <a:r>
              <a:rPr lang="en-US" sz="2600" dirty="0"/>
              <a:t>Guest lecturers  </a:t>
            </a:r>
          </a:p>
          <a:p>
            <a:pPr>
              <a:lnSpc>
                <a:spcPct val="80000"/>
              </a:lnSpc>
            </a:pPr>
            <a:endParaRPr lang="en-US" sz="2600" dirty="0" smtClean="0"/>
          </a:p>
          <a:p>
            <a:pPr>
              <a:lnSpc>
                <a:spcPct val="80000"/>
              </a:lnSpc>
            </a:pPr>
            <a:r>
              <a:rPr lang="en-US" sz="2600" dirty="0" smtClean="0"/>
              <a:t>Mary Haan, Vice Chair, UCSF Department of Epidemiology and Biostatistics</a:t>
            </a:r>
          </a:p>
          <a:p>
            <a:pPr>
              <a:lnSpc>
                <a:spcPct val="80000"/>
              </a:lnSpc>
            </a:pPr>
            <a:endParaRPr lang="en-US" sz="2600" dirty="0" smtClean="0"/>
          </a:p>
          <a:p>
            <a:pPr>
              <a:lnSpc>
                <a:spcPct val="80000"/>
              </a:lnSpc>
            </a:pPr>
            <a:r>
              <a:rPr lang="en-US" sz="2600" dirty="0" smtClean="0"/>
              <a:t>Robert Hiatt, Chair, UCSF </a:t>
            </a:r>
            <a:r>
              <a:rPr lang="en-US" sz="2600" dirty="0"/>
              <a:t>Department of Epidemiology and </a:t>
            </a:r>
            <a:r>
              <a:rPr lang="en-US" sz="2600" dirty="0" smtClean="0"/>
              <a:t>Biostatistics</a:t>
            </a:r>
          </a:p>
          <a:p>
            <a:pPr marL="0" indent="0">
              <a:lnSpc>
                <a:spcPct val="80000"/>
              </a:lnSpc>
              <a:buNone/>
            </a:pPr>
            <a:endParaRPr lang="en-US" sz="2600" dirty="0" smtClean="0"/>
          </a:p>
          <a:p>
            <a:pPr>
              <a:lnSpc>
                <a:spcPct val="80000"/>
              </a:lnSpc>
            </a:pPr>
            <a:r>
              <a:rPr lang="en-US" sz="2600" dirty="0"/>
              <a:t>Administrative support from UCSF Department of Epidemiology and Biostatistics</a:t>
            </a:r>
            <a:endParaRPr lang="en-US" sz="2600" dirty="0" smtClean="0"/>
          </a:p>
          <a:p>
            <a:pPr>
              <a:lnSpc>
                <a:spcPct val="80000"/>
              </a:lnSpc>
            </a:pPr>
            <a:endParaRPr lang="en-US" sz="2600" dirty="0" smtClean="0"/>
          </a:p>
          <a:p>
            <a:pPr>
              <a:lnSpc>
                <a:spcPct val="80000"/>
              </a:lnSpc>
            </a:pPr>
            <a:r>
              <a:rPr lang="en-US" sz="2600" dirty="0" smtClean="0"/>
              <a:t>Brain Bradbury</a:t>
            </a:r>
            <a:r>
              <a:rPr lang="en-US" sz="2600" dirty="0"/>
              <a:t>, Executive </a:t>
            </a:r>
            <a:r>
              <a:rPr lang="en-US" sz="2600" dirty="0" smtClean="0"/>
              <a:t>Director, Amgen;  Adjunct Professor, UCLA Department of  Epidemiology </a:t>
            </a:r>
          </a:p>
          <a:p>
            <a:pPr>
              <a:lnSpc>
                <a:spcPct val="80000"/>
              </a:lnSpc>
            </a:pPr>
            <a:endParaRPr lang="en-US" sz="2600" dirty="0"/>
          </a:p>
          <a:p>
            <a:pPr>
              <a:lnSpc>
                <a:spcPct val="80000"/>
              </a:lnSpc>
            </a:pPr>
            <a:r>
              <a:rPr lang="en-US" sz="2600" dirty="0" smtClean="0"/>
              <a:t>Cathy Critchlow, Executive Director, Amgen</a:t>
            </a:r>
          </a:p>
          <a:p>
            <a:pPr>
              <a:lnSpc>
                <a:spcPct val="80000"/>
              </a:lnSpc>
            </a:pPr>
            <a:endParaRPr lang="en-US" sz="2600" dirty="0"/>
          </a:p>
          <a:p>
            <a:pPr>
              <a:lnSpc>
                <a:spcPct val="80000"/>
              </a:lnSpc>
            </a:pPr>
            <a:r>
              <a:rPr lang="en-US" dirty="0" smtClean="0"/>
              <a:t>	 </a:t>
            </a:r>
          </a:p>
          <a:p>
            <a:pPr lvl="1">
              <a:lnSpc>
                <a:spcPct val="80000"/>
              </a:lnSpc>
            </a:pPr>
            <a:endParaRPr lang="en-US" sz="2800" dirty="0" smtClean="0"/>
          </a:p>
          <a:p>
            <a:pPr marL="0" indent="0">
              <a:lnSpc>
                <a:spcPct val="80000"/>
              </a:lnSpc>
              <a:buNone/>
            </a:pPr>
            <a:endParaRPr lang="en-US" sz="2800" dirty="0" smtClean="0"/>
          </a:p>
        </p:txBody>
      </p:sp>
    </p:spTree>
    <p:extLst>
      <p:ext uri="{BB962C8B-B14F-4D97-AF65-F5344CB8AC3E}">
        <p14:creationId xmlns:p14="http://schemas.microsoft.com/office/powerpoint/2010/main" val="3614212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Safety at the FDA</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762000"/>
            <a:ext cx="9144000" cy="5715000"/>
          </a:xfrm>
          <a:prstGeom prst="rect">
            <a:avLst/>
          </a:prstGeom>
          <a:noFill/>
          <a:ln w="9525">
            <a:noFill/>
            <a:miter lim="800000"/>
            <a:headEnd/>
            <a:tailEnd/>
          </a:ln>
        </p:spPr>
      </p:pic>
      <p:sp>
        <p:nvSpPr>
          <p:cNvPr id="5" name="Rectangle 4"/>
          <p:cNvSpPr/>
          <p:nvPr/>
        </p:nvSpPr>
        <p:spPr bwMode="auto">
          <a:xfrm>
            <a:off x="3505200" y="3657600"/>
            <a:ext cx="3200400" cy="22098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28600" y="304800"/>
            <a:ext cx="8763000" cy="1295400"/>
          </a:xfrm>
        </p:spPr>
        <p:txBody>
          <a:bodyPr/>
          <a:lstStyle/>
          <a:p>
            <a:r>
              <a:rPr lang="en-US" sz="3600" dirty="0"/>
              <a:t>In What Areas Do Epidemiologists Work in the Pharmaceutical Industry?</a:t>
            </a:r>
          </a:p>
        </p:txBody>
      </p:sp>
      <p:sp>
        <p:nvSpPr>
          <p:cNvPr id="284675" name="Rectangle 3"/>
          <p:cNvSpPr>
            <a:spLocks noGrp="1" noChangeArrowheads="1"/>
          </p:cNvSpPr>
          <p:nvPr>
            <p:ph type="body" idx="1"/>
          </p:nvPr>
        </p:nvSpPr>
        <p:spPr>
          <a:xfrm>
            <a:off x="457200" y="2133600"/>
            <a:ext cx="8229600" cy="4000500"/>
          </a:xfrm>
        </p:spPr>
        <p:txBody>
          <a:bodyPr/>
          <a:lstStyle/>
          <a:p>
            <a:r>
              <a:rPr lang="en-US" sz="2800" dirty="0"/>
              <a:t>Drug development</a:t>
            </a:r>
          </a:p>
          <a:p>
            <a:pPr lvl="1"/>
            <a:r>
              <a:rPr lang="en-US" sz="2400" dirty="0"/>
              <a:t>From pre-clinical through approval</a:t>
            </a:r>
          </a:p>
          <a:p>
            <a:r>
              <a:rPr lang="en-US" sz="2800" dirty="0"/>
              <a:t>Safety during drug development</a:t>
            </a:r>
          </a:p>
          <a:p>
            <a:pPr lvl="1"/>
            <a:r>
              <a:rPr lang="en-US" sz="2400" dirty="0"/>
              <a:t>Understand background rates of adverse events</a:t>
            </a:r>
          </a:p>
          <a:p>
            <a:r>
              <a:rPr lang="en-US" sz="2800" dirty="0"/>
              <a:t>Health economics – understand the “value” of a new medication</a:t>
            </a:r>
          </a:p>
          <a:p>
            <a:r>
              <a:rPr lang="en-US" sz="2800" dirty="0" err="1" smtClean="0"/>
              <a:t>Pharmacovigilence</a:t>
            </a:r>
            <a:r>
              <a:rPr lang="en-US" sz="2800" dirty="0" smtClean="0"/>
              <a:t> – post-approval</a:t>
            </a:r>
            <a:endParaRPr lang="en-US" sz="2800" dirty="0"/>
          </a:p>
        </p:txBody>
      </p:sp>
    </p:spTree>
    <p:extLst>
      <p:ext uri="{BB962C8B-B14F-4D97-AF65-F5344CB8AC3E}">
        <p14:creationId xmlns:p14="http://schemas.microsoft.com/office/powerpoint/2010/main" val="42325717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628650"/>
          <a:ext cx="8890000" cy="51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52400" y="1200150"/>
            <a:ext cx="1981200" cy="41148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Contribute to disease target selection</a:t>
            </a:r>
            <a:endParaRPr lang="en-US" sz="1200" dirty="0">
              <a:solidFill>
                <a:schemeClr val="tx1"/>
              </a:solidFill>
              <a:latin typeface="Arial" charset="0"/>
              <a:cs typeface="Arial" charset="0"/>
            </a:endParaRPr>
          </a:p>
        </p:txBody>
      </p:sp>
      <p:sp>
        <p:nvSpPr>
          <p:cNvPr id="8" name="Rectangle 7"/>
          <p:cNvSpPr/>
          <p:nvPr/>
        </p:nvSpPr>
        <p:spPr>
          <a:xfrm>
            <a:off x="2133600" y="1703070"/>
            <a:ext cx="33528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Incidence and prevalence of disease</a:t>
            </a:r>
          </a:p>
        </p:txBody>
      </p:sp>
      <p:sp>
        <p:nvSpPr>
          <p:cNvPr id="9" name="Rectangle 8"/>
          <p:cNvSpPr/>
          <p:nvPr/>
        </p:nvSpPr>
        <p:spPr>
          <a:xfrm>
            <a:off x="2133601" y="2217420"/>
            <a:ext cx="2285999"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Natural </a:t>
            </a:r>
            <a:r>
              <a:rPr lang="en-US" sz="1200" b="1" dirty="0" smtClean="0">
                <a:solidFill>
                  <a:schemeClr val="tx1"/>
                </a:solidFill>
                <a:latin typeface="Arial" charset="0"/>
                <a:cs typeface="Arial" charset="0"/>
              </a:rPr>
              <a:t>history of disease </a:t>
            </a:r>
            <a:endParaRPr lang="en-US" sz="1200" dirty="0">
              <a:solidFill>
                <a:schemeClr val="tx1"/>
              </a:solidFill>
              <a:latin typeface="Arial" charset="0"/>
              <a:cs typeface="Arial" charset="0"/>
            </a:endParaRPr>
          </a:p>
        </p:txBody>
      </p:sp>
      <p:sp>
        <p:nvSpPr>
          <p:cNvPr id="10" name="Rectangle 9"/>
          <p:cNvSpPr/>
          <p:nvPr/>
        </p:nvSpPr>
        <p:spPr>
          <a:xfrm>
            <a:off x="6350000" y="4800600"/>
            <a:ext cx="2641600" cy="411480"/>
          </a:xfrm>
          <a:prstGeom prst="rect">
            <a:avLst/>
          </a:prstGeom>
          <a:solidFill>
            <a:srgbClr val="00589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Benefit/risk in patients</a:t>
            </a:r>
            <a:endParaRPr lang="en-US" sz="1200" dirty="0">
              <a:solidFill>
                <a:schemeClr val="tx1"/>
              </a:solidFill>
              <a:latin typeface="Arial" charset="0"/>
              <a:cs typeface="Arial" charset="0"/>
            </a:endParaRPr>
          </a:p>
        </p:txBody>
      </p:sp>
      <p:sp>
        <p:nvSpPr>
          <p:cNvPr id="11" name="Rectangle 10"/>
          <p:cNvSpPr/>
          <p:nvPr/>
        </p:nvSpPr>
        <p:spPr>
          <a:xfrm>
            <a:off x="4064000" y="3301707"/>
            <a:ext cx="2540000" cy="411480"/>
          </a:xfrm>
          <a:prstGeom prst="rect">
            <a:avLst/>
          </a:prstGeom>
          <a:solidFill>
            <a:srgbClr val="00589A"/>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Treatment patterns for </a:t>
            </a:r>
            <a:r>
              <a:rPr lang="en-US" sz="1200" b="1" dirty="0" smtClean="0">
                <a:solidFill>
                  <a:schemeClr val="tx1"/>
                </a:solidFill>
                <a:latin typeface="Arial" charset="0"/>
                <a:cs typeface="Arial" charset="0"/>
              </a:rPr>
              <a:t>diseases</a:t>
            </a:r>
            <a:endParaRPr lang="en-US" sz="1200" b="1" dirty="0">
              <a:solidFill>
                <a:schemeClr val="tx1"/>
              </a:solidFill>
              <a:latin typeface="Arial" charset="0"/>
              <a:cs typeface="Arial" charset="0"/>
            </a:endParaRPr>
          </a:p>
        </p:txBody>
      </p:sp>
      <p:sp>
        <p:nvSpPr>
          <p:cNvPr id="13" name="Rectangle 12"/>
          <p:cNvSpPr/>
          <p:nvPr/>
        </p:nvSpPr>
        <p:spPr>
          <a:xfrm>
            <a:off x="3657600" y="3779520"/>
            <a:ext cx="3733800" cy="411480"/>
          </a:xfrm>
          <a:prstGeom prst="rect">
            <a:avLst/>
          </a:prstGeom>
          <a:solidFill>
            <a:srgbClr val="669900"/>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marL="240030" indent="-240030" defTabSz="640080">
              <a:buSzPts val="1600"/>
              <a:defRPr/>
            </a:pPr>
            <a:r>
              <a:rPr lang="en-US" sz="1200" b="1" dirty="0" smtClean="0">
                <a:solidFill>
                  <a:schemeClr val="tx1"/>
                </a:solidFill>
                <a:latin typeface="Arial" charset="0"/>
                <a:cs typeface="Arial" charset="0"/>
              </a:rPr>
              <a:t>Characterize unmet needs with current therapies</a:t>
            </a:r>
            <a:endParaRPr lang="en-US" sz="1200" b="1" dirty="0">
              <a:solidFill>
                <a:schemeClr val="tx1"/>
              </a:solidFill>
              <a:latin typeface="Arial" charset="0"/>
              <a:cs typeface="Arial" charset="0"/>
            </a:endParaRPr>
          </a:p>
        </p:txBody>
      </p:sp>
      <p:sp>
        <p:nvSpPr>
          <p:cNvPr id="15" name="Rectangle 14"/>
          <p:cNvSpPr/>
          <p:nvPr/>
        </p:nvSpPr>
        <p:spPr>
          <a:xfrm>
            <a:off x="6350000" y="5314950"/>
            <a:ext cx="26416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Benefit/risk in subpopulations</a:t>
            </a:r>
            <a:endParaRPr lang="en-US" sz="1200" b="1" dirty="0">
              <a:solidFill>
                <a:schemeClr val="tx1"/>
              </a:solidFill>
              <a:latin typeface="Arial" charset="0"/>
              <a:cs typeface="Arial" charset="0"/>
            </a:endParaRPr>
          </a:p>
        </p:txBody>
      </p:sp>
      <p:sp>
        <p:nvSpPr>
          <p:cNvPr id="17" name="Rectangle 16"/>
          <p:cNvSpPr/>
          <p:nvPr/>
        </p:nvSpPr>
        <p:spPr>
          <a:xfrm>
            <a:off x="6350000" y="5817870"/>
            <a:ext cx="26416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Comparative effectiveness studies</a:t>
            </a:r>
            <a:endParaRPr lang="en-US" sz="1200" b="1" dirty="0">
              <a:solidFill>
                <a:schemeClr val="tx1"/>
              </a:solidFill>
              <a:latin typeface="Arial" charset="0"/>
              <a:cs typeface="Arial" charset="0"/>
            </a:endParaRPr>
          </a:p>
        </p:txBody>
      </p:sp>
      <p:sp>
        <p:nvSpPr>
          <p:cNvPr id="19" name="Rectangle 18"/>
          <p:cNvSpPr/>
          <p:nvPr/>
        </p:nvSpPr>
        <p:spPr>
          <a:xfrm>
            <a:off x="4114800" y="4274820"/>
            <a:ext cx="4876800" cy="411480"/>
          </a:xfrm>
          <a:prstGeom prst="rect">
            <a:avLst/>
          </a:prstGeom>
          <a:solidFill>
            <a:srgbClr val="669900"/>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Studies to understand potential confounding (including CBI)</a:t>
            </a:r>
            <a:endParaRPr lang="en-US" sz="1200" b="1" dirty="0">
              <a:solidFill>
                <a:schemeClr val="tx1"/>
              </a:solidFill>
              <a:latin typeface="Arial" charset="0"/>
              <a:cs typeface="Arial" charset="0"/>
            </a:endParaRPr>
          </a:p>
        </p:txBody>
      </p:sp>
      <p:grpSp>
        <p:nvGrpSpPr>
          <p:cNvPr id="2" name="Group 36"/>
          <p:cNvGrpSpPr>
            <a:grpSpLocks/>
          </p:cNvGrpSpPr>
          <p:nvPr/>
        </p:nvGrpSpPr>
        <p:grpSpPr bwMode="auto">
          <a:xfrm>
            <a:off x="152400" y="5257800"/>
            <a:ext cx="3536950" cy="1000125"/>
            <a:chOff x="409902" y="5831384"/>
            <a:chExt cx="5076498" cy="2209800"/>
          </a:xfrm>
        </p:grpSpPr>
        <p:sp>
          <p:nvSpPr>
            <p:cNvPr id="30" name="Rectangle 29"/>
            <p:cNvSpPr/>
            <p:nvPr/>
          </p:nvSpPr>
          <p:spPr>
            <a:xfrm>
              <a:off x="409902" y="5831384"/>
              <a:ext cx="5076498" cy="2209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sz="1200" dirty="0"/>
            </a:p>
          </p:txBody>
        </p:sp>
        <p:sp>
          <p:nvSpPr>
            <p:cNvPr id="31" name="Rectangle 30"/>
            <p:cNvSpPr/>
            <p:nvPr/>
          </p:nvSpPr>
          <p:spPr>
            <a:xfrm>
              <a:off x="598715" y="6096000"/>
              <a:ext cx="544286" cy="533400"/>
            </a:xfrm>
            <a:prstGeom prst="rect">
              <a:avLst/>
            </a:prstGeom>
            <a:solidFill>
              <a:srgbClr val="005890"/>
            </a:solidFill>
          </p:spPr>
          <p:style>
            <a:lnRef idx="0">
              <a:schemeClr val="accent1"/>
            </a:lnRef>
            <a:fillRef idx="3">
              <a:schemeClr val="accent1"/>
            </a:fillRef>
            <a:effectRef idx="3">
              <a:schemeClr val="accent1"/>
            </a:effectRef>
            <a:fontRef idx="minor">
              <a:schemeClr val="lt1"/>
            </a:fontRef>
          </p:style>
          <p:txBody>
            <a:bodyPr anchor="ctr"/>
            <a:lstStyle/>
            <a:p>
              <a:pPr algn="l">
                <a:defRPr/>
              </a:pPr>
              <a:endParaRPr lang="en-US" sz="1200" dirty="0"/>
            </a:p>
          </p:txBody>
        </p:sp>
        <p:sp>
          <p:nvSpPr>
            <p:cNvPr id="32" name="Rectangle 31"/>
            <p:cNvSpPr/>
            <p:nvPr/>
          </p:nvSpPr>
          <p:spPr>
            <a:xfrm>
              <a:off x="598715" y="6781800"/>
              <a:ext cx="544286" cy="53340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anchor="ctr"/>
            <a:lstStyle/>
            <a:p>
              <a:pPr algn="l">
                <a:defRPr/>
              </a:pPr>
              <a:endParaRPr lang="en-US" sz="1200" dirty="0"/>
            </a:p>
          </p:txBody>
        </p:sp>
        <p:sp>
          <p:nvSpPr>
            <p:cNvPr id="2096" name="TextBox 33"/>
            <p:cNvSpPr txBox="1">
              <a:spLocks noChangeArrowheads="1"/>
            </p:cNvSpPr>
            <p:nvPr/>
          </p:nvSpPr>
          <p:spPr bwMode="auto">
            <a:xfrm>
              <a:off x="1447801" y="5999750"/>
              <a:ext cx="3839031" cy="680041"/>
            </a:xfrm>
            <a:prstGeom prst="rect">
              <a:avLst/>
            </a:prstGeom>
            <a:noFill/>
            <a:ln w="9525">
              <a:noFill/>
              <a:miter lim="800000"/>
              <a:headEnd/>
              <a:tailEnd/>
            </a:ln>
          </p:spPr>
          <p:txBody>
            <a:bodyPr>
              <a:spAutoFit/>
            </a:bodyPr>
            <a:lstStyle/>
            <a:p>
              <a:pPr algn="l"/>
              <a:r>
                <a:rPr lang="en-US" sz="1400" b="1" dirty="0" smtClean="0">
                  <a:solidFill>
                    <a:srgbClr val="002060"/>
                  </a:solidFill>
                  <a:latin typeface="+mn-lt"/>
                </a:rPr>
                <a:t>Academia or Industry led</a:t>
              </a:r>
              <a:endParaRPr lang="en-US" sz="1400" b="1" dirty="0">
                <a:solidFill>
                  <a:srgbClr val="002060"/>
                </a:solidFill>
                <a:latin typeface="+mn-lt"/>
              </a:endParaRPr>
            </a:p>
          </p:txBody>
        </p:sp>
        <p:sp>
          <p:nvSpPr>
            <p:cNvPr id="2097" name="TextBox 34"/>
            <p:cNvSpPr txBox="1">
              <a:spLocks noChangeArrowheads="1"/>
            </p:cNvSpPr>
            <p:nvPr/>
          </p:nvSpPr>
          <p:spPr bwMode="auto">
            <a:xfrm>
              <a:off x="1447801" y="6678127"/>
              <a:ext cx="3839031" cy="680041"/>
            </a:xfrm>
            <a:prstGeom prst="rect">
              <a:avLst/>
            </a:prstGeom>
            <a:noFill/>
            <a:ln w="9525">
              <a:noFill/>
              <a:miter lim="800000"/>
              <a:headEnd/>
              <a:tailEnd/>
            </a:ln>
          </p:spPr>
          <p:txBody>
            <a:bodyPr>
              <a:spAutoFit/>
            </a:bodyPr>
            <a:lstStyle/>
            <a:p>
              <a:pPr algn="l"/>
              <a:r>
                <a:rPr lang="en-US" sz="1400" b="1" dirty="0" smtClean="0">
                  <a:solidFill>
                    <a:srgbClr val="002060"/>
                  </a:solidFill>
                  <a:latin typeface="+mn-lt"/>
                </a:rPr>
                <a:t>Industry led</a:t>
              </a:r>
              <a:endParaRPr lang="en-US" sz="1400" b="1" dirty="0">
                <a:solidFill>
                  <a:srgbClr val="002060"/>
                </a:solidFill>
                <a:latin typeface="+mn-lt"/>
              </a:endParaRPr>
            </a:p>
          </p:txBody>
        </p:sp>
      </p:grpSp>
      <p:sp>
        <p:nvSpPr>
          <p:cNvPr id="23" name="Rectangle 22"/>
          <p:cNvSpPr/>
          <p:nvPr/>
        </p:nvSpPr>
        <p:spPr>
          <a:xfrm>
            <a:off x="3302000" y="2787357"/>
            <a:ext cx="2184400" cy="41148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Background rates of </a:t>
            </a:r>
            <a:r>
              <a:rPr lang="en-US" sz="1200" b="1" dirty="0" smtClean="0">
                <a:solidFill>
                  <a:schemeClr val="tx1"/>
                </a:solidFill>
                <a:latin typeface="Arial" charset="0"/>
                <a:cs typeface="Arial" charset="0"/>
              </a:rPr>
              <a:t>safety events of interest</a:t>
            </a:r>
            <a:endParaRPr lang="en-US" sz="1200" dirty="0">
              <a:solidFill>
                <a:schemeClr val="tx1"/>
              </a:solidFill>
              <a:latin typeface="Arial" charset="0"/>
              <a:cs typeface="Arial" charset="0"/>
            </a:endParaRPr>
          </a:p>
        </p:txBody>
      </p:sp>
    </p:spTree>
    <p:extLst>
      <p:ext uri="{BB962C8B-B14F-4D97-AF65-F5344CB8AC3E}">
        <p14:creationId xmlns:p14="http://schemas.microsoft.com/office/powerpoint/2010/main" val="328368884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152400"/>
            <a:ext cx="9144000" cy="1371600"/>
          </a:xfrm>
        </p:spPr>
        <p:txBody>
          <a:bodyPr/>
          <a:lstStyle/>
          <a:p>
            <a:r>
              <a:rPr lang="en-US" sz="3200" dirty="0"/>
              <a:t>Epidemiologic Contributions to Early Stage Drug Development (Pre-clinical, Phase I, </a:t>
            </a:r>
            <a:r>
              <a:rPr lang="en-US" sz="3200" dirty="0" err="1" smtClean="0"/>
              <a:t>IIa</a:t>
            </a:r>
            <a:r>
              <a:rPr lang="en-US" sz="3200" dirty="0" smtClean="0"/>
              <a:t>):</a:t>
            </a:r>
            <a:r>
              <a:rPr lang="en-US" sz="3200" dirty="0"/>
              <a:t/>
            </a:r>
            <a:br>
              <a:rPr lang="en-US" sz="3200" dirty="0"/>
            </a:br>
            <a:r>
              <a:rPr lang="en-US" sz="3200" dirty="0"/>
              <a:t>Descriptive Epidemiology Studies</a:t>
            </a:r>
          </a:p>
        </p:txBody>
      </p:sp>
      <p:sp>
        <p:nvSpPr>
          <p:cNvPr id="299011" name="Rectangle 3"/>
          <p:cNvSpPr>
            <a:spLocks noGrp="1" noChangeArrowheads="1"/>
          </p:cNvSpPr>
          <p:nvPr>
            <p:ph type="body" idx="1"/>
          </p:nvPr>
        </p:nvSpPr>
        <p:spPr>
          <a:xfrm>
            <a:off x="0" y="1905000"/>
            <a:ext cx="8991600" cy="4724400"/>
          </a:xfrm>
        </p:spPr>
        <p:txBody>
          <a:bodyPr/>
          <a:lstStyle/>
          <a:p>
            <a:pPr>
              <a:lnSpc>
                <a:spcPct val="90000"/>
              </a:lnSpc>
            </a:pPr>
            <a:r>
              <a:rPr lang="en-US" sz="2800" dirty="0" smtClean="0"/>
              <a:t>Inform disease target selection</a:t>
            </a:r>
          </a:p>
          <a:p>
            <a:pPr lvl="1">
              <a:lnSpc>
                <a:spcPct val="90000"/>
              </a:lnSpc>
            </a:pPr>
            <a:r>
              <a:rPr lang="en-US" sz="2400" dirty="0" smtClean="0"/>
              <a:t>Incidence/prevalence</a:t>
            </a:r>
          </a:p>
          <a:p>
            <a:pPr lvl="1">
              <a:lnSpc>
                <a:spcPct val="90000"/>
              </a:lnSpc>
            </a:pPr>
            <a:r>
              <a:rPr lang="en-US" sz="2400" dirty="0" smtClean="0"/>
              <a:t>Disease natural history</a:t>
            </a:r>
          </a:p>
          <a:p>
            <a:pPr>
              <a:lnSpc>
                <a:spcPct val="90000"/>
              </a:lnSpc>
            </a:pPr>
            <a:r>
              <a:rPr lang="en-US" sz="2800" dirty="0" smtClean="0"/>
              <a:t>Inform clinical trial development</a:t>
            </a:r>
          </a:p>
          <a:p>
            <a:pPr lvl="1">
              <a:lnSpc>
                <a:spcPct val="90000"/>
              </a:lnSpc>
            </a:pPr>
            <a:r>
              <a:rPr lang="en-US" sz="2400" dirty="0" smtClean="0"/>
              <a:t>Characteristics of target population</a:t>
            </a:r>
          </a:p>
          <a:p>
            <a:pPr lvl="1">
              <a:lnSpc>
                <a:spcPct val="90000"/>
              </a:lnSpc>
            </a:pPr>
            <a:r>
              <a:rPr lang="en-US" sz="2400" dirty="0" smtClean="0"/>
              <a:t>Clinical and surrogate measures</a:t>
            </a:r>
          </a:p>
          <a:p>
            <a:pPr>
              <a:lnSpc>
                <a:spcPct val="90000"/>
              </a:lnSpc>
            </a:pPr>
            <a:r>
              <a:rPr lang="en-US" sz="2800" dirty="0" smtClean="0"/>
              <a:t>Contribute to decision of further development</a:t>
            </a:r>
          </a:p>
          <a:p>
            <a:pPr lvl="1">
              <a:lnSpc>
                <a:spcPct val="90000"/>
              </a:lnSpc>
            </a:pPr>
            <a:r>
              <a:rPr lang="en-US" sz="2400" dirty="0" smtClean="0"/>
              <a:t>Side effects associated with disease or concomitant treatments</a:t>
            </a:r>
          </a:p>
          <a:p>
            <a:pPr lvl="1">
              <a:lnSpc>
                <a:spcPct val="90000"/>
              </a:lnSpc>
            </a:pPr>
            <a:r>
              <a:rPr lang="en-US" sz="2400" dirty="0" smtClean="0"/>
              <a:t>Unmet needs of current therapies</a:t>
            </a:r>
          </a:p>
          <a:p>
            <a:pPr>
              <a:lnSpc>
                <a:spcPct val="90000"/>
              </a:lnSpc>
            </a:pPr>
            <a:endParaRPr lang="en-US" sz="2800" dirty="0"/>
          </a:p>
        </p:txBody>
      </p:sp>
    </p:spTree>
    <p:extLst>
      <p:ext uri="{BB962C8B-B14F-4D97-AF65-F5344CB8AC3E}">
        <p14:creationId xmlns:p14="http://schemas.microsoft.com/office/powerpoint/2010/main" val="18956197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228600"/>
            <a:ext cx="9144000" cy="914400"/>
          </a:xfrm>
        </p:spPr>
        <p:txBody>
          <a:bodyPr/>
          <a:lstStyle/>
          <a:p>
            <a:r>
              <a:rPr lang="en-US" sz="3600" dirty="0"/>
              <a:t>Contributions to Trial Design</a:t>
            </a:r>
          </a:p>
        </p:txBody>
      </p:sp>
      <p:sp>
        <p:nvSpPr>
          <p:cNvPr id="290819" name="Rectangle 3"/>
          <p:cNvSpPr>
            <a:spLocks noGrp="1" noChangeArrowheads="1"/>
          </p:cNvSpPr>
          <p:nvPr>
            <p:ph type="body" idx="1"/>
          </p:nvPr>
        </p:nvSpPr>
        <p:spPr>
          <a:xfrm>
            <a:off x="0" y="1447800"/>
            <a:ext cx="8991600" cy="4876800"/>
          </a:xfrm>
        </p:spPr>
        <p:txBody>
          <a:bodyPr/>
          <a:lstStyle/>
          <a:p>
            <a:pPr>
              <a:spcBef>
                <a:spcPct val="30000"/>
              </a:spcBef>
            </a:pPr>
            <a:r>
              <a:rPr lang="en-US"/>
              <a:t>Case definitions and ascertainment methods</a:t>
            </a:r>
          </a:p>
          <a:p>
            <a:pPr>
              <a:spcBef>
                <a:spcPct val="30000"/>
              </a:spcBef>
            </a:pPr>
            <a:r>
              <a:rPr lang="en-US"/>
              <a:t>Identify, develop, and/or validate outcome measures</a:t>
            </a:r>
          </a:p>
          <a:p>
            <a:r>
              <a:rPr lang="en-US"/>
              <a:t>Inclusion/exclusion criteria</a:t>
            </a:r>
          </a:p>
          <a:p>
            <a:r>
              <a:rPr lang="en-US"/>
              <a:t>Covariate data to collect</a:t>
            </a:r>
          </a:p>
          <a:p>
            <a:r>
              <a:rPr lang="en-US"/>
              <a:t>Key safety endpoints</a:t>
            </a:r>
          </a:p>
        </p:txBody>
      </p:sp>
    </p:spTree>
    <p:extLst>
      <p:ext uri="{BB962C8B-B14F-4D97-AF65-F5344CB8AC3E}">
        <p14:creationId xmlns:p14="http://schemas.microsoft.com/office/powerpoint/2010/main" val="31874241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Pharmacoepidemiology is a rapidly growing field</a:t>
            </a:r>
          </a:p>
          <a:p>
            <a:r>
              <a:rPr lang="en-US" dirty="0" smtClean="0"/>
              <a:t>Greater attention to drug safety and costs</a:t>
            </a:r>
          </a:p>
          <a:p>
            <a:r>
              <a:rPr lang="en-US" dirty="0" smtClean="0"/>
              <a:t>There are many different dimensions to practicing epidemiology in this setting</a:t>
            </a:r>
          </a:p>
          <a:p>
            <a:r>
              <a:rPr lang="en-US" dirty="0" smtClean="0"/>
              <a:t>Many different sectors are looking for well-trained </a:t>
            </a:r>
            <a:r>
              <a:rPr lang="en-US" dirty="0" err="1" smtClean="0"/>
              <a:t>pharmacoepidemiologists</a:t>
            </a:r>
            <a:endParaRPr lang="en-US" dirty="0" smtClean="0"/>
          </a:p>
          <a:p>
            <a:pPr lvl="1"/>
            <a:r>
              <a:rPr lang="en-US" dirty="0" smtClean="0"/>
              <a:t>Academia, consulting, government, industry</a:t>
            </a:r>
          </a:p>
          <a:p>
            <a:endParaRPr lang="en-US" dirty="0" smtClean="0"/>
          </a:p>
        </p:txBody>
      </p:sp>
    </p:spTree>
    <p:extLst>
      <p:ext uri="{BB962C8B-B14F-4D97-AF65-F5344CB8AC3E}">
        <p14:creationId xmlns:p14="http://schemas.microsoft.com/office/powerpoint/2010/main" val="2256149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557" y="1280161"/>
            <a:ext cx="6172200"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a:bodyPr>
          <a:lstStyle/>
          <a:p>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9492946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Student Introductions </a:t>
            </a:r>
            <a:endParaRPr lang="en-US" sz="3600" dirty="0"/>
          </a:p>
        </p:txBody>
      </p:sp>
      <p:sp>
        <p:nvSpPr>
          <p:cNvPr id="15363" name="Rectangle 3"/>
          <p:cNvSpPr>
            <a:spLocks noGrp="1" noChangeArrowheads="1"/>
          </p:cNvSpPr>
          <p:nvPr>
            <p:ph type="body" idx="1"/>
          </p:nvPr>
        </p:nvSpPr>
        <p:spPr/>
        <p:txBody>
          <a:bodyPr/>
          <a:lstStyle/>
          <a:p>
            <a:pPr>
              <a:lnSpc>
                <a:spcPct val="80000"/>
              </a:lnSpc>
            </a:pPr>
            <a:r>
              <a:rPr lang="en-US" dirty="0" smtClean="0"/>
              <a:t>Department </a:t>
            </a:r>
            <a:br>
              <a:rPr lang="en-US" dirty="0" smtClean="0"/>
            </a:br>
            <a:r>
              <a:rPr lang="en-US" dirty="0" smtClean="0"/>
              <a:t> </a:t>
            </a:r>
          </a:p>
          <a:p>
            <a:pPr>
              <a:lnSpc>
                <a:spcPct val="80000"/>
              </a:lnSpc>
            </a:pPr>
            <a:r>
              <a:rPr lang="en-US" dirty="0" smtClean="0"/>
              <a:t>Academic goals, degree objectives </a:t>
            </a:r>
          </a:p>
          <a:p>
            <a:pPr>
              <a:lnSpc>
                <a:spcPct val="80000"/>
              </a:lnSpc>
            </a:pPr>
            <a:endParaRPr lang="en-US" dirty="0"/>
          </a:p>
          <a:p>
            <a:pPr>
              <a:lnSpc>
                <a:spcPct val="80000"/>
              </a:lnSpc>
            </a:pPr>
            <a:r>
              <a:rPr lang="en-US" dirty="0" smtClean="0"/>
              <a:t>Previous experience, coursework</a:t>
            </a:r>
          </a:p>
          <a:p>
            <a:pPr>
              <a:lnSpc>
                <a:spcPct val="80000"/>
              </a:lnSpc>
            </a:pPr>
            <a:endParaRPr lang="en-US" sz="2800" dirty="0" smtClean="0"/>
          </a:p>
          <a:p>
            <a:pPr>
              <a:lnSpc>
                <a:spcPct val="80000"/>
              </a:lnSpc>
            </a:pPr>
            <a:r>
              <a:rPr lang="en-US" sz="2800" dirty="0" smtClean="0"/>
              <a:t>What you hope to get out of this course </a:t>
            </a:r>
          </a:p>
          <a:p>
            <a:pPr>
              <a:lnSpc>
                <a:spcPct val="80000"/>
              </a:lnSpc>
            </a:pPr>
            <a:endParaRPr lang="en-US" dirty="0" smtClean="0"/>
          </a:p>
          <a:p>
            <a:pPr marL="0" indent="0">
              <a:lnSpc>
                <a:spcPct val="80000"/>
              </a:lnSpc>
              <a:buNone/>
            </a:pPr>
            <a:endParaRPr lang="en-US" dirty="0" smtClean="0"/>
          </a:p>
          <a:p>
            <a:pPr marL="0" indent="0">
              <a:lnSpc>
                <a:spcPct val="80000"/>
              </a:lnSpc>
              <a:buNone/>
            </a:pPr>
            <a:endParaRPr lang="en-US" sz="2800" dirty="0" smtClean="0"/>
          </a:p>
        </p:txBody>
      </p:sp>
    </p:spTree>
    <p:extLst>
      <p:ext uri="{BB962C8B-B14F-4D97-AF65-F5344CB8AC3E}">
        <p14:creationId xmlns:p14="http://schemas.microsoft.com/office/powerpoint/2010/main" val="2801843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smtClean="0"/>
              <a:t>Recommended Text: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676400"/>
            <a:ext cx="3546558"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390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dirty="0" smtClean="0"/>
              <a:t>Another useful Textbook: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46860"/>
            <a:ext cx="365760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587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3826</TotalTime>
  <Words>3766</Words>
  <Application>Microsoft Office PowerPoint</Application>
  <PresentationFormat>On-screen Show (4:3)</PresentationFormat>
  <Paragraphs>625</Paragraphs>
  <Slides>66</Slides>
  <Notes>44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Capsules</vt:lpstr>
      <vt:lpstr>EPI 262: Introduction to Pharmacoepidemiology Course Director:  Michael A. Kelsh, MPH, PhD Center for Observational Research, Amgen, Inc. Department of Epidemiology and Biostatistics, UCSF </vt:lpstr>
      <vt:lpstr>Outline</vt:lpstr>
      <vt:lpstr>Introduction – Kelsh </vt:lpstr>
      <vt:lpstr>Kelsh – Contact Information </vt:lpstr>
      <vt:lpstr>Course Website  </vt:lpstr>
      <vt:lpstr>Acknowledgements  </vt:lpstr>
      <vt:lpstr>Student Introductions </vt:lpstr>
      <vt:lpstr>Recommended Text and Readings </vt:lpstr>
      <vt:lpstr>Recommended Text and Readings </vt:lpstr>
      <vt:lpstr>Recommended Text and Readings </vt:lpstr>
      <vt:lpstr>The field of pharmacoepidemiology continues to mature</vt:lpstr>
      <vt:lpstr>Course Objectives</vt:lpstr>
      <vt:lpstr>EPI 262 Course Schedule - 2017</vt:lpstr>
      <vt:lpstr>Take Home Midterm/Final  Schedule </vt:lpstr>
      <vt:lpstr>Course Grading</vt:lpstr>
      <vt:lpstr>Study Design and Analysis Seminar</vt:lpstr>
      <vt:lpstr>Pharmacology and Drug Safety</vt:lpstr>
      <vt:lpstr>Data Sources for Pharmacoepidemiology</vt:lpstr>
      <vt:lpstr>Quantitative Bias Assessment</vt:lpstr>
      <vt:lpstr>Meta-Analysis and Systematic Review</vt:lpstr>
      <vt:lpstr>Advanced Methods in Pharmacoepi</vt:lpstr>
      <vt:lpstr>Medical Devices</vt:lpstr>
      <vt:lpstr>Health Economics, Health Outcomes</vt:lpstr>
      <vt:lpstr>Ethics in Pharmacoepi Research</vt:lpstr>
      <vt:lpstr>Definition and Need for Pharmacepidemiology</vt:lpstr>
      <vt:lpstr>What is Pharmacoepidemiology?</vt:lpstr>
      <vt:lpstr>Epidemiology’s role across all stages of drug development </vt:lpstr>
      <vt:lpstr>Example of Performance-Based Payments (PBP) Calculation</vt:lpstr>
      <vt:lpstr>List of Quality Measures to Determine Performance Payment (1 of 3)</vt:lpstr>
      <vt:lpstr>Magnitude of Drug-Induced Diseases, Drug Related Adverse Events</vt:lpstr>
      <vt:lpstr>Historical Perspective</vt:lpstr>
      <vt:lpstr>Early Examples of Interventional Studies</vt:lpstr>
      <vt:lpstr>Early Examples of Interventional Studies (2)</vt:lpstr>
      <vt:lpstr>US Pure Food and Drug Act was passed in 1906</vt:lpstr>
      <vt:lpstr>Food, Drug and Cosmetic Act was passed in 1938 </vt:lpstr>
      <vt:lpstr>Thalidomide Disaster</vt:lpstr>
      <vt:lpstr>Kefauver-Harris Amendments Passed in 1962</vt:lpstr>
      <vt:lpstr>Drug Development is Now Highly Regulated</vt:lpstr>
      <vt:lpstr>FDAAA </vt:lpstr>
      <vt:lpstr>Food &amp; Drug Administration  Amendment Act (FDAAA)</vt:lpstr>
      <vt:lpstr>The Regulatory Process for Drug Development</vt:lpstr>
      <vt:lpstr>PowerPoint Presentation</vt:lpstr>
      <vt:lpstr>Phase 1 clinical studies</vt:lpstr>
      <vt:lpstr>Phase 2 clinical studies</vt:lpstr>
      <vt:lpstr>Phase 3 clinical studies</vt:lpstr>
      <vt:lpstr>Phase 4 Studies</vt:lpstr>
      <vt:lpstr>Post-marketing Pharmacovigilance is Intensifying</vt:lpstr>
      <vt:lpstr>FDA Sentinel System</vt:lpstr>
      <vt:lpstr>The Field of Pharmacoepidemiology  Continues to Evolve</vt:lpstr>
      <vt:lpstr>  Understanding the Safety Profile of Drugs Prior to their Approval</vt:lpstr>
      <vt:lpstr> Understanding the Safety Profile of Drugs Prior to their Approval (2)</vt:lpstr>
      <vt:lpstr>Weight of the available evidence suggests…</vt:lpstr>
      <vt:lpstr>Why do we need post-marketing safety assessment?</vt:lpstr>
      <vt:lpstr>Post-marketing Drug Surveillance Research</vt:lpstr>
      <vt:lpstr>Identification of Sub-populations in Whom Therapies should be Targeted</vt:lpstr>
      <vt:lpstr>Identification of Sub-populations in Whom Therapies should be Targeted (2)</vt:lpstr>
      <vt:lpstr>Identification of Potential Off-Label Uses</vt:lpstr>
      <vt:lpstr>Other Focus Areas in Pharmacoepidemiology</vt:lpstr>
      <vt:lpstr>Many different entities are now conducting  pharmacoepidemiologic research</vt:lpstr>
      <vt:lpstr>Drug Safety at the FDA</vt:lpstr>
      <vt:lpstr>In What Areas Do Epidemiologists Work in the Pharmaceutical Industry?</vt:lpstr>
      <vt:lpstr>PowerPoint Presentation</vt:lpstr>
      <vt:lpstr>Epidemiologic Contributions to Early Stage Drug Development (Pre-clinical, Phase I, IIa): Descriptive Epidemiology Studies</vt:lpstr>
      <vt:lpstr>Contributions to Trial Design</vt:lpstr>
      <vt:lpstr>Summary</vt:lpstr>
      <vt:lpstr>PowerPoint Presentation</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Predictors of Early Mortality</dc:title>
  <dc:creator>Administrator</dc:creator>
  <cp:lastModifiedBy>Kelsh, Mike</cp:lastModifiedBy>
  <cp:revision>173</cp:revision>
  <cp:lastPrinted>2015-01-08T20:27:08Z</cp:lastPrinted>
  <dcterms:created xsi:type="dcterms:W3CDTF">2005-08-17T16:35:31Z</dcterms:created>
  <dcterms:modified xsi:type="dcterms:W3CDTF">2017-01-13T00:07:05Z</dcterms:modified>
</cp:coreProperties>
</file>