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charts/chart4.xml" ContentType="application/vnd.openxmlformats-officedocument.drawingml.chart+xml"/>
  <Override PartName="/ppt/notesSlides/notesSlide4.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2" r:id="rId4"/>
    <p:sldMasterId id="2147483952" r:id="rId5"/>
    <p:sldMasterId id="2147483971" r:id="rId6"/>
  </p:sldMasterIdLst>
  <p:notesMasterIdLst>
    <p:notesMasterId r:id="rId37"/>
  </p:notesMasterIdLst>
  <p:handoutMasterIdLst>
    <p:handoutMasterId r:id="rId38"/>
  </p:handoutMasterIdLst>
  <p:sldIdLst>
    <p:sldId id="406" r:id="rId7"/>
    <p:sldId id="676" r:id="rId8"/>
    <p:sldId id="677" r:id="rId9"/>
    <p:sldId id="678" r:id="rId10"/>
    <p:sldId id="679" r:id="rId11"/>
    <p:sldId id="680" r:id="rId12"/>
    <p:sldId id="681" r:id="rId13"/>
    <p:sldId id="689" r:id="rId14"/>
    <p:sldId id="690" r:id="rId15"/>
    <p:sldId id="691" r:id="rId16"/>
    <p:sldId id="692" r:id="rId17"/>
    <p:sldId id="693" r:id="rId18"/>
    <p:sldId id="694" r:id="rId19"/>
    <p:sldId id="695" r:id="rId20"/>
    <p:sldId id="696" r:id="rId21"/>
    <p:sldId id="697" r:id="rId22"/>
    <p:sldId id="656" r:id="rId23"/>
    <p:sldId id="671" r:id="rId24"/>
    <p:sldId id="728" r:id="rId25"/>
    <p:sldId id="657" r:id="rId26"/>
    <p:sldId id="732" r:id="rId27"/>
    <p:sldId id="733" r:id="rId28"/>
    <p:sldId id="734" r:id="rId29"/>
    <p:sldId id="731" r:id="rId30"/>
    <p:sldId id="272" r:id="rId31"/>
    <p:sldId id="273" r:id="rId32"/>
    <p:sldId id="274" r:id="rId33"/>
    <p:sldId id="275" r:id="rId34"/>
    <p:sldId id="276" r:id="rId35"/>
    <p:sldId id="488" r:id="rId36"/>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52">
          <p15:clr>
            <a:srgbClr val="A4A3A4"/>
          </p15:clr>
        </p15:guide>
        <p15:guide id="2" orient="horz" pos="3477">
          <p15:clr>
            <a:srgbClr val="A4A3A4"/>
          </p15:clr>
        </p15:guide>
        <p15:guide id="3" orient="horz" pos="4032">
          <p15:clr>
            <a:srgbClr val="A4A3A4"/>
          </p15:clr>
        </p15:guide>
        <p15:guide id="4" orient="horz" pos="2183">
          <p15:clr>
            <a:srgbClr val="A4A3A4"/>
          </p15:clr>
        </p15:guide>
        <p15:guide id="5" orient="horz" pos="287">
          <p15:clr>
            <a:srgbClr val="A4A3A4"/>
          </p15:clr>
        </p15:guide>
        <p15:guide id="6" orient="horz" pos="1471">
          <p15:clr>
            <a:srgbClr val="A4A3A4"/>
          </p15:clr>
        </p15:guide>
        <p15:guide id="7" orient="horz" pos="464">
          <p15:clr>
            <a:srgbClr val="A4A3A4"/>
          </p15:clr>
        </p15:guide>
        <p15:guide id="8" orient="horz" pos="3938">
          <p15:clr>
            <a:srgbClr val="A4A3A4"/>
          </p15:clr>
        </p15:guide>
        <p15:guide id="9" orient="horz" pos="231">
          <p15:clr>
            <a:srgbClr val="A4A3A4"/>
          </p15:clr>
        </p15:guide>
        <p15:guide id="10" pos="230">
          <p15:clr>
            <a:srgbClr val="A4A3A4"/>
          </p15:clr>
        </p15:guide>
        <p15:guide id="11" pos="5530">
          <p15:clr>
            <a:srgbClr val="A4A3A4"/>
          </p15:clr>
        </p15:guide>
        <p15:guide id="12" pos="2880">
          <p15:clr>
            <a:srgbClr val="A4A3A4"/>
          </p15:clr>
        </p15:guide>
        <p15:guide id="13" pos="1120">
          <p15:clr>
            <a:srgbClr val="A4A3A4"/>
          </p15:clr>
        </p15:guide>
        <p15:guide id="14" pos="1411">
          <p15:clr>
            <a:srgbClr val="A4A3A4"/>
          </p15:clr>
        </p15:guide>
        <p15:guide id="15" pos="5287">
          <p15:clr>
            <a:srgbClr val="A4A3A4"/>
          </p15:clr>
        </p15:guide>
        <p15:guide id="16" pos="456">
          <p15:clr>
            <a:srgbClr val="A4A3A4"/>
          </p15:clr>
        </p15:guide>
        <p15:guide id="17" pos="4812">
          <p15:clr>
            <a:srgbClr val="A4A3A4"/>
          </p15:clr>
        </p15:guide>
      </p15:sldGuideLst>
    </p:ext>
    <p:ext uri="{2D200454-40CA-4A62-9FC3-DE9A4176ACB9}">
      <p15:notesGuideLst xmlns:p15="http://schemas.microsoft.com/office/powerpoint/2012/main">
        <p15:guide id="1" orient="horz" pos="2592">
          <p15:clr>
            <a:srgbClr val="A4A3A4"/>
          </p15:clr>
        </p15:guide>
        <p15:guide id="2" orient="horz" pos="5542">
          <p15:clr>
            <a:srgbClr val="A4A3A4"/>
          </p15:clr>
        </p15:guide>
        <p15:guide id="3" orient="horz" pos="5777">
          <p15:clr>
            <a:srgbClr val="A4A3A4"/>
          </p15:clr>
        </p15:guide>
        <p15:guide id="4" pos="286">
          <p15:clr>
            <a:srgbClr val="A4A3A4"/>
          </p15:clr>
        </p15:guide>
        <p15:guide id="5" pos="403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48024"/>
    <a:srgbClr val="90BD31"/>
    <a:srgbClr val="18A3AC"/>
    <a:srgbClr val="178CCB"/>
    <a:srgbClr val="EC1848"/>
    <a:srgbClr val="052049"/>
    <a:srgbClr val="E8E7DE"/>
    <a:srgbClr val="F5F0D3"/>
    <a:srgbClr val="F7E9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18" autoAdjust="0"/>
    <p:restoredTop sz="73741" autoAdjust="0"/>
  </p:normalViewPr>
  <p:slideViewPr>
    <p:cSldViewPr snapToGrid="0" snapToObjects="1" showGuides="1">
      <p:cViewPr>
        <p:scale>
          <a:sx n="80" d="100"/>
          <a:sy n="80" d="100"/>
        </p:scale>
        <p:origin x="2152" y="432"/>
      </p:cViewPr>
      <p:guideLst>
        <p:guide orient="horz" pos="1052"/>
        <p:guide orient="horz" pos="3477"/>
        <p:guide orient="horz" pos="4032"/>
        <p:guide orient="horz" pos="2183"/>
        <p:guide orient="horz" pos="287"/>
        <p:guide orient="horz" pos="1471"/>
        <p:guide orient="horz" pos="464"/>
        <p:guide orient="horz" pos="3938"/>
        <p:guide orient="horz" pos="231"/>
        <p:guide pos="230"/>
        <p:guide pos="5530"/>
        <p:guide pos="2880"/>
        <p:guide pos="1120"/>
        <p:guide pos="1411"/>
        <p:guide pos="5287"/>
        <p:guide pos="456"/>
        <p:guide pos="4812"/>
      </p:guideLst>
    </p:cSldViewPr>
  </p:slideViewPr>
  <p:notesTextViewPr>
    <p:cViewPr>
      <p:scale>
        <a:sx n="100" d="100"/>
        <a:sy n="100" d="100"/>
      </p:scale>
      <p:origin x="0" y="0"/>
    </p:cViewPr>
  </p:notesTextViewPr>
  <p:sorterViewPr>
    <p:cViewPr>
      <p:scale>
        <a:sx n="71" d="100"/>
        <a:sy n="71" d="100"/>
      </p:scale>
      <p:origin x="0" y="0"/>
    </p:cViewPr>
  </p:sorterViewPr>
  <p:notesViewPr>
    <p:cSldViewPr snapToGrid="0">
      <p:cViewPr varScale="1">
        <p:scale>
          <a:sx n="70" d="100"/>
          <a:sy n="70" d="100"/>
        </p:scale>
        <p:origin x="-3450" y="-114"/>
      </p:cViewPr>
      <p:guideLst>
        <p:guide orient="horz" pos="2592"/>
        <p:guide orient="horz" pos="5542"/>
        <p:guide orient="horz" pos="5777"/>
        <p:guide pos="286"/>
        <p:guide pos="403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55024371953499"/>
          <c:y val="4.2733990147783799E-2"/>
          <c:w val="0.69963266310461203"/>
          <c:h val="0.71137523757806598"/>
        </c:manualLayout>
      </c:layout>
      <c:lineChart>
        <c:grouping val="standard"/>
        <c:varyColors val="0"/>
        <c:ser>
          <c:idx val="0"/>
          <c:order val="0"/>
          <c:tx>
            <c:strRef>
              <c:f>Sheet1!$B$1</c:f>
              <c:strCache>
                <c:ptCount val="1"/>
                <c:pt idx="0">
                  <c:v>All Ages</c:v>
                </c:pt>
              </c:strCache>
            </c:strRef>
          </c:tx>
          <c:spPr>
            <a:ln w="76200">
              <a:solidFill>
                <a:srgbClr val="C00000"/>
              </a:solidFill>
            </a:ln>
          </c:spPr>
          <c:marker>
            <c:symbol val="none"/>
          </c:marker>
          <c:cat>
            <c:strRef>
              <c:f>Sheet1!$A$2:$A$11</c:f>
              <c:strCache>
                <c:ptCount val="10"/>
                <c:pt idx="0">
                  <c:v>1950-60</c:v>
                </c:pt>
                <c:pt idx="1">
                  <c:v>1960-70</c:v>
                </c:pt>
                <c:pt idx="2">
                  <c:v>1970-80</c:v>
                </c:pt>
                <c:pt idx="3">
                  <c:v>1980-90</c:v>
                </c:pt>
                <c:pt idx="4">
                  <c:v>1990-00</c:v>
                </c:pt>
                <c:pt idx="5">
                  <c:v>2000-10</c:v>
                </c:pt>
                <c:pt idx="6">
                  <c:v>2010-20</c:v>
                </c:pt>
                <c:pt idx="7">
                  <c:v>2020-30</c:v>
                </c:pt>
                <c:pt idx="8">
                  <c:v>2030-40</c:v>
                </c:pt>
                <c:pt idx="9">
                  <c:v>2040-50</c:v>
                </c:pt>
              </c:strCache>
            </c:strRef>
          </c:cat>
          <c:val>
            <c:numRef>
              <c:f>Sheet1!$B$2:$B$11</c:f>
              <c:numCache>
                <c:formatCode>0.00</c:formatCode>
                <c:ptCount val="10"/>
                <c:pt idx="0">
                  <c:v>1.7849999999999959</c:v>
                </c:pt>
                <c:pt idx="1">
                  <c:v>1.980000000000004</c:v>
                </c:pt>
                <c:pt idx="2">
                  <c:v>1.855</c:v>
                </c:pt>
                <c:pt idx="3">
                  <c:v>1.7549999999999959</c:v>
                </c:pt>
                <c:pt idx="4">
                  <c:v>1.45</c:v>
                </c:pt>
                <c:pt idx="5">
                  <c:v>1.22</c:v>
                </c:pt>
                <c:pt idx="6">
                  <c:v>1.0549999999999959</c:v>
                </c:pt>
                <c:pt idx="7">
                  <c:v>0.79500000000000004</c:v>
                </c:pt>
                <c:pt idx="8">
                  <c:v>0.57500000000000095</c:v>
                </c:pt>
                <c:pt idx="9">
                  <c:v>0.39000000000000101</c:v>
                </c:pt>
              </c:numCache>
            </c:numRef>
          </c:val>
          <c:smooth val="0"/>
          <c:extLst>
            <c:ext xmlns:c16="http://schemas.microsoft.com/office/drawing/2014/chart" uri="{C3380CC4-5D6E-409C-BE32-E72D297353CC}">
              <c16:uniqueId val="{00000000-8366-4B4C-86EE-FEC97FD8FB10}"/>
            </c:ext>
          </c:extLst>
        </c:ser>
        <c:dLbls>
          <c:showLegendKey val="0"/>
          <c:showVal val="0"/>
          <c:showCatName val="0"/>
          <c:showSerName val="0"/>
          <c:showPercent val="0"/>
          <c:showBubbleSize val="0"/>
        </c:dLbls>
        <c:smooth val="0"/>
        <c:axId val="-2130694072"/>
        <c:axId val="-2130698408"/>
      </c:lineChart>
      <c:catAx>
        <c:axId val="-2130694072"/>
        <c:scaling>
          <c:orientation val="minMax"/>
        </c:scaling>
        <c:delete val="0"/>
        <c:axPos val="b"/>
        <c:title>
          <c:tx>
            <c:rich>
              <a:bodyPr/>
              <a:lstStyle/>
              <a:p>
                <a:pPr>
                  <a:defRPr/>
                </a:pPr>
                <a:r>
                  <a:rPr lang="en-US" dirty="0"/>
                  <a:t>Year</a:t>
                </a:r>
              </a:p>
            </c:rich>
          </c:tx>
          <c:overlay val="0"/>
        </c:title>
        <c:numFmt formatCode="General" sourceLinked="0"/>
        <c:majorTickMark val="out"/>
        <c:minorTickMark val="none"/>
        <c:tickLblPos val="low"/>
        <c:crossAx val="-2130698408"/>
        <c:crosses val="autoZero"/>
        <c:auto val="1"/>
        <c:lblAlgn val="ctr"/>
        <c:lblOffset val="100"/>
        <c:noMultiLvlLbl val="0"/>
      </c:catAx>
      <c:valAx>
        <c:axId val="-2130698408"/>
        <c:scaling>
          <c:orientation val="minMax"/>
          <c:max val="4"/>
          <c:min val="-1"/>
        </c:scaling>
        <c:delete val="0"/>
        <c:axPos val="l"/>
        <c:majorGridlines/>
        <c:title>
          <c:tx>
            <c:rich>
              <a:bodyPr rot="-5400000" vert="horz"/>
              <a:lstStyle/>
              <a:p>
                <a:pPr>
                  <a:defRPr/>
                </a:pPr>
                <a:r>
                  <a:rPr lang="en-US" dirty="0"/>
                  <a:t>Ave. Annual Percent Growth</a:t>
                </a:r>
              </a:p>
            </c:rich>
          </c:tx>
          <c:overlay val="0"/>
        </c:title>
        <c:numFmt formatCode="0" sourceLinked="0"/>
        <c:majorTickMark val="out"/>
        <c:minorTickMark val="none"/>
        <c:tickLblPos val="nextTo"/>
        <c:crossAx val="-2130694072"/>
        <c:crosses val="autoZero"/>
        <c:crossBetween val="between"/>
        <c:majorUnit val="1"/>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99071991001099"/>
          <c:y val="3.0418719211822699E-2"/>
          <c:w val="0.69963266310461203"/>
          <c:h val="0.71137523757806698"/>
        </c:manualLayout>
      </c:layout>
      <c:lineChart>
        <c:grouping val="standard"/>
        <c:varyColors val="0"/>
        <c:ser>
          <c:idx val="0"/>
          <c:order val="0"/>
          <c:tx>
            <c:strRef>
              <c:f>Sheet1!$B$1</c:f>
              <c:strCache>
                <c:ptCount val="1"/>
                <c:pt idx="0">
                  <c:v>65+</c:v>
                </c:pt>
              </c:strCache>
            </c:strRef>
          </c:tx>
          <c:spPr>
            <a:ln w="76200">
              <a:solidFill>
                <a:srgbClr val="006600"/>
              </a:solidFill>
            </a:ln>
          </c:spPr>
          <c:marker>
            <c:symbol val="none"/>
          </c:marker>
          <c:cat>
            <c:strRef>
              <c:f>Sheet1!$A$2:$A$11</c:f>
              <c:strCache>
                <c:ptCount val="10"/>
                <c:pt idx="0">
                  <c:v>1950-60</c:v>
                </c:pt>
                <c:pt idx="1">
                  <c:v>1960-70</c:v>
                </c:pt>
                <c:pt idx="2">
                  <c:v>1970-80</c:v>
                </c:pt>
                <c:pt idx="3">
                  <c:v>1980-90</c:v>
                </c:pt>
                <c:pt idx="4">
                  <c:v>1990-00</c:v>
                </c:pt>
                <c:pt idx="5">
                  <c:v>2000-10</c:v>
                </c:pt>
                <c:pt idx="6">
                  <c:v>2010-20</c:v>
                </c:pt>
                <c:pt idx="7">
                  <c:v>2020-30</c:v>
                </c:pt>
                <c:pt idx="8">
                  <c:v>2030-40</c:v>
                </c:pt>
                <c:pt idx="9">
                  <c:v>2040-50</c:v>
                </c:pt>
              </c:strCache>
            </c:strRef>
          </c:cat>
          <c:val>
            <c:numRef>
              <c:f>Sheet1!$B$2:$B$11</c:f>
              <c:numCache>
                <c:formatCode>General</c:formatCode>
                <c:ptCount val="10"/>
                <c:pt idx="0">
                  <c:v>2</c:v>
                </c:pt>
                <c:pt idx="1">
                  <c:v>2.2999999999999998</c:v>
                </c:pt>
                <c:pt idx="2">
                  <c:v>2.6</c:v>
                </c:pt>
                <c:pt idx="3">
                  <c:v>2.1</c:v>
                </c:pt>
                <c:pt idx="4">
                  <c:v>2.6</c:v>
                </c:pt>
                <c:pt idx="5">
                  <c:v>2.2999999999999998</c:v>
                </c:pt>
                <c:pt idx="6">
                  <c:v>3.1</c:v>
                </c:pt>
                <c:pt idx="7">
                  <c:v>3.1</c:v>
                </c:pt>
                <c:pt idx="8">
                  <c:v>2.6</c:v>
                </c:pt>
                <c:pt idx="9">
                  <c:v>1.7</c:v>
                </c:pt>
              </c:numCache>
            </c:numRef>
          </c:val>
          <c:smooth val="0"/>
          <c:extLst>
            <c:ext xmlns:c16="http://schemas.microsoft.com/office/drawing/2014/chart" uri="{C3380CC4-5D6E-409C-BE32-E72D297353CC}">
              <c16:uniqueId val="{00000000-AF32-8843-99F2-AF80650734F4}"/>
            </c:ext>
          </c:extLst>
        </c:ser>
        <c:ser>
          <c:idx val="1"/>
          <c:order val="1"/>
          <c:tx>
            <c:strRef>
              <c:f>Sheet1!$C$1</c:f>
              <c:strCache>
                <c:ptCount val="1"/>
                <c:pt idx="0">
                  <c:v>15 to 64</c:v>
                </c:pt>
              </c:strCache>
            </c:strRef>
          </c:tx>
          <c:spPr>
            <a:ln w="76200">
              <a:solidFill>
                <a:srgbClr val="FF0000"/>
              </a:solidFill>
            </a:ln>
          </c:spPr>
          <c:marker>
            <c:symbol val="none"/>
          </c:marker>
          <c:cat>
            <c:strRef>
              <c:f>Sheet1!$A$2:$A$11</c:f>
              <c:strCache>
                <c:ptCount val="10"/>
                <c:pt idx="0">
                  <c:v>1950-60</c:v>
                </c:pt>
                <c:pt idx="1">
                  <c:v>1960-70</c:v>
                </c:pt>
                <c:pt idx="2">
                  <c:v>1970-80</c:v>
                </c:pt>
                <c:pt idx="3">
                  <c:v>1980-90</c:v>
                </c:pt>
                <c:pt idx="4">
                  <c:v>1990-00</c:v>
                </c:pt>
                <c:pt idx="5">
                  <c:v>2000-10</c:v>
                </c:pt>
                <c:pt idx="6">
                  <c:v>2010-20</c:v>
                </c:pt>
                <c:pt idx="7">
                  <c:v>2020-30</c:v>
                </c:pt>
                <c:pt idx="8">
                  <c:v>2030-40</c:v>
                </c:pt>
                <c:pt idx="9">
                  <c:v>2040-50</c:v>
                </c:pt>
              </c:strCache>
            </c:strRef>
          </c:cat>
          <c:val>
            <c:numRef>
              <c:f>Sheet1!$C$2:$C$11</c:f>
              <c:numCache>
                <c:formatCode>General</c:formatCode>
                <c:ptCount val="10"/>
                <c:pt idx="0">
                  <c:v>1.3</c:v>
                </c:pt>
                <c:pt idx="1">
                  <c:v>1.9</c:v>
                </c:pt>
                <c:pt idx="2">
                  <c:v>2.1</c:v>
                </c:pt>
                <c:pt idx="3">
                  <c:v>2.1</c:v>
                </c:pt>
                <c:pt idx="4">
                  <c:v>1.7</c:v>
                </c:pt>
                <c:pt idx="5">
                  <c:v>1.6</c:v>
                </c:pt>
                <c:pt idx="6">
                  <c:v>1.1000000000000001</c:v>
                </c:pt>
                <c:pt idx="7">
                  <c:v>0.8</c:v>
                </c:pt>
                <c:pt idx="8">
                  <c:v>0.5</c:v>
                </c:pt>
                <c:pt idx="9">
                  <c:v>0.2</c:v>
                </c:pt>
              </c:numCache>
            </c:numRef>
          </c:val>
          <c:smooth val="0"/>
          <c:extLst>
            <c:ext xmlns:c16="http://schemas.microsoft.com/office/drawing/2014/chart" uri="{C3380CC4-5D6E-409C-BE32-E72D297353CC}">
              <c16:uniqueId val="{00000001-AF32-8843-99F2-AF80650734F4}"/>
            </c:ext>
          </c:extLst>
        </c:ser>
        <c:ser>
          <c:idx val="2"/>
          <c:order val="2"/>
          <c:tx>
            <c:strRef>
              <c:f>Sheet1!$D$1</c:f>
              <c:strCache>
                <c:ptCount val="1"/>
                <c:pt idx="0">
                  <c:v>0 to 14</c:v>
                </c:pt>
              </c:strCache>
            </c:strRef>
          </c:tx>
          <c:spPr>
            <a:ln w="76200">
              <a:solidFill>
                <a:schemeClr val="tx1"/>
              </a:solidFill>
            </a:ln>
          </c:spPr>
          <c:marker>
            <c:symbol val="none"/>
          </c:marker>
          <c:cat>
            <c:strRef>
              <c:f>Sheet1!$A$2:$A$11</c:f>
              <c:strCache>
                <c:ptCount val="10"/>
                <c:pt idx="0">
                  <c:v>1950-60</c:v>
                </c:pt>
                <c:pt idx="1">
                  <c:v>1960-70</c:v>
                </c:pt>
                <c:pt idx="2">
                  <c:v>1970-80</c:v>
                </c:pt>
                <c:pt idx="3">
                  <c:v>1980-90</c:v>
                </c:pt>
                <c:pt idx="4">
                  <c:v>1990-00</c:v>
                </c:pt>
                <c:pt idx="5">
                  <c:v>2000-10</c:v>
                </c:pt>
                <c:pt idx="6">
                  <c:v>2010-20</c:v>
                </c:pt>
                <c:pt idx="7">
                  <c:v>2020-30</c:v>
                </c:pt>
                <c:pt idx="8">
                  <c:v>2030-40</c:v>
                </c:pt>
                <c:pt idx="9">
                  <c:v>2040-50</c:v>
                </c:pt>
              </c:strCache>
            </c:strRef>
          </c:cat>
          <c:val>
            <c:numRef>
              <c:f>Sheet1!$D$2:$D$11</c:f>
              <c:numCache>
                <c:formatCode>0.00</c:formatCode>
                <c:ptCount val="10"/>
                <c:pt idx="0">
                  <c:v>2.6</c:v>
                </c:pt>
                <c:pt idx="1">
                  <c:v>2.1</c:v>
                </c:pt>
                <c:pt idx="2">
                  <c:v>1.3</c:v>
                </c:pt>
                <c:pt idx="3">
                  <c:v>1</c:v>
                </c:pt>
                <c:pt idx="4">
                  <c:v>0.60000000000000098</c:v>
                </c:pt>
                <c:pt idx="5">
                  <c:v>0</c:v>
                </c:pt>
                <c:pt idx="6">
                  <c:v>0.3</c:v>
                </c:pt>
                <c:pt idx="7">
                  <c:v>-0.2</c:v>
                </c:pt>
                <c:pt idx="8">
                  <c:v>-0.3</c:v>
                </c:pt>
                <c:pt idx="9">
                  <c:v>-0.2</c:v>
                </c:pt>
              </c:numCache>
            </c:numRef>
          </c:val>
          <c:smooth val="0"/>
          <c:extLst>
            <c:ext xmlns:c16="http://schemas.microsoft.com/office/drawing/2014/chart" uri="{C3380CC4-5D6E-409C-BE32-E72D297353CC}">
              <c16:uniqueId val="{00000002-AF32-8843-99F2-AF80650734F4}"/>
            </c:ext>
          </c:extLst>
        </c:ser>
        <c:dLbls>
          <c:showLegendKey val="0"/>
          <c:showVal val="0"/>
          <c:showCatName val="0"/>
          <c:showSerName val="0"/>
          <c:showPercent val="0"/>
          <c:showBubbleSize val="0"/>
        </c:dLbls>
        <c:smooth val="0"/>
        <c:axId val="-2128639896"/>
        <c:axId val="-2128634296"/>
      </c:lineChart>
      <c:catAx>
        <c:axId val="-2128639896"/>
        <c:scaling>
          <c:orientation val="minMax"/>
        </c:scaling>
        <c:delete val="0"/>
        <c:axPos val="b"/>
        <c:title>
          <c:tx>
            <c:rich>
              <a:bodyPr/>
              <a:lstStyle/>
              <a:p>
                <a:pPr>
                  <a:defRPr/>
                </a:pPr>
                <a:r>
                  <a:rPr lang="en-US" dirty="0"/>
                  <a:t>Year</a:t>
                </a:r>
              </a:p>
            </c:rich>
          </c:tx>
          <c:overlay val="0"/>
        </c:title>
        <c:numFmt formatCode="General" sourceLinked="0"/>
        <c:majorTickMark val="out"/>
        <c:minorTickMark val="none"/>
        <c:tickLblPos val="low"/>
        <c:crossAx val="-2128634296"/>
        <c:crosses val="autoZero"/>
        <c:auto val="1"/>
        <c:lblAlgn val="ctr"/>
        <c:lblOffset val="100"/>
        <c:noMultiLvlLbl val="0"/>
      </c:catAx>
      <c:valAx>
        <c:axId val="-2128634296"/>
        <c:scaling>
          <c:orientation val="minMax"/>
          <c:max val="4"/>
          <c:min val="-1"/>
        </c:scaling>
        <c:delete val="0"/>
        <c:axPos val="l"/>
        <c:majorGridlines/>
        <c:title>
          <c:tx>
            <c:rich>
              <a:bodyPr rot="-5400000" vert="horz"/>
              <a:lstStyle/>
              <a:p>
                <a:pPr>
                  <a:defRPr/>
                </a:pPr>
                <a:r>
                  <a:rPr lang="en-US" dirty="0"/>
                  <a:t>Ave. Annual Percent Growth</a:t>
                </a:r>
              </a:p>
            </c:rich>
          </c:tx>
          <c:overlay val="0"/>
        </c:title>
        <c:numFmt formatCode="#,##0" sourceLinked="0"/>
        <c:majorTickMark val="out"/>
        <c:minorTickMark val="none"/>
        <c:tickLblPos val="nextTo"/>
        <c:crossAx val="-2128639896"/>
        <c:crosses val="autoZero"/>
        <c:crossBetween val="between"/>
        <c:majorUnit val="1"/>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75" b="1" i="0" u="none" strike="noStrike" baseline="0">
                <a:solidFill>
                  <a:schemeClr val="tx1"/>
                </a:solidFill>
                <a:latin typeface="Arial"/>
                <a:ea typeface="Arial"/>
                <a:cs typeface="Arial"/>
              </a:defRPr>
            </a:pPr>
            <a:r>
              <a:rPr lang="en-US" dirty="0"/>
              <a:t>Patterns of population aging</a:t>
            </a:r>
          </a:p>
        </c:rich>
      </c:tx>
      <c:layout>
        <c:manualLayout>
          <c:xMode val="edge"/>
          <c:yMode val="edge"/>
          <c:x val="0.250546852148682"/>
          <c:y val="2.7739193315121299E-2"/>
        </c:manualLayout>
      </c:layout>
      <c:overlay val="0"/>
      <c:spPr>
        <a:noFill/>
        <a:ln w="25400">
          <a:noFill/>
        </a:ln>
      </c:spPr>
    </c:title>
    <c:autoTitleDeleted val="0"/>
    <c:plotArea>
      <c:layout>
        <c:manualLayout>
          <c:layoutTarget val="inner"/>
          <c:xMode val="edge"/>
          <c:yMode val="edge"/>
          <c:x val="5.7906458797327399E-2"/>
          <c:y val="0.161500815660685"/>
          <c:w val="0.72605790645879797"/>
          <c:h val="0.74551386623164695"/>
        </c:manualLayout>
      </c:layout>
      <c:lineChart>
        <c:grouping val="standard"/>
        <c:varyColors val="0"/>
        <c:ser>
          <c:idx val="8"/>
          <c:order val="0"/>
          <c:tx>
            <c:strRef>
              <c:f>Sheet1!$A$2</c:f>
              <c:strCache>
                <c:ptCount val="1"/>
                <c:pt idx="0">
                  <c:v>Japan</c:v>
                </c:pt>
              </c:strCache>
            </c:strRef>
          </c:tx>
          <c:spPr>
            <a:ln w="38099">
              <a:solidFill>
                <a:srgbClr val="CC3300"/>
              </a:solidFill>
              <a:prstDash val="solid"/>
            </a:ln>
          </c:spPr>
          <c:marker>
            <c:symbol val="none"/>
          </c:marker>
          <c:cat>
            <c:numRef>
              <c:f>Sheet1!$B$1:$L$1</c:f>
              <c:numCache>
                <c:formatCode>General</c:formatCode>
                <c:ptCount val="11"/>
                <c:pt idx="0">
                  <c:v>1950</c:v>
                </c:pt>
                <c:pt idx="1">
                  <c:v>1960</c:v>
                </c:pt>
                <c:pt idx="2">
                  <c:v>1970</c:v>
                </c:pt>
                <c:pt idx="3">
                  <c:v>1980</c:v>
                </c:pt>
                <c:pt idx="4">
                  <c:v>1990</c:v>
                </c:pt>
                <c:pt idx="5">
                  <c:v>2000</c:v>
                </c:pt>
                <c:pt idx="6">
                  <c:v>2010</c:v>
                </c:pt>
                <c:pt idx="7">
                  <c:v>2020</c:v>
                </c:pt>
                <c:pt idx="8">
                  <c:v>2030</c:v>
                </c:pt>
                <c:pt idx="9">
                  <c:v>2040</c:v>
                </c:pt>
                <c:pt idx="10">
                  <c:v>2050</c:v>
                </c:pt>
              </c:numCache>
            </c:numRef>
          </c:cat>
          <c:val>
            <c:numRef>
              <c:f>Sheet1!$B$2:$L$2</c:f>
              <c:numCache>
                <c:formatCode>General</c:formatCode>
                <c:ptCount val="11"/>
                <c:pt idx="0">
                  <c:v>7.7</c:v>
                </c:pt>
                <c:pt idx="1">
                  <c:v>8.9</c:v>
                </c:pt>
                <c:pt idx="2">
                  <c:v>10.6</c:v>
                </c:pt>
                <c:pt idx="3">
                  <c:v>12.9</c:v>
                </c:pt>
                <c:pt idx="4">
                  <c:v>17.399999999999999</c:v>
                </c:pt>
                <c:pt idx="5">
                  <c:v>23.2</c:v>
                </c:pt>
                <c:pt idx="6">
                  <c:v>30</c:v>
                </c:pt>
                <c:pt idx="7">
                  <c:v>33.700000000000003</c:v>
                </c:pt>
                <c:pt idx="8">
                  <c:v>36.9</c:v>
                </c:pt>
                <c:pt idx="9">
                  <c:v>41.3</c:v>
                </c:pt>
                <c:pt idx="10">
                  <c:v>42.3</c:v>
                </c:pt>
              </c:numCache>
            </c:numRef>
          </c:val>
          <c:smooth val="0"/>
          <c:extLst>
            <c:ext xmlns:c16="http://schemas.microsoft.com/office/drawing/2014/chart" uri="{C3380CC4-5D6E-409C-BE32-E72D297353CC}">
              <c16:uniqueId val="{00000000-FD4F-104A-AF27-65C1BFD4ABC3}"/>
            </c:ext>
          </c:extLst>
        </c:ser>
        <c:ser>
          <c:idx val="9"/>
          <c:order val="1"/>
          <c:tx>
            <c:strRef>
              <c:f>Sheet1!$A$3</c:f>
              <c:strCache>
                <c:ptCount val="1"/>
                <c:pt idx="0">
                  <c:v>Germany</c:v>
                </c:pt>
              </c:strCache>
            </c:strRef>
          </c:tx>
          <c:spPr>
            <a:ln w="38099">
              <a:solidFill>
                <a:srgbClr val="FFCC00"/>
              </a:solidFill>
              <a:prstDash val="solid"/>
            </a:ln>
          </c:spPr>
          <c:marker>
            <c:symbol val="none"/>
          </c:marker>
          <c:cat>
            <c:numRef>
              <c:f>Sheet1!$B$1:$L$1</c:f>
              <c:numCache>
                <c:formatCode>General</c:formatCode>
                <c:ptCount val="11"/>
                <c:pt idx="0">
                  <c:v>1950</c:v>
                </c:pt>
                <c:pt idx="1">
                  <c:v>1960</c:v>
                </c:pt>
                <c:pt idx="2">
                  <c:v>1970</c:v>
                </c:pt>
                <c:pt idx="3">
                  <c:v>1980</c:v>
                </c:pt>
                <c:pt idx="4">
                  <c:v>1990</c:v>
                </c:pt>
                <c:pt idx="5">
                  <c:v>2000</c:v>
                </c:pt>
                <c:pt idx="6">
                  <c:v>2010</c:v>
                </c:pt>
                <c:pt idx="7">
                  <c:v>2020</c:v>
                </c:pt>
                <c:pt idx="8">
                  <c:v>2030</c:v>
                </c:pt>
                <c:pt idx="9">
                  <c:v>2040</c:v>
                </c:pt>
                <c:pt idx="10">
                  <c:v>2050</c:v>
                </c:pt>
              </c:numCache>
            </c:numRef>
          </c:cat>
          <c:val>
            <c:numRef>
              <c:f>Sheet1!$B$3:$L$3</c:f>
              <c:numCache>
                <c:formatCode>General</c:formatCode>
                <c:ptCount val="11"/>
                <c:pt idx="0">
                  <c:v>14.6</c:v>
                </c:pt>
                <c:pt idx="1">
                  <c:v>17.3</c:v>
                </c:pt>
                <c:pt idx="2">
                  <c:v>19.899999999999999</c:v>
                </c:pt>
                <c:pt idx="3">
                  <c:v>19.3</c:v>
                </c:pt>
                <c:pt idx="4">
                  <c:v>20.399999999999999</c:v>
                </c:pt>
                <c:pt idx="5">
                  <c:v>23.2</c:v>
                </c:pt>
                <c:pt idx="6">
                  <c:v>25.7</c:v>
                </c:pt>
                <c:pt idx="7">
                  <c:v>29.9</c:v>
                </c:pt>
                <c:pt idx="8">
                  <c:v>36.1</c:v>
                </c:pt>
                <c:pt idx="9">
                  <c:v>37</c:v>
                </c:pt>
                <c:pt idx="10">
                  <c:v>38.1</c:v>
                </c:pt>
              </c:numCache>
            </c:numRef>
          </c:val>
          <c:smooth val="0"/>
          <c:extLst>
            <c:ext xmlns:c16="http://schemas.microsoft.com/office/drawing/2014/chart" uri="{C3380CC4-5D6E-409C-BE32-E72D297353CC}">
              <c16:uniqueId val="{00000001-FD4F-104A-AF27-65C1BFD4ABC3}"/>
            </c:ext>
          </c:extLst>
        </c:ser>
        <c:ser>
          <c:idx val="10"/>
          <c:order val="2"/>
          <c:tx>
            <c:strRef>
              <c:f>Sheet1!$A$4</c:f>
              <c:strCache>
                <c:ptCount val="1"/>
                <c:pt idx="0">
                  <c:v>China</c:v>
                </c:pt>
              </c:strCache>
            </c:strRef>
          </c:tx>
          <c:spPr>
            <a:ln w="38099">
              <a:solidFill>
                <a:srgbClr val="669900"/>
              </a:solidFill>
              <a:prstDash val="solid"/>
            </a:ln>
          </c:spPr>
          <c:marker>
            <c:symbol val="none"/>
          </c:marker>
          <c:cat>
            <c:numRef>
              <c:f>Sheet1!$B$1:$L$1</c:f>
              <c:numCache>
                <c:formatCode>General</c:formatCode>
                <c:ptCount val="11"/>
                <c:pt idx="0">
                  <c:v>1950</c:v>
                </c:pt>
                <c:pt idx="1">
                  <c:v>1960</c:v>
                </c:pt>
                <c:pt idx="2">
                  <c:v>1970</c:v>
                </c:pt>
                <c:pt idx="3">
                  <c:v>1980</c:v>
                </c:pt>
                <c:pt idx="4">
                  <c:v>1990</c:v>
                </c:pt>
                <c:pt idx="5">
                  <c:v>2000</c:v>
                </c:pt>
                <c:pt idx="6">
                  <c:v>2010</c:v>
                </c:pt>
                <c:pt idx="7">
                  <c:v>2020</c:v>
                </c:pt>
                <c:pt idx="8">
                  <c:v>2030</c:v>
                </c:pt>
                <c:pt idx="9">
                  <c:v>2040</c:v>
                </c:pt>
                <c:pt idx="10">
                  <c:v>2050</c:v>
                </c:pt>
              </c:numCache>
            </c:numRef>
          </c:cat>
          <c:val>
            <c:numRef>
              <c:f>Sheet1!$B$4:$L$4</c:f>
              <c:numCache>
                <c:formatCode>General</c:formatCode>
                <c:ptCount val="11"/>
                <c:pt idx="0">
                  <c:v>7.5</c:v>
                </c:pt>
                <c:pt idx="1">
                  <c:v>7.2</c:v>
                </c:pt>
                <c:pt idx="2">
                  <c:v>6.8</c:v>
                </c:pt>
                <c:pt idx="3">
                  <c:v>7.4</c:v>
                </c:pt>
                <c:pt idx="4">
                  <c:v>8.6</c:v>
                </c:pt>
                <c:pt idx="5">
                  <c:v>10.1</c:v>
                </c:pt>
                <c:pt idx="6">
                  <c:v>12.3</c:v>
                </c:pt>
                <c:pt idx="7">
                  <c:v>16.7</c:v>
                </c:pt>
                <c:pt idx="8">
                  <c:v>23.3</c:v>
                </c:pt>
                <c:pt idx="9">
                  <c:v>27.3</c:v>
                </c:pt>
                <c:pt idx="10">
                  <c:v>29.9</c:v>
                </c:pt>
              </c:numCache>
            </c:numRef>
          </c:val>
          <c:smooth val="0"/>
          <c:extLst>
            <c:ext xmlns:c16="http://schemas.microsoft.com/office/drawing/2014/chart" uri="{C3380CC4-5D6E-409C-BE32-E72D297353CC}">
              <c16:uniqueId val="{00000002-FD4F-104A-AF27-65C1BFD4ABC3}"/>
            </c:ext>
          </c:extLst>
        </c:ser>
        <c:ser>
          <c:idx val="11"/>
          <c:order val="3"/>
          <c:tx>
            <c:strRef>
              <c:f>Sheet1!$A$5</c:f>
              <c:strCache>
                <c:ptCount val="1"/>
                <c:pt idx="0">
                  <c:v>United States</c:v>
                </c:pt>
              </c:strCache>
            </c:strRef>
          </c:tx>
          <c:spPr>
            <a:ln w="38099">
              <a:solidFill>
                <a:srgbClr val="CC00CC"/>
              </a:solidFill>
              <a:prstDash val="solid"/>
            </a:ln>
          </c:spPr>
          <c:marker>
            <c:symbol val="none"/>
          </c:marker>
          <c:cat>
            <c:numRef>
              <c:f>Sheet1!$B$1:$L$1</c:f>
              <c:numCache>
                <c:formatCode>General</c:formatCode>
                <c:ptCount val="11"/>
                <c:pt idx="0">
                  <c:v>1950</c:v>
                </c:pt>
                <c:pt idx="1">
                  <c:v>1960</c:v>
                </c:pt>
                <c:pt idx="2">
                  <c:v>1970</c:v>
                </c:pt>
                <c:pt idx="3">
                  <c:v>1980</c:v>
                </c:pt>
                <c:pt idx="4">
                  <c:v>1990</c:v>
                </c:pt>
                <c:pt idx="5">
                  <c:v>2000</c:v>
                </c:pt>
                <c:pt idx="6">
                  <c:v>2010</c:v>
                </c:pt>
                <c:pt idx="7">
                  <c:v>2020</c:v>
                </c:pt>
                <c:pt idx="8">
                  <c:v>2030</c:v>
                </c:pt>
                <c:pt idx="9">
                  <c:v>2040</c:v>
                </c:pt>
                <c:pt idx="10">
                  <c:v>2050</c:v>
                </c:pt>
              </c:numCache>
            </c:numRef>
          </c:cat>
          <c:val>
            <c:numRef>
              <c:f>Sheet1!$B$5:$L$5</c:f>
              <c:numCache>
                <c:formatCode>General</c:formatCode>
                <c:ptCount val="11"/>
                <c:pt idx="0">
                  <c:v>12.5</c:v>
                </c:pt>
                <c:pt idx="1">
                  <c:v>13.3</c:v>
                </c:pt>
                <c:pt idx="2">
                  <c:v>14.1</c:v>
                </c:pt>
                <c:pt idx="3">
                  <c:v>15.6</c:v>
                </c:pt>
                <c:pt idx="4">
                  <c:v>16.600000000000001</c:v>
                </c:pt>
                <c:pt idx="5">
                  <c:v>16.100000000000001</c:v>
                </c:pt>
                <c:pt idx="6">
                  <c:v>18.3</c:v>
                </c:pt>
                <c:pt idx="7">
                  <c:v>22.8</c:v>
                </c:pt>
                <c:pt idx="8">
                  <c:v>25.8</c:v>
                </c:pt>
                <c:pt idx="9">
                  <c:v>26.3</c:v>
                </c:pt>
                <c:pt idx="10">
                  <c:v>26.9</c:v>
                </c:pt>
              </c:numCache>
            </c:numRef>
          </c:val>
          <c:smooth val="0"/>
          <c:extLst>
            <c:ext xmlns:c16="http://schemas.microsoft.com/office/drawing/2014/chart" uri="{C3380CC4-5D6E-409C-BE32-E72D297353CC}">
              <c16:uniqueId val="{00000003-FD4F-104A-AF27-65C1BFD4ABC3}"/>
            </c:ext>
          </c:extLst>
        </c:ser>
        <c:ser>
          <c:idx val="0"/>
          <c:order val="4"/>
          <c:tx>
            <c:strRef>
              <c:f>Sheet1!$A$6</c:f>
              <c:strCache>
                <c:ptCount val="1"/>
                <c:pt idx="0">
                  <c:v>Brazil</c:v>
                </c:pt>
              </c:strCache>
            </c:strRef>
          </c:tx>
          <c:spPr>
            <a:ln w="38099">
              <a:solidFill>
                <a:srgbClr val="FF0000"/>
              </a:solidFill>
              <a:prstDash val="solid"/>
            </a:ln>
          </c:spPr>
          <c:marker>
            <c:symbol val="none"/>
          </c:marker>
          <c:cat>
            <c:numRef>
              <c:f>Sheet1!$B$1:$L$1</c:f>
              <c:numCache>
                <c:formatCode>General</c:formatCode>
                <c:ptCount val="11"/>
                <c:pt idx="0">
                  <c:v>1950</c:v>
                </c:pt>
                <c:pt idx="1">
                  <c:v>1960</c:v>
                </c:pt>
                <c:pt idx="2">
                  <c:v>1970</c:v>
                </c:pt>
                <c:pt idx="3">
                  <c:v>1980</c:v>
                </c:pt>
                <c:pt idx="4">
                  <c:v>1990</c:v>
                </c:pt>
                <c:pt idx="5">
                  <c:v>2000</c:v>
                </c:pt>
                <c:pt idx="6">
                  <c:v>2010</c:v>
                </c:pt>
                <c:pt idx="7">
                  <c:v>2020</c:v>
                </c:pt>
                <c:pt idx="8">
                  <c:v>2030</c:v>
                </c:pt>
                <c:pt idx="9">
                  <c:v>2040</c:v>
                </c:pt>
                <c:pt idx="10">
                  <c:v>2050</c:v>
                </c:pt>
              </c:numCache>
            </c:numRef>
          </c:cat>
          <c:val>
            <c:numRef>
              <c:f>Sheet1!$B$6:$L$6</c:f>
              <c:numCache>
                <c:formatCode>General</c:formatCode>
                <c:ptCount val="11"/>
                <c:pt idx="0">
                  <c:v>4.9000000000000004</c:v>
                </c:pt>
                <c:pt idx="1">
                  <c:v>5.3</c:v>
                </c:pt>
                <c:pt idx="2">
                  <c:v>5.7</c:v>
                </c:pt>
                <c:pt idx="3">
                  <c:v>6.2</c:v>
                </c:pt>
                <c:pt idx="4">
                  <c:v>6.7</c:v>
                </c:pt>
                <c:pt idx="5">
                  <c:v>7.8</c:v>
                </c:pt>
                <c:pt idx="6">
                  <c:v>9.7000000000000011</c:v>
                </c:pt>
                <c:pt idx="7">
                  <c:v>13.1</c:v>
                </c:pt>
                <c:pt idx="8">
                  <c:v>17.100000000000001</c:v>
                </c:pt>
                <c:pt idx="9">
                  <c:v>20.6</c:v>
                </c:pt>
                <c:pt idx="10">
                  <c:v>23.6</c:v>
                </c:pt>
              </c:numCache>
            </c:numRef>
          </c:val>
          <c:smooth val="0"/>
          <c:extLst>
            <c:ext xmlns:c16="http://schemas.microsoft.com/office/drawing/2014/chart" uri="{C3380CC4-5D6E-409C-BE32-E72D297353CC}">
              <c16:uniqueId val="{00000004-FD4F-104A-AF27-65C1BFD4ABC3}"/>
            </c:ext>
          </c:extLst>
        </c:ser>
        <c:ser>
          <c:idx val="12"/>
          <c:order val="5"/>
          <c:tx>
            <c:strRef>
              <c:f>Sheet1!$A$7</c:f>
              <c:strCache>
                <c:ptCount val="1"/>
                <c:pt idx="0">
                  <c:v>India</c:v>
                </c:pt>
              </c:strCache>
            </c:strRef>
          </c:tx>
          <c:spPr>
            <a:ln w="38099">
              <a:solidFill>
                <a:srgbClr val="0099FF"/>
              </a:solidFill>
              <a:prstDash val="solid"/>
            </a:ln>
          </c:spPr>
          <c:marker>
            <c:symbol val="none"/>
          </c:marker>
          <c:cat>
            <c:numRef>
              <c:f>Sheet1!$B$1:$L$1</c:f>
              <c:numCache>
                <c:formatCode>General</c:formatCode>
                <c:ptCount val="11"/>
                <c:pt idx="0">
                  <c:v>1950</c:v>
                </c:pt>
                <c:pt idx="1">
                  <c:v>1960</c:v>
                </c:pt>
                <c:pt idx="2">
                  <c:v>1970</c:v>
                </c:pt>
                <c:pt idx="3">
                  <c:v>1980</c:v>
                </c:pt>
                <c:pt idx="4">
                  <c:v>1990</c:v>
                </c:pt>
                <c:pt idx="5">
                  <c:v>2000</c:v>
                </c:pt>
                <c:pt idx="6">
                  <c:v>2010</c:v>
                </c:pt>
                <c:pt idx="7">
                  <c:v>2020</c:v>
                </c:pt>
                <c:pt idx="8">
                  <c:v>2030</c:v>
                </c:pt>
                <c:pt idx="9">
                  <c:v>2040</c:v>
                </c:pt>
                <c:pt idx="10">
                  <c:v>2050</c:v>
                </c:pt>
              </c:numCache>
            </c:numRef>
          </c:cat>
          <c:val>
            <c:numRef>
              <c:f>Sheet1!$B$7:$L$7</c:f>
              <c:numCache>
                <c:formatCode>General</c:formatCode>
                <c:ptCount val="11"/>
                <c:pt idx="0">
                  <c:v>5.6</c:v>
                </c:pt>
                <c:pt idx="1">
                  <c:v>5.7</c:v>
                </c:pt>
                <c:pt idx="2">
                  <c:v>6</c:v>
                </c:pt>
                <c:pt idx="3">
                  <c:v>6.5</c:v>
                </c:pt>
                <c:pt idx="4">
                  <c:v>6.8</c:v>
                </c:pt>
                <c:pt idx="5">
                  <c:v>7.6</c:v>
                </c:pt>
                <c:pt idx="6">
                  <c:v>8.7000000000000011</c:v>
                </c:pt>
                <c:pt idx="7">
                  <c:v>11</c:v>
                </c:pt>
                <c:pt idx="8">
                  <c:v>14</c:v>
                </c:pt>
                <c:pt idx="9">
                  <c:v>17.100000000000001</c:v>
                </c:pt>
                <c:pt idx="10">
                  <c:v>20.6</c:v>
                </c:pt>
              </c:numCache>
            </c:numRef>
          </c:val>
          <c:smooth val="0"/>
          <c:extLst>
            <c:ext xmlns:c16="http://schemas.microsoft.com/office/drawing/2014/chart" uri="{C3380CC4-5D6E-409C-BE32-E72D297353CC}">
              <c16:uniqueId val="{00000005-FD4F-104A-AF27-65C1BFD4ABC3}"/>
            </c:ext>
          </c:extLst>
        </c:ser>
        <c:ser>
          <c:idx val="1"/>
          <c:order val="6"/>
          <c:tx>
            <c:strRef>
              <c:f>Sheet1!$A$8</c:f>
              <c:strCache>
                <c:ptCount val="1"/>
                <c:pt idx="0">
                  <c:v>Cambodia</c:v>
                </c:pt>
              </c:strCache>
            </c:strRef>
          </c:tx>
          <c:spPr>
            <a:ln w="38099">
              <a:solidFill>
                <a:srgbClr val="000000"/>
              </a:solidFill>
              <a:prstDash val="solid"/>
            </a:ln>
          </c:spPr>
          <c:marker>
            <c:symbol val="square"/>
            <c:size val="8"/>
            <c:spPr>
              <a:noFill/>
              <a:ln>
                <a:solidFill>
                  <a:srgbClr val="808080"/>
                </a:solidFill>
                <a:prstDash val="solid"/>
              </a:ln>
            </c:spPr>
          </c:marker>
          <c:cat>
            <c:numRef>
              <c:f>Sheet1!$B$1:$L$1</c:f>
              <c:numCache>
                <c:formatCode>General</c:formatCode>
                <c:ptCount val="11"/>
                <c:pt idx="0">
                  <c:v>1950</c:v>
                </c:pt>
                <c:pt idx="1">
                  <c:v>1960</c:v>
                </c:pt>
                <c:pt idx="2">
                  <c:v>1970</c:v>
                </c:pt>
                <c:pt idx="3">
                  <c:v>1980</c:v>
                </c:pt>
                <c:pt idx="4">
                  <c:v>1990</c:v>
                </c:pt>
                <c:pt idx="5">
                  <c:v>2000</c:v>
                </c:pt>
                <c:pt idx="6">
                  <c:v>2010</c:v>
                </c:pt>
                <c:pt idx="7">
                  <c:v>2020</c:v>
                </c:pt>
                <c:pt idx="8">
                  <c:v>2030</c:v>
                </c:pt>
                <c:pt idx="9">
                  <c:v>2040</c:v>
                </c:pt>
                <c:pt idx="10">
                  <c:v>2050</c:v>
                </c:pt>
              </c:numCache>
            </c:numRef>
          </c:cat>
          <c:val>
            <c:numRef>
              <c:f>Sheet1!$B$8:$L$8</c:f>
              <c:numCache>
                <c:formatCode>General</c:formatCode>
                <c:ptCount val="11"/>
                <c:pt idx="0">
                  <c:v>4.5</c:v>
                </c:pt>
                <c:pt idx="1">
                  <c:v>4.5</c:v>
                </c:pt>
                <c:pt idx="2">
                  <c:v>4.5999999999999996</c:v>
                </c:pt>
                <c:pt idx="3">
                  <c:v>4.9000000000000004</c:v>
                </c:pt>
                <c:pt idx="4">
                  <c:v>4.4000000000000004</c:v>
                </c:pt>
                <c:pt idx="5">
                  <c:v>4.4000000000000004</c:v>
                </c:pt>
                <c:pt idx="6">
                  <c:v>5</c:v>
                </c:pt>
                <c:pt idx="7">
                  <c:v>6</c:v>
                </c:pt>
                <c:pt idx="8">
                  <c:v>7.4</c:v>
                </c:pt>
                <c:pt idx="9">
                  <c:v>7.7</c:v>
                </c:pt>
                <c:pt idx="10">
                  <c:v>11.7</c:v>
                </c:pt>
              </c:numCache>
            </c:numRef>
          </c:val>
          <c:smooth val="0"/>
          <c:extLst>
            <c:ext xmlns:c16="http://schemas.microsoft.com/office/drawing/2014/chart" uri="{C3380CC4-5D6E-409C-BE32-E72D297353CC}">
              <c16:uniqueId val="{00000006-FD4F-104A-AF27-65C1BFD4ABC3}"/>
            </c:ext>
          </c:extLst>
        </c:ser>
        <c:ser>
          <c:idx val="6"/>
          <c:order val="7"/>
          <c:tx>
            <c:strRef>
              <c:f>Sheet1!$A$9</c:f>
              <c:strCache>
                <c:ptCount val="1"/>
                <c:pt idx="0">
                  <c:v>Nigeria</c:v>
                </c:pt>
              </c:strCache>
            </c:strRef>
          </c:tx>
          <c:spPr>
            <a:ln w="38099">
              <a:solidFill>
                <a:srgbClr val="00FF00"/>
              </a:solidFill>
              <a:prstDash val="solid"/>
            </a:ln>
          </c:spPr>
          <c:marker>
            <c:symbol val="square"/>
            <c:size val="8"/>
            <c:spPr>
              <a:noFill/>
              <a:ln>
                <a:solidFill>
                  <a:srgbClr val="00FF00"/>
                </a:solidFill>
                <a:prstDash val="solid"/>
              </a:ln>
            </c:spPr>
          </c:marker>
          <c:cat>
            <c:numRef>
              <c:f>Sheet1!$B$1:$L$1</c:f>
              <c:numCache>
                <c:formatCode>General</c:formatCode>
                <c:ptCount val="11"/>
                <c:pt idx="0">
                  <c:v>1950</c:v>
                </c:pt>
                <c:pt idx="1">
                  <c:v>1960</c:v>
                </c:pt>
                <c:pt idx="2">
                  <c:v>1970</c:v>
                </c:pt>
                <c:pt idx="3">
                  <c:v>1980</c:v>
                </c:pt>
                <c:pt idx="4">
                  <c:v>1990</c:v>
                </c:pt>
                <c:pt idx="5">
                  <c:v>2000</c:v>
                </c:pt>
                <c:pt idx="6">
                  <c:v>2010</c:v>
                </c:pt>
                <c:pt idx="7">
                  <c:v>2020</c:v>
                </c:pt>
                <c:pt idx="8">
                  <c:v>2030</c:v>
                </c:pt>
                <c:pt idx="9">
                  <c:v>2040</c:v>
                </c:pt>
                <c:pt idx="10">
                  <c:v>2050</c:v>
                </c:pt>
              </c:numCache>
            </c:numRef>
          </c:cat>
          <c:val>
            <c:numRef>
              <c:f>Sheet1!$B$9:$L$9</c:f>
              <c:numCache>
                <c:formatCode>General</c:formatCode>
                <c:ptCount val="11"/>
                <c:pt idx="0">
                  <c:v>5.0999999999999996</c:v>
                </c:pt>
                <c:pt idx="1">
                  <c:v>5.2</c:v>
                </c:pt>
                <c:pt idx="2">
                  <c:v>4.9000000000000004</c:v>
                </c:pt>
                <c:pt idx="3">
                  <c:v>4.7</c:v>
                </c:pt>
                <c:pt idx="4">
                  <c:v>4.7</c:v>
                </c:pt>
                <c:pt idx="5">
                  <c:v>4.8</c:v>
                </c:pt>
                <c:pt idx="6">
                  <c:v>4.9000000000000004</c:v>
                </c:pt>
                <c:pt idx="7">
                  <c:v>5.4</c:v>
                </c:pt>
                <c:pt idx="8">
                  <c:v>6.1</c:v>
                </c:pt>
                <c:pt idx="9">
                  <c:v>7.7</c:v>
                </c:pt>
                <c:pt idx="10">
                  <c:v>10.3</c:v>
                </c:pt>
              </c:numCache>
            </c:numRef>
          </c:val>
          <c:smooth val="0"/>
          <c:extLst>
            <c:ext xmlns:c16="http://schemas.microsoft.com/office/drawing/2014/chart" uri="{C3380CC4-5D6E-409C-BE32-E72D297353CC}">
              <c16:uniqueId val="{00000007-FD4F-104A-AF27-65C1BFD4ABC3}"/>
            </c:ext>
          </c:extLst>
        </c:ser>
        <c:dLbls>
          <c:showLegendKey val="0"/>
          <c:showVal val="0"/>
          <c:showCatName val="0"/>
          <c:showSerName val="0"/>
          <c:showPercent val="0"/>
          <c:showBubbleSize val="0"/>
        </c:dLbls>
        <c:smooth val="0"/>
        <c:axId val="-2128081800"/>
        <c:axId val="-2128076616"/>
      </c:lineChart>
      <c:catAx>
        <c:axId val="-2128081800"/>
        <c:scaling>
          <c:orientation val="minMax"/>
        </c:scaling>
        <c:delete val="0"/>
        <c:axPos val="b"/>
        <c:numFmt formatCode="General" sourceLinked="1"/>
        <c:majorTickMark val="out"/>
        <c:minorTickMark val="none"/>
        <c:tickLblPos val="nextTo"/>
        <c:spPr>
          <a:ln w="3175">
            <a:solidFill>
              <a:schemeClr val="tx1"/>
            </a:solidFill>
            <a:prstDash val="solid"/>
          </a:ln>
        </c:spPr>
        <c:txPr>
          <a:bodyPr rot="0" vert="horz"/>
          <a:lstStyle/>
          <a:p>
            <a:pPr>
              <a:defRPr sz="1500" b="1" i="0" u="none" strike="noStrike" baseline="0">
                <a:solidFill>
                  <a:schemeClr val="tx1"/>
                </a:solidFill>
                <a:latin typeface="Arial"/>
                <a:ea typeface="Arial"/>
                <a:cs typeface="Arial"/>
              </a:defRPr>
            </a:pPr>
            <a:endParaRPr lang="en-US"/>
          </a:p>
        </c:txPr>
        <c:crossAx val="-2128076616"/>
        <c:crosses val="autoZero"/>
        <c:auto val="1"/>
        <c:lblAlgn val="ctr"/>
        <c:lblOffset val="100"/>
        <c:tickLblSkip val="1"/>
        <c:tickMarkSkip val="1"/>
        <c:noMultiLvlLbl val="0"/>
      </c:catAx>
      <c:valAx>
        <c:axId val="-2128076616"/>
        <c:scaling>
          <c:orientation val="minMax"/>
        </c:scaling>
        <c:delete val="0"/>
        <c:axPos val="l"/>
        <c:majorGridlines>
          <c:spPr>
            <a:ln w="3175">
              <a:solidFill>
                <a:schemeClr val="tx1"/>
              </a:solidFill>
              <a:prstDash val="solid"/>
            </a:ln>
          </c:spPr>
        </c:majorGridlines>
        <c:numFmt formatCode="General" sourceLinked="1"/>
        <c:majorTickMark val="out"/>
        <c:minorTickMark val="none"/>
        <c:tickLblPos val="nextTo"/>
        <c:spPr>
          <a:ln w="3175">
            <a:solidFill>
              <a:schemeClr val="tx1"/>
            </a:solidFill>
            <a:prstDash val="solid"/>
          </a:ln>
        </c:spPr>
        <c:txPr>
          <a:bodyPr rot="0" vert="horz"/>
          <a:lstStyle/>
          <a:p>
            <a:pPr>
              <a:defRPr sz="1500" b="1" i="0" u="none" strike="noStrike" baseline="0">
                <a:solidFill>
                  <a:schemeClr val="tx1"/>
                </a:solidFill>
                <a:latin typeface="Arial"/>
                <a:ea typeface="Arial"/>
                <a:cs typeface="Arial"/>
              </a:defRPr>
            </a:pPr>
            <a:endParaRPr lang="en-US"/>
          </a:p>
        </c:txPr>
        <c:crossAx val="-2128081800"/>
        <c:crosses val="autoZero"/>
        <c:crossBetween val="between"/>
      </c:valAx>
      <c:spPr>
        <a:noFill/>
        <a:ln w="12700">
          <a:solidFill>
            <a:schemeClr val="tx1"/>
          </a:solidFill>
          <a:prstDash val="solid"/>
        </a:ln>
      </c:spPr>
    </c:plotArea>
    <c:legend>
      <c:legendPos val="r"/>
      <c:layout>
        <c:manualLayout>
          <c:xMode val="edge"/>
          <c:yMode val="edge"/>
          <c:x val="0.80066815144766101"/>
          <c:y val="0.127243066884176"/>
          <c:w val="0.19933184855233901"/>
          <c:h val="0.72104404567699898"/>
        </c:manualLayout>
      </c:layout>
      <c:overlay val="0"/>
      <c:spPr>
        <a:noFill/>
        <a:ln w="3175">
          <a:solidFill>
            <a:schemeClr val="tx1"/>
          </a:solidFill>
          <a:prstDash val="solid"/>
        </a:ln>
      </c:spPr>
      <c:txPr>
        <a:bodyPr/>
        <a:lstStyle/>
        <a:p>
          <a:pPr>
            <a:defRPr sz="1470" b="1"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1500" b="1" i="0" u="none" strike="noStrike" baseline="0">
          <a:solidFill>
            <a:schemeClr val="tx1"/>
          </a:solidFill>
          <a:latin typeface="Arial"/>
          <a:ea typeface="Arial"/>
          <a:cs typeface="Arial"/>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40197287299699"/>
          <c:y val="6.0483870967742097E-2"/>
          <c:w val="0.85326757090012295"/>
          <c:h val="0.60887096774193505"/>
        </c:manualLayout>
      </c:layout>
      <c:lineChart>
        <c:grouping val="standard"/>
        <c:varyColors val="0"/>
        <c:ser>
          <c:idx val="1"/>
          <c:order val="0"/>
          <c:tx>
            <c:strRef>
              <c:f>Sheet1!$B$1</c:f>
              <c:strCache>
                <c:ptCount val="1"/>
                <c:pt idx="0">
                  <c:v>Scenario 1</c:v>
                </c:pt>
              </c:strCache>
            </c:strRef>
          </c:tx>
          <c:spPr>
            <a:ln w="50800">
              <a:solidFill>
                <a:srgbClr val="FF0000"/>
              </a:solidFill>
              <a:prstDash val="solid"/>
            </a:ln>
          </c:spPr>
          <c:marker>
            <c:symbol val="square"/>
            <c:size val="4"/>
            <c:spPr>
              <a:solidFill>
                <a:srgbClr val="000000"/>
              </a:solidFill>
              <a:ln>
                <a:solidFill>
                  <a:srgbClr val="000000"/>
                </a:solidFill>
                <a:prstDash val="solid"/>
              </a:ln>
            </c:spPr>
          </c:marker>
          <c:val>
            <c:numRef>
              <c:f>Sheet1!$B$2:$B$57</c:f>
              <c:numCache>
                <c:formatCode>General</c:formatCode>
                <c:ptCount val="56"/>
                <c:pt idx="0">
                  <c:v>100</c:v>
                </c:pt>
                <c:pt idx="1">
                  <c:v>66</c:v>
                </c:pt>
                <c:pt idx="2">
                  <c:v>64</c:v>
                </c:pt>
                <c:pt idx="3">
                  <c:v>62</c:v>
                </c:pt>
                <c:pt idx="4">
                  <c:v>60</c:v>
                </c:pt>
                <c:pt idx="5">
                  <c:v>59</c:v>
                </c:pt>
                <c:pt idx="6">
                  <c:v>58</c:v>
                </c:pt>
                <c:pt idx="7">
                  <c:v>57</c:v>
                </c:pt>
                <c:pt idx="8">
                  <c:v>56</c:v>
                </c:pt>
                <c:pt idx="9">
                  <c:v>55</c:v>
                </c:pt>
                <c:pt idx="10">
                  <c:v>54</c:v>
                </c:pt>
                <c:pt idx="11">
                  <c:v>53</c:v>
                </c:pt>
                <c:pt idx="12">
                  <c:v>52</c:v>
                </c:pt>
                <c:pt idx="13">
                  <c:v>51</c:v>
                </c:pt>
                <c:pt idx="14">
                  <c:v>50</c:v>
                </c:pt>
                <c:pt idx="15">
                  <c:v>49</c:v>
                </c:pt>
                <c:pt idx="16">
                  <c:v>48</c:v>
                </c:pt>
                <c:pt idx="17">
                  <c:v>47</c:v>
                </c:pt>
                <c:pt idx="18">
                  <c:v>46</c:v>
                </c:pt>
                <c:pt idx="19">
                  <c:v>45</c:v>
                </c:pt>
                <c:pt idx="20">
                  <c:v>44</c:v>
                </c:pt>
                <c:pt idx="21">
                  <c:v>43</c:v>
                </c:pt>
                <c:pt idx="22">
                  <c:v>42</c:v>
                </c:pt>
                <c:pt idx="23">
                  <c:v>41</c:v>
                </c:pt>
                <c:pt idx="24">
                  <c:v>40</c:v>
                </c:pt>
                <c:pt idx="25">
                  <c:v>38</c:v>
                </c:pt>
                <c:pt idx="26">
                  <c:v>37</c:v>
                </c:pt>
                <c:pt idx="27">
                  <c:v>36</c:v>
                </c:pt>
                <c:pt idx="28">
                  <c:v>35</c:v>
                </c:pt>
                <c:pt idx="29">
                  <c:v>33</c:v>
                </c:pt>
                <c:pt idx="30">
                  <c:v>31</c:v>
                </c:pt>
                <c:pt idx="31">
                  <c:v>29</c:v>
                </c:pt>
                <c:pt idx="32">
                  <c:v>28</c:v>
                </c:pt>
                <c:pt idx="33">
                  <c:v>27</c:v>
                </c:pt>
                <c:pt idx="34">
                  <c:v>26</c:v>
                </c:pt>
                <c:pt idx="35">
                  <c:v>24</c:v>
                </c:pt>
                <c:pt idx="36">
                  <c:v>22</c:v>
                </c:pt>
                <c:pt idx="37">
                  <c:v>20</c:v>
                </c:pt>
                <c:pt idx="38">
                  <c:v>19</c:v>
                </c:pt>
                <c:pt idx="39">
                  <c:v>18</c:v>
                </c:pt>
                <c:pt idx="40">
                  <c:v>17</c:v>
                </c:pt>
                <c:pt idx="41">
                  <c:v>16</c:v>
                </c:pt>
                <c:pt idx="42">
                  <c:v>15</c:v>
                </c:pt>
                <c:pt idx="43">
                  <c:v>14</c:v>
                </c:pt>
                <c:pt idx="44">
                  <c:v>13</c:v>
                </c:pt>
                <c:pt idx="45">
                  <c:v>12</c:v>
                </c:pt>
                <c:pt idx="46">
                  <c:v>11</c:v>
                </c:pt>
                <c:pt idx="47">
                  <c:v>9</c:v>
                </c:pt>
                <c:pt idx="48">
                  <c:v>7</c:v>
                </c:pt>
                <c:pt idx="49">
                  <c:v>5</c:v>
                </c:pt>
                <c:pt idx="50">
                  <c:v>4</c:v>
                </c:pt>
                <c:pt idx="51">
                  <c:v>3</c:v>
                </c:pt>
                <c:pt idx="52">
                  <c:v>2</c:v>
                </c:pt>
                <c:pt idx="53">
                  <c:v>1</c:v>
                </c:pt>
                <c:pt idx="54">
                  <c:v>1</c:v>
                </c:pt>
                <c:pt idx="55">
                  <c:v>1</c:v>
                </c:pt>
              </c:numCache>
            </c:numRef>
          </c:val>
          <c:smooth val="0"/>
          <c:extLst>
            <c:ext xmlns:c16="http://schemas.microsoft.com/office/drawing/2014/chart" uri="{C3380CC4-5D6E-409C-BE32-E72D297353CC}">
              <c16:uniqueId val="{00000000-C86B-584A-A9F5-FCBB2AF03863}"/>
            </c:ext>
          </c:extLst>
        </c:ser>
        <c:ser>
          <c:idx val="2"/>
          <c:order val="1"/>
          <c:tx>
            <c:strRef>
              <c:f>Sheet1!$C$1</c:f>
              <c:strCache>
                <c:ptCount val="1"/>
                <c:pt idx="0">
                  <c:v>Scenario 2</c:v>
                </c:pt>
              </c:strCache>
            </c:strRef>
          </c:tx>
          <c:spPr>
            <a:ln w="50800">
              <a:solidFill>
                <a:srgbClr val="0000FF"/>
              </a:solidFill>
            </a:ln>
          </c:spPr>
          <c:marker>
            <c:symbol val="none"/>
          </c:marker>
          <c:val>
            <c:numRef>
              <c:f>Sheet1!$C$2:$C$57</c:f>
              <c:numCache>
                <c:formatCode>General</c:formatCode>
                <c:ptCount val="56"/>
                <c:pt idx="0">
                  <c:v>100</c:v>
                </c:pt>
                <c:pt idx="1">
                  <c:v>100</c:v>
                </c:pt>
                <c:pt idx="2">
                  <c:v>100</c:v>
                </c:pt>
                <c:pt idx="3">
                  <c:v>100</c:v>
                </c:pt>
                <c:pt idx="4">
                  <c:v>100</c:v>
                </c:pt>
                <c:pt idx="5">
                  <c:v>99</c:v>
                </c:pt>
                <c:pt idx="6">
                  <c:v>99</c:v>
                </c:pt>
                <c:pt idx="7">
                  <c:v>99</c:v>
                </c:pt>
                <c:pt idx="8">
                  <c:v>99</c:v>
                </c:pt>
                <c:pt idx="9">
                  <c:v>99</c:v>
                </c:pt>
                <c:pt idx="10">
                  <c:v>99</c:v>
                </c:pt>
                <c:pt idx="11">
                  <c:v>98</c:v>
                </c:pt>
                <c:pt idx="12">
                  <c:v>98</c:v>
                </c:pt>
                <c:pt idx="13">
                  <c:v>98</c:v>
                </c:pt>
                <c:pt idx="14">
                  <c:v>98</c:v>
                </c:pt>
                <c:pt idx="15">
                  <c:v>98</c:v>
                </c:pt>
                <c:pt idx="16">
                  <c:v>98</c:v>
                </c:pt>
                <c:pt idx="17">
                  <c:v>97</c:v>
                </c:pt>
                <c:pt idx="18">
                  <c:v>97</c:v>
                </c:pt>
                <c:pt idx="19">
                  <c:v>97</c:v>
                </c:pt>
                <c:pt idx="20">
                  <c:v>97</c:v>
                </c:pt>
                <c:pt idx="21">
                  <c:v>96</c:v>
                </c:pt>
                <c:pt idx="22">
                  <c:v>96</c:v>
                </c:pt>
                <c:pt idx="23">
                  <c:v>95</c:v>
                </c:pt>
                <c:pt idx="24">
                  <c:v>95</c:v>
                </c:pt>
                <c:pt idx="25">
                  <c:v>94</c:v>
                </c:pt>
                <c:pt idx="26">
                  <c:v>94</c:v>
                </c:pt>
                <c:pt idx="27">
                  <c:v>93</c:v>
                </c:pt>
                <c:pt idx="28">
                  <c:v>93</c:v>
                </c:pt>
                <c:pt idx="29">
                  <c:v>92</c:v>
                </c:pt>
                <c:pt idx="30">
                  <c:v>91</c:v>
                </c:pt>
                <c:pt idx="31">
                  <c:v>90</c:v>
                </c:pt>
                <c:pt idx="32">
                  <c:v>88</c:v>
                </c:pt>
                <c:pt idx="33">
                  <c:v>86</c:v>
                </c:pt>
                <c:pt idx="34">
                  <c:v>84</c:v>
                </c:pt>
                <c:pt idx="35">
                  <c:v>82</c:v>
                </c:pt>
                <c:pt idx="36">
                  <c:v>80</c:v>
                </c:pt>
                <c:pt idx="37">
                  <c:v>75</c:v>
                </c:pt>
                <c:pt idx="38">
                  <c:v>70</c:v>
                </c:pt>
                <c:pt idx="39">
                  <c:v>65</c:v>
                </c:pt>
                <c:pt idx="40">
                  <c:v>60</c:v>
                </c:pt>
                <c:pt idx="41">
                  <c:v>55</c:v>
                </c:pt>
                <c:pt idx="42">
                  <c:v>50</c:v>
                </c:pt>
                <c:pt idx="43">
                  <c:v>45</c:v>
                </c:pt>
                <c:pt idx="44">
                  <c:v>35</c:v>
                </c:pt>
                <c:pt idx="45">
                  <c:v>25</c:v>
                </c:pt>
                <c:pt idx="46">
                  <c:v>15</c:v>
                </c:pt>
                <c:pt idx="47">
                  <c:v>11</c:v>
                </c:pt>
                <c:pt idx="48">
                  <c:v>8</c:v>
                </c:pt>
                <c:pt idx="49">
                  <c:v>7</c:v>
                </c:pt>
                <c:pt idx="50">
                  <c:v>6</c:v>
                </c:pt>
                <c:pt idx="51">
                  <c:v>5</c:v>
                </c:pt>
                <c:pt idx="52">
                  <c:v>4</c:v>
                </c:pt>
                <c:pt idx="53">
                  <c:v>3</c:v>
                </c:pt>
                <c:pt idx="54">
                  <c:v>2</c:v>
                </c:pt>
                <c:pt idx="55">
                  <c:v>0</c:v>
                </c:pt>
              </c:numCache>
            </c:numRef>
          </c:val>
          <c:smooth val="0"/>
          <c:extLst>
            <c:ext xmlns:c16="http://schemas.microsoft.com/office/drawing/2014/chart" uri="{C3380CC4-5D6E-409C-BE32-E72D297353CC}">
              <c16:uniqueId val="{00000001-C86B-584A-A9F5-FCBB2AF03863}"/>
            </c:ext>
          </c:extLst>
        </c:ser>
        <c:ser>
          <c:idx val="3"/>
          <c:order val="2"/>
          <c:tx>
            <c:strRef>
              <c:f>Sheet1!$D$1</c:f>
              <c:strCache>
                <c:ptCount val="1"/>
                <c:pt idx="0">
                  <c:v>Scenario 3</c:v>
                </c:pt>
              </c:strCache>
            </c:strRef>
          </c:tx>
          <c:spPr>
            <a:ln w="50800"/>
          </c:spPr>
          <c:marker>
            <c:symbol val="none"/>
          </c:marker>
          <c:val>
            <c:numRef>
              <c:f>Sheet1!$D$2:$D$57</c:f>
              <c:numCache>
                <c:formatCode>General</c:formatCode>
                <c:ptCount val="56"/>
                <c:pt idx="0">
                  <c:v>100</c:v>
                </c:pt>
                <c:pt idx="1">
                  <c:v>100</c:v>
                </c:pt>
                <c:pt idx="2">
                  <c:v>100</c:v>
                </c:pt>
                <c:pt idx="3">
                  <c:v>100</c:v>
                </c:pt>
                <c:pt idx="4">
                  <c:v>100</c:v>
                </c:pt>
                <c:pt idx="5">
                  <c:v>100</c:v>
                </c:pt>
                <c:pt idx="6">
                  <c:v>100</c:v>
                </c:pt>
                <c:pt idx="7">
                  <c:v>100</c:v>
                </c:pt>
                <c:pt idx="8">
                  <c:v>100</c:v>
                </c:pt>
                <c:pt idx="9">
                  <c:v>100</c:v>
                </c:pt>
                <c:pt idx="10">
                  <c:v>100</c:v>
                </c:pt>
                <c:pt idx="11">
                  <c:v>100</c:v>
                </c:pt>
                <c:pt idx="12">
                  <c:v>100</c:v>
                </c:pt>
                <c:pt idx="13">
                  <c:v>99</c:v>
                </c:pt>
                <c:pt idx="14">
                  <c:v>99</c:v>
                </c:pt>
                <c:pt idx="15">
                  <c:v>99</c:v>
                </c:pt>
                <c:pt idx="16">
                  <c:v>99</c:v>
                </c:pt>
                <c:pt idx="17">
                  <c:v>99</c:v>
                </c:pt>
                <c:pt idx="18">
                  <c:v>99</c:v>
                </c:pt>
                <c:pt idx="19">
                  <c:v>98</c:v>
                </c:pt>
                <c:pt idx="20">
                  <c:v>98</c:v>
                </c:pt>
                <c:pt idx="21">
                  <c:v>98</c:v>
                </c:pt>
                <c:pt idx="22">
                  <c:v>98</c:v>
                </c:pt>
                <c:pt idx="23">
                  <c:v>98</c:v>
                </c:pt>
                <c:pt idx="24">
                  <c:v>98</c:v>
                </c:pt>
                <c:pt idx="25">
                  <c:v>97</c:v>
                </c:pt>
                <c:pt idx="26">
                  <c:v>97</c:v>
                </c:pt>
                <c:pt idx="27">
                  <c:v>97</c:v>
                </c:pt>
                <c:pt idx="28">
                  <c:v>96</c:v>
                </c:pt>
                <c:pt idx="29">
                  <c:v>96</c:v>
                </c:pt>
                <c:pt idx="30">
                  <c:v>96</c:v>
                </c:pt>
                <c:pt idx="31">
                  <c:v>95</c:v>
                </c:pt>
                <c:pt idx="32">
                  <c:v>95</c:v>
                </c:pt>
                <c:pt idx="33">
                  <c:v>94</c:v>
                </c:pt>
                <c:pt idx="34">
                  <c:v>94</c:v>
                </c:pt>
                <c:pt idx="35">
                  <c:v>93</c:v>
                </c:pt>
                <c:pt idx="36">
                  <c:v>93</c:v>
                </c:pt>
                <c:pt idx="37">
                  <c:v>92</c:v>
                </c:pt>
                <c:pt idx="38">
                  <c:v>92</c:v>
                </c:pt>
                <c:pt idx="39">
                  <c:v>91</c:v>
                </c:pt>
                <c:pt idx="40">
                  <c:v>91</c:v>
                </c:pt>
                <c:pt idx="41">
                  <c:v>90</c:v>
                </c:pt>
                <c:pt idx="42">
                  <c:v>90</c:v>
                </c:pt>
                <c:pt idx="43">
                  <c:v>87</c:v>
                </c:pt>
                <c:pt idx="44">
                  <c:v>84</c:v>
                </c:pt>
                <c:pt idx="45">
                  <c:v>81</c:v>
                </c:pt>
                <c:pt idx="46">
                  <c:v>78</c:v>
                </c:pt>
                <c:pt idx="47">
                  <c:v>75</c:v>
                </c:pt>
                <c:pt idx="48">
                  <c:v>70</c:v>
                </c:pt>
                <c:pt idx="49">
                  <c:v>65</c:v>
                </c:pt>
                <c:pt idx="50">
                  <c:v>55</c:v>
                </c:pt>
                <c:pt idx="51">
                  <c:v>45</c:v>
                </c:pt>
                <c:pt idx="52">
                  <c:v>35</c:v>
                </c:pt>
                <c:pt idx="53">
                  <c:v>25</c:v>
                </c:pt>
                <c:pt idx="54">
                  <c:v>10</c:v>
                </c:pt>
                <c:pt idx="55">
                  <c:v>1</c:v>
                </c:pt>
              </c:numCache>
            </c:numRef>
          </c:val>
          <c:smooth val="0"/>
          <c:extLst>
            <c:ext xmlns:c16="http://schemas.microsoft.com/office/drawing/2014/chart" uri="{C3380CC4-5D6E-409C-BE32-E72D297353CC}">
              <c16:uniqueId val="{00000002-C86B-584A-A9F5-FCBB2AF03863}"/>
            </c:ext>
          </c:extLst>
        </c:ser>
        <c:dLbls>
          <c:showLegendKey val="0"/>
          <c:showVal val="0"/>
          <c:showCatName val="0"/>
          <c:showSerName val="0"/>
          <c:showPercent val="0"/>
          <c:showBubbleSize val="0"/>
        </c:dLbls>
        <c:marker val="1"/>
        <c:smooth val="0"/>
        <c:axId val="-2127993304"/>
        <c:axId val="-2127987096"/>
      </c:lineChart>
      <c:catAx>
        <c:axId val="-2127993304"/>
        <c:scaling>
          <c:orientation val="minMax"/>
        </c:scaling>
        <c:delete val="0"/>
        <c:axPos val="b"/>
        <c:title>
          <c:tx>
            <c:rich>
              <a:bodyPr/>
              <a:lstStyle/>
              <a:p>
                <a:pPr>
                  <a:defRPr sz="1690" b="1" i="0" u="none" strike="noStrike" baseline="0">
                    <a:solidFill>
                      <a:schemeClr val="tx1"/>
                    </a:solidFill>
                    <a:latin typeface="Times New Roman"/>
                    <a:ea typeface="Times New Roman"/>
                    <a:cs typeface="Times New Roman"/>
                  </a:defRPr>
                </a:pPr>
                <a:r>
                  <a:rPr lang="en-US"/>
                  <a:t>Age</a:t>
                </a:r>
              </a:p>
            </c:rich>
          </c:tx>
          <c:layout>
            <c:manualLayout>
              <c:xMode val="edge"/>
              <c:yMode val="edge"/>
              <c:x val="0.53267570900123296"/>
              <c:y val="0.81653225806451601"/>
            </c:manualLayout>
          </c:layout>
          <c:overlay val="0"/>
          <c:spPr>
            <a:noFill/>
            <a:ln w="23853">
              <a:noFill/>
            </a:ln>
          </c:spPr>
        </c:title>
        <c:numFmt formatCode="General" sourceLinked="1"/>
        <c:majorTickMark val="out"/>
        <c:minorTickMark val="none"/>
        <c:tickLblPos val="none"/>
        <c:spPr>
          <a:ln w="2982">
            <a:solidFill>
              <a:schemeClr val="tx1"/>
            </a:solidFill>
            <a:prstDash val="solid"/>
          </a:ln>
        </c:spPr>
        <c:txPr>
          <a:bodyPr rot="-2700000" vert="horz"/>
          <a:lstStyle/>
          <a:p>
            <a:pPr>
              <a:defRPr sz="1690" b="1" i="0" u="none" strike="noStrike" baseline="0">
                <a:solidFill>
                  <a:schemeClr val="tx1"/>
                </a:solidFill>
                <a:latin typeface="Times New Roman"/>
                <a:ea typeface="Times New Roman"/>
                <a:cs typeface="Times New Roman"/>
              </a:defRPr>
            </a:pPr>
            <a:endParaRPr lang="en-US"/>
          </a:p>
        </c:txPr>
        <c:crossAx val="-2127987096"/>
        <c:crosses val="autoZero"/>
        <c:auto val="1"/>
        <c:lblAlgn val="ctr"/>
        <c:lblOffset val="100"/>
        <c:tickMarkSkip val="1"/>
        <c:noMultiLvlLbl val="0"/>
      </c:catAx>
      <c:valAx>
        <c:axId val="-2127987096"/>
        <c:scaling>
          <c:orientation val="minMax"/>
          <c:max val="100"/>
        </c:scaling>
        <c:delete val="0"/>
        <c:axPos val="l"/>
        <c:majorGridlines>
          <c:spPr>
            <a:ln w="2982">
              <a:solidFill>
                <a:srgbClr val="3366FF"/>
              </a:solidFill>
              <a:prstDash val="solid"/>
            </a:ln>
          </c:spPr>
        </c:majorGridlines>
        <c:title>
          <c:tx>
            <c:rich>
              <a:bodyPr/>
              <a:lstStyle/>
              <a:p>
                <a:pPr>
                  <a:defRPr sz="1690" b="1" i="0" u="none" strike="noStrike" baseline="0">
                    <a:solidFill>
                      <a:schemeClr val="tx1"/>
                    </a:solidFill>
                    <a:latin typeface="Times New Roman"/>
                    <a:ea typeface="Times New Roman"/>
                    <a:cs typeface="Times New Roman"/>
                  </a:defRPr>
                </a:pPr>
                <a:r>
                  <a:rPr lang="en-US"/>
                  <a:t>Percent surviving to age</a:t>
                </a:r>
              </a:p>
            </c:rich>
          </c:tx>
          <c:layout>
            <c:manualLayout>
              <c:xMode val="edge"/>
              <c:yMode val="edge"/>
              <c:x val="1.35635018495686E-2"/>
              <c:y val="0.10685483870967701"/>
            </c:manualLayout>
          </c:layout>
          <c:overlay val="0"/>
          <c:spPr>
            <a:noFill/>
            <a:ln w="23853">
              <a:noFill/>
            </a:ln>
          </c:spPr>
        </c:title>
        <c:numFmt formatCode="General" sourceLinked="1"/>
        <c:majorTickMark val="out"/>
        <c:minorTickMark val="none"/>
        <c:tickLblPos val="nextTo"/>
        <c:spPr>
          <a:ln w="8945">
            <a:noFill/>
          </a:ln>
        </c:spPr>
        <c:txPr>
          <a:bodyPr rot="0" vert="horz"/>
          <a:lstStyle/>
          <a:p>
            <a:pPr>
              <a:defRPr sz="1690" b="1" i="0" u="none" strike="noStrike" baseline="0">
                <a:solidFill>
                  <a:schemeClr val="tx1"/>
                </a:solidFill>
                <a:latin typeface="Times New Roman"/>
                <a:ea typeface="Times New Roman"/>
                <a:cs typeface="Times New Roman"/>
              </a:defRPr>
            </a:pPr>
            <a:endParaRPr lang="en-US"/>
          </a:p>
        </c:txPr>
        <c:crossAx val="-2127993304"/>
        <c:crosses val="autoZero"/>
        <c:crossBetween val="between"/>
        <c:majorUnit val="10"/>
      </c:valAx>
      <c:spPr>
        <a:noFill/>
        <a:ln w="11926">
          <a:solidFill>
            <a:schemeClr val="tx1"/>
          </a:solidFill>
          <a:prstDash val="solid"/>
        </a:ln>
      </c:spPr>
    </c:plotArea>
    <c:legend>
      <c:legendPos val="b"/>
      <c:layout>
        <c:manualLayout>
          <c:xMode val="edge"/>
          <c:yMode val="edge"/>
          <c:x val="0.241676942046856"/>
          <c:y val="0.92137096774193195"/>
          <c:w val="0.53936667171411301"/>
          <c:h val="5.4958980018314701E-2"/>
        </c:manualLayout>
      </c:layout>
      <c:overlay val="0"/>
      <c:spPr>
        <a:noFill/>
        <a:ln w="2982">
          <a:solidFill>
            <a:schemeClr val="tx1"/>
          </a:solidFill>
          <a:prstDash val="solid"/>
        </a:ln>
      </c:spPr>
      <c:txPr>
        <a:bodyPr/>
        <a:lstStyle/>
        <a:p>
          <a:pPr>
            <a:defRPr sz="1554" b="1" i="0" u="none" strike="noStrike" baseline="0">
              <a:solidFill>
                <a:schemeClr val="tx1"/>
              </a:solidFill>
              <a:latin typeface="Times New Roman"/>
              <a:ea typeface="Times New Roman"/>
              <a:cs typeface="Times New Roman"/>
            </a:defRPr>
          </a:pPr>
          <a:endParaRPr lang="en-US"/>
        </a:p>
      </c:txPr>
    </c:legend>
    <c:plotVisOnly val="1"/>
    <c:dispBlanksAs val="gap"/>
    <c:showDLblsOverMax val="0"/>
  </c:chart>
  <c:spPr>
    <a:noFill/>
    <a:ln>
      <a:noFill/>
    </a:ln>
  </c:spPr>
  <c:txPr>
    <a:bodyPr/>
    <a:lstStyle/>
    <a:p>
      <a:pPr>
        <a:defRPr sz="1690"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108462455304"/>
          <c:y val="6.2846580406654404E-2"/>
          <c:w val="0.85578069129916601"/>
          <c:h val="0.77634011090572996"/>
        </c:manualLayout>
      </c:layout>
      <c:lineChart>
        <c:grouping val="standard"/>
        <c:varyColors val="0"/>
        <c:ser>
          <c:idx val="0"/>
          <c:order val="0"/>
          <c:tx>
            <c:strRef>
              <c:f>Sheet1!$B$1</c:f>
              <c:strCache>
                <c:ptCount val="1"/>
                <c:pt idx="0">
                  <c:v>Proportion surviving</c:v>
                </c:pt>
              </c:strCache>
            </c:strRef>
          </c:tx>
          <c:spPr>
            <a:ln w="25392">
              <a:solidFill>
                <a:srgbClr val="FF0000"/>
              </a:solidFill>
              <a:prstDash val="solid"/>
            </a:ln>
          </c:spPr>
          <c:marker>
            <c:symbol val="diamond"/>
            <c:size val="6"/>
            <c:spPr>
              <a:solidFill>
                <a:srgbClr val="FF0000"/>
              </a:solidFill>
              <a:ln>
                <a:solidFill>
                  <a:srgbClr val="FF0000"/>
                </a:solidFill>
                <a:prstDash val="solid"/>
              </a:ln>
            </c:spPr>
          </c:marker>
          <c:cat>
            <c:numRef>
              <c:f>Sheet1!$A$2:$A$57</c:f>
              <c:numCache>
                <c:formatCode>General</c:formatCode>
                <c:ptCount val="56"/>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numCache>
            </c:numRef>
          </c:cat>
          <c:val>
            <c:numRef>
              <c:f>Sheet1!$B$2:$B$57</c:f>
              <c:numCache>
                <c:formatCode>General</c:formatCode>
                <c:ptCount val="56"/>
                <c:pt idx="0">
                  <c:v>100</c:v>
                </c:pt>
                <c:pt idx="1">
                  <c:v>100</c:v>
                </c:pt>
                <c:pt idx="2">
                  <c:v>100</c:v>
                </c:pt>
                <c:pt idx="3">
                  <c:v>100</c:v>
                </c:pt>
                <c:pt idx="4">
                  <c:v>99.5</c:v>
                </c:pt>
                <c:pt idx="5">
                  <c:v>99</c:v>
                </c:pt>
                <c:pt idx="6">
                  <c:v>99</c:v>
                </c:pt>
                <c:pt idx="7">
                  <c:v>99</c:v>
                </c:pt>
                <c:pt idx="8">
                  <c:v>98.5</c:v>
                </c:pt>
                <c:pt idx="9">
                  <c:v>98.5</c:v>
                </c:pt>
                <c:pt idx="10">
                  <c:v>98</c:v>
                </c:pt>
                <c:pt idx="11">
                  <c:v>98</c:v>
                </c:pt>
                <c:pt idx="12">
                  <c:v>98</c:v>
                </c:pt>
                <c:pt idx="13">
                  <c:v>98</c:v>
                </c:pt>
                <c:pt idx="14">
                  <c:v>98</c:v>
                </c:pt>
                <c:pt idx="15">
                  <c:v>97.5</c:v>
                </c:pt>
                <c:pt idx="16">
                  <c:v>97</c:v>
                </c:pt>
                <c:pt idx="17">
                  <c:v>97</c:v>
                </c:pt>
                <c:pt idx="18">
                  <c:v>97</c:v>
                </c:pt>
                <c:pt idx="19">
                  <c:v>96.5</c:v>
                </c:pt>
                <c:pt idx="20">
                  <c:v>96</c:v>
                </c:pt>
                <c:pt idx="21">
                  <c:v>95.5</c:v>
                </c:pt>
                <c:pt idx="22">
                  <c:v>95</c:v>
                </c:pt>
                <c:pt idx="23">
                  <c:v>94.5</c:v>
                </c:pt>
                <c:pt idx="24">
                  <c:v>94</c:v>
                </c:pt>
                <c:pt idx="25">
                  <c:v>93</c:v>
                </c:pt>
                <c:pt idx="26">
                  <c:v>92</c:v>
                </c:pt>
                <c:pt idx="27">
                  <c:v>91</c:v>
                </c:pt>
                <c:pt idx="28">
                  <c:v>90</c:v>
                </c:pt>
                <c:pt idx="29">
                  <c:v>89</c:v>
                </c:pt>
                <c:pt idx="30">
                  <c:v>88</c:v>
                </c:pt>
                <c:pt idx="31">
                  <c:v>87</c:v>
                </c:pt>
                <c:pt idx="32">
                  <c:v>85</c:v>
                </c:pt>
                <c:pt idx="33">
                  <c:v>83</c:v>
                </c:pt>
                <c:pt idx="34">
                  <c:v>81</c:v>
                </c:pt>
                <c:pt idx="35">
                  <c:v>79</c:v>
                </c:pt>
                <c:pt idx="36">
                  <c:v>76</c:v>
                </c:pt>
                <c:pt idx="37">
                  <c:v>73</c:v>
                </c:pt>
                <c:pt idx="38">
                  <c:v>70</c:v>
                </c:pt>
                <c:pt idx="39">
                  <c:v>67</c:v>
                </c:pt>
                <c:pt idx="40">
                  <c:v>64</c:v>
                </c:pt>
                <c:pt idx="41">
                  <c:v>60</c:v>
                </c:pt>
                <c:pt idx="42">
                  <c:v>55</c:v>
                </c:pt>
                <c:pt idx="43">
                  <c:v>47</c:v>
                </c:pt>
                <c:pt idx="44">
                  <c:v>41</c:v>
                </c:pt>
                <c:pt idx="45">
                  <c:v>34</c:v>
                </c:pt>
                <c:pt idx="46">
                  <c:v>28</c:v>
                </c:pt>
                <c:pt idx="47">
                  <c:v>22</c:v>
                </c:pt>
                <c:pt idx="48">
                  <c:v>17</c:v>
                </c:pt>
                <c:pt idx="49">
                  <c:v>13</c:v>
                </c:pt>
                <c:pt idx="50">
                  <c:v>9</c:v>
                </c:pt>
                <c:pt idx="51">
                  <c:v>7</c:v>
                </c:pt>
                <c:pt idx="52">
                  <c:v>5</c:v>
                </c:pt>
                <c:pt idx="53">
                  <c:v>3</c:v>
                </c:pt>
                <c:pt idx="54">
                  <c:v>2</c:v>
                </c:pt>
                <c:pt idx="55">
                  <c:v>1</c:v>
                </c:pt>
              </c:numCache>
            </c:numRef>
          </c:val>
          <c:smooth val="0"/>
          <c:extLst>
            <c:ext xmlns:c16="http://schemas.microsoft.com/office/drawing/2014/chart" uri="{C3380CC4-5D6E-409C-BE32-E72D297353CC}">
              <c16:uniqueId val="{00000000-1F69-AC4B-ABE7-9927B04FACCD}"/>
            </c:ext>
          </c:extLst>
        </c:ser>
        <c:ser>
          <c:idx val="2"/>
          <c:order val="1"/>
          <c:tx>
            <c:strRef>
              <c:f>Sheet1!$C$1</c:f>
              <c:strCache>
                <c:ptCount val="1"/>
                <c:pt idx="0">
                  <c:v>Surviving without morbidity</c:v>
                </c:pt>
              </c:strCache>
            </c:strRef>
          </c:tx>
          <c:spPr>
            <a:ln w="25392">
              <a:solidFill>
                <a:srgbClr val="808000"/>
              </a:solidFill>
              <a:prstDash val="solid"/>
            </a:ln>
          </c:spPr>
          <c:marker>
            <c:symbol val="triangle"/>
            <c:size val="6"/>
            <c:spPr>
              <a:solidFill>
                <a:srgbClr val="808000"/>
              </a:solidFill>
              <a:ln>
                <a:solidFill>
                  <a:srgbClr val="808000"/>
                </a:solidFill>
                <a:prstDash val="solid"/>
              </a:ln>
            </c:spPr>
          </c:marker>
          <c:cat>
            <c:numRef>
              <c:f>Sheet1!$A$2:$A$57</c:f>
              <c:numCache>
                <c:formatCode>General</c:formatCode>
                <c:ptCount val="56"/>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numCache>
            </c:numRef>
          </c:cat>
          <c:val>
            <c:numRef>
              <c:f>Sheet1!$C$2:$C$57</c:f>
              <c:numCache>
                <c:formatCode>General</c:formatCode>
                <c:ptCount val="56"/>
                <c:pt idx="0">
                  <c:v>100</c:v>
                </c:pt>
                <c:pt idx="1">
                  <c:v>99</c:v>
                </c:pt>
                <c:pt idx="2">
                  <c:v>99</c:v>
                </c:pt>
                <c:pt idx="3">
                  <c:v>98</c:v>
                </c:pt>
                <c:pt idx="4">
                  <c:v>98</c:v>
                </c:pt>
                <c:pt idx="5">
                  <c:v>98</c:v>
                </c:pt>
                <c:pt idx="6">
                  <c:v>97</c:v>
                </c:pt>
                <c:pt idx="7">
                  <c:v>97</c:v>
                </c:pt>
                <c:pt idx="8">
                  <c:v>97</c:v>
                </c:pt>
                <c:pt idx="9">
                  <c:v>97</c:v>
                </c:pt>
                <c:pt idx="10">
                  <c:v>96</c:v>
                </c:pt>
                <c:pt idx="11">
                  <c:v>96</c:v>
                </c:pt>
                <c:pt idx="12">
                  <c:v>96</c:v>
                </c:pt>
                <c:pt idx="13">
                  <c:v>96</c:v>
                </c:pt>
                <c:pt idx="14">
                  <c:v>96</c:v>
                </c:pt>
                <c:pt idx="15">
                  <c:v>95</c:v>
                </c:pt>
                <c:pt idx="16">
                  <c:v>94</c:v>
                </c:pt>
                <c:pt idx="17">
                  <c:v>92</c:v>
                </c:pt>
                <c:pt idx="18">
                  <c:v>90</c:v>
                </c:pt>
                <c:pt idx="19">
                  <c:v>88</c:v>
                </c:pt>
                <c:pt idx="20">
                  <c:v>86</c:v>
                </c:pt>
                <c:pt idx="21">
                  <c:v>84</c:v>
                </c:pt>
                <c:pt idx="22">
                  <c:v>82</c:v>
                </c:pt>
                <c:pt idx="23">
                  <c:v>80</c:v>
                </c:pt>
                <c:pt idx="24">
                  <c:v>77</c:v>
                </c:pt>
                <c:pt idx="25">
                  <c:v>74</c:v>
                </c:pt>
                <c:pt idx="26">
                  <c:v>70</c:v>
                </c:pt>
                <c:pt idx="27">
                  <c:v>66</c:v>
                </c:pt>
                <c:pt idx="28">
                  <c:v>62</c:v>
                </c:pt>
                <c:pt idx="29">
                  <c:v>58</c:v>
                </c:pt>
                <c:pt idx="30">
                  <c:v>54</c:v>
                </c:pt>
                <c:pt idx="31">
                  <c:v>50</c:v>
                </c:pt>
                <c:pt idx="32">
                  <c:v>46</c:v>
                </c:pt>
                <c:pt idx="33">
                  <c:v>42</c:v>
                </c:pt>
                <c:pt idx="34">
                  <c:v>37</c:v>
                </c:pt>
                <c:pt idx="35">
                  <c:v>33</c:v>
                </c:pt>
                <c:pt idx="36">
                  <c:v>30</c:v>
                </c:pt>
                <c:pt idx="37">
                  <c:v>27</c:v>
                </c:pt>
                <c:pt idx="38">
                  <c:v>24</c:v>
                </c:pt>
                <c:pt idx="39">
                  <c:v>21</c:v>
                </c:pt>
                <c:pt idx="40">
                  <c:v>18</c:v>
                </c:pt>
                <c:pt idx="41">
                  <c:v>16</c:v>
                </c:pt>
                <c:pt idx="42">
                  <c:v>14</c:v>
                </c:pt>
                <c:pt idx="43">
                  <c:v>12</c:v>
                </c:pt>
                <c:pt idx="44">
                  <c:v>10</c:v>
                </c:pt>
                <c:pt idx="45">
                  <c:v>8</c:v>
                </c:pt>
                <c:pt idx="46">
                  <c:v>6</c:v>
                </c:pt>
                <c:pt idx="47">
                  <c:v>5</c:v>
                </c:pt>
                <c:pt idx="48">
                  <c:v>4</c:v>
                </c:pt>
                <c:pt idx="49">
                  <c:v>3</c:v>
                </c:pt>
                <c:pt idx="50">
                  <c:v>2</c:v>
                </c:pt>
                <c:pt idx="51">
                  <c:v>2</c:v>
                </c:pt>
                <c:pt idx="52">
                  <c:v>1</c:v>
                </c:pt>
                <c:pt idx="53">
                  <c:v>1</c:v>
                </c:pt>
                <c:pt idx="54">
                  <c:v>1</c:v>
                </c:pt>
                <c:pt idx="55">
                  <c:v>0</c:v>
                </c:pt>
              </c:numCache>
            </c:numRef>
          </c:val>
          <c:smooth val="0"/>
          <c:extLst>
            <c:ext xmlns:c16="http://schemas.microsoft.com/office/drawing/2014/chart" uri="{C3380CC4-5D6E-409C-BE32-E72D297353CC}">
              <c16:uniqueId val="{00000001-1F69-AC4B-ABE7-9927B04FACCD}"/>
            </c:ext>
          </c:extLst>
        </c:ser>
        <c:dLbls>
          <c:showLegendKey val="0"/>
          <c:showVal val="0"/>
          <c:showCatName val="0"/>
          <c:showSerName val="0"/>
          <c:showPercent val="0"/>
          <c:showBubbleSize val="0"/>
        </c:dLbls>
        <c:marker val="1"/>
        <c:smooth val="0"/>
        <c:axId val="-2127902184"/>
        <c:axId val="-2127893064"/>
      </c:lineChart>
      <c:catAx>
        <c:axId val="-2127902184"/>
        <c:scaling>
          <c:orientation val="minMax"/>
        </c:scaling>
        <c:delete val="0"/>
        <c:axPos val="b"/>
        <c:title>
          <c:tx>
            <c:rich>
              <a:bodyPr/>
              <a:lstStyle/>
              <a:p>
                <a:pPr>
                  <a:defRPr sz="1874" b="1" i="0" u="none" strike="noStrike" baseline="0">
                    <a:solidFill>
                      <a:schemeClr val="tx1"/>
                    </a:solidFill>
                    <a:latin typeface="Arial"/>
                    <a:ea typeface="Arial"/>
                    <a:cs typeface="Arial"/>
                  </a:defRPr>
                </a:pPr>
                <a:r>
                  <a:rPr lang="en-US"/>
                  <a:t>Age</a:t>
                </a:r>
              </a:p>
            </c:rich>
          </c:tx>
          <c:layout>
            <c:manualLayout>
              <c:xMode val="edge"/>
              <c:yMode val="edge"/>
              <c:x val="0.52562574493444603"/>
              <c:y val="0.91866913123844796"/>
            </c:manualLayout>
          </c:layout>
          <c:overlay val="0"/>
          <c:spPr>
            <a:noFill/>
            <a:ln w="25392">
              <a:noFill/>
            </a:ln>
          </c:spPr>
        </c:title>
        <c:numFmt formatCode="General" sourceLinked="1"/>
        <c:majorTickMark val="out"/>
        <c:minorTickMark val="none"/>
        <c:tickLblPos val="nextTo"/>
        <c:spPr>
          <a:ln w="3174">
            <a:solidFill>
              <a:schemeClr val="tx1"/>
            </a:solidFill>
            <a:prstDash val="solid"/>
          </a:ln>
        </c:spPr>
        <c:txPr>
          <a:bodyPr rot="0" vert="horz"/>
          <a:lstStyle/>
          <a:p>
            <a:pPr>
              <a:defRPr sz="1874" b="1" i="0" u="none" strike="noStrike" baseline="0">
                <a:solidFill>
                  <a:schemeClr val="tx1"/>
                </a:solidFill>
                <a:latin typeface="Arial"/>
                <a:ea typeface="Arial"/>
                <a:cs typeface="Arial"/>
              </a:defRPr>
            </a:pPr>
            <a:endParaRPr lang="en-US"/>
          </a:p>
        </c:txPr>
        <c:crossAx val="-2127893064"/>
        <c:crosses val="autoZero"/>
        <c:auto val="1"/>
        <c:lblAlgn val="ctr"/>
        <c:lblOffset val="100"/>
        <c:tickLblSkip val="4"/>
        <c:tickMarkSkip val="1"/>
        <c:noMultiLvlLbl val="0"/>
      </c:catAx>
      <c:valAx>
        <c:axId val="-2127893064"/>
        <c:scaling>
          <c:orientation val="minMax"/>
          <c:max val="100"/>
        </c:scaling>
        <c:delete val="0"/>
        <c:axPos val="l"/>
        <c:majorGridlines>
          <c:spPr>
            <a:ln w="3174">
              <a:solidFill>
                <a:schemeClr val="tx1"/>
              </a:solidFill>
              <a:prstDash val="solid"/>
            </a:ln>
          </c:spPr>
        </c:majorGridlines>
        <c:title>
          <c:tx>
            <c:rich>
              <a:bodyPr/>
              <a:lstStyle/>
              <a:p>
                <a:pPr>
                  <a:defRPr sz="1874" b="1" i="0" u="none" strike="noStrike" baseline="0">
                    <a:solidFill>
                      <a:schemeClr val="tx1"/>
                    </a:solidFill>
                    <a:latin typeface="Arial"/>
                    <a:ea typeface="Arial"/>
                    <a:cs typeface="Arial"/>
                  </a:defRPr>
                </a:pPr>
                <a:r>
                  <a:rPr lang="en-US"/>
                  <a:t>Percent surviving to age</a:t>
                </a:r>
              </a:p>
            </c:rich>
          </c:tx>
          <c:layout>
            <c:manualLayout>
              <c:xMode val="edge"/>
              <c:yMode val="edge"/>
              <c:x val="0"/>
              <c:y val="0.17190388170055501"/>
            </c:manualLayout>
          </c:layout>
          <c:overlay val="0"/>
          <c:spPr>
            <a:noFill/>
            <a:ln w="25392">
              <a:noFill/>
            </a:ln>
          </c:spPr>
        </c:title>
        <c:numFmt formatCode="General" sourceLinked="1"/>
        <c:majorTickMark val="out"/>
        <c:minorTickMark val="none"/>
        <c:tickLblPos val="nextTo"/>
        <c:spPr>
          <a:ln w="3174">
            <a:solidFill>
              <a:schemeClr val="tx1"/>
            </a:solidFill>
            <a:prstDash val="solid"/>
          </a:ln>
        </c:spPr>
        <c:txPr>
          <a:bodyPr rot="0" vert="horz"/>
          <a:lstStyle/>
          <a:p>
            <a:pPr>
              <a:defRPr sz="1874" b="1" i="0" u="none" strike="noStrike" baseline="0">
                <a:solidFill>
                  <a:schemeClr val="tx1"/>
                </a:solidFill>
                <a:latin typeface="Arial"/>
                <a:ea typeface="Arial"/>
                <a:cs typeface="Arial"/>
              </a:defRPr>
            </a:pPr>
            <a:endParaRPr lang="en-US"/>
          </a:p>
        </c:txPr>
        <c:crossAx val="-2127902184"/>
        <c:crosses val="autoZero"/>
        <c:crossBetween val="between"/>
        <c:majorUnit val="10"/>
      </c:valAx>
      <c:spPr>
        <a:noFill/>
        <a:ln w="12696">
          <a:solidFill>
            <a:schemeClr val="tx1"/>
          </a:solidFill>
          <a:prstDash val="solid"/>
        </a:ln>
      </c:spPr>
    </c:plotArea>
    <c:plotVisOnly val="1"/>
    <c:dispBlanksAs val="gap"/>
    <c:showDLblsOverMax val="0"/>
  </c:chart>
  <c:spPr>
    <a:noFill/>
    <a:ln>
      <a:noFill/>
    </a:ln>
  </c:spPr>
  <c:txPr>
    <a:bodyPr/>
    <a:lstStyle/>
    <a:p>
      <a:pPr>
        <a:defRPr sz="1874"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108462455304"/>
          <c:y val="6.2846580406654404E-2"/>
          <c:w val="0.85578069129916701"/>
          <c:h val="0.77634011090572996"/>
        </c:manualLayout>
      </c:layout>
      <c:lineChart>
        <c:grouping val="standard"/>
        <c:varyColors val="0"/>
        <c:ser>
          <c:idx val="0"/>
          <c:order val="0"/>
          <c:tx>
            <c:strRef>
              <c:f>Sheet1!$B$1</c:f>
              <c:strCache>
                <c:ptCount val="1"/>
                <c:pt idx="0">
                  <c:v>Proportion surviving</c:v>
                </c:pt>
              </c:strCache>
            </c:strRef>
          </c:tx>
          <c:spPr>
            <a:ln w="63500">
              <a:solidFill>
                <a:srgbClr val="FF0000"/>
              </a:solidFill>
              <a:prstDash val="solid"/>
            </a:ln>
          </c:spPr>
          <c:marker>
            <c:symbol val="none"/>
          </c:marker>
          <c:cat>
            <c:numRef>
              <c:f>Sheet1!$A$2:$A$57</c:f>
              <c:numCache>
                <c:formatCode>General</c:formatCode>
                <c:ptCount val="56"/>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numCache>
            </c:numRef>
          </c:cat>
          <c:val>
            <c:numRef>
              <c:f>Sheet1!$B$2:$B$57</c:f>
              <c:numCache>
                <c:formatCode>General</c:formatCode>
                <c:ptCount val="56"/>
                <c:pt idx="0">
                  <c:v>100</c:v>
                </c:pt>
                <c:pt idx="1">
                  <c:v>100</c:v>
                </c:pt>
                <c:pt idx="2">
                  <c:v>100</c:v>
                </c:pt>
                <c:pt idx="3">
                  <c:v>100</c:v>
                </c:pt>
                <c:pt idx="4">
                  <c:v>100</c:v>
                </c:pt>
                <c:pt idx="5">
                  <c:v>100</c:v>
                </c:pt>
                <c:pt idx="6">
                  <c:v>100</c:v>
                </c:pt>
                <c:pt idx="7">
                  <c:v>99</c:v>
                </c:pt>
                <c:pt idx="8">
                  <c:v>99</c:v>
                </c:pt>
                <c:pt idx="9">
                  <c:v>99</c:v>
                </c:pt>
                <c:pt idx="10">
                  <c:v>99</c:v>
                </c:pt>
                <c:pt idx="11">
                  <c:v>99</c:v>
                </c:pt>
                <c:pt idx="12">
                  <c:v>99</c:v>
                </c:pt>
                <c:pt idx="13">
                  <c:v>98</c:v>
                </c:pt>
                <c:pt idx="14">
                  <c:v>98</c:v>
                </c:pt>
                <c:pt idx="15">
                  <c:v>98</c:v>
                </c:pt>
                <c:pt idx="16">
                  <c:v>98</c:v>
                </c:pt>
                <c:pt idx="17">
                  <c:v>98</c:v>
                </c:pt>
                <c:pt idx="18">
                  <c:v>97</c:v>
                </c:pt>
                <c:pt idx="19">
                  <c:v>97</c:v>
                </c:pt>
                <c:pt idx="20">
                  <c:v>97</c:v>
                </c:pt>
                <c:pt idx="21">
                  <c:v>97</c:v>
                </c:pt>
                <c:pt idx="22">
                  <c:v>97</c:v>
                </c:pt>
                <c:pt idx="23">
                  <c:v>97</c:v>
                </c:pt>
                <c:pt idx="24">
                  <c:v>97</c:v>
                </c:pt>
                <c:pt idx="25">
                  <c:v>96</c:v>
                </c:pt>
                <c:pt idx="26">
                  <c:v>96</c:v>
                </c:pt>
                <c:pt idx="27">
                  <c:v>96</c:v>
                </c:pt>
                <c:pt idx="28">
                  <c:v>96</c:v>
                </c:pt>
                <c:pt idx="29">
                  <c:v>95</c:v>
                </c:pt>
                <c:pt idx="30">
                  <c:v>95</c:v>
                </c:pt>
                <c:pt idx="31">
                  <c:v>95</c:v>
                </c:pt>
                <c:pt idx="32">
                  <c:v>95</c:v>
                </c:pt>
                <c:pt idx="33">
                  <c:v>95</c:v>
                </c:pt>
                <c:pt idx="34">
                  <c:v>95</c:v>
                </c:pt>
                <c:pt idx="35">
                  <c:v>95</c:v>
                </c:pt>
                <c:pt idx="36">
                  <c:v>94</c:v>
                </c:pt>
                <c:pt idx="37">
                  <c:v>93</c:v>
                </c:pt>
                <c:pt idx="38">
                  <c:v>92</c:v>
                </c:pt>
                <c:pt idx="39">
                  <c:v>91</c:v>
                </c:pt>
                <c:pt idx="40">
                  <c:v>90</c:v>
                </c:pt>
                <c:pt idx="41">
                  <c:v>89</c:v>
                </c:pt>
                <c:pt idx="42">
                  <c:v>88</c:v>
                </c:pt>
                <c:pt idx="43">
                  <c:v>88</c:v>
                </c:pt>
                <c:pt idx="44">
                  <c:v>88</c:v>
                </c:pt>
                <c:pt idx="45">
                  <c:v>88</c:v>
                </c:pt>
                <c:pt idx="46">
                  <c:v>80</c:v>
                </c:pt>
                <c:pt idx="47">
                  <c:v>70</c:v>
                </c:pt>
                <c:pt idx="48">
                  <c:v>60</c:v>
                </c:pt>
                <c:pt idx="49">
                  <c:v>40</c:v>
                </c:pt>
                <c:pt idx="50">
                  <c:v>20</c:v>
                </c:pt>
                <c:pt idx="51">
                  <c:v>8</c:v>
                </c:pt>
                <c:pt idx="52">
                  <c:v>5</c:v>
                </c:pt>
                <c:pt idx="53">
                  <c:v>3</c:v>
                </c:pt>
                <c:pt idx="54">
                  <c:v>2</c:v>
                </c:pt>
                <c:pt idx="55">
                  <c:v>1</c:v>
                </c:pt>
              </c:numCache>
            </c:numRef>
          </c:val>
          <c:smooth val="0"/>
          <c:extLst>
            <c:ext xmlns:c16="http://schemas.microsoft.com/office/drawing/2014/chart" uri="{C3380CC4-5D6E-409C-BE32-E72D297353CC}">
              <c16:uniqueId val="{00000000-50EF-8B4F-B44F-6586444F887F}"/>
            </c:ext>
          </c:extLst>
        </c:ser>
        <c:dLbls>
          <c:showLegendKey val="0"/>
          <c:showVal val="0"/>
          <c:showCatName val="0"/>
          <c:showSerName val="0"/>
          <c:showPercent val="0"/>
          <c:showBubbleSize val="0"/>
        </c:dLbls>
        <c:smooth val="0"/>
        <c:axId val="-2127845672"/>
        <c:axId val="-2127839496"/>
      </c:lineChart>
      <c:catAx>
        <c:axId val="-2127845672"/>
        <c:scaling>
          <c:orientation val="minMax"/>
        </c:scaling>
        <c:delete val="0"/>
        <c:axPos val="b"/>
        <c:title>
          <c:tx>
            <c:rich>
              <a:bodyPr/>
              <a:lstStyle/>
              <a:p>
                <a:pPr>
                  <a:defRPr sz="1874" b="1" i="0" u="none" strike="noStrike" baseline="0">
                    <a:solidFill>
                      <a:schemeClr val="tx1"/>
                    </a:solidFill>
                    <a:latin typeface="Arial"/>
                    <a:ea typeface="Arial"/>
                    <a:cs typeface="Arial"/>
                  </a:defRPr>
                </a:pPr>
                <a:r>
                  <a:rPr lang="en-US"/>
                  <a:t>Age</a:t>
                </a:r>
              </a:p>
            </c:rich>
          </c:tx>
          <c:layout>
            <c:manualLayout>
              <c:xMode val="edge"/>
              <c:yMode val="edge"/>
              <c:x val="0.52562574493444603"/>
              <c:y val="0.91866913123844796"/>
            </c:manualLayout>
          </c:layout>
          <c:overlay val="0"/>
          <c:spPr>
            <a:noFill/>
            <a:ln w="25392">
              <a:noFill/>
            </a:ln>
          </c:spPr>
        </c:title>
        <c:numFmt formatCode="General" sourceLinked="1"/>
        <c:majorTickMark val="out"/>
        <c:minorTickMark val="none"/>
        <c:tickLblPos val="nextTo"/>
        <c:spPr>
          <a:ln w="3174">
            <a:solidFill>
              <a:schemeClr val="tx1"/>
            </a:solidFill>
            <a:prstDash val="solid"/>
          </a:ln>
        </c:spPr>
        <c:txPr>
          <a:bodyPr rot="0" vert="horz"/>
          <a:lstStyle/>
          <a:p>
            <a:pPr>
              <a:defRPr sz="1874" b="1" i="0" u="none" strike="noStrike" baseline="0">
                <a:solidFill>
                  <a:schemeClr val="tx1"/>
                </a:solidFill>
                <a:latin typeface="Arial"/>
                <a:ea typeface="Arial"/>
                <a:cs typeface="Arial"/>
              </a:defRPr>
            </a:pPr>
            <a:endParaRPr lang="en-US"/>
          </a:p>
        </c:txPr>
        <c:crossAx val="-2127839496"/>
        <c:crosses val="autoZero"/>
        <c:auto val="1"/>
        <c:lblAlgn val="ctr"/>
        <c:lblOffset val="100"/>
        <c:tickLblSkip val="4"/>
        <c:tickMarkSkip val="1"/>
        <c:noMultiLvlLbl val="0"/>
      </c:catAx>
      <c:valAx>
        <c:axId val="-2127839496"/>
        <c:scaling>
          <c:orientation val="minMax"/>
          <c:max val="100"/>
        </c:scaling>
        <c:delete val="0"/>
        <c:axPos val="l"/>
        <c:majorGridlines>
          <c:spPr>
            <a:ln w="3174">
              <a:solidFill>
                <a:schemeClr val="tx1"/>
              </a:solidFill>
              <a:prstDash val="solid"/>
            </a:ln>
          </c:spPr>
        </c:majorGridlines>
        <c:title>
          <c:tx>
            <c:rich>
              <a:bodyPr/>
              <a:lstStyle/>
              <a:p>
                <a:pPr>
                  <a:defRPr sz="1874" b="1" i="0" u="none" strike="noStrike" baseline="0">
                    <a:solidFill>
                      <a:schemeClr val="tx1"/>
                    </a:solidFill>
                    <a:latin typeface="Arial"/>
                    <a:ea typeface="Arial"/>
                    <a:cs typeface="Arial"/>
                  </a:defRPr>
                </a:pPr>
                <a:r>
                  <a:rPr lang="en-US"/>
                  <a:t>Percent surviving to age</a:t>
                </a:r>
              </a:p>
            </c:rich>
          </c:tx>
          <c:layout>
            <c:manualLayout>
              <c:xMode val="edge"/>
              <c:yMode val="edge"/>
              <c:x val="0"/>
              <c:y val="0.17190388170055501"/>
            </c:manualLayout>
          </c:layout>
          <c:overlay val="0"/>
          <c:spPr>
            <a:noFill/>
            <a:ln w="25392">
              <a:noFill/>
            </a:ln>
          </c:spPr>
        </c:title>
        <c:numFmt formatCode="General" sourceLinked="1"/>
        <c:majorTickMark val="out"/>
        <c:minorTickMark val="none"/>
        <c:tickLblPos val="nextTo"/>
        <c:spPr>
          <a:ln w="3174">
            <a:solidFill>
              <a:schemeClr val="tx1"/>
            </a:solidFill>
            <a:prstDash val="solid"/>
          </a:ln>
        </c:spPr>
        <c:txPr>
          <a:bodyPr rot="0" vert="horz"/>
          <a:lstStyle/>
          <a:p>
            <a:pPr>
              <a:defRPr sz="1874" b="1" i="0" u="none" strike="noStrike" baseline="0">
                <a:solidFill>
                  <a:schemeClr val="tx1"/>
                </a:solidFill>
                <a:latin typeface="Arial"/>
                <a:ea typeface="Arial"/>
                <a:cs typeface="Arial"/>
              </a:defRPr>
            </a:pPr>
            <a:endParaRPr lang="en-US"/>
          </a:p>
        </c:txPr>
        <c:crossAx val="-2127845672"/>
        <c:crosses val="autoZero"/>
        <c:crossBetween val="between"/>
        <c:majorUnit val="10"/>
      </c:valAx>
      <c:spPr>
        <a:noFill/>
        <a:ln w="12696">
          <a:solidFill>
            <a:schemeClr val="tx1"/>
          </a:solidFill>
          <a:prstDash val="solid"/>
        </a:ln>
      </c:spPr>
    </c:plotArea>
    <c:plotVisOnly val="1"/>
    <c:dispBlanksAs val="gap"/>
    <c:showDLblsOverMax val="0"/>
  </c:chart>
  <c:spPr>
    <a:noFill/>
    <a:ln>
      <a:noFill/>
    </a:ln>
  </c:spPr>
  <c:txPr>
    <a:bodyPr/>
    <a:lstStyle/>
    <a:p>
      <a:pPr>
        <a:defRPr sz="1874"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108462455304"/>
          <c:y val="6.2846580406654404E-2"/>
          <c:w val="0.85578069129916701"/>
          <c:h val="0.77634011090572996"/>
        </c:manualLayout>
      </c:layout>
      <c:lineChart>
        <c:grouping val="standard"/>
        <c:varyColors val="0"/>
        <c:ser>
          <c:idx val="1"/>
          <c:order val="0"/>
          <c:tx>
            <c:strRef>
              <c:f>Sheet1!$B$1</c:f>
              <c:strCache>
                <c:ptCount val="1"/>
                <c:pt idx="0">
                  <c:v>Proportion surviving</c:v>
                </c:pt>
              </c:strCache>
            </c:strRef>
          </c:tx>
          <c:spPr>
            <a:ln w="63500">
              <a:solidFill>
                <a:srgbClr val="FF0000"/>
              </a:solidFill>
            </a:ln>
          </c:spPr>
          <c:marker>
            <c:symbol val="none"/>
          </c:marker>
          <c:val>
            <c:numRef>
              <c:f>Sheet1!$B$2:$B$57</c:f>
              <c:numCache>
                <c:formatCode>General</c:formatCode>
                <c:ptCount val="56"/>
                <c:pt idx="0">
                  <c:v>100</c:v>
                </c:pt>
                <c:pt idx="1">
                  <c:v>100</c:v>
                </c:pt>
                <c:pt idx="2">
                  <c:v>100</c:v>
                </c:pt>
                <c:pt idx="3">
                  <c:v>100</c:v>
                </c:pt>
                <c:pt idx="4">
                  <c:v>100</c:v>
                </c:pt>
                <c:pt idx="5">
                  <c:v>100</c:v>
                </c:pt>
                <c:pt idx="6">
                  <c:v>100</c:v>
                </c:pt>
                <c:pt idx="7">
                  <c:v>99</c:v>
                </c:pt>
                <c:pt idx="8">
                  <c:v>99</c:v>
                </c:pt>
                <c:pt idx="9">
                  <c:v>99</c:v>
                </c:pt>
                <c:pt idx="10">
                  <c:v>99</c:v>
                </c:pt>
                <c:pt idx="11">
                  <c:v>99</c:v>
                </c:pt>
                <c:pt idx="12">
                  <c:v>99</c:v>
                </c:pt>
                <c:pt idx="13">
                  <c:v>98</c:v>
                </c:pt>
                <c:pt idx="14">
                  <c:v>98</c:v>
                </c:pt>
                <c:pt idx="15">
                  <c:v>98</c:v>
                </c:pt>
                <c:pt idx="16">
                  <c:v>98</c:v>
                </c:pt>
                <c:pt idx="17">
                  <c:v>98</c:v>
                </c:pt>
                <c:pt idx="18">
                  <c:v>97</c:v>
                </c:pt>
                <c:pt idx="19">
                  <c:v>97</c:v>
                </c:pt>
                <c:pt idx="20">
                  <c:v>97</c:v>
                </c:pt>
                <c:pt idx="21">
                  <c:v>97</c:v>
                </c:pt>
                <c:pt idx="22">
                  <c:v>97</c:v>
                </c:pt>
                <c:pt idx="23">
                  <c:v>97</c:v>
                </c:pt>
                <c:pt idx="24">
                  <c:v>97</c:v>
                </c:pt>
                <c:pt idx="25">
                  <c:v>96</c:v>
                </c:pt>
                <c:pt idx="26">
                  <c:v>96</c:v>
                </c:pt>
                <c:pt idx="27">
                  <c:v>96</c:v>
                </c:pt>
                <c:pt idx="28">
                  <c:v>96</c:v>
                </c:pt>
                <c:pt idx="29">
                  <c:v>95</c:v>
                </c:pt>
                <c:pt idx="30">
                  <c:v>95</c:v>
                </c:pt>
                <c:pt idx="31">
                  <c:v>95</c:v>
                </c:pt>
                <c:pt idx="32">
                  <c:v>95</c:v>
                </c:pt>
                <c:pt idx="33">
                  <c:v>95</c:v>
                </c:pt>
                <c:pt idx="34">
                  <c:v>95</c:v>
                </c:pt>
                <c:pt idx="35">
                  <c:v>95</c:v>
                </c:pt>
                <c:pt idx="36">
                  <c:v>94</c:v>
                </c:pt>
                <c:pt idx="37">
                  <c:v>93</c:v>
                </c:pt>
                <c:pt idx="38">
                  <c:v>92</c:v>
                </c:pt>
                <c:pt idx="39">
                  <c:v>91</c:v>
                </c:pt>
                <c:pt idx="40">
                  <c:v>90</c:v>
                </c:pt>
                <c:pt idx="41">
                  <c:v>89</c:v>
                </c:pt>
                <c:pt idx="42">
                  <c:v>88</c:v>
                </c:pt>
                <c:pt idx="43">
                  <c:v>88</c:v>
                </c:pt>
                <c:pt idx="44">
                  <c:v>88</c:v>
                </c:pt>
                <c:pt idx="45">
                  <c:v>88</c:v>
                </c:pt>
                <c:pt idx="46">
                  <c:v>80</c:v>
                </c:pt>
                <c:pt idx="47">
                  <c:v>70</c:v>
                </c:pt>
                <c:pt idx="48">
                  <c:v>60</c:v>
                </c:pt>
                <c:pt idx="49">
                  <c:v>40</c:v>
                </c:pt>
                <c:pt idx="50">
                  <c:v>20</c:v>
                </c:pt>
                <c:pt idx="51">
                  <c:v>8</c:v>
                </c:pt>
                <c:pt idx="52">
                  <c:v>5</c:v>
                </c:pt>
                <c:pt idx="53">
                  <c:v>3</c:v>
                </c:pt>
                <c:pt idx="54">
                  <c:v>2</c:v>
                </c:pt>
                <c:pt idx="55">
                  <c:v>1</c:v>
                </c:pt>
              </c:numCache>
            </c:numRef>
          </c:val>
          <c:smooth val="0"/>
          <c:extLst>
            <c:ext xmlns:c16="http://schemas.microsoft.com/office/drawing/2014/chart" uri="{C3380CC4-5D6E-409C-BE32-E72D297353CC}">
              <c16:uniqueId val="{00000000-8427-D641-8298-C931EF74E0CB}"/>
            </c:ext>
          </c:extLst>
        </c:ser>
        <c:ser>
          <c:idx val="2"/>
          <c:order val="1"/>
          <c:tx>
            <c:strRef>
              <c:f>Sheet1!$C$1</c:f>
              <c:strCache>
                <c:ptCount val="1"/>
                <c:pt idx="0">
                  <c:v>Surviving without morbidity</c:v>
                </c:pt>
              </c:strCache>
            </c:strRef>
          </c:tx>
          <c:spPr>
            <a:ln w="88900" cmpd="sng">
              <a:solidFill>
                <a:srgbClr val="92D050"/>
              </a:solidFill>
            </a:ln>
          </c:spPr>
          <c:marker>
            <c:symbol val="none"/>
          </c:marker>
          <c:val>
            <c:numRef>
              <c:f>Sheet1!$C$2:$C$57</c:f>
              <c:numCache>
                <c:formatCode>General</c:formatCode>
                <c:ptCount val="56"/>
                <c:pt idx="0">
                  <c:v>100</c:v>
                </c:pt>
                <c:pt idx="1">
                  <c:v>99</c:v>
                </c:pt>
                <c:pt idx="2">
                  <c:v>99</c:v>
                </c:pt>
                <c:pt idx="3">
                  <c:v>98</c:v>
                </c:pt>
                <c:pt idx="4">
                  <c:v>98</c:v>
                </c:pt>
                <c:pt idx="5">
                  <c:v>98</c:v>
                </c:pt>
                <c:pt idx="6">
                  <c:v>97</c:v>
                </c:pt>
                <c:pt idx="7">
                  <c:v>97</c:v>
                </c:pt>
                <c:pt idx="8">
                  <c:v>97</c:v>
                </c:pt>
                <c:pt idx="9">
                  <c:v>97</c:v>
                </c:pt>
                <c:pt idx="10">
                  <c:v>96</c:v>
                </c:pt>
                <c:pt idx="11">
                  <c:v>96</c:v>
                </c:pt>
                <c:pt idx="12">
                  <c:v>96</c:v>
                </c:pt>
                <c:pt idx="13">
                  <c:v>96</c:v>
                </c:pt>
                <c:pt idx="14">
                  <c:v>96</c:v>
                </c:pt>
                <c:pt idx="15">
                  <c:v>95</c:v>
                </c:pt>
                <c:pt idx="16">
                  <c:v>94</c:v>
                </c:pt>
                <c:pt idx="17">
                  <c:v>92</c:v>
                </c:pt>
                <c:pt idx="18">
                  <c:v>90</c:v>
                </c:pt>
                <c:pt idx="19">
                  <c:v>88</c:v>
                </c:pt>
                <c:pt idx="20">
                  <c:v>86</c:v>
                </c:pt>
                <c:pt idx="21">
                  <c:v>84</c:v>
                </c:pt>
                <c:pt idx="22">
                  <c:v>82</c:v>
                </c:pt>
                <c:pt idx="23">
                  <c:v>80</c:v>
                </c:pt>
                <c:pt idx="24">
                  <c:v>77</c:v>
                </c:pt>
                <c:pt idx="25">
                  <c:v>74</c:v>
                </c:pt>
                <c:pt idx="26">
                  <c:v>70</c:v>
                </c:pt>
                <c:pt idx="27">
                  <c:v>66</c:v>
                </c:pt>
                <c:pt idx="28">
                  <c:v>62</c:v>
                </c:pt>
                <c:pt idx="29">
                  <c:v>58</c:v>
                </c:pt>
                <c:pt idx="30">
                  <c:v>54</c:v>
                </c:pt>
                <c:pt idx="31">
                  <c:v>50</c:v>
                </c:pt>
                <c:pt idx="32">
                  <c:v>46</c:v>
                </c:pt>
                <c:pt idx="33">
                  <c:v>42</c:v>
                </c:pt>
                <c:pt idx="34">
                  <c:v>37</c:v>
                </c:pt>
                <c:pt idx="35">
                  <c:v>33</c:v>
                </c:pt>
                <c:pt idx="36">
                  <c:v>30</c:v>
                </c:pt>
                <c:pt idx="37">
                  <c:v>27</c:v>
                </c:pt>
                <c:pt idx="38">
                  <c:v>24</c:v>
                </c:pt>
                <c:pt idx="39">
                  <c:v>21</c:v>
                </c:pt>
                <c:pt idx="40">
                  <c:v>18</c:v>
                </c:pt>
                <c:pt idx="41">
                  <c:v>16</c:v>
                </c:pt>
                <c:pt idx="42">
                  <c:v>14</c:v>
                </c:pt>
                <c:pt idx="43">
                  <c:v>12</c:v>
                </c:pt>
                <c:pt idx="44">
                  <c:v>10</c:v>
                </c:pt>
                <c:pt idx="45">
                  <c:v>8</c:v>
                </c:pt>
                <c:pt idx="46">
                  <c:v>6</c:v>
                </c:pt>
                <c:pt idx="47">
                  <c:v>5</c:v>
                </c:pt>
                <c:pt idx="48">
                  <c:v>4</c:v>
                </c:pt>
                <c:pt idx="49">
                  <c:v>3</c:v>
                </c:pt>
                <c:pt idx="50">
                  <c:v>2</c:v>
                </c:pt>
                <c:pt idx="51">
                  <c:v>2</c:v>
                </c:pt>
                <c:pt idx="52">
                  <c:v>1</c:v>
                </c:pt>
                <c:pt idx="53">
                  <c:v>1</c:v>
                </c:pt>
                <c:pt idx="54">
                  <c:v>1</c:v>
                </c:pt>
                <c:pt idx="55">
                  <c:v>0</c:v>
                </c:pt>
              </c:numCache>
            </c:numRef>
          </c:val>
          <c:smooth val="0"/>
          <c:extLst>
            <c:ext xmlns:c16="http://schemas.microsoft.com/office/drawing/2014/chart" uri="{C3380CC4-5D6E-409C-BE32-E72D297353CC}">
              <c16:uniqueId val="{00000001-8427-D641-8298-C931EF74E0CB}"/>
            </c:ext>
          </c:extLst>
        </c:ser>
        <c:dLbls>
          <c:showLegendKey val="0"/>
          <c:showVal val="0"/>
          <c:showCatName val="0"/>
          <c:showSerName val="0"/>
          <c:showPercent val="0"/>
          <c:showBubbleSize val="0"/>
        </c:dLbls>
        <c:smooth val="0"/>
        <c:axId val="-2127790680"/>
        <c:axId val="-2127784520"/>
      </c:lineChart>
      <c:catAx>
        <c:axId val="-2127790680"/>
        <c:scaling>
          <c:orientation val="minMax"/>
        </c:scaling>
        <c:delete val="0"/>
        <c:axPos val="b"/>
        <c:title>
          <c:tx>
            <c:rich>
              <a:bodyPr/>
              <a:lstStyle/>
              <a:p>
                <a:pPr>
                  <a:defRPr sz="1874" b="1" i="0" u="none" strike="noStrike" baseline="0">
                    <a:solidFill>
                      <a:schemeClr val="tx1"/>
                    </a:solidFill>
                    <a:latin typeface="Arial"/>
                    <a:ea typeface="Arial"/>
                    <a:cs typeface="Arial"/>
                  </a:defRPr>
                </a:pPr>
                <a:r>
                  <a:rPr lang="en-US"/>
                  <a:t>Age</a:t>
                </a:r>
              </a:p>
            </c:rich>
          </c:tx>
          <c:layout>
            <c:manualLayout>
              <c:xMode val="edge"/>
              <c:yMode val="edge"/>
              <c:x val="0.52562574493444603"/>
              <c:y val="0.91866913123844796"/>
            </c:manualLayout>
          </c:layout>
          <c:overlay val="0"/>
          <c:spPr>
            <a:noFill/>
            <a:ln w="25392">
              <a:noFill/>
            </a:ln>
          </c:spPr>
        </c:title>
        <c:numFmt formatCode="General" sourceLinked="1"/>
        <c:majorTickMark val="out"/>
        <c:minorTickMark val="none"/>
        <c:tickLblPos val="none"/>
        <c:spPr>
          <a:ln w="3174">
            <a:solidFill>
              <a:schemeClr val="tx1"/>
            </a:solidFill>
            <a:prstDash val="solid"/>
          </a:ln>
        </c:spPr>
        <c:txPr>
          <a:bodyPr rot="0" vert="horz"/>
          <a:lstStyle/>
          <a:p>
            <a:pPr>
              <a:defRPr sz="1874" b="1" i="0" u="none" strike="noStrike" baseline="0">
                <a:solidFill>
                  <a:schemeClr val="tx1"/>
                </a:solidFill>
                <a:latin typeface="Arial"/>
                <a:ea typeface="Arial"/>
                <a:cs typeface="Arial"/>
              </a:defRPr>
            </a:pPr>
            <a:endParaRPr lang="en-US"/>
          </a:p>
        </c:txPr>
        <c:crossAx val="-2127784520"/>
        <c:crosses val="autoZero"/>
        <c:auto val="1"/>
        <c:lblAlgn val="ctr"/>
        <c:lblOffset val="100"/>
        <c:tickLblSkip val="4"/>
        <c:tickMarkSkip val="1"/>
        <c:noMultiLvlLbl val="0"/>
      </c:catAx>
      <c:valAx>
        <c:axId val="-2127784520"/>
        <c:scaling>
          <c:orientation val="minMax"/>
          <c:max val="100"/>
        </c:scaling>
        <c:delete val="0"/>
        <c:axPos val="l"/>
        <c:majorGridlines>
          <c:spPr>
            <a:ln w="3174">
              <a:solidFill>
                <a:schemeClr val="tx1"/>
              </a:solidFill>
              <a:prstDash val="solid"/>
            </a:ln>
          </c:spPr>
        </c:majorGridlines>
        <c:title>
          <c:tx>
            <c:rich>
              <a:bodyPr/>
              <a:lstStyle/>
              <a:p>
                <a:pPr>
                  <a:defRPr sz="1874" b="1" i="0" u="none" strike="noStrike" baseline="0">
                    <a:solidFill>
                      <a:schemeClr val="tx1"/>
                    </a:solidFill>
                    <a:latin typeface="Arial"/>
                    <a:ea typeface="Arial"/>
                    <a:cs typeface="Arial"/>
                  </a:defRPr>
                </a:pPr>
                <a:r>
                  <a:rPr lang="en-US"/>
                  <a:t>Percent surviving to age</a:t>
                </a:r>
              </a:p>
            </c:rich>
          </c:tx>
          <c:layout>
            <c:manualLayout>
              <c:xMode val="edge"/>
              <c:yMode val="edge"/>
              <c:x val="0"/>
              <c:y val="0.17190388170055501"/>
            </c:manualLayout>
          </c:layout>
          <c:overlay val="0"/>
          <c:spPr>
            <a:noFill/>
            <a:ln w="25392">
              <a:noFill/>
            </a:ln>
          </c:spPr>
        </c:title>
        <c:numFmt formatCode="General" sourceLinked="1"/>
        <c:majorTickMark val="out"/>
        <c:minorTickMark val="none"/>
        <c:tickLblPos val="nextTo"/>
        <c:spPr>
          <a:ln w="3174">
            <a:solidFill>
              <a:schemeClr val="tx1"/>
            </a:solidFill>
            <a:prstDash val="solid"/>
          </a:ln>
        </c:spPr>
        <c:txPr>
          <a:bodyPr rot="0" vert="horz"/>
          <a:lstStyle/>
          <a:p>
            <a:pPr>
              <a:defRPr sz="1874" b="1" i="0" u="none" strike="noStrike" baseline="0">
                <a:solidFill>
                  <a:schemeClr val="tx1"/>
                </a:solidFill>
                <a:latin typeface="Arial"/>
                <a:ea typeface="Arial"/>
                <a:cs typeface="Arial"/>
              </a:defRPr>
            </a:pPr>
            <a:endParaRPr lang="en-US"/>
          </a:p>
        </c:txPr>
        <c:crossAx val="-2127790680"/>
        <c:crosses val="autoZero"/>
        <c:crossBetween val="between"/>
        <c:majorUnit val="10"/>
      </c:valAx>
      <c:spPr>
        <a:noFill/>
        <a:ln w="12696">
          <a:solidFill>
            <a:schemeClr val="tx1"/>
          </a:solidFill>
          <a:prstDash val="solid"/>
        </a:ln>
      </c:spPr>
    </c:plotArea>
    <c:plotVisOnly val="1"/>
    <c:dispBlanksAs val="gap"/>
    <c:showDLblsOverMax val="0"/>
  </c:chart>
  <c:spPr>
    <a:noFill/>
    <a:ln>
      <a:noFill/>
    </a:ln>
  </c:spPr>
  <c:txPr>
    <a:bodyPr/>
    <a:lstStyle/>
    <a:p>
      <a:pPr>
        <a:defRPr sz="1874"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108462455304"/>
          <c:y val="6.2846580406654404E-2"/>
          <c:w val="0.85578069129916701"/>
          <c:h val="0.77634011090572996"/>
        </c:manualLayout>
      </c:layout>
      <c:lineChart>
        <c:grouping val="standard"/>
        <c:varyColors val="0"/>
        <c:ser>
          <c:idx val="1"/>
          <c:order val="0"/>
          <c:tx>
            <c:strRef>
              <c:f>Sheet1!$B$1</c:f>
              <c:strCache>
                <c:ptCount val="1"/>
                <c:pt idx="0">
                  <c:v>Proportion surviving</c:v>
                </c:pt>
              </c:strCache>
            </c:strRef>
          </c:tx>
          <c:spPr>
            <a:ln w="63500">
              <a:solidFill>
                <a:srgbClr val="FF0000"/>
              </a:solidFill>
            </a:ln>
          </c:spPr>
          <c:marker>
            <c:symbol val="none"/>
          </c:marker>
          <c:val>
            <c:numRef>
              <c:f>Sheet1!$B$2:$B$57</c:f>
              <c:numCache>
                <c:formatCode>General</c:formatCode>
                <c:ptCount val="56"/>
                <c:pt idx="0">
                  <c:v>100</c:v>
                </c:pt>
                <c:pt idx="1">
                  <c:v>100</c:v>
                </c:pt>
                <c:pt idx="2">
                  <c:v>100</c:v>
                </c:pt>
                <c:pt idx="3">
                  <c:v>100</c:v>
                </c:pt>
                <c:pt idx="4">
                  <c:v>100</c:v>
                </c:pt>
                <c:pt idx="5">
                  <c:v>100</c:v>
                </c:pt>
                <c:pt idx="6">
                  <c:v>100</c:v>
                </c:pt>
                <c:pt idx="7">
                  <c:v>99</c:v>
                </c:pt>
                <c:pt idx="8">
                  <c:v>99</c:v>
                </c:pt>
                <c:pt idx="9">
                  <c:v>99</c:v>
                </c:pt>
                <c:pt idx="10">
                  <c:v>99</c:v>
                </c:pt>
                <c:pt idx="11">
                  <c:v>99</c:v>
                </c:pt>
                <c:pt idx="12">
                  <c:v>99</c:v>
                </c:pt>
                <c:pt idx="13">
                  <c:v>98</c:v>
                </c:pt>
                <c:pt idx="14">
                  <c:v>98</c:v>
                </c:pt>
                <c:pt idx="15">
                  <c:v>98</c:v>
                </c:pt>
                <c:pt idx="16">
                  <c:v>98</c:v>
                </c:pt>
                <c:pt idx="17">
                  <c:v>98</c:v>
                </c:pt>
                <c:pt idx="18">
                  <c:v>97</c:v>
                </c:pt>
                <c:pt idx="19">
                  <c:v>97</c:v>
                </c:pt>
                <c:pt idx="20">
                  <c:v>97</c:v>
                </c:pt>
                <c:pt idx="21">
                  <c:v>97</c:v>
                </c:pt>
                <c:pt idx="22">
                  <c:v>97</c:v>
                </c:pt>
                <c:pt idx="23">
                  <c:v>97</c:v>
                </c:pt>
                <c:pt idx="24">
                  <c:v>97</c:v>
                </c:pt>
                <c:pt idx="25">
                  <c:v>96</c:v>
                </c:pt>
                <c:pt idx="26">
                  <c:v>96</c:v>
                </c:pt>
                <c:pt idx="27">
                  <c:v>96</c:v>
                </c:pt>
                <c:pt idx="28">
                  <c:v>96</c:v>
                </c:pt>
                <c:pt idx="29">
                  <c:v>95</c:v>
                </c:pt>
                <c:pt idx="30">
                  <c:v>95</c:v>
                </c:pt>
                <c:pt idx="31">
                  <c:v>95</c:v>
                </c:pt>
                <c:pt idx="32">
                  <c:v>95</c:v>
                </c:pt>
                <c:pt idx="33">
                  <c:v>95</c:v>
                </c:pt>
                <c:pt idx="34">
                  <c:v>95</c:v>
                </c:pt>
                <c:pt idx="35">
                  <c:v>95</c:v>
                </c:pt>
                <c:pt idx="36">
                  <c:v>94</c:v>
                </c:pt>
                <c:pt idx="37">
                  <c:v>93</c:v>
                </c:pt>
                <c:pt idx="38">
                  <c:v>92</c:v>
                </c:pt>
                <c:pt idx="39">
                  <c:v>91</c:v>
                </c:pt>
                <c:pt idx="40">
                  <c:v>90</c:v>
                </c:pt>
                <c:pt idx="41">
                  <c:v>89</c:v>
                </c:pt>
                <c:pt idx="42">
                  <c:v>88</c:v>
                </c:pt>
                <c:pt idx="43">
                  <c:v>88</c:v>
                </c:pt>
                <c:pt idx="44">
                  <c:v>88</c:v>
                </c:pt>
                <c:pt idx="45">
                  <c:v>88</c:v>
                </c:pt>
                <c:pt idx="46">
                  <c:v>80</c:v>
                </c:pt>
                <c:pt idx="47">
                  <c:v>70</c:v>
                </c:pt>
                <c:pt idx="48">
                  <c:v>60</c:v>
                </c:pt>
                <c:pt idx="49">
                  <c:v>40</c:v>
                </c:pt>
                <c:pt idx="50">
                  <c:v>20</c:v>
                </c:pt>
                <c:pt idx="51">
                  <c:v>8</c:v>
                </c:pt>
                <c:pt idx="52">
                  <c:v>5</c:v>
                </c:pt>
                <c:pt idx="53">
                  <c:v>3</c:v>
                </c:pt>
                <c:pt idx="54">
                  <c:v>2</c:v>
                </c:pt>
                <c:pt idx="55">
                  <c:v>1</c:v>
                </c:pt>
              </c:numCache>
            </c:numRef>
          </c:val>
          <c:smooth val="0"/>
          <c:extLst>
            <c:ext xmlns:c16="http://schemas.microsoft.com/office/drawing/2014/chart" uri="{C3380CC4-5D6E-409C-BE32-E72D297353CC}">
              <c16:uniqueId val="{00000000-5A80-2B48-B194-B94C01DD7E7D}"/>
            </c:ext>
          </c:extLst>
        </c:ser>
        <c:ser>
          <c:idx val="2"/>
          <c:order val="1"/>
          <c:tx>
            <c:strRef>
              <c:f>Sheet1!$C$1</c:f>
              <c:strCache>
                <c:ptCount val="1"/>
                <c:pt idx="0">
                  <c:v>Surviving without morbidity</c:v>
                </c:pt>
              </c:strCache>
            </c:strRef>
          </c:tx>
          <c:spPr>
            <a:ln w="88900" cmpd="sng">
              <a:solidFill>
                <a:srgbClr val="92D050"/>
              </a:solidFill>
            </a:ln>
          </c:spPr>
          <c:marker>
            <c:symbol val="none"/>
          </c:marker>
          <c:val>
            <c:numRef>
              <c:f>Sheet1!$C$2:$C$57</c:f>
              <c:numCache>
                <c:formatCode>General</c:formatCode>
                <c:ptCount val="56"/>
                <c:pt idx="0">
                  <c:v>100</c:v>
                </c:pt>
                <c:pt idx="1">
                  <c:v>99</c:v>
                </c:pt>
                <c:pt idx="2">
                  <c:v>99</c:v>
                </c:pt>
                <c:pt idx="3">
                  <c:v>99</c:v>
                </c:pt>
                <c:pt idx="4">
                  <c:v>99</c:v>
                </c:pt>
                <c:pt idx="5">
                  <c:v>98</c:v>
                </c:pt>
                <c:pt idx="6">
                  <c:v>98</c:v>
                </c:pt>
                <c:pt idx="7">
                  <c:v>98</c:v>
                </c:pt>
                <c:pt idx="8">
                  <c:v>98</c:v>
                </c:pt>
                <c:pt idx="9">
                  <c:v>97</c:v>
                </c:pt>
                <c:pt idx="10">
                  <c:v>97</c:v>
                </c:pt>
                <c:pt idx="11">
                  <c:v>97</c:v>
                </c:pt>
                <c:pt idx="12">
                  <c:v>97</c:v>
                </c:pt>
                <c:pt idx="13">
                  <c:v>96</c:v>
                </c:pt>
                <c:pt idx="14">
                  <c:v>96</c:v>
                </c:pt>
                <c:pt idx="15">
                  <c:v>96</c:v>
                </c:pt>
                <c:pt idx="16">
                  <c:v>96</c:v>
                </c:pt>
                <c:pt idx="17">
                  <c:v>96</c:v>
                </c:pt>
                <c:pt idx="18">
                  <c:v>95</c:v>
                </c:pt>
                <c:pt idx="19">
                  <c:v>95</c:v>
                </c:pt>
                <c:pt idx="20">
                  <c:v>95</c:v>
                </c:pt>
                <c:pt idx="21">
                  <c:v>95</c:v>
                </c:pt>
                <c:pt idx="22">
                  <c:v>95</c:v>
                </c:pt>
                <c:pt idx="23">
                  <c:v>94</c:v>
                </c:pt>
                <c:pt idx="24">
                  <c:v>94</c:v>
                </c:pt>
                <c:pt idx="25">
                  <c:v>94</c:v>
                </c:pt>
                <c:pt idx="26">
                  <c:v>93</c:v>
                </c:pt>
                <c:pt idx="27">
                  <c:v>91</c:v>
                </c:pt>
                <c:pt idx="28">
                  <c:v>91</c:v>
                </c:pt>
                <c:pt idx="29">
                  <c:v>91</c:v>
                </c:pt>
                <c:pt idx="30">
                  <c:v>91</c:v>
                </c:pt>
                <c:pt idx="31">
                  <c:v>89</c:v>
                </c:pt>
                <c:pt idx="32">
                  <c:v>89</c:v>
                </c:pt>
                <c:pt idx="33">
                  <c:v>89</c:v>
                </c:pt>
                <c:pt idx="34">
                  <c:v>89</c:v>
                </c:pt>
                <c:pt idx="35">
                  <c:v>89</c:v>
                </c:pt>
                <c:pt idx="36">
                  <c:v>88</c:v>
                </c:pt>
                <c:pt idx="37">
                  <c:v>87</c:v>
                </c:pt>
                <c:pt idx="38">
                  <c:v>86</c:v>
                </c:pt>
                <c:pt idx="39">
                  <c:v>84</c:v>
                </c:pt>
                <c:pt idx="40">
                  <c:v>83</c:v>
                </c:pt>
                <c:pt idx="41">
                  <c:v>82</c:v>
                </c:pt>
                <c:pt idx="42">
                  <c:v>80</c:v>
                </c:pt>
                <c:pt idx="43">
                  <c:v>79</c:v>
                </c:pt>
                <c:pt idx="44">
                  <c:v>78</c:v>
                </c:pt>
                <c:pt idx="45">
                  <c:v>76</c:v>
                </c:pt>
                <c:pt idx="46">
                  <c:v>65</c:v>
                </c:pt>
                <c:pt idx="47">
                  <c:v>55</c:v>
                </c:pt>
                <c:pt idx="48">
                  <c:v>40</c:v>
                </c:pt>
                <c:pt idx="49">
                  <c:v>15</c:v>
                </c:pt>
                <c:pt idx="50">
                  <c:v>10</c:v>
                </c:pt>
                <c:pt idx="51">
                  <c:v>4</c:v>
                </c:pt>
                <c:pt idx="52">
                  <c:v>3</c:v>
                </c:pt>
                <c:pt idx="53">
                  <c:v>2</c:v>
                </c:pt>
                <c:pt idx="54">
                  <c:v>1</c:v>
                </c:pt>
                <c:pt idx="55">
                  <c:v>0</c:v>
                </c:pt>
              </c:numCache>
            </c:numRef>
          </c:val>
          <c:smooth val="0"/>
          <c:extLst>
            <c:ext xmlns:c16="http://schemas.microsoft.com/office/drawing/2014/chart" uri="{C3380CC4-5D6E-409C-BE32-E72D297353CC}">
              <c16:uniqueId val="{00000001-5A80-2B48-B194-B94C01DD7E7D}"/>
            </c:ext>
          </c:extLst>
        </c:ser>
        <c:dLbls>
          <c:showLegendKey val="0"/>
          <c:showVal val="0"/>
          <c:showCatName val="0"/>
          <c:showSerName val="0"/>
          <c:showPercent val="0"/>
          <c:showBubbleSize val="0"/>
        </c:dLbls>
        <c:smooth val="0"/>
        <c:axId val="-2127731768"/>
        <c:axId val="-2127725608"/>
      </c:lineChart>
      <c:catAx>
        <c:axId val="-2127731768"/>
        <c:scaling>
          <c:orientation val="minMax"/>
        </c:scaling>
        <c:delete val="0"/>
        <c:axPos val="b"/>
        <c:title>
          <c:tx>
            <c:rich>
              <a:bodyPr/>
              <a:lstStyle/>
              <a:p>
                <a:pPr>
                  <a:defRPr sz="1874" b="1" i="0" u="none" strike="noStrike" baseline="0">
                    <a:solidFill>
                      <a:schemeClr val="tx1"/>
                    </a:solidFill>
                    <a:latin typeface="Arial"/>
                    <a:ea typeface="Arial"/>
                    <a:cs typeface="Arial"/>
                  </a:defRPr>
                </a:pPr>
                <a:r>
                  <a:rPr lang="en-US"/>
                  <a:t>Age</a:t>
                </a:r>
              </a:p>
            </c:rich>
          </c:tx>
          <c:layout>
            <c:manualLayout>
              <c:xMode val="edge"/>
              <c:yMode val="edge"/>
              <c:x val="0.52562574493444603"/>
              <c:y val="0.91866913123844796"/>
            </c:manualLayout>
          </c:layout>
          <c:overlay val="0"/>
          <c:spPr>
            <a:noFill/>
            <a:ln w="25392">
              <a:noFill/>
            </a:ln>
          </c:spPr>
        </c:title>
        <c:numFmt formatCode="General" sourceLinked="1"/>
        <c:majorTickMark val="out"/>
        <c:minorTickMark val="none"/>
        <c:tickLblPos val="none"/>
        <c:spPr>
          <a:ln w="3174">
            <a:solidFill>
              <a:schemeClr val="tx1"/>
            </a:solidFill>
            <a:prstDash val="solid"/>
          </a:ln>
        </c:spPr>
        <c:txPr>
          <a:bodyPr rot="0" vert="horz"/>
          <a:lstStyle/>
          <a:p>
            <a:pPr>
              <a:defRPr sz="1874" b="1" i="0" u="none" strike="noStrike" baseline="0">
                <a:solidFill>
                  <a:schemeClr val="tx1"/>
                </a:solidFill>
                <a:latin typeface="Arial"/>
                <a:ea typeface="Arial"/>
                <a:cs typeface="Arial"/>
              </a:defRPr>
            </a:pPr>
            <a:endParaRPr lang="en-US"/>
          </a:p>
        </c:txPr>
        <c:crossAx val="-2127725608"/>
        <c:crosses val="autoZero"/>
        <c:auto val="1"/>
        <c:lblAlgn val="ctr"/>
        <c:lblOffset val="100"/>
        <c:tickLblSkip val="4"/>
        <c:tickMarkSkip val="1"/>
        <c:noMultiLvlLbl val="0"/>
      </c:catAx>
      <c:valAx>
        <c:axId val="-2127725608"/>
        <c:scaling>
          <c:orientation val="minMax"/>
          <c:max val="100"/>
        </c:scaling>
        <c:delete val="0"/>
        <c:axPos val="l"/>
        <c:majorGridlines>
          <c:spPr>
            <a:ln w="3174">
              <a:solidFill>
                <a:schemeClr val="tx1"/>
              </a:solidFill>
              <a:prstDash val="solid"/>
            </a:ln>
          </c:spPr>
        </c:majorGridlines>
        <c:title>
          <c:tx>
            <c:rich>
              <a:bodyPr/>
              <a:lstStyle/>
              <a:p>
                <a:pPr>
                  <a:defRPr sz="1874" b="1" i="0" u="none" strike="noStrike" baseline="0">
                    <a:solidFill>
                      <a:schemeClr val="tx1"/>
                    </a:solidFill>
                    <a:latin typeface="Arial"/>
                    <a:ea typeface="Arial"/>
                    <a:cs typeface="Arial"/>
                  </a:defRPr>
                </a:pPr>
                <a:r>
                  <a:rPr lang="en-US"/>
                  <a:t>Percent surviving to age</a:t>
                </a:r>
              </a:p>
            </c:rich>
          </c:tx>
          <c:layout>
            <c:manualLayout>
              <c:xMode val="edge"/>
              <c:yMode val="edge"/>
              <c:x val="0"/>
              <c:y val="0.17190388170055501"/>
            </c:manualLayout>
          </c:layout>
          <c:overlay val="0"/>
          <c:spPr>
            <a:noFill/>
            <a:ln w="25392">
              <a:noFill/>
            </a:ln>
          </c:spPr>
        </c:title>
        <c:numFmt formatCode="General" sourceLinked="1"/>
        <c:majorTickMark val="out"/>
        <c:minorTickMark val="none"/>
        <c:tickLblPos val="nextTo"/>
        <c:spPr>
          <a:ln w="3174">
            <a:solidFill>
              <a:schemeClr val="tx1"/>
            </a:solidFill>
            <a:prstDash val="solid"/>
          </a:ln>
        </c:spPr>
        <c:txPr>
          <a:bodyPr rot="0" vert="horz"/>
          <a:lstStyle/>
          <a:p>
            <a:pPr>
              <a:defRPr sz="1874" b="1" i="0" u="none" strike="noStrike" baseline="0">
                <a:solidFill>
                  <a:schemeClr val="tx1"/>
                </a:solidFill>
                <a:latin typeface="Arial"/>
                <a:ea typeface="Arial"/>
                <a:cs typeface="Arial"/>
              </a:defRPr>
            </a:pPr>
            <a:endParaRPr lang="en-US"/>
          </a:p>
        </c:txPr>
        <c:crossAx val="-2127731768"/>
        <c:crosses val="autoZero"/>
        <c:crossBetween val="between"/>
        <c:majorUnit val="10"/>
      </c:valAx>
      <c:spPr>
        <a:noFill/>
        <a:ln w="12696">
          <a:solidFill>
            <a:schemeClr val="tx1"/>
          </a:solidFill>
          <a:prstDash val="solid"/>
        </a:ln>
      </c:spPr>
    </c:plotArea>
    <c:plotVisOnly val="1"/>
    <c:dispBlanksAs val="gap"/>
    <c:showDLblsOverMax val="0"/>
  </c:chart>
  <c:spPr>
    <a:noFill/>
    <a:ln>
      <a:noFill/>
    </a:ln>
  </c:spPr>
  <c:txPr>
    <a:bodyPr/>
    <a:lstStyle/>
    <a:p>
      <a:pPr>
        <a:defRPr sz="1874"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108462455304"/>
          <c:y val="6.2846580406654404E-2"/>
          <c:w val="0.85578069129916701"/>
          <c:h val="0.77634011090572996"/>
        </c:manualLayout>
      </c:layout>
      <c:lineChart>
        <c:grouping val="standard"/>
        <c:varyColors val="0"/>
        <c:ser>
          <c:idx val="1"/>
          <c:order val="0"/>
          <c:tx>
            <c:strRef>
              <c:f>Sheet1!$B$1</c:f>
              <c:strCache>
                <c:ptCount val="1"/>
                <c:pt idx="0">
                  <c:v>Proportion surviving</c:v>
                </c:pt>
              </c:strCache>
            </c:strRef>
          </c:tx>
          <c:spPr>
            <a:ln w="63500">
              <a:solidFill>
                <a:srgbClr val="FF0000"/>
              </a:solidFill>
            </a:ln>
          </c:spPr>
          <c:marker>
            <c:symbol val="none"/>
          </c:marker>
          <c:val>
            <c:numRef>
              <c:f>Sheet1!$B$2:$B$57</c:f>
              <c:numCache>
                <c:formatCode>General</c:formatCode>
                <c:ptCount val="56"/>
                <c:pt idx="0">
                  <c:v>100</c:v>
                </c:pt>
                <c:pt idx="1">
                  <c:v>100</c:v>
                </c:pt>
                <c:pt idx="2">
                  <c:v>100</c:v>
                </c:pt>
                <c:pt idx="3">
                  <c:v>100</c:v>
                </c:pt>
                <c:pt idx="4">
                  <c:v>100</c:v>
                </c:pt>
                <c:pt idx="5">
                  <c:v>100</c:v>
                </c:pt>
                <c:pt idx="6">
                  <c:v>100</c:v>
                </c:pt>
                <c:pt idx="7">
                  <c:v>99</c:v>
                </c:pt>
                <c:pt idx="8">
                  <c:v>99</c:v>
                </c:pt>
                <c:pt idx="9">
                  <c:v>99</c:v>
                </c:pt>
                <c:pt idx="10">
                  <c:v>99</c:v>
                </c:pt>
                <c:pt idx="11">
                  <c:v>99</c:v>
                </c:pt>
                <c:pt idx="12">
                  <c:v>99</c:v>
                </c:pt>
                <c:pt idx="13">
                  <c:v>98</c:v>
                </c:pt>
                <c:pt idx="14">
                  <c:v>98</c:v>
                </c:pt>
                <c:pt idx="15">
                  <c:v>98</c:v>
                </c:pt>
                <c:pt idx="16">
                  <c:v>98</c:v>
                </c:pt>
                <c:pt idx="17">
                  <c:v>98</c:v>
                </c:pt>
                <c:pt idx="18">
                  <c:v>97</c:v>
                </c:pt>
                <c:pt idx="19">
                  <c:v>97</c:v>
                </c:pt>
                <c:pt idx="20">
                  <c:v>97</c:v>
                </c:pt>
                <c:pt idx="21">
                  <c:v>97</c:v>
                </c:pt>
                <c:pt idx="22">
                  <c:v>97</c:v>
                </c:pt>
                <c:pt idx="23">
                  <c:v>97</c:v>
                </c:pt>
                <c:pt idx="24">
                  <c:v>97</c:v>
                </c:pt>
                <c:pt idx="25">
                  <c:v>96</c:v>
                </c:pt>
                <c:pt idx="26">
                  <c:v>96</c:v>
                </c:pt>
                <c:pt idx="27">
                  <c:v>96</c:v>
                </c:pt>
                <c:pt idx="28">
                  <c:v>96</c:v>
                </c:pt>
                <c:pt idx="29">
                  <c:v>95</c:v>
                </c:pt>
                <c:pt idx="30">
                  <c:v>95</c:v>
                </c:pt>
                <c:pt idx="31">
                  <c:v>95</c:v>
                </c:pt>
                <c:pt idx="32">
                  <c:v>95</c:v>
                </c:pt>
                <c:pt idx="33">
                  <c:v>95</c:v>
                </c:pt>
                <c:pt idx="34">
                  <c:v>95</c:v>
                </c:pt>
                <c:pt idx="35">
                  <c:v>95</c:v>
                </c:pt>
                <c:pt idx="36">
                  <c:v>94</c:v>
                </c:pt>
                <c:pt idx="37">
                  <c:v>93</c:v>
                </c:pt>
                <c:pt idx="38">
                  <c:v>92</c:v>
                </c:pt>
                <c:pt idx="39">
                  <c:v>91</c:v>
                </c:pt>
                <c:pt idx="40">
                  <c:v>90</c:v>
                </c:pt>
                <c:pt idx="41">
                  <c:v>89</c:v>
                </c:pt>
                <c:pt idx="42">
                  <c:v>88</c:v>
                </c:pt>
                <c:pt idx="43">
                  <c:v>88</c:v>
                </c:pt>
                <c:pt idx="44">
                  <c:v>88</c:v>
                </c:pt>
                <c:pt idx="45">
                  <c:v>88</c:v>
                </c:pt>
                <c:pt idx="46">
                  <c:v>80</c:v>
                </c:pt>
                <c:pt idx="47">
                  <c:v>70</c:v>
                </c:pt>
                <c:pt idx="48">
                  <c:v>60</c:v>
                </c:pt>
                <c:pt idx="49">
                  <c:v>40</c:v>
                </c:pt>
                <c:pt idx="50">
                  <c:v>20</c:v>
                </c:pt>
                <c:pt idx="51">
                  <c:v>8</c:v>
                </c:pt>
                <c:pt idx="52">
                  <c:v>5</c:v>
                </c:pt>
                <c:pt idx="53">
                  <c:v>3</c:v>
                </c:pt>
                <c:pt idx="54">
                  <c:v>2</c:v>
                </c:pt>
                <c:pt idx="55">
                  <c:v>1</c:v>
                </c:pt>
              </c:numCache>
            </c:numRef>
          </c:val>
          <c:smooth val="0"/>
          <c:extLst>
            <c:ext xmlns:c16="http://schemas.microsoft.com/office/drawing/2014/chart" uri="{C3380CC4-5D6E-409C-BE32-E72D297353CC}">
              <c16:uniqueId val="{00000000-9B96-1B4A-B1F5-95242CACD2C0}"/>
            </c:ext>
          </c:extLst>
        </c:ser>
        <c:ser>
          <c:idx val="2"/>
          <c:order val="1"/>
          <c:tx>
            <c:strRef>
              <c:f>Sheet1!$C$1</c:f>
              <c:strCache>
                <c:ptCount val="1"/>
                <c:pt idx="0">
                  <c:v>Surviving without morbidity</c:v>
                </c:pt>
              </c:strCache>
            </c:strRef>
          </c:tx>
          <c:spPr>
            <a:ln w="88900" cmpd="sng">
              <a:solidFill>
                <a:srgbClr val="92D050"/>
              </a:solidFill>
            </a:ln>
          </c:spPr>
          <c:marker>
            <c:symbol val="none"/>
          </c:marker>
          <c:val>
            <c:numRef>
              <c:f>Sheet1!$C$2:$C$57</c:f>
              <c:numCache>
                <c:formatCode>General</c:formatCode>
                <c:ptCount val="56"/>
                <c:pt idx="0">
                  <c:v>100</c:v>
                </c:pt>
                <c:pt idx="1">
                  <c:v>99</c:v>
                </c:pt>
                <c:pt idx="2">
                  <c:v>99</c:v>
                </c:pt>
                <c:pt idx="3">
                  <c:v>99</c:v>
                </c:pt>
                <c:pt idx="4">
                  <c:v>99</c:v>
                </c:pt>
                <c:pt idx="5">
                  <c:v>98</c:v>
                </c:pt>
                <c:pt idx="6">
                  <c:v>98</c:v>
                </c:pt>
                <c:pt idx="7">
                  <c:v>98</c:v>
                </c:pt>
                <c:pt idx="8">
                  <c:v>98</c:v>
                </c:pt>
                <c:pt idx="9">
                  <c:v>97</c:v>
                </c:pt>
                <c:pt idx="10">
                  <c:v>97</c:v>
                </c:pt>
                <c:pt idx="11">
                  <c:v>97</c:v>
                </c:pt>
                <c:pt idx="12">
                  <c:v>97</c:v>
                </c:pt>
                <c:pt idx="13">
                  <c:v>96</c:v>
                </c:pt>
                <c:pt idx="14">
                  <c:v>96</c:v>
                </c:pt>
                <c:pt idx="15">
                  <c:v>96</c:v>
                </c:pt>
                <c:pt idx="16">
                  <c:v>96</c:v>
                </c:pt>
                <c:pt idx="17">
                  <c:v>96</c:v>
                </c:pt>
                <c:pt idx="18">
                  <c:v>95</c:v>
                </c:pt>
                <c:pt idx="19">
                  <c:v>95</c:v>
                </c:pt>
                <c:pt idx="20">
                  <c:v>95</c:v>
                </c:pt>
                <c:pt idx="21">
                  <c:v>95</c:v>
                </c:pt>
                <c:pt idx="22">
                  <c:v>95</c:v>
                </c:pt>
                <c:pt idx="23">
                  <c:v>94</c:v>
                </c:pt>
                <c:pt idx="24">
                  <c:v>94</c:v>
                </c:pt>
                <c:pt idx="25">
                  <c:v>94</c:v>
                </c:pt>
                <c:pt idx="26">
                  <c:v>93</c:v>
                </c:pt>
                <c:pt idx="27">
                  <c:v>91</c:v>
                </c:pt>
                <c:pt idx="28">
                  <c:v>91</c:v>
                </c:pt>
                <c:pt idx="29">
                  <c:v>91</c:v>
                </c:pt>
                <c:pt idx="30">
                  <c:v>91</c:v>
                </c:pt>
                <c:pt idx="31">
                  <c:v>88</c:v>
                </c:pt>
                <c:pt idx="32">
                  <c:v>85</c:v>
                </c:pt>
                <c:pt idx="33">
                  <c:v>82</c:v>
                </c:pt>
                <c:pt idx="34">
                  <c:v>78</c:v>
                </c:pt>
                <c:pt idx="35">
                  <c:v>74</c:v>
                </c:pt>
                <c:pt idx="36">
                  <c:v>70</c:v>
                </c:pt>
                <c:pt idx="37">
                  <c:v>66</c:v>
                </c:pt>
                <c:pt idx="38">
                  <c:v>62</c:v>
                </c:pt>
                <c:pt idx="39">
                  <c:v>55</c:v>
                </c:pt>
                <c:pt idx="40">
                  <c:v>48</c:v>
                </c:pt>
                <c:pt idx="41">
                  <c:v>46</c:v>
                </c:pt>
                <c:pt idx="42">
                  <c:v>44</c:v>
                </c:pt>
                <c:pt idx="43">
                  <c:v>42</c:v>
                </c:pt>
                <c:pt idx="44">
                  <c:v>40</c:v>
                </c:pt>
                <c:pt idx="45">
                  <c:v>38</c:v>
                </c:pt>
                <c:pt idx="46">
                  <c:v>36</c:v>
                </c:pt>
                <c:pt idx="47">
                  <c:v>30</c:v>
                </c:pt>
                <c:pt idx="48">
                  <c:v>20</c:v>
                </c:pt>
                <c:pt idx="49">
                  <c:v>10</c:v>
                </c:pt>
                <c:pt idx="50">
                  <c:v>6</c:v>
                </c:pt>
                <c:pt idx="51">
                  <c:v>4</c:v>
                </c:pt>
                <c:pt idx="52">
                  <c:v>3</c:v>
                </c:pt>
                <c:pt idx="53">
                  <c:v>2</c:v>
                </c:pt>
                <c:pt idx="54">
                  <c:v>1</c:v>
                </c:pt>
                <c:pt idx="55">
                  <c:v>0</c:v>
                </c:pt>
              </c:numCache>
            </c:numRef>
          </c:val>
          <c:smooth val="0"/>
          <c:extLst>
            <c:ext xmlns:c16="http://schemas.microsoft.com/office/drawing/2014/chart" uri="{C3380CC4-5D6E-409C-BE32-E72D297353CC}">
              <c16:uniqueId val="{00000001-9B96-1B4A-B1F5-95242CACD2C0}"/>
            </c:ext>
          </c:extLst>
        </c:ser>
        <c:dLbls>
          <c:showLegendKey val="0"/>
          <c:showVal val="0"/>
          <c:showCatName val="0"/>
          <c:showSerName val="0"/>
          <c:showPercent val="0"/>
          <c:showBubbleSize val="0"/>
        </c:dLbls>
        <c:smooth val="0"/>
        <c:axId val="-2127709992"/>
        <c:axId val="-2127703832"/>
      </c:lineChart>
      <c:catAx>
        <c:axId val="-2127709992"/>
        <c:scaling>
          <c:orientation val="minMax"/>
        </c:scaling>
        <c:delete val="0"/>
        <c:axPos val="b"/>
        <c:title>
          <c:tx>
            <c:rich>
              <a:bodyPr/>
              <a:lstStyle/>
              <a:p>
                <a:pPr>
                  <a:defRPr sz="1874" b="1" i="0" u="none" strike="noStrike" baseline="0">
                    <a:solidFill>
                      <a:schemeClr val="tx1"/>
                    </a:solidFill>
                    <a:latin typeface="Arial"/>
                    <a:ea typeface="Arial"/>
                    <a:cs typeface="Arial"/>
                  </a:defRPr>
                </a:pPr>
                <a:r>
                  <a:rPr lang="en-US"/>
                  <a:t>Age</a:t>
                </a:r>
              </a:p>
            </c:rich>
          </c:tx>
          <c:layout>
            <c:manualLayout>
              <c:xMode val="edge"/>
              <c:yMode val="edge"/>
              <c:x val="0.52562574493444603"/>
              <c:y val="0.91866913123844796"/>
            </c:manualLayout>
          </c:layout>
          <c:overlay val="0"/>
          <c:spPr>
            <a:noFill/>
            <a:ln w="25392">
              <a:noFill/>
            </a:ln>
          </c:spPr>
        </c:title>
        <c:numFmt formatCode="General" sourceLinked="1"/>
        <c:majorTickMark val="out"/>
        <c:minorTickMark val="none"/>
        <c:tickLblPos val="none"/>
        <c:spPr>
          <a:ln w="3174">
            <a:solidFill>
              <a:schemeClr val="tx1"/>
            </a:solidFill>
            <a:prstDash val="solid"/>
          </a:ln>
        </c:spPr>
        <c:txPr>
          <a:bodyPr rot="0" vert="horz"/>
          <a:lstStyle/>
          <a:p>
            <a:pPr>
              <a:defRPr sz="1874" b="1" i="0" u="none" strike="noStrike" baseline="0">
                <a:solidFill>
                  <a:schemeClr val="tx1"/>
                </a:solidFill>
                <a:latin typeface="Arial"/>
                <a:ea typeface="Arial"/>
                <a:cs typeface="Arial"/>
              </a:defRPr>
            </a:pPr>
            <a:endParaRPr lang="en-US"/>
          </a:p>
        </c:txPr>
        <c:crossAx val="-2127703832"/>
        <c:crosses val="autoZero"/>
        <c:auto val="1"/>
        <c:lblAlgn val="ctr"/>
        <c:lblOffset val="100"/>
        <c:tickLblSkip val="4"/>
        <c:tickMarkSkip val="1"/>
        <c:noMultiLvlLbl val="0"/>
      </c:catAx>
      <c:valAx>
        <c:axId val="-2127703832"/>
        <c:scaling>
          <c:orientation val="minMax"/>
          <c:max val="100"/>
        </c:scaling>
        <c:delete val="0"/>
        <c:axPos val="l"/>
        <c:majorGridlines>
          <c:spPr>
            <a:ln w="3174">
              <a:solidFill>
                <a:schemeClr val="tx1"/>
              </a:solidFill>
              <a:prstDash val="solid"/>
            </a:ln>
          </c:spPr>
        </c:majorGridlines>
        <c:title>
          <c:tx>
            <c:rich>
              <a:bodyPr/>
              <a:lstStyle/>
              <a:p>
                <a:pPr>
                  <a:defRPr sz="1874" b="1" i="0" u="none" strike="noStrike" baseline="0">
                    <a:solidFill>
                      <a:schemeClr val="tx1"/>
                    </a:solidFill>
                    <a:latin typeface="Arial"/>
                    <a:ea typeface="Arial"/>
                    <a:cs typeface="Arial"/>
                  </a:defRPr>
                </a:pPr>
                <a:r>
                  <a:rPr lang="en-US"/>
                  <a:t>Percent surviving to age</a:t>
                </a:r>
              </a:p>
            </c:rich>
          </c:tx>
          <c:layout>
            <c:manualLayout>
              <c:xMode val="edge"/>
              <c:yMode val="edge"/>
              <c:x val="0"/>
              <c:y val="0.17190388170055501"/>
            </c:manualLayout>
          </c:layout>
          <c:overlay val="0"/>
          <c:spPr>
            <a:noFill/>
            <a:ln w="25392">
              <a:noFill/>
            </a:ln>
          </c:spPr>
        </c:title>
        <c:numFmt formatCode="General" sourceLinked="1"/>
        <c:majorTickMark val="out"/>
        <c:minorTickMark val="none"/>
        <c:tickLblPos val="nextTo"/>
        <c:spPr>
          <a:ln w="3174">
            <a:solidFill>
              <a:schemeClr val="tx1"/>
            </a:solidFill>
            <a:prstDash val="solid"/>
          </a:ln>
        </c:spPr>
        <c:txPr>
          <a:bodyPr rot="0" vert="horz"/>
          <a:lstStyle/>
          <a:p>
            <a:pPr>
              <a:defRPr sz="1874" b="1" i="0" u="none" strike="noStrike" baseline="0">
                <a:solidFill>
                  <a:schemeClr val="tx1"/>
                </a:solidFill>
                <a:latin typeface="Arial"/>
                <a:ea typeface="Arial"/>
                <a:cs typeface="Arial"/>
              </a:defRPr>
            </a:pPr>
            <a:endParaRPr lang="en-US"/>
          </a:p>
        </c:txPr>
        <c:crossAx val="-2127709992"/>
        <c:crosses val="autoZero"/>
        <c:crossBetween val="between"/>
        <c:majorUnit val="10"/>
      </c:valAx>
      <c:spPr>
        <a:noFill/>
        <a:ln w="12696">
          <a:solidFill>
            <a:schemeClr val="tx1"/>
          </a:solidFill>
          <a:prstDash val="solid"/>
        </a:ln>
      </c:spPr>
    </c:plotArea>
    <c:plotVisOnly val="1"/>
    <c:dispBlanksAs val="gap"/>
    <c:showDLblsOverMax val="0"/>
  </c:chart>
  <c:spPr>
    <a:noFill/>
    <a:ln>
      <a:noFill/>
    </a:ln>
  </c:spPr>
  <c:txPr>
    <a:bodyPr/>
    <a:lstStyle/>
    <a:p>
      <a:pPr>
        <a:defRPr sz="1874"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drawing1.xml><?xml version="1.0" encoding="utf-8"?>
<c:userShapes xmlns:c="http://schemas.openxmlformats.org/drawingml/2006/chart">
  <cdr:relSizeAnchor xmlns:cdr="http://schemas.openxmlformats.org/drawingml/2006/chartDrawing">
    <cdr:from>
      <cdr:x>0.09125</cdr:x>
      <cdr:y>0.97783</cdr:y>
    </cdr:from>
    <cdr:to>
      <cdr:x>0.59563</cdr:x>
      <cdr:y>1</cdr:y>
    </cdr:to>
    <cdr:sp macro="" textlink="">
      <cdr:nvSpPr>
        <cdr:cNvPr id="2" name="Footer Placeholder 5"/>
        <cdr:cNvSpPr>
          <a:spLocks xmlns:a="http://schemas.openxmlformats.org/drawingml/2006/main" noGrp="1"/>
        </cdr:cNvSpPr>
      </cdr:nvSpPr>
      <cdr:spPr>
        <a:xfrm xmlns:a="http://schemas.openxmlformats.org/drawingml/2006/main">
          <a:off x="779961" y="6520928"/>
          <a:ext cx="4310907" cy="137980"/>
        </a:xfrm>
        <a:prstGeom xmlns:a="http://schemas.openxmlformats.org/drawingml/2006/main" prst="rect">
          <a:avLst/>
        </a:prstGeom>
      </cdr:spPr>
      <cdr:txBody>
        <a:bodyPr xmlns:a="http://schemas.openxmlformats.org/drawingml/2006/main" vert="horz" wrap="square" lIns="0" tIns="0" rIns="0" bIns="0" rtlCol="0" anchor="b" anchorCtr="0"/>
        <a:lstStyle xmlns:a="http://schemas.openxmlformats.org/drawingml/2006/main">
          <a:defPPr>
            <a:defRPr lang="en-US"/>
          </a:defPPr>
          <a:lvl1pPr marL="0" algn="l" defTabSz="914400" rtl="0" eaLnBrk="1" latinLnBrk="0" hangingPunct="1">
            <a:defRPr sz="900" i="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Acknowledgement to Zachary Zimmer</a:t>
          </a:r>
        </a:p>
      </cdr:txBody>
    </cdr:sp>
  </cdr:relSizeAnchor>
</c:userShapes>
</file>

<file path=ppt/handoutMasters/_rels/handoutMaster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Header Placeholder 1"/>
          <p:cNvSpPr>
            <a:spLocks noGrp="1"/>
          </p:cNvSpPr>
          <p:nvPr>
            <p:ph type="hdr" sz="quarter"/>
          </p:nvPr>
        </p:nvSpPr>
        <p:spPr>
          <a:xfrm>
            <a:off x="2220616" y="8863084"/>
            <a:ext cx="2664646" cy="137851"/>
          </a:xfrm>
          <a:prstGeom prst="rect">
            <a:avLst/>
          </a:prstGeom>
        </p:spPr>
        <p:txBody>
          <a:bodyPr vert="horz" wrap="square" lIns="0" tIns="0" rIns="0" bIns="0" rtlCol="0" anchor="t" anchorCtr="0"/>
          <a:lstStyle>
            <a:lvl1pPr algn="l">
              <a:defRPr sz="800"/>
            </a:lvl1pPr>
          </a:lstStyle>
          <a:p>
            <a:pPr>
              <a:lnSpc>
                <a:spcPct val="95000"/>
              </a:lnSpc>
            </a:pPr>
            <a:r>
              <a:rPr lang="en-US" dirty="0">
                <a:latin typeface="Arial" pitchFamily="34" charset="0"/>
                <a:cs typeface="Arial" pitchFamily="34" charset="0"/>
              </a:rPr>
              <a:t>[ADD PRESENTATION TITLE: INSERT TAB &gt; HEADER &amp; FOOTER &gt; NOTES AND HANDOUTS]</a:t>
            </a:r>
          </a:p>
        </p:txBody>
      </p:sp>
      <p:sp>
        <p:nvSpPr>
          <p:cNvPr id="7" name="Date Placeholder 2"/>
          <p:cNvSpPr>
            <a:spLocks noGrp="1"/>
          </p:cNvSpPr>
          <p:nvPr>
            <p:ph type="dt" idx="1"/>
          </p:nvPr>
        </p:nvSpPr>
        <p:spPr>
          <a:xfrm>
            <a:off x="1199311" y="8856576"/>
            <a:ext cx="880135" cy="146304"/>
          </a:xfrm>
          <a:prstGeom prst="rect">
            <a:avLst/>
          </a:prstGeom>
        </p:spPr>
        <p:txBody>
          <a:bodyPr vert="horz" lIns="0" tIns="0" rIns="0" bIns="0" rtlCol="0"/>
          <a:lstStyle>
            <a:lvl1pPr algn="r">
              <a:defRPr sz="800"/>
            </a:lvl1pPr>
          </a:lstStyle>
          <a:p>
            <a:pPr algn="l"/>
            <a:fld id="{9535A4AE-AB74-4BDA-B84A-019528CC2B4D}" type="datetimeFigureOut">
              <a:rPr lang="en-US" smtClean="0">
                <a:latin typeface="Arial" pitchFamily="34" charset="0"/>
                <a:cs typeface="Arial" pitchFamily="34" charset="0"/>
              </a:rPr>
              <a:pPr algn="l"/>
              <a:t>11/2/21</a:t>
            </a:fld>
            <a:endParaRPr lang="en-US" dirty="0">
              <a:latin typeface="Arial" pitchFamily="34" charset="0"/>
              <a:cs typeface="Arial" pitchFamily="34" charset="0"/>
            </a:endParaRPr>
          </a:p>
        </p:txBody>
      </p:sp>
      <p:cxnSp>
        <p:nvCxnSpPr>
          <p:cNvPr id="44" name="Straight Connector 43"/>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Slide Number Placeholder 6"/>
          <p:cNvSpPr>
            <a:spLocks noGrp="1"/>
          </p:cNvSpPr>
          <p:nvPr>
            <p:ph type="sldNum" sz="quarter" idx="3"/>
          </p:nvPr>
        </p:nvSpPr>
        <p:spPr>
          <a:xfrm>
            <a:off x="441507" y="8857103"/>
            <a:ext cx="554100"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fld id="{111E5896-917A-4035-A860-408E1EC3CD51}" type="slidenum">
              <a:rPr lang="en-US">
                <a:latin typeface="Arial" pitchFamily="34" charset="0"/>
                <a:cs typeface="Arial" pitchFamily="34" charset="0"/>
              </a:rPr>
              <a:pPr/>
              <a:t>‹#›</a:t>
            </a:fld>
            <a:endParaRPr lang="en-US" dirty="0">
              <a:latin typeface="Arial" pitchFamily="34" charset="0"/>
              <a:cs typeface="Arial" pitchFamily="34" charset="0"/>
            </a:endParaRPr>
          </a:p>
        </p:txBody>
      </p:sp>
      <p:pic>
        <p:nvPicPr>
          <p:cNvPr id="2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406" y="8866372"/>
            <a:ext cx="599982" cy="2911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8329429"/>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88028" y="399934"/>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441268" y="4080297"/>
            <a:ext cx="5961120" cy="448056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Header Placeholder 1"/>
          <p:cNvSpPr>
            <a:spLocks noGrp="1"/>
          </p:cNvSpPr>
          <p:nvPr>
            <p:ph type="hdr" sz="quarter"/>
          </p:nvPr>
        </p:nvSpPr>
        <p:spPr>
          <a:xfrm>
            <a:off x="2227340" y="8863084"/>
            <a:ext cx="2664646" cy="137851"/>
          </a:xfrm>
          <a:prstGeom prst="rect">
            <a:avLst/>
          </a:prstGeom>
        </p:spPr>
        <p:txBody>
          <a:bodyPr vert="horz" wrap="square" lIns="0" tIns="0" rIns="0" bIns="0" rtlCol="0" anchor="t" anchorCtr="0"/>
          <a:lstStyle>
            <a:lvl1pPr algn="l">
              <a:defRPr sz="800" i="0"/>
            </a:lvl1p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12" name="Date Placeholder 2"/>
          <p:cNvSpPr>
            <a:spLocks noGrp="1"/>
          </p:cNvSpPr>
          <p:nvPr>
            <p:ph type="dt" idx="1"/>
          </p:nvPr>
        </p:nvSpPr>
        <p:spPr>
          <a:xfrm>
            <a:off x="1206035" y="8856576"/>
            <a:ext cx="880135" cy="146304"/>
          </a:xfrm>
          <a:prstGeom prst="rect">
            <a:avLst/>
          </a:prstGeom>
        </p:spPr>
        <p:txBody>
          <a:bodyPr vert="horz" lIns="0" tIns="0" rIns="0" bIns="0" rtlCol="0"/>
          <a:lstStyle>
            <a:lvl1pPr algn="r">
              <a:defRPr sz="800" i="0"/>
            </a:lvl1pPr>
          </a:lstStyle>
          <a:p>
            <a:pPr algn="l"/>
            <a:fld id="{9535A4AE-AB74-4BDA-B84A-019528CC2B4D}" type="datetimeFigureOut">
              <a:rPr lang="en-US" smtClean="0">
                <a:latin typeface="Arial" pitchFamily="34" charset="0"/>
                <a:cs typeface="Arial" pitchFamily="34" charset="0"/>
              </a:rPr>
              <a:pPr algn="l"/>
              <a:t>11/2/21</a:t>
            </a:fld>
            <a:endParaRPr lang="en-US" dirty="0">
              <a:latin typeface="Arial" pitchFamily="34" charset="0"/>
              <a:cs typeface="Arial" pitchFamily="34" charset="0"/>
            </a:endParaRPr>
          </a:p>
        </p:txBody>
      </p:sp>
      <p:sp>
        <p:nvSpPr>
          <p:cNvPr id="28" name="Slide Number Placeholder 6"/>
          <p:cNvSpPr>
            <a:spLocks noGrp="1"/>
          </p:cNvSpPr>
          <p:nvPr>
            <p:ph type="sldNum" sz="quarter" idx="5"/>
          </p:nvPr>
        </p:nvSpPr>
        <p:spPr>
          <a:xfrm>
            <a:off x="448231" y="8857103"/>
            <a:ext cx="554100" cy="105317"/>
          </a:xfrm>
          <a:prstGeom prst="rect">
            <a:avLst/>
          </a:prstGeom>
        </p:spPr>
        <p:txBody>
          <a:bodyPr vert="horz" wrap="square" lIns="0" tIns="0" rIns="0" bIns="0" rtlCol="0" anchor="b" anchorCtr="0"/>
          <a:lstStyle>
            <a:lvl1pPr marL="0" algn="l" defTabSz="914400" rtl="0" eaLnBrk="1" latinLnBrk="0" hangingPunct="1">
              <a:defRPr lang="en-US" sz="800" i="0" kern="1200" smtClean="0">
                <a:solidFill>
                  <a:schemeClr val="tx1"/>
                </a:solidFill>
                <a:latin typeface="+mn-lt"/>
                <a:ea typeface="+mn-ea"/>
                <a:cs typeface="+mn-cs"/>
              </a:defRPr>
            </a:lvl1pPr>
          </a:lstStyle>
          <a:p>
            <a:fld id="{111E5896-917A-4035-A860-408E1EC3CD51}" type="slidenum">
              <a:rPr lang="en-US" smtClean="0">
                <a:latin typeface="Arial" pitchFamily="34" charset="0"/>
                <a:cs typeface="Arial" pitchFamily="34" charset="0"/>
              </a:rPr>
              <a:pPr/>
              <a:t>‹#›</a:t>
            </a:fld>
            <a:endParaRPr lang="en-US" dirty="0">
              <a:latin typeface="Arial" pitchFamily="34" charset="0"/>
              <a:cs typeface="Arial" pitchFamily="34" charset="0"/>
            </a:endParaRPr>
          </a:p>
        </p:txBody>
      </p:sp>
      <p:cxnSp>
        <p:nvCxnSpPr>
          <p:cNvPr id="29" name="Straight Connector 28"/>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406" y="8866372"/>
            <a:ext cx="599982" cy="2911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50748310"/>
      </p:ext>
    </p:extLst>
  </p:cSld>
  <p:clrMap bg1="lt1" tx1="dk1" bg2="lt2" tx2="dk2" accent1="accent1" accent2="accent2" accent3="accent3" accent4="accent4" accent5="accent5" accent6="accent6" hlink="hlink" folHlink="folHlink"/>
  <p:hf/>
  <p:notesStyle>
    <a:lvl1pPr marL="114300" indent="-114300" algn="l" defTabSz="914400" rtl="0" eaLnBrk="1" latinLnBrk="0" hangingPunct="1">
      <a:spcBef>
        <a:spcPts val="800"/>
      </a:spcBef>
      <a:buFont typeface="Arial" pitchFamily="34" charset="0"/>
      <a:buChar char="•"/>
      <a:defRPr sz="1200" kern="1200">
        <a:solidFill>
          <a:schemeClr val="tx1"/>
        </a:solidFill>
        <a:latin typeface="Arial" pitchFamily="34" charset="0"/>
        <a:ea typeface="+mn-ea"/>
        <a:cs typeface="Arial" pitchFamily="34" charset="0"/>
      </a:defRPr>
    </a:lvl1pPr>
    <a:lvl2pPr marL="285750" indent="-112713" algn="l" defTabSz="914400" rtl="0" eaLnBrk="1" latinLnBrk="0" hangingPunct="1">
      <a:spcBef>
        <a:spcPts val="200"/>
      </a:spcBef>
      <a:buFont typeface="Arial" pitchFamily="34" charset="0"/>
      <a:buChar char="•"/>
      <a:defRPr sz="1100" kern="1200">
        <a:solidFill>
          <a:schemeClr val="tx1"/>
        </a:solidFill>
        <a:latin typeface="Arial" pitchFamily="34" charset="0"/>
        <a:ea typeface="+mn-ea"/>
        <a:cs typeface="Arial" pitchFamily="34" charset="0"/>
      </a:defRPr>
    </a:lvl2pPr>
    <a:lvl3pPr marL="403225" indent="-117475" algn="l" defTabSz="914400" rtl="0" eaLnBrk="1" latinLnBrk="0" hangingPunct="1">
      <a:spcBef>
        <a:spcPts val="200"/>
      </a:spcBef>
      <a:buFont typeface="Arial" pitchFamily="34" charset="0"/>
      <a:buChar char="•"/>
      <a:defRPr sz="1050" kern="1200">
        <a:solidFill>
          <a:schemeClr val="tx1"/>
        </a:solidFill>
        <a:latin typeface="Arial" pitchFamily="34" charset="0"/>
        <a:ea typeface="+mn-ea"/>
        <a:cs typeface="Arial" pitchFamily="34" charset="0"/>
      </a:defRPr>
    </a:lvl3pPr>
    <a:lvl4pPr marL="569913" indent="-112713" algn="l" defTabSz="914400" rtl="0" eaLnBrk="1" latinLnBrk="0" hangingPunct="1">
      <a:spcBef>
        <a:spcPts val="200"/>
      </a:spcBef>
      <a:buFont typeface="Arial" pitchFamily="34" charset="0"/>
      <a:buChar char="•"/>
      <a:defRPr sz="1050" kern="1200">
        <a:solidFill>
          <a:schemeClr val="tx1"/>
        </a:solidFill>
        <a:latin typeface="Arial" pitchFamily="34" charset="0"/>
        <a:ea typeface="+mn-ea"/>
        <a:cs typeface="Arial" pitchFamily="34" charset="0"/>
      </a:defRPr>
    </a:lvl4pPr>
    <a:lvl5pPr marL="457200" indent="114300" algn="l" defTabSz="914400" rtl="0" eaLnBrk="1" latinLnBrk="0" hangingPunct="1">
      <a:buFont typeface="Arial" pitchFamily="34" charset="0"/>
      <a:buChar char="•"/>
      <a:defRPr sz="1050" kern="1200">
        <a:solidFill>
          <a:schemeClr val="tx1"/>
        </a:solidFill>
        <a:latin typeface="+mn-lt"/>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Image Placeholder 21"/>
          <p:cNvSpPr>
            <a:spLocks noGrp="1" noRot="1" noChangeAspect="1"/>
          </p:cNvSpPr>
          <p:nvPr>
            <p:ph type="sldImg"/>
          </p:nvPr>
        </p:nvSpPr>
        <p:spPr>
          <a:xfrm>
            <a:off x="1187450" y="400050"/>
            <a:ext cx="4648200" cy="3486150"/>
          </a:xfrm>
        </p:spPr>
      </p:sp>
      <p:sp>
        <p:nvSpPr>
          <p:cNvPr id="23" name="Notes Placeholder 22"/>
          <p:cNvSpPr>
            <a:spLocks noGrp="1"/>
          </p:cNvSpPr>
          <p:nvPr>
            <p:ph type="body" idx="1"/>
          </p:nvPr>
        </p:nvSpPr>
        <p:spPr/>
        <p:txBody>
          <a:bodyPr>
            <a:normAutofit/>
          </a:bodyPr>
          <a:lstStyle/>
          <a:p>
            <a:endParaRPr lang="en-US"/>
          </a:p>
        </p:txBody>
      </p:sp>
      <p:sp>
        <p:nvSpPr>
          <p:cNvPr id="24" name="Header Placeholder 1"/>
          <p:cNvSpPr>
            <a:spLocks noGrp="1"/>
          </p:cNvSpPr>
          <p:nvPr>
            <p:ph type="hdr" sz="quarter"/>
          </p:nvPr>
        </p:nvSpPr>
        <p:spPr>
          <a:xfrm>
            <a:off x="2482852" y="8863084"/>
            <a:ext cx="2664646" cy="137851"/>
          </a:xfrm>
          <a:prstGeom prst="rect">
            <a:avLst/>
          </a:prstGeom>
        </p:spPr>
        <p:txBody>
          <a:bodyPr vert="horz" wrap="square" lIns="0" tIns="0" rIns="0" bIns="0" rtlCol="0" anchor="t" anchorCtr="0"/>
          <a:lstStyle>
            <a:lvl1pPr algn="l">
              <a:defRPr sz="800"/>
            </a:lvl1pPr>
          </a:lstStyle>
          <a:p>
            <a:pPr>
              <a:lnSpc>
                <a:spcPct val="95000"/>
              </a:lnSpc>
            </a:pPr>
            <a:r>
              <a:rPr lang="en-US" sz="600" i="1" dirty="0">
                <a:latin typeface="Arial" pitchFamily="34" charset="0"/>
                <a:cs typeface="Arial" pitchFamily="34" charset="0"/>
              </a:rPr>
              <a:t>[ADD PRESENTATION TITLE: INSERT TAB &gt; HEADER &amp; FOOTER &gt; NOTES AND HANDOUTS]</a:t>
            </a:r>
          </a:p>
        </p:txBody>
      </p:sp>
      <p:sp>
        <p:nvSpPr>
          <p:cNvPr id="25" name="Date Placeholder 2"/>
          <p:cNvSpPr>
            <a:spLocks noGrp="1"/>
          </p:cNvSpPr>
          <p:nvPr>
            <p:ph type="dt" idx="1"/>
          </p:nvPr>
        </p:nvSpPr>
        <p:spPr>
          <a:xfrm>
            <a:off x="1461547" y="8856576"/>
            <a:ext cx="880135" cy="146304"/>
          </a:xfrm>
          <a:prstGeom prst="rect">
            <a:avLst/>
          </a:prstGeom>
        </p:spPr>
        <p:txBody>
          <a:bodyPr vert="horz" lIns="0" tIns="0" rIns="0" bIns="0" rtlCol="0"/>
          <a:lstStyle>
            <a:lvl1pPr algn="r">
              <a:defRPr sz="800"/>
            </a:lvl1pPr>
          </a:lstStyle>
          <a:p>
            <a:pPr algn="l"/>
            <a:fld id="{9535A4AE-AB74-4BDA-B84A-019528CC2B4D}" type="datetimeFigureOut">
              <a:rPr lang="en-US" sz="600" i="1" smtClean="0">
                <a:latin typeface="Arial" pitchFamily="34" charset="0"/>
                <a:cs typeface="Arial" pitchFamily="34" charset="0"/>
              </a:rPr>
              <a:pPr algn="l"/>
              <a:t>11/2/21</a:t>
            </a:fld>
            <a:endParaRPr lang="en-US" sz="600" i="1" dirty="0">
              <a:latin typeface="Arial" pitchFamily="34" charset="0"/>
              <a:cs typeface="Arial" pitchFamily="34" charset="0"/>
            </a:endParaRPr>
          </a:p>
        </p:txBody>
      </p:sp>
      <p:sp>
        <p:nvSpPr>
          <p:cNvPr id="26" name="Slide Number Placeholder 6"/>
          <p:cNvSpPr>
            <a:spLocks noGrp="1"/>
          </p:cNvSpPr>
          <p:nvPr>
            <p:ph type="sldNum" sz="quarter" idx="5"/>
          </p:nvPr>
        </p:nvSpPr>
        <p:spPr>
          <a:xfrm>
            <a:off x="703743" y="8836931"/>
            <a:ext cx="554100"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fld id="{111E5896-917A-4035-A860-408E1EC3CD51}" type="slidenum">
              <a:rPr lang="en-US" sz="600" i="1">
                <a:latin typeface="Arial" pitchFamily="34" charset="0"/>
                <a:cs typeface="Arial" pitchFamily="34" charset="0"/>
              </a:rPr>
              <a:pPr/>
              <a:t>1</a:t>
            </a:fld>
            <a:endParaRPr lang="en-US" sz="600" i="1" dirty="0">
              <a:latin typeface="Arial" pitchFamily="34" charset="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ae7d49ae86_2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ae7d49ae86_2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ae7d49ae86_2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ae7d49ae86_2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ae7d49ae86_2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ae7d49ae86_2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ae7d49ae86_2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ae7d49ae86_2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ae7d49ae86_2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ae7d49ae86_2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F81535CF-1E6D-4F58-ADCA-A0D754487971}" type="datetime1">
              <a:rPr lang="en-US" smtClean="0">
                <a:latin typeface="Arial" pitchFamily="34" charset="0"/>
                <a:cs typeface="Arial" pitchFamily="34" charset="0"/>
              </a:rPr>
              <a:t>11/2/21</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30</a:t>
            </a:fld>
            <a:endParaRPr lang="en-US" dirty="0">
              <a:latin typeface="Arial" pitchFamily="34" charset="0"/>
              <a:cs typeface="Arial" pitchFamily="34" charset="0"/>
            </a:endParaRPr>
          </a:p>
        </p:txBody>
      </p:sp>
    </p:spTree>
    <p:extLst>
      <p:ext uri="{BB962C8B-B14F-4D97-AF65-F5344CB8AC3E}">
        <p14:creationId xmlns:p14="http://schemas.microsoft.com/office/powerpoint/2010/main" val="2084201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a:t>% of pop over 60</a:t>
            </a:r>
          </a:p>
        </p:txBody>
      </p:sp>
      <p:sp>
        <p:nvSpPr>
          <p:cNvPr id="4" name="Header Placeholder 3"/>
          <p:cNvSpPr>
            <a:spLocks noGrp="1"/>
          </p:cNvSpPr>
          <p:nvPr>
            <p:ph type="hdr" sz="quarter"/>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
          </p:nvPr>
        </p:nvSpPr>
        <p:spPr/>
        <p:txBody>
          <a:bodyPr/>
          <a:lstStyle/>
          <a:p>
            <a:pPr algn="l"/>
            <a:fld id="{06E763BE-7107-8746-A93E-FDBA9D406D21}" type="datetime1">
              <a:rPr lang="en-US" smtClean="0">
                <a:latin typeface="Arial" pitchFamily="34" charset="0"/>
                <a:cs typeface="Arial" pitchFamily="34" charset="0"/>
              </a:rPr>
              <a:t>11/2/21</a:t>
            </a:fld>
            <a:endParaRPr lang="en-US" dirty="0">
              <a:latin typeface="Arial" pitchFamily="34" charset="0"/>
              <a:cs typeface="Arial" pitchFamily="34" charset="0"/>
            </a:endParaRPr>
          </a:p>
        </p:txBody>
      </p:sp>
      <p:sp>
        <p:nvSpPr>
          <p:cNvPr id="6" name="Slide Number Placeholder 5"/>
          <p:cNvSpPr>
            <a:spLocks noGrp="1"/>
          </p:cNvSpPr>
          <p:nvPr>
            <p:ph type="sldNum" sz="quarter" idx="5"/>
          </p:nvPr>
        </p:nvSpPr>
        <p:spPr/>
        <p:txBody>
          <a:bodyPr/>
          <a:lstStyle/>
          <a:p>
            <a:fld id="{111E5896-917A-4035-A860-408E1EC3CD51}" type="slidenum">
              <a:rPr lang="en-US" smtClean="0">
                <a:latin typeface="Arial" pitchFamily="34" charset="0"/>
                <a:cs typeface="Arial" pitchFamily="34" charset="0"/>
              </a:rPr>
              <a:pPr/>
              <a:t>6</a:t>
            </a:fld>
            <a:endParaRPr lang="en-US" dirty="0">
              <a:latin typeface="Arial" pitchFamily="34" charset="0"/>
              <a:cs typeface="Arial" pitchFamily="34" charset="0"/>
            </a:endParaRPr>
          </a:p>
        </p:txBody>
      </p:sp>
    </p:spTree>
    <p:extLst>
      <p:ext uri="{BB962C8B-B14F-4D97-AF65-F5344CB8AC3E}">
        <p14:creationId xmlns:p14="http://schemas.microsoft.com/office/powerpoint/2010/main" val="2089012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
          </p:nvPr>
        </p:nvSpPr>
        <p:spPr/>
        <p:txBody>
          <a:bodyPr/>
          <a:lstStyle/>
          <a:p>
            <a:pPr algn="l"/>
            <a:fld id="{F4797BE1-D1CC-FB4C-B851-E9E474C1E356}" type="datetime1">
              <a:rPr lang="en-US" smtClean="0">
                <a:latin typeface="Arial" pitchFamily="34" charset="0"/>
                <a:cs typeface="Arial" pitchFamily="34" charset="0"/>
              </a:rPr>
              <a:t>11/2/21</a:t>
            </a:fld>
            <a:endParaRPr lang="en-US" dirty="0">
              <a:latin typeface="Arial" pitchFamily="34" charset="0"/>
              <a:cs typeface="Arial" pitchFamily="34" charset="0"/>
            </a:endParaRPr>
          </a:p>
        </p:txBody>
      </p:sp>
      <p:sp>
        <p:nvSpPr>
          <p:cNvPr id="6" name="Slide Number Placeholder 5"/>
          <p:cNvSpPr>
            <a:spLocks noGrp="1"/>
          </p:cNvSpPr>
          <p:nvPr>
            <p:ph type="sldNum" sz="quarter" idx="5"/>
          </p:nvPr>
        </p:nvSpPr>
        <p:spPr/>
        <p:txBody>
          <a:bodyPr/>
          <a:lstStyle/>
          <a:p>
            <a:fld id="{111E5896-917A-4035-A860-408E1EC3CD51}" type="slidenum">
              <a:rPr lang="en-US" smtClean="0">
                <a:latin typeface="Arial" pitchFamily="34" charset="0"/>
                <a:cs typeface="Arial" pitchFamily="34" charset="0"/>
              </a:rPr>
              <a:pPr/>
              <a:t>8</a:t>
            </a:fld>
            <a:endParaRPr lang="en-US" dirty="0">
              <a:latin typeface="Arial" pitchFamily="34" charset="0"/>
              <a:cs typeface="Arial" pitchFamily="34" charset="0"/>
            </a:endParaRPr>
          </a:p>
        </p:txBody>
      </p:sp>
    </p:spTree>
    <p:extLst>
      <p:ext uri="{BB962C8B-B14F-4D97-AF65-F5344CB8AC3E}">
        <p14:creationId xmlns:p14="http://schemas.microsoft.com/office/powerpoint/2010/main" val="3025943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
          </p:nvPr>
        </p:nvSpPr>
        <p:spPr/>
        <p:txBody>
          <a:bodyPr/>
          <a:lstStyle/>
          <a:p>
            <a:pPr algn="l"/>
            <a:fld id="{1CE86E4C-D167-4846-B633-3A68AE3023D1}" type="datetime1">
              <a:rPr lang="en-US" smtClean="0">
                <a:latin typeface="Arial" pitchFamily="34" charset="0"/>
                <a:cs typeface="Arial" pitchFamily="34" charset="0"/>
              </a:rPr>
              <a:t>11/2/21</a:t>
            </a:fld>
            <a:endParaRPr lang="en-US" dirty="0">
              <a:latin typeface="Arial" pitchFamily="34" charset="0"/>
              <a:cs typeface="Arial" pitchFamily="34" charset="0"/>
            </a:endParaRPr>
          </a:p>
        </p:txBody>
      </p:sp>
      <p:sp>
        <p:nvSpPr>
          <p:cNvPr id="6" name="Slide Number Placeholder 5"/>
          <p:cNvSpPr>
            <a:spLocks noGrp="1"/>
          </p:cNvSpPr>
          <p:nvPr>
            <p:ph type="sldNum" sz="quarter" idx="5"/>
          </p:nvPr>
        </p:nvSpPr>
        <p:spPr/>
        <p:txBody>
          <a:bodyPr/>
          <a:lstStyle/>
          <a:p>
            <a:fld id="{111E5896-917A-4035-A860-408E1EC3CD51}" type="slidenum">
              <a:rPr lang="en-US" smtClean="0">
                <a:latin typeface="Arial" pitchFamily="34" charset="0"/>
                <a:cs typeface="Arial" pitchFamily="34" charset="0"/>
              </a:rPr>
              <a:pPr/>
              <a:t>11</a:t>
            </a:fld>
            <a:endParaRPr lang="en-US" dirty="0">
              <a:latin typeface="Arial" pitchFamily="34" charset="0"/>
              <a:cs typeface="Arial" pitchFamily="34" charset="0"/>
            </a:endParaRPr>
          </a:p>
        </p:txBody>
      </p:sp>
    </p:spTree>
    <p:extLst>
      <p:ext uri="{BB962C8B-B14F-4D97-AF65-F5344CB8AC3E}">
        <p14:creationId xmlns:p14="http://schemas.microsoft.com/office/powerpoint/2010/main" val="3901217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
          </p:nvPr>
        </p:nvSpPr>
        <p:spPr/>
        <p:txBody>
          <a:bodyPr/>
          <a:lstStyle/>
          <a:p>
            <a:pPr algn="l"/>
            <a:fld id="{2BCC487C-8A67-4449-8D41-CE920BBAD86E}" type="datetime1">
              <a:rPr lang="en-US" smtClean="0">
                <a:latin typeface="Arial" pitchFamily="34" charset="0"/>
                <a:cs typeface="Arial" pitchFamily="34" charset="0"/>
              </a:rPr>
              <a:t>11/2/21</a:t>
            </a:fld>
            <a:endParaRPr lang="en-US" dirty="0">
              <a:latin typeface="Arial" pitchFamily="34" charset="0"/>
              <a:cs typeface="Arial" pitchFamily="34" charset="0"/>
            </a:endParaRPr>
          </a:p>
        </p:txBody>
      </p:sp>
      <p:sp>
        <p:nvSpPr>
          <p:cNvPr id="6" name="Slide Number Placeholder 5"/>
          <p:cNvSpPr>
            <a:spLocks noGrp="1"/>
          </p:cNvSpPr>
          <p:nvPr>
            <p:ph type="sldNum" sz="quarter" idx="5"/>
          </p:nvPr>
        </p:nvSpPr>
        <p:spPr/>
        <p:txBody>
          <a:bodyPr/>
          <a:lstStyle/>
          <a:p>
            <a:fld id="{111E5896-917A-4035-A860-408E1EC3CD51}" type="slidenum">
              <a:rPr lang="en-US" smtClean="0">
                <a:latin typeface="Arial" pitchFamily="34" charset="0"/>
                <a:cs typeface="Arial" pitchFamily="34" charset="0"/>
              </a:rPr>
              <a:pPr/>
              <a:t>18</a:t>
            </a:fld>
            <a:endParaRPr lang="en-US" dirty="0">
              <a:latin typeface="Arial" pitchFamily="34" charset="0"/>
              <a:cs typeface="Arial" pitchFamily="34" charset="0"/>
            </a:endParaRPr>
          </a:p>
        </p:txBody>
      </p:sp>
    </p:spTree>
    <p:extLst>
      <p:ext uri="{BB962C8B-B14F-4D97-AF65-F5344CB8AC3E}">
        <p14:creationId xmlns:p14="http://schemas.microsoft.com/office/powerpoint/2010/main" val="2967270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
          </p:nvPr>
        </p:nvSpPr>
        <p:spPr/>
        <p:txBody>
          <a:bodyPr/>
          <a:lstStyle/>
          <a:p>
            <a:pPr algn="l"/>
            <a:fld id="{8CEA6952-37BF-4D4A-A174-D4625DA796F2}" type="datetime1">
              <a:rPr lang="en-US" smtClean="0">
                <a:latin typeface="Arial" pitchFamily="34" charset="0"/>
                <a:cs typeface="Arial" pitchFamily="34" charset="0"/>
              </a:rPr>
              <a:t>11/2/21</a:t>
            </a:fld>
            <a:endParaRPr lang="en-US" dirty="0">
              <a:latin typeface="Arial" pitchFamily="34" charset="0"/>
              <a:cs typeface="Arial" pitchFamily="34" charset="0"/>
            </a:endParaRPr>
          </a:p>
        </p:txBody>
      </p:sp>
      <p:sp>
        <p:nvSpPr>
          <p:cNvPr id="6" name="Slide Number Placeholder 5"/>
          <p:cNvSpPr>
            <a:spLocks noGrp="1"/>
          </p:cNvSpPr>
          <p:nvPr>
            <p:ph type="sldNum" sz="quarter" idx="5"/>
          </p:nvPr>
        </p:nvSpPr>
        <p:spPr/>
        <p:txBody>
          <a:bodyPr/>
          <a:lstStyle/>
          <a:p>
            <a:fld id="{111E5896-917A-4035-A860-408E1EC3CD51}" type="slidenum">
              <a:rPr lang="en-US" smtClean="0">
                <a:latin typeface="Arial" pitchFamily="34" charset="0"/>
                <a:cs typeface="Arial" pitchFamily="34" charset="0"/>
              </a:rPr>
              <a:pPr/>
              <a:t>20</a:t>
            </a:fld>
            <a:endParaRPr lang="en-US" dirty="0">
              <a:latin typeface="Arial" pitchFamily="34" charset="0"/>
              <a:cs typeface="Arial" pitchFamily="34" charset="0"/>
            </a:endParaRPr>
          </a:p>
        </p:txBody>
      </p:sp>
    </p:spTree>
    <p:extLst>
      <p:ext uri="{BB962C8B-B14F-4D97-AF65-F5344CB8AC3E}">
        <p14:creationId xmlns:p14="http://schemas.microsoft.com/office/powerpoint/2010/main" val="743175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a:t>https://</a:t>
            </a:r>
            <a:r>
              <a:rPr lang="en-US" dirty="0" err="1"/>
              <a:t>voxeu.org</a:t>
            </a:r>
            <a:r>
              <a:rPr lang="en-US" dirty="0"/>
              <a:t>/article/japan-s-age-wave-challenges-and-solutions</a:t>
            </a:r>
          </a:p>
          <a:p>
            <a:pPr fontAlgn="base"/>
            <a:r>
              <a:rPr lang="en-US" sz="1200" b="1" i="0" u="none" strike="noStrike" kern="1200" dirty="0">
                <a:solidFill>
                  <a:schemeClr val="tx1"/>
                </a:solidFill>
                <a:effectLst/>
                <a:latin typeface="Arial" pitchFamily="34" charset="0"/>
                <a:ea typeface="+mn-ea"/>
                <a:cs typeface="Arial" pitchFamily="34" charset="0"/>
              </a:rPr>
              <a:t>Japan’s age wave: Challenges and solutions by David Bloom, Paige Kirby, JP Sevilla, Andrew </a:t>
            </a:r>
            <a:r>
              <a:rPr lang="en-US" sz="1200" b="1" i="0" u="none" strike="noStrike" kern="1200" dirty="0" err="1">
                <a:solidFill>
                  <a:schemeClr val="tx1"/>
                </a:solidFill>
                <a:effectLst/>
                <a:latin typeface="Arial" pitchFamily="34" charset="0"/>
                <a:ea typeface="+mn-ea"/>
                <a:cs typeface="Arial" pitchFamily="34" charset="0"/>
              </a:rPr>
              <a:t>Stawasz</a:t>
            </a:r>
            <a:r>
              <a:rPr lang="en-US" sz="1200" b="0" i="0" u="none" strike="noStrike" kern="1200" dirty="0">
                <a:solidFill>
                  <a:schemeClr val="tx1"/>
                </a:solidFill>
                <a:effectLst/>
                <a:latin typeface="Arial" pitchFamily="34" charset="0"/>
                <a:ea typeface="+mn-ea"/>
                <a:cs typeface="Arial" pitchFamily="34" charset="0"/>
              </a:rPr>
              <a:t>  03 December 2018</a:t>
            </a:r>
          </a:p>
          <a:p>
            <a:endParaRPr lang="en-US" dirty="0"/>
          </a:p>
        </p:txBody>
      </p:sp>
      <p:sp>
        <p:nvSpPr>
          <p:cNvPr id="4" name="Header Placeholder 3"/>
          <p:cNvSpPr>
            <a:spLocks noGrp="1"/>
          </p:cNvSpPr>
          <p:nvPr>
            <p:ph type="hdr" sz="quarter"/>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
          </p:nvPr>
        </p:nvSpPr>
        <p:spPr/>
        <p:txBody>
          <a:bodyPr/>
          <a:lstStyle/>
          <a:p>
            <a:pPr algn="l"/>
            <a:fld id="{592F83B8-E611-A74B-989A-B933FA0CF582}" type="datetime1">
              <a:rPr lang="en-US" smtClean="0">
                <a:latin typeface="Arial" pitchFamily="34" charset="0"/>
                <a:cs typeface="Arial" pitchFamily="34" charset="0"/>
              </a:rPr>
              <a:t>11/2/21</a:t>
            </a:fld>
            <a:endParaRPr lang="en-US" dirty="0">
              <a:latin typeface="Arial" pitchFamily="34" charset="0"/>
              <a:cs typeface="Arial" pitchFamily="34" charset="0"/>
            </a:endParaRPr>
          </a:p>
        </p:txBody>
      </p:sp>
      <p:sp>
        <p:nvSpPr>
          <p:cNvPr id="6" name="Slide Number Placeholder 5"/>
          <p:cNvSpPr>
            <a:spLocks noGrp="1"/>
          </p:cNvSpPr>
          <p:nvPr>
            <p:ph type="sldNum" sz="quarter" idx="5"/>
          </p:nvPr>
        </p:nvSpPr>
        <p:spPr/>
        <p:txBody>
          <a:bodyPr/>
          <a:lstStyle/>
          <a:p>
            <a:fld id="{111E5896-917A-4035-A860-408E1EC3CD51}" type="slidenum">
              <a:rPr lang="en-US" smtClean="0">
                <a:latin typeface="Arial" pitchFamily="34" charset="0"/>
                <a:cs typeface="Arial" pitchFamily="34" charset="0"/>
              </a:rPr>
              <a:pPr/>
              <a:t>21</a:t>
            </a:fld>
            <a:endParaRPr lang="en-US" dirty="0">
              <a:latin typeface="Arial" pitchFamily="34" charset="0"/>
              <a:cs typeface="Arial" pitchFamily="34" charset="0"/>
            </a:endParaRPr>
          </a:p>
        </p:txBody>
      </p:sp>
    </p:spTree>
    <p:extLst>
      <p:ext uri="{BB962C8B-B14F-4D97-AF65-F5344CB8AC3E}">
        <p14:creationId xmlns:p14="http://schemas.microsoft.com/office/powerpoint/2010/main" val="4120638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
          </p:nvPr>
        </p:nvSpPr>
        <p:spPr/>
        <p:txBody>
          <a:bodyPr/>
          <a:lstStyle/>
          <a:p>
            <a:pPr algn="l"/>
            <a:fld id="{D177A03E-97BB-2648-B08A-AB94AF609A80}" type="datetime1">
              <a:rPr lang="en-US" smtClean="0">
                <a:latin typeface="Arial" pitchFamily="34" charset="0"/>
                <a:cs typeface="Arial" pitchFamily="34" charset="0"/>
              </a:rPr>
              <a:t>11/2/21</a:t>
            </a:fld>
            <a:endParaRPr lang="en-US" dirty="0">
              <a:latin typeface="Arial" pitchFamily="34" charset="0"/>
              <a:cs typeface="Arial" pitchFamily="34" charset="0"/>
            </a:endParaRPr>
          </a:p>
        </p:txBody>
      </p:sp>
      <p:sp>
        <p:nvSpPr>
          <p:cNvPr id="6" name="Slide Number Placeholder 5"/>
          <p:cNvSpPr>
            <a:spLocks noGrp="1"/>
          </p:cNvSpPr>
          <p:nvPr>
            <p:ph type="sldNum" sz="quarter" idx="5"/>
          </p:nvPr>
        </p:nvSpPr>
        <p:spPr/>
        <p:txBody>
          <a:bodyPr/>
          <a:lstStyle/>
          <a:p>
            <a:fld id="{111E5896-917A-4035-A860-408E1EC3CD51}" type="slidenum">
              <a:rPr lang="en-US" smtClean="0">
                <a:latin typeface="Arial" pitchFamily="34" charset="0"/>
                <a:cs typeface="Arial" pitchFamily="34" charset="0"/>
              </a:rPr>
              <a:pPr/>
              <a:t>22</a:t>
            </a:fld>
            <a:endParaRPr lang="en-US" dirty="0">
              <a:latin typeface="Arial" pitchFamily="34" charset="0"/>
              <a:cs typeface="Arial" pitchFamily="34" charset="0"/>
            </a:endParaRPr>
          </a:p>
        </p:txBody>
      </p:sp>
    </p:spTree>
    <p:extLst>
      <p:ext uri="{BB962C8B-B14F-4D97-AF65-F5344CB8AC3E}">
        <p14:creationId xmlns:p14="http://schemas.microsoft.com/office/powerpoint/2010/main" val="993617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a:t>https://</a:t>
            </a:r>
            <a:r>
              <a:rPr lang="en-US" dirty="0" err="1"/>
              <a:t>www.japantimes.co.jp</a:t>
            </a:r>
            <a:r>
              <a:rPr lang="en-US" dirty="0"/>
              <a:t>/news/2021/09/14/national/japan-centenarian-record/</a:t>
            </a:r>
          </a:p>
          <a:p>
            <a:r>
              <a:rPr lang="en-US" dirty="0"/>
              <a:t>September 14</a:t>
            </a:r>
            <a:r>
              <a:rPr lang="en-US" baseline="30000" dirty="0"/>
              <a:t>th</a:t>
            </a:r>
            <a:r>
              <a:rPr lang="en-US" dirty="0"/>
              <a:t> 2021</a:t>
            </a:r>
          </a:p>
        </p:txBody>
      </p:sp>
      <p:sp>
        <p:nvSpPr>
          <p:cNvPr id="4" name="Header Placeholder 3"/>
          <p:cNvSpPr>
            <a:spLocks noGrp="1"/>
          </p:cNvSpPr>
          <p:nvPr>
            <p:ph type="hdr" sz="quarter"/>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
          </p:nvPr>
        </p:nvSpPr>
        <p:spPr/>
        <p:txBody>
          <a:bodyPr/>
          <a:lstStyle/>
          <a:p>
            <a:pPr algn="l"/>
            <a:fld id="{86371488-9A53-EF4F-A266-3670AF605B29}" type="datetime1">
              <a:rPr lang="en-US" smtClean="0">
                <a:latin typeface="Arial" pitchFamily="34" charset="0"/>
                <a:cs typeface="Arial" pitchFamily="34" charset="0"/>
              </a:rPr>
              <a:t>11/2/21</a:t>
            </a:fld>
            <a:endParaRPr lang="en-US" dirty="0">
              <a:latin typeface="Arial" pitchFamily="34" charset="0"/>
              <a:cs typeface="Arial" pitchFamily="34" charset="0"/>
            </a:endParaRPr>
          </a:p>
        </p:txBody>
      </p:sp>
      <p:sp>
        <p:nvSpPr>
          <p:cNvPr id="6" name="Slide Number Placeholder 5"/>
          <p:cNvSpPr>
            <a:spLocks noGrp="1"/>
          </p:cNvSpPr>
          <p:nvPr>
            <p:ph type="sldNum" sz="quarter" idx="5"/>
          </p:nvPr>
        </p:nvSpPr>
        <p:spPr/>
        <p:txBody>
          <a:bodyPr/>
          <a:lstStyle/>
          <a:p>
            <a:fld id="{111E5896-917A-4035-A860-408E1EC3CD51}" type="slidenum">
              <a:rPr lang="en-US" smtClean="0">
                <a:latin typeface="Arial" pitchFamily="34" charset="0"/>
                <a:cs typeface="Arial" pitchFamily="34" charset="0"/>
              </a:rPr>
              <a:pPr/>
              <a:t>23</a:t>
            </a:fld>
            <a:endParaRPr lang="en-US" dirty="0">
              <a:latin typeface="Arial" pitchFamily="34" charset="0"/>
              <a:cs typeface="Arial" pitchFamily="34" charset="0"/>
            </a:endParaRPr>
          </a:p>
        </p:txBody>
      </p:sp>
    </p:spTree>
    <p:extLst>
      <p:ext uri="{BB962C8B-B14F-4D97-AF65-F5344CB8AC3E}">
        <p14:creationId xmlns:p14="http://schemas.microsoft.com/office/powerpoint/2010/main" val="6335807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6.emf"/><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3.xml"/><Relationship Id="rId6" Type="http://schemas.openxmlformats.org/officeDocument/2006/relationships/image" Target="../media/image6.emf"/><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External Co-branding Titl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95720"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3436978"/>
            <a:ext cx="6570016"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87431B66-2D65-4398-A930-0D30EC9EE69D}" type="datetime1">
              <a:rPr lang="en-US" smtClean="0"/>
              <a:t>11/2/21</a:t>
            </a:fld>
            <a:endParaRPr lang="en-US" dirty="0"/>
          </a:p>
        </p:txBody>
      </p:sp>
      <p:sp>
        <p:nvSpPr>
          <p:cNvPr id="3" name="Text Placeholder 2"/>
          <p:cNvSpPr>
            <a:spLocks noGrp="1"/>
          </p:cNvSpPr>
          <p:nvPr>
            <p:ph type="body" sz="quarter" idx="10"/>
          </p:nvPr>
        </p:nvSpPr>
        <p:spPr>
          <a:xfrm>
            <a:off x="747713" y="4350040"/>
            <a:ext cx="6477000" cy="193675"/>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cxnSp>
        <p:nvCxnSpPr>
          <p:cNvPr id="10" name="Straight Connector 9"/>
          <p:cNvCxnSpPr/>
          <p:nvPr userDrawn="1"/>
        </p:nvCxnSpPr>
        <p:spPr>
          <a:xfrm>
            <a:off x="2430160" y="591021"/>
            <a:ext cx="0" cy="118872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userDrawn="1"/>
        </p:nvGrpSpPr>
        <p:grpSpPr>
          <a:xfrm>
            <a:off x="2749439" y="752601"/>
            <a:ext cx="1487211" cy="868680"/>
            <a:chOff x="2749439" y="752601"/>
            <a:chExt cx="1487211" cy="868680"/>
          </a:xfrm>
        </p:grpSpPr>
        <p:sp>
          <p:nvSpPr>
            <p:cNvPr id="5" name="Rectangle 4"/>
            <p:cNvSpPr/>
            <p:nvPr userDrawn="1"/>
          </p:nvSpPr>
          <p:spPr bwMode="auto">
            <a:xfrm>
              <a:off x="2749439" y="752601"/>
              <a:ext cx="1371600" cy="868680"/>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6" name="TextBox 5"/>
            <p:cNvSpPr txBox="1"/>
            <p:nvPr userDrawn="1"/>
          </p:nvSpPr>
          <p:spPr bwMode="auto">
            <a:xfrm>
              <a:off x="2785238" y="912373"/>
              <a:ext cx="1451412" cy="609398"/>
            </a:xfrm>
            <a:prstGeom prst="rect">
              <a:avLst/>
            </a:prstGeom>
            <a:noFill/>
            <a:ln w="19050" algn="ctr">
              <a:noFill/>
              <a:miter lim="800000"/>
              <a:headEnd/>
              <a:tailEnd/>
            </a:ln>
          </p:spPr>
          <p:txBody>
            <a:bodyPr wrap="square" lIns="0" tIns="0" rIns="0" bIns="0" rtlCol="0">
              <a:spAutoFit/>
            </a:bodyPr>
            <a:lstStyle/>
            <a:p>
              <a:pPr>
                <a:lnSpc>
                  <a:spcPct val="90000"/>
                </a:lnSpc>
              </a:pPr>
              <a:r>
                <a:rPr lang="en-US" sz="2200" dirty="0">
                  <a:solidFill>
                    <a:schemeClr val="bg1"/>
                  </a:solidFill>
                  <a:latin typeface="+mj-lt"/>
                </a:rPr>
                <a:t>Partner Logo</a:t>
              </a:r>
            </a:p>
          </p:txBody>
        </p:sp>
      </p:grpSp>
      <p:pic>
        <p:nvPicPr>
          <p:cNvPr id="13" name="Picture 12"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742959"/>
            <a:ext cx="1400637" cy="910729"/>
          </a:xfrm>
          <a:prstGeom prst="rect">
            <a:avLst/>
          </a:prstGeom>
        </p:spPr>
      </p:pic>
    </p:spTree>
    <p:extLst>
      <p:ext uri="{BB962C8B-B14F-4D97-AF65-F5344CB8AC3E}">
        <p14:creationId xmlns:p14="http://schemas.microsoft.com/office/powerpoint/2010/main" val="215010327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4">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DBD169FF-1EB6-4E72-A743-2950EDD253FC}" type="datetime1">
              <a:rPr lang="en-US" smtClean="0"/>
              <a:t>11/2/21</a:t>
            </a:fld>
            <a:endParaRPr lang="en-US" dirty="0"/>
          </a:p>
        </p:txBody>
      </p:sp>
      <p:sp>
        <p:nvSpPr>
          <p:cNvPr id="4" name="Text Placeholder 3"/>
          <p:cNvSpPr>
            <a:spLocks noGrp="1"/>
          </p:cNvSpPr>
          <p:nvPr>
            <p:ph type="body" sz="quarter" idx="10"/>
          </p:nvPr>
        </p:nvSpPr>
        <p:spPr>
          <a:xfrm>
            <a:off x="746125" y="4044820"/>
            <a:ext cx="6478588" cy="406400"/>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2" name="Picture 11" descr="UCSF_SubLogo_GlobalHealthSci_white_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344170065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5">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968B2403-7DF7-4776-922B-AE99AEA16D7C}" type="datetime1">
              <a:rPr lang="en-US" smtClean="0"/>
              <a:t>11/2/21</a:t>
            </a:fld>
            <a:endParaRPr lang="en-US" dirty="0"/>
          </a:p>
        </p:txBody>
      </p:sp>
      <p:sp>
        <p:nvSpPr>
          <p:cNvPr id="4" name="Text Placeholder 3"/>
          <p:cNvSpPr>
            <a:spLocks noGrp="1"/>
          </p:cNvSpPr>
          <p:nvPr>
            <p:ph type="body" sz="quarter" idx="10"/>
          </p:nvPr>
        </p:nvSpPr>
        <p:spPr>
          <a:xfrm>
            <a:off x="744351" y="4046607"/>
            <a:ext cx="6472238" cy="434178"/>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2" name="Picture 11" descr="UCSF_SubLogo_GlobalHealthSci_white_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148661487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bwMode="ltGray">
          <a:xfrm>
            <a:off x="0" y="1"/>
            <a:ext cx="9144000" cy="6858000"/>
          </a:xfrm>
          <a:prstGeom prst="rect">
            <a:avLst/>
          </a:prstGeom>
        </p:spPr>
      </p:pic>
      <p:sp>
        <p:nvSpPr>
          <p:cNvPr id="6" name="Rectangle 5"/>
          <p:cNvSpPr/>
          <p:nvPr userDrawn="1"/>
        </p:nvSpPr>
        <p:spPr bwMode="invGray">
          <a:xfrm>
            <a:off x="0" y="-1"/>
            <a:ext cx="9144000" cy="6858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7728D13F-054C-4170-9317-1FD7A1D57930}" type="datetime1">
              <a:rPr lang="en-US" smtClean="0"/>
              <a:t>11/2/21</a:t>
            </a:fld>
            <a:endParaRPr lang="en-US" dirty="0"/>
          </a:p>
        </p:txBody>
      </p:sp>
      <p:sp>
        <p:nvSpPr>
          <p:cNvPr id="17"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18"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1">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19" name="Straight Connector 18"/>
          <p:cNvCxnSpPr/>
          <p:nvPr/>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xmlns="">
                <a:noFill/>
              </a14:hiddenFill>
            </a:ext>
          </a:extLst>
        </p:spPr>
      </p:cxnSp>
      <p:cxnSp>
        <p:nvCxnSpPr>
          <p:cNvPr id="13" name="Straight Connector 12"/>
          <p:cNvCxnSpPr/>
          <p:nvPr userDrawn="1"/>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xmlns="">
                <a:noFill/>
              </a14:hiddenFill>
            </a:ext>
          </a:extLst>
        </p:spPr>
      </p:cxnSp>
      <p:sp>
        <p:nvSpPr>
          <p:cNvPr id="2" name="Title 1"/>
          <p:cNvSpPr>
            <a:spLocks noGrp="1"/>
          </p:cNvSpPr>
          <p:nvPr>
            <p:ph type="title" hasCustomPrompt="1"/>
          </p:nvPr>
        </p:nvSpPr>
        <p:spPr>
          <a:xfrm>
            <a:off x="346334" y="2249896"/>
            <a:ext cx="8089901" cy="1421928"/>
          </a:xfrm>
        </p:spPr>
        <p:txBody>
          <a:bodyPr vert="horz" wrap="square" lIns="91440" tIns="45720" rIns="91440" bIns="45720" rtlCol="0" anchor="b" anchorCtr="0">
            <a:spAutoFit/>
          </a:bodyPr>
          <a:lstStyle>
            <a:lvl1pPr marL="280988" indent="-280988">
              <a:lnSpc>
                <a:spcPct val="90000"/>
              </a:lnSpc>
              <a:defRPr lang="en-US" sz="4800" spc="-20" baseline="0" dirty="0">
                <a:solidFill>
                  <a:schemeClr val="bg2"/>
                </a:solidFill>
              </a:defRPr>
            </a:lvl1pPr>
          </a:lstStyle>
          <a:p>
            <a:pPr lvl="0"/>
            <a:r>
              <a:rPr lang="en-US" dirty="0"/>
              <a:t>“Lorem ipsum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4083341"/>
            <a:ext cx="8325548" cy="721900"/>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pic>
        <p:nvPicPr>
          <p:cNvPr id="20" name="Picture 41"/>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996700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on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4" y="543207"/>
            <a:ext cx="8089901" cy="4081117"/>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a:t>“</a:t>
            </a:r>
            <a:r>
              <a:rPr lang="en-US" dirty="0" err="1"/>
              <a:t>Lorem</a:t>
            </a:r>
            <a:r>
              <a:rPr lang="en-US" dirty="0"/>
              <a:t> </a:t>
            </a:r>
            <a:r>
              <a:rPr lang="en-US" dirty="0" err="1"/>
              <a:t>ipsum</a:t>
            </a:r>
            <a:r>
              <a:rPr lang="en-US" dirty="0"/>
              <a:t>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 </a:t>
            </a:r>
            <a:r>
              <a:rPr lang="en-US" dirty="0" err="1"/>
              <a:t>sedo</a:t>
            </a:r>
            <a:r>
              <a:rPr lang="en-US" dirty="0"/>
              <a:t>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labotre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et </a:t>
            </a:r>
            <a:r>
              <a:rPr lang="en-US" dirty="0" err="1"/>
              <a:t>venium</a:t>
            </a:r>
            <a:r>
              <a:rPr lang="en-US" dirty="0"/>
              <a:t>, </a:t>
            </a:r>
            <a:r>
              <a:rPr lang="en-US" dirty="0" err="1"/>
              <a:t>quis</a:t>
            </a:r>
            <a:r>
              <a:rPr lang="en-US" dirty="0"/>
              <a:t> </a:t>
            </a:r>
            <a:r>
              <a:rPr lang="en-US" dirty="0" err="1"/>
              <a:t>nostrud</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4921541"/>
            <a:ext cx="8325548" cy="721900"/>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9A6150A5-0478-4814-9F6F-313D0B0598FE}" type="datetime1">
              <a:rPr lang="en-US" smtClean="0"/>
              <a:t>11/2/21</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5521368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156375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8F6F5B01-31EA-46FA-A31F-D71521F3C0AE}" type="datetime1">
              <a:rPr lang="en-US" smtClean="0"/>
              <a:t>11/2/21</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6" y="1563684"/>
            <a:ext cx="8087171" cy="313932"/>
          </a:xfrm>
        </p:spPr>
        <p:txBody>
          <a:bodyPr anchor="t"/>
          <a:lstStyle>
            <a:lvl1pPr marL="0" indent="0">
              <a:buNone/>
              <a:defRPr sz="2100" b="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BE4F006E-5431-4BDD-8829-6B0B1D987D3A}" type="datetime1">
              <a:rPr lang="en-US" smtClean="0"/>
              <a:t>11/2/21</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57431603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3999"/>
            <a:ext cx="8080375" cy="575094"/>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Content Placeholder 2"/>
          <p:cNvSpPr>
            <a:spLocks noGrp="1"/>
          </p:cNvSpPr>
          <p:nvPr>
            <p:ph idx="1" hasCustomPrompt="1"/>
          </p:nvPr>
        </p:nvSpPr>
        <p:spPr>
          <a:xfrm>
            <a:off x="661464" y="1562634"/>
            <a:ext cx="3989387"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41062" y="1013951"/>
            <a:ext cx="8077645" cy="383182"/>
          </a:xfrm>
        </p:spPr>
        <p:txBody>
          <a:bodyPr vert="horz" wrap="square" lIns="91440" tIns="45720" rIns="91440" bIns="45720" rtlCol="0" anchor="t">
            <a:noAutofit/>
          </a:bodyPr>
          <a:lstStyle>
            <a:lvl1pPr>
              <a:defRPr lang="en-US" dirty="0" smtClean="0"/>
            </a:lvl1pPr>
          </a:lstStyle>
          <a:p>
            <a:pPr marL="0" lvl="0" indent="0">
              <a:buNone/>
            </a:pPr>
            <a:r>
              <a:rPr lang="en-US" dirty="0"/>
              <a:t>Subhead</a:t>
            </a:r>
          </a:p>
        </p:txBody>
      </p:sp>
      <p:sp>
        <p:nvSpPr>
          <p:cNvPr id="9" name="Content Placeholder 2"/>
          <p:cNvSpPr>
            <a:spLocks noGrp="1"/>
          </p:cNvSpPr>
          <p:nvPr>
            <p:ph idx="11" hasCustomPrompt="1"/>
          </p:nvPr>
        </p:nvSpPr>
        <p:spPr>
          <a:xfrm>
            <a:off x="4882627" y="1556703"/>
            <a:ext cx="4013199"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513693AB-E85E-4A83-93AE-7C2C33716FFD}" type="datetime1">
              <a:rPr lang="en-US" smtClean="0"/>
              <a:t>11/2/21</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Presentation Title and/or Sub Brand Name Here</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4801"/>
            <a:ext cx="8080375" cy="575094"/>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Text Placeholder 2"/>
          <p:cNvSpPr>
            <a:spLocks noGrp="1"/>
          </p:cNvSpPr>
          <p:nvPr>
            <p:ph type="body" idx="10" hasCustomPrompt="1"/>
          </p:nvPr>
        </p:nvSpPr>
        <p:spPr>
          <a:xfrm>
            <a:off x="640321" y="1011992"/>
            <a:ext cx="8077645" cy="383182"/>
          </a:xfrm>
        </p:spPr>
        <p:txBody>
          <a:bodyPr vert="horz" wrap="square" lIns="91440" tIns="45720" rIns="91440" bIns="45720" rtlCol="0" anchor="t">
            <a:noAutofit/>
          </a:bodyPr>
          <a:lstStyle>
            <a:lvl1pPr marL="168275" indent="-168275">
              <a:buNone/>
              <a:defRPr lang="en-US" dirty="0" smtClean="0"/>
            </a:lvl1pPr>
          </a:lstStyle>
          <a:p>
            <a:pPr marL="0" lvl="0" indent="0"/>
            <a:r>
              <a:rPr lang="en-US" dirty="0"/>
              <a:t>Subhead</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C1669700-339D-4BC3-9C61-1670B9701C57}" type="datetime1">
              <a:rPr lang="en-US" smtClean="0"/>
              <a:t>11/2/21</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9E7F4196-1AA7-489C-AB25-66F2A1CDE0B2}" type="datetime1">
              <a:rPr lang="en-US" smtClean="0"/>
              <a:t>11/2/21</a:t>
            </a:fld>
            <a:endParaRPr lang="en-US" dirty="0"/>
          </a:p>
        </p:txBody>
      </p:sp>
      <p:sp>
        <p:nvSpPr>
          <p:cNvPr id="6"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Presentation Title and/or Sub Brand Name Here</a:t>
            </a:r>
            <a:endParaRPr lang="en-US" dirty="0"/>
          </a:p>
        </p:txBody>
      </p:sp>
      <p:sp>
        <p:nvSpPr>
          <p:cNvPr id="7"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1"/>
            <a:ext cx="9144000" cy="6251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C412304-4450-4BFA-A76B-D97C72798D07}" type="datetime1">
              <a:rPr lang="en-US" smtClean="0"/>
              <a:t>11/2/21</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80199435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External Co-branding White Title">
    <p:bg>
      <p:bgPr>
        <a:solidFill>
          <a:schemeClr val="bg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95720"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tx2"/>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3436978"/>
            <a:ext cx="6570016"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tx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tx2"/>
                </a:solidFill>
                <a:latin typeface="Arial" pitchFamily="34" charset="0"/>
                <a:cs typeface="Arial" pitchFamily="34" charset="0"/>
              </a:defRPr>
            </a:lvl1pPr>
          </a:lstStyle>
          <a:p>
            <a:fld id="{87431B66-2D65-4398-A930-0D30EC9EE69D}" type="datetime1">
              <a:rPr lang="en-US" smtClean="0"/>
              <a:pPr/>
              <a:t>11/2/21</a:t>
            </a:fld>
            <a:endParaRPr lang="en-US" dirty="0"/>
          </a:p>
        </p:txBody>
      </p:sp>
      <p:sp>
        <p:nvSpPr>
          <p:cNvPr id="3" name="Text Placeholder 2"/>
          <p:cNvSpPr>
            <a:spLocks noGrp="1"/>
          </p:cNvSpPr>
          <p:nvPr>
            <p:ph type="body" sz="quarter" idx="10"/>
          </p:nvPr>
        </p:nvSpPr>
        <p:spPr>
          <a:xfrm>
            <a:off x="747713" y="4350040"/>
            <a:ext cx="6477000" cy="193675"/>
          </a:xfrm>
        </p:spPr>
        <p:txBody>
          <a:bodyPr vert="horz" wrap="square" lIns="0" tIns="0" rIns="0" bIns="0" rtlCol="0" anchor="t" anchorCtr="0"/>
          <a:lstStyle>
            <a:lvl1pPr marL="0" indent="0">
              <a:spcBef>
                <a:spcPts val="0"/>
              </a:spcBef>
              <a:buFontTx/>
              <a:buNone/>
              <a:defRPr lang="en-US" sz="1800" i="0" dirty="0" smtClean="0">
                <a:solidFill>
                  <a:schemeClr val="tx2"/>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cxnSp>
        <p:nvCxnSpPr>
          <p:cNvPr id="10" name="Straight Connector 9"/>
          <p:cNvCxnSpPr/>
          <p:nvPr userDrawn="1"/>
        </p:nvCxnSpPr>
        <p:spPr>
          <a:xfrm>
            <a:off x="2430160" y="591021"/>
            <a:ext cx="0" cy="11887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userDrawn="1"/>
        </p:nvGrpSpPr>
        <p:grpSpPr>
          <a:xfrm>
            <a:off x="2749439" y="752601"/>
            <a:ext cx="1487211" cy="868680"/>
            <a:chOff x="2749439" y="752601"/>
            <a:chExt cx="1487211" cy="868680"/>
          </a:xfrm>
        </p:grpSpPr>
        <p:sp>
          <p:nvSpPr>
            <p:cNvPr id="5" name="Rectangle 4"/>
            <p:cNvSpPr/>
            <p:nvPr userDrawn="1"/>
          </p:nvSpPr>
          <p:spPr bwMode="auto">
            <a:xfrm>
              <a:off x="2749439" y="752601"/>
              <a:ext cx="1371600" cy="868680"/>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6" name="TextBox 5"/>
            <p:cNvSpPr txBox="1"/>
            <p:nvPr userDrawn="1"/>
          </p:nvSpPr>
          <p:spPr bwMode="auto">
            <a:xfrm>
              <a:off x="2785238" y="912373"/>
              <a:ext cx="1451412" cy="609398"/>
            </a:xfrm>
            <a:prstGeom prst="rect">
              <a:avLst/>
            </a:prstGeom>
            <a:noFill/>
            <a:ln w="19050" algn="ctr">
              <a:noFill/>
              <a:miter lim="800000"/>
              <a:headEnd/>
              <a:tailEnd/>
            </a:ln>
          </p:spPr>
          <p:txBody>
            <a:bodyPr wrap="square" lIns="0" tIns="0" rIns="0" bIns="0" rtlCol="0">
              <a:spAutoFit/>
            </a:bodyPr>
            <a:lstStyle/>
            <a:p>
              <a:pPr>
                <a:lnSpc>
                  <a:spcPct val="90000"/>
                </a:lnSpc>
              </a:pPr>
              <a:r>
                <a:rPr lang="en-US" sz="2200" dirty="0">
                  <a:solidFill>
                    <a:schemeClr val="tx2"/>
                  </a:solidFill>
                  <a:latin typeface="+mj-lt"/>
                </a:rPr>
                <a:t>Partner Logo</a:t>
              </a:r>
            </a:p>
          </p:txBody>
        </p:sp>
      </p:grpSp>
      <p:pic>
        <p:nvPicPr>
          <p:cNvPr id="13" name="Picture 12" descr="UCSF_sig_navy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616" y="739445"/>
            <a:ext cx="1388923" cy="903111"/>
          </a:xfrm>
          <a:prstGeom prst="rect">
            <a:avLst/>
          </a:prstGeom>
        </p:spPr>
      </p:pic>
    </p:spTree>
    <p:extLst>
      <p:ext uri="{BB962C8B-B14F-4D97-AF65-F5344CB8AC3E}">
        <p14:creationId xmlns:p14="http://schemas.microsoft.com/office/powerpoint/2010/main" val="259641295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0731869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7"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3630547" y="2701522"/>
            <a:ext cx="2110616" cy="13781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982737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Quote">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658358" y="639525"/>
            <a:ext cx="6204666" cy="1446212"/>
          </a:xfrm>
        </p:spPr>
        <p:txBody>
          <a:bodyPr/>
          <a:lstStyle>
            <a:lvl1pPr marL="0" indent="0">
              <a:lnSpc>
                <a:spcPct val="95000"/>
              </a:lnSpc>
              <a:spcBef>
                <a:spcPts val="600"/>
              </a:spcBef>
              <a:buFontTx/>
              <a:buNone/>
              <a:defRPr sz="24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a:t>Click to edit Master text styles</a:t>
            </a:r>
          </a:p>
        </p:txBody>
      </p:sp>
      <p:cxnSp>
        <p:nvCxnSpPr>
          <p:cNvPr id="8" name="Straight Connector 7"/>
          <p:cNvCxnSpPr/>
          <p:nvPr userDrawn="1"/>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8"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3414216"/>
            <a:ext cx="1503181" cy="977406"/>
          </a:xfrm>
          <a:prstGeom prst="rect">
            <a:avLst/>
          </a:prstGeom>
        </p:spPr>
      </p:pic>
    </p:spTree>
    <p:extLst>
      <p:ext uri="{BB962C8B-B14F-4D97-AF65-F5344CB8AC3E}">
        <p14:creationId xmlns:p14="http://schemas.microsoft.com/office/powerpoint/2010/main" val="194439589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Collage">
    <p:bg>
      <p:bgPr>
        <a:solidFill>
          <a:schemeClr val="tx2"/>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 y="3818374"/>
            <a:ext cx="4210268" cy="3042745"/>
          </a:xfrm>
          <a:prstGeom prst="rect">
            <a:avLst/>
          </a:prstGeom>
        </p:spPr>
      </p:pic>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 y="0"/>
            <a:ext cx="9144004" cy="3868899"/>
          </a:xfrm>
          <a:prstGeom prst="rect">
            <a:avLst/>
          </a:prstGeom>
        </p:spPr>
      </p:pic>
      <p:pic>
        <p:nvPicPr>
          <p:cNvPr id="14" name="Picture 13"/>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754880" y="1611152"/>
            <a:ext cx="4389119" cy="2724912"/>
          </a:xfrm>
          <a:prstGeom prst="rect">
            <a:avLst/>
          </a:prstGeom>
        </p:spPr>
      </p:pic>
      <p:pic>
        <p:nvPicPr>
          <p:cNvPr id="15" name="Picture 14"/>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99033" y="4336064"/>
            <a:ext cx="5044967" cy="2521936"/>
          </a:xfrm>
          <a:prstGeom prst="rect">
            <a:avLst/>
          </a:prstGeom>
        </p:spPr>
      </p:pic>
      <p:sp>
        <p:nvSpPr>
          <p:cNvPr id="16" name="Rectangle 15"/>
          <p:cNvSpPr/>
          <p:nvPr userDrawn="1"/>
        </p:nvSpPr>
        <p:spPr bwMode="auto">
          <a:xfrm>
            <a:off x="2723103" y="1611152"/>
            <a:ext cx="3675888" cy="36758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7" name="Picture 7"/>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38631"/>
          <a:stretch/>
        </p:blipFill>
        <p:spPr bwMode="auto">
          <a:xfrm>
            <a:off x="4327515" y="2924450"/>
            <a:ext cx="2223280" cy="8939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481491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A1EBE84A-0E68-414A-8E8B-1246064E67A4}" type="slidenum">
              <a:rPr lang="en-US"/>
              <a:pPr/>
              <a:t>‹#›</a:t>
            </a:fld>
            <a:endParaRPr lang="en-US"/>
          </a:p>
        </p:txBody>
      </p:sp>
    </p:spTree>
    <p:extLst>
      <p:ext uri="{BB962C8B-B14F-4D97-AF65-F5344CB8AC3E}">
        <p14:creationId xmlns:p14="http://schemas.microsoft.com/office/powerpoint/2010/main" val="4257113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83DCB52-7A3C-4F17-9519-2F1F19ADAFFD}" type="slidenum">
              <a:rPr lang="en-US"/>
              <a:pPr/>
              <a:t>‹#›</a:t>
            </a:fld>
            <a:endParaRPr lang="en-US"/>
          </a:p>
        </p:txBody>
      </p:sp>
    </p:spTree>
    <p:extLst>
      <p:ext uri="{BB962C8B-B14F-4D97-AF65-F5344CB8AC3E}">
        <p14:creationId xmlns:p14="http://schemas.microsoft.com/office/powerpoint/2010/main" val="1849542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solidFill>
          <a:schemeClr val="dk1"/>
        </a:solidFill>
        <a:effectLst/>
      </p:bgPr>
    </p:bg>
    <p:spTree>
      <p:nvGrpSpPr>
        <p:cNvPr id="1" name="Shape 269"/>
        <p:cNvGrpSpPr/>
        <p:nvPr/>
      </p:nvGrpSpPr>
      <p:grpSpPr>
        <a:xfrm>
          <a:off x="0" y="0"/>
          <a:ext cx="0" cy="0"/>
          <a:chOff x="0" y="0"/>
          <a:chExt cx="0" cy="0"/>
        </a:xfrm>
      </p:grpSpPr>
      <p:cxnSp>
        <p:nvCxnSpPr>
          <p:cNvPr id="270" name="Google Shape;270;p41"/>
          <p:cNvCxnSpPr/>
          <p:nvPr/>
        </p:nvCxnSpPr>
        <p:spPr>
          <a:xfrm>
            <a:off x="0" y="3997533"/>
            <a:ext cx="9144000" cy="0"/>
          </a:xfrm>
          <a:prstGeom prst="straightConnector1">
            <a:avLst/>
          </a:prstGeom>
          <a:noFill/>
          <a:ln w="19050" cap="flat" cmpd="sng">
            <a:solidFill>
              <a:schemeClr val="lt2"/>
            </a:solidFill>
            <a:prstDash val="solid"/>
            <a:round/>
            <a:headEnd type="none" w="sm" len="sm"/>
            <a:tailEnd type="none" w="sm" len="sm"/>
          </a:ln>
        </p:spPr>
      </p:cxnSp>
      <p:sp>
        <p:nvSpPr>
          <p:cNvPr id="271" name="Google Shape;271;p41"/>
          <p:cNvSpPr txBox="1">
            <a:spLocks noGrp="1"/>
          </p:cNvSpPr>
          <p:nvPr>
            <p:ph type="ctrTitle"/>
          </p:nvPr>
        </p:nvSpPr>
        <p:spPr>
          <a:xfrm>
            <a:off x="510450" y="1676400"/>
            <a:ext cx="8123100" cy="211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272" name="Google Shape;272;p41"/>
          <p:cNvSpPr txBox="1">
            <a:spLocks noGrp="1"/>
          </p:cNvSpPr>
          <p:nvPr>
            <p:ph type="subTitle" idx="1"/>
          </p:nvPr>
        </p:nvSpPr>
        <p:spPr>
          <a:xfrm>
            <a:off x="510450" y="4243084"/>
            <a:ext cx="8123100" cy="84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400"/>
              <a:buNone/>
              <a:defRPr sz="2400">
                <a:solidFill>
                  <a:schemeClr val="l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273" name="Google Shape;273;p4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6885909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8"/>
        <p:cNvGrpSpPr/>
        <p:nvPr/>
      </p:nvGrpSpPr>
      <p:grpSpPr>
        <a:xfrm>
          <a:off x="0" y="0"/>
          <a:ext cx="0" cy="0"/>
          <a:chOff x="0" y="0"/>
          <a:chExt cx="0" cy="0"/>
        </a:xfrm>
      </p:grpSpPr>
      <p:sp>
        <p:nvSpPr>
          <p:cNvPr id="279" name="Google Shape;279;p43"/>
          <p:cNvSpPr/>
          <p:nvPr/>
        </p:nvSpPr>
        <p:spPr>
          <a:xfrm>
            <a:off x="0" y="6727600"/>
            <a:ext cx="9144000" cy="130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 name="Google Shape;280;p43"/>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1" name="Google Shape;281;p43"/>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82" name="Google Shape;282;p4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4883457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3436978"/>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C42DCCBC-AA0F-44E9-9EDE-CB9B971EF028}" type="datetime1">
              <a:rPr lang="en-US" smtClean="0"/>
              <a:t>11/2/21</a:t>
            </a:fld>
            <a:endParaRPr lang="en-US" dirty="0"/>
          </a:p>
        </p:txBody>
      </p:sp>
      <p:sp>
        <p:nvSpPr>
          <p:cNvPr id="3" name="Text Placeholder 2"/>
          <p:cNvSpPr>
            <a:spLocks noGrp="1"/>
          </p:cNvSpPr>
          <p:nvPr>
            <p:ph type="body" sz="quarter" idx="10"/>
          </p:nvPr>
        </p:nvSpPr>
        <p:spPr>
          <a:xfrm>
            <a:off x="747714" y="4349650"/>
            <a:ext cx="6477000" cy="489939"/>
          </a:xfrm>
        </p:spPr>
        <p:txBody>
          <a:bodyPr vert="horz" wrap="square" lIns="0" tIns="0" rIns="0" bIns="0" rtlCol="0" anchor="t" anchorCtr="0"/>
          <a:lstStyle>
            <a:lvl1pPr marL="0" indent="0">
              <a:spcBef>
                <a:spcPts val="0"/>
              </a:spcBef>
              <a:buNone/>
              <a:defRPr lang="en-US" sz="1800" i="0" smtClean="0">
                <a:cs typeface="Arial" pitchFamily="34" charset="0"/>
              </a:defRPr>
            </a:lvl1pPr>
            <a:lvl2pPr>
              <a:defRPr lang="en-US" sz="1800" smtClean="0">
                <a:solidFill>
                  <a:schemeClr val="tx1"/>
                </a:solidFill>
                <a:latin typeface="+mn-lt"/>
              </a:defRPr>
            </a:lvl2pPr>
            <a:lvl3pPr>
              <a:defRPr lang="en-US" sz="1800" smtClean="0">
                <a:solidFill>
                  <a:schemeClr val="tx1"/>
                </a:solidFill>
                <a:latin typeface="+mn-lt"/>
              </a:defRPr>
            </a:lvl3pPr>
            <a:lvl4pPr>
              <a:defRPr lang="en-US" sz="1800" smtClean="0">
                <a:solidFill>
                  <a:schemeClr val="tx1"/>
                </a:solidFill>
                <a:latin typeface="+mn-lt"/>
              </a:defRPr>
            </a:lvl4pPr>
            <a:lvl5pPr>
              <a:defRPr lang="en-US" sz="1800">
                <a:solidFill>
                  <a:schemeClr val="tx1"/>
                </a:solidFill>
                <a:latin typeface="+mn-lt"/>
              </a:defRPr>
            </a:lvl5pPr>
          </a:lstStyle>
          <a:p>
            <a:pPr marL="0" lvl="0"/>
            <a:r>
              <a:rPr lang="en-US" dirty="0"/>
              <a:t>Click to edit Master text styles</a:t>
            </a:r>
          </a:p>
        </p:txBody>
      </p:sp>
      <p:pic>
        <p:nvPicPr>
          <p:cNvPr id="9" name="Picture 8"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742959"/>
            <a:ext cx="1400637" cy="910729"/>
          </a:xfrm>
          <a:prstGeom prst="rect">
            <a:avLst/>
          </a:prstGeom>
        </p:spPr>
      </p:pic>
    </p:spTree>
    <p:extLst>
      <p:ext uri="{BB962C8B-B14F-4D97-AF65-F5344CB8AC3E}">
        <p14:creationId xmlns:p14="http://schemas.microsoft.com/office/powerpoint/2010/main" val="129140796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1">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11/2/21</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14" name="Picture 13"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31092215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95720"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3436978"/>
            <a:ext cx="6570016"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87431B66-2D65-4398-A930-0D30EC9EE69D}" type="datetime1">
              <a:rPr lang="en-US" smtClean="0"/>
              <a:t>11/2/21</a:t>
            </a:fld>
            <a:endParaRPr lang="en-US" dirty="0"/>
          </a:p>
        </p:txBody>
      </p:sp>
      <p:sp>
        <p:nvSpPr>
          <p:cNvPr id="3" name="Text Placeholder 2"/>
          <p:cNvSpPr>
            <a:spLocks noGrp="1"/>
          </p:cNvSpPr>
          <p:nvPr>
            <p:ph type="body" sz="quarter" idx="10"/>
          </p:nvPr>
        </p:nvSpPr>
        <p:spPr>
          <a:xfrm>
            <a:off x="747713" y="4350040"/>
            <a:ext cx="6477000" cy="193675"/>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4" name="Picture 3" descr="UCSF_SubLogo_GlobalHealthSci_white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900" y="736601"/>
            <a:ext cx="2465211" cy="539446"/>
          </a:xfrm>
          <a:prstGeom prst="rect">
            <a:avLst/>
          </a:prstGeom>
        </p:spPr>
      </p:pic>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F3D771E1-46BB-4A41-837B-A28DD845D1F3}" type="datetime1">
              <a:rPr lang="en-US" smtClean="0"/>
              <a:t>11/2/21</a:t>
            </a:fld>
            <a:endParaRPr lang="en-US" dirty="0"/>
          </a:p>
        </p:txBody>
      </p:sp>
      <p:sp>
        <p:nvSpPr>
          <p:cNvPr id="4" name="Text Placeholder 3"/>
          <p:cNvSpPr>
            <a:spLocks noGrp="1"/>
          </p:cNvSpPr>
          <p:nvPr>
            <p:ph type="body" sz="quarter" idx="10"/>
          </p:nvPr>
        </p:nvSpPr>
        <p:spPr>
          <a:xfrm>
            <a:off x="745587" y="4046758"/>
            <a:ext cx="6451600" cy="32575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47320750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2" name="Picture 4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invGray">
          <a:xfrm>
            <a:off x="748376" y="742095"/>
            <a:ext cx="1044588" cy="6820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B1DD14AD-E010-464A-BC72-115CD7ABDD27}" type="datetime1">
              <a:rPr lang="en-US" smtClean="0"/>
              <a:t>11/2/21</a:t>
            </a:fld>
            <a:endParaRPr lang="en-US" dirty="0"/>
          </a:p>
        </p:txBody>
      </p:sp>
      <p:sp>
        <p:nvSpPr>
          <p:cNvPr id="4" name="Text Placeholder 3"/>
          <p:cNvSpPr>
            <a:spLocks noGrp="1"/>
          </p:cNvSpPr>
          <p:nvPr>
            <p:ph type="body" sz="quarter" idx="10"/>
          </p:nvPr>
        </p:nvSpPr>
        <p:spPr>
          <a:xfrm>
            <a:off x="744762" y="4045137"/>
            <a:ext cx="6478043" cy="3414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a:t>Click to edit Master text styles</a:t>
            </a:r>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163221477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4">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DBD169FF-1EB6-4E72-A743-2950EDD253FC}" type="datetime1">
              <a:rPr lang="en-US" smtClean="0"/>
              <a:t>11/2/21</a:t>
            </a:fld>
            <a:endParaRPr lang="en-US" dirty="0"/>
          </a:p>
        </p:txBody>
      </p:sp>
      <p:sp>
        <p:nvSpPr>
          <p:cNvPr id="4" name="Text Placeholder 3"/>
          <p:cNvSpPr>
            <a:spLocks noGrp="1"/>
          </p:cNvSpPr>
          <p:nvPr>
            <p:ph type="body" sz="quarter" idx="10"/>
          </p:nvPr>
        </p:nvSpPr>
        <p:spPr>
          <a:xfrm>
            <a:off x="746125" y="4044820"/>
            <a:ext cx="6478588" cy="406400"/>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395713967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5">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Rectangle 9"/>
          <p:cNvSpPr/>
          <p:nvPr userDrawn="1"/>
        </p:nvSpPr>
        <p:spPr bwMode="ltGray">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968B2403-7DF7-4776-922B-AE99AEA16D7C}" type="datetime1">
              <a:rPr lang="en-US" smtClean="0"/>
              <a:t>11/2/21</a:t>
            </a:fld>
            <a:endParaRPr lang="en-US" dirty="0"/>
          </a:p>
        </p:txBody>
      </p:sp>
      <p:sp>
        <p:nvSpPr>
          <p:cNvPr id="4" name="Text Placeholder 3"/>
          <p:cNvSpPr>
            <a:spLocks noGrp="1"/>
          </p:cNvSpPr>
          <p:nvPr>
            <p:ph type="body" sz="quarter" idx="10"/>
          </p:nvPr>
        </p:nvSpPr>
        <p:spPr>
          <a:xfrm>
            <a:off x="744351" y="4046607"/>
            <a:ext cx="6472238" cy="434178"/>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18149240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bwMode="ltGray">
          <a:xfrm>
            <a:off x="0" y="1"/>
            <a:ext cx="9144000" cy="6858000"/>
          </a:xfrm>
          <a:prstGeom prst="rect">
            <a:avLst/>
          </a:prstGeom>
        </p:spPr>
      </p:pic>
      <p:sp>
        <p:nvSpPr>
          <p:cNvPr id="6" name="Rectangle 5"/>
          <p:cNvSpPr/>
          <p:nvPr userDrawn="1"/>
        </p:nvSpPr>
        <p:spPr bwMode="invGray">
          <a:xfrm>
            <a:off x="0" y="-1"/>
            <a:ext cx="9144000" cy="6858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7728D13F-054C-4170-9317-1FD7A1D57930}" type="datetime1">
              <a:rPr lang="en-US" smtClean="0"/>
              <a:t>11/2/21</a:t>
            </a:fld>
            <a:endParaRPr lang="en-US" dirty="0"/>
          </a:p>
        </p:txBody>
      </p:sp>
      <p:sp>
        <p:nvSpPr>
          <p:cNvPr id="17"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18"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1">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19" name="Straight Connector 18"/>
          <p:cNvCxnSpPr/>
          <p:nvPr/>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xmlns="">
                <a:noFill/>
              </a14:hiddenFill>
            </a:ext>
          </a:extLst>
        </p:spPr>
      </p:cxnSp>
      <p:cxnSp>
        <p:nvCxnSpPr>
          <p:cNvPr id="13" name="Straight Connector 12"/>
          <p:cNvCxnSpPr/>
          <p:nvPr userDrawn="1"/>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xmlns="">
                <a:noFill/>
              </a14:hiddenFill>
            </a:ext>
          </a:extLst>
        </p:spPr>
      </p:cxnSp>
      <p:sp>
        <p:nvSpPr>
          <p:cNvPr id="2" name="Title 1"/>
          <p:cNvSpPr>
            <a:spLocks noGrp="1"/>
          </p:cNvSpPr>
          <p:nvPr>
            <p:ph type="title" hasCustomPrompt="1"/>
          </p:nvPr>
        </p:nvSpPr>
        <p:spPr>
          <a:xfrm>
            <a:off x="346334" y="2249896"/>
            <a:ext cx="8089901" cy="1421928"/>
          </a:xfrm>
        </p:spPr>
        <p:txBody>
          <a:bodyPr vert="horz" wrap="square" lIns="91440" tIns="45720" rIns="91440" bIns="45720" rtlCol="0" anchor="b" anchorCtr="0">
            <a:spAutoFit/>
          </a:bodyPr>
          <a:lstStyle>
            <a:lvl1pPr marL="280988" indent="-280988">
              <a:lnSpc>
                <a:spcPct val="90000"/>
              </a:lnSpc>
              <a:defRPr lang="en-US" sz="4800" spc="-20" baseline="0" dirty="0">
                <a:solidFill>
                  <a:schemeClr val="bg2"/>
                </a:solidFill>
              </a:defRPr>
            </a:lvl1pPr>
          </a:lstStyle>
          <a:p>
            <a:pPr lvl="0"/>
            <a:r>
              <a:rPr lang="en-US" dirty="0"/>
              <a:t>“Lorem ipsum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4083341"/>
            <a:ext cx="8325548" cy="721900"/>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pic>
        <p:nvPicPr>
          <p:cNvPr id="20" name="Picture 41"/>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166169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on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4" y="543207"/>
            <a:ext cx="8089901" cy="4081117"/>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a:t>“</a:t>
            </a:r>
            <a:r>
              <a:rPr lang="en-US" dirty="0" err="1"/>
              <a:t>Lorem</a:t>
            </a:r>
            <a:r>
              <a:rPr lang="en-US" dirty="0"/>
              <a:t> </a:t>
            </a:r>
            <a:r>
              <a:rPr lang="en-US" dirty="0" err="1"/>
              <a:t>ipsum</a:t>
            </a:r>
            <a:r>
              <a:rPr lang="en-US" dirty="0"/>
              <a:t>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 </a:t>
            </a:r>
            <a:r>
              <a:rPr lang="en-US" dirty="0" err="1"/>
              <a:t>sedo</a:t>
            </a:r>
            <a:r>
              <a:rPr lang="en-US" dirty="0"/>
              <a:t>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labotre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et </a:t>
            </a:r>
            <a:r>
              <a:rPr lang="en-US" dirty="0" err="1"/>
              <a:t>venium</a:t>
            </a:r>
            <a:r>
              <a:rPr lang="en-US" dirty="0"/>
              <a:t>, </a:t>
            </a:r>
            <a:r>
              <a:rPr lang="en-US" dirty="0" err="1"/>
              <a:t>quis</a:t>
            </a:r>
            <a:r>
              <a:rPr lang="en-US" dirty="0"/>
              <a:t> </a:t>
            </a:r>
            <a:r>
              <a:rPr lang="en-US" dirty="0" err="1"/>
              <a:t>nostrud</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4921541"/>
            <a:ext cx="8325548" cy="721900"/>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128D28A0-0B10-49E3-B98C-F13B15972263}" type="datetime1">
              <a:rPr lang="en-US" smtClean="0"/>
              <a:t>11/2/21</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50827562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156375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99F6946C-7957-4FE0-A225-75CA733E28BC}" type="datetime1">
              <a:rPr lang="en-US" smtClean="0"/>
              <a:t>11/2/21</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87420022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6" y="1563684"/>
            <a:ext cx="8087171" cy="313932"/>
          </a:xfrm>
        </p:spPr>
        <p:txBody>
          <a:bodyPr anchor="t"/>
          <a:lstStyle>
            <a:lvl1pPr marL="0" indent="0">
              <a:buNone/>
              <a:defRPr sz="2100" b="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1D8ECEF0-CB47-4EA5-B6EB-9C58888664FE}" type="datetime1">
              <a:rPr lang="en-US" smtClean="0"/>
              <a:t>11/2/21</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860499142"/>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8912"/>
            <a:ext cx="8080375" cy="575094"/>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Content Placeholder 2"/>
          <p:cNvSpPr>
            <a:spLocks noGrp="1"/>
          </p:cNvSpPr>
          <p:nvPr>
            <p:ph idx="1" hasCustomPrompt="1"/>
          </p:nvPr>
        </p:nvSpPr>
        <p:spPr>
          <a:xfrm>
            <a:off x="661464" y="1562634"/>
            <a:ext cx="3989387"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41062" y="1013951"/>
            <a:ext cx="8077645" cy="383182"/>
          </a:xfrm>
        </p:spPr>
        <p:txBody>
          <a:bodyPr vert="horz" wrap="square" lIns="91440" tIns="45720" rIns="91440" bIns="45720" rtlCol="0" anchor="t">
            <a:noAutofit/>
          </a:bodyPr>
          <a:lstStyle>
            <a:lvl1pPr>
              <a:defRPr lang="en-US" dirty="0" smtClean="0"/>
            </a:lvl1pPr>
          </a:lstStyle>
          <a:p>
            <a:pPr marL="0" lvl="0" indent="0">
              <a:buNone/>
            </a:pPr>
            <a:r>
              <a:rPr lang="en-US" dirty="0"/>
              <a:t>Subhead</a:t>
            </a:r>
          </a:p>
        </p:txBody>
      </p:sp>
      <p:sp>
        <p:nvSpPr>
          <p:cNvPr id="9" name="Content Placeholder 2"/>
          <p:cNvSpPr>
            <a:spLocks noGrp="1"/>
          </p:cNvSpPr>
          <p:nvPr>
            <p:ph idx="11" hasCustomPrompt="1"/>
          </p:nvPr>
        </p:nvSpPr>
        <p:spPr>
          <a:xfrm>
            <a:off x="4882627" y="1556703"/>
            <a:ext cx="4013199"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8FD22769-B73C-414A-8867-3CE0DE637C76}" type="datetime1">
              <a:rPr lang="en-US" smtClean="0"/>
              <a:t>11/2/21</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304784965"/>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4166"/>
            <a:ext cx="8080375" cy="575094"/>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Text Placeholder 2"/>
          <p:cNvSpPr>
            <a:spLocks noGrp="1"/>
          </p:cNvSpPr>
          <p:nvPr>
            <p:ph type="body" idx="10" hasCustomPrompt="1"/>
          </p:nvPr>
        </p:nvSpPr>
        <p:spPr>
          <a:xfrm>
            <a:off x="640321" y="1011992"/>
            <a:ext cx="8077645" cy="383182"/>
          </a:xfrm>
        </p:spPr>
        <p:txBody>
          <a:bodyPr vert="horz" wrap="square" lIns="91440" tIns="45720" rIns="91440" bIns="45720" rtlCol="0" anchor="t">
            <a:noAutofit/>
          </a:bodyPr>
          <a:lstStyle>
            <a:lvl1pPr marL="168275" indent="-168275">
              <a:buNone/>
              <a:defRPr lang="en-US" dirty="0" smtClean="0"/>
            </a:lvl1pPr>
          </a:lstStyle>
          <a:p>
            <a:pPr marL="0" lvl="0" indent="0"/>
            <a:r>
              <a:rPr lang="en-US" dirty="0"/>
              <a:t>Subhead</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6F556D52-286A-460A-8B31-C56630A107D8}" type="datetime1">
              <a:rPr lang="en-US" smtClean="0"/>
              <a:t>11/2/21</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44557439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rnal Co-branding Titl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95720"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3436978"/>
            <a:ext cx="6570016"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87431B66-2D65-4398-A930-0D30EC9EE69D}" type="datetime1">
              <a:rPr lang="en-US" smtClean="0"/>
              <a:t>11/2/21</a:t>
            </a:fld>
            <a:endParaRPr lang="en-US" dirty="0"/>
          </a:p>
        </p:txBody>
      </p:sp>
      <p:sp>
        <p:nvSpPr>
          <p:cNvPr id="3" name="Text Placeholder 2"/>
          <p:cNvSpPr>
            <a:spLocks noGrp="1"/>
          </p:cNvSpPr>
          <p:nvPr>
            <p:ph type="body" sz="quarter" idx="10"/>
          </p:nvPr>
        </p:nvSpPr>
        <p:spPr>
          <a:xfrm>
            <a:off x="747713" y="4350040"/>
            <a:ext cx="6477000" cy="193675"/>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sp>
        <p:nvSpPr>
          <p:cNvPr id="5" name="TextBox 4"/>
          <p:cNvSpPr txBox="1"/>
          <p:nvPr userDrawn="1"/>
        </p:nvSpPr>
        <p:spPr bwMode="auto">
          <a:xfrm>
            <a:off x="4876801" y="756610"/>
            <a:ext cx="1563518" cy="461665"/>
          </a:xfrm>
          <a:prstGeom prst="rect">
            <a:avLst/>
          </a:prstGeom>
          <a:noFill/>
          <a:ln w="19050" algn="ctr">
            <a:noFill/>
            <a:miter lim="800000"/>
            <a:headEnd/>
            <a:tailEnd/>
          </a:ln>
        </p:spPr>
        <p:txBody>
          <a:bodyPr wrap="square" lIns="0" tIns="0" rIns="0" bIns="0" rtlCol="0">
            <a:spAutoFit/>
          </a:bodyPr>
          <a:lstStyle/>
          <a:p>
            <a:r>
              <a:rPr lang="en-US" sz="1000" dirty="0">
                <a:solidFill>
                  <a:schemeClr val="bg1"/>
                </a:solidFill>
                <a:latin typeface="+mj-lt"/>
              </a:rPr>
              <a:t>UCSF Helen Diller Family</a:t>
            </a:r>
          </a:p>
          <a:p>
            <a:r>
              <a:rPr lang="en-US" sz="1000" dirty="0">
                <a:solidFill>
                  <a:schemeClr val="bg1"/>
                </a:solidFill>
                <a:latin typeface="+mj-lt"/>
              </a:rPr>
              <a:t>Comprehensive </a:t>
            </a:r>
            <a:br>
              <a:rPr lang="en-US" sz="1000" dirty="0">
                <a:solidFill>
                  <a:schemeClr val="bg1"/>
                </a:solidFill>
                <a:latin typeface="+mj-lt"/>
              </a:rPr>
            </a:br>
            <a:r>
              <a:rPr lang="en-US" sz="1000" dirty="0">
                <a:solidFill>
                  <a:schemeClr val="bg1"/>
                </a:solidFill>
                <a:latin typeface="+mj-lt"/>
              </a:rPr>
              <a:t>Cancer Center</a:t>
            </a:r>
          </a:p>
        </p:txBody>
      </p:sp>
      <p:cxnSp>
        <p:nvCxnSpPr>
          <p:cNvPr id="7" name="Straight Connector 6"/>
          <p:cNvCxnSpPr/>
          <p:nvPr userDrawn="1"/>
        </p:nvCxnSpPr>
        <p:spPr>
          <a:xfrm>
            <a:off x="6440319" y="734837"/>
            <a:ext cx="0" cy="46634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bwMode="auto">
          <a:xfrm>
            <a:off x="6688975" y="756610"/>
            <a:ext cx="817830" cy="307777"/>
          </a:xfrm>
          <a:prstGeom prst="rect">
            <a:avLst/>
          </a:prstGeom>
          <a:noFill/>
          <a:ln w="19050" algn="ctr">
            <a:noFill/>
            <a:miter lim="800000"/>
            <a:headEnd/>
            <a:tailEnd/>
          </a:ln>
        </p:spPr>
        <p:txBody>
          <a:bodyPr wrap="square" lIns="0" tIns="0" rIns="0" bIns="0" rtlCol="0">
            <a:spAutoFit/>
          </a:bodyPr>
          <a:lstStyle/>
          <a:p>
            <a:r>
              <a:rPr lang="en-US" sz="1000" dirty="0">
                <a:solidFill>
                  <a:schemeClr val="bg1"/>
                </a:solidFill>
                <a:latin typeface="+mj-lt"/>
              </a:rPr>
              <a:t>UCSF School</a:t>
            </a:r>
            <a:br>
              <a:rPr lang="en-US" sz="1000" dirty="0">
                <a:solidFill>
                  <a:schemeClr val="bg1"/>
                </a:solidFill>
                <a:latin typeface="+mj-lt"/>
              </a:rPr>
            </a:br>
            <a:r>
              <a:rPr lang="en-US" sz="1000" dirty="0">
                <a:solidFill>
                  <a:schemeClr val="bg1"/>
                </a:solidFill>
                <a:latin typeface="+mj-lt"/>
              </a:rPr>
              <a:t>of Medicine</a:t>
            </a:r>
          </a:p>
        </p:txBody>
      </p:sp>
      <p:cxnSp>
        <p:nvCxnSpPr>
          <p:cNvPr id="13" name="Straight Connector 12"/>
          <p:cNvCxnSpPr/>
          <p:nvPr userDrawn="1"/>
        </p:nvCxnSpPr>
        <p:spPr>
          <a:xfrm>
            <a:off x="7570536" y="734837"/>
            <a:ext cx="0" cy="46634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auto">
          <a:xfrm>
            <a:off x="7802880" y="756610"/>
            <a:ext cx="975995" cy="307777"/>
          </a:xfrm>
          <a:prstGeom prst="rect">
            <a:avLst/>
          </a:prstGeom>
          <a:noFill/>
          <a:ln w="19050" algn="ctr">
            <a:noFill/>
            <a:miter lim="800000"/>
            <a:headEnd/>
            <a:tailEnd/>
          </a:ln>
        </p:spPr>
        <p:txBody>
          <a:bodyPr wrap="square" lIns="0" tIns="0" rIns="0" bIns="0" rtlCol="0">
            <a:spAutoFit/>
          </a:bodyPr>
          <a:lstStyle/>
          <a:p>
            <a:r>
              <a:rPr lang="en-US" sz="1000" dirty="0">
                <a:solidFill>
                  <a:schemeClr val="bg1"/>
                </a:solidFill>
                <a:latin typeface="+mj-lt"/>
              </a:rPr>
              <a:t>AIDS Research</a:t>
            </a:r>
            <a:r>
              <a:rPr lang="en-US" sz="1000" baseline="0" dirty="0">
                <a:solidFill>
                  <a:schemeClr val="bg1"/>
                </a:solidFill>
                <a:latin typeface="+mj-lt"/>
              </a:rPr>
              <a:t> Institute at UCSF</a:t>
            </a:r>
            <a:endParaRPr lang="en-US" sz="1000" dirty="0">
              <a:solidFill>
                <a:schemeClr val="bg1"/>
              </a:solidFill>
              <a:latin typeface="+mj-lt"/>
            </a:endParaRPr>
          </a:p>
        </p:txBody>
      </p:sp>
      <p:pic>
        <p:nvPicPr>
          <p:cNvPr id="15" name="Picture 14" descr="UCSF_SubLogo_GlobalHealthSci_white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900" y="736601"/>
            <a:ext cx="2465211" cy="539446"/>
          </a:xfrm>
          <a:prstGeom prst="rect">
            <a:avLst/>
          </a:prstGeom>
        </p:spPr>
      </p:pic>
    </p:spTree>
    <p:extLst>
      <p:ext uri="{BB962C8B-B14F-4D97-AF65-F5344CB8AC3E}">
        <p14:creationId xmlns:p14="http://schemas.microsoft.com/office/powerpoint/2010/main" val="170601550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9C768DDD-C57D-4775-A14F-6AFABE7D7161}" type="datetime1">
              <a:rPr lang="en-US" smtClean="0"/>
              <a:t>11/2/21</a:t>
            </a:fld>
            <a:endParaRPr lang="en-US" dirty="0"/>
          </a:p>
        </p:txBody>
      </p:sp>
      <p:sp>
        <p:nvSpPr>
          <p:cNvPr id="6"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7"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09748671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1"/>
            <a:ext cx="9144000" cy="6251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301C2F7C-A299-487F-8450-8A4957FDF6BE}" type="datetime1">
              <a:rPr lang="en-US" smtClean="0"/>
              <a:t>11/2/21</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60093070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171066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5"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3630547" y="2701522"/>
            <a:ext cx="2110616" cy="13781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920019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Closing with Quote">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658358" y="639525"/>
            <a:ext cx="6204666" cy="1446212"/>
          </a:xfrm>
        </p:spPr>
        <p:txBody>
          <a:bodyPr/>
          <a:lstStyle>
            <a:lvl1pPr marL="0" indent="0">
              <a:lnSpc>
                <a:spcPct val="95000"/>
              </a:lnSpc>
              <a:spcBef>
                <a:spcPts val="600"/>
              </a:spcBef>
              <a:buFontTx/>
              <a:buNone/>
              <a:defRPr sz="24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a:t>Click to edit Master text styles</a:t>
            </a:r>
          </a:p>
        </p:txBody>
      </p:sp>
      <p:cxnSp>
        <p:nvCxnSpPr>
          <p:cNvPr id="8" name="Straight Connector 7"/>
          <p:cNvCxnSpPr/>
          <p:nvPr userDrawn="1"/>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Picture 9"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3414216"/>
            <a:ext cx="1503181" cy="977406"/>
          </a:xfrm>
          <a:prstGeom prst="rect">
            <a:avLst/>
          </a:prstGeom>
        </p:spPr>
      </p:pic>
    </p:spTree>
    <p:extLst>
      <p:ext uri="{BB962C8B-B14F-4D97-AF65-F5344CB8AC3E}">
        <p14:creationId xmlns:p14="http://schemas.microsoft.com/office/powerpoint/2010/main" val="3375995295"/>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Closing with Collage">
    <p:bg>
      <p:bgPr>
        <a:solidFill>
          <a:schemeClr val="tx2"/>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 y="3818374"/>
            <a:ext cx="4210268" cy="3042745"/>
          </a:xfrm>
          <a:prstGeom prst="rect">
            <a:avLst/>
          </a:prstGeom>
        </p:spPr>
      </p:pic>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 y="0"/>
            <a:ext cx="9144004" cy="3868899"/>
          </a:xfrm>
          <a:prstGeom prst="rect">
            <a:avLst/>
          </a:prstGeom>
        </p:spPr>
      </p:pic>
      <p:pic>
        <p:nvPicPr>
          <p:cNvPr id="14" name="Picture 13"/>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754880" y="1611152"/>
            <a:ext cx="4389119" cy="2724912"/>
          </a:xfrm>
          <a:prstGeom prst="rect">
            <a:avLst/>
          </a:prstGeom>
        </p:spPr>
      </p:pic>
      <p:pic>
        <p:nvPicPr>
          <p:cNvPr id="15" name="Picture 14"/>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99033" y="4336064"/>
            <a:ext cx="5044967" cy="2521936"/>
          </a:xfrm>
          <a:prstGeom prst="rect">
            <a:avLst/>
          </a:prstGeom>
        </p:spPr>
      </p:pic>
      <p:sp>
        <p:nvSpPr>
          <p:cNvPr id="16" name="Rectangle 15"/>
          <p:cNvSpPr/>
          <p:nvPr userDrawn="1"/>
        </p:nvSpPr>
        <p:spPr bwMode="auto">
          <a:xfrm>
            <a:off x="2723103" y="1611152"/>
            <a:ext cx="3675888" cy="36758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7" name="Picture 7"/>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38631"/>
          <a:stretch/>
        </p:blipFill>
        <p:spPr bwMode="auto">
          <a:xfrm>
            <a:off x="4327515" y="2924450"/>
            <a:ext cx="2223280" cy="8939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886291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1">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85481"/>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11/2/21</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14" name="Picture 13" descr="UCSF_sig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31092215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3436978"/>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72F3927-F806-4A5F-B3A7-3A5008CDE1B8}" type="datetime1">
              <a:rPr lang="en-US" smtClean="0"/>
              <a:t>11/2/21</a:t>
            </a:fld>
            <a:endParaRPr lang="en-US" dirty="0"/>
          </a:p>
        </p:txBody>
      </p:sp>
      <p:sp>
        <p:nvSpPr>
          <p:cNvPr id="3" name="Text Placeholder 2"/>
          <p:cNvSpPr>
            <a:spLocks noGrp="1"/>
          </p:cNvSpPr>
          <p:nvPr>
            <p:ph type="body" sz="quarter" idx="10"/>
          </p:nvPr>
        </p:nvSpPr>
        <p:spPr>
          <a:xfrm>
            <a:off x="747713" y="4352099"/>
            <a:ext cx="6477000" cy="4603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a:t>Click to edit Master text styles</a:t>
            </a:r>
          </a:p>
        </p:txBody>
      </p:sp>
      <p:pic>
        <p:nvPicPr>
          <p:cNvPr id="8" name="Picture 7"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742959"/>
            <a:ext cx="1400637" cy="910729"/>
          </a:xfrm>
          <a:prstGeom prst="rect">
            <a:avLst/>
          </a:prstGeom>
        </p:spPr>
      </p:pic>
    </p:spTree>
    <p:extLst>
      <p:ext uri="{BB962C8B-B14F-4D97-AF65-F5344CB8AC3E}">
        <p14:creationId xmlns:p14="http://schemas.microsoft.com/office/powerpoint/2010/main" val="810847079"/>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F3D771E1-46BB-4A41-837B-A28DD845D1F3}" type="datetime1">
              <a:rPr lang="en-US" smtClean="0"/>
              <a:t>11/2/21</a:t>
            </a:fld>
            <a:endParaRPr lang="en-US" dirty="0"/>
          </a:p>
        </p:txBody>
      </p:sp>
      <p:sp>
        <p:nvSpPr>
          <p:cNvPr id="4" name="Text Placeholder 3"/>
          <p:cNvSpPr>
            <a:spLocks noGrp="1"/>
          </p:cNvSpPr>
          <p:nvPr>
            <p:ph type="body" sz="quarter" idx="10"/>
          </p:nvPr>
        </p:nvSpPr>
        <p:spPr>
          <a:xfrm>
            <a:off x="745587" y="4046758"/>
            <a:ext cx="6451600" cy="32575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473207502"/>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B1DD14AD-E010-464A-BC72-115CD7ABDD27}" type="datetime1">
              <a:rPr lang="en-US" smtClean="0"/>
              <a:t>11/2/21</a:t>
            </a:fld>
            <a:endParaRPr lang="en-US" dirty="0"/>
          </a:p>
        </p:txBody>
      </p:sp>
      <p:sp>
        <p:nvSpPr>
          <p:cNvPr id="4" name="Text Placeholder 3"/>
          <p:cNvSpPr>
            <a:spLocks noGrp="1"/>
          </p:cNvSpPr>
          <p:nvPr>
            <p:ph type="body" sz="quarter" idx="10"/>
          </p:nvPr>
        </p:nvSpPr>
        <p:spPr>
          <a:xfrm>
            <a:off x="744762" y="4045137"/>
            <a:ext cx="6478043" cy="3414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a:t>Click to edit Master text styles</a:t>
            </a:r>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163221477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1">
    <p:bg bwMode="ltGray">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11/2/21</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12" name="Picture 11" descr="UCSF_SubLogo_GlobalHealthSci_white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1993848900"/>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4">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DBD169FF-1EB6-4E72-A743-2950EDD253FC}" type="datetime1">
              <a:rPr lang="en-US" smtClean="0"/>
              <a:t>11/2/21</a:t>
            </a:fld>
            <a:endParaRPr lang="en-US" dirty="0"/>
          </a:p>
        </p:txBody>
      </p:sp>
      <p:sp>
        <p:nvSpPr>
          <p:cNvPr id="4" name="Text Placeholder 3"/>
          <p:cNvSpPr>
            <a:spLocks noGrp="1"/>
          </p:cNvSpPr>
          <p:nvPr>
            <p:ph type="body" sz="quarter" idx="10"/>
          </p:nvPr>
        </p:nvSpPr>
        <p:spPr>
          <a:xfrm>
            <a:off x="746125" y="4044820"/>
            <a:ext cx="6478588" cy="406400"/>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3957139673"/>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5">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Rectangle 9"/>
          <p:cNvSpPr/>
          <p:nvPr userDrawn="1"/>
        </p:nvSpPr>
        <p:spPr bwMode="ltGray">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968B2403-7DF7-4776-922B-AE99AEA16D7C}" type="datetime1">
              <a:rPr lang="en-US" smtClean="0"/>
              <a:t>11/2/21</a:t>
            </a:fld>
            <a:endParaRPr lang="en-US" dirty="0"/>
          </a:p>
        </p:txBody>
      </p:sp>
      <p:sp>
        <p:nvSpPr>
          <p:cNvPr id="4" name="Text Placeholder 3"/>
          <p:cNvSpPr>
            <a:spLocks noGrp="1"/>
          </p:cNvSpPr>
          <p:nvPr>
            <p:ph type="body" sz="quarter" idx="10"/>
          </p:nvPr>
        </p:nvSpPr>
        <p:spPr>
          <a:xfrm>
            <a:off x="744351" y="4046607"/>
            <a:ext cx="6472238" cy="434178"/>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181492400"/>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bwMode="ltGray">
          <a:xfrm>
            <a:off x="0" y="1"/>
            <a:ext cx="9144000" cy="6858000"/>
          </a:xfrm>
          <a:prstGeom prst="rect">
            <a:avLst/>
          </a:prstGeom>
        </p:spPr>
      </p:pic>
      <p:sp>
        <p:nvSpPr>
          <p:cNvPr id="6" name="Rectangle 5"/>
          <p:cNvSpPr/>
          <p:nvPr userDrawn="1"/>
        </p:nvSpPr>
        <p:spPr bwMode="invGray">
          <a:xfrm>
            <a:off x="0" y="-1"/>
            <a:ext cx="9144000" cy="6858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cxnSp>
        <p:nvCxnSpPr>
          <p:cNvPr id="15" name="Straight Connector 14"/>
          <p:cNvCxnSpPr/>
          <p:nvPr userDrawn="1"/>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xmlns="">
                <a:noFill/>
              </a14:hiddenFill>
            </a:ext>
          </a:extLst>
        </p:spPr>
      </p:cxnSp>
      <p:sp>
        <p:nvSpPr>
          <p:cNvPr id="20" name="Rectangle 19"/>
          <p:cNvSpPr/>
          <p:nvPr userDrawn="1"/>
        </p:nvSpPr>
        <p:spPr bwMode="invGray">
          <a:xfrm>
            <a:off x="0" y="6250080"/>
            <a:ext cx="9144000" cy="607920"/>
          </a:xfrm>
          <a:prstGeom prst="rect">
            <a:avLst/>
          </a:prstGeom>
          <a:solidFill>
            <a:schemeClr val="tx1"/>
          </a:soli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7728D13F-054C-4170-9317-1FD7A1D57930}" type="datetime1">
              <a:rPr lang="en-US" smtClean="0"/>
              <a:t>11/2/21</a:t>
            </a:fld>
            <a:endParaRPr lang="en-US" dirty="0"/>
          </a:p>
        </p:txBody>
      </p:sp>
      <p:sp>
        <p:nvSpPr>
          <p:cNvPr id="17"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18"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1">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grpSp>
        <p:nvGrpSpPr>
          <p:cNvPr id="7" name="Group 4"/>
          <p:cNvGrpSpPr>
            <a:grpSpLocks noChangeAspect="1"/>
          </p:cNvGrpSpPr>
          <p:nvPr/>
        </p:nvGrpSpPr>
        <p:grpSpPr bwMode="auto">
          <a:xfrm>
            <a:off x="8131175" y="6396038"/>
            <a:ext cx="650875" cy="315912"/>
            <a:chOff x="5122" y="4029"/>
            <a:chExt cx="410" cy="199"/>
          </a:xfrm>
        </p:grpSpPr>
        <p:sp>
          <p:nvSpPr>
            <p:cNvPr id="21" name="AutoShape 3"/>
            <p:cNvSpPr>
              <a:spLocks noChangeAspect="1" noChangeArrowheads="1" noTextEdit="1"/>
            </p:cNvSpPr>
            <p:nvPr userDrawn="1"/>
          </p:nvSpPr>
          <p:spPr bwMode="auto">
            <a:xfrm>
              <a:off x="5122" y="4029"/>
              <a:ext cx="410" cy="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5"/>
            <p:cNvSpPr>
              <a:spLocks/>
            </p:cNvSpPr>
            <p:nvPr userDrawn="1"/>
          </p:nvSpPr>
          <p:spPr bwMode="auto">
            <a:xfrm>
              <a:off x="5122" y="4027"/>
              <a:ext cx="408" cy="199"/>
            </a:xfrm>
            <a:custGeom>
              <a:avLst/>
              <a:gdLst>
                <a:gd name="T0" fmla="*/ 200 w 200"/>
                <a:gd name="T1" fmla="*/ 30 h 96"/>
                <a:gd name="T2" fmla="*/ 154 w 200"/>
                <a:gd name="T3" fmla="*/ 74 h 96"/>
                <a:gd name="T4" fmla="*/ 137 w 200"/>
                <a:gd name="T5" fmla="*/ 57 h 96"/>
                <a:gd name="T6" fmla="*/ 117 w 200"/>
                <a:gd name="T7" fmla="*/ 52 h 96"/>
                <a:gd name="T8" fmla="*/ 114 w 200"/>
                <a:gd name="T9" fmla="*/ 49 h 96"/>
                <a:gd name="T10" fmla="*/ 114 w 200"/>
                <a:gd name="T11" fmla="*/ 47 h 96"/>
                <a:gd name="T12" fmla="*/ 116 w 200"/>
                <a:gd name="T13" fmla="*/ 42 h 96"/>
                <a:gd name="T14" fmla="*/ 116 w 200"/>
                <a:gd name="T15" fmla="*/ 42 h 96"/>
                <a:gd name="T16" fmla="*/ 117 w 200"/>
                <a:gd name="T17" fmla="*/ 41 h 96"/>
                <a:gd name="T18" fmla="*/ 134 w 200"/>
                <a:gd name="T19" fmla="*/ 41 h 96"/>
                <a:gd name="T20" fmla="*/ 152 w 200"/>
                <a:gd name="T21" fmla="*/ 49 h 96"/>
                <a:gd name="T22" fmla="*/ 127 w 200"/>
                <a:gd name="T23" fmla="*/ 28 h 96"/>
                <a:gd name="T24" fmla="*/ 102 w 200"/>
                <a:gd name="T25" fmla="*/ 42 h 96"/>
                <a:gd name="T26" fmla="*/ 102 w 200"/>
                <a:gd name="T27" fmla="*/ 44 h 96"/>
                <a:gd name="T28" fmla="*/ 70 w 200"/>
                <a:gd name="T29" fmla="*/ 34 h 96"/>
                <a:gd name="T30" fmla="*/ 102 w 200"/>
                <a:gd name="T31" fmla="*/ 23 h 96"/>
                <a:gd name="T32" fmla="*/ 87 w 200"/>
                <a:gd name="T33" fmla="*/ 0 h 96"/>
                <a:gd name="T34" fmla="*/ 55 w 200"/>
                <a:gd name="T35" fmla="*/ 2 h 96"/>
                <a:gd name="T36" fmla="*/ 41 w 200"/>
                <a:gd name="T37" fmla="*/ 42 h 96"/>
                <a:gd name="T38" fmla="*/ 14 w 200"/>
                <a:gd name="T39" fmla="*/ 42 h 96"/>
                <a:gd name="T40" fmla="*/ 0 w 200"/>
                <a:gd name="T41" fmla="*/ 2 h 96"/>
                <a:gd name="T42" fmla="*/ 28 w 200"/>
                <a:gd name="T43" fmla="*/ 68 h 96"/>
                <a:gd name="T44" fmla="*/ 55 w 200"/>
                <a:gd name="T45" fmla="*/ 37 h 96"/>
                <a:gd name="T46" fmla="*/ 107 w 200"/>
                <a:gd name="T47" fmla="*/ 61 h 96"/>
                <a:gd name="T48" fmla="*/ 122 w 200"/>
                <a:gd name="T49" fmla="*/ 67 h 96"/>
                <a:gd name="T50" fmla="*/ 138 w 200"/>
                <a:gd name="T51" fmla="*/ 71 h 96"/>
                <a:gd name="T52" fmla="*/ 135 w 200"/>
                <a:gd name="T53" fmla="*/ 84 h 96"/>
                <a:gd name="T54" fmla="*/ 116 w 200"/>
                <a:gd name="T55" fmla="*/ 81 h 96"/>
                <a:gd name="T56" fmla="*/ 100 w 200"/>
                <a:gd name="T57" fmla="*/ 74 h 96"/>
                <a:gd name="T58" fmla="*/ 128 w 200"/>
                <a:gd name="T59" fmla="*/ 96 h 96"/>
                <a:gd name="T60" fmla="*/ 154 w 200"/>
                <a:gd name="T61" fmla="*/ 77 h 96"/>
                <a:gd name="T62" fmla="*/ 168 w 200"/>
                <a:gd name="T63" fmla="*/ 95 h 96"/>
                <a:gd name="T64" fmla="*/ 196 w 200"/>
                <a:gd name="T65" fmla="*/ 68 h 96"/>
                <a:gd name="T66" fmla="*/ 168 w 200"/>
                <a:gd name="T67" fmla="*/ 57 h 96"/>
                <a:gd name="T68" fmla="*/ 200 w 200"/>
                <a:gd name="T69"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 h="96">
                  <a:moveTo>
                    <a:pt x="200" y="42"/>
                  </a:moveTo>
                  <a:cubicBezTo>
                    <a:pt x="200" y="30"/>
                    <a:pt x="200" y="30"/>
                    <a:pt x="200" y="30"/>
                  </a:cubicBezTo>
                  <a:cubicBezTo>
                    <a:pt x="154" y="30"/>
                    <a:pt x="154" y="30"/>
                    <a:pt x="154" y="30"/>
                  </a:cubicBezTo>
                  <a:cubicBezTo>
                    <a:pt x="154" y="74"/>
                    <a:pt x="154" y="74"/>
                    <a:pt x="154" y="74"/>
                  </a:cubicBezTo>
                  <a:cubicBezTo>
                    <a:pt x="154" y="69"/>
                    <a:pt x="152" y="65"/>
                    <a:pt x="148" y="62"/>
                  </a:cubicBezTo>
                  <a:cubicBezTo>
                    <a:pt x="146" y="60"/>
                    <a:pt x="142" y="59"/>
                    <a:pt x="137" y="57"/>
                  </a:cubicBezTo>
                  <a:cubicBezTo>
                    <a:pt x="126" y="55"/>
                    <a:pt x="126" y="55"/>
                    <a:pt x="126" y="55"/>
                  </a:cubicBezTo>
                  <a:cubicBezTo>
                    <a:pt x="121" y="54"/>
                    <a:pt x="118" y="53"/>
                    <a:pt x="117" y="52"/>
                  </a:cubicBezTo>
                  <a:cubicBezTo>
                    <a:pt x="116" y="51"/>
                    <a:pt x="115" y="51"/>
                    <a:pt x="114" y="49"/>
                  </a:cubicBezTo>
                  <a:cubicBezTo>
                    <a:pt x="114" y="49"/>
                    <a:pt x="114" y="49"/>
                    <a:pt x="114" y="49"/>
                  </a:cubicBezTo>
                  <a:cubicBezTo>
                    <a:pt x="114" y="49"/>
                    <a:pt x="114" y="49"/>
                    <a:pt x="114" y="49"/>
                  </a:cubicBezTo>
                  <a:cubicBezTo>
                    <a:pt x="114" y="49"/>
                    <a:pt x="114" y="48"/>
                    <a:pt x="114" y="47"/>
                  </a:cubicBezTo>
                  <a:cubicBezTo>
                    <a:pt x="114" y="45"/>
                    <a:pt x="115" y="43"/>
                    <a:pt x="116" y="42"/>
                  </a:cubicBezTo>
                  <a:cubicBezTo>
                    <a:pt x="116" y="42"/>
                    <a:pt x="116" y="42"/>
                    <a:pt x="116" y="42"/>
                  </a:cubicBezTo>
                  <a:cubicBezTo>
                    <a:pt x="116" y="42"/>
                    <a:pt x="116" y="42"/>
                    <a:pt x="116" y="42"/>
                  </a:cubicBezTo>
                  <a:cubicBezTo>
                    <a:pt x="116" y="42"/>
                    <a:pt x="116" y="42"/>
                    <a:pt x="116" y="42"/>
                  </a:cubicBezTo>
                  <a:cubicBezTo>
                    <a:pt x="116" y="42"/>
                    <a:pt x="116" y="42"/>
                    <a:pt x="116" y="42"/>
                  </a:cubicBezTo>
                  <a:cubicBezTo>
                    <a:pt x="116" y="42"/>
                    <a:pt x="117" y="41"/>
                    <a:pt x="117" y="41"/>
                  </a:cubicBezTo>
                  <a:cubicBezTo>
                    <a:pt x="119" y="40"/>
                    <a:pt x="122" y="39"/>
                    <a:pt x="126" y="39"/>
                  </a:cubicBezTo>
                  <a:cubicBezTo>
                    <a:pt x="129" y="39"/>
                    <a:pt x="132" y="39"/>
                    <a:pt x="134" y="41"/>
                  </a:cubicBezTo>
                  <a:cubicBezTo>
                    <a:pt x="137" y="42"/>
                    <a:pt x="139" y="45"/>
                    <a:pt x="139" y="49"/>
                  </a:cubicBezTo>
                  <a:cubicBezTo>
                    <a:pt x="152" y="49"/>
                    <a:pt x="152" y="49"/>
                    <a:pt x="152" y="49"/>
                  </a:cubicBezTo>
                  <a:cubicBezTo>
                    <a:pt x="152" y="42"/>
                    <a:pt x="149" y="37"/>
                    <a:pt x="144" y="33"/>
                  </a:cubicBezTo>
                  <a:cubicBezTo>
                    <a:pt x="139" y="29"/>
                    <a:pt x="134" y="28"/>
                    <a:pt x="127" y="28"/>
                  </a:cubicBezTo>
                  <a:cubicBezTo>
                    <a:pt x="118" y="28"/>
                    <a:pt x="112" y="30"/>
                    <a:pt x="108" y="33"/>
                  </a:cubicBezTo>
                  <a:cubicBezTo>
                    <a:pt x="105" y="36"/>
                    <a:pt x="103" y="39"/>
                    <a:pt x="102" y="42"/>
                  </a:cubicBezTo>
                  <a:cubicBezTo>
                    <a:pt x="102" y="42"/>
                    <a:pt x="102" y="42"/>
                    <a:pt x="102" y="42"/>
                  </a:cubicBezTo>
                  <a:cubicBezTo>
                    <a:pt x="102" y="42"/>
                    <a:pt x="102" y="43"/>
                    <a:pt x="102" y="44"/>
                  </a:cubicBezTo>
                  <a:cubicBezTo>
                    <a:pt x="100" y="51"/>
                    <a:pt x="95" y="56"/>
                    <a:pt x="87" y="56"/>
                  </a:cubicBezTo>
                  <a:cubicBezTo>
                    <a:pt x="74" y="56"/>
                    <a:pt x="70" y="45"/>
                    <a:pt x="70" y="34"/>
                  </a:cubicBezTo>
                  <a:cubicBezTo>
                    <a:pt x="70" y="23"/>
                    <a:pt x="74" y="12"/>
                    <a:pt x="87" y="12"/>
                  </a:cubicBezTo>
                  <a:cubicBezTo>
                    <a:pt x="94" y="12"/>
                    <a:pt x="101" y="17"/>
                    <a:pt x="102" y="23"/>
                  </a:cubicBezTo>
                  <a:cubicBezTo>
                    <a:pt x="115" y="23"/>
                    <a:pt x="115" y="23"/>
                    <a:pt x="115" y="23"/>
                  </a:cubicBezTo>
                  <a:cubicBezTo>
                    <a:pt x="114" y="8"/>
                    <a:pt x="102" y="0"/>
                    <a:pt x="87" y="0"/>
                  </a:cubicBezTo>
                  <a:cubicBezTo>
                    <a:pt x="68" y="0"/>
                    <a:pt x="56" y="14"/>
                    <a:pt x="55" y="32"/>
                  </a:cubicBezTo>
                  <a:cubicBezTo>
                    <a:pt x="55" y="2"/>
                    <a:pt x="55" y="2"/>
                    <a:pt x="55" y="2"/>
                  </a:cubicBezTo>
                  <a:cubicBezTo>
                    <a:pt x="41" y="2"/>
                    <a:pt x="41" y="2"/>
                    <a:pt x="41" y="2"/>
                  </a:cubicBezTo>
                  <a:cubicBezTo>
                    <a:pt x="41" y="42"/>
                    <a:pt x="41" y="42"/>
                    <a:pt x="41" y="42"/>
                  </a:cubicBezTo>
                  <a:cubicBezTo>
                    <a:pt x="41" y="52"/>
                    <a:pt x="38" y="56"/>
                    <a:pt x="28" y="56"/>
                  </a:cubicBezTo>
                  <a:cubicBezTo>
                    <a:pt x="16" y="56"/>
                    <a:pt x="14" y="49"/>
                    <a:pt x="14" y="42"/>
                  </a:cubicBezTo>
                  <a:cubicBezTo>
                    <a:pt x="14" y="2"/>
                    <a:pt x="14" y="2"/>
                    <a:pt x="14" y="2"/>
                  </a:cubicBezTo>
                  <a:cubicBezTo>
                    <a:pt x="0" y="2"/>
                    <a:pt x="0" y="2"/>
                    <a:pt x="0" y="2"/>
                  </a:cubicBezTo>
                  <a:cubicBezTo>
                    <a:pt x="0" y="42"/>
                    <a:pt x="0" y="42"/>
                    <a:pt x="0" y="42"/>
                  </a:cubicBezTo>
                  <a:cubicBezTo>
                    <a:pt x="0" y="60"/>
                    <a:pt x="10" y="68"/>
                    <a:pt x="28" y="68"/>
                  </a:cubicBezTo>
                  <a:cubicBezTo>
                    <a:pt x="45" y="68"/>
                    <a:pt x="55" y="60"/>
                    <a:pt x="55" y="42"/>
                  </a:cubicBezTo>
                  <a:cubicBezTo>
                    <a:pt x="55" y="37"/>
                    <a:pt x="55" y="37"/>
                    <a:pt x="55" y="37"/>
                  </a:cubicBezTo>
                  <a:cubicBezTo>
                    <a:pt x="56" y="55"/>
                    <a:pt x="68" y="68"/>
                    <a:pt x="87" y="68"/>
                  </a:cubicBezTo>
                  <a:cubicBezTo>
                    <a:pt x="95" y="68"/>
                    <a:pt x="102" y="66"/>
                    <a:pt x="107" y="61"/>
                  </a:cubicBezTo>
                  <a:cubicBezTo>
                    <a:pt x="107" y="61"/>
                    <a:pt x="108" y="62"/>
                    <a:pt x="108" y="62"/>
                  </a:cubicBezTo>
                  <a:cubicBezTo>
                    <a:pt x="111" y="64"/>
                    <a:pt x="115" y="65"/>
                    <a:pt x="122" y="67"/>
                  </a:cubicBezTo>
                  <a:cubicBezTo>
                    <a:pt x="129" y="68"/>
                    <a:pt x="129" y="68"/>
                    <a:pt x="129" y="68"/>
                  </a:cubicBezTo>
                  <a:cubicBezTo>
                    <a:pt x="133" y="69"/>
                    <a:pt x="136" y="70"/>
                    <a:pt x="138" y="71"/>
                  </a:cubicBezTo>
                  <a:cubicBezTo>
                    <a:pt x="140" y="73"/>
                    <a:pt x="141" y="74"/>
                    <a:pt x="141" y="76"/>
                  </a:cubicBezTo>
                  <a:cubicBezTo>
                    <a:pt x="141" y="80"/>
                    <a:pt x="139" y="83"/>
                    <a:pt x="135" y="84"/>
                  </a:cubicBezTo>
                  <a:cubicBezTo>
                    <a:pt x="133" y="85"/>
                    <a:pt x="131" y="85"/>
                    <a:pt x="127" y="85"/>
                  </a:cubicBezTo>
                  <a:cubicBezTo>
                    <a:pt x="122" y="85"/>
                    <a:pt x="118" y="84"/>
                    <a:pt x="116" y="81"/>
                  </a:cubicBezTo>
                  <a:cubicBezTo>
                    <a:pt x="115" y="79"/>
                    <a:pt x="114" y="77"/>
                    <a:pt x="113" y="74"/>
                  </a:cubicBezTo>
                  <a:cubicBezTo>
                    <a:pt x="100" y="74"/>
                    <a:pt x="100" y="74"/>
                    <a:pt x="100" y="74"/>
                  </a:cubicBezTo>
                  <a:cubicBezTo>
                    <a:pt x="100" y="81"/>
                    <a:pt x="103" y="86"/>
                    <a:pt x="108" y="90"/>
                  </a:cubicBezTo>
                  <a:cubicBezTo>
                    <a:pt x="113" y="94"/>
                    <a:pt x="119" y="96"/>
                    <a:pt x="128" y="96"/>
                  </a:cubicBezTo>
                  <a:cubicBezTo>
                    <a:pt x="136" y="96"/>
                    <a:pt x="143" y="94"/>
                    <a:pt x="147" y="90"/>
                  </a:cubicBezTo>
                  <a:cubicBezTo>
                    <a:pt x="151" y="87"/>
                    <a:pt x="154" y="82"/>
                    <a:pt x="154" y="77"/>
                  </a:cubicBezTo>
                  <a:cubicBezTo>
                    <a:pt x="154" y="95"/>
                    <a:pt x="154" y="95"/>
                    <a:pt x="154" y="95"/>
                  </a:cubicBezTo>
                  <a:cubicBezTo>
                    <a:pt x="168" y="95"/>
                    <a:pt x="168" y="95"/>
                    <a:pt x="168" y="95"/>
                  </a:cubicBezTo>
                  <a:cubicBezTo>
                    <a:pt x="168" y="68"/>
                    <a:pt x="168" y="68"/>
                    <a:pt x="168" y="68"/>
                  </a:cubicBezTo>
                  <a:cubicBezTo>
                    <a:pt x="196" y="68"/>
                    <a:pt x="196" y="68"/>
                    <a:pt x="196" y="68"/>
                  </a:cubicBezTo>
                  <a:cubicBezTo>
                    <a:pt x="196" y="57"/>
                    <a:pt x="196" y="57"/>
                    <a:pt x="196" y="57"/>
                  </a:cubicBezTo>
                  <a:cubicBezTo>
                    <a:pt x="168" y="57"/>
                    <a:pt x="168" y="57"/>
                    <a:pt x="168" y="57"/>
                  </a:cubicBezTo>
                  <a:cubicBezTo>
                    <a:pt x="168" y="42"/>
                    <a:pt x="168" y="42"/>
                    <a:pt x="168" y="42"/>
                  </a:cubicBezTo>
                  <a:lnTo>
                    <a:pt x="200" y="42"/>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5" name="Picture 41"/>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hasCustomPrompt="1"/>
          </p:nvPr>
        </p:nvSpPr>
        <p:spPr>
          <a:xfrm>
            <a:off x="346334" y="2249896"/>
            <a:ext cx="8089901" cy="1421928"/>
          </a:xfrm>
        </p:spPr>
        <p:txBody>
          <a:bodyPr vert="horz" wrap="square" lIns="91440" tIns="45720" rIns="91440" bIns="45720" rtlCol="0" anchor="b" anchorCtr="0">
            <a:spAutoFit/>
          </a:bodyPr>
          <a:lstStyle>
            <a:lvl1pPr marL="280988" indent="-280988">
              <a:lnSpc>
                <a:spcPct val="90000"/>
              </a:lnSpc>
              <a:defRPr lang="en-US" sz="4800" spc="-20" baseline="0" dirty="0">
                <a:solidFill>
                  <a:schemeClr val="bg2"/>
                </a:solidFill>
              </a:defRPr>
            </a:lvl1pPr>
          </a:lstStyle>
          <a:p>
            <a:pPr lvl="0"/>
            <a:r>
              <a:rPr lang="en-US" dirty="0"/>
              <a:t>“Lorem ipsum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4083341"/>
            <a:ext cx="8325548" cy="721900"/>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spTree>
    <p:extLst>
      <p:ext uri="{BB962C8B-B14F-4D97-AF65-F5344CB8AC3E}">
        <p14:creationId xmlns:p14="http://schemas.microsoft.com/office/powerpoint/2010/main" val="4061661690"/>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on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4" y="543207"/>
            <a:ext cx="8089901" cy="4081117"/>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a:t>“</a:t>
            </a:r>
            <a:r>
              <a:rPr lang="en-US" dirty="0" err="1"/>
              <a:t>Lorem</a:t>
            </a:r>
            <a:r>
              <a:rPr lang="en-US" dirty="0"/>
              <a:t> </a:t>
            </a:r>
            <a:r>
              <a:rPr lang="en-US" dirty="0" err="1"/>
              <a:t>ipsum</a:t>
            </a:r>
            <a:r>
              <a:rPr lang="en-US" dirty="0"/>
              <a:t>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 </a:t>
            </a:r>
            <a:r>
              <a:rPr lang="en-US" dirty="0" err="1"/>
              <a:t>sedo</a:t>
            </a:r>
            <a:r>
              <a:rPr lang="en-US" dirty="0"/>
              <a:t>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labotre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et </a:t>
            </a:r>
            <a:r>
              <a:rPr lang="en-US" dirty="0" err="1"/>
              <a:t>venium</a:t>
            </a:r>
            <a:r>
              <a:rPr lang="en-US" dirty="0"/>
              <a:t>, </a:t>
            </a:r>
            <a:r>
              <a:rPr lang="en-US" dirty="0" err="1"/>
              <a:t>quis</a:t>
            </a:r>
            <a:r>
              <a:rPr lang="en-US" dirty="0"/>
              <a:t> </a:t>
            </a:r>
            <a:r>
              <a:rPr lang="en-US" dirty="0" err="1"/>
              <a:t>nostrud</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4921541"/>
            <a:ext cx="8325548" cy="721900"/>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FE6E1587-BC69-4B74-AFFA-2A7C92D282DA}" type="datetime1">
              <a:rPr lang="en-US" smtClean="0"/>
              <a:t>11/2/21</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218702353"/>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156375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08C5C635-FA56-4672-BA77-6AA531D97063}" type="datetime1">
              <a:rPr lang="en-US" smtClean="0"/>
              <a:t>11/2/21</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98866822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6" y="1563684"/>
            <a:ext cx="8087171" cy="313932"/>
          </a:xfrm>
        </p:spPr>
        <p:txBody>
          <a:bodyPr anchor="t"/>
          <a:lstStyle>
            <a:lvl1pPr marL="0" indent="0">
              <a:buNone/>
              <a:defRPr sz="2100" b="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AE25C4B3-F886-41B6-9CDF-2EEF0C9BB989}" type="datetime1">
              <a:rPr lang="en-US" smtClean="0"/>
              <a:t>11/2/21</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3924145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8912"/>
            <a:ext cx="8080375" cy="575094"/>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Content Placeholder 2"/>
          <p:cNvSpPr>
            <a:spLocks noGrp="1"/>
          </p:cNvSpPr>
          <p:nvPr>
            <p:ph idx="1" hasCustomPrompt="1"/>
          </p:nvPr>
        </p:nvSpPr>
        <p:spPr>
          <a:xfrm>
            <a:off x="661464" y="1562634"/>
            <a:ext cx="3989387"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41062" y="1013951"/>
            <a:ext cx="8077645" cy="383182"/>
          </a:xfrm>
        </p:spPr>
        <p:txBody>
          <a:bodyPr vert="horz" wrap="square" lIns="91440" tIns="45720" rIns="91440" bIns="45720" rtlCol="0" anchor="t">
            <a:noAutofit/>
          </a:bodyPr>
          <a:lstStyle>
            <a:lvl1pPr>
              <a:defRPr lang="en-US" dirty="0" smtClean="0"/>
            </a:lvl1pPr>
          </a:lstStyle>
          <a:p>
            <a:pPr marL="0" lvl="0" indent="0">
              <a:buNone/>
            </a:pPr>
            <a:r>
              <a:rPr lang="en-US" dirty="0"/>
              <a:t>Subhead</a:t>
            </a:r>
          </a:p>
        </p:txBody>
      </p:sp>
      <p:sp>
        <p:nvSpPr>
          <p:cNvPr id="9" name="Content Placeholder 2"/>
          <p:cNvSpPr>
            <a:spLocks noGrp="1"/>
          </p:cNvSpPr>
          <p:nvPr>
            <p:ph idx="11" hasCustomPrompt="1"/>
          </p:nvPr>
        </p:nvSpPr>
        <p:spPr>
          <a:xfrm>
            <a:off x="4882627" y="1556703"/>
            <a:ext cx="4013199"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A4EC454B-8AA2-4785-AE0D-AE23F3ECCADE}" type="datetime1">
              <a:rPr lang="en-US" smtClean="0"/>
              <a:t>11/2/21</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799981660"/>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8912"/>
            <a:ext cx="8080375" cy="575094"/>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Text Placeholder 2"/>
          <p:cNvSpPr>
            <a:spLocks noGrp="1"/>
          </p:cNvSpPr>
          <p:nvPr>
            <p:ph type="body" idx="10" hasCustomPrompt="1"/>
          </p:nvPr>
        </p:nvSpPr>
        <p:spPr>
          <a:xfrm>
            <a:off x="640321" y="1011992"/>
            <a:ext cx="8077645" cy="383182"/>
          </a:xfrm>
        </p:spPr>
        <p:txBody>
          <a:bodyPr vert="horz" wrap="square" lIns="91440" tIns="45720" rIns="91440" bIns="45720" rtlCol="0" anchor="t">
            <a:noAutofit/>
          </a:bodyPr>
          <a:lstStyle>
            <a:lvl1pPr marL="168275" indent="-168275">
              <a:buNone/>
              <a:defRPr lang="en-US" dirty="0" smtClean="0"/>
            </a:lvl1pPr>
          </a:lstStyle>
          <a:p>
            <a:pPr marL="0" lvl="0" indent="0"/>
            <a:r>
              <a:rPr lang="en-US" dirty="0"/>
              <a:t>Subhead</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4163C71C-E15B-4273-8FC5-6D8F0B255339}" type="datetime1">
              <a:rPr lang="en-US" smtClean="0"/>
              <a:t>11/2/21</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265814791"/>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099020C2-B8CC-43A5-BD38-18054C1AB93F}" type="datetime1">
              <a:rPr lang="en-US" smtClean="0"/>
              <a:t>11/2/21</a:t>
            </a:fld>
            <a:endParaRPr lang="en-US" dirty="0"/>
          </a:p>
        </p:txBody>
      </p:sp>
      <p:sp>
        <p:nvSpPr>
          <p:cNvPr id="6"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7"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29184055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1"/>
            <a:ext cx="9144000" cy="6251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5668621-AC61-413F-988E-AE3E49B130F0}" type="datetime1">
              <a:rPr lang="en-US" smtClean="0"/>
              <a:t>11/2/21</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87689253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nternal Cobranding with Image">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11/2/21</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sp>
        <p:nvSpPr>
          <p:cNvPr id="12" name="TextBox 11"/>
          <p:cNvSpPr txBox="1"/>
          <p:nvPr userDrawn="1"/>
        </p:nvSpPr>
        <p:spPr bwMode="auto">
          <a:xfrm>
            <a:off x="3785492" y="756610"/>
            <a:ext cx="1345153" cy="415498"/>
          </a:xfrm>
          <a:prstGeom prst="rect">
            <a:avLst/>
          </a:prstGeom>
          <a:noFill/>
          <a:ln w="19050" algn="ctr">
            <a:noFill/>
            <a:miter lim="800000"/>
            <a:headEnd/>
            <a:tailEnd/>
          </a:ln>
        </p:spPr>
        <p:txBody>
          <a:bodyPr wrap="square" lIns="0" tIns="0" rIns="0" bIns="0" rtlCol="0">
            <a:spAutoFit/>
          </a:bodyPr>
          <a:lstStyle/>
          <a:p>
            <a:r>
              <a:rPr lang="en-US" sz="900" dirty="0">
                <a:solidFill>
                  <a:schemeClr val="bg1"/>
                </a:solidFill>
                <a:latin typeface="+mj-lt"/>
              </a:rPr>
              <a:t>UCSF Helen Diller Family</a:t>
            </a:r>
          </a:p>
          <a:p>
            <a:r>
              <a:rPr lang="en-US" sz="900" dirty="0">
                <a:solidFill>
                  <a:schemeClr val="bg1"/>
                </a:solidFill>
                <a:latin typeface="+mj-lt"/>
              </a:rPr>
              <a:t>Comprehensive </a:t>
            </a:r>
            <a:br>
              <a:rPr lang="en-US" sz="900" dirty="0">
                <a:solidFill>
                  <a:schemeClr val="bg1"/>
                </a:solidFill>
                <a:latin typeface="+mj-lt"/>
              </a:rPr>
            </a:br>
            <a:r>
              <a:rPr lang="en-US" sz="900" dirty="0">
                <a:solidFill>
                  <a:schemeClr val="bg1"/>
                </a:solidFill>
                <a:latin typeface="+mj-lt"/>
              </a:rPr>
              <a:t>Cancer Center</a:t>
            </a:r>
          </a:p>
        </p:txBody>
      </p:sp>
      <p:cxnSp>
        <p:nvCxnSpPr>
          <p:cNvPr id="14" name="Straight Connector 13"/>
          <p:cNvCxnSpPr/>
          <p:nvPr userDrawn="1"/>
        </p:nvCxnSpPr>
        <p:spPr>
          <a:xfrm>
            <a:off x="5140073" y="734837"/>
            <a:ext cx="0" cy="41148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bwMode="auto">
          <a:xfrm>
            <a:off x="5297863" y="756610"/>
            <a:ext cx="765029" cy="276999"/>
          </a:xfrm>
          <a:prstGeom prst="rect">
            <a:avLst/>
          </a:prstGeom>
          <a:noFill/>
          <a:ln w="19050" algn="ctr">
            <a:noFill/>
            <a:miter lim="800000"/>
            <a:headEnd/>
            <a:tailEnd/>
          </a:ln>
        </p:spPr>
        <p:txBody>
          <a:bodyPr wrap="square" lIns="0" tIns="0" rIns="0" bIns="0" rtlCol="0">
            <a:spAutoFit/>
          </a:bodyPr>
          <a:lstStyle/>
          <a:p>
            <a:r>
              <a:rPr lang="en-US" sz="900" dirty="0">
                <a:solidFill>
                  <a:schemeClr val="bg1"/>
                </a:solidFill>
                <a:latin typeface="+mj-lt"/>
              </a:rPr>
              <a:t>UCSF School</a:t>
            </a:r>
            <a:br>
              <a:rPr lang="en-US" sz="900" dirty="0">
                <a:solidFill>
                  <a:schemeClr val="bg1"/>
                </a:solidFill>
                <a:latin typeface="+mj-lt"/>
              </a:rPr>
            </a:br>
            <a:r>
              <a:rPr lang="en-US" sz="900" dirty="0">
                <a:solidFill>
                  <a:schemeClr val="bg1"/>
                </a:solidFill>
                <a:latin typeface="+mj-lt"/>
              </a:rPr>
              <a:t>of Medicine</a:t>
            </a:r>
          </a:p>
        </p:txBody>
      </p:sp>
      <p:cxnSp>
        <p:nvCxnSpPr>
          <p:cNvPr id="16" name="Straight Connector 15"/>
          <p:cNvCxnSpPr/>
          <p:nvPr userDrawn="1"/>
        </p:nvCxnSpPr>
        <p:spPr>
          <a:xfrm>
            <a:off x="6062893" y="734837"/>
            <a:ext cx="0" cy="41148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bwMode="auto">
          <a:xfrm>
            <a:off x="6221297" y="756610"/>
            <a:ext cx="975995" cy="276999"/>
          </a:xfrm>
          <a:prstGeom prst="rect">
            <a:avLst/>
          </a:prstGeom>
          <a:noFill/>
          <a:ln w="19050" algn="ctr">
            <a:noFill/>
            <a:miter lim="800000"/>
            <a:headEnd/>
            <a:tailEnd/>
          </a:ln>
        </p:spPr>
        <p:txBody>
          <a:bodyPr wrap="square" lIns="0" tIns="0" rIns="0" bIns="0" rtlCol="0">
            <a:spAutoFit/>
          </a:bodyPr>
          <a:lstStyle/>
          <a:p>
            <a:r>
              <a:rPr lang="en-US" sz="900" dirty="0">
                <a:solidFill>
                  <a:schemeClr val="bg1"/>
                </a:solidFill>
                <a:latin typeface="+mj-lt"/>
              </a:rPr>
              <a:t>AIDS Research</a:t>
            </a:r>
            <a:r>
              <a:rPr lang="en-US" sz="900" baseline="0" dirty="0">
                <a:solidFill>
                  <a:schemeClr val="bg1"/>
                </a:solidFill>
                <a:latin typeface="+mj-lt"/>
              </a:rPr>
              <a:t> Institute at UCSF</a:t>
            </a:r>
            <a:endParaRPr lang="en-US" sz="900" dirty="0">
              <a:solidFill>
                <a:schemeClr val="bg1"/>
              </a:solidFill>
              <a:latin typeface="+mj-lt"/>
            </a:endParaRPr>
          </a:p>
        </p:txBody>
      </p:sp>
      <p:pic>
        <p:nvPicPr>
          <p:cNvPr id="18" name="Picture 17" descr="UCSF_SubLogo_GlobalHealthSci_white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4237968806"/>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032818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5"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3630547" y="2701522"/>
            <a:ext cx="2110616" cy="13781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8266552"/>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Closing with Quote">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658358" y="639525"/>
            <a:ext cx="6204666" cy="1446212"/>
          </a:xfrm>
        </p:spPr>
        <p:txBody>
          <a:bodyPr/>
          <a:lstStyle>
            <a:lvl1pPr marL="0" indent="0">
              <a:lnSpc>
                <a:spcPct val="95000"/>
              </a:lnSpc>
              <a:spcBef>
                <a:spcPts val="600"/>
              </a:spcBef>
              <a:buFontTx/>
              <a:buNone/>
              <a:defRPr sz="24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a:t>Click to edit Master text styles</a:t>
            </a:r>
          </a:p>
        </p:txBody>
      </p:sp>
      <p:cxnSp>
        <p:nvCxnSpPr>
          <p:cNvPr id="8" name="Straight Connector 7"/>
          <p:cNvCxnSpPr/>
          <p:nvPr userDrawn="1"/>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3414216"/>
            <a:ext cx="1503181" cy="977406"/>
          </a:xfrm>
          <a:prstGeom prst="rect">
            <a:avLst/>
          </a:prstGeom>
        </p:spPr>
      </p:pic>
    </p:spTree>
    <p:extLst>
      <p:ext uri="{BB962C8B-B14F-4D97-AF65-F5344CB8AC3E}">
        <p14:creationId xmlns:p14="http://schemas.microsoft.com/office/powerpoint/2010/main" val="1141800773"/>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Closing with Collage">
    <p:bg>
      <p:bgPr>
        <a:solidFill>
          <a:schemeClr val="tx2"/>
        </a:solid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 y="3818374"/>
            <a:ext cx="4210268" cy="3042745"/>
          </a:xfrm>
          <a:prstGeom prst="rect">
            <a:avLst/>
          </a:prstGeom>
        </p:spPr>
      </p:pic>
      <p:pic>
        <p:nvPicPr>
          <p:cNvPr id="19" name="Picture 1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 y="0"/>
            <a:ext cx="9144004" cy="3868899"/>
          </a:xfrm>
          <a:prstGeom prst="rect">
            <a:avLst/>
          </a:prstGeom>
        </p:spPr>
      </p:pic>
      <p:pic>
        <p:nvPicPr>
          <p:cNvPr id="20" name="Picture 19"/>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754880" y="1611152"/>
            <a:ext cx="4389119" cy="2724912"/>
          </a:xfrm>
          <a:prstGeom prst="rect">
            <a:avLst/>
          </a:prstGeom>
        </p:spPr>
      </p:pic>
      <p:pic>
        <p:nvPicPr>
          <p:cNvPr id="21" name="Picture 20"/>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99033" y="4336064"/>
            <a:ext cx="5044967" cy="2521936"/>
          </a:xfrm>
          <a:prstGeom prst="rect">
            <a:avLst/>
          </a:prstGeom>
        </p:spPr>
      </p:pic>
      <p:sp>
        <p:nvSpPr>
          <p:cNvPr id="22" name="Rectangle 21"/>
          <p:cNvSpPr/>
          <p:nvPr userDrawn="1"/>
        </p:nvSpPr>
        <p:spPr bwMode="auto">
          <a:xfrm>
            <a:off x="2723103" y="1611152"/>
            <a:ext cx="3675888" cy="36758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23" name="Picture 7"/>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38631"/>
          <a:stretch/>
        </p:blipFill>
        <p:spPr bwMode="auto">
          <a:xfrm>
            <a:off x="4327515" y="2924450"/>
            <a:ext cx="2223280" cy="8939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143718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xternal Co-branding with Image">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11/2/21</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cxnSp>
        <p:nvCxnSpPr>
          <p:cNvPr id="18" name="Straight Connector 17"/>
          <p:cNvCxnSpPr/>
          <p:nvPr userDrawn="1"/>
        </p:nvCxnSpPr>
        <p:spPr>
          <a:xfrm>
            <a:off x="3238039" y="591021"/>
            <a:ext cx="0" cy="96012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3502429" y="742095"/>
            <a:ext cx="1487211" cy="682055"/>
            <a:chOff x="2749439" y="752601"/>
            <a:chExt cx="1487211" cy="682055"/>
          </a:xfrm>
        </p:grpSpPr>
        <p:sp>
          <p:nvSpPr>
            <p:cNvPr id="20" name="Rectangle 19"/>
            <p:cNvSpPr/>
            <p:nvPr userDrawn="1"/>
          </p:nvSpPr>
          <p:spPr bwMode="auto">
            <a:xfrm>
              <a:off x="2749439" y="752601"/>
              <a:ext cx="1065834" cy="682055"/>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1200" b="1" dirty="0" err="1">
                <a:solidFill>
                  <a:schemeClr val="bg1"/>
                </a:solidFill>
                <a:latin typeface="+mj-lt"/>
              </a:endParaRPr>
            </a:p>
          </p:txBody>
        </p:sp>
        <p:sp>
          <p:nvSpPr>
            <p:cNvPr id="21" name="TextBox 20"/>
            <p:cNvSpPr txBox="1"/>
            <p:nvPr userDrawn="1"/>
          </p:nvSpPr>
          <p:spPr bwMode="auto">
            <a:xfrm>
              <a:off x="2785238" y="908465"/>
              <a:ext cx="1451412" cy="387798"/>
            </a:xfrm>
            <a:prstGeom prst="rect">
              <a:avLst/>
            </a:prstGeom>
            <a:noFill/>
            <a:ln w="19050" algn="ctr">
              <a:noFill/>
              <a:miter lim="800000"/>
              <a:headEnd/>
              <a:tailEnd/>
            </a:ln>
          </p:spPr>
          <p:txBody>
            <a:bodyPr wrap="square" lIns="0" tIns="0" rIns="0" bIns="0" rtlCol="0">
              <a:spAutoFit/>
            </a:bodyPr>
            <a:lstStyle/>
            <a:p>
              <a:pPr>
                <a:lnSpc>
                  <a:spcPct val="90000"/>
                </a:lnSpc>
              </a:pPr>
              <a:r>
                <a:rPr lang="en-US" sz="1400" dirty="0">
                  <a:solidFill>
                    <a:schemeClr val="bg1"/>
                  </a:solidFill>
                  <a:latin typeface="+mj-lt"/>
                </a:rPr>
                <a:t>Partner </a:t>
              </a:r>
              <a:br>
                <a:rPr lang="en-US" sz="1400" dirty="0">
                  <a:solidFill>
                    <a:schemeClr val="bg1"/>
                  </a:solidFill>
                  <a:latin typeface="+mj-lt"/>
                </a:rPr>
              </a:br>
              <a:r>
                <a:rPr lang="en-US" sz="1400" dirty="0">
                  <a:solidFill>
                    <a:schemeClr val="bg1"/>
                  </a:solidFill>
                  <a:latin typeface="+mj-lt"/>
                </a:rPr>
                <a:t>Logo</a:t>
              </a:r>
            </a:p>
          </p:txBody>
        </p:sp>
      </p:grpSp>
      <p:pic>
        <p:nvPicPr>
          <p:cNvPr id="16" name="Picture 15" descr="UCSF_SubLogo_GlobalHealthSci_white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297175692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F3D771E1-46BB-4A41-837B-A28DD845D1F3}" type="datetime1">
              <a:rPr lang="en-US" smtClean="0"/>
              <a:t>11/2/21</a:t>
            </a:fld>
            <a:endParaRPr lang="en-US" dirty="0"/>
          </a:p>
        </p:txBody>
      </p:sp>
      <p:sp>
        <p:nvSpPr>
          <p:cNvPr id="4" name="Text Placeholder 3"/>
          <p:cNvSpPr>
            <a:spLocks noGrp="1"/>
          </p:cNvSpPr>
          <p:nvPr>
            <p:ph type="body" sz="quarter" idx="10"/>
          </p:nvPr>
        </p:nvSpPr>
        <p:spPr>
          <a:xfrm>
            <a:off x="745587" y="4046758"/>
            <a:ext cx="6451600" cy="32575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2" name="Picture 11" descr="UCSF_SubLogo_GlobalHealthSci_white_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354865675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B1DD14AD-E010-464A-BC72-115CD7ABDD27}" type="datetime1">
              <a:rPr lang="en-US" smtClean="0"/>
              <a:t>11/2/21</a:t>
            </a:fld>
            <a:endParaRPr lang="en-US" dirty="0"/>
          </a:p>
        </p:txBody>
      </p:sp>
      <p:sp>
        <p:nvSpPr>
          <p:cNvPr id="4" name="Text Placeholder 3"/>
          <p:cNvSpPr>
            <a:spLocks noGrp="1"/>
          </p:cNvSpPr>
          <p:nvPr>
            <p:ph type="body" sz="quarter" idx="10"/>
          </p:nvPr>
        </p:nvSpPr>
        <p:spPr>
          <a:xfrm>
            <a:off x="744762" y="4045137"/>
            <a:ext cx="6478043" cy="3414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a:t>Click to edit Master text styles</a:t>
            </a:r>
          </a:p>
        </p:txBody>
      </p:sp>
      <p:pic>
        <p:nvPicPr>
          <p:cNvPr id="12" name="Picture 11" descr="UCSF_SubLogo_GlobalHealthSci_white_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298938396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image" Target="../media/image6.emf"/><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theme" Target="../theme/theme2.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image" Target="../media/image6.emf"/><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theme" Target="../theme/theme3.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5950" y="434993"/>
            <a:ext cx="8089900" cy="563231"/>
          </a:xfrm>
          <a:prstGeom prst="rect">
            <a:avLst/>
          </a:prstGeom>
        </p:spPr>
        <p:txBody>
          <a:bodyPr vert="horz" wrap="square" lIns="91440" tIns="45720" rIns="91440" bIns="45720" rtlCol="0" anchor="t" anchorCtr="0">
            <a:spAutoFit/>
          </a:bodyPr>
          <a:lstStyle/>
          <a:p>
            <a:r>
              <a:rPr lang="en-US" dirty="0"/>
              <a:t>Slide Title Here</a:t>
            </a:r>
          </a:p>
        </p:txBody>
      </p:sp>
      <p:sp>
        <p:nvSpPr>
          <p:cNvPr id="3" name="Text Placeholder 2"/>
          <p:cNvSpPr>
            <a:spLocks noGrp="1"/>
          </p:cNvSpPr>
          <p:nvPr>
            <p:ph type="body" idx="1"/>
          </p:nvPr>
        </p:nvSpPr>
        <p:spPr>
          <a:xfrm>
            <a:off x="657789" y="1565576"/>
            <a:ext cx="8089901" cy="1661993"/>
          </a:xfrm>
          <a:prstGeom prst="rect">
            <a:avLst/>
          </a:prstGeom>
        </p:spPr>
        <p:txBody>
          <a:bodyPr vert="horz" wrap="square" lIns="91440" tIns="45720" rIns="91440" bIns="45720" rtlCol="0">
            <a:noAutofit/>
          </a:body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9EB3265C-F0D4-410E-8C75-9C1664655489}" type="datetime1">
              <a:rPr lang="en-US" smtClean="0"/>
              <a:t>11/2/21</a:t>
            </a:fld>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cxnSp>
        <p:nvCxnSpPr>
          <p:cNvPr id="9" name="Straight Connector 8"/>
          <p:cNvCxnSpPr/>
          <p:nvPr userDrawn="1"/>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sp>
        <p:nvSpPr>
          <p:cNvPr id="2069" name="Freeform 77"/>
          <p:cNvSpPr>
            <a:spLocks/>
          </p:cNvSpPr>
          <p:nvPr userDrawn="1"/>
        </p:nvSpPr>
        <p:spPr bwMode="auto">
          <a:xfrm>
            <a:off x="8129588" y="6394450"/>
            <a:ext cx="647700" cy="311150"/>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cSld>
  <p:clrMap bg1="lt1" tx1="dk1" bg2="lt2" tx2="dk2" accent1="accent1" accent2="accent2" accent3="accent3" accent4="accent4" accent5="accent5" accent6="accent6" hlink="hlink" folHlink="folHlink"/>
  <p:sldLayoutIdLst>
    <p:sldLayoutId id="2147484014" r:id="rId1"/>
    <p:sldLayoutId id="2147484016" r:id="rId2"/>
    <p:sldLayoutId id="2147483933" r:id="rId3"/>
    <p:sldLayoutId id="2147484012" r:id="rId4"/>
    <p:sldLayoutId id="2147483934" r:id="rId5"/>
    <p:sldLayoutId id="2147484013" r:id="rId6"/>
    <p:sldLayoutId id="2147484015" r:id="rId7"/>
    <p:sldLayoutId id="2147483935" r:id="rId8"/>
    <p:sldLayoutId id="2147483936" r:id="rId9"/>
    <p:sldLayoutId id="2147483937" r:id="rId10"/>
    <p:sldLayoutId id="2147483938" r:id="rId11"/>
    <p:sldLayoutId id="2147483939" r:id="rId12"/>
    <p:sldLayoutId id="2147483940" r:id="rId13"/>
    <p:sldLayoutId id="2147483941" r:id="rId14"/>
    <p:sldLayoutId id="2147483950" r:id="rId15"/>
    <p:sldLayoutId id="2147483942" r:id="rId16"/>
    <p:sldLayoutId id="2147483943" r:id="rId17"/>
    <p:sldLayoutId id="2147483944" r:id="rId18"/>
    <p:sldLayoutId id="2147483945" r:id="rId19"/>
    <p:sldLayoutId id="2147483946" r:id="rId20"/>
    <p:sldLayoutId id="2147483947" r:id="rId21"/>
    <p:sldLayoutId id="2147483948" r:id="rId22"/>
    <p:sldLayoutId id="2147483949" r:id="rId23"/>
    <p:sldLayoutId id="2147484017" r:id="rId24"/>
    <p:sldLayoutId id="2147484018" r:id="rId25"/>
    <p:sldLayoutId id="2147484019" r:id="rId26"/>
    <p:sldLayoutId id="2147484020" r:id="rId27"/>
  </p:sldLayoutIdLst>
  <p:transition>
    <p:fade/>
  </p:transition>
  <p:hf hdr="0"/>
  <p:txStyles>
    <p:titleStyle>
      <a:lvl1pPr algn="l" defTabSz="914400" rtl="0" eaLnBrk="1" latinLnBrk="0" hangingPunct="1">
        <a:lnSpc>
          <a:spcPct val="85000"/>
        </a:lnSpc>
        <a:spcBef>
          <a:spcPct val="0"/>
        </a:spcBef>
        <a:buNone/>
        <a:defRPr lang="en-US" sz="3600" b="0" kern="1200" cap="none" spc="0" baseline="0" dirty="0" smtClean="0">
          <a:solidFill>
            <a:schemeClr val="tx1"/>
          </a:solidFill>
          <a:latin typeface="+mn-lt"/>
          <a:ea typeface="+mj-ea"/>
          <a:cs typeface="Arial" pitchFamily="34" charset="0"/>
        </a:defRPr>
      </a:lvl1pPr>
    </p:titleStyle>
    <p:body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6473" y="434358"/>
            <a:ext cx="8089900" cy="563231"/>
          </a:xfrm>
          <a:prstGeom prst="rect">
            <a:avLst/>
          </a:prstGeom>
        </p:spPr>
        <p:txBody>
          <a:bodyPr vert="horz" wrap="square" lIns="91440" tIns="45720" rIns="91440" bIns="45720" rtlCol="0" anchor="t" anchorCtr="0">
            <a:spAutoFit/>
          </a:bodyPr>
          <a:lstStyle/>
          <a:p>
            <a:r>
              <a:rPr lang="en-US" dirty="0"/>
              <a:t>Slide Title Here</a:t>
            </a:r>
          </a:p>
        </p:txBody>
      </p:sp>
      <p:sp>
        <p:nvSpPr>
          <p:cNvPr id="3" name="Text Placeholder 2"/>
          <p:cNvSpPr>
            <a:spLocks noGrp="1"/>
          </p:cNvSpPr>
          <p:nvPr>
            <p:ph type="body" idx="1"/>
          </p:nvPr>
        </p:nvSpPr>
        <p:spPr>
          <a:xfrm>
            <a:off x="657789" y="1555416"/>
            <a:ext cx="8089901" cy="1661993"/>
          </a:xfrm>
          <a:prstGeom prst="rect">
            <a:avLst/>
          </a:prstGeom>
        </p:spPr>
        <p:txBody>
          <a:bodyPr vert="horz" wrap="square" lIns="91440" tIns="45720" rIns="91440" bIns="45720" rtlCol="0">
            <a:noAutofit/>
          </a:body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DAB5EC3A-29DC-4460-AB8F-0DD1BAF5274D}" type="datetime1">
              <a:rPr lang="en-US" smtClean="0"/>
              <a:t>11/2/21</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365125" y="6250080"/>
            <a:ext cx="8413750" cy="0"/>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xmlns="">
                <a:noFill/>
              </a14:hiddenFill>
            </a:ext>
          </a:extLst>
        </p:spPr>
      </p:cxnSp>
      <p:cxnSp>
        <p:nvCxnSpPr>
          <p:cNvPr id="9" name="Straight Connector 8"/>
          <p:cNvCxnSpPr/>
          <p:nvPr userDrawn="1"/>
        </p:nvCxnSpPr>
        <p:spPr>
          <a:xfrm>
            <a:off x="365125" y="6250080"/>
            <a:ext cx="8413750" cy="0"/>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xmlns="">
                <a:noFill/>
              </a14:hiddenFill>
            </a:ext>
          </a:extLst>
        </p:spPr>
      </p:cxnSp>
      <p:pic>
        <p:nvPicPr>
          <p:cNvPr id="10" name="Picture 41"/>
          <p:cNvPicPr>
            <a:picLocks noChangeAspect="1" noChangeArrowheads="1"/>
          </p:cNvPicPr>
          <p:nvPr userDrawn="1"/>
        </p:nvPicPr>
        <p:blipFill rotWithShape="1">
          <a:blip r:embed="rId20">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918672340"/>
      </p:ext>
    </p:extLst>
  </p:cSld>
  <p:clrMap bg1="lt1" tx1="dk1" bg2="lt2" tx2="dk2" accent1="accent1" accent2="accent2" accent3="accent3" accent4="accent4" accent5="accent5" accent6="accent6" hlink="hlink" folHlink="folHlink"/>
  <p:sldLayoutIdLst>
    <p:sldLayoutId id="2147483953" r:id="rId1"/>
    <p:sldLayoutId id="2147484002" r:id="rId2"/>
    <p:sldLayoutId id="2147484003" r:id="rId3"/>
    <p:sldLayoutId id="2147484004" r:id="rId4"/>
    <p:sldLayoutId id="2147484005" r:id="rId5"/>
    <p:sldLayoutId id="2147484006" r:id="rId6"/>
    <p:sldLayoutId id="2147484000" r:id="rId7"/>
    <p:sldLayoutId id="2147483960" r:id="rId8"/>
    <p:sldLayoutId id="2147483961" r:id="rId9"/>
    <p:sldLayoutId id="2147483962" r:id="rId10"/>
    <p:sldLayoutId id="2147483963" r:id="rId11"/>
    <p:sldLayoutId id="2147483964" r:id="rId12"/>
    <p:sldLayoutId id="2147483965" r:id="rId13"/>
    <p:sldLayoutId id="2147483966" r:id="rId14"/>
    <p:sldLayoutId id="2147483967" r:id="rId15"/>
    <p:sldLayoutId id="2147483968" r:id="rId16"/>
    <p:sldLayoutId id="2147483969" r:id="rId17"/>
    <p:sldLayoutId id="2147483970" r:id="rId18"/>
  </p:sldLayoutIdLst>
  <p:transition>
    <p:fade/>
  </p:transition>
  <p:hf hdr="0"/>
  <p:txStyles>
    <p:titleStyle>
      <a:lvl1pPr algn="l" defTabSz="914400" rtl="0" eaLnBrk="1" latinLnBrk="0" hangingPunct="1">
        <a:lnSpc>
          <a:spcPct val="85000"/>
        </a:lnSpc>
        <a:spcBef>
          <a:spcPct val="0"/>
        </a:spcBef>
        <a:buNone/>
        <a:defRPr lang="en-US" sz="3600" b="0" kern="1200" cap="none" spc="0" baseline="0" dirty="0" smtClean="0">
          <a:solidFill>
            <a:schemeClr val="bg1"/>
          </a:solidFill>
          <a:latin typeface="+mn-lt"/>
          <a:ea typeface="+mj-ea"/>
          <a:cs typeface="Arial" pitchFamily="34" charset="0"/>
        </a:defRPr>
      </a:lvl1pPr>
    </p:titleStyle>
    <p:bodyStyle>
      <a:lvl1pPr marL="168275" indent="-168275" algn="l" defTabSz="914400" rtl="0" eaLnBrk="1" latinLnBrk="0" hangingPunct="1">
        <a:lnSpc>
          <a:spcPct val="90000"/>
        </a:lnSpc>
        <a:spcBef>
          <a:spcPts val="1400"/>
        </a:spcBef>
        <a:buClr>
          <a:schemeClr val="bg1"/>
        </a:buClr>
        <a:buFont typeface="Wingdings" panose="05000000000000000000" pitchFamily="2" charset="2"/>
        <a:buChar char="§"/>
        <a:defRPr lang="en-US" sz="2100" b="0" kern="1200" dirty="0" smtClean="0">
          <a:solidFill>
            <a:schemeClr val="bg1"/>
          </a:solidFill>
          <a:latin typeface="+mj-lt"/>
          <a:ea typeface="+mn-ea"/>
          <a:cs typeface="+mn-cs"/>
        </a:defRPr>
      </a:lvl1pPr>
      <a:lvl2pPr marL="457200"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smtClean="0">
          <a:solidFill>
            <a:schemeClr val="bg1"/>
          </a:solidFill>
          <a:latin typeface="+mj-lt"/>
          <a:ea typeface="+mn-ea"/>
          <a:cs typeface="+mn-cs"/>
        </a:defRPr>
      </a:lvl2pPr>
      <a:lvl3pPr marL="742950"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smtClean="0">
          <a:solidFill>
            <a:schemeClr val="bg1"/>
          </a:solidFill>
          <a:latin typeface="+mj-lt"/>
          <a:ea typeface="+mn-ea"/>
          <a:cs typeface="+mn-cs"/>
        </a:defRPr>
      </a:lvl3pPr>
      <a:lvl4pPr marL="1028700" indent="-228600" algn="l" defTabSz="914400" rtl="0" eaLnBrk="1" latinLnBrk="0" hangingPunct="1">
        <a:lnSpc>
          <a:spcPct val="90000"/>
        </a:lnSpc>
        <a:spcBef>
          <a:spcPts val="1400"/>
        </a:spcBef>
        <a:buClr>
          <a:schemeClr val="bg1"/>
        </a:buClr>
        <a:buFont typeface="Wingdings" panose="05000000000000000000" pitchFamily="2" charset="2"/>
        <a:buChar char="§"/>
        <a:defRPr lang="en-US" sz="2100" b="0" kern="1200" dirty="0" smtClean="0">
          <a:solidFill>
            <a:schemeClr val="bg1"/>
          </a:solidFill>
          <a:latin typeface="+mj-lt"/>
          <a:ea typeface="+mn-ea"/>
          <a:cs typeface="+mn-cs"/>
        </a:defRPr>
      </a:lvl4pPr>
      <a:lvl5pPr marL="1312863"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bwMode="invGray">
          <a:xfrm>
            <a:off x="0" y="6250080"/>
            <a:ext cx="9144000" cy="607920"/>
          </a:xfrm>
          <a:prstGeom prst="rect">
            <a:avLst/>
          </a:prstGeom>
          <a:solidFill>
            <a:schemeClr val="tx1"/>
          </a:soli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 name="Title Placeholder 1"/>
          <p:cNvSpPr>
            <a:spLocks noGrp="1"/>
          </p:cNvSpPr>
          <p:nvPr>
            <p:ph type="title"/>
          </p:nvPr>
        </p:nvSpPr>
        <p:spPr>
          <a:xfrm>
            <a:off x="655950" y="434358"/>
            <a:ext cx="8089900" cy="563231"/>
          </a:xfrm>
          <a:prstGeom prst="rect">
            <a:avLst/>
          </a:prstGeom>
        </p:spPr>
        <p:txBody>
          <a:bodyPr vert="horz" wrap="square" lIns="91440" tIns="45720" rIns="91440" bIns="45720" rtlCol="0" anchor="t" anchorCtr="0">
            <a:spAutoFit/>
          </a:bodyPr>
          <a:lstStyle/>
          <a:p>
            <a:r>
              <a:rPr lang="en-US" dirty="0"/>
              <a:t>Slide Title Here</a:t>
            </a:r>
          </a:p>
        </p:txBody>
      </p:sp>
      <p:sp>
        <p:nvSpPr>
          <p:cNvPr id="3" name="Text Placeholder 2"/>
          <p:cNvSpPr>
            <a:spLocks noGrp="1"/>
          </p:cNvSpPr>
          <p:nvPr>
            <p:ph type="body" idx="1"/>
          </p:nvPr>
        </p:nvSpPr>
        <p:spPr>
          <a:xfrm>
            <a:off x="657789" y="1555416"/>
            <a:ext cx="8089901" cy="1661993"/>
          </a:xfrm>
          <a:prstGeom prst="rect">
            <a:avLst/>
          </a:prstGeom>
        </p:spPr>
        <p:txBody>
          <a:bodyPr vert="horz" wrap="square" lIns="91440" tIns="45720" rIns="91440" bIns="45720" rtlCol="0">
            <a:noAutofit/>
          </a:body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D092B5C8-A02F-48BB-85A9-4E6693BB4284}" type="datetime1">
              <a:rPr lang="en-US" smtClean="0"/>
              <a:t>11/2/21</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pic>
        <p:nvPicPr>
          <p:cNvPr id="9" name="Picture 41"/>
          <p:cNvPicPr>
            <a:picLocks noChangeAspect="1" noChangeArrowheads="1"/>
          </p:cNvPicPr>
          <p:nvPr userDrawn="1"/>
        </p:nvPicPr>
        <p:blipFill rotWithShape="1">
          <a:blip r:embed="rId20">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987434878"/>
      </p:ext>
    </p:extLst>
  </p:cSld>
  <p:clrMap bg1="lt1" tx1="dk1" bg2="lt2" tx2="dk2" accent1="accent1" accent2="accent2" accent3="accent3" accent4="accent4" accent5="accent5" accent6="accent6" hlink="hlink" folHlink="folHlink"/>
  <p:sldLayoutIdLst>
    <p:sldLayoutId id="2147484007" r:id="rId1"/>
    <p:sldLayoutId id="2147483972" r:id="rId2"/>
    <p:sldLayoutId id="2147484008" r:id="rId3"/>
    <p:sldLayoutId id="2147484009" r:id="rId4"/>
    <p:sldLayoutId id="2147484010" r:id="rId5"/>
    <p:sldLayoutId id="2147484011" r:id="rId6"/>
    <p:sldLayoutId id="2147484001" r:id="rId7"/>
    <p:sldLayoutId id="2147483979" r:id="rId8"/>
    <p:sldLayoutId id="2147483980" r:id="rId9"/>
    <p:sldLayoutId id="2147483981" r:id="rId10"/>
    <p:sldLayoutId id="2147483982" r:id="rId11"/>
    <p:sldLayoutId id="2147483983" r:id="rId12"/>
    <p:sldLayoutId id="2147483984" r:id="rId13"/>
    <p:sldLayoutId id="2147483985" r:id="rId14"/>
    <p:sldLayoutId id="2147483986" r:id="rId15"/>
    <p:sldLayoutId id="2147483987" r:id="rId16"/>
    <p:sldLayoutId id="2147483988" r:id="rId17"/>
    <p:sldLayoutId id="2147483989" r:id="rId18"/>
  </p:sldLayoutIdLst>
  <p:transition>
    <p:fade/>
  </p:transition>
  <p:hf hdr="0"/>
  <p:txStyles>
    <p:titleStyle>
      <a:lvl1pPr algn="l" defTabSz="914400" rtl="0" eaLnBrk="1" latinLnBrk="0" hangingPunct="1">
        <a:lnSpc>
          <a:spcPct val="85000"/>
        </a:lnSpc>
        <a:spcBef>
          <a:spcPct val="0"/>
        </a:spcBef>
        <a:buNone/>
        <a:defRPr lang="en-US" sz="3600" b="0" kern="1200" cap="none" spc="0" baseline="0" dirty="0" smtClean="0">
          <a:solidFill>
            <a:schemeClr val="tx1"/>
          </a:solidFill>
          <a:latin typeface="+mn-lt"/>
          <a:ea typeface="+mj-ea"/>
          <a:cs typeface="Arial" pitchFamily="34" charset="0"/>
        </a:defRPr>
      </a:lvl1pPr>
    </p:titleStyle>
    <p:body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5.xml"/><Relationship Id="rId1" Type="http://schemas.openxmlformats.org/officeDocument/2006/relationships/vmlDrawing" Target="../drawings/vmlDrawing2.vml"/><Relationship Id="rId4" Type="http://schemas.openxmlformats.org/officeDocument/2006/relationships/image" Target="../media/image18.emf"/></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hyperlink" Target="https://www.nytimes.com/interactive/2020/world/europe/italy-coronavirus-cases.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7.xml"/><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hyperlink" Target="https://www.ncbi.nlm.nih.gov/pmc/articles/PMC7161343/" TargetMode="External"/><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605" y="2849426"/>
            <a:ext cx="6595720" cy="652743"/>
          </a:xfrm>
        </p:spPr>
        <p:txBody>
          <a:bodyPr/>
          <a:lstStyle/>
          <a:p>
            <a:r>
              <a:rPr lang="en-US" dirty="0">
                <a:ea typeface="MS PGothic" charset="0"/>
              </a:rPr>
              <a:t>Aging and Dependency Ratios</a:t>
            </a:r>
            <a:endParaRPr lang="en-US" dirty="0"/>
          </a:p>
        </p:txBody>
      </p:sp>
      <p:sp>
        <p:nvSpPr>
          <p:cNvPr id="3" name="Text Placeholder 2"/>
          <p:cNvSpPr>
            <a:spLocks noGrp="1"/>
          </p:cNvSpPr>
          <p:nvPr>
            <p:ph type="body" idx="1"/>
          </p:nvPr>
        </p:nvSpPr>
        <p:spPr/>
        <p:txBody>
          <a:bodyPr/>
          <a:lstStyle/>
          <a:p>
            <a:br>
              <a:rPr lang="en-US" dirty="0">
                <a:ea typeface="MS PGothic" charset="0"/>
              </a:rPr>
            </a:br>
            <a:endParaRPr lang="en-US" dirty="0"/>
          </a:p>
        </p:txBody>
      </p:sp>
      <p:sp>
        <p:nvSpPr>
          <p:cNvPr id="11" name="Text Placeholder 10"/>
          <p:cNvSpPr>
            <a:spLocks noGrp="1"/>
          </p:cNvSpPr>
          <p:nvPr>
            <p:ph type="body" sz="quarter" idx="10"/>
          </p:nvPr>
        </p:nvSpPr>
        <p:spPr>
          <a:xfrm>
            <a:off x="747713" y="4667513"/>
            <a:ext cx="6477000" cy="193675"/>
          </a:xfrm>
        </p:spPr>
        <p:txBody>
          <a:bodyPr/>
          <a:lstStyle/>
          <a:p>
            <a:pPr>
              <a:lnSpc>
                <a:spcPct val="100000"/>
              </a:lnSpc>
            </a:pPr>
            <a:r>
              <a:rPr lang="en-US" dirty="0">
                <a:latin typeface="+mn-lt"/>
              </a:rPr>
              <a:t>Nadia Diamond-Smith, PhD, MSc</a:t>
            </a:r>
          </a:p>
          <a:p>
            <a:pPr>
              <a:lnSpc>
                <a:spcPct val="100000"/>
              </a:lnSpc>
            </a:pPr>
            <a:r>
              <a:rPr lang="en-US" dirty="0">
                <a:latin typeface="+mn-lt"/>
              </a:rPr>
              <a:t>Canice E. Christian, MSc</a:t>
            </a:r>
          </a:p>
          <a:p>
            <a:endParaRPr lang="en-US"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1211263" y="1935163"/>
            <a:ext cx="6257925" cy="457200"/>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2400">
                <a:latin typeface="Times New Roman" pitchFamily="18" charset="0"/>
              </a:rPr>
              <a:t>Page 21 fig 1.3</a:t>
            </a:r>
          </a:p>
        </p:txBody>
      </p:sp>
      <p:graphicFrame>
        <p:nvGraphicFramePr>
          <p:cNvPr id="147459" name="Object 3"/>
          <p:cNvGraphicFramePr>
            <a:graphicFrameLocks noChangeAspect="1"/>
          </p:cNvGraphicFramePr>
          <p:nvPr/>
        </p:nvGraphicFramePr>
        <p:xfrm>
          <a:off x="561975" y="639763"/>
          <a:ext cx="8067675" cy="5091112"/>
        </p:xfrm>
        <a:graphic>
          <a:graphicData uri="http://schemas.openxmlformats.org/presentationml/2006/ole">
            <mc:AlternateContent xmlns:mc="http://schemas.openxmlformats.org/markup-compatibility/2006">
              <mc:Choice xmlns:v="urn:schemas-microsoft-com:vml" Requires="v">
                <p:oleObj spid="_x0000_s2088" name="Photo Editor Photo" r:id="rId3" imgW="21495238" imgH="12161905" progId="">
                  <p:embed/>
                </p:oleObj>
              </mc:Choice>
              <mc:Fallback>
                <p:oleObj name="Photo Editor Photo" r:id="rId3" imgW="21495238" imgH="12161905"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975" y="639763"/>
                        <a:ext cx="8067675" cy="5091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47460" name="Text Box 4"/>
          <p:cNvSpPr txBox="1">
            <a:spLocks noChangeArrowheads="1"/>
          </p:cNvSpPr>
          <p:nvPr/>
        </p:nvSpPr>
        <p:spPr bwMode="auto">
          <a:xfrm>
            <a:off x="228600" y="228600"/>
            <a:ext cx="8686800" cy="457200"/>
          </a:xfrm>
          <a:prstGeom prst="rect">
            <a:avLst/>
          </a:prstGeom>
          <a:noFill/>
          <a:ln w="9525">
            <a:noFill/>
            <a:miter lim="800000"/>
            <a:headEnd/>
            <a:tailEnd/>
          </a:ln>
          <a:effectLst/>
        </p:spPr>
        <p:txBody>
          <a:bodyPr>
            <a:spAutoFit/>
          </a:bodyPr>
          <a:lstStyle/>
          <a:p>
            <a:pPr>
              <a:spcBef>
                <a:spcPct val="50000"/>
              </a:spcBef>
            </a:pPr>
            <a:r>
              <a:rPr lang="en-US" sz="2400"/>
              <a:t>Rectangularization is evident in places where data is available</a:t>
            </a:r>
          </a:p>
        </p:txBody>
      </p:sp>
      <p:sp>
        <p:nvSpPr>
          <p:cNvPr id="5" name="Footer Placeholder 5"/>
          <p:cNvSpPr>
            <a:spLocks noGrp="1"/>
          </p:cNvSpPr>
          <p:nvPr>
            <p:ph type="ftr" sz="quarter" idx="3"/>
          </p:nvPr>
        </p:nvSpPr>
        <p:spPr>
          <a:xfrm>
            <a:off x="729161" y="6470128"/>
            <a:ext cx="4310907" cy="137980"/>
          </a:xfrm>
        </p:spPr>
        <p:txBody>
          <a:bodyPr/>
          <a:lstStyle/>
          <a:p>
            <a:r>
              <a:rPr lang="en-US" dirty="0"/>
              <a:t>Acknowledgement to Zachary Zimmer</a:t>
            </a:r>
          </a:p>
        </p:txBody>
      </p:sp>
    </p:spTree>
    <p:extLst>
      <p:ext uri="{BB962C8B-B14F-4D97-AF65-F5344CB8AC3E}">
        <p14:creationId xmlns:p14="http://schemas.microsoft.com/office/powerpoint/2010/main" val="238853077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7" name="Rectangle 3"/>
          <p:cNvSpPr>
            <a:spLocks noGrp="1" noChangeArrowheads="1"/>
          </p:cNvSpPr>
          <p:nvPr>
            <p:ph type="body" idx="1"/>
          </p:nvPr>
        </p:nvSpPr>
        <p:spPr>
          <a:xfrm>
            <a:off x="381000" y="1600200"/>
            <a:ext cx="8229600" cy="3306763"/>
          </a:xfrm>
        </p:spPr>
        <p:txBody>
          <a:bodyPr/>
          <a:lstStyle/>
          <a:p>
            <a:pPr>
              <a:spcBef>
                <a:spcPct val="0"/>
              </a:spcBef>
              <a:buFontTx/>
              <a:buNone/>
            </a:pPr>
            <a:r>
              <a:rPr lang="en-US" sz="2400" dirty="0"/>
              <a:t>Are the extra years of life healthy years, or are we extending our years lived in poor health?</a:t>
            </a:r>
          </a:p>
          <a:p>
            <a:pPr>
              <a:spcBef>
                <a:spcPct val="0"/>
              </a:spcBef>
              <a:buFontTx/>
              <a:buNone/>
            </a:pPr>
            <a:endParaRPr lang="en-US" sz="2400" dirty="0"/>
          </a:p>
          <a:p>
            <a:pPr>
              <a:spcBef>
                <a:spcPct val="0"/>
              </a:spcBef>
              <a:buFontTx/>
              <a:buNone/>
            </a:pPr>
            <a:r>
              <a:rPr lang="en-US" sz="2400" dirty="0"/>
              <a:t>.</a:t>
            </a:r>
          </a:p>
          <a:p>
            <a:pPr>
              <a:spcBef>
                <a:spcPct val="0"/>
              </a:spcBef>
              <a:buFontTx/>
              <a:buNone/>
            </a:pPr>
            <a:endParaRPr lang="en-US" sz="2400" dirty="0"/>
          </a:p>
        </p:txBody>
      </p:sp>
      <p:sp>
        <p:nvSpPr>
          <p:cNvPr id="4" name="Text Box 3"/>
          <p:cNvSpPr txBox="1">
            <a:spLocks noChangeArrowheads="1"/>
          </p:cNvSpPr>
          <p:nvPr/>
        </p:nvSpPr>
        <p:spPr bwMode="auto">
          <a:xfrm>
            <a:off x="286407" y="609600"/>
            <a:ext cx="8534400" cy="923330"/>
          </a:xfrm>
          <a:prstGeom prst="rect">
            <a:avLst/>
          </a:prstGeom>
          <a:noFill/>
          <a:ln w="9525">
            <a:noFill/>
            <a:miter lim="800000"/>
            <a:headEnd/>
            <a:tailEnd/>
          </a:ln>
          <a:effectLst/>
        </p:spPr>
        <p:txBody>
          <a:bodyPr>
            <a:spAutoFit/>
          </a:bodyPr>
          <a:lstStyle/>
          <a:p>
            <a:pPr marL="342900" indent="-342900"/>
            <a:r>
              <a:rPr lang="en-US" b="1" dirty="0">
                <a:solidFill>
                  <a:srgbClr val="000099"/>
                </a:solidFill>
              </a:rPr>
              <a:t>QUANTITY VERSUS QUALITY OF LIFE</a:t>
            </a:r>
            <a:endParaRPr lang="en-US" dirty="0">
              <a:solidFill>
                <a:srgbClr val="000099"/>
              </a:solidFill>
            </a:endParaRPr>
          </a:p>
          <a:p>
            <a:pPr marL="342900" indent="-342900"/>
            <a:r>
              <a:rPr lang="en-US" dirty="0"/>
              <a:t>	</a:t>
            </a:r>
          </a:p>
          <a:p>
            <a:pPr marL="342900" indent="-342900"/>
            <a:r>
              <a:rPr lang="en-US" dirty="0">
                <a:solidFill>
                  <a:srgbClr val="CCFF66"/>
                </a:solidFill>
              </a:rPr>
              <a:t>	</a:t>
            </a:r>
            <a:endParaRPr lang="en-US" b="1" dirty="0"/>
          </a:p>
        </p:txBody>
      </p:sp>
      <p:sp>
        <p:nvSpPr>
          <p:cNvPr id="6" name="Rectangle 3"/>
          <p:cNvSpPr txBox="1">
            <a:spLocks noChangeArrowheads="1"/>
          </p:cNvSpPr>
          <p:nvPr/>
        </p:nvSpPr>
        <p:spPr bwMode="auto">
          <a:xfrm>
            <a:off x="457200" y="2514600"/>
            <a:ext cx="8229600" cy="3382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chemeClr val="tx1"/>
                </a:solidFill>
                <a:effectLst/>
                <a:uLnTx/>
                <a:uFillTx/>
                <a:latin typeface="+mn-lt"/>
                <a:ea typeface="+mn-ea"/>
                <a:cs typeface="+mn-cs"/>
              </a:rPr>
              <a:t>Optimistic view: There has been a compression of morbidity into the final years of life.</a:t>
            </a:r>
          </a:p>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chemeClr val="tx1"/>
                </a:solidFill>
                <a:effectLst/>
                <a:uLnTx/>
                <a:uFillTx/>
                <a:latin typeface="+mn-lt"/>
                <a:ea typeface="+mn-ea"/>
                <a:cs typeface="+mn-cs"/>
              </a:rPr>
              <a:t>Pessimistic view: Modern medicine extends life but it does so by saving people from dying without giving them years of healthy life.</a:t>
            </a:r>
          </a:p>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chemeClr val="tx1"/>
              </a:solidFill>
              <a:effectLst/>
              <a:uLnTx/>
              <a:uFillTx/>
              <a:latin typeface="+mn-lt"/>
              <a:ea typeface="+mn-ea"/>
              <a:cs typeface="+mn-cs"/>
            </a:endParaRPr>
          </a:p>
        </p:txBody>
      </p:sp>
      <p:sp>
        <p:nvSpPr>
          <p:cNvPr id="5" name="Footer Placeholder 5"/>
          <p:cNvSpPr>
            <a:spLocks noGrp="1"/>
          </p:cNvSpPr>
          <p:nvPr>
            <p:ph type="ftr" sz="quarter" idx="4294967295"/>
          </p:nvPr>
        </p:nvSpPr>
        <p:spPr>
          <a:xfrm>
            <a:off x="729161" y="6470128"/>
            <a:ext cx="4310907" cy="137980"/>
          </a:xfrm>
          <a:prstGeom prst="rect">
            <a:avLst/>
          </a:prstGeom>
        </p:spPr>
        <p:txBody>
          <a:bodyPr/>
          <a:lstStyle/>
          <a:p>
            <a:r>
              <a:rPr lang="en-US" dirty="0"/>
              <a:t>Acknowledgement to Zachary Zimmer</a:t>
            </a:r>
          </a:p>
        </p:txBody>
      </p:sp>
    </p:spTree>
    <p:extLst>
      <p:ext uri="{BB962C8B-B14F-4D97-AF65-F5344CB8AC3E}">
        <p14:creationId xmlns:p14="http://schemas.microsoft.com/office/powerpoint/2010/main" val="25966021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2"/>
          <p:cNvGraphicFramePr>
            <a:graphicFrameLocks noChangeAspect="1"/>
          </p:cNvGraphicFramePr>
          <p:nvPr/>
        </p:nvGraphicFramePr>
        <p:xfrm>
          <a:off x="409575" y="1193800"/>
          <a:ext cx="7986713" cy="5145088"/>
        </p:xfrm>
        <a:graphic>
          <a:graphicData uri="http://schemas.openxmlformats.org/drawingml/2006/chart">
            <c:chart xmlns:c="http://schemas.openxmlformats.org/drawingml/2006/chart" xmlns:r="http://schemas.openxmlformats.org/officeDocument/2006/relationships" r:id="rId2"/>
          </a:graphicData>
        </a:graphic>
      </p:graphicFrame>
      <p:sp>
        <p:nvSpPr>
          <p:cNvPr id="155651" name="Rectangle 3"/>
          <p:cNvSpPr>
            <a:spLocks noChangeArrowheads="1"/>
          </p:cNvSpPr>
          <p:nvPr/>
        </p:nvSpPr>
        <p:spPr bwMode="auto">
          <a:xfrm>
            <a:off x="5635625" y="1962150"/>
            <a:ext cx="2432050" cy="366713"/>
          </a:xfrm>
          <a:prstGeom prst="rect">
            <a:avLst/>
          </a:prstGeom>
          <a:noFill/>
          <a:ln w="12700" cap="sq">
            <a:noFill/>
            <a:miter lim="800000"/>
            <a:headEnd type="none" w="sm" len="sm"/>
            <a:tailEnd type="none" w="sm" len="sm"/>
          </a:ln>
          <a:effectLst/>
        </p:spPr>
        <p:txBody>
          <a:bodyPr wrap="none">
            <a:spAutoFit/>
          </a:bodyPr>
          <a:lstStyle/>
          <a:p>
            <a:r>
              <a:rPr lang="en-US" b="1">
                <a:solidFill>
                  <a:schemeClr val="hlink"/>
                </a:solidFill>
              </a:rPr>
              <a:t>Proportion surviving</a:t>
            </a:r>
          </a:p>
        </p:txBody>
      </p:sp>
      <p:sp>
        <p:nvSpPr>
          <p:cNvPr id="155652" name="Rectangle 4"/>
          <p:cNvSpPr>
            <a:spLocks noChangeArrowheads="1"/>
          </p:cNvSpPr>
          <p:nvPr/>
        </p:nvSpPr>
        <p:spPr bwMode="auto">
          <a:xfrm>
            <a:off x="5080000" y="2743200"/>
            <a:ext cx="1263650" cy="641350"/>
          </a:xfrm>
          <a:prstGeom prst="rect">
            <a:avLst/>
          </a:prstGeom>
          <a:noFill/>
          <a:ln w="12700" cap="sq">
            <a:noFill/>
            <a:miter lim="800000"/>
            <a:headEnd type="none" w="sm" len="sm"/>
            <a:tailEnd type="none" w="sm" len="sm"/>
          </a:ln>
          <a:effectLst/>
        </p:spPr>
        <p:txBody>
          <a:bodyPr wrap="none">
            <a:spAutoFit/>
          </a:bodyPr>
          <a:lstStyle/>
          <a:p>
            <a:r>
              <a:rPr lang="en-US" b="1" dirty="0">
                <a:solidFill>
                  <a:schemeClr val="tx2"/>
                </a:solidFill>
              </a:rPr>
              <a:t>Surviving</a:t>
            </a:r>
          </a:p>
          <a:p>
            <a:r>
              <a:rPr lang="en-US" b="1" dirty="0">
                <a:solidFill>
                  <a:schemeClr val="tx2"/>
                </a:solidFill>
              </a:rPr>
              <a:t>unhealthy</a:t>
            </a:r>
          </a:p>
        </p:txBody>
      </p:sp>
      <p:sp>
        <p:nvSpPr>
          <p:cNvPr id="155653" name="Rectangle 5"/>
          <p:cNvSpPr>
            <a:spLocks noChangeArrowheads="1"/>
          </p:cNvSpPr>
          <p:nvPr/>
        </p:nvSpPr>
        <p:spPr bwMode="auto">
          <a:xfrm>
            <a:off x="1598613" y="2770188"/>
            <a:ext cx="2089150" cy="366712"/>
          </a:xfrm>
          <a:prstGeom prst="rect">
            <a:avLst/>
          </a:prstGeom>
          <a:noFill/>
          <a:ln w="12700" cap="sq">
            <a:noFill/>
            <a:miter lim="800000"/>
            <a:headEnd type="none" w="sm" len="sm"/>
            <a:tailEnd type="none" w="sm" len="sm"/>
          </a:ln>
          <a:effectLst/>
        </p:spPr>
        <p:txBody>
          <a:bodyPr wrap="none">
            <a:spAutoFit/>
          </a:bodyPr>
          <a:lstStyle/>
          <a:p>
            <a:r>
              <a:rPr lang="en-US" b="1" dirty="0">
                <a:solidFill>
                  <a:srgbClr val="666633"/>
                </a:solidFill>
              </a:rPr>
              <a:t>Surviving healthy</a:t>
            </a:r>
          </a:p>
        </p:txBody>
      </p:sp>
      <p:sp>
        <p:nvSpPr>
          <p:cNvPr id="155654" name="Rectangle 6"/>
          <p:cNvSpPr>
            <a:spLocks noChangeArrowheads="1"/>
          </p:cNvSpPr>
          <p:nvPr/>
        </p:nvSpPr>
        <p:spPr bwMode="auto">
          <a:xfrm>
            <a:off x="685800" y="228600"/>
            <a:ext cx="7772400" cy="663575"/>
          </a:xfrm>
          <a:prstGeom prst="rect">
            <a:avLst/>
          </a:prstGeom>
          <a:noFill/>
          <a:ln w="9525">
            <a:noFill/>
            <a:miter lim="800000"/>
            <a:headEnd/>
            <a:tailEnd/>
          </a:ln>
          <a:effectLst/>
        </p:spPr>
        <p:txBody>
          <a:bodyPr lIns="92075" tIns="46038" rIns="92075" bIns="46038" anchor="ctr"/>
          <a:lstStyle/>
          <a:p>
            <a:pPr algn="ctr"/>
            <a:r>
              <a:rPr lang="en-US" sz="2800">
                <a:solidFill>
                  <a:schemeClr val="tx2"/>
                </a:solidFill>
                <a:effectLst>
                  <a:outerShdw blurRad="38100" dist="38100" dir="2700000" algn="tl">
                    <a:srgbClr val="FFFFFF"/>
                  </a:outerShdw>
                </a:effectLst>
              </a:rPr>
              <a:t>Standardized survival, disability, and morbidity curves</a:t>
            </a:r>
          </a:p>
        </p:txBody>
      </p:sp>
      <p:sp>
        <p:nvSpPr>
          <p:cNvPr id="7" name="Footer Placeholder 5"/>
          <p:cNvSpPr>
            <a:spLocks noGrp="1"/>
          </p:cNvSpPr>
          <p:nvPr>
            <p:ph type="ftr" sz="quarter" idx="3"/>
          </p:nvPr>
        </p:nvSpPr>
        <p:spPr>
          <a:xfrm>
            <a:off x="729161" y="6470128"/>
            <a:ext cx="4310907" cy="137980"/>
          </a:xfrm>
        </p:spPr>
        <p:txBody>
          <a:bodyPr/>
          <a:lstStyle/>
          <a:p>
            <a:r>
              <a:rPr lang="en-US" dirty="0"/>
              <a:t>Acknowledgement to Zachary Zimmer</a:t>
            </a:r>
          </a:p>
        </p:txBody>
      </p:sp>
    </p:spTree>
    <p:extLst>
      <p:ext uri="{BB962C8B-B14F-4D97-AF65-F5344CB8AC3E}">
        <p14:creationId xmlns:p14="http://schemas.microsoft.com/office/powerpoint/2010/main" val="352720572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2"/>
          <p:cNvGraphicFramePr>
            <a:graphicFrameLocks noChangeAspect="1"/>
          </p:cNvGraphicFramePr>
          <p:nvPr/>
        </p:nvGraphicFramePr>
        <p:xfrm>
          <a:off x="409575" y="1193800"/>
          <a:ext cx="7986713" cy="5145088"/>
        </p:xfrm>
        <a:graphic>
          <a:graphicData uri="http://schemas.openxmlformats.org/drawingml/2006/chart">
            <c:chart xmlns:c="http://schemas.openxmlformats.org/drawingml/2006/chart" xmlns:r="http://schemas.openxmlformats.org/officeDocument/2006/relationships" r:id="rId2"/>
          </a:graphicData>
        </a:graphic>
      </p:graphicFrame>
      <p:sp>
        <p:nvSpPr>
          <p:cNvPr id="155651" name="Rectangle 3"/>
          <p:cNvSpPr>
            <a:spLocks noChangeArrowheads="1"/>
          </p:cNvSpPr>
          <p:nvPr/>
        </p:nvSpPr>
        <p:spPr bwMode="auto">
          <a:xfrm>
            <a:off x="5791200" y="1524000"/>
            <a:ext cx="2432050" cy="366713"/>
          </a:xfrm>
          <a:prstGeom prst="rect">
            <a:avLst/>
          </a:prstGeom>
          <a:noFill/>
          <a:ln w="12700" cap="sq">
            <a:noFill/>
            <a:miter lim="800000"/>
            <a:headEnd type="none" w="sm" len="sm"/>
            <a:tailEnd type="none" w="sm" len="sm"/>
          </a:ln>
          <a:effectLst/>
        </p:spPr>
        <p:txBody>
          <a:bodyPr wrap="none">
            <a:spAutoFit/>
          </a:bodyPr>
          <a:lstStyle/>
          <a:p>
            <a:r>
              <a:rPr lang="en-US" b="1" dirty="0">
                <a:solidFill>
                  <a:schemeClr val="hlink"/>
                </a:solidFill>
              </a:rPr>
              <a:t>Proportion surviving</a:t>
            </a:r>
          </a:p>
        </p:txBody>
      </p:sp>
      <p:sp>
        <p:nvSpPr>
          <p:cNvPr id="155654" name="Rectangle 6"/>
          <p:cNvSpPr>
            <a:spLocks noChangeArrowheads="1"/>
          </p:cNvSpPr>
          <p:nvPr/>
        </p:nvSpPr>
        <p:spPr bwMode="auto">
          <a:xfrm>
            <a:off x="685800" y="228600"/>
            <a:ext cx="7772400" cy="663575"/>
          </a:xfrm>
          <a:prstGeom prst="rect">
            <a:avLst/>
          </a:prstGeom>
          <a:noFill/>
          <a:ln w="9525">
            <a:noFill/>
            <a:miter lim="800000"/>
            <a:headEnd/>
            <a:tailEnd/>
          </a:ln>
          <a:effectLst/>
        </p:spPr>
        <p:txBody>
          <a:bodyPr lIns="92075" tIns="46038" rIns="92075" bIns="46038" anchor="ctr"/>
          <a:lstStyle/>
          <a:p>
            <a:pPr algn="ctr"/>
            <a:r>
              <a:rPr lang="en-US" sz="2800" dirty="0">
                <a:solidFill>
                  <a:schemeClr val="tx2"/>
                </a:solidFill>
                <a:effectLst>
                  <a:outerShdw blurRad="38100" dist="38100" dir="2700000" algn="tl">
                    <a:srgbClr val="FFFFFF"/>
                  </a:outerShdw>
                </a:effectLst>
              </a:rPr>
              <a:t>Standardized survival, disability, and morbidity curves</a:t>
            </a:r>
          </a:p>
        </p:txBody>
      </p:sp>
      <p:sp>
        <p:nvSpPr>
          <p:cNvPr id="5" name="Footer Placeholder 5"/>
          <p:cNvSpPr>
            <a:spLocks noGrp="1"/>
          </p:cNvSpPr>
          <p:nvPr>
            <p:ph type="ftr" sz="quarter" idx="3"/>
          </p:nvPr>
        </p:nvSpPr>
        <p:spPr>
          <a:xfrm>
            <a:off x="729161" y="6470128"/>
            <a:ext cx="4310907" cy="137980"/>
          </a:xfrm>
        </p:spPr>
        <p:txBody>
          <a:bodyPr/>
          <a:lstStyle/>
          <a:p>
            <a:r>
              <a:rPr lang="en-US" dirty="0"/>
              <a:t>Acknowledgement to Zachary Zimmer</a:t>
            </a:r>
          </a:p>
        </p:txBody>
      </p:sp>
    </p:spTree>
    <p:extLst>
      <p:ext uri="{BB962C8B-B14F-4D97-AF65-F5344CB8AC3E}">
        <p14:creationId xmlns:p14="http://schemas.microsoft.com/office/powerpoint/2010/main" val="234461194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2"/>
          <p:cNvGraphicFramePr>
            <a:graphicFrameLocks noChangeAspect="1"/>
          </p:cNvGraphicFramePr>
          <p:nvPr/>
        </p:nvGraphicFramePr>
        <p:xfrm>
          <a:off x="409575" y="1193800"/>
          <a:ext cx="7986713" cy="5145088"/>
        </p:xfrm>
        <a:graphic>
          <a:graphicData uri="http://schemas.openxmlformats.org/drawingml/2006/chart">
            <c:chart xmlns:c="http://schemas.openxmlformats.org/drawingml/2006/chart" xmlns:r="http://schemas.openxmlformats.org/officeDocument/2006/relationships" r:id="rId2"/>
          </a:graphicData>
        </a:graphic>
      </p:graphicFrame>
      <p:sp>
        <p:nvSpPr>
          <p:cNvPr id="155651" name="Rectangle 3"/>
          <p:cNvSpPr>
            <a:spLocks noChangeArrowheads="1"/>
          </p:cNvSpPr>
          <p:nvPr/>
        </p:nvSpPr>
        <p:spPr bwMode="auto">
          <a:xfrm>
            <a:off x="5791200" y="1524000"/>
            <a:ext cx="2432050" cy="366713"/>
          </a:xfrm>
          <a:prstGeom prst="rect">
            <a:avLst/>
          </a:prstGeom>
          <a:noFill/>
          <a:ln w="12700" cap="sq">
            <a:noFill/>
            <a:miter lim="800000"/>
            <a:headEnd type="none" w="sm" len="sm"/>
            <a:tailEnd type="none" w="sm" len="sm"/>
          </a:ln>
          <a:effectLst/>
        </p:spPr>
        <p:txBody>
          <a:bodyPr wrap="none">
            <a:spAutoFit/>
          </a:bodyPr>
          <a:lstStyle/>
          <a:p>
            <a:r>
              <a:rPr lang="en-US" b="1" dirty="0">
                <a:solidFill>
                  <a:schemeClr val="hlink"/>
                </a:solidFill>
              </a:rPr>
              <a:t>Proportion surviving</a:t>
            </a:r>
          </a:p>
        </p:txBody>
      </p:sp>
      <p:sp>
        <p:nvSpPr>
          <p:cNvPr id="155654" name="Rectangle 6"/>
          <p:cNvSpPr>
            <a:spLocks noChangeArrowheads="1"/>
          </p:cNvSpPr>
          <p:nvPr/>
        </p:nvSpPr>
        <p:spPr bwMode="auto">
          <a:xfrm>
            <a:off x="685800" y="228600"/>
            <a:ext cx="7772400" cy="663575"/>
          </a:xfrm>
          <a:prstGeom prst="rect">
            <a:avLst/>
          </a:prstGeom>
          <a:noFill/>
          <a:ln w="9525">
            <a:noFill/>
            <a:miter lim="800000"/>
            <a:headEnd/>
            <a:tailEnd/>
          </a:ln>
          <a:effectLst/>
        </p:spPr>
        <p:txBody>
          <a:bodyPr lIns="92075" tIns="46038" rIns="92075" bIns="46038" anchor="ctr"/>
          <a:lstStyle/>
          <a:p>
            <a:pPr algn="ctr"/>
            <a:r>
              <a:rPr lang="en-US" sz="2800" dirty="0">
                <a:solidFill>
                  <a:schemeClr val="tx2"/>
                </a:solidFill>
                <a:effectLst>
                  <a:outerShdw blurRad="38100" dist="38100" dir="2700000" algn="tl">
                    <a:srgbClr val="FFFFFF"/>
                  </a:outerShdw>
                </a:effectLst>
              </a:rPr>
              <a:t>Expansion of morbidity – longer life worsening health</a:t>
            </a:r>
          </a:p>
        </p:txBody>
      </p:sp>
      <p:sp>
        <p:nvSpPr>
          <p:cNvPr id="5" name="Rectangle 4"/>
          <p:cNvSpPr>
            <a:spLocks noChangeArrowheads="1"/>
          </p:cNvSpPr>
          <p:nvPr/>
        </p:nvSpPr>
        <p:spPr bwMode="auto">
          <a:xfrm>
            <a:off x="5080000" y="2743200"/>
            <a:ext cx="1263650" cy="641350"/>
          </a:xfrm>
          <a:prstGeom prst="rect">
            <a:avLst/>
          </a:prstGeom>
          <a:noFill/>
          <a:ln w="12700" cap="sq">
            <a:noFill/>
            <a:miter lim="800000"/>
            <a:headEnd type="none" w="sm" len="sm"/>
            <a:tailEnd type="none" w="sm" len="sm"/>
          </a:ln>
          <a:effectLst/>
        </p:spPr>
        <p:txBody>
          <a:bodyPr wrap="none">
            <a:spAutoFit/>
          </a:bodyPr>
          <a:lstStyle/>
          <a:p>
            <a:r>
              <a:rPr lang="en-US" b="1" dirty="0">
                <a:solidFill>
                  <a:schemeClr val="tx2"/>
                </a:solidFill>
              </a:rPr>
              <a:t>Surviving</a:t>
            </a:r>
          </a:p>
          <a:p>
            <a:r>
              <a:rPr lang="en-US" b="1" dirty="0">
                <a:solidFill>
                  <a:schemeClr val="tx2"/>
                </a:solidFill>
              </a:rPr>
              <a:t>unhealthy</a:t>
            </a:r>
          </a:p>
        </p:txBody>
      </p:sp>
      <p:sp>
        <p:nvSpPr>
          <p:cNvPr id="6" name="Rectangle 5"/>
          <p:cNvSpPr>
            <a:spLocks noChangeArrowheads="1"/>
          </p:cNvSpPr>
          <p:nvPr/>
        </p:nvSpPr>
        <p:spPr bwMode="auto">
          <a:xfrm>
            <a:off x="1598613" y="2770188"/>
            <a:ext cx="2089150" cy="366712"/>
          </a:xfrm>
          <a:prstGeom prst="rect">
            <a:avLst/>
          </a:prstGeom>
          <a:noFill/>
          <a:ln w="12700" cap="sq">
            <a:noFill/>
            <a:miter lim="800000"/>
            <a:headEnd type="none" w="sm" len="sm"/>
            <a:tailEnd type="none" w="sm" len="sm"/>
          </a:ln>
          <a:effectLst/>
        </p:spPr>
        <p:txBody>
          <a:bodyPr wrap="none">
            <a:spAutoFit/>
          </a:bodyPr>
          <a:lstStyle/>
          <a:p>
            <a:r>
              <a:rPr lang="en-US" b="1" dirty="0">
                <a:solidFill>
                  <a:srgbClr val="666633"/>
                </a:solidFill>
              </a:rPr>
              <a:t>Surviving healthy</a:t>
            </a:r>
          </a:p>
        </p:txBody>
      </p:sp>
      <p:sp>
        <p:nvSpPr>
          <p:cNvPr id="7" name="Footer Placeholder 5"/>
          <p:cNvSpPr>
            <a:spLocks noGrp="1"/>
          </p:cNvSpPr>
          <p:nvPr>
            <p:ph type="ftr" sz="quarter" idx="3"/>
          </p:nvPr>
        </p:nvSpPr>
        <p:spPr>
          <a:xfrm>
            <a:off x="729161" y="6470128"/>
            <a:ext cx="4310907" cy="137980"/>
          </a:xfrm>
        </p:spPr>
        <p:txBody>
          <a:bodyPr/>
          <a:lstStyle/>
          <a:p>
            <a:r>
              <a:rPr lang="en-US" dirty="0"/>
              <a:t>Acknowledgement to Zachary Zimmer</a:t>
            </a:r>
          </a:p>
        </p:txBody>
      </p:sp>
    </p:spTree>
    <p:extLst>
      <p:ext uri="{BB962C8B-B14F-4D97-AF65-F5344CB8AC3E}">
        <p14:creationId xmlns:p14="http://schemas.microsoft.com/office/powerpoint/2010/main" val="179670762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2"/>
          <p:cNvGraphicFramePr>
            <a:graphicFrameLocks noChangeAspect="1"/>
          </p:cNvGraphicFramePr>
          <p:nvPr/>
        </p:nvGraphicFramePr>
        <p:xfrm>
          <a:off x="409575" y="1193800"/>
          <a:ext cx="7986713" cy="5145088"/>
        </p:xfrm>
        <a:graphic>
          <a:graphicData uri="http://schemas.openxmlformats.org/drawingml/2006/chart">
            <c:chart xmlns:c="http://schemas.openxmlformats.org/drawingml/2006/chart" xmlns:r="http://schemas.openxmlformats.org/officeDocument/2006/relationships" r:id="rId2"/>
          </a:graphicData>
        </a:graphic>
      </p:graphicFrame>
      <p:sp>
        <p:nvSpPr>
          <p:cNvPr id="155651" name="Rectangle 3"/>
          <p:cNvSpPr>
            <a:spLocks noChangeArrowheads="1"/>
          </p:cNvSpPr>
          <p:nvPr/>
        </p:nvSpPr>
        <p:spPr bwMode="auto">
          <a:xfrm>
            <a:off x="6026150" y="1505098"/>
            <a:ext cx="2432050" cy="366713"/>
          </a:xfrm>
          <a:prstGeom prst="rect">
            <a:avLst/>
          </a:prstGeom>
          <a:noFill/>
          <a:ln w="12700" cap="sq">
            <a:noFill/>
            <a:miter lim="800000"/>
            <a:headEnd type="none" w="sm" len="sm"/>
            <a:tailEnd type="none" w="sm" len="sm"/>
          </a:ln>
          <a:effectLst/>
        </p:spPr>
        <p:txBody>
          <a:bodyPr wrap="none">
            <a:spAutoFit/>
          </a:bodyPr>
          <a:lstStyle/>
          <a:p>
            <a:r>
              <a:rPr lang="en-US" b="1" dirty="0">
                <a:solidFill>
                  <a:schemeClr val="hlink"/>
                </a:solidFill>
              </a:rPr>
              <a:t>Proportion surviving</a:t>
            </a:r>
          </a:p>
        </p:txBody>
      </p:sp>
      <p:sp>
        <p:nvSpPr>
          <p:cNvPr id="155654" name="Rectangle 6"/>
          <p:cNvSpPr>
            <a:spLocks noChangeArrowheads="1"/>
          </p:cNvSpPr>
          <p:nvPr/>
        </p:nvSpPr>
        <p:spPr bwMode="auto">
          <a:xfrm>
            <a:off x="685800" y="228600"/>
            <a:ext cx="7772400" cy="663575"/>
          </a:xfrm>
          <a:prstGeom prst="rect">
            <a:avLst/>
          </a:prstGeom>
          <a:noFill/>
          <a:ln w="9525">
            <a:noFill/>
            <a:miter lim="800000"/>
            <a:headEnd/>
            <a:tailEnd/>
          </a:ln>
          <a:effectLst/>
        </p:spPr>
        <p:txBody>
          <a:bodyPr lIns="92075" tIns="46038" rIns="92075" bIns="46038" anchor="ctr"/>
          <a:lstStyle/>
          <a:p>
            <a:pPr algn="ctr"/>
            <a:r>
              <a:rPr lang="en-US" sz="2800" dirty="0">
                <a:solidFill>
                  <a:schemeClr val="tx2"/>
                </a:solidFill>
                <a:effectLst>
                  <a:outerShdw blurRad="38100" dist="38100" dir="2700000" algn="tl">
                    <a:srgbClr val="FFFFFF"/>
                  </a:outerShdw>
                </a:effectLst>
              </a:rPr>
              <a:t>Compression of morbidity – longer life better health</a:t>
            </a:r>
          </a:p>
        </p:txBody>
      </p:sp>
      <p:sp>
        <p:nvSpPr>
          <p:cNvPr id="5" name="Rectangle 4"/>
          <p:cNvSpPr>
            <a:spLocks noChangeArrowheads="1"/>
          </p:cNvSpPr>
          <p:nvPr/>
        </p:nvSpPr>
        <p:spPr bwMode="auto">
          <a:xfrm>
            <a:off x="6375400" y="1990080"/>
            <a:ext cx="1263650" cy="461665"/>
          </a:xfrm>
          <a:prstGeom prst="rect">
            <a:avLst/>
          </a:prstGeom>
          <a:noFill/>
          <a:ln w="12700" cap="sq">
            <a:noFill/>
            <a:miter lim="800000"/>
            <a:headEnd type="none" w="sm" len="sm"/>
            <a:tailEnd type="none" w="sm" len="sm"/>
          </a:ln>
          <a:effectLst/>
        </p:spPr>
        <p:txBody>
          <a:bodyPr wrap="square">
            <a:spAutoFit/>
          </a:bodyPr>
          <a:lstStyle/>
          <a:p>
            <a:r>
              <a:rPr lang="en-US" sz="1200" b="1" dirty="0">
                <a:solidFill>
                  <a:schemeClr val="tx2"/>
                </a:solidFill>
              </a:rPr>
              <a:t>Surviving</a:t>
            </a:r>
          </a:p>
          <a:p>
            <a:r>
              <a:rPr lang="en-US" sz="1200" b="1" dirty="0">
                <a:solidFill>
                  <a:schemeClr val="tx2"/>
                </a:solidFill>
              </a:rPr>
              <a:t>unhealthy</a:t>
            </a:r>
          </a:p>
        </p:txBody>
      </p:sp>
      <p:sp>
        <p:nvSpPr>
          <p:cNvPr id="6" name="Rectangle 5"/>
          <p:cNvSpPr>
            <a:spLocks noChangeArrowheads="1"/>
          </p:cNvSpPr>
          <p:nvPr/>
        </p:nvSpPr>
        <p:spPr bwMode="auto">
          <a:xfrm>
            <a:off x="3358356" y="1990080"/>
            <a:ext cx="2089150" cy="366712"/>
          </a:xfrm>
          <a:prstGeom prst="rect">
            <a:avLst/>
          </a:prstGeom>
          <a:noFill/>
          <a:ln w="12700" cap="sq">
            <a:noFill/>
            <a:miter lim="800000"/>
            <a:headEnd type="none" w="sm" len="sm"/>
            <a:tailEnd type="none" w="sm" len="sm"/>
          </a:ln>
          <a:effectLst/>
        </p:spPr>
        <p:txBody>
          <a:bodyPr wrap="none">
            <a:spAutoFit/>
          </a:bodyPr>
          <a:lstStyle/>
          <a:p>
            <a:r>
              <a:rPr lang="en-US" b="1" dirty="0">
                <a:solidFill>
                  <a:srgbClr val="666633"/>
                </a:solidFill>
              </a:rPr>
              <a:t>Surviving healthy</a:t>
            </a:r>
          </a:p>
        </p:txBody>
      </p:sp>
      <p:sp>
        <p:nvSpPr>
          <p:cNvPr id="7" name="Footer Placeholder 5"/>
          <p:cNvSpPr>
            <a:spLocks noGrp="1"/>
          </p:cNvSpPr>
          <p:nvPr>
            <p:ph type="ftr" sz="quarter" idx="3"/>
          </p:nvPr>
        </p:nvSpPr>
        <p:spPr>
          <a:xfrm>
            <a:off x="729161" y="6470128"/>
            <a:ext cx="4310907" cy="137980"/>
          </a:xfrm>
        </p:spPr>
        <p:txBody>
          <a:bodyPr/>
          <a:lstStyle/>
          <a:p>
            <a:r>
              <a:rPr lang="en-US" dirty="0"/>
              <a:t>Acknowledgement to Zachary Zimmer</a:t>
            </a:r>
          </a:p>
        </p:txBody>
      </p:sp>
    </p:spTree>
    <p:extLst>
      <p:ext uri="{BB962C8B-B14F-4D97-AF65-F5344CB8AC3E}">
        <p14:creationId xmlns:p14="http://schemas.microsoft.com/office/powerpoint/2010/main" val="331321863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2"/>
          <p:cNvGraphicFramePr>
            <a:graphicFrameLocks noChangeAspect="1"/>
          </p:cNvGraphicFramePr>
          <p:nvPr>
            <p:extLst>
              <p:ext uri="{D42A27DB-BD31-4B8C-83A1-F6EECF244321}">
                <p14:modId xmlns:p14="http://schemas.microsoft.com/office/powerpoint/2010/main" val="1632444534"/>
              </p:ext>
            </p:extLst>
          </p:nvPr>
        </p:nvGraphicFramePr>
        <p:xfrm>
          <a:off x="409575" y="1193800"/>
          <a:ext cx="7986713" cy="5145088"/>
        </p:xfrm>
        <a:graphic>
          <a:graphicData uri="http://schemas.openxmlformats.org/drawingml/2006/chart">
            <c:chart xmlns:c="http://schemas.openxmlformats.org/drawingml/2006/chart" xmlns:r="http://schemas.openxmlformats.org/officeDocument/2006/relationships" r:id="rId2"/>
          </a:graphicData>
        </a:graphic>
      </p:graphicFrame>
      <p:sp>
        <p:nvSpPr>
          <p:cNvPr id="155651" name="Rectangle 3"/>
          <p:cNvSpPr>
            <a:spLocks noChangeArrowheads="1"/>
          </p:cNvSpPr>
          <p:nvPr/>
        </p:nvSpPr>
        <p:spPr bwMode="auto">
          <a:xfrm>
            <a:off x="6135974" y="1520031"/>
            <a:ext cx="2432050" cy="366713"/>
          </a:xfrm>
          <a:prstGeom prst="rect">
            <a:avLst/>
          </a:prstGeom>
          <a:noFill/>
          <a:ln w="12700" cap="sq">
            <a:noFill/>
            <a:miter lim="800000"/>
            <a:headEnd type="none" w="sm" len="sm"/>
            <a:tailEnd type="none" w="sm" len="sm"/>
          </a:ln>
          <a:effectLst/>
        </p:spPr>
        <p:txBody>
          <a:bodyPr wrap="none">
            <a:spAutoFit/>
          </a:bodyPr>
          <a:lstStyle/>
          <a:p>
            <a:r>
              <a:rPr lang="en-US" b="1" dirty="0">
                <a:solidFill>
                  <a:schemeClr val="hlink"/>
                </a:solidFill>
              </a:rPr>
              <a:t>Proportion surviving</a:t>
            </a:r>
          </a:p>
        </p:txBody>
      </p:sp>
      <p:sp>
        <p:nvSpPr>
          <p:cNvPr id="155654" name="Rectangle 6"/>
          <p:cNvSpPr>
            <a:spLocks noChangeArrowheads="1"/>
          </p:cNvSpPr>
          <p:nvPr/>
        </p:nvSpPr>
        <p:spPr bwMode="auto">
          <a:xfrm>
            <a:off x="685800" y="228600"/>
            <a:ext cx="7772400" cy="663575"/>
          </a:xfrm>
          <a:prstGeom prst="rect">
            <a:avLst/>
          </a:prstGeom>
          <a:noFill/>
          <a:ln w="9525">
            <a:noFill/>
            <a:miter lim="800000"/>
            <a:headEnd/>
            <a:tailEnd/>
          </a:ln>
          <a:effectLst/>
        </p:spPr>
        <p:txBody>
          <a:bodyPr lIns="92075" tIns="46038" rIns="92075" bIns="46038" anchor="ctr"/>
          <a:lstStyle/>
          <a:p>
            <a:pPr algn="ctr"/>
            <a:r>
              <a:rPr lang="en-US" sz="2800" dirty="0">
                <a:solidFill>
                  <a:schemeClr val="tx2"/>
                </a:solidFill>
                <a:effectLst>
                  <a:outerShdw blurRad="38100" dist="38100" dir="2700000" algn="tl">
                    <a:srgbClr val="FFFFFF"/>
                  </a:outerShdw>
                </a:effectLst>
              </a:rPr>
              <a:t>Dynamic equilibrium – healthy years to increase proportionately to total years</a:t>
            </a:r>
          </a:p>
        </p:txBody>
      </p:sp>
      <p:sp>
        <p:nvSpPr>
          <p:cNvPr id="5" name="Rectangle 4"/>
          <p:cNvSpPr>
            <a:spLocks noChangeArrowheads="1"/>
          </p:cNvSpPr>
          <p:nvPr/>
        </p:nvSpPr>
        <p:spPr bwMode="auto">
          <a:xfrm>
            <a:off x="5954842" y="2220913"/>
            <a:ext cx="1263650" cy="641350"/>
          </a:xfrm>
          <a:prstGeom prst="rect">
            <a:avLst/>
          </a:prstGeom>
          <a:noFill/>
          <a:ln w="12700" cap="sq">
            <a:noFill/>
            <a:miter lim="800000"/>
            <a:headEnd type="none" w="sm" len="sm"/>
            <a:tailEnd type="none" w="sm" len="sm"/>
          </a:ln>
          <a:effectLst/>
        </p:spPr>
        <p:txBody>
          <a:bodyPr wrap="none">
            <a:spAutoFit/>
          </a:bodyPr>
          <a:lstStyle/>
          <a:p>
            <a:r>
              <a:rPr lang="en-US" b="1" dirty="0">
                <a:solidFill>
                  <a:schemeClr val="tx2"/>
                </a:solidFill>
              </a:rPr>
              <a:t>Surviving</a:t>
            </a:r>
          </a:p>
          <a:p>
            <a:r>
              <a:rPr lang="en-US" b="1" dirty="0">
                <a:solidFill>
                  <a:schemeClr val="tx2"/>
                </a:solidFill>
              </a:rPr>
              <a:t>unhealthy</a:t>
            </a:r>
          </a:p>
        </p:txBody>
      </p:sp>
      <p:sp>
        <p:nvSpPr>
          <p:cNvPr id="6" name="Rectangle 5"/>
          <p:cNvSpPr>
            <a:spLocks noChangeArrowheads="1"/>
          </p:cNvSpPr>
          <p:nvPr/>
        </p:nvSpPr>
        <p:spPr bwMode="auto">
          <a:xfrm>
            <a:off x="3048000" y="2819400"/>
            <a:ext cx="2089150" cy="366712"/>
          </a:xfrm>
          <a:prstGeom prst="rect">
            <a:avLst/>
          </a:prstGeom>
          <a:noFill/>
          <a:ln w="12700" cap="sq">
            <a:noFill/>
            <a:miter lim="800000"/>
            <a:headEnd type="none" w="sm" len="sm"/>
            <a:tailEnd type="none" w="sm" len="sm"/>
          </a:ln>
          <a:effectLst/>
        </p:spPr>
        <p:txBody>
          <a:bodyPr wrap="none">
            <a:spAutoFit/>
          </a:bodyPr>
          <a:lstStyle/>
          <a:p>
            <a:r>
              <a:rPr lang="en-US" b="1" dirty="0">
                <a:solidFill>
                  <a:srgbClr val="666633"/>
                </a:solidFill>
              </a:rPr>
              <a:t>Surviving healthy</a:t>
            </a:r>
          </a:p>
        </p:txBody>
      </p:sp>
      <p:sp>
        <p:nvSpPr>
          <p:cNvPr id="7" name="Footer Placeholder 5"/>
          <p:cNvSpPr>
            <a:spLocks noGrp="1"/>
          </p:cNvSpPr>
          <p:nvPr>
            <p:ph type="ftr" sz="quarter" idx="3"/>
          </p:nvPr>
        </p:nvSpPr>
        <p:spPr>
          <a:xfrm>
            <a:off x="729161" y="6470128"/>
            <a:ext cx="4310907" cy="137980"/>
          </a:xfrm>
        </p:spPr>
        <p:txBody>
          <a:bodyPr/>
          <a:lstStyle/>
          <a:p>
            <a:r>
              <a:rPr lang="en-US" dirty="0"/>
              <a:t>Acknowledgement to Zachary Zimmer</a:t>
            </a:r>
          </a:p>
        </p:txBody>
      </p:sp>
    </p:spTree>
    <p:extLst>
      <p:ext uri="{BB962C8B-B14F-4D97-AF65-F5344CB8AC3E}">
        <p14:creationId xmlns:p14="http://schemas.microsoft.com/office/powerpoint/2010/main" val="341823533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Dependency Ratio</a:t>
            </a:r>
          </a:p>
        </p:txBody>
      </p:sp>
      <p:sp>
        <p:nvSpPr>
          <p:cNvPr id="3" name="Content Placeholder 2"/>
          <p:cNvSpPr>
            <a:spLocks noGrp="1"/>
          </p:cNvSpPr>
          <p:nvPr>
            <p:ph idx="1"/>
          </p:nvPr>
        </p:nvSpPr>
        <p:spPr/>
        <p:txBody>
          <a:bodyPr/>
          <a:lstStyle/>
          <a:p>
            <a:r>
              <a:rPr lang="en-US" dirty="0">
                <a:latin typeface="+mn-lt"/>
              </a:rPr>
              <a:t>Ratio describing the number of people of working age compared to older and/or younger people of non-working age in a population</a:t>
            </a:r>
          </a:p>
          <a:p>
            <a:r>
              <a:rPr lang="en-US" dirty="0">
                <a:latin typeface="+mn-lt"/>
              </a:rPr>
              <a:t>Way to describe the burden of aging populations and/or growing populations on the working age population </a:t>
            </a:r>
          </a:p>
          <a:p>
            <a:pPr lvl="1"/>
            <a:r>
              <a:rPr lang="en-US" dirty="0">
                <a:latin typeface="+mn-lt"/>
              </a:rPr>
              <a:t>Burden in care giving, financial support, government resources </a:t>
            </a:r>
          </a:p>
          <a:p>
            <a:endParaRPr lang="en-US" dirty="0">
              <a:latin typeface="+mn-lt"/>
            </a:endParaRPr>
          </a:p>
          <a:p>
            <a:pPr marL="0" indent="0">
              <a:buNone/>
            </a:pPr>
            <a:endParaRPr lang="en-US" dirty="0">
              <a:latin typeface="+mn-lt"/>
            </a:endParaRPr>
          </a:p>
          <a:p>
            <a:pPr marL="0" indent="0">
              <a:buNone/>
            </a:pPr>
            <a:endParaRPr lang="en-US" dirty="0">
              <a:latin typeface="+mn-lt"/>
            </a:endParaRPr>
          </a:p>
          <a:p>
            <a:r>
              <a:rPr lang="en-US" dirty="0">
                <a:latin typeface="+mn-lt"/>
              </a:rPr>
              <a:t>Can also calculate the youth and elderly dependency ratios on their own	</a:t>
            </a:r>
          </a:p>
        </p:txBody>
      </p:sp>
      <p:sp>
        <p:nvSpPr>
          <p:cNvPr id="5" name="Date Placeholder 4"/>
          <p:cNvSpPr>
            <a:spLocks noGrp="1"/>
          </p:cNvSpPr>
          <p:nvPr>
            <p:ph type="dt" sz="half" idx="2"/>
          </p:nvPr>
        </p:nvSpPr>
        <p:spPr/>
        <p:txBody>
          <a:bodyPr/>
          <a:lstStyle/>
          <a:p>
            <a:fld id="{BE4F006E-5431-4BDD-8829-6B0B1D987D3A}" type="datetime1">
              <a:rPr lang="en-US" smtClean="0"/>
              <a:t>11/2/21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17</a:t>
            </a:fld>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325963057"/>
              </p:ext>
            </p:extLst>
          </p:nvPr>
        </p:nvGraphicFramePr>
        <p:xfrm>
          <a:off x="729161" y="4167764"/>
          <a:ext cx="7293116" cy="978629"/>
        </p:xfrm>
        <a:graphic>
          <a:graphicData uri="http://schemas.openxmlformats.org/presentationml/2006/ole">
            <mc:AlternateContent xmlns:mc="http://schemas.openxmlformats.org/markup-compatibility/2006">
              <mc:Choice xmlns:v="urn:schemas-microsoft-com:vml" Requires="v">
                <p:oleObj spid="_x0000_s1092" name="Equation" r:id="rId3" imgW="3975100" imgH="533400" progId="Equation.3">
                  <p:embed/>
                </p:oleObj>
              </mc:Choice>
              <mc:Fallback>
                <p:oleObj name="Equation" r:id="rId3" imgW="3975100" imgH="533400" progId="Equation.3">
                  <p:embed/>
                  <p:pic>
                    <p:nvPicPr>
                      <p:cNvPr id="0" name=""/>
                      <p:cNvPicPr/>
                      <p:nvPr/>
                    </p:nvPicPr>
                    <p:blipFill>
                      <a:blip r:embed="rId4"/>
                      <a:stretch>
                        <a:fillRect/>
                      </a:stretch>
                    </p:blipFill>
                    <p:spPr>
                      <a:xfrm>
                        <a:off x="729161" y="4167764"/>
                        <a:ext cx="7293116" cy="978629"/>
                      </a:xfrm>
                      <a:prstGeom prst="rect">
                        <a:avLst/>
                      </a:prstGeom>
                    </p:spPr>
                  </p:pic>
                </p:oleObj>
              </mc:Fallback>
            </mc:AlternateContent>
          </a:graphicData>
        </a:graphic>
      </p:graphicFrame>
    </p:spTree>
    <p:extLst>
      <p:ext uri="{BB962C8B-B14F-4D97-AF65-F5344CB8AC3E}">
        <p14:creationId xmlns:p14="http://schemas.microsoft.com/office/powerpoint/2010/main" val="1588269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53732" y="438912"/>
            <a:ext cx="8089901" cy="577081"/>
          </a:xfrm>
        </p:spPr>
        <p:txBody>
          <a:bodyPr/>
          <a:lstStyle/>
          <a:p>
            <a:r>
              <a:rPr lang="en-US" dirty="0"/>
              <a:t>Dependency Ratios by Country</a:t>
            </a:r>
          </a:p>
        </p:txBody>
      </p:sp>
      <p:sp>
        <p:nvSpPr>
          <p:cNvPr id="5" name="Date Placeholder 4"/>
          <p:cNvSpPr>
            <a:spLocks noGrp="1"/>
          </p:cNvSpPr>
          <p:nvPr>
            <p:ph type="dt" sz="half" idx="2"/>
          </p:nvPr>
        </p:nvSpPr>
        <p:spPr/>
        <p:txBody>
          <a:bodyPr/>
          <a:lstStyle/>
          <a:p>
            <a:fld id="{BE4F006E-5431-4BDD-8829-6B0B1D987D3A}" type="datetime1">
              <a:rPr lang="en-US" smtClean="0"/>
              <a:t>11/2/21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18</a:t>
            </a:fld>
            <a:endParaRPr lang="en-US" dirty="0"/>
          </a:p>
        </p:txBody>
      </p:sp>
      <p:pic>
        <p:nvPicPr>
          <p:cNvPr id="10" name="Picture 9"/>
          <p:cNvPicPr>
            <a:picLocks noChangeAspect="1"/>
          </p:cNvPicPr>
          <p:nvPr/>
        </p:nvPicPr>
        <p:blipFill>
          <a:blip r:embed="rId3"/>
          <a:stretch>
            <a:fillRect/>
          </a:stretch>
        </p:blipFill>
        <p:spPr>
          <a:xfrm>
            <a:off x="2092310" y="1055063"/>
            <a:ext cx="5169520" cy="5116408"/>
          </a:xfrm>
          <a:prstGeom prst="rect">
            <a:avLst/>
          </a:prstGeom>
        </p:spPr>
      </p:pic>
    </p:spTree>
    <p:extLst>
      <p:ext uri="{BB962C8B-B14F-4D97-AF65-F5344CB8AC3E}">
        <p14:creationId xmlns:p14="http://schemas.microsoft.com/office/powerpoint/2010/main" val="410587090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Example: China</a:t>
            </a:r>
          </a:p>
        </p:txBody>
      </p:sp>
      <p:sp>
        <p:nvSpPr>
          <p:cNvPr id="5" name="Date Placeholder 4"/>
          <p:cNvSpPr>
            <a:spLocks noGrp="1"/>
          </p:cNvSpPr>
          <p:nvPr>
            <p:ph type="dt" sz="half" idx="2"/>
          </p:nvPr>
        </p:nvSpPr>
        <p:spPr/>
        <p:txBody>
          <a:bodyPr/>
          <a:lstStyle/>
          <a:p>
            <a:fld id="{BE4F006E-5431-4BDD-8829-6B0B1D987D3A}" type="datetime1">
              <a:rPr lang="en-US" smtClean="0"/>
              <a:t>11/2/21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19</a:t>
            </a:fld>
            <a:endParaRPr lang="en-US" dirty="0"/>
          </a:p>
        </p:txBody>
      </p:sp>
      <p:pic>
        <p:nvPicPr>
          <p:cNvPr id="8" name="Picture 7"/>
          <p:cNvPicPr>
            <a:picLocks noChangeAspect="1"/>
          </p:cNvPicPr>
          <p:nvPr/>
        </p:nvPicPr>
        <p:blipFill>
          <a:blip r:embed="rId2"/>
          <a:stretch>
            <a:fillRect/>
          </a:stretch>
        </p:blipFill>
        <p:spPr>
          <a:xfrm>
            <a:off x="358009" y="1002143"/>
            <a:ext cx="3225331" cy="4363683"/>
          </a:xfrm>
          <a:prstGeom prst="rect">
            <a:avLst/>
          </a:prstGeom>
        </p:spPr>
      </p:pic>
      <p:pic>
        <p:nvPicPr>
          <p:cNvPr id="9" name="Picture 8"/>
          <p:cNvPicPr>
            <a:picLocks noChangeAspect="1"/>
          </p:cNvPicPr>
          <p:nvPr/>
        </p:nvPicPr>
        <p:blipFill>
          <a:blip r:embed="rId3"/>
          <a:stretch>
            <a:fillRect/>
          </a:stretch>
        </p:blipFill>
        <p:spPr>
          <a:xfrm>
            <a:off x="2837668" y="1297207"/>
            <a:ext cx="3348229" cy="4523046"/>
          </a:xfrm>
          <a:prstGeom prst="rect">
            <a:avLst/>
          </a:prstGeom>
        </p:spPr>
      </p:pic>
      <p:pic>
        <p:nvPicPr>
          <p:cNvPr id="11" name="Picture 10"/>
          <p:cNvPicPr>
            <a:picLocks noChangeAspect="1"/>
          </p:cNvPicPr>
          <p:nvPr/>
        </p:nvPicPr>
        <p:blipFill>
          <a:blip r:embed="rId4"/>
          <a:stretch>
            <a:fillRect/>
          </a:stretch>
        </p:blipFill>
        <p:spPr>
          <a:xfrm>
            <a:off x="5475743" y="1609555"/>
            <a:ext cx="3572176" cy="4631029"/>
          </a:xfrm>
          <a:prstGeom prst="rect">
            <a:avLst/>
          </a:prstGeom>
        </p:spPr>
      </p:pic>
      <p:sp>
        <p:nvSpPr>
          <p:cNvPr id="3" name="Rectangle 2">
            <a:extLst>
              <a:ext uri="{FF2B5EF4-FFF2-40B4-BE49-F238E27FC236}">
                <a16:creationId xmlns:a16="http://schemas.microsoft.com/office/drawing/2014/main" id="{4AB5D0FA-1758-224C-B737-B5B8D0D4F6C8}"/>
              </a:ext>
            </a:extLst>
          </p:cNvPr>
          <p:cNvSpPr/>
          <p:nvPr/>
        </p:nvSpPr>
        <p:spPr bwMode="auto">
          <a:xfrm>
            <a:off x="5560662" y="1813810"/>
            <a:ext cx="2968741" cy="239842"/>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Tree>
    <p:extLst>
      <p:ext uri="{BB962C8B-B14F-4D97-AF65-F5344CB8AC3E}">
        <p14:creationId xmlns:p14="http://schemas.microsoft.com/office/powerpoint/2010/main" val="41418538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Aging: </a:t>
            </a:r>
          </a:p>
        </p:txBody>
      </p:sp>
      <p:sp>
        <p:nvSpPr>
          <p:cNvPr id="3" name="Content Placeholder 2"/>
          <p:cNvSpPr>
            <a:spLocks noGrp="1"/>
          </p:cNvSpPr>
          <p:nvPr>
            <p:ph idx="1"/>
          </p:nvPr>
        </p:nvSpPr>
        <p:spPr/>
        <p:txBody>
          <a:bodyPr/>
          <a:lstStyle/>
          <a:p>
            <a:r>
              <a:rPr lang="en-US" dirty="0"/>
              <a:t>Demographic study of older populations</a:t>
            </a:r>
          </a:p>
          <a:p>
            <a:pPr lvl="1"/>
            <a:r>
              <a:rPr lang="en-US" dirty="0"/>
              <a:t>Their size and composition</a:t>
            </a:r>
          </a:p>
          <a:p>
            <a:pPr lvl="1"/>
            <a:r>
              <a:rPr lang="en-US" dirty="0"/>
              <a:t>Their mortality and morbidity</a:t>
            </a:r>
          </a:p>
          <a:p>
            <a:pPr lvl="1"/>
            <a:r>
              <a:rPr lang="en-US" dirty="0"/>
              <a:t>The causes of demographic change among older populations</a:t>
            </a:r>
          </a:p>
          <a:p>
            <a:pPr lvl="1"/>
            <a:r>
              <a:rPr lang="en-US" dirty="0"/>
              <a:t>The consequences of demographic change among older populations</a:t>
            </a:r>
          </a:p>
          <a:p>
            <a:endParaRPr lang="en-US" dirty="0"/>
          </a:p>
        </p:txBody>
      </p:sp>
      <p:sp>
        <p:nvSpPr>
          <p:cNvPr id="5" name="Date Placeholder 4"/>
          <p:cNvSpPr>
            <a:spLocks noGrp="1"/>
          </p:cNvSpPr>
          <p:nvPr>
            <p:ph type="dt" sz="half" idx="2"/>
          </p:nvPr>
        </p:nvSpPr>
        <p:spPr/>
        <p:txBody>
          <a:bodyPr/>
          <a:lstStyle/>
          <a:p>
            <a:fld id="{BE4F006E-5431-4BDD-8829-6B0B1D987D3A}" type="datetime1">
              <a:rPr lang="en-US" smtClean="0"/>
              <a:t>11/2/21</a:t>
            </a:fld>
            <a:endParaRPr lang="en-US" dirty="0"/>
          </a:p>
        </p:txBody>
      </p:sp>
      <p:sp>
        <p:nvSpPr>
          <p:cNvPr id="6" name="Footer Placeholder 5"/>
          <p:cNvSpPr>
            <a:spLocks noGrp="1"/>
          </p:cNvSpPr>
          <p:nvPr>
            <p:ph type="ftr" sz="quarter" idx="3"/>
          </p:nvPr>
        </p:nvSpPr>
        <p:spPr/>
        <p:txBody>
          <a:bodyPr/>
          <a:lstStyle/>
          <a:p>
            <a:r>
              <a:rPr lang="en-US" dirty="0"/>
              <a:t>Acknowledgement to Zachary Zimmer</a:t>
            </a:r>
          </a:p>
        </p:txBody>
      </p:sp>
      <p:sp>
        <p:nvSpPr>
          <p:cNvPr id="7" name="Slide Number Placeholder 6"/>
          <p:cNvSpPr>
            <a:spLocks noGrp="1"/>
          </p:cNvSpPr>
          <p:nvPr>
            <p:ph type="sldNum" sz="quarter" idx="4"/>
          </p:nvPr>
        </p:nvSpPr>
        <p:spPr/>
        <p:txBody>
          <a:bodyPr/>
          <a:lstStyle/>
          <a:p>
            <a:fld id="{7BCC8D0D-EAEC-449D-9161-023DFF90F2E2}" type="slidenum">
              <a:rPr lang="en-US" smtClean="0"/>
              <a:pPr/>
              <a:t>2</a:t>
            </a:fld>
            <a:endParaRPr lang="en-US" dirty="0"/>
          </a:p>
        </p:txBody>
      </p:sp>
    </p:spTree>
    <p:extLst>
      <p:ext uri="{BB962C8B-B14F-4D97-AF65-F5344CB8AC3E}">
        <p14:creationId xmlns:p14="http://schemas.microsoft.com/office/powerpoint/2010/main" val="276544524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Demographic Dividend</a:t>
            </a:r>
          </a:p>
        </p:txBody>
      </p:sp>
      <p:sp>
        <p:nvSpPr>
          <p:cNvPr id="3" name="Content Placeholder 2"/>
          <p:cNvSpPr>
            <a:spLocks noGrp="1"/>
          </p:cNvSpPr>
          <p:nvPr>
            <p:ph idx="1"/>
          </p:nvPr>
        </p:nvSpPr>
        <p:spPr>
          <a:xfrm>
            <a:off x="653732" y="1386761"/>
            <a:ext cx="8325548" cy="4011502"/>
          </a:xfrm>
        </p:spPr>
        <p:txBody>
          <a:bodyPr/>
          <a:lstStyle/>
          <a:p>
            <a:r>
              <a:rPr lang="en-US" dirty="0">
                <a:latin typeface="+mn-lt"/>
              </a:rPr>
              <a:t>A transitional period that countries go through while fertility is falling and mortality is falling</a:t>
            </a:r>
          </a:p>
          <a:p>
            <a:r>
              <a:rPr lang="en-US" dirty="0">
                <a:latin typeface="+mn-lt"/>
              </a:rPr>
              <a:t>Idea that falling fertility will lead to a small youth population, while there is still a relatively small old age population  </a:t>
            </a:r>
          </a:p>
          <a:p>
            <a:r>
              <a:rPr lang="en-US" dirty="0">
                <a:latin typeface="+mn-lt"/>
              </a:rPr>
              <a:t>So the working aged population will grow more than the elderly or young population for a few years</a:t>
            </a:r>
          </a:p>
          <a:p>
            <a:r>
              <a:rPr lang="en-US" dirty="0">
                <a:latin typeface="+mn-lt"/>
              </a:rPr>
              <a:t>Should lead to a time of increasing productivity because labor force population is growing more than the dependent population</a:t>
            </a:r>
          </a:p>
          <a:p>
            <a:r>
              <a:rPr lang="en-US" dirty="0">
                <a:latin typeface="+mn-lt"/>
              </a:rPr>
              <a:t>A short period in time, lasts maybe 5 decades</a:t>
            </a:r>
          </a:p>
          <a:p>
            <a:pPr lvl="1"/>
            <a:r>
              <a:rPr lang="en-US" dirty="0">
                <a:latin typeface="+mn-lt"/>
              </a:rPr>
              <a:t>Then population aging begins</a:t>
            </a:r>
          </a:p>
          <a:p>
            <a:r>
              <a:rPr lang="en-US" dirty="0">
                <a:latin typeface="+mn-lt"/>
              </a:rPr>
              <a:t>Much interest in capitalizing on the demographic dividend in SSA especially where fertility is just beginning to fall</a:t>
            </a:r>
          </a:p>
        </p:txBody>
      </p:sp>
      <p:sp>
        <p:nvSpPr>
          <p:cNvPr id="5" name="Date Placeholder 4"/>
          <p:cNvSpPr>
            <a:spLocks noGrp="1"/>
          </p:cNvSpPr>
          <p:nvPr>
            <p:ph type="dt" sz="half" idx="2"/>
          </p:nvPr>
        </p:nvSpPr>
        <p:spPr/>
        <p:txBody>
          <a:bodyPr/>
          <a:lstStyle/>
          <a:p>
            <a:fld id="{BE4F006E-5431-4BDD-8829-6B0B1D987D3A}" type="datetime1">
              <a:rPr lang="en-US" smtClean="0"/>
              <a:t>11/2/21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20</a:t>
            </a:fld>
            <a:endParaRPr lang="en-US" dirty="0"/>
          </a:p>
        </p:txBody>
      </p:sp>
    </p:spTree>
    <p:extLst>
      <p:ext uri="{BB962C8B-B14F-4D97-AF65-F5344CB8AC3E}">
        <p14:creationId xmlns:p14="http://schemas.microsoft.com/office/powerpoint/2010/main" val="32409136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ED181-25BE-914C-94F6-B777CCD98C37}"/>
              </a:ext>
            </a:extLst>
          </p:cNvPr>
          <p:cNvSpPr>
            <a:spLocks noGrp="1"/>
          </p:cNvSpPr>
          <p:nvPr>
            <p:ph type="title"/>
          </p:nvPr>
        </p:nvSpPr>
        <p:spPr>
          <a:xfrm>
            <a:off x="653732" y="438912"/>
            <a:ext cx="8089901" cy="575094"/>
          </a:xfrm>
        </p:spPr>
        <p:txBody>
          <a:bodyPr/>
          <a:lstStyle/>
          <a:p>
            <a:r>
              <a:rPr lang="en-US" dirty="0"/>
              <a:t>Population Pyramids: Japan</a:t>
            </a:r>
          </a:p>
        </p:txBody>
      </p:sp>
      <p:pic>
        <p:nvPicPr>
          <p:cNvPr id="8" name="Content Placeholder 7">
            <a:extLst>
              <a:ext uri="{FF2B5EF4-FFF2-40B4-BE49-F238E27FC236}">
                <a16:creationId xmlns:a16="http://schemas.microsoft.com/office/drawing/2014/main" id="{585C3185-0A07-4247-890E-4FB7EEB86C7B}"/>
              </a:ext>
            </a:extLst>
          </p:cNvPr>
          <p:cNvPicPr>
            <a:picLocks noGrp="1" noChangeAspect="1"/>
          </p:cNvPicPr>
          <p:nvPr>
            <p:ph idx="1"/>
          </p:nvPr>
        </p:nvPicPr>
        <p:blipFill>
          <a:blip r:embed="rId3"/>
          <a:stretch>
            <a:fillRect/>
          </a:stretch>
        </p:blipFill>
        <p:spPr>
          <a:xfrm>
            <a:off x="653731" y="1002143"/>
            <a:ext cx="8035505" cy="5204165"/>
          </a:xfrm>
          <a:prstGeom prst="rect">
            <a:avLst/>
          </a:prstGeom>
        </p:spPr>
      </p:pic>
      <p:sp>
        <p:nvSpPr>
          <p:cNvPr id="5" name="Date Placeholder 4">
            <a:extLst>
              <a:ext uri="{FF2B5EF4-FFF2-40B4-BE49-F238E27FC236}">
                <a16:creationId xmlns:a16="http://schemas.microsoft.com/office/drawing/2014/main" id="{B9F83C27-E027-DC43-B84C-0ED3F66AA982}"/>
              </a:ext>
            </a:extLst>
          </p:cNvPr>
          <p:cNvSpPr>
            <a:spLocks noGrp="1"/>
          </p:cNvSpPr>
          <p:nvPr>
            <p:ph type="dt" sz="half" idx="2"/>
          </p:nvPr>
        </p:nvSpPr>
        <p:spPr/>
        <p:txBody>
          <a:bodyPr/>
          <a:lstStyle/>
          <a:p>
            <a:fld id="{BE4F006E-5431-4BDD-8829-6B0B1D987D3A}" type="datetime1">
              <a:rPr lang="en-US" smtClean="0"/>
              <a:t>11/2/21</a:t>
            </a:fld>
            <a:endParaRPr lang="en-US" dirty="0"/>
          </a:p>
        </p:txBody>
      </p:sp>
      <p:sp>
        <p:nvSpPr>
          <p:cNvPr id="7" name="Slide Number Placeholder 6">
            <a:extLst>
              <a:ext uri="{FF2B5EF4-FFF2-40B4-BE49-F238E27FC236}">
                <a16:creationId xmlns:a16="http://schemas.microsoft.com/office/drawing/2014/main" id="{05FDD999-8863-1C48-ACE8-7EAEC698E65C}"/>
              </a:ext>
            </a:extLst>
          </p:cNvPr>
          <p:cNvSpPr>
            <a:spLocks noGrp="1"/>
          </p:cNvSpPr>
          <p:nvPr>
            <p:ph type="sldNum" sz="quarter" idx="4"/>
          </p:nvPr>
        </p:nvSpPr>
        <p:spPr/>
        <p:txBody>
          <a:bodyPr/>
          <a:lstStyle/>
          <a:p>
            <a:fld id="{7BCC8D0D-EAEC-449D-9161-023DFF90F2E2}" type="slidenum">
              <a:rPr lang="en-US" smtClean="0"/>
              <a:pPr/>
              <a:t>21</a:t>
            </a:fld>
            <a:endParaRPr lang="en-US" dirty="0"/>
          </a:p>
        </p:txBody>
      </p:sp>
      <p:pic>
        <p:nvPicPr>
          <p:cNvPr id="9" name="Picture 8">
            <a:extLst>
              <a:ext uri="{FF2B5EF4-FFF2-40B4-BE49-F238E27FC236}">
                <a16:creationId xmlns:a16="http://schemas.microsoft.com/office/drawing/2014/main" id="{FAA8A661-FDDB-0B4C-B506-457F69634764}"/>
              </a:ext>
            </a:extLst>
          </p:cNvPr>
          <p:cNvPicPr>
            <a:picLocks noChangeAspect="1"/>
          </p:cNvPicPr>
          <p:nvPr/>
        </p:nvPicPr>
        <p:blipFill>
          <a:blip r:embed="rId4"/>
          <a:stretch>
            <a:fillRect/>
          </a:stretch>
        </p:blipFill>
        <p:spPr>
          <a:xfrm>
            <a:off x="400367" y="969934"/>
            <a:ext cx="8648700" cy="5359400"/>
          </a:xfrm>
          <a:prstGeom prst="rect">
            <a:avLst/>
          </a:prstGeom>
        </p:spPr>
      </p:pic>
      <p:pic>
        <p:nvPicPr>
          <p:cNvPr id="10" name="Picture 9">
            <a:extLst>
              <a:ext uri="{FF2B5EF4-FFF2-40B4-BE49-F238E27FC236}">
                <a16:creationId xmlns:a16="http://schemas.microsoft.com/office/drawing/2014/main" id="{D9CF85F7-426F-C44C-BDF5-43A76377D424}"/>
              </a:ext>
            </a:extLst>
          </p:cNvPr>
          <p:cNvPicPr>
            <a:picLocks noChangeAspect="1"/>
          </p:cNvPicPr>
          <p:nvPr/>
        </p:nvPicPr>
        <p:blipFill>
          <a:blip r:embed="rId5"/>
          <a:stretch>
            <a:fillRect/>
          </a:stretch>
        </p:blipFill>
        <p:spPr>
          <a:xfrm>
            <a:off x="226483" y="1066406"/>
            <a:ext cx="8890000" cy="5207000"/>
          </a:xfrm>
          <a:prstGeom prst="rect">
            <a:avLst/>
          </a:prstGeom>
        </p:spPr>
      </p:pic>
      <p:sp>
        <p:nvSpPr>
          <p:cNvPr id="11" name="Footer Placeholder 5">
            <a:extLst>
              <a:ext uri="{FF2B5EF4-FFF2-40B4-BE49-F238E27FC236}">
                <a16:creationId xmlns:a16="http://schemas.microsoft.com/office/drawing/2014/main" id="{5773FE17-A51C-A249-A3CF-085E02673AE0}"/>
              </a:ext>
            </a:extLst>
          </p:cNvPr>
          <p:cNvSpPr>
            <a:spLocks noGrp="1"/>
          </p:cNvSpPr>
          <p:nvPr>
            <p:ph type="ftr" sz="quarter" idx="3"/>
          </p:nvPr>
        </p:nvSpPr>
        <p:spPr>
          <a:xfrm>
            <a:off x="729161" y="6470128"/>
            <a:ext cx="4310907" cy="137980"/>
          </a:xfrm>
        </p:spPr>
        <p:txBody>
          <a:bodyPr/>
          <a:lstStyle/>
          <a:p>
            <a:r>
              <a:rPr lang="en-US" dirty="0"/>
              <a:t>Bloom </a:t>
            </a:r>
            <a:r>
              <a:rPr lang="en-US" i="1" dirty="0"/>
              <a:t>et al</a:t>
            </a:r>
            <a:r>
              <a:rPr lang="en-US" dirty="0"/>
              <a:t> (2018)</a:t>
            </a:r>
          </a:p>
        </p:txBody>
      </p:sp>
    </p:spTree>
    <p:extLst>
      <p:ext uri="{BB962C8B-B14F-4D97-AF65-F5344CB8AC3E}">
        <p14:creationId xmlns:p14="http://schemas.microsoft.com/office/powerpoint/2010/main" val="1795874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760E7-AC19-5E47-9ECD-35EEA38C2472}"/>
              </a:ext>
            </a:extLst>
          </p:cNvPr>
          <p:cNvSpPr>
            <a:spLocks noGrp="1"/>
          </p:cNvSpPr>
          <p:nvPr>
            <p:ph type="title"/>
          </p:nvPr>
        </p:nvSpPr>
        <p:spPr>
          <a:xfrm>
            <a:off x="653732" y="438912"/>
            <a:ext cx="8089901" cy="575094"/>
          </a:xfrm>
        </p:spPr>
        <p:txBody>
          <a:bodyPr/>
          <a:lstStyle/>
          <a:p>
            <a:r>
              <a:rPr lang="en-US" dirty="0"/>
              <a:t>Shifting retirement age</a:t>
            </a:r>
          </a:p>
        </p:txBody>
      </p:sp>
      <p:sp>
        <p:nvSpPr>
          <p:cNvPr id="5" name="Date Placeholder 4">
            <a:extLst>
              <a:ext uri="{FF2B5EF4-FFF2-40B4-BE49-F238E27FC236}">
                <a16:creationId xmlns:a16="http://schemas.microsoft.com/office/drawing/2014/main" id="{F6D52DC5-D4D7-6E4D-A897-B6D5269F4E8F}"/>
              </a:ext>
            </a:extLst>
          </p:cNvPr>
          <p:cNvSpPr>
            <a:spLocks noGrp="1"/>
          </p:cNvSpPr>
          <p:nvPr>
            <p:ph type="dt" sz="half" idx="2"/>
          </p:nvPr>
        </p:nvSpPr>
        <p:spPr/>
        <p:txBody>
          <a:bodyPr/>
          <a:lstStyle/>
          <a:p>
            <a:fld id="{BE4F006E-5431-4BDD-8829-6B0B1D987D3A}" type="datetime1">
              <a:rPr lang="en-US" smtClean="0"/>
              <a:t>11/2/21</a:t>
            </a:fld>
            <a:endParaRPr lang="en-US" dirty="0"/>
          </a:p>
        </p:txBody>
      </p:sp>
      <p:sp>
        <p:nvSpPr>
          <p:cNvPr id="7" name="Slide Number Placeholder 6">
            <a:extLst>
              <a:ext uri="{FF2B5EF4-FFF2-40B4-BE49-F238E27FC236}">
                <a16:creationId xmlns:a16="http://schemas.microsoft.com/office/drawing/2014/main" id="{AB7EC95C-261A-0041-9FFD-5FBFCCC377AE}"/>
              </a:ext>
            </a:extLst>
          </p:cNvPr>
          <p:cNvSpPr>
            <a:spLocks noGrp="1"/>
          </p:cNvSpPr>
          <p:nvPr>
            <p:ph type="sldNum" sz="quarter" idx="4"/>
          </p:nvPr>
        </p:nvSpPr>
        <p:spPr/>
        <p:txBody>
          <a:bodyPr/>
          <a:lstStyle/>
          <a:p>
            <a:fld id="{7BCC8D0D-EAEC-449D-9161-023DFF90F2E2}" type="slidenum">
              <a:rPr lang="en-US" smtClean="0"/>
              <a:pPr/>
              <a:t>22</a:t>
            </a:fld>
            <a:endParaRPr lang="en-US" dirty="0"/>
          </a:p>
        </p:txBody>
      </p:sp>
      <p:pic>
        <p:nvPicPr>
          <p:cNvPr id="8" name="Picture 7">
            <a:extLst>
              <a:ext uri="{FF2B5EF4-FFF2-40B4-BE49-F238E27FC236}">
                <a16:creationId xmlns:a16="http://schemas.microsoft.com/office/drawing/2014/main" id="{BE87A18D-F224-C746-946A-BFA304488798}"/>
              </a:ext>
            </a:extLst>
          </p:cNvPr>
          <p:cNvPicPr>
            <a:picLocks noChangeAspect="1"/>
          </p:cNvPicPr>
          <p:nvPr/>
        </p:nvPicPr>
        <p:blipFill>
          <a:blip r:embed="rId3"/>
          <a:stretch>
            <a:fillRect/>
          </a:stretch>
        </p:blipFill>
        <p:spPr>
          <a:xfrm>
            <a:off x="234950" y="1130300"/>
            <a:ext cx="8674100" cy="4597400"/>
          </a:xfrm>
          <a:prstGeom prst="rect">
            <a:avLst/>
          </a:prstGeom>
        </p:spPr>
      </p:pic>
      <p:pic>
        <p:nvPicPr>
          <p:cNvPr id="9" name="Picture 8">
            <a:extLst>
              <a:ext uri="{FF2B5EF4-FFF2-40B4-BE49-F238E27FC236}">
                <a16:creationId xmlns:a16="http://schemas.microsoft.com/office/drawing/2014/main" id="{7ACD395F-29CD-4344-879E-97F61E6399DA}"/>
              </a:ext>
            </a:extLst>
          </p:cNvPr>
          <p:cNvPicPr>
            <a:picLocks noChangeAspect="1"/>
          </p:cNvPicPr>
          <p:nvPr/>
        </p:nvPicPr>
        <p:blipFill>
          <a:blip r:embed="rId4"/>
          <a:stretch>
            <a:fillRect/>
          </a:stretch>
        </p:blipFill>
        <p:spPr>
          <a:xfrm>
            <a:off x="127000" y="1225550"/>
            <a:ext cx="8890000" cy="4406900"/>
          </a:xfrm>
          <a:prstGeom prst="rect">
            <a:avLst/>
          </a:prstGeom>
        </p:spPr>
      </p:pic>
      <p:sp>
        <p:nvSpPr>
          <p:cNvPr id="10" name="Footer Placeholder 5">
            <a:extLst>
              <a:ext uri="{FF2B5EF4-FFF2-40B4-BE49-F238E27FC236}">
                <a16:creationId xmlns:a16="http://schemas.microsoft.com/office/drawing/2014/main" id="{FD42AEB9-F467-1145-8758-A6329FEAF197}"/>
              </a:ext>
            </a:extLst>
          </p:cNvPr>
          <p:cNvSpPr>
            <a:spLocks noGrp="1"/>
          </p:cNvSpPr>
          <p:nvPr>
            <p:ph type="ftr" sz="quarter" idx="3"/>
          </p:nvPr>
        </p:nvSpPr>
        <p:spPr>
          <a:xfrm>
            <a:off x="729161" y="6470128"/>
            <a:ext cx="4310907" cy="137980"/>
          </a:xfrm>
        </p:spPr>
        <p:txBody>
          <a:bodyPr/>
          <a:lstStyle/>
          <a:p>
            <a:r>
              <a:rPr lang="en-US" dirty="0"/>
              <a:t>Bloom </a:t>
            </a:r>
            <a:r>
              <a:rPr lang="en-US" i="1" dirty="0"/>
              <a:t>et al</a:t>
            </a:r>
            <a:r>
              <a:rPr lang="en-US" dirty="0"/>
              <a:t> (2018)</a:t>
            </a:r>
          </a:p>
        </p:txBody>
      </p:sp>
    </p:spTree>
    <p:extLst>
      <p:ext uri="{BB962C8B-B14F-4D97-AF65-F5344CB8AC3E}">
        <p14:creationId xmlns:p14="http://schemas.microsoft.com/office/powerpoint/2010/main" val="2250807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FFB25E9-E37B-1A46-8EBC-7F9AF4097F2D}"/>
              </a:ext>
            </a:extLst>
          </p:cNvPr>
          <p:cNvSpPr>
            <a:spLocks noGrp="1"/>
          </p:cNvSpPr>
          <p:nvPr>
            <p:ph type="dt" sz="half" idx="2"/>
          </p:nvPr>
        </p:nvSpPr>
        <p:spPr/>
        <p:txBody>
          <a:bodyPr/>
          <a:lstStyle/>
          <a:p>
            <a:fld id="{BE4F006E-5431-4BDD-8829-6B0B1D987D3A}" type="datetime1">
              <a:rPr lang="en-US" smtClean="0"/>
              <a:t>11/2/21</a:t>
            </a:fld>
            <a:endParaRPr lang="en-US" dirty="0"/>
          </a:p>
        </p:txBody>
      </p:sp>
      <p:sp>
        <p:nvSpPr>
          <p:cNvPr id="6" name="Footer Placeholder 5">
            <a:extLst>
              <a:ext uri="{FF2B5EF4-FFF2-40B4-BE49-F238E27FC236}">
                <a16:creationId xmlns:a16="http://schemas.microsoft.com/office/drawing/2014/main" id="{6BA1C712-E5C8-6C46-AC4E-CD46FE03A0D5}"/>
              </a:ext>
            </a:extLst>
          </p:cNvPr>
          <p:cNvSpPr>
            <a:spLocks noGrp="1"/>
          </p:cNvSpPr>
          <p:nvPr>
            <p:ph type="ftr" sz="quarter" idx="3"/>
          </p:nvPr>
        </p:nvSpPr>
        <p:spPr/>
        <p:txBody>
          <a:bodyPr/>
          <a:lstStyle/>
          <a:p>
            <a:r>
              <a:rPr lang="en-US"/>
              <a:t>Presentation Title and/or Sub Brand Name Here</a:t>
            </a:r>
            <a:endParaRPr lang="en-US" dirty="0"/>
          </a:p>
        </p:txBody>
      </p:sp>
      <p:sp>
        <p:nvSpPr>
          <p:cNvPr id="7" name="Slide Number Placeholder 6">
            <a:extLst>
              <a:ext uri="{FF2B5EF4-FFF2-40B4-BE49-F238E27FC236}">
                <a16:creationId xmlns:a16="http://schemas.microsoft.com/office/drawing/2014/main" id="{3E43C447-2E7C-6347-A4EA-DB9DF9E33F7A}"/>
              </a:ext>
            </a:extLst>
          </p:cNvPr>
          <p:cNvSpPr>
            <a:spLocks noGrp="1"/>
          </p:cNvSpPr>
          <p:nvPr>
            <p:ph type="sldNum" sz="quarter" idx="4"/>
          </p:nvPr>
        </p:nvSpPr>
        <p:spPr/>
        <p:txBody>
          <a:bodyPr/>
          <a:lstStyle/>
          <a:p>
            <a:fld id="{7BCC8D0D-EAEC-449D-9161-023DFF90F2E2}" type="slidenum">
              <a:rPr lang="en-US" smtClean="0"/>
              <a:pPr/>
              <a:t>23</a:t>
            </a:fld>
            <a:endParaRPr lang="en-US" dirty="0"/>
          </a:p>
        </p:txBody>
      </p:sp>
      <p:pic>
        <p:nvPicPr>
          <p:cNvPr id="8" name="Picture 7">
            <a:extLst>
              <a:ext uri="{FF2B5EF4-FFF2-40B4-BE49-F238E27FC236}">
                <a16:creationId xmlns:a16="http://schemas.microsoft.com/office/drawing/2014/main" id="{C6FB38CD-180E-BE46-A6B3-A7C30ED32692}"/>
              </a:ext>
            </a:extLst>
          </p:cNvPr>
          <p:cNvPicPr>
            <a:picLocks noChangeAspect="1"/>
          </p:cNvPicPr>
          <p:nvPr/>
        </p:nvPicPr>
        <p:blipFill>
          <a:blip r:embed="rId3"/>
          <a:stretch>
            <a:fillRect/>
          </a:stretch>
        </p:blipFill>
        <p:spPr>
          <a:xfrm>
            <a:off x="632704" y="0"/>
            <a:ext cx="7878592" cy="6858000"/>
          </a:xfrm>
          <a:prstGeom prst="rect">
            <a:avLst/>
          </a:prstGeom>
        </p:spPr>
      </p:pic>
    </p:spTree>
    <p:extLst>
      <p:ext uri="{BB962C8B-B14F-4D97-AF65-F5344CB8AC3E}">
        <p14:creationId xmlns:p14="http://schemas.microsoft.com/office/powerpoint/2010/main" val="184851060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2A5B7-1053-B642-87FD-51208FED0137}"/>
              </a:ext>
            </a:extLst>
          </p:cNvPr>
          <p:cNvSpPr>
            <a:spLocks noGrp="1"/>
          </p:cNvSpPr>
          <p:nvPr>
            <p:ph type="title"/>
          </p:nvPr>
        </p:nvSpPr>
        <p:spPr>
          <a:xfrm>
            <a:off x="653732" y="438912"/>
            <a:ext cx="8089901" cy="575094"/>
          </a:xfrm>
        </p:spPr>
        <p:txBody>
          <a:bodyPr/>
          <a:lstStyle/>
          <a:p>
            <a:r>
              <a:rPr lang="en-US" dirty="0"/>
              <a:t>Social Security in the United States</a:t>
            </a:r>
          </a:p>
        </p:txBody>
      </p:sp>
      <p:pic>
        <p:nvPicPr>
          <p:cNvPr id="10" name="Content Placeholder 9">
            <a:extLst>
              <a:ext uri="{FF2B5EF4-FFF2-40B4-BE49-F238E27FC236}">
                <a16:creationId xmlns:a16="http://schemas.microsoft.com/office/drawing/2014/main" id="{E0E929BD-6870-7949-805E-0BC9D2C07014}"/>
              </a:ext>
            </a:extLst>
          </p:cNvPr>
          <p:cNvPicPr>
            <a:picLocks noGrp="1" noChangeAspect="1"/>
          </p:cNvPicPr>
          <p:nvPr>
            <p:ph idx="1"/>
          </p:nvPr>
        </p:nvPicPr>
        <p:blipFill>
          <a:blip r:embed="rId2"/>
          <a:stretch>
            <a:fillRect/>
          </a:stretch>
        </p:blipFill>
        <p:spPr>
          <a:xfrm>
            <a:off x="462646" y="2458515"/>
            <a:ext cx="8218707" cy="4011613"/>
          </a:xfrm>
          <a:prstGeom prst="rect">
            <a:avLst/>
          </a:prstGeom>
        </p:spPr>
      </p:pic>
      <p:sp>
        <p:nvSpPr>
          <p:cNvPr id="5" name="Date Placeholder 4">
            <a:extLst>
              <a:ext uri="{FF2B5EF4-FFF2-40B4-BE49-F238E27FC236}">
                <a16:creationId xmlns:a16="http://schemas.microsoft.com/office/drawing/2014/main" id="{5815D07A-4930-C243-AFAB-C5183ED1D85E}"/>
              </a:ext>
            </a:extLst>
          </p:cNvPr>
          <p:cNvSpPr>
            <a:spLocks noGrp="1"/>
          </p:cNvSpPr>
          <p:nvPr>
            <p:ph type="dt" sz="half" idx="2"/>
          </p:nvPr>
        </p:nvSpPr>
        <p:spPr/>
        <p:txBody>
          <a:bodyPr/>
          <a:lstStyle/>
          <a:p>
            <a:fld id="{BE4F006E-5431-4BDD-8829-6B0B1D987D3A}" type="datetime1">
              <a:rPr lang="en-US" smtClean="0"/>
              <a:t>11/2/21</a:t>
            </a:fld>
            <a:endParaRPr lang="en-US" dirty="0"/>
          </a:p>
        </p:txBody>
      </p:sp>
      <p:sp>
        <p:nvSpPr>
          <p:cNvPr id="7" name="Slide Number Placeholder 6">
            <a:extLst>
              <a:ext uri="{FF2B5EF4-FFF2-40B4-BE49-F238E27FC236}">
                <a16:creationId xmlns:a16="http://schemas.microsoft.com/office/drawing/2014/main" id="{472428AD-4CED-504E-B55D-5CF753975EFF}"/>
              </a:ext>
            </a:extLst>
          </p:cNvPr>
          <p:cNvSpPr>
            <a:spLocks noGrp="1"/>
          </p:cNvSpPr>
          <p:nvPr>
            <p:ph type="sldNum" sz="quarter" idx="4"/>
          </p:nvPr>
        </p:nvSpPr>
        <p:spPr/>
        <p:txBody>
          <a:bodyPr/>
          <a:lstStyle/>
          <a:p>
            <a:fld id="{7BCC8D0D-EAEC-449D-9161-023DFF90F2E2}" type="slidenum">
              <a:rPr lang="en-US" smtClean="0"/>
              <a:pPr/>
              <a:t>24</a:t>
            </a:fld>
            <a:endParaRPr lang="en-US" dirty="0"/>
          </a:p>
        </p:txBody>
      </p:sp>
      <p:sp>
        <p:nvSpPr>
          <p:cNvPr id="8" name="Rectangle 7">
            <a:extLst>
              <a:ext uri="{FF2B5EF4-FFF2-40B4-BE49-F238E27FC236}">
                <a16:creationId xmlns:a16="http://schemas.microsoft.com/office/drawing/2014/main" id="{87195D5D-9617-CD46-B39E-9C4DFC940DF6}"/>
              </a:ext>
            </a:extLst>
          </p:cNvPr>
          <p:cNvSpPr/>
          <p:nvPr/>
        </p:nvSpPr>
        <p:spPr>
          <a:xfrm>
            <a:off x="4450813" y="3244334"/>
            <a:ext cx="300082" cy="369332"/>
          </a:xfrm>
          <a:prstGeom prst="rect">
            <a:avLst/>
          </a:prstGeom>
        </p:spPr>
        <p:txBody>
          <a:bodyPr wrap="none">
            <a:spAutoFit/>
          </a:bodyPr>
          <a:lstStyle/>
          <a:p>
            <a:r>
              <a:rPr lang="en-US" dirty="0">
                <a:solidFill>
                  <a:srgbClr val="000000"/>
                </a:solidFill>
              </a:rPr>
              <a:t> </a:t>
            </a:r>
            <a:r>
              <a:rPr lang="en-US" dirty="0"/>
              <a:t> </a:t>
            </a:r>
          </a:p>
        </p:txBody>
      </p:sp>
      <p:sp>
        <p:nvSpPr>
          <p:cNvPr id="9" name="Rectangle 8">
            <a:extLst>
              <a:ext uri="{FF2B5EF4-FFF2-40B4-BE49-F238E27FC236}">
                <a16:creationId xmlns:a16="http://schemas.microsoft.com/office/drawing/2014/main" id="{645C8501-B987-4D43-80A6-A350FC5D456D}"/>
              </a:ext>
            </a:extLst>
          </p:cNvPr>
          <p:cNvSpPr/>
          <p:nvPr/>
        </p:nvSpPr>
        <p:spPr>
          <a:xfrm>
            <a:off x="4450813" y="3244334"/>
            <a:ext cx="242374" cy="369332"/>
          </a:xfrm>
          <a:prstGeom prst="rect">
            <a:avLst/>
          </a:prstGeom>
        </p:spPr>
        <p:txBody>
          <a:bodyPr wrap="none">
            <a:spAutoFit/>
          </a:bodyPr>
          <a:lstStyle/>
          <a:p>
            <a:r>
              <a:rPr lang="en-US" dirty="0">
                <a:solidFill>
                  <a:srgbClr val="000000"/>
                </a:solidFill>
              </a:rPr>
              <a:t> </a:t>
            </a:r>
            <a:endParaRPr lang="en-US" dirty="0"/>
          </a:p>
        </p:txBody>
      </p:sp>
      <p:pic>
        <p:nvPicPr>
          <p:cNvPr id="11" name="Picture 10">
            <a:extLst>
              <a:ext uri="{FF2B5EF4-FFF2-40B4-BE49-F238E27FC236}">
                <a16:creationId xmlns:a16="http://schemas.microsoft.com/office/drawing/2014/main" id="{2F104296-DE5A-A547-A580-C5329722CA4B}"/>
              </a:ext>
            </a:extLst>
          </p:cNvPr>
          <p:cNvPicPr>
            <a:picLocks noChangeAspect="1"/>
          </p:cNvPicPr>
          <p:nvPr/>
        </p:nvPicPr>
        <p:blipFill>
          <a:blip r:embed="rId3"/>
          <a:stretch>
            <a:fillRect/>
          </a:stretch>
        </p:blipFill>
        <p:spPr>
          <a:xfrm>
            <a:off x="0" y="978471"/>
            <a:ext cx="9144000" cy="1797170"/>
          </a:xfrm>
          <a:prstGeom prst="rect">
            <a:avLst/>
          </a:prstGeom>
        </p:spPr>
      </p:pic>
      <p:sp>
        <p:nvSpPr>
          <p:cNvPr id="12" name="Footer Placeholder 5">
            <a:extLst>
              <a:ext uri="{FF2B5EF4-FFF2-40B4-BE49-F238E27FC236}">
                <a16:creationId xmlns:a16="http://schemas.microsoft.com/office/drawing/2014/main" id="{31ACC7E1-F9E6-974C-914F-8CD2D01A3622}"/>
              </a:ext>
            </a:extLst>
          </p:cNvPr>
          <p:cNvSpPr>
            <a:spLocks noGrp="1"/>
          </p:cNvSpPr>
          <p:nvPr>
            <p:ph type="ftr" sz="quarter" idx="3"/>
          </p:nvPr>
        </p:nvSpPr>
        <p:spPr>
          <a:xfrm>
            <a:off x="729161" y="6470128"/>
            <a:ext cx="4310907" cy="137980"/>
          </a:xfrm>
        </p:spPr>
        <p:txBody>
          <a:bodyPr/>
          <a:lstStyle/>
          <a:p>
            <a:r>
              <a:rPr lang="en-US" dirty="0"/>
              <a:t>Social Security Administration</a:t>
            </a:r>
          </a:p>
        </p:txBody>
      </p:sp>
    </p:spTree>
    <p:extLst>
      <p:ext uri="{BB962C8B-B14F-4D97-AF65-F5344CB8AC3E}">
        <p14:creationId xmlns:p14="http://schemas.microsoft.com/office/powerpoint/2010/main" val="57865688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80"/>
          <p:cNvSpPr txBox="1">
            <a:spLocks noGrp="1"/>
          </p:cNvSpPr>
          <p:nvPr>
            <p:ph type="ctrTitle"/>
          </p:nvPr>
        </p:nvSpPr>
        <p:spPr>
          <a:xfrm>
            <a:off x="510450" y="2114550"/>
            <a:ext cx="8123100" cy="1588500"/>
          </a:xfrm>
          <a:prstGeom prst="rect">
            <a:avLst/>
          </a:prstGeom>
        </p:spPr>
        <p:txBody>
          <a:bodyPr spcFirstLastPara="1" vert="horz" wrap="square" lIns="91425" tIns="91425" rIns="91425" bIns="91425" rtlCol="0" anchor="b" anchorCtr="0">
            <a:noAutofit/>
          </a:bodyPr>
          <a:lstStyle/>
          <a:p>
            <a:pPr>
              <a:lnSpc>
                <a:spcPct val="115000"/>
              </a:lnSpc>
              <a:spcBef>
                <a:spcPts val="1200"/>
              </a:spcBef>
            </a:pPr>
            <a:r>
              <a:rPr lang="en" sz="2000" b="1">
                <a:solidFill>
                  <a:srgbClr val="FFFFFF"/>
                </a:solidFill>
                <a:latin typeface="Arial"/>
                <a:ea typeface="Arial"/>
                <a:cs typeface="Arial"/>
                <a:sym typeface="Arial"/>
              </a:rPr>
              <a:t>Relationship between Population Age Structure and COVID-19 Cases and Attributable Deaths in Italy  </a:t>
            </a:r>
            <a:endParaRPr sz="2000" b="1">
              <a:solidFill>
                <a:srgbClr val="FFFFFF"/>
              </a:solidFill>
              <a:latin typeface="Arial"/>
              <a:ea typeface="Arial"/>
              <a:cs typeface="Arial"/>
              <a:sym typeface="Arial"/>
            </a:endParaRPr>
          </a:p>
          <a:p>
            <a:pPr>
              <a:spcBef>
                <a:spcPts val="1200"/>
              </a:spcBef>
            </a:pPr>
            <a:endParaRPr/>
          </a:p>
        </p:txBody>
      </p:sp>
      <p:sp>
        <p:nvSpPr>
          <p:cNvPr id="522" name="Google Shape;522;p80"/>
          <p:cNvSpPr txBox="1">
            <a:spLocks noGrp="1"/>
          </p:cNvSpPr>
          <p:nvPr>
            <p:ph type="subTitle" idx="1"/>
          </p:nvPr>
        </p:nvSpPr>
        <p:spPr>
          <a:xfrm>
            <a:off x="510450" y="4039563"/>
            <a:ext cx="8123100" cy="630000"/>
          </a:xfrm>
          <a:prstGeom prst="rect">
            <a:avLst/>
          </a:prstGeom>
        </p:spPr>
        <p:txBody>
          <a:bodyPr spcFirstLastPara="1" vert="horz" wrap="square" lIns="91425" tIns="91425" rIns="91425" bIns="91425" rtlCol="0" anchor="t" anchorCtr="0">
            <a:noAutofit/>
          </a:bodyPr>
          <a:lstStyle/>
          <a:p>
            <a:pPr marL="0" indent="0"/>
            <a:r>
              <a:rPr lang="en" sz="1200"/>
              <a:t>Canice Christian</a:t>
            </a:r>
            <a:endParaRPr sz="1200"/>
          </a:p>
          <a:p>
            <a:pPr marL="0" indent="0"/>
            <a:r>
              <a:rPr lang="en" sz="1200"/>
              <a:t>Final Presentation </a:t>
            </a:r>
            <a:endParaRPr sz="1200"/>
          </a:p>
          <a:p>
            <a:pPr marL="0" indent="0"/>
            <a:r>
              <a:rPr lang="en" sz="1200"/>
              <a:t>December 2nd, 2020</a:t>
            </a:r>
            <a:endParaRPr sz="12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81"/>
          <p:cNvSpPr txBox="1">
            <a:spLocks noGrp="1"/>
          </p:cNvSpPr>
          <p:nvPr>
            <p:ph type="title"/>
          </p:nvPr>
        </p:nvSpPr>
        <p:spPr>
          <a:xfrm>
            <a:off x="80700" y="883850"/>
            <a:ext cx="8520600" cy="572700"/>
          </a:xfrm>
          <a:prstGeom prst="rect">
            <a:avLst/>
          </a:prstGeom>
        </p:spPr>
        <p:txBody>
          <a:bodyPr spcFirstLastPara="1" vert="horz" wrap="square" lIns="91425" tIns="91425" rIns="91425" bIns="91425" rtlCol="0" anchor="t" anchorCtr="0">
            <a:noAutofit/>
          </a:bodyPr>
          <a:lstStyle/>
          <a:p>
            <a:r>
              <a:rPr lang="en"/>
              <a:t>Research Aims &amp; Methods</a:t>
            </a:r>
            <a:endParaRPr/>
          </a:p>
        </p:txBody>
      </p:sp>
      <p:sp>
        <p:nvSpPr>
          <p:cNvPr id="528" name="Google Shape;528;p81"/>
          <p:cNvSpPr txBox="1">
            <a:spLocks noGrp="1"/>
          </p:cNvSpPr>
          <p:nvPr>
            <p:ph type="body" idx="1"/>
          </p:nvPr>
        </p:nvSpPr>
        <p:spPr>
          <a:xfrm>
            <a:off x="148650" y="1358350"/>
            <a:ext cx="5046000" cy="4529700"/>
          </a:xfrm>
          <a:prstGeom prst="rect">
            <a:avLst/>
          </a:prstGeom>
        </p:spPr>
        <p:txBody>
          <a:bodyPr spcFirstLastPara="1" vert="horz" wrap="square" lIns="91425" tIns="91425" rIns="91425" bIns="91425" rtlCol="0" anchor="t" anchorCtr="0">
            <a:noAutofit/>
          </a:bodyPr>
          <a:lstStyle/>
          <a:p>
            <a:pPr marL="0" indent="0">
              <a:lnSpc>
                <a:spcPct val="100000"/>
              </a:lnSpc>
              <a:buNone/>
            </a:pPr>
            <a:r>
              <a:rPr lang="en" sz="1300"/>
              <a:t>Certain areas of Italy have been dramatically impacted by COVID-19 while other regions have not (Figure 1). The goal of this analysis is to determine the relationship between the age structure of the population of Italian regions and provinces and the outcome of COVID cases and mortality. </a:t>
            </a:r>
            <a:endParaRPr sz="1300"/>
          </a:p>
          <a:p>
            <a:pPr marL="0" indent="0">
              <a:lnSpc>
                <a:spcPct val="100000"/>
              </a:lnSpc>
              <a:buNone/>
            </a:pPr>
            <a:endParaRPr sz="1300"/>
          </a:p>
          <a:p>
            <a:pPr marL="0" indent="0">
              <a:lnSpc>
                <a:spcPct val="100000"/>
              </a:lnSpc>
              <a:buNone/>
            </a:pPr>
            <a:r>
              <a:rPr lang="en" sz="1300" b="1"/>
              <a:t>Analysis 1:</a:t>
            </a:r>
            <a:r>
              <a:rPr lang="en" sz="1300"/>
              <a:t> Determine the relationship between elderly-dependency ratios and number of confirmed COVID-19 cases at the province level of Italy (n=107) </a:t>
            </a:r>
            <a:endParaRPr sz="1300"/>
          </a:p>
          <a:p>
            <a:pPr marL="0" indent="0">
              <a:lnSpc>
                <a:spcPct val="100000"/>
              </a:lnSpc>
              <a:buNone/>
            </a:pPr>
            <a:r>
              <a:rPr lang="en" sz="1300" b="1"/>
              <a:t>Methods: </a:t>
            </a:r>
            <a:r>
              <a:rPr lang="en" sz="1300"/>
              <a:t>(1) OLS Regression with COVID-19 cases as outcome and the primary predictor of elderly dependency ratio ( (# over &gt;65)/(#15-64))*100), controlling for predictors of % Urban of population, population, and mean income. (2) Correlation matrix with same indicators as OLS regression </a:t>
            </a:r>
            <a:endParaRPr sz="1300"/>
          </a:p>
          <a:p>
            <a:pPr marL="0" indent="0">
              <a:lnSpc>
                <a:spcPct val="100000"/>
              </a:lnSpc>
              <a:buNone/>
            </a:pPr>
            <a:endParaRPr sz="1300"/>
          </a:p>
          <a:p>
            <a:pPr marL="0" indent="0">
              <a:lnSpc>
                <a:spcPct val="100000"/>
              </a:lnSpc>
              <a:buNone/>
            </a:pPr>
            <a:r>
              <a:rPr lang="en" sz="1300" b="1"/>
              <a:t>Analysis 2:</a:t>
            </a:r>
            <a:r>
              <a:rPr lang="en" sz="1300"/>
              <a:t> Determine the relationship between elderly-dependency ratios and number of deaths attributable to COVID-19  at the regional level of Italy (n=20) </a:t>
            </a:r>
            <a:endParaRPr sz="1300"/>
          </a:p>
          <a:p>
            <a:pPr marL="0" indent="0">
              <a:lnSpc>
                <a:spcPct val="100000"/>
              </a:lnSpc>
              <a:buNone/>
            </a:pPr>
            <a:r>
              <a:rPr lang="en" sz="1300" b="1"/>
              <a:t>Methods: </a:t>
            </a:r>
            <a:r>
              <a:rPr lang="en" sz="1300"/>
              <a:t>(1) Correlation matrix with elderly-dependency ratio and deaths due to COVID-19 </a:t>
            </a:r>
            <a:endParaRPr sz="1300"/>
          </a:p>
        </p:txBody>
      </p:sp>
      <p:pic>
        <p:nvPicPr>
          <p:cNvPr id="529" name="Google Shape;529;p81"/>
          <p:cNvPicPr preferRelativeResize="0"/>
          <p:nvPr/>
        </p:nvPicPr>
        <p:blipFill>
          <a:blip r:embed="rId3">
            <a:alphaModFix/>
          </a:blip>
          <a:stretch>
            <a:fillRect/>
          </a:stretch>
        </p:blipFill>
        <p:spPr>
          <a:xfrm>
            <a:off x="5194700" y="883839"/>
            <a:ext cx="3909474" cy="5004125"/>
          </a:xfrm>
          <a:prstGeom prst="rect">
            <a:avLst/>
          </a:prstGeom>
          <a:noFill/>
          <a:ln>
            <a:noFill/>
          </a:ln>
        </p:spPr>
      </p:pic>
      <p:sp>
        <p:nvSpPr>
          <p:cNvPr id="530" name="Google Shape;530;p81"/>
          <p:cNvSpPr txBox="1"/>
          <p:nvPr/>
        </p:nvSpPr>
        <p:spPr>
          <a:xfrm>
            <a:off x="7975550" y="5575950"/>
            <a:ext cx="1548900" cy="424800"/>
          </a:xfrm>
          <a:prstGeom prst="rect">
            <a:avLst/>
          </a:prstGeom>
          <a:noFill/>
          <a:ln>
            <a:noFill/>
          </a:ln>
        </p:spPr>
        <p:txBody>
          <a:bodyPr spcFirstLastPara="1" wrap="square" lIns="91425" tIns="91425" rIns="91425" bIns="91425" anchor="t" anchorCtr="0">
            <a:noAutofit/>
          </a:bodyPr>
          <a:lstStyle/>
          <a:p>
            <a:r>
              <a:rPr lang="en" sz="1000" u="sng">
                <a:solidFill>
                  <a:schemeClr val="hlink"/>
                </a:solidFill>
                <a:hlinkClick r:id="rId4"/>
              </a:rPr>
              <a:t>NYTimes, 2020</a:t>
            </a:r>
            <a:endParaRPr sz="10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82"/>
          <p:cNvSpPr txBox="1">
            <a:spLocks noGrp="1"/>
          </p:cNvSpPr>
          <p:nvPr>
            <p:ph type="title"/>
          </p:nvPr>
        </p:nvSpPr>
        <p:spPr>
          <a:xfrm>
            <a:off x="0" y="857250"/>
            <a:ext cx="9144000" cy="572700"/>
          </a:xfrm>
          <a:prstGeom prst="rect">
            <a:avLst/>
          </a:prstGeom>
        </p:spPr>
        <p:txBody>
          <a:bodyPr spcFirstLastPara="1" vert="horz" wrap="square" lIns="91425" tIns="91425" rIns="91425" bIns="91425" rtlCol="0" anchor="t" anchorCtr="0">
            <a:noAutofit/>
          </a:bodyPr>
          <a:lstStyle/>
          <a:p>
            <a:r>
              <a:rPr lang="en" sz="2600"/>
              <a:t>Preliminary Results: </a:t>
            </a:r>
            <a:endParaRPr sz="2600"/>
          </a:p>
          <a:p>
            <a:r>
              <a:rPr lang="en" sz="1800"/>
              <a:t>COVID Cases and Age-Dependency</a:t>
            </a:r>
            <a:endParaRPr sz="1800"/>
          </a:p>
        </p:txBody>
      </p:sp>
      <p:sp>
        <p:nvSpPr>
          <p:cNvPr id="536" name="Google Shape;536;p82"/>
          <p:cNvSpPr txBox="1">
            <a:spLocks noGrp="1"/>
          </p:cNvSpPr>
          <p:nvPr>
            <p:ph type="body" idx="1"/>
          </p:nvPr>
        </p:nvSpPr>
        <p:spPr>
          <a:xfrm>
            <a:off x="4289075" y="973400"/>
            <a:ext cx="4587900" cy="2214900"/>
          </a:xfrm>
          <a:prstGeom prst="rect">
            <a:avLst/>
          </a:prstGeom>
          <a:ln w="9525" cap="flat" cmpd="sng">
            <a:solidFill>
              <a:srgbClr val="000000"/>
            </a:solidFill>
            <a:prstDash val="solid"/>
            <a:round/>
            <a:headEnd type="none" w="sm" len="sm"/>
            <a:tailEnd type="none" w="sm" len="sm"/>
          </a:ln>
        </p:spPr>
        <p:txBody>
          <a:bodyPr spcFirstLastPara="1" vert="horz" wrap="square" lIns="91425" tIns="91425" rIns="91425" bIns="91425" rtlCol="0" anchor="t" anchorCtr="0">
            <a:noAutofit/>
          </a:bodyPr>
          <a:lstStyle/>
          <a:p>
            <a:pPr marL="0" indent="0">
              <a:buNone/>
            </a:pPr>
            <a:r>
              <a:rPr lang="en" sz="1200" b="1"/>
              <a:t>OLS Regression Results: </a:t>
            </a:r>
            <a:r>
              <a:rPr lang="en" sz="1200"/>
              <a:t>Coefficients on the elderly-dependency ratio &amp; % urban of province were not significant. </a:t>
            </a:r>
            <a:endParaRPr sz="1200"/>
          </a:p>
          <a:p>
            <a:pPr marL="0" indent="0">
              <a:buNone/>
            </a:pPr>
            <a:endParaRPr sz="300"/>
          </a:p>
          <a:p>
            <a:pPr marL="0" indent="0">
              <a:buNone/>
            </a:pPr>
            <a:r>
              <a:rPr lang="en" sz="1200"/>
              <a:t>⇨Every 100 Euro increase in mean income in a province was associated with 173.2 more COVID-19 Cases, on average in the population, after controlling for % urban, elderly-dependency ratio and total population (p&lt;0.001). </a:t>
            </a:r>
            <a:endParaRPr sz="1200"/>
          </a:p>
          <a:p>
            <a:pPr marL="0" indent="0">
              <a:buNone/>
            </a:pPr>
            <a:endParaRPr sz="300"/>
          </a:p>
          <a:p>
            <a:pPr marL="0" indent="0">
              <a:buNone/>
            </a:pPr>
            <a:r>
              <a:rPr lang="en" sz="1200"/>
              <a:t>⇨Every 1000 person increase in population in a province was associated with a 27.7 more COVID-19 cases, after controlling for  % urban, elderly-dependency ratio and income (p&lt;0.001)</a:t>
            </a:r>
            <a:endParaRPr sz="1200"/>
          </a:p>
        </p:txBody>
      </p:sp>
      <p:pic>
        <p:nvPicPr>
          <p:cNvPr id="537" name="Google Shape;537;p82"/>
          <p:cNvPicPr preferRelativeResize="0"/>
          <p:nvPr/>
        </p:nvPicPr>
        <p:blipFill>
          <a:blip r:embed="rId3">
            <a:alphaModFix/>
          </a:blip>
          <a:stretch>
            <a:fillRect/>
          </a:stretch>
        </p:blipFill>
        <p:spPr>
          <a:xfrm>
            <a:off x="4289026" y="3260875"/>
            <a:ext cx="4588001" cy="2294000"/>
          </a:xfrm>
          <a:prstGeom prst="rect">
            <a:avLst/>
          </a:prstGeom>
          <a:noFill/>
          <a:ln>
            <a:noFill/>
          </a:ln>
        </p:spPr>
      </p:pic>
      <p:pic>
        <p:nvPicPr>
          <p:cNvPr id="538" name="Google Shape;538;p82"/>
          <p:cNvPicPr preferRelativeResize="0"/>
          <p:nvPr/>
        </p:nvPicPr>
        <p:blipFill>
          <a:blip r:embed="rId4">
            <a:alphaModFix/>
          </a:blip>
          <a:stretch>
            <a:fillRect/>
          </a:stretch>
        </p:blipFill>
        <p:spPr>
          <a:xfrm>
            <a:off x="144125" y="2082550"/>
            <a:ext cx="3984224" cy="2897026"/>
          </a:xfrm>
          <a:prstGeom prst="rect">
            <a:avLst/>
          </a:prstGeom>
          <a:noFill/>
          <a:ln>
            <a:noFill/>
          </a:ln>
        </p:spPr>
      </p:pic>
      <p:sp>
        <p:nvSpPr>
          <p:cNvPr id="539" name="Google Shape;539;p82"/>
          <p:cNvSpPr txBox="1"/>
          <p:nvPr/>
        </p:nvSpPr>
        <p:spPr>
          <a:xfrm>
            <a:off x="1966125" y="2082550"/>
            <a:ext cx="655500" cy="290400"/>
          </a:xfrm>
          <a:prstGeom prst="rect">
            <a:avLst/>
          </a:prstGeom>
          <a:noFill/>
          <a:ln>
            <a:noFill/>
          </a:ln>
        </p:spPr>
        <p:txBody>
          <a:bodyPr spcFirstLastPara="1" wrap="square" lIns="91425" tIns="91425" rIns="91425" bIns="91425" anchor="t" anchorCtr="0">
            <a:noAutofit/>
          </a:bodyPr>
          <a:lstStyle/>
          <a:p>
            <a:r>
              <a:rPr lang="en" sz="1200">
                <a:latin typeface="Proxima Nova"/>
                <a:ea typeface="Proxima Nova"/>
                <a:cs typeface="Proxima Nova"/>
                <a:sym typeface="Proxima Nova"/>
              </a:rPr>
              <a:t>Milan</a:t>
            </a:r>
            <a:endParaRPr sz="1200">
              <a:latin typeface="Proxima Nova"/>
              <a:ea typeface="Proxima Nova"/>
              <a:cs typeface="Proxima Nova"/>
              <a:sym typeface="Proxima Nov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83"/>
          <p:cNvSpPr txBox="1">
            <a:spLocks noGrp="1"/>
          </p:cNvSpPr>
          <p:nvPr>
            <p:ph type="title"/>
          </p:nvPr>
        </p:nvSpPr>
        <p:spPr>
          <a:xfrm>
            <a:off x="0" y="799175"/>
            <a:ext cx="9144000" cy="572700"/>
          </a:xfrm>
          <a:prstGeom prst="rect">
            <a:avLst/>
          </a:prstGeom>
        </p:spPr>
        <p:txBody>
          <a:bodyPr spcFirstLastPara="1" vert="horz" wrap="square" lIns="91425" tIns="91425" rIns="91425" bIns="91425" rtlCol="0" anchor="t" anchorCtr="0">
            <a:noAutofit/>
          </a:bodyPr>
          <a:lstStyle/>
          <a:p>
            <a:r>
              <a:rPr lang="en" sz="2600"/>
              <a:t>Preliminary Results: </a:t>
            </a:r>
            <a:endParaRPr sz="2600"/>
          </a:p>
          <a:p>
            <a:r>
              <a:rPr lang="en" sz="1800"/>
              <a:t>COVID-19 Mortality and Age-Dependency </a:t>
            </a:r>
            <a:endParaRPr sz="1800"/>
          </a:p>
        </p:txBody>
      </p:sp>
      <p:pic>
        <p:nvPicPr>
          <p:cNvPr id="545" name="Google Shape;545;p83"/>
          <p:cNvPicPr preferRelativeResize="0"/>
          <p:nvPr/>
        </p:nvPicPr>
        <p:blipFill>
          <a:blip r:embed="rId3">
            <a:alphaModFix/>
          </a:blip>
          <a:stretch>
            <a:fillRect/>
          </a:stretch>
        </p:blipFill>
        <p:spPr>
          <a:xfrm>
            <a:off x="0" y="1589151"/>
            <a:ext cx="6086950" cy="4411601"/>
          </a:xfrm>
          <a:prstGeom prst="rect">
            <a:avLst/>
          </a:prstGeom>
          <a:noFill/>
          <a:ln>
            <a:noFill/>
          </a:ln>
        </p:spPr>
      </p:pic>
      <p:pic>
        <p:nvPicPr>
          <p:cNvPr id="546" name="Google Shape;546;p83"/>
          <p:cNvPicPr preferRelativeResize="0"/>
          <p:nvPr/>
        </p:nvPicPr>
        <p:blipFill>
          <a:blip r:embed="rId4">
            <a:alphaModFix/>
          </a:blip>
          <a:stretch>
            <a:fillRect/>
          </a:stretch>
        </p:blipFill>
        <p:spPr>
          <a:xfrm>
            <a:off x="6086950" y="4161938"/>
            <a:ext cx="3057050" cy="1582728"/>
          </a:xfrm>
          <a:prstGeom prst="rect">
            <a:avLst/>
          </a:prstGeom>
          <a:noFill/>
          <a:ln>
            <a:noFill/>
          </a:ln>
        </p:spPr>
      </p:pic>
      <p:pic>
        <p:nvPicPr>
          <p:cNvPr id="547" name="Google Shape;547;p83"/>
          <p:cNvPicPr preferRelativeResize="0"/>
          <p:nvPr/>
        </p:nvPicPr>
        <p:blipFill rotWithShape="1">
          <a:blip r:embed="rId5">
            <a:alphaModFix/>
          </a:blip>
          <a:srcRect b="7467"/>
          <a:stretch/>
        </p:blipFill>
        <p:spPr>
          <a:xfrm>
            <a:off x="5148200" y="857250"/>
            <a:ext cx="3995800" cy="2688450"/>
          </a:xfrm>
          <a:prstGeom prst="rect">
            <a:avLst/>
          </a:prstGeom>
          <a:noFill/>
          <a:ln>
            <a:noFill/>
          </a:ln>
        </p:spPr>
      </p:pic>
      <p:sp>
        <p:nvSpPr>
          <p:cNvPr id="548" name="Google Shape;548;p83"/>
          <p:cNvSpPr txBox="1"/>
          <p:nvPr/>
        </p:nvSpPr>
        <p:spPr>
          <a:xfrm>
            <a:off x="6250000" y="3429000"/>
            <a:ext cx="2118000" cy="371700"/>
          </a:xfrm>
          <a:prstGeom prst="rect">
            <a:avLst/>
          </a:prstGeom>
          <a:noFill/>
          <a:ln>
            <a:noFill/>
          </a:ln>
        </p:spPr>
        <p:txBody>
          <a:bodyPr spcFirstLastPara="1" wrap="square" lIns="91425" tIns="91425" rIns="91425" bIns="91425" anchor="t" anchorCtr="0">
            <a:noAutofit/>
          </a:bodyPr>
          <a:lstStyle/>
          <a:p>
            <a:r>
              <a:rPr lang="en" sz="1100">
                <a:latin typeface="Proxima Nova"/>
                <a:ea typeface="Proxima Nova"/>
                <a:cs typeface="Proxima Nova"/>
                <a:sym typeface="Proxima Nova"/>
              </a:rPr>
              <a:t>Deaths Attributed to COVID-19</a:t>
            </a:r>
            <a:endParaRPr sz="1100">
              <a:latin typeface="Proxima Nova"/>
              <a:ea typeface="Proxima Nova"/>
              <a:cs typeface="Proxima Nova"/>
              <a:sym typeface="Proxima Nov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84"/>
          <p:cNvSpPr txBox="1">
            <a:spLocks noGrp="1"/>
          </p:cNvSpPr>
          <p:nvPr>
            <p:ph type="title"/>
          </p:nvPr>
        </p:nvSpPr>
        <p:spPr>
          <a:xfrm>
            <a:off x="0" y="857250"/>
            <a:ext cx="8520600" cy="572700"/>
          </a:xfrm>
          <a:prstGeom prst="rect">
            <a:avLst/>
          </a:prstGeom>
        </p:spPr>
        <p:txBody>
          <a:bodyPr spcFirstLastPara="1" vert="horz" wrap="square" lIns="91425" tIns="91425" rIns="91425" bIns="91425" rtlCol="0" anchor="t" anchorCtr="0">
            <a:noAutofit/>
          </a:bodyPr>
          <a:lstStyle/>
          <a:p>
            <a:r>
              <a:rPr lang="en"/>
              <a:t>Discussion</a:t>
            </a:r>
            <a:endParaRPr/>
          </a:p>
        </p:txBody>
      </p:sp>
      <p:sp>
        <p:nvSpPr>
          <p:cNvPr id="554" name="Google Shape;554;p84"/>
          <p:cNvSpPr txBox="1">
            <a:spLocks noGrp="1"/>
          </p:cNvSpPr>
          <p:nvPr>
            <p:ph type="body" idx="1"/>
          </p:nvPr>
        </p:nvSpPr>
        <p:spPr>
          <a:xfrm>
            <a:off x="311700" y="1429950"/>
            <a:ext cx="8520600" cy="3996300"/>
          </a:xfrm>
          <a:prstGeom prst="rect">
            <a:avLst/>
          </a:prstGeom>
        </p:spPr>
        <p:txBody>
          <a:bodyPr spcFirstLastPara="1" vert="horz" wrap="square" lIns="91425" tIns="91425" rIns="91425" bIns="91425" rtlCol="0" anchor="t" anchorCtr="0">
            <a:noAutofit/>
          </a:bodyPr>
          <a:lstStyle/>
          <a:p>
            <a:pPr marL="0" indent="0">
              <a:buNone/>
            </a:pPr>
            <a:r>
              <a:rPr lang="en" sz="1400" b="1"/>
              <a:t>Key Result:</a:t>
            </a:r>
            <a:r>
              <a:rPr lang="en" sz="1400"/>
              <a:t> The data suggest that elderly-dependency ratios and the percent urban was not the driving factors for the number of COVID-19 cases in Italian provinces. At the regional level, mortality attributed to COVID-19 was not correlated with elderly-dependency ratios. Mean income and population size were related to the number of COVID-19 cases.</a:t>
            </a:r>
            <a:endParaRPr sz="1400"/>
          </a:p>
          <a:p>
            <a:pPr indent="-311150">
              <a:spcBef>
                <a:spcPts val="1600"/>
              </a:spcBef>
              <a:buSzPts val="1300"/>
            </a:pPr>
            <a:r>
              <a:rPr lang="en" sz="1300"/>
              <a:t>Conducting the OLS Regression using population density yielded a significant result on the coefficient, indicating higher population density is related to greater number of COVID-19 cases </a:t>
            </a:r>
            <a:endParaRPr sz="1300"/>
          </a:p>
          <a:p>
            <a:pPr indent="-311150">
              <a:buSzPts val="1300"/>
            </a:pPr>
            <a:r>
              <a:rPr lang="en" sz="1300"/>
              <a:t>Early research showed that COVID-19 cases were occuring in the Lombardy Region where there is extensive business travel which may explain higher income provinces being related to the number of COVID-19 cases.[1]</a:t>
            </a:r>
            <a:endParaRPr sz="1300"/>
          </a:p>
          <a:p>
            <a:pPr marL="0" indent="0">
              <a:lnSpc>
                <a:spcPct val="100000"/>
              </a:lnSpc>
              <a:spcBef>
                <a:spcPts val="1600"/>
              </a:spcBef>
              <a:buNone/>
            </a:pPr>
            <a:r>
              <a:rPr lang="en" sz="1400" b="1"/>
              <a:t>Limitations:</a:t>
            </a:r>
            <a:r>
              <a:rPr lang="en" sz="1400"/>
              <a:t> </a:t>
            </a:r>
            <a:endParaRPr sz="1400"/>
          </a:p>
          <a:p>
            <a:pPr marL="0" indent="0">
              <a:lnSpc>
                <a:spcPct val="100000"/>
              </a:lnSpc>
              <a:spcBef>
                <a:spcPts val="1600"/>
              </a:spcBef>
              <a:buNone/>
            </a:pPr>
            <a:r>
              <a:rPr lang="en" sz="1400"/>
              <a:t>⇨Due to data constraints, I could not conduct an analysis on COVID-19 attributable mortality at the province level so variations in mortality and how that relates to age structure may not have been able to be picked up by the analysis at the regional level. </a:t>
            </a:r>
            <a:endParaRPr sz="1400"/>
          </a:p>
          <a:p>
            <a:pPr marL="0" indent="0">
              <a:spcBef>
                <a:spcPts val="1600"/>
              </a:spcBef>
              <a:spcAft>
                <a:spcPts val="1600"/>
              </a:spcAft>
              <a:buNone/>
            </a:pPr>
            <a:r>
              <a:rPr lang="en" sz="1400"/>
              <a:t>⇨ Possible unmeasured confounding and small sample size (n=107 provinces) may have limited the ability for a more in depth analysis: </a:t>
            </a:r>
            <a:endParaRPr sz="1400" b="1"/>
          </a:p>
        </p:txBody>
      </p:sp>
      <p:sp>
        <p:nvSpPr>
          <p:cNvPr id="555" name="Google Shape;555;p84"/>
          <p:cNvSpPr txBox="1"/>
          <p:nvPr/>
        </p:nvSpPr>
        <p:spPr>
          <a:xfrm>
            <a:off x="7544700" y="5533950"/>
            <a:ext cx="1599300" cy="356100"/>
          </a:xfrm>
          <a:prstGeom prst="rect">
            <a:avLst/>
          </a:prstGeom>
          <a:noFill/>
          <a:ln>
            <a:noFill/>
          </a:ln>
        </p:spPr>
        <p:txBody>
          <a:bodyPr spcFirstLastPara="1" wrap="square" lIns="91425" tIns="91425" rIns="91425" bIns="91425" anchor="t" anchorCtr="0">
            <a:noAutofit/>
          </a:bodyPr>
          <a:lstStyle/>
          <a:p>
            <a:r>
              <a:rPr lang="en" sz="1100"/>
              <a:t>[1] </a:t>
            </a:r>
            <a:r>
              <a:rPr lang="en" sz="1100" u="sng">
                <a:solidFill>
                  <a:schemeClr val="hlink"/>
                </a:solidFill>
                <a:latin typeface="Proxima Nova"/>
                <a:ea typeface="Proxima Nova"/>
                <a:cs typeface="Proxima Nova"/>
                <a:sym typeface="Proxima Nova"/>
                <a:hlinkClick r:id="rId3"/>
              </a:rPr>
              <a:t>Lorenzo, 2020</a:t>
            </a:r>
            <a:endParaRPr sz="1100">
              <a:latin typeface="Proxima Nova"/>
              <a:ea typeface="Proxima Nova"/>
              <a:cs typeface="Proxima Nova"/>
              <a:sym typeface="Proxima Nov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228600"/>
            <a:ext cx="8610600" cy="584775"/>
          </a:xfrm>
          <a:prstGeom prst="rect">
            <a:avLst/>
          </a:prstGeom>
          <a:noFill/>
        </p:spPr>
        <p:txBody>
          <a:bodyPr wrap="square" rtlCol="0">
            <a:spAutoFit/>
          </a:bodyPr>
          <a:lstStyle/>
          <a:p>
            <a:pPr algn="ctr"/>
            <a:r>
              <a:rPr lang="en-US" sz="3200" dirty="0"/>
              <a:t>Global Average Annual Growth Rates</a:t>
            </a:r>
          </a:p>
        </p:txBody>
      </p:sp>
      <p:graphicFrame>
        <p:nvGraphicFramePr>
          <p:cNvPr id="4" name="Chart 3"/>
          <p:cNvGraphicFramePr/>
          <p:nvPr/>
        </p:nvGraphicFramePr>
        <p:xfrm>
          <a:off x="457200" y="1371600"/>
          <a:ext cx="8534400" cy="5156200"/>
        </p:xfrm>
        <a:graphic>
          <a:graphicData uri="http://schemas.openxmlformats.org/drawingml/2006/chart">
            <c:chart xmlns:c="http://schemas.openxmlformats.org/drawingml/2006/chart" xmlns:r="http://schemas.openxmlformats.org/officeDocument/2006/relationships" r:id="rId2"/>
          </a:graphicData>
        </a:graphic>
      </p:graphicFrame>
      <p:sp>
        <p:nvSpPr>
          <p:cNvPr id="5" name="Footer Placeholder 5"/>
          <p:cNvSpPr>
            <a:spLocks noGrp="1"/>
          </p:cNvSpPr>
          <p:nvPr>
            <p:ph type="ftr" sz="quarter" idx="4294967295"/>
          </p:nvPr>
        </p:nvSpPr>
        <p:spPr>
          <a:xfrm>
            <a:off x="729161" y="6470128"/>
            <a:ext cx="4310907" cy="137980"/>
          </a:xfrm>
          <a:prstGeom prst="rect">
            <a:avLst/>
          </a:prstGeom>
        </p:spPr>
        <p:txBody>
          <a:bodyPr/>
          <a:lstStyle/>
          <a:p>
            <a:r>
              <a:rPr lang="en-US" dirty="0"/>
              <a:t>Acknowledgement to Zachary Zimmer</a:t>
            </a:r>
          </a:p>
        </p:txBody>
      </p:sp>
    </p:spTree>
    <p:extLst>
      <p:ext uri="{BB962C8B-B14F-4D97-AF65-F5344CB8AC3E}">
        <p14:creationId xmlns:p14="http://schemas.microsoft.com/office/powerpoint/2010/main" val="392917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Thank you!</a:t>
            </a:r>
          </a:p>
          <a:p>
            <a:endParaRPr lang="en-US" dirty="0"/>
          </a:p>
          <a:p>
            <a:r>
              <a:rPr lang="en-US" dirty="0"/>
              <a:t>Questions?</a:t>
            </a:r>
          </a:p>
        </p:txBody>
      </p:sp>
    </p:spTree>
    <p:extLst>
      <p:ext uri="{BB962C8B-B14F-4D97-AF65-F5344CB8AC3E}">
        <p14:creationId xmlns:p14="http://schemas.microsoft.com/office/powerpoint/2010/main" val="30445538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228600"/>
            <a:ext cx="8610600" cy="584775"/>
          </a:xfrm>
          <a:prstGeom prst="rect">
            <a:avLst/>
          </a:prstGeom>
          <a:noFill/>
        </p:spPr>
        <p:txBody>
          <a:bodyPr wrap="square" rtlCol="0">
            <a:spAutoFit/>
          </a:bodyPr>
          <a:lstStyle/>
          <a:p>
            <a:pPr algn="ctr"/>
            <a:r>
              <a:rPr lang="en-US" sz="3200" dirty="0"/>
              <a:t>But, There is Great Variation by Age</a:t>
            </a:r>
          </a:p>
        </p:txBody>
      </p:sp>
      <p:graphicFrame>
        <p:nvGraphicFramePr>
          <p:cNvPr id="4" name="Chart 3"/>
          <p:cNvGraphicFramePr/>
          <p:nvPr/>
        </p:nvGraphicFramePr>
        <p:xfrm>
          <a:off x="381000" y="1371600"/>
          <a:ext cx="8534400" cy="5156200"/>
        </p:xfrm>
        <a:graphic>
          <a:graphicData uri="http://schemas.openxmlformats.org/drawingml/2006/chart">
            <c:chart xmlns:c="http://schemas.openxmlformats.org/drawingml/2006/chart" xmlns:r="http://schemas.openxmlformats.org/officeDocument/2006/relationships" r:id="rId2"/>
          </a:graphicData>
        </a:graphic>
      </p:graphicFrame>
      <p:sp>
        <p:nvSpPr>
          <p:cNvPr id="5" name="Footer Placeholder 5"/>
          <p:cNvSpPr>
            <a:spLocks noGrp="1"/>
          </p:cNvSpPr>
          <p:nvPr>
            <p:ph type="ftr" sz="quarter" idx="4294967295"/>
          </p:nvPr>
        </p:nvSpPr>
        <p:spPr>
          <a:xfrm>
            <a:off x="729161" y="6470128"/>
            <a:ext cx="4310907" cy="137980"/>
          </a:xfrm>
          <a:prstGeom prst="rect">
            <a:avLst/>
          </a:prstGeom>
        </p:spPr>
        <p:txBody>
          <a:bodyPr/>
          <a:lstStyle/>
          <a:p>
            <a:r>
              <a:rPr lang="en-US" dirty="0"/>
              <a:t>Acknowledgement to Zachary Zimmer</a:t>
            </a:r>
          </a:p>
        </p:txBody>
      </p:sp>
    </p:spTree>
    <p:extLst>
      <p:ext uri="{BB962C8B-B14F-4D97-AF65-F5344CB8AC3E}">
        <p14:creationId xmlns:p14="http://schemas.microsoft.com/office/powerpoint/2010/main" val="3546524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aging</a:t>
            </a:r>
          </a:p>
        </p:txBody>
      </p:sp>
      <p:sp>
        <p:nvSpPr>
          <p:cNvPr id="3" name="Content Placeholder 2"/>
          <p:cNvSpPr>
            <a:spLocks noGrp="1"/>
          </p:cNvSpPr>
          <p:nvPr>
            <p:ph idx="1"/>
          </p:nvPr>
        </p:nvSpPr>
        <p:spPr/>
        <p:txBody>
          <a:bodyPr/>
          <a:lstStyle/>
          <a:p>
            <a:r>
              <a:rPr lang="en-US" dirty="0"/>
              <a:t>Older persons are continually making up a larger proportion of the population</a:t>
            </a:r>
          </a:p>
          <a:p>
            <a:r>
              <a:rPr lang="en-US" dirty="0"/>
              <a:t>This is occurring in every world region and in nearly every country</a:t>
            </a:r>
          </a:p>
        </p:txBody>
      </p:sp>
      <p:sp>
        <p:nvSpPr>
          <p:cNvPr id="4" name="Footer Placeholder 5"/>
          <p:cNvSpPr>
            <a:spLocks noGrp="1"/>
          </p:cNvSpPr>
          <p:nvPr>
            <p:ph type="ftr" sz="quarter" idx="4294967295"/>
          </p:nvPr>
        </p:nvSpPr>
        <p:spPr>
          <a:xfrm>
            <a:off x="729161" y="6470128"/>
            <a:ext cx="4310907" cy="137980"/>
          </a:xfrm>
          <a:prstGeom prst="rect">
            <a:avLst/>
          </a:prstGeom>
        </p:spPr>
        <p:txBody>
          <a:bodyPr/>
          <a:lstStyle/>
          <a:p>
            <a:r>
              <a:rPr lang="en-US" dirty="0"/>
              <a:t>Acknowledgement to Zachary Zimmer</a:t>
            </a:r>
          </a:p>
        </p:txBody>
      </p:sp>
    </p:spTree>
    <p:extLst>
      <p:ext uri="{BB962C8B-B14F-4D97-AF65-F5344CB8AC3E}">
        <p14:creationId xmlns:p14="http://schemas.microsoft.com/office/powerpoint/2010/main" val="1154177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2"/>
          <p:cNvGraphicFramePr>
            <a:graphicFrameLocks noGrp="1" noChangeAspect="1"/>
          </p:cNvGraphicFramePr>
          <p:nvPr>
            <p:ph/>
            <p:extLst>
              <p:ext uri="{D42A27DB-BD31-4B8C-83A1-F6EECF244321}">
                <p14:modId xmlns:p14="http://schemas.microsoft.com/office/powerpoint/2010/main" val="510745879"/>
              </p:ext>
            </p:extLst>
          </p:nvPr>
        </p:nvGraphicFramePr>
        <p:xfrm>
          <a:off x="304800" y="279400"/>
          <a:ext cx="8547100" cy="6223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C4C70122-3171-614D-88A5-D66B7A976A3A}"/>
              </a:ext>
            </a:extLst>
          </p:cNvPr>
          <p:cNvSpPr txBox="1"/>
          <p:nvPr/>
        </p:nvSpPr>
        <p:spPr bwMode="auto">
          <a:xfrm rot="16200000">
            <a:off x="-1685878" y="3579044"/>
            <a:ext cx="3955955" cy="307777"/>
          </a:xfrm>
          <a:prstGeom prst="rect">
            <a:avLst/>
          </a:prstGeom>
          <a:noFill/>
          <a:ln w="19050" algn="ctr">
            <a:noFill/>
            <a:miter lim="800000"/>
            <a:headEnd/>
            <a:tailEnd/>
          </a:ln>
        </p:spPr>
        <p:txBody>
          <a:bodyPr wrap="none" lIns="0" tIns="0" rIns="0" bIns="0" rtlCol="0">
            <a:spAutoFit/>
          </a:bodyPr>
          <a:lstStyle/>
          <a:p>
            <a:r>
              <a:rPr lang="en-US" sz="2000" dirty="0"/>
              <a:t>Percent of population over 60 years old</a:t>
            </a:r>
          </a:p>
        </p:txBody>
      </p:sp>
      <p:sp>
        <p:nvSpPr>
          <p:cNvPr id="4" name="TextBox 3">
            <a:extLst>
              <a:ext uri="{FF2B5EF4-FFF2-40B4-BE49-F238E27FC236}">
                <a16:creationId xmlns:a16="http://schemas.microsoft.com/office/drawing/2014/main" id="{C9265E88-4503-264A-AE6C-4183C54DE8BA}"/>
              </a:ext>
            </a:extLst>
          </p:cNvPr>
          <p:cNvSpPr txBox="1"/>
          <p:nvPr/>
        </p:nvSpPr>
        <p:spPr bwMode="auto">
          <a:xfrm>
            <a:off x="3368822" y="6194623"/>
            <a:ext cx="445571" cy="307777"/>
          </a:xfrm>
          <a:prstGeom prst="rect">
            <a:avLst/>
          </a:prstGeom>
          <a:noFill/>
          <a:ln w="19050" algn="ctr">
            <a:noFill/>
            <a:miter lim="800000"/>
            <a:headEnd/>
            <a:tailEnd/>
          </a:ln>
        </p:spPr>
        <p:txBody>
          <a:bodyPr wrap="none" lIns="0" tIns="0" rIns="0" bIns="0" rtlCol="0">
            <a:spAutoFit/>
          </a:bodyPr>
          <a:lstStyle/>
          <a:p>
            <a:r>
              <a:rPr lang="en-US" sz="2000" dirty="0"/>
              <a:t>Year</a:t>
            </a:r>
          </a:p>
        </p:txBody>
      </p:sp>
    </p:spTree>
    <p:extLst>
      <p:ext uri="{BB962C8B-B14F-4D97-AF65-F5344CB8AC3E}">
        <p14:creationId xmlns:p14="http://schemas.microsoft.com/office/powerpoint/2010/main" val="173206202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1" name="Text Box 3"/>
          <p:cNvSpPr txBox="1">
            <a:spLocks noChangeArrowheads="1"/>
          </p:cNvSpPr>
          <p:nvPr/>
        </p:nvSpPr>
        <p:spPr bwMode="auto">
          <a:xfrm>
            <a:off x="228600" y="1474086"/>
            <a:ext cx="8534400" cy="5155257"/>
          </a:xfrm>
          <a:prstGeom prst="rect">
            <a:avLst/>
          </a:prstGeom>
          <a:noFill/>
          <a:ln w="9525">
            <a:noFill/>
            <a:miter lim="800000"/>
            <a:headEnd/>
            <a:tailEnd/>
          </a:ln>
          <a:effectLst/>
        </p:spPr>
        <p:txBody>
          <a:bodyPr>
            <a:spAutoFit/>
          </a:bodyPr>
          <a:lstStyle/>
          <a:p>
            <a:pPr marL="342900" indent="-342900">
              <a:spcBef>
                <a:spcPct val="50000"/>
              </a:spcBef>
            </a:pPr>
            <a:r>
              <a:rPr lang="en-US" sz="2000" b="1" dirty="0">
                <a:solidFill>
                  <a:srgbClr val="000099"/>
                </a:solidFill>
              </a:rPr>
              <a:t>RETOOLING HEALTH CARE SYSTEMS </a:t>
            </a:r>
          </a:p>
          <a:p>
            <a:pPr marL="342900" indent="-342900">
              <a:spcBef>
                <a:spcPct val="50000"/>
              </a:spcBef>
            </a:pPr>
            <a:endParaRPr lang="en-US" sz="2000" b="1" dirty="0">
              <a:solidFill>
                <a:srgbClr val="000099"/>
              </a:solidFill>
            </a:endParaRPr>
          </a:p>
          <a:p>
            <a:pPr marL="342900" indent="-342900">
              <a:spcBef>
                <a:spcPct val="50000"/>
              </a:spcBef>
            </a:pPr>
            <a:r>
              <a:rPr lang="en-US" b="1" dirty="0"/>
              <a:t>	In most of the world, health care systems have been designed around a particular set of needs, e.g.:</a:t>
            </a:r>
          </a:p>
          <a:p>
            <a:pPr marL="342900" indent="-342900">
              <a:spcBef>
                <a:spcPct val="50000"/>
              </a:spcBef>
            </a:pPr>
            <a:r>
              <a:rPr lang="en-US" b="1" dirty="0"/>
              <a:t>		child and maternal health</a:t>
            </a:r>
          </a:p>
          <a:p>
            <a:pPr marL="342900" indent="-342900">
              <a:spcBef>
                <a:spcPct val="50000"/>
              </a:spcBef>
            </a:pPr>
            <a:r>
              <a:rPr lang="en-US" b="1" dirty="0"/>
              <a:t>		infectious and communicable disease</a:t>
            </a:r>
          </a:p>
          <a:p>
            <a:pPr marL="342900" indent="-342900">
              <a:spcBef>
                <a:spcPct val="50000"/>
              </a:spcBef>
            </a:pPr>
            <a:r>
              <a:rPr lang="en-US" b="1" dirty="0"/>
              <a:t>	An aging world requires a change in health care philosophy toward</a:t>
            </a:r>
          </a:p>
          <a:p>
            <a:pPr marL="342900" indent="-342900">
              <a:spcBef>
                <a:spcPct val="50000"/>
              </a:spcBef>
            </a:pPr>
            <a:r>
              <a:rPr lang="en-US" b="1" dirty="0"/>
              <a:t>		degenerative disease</a:t>
            </a:r>
          </a:p>
          <a:p>
            <a:pPr marL="342900" indent="-342900">
              <a:spcBef>
                <a:spcPct val="50000"/>
              </a:spcBef>
            </a:pPr>
            <a:r>
              <a:rPr lang="en-US" b="1" dirty="0"/>
              <a:t>		long-term care</a:t>
            </a:r>
          </a:p>
          <a:p>
            <a:pPr marL="342900" indent="-342900">
              <a:spcBef>
                <a:spcPct val="50000"/>
              </a:spcBef>
            </a:pPr>
            <a:r>
              <a:rPr lang="en-US" b="1" dirty="0"/>
              <a:t>Expenditure studies show costs of health care in old age to be significantly greater than costs at any other age.</a:t>
            </a:r>
          </a:p>
          <a:p>
            <a:pPr marL="342900" indent="-342900">
              <a:spcBef>
                <a:spcPct val="50000"/>
              </a:spcBef>
            </a:pPr>
            <a:endParaRPr lang="en-US" dirty="0"/>
          </a:p>
          <a:p>
            <a:pPr marL="342900" indent="-342900">
              <a:spcBef>
                <a:spcPct val="50000"/>
              </a:spcBef>
            </a:pPr>
            <a:r>
              <a:rPr lang="en-US" dirty="0"/>
              <a:t>    </a:t>
            </a:r>
          </a:p>
        </p:txBody>
      </p:sp>
      <p:sp>
        <p:nvSpPr>
          <p:cNvPr id="3" name="Title 1"/>
          <p:cNvSpPr>
            <a:spLocks noGrp="1"/>
          </p:cNvSpPr>
          <p:nvPr>
            <p:ph type="title"/>
          </p:nvPr>
        </p:nvSpPr>
        <p:spPr>
          <a:xfrm>
            <a:off x="457200" y="274638"/>
            <a:ext cx="8229600" cy="1143000"/>
          </a:xfrm>
        </p:spPr>
        <p:txBody>
          <a:bodyPr/>
          <a:lstStyle/>
          <a:p>
            <a:r>
              <a:rPr lang="en-US" sz="3200" dirty="0"/>
              <a:t>Possible implications of global population aging for public health</a:t>
            </a:r>
          </a:p>
        </p:txBody>
      </p:sp>
      <p:sp>
        <p:nvSpPr>
          <p:cNvPr id="4" name="Footer Placeholder 5"/>
          <p:cNvSpPr>
            <a:spLocks noGrp="1"/>
          </p:cNvSpPr>
          <p:nvPr>
            <p:ph type="ftr" sz="quarter" idx="4294967295"/>
          </p:nvPr>
        </p:nvSpPr>
        <p:spPr>
          <a:xfrm>
            <a:off x="729161" y="6470128"/>
            <a:ext cx="4310907" cy="137980"/>
          </a:xfrm>
          <a:prstGeom prst="rect">
            <a:avLst/>
          </a:prstGeom>
        </p:spPr>
        <p:txBody>
          <a:bodyPr/>
          <a:lstStyle/>
          <a:p>
            <a:r>
              <a:rPr lang="en-US" dirty="0"/>
              <a:t>Acknowledgement to Zachary Zimmer</a:t>
            </a:r>
          </a:p>
        </p:txBody>
      </p:sp>
    </p:spTree>
    <p:extLst>
      <p:ext uri="{BB962C8B-B14F-4D97-AF65-F5344CB8AC3E}">
        <p14:creationId xmlns:p14="http://schemas.microsoft.com/office/powerpoint/2010/main" val="406878458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6490"/>
            <a:ext cx="8229600" cy="1143000"/>
          </a:xfrm>
        </p:spPr>
        <p:txBody>
          <a:bodyPr/>
          <a:lstStyle/>
          <a:p>
            <a:pPr marL="0" indent="0"/>
            <a:r>
              <a:rPr lang="en-US" sz="3200" dirty="0"/>
              <a:t>Implications for public health</a:t>
            </a:r>
            <a:endParaRPr lang="en-US" dirty="0"/>
          </a:p>
        </p:txBody>
      </p:sp>
      <p:sp>
        <p:nvSpPr>
          <p:cNvPr id="3" name="Content Placeholder 2"/>
          <p:cNvSpPr>
            <a:spLocks noGrp="1"/>
          </p:cNvSpPr>
          <p:nvPr>
            <p:ph idx="1"/>
          </p:nvPr>
        </p:nvSpPr>
        <p:spPr>
          <a:xfrm>
            <a:off x="381000" y="1449183"/>
            <a:ext cx="8229600" cy="4525963"/>
          </a:xfrm>
        </p:spPr>
        <p:txBody>
          <a:bodyPr/>
          <a:lstStyle/>
          <a:p>
            <a:pPr marL="0" indent="0">
              <a:buNone/>
            </a:pPr>
            <a:endParaRPr lang="en-US" sz="2400" dirty="0"/>
          </a:p>
          <a:p>
            <a:pPr marL="0" indent="0">
              <a:buNone/>
            </a:pPr>
            <a:r>
              <a:rPr lang="en-US" sz="2400" dirty="0"/>
              <a:t>- Goal of medical science to reduce the gap between life span and longevity.</a:t>
            </a:r>
          </a:p>
          <a:p>
            <a:pPr marL="0" indent="0">
              <a:buNone/>
            </a:pPr>
            <a:r>
              <a:rPr lang="en-US" sz="2400" dirty="0"/>
              <a:t>- Increasing one may not mean increasing the other.</a:t>
            </a:r>
          </a:p>
          <a:p>
            <a:pPr marL="0" indent="0">
              <a:buNone/>
            </a:pPr>
            <a:r>
              <a:rPr lang="en-US" sz="2400" dirty="0"/>
              <a:t>- </a:t>
            </a:r>
            <a:r>
              <a:rPr lang="en-US" sz="2400" dirty="0" err="1"/>
              <a:t>Rectangularization</a:t>
            </a:r>
            <a:r>
              <a:rPr lang="en-US" sz="2400" dirty="0"/>
              <a:t> of mortality: Life span remains </a:t>
            </a:r>
          </a:p>
          <a:p>
            <a:pPr marL="0" indent="0">
              <a:buNone/>
            </a:pPr>
            <a:r>
              <a:rPr lang="en-US" sz="2400" dirty="0"/>
              <a:t>the same but variation in age at death declines.</a:t>
            </a:r>
          </a:p>
        </p:txBody>
      </p:sp>
      <p:sp>
        <p:nvSpPr>
          <p:cNvPr id="4" name="Footer Placeholder 5"/>
          <p:cNvSpPr>
            <a:spLocks noGrp="1"/>
          </p:cNvSpPr>
          <p:nvPr>
            <p:ph type="ftr" sz="quarter" idx="4294967295"/>
          </p:nvPr>
        </p:nvSpPr>
        <p:spPr>
          <a:xfrm>
            <a:off x="729161" y="6470128"/>
            <a:ext cx="4310907" cy="137980"/>
          </a:xfrm>
          <a:prstGeom prst="rect">
            <a:avLst/>
          </a:prstGeom>
        </p:spPr>
        <p:txBody>
          <a:bodyPr/>
          <a:lstStyle/>
          <a:p>
            <a:r>
              <a:rPr lang="en-US" dirty="0"/>
              <a:t>Acknowledgement to Zachary Zimmer</a:t>
            </a:r>
          </a:p>
        </p:txBody>
      </p:sp>
    </p:spTree>
    <p:extLst>
      <p:ext uri="{BB962C8B-B14F-4D97-AF65-F5344CB8AC3E}">
        <p14:creationId xmlns:p14="http://schemas.microsoft.com/office/powerpoint/2010/main" val="400670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304800" y="0"/>
            <a:ext cx="8382000" cy="1143000"/>
          </a:xfrm>
        </p:spPr>
        <p:txBody>
          <a:bodyPr/>
          <a:lstStyle/>
          <a:p>
            <a:r>
              <a:rPr lang="en-US" sz="2800" b="1" i="1" u="sng" dirty="0" err="1"/>
              <a:t>Rectangularization</a:t>
            </a:r>
            <a:r>
              <a:rPr lang="en-US" sz="2800" b="1" i="1" u="sng" dirty="0"/>
              <a:t> of mortality</a:t>
            </a:r>
          </a:p>
        </p:txBody>
      </p:sp>
      <p:graphicFrame>
        <p:nvGraphicFramePr>
          <p:cNvPr id="4" name="Object 2"/>
          <p:cNvGraphicFramePr>
            <a:graphicFrameLocks noGrp="1" noChangeAspect="1"/>
          </p:cNvGraphicFramePr>
          <p:nvPr>
            <p:ph idx="1"/>
            <p:extLst>
              <p:ext uri="{D42A27DB-BD31-4B8C-83A1-F6EECF244321}">
                <p14:modId xmlns:p14="http://schemas.microsoft.com/office/powerpoint/2010/main" val="3214723085"/>
              </p:ext>
            </p:extLst>
          </p:nvPr>
        </p:nvGraphicFramePr>
        <p:xfrm>
          <a:off x="533400" y="1295400"/>
          <a:ext cx="7924800" cy="5323625"/>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1524000" y="5105400"/>
            <a:ext cx="457200" cy="369332"/>
          </a:xfrm>
          <a:prstGeom prst="rect">
            <a:avLst/>
          </a:prstGeom>
          <a:noFill/>
        </p:spPr>
        <p:txBody>
          <a:bodyPr wrap="square" rtlCol="0">
            <a:spAutoFit/>
          </a:bodyPr>
          <a:lstStyle/>
          <a:p>
            <a:r>
              <a:rPr lang="en-US" dirty="0"/>
              <a:t>0</a:t>
            </a:r>
          </a:p>
        </p:txBody>
      </p:sp>
      <p:sp>
        <p:nvSpPr>
          <p:cNvPr id="5" name="TextBox 4"/>
          <p:cNvSpPr txBox="1"/>
          <p:nvPr/>
        </p:nvSpPr>
        <p:spPr>
          <a:xfrm>
            <a:off x="4724400" y="5030632"/>
            <a:ext cx="457200" cy="369332"/>
          </a:xfrm>
          <a:prstGeom prst="rect">
            <a:avLst/>
          </a:prstGeom>
          <a:noFill/>
        </p:spPr>
        <p:txBody>
          <a:bodyPr wrap="square" rtlCol="0">
            <a:spAutoFit/>
          </a:bodyPr>
          <a:lstStyle/>
          <a:p>
            <a:r>
              <a:rPr lang="en-US" dirty="0"/>
              <a:t>55</a:t>
            </a:r>
          </a:p>
        </p:txBody>
      </p:sp>
      <p:sp>
        <p:nvSpPr>
          <p:cNvPr id="6" name="TextBox 5"/>
          <p:cNvSpPr txBox="1"/>
          <p:nvPr/>
        </p:nvSpPr>
        <p:spPr>
          <a:xfrm>
            <a:off x="7924800" y="5040868"/>
            <a:ext cx="609600" cy="369332"/>
          </a:xfrm>
          <a:prstGeom prst="rect">
            <a:avLst/>
          </a:prstGeom>
          <a:noFill/>
        </p:spPr>
        <p:txBody>
          <a:bodyPr wrap="square" rtlCol="0">
            <a:spAutoFit/>
          </a:bodyPr>
          <a:lstStyle/>
          <a:p>
            <a:r>
              <a:rPr lang="en-US" dirty="0"/>
              <a:t>110</a:t>
            </a:r>
          </a:p>
        </p:txBody>
      </p:sp>
      <p:sp>
        <p:nvSpPr>
          <p:cNvPr id="7" name="Footer Placeholder 5"/>
          <p:cNvSpPr>
            <a:spLocks noGrp="1"/>
          </p:cNvSpPr>
          <p:nvPr>
            <p:ph type="ftr" sz="quarter" idx="4294967295"/>
          </p:nvPr>
        </p:nvSpPr>
        <p:spPr>
          <a:xfrm>
            <a:off x="729161" y="6470128"/>
            <a:ext cx="4310907" cy="137980"/>
          </a:xfrm>
          <a:prstGeom prst="rect">
            <a:avLst/>
          </a:prstGeom>
        </p:spPr>
        <p:txBody>
          <a:bodyPr/>
          <a:lstStyle/>
          <a:p>
            <a:r>
              <a:rPr lang="en-US" dirty="0"/>
              <a:t>Acknowledgement to Zachary Zimmer</a:t>
            </a:r>
          </a:p>
        </p:txBody>
      </p:sp>
    </p:spTree>
    <p:extLst>
      <p:ext uri="{BB962C8B-B14F-4D97-AF65-F5344CB8AC3E}">
        <p14:creationId xmlns:p14="http://schemas.microsoft.com/office/powerpoint/2010/main" val="3504407093"/>
      </p:ext>
    </p:extLst>
  </p:cSld>
  <p:clrMapOvr>
    <a:masterClrMapping/>
  </p:clrMapOvr>
  <p:transition/>
</p:sld>
</file>

<file path=ppt/theme/theme1.xml><?xml version="1.0" encoding="utf-8"?>
<a:theme xmlns:a="http://schemas.openxmlformats.org/drawingml/2006/main" name="UCSF PPT Template">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2.xml><?xml version="1.0" encoding="utf-8"?>
<a:theme xmlns:a="http://schemas.openxmlformats.org/drawingml/2006/main" name="UCSF PPT Template-Blue">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3.xml><?xml version="1.0" encoding="utf-8"?>
<a:theme xmlns:a="http://schemas.openxmlformats.org/drawingml/2006/main" name="UCSF PPT Template-Blue Bar">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4.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BFD5D484ED57438231C5F4848B6EC7" ma:contentTypeVersion="0" ma:contentTypeDescription="Create a new document." ma:contentTypeScope="" ma:versionID="48808eaeca51724a2208bf87978978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E5686649-89C0-47C3-BB59-3DECE68F3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F8A51949-CE2D-4D1D-81B7-CD96A1311979}">
  <ds:schemaRefs>
    <ds:schemaRef ds:uri="http://schemas.microsoft.com/sharepoint/v3/contenttype/forms"/>
  </ds:schemaRefs>
</ds:datastoreItem>
</file>

<file path=customXml/itemProps3.xml><?xml version="1.0" encoding="utf-8"?>
<ds:datastoreItem xmlns:ds="http://schemas.openxmlformats.org/officeDocument/2006/customXml" ds:itemID="{DB48DB2A-A2BB-49B9-B517-04CB45F2482A}">
  <ds:schemaRefs>
    <ds:schemaRef ds:uri="http://purl.org/dc/terms/"/>
    <ds:schemaRef ds:uri="http://schemas.microsoft.com/office/2006/documentManagement/types"/>
    <ds:schemaRef ds:uri="http://schemas.microsoft.com/office/2006/metadata/properties"/>
    <ds:schemaRef ds:uri="http://purl.org/dc/elements/1.1/"/>
    <ds:schemaRef ds:uri="http://www.w3.org/XML/1998/namespace"/>
    <ds:schemaRef ds:uri="http://purl.org/dc/dcmitype/"/>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UCSF PPT Template</Template>
  <TotalTime>82202</TotalTime>
  <Words>1493</Words>
  <Application>Microsoft Macintosh PowerPoint</Application>
  <PresentationFormat>On-screen Show (4:3)</PresentationFormat>
  <Paragraphs>220</Paragraphs>
  <Slides>30</Slides>
  <Notes>15</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2</vt:i4>
      </vt:variant>
      <vt:variant>
        <vt:lpstr>Slide Titles</vt:lpstr>
      </vt:variant>
      <vt:variant>
        <vt:i4>30</vt:i4>
      </vt:variant>
    </vt:vector>
  </HeadingPairs>
  <TitlesOfParts>
    <vt:vector size="40" baseType="lpstr">
      <vt:lpstr>Arial</vt:lpstr>
      <vt:lpstr>Garamond</vt:lpstr>
      <vt:lpstr>Proxima Nova</vt:lpstr>
      <vt:lpstr>Times New Roman</vt:lpstr>
      <vt:lpstr>Wingdings</vt:lpstr>
      <vt:lpstr>UCSF PPT Template</vt:lpstr>
      <vt:lpstr>UCSF PPT Template-Blue</vt:lpstr>
      <vt:lpstr>UCSF PPT Template-Blue Bar</vt:lpstr>
      <vt:lpstr>Photo Editor Photo</vt:lpstr>
      <vt:lpstr>Equation</vt:lpstr>
      <vt:lpstr>Aging and Dependency Ratios</vt:lpstr>
      <vt:lpstr>Aging: </vt:lpstr>
      <vt:lpstr>PowerPoint Presentation</vt:lpstr>
      <vt:lpstr>PowerPoint Presentation</vt:lpstr>
      <vt:lpstr>Population aging</vt:lpstr>
      <vt:lpstr>PowerPoint Presentation</vt:lpstr>
      <vt:lpstr>Possible implications of global population aging for public health</vt:lpstr>
      <vt:lpstr>Implications for public health</vt:lpstr>
      <vt:lpstr>Rectangularization of mortality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Dependency Ratio</vt:lpstr>
      <vt:lpstr>Dependency Ratios by Country</vt:lpstr>
      <vt:lpstr>Example: China</vt:lpstr>
      <vt:lpstr>Demographic Dividend</vt:lpstr>
      <vt:lpstr>Population Pyramids: Japan</vt:lpstr>
      <vt:lpstr>Shifting retirement age</vt:lpstr>
      <vt:lpstr>PowerPoint Presentation</vt:lpstr>
      <vt:lpstr>Social Security in the United States</vt:lpstr>
      <vt:lpstr>Relationship between Population Age Structure and COVID-19 Cases and Attributable Deaths in Italy   </vt:lpstr>
      <vt:lpstr>Research Aims &amp; Methods</vt:lpstr>
      <vt:lpstr>Preliminary Results:  COVID Cases and Age-Dependency</vt:lpstr>
      <vt:lpstr>Preliminary Results:  COVID-19 Mortality and Age-Dependency </vt:lpstr>
      <vt:lpstr>Discussion</vt:lpstr>
      <vt:lpstr>PowerPoint Presentation</vt:lpstr>
    </vt:vector>
  </TitlesOfParts>
  <Company>UCSF</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UCSF Presentation Template</dc:title>
  <dc:subject>Presentation Template</dc:subject>
  <dc:creator>Derek MacDavid</dc:creator>
  <dc:description>Derek MacDavid | derek@bigpicdesign.com</dc:description>
  <cp:lastModifiedBy>Christian, Canice</cp:lastModifiedBy>
  <cp:revision>472</cp:revision>
  <dcterms:created xsi:type="dcterms:W3CDTF">2012-05-07T17:59:34Z</dcterms:created>
  <dcterms:modified xsi:type="dcterms:W3CDTF">2021-11-03T18:04:55Z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0x01010009BFD5D484ED57438231C5F4848B6EC7</vt:lpwstr>
  </property>
</Properties>
</file>