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68" r:id="rId1"/>
  </p:sldMasterIdLst>
  <p:notesMasterIdLst>
    <p:notesMasterId r:id="rId48"/>
  </p:notesMasterIdLst>
  <p:handoutMasterIdLst>
    <p:handoutMasterId r:id="rId49"/>
  </p:handoutMasterIdLst>
  <p:sldIdLst>
    <p:sldId id="256" r:id="rId2"/>
    <p:sldId id="258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74" r:id="rId18"/>
    <p:sldId id="275" r:id="rId19"/>
    <p:sldId id="276" r:id="rId20"/>
    <p:sldId id="277" r:id="rId21"/>
    <p:sldId id="278" r:id="rId22"/>
    <p:sldId id="279" r:id="rId23"/>
    <p:sldId id="280" r:id="rId24"/>
    <p:sldId id="281" r:id="rId25"/>
    <p:sldId id="282" r:id="rId26"/>
    <p:sldId id="283" r:id="rId27"/>
    <p:sldId id="284" r:id="rId28"/>
    <p:sldId id="285" r:id="rId29"/>
    <p:sldId id="286" r:id="rId30"/>
    <p:sldId id="287" r:id="rId31"/>
    <p:sldId id="288" r:id="rId32"/>
    <p:sldId id="289" r:id="rId33"/>
    <p:sldId id="290" r:id="rId34"/>
    <p:sldId id="291" r:id="rId35"/>
    <p:sldId id="292" r:id="rId36"/>
    <p:sldId id="293" r:id="rId37"/>
    <p:sldId id="294" r:id="rId38"/>
    <p:sldId id="295" r:id="rId39"/>
    <p:sldId id="296" r:id="rId40"/>
    <p:sldId id="297" r:id="rId41"/>
    <p:sldId id="298" r:id="rId42"/>
    <p:sldId id="299" r:id="rId43"/>
    <p:sldId id="300" r:id="rId44"/>
    <p:sldId id="301" r:id="rId45"/>
    <p:sldId id="302" r:id="rId46"/>
    <p:sldId id="303" r:id="rId47"/>
  </p:sldIdLst>
  <p:sldSz cx="9144000" cy="5143500" type="screen16x9"/>
  <p:notesSz cx="9296400" cy="7010400"/>
  <p:defaultTextStyle>
    <a:defPPr>
      <a:defRPr lang="en-US"/>
    </a:defPPr>
    <a:lvl1pPr algn="l" rtl="0" fontAlgn="base">
      <a:spcBef>
        <a:spcPct val="50000"/>
      </a:spcBef>
      <a:spcAft>
        <a:spcPct val="0"/>
      </a:spcAft>
      <a:buClr>
        <a:schemeClr val="tx2"/>
      </a:buClr>
      <a:buChar char="•"/>
      <a:defRPr sz="28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1pPr>
    <a:lvl2pPr marL="457200" algn="l" rtl="0" fontAlgn="base">
      <a:spcBef>
        <a:spcPct val="50000"/>
      </a:spcBef>
      <a:spcAft>
        <a:spcPct val="0"/>
      </a:spcAft>
      <a:buClr>
        <a:schemeClr val="tx2"/>
      </a:buClr>
      <a:buChar char="•"/>
      <a:defRPr sz="28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2pPr>
    <a:lvl3pPr marL="914400" algn="l" rtl="0" fontAlgn="base">
      <a:spcBef>
        <a:spcPct val="50000"/>
      </a:spcBef>
      <a:spcAft>
        <a:spcPct val="0"/>
      </a:spcAft>
      <a:buClr>
        <a:schemeClr val="tx2"/>
      </a:buClr>
      <a:buChar char="•"/>
      <a:defRPr sz="28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3pPr>
    <a:lvl4pPr marL="1371600" algn="l" rtl="0" fontAlgn="base">
      <a:spcBef>
        <a:spcPct val="50000"/>
      </a:spcBef>
      <a:spcAft>
        <a:spcPct val="0"/>
      </a:spcAft>
      <a:buClr>
        <a:schemeClr val="tx2"/>
      </a:buClr>
      <a:buChar char="•"/>
      <a:defRPr sz="28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4pPr>
    <a:lvl5pPr marL="1828800" algn="l" rtl="0" fontAlgn="base">
      <a:spcBef>
        <a:spcPct val="50000"/>
      </a:spcBef>
      <a:spcAft>
        <a:spcPct val="0"/>
      </a:spcAft>
      <a:buClr>
        <a:schemeClr val="tx2"/>
      </a:buClr>
      <a:buChar char="•"/>
      <a:defRPr sz="28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26D6D"/>
    <a:srgbClr val="3C6363"/>
    <a:srgbClr val="345656"/>
    <a:srgbClr val="DE6810"/>
    <a:srgbClr val="DF6103"/>
    <a:srgbClr val="DA6720"/>
    <a:srgbClr val="DB6D29"/>
    <a:srgbClr val="EC661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8" autoAdjust="0"/>
  </p:normalViewPr>
  <p:slideViewPr>
    <p:cSldViewPr>
      <p:cViewPr>
        <p:scale>
          <a:sx n="100" d="100"/>
          <a:sy n="100" d="100"/>
        </p:scale>
        <p:origin x="350" y="-48"/>
      </p:cViewPr>
      <p:guideLst>
        <p:guide orient="horz" pos="720"/>
        <p:guide pos="52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51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029075" cy="3508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663" tIns="46038" rIns="93663" bIns="46038" numCol="1" anchor="t" anchorCtr="0" compatLnSpc="1">
            <a:prstTxWarp prst="textNoShape">
              <a:avLst/>
            </a:prstTxWarp>
          </a:bodyPr>
          <a:lstStyle>
            <a:lvl1pPr defTabSz="931863" eaLnBrk="0" hangingPunct="0">
              <a:spcBef>
                <a:spcPct val="0"/>
              </a:spcBef>
              <a:buClrTx/>
              <a:buFontTx/>
              <a:buNone/>
              <a:defRPr sz="1200">
                <a:latin typeface="Arial" charset="0"/>
                <a:ea typeface="ＭＳ Ｐゴシック" pitchFamily="34" charset="-128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267325" y="0"/>
            <a:ext cx="4029075" cy="3508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663" tIns="46038" rIns="93663" bIns="46038" numCol="1" anchor="t" anchorCtr="0" compatLnSpc="1">
            <a:prstTxWarp prst="textNoShape">
              <a:avLst/>
            </a:prstTxWarp>
          </a:bodyPr>
          <a:lstStyle>
            <a:lvl1pPr algn="r" defTabSz="931863" eaLnBrk="0" hangingPunct="0">
              <a:spcBef>
                <a:spcPct val="0"/>
              </a:spcBef>
              <a:buClrTx/>
              <a:buFontTx/>
              <a:buNone/>
              <a:defRPr sz="1200">
                <a:latin typeface="Arial" charset="0"/>
                <a:ea typeface="ＭＳ Ｐゴシック" pitchFamily="34" charset="-128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659563"/>
            <a:ext cx="4029075" cy="3508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663" tIns="46038" rIns="93663" bIns="46038" numCol="1" anchor="b" anchorCtr="0" compatLnSpc="1">
            <a:prstTxWarp prst="textNoShape">
              <a:avLst/>
            </a:prstTxWarp>
          </a:bodyPr>
          <a:lstStyle>
            <a:lvl1pPr defTabSz="931863" eaLnBrk="0" hangingPunct="0">
              <a:spcBef>
                <a:spcPct val="0"/>
              </a:spcBef>
              <a:buClrTx/>
              <a:buFontTx/>
              <a:buNone/>
              <a:defRPr sz="1200">
                <a:latin typeface="Arial" charset="0"/>
                <a:ea typeface="ＭＳ Ｐゴシック" pitchFamily="34" charset="-128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267325" y="6659563"/>
            <a:ext cx="4029075" cy="3508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663" tIns="46038" rIns="93663" bIns="46038" numCol="1" anchor="b" anchorCtr="0" compatLnSpc="1">
            <a:prstTxWarp prst="textNoShape">
              <a:avLst/>
            </a:prstTxWarp>
          </a:bodyPr>
          <a:lstStyle>
            <a:lvl1pPr algn="r" defTabSz="931863" eaLnBrk="0" hangingPunct="0">
              <a:spcBef>
                <a:spcPct val="0"/>
              </a:spcBef>
              <a:buClrTx/>
              <a:buFontTx/>
              <a:buNone/>
              <a:defRPr sz="1200"/>
            </a:lvl1pPr>
          </a:lstStyle>
          <a:p>
            <a:fld id="{0C616B13-128B-4FE2-B7E4-8B8E4C244ED6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898108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029075" cy="3508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663" tIns="46038" rIns="93663" bIns="46038" numCol="1" anchor="t" anchorCtr="0" compatLnSpc="1">
            <a:prstTxWarp prst="textNoShape">
              <a:avLst/>
            </a:prstTxWarp>
          </a:bodyPr>
          <a:lstStyle>
            <a:lvl1pPr defTabSz="931863" eaLnBrk="0" hangingPunct="0">
              <a:spcBef>
                <a:spcPct val="0"/>
              </a:spcBef>
              <a:buClrTx/>
              <a:buFontTx/>
              <a:buNone/>
              <a:defRPr sz="1200">
                <a:latin typeface="Arial" charset="0"/>
                <a:ea typeface="ＭＳ Ｐゴシック" pitchFamily="34" charset="-128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267325" y="0"/>
            <a:ext cx="4029075" cy="3508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663" tIns="46038" rIns="93663" bIns="46038" numCol="1" anchor="t" anchorCtr="0" compatLnSpc="1">
            <a:prstTxWarp prst="textNoShape">
              <a:avLst/>
            </a:prstTxWarp>
          </a:bodyPr>
          <a:lstStyle>
            <a:lvl1pPr algn="r" defTabSz="931863" eaLnBrk="0" hangingPunct="0">
              <a:spcBef>
                <a:spcPct val="0"/>
              </a:spcBef>
              <a:buClrTx/>
              <a:buFontTx/>
              <a:buNone/>
              <a:defRPr sz="1200">
                <a:latin typeface="Arial" charset="0"/>
                <a:ea typeface="ＭＳ Ｐゴシック" pitchFamily="34" charset="-128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314575" y="527050"/>
            <a:ext cx="4667250" cy="2625725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1239838" y="3330575"/>
            <a:ext cx="6816725" cy="3154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663" tIns="46038" rIns="93663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659563"/>
            <a:ext cx="4029075" cy="3508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663" tIns="46038" rIns="93663" bIns="46038" numCol="1" anchor="b" anchorCtr="0" compatLnSpc="1">
            <a:prstTxWarp prst="textNoShape">
              <a:avLst/>
            </a:prstTxWarp>
          </a:bodyPr>
          <a:lstStyle>
            <a:lvl1pPr defTabSz="931863" eaLnBrk="0" hangingPunct="0">
              <a:spcBef>
                <a:spcPct val="0"/>
              </a:spcBef>
              <a:buClrTx/>
              <a:buFontTx/>
              <a:buNone/>
              <a:defRPr sz="1200">
                <a:latin typeface="Arial" charset="0"/>
                <a:ea typeface="ＭＳ Ｐゴシック" pitchFamily="34" charset="-128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267325" y="6659563"/>
            <a:ext cx="4029075" cy="3508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663" tIns="46038" rIns="93663" bIns="46038" numCol="1" anchor="b" anchorCtr="0" compatLnSpc="1">
            <a:prstTxWarp prst="textNoShape">
              <a:avLst/>
            </a:prstTxWarp>
          </a:bodyPr>
          <a:lstStyle>
            <a:lvl1pPr algn="r" defTabSz="931863" eaLnBrk="0" hangingPunct="0">
              <a:spcBef>
                <a:spcPct val="0"/>
              </a:spcBef>
              <a:buClrTx/>
              <a:buFontTx/>
              <a:buNone/>
              <a:defRPr sz="1200"/>
            </a:lvl1pPr>
          </a:lstStyle>
          <a:p>
            <a:fld id="{268F946D-BBD2-4ADB-BCD4-ECEA04A0E7FA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938330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31863" eaLnBrk="0" hangingPunct="0">
              <a:defRPr sz="28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931863" eaLnBrk="0" hangingPunct="0"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931863" eaLnBrk="0" hangingPunct="0">
              <a:defRPr sz="28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931863" eaLnBrk="0" hangingPunct="0">
              <a:defRPr sz="28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931863" eaLnBrk="0" hangingPunct="0">
              <a:defRPr sz="28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931863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Char char="•"/>
              <a:defRPr sz="28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931863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Char char="•"/>
              <a:defRPr sz="28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931863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Char char="•"/>
              <a:defRPr sz="28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931863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Char char="•"/>
              <a:defRPr sz="28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fld id="{2133AF9C-D967-4A6B-9965-F7992D84F1B7}" type="slidenum">
              <a:rPr lang="en-US" sz="1200" smtClean="0">
                <a:ea typeface="ＭＳ Ｐゴシック" pitchFamily="34" charset="-128"/>
              </a:rPr>
              <a:pPr/>
              <a:t>2</a:t>
            </a:fld>
            <a:endParaRPr lang="en-US" sz="1200" dirty="0" smtClean="0">
              <a:ea typeface="ＭＳ Ｐゴシック" pitchFamily="34" charset="-128"/>
            </a:endParaRPr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0DFC88A-9739-4504-8653-1613C6836AE6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0DFC88A-9739-4504-8653-1613C6836AE6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0DFC88A-9739-4504-8653-1613C6836AE6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0DFC88A-9739-4504-8653-1613C6836AE6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0DFC88A-9739-4504-8653-1613C6836AE6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0DFC88A-9739-4504-8653-1613C6836AE6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0DFC88A-9739-4504-8653-1613C6836AE6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0DFC88A-9739-4504-8653-1613C6836AE6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0DFC88A-9739-4504-8653-1613C6836AE6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0DFC88A-9739-4504-8653-1613C6836AE6}" type="slidenum">
              <a:rPr lang="en-US" smtClean="0"/>
              <a:pPr>
                <a:defRPr/>
              </a:pPr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0DFC88A-9739-4504-8653-1613C6836AE6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0DFC88A-9739-4504-8653-1613C6836AE6}" type="slidenum">
              <a:rPr lang="en-US" smtClean="0"/>
              <a:pPr>
                <a:defRPr/>
              </a:pPr>
              <a:t>21</a:t>
            </a:fld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0DFC88A-9739-4504-8653-1613C6836AE6}" type="slidenum">
              <a:rPr lang="en-US" smtClean="0"/>
              <a:pPr>
                <a:defRPr/>
              </a:pPr>
              <a:t>22</a:t>
            </a:fld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0DFC88A-9739-4504-8653-1613C6836AE6}" type="slidenum">
              <a:rPr lang="en-US" smtClean="0"/>
              <a:pPr>
                <a:defRPr/>
              </a:pPr>
              <a:t>23</a:t>
            </a:fld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0DFC88A-9739-4504-8653-1613C6836AE6}" type="slidenum">
              <a:rPr lang="en-US" smtClean="0"/>
              <a:pPr>
                <a:defRPr/>
              </a:pPr>
              <a:t>24</a:t>
            </a:fld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0DFC88A-9739-4504-8653-1613C6836AE6}" type="slidenum">
              <a:rPr lang="en-US" smtClean="0"/>
              <a:pPr>
                <a:defRPr/>
              </a:pPr>
              <a:t>25</a:t>
            </a:fld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0DFC88A-9739-4504-8653-1613C6836AE6}" type="slidenum">
              <a:rPr lang="en-US" smtClean="0"/>
              <a:pPr>
                <a:defRPr/>
              </a:pPr>
              <a:t>26</a:t>
            </a:fld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0DFC88A-9739-4504-8653-1613C6836AE6}" type="slidenum">
              <a:rPr lang="en-US" smtClean="0"/>
              <a:pPr>
                <a:defRPr/>
              </a:pPr>
              <a:t>27</a:t>
            </a:fld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0DFC88A-9739-4504-8653-1613C6836AE6}" type="slidenum">
              <a:rPr lang="en-US" smtClean="0"/>
              <a:pPr>
                <a:defRPr/>
              </a:pPr>
              <a:t>28</a:t>
            </a:fld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0DFC88A-9739-4504-8653-1613C6836AE6}" type="slidenum">
              <a:rPr lang="en-US" smtClean="0"/>
              <a:pPr>
                <a:defRPr/>
              </a:pPr>
              <a:t>29</a:t>
            </a:fld>
            <a:endParaRPr 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0DFC88A-9739-4504-8653-1613C6836AE6}" type="slidenum">
              <a:rPr lang="en-US" smtClean="0"/>
              <a:pPr>
                <a:defRPr/>
              </a:pPr>
              <a:t>30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0DFC88A-9739-4504-8653-1613C6836AE6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0DFC88A-9739-4504-8653-1613C6836AE6}" type="slidenum">
              <a:rPr lang="en-US" smtClean="0"/>
              <a:pPr>
                <a:defRPr/>
              </a:pPr>
              <a:t>31</a:t>
            </a:fld>
            <a:endParaRPr 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0DFC88A-9739-4504-8653-1613C6836AE6}" type="slidenum">
              <a:rPr lang="en-US" smtClean="0"/>
              <a:pPr>
                <a:defRPr/>
              </a:pPr>
              <a:t>32</a:t>
            </a:fld>
            <a:endParaRPr lang="en-US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0DFC88A-9739-4504-8653-1613C6836AE6}" type="slidenum">
              <a:rPr lang="en-US" smtClean="0"/>
              <a:pPr>
                <a:defRPr/>
              </a:pPr>
              <a:t>33</a:t>
            </a:fld>
            <a:endParaRPr lang="en-US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0DFC88A-9739-4504-8653-1613C6836AE6}" type="slidenum">
              <a:rPr lang="en-US" smtClean="0"/>
              <a:pPr>
                <a:defRPr/>
              </a:pPr>
              <a:t>34</a:t>
            </a:fld>
            <a:endParaRPr lang="en-US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0DFC88A-9739-4504-8653-1613C6836AE6}" type="slidenum">
              <a:rPr lang="en-US" smtClean="0"/>
              <a:pPr>
                <a:defRPr/>
              </a:pPr>
              <a:t>35</a:t>
            </a:fld>
            <a:endParaRPr lang="en-US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0DFC88A-9739-4504-8653-1613C6836AE6}" type="slidenum">
              <a:rPr lang="en-US" smtClean="0"/>
              <a:pPr>
                <a:defRPr/>
              </a:pPr>
              <a:t>36</a:t>
            </a:fld>
            <a:endParaRPr lang="en-US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0DFC88A-9739-4504-8653-1613C6836AE6}" type="slidenum">
              <a:rPr lang="en-US" smtClean="0"/>
              <a:pPr>
                <a:defRPr/>
              </a:pPr>
              <a:t>37</a:t>
            </a:fld>
            <a:endParaRPr lang="en-US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0DFC88A-9739-4504-8653-1613C6836AE6}" type="slidenum">
              <a:rPr lang="en-US" smtClean="0"/>
              <a:pPr>
                <a:defRPr/>
              </a:pPr>
              <a:t>38</a:t>
            </a:fld>
            <a:endParaRPr lang="en-US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0DFC88A-9739-4504-8653-1613C6836AE6}" type="slidenum">
              <a:rPr lang="en-US" smtClean="0"/>
              <a:pPr>
                <a:defRPr/>
              </a:pPr>
              <a:t>39</a:t>
            </a:fld>
            <a:endParaRPr lang="en-US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0DFC88A-9739-4504-8653-1613C6836AE6}" type="slidenum">
              <a:rPr lang="en-US" smtClean="0"/>
              <a:pPr>
                <a:defRPr/>
              </a:pPr>
              <a:t>40</a:t>
            </a:fld>
            <a:endParaRPr 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0DFC88A-9739-4504-8653-1613C6836AE6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0DFC88A-9739-4504-8653-1613C6836AE6}" type="slidenum">
              <a:rPr lang="en-US" smtClean="0"/>
              <a:pPr>
                <a:defRPr/>
              </a:pPr>
              <a:t>41</a:t>
            </a:fld>
            <a:endParaRPr lang="en-US" dirty="0"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0DFC88A-9739-4504-8653-1613C6836AE6}" type="slidenum">
              <a:rPr lang="en-US" smtClean="0"/>
              <a:pPr>
                <a:defRPr/>
              </a:pPr>
              <a:t>42</a:t>
            </a:fld>
            <a:endParaRPr lang="en-US" dirty="0"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0DFC88A-9739-4504-8653-1613C6836AE6}" type="slidenum">
              <a:rPr lang="en-US" smtClean="0"/>
              <a:pPr>
                <a:defRPr/>
              </a:pPr>
              <a:t>43</a:t>
            </a:fld>
            <a:endParaRPr lang="en-US" dirty="0"/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0DFC88A-9739-4504-8653-1613C6836AE6}" type="slidenum">
              <a:rPr lang="en-US" smtClean="0"/>
              <a:pPr>
                <a:defRPr/>
              </a:pPr>
              <a:t>44</a:t>
            </a:fld>
            <a:endParaRPr lang="en-US" dirty="0"/>
          </a:p>
        </p:txBody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0DFC88A-9739-4504-8653-1613C6836AE6}" type="slidenum">
              <a:rPr lang="en-US" smtClean="0"/>
              <a:pPr>
                <a:defRPr/>
              </a:pPr>
              <a:t>45</a:t>
            </a:fld>
            <a:endParaRPr lang="en-US" dirty="0"/>
          </a:p>
        </p:txBody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0DFC88A-9739-4504-8653-1613C6836AE6}" type="slidenum">
              <a:rPr lang="en-US" smtClean="0"/>
              <a:pPr>
                <a:defRPr/>
              </a:pPr>
              <a:t>46</a:t>
            </a:fld>
            <a:endParaRPr lang="en-US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0DFC88A-9739-4504-8653-1613C6836AE6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0DFC88A-9739-4504-8653-1613C6836AE6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0DFC88A-9739-4504-8653-1613C6836AE6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0DFC88A-9739-4504-8653-1613C6836AE6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0DFC88A-9739-4504-8653-1613C6836AE6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8" descr="circularphotos_faded"/>
          <p:cNvPicPr>
            <a:picLocks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7400" y="133350"/>
            <a:ext cx="3201988" cy="2995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95300" y="1200150"/>
            <a:ext cx="54102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2419350"/>
            <a:ext cx="6400800" cy="131445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>
          <a:xfrm>
            <a:off x="76200" y="133350"/>
            <a:ext cx="2133600" cy="273844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810000" y="4791075"/>
            <a:ext cx="2895600" cy="273844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26263" y="4772025"/>
            <a:ext cx="2133600" cy="273844"/>
          </a:xfrm>
        </p:spPr>
        <p:txBody>
          <a:bodyPr/>
          <a:lstStyle>
            <a:lvl1pPr>
              <a:defRPr/>
            </a:lvl1pPr>
          </a:lstStyle>
          <a:p>
            <a:fld id="{1288E0D1-0EE3-4731-A4E4-1D21BD67567B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65340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6DFDBB3-7CA4-47F5-A9A1-92DA5461E50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22773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3200" b="1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ACE8DB3-9ED2-49FA-9925-90FF8D3562E3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69954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E139F68-4432-436E-BE34-25131C88DFC7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37907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899FA8C-79D7-4A5A-8C5A-4DB8835459F8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81196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088028C-66AA-4EB0-9DED-26B5AFF12A1B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23765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B0D17D1-A4DC-4CB2-92DB-D3783B1C0207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17346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16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81400" y="361950"/>
            <a:ext cx="5111750" cy="438983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8143F06-2F33-41B7-8C6E-8D1D093D4196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69620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09800" y="895350"/>
            <a:ext cx="4611688" cy="259407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3E9D2B5-B066-4ED0-820A-9BCA335A5424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91279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85725"/>
            <a:ext cx="82296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US" dirty="0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200151"/>
            <a:ext cx="8229600" cy="33944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fld id="{20AE5754-544E-431F-BCFC-22DA45C49ADD}" type="slidenum">
              <a:rPr lang="en-US"/>
              <a:pPr/>
              <a:t>‹#›</a:t>
            </a:fld>
            <a:endParaRPr lang="en-US" dirty="0"/>
          </a:p>
        </p:txBody>
      </p:sp>
      <p:pic>
        <p:nvPicPr>
          <p:cNvPr id="1031" name="Picture 7"/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476751"/>
            <a:ext cx="9144000" cy="666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032" name="Straight Connector 3"/>
          <p:cNvCxnSpPr>
            <a:cxnSpLocks noChangeShapeType="1"/>
          </p:cNvCxnSpPr>
          <p:nvPr/>
        </p:nvCxnSpPr>
        <p:spPr bwMode="auto">
          <a:xfrm>
            <a:off x="3657600" y="514350"/>
            <a:ext cx="914400" cy="685800"/>
          </a:xfrm>
          <a:prstGeom prst="lin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1033" name="Straight Connector 8"/>
          <p:cNvCxnSpPr>
            <a:cxnSpLocks noChangeShapeType="1"/>
          </p:cNvCxnSpPr>
          <p:nvPr/>
        </p:nvCxnSpPr>
        <p:spPr bwMode="auto">
          <a:xfrm>
            <a:off x="838200" y="800100"/>
            <a:ext cx="7543800" cy="0"/>
          </a:xfrm>
          <a:prstGeom prst="line">
            <a:avLst/>
          </a:prstGeom>
          <a:noFill/>
          <a:ln w="28575">
            <a:solidFill>
              <a:srgbClr val="C442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75" r:id="rId1"/>
    <p:sldLayoutId id="2147483865" r:id="rId2"/>
    <p:sldLayoutId id="2147483866" r:id="rId3"/>
    <p:sldLayoutId id="2147483867" r:id="rId4"/>
    <p:sldLayoutId id="2147483868" r:id="rId5"/>
    <p:sldLayoutId id="2147483869" r:id="rId6"/>
    <p:sldLayoutId id="2147483870" r:id="rId7"/>
    <p:sldLayoutId id="2147483871" r:id="rId8"/>
    <p:sldLayoutId id="2147483872" r:id="rId9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0"/>
          <a:cs typeface="ＭＳ Ｐゴシック" charset="0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0"/>
          <a:cs typeface="ＭＳ Ｐゴシック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0"/>
          <a:cs typeface="ＭＳ Ｐゴシック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0"/>
          <a:cs typeface="ＭＳ Ｐゴシック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0"/>
          <a:cs typeface="ＭＳ Ｐゴシック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ＭＳ Ｐゴシック" charset="0"/>
          <a:cs typeface="ＭＳ Ｐゴシック" charset="0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ＭＳ Ｐゴシック" charset="0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ＭＳ Ｐゴシック" charset="0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5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5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95300" y="895350"/>
            <a:ext cx="5410200" cy="1905000"/>
          </a:xfrm>
        </p:spPr>
        <p:txBody>
          <a:bodyPr/>
          <a:lstStyle/>
          <a:p>
            <a:r>
              <a:rPr lang="en-US" sz="4000" b="1" dirty="0">
                <a:solidFill>
                  <a:srgbClr val="EC661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Qualitative Research and Questionnaire Design</a:t>
            </a:r>
            <a:endParaRPr lang="en-US" sz="4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2952750"/>
            <a:ext cx="7010400" cy="1314450"/>
          </a:xfrm>
        </p:spPr>
        <p:txBody>
          <a:bodyPr/>
          <a:lstStyle/>
          <a:p>
            <a:pPr>
              <a:lnSpc>
                <a:spcPct val="80000"/>
              </a:lnSpc>
              <a:spcBef>
                <a:spcPct val="25000"/>
              </a:spcBef>
            </a:pPr>
            <a:r>
              <a:rPr lang="en-US" sz="2800" b="1" dirty="0">
                <a:solidFill>
                  <a:schemeClr val="tx1"/>
                </a:solidFill>
              </a:rPr>
              <a:t>Miriam Kuppermann, PhD MPH</a:t>
            </a:r>
          </a:p>
          <a:p>
            <a:pPr>
              <a:lnSpc>
                <a:spcPct val="80000"/>
              </a:lnSpc>
              <a:spcBef>
                <a:spcPct val="25000"/>
              </a:spcBef>
            </a:pPr>
            <a:r>
              <a:rPr lang="en-US" sz="2400" b="1" dirty="0">
                <a:solidFill>
                  <a:schemeClr val="tx1"/>
                </a:solidFill>
              </a:rPr>
              <a:t>Professor and Vice Chair for Clinical Research</a:t>
            </a:r>
          </a:p>
          <a:p>
            <a:pPr>
              <a:lnSpc>
                <a:spcPct val="80000"/>
              </a:lnSpc>
              <a:spcBef>
                <a:spcPct val="25000"/>
              </a:spcBef>
            </a:pPr>
            <a:r>
              <a:rPr lang="en-US" sz="2400" b="1" dirty="0">
                <a:solidFill>
                  <a:schemeClr val="tx1"/>
                </a:solidFill>
              </a:rPr>
              <a:t>Department of Obstetrics, Gynecology &amp; RS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5753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71450"/>
            <a:ext cx="9144000" cy="571500"/>
          </a:xfrm>
        </p:spPr>
        <p:txBody>
          <a:bodyPr/>
          <a:lstStyle/>
          <a:p>
            <a:r>
              <a:rPr lang="en-US" sz="4000" dirty="0" smtClean="0"/>
              <a:t>Focus Group Interviews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742950"/>
            <a:ext cx="8305800" cy="3829050"/>
          </a:xfrm>
        </p:spPr>
        <p:txBody>
          <a:bodyPr/>
          <a:lstStyle/>
          <a:p>
            <a:r>
              <a:rPr lang="en-US" sz="2000" dirty="0" smtClean="0"/>
              <a:t>8 to 10 participants</a:t>
            </a:r>
          </a:p>
          <a:p>
            <a:r>
              <a:rPr lang="en-US" sz="2000" dirty="0" smtClean="0"/>
              <a:t>Trained moderator with discussion guide</a:t>
            </a:r>
          </a:p>
          <a:p>
            <a:pPr lvl="1"/>
            <a:r>
              <a:rPr lang="en-US" sz="1800" dirty="0">
                <a:solidFill>
                  <a:schemeClr val="tx2"/>
                </a:solidFill>
              </a:rPr>
              <a:t>Lets the participants lead the discussion</a:t>
            </a:r>
          </a:p>
          <a:p>
            <a:pPr lvl="1">
              <a:buFont typeface="Arial" panose="020B0604020202020204" pitchFamily="34" charset="0"/>
              <a:buChar char="−"/>
            </a:pPr>
            <a:r>
              <a:rPr lang="en-US" sz="1800" dirty="0" smtClean="0">
                <a:solidFill>
                  <a:schemeClr val="tx2"/>
                </a:solidFill>
              </a:rPr>
              <a:t>Prompts as necessary</a:t>
            </a:r>
          </a:p>
          <a:p>
            <a:pPr fontAlgn="auto">
              <a:spcAft>
                <a:spcPts val="0"/>
              </a:spcAft>
              <a:defRPr/>
            </a:pPr>
            <a:r>
              <a:rPr lang="en-US" sz="2000" dirty="0"/>
              <a:t>Advantages</a:t>
            </a:r>
          </a:p>
          <a:p>
            <a:pPr marL="560388" lvl="1" fontAlgn="auto">
              <a:spcAft>
                <a:spcPts val="0"/>
              </a:spcAft>
              <a:defRPr/>
            </a:pPr>
            <a:r>
              <a:rPr lang="en-US" sz="1800" dirty="0">
                <a:solidFill>
                  <a:schemeClr val="tx2"/>
                </a:solidFill>
              </a:rPr>
              <a:t>Discussion enables the group members to react to other people’s thoughts and generate more of their own</a:t>
            </a:r>
          </a:p>
          <a:p>
            <a:pPr marL="560388" lvl="1" fontAlgn="auto">
              <a:spcAft>
                <a:spcPts val="0"/>
              </a:spcAft>
              <a:defRPr/>
            </a:pPr>
            <a:r>
              <a:rPr lang="en-US" sz="1800" dirty="0">
                <a:solidFill>
                  <a:schemeClr val="tx2"/>
                </a:solidFill>
              </a:rPr>
              <a:t>Efficient way to collect data from a lot of participants at once</a:t>
            </a:r>
          </a:p>
          <a:p>
            <a:pPr fontAlgn="auto">
              <a:spcAft>
                <a:spcPts val="0"/>
              </a:spcAft>
              <a:defRPr/>
            </a:pPr>
            <a:r>
              <a:rPr lang="en-US" sz="2000" dirty="0"/>
              <a:t>Disadvantages</a:t>
            </a:r>
          </a:p>
          <a:p>
            <a:pPr marL="560388" lvl="1" fontAlgn="auto">
              <a:spcAft>
                <a:spcPts val="0"/>
              </a:spcAft>
              <a:defRPr/>
            </a:pPr>
            <a:r>
              <a:rPr lang="en-US" sz="1800" dirty="0">
                <a:solidFill>
                  <a:schemeClr val="tx2"/>
                </a:solidFill>
              </a:rPr>
              <a:t>One person can dominate the conversation</a:t>
            </a:r>
          </a:p>
          <a:p>
            <a:pPr marL="560388" lvl="1" fontAlgn="auto">
              <a:spcAft>
                <a:spcPts val="0"/>
              </a:spcAft>
              <a:defRPr/>
            </a:pPr>
            <a:r>
              <a:rPr lang="en-US" sz="1800" dirty="0">
                <a:solidFill>
                  <a:schemeClr val="tx2"/>
                </a:solidFill>
              </a:rPr>
              <a:t>Can be complicated to arrange </a:t>
            </a:r>
          </a:p>
        </p:txBody>
      </p:sp>
    </p:spTree>
    <p:extLst>
      <p:ext uri="{BB962C8B-B14F-4D97-AF65-F5344CB8AC3E}">
        <p14:creationId xmlns:p14="http://schemas.microsoft.com/office/powerpoint/2010/main" val="12456032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8575"/>
            <a:ext cx="9144000" cy="742950"/>
          </a:xfrm>
        </p:spPr>
        <p:txBody>
          <a:bodyPr/>
          <a:lstStyle/>
          <a:p>
            <a:r>
              <a:rPr lang="en-US" sz="4000" dirty="0" smtClean="0"/>
              <a:t>One-on-One Qualitative Interviews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742950"/>
            <a:ext cx="8305800" cy="3829050"/>
          </a:xfrm>
        </p:spPr>
        <p:txBody>
          <a:bodyPr/>
          <a:lstStyle/>
          <a:p>
            <a:r>
              <a:rPr lang="en-US" sz="2000" dirty="0" smtClean="0"/>
              <a:t>Trained interviewer with an interview guide</a:t>
            </a:r>
          </a:p>
          <a:p>
            <a:r>
              <a:rPr lang="en-US" sz="2000" dirty="0" smtClean="0"/>
              <a:t>Discussion guide introduces topics</a:t>
            </a:r>
          </a:p>
          <a:p>
            <a:pPr lvl="1"/>
            <a:r>
              <a:rPr lang="en-US" sz="1600" dirty="0" smtClean="0">
                <a:solidFill>
                  <a:schemeClr val="tx2"/>
                </a:solidFill>
              </a:rPr>
              <a:t>Prompts as necessary</a:t>
            </a:r>
          </a:p>
          <a:p>
            <a:pPr fontAlgn="auto">
              <a:spcAft>
                <a:spcPts val="0"/>
              </a:spcAft>
              <a:defRPr/>
            </a:pPr>
            <a:r>
              <a:rPr lang="en-US" sz="2000" dirty="0"/>
              <a:t>Advantages</a:t>
            </a:r>
            <a:r>
              <a:rPr lang="en-US" dirty="0"/>
              <a:t> </a:t>
            </a:r>
          </a:p>
          <a:p>
            <a:pPr marL="560388" lvl="1" fontAlgn="auto">
              <a:spcAft>
                <a:spcPts val="0"/>
              </a:spcAft>
              <a:buFont typeface="Arial" panose="020B0604020202020204" pitchFamily="34" charset="0"/>
              <a:buChar char="−"/>
              <a:defRPr/>
            </a:pPr>
            <a:r>
              <a:rPr lang="en-US" sz="1600" dirty="0">
                <a:solidFill>
                  <a:schemeClr val="tx2"/>
                </a:solidFill>
              </a:rPr>
              <a:t>More detailed information</a:t>
            </a:r>
          </a:p>
          <a:p>
            <a:pPr marL="560388" lvl="1" fontAlgn="auto">
              <a:spcAft>
                <a:spcPts val="0"/>
              </a:spcAft>
              <a:buFont typeface="Arial" panose="020B0604020202020204" pitchFamily="34" charset="0"/>
              <a:buChar char="−"/>
              <a:defRPr/>
            </a:pPr>
            <a:r>
              <a:rPr lang="en-US" sz="1600" dirty="0">
                <a:solidFill>
                  <a:schemeClr val="tx2"/>
                </a:solidFill>
              </a:rPr>
              <a:t>Useful for sensitive information</a:t>
            </a:r>
          </a:p>
          <a:p>
            <a:pPr marL="560388" lvl="1" fontAlgn="auto">
              <a:spcAft>
                <a:spcPts val="0"/>
              </a:spcAft>
              <a:buFont typeface="Arial" panose="020B0604020202020204" pitchFamily="34" charset="0"/>
              <a:buChar char="−"/>
              <a:defRPr/>
            </a:pPr>
            <a:r>
              <a:rPr lang="en-US" sz="1600" dirty="0">
                <a:solidFill>
                  <a:schemeClr val="tx2"/>
                </a:solidFill>
              </a:rPr>
              <a:t>Easier to co-ordinate </a:t>
            </a:r>
          </a:p>
          <a:p>
            <a:pPr marL="560388" lvl="1" fontAlgn="auto">
              <a:spcAft>
                <a:spcPts val="0"/>
              </a:spcAft>
              <a:buFont typeface="Arial" panose="020B0604020202020204" pitchFamily="34" charset="0"/>
              <a:buChar char="−"/>
              <a:defRPr/>
            </a:pPr>
            <a:r>
              <a:rPr lang="en-US" sz="1600" dirty="0">
                <a:solidFill>
                  <a:schemeClr val="tx2"/>
                </a:solidFill>
              </a:rPr>
              <a:t>Able to elicit information from less vocal individuals</a:t>
            </a:r>
          </a:p>
          <a:p>
            <a:pPr fontAlgn="auto">
              <a:spcAft>
                <a:spcPts val="0"/>
              </a:spcAft>
              <a:defRPr/>
            </a:pPr>
            <a:r>
              <a:rPr lang="en-US" sz="2000" dirty="0"/>
              <a:t>Disadvantages</a:t>
            </a:r>
          </a:p>
          <a:p>
            <a:pPr marL="560388" lvl="1" fontAlgn="auto">
              <a:spcAft>
                <a:spcPts val="0"/>
              </a:spcAft>
              <a:buFont typeface="Arial" panose="020B0604020202020204" pitchFamily="34" charset="0"/>
              <a:buChar char="−"/>
              <a:defRPr/>
            </a:pPr>
            <a:r>
              <a:rPr lang="en-US" sz="1600" dirty="0">
                <a:solidFill>
                  <a:schemeClr val="tx2"/>
                </a:solidFill>
              </a:rPr>
              <a:t>No “riffing” on ideas from other participants</a:t>
            </a:r>
          </a:p>
          <a:p>
            <a:pPr marL="560388" lvl="1" fontAlgn="auto">
              <a:spcAft>
                <a:spcPts val="0"/>
              </a:spcAft>
              <a:buFont typeface="Arial" panose="020B0604020202020204" pitchFamily="34" charset="0"/>
              <a:buChar char="−"/>
              <a:defRPr/>
            </a:pPr>
            <a:r>
              <a:rPr lang="en-US" sz="1600" dirty="0">
                <a:solidFill>
                  <a:schemeClr val="tx2"/>
                </a:solidFill>
              </a:rPr>
              <a:t>Many more transcripts to review!</a:t>
            </a:r>
          </a:p>
        </p:txBody>
      </p:sp>
    </p:spTree>
    <p:extLst>
      <p:ext uri="{BB962C8B-B14F-4D97-AF65-F5344CB8AC3E}">
        <p14:creationId xmlns:p14="http://schemas.microsoft.com/office/powerpoint/2010/main" val="19325305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5725"/>
            <a:ext cx="8229600" cy="733425"/>
          </a:xfrm>
        </p:spPr>
        <p:txBody>
          <a:bodyPr/>
          <a:lstStyle/>
          <a:p>
            <a:r>
              <a:rPr lang="en-US" sz="4000" dirty="0" smtClean="0"/>
              <a:t>Hysterectomy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12712" indent="0">
              <a:buNone/>
            </a:pPr>
            <a:r>
              <a:rPr lang="en-US" sz="2400" i="1" dirty="0" smtClean="0"/>
              <a:t>Q: How has your bleeding affected your day-to-day activities?</a:t>
            </a:r>
          </a:p>
          <a:p>
            <a:pPr marL="112712" indent="0">
              <a:buNone/>
            </a:pPr>
            <a:r>
              <a:rPr lang="en-US" sz="2200" dirty="0" smtClean="0"/>
              <a:t>“It </a:t>
            </a:r>
            <a:r>
              <a:rPr lang="en-US" sz="2200" dirty="0"/>
              <a:t>affected my </a:t>
            </a:r>
            <a:r>
              <a:rPr lang="en-US" sz="2200" dirty="0" smtClean="0"/>
              <a:t>entire . . . </a:t>
            </a:r>
            <a:r>
              <a:rPr lang="en-US" sz="2200" dirty="0"/>
              <a:t>month!  Because I would be </a:t>
            </a:r>
            <a:r>
              <a:rPr lang="en-US" sz="2200" dirty="0" smtClean="0"/>
              <a:t>pre- </a:t>
            </a:r>
            <a:r>
              <a:rPr lang="en-US" sz="2200" dirty="0"/>
              <a:t>menstrual, and then I would have a week of such heavy bleeding, I mean, the middle </a:t>
            </a:r>
            <a:r>
              <a:rPr lang="en-US" sz="2200" dirty="0" smtClean="0"/>
              <a:t>of the day . . . </a:t>
            </a:r>
            <a:r>
              <a:rPr lang="en-US" sz="2200" dirty="0"/>
              <a:t>I really couldn’t leave the house.  And usually it just started, and I would have SUCH heavy bleeding, and I would </a:t>
            </a:r>
            <a:r>
              <a:rPr lang="en-US" sz="2200" dirty="0" smtClean="0"/>
              <a:t>go </a:t>
            </a:r>
            <a:r>
              <a:rPr lang="en-US" sz="2200" dirty="0"/>
              <a:t>through Super </a:t>
            </a:r>
            <a:r>
              <a:rPr lang="en-US" sz="2200" dirty="0" err="1"/>
              <a:t>Tampax</a:t>
            </a:r>
            <a:r>
              <a:rPr lang="en-US" sz="2200" dirty="0"/>
              <a:t> and super tampons, </a:t>
            </a:r>
            <a:r>
              <a:rPr lang="en-US" sz="2200" dirty="0" smtClean="0"/>
              <a:t>and, and . . . </a:t>
            </a:r>
            <a:r>
              <a:rPr lang="en-US" sz="2200" dirty="0"/>
              <a:t>I was wearing rubber pants, </a:t>
            </a:r>
            <a:r>
              <a:rPr lang="en-US" sz="2200" dirty="0" smtClean="0"/>
              <a:t>and . . . </a:t>
            </a:r>
            <a:r>
              <a:rPr lang="en-US" sz="2200" dirty="0"/>
              <a:t>everything, trying to have a normal life</a:t>
            </a:r>
            <a:r>
              <a:rPr lang="en-US" sz="2200" dirty="0" smtClean="0"/>
              <a:t>.”</a:t>
            </a:r>
            <a:endParaRPr lang="en-US" sz="2200" dirty="0"/>
          </a:p>
          <a:p>
            <a:pPr marL="112712" indent="0">
              <a:buNone/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6770134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28600"/>
            <a:ext cx="9144000" cy="514350"/>
          </a:xfrm>
        </p:spPr>
        <p:txBody>
          <a:bodyPr/>
          <a:lstStyle/>
          <a:p>
            <a:r>
              <a:rPr lang="en-US" sz="4000" dirty="0" smtClean="0"/>
              <a:t>Prenatal Testing Study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047750"/>
            <a:ext cx="8382000" cy="3200400"/>
          </a:xfrm>
        </p:spPr>
        <p:txBody>
          <a:bodyPr/>
          <a:lstStyle/>
          <a:p>
            <a:pPr marL="274320" indent="-274320" fontAlgn="auto">
              <a:spcAft>
                <a:spcPts val="0"/>
              </a:spcAft>
              <a:buFont typeface="Wingdings 2"/>
              <a:buNone/>
              <a:defRPr/>
            </a:pPr>
            <a:r>
              <a:rPr lang="en-US" sz="2400" b="1" i="1" dirty="0"/>
              <a:t>Q: Studies have shown that African American women are less likely to have </a:t>
            </a:r>
            <a:r>
              <a:rPr lang="en-US" sz="2400" b="1" i="1" dirty="0" smtClean="0"/>
              <a:t>prenatal diagnostic testing </a:t>
            </a:r>
            <a:r>
              <a:rPr lang="en-US" sz="2400" b="1" i="1" dirty="0"/>
              <a:t>than white women.  What might be some of the reasons?</a:t>
            </a:r>
          </a:p>
          <a:p>
            <a:pPr marL="0" indent="0" fontAlgn="auto">
              <a:spcAft>
                <a:spcPts val="0"/>
              </a:spcAft>
              <a:buNone/>
              <a:defRPr/>
            </a:pPr>
            <a:r>
              <a:rPr lang="en-US" sz="1800" dirty="0" smtClean="0"/>
              <a:t>“I </a:t>
            </a:r>
            <a:r>
              <a:rPr lang="en-US" sz="1800" dirty="0"/>
              <a:t>think of </a:t>
            </a:r>
            <a:r>
              <a:rPr lang="en-US" sz="1800" dirty="0" smtClean="0"/>
              <a:t>Tuskegee . . . I </a:t>
            </a:r>
            <a:r>
              <a:rPr lang="en-US" sz="1800" dirty="0"/>
              <a:t>do wonder sometimes, you know, when they’re doing things, if I’m the next guinea pig. </a:t>
            </a:r>
            <a:r>
              <a:rPr lang="en-US" sz="1800" dirty="0" smtClean="0"/>
              <a:t> I </a:t>
            </a:r>
            <a:r>
              <a:rPr lang="en-US" sz="1800" dirty="0"/>
              <a:t>mean, that’s always in the back of my mind. </a:t>
            </a:r>
            <a:r>
              <a:rPr lang="en-US" sz="1800" dirty="0" smtClean="0"/>
              <a:t> I </a:t>
            </a:r>
            <a:r>
              <a:rPr lang="en-US" sz="1800" dirty="0"/>
              <a:t>don’t care how many years pass by. </a:t>
            </a:r>
            <a:r>
              <a:rPr lang="en-US" sz="1800" dirty="0" smtClean="0"/>
              <a:t>I </a:t>
            </a:r>
            <a:r>
              <a:rPr lang="en-US" sz="1800" dirty="0"/>
              <a:t>still think that if anyone could do something like that to a people in the name of science, what’s different today than it was then</a:t>
            </a:r>
            <a:r>
              <a:rPr lang="en-US" sz="1800" dirty="0" smtClean="0"/>
              <a:t>?”</a:t>
            </a:r>
            <a:endParaRPr lang="en-US" sz="1800" dirty="0"/>
          </a:p>
          <a:p>
            <a:pPr marL="0" indent="0" fontAlgn="auto">
              <a:spcAft>
                <a:spcPts val="0"/>
              </a:spcAft>
              <a:buNone/>
              <a:defRPr/>
            </a:pPr>
            <a:r>
              <a:rPr lang="en-US" sz="1800" dirty="0" smtClean="0"/>
              <a:t>“Because </a:t>
            </a:r>
            <a:r>
              <a:rPr lang="en-US" sz="1800" dirty="0"/>
              <a:t>it gets down to your values . . </a:t>
            </a:r>
            <a:r>
              <a:rPr lang="en-US" sz="1800" dirty="0" smtClean="0"/>
              <a:t>. about </a:t>
            </a:r>
            <a:r>
              <a:rPr lang="en-US" sz="1800" dirty="0"/>
              <a:t>whether or not you would choose to abort the baby</a:t>
            </a:r>
            <a:r>
              <a:rPr lang="en-US" sz="1800" dirty="0" smtClean="0"/>
              <a:t>.”</a:t>
            </a:r>
            <a:endParaRPr lang="en-US" sz="1800" dirty="0"/>
          </a:p>
          <a:p>
            <a:pPr marL="112712" indent="0">
              <a:buNone/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8855132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33350"/>
            <a:ext cx="9144000" cy="742950"/>
          </a:xfrm>
        </p:spPr>
        <p:txBody>
          <a:bodyPr/>
          <a:lstStyle/>
          <a:p>
            <a:r>
              <a:rPr lang="en-US" sz="4000" dirty="0" smtClean="0"/>
              <a:t>Induction of Labor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71550"/>
            <a:ext cx="8229600" cy="3394472"/>
          </a:xfrm>
        </p:spPr>
        <p:txBody>
          <a:bodyPr/>
          <a:lstStyle/>
          <a:p>
            <a:pPr marL="274320" indent="0" fontAlgn="auto">
              <a:spcAft>
                <a:spcPts val="0"/>
              </a:spcAft>
              <a:buFont typeface="Wingdings 2"/>
              <a:buNone/>
              <a:defRPr/>
            </a:pPr>
            <a:r>
              <a:rPr lang="en-US" sz="2400" b="1" i="1" dirty="0"/>
              <a:t>Q. How did you feel when you were told that your labor would be induced</a:t>
            </a:r>
            <a:r>
              <a:rPr lang="en-US" sz="2400" b="1" i="1" dirty="0" smtClean="0"/>
              <a:t>?</a:t>
            </a:r>
          </a:p>
          <a:p>
            <a:pPr marL="274320" indent="0" fontAlgn="auto">
              <a:spcAft>
                <a:spcPts val="0"/>
              </a:spcAft>
              <a:buFont typeface="Wingdings 2"/>
              <a:buNone/>
              <a:defRPr/>
            </a:pPr>
            <a:endParaRPr lang="en-US" sz="2400" b="1" i="1" dirty="0"/>
          </a:p>
          <a:p>
            <a:pPr marL="274320" indent="0" fontAlgn="auto">
              <a:spcAft>
                <a:spcPts val="0"/>
              </a:spcAft>
              <a:buFont typeface="Wingdings 2"/>
              <a:buNone/>
              <a:defRPr/>
            </a:pPr>
            <a:r>
              <a:rPr lang="en-US" sz="2000" dirty="0" smtClean="0"/>
              <a:t>“I </a:t>
            </a:r>
            <a:r>
              <a:rPr lang="en-US" sz="2000" dirty="0"/>
              <a:t>was angry.  I didn't know how I was going to get through [it] because my whole birth picture was like I was moving, and I was in a tub. And now I was hooked up to these things. And I was stunned when she said I had to keep it in me the whole time. I thought, oh, you'd get a little bit of Pitocin, and then you'd be walking around. </a:t>
            </a:r>
            <a:r>
              <a:rPr lang="en-US" sz="2000" dirty="0" smtClean="0"/>
              <a:t>And </a:t>
            </a:r>
            <a:r>
              <a:rPr lang="en-US" sz="2000" dirty="0"/>
              <a:t>then they were like, "No. This machine is on you the whole time.”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23834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9050"/>
            <a:ext cx="9144000" cy="742950"/>
          </a:xfrm>
        </p:spPr>
        <p:txBody>
          <a:bodyPr/>
          <a:lstStyle/>
          <a:p>
            <a:r>
              <a:rPr lang="en-US" sz="4000" dirty="0" smtClean="0"/>
              <a:t>Inter-pregnancy Interval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71550"/>
            <a:ext cx="8229600" cy="3200400"/>
          </a:xfrm>
        </p:spPr>
        <p:txBody>
          <a:bodyPr/>
          <a:lstStyle/>
          <a:p>
            <a:pPr marL="0" indent="0">
              <a:buFont typeface="Wingdings 2" pitchFamily="18" charset="2"/>
              <a:buNone/>
            </a:pPr>
            <a:r>
              <a:rPr lang="en-US" sz="2000" b="1" i="1" dirty="0"/>
              <a:t>Q: In this country, about half of all pregnancies aren’t planned.  What do you think about this?  Why do you think this might be?</a:t>
            </a:r>
          </a:p>
          <a:p>
            <a:pPr marL="112712" indent="0">
              <a:buNone/>
            </a:pPr>
            <a:endParaRPr lang="en-US" sz="1800" dirty="0" smtClean="0"/>
          </a:p>
          <a:p>
            <a:pPr marL="112712" indent="0">
              <a:buNone/>
            </a:pPr>
            <a:r>
              <a:rPr lang="en-US" sz="1800" dirty="0" smtClean="0"/>
              <a:t>“Things </a:t>
            </a:r>
            <a:r>
              <a:rPr lang="en-US" sz="1800" dirty="0"/>
              <a:t>happen, even if you’re on birth control sometimes you get pregnant, </a:t>
            </a:r>
            <a:r>
              <a:rPr lang="en-US" sz="1800" dirty="0">
                <a:solidFill>
                  <a:schemeClr val="tx2"/>
                </a:solidFill>
              </a:rPr>
              <a:t>so why bother [planning</a:t>
            </a:r>
            <a:r>
              <a:rPr lang="en-US" sz="1800" dirty="0" smtClean="0">
                <a:solidFill>
                  <a:schemeClr val="tx2"/>
                </a:solidFill>
              </a:rPr>
              <a:t>]?”</a:t>
            </a:r>
          </a:p>
          <a:p>
            <a:pPr marL="112712" indent="0">
              <a:buNone/>
            </a:pPr>
            <a:endParaRPr lang="en-US" sz="1800" dirty="0">
              <a:solidFill>
                <a:schemeClr val="tx2"/>
              </a:solidFill>
            </a:endParaRPr>
          </a:p>
          <a:p>
            <a:pPr marL="112712" indent="0">
              <a:buNone/>
            </a:pPr>
            <a:r>
              <a:rPr lang="en-US" sz="1800" dirty="0"/>
              <a:t>“I used birth </a:t>
            </a:r>
            <a:r>
              <a:rPr lang="en-US" sz="1800" dirty="0" smtClean="0"/>
              <a:t>control … </a:t>
            </a:r>
            <a:r>
              <a:rPr lang="en-US" sz="1800" dirty="0"/>
              <a:t>I had a condom and the morning after </a:t>
            </a:r>
            <a:r>
              <a:rPr lang="en-US" sz="1800" dirty="0" smtClean="0"/>
              <a:t>pill … </a:t>
            </a:r>
            <a:r>
              <a:rPr lang="en-US" sz="1800" dirty="0"/>
              <a:t>So these were just my babies – </a:t>
            </a:r>
            <a:r>
              <a:rPr lang="en-US" sz="1800" dirty="0">
                <a:solidFill>
                  <a:schemeClr val="tx2"/>
                </a:solidFill>
              </a:rPr>
              <a:t>they were meant to be</a:t>
            </a:r>
            <a:r>
              <a:rPr lang="en-US" sz="1800" dirty="0">
                <a:solidFill>
                  <a:schemeClr val="hlink"/>
                </a:solidFill>
              </a:rPr>
              <a:t>.</a:t>
            </a:r>
            <a:r>
              <a:rPr lang="en-US" sz="1800" dirty="0"/>
              <a:t> I mean, I could have chosen to have an abortion. But honestly, I felt like, ‘Well, hell, you know, they've already made it through two rounds.’ </a:t>
            </a:r>
            <a:r>
              <a:rPr lang="en-US" sz="1800" dirty="0">
                <a:solidFill>
                  <a:schemeClr val="tx2"/>
                </a:solidFill>
              </a:rPr>
              <a:t>These were just meant to be my babies.”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07283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57150"/>
            <a:ext cx="9144000" cy="742950"/>
          </a:xfrm>
        </p:spPr>
        <p:txBody>
          <a:bodyPr/>
          <a:lstStyle/>
          <a:p>
            <a:r>
              <a:rPr lang="en-US" sz="4000" dirty="0" smtClean="0"/>
              <a:t>Conducting Qualitative Analysis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71550"/>
            <a:ext cx="8229600" cy="3623073"/>
          </a:xfrm>
        </p:spPr>
        <p:txBody>
          <a:bodyPr/>
          <a:lstStyle/>
          <a:p>
            <a:r>
              <a:rPr lang="en-US" dirty="0"/>
              <a:t>Hours and hours of tape recordings</a:t>
            </a:r>
          </a:p>
          <a:p>
            <a:r>
              <a:rPr lang="en-US" dirty="0"/>
              <a:t>Recordings are transcribed and translated (budget for this!)</a:t>
            </a:r>
          </a:p>
          <a:p>
            <a:r>
              <a:rPr lang="en-US" dirty="0"/>
              <a:t>Goal of analysis is to allow themes to emerge by looking for commonalities in the information obtained from different participants in different focus groups or qualitative </a:t>
            </a:r>
            <a:r>
              <a:rPr lang="en-US" dirty="0" smtClean="0"/>
              <a:t>interviews.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64739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57150"/>
            <a:ext cx="9144000" cy="742950"/>
          </a:xfrm>
        </p:spPr>
        <p:txBody>
          <a:bodyPr/>
          <a:lstStyle/>
          <a:p>
            <a:r>
              <a:rPr lang="en-US" sz="4000" dirty="0" smtClean="0"/>
              <a:t>Conducting Qualitative Analysis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047750"/>
            <a:ext cx="8382000" cy="3200400"/>
          </a:xfrm>
        </p:spPr>
        <p:txBody>
          <a:bodyPr/>
          <a:lstStyle/>
          <a:p>
            <a:r>
              <a:rPr lang="en-US" dirty="0"/>
              <a:t>Parcel transcripts into “bits” of information, each communicating a thought or </a:t>
            </a:r>
            <a:r>
              <a:rPr lang="en-US" dirty="0" smtClean="0"/>
              <a:t>view.</a:t>
            </a:r>
            <a:endParaRPr lang="en-US" dirty="0"/>
          </a:p>
          <a:p>
            <a:r>
              <a:rPr lang="en-US" dirty="0"/>
              <a:t>Develop code list</a:t>
            </a:r>
          </a:p>
          <a:p>
            <a:r>
              <a:rPr lang="en-US" dirty="0"/>
              <a:t>2 to 3 people assign codes to bits</a:t>
            </a:r>
          </a:p>
          <a:p>
            <a:r>
              <a:rPr lang="en-US" dirty="0"/>
              <a:t>Code assignments are discussed and revised</a:t>
            </a:r>
          </a:p>
          <a:p>
            <a:r>
              <a:rPr lang="en-US" dirty="0"/>
              <a:t>Code list is often updated as new concepts emerge during this iterative process</a:t>
            </a:r>
          </a:p>
        </p:txBody>
      </p:sp>
    </p:spTree>
    <p:extLst>
      <p:ext uri="{BB962C8B-B14F-4D97-AF65-F5344CB8AC3E}">
        <p14:creationId xmlns:p14="http://schemas.microsoft.com/office/powerpoint/2010/main" val="3476410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76200" y="57150"/>
            <a:ext cx="9144000" cy="742950"/>
          </a:xfrm>
        </p:spPr>
        <p:txBody>
          <a:bodyPr/>
          <a:lstStyle/>
          <a:p>
            <a:r>
              <a:rPr lang="en-US" sz="4000" dirty="0" smtClean="0"/>
              <a:t>Coding Grid Example (Hysterectomy)</a:t>
            </a:r>
            <a:endParaRPr lang="en-US" sz="4000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33903048"/>
              </p:ext>
            </p:extLst>
          </p:nvPr>
        </p:nvGraphicFramePr>
        <p:xfrm>
          <a:off x="533400" y="1489048"/>
          <a:ext cx="8077200" cy="2002901"/>
        </p:xfrm>
        <a:graphic>
          <a:graphicData uri="http://schemas.openxmlformats.org/drawingml/2006/table">
            <a:tbl>
              <a:tblPr firstRow="1" bandRow="1">
                <a:tableStyleId>{9D7B26C5-4107-4FEC-AEDC-1716B250A1EF}</a:tableStyleId>
              </a:tblPr>
              <a:tblGrid>
                <a:gridCol w="7467600"/>
                <a:gridCol w="609600"/>
              </a:tblGrid>
              <a:tr h="646651"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effectLst/>
                        </a:rPr>
                        <a:t>What</a:t>
                      </a:r>
                      <a:r>
                        <a:rPr lang="en-US" sz="1800" baseline="0" dirty="0" smtClean="0">
                          <a:effectLst/>
                        </a:rPr>
                        <a:t> did you think about as you were deciding whether or not to have a hysterectomy?</a:t>
                      </a:r>
                      <a:endParaRPr lang="en-US" sz="1800" dirty="0">
                        <a:effectLst/>
                      </a:endParaRPr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endParaRPr lang="en-US" sz="1400" dirty="0">
                        <a:effectLst/>
                      </a:endParaRPr>
                    </a:p>
                  </a:txBody>
                  <a:tcPr marT="34290" marB="34290"/>
                </a:tc>
              </a:tr>
              <a:tr h="617220"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effectLst/>
                        </a:rPr>
                        <a:t>I never had any plans on having children. I never really wanted kids. </a:t>
                      </a:r>
                      <a:endParaRPr lang="en-US" sz="1800" dirty="0">
                        <a:effectLst/>
                      </a:endParaRPr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r>
                        <a:rPr lang="en-US" sz="1400" b="1" dirty="0" smtClean="0">
                          <a:effectLst/>
                        </a:rPr>
                        <a:t>5e</a:t>
                      </a:r>
                      <a:endParaRPr lang="en-US" sz="1400" b="1" dirty="0">
                        <a:effectLst/>
                      </a:endParaRPr>
                    </a:p>
                  </a:txBody>
                  <a:tcPr marT="34290" marB="34290"/>
                </a:tc>
              </a:tr>
              <a:tr h="369515"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effectLst/>
                        </a:rPr>
                        <a:t>I was trying to avoid pain. I'm such a weenie. </a:t>
                      </a:r>
                      <a:endParaRPr lang="en-US" sz="1800" dirty="0">
                        <a:effectLst/>
                      </a:endParaRPr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r>
                        <a:rPr lang="en-US" sz="1400" b="1" dirty="0" smtClean="0">
                          <a:effectLst/>
                        </a:rPr>
                        <a:t>3g</a:t>
                      </a:r>
                      <a:endParaRPr lang="en-US" sz="1400" b="1" dirty="0">
                        <a:effectLst/>
                      </a:endParaRPr>
                    </a:p>
                  </a:txBody>
                  <a:tcPr marT="34290" marB="34290"/>
                </a:tc>
              </a:tr>
              <a:tr h="369515"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effectLst/>
                        </a:rPr>
                        <a:t>I didn't really want to go into menopause</a:t>
                      </a:r>
                      <a:endParaRPr lang="en-US" sz="1800" dirty="0">
                        <a:effectLst/>
                      </a:endParaRPr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r>
                        <a:rPr lang="en-US" sz="1400" b="1" dirty="0" smtClean="0">
                          <a:effectLst/>
                        </a:rPr>
                        <a:t>6d</a:t>
                      </a:r>
                      <a:endParaRPr lang="en-US" sz="1400" b="1" dirty="0">
                        <a:effectLst/>
                      </a:endParaRPr>
                    </a:p>
                  </a:txBody>
                  <a:tcPr marT="34290" marB="3429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054486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9525"/>
            <a:ext cx="9144000" cy="742950"/>
          </a:xfrm>
        </p:spPr>
        <p:txBody>
          <a:bodyPr/>
          <a:lstStyle/>
          <a:p>
            <a:r>
              <a:rPr lang="en-US" sz="4000" dirty="0" smtClean="0"/>
              <a:t>Conducting Qualitative Analysis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543050"/>
            <a:ext cx="7772400" cy="2743200"/>
          </a:xfrm>
        </p:spPr>
        <p:txBody>
          <a:bodyPr/>
          <a:lstStyle/>
          <a:p>
            <a:r>
              <a:rPr lang="en-US" dirty="0"/>
              <a:t>Software (</a:t>
            </a:r>
            <a:r>
              <a:rPr lang="en-US" dirty="0" err="1"/>
              <a:t>ATLAS.ti</a:t>
            </a:r>
            <a:r>
              <a:rPr lang="en-US" dirty="0"/>
              <a:t>, </a:t>
            </a:r>
            <a:r>
              <a:rPr lang="en-US" dirty="0" err="1"/>
              <a:t>NVivo</a:t>
            </a:r>
            <a:r>
              <a:rPr lang="en-US" dirty="0"/>
              <a:t>, Nudist, Excel) is used to group statements and identify emergent themes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30851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819150"/>
            <a:ext cx="8229600" cy="3619500"/>
          </a:xfrm>
        </p:spPr>
        <p:txBody>
          <a:bodyPr/>
          <a:lstStyle/>
          <a:p>
            <a:pPr eaLnBrk="1" hangingPunct="1"/>
            <a:r>
              <a:rPr lang="en-US" sz="2400" dirty="0" smtClean="0"/>
              <a:t>Define a research question</a:t>
            </a:r>
          </a:p>
          <a:p>
            <a:pPr lvl="1"/>
            <a:r>
              <a:rPr lang="en-US" sz="1600" dirty="0" smtClean="0">
                <a:solidFill>
                  <a:schemeClr val="tx2"/>
                </a:solidFill>
              </a:rPr>
              <a:t>Important and compelling</a:t>
            </a:r>
          </a:p>
          <a:p>
            <a:pPr lvl="1"/>
            <a:r>
              <a:rPr lang="en-US" sz="1600" dirty="0" smtClean="0">
                <a:solidFill>
                  <a:schemeClr val="tx2"/>
                </a:solidFill>
              </a:rPr>
              <a:t>Hasn’t been answered</a:t>
            </a:r>
          </a:p>
          <a:p>
            <a:pPr lvl="1"/>
            <a:r>
              <a:rPr lang="en-US" sz="1600" dirty="0" smtClean="0">
                <a:solidFill>
                  <a:schemeClr val="tx2"/>
                </a:solidFill>
              </a:rPr>
              <a:t>Feasible for you to answer</a:t>
            </a:r>
          </a:p>
          <a:p>
            <a:pPr lvl="1"/>
            <a:r>
              <a:rPr lang="en-US" sz="1600" dirty="0" smtClean="0">
                <a:solidFill>
                  <a:schemeClr val="tx2"/>
                </a:solidFill>
              </a:rPr>
              <a:t>Interesting for you to answer!</a:t>
            </a:r>
          </a:p>
          <a:p>
            <a:r>
              <a:rPr lang="en-US" sz="2400" dirty="0" smtClean="0"/>
              <a:t>Come up with a research design</a:t>
            </a:r>
          </a:p>
          <a:p>
            <a:pPr lvl="1"/>
            <a:r>
              <a:rPr lang="en-US" sz="1600" dirty="0" smtClean="0">
                <a:solidFill>
                  <a:schemeClr val="tx2"/>
                </a:solidFill>
              </a:rPr>
              <a:t>Could be descriptive</a:t>
            </a:r>
          </a:p>
          <a:p>
            <a:pPr lvl="1"/>
            <a:r>
              <a:rPr lang="en-US" sz="1600" dirty="0" smtClean="0">
                <a:solidFill>
                  <a:schemeClr val="tx2"/>
                </a:solidFill>
              </a:rPr>
              <a:t>Most likely analytic</a:t>
            </a:r>
          </a:p>
          <a:p>
            <a:pPr lvl="1"/>
            <a:r>
              <a:rPr lang="en-US" sz="1600" dirty="0" smtClean="0">
                <a:solidFill>
                  <a:schemeClr val="tx2"/>
                </a:solidFill>
              </a:rPr>
              <a:t>Case-control, cohort, or randomized study</a:t>
            </a:r>
          </a:p>
          <a:p>
            <a:r>
              <a:rPr lang="en-US" sz="2000" dirty="0" smtClean="0"/>
              <a:t>Identify primary predictors and outcomes; covariates</a:t>
            </a:r>
          </a:p>
          <a:p>
            <a:r>
              <a:rPr lang="en-US" sz="2000" dirty="0" smtClean="0"/>
              <a:t>Calculate sample size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title"/>
          </p:nvPr>
        </p:nvSpPr>
        <p:spPr>
          <a:xfrm>
            <a:off x="0" y="28575"/>
            <a:ext cx="9144000" cy="742950"/>
          </a:xfrm>
        </p:spPr>
        <p:txBody>
          <a:bodyPr/>
          <a:lstStyle/>
          <a:p>
            <a:pPr eaLnBrk="1" hangingPunct="1"/>
            <a:r>
              <a:rPr lang="en-US" sz="4000" dirty="0" smtClean="0"/>
              <a:t>What Have You Learned?</a:t>
            </a:r>
          </a:p>
        </p:txBody>
      </p:sp>
    </p:spTree>
    <p:extLst>
      <p:ext uri="{BB962C8B-B14F-4D97-AF65-F5344CB8AC3E}">
        <p14:creationId xmlns:p14="http://schemas.microsoft.com/office/powerpoint/2010/main" val="36744365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9525"/>
            <a:ext cx="9144000" cy="742950"/>
          </a:xfrm>
        </p:spPr>
        <p:txBody>
          <a:bodyPr/>
          <a:lstStyle/>
          <a:p>
            <a:r>
              <a:rPr lang="en-US" sz="4000" dirty="0" smtClean="0"/>
              <a:t>Can Qualitative Studies be Published?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00150"/>
            <a:ext cx="8229600" cy="3124200"/>
          </a:xfrm>
        </p:spPr>
        <p:txBody>
          <a:bodyPr/>
          <a:lstStyle/>
          <a:p>
            <a:r>
              <a:rPr lang="en-US" sz="2400" dirty="0"/>
              <a:t>Clinical journals traditionally interested in quantitative, clinical </a:t>
            </a:r>
            <a:r>
              <a:rPr lang="en-US" sz="2400" dirty="0" smtClean="0"/>
              <a:t>outcomes.</a:t>
            </a:r>
            <a:endParaRPr lang="en-US" sz="2400" dirty="0"/>
          </a:p>
          <a:p>
            <a:r>
              <a:rPr lang="en-US" sz="2400" dirty="0"/>
              <a:t>Over the past decade, staggering increase in publications using health-related quality of life and other patient-reported outcomes as primary </a:t>
            </a:r>
            <a:r>
              <a:rPr lang="en-US" sz="2400" dirty="0" smtClean="0"/>
              <a:t>endpoints.</a:t>
            </a:r>
            <a:endParaRPr lang="en-US" sz="2400" dirty="0"/>
          </a:p>
          <a:p>
            <a:r>
              <a:rPr lang="en-US" sz="2400" dirty="0"/>
              <a:t>Qualitative studies </a:t>
            </a:r>
            <a:r>
              <a:rPr lang="en-US" sz="2400" dirty="0" smtClean="0"/>
              <a:t>more </a:t>
            </a:r>
            <a:r>
              <a:rPr lang="en-US" sz="2400" dirty="0"/>
              <a:t>difficult to publish, although the numbers of these studies also have been </a:t>
            </a:r>
            <a:r>
              <a:rPr lang="en-US" sz="2400" dirty="0" smtClean="0"/>
              <a:t>increasing.</a:t>
            </a:r>
            <a:endParaRPr lang="en-US" sz="24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90984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5" y="57150"/>
            <a:ext cx="9144000" cy="742950"/>
          </a:xfrm>
        </p:spPr>
        <p:txBody>
          <a:bodyPr/>
          <a:lstStyle/>
          <a:p>
            <a:r>
              <a:rPr lang="en-US" sz="3200" dirty="0"/>
              <a:t>Using Qualitative Data </a:t>
            </a:r>
            <a:r>
              <a:rPr lang="en-US" sz="3200" dirty="0" smtClean="0"/>
              <a:t>to </a:t>
            </a:r>
            <a:r>
              <a:rPr lang="en-US" sz="3200" dirty="0"/>
              <a:t>Create Questionnaires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047750"/>
            <a:ext cx="7772400" cy="3352800"/>
          </a:xfrm>
        </p:spPr>
        <p:txBody>
          <a:bodyPr/>
          <a:lstStyle/>
          <a:p>
            <a:r>
              <a:rPr lang="en-US" dirty="0" smtClean="0"/>
              <a:t>Fine </a:t>
            </a:r>
            <a:r>
              <a:rPr lang="en-US" dirty="0"/>
              <a:t>tune conceptual </a:t>
            </a:r>
            <a:r>
              <a:rPr lang="en-US" dirty="0" smtClean="0"/>
              <a:t>framework</a:t>
            </a:r>
          </a:p>
          <a:p>
            <a:r>
              <a:rPr lang="en-US" dirty="0"/>
              <a:t>Content/domains identified </a:t>
            </a:r>
          </a:p>
          <a:p>
            <a:r>
              <a:rPr lang="en-US" dirty="0"/>
              <a:t>Search for existing measures!!</a:t>
            </a:r>
          </a:p>
          <a:p>
            <a:r>
              <a:rPr lang="en-US" dirty="0"/>
              <a:t>Develop new scales</a:t>
            </a:r>
          </a:p>
          <a:p>
            <a:pPr lvl="1"/>
            <a:r>
              <a:rPr lang="en-US" dirty="0">
                <a:solidFill>
                  <a:schemeClr val="tx2"/>
                </a:solidFill>
              </a:rPr>
              <a:t>Identify important questions to ask</a:t>
            </a:r>
          </a:p>
          <a:p>
            <a:pPr lvl="1"/>
            <a:r>
              <a:rPr lang="en-US" dirty="0">
                <a:solidFill>
                  <a:schemeClr val="tx2"/>
                </a:solidFill>
              </a:rPr>
              <a:t>Wording  of questions</a:t>
            </a:r>
          </a:p>
          <a:p>
            <a:pPr lvl="1"/>
            <a:r>
              <a:rPr lang="en-US" dirty="0">
                <a:solidFill>
                  <a:schemeClr val="tx2"/>
                </a:solidFill>
              </a:rPr>
              <a:t>Response options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98434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33350"/>
            <a:ext cx="9144000" cy="742950"/>
          </a:xfrm>
        </p:spPr>
        <p:txBody>
          <a:bodyPr/>
          <a:lstStyle/>
          <a:p>
            <a:r>
              <a:rPr lang="en-US" sz="4000" dirty="0" smtClean="0"/>
              <a:t>A Bit of Terminology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153400" cy="3543300"/>
          </a:xfrm>
        </p:spPr>
        <p:txBody>
          <a:bodyPr/>
          <a:lstStyle/>
          <a:p>
            <a:pPr>
              <a:buFont typeface="Wingdings 2" pitchFamily="18" charset="2"/>
              <a:buNone/>
            </a:pPr>
            <a:r>
              <a:rPr lang="en-US" sz="2400" dirty="0">
                <a:latin typeface="Arial" charset="0"/>
                <a:cs typeface="Arial" charset="0"/>
              </a:rPr>
              <a:t>A </a:t>
            </a:r>
            <a:r>
              <a:rPr lang="en-US" sz="2400" i="1" dirty="0">
                <a:solidFill>
                  <a:schemeClr val="tx2"/>
                </a:solidFill>
                <a:latin typeface="Arial" charset="0"/>
                <a:cs typeface="Arial" charset="0"/>
              </a:rPr>
              <a:t>questionnaire</a:t>
            </a:r>
            <a:r>
              <a:rPr lang="en-US" sz="2400" dirty="0">
                <a:latin typeface="Arial" charset="0"/>
                <a:cs typeface="Arial" charset="0"/>
              </a:rPr>
              <a:t> is a document containing all of the individual </a:t>
            </a:r>
            <a:r>
              <a:rPr lang="en-US" sz="2400" dirty="0">
                <a:solidFill>
                  <a:schemeClr val="tx2"/>
                </a:solidFill>
                <a:latin typeface="Arial" charset="0"/>
                <a:cs typeface="Arial" charset="0"/>
              </a:rPr>
              <a:t>questions </a:t>
            </a:r>
            <a:r>
              <a:rPr lang="en-US" sz="2400" dirty="0" smtClean="0">
                <a:solidFill>
                  <a:schemeClr val="tx2"/>
                </a:solidFill>
                <a:latin typeface="Arial" charset="0"/>
                <a:cs typeface="Arial" charset="0"/>
              </a:rPr>
              <a:t>(</a:t>
            </a:r>
            <a:r>
              <a:rPr lang="en-US" sz="2400" i="1" dirty="0" smtClean="0">
                <a:solidFill>
                  <a:schemeClr val="tx2"/>
                </a:solidFill>
                <a:latin typeface="Arial" charset="0"/>
                <a:cs typeface="Arial" charset="0"/>
              </a:rPr>
              <a:t>items)</a:t>
            </a:r>
            <a:r>
              <a:rPr lang="en-US" sz="2400" dirty="0" smtClean="0">
                <a:latin typeface="Arial" charset="0"/>
                <a:cs typeface="Arial" charset="0"/>
              </a:rPr>
              <a:t>.</a:t>
            </a:r>
            <a:endParaRPr lang="en-US" sz="2400" dirty="0">
              <a:latin typeface="Arial" charset="0"/>
              <a:cs typeface="Arial" charset="0"/>
            </a:endParaRPr>
          </a:p>
          <a:p>
            <a:pPr>
              <a:buFont typeface="Wingdings 2" pitchFamily="18" charset="2"/>
              <a:buNone/>
            </a:pPr>
            <a:r>
              <a:rPr lang="en-US" sz="2400" dirty="0">
                <a:latin typeface="Arial" charset="0"/>
                <a:cs typeface="Arial" charset="0"/>
              </a:rPr>
              <a:t>Concepts can be measured using a </a:t>
            </a:r>
            <a:r>
              <a:rPr lang="en-US" sz="2400" i="1" dirty="0">
                <a:solidFill>
                  <a:schemeClr val="tx2"/>
                </a:solidFill>
                <a:latin typeface="Arial" charset="0"/>
                <a:cs typeface="Arial" charset="0"/>
              </a:rPr>
              <a:t>single item</a:t>
            </a:r>
            <a:r>
              <a:rPr lang="en-US" sz="2400" dirty="0">
                <a:solidFill>
                  <a:srgbClr val="C00000"/>
                </a:solidFill>
                <a:latin typeface="Arial" charset="0"/>
                <a:cs typeface="Arial" charset="0"/>
              </a:rPr>
              <a:t> </a:t>
            </a:r>
            <a:r>
              <a:rPr lang="en-US" sz="2400" dirty="0">
                <a:latin typeface="Arial" charset="0"/>
                <a:cs typeface="Arial" charset="0"/>
              </a:rPr>
              <a:t>or multiple items </a:t>
            </a:r>
            <a:r>
              <a:rPr lang="en-US" sz="2400" dirty="0">
                <a:solidFill>
                  <a:schemeClr val="tx2"/>
                </a:solidFill>
                <a:latin typeface="Arial" charset="0"/>
                <a:cs typeface="Arial" charset="0"/>
              </a:rPr>
              <a:t>(</a:t>
            </a:r>
            <a:r>
              <a:rPr lang="en-US" sz="2400" i="1" dirty="0">
                <a:solidFill>
                  <a:schemeClr val="tx2"/>
                </a:solidFill>
                <a:latin typeface="Arial" charset="0"/>
                <a:cs typeface="Arial" charset="0"/>
              </a:rPr>
              <a:t>scale</a:t>
            </a:r>
            <a:r>
              <a:rPr lang="en-US" sz="2400" dirty="0">
                <a:solidFill>
                  <a:schemeClr val="tx2"/>
                </a:solidFill>
                <a:latin typeface="Arial" charset="0"/>
                <a:cs typeface="Arial" charset="0"/>
              </a:rPr>
              <a:t>) </a:t>
            </a:r>
            <a:r>
              <a:rPr lang="en-US" sz="2400" dirty="0">
                <a:latin typeface="Arial" charset="0"/>
                <a:cs typeface="Arial" charset="0"/>
              </a:rPr>
              <a:t>that give you a more robust and multidimensional measure of the concept</a:t>
            </a:r>
            <a:r>
              <a:rPr lang="en-US" sz="2400" dirty="0" smtClean="0">
                <a:latin typeface="Arial" charset="0"/>
                <a:cs typeface="Arial" charset="0"/>
              </a:rPr>
              <a:t>.</a:t>
            </a:r>
          </a:p>
          <a:p>
            <a:pPr>
              <a:buFont typeface="Wingdings 2" pitchFamily="18" charset="2"/>
              <a:buNone/>
            </a:pPr>
            <a:r>
              <a:rPr lang="en-US" sz="2400" dirty="0">
                <a:latin typeface="Arial" charset="0"/>
                <a:cs typeface="Arial" charset="0"/>
              </a:rPr>
              <a:t>A scale is sometimes referred to as a </a:t>
            </a:r>
            <a:r>
              <a:rPr lang="en-US" sz="2400" i="1" dirty="0" smtClean="0">
                <a:solidFill>
                  <a:schemeClr val="tx2"/>
                </a:solidFill>
                <a:latin typeface="Arial" charset="0"/>
                <a:cs typeface="Arial" charset="0"/>
              </a:rPr>
              <a:t>measure.</a:t>
            </a:r>
            <a:endParaRPr lang="en-US" sz="2400" dirty="0">
              <a:latin typeface="Arial" charset="0"/>
              <a:cs typeface="Arial" charset="0"/>
            </a:endParaRPr>
          </a:p>
          <a:p>
            <a:pPr>
              <a:buFont typeface="Wingdings 2" pitchFamily="18" charset="2"/>
              <a:buNone/>
            </a:pPr>
            <a:r>
              <a:rPr lang="en-US" sz="2400" dirty="0">
                <a:latin typeface="Arial" charset="0"/>
                <a:cs typeface="Arial" charset="0"/>
              </a:rPr>
              <a:t>A questionnaire is also sometimes referred to as a </a:t>
            </a:r>
            <a:r>
              <a:rPr lang="en-US" sz="2400" i="1" dirty="0">
                <a:solidFill>
                  <a:schemeClr val="tx2"/>
                </a:solidFill>
                <a:latin typeface="Arial" charset="0"/>
                <a:cs typeface="Arial" charset="0"/>
              </a:rPr>
              <a:t>study instrument</a:t>
            </a:r>
            <a:r>
              <a:rPr lang="en-US" sz="2400" i="1" dirty="0" smtClean="0">
                <a:solidFill>
                  <a:schemeClr val="tx2"/>
                </a:solidFill>
                <a:latin typeface="Arial" charset="0"/>
                <a:cs typeface="Arial" charset="0"/>
              </a:rPr>
              <a:t>.</a:t>
            </a:r>
            <a:endParaRPr lang="en-US" sz="2400" dirty="0">
              <a:solidFill>
                <a:schemeClr val="accent2"/>
              </a:solidFill>
              <a:latin typeface="Arial" charset="0"/>
              <a:cs typeface="Arial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36222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57150"/>
            <a:ext cx="9144000" cy="742950"/>
          </a:xfrm>
        </p:spPr>
        <p:txBody>
          <a:bodyPr/>
          <a:lstStyle/>
          <a:p>
            <a:r>
              <a:rPr lang="en-US" sz="4000" dirty="0" smtClean="0"/>
              <a:t>How to Design a Good Questionnaire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028700"/>
            <a:ext cx="8382000" cy="3143250"/>
          </a:xfrm>
        </p:spPr>
        <p:txBody>
          <a:bodyPr/>
          <a:lstStyle/>
          <a:p>
            <a:pPr marL="274320" indent="-274320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en-US" sz="2000" dirty="0"/>
              <a:t>Crystallize your research question and study </a:t>
            </a:r>
            <a:r>
              <a:rPr lang="en-US" sz="2000" dirty="0" smtClean="0"/>
              <a:t>hypotheses</a:t>
            </a:r>
            <a:endParaRPr lang="en-US" sz="2000" dirty="0"/>
          </a:p>
          <a:p>
            <a:pPr marL="274320" indent="-274320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en-US" sz="2000" dirty="0"/>
              <a:t>Clearly define predictors, covariates and </a:t>
            </a:r>
            <a:r>
              <a:rPr lang="en-US" sz="2000" dirty="0" smtClean="0"/>
              <a:t>outcomes</a:t>
            </a:r>
            <a:endParaRPr lang="en-US" sz="2000" dirty="0"/>
          </a:p>
          <a:p>
            <a:pPr marL="274320" indent="-274320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en-US" sz="2000" dirty="0"/>
              <a:t>Search the literature and ask colleagues for published, validated scales that measure these </a:t>
            </a:r>
            <a:r>
              <a:rPr lang="en-US" sz="2000" dirty="0" smtClean="0"/>
              <a:t>variables</a:t>
            </a:r>
            <a:endParaRPr lang="en-US" sz="2000" dirty="0"/>
          </a:p>
          <a:p>
            <a:pPr marL="274320" indent="-274320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en-US" sz="2000" dirty="0"/>
              <a:t>Include new items as needed, taking care to word them </a:t>
            </a:r>
            <a:r>
              <a:rPr lang="en-US" sz="2000" dirty="0" smtClean="0"/>
              <a:t>unambiguously</a:t>
            </a:r>
            <a:endParaRPr lang="en-US" sz="2000" dirty="0"/>
          </a:p>
          <a:p>
            <a:pPr marL="274320" indent="-274320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en-US" sz="2000" dirty="0">
                <a:solidFill>
                  <a:schemeClr val="tx2"/>
                </a:solidFill>
              </a:rPr>
              <a:t>If necessary</a:t>
            </a:r>
            <a:r>
              <a:rPr lang="en-US" sz="2000" dirty="0"/>
              <a:t>, create new scales (and proceed with caution!)</a:t>
            </a:r>
          </a:p>
          <a:p>
            <a:pPr marL="274320" indent="-274320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en-US" sz="2000" dirty="0"/>
              <a:t>Conduct reliability and validity testing for new </a:t>
            </a:r>
            <a:r>
              <a:rPr lang="en-US" sz="2000" dirty="0" smtClean="0"/>
              <a:t>scales</a:t>
            </a:r>
            <a:endParaRPr lang="en-US" sz="20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79337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7150"/>
            <a:ext cx="8229600" cy="723900"/>
          </a:xfrm>
        </p:spPr>
        <p:txBody>
          <a:bodyPr/>
          <a:lstStyle/>
          <a:p>
            <a:r>
              <a:rPr lang="en-US" sz="4000" dirty="0"/>
              <a:t>A Note on Reliability and Validity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525" y="819150"/>
            <a:ext cx="8991600" cy="3657600"/>
          </a:xfrm>
        </p:spPr>
        <p:txBody>
          <a:bodyPr/>
          <a:lstStyle/>
          <a:p>
            <a:r>
              <a:rPr lang="en-US" sz="1800" dirty="0"/>
              <a:t>Reliability</a:t>
            </a:r>
          </a:p>
          <a:p>
            <a:pPr lvl="1"/>
            <a:r>
              <a:rPr lang="en-US" sz="1600" b="1" dirty="0">
                <a:solidFill>
                  <a:schemeClr val="tx2"/>
                </a:solidFill>
              </a:rPr>
              <a:t>Inter-rater:</a:t>
            </a:r>
            <a:r>
              <a:rPr lang="en-US" sz="1600" dirty="0"/>
              <a:t> Whether there is variation in responses depending on the person </a:t>
            </a:r>
            <a:r>
              <a:rPr lang="en-US" sz="1600" dirty="0" smtClean="0"/>
              <a:t>who **administers** </a:t>
            </a:r>
            <a:r>
              <a:rPr lang="en-US" sz="1600" dirty="0"/>
              <a:t>the questionnaire. </a:t>
            </a:r>
          </a:p>
          <a:p>
            <a:pPr lvl="1"/>
            <a:r>
              <a:rPr lang="en-US" sz="1600" b="1" dirty="0">
                <a:solidFill>
                  <a:schemeClr val="tx2"/>
                </a:solidFill>
              </a:rPr>
              <a:t>Test-retest:</a:t>
            </a:r>
            <a:r>
              <a:rPr lang="en-US" sz="1600" b="1" dirty="0"/>
              <a:t> </a:t>
            </a:r>
            <a:r>
              <a:rPr lang="en-US" sz="1600" dirty="0"/>
              <a:t>Whether there is variation in responses related to *when* the survey is administered. </a:t>
            </a:r>
          </a:p>
          <a:p>
            <a:pPr lvl="1"/>
            <a:r>
              <a:rPr lang="en-US" sz="1600" b="1" dirty="0">
                <a:solidFill>
                  <a:schemeClr val="tx2"/>
                </a:solidFill>
              </a:rPr>
              <a:t>Internal consistency</a:t>
            </a:r>
            <a:r>
              <a:rPr lang="en-US" sz="1600" dirty="0">
                <a:solidFill>
                  <a:schemeClr val="tx2"/>
                </a:solidFill>
              </a:rPr>
              <a:t>: </a:t>
            </a:r>
            <a:r>
              <a:rPr lang="en-US" sz="1600" dirty="0"/>
              <a:t>How consistent responses are across items within a scale (</a:t>
            </a:r>
            <a:r>
              <a:rPr lang="en-US" sz="1600" dirty="0" err="1"/>
              <a:t>Cronbach’s</a:t>
            </a:r>
            <a:r>
              <a:rPr lang="en-US" sz="1600" dirty="0"/>
              <a:t> alpha).</a:t>
            </a:r>
          </a:p>
          <a:p>
            <a:r>
              <a:rPr lang="en-US" sz="1800" dirty="0"/>
              <a:t>Validity</a:t>
            </a:r>
          </a:p>
          <a:p>
            <a:pPr lvl="1"/>
            <a:r>
              <a:rPr lang="en-US" sz="1600" b="1" dirty="0">
                <a:solidFill>
                  <a:schemeClr val="tx2"/>
                </a:solidFill>
              </a:rPr>
              <a:t>Face:</a:t>
            </a:r>
            <a:r>
              <a:rPr lang="en-US" sz="1600" dirty="0">
                <a:solidFill>
                  <a:schemeClr val="tx2"/>
                </a:solidFill>
              </a:rPr>
              <a:t> </a:t>
            </a:r>
            <a:r>
              <a:rPr lang="en-US" sz="1600" dirty="0"/>
              <a:t>Whether the instrument is measuring what it is supposed to measure (subjective assessment).</a:t>
            </a:r>
          </a:p>
          <a:p>
            <a:pPr lvl="1"/>
            <a:r>
              <a:rPr lang="en-US" sz="1600" b="1" dirty="0">
                <a:solidFill>
                  <a:schemeClr val="tx2"/>
                </a:solidFill>
              </a:rPr>
              <a:t>Concurrent: </a:t>
            </a:r>
            <a:r>
              <a:rPr lang="en-US" sz="1600" dirty="0"/>
              <a:t>Whether the new instrument correlates with an established measure/”gold standard.”</a:t>
            </a:r>
          </a:p>
          <a:p>
            <a:pPr lvl="1"/>
            <a:r>
              <a:rPr lang="en-US" sz="1600" b="1" dirty="0">
                <a:solidFill>
                  <a:schemeClr val="tx2"/>
                </a:solidFill>
              </a:rPr>
              <a:t>Predictive:</a:t>
            </a:r>
            <a:r>
              <a:rPr lang="en-US" sz="1600" dirty="0"/>
              <a:t> </a:t>
            </a:r>
            <a:r>
              <a:rPr lang="en-US" sz="1400" dirty="0"/>
              <a:t>Whether the instrument accurately predicts an outcome (e.g., overall health, mortality).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88480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8575"/>
            <a:ext cx="8229600" cy="857250"/>
          </a:xfrm>
        </p:spPr>
        <p:txBody>
          <a:bodyPr/>
          <a:lstStyle/>
          <a:p>
            <a:r>
              <a:rPr lang="en-US" sz="4000" dirty="0" smtClean="0"/>
              <a:t>Developing New Items: Be Specific</a:t>
            </a:r>
            <a:endParaRPr lang="en-US" sz="40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857250"/>
            <a:ext cx="4040188" cy="479822"/>
          </a:xfrm>
        </p:spPr>
        <p:txBody>
          <a:bodyPr/>
          <a:lstStyle/>
          <a:p>
            <a:pPr algn="ctr"/>
            <a:r>
              <a:rPr lang="en-US" i="1" dirty="0" smtClean="0"/>
              <a:t>Rather than this:</a:t>
            </a:r>
            <a:endParaRPr lang="en-US" i="1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0" y="1428750"/>
            <a:ext cx="4114800" cy="2895600"/>
          </a:xfrm>
        </p:spPr>
        <p:txBody>
          <a:bodyPr/>
          <a:lstStyle/>
          <a:p>
            <a:pPr marL="112712" indent="0">
              <a:buNone/>
            </a:pPr>
            <a:r>
              <a:rPr lang="en-US" dirty="0" smtClean="0"/>
              <a:t>What is the highest level of education you have </a:t>
            </a:r>
            <a:r>
              <a:rPr lang="en-US" u="sng" dirty="0" smtClean="0"/>
              <a:t>completed</a:t>
            </a:r>
            <a:r>
              <a:rPr lang="en-US" dirty="0" smtClean="0"/>
              <a:t>?</a:t>
            </a:r>
          </a:p>
          <a:p>
            <a:pPr marL="285750" indent="-285750" fontAlgn="auto"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en-US" sz="1600" dirty="0" smtClean="0"/>
              <a:t>No </a:t>
            </a:r>
            <a:r>
              <a:rPr lang="en-US" sz="1600" dirty="0"/>
              <a:t>formal education</a:t>
            </a:r>
          </a:p>
          <a:p>
            <a:pPr marL="285750" indent="-285750" fontAlgn="auto"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en-US" sz="1600" dirty="0" smtClean="0"/>
              <a:t>Less </a:t>
            </a:r>
            <a:r>
              <a:rPr lang="en-US" sz="1600" dirty="0"/>
              <a:t>than a high school degree</a:t>
            </a:r>
          </a:p>
          <a:p>
            <a:pPr marL="285750" indent="-285750" fontAlgn="auto"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en-US" sz="1600" dirty="0" smtClean="0"/>
              <a:t>High </a:t>
            </a:r>
            <a:r>
              <a:rPr lang="en-US" sz="1600" dirty="0"/>
              <a:t>school graduate, GED or equivalent</a:t>
            </a:r>
          </a:p>
          <a:p>
            <a:pPr marL="285750" indent="-285750" fontAlgn="auto"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en-US" sz="1600" dirty="0" smtClean="0"/>
              <a:t>Some </a:t>
            </a:r>
            <a:r>
              <a:rPr lang="en-US" sz="1600" dirty="0"/>
              <a:t>college, junior college or vocational school</a:t>
            </a:r>
          </a:p>
          <a:p>
            <a:pPr marL="285750" indent="-285750" fontAlgn="auto"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en-US" sz="1600" dirty="0" smtClean="0"/>
              <a:t>College </a:t>
            </a:r>
            <a:r>
              <a:rPr lang="en-US" sz="1600" dirty="0"/>
              <a:t>graduate </a:t>
            </a:r>
            <a:endParaRPr lang="en-US" sz="1600" dirty="0" smtClean="0"/>
          </a:p>
          <a:p>
            <a:pPr marL="285750" indent="-285750" fontAlgn="auto"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en-US" sz="1600" dirty="0" smtClean="0"/>
              <a:t>Professional </a:t>
            </a:r>
            <a:r>
              <a:rPr lang="en-US" sz="1600" dirty="0"/>
              <a:t>or graduate </a:t>
            </a:r>
            <a:r>
              <a:rPr lang="en-US" sz="1600" dirty="0" smtClean="0"/>
              <a:t>degree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1" y="857250"/>
            <a:ext cx="4041775" cy="479822"/>
          </a:xfrm>
        </p:spPr>
        <p:txBody>
          <a:bodyPr/>
          <a:lstStyle/>
          <a:p>
            <a:pPr algn="ctr"/>
            <a:r>
              <a:rPr lang="en-US" i="1" dirty="0" smtClean="0"/>
              <a:t>Try this:</a:t>
            </a:r>
            <a:endParaRPr lang="en-US" i="1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3400" y="1485900"/>
            <a:ext cx="3962400" cy="2849166"/>
          </a:xfrm>
        </p:spPr>
        <p:txBody>
          <a:bodyPr/>
          <a:lstStyle/>
          <a:p>
            <a:pPr marL="112712" indent="0">
              <a:buNone/>
            </a:pPr>
            <a:r>
              <a:rPr lang="en-US" dirty="0" smtClean="0"/>
              <a:t>How much education do you have?</a:t>
            </a:r>
          </a:p>
          <a:p>
            <a:pPr marL="112712" indent="0">
              <a:buNone/>
            </a:pPr>
            <a:endParaRPr lang="en-US" sz="1600" dirty="0"/>
          </a:p>
          <a:p>
            <a:pPr marL="285750" indent="-285750" fontAlgn="auto"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en-US" sz="1600" dirty="0" smtClean="0"/>
              <a:t>Elementary </a:t>
            </a:r>
            <a:r>
              <a:rPr lang="en-US" sz="1600" dirty="0"/>
              <a:t>school</a:t>
            </a:r>
          </a:p>
          <a:p>
            <a:pPr marL="285750" indent="-285750" fontAlgn="auto"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en-US" sz="1600" dirty="0" smtClean="0"/>
              <a:t>High </a:t>
            </a:r>
            <a:r>
              <a:rPr lang="en-US" sz="1600" dirty="0"/>
              <a:t>school</a:t>
            </a:r>
          </a:p>
          <a:p>
            <a:pPr marL="285750" indent="-285750" fontAlgn="auto"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en-US" sz="1600" dirty="0" smtClean="0"/>
              <a:t>College</a:t>
            </a:r>
            <a:endParaRPr lang="en-US" sz="1600" dirty="0"/>
          </a:p>
          <a:p>
            <a:pPr marL="112712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78411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57150"/>
            <a:ext cx="8534400" cy="762000"/>
          </a:xfrm>
        </p:spPr>
        <p:txBody>
          <a:bodyPr/>
          <a:lstStyle/>
          <a:p>
            <a:r>
              <a:rPr lang="en-US" sz="3200" dirty="0" smtClean="0"/>
              <a:t>Developing New Items: Be Comprehensive</a:t>
            </a:r>
            <a:endParaRPr lang="en-US" sz="32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857250"/>
            <a:ext cx="4040188" cy="479822"/>
          </a:xfrm>
        </p:spPr>
        <p:txBody>
          <a:bodyPr/>
          <a:lstStyle/>
          <a:p>
            <a:pPr algn="ctr"/>
            <a:r>
              <a:rPr lang="en-US" i="1" dirty="0" smtClean="0"/>
              <a:t>Rather than this:</a:t>
            </a:r>
            <a:endParaRPr lang="en-US" i="1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352550"/>
            <a:ext cx="4343400" cy="3124200"/>
          </a:xfrm>
        </p:spPr>
        <p:txBody>
          <a:bodyPr/>
          <a:lstStyle/>
          <a:p>
            <a:pPr marL="0" indent="0" fontAlgn="auto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en-US" dirty="0"/>
              <a:t>Which of the following best describes the type of delivery you had</a:t>
            </a:r>
            <a:r>
              <a:rPr lang="en-US" dirty="0" smtClean="0"/>
              <a:t>?</a:t>
            </a:r>
          </a:p>
          <a:p>
            <a:pPr marL="0" indent="0" fontAlgn="auto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endParaRPr lang="en-US" dirty="0"/>
          </a:p>
          <a:p>
            <a:pPr indent="-342900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en-US" sz="2000" dirty="0" smtClean="0"/>
              <a:t>Spontaneous </a:t>
            </a:r>
            <a:r>
              <a:rPr lang="en-US" sz="2000" dirty="0"/>
              <a:t>vaginal delivery (no forceps or vacuum)</a:t>
            </a:r>
          </a:p>
          <a:p>
            <a:pPr indent="-342900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en-US" sz="2000" dirty="0" smtClean="0"/>
              <a:t>Vaginal </a:t>
            </a:r>
            <a:r>
              <a:rPr lang="en-US" sz="2000" dirty="0"/>
              <a:t>delivery with vacuum</a:t>
            </a:r>
          </a:p>
          <a:p>
            <a:pPr indent="-342900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en-US" sz="2000" dirty="0" smtClean="0"/>
              <a:t>Vaginal </a:t>
            </a:r>
            <a:r>
              <a:rPr lang="en-US" sz="2000" dirty="0"/>
              <a:t>delivery with forceps </a:t>
            </a:r>
          </a:p>
          <a:p>
            <a:pPr indent="-342900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en-US" sz="2000" dirty="0" smtClean="0"/>
              <a:t>Cesarean </a:t>
            </a:r>
            <a:r>
              <a:rPr lang="en-US" sz="2000" dirty="0"/>
              <a:t>delivery (C-section</a:t>
            </a:r>
            <a:r>
              <a:rPr lang="en-US" sz="2000" dirty="0" smtClean="0"/>
              <a:t>)</a:t>
            </a:r>
          </a:p>
          <a:p>
            <a:pPr indent="-342900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en-US" sz="2000" dirty="0" smtClean="0"/>
              <a:t>Other, specify: ___________</a:t>
            </a:r>
            <a:endParaRPr lang="en-US" sz="2000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1" y="857250"/>
            <a:ext cx="4041775" cy="479822"/>
          </a:xfrm>
        </p:spPr>
        <p:txBody>
          <a:bodyPr/>
          <a:lstStyle/>
          <a:p>
            <a:pPr algn="ctr"/>
            <a:r>
              <a:rPr lang="en-US" i="1" dirty="0" smtClean="0"/>
              <a:t>Try this:</a:t>
            </a:r>
            <a:endParaRPr lang="en-US" i="1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04800" y="1352550"/>
            <a:ext cx="4343401" cy="2857500"/>
          </a:xfrm>
        </p:spPr>
        <p:txBody>
          <a:bodyPr/>
          <a:lstStyle/>
          <a:p>
            <a:pPr marL="274320" indent="0" fontAlgn="auto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en-US" dirty="0"/>
              <a:t>What type of delivery did you </a:t>
            </a:r>
            <a:r>
              <a:rPr lang="en-US" dirty="0" smtClean="0"/>
              <a:t>have?</a:t>
            </a:r>
          </a:p>
          <a:p>
            <a:pPr marL="274320" indent="0" fontAlgn="auto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endParaRPr lang="en-US" dirty="0" smtClean="0"/>
          </a:p>
          <a:p>
            <a:pPr marL="617220" indent="-342900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en-US" sz="2000" dirty="0" smtClean="0"/>
              <a:t>Vaginal</a:t>
            </a:r>
          </a:p>
          <a:p>
            <a:pPr marL="617220" indent="-342900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en-US" sz="2000" dirty="0" smtClean="0"/>
              <a:t>Cesarean</a:t>
            </a:r>
            <a:endParaRPr lang="en-US" sz="2000" dirty="0"/>
          </a:p>
          <a:p>
            <a:pPr marL="112712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45130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819150"/>
          </a:xfrm>
        </p:spPr>
        <p:txBody>
          <a:bodyPr/>
          <a:lstStyle/>
          <a:p>
            <a:r>
              <a:rPr lang="en-US" sz="2800" dirty="0" smtClean="0"/>
              <a:t>Use Exhaustive &amp; Mutually Exclusive Response Options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123950"/>
            <a:ext cx="7772400" cy="3124200"/>
          </a:xfrm>
        </p:spPr>
        <p:txBody>
          <a:bodyPr/>
          <a:lstStyle/>
          <a:p>
            <a:pPr marL="0" indent="0">
              <a:buFont typeface="Wingdings 2" pitchFamily="18" charset="2"/>
              <a:buNone/>
            </a:pPr>
            <a:r>
              <a:rPr lang="en-US" sz="2400" dirty="0"/>
              <a:t>What is your total yearly household income (before taxes)?</a:t>
            </a:r>
          </a:p>
          <a:p>
            <a:pPr>
              <a:buFont typeface="Wingdings" pitchFamily="2" charset="2"/>
              <a:buChar char="q"/>
            </a:pPr>
            <a:r>
              <a:rPr lang="en-US" sz="2400" b="1" dirty="0"/>
              <a:t>	</a:t>
            </a:r>
            <a:r>
              <a:rPr lang="en-US" sz="2400" dirty="0" smtClean="0"/>
              <a:t>Less than </a:t>
            </a:r>
            <a:r>
              <a:rPr lang="en-US" sz="2400" dirty="0"/>
              <a:t>$25,000</a:t>
            </a:r>
          </a:p>
          <a:p>
            <a:pPr>
              <a:buFont typeface="Wingdings" pitchFamily="2" charset="2"/>
              <a:buChar char="q"/>
            </a:pPr>
            <a:r>
              <a:rPr lang="en-US" sz="2400" dirty="0"/>
              <a:t>	</a:t>
            </a:r>
            <a:r>
              <a:rPr lang="en-US" sz="2400" dirty="0" smtClean="0"/>
              <a:t>$25,001 </a:t>
            </a:r>
            <a:r>
              <a:rPr lang="en-US" sz="2400" dirty="0"/>
              <a:t>- $50,000</a:t>
            </a:r>
          </a:p>
          <a:p>
            <a:pPr>
              <a:buFont typeface="Wingdings" pitchFamily="2" charset="2"/>
              <a:buChar char="q"/>
            </a:pPr>
            <a:r>
              <a:rPr lang="en-US" sz="2400" dirty="0"/>
              <a:t>	</a:t>
            </a:r>
            <a:r>
              <a:rPr lang="en-US" sz="2400" dirty="0" smtClean="0"/>
              <a:t>$50,001 </a:t>
            </a:r>
            <a:r>
              <a:rPr lang="en-US" sz="2400" dirty="0"/>
              <a:t>- $100,000</a:t>
            </a:r>
          </a:p>
          <a:p>
            <a:pPr>
              <a:buFont typeface="Wingdings" pitchFamily="2" charset="2"/>
              <a:buChar char="q"/>
            </a:pPr>
            <a:r>
              <a:rPr lang="en-US" sz="2400" dirty="0"/>
              <a:t>	</a:t>
            </a:r>
            <a:r>
              <a:rPr lang="en-US" sz="2400" dirty="0" smtClean="0"/>
              <a:t>$100,001 </a:t>
            </a:r>
            <a:r>
              <a:rPr lang="en-US" sz="2400" dirty="0"/>
              <a:t>- $150,000</a:t>
            </a:r>
          </a:p>
          <a:p>
            <a:pPr>
              <a:buFont typeface="Wingdings" pitchFamily="2" charset="2"/>
              <a:buChar char="q"/>
            </a:pPr>
            <a:r>
              <a:rPr lang="en-US" sz="2400" dirty="0"/>
              <a:t>	</a:t>
            </a:r>
            <a:r>
              <a:rPr lang="en-US" sz="2400" dirty="0" smtClean="0"/>
              <a:t>Over </a:t>
            </a:r>
            <a:r>
              <a:rPr lang="en-US" sz="2400" dirty="0"/>
              <a:t>$150,000</a:t>
            </a:r>
          </a:p>
        </p:txBody>
      </p:sp>
    </p:spTree>
    <p:extLst>
      <p:ext uri="{BB962C8B-B14F-4D97-AF65-F5344CB8AC3E}">
        <p14:creationId xmlns:p14="http://schemas.microsoft.com/office/powerpoint/2010/main" val="15084825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38100"/>
            <a:ext cx="9144000" cy="742950"/>
          </a:xfrm>
        </p:spPr>
        <p:txBody>
          <a:bodyPr/>
          <a:lstStyle/>
          <a:p>
            <a:r>
              <a:rPr lang="en-US" sz="3600" dirty="0" smtClean="0"/>
              <a:t>Beware of Cognitively Burdensome Items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47750"/>
            <a:ext cx="8229600" cy="3394472"/>
          </a:xfrm>
        </p:spPr>
        <p:txBody>
          <a:bodyPr/>
          <a:lstStyle/>
          <a:p>
            <a:pPr marL="0" indent="0">
              <a:buFont typeface="Wingdings 2" pitchFamily="18" charset="2"/>
              <a:buNone/>
            </a:pPr>
            <a:r>
              <a:rPr lang="en-US" sz="2400" dirty="0"/>
              <a:t>Please rank the following sources of information according to how helpful they were to you in making your </a:t>
            </a:r>
            <a:r>
              <a:rPr lang="en-US" sz="2400" dirty="0" smtClean="0"/>
              <a:t>prenatal testing decision</a:t>
            </a:r>
            <a:r>
              <a:rPr lang="en-US" sz="2400" dirty="0"/>
              <a:t>.</a:t>
            </a:r>
          </a:p>
          <a:p>
            <a:pPr lvl="1">
              <a:buFont typeface="Wingdings" pitchFamily="2" charset="2"/>
              <a:buChar char="q"/>
            </a:pPr>
            <a:r>
              <a:rPr lang="en-US" sz="1800" dirty="0" smtClean="0"/>
              <a:t>  Your </a:t>
            </a:r>
            <a:r>
              <a:rPr lang="en-US" sz="1800" dirty="0"/>
              <a:t>midwife or obstetrician</a:t>
            </a:r>
            <a:endParaRPr lang="en-US" sz="1800" b="1" dirty="0"/>
          </a:p>
          <a:p>
            <a:pPr lvl="1">
              <a:buFont typeface="Wingdings" pitchFamily="2" charset="2"/>
              <a:buChar char="q"/>
            </a:pPr>
            <a:r>
              <a:rPr lang="en-US" sz="1800" dirty="0" smtClean="0"/>
              <a:t>  A </a:t>
            </a:r>
            <a:r>
              <a:rPr lang="en-US" sz="1800" dirty="0"/>
              <a:t>genetics counselor</a:t>
            </a:r>
            <a:endParaRPr lang="en-US" sz="1800" b="1" dirty="0"/>
          </a:p>
          <a:p>
            <a:pPr lvl="1">
              <a:buFont typeface="Wingdings" pitchFamily="2" charset="2"/>
              <a:buChar char="q"/>
            </a:pPr>
            <a:r>
              <a:rPr lang="en-US" sz="1800" dirty="0" smtClean="0"/>
              <a:t>  A </a:t>
            </a:r>
            <a:r>
              <a:rPr lang="en-US" sz="1800" dirty="0"/>
              <a:t>group class taught by a health care professional</a:t>
            </a:r>
            <a:endParaRPr lang="en-US" sz="1800" b="1" dirty="0"/>
          </a:p>
          <a:p>
            <a:pPr lvl="1">
              <a:buFont typeface="Wingdings" pitchFamily="2" charset="2"/>
              <a:buChar char="q"/>
            </a:pPr>
            <a:r>
              <a:rPr lang="en-US" sz="1800" dirty="0" smtClean="0"/>
              <a:t>  Written </a:t>
            </a:r>
            <a:r>
              <a:rPr lang="en-US" sz="1800" dirty="0"/>
              <a:t>material given to you by your healthcare providers</a:t>
            </a:r>
            <a:endParaRPr lang="en-US" sz="1800" b="1" dirty="0"/>
          </a:p>
          <a:p>
            <a:pPr lvl="1">
              <a:buFont typeface="Wingdings" pitchFamily="2" charset="2"/>
              <a:buChar char="q"/>
            </a:pPr>
            <a:r>
              <a:rPr lang="en-US" sz="1800" dirty="0" smtClean="0"/>
              <a:t>  Your </a:t>
            </a:r>
            <a:r>
              <a:rPr lang="en-US" sz="1800" dirty="0"/>
              <a:t>friends and relatives</a:t>
            </a:r>
          </a:p>
          <a:p>
            <a:pPr lvl="1">
              <a:buFont typeface="Wingdings" pitchFamily="2" charset="2"/>
              <a:buChar char="q"/>
            </a:pPr>
            <a:r>
              <a:rPr lang="en-US" sz="1800" dirty="0" smtClean="0"/>
              <a:t>  The </a:t>
            </a:r>
            <a:r>
              <a:rPr lang="en-US" sz="1800" dirty="0"/>
              <a:t>internet</a:t>
            </a:r>
          </a:p>
          <a:p>
            <a:pPr marL="112712" indent="0">
              <a:buNone/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077049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42950"/>
          </a:xfrm>
        </p:spPr>
        <p:txBody>
          <a:bodyPr/>
          <a:lstStyle/>
          <a:p>
            <a:r>
              <a:rPr lang="en-US" sz="4000" dirty="0" smtClean="0"/>
              <a:t>Instead …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971550"/>
            <a:ext cx="7772400" cy="3200400"/>
          </a:xfrm>
        </p:spPr>
        <p:txBody>
          <a:bodyPr/>
          <a:lstStyle/>
          <a:p>
            <a:pPr>
              <a:buFont typeface="Wingdings 2" pitchFamily="18" charset="2"/>
              <a:buNone/>
            </a:pPr>
            <a:r>
              <a:rPr lang="en-US" dirty="0"/>
              <a:t>How helpful were each of these sources?</a:t>
            </a:r>
          </a:p>
          <a:p>
            <a:pPr>
              <a:buFont typeface="Wingdings 2" pitchFamily="18" charset="2"/>
              <a:buNone/>
            </a:pPr>
            <a:r>
              <a:rPr lang="en-US" sz="2400" dirty="0" smtClean="0"/>
              <a:t>Your genetic counselor</a:t>
            </a:r>
            <a:endParaRPr lang="en-US" sz="2400" b="1" dirty="0"/>
          </a:p>
          <a:p>
            <a:pPr>
              <a:buFont typeface="Wingdings 2" pitchFamily="18" charset="2"/>
              <a:buNone/>
            </a:pPr>
            <a:r>
              <a:rPr lang="en-US" sz="2400" dirty="0"/>
              <a:t>	□ Very helpful</a:t>
            </a:r>
          </a:p>
          <a:p>
            <a:pPr>
              <a:buFont typeface="Wingdings 2" pitchFamily="18" charset="2"/>
              <a:buNone/>
            </a:pPr>
            <a:r>
              <a:rPr lang="en-US" sz="2400" dirty="0"/>
              <a:t>	□ Somewhat helpful</a:t>
            </a:r>
          </a:p>
          <a:p>
            <a:pPr>
              <a:buFont typeface="Wingdings 2" pitchFamily="18" charset="2"/>
              <a:buNone/>
            </a:pPr>
            <a:r>
              <a:rPr lang="en-US" sz="2400" dirty="0"/>
              <a:t>	□ </a:t>
            </a:r>
            <a:r>
              <a:rPr lang="en-US" sz="2400" dirty="0" smtClean="0"/>
              <a:t> Not helpful</a:t>
            </a:r>
          </a:p>
          <a:p>
            <a:pPr>
              <a:buFont typeface="Wingdings 2" pitchFamily="18" charset="2"/>
              <a:buNone/>
            </a:pPr>
            <a:r>
              <a:rPr lang="en-US" sz="2400" dirty="0"/>
              <a:t>	□  Does not apply</a:t>
            </a:r>
          </a:p>
          <a:p>
            <a:pPr marL="112712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5420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57150"/>
            <a:ext cx="8686800" cy="762000"/>
          </a:xfrm>
        </p:spPr>
        <p:txBody>
          <a:bodyPr/>
          <a:lstStyle/>
          <a:p>
            <a:r>
              <a:rPr lang="en-US" sz="4000" dirty="0" smtClean="0"/>
              <a:t>Today’s Focus 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971550"/>
            <a:ext cx="7772400" cy="1200150"/>
          </a:xfrm>
        </p:spPr>
        <p:txBody>
          <a:bodyPr/>
          <a:lstStyle/>
          <a:p>
            <a:pPr marL="112712" indent="0" algn="ctr">
              <a:buNone/>
            </a:pPr>
            <a:r>
              <a:rPr lang="en-US" sz="4000" dirty="0"/>
              <a:t>Patient-reported variables</a:t>
            </a:r>
          </a:p>
          <a:p>
            <a:pPr marL="457200" lvl="1" indent="0" algn="ctr">
              <a:buNone/>
            </a:pPr>
            <a:r>
              <a:rPr lang="en-US" dirty="0" smtClean="0">
                <a:solidFill>
                  <a:schemeClr val="tx2"/>
                </a:solidFill>
              </a:rPr>
              <a:t>- Predictors</a:t>
            </a:r>
            <a:r>
              <a:rPr lang="en-US" dirty="0">
                <a:solidFill>
                  <a:schemeClr val="tx2"/>
                </a:solidFill>
              </a:rPr>
              <a:t>, </a:t>
            </a:r>
            <a:r>
              <a:rPr lang="en-US" dirty="0" smtClean="0">
                <a:solidFill>
                  <a:schemeClr val="tx2"/>
                </a:solidFill>
              </a:rPr>
              <a:t>outcomes, </a:t>
            </a:r>
            <a:r>
              <a:rPr lang="en-US" dirty="0">
                <a:solidFill>
                  <a:schemeClr val="tx2"/>
                </a:solidFill>
              </a:rPr>
              <a:t>and covariates</a:t>
            </a:r>
          </a:p>
          <a:p>
            <a:pPr lvl="1">
              <a:buNone/>
            </a:pPr>
            <a:endParaRPr lang="en-US" dirty="0"/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3200400" y="2419350"/>
            <a:ext cx="53340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 indent="0">
              <a:spcBef>
                <a:spcPts val="0"/>
              </a:spcBef>
              <a:buNone/>
            </a:pPr>
            <a:r>
              <a:rPr lang="en-US" sz="4000" dirty="0"/>
              <a:t>How will you conceptualize and measure them??</a:t>
            </a:r>
          </a:p>
        </p:txBody>
      </p:sp>
      <p:sp>
        <p:nvSpPr>
          <p:cNvPr id="5" name="Right Arrow 4"/>
          <p:cNvSpPr/>
          <p:nvPr/>
        </p:nvSpPr>
        <p:spPr bwMode="auto">
          <a:xfrm>
            <a:off x="533400" y="2800350"/>
            <a:ext cx="2438400" cy="914400"/>
          </a:xfrm>
          <a:prstGeom prst="rightArrow">
            <a:avLst/>
          </a:prstGeom>
          <a:solidFill>
            <a:schemeClr val="tx2"/>
          </a:solidFill>
          <a:ln>
            <a:noFill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Tx/>
              <a:buFontTx/>
              <a:buChar char="•"/>
              <a:tabLst/>
            </a:pP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441894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33350"/>
            <a:ext cx="9144000" cy="742950"/>
          </a:xfrm>
        </p:spPr>
        <p:txBody>
          <a:bodyPr/>
          <a:lstStyle/>
          <a:p>
            <a:r>
              <a:rPr lang="en-US" sz="3200" dirty="0" smtClean="0"/>
              <a:t>Make Sure Responses Answer the Question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895350"/>
            <a:ext cx="7772400" cy="3371850"/>
          </a:xfrm>
        </p:spPr>
        <p:txBody>
          <a:bodyPr/>
          <a:lstStyle/>
          <a:p>
            <a:pPr>
              <a:buFont typeface="Wingdings 2" pitchFamily="18" charset="2"/>
              <a:buNone/>
            </a:pPr>
            <a:r>
              <a:rPr lang="en-US" sz="2400" dirty="0"/>
              <a:t>Have you been in pain in the last week?</a:t>
            </a:r>
          </a:p>
          <a:p>
            <a:pPr lvl="1">
              <a:buFont typeface="Wingdings" pitchFamily="2" charset="2"/>
              <a:buChar char="q"/>
            </a:pPr>
            <a:r>
              <a:rPr lang="en-US" sz="2000" dirty="0"/>
              <a:t> </a:t>
            </a:r>
            <a:r>
              <a:rPr lang="en-US" sz="2000" dirty="0" smtClean="0"/>
              <a:t>Never</a:t>
            </a:r>
            <a:endParaRPr lang="en-US" sz="2000" dirty="0"/>
          </a:p>
          <a:p>
            <a:pPr lvl="1">
              <a:buFont typeface="Wingdings" pitchFamily="2" charset="2"/>
              <a:buChar char="q"/>
            </a:pPr>
            <a:r>
              <a:rPr lang="en-US" sz="2000" dirty="0"/>
              <a:t> </a:t>
            </a:r>
            <a:r>
              <a:rPr lang="en-US" sz="2000" dirty="0" smtClean="0"/>
              <a:t>Rarely</a:t>
            </a:r>
            <a:endParaRPr lang="en-US" sz="2000" dirty="0"/>
          </a:p>
          <a:p>
            <a:pPr lvl="1">
              <a:buFont typeface="Wingdings" pitchFamily="2" charset="2"/>
              <a:buChar char="q"/>
            </a:pPr>
            <a:r>
              <a:rPr lang="en-US" sz="2000" dirty="0"/>
              <a:t> </a:t>
            </a:r>
            <a:r>
              <a:rPr lang="en-US" sz="2000" dirty="0" smtClean="0"/>
              <a:t>Sometimes</a:t>
            </a:r>
            <a:endParaRPr lang="en-US" sz="2000" dirty="0"/>
          </a:p>
          <a:p>
            <a:pPr lvl="1">
              <a:buFont typeface="Wingdings" pitchFamily="2" charset="2"/>
              <a:buChar char="q"/>
            </a:pPr>
            <a:r>
              <a:rPr lang="en-US" sz="2000" dirty="0"/>
              <a:t> </a:t>
            </a:r>
            <a:r>
              <a:rPr lang="en-US" sz="2000" dirty="0" smtClean="0"/>
              <a:t>Frequently</a:t>
            </a:r>
            <a:endParaRPr lang="en-US" sz="2000" dirty="0"/>
          </a:p>
          <a:p>
            <a:pPr lvl="1">
              <a:buFont typeface="Wingdings" pitchFamily="2" charset="2"/>
              <a:buChar char="q"/>
            </a:pPr>
            <a:r>
              <a:rPr lang="en-US" sz="2000" dirty="0"/>
              <a:t> </a:t>
            </a:r>
            <a:r>
              <a:rPr lang="en-US" sz="2000" dirty="0" smtClean="0"/>
              <a:t>Always</a:t>
            </a:r>
            <a:endParaRPr lang="en-US" sz="2000" dirty="0"/>
          </a:p>
          <a:p>
            <a:pPr marL="0" indent="0">
              <a:buFont typeface="Wingdings 2" pitchFamily="18" charset="2"/>
              <a:buNone/>
            </a:pPr>
            <a:r>
              <a:rPr lang="en-US" sz="2400" dirty="0" smtClean="0">
                <a:solidFill>
                  <a:schemeClr val="tx2"/>
                </a:solidFill>
              </a:rPr>
              <a:t>Correct </a:t>
            </a:r>
            <a:r>
              <a:rPr lang="en-US" sz="2400" dirty="0">
                <a:solidFill>
                  <a:schemeClr val="tx2"/>
                </a:solidFill>
              </a:rPr>
              <a:t>question: </a:t>
            </a:r>
            <a:r>
              <a:rPr lang="en-US" sz="2400" dirty="0"/>
              <a:t>Over the past week, how often have you been in pain?</a:t>
            </a:r>
          </a:p>
          <a:p>
            <a:pPr marL="112712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64784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38100"/>
            <a:ext cx="9144000" cy="742950"/>
          </a:xfrm>
        </p:spPr>
        <p:txBody>
          <a:bodyPr/>
          <a:lstStyle/>
          <a:p>
            <a:r>
              <a:rPr lang="en-US" sz="4000" dirty="0" smtClean="0"/>
              <a:t>Be Specific About Time Frame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71550"/>
            <a:ext cx="8229600" cy="3394472"/>
          </a:xfrm>
        </p:spPr>
        <p:txBody>
          <a:bodyPr/>
          <a:lstStyle/>
          <a:p>
            <a:pPr marL="0" indent="0">
              <a:buFont typeface="Wingdings 2" pitchFamily="18" charset="2"/>
              <a:buNone/>
            </a:pPr>
            <a:r>
              <a:rPr lang="en-US" sz="2400" u="sng" dirty="0"/>
              <a:t>During the past 4 weeks</a:t>
            </a:r>
            <a:r>
              <a:rPr lang="en-US" sz="2400" dirty="0"/>
              <a:t>,* </a:t>
            </a:r>
            <a:r>
              <a:rPr lang="en-US" sz="2400" dirty="0" smtClean="0"/>
              <a:t> how </a:t>
            </a:r>
            <a:r>
              <a:rPr lang="en-US" sz="2400" dirty="0"/>
              <a:t>much of the time have your pelvic problems interfered with normal social activities, like visiting with friends or relatives? </a:t>
            </a:r>
          </a:p>
          <a:p>
            <a:pPr lvl="1">
              <a:buFont typeface="Wingdings" pitchFamily="2" charset="2"/>
              <a:buChar char="q"/>
            </a:pPr>
            <a:r>
              <a:rPr lang="en-US" sz="1800" dirty="0" smtClean="0"/>
              <a:t>All </a:t>
            </a:r>
            <a:r>
              <a:rPr lang="en-US" sz="1800" dirty="0"/>
              <a:t>of time</a:t>
            </a:r>
          </a:p>
          <a:p>
            <a:pPr lvl="1">
              <a:buFont typeface="Wingdings" pitchFamily="2" charset="2"/>
              <a:buChar char="q"/>
            </a:pPr>
            <a:r>
              <a:rPr lang="en-US" sz="1800" dirty="0" smtClean="0"/>
              <a:t>Most </a:t>
            </a:r>
            <a:r>
              <a:rPr lang="en-US" sz="1800" dirty="0"/>
              <a:t>of the time</a:t>
            </a:r>
          </a:p>
          <a:p>
            <a:pPr lvl="1">
              <a:buFont typeface="Wingdings" pitchFamily="2" charset="2"/>
              <a:buChar char="q"/>
            </a:pPr>
            <a:r>
              <a:rPr lang="en-US" sz="1800" dirty="0" smtClean="0"/>
              <a:t>Some </a:t>
            </a:r>
            <a:r>
              <a:rPr lang="en-US" sz="1800" dirty="0"/>
              <a:t>of the time</a:t>
            </a:r>
          </a:p>
          <a:p>
            <a:pPr lvl="1">
              <a:buFont typeface="Wingdings" pitchFamily="2" charset="2"/>
              <a:buChar char="q"/>
            </a:pPr>
            <a:r>
              <a:rPr lang="en-US" sz="1800" dirty="0" smtClean="0"/>
              <a:t>A </a:t>
            </a:r>
            <a:r>
              <a:rPr lang="en-US" sz="1800" dirty="0"/>
              <a:t>little of the time</a:t>
            </a:r>
          </a:p>
          <a:p>
            <a:pPr lvl="1">
              <a:buFont typeface="Wingdings" pitchFamily="2" charset="2"/>
              <a:buChar char="q"/>
            </a:pPr>
            <a:r>
              <a:rPr lang="en-US" sz="1800" dirty="0" smtClean="0"/>
              <a:t>None </a:t>
            </a:r>
            <a:r>
              <a:rPr lang="en-US" sz="1800" dirty="0"/>
              <a:t>of the time</a:t>
            </a:r>
          </a:p>
          <a:p>
            <a:pPr>
              <a:buFont typeface="Wingdings 2" pitchFamily="18" charset="2"/>
              <a:buNone/>
            </a:pPr>
            <a:r>
              <a:rPr lang="en-US" sz="2400" dirty="0"/>
              <a:t>*Recall period should be 4 weeks or less</a:t>
            </a:r>
          </a:p>
          <a:p>
            <a:pPr marL="112712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01893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42950"/>
          </a:xfrm>
        </p:spPr>
        <p:txBody>
          <a:bodyPr/>
          <a:lstStyle/>
          <a:p>
            <a:r>
              <a:rPr lang="en-US" sz="4000" dirty="0" smtClean="0"/>
              <a:t>Don’t Use “Double Barreled” Questions</a:t>
            </a:r>
            <a:endParaRPr lang="en-US" sz="4000" dirty="0"/>
          </a:p>
        </p:txBody>
      </p:sp>
      <p:sp>
        <p:nvSpPr>
          <p:cNvPr id="4" name="TextBox 3"/>
          <p:cNvSpPr txBox="1"/>
          <p:nvPr/>
        </p:nvSpPr>
        <p:spPr>
          <a:xfrm>
            <a:off x="2160613" y="2330636"/>
            <a:ext cx="49530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Font typeface="Wingdings 2" pitchFamily="18" charset="2"/>
              <a:buNone/>
            </a:pPr>
            <a:r>
              <a:rPr lang="en-US" dirty="0"/>
              <a:t>How satisfied were you with the care you received from the doctors and nurses?</a:t>
            </a:r>
          </a:p>
        </p:txBody>
      </p:sp>
      <p:pic>
        <p:nvPicPr>
          <p:cNvPr id="3076" name="Picture 4" descr="C:\Users\Garretc\AppData\Local\Microsoft\Windows\Temporary Internet Files\Content.IE5\F80CJU99\MP900401793[1]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746882">
            <a:off x="7084876" y="2731299"/>
            <a:ext cx="1533933" cy="1581932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7" name="Picture 5" descr="C:\Users\Garretc\AppData\Local\Microsoft\Windows\Temporary Internet Files\Content.IE5\F80CJU99\MP900426557[1]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855529">
            <a:off x="444422" y="1140547"/>
            <a:ext cx="1587164" cy="1373508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564663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33350"/>
            <a:ext cx="9144000" cy="742950"/>
          </a:xfrm>
        </p:spPr>
        <p:txBody>
          <a:bodyPr/>
          <a:lstStyle/>
          <a:p>
            <a:r>
              <a:rPr lang="en-US" sz="4000" dirty="0" smtClean="0"/>
              <a:t>Attitudes: Agreement with Statements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543050"/>
            <a:ext cx="7772400" cy="2743200"/>
          </a:xfrm>
        </p:spPr>
        <p:txBody>
          <a:bodyPr/>
          <a:lstStyle/>
          <a:p>
            <a:pPr marL="514350" indent="-514350">
              <a:buFont typeface="Calibri" pitchFamily="34" charset="0"/>
              <a:buAutoNum type="arabicPeriod"/>
            </a:pPr>
            <a:r>
              <a:rPr lang="en-US" dirty="0">
                <a:latin typeface="Arial" charset="0"/>
                <a:cs typeface="Arial" charset="0"/>
              </a:rPr>
              <a:t>It is important for me to know if my fetus has Down syndrome</a:t>
            </a:r>
            <a:r>
              <a:rPr lang="en-US" dirty="0" smtClean="0">
                <a:latin typeface="Arial" charset="0"/>
                <a:cs typeface="Arial" charset="0"/>
              </a:rPr>
              <a:t>.</a:t>
            </a:r>
          </a:p>
          <a:p>
            <a:pPr marL="0" indent="0">
              <a:buNone/>
            </a:pPr>
            <a:endParaRPr lang="en-US" b="1" dirty="0">
              <a:latin typeface="Arial" charset="0"/>
              <a:cs typeface="Arial" charset="0"/>
            </a:endParaRPr>
          </a:p>
          <a:p>
            <a:pPr marL="514350" indent="-514350">
              <a:buFont typeface="+mj-lt"/>
              <a:buAutoNum type="arabicPeriod" startAt="2"/>
            </a:pPr>
            <a:r>
              <a:rPr lang="en-US" dirty="0">
                <a:latin typeface="Arial" charset="0"/>
                <a:cs typeface="Arial" charset="0"/>
              </a:rPr>
              <a:t>In my culture we learn to accept what we are given</a:t>
            </a:r>
            <a:r>
              <a:rPr lang="en-US" dirty="0" smtClean="0">
                <a:latin typeface="Arial" charset="0"/>
                <a:cs typeface="Arial" charset="0"/>
              </a:rPr>
              <a:t>.</a:t>
            </a:r>
            <a:endParaRPr lang="en-US" b="1" dirty="0"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510676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57150"/>
            <a:ext cx="9144000" cy="742950"/>
          </a:xfrm>
        </p:spPr>
        <p:txBody>
          <a:bodyPr/>
          <a:lstStyle/>
          <a:p>
            <a:r>
              <a:rPr lang="en-US" sz="4000" dirty="0" err="1" smtClean="0"/>
              <a:t>Likert</a:t>
            </a:r>
            <a:r>
              <a:rPr lang="en-US" sz="4000" dirty="0" smtClean="0"/>
              <a:t> Scales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371600"/>
            <a:ext cx="7772400" cy="2914650"/>
          </a:xfrm>
        </p:spPr>
        <p:txBody>
          <a:bodyPr/>
          <a:lstStyle/>
          <a:p>
            <a:pPr marL="1654175" indent="-393700" fontAlgn="auto"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en-US" dirty="0"/>
              <a:t>Strongly/mostly disagree</a:t>
            </a:r>
            <a:endParaRPr lang="en-US" b="1" dirty="0"/>
          </a:p>
          <a:p>
            <a:pPr marL="1654175" indent="-393700" fontAlgn="auto"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en-US" dirty="0"/>
              <a:t>Somewhat disagree</a:t>
            </a:r>
            <a:endParaRPr lang="en-US" b="1" dirty="0"/>
          </a:p>
          <a:p>
            <a:pPr marL="1654175" indent="-393700" fontAlgn="auto"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en-US" dirty="0"/>
              <a:t>Neither agree nor disagree</a:t>
            </a:r>
            <a:endParaRPr lang="en-US" b="1" dirty="0"/>
          </a:p>
          <a:p>
            <a:pPr marL="1654175" indent="-393700" fontAlgn="auto"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en-US" dirty="0"/>
              <a:t>Somewhat agree</a:t>
            </a:r>
            <a:endParaRPr lang="en-US" b="1" dirty="0"/>
          </a:p>
          <a:p>
            <a:pPr marL="1654175" indent="-393700" fontAlgn="auto"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en-US" dirty="0"/>
              <a:t>Strongly/mostly agree</a:t>
            </a:r>
            <a:endParaRPr lang="en-US" b="1" dirty="0"/>
          </a:p>
          <a:p>
            <a:pPr marL="112712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58559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42950"/>
          </a:xfrm>
        </p:spPr>
        <p:txBody>
          <a:bodyPr/>
          <a:lstStyle/>
          <a:p>
            <a:r>
              <a:rPr lang="en-US" sz="4000" dirty="0" smtClean="0"/>
              <a:t>What’s the Problem?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971550"/>
            <a:ext cx="8001000" cy="2895600"/>
          </a:xfrm>
        </p:spPr>
        <p:txBody>
          <a:bodyPr/>
          <a:lstStyle/>
          <a:p>
            <a:pPr marL="0" indent="0">
              <a:buFont typeface="Wingdings 2" pitchFamily="18" charset="2"/>
              <a:buNone/>
            </a:pPr>
            <a:r>
              <a:rPr lang="en-US" dirty="0" smtClean="0"/>
              <a:t>In </a:t>
            </a:r>
            <a:r>
              <a:rPr lang="en-US" dirty="0"/>
              <a:t>general, what time is best for contacting survey respondents? (check one)</a:t>
            </a:r>
          </a:p>
          <a:p>
            <a:pPr lvl="1">
              <a:buFont typeface="Wingdings" pitchFamily="2" charset="2"/>
              <a:buChar char="q"/>
            </a:pPr>
            <a:r>
              <a:rPr lang="en-US" sz="2000" dirty="0" smtClean="0">
                <a:sym typeface="Wingdings" pitchFamily="2" charset="2"/>
              </a:rPr>
              <a:t>  M</a:t>
            </a:r>
            <a:r>
              <a:rPr lang="en-US" sz="2000" dirty="0" smtClean="0"/>
              <a:t>orning</a:t>
            </a:r>
            <a:endParaRPr lang="en-US" sz="2000" dirty="0"/>
          </a:p>
          <a:p>
            <a:pPr lvl="1">
              <a:buFont typeface="Wingdings" pitchFamily="2" charset="2"/>
              <a:buChar char="q"/>
            </a:pPr>
            <a:r>
              <a:rPr lang="en-US" sz="2000" dirty="0" smtClean="0">
                <a:sym typeface="Wingdings" pitchFamily="2" charset="2"/>
              </a:rPr>
              <a:t>  A</a:t>
            </a:r>
            <a:r>
              <a:rPr lang="en-US" sz="2000" dirty="0" smtClean="0"/>
              <a:t>fternoon</a:t>
            </a:r>
            <a:endParaRPr lang="en-US" sz="2000" dirty="0"/>
          </a:p>
          <a:p>
            <a:pPr lvl="1">
              <a:buFont typeface="Wingdings" pitchFamily="2" charset="2"/>
              <a:buChar char="q"/>
            </a:pPr>
            <a:r>
              <a:rPr lang="en-US" sz="2000" dirty="0" smtClean="0">
                <a:sym typeface="Wingdings" pitchFamily="2" charset="2"/>
              </a:rPr>
              <a:t>  W</a:t>
            </a:r>
            <a:r>
              <a:rPr lang="en-US" sz="2000" dirty="0" smtClean="0"/>
              <a:t>eekdays</a:t>
            </a:r>
            <a:endParaRPr lang="en-US" sz="2000" dirty="0"/>
          </a:p>
          <a:p>
            <a:pPr lvl="1">
              <a:buFont typeface="Wingdings" pitchFamily="2" charset="2"/>
              <a:buChar char="q"/>
            </a:pPr>
            <a:r>
              <a:rPr lang="en-US" sz="2000" dirty="0" smtClean="0">
                <a:sym typeface="Wingdings" pitchFamily="2" charset="2"/>
              </a:rPr>
              <a:t>  W</a:t>
            </a:r>
            <a:r>
              <a:rPr lang="en-US" sz="2000" dirty="0" smtClean="0"/>
              <a:t>eekends</a:t>
            </a:r>
            <a:endParaRPr lang="en-US" sz="2000" dirty="0"/>
          </a:p>
          <a:p>
            <a:pPr marL="112712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0481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5" y="57150"/>
            <a:ext cx="9144000" cy="742950"/>
          </a:xfrm>
        </p:spPr>
        <p:txBody>
          <a:bodyPr/>
          <a:lstStyle/>
          <a:p>
            <a:r>
              <a:rPr lang="en-US" sz="4000" dirty="0" smtClean="0"/>
              <a:t>What’s the Problem?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971550"/>
            <a:ext cx="8001000" cy="2514600"/>
          </a:xfrm>
        </p:spPr>
        <p:txBody>
          <a:bodyPr/>
          <a:lstStyle/>
          <a:p>
            <a:pPr marL="0" indent="0">
              <a:buFont typeface="Wingdings 2" pitchFamily="18" charset="2"/>
              <a:buNone/>
            </a:pPr>
            <a:r>
              <a:rPr lang="en-US" dirty="0" smtClean="0"/>
              <a:t>In </a:t>
            </a:r>
            <a:r>
              <a:rPr lang="en-US" dirty="0"/>
              <a:t>general, what time is best for contacting survey respondents? (check one)</a:t>
            </a:r>
          </a:p>
          <a:p>
            <a:pPr lvl="1">
              <a:buFont typeface="Wingdings" pitchFamily="2" charset="2"/>
              <a:buChar char="q"/>
            </a:pPr>
            <a:r>
              <a:rPr lang="en-US" sz="2000" dirty="0" smtClean="0">
                <a:sym typeface="Wingdings" pitchFamily="2" charset="2"/>
              </a:rPr>
              <a:t>  M</a:t>
            </a:r>
            <a:r>
              <a:rPr lang="en-US" sz="2000" dirty="0" smtClean="0"/>
              <a:t>orning</a:t>
            </a:r>
            <a:endParaRPr lang="en-US" sz="2000" dirty="0"/>
          </a:p>
          <a:p>
            <a:pPr lvl="1">
              <a:buFont typeface="Wingdings" pitchFamily="2" charset="2"/>
              <a:buChar char="q"/>
            </a:pPr>
            <a:r>
              <a:rPr lang="en-US" sz="2000" dirty="0" smtClean="0">
                <a:sym typeface="Wingdings" pitchFamily="2" charset="2"/>
              </a:rPr>
              <a:t>  A</a:t>
            </a:r>
            <a:r>
              <a:rPr lang="en-US" sz="2000" dirty="0" smtClean="0"/>
              <a:t>fternoon</a:t>
            </a:r>
            <a:endParaRPr lang="en-US" sz="2000" dirty="0"/>
          </a:p>
          <a:p>
            <a:pPr lvl="1">
              <a:buFont typeface="Wingdings" pitchFamily="2" charset="2"/>
              <a:buChar char="q"/>
            </a:pPr>
            <a:r>
              <a:rPr lang="en-US" sz="2000" dirty="0" smtClean="0">
                <a:sym typeface="Wingdings" pitchFamily="2" charset="2"/>
              </a:rPr>
              <a:t>  W</a:t>
            </a:r>
            <a:r>
              <a:rPr lang="en-US" sz="2000" dirty="0" smtClean="0"/>
              <a:t>eekdays</a:t>
            </a:r>
            <a:endParaRPr lang="en-US" sz="2000" dirty="0"/>
          </a:p>
          <a:p>
            <a:pPr lvl="1">
              <a:buFont typeface="Wingdings" pitchFamily="2" charset="2"/>
              <a:buChar char="q"/>
            </a:pPr>
            <a:r>
              <a:rPr lang="en-US" sz="2000" dirty="0" smtClean="0">
                <a:sym typeface="Wingdings" pitchFamily="2" charset="2"/>
              </a:rPr>
              <a:t>  W</a:t>
            </a:r>
            <a:r>
              <a:rPr lang="en-US" sz="2000" dirty="0" smtClean="0"/>
              <a:t>eekends</a:t>
            </a:r>
            <a:endParaRPr lang="en-US" sz="2000" dirty="0"/>
          </a:p>
          <a:p>
            <a:pPr marL="112712" indent="0">
              <a:buNone/>
            </a:pP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685800" y="3429001"/>
            <a:ext cx="80010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 2" pitchFamily="18" charset="2"/>
              <a:buNone/>
            </a:pPr>
            <a:r>
              <a:rPr lang="en-US" i="1" dirty="0">
                <a:solidFill>
                  <a:schemeClr val="tx2"/>
                </a:solidFill>
              </a:rPr>
              <a:t>Problem: answer options are not mutually exclusive; not exhaustive (no eve &amp; night option)</a:t>
            </a:r>
            <a:endParaRPr lang="en-US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637808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33350"/>
            <a:ext cx="9144000" cy="742950"/>
          </a:xfrm>
        </p:spPr>
        <p:txBody>
          <a:bodyPr/>
          <a:lstStyle/>
          <a:p>
            <a:r>
              <a:rPr lang="en-US" sz="4000" dirty="0" smtClean="0"/>
              <a:t>What’s the Problem?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971550"/>
            <a:ext cx="8001000" cy="3124200"/>
          </a:xfrm>
        </p:spPr>
        <p:txBody>
          <a:bodyPr/>
          <a:lstStyle/>
          <a:p>
            <a:pPr marL="0" indent="0">
              <a:buFont typeface="Wingdings 2" pitchFamily="18" charset="2"/>
              <a:buNone/>
            </a:pPr>
            <a:r>
              <a:rPr lang="en-US" sz="2400" dirty="0"/>
              <a:t>In what ways has the current medical insurance system failed to meet its ethical mission? (check all that apply)</a:t>
            </a:r>
          </a:p>
          <a:p>
            <a:pPr lvl="1">
              <a:buFont typeface="Wingdings" pitchFamily="2" charset="2"/>
              <a:buChar char="q"/>
            </a:pPr>
            <a:r>
              <a:rPr lang="en-US" sz="2000" dirty="0" smtClean="0"/>
              <a:t>  Too </a:t>
            </a:r>
            <a:r>
              <a:rPr lang="en-US" sz="2000" dirty="0"/>
              <a:t>many uninsured</a:t>
            </a:r>
          </a:p>
          <a:p>
            <a:pPr lvl="1">
              <a:buFont typeface="Wingdings" pitchFamily="2" charset="2"/>
              <a:buChar char="q"/>
            </a:pPr>
            <a:r>
              <a:rPr lang="en-US" sz="2000" dirty="0" smtClean="0"/>
              <a:t>  Insufficient </a:t>
            </a:r>
            <a:r>
              <a:rPr lang="en-US" sz="2000" dirty="0"/>
              <a:t>catastrophic coverage</a:t>
            </a:r>
          </a:p>
          <a:p>
            <a:pPr lvl="1">
              <a:buFont typeface="Wingdings" pitchFamily="2" charset="2"/>
              <a:buChar char="q"/>
            </a:pPr>
            <a:r>
              <a:rPr lang="en-US" sz="2000" dirty="0" smtClean="0"/>
              <a:t>  Inability </a:t>
            </a:r>
            <a:r>
              <a:rPr lang="en-US" sz="2000" dirty="0"/>
              <a:t>to access specialists</a:t>
            </a:r>
          </a:p>
          <a:p>
            <a:pPr lvl="1">
              <a:buFont typeface="Wingdings" pitchFamily="2" charset="2"/>
              <a:buChar char="q"/>
            </a:pPr>
            <a:r>
              <a:rPr lang="en-US" sz="2000" dirty="0" smtClean="0"/>
              <a:t>  Too </a:t>
            </a:r>
            <a:r>
              <a:rPr lang="en-US" sz="2000" dirty="0"/>
              <a:t>difficult to obtain </a:t>
            </a:r>
            <a:r>
              <a:rPr lang="en-US" sz="2000" dirty="0" smtClean="0"/>
              <a:t>reimbursement</a:t>
            </a:r>
          </a:p>
          <a:p>
            <a:pPr lvl="1">
              <a:buFont typeface="Wingdings" pitchFamily="2" charset="2"/>
              <a:buChar char="q"/>
            </a:pPr>
            <a:r>
              <a:rPr lang="en-US" sz="2000" dirty="0" smtClean="0"/>
              <a:t>  Other</a:t>
            </a:r>
            <a:r>
              <a:rPr lang="en-US" sz="2000" dirty="0"/>
              <a:t>: (please specify) ___________________</a:t>
            </a:r>
          </a:p>
          <a:p>
            <a:pPr marL="112712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90541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33350"/>
            <a:ext cx="9144000" cy="742950"/>
          </a:xfrm>
        </p:spPr>
        <p:txBody>
          <a:bodyPr/>
          <a:lstStyle/>
          <a:p>
            <a:r>
              <a:rPr lang="en-US" sz="4000" dirty="0" smtClean="0"/>
              <a:t>What’s the Problem?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971550"/>
            <a:ext cx="8001000" cy="2514600"/>
          </a:xfrm>
        </p:spPr>
        <p:txBody>
          <a:bodyPr/>
          <a:lstStyle/>
          <a:p>
            <a:pPr marL="0" indent="0">
              <a:buFont typeface="Wingdings 2" pitchFamily="18" charset="2"/>
              <a:buNone/>
            </a:pPr>
            <a:r>
              <a:rPr lang="en-US" sz="2000" dirty="0"/>
              <a:t>In what ways has the current medical insurance system failed to meet its ethical mission? (check all that apply)</a:t>
            </a:r>
          </a:p>
          <a:p>
            <a:pPr>
              <a:buFont typeface="Wingdings" pitchFamily="2" charset="2"/>
              <a:buChar char="q"/>
            </a:pPr>
            <a:r>
              <a:rPr lang="en-US" sz="1800" dirty="0" smtClean="0"/>
              <a:t>  Too </a:t>
            </a:r>
            <a:r>
              <a:rPr lang="en-US" sz="1800" dirty="0"/>
              <a:t>many uninsured</a:t>
            </a:r>
          </a:p>
          <a:p>
            <a:pPr>
              <a:buFont typeface="Wingdings" pitchFamily="2" charset="2"/>
              <a:buChar char="q"/>
            </a:pPr>
            <a:r>
              <a:rPr lang="en-US" sz="1800" dirty="0" smtClean="0"/>
              <a:t>  Insufficient </a:t>
            </a:r>
            <a:r>
              <a:rPr lang="en-US" sz="1800" dirty="0"/>
              <a:t>catastrophic coverage</a:t>
            </a:r>
          </a:p>
          <a:p>
            <a:pPr>
              <a:buFont typeface="Wingdings" pitchFamily="2" charset="2"/>
              <a:buChar char="q"/>
            </a:pPr>
            <a:r>
              <a:rPr lang="en-US" sz="1800" dirty="0" smtClean="0"/>
              <a:t>  Inability </a:t>
            </a:r>
            <a:r>
              <a:rPr lang="en-US" sz="1800" dirty="0"/>
              <a:t>to access specialists</a:t>
            </a:r>
          </a:p>
          <a:p>
            <a:pPr>
              <a:buFont typeface="Wingdings" pitchFamily="2" charset="2"/>
              <a:buChar char="q"/>
            </a:pPr>
            <a:r>
              <a:rPr lang="en-US" sz="1800" dirty="0" smtClean="0"/>
              <a:t>  Too </a:t>
            </a:r>
            <a:r>
              <a:rPr lang="en-US" sz="1800" dirty="0"/>
              <a:t>difficult to obtain </a:t>
            </a:r>
            <a:r>
              <a:rPr lang="en-US" sz="1800" dirty="0" smtClean="0"/>
              <a:t>reimbursement</a:t>
            </a:r>
          </a:p>
          <a:p>
            <a:pPr>
              <a:buFont typeface="Wingdings" pitchFamily="2" charset="2"/>
              <a:buChar char="q"/>
            </a:pPr>
            <a:r>
              <a:rPr lang="en-US" sz="1800" dirty="0" smtClean="0"/>
              <a:t>  Other</a:t>
            </a:r>
            <a:r>
              <a:rPr lang="en-US" sz="1800" dirty="0"/>
              <a:t>: (please specify) ___________________</a:t>
            </a:r>
          </a:p>
          <a:p>
            <a:pPr marL="112712" indent="0">
              <a:buNone/>
            </a:pP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685800" y="3429001"/>
            <a:ext cx="80010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 2" pitchFamily="18" charset="2"/>
              <a:buNone/>
            </a:pPr>
            <a:r>
              <a:rPr lang="en-US" i="1" dirty="0">
                <a:solidFill>
                  <a:schemeClr val="tx2"/>
                </a:solidFill>
              </a:rPr>
              <a:t>Problem: </a:t>
            </a:r>
            <a:r>
              <a:rPr lang="en-US" i="1" dirty="0" smtClean="0">
                <a:solidFill>
                  <a:schemeClr val="tx2"/>
                </a:solidFill>
              </a:rPr>
              <a:t>Leading question (assumes </a:t>
            </a:r>
            <a:r>
              <a:rPr lang="en-US" i="1" dirty="0">
                <a:solidFill>
                  <a:schemeClr val="tx2"/>
                </a:solidFill>
              </a:rPr>
              <a:t>respondent agrees that insurance system has failed </a:t>
            </a:r>
            <a:r>
              <a:rPr lang="en-US" i="1" dirty="0" smtClean="0">
                <a:solidFill>
                  <a:schemeClr val="tx2"/>
                </a:solidFill>
              </a:rPr>
              <a:t>)</a:t>
            </a:r>
            <a:endParaRPr lang="en-US" i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073350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38100"/>
            <a:ext cx="9144000" cy="742950"/>
          </a:xfrm>
        </p:spPr>
        <p:txBody>
          <a:bodyPr/>
          <a:lstStyle/>
          <a:p>
            <a:r>
              <a:rPr lang="en-US" sz="4000" dirty="0" smtClean="0"/>
              <a:t>What’s the Problem?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971550"/>
            <a:ext cx="8001000" cy="2933700"/>
          </a:xfrm>
        </p:spPr>
        <p:txBody>
          <a:bodyPr/>
          <a:lstStyle/>
          <a:p>
            <a:pPr marL="0" indent="0" fontAlgn="auto">
              <a:spcAft>
                <a:spcPts val="0"/>
              </a:spcAft>
              <a:buFont typeface="Wingdings 2"/>
              <a:buNone/>
              <a:defRPr/>
            </a:pPr>
            <a:r>
              <a:rPr lang="en-US" sz="2400" dirty="0"/>
              <a:t>Approximately what proportion of your patients do you believe </a:t>
            </a:r>
            <a:r>
              <a:rPr lang="en-US" sz="2400" dirty="0" smtClean="0"/>
              <a:t>has </a:t>
            </a:r>
            <a:r>
              <a:rPr lang="en-US" sz="2400" dirty="0"/>
              <a:t>substance-abuse problems? (check one)</a:t>
            </a:r>
          </a:p>
          <a:p>
            <a:pPr marL="674370" lvl="1" indent="-274320" fontAlgn="auto"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en-US" sz="2000" dirty="0" smtClean="0"/>
              <a:t>  5</a:t>
            </a:r>
            <a:r>
              <a:rPr lang="en-US" sz="2000" dirty="0"/>
              <a:t>%</a:t>
            </a:r>
          </a:p>
          <a:p>
            <a:pPr marL="674370" lvl="1" indent="-274320" fontAlgn="auto"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en-US" sz="2000" dirty="0" smtClean="0"/>
              <a:t>  10</a:t>
            </a:r>
            <a:r>
              <a:rPr lang="en-US" sz="2000" dirty="0"/>
              <a:t>%</a:t>
            </a:r>
          </a:p>
          <a:p>
            <a:pPr marL="674370" lvl="1" indent="-274320" fontAlgn="auto"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en-US" sz="2000" dirty="0" smtClean="0"/>
              <a:t>  15</a:t>
            </a:r>
            <a:r>
              <a:rPr lang="en-US" sz="2000" dirty="0"/>
              <a:t>%</a:t>
            </a:r>
          </a:p>
          <a:p>
            <a:pPr marL="674370" lvl="1" indent="-274320" fontAlgn="auto"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en-US" sz="2000" dirty="0" smtClean="0"/>
              <a:t>  20</a:t>
            </a:r>
            <a:r>
              <a:rPr lang="en-US" sz="2000" dirty="0"/>
              <a:t>%</a:t>
            </a:r>
          </a:p>
          <a:p>
            <a:pPr marL="674370" lvl="1" indent="-274320" fontAlgn="auto"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en-US" sz="2000" dirty="0" smtClean="0"/>
              <a:t>  25</a:t>
            </a:r>
            <a:r>
              <a:rPr lang="en-US" sz="2000" dirty="0"/>
              <a:t>%</a:t>
            </a:r>
          </a:p>
          <a:p>
            <a:pPr marL="112712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36253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9525"/>
            <a:ext cx="9144000" cy="742950"/>
          </a:xfrm>
        </p:spPr>
        <p:txBody>
          <a:bodyPr/>
          <a:lstStyle/>
          <a:p>
            <a:r>
              <a:rPr lang="en-US" sz="4000" dirty="0" smtClean="0"/>
              <a:t>Variables Used in Clinical Research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819150"/>
            <a:ext cx="8686800" cy="3752850"/>
          </a:xfrm>
        </p:spPr>
        <p:txBody>
          <a:bodyPr/>
          <a:lstStyle/>
          <a:p>
            <a:pPr>
              <a:spcBef>
                <a:spcPts val="1200"/>
              </a:spcBef>
            </a:pPr>
            <a:r>
              <a:rPr lang="en-US" sz="2000" dirty="0" smtClean="0"/>
              <a:t>Traditionally, clinical research has employed “hard” endpoints</a:t>
            </a:r>
          </a:p>
          <a:p>
            <a:pPr>
              <a:spcBef>
                <a:spcPts val="1200"/>
              </a:spcBef>
            </a:pPr>
            <a:r>
              <a:rPr lang="en-US" sz="2000" dirty="0" smtClean="0"/>
              <a:t>Important </a:t>
            </a:r>
            <a:r>
              <a:rPr lang="en-US" sz="2000" dirty="0"/>
              <a:t>&amp; clinically relevant, relatively easy to measure from sources other than the study </a:t>
            </a:r>
            <a:r>
              <a:rPr lang="en-US" sz="2000" dirty="0" smtClean="0"/>
              <a:t>participant</a:t>
            </a:r>
          </a:p>
          <a:p>
            <a:pPr lvl="1"/>
            <a:r>
              <a:rPr lang="en-US" sz="1800" dirty="0" smtClean="0">
                <a:solidFill>
                  <a:schemeClr val="tx2"/>
                </a:solidFill>
              </a:rPr>
              <a:t>Death</a:t>
            </a:r>
          </a:p>
          <a:p>
            <a:pPr lvl="1"/>
            <a:r>
              <a:rPr lang="en-US" sz="1800" dirty="0" smtClean="0">
                <a:solidFill>
                  <a:schemeClr val="tx2"/>
                </a:solidFill>
              </a:rPr>
              <a:t>Morbidity</a:t>
            </a:r>
          </a:p>
          <a:p>
            <a:pPr lvl="1"/>
            <a:r>
              <a:rPr lang="en-US" sz="1800" dirty="0" smtClean="0">
                <a:solidFill>
                  <a:schemeClr val="tx2"/>
                </a:solidFill>
              </a:rPr>
              <a:t>Biological variables  (blood pressure, cholesterol)</a:t>
            </a:r>
            <a:endParaRPr lang="en-US" sz="1800" dirty="0"/>
          </a:p>
          <a:p>
            <a:pPr>
              <a:spcBef>
                <a:spcPts val="1200"/>
              </a:spcBef>
            </a:pPr>
            <a:r>
              <a:rPr lang="en-US" sz="2000" dirty="0" smtClean="0"/>
              <a:t>Sometimes (increasingly!) we need to obtain information directly from the study participants</a:t>
            </a:r>
          </a:p>
          <a:p>
            <a:pPr lvl="1">
              <a:spcBef>
                <a:spcPts val="1200"/>
              </a:spcBef>
            </a:pPr>
            <a:r>
              <a:rPr lang="en-US" sz="1800" dirty="0" smtClean="0">
                <a:solidFill>
                  <a:schemeClr val="tx2"/>
                </a:solidFill>
              </a:rPr>
              <a:t>Shift in focus from mortality and morbidity to health-related quality of life, values and preferences, and satisfaction</a:t>
            </a:r>
            <a:endParaRPr lang="en-US" sz="18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349734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19050" y="133350"/>
            <a:ext cx="9144000" cy="742950"/>
          </a:xfrm>
        </p:spPr>
        <p:txBody>
          <a:bodyPr/>
          <a:lstStyle/>
          <a:p>
            <a:r>
              <a:rPr lang="en-US" sz="4000" dirty="0" smtClean="0"/>
              <a:t>What’s the Problem?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857250"/>
            <a:ext cx="8001000" cy="2514600"/>
          </a:xfrm>
        </p:spPr>
        <p:txBody>
          <a:bodyPr/>
          <a:lstStyle/>
          <a:p>
            <a:pPr marL="0" indent="0" fontAlgn="auto">
              <a:spcAft>
                <a:spcPts val="0"/>
              </a:spcAft>
              <a:buFont typeface="Wingdings 2"/>
              <a:buNone/>
              <a:defRPr/>
            </a:pPr>
            <a:r>
              <a:rPr lang="en-US" sz="2000" dirty="0"/>
              <a:t>Approximately what proportion of your patients do you believe </a:t>
            </a:r>
            <a:r>
              <a:rPr lang="en-US" sz="2000" dirty="0" smtClean="0"/>
              <a:t>has </a:t>
            </a:r>
            <a:r>
              <a:rPr lang="en-US" sz="2000" dirty="0"/>
              <a:t>substance-abuse problems? (check one)</a:t>
            </a:r>
          </a:p>
          <a:p>
            <a:pPr marL="674370" lvl="1" indent="-274320" fontAlgn="auto"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en-US" sz="1800" dirty="0" smtClean="0"/>
              <a:t>  5</a:t>
            </a:r>
            <a:r>
              <a:rPr lang="en-US" sz="1800" dirty="0"/>
              <a:t>%</a:t>
            </a:r>
          </a:p>
          <a:p>
            <a:pPr marL="674370" lvl="1" indent="-274320" fontAlgn="auto"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en-US" sz="1800" dirty="0" smtClean="0"/>
              <a:t>  10</a:t>
            </a:r>
            <a:r>
              <a:rPr lang="en-US" sz="1800" dirty="0"/>
              <a:t>%</a:t>
            </a:r>
          </a:p>
          <a:p>
            <a:pPr marL="674370" lvl="1" indent="-274320" fontAlgn="auto"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en-US" sz="1800" dirty="0" smtClean="0"/>
              <a:t>  15</a:t>
            </a:r>
            <a:r>
              <a:rPr lang="en-US" sz="1800" dirty="0"/>
              <a:t>%</a:t>
            </a:r>
          </a:p>
          <a:p>
            <a:pPr marL="674370" lvl="1" indent="-274320" fontAlgn="auto"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en-US" sz="1800" dirty="0" smtClean="0"/>
              <a:t>  20</a:t>
            </a:r>
            <a:r>
              <a:rPr lang="en-US" sz="1800" dirty="0"/>
              <a:t>%</a:t>
            </a:r>
          </a:p>
          <a:p>
            <a:pPr marL="674370" lvl="1" indent="-274320" fontAlgn="auto"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en-US" sz="1800" dirty="0" smtClean="0"/>
              <a:t>  25</a:t>
            </a:r>
            <a:r>
              <a:rPr lang="en-US" sz="1800" dirty="0"/>
              <a:t>%</a:t>
            </a:r>
          </a:p>
          <a:p>
            <a:pPr marL="112712" indent="0">
              <a:buNone/>
            </a:pP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685800" y="3257550"/>
            <a:ext cx="80010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>
              <a:spcAft>
                <a:spcPts val="0"/>
              </a:spcAft>
              <a:buFont typeface="Wingdings 2"/>
              <a:buNone/>
              <a:defRPr/>
            </a:pPr>
            <a:r>
              <a:rPr lang="en-US" sz="2000" b="1" i="1" dirty="0">
                <a:solidFill>
                  <a:schemeClr val="tx2"/>
                </a:solidFill>
              </a:rPr>
              <a:t>Problem:  providing close-ended scale "gives away" what you think is the right answer (</a:t>
            </a:r>
            <a:r>
              <a:rPr lang="en-US" sz="2000" b="1" i="1" dirty="0" smtClean="0">
                <a:solidFill>
                  <a:schemeClr val="tx2"/>
                </a:solidFill>
              </a:rPr>
              <a:t>this </a:t>
            </a:r>
            <a:r>
              <a:rPr lang="en-US" sz="2000" b="1" i="1" dirty="0">
                <a:solidFill>
                  <a:schemeClr val="tx2"/>
                </a:solidFill>
              </a:rPr>
              <a:t>one may be best to leave open-ended and let the R put in the number they think is </a:t>
            </a:r>
            <a:r>
              <a:rPr lang="en-US" sz="2000" b="1" i="1" dirty="0" smtClean="0">
                <a:solidFill>
                  <a:schemeClr val="tx2"/>
                </a:solidFill>
              </a:rPr>
              <a:t>right)</a:t>
            </a:r>
            <a:endParaRPr lang="en-US" sz="2000" b="1" i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028906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57150"/>
            <a:ext cx="9144000" cy="742950"/>
          </a:xfrm>
        </p:spPr>
        <p:txBody>
          <a:bodyPr/>
          <a:lstStyle/>
          <a:p>
            <a:r>
              <a:rPr lang="en-US" sz="4000" dirty="0" smtClean="0"/>
              <a:t>What’s the Problem?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857250"/>
            <a:ext cx="8001000" cy="3467100"/>
          </a:xfrm>
        </p:spPr>
        <p:txBody>
          <a:bodyPr/>
          <a:lstStyle/>
          <a:p>
            <a:pPr marL="0" indent="0" fontAlgn="auto">
              <a:spcAft>
                <a:spcPts val="0"/>
              </a:spcAft>
              <a:buFont typeface="Wingdings 2"/>
              <a:buNone/>
              <a:defRPr/>
            </a:pPr>
            <a:r>
              <a:rPr lang="en-US" sz="2400" i="1" dirty="0">
                <a:solidFill>
                  <a:schemeClr val="tx2"/>
                </a:solidFill>
              </a:rPr>
              <a:t>Please indicate how much you agree or disagree with the following statement:</a:t>
            </a:r>
          </a:p>
          <a:p>
            <a:pPr marL="0" indent="0" fontAlgn="auto">
              <a:spcAft>
                <a:spcPts val="0"/>
              </a:spcAft>
              <a:buFont typeface="Wingdings 2"/>
              <a:buNone/>
              <a:defRPr/>
            </a:pPr>
            <a:r>
              <a:rPr lang="en-US" sz="2400" b="1" dirty="0" smtClean="0"/>
              <a:t>Physicians </a:t>
            </a:r>
            <a:r>
              <a:rPr lang="en-US" sz="2400" b="1" dirty="0"/>
              <a:t>care too much about money and don't spend enough time with patients</a:t>
            </a:r>
            <a:r>
              <a:rPr lang="en-US" sz="2400" b="1" dirty="0" smtClean="0"/>
              <a:t>.</a:t>
            </a:r>
            <a:r>
              <a:rPr lang="en-US" sz="2400" dirty="0"/>
              <a:t> </a:t>
            </a:r>
          </a:p>
          <a:p>
            <a:pPr marL="1654175" indent="-393700" fontAlgn="auto"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en-US" sz="2000" dirty="0"/>
              <a:t>Strongly/mostly disagree</a:t>
            </a:r>
            <a:endParaRPr lang="en-US" sz="2000" b="1" dirty="0"/>
          </a:p>
          <a:p>
            <a:pPr marL="1654175" indent="-393700" fontAlgn="auto"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en-US" sz="2000" dirty="0"/>
              <a:t>Somewhat disagree</a:t>
            </a:r>
            <a:endParaRPr lang="en-US" sz="2000" b="1" dirty="0"/>
          </a:p>
          <a:p>
            <a:pPr marL="1654175" indent="-393700" fontAlgn="auto"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en-US" sz="2000" dirty="0"/>
              <a:t>Neither agree nor disagree</a:t>
            </a:r>
            <a:endParaRPr lang="en-US" sz="2000" b="1" dirty="0"/>
          </a:p>
          <a:p>
            <a:pPr marL="1654175" indent="-393700" fontAlgn="auto"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en-US" sz="2000" dirty="0"/>
              <a:t>Somewhat agree</a:t>
            </a:r>
            <a:endParaRPr lang="en-US" sz="2000" b="1" dirty="0"/>
          </a:p>
          <a:p>
            <a:pPr marL="1654175" indent="-393700" fontAlgn="auto"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en-US" sz="2000" dirty="0"/>
              <a:t>Strongly/mostly agree</a:t>
            </a:r>
          </a:p>
          <a:p>
            <a:pPr marL="112712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92472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9525"/>
            <a:ext cx="9144000" cy="742950"/>
          </a:xfrm>
        </p:spPr>
        <p:txBody>
          <a:bodyPr/>
          <a:lstStyle/>
          <a:p>
            <a:r>
              <a:rPr lang="en-US" sz="4000" dirty="0" smtClean="0"/>
              <a:t>What’s the Problem?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857250"/>
            <a:ext cx="8001000" cy="3238500"/>
          </a:xfrm>
        </p:spPr>
        <p:txBody>
          <a:bodyPr/>
          <a:lstStyle/>
          <a:p>
            <a:pPr marL="0" indent="0" fontAlgn="auto">
              <a:spcAft>
                <a:spcPts val="0"/>
              </a:spcAft>
              <a:buFont typeface="Wingdings 2"/>
              <a:buNone/>
              <a:defRPr/>
            </a:pPr>
            <a:r>
              <a:rPr lang="en-US" sz="2400" i="1" dirty="0">
                <a:solidFill>
                  <a:schemeClr val="tx2"/>
                </a:solidFill>
              </a:rPr>
              <a:t>Please indicate how much you agree or disagree with the following statement:</a:t>
            </a:r>
          </a:p>
          <a:p>
            <a:pPr marL="0" indent="0" fontAlgn="auto">
              <a:spcAft>
                <a:spcPts val="0"/>
              </a:spcAft>
              <a:buFont typeface="Wingdings 2"/>
              <a:buNone/>
              <a:defRPr/>
            </a:pPr>
            <a:r>
              <a:rPr lang="en-US" sz="2000" dirty="0" smtClean="0"/>
              <a:t>Physicians </a:t>
            </a:r>
            <a:r>
              <a:rPr lang="en-US" sz="2000" dirty="0"/>
              <a:t>care too much about money and don't spend enough time with patients</a:t>
            </a:r>
            <a:r>
              <a:rPr lang="en-US" sz="2000" dirty="0" smtClean="0"/>
              <a:t>.</a:t>
            </a:r>
            <a:r>
              <a:rPr lang="en-US" sz="2000" dirty="0"/>
              <a:t> </a:t>
            </a:r>
          </a:p>
          <a:p>
            <a:pPr marL="1654175" indent="-393700" fontAlgn="auto"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en-US" sz="1800" dirty="0"/>
              <a:t>Strongly/mostly disagree</a:t>
            </a:r>
            <a:endParaRPr lang="en-US" sz="1800" b="1" dirty="0"/>
          </a:p>
          <a:p>
            <a:pPr marL="1654175" indent="-393700" fontAlgn="auto"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en-US" sz="1800" dirty="0"/>
              <a:t>Somewhat disagree</a:t>
            </a:r>
            <a:endParaRPr lang="en-US" sz="1800" b="1" dirty="0"/>
          </a:p>
          <a:p>
            <a:pPr marL="1654175" indent="-393700" fontAlgn="auto"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en-US" sz="1800" dirty="0"/>
              <a:t>Neither agree nor disagree</a:t>
            </a:r>
            <a:endParaRPr lang="en-US" sz="1800" b="1" dirty="0"/>
          </a:p>
          <a:p>
            <a:pPr marL="1654175" indent="-393700" fontAlgn="auto"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en-US" sz="1800" dirty="0"/>
              <a:t>Somewhat agree</a:t>
            </a:r>
            <a:endParaRPr lang="en-US" sz="1800" b="1" dirty="0"/>
          </a:p>
          <a:p>
            <a:pPr marL="1654175" indent="-393700" fontAlgn="auto"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en-US" sz="1800" dirty="0"/>
              <a:t>Strongly/mostly agree</a:t>
            </a:r>
          </a:p>
          <a:p>
            <a:pPr marL="112712" indent="0">
              <a:buNone/>
            </a:pP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533400" y="4000500"/>
            <a:ext cx="8001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74320" indent="-274320" fontAlgn="auto">
              <a:spcAft>
                <a:spcPts val="0"/>
              </a:spcAft>
              <a:buFont typeface="Wingdings 2"/>
              <a:buNone/>
              <a:defRPr/>
            </a:pPr>
            <a:r>
              <a:rPr lang="en-US" sz="2400" b="1" i="1" dirty="0">
                <a:solidFill>
                  <a:schemeClr val="tx2"/>
                </a:solidFill>
              </a:rPr>
              <a:t>Problem: double-barreled question</a:t>
            </a:r>
          </a:p>
        </p:txBody>
      </p:sp>
    </p:spTree>
    <p:extLst>
      <p:ext uri="{BB962C8B-B14F-4D97-AF65-F5344CB8AC3E}">
        <p14:creationId xmlns:p14="http://schemas.microsoft.com/office/powerpoint/2010/main" val="34000008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42950"/>
          </a:xfrm>
        </p:spPr>
        <p:txBody>
          <a:bodyPr/>
          <a:lstStyle/>
          <a:p>
            <a:r>
              <a:rPr lang="en-US" sz="4000" dirty="0" smtClean="0"/>
              <a:t>Compiling the Survey Instrument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971550"/>
            <a:ext cx="8382000" cy="3352800"/>
          </a:xfrm>
        </p:spPr>
        <p:txBody>
          <a:bodyPr/>
          <a:lstStyle/>
          <a:p>
            <a:pPr marL="282575" indent="-282575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en-US" sz="2000" dirty="0"/>
              <a:t>Make a list of variables</a:t>
            </a:r>
          </a:p>
          <a:p>
            <a:pPr marL="685800" lvl="2" indent="-285750" fontAlgn="auto">
              <a:spcAft>
                <a:spcPts val="0"/>
              </a:spcAft>
              <a:buFont typeface="Arial" panose="020B0604020202020204" pitchFamily="34" charset="0"/>
              <a:buChar char="−"/>
              <a:defRPr/>
            </a:pPr>
            <a:r>
              <a:rPr lang="en-US" sz="1600" dirty="0">
                <a:solidFill>
                  <a:schemeClr val="tx2"/>
                </a:solidFill>
              </a:rPr>
              <a:t>Predictors, outcomes, potential confounders</a:t>
            </a:r>
          </a:p>
          <a:p>
            <a:pPr marL="685800" lvl="2" indent="-285750" fontAlgn="auto">
              <a:spcAft>
                <a:spcPts val="0"/>
              </a:spcAft>
              <a:buFont typeface="Arial" panose="020B0604020202020204" pitchFamily="34" charset="0"/>
              <a:buChar char="−"/>
              <a:defRPr/>
            </a:pPr>
            <a:r>
              <a:rPr lang="en-US" sz="1600" dirty="0">
                <a:solidFill>
                  <a:schemeClr val="tx2"/>
                </a:solidFill>
              </a:rPr>
              <a:t>Double check that each is included in your analysis plan</a:t>
            </a:r>
          </a:p>
          <a:p>
            <a:pPr marL="282575" indent="-282575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en-US" sz="2000" dirty="0"/>
              <a:t>Collect existing measures</a:t>
            </a:r>
          </a:p>
          <a:p>
            <a:pPr marL="282575" indent="-282575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en-US" sz="2000" dirty="0"/>
              <a:t>Create new items and scales</a:t>
            </a:r>
          </a:p>
          <a:p>
            <a:pPr marL="282575" indent="-282575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en-US" sz="2000" dirty="0"/>
              <a:t>Standardize and group items with similar response options</a:t>
            </a:r>
          </a:p>
          <a:p>
            <a:pPr marL="282575" indent="-282575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en-US" sz="2000" dirty="0"/>
              <a:t>Organize the flow of the interview</a:t>
            </a:r>
          </a:p>
          <a:p>
            <a:pPr marL="282575" indent="-282575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en-US" sz="2000" dirty="0"/>
              <a:t>Add text for transitions</a:t>
            </a:r>
          </a:p>
          <a:p>
            <a:pPr marL="274320" indent="-274320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en-US" sz="2000" dirty="0"/>
              <a:t>Pretest, revise, throw out as many items as you can, test </a:t>
            </a:r>
            <a:r>
              <a:rPr lang="en-US" sz="2000" dirty="0" smtClean="0"/>
              <a:t>again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8988931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38100"/>
            <a:ext cx="9144000" cy="742950"/>
          </a:xfrm>
        </p:spPr>
        <p:txBody>
          <a:bodyPr/>
          <a:lstStyle/>
          <a:p>
            <a:r>
              <a:rPr lang="en-US" sz="4000" dirty="0" smtClean="0"/>
              <a:t>Other Things to Consider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914400"/>
            <a:ext cx="8077200" cy="3486150"/>
          </a:xfrm>
        </p:spPr>
        <p:txBody>
          <a:bodyPr/>
          <a:lstStyle/>
          <a:p>
            <a:pPr marL="274320" indent="-274320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en-US" sz="1800" dirty="0"/>
              <a:t>Mode of administration</a:t>
            </a:r>
          </a:p>
          <a:p>
            <a:pPr marL="617220" lvl="1" indent="-342900" fontAlgn="auto">
              <a:spcAft>
                <a:spcPts val="0"/>
              </a:spcAft>
              <a:buFont typeface="Arial" panose="020B0604020202020204" pitchFamily="34" charset="0"/>
              <a:buChar char="−"/>
              <a:defRPr/>
            </a:pPr>
            <a:r>
              <a:rPr lang="en-US" sz="1800" dirty="0">
                <a:solidFill>
                  <a:schemeClr val="tx2"/>
                </a:solidFill>
              </a:rPr>
              <a:t>Self-administered </a:t>
            </a:r>
          </a:p>
          <a:p>
            <a:pPr marL="942022" lvl="2" indent="-285750" fontAlgn="auto">
              <a:spcAft>
                <a:spcPts val="0"/>
              </a:spcAft>
              <a:buClr>
                <a:schemeClr val="accent3"/>
              </a:buClr>
              <a:buFont typeface="Arial" pitchFamily="34" charset="0"/>
              <a:buChar char="•"/>
              <a:defRPr/>
            </a:pPr>
            <a:r>
              <a:rPr lang="en-US" sz="1600" dirty="0"/>
              <a:t>Computer/web/e-mail</a:t>
            </a:r>
          </a:p>
          <a:p>
            <a:pPr marL="942022" lvl="2" indent="-285750" fontAlgn="auto">
              <a:spcAft>
                <a:spcPts val="0"/>
              </a:spcAft>
              <a:buClr>
                <a:schemeClr val="accent3"/>
              </a:buClr>
              <a:buFont typeface="Arial" pitchFamily="34" charset="0"/>
              <a:buChar char="•"/>
              <a:defRPr/>
            </a:pPr>
            <a:r>
              <a:rPr lang="en-US" sz="1600" dirty="0" smtClean="0"/>
              <a:t>Regular mail</a:t>
            </a:r>
            <a:endParaRPr lang="en-US" sz="1600" dirty="0"/>
          </a:p>
          <a:p>
            <a:pPr marL="942022" lvl="2" indent="-285750" fontAlgn="auto">
              <a:spcAft>
                <a:spcPts val="0"/>
              </a:spcAft>
              <a:buClr>
                <a:schemeClr val="accent3"/>
              </a:buClr>
              <a:buFont typeface="Arial" pitchFamily="34" charset="0"/>
              <a:buChar char="•"/>
              <a:defRPr/>
            </a:pPr>
            <a:r>
              <a:rPr lang="en-US" sz="1600" dirty="0"/>
              <a:t>Specific </a:t>
            </a:r>
            <a:r>
              <a:rPr lang="en-US" sz="1600" dirty="0" smtClean="0"/>
              <a:t>location</a:t>
            </a:r>
            <a:endParaRPr lang="en-US" sz="1600" dirty="0"/>
          </a:p>
          <a:p>
            <a:pPr marL="617220" lvl="1" indent="-342900" fontAlgn="auto">
              <a:spcAft>
                <a:spcPts val="0"/>
              </a:spcAft>
              <a:buFont typeface="Arial" panose="020B0604020202020204" pitchFamily="34" charset="0"/>
              <a:buChar char="−"/>
              <a:defRPr/>
            </a:pPr>
            <a:r>
              <a:rPr lang="en-US" sz="1800" dirty="0">
                <a:solidFill>
                  <a:schemeClr val="tx2"/>
                </a:solidFill>
              </a:rPr>
              <a:t>Interviewer-administered</a:t>
            </a:r>
          </a:p>
          <a:p>
            <a:pPr marL="942022" lvl="2" indent="-285750" fontAlgn="auto">
              <a:spcAft>
                <a:spcPts val="0"/>
              </a:spcAft>
              <a:buClr>
                <a:schemeClr val="accent3"/>
              </a:buClr>
              <a:buFont typeface="Arial" pitchFamily="34" charset="0"/>
              <a:buChar char="•"/>
              <a:defRPr/>
            </a:pPr>
            <a:r>
              <a:rPr lang="en-US" sz="1600" dirty="0"/>
              <a:t>Face-to-face</a:t>
            </a:r>
          </a:p>
          <a:p>
            <a:pPr marL="942022" lvl="2" indent="-285750" fontAlgn="auto">
              <a:spcAft>
                <a:spcPts val="0"/>
              </a:spcAft>
              <a:buClr>
                <a:schemeClr val="accent3"/>
              </a:buClr>
              <a:buFont typeface="Arial" pitchFamily="34" charset="0"/>
              <a:buChar char="•"/>
              <a:defRPr/>
            </a:pPr>
            <a:r>
              <a:rPr lang="en-US" sz="1600" dirty="0" smtClean="0"/>
              <a:t>Telephone</a:t>
            </a:r>
            <a:endParaRPr lang="en-US" sz="1600" dirty="0"/>
          </a:p>
          <a:p>
            <a:pPr marL="274320" indent="-274320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en-US" sz="1800" dirty="0"/>
              <a:t>Use of proxy (getting information about an individual from someone else)</a:t>
            </a:r>
          </a:p>
          <a:p>
            <a:pPr marL="274320" indent="-274320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en-US" sz="1800" dirty="0"/>
              <a:t>Languages</a:t>
            </a:r>
          </a:p>
          <a:p>
            <a:pPr marL="274320" indent="-274320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en-US" sz="1800" dirty="0"/>
              <a:t>Confidentiality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7288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8575"/>
            <a:ext cx="9144000" cy="742950"/>
          </a:xfrm>
        </p:spPr>
        <p:txBody>
          <a:bodyPr/>
          <a:lstStyle/>
          <a:p>
            <a:r>
              <a:rPr lang="en-US" sz="4000" dirty="0" smtClean="0"/>
              <a:t>Collecting the Data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95350"/>
            <a:ext cx="8229600" cy="3505200"/>
          </a:xfrm>
        </p:spPr>
        <p:txBody>
          <a:bodyPr/>
          <a:lstStyle/>
          <a:p>
            <a:pPr marL="274320" indent="-274320" fontAlgn="auto">
              <a:spcAft>
                <a:spcPct val="30000"/>
              </a:spcAft>
              <a:buFont typeface="Wingdings 2"/>
              <a:buChar char=""/>
              <a:defRPr/>
            </a:pPr>
            <a:r>
              <a:rPr lang="en-US" sz="1800" dirty="0"/>
              <a:t>Create operations manual and train the interviewers to:</a:t>
            </a:r>
          </a:p>
          <a:p>
            <a:pPr marL="617220" lvl="1" indent="-342900" fontAlgn="auto">
              <a:spcAft>
                <a:spcPct val="30000"/>
              </a:spcAft>
              <a:buFont typeface="Arial" panose="020B0604020202020204" pitchFamily="34" charset="0"/>
              <a:buChar char="−"/>
              <a:defRPr/>
            </a:pPr>
            <a:r>
              <a:rPr lang="en-US" sz="1800" dirty="0">
                <a:solidFill>
                  <a:schemeClr val="tx2"/>
                </a:solidFill>
              </a:rPr>
              <a:t>Be objective and </a:t>
            </a:r>
            <a:r>
              <a:rPr lang="en-US" sz="1800" dirty="0" smtClean="0">
                <a:solidFill>
                  <a:schemeClr val="tx2"/>
                </a:solidFill>
              </a:rPr>
              <a:t>non-judgmental</a:t>
            </a:r>
            <a:endParaRPr lang="en-US" sz="1800" dirty="0">
              <a:solidFill>
                <a:schemeClr val="tx2"/>
              </a:solidFill>
            </a:endParaRPr>
          </a:p>
          <a:p>
            <a:pPr marL="617220" lvl="1" indent="-342900" fontAlgn="auto">
              <a:spcAft>
                <a:spcPct val="30000"/>
              </a:spcAft>
              <a:buFont typeface="Arial" panose="020B0604020202020204" pitchFamily="34" charset="0"/>
              <a:buChar char="−"/>
              <a:defRPr/>
            </a:pPr>
            <a:r>
              <a:rPr lang="en-US" sz="1800" dirty="0">
                <a:solidFill>
                  <a:schemeClr val="tx2"/>
                </a:solidFill>
              </a:rPr>
              <a:t>Be sensitive to cultural differences</a:t>
            </a:r>
          </a:p>
          <a:p>
            <a:pPr marL="617220" lvl="1" indent="-342900" fontAlgn="auto">
              <a:spcAft>
                <a:spcPct val="30000"/>
              </a:spcAft>
              <a:buFont typeface="Arial" panose="020B0604020202020204" pitchFamily="34" charset="0"/>
              <a:buChar char="−"/>
              <a:defRPr/>
            </a:pPr>
            <a:r>
              <a:rPr lang="en-US" sz="1800" dirty="0">
                <a:solidFill>
                  <a:schemeClr val="tx2"/>
                </a:solidFill>
              </a:rPr>
              <a:t>Read questions verbatim</a:t>
            </a:r>
          </a:p>
          <a:p>
            <a:pPr marL="617220" lvl="1" indent="-342900" fontAlgn="auto">
              <a:spcAft>
                <a:spcPct val="30000"/>
              </a:spcAft>
              <a:buFont typeface="Arial" panose="020B0604020202020204" pitchFamily="34" charset="0"/>
              <a:buChar char="−"/>
              <a:defRPr/>
            </a:pPr>
            <a:r>
              <a:rPr lang="en-US" sz="1800" dirty="0" smtClean="0">
                <a:solidFill>
                  <a:schemeClr val="tx2"/>
                </a:solidFill>
              </a:rPr>
              <a:t>Not </a:t>
            </a:r>
            <a:r>
              <a:rPr lang="en-US" sz="1800" dirty="0">
                <a:solidFill>
                  <a:schemeClr val="tx2"/>
                </a:solidFill>
              </a:rPr>
              <a:t>offer health advice</a:t>
            </a:r>
          </a:p>
          <a:p>
            <a:pPr marL="274320" indent="-274320" fontAlgn="auto">
              <a:spcAft>
                <a:spcPct val="30000"/>
              </a:spcAft>
              <a:buFont typeface="Wingdings 2"/>
              <a:buChar char=""/>
              <a:defRPr/>
            </a:pPr>
            <a:r>
              <a:rPr lang="en-US" sz="1800" dirty="0"/>
              <a:t>Make sure you have quiet and safe environment for administering questionnaires</a:t>
            </a:r>
          </a:p>
          <a:p>
            <a:pPr marL="274320" indent="-274320" fontAlgn="auto">
              <a:spcAft>
                <a:spcPct val="30000"/>
              </a:spcAft>
              <a:buFont typeface="Wingdings 2"/>
              <a:buChar char=""/>
              <a:defRPr/>
            </a:pPr>
            <a:r>
              <a:rPr lang="en-US" sz="1800" dirty="0"/>
              <a:t>Provide interviewers with telephone numbers</a:t>
            </a:r>
          </a:p>
          <a:p>
            <a:pPr marL="274320" indent="-274320" fontAlgn="auto">
              <a:spcAft>
                <a:spcPct val="30000"/>
              </a:spcAft>
              <a:buFont typeface="Wingdings 2"/>
              <a:buChar char=""/>
              <a:defRPr/>
            </a:pPr>
            <a:r>
              <a:rPr lang="en-US" sz="1800" dirty="0"/>
              <a:t>Meet regularly with interviewing staff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34342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19050" y="133350"/>
            <a:ext cx="9144000" cy="742950"/>
          </a:xfrm>
        </p:spPr>
        <p:txBody>
          <a:bodyPr/>
          <a:lstStyle/>
          <a:p>
            <a:r>
              <a:rPr lang="en-US" sz="4000" dirty="0" smtClean="0"/>
              <a:t>Have FUN!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200150"/>
            <a:ext cx="7543800" cy="2857500"/>
          </a:xfrm>
        </p:spPr>
        <p:txBody>
          <a:bodyPr/>
          <a:lstStyle/>
          <a:p>
            <a:pPr marL="112712" indent="0">
              <a:buNone/>
            </a:pPr>
            <a:r>
              <a:rPr lang="en-US" sz="3200" i="1" dirty="0"/>
              <a:t>And keep in mind that no matter how much you plan ahead, and how well you design your questionnaire, each study will bring new challenges </a:t>
            </a:r>
            <a:r>
              <a:rPr lang="en-US" sz="3200" b="1" i="1" dirty="0"/>
              <a:t>. . .</a:t>
            </a:r>
          </a:p>
          <a:p>
            <a:endParaRPr lang="en-US" i="1" dirty="0"/>
          </a:p>
        </p:txBody>
      </p:sp>
      <p:pic>
        <p:nvPicPr>
          <p:cNvPr id="2050" name="Picture 2" descr="C:\Users\Garretc\AppData\Local\Microsoft\Windows\Temporary Internet Files\Content.IE5\31BMMYEZ\MC900437988[1]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69040" y="2800350"/>
            <a:ext cx="3034602" cy="14382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996835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57150"/>
            <a:ext cx="9144000" cy="895350"/>
          </a:xfrm>
        </p:spPr>
        <p:txBody>
          <a:bodyPr/>
          <a:lstStyle/>
          <a:p>
            <a:r>
              <a:rPr lang="en-US" sz="4000" dirty="0" smtClean="0"/>
              <a:t>Patient-Reported Variables: Predictors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819150"/>
            <a:ext cx="8305800" cy="3429000"/>
          </a:xfrm>
        </p:spPr>
        <p:txBody>
          <a:bodyPr/>
          <a:lstStyle/>
          <a:p>
            <a:r>
              <a:rPr lang="en-US" sz="2200" dirty="0" smtClean="0"/>
              <a:t>Clinical characteristics: medical history, co-morbid conditions, symptoms and prior treatments</a:t>
            </a:r>
          </a:p>
          <a:p>
            <a:r>
              <a:rPr lang="en-US" sz="2200" dirty="0" smtClean="0"/>
              <a:t>Information </a:t>
            </a:r>
            <a:r>
              <a:rPr lang="en-US" sz="2200" dirty="0"/>
              <a:t>about family background and other </a:t>
            </a:r>
            <a:r>
              <a:rPr lang="en-US" sz="2200" dirty="0" err="1"/>
              <a:t>sociodemographic</a:t>
            </a:r>
            <a:r>
              <a:rPr lang="en-US" sz="2200" dirty="0"/>
              <a:t> characteristics and cultural and social </a:t>
            </a:r>
            <a:r>
              <a:rPr lang="en-US" sz="2200" dirty="0" smtClean="0"/>
              <a:t>norms</a:t>
            </a:r>
          </a:p>
          <a:p>
            <a:r>
              <a:rPr lang="en-US" sz="2200" dirty="0" smtClean="0"/>
              <a:t>Attitudes</a:t>
            </a:r>
            <a:r>
              <a:rPr lang="en-US" sz="2200" dirty="0"/>
              <a:t>, knowledge and beliefs about condition and/or treatments</a:t>
            </a:r>
          </a:p>
          <a:p>
            <a:r>
              <a:rPr lang="en-US" sz="2200" dirty="0"/>
              <a:t>Inclinations about undergoing </a:t>
            </a:r>
            <a:r>
              <a:rPr lang="en-US" sz="2200" dirty="0" smtClean="0"/>
              <a:t>treatments</a:t>
            </a:r>
          </a:p>
          <a:p>
            <a:r>
              <a:rPr lang="en-US" sz="2200" dirty="0" smtClean="0"/>
              <a:t>Values </a:t>
            </a:r>
            <a:r>
              <a:rPr lang="en-US" sz="2200" dirty="0"/>
              <a:t>for potential outcomes (benefits and risks/side effects) of treatments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45597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971550"/>
          </a:xfrm>
        </p:spPr>
        <p:txBody>
          <a:bodyPr/>
          <a:lstStyle/>
          <a:p>
            <a:r>
              <a:rPr lang="en-US" sz="4000" dirty="0" smtClean="0"/>
              <a:t>Patient-Reported Variables: Outcomes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200150"/>
            <a:ext cx="8305800" cy="2819400"/>
          </a:xfrm>
        </p:spPr>
        <p:txBody>
          <a:bodyPr/>
          <a:lstStyle/>
          <a:p>
            <a:r>
              <a:rPr lang="en-US" sz="2400" dirty="0"/>
              <a:t>Clinical symptoms experienced after an intervention</a:t>
            </a:r>
          </a:p>
          <a:p>
            <a:r>
              <a:rPr lang="en-US" sz="2400" dirty="0"/>
              <a:t>Impairments associated with these symptoms</a:t>
            </a:r>
          </a:p>
          <a:p>
            <a:r>
              <a:rPr lang="en-US" sz="2400" dirty="0"/>
              <a:t>Impact of symptoms on health-related quality of life</a:t>
            </a:r>
          </a:p>
          <a:p>
            <a:r>
              <a:rPr lang="en-US" sz="2400" dirty="0"/>
              <a:t>Preferences and values associated with outcomes</a:t>
            </a:r>
          </a:p>
          <a:p>
            <a:r>
              <a:rPr lang="en-US" sz="2400" dirty="0"/>
              <a:t>Satisfaction with processes and outcomes of care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938296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9525"/>
            <a:ext cx="9144000" cy="838200"/>
          </a:xfrm>
        </p:spPr>
        <p:txBody>
          <a:bodyPr/>
          <a:lstStyle/>
          <a:p>
            <a:r>
              <a:rPr lang="en-US" sz="3200" dirty="0" smtClean="0"/>
              <a:t>How do we Define and Measure these Variables?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047750"/>
            <a:ext cx="7772400" cy="3352800"/>
          </a:xfrm>
        </p:spPr>
        <p:txBody>
          <a:bodyPr/>
          <a:lstStyle/>
          <a:p>
            <a:pPr marL="112712" indent="0" algn="ctr">
              <a:spcBef>
                <a:spcPts val="1200"/>
              </a:spcBef>
              <a:buNone/>
            </a:pPr>
            <a:r>
              <a:rPr lang="en-US" b="1" i="1" dirty="0" smtClean="0"/>
              <a:t>Qualitative data – a great place to start …</a:t>
            </a:r>
          </a:p>
          <a:p>
            <a:pPr marL="57150" indent="0">
              <a:spcBef>
                <a:spcPts val="1200"/>
              </a:spcBef>
              <a:buNone/>
            </a:pPr>
            <a:r>
              <a:rPr lang="en-US" sz="2000" dirty="0" smtClean="0"/>
              <a:t>Qualitative research differs from quantitative research in that it seeks to gain a rich and nuanced understanding of a phenomenon in a small number of individuals rather than seeking statistical precision by assessing a limited range of information in a large group of people.</a:t>
            </a:r>
          </a:p>
          <a:p>
            <a:pPr marL="57150" indent="0">
              <a:spcBef>
                <a:spcPts val="1200"/>
              </a:spcBef>
              <a:buNone/>
            </a:pPr>
            <a:endParaRPr lang="en-US" sz="2000" dirty="0" smtClean="0"/>
          </a:p>
          <a:p>
            <a:pPr marL="57150" indent="0">
              <a:buNone/>
            </a:pPr>
            <a:r>
              <a:rPr lang="en-US" sz="2000" dirty="0" smtClean="0">
                <a:solidFill>
                  <a:schemeClr val="tx2"/>
                </a:solidFill>
              </a:rPr>
              <a:t>Rather than being hypothesis driven, qualitative research is often hypothesis generating.</a:t>
            </a:r>
            <a:endParaRPr lang="en-US" sz="20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260235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42950"/>
          </a:xfrm>
        </p:spPr>
        <p:txBody>
          <a:bodyPr/>
          <a:lstStyle/>
          <a:p>
            <a:r>
              <a:rPr lang="en-US" sz="2800" dirty="0"/>
              <a:t>Uses of Qualitative/Formative </a:t>
            </a:r>
            <a:r>
              <a:rPr lang="en-US" sz="2800" dirty="0" smtClean="0"/>
              <a:t>Studies </a:t>
            </a:r>
            <a:br>
              <a:rPr lang="en-US" sz="2800" dirty="0" smtClean="0"/>
            </a:br>
            <a:r>
              <a:rPr lang="en-US" sz="2800" dirty="0" smtClean="0"/>
              <a:t>for </a:t>
            </a:r>
            <a:r>
              <a:rPr lang="en-US" sz="2800" dirty="0"/>
              <a:t>Clinical Research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047750"/>
            <a:ext cx="8610600" cy="3200400"/>
          </a:xfrm>
        </p:spPr>
        <p:txBody>
          <a:bodyPr/>
          <a:lstStyle/>
          <a:p>
            <a:pPr marL="274320" indent="-274320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en-US" sz="1800" dirty="0"/>
              <a:t>Can be used to develop conceptual models that describe the patient-related factors that may contribute to clinical outcomes using “grounded theory” </a:t>
            </a:r>
          </a:p>
          <a:p>
            <a:pPr marL="548958" lvl="1" indent="-274320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en-US" sz="1600" dirty="0">
                <a:solidFill>
                  <a:schemeClr val="tx2"/>
                </a:solidFill>
              </a:rPr>
              <a:t>Theories are allowed to emerge from data, as opposed to </a:t>
            </a:r>
            <a:r>
              <a:rPr lang="en-US" sz="1600" dirty="0" smtClean="0">
                <a:solidFill>
                  <a:schemeClr val="tx2"/>
                </a:solidFill>
              </a:rPr>
              <a:t>having previously </a:t>
            </a:r>
            <a:r>
              <a:rPr lang="en-US" sz="1600" dirty="0">
                <a:solidFill>
                  <a:schemeClr val="tx2"/>
                </a:solidFill>
              </a:rPr>
              <a:t>formulated hypotheses which are 'tested' against data </a:t>
            </a:r>
          </a:p>
          <a:p>
            <a:pPr marL="274320" indent="-274320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en-US" sz="1800" dirty="0"/>
              <a:t>Great first step in the development of quantitative measures of patient-reported data</a:t>
            </a:r>
          </a:p>
          <a:p>
            <a:pPr marL="548958" lvl="1" indent="-274320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en-US" sz="1600" dirty="0">
                <a:solidFill>
                  <a:schemeClr val="tx2"/>
                </a:solidFill>
              </a:rPr>
              <a:t>Identifies important domains that need to be addressed, for which existing measures can be sought and new measures </a:t>
            </a:r>
            <a:r>
              <a:rPr lang="en-US" sz="1600" dirty="0" smtClean="0">
                <a:solidFill>
                  <a:schemeClr val="tx2"/>
                </a:solidFill>
              </a:rPr>
              <a:t>developed</a:t>
            </a:r>
            <a:endParaRPr lang="en-US" sz="1600" dirty="0">
              <a:solidFill>
                <a:schemeClr val="tx2"/>
              </a:solidFill>
            </a:endParaRPr>
          </a:p>
          <a:p>
            <a:pPr marL="274320" indent="-274320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en-US" sz="1800" dirty="0"/>
              <a:t>Also can be used to develop effective educational and behavioral interventions </a:t>
            </a:r>
          </a:p>
          <a:p>
            <a:pPr marL="274320" indent="-274320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en-US" sz="1800" i="1" dirty="0">
                <a:solidFill>
                  <a:schemeClr val="tx2"/>
                </a:solidFill>
              </a:rPr>
              <a:t>Qualitative </a:t>
            </a:r>
            <a:r>
              <a:rPr lang="en-US" sz="1800" i="1" dirty="0" smtClean="0">
                <a:solidFill>
                  <a:schemeClr val="tx2"/>
                </a:solidFill>
              </a:rPr>
              <a:t>analyses </a:t>
            </a:r>
            <a:r>
              <a:rPr lang="en-US" sz="1800" i="1" dirty="0">
                <a:solidFill>
                  <a:schemeClr val="tx2"/>
                </a:solidFill>
              </a:rPr>
              <a:t>can be an end product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1950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33350"/>
            <a:ext cx="9144000" cy="742950"/>
          </a:xfrm>
        </p:spPr>
        <p:txBody>
          <a:bodyPr/>
          <a:lstStyle/>
          <a:p>
            <a:r>
              <a:rPr lang="en-US" sz="4000" dirty="0" smtClean="0"/>
              <a:t>Types and Sources of Qualitative Data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9452" y="971550"/>
            <a:ext cx="8237349" cy="3352800"/>
          </a:xfrm>
        </p:spPr>
        <p:txBody>
          <a:bodyPr/>
          <a:lstStyle/>
          <a:p>
            <a:pPr>
              <a:spcBef>
                <a:spcPts val="1200"/>
              </a:spcBef>
            </a:pPr>
            <a:r>
              <a:rPr lang="en-US" sz="2400" dirty="0" smtClean="0"/>
              <a:t>Open-ended questions on quantitative surveys</a:t>
            </a:r>
          </a:p>
          <a:p>
            <a:pPr lvl="1">
              <a:spcBef>
                <a:spcPts val="1200"/>
              </a:spcBef>
            </a:pPr>
            <a:r>
              <a:rPr lang="en-US" sz="2000" dirty="0" smtClean="0">
                <a:solidFill>
                  <a:schemeClr val="tx2"/>
                </a:solidFill>
              </a:rPr>
              <a:t>Why or why not?  __________</a:t>
            </a:r>
          </a:p>
          <a:p>
            <a:pPr lvl="1">
              <a:spcBef>
                <a:spcPts val="1200"/>
              </a:spcBef>
            </a:pPr>
            <a:r>
              <a:rPr lang="en-US" sz="2000" dirty="0" smtClean="0">
                <a:solidFill>
                  <a:schemeClr val="tx2"/>
                </a:solidFill>
              </a:rPr>
              <a:t>Other: (specify)    __________</a:t>
            </a:r>
          </a:p>
          <a:p>
            <a:pPr>
              <a:spcBef>
                <a:spcPts val="1200"/>
              </a:spcBef>
            </a:pPr>
            <a:r>
              <a:rPr lang="en-US" sz="2400" dirty="0" smtClean="0"/>
              <a:t>Focus group interviews</a:t>
            </a:r>
            <a:endParaRPr lang="en-US" sz="2400" i="1" dirty="0" smtClean="0"/>
          </a:p>
          <a:p>
            <a:pPr>
              <a:spcBef>
                <a:spcPts val="1200"/>
              </a:spcBef>
            </a:pPr>
            <a:r>
              <a:rPr lang="en-US" sz="2400" dirty="0" smtClean="0"/>
              <a:t>One-on-one qualitative interviews</a:t>
            </a:r>
            <a:endParaRPr lang="en-US" sz="2400" i="1" dirty="0" smtClean="0"/>
          </a:p>
          <a:p>
            <a:pPr>
              <a:spcBef>
                <a:spcPts val="1200"/>
              </a:spcBef>
            </a:pPr>
            <a:r>
              <a:rPr lang="en-US" sz="2400" dirty="0" smtClean="0"/>
              <a:t>Other types of qualitative data</a:t>
            </a:r>
          </a:p>
          <a:p>
            <a:pPr lvl="1">
              <a:spcBef>
                <a:spcPts val="1200"/>
              </a:spcBef>
            </a:pPr>
            <a:r>
              <a:rPr lang="en-US" sz="2000" dirty="0" smtClean="0">
                <a:solidFill>
                  <a:schemeClr val="tx2"/>
                </a:solidFill>
              </a:rPr>
              <a:t>Observation of physician / patient interactions</a:t>
            </a:r>
            <a:endParaRPr lang="en-US" sz="20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97578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owerPt_OLL_template">
  <a:themeElements>
    <a:clrScheme name="Executive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PowerPt_OLL_template</Template>
  <TotalTime>180</TotalTime>
  <Words>2577</Words>
  <Application>Microsoft Office PowerPoint</Application>
  <PresentationFormat>On-screen Show (16:9)</PresentationFormat>
  <Paragraphs>370</Paragraphs>
  <Slides>46</Slides>
  <Notes>45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46</vt:i4>
      </vt:variant>
    </vt:vector>
  </HeadingPairs>
  <TitlesOfParts>
    <vt:vector size="47" baseType="lpstr">
      <vt:lpstr>PowerPt_OLL_template</vt:lpstr>
      <vt:lpstr>Qualitative Research and Questionnaire Design</vt:lpstr>
      <vt:lpstr>What Have You Learned?</vt:lpstr>
      <vt:lpstr>Today’s Focus </vt:lpstr>
      <vt:lpstr>Variables Used in Clinical Research</vt:lpstr>
      <vt:lpstr>Patient-Reported Variables: Predictors</vt:lpstr>
      <vt:lpstr>Patient-Reported Variables: Outcomes</vt:lpstr>
      <vt:lpstr>How do we Define and Measure these Variables?</vt:lpstr>
      <vt:lpstr>Uses of Qualitative/Formative Studies  for Clinical Research</vt:lpstr>
      <vt:lpstr>Types and Sources of Qualitative Data</vt:lpstr>
      <vt:lpstr>Focus Group Interviews</vt:lpstr>
      <vt:lpstr>One-on-One Qualitative Interviews</vt:lpstr>
      <vt:lpstr>Hysterectomy</vt:lpstr>
      <vt:lpstr>Prenatal Testing Study</vt:lpstr>
      <vt:lpstr>Induction of Labor</vt:lpstr>
      <vt:lpstr>Inter-pregnancy Interval</vt:lpstr>
      <vt:lpstr>Conducting Qualitative Analysis</vt:lpstr>
      <vt:lpstr>Conducting Qualitative Analysis</vt:lpstr>
      <vt:lpstr>Coding Grid Example (Hysterectomy)</vt:lpstr>
      <vt:lpstr>Conducting Qualitative Analysis</vt:lpstr>
      <vt:lpstr>Can Qualitative Studies be Published?</vt:lpstr>
      <vt:lpstr>Using Qualitative Data to Create Questionnaires</vt:lpstr>
      <vt:lpstr>A Bit of Terminology</vt:lpstr>
      <vt:lpstr>How to Design a Good Questionnaire</vt:lpstr>
      <vt:lpstr>A Note on Reliability and Validity</vt:lpstr>
      <vt:lpstr>Developing New Items: Be Specific</vt:lpstr>
      <vt:lpstr>Developing New Items: Be Comprehensive</vt:lpstr>
      <vt:lpstr>Use Exhaustive &amp; Mutually Exclusive Response Options</vt:lpstr>
      <vt:lpstr>Beware of Cognitively Burdensome Items</vt:lpstr>
      <vt:lpstr>Instead …</vt:lpstr>
      <vt:lpstr>Make Sure Responses Answer the Question</vt:lpstr>
      <vt:lpstr>Be Specific About Time Frame</vt:lpstr>
      <vt:lpstr>Don’t Use “Double Barreled” Questions</vt:lpstr>
      <vt:lpstr>Attitudes: Agreement with Statements</vt:lpstr>
      <vt:lpstr>Likert Scales</vt:lpstr>
      <vt:lpstr>What’s the Problem?</vt:lpstr>
      <vt:lpstr>What’s the Problem?</vt:lpstr>
      <vt:lpstr>What’s the Problem?</vt:lpstr>
      <vt:lpstr>What’s the Problem?</vt:lpstr>
      <vt:lpstr>What’s the Problem?</vt:lpstr>
      <vt:lpstr>What’s the Problem?</vt:lpstr>
      <vt:lpstr>What’s the Problem?</vt:lpstr>
      <vt:lpstr>What’s the Problem?</vt:lpstr>
      <vt:lpstr>Compiling the Survey Instrument</vt:lpstr>
      <vt:lpstr>Other Things to Consider</vt:lpstr>
      <vt:lpstr>Collecting the Data</vt:lpstr>
      <vt:lpstr>Have FUN!</vt:lpstr>
    </vt:vector>
  </TitlesOfParts>
  <Company>Office 2010 - ISU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De Leon, Olivia</cp:lastModifiedBy>
  <cp:revision>42</cp:revision>
  <dcterms:created xsi:type="dcterms:W3CDTF">2014-04-17T16:28:51Z</dcterms:created>
  <dcterms:modified xsi:type="dcterms:W3CDTF">2014-08-20T15:05:47Z</dcterms:modified>
</cp:coreProperties>
</file>