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480" r:id="rId3"/>
    <p:sldId id="481" r:id="rId4"/>
    <p:sldId id="482" r:id="rId5"/>
    <p:sldId id="483" r:id="rId6"/>
    <p:sldId id="484" r:id="rId7"/>
    <p:sldId id="485" r:id="rId8"/>
    <p:sldId id="486" r:id="rId9"/>
    <p:sldId id="487" r:id="rId10"/>
    <p:sldId id="277" r:id="rId11"/>
    <p:sldId id="349" r:id="rId12"/>
    <p:sldId id="488" r:id="rId13"/>
    <p:sldId id="489" r:id="rId14"/>
    <p:sldId id="490" r:id="rId15"/>
    <p:sldId id="491" r:id="rId16"/>
    <p:sldId id="49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3" d="100"/>
          <a:sy n="73" d="100"/>
        </p:scale>
        <p:origin x="78"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FB3A97-7370-438F-B4B3-7D549C9A9F96}" type="datetimeFigureOut">
              <a:rPr lang="en-US" smtClean="0"/>
              <a:t>4/15/2019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F42507-F166-41B2-A394-4FDC219C0D27}" type="slidenum">
              <a:rPr lang="en-US" smtClean="0"/>
              <a:t>‹#›</a:t>
            </a:fld>
            <a:endParaRPr lang="en-US"/>
          </a:p>
        </p:txBody>
      </p:sp>
    </p:spTree>
    <p:extLst>
      <p:ext uri="{BB962C8B-B14F-4D97-AF65-F5344CB8AC3E}">
        <p14:creationId xmlns:p14="http://schemas.microsoft.com/office/powerpoint/2010/main" val="1295773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A3F829B9-E8DC-4655-B5DE-E42CB2F7291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pPr>
            <a:fld id="{2140247E-DE41-42AF-91DE-61FC20D3476B}" type="slidenum">
              <a:rPr lang="en-US" altLang="en-US" smtClean="0"/>
              <a:pPr eaLnBrk="1" hangingPunct="1">
                <a:spcBef>
                  <a:spcPct val="0"/>
                </a:spcBef>
              </a:pPr>
              <a:t>2</a:t>
            </a:fld>
            <a:endParaRPr lang="en-US" altLang="en-US"/>
          </a:p>
        </p:txBody>
      </p:sp>
      <p:sp>
        <p:nvSpPr>
          <p:cNvPr id="46083" name="Rectangle 2">
            <a:extLst>
              <a:ext uri="{FF2B5EF4-FFF2-40B4-BE49-F238E27FC236}">
                <a16:creationId xmlns:a16="http://schemas.microsoft.com/office/drawing/2014/main" id="{3F74A7D9-FEC4-4C53-99B1-085BF673650E}"/>
              </a:ext>
            </a:extLst>
          </p:cNvPr>
          <p:cNvSpPr>
            <a:spLocks noRot="1" noChangeArrowheads="1" noTextEdit="1"/>
          </p:cNvSpPr>
          <p:nvPr>
            <p:ph type="sldImg"/>
          </p:nvPr>
        </p:nvSpPr>
        <p:spPr>
          <a:ln/>
        </p:spPr>
      </p:sp>
      <p:sp>
        <p:nvSpPr>
          <p:cNvPr id="46084" name="Rectangle 3">
            <a:extLst>
              <a:ext uri="{FF2B5EF4-FFF2-40B4-BE49-F238E27FC236}">
                <a16:creationId xmlns:a16="http://schemas.microsoft.com/office/drawing/2014/main" id="{D6CCDC7B-7F57-4E9A-9380-22D01983BDF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6345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1031">
            <a:extLst>
              <a:ext uri="{FF2B5EF4-FFF2-40B4-BE49-F238E27FC236}">
                <a16:creationId xmlns:a16="http://schemas.microsoft.com/office/drawing/2014/main" id="{0EA913B9-35AD-4ED3-BC00-07F5A3CF3AD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kumimoji="1"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kumimoji="1"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kumimoji="1"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kumimoji="1"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D66248DB-1599-4FBB-AB29-5330E1DB887E}" type="slidenum">
              <a:rPr kumimoji="0" lang="en-US" altLang="en-US"/>
              <a:pPr>
                <a:spcBef>
                  <a:spcPct val="0"/>
                </a:spcBef>
              </a:pPr>
              <a:t>10</a:t>
            </a:fld>
            <a:endParaRPr kumimoji="0" lang="en-US" altLang="en-US"/>
          </a:p>
        </p:txBody>
      </p:sp>
      <p:sp>
        <p:nvSpPr>
          <p:cNvPr id="82947" name="Rectangle 2">
            <a:extLst>
              <a:ext uri="{FF2B5EF4-FFF2-40B4-BE49-F238E27FC236}">
                <a16:creationId xmlns:a16="http://schemas.microsoft.com/office/drawing/2014/main" id="{78DAD82B-10AB-4DBB-96BB-EA2B5F8299FE}"/>
              </a:ext>
            </a:extLst>
          </p:cNvPr>
          <p:cNvSpPr>
            <a:spLocks noChangeArrowheads="1" noTextEdit="1"/>
          </p:cNvSpPr>
          <p:nvPr>
            <p:ph type="sldImg"/>
          </p:nvPr>
        </p:nvSpPr>
        <p:spPr>
          <a:ln/>
        </p:spPr>
      </p:sp>
      <p:sp>
        <p:nvSpPr>
          <p:cNvPr id="82948" name="Rectangle 3">
            <a:extLst>
              <a:ext uri="{FF2B5EF4-FFF2-40B4-BE49-F238E27FC236}">
                <a16:creationId xmlns:a16="http://schemas.microsoft.com/office/drawing/2014/main" id="{33F0E13C-0F03-4768-B788-B459AFF6511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Times New Roman" panose="02020603050405020304" pitchFamily="18" charset="0"/>
              </a:rPr>
              <a:t>Some studies will perform sensitivity analyses and re-analyze the data with only the highest quality studies – this is controversial, because different scales have been shown to rate the same studies differently.</a:t>
            </a:r>
          </a:p>
          <a:p>
            <a:r>
              <a:rPr lang="en-US" altLang="en-US">
                <a:latin typeface="Times New Roman" panose="02020603050405020304" pitchFamily="18" charset="0"/>
              </a:rPr>
              <a:t>We chose not to perform quality assessments (at the time, it was not as in vogue as it is now). But we did limit to double-blind, placebo controlled RCTs</a:t>
            </a:r>
          </a:p>
        </p:txBody>
      </p:sp>
    </p:spTree>
    <p:extLst>
      <p:ext uri="{BB962C8B-B14F-4D97-AF65-F5344CB8AC3E}">
        <p14:creationId xmlns:p14="http://schemas.microsoft.com/office/powerpoint/2010/main" val="571747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a:extLst>
              <a:ext uri="{FF2B5EF4-FFF2-40B4-BE49-F238E27FC236}">
                <a16:creationId xmlns:a16="http://schemas.microsoft.com/office/drawing/2014/main" id="{24C9227E-3A99-4986-8FD4-BAFBC464054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kumimoji="1"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kumimoji="1"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kumimoji="1"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kumimoji="1"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AE6BD85E-54B7-451D-937E-1FAEA09083F8}" type="slidenum">
              <a:rPr kumimoji="0" lang="en-US" altLang="en-US">
                <a:latin typeface="Arial" panose="020B0604020202020204" pitchFamily="34" charset="0"/>
              </a:rPr>
              <a:pPr>
                <a:spcBef>
                  <a:spcPct val="0"/>
                </a:spcBef>
              </a:pPr>
              <a:t>11</a:t>
            </a:fld>
            <a:endParaRPr kumimoji="0" lang="en-US" altLang="en-US">
              <a:latin typeface="Arial" panose="020B0604020202020204" pitchFamily="34" charset="0"/>
            </a:endParaRPr>
          </a:p>
        </p:txBody>
      </p:sp>
      <p:sp>
        <p:nvSpPr>
          <p:cNvPr id="84995" name="Rectangle 2">
            <a:extLst>
              <a:ext uri="{FF2B5EF4-FFF2-40B4-BE49-F238E27FC236}">
                <a16:creationId xmlns:a16="http://schemas.microsoft.com/office/drawing/2014/main" id="{59B1EA37-3C41-4BE5-9D85-1462F4C37A10}"/>
              </a:ext>
            </a:extLst>
          </p:cNvPr>
          <p:cNvSpPr>
            <a:spLocks noRot="1" noChangeArrowheads="1" noTextEdit="1"/>
          </p:cNvSpPr>
          <p:nvPr>
            <p:ph type="sldImg"/>
          </p:nvPr>
        </p:nvSpPr>
        <p:spPr>
          <a:ln/>
        </p:spPr>
      </p:sp>
      <p:sp>
        <p:nvSpPr>
          <p:cNvPr id="84996" name="Rectangle 3">
            <a:extLst>
              <a:ext uri="{FF2B5EF4-FFF2-40B4-BE49-F238E27FC236}">
                <a16:creationId xmlns:a16="http://schemas.microsoft.com/office/drawing/2014/main" id="{AFD3BAF9-AB4D-455F-9432-414DF8536A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Quality assessment scales and change in summary measure, when quality scores are used to exclude studies.</a:t>
            </a:r>
            <a:r>
              <a:rPr lang="en-US" altLang="en-US">
                <a:latin typeface="Helvetica" panose="020B0604020202020204" pitchFamily="34" charset="0"/>
              </a:rPr>
              <a:t> Relative risks (RRs) for deep vein thrombosis with 95% confidence intervals (CIs) are shown. LMWH indicates low-molecular-weight heparin. Blacksquares indicate estimates from high-quality trials and open squares indicate estimates from low-quality trials. Arrows indicate that the values are outside the range of the x axis. Broken line indicates combined estimate from all17 trials. Solid line indicates null effect line. The scales are arranged in decreasing order of the RRs in trials deemed to be of high quality. Asterisk indicates unpublished scale.</a:t>
            </a:r>
          </a:p>
          <a:p>
            <a:pPr eaLnBrk="1" hangingPunct="1"/>
            <a:endParaRPr lang="en-US" altLang="en-US">
              <a:latin typeface="Times New Roman" panose="02020603050405020304" pitchFamily="18" charset="0"/>
            </a:endParaRPr>
          </a:p>
        </p:txBody>
      </p:sp>
    </p:spTree>
    <p:extLst>
      <p:ext uri="{BB962C8B-B14F-4D97-AF65-F5344CB8AC3E}">
        <p14:creationId xmlns:p14="http://schemas.microsoft.com/office/powerpoint/2010/main" val="4016608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54B36-C5ED-4FB8-960E-3B462C5440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A25495D-CE84-43C0-BABE-D0CB7A00F3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997713-C0A4-4B5A-A380-5A9BCBCE5FBB}"/>
              </a:ext>
            </a:extLst>
          </p:cNvPr>
          <p:cNvSpPr>
            <a:spLocks noGrp="1"/>
          </p:cNvSpPr>
          <p:nvPr>
            <p:ph type="dt" sz="half" idx="10"/>
          </p:nvPr>
        </p:nvSpPr>
        <p:spPr/>
        <p:txBody>
          <a:bodyPr/>
          <a:lstStyle/>
          <a:p>
            <a:fld id="{F9F24C7D-6160-425E-972B-C2DAEB99CE37}" type="datetimeFigureOut">
              <a:rPr lang="en-US" smtClean="0"/>
              <a:t>4/15/2019</a:t>
            </a:fld>
            <a:endParaRPr lang="en-US"/>
          </a:p>
        </p:txBody>
      </p:sp>
      <p:sp>
        <p:nvSpPr>
          <p:cNvPr id="5" name="Footer Placeholder 4">
            <a:extLst>
              <a:ext uri="{FF2B5EF4-FFF2-40B4-BE49-F238E27FC236}">
                <a16:creationId xmlns:a16="http://schemas.microsoft.com/office/drawing/2014/main" id="{5422BE4F-5114-4C79-A4BF-2F4821CAF8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970355-1E5B-4569-8A50-E63A8F3862A0}"/>
              </a:ext>
            </a:extLst>
          </p:cNvPr>
          <p:cNvSpPr>
            <a:spLocks noGrp="1"/>
          </p:cNvSpPr>
          <p:nvPr>
            <p:ph type="sldNum" sz="quarter" idx="12"/>
          </p:nvPr>
        </p:nvSpPr>
        <p:spPr/>
        <p:txBody>
          <a:bodyPr/>
          <a:lstStyle/>
          <a:p>
            <a:fld id="{0FD3BDE2-E030-4936-922C-3E06A758B63A}" type="slidenum">
              <a:rPr lang="en-US" smtClean="0"/>
              <a:t>‹#›</a:t>
            </a:fld>
            <a:endParaRPr lang="en-US"/>
          </a:p>
        </p:txBody>
      </p:sp>
    </p:spTree>
    <p:extLst>
      <p:ext uri="{BB962C8B-B14F-4D97-AF65-F5344CB8AC3E}">
        <p14:creationId xmlns:p14="http://schemas.microsoft.com/office/powerpoint/2010/main" val="1137266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07F07-7BC0-4D7A-B3DE-7287209A759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71D2C68-DE7D-4682-8F05-73DC3A701EE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38C960-9213-48A6-8B0E-47B43C3D8464}"/>
              </a:ext>
            </a:extLst>
          </p:cNvPr>
          <p:cNvSpPr>
            <a:spLocks noGrp="1"/>
          </p:cNvSpPr>
          <p:nvPr>
            <p:ph type="dt" sz="half" idx="10"/>
          </p:nvPr>
        </p:nvSpPr>
        <p:spPr/>
        <p:txBody>
          <a:bodyPr/>
          <a:lstStyle/>
          <a:p>
            <a:fld id="{F9F24C7D-6160-425E-972B-C2DAEB99CE37}" type="datetimeFigureOut">
              <a:rPr lang="en-US" smtClean="0"/>
              <a:t>4/15/2019</a:t>
            </a:fld>
            <a:endParaRPr lang="en-US"/>
          </a:p>
        </p:txBody>
      </p:sp>
      <p:sp>
        <p:nvSpPr>
          <p:cNvPr id="5" name="Footer Placeholder 4">
            <a:extLst>
              <a:ext uri="{FF2B5EF4-FFF2-40B4-BE49-F238E27FC236}">
                <a16:creationId xmlns:a16="http://schemas.microsoft.com/office/drawing/2014/main" id="{E8A126E7-58AA-4F6B-8036-9D279BCA09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45D43B-B001-4D7A-AAB2-EFF0FE56D7EB}"/>
              </a:ext>
            </a:extLst>
          </p:cNvPr>
          <p:cNvSpPr>
            <a:spLocks noGrp="1"/>
          </p:cNvSpPr>
          <p:nvPr>
            <p:ph type="sldNum" sz="quarter" idx="12"/>
          </p:nvPr>
        </p:nvSpPr>
        <p:spPr/>
        <p:txBody>
          <a:bodyPr/>
          <a:lstStyle/>
          <a:p>
            <a:fld id="{0FD3BDE2-E030-4936-922C-3E06A758B63A}" type="slidenum">
              <a:rPr lang="en-US" smtClean="0"/>
              <a:t>‹#›</a:t>
            </a:fld>
            <a:endParaRPr lang="en-US"/>
          </a:p>
        </p:txBody>
      </p:sp>
    </p:spTree>
    <p:extLst>
      <p:ext uri="{BB962C8B-B14F-4D97-AF65-F5344CB8AC3E}">
        <p14:creationId xmlns:p14="http://schemas.microsoft.com/office/powerpoint/2010/main" val="1974101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686113-378C-46CB-BB1B-5867135273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2BA269-41B3-4C83-9734-51B33DE5DF1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7C510E-A2C2-4777-B385-CEF28EF0C647}"/>
              </a:ext>
            </a:extLst>
          </p:cNvPr>
          <p:cNvSpPr>
            <a:spLocks noGrp="1"/>
          </p:cNvSpPr>
          <p:nvPr>
            <p:ph type="dt" sz="half" idx="10"/>
          </p:nvPr>
        </p:nvSpPr>
        <p:spPr/>
        <p:txBody>
          <a:bodyPr/>
          <a:lstStyle/>
          <a:p>
            <a:fld id="{F9F24C7D-6160-425E-972B-C2DAEB99CE37}" type="datetimeFigureOut">
              <a:rPr lang="en-US" smtClean="0"/>
              <a:t>4/15/2019</a:t>
            </a:fld>
            <a:endParaRPr lang="en-US"/>
          </a:p>
        </p:txBody>
      </p:sp>
      <p:sp>
        <p:nvSpPr>
          <p:cNvPr id="5" name="Footer Placeholder 4">
            <a:extLst>
              <a:ext uri="{FF2B5EF4-FFF2-40B4-BE49-F238E27FC236}">
                <a16:creationId xmlns:a16="http://schemas.microsoft.com/office/drawing/2014/main" id="{9B4984BE-0A59-4E2F-A901-BA997608E2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BCF069-A6DB-474A-A73C-6E346D365DA8}"/>
              </a:ext>
            </a:extLst>
          </p:cNvPr>
          <p:cNvSpPr>
            <a:spLocks noGrp="1"/>
          </p:cNvSpPr>
          <p:nvPr>
            <p:ph type="sldNum" sz="quarter" idx="12"/>
          </p:nvPr>
        </p:nvSpPr>
        <p:spPr/>
        <p:txBody>
          <a:bodyPr/>
          <a:lstStyle/>
          <a:p>
            <a:fld id="{0FD3BDE2-E030-4936-922C-3E06A758B63A}" type="slidenum">
              <a:rPr lang="en-US" smtClean="0"/>
              <a:t>‹#›</a:t>
            </a:fld>
            <a:endParaRPr lang="en-US"/>
          </a:p>
        </p:txBody>
      </p:sp>
    </p:spTree>
    <p:extLst>
      <p:ext uri="{BB962C8B-B14F-4D97-AF65-F5344CB8AC3E}">
        <p14:creationId xmlns:p14="http://schemas.microsoft.com/office/powerpoint/2010/main" val="1537680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DF7E9-6B53-40D5-BD57-0ADC5F3092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512458-FCBA-4EC2-B09D-DA2322048A5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9F52BF-D153-42AB-8AF1-043AAE13B6AF}"/>
              </a:ext>
            </a:extLst>
          </p:cNvPr>
          <p:cNvSpPr>
            <a:spLocks noGrp="1"/>
          </p:cNvSpPr>
          <p:nvPr>
            <p:ph type="dt" sz="half" idx="10"/>
          </p:nvPr>
        </p:nvSpPr>
        <p:spPr/>
        <p:txBody>
          <a:bodyPr/>
          <a:lstStyle/>
          <a:p>
            <a:fld id="{F9F24C7D-6160-425E-972B-C2DAEB99CE37}" type="datetimeFigureOut">
              <a:rPr lang="en-US" smtClean="0"/>
              <a:t>4/15/2019</a:t>
            </a:fld>
            <a:endParaRPr lang="en-US"/>
          </a:p>
        </p:txBody>
      </p:sp>
      <p:sp>
        <p:nvSpPr>
          <p:cNvPr id="5" name="Footer Placeholder 4">
            <a:extLst>
              <a:ext uri="{FF2B5EF4-FFF2-40B4-BE49-F238E27FC236}">
                <a16:creationId xmlns:a16="http://schemas.microsoft.com/office/drawing/2014/main" id="{2F57644D-769E-4723-997F-21E9FDC0B5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1185D3-A577-442B-9F66-13BBAF8C06C7}"/>
              </a:ext>
            </a:extLst>
          </p:cNvPr>
          <p:cNvSpPr>
            <a:spLocks noGrp="1"/>
          </p:cNvSpPr>
          <p:nvPr>
            <p:ph type="sldNum" sz="quarter" idx="12"/>
          </p:nvPr>
        </p:nvSpPr>
        <p:spPr/>
        <p:txBody>
          <a:bodyPr/>
          <a:lstStyle/>
          <a:p>
            <a:fld id="{0FD3BDE2-E030-4936-922C-3E06A758B63A}" type="slidenum">
              <a:rPr lang="en-US" smtClean="0"/>
              <a:t>‹#›</a:t>
            </a:fld>
            <a:endParaRPr lang="en-US"/>
          </a:p>
        </p:txBody>
      </p:sp>
    </p:spTree>
    <p:extLst>
      <p:ext uri="{BB962C8B-B14F-4D97-AF65-F5344CB8AC3E}">
        <p14:creationId xmlns:p14="http://schemas.microsoft.com/office/powerpoint/2010/main" val="2969543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3A577-F290-47F7-9EAC-BF1C6A259D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7A947EE-B8F1-439B-8AED-1E44DEF5E4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00444FD-F701-45FF-8AF6-53222B028389}"/>
              </a:ext>
            </a:extLst>
          </p:cNvPr>
          <p:cNvSpPr>
            <a:spLocks noGrp="1"/>
          </p:cNvSpPr>
          <p:nvPr>
            <p:ph type="dt" sz="half" idx="10"/>
          </p:nvPr>
        </p:nvSpPr>
        <p:spPr/>
        <p:txBody>
          <a:bodyPr/>
          <a:lstStyle/>
          <a:p>
            <a:fld id="{F9F24C7D-6160-425E-972B-C2DAEB99CE37}" type="datetimeFigureOut">
              <a:rPr lang="en-US" smtClean="0"/>
              <a:t>4/15/2019</a:t>
            </a:fld>
            <a:endParaRPr lang="en-US"/>
          </a:p>
        </p:txBody>
      </p:sp>
      <p:sp>
        <p:nvSpPr>
          <p:cNvPr id="5" name="Footer Placeholder 4">
            <a:extLst>
              <a:ext uri="{FF2B5EF4-FFF2-40B4-BE49-F238E27FC236}">
                <a16:creationId xmlns:a16="http://schemas.microsoft.com/office/drawing/2014/main" id="{769A9EDC-368D-4462-98A7-65CAF798B1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1ACA8A-4EB4-415F-8F58-FFAFD53A65F5}"/>
              </a:ext>
            </a:extLst>
          </p:cNvPr>
          <p:cNvSpPr>
            <a:spLocks noGrp="1"/>
          </p:cNvSpPr>
          <p:nvPr>
            <p:ph type="sldNum" sz="quarter" idx="12"/>
          </p:nvPr>
        </p:nvSpPr>
        <p:spPr/>
        <p:txBody>
          <a:bodyPr/>
          <a:lstStyle/>
          <a:p>
            <a:fld id="{0FD3BDE2-E030-4936-922C-3E06A758B63A}" type="slidenum">
              <a:rPr lang="en-US" smtClean="0"/>
              <a:t>‹#›</a:t>
            </a:fld>
            <a:endParaRPr lang="en-US"/>
          </a:p>
        </p:txBody>
      </p:sp>
    </p:spTree>
    <p:extLst>
      <p:ext uri="{BB962C8B-B14F-4D97-AF65-F5344CB8AC3E}">
        <p14:creationId xmlns:p14="http://schemas.microsoft.com/office/powerpoint/2010/main" val="3249328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7E280-3B03-4B23-B82E-A0F1CCD16C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4E9BB6-7974-4214-9F70-ED4486338B2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325C388-AFFD-4342-88B2-15AC046F51E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B703F81-6806-4E79-98A9-8F1CEC31BF50}"/>
              </a:ext>
            </a:extLst>
          </p:cNvPr>
          <p:cNvSpPr>
            <a:spLocks noGrp="1"/>
          </p:cNvSpPr>
          <p:nvPr>
            <p:ph type="dt" sz="half" idx="10"/>
          </p:nvPr>
        </p:nvSpPr>
        <p:spPr/>
        <p:txBody>
          <a:bodyPr/>
          <a:lstStyle/>
          <a:p>
            <a:fld id="{F9F24C7D-6160-425E-972B-C2DAEB99CE37}" type="datetimeFigureOut">
              <a:rPr lang="en-US" smtClean="0"/>
              <a:t>4/15/2019</a:t>
            </a:fld>
            <a:endParaRPr lang="en-US"/>
          </a:p>
        </p:txBody>
      </p:sp>
      <p:sp>
        <p:nvSpPr>
          <p:cNvPr id="6" name="Footer Placeholder 5">
            <a:extLst>
              <a:ext uri="{FF2B5EF4-FFF2-40B4-BE49-F238E27FC236}">
                <a16:creationId xmlns:a16="http://schemas.microsoft.com/office/drawing/2014/main" id="{538FD763-E18B-4CD0-9B44-CFA7947294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C411A1-754A-45D9-A1E4-91267B3FF4FD}"/>
              </a:ext>
            </a:extLst>
          </p:cNvPr>
          <p:cNvSpPr>
            <a:spLocks noGrp="1"/>
          </p:cNvSpPr>
          <p:nvPr>
            <p:ph type="sldNum" sz="quarter" idx="12"/>
          </p:nvPr>
        </p:nvSpPr>
        <p:spPr/>
        <p:txBody>
          <a:bodyPr/>
          <a:lstStyle/>
          <a:p>
            <a:fld id="{0FD3BDE2-E030-4936-922C-3E06A758B63A}" type="slidenum">
              <a:rPr lang="en-US" smtClean="0"/>
              <a:t>‹#›</a:t>
            </a:fld>
            <a:endParaRPr lang="en-US"/>
          </a:p>
        </p:txBody>
      </p:sp>
    </p:spTree>
    <p:extLst>
      <p:ext uri="{BB962C8B-B14F-4D97-AF65-F5344CB8AC3E}">
        <p14:creationId xmlns:p14="http://schemas.microsoft.com/office/powerpoint/2010/main" val="2041704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06399-D470-4F91-81D4-0AF78AA925B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04E271-0388-42EF-A33F-419FBDB751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A8A73C4-F98B-4950-9853-D4154A66184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5B4D23E-4217-4A58-A383-9E8E69DAB8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4A341B1-158E-47C9-91A4-A2AD65A207A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E3695F-9606-442E-A595-06E8DF0BD2EC}"/>
              </a:ext>
            </a:extLst>
          </p:cNvPr>
          <p:cNvSpPr>
            <a:spLocks noGrp="1"/>
          </p:cNvSpPr>
          <p:nvPr>
            <p:ph type="dt" sz="half" idx="10"/>
          </p:nvPr>
        </p:nvSpPr>
        <p:spPr/>
        <p:txBody>
          <a:bodyPr/>
          <a:lstStyle/>
          <a:p>
            <a:fld id="{F9F24C7D-6160-425E-972B-C2DAEB99CE37}" type="datetimeFigureOut">
              <a:rPr lang="en-US" smtClean="0"/>
              <a:t>4/15/2019</a:t>
            </a:fld>
            <a:endParaRPr lang="en-US"/>
          </a:p>
        </p:txBody>
      </p:sp>
      <p:sp>
        <p:nvSpPr>
          <p:cNvPr id="8" name="Footer Placeholder 7">
            <a:extLst>
              <a:ext uri="{FF2B5EF4-FFF2-40B4-BE49-F238E27FC236}">
                <a16:creationId xmlns:a16="http://schemas.microsoft.com/office/drawing/2014/main" id="{114B2F78-AD1B-4C48-85FA-2F3CC89588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B32C980-5554-43BB-9FCF-7B27309453C5}"/>
              </a:ext>
            </a:extLst>
          </p:cNvPr>
          <p:cNvSpPr>
            <a:spLocks noGrp="1"/>
          </p:cNvSpPr>
          <p:nvPr>
            <p:ph type="sldNum" sz="quarter" idx="12"/>
          </p:nvPr>
        </p:nvSpPr>
        <p:spPr/>
        <p:txBody>
          <a:bodyPr/>
          <a:lstStyle/>
          <a:p>
            <a:fld id="{0FD3BDE2-E030-4936-922C-3E06A758B63A}" type="slidenum">
              <a:rPr lang="en-US" smtClean="0"/>
              <a:t>‹#›</a:t>
            </a:fld>
            <a:endParaRPr lang="en-US"/>
          </a:p>
        </p:txBody>
      </p:sp>
    </p:spTree>
    <p:extLst>
      <p:ext uri="{BB962C8B-B14F-4D97-AF65-F5344CB8AC3E}">
        <p14:creationId xmlns:p14="http://schemas.microsoft.com/office/powerpoint/2010/main" val="498567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3AD7D-B6AF-4197-9B1F-81C610E692D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B50CBF-F6A0-40D4-AE97-0F7FB7ED9D2E}"/>
              </a:ext>
            </a:extLst>
          </p:cNvPr>
          <p:cNvSpPr>
            <a:spLocks noGrp="1"/>
          </p:cNvSpPr>
          <p:nvPr>
            <p:ph type="dt" sz="half" idx="10"/>
          </p:nvPr>
        </p:nvSpPr>
        <p:spPr/>
        <p:txBody>
          <a:bodyPr/>
          <a:lstStyle/>
          <a:p>
            <a:fld id="{F9F24C7D-6160-425E-972B-C2DAEB99CE37}" type="datetimeFigureOut">
              <a:rPr lang="en-US" smtClean="0"/>
              <a:t>4/15/2019</a:t>
            </a:fld>
            <a:endParaRPr lang="en-US"/>
          </a:p>
        </p:txBody>
      </p:sp>
      <p:sp>
        <p:nvSpPr>
          <p:cNvPr id="4" name="Footer Placeholder 3">
            <a:extLst>
              <a:ext uri="{FF2B5EF4-FFF2-40B4-BE49-F238E27FC236}">
                <a16:creationId xmlns:a16="http://schemas.microsoft.com/office/drawing/2014/main" id="{C13F002A-55F6-4B27-A1A9-A6E8146A8D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6F1CFF2-EF0A-42C6-865D-B8E77E53D744}"/>
              </a:ext>
            </a:extLst>
          </p:cNvPr>
          <p:cNvSpPr>
            <a:spLocks noGrp="1"/>
          </p:cNvSpPr>
          <p:nvPr>
            <p:ph type="sldNum" sz="quarter" idx="12"/>
          </p:nvPr>
        </p:nvSpPr>
        <p:spPr/>
        <p:txBody>
          <a:bodyPr/>
          <a:lstStyle/>
          <a:p>
            <a:fld id="{0FD3BDE2-E030-4936-922C-3E06A758B63A}" type="slidenum">
              <a:rPr lang="en-US" smtClean="0"/>
              <a:t>‹#›</a:t>
            </a:fld>
            <a:endParaRPr lang="en-US"/>
          </a:p>
        </p:txBody>
      </p:sp>
    </p:spTree>
    <p:extLst>
      <p:ext uri="{BB962C8B-B14F-4D97-AF65-F5344CB8AC3E}">
        <p14:creationId xmlns:p14="http://schemas.microsoft.com/office/powerpoint/2010/main" val="2742004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03CAF4-DB4C-471F-98A2-16B95FF3BE87}"/>
              </a:ext>
            </a:extLst>
          </p:cNvPr>
          <p:cNvSpPr>
            <a:spLocks noGrp="1"/>
          </p:cNvSpPr>
          <p:nvPr>
            <p:ph type="dt" sz="half" idx="10"/>
          </p:nvPr>
        </p:nvSpPr>
        <p:spPr/>
        <p:txBody>
          <a:bodyPr/>
          <a:lstStyle/>
          <a:p>
            <a:fld id="{F9F24C7D-6160-425E-972B-C2DAEB99CE37}" type="datetimeFigureOut">
              <a:rPr lang="en-US" smtClean="0"/>
              <a:t>4/15/2019</a:t>
            </a:fld>
            <a:endParaRPr lang="en-US"/>
          </a:p>
        </p:txBody>
      </p:sp>
      <p:sp>
        <p:nvSpPr>
          <p:cNvPr id="3" name="Footer Placeholder 2">
            <a:extLst>
              <a:ext uri="{FF2B5EF4-FFF2-40B4-BE49-F238E27FC236}">
                <a16:creationId xmlns:a16="http://schemas.microsoft.com/office/drawing/2014/main" id="{70A73B39-7206-4046-A878-87A82CF6267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61033B-C588-4B86-90BB-C634E5DCA0B3}"/>
              </a:ext>
            </a:extLst>
          </p:cNvPr>
          <p:cNvSpPr>
            <a:spLocks noGrp="1"/>
          </p:cNvSpPr>
          <p:nvPr>
            <p:ph type="sldNum" sz="quarter" idx="12"/>
          </p:nvPr>
        </p:nvSpPr>
        <p:spPr/>
        <p:txBody>
          <a:bodyPr/>
          <a:lstStyle/>
          <a:p>
            <a:fld id="{0FD3BDE2-E030-4936-922C-3E06A758B63A}" type="slidenum">
              <a:rPr lang="en-US" smtClean="0"/>
              <a:t>‹#›</a:t>
            </a:fld>
            <a:endParaRPr lang="en-US"/>
          </a:p>
        </p:txBody>
      </p:sp>
    </p:spTree>
    <p:extLst>
      <p:ext uri="{BB962C8B-B14F-4D97-AF65-F5344CB8AC3E}">
        <p14:creationId xmlns:p14="http://schemas.microsoft.com/office/powerpoint/2010/main" val="4184363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661AA-D6F4-416B-AD98-E03BC81516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D19F9B-9349-486A-8405-1AEAC75B2C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368DAE-DCC2-4B95-9BCA-C3CFAF6D94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AB5B431-9843-4294-87B9-E430590CBFDE}"/>
              </a:ext>
            </a:extLst>
          </p:cNvPr>
          <p:cNvSpPr>
            <a:spLocks noGrp="1"/>
          </p:cNvSpPr>
          <p:nvPr>
            <p:ph type="dt" sz="half" idx="10"/>
          </p:nvPr>
        </p:nvSpPr>
        <p:spPr/>
        <p:txBody>
          <a:bodyPr/>
          <a:lstStyle/>
          <a:p>
            <a:fld id="{F9F24C7D-6160-425E-972B-C2DAEB99CE37}" type="datetimeFigureOut">
              <a:rPr lang="en-US" smtClean="0"/>
              <a:t>4/15/2019</a:t>
            </a:fld>
            <a:endParaRPr lang="en-US"/>
          </a:p>
        </p:txBody>
      </p:sp>
      <p:sp>
        <p:nvSpPr>
          <p:cNvPr id="6" name="Footer Placeholder 5">
            <a:extLst>
              <a:ext uri="{FF2B5EF4-FFF2-40B4-BE49-F238E27FC236}">
                <a16:creationId xmlns:a16="http://schemas.microsoft.com/office/drawing/2014/main" id="{61A07C54-1428-43CC-B5FD-742041E50B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469CC5-A332-4079-9C27-33360149214C}"/>
              </a:ext>
            </a:extLst>
          </p:cNvPr>
          <p:cNvSpPr>
            <a:spLocks noGrp="1"/>
          </p:cNvSpPr>
          <p:nvPr>
            <p:ph type="sldNum" sz="quarter" idx="12"/>
          </p:nvPr>
        </p:nvSpPr>
        <p:spPr/>
        <p:txBody>
          <a:bodyPr/>
          <a:lstStyle/>
          <a:p>
            <a:fld id="{0FD3BDE2-E030-4936-922C-3E06A758B63A}" type="slidenum">
              <a:rPr lang="en-US" smtClean="0"/>
              <a:t>‹#›</a:t>
            </a:fld>
            <a:endParaRPr lang="en-US"/>
          </a:p>
        </p:txBody>
      </p:sp>
    </p:spTree>
    <p:extLst>
      <p:ext uri="{BB962C8B-B14F-4D97-AF65-F5344CB8AC3E}">
        <p14:creationId xmlns:p14="http://schemas.microsoft.com/office/powerpoint/2010/main" val="3926632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2CAE0-0FC3-440D-A1B0-120D9ACABD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BFD31C-57E1-44F1-A319-0C8E5288B3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52835BF-5265-4DF1-A0B8-E3222DF922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1AD57A4-D5B5-483F-B877-FD6105472367}"/>
              </a:ext>
            </a:extLst>
          </p:cNvPr>
          <p:cNvSpPr>
            <a:spLocks noGrp="1"/>
          </p:cNvSpPr>
          <p:nvPr>
            <p:ph type="dt" sz="half" idx="10"/>
          </p:nvPr>
        </p:nvSpPr>
        <p:spPr/>
        <p:txBody>
          <a:bodyPr/>
          <a:lstStyle/>
          <a:p>
            <a:fld id="{F9F24C7D-6160-425E-972B-C2DAEB99CE37}" type="datetimeFigureOut">
              <a:rPr lang="en-US" smtClean="0"/>
              <a:t>4/15/2019</a:t>
            </a:fld>
            <a:endParaRPr lang="en-US"/>
          </a:p>
        </p:txBody>
      </p:sp>
      <p:sp>
        <p:nvSpPr>
          <p:cNvPr id="6" name="Footer Placeholder 5">
            <a:extLst>
              <a:ext uri="{FF2B5EF4-FFF2-40B4-BE49-F238E27FC236}">
                <a16:creationId xmlns:a16="http://schemas.microsoft.com/office/drawing/2014/main" id="{577B966B-F487-4BD9-BAFA-D2F3B861BC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B5C8C6-A61C-4124-8C5B-FE7C97B69870}"/>
              </a:ext>
            </a:extLst>
          </p:cNvPr>
          <p:cNvSpPr>
            <a:spLocks noGrp="1"/>
          </p:cNvSpPr>
          <p:nvPr>
            <p:ph type="sldNum" sz="quarter" idx="12"/>
          </p:nvPr>
        </p:nvSpPr>
        <p:spPr/>
        <p:txBody>
          <a:bodyPr/>
          <a:lstStyle/>
          <a:p>
            <a:fld id="{0FD3BDE2-E030-4936-922C-3E06A758B63A}" type="slidenum">
              <a:rPr lang="en-US" smtClean="0"/>
              <a:t>‹#›</a:t>
            </a:fld>
            <a:endParaRPr lang="en-US"/>
          </a:p>
        </p:txBody>
      </p:sp>
    </p:spTree>
    <p:extLst>
      <p:ext uri="{BB962C8B-B14F-4D97-AF65-F5344CB8AC3E}">
        <p14:creationId xmlns:p14="http://schemas.microsoft.com/office/powerpoint/2010/main" val="590267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FC1075-904C-408A-B9A5-E26F050978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B5F23C-5BEB-4C3F-B797-2CDBF122E1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EBD72E-7D33-4D26-BDDB-94CD765000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F24C7D-6160-425E-972B-C2DAEB99CE37}" type="datetimeFigureOut">
              <a:rPr lang="en-US" smtClean="0"/>
              <a:t>4/15/2019</a:t>
            </a:fld>
            <a:endParaRPr lang="en-US"/>
          </a:p>
        </p:txBody>
      </p:sp>
      <p:sp>
        <p:nvSpPr>
          <p:cNvPr id="5" name="Footer Placeholder 4">
            <a:extLst>
              <a:ext uri="{FF2B5EF4-FFF2-40B4-BE49-F238E27FC236}">
                <a16:creationId xmlns:a16="http://schemas.microsoft.com/office/drawing/2014/main" id="{347E0348-C9C3-4B47-9FDB-901701F920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43E658-E9E8-464F-98BA-3F56C51EC5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D3BDE2-E030-4936-922C-3E06A758B63A}" type="slidenum">
              <a:rPr lang="en-US" smtClean="0"/>
              <a:t>‹#›</a:t>
            </a:fld>
            <a:endParaRPr lang="en-US"/>
          </a:p>
        </p:txBody>
      </p:sp>
    </p:spTree>
    <p:extLst>
      <p:ext uri="{BB962C8B-B14F-4D97-AF65-F5344CB8AC3E}">
        <p14:creationId xmlns:p14="http://schemas.microsoft.com/office/powerpoint/2010/main" val="11013298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crd.york.ac.uk/prospero/"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crd.york.ac.uk/prospero/"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FDBD8-4E21-4412-8D0F-17737480405D}"/>
              </a:ext>
            </a:extLst>
          </p:cNvPr>
          <p:cNvSpPr>
            <a:spLocks noGrp="1"/>
          </p:cNvSpPr>
          <p:nvPr>
            <p:ph type="ctrTitle"/>
          </p:nvPr>
        </p:nvSpPr>
        <p:spPr/>
        <p:txBody>
          <a:bodyPr>
            <a:normAutofit/>
          </a:bodyPr>
          <a:lstStyle/>
          <a:p>
            <a:r>
              <a:rPr lang="en-US" dirty="0"/>
              <a:t>Systematic Review Lecture 2:</a:t>
            </a:r>
            <a:br>
              <a:rPr lang="en-US" dirty="0"/>
            </a:br>
            <a:r>
              <a:rPr lang="en-US" sz="4000" dirty="0"/>
              <a:t>Protocol, Search, Study Selection, Quality Assessment, Data Abstraction</a:t>
            </a:r>
          </a:p>
        </p:txBody>
      </p:sp>
      <p:sp>
        <p:nvSpPr>
          <p:cNvPr id="3" name="Subtitle 2">
            <a:extLst>
              <a:ext uri="{FF2B5EF4-FFF2-40B4-BE49-F238E27FC236}">
                <a16:creationId xmlns:a16="http://schemas.microsoft.com/office/drawing/2014/main" id="{20ACBD78-AD02-4F7D-8861-0509AC4909A8}"/>
              </a:ext>
            </a:extLst>
          </p:cNvPr>
          <p:cNvSpPr>
            <a:spLocks noGrp="1"/>
          </p:cNvSpPr>
          <p:nvPr>
            <p:ph type="subTitle" idx="1"/>
          </p:nvPr>
        </p:nvSpPr>
        <p:spPr>
          <a:xfrm>
            <a:off x="1524000" y="4307432"/>
            <a:ext cx="9144000" cy="1655762"/>
          </a:xfrm>
        </p:spPr>
        <p:txBody>
          <a:bodyPr/>
          <a:lstStyle/>
          <a:p>
            <a:r>
              <a:rPr lang="en-US" dirty="0"/>
              <a:t>Stephen Bent, MD</a:t>
            </a:r>
          </a:p>
          <a:p>
            <a:r>
              <a:rPr lang="en-US" dirty="0"/>
              <a:t>Professor of Medicine, Epidemiology &amp; Biostatistics, Psychiatry</a:t>
            </a:r>
          </a:p>
          <a:p>
            <a:r>
              <a:rPr lang="en-US" dirty="0"/>
              <a:t>University of California, San Francisco</a:t>
            </a:r>
          </a:p>
        </p:txBody>
      </p:sp>
    </p:spTree>
    <p:extLst>
      <p:ext uri="{BB962C8B-B14F-4D97-AF65-F5344CB8AC3E}">
        <p14:creationId xmlns:p14="http://schemas.microsoft.com/office/powerpoint/2010/main" val="223057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4D32EB91-4911-49FA-9CF0-BCBF78016BC1}"/>
              </a:ext>
            </a:extLst>
          </p:cNvPr>
          <p:cNvSpPr>
            <a:spLocks noGrp="1" noChangeArrowheads="1"/>
          </p:cNvSpPr>
          <p:nvPr>
            <p:ph type="title"/>
          </p:nvPr>
        </p:nvSpPr>
        <p:spPr/>
        <p:txBody>
          <a:bodyPr/>
          <a:lstStyle/>
          <a:p>
            <a:pPr eaLnBrk="1" hangingPunct="1">
              <a:defRPr/>
            </a:pPr>
            <a:r>
              <a:rPr lang="en-US" altLang="en-US">
                <a:ea typeface="MS PGothic" panose="020B0600070205080204" pitchFamily="34" charset="-128"/>
              </a:rPr>
              <a:t>Step 6: Quality Assessment</a:t>
            </a:r>
          </a:p>
        </p:txBody>
      </p:sp>
      <p:sp>
        <p:nvSpPr>
          <p:cNvPr id="54275" name="Rectangle 3">
            <a:extLst>
              <a:ext uri="{FF2B5EF4-FFF2-40B4-BE49-F238E27FC236}">
                <a16:creationId xmlns:a16="http://schemas.microsoft.com/office/drawing/2014/main" id="{6C741CDC-1435-47B0-8C66-A2E37EDB5D48}"/>
              </a:ext>
            </a:extLst>
          </p:cNvPr>
          <p:cNvSpPr>
            <a:spLocks noGrp="1" noChangeArrowheads="1"/>
          </p:cNvSpPr>
          <p:nvPr>
            <p:ph type="body" idx="1"/>
          </p:nvPr>
        </p:nvSpPr>
        <p:spPr/>
        <p:txBody>
          <a:bodyPr/>
          <a:lstStyle/>
          <a:p>
            <a:pPr eaLnBrk="1" hangingPunct="1">
              <a:lnSpc>
                <a:spcPct val="90000"/>
              </a:lnSpc>
              <a:defRPr/>
            </a:pPr>
            <a:r>
              <a:rPr lang="en-US" altLang="en-US">
                <a:ea typeface="MS PGothic" panose="020B0600070205080204" pitchFamily="34" charset="-128"/>
              </a:rPr>
              <a:t>Dozens of quality assessment scales available</a:t>
            </a:r>
          </a:p>
          <a:p>
            <a:pPr eaLnBrk="1" hangingPunct="1">
              <a:lnSpc>
                <a:spcPct val="90000"/>
              </a:lnSpc>
              <a:defRPr/>
            </a:pPr>
            <a:r>
              <a:rPr lang="en-US" altLang="en-US">
                <a:ea typeface="MS PGothic" panose="020B0600070205080204" pitchFamily="34" charset="-128"/>
              </a:rPr>
              <a:t>No consensus</a:t>
            </a:r>
          </a:p>
          <a:p>
            <a:pPr eaLnBrk="1" hangingPunct="1">
              <a:lnSpc>
                <a:spcPct val="90000"/>
              </a:lnSpc>
              <a:defRPr/>
            </a:pPr>
            <a:r>
              <a:rPr lang="en-US" altLang="en-US">
                <a:ea typeface="MS PGothic" panose="020B0600070205080204" pitchFamily="34" charset="-128"/>
              </a:rPr>
              <a:t>Jadad score (0-5 point scale)</a:t>
            </a:r>
          </a:p>
          <a:p>
            <a:pPr lvl="1" eaLnBrk="1" hangingPunct="1">
              <a:lnSpc>
                <a:spcPct val="90000"/>
              </a:lnSpc>
              <a:defRPr/>
            </a:pPr>
            <a:r>
              <a:rPr lang="en-US" altLang="en-US">
                <a:ea typeface="MS PGothic" panose="020B0600070205080204" pitchFamily="34" charset="-128"/>
              </a:rPr>
              <a:t>Was the study randomized?</a:t>
            </a:r>
          </a:p>
          <a:p>
            <a:pPr lvl="1" eaLnBrk="1" hangingPunct="1">
              <a:lnSpc>
                <a:spcPct val="90000"/>
              </a:lnSpc>
              <a:defRPr/>
            </a:pPr>
            <a:r>
              <a:rPr lang="en-US" altLang="en-US">
                <a:ea typeface="MS PGothic" panose="020B0600070205080204" pitchFamily="34" charset="-128"/>
              </a:rPr>
              <a:t>Was the randomization appropriate?</a:t>
            </a:r>
          </a:p>
          <a:p>
            <a:pPr lvl="1" eaLnBrk="1" hangingPunct="1">
              <a:lnSpc>
                <a:spcPct val="90000"/>
              </a:lnSpc>
              <a:defRPr/>
            </a:pPr>
            <a:r>
              <a:rPr lang="en-US" altLang="en-US">
                <a:ea typeface="MS PGothic" panose="020B0600070205080204" pitchFamily="34" charset="-128"/>
              </a:rPr>
              <a:t>Was the study double-blind?</a:t>
            </a:r>
          </a:p>
          <a:p>
            <a:pPr lvl="1" eaLnBrk="1" hangingPunct="1">
              <a:lnSpc>
                <a:spcPct val="90000"/>
              </a:lnSpc>
              <a:defRPr/>
            </a:pPr>
            <a:r>
              <a:rPr lang="en-US" altLang="en-US">
                <a:ea typeface="MS PGothic" panose="020B0600070205080204" pitchFamily="34" charset="-128"/>
              </a:rPr>
              <a:t>Was the double-blinding appropriate?</a:t>
            </a:r>
          </a:p>
          <a:p>
            <a:pPr lvl="1" eaLnBrk="1" hangingPunct="1">
              <a:lnSpc>
                <a:spcPct val="90000"/>
              </a:lnSpc>
              <a:defRPr/>
            </a:pPr>
            <a:r>
              <a:rPr lang="en-US" altLang="en-US">
                <a:ea typeface="MS PGothic" panose="020B0600070205080204" pitchFamily="34" charset="-128"/>
              </a:rPr>
              <a:t>Were dropouts and withdrawals accounted for?</a:t>
            </a:r>
          </a:p>
        </p:txBody>
      </p:sp>
      <p:sp>
        <p:nvSpPr>
          <p:cNvPr id="81924" name="Text Box 4">
            <a:extLst>
              <a:ext uri="{FF2B5EF4-FFF2-40B4-BE49-F238E27FC236}">
                <a16:creationId xmlns:a16="http://schemas.microsoft.com/office/drawing/2014/main" id="{8D99D419-317C-406A-A745-A203259F8FAA}"/>
              </a:ext>
            </a:extLst>
          </p:cNvPr>
          <p:cNvSpPr txBox="1">
            <a:spLocks noChangeArrowheads="1"/>
          </p:cNvSpPr>
          <p:nvPr/>
        </p:nvSpPr>
        <p:spPr bwMode="auto">
          <a:xfrm>
            <a:off x="1981200" y="6400800"/>
            <a:ext cx="6026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lr>
                <a:schemeClr val="tx1"/>
              </a:buClr>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lr>
                <a:schemeClr val="tx1"/>
              </a:buClr>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lr>
                <a:schemeClr val="tx2"/>
              </a:buClr>
              <a:buSzPct val="75000"/>
              <a:buFont typeface="Wingdings" panose="05000000000000000000" pitchFamily="2" charset="2"/>
              <a:buChar char="n"/>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lr>
                <a:schemeClr val="tx1"/>
              </a:buClr>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ClrTx/>
              <a:buSzTx/>
              <a:buFontTx/>
              <a:buNone/>
            </a:pPr>
            <a:r>
              <a:rPr lang="en-US" altLang="en-US" sz="2400"/>
              <a:t>Jadad 1996. Controlled Clinical Trials; 17:1-12.</a:t>
            </a:r>
          </a:p>
        </p:txBody>
      </p:sp>
    </p:spTree>
    <p:extLst>
      <p:ext uri="{BB962C8B-B14F-4D97-AF65-F5344CB8AC3E}">
        <p14:creationId xmlns:p14="http://schemas.microsoft.com/office/powerpoint/2010/main" val="1952615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3970" name="Picture 5">
            <a:extLst>
              <a:ext uri="{FF2B5EF4-FFF2-40B4-BE49-F238E27FC236}">
                <a16:creationId xmlns:a16="http://schemas.microsoft.com/office/drawing/2014/main" id="{FB60CBEE-F7DE-4C0A-97C7-B26BA2EE49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1" y="0"/>
            <a:ext cx="40751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3971" name="TextBox 2">
            <a:extLst>
              <a:ext uri="{FF2B5EF4-FFF2-40B4-BE49-F238E27FC236}">
                <a16:creationId xmlns:a16="http://schemas.microsoft.com/office/drawing/2014/main" id="{FC949C2B-1BA2-44AE-8CA5-15E5BB04EC9B}"/>
              </a:ext>
            </a:extLst>
          </p:cNvPr>
          <p:cNvSpPr txBox="1">
            <a:spLocks noChangeArrowheads="1"/>
          </p:cNvSpPr>
          <p:nvPr/>
        </p:nvSpPr>
        <p:spPr bwMode="auto">
          <a:xfrm>
            <a:off x="6742114" y="2743200"/>
            <a:ext cx="3925887"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lr>
                <a:schemeClr val="tx1"/>
              </a:buClr>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lr>
                <a:schemeClr val="tx1"/>
              </a:buClr>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lr>
                <a:schemeClr val="tx2"/>
              </a:buClr>
              <a:buSzPct val="75000"/>
              <a:buFont typeface="Wingdings" panose="05000000000000000000" pitchFamily="2" charset="2"/>
              <a:buChar char="n"/>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lr>
                <a:schemeClr val="tx1"/>
              </a:buClr>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ClrTx/>
              <a:buSzTx/>
              <a:buFontTx/>
              <a:buNone/>
            </a:pPr>
            <a:r>
              <a:rPr lang="en-US" altLang="en-US" sz="2400">
                <a:solidFill>
                  <a:srgbClr val="FFFF00"/>
                </a:solidFill>
              </a:rPr>
              <a:t>Juni et al, Hazards of  </a:t>
            </a:r>
          </a:p>
          <a:p>
            <a:pPr eaLnBrk="1" hangingPunct="1">
              <a:spcBef>
                <a:spcPct val="0"/>
              </a:spcBef>
              <a:buClrTx/>
              <a:buSzTx/>
              <a:buFontTx/>
              <a:buNone/>
            </a:pPr>
            <a:r>
              <a:rPr lang="en-US" altLang="en-US" sz="2400">
                <a:solidFill>
                  <a:srgbClr val="FFFF00"/>
                </a:solidFill>
              </a:rPr>
              <a:t>scoring the quality of </a:t>
            </a:r>
          </a:p>
          <a:p>
            <a:pPr eaLnBrk="1" hangingPunct="1">
              <a:spcBef>
                <a:spcPct val="0"/>
              </a:spcBef>
              <a:buClrTx/>
              <a:buSzTx/>
              <a:buFontTx/>
              <a:buNone/>
            </a:pPr>
            <a:r>
              <a:rPr lang="en-US" altLang="en-US" sz="2400">
                <a:solidFill>
                  <a:srgbClr val="FFFF00"/>
                </a:solidFill>
              </a:rPr>
              <a:t>clinical trials. </a:t>
            </a:r>
          </a:p>
          <a:p>
            <a:pPr eaLnBrk="1" hangingPunct="1">
              <a:spcBef>
                <a:spcPct val="0"/>
              </a:spcBef>
              <a:buClrTx/>
              <a:buSzTx/>
              <a:buFontTx/>
              <a:buNone/>
            </a:pPr>
            <a:r>
              <a:rPr lang="en-US" altLang="en-US" sz="2400">
                <a:solidFill>
                  <a:srgbClr val="FFFF00"/>
                </a:solidFill>
              </a:rPr>
              <a:t>JAMA. 1999;282:1054-60.</a:t>
            </a:r>
          </a:p>
        </p:txBody>
      </p:sp>
    </p:spTree>
    <p:extLst>
      <p:ext uri="{BB962C8B-B14F-4D97-AF65-F5344CB8AC3E}">
        <p14:creationId xmlns:p14="http://schemas.microsoft.com/office/powerpoint/2010/main" val="470968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6303B-81B2-4827-B386-1A81ADD59BDA}"/>
              </a:ext>
            </a:extLst>
          </p:cNvPr>
          <p:cNvSpPr>
            <a:spLocks noGrp="1"/>
          </p:cNvSpPr>
          <p:nvPr>
            <p:ph type="title"/>
          </p:nvPr>
        </p:nvSpPr>
        <p:spPr/>
        <p:txBody>
          <a:bodyPr/>
          <a:lstStyle/>
          <a:p>
            <a:r>
              <a:rPr lang="en-US" dirty="0"/>
              <a:t>Cochrane Collaboration “Risk of Bias Tool”</a:t>
            </a:r>
          </a:p>
        </p:txBody>
      </p:sp>
      <p:sp>
        <p:nvSpPr>
          <p:cNvPr id="3" name="Content Placeholder 2">
            <a:extLst>
              <a:ext uri="{FF2B5EF4-FFF2-40B4-BE49-F238E27FC236}">
                <a16:creationId xmlns:a16="http://schemas.microsoft.com/office/drawing/2014/main" id="{5A14B02F-A915-4128-B261-C78B62A8F36A}"/>
              </a:ext>
            </a:extLst>
          </p:cNvPr>
          <p:cNvSpPr>
            <a:spLocks noGrp="1"/>
          </p:cNvSpPr>
          <p:nvPr>
            <p:ph idx="1"/>
          </p:nvPr>
        </p:nvSpPr>
        <p:spPr/>
        <p:txBody>
          <a:bodyPr/>
          <a:lstStyle/>
          <a:p>
            <a:r>
              <a:rPr lang="en-US" dirty="0"/>
              <a:t>Random sequence generation</a:t>
            </a:r>
          </a:p>
          <a:p>
            <a:r>
              <a:rPr lang="en-US" dirty="0"/>
              <a:t>Allocation concealment</a:t>
            </a:r>
          </a:p>
          <a:p>
            <a:r>
              <a:rPr lang="en-US" dirty="0"/>
              <a:t>Blinding of participants and personnel</a:t>
            </a:r>
          </a:p>
          <a:p>
            <a:r>
              <a:rPr lang="en-US" dirty="0"/>
              <a:t>Blinding of outcome assessment</a:t>
            </a:r>
          </a:p>
          <a:p>
            <a:r>
              <a:rPr lang="en-US" dirty="0"/>
              <a:t>Incomplete outcome data</a:t>
            </a:r>
          </a:p>
          <a:p>
            <a:r>
              <a:rPr lang="en-US" dirty="0"/>
              <a:t>Selective reporting</a:t>
            </a:r>
          </a:p>
          <a:p>
            <a:r>
              <a:rPr lang="en-US" dirty="0"/>
              <a:t>Other sources of bias</a:t>
            </a:r>
          </a:p>
        </p:txBody>
      </p:sp>
    </p:spTree>
    <p:extLst>
      <p:ext uri="{BB962C8B-B14F-4D97-AF65-F5344CB8AC3E}">
        <p14:creationId xmlns:p14="http://schemas.microsoft.com/office/powerpoint/2010/main" val="932536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CA94B7F-FBF1-46A8-B54F-033563ADD6D4}"/>
              </a:ext>
            </a:extLst>
          </p:cNvPr>
          <p:cNvPicPr>
            <a:picLocks noChangeAspect="1"/>
          </p:cNvPicPr>
          <p:nvPr/>
        </p:nvPicPr>
        <p:blipFill>
          <a:blip r:embed="rId2"/>
          <a:stretch>
            <a:fillRect/>
          </a:stretch>
        </p:blipFill>
        <p:spPr>
          <a:xfrm rot="5400000">
            <a:off x="-391886" y="992777"/>
            <a:ext cx="12192000" cy="6858000"/>
          </a:xfrm>
          <a:prstGeom prst="rect">
            <a:avLst/>
          </a:prstGeom>
        </p:spPr>
      </p:pic>
    </p:spTree>
    <p:extLst>
      <p:ext uri="{BB962C8B-B14F-4D97-AF65-F5344CB8AC3E}">
        <p14:creationId xmlns:p14="http://schemas.microsoft.com/office/powerpoint/2010/main" val="6595745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8EB9485-FD67-41F0-852F-A7CA42D234CA}"/>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876622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2C84E-DD2A-4D98-8045-8BC9E0202EB3}"/>
              </a:ext>
            </a:extLst>
          </p:cNvPr>
          <p:cNvSpPr>
            <a:spLocks noGrp="1"/>
          </p:cNvSpPr>
          <p:nvPr>
            <p:ph type="title"/>
          </p:nvPr>
        </p:nvSpPr>
        <p:spPr/>
        <p:txBody>
          <a:bodyPr/>
          <a:lstStyle/>
          <a:p>
            <a:r>
              <a:rPr lang="en-US" dirty="0"/>
              <a:t>Data Abstraction</a:t>
            </a:r>
          </a:p>
        </p:txBody>
      </p:sp>
      <p:sp>
        <p:nvSpPr>
          <p:cNvPr id="3" name="Content Placeholder 2">
            <a:extLst>
              <a:ext uri="{FF2B5EF4-FFF2-40B4-BE49-F238E27FC236}">
                <a16:creationId xmlns:a16="http://schemas.microsoft.com/office/drawing/2014/main" id="{5AA76219-BE40-42AE-809D-1B69F7F78E93}"/>
              </a:ext>
            </a:extLst>
          </p:cNvPr>
          <p:cNvSpPr>
            <a:spLocks noGrp="1"/>
          </p:cNvSpPr>
          <p:nvPr>
            <p:ph idx="1"/>
          </p:nvPr>
        </p:nvSpPr>
        <p:spPr/>
        <p:txBody>
          <a:bodyPr>
            <a:normAutofit/>
          </a:bodyPr>
          <a:lstStyle/>
          <a:p>
            <a:r>
              <a:rPr lang="en-US" sz="4000" dirty="0"/>
              <a:t>Excel!</a:t>
            </a:r>
          </a:p>
          <a:p>
            <a:r>
              <a:rPr lang="en-US" sz="4000" dirty="0"/>
              <a:t>Think about your Table 1 – organize accordingly</a:t>
            </a:r>
          </a:p>
        </p:txBody>
      </p:sp>
    </p:spTree>
    <p:extLst>
      <p:ext uri="{BB962C8B-B14F-4D97-AF65-F5344CB8AC3E}">
        <p14:creationId xmlns:p14="http://schemas.microsoft.com/office/powerpoint/2010/main" val="860136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8C791C1-CDCD-4D34-9CEF-76E6315F9C34}"/>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889442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6A1A8998-9A25-4F93-9356-B8CE70059A0A}"/>
              </a:ext>
            </a:extLst>
          </p:cNvPr>
          <p:cNvSpPr>
            <a:spLocks noGrp="1" noChangeArrowheads="1"/>
          </p:cNvSpPr>
          <p:nvPr>
            <p:ph type="title"/>
          </p:nvPr>
        </p:nvSpPr>
        <p:spPr>
          <a:xfrm>
            <a:off x="2209800" y="381000"/>
            <a:ext cx="7772400" cy="1143000"/>
          </a:xfrm>
        </p:spPr>
        <p:txBody>
          <a:bodyPr/>
          <a:lstStyle/>
          <a:p>
            <a:pPr eaLnBrk="1" hangingPunct="1">
              <a:defRPr/>
            </a:pPr>
            <a:r>
              <a:rPr lang="en-US" altLang="en-US" sz="4000" dirty="0"/>
              <a:t>8 Steps of Systematic Review</a:t>
            </a:r>
          </a:p>
        </p:txBody>
      </p:sp>
      <p:sp>
        <p:nvSpPr>
          <p:cNvPr id="10243" name="Rectangle 3">
            <a:extLst>
              <a:ext uri="{FF2B5EF4-FFF2-40B4-BE49-F238E27FC236}">
                <a16:creationId xmlns:a16="http://schemas.microsoft.com/office/drawing/2014/main" id="{F6D72FD8-AD4C-432C-8E20-2305F3CF9352}"/>
              </a:ext>
            </a:extLst>
          </p:cNvPr>
          <p:cNvSpPr>
            <a:spLocks noGrp="1" noChangeArrowheads="1"/>
          </p:cNvSpPr>
          <p:nvPr>
            <p:ph type="body" idx="1"/>
          </p:nvPr>
        </p:nvSpPr>
        <p:spPr>
          <a:xfrm>
            <a:off x="2209800" y="1676400"/>
            <a:ext cx="7772400" cy="4114800"/>
          </a:xfrm>
        </p:spPr>
        <p:txBody>
          <a:bodyPr>
            <a:normAutofit fontScale="92500" lnSpcReduction="20000"/>
          </a:bodyPr>
          <a:lstStyle/>
          <a:p>
            <a:pPr eaLnBrk="1" hangingPunct="1">
              <a:lnSpc>
                <a:spcPct val="80000"/>
              </a:lnSpc>
              <a:defRPr/>
            </a:pPr>
            <a:r>
              <a:rPr lang="en-US" altLang="en-US" sz="2400" dirty="0"/>
              <a:t>1. Research Question</a:t>
            </a:r>
          </a:p>
          <a:p>
            <a:pPr eaLnBrk="1" hangingPunct="1">
              <a:lnSpc>
                <a:spcPct val="80000"/>
              </a:lnSpc>
              <a:defRPr/>
            </a:pPr>
            <a:r>
              <a:rPr lang="en-US" altLang="en-US" sz="2400" dirty="0">
                <a:solidFill>
                  <a:srgbClr val="00B050"/>
                </a:solidFill>
              </a:rPr>
              <a:t>2. Protocol</a:t>
            </a:r>
          </a:p>
          <a:p>
            <a:pPr eaLnBrk="1" hangingPunct="1">
              <a:lnSpc>
                <a:spcPct val="80000"/>
              </a:lnSpc>
              <a:defRPr/>
            </a:pPr>
            <a:r>
              <a:rPr lang="en-US" altLang="en-US" sz="2400" dirty="0">
                <a:solidFill>
                  <a:srgbClr val="00B050"/>
                </a:solidFill>
              </a:rPr>
              <a:t>3. Search</a:t>
            </a:r>
          </a:p>
          <a:p>
            <a:pPr eaLnBrk="1" hangingPunct="1">
              <a:lnSpc>
                <a:spcPct val="80000"/>
              </a:lnSpc>
              <a:defRPr/>
            </a:pPr>
            <a:r>
              <a:rPr lang="en-US" altLang="en-US" sz="2400" dirty="0">
                <a:solidFill>
                  <a:srgbClr val="00B050"/>
                </a:solidFill>
              </a:rPr>
              <a:t>4. Study selection (inclusion/exclusion)</a:t>
            </a:r>
          </a:p>
          <a:p>
            <a:pPr eaLnBrk="1" hangingPunct="1">
              <a:lnSpc>
                <a:spcPct val="80000"/>
              </a:lnSpc>
              <a:defRPr/>
            </a:pPr>
            <a:r>
              <a:rPr lang="en-US" altLang="en-US" sz="2400" dirty="0">
                <a:solidFill>
                  <a:srgbClr val="00B050"/>
                </a:solidFill>
              </a:rPr>
              <a:t>5. Quality assessment</a:t>
            </a:r>
          </a:p>
          <a:p>
            <a:pPr eaLnBrk="1" hangingPunct="1">
              <a:lnSpc>
                <a:spcPct val="80000"/>
              </a:lnSpc>
              <a:defRPr/>
            </a:pPr>
            <a:r>
              <a:rPr lang="en-US" altLang="en-US" sz="2400" dirty="0">
                <a:solidFill>
                  <a:srgbClr val="00B050"/>
                </a:solidFill>
              </a:rPr>
              <a:t>6. Data abstraction</a:t>
            </a:r>
          </a:p>
          <a:p>
            <a:pPr eaLnBrk="1" hangingPunct="1">
              <a:lnSpc>
                <a:spcPct val="80000"/>
              </a:lnSpc>
              <a:defRPr/>
            </a:pPr>
            <a:r>
              <a:rPr lang="en-US" altLang="en-US" sz="2400" dirty="0"/>
              <a:t>7. Analysis</a:t>
            </a:r>
          </a:p>
          <a:p>
            <a:pPr lvl="1" eaLnBrk="1" hangingPunct="1">
              <a:lnSpc>
                <a:spcPct val="80000"/>
              </a:lnSpc>
              <a:defRPr/>
            </a:pPr>
            <a:r>
              <a:rPr lang="en-US" altLang="en-US" dirty="0"/>
              <a:t>A) Create summary measure</a:t>
            </a:r>
          </a:p>
          <a:p>
            <a:pPr lvl="1" eaLnBrk="1" hangingPunct="1">
              <a:lnSpc>
                <a:spcPct val="80000"/>
              </a:lnSpc>
              <a:defRPr/>
            </a:pPr>
            <a:r>
              <a:rPr lang="en-US" altLang="en-US" dirty="0"/>
              <a:t>B) Assess for heterogeneity</a:t>
            </a:r>
          </a:p>
          <a:p>
            <a:pPr lvl="1" eaLnBrk="1" hangingPunct="1">
              <a:lnSpc>
                <a:spcPct val="80000"/>
              </a:lnSpc>
              <a:defRPr/>
            </a:pPr>
            <a:r>
              <a:rPr lang="en-US" altLang="en-US" dirty="0"/>
              <a:t>C) Assess for publication bias</a:t>
            </a:r>
          </a:p>
          <a:p>
            <a:pPr lvl="1" eaLnBrk="1" hangingPunct="1">
              <a:lnSpc>
                <a:spcPct val="80000"/>
              </a:lnSpc>
              <a:defRPr/>
            </a:pPr>
            <a:r>
              <a:rPr lang="en-US" altLang="en-US" dirty="0"/>
              <a:t>D) Conduct sensitivity/subgroup analyses</a:t>
            </a:r>
          </a:p>
          <a:p>
            <a:pPr lvl="1" eaLnBrk="1" hangingPunct="1">
              <a:lnSpc>
                <a:spcPct val="80000"/>
              </a:lnSpc>
              <a:defRPr/>
            </a:pPr>
            <a:r>
              <a:rPr lang="en-US" altLang="en-US" dirty="0"/>
              <a:t>E) Advanced issues/techniques</a:t>
            </a:r>
          </a:p>
          <a:p>
            <a:pPr eaLnBrk="1" hangingPunct="1">
              <a:lnSpc>
                <a:spcPct val="80000"/>
              </a:lnSpc>
              <a:defRPr/>
            </a:pPr>
            <a:r>
              <a:rPr lang="en-US" altLang="en-US" sz="2400" dirty="0"/>
              <a:t>8. Interpretation</a:t>
            </a:r>
            <a:endParaRPr lang="en-US" altLang="en-US" dirty="0"/>
          </a:p>
        </p:txBody>
      </p:sp>
    </p:spTree>
    <p:extLst>
      <p:ext uri="{BB962C8B-B14F-4D97-AF65-F5344CB8AC3E}">
        <p14:creationId xmlns:p14="http://schemas.microsoft.com/office/powerpoint/2010/main" val="977402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AC7DC-3919-4DB6-BCC2-B1DFDBB4316A}"/>
              </a:ext>
            </a:extLst>
          </p:cNvPr>
          <p:cNvSpPr>
            <a:spLocks noGrp="1"/>
          </p:cNvSpPr>
          <p:nvPr>
            <p:ph type="title"/>
          </p:nvPr>
        </p:nvSpPr>
        <p:spPr/>
        <p:txBody>
          <a:bodyPr/>
          <a:lstStyle/>
          <a:p>
            <a:pPr algn="ctr"/>
            <a:r>
              <a:rPr lang="en-US" dirty="0"/>
              <a:t>Protocol</a:t>
            </a:r>
          </a:p>
        </p:txBody>
      </p:sp>
      <p:sp>
        <p:nvSpPr>
          <p:cNvPr id="3" name="Content Placeholder 2">
            <a:extLst>
              <a:ext uri="{FF2B5EF4-FFF2-40B4-BE49-F238E27FC236}">
                <a16:creationId xmlns:a16="http://schemas.microsoft.com/office/drawing/2014/main" id="{82090622-C3A5-4D1D-8828-57A14A1126C5}"/>
              </a:ext>
            </a:extLst>
          </p:cNvPr>
          <p:cNvSpPr>
            <a:spLocks noGrp="1"/>
          </p:cNvSpPr>
          <p:nvPr>
            <p:ph idx="1"/>
          </p:nvPr>
        </p:nvSpPr>
        <p:spPr/>
        <p:txBody>
          <a:bodyPr/>
          <a:lstStyle/>
          <a:p>
            <a:r>
              <a:rPr lang="en-US" dirty="0"/>
              <a:t>PRISMA Statement: checklist, Methods, item #5: </a:t>
            </a:r>
            <a:r>
              <a:rPr lang="en-US" u="sng" dirty="0"/>
              <a:t>Protocol and registration:</a:t>
            </a:r>
            <a:r>
              <a:rPr lang="en-US" dirty="0"/>
              <a:t> Indicate if a review protocol exists, if and where it can be accessed (e.g., Web address), and, if available, provide registration information including registration number.</a:t>
            </a:r>
          </a:p>
          <a:p>
            <a:endParaRPr lang="en-US" dirty="0"/>
          </a:p>
          <a:p>
            <a:pPr marL="0" indent="0">
              <a:buNone/>
            </a:pPr>
            <a:endParaRPr lang="en-US" dirty="0"/>
          </a:p>
          <a:p>
            <a:r>
              <a:rPr lang="en-US" dirty="0"/>
              <a:t>PROSPERO: </a:t>
            </a:r>
            <a:r>
              <a:rPr lang="en-US" dirty="0">
                <a:hlinkClick r:id="rId2"/>
              </a:rPr>
              <a:t>https://www.crd.york.ac.uk/prospero/</a:t>
            </a:r>
            <a:endParaRPr lang="en-US" dirty="0"/>
          </a:p>
          <a:p>
            <a:endParaRPr lang="en-US" dirty="0"/>
          </a:p>
          <a:p>
            <a:pPr marL="0" indent="0">
              <a:buNone/>
            </a:pPr>
            <a:endParaRPr lang="en-US" dirty="0"/>
          </a:p>
        </p:txBody>
      </p:sp>
    </p:spTree>
    <p:extLst>
      <p:ext uri="{BB962C8B-B14F-4D97-AF65-F5344CB8AC3E}">
        <p14:creationId xmlns:p14="http://schemas.microsoft.com/office/powerpoint/2010/main" val="184751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B876F-568A-45FF-8D6A-5A2F2E27B7D5}"/>
              </a:ext>
            </a:extLst>
          </p:cNvPr>
          <p:cNvSpPr>
            <a:spLocks noGrp="1"/>
          </p:cNvSpPr>
          <p:nvPr>
            <p:ph type="title"/>
          </p:nvPr>
        </p:nvSpPr>
        <p:spPr/>
        <p:txBody>
          <a:bodyPr/>
          <a:lstStyle/>
          <a:p>
            <a:pPr algn="ctr"/>
            <a:r>
              <a:rPr lang="en-US" dirty="0"/>
              <a:t>PROSPERO</a:t>
            </a:r>
          </a:p>
        </p:txBody>
      </p:sp>
      <p:sp>
        <p:nvSpPr>
          <p:cNvPr id="3" name="Content Placeholder 2">
            <a:extLst>
              <a:ext uri="{FF2B5EF4-FFF2-40B4-BE49-F238E27FC236}">
                <a16:creationId xmlns:a16="http://schemas.microsoft.com/office/drawing/2014/main" id="{CEDBD453-F99B-41B3-AB50-0CB12A4C6D49}"/>
              </a:ext>
            </a:extLst>
          </p:cNvPr>
          <p:cNvSpPr>
            <a:spLocks noGrp="1"/>
          </p:cNvSpPr>
          <p:nvPr>
            <p:ph idx="1"/>
          </p:nvPr>
        </p:nvSpPr>
        <p:spPr/>
        <p:txBody>
          <a:bodyPr>
            <a:normAutofit/>
          </a:bodyPr>
          <a:lstStyle/>
          <a:p>
            <a:r>
              <a:rPr lang="en-US" dirty="0">
                <a:effectLst/>
              </a:rPr>
              <a:t>Step 1 : Check the </a:t>
            </a:r>
            <a:r>
              <a:rPr lang="en-US" b="1" dirty="0">
                <a:hlinkClick r:id="rId2"/>
              </a:rPr>
              <a:t>inclusion criteria</a:t>
            </a:r>
            <a:r>
              <a:rPr lang="en-US" dirty="0">
                <a:effectLst/>
              </a:rPr>
              <a:t> to make sure that your review is eligible for inclusion in PROSPERO </a:t>
            </a:r>
          </a:p>
          <a:p>
            <a:r>
              <a:rPr lang="en-US" dirty="0">
                <a:effectLst/>
              </a:rPr>
              <a:t>Step 2: Ensure that your review protocol is in its (near) final form</a:t>
            </a:r>
          </a:p>
          <a:p>
            <a:r>
              <a:rPr lang="en-US" dirty="0">
                <a:effectLst/>
              </a:rPr>
              <a:t>Step 3: Search PROSPERO to ensure that your review has not already been registered by another member of your team </a:t>
            </a:r>
          </a:p>
          <a:p>
            <a:r>
              <a:rPr lang="en-US" dirty="0">
                <a:effectLst/>
              </a:rPr>
              <a:t>Step 4: Search PROSPERO to ensure that you are not unnecessarily duplicating a review that is being done by another team</a:t>
            </a:r>
          </a:p>
          <a:p>
            <a:r>
              <a:rPr lang="en-US" dirty="0">
                <a:effectLst/>
              </a:rPr>
              <a:t>Step 5: Start registering your review </a:t>
            </a:r>
          </a:p>
          <a:p>
            <a:endParaRPr lang="en-US" dirty="0"/>
          </a:p>
        </p:txBody>
      </p:sp>
    </p:spTree>
    <p:extLst>
      <p:ext uri="{BB962C8B-B14F-4D97-AF65-F5344CB8AC3E}">
        <p14:creationId xmlns:p14="http://schemas.microsoft.com/office/powerpoint/2010/main" val="3743293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45C46-1E93-4EE9-8CD7-0848230E081D}"/>
              </a:ext>
            </a:extLst>
          </p:cNvPr>
          <p:cNvSpPr>
            <a:spLocks noGrp="1"/>
          </p:cNvSpPr>
          <p:nvPr>
            <p:ph type="title"/>
          </p:nvPr>
        </p:nvSpPr>
        <p:spPr/>
        <p:txBody>
          <a:bodyPr/>
          <a:lstStyle/>
          <a:p>
            <a:r>
              <a:rPr lang="en-US" dirty="0"/>
              <a:t>PROSPERO Inclusion Criteria</a:t>
            </a:r>
          </a:p>
        </p:txBody>
      </p:sp>
      <p:sp>
        <p:nvSpPr>
          <p:cNvPr id="3" name="Content Placeholder 2">
            <a:extLst>
              <a:ext uri="{FF2B5EF4-FFF2-40B4-BE49-F238E27FC236}">
                <a16:creationId xmlns:a16="http://schemas.microsoft.com/office/drawing/2014/main" id="{9FB3E6DA-D87B-418D-8E69-376CA907DF6A}"/>
              </a:ext>
            </a:extLst>
          </p:cNvPr>
          <p:cNvSpPr>
            <a:spLocks noGrp="1"/>
          </p:cNvSpPr>
          <p:nvPr>
            <p:ph idx="1"/>
          </p:nvPr>
        </p:nvSpPr>
        <p:spPr/>
        <p:txBody>
          <a:bodyPr/>
          <a:lstStyle/>
          <a:p>
            <a:r>
              <a:rPr lang="en-US" dirty="0">
                <a:effectLst/>
              </a:rPr>
              <a:t>PROSPERO includes details of any ongoing systematic review that has a </a:t>
            </a:r>
            <a:r>
              <a:rPr lang="en-US" u="sng" dirty="0">
                <a:effectLst/>
              </a:rPr>
              <a:t>health related outcome </a:t>
            </a:r>
            <a:r>
              <a:rPr lang="en-US" dirty="0">
                <a:effectLst/>
              </a:rPr>
              <a:t>in the broadest sense. Reviews may be of interventions, diagnosis, service delivery, prognostic factors, risk factors, genetic associations, and epidemiological reviews relevant to health and social care, welfare, public health, education, crime, justice, and international development, as long as there is a health related outcome. </a:t>
            </a:r>
            <a:endParaRPr lang="en-US" dirty="0"/>
          </a:p>
        </p:txBody>
      </p:sp>
    </p:spTree>
    <p:extLst>
      <p:ext uri="{BB962C8B-B14F-4D97-AF65-F5344CB8AC3E}">
        <p14:creationId xmlns:p14="http://schemas.microsoft.com/office/powerpoint/2010/main" val="3923453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E05DC-8EDD-4A29-9342-58BD6E33DA27}"/>
              </a:ext>
            </a:extLst>
          </p:cNvPr>
          <p:cNvSpPr>
            <a:spLocks noGrp="1"/>
          </p:cNvSpPr>
          <p:nvPr>
            <p:ph type="title"/>
          </p:nvPr>
        </p:nvSpPr>
        <p:spPr/>
        <p:txBody>
          <a:bodyPr/>
          <a:lstStyle/>
          <a:p>
            <a:r>
              <a:rPr lang="en-US" dirty="0"/>
              <a:t>PROSPERO Items</a:t>
            </a:r>
          </a:p>
        </p:txBody>
      </p:sp>
      <p:sp>
        <p:nvSpPr>
          <p:cNvPr id="3" name="Content Placeholder 2">
            <a:extLst>
              <a:ext uri="{FF2B5EF4-FFF2-40B4-BE49-F238E27FC236}">
                <a16:creationId xmlns:a16="http://schemas.microsoft.com/office/drawing/2014/main" id="{889259A4-E345-4AEB-9A65-C5076DCE96F3}"/>
              </a:ext>
            </a:extLst>
          </p:cNvPr>
          <p:cNvSpPr>
            <a:spLocks noGrp="1"/>
          </p:cNvSpPr>
          <p:nvPr>
            <p:ph idx="1"/>
          </p:nvPr>
        </p:nvSpPr>
        <p:spPr/>
        <p:txBody>
          <a:bodyPr>
            <a:normAutofit fontScale="92500" lnSpcReduction="20000"/>
          </a:bodyPr>
          <a:lstStyle/>
          <a:p>
            <a:r>
              <a:rPr lang="en-US" b="1" dirty="0">
                <a:effectLst/>
              </a:rPr>
              <a:t>1. Review title</a:t>
            </a:r>
          </a:p>
          <a:p>
            <a:r>
              <a:rPr lang="en-US" b="1" dirty="0">
                <a:effectLst/>
              </a:rPr>
              <a:t>2. Original language title</a:t>
            </a:r>
          </a:p>
          <a:p>
            <a:r>
              <a:rPr lang="en-US" b="1" dirty="0">
                <a:effectLst/>
              </a:rPr>
              <a:t>3. Anticipated or actual start date</a:t>
            </a:r>
          </a:p>
          <a:p>
            <a:r>
              <a:rPr lang="en-US" b="1" dirty="0">
                <a:effectLst/>
              </a:rPr>
              <a:t>4. Anticipated completion date</a:t>
            </a:r>
          </a:p>
          <a:p>
            <a:r>
              <a:rPr lang="en-US" b="1" dirty="0">
                <a:effectLst/>
              </a:rPr>
              <a:t>5. Stage of review at time of this submission</a:t>
            </a:r>
          </a:p>
          <a:p>
            <a:r>
              <a:rPr lang="en-US" b="1" dirty="0">
                <a:effectLst/>
              </a:rPr>
              <a:t>6. Named contact</a:t>
            </a:r>
          </a:p>
          <a:p>
            <a:r>
              <a:rPr lang="en-US" b="1" dirty="0">
                <a:effectLst/>
              </a:rPr>
              <a:t>7. Named contact email</a:t>
            </a:r>
          </a:p>
          <a:p>
            <a:r>
              <a:rPr lang="en-US" b="1" dirty="0">
                <a:effectLst/>
              </a:rPr>
              <a:t>8. Named contact address</a:t>
            </a:r>
          </a:p>
          <a:p>
            <a:r>
              <a:rPr lang="en-US" b="1" dirty="0">
                <a:effectLst/>
              </a:rPr>
              <a:t>9. Named contact phone number</a:t>
            </a:r>
          </a:p>
          <a:p>
            <a:r>
              <a:rPr lang="en-US" b="1" dirty="0">
                <a:effectLst/>
              </a:rPr>
              <a:t>10. </a:t>
            </a:r>
            <a:r>
              <a:rPr lang="en-US" b="1" dirty="0" err="1">
                <a:effectLst/>
              </a:rPr>
              <a:t>Organisational</a:t>
            </a:r>
            <a:r>
              <a:rPr lang="en-US" b="1" dirty="0">
                <a:effectLst/>
              </a:rPr>
              <a:t> affiliation of the review</a:t>
            </a:r>
            <a:endParaRPr lang="en-US" dirty="0"/>
          </a:p>
        </p:txBody>
      </p:sp>
    </p:spTree>
    <p:extLst>
      <p:ext uri="{BB962C8B-B14F-4D97-AF65-F5344CB8AC3E}">
        <p14:creationId xmlns:p14="http://schemas.microsoft.com/office/powerpoint/2010/main" val="3514303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55A01-ED9B-4586-8E59-CB24610DF9E0}"/>
              </a:ext>
            </a:extLst>
          </p:cNvPr>
          <p:cNvSpPr>
            <a:spLocks noGrp="1"/>
          </p:cNvSpPr>
          <p:nvPr>
            <p:ph type="title"/>
          </p:nvPr>
        </p:nvSpPr>
        <p:spPr/>
        <p:txBody>
          <a:bodyPr/>
          <a:lstStyle/>
          <a:p>
            <a:r>
              <a:rPr lang="en-US" dirty="0"/>
              <a:t>PROSPERO Items</a:t>
            </a:r>
          </a:p>
        </p:txBody>
      </p:sp>
      <p:sp>
        <p:nvSpPr>
          <p:cNvPr id="3" name="Content Placeholder 2">
            <a:extLst>
              <a:ext uri="{FF2B5EF4-FFF2-40B4-BE49-F238E27FC236}">
                <a16:creationId xmlns:a16="http://schemas.microsoft.com/office/drawing/2014/main" id="{BC185854-D013-4AEC-865C-2CBBC63FA68C}"/>
              </a:ext>
            </a:extLst>
          </p:cNvPr>
          <p:cNvSpPr>
            <a:spLocks noGrp="1"/>
          </p:cNvSpPr>
          <p:nvPr>
            <p:ph idx="1"/>
          </p:nvPr>
        </p:nvSpPr>
        <p:spPr/>
        <p:txBody>
          <a:bodyPr>
            <a:normAutofit fontScale="92500" lnSpcReduction="20000"/>
          </a:bodyPr>
          <a:lstStyle/>
          <a:p>
            <a:r>
              <a:rPr lang="en-US" b="1" dirty="0">
                <a:effectLst/>
              </a:rPr>
              <a:t>11. Review team members and their </a:t>
            </a:r>
            <a:r>
              <a:rPr lang="en-US" b="1" dirty="0" err="1">
                <a:effectLst/>
              </a:rPr>
              <a:t>organisational</a:t>
            </a:r>
            <a:r>
              <a:rPr lang="en-US" b="1" dirty="0">
                <a:effectLst/>
              </a:rPr>
              <a:t> affiliations</a:t>
            </a:r>
          </a:p>
          <a:p>
            <a:r>
              <a:rPr lang="en-US" b="1" dirty="0">
                <a:effectLst/>
              </a:rPr>
              <a:t>12. Funding sources/sponsors</a:t>
            </a:r>
          </a:p>
          <a:p>
            <a:r>
              <a:rPr lang="en-US" b="1" dirty="0">
                <a:effectLst/>
              </a:rPr>
              <a:t>13. Conflicts of interest</a:t>
            </a:r>
          </a:p>
          <a:p>
            <a:r>
              <a:rPr lang="en-US" b="1" dirty="0">
                <a:effectLst/>
              </a:rPr>
              <a:t>14. Collaborators</a:t>
            </a:r>
          </a:p>
          <a:p>
            <a:r>
              <a:rPr lang="en-US" b="1" dirty="0">
                <a:effectLst/>
              </a:rPr>
              <a:t>15. Review question</a:t>
            </a:r>
          </a:p>
          <a:p>
            <a:r>
              <a:rPr lang="en-US" b="1" dirty="0">
                <a:effectLst/>
              </a:rPr>
              <a:t>16. Searches</a:t>
            </a:r>
          </a:p>
          <a:p>
            <a:r>
              <a:rPr lang="en-US" b="1" dirty="0">
                <a:effectLst/>
              </a:rPr>
              <a:t>17. URL to search strategy</a:t>
            </a:r>
          </a:p>
          <a:p>
            <a:r>
              <a:rPr lang="en-US" b="1" dirty="0">
                <a:effectLst/>
              </a:rPr>
              <a:t>18. Condition or domain being studied</a:t>
            </a:r>
          </a:p>
          <a:p>
            <a:r>
              <a:rPr lang="en-US" b="1" dirty="0">
                <a:effectLst/>
              </a:rPr>
              <a:t>19. Participants/population</a:t>
            </a:r>
          </a:p>
          <a:p>
            <a:r>
              <a:rPr lang="en-US" b="1" dirty="0">
                <a:effectLst/>
              </a:rPr>
              <a:t>20. Intervention(s), exposure(s).</a:t>
            </a:r>
            <a:endParaRPr lang="en-US" dirty="0"/>
          </a:p>
        </p:txBody>
      </p:sp>
    </p:spTree>
    <p:extLst>
      <p:ext uri="{BB962C8B-B14F-4D97-AF65-F5344CB8AC3E}">
        <p14:creationId xmlns:p14="http://schemas.microsoft.com/office/powerpoint/2010/main" val="221637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B3AC1-9122-467B-A708-98DD2DDA85B3}"/>
              </a:ext>
            </a:extLst>
          </p:cNvPr>
          <p:cNvSpPr>
            <a:spLocks noGrp="1"/>
          </p:cNvSpPr>
          <p:nvPr>
            <p:ph type="title"/>
          </p:nvPr>
        </p:nvSpPr>
        <p:spPr/>
        <p:txBody>
          <a:bodyPr/>
          <a:lstStyle/>
          <a:p>
            <a:r>
              <a:rPr lang="en-US" dirty="0"/>
              <a:t>Search</a:t>
            </a:r>
          </a:p>
        </p:txBody>
      </p:sp>
      <p:sp>
        <p:nvSpPr>
          <p:cNvPr id="3" name="Content Placeholder 2">
            <a:extLst>
              <a:ext uri="{FF2B5EF4-FFF2-40B4-BE49-F238E27FC236}">
                <a16:creationId xmlns:a16="http://schemas.microsoft.com/office/drawing/2014/main" id="{0663220C-66CB-48FB-AA47-65B12CE7D93F}"/>
              </a:ext>
            </a:extLst>
          </p:cNvPr>
          <p:cNvSpPr>
            <a:spLocks noGrp="1"/>
          </p:cNvSpPr>
          <p:nvPr>
            <p:ph idx="1"/>
          </p:nvPr>
        </p:nvSpPr>
        <p:spPr/>
        <p:txBody>
          <a:bodyPr/>
          <a:lstStyle/>
          <a:p>
            <a:r>
              <a:rPr lang="en-US" dirty="0"/>
              <a:t>Whit will cover today</a:t>
            </a:r>
          </a:p>
        </p:txBody>
      </p:sp>
    </p:spTree>
    <p:extLst>
      <p:ext uri="{BB962C8B-B14F-4D97-AF65-F5344CB8AC3E}">
        <p14:creationId xmlns:p14="http://schemas.microsoft.com/office/powerpoint/2010/main" val="2929901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4FE53-404E-4F65-8F9B-4652D7C5167E}"/>
              </a:ext>
            </a:extLst>
          </p:cNvPr>
          <p:cNvSpPr>
            <a:spLocks noGrp="1"/>
          </p:cNvSpPr>
          <p:nvPr>
            <p:ph type="title"/>
          </p:nvPr>
        </p:nvSpPr>
        <p:spPr/>
        <p:txBody>
          <a:bodyPr/>
          <a:lstStyle/>
          <a:p>
            <a:r>
              <a:rPr lang="en-US" dirty="0"/>
              <a:t>Study Selection: Which studies to include?</a:t>
            </a:r>
          </a:p>
        </p:txBody>
      </p:sp>
      <p:sp>
        <p:nvSpPr>
          <p:cNvPr id="3" name="Content Placeholder 2">
            <a:extLst>
              <a:ext uri="{FF2B5EF4-FFF2-40B4-BE49-F238E27FC236}">
                <a16:creationId xmlns:a16="http://schemas.microsoft.com/office/drawing/2014/main" id="{0C9D0C80-9CBF-440A-B544-F317365C4F77}"/>
              </a:ext>
            </a:extLst>
          </p:cNvPr>
          <p:cNvSpPr>
            <a:spLocks noGrp="1"/>
          </p:cNvSpPr>
          <p:nvPr>
            <p:ph idx="1"/>
          </p:nvPr>
        </p:nvSpPr>
        <p:spPr/>
        <p:txBody>
          <a:bodyPr/>
          <a:lstStyle/>
          <a:p>
            <a:r>
              <a:rPr lang="en-US" dirty="0"/>
              <a:t>Related to feasibility</a:t>
            </a:r>
          </a:p>
          <a:p>
            <a:r>
              <a:rPr lang="en-US" dirty="0"/>
              <a:t>For most interventions, include all RCT’s</a:t>
            </a:r>
          </a:p>
          <a:p>
            <a:pPr lvl="1"/>
            <a:r>
              <a:rPr lang="en-US" dirty="0"/>
              <a:t>With target population</a:t>
            </a:r>
          </a:p>
          <a:p>
            <a:pPr lvl="1"/>
            <a:r>
              <a:rPr lang="en-US" dirty="0"/>
              <a:t>The desired intervention</a:t>
            </a:r>
          </a:p>
          <a:p>
            <a:pPr lvl="1"/>
            <a:r>
              <a:rPr lang="en-US" dirty="0"/>
              <a:t>The desired outcome</a:t>
            </a:r>
          </a:p>
          <a:p>
            <a:r>
              <a:rPr lang="en-US" dirty="0"/>
              <a:t>You may find that you have to narrow or broaden the inclusion criteria as you do your initial searches (pre-protocol investigation)</a:t>
            </a:r>
          </a:p>
          <a:p>
            <a:pPr marL="0" indent="0">
              <a:buNone/>
            </a:pPr>
            <a:endParaRPr lang="en-US" dirty="0"/>
          </a:p>
          <a:p>
            <a:pPr marL="457200" lvl="1" indent="0">
              <a:buNone/>
            </a:pPr>
            <a:endParaRPr lang="en-US" dirty="0"/>
          </a:p>
        </p:txBody>
      </p:sp>
    </p:spTree>
    <p:extLst>
      <p:ext uri="{BB962C8B-B14F-4D97-AF65-F5344CB8AC3E}">
        <p14:creationId xmlns:p14="http://schemas.microsoft.com/office/powerpoint/2010/main" val="22240225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793</Words>
  <Application>Microsoft Office PowerPoint</Application>
  <PresentationFormat>Widescreen</PresentationFormat>
  <Paragraphs>93</Paragraphs>
  <Slides>16</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ＭＳ Ｐゴシック</vt:lpstr>
      <vt:lpstr>ＭＳ Ｐゴシック</vt:lpstr>
      <vt:lpstr>Arial</vt:lpstr>
      <vt:lpstr>Calibri</vt:lpstr>
      <vt:lpstr>Calibri Light</vt:lpstr>
      <vt:lpstr>Helvetica</vt:lpstr>
      <vt:lpstr>Times New Roman</vt:lpstr>
      <vt:lpstr>Office Theme</vt:lpstr>
      <vt:lpstr>Systematic Review Lecture 2: Protocol, Search, Study Selection, Quality Assessment, Data Abstraction</vt:lpstr>
      <vt:lpstr>8 Steps of Systematic Review</vt:lpstr>
      <vt:lpstr>Protocol</vt:lpstr>
      <vt:lpstr>PROSPERO</vt:lpstr>
      <vt:lpstr>PROSPERO Inclusion Criteria</vt:lpstr>
      <vt:lpstr>PROSPERO Items</vt:lpstr>
      <vt:lpstr>PROSPERO Items</vt:lpstr>
      <vt:lpstr>Search</vt:lpstr>
      <vt:lpstr>Study Selection: Which studies to include?</vt:lpstr>
      <vt:lpstr>Step 6: Quality Assessment</vt:lpstr>
      <vt:lpstr>PowerPoint Presentation</vt:lpstr>
      <vt:lpstr>Cochrane Collaboration “Risk of Bias Tool”</vt:lpstr>
      <vt:lpstr>PowerPoint Presentation</vt:lpstr>
      <vt:lpstr>PowerPoint Presentation</vt:lpstr>
      <vt:lpstr>Data Abstraction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Systematic Review Lecture 2:</dc:title>
  <dc:creator>Bent, Stephen W.</dc:creator>
  <cp:lastModifiedBy>Bent, Stephen W.</cp:lastModifiedBy>
  <cp:revision>11</cp:revision>
  <dcterms:created xsi:type="dcterms:W3CDTF">2019-04-16T01:30:42Z</dcterms:created>
  <dcterms:modified xsi:type="dcterms:W3CDTF">2019-04-16T02:27:49Z</dcterms:modified>
</cp:coreProperties>
</file>