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302" r:id="rId2"/>
    <p:sldId id="306" r:id="rId3"/>
    <p:sldId id="308" r:id="rId4"/>
    <p:sldId id="351" r:id="rId5"/>
    <p:sldId id="324" r:id="rId6"/>
    <p:sldId id="257" r:id="rId7"/>
    <p:sldId id="323" r:id="rId8"/>
    <p:sldId id="349" r:id="rId9"/>
    <p:sldId id="335" r:id="rId10"/>
    <p:sldId id="340" r:id="rId11"/>
    <p:sldId id="344" r:id="rId12"/>
    <p:sldId id="355" r:id="rId13"/>
    <p:sldId id="307" r:id="rId14"/>
    <p:sldId id="322" r:id="rId15"/>
    <p:sldId id="345" r:id="rId16"/>
    <p:sldId id="325" r:id="rId17"/>
    <p:sldId id="327" r:id="rId18"/>
    <p:sldId id="348" r:id="rId19"/>
    <p:sldId id="329" r:id="rId20"/>
    <p:sldId id="331" r:id="rId21"/>
    <p:sldId id="336" r:id="rId22"/>
    <p:sldId id="353" r:id="rId23"/>
    <p:sldId id="332" r:id="rId24"/>
    <p:sldId id="330" r:id="rId25"/>
    <p:sldId id="333" r:id="rId26"/>
    <p:sldId id="334" r:id="rId27"/>
    <p:sldId id="337" r:id="rId28"/>
    <p:sldId id="338" r:id="rId29"/>
    <p:sldId id="354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/>
    <p:restoredTop sz="94663"/>
  </p:normalViewPr>
  <p:slideViewPr>
    <p:cSldViewPr snapToGrid="0" snapToObjects="1">
      <p:cViewPr varScale="1">
        <p:scale>
          <a:sx n="128" d="100"/>
          <a:sy n="128" d="100"/>
        </p:scale>
        <p:origin x="-24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9311E-C9EC-BC4F-B945-83CFD7BB34AC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E2BE7-F66A-9344-9948-345AA704E0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175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E0109E-8EDF-2A45-A9D3-4E2EF5403D27}" type="datetimeFigureOut">
              <a:rPr lang="en-US" smtClean="0"/>
              <a:t>1/21/20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3F77BA-7B77-EB44-857B-CE7BDFE4ED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0479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Sometime Normal distribution can be used instead of Poisson and vice versa.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9321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What is consequence of type-2 error?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multiple comparisons: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The more often one analyses the accumulating data, the greater the chance of eventually and wrongly detecting a difference, and thus drawing incorrect conclusions from the trial. </a:t>
            </a:r>
            <a:endParaRPr lang="en-US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89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Still</a:t>
            </a:r>
            <a:r>
              <a:rPr lang="en-US" baseline="0" dirty="0"/>
              <a:t> makes use of the 1:1 relationship between the information captured by the data and how common / rare that outcome is when H</a:t>
            </a:r>
            <a:r>
              <a:rPr lang="en-US" baseline="-25000" dirty="0"/>
              <a:t>0</a:t>
            </a:r>
            <a:r>
              <a:rPr lang="en-US" baseline="0" dirty="0"/>
              <a:t> is true.  </a:t>
            </a:r>
          </a:p>
          <a:p>
            <a:r>
              <a:rPr lang="en-US" baseline="0" dirty="0"/>
              <a:t>Here, extending the cross-sectional trial example, the Z-statistic is Normally distributed.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18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Lineberry</a:t>
            </a:r>
            <a:r>
              <a:rPr lang="en-US" baseline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990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25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5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Drivers of accrual:  Available PPT</a:t>
            </a:r>
            <a:r>
              <a:rPr lang="en-US" baseline="0" dirty="0"/>
              <a:t> pool; consent rate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5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plot</a:t>
            </a:r>
            <a:r>
              <a:rPr lang="en-US" baseline="0" dirty="0"/>
              <a:t> does not show change in estimate of SD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098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Drivers of accrual:  Available PPT</a:t>
            </a:r>
            <a:r>
              <a:rPr lang="en-US" baseline="0" dirty="0"/>
              <a:t> pool; consent rate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19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NB:  A Normal approximation would work well if</a:t>
            </a:r>
            <a:r>
              <a:rPr lang="en-US" baseline="0" dirty="0"/>
              <a:t> p=0.5 and n large.  Generally, would use logistic regression for binary outcomes.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7040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 also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3F77BA-7B77-EB44-857B-CE7BDFE4EDB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06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EBB22-80D8-B740-BB9D-DE4426026AA1}" type="datetime1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386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3B2F6-A12C-7E4E-862F-5BFDCFA2B7D1}" type="datetime1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611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33BA-545E-3A49-9722-7DAC8ACF1DC9}" type="datetime1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761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A4D303-93F6-754F-9474-6898D8F37DEE}" type="datetime1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076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BC060-D854-614F-8B24-F3A14DC9C48B}" type="datetime1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88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D577-53E4-AB41-8052-877DF4731274}" type="datetime1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99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EC2BE-96D4-5047-A1C4-EEA3862C5333}" type="datetime1">
              <a:rPr lang="en-US" smtClean="0"/>
              <a:t>1/21/20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19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21841-1680-BC43-8782-C04F3C29057D}" type="datetime1">
              <a:rPr lang="en-US" smtClean="0"/>
              <a:t>1/21/20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4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78F79-C8E6-F744-9E96-6C15F2F5E627}" type="datetime1">
              <a:rPr lang="en-US" smtClean="0"/>
              <a:t>1/21/20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607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2933D-1956-2B4F-9AF7-5E408ACA7F83}" type="datetime1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94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569E4-E354-9840-B7AB-BFA12315E148}" type="datetime1">
              <a:rPr lang="en-US" smtClean="0"/>
              <a:t>1/21/20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6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EA51B-8034-2647-A37F-F58E84D54DBA}" type="datetime1">
              <a:rPr lang="en-US" smtClean="0"/>
              <a:t>1/21/20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DC3C0-80BF-FC4D-BE0C-25AD1038F3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374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doi-org.ucsf.idm.oclc.org/10.1007/0-387-30107-0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humansubjects.nih.gov/data_safety" TargetMode="External"/><Relationship Id="rId4" Type="http://schemas.openxmlformats.org/officeDocument/2006/relationships/hyperlink" Target="https://www.niams.nih.gov/sites/default/files/dsmb_charter_template.pdf" TargetMode="External"/><Relationship Id="rId5" Type="http://schemas.openxmlformats.org/officeDocument/2006/relationships/hyperlink" Target="https://www.fda.gov/downloads/RegulatoryInformation/Guidances/ucm127073.pdf" TargetMode="External"/><Relationship Id="rId6" Type="http://schemas.openxmlformats.org/officeDocument/2006/relationships/hyperlink" Target="http://www.fda.gov/downloads/Drugs/GuidanceComplianceRegulatoryInformation/Guidances/UCM073122.pdf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hhs.gov/ohrp/regulations-and-policy/regulations/common-rule/index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funding.niaid.nih.gov/researchfunding/sci/human/pages/clintermguid.aspx" TargetMode="External"/><Relationship Id="rId3" Type="http://schemas.openxmlformats.org/officeDocument/2006/relationships/hyperlink" Target="http://www.niaid.nih.gov/researchfunding/sop/pages/default.aspx%23human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669427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sz="4200" b="1" dirty="0"/>
              <a:t>Biostatistics 226, Winter 2020</a:t>
            </a:r>
            <a:endParaRPr lang="en-US" sz="4200" dirty="0"/>
          </a:p>
          <a:p>
            <a:pPr marL="0" indent="0">
              <a:buNone/>
            </a:pPr>
            <a:r>
              <a:rPr lang="en-US" dirty="0"/>
              <a:t> </a:t>
            </a:r>
            <a:endParaRPr lang="en-US" sz="24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3800" u="sng" dirty="0"/>
              <a:t>Course Overview</a:t>
            </a:r>
            <a:endParaRPr lang="en-US" sz="38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/>
              <a:t>Jan 7 – Design of RCTs:  How to avoid bias and achieve valid results  </a:t>
            </a:r>
            <a:r>
              <a:rPr lang="en-US" sz="4000" i="1" dirty="0"/>
              <a:t> </a:t>
            </a:r>
            <a:endParaRPr lang="en-US" sz="4000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/>
              <a:t>Jan 14 – Analyses:  Baseline, Efficacy, and Safety    </a:t>
            </a:r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>
                <a:solidFill>
                  <a:srgbClr val="FF0000"/>
                </a:solidFill>
              </a:rPr>
              <a:t>Jan 21 – Monitoring trials for efficacy, futility, and patient safety </a:t>
            </a:r>
            <a:endParaRPr lang="en-US" sz="4000" i="1" dirty="0">
              <a:solidFill>
                <a:srgbClr val="FF0000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/>
              <a:t>Jan 28 – Cluster Randomized Trials</a:t>
            </a:r>
            <a:endParaRPr lang="en-US" sz="4000" i="1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/>
              <a:t>Feb 4 – Precision medicine I: SMART (Adaptive) Trials </a:t>
            </a:r>
            <a:endParaRPr lang="en-US" sz="4000" i="1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4000" dirty="0"/>
              <a:t>Feb 11 – TBA  </a:t>
            </a:r>
          </a:p>
          <a:p>
            <a:pPr marL="457200" lvl="1" indent="0">
              <a:buNone/>
            </a:pPr>
            <a:endParaRPr lang="en-US" i="1" dirty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3500" u="sng" dirty="0"/>
              <a:t>Textbook References</a:t>
            </a:r>
            <a:r>
              <a:rPr lang="en-US" sz="3500" dirty="0"/>
              <a:t>  </a:t>
            </a:r>
          </a:p>
          <a:p>
            <a:pPr marL="0" indent="0">
              <a:buNone/>
            </a:pPr>
            <a:r>
              <a:rPr lang="en-US" sz="3500" dirty="0"/>
              <a:t> </a:t>
            </a:r>
          </a:p>
          <a:p>
            <a:pPr marL="0" indent="0">
              <a:buNone/>
            </a:pPr>
            <a:r>
              <a:rPr lang="en-US" sz="3500" dirty="0" err="1"/>
              <a:t>DeMets</a:t>
            </a:r>
            <a:r>
              <a:rPr lang="en-US" sz="3500" dirty="0"/>
              <a:t>, </a:t>
            </a:r>
            <a:r>
              <a:rPr lang="en-US" sz="3500" dirty="0" err="1"/>
              <a:t>Furberg</a:t>
            </a:r>
            <a:r>
              <a:rPr lang="en-US" sz="3500" dirty="0"/>
              <a:t>, Friedman. </a:t>
            </a:r>
            <a:r>
              <a:rPr lang="en-US" sz="3500" i="1" dirty="0"/>
              <a:t>Data Monitoring in Clinical Trials, A Case Studies Approach, </a:t>
            </a:r>
            <a:r>
              <a:rPr lang="en-US" sz="3500" dirty="0"/>
              <a:t>2006</a:t>
            </a:r>
            <a:r>
              <a:rPr lang="en-US" sz="3500" i="1" dirty="0"/>
              <a:t>. </a:t>
            </a:r>
            <a:r>
              <a:rPr lang="en-US" sz="3500" dirty="0">
                <a:hlinkClick r:id="rId2"/>
              </a:rPr>
              <a:t>https://doi-org.ucsf.idm.oclc.org/10.1007/0-387-30107-0</a:t>
            </a:r>
            <a:endParaRPr lang="en-US" sz="3500" dirty="0"/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dirty="0"/>
              <a:t>  </a:t>
            </a:r>
            <a:endParaRPr lang="en-US" sz="3500" b="1" dirty="0"/>
          </a:p>
          <a:p>
            <a:pPr marL="0" indent="0">
              <a:buNone/>
            </a:pPr>
            <a:r>
              <a:rPr lang="en-US" sz="3500" dirty="0"/>
              <a:t>  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B21143-1270-134E-9632-B780DC93B0DC}" type="datetime1">
              <a:rPr lang="en-US" smtClean="0"/>
              <a:t>1/21/20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130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creen Shot 2019-02-25 at 6.15.15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5" r="-1825"/>
          <a:stretch>
            <a:fillRect/>
          </a:stretch>
        </p:blipFill>
        <p:spPr>
          <a:xfrm>
            <a:off x="282577" y="286846"/>
            <a:ext cx="8694199" cy="606950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1A0C7-2CF7-8941-B608-FCD153A0A342}" type="datetime1">
              <a:rPr lang="en-US" smtClean="0"/>
              <a:t>1/21/20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527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E2F20-6F67-FB49-A2CC-87BF2F0B8D00}" type="datetime1">
              <a:rPr lang="en-US" smtClean="0"/>
              <a:t>1/21/20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11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518584"/>
            <a:ext cx="8229600" cy="560758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/>
              <a:t>x</a:t>
            </a:r>
          </a:p>
        </p:txBody>
      </p:sp>
      <p:pic>
        <p:nvPicPr>
          <p:cNvPr id="9" name="Content Placeholder 5" descr="Screen Shot 2019-02-25 at 6.19.0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43" b="-10643"/>
          <a:stretch>
            <a:fillRect/>
          </a:stretch>
        </p:blipFill>
        <p:spPr>
          <a:xfrm>
            <a:off x="182880" y="182880"/>
            <a:ext cx="8801100" cy="6030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87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132"/>
            <a:ext cx="8229600" cy="61754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Time-frames </a:t>
            </a:r>
            <a:r>
              <a:rPr lang="en-US" sz="1800" b="1" dirty="0">
                <a:solidFill>
                  <a:srgbClr val="4F81BD"/>
                </a:solidFill>
              </a:rPr>
              <a:t>of RCT examples presented by students; (B) denotes behavioral outcome  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5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500" b="1" dirty="0">
              <a:solidFill>
                <a:schemeClr val="accent1"/>
              </a:solidFill>
            </a:endParaRPr>
          </a:p>
          <a:p>
            <a:pPr marL="228600" indent="-228600">
              <a:buFontTx/>
              <a:buChar char="•"/>
            </a:pPr>
            <a:r>
              <a:rPr lang="en-US" sz="1500" dirty="0" smtClean="0"/>
              <a:t>Investigators’ time frame (shown): </a:t>
            </a:r>
          </a:p>
          <a:p>
            <a:pPr marL="685800" lvl="1">
              <a:buFont typeface="Courier New"/>
              <a:buChar char="o"/>
            </a:pPr>
            <a:r>
              <a:rPr lang="en-US" sz="1500" dirty="0" smtClean="0"/>
              <a:t>Stopping during accrual </a:t>
            </a:r>
            <a:r>
              <a:rPr lang="en-US" sz="1500" dirty="0"/>
              <a:t>period </a:t>
            </a:r>
            <a:r>
              <a:rPr lang="en-US" sz="1500" dirty="0" smtClean="0"/>
              <a:t>avoids exposing some participants to inferior treatment. </a:t>
            </a:r>
          </a:p>
          <a:p>
            <a:pPr marL="400050" lvl="1" indent="0">
              <a:buNone/>
            </a:pPr>
            <a:endParaRPr lang="en-US" sz="1500" dirty="0"/>
          </a:p>
          <a:p>
            <a:pPr marL="228600" indent="-228600">
              <a:buFontTx/>
              <a:buChar char="•"/>
            </a:pPr>
            <a:r>
              <a:rPr lang="en-US" sz="1500" dirty="0" smtClean="0"/>
              <a:t>Participants’ time frame (not shown): </a:t>
            </a:r>
          </a:p>
          <a:p>
            <a:pPr marL="685800" lvl="1">
              <a:buFont typeface="Courier New"/>
              <a:buChar char="o"/>
            </a:pPr>
            <a:r>
              <a:rPr lang="en-US" sz="1500" dirty="0" smtClean="0"/>
              <a:t>Stopping </a:t>
            </a:r>
            <a:r>
              <a:rPr lang="en-US" sz="1500" dirty="0"/>
              <a:t>during </a:t>
            </a:r>
            <a:r>
              <a:rPr lang="en-US" sz="1500" dirty="0" smtClean="0"/>
              <a:t>treatment </a:t>
            </a:r>
            <a:r>
              <a:rPr lang="en-US" sz="1500" dirty="0"/>
              <a:t>period </a:t>
            </a:r>
            <a:r>
              <a:rPr lang="en-US" sz="1500" dirty="0" smtClean="0"/>
              <a:t>reduces exposure of </a:t>
            </a:r>
            <a:r>
              <a:rPr lang="en-US" sz="1500" dirty="0"/>
              <a:t>some participants to inferior treatment.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4442-FCE6-824C-B28D-758E10AD972F}" type="datetime1">
              <a:rPr lang="en-US" smtClean="0"/>
              <a:t>1/21/20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 descr="Screen Shot 2018-01-22 at 3.20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95132"/>
            <a:ext cx="6400800" cy="44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07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899614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1100"/>
              </a:spcBef>
              <a:buNone/>
            </a:pPr>
            <a:r>
              <a:rPr lang="en-US" sz="1800" u="sng" dirty="0"/>
              <a:t>Resources</a:t>
            </a:r>
          </a:p>
          <a:p>
            <a:pPr>
              <a:spcBef>
                <a:spcPts val="1100"/>
              </a:spcBef>
            </a:pPr>
            <a:r>
              <a:rPr lang="en-US" sz="1800" dirty="0" err="1"/>
              <a:t>DeMets</a:t>
            </a:r>
            <a:r>
              <a:rPr lang="en-US" sz="1800" dirty="0"/>
              <a:t>, </a:t>
            </a:r>
            <a:r>
              <a:rPr lang="en-US" sz="1800" dirty="0" err="1"/>
              <a:t>Furberg</a:t>
            </a:r>
            <a:r>
              <a:rPr lang="en-US" sz="1800" dirty="0"/>
              <a:t>, Friedman textbook, especially Chapter 2 </a:t>
            </a:r>
            <a:r>
              <a:rPr lang="mr-IN" sz="1800" i="1" dirty="0"/>
              <a:t>–</a:t>
            </a:r>
            <a:r>
              <a:rPr lang="en-US" sz="1800" i="1" dirty="0"/>
              <a:t> overview of 29 case studies (therapeutic trials; prevention and treatment) </a:t>
            </a:r>
          </a:p>
          <a:p>
            <a:pPr>
              <a:spcBef>
                <a:spcPts val="1100"/>
              </a:spcBef>
            </a:pPr>
            <a:r>
              <a:rPr lang="en-US" sz="1800" dirty="0">
                <a:solidFill>
                  <a:srgbClr val="008000"/>
                </a:solidFill>
                <a:hlinkClick r:id="rId2"/>
              </a:rPr>
              <a:t>Code of Federal Regulations (CFR) Title 45 Part 46</a:t>
            </a:r>
            <a:r>
              <a:rPr lang="en-US" sz="1800" dirty="0">
                <a:solidFill>
                  <a:srgbClr val="008000"/>
                </a:solidFill>
              </a:rPr>
              <a:t> </a:t>
            </a:r>
          </a:p>
          <a:p>
            <a:pPr>
              <a:spcBef>
                <a:spcPts val="1100"/>
              </a:spcBef>
            </a:pPr>
            <a:r>
              <a:rPr lang="en-US" sz="1800" dirty="0"/>
              <a:t>NIH : Overall policy and guidance by Institute/Center on data and safety monitoring.</a:t>
            </a:r>
            <a:endParaRPr lang="en-US" sz="1700" dirty="0">
              <a:solidFill>
                <a:srgbClr val="008000"/>
              </a:solidFill>
            </a:endParaRPr>
          </a:p>
          <a:p>
            <a:pPr marL="685800" indent="-283464">
              <a:spcBef>
                <a:spcPts val="1100"/>
              </a:spcBef>
              <a:buFont typeface="Lucida Grande"/>
              <a:buChar char="-"/>
            </a:pPr>
            <a:r>
              <a:rPr lang="en-US" sz="1800" dirty="0">
                <a:hlinkClick r:id="rId3"/>
              </a:rPr>
              <a:t>https://humansubjects.nih.gov/data_safety</a:t>
            </a:r>
            <a:r>
              <a:rPr lang="en-US" sz="1800" u="sng" dirty="0"/>
              <a:t> </a:t>
            </a:r>
          </a:p>
          <a:p>
            <a:pPr marL="685800" lvl="1">
              <a:spcBef>
                <a:spcPts val="1100"/>
              </a:spcBef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</a:rPr>
              <a:t>NIDDK </a:t>
            </a:r>
            <a:r>
              <a:rPr lang="mr-IN" sz="1800" dirty="0">
                <a:solidFill>
                  <a:srgbClr val="008000"/>
                </a:solidFill>
              </a:rPr>
              <a:t>–</a:t>
            </a:r>
            <a:r>
              <a:rPr lang="en-US" sz="1800" dirty="0">
                <a:solidFill>
                  <a:srgbClr val="008000"/>
                </a:solidFill>
              </a:rPr>
              <a:t> </a:t>
            </a:r>
            <a:r>
              <a:rPr lang="en-US" sz="1800" dirty="0">
                <a:solidFill>
                  <a:srgbClr val="008000"/>
                </a:solidFill>
                <a:sym typeface="Wingdings"/>
              </a:rPr>
              <a:t>addresses statistical issues related to </a:t>
            </a:r>
            <a:r>
              <a:rPr lang="en-US" sz="1800" dirty="0">
                <a:solidFill>
                  <a:srgbClr val="008000"/>
                </a:solidFill>
              </a:rPr>
              <a:t>efficacy </a:t>
            </a:r>
            <a:r>
              <a:rPr lang="en-US" sz="1800" dirty="0" smtClean="0">
                <a:solidFill>
                  <a:srgbClr val="008000"/>
                </a:solidFill>
              </a:rPr>
              <a:t>monitoring</a:t>
            </a:r>
            <a:endParaRPr lang="en-US" sz="2000" dirty="0">
              <a:solidFill>
                <a:srgbClr val="008000"/>
              </a:solidFill>
              <a:sym typeface="Wingdings"/>
            </a:endParaRPr>
          </a:p>
          <a:p>
            <a:pPr marL="685800" lvl="1">
              <a:spcBef>
                <a:spcPts val="1100"/>
              </a:spcBef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</a:rPr>
              <a:t>NCI -- discusses site monitoring for protocol compliance; emphasizes safety over </a:t>
            </a:r>
            <a:r>
              <a:rPr lang="en-US" sz="1800" dirty="0">
                <a:solidFill>
                  <a:srgbClr val="008000"/>
                </a:solidFill>
              </a:rPr>
              <a:t>monitoring of efficacy </a:t>
            </a:r>
            <a:r>
              <a:rPr lang="en-US" sz="1800" dirty="0" smtClean="0">
                <a:solidFill>
                  <a:srgbClr val="008000"/>
                </a:solidFill>
              </a:rPr>
              <a:t>outcomes  (</a:t>
            </a:r>
            <a:r>
              <a:rPr lang="en-US" sz="1600" i="1" dirty="0" smtClean="0">
                <a:solidFill>
                  <a:srgbClr val="008000"/>
                </a:solidFill>
                <a:sym typeface="Wingdings"/>
              </a:rPr>
              <a:t>e.g</a:t>
            </a:r>
            <a:r>
              <a:rPr lang="en-US" sz="1600" i="1" dirty="0">
                <a:solidFill>
                  <a:srgbClr val="008000"/>
                </a:solidFill>
                <a:sym typeface="Wingdings"/>
              </a:rPr>
              <a:t>., UCSF HDFCCC </a:t>
            </a:r>
            <a:r>
              <a:rPr lang="en-US" sz="1600" i="1" dirty="0" smtClean="0">
                <a:solidFill>
                  <a:srgbClr val="008000"/>
                </a:solidFill>
                <a:sym typeface="Wingdings"/>
              </a:rPr>
              <a:t>DSMB</a:t>
            </a:r>
            <a:r>
              <a:rPr lang="en-US" sz="1600" dirty="0" smtClean="0">
                <a:solidFill>
                  <a:srgbClr val="008000"/>
                </a:solidFill>
                <a:sym typeface="Wingdings"/>
              </a:rPr>
              <a:t>)</a:t>
            </a:r>
            <a:r>
              <a:rPr lang="en-US" sz="1600" i="1" dirty="0" smtClean="0">
                <a:solidFill>
                  <a:srgbClr val="008000"/>
                </a:solidFill>
                <a:sym typeface="Wingdings"/>
              </a:rPr>
              <a:t>  </a:t>
            </a:r>
            <a:endParaRPr lang="en-US" sz="1600" i="1" dirty="0">
              <a:solidFill>
                <a:srgbClr val="008000"/>
              </a:solidFill>
              <a:sym typeface="Wingdings"/>
            </a:endParaRPr>
          </a:p>
          <a:p>
            <a:pPr marL="685800" lvl="1">
              <a:spcBef>
                <a:spcPts val="1100"/>
              </a:spcBef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  <a:hlinkClick r:id="rId4"/>
              </a:rPr>
              <a:t>NIAMS – sample Charter for DSMB </a:t>
            </a:r>
            <a:endParaRPr lang="en-US" sz="1800" dirty="0">
              <a:solidFill>
                <a:srgbClr val="008000"/>
              </a:solidFill>
            </a:endParaRPr>
          </a:p>
          <a:p>
            <a:pPr>
              <a:spcBef>
                <a:spcPts val="1100"/>
              </a:spcBef>
            </a:pPr>
            <a:r>
              <a:rPr lang="en-US" sz="1800" dirty="0">
                <a:hlinkClick r:id="rId5"/>
              </a:rPr>
              <a:t>FDA </a:t>
            </a:r>
          </a:p>
          <a:p>
            <a:pPr marL="685800" lvl="1">
              <a:spcBef>
                <a:spcPts val="1100"/>
              </a:spcBef>
              <a:buFont typeface="Courier New"/>
              <a:buChar char="o"/>
            </a:pPr>
            <a:r>
              <a:rPr lang="en-US" sz="1800" dirty="0">
                <a:hlinkClick r:id="rId5"/>
              </a:rPr>
              <a:t>Guidance for Clinical Trial Sponsors</a:t>
            </a:r>
            <a:endParaRPr lang="en-US" sz="1800" dirty="0"/>
          </a:p>
          <a:p>
            <a:pPr marL="685800" lvl="1">
              <a:spcBef>
                <a:spcPts val="1100"/>
              </a:spcBef>
              <a:buFont typeface="Courier New"/>
              <a:buChar char="o"/>
            </a:pPr>
            <a:r>
              <a:rPr lang="en-US" sz="1800" dirty="0">
                <a:solidFill>
                  <a:srgbClr val="008000"/>
                </a:solidFill>
                <a:hlinkClick r:id="rId6"/>
              </a:rPr>
              <a:t>FDA Guidance for Industry E6 Good Clinical Practice: Consolidated Guidance</a:t>
            </a:r>
            <a:r>
              <a:rPr lang="en-US" sz="1800" dirty="0">
                <a:solidFill>
                  <a:srgbClr val="008000"/>
                </a:solidFill>
              </a:rPr>
              <a:t> </a:t>
            </a:r>
            <a:r>
              <a:rPr lang="en-US" sz="1800" dirty="0">
                <a:sym typeface="Wingdings"/>
              </a:rPr>
              <a:t> </a:t>
            </a:r>
          </a:p>
          <a:p>
            <a:pPr marL="800100" lvl="2" indent="0">
              <a:spcBef>
                <a:spcPts val="1100"/>
              </a:spcBef>
              <a:buNone/>
            </a:pPr>
            <a:r>
              <a:rPr lang="en-US" sz="1400" dirty="0"/>
              <a:t>5.5.2  The sponsor may consider establishing an independent data monitoring committee (IDMC) to assess the progress of a clinical trial, including the safety data and the critical efficacy endpoints at intervals, and to recommend to the sponsor whether to continue, modify, or stop a trial. The IDMC should have written operating procedures and maintain written records of all its meetings.</a:t>
            </a:r>
          </a:p>
          <a:p>
            <a:pPr marL="685800" lvl="1">
              <a:spcBef>
                <a:spcPts val="1100"/>
              </a:spcBef>
              <a:buFont typeface="Courier New"/>
              <a:buChar char="o"/>
            </a:pPr>
            <a:endParaRPr lang="en-US" sz="1800" u="sn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FA121-364F-A445-985C-0CD53341E3C5}" type="datetime1">
              <a:rPr lang="en-US" smtClean="0"/>
              <a:t>1/21/20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2062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0" name="AutoShape 4"/>
          <p:cNvCxnSpPr>
            <a:cxnSpLocks noChangeShapeType="1"/>
            <a:stCxn id="2052" idx="3"/>
            <a:endCxn id="2053" idx="1"/>
          </p:cNvCxnSpPr>
          <p:nvPr/>
        </p:nvCxnSpPr>
        <p:spPr bwMode="auto">
          <a:xfrm>
            <a:off x="3627438" y="3414713"/>
            <a:ext cx="5254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249238" y="1601788"/>
            <a:ext cx="3378200" cy="13462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Before enrolling patients</a:t>
            </a:r>
            <a:endParaRPr lang="en-US" sz="1000">
              <a:latin typeface="Verdana" charset="0"/>
              <a:cs typeface="Times New Roman" charset="0"/>
            </a:endParaRP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As part of the completed protocol, PI details safety monitoring plans and procedures including assessing, documenting, and reporting adverse events.</a:t>
            </a: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PI sends to program officer or medical officer for approval.</a:t>
            </a:r>
          </a:p>
        </p:txBody>
      </p:sp>
      <p:sp>
        <p:nvSpPr>
          <p:cNvPr id="2052" name="Text Box 7"/>
          <p:cNvSpPr txBox="1">
            <a:spLocks noChangeArrowheads="1"/>
          </p:cNvSpPr>
          <p:nvPr/>
        </p:nvSpPr>
        <p:spPr bwMode="auto">
          <a:xfrm>
            <a:off x="249238" y="3071813"/>
            <a:ext cx="3378200" cy="6858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Program officer or medical officer review</a:t>
            </a: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Does the PO or MO have concerns about patient safety?</a:t>
            </a:r>
          </a:p>
        </p:txBody>
      </p:sp>
      <p:sp>
        <p:nvSpPr>
          <p:cNvPr id="2053" name="Text Box 8"/>
          <p:cNvSpPr txBox="1">
            <a:spLocks noChangeArrowheads="1"/>
          </p:cNvSpPr>
          <p:nvPr/>
        </p:nvSpPr>
        <p:spPr bwMode="auto">
          <a:xfrm>
            <a:off x="4152900" y="2938463"/>
            <a:ext cx="2108200" cy="9525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Ctr="1"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Yes, concerned</a:t>
            </a: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PO or MO sends recommendations to the PI for collaborative revisions.</a:t>
            </a:r>
          </a:p>
        </p:txBody>
      </p:sp>
      <p:sp>
        <p:nvSpPr>
          <p:cNvPr id="2054" name="Text Box 9"/>
          <p:cNvSpPr txBox="1">
            <a:spLocks noChangeArrowheads="1"/>
          </p:cNvSpPr>
          <p:nvPr/>
        </p:nvSpPr>
        <p:spPr bwMode="auto">
          <a:xfrm>
            <a:off x="249238" y="3895725"/>
            <a:ext cx="3378200" cy="720725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No concerns </a:t>
            </a:r>
            <a:r>
              <a:rPr lang="en-US" sz="1200">
                <a:latin typeface="Verdana" charset="0"/>
                <a:cs typeface="Times New Roman" charset="0"/>
                <a:sym typeface="Wingdings" charset="0"/>
              </a:rPr>
              <a:t></a:t>
            </a:r>
            <a:r>
              <a:rPr lang="en-US" sz="1200">
                <a:latin typeface="Verdana" charset="0"/>
                <a:cs typeface="Times New Roman" charset="0"/>
              </a:rPr>
              <a:t> Approval</a:t>
            </a: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PO or MO approves safety plan and adverse event reporting plan.</a:t>
            </a:r>
          </a:p>
        </p:txBody>
      </p:sp>
      <p:cxnSp>
        <p:nvCxnSpPr>
          <p:cNvPr id="2055" name="AutoShape 10"/>
          <p:cNvCxnSpPr>
            <a:cxnSpLocks noChangeShapeType="1"/>
            <a:stCxn id="2053" idx="0"/>
            <a:endCxn id="2051" idx="3"/>
          </p:cNvCxnSpPr>
          <p:nvPr/>
        </p:nvCxnSpPr>
        <p:spPr bwMode="auto">
          <a:xfrm rot="5400000" flipH="1">
            <a:off x="4085431" y="1816895"/>
            <a:ext cx="663575" cy="1579562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6" name="AutoShape 11"/>
          <p:cNvCxnSpPr>
            <a:cxnSpLocks noChangeShapeType="1"/>
            <a:stCxn id="2052" idx="2"/>
            <a:endCxn id="2054" idx="0"/>
          </p:cNvCxnSpPr>
          <p:nvPr/>
        </p:nvCxnSpPr>
        <p:spPr bwMode="auto">
          <a:xfrm rot="5400000">
            <a:off x="1869282" y="3826669"/>
            <a:ext cx="13811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57" name="Text Box 12"/>
          <p:cNvSpPr txBox="1">
            <a:spLocks noChangeArrowheads="1"/>
          </p:cNvSpPr>
          <p:nvPr/>
        </p:nvSpPr>
        <p:spPr bwMode="auto">
          <a:xfrm>
            <a:off x="249238" y="4746625"/>
            <a:ext cx="3378200" cy="100806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Patients may be enrolled once the trial meets all approval requirements.</a:t>
            </a: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Needs IRB approval of complete protocol as well as approval by other parties such as the DSMB, FDA, and division regulatory staff.</a:t>
            </a:r>
          </a:p>
          <a:p>
            <a:pPr algn="ctr">
              <a:spcBef>
                <a:spcPct val="50000"/>
              </a:spcBef>
            </a:pPr>
            <a:endParaRPr lang="en-US" sz="900">
              <a:latin typeface="Verdana" charset="0"/>
              <a:cs typeface="Times New Roman" charset="0"/>
            </a:endParaRPr>
          </a:p>
        </p:txBody>
      </p:sp>
      <p:cxnSp>
        <p:nvCxnSpPr>
          <p:cNvPr id="2058" name="AutoShape 13"/>
          <p:cNvCxnSpPr>
            <a:cxnSpLocks noChangeShapeType="1"/>
            <a:stCxn id="2054" idx="2"/>
            <a:endCxn id="2057" idx="0"/>
          </p:cNvCxnSpPr>
          <p:nvPr/>
        </p:nvCxnSpPr>
        <p:spPr bwMode="auto">
          <a:xfrm rot="5400000">
            <a:off x="1873250" y="4681538"/>
            <a:ext cx="1301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9" name="AutoShape 14"/>
          <p:cNvCxnSpPr>
            <a:cxnSpLocks noChangeShapeType="1"/>
            <a:stCxn id="2051" idx="2"/>
            <a:endCxn id="2052" idx="0"/>
          </p:cNvCxnSpPr>
          <p:nvPr/>
        </p:nvCxnSpPr>
        <p:spPr bwMode="auto">
          <a:xfrm rot="5400000">
            <a:off x="1876425" y="3009901"/>
            <a:ext cx="1238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0" name="Text Box 15"/>
          <p:cNvSpPr txBox="1">
            <a:spLocks noChangeArrowheads="1"/>
          </p:cNvSpPr>
          <p:nvPr/>
        </p:nvSpPr>
        <p:spPr bwMode="auto">
          <a:xfrm>
            <a:off x="249238" y="1016000"/>
            <a:ext cx="3378200" cy="493713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</a:rPr>
              <a:t>After peer review</a:t>
            </a: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</a:rPr>
              <a:t>NIAID commits funds.</a:t>
            </a:r>
            <a:endParaRPr lang="en-US" sz="1000">
              <a:latin typeface="Verdana" charset="0"/>
              <a:cs typeface="Times New Roman" charset="0"/>
            </a:endParaRPr>
          </a:p>
        </p:txBody>
      </p:sp>
      <p:cxnSp>
        <p:nvCxnSpPr>
          <p:cNvPr id="2061" name="AutoShape 16"/>
          <p:cNvCxnSpPr>
            <a:cxnSpLocks noChangeShapeType="1"/>
            <a:stCxn id="2060" idx="2"/>
            <a:endCxn id="2051" idx="0"/>
          </p:cNvCxnSpPr>
          <p:nvPr/>
        </p:nvCxnSpPr>
        <p:spPr bwMode="auto">
          <a:xfrm rot="5400000">
            <a:off x="1892300" y="1555751"/>
            <a:ext cx="920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2" name="Text Box 17"/>
          <p:cNvSpPr txBox="1">
            <a:spLocks noChangeArrowheads="1"/>
          </p:cNvSpPr>
          <p:nvPr/>
        </p:nvSpPr>
        <p:spPr bwMode="auto">
          <a:xfrm>
            <a:off x="268288" y="5886450"/>
            <a:ext cx="3336925" cy="70485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During a clinical trial</a:t>
            </a:r>
          </a:p>
          <a:p>
            <a:pPr algn="ctr"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PO monitors compliance with </a:t>
            </a:r>
            <a:r>
              <a:rPr lang="en-US" sz="1000">
                <a:latin typeface="Verdana" charset="0"/>
              </a:rPr>
              <a:t>monitoring plan and adverse event reporting requirements.</a:t>
            </a:r>
          </a:p>
        </p:txBody>
      </p:sp>
      <p:sp>
        <p:nvSpPr>
          <p:cNvPr id="2063" name="Text Box 18"/>
          <p:cNvSpPr txBox="1">
            <a:spLocks noChangeArrowheads="1"/>
          </p:cNvSpPr>
          <p:nvPr/>
        </p:nvSpPr>
        <p:spPr bwMode="auto">
          <a:xfrm>
            <a:off x="6727825" y="4606925"/>
            <a:ext cx="2057400" cy="20574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IRB, FDA, and NIAID address DSMB and SAE reports</a:t>
            </a:r>
          </a:p>
          <a:p>
            <a:pPr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PO must email or fax PI  within 10 days and send official letter within 30 days of receipt.</a:t>
            </a:r>
          </a:p>
          <a:p>
            <a:pPr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NIAID can terminate award or take other action if PI does not comply with </a:t>
            </a:r>
            <a:r>
              <a:rPr lang="en-US" sz="1000">
                <a:latin typeface="Verdana" charset="0"/>
              </a:rPr>
              <a:t>monitoring plan</a:t>
            </a:r>
            <a:r>
              <a:rPr lang="en-US" sz="1000">
                <a:latin typeface="Verdana" charset="0"/>
                <a:cs typeface="Times New Roman" charset="0"/>
              </a:rPr>
              <a:t>.</a:t>
            </a:r>
          </a:p>
        </p:txBody>
      </p:sp>
      <p:sp>
        <p:nvSpPr>
          <p:cNvPr id="2064" name="Text Box 19"/>
          <p:cNvSpPr txBox="1">
            <a:spLocks noChangeArrowheads="1"/>
          </p:cNvSpPr>
          <p:nvPr/>
        </p:nvSpPr>
        <p:spPr bwMode="auto">
          <a:xfrm>
            <a:off x="4114800" y="4759325"/>
            <a:ext cx="2133600" cy="1752600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1200">
                <a:latin typeface="Verdana" charset="0"/>
                <a:cs typeface="Times New Roman" charset="0"/>
              </a:rPr>
              <a:t>Serious adverse events</a:t>
            </a:r>
            <a:endParaRPr lang="en-US" sz="1000">
              <a:latin typeface="Verdana" charset="0"/>
              <a:cs typeface="Times New Roman" charset="0"/>
            </a:endParaRPr>
          </a:p>
          <a:p>
            <a:pPr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PI provides reports of serious adverse events following </a:t>
            </a:r>
            <a:r>
              <a:rPr lang="en-US" sz="1000">
                <a:latin typeface="Verdana" charset="0"/>
                <a:cs typeface="Times New Roman" charset="0"/>
                <a:hlinkClick r:id="rId2"/>
              </a:rPr>
              <a:t>Guidance for Complying with the NIAID Clinical Terms of Award</a:t>
            </a:r>
            <a:r>
              <a:rPr lang="en-US" sz="1000">
                <a:latin typeface="Verdana" charset="0"/>
                <a:cs typeface="Times New Roman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1000">
                <a:latin typeface="Verdana" charset="0"/>
                <a:cs typeface="Times New Roman" charset="0"/>
              </a:rPr>
              <a:t>For multi-site trials, PI also sends DSMB summary reports to all IRBs and program officer. </a:t>
            </a:r>
          </a:p>
        </p:txBody>
      </p:sp>
      <p:cxnSp>
        <p:nvCxnSpPr>
          <p:cNvPr id="2065" name="AutoShape 21"/>
          <p:cNvCxnSpPr>
            <a:cxnSpLocks noChangeShapeType="1"/>
            <a:stCxn id="2064" idx="3"/>
            <a:endCxn id="2063" idx="1"/>
          </p:cNvCxnSpPr>
          <p:nvPr/>
        </p:nvCxnSpPr>
        <p:spPr bwMode="auto">
          <a:xfrm>
            <a:off x="6248400" y="5635625"/>
            <a:ext cx="47942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66" name="AutoShape 22"/>
          <p:cNvCxnSpPr>
            <a:cxnSpLocks noChangeShapeType="1"/>
            <a:stCxn id="2057" idx="2"/>
            <a:endCxn id="2062" idx="0"/>
          </p:cNvCxnSpPr>
          <p:nvPr/>
        </p:nvCxnSpPr>
        <p:spPr bwMode="auto">
          <a:xfrm rot="5400000">
            <a:off x="1871663" y="5819775"/>
            <a:ext cx="131762" cy="1588"/>
          </a:xfrm>
          <a:prstGeom prst="bentConnector3">
            <a:avLst>
              <a:gd name="adj1" fmla="val 4939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67" name="Text Box 24"/>
          <p:cNvSpPr txBox="1">
            <a:spLocks noChangeArrowheads="1"/>
          </p:cNvSpPr>
          <p:nvPr/>
        </p:nvSpPr>
        <p:spPr bwMode="auto">
          <a:xfrm>
            <a:off x="714375" y="123825"/>
            <a:ext cx="80010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sz="900" i="1">
                <a:latin typeface="Verdana" charset="0"/>
              </a:rPr>
              <a:t>Last reviewed October 5, 2010</a:t>
            </a:r>
          </a:p>
          <a:p>
            <a:pPr algn="r">
              <a:spcBef>
                <a:spcPct val="50000"/>
              </a:spcBef>
            </a:pPr>
            <a:r>
              <a:rPr lang="en-US" sz="900" i="1">
                <a:latin typeface="Verdana" charset="0"/>
              </a:rPr>
              <a:t>Relevant Extramural SOPs: </a:t>
            </a:r>
            <a:r>
              <a:rPr lang="en-US" sz="900" i="1">
                <a:solidFill>
                  <a:schemeClr val="accent2"/>
                </a:solidFill>
                <a:latin typeface="Verdana" charset="0"/>
                <a:hlinkClick r:id="rId3"/>
              </a:rPr>
              <a:t>Human Subject Resources</a:t>
            </a:r>
            <a:endParaRPr lang="en-US" sz="900" i="1">
              <a:solidFill>
                <a:schemeClr val="accent2"/>
              </a:solidFill>
              <a:latin typeface="Verdana" charset="0"/>
            </a:endParaRPr>
          </a:p>
        </p:txBody>
      </p:sp>
      <p:sp>
        <p:nvSpPr>
          <p:cNvPr id="2068" name="Text Box 25"/>
          <p:cNvSpPr txBox="1">
            <a:spLocks noChangeArrowheads="1"/>
          </p:cNvSpPr>
          <p:nvPr/>
        </p:nvSpPr>
        <p:spPr bwMode="auto">
          <a:xfrm>
            <a:off x="152400" y="609600"/>
            <a:ext cx="8724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400" b="1" dirty="0">
                <a:latin typeface="Verdana" charset="0"/>
              </a:rPr>
              <a:t>NIAID role:  Clinical Trial Safety Monitoring and Reporting Requirements</a:t>
            </a:r>
          </a:p>
        </p:txBody>
      </p:sp>
      <p:cxnSp>
        <p:nvCxnSpPr>
          <p:cNvPr id="2069" name="AutoShape 26"/>
          <p:cNvCxnSpPr>
            <a:cxnSpLocks noChangeShapeType="1"/>
            <a:stCxn id="2062" idx="3"/>
            <a:endCxn id="2064" idx="1"/>
          </p:cNvCxnSpPr>
          <p:nvPr/>
        </p:nvCxnSpPr>
        <p:spPr bwMode="auto">
          <a:xfrm flipV="1">
            <a:off x="3605213" y="5635625"/>
            <a:ext cx="509587" cy="603250"/>
          </a:xfrm>
          <a:prstGeom prst="bentConnector3">
            <a:avLst>
              <a:gd name="adj1" fmla="val 49843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38A147-BD76-B743-9CC5-3E95ACB4989F}" type="datetime1">
              <a:rPr lang="en-US" smtClean="0"/>
              <a:t>1/21/20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834"/>
            <a:ext cx="8229600" cy="5639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Statistical considerations regarding interim monitoring of a sequential RCT. 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 algn="ctr">
              <a:buNone/>
            </a:pPr>
            <a:r>
              <a:rPr lang="en-US" sz="1800" dirty="0"/>
              <a:t>Review of statistical testing </a:t>
            </a:r>
            <a:r>
              <a:rPr lang="is-IS" sz="1800" dirty="0"/>
              <a:t>… </a:t>
            </a:r>
            <a:r>
              <a:rPr lang="en-US" sz="1800" i="1" dirty="0"/>
              <a:t>Starting with a cross-sectional RCT. </a:t>
            </a:r>
          </a:p>
          <a:p>
            <a:pPr marL="0" indent="0">
              <a:spcBef>
                <a:spcPts val="900"/>
              </a:spcBef>
              <a:buNone/>
            </a:pPr>
            <a:r>
              <a:rPr lang="en-US" sz="1800" b="1" dirty="0"/>
              <a:t>Example:</a:t>
            </a:r>
            <a:r>
              <a:rPr lang="en-US" sz="1800" dirty="0"/>
              <a:t>  </a:t>
            </a:r>
            <a:r>
              <a:rPr lang="en-US" sz="1500" dirty="0"/>
              <a:t>Efficacy of polio vaccination – confers lifelong immunity to the virus almost immediately. </a:t>
            </a:r>
          </a:p>
          <a:p>
            <a:pPr marL="0" indent="0">
              <a:buNone/>
            </a:pPr>
            <a:r>
              <a:rPr lang="en-US" sz="1500" dirty="0"/>
              <a:t>	Study design to determine efficacy: </a:t>
            </a:r>
          </a:p>
          <a:p>
            <a:pPr marL="914400" lvl="0"/>
            <a:r>
              <a:rPr lang="en-US" sz="1500" dirty="0"/>
              <a:t>Randomize </a:t>
            </a:r>
            <a:r>
              <a:rPr lang="en-US" sz="1500" dirty="0" err="1"/>
              <a:t>susceptibles</a:t>
            </a:r>
            <a:r>
              <a:rPr lang="en-US" sz="1500" dirty="0"/>
              <a:t> to True or Sham vaccine.  </a:t>
            </a:r>
          </a:p>
          <a:p>
            <a:pPr marL="914400" lvl="0">
              <a:spcBef>
                <a:spcPts val="0"/>
              </a:spcBef>
            </a:pPr>
            <a:r>
              <a:rPr lang="en-US" sz="1500" dirty="0"/>
              <a:t>Test for presence of antibodies:  </a:t>
            </a:r>
            <a:r>
              <a:rPr lang="en-US" sz="1500" i="1" dirty="0">
                <a:solidFill>
                  <a:srgbClr val="4F81BD"/>
                </a:solidFill>
              </a:rPr>
              <a:t>Y</a:t>
            </a:r>
            <a:r>
              <a:rPr lang="en-US" sz="1500" i="1" baseline="-25000" dirty="0">
                <a:solidFill>
                  <a:srgbClr val="4F81BD"/>
                </a:solidFill>
              </a:rPr>
              <a:t>i</a:t>
            </a:r>
            <a:r>
              <a:rPr lang="en-US" sz="1500" dirty="0">
                <a:solidFill>
                  <a:srgbClr val="4F81BD"/>
                </a:solidFill>
              </a:rPr>
              <a:t>=1</a:t>
            </a:r>
            <a:r>
              <a:rPr lang="en-US" sz="1500" dirty="0"/>
              <a:t> if present.   </a:t>
            </a:r>
          </a:p>
          <a:p>
            <a:pPr marL="571500" lvl="0" indent="0">
              <a:spcBef>
                <a:spcPts val="0"/>
              </a:spcBef>
              <a:buNone/>
            </a:pPr>
            <a:endParaRPr lang="en-US" sz="1500" dirty="0"/>
          </a:p>
          <a:p>
            <a:pPr marL="457200" lvl="0" indent="0">
              <a:spcBef>
                <a:spcPts val="0"/>
              </a:spcBef>
              <a:buNone/>
            </a:pPr>
            <a:r>
              <a:rPr lang="en-US" sz="1500" dirty="0"/>
              <a:t>Parameterizations of intervention effect:  risk difference, 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n-US" sz="1500" dirty="0"/>
              <a:t>RR, or odds ratio. </a:t>
            </a:r>
          </a:p>
          <a:p>
            <a:pPr marL="457200" lvl="0" indent="0">
              <a:spcBef>
                <a:spcPts val="0"/>
              </a:spcBef>
              <a:buNone/>
            </a:pPr>
            <a:r>
              <a:rPr lang="en-US" sz="1500" dirty="0"/>
              <a:t>   </a:t>
            </a:r>
          </a:p>
          <a:p>
            <a:pPr marL="0" indent="0">
              <a:buNone/>
            </a:pPr>
            <a:r>
              <a:rPr lang="en-US" sz="1500" dirty="0"/>
              <a:t>We usually test </a:t>
            </a:r>
            <a:r>
              <a:rPr lang="en-US" sz="1500" dirty="0" smtClean="0"/>
              <a:t>a two</a:t>
            </a:r>
            <a:r>
              <a:rPr lang="en-US" sz="1500" dirty="0"/>
              <a:t>-sided alternative against the null hypothesis of no treatment effect:  </a:t>
            </a:r>
          </a:p>
          <a:p>
            <a:pPr marL="0" indent="0" algn="ctr">
              <a:buNone/>
            </a:pPr>
            <a:r>
              <a:rPr lang="en-US" sz="1500" dirty="0"/>
              <a:t>H</a:t>
            </a:r>
            <a:r>
              <a:rPr lang="en-US" sz="1500" baseline="-25000" dirty="0"/>
              <a:t>0</a:t>
            </a:r>
            <a:r>
              <a:rPr lang="en-US" sz="1500" dirty="0"/>
              <a:t>: </a:t>
            </a:r>
            <a:r>
              <a:rPr lang="en-US" sz="1500" i="1" dirty="0">
                <a:sym typeface="Symbol"/>
              </a:rPr>
              <a:t></a:t>
            </a:r>
            <a:r>
              <a:rPr lang="en-US" sz="1500" i="1" baseline="-25000" dirty="0"/>
              <a:t>0</a:t>
            </a:r>
            <a:r>
              <a:rPr lang="en-US" sz="1500" i="1" dirty="0"/>
              <a:t> </a:t>
            </a:r>
            <a:r>
              <a:rPr lang="en-US" sz="1500" dirty="0"/>
              <a:t>= 0 </a:t>
            </a:r>
            <a:r>
              <a:rPr lang="en-US" sz="1500" i="1" dirty="0"/>
              <a:t>versus</a:t>
            </a:r>
            <a:r>
              <a:rPr lang="en-US" sz="1500" dirty="0"/>
              <a:t> H</a:t>
            </a:r>
            <a:r>
              <a:rPr lang="en-US" sz="1500" baseline="-25000" dirty="0"/>
              <a:t>A</a:t>
            </a:r>
            <a:r>
              <a:rPr lang="en-US" sz="1500" dirty="0"/>
              <a:t>: </a:t>
            </a:r>
            <a:r>
              <a:rPr lang="en-US" sz="1500" i="1" dirty="0">
                <a:sym typeface="Symbol"/>
              </a:rPr>
              <a:t></a:t>
            </a:r>
            <a:r>
              <a:rPr lang="en-US" sz="1500" i="1" baseline="-25000" dirty="0"/>
              <a:t>0</a:t>
            </a:r>
            <a:r>
              <a:rPr lang="en-US" sz="1500" i="1" dirty="0"/>
              <a:t> </a:t>
            </a:r>
            <a:r>
              <a:rPr lang="en-US" sz="1500" dirty="0"/>
              <a:t>≠ 0,  where </a:t>
            </a:r>
            <a:r>
              <a:rPr lang="en-US" sz="1500" i="1" dirty="0">
                <a:sym typeface="Symbol"/>
              </a:rPr>
              <a:t></a:t>
            </a:r>
            <a:r>
              <a:rPr lang="en-US" sz="1500" i="1" baseline="-25000" dirty="0"/>
              <a:t>0</a:t>
            </a:r>
            <a:r>
              <a:rPr lang="en-US" sz="1500" i="1" dirty="0"/>
              <a:t> = </a:t>
            </a:r>
            <a:r>
              <a:rPr lang="en-US" sz="1500" i="1" dirty="0">
                <a:sym typeface="Symbol"/>
              </a:rPr>
              <a:t></a:t>
            </a:r>
            <a:r>
              <a:rPr lang="en-US" sz="1500" i="1" baseline="-25000" dirty="0"/>
              <a:t>E</a:t>
            </a:r>
            <a:r>
              <a:rPr lang="en-US" sz="1500" i="1" dirty="0"/>
              <a:t> </a:t>
            </a:r>
            <a:r>
              <a:rPr lang="en-US" sz="1500" dirty="0"/>
              <a:t>–</a:t>
            </a:r>
            <a:r>
              <a:rPr lang="en-US" sz="1500" i="1" dirty="0"/>
              <a:t> </a:t>
            </a:r>
            <a:r>
              <a:rPr lang="en-US" sz="1500" i="1" dirty="0">
                <a:sym typeface="Symbol"/>
              </a:rPr>
              <a:t></a:t>
            </a:r>
            <a:r>
              <a:rPr lang="en-US" sz="1500" i="1" baseline="-25000" dirty="0"/>
              <a:t>C</a:t>
            </a:r>
            <a:endParaRPr lang="en-US" sz="1500" dirty="0"/>
          </a:p>
          <a:p>
            <a:pPr marL="0" indent="0">
              <a:buNone/>
            </a:pPr>
            <a:r>
              <a:rPr lang="en-US" sz="1500" dirty="0"/>
              <a:t>Conduct a single analysis at the end of a trial: Estimate the treatment effect and its 95% confidence interval and Test H</a:t>
            </a:r>
            <a:r>
              <a:rPr lang="en-US" sz="1500" baseline="-25000" dirty="0"/>
              <a:t>0</a:t>
            </a:r>
            <a:r>
              <a:rPr lang="en-US" sz="1500" dirty="0"/>
              <a:t> – often using a test statistic with a standard normal distribution.</a:t>
            </a:r>
          </a:p>
          <a:p>
            <a:pPr marL="0" indent="0">
              <a:buNone/>
            </a:pPr>
            <a:r>
              <a:rPr lang="en-US" sz="1600" i="1" dirty="0"/>
              <a:t>Let </a:t>
            </a:r>
            <a:r>
              <a:rPr lang="en-US" sz="1600" i="1" dirty="0">
                <a:solidFill>
                  <a:srgbClr val="0000FF"/>
                </a:solidFill>
              </a:rPr>
              <a:t>d</a:t>
            </a:r>
            <a:r>
              <a:rPr lang="en-US" sz="1600" dirty="0"/>
              <a:t> represent the mean observed difference between active and control arms (data) and </a:t>
            </a:r>
            <a:r>
              <a:rPr lang="en-US" sz="1600" i="1" dirty="0"/>
              <a:t>δ</a:t>
            </a:r>
            <a:r>
              <a:rPr lang="en-US" sz="1600" i="1" baseline="-25000" dirty="0"/>
              <a:t>0</a:t>
            </a:r>
            <a:r>
              <a:rPr lang="en-US" sz="1600" dirty="0"/>
              <a:t> represents the value of the mean parameter when </a:t>
            </a:r>
            <a:r>
              <a:rPr lang="en-US" sz="1600" i="1" dirty="0"/>
              <a:t>H</a:t>
            </a:r>
            <a:r>
              <a:rPr lang="en-US" sz="1600" i="1" baseline="-25000" dirty="0"/>
              <a:t>0</a:t>
            </a:r>
            <a:r>
              <a:rPr lang="en-US" sz="1600" i="1" dirty="0"/>
              <a:t> </a:t>
            </a:r>
            <a:r>
              <a:rPr lang="en-US" sz="1600" dirty="0"/>
              <a:t>is true. </a:t>
            </a:r>
          </a:p>
          <a:p>
            <a:pPr marL="0" indent="0">
              <a:buNone/>
            </a:pPr>
            <a:endParaRPr lang="en-US" sz="15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B09E-4782-5D43-8629-DEB21F29EB43}" type="datetime1">
              <a:rPr lang="en-US" smtClean="0"/>
              <a:t>1/21/20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15</a:t>
            </a:fld>
            <a:endParaRPr lang="en-US"/>
          </a:p>
        </p:txBody>
      </p:sp>
      <p:pic>
        <p:nvPicPr>
          <p:cNvPr id="2" name="Picture 1" descr="Screen Shot 2019-02-25 at 6.27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2083" y="1820333"/>
            <a:ext cx="3024716" cy="1093143"/>
          </a:xfrm>
          <a:prstGeom prst="rect">
            <a:avLst/>
          </a:prstGeom>
        </p:spPr>
      </p:pic>
      <p:pic>
        <p:nvPicPr>
          <p:cNvPr id="6" name="Picture 5" descr="Screen Shot 2019-02-25 at 6.35.5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04330"/>
            <a:ext cx="8316383" cy="112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7863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899614"/>
          </a:xfrm>
          <a:ln>
            <a:solidFill>
              <a:srgbClr val="4F81BD"/>
            </a:solidFill>
          </a:ln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7200" b="1" dirty="0">
                <a:solidFill>
                  <a:srgbClr val="4F81BD"/>
                </a:solidFill>
              </a:rPr>
              <a:t>Review:  </a:t>
            </a:r>
            <a:r>
              <a:rPr lang="en-US" sz="7200" dirty="0"/>
              <a:t>Recall the standard Normal distribution and the one-to-one relationship between standardized outcome scale, </a:t>
            </a:r>
            <a:r>
              <a:rPr lang="en-US" sz="7200" i="1" dirty="0" err="1"/>
              <a:t>z</a:t>
            </a:r>
            <a:r>
              <a:rPr lang="en-US" sz="7200" i="1" baseline="-25000" dirty="0" err="1"/>
              <a:t>obs</a:t>
            </a:r>
            <a:r>
              <a:rPr lang="en-US" sz="7200" dirty="0"/>
              <a:t>, and probability scale</a:t>
            </a:r>
            <a:r>
              <a:rPr lang="en-US" sz="7200" i="1" dirty="0"/>
              <a:t>.  </a:t>
            </a:r>
          </a:p>
          <a:p>
            <a:pPr marL="0" indent="0">
              <a:buNone/>
            </a:pPr>
            <a:endParaRPr lang="en-US" sz="4900" i="1" dirty="0"/>
          </a:p>
          <a:p>
            <a:pPr marL="0" indent="0">
              <a:buNone/>
            </a:pPr>
            <a:endParaRPr lang="en-US" sz="5400" i="1" dirty="0"/>
          </a:p>
          <a:p>
            <a:pPr marL="0" indent="0">
              <a:buNone/>
            </a:pPr>
            <a:r>
              <a:rPr lang="en-US" sz="4900" i="1" dirty="0"/>
              <a:t> </a:t>
            </a:r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endParaRPr lang="en-US" sz="3500" dirty="0"/>
          </a:p>
          <a:p>
            <a:pPr marL="0" indent="0">
              <a:buNone/>
            </a:pPr>
            <a:r>
              <a:rPr lang="en-US" sz="3500" i="1" dirty="0"/>
              <a:t> </a:t>
            </a:r>
            <a:endParaRPr lang="en-US" sz="3500" dirty="0"/>
          </a:p>
          <a:p>
            <a:pPr marL="0" indent="0">
              <a:buNone/>
            </a:pPr>
            <a:endParaRPr lang="en-US" sz="3500" i="1" dirty="0"/>
          </a:p>
          <a:p>
            <a:pPr marL="0" indent="0">
              <a:buNone/>
            </a:pPr>
            <a:endParaRPr lang="en-US" sz="3500" i="1" dirty="0"/>
          </a:p>
          <a:p>
            <a:pPr marL="0" indent="0">
              <a:buNone/>
            </a:pPr>
            <a:endParaRPr lang="en-US" sz="3500" i="1" dirty="0"/>
          </a:p>
          <a:p>
            <a:pPr marL="0" indent="0">
              <a:buNone/>
            </a:pPr>
            <a:endParaRPr lang="en-US" sz="3500" i="1" dirty="0"/>
          </a:p>
          <a:p>
            <a:pPr marL="0" indent="0">
              <a:buNone/>
            </a:pPr>
            <a:endParaRPr lang="en-US" sz="3500" i="1" dirty="0"/>
          </a:p>
          <a:p>
            <a:pPr marL="0" indent="0">
              <a:buNone/>
            </a:pPr>
            <a:endParaRPr lang="en-US" sz="3500" i="1" dirty="0"/>
          </a:p>
          <a:p>
            <a:pPr marL="0" indent="0">
              <a:buNone/>
            </a:pPr>
            <a:endParaRPr lang="en-US" sz="3500" i="1" dirty="0"/>
          </a:p>
          <a:p>
            <a:pPr marL="0" indent="0">
              <a:buNone/>
            </a:pPr>
            <a:endParaRPr lang="en-US" sz="3500" i="1" dirty="0"/>
          </a:p>
          <a:p>
            <a:pPr marL="0" indent="0">
              <a:buNone/>
            </a:pPr>
            <a:endParaRPr lang="en-US" sz="3500" i="1" dirty="0"/>
          </a:p>
          <a:p>
            <a:pPr marL="0" indent="0" algn="ctr">
              <a:buNone/>
            </a:pPr>
            <a:r>
              <a:rPr lang="en-US" sz="6400" dirty="0"/>
              <a:t>Standard normal probability density function, </a:t>
            </a:r>
            <a:r>
              <a:rPr lang="en-US" sz="6600" dirty="0" err="1"/>
              <a:t>Pr</a:t>
            </a:r>
            <a:r>
              <a:rPr lang="en-US" sz="6600" dirty="0"/>
              <a:t>{Z = </a:t>
            </a:r>
            <a:r>
              <a:rPr lang="en-US" sz="6600" i="1" dirty="0" err="1"/>
              <a:t>z</a:t>
            </a:r>
            <a:r>
              <a:rPr lang="en-US" sz="6600" i="1" baseline="-25000" dirty="0" err="1"/>
              <a:t>obs</a:t>
            </a:r>
            <a:r>
              <a:rPr lang="en-US" sz="6600" dirty="0"/>
              <a:t>}: When </a:t>
            </a:r>
            <a:r>
              <a:rPr lang="en-US" sz="6600" i="1" dirty="0"/>
              <a:t>H</a:t>
            </a:r>
            <a:r>
              <a:rPr lang="en-US" sz="6600" i="1" baseline="-25000" dirty="0"/>
              <a:t>0</a:t>
            </a:r>
            <a:r>
              <a:rPr lang="en-US" sz="6600" i="1" dirty="0"/>
              <a:t> </a:t>
            </a:r>
            <a:r>
              <a:rPr lang="en-US" sz="6600" dirty="0"/>
              <a:t>true</a:t>
            </a:r>
            <a:r>
              <a:rPr lang="en-US" sz="6600" i="1" dirty="0"/>
              <a:t>,</a:t>
            </a:r>
            <a:r>
              <a:rPr lang="en-US" sz="6400" dirty="0"/>
              <a:t> mean = 0, SD = 1. </a:t>
            </a:r>
          </a:p>
          <a:p>
            <a:pPr marL="0" indent="0" algn="ctr">
              <a:buNone/>
            </a:pPr>
            <a:endParaRPr lang="en-US" sz="6400" dirty="0"/>
          </a:p>
          <a:p>
            <a:pPr marL="0" indent="0" algn="ctr">
              <a:buNone/>
            </a:pPr>
            <a:r>
              <a:rPr lang="en-US" sz="6400" dirty="0"/>
              <a:t>Horizontal axis:  </a:t>
            </a:r>
            <a:r>
              <a:rPr lang="en-US" sz="6400" i="1" dirty="0"/>
              <a:t>z = (d-δ</a:t>
            </a:r>
            <a:r>
              <a:rPr lang="en-US" sz="6400" i="1" baseline="-25000" dirty="0"/>
              <a:t>0</a:t>
            </a:r>
            <a:r>
              <a:rPr lang="en-US" sz="6400" i="1" dirty="0"/>
              <a:t>)/SE</a:t>
            </a:r>
            <a:r>
              <a:rPr lang="en-US" sz="6400" dirty="0"/>
              <a:t>.  Vertical axis: </a:t>
            </a:r>
            <a:r>
              <a:rPr lang="en-US" sz="6400" dirty="0" err="1"/>
              <a:t>Pr</a:t>
            </a:r>
            <a:r>
              <a:rPr lang="en-US" sz="6400" dirty="0"/>
              <a:t>{</a:t>
            </a:r>
            <a:r>
              <a:rPr lang="en-US" sz="6400" i="1" dirty="0"/>
              <a:t>Z </a:t>
            </a:r>
            <a:r>
              <a:rPr lang="en-US" sz="6400" dirty="0"/>
              <a:t>= z}.  Shaded areas: </a:t>
            </a:r>
            <a:r>
              <a:rPr lang="en-US" sz="6400" dirty="0" err="1"/>
              <a:t>Pr</a:t>
            </a:r>
            <a:r>
              <a:rPr lang="en-US" sz="6400" dirty="0"/>
              <a:t>{|</a:t>
            </a:r>
            <a:r>
              <a:rPr lang="en-US" sz="6400" i="1" dirty="0"/>
              <a:t>Z</a:t>
            </a:r>
            <a:r>
              <a:rPr lang="en-US" sz="6400" dirty="0"/>
              <a:t>|&gt;</a:t>
            </a:r>
            <a:r>
              <a:rPr lang="en-US" sz="6400" dirty="0">
                <a:cs typeface="Arial"/>
              </a:rPr>
              <a:t>z</a:t>
            </a:r>
            <a:r>
              <a:rPr lang="en-US" sz="6400" baseline="-25000" dirty="0">
                <a:cs typeface="Arial"/>
              </a:rPr>
              <a:t>1-α/2</a:t>
            </a:r>
            <a:r>
              <a:rPr lang="en-US" sz="6400" dirty="0"/>
              <a:t> } =</a:t>
            </a:r>
            <a:r>
              <a:rPr lang="en-US" sz="7200" dirty="0"/>
              <a:t> </a:t>
            </a:r>
            <a:r>
              <a:rPr lang="en-US" sz="6400" i="1" dirty="0">
                <a:sym typeface="Symbol"/>
              </a:rPr>
              <a:t></a:t>
            </a:r>
            <a:r>
              <a:rPr lang="en-US" sz="6400" dirty="0"/>
              <a:t> . </a:t>
            </a:r>
          </a:p>
          <a:p>
            <a:pPr marL="0" indent="0" algn="ctr">
              <a:buNone/>
            </a:pPr>
            <a:endParaRPr lang="en-US" sz="6400" dirty="0"/>
          </a:p>
          <a:p>
            <a:pPr marL="0" indent="0" algn="ctr">
              <a:buNone/>
            </a:pPr>
            <a:r>
              <a:rPr lang="en-US" sz="6400" b="1" dirty="0"/>
              <a:t>Correspondence between common benchmarks:  </a:t>
            </a:r>
            <a:r>
              <a:rPr lang="en-US" sz="6400" dirty="0"/>
              <a:t>When </a:t>
            </a:r>
            <a:r>
              <a:rPr lang="en-US" sz="6400" i="1" dirty="0">
                <a:sym typeface="Symbol"/>
              </a:rPr>
              <a:t></a:t>
            </a:r>
            <a:r>
              <a:rPr lang="en-US" sz="6400" i="1" dirty="0"/>
              <a:t> </a:t>
            </a:r>
            <a:r>
              <a:rPr lang="en-US" sz="6400" dirty="0"/>
              <a:t>= 0.05, </a:t>
            </a:r>
            <a:r>
              <a:rPr lang="en-US" sz="6400" dirty="0">
                <a:cs typeface="Arial"/>
              </a:rPr>
              <a:t>z</a:t>
            </a:r>
            <a:r>
              <a:rPr lang="en-US" sz="6400" baseline="-25000" dirty="0">
                <a:cs typeface="Arial"/>
              </a:rPr>
              <a:t>1-α/2</a:t>
            </a:r>
            <a:r>
              <a:rPr lang="en-US" sz="6400" dirty="0">
                <a:cs typeface="Arial"/>
              </a:rPr>
              <a:t>= 1.96 and z</a:t>
            </a:r>
            <a:r>
              <a:rPr lang="en-US" sz="6400" baseline="-25000" dirty="0">
                <a:cs typeface="Arial"/>
              </a:rPr>
              <a:t>1-α</a:t>
            </a:r>
            <a:r>
              <a:rPr lang="en-US" sz="6400" dirty="0">
                <a:cs typeface="Arial"/>
              </a:rPr>
              <a:t>= 1.645.</a:t>
            </a:r>
          </a:p>
          <a:p>
            <a:pPr marL="0" indent="0">
              <a:buNone/>
            </a:pPr>
            <a:endParaRPr lang="en-US" sz="4300" i="1" dirty="0"/>
          </a:p>
          <a:p>
            <a:pPr marL="0" indent="0">
              <a:buNone/>
            </a:pPr>
            <a:r>
              <a:rPr lang="en-US" sz="6400" i="1" dirty="0"/>
              <a:t>A statistical test </a:t>
            </a:r>
            <a:r>
              <a:rPr lang="en-US" sz="6400" i="1" dirty="0" smtClean="0"/>
              <a:t>can be </a:t>
            </a:r>
            <a:r>
              <a:rPr lang="en-US" sz="6400" i="1" dirty="0"/>
              <a:t>conducted via comparison with either the x-axis or an area of the probability distribution. For 2-sided test:</a:t>
            </a:r>
            <a:endParaRPr lang="en-US" sz="6400" dirty="0"/>
          </a:p>
          <a:p>
            <a:r>
              <a:rPr lang="en-US" sz="6400" dirty="0"/>
              <a:t>On data scale:  Reject H</a:t>
            </a:r>
            <a:r>
              <a:rPr lang="en-US" sz="6400" baseline="-25000" dirty="0"/>
              <a:t>0</a:t>
            </a:r>
            <a:r>
              <a:rPr lang="en-US" sz="6400" dirty="0"/>
              <a:t> if |</a:t>
            </a:r>
            <a:r>
              <a:rPr lang="en-US" sz="6400" dirty="0" err="1"/>
              <a:t>z</a:t>
            </a:r>
            <a:r>
              <a:rPr lang="en-US" sz="6400" baseline="-25000" dirty="0" err="1"/>
              <a:t>obs</a:t>
            </a:r>
            <a:r>
              <a:rPr lang="en-US" sz="6400" dirty="0"/>
              <a:t>|=|</a:t>
            </a:r>
            <a:r>
              <a:rPr lang="en-US" sz="6400" i="1" dirty="0">
                <a:solidFill>
                  <a:srgbClr val="0000FF"/>
                </a:solidFill>
              </a:rPr>
              <a:t>d</a:t>
            </a:r>
            <a:r>
              <a:rPr lang="en-US" sz="6400" i="1" dirty="0"/>
              <a:t>-δ</a:t>
            </a:r>
            <a:r>
              <a:rPr lang="en-US" sz="6400" i="1" baseline="-25000" dirty="0"/>
              <a:t>0</a:t>
            </a:r>
            <a:r>
              <a:rPr lang="en-US" sz="6400" dirty="0"/>
              <a:t>|/ (</a:t>
            </a:r>
            <a:r>
              <a:rPr lang="en-US" sz="6400" i="1" dirty="0"/>
              <a:t>2σ/n)</a:t>
            </a:r>
            <a:r>
              <a:rPr lang="en-US" sz="6400" dirty="0"/>
              <a:t> &gt; </a:t>
            </a:r>
            <a:r>
              <a:rPr lang="en-US" sz="6400" dirty="0">
                <a:cs typeface="Arial"/>
              </a:rPr>
              <a:t>z</a:t>
            </a:r>
            <a:r>
              <a:rPr lang="en-US" sz="6400" baseline="-25000" dirty="0">
                <a:cs typeface="Arial"/>
              </a:rPr>
              <a:t>1-α/2</a:t>
            </a:r>
            <a:r>
              <a:rPr lang="en-US" sz="6400" dirty="0"/>
              <a:t>.</a:t>
            </a:r>
          </a:p>
          <a:p>
            <a:r>
              <a:rPr lang="en-US" sz="6400" dirty="0" smtClean="0"/>
              <a:t>On probability </a:t>
            </a:r>
            <a:r>
              <a:rPr lang="en-US" sz="6400" dirty="0"/>
              <a:t>scale:   Reject H</a:t>
            </a:r>
            <a:r>
              <a:rPr lang="en-US" sz="6400" baseline="-25000" dirty="0"/>
              <a:t>0</a:t>
            </a:r>
            <a:r>
              <a:rPr lang="en-US" sz="6400" dirty="0"/>
              <a:t> if p-value &lt; </a:t>
            </a:r>
            <a:r>
              <a:rPr lang="en-US" sz="6400" i="1" dirty="0">
                <a:sym typeface="Symbol"/>
              </a:rPr>
              <a:t></a:t>
            </a:r>
            <a:r>
              <a:rPr lang="en-US" sz="6400" i="1" dirty="0"/>
              <a:t> </a:t>
            </a:r>
            <a:r>
              <a:rPr lang="en-US" sz="6400" dirty="0"/>
              <a:t> =  </a:t>
            </a:r>
            <a:r>
              <a:rPr lang="en-US" sz="6400" dirty="0" err="1"/>
              <a:t>Pr</a:t>
            </a:r>
            <a:r>
              <a:rPr lang="en-US" sz="6400" dirty="0"/>
              <a:t>{|</a:t>
            </a:r>
            <a:r>
              <a:rPr lang="en-US" sz="6400" i="1" dirty="0" err="1"/>
              <a:t>z</a:t>
            </a:r>
            <a:r>
              <a:rPr lang="en-US" sz="6400" i="1" baseline="-25000" dirty="0" err="1"/>
              <a:t>obs</a:t>
            </a:r>
            <a:r>
              <a:rPr lang="en-US" sz="6400" dirty="0"/>
              <a:t>|&gt;</a:t>
            </a:r>
            <a:r>
              <a:rPr lang="en-US" sz="6400" dirty="0">
                <a:cs typeface="Arial"/>
              </a:rPr>
              <a:t>z</a:t>
            </a:r>
            <a:r>
              <a:rPr lang="en-US" sz="6400" baseline="-25000" dirty="0">
                <a:cs typeface="Arial"/>
              </a:rPr>
              <a:t>1-α/2</a:t>
            </a:r>
            <a:r>
              <a:rPr lang="en-US" sz="6400" dirty="0"/>
              <a:t> } &lt; </a:t>
            </a:r>
            <a:r>
              <a:rPr lang="en-US" sz="6400" i="1" dirty="0">
                <a:sym typeface="Symbol"/>
              </a:rPr>
              <a:t>.</a:t>
            </a:r>
            <a:r>
              <a:rPr lang="en-US" sz="6400" dirty="0"/>
              <a:t>  </a:t>
            </a:r>
          </a:p>
          <a:p>
            <a:pPr marL="0" indent="0">
              <a:buNone/>
            </a:pPr>
            <a:endParaRPr lang="en-US" sz="6400" dirty="0"/>
          </a:p>
          <a:p>
            <a:pPr marL="0" indent="0">
              <a:buNone/>
            </a:pPr>
            <a:r>
              <a:rPr lang="en-US" sz="6400" i="1" dirty="0"/>
              <a:t>Note that the test assumes H</a:t>
            </a:r>
            <a:r>
              <a:rPr lang="en-US" sz="6400" i="1" baseline="-25000" dirty="0"/>
              <a:t>0 </a:t>
            </a:r>
            <a:r>
              <a:rPr lang="en-US" sz="6400" i="1" dirty="0"/>
              <a:t> is true; the results (data) </a:t>
            </a:r>
            <a:r>
              <a:rPr lang="en-US" sz="6400" i="1" u="sng" dirty="0"/>
              <a:t>reject</a:t>
            </a:r>
            <a:r>
              <a:rPr lang="en-US" sz="6400" i="1" dirty="0"/>
              <a:t> or </a:t>
            </a:r>
            <a:r>
              <a:rPr lang="en-US" sz="6400" i="1" u="sng" dirty="0"/>
              <a:t>do not reject</a:t>
            </a:r>
            <a:r>
              <a:rPr lang="en-US" sz="6400" i="1" dirty="0"/>
              <a:t> H</a:t>
            </a:r>
            <a:r>
              <a:rPr lang="en-US" sz="6400" i="1" baseline="-25000" dirty="0"/>
              <a:t>0</a:t>
            </a:r>
            <a:r>
              <a:rPr lang="en-US" sz="6400" i="1" dirty="0"/>
              <a:t>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53A8C-8CF7-9045-9ABF-A4E3C9D43A21}" type="datetime1">
              <a:rPr lang="en-US" smtClean="0"/>
              <a:t>1/21/20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16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410" y="1294871"/>
            <a:ext cx="436118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02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132"/>
            <a:ext cx="8229600" cy="61754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At the end of the RCT, we want to be able to draw a firm conclusion:  “reject H</a:t>
            </a:r>
            <a:r>
              <a:rPr lang="en-US" sz="2000" baseline="-25000" dirty="0"/>
              <a:t>0</a:t>
            </a:r>
            <a:r>
              <a:rPr lang="en-US" sz="2000" dirty="0"/>
              <a:t>” or “do not reject H</a:t>
            </a:r>
            <a:r>
              <a:rPr lang="en-US" sz="2000" baseline="-25000" dirty="0"/>
              <a:t>0</a:t>
            </a:r>
            <a:r>
              <a:rPr lang="en-US" sz="2000" dirty="0"/>
              <a:t>.”  </a:t>
            </a:r>
          </a:p>
          <a:p>
            <a:pPr marL="0" indent="0" algn="ctr">
              <a:buNone/>
            </a:pPr>
            <a:r>
              <a:rPr lang="en-US" sz="1800" dirty="0">
                <a:sym typeface="Wingdings"/>
              </a:rPr>
              <a:t> </a:t>
            </a:r>
            <a:r>
              <a:rPr lang="en-US" sz="1800" dirty="0"/>
              <a:t>However, our conclusion will be based on data, and errors can occur. </a:t>
            </a:r>
            <a:r>
              <a:rPr lang="en-US" sz="1800" dirty="0">
                <a:sym typeface="Wingdings"/>
              </a:rPr>
              <a:t></a:t>
            </a:r>
            <a:endParaRPr lang="en-US" sz="1600" dirty="0"/>
          </a:p>
          <a:p>
            <a:pPr marL="0" indent="0">
              <a:buNone/>
            </a:pPr>
            <a:endParaRPr lang="en-US" sz="12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914400" lvl="2" indent="0">
              <a:buNone/>
            </a:pPr>
            <a:r>
              <a:rPr lang="en-US" sz="1700" dirty="0"/>
              <a:t>When H</a:t>
            </a:r>
            <a:r>
              <a:rPr lang="en-US" sz="1700" baseline="-25000" dirty="0"/>
              <a:t>0</a:t>
            </a:r>
            <a:r>
              <a:rPr lang="en-US" sz="1700" dirty="0"/>
              <a:t> is true:  </a:t>
            </a:r>
            <a:r>
              <a:rPr lang="en-US" sz="1700" i="1" dirty="0"/>
              <a:t>Specificity</a:t>
            </a:r>
            <a:r>
              <a:rPr lang="en-US" sz="1700" dirty="0"/>
              <a:t> = 1-</a:t>
            </a:r>
            <a:r>
              <a:rPr lang="en-US" sz="1700" dirty="0">
                <a:sym typeface="Symbol"/>
              </a:rPr>
              <a:t></a:t>
            </a:r>
            <a:r>
              <a:rPr lang="en-US" sz="1700" dirty="0"/>
              <a:t> = </a:t>
            </a:r>
            <a:r>
              <a:rPr lang="en-US" sz="1700" dirty="0" err="1"/>
              <a:t>Pr</a:t>
            </a:r>
            <a:r>
              <a:rPr lang="en-US" sz="1700" dirty="0"/>
              <a:t>{Do no reject H</a:t>
            </a:r>
            <a:r>
              <a:rPr lang="en-US" sz="1700" baseline="-25000" dirty="0"/>
              <a:t>0</a:t>
            </a:r>
            <a:r>
              <a:rPr lang="en-US" sz="1700" dirty="0"/>
              <a:t>, when H</a:t>
            </a:r>
            <a:r>
              <a:rPr lang="en-US" sz="1700" baseline="-25000" dirty="0"/>
              <a:t>0</a:t>
            </a:r>
            <a:r>
              <a:rPr lang="en-US" sz="1700" dirty="0"/>
              <a:t> is true}</a:t>
            </a:r>
          </a:p>
          <a:p>
            <a:pPr marL="914400" lvl="2" indent="0">
              <a:buNone/>
            </a:pPr>
            <a:r>
              <a:rPr lang="en-US" sz="1700" dirty="0"/>
              <a:t>When H</a:t>
            </a:r>
            <a:r>
              <a:rPr lang="en-US" sz="1700" baseline="-25000" dirty="0"/>
              <a:t>A</a:t>
            </a:r>
            <a:r>
              <a:rPr lang="en-US" sz="1700" dirty="0"/>
              <a:t> is true:  </a:t>
            </a:r>
            <a:r>
              <a:rPr lang="en-US" sz="1700" i="1" dirty="0"/>
              <a:t>Sensitivity</a:t>
            </a:r>
            <a:r>
              <a:rPr lang="en-US" sz="1700" dirty="0"/>
              <a:t> = 1-</a:t>
            </a:r>
            <a:r>
              <a:rPr lang="en-US" sz="1700" dirty="0">
                <a:sym typeface="Symbol"/>
              </a:rPr>
              <a:t></a:t>
            </a:r>
            <a:r>
              <a:rPr lang="en-US" sz="1700" dirty="0"/>
              <a:t> = power = </a:t>
            </a:r>
            <a:r>
              <a:rPr lang="en-US" sz="1700" dirty="0" err="1"/>
              <a:t>Pr</a:t>
            </a:r>
            <a:r>
              <a:rPr lang="en-US" sz="1700" dirty="0"/>
              <a:t>{Reject H</a:t>
            </a:r>
            <a:r>
              <a:rPr lang="en-US" sz="1700" baseline="-25000" dirty="0"/>
              <a:t>0</a:t>
            </a:r>
            <a:r>
              <a:rPr lang="en-US" sz="1700" dirty="0"/>
              <a:t>, when H</a:t>
            </a:r>
            <a:r>
              <a:rPr lang="en-US" sz="1700" baseline="-25000" dirty="0"/>
              <a:t>0</a:t>
            </a:r>
            <a:r>
              <a:rPr lang="en-US" sz="1700" dirty="0"/>
              <a:t> is false}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2000" i="1" dirty="0"/>
              <a:t>Risk of false-positive finding is </a:t>
            </a:r>
            <a:r>
              <a:rPr lang="en-US" sz="2000" i="1" dirty="0">
                <a:sym typeface="Symbol"/>
              </a:rPr>
              <a:t></a:t>
            </a:r>
            <a:r>
              <a:rPr lang="en-US" sz="2000" i="1" dirty="0"/>
              <a:t>.</a:t>
            </a:r>
            <a:r>
              <a:rPr lang="en-US" sz="2000" dirty="0"/>
              <a:t>   </a:t>
            </a:r>
          </a:p>
          <a:p>
            <a:pPr>
              <a:buFont typeface="Wingdings" charset="0"/>
              <a:buChar char="à"/>
            </a:pPr>
            <a:r>
              <a:rPr lang="en-US" sz="1700" dirty="0"/>
              <a:t>Its consequence: Claim that an intervention is effective when it isn’t. </a:t>
            </a:r>
          </a:p>
          <a:p>
            <a:pPr>
              <a:buFont typeface="Wingdings" charset="0"/>
              <a:buChar char="à"/>
            </a:pPr>
            <a:r>
              <a:rPr lang="en-US" sz="1700" dirty="0"/>
              <a:t>Changes standard of care from Control to Experimental </a:t>
            </a:r>
            <a:r>
              <a:rPr lang="en-US" sz="1700" dirty="0" smtClean="0"/>
              <a:t>in </a:t>
            </a:r>
            <a:r>
              <a:rPr lang="en-US" sz="1700" dirty="0"/>
              <a:t>a broad population. </a:t>
            </a:r>
          </a:p>
          <a:p>
            <a:pPr marL="0" indent="0">
              <a:spcBef>
                <a:spcPts val="1100"/>
              </a:spcBef>
              <a:buNone/>
            </a:pPr>
            <a:r>
              <a:rPr lang="en-US" sz="2000" dirty="0"/>
              <a:t>We work hard to minimize this important error. </a:t>
            </a:r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i="1" dirty="0">
                <a:solidFill>
                  <a:schemeClr val="accent1"/>
                </a:solidFill>
              </a:rPr>
              <a:t>What is consequence of type-2 error?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2637B-9AFB-B84D-B2D3-E7A358C18B80}" type="datetime1">
              <a:rPr lang="en-US" smtClean="0"/>
              <a:t>1/21/20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73083"/>
              </p:ext>
            </p:extLst>
          </p:nvPr>
        </p:nvGraphicFramePr>
        <p:xfrm>
          <a:off x="1884890" y="1407584"/>
          <a:ext cx="5374221" cy="21166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3202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691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527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26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Statistical test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Two possible true states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4600">
                <a:tc>
                  <a:txBody>
                    <a:bodyPr/>
                    <a:lstStyle/>
                    <a:p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H</a:t>
                      </a:r>
                      <a:r>
                        <a:rPr lang="en-US" sz="1600" b="0" baseline="-2500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A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: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  <a:sym typeface="Symbol"/>
                        </a:rPr>
                        <a:t>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 ≠ 0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H</a:t>
                      </a:r>
                      <a:r>
                        <a:rPr lang="en-US" sz="1600" b="0" baseline="-2500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0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: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  <a:sym typeface="Symbol"/>
                        </a:rPr>
                        <a:t>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 = 0</a:t>
                      </a:r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2441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|</a:t>
                      </a:r>
                      <a:r>
                        <a:rPr lang="en-US" sz="1500" dirty="0" err="1"/>
                        <a:t>z</a:t>
                      </a:r>
                      <a:r>
                        <a:rPr lang="en-US" sz="1500" baseline="-25000" dirty="0" err="1"/>
                        <a:t>obs</a:t>
                      </a:r>
                      <a:r>
                        <a:rPr lang="en-US" sz="1500" dirty="0"/>
                        <a:t>|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≠ 0:  Reject H</a:t>
                      </a:r>
                      <a:r>
                        <a:rPr lang="en-US" sz="1500" b="0" baseline="-2500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0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 … “positive trial”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TP =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1-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  <a:sym typeface="Symbol"/>
                        </a:rPr>
                        <a:t>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FP =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  <a:sym typeface="Symbol"/>
                        </a:rPr>
                        <a:t>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350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/>
                        <a:t>|</a:t>
                      </a:r>
                      <a:r>
                        <a:rPr lang="en-US" sz="1500" dirty="0" err="1"/>
                        <a:t>z</a:t>
                      </a:r>
                      <a:r>
                        <a:rPr lang="en-US" sz="1500" baseline="-25000" dirty="0" err="1"/>
                        <a:t>obs</a:t>
                      </a:r>
                      <a:r>
                        <a:rPr lang="en-US" sz="1500" dirty="0"/>
                        <a:t>|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= 0:  Do not reject H</a:t>
                      </a:r>
                      <a:r>
                        <a:rPr lang="en-US" sz="1500" b="0" baseline="-2500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0</a:t>
                      </a:r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 … “negative trial”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FN =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  <a:sym typeface="Symbol"/>
                        </a:rPr>
                        <a:t>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1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TN = 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</a:rPr>
                        <a:t>1-</a:t>
                      </a: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+mj-lt"/>
                          <a:cs typeface="Helvetica"/>
                          <a:sym typeface="Symbol"/>
                        </a:rPr>
                        <a:t>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+mj-lt"/>
                        <a:cs typeface="Helvetica"/>
                      </a:endParaRPr>
                    </a:p>
                  </a:txBody>
                  <a:tcPr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41798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Shot 2019-02-25 at 7.28.07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" r="-359"/>
          <a:stretch>
            <a:fillRect/>
          </a:stretch>
        </p:blipFill>
        <p:spPr>
          <a:xfrm>
            <a:off x="182880" y="292013"/>
            <a:ext cx="8729984" cy="59817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E0ACA-4729-ED48-9386-536F8A7134A4}" type="datetime1">
              <a:rPr lang="en-US" smtClean="0"/>
              <a:t>1/21/20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81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AF89A3-8A32-AA46-B566-6973A6D59440}" type="datetime1">
              <a:rPr lang="en-US" smtClean="0"/>
              <a:t>1/21/20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19</a:t>
            </a:fld>
            <a:endParaRPr lang="en-US"/>
          </a:p>
        </p:txBody>
      </p:sp>
      <p:pic>
        <p:nvPicPr>
          <p:cNvPr id="10" name="Content Placeholder 9" descr="Screen Shot 2018-01-22 at 6.12.46 PM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" r="247"/>
          <a:stretch/>
        </p:blipFill>
        <p:spPr>
          <a:xfrm>
            <a:off x="91440" y="507998"/>
            <a:ext cx="9058390" cy="5821680"/>
          </a:xfrm>
        </p:spPr>
      </p:pic>
    </p:spTree>
    <p:extLst>
      <p:ext uri="{BB962C8B-B14F-4D97-AF65-F5344CB8AC3E}">
        <p14:creationId xmlns:p14="http://schemas.microsoft.com/office/powerpoint/2010/main" val="266432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6736"/>
            <a:ext cx="8229600" cy="5669427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spcBef>
                <a:spcPts val="1100"/>
              </a:spcBef>
              <a:buNone/>
            </a:pPr>
            <a:r>
              <a:rPr lang="en-US" sz="2200" dirty="0">
                <a:solidFill>
                  <a:schemeClr val="accent2"/>
                </a:solidFill>
              </a:rPr>
              <a:t>Review:  Jan 14 – </a:t>
            </a:r>
            <a:r>
              <a:rPr lang="en-US" sz="2400" dirty="0">
                <a:solidFill>
                  <a:schemeClr val="accent2"/>
                </a:solidFill>
              </a:rPr>
              <a:t>Analyses:  Baseline, Efficacy, and Safety</a:t>
            </a:r>
            <a:r>
              <a:rPr lang="en-US" sz="2400" dirty="0"/>
              <a:t>    </a:t>
            </a:r>
            <a:endParaRPr lang="en-US" sz="2200" dirty="0">
              <a:solidFill>
                <a:schemeClr val="accent2"/>
              </a:solidFill>
            </a:endParaRPr>
          </a:p>
          <a:p>
            <a:pPr marL="0" indent="0">
              <a:spcBef>
                <a:spcPts val="1100"/>
              </a:spcBef>
              <a:buNone/>
            </a:pPr>
            <a:r>
              <a:rPr lang="en-US" sz="1700" u="sng" dirty="0"/>
              <a:t>HW Readings</a:t>
            </a:r>
            <a:endParaRPr lang="en-US" sz="1700" dirty="0"/>
          </a:p>
          <a:p>
            <a:r>
              <a:rPr lang="en-US" sz="1600" dirty="0">
                <a:solidFill>
                  <a:srgbClr val="0000FF"/>
                </a:solidFill>
              </a:rPr>
              <a:t>Austin 2010 </a:t>
            </a:r>
          </a:p>
          <a:p>
            <a:pPr lvl="1"/>
            <a:r>
              <a:rPr lang="en-US" sz="1600" dirty="0">
                <a:solidFill>
                  <a:srgbClr val="0000FF"/>
                </a:solidFill>
              </a:rPr>
              <a:t>Baseline Data – </a:t>
            </a:r>
          </a:p>
          <a:p>
            <a:pPr lvl="2">
              <a:spcBef>
                <a:spcPts val="0"/>
              </a:spcBef>
            </a:pPr>
            <a:r>
              <a:rPr lang="en-US" sz="1600" dirty="0" smtClean="0"/>
              <a:t>Altman:  </a:t>
            </a:r>
            <a:r>
              <a:rPr lang="en-US" sz="1600" dirty="0"/>
              <a:t>‘‘performing a significance test to compare baseline variables is to assess the probability of something having occurred by chance when we know that it did occur by chance.” 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Although randomization will, on average, balance covariates between treated and untreated subjects, it need not do so in any particular randomization. </a:t>
            </a:r>
            <a:endParaRPr lang="en-US" sz="1600" dirty="0" smtClean="0"/>
          </a:p>
          <a:p>
            <a:pPr marL="914400" lvl="2" indent="0">
              <a:spcBef>
                <a:spcPts val="0"/>
              </a:spcBef>
              <a:buNone/>
            </a:pPr>
            <a:endParaRPr lang="en-US" sz="1600" dirty="0"/>
          </a:p>
          <a:p>
            <a:pPr lvl="1">
              <a:spcBef>
                <a:spcPts val="0"/>
              </a:spcBef>
            </a:pPr>
            <a:r>
              <a:rPr lang="en-US" sz="1600" dirty="0">
                <a:solidFill>
                  <a:srgbClr val="0000FF"/>
                </a:solidFill>
              </a:rPr>
              <a:t>Adjustment </a:t>
            </a:r>
            <a:r>
              <a:rPr lang="en-US" sz="1600" dirty="0">
                <a:solidFill>
                  <a:srgbClr val="0000FF"/>
                </a:solidFill>
              </a:rPr>
              <a:t>–</a:t>
            </a:r>
            <a:r>
              <a:rPr lang="en-US" sz="1600" dirty="0" smtClean="0"/>
              <a:t> </a:t>
            </a:r>
            <a:r>
              <a:rPr lang="en-US" sz="1600" dirty="0"/>
              <a:t>Should adjusted regression model be used when estimating the effect of the treatment on the outcome?  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To adjust for chance imbalance in </a:t>
            </a:r>
            <a:r>
              <a:rPr lang="en-US" sz="1600" u="sng" dirty="0" err="1"/>
              <a:t>prognostically</a:t>
            </a:r>
            <a:r>
              <a:rPr lang="en-US" sz="1600" u="sng" dirty="0"/>
              <a:t> important </a:t>
            </a:r>
            <a:r>
              <a:rPr lang="en-US" sz="1600" dirty="0"/>
              <a:t>baseline covariates (selected </a:t>
            </a:r>
            <a:r>
              <a:rPr lang="en-US" sz="1600" i="1" dirty="0"/>
              <a:t>a priori</a:t>
            </a:r>
            <a:r>
              <a:rPr lang="en-US" sz="1600" dirty="0"/>
              <a:t>). </a:t>
            </a:r>
          </a:p>
          <a:p>
            <a:pPr lvl="2">
              <a:spcBef>
                <a:spcPts val="0"/>
              </a:spcBef>
            </a:pPr>
            <a:r>
              <a:rPr lang="en-US" sz="1600" dirty="0"/>
              <a:t>To increase precision when estimating the treatment effect. </a:t>
            </a:r>
            <a:endParaRPr lang="en-US" sz="1600" dirty="0" smtClean="0"/>
          </a:p>
          <a:p>
            <a:pPr marL="914400" lvl="2" indent="0">
              <a:spcBef>
                <a:spcPts val="0"/>
              </a:spcBef>
              <a:buNone/>
            </a:pPr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Vickers Altman 2013 </a:t>
            </a:r>
            <a:r>
              <a:rPr lang="en-US" sz="1600" dirty="0" smtClean="0">
                <a:solidFill>
                  <a:srgbClr val="0000FF"/>
                </a:solidFill>
              </a:rPr>
              <a:t>Change Scores </a:t>
            </a:r>
            <a:r>
              <a:rPr lang="en-US" sz="1600" dirty="0">
                <a:solidFill>
                  <a:srgbClr val="0000FF"/>
                </a:solidFill>
              </a:rPr>
              <a:t>– </a:t>
            </a:r>
          </a:p>
          <a:p>
            <a:pPr lvl="1"/>
            <a:r>
              <a:rPr lang="en-US" sz="1600" dirty="0"/>
              <a:t>Continuous outcomes:  Analyzing within-PPT changes over time does not control for baseline imbalance, but repeated measures (ANCOVA) model does.  </a:t>
            </a:r>
          </a:p>
          <a:p>
            <a:pPr lvl="1"/>
            <a:endParaRPr lang="en-US" sz="1600" dirty="0">
              <a:solidFill>
                <a:srgbClr val="0000FF"/>
              </a:solidFill>
            </a:endParaRPr>
          </a:p>
          <a:p>
            <a:r>
              <a:rPr lang="en-US" sz="1600" dirty="0">
                <a:solidFill>
                  <a:srgbClr val="0000FF"/>
                </a:solidFill>
              </a:rPr>
              <a:t>Lineberry Berlin 2016 Safety Data -- </a:t>
            </a:r>
          </a:p>
          <a:p>
            <a:pPr lvl="1"/>
            <a:r>
              <a:rPr lang="en-US" sz="1600" dirty="0" smtClean="0"/>
              <a:t>Graphical methods allow quick understanding of the findings  </a:t>
            </a:r>
            <a:endParaRPr lang="en-US" sz="1600" dirty="0"/>
          </a:p>
          <a:p>
            <a:pPr marL="0" indent="0">
              <a:buNone/>
            </a:pPr>
            <a:endParaRPr lang="en-US" sz="1600" u="sng" dirty="0"/>
          </a:p>
          <a:p>
            <a:pPr marL="0" indent="0">
              <a:spcBef>
                <a:spcPts val="1100"/>
              </a:spcBef>
              <a:buNone/>
            </a:pPr>
            <a:r>
              <a:rPr lang="en-US" sz="1600" u="sng" dirty="0"/>
              <a:t>HW Exercise – Overview of a single RCT selected by each student</a:t>
            </a:r>
          </a:p>
          <a:p>
            <a:pPr>
              <a:spcBef>
                <a:spcPts val="1100"/>
              </a:spcBef>
            </a:pPr>
            <a:r>
              <a:rPr lang="en-US" sz="1600" dirty="0"/>
              <a:t>62% of interventions were therapeutic; 38% were behavioral</a:t>
            </a:r>
            <a:endParaRPr lang="en-US" sz="1800" u="sng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E256-5378-D24F-95E1-D4B20252A324}" type="datetime1">
              <a:rPr lang="en-US" smtClean="0"/>
              <a:t>1/21/20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6108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B8DAA-991A-5143-94DE-00592AA5E4AF}" type="datetime1">
              <a:rPr lang="en-US" smtClean="0"/>
              <a:t>1/21/20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20</a:t>
            </a:fld>
            <a:endParaRPr lang="en-US"/>
          </a:p>
        </p:txBody>
      </p:sp>
      <p:pic>
        <p:nvPicPr>
          <p:cNvPr id="5" name="Content Placeholder 4" descr="Screen Shot 2018-01-22 at 6.19.19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" b="81"/>
          <a:stretch/>
        </p:blipFill>
        <p:spPr>
          <a:xfrm>
            <a:off x="182880" y="182880"/>
            <a:ext cx="8705850" cy="6220408"/>
          </a:xfrm>
        </p:spPr>
      </p:pic>
    </p:spTree>
    <p:extLst>
      <p:ext uri="{BB962C8B-B14F-4D97-AF65-F5344CB8AC3E}">
        <p14:creationId xmlns:p14="http://schemas.microsoft.com/office/powerpoint/2010/main" val="1842304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0FF29-BB6D-8940-9D92-E4170D5A4E19}" type="datetime1">
              <a:rPr lang="en-US" smtClean="0"/>
              <a:t>1/21/20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21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668"/>
            <a:ext cx="8229600" cy="5660496"/>
          </a:xfrm>
        </p:spPr>
        <p:txBody>
          <a:bodyPr>
            <a:normAutofit/>
          </a:bodyPr>
          <a:lstStyle/>
          <a:p>
            <a:pPr marL="0" indent="-228600">
              <a:buNone/>
            </a:pPr>
            <a:r>
              <a:rPr lang="en-US" sz="2000" b="1" dirty="0">
                <a:solidFill>
                  <a:schemeClr val="accent1"/>
                </a:solidFill>
              </a:rPr>
              <a:t>Example, from DFF textbook, Case 17 – </a:t>
            </a:r>
            <a:r>
              <a:rPr lang="en-US" sz="2000" dirty="0">
                <a:solidFill>
                  <a:schemeClr val="accent1"/>
                </a:solidFill>
              </a:rPr>
              <a:t>Heart and Estrogen/Progestin </a:t>
            </a:r>
            <a:r>
              <a:rPr lang="en-US" sz="2000" dirty="0" smtClean="0">
                <a:solidFill>
                  <a:schemeClr val="accent1"/>
                </a:solidFill>
              </a:rPr>
              <a:t>    Replacement </a:t>
            </a:r>
            <a:r>
              <a:rPr lang="en-US" sz="2000" dirty="0">
                <a:solidFill>
                  <a:schemeClr val="accent1"/>
                </a:solidFill>
              </a:rPr>
              <a:t>Study (HERS)</a:t>
            </a:r>
            <a:r>
              <a:rPr lang="en-US" sz="2000" b="1" dirty="0" smtClean="0">
                <a:solidFill>
                  <a:schemeClr val="accent1"/>
                </a:solidFill>
              </a:rPr>
              <a:t> </a:t>
            </a:r>
            <a:r>
              <a:rPr lang="en-US" sz="2000" dirty="0">
                <a:solidFill>
                  <a:schemeClr val="accent1"/>
                </a:solidFill>
              </a:rPr>
              <a:t>Trial: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en-US" sz="1400" b="1" dirty="0" smtClean="0"/>
              <a:t>Figure </a:t>
            </a:r>
            <a:r>
              <a:rPr lang="en-US" sz="1400" b="1" dirty="0"/>
              <a:t>1.  </a:t>
            </a:r>
            <a:r>
              <a:rPr lang="en-US" sz="1400" dirty="0" err="1"/>
              <a:t>Lan</a:t>
            </a:r>
            <a:r>
              <a:rPr lang="en-US" sz="1400" dirty="0"/>
              <a:t> and </a:t>
            </a:r>
            <a:r>
              <a:rPr lang="en-US" sz="1400" dirty="0" err="1"/>
              <a:t>DeMets</a:t>
            </a:r>
            <a:r>
              <a:rPr lang="en-US" sz="1400" dirty="0"/>
              <a:t> plots of Z-values over the first two-thirds of the study for interim looks at the relative hazard comparing hormone </a:t>
            </a:r>
            <a:r>
              <a:rPr lang="en-US" sz="1400" dirty="0" smtClean="0"/>
              <a:t>replacement therapy (HRT) </a:t>
            </a:r>
            <a:r>
              <a:rPr lang="en-US" sz="1400" dirty="0"/>
              <a:t>to placebo for CHD deaths. Positive values represent lower event rates in the hormone treatment group. </a:t>
            </a:r>
          </a:p>
          <a:p>
            <a:pPr marL="0" indent="0">
              <a:buNone/>
            </a:pPr>
            <a:endParaRPr lang="en-US" sz="1400" dirty="0"/>
          </a:p>
          <a:p>
            <a:pPr marL="0" lv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4" name="Picture 3" descr="Screen Shot 2018-01-23 at 10.1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400" y="2006044"/>
            <a:ext cx="5537200" cy="402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242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2112"/>
          </a:xfrm>
        </p:spPr>
        <p:txBody>
          <a:bodyPr>
            <a:normAutofit fontScale="90000"/>
          </a:bodyPr>
          <a:lstStyle/>
          <a:p>
            <a:pPr algn="l"/>
            <a:r>
              <a:rPr lang="en-US" sz="2000" b="1" dirty="0">
                <a:solidFill>
                  <a:srgbClr val="000000"/>
                </a:solidFill>
              </a:rPr>
              <a:t>Trials can also be monitored for futility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1600" dirty="0"/>
              <a:t>(Ref: </a:t>
            </a:r>
            <a:r>
              <a:rPr lang="en-US" sz="1600" dirty="0" err="1"/>
              <a:t>Demets</a:t>
            </a:r>
            <a:r>
              <a:rPr lang="en-US" sz="1600" dirty="0"/>
              <a:t>, 2006)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9CB0D-266F-534C-A331-EBD27D648C94}" type="datetime1">
              <a:rPr lang="en-US" smtClean="0"/>
              <a:t>1/21/20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22</a:t>
            </a:fld>
            <a:endParaRPr lang="en-US"/>
          </a:p>
        </p:txBody>
      </p:sp>
      <p:pic>
        <p:nvPicPr>
          <p:cNvPr id="9" name="Content Placeholder 8" descr="Screen Shot 2019-02-26 at 10.02.1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55" b="-5855"/>
          <a:stretch>
            <a:fillRect/>
          </a:stretch>
        </p:blipFill>
        <p:spPr>
          <a:xfrm>
            <a:off x="457200" y="782638"/>
            <a:ext cx="8229600" cy="5343525"/>
          </a:xfrm>
        </p:spPr>
      </p:pic>
    </p:spTree>
    <p:extLst>
      <p:ext uri="{BB962C8B-B14F-4D97-AF65-F5344CB8AC3E}">
        <p14:creationId xmlns:p14="http://schemas.microsoft.com/office/powerpoint/2010/main" val="3700831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8446E-FF25-D840-A68A-F2B536E067B7}" type="datetime1">
              <a:rPr lang="en-US" smtClean="0"/>
              <a:t>1/21/20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23</a:t>
            </a:fld>
            <a:endParaRPr lang="en-US"/>
          </a:p>
        </p:txBody>
      </p:sp>
      <p:pic>
        <p:nvPicPr>
          <p:cNvPr id="4" name="Content Placeholder 3" descr="Screen Shot 2018-01-23 at 8.41.46 A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92" b="-559"/>
          <a:stretch/>
        </p:blipFill>
        <p:spPr>
          <a:xfrm>
            <a:off x="457200" y="158750"/>
            <a:ext cx="8229600" cy="6275917"/>
          </a:xfrm>
        </p:spPr>
      </p:pic>
    </p:spTree>
    <p:extLst>
      <p:ext uri="{BB962C8B-B14F-4D97-AF65-F5344CB8AC3E}">
        <p14:creationId xmlns:p14="http://schemas.microsoft.com/office/powerpoint/2010/main" val="24398613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B758-E94C-BF47-8680-129E3B6AA008}" type="datetime1">
              <a:rPr lang="en-US" smtClean="0"/>
              <a:t>1/21/20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24</a:t>
            </a:fld>
            <a:endParaRPr lang="en-US"/>
          </a:p>
        </p:txBody>
      </p:sp>
      <p:pic>
        <p:nvPicPr>
          <p:cNvPr id="4" name="Content Placeholder 3" descr="Screen Shot 2018-01-22 at 6.15.58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" b="1185"/>
          <a:stretch/>
        </p:blipFill>
        <p:spPr>
          <a:xfrm>
            <a:off x="411480" y="274320"/>
            <a:ext cx="8185023" cy="6185077"/>
          </a:xfrm>
        </p:spPr>
      </p:pic>
      <p:sp>
        <p:nvSpPr>
          <p:cNvPr id="3" name="TextBox 2"/>
          <p:cNvSpPr txBox="1"/>
          <p:nvPr/>
        </p:nvSpPr>
        <p:spPr>
          <a:xfrm>
            <a:off x="848298" y="274320"/>
            <a:ext cx="8433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7991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023CB-4DE3-D449-99F7-C492ED55E49C}" type="datetime1">
              <a:rPr lang="en-US" smtClean="0"/>
              <a:t>1/21/20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668"/>
            <a:ext cx="8229600" cy="566049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1"/>
                </a:solidFill>
              </a:rPr>
              <a:t>More comments on efficacy monitoring: </a:t>
            </a:r>
          </a:p>
          <a:p>
            <a:pPr marL="0" lvl="0" indent="0">
              <a:buNone/>
            </a:pPr>
            <a:endParaRPr lang="en-US" dirty="0"/>
          </a:p>
          <a:p>
            <a:r>
              <a:rPr lang="en-US" dirty="0"/>
              <a:t>A formal significance test is only one factor in the decision to continue or stop a trial. DSMB may recommend stopping an arm or the whole trial or may choose to watch and wait. </a:t>
            </a:r>
            <a:endParaRPr lang="en-US" sz="2800" dirty="0"/>
          </a:p>
          <a:p>
            <a:pPr marL="0" indent="0">
              <a:buNone/>
            </a:pPr>
            <a:endParaRPr lang="en-US" sz="1900" dirty="0"/>
          </a:p>
          <a:p>
            <a:r>
              <a:rPr lang="en-US" dirty="0"/>
              <a:t>Estimated efficacy is just that – an estimate, that is subject to variation.  At a particular interim analysis, it may be on a high or low “bounce.” </a:t>
            </a:r>
            <a:endParaRPr lang="en-US" sz="2800" dirty="0"/>
          </a:p>
          <a:p>
            <a:endParaRPr lang="en-US" sz="1900" dirty="0"/>
          </a:p>
          <a:p>
            <a:r>
              <a:rPr lang="en-US" dirty="0"/>
              <a:t>Stopping for evidence in favor of H</a:t>
            </a:r>
            <a:r>
              <a:rPr lang="en-US" baseline="-25000" dirty="0"/>
              <a:t>A</a:t>
            </a:r>
            <a:r>
              <a:rPr lang="en-US" dirty="0"/>
              <a:t> (efficacy or harm): controls spending of α.  Stopping for evidence in favor of H</a:t>
            </a:r>
            <a:r>
              <a:rPr lang="en-US" baseline="-25000" dirty="0"/>
              <a:t>0</a:t>
            </a:r>
            <a:r>
              <a:rPr lang="en-US" dirty="0"/>
              <a:t> (futility): controls spending of β. </a:t>
            </a:r>
            <a:endParaRPr lang="en-US" sz="2800" dirty="0"/>
          </a:p>
          <a:p>
            <a:pPr marL="0" indent="0">
              <a:buNone/>
            </a:pPr>
            <a:endParaRPr lang="en-US" sz="1900" dirty="0"/>
          </a:p>
          <a:p>
            <a:r>
              <a:rPr lang="en-US" dirty="0"/>
              <a:t>Evidence in support of benefit and harm needn’t be symmetrical. </a:t>
            </a:r>
            <a:endParaRPr lang="en-US" sz="2800" dirty="0"/>
          </a:p>
          <a:p>
            <a:pPr marL="0" indent="0">
              <a:buNone/>
            </a:pPr>
            <a:endParaRPr lang="en-US" sz="1900" dirty="0"/>
          </a:p>
          <a:p>
            <a:pPr lvl="1">
              <a:buFont typeface="Courier New"/>
              <a:buChar char="o"/>
            </a:pPr>
            <a:r>
              <a:rPr lang="en-US" dirty="0"/>
              <a:t>The trial seeks to “prove” benefit:  direction of interest is one-sided, using </a:t>
            </a:r>
            <a:r>
              <a:rPr lang="en-US" u="sng" dirty="0"/>
              <a:t>one</a:t>
            </a:r>
            <a:r>
              <a:rPr lang="en-US" dirty="0"/>
              <a:t> primary endpoint. </a:t>
            </a:r>
            <a:endParaRPr lang="en-US" sz="2400" dirty="0"/>
          </a:p>
          <a:p>
            <a:pPr lvl="1">
              <a:buFont typeface="Courier New"/>
              <a:buChar char="o"/>
            </a:pPr>
            <a:r>
              <a:rPr lang="en-US" dirty="0"/>
              <a:t>The trial seek to “detect” harm:  direction of concern is one-sided, based on </a:t>
            </a:r>
            <a:r>
              <a:rPr lang="en-US" u="sng" dirty="0"/>
              <a:t>multiple</a:t>
            </a:r>
            <a:r>
              <a:rPr lang="en-US" dirty="0"/>
              <a:t> measures of harm (</a:t>
            </a:r>
            <a:r>
              <a:rPr lang="en-US" dirty="0" err="1"/>
              <a:t>eg</a:t>
            </a:r>
            <a:r>
              <a:rPr lang="en-US" dirty="0"/>
              <a:t>, organ/system classes of adverse events).  </a:t>
            </a:r>
            <a:endParaRPr lang="en-US" sz="2400" dirty="0"/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162394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DD3C9-7205-044D-88BE-DC96E7C604B7}" type="datetime1">
              <a:rPr lang="en-US" smtClean="0"/>
              <a:t>1/21/20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668"/>
            <a:ext cx="8229600" cy="56604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4F81BD"/>
                </a:solidFill>
              </a:rPr>
              <a:t>Monitoring Safety is Statistically Challenging </a:t>
            </a:r>
            <a:r>
              <a:rPr lang="en-US" sz="2000" b="1" dirty="0">
                <a:solidFill>
                  <a:schemeClr val="accent1"/>
                </a:solidFill>
              </a:rPr>
              <a:t> </a:t>
            </a:r>
          </a:p>
          <a:p>
            <a:pPr lvl="0"/>
            <a:r>
              <a:rPr lang="en-US" sz="1800" dirty="0"/>
              <a:t>Adverse event (AE) definitions must be consistent </a:t>
            </a:r>
          </a:p>
          <a:p>
            <a:pPr lvl="1"/>
            <a:r>
              <a:rPr lang="en-US" sz="1800" dirty="0" err="1"/>
              <a:t>MedDRA</a:t>
            </a:r>
            <a:r>
              <a:rPr lang="en-US" sz="1800" dirty="0"/>
              <a:t> = </a:t>
            </a:r>
            <a:r>
              <a:rPr lang="en-US" sz="1800" i="1" dirty="0"/>
              <a:t>Medical Dictionary for Regulatory Activities </a:t>
            </a:r>
            <a:r>
              <a:rPr lang="en-US" sz="1800" dirty="0"/>
              <a:t>is an adverse event classification dictionary used in the USA, European Union, and Japan, endorsed by the International Conference on </a:t>
            </a:r>
            <a:r>
              <a:rPr lang="en-US" sz="1800" dirty="0" err="1"/>
              <a:t>Harmonisation</a:t>
            </a:r>
            <a:r>
              <a:rPr lang="en-US" sz="1800" dirty="0"/>
              <a:t> (ICH)</a:t>
            </a:r>
          </a:p>
          <a:p>
            <a:r>
              <a:rPr lang="en-US" sz="2000" dirty="0"/>
              <a:t>AEs may be disease-related or treatment-related </a:t>
            </a:r>
          </a:p>
          <a:p>
            <a:pPr lvl="1"/>
            <a:r>
              <a:rPr lang="en-US" sz="1800" dirty="0"/>
              <a:t>Adverse events that are rare and unexpected may signal harm </a:t>
            </a:r>
            <a:r>
              <a:rPr lang="en-US" sz="1800" dirty="0">
                <a:sym typeface="Wingdings"/>
              </a:rPr>
              <a:t></a:t>
            </a:r>
            <a:r>
              <a:rPr lang="en-US" sz="1800" dirty="0"/>
              <a:t> relies heavily on medical judgment. </a:t>
            </a:r>
          </a:p>
          <a:p>
            <a:pPr lvl="1"/>
            <a:r>
              <a:rPr lang="en-US" sz="1800" dirty="0"/>
              <a:t>AEs vary in frequency and in severity (mild to life-threatening). The threshold for harm depends on the context. </a:t>
            </a:r>
          </a:p>
          <a:p>
            <a:pPr lvl="2">
              <a:buFont typeface="Courier New"/>
              <a:buChar char="o"/>
            </a:pPr>
            <a:r>
              <a:rPr lang="en-US" sz="1500" dirty="0"/>
              <a:t>The threshold in a prevention study is lower than in a treatment trial. </a:t>
            </a:r>
          </a:p>
          <a:p>
            <a:pPr lvl="2">
              <a:buFont typeface="Courier New"/>
              <a:buChar char="o"/>
            </a:pPr>
            <a:r>
              <a:rPr lang="en-US" sz="1500" dirty="0"/>
              <a:t>Healthy people may be less willing to tolerate drowsiness than patients with metastatic cancer. </a:t>
            </a:r>
          </a:p>
          <a:p>
            <a:pPr lvl="1"/>
            <a:r>
              <a:rPr lang="en-US" sz="1800" dirty="0"/>
              <a:t>AEs may arise earlier or later than efficacy outcomes </a:t>
            </a:r>
            <a:r>
              <a:rPr lang="en-US" sz="1800" dirty="0">
                <a:sym typeface="Wingdings"/>
              </a:rPr>
              <a:t> thus </a:t>
            </a:r>
            <a:r>
              <a:rPr lang="en-US" sz="1800" dirty="0" err="1">
                <a:sym typeface="Wingdings"/>
              </a:rPr>
              <a:t>f’up</a:t>
            </a:r>
            <a:r>
              <a:rPr lang="en-US" sz="1800" dirty="0">
                <a:sym typeface="Wingdings"/>
              </a:rPr>
              <a:t> periods for efficacy and safety outcomes can differ</a:t>
            </a:r>
            <a:r>
              <a:rPr lang="en-US" sz="1800" dirty="0"/>
              <a:t>. </a:t>
            </a:r>
          </a:p>
          <a:p>
            <a:pPr lvl="2">
              <a:buFont typeface="Courier New"/>
              <a:buChar char="o"/>
            </a:pPr>
            <a:r>
              <a:rPr lang="en-US" sz="1600" dirty="0"/>
              <a:t>CHD versus breast cancer (WHI Trial). </a:t>
            </a:r>
          </a:p>
          <a:p>
            <a:pPr lvl="2">
              <a:buFont typeface="Courier New"/>
              <a:buChar char="o"/>
            </a:pPr>
            <a:r>
              <a:rPr lang="en-US" sz="1600" dirty="0"/>
              <a:t>Diabetes versus death (ACCORD Trial). </a:t>
            </a:r>
          </a:p>
          <a:p>
            <a:pPr marL="0" indent="0">
              <a:buNone/>
            </a:pPr>
            <a:r>
              <a:rPr lang="en-US" sz="2000" dirty="0"/>
              <a:t> 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4F81BD"/>
                </a:solidFill>
              </a:rPr>
              <a:t>… Thus A Structured Approach Helps Identify Harm </a:t>
            </a:r>
            <a:r>
              <a:rPr lang="en-US" sz="1500" b="1" dirty="0">
                <a:solidFill>
                  <a:srgbClr val="4F81BD"/>
                </a:solidFill>
              </a:rPr>
              <a:t>(see </a:t>
            </a:r>
            <a:r>
              <a:rPr lang="en-US" sz="1500" b="1" dirty="0" err="1">
                <a:solidFill>
                  <a:srgbClr val="4F81BD"/>
                </a:solidFill>
              </a:rPr>
              <a:t>Lineberry</a:t>
            </a:r>
            <a:r>
              <a:rPr lang="en-US" sz="1500" b="1">
                <a:solidFill>
                  <a:srgbClr val="4F81BD"/>
                </a:solidFill>
              </a:rPr>
              <a:t> </a:t>
            </a:r>
            <a:r>
              <a:rPr lang="en-US" sz="1500" b="1" dirty="0">
                <a:solidFill>
                  <a:srgbClr val="4F81BD"/>
                </a:solidFill>
              </a:rPr>
              <a:t>et </a:t>
            </a:r>
            <a:r>
              <a:rPr lang="en-US" sz="1500" b="1">
                <a:solidFill>
                  <a:srgbClr val="4F81BD"/>
                </a:solidFill>
              </a:rPr>
              <a:t>al HW2 </a:t>
            </a:r>
            <a:r>
              <a:rPr lang="en-US" sz="1500" b="1" dirty="0">
                <a:solidFill>
                  <a:srgbClr val="4F81BD"/>
                </a:solidFill>
              </a:rPr>
              <a:t>reading)</a:t>
            </a:r>
            <a:r>
              <a:rPr lang="en-US" sz="2000" b="1" dirty="0"/>
              <a:t> </a:t>
            </a:r>
            <a:endParaRPr lang="en-US" sz="2000" dirty="0"/>
          </a:p>
          <a:p>
            <a:r>
              <a:rPr lang="en-US" sz="1800" dirty="0"/>
              <a:t>A pre-specified safety boundary helps a DSMB make judgments about the endpoint of interest when the data are showing harm.  </a:t>
            </a:r>
          </a:p>
          <a:p>
            <a:pPr lvl="1"/>
            <a:r>
              <a:rPr lang="en-US" sz="1600" dirty="0"/>
              <a:t>It allows earlier termination of the study with a statistically based conclusion of harm.</a:t>
            </a:r>
          </a:p>
          <a:p>
            <a:r>
              <a:rPr lang="en-US" sz="1800" dirty="0"/>
              <a:t>Estimates of mean differences (95% CIs) are more useful than tests of differences between arms. Within-arm reference is expected prevalence in study population.   </a:t>
            </a:r>
          </a:p>
          <a:p>
            <a:pPr marL="0" lv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5535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46031-2218-9C41-BDF8-D883912B9B45}" type="datetime1">
              <a:rPr lang="en-US" smtClean="0"/>
              <a:t>1/21/20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27</a:t>
            </a:fld>
            <a:endParaRPr lang="en-US"/>
          </a:p>
        </p:txBody>
      </p:sp>
      <p:pic>
        <p:nvPicPr>
          <p:cNvPr id="5" name="Content Placeholder 4" descr="Macintosh HD:Users:joan:Djoan:Dclass:BiostatV:D2013:Lect3:ELITE_2012_SAEs.pdf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9" r="1029" b="46846"/>
          <a:stretch/>
        </p:blipFill>
        <p:spPr bwMode="auto">
          <a:xfrm>
            <a:off x="457200" y="465138"/>
            <a:ext cx="8229600" cy="5661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98072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C3751-4903-6342-BE0A-3B811744E8B2}" type="datetime1">
              <a:rPr lang="en-US" smtClean="0"/>
              <a:t>1/21/20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28</a:t>
            </a:fld>
            <a:endParaRPr lang="en-US"/>
          </a:p>
        </p:txBody>
      </p:sp>
      <p:pic>
        <p:nvPicPr>
          <p:cNvPr id="4" name="Content Placeholder 3" descr="Screen Shot 2018-01-23 at 10.26.04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1" b="-3101"/>
          <a:stretch>
            <a:fillRect/>
          </a:stretch>
        </p:blipFill>
        <p:spPr>
          <a:xfrm>
            <a:off x="457200" y="550863"/>
            <a:ext cx="8229600" cy="5575300"/>
          </a:xfrm>
        </p:spPr>
      </p:pic>
    </p:spTree>
    <p:extLst>
      <p:ext uri="{BB962C8B-B14F-4D97-AF65-F5344CB8AC3E}">
        <p14:creationId xmlns:p14="http://schemas.microsoft.com/office/powerpoint/2010/main" val="18676001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16383" cy="434445"/>
          </a:xfrm>
        </p:spPr>
        <p:txBody>
          <a:bodyPr>
            <a:noAutofit/>
          </a:bodyPr>
          <a:lstStyle/>
          <a:p>
            <a:pPr algn="l"/>
            <a:r>
              <a:rPr lang="en-US" sz="1900" b="1" dirty="0">
                <a:solidFill>
                  <a:schemeClr val="accent1"/>
                </a:solidFill>
              </a:rPr>
              <a:t>Effect of external information on monitoring: Use of a composite safety outcome</a:t>
            </a:r>
          </a:p>
        </p:txBody>
      </p:sp>
      <p:pic>
        <p:nvPicPr>
          <p:cNvPr id="6" name="Content Placeholder 5" descr="Screen Shot 2019-02-26 at 10.08.39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12" r="-1712"/>
          <a:stretch>
            <a:fillRect/>
          </a:stretch>
        </p:blipFill>
        <p:spPr>
          <a:xfrm>
            <a:off x="457200" y="793750"/>
            <a:ext cx="8229600" cy="5562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860AA7-6032-4F44-A62D-9CF777389957}" type="datetime1">
              <a:rPr lang="en-US" smtClean="0"/>
              <a:t>1/21/20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24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132"/>
            <a:ext cx="8229600" cy="617545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600" dirty="0">
                <a:solidFill>
                  <a:schemeClr val="accent2"/>
                </a:solidFill>
              </a:rPr>
              <a:t>Jan 20 – Monitoring trials for efficacy, futility, &amp; patient safety </a:t>
            </a:r>
            <a:endParaRPr lang="en-US" sz="2600" i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sz="1700" dirty="0">
              <a:effectLst/>
            </a:endParaRPr>
          </a:p>
          <a:p>
            <a:pPr marL="0" indent="0">
              <a:buNone/>
            </a:pPr>
            <a:r>
              <a:rPr lang="en-US" sz="1700" dirty="0">
                <a:effectLst/>
              </a:rPr>
              <a:t>Table:  Outcomes of RCTs and corresponding analysis methods, with examples presented by students </a:t>
            </a:r>
          </a:p>
          <a:p>
            <a:pPr marL="0" indent="0">
              <a:buNone/>
            </a:pPr>
            <a:endParaRPr lang="en-US" sz="1700" dirty="0">
              <a:effectLst/>
            </a:endParaRPr>
          </a:p>
          <a:p>
            <a:pPr marL="0" indent="0">
              <a:buNone/>
            </a:pPr>
            <a:endParaRPr lang="en-US" sz="1800" b="1" dirty="0">
              <a:solidFill>
                <a:srgbClr val="4F81BD"/>
              </a:solidFill>
              <a:effectLst/>
            </a:endParaRPr>
          </a:p>
          <a:p>
            <a:pPr marL="0" indent="0">
              <a:buNone/>
            </a:pPr>
            <a:endParaRPr lang="en-US" sz="1800" b="1" dirty="0">
              <a:solidFill>
                <a:srgbClr val="4F81BD"/>
              </a:solidFill>
              <a:effectLst/>
            </a:endParaRPr>
          </a:p>
          <a:p>
            <a:pPr marL="0" indent="0">
              <a:buNone/>
            </a:pPr>
            <a:endParaRPr lang="en-US" sz="1800" b="1" dirty="0">
              <a:solidFill>
                <a:srgbClr val="4F81BD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4F81BD"/>
              </a:solidFill>
              <a:effectLst/>
            </a:endParaRP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700" dirty="0"/>
              <a:t>* These binary events typically can only occur once per participant; </a:t>
            </a:r>
            <a:r>
              <a:rPr lang="en-US" sz="1700" dirty="0" err="1" smtClean="0"/>
              <a:t>are“</a:t>
            </a:r>
            <a:r>
              <a:rPr lang="en-US" sz="1700" dirty="0" err="1"/>
              <a:t>absorbing</a:t>
            </a:r>
            <a:r>
              <a:rPr lang="en-US" sz="1700" dirty="0"/>
              <a:t>” </a:t>
            </a:r>
            <a:r>
              <a:rPr lang="en-US" sz="1700" dirty="0" smtClean="0"/>
              <a:t>states.  </a:t>
            </a:r>
            <a:r>
              <a:rPr lang="en-US" sz="1700" dirty="0"/>
              <a:t>Timing of event is key, hence design is longitudinal.  Other outcome types are “transient” levels/states that could be assessed once or repeatedly during study follow-up, thus definition of primary outcome should include a time/deadline for occurrence.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7E429-43B5-504C-AD1F-CF9225C08DE8}" type="datetime1">
              <a:rPr lang="en-US" smtClean="0"/>
              <a:t>1/21/20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958704"/>
              </p:ext>
            </p:extLst>
          </p:nvPr>
        </p:nvGraphicFramePr>
        <p:xfrm>
          <a:off x="596897" y="931333"/>
          <a:ext cx="7922686" cy="46647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16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5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899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416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Outcome Type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Distribution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Within- &amp; Between-arm parameters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b="1" i="1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Outcomes from students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1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(</a:t>
                      </a:r>
                      <a:r>
                        <a:rPr lang="en-US" sz="1100" b="1" i="1" dirty="0">
                          <a:solidFill>
                            <a:schemeClr val="accent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Behavioral</a:t>
                      </a:r>
                      <a:r>
                        <a:rPr lang="en-US" sz="1100" b="1" i="1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, </a:t>
                      </a:r>
                      <a:r>
                        <a:rPr lang="en-US" sz="1100" b="1" i="1" dirty="0">
                          <a:solidFill>
                            <a:srgbClr val="0000FF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Therapeutic</a:t>
                      </a:r>
                      <a:r>
                        <a:rPr lang="en-US" sz="1100" b="1" i="1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, Other)</a:t>
                      </a:r>
                      <a:endParaRPr lang="en-US" sz="1100" i="1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5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Continuous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Normal (or </a:t>
                      </a:r>
                      <a:r>
                        <a:rPr lang="en-US" sz="1200" dirty="0" err="1">
                          <a:effectLst/>
                          <a:latin typeface="Helvetica"/>
                          <a:ea typeface="ＭＳ 明朝"/>
                          <a:cs typeface="Helvetica"/>
                        </a:rPr>
                        <a:t>Normalizable</a:t>
                      </a: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)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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 = 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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E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 - 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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marR="0" indent="-13716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b="0" i="0" u="none" strike="noStrike" baseline="0" dirty="0">
                          <a:solidFill>
                            <a:srgbClr val="C0504D"/>
                          </a:solidFill>
                          <a:effectLst/>
                          <a:latin typeface="Arial"/>
                        </a:rPr>
                        <a:t>6-mo changes in dietary intake </a:t>
                      </a:r>
                      <a:endParaRPr lang="en-US" sz="1100" i="0" dirty="0">
                        <a:solidFill>
                          <a:schemeClr val="accent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137160" marR="0" indent="-13716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i="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#</a:t>
                      </a:r>
                      <a:r>
                        <a:rPr lang="en-US" sz="1100" i="0" baseline="0" dirty="0">
                          <a:solidFill>
                            <a:schemeClr val="accent2"/>
                          </a:solidFill>
                          <a:effectLst/>
                          <a:latin typeface="Arial"/>
                          <a:ea typeface="ＭＳ 明朝"/>
                          <a:cs typeface="Arial"/>
                        </a:rPr>
                        <a:t> minutes of physical activity </a:t>
                      </a:r>
                      <a:endParaRPr lang="en-US" sz="1100" b="0" i="0" u="none" strike="noStrike" baseline="0" dirty="0">
                        <a:solidFill>
                          <a:srgbClr val="C0504D"/>
                        </a:solidFill>
                        <a:effectLst/>
                        <a:latin typeface="Arial"/>
                      </a:endParaRP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8636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Binary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Binomial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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 = 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E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 - 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RR = 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E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/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OR = [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E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/(1-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E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)] / [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/(1-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)]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24-hr</a:t>
                      </a:r>
                      <a:r>
                        <a:rPr lang="en-US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cessation of symptoms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48-dy mortality </a:t>
                      </a: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60-dy mortality</a:t>
                      </a: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16-wk ACR20 response</a:t>
                      </a: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36-mo</a:t>
                      </a:r>
                      <a:r>
                        <a:rPr lang="en-US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malaria </a:t>
                      </a:r>
                      <a:r>
                        <a:rPr lang="en-US" sz="1100" b="0" i="0" u="none" strike="noStrike" baseline="0" dirty="0" err="1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parasitemia</a:t>
                      </a:r>
                      <a:r>
                        <a:rPr lang="en-US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(clustered-R)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900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(Ordered) Categorical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(Ordinal) </a:t>
                      </a: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Multinomial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{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E1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,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E2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,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E3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,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E4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},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{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C1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,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C2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,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C3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,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Symbol"/>
                        </a:rPr>
                        <a:t>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C4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}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Within arm:  Categories are mutually exclusive and represent all outcomes, thus probabilities sum to 1.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marR="0" indent="-171450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/>
                        <a:buChar char="•"/>
                      </a:pPr>
                      <a:r>
                        <a:rPr lang="en-US" sz="1100" i="1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Best clinical response levels = {progressed, stable, partial response, complete response}</a:t>
                      </a:r>
                      <a:endParaRPr lang="en-US" sz="1100" i="1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294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Counts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i="1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Can use offset to account for differing lengths of follow-up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Poisson 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(or Negative Binomial)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RR = 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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 E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/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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37160" marR="0" indent="-13716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i="0" dirty="0">
                          <a:solidFill>
                            <a:schemeClr val="accent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# unprotected marital sex encounters, past 30 days </a:t>
                      </a:r>
                    </a:p>
                    <a:p>
                      <a:pPr marL="137160" marR="0" indent="-13716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i="0" dirty="0">
                          <a:solidFill>
                            <a:schemeClr val="accent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# days with substance use, past 90 days</a:t>
                      </a:r>
                      <a:r>
                        <a:rPr lang="en-US" sz="1100" i="0" baseline="0" dirty="0">
                          <a:solidFill>
                            <a:schemeClr val="accent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 (clustered-R)</a:t>
                      </a:r>
                    </a:p>
                    <a:p>
                      <a:pPr marL="137160" marR="0" indent="-13716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Char char="•"/>
                      </a:pPr>
                      <a:r>
                        <a:rPr lang="en-US" sz="1100" i="0" dirty="0">
                          <a:solidFill>
                            <a:schemeClr val="accent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# symptom-free days, per 2-wk period (repeated measure)</a:t>
                      </a:r>
                      <a:endParaRPr lang="en-US" sz="1100" i="0" dirty="0">
                        <a:solidFill>
                          <a:schemeClr val="accent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7960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Binary with censoring*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Exponential (or other)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HR = 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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 E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/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Helvetica"/>
                          <a:sym typeface="Symbol"/>
                        </a:rPr>
                        <a:t></a:t>
                      </a:r>
                      <a:r>
                        <a:rPr lang="en-US" sz="1300" baseline="-25000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C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Time to first positive HIV test</a:t>
                      </a: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Incidence of cancer</a:t>
                      </a:r>
                      <a:r>
                        <a:rPr lang="en-US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</a:p>
                    <a:p>
                      <a:pPr marL="171450" marR="0" indent="-17145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Time to recurrent</a:t>
                      </a:r>
                      <a:r>
                        <a:rPr lang="en-US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VTE / bleeding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6741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555749"/>
          </a:xfrm>
        </p:spPr>
        <p:txBody>
          <a:bodyPr>
            <a:normAutofit fontScale="90000"/>
          </a:bodyPr>
          <a:lstStyle/>
          <a:p>
            <a:pPr algn="l">
              <a:spcBef>
                <a:spcPts val="300"/>
              </a:spcBef>
              <a:spcAft>
                <a:spcPts val="600"/>
              </a:spcAft>
            </a:pPr>
            <a:r>
              <a:rPr lang="en-US" sz="2200" b="1" dirty="0">
                <a:solidFill>
                  <a:srgbClr val="4F81BD"/>
                </a:solidFill>
                <a:cs typeface="Charter Roman"/>
              </a:rPr>
              <a:t>Monitoring efficacy</a:t>
            </a:r>
            <a:r>
              <a:rPr lang="en-US" sz="2200" b="1" dirty="0">
                <a:latin typeface="Times New Roman"/>
                <a:cs typeface="Times New Roman"/>
              </a:rPr>
              <a:t> </a:t>
            </a:r>
            <a:br>
              <a:rPr lang="en-US" sz="2200" b="1" dirty="0">
                <a:latin typeface="Times New Roman"/>
                <a:cs typeface="Times New Roman"/>
              </a:rPr>
            </a:br>
            <a:r>
              <a:rPr lang="en-US" sz="1800" dirty="0"/>
              <a:t>* We can take advantage of the possibility of early stopping if </a:t>
            </a:r>
            <a:r>
              <a:rPr lang="en-US" sz="1800" dirty="0" smtClean="0"/>
              <a:t>outcome times </a:t>
            </a:r>
            <a:r>
              <a:rPr lang="en-US" sz="1800" dirty="0"/>
              <a:t>are spread out enough to allow interruption of accrual or intervention. </a:t>
            </a:r>
            <a:br>
              <a:rPr lang="en-US" sz="1800" dirty="0"/>
            </a:br>
            <a:r>
              <a:rPr lang="en-US" sz="1800" dirty="0"/>
              <a:t>* The amount of information in the trial is a function of the number of patients, the amount of follow-up time, and the variability of the outcome variable. 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6" name="Content Placeholder 5" descr="Screen Shot 2019-02-26 at 9.12.20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" r="410"/>
          <a:stretch>
            <a:fillRect/>
          </a:stretch>
        </p:blipFill>
        <p:spPr>
          <a:xfrm>
            <a:off x="751417" y="2010833"/>
            <a:ext cx="7471833" cy="4183709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7A6CC-D535-3B42-985D-BFCFCB28A88B}" type="datetime1">
              <a:rPr lang="en-US" smtClean="0"/>
              <a:t>1/21/20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88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132"/>
            <a:ext cx="8229600" cy="6175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 </a:t>
            </a:r>
            <a:endParaRPr lang="en-US" sz="1400" dirty="0">
              <a:effectLst/>
            </a:endParaRPr>
          </a:p>
          <a:p>
            <a:pPr marL="0" indent="0">
              <a:buNone/>
            </a:pPr>
            <a:endParaRPr lang="en-US" sz="12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600" dirty="0"/>
              <a:t>.  </a:t>
            </a:r>
          </a:p>
          <a:p>
            <a:pPr marL="0" indent="0">
              <a:buNone/>
            </a:pPr>
            <a:endParaRPr lang="en-US" sz="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E106D-8C0B-5B47-975F-2C792981AF0E}" type="datetime1">
              <a:rPr lang="en-US" smtClean="0"/>
              <a:t>1/21/20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 descr="Screen Shot 2019-02-25 at 6.12.1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56041"/>
            <a:ext cx="8678333" cy="626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39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132"/>
            <a:ext cx="8229600" cy="61754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Time-frames </a:t>
            </a:r>
            <a:r>
              <a:rPr lang="en-US" sz="1800" b="1" dirty="0">
                <a:solidFill>
                  <a:srgbClr val="4F81BD"/>
                </a:solidFill>
              </a:rPr>
              <a:t>of RCTs, with examples presented by students </a:t>
            </a:r>
            <a:r>
              <a:rPr lang="en-US" sz="1800" b="1" dirty="0">
                <a:solidFill>
                  <a:schemeClr val="accent1"/>
                </a:solidFill>
              </a:rPr>
              <a:t> </a:t>
            </a:r>
            <a:endParaRPr lang="en-US" sz="18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200" dirty="0">
              <a:effectLst/>
            </a:endParaRPr>
          </a:p>
          <a:p>
            <a:pPr marL="0" indent="0">
              <a:buNone/>
            </a:pPr>
            <a:endParaRPr lang="en-US" sz="1800" dirty="0">
              <a:effectLst/>
            </a:endParaRP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E3DB6-A835-AF4E-822E-19B70F162E06}" type="datetime1">
              <a:rPr lang="en-US" smtClean="0"/>
              <a:t>1/21/20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850590"/>
              </p:ext>
            </p:extLst>
          </p:nvPr>
        </p:nvGraphicFramePr>
        <p:xfrm>
          <a:off x="457196" y="804334"/>
          <a:ext cx="8001004" cy="50739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50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1968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169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9015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Enrollment / Accrual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Outcome Assessment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Study Design</a:t>
                      </a:r>
                      <a:r>
                        <a:rPr lang="en-US" sz="1400" b="1" i="1" baseline="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&amp;</a:t>
                      </a:r>
                      <a:endParaRPr lang="en-US" sz="1400" b="1" i="1" dirty="0">
                        <a:effectLst/>
                        <a:latin typeface="Helvetica"/>
                        <a:ea typeface="ＭＳ 明朝"/>
                        <a:cs typeface="Times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Outcomes </a:t>
                      </a:r>
                      <a:endParaRPr lang="en-US" sz="1600" b="1" i="1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i="1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(</a:t>
                      </a:r>
                      <a:r>
                        <a:rPr lang="en-US" sz="1100" b="1" i="1" dirty="0">
                          <a:solidFill>
                            <a:schemeClr val="accent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Behavioral</a:t>
                      </a:r>
                      <a:r>
                        <a:rPr lang="en-US" sz="1100" b="1" i="1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, </a:t>
                      </a:r>
                      <a:r>
                        <a:rPr lang="en-US" sz="1100" b="1" i="1" dirty="0">
                          <a:solidFill>
                            <a:srgbClr val="0000FF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Therapeutic</a:t>
                      </a:r>
                      <a:r>
                        <a:rPr lang="en-US" sz="1100" b="1" i="1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, </a:t>
                      </a:r>
                      <a:r>
                        <a:rPr lang="en-US" sz="1100" b="1" i="1" dirty="0">
                          <a:solidFill>
                            <a:srgbClr val="008000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Either</a:t>
                      </a:r>
                      <a:r>
                        <a:rPr lang="en-US" sz="1100" b="1" i="1" dirty="0">
                          <a:effectLst/>
                          <a:latin typeface="Helvetica"/>
                          <a:ea typeface="ＭＳ 明朝"/>
                          <a:cs typeface="Helvetica"/>
                        </a:rPr>
                        <a:t>)</a:t>
                      </a:r>
                      <a:endParaRPr lang="en-US" sz="1100" i="1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Trial Duration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3522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ＭＳ 明朝"/>
                        </a:rPr>
                        <a:t>Non-sequential RCT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Simultaneous for all PPTs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rgbClr val="4F81BD"/>
                          </a:solidFill>
                          <a:effectLst/>
                          <a:latin typeface="Helvetica"/>
                          <a:ea typeface="ＭＳ 明朝"/>
                          <a:cs typeface="Times"/>
                        </a:rPr>
                        <a:t>Y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= Single value per PPT, collected simultaneously for all.</a:t>
                      </a:r>
                      <a:r>
                        <a:rPr lang="en-US" sz="1200" baseline="0" dirty="0">
                          <a:effectLst/>
                          <a:latin typeface="Times New Roman"/>
                          <a:ea typeface="ＭＳ 明朝"/>
                          <a:cs typeface="+mn-cs"/>
                        </a:rPr>
                        <a:t> 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Wingdings"/>
                        </a:rPr>
                        <a:t>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No or same </a:t>
                      </a:r>
                      <a:r>
                        <a:rPr lang="en-US" sz="1300" dirty="0" err="1">
                          <a:effectLst/>
                          <a:latin typeface="Helvetica"/>
                          <a:ea typeface="ＭＳ 明朝"/>
                          <a:cs typeface="Times"/>
                        </a:rPr>
                        <a:t>f’up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period for all.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Cross-sectional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All accrual and follow-up within short time period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407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ＭＳ 明朝"/>
                        </a:rPr>
                        <a:t>Sequential RCT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Staggered accrual over time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rgbClr val="4F81BD"/>
                          </a:solidFill>
                          <a:effectLst/>
                          <a:latin typeface="Helvetica"/>
                          <a:ea typeface="ＭＳ 明朝"/>
                          <a:cs typeface="Times"/>
                        </a:rPr>
                        <a:t>Y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= Single value per PPT, collected after fixed follow-up period for all.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Times New Roman"/>
                          <a:ea typeface="ＭＳ 明朝"/>
                          <a:sym typeface="Wingdings"/>
                        </a:rPr>
                        <a:t>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Fixed </a:t>
                      </a:r>
                      <a:r>
                        <a:rPr lang="en-US" sz="1300" dirty="0" err="1">
                          <a:effectLst/>
                          <a:latin typeface="Helvetica"/>
                          <a:ea typeface="ＭＳ 明朝"/>
                          <a:cs typeface="Times"/>
                        </a:rPr>
                        <a:t>f’up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duration for all.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Cross-sectional</a:t>
                      </a:r>
                    </a:p>
                    <a:p>
                      <a:pPr marL="171450" marR="0" indent="-1714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b="0" i="0" u="none" strike="noStrike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9 examples provided</a:t>
                      </a:r>
                      <a:r>
                        <a:rPr lang="en-US" sz="1100" b="0" i="0" u="none" strike="noStrike" baseline="0" dirty="0">
                          <a:solidFill>
                            <a:srgbClr val="008000"/>
                          </a:solidFill>
                          <a:effectLst/>
                          <a:latin typeface="Arial"/>
                        </a:rPr>
                        <a:t> by students, excluding 4 listed below</a:t>
                      </a:r>
                      <a:endParaRPr lang="en-US" sz="1100" b="0" i="0" u="none" strike="noStrike" dirty="0">
                        <a:solidFill>
                          <a:srgbClr val="008000"/>
                        </a:solidFill>
                        <a:effectLst/>
                        <a:latin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From accrual of initial PPT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to assessment of final PPT</a:t>
                      </a:r>
                      <a:r>
                        <a:rPr lang="en-US" sz="1300" i="1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.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931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4F81BD"/>
                          </a:solidFill>
                          <a:effectLst/>
                          <a:latin typeface="Calibri"/>
                          <a:ea typeface="ＭＳ 明朝"/>
                        </a:rPr>
                        <a:t>Sequential RCT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Staggered accrual over time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i="1" dirty="0">
                          <a:solidFill>
                            <a:srgbClr val="4F81BD"/>
                          </a:solidFill>
                          <a:effectLst/>
                          <a:latin typeface="Helvetica"/>
                          <a:ea typeface="ＭＳ 明朝"/>
                          <a:cs typeface="Times"/>
                        </a:rPr>
                        <a:t>{</a:t>
                      </a:r>
                      <a:r>
                        <a:rPr lang="en-US" sz="1300" i="1" dirty="0" err="1">
                          <a:solidFill>
                            <a:srgbClr val="4F81BD"/>
                          </a:solidFill>
                          <a:effectLst/>
                          <a:latin typeface="Helvetica"/>
                          <a:ea typeface="ＭＳ 明朝"/>
                          <a:cs typeface="Times"/>
                        </a:rPr>
                        <a:t>Y,date</a:t>
                      </a:r>
                      <a:r>
                        <a:rPr lang="en-US" sz="1300" i="1" dirty="0">
                          <a:solidFill>
                            <a:srgbClr val="4F81BD"/>
                          </a:solidFill>
                          <a:effectLst/>
                          <a:latin typeface="Helvetica"/>
                          <a:ea typeface="ＭＳ 明朝"/>
                          <a:cs typeface="Times"/>
                        </a:rPr>
                        <a:t>}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= Multiple values per PPT, collected over minimum intervals.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  <a:sym typeface="Wingdings"/>
                        </a:rPr>
                        <a:t>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 All PPTs should achieve minimum </a:t>
                      </a:r>
                      <a:r>
                        <a:rPr lang="en-US" sz="1300" dirty="0" err="1">
                          <a:effectLst/>
                          <a:latin typeface="Helvetica"/>
                          <a:ea typeface="ＭＳ 明朝"/>
                          <a:cs typeface="Times"/>
                        </a:rPr>
                        <a:t>f’up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; those accrued early could contribute longer </a:t>
                      </a:r>
                      <a:r>
                        <a:rPr lang="en-US" sz="1300" dirty="0" err="1">
                          <a:effectLst/>
                          <a:latin typeface="Helvetica"/>
                          <a:ea typeface="ＭＳ 明朝"/>
                          <a:cs typeface="Times"/>
                        </a:rPr>
                        <a:t>f’up</a:t>
                      </a: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.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Longitudinal:  </a:t>
                      </a:r>
                      <a:r>
                        <a:rPr lang="en-US" sz="1300" u="sng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Repeated measures</a:t>
                      </a:r>
                    </a:p>
                    <a:p>
                      <a:pPr marL="137160" marR="0" indent="-13716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100" i="0" dirty="0">
                          <a:solidFill>
                            <a:schemeClr val="accent2"/>
                          </a:solidFill>
                          <a:effectLst/>
                          <a:latin typeface="Helvetica"/>
                          <a:ea typeface="ＭＳ 明朝"/>
                          <a:cs typeface="Helvetica"/>
                        </a:rPr>
                        <a:t># symptom-free days, per 2-wk period </a:t>
                      </a:r>
                      <a:endParaRPr lang="en-US" sz="1100" i="0" dirty="0">
                        <a:solidFill>
                          <a:schemeClr val="accent2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u="sng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Time-to-event</a:t>
                      </a: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First positive HIV test </a:t>
                      </a: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Cancer </a:t>
                      </a:r>
                    </a:p>
                    <a:p>
                      <a:pPr marL="171450" indent="-171450" algn="l" fontAlgn="b">
                        <a:buFont typeface="Arial"/>
                        <a:buChar char="•"/>
                      </a:pPr>
                      <a:r>
                        <a:rPr lang="en-US" sz="1100" b="0" i="0" u="none" strike="noStrike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Recurrent VTE or major bleeding</a:t>
                      </a:r>
                      <a:r>
                        <a:rPr lang="en-US" sz="1100" b="0" i="0" u="none" strike="noStrike" baseline="0" dirty="0">
                          <a:solidFill>
                            <a:srgbClr val="0000FF"/>
                          </a:solidFill>
                          <a:effectLst/>
                          <a:latin typeface="Arial"/>
                        </a:rPr>
                        <a:t> </a:t>
                      </a:r>
                      <a:endParaRPr lang="en-US" sz="1100" b="0" i="0" u="none" strike="noStrike" dirty="0">
                        <a:solidFill>
                          <a:srgbClr val="0000FF"/>
                        </a:solidFill>
                        <a:effectLst/>
                        <a:latin typeface="Arial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From accrual of initial PPT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Helvetica"/>
                          <a:ea typeface="ＭＳ 明朝"/>
                          <a:cs typeface="Times"/>
                        </a:rPr>
                        <a:t>to final assessment of final PPT.  </a:t>
                      </a:r>
                      <a:endParaRPr lang="en-US" sz="1200" dirty="0">
                        <a:effectLst/>
                        <a:latin typeface="Times New Roman"/>
                        <a:ea typeface="ＭＳ 明朝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0123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1132"/>
            <a:ext cx="8229600" cy="61754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800" b="1" dirty="0">
                <a:solidFill>
                  <a:schemeClr val="accent1"/>
                </a:solidFill>
              </a:rPr>
              <a:t>Time-frames </a:t>
            </a:r>
            <a:r>
              <a:rPr lang="en-US" sz="1800" b="1" dirty="0">
                <a:solidFill>
                  <a:srgbClr val="4F81BD"/>
                </a:solidFill>
              </a:rPr>
              <a:t>of RCT examples presented by students; (B) denotes behavioral outcome  </a:t>
            </a: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en-US" sz="1200" b="1" dirty="0">
              <a:solidFill>
                <a:schemeClr val="accent1"/>
              </a:solidFill>
            </a:endParaRPr>
          </a:p>
          <a:p>
            <a:pPr marL="228600" indent="-228600">
              <a:buFontTx/>
              <a:buChar char="•"/>
            </a:pPr>
            <a:r>
              <a:rPr lang="en-US" sz="1500" dirty="0"/>
              <a:t>Accrual period accounts for a large proportion of overall study time.</a:t>
            </a:r>
            <a:r>
              <a:rPr lang="en-US" sz="1500" i="1" dirty="0">
                <a:solidFill>
                  <a:srgbClr val="0000FF"/>
                </a:solidFill>
              </a:rPr>
              <a:t> What are drivers of accrual duration? </a:t>
            </a:r>
            <a:r>
              <a:rPr lang="en-US" sz="1500" dirty="0"/>
              <a:t> </a:t>
            </a:r>
          </a:p>
          <a:p>
            <a:pPr marL="228600" indent="-228600">
              <a:buFontTx/>
              <a:buChar char="•"/>
            </a:pPr>
            <a:r>
              <a:rPr lang="en-US" sz="1500" dirty="0"/>
              <a:t>“On-study” months:  Exposure and Assessment periods can be distinct or overlap. </a:t>
            </a:r>
            <a:r>
              <a:rPr lang="en-US" sz="1500" i="1" dirty="0">
                <a:solidFill>
                  <a:srgbClr val="0000FF"/>
                </a:solidFill>
              </a:rPr>
              <a:t>How decided? </a:t>
            </a:r>
            <a:endParaRPr lang="en-US" sz="1500" dirty="0"/>
          </a:p>
          <a:p>
            <a:pPr marL="228600" indent="-228600">
              <a:buFontTx/>
              <a:buChar char="•"/>
            </a:pPr>
            <a:r>
              <a:rPr lang="en-US" sz="1500" dirty="0"/>
              <a:t>Of 4 longest trials, 3 use time-to-event </a:t>
            </a:r>
            <a:r>
              <a:rPr lang="en-US" sz="1500" dirty="0" smtClean="0"/>
              <a:t>outcomes </a:t>
            </a:r>
            <a:r>
              <a:rPr lang="en-US" sz="1500" dirty="0"/>
              <a:t>(when events are rare, longer follow-up time </a:t>
            </a:r>
            <a:r>
              <a:rPr lang="en-US" sz="1500" dirty="0" smtClean="0"/>
              <a:t>can reduce </a:t>
            </a:r>
            <a:r>
              <a:rPr lang="en-US" sz="1500" dirty="0"/>
              <a:t># PPTs) and 1 targets a long-term public health intervention (with a small intervention effect). </a:t>
            </a:r>
          </a:p>
          <a:p>
            <a:pPr marL="0" indent="0">
              <a:buNone/>
            </a:pPr>
            <a:r>
              <a:rPr lang="en-US" sz="1500" dirty="0"/>
              <a:t>Many RCTs fail to complete planned accrual. </a:t>
            </a:r>
            <a:r>
              <a:rPr lang="en-US" sz="1500" dirty="0" smtClean="0"/>
              <a:t>Then </a:t>
            </a:r>
            <a:r>
              <a:rPr lang="en-US" sz="1500" dirty="0"/>
              <a:t>do not achieve planned power to detect hypothesized intervention effect.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E74442-FCE6-824C-B28D-758E10AD972F}" type="datetime1">
              <a:rPr lang="en-US" smtClean="0"/>
              <a:t>1/21/20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7</a:t>
            </a:fld>
            <a:endParaRPr lang="en-US"/>
          </a:p>
        </p:txBody>
      </p:sp>
      <p:pic>
        <p:nvPicPr>
          <p:cNvPr id="5" name="Picture 4" descr="Screen Shot 2018-01-22 at 3.20.1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95132"/>
            <a:ext cx="6400800" cy="44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6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9-02-26 at 8.52.25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4" r="-1014"/>
          <a:stretch>
            <a:fillRect/>
          </a:stretch>
        </p:blipFill>
        <p:spPr>
          <a:xfrm>
            <a:off x="457200" y="412750"/>
            <a:ext cx="8229600" cy="59436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61C3B-5C63-B44B-9FDA-A8F627173501}" type="datetime1">
              <a:rPr lang="en-US" smtClean="0"/>
              <a:t>1/21/20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031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0A45B-D665-8744-9AAE-C9B710196321}" type="datetime1">
              <a:rPr lang="en-US" smtClean="0"/>
              <a:t>1/21/20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DC3C0-80BF-FC4D-BE0C-25AD1038F306}" type="slidenum">
              <a:rPr lang="en-US" smtClean="0"/>
              <a:t>9</a:t>
            </a:fld>
            <a:endParaRPr lang="en-US"/>
          </a:p>
        </p:txBody>
      </p:sp>
      <p:pic>
        <p:nvPicPr>
          <p:cNvPr id="6" name="Content Placeholder 5" descr="Macintosh HD:Users:joan:Desktop:Page18.pn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47" r="-1847"/>
          <a:stretch>
            <a:fillRect/>
          </a:stretch>
        </p:blipFill>
        <p:spPr bwMode="auto">
          <a:xfrm>
            <a:off x="457200" y="241300"/>
            <a:ext cx="8229600" cy="61753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43909" y="794990"/>
            <a:ext cx="1260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8295" y="794990"/>
            <a:ext cx="164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82375" y="862855"/>
            <a:ext cx="1357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43909" y="3587150"/>
            <a:ext cx="126024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482375" y="3587150"/>
            <a:ext cx="13571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808295" y="6356350"/>
            <a:ext cx="164800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7293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3639</TotalTime>
  <Words>2227</Words>
  <Application>Microsoft Macintosh PowerPoint</Application>
  <PresentationFormat>On-screen Show (4:3)</PresentationFormat>
  <Paragraphs>441</Paragraphs>
  <Slides>29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PowerPoint Presentation</vt:lpstr>
      <vt:lpstr>PowerPoint Presentation</vt:lpstr>
      <vt:lpstr>Monitoring efficacy  * We can take advantage of the possibility of early stopping if outcome times are spread out enough to allow interruption of accrual or intervention.  * The amount of information in the trial is a function of the number of patients, the amount of follow-up time, and the variability of the outcome variable.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Trials can also be monitored for futility (Ref: Demets, 2006)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Effect of external information on monitoring: Use of a composite safety outcome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Conducting  Valid Trials The Critical (and Misunderstood) Roles  of Randomization and Complete Follow-Up  Society for Clinical Trials, May 15, 2016, Montréal, Québec </dc:title>
  <dc:creator>Joan Hilton</dc:creator>
  <cp:lastModifiedBy>Joan Hilton</cp:lastModifiedBy>
  <cp:revision>383</cp:revision>
  <cp:lastPrinted>2018-01-23T18:28:11Z</cp:lastPrinted>
  <dcterms:created xsi:type="dcterms:W3CDTF">2018-01-01T23:03:34Z</dcterms:created>
  <dcterms:modified xsi:type="dcterms:W3CDTF">2020-01-21T18:21:02Z</dcterms:modified>
</cp:coreProperties>
</file>