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58"/>
  </p:notesMasterIdLst>
  <p:sldIdLst>
    <p:sldId id="256" r:id="rId3"/>
    <p:sldId id="505" r:id="rId4"/>
    <p:sldId id="509" r:id="rId5"/>
    <p:sldId id="510" r:id="rId6"/>
    <p:sldId id="515" r:id="rId7"/>
    <p:sldId id="511" r:id="rId8"/>
    <p:sldId id="512" r:id="rId9"/>
    <p:sldId id="474" r:id="rId10"/>
    <p:sldId id="421" r:id="rId11"/>
    <p:sldId id="425" r:id="rId12"/>
    <p:sldId id="517" r:id="rId13"/>
    <p:sldId id="519" r:id="rId14"/>
    <p:sldId id="518" r:id="rId15"/>
    <p:sldId id="438" r:id="rId16"/>
    <p:sldId id="439" r:id="rId17"/>
    <p:sldId id="471" r:id="rId18"/>
    <p:sldId id="470" r:id="rId19"/>
    <p:sldId id="459" r:id="rId20"/>
    <p:sldId id="520" r:id="rId21"/>
    <p:sldId id="444" r:id="rId22"/>
    <p:sldId id="501" r:id="rId23"/>
    <p:sldId id="500" r:id="rId24"/>
    <p:sldId id="475" r:id="rId25"/>
    <p:sldId id="502" r:id="rId26"/>
    <p:sldId id="503" r:id="rId27"/>
    <p:sldId id="411" r:id="rId28"/>
    <p:sldId id="382" r:id="rId29"/>
    <p:sldId id="451" r:id="rId30"/>
    <p:sldId id="478" r:id="rId31"/>
    <p:sldId id="479" r:id="rId32"/>
    <p:sldId id="480" r:id="rId33"/>
    <p:sldId id="481" r:id="rId34"/>
    <p:sldId id="453" r:id="rId35"/>
    <p:sldId id="452" r:id="rId36"/>
    <p:sldId id="487" r:id="rId37"/>
    <p:sldId id="521" r:id="rId38"/>
    <p:sldId id="482" r:id="rId39"/>
    <p:sldId id="483" r:id="rId40"/>
    <p:sldId id="484" r:id="rId41"/>
    <p:sldId id="485" r:id="rId42"/>
    <p:sldId id="460" r:id="rId43"/>
    <p:sldId id="456" r:id="rId44"/>
    <p:sldId id="497" r:id="rId45"/>
    <p:sldId id="498" r:id="rId46"/>
    <p:sldId id="499" r:id="rId47"/>
    <p:sldId id="457" r:id="rId48"/>
    <p:sldId id="335" r:id="rId49"/>
    <p:sldId id="447" r:id="rId50"/>
    <p:sldId id="461" r:id="rId51"/>
    <p:sldId id="280" r:id="rId52"/>
    <p:sldId id="279" r:id="rId53"/>
    <p:sldId id="281" r:id="rId54"/>
    <p:sldId id="463" r:id="rId55"/>
    <p:sldId id="523" r:id="rId56"/>
    <p:sldId id="435" r:id="rId5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52" autoAdjust="0"/>
    <p:restoredTop sz="59837" autoAdjust="0"/>
  </p:normalViewPr>
  <p:slideViewPr>
    <p:cSldViewPr>
      <p:cViewPr>
        <p:scale>
          <a:sx n="90" d="100"/>
          <a:sy n="90" d="100"/>
        </p:scale>
        <p:origin x="1488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230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40" d="100"/>
        <a:sy n="140" d="100"/>
      </p:scale>
      <p:origin x="0" y="-1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51305-9DFA-4AC2-9EDF-A71F36C0B61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04D9F-6451-4F0B-BBA1-C7EEFAC38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0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1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Broad</a:t>
            </a:r>
            <a:r>
              <a:rPr lang="en-US" baseline="0" dirty="0" smtClean="0"/>
              <a:t> in the sense that it is comprehensive,</a:t>
            </a:r>
            <a:r>
              <a:rPr lang="en-US" dirty="0" smtClean="0"/>
              <a:t> but does not attempt</a:t>
            </a:r>
            <a:r>
              <a:rPr lang="en-US" baseline="0" dirty="0" smtClean="0"/>
              <a:t> to enumerate all subcategories</a:t>
            </a:r>
          </a:p>
          <a:p>
            <a:r>
              <a:rPr lang="en-US" baseline="0" dirty="0" smtClean="0"/>
              <a:t>Also offers causal relationships between these constructs </a:t>
            </a:r>
          </a:p>
          <a:p>
            <a:r>
              <a:rPr lang="en-US" baseline="0" dirty="0" smtClean="0"/>
              <a:t>Use it to map and to explain</a:t>
            </a:r>
            <a:endParaRPr lang="en-US" dirty="0" smtClean="0"/>
          </a:p>
          <a:p>
            <a:r>
              <a:rPr lang="en-US" dirty="0" smtClean="0"/>
              <a:t>Example of a behavioral</a:t>
            </a:r>
            <a:r>
              <a:rPr lang="en-US" baseline="0" dirty="0" smtClean="0"/>
              <a:t> problem:  throwing garbage out the window in Qinghai – its not motivation – its opportunity</a:t>
            </a:r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91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C214D6-972D-4E90-B7D6-1FB342C869F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93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56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200" dirty="0" smtClean="0"/>
              <a:t>Patients testing HIV + often don’t come back to pick up CD4 results in Swaziland</a:t>
            </a:r>
          </a:p>
          <a:p>
            <a:pPr>
              <a:spcBef>
                <a:spcPts val="600"/>
              </a:spcBef>
            </a:pPr>
            <a:r>
              <a:rPr lang="en-US" sz="1200" dirty="0" smtClean="0"/>
              <a:t>Mobile phone penetration is high – 80%</a:t>
            </a:r>
          </a:p>
          <a:p>
            <a:pPr>
              <a:spcBef>
                <a:spcPts val="600"/>
              </a:spcBef>
            </a:pPr>
            <a:r>
              <a:rPr lang="en-US" sz="1200" dirty="0" smtClean="0"/>
              <a:t>SMS messages are inexpensive, but still cost money. </a:t>
            </a:r>
          </a:p>
          <a:p>
            <a:pPr>
              <a:spcBef>
                <a:spcPts val="600"/>
              </a:spcBef>
            </a:pPr>
            <a:r>
              <a:rPr lang="en-US" sz="1200" dirty="0" smtClean="0"/>
              <a:t>Free intervention: at time of blood draw for CD4 testing, the counselor puts a number with name “Go Back to Clinic”</a:t>
            </a:r>
          </a:p>
          <a:p>
            <a:pPr>
              <a:spcBef>
                <a:spcPts val="600"/>
              </a:spcBef>
            </a:pPr>
            <a:r>
              <a:rPr lang="en-US" sz="1200" dirty="0" smtClean="0"/>
              <a:t>Receive a “buzz” before appointment  </a:t>
            </a:r>
          </a:p>
          <a:p>
            <a:pPr>
              <a:spcBef>
                <a:spcPts val="600"/>
              </a:spcBef>
            </a:pPr>
            <a:r>
              <a:rPr lang="en-US" sz="1200" dirty="0" smtClean="0"/>
              <a:t>No difference in follow-up before and after the intervention (80.1% versus 83.3%, p = 0.401)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81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Consequences…. </a:t>
            </a:r>
          </a:p>
          <a:p>
            <a:endParaRPr lang="en-US" dirty="0" smtClean="0"/>
          </a:p>
          <a:p>
            <a:r>
              <a:rPr lang="en-US" dirty="0" smtClean="0"/>
              <a:t>Implications for generalizability? Coming into more focus.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0A1BF-C27F-4381-9822-BB723C05962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34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missing?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83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98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89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3702BDD-8A07-CB43-91EE-A2DD99F86120}" type="slidenum">
              <a:rPr lang="en-US"/>
              <a:pPr eaLnBrk="1" hangingPunct="1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/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8D186224-87C0-544A-80D8-7E40C64D90E9}" type="slidenum">
              <a:rPr lang="en-US" sz="1200"/>
              <a:pPr algn="r" eaLnBrk="1" hangingPunct="1"/>
              <a:t>51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Depends on how much</a:t>
            </a:r>
            <a:r>
              <a:rPr lang="en-US" baseline="0" dirty="0" smtClean="0"/>
              <a:t> of the gap is due to this step (is it the critical problem or a small one?)</a:t>
            </a:r>
          </a:p>
          <a:p>
            <a:r>
              <a:rPr lang="en-US" baseline="0" dirty="0" smtClean="0"/>
              <a:t>Depends on whether there is data about this step’s contribution to non-treatment consequences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4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18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</a:t>
            </a:r>
            <a:r>
              <a:rPr lang="en-US" baseline="0" dirty="0" smtClean="0"/>
              <a:t> a practical level, how do you engage with framework, models or theories?</a:t>
            </a:r>
          </a:p>
          <a:p>
            <a:r>
              <a:rPr lang="en-US" baseline="0" dirty="0" smtClean="0"/>
              <a:t>Theory seems obscure, esoteric or academic to many </a:t>
            </a:r>
            <a:r>
              <a:rPr lang="en-US" baseline="0" dirty="0" err="1" smtClean="0"/>
              <a:t>practioners</a:t>
            </a:r>
            <a:r>
              <a:rPr lang="is-IS" baseline="0" dirty="0" smtClean="0"/>
              <a:t>…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62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0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11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What’s the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44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</a:t>
            </a:r>
            <a:r>
              <a:rPr lang="en-US" baseline="0" dirty="0" smtClean="0"/>
              <a:t> you know that nothing has been done – how do you kick start?  Target the innovators. </a:t>
            </a:r>
          </a:p>
          <a:p>
            <a:r>
              <a:rPr lang="en-US" baseline="0" dirty="0" smtClean="0"/>
              <a:t>Adding a layer of information to the gap.</a:t>
            </a:r>
          </a:p>
          <a:p>
            <a:r>
              <a:rPr lang="en-US" baseline="0" dirty="0" smtClean="0"/>
              <a:t>50% of the people are doing it, then you can try and hit the early majority… </a:t>
            </a:r>
          </a:p>
          <a:p>
            <a:r>
              <a:rPr lang="en-US" baseline="0" dirty="0" smtClean="0"/>
              <a:t>START – rapid start was being practiced by some providers – the innovators and the early adopters – but not yet by the early majority – this tell you where a practice is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90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Gives you a way to analyze the problem</a:t>
            </a:r>
            <a:r>
              <a:rPr lang="is-IS" dirty="0" smtClean="0"/>
              <a:t>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3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7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75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6375"/>
            <a:ext cx="8229600" cy="4387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50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1EB7-1B67-4B65-ABCD-E95471F03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6D984-626C-464A-B3BE-8EE006328F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00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124C0-2206-450D-8775-A61D31BCEE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56655-3FFF-40F7-92AE-3CAA21CD57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65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9F42-14C9-4D2A-A709-3B8EEC707F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1F29-EE6C-438E-8DA6-ED099F009E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1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F5D8-0985-4781-AD92-11AACFDA31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C8F1D-7B5A-4AAC-9910-C4D6C4B1F6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60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923EB-9523-4E4B-B973-88616FFC8E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050D8-A36C-4862-9135-84FB3BD8BD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1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AE8F6-79B5-4D20-B1BE-64992C64F7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6E1C0-10B6-4877-A134-C5B1C34E5E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95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24F89-FAB3-4794-9B27-F3D0F3FAB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C9F41-98F0-4BA9-9135-BC90FF9744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1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51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B6F8-952D-4CFB-B643-1EA8E5A583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A1930-3BEB-4673-9E3E-9E7BACFA1C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42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8AE0-A25A-47FB-A66F-B94D9A5EEC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7AD0D-186F-4207-A701-54D8E8425B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29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0B868-7961-4B00-A355-A996FE289C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91FAF-EA6D-44BF-9331-079A7B0130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1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1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05980"/>
            <a:ext cx="6019801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82A41-80B8-41A7-B276-E6C6AB34E6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6CF6-F516-49F2-8CA4-150B8497F7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3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7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5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6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6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BE569-D5F3-4F3E-B5B6-F96E340503BB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3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0E312F-69FE-4A69-B462-B8F14D850E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CFECB8-4C9C-4DB5-99E1-AF3063B13F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8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8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9" Type="http://schemas.openxmlformats.org/officeDocument/2006/relationships/image" Target="../media/image26.jpeg"/><Relationship Id="rId10" Type="http://schemas.openxmlformats.org/officeDocument/2006/relationships/image" Target="../media/image27.jpeg"/><Relationship Id="rId11" Type="http://schemas.openxmlformats.org/officeDocument/2006/relationships/image" Target="../media/image28.jpe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5351"/>
            <a:ext cx="7772400" cy="1804988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Theories and Frameworks for Implementation Science: 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Approaches to Analysis of Gaps between Evidence and Practice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Epidemiology 245</a:t>
            </a:r>
          </a:p>
          <a:p>
            <a:r>
              <a:rPr lang="en-US" dirty="0" smtClean="0"/>
              <a:t>Spring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735929"/>
          </a:xfrm>
        </p:spPr>
        <p:txBody>
          <a:bodyPr/>
          <a:lstStyle/>
          <a:p>
            <a:r>
              <a:rPr lang="en-US" sz="16600" i="1" dirty="0" smtClean="0"/>
              <a:t>Why?</a:t>
            </a:r>
            <a:endParaRPr lang="en-US" sz="16600" i="1" dirty="0"/>
          </a:p>
        </p:txBody>
      </p:sp>
    </p:spTree>
    <p:extLst>
      <p:ext uri="{BB962C8B-B14F-4D97-AF65-F5344CB8AC3E}">
        <p14:creationId xmlns:p14="http://schemas.microsoft.com/office/powerpoint/2010/main" val="9746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3906" y="895350"/>
            <a:ext cx="3631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/>
              <a:t>“Why is there a gap between evidence and practice?”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139" y="14838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Apply your personal experience (which might be very good!!!)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2579912"/>
            <a:ext cx="1805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Call your friend who you think is smart (WWTBM approach)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39483" y="4303923"/>
            <a:ext cx="2810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Realize you need to systematically  assess what others have said about how to approach the problem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75221" y="1605445"/>
            <a:ext cx="2294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Propose formative research instead – some interviews </a:t>
            </a:r>
            <a:endParaRPr lang="en-US" sz="1200" b="1" dirty="0"/>
          </a:p>
        </p:txBody>
      </p:sp>
      <p:cxnSp>
        <p:nvCxnSpPr>
          <p:cNvPr id="11" name="Elbow Connector 10"/>
          <p:cNvCxnSpPr>
            <a:stCxn id="4" idx="2"/>
            <a:endCxn id="5" idx="0"/>
          </p:cNvCxnSpPr>
          <p:nvPr/>
        </p:nvCxnSpPr>
        <p:spPr>
          <a:xfrm rot="5400000">
            <a:off x="2941341" y="-184452"/>
            <a:ext cx="311486" cy="3025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5" idx="2"/>
            <a:endCxn id="6" idx="0"/>
          </p:cNvCxnSpPr>
          <p:nvPr/>
        </p:nvCxnSpPr>
        <p:spPr>
          <a:xfrm rot="5400000">
            <a:off x="964448" y="1959821"/>
            <a:ext cx="634412" cy="6057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3"/>
            <a:endCxn id="15" idx="1"/>
          </p:cNvCxnSpPr>
          <p:nvPr/>
        </p:nvCxnSpPr>
        <p:spPr>
          <a:xfrm flipH="1">
            <a:off x="1371600" y="2903078"/>
            <a:ext cx="509735" cy="1320869"/>
          </a:xfrm>
          <a:prstGeom prst="bentConnector5">
            <a:avLst>
              <a:gd name="adj1" fmla="val -44847"/>
              <a:gd name="adj2" fmla="val 50000"/>
              <a:gd name="adj3" fmla="val 1448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8" idx="3"/>
            <a:endCxn id="9" idx="0"/>
          </p:cNvCxnSpPr>
          <p:nvPr/>
        </p:nvCxnSpPr>
        <p:spPr>
          <a:xfrm flipV="1">
            <a:off x="4876798" y="1605445"/>
            <a:ext cx="2345689" cy="1283241"/>
          </a:xfrm>
          <a:prstGeom prst="bentConnector4">
            <a:avLst>
              <a:gd name="adj1" fmla="val 25545"/>
              <a:gd name="adj2" fmla="val 1178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le 62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688975"/>
          </a:xfrm>
          <a:solidFill>
            <a:schemeClr val="tx2"/>
          </a:solidFill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“Why do these Gaps Exist?” Trial and Error Approach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3900781"/>
            <a:ext cx="129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Try something – write a proposal or do a project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2565520"/>
            <a:ext cx="129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Find that it has sub-optimal impact or score</a:t>
            </a:r>
            <a:endParaRPr lang="en-US" sz="1200" b="1" dirty="0"/>
          </a:p>
        </p:txBody>
      </p:sp>
      <p:cxnSp>
        <p:nvCxnSpPr>
          <p:cNvPr id="13" name="Elbow Connector 12"/>
          <p:cNvCxnSpPr>
            <a:stCxn id="15" idx="3"/>
            <a:endCxn id="18" idx="1"/>
          </p:cNvCxnSpPr>
          <p:nvPr/>
        </p:nvCxnSpPr>
        <p:spPr>
          <a:xfrm flipV="1">
            <a:off x="2666998" y="2888686"/>
            <a:ext cx="914402" cy="13352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9" idx="3"/>
            <a:endCxn id="28" idx="3"/>
          </p:cNvCxnSpPr>
          <p:nvPr/>
        </p:nvCxnSpPr>
        <p:spPr>
          <a:xfrm>
            <a:off x="8369752" y="1836278"/>
            <a:ext cx="240848" cy="929574"/>
          </a:xfrm>
          <a:prstGeom prst="bentConnector3">
            <a:avLst>
              <a:gd name="adj1" fmla="val 1949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96000" y="2535019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Good case scenario: reviewers raise something you didn’t think of.  </a:t>
            </a:r>
            <a:endParaRPr lang="en-US" sz="1200" b="1" dirty="0"/>
          </a:p>
        </p:txBody>
      </p:sp>
      <p:cxnSp>
        <p:nvCxnSpPr>
          <p:cNvPr id="39" name="Elbow Connector 38"/>
          <p:cNvCxnSpPr>
            <a:stCxn id="28" idx="1"/>
            <a:endCxn id="10" idx="0"/>
          </p:cNvCxnSpPr>
          <p:nvPr/>
        </p:nvCxnSpPr>
        <p:spPr>
          <a:xfrm rot="10800000" flipH="1" flipV="1">
            <a:off x="6095999" y="2765852"/>
            <a:ext cx="1326885" cy="739628"/>
          </a:xfrm>
          <a:prstGeom prst="bentConnector4">
            <a:avLst>
              <a:gd name="adj1" fmla="val -17228"/>
              <a:gd name="adj2" fmla="val 656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08434" y="3505480"/>
            <a:ext cx="2628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Worse case scenario: you finish the formative research and realize that there were factors you should have </a:t>
            </a:r>
            <a:r>
              <a:rPr lang="en-US" sz="1200" b="1" dirty="0" smtClean="0"/>
              <a:t>considered finding out more about</a:t>
            </a:r>
            <a:endParaRPr lang="en-US" sz="1200" b="1" dirty="0"/>
          </a:p>
        </p:txBody>
      </p:sp>
      <p:cxnSp>
        <p:nvCxnSpPr>
          <p:cNvPr id="22" name="Elbow Connector 21"/>
          <p:cNvCxnSpPr>
            <a:stCxn id="10" idx="1"/>
            <a:endCxn id="8" idx="0"/>
          </p:cNvCxnSpPr>
          <p:nvPr/>
        </p:nvCxnSpPr>
        <p:spPr>
          <a:xfrm rot="10800000" flipV="1">
            <a:off x="4844918" y="3920979"/>
            <a:ext cx="1263517" cy="38294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6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Doctors understand this with regard to clinical problems</a:t>
            </a:r>
          </a:p>
          <a:p>
            <a:r>
              <a:rPr lang="en-US" dirty="0" smtClean="0"/>
              <a:t>But seem refractory to this when it comes to implementation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62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688975"/>
          </a:xfrm>
          <a:solidFill>
            <a:schemeClr val="tx2"/>
          </a:solidFill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“Why do these Gaps Exist?” Theory-Based </a:t>
            </a:r>
            <a:r>
              <a:rPr lang="en-US" sz="2800" b="1" dirty="0" smtClean="0">
                <a:solidFill>
                  <a:schemeClr val="bg1"/>
                </a:solidFill>
              </a:rPr>
              <a:t>Approach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61745" y="895350"/>
            <a:ext cx="3495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/>
              <a:t>Why is there a gap between evidence and practice? </a:t>
            </a:r>
            <a:endParaRPr lang="en-US" sz="12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13274" y="1747786"/>
            <a:ext cx="180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Consult frameworks and theories in implementation science 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92200" y="3638550"/>
            <a:ext cx="1803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Consult relevant frameworks and theories in a particular area of social  science or psychology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82747"/>
            <a:ext cx="1803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Apply your own contextual  knowledge, local network, consult stakeholders to </a:t>
            </a:r>
            <a:r>
              <a:rPr lang="en-US" sz="1200" b="1" dirty="0" smtClean="0">
                <a:solidFill>
                  <a:srgbClr val="FF0000"/>
                </a:solidFill>
              </a:rPr>
              <a:t>further shape your diagnosis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799" y="4331047"/>
            <a:ext cx="180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Peruse primary literature to sharpen your understanding of the problem 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010400" y="3391952"/>
            <a:ext cx="1803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Propose research which is embedded in existing discourse; builds on what is known; </a:t>
            </a:r>
            <a:r>
              <a:rPr lang="en-US" sz="1200" b="1" dirty="0" smtClean="0">
                <a:solidFill>
                  <a:srgbClr val="FF0000"/>
                </a:solidFill>
              </a:rPr>
              <a:t>adds to body of knowledge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9" name="Elbow Connector 28"/>
          <p:cNvCxnSpPr>
            <a:stCxn id="19" idx="2"/>
            <a:endCxn id="24" idx="0"/>
          </p:cNvCxnSpPr>
          <p:nvPr/>
        </p:nvCxnSpPr>
        <p:spPr>
          <a:xfrm rot="5400000">
            <a:off x="2624583" y="-237260"/>
            <a:ext cx="575437" cy="339465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4" idx="2"/>
            <a:endCxn id="25" idx="0"/>
          </p:cNvCxnSpPr>
          <p:nvPr/>
        </p:nvCxnSpPr>
        <p:spPr>
          <a:xfrm rot="16200000" flipH="1">
            <a:off x="982221" y="2626870"/>
            <a:ext cx="1244433" cy="77892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5" idx="3"/>
            <a:endCxn id="27" idx="1"/>
          </p:cNvCxnSpPr>
          <p:nvPr/>
        </p:nvCxnSpPr>
        <p:spPr>
          <a:xfrm>
            <a:off x="2895599" y="4146382"/>
            <a:ext cx="457200" cy="60016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27" idx="0"/>
            <a:endCxn id="26" idx="2"/>
          </p:cNvCxnSpPr>
          <p:nvPr/>
        </p:nvCxnSpPr>
        <p:spPr>
          <a:xfrm rot="5400000" flipH="1" flipV="1">
            <a:off x="3588181" y="3664729"/>
            <a:ext cx="1332637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553200" y="1521082"/>
            <a:ext cx="1803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Invest in a formulation of a diagnosis</a:t>
            </a:r>
            <a:endParaRPr lang="en-US" sz="1200" b="1" dirty="0"/>
          </a:p>
        </p:txBody>
      </p:sp>
      <p:cxnSp>
        <p:nvCxnSpPr>
          <p:cNvPr id="43" name="Elbow Connector 42"/>
          <p:cNvCxnSpPr>
            <a:stCxn id="26" idx="3"/>
            <a:endCxn id="42" idx="1"/>
          </p:cNvCxnSpPr>
          <p:nvPr/>
        </p:nvCxnSpPr>
        <p:spPr>
          <a:xfrm flipV="1">
            <a:off x="5156199" y="1751915"/>
            <a:ext cx="1397001" cy="7386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42" idx="2"/>
            <a:endCxn id="28" idx="0"/>
          </p:cNvCxnSpPr>
          <p:nvPr/>
        </p:nvCxnSpPr>
        <p:spPr>
          <a:xfrm rot="16200000" flipH="1">
            <a:off x="6978898" y="2458749"/>
            <a:ext cx="1409205" cy="4572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26" idx="1"/>
            <a:endCxn id="24" idx="3"/>
          </p:cNvCxnSpPr>
          <p:nvPr/>
        </p:nvCxnSpPr>
        <p:spPr>
          <a:xfrm rot="10800000">
            <a:off x="2116674" y="2070953"/>
            <a:ext cx="1236127" cy="41962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0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51435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Framework, Models, Theories in Implementation Science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88249"/>
            <a:ext cx="1600200" cy="156604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132377"/>
            <a:ext cx="2209800" cy="1656448"/>
          </a:xfr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423" y="3154048"/>
            <a:ext cx="1757232" cy="163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3774" y="3714850"/>
            <a:ext cx="2786042" cy="126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816" y="1183587"/>
            <a:ext cx="1243142" cy="119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5192" y="808714"/>
            <a:ext cx="2064808" cy="154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4" descr="top_ht2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67111" y="2087917"/>
            <a:ext cx="1747748" cy="131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7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001000" cy="1905000"/>
          </a:xfrm>
        </p:spPr>
        <p:txBody>
          <a:bodyPr/>
          <a:lstStyle/>
          <a:p>
            <a:r>
              <a:rPr lang="en-US" sz="2800" dirty="0" smtClean="0"/>
              <a:t>“An </a:t>
            </a:r>
            <a:r>
              <a:rPr lang="en-US" sz="2800" dirty="0"/>
              <a:t>explanation of a phenomenon arrived at through examination and contemplation of the relevant </a:t>
            </a:r>
            <a:r>
              <a:rPr lang="en-US" sz="2800" dirty="0" smtClean="0"/>
              <a:t>facts” (Oxford English Dictionary)</a:t>
            </a:r>
          </a:p>
          <a:p>
            <a:endParaRPr lang="en-US" sz="2800" dirty="0" smtClean="0"/>
          </a:p>
          <a:p>
            <a:r>
              <a:rPr lang="en-US" sz="2800" dirty="0" smtClean="0"/>
              <a:t>Critical ideas about facts</a:t>
            </a:r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0280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85950"/>
            <a:ext cx="1143000" cy="1529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44919"/>
            <a:ext cx="1195388" cy="15131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r="25000"/>
          <a:stretch/>
        </p:blipFill>
        <p:spPr>
          <a:xfrm>
            <a:off x="6400800" y="1913284"/>
            <a:ext cx="1212477" cy="15319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/>
          <a:lstStyle/>
          <a:p>
            <a:r>
              <a:rPr lang="en-US" dirty="0" smtClean="0"/>
              <a:t>Theory gives your question / findings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2936875"/>
          </a:xfrm>
        </p:spPr>
        <p:txBody>
          <a:bodyPr/>
          <a:lstStyle/>
          <a:p>
            <a:r>
              <a:rPr lang="en-US" sz="2400" dirty="0" smtClean="0"/>
              <a:t>Theory unifies findings </a:t>
            </a:r>
            <a:r>
              <a:rPr lang="mr-IN" sz="2400" dirty="0" smtClean="0"/>
              <a:t>–</a:t>
            </a:r>
            <a:r>
              <a:rPr lang="en-US" sz="2400" dirty="0" smtClean="0"/>
              <a:t> its what all the findings mean together</a:t>
            </a:r>
          </a:p>
          <a:p>
            <a:r>
              <a:rPr lang="en-US" sz="2400" dirty="0" smtClean="0"/>
              <a:t>Dual process </a:t>
            </a:r>
          </a:p>
          <a:p>
            <a:pPr lvl="1"/>
            <a:r>
              <a:rPr lang="en-US" sz="2000" dirty="0" smtClean="0"/>
              <a:t>New findings influence theory</a:t>
            </a:r>
          </a:p>
          <a:p>
            <a:pPr lvl="1"/>
            <a:r>
              <a:rPr lang="en-US" sz="2000" dirty="0" smtClean="0"/>
              <a:t>Theory influences how you go about looking for findings. </a:t>
            </a:r>
          </a:p>
          <a:p>
            <a:pPr lvl="1"/>
            <a:r>
              <a:rPr lang="en-US" sz="2000" dirty="0" smtClean="0"/>
              <a:t>Theories can be unsubstantiated or extensively substantiated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45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74075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Your observation or fact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74037" y="514351"/>
            <a:ext cx="5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514351"/>
            <a:ext cx="57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9504" y="1809804"/>
            <a:ext cx="5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2202419"/>
            <a:ext cx="5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5624" y="3219450"/>
            <a:ext cx="5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82008" y="2735819"/>
            <a:ext cx="5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49275" y="1200151"/>
            <a:ext cx="5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98664" y="1200151"/>
            <a:ext cx="5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45708" y="1705234"/>
            <a:ext cx="5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54283" y="2964419"/>
            <a:ext cx="5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19046" y="2098443"/>
            <a:ext cx="5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70452" y="3229052"/>
            <a:ext cx="5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</a:t>
            </a:r>
            <a:endParaRPr lang="en-US" dirty="0"/>
          </a:p>
        </p:txBody>
      </p:sp>
      <p:cxnSp>
        <p:nvCxnSpPr>
          <p:cNvPr id="22" name="Curved Connector 21"/>
          <p:cNvCxnSpPr>
            <a:stCxn id="6" idx="0"/>
            <a:endCxn id="5" idx="2"/>
          </p:cNvCxnSpPr>
          <p:nvPr/>
        </p:nvCxnSpPr>
        <p:spPr>
          <a:xfrm rot="16200000" flipV="1">
            <a:off x="6300704" y="1346118"/>
            <a:ext cx="926121" cy="1252"/>
          </a:xfrm>
          <a:prstGeom prst="curvedConnector3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6" idx="3"/>
            <a:endCxn id="11" idx="2"/>
          </p:cNvCxnSpPr>
          <p:nvPr/>
        </p:nvCxnSpPr>
        <p:spPr>
          <a:xfrm flipV="1">
            <a:off x="7049275" y="1569483"/>
            <a:ext cx="284886" cy="424987"/>
          </a:xfrm>
          <a:prstGeom prst="curved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6" idx="2"/>
            <a:endCxn id="10" idx="0"/>
          </p:cNvCxnSpPr>
          <p:nvPr/>
        </p:nvCxnSpPr>
        <p:spPr>
          <a:xfrm rot="16200000" flipH="1">
            <a:off x="6487301" y="2456225"/>
            <a:ext cx="556683" cy="2504"/>
          </a:xfrm>
          <a:prstGeom prst="curvedConnector3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6" idx="1"/>
            <a:endCxn id="7" idx="0"/>
          </p:cNvCxnSpPr>
          <p:nvPr/>
        </p:nvCxnSpPr>
        <p:spPr>
          <a:xfrm rot="10800000" flipV="1">
            <a:off x="5771286" y="1994469"/>
            <a:ext cx="708218" cy="207949"/>
          </a:xfrm>
          <a:prstGeom prst="curved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7" idx="1"/>
            <a:endCxn id="3" idx="1"/>
          </p:cNvCxnSpPr>
          <p:nvPr/>
        </p:nvCxnSpPr>
        <p:spPr>
          <a:xfrm rot="10800000">
            <a:off x="5074038" y="699017"/>
            <a:ext cx="412363" cy="1688068"/>
          </a:xfrm>
          <a:prstGeom prst="curvedConnector3">
            <a:avLst>
              <a:gd name="adj1" fmla="val 155437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11" idx="3"/>
            <a:endCxn id="13" idx="0"/>
          </p:cNvCxnSpPr>
          <p:nvPr/>
        </p:nvCxnSpPr>
        <p:spPr>
          <a:xfrm flipV="1">
            <a:off x="7619046" y="1200151"/>
            <a:ext cx="764504" cy="184666"/>
          </a:xfrm>
          <a:prstGeom prst="curvedConnector4">
            <a:avLst>
              <a:gd name="adj1" fmla="val 31368"/>
              <a:gd name="adj2" fmla="val 223791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0" idx="2"/>
            <a:endCxn id="16" idx="2"/>
          </p:cNvCxnSpPr>
          <p:nvPr/>
        </p:nvCxnSpPr>
        <p:spPr>
          <a:xfrm rot="16200000" flipH="1">
            <a:off x="6938731" y="2933313"/>
            <a:ext cx="228600" cy="572275"/>
          </a:xfrm>
          <a:prstGeom prst="curvedConnector3">
            <a:avLst>
              <a:gd name="adj1" fmla="val 20000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endCxn id="8" idx="0"/>
          </p:cNvCxnSpPr>
          <p:nvPr/>
        </p:nvCxnSpPr>
        <p:spPr>
          <a:xfrm rot="10800000" flipV="1">
            <a:off x="5840511" y="2920484"/>
            <a:ext cx="785193" cy="298965"/>
          </a:xfrm>
          <a:prstGeom prst="curved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13" idx="1"/>
            <a:endCxn id="14" idx="0"/>
          </p:cNvCxnSpPr>
          <p:nvPr/>
        </p:nvCxnSpPr>
        <p:spPr>
          <a:xfrm rot="10800000" flipV="1">
            <a:off x="7830594" y="1384816"/>
            <a:ext cx="268070" cy="320417"/>
          </a:xfrm>
          <a:prstGeom prst="curved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3" idx="2"/>
            <a:endCxn id="17" idx="3"/>
          </p:cNvCxnSpPr>
          <p:nvPr/>
        </p:nvCxnSpPr>
        <p:spPr>
          <a:xfrm rot="5400000">
            <a:off x="7929371" y="1828930"/>
            <a:ext cx="713626" cy="194733"/>
          </a:xfrm>
          <a:prstGeom prst="curved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13" idx="3"/>
            <a:endCxn id="18" idx="3"/>
          </p:cNvCxnSpPr>
          <p:nvPr/>
        </p:nvCxnSpPr>
        <p:spPr>
          <a:xfrm>
            <a:off x="8668435" y="1384817"/>
            <a:ext cx="71788" cy="2028901"/>
          </a:xfrm>
          <a:prstGeom prst="curvedConnector3">
            <a:avLst>
              <a:gd name="adj1" fmla="val 418438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" idx="2"/>
            <a:endCxn id="5" idx="0"/>
          </p:cNvCxnSpPr>
          <p:nvPr/>
        </p:nvCxnSpPr>
        <p:spPr>
          <a:xfrm rot="5400000" flipH="1" flipV="1">
            <a:off x="5876364" y="-3091"/>
            <a:ext cx="369332" cy="1404215"/>
          </a:xfrm>
          <a:prstGeom prst="curvedConnector5">
            <a:avLst>
              <a:gd name="adj1" fmla="val -61896"/>
              <a:gd name="adj2" fmla="val 49955"/>
              <a:gd name="adj3" fmla="val 161896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2" idx="3"/>
            <a:endCxn id="7" idx="2"/>
          </p:cNvCxnSpPr>
          <p:nvPr/>
        </p:nvCxnSpPr>
        <p:spPr>
          <a:xfrm>
            <a:off x="1752600" y="2202419"/>
            <a:ext cx="4018686" cy="369332"/>
          </a:xfrm>
          <a:prstGeom prst="curvedConnector4">
            <a:avLst>
              <a:gd name="adj1" fmla="val 46455"/>
              <a:gd name="adj2" fmla="val 161896"/>
            </a:avLst>
          </a:prstGeom>
          <a:ln w="5715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333738" y="4185177"/>
            <a:ext cx="7480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Connect your </a:t>
            </a:r>
            <a:r>
              <a:rPr lang="en-US" dirty="0" smtClean="0"/>
              <a:t>observations with </a:t>
            </a:r>
            <a:r>
              <a:rPr lang="en-US" dirty="0"/>
              <a:t>other thinking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Contribute to a discourse (don’t be an isolated node)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664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 and bad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You need to know them to be a part of the implementation science conversation</a:t>
            </a:r>
          </a:p>
          <a:p>
            <a:pPr lvl="1"/>
            <a:r>
              <a:rPr lang="en-US" dirty="0" smtClean="0"/>
              <a:t>Bad news: there are a ton of them!!! </a:t>
            </a:r>
          </a:p>
          <a:p>
            <a:pPr lvl="1"/>
            <a:r>
              <a:rPr lang="en-US" dirty="0"/>
              <a:t>Good news: a few basic theories will get you 90% of the way there.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the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1128"/>
              </a:spcBef>
            </a:pPr>
            <a:r>
              <a:rPr lang="en-US" dirty="0" smtClean="0"/>
              <a:t>Settle on an implementation problem</a:t>
            </a:r>
          </a:p>
          <a:p>
            <a:pPr lvl="1">
              <a:lnSpc>
                <a:spcPct val="120000"/>
              </a:lnSpc>
              <a:spcBef>
                <a:spcPts val="1128"/>
              </a:spcBef>
            </a:pPr>
            <a:r>
              <a:rPr lang="en-US" dirty="0" smtClean="0"/>
              <a:t>To get the most out of this class</a:t>
            </a:r>
          </a:p>
          <a:p>
            <a:pPr>
              <a:lnSpc>
                <a:spcPct val="120000"/>
              </a:lnSpc>
              <a:spcBef>
                <a:spcPts val="1128"/>
              </a:spcBef>
            </a:pPr>
            <a:r>
              <a:rPr lang="en-US" dirty="0" smtClean="0"/>
              <a:t>What is the role of warfarin in the era of direct thrombin inhibitors?</a:t>
            </a:r>
          </a:p>
          <a:p>
            <a:pPr lvl="1">
              <a:lnSpc>
                <a:spcPct val="120000"/>
              </a:lnSpc>
              <a:spcBef>
                <a:spcPts val="1128"/>
              </a:spcBef>
            </a:pPr>
            <a:r>
              <a:rPr lang="en-US" dirty="0" smtClean="0"/>
              <a:t>Not an “implementation science” question (doesn’t mean it’s not a good question)</a:t>
            </a:r>
          </a:p>
          <a:p>
            <a:pPr lvl="1">
              <a:lnSpc>
                <a:spcPct val="120000"/>
              </a:lnSpc>
              <a:spcBef>
                <a:spcPts val="1128"/>
              </a:spcBef>
            </a:pPr>
            <a:r>
              <a:rPr lang="en-US" i="1" dirty="0" smtClean="0"/>
              <a:t>Consider: strategies to enhance the use of safer anticoagulation options</a:t>
            </a:r>
            <a:r>
              <a:rPr lang="is-IS" i="1" dirty="0" smtClean="0"/>
              <a:t>…</a:t>
            </a:r>
            <a:r>
              <a:rPr lang="en-US" i="1" dirty="0" smtClean="0"/>
              <a:t> </a:t>
            </a:r>
          </a:p>
          <a:p>
            <a:pPr>
              <a:lnSpc>
                <a:spcPct val="120000"/>
              </a:lnSpc>
              <a:spcBef>
                <a:spcPts val="1128"/>
              </a:spcBef>
            </a:pPr>
            <a:r>
              <a:rPr lang="en-US" dirty="0" smtClean="0"/>
              <a:t>What is the consequence of delay of colonoscopy after positive FIT</a:t>
            </a:r>
          </a:p>
          <a:p>
            <a:pPr lvl="1">
              <a:lnSpc>
                <a:spcPct val="120000"/>
              </a:lnSpc>
              <a:spcBef>
                <a:spcPts val="1128"/>
              </a:spcBef>
            </a:pPr>
            <a:r>
              <a:rPr lang="en-US" dirty="0" smtClean="0"/>
              <a:t>Not an “implementation science” question</a:t>
            </a:r>
          </a:p>
          <a:p>
            <a:pPr lvl="1">
              <a:lnSpc>
                <a:spcPct val="120000"/>
              </a:lnSpc>
              <a:spcBef>
                <a:spcPts val="1128"/>
              </a:spcBef>
            </a:pPr>
            <a:r>
              <a:rPr lang="en-US" i="1" dirty="0" smtClean="0"/>
              <a:t>Consider: Explaining delays between positive FIT and colonoscopy </a:t>
            </a:r>
          </a:p>
          <a:p>
            <a:pPr lvl="1">
              <a:lnSpc>
                <a:spcPct val="120000"/>
              </a:lnSpc>
              <a:spcBef>
                <a:spcPts val="1128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419612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Broad (mapping) – </a:t>
            </a:r>
            <a:r>
              <a:rPr lang="en-US" sz="1400" i="1" dirty="0" smtClean="0"/>
              <a:t>Have you thought of everything?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4031218"/>
            <a:ext cx="385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Explanatory – </a:t>
            </a:r>
            <a:r>
              <a:rPr lang="en-US" sz="1400" i="1" dirty="0" smtClean="0"/>
              <a:t>Are there causal relationships for this type of thing that have been previously articulated (and does your problem fit?)</a:t>
            </a:r>
            <a:endParaRPr lang="en-US" sz="1400" i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604995" y="1625345"/>
            <a:ext cx="0" cy="2209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04995" y="3835145"/>
            <a:ext cx="411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17728" y="1461277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CFIR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275039" y="3311925"/>
            <a:ext cx="173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Characteristics of interventions (DOI)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89282" y="2468635"/>
            <a:ext cx="1624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Health belief model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1455199"/>
            <a:ext cx="1879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Behavior change wheel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5335644" y="1676207"/>
            <a:ext cx="228600" cy="216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3" name="Oval 12"/>
          <p:cNvSpPr/>
          <p:nvPr/>
        </p:nvSpPr>
        <p:spPr>
          <a:xfrm>
            <a:off x="5881595" y="3040879"/>
            <a:ext cx="228600" cy="216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4" name="Oval 13"/>
          <p:cNvSpPr/>
          <p:nvPr/>
        </p:nvSpPr>
        <p:spPr>
          <a:xfrm>
            <a:off x="3884301" y="1809750"/>
            <a:ext cx="228600" cy="216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5" name="Oval 14"/>
          <p:cNvSpPr/>
          <p:nvPr/>
        </p:nvSpPr>
        <p:spPr>
          <a:xfrm>
            <a:off x="5750362" y="2535280"/>
            <a:ext cx="228600" cy="216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cxnSp>
        <p:nvCxnSpPr>
          <p:cNvPr id="17" name="Curved Connector 16"/>
          <p:cNvCxnSpPr>
            <a:stCxn id="11" idx="1"/>
            <a:endCxn id="12" idx="6"/>
          </p:cNvCxnSpPr>
          <p:nvPr/>
        </p:nvCxnSpPr>
        <p:spPr>
          <a:xfrm rot="10800000" flipV="1">
            <a:off x="5564244" y="1609087"/>
            <a:ext cx="1522356" cy="175585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10" idx="2"/>
            <a:endCxn id="13" idx="0"/>
          </p:cNvCxnSpPr>
          <p:nvPr/>
        </p:nvCxnSpPr>
        <p:spPr>
          <a:xfrm rot="5400000">
            <a:off x="6716397" y="2055911"/>
            <a:ext cx="264467" cy="1705469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8" idx="3"/>
            <a:endCxn id="14" idx="0"/>
          </p:cNvCxnSpPr>
          <p:nvPr/>
        </p:nvCxnSpPr>
        <p:spPr>
          <a:xfrm>
            <a:off x="3554066" y="1592082"/>
            <a:ext cx="444535" cy="217668"/>
          </a:xfrm>
          <a:prstGeom prst="curvedConnector2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9" idx="1"/>
            <a:endCxn id="15" idx="2"/>
          </p:cNvCxnSpPr>
          <p:nvPr/>
        </p:nvCxnSpPr>
        <p:spPr>
          <a:xfrm rot="10800000" flipH="1">
            <a:off x="3275038" y="2643747"/>
            <a:ext cx="2475323" cy="929789"/>
          </a:xfrm>
          <a:prstGeom prst="curvedConnector3">
            <a:avLst>
              <a:gd name="adj1" fmla="val -9235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One Way to Look at Theory in Implementation Science</a:t>
            </a:r>
            <a:endParaRPr lang="en-US" sz="3200" dirty="0"/>
          </a:p>
        </p:txBody>
      </p:sp>
      <p:sp>
        <p:nvSpPr>
          <p:cNvPr id="28" name="Rectangle 27"/>
          <p:cNvSpPr/>
          <p:nvPr/>
        </p:nvSpPr>
        <p:spPr>
          <a:xfrm>
            <a:off x="6590318" y="4814353"/>
            <a:ext cx="25312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dirty="0" smtClean="0"/>
              <a:t>Adapted from Grol</a:t>
            </a:r>
            <a:r>
              <a:rPr lang="nl-NL" sz="1200" dirty="0"/>
              <a:t>, Bosch et al., </a:t>
            </a:r>
            <a:r>
              <a:rPr lang="nl-NL" sz="1200" dirty="0" smtClean="0"/>
              <a:t>2007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93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1733550"/>
            <a:ext cx="815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31900" y="2856922"/>
            <a:ext cx="124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Managerial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54735" y="3562350"/>
            <a:ext cx="151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 </a:t>
            </a:r>
          </a:p>
          <a:p>
            <a:pPr algn="ctr"/>
            <a:r>
              <a:rPr lang="en-US" dirty="0" smtClean="0"/>
              <a:t>Improvement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83374" y="3047245"/>
            <a:ext cx="1692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Implementation</a:t>
            </a:r>
          </a:p>
          <a:p>
            <a:pPr algn="ctr"/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972" y="731314"/>
            <a:ext cx="1911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88 year old, community dwelling, admitted for pneumonia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653246" y="67328"/>
            <a:ext cx="2080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Frail, confused, sun-downing; tries to get out of bed to go bathroom and has a fall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799" y="31566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MERT called; everyone is annoyed, sitter ordered; keeps trying to get out of bed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87527" y="95212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Becomes combative and agitated; given </a:t>
            </a:r>
            <a:r>
              <a:rPr lang="en-US" sz="1400" dirty="0" err="1" smtClean="0"/>
              <a:t>haldol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226300" y="221216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133729" y="2109724"/>
            <a:ext cx="1937828" cy="612648"/>
          </a:xfrm>
          <a:prstGeom prst="wedgeRoundRectCallout">
            <a:avLst>
              <a:gd name="adj1" fmla="val -703"/>
              <a:gd name="adj2" fmla="val 1039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“I know that nurse, he’s slow and lazy, didn’t respond on time. What a jerk.”</a:t>
            </a:r>
            <a:endParaRPr lang="en-US" sz="11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2668122" y="2244274"/>
            <a:ext cx="1556828" cy="612648"/>
          </a:xfrm>
          <a:prstGeom prst="wedgeRoundRectCallout">
            <a:avLst>
              <a:gd name="adj1" fmla="val -72866"/>
              <a:gd name="adj2" fmla="val 521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“Unit manager is too lenient, the nurses get away with anything”</a:t>
            </a:r>
            <a:endParaRPr lang="en-US" sz="11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195068" y="3489424"/>
            <a:ext cx="1556828" cy="809594"/>
          </a:xfrm>
          <a:prstGeom prst="wedgeRoundRectCallout">
            <a:avLst>
              <a:gd name="adj1" fmla="val 28288"/>
              <a:gd name="adj2" fmla="val -872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That intern is terrible – he’ll order </a:t>
            </a:r>
            <a:r>
              <a:rPr lang="en-US" sz="1100" dirty="0" err="1" smtClean="0"/>
              <a:t>haldol</a:t>
            </a:r>
            <a:r>
              <a:rPr lang="en-US" sz="1100" dirty="0" smtClean="0"/>
              <a:t> on anyone just so he can go back to bed</a:t>
            </a:r>
            <a:endParaRPr lang="en-US" sz="11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1301750" y="4637189"/>
            <a:ext cx="1892300" cy="393893"/>
          </a:xfrm>
          <a:prstGeom prst="wedgeRoundRectCallout">
            <a:avLst>
              <a:gd name="adj1" fmla="val 31158"/>
              <a:gd name="adj2" fmla="val -16851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We need to start measuring the number of falls</a:t>
            </a:r>
            <a:endParaRPr lang="en-US" sz="11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3488786" y="2952751"/>
            <a:ext cx="1845214" cy="516820"/>
          </a:xfrm>
          <a:prstGeom prst="wedgeRoundRectCallout">
            <a:avLst>
              <a:gd name="adj1" fmla="val -32894"/>
              <a:gd name="adj2" fmla="val 10810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Review admission criteria; set up committee to do root cause analysis on all falls</a:t>
            </a:r>
            <a:endParaRPr lang="en-US" sz="11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3665027" y="4389301"/>
            <a:ext cx="2222500" cy="612648"/>
          </a:xfrm>
          <a:prstGeom prst="wedgeRoundRectCallout">
            <a:avLst>
              <a:gd name="adj1" fmla="val -39929"/>
              <a:gd name="adj2" fmla="val -9711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Restrict use of restraints; require sign off for any sedating agents from chief resident</a:t>
            </a:r>
            <a:endParaRPr lang="en-US" sz="1100" dirty="0"/>
          </a:p>
        </p:txBody>
      </p:sp>
      <p:sp>
        <p:nvSpPr>
          <p:cNvPr id="3" name="Oval 2"/>
          <p:cNvSpPr/>
          <p:nvPr/>
        </p:nvSpPr>
        <p:spPr>
          <a:xfrm>
            <a:off x="1219200" y="1733550"/>
            <a:ext cx="190500" cy="228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81300" y="1733550"/>
            <a:ext cx="190500" cy="228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48100" y="1733550"/>
            <a:ext cx="190500" cy="228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1733550"/>
            <a:ext cx="190500" cy="228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467600" y="393471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Hospital stay goes up; cost goes up; outcomes worsen</a:t>
            </a:r>
            <a:endParaRPr lang="en-US" sz="1400" dirty="0"/>
          </a:p>
        </p:txBody>
      </p:sp>
      <p:cxnSp>
        <p:nvCxnSpPr>
          <p:cNvPr id="23" name="Elbow Connector 22"/>
          <p:cNvCxnSpPr>
            <a:stCxn id="8" idx="2"/>
            <a:endCxn id="3" idx="0"/>
          </p:cNvCxnSpPr>
          <p:nvPr/>
        </p:nvCxnSpPr>
        <p:spPr>
          <a:xfrm rot="16200000" flipH="1">
            <a:off x="1012180" y="1431280"/>
            <a:ext cx="263572" cy="34096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9" idx="2"/>
            <a:endCxn id="18" idx="0"/>
          </p:cNvCxnSpPr>
          <p:nvPr/>
        </p:nvCxnSpPr>
        <p:spPr>
          <a:xfrm rot="16200000" flipH="1">
            <a:off x="2428979" y="1285978"/>
            <a:ext cx="712115" cy="18302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0" idx="2"/>
            <a:endCxn id="19" idx="0"/>
          </p:cNvCxnSpPr>
          <p:nvPr/>
        </p:nvCxnSpPr>
        <p:spPr>
          <a:xfrm rot="5400000">
            <a:off x="4140085" y="1073036"/>
            <a:ext cx="463780" cy="85724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20" idx="0"/>
            <a:endCxn id="11" idx="2"/>
          </p:cNvCxnSpPr>
          <p:nvPr/>
        </p:nvCxnSpPr>
        <p:spPr>
          <a:xfrm rot="5400000" flipH="1" flipV="1">
            <a:off x="6154473" y="1238497"/>
            <a:ext cx="684231" cy="3058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ular Callout 38"/>
          <p:cNvSpPr/>
          <p:nvPr/>
        </p:nvSpPr>
        <p:spPr>
          <a:xfrm>
            <a:off x="5703377" y="3337290"/>
            <a:ext cx="1892300" cy="566590"/>
          </a:xfrm>
          <a:prstGeom prst="wedgeRoundRectCallout">
            <a:avLst>
              <a:gd name="adj1" fmla="val 34514"/>
              <a:gd name="adj2" fmla="val -7044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Apply CFIR – consider policy, systems, environment; interventions, etc.</a:t>
            </a:r>
            <a:endParaRPr lang="en-US" sz="1100" dirty="0"/>
          </a:p>
        </p:txBody>
      </p:sp>
      <p:sp>
        <p:nvSpPr>
          <p:cNvPr id="40" name="Rounded Rectangular Callout 39"/>
          <p:cNvSpPr/>
          <p:nvPr/>
        </p:nvSpPr>
        <p:spPr>
          <a:xfrm>
            <a:off x="6927850" y="2109724"/>
            <a:ext cx="1911350" cy="612648"/>
          </a:xfrm>
          <a:prstGeom prst="wedgeRoundRectCallout">
            <a:avLst>
              <a:gd name="adj1" fmla="val 4481"/>
              <a:gd name="adj2" fmla="val 114324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Restructure the environment (ACE unit); home based care;  policy change</a:t>
            </a:r>
            <a:endParaRPr lang="en-US" sz="1100" dirty="0"/>
          </a:p>
        </p:txBody>
      </p:sp>
      <p:sp>
        <p:nvSpPr>
          <p:cNvPr id="41" name="Rounded Rectangular Callout 40"/>
          <p:cNvSpPr/>
          <p:nvPr/>
        </p:nvSpPr>
        <p:spPr>
          <a:xfrm>
            <a:off x="7070725" y="4032837"/>
            <a:ext cx="2044700" cy="532362"/>
          </a:xfrm>
          <a:prstGeom prst="wedgeRoundRectCallout">
            <a:avLst>
              <a:gd name="adj1" fmla="val 14996"/>
              <a:gd name="adj2" fmla="val -125942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Understand health worker psychology – look at TDF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670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4"/>
            <a:ext cx="8229600" cy="641351"/>
          </a:xfrm>
          <a:solidFill>
            <a:schemeClr val="tx2"/>
          </a:solidFill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Ways of Solving Problems with Implementation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6119" y="1715011"/>
            <a:ext cx="2515518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3581400" cy="18332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 smtClean="0"/>
              <a:t>Science</a:t>
            </a:r>
          </a:p>
          <a:p>
            <a:pPr lvl="1"/>
            <a:r>
              <a:rPr lang="en-US" sz="1600" dirty="0" smtClean="0"/>
              <a:t>Generalizable inferences</a:t>
            </a:r>
          </a:p>
          <a:p>
            <a:pPr lvl="1"/>
            <a:r>
              <a:rPr lang="en-US" sz="1600" dirty="0" smtClean="0"/>
              <a:t>Public knowledge</a:t>
            </a:r>
          </a:p>
          <a:p>
            <a:pPr lvl="1"/>
            <a:r>
              <a:rPr lang="en-US" sz="1600" dirty="0" smtClean="0"/>
              <a:t>Use of theories and framework links to a larger and longer discourse</a:t>
            </a:r>
          </a:p>
          <a:p>
            <a:pPr lvl="1"/>
            <a:r>
              <a:rPr lang="en-US" sz="1600" dirty="0" smtClean="0"/>
              <a:t>Draw from and contribute to general, public knowledge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2497068"/>
            <a:ext cx="350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Organized </a:t>
            </a:r>
            <a:r>
              <a:rPr lang="en-US" sz="1600" dirty="0" smtClean="0"/>
              <a:t>strategies based on systematic assessments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Quality improvement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Incentivization</a:t>
            </a: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McKinsey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04800" y="3889887"/>
            <a:ext cx="3276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Day to day managerial </a:t>
            </a:r>
            <a:r>
              <a:rPr lang="en-US" sz="1600" dirty="0"/>
              <a:t>practices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Business world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</a:t>
            </a:r>
            <a:r>
              <a:rPr lang="en-US" sz="1600" dirty="0"/>
              <a:t>Leadership”</a:t>
            </a:r>
          </a:p>
        </p:txBody>
      </p:sp>
      <p:cxnSp>
        <p:nvCxnSpPr>
          <p:cNvPr id="11" name="Elbow Connector 10"/>
          <p:cNvCxnSpPr/>
          <p:nvPr/>
        </p:nvCxnSpPr>
        <p:spPr>
          <a:xfrm>
            <a:off x="3733800" y="1885950"/>
            <a:ext cx="1143000" cy="2286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1"/>
          </p:cNvCxnSpPr>
          <p:nvPr/>
        </p:nvCxnSpPr>
        <p:spPr>
          <a:xfrm rot="10800000">
            <a:off x="5410202" y="2802450"/>
            <a:ext cx="838198" cy="3563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9" idx="3"/>
            <a:endCxn id="7" idx="2"/>
          </p:cNvCxnSpPr>
          <p:nvPr/>
        </p:nvCxnSpPr>
        <p:spPr>
          <a:xfrm flipV="1">
            <a:off x="3581401" y="3889886"/>
            <a:ext cx="1182477" cy="4155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667000" y="1714501"/>
            <a:ext cx="21336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Socio-Ecological Models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4561473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16519F"/>
                </a:solidFill>
                <a:latin typeface="Helvetica" charset="0"/>
              </a:rPr>
              <a:t>Smedley </a:t>
            </a:r>
            <a:r>
              <a:rPr lang="en-US" sz="1600" i="1" dirty="0">
                <a:solidFill>
                  <a:srgbClr val="16519F"/>
                </a:solidFill>
                <a:latin typeface="Helvetica" charset="0"/>
              </a:rPr>
              <a:t>BD, </a:t>
            </a:r>
            <a:r>
              <a:rPr lang="en-US" sz="1600" i="1" dirty="0" smtClean="0">
                <a:solidFill>
                  <a:srgbClr val="16519F"/>
                </a:solidFill>
                <a:latin typeface="Helvetica" charset="0"/>
              </a:rPr>
              <a:t>Institute </a:t>
            </a:r>
            <a:r>
              <a:rPr lang="en-US" sz="1600" i="1" dirty="0">
                <a:solidFill>
                  <a:srgbClr val="16519F"/>
                </a:solidFill>
                <a:latin typeface="Helvetica" charset="0"/>
              </a:rPr>
              <a:t>of </a:t>
            </a:r>
            <a:r>
              <a:rPr lang="en-US" sz="1600" i="1" dirty="0" smtClean="0">
                <a:solidFill>
                  <a:srgbClr val="16519F"/>
                </a:solidFill>
                <a:latin typeface="Helvetica" charset="0"/>
              </a:rPr>
              <a:t>Medicine. Promoting Health 2000</a:t>
            </a:r>
            <a:r>
              <a:rPr lang="en-US" sz="1600" i="1" dirty="0">
                <a:solidFill>
                  <a:srgbClr val="16519F"/>
                </a:solidFill>
                <a:latin typeface="Helvetica" charset="0"/>
              </a:rPr>
              <a:t>. </a:t>
            </a:r>
            <a:endParaRPr lang="en-US" sz="1600" dirty="0">
              <a:solidFill>
                <a:srgbClr val="16519F"/>
              </a:solidFill>
              <a:effectLst/>
              <a:latin typeface="Helvetica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67000" y="2038349"/>
            <a:ext cx="1905000" cy="167640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57500" y="2315662"/>
            <a:ext cx="1447800" cy="12954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52750" y="2859630"/>
            <a:ext cx="781050" cy="7281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2003" y="3599765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40459" y="2963362"/>
            <a:ext cx="1373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63872" y="2363073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40459" y="1514256"/>
            <a:ext cx="217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Socio-economic and cultural context</a:t>
            </a:r>
            <a:endParaRPr lang="en-US"/>
          </a:p>
        </p:txBody>
      </p:sp>
      <p:cxnSp>
        <p:nvCxnSpPr>
          <p:cNvPr id="15" name="Curved Connector 14"/>
          <p:cNvCxnSpPr>
            <a:stCxn id="9" idx="1"/>
            <a:endCxn id="7" idx="6"/>
          </p:cNvCxnSpPr>
          <p:nvPr/>
        </p:nvCxnSpPr>
        <p:spPr>
          <a:xfrm rot="10800000">
            <a:off x="3733801" y="3223711"/>
            <a:ext cx="1518203" cy="560720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1" idx="1"/>
            <a:endCxn id="6" idx="6"/>
          </p:cNvCxnSpPr>
          <p:nvPr/>
        </p:nvCxnSpPr>
        <p:spPr>
          <a:xfrm rot="10800000">
            <a:off x="4305301" y="2963364"/>
            <a:ext cx="2535159" cy="184665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2" idx="0"/>
          </p:cNvCxnSpPr>
          <p:nvPr/>
        </p:nvCxnSpPr>
        <p:spPr>
          <a:xfrm rot="16200000" flipV="1">
            <a:off x="5457968" y="1219013"/>
            <a:ext cx="50584" cy="2237536"/>
          </a:xfrm>
          <a:prstGeom prst="curved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13" idx="1"/>
            <a:endCxn id="8" idx="0"/>
          </p:cNvCxnSpPr>
          <p:nvPr/>
        </p:nvCxnSpPr>
        <p:spPr>
          <a:xfrm rot="10800000">
            <a:off x="3733801" y="1714502"/>
            <a:ext cx="3106659" cy="122921"/>
          </a:xfrm>
          <a:prstGeom prst="curvedConnector4">
            <a:avLst>
              <a:gd name="adj1" fmla="val 32830"/>
              <a:gd name="adj2" fmla="val 28597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7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0704" y="223368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PrEP</a:t>
            </a:r>
            <a:r>
              <a:rPr lang="en-US" dirty="0" smtClean="0"/>
              <a:t> Use</a:t>
            </a:r>
            <a:endParaRPr lang="en-US" dirty="0"/>
          </a:p>
        </p:txBody>
      </p:sp>
      <p:sp>
        <p:nvSpPr>
          <p:cNvPr id="8" name="Regular Pentagon 7"/>
          <p:cNvSpPr/>
          <p:nvPr/>
        </p:nvSpPr>
        <p:spPr>
          <a:xfrm>
            <a:off x="3810000" y="1950893"/>
            <a:ext cx="960120" cy="914400"/>
          </a:xfrm>
          <a:prstGeom prst="pen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>
            <a:endCxn id="8" idx="0"/>
          </p:cNvCxnSpPr>
          <p:nvPr/>
        </p:nvCxnSpPr>
        <p:spPr>
          <a:xfrm rot="10800000" flipV="1">
            <a:off x="4290061" y="926355"/>
            <a:ext cx="1855625" cy="102453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endCxn id="8" idx="5"/>
          </p:cNvCxnSpPr>
          <p:nvPr/>
        </p:nvCxnSpPr>
        <p:spPr>
          <a:xfrm rot="10800000">
            <a:off x="4770120" y="2300162"/>
            <a:ext cx="1630681" cy="98798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endCxn id="8" idx="2"/>
          </p:cNvCxnSpPr>
          <p:nvPr/>
        </p:nvCxnSpPr>
        <p:spPr>
          <a:xfrm rot="5400000" flipH="1" flipV="1">
            <a:off x="2569711" y="2133986"/>
            <a:ext cx="692351" cy="215496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8" idx="1"/>
          </p:cNvCxnSpPr>
          <p:nvPr/>
        </p:nvCxnSpPr>
        <p:spPr>
          <a:xfrm>
            <a:off x="2590801" y="772468"/>
            <a:ext cx="1219200" cy="152769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00801" y="66675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705172" y="3045853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094413" y="510858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366024" y="3554539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0704" y="223368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PrEP</a:t>
            </a:r>
            <a:r>
              <a:rPr lang="en-US" dirty="0" smtClean="0"/>
              <a:t> Use</a:t>
            </a:r>
            <a:endParaRPr lang="en-US" dirty="0"/>
          </a:p>
        </p:txBody>
      </p:sp>
      <p:sp>
        <p:nvSpPr>
          <p:cNvPr id="8" name="Regular Pentagon 7"/>
          <p:cNvSpPr/>
          <p:nvPr/>
        </p:nvSpPr>
        <p:spPr>
          <a:xfrm>
            <a:off x="3810000" y="1950893"/>
            <a:ext cx="960120" cy="914400"/>
          </a:xfrm>
          <a:prstGeom prst="pen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>
            <a:endCxn id="8" idx="0"/>
          </p:cNvCxnSpPr>
          <p:nvPr/>
        </p:nvCxnSpPr>
        <p:spPr>
          <a:xfrm rot="10800000" flipV="1">
            <a:off x="4290061" y="926355"/>
            <a:ext cx="1855625" cy="102453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endCxn id="8" idx="5"/>
          </p:cNvCxnSpPr>
          <p:nvPr/>
        </p:nvCxnSpPr>
        <p:spPr>
          <a:xfrm rot="10800000">
            <a:off x="4770120" y="2300162"/>
            <a:ext cx="1630681" cy="98798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endCxn id="8" idx="2"/>
          </p:cNvCxnSpPr>
          <p:nvPr/>
        </p:nvCxnSpPr>
        <p:spPr>
          <a:xfrm rot="5400000" flipH="1" flipV="1">
            <a:off x="2569711" y="2133986"/>
            <a:ext cx="692351" cy="215496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8" idx="1"/>
          </p:cNvCxnSpPr>
          <p:nvPr/>
        </p:nvCxnSpPr>
        <p:spPr>
          <a:xfrm>
            <a:off x="2590801" y="772468"/>
            <a:ext cx="1219200" cy="152769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00801" y="666750"/>
            <a:ext cx="50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05172" y="3045853"/>
            <a:ext cx="1925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Community relations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56585" y="261740"/>
            <a:ext cx="255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Policies: health insurance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42775" y="3650644"/>
            <a:ext cx="1948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Individual motivation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50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12775"/>
          </a:xfrm>
          <a:solidFill>
            <a:schemeClr val="tx2"/>
          </a:solidFill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Diffusion of Innovation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077200" cy="33940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Diffusion is the process in which an innovation is communicated among members of a social system </a:t>
            </a:r>
            <a:endParaRPr lang="en-US" dirty="0"/>
          </a:p>
          <a:p>
            <a:r>
              <a:rPr lang="en-US" dirty="0" smtClean="0"/>
              <a:t>Four main elements </a:t>
            </a:r>
          </a:p>
          <a:p>
            <a:pPr lvl="1"/>
            <a:r>
              <a:rPr lang="en-US" dirty="0" smtClean="0"/>
              <a:t>Innovation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Social system </a:t>
            </a:r>
          </a:p>
          <a:p>
            <a:r>
              <a:rPr lang="en-US" dirty="0" smtClean="0"/>
              <a:t>You can identify these in every problem with diffusion 	</a:t>
            </a:r>
            <a:endParaRPr lang="en-US" dirty="0"/>
          </a:p>
        </p:txBody>
      </p:sp>
      <p:sp>
        <p:nvSpPr>
          <p:cNvPr id="4" name="AutoShape 2" descr="Image result for diffusion of innovation rog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diffusion of innovation rog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95800" y="48665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Rogers, Everett M. Diffusion of innovations. Simon and Schuster, 2010.</a:t>
            </a:r>
          </a:p>
        </p:txBody>
      </p:sp>
    </p:spTree>
    <p:extLst>
      <p:ext uri="{BB962C8B-B14F-4D97-AF65-F5344CB8AC3E}">
        <p14:creationId xmlns:p14="http://schemas.microsoft.com/office/powerpoint/2010/main" val="38723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12775"/>
          </a:xfrm>
          <a:solidFill>
            <a:schemeClr val="tx2"/>
          </a:solidFill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Quantifying the Gap: Rogers’ Diffusion of Innovations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800px-Diffusion_of_ideas.svg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1123950"/>
            <a:ext cx="4495800" cy="3352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00151"/>
            <a:ext cx="3733800" cy="339447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Quantify the gap </a:t>
            </a:r>
            <a:r>
              <a:rPr lang="en-US" i="1" dirty="0" smtClean="0"/>
              <a:t>numerically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50% of people doing X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Quantify the gap </a:t>
            </a:r>
            <a:r>
              <a:rPr lang="en-US" i="1" dirty="0" smtClean="0"/>
              <a:t>socio-behaviorally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Innovators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Early adopters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Early majority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Late majority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Laggards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0" y="48665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Rogers, Everett M. Diffusion of innovations. Simon and Schuster, 2010.</a:t>
            </a:r>
          </a:p>
        </p:txBody>
      </p:sp>
    </p:spTree>
    <p:extLst>
      <p:ext uri="{BB962C8B-B14F-4D97-AF65-F5344CB8AC3E}">
        <p14:creationId xmlns:p14="http://schemas.microsoft.com/office/powerpoint/2010/main" val="22780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Relative advantage</a:t>
            </a:r>
          </a:p>
          <a:p>
            <a:pPr lvl="1"/>
            <a:r>
              <a:rPr lang="en-US" sz="1600" dirty="0" smtClean="0"/>
              <a:t>Is it better than what you are doing? </a:t>
            </a:r>
          </a:p>
          <a:p>
            <a:r>
              <a:rPr lang="en-US" sz="1600" dirty="0" smtClean="0"/>
              <a:t>Compatibility</a:t>
            </a:r>
          </a:p>
          <a:p>
            <a:pPr lvl="1"/>
            <a:r>
              <a:rPr lang="en-US" sz="1600" dirty="0" smtClean="0"/>
              <a:t>Does it fit with the processes (and practices) and skills in place? (Dvorak)</a:t>
            </a:r>
          </a:p>
          <a:p>
            <a:r>
              <a:rPr lang="en-US" sz="1600" dirty="0" smtClean="0"/>
              <a:t>Complexity</a:t>
            </a:r>
          </a:p>
          <a:p>
            <a:pPr lvl="1"/>
            <a:r>
              <a:rPr lang="en-US" sz="1600" dirty="0" smtClean="0"/>
              <a:t>How hard is it to use?</a:t>
            </a:r>
          </a:p>
          <a:p>
            <a:r>
              <a:rPr lang="en-US" sz="1600" dirty="0" err="1" smtClean="0"/>
              <a:t>Trialability</a:t>
            </a:r>
            <a:r>
              <a:rPr lang="en-US" sz="1600" dirty="0" smtClean="0"/>
              <a:t>  </a:t>
            </a:r>
          </a:p>
          <a:p>
            <a:pPr lvl="1"/>
            <a:r>
              <a:rPr lang="en-US" sz="1600" dirty="0" smtClean="0"/>
              <a:t>Can you try it out before committing? </a:t>
            </a:r>
          </a:p>
          <a:p>
            <a:r>
              <a:rPr lang="en-US" sz="1600" dirty="0" smtClean="0"/>
              <a:t>Observability</a:t>
            </a:r>
          </a:p>
          <a:p>
            <a:pPr lvl="1"/>
            <a:r>
              <a:rPr lang="en-US" sz="1600" dirty="0" smtClean="0"/>
              <a:t>Can you (and others) see the benefits of adopting the new practice?</a:t>
            </a:r>
          </a:p>
          <a:p>
            <a:pPr lvl="1"/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495800" y="48665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Rogers, Everett M. Diffusion of innovations. Simon and Schuster, 2010.</a:t>
            </a:r>
          </a:p>
        </p:txBody>
      </p:sp>
    </p:spTree>
    <p:extLst>
      <p:ext uri="{BB962C8B-B14F-4D97-AF65-F5344CB8AC3E}">
        <p14:creationId xmlns:p14="http://schemas.microsoft.com/office/powerpoint/2010/main" val="29197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19501"/>
          </a:xfrm>
        </p:spPr>
        <p:txBody>
          <a:bodyPr>
            <a:normAutofit fontScale="90000"/>
          </a:bodyPr>
          <a:lstStyle/>
          <a:p>
            <a:r>
              <a:rPr lang="en-US" i="1" dirty="0" err="1"/>
              <a:t>Trialability</a:t>
            </a:r>
            <a:r>
              <a:rPr lang="mr-IN" i="1" dirty="0" smtClean="0"/>
              <a:t>…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27" y="1369219"/>
            <a:ext cx="5748747" cy="3263504"/>
          </a:xfrm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2801319" y="3882326"/>
            <a:ext cx="1917915" cy="9415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7776275" y="4632722"/>
            <a:ext cx="9454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Typewriter</a:t>
            </a:r>
          </a:p>
        </p:txBody>
      </p:sp>
    </p:spTree>
    <p:extLst>
      <p:ext uri="{BB962C8B-B14F-4D97-AF65-F5344CB8AC3E}">
        <p14:creationId xmlns:p14="http://schemas.microsoft.com/office/powerpoint/2010/main" val="17472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ingredients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 have to have an EBI</a:t>
            </a:r>
          </a:p>
          <a:p>
            <a:r>
              <a:rPr lang="en-US" dirty="0" smtClean="0"/>
              <a:t>Frame the gap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3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9" y="929898"/>
            <a:ext cx="7665475" cy="3930180"/>
          </a:xfrm>
          <a:ln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56054"/>
          </a:xfrm>
        </p:spPr>
        <p:txBody>
          <a:bodyPr>
            <a:normAutofit fontScale="90000"/>
          </a:bodyPr>
          <a:lstStyle/>
          <a:p>
            <a:r>
              <a:rPr lang="en-US" i="1" smtClean="0"/>
              <a:t>Observability</a:t>
            </a:r>
            <a:r>
              <a:rPr lang="mr-IN" i="1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 you be happy or sad?</a:t>
            </a:r>
          </a:p>
          <a:p>
            <a:r>
              <a:rPr lang="en-US" dirty="0" smtClean="0"/>
              <a:t>Cost so much</a:t>
            </a:r>
            <a:r>
              <a:rPr lang="mr-IN" dirty="0" smtClean="0"/>
              <a:t>…</a:t>
            </a:r>
            <a:r>
              <a:rPr lang="en-US" dirty="0" smtClean="0"/>
              <a:t>!</a:t>
            </a:r>
          </a:p>
          <a:p>
            <a:r>
              <a:rPr lang="en-US" dirty="0" smtClean="0"/>
              <a:t>But looks good!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2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56054"/>
          </a:xfrm>
        </p:spPr>
        <p:txBody>
          <a:bodyPr>
            <a:normAutofit fontScale="90000"/>
          </a:bodyPr>
          <a:lstStyle/>
          <a:p>
            <a:r>
              <a:rPr lang="en-US" i="1" smtClean="0"/>
              <a:t>Observability</a:t>
            </a:r>
            <a:r>
              <a:rPr lang="mr-IN" i="1" dirty="0" smtClean="0"/>
              <a:t>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68017"/>
            <a:ext cx="6003401" cy="304368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7" y="1140154"/>
            <a:ext cx="3340205" cy="37250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8650" y="1022889"/>
            <a:ext cx="8251879" cy="3842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80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0704" y="223368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PrEP</a:t>
            </a:r>
            <a:r>
              <a:rPr lang="en-US" dirty="0" smtClean="0"/>
              <a:t> Use</a:t>
            </a:r>
            <a:endParaRPr lang="en-US" dirty="0"/>
          </a:p>
        </p:txBody>
      </p:sp>
      <p:sp>
        <p:nvSpPr>
          <p:cNvPr id="8" name="Regular Pentagon 7"/>
          <p:cNvSpPr/>
          <p:nvPr/>
        </p:nvSpPr>
        <p:spPr>
          <a:xfrm>
            <a:off x="3810000" y="1950893"/>
            <a:ext cx="960120" cy="914400"/>
          </a:xfrm>
          <a:prstGeom prst="pen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>
            <a:stCxn id="4" idx="1"/>
            <a:endCxn id="8" idx="0"/>
          </p:cNvCxnSpPr>
          <p:nvPr/>
        </p:nvCxnSpPr>
        <p:spPr>
          <a:xfrm rot="10800000" flipV="1">
            <a:off x="4290061" y="926355"/>
            <a:ext cx="1855625" cy="102453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5" idx="1"/>
            <a:endCxn id="8" idx="5"/>
          </p:cNvCxnSpPr>
          <p:nvPr/>
        </p:nvCxnSpPr>
        <p:spPr>
          <a:xfrm rot="10800000">
            <a:off x="4770120" y="2300162"/>
            <a:ext cx="1630681" cy="98798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6" idx="0"/>
            <a:endCxn id="8" idx="3"/>
          </p:cNvCxnSpPr>
          <p:nvPr/>
        </p:nvCxnSpPr>
        <p:spPr>
          <a:xfrm rot="16200000" flipV="1">
            <a:off x="4302134" y="2853219"/>
            <a:ext cx="1479174" cy="150332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7" idx="0"/>
            <a:endCxn id="8" idx="2"/>
          </p:cNvCxnSpPr>
          <p:nvPr/>
        </p:nvCxnSpPr>
        <p:spPr>
          <a:xfrm rot="5400000" flipH="1" flipV="1">
            <a:off x="2569711" y="2133986"/>
            <a:ext cx="692351" cy="215496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3" idx="3"/>
            <a:endCxn id="8" idx="1"/>
          </p:cNvCxnSpPr>
          <p:nvPr/>
        </p:nvCxnSpPr>
        <p:spPr>
          <a:xfrm>
            <a:off x="2590801" y="772468"/>
            <a:ext cx="1219200" cy="152769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00801" y="66675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705172" y="3045853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094413" y="510858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366024" y="3554539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585460" y="447675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27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0704" y="223368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PrEP</a:t>
            </a:r>
            <a:r>
              <a:rPr lang="en-US" dirty="0" smtClean="0"/>
              <a:t> Use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8022" y="1039686"/>
            <a:ext cx="24328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Relative advantage </a:t>
            </a:r>
            <a:r>
              <a:rPr lang="en-US" sz="1400" dirty="0" smtClean="0">
                <a:solidFill>
                  <a:srgbClr val="FF0000"/>
                </a:solidFill>
              </a:rPr>
              <a:t>over condoms, abstinence and serosorting?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1320" y="1193576"/>
            <a:ext cx="24957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Compatibility </a:t>
            </a:r>
            <a:r>
              <a:rPr lang="en-US" sz="1400" dirty="0" smtClean="0">
                <a:solidFill>
                  <a:srgbClr val="FF0000"/>
                </a:solidFill>
              </a:rPr>
              <a:t>with life in general and my sexual health practices (requirement to see doctors, get lab tests, etc.) as well as sexual practices (vs. on-demand </a:t>
            </a:r>
            <a:r>
              <a:rPr lang="en-US" sz="1400" dirty="0" err="1" smtClean="0">
                <a:solidFill>
                  <a:srgbClr val="FF0000"/>
                </a:solidFill>
              </a:rPr>
              <a:t>PrEP</a:t>
            </a:r>
            <a:r>
              <a:rPr lang="en-US" sz="1400" dirty="0" smtClean="0">
                <a:solidFill>
                  <a:srgbClr val="FF0000"/>
                </a:solidFill>
              </a:rPr>
              <a:t>?)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3026534"/>
            <a:ext cx="2572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Complexity </a:t>
            </a:r>
            <a:r>
              <a:rPr lang="en-US" sz="1400" dirty="0" smtClean="0">
                <a:solidFill>
                  <a:srgbClr val="FF0000"/>
                </a:solidFill>
              </a:rPr>
              <a:t>(a pill with potential side effects) and monitoring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3181" y="4344467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Trialability</a:t>
            </a:r>
            <a:r>
              <a:rPr lang="en-US" sz="1400" dirty="0" smtClean="0"/>
              <a:t>: </a:t>
            </a:r>
            <a:r>
              <a:rPr lang="en-US" sz="1400" dirty="0" smtClean="0">
                <a:solidFill>
                  <a:srgbClr val="FF0000"/>
                </a:solidFill>
              </a:rPr>
              <a:t>Can stop anytime? High start up costs?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422" y="3557642"/>
            <a:ext cx="3269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Observability - </a:t>
            </a:r>
            <a:r>
              <a:rPr lang="en-US" sz="1400" dirty="0" smtClean="0">
                <a:solidFill>
                  <a:srgbClr val="FF0000"/>
                </a:solidFill>
              </a:rPr>
              <a:t>HIV acquisition rare and hidden?  How about benefits?  What about “freedom”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Regular Pentagon 7"/>
          <p:cNvSpPr/>
          <p:nvPr/>
        </p:nvSpPr>
        <p:spPr>
          <a:xfrm>
            <a:off x="3810000" y="1950893"/>
            <a:ext cx="960120" cy="914400"/>
          </a:xfrm>
          <a:prstGeom prst="pen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>
            <a:stCxn id="4" idx="1"/>
            <a:endCxn id="8" idx="0"/>
          </p:cNvCxnSpPr>
          <p:nvPr/>
        </p:nvCxnSpPr>
        <p:spPr>
          <a:xfrm rot="10800000" flipV="1">
            <a:off x="4290060" y="1886073"/>
            <a:ext cx="1961260" cy="6481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5" idx="1"/>
            <a:endCxn id="8" idx="5"/>
          </p:cNvCxnSpPr>
          <p:nvPr/>
        </p:nvCxnSpPr>
        <p:spPr>
          <a:xfrm rot="10800000">
            <a:off x="4770120" y="2300162"/>
            <a:ext cx="1630681" cy="98798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6" idx="0"/>
            <a:endCxn id="8" idx="3"/>
          </p:cNvCxnSpPr>
          <p:nvPr/>
        </p:nvCxnSpPr>
        <p:spPr>
          <a:xfrm rot="16200000" flipV="1">
            <a:off x="4302134" y="2853219"/>
            <a:ext cx="1479174" cy="150332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7" idx="0"/>
            <a:endCxn id="8" idx="2"/>
          </p:cNvCxnSpPr>
          <p:nvPr/>
        </p:nvCxnSpPr>
        <p:spPr>
          <a:xfrm rot="5400000" flipH="1" flipV="1">
            <a:off x="2569711" y="2133986"/>
            <a:ext cx="692351" cy="215496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3" idx="3"/>
            <a:endCxn id="8" idx="1"/>
          </p:cNvCxnSpPr>
          <p:nvPr/>
        </p:nvCxnSpPr>
        <p:spPr>
          <a:xfrm>
            <a:off x="2610874" y="1409018"/>
            <a:ext cx="1199127" cy="89114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2800" dirty="0" smtClean="0"/>
              <a:t>Apply Diffusion of Innovations to the </a:t>
            </a:r>
            <a:r>
              <a:rPr lang="en-US" sz="2800" b="1" dirty="0" err="1" smtClean="0">
                <a:solidFill>
                  <a:srgbClr val="FF0000"/>
                </a:solidFill>
              </a:rPr>
              <a:t>PrEP</a:t>
            </a:r>
            <a:r>
              <a:rPr lang="en-US" sz="2800" b="1" dirty="0" smtClean="0">
                <a:solidFill>
                  <a:srgbClr val="FF0000"/>
                </a:solidFill>
              </a:rPr>
              <a:t> Problem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4351"/>
            <a:ext cx="9120749" cy="42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715250" cy="5143500"/>
          </a:xfrm>
        </p:spPr>
      </p:pic>
    </p:spTree>
    <p:extLst>
      <p:ext uri="{BB962C8B-B14F-4D97-AF65-F5344CB8AC3E}">
        <p14:creationId xmlns:p14="http://schemas.microsoft.com/office/powerpoint/2010/main" val="17418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 txBox="1">
            <a:spLocks/>
          </p:cNvSpPr>
          <p:nvPr/>
        </p:nvSpPr>
        <p:spPr bwMode="auto">
          <a:xfrm>
            <a:off x="355600" y="209551"/>
            <a:ext cx="8489950" cy="48637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800" b="1" dirty="0" smtClean="0">
                <a:solidFill>
                  <a:schemeClr val="bg1"/>
                </a:solidFill>
                <a:cs typeface="Arial" charset="0"/>
              </a:rPr>
              <a:t>Elucidate and Explain: COM-B</a:t>
            </a:r>
            <a:endParaRPr lang="en-GB" sz="28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" name="Picture 3" descr="F:\My UCL Documents\publications\Behaviour change wheel\Images\COMB\capabi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47750"/>
            <a:ext cx="2636838" cy="6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F:\My UCL Documents\publications\Behaviour change wheel\Images\COMB\motiv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2472928"/>
            <a:ext cx="26352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:\My UCL Documents\publications\Behaviour change wheel\Images\COMB\opportun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3894535"/>
            <a:ext cx="263525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 descr="F:\My UCL Documents\publications\Behaviour change wheel\Images\COMB\behaviou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1" y="2515791"/>
            <a:ext cx="24495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F:\My UCL Documents\publications\Behaviour change wheel\Images\COMB\left-dia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6" y="1358504"/>
            <a:ext cx="2074863" cy="13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6" descr="F:\My UCL Documents\publications\Behaviour change wheel\Images\COMB\left-righ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9" y="2694385"/>
            <a:ext cx="2378075" cy="24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7" descr="F:\My UCL Documents\publications\Behaviour change wheel\Images\COMB\right-dia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6" y="3009899"/>
            <a:ext cx="2074863" cy="125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F:\My UCL Documents\publications\Behaviour change wheel\Images\COMB\dow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724025"/>
            <a:ext cx="341312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:\My UCL Documents\publications\Behaviour change wheel\Images\COMB\up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9" y="3071812"/>
            <a:ext cx="357187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Rectangle 4"/>
          <p:cNvSpPr>
            <a:spLocks noChangeArrowheads="1"/>
          </p:cNvSpPr>
          <p:nvPr/>
        </p:nvSpPr>
        <p:spPr bwMode="auto">
          <a:xfrm>
            <a:off x="4382295" y="4771629"/>
            <a:ext cx="47164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>
              <a:tabLst>
                <a:tab pos="228600" algn="l"/>
              </a:tabLst>
            </a:pPr>
            <a:r>
              <a:rPr lang="en-GB" sz="1050" dirty="0" err="1">
                <a:cs typeface="Arial" charset="0"/>
              </a:rPr>
              <a:t>Michie</a:t>
            </a:r>
            <a:r>
              <a:rPr lang="en-GB" sz="1050" dirty="0">
                <a:cs typeface="Arial" charset="0"/>
              </a:rPr>
              <a:t> et al</a:t>
            </a:r>
            <a:r>
              <a:rPr lang="en-US" sz="1050" i="1" dirty="0">
                <a:cs typeface="Arial" charset="0"/>
              </a:rPr>
              <a:t> </a:t>
            </a:r>
            <a:r>
              <a:rPr lang="en-US" sz="1050" dirty="0">
                <a:cs typeface="Arial" charset="0"/>
              </a:rPr>
              <a:t>(2011)</a:t>
            </a:r>
            <a:r>
              <a:rPr lang="en-US" sz="1050" i="1" dirty="0">
                <a:cs typeface="Arial" charset="0"/>
              </a:rPr>
              <a:t> </a:t>
            </a:r>
            <a:r>
              <a:rPr lang="en-GB" sz="1050" i="1" dirty="0">
                <a:cs typeface="Arial" charset="0"/>
              </a:rPr>
              <a:t>Implementation Science</a:t>
            </a:r>
          </a:p>
        </p:txBody>
      </p:sp>
    </p:spTree>
    <p:extLst>
      <p:ext uri="{BB962C8B-B14F-4D97-AF65-F5344CB8AC3E}">
        <p14:creationId xmlns:p14="http://schemas.microsoft.com/office/powerpoint/2010/main" val="48756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My UCL Documents\publications\Behaviour change wheel\Images\COMB\capabil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33350"/>
            <a:ext cx="2336800" cy="6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:\My UCL Documents\publications\Behaviour change wheel\Images\COMB\motiv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3472784"/>
            <a:ext cx="26352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:\My UCL Documents\publications\Behaviour change wheel\Images\COMB\opportun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4103"/>
            <a:ext cx="263525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768923"/>
            <a:ext cx="3886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Physical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Knowledge </a:t>
            </a:r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Cognitive </a:t>
            </a:r>
            <a:r>
              <a:rPr lang="en-US" sz="1400" b="1" dirty="0">
                <a:solidFill>
                  <a:srgbClr val="FF0000"/>
                </a:solidFill>
              </a:rPr>
              <a:t>and Interpersonal </a:t>
            </a:r>
            <a:r>
              <a:rPr lang="en-US" sz="1400" b="1" dirty="0" smtClean="0">
                <a:solidFill>
                  <a:srgbClr val="FF0000"/>
                </a:solidFill>
              </a:rPr>
              <a:t>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Memory</a:t>
            </a:r>
            <a:r>
              <a:rPr lang="en-US" sz="1400" dirty="0"/>
              <a:t>, Attention and Decision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Behavioural</a:t>
            </a:r>
            <a:r>
              <a:rPr lang="en-US" sz="1400" dirty="0"/>
              <a:t> regulation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038600" y="295275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Professional/Social Role &amp; </a:t>
            </a:r>
            <a:r>
              <a:rPr lang="en-US" sz="1400" b="1" dirty="0" smtClean="0">
                <a:solidFill>
                  <a:srgbClr val="FF0000"/>
                </a:solidFill>
              </a:rPr>
              <a:t>Identity – my responsibility</a:t>
            </a:r>
            <a:r>
              <a:rPr lang="en-US" sz="1400" b="1" dirty="0" smtClean="0"/>
              <a:t>?  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Beliefs about </a:t>
            </a:r>
            <a:r>
              <a:rPr lang="en-US" sz="1400" b="1" dirty="0" smtClean="0">
                <a:solidFill>
                  <a:srgbClr val="FF0000"/>
                </a:solidFill>
              </a:rPr>
              <a:t>Capabilities</a:t>
            </a:r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Optimism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Beliefs about </a:t>
            </a:r>
            <a:r>
              <a:rPr lang="en-US" sz="1400" b="1" dirty="0" smtClean="0">
                <a:solidFill>
                  <a:srgbClr val="FF0000"/>
                </a:solidFill>
              </a:rPr>
              <a:t>Consequences</a:t>
            </a:r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Reinforcement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5400" y="1430641"/>
            <a:ext cx="3872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Environmental </a:t>
            </a:r>
            <a:r>
              <a:rPr lang="en-US" sz="1400" b="1" dirty="0">
                <a:solidFill>
                  <a:srgbClr val="FF0000"/>
                </a:solidFill>
              </a:rPr>
              <a:t>Context and </a:t>
            </a:r>
            <a:r>
              <a:rPr lang="en-US" sz="1400" b="1" dirty="0" smtClean="0">
                <a:solidFill>
                  <a:srgbClr val="FF0000"/>
                </a:solidFill>
              </a:rPr>
              <a:t>Resources </a:t>
            </a:r>
            <a:r>
              <a:rPr lang="en-US" sz="1400" dirty="0" smtClean="0"/>
              <a:t>Social </a:t>
            </a:r>
            <a:r>
              <a:rPr lang="en-US" sz="1400" dirty="0"/>
              <a:t>Influences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800" y="4781550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Michie Imp </a:t>
            </a:r>
            <a:r>
              <a:rPr lang="en-US" sz="1400" dirty="0" err="1" smtClean="0"/>
              <a:t>Sci</a:t>
            </a:r>
            <a:r>
              <a:rPr lang="en-US" sz="1400" dirty="0" smtClean="0"/>
              <a:t>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919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0704" y="223368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PrEP</a:t>
            </a:r>
            <a:r>
              <a:rPr lang="en-US" dirty="0" smtClean="0"/>
              <a:t> Use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8022" y="1039686"/>
            <a:ext cx="24328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Capability </a:t>
            </a:r>
            <a:r>
              <a:rPr lang="en-US" sz="1400" dirty="0" smtClean="0">
                <a:solidFill>
                  <a:srgbClr val="FF0000"/>
                </a:solidFill>
              </a:rPr>
              <a:t>(for providers: knowledge and interpersonal skills to assess)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3026534"/>
            <a:ext cx="25726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Opportunity </a:t>
            </a:r>
            <a:r>
              <a:rPr lang="en-US" sz="1400" dirty="0" smtClean="0">
                <a:solidFill>
                  <a:srgbClr val="FF0000"/>
                </a:solidFill>
              </a:rPr>
              <a:t>(are there ways to screen to know who to offer it to? Are there insurance issues?)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422" y="3557642"/>
            <a:ext cx="326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Motivation– </a:t>
            </a:r>
            <a:r>
              <a:rPr lang="en-US" sz="1400" dirty="0" smtClean="0">
                <a:solidFill>
                  <a:srgbClr val="FF0000"/>
                </a:solidFill>
              </a:rPr>
              <a:t>Beliefs about behavioral risk compensation?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Regular Pentagon 7"/>
          <p:cNvSpPr/>
          <p:nvPr/>
        </p:nvSpPr>
        <p:spPr>
          <a:xfrm>
            <a:off x="3810000" y="1950893"/>
            <a:ext cx="960120" cy="914400"/>
          </a:xfrm>
          <a:prstGeom prst="pen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>
            <a:stCxn id="5" idx="1"/>
            <a:endCxn id="8" idx="5"/>
          </p:cNvCxnSpPr>
          <p:nvPr/>
        </p:nvCxnSpPr>
        <p:spPr>
          <a:xfrm rot="10800000">
            <a:off x="4770120" y="2300162"/>
            <a:ext cx="1630681" cy="109570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7" idx="0"/>
            <a:endCxn id="8" idx="2"/>
          </p:cNvCxnSpPr>
          <p:nvPr/>
        </p:nvCxnSpPr>
        <p:spPr>
          <a:xfrm rot="5400000" flipH="1" flipV="1">
            <a:off x="2569711" y="2133986"/>
            <a:ext cx="692351" cy="215496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3" idx="3"/>
            <a:endCxn id="8" idx="1"/>
          </p:cNvCxnSpPr>
          <p:nvPr/>
        </p:nvCxnSpPr>
        <p:spPr>
          <a:xfrm>
            <a:off x="2610874" y="1409018"/>
            <a:ext cx="1199127" cy="89114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Apply COM-B to the </a:t>
            </a:r>
            <a:r>
              <a:rPr lang="en-US" sz="3200" dirty="0" err="1" smtClean="0">
                <a:solidFill>
                  <a:srgbClr val="FF0000"/>
                </a:solidFill>
              </a:rPr>
              <a:t>PrEP</a:t>
            </a:r>
            <a:r>
              <a:rPr lang="en-US" sz="3200" dirty="0" smtClean="0">
                <a:solidFill>
                  <a:srgbClr val="FF0000"/>
                </a:solidFill>
              </a:rPr>
              <a:t> Problem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how to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Food insecurity </a:t>
            </a:r>
            <a:r>
              <a:rPr lang="mr-IN" dirty="0" smtClean="0"/>
              <a:t>–</a:t>
            </a:r>
            <a:r>
              <a:rPr lang="en-US" dirty="0" smtClean="0"/>
              <a:t> it’s not good</a:t>
            </a:r>
          </a:p>
          <a:p>
            <a:r>
              <a:rPr lang="en-US" dirty="0" smtClean="0"/>
              <a:t>You want them to screen, but they don’t</a:t>
            </a:r>
          </a:p>
          <a:p>
            <a:r>
              <a:rPr lang="en-US" dirty="0" smtClean="0"/>
              <a:t>What’s the EBI?</a:t>
            </a:r>
          </a:p>
          <a:p>
            <a:r>
              <a:rPr lang="en-US" dirty="0" smtClean="0"/>
              <a:t>What’s the gap?</a:t>
            </a:r>
          </a:p>
          <a:p>
            <a:r>
              <a:rPr lang="en-US" dirty="0" smtClean="0"/>
              <a:t>Need EBI to conceptualize gap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cw-split-v2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9" t="15350" r="11192" b="16401"/>
          <a:stretch>
            <a:fillRect/>
          </a:stretch>
        </p:blipFill>
        <p:spPr bwMode="auto">
          <a:xfrm>
            <a:off x="2780928" y="1324708"/>
            <a:ext cx="3522988" cy="307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 flipV="1">
            <a:off x="4080854" y="0"/>
            <a:ext cx="352258" cy="182196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454166" y="-19050"/>
            <a:ext cx="1484773" cy="16448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940152" y="1902761"/>
            <a:ext cx="3203848" cy="5400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49235" y="3214918"/>
            <a:ext cx="3419872" cy="118904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58122" y="3709591"/>
            <a:ext cx="882030" cy="143390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894445" y="3709122"/>
            <a:ext cx="372818" cy="143437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0" y="3378006"/>
            <a:ext cx="3687469" cy="176549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0" y="2507085"/>
            <a:ext cx="3203848" cy="21602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899592" y="0"/>
            <a:ext cx="2791290" cy="21727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19074" y="-2760"/>
            <a:ext cx="25573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Using rules to reduce the opportunity to engage in the    </a:t>
            </a:r>
          </a:p>
          <a:p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behaviour (or to increase </a:t>
            </a:r>
          </a:p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       behaviour by reducing </a:t>
            </a:r>
          </a:p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           opportunity to engage   </a:t>
            </a:r>
          </a:p>
          <a:p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              in competing </a:t>
            </a:r>
          </a:p>
          <a:p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                   behaviours)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33113" y="607503"/>
            <a:ext cx="1841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Increasing knowledge or understanding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03916" y="1187402"/>
            <a:ext cx="268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Using communication to induce positive or negative feelings to stimulate action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10454" y="2723109"/>
            <a:ext cx="235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Creating an expectation of reward</a:t>
            </a:r>
            <a:endParaRPr lang="en-GB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5755397" y="4123715"/>
            <a:ext cx="235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Creating an expectation of punishment or cost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34425" y="4516130"/>
            <a:ext cx="1387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Imparting skills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9592" y="4053049"/>
            <a:ext cx="32607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                          Increasing means </a:t>
            </a:r>
          </a:p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                   or reducing barriers to </a:t>
            </a:r>
          </a:p>
          <a:p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            increase capability (beyond  </a:t>
            </a:r>
          </a:p>
          <a:p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education or training) or opportunity    </a:t>
            </a:r>
          </a:p>
          <a:p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(beyond environmental restructuring) 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7334" y="3063752"/>
            <a:ext cx="2028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Provide an example for people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t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o aspire to or emulate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2920" y="1625760"/>
            <a:ext cx="235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Changing the physical or social context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65502" y="4702147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Michie Imp </a:t>
            </a:r>
            <a:r>
              <a:rPr lang="en-US" sz="1400" dirty="0" err="1" smtClean="0"/>
              <a:t>Sci</a:t>
            </a:r>
            <a:r>
              <a:rPr lang="en-US" sz="1400" dirty="0" smtClean="0"/>
              <a:t>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9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Belief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Perceived susceptibility </a:t>
            </a:r>
          </a:p>
          <a:p>
            <a:pPr lvl="1"/>
            <a:r>
              <a:rPr lang="en-US" sz="1400" dirty="0" smtClean="0"/>
              <a:t>Do you think the disease will happen to you? </a:t>
            </a:r>
          </a:p>
          <a:p>
            <a:r>
              <a:rPr lang="en-US" sz="1600" dirty="0" smtClean="0"/>
              <a:t>Perceived severity </a:t>
            </a:r>
          </a:p>
          <a:p>
            <a:pPr lvl="1"/>
            <a:r>
              <a:rPr lang="en-US" sz="1400" dirty="0" smtClean="0"/>
              <a:t>Do you think the outcome is bad?</a:t>
            </a:r>
          </a:p>
          <a:p>
            <a:r>
              <a:rPr lang="en-US" sz="1600" dirty="0" smtClean="0"/>
              <a:t>Perceived benefits of a particular behavior</a:t>
            </a:r>
          </a:p>
          <a:p>
            <a:pPr lvl="1"/>
            <a:r>
              <a:rPr lang="en-US" sz="1400" dirty="0" smtClean="0"/>
              <a:t>If you do X to avoid it, will it work? </a:t>
            </a:r>
          </a:p>
          <a:p>
            <a:r>
              <a:rPr lang="en-US" sz="1600" dirty="0" smtClean="0"/>
              <a:t>Perceived barriers</a:t>
            </a:r>
            <a:endParaRPr lang="en-US" sz="1600" dirty="0"/>
          </a:p>
          <a:p>
            <a:pPr lvl="1"/>
            <a:r>
              <a:rPr lang="en-US" sz="1400" dirty="0" smtClean="0"/>
              <a:t>What is getting in your way of it</a:t>
            </a:r>
          </a:p>
          <a:p>
            <a:r>
              <a:rPr lang="en-US" sz="1600" dirty="0" smtClean="0"/>
              <a:t>Cues to action</a:t>
            </a:r>
          </a:p>
          <a:p>
            <a:r>
              <a:rPr lang="en-US" sz="1600" dirty="0" smtClean="0"/>
              <a:t>Self efficacy</a:t>
            </a:r>
          </a:p>
        </p:txBody>
      </p:sp>
    </p:spTree>
    <p:extLst>
      <p:ext uri="{BB962C8B-B14F-4D97-AF65-F5344CB8AC3E}">
        <p14:creationId xmlns:p14="http://schemas.microsoft.com/office/powerpoint/2010/main" val="7503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Belief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342601"/>
            <a:ext cx="310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Perceived benefits and barriers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783772"/>
            <a:ext cx="223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Perceived seriousness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9514" y="4198276"/>
            <a:ext cx="1287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Self Efficacy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09319" y="419314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Cues to action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64743" y="2802458"/>
            <a:ext cx="17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Desired behavior</a:t>
            </a:r>
            <a:endParaRPr lang="en-US" dirty="0"/>
          </a:p>
        </p:txBody>
      </p:sp>
      <p:cxnSp>
        <p:nvCxnSpPr>
          <p:cNvPr id="10" name="Curved Connector 9"/>
          <p:cNvCxnSpPr>
            <a:stCxn id="4" idx="3"/>
            <a:endCxn id="19" idx="5"/>
          </p:cNvCxnSpPr>
          <p:nvPr/>
        </p:nvCxnSpPr>
        <p:spPr>
          <a:xfrm flipH="1">
            <a:off x="6163360" y="1527267"/>
            <a:ext cx="2046159" cy="1089479"/>
          </a:xfrm>
          <a:prstGeom prst="curvedConnector4">
            <a:avLst>
              <a:gd name="adj1" fmla="val -11172"/>
              <a:gd name="adj2" fmla="val 584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5" idx="3"/>
            <a:endCxn id="19" idx="4"/>
          </p:cNvCxnSpPr>
          <p:nvPr/>
        </p:nvCxnSpPr>
        <p:spPr>
          <a:xfrm>
            <a:off x="2542657" y="1968438"/>
            <a:ext cx="2201201" cy="64830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6" idx="3"/>
            <a:endCxn id="19" idx="2"/>
          </p:cNvCxnSpPr>
          <p:nvPr/>
        </p:nvCxnSpPr>
        <p:spPr>
          <a:xfrm flipH="1" flipV="1">
            <a:off x="4743858" y="3333204"/>
            <a:ext cx="363316" cy="1049738"/>
          </a:xfrm>
          <a:prstGeom prst="curvedConnector4">
            <a:avLst>
              <a:gd name="adj1" fmla="val -62920"/>
              <a:gd name="adj2" fmla="val 587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7" idx="3"/>
            <a:endCxn id="8" idx="3"/>
          </p:cNvCxnSpPr>
          <p:nvPr/>
        </p:nvCxnSpPr>
        <p:spPr>
          <a:xfrm flipH="1" flipV="1">
            <a:off x="6342474" y="2987124"/>
            <a:ext cx="1867045" cy="1390691"/>
          </a:xfrm>
          <a:prstGeom prst="curvedConnector3">
            <a:avLst>
              <a:gd name="adj1" fmla="val -1224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4800" y="3828944"/>
            <a:ext cx="2381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Perceived </a:t>
            </a:r>
            <a:r>
              <a:rPr lang="en-US" dirty="0" smtClean="0"/>
              <a:t>susceptibility</a:t>
            </a:r>
            <a:endParaRPr lang="en-US" dirty="0"/>
          </a:p>
        </p:txBody>
      </p:sp>
      <p:cxnSp>
        <p:nvCxnSpPr>
          <p:cNvPr id="13" name="Curved Connector 12"/>
          <p:cNvCxnSpPr>
            <a:stCxn id="3" idx="3"/>
            <a:endCxn id="8" idx="1"/>
          </p:cNvCxnSpPr>
          <p:nvPr/>
        </p:nvCxnSpPr>
        <p:spPr>
          <a:xfrm flipV="1">
            <a:off x="2686029" y="2987124"/>
            <a:ext cx="1878714" cy="102648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exagon 18"/>
          <p:cNvSpPr/>
          <p:nvPr/>
        </p:nvSpPr>
        <p:spPr>
          <a:xfrm>
            <a:off x="4564743" y="2616746"/>
            <a:ext cx="1777731" cy="716458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89372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Example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429000" y="1200151"/>
            <a:ext cx="5257800" cy="365759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2743200" y="1047749"/>
            <a:ext cx="3124200" cy="3581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123949"/>
            <a:ext cx="2971800" cy="11835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266950"/>
            <a:ext cx="2209800" cy="22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72275"/>
            <a:ext cx="8458200" cy="39271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3" indent="-285743">
              <a:buFont typeface="Arial"/>
              <a:buChar char="•"/>
            </a:pPr>
            <a:r>
              <a:rPr lang="en-US" sz="1800" dirty="0"/>
              <a:t>Assessment of the “gap analysis”</a:t>
            </a:r>
          </a:p>
          <a:p>
            <a:pPr marL="685783" lvl="1">
              <a:buFont typeface="Arial"/>
              <a:buChar char="•"/>
            </a:pPr>
            <a:r>
              <a:rPr lang="en-US" sz="1500" dirty="0"/>
              <a:t>Is there reason to believe that “forgetfulness” drives non pick-up? </a:t>
            </a:r>
          </a:p>
          <a:p>
            <a:pPr marL="685783" lvl="1">
              <a:buFont typeface="Arial"/>
              <a:buChar char="•"/>
            </a:pPr>
            <a:r>
              <a:rPr lang="en-US" sz="1500" dirty="0"/>
              <a:t>Structural barriers? (can’t afford transport) Psychosocial ones (denial)? Facility? (Inconvenient hours?)</a:t>
            </a:r>
          </a:p>
          <a:p>
            <a:pPr marL="285743" indent="-285743">
              <a:buFont typeface="Arial"/>
              <a:buChar char="•"/>
            </a:pPr>
            <a:r>
              <a:rPr lang="en-US" sz="1800" dirty="0"/>
              <a:t>Assessment of “Intervention design”</a:t>
            </a:r>
          </a:p>
          <a:p>
            <a:pPr marL="685783" lvl="1">
              <a:buFont typeface="Arial"/>
              <a:buChar char="•"/>
            </a:pPr>
            <a:r>
              <a:rPr lang="en-US" sz="1500" dirty="0"/>
              <a:t>Suboptimal diagnosis of the problem led to testing of a strategy that has little chance of being effective</a:t>
            </a:r>
          </a:p>
          <a:p>
            <a:pPr marL="685783" lvl="1">
              <a:buFont typeface="Arial"/>
              <a:buChar char="•"/>
            </a:pPr>
            <a:r>
              <a:rPr lang="en-US" sz="1500" dirty="0"/>
              <a:t>Motivated by technology (great opportunity) rather than a systematic approach to the implementation problem</a:t>
            </a:r>
          </a:p>
          <a:p>
            <a:pPr marL="285743" indent="-285743">
              <a:buFont typeface="Arial"/>
              <a:buChar char="•"/>
            </a:pPr>
            <a:endParaRPr lang="en-US" sz="1800" dirty="0"/>
          </a:p>
          <a:p>
            <a:pPr marL="285743" indent="-285743">
              <a:buFont typeface="Arial"/>
              <a:buChar char="•"/>
            </a:pPr>
            <a:endParaRPr lang="en-US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89372"/>
          </a:xfrm>
          <a:solidFill>
            <a:srgbClr val="1F497D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Use of an Implementation Science Approach: Swaziland Study</a:t>
            </a:r>
          </a:p>
        </p:txBody>
      </p:sp>
    </p:spTree>
    <p:extLst>
      <p:ext uri="{BB962C8B-B14F-4D97-AF65-F5344CB8AC3E}">
        <p14:creationId xmlns:p14="http://schemas.microsoft.com/office/powerpoint/2010/main" val="6722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9332" y="1056703"/>
            <a:ext cx="4967468" cy="3306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Gap analysis (qualitative interviews)</a:t>
            </a:r>
          </a:p>
          <a:p>
            <a:pPr marL="800080" lvl="1" indent="-342892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Perceived susceptibility, severity was high, perceived benefits were high </a:t>
            </a:r>
            <a:r>
              <a:rPr lang="mr-IN" sz="1350" dirty="0">
                <a:solidFill>
                  <a:prstClr val="black"/>
                </a:solidFill>
              </a:rPr>
              <a:t>–</a:t>
            </a:r>
            <a:r>
              <a:rPr lang="en-US" sz="1350" dirty="0">
                <a:solidFill>
                  <a:prstClr val="black"/>
                </a:solidFill>
              </a:rPr>
              <a:t> needed que to action </a:t>
            </a:r>
            <a:r>
              <a:rPr lang="mr-IN" sz="1350" dirty="0">
                <a:solidFill>
                  <a:prstClr val="black"/>
                </a:solidFill>
              </a:rPr>
              <a:t>–</a:t>
            </a:r>
            <a:r>
              <a:rPr lang="en-US" sz="1350" dirty="0">
                <a:solidFill>
                  <a:prstClr val="black"/>
                </a:solidFill>
              </a:rPr>
              <a:t>feeling cared for</a:t>
            </a:r>
          </a:p>
          <a:p>
            <a:pPr marL="342892" indent="-342892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Formulation of action and action target</a:t>
            </a:r>
          </a:p>
          <a:p>
            <a:pPr marL="800080" lvl="1" indent="-342892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350" i="1" dirty="0">
                <a:solidFill>
                  <a:prstClr val="black"/>
                </a:solidFill>
              </a:rPr>
              <a:t>“Everybody would wish to be loved”</a:t>
            </a:r>
          </a:p>
          <a:p>
            <a:pPr marL="800080" lvl="1" indent="-342892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350" i="1" dirty="0">
                <a:solidFill>
                  <a:prstClr val="black"/>
                </a:solidFill>
              </a:rPr>
              <a:t>“A positive message and a personal touch”</a:t>
            </a:r>
          </a:p>
          <a:p>
            <a:pPr marL="800080" lvl="1" indent="-342892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350" i="1" dirty="0">
                <a:solidFill>
                  <a:prstClr val="black"/>
                </a:solidFill>
              </a:rPr>
              <a:t>“Should not mention HIV” </a:t>
            </a:r>
          </a:p>
          <a:p>
            <a:pPr marL="457180" indent="-342892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350" dirty="0"/>
              <a:t>Improved post partum retention for women (relative risk 1.66, 95% confidence interval 1.02–2.70). </a:t>
            </a:r>
          </a:p>
          <a:p>
            <a:pPr marL="457180" indent="-342892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350" dirty="0"/>
              <a:t>Improved EID (relative risk 1.08, 95% confidence interval 1.00–1.16)</a:t>
            </a:r>
          </a:p>
          <a:p>
            <a:pPr marL="800080" lvl="1" indent="-342892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US" sz="1350" i="1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89372"/>
          </a:xfrm>
          <a:solidFill>
            <a:srgbClr val="1F497D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Example: Formal “Behavioral Diagnosis”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6702"/>
            <a:ext cx="3033995" cy="32635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89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Apply Health </a:t>
            </a:r>
            <a:r>
              <a:rPr lang="en-US" sz="3200" dirty="0"/>
              <a:t>Belief </a:t>
            </a:r>
            <a:r>
              <a:rPr lang="en-US" sz="3200" dirty="0" smtClean="0"/>
              <a:t>Model to the </a:t>
            </a:r>
            <a:r>
              <a:rPr lang="en-US" sz="3200" dirty="0" err="1" smtClean="0">
                <a:solidFill>
                  <a:srgbClr val="FF0000"/>
                </a:solidFill>
              </a:rPr>
              <a:t>PrEP</a:t>
            </a:r>
            <a:r>
              <a:rPr lang="en-US" sz="3200" dirty="0" smtClean="0">
                <a:solidFill>
                  <a:srgbClr val="FF0000"/>
                </a:solidFill>
              </a:rPr>
              <a:t> Problem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36054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Perceived benefits – </a:t>
            </a:r>
            <a:r>
              <a:rPr lang="en-US" sz="1200" b="1" dirty="0" smtClean="0">
                <a:solidFill>
                  <a:srgbClr val="FF0000"/>
                </a:solidFill>
              </a:rPr>
              <a:t>Do they know about? Believe in it? Do they think it’s a conspiracy?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26" y="2072953"/>
            <a:ext cx="285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Perceived susceptibility – </a:t>
            </a:r>
            <a:r>
              <a:rPr lang="en-US" sz="1200" b="1" dirty="0" smtClean="0">
                <a:solidFill>
                  <a:srgbClr val="FF0000"/>
                </a:solidFill>
              </a:rPr>
              <a:t>What do patients think will happen to them in terms of HIV risk?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9156" y="3450581"/>
            <a:ext cx="1714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Self Efficacy – </a:t>
            </a:r>
            <a:r>
              <a:rPr lang="en-US" sz="1200" b="1" dirty="0" smtClean="0">
                <a:solidFill>
                  <a:srgbClr val="FF0000"/>
                </a:solidFill>
              </a:rPr>
              <a:t>do they know where to go? How to pick it up? How to ask for it?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445049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Cues to action – </a:t>
            </a:r>
            <a:r>
              <a:rPr lang="en-US" sz="1200" b="1" dirty="0" smtClean="0">
                <a:solidFill>
                  <a:srgbClr val="FF0000"/>
                </a:solidFill>
              </a:rPr>
              <a:t>do they need a reminder? Are there competing priorities?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287247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Desired behavior – </a:t>
            </a:r>
            <a:r>
              <a:rPr lang="en-US" sz="1200" b="1" dirty="0">
                <a:solidFill>
                  <a:srgbClr val="FF0000"/>
                </a:solidFill>
              </a:rPr>
              <a:t>U</a:t>
            </a:r>
            <a:r>
              <a:rPr lang="en-US" sz="1200" b="1" dirty="0" smtClean="0">
                <a:solidFill>
                  <a:srgbClr val="FF0000"/>
                </a:solidFill>
              </a:rPr>
              <a:t>se </a:t>
            </a:r>
            <a:r>
              <a:rPr lang="en-US" sz="1200" b="1" dirty="0" err="1" smtClean="0">
                <a:solidFill>
                  <a:srgbClr val="FF0000"/>
                </a:solidFill>
              </a:rPr>
              <a:t>PrEP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0" name="Curved Connector 9"/>
          <p:cNvCxnSpPr>
            <a:stCxn id="4" idx="3"/>
            <a:endCxn id="8" idx="0"/>
          </p:cNvCxnSpPr>
          <p:nvPr/>
        </p:nvCxnSpPr>
        <p:spPr>
          <a:xfrm flipH="1">
            <a:off x="4876800" y="1591373"/>
            <a:ext cx="3352800" cy="1281105"/>
          </a:xfrm>
          <a:prstGeom prst="curvedConnector4">
            <a:avLst>
              <a:gd name="adj1" fmla="val -6818"/>
              <a:gd name="adj2" fmla="val 5900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5" idx="3"/>
            <a:endCxn id="8" idx="1"/>
          </p:cNvCxnSpPr>
          <p:nvPr/>
        </p:nvCxnSpPr>
        <p:spPr>
          <a:xfrm>
            <a:off x="3283703" y="2396119"/>
            <a:ext cx="754897" cy="70719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6" idx="3"/>
            <a:endCxn id="8" idx="2"/>
          </p:cNvCxnSpPr>
          <p:nvPr/>
        </p:nvCxnSpPr>
        <p:spPr>
          <a:xfrm flipV="1">
            <a:off x="4343400" y="3334143"/>
            <a:ext cx="533400" cy="53193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7" idx="0"/>
            <a:endCxn id="8" idx="3"/>
          </p:cNvCxnSpPr>
          <p:nvPr/>
        </p:nvCxnSpPr>
        <p:spPr>
          <a:xfrm rot="16200000" flipV="1">
            <a:off x="5841507" y="2976805"/>
            <a:ext cx="1347187" cy="16002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12776"/>
          </a:xfrm>
          <a:solidFill>
            <a:schemeClr val="tx2"/>
          </a:solidFill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CFIR: Have you captured the universe of considerations?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475"/>
            <a:ext cx="4191000" cy="3775075"/>
          </a:xfrm>
        </p:spPr>
        <p:txBody>
          <a:bodyPr/>
          <a:lstStyle/>
          <a:p>
            <a:r>
              <a:rPr lang="en-US" sz="2000" dirty="0" smtClean="0"/>
              <a:t>A “meta-theory” perhaps?</a:t>
            </a:r>
          </a:p>
          <a:p>
            <a:r>
              <a:rPr lang="en-US" sz="2000" dirty="0"/>
              <a:t>The CFIR comprises five major domains </a:t>
            </a:r>
            <a:endParaRPr lang="en-US" sz="2000" dirty="0" smtClean="0"/>
          </a:p>
          <a:p>
            <a:pPr lvl="1"/>
            <a:r>
              <a:rPr lang="en-US" sz="1800" dirty="0" smtClean="0"/>
              <a:t>Intervention characteristics </a:t>
            </a:r>
          </a:p>
          <a:p>
            <a:pPr lvl="1"/>
            <a:r>
              <a:rPr lang="en-US" sz="1800" dirty="0" smtClean="0"/>
              <a:t>Outer setting: policy, economic, political and social context</a:t>
            </a:r>
          </a:p>
          <a:p>
            <a:pPr lvl="1"/>
            <a:r>
              <a:rPr lang="en-US" sz="1800" dirty="0"/>
              <a:t>I</a:t>
            </a:r>
            <a:r>
              <a:rPr lang="en-US" sz="1800" dirty="0" smtClean="0"/>
              <a:t>nner setting: organizational characteristics</a:t>
            </a:r>
          </a:p>
          <a:p>
            <a:pPr lvl="1"/>
            <a:r>
              <a:rPr lang="en-US" sz="1800" dirty="0" smtClean="0"/>
              <a:t>Individuals: actors in the system </a:t>
            </a:r>
          </a:p>
          <a:p>
            <a:pPr lvl="1"/>
            <a:r>
              <a:rPr lang="en-US" sz="1800" dirty="0" smtClean="0"/>
              <a:t>Process: behavior change blueprint</a:t>
            </a:r>
            <a:endParaRPr lang="en-US" sz="1800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219355"/>
            <a:ext cx="4038600" cy="30273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12593" y="4778573"/>
            <a:ext cx="23314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Damschroeder</a:t>
            </a:r>
            <a:r>
              <a:rPr lang="en-US" sz="1400" dirty="0"/>
              <a:t> </a:t>
            </a:r>
            <a:r>
              <a:rPr lang="en-US" sz="1400" dirty="0" smtClean="0"/>
              <a:t>Imp </a:t>
            </a:r>
            <a:r>
              <a:rPr lang="en-US" sz="1400" dirty="0" err="1" smtClean="0"/>
              <a:t>Sci</a:t>
            </a:r>
            <a:r>
              <a:rPr lang="en-US" sz="1400" dirty="0" smtClean="0"/>
              <a:t> 2009</a:t>
            </a:r>
            <a:r>
              <a:rPr lang="en-US" sz="1400" dirty="0"/>
              <a:t>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743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164084"/>
              </p:ext>
            </p:extLst>
          </p:nvPr>
        </p:nvGraphicFramePr>
        <p:xfrm>
          <a:off x="457636" y="673100"/>
          <a:ext cx="2818528" cy="19811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18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9259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Intervention source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259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Evidence strength perception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259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Relative advantage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2452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Adaptability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9259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 err="1">
                          <a:effectLst/>
                        </a:rPr>
                        <a:t>Trialability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2452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Complexity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9259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Design quality and packaging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597303"/>
              </p:ext>
            </p:extLst>
          </p:nvPr>
        </p:nvGraphicFramePr>
        <p:xfrm>
          <a:off x="3657600" y="682623"/>
          <a:ext cx="1905000" cy="13227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1313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Patient needs and </a:t>
                      </a:r>
                      <a:r>
                        <a:rPr lang="en-US" sz="1400" dirty="0" smtClean="0">
                          <a:effectLst/>
                        </a:rPr>
                        <a:t>resources</a:t>
                      </a:r>
                      <a:endParaRPr lang="en-US" sz="14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8912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Cosmopolitanism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542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Peer pressure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Policy environment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636" y="192560"/>
            <a:ext cx="2523704" cy="338554"/>
          </a:xfrm>
          <a:prstGeom prst="rect">
            <a:avLst/>
          </a:prstGeom>
          <a:solidFill>
            <a:schemeClr val="tx2"/>
          </a:solidFill>
        </p:spPr>
        <p:txBody>
          <a:bodyPr wrap="none" rtlCol="0" anchor="ctr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Intervention Characteristics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7600" y="178800"/>
            <a:ext cx="1905000" cy="369332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 smtClean="0">
                <a:solidFill>
                  <a:schemeClr val="bg1"/>
                </a:solidFill>
              </a:rPr>
              <a:t>Outer Setting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639046"/>
              </p:ext>
            </p:extLst>
          </p:nvPr>
        </p:nvGraphicFramePr>
        <p:xfrm>
          <a:off x="5943600" y="666750"/>
          <a:ext cx="2895600" cy="19855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95600"/>
              </a:tblGrid>
              <a:tr h="355836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Structural characteristics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organization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633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Networks and communications</a:t>
                      </a:r>
                    </a:p>
                  </a:txBody>
                  <a:tcPr marL="68580" marR="68580" marT="0" marB="0" anchor="ctr"/>
                </a:tc>
              </a:tr>
              <a:tr h="292633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Culture</a:t>
                      </a:r>
                    </a:p>
                  </a:txBody>
                  <a:tcPr marL="68580" marR="68580" marT="0" marB="0" anchor="ctr"/>
                </a:tc>
              </a:tr>
              <a:tr h="292633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Implementation climate (tension for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change)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791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Readiness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implementation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5943600" y="153586"/>
            <a:ext cx="2895600" cy="40830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Inner Setting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683184"/>
              </p:ext>
            </p:extLst>
          </p:nvPr>
        </p:nvGraphicFramePr>
        <p:xfrm>
          <a:off x="457200" y="3347880"/>
          <a:ext cx="2818964" cy="17484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18964"/>
              </a:tblGrid>
              <a:tr h="383493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Knowledge and beliefs about the intervention</a:t>
                      </a:r>
                    </a:p>
                  </a:txBody>
                  <a:tcPr marL="68580" marR="68580" marT="0" marB="0" anchor="ctr"/>
                </a:tc>
              </a:tr>
              <a:tr h="383493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Self efficacy </a:t>
                      </a:r>
                    </a:p>
                  </a:txBody>
                  <a:tcPr marL="68580" marR="68580" marT="0" marB="0" anchor="ctr"/>
                </a:tc>
              </a:tr>
              <a:tr h="383493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Individual stages of change</a:t>
                      </a:r>
                    </a:p>
                  </a:txBody>
                  <a:tcPr marL="68580" marR="68580" marT="0" marB="0" anchor="ctr"/>
                </a:tc>
              </a:tr>
              <a:tr h="383493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Individual identification with the organization 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57200" y="2788790"/>
            <a:ext cx="2818964" cy="46037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People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48837" y="2788790"/>
            <a:ext cx="2209363" cy="460375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Processes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020261"/>
              </p:ext>
            </p:extLst>
          </p:nvPr>
        </p:nvGraphicFramePr>
        <p:xfrm>
          <a:off x="6257303" y="3313067"/>
          <a:ext cx="2200897" cy="18320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00897"/>
              </a:tblGrid>
              <a:tr h="335323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Planning </a:t>
                      </a:r>
                    </a:p>
                  </a:txBody>
                  <a:tcPr marL="68580" marR="68580" marT="0" marB="0" anchor="ctr"/>
                </a:tc>
              </a:tr>
              <a:tr h="335323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Engaging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335323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External change agents</a:t>
                      </a:r>
                    </a:p>
                  </a:txBody>
                  <a:tcPr marL="68580" marR="68580" marT="0" marB="0" anchor="ctr"/>
                </a:tc>
              </a:tr>
              <a:tr h="335323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Execution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323"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Reflecting and evaluating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0704" y="223368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PrEP</a:t>
            </a:r>
            <a:r>
              <a:rPr lang="en-US" dirty="0" smtClean="0"/>
              <a:t> Use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8022" y="1039686"/>
            <a:ext cx="24328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Intervention characteristics </a:t>
            </a:r>
            <a:r>
              <a:rPr lang="en-US" sz="1400" dirty="0" smtClean="0">
                <a:solidFill>
                  <a:srgbClr val="FF0000"/>
                </a:solidFill>
              </a:rPr>
              <a:t>(source? (CDC and experimentation), other characteristics from diffusion of innovations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1320" y="1193576"/>
            <a:ext cx="249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Outer setting – </a:t>
            </a:r>
            <a:r>
              <a:rPr lang="en-US" sz="1400" dirty="0" smtClean="0">
                <a:solidFill>
                  <a:srgbClr val="FF0000"/>
                </a:solidFill>
              </a:rPr>
              <a:t>insurance coverage, ”</a:t>
            </a:r>
            <a:r>
              <a:rPr lang="en-US" sz="1400" dirty="0" err="1" smtClean="0">
                <a:solidFill>
                  <a:srgbClr val="FF0000"/>
                </a:solidFill>
              </a:rPr>
              <a:t>PrEP</a:t>
            </a:r>
            <a:r>
              <a:rPr lang="en-US" sz="1400" dirty="0" smtClean="0">
                <a:solidFill>
                  <a:srgbClr val="FF0000"/>
                </a:solidFill>
              </a:rPr>
              <a:t> Stigma”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3026534"/>
            <a:ext cx="25726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Inner setting </a:t>
            </a:r>
            <a:r>
              <a:rPr lang="en-US" sz="1400" dirty="0" smtClean="0">
                <a:solidFill>
                  <a:srgbClr val="FF0000"/>
                </a:solidFill>
              </a:rPr>
              <a:t>(are providers, culture, leadership in STI clinics ready to embrace </a:t>
            </a:r>
            <a:r>
              <a:rPr lang="en-US" sz="1400" dirty="0" err="1" smtClean="0">
                <a:solidFill>
                  <a:srgbClr val="FF0000"/>
                </a:solidFill>
              </a:rPr>
              <a:t>PrEP</a:t>
            </a:r>
            <a:r>
              <a:rPr lang="en-US" sz="1400" dirty="0" smtClean="0">
                <a:solidFill>
                  <a:srgbClr val="FF0000"/>
                </a:solidFill>
              </a:rPr>
              <a:t>?)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3181" y="4344467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Processes: </a:t>
            </a:r>
            <a:r>
              <a:rPr lang="en-US" sz="1400" dirty="0" smtClean="0">
                <a:solidFill>
                  <a:srgbClr val="FF0000"/>
                </a:solidFill>
              </a:rPr>
              <a:t>Is there a managed process for change and how it is managed, planned, executed?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422" y="3557642"/>
            <a:ext cx="326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People – </a:t>
            </a:r>
            <a:r>
              <a:rPr lang="en-US" sz="1400" dirty="0" smtClean="0">
                <a:solidFill>
                  <a:srgbClr val="FF0000"/>
                </a:solidFill>
              </a:rPr>
              <a:t>Knowledge and </a:t>
            </a:r>
            <a:r>
              <a:rPr lang="en-US" sz="1400" dirty="0" err="1" smtClean="0">
                <a:solidFill>
                  <a:srgbClr val="FF0000"/>
                </a:solidFill>
              </a:rPr>
              <a:t>beleifs</a:t>
            </a:r>
            <a:r>
              <a:rPr lang="en-US" sz="1400" dirty="0" smtClean="0">
                <a:solidFill>
                  <a:srgbClr val="FF0000"/>
                </a:solidFill>
              </a:rPr>
              <a:t> among target population about </a:t>
            </a:r>
            <a:r>
              <a:rPr lang="en-US" sz="1400" dirty="0" err="1" smtClean="0">
                <a:solidFill>
                  <a:srgbClr val="FF0000"/>
                </a:solidFill>
              </a:rPr>
              <a:t>PrEP</a:t>
            </a:r>
            <a:r>
              <a:rPr lang="en-US" sz="1400" dirty="0" smtClean="0">
                <a:solidFill>
                  <a:srgbClr val="FF0000"/>
                </a:solidFill>
              </a:rPr>
              <a:t>?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Regular Pentagon 7"/>
          <p:cNvSpPr/>
          <p:nvPr/>
        </p:nvSpPr>
        <p:spPr>
          <a:xfrm>
            <a:off x="3810000" y="1950893"/>
            <a:ext cx="960120" cy="914400"/>
          </a:xfrm>
          <a:prstGeom prst="pen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urved Connector 8"/>
          <p:cNvCxnSpPr>
            <a:stCxn id="4" idx="1"/>
            <a:endCxn id="8" idx="0"/>
          </p:cNvCxnSpPr>
          <p:nvPr/>
        </p:nvCxnSpPr>
        <p:spPr>
          <a:xfrm rot="10800000" flipV="1">
            <a:off x="4290060" y="1455185"/>
            <a:ext cx="1961260" cy="49570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5" idx="1"/>
            <a:endCxn id="8" idx="5"/>
          </p:cNvCxnSpPr>
          <p:nvPr/>
        </p:nvCxnSpPr>
        <p:spPr>
          <a:xfrm rot="10800000">
            <a:off x="4770120" y="2300162"/>
            <a:ext cx="1630681" cy="109570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6" idx="0"/>
            <a:endCxn id="8" idx="3"/>
          </p:cNvCxnSpPr>
          <p:nvPr/>
        </p:nvCxnSpPr>
        <p:spPr>
          <a:xfrm rot="16200000" flipV="1">
            <a:off x="4302134" y="2853219"/>
            <a:ext cx="1479174" cy="150332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7" idx="0"/>
            <a:endCxn id="8" idx="2"/>
          </p:cNvCxnSpPr>
          <p:nvPr/>
        </p:nvCxnSpPr>
        <p:spPr>
          <a:xfrm rot="5400000" flipH="1" flipV="1">
            <a:off x="2569711" y="2133986"/>
            <a:ext cx="692351" cy="215496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3" idx="3"/>
            <a:endCxn id="8" idx="1"/>
          </p:cNvCxnSpPr>
          <p:nvPr/>
        </p:nvCxnSpPr>
        <p:spPr>
          <a:xfrm>
            <a:off x="2610874" y="1624462"/>
            <a:ext cx="1199127" cy="6757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Apply CFIR to the </a:t>
            </a:r>
            <a:r>
              <a:rPr lang="en-US" sz="3200" dirty="0" err="1" smtClean="0">
                <a:solidFill>
                  <a:srgbClr val="FF0000"/>
                </a:solidFill>
              </a:rPr>
              <a:t>PrEP</a:t>
            </a:r>
            <a:r>
              <a:rPr lang="en-US" sz="3200" dirty="0" smtClean="0">
                <a:solidFill>
                  <a:srgbClr val="FF0000"/>
                </a:solidFill>
              </a:rPr>
              <a:t> Problem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1540" y="971550"/>
            <a:ext cx="457200" cy="2485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420724" y="3995963"/>
            <a:ext cx="1144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/>
              <a:t>With condition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1426540" y="1657350"/>
            <a:ext cx="457200" cy="1799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61540" y="1914401"/>
            <a:ext cx="457200" cy="1542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1200780" y="3909287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/>
              <a:t>Diagnosed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550662" y="4100895"/>
            <a:ext cx="1354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/>
              <a:t>Offered treatment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2696540" y="2171451"/>
            <a:ext cx="457200" cy="1285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378315" y="3953081"/>
            <a:ext cx="945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/>
              <a:t>Ever started</a:t>
            </a:r>
            <a:endParaRPr lang="en-US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3331540" y="2383998"/>
            <a:ext cx="457200" cy="1076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2786586" y="4251018"/>
            <a:ext cx="1546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smtClean="0"/>
              <a:t>Retained or adherent</a:t>
            </a: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3966540" y="2805794"/>
            <a:ext cx="457200" cy="667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813204" y="4034714"/>
            <a:ext cx="857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Controlled</a:t>
            </a:r>
            <a:endParaRPr lang="en-US" sz="1200" b="1" dirty="0"/>
          </a:p>
        </p:txBody>
      </p:sp>
      <p:sp>
        <p:nvSpPr>
          <p:cNvPr id="2" name="Right Brace 1"/>
          <p:cNvSpPr/>
          <p:nvPr/>
        </p:nvSpPr>
        <p:spPr>
          <a:xfrm>
            <a:off x="2061540" y="971550"/>
            <a:ext cx="148260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90140" y="1134019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ap? Not all of it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4643490" y="971550"/>
            <a:ext cx="409682" cy="18132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78490" y="1416507"/>
            <a:ext cx="3325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is this the gap?  This is the sum total of the motivation for your problem statement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3009" y="197994"/>
            <a:ext cx="8604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“Cascade” Approach to Characterizing the </a:t>
            </a:r>
            <a:r>
              <a:rPr lang="en-US" sz="2400" b="1" smtClean="0"/>
              <a:t>Implementation Gap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906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33350"/>
            <a:ext cx="8763000" cy="599768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ea typeface="+mj-ea"/>
              </a:rPr>
              <a:t>Theory of Change PRECEDE</a:t>
            </a:r>
            <a:endParaRPr lang="en-US" sz="2400" dirty="0" smtClean="0">
              <a:solidFill>
                <a:schemeClr val="bg1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849261"/>
            <a:ext cx="8458200" cy="3810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i="1" dirty="0" smtClean="0">
                <a:latin typeface="Calibri" charset="0"/>
              </a:rPr>
              <a:t>Predisposing, Reinforcing and Enabling Constructs in Educational Diagnosis and Evaluation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Calibri" charset="0"/>
              </a:rPr>
              <a:t>Predisposing: 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>
                <a:latin typeface="Calibri" charset="0"/>
              </a:rPr>
              <a:t>Knowledge or information that inclines or influences a person to a particular behavior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Calibri" charset="0"/>
              </a:rPr>
              <a:t>Enabling: 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>
                <a:latin typeface="Calibri" charset="0"/>
              </a:rPr>
              <a:t>Materials or skills that facilitate the desired behavior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Calibri" charset="0"/>
              </a:rPr>
              <a:t>Reinforcing: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>
                <a:latin typeface="Calibri" charset="0"/>
              </a:rPr>
              <a:t>Anticipated rewards to consequences of behavior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Calibri" charset="0"/>
              </a:rPr>
              <a:t>A “theory” in that PRECEDE makes a causal claim: 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>
                <a:latin typeface="Calibri" charset="0"/>
              </a:rPr>
              <a:t>interventions that make use of these three domains are more effective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/>
              <a:t>Davis, David A., et al. "Evidence for the effectiveness of CME: a review of 50 randomized controlled trials." </a:t>
            </a:r>
            <a:r>
              <a:rPr lang="en-US" sz="1400" i="1" dirty="0" smtClean="0"/>
              <a:t>Jama</a:t>
            </a:r>
            <a:r>
              <a:rPr lang="en-US" sz="1400" dirty="0" smtClean="0"/>
              <a:t> 268.9 (1992): 1111-1117</a:t>
            </a:r>
            <a:endParaRPr lang="en-US" sz="1400" dirty="0" smtClean="0">
              <a:latin typeface="Calibri" charset="0"/>
            </a:endParaRPr>
          </a:p>
          <a:p>
            <a:pPr lvl="1">
              <a:spcBef>
                <a:spcPts val="600"/>
              </a:spcBef>
            </a:pPr>
            <a:r>
              <a:rPr lang="en-US" sz="1400" dirty="0" smtClean="0">
                <a:latin typeface="Calibri" charset="0"/>
              </a:rPr>
              <a:t>A way of delivering a “sufficient cause” </a:t>
            </a:r>
          </a:p>
          <a:p>
            <a:pPr lvl="1">
              <a:spcBef>
                <a:spcPts val="600"/>
              </a:spcBef>
            </a:pPr>
            <a:endParaRPr lang="en-US" sz="1600" dirty="0"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462915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1916823" y="4763244"/>
            <a:ext cx="72474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Green, Lawrence W., and Marshall W. </a:t>
            </a:r>
            <a:r>
              <a:rPr lang="en-US" sz="1100" dirty="0" err="1"/>
              <a:t>Kreuter</a:t>
            </a:r>
            <a:r>
              <a:rPr lang="en-US" sz="1100" dirty="0"/>
              <a:t>. "Health program planning: An educational and ecological approach." (2005).</a:t>
            </a:r>
          </a:p>
        </p:txBody>
      </p:sp>
    </p:spTree>
    <p:extLst>
      <p:ext uri="{BB962C8B-B14F-4D97-AF65-F5344CB8AC3E}">
        <p14:creationId xmlns:p14="http://schemas.microsoft.com/office/powerpoint/2010/main" val="3343453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71550"/>
          </a:xfrm>
          <a:solidFill>
            <a:schemeClr val="tx2"/>
          </a:solidFill>
        </p:spPr>
        <p:txBody>
          <a:bodyPr lIns="91399" tIns="45699" rIns="91399" bIns="45699">
            <a:normAutofit fontScale="90000"/>
          </a:bodyPr>
          <a:lstStyle/>
          <a:p>
            <a:pPr defTabSz="1566863" eaLnBrk="1" hangingPunct="1"/>
            <a:r>
              <a:rPr lang="en-US" sz="3200" b="1">
                <a:solidFill>
                  <a:schemeClr val="bg1"/>
                </a:solidFill>
                <a:latin typeface="Calibri" charset="0"/>
                <a:cs typeface="Arial" charset="0"/>
              </a:rPr>
              <a:t>Delays in Antiretroviral Therapy Initiation among ART Eligible Patients</a:t>
            </a:r>
          </a:p>
        </p:txBody>
      </p:sp>
      <p:pic>
        <p:nvPicPr>
          <p:cNvPr id="614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531938"/>
            <a:ext cx="4360862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168400" y="3155950"/>
            <a:ext cx="2108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latin typeface="Arial" charset="0"/>
              </a:rPr>
              <a:t>Median </a:t>
            </a:r>
            <a:r>
              <a:rPr lang="en-US" sz="2000" b="1">
                <a:latin typeface="Arial" charset="0"/>
              </a:rPr>
              <a:t>68% </a:t>
            </a:r>
          </a:p>
          <a:p>
            <a:pPr algn="ctr"/>
            <a:r>
              <a:rPr lang="en-US" sz="1200" b="1">
                <a:latin typeface="Arial" charset="0"/>
              </a:rPr>
              <a:t>(range 14%–84%) 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276600" y="1528763"/>
            <a:ext cx="0" cy="2643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Content Placeholder 2"/>
          <p:cNvSpPr txBox="1">
            <a:spLocks/>
          </p:cNvSpPr>
          <p:nvPr/>
        </p:nvSpPr>
        <p:spPr bwMode="auto">
          <a:xfrm>
            <a:off x="4495800" y="1371600"/>
            <a:ext cx="46482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b="1"/>
              <a:t>Providers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b="1"/>
              <a:t>Perception that </a:t>
            </a:r>
            <a:r>
              <a:rPr lang="en-US" sz="1600" b="1" i="1"/>
              <a:t>“ART is not an emergency” 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b="1"/>
              <a:t>Slow diffusion of new research </a:t>
            </a:r>
            <a:r>
              <a:rPr lang="en-US" sz="1200" b="1"/>
              <a:t>(Zolopa PLoS One 2009, Havlir NEJM 2011)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b="1"/>
              <a:t>Unaware of loss to follow-up between eligibility and initiation 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b="1"/>
              <a:t>Structural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b="1"/>
              <a:t>Overnight CD4 processing - failure to return for second visit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b="1"/>
              <a:t>Organizational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b="1"/>
              <a:t>Standard three pre-ART adherence and “treatment supporters</a:t>
            </a:r>
            <a:r>
              <a:rPr lang="en-US" sz="1600"/>
              <a:t>”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600"/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0" y="993775"/>
            <a:ext cx="43529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latin typeface="Arial" charset="0"/>
              </a:rPr>
              <a:t>ART Initiation among Eligible Patients</a:t>
            </a:r>
            <a:endParaRPr lang="en-US" sz="1100">
              <a:latin typeface="Arial" charset="0"/>
            </a:endParaRPr>
          </a:p>
          <a:p>
            <a:pPr algn="ctr"/>
            <a:r>
              <a:rPr lang="en-US" sz="1100">
                <a:latin typeface="Arial" charset="0"/>
              </a:rPr>
              <a:t>Fox  and Rosen PLoS Medicine 2011</a:t>
            </a:r>
            <a:endParaRPr lang="en-US" sz="1800">
              <a:latin typeface="Arial" charset="0"/>
            </a:endParaRPr>
          </a:p>
        </p:txBody>
      </p:sp>
      <p:sp>
        <p:nvSpPr>
          <p:cNvPr id="6152" name="TextBox 15"/>
          <p:cNvSpPr txBox="1">
            <a:spLocks noChangeArrowheads="1"/>
          </p:cNvSpPr>
          <p:nvPr/>
        </p:nvSpPr>
        <p:spPr bwMode="auto">
          <a:xfrm>
            <a:off x="4648200" y="1016000"/>
            <a:ext cx="3984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latin typeface="Arial" charset="0"/>
              </a:rPr>
              <a:t>Systems Barriers to ART Initiation </a:t>
            </a:r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53975" y="53975"/>
            <a:ext cx="8982075" cy="688975"/>
          </a:xfrm>
          <a:solidFill>
            <a:schemeClr val="tx2"/>
          </a:solidFill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Calibri" charset="0"/>
              </a:rPr>
              <a:t>Intervention Based on PRECEDE </a:t>
            </a:r>
            <a:r>
              <a:rPr lang="en-US" sz="3600" b="1" dirty="0">
                <a:solidFill>
                  <a:schemeClr val="bg1"/>
                </a:solidFill>
                <a:latin typeface="Calibri" charset="0"/>
              </a:rPr>
              <a:t>Framework</a:t>
            </a:r>
            <a:endParaRPr lang="en-US" sz="2400" b="1" i="1" dirty="0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8195" name="Group 133"/>
          <p:cNvGrpSpPr>
            <a:grpSpLocks/>
          </p:cNvGrpSpPr>
          <p:nvPr/>
        </p:nvGrpSpPr>
        <p:grpSpPr bwMode="auto">
          <a:xfrm>
            <a:off x="26988" y="971550"/>
            <a:ext cx="9063037" cy="4057650"/>
            <a:chOff x="0" y="0"/>
            <a:chExt cx="6496050" cy="3952875"/>
          </a:xfrm>
        </p:grpSpPr>
        <p:sp>
          <p:nvSpPr>
            <p:cNvPr id="135" name="Rectangle 134"/>
            <p:cNvSpPr/>
            <p:nvPr/>
          </p:nvSpPr>
          <p:spPr>
            <a:xfrm>
              <a:off x="9103" y="0"/>
              <a:ext cx="1714757" cy="457766"/>
            </a:xfrm>
            <a:prstGeom prst="rect">
              <a:avLst/>
            </a:prstGeom>
            <a:solidFill>
              <a:srgbClr val="1F497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>
                  <a:solidFill>
                    <a:srgbClr val="FFFFFF"/>
                  </a:solidFill>
                  <a:ea typeface="Calibri"/>
                  <a:cs typeface="Times New Roman"/>
                </a:rPr>
                <a:t>BARRIERS</a:t>
              </a:r>
              <a:endParaRPr lang="en-US" sz="1600">
                <a:ea typeface="Calibri"/>
                <a:cs typeface="Times New Roman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0" y="827382"/>
              <a:ext cx="1714757" cy="459312"/>
            </a:xfrm>
            <a:prstGeom prst="rect">
              <a:avLst/>
            </a:prstGeom>
            <a:solidFill>
              <a:srgbClr val="1F497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>
                  <a:solidFill>
                    <a:srgbClr val="FFFFFF"/>
                  </a:solidFill>
                  <a:ea typeface="Calibri"/>
                  <a:cs typeface="Times New Roman"/>
                </a:rPr>
                <a:t>Provider knowledge and beliefs</a:t>
              </a:r>
              <a:endParaRPr lang="en-US" sz="1600">
                <a:ea typeface="Calibri"/>
                <a:cs typeface="Times New Roman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695575" y="828675"/>
              <a:ext cx="1190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400">
                  <a:ln w="317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ea typeface="Calibri"/>
                  <a:cs typeface="Times New Roman"/>
                </a:rPr>
                <a:t>Predisposing</a:t>
              </a:r>
              <a:endParaRPr lang="en-US" sz="1400">
                <a:ea typeface="Calibri"/>
                <a:cs typeface="Times New Roman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705100" y="1971675"/>
              <a:ext cx="1181100" cy="561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400">
                  <a:ln w="317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ea typeface="Calibri"/>
                  <a:cs typeface="Times New Roman"/>
                </a:rPr>
                <a:t>Enabling</a:t>
              </a:r>
              <a:endParaRPr lang="en-US" sz="1400">
                <a:ea typeface="Calibri"/>
                <a:cs typeface="Times New Roman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705100" y="3495675"/>
              <a:ext cx="11811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400">
                  <a:ln w="317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ea typeface="Calibri"/>
                  <a:cs typeface="Times New Roman"/>
                </a:rPr>
                <a:t>Reinforcing</a:t>
              </a:r>
              <a:endParaRPr lang="en-US" sz="1400">
                <a:ea typeface="Calibri"/>
                <a:cs typeface="Times New Roman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0" y="3495109"/>
              <a:ext cx="1723860" cy="457766"/>
            </a:xfrm>
            <a:prstGeom prst="rect">
              <a:avLst/>
            </a:prstGeom>
            <a:solidFill>
              <a:srgbClr val="1F497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>
                  <a:solidFill>
                    <a:srgbClr val="FFFFFF"/>
                  </a:solidFill>
                  <a:ea typeface="Calibri"/>
                  <a:cs typeface="Times New Roman"/>
                </a:rPr>
                <a:t>Provider motivation</a:t>
              </a:r>
              <a:endParaRPr lang="en-US" sz="1600">
                <a:ea typeface="Calibri"/>
                <a:cs typeface="Times New Roman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9103" y="2418739"/>
              <a:ext cx="1714757" cy="742324"/>
            </a:xfrm>
            <a:prstGeom prst="rect">
              <a:avLst/>
            </a:prstGeom>
            <a:solidFill>
              <a:srgbClr val="1F497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 dirty="0">
                  <a:solidFill>
                    <a:srgbClr val="FFFFFF"/>
                  </a:solidFill>
                  <a:ea typeface="Calibri"/>
                  <a:cs typeface="Times New Roman"/>
                </a:rPr>
                <a:t>Multiple visits (overnight CD4 processing)</a:t>
              </a:r>
              <a:endParaRPr lang="en-US" sz="1600" dirty="0">
                <a:ea typeface="Calibri"/>
                <a:cs typeface="Times New Roman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9343" y="1578985"/>
              <a:ext cx="1714757" cy="654172"/>
            </a:xfrm>
            <a:prstGeom prst="rect">
              <a:avLst/>
            </a:prstGeom>
            <a:solidFill>
              <a:srgbClr val="1F497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 dirty="0">
                  <a:solidFill>
                    <a:srgbClr val="FFFFFF"/>
                  </a:solidFill>
                  <a:ea typeface="Calibri"/>
                  <a:cs typeface="Times New Roman"/>
                </a:rPr>
                <a:t>Multiple pre-therapy counseling visits standard</a:t>
              </a:r>
              <a:endParaRPr lang="en-US" sz="1600" dirty="0">
                <a:ea typeface="Calibri"/>
                <a:cs typeface="Times New Roman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686050" y="0"/>
              <a:ext cx="120015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400">
                  <a:ln w="317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ea typeface="Calibri"/>
                  <a:cs typeface="Times New Roman"/>
                </a:rPr>
                <a:t>PRECEDE DIMENSIONS</a:t>
              </a:r>
              <a:endParaRPr lang="en-US" sz="1400">
                <a:ea typeface="Calibri"/>
                <a:cs typeface="Times New Roman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839324" y="3495109"/>
              <a:ext cx="1618039" cy="457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>
                  <a:ea typeface="Calibri"/>
                  <a:cs typeface="Times New Roman"/>
                </a:rPr>
                <a:t>Feedback to clinics</a:t>
              </a:r>
              <a:endParaRPr lang="en-US" sz="1600">
                <a:ea typeface="Calibri"/>
                <a:cs typeface="Times New Roman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829084" y="2591948"/>
              <a:ext cx="1657864" cy="360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>
                  <a:ea typeface="Calibri"/>
                  <a:cs typeface="Times New Roman"/>
                </a:rPr>
                <a:t>PIMA</a:t>
              </a:r>
              <a:endParaRPr lang="en-US" sz="1600">
                <a:ea typeface="Calibri"/>
                <a:cs typeface="Times New Roman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857530" y="1742915"/>
              <a:ext cx="1599833" cy="457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>
                  <a:ea typeface="Calibri"/>
                  <a:cs typeface="Times New Roman"/>
                </a:rPr>
                <a:t>Revised counseling protocol</a:t>
              </a:r>
              <a:endParaRPr lang="en-US" sz="1600">
                <a:ea typeface="Calibri"/>
                <a:cs typeface="Times New Roman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847289" y="827382"/>
              <a:ext cx="1648761" cy="6294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 dirty="0">
                  <a:ea typeface="Calibri"/>
                  <a:cs typeface="Times New Roman"/>
                </a:rPr>
                <a:t>Opinion leader led teaching and coaching</a:t>
              </a:r>
              <a:endParaRPr lang="en-US" sz="1600" dirty="0">
                <a:ea typeface="Calibri"/>
                <a:cs typeface="Times New Roman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829084" y="0"/>
              <a:ext cx="1657864" cy="457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>
                  <a:solidFill>
                    <a:srgbClr val="FFFFFF"/>
                  </a:solidFill>
                  <a:latin typeface="Calibri" charset="0"/>
                  <a:ea typeface="Calibri" charset="0"/>
                  <a:cs typeface="Times New Roman" charset="0"/>
                </a:rPr>
                <a:t>THEORY – BASED INTERVENTIONS</a:t>
              </a:r>
              <a:endParaRPr lang="en-US" sz="1600">
                <a:solidFill>
                  <a:srgbClr val="FFFFFF"/>
                </a:solidFill>
                <a:latin typeface="Calibri" charset="0"/>
                <a:ea typeface="Calibri" charset="0"/>
                <a:cs typeface="Times New Roman" charset="0"/>
              </a:endParaRPr>
            </a:p>
          </p:txBody>
        </p:sp>
        <p:grpSp>
          <p:nvGrpSpPr>
            <p:cNvPr id="8210" name="Group 148"/>
            <p:cNvGrpSpPr>
              <a:grpSpLocks/>
            </p:cNvGrpSpPr>
            <p:nvPr/>
          </p:nvGrpSpPr>
          <p:grpSpPr bwMode="auto">
            <a:xfrm>
              <a:off x="1714500" y="3695700"/>
              <a:ext cx="975995" cy="74930"/>
              <a:chOff x="0" y="0"/>
              <a:chExt cx="1214120" cy="74930"/>
            </a:xfrm>
          </p:grpSpPr>
          <p:cxnSp>
            <p:nvCxnSpPr>
              <p:cNvPr id="171" name="Straight Connector 170"/>
              <p:cNvCxnSpPr/>
              <p:nvPr/>
            </p:nvCxnSpPr>
            <p:spPr>
              <a:xfrm>
                <a:off x="319" y="42211"/>
                <a:ext cx="10658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Isosceles Triangle 171"/>
              <p:cNvSpPr/>
              <p:nvPr/>
            </p:nvSpPr>
            <p:spPr>
              <a:xfrm rot="5400000">
                <a:off x="1106203" y="-33911"/>
                <a:ext cx="74232" cy="142963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  <p:grpSp>
          <p:nvGrpSpPr>
            <p:cNvPr id="8211" name="Group 149"/>
            <p:cNvGrpSpPr>
              <a:grpSpLocks/>
            </p:cNvGrpSpPr>
            <p:nvPr/>
          </p:nvGrpSpPr>
          <p:grpSpPr bwMode="auto">
            <a:xfrm rot="20381852" flipV="1">
              <a:off x="1699948" y="2511662"/>
              <a:ext cx="1016257" cy="69593"/>
              <a:chOff x="-4518" y="-5955"/>
              <a:chExt cx="1188876" cy="69593"/>
            </a:xfrm>
          </p:grpSpPr>
          <p:cxnSp>
            <p:nvCxnSpPr>
              <p:cNvPr id="169" name="Straight Connector 168"/>
              <p:cNvCxnSpPr/>
              <p:nvPr/>
            </p:nvCxnSpPr>
            <p:spPr>
              <a:xfrm>
                <a:off x="-4545" y="55097"/>
                <a:ext cx="10635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Isosceles Triangle 169"/>
              <p:cNvSpPr/>
              <p:nvPr/>
            </p:nvSpPr>
            <p:spPr>
              <a:xfrm rot="5400000">
                <a:off x="1077477" y="-37546"/>
                <a:ext cx="69592" cy="142431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  <p:grpSp>
          <p:nvGrpSpPr>
            <p:cNvPr id="8212" name="Group 150"/>
            <p:cNvGrpSpPr>
              <a:grpSpLocks/>
            </p:cNvGrpSpPr>
            <p:nvPr/>
          </p:nvGrpSpPr>
          <p:grpSpPr bwMode="auto">
            <a:xfrm>
              <a:off x="1714500" y="1057275"/>
              <a:ext cx="975995" cy="74930"/>
              <a:chOff x="0" y="0"/>
              <a:chExt cx="1214120" cy="74930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>
                <a:off x="319" y="42293"/>
                <a:ext cx="10658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Isosceles Triangle 167"/>
              <p:cNvSpPr/>
              <p:nvPr/>
            </p:nvSpPr>
            <p:spPr>
              <a:xfrm rot="5400000">
                <a:off x="1106203" y="-33829"/>
                <a:ext cx="74232" cy="142963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  <p:grpSp>
          <p:nvGrpSpPr>
            <p:cNvPr id="8213" name="Group 151"/>
            <p:cNvGrpSpPr>
              <a:grpSpLocks/>
            </p:cNvGrpSpPr>
            <p:nvPr/>
          </p:nvGrpSpPr>
          <p:grpSpPr bwMode="auto">
            <a:xfrm>
              <a:off x="3886200" y="1019175"/>
              <a:ext cx="937895" cy="74930"/>
              <a:chOff x="0" y="0"/>
              <a:chExt cx="1214120" cy="74930"/>
            </a:xfrm>
          </p:grpSpPr>
          <p:cxnSp>
            <p:nvCxnSpPr>
              <p:cNvPr id="165" name="Straight Connector 164"/>
              <p:cNvCxnSpPr/>
              <p:nvPr/>
            </p:nvCxnSpPr>
            <p:spPr>
              <a:xfrm>
                <a:off x="-523" y="41730"/>
                <a:ext cx="10679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Isosceles Triangle 165"/>
              <p:cNvSpPr/>
              <p:nvPr/>
            </p:nvSpPr>
            <p:spPr>
              <a:xfrm rot="5400000">
                <a:off x="1104657" y="-34349"/>
                <a:ext cx="74232" cy="142879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  <p:grpSp>
          <p:nvGrpSpPr>
            <p:cNvPr id="8214" name="Group 152"/>
            <p:cNvGrpSpPr>
              <a:grpSpLocks/>
            </p:cNvGrpSpPr>
            <p:nvPr/>
          </p:nvGrpSpPr>
          <p:grpSpPr bwMode="auto">
            <a:xfrm rot="1059022">
              <a:off x="1710802" y="2028251"/>
              <a:ext cx="1006633" cy="74930"/>
              <a:chOff x="0" y="0"/>
              <a:chExt cx="1214120" cy="74930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>
                <a:off x="-3625" y="36928"/>
                <a:ext cx="10457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Isosceles Triangle 163"/>
              <p:cNvSpPr/>
              <p:nvPr/>
            </p:nvSpPr>
            <p:spPr>
              <a:xfrm rot="5400000">
                <a:off x="1086316" y="-34340"/>
                <a:ext cx="63406" cy="139985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  <p:grpSp>
          <p:nvGrpSpPr>
            <p:cNvPr id="8215" name="Group 153"/>
            <p:cNvGrpSpPr>
              <a:grpSpLocks/>
            </p:cNvGrpSpPr>
            <p:nvPr/>
          </p:nvGrpSpPr>
          <p:grpSpPr bwMode="auto">
            <a:xfrm rot="20712446" flipV="1">
              <a:off x="3882500" y="1952084"/>
              <a:ext cx="941717" cy="278398"/>
              <a:chOff x="30862" y="-78921"/>
              <a:chExt cx="1164470" cy="278398"/>
            </a:xfrm>
          </p:grpSpPr>
          <p:cxnSp>
            <p:nvCxnSpPr>
              <p:cNvPr id="161" name="Straight Connector 160"/>
              <p:cNvCxnSpPr>
                <a:stCxn id="138" idx="3"/>
              </p:cNvCxnSpPr>
              <p:nvPr/>
            </p:nvCxnSpPr>
            <p:spPr>
              <a:xfrm rot="20712446">
                <a:off x="29154" y="-73988"/>
                <a:ext cx="1004605" cy="2783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Isosceles Triangle 161"/>
              <p:cNvSpPr/>
              <p:nvPr/>
            </p:nvSpPr>
            <p:spPr>
              <a:xfrm rot="5400000">
                <a:off x="1081242" y="-13761"/>
                <a:ext cx="80418" cy="144922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  <p:grpSp>
          <p:nvGrpSpPr>
            <p:cNvPr id="8216" name="Group 154"/>
            <p:cNvGrpSpPr>
              <a:grpSpLocks/>
            </p:cNvGrpSpPr>
            <p:nvPr/>
          </p:nvGrpSpPr>
          <p:grpSpPr bwMode="auto">
            <a:xfrm rot="1674013" flipV="1">
              <a:off x="3875694" y="2307745"/>
              <a:ext cx="1009621" cy="577086"/>
              <a:chOff x="69103" y="-249122"/>
              <a:chExt cx="1125352" cy="577086"/>
            </a:xfrm>
          </p:grpSpPr>
          <p:cxnSp>
            <p:nvCxnSpPr>
              <p:cNvPr id="159" name="Straight Connector 158"/>
              <p:cNvCxnSpPr>
                <a:stCxn id="138" idx="3"/>
              </p:cNvCxnSpPr>
              <p:nvPr/>
            </p:nvCxnSpPr>
            <p:spPr>
              <a:xfrm rot="1674013" flipV="1">
                <a:off x="66273" y="-246848"/>
                <a:ext cx="919512" cy="5753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Isosceles Triangle 159"/>
              <p:cNvSpPr/>
              <p:nvPr/>
            </p:nvSpPr>
            <p:spPr>
              <a:xfrm rot="5400000">
                <a:off x="1086937" y="-26849"/>
                <a:ext cx="64953" cy="142049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  <p:grpSp>
          <p:nvGrpSpPr>
            <p:cNvPr id="8217" name="Group 155"/>
            <p:cNvGrpSpPr>
              <a:grpSpLocks/>
            </p:cNvGrpSpPr>
            <p:nvPr/>
          </p:nvGrpSpPr>
          <p:grpSpPr bwMode="auto">
            <a:xfrm>
              <a:off x="3886200" y="3695700"/>
              <a:ext cx="937895" cy="74930"/>
              <a:chOff x="0" y="0"/>
              <a:chExt cx="1214120" cy="74930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>
                <a:off x="-523" y="42211"/>
                <a:ext cx="10679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Isosceles Triangle 157"/>
              <p:cNvSpPr/>
              <p:nvPr/>
            </p:nvSpPr>
            <p:spPr>
              <a:xfrm rot="5400000">
                <a:off x="1104657" y="-33869"/>
                <a:ext cx="74232" cy="142879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34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0704" y="223368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PrEP</a:t>
            </a:r>
            <a:r>
              <a:rPr lang="en-US" dirty="0" smtClean="0"/>
              <a:t> 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8022" y="1039686"/>
            <a:ext cx="24328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Predisposing </a:t>
            </a:r>
            <a:r>
              <a:rPr lang="en-US" sz="1400" dirty="0" smtClean="0">
                <a:solidFill>
                  <a:srgbClr val="FF0000"/>
                </a:solidFill>
              </a:rPr>
              <a:t>(for providers – how will you change what they want to do? Change knowledge, attitude, motivation?)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3026534"/>
            <a:ext cx="2572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Reinforcing </a:t>
            </a:r>
            <a:r>
              <a:rPr lang="en-US" sz="1400" dirty="0" smtClean="0">
                <a:solidFill>
                  <a:srgbClr val="FF0000"/>
                </a:solidFill>
              </a:rPr>
              <a:t>(How can you create incentives to offer </a:t>
            </a:r>
            <a:r>
              <a:rPr lang="en-US" sz="1400" dirty="0" err="1" smtClean="0">
                <a:solidFill>
                  <a:srgbClr val="FF0000"/>
                </a:solidFill>
              </a:rPr>
              <a:t>PrEP</a:t>
            </a:r>
            <a:r>
              <a:rPr lang="en-US" sz="1400" dirty="0" smtClean="0">
                <a:solidFill>
                  <a:srgbClr val="FF0000"/>
                </a:solidFill>
              </a:rPr>
              <a:t>? Make </a:t>
            </a:r>
            <a:r>
              <a:rPr lang="en-US" sz="1400" dirty="0" err="1" smtClean="0">
                <a:solidFill>
                  <a:srgbClr val="FF0000"/>
                </a:solidFill>
              </a:rPr>
              <a:t>PrEP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perscription</a:t>
            </a:r>
            <a:r>
              <a:rPr lang="en-US" sz="1400" dirty="0" smtClean="0">
                <a:solidFill>
                  <a:srgbClr val="FF0000"/>
                </a:solidFill>
              </a:rPr>
              <a:t> rates reported? Dashboards?)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422" y="3557642"/>
            <a:ext cx="3269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Enabling – </a:t>
            </a:r>
            <a:r>
              <a:rPr lang="en-US" sz="1400" dirty="0" smtClean="0">
                <a:solidFill>
                  <a:srgbClr val="FF0000"/>
                </a:solidFill>
              </a:rPr>
              <a:t>How can you make it easier for doctors to prescribe </a:t>
            </a:r>
            <a:r>
              <a:rPr lang="en-US" sz="1400" dirty="0" err="1" smtClean="0">
                <a:solidFill>
                  <a:srgbClr val="FF0000"/>
                </a:solidFill>
              </a:rPr>
              <a:t>PrEP</a:t>
            </a:r>
            <a:r>
              <a:rPr lang="en-US" sz="1400" dirty="0" smtClean="0">
                <a:solidFill>
                  <a:srgbClr val="FF0000"/>
                </a:solidFill>
              </a:rPr>
              <a:t>? Decision support? Order bundles? Through an app (rather than in person?)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Regular Pentagon 6"/>
          <p:cNvSpPr/>
          <p:nvPr/>
        </p:nvSpPr>
        <p:spPr>
          <a:xfrm>
            <a:off x="3810000" y="1950893"/>
            <a:ext cx="960120" cy="914400"/>
          </a:xfrm>
          <a:prstGeom prst="pen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>
            <a:stCxn id="6" idx="1"/>
            <a:endCxn id="9" idx="5"/>
          </p:cNvCxnSpPr>
          <p:nvPr/>
        </p:nvCxnSpPr>
        <p:spPr>
          <a:xfrm rot="10800000">
            <a:off x="4770120" y="2300162"/>
            <a:ext cx="1630681" cy="109570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8" idx="0"/>
            <a:endCxn id="9" idx="2"/>
          </p:cNvCxnSpPr>
          <p:nvPr/>
        </p:nvCxnSpPr>
        <p:spPr>
          <a:xfrm rot="5400000" flipH="1" flipV="1">
            <a:off x="2569711" y="2133986"/>
            <a:ext cx="692351" cy="215496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4" idx="3"/>
            <a:endCxn id="9" idx="1"/>
          </p:cNvCxnSpPr>
          <p:nvPr/>
        </p:nvCxnSpPr>
        <p:spPr>
          <a:xfrm>
            <a:off x="2610874" y="1409018"/>
            <a:ext cx="1199127" cy="89114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57200" y="206375"/>
            <a:ext cx="8229600" cy="63751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Apply PRECEDE to the </a:t>
            </a:r>
            <a:r>
              <a:rPr lang="en-US" sz="3200" dirty="0" err="1" smtClean="0">
                <a:solidFill>
                  <a:srgbClr val="FF0000"/>
                </a:solidFill>
              </a:rPr>
              <a:t>PrEP</a:t>
            </a:r>
            <a:r>
              <a:rPr lang="en-US" sz="3200" dirty="0" smtClean="0">
                <a:solidFill>
                  <a:srgbClr val="FF0000"/>
                </a:solidFill>
              </a:rPr>
              <a:t> Problem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No-No’s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Don’t </a:t>
            </a:r>
            <a:r>
              <a:rPr lang="en-US" i="1" dirty="0"/>
              <a:t>fetishize </a:t>
            </a:r>
            <a:r>
              <a:rPr lang="en-US" i="1" dirty="0" smtClean="0"/>
              <a:t>them</a:t>
            </a:r>
          </a:p>
          <a:p>
            <a:r>
              <a:rPr lang="en-US" i="1" dirty="0" smtClean="0"/>
              <a:t>They are necessary but not sufficient for a good diagnosis</a:t>
            </a:r>
          </a:p>
          <a:p>
            <a:r>
              <a:rPr lang="en-US" i="1" dirty="0" smtClean="0"/>
              <a:t>They give you the map, but you still have to pick a route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9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theory when you seek to understand the reasons for a gap between evidence and practice</a:t>
            </a:r>
          </a:p>
          <a:p>
            <a:r>
              <a:rPr lang="en-US" dirty="0" smtClean="0"/>
              <a:t>Use your practiced based and contextual knowledge</a:t>
            </a:r>
          </a:p>
          <a:p>
            <a:r>
              <a:rPr lang="en-US" dirty="0" smtClean="0"/>
              <a:t>Different theories are like different tools – what do you need to build?</a:t>
            </a:r>
          </a:p>
          <a:p>
            <a:r>
              <a:rPr lang="en-US" dirty="0" smtClean="0"/>
              <a:t>Get to know </a:t>
            </a:r>
            <a:r>
              <a:rPr lang="en-US" smtClean="0"/>
              <a:t>the toolbox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 on one gap (sometimes there are many)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Addressing depression has many benefits</a:t>
            </a:r>
          </a:p>
          <a:p>
            <a:pPr lvl="1"/>
            <a:r>
              <a:rPr lang="en-US" dirty="0" smtClean="0"/>
              <a:t>In and of itself</a:t>
            </a:r>
          </a:p>
          <a:p>
            <a:pPr lvl="1"/>
            <a:r>
              <a:rPr lang="en-US" dirty="0" smtClean="0"/>
              <a:t>HIV outcomes</a:t>
            </a:r>
          </a:p>
          <a:p>
            <a:pPr lvl="1"/>
            <a:r>
              <a:rPr lang="en-US" dirty="0" smtClean="0"/>
              <a:t>Longevity/suicide</a:t>
            </a:r>
          </a:p>
          <a:p>
            <a:r>
              <a:rPr lang="en-US" dirty="0" smtClean="0"/>
              <a:t>What is your cascade? </a:t>
            </a:r>
            <a:endParaRPr lang="en-US" dirty="0"/>
          </a:p>
          <a:p>
            <a:pPr lvl="1"/>
            <a:r>
              <a:rPr lang="en-US" dirty="0" smtClean="0"/>
              <a:t>Focus on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Intervention to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Gap: Weight loss, exercise, diet (using DPP) </a:t>
            </a:r>
            <a:r>
              <a:rPr lang="en-US" dirty="0" smtClean="0">
                <a:sym typeface="Wingdings"/>
              </a:rPr>
              <a:t> reduce diabetes by 50%, but not done</a:t>
            </a:r>
            <a:endParaRPr lang="en-US" dirty="0" smtClean="0"/>
          </a:p>
          <a:p>
            <a:r>
              <a:rPr lang="en-US" dirty="0" smtClean="0"/>
              <a:t>Apply cascade: </a:t>
            </a:r>
          </a:p>
          <a:p>
            <a:pPr lvl="1"/>
            <a:r>
              <a:rPr lang="en-US" dirty="0" smtClean="0"/>
              <a:t>Who is at risk? How do you know who they are? Who is eligible for an intervention? How many do you get and how many stay? </a:t>
            </a:r>
          </a:p>
          <a:p>
            <a:r>
              <a:rPr lang="en-US" dirty="0" smtClean="0"/>
              <a:t>Yes, you can work your way backwards from intervention to problem statement (but beware when you do so)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theory for understanding an implementation problem</a:t>
            </a:r>
          </a:p>
          <a:p>
            <a:r>
              <a:rPr lang="en-US" dirty="0" smtClean="0"/>
              <a:t>Make the case for its importance</a:t>
            </a:r>
          </a:p>
          <a:p>
            <a:r>
              <a:rPr lang="en-US" dirty="0" smtClean="0"/>
              <a:t>Show how it can be applied</a:t>
            </a:r>
          </a:p>
          <a:p>
            <a:r>
              <a:rPr lang="en-US" dirty="0" smtClean="0"/>
              <a:t>Go through a number of prominent theories and frameworks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Case Study: Pre-exposure Prophylaxis for HIV Prevention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57350"/>
            <a:ext cx="5105400" cy="293687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dirty="0" err="1"/>
              <a:t>PrEP</a:t>
            </a:r>
            <a:r>
              <a:rPr lang="en-US" sz="1600" dirty="0"/>
              <a:t> is highly efficacious 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95% if highly adherent, up to 50% with moderate adherence</a:t>
            </a:r>
          </a:p>
          <a:p>
            <a:pPr>
              <a:spcAft>
                <a:spcPts val="600"/>
              </a:spcAft>
            </a:pPr>
            <a:r>
              <a:rPr lang="en-US" sz="1600" dirty="0" err="1"/>
              <a:t>PrEP</a:t>
            </a:r>
            <a:r>
              <a:rPr lang="en-US" sz="1600" dirty="0"/>
              <a:t> is underused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1,230,000 persons in US eligible for </a:t>
            </a:r>
            <a:r>
              <a:rPr lang="en-US" sz="1400" dirty="0" err="1"/>
              <a:t>PrEP</a:t>
            </a:r>
            <a:r>
              <a:rPr lang="en-US" sz="1400" dirty="0"/>
              <a:t> </a:t>
            </a:r>
            <a:r>
              <a:rPr lang="en-US" sz="900" dirty="0"/>
              <a:t>(MMWR 11/27/15</a:t>
            </a:r>
            <a:r>
              <a:rPr lang="en-US" sz="900" dirty="0" smtClean="0"/>
              <a:t>)</a:t>
            </a:r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1600" dirty="0" err="1"/>
              <a:t>PrEP</a:t>
            </a:r>
            <a:r>
              <a:rPr lang="en-US" sz="1600" dirty="0"/>
              <a:t> uptake </a:t>
            </a:r>
            <a:r>
              <a:rPr lang="en-US" sz="1600" dirty="0" smtClean="0"/>
              <a:t>is far from optimal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1362"/>
            <a:ext cx="2819400" cy="35352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173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48663</TotalTime>
  <Words>2829</Words>
  <Application>Microsoft Macintosh PowerPoint</Application>
  <PresentationFormat>On-screen Show (16:9)</PresentationFormat>
  <Paragraphs>438</Paragraphs>
  <Slides>55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Calibri</vt:lpstr>
      <vt:lpstr>Helvetica</vt:lpstr>
      <vt:lpstr>Mangal</vt:lpstr>
      <vt:lpstr>ＭＳ Ｐゴシック</vt:lpstr>
      <vt:lpstr>Times New Roman</vt:lpstr>
      <vt:lpstr>Wingdings</vt:lpstr>
      <vt:lpstr>Arial</vt:lpstr>
      <vt:lpstr>Office Theme</vt:lpstr>
      <vt:lpstr>2_Office Theme</vt:lpstr>
      <vt:lpstr>Theories and Frameworks for Implementation Science:  Approaches to Analysis of Gaps between Evidence and Practice</vt:lpstr>
      <vt:lpstr>Framing the Gap</vt:lpstr>
      <vt:lpstr>Minimum ingredients</vt:lpstr>
      <vt:lpstr>Example: how to frame</vt:lpstr>
      <vt:lpstr>PowerPoint Presentation</vt:lpstr>
      <vt:lpstr>Focus on one gap (sometimes there are many)</vt:lpstr>
      <vt:lpstr>From Intervention to Gap</vt:lpstr>
      <vt:lpstr>Objectives for Today</vt:lpstr>
      <vt:lpstr>Case Study: Pre-exposure Prophylaxis for HIV Prevention</vt:lpstr>
      <vt:lpstr>Why?</vt:lpstr>
      <vt:lpstr>“Why do these Gaps Exist?” Trial and Error Approach</vt:lpstr>
      <vt:lpstr>PowerPoint Presentation</vt:lpstr>
      <vt:lpstr>“Why do these Gaps Exist?” Theory-Based Approach</vt:lpstr>
      <vt:lpstr>Framework, Models, Theories in Implementation Science</vt:lpstr>
      <vt:lpstr>What is Theory?</vt:lpstr>
      <vt:lpstr>PowerPoint Presentation</vt:lpstr>
      <vt:lpstr>Theory gives your question / findings context</vt:lpstr>
      <vt:lpstr>PowerPoint Presentation</vt:lpstr>
      <vt:lpstr>Good news and bad news</vt:lpstr>
      <vt:lpstr>PowerPoint Presentation</vt:lpstr>
      <vt:lpstr>PowerPoint Presentation</vt:lpstr>
      <vt:lpstr>Ways of Solving Problems with Implementation</vt:lpstr>
      <vt:lpstr>Socio-Ecological Models</vt:lpstr>
      <vt:lpstr>PowerPoint Presentation</vt:lpstr>
      <vt:lpstr>PowerPoint Presentation</vt:lpstr>
      <vt:lpstr>Diffusion of Innovation</vt:lpstr>
      <vt:lpstr>Quantifying the Gap: Rogers’ Diffusion of Innovations</vt:lpstr>
      <vt:lpstr>Innovation Characteristics</vt:lpstr>
      <vt:lpstr>Trialability…</vt:lpstr>
      <vt:lpstr>Observability…</vt:lpstr>
      <vt:lpstr>PowerPoint Presentation</vt:lpstr>
      <vt:lpstr>Observability…</vt:lpstr>
      <vt:lpstr>PowerPoint Presentation</vt:lpstr>
      <vt:lpstr>Apply Diffusion of Innovations to the PrEP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 Belief Model</vt:lpstr>
      <vt:lpstr>Health Belief Model</vt:lpstr>
      <vt:lpstr>Example</vt:lpstr>
      <vt:lpstr>Use of an Implementation Science Approach: Swaziland Study</vt:lpstr>
      <vt:lpstr>Example: Formal “Behavioral Diagnosis”</vt:lpstr>
      <vt:lpstr>Apply Health Belief Model to the PrEP Problem</vt:lpstr>
      <vt:lpstr>CFIR: Have you captured the universe of considerations?</vt:lpstr>
      <vt:lpstr>PowerPoint Presentation</vt:lpstr>
      <vt:lpstr>PowerPoint Presentation</vt:lpstr>
      <vt:lpstr>Theory of Change PRECEDE</vt:lpstr>
      <vt:lpstr>Delays in Antiretroviral Therapy Initiation among ART Eligible Patients</vt:lpstr>
      <vt:lpstr>Intervention Based on PRECEDE Framework</vt:lpstr>
      <vt:lpstr>PowerPoint Presentation</vt:lpstr>
      <vt:lpstr>Theory No-No’s</vt:lpstr>
      <vt:lpstr>Conclusions</vt:lpstr>
    </vt:vector>
  </TitlesOfParts>
  <Company>UCSF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Geng, Elvin</dc:creator>
  <cp:lastModifiedBy>Microsoft Office User</cp:lastModifiedBy>
  <cp:revision>200</cp:revision>
  <dcterms:created xsi:type="dcterms:W3CDTF">2016-03-19T18:38:37Z</dcterms:created>
  <dcterms:modified xsi:type="dcterms:W3CDTF">2018-04-12T17:58:12Z</dcterms:modified>
</cp:coreProperties>
</file>